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authors.xml" ContentType="application/vnd.ms-powerpoint.authors+xml"/>
  <Override PartName="/ppt/webextensions/webextension1.xml" ContentType="application/vnd.ms-office.webextension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webextensions/taskpanes.xml" ContentType="application/vnd.ms-office.webextensiontaskpane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214" r:id="rId2"/>
    <p:sldId id="2197" r:id="rId3"/>
    <p:sldId id="2198" r:id="rId4"/>
    <p:sldId id="2164" r:id="rId5"/>
    <p:sldId id="2207" r:id="rId6"/>
    <p:sldId id="2215" r:id="rId7"/>
    <p:sldId id="2217" r:id="rId8"/>
    <p:sldId id="2216" r:id="rId9"/>
    <p:sldId id="2211" r:id="rId10"/>
    <p:sldId id="221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B2C27-04D8-1D02-0A2C-2EC8C98F5F69}" name="JONES Richard" initials="JR" userId="JONES Richar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5E3"/>
    <a:srgbClr val="FFFFFF"/>
    <a:srgbClr val="4E7989"/>
    <a:srgbClr val="C6F1FF"/>
    <a:srgbClr val="CC0000"/>
    <a:srgbClr val="000000"/>
    <a:srgbClr val="E7EBF2"/>
    <a:srgbClr val="FF9999"/>
    <a:srgbClr val="800080"/>
    <a:srgbClr val="12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77CB0-E99E-4937-BE8A-D76085EADA5D}" v="3" dt="2024-02-29T16:45:04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28" autoAdjust="0"/>
    <p:restoredTop sz="95097" autoAdjust="0"/>
  </p:normalViewPr>
  <p:slideViewPr>
    <p:cSldViewPr snapToGrid="0">
      <p:cViewPr varScale="1">
        <p:scale>
          <a:sx n="83" d="100"/>
          <a:sy n="83" d="100"/>
        </p:scale>
        <p:origin x="1307" y="70"/>
      </p:cViewPr>
      <p:guideLst/>
    </p:cSldViewPr>
  </p:slideViewPr>
  <p:outlineViewPr>
    <p:cViewPr>
      <p:scale>
        <a:sx n="33" d="100"/>
        <a:sy n="33" d="100"/>
      </p:scale>
      <p:origin x="0" y="-819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891" y="-16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47B-D609-47BE-A6A6-52428FADEC80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2D39-4678-4E9E-B489-7EE99266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212E-CC80-4343-822E-467350174EB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2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06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02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978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80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281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81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02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4">
          <p15:clr>
            <a:srgbClr val="FBAE40"/>
          </p15:clr>
        </p15:guide>
        <p15:guide id="3" pos="7106">
          <p15:clr>
            <a:srgbClr val="FBAE40"/>
          </p15:clr>
        </p15:guide>
        <p15:guide id="4" orient="horz" pos="187">
          <p15:clr>
            <a:srgbClr val="FBAE40"/>
          </p15:clr>
        </p15:guide>
        <p15:guide id="5" orient="horz" pos="4247">
          <p15:clr>
            <a:srgbClr val="FBAE40"/>
          </p15:clr>
        </p15:guide>
        <p15:guide id="6" pos="100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 als Bild aus p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5" y="188640"/>
            <a:ext cx="12103331" cy="70609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43339" y="6453188"/>
            <a:ext cx="11905323" cy="360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7"/>
          </p:nvPr>
        </p:nvSpPr>
        <p:spPr>
          <a:xfrm>
            <a:off x="239184" y="1125538"/>
            <a:ext cx="11713467" cy="518378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00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29/02/2024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7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29/02/2024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F94FC5-39D6-623E-CCF4-6CA1A4CA6B3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4089" y="5844540"/>
            <a:ext cx="1054837" cy="45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pos="234">
          <p15:clr>
            <a:srgbClr val="F26B43"/>
          </p15:clr>
        </p15:guide>
        <p15:guide id="5" pos="7174">
          <p15:clr>
            <a:srgbClr val="F26B43"/>
          </p15:clr>
        </p15:guide>
        <p15:guide id="6" pos="506">
          <p15:clr>
            <a:srgbClr val="F26B43"/>
          </p15:clr>
        </p15:guide>
        <p15:guide id="7" pos="1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9.png"/><Relationship Id="rId5" Type="http://schemas.openxmlformats.org/officeDocument/2006/relationships/image" Target="../media/image15.png"/><Relationship Id="rId10" Type="http://schemas.openxmlformats.org/officeDocument/2006/relationships/image" Target="../media/image7.svg"/><Relationship Id="rId4" Type="http://schemas.openxmlformats.org/officeDocument/2006/relationships/image" Target="../media/image14.sv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3" Type="http://schemas.openxmlformats.org/officeDocument/2006/relationships/image" Target="../media/image9.png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B6E3F5-9AD4-0B5F-620E-E50DDC2C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82113"/>
            <a:ext cx="11676185" cy="196005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dirty="0"/>
              <a:t>The TRAVERSE Diabetes </a:t>
            </a:r>
            <a:r>
              <a:rPr lang="en-US" sz="4100" dirty="0" err="1"/>
              <a:t>Substudy</a:t>
            </a:r>
            <a:br>
              <a:rPr lang="en-US" sz="4100" dirty="0"/>
            </a:br>
            <a:endParaRPr lang="en-GB" sz="4100" dirty="0"/>
          </a:p>
        </p:txBody>
      </p:sp>
      <p:sp>
        <p:nvSpPr>
          <p:cNvPr id="50" name="Rounded Rectangle 88">
            <a:extLst>
              <a:ext uri="{FF2B5EF4-FFF2-40B4-BE49-F238E27FC236}">
                <a16:creationId xmlns:a16="http://schemas.microsoft.com/office/drawing/2014/main" id="{9C61B8F9-8F82-6DBF-F909-0BD84CB19F70}"/>
              </a:ext>
            </a:extLst>
          </p:cNvPr>
          <p:cNvSpPr/>
          <p:nvPr/>
        </p:nvSpPr>
        <p:spPr>
          <a:xfrm>
            <a:off x="5363044" y="4349777"/>
            <a:ext cx="1195815" cy="11958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F596B5F-5F3A-BA37-6E68-7BABAD763C29}"/>
              </a:ext>
            </a:extLst>
          </p:cNvPr>
          <p:cNvGrpSpPr/>
          <p:nvPr/>
        </p:nvGrpSpPr>
        <p:grpSpPr>
          <a:xfrm>
            <a:off x="5439909" y="4582486"/>
            <a:ext cx="1057038" cy="755492"/>
            <a:chOff x="1606254" y="3689806"/>
            <a:chExt cx="735012" cy="525332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63D3AAE-D1EC-CDC9-2840-30274DBECB7E}"/>
                </a:ext>
              </a:extLst>
            </p:cNvPr>
            <p:cNvSpPr/>
            <p:nvPr/>
          </p:nvSpPr>
          <p:spPr>
            <a:xfrm>
              <a:off x="1628775" y="3712845"/>
              <a:ext cx="645795" cy="386715"/>
            </a:xfrm>
            <a:custGeom>
              <a:avLst/>
              <a:gdLst>
                <a:gd name="connsiteX0" fmla="*/ 0 w 645795"/>
                <a:gd name="connsiteY0" fmla="*/ 131445 h 386715"/>
                <a:gd name="connsiteX1" fmla="*/ 0 w 645795"/>
                <a:gd name="connsiteY1" fmla="*/ 365760 h 386715"/>
                <a:gd name="connsiteX2" fmla="*/ 137160 w 645795"/>
                <a:gd name="connsiteY2" fmla="*/ 365760 h 386715"/>
                <a:gd name="connsiteX3" fmla="*/ 211455 w 645795"/>
                <a:gd name="connsiteY3" fmla="*/ 386715 h 386715"/>
                <a:gd name="connsiteX4" fmla="*/ 428625 w 645795"/>
                <a:gd name="connsiteY4" fmla="*/ 386715 h 386715"/>
                <a:gd name="connsiteX5" fmla="*/ 447675 w 645795"/>
                <a:gd name="connsiteY5" fmla="*/ 358140 h 386715"/>
                <a:gd name="connsiteX6" fmla="*/ 447675 w 645795"/>
                <a:gd name="connsiteY6" fmla="*/ 339090 h 386715"/>
                <a:gd name="connsiteX7" fmla="*/ 430530 w 645795"/>
                <a:gd name="connsiteY7" fmla="*/ 318135 h 386715"/>
                <a:gd name="connsiteX8" fmla="*/ 461010 w 645795"/>
                <a:gd name="connsiteY8" fmla="*/ 302895 h 386715"/>
                <a:gd name="connsiteX9" fmla="*/ 466725 w 645795"/>
                <a:gd name="connsiteY9" fmla="*/ 274320 h 386715"/>
                <a:gd name="connsiteX10" fmla="*/ 455295 w 645795"/>
                <a:gd name="connsiteY10" fmla="*/ 247650 h 386715"/>
                <a:gd name="connsiteX11" fmla="*/ 481965 w 645795"/>
                <a:gd name="connsiteY11" fmla="*/ 224790 h 386715"/>
                <a:gd name="connsiteX12" fmla="*/ 483870 w 645795"/>
                <a:gd name="connsiteY12" fmla="*/ 201930 h 386715"/>
                <a:gd name="connsiteX13" fmla="*/ 470535 w 645795"/>
                <a:gd name="connsiteY13" fmla="*/ 179070 h 386715"/>
                <a:gd name="connsiteX14" fmla="*/ 611505 w 645795"/>
                <a:gd name="connsiteY14" fmla="*/ 179070 h 386715"/>
                <a:gd name="connsiteX15" fmla="*/ 645795 w 645795"/>
                <a:gd name="connsiteY15" fmla="*/ 154305 h 386715"/>
                <a:gd name="connsiteX16" fmla="*/ 641985 w 645795"/>
                <a:gd name="connsiteY16" fmla="*/ 131445 h 386715"/>
                <a:gd name="connsiteX17" fmla="*/ 613410 w 645795"/>
                <a:gd name="connsiteY17" fmla="*/ 108585 h 386715"/>
                <a:gd name="connsiteX18" fmla="*/ 314325 w 645795"/>
                <a:gd name="connsiteY18" fmla="*/ 108585 h 386715"/>
                <a:gd name="connsiteX19" fmla="*/ 352425 w 645795"/>
                <a:gd name="connsiteY19" fmla="*/ 80010 h 386715"/>
                <a:gd name="connsiteX20" fmla="*/ 400050 w 645795"/>
                <a:gd name="connsiteY20" fmla="*/ 49530 h 386715"/>
                <a:gd name="connsiteX21" fmla="*/ 401955 w 645795"/>
                <a:gd name="connsiteY21" fmla="*/ 20955 h 386715"/>
                <a:gd name="connsiteX22" fmla="*/ 390525 w 645795"/>
                <a:gd name="connsiteY22" fmla="*/ 5715 h 386715"/>
                <a:gd name="connsiteX23" fmla="*/ 365760 w 645795"/>
                <a:gd name="connsiteY23" fmla="*/ 0 h 386715"/>
                <a:gd name="connsiteX24" fmla="*/ 123825 w 645795"/>
                <a:gd name="connsiteY24" fmla="*/ 131445 h 386715"/>
                <a:gd name="connsiteX25" fmla="*/ 0 w 645795"/>
                <a:gd name="connsiteY25" fmla="*/ 131445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45795" h="386715">
                  <a:moveTo>
                    <a:pt x="0" y="131445"/>
                  </a:moveTo>
                  <a:lnTo>
                    <a:pt x="0" y="365760"/>
                  </a:lnTo>
                  <a:lnTo>
                    <a:pt x="137160" y="365760"/>
                  </a:lnTo>
                  <a:lnTo>
                    <a:pt x="211455" y="386715"/>
                  </a:lnTo>
                  <a:lnTo>
                    <a:pt x="428625" y="386715"/>
                  </a:lnTo>
                  <a:lnTo>
                    <a:pt x="447675" y="358140"/>
                  </a:lnTo>
                  <a:lnTo>
                    <a:pt x="447675" y="339090"/>
                  </a:lnTo>
                  <a:lnTo>
                    <a:pt x="430530" y="318135"/>
                  </a:lnTo>
                  <a:lnTo>
                    <a:pt x="461010" y="302895"/>
                  </a:lnTo>
                  <a:lnTo>
                    <a:pt x="466725" y="274320"/>
                  </a:lnTo>
                  <a:lnTo>
                    <a:pt x="455295" y="247650"/>
                  </a:lnTo>
                  <a:lnTo>
                    <a:pt x="481965" y="224790"/>
                  </a:lnTo>
                  <a:lnTo>
                    <a:pt x="483870" y="201930"/>
                  </a:lnTo>
                  <a:lnTo>
                    <a:pt x="470535" y="179070"/>
                  </a:lnTo>
                  <a:lnTo>
                    <a:pt x="611505" y="179070"/>
                  </a:lnTo>
                  <a:lnTo>
                    <a:pt x="645795" y="154305"/>
                  </a:lnTo>
                  <a:lnTo>
                    <a:pt x="641985" y="131445"/>
                  </a:lnTo>
                  <a:lnTo>
                    <a:pt x="613410" y="108585"/>
                  </a:lnTo>
                  <a:lnTo>
                    <a:pt x="314325" y="108585"/>
                  </a:lnTo>
                  <a:lnTo>
                    <a:pt x="352425" y="80010"/>
                  </a:lnTo>
                  <a:lnTo>
                    <a:pt x="400050" y="49530"/>
                  </a:lnTo>
                  <a:lnTo>
                    <a:pt x="401955" y="20955"/>
                  </a:lnTo>
                  <a:lnTo>
                    <a:pt x="390525" y="5715"/>
                  </a:lnTo>
                  <a:lnTo>
                    <a:pt x="365760" y="0"/>
                  </a:lnTo>
                  <a:lnTo>
                    <a:pt x="123825" y="131445"/>
                  </a:lnTo>
                  <a:lnTo>
                    <a:pt x="0" y="1314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F771482-620A-7A11-9BBE-68227A5DB797}"/>
                </a:ext>
              </a:extLst>
            </p:cNvPr>
            <p:cNvSpPr/>
            <p:nvPr/>
          </p:nvSpPr>
          <p:spPr>
            <a:xfrm>
              <a:off x="2201830" y="3935783"/>
              <a:ext cx="45719" cy="64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: Top Corners Rounded 56">
              <a:extLst>
                <a:ext uri="{FF2B5EF4-FFF2-40B4-BE49-F238E27FC236}">
                  <a16:creationId xmlns:a16="http://schemas.microsoft.com/office/drawing/2014/main" id="{E2024A5F-7397-6201-59C6-EAC5563ABA07}"/>
                </a:ext>
              </a:extLst>
            </p:cNvPr>
            <p:cNvSpPr/>
            <p:nvPr/>
          </p:nvSpPr>
          <p:spPr>
            <a:xfrm>
              <a:off x="2148840" y="3984711"/>
              <a:ext cx="154305" cy="201930"/>
            </a:xfrm>
            <a:prstGeom prst="round2SameRect">
              <a:avLst>
                <a:gd name="adj1" fmla="val 2284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0B91769-8D5A-4E3C-861F-EBB81DE2265C}"/>
                </a:ext>
              </a:extLst>
            </p:cNvPr>
            <p:cNvSpPr/>
            <p:nvPr/>
          </p:nvSpPr>
          <p:spPr>
            <a:xfrm>
              <a:off x="2192305" y="4027223"/>
              <a:ext cx="68930" cy="49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9AE2B52-020E-5154-4D03-652550A34AA5}"/>
                </a:ext>
              </a:extLst>
            </p:cNvPr>
            <p:cNvGrpSpPr/>
            <p:nvPr/>
          </p:nvGrpSpPr>
          <p:grpSpPr>
            <a:xfrm>
              <a:off x="1606254" y="3689806"/>
              <a:ext cx="735012" cy="525332"/>
              <a:chOff x="8210625" y="2320532"/>
              <a:chExt cx="3810000" cy="2723106"/>
            </a:xfrm>
          </p:grpSpPr>
          <p:pic>
            <p:nvPicPr>
              <p:cNvPr id="60" name="Graphic 59">
                <a:extLst>
                  <a:ext uri="{FF2B5EF4-FFF2-40B4-BE49-F238E27FC236}">
                    <a16:creationId xmlns:a16="http://schemas.microsoft.com/office/drawing/2014/main" id="{8E682D78-CA4F-7B51-E3E2-C7DE61064CE5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t="14789" b="13738"/>
              <a:stretch/>
            </p:blipFill>
            <p:spPr>
              <a:xfrm>
                <a:off x="8210625" y="2320532"/>
                <a:ext cx="3810000" cy="2723105"/>
              </a:xfrm>
              <a:prstGeom prst="rect">
                <a:avLst/>
              </a:prstGeom>
            </p:spPr>
          </p:pic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24DBB961-041F-9756-7A70-5D0DF39688F6}"/>
                  </a:ext>
                </a:extLst>
              </p:cNvPr>
              <p:cNvGrpSpPr/>
              <p:nvPr/>
            </p:nvGrpSpPr>
            <p:grpSpPr>
              <a:xfrm>
                <a:off x="8210625" y="2320534"/>
                <a:ext cx="3810000" cy="2723104"/>
                <a:chOff x="8252322" y="2725459"/>
                <a:chExt cx="3810000" cy="2723104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E1536F9-FFC7-7FC0-66F8-27BD8ACDBE17}"/>
                    </a:ext>
                  </a:extLst>
                </p:cNvPr>
                <p:cNvSpPr/>
                <p:nvPr/>
              </p:nvSpPr>
              <p:spPr>
                <a:xfrm>
                  <a:off x="11339544" y="3666425"/>
                  <a:ext cx="230573" cy="334075"/>
                </a:xfrm>
                <a:prstGeom prst="rect">
                  <a:avLst/>
                </a:prstGeom>
                <a:solidFill>
                  <a:srgbClr val="CC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63" name="Graphic 62">
                  <a:extLst>
                    <a:ext uri="{FF2B5EF4-FFF2-40B4-BE49-F238E27FC236}">
                      <a16:creationId xmlns:a16="http://schemas.microsoft.com/office/drawing/2014/main" id="{CBBC4DE6-B497-776B-6FB1-1F453ECEC14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rcRect t="14789" b="13738"/>
                <a:stretch/>
              </p:blipFill>
              <p:spPr>
                <a:xfrm>
                  <a:off x="8252322" y="2725459"/>
                  <a:ext cx="3810000" cy="2723104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5" name="Picture 4" descr="A blue and grey logo&#10;&#10;Description automatically generated">
            <a:extLst>
              <a:ext uri="{FF2B5EF4-FFF2-40B4-BE49-F238E27FC236}">
                <a16:creationId xmlns:a16="http://schemas.microsoft.com/office/drawing/2014/main" id="{90CC4519-0B87-7CB1-0DDD-642528594B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62" y="305847"/>
            <a:ext cx="5260859" cy="166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3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Diabetes</a:t>
            </a:r>
            <a:r>
              <a:rPr lang="en-GB" dirty="0">
                <a:solidFill>
                  <a:srgbClr val="006EAB"/>
                </a:solidFill>
              </a:rPr>
              <a:t> </a:t>
            </a:r>
            <a:r>
              <a:rPr lang="en-GB" dirty="0" err="1">
                <a:solidFill>
                  <a:srgbClr val="006EAB"/>
                </a:solidFill>
              </a:rPr>
              <a:t>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5898378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70" y="1360561"/>
            <a:ext cx="437560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Summary and 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6" y="1983339"/>
            <a:ext cx="10782798" cy="350865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In middle-aged and older men with hypogonadism </a:t>
            </a:r>
            <a:b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prediabetes,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the rate of progression from prediabetes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to diabetes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did not differ significantly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between testosterone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placebo groups</a:t>
            </a:r>
          </a:p>
          <a:p>
            <a:pPr fontAlgn="base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Testosterone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did not improve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glycaemic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 control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in men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with </a:t>
            </a:r>
            <a: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hypogonadism and diabetes, and rates of </a:t>
            </a:r>
            <a:r>
              <a:rPr lang="en-US" spc="-10" dirty="0" err="1">
                <a:solidFill>
                  <a:srgbClr val="E7E6E6">
                    <a:lumMod val="25000"/>
                  </a:srgbClr>
                </a:solidFill>
                <a:latin typeface="Poppins Light"/>
              </a:rPr>
              <a:t>glycaemic</a:t>
            </a:r>
            <a: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pc="-1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remission </a:t>
            </a:r>
            <a:r>
              <a:rPr lang="en-US" spc="-10" dirty="0">
                <a:solidFill>
                  <a:schemeClr val="accent1"/>
                </a:solidFill>
                <a:latin typeface="+mj-lt"/>
              </a:rPr>
              <a:t>did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not differ significantly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between testosterone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placebo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153CE-6802-9693-7627-57FA96A4C0E4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98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US" spc="-20" dirty="0"/>
              <a:t>Background and gaps in knowledge</a:t>
            </a:r>
            <a:endParaRPr lang="en-GB" spc="-20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844825"/>
            <a:ext cx="10087896" cy="50898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HbA</a:t>
            </a:r>
            <a:r>
              <a:rPr lang="en-GB" sz="900" baseline="-25000" dirty="0">
                <a:solidFill>
                  <a:srgbClr val="005294"/>
                </a:solidFill>
              </a:rPr>
              <a:t>1c</a:t>
            </a:r>
            <a:r>
              <a:rPr lang="en-GB" sz="900" dirty="0">
                <a:solidFill>
                  <a:srgbClr val="005294"/>
                </a:solidFill>
              </a:rPr>
              <a:t>, glycated haemoglobin; RCT, randomised controlled trial; T, testosterone; </a:t>
            </a:r>
            <a:r>
              <a:rPr lang="en-GB" sz="900" dirty="0" err="1">
                <a:solidFill>
                  <a:srgbClr val="005294"/>
                </a:solidFill>
              </a:rPr>
              <a:t>TTh</a:t>
            </a:r>
            <a:r>
              <a:rPr lang="en-GB" sz="900" dirty="0">
                <a:solidFill>
                  <a:srgbClr val="005294"/>
                </a:solidFill>
              </a:rPr>
              <a:t>, testosterone therapy.</a:t>
            </a: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75000"/>
              <a:defRPr/>
            </a:pPr>
            <a:r>
              <a:rPr lang="en-US" sz="900" dirty="0">
                <a:solidFill>
                  <a:srgbClr val="005294"/>
                </a:solidFill>
              </a:rPr>
              <a:t>Bullard KM </a:t>
            </a:r>
            <a:r>
              <a:rPr lang="en-US" sz="900" i="1" dirty="0">
                <a:solidFill>
                  <a:srgbClr val="005294"/>
                </a:solidFill>
              </a:rPr>
              <a:t>et al. Diabetes Care</a:t>
            </a:r>
            <a:r>
              <a:rPr lang="en-US" sz="900" dirty="0">
                <a:solidFill>
                  <a:srgbClr val="005294"/>
                </a:solidFill>
              </a:rPr>
              <a:t> 2013;36:2286–93; </a:t>
            </a:r>
            <a:r>
              <a:rPr lang="da-DK" sz="900" dirty="0">
                <a:solidFill>
                  <a:srgbClr val="005294"/>
                </a:solidFill>
              </a:rPr>
              <a:t>Ding EL </a:t>
            </a:r>
            <a:r>
              <a:rPr lang="da-DK" sz="900" i="1" dirty="0">
                <a:solidFill>
                  <a:srgbClr val="005294"/>
                </a:solidFill>
              </a:rPr>
              <a:t>et al. JAMA</a:t>
            </a:r>
            <a:r>
              <a:rPr lang="da-DK" sz="900" dirty="0">
                <a:solidFill>
                  <a:srgbClr val="005294"/>
                </a:solidFill>
              </a:rPr>
              <a:t> 2006;295:1288–99</a:t>
            </a:r>
            <a:r>
              <a:rPr lang="it-IT" sz="900" dirty="0">
                <a:solidFill>
                  <a:srgbClr val="005294"/>
                </a:solidFill>
              </a:rPr>
              <a:t>;</a:t>
            </a:r>
            <a:r>
              <a:rPr lang="en-US" sz="900" dirty="0">
                <a:solidFill>
                  <a:srgbClr val="005294"/>
                </a:solidFill>
              </a:rPr>
              <a:t> </a:t>
            </a:r>
            <a:r>
              <a:rPr lang="en-GB" sz="900" dirty="0">
                <a:solidFill>
                  <a:srgbClr val="005294"/>
                </a:solidFill>
              </a:rPr>
              <a:t>Jones TH </a:t>
            </a:r>
            <a:r>
              <a:rPr lang="en-GB" sz="900" i="1" dirty="0">
                <a:solidFill>
                  <a:srgbClr val="005294"/>
                </a:solidFill>
              </a:rPr>
              <a:t>et al. Diabetes Care</a:t>
            </a:r>
            <a:r>
              <a:rPr lang="en-GB" sz="900" dirty="0">
                <a:solidFill>
                  <a:srgbClr val="005294"/>
                </a:solidFill>
              </a:rPr>
              <a:t> 2011;34:828–37</a:t>
            </a:r>
            <a:r>
              <a:rPr lang="en-US" sz="900" dirty="0">
                <a:solidFill>
                  <a:srgbClr val="005294"/>
                </a:solidFill>
              </a:rPr>
              <a:t>; </a:t>
            </a:r>
            <a:br>
              <a:rPr lang="en-US" sz="900" dirty="0">
                <a:solidFill>
                  <a:srgbClr val="005294"/>
                </a:solidFill>
              </a:rPr>
            </a:br>
            <a:r>
              <a:rPr lang="it-IT" sz="900" dirty="0">
                <a:solidFill>
                  <a:srgbClr val="005294"/>
                </a:solidFill>
              </a:rPr>
              <a:t>Yialamas MA </a:t>
            </a:r>
            <a:r>
              <a:rPr lang="it-IT" sz="900" i="1" dirty="0">
                <a:solidFill>
                  <a:srgbClr val="005294"/>
                </a:solidFill>
              </a:rPr>
              <a:t>et al. J Clin Endocrinol Metab</a:t>
            </a:r>
            <a:r>
              <a:rPr lang="it-IT" sz="900" dirty="0">
                <a:solidFill>
                  <a:srgbClr val="005294"/>
                </a:solidFill>
              </a:rPr>
              <a:t> 2007;92:4254–9</a:t>
            </a:r>
            <a:r>
              <a:rPr lang="en-GB" sz="900" dirty="0">
                <a:solidFill>
                  <a:srgbClr val="005294"/>
                </a:solidFill>
              </a:rPr>
              <a:t>.</a:t>
            </a:r>
            <a:endParaRPr lang="en-US" sz="900" dirty="0">
              <a:solidFill>
                <a:srgbClr val="005294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FC0AB-D60A-F59C-6AD4-8D5F76877886}"/>
              </a:ext>
            </a:extLst>
          </p:cNvPr>
          <p:cNvSpPr/>
          <p:nvPr/>
        </p:nvSpPr>
        <p:spPr>
          <a:xfrm>
            <a:off x="835988" y="1846160"/>
            <a:ext cx="6941437" cy="3897627"/>
          </a:xfrm>
          <a:prstGeom prst="roundRect">
            <a:avLst>
              <a:gd name="adj" fmla="val 12892"/>
            </a:avLst>
          </a:prstGeom>
          <a:solidFill>
            <a:srgbClr val="C6F1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75921F-8427-F4C7-9810-D6C1F67462E4}"/>
              </a:ext>
            </a:extLst>
          </p:cNvPr>
          <p:cNvSpPr txBox="1"/>
          <p:nvPr/>
        </p:nvSpPr>
        <p:spPr>
          <a:xfrm>
            <a:off x="1407374" y="2346310"/>
            <a:ext cx="6370051" cy="3387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Nearly 35% of the US population has prediabetes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40" dirty="0">
                <a:solidFill>
                  <a:srgbClr val="E7E6E6">
                    <a:lumMod val="25000"/>
                  </a:srgbClr>
                </a:solidFill>
              </a:rPr>
              <a:t>Diabetes is a major public health problem globally</a:t>
            </a:r>
          </a:p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Low T levels are associated with an increased risk </a:t>
            </a:r>
            <a:b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of diabetes</a:t>
            </a:r>
          </a:p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Severe T deficiency is associated with increased fat mass, insulin resistance, and increased risk of diabetes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20" dirty="0" err="1">
                <a:solidFill>
                  <a:srgbClr val="E7E6E6">
                    <a:lumMod val="25000"/>
                  </a:srgbClr>
                </a:solidFill>
              </a:rPr>
              <a:t>TTh</a:t>
            </a: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 reduces whole body and visceral fat, and improves muscle mass and insulin sensitivity in men with hypogonadism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1750" spc="-2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Uncontrolled registry study:</a:t>
            </a: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 decrease in HbA</a:t>
            </a:r>
            <a:r>
              <a:rPr lang="en-US" sz="1750" spc="-20" baseline="-25000" dirty="0">
                <a:solidFill>
                  <a:srgbClr val="E7E6E6">
                    <a:lumMod val="25000"/>
                  </a:srgbClr>
                </a:solidFill>
              </a:rPr>
              <a:t>1c</a:t>
            </a: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 and lower rate of progression from prediabetes to diabetes in men on </a:t>
            </a:r>
            <a:r>
              <a:rPr lang="en-US" sz="1750" spc="-20" dirty="0" err="1">
                <a:solidFill>
                  <a:srgbClr val="E7E6E6">
                    <a:lumMod val="25000"/>
                  </a:srgbClr>
                </a:solidFill>
              </a:rPr>
              <a:t>TTh</a:t>
            </a: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 </a:t>
            </a:r>
            <a:r>
              <a:rPr lang="en-US" sz="1750" i="1" spc="-20" dirty="0">
                <a:solidFill>
                  <a:srgbClr val="E7E6E6">
                    <a:lumMod val="25000"/>
                  </a:srgbClr>
                </a:solidFill>
              </a:rPr>
              <a:t>vs</a:t>
            </a:r>
            <a:r>
              <a:rPr lang="en-US" sz="1750" spc="-20" dirty="0">
                <a:solidFill>
                  <a:srgbClr val="E7E6E6">
                    <a:lumMod val="25000"/>
                  </a:srgbClr>
                </a:solidFill>
              </a:rPr>
              <a:t> men not receiving </a:t>
            </a:r>
            <a:r>
              <a:rPr lang="en-US" sz="1750" spc="-20" dirty="0" err="1">
                <a:solidFill>
                  <a:srgbClr val="E7E6E6">
                    <a:lumMod val="25000"/>
                  </a:srgbClr>
                </a:solidFill>
              </a:rPr>
              <a:t>TTh</a:t>
            </a:r>
            <a:endParaRPr lang="en-US" sz="1750" spc="-20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9D5B-79F7-B669-B8D7-F9BF29CFA1A9}"/>
              </a:ext>
            </a:extLst>
          </p:cNvPr>
          <p:cNvSpPr txBox="1">
            <a:spLocks/>
          </p:cNvSpPr>
          <p:nvPr/>
        </p:nvSpPr>
        <p:spPr>
          <a:xfrm>
            <a:off x="1407376" y="1933875"/>
            <a:ext cx="1847562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Background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2C3F9DE-3C46-EEEC-5FA7-2E2617042065}"/>
              </a:ext>
            </a:extLst>
          </p:cNvPr>
          <p:cNvGrpSpPr/>
          <p:nvPr/>
        </p:nvGrpSpPr>
        <p:grpSpPr>
          <a:xfrm>
            <a:off x="292781" y="1334794"/>
            <a:ext cx="1077066" cy="1077066"/>
            <a:chOff x="866109" y="1310186"/>
            <a:chExt cx="1077066" cy="107706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36A2C96-F03D-3B33-CC64-3A87AE1D4615}"/>
                </a:ext>
              </a:extLst>
            </p:cNvPr>
            <p:cNvSpPr/>
            <p:nvPr/>
          </p:nvSpPr>
          <p:spPr>
            <a:xfrm>
              <a:off x="866109" y="1310186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35064589-CA7C-A8AE-1BA9-4F3187A58815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1250" y="1424545"/>
              <a:ext cx="806784" cy="806784"/>
            </a:xfrm>
            <a:prstGeom prst="rect">
              <a:avLst/>
            </a:prstGeom>
          </p:spPr>
        </p:pic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860EA51-280C-943E-91D0-83BAFC49CF3C}"/>
              </a:ext>
            </a:extLst>
          </p:cNvPr>
          <p:cNvSpPr/>
          <p:nvPr/>
        </p:nvSpPr>
        <p:spPr>
          <a:xfrm>
            <a:off x="8044882" y="1846160"/>
            <a:ext cx="3483317" cy="3897627"/>
          </a:xfrm>
          <a:prstGeom prst="roundRect">
            <a:avLst>
              <a:gd name="adj" fmla="val 12892"/>
            </a:avLst>
          </a:prstGeom>
          <a:solidFill>
            <a:schemeClr val="accent6">
              <a:lumMod val="7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8115E50-0979-01F3-2C5F-87723B423CCD}"/>
              </a:ext>
            </a:extLst>
          </p:cNvPr>
          <p:cNvSpPr txBox="1"/>
          <p:nvPr/>
        </p:nvSpPr>
        <p:spPr>
          <a:xfrm>
            <a:off x="8646414" y="2346310"/>
            <a:ext cx="2828801" cy="3163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The efficacy of </a:t>
            </a:r>
            <a:r>
              <a:rPr lang="en-US" sz="1750" dirty="0" err="1">
                <a:solidFill>
                  <a:schemeClr val="bg2">
                    <a:lumMod val="25000"/>
                  </a:schemeClr>
                </a:solidFill>
              </a:rPr>
              <a:t>TTh</a:t>
            </a: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en-US" sz="175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in preventing progression from prediabetes to diabetes has not been evaluated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No large RCT has evaluated the effects </a:t>
            </a:r>
            <a:br>
              <a:rPr lang="en-US" sz="175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of </a:t>
            </a:r>
            <a:r>
              <a:rPr lang="en-US" sz="1750" dirty="0" err="1">
                <a:solidFill>
                  <a:schemeClr val="bg2">
                    <a:lumMod val="25000"/>
                  </a:schemeClr>
                </a:solidFill>
              </a:rPr>
              <a:t>TTh</a:t>
            </a: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 on </a:t>
            </a:r>
            <a:r>
              <a:rPr lang="en-US" sz="1750" dirty="0" err="1">
                <a:solidFill>
                  <a:schemeClr val="bg2">
                    <a:lumMod val="25000"/>
                  </a:schemeClr>
                </a:solidFill>
              </a:rPr>
              <a:t>glycaemic</a:t>
            </a: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 remission in men </a:t>
            </a:r>
            <a:br>
              <a:rPr lang="en-US" sz="175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750" dirty="0">
                <a:solidFill>
                  <a:schemeClr val="bg2">
                    <a:lumMod val="25000"/>
                  </a:schemeClr>
                </a:solidFill>
              </a:rPr>
              <a:t>with hypogonadism and diabetes</a:t>
            </a:r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8CFD80BE-F600-E7D8-54E9-5C8BA59A3BE7}"/>
              </a:ext>
            </a:extLst>
          </p:cNvPr>
          <p:cNvSpPr txBox="1">
            <a:spLocks/>
          </p:cNvSpPr>
          <p:nvPr/>
        </p:nvSpPr>
        <p:spPr>
          <a:xfrm>
            <a:off x="8616269" y="1933875"/>
            <a:ext cx="2699087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Gaps in knowledge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FEC4324-75F9-4B7F-D014-703DD1675260}"/>
              </a:ext>
            </a:extLst>
          </p:cNvPr>
          <p:cNvGrpSpPr/>
          <p:nvPr/>
        </p:nvGrpSpPr>
        <p:grpSpPr>
          <a:xfrm>
            <a:off x="7501674" y="1334794"/>
            <a:ext cx="1077066" cy="1077066"/>
            <a:chOff x="10040503" y="1282839"/>
            <a:chExt cx="1077066" cy="1077066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A28B251-D2D1-6C56-8EE2-384E35D64275}"/>
                </a:ext>
              </a:extLst>
            </p:cNvPr>
            <p:cNvSpPr/>
            <p:nvPr/>
          </p:nvSpPr>
          <p:spPr>
            <a:xfrm>
              <a:off x="10040503" y="1282839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4C83B60-468D-E420-4DC6-F3ABF0475C6B}"/>
                </a:ext>
              </a:extLst>
            </p:cNvPr>
            <p:cNvSpPr/>
            <p:nvPr/>
          </p:nvSpPr>
          <p:spPr>
            <a:xfrm>
              <a:off x="10139517" y="1386117"/>
              <a:ext cx="933037" cy="933037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dirty="0">
                  <a:solidFill>
                    <a:schemeClr val="accent1"/>
                  </a:solidFill>
                  <a:latin typeface="+mj-l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37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uiExpand="1" build="p"/>
      <p:bldP spid="3" grpId="0"/>
      <p:bldP spid="76" grpId="0" animBg="1"/>
      <p:bldP spid="78" grpId="0" uiExpand="1" build="p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Diabetes </a:t>
            </a:r>
            <a:r>
              <a:rPr lang="en-GB" dirty="0" err="1"/>
              <a:t>substudy</a:t>
            </a:r>
            <a:r>
              <a:rPr lang="en-GB" dirty="0"/>
              <a:t>: 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C2554-437F-F1BB-45EC-ADB501D7A7BD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HbA</a:t>
            </a:r>
            <a:r>
              <a:rPr lang="en-GB" sz="900" baseline="-25000" dirty="0">
                <a:solidFill>
                  <a:srgbClr val="005294"/>
                </a:solidFill>
              </a:rPr>
              <a:t>1c</a:t>
            </a:r>
            <a:r>
              <a:rPr lang="en-GB" sz="900" dirty="0">
                <a:solidFill>
                  <a:srgbClr val="005294"/>
                </a:solidFill>
              </a:rPr>
              <a:t>, glycated haemoglobin; </a:t>
            </a:r>
            <a:r>
              <a:rPr lang="en-GB" sz="900" dirty="0" err="1">
                <a:solidFill>
                  <a:srgbClr val="005294"/>
                </a:solidFill>
              </a:rPr>
              <a:t>TTh</a:t>
            </a:r>
            <a:r>
              <a:rPr lang="en-GB" sz="900" dirty="0">
                <a:solidFill>
                  <a:srgbClr val="005294"/>
                </a:solidFill>
              </a:rPr>
              <a:t>, testosterone therapy.</a:t>
            </a:r>
          </a:p>
          <a:p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A993E13-8CA4-8431-5B60-23C694BC544A}"/>
              </a:ext>
            </a:extLst>
          </p:cNvPr>
          <p:cNvGrpSpPr/>
          <p:nvPr/>
        </p:nvGrpSpPr>
        <p:grpSpPr>
          <a:xfrm>
            <a:off x="783657" y="1467668"/>
            <a:ext cx="9939760" cy="4440769"/>
            <a:chOff x="783657" y="1688726"/>
            <a:chExt cx="9939760" cy="444076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1834912-CAF1-6CCD-9111-3C365952C1E6}"/>
                </a:ext>
              </a:extLst>
            </p:cNvPr>
            <p:cNvSpPr/>
            <p:nvPr/>
          </p:nvSpPr>
          <p:spPr>
            <a:xfrm flipV="1">
              <a:off x="783657" y="1688726"/>
              <a:ext cx="535268" cy="2646318"/>
            </a:xfrm>
            <a:custGeom>
              <a:avLst/>
              <a:gdLst>
                <a:gd name="connsiteX0" fmla="*/ 0 w 535268"/>
                <a:gd name="connsiteY0" fmla="*/ 2646318 h 2646318"/>
                <a:gd name="connsiteX1" fmla="*/ 281178 w 535268"/>
                <a:gd name="connsiteY1" fmla="*/ 2646318 h 2646318"/>
                <a:gd name="connsiteX2" fmla="*/ 281178 w 535268"/>
                <a:gd name="connsiteY2" fmla="*/ 1766260 h 2646318"/>
                <a:gd name="connsiteX3" fmla="*/ 281178 w 535268"/>
                <a:gd name="connsiteY3" fmla="*/ 1712268 h 2646318"/>
                <a:gd name="connsiteX4" fmla="*/ 281178 w 535268"/>
                <a:gd name="connsiteY4" fmla="*/ 1576805 h 2646318"/>
                <a:gd name="connsiteX5" fmla="*/ 281178 w 535268"/>
                <a:gd name="connsiteY5" fmla="*/ 1206516 h 2646318"/>
                <a:gd name="connsiteX6" fmla="*/ 281178 w 535268"/>
                <a:gd name="connsiteY6" fmla="*/ 1125338 h 2646318"/>
                <a:gd name="connsiteX7" fmla="*/ 281178 w 535268"/>
                <a:gd name="connsiteY7" fmla="*/ 906044 h 2646318"/>
                <a:gd name="connsiteX8" fmla="*/ 281178 w 535268"/>
                <a:gd name="connsiteY8" fmla="*/ 386549 h 2646318"/>
                <a:gd name="connsiteX9" fmla="*/ 386549 w 535268"/>
                <a:gd name="connsiteY9" fmla="*/ 281178 h 2646318"/>
                <a:gd name="connsiteX10" fmla="*/ 535268 w 535268"/>
                <a:gd name="connsiteY10" fmla="*/ 281178 h 2646318"/>
                <a:gd name="connsiteX11" fmla="*/ 535268 w 535268"/>
                <a:gd name="connsiteY11" fmla="*/ 0 h 2646318"/>
                <a:gd name="connsiteX12" fmla="*/ 386549 w 535268"/>
                <a:gd name="connsiteY12" fmla="*/ 0 h 2646318"/>
                <a:gd name="connsiteX13" fmla="*/ 0 w 535268"/>
                <a:gd name="connsiteY13" fmla="*/ 386549 h 2646318"/>
                <a:gd name="connsiteX14" fmla="*/ 0 w 535268"/>
                <a:gd name="connsiteY14" fmla="*/ 906044 h 2646318"/>
                <a:gd name="connsiteX15" fmla="*/ 0 w 535268"/>
                <a:gd name="connsiteY15" fmla="*/ 1125338 h 2646318"/>
                <a:gd name="connsiteX16" fmla="*/ 0 w 535268"/>
                <a:gd name="connsiteY16" fmla="*/ 1206516 h 2646318"/>
                <a:gd name="connsiteX17" fmla="*/ 0 w 535268"/>
                <a:gd name="connsiteY17" fmla="*/ 1576805 h 2646318"/>
                <a:gd name="connsiteX18" fmla="*/ 0 w 535268"/>
                <a:gd name="connsiteY18" fmla="*/ 1712268 h 2646318"/>
                <a:gd name="connsiteX19" fmla="*/ 0 w 535268"/>
                <a:gd name="connsiteY19" fmla="*/ 1766260 h 264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5268" h="2646318">
                  <a:moveTo>
                    <a:pt x="0" y="2646318"/>
                  </a:moveTo>
                  <a:lnTo>
                    <a:pt x="281178" y="2646318"/>
                  </a:lnTo>
                  <a:lnTo>
                    <a:pt x="281178" y="1766260"/>
                  </a:lnTo>
                  <a:lnTo>
                    <a:pt x="281178" y="1712268"/>
                  </a:lnTo>
                  <a:lnTo>
                    <a:pt x="281178" y="1576805"/>
                  </a:lnTo>
                  <a:lnTo>
                    <a:pt x="281178" y="1206516"/>
                  </a:lnTo>
                  <a:lnTo>
                    <a:pt x="281178" y="1125338"/>
                  </a:lnTo>
                  <a:lnTo>
                    <a:pt x="281178" y="90604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lnTo>
                    <a:pt x="0" y="906044"/>
                  </a:lnTo>
                  <a:lnTo>
                    <a:pt x="0" y="1125338"/>
                  </a:lnTo>
                  <a:lnTo>
                    <a:pt x="0" y="1206516"/>
                  </a:lnTo>
                  <a:lnTo>
                    <a:pt x="0" y="1576805"/>
                  </a:lnTo>
                  <a:lnTo>
                    <a:pt x="0" y="1712268"/>
                  </a:lnTo>
                  <a:lnTo>
                    <a:pt x="0" y="176626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83B2427-619D-4A0B-06DB-A541928F6E03}"/>
                </a:ext>
              </a:extLst>
            </p:cNvPr>
            <p:cNvGrpSpPr/>
            <p:nvPr/>
          </p:nvGrpSpPr>
          <p:grpSpPr>
            <a:xfrm>
              <a:off x="1178428" y="3983024"/>
              <a:ext cx="9544989" cy="2146471"/>
              <a:chOff x="1383504" y="3299164"/>
              <a:chExt cx="9544989" cy="2146471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462870-5BD9-79CD-C32A-14DB6CFCE0D5}"/>
                  </a:ext>
                </a:extLst>
              </p:cNvPr>
              <p:cNvSpPr txBox="1"/>
              <p:nvPr/>
            </p:nvSpPr>
            <p:spPr>
              <a:xfrm>
                <a:off x="1808782" y="3519065"/>
                <a:ext cx="9119711" cy="1926570"/>
              </a:xfrm>
              <a:prstGeom prst="roundRect">
                <a:avLst>
                  <a:gd name="adj" fmla="val 11703"/>
                </a:avLst>
              </a:prstGeom>
              <a:solidFill>
                <a:schemeClr val="bg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133350" marR="0" lvl="0" algn="l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endParaRPr lang="en-US" sz="1200" dirty="0">
                  <a:solidFill>
                    <a:srgbClr val="E7E6E6">
                      <a:lumMod val="25000"/>
                    </a:srgbClr>
                  </a:solidFill>
                  <a:latin typeface="+mj-lt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the effects of </a:t>
                </a:r>
                <a:r>
                  <a:rPr lang="en-US" sz="1800" dirty="0" err="1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TTh</a:t>
                </a: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versus placebo on the incidence of </a:t>
                </a:r>
                <a:r>
                  <a:rPr lang="en-US" sz="1800" dirty="0" err="1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glycaemic</a:t>
                </a: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remission in middle-aged and older men with hypogonadism and diabetes</a:t>
                </a:r>
              </a:p>
              <a:p>
                <a:pPr marL="133350" algn="l">
                  <a:spcBef>
                    <a:spcPts val="1200"/>
                  </a:spcBef>
                  <a:buClr>
                    <a:srgbClr val="006EAB"/>
                  </a:buClr>
                </a:pPr>
                <a:r>
                  <a:rPr lang="en-US" sz="1800" spc="-2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the effects of </a:t>
                </a:r>
                <a:r>
                  <a:rPr lang="en-US" sz="1800" spc="-20" dirty="0" err="1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TTh</a:t>
                </a:r>
                <a:r>
                  <a:rPr lang="en-US" sz="1800" spc="-2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versus placebo on changes in fasting glucose</a:t>
                </a: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and HbA</a:t>
                </a:r>
                <a:r>
                  <a:rPr lang="en-US" sz="1800" baseline="-250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1c</a:t>
                </a: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in men with hypogonadism and prediabetes or diabetes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3AF22D-8C70-8A33-1F00-4D5DA970EAAE}"/>
                  </a:ext>
                </a:extLst>
              </p:cNvPr>
              <p:cNvGrpSpPr/>
              <p:nvPr/>
            </p:nvGrpSpPr>
            <p:grpSpPr>
              <a:xfrm>
                <a:off x="1383504" y="3299164"/>
                <a:ext cx="2874652" cy="439800"/>
                <a:chOff x="348337" y="1458681"/>
                <a:chExt cx="1765934" cy="310140"/>
              </a:xfrm>
            </p:grpSpPr>
            <p:sp>
              <p:nvSpPr>
                <p:cNvPr id="57" name="Pentagon 92">
                  <a:extLst>
                    <a:ext uri="{FF2B5EF4-FFF2-40B4-BE49-F238E27FC236}">
                      <a16:creationId xmlns:a16="http://schemas.microsoft.com/office/drawing/2014/main" id="{3BA6CF32-0A08-E32F-7C69-433C6A05AC80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DBDB182-8949-259D-7464-36D580C6FCEF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754722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Secondary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224EF2-A9B5-51D5-CAAC-2707816FE287}"/>
              </a:ext>
            </a:extLst>
          </p:cNvPr>
          <p:cNvGrpSpPr/>
          <p:nvPr/>
        </p:nvGrpSpPr>
        <p:grpSpPr>
          <a:xfrm>
            <a:off x="783657" y="1598165"/>
            <a:ext cx="9939761" cy="1978155"/>
            <a:chOff x="988733" y="1587086"/>
            <a:chExt cx="9939761" cy="19781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558EA21-3A60-304B-F478-7255E1E8600C}"/>
                </a:ext>
              </a:extLst>
            </p:cNvPr>
            <p:cNvSpPr/>
            <p:nvPr/>
          </p:nvSpPr>
          <p:spPr>
            <a:xfrm flipV="1">
              <a:off x="988733" y="1587086"/>
              <a:ext cx="535268" cy="890084"/>
            </a:xfrm>
            <a:custGeom>
              <a:avLst/>
              <a:gdLst>
                <a:gd name="connsiteX0" fmla="*/ 0 w 535268"/>
                <a:gd name="connsiteY0" fmla="*/ 890084 h 890084"/>
                <a:gd name="connsiteX1" fmla="*/ 281178 w 535268"/>
                <a:gd name="connsiteY1" fmla="*/ 890084 h 890084"/>
                <a:gd name="connsiteX2" fmla="*/ 281178 w 535268"/>
                <a:gd name="connsiteY2" fmla="*/ 386549 h 890084"/>
                <a:gd name="connsiteX3" fmla="*/ 386549 w 535268"/>
                <a:gd name="connsiteY3" fmla="*/ 281178 h 890084"/>
                <a:gd name="connsiteX4" fmla="*/ 535268 w 535268"/>
                <a:gd name="connsiteY4" fmla="*/ 281178 h 890084"/>
                <a:gd name="connsiteX5" fmla="*/ 535268 w 535268"/>
                <a:gd name="connsiteY5" fmla="*/ 0 h 890084"/>
                <a:gd name="connsiteX6" fmla="*/ 386549 w 535268"/>
                <a:gd name="connsiteY6" fmla="*/ 0 h 890084"/>
                <a:gd name="connsiteX7" fmla="*/ 0 w 535268"/>
                <a:gd name="connsiteY7" fmla="*/ 386549 h 89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268" h="890084">
                  <a:moveTo>
                    <a:pt x="0" y="890084"/>
                  </a:moveTo>
                  <a:lnTo>
                    <a:pt x="281178" y="89008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5C4898-3513-FCE5-D404-9BFDFDDB6132}"/>
                </a:ext>
              </a:extLst>
            </p:cNvPr>
            <p:cNvGrpSpPr/>
            <p:nvPr/>
          </p:nvGrpSpPr>
          <p:grpSpPr>
            <a:xfrm>
              <a:off x="1383504" y="2127332"/>
              <a:ext cx="9544990" cy="1437909"/>
              <a:chOff x="818686" y="3192760"/>
              <a:chExt cx="5863605" cy="143790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302DF0-4B54-1720-BCDF-AC07640EAABD}"/>
                  </a:ext>
                </a:extLst>
              </p:cNvPr>
              <p:cNvSpPr txBox="1"/>
              <p:nvPr/>
            </p:nvSpPr>
            <p:spPr>
              <a:xfrm>
                <a:off x="1079940" y="3422710"/>
                <a:ext cx="5602351" cy="1207959"/>
              </a:xfrm>
              <a:prstGeom prst="roundRect">
                <a:avLst>
                  <a:gd name="adj" fmla="val 20145"/>
                </a:avLst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452438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8595B"/>
                  </a:buClr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the efficacy of </a:t>
                </a:r>
                <a:r>
                  <a:rPr lang="en-US" sz="1800" dirty="0" err="1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TTh</a:t>
                </a:r>
                <a:r>
                  <a:rPr lang="en-US" sz="18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versus placebo in preventing progression from prediabetes to diabetes in middle-aged and older men with hypogonadism and prediabetes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DF3624C-5E3E-4029-D011-628042549F96}"/>
                  </a:ext>
                </a:extLst>
              </p:cNvPr>
              <p:cNvGrpSpPr/>
              <p:nvPr/>
            </p:nvGrpSpPr>
            <p:grpSpPr>
              <a:xfrm>
                <a:off x="818686" y="3192760"/>
                <a:ext cx="1765934" cy="439800"/>
                <a:chOff x="348337" y="1458681"/>
                <a:chExt cx="1765934" cy="310140"/>
              </a:xfrm>
            </p:grpSpPr>
            <p:sp>
              <p:nvSpPr>
                <p:cNvPr id="30" name="Pentagon 92">
                  <a:extLst>
                    <a:ext uri="{FF2B5EF4-FFF2-40B4-BE49-F238E27FC236}">
                      <a16:creationId xmlns:a16="http://schemas.microsoft.com/office/drawing/2014/main" id="{91B6DB83-C2D6-1CD8-382F-1DEC16341344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0FC0EAD-7A21-7973-3767-220D14D18CF9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501636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990D06-11D0-1063-2B4A-B42FF44DE20C}"/>
              </a:ext>
            </a:extLst>
          </p:cNvPr>
          <p:cNvGrpSpPr/>
          <p:nvPr/>
        </p:nvGrpSpPr>
        <p:grpSpPr>
          <a:xfrm>
            <a:off x="683288" y="1356379"/>
            <a:ext cx="10779535" cy="535994"/>
            <a:chOff x="1570259" y="3920582"/>
            <a:chExt cx="10779535" cy="535994"/>
          </a:xfrm>
        </p:grpSpPr>
        <p:sp>
          <p:nvSpPr>
            <p:cNvPr id="17" name="Rounded Rectangle 75">
              <a:extLst>
                <a:ext uri="{FF2B5EF4-FFF2-40B4-BE49-F238E27FC236}">
                  <a16:creationId xmlns:a16="http://schemas.microsoft.com/office/drawing/2014/main" id="{6B3B726F-EC24-4B3D-53C6-4C7BDE109BD1}"/>
                </a:ext>
              </a:extLst>
            </p:cNvPr>
            <p:cNvSpPr/>
            <p:nvPr/>
          </p:nvSpPr>
          <p:spPr>
            <a:xfrm>
              <a:off x="1570259" y="3920582"/>
              <a:ext cx="10779535" cy="5359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239B30-4044-A5FE-7D95-274910509290}"/>
                </a:ext>
              </a:extLst>
            </p:cNvPr>
            <p:cNvSpPr txBox="1"/>
            <p:nvPr/>
          </p:nvSpPr>
          <p:spPr>
            <a:xfrm>
              <a:off x="2278416" y="3957747"/>
              <a:ext cx="52103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TRAVERSE </a:t>
              </a:r>
              <a:r>
                <a:rPr lang="en-GB" sz="2400" b="1" dirty="0">
                  <a:solidFill>
                    <a:prstClr val="white"/>
                  </a:solidFill>
                </a:rPr>
                <a:t>Diabetes </a:t>
              </a:r>
              <a:r>
                <a:rPr kumimoji="0" lang="en-GB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substudy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69854-BC38-D334-3E00-98AEB0F02607}"/>
              </a:ext>
            </a:extLst>
          </p:cNvPr>
          <p:cNvGrpSpPr/>
          <p:nvPr/>
        </p:nvGrpSpPr>
        <p:grpSpPr>
          <a:xfrm>
            <a:off x="373058" y="828435"/>
            <a:ext cx="1236662" cy="1287483"/>
            <a:chOff x="4706938" y="1981200"/>
            <a:chExt cx="2781300" cy="2895600"/>
          </a:xfrm>
        </p:grpSpPr>
        <p:sp>
          <p:nvSpPr>
            <p:cNvPr id="13" name="Freeform 71">
              <a:extLst>
                <a:ext uri="{FF2B5EF4-FFF2-40B4-BE49-F238E27FC236}">
                  <a16:creationId xmlns:a16="http://schemas.microsoft.com/office/drawing/2014/main" id="{536E0BFE-AA2E-CBD2-3D8B-5976F15838DF}"/>
                </a:ext>
              </a:extLst>
            </p:cNvPr>
            <p:cNvSpPr/>
            <p:nvPr/>
          </p:nvSpPr>
          <p:spPr>
            <a:xfrm>
              <a:off x="5060950" y="2254250"/>
              <a:ext cx="1339850" cy="1320800"/>
            </a:xfrm>
            <a:custGeom>
              <a:avLst/>
              <a:gdLst>
                <a:gd name="connsiteX0" fmla="*/ 0 w 1339850"/>
                <a:gd name="connsiteY0" fmla="*/ 184150 h 1320800"/>
                <a:gd name="connsiteX1" fmla="*/ 196850 w 1339850"/>
                <a:gd name="connsiteY1" fmla="*/ 0 h 1320800"/>
                <a:gd name="connsiteX2" fmla="*/ 425450 w 1339850"/>
                <a:gd name="connsiteY2" fmla="*/ 234950 h 1320800"/>
                <a:gd name="connsiteX3" fmla="*/ 501650 w 1339850"/>
                <a:gd name="connsiteY3" fmla="*/ 190500 h 1320800"/>
                <a:gd name="connsiteX4" fmla="*/ 1187450 w 1339850"/>
                <a:gd name="connsiteY4" fmla="*/ 869950 h 1320800"/>
                <a:gd name="connsiteX5" fmla="*/ 1168400 w 1339850"/>
                <a:gd name="connsiteY5" fmla="*/ 971550 h 1320800"/>
                <a:gd name="connsiteX6" fmla="*/ 1339850 w 1339850"/>
                <a:gd name="connsiteY6" fmla="*/ 1155700 h 1320800"/>
                <a:gd name="connsiteX7" fmla="*/ 1162050 w 1339850"/>
                <a:gd name="connsiteY7" fmla="*/ 1320800 h 1320800"/>
                <a:gd name="connsiteX8" fmla="*/ 996950 w 1339850"/>
                <a:gd name="connsiteY8" fmla="*/ 1168400 h 1320800"/>
                <a:gd name="connsiteX9" fmla="*/ 895350 w 1339850"/>
                <a:gd name="connsiteY9" fmla="*/ 1193800 h 1320800"/>
                <a:gd name="connsiteX10" fmla="*/ 742950 w 1339850"/>
                <a:gd name="connsiteY10" fmla="*/ 1066800 h 1320800"/>
                <a:gd name="connsiteX11" fmla="*/ 869950 w 1339850"/>
                <a:gd name="connsiteY11" fmla="*/ 920750 h 1320800"/>
                <a:gd name="connsiteX12" fmla="*/ 863600 w 1339850"/>
                <a:gd name="connsiteY12" fmla="*/ 698500 h 1320800"/>
                <a:gd name="connsiteX13" fmla="*/ 723900 w 1339850"/>
                <a:gd name="connsiteY13" fmla="*/ 546100 h 1320800"/>
                <a:gd name="connsiteX14" fmla="*/ 558800 w 1339850"/>
                <a:gd name="connsiteY14" fmla="*/ 457200 h 1320800"/>
                <a:gd name="connsiteX15" fmla="*/ 368300 w 1339850"/>
                <a:gd name="connsiteY15" fmla="*/ 508000 h 1320800"/>
                <a:gd name="connsiteX16" fmla="*/ 254000 w 1339850"/>
                <a:gd name="connsiteY16" fmla="*/ 590550 h 1320800"/>
                <a:gd name="connsiteX17" fmla="*/ 184150 w 1339850"/>
                <a:gd name="connsiteY17" fmla="*/ 482600 h 1320800"/>
                <a:gd name="connsiteX18" fmla="*/ 228600 w 1339850"/>
                <a:gd name="connsiteY18" fmla="*/ 355600 h 1320800"/>
                <a:gd name="connsiteX19" fmla="*/ 184150 w 1339850"/>
                <a:gd name="connsiteY19" fmla="*/ 361950 h 1320800"/>
                <a:gd name="connsiteX20" fmla="*/ 0 w 1339850"/>
                <a:gd name="connsiteY20" fmla="*/ 18415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9850" h="1320800">
                  <a:moveTo>
                    <a:pt x="0" y="184150"/>
                  </a:moveTo>
                  <a:lnTo>
                    <a:pt x="196850" y="0"/>
                  </a:lnTo>
                  <a:lnTo>
                    <a:pt x="425450" y="234950"/>
                  </a:lnTo>
                  <a:lnTo>
                    <a:pt x="501650" y="190500"/>
                  </a:lnTo>
                  <a:lnTo>
                    <a:pt x="1187450" y="869950"/>
                  </a:lnTo>
                  <a:lnTo>
                    <a:pt x="1168400" y="971550"/>
                  </a:lnTo>
                  <a:lnTo>
                    <a:pt x="1339850" y="1155700"/>
                  </a:lnTo>
                  <a:lnTo>
                    <a:pt x="1162050" y="1320800"/>
                  </a:lnTo>
                  <a:lnTo>
                    <a:pt x="996950" y="1168400"/>
                  </a:lnTo>
                  <a:lnTo>
                    <a:pt x="895350" y="1193800"/>
                  </a:lnTo>
                  <a:lnTo>
                    <a:pt x="742950" y="1066800"/>
                  </a:lnTo>
                  <a:lnTo>
                    <a:pt x="869950" y="920750"/>
                  </a:lnTo>
                  <a:lnTo>
                    <a:pt x="863600" y="698500"/>
                  </a:lnTo>
                  <a:lnTo>
                    <a:pt x="723900" y="546100"/>
                  </a:lnTo>
                  <a:lnTo>
                    <a:pt x="558800" y="457200"/>
                  </a:lnTo>
                  <a:lnTo>
                    <a:pt x="368300" y="508000"/>
                  </a:lnTo>
                  <a:lnTo>
                    <a:pt x="254000" y="590550"/>
                  </a:lnTo>
                  <a:lnTo>
                    <a:pt x="184150" y="482600"/>
                  </a:lnTo>
                  <a:lnTo>
                    <a:pt x="228600" y="355600"/>
                  </a:lnTo>
                  <a:lnTo>
                    <a:pt x="184150" y="361950"/>
                  </a:lnTo>
                  <a:lnTo>
                    <a:pt x="0" y="18415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72">
              <a:extLst>
                <a:ext uri="{FF2B5EF4-FFF2-40B4-BE49-F238E27FC236}">
                  <a16:creationId xmlns:a16="http://schemas.microsoft.com/office/drawing/2014/main" id="{518B9AF9-44DD-1313-7E6C-BBDE203FAB85}"/>
                </a:ext>
              </a:extLst>
            </p:cNvPr>
            <p:cNvSpPr/>
            <p:nvPr/>
          </p:nvSpPr>
          <p:spPr>
            <a:xfrm>
              <a:off x="5060950" y="3194050"/>
              <a:ext cx="2057400" cy="1371600"/>
            </a:xfrm>
            <a:custGeom>
              <a:avLst/>
              <a:gdLst>
                <a:gd name="connsiteX0" fmla="*/ 190500 w 2057400"/>
                <a:gd name="connsiteY0" fmla="*/ 0 h 1371600"/>
                <a:gd name="connsiteX1" fmla="*/ 95250 w 2057400"/>
                <a:gd name="connsiteY1" fmla="*/ 304800 h 1371600"/>
                <a:gd name="connsiteX2" fmla="*/ 88900 w 2057400"/>
                <a:gd name="connsiteY2" fmla="*/ 539750 h 1371600"/>
                <a:gd name="connsiteX3" fmla="*/ 114300 w 2057400"/>
                <a:gd name="connsiteY3" fmla="*/ 704850 h 1371600"/>
                <a:gd name="connsiteX4" fmla="*/ 158750 w 2057400"/>
                <a:gd name="connsiteY4" fmla="*/ 812800 h 1371600"/>
                <a:gd name="connsiteX5" fmla="*/ 254000 w 2057400"/>
                <a:gd name="connsiteY5" fmla="*/ 990600 h 1371600"/>
                <a:gd name="connsiteX6" fmla="*/ 165100 w 2057400"/>
                <a:gd name="connsiteY6" fmla="*/ 1041400 h 1371600"/>
                <a:gd name="connsiteX7" fmla="*/ 63500 w 2057400"/>
                <a:gd name="connsiteY7" fmla="*/ 1136650 h 1371600"/>
                <a:gd name="connsiteX8" fmla="*/ 0 w 2057400"/>
                <a:gd name="connsiteY8" fmla="*/ 1225550 h 1371600"/>
                <a:gd name="connsiteX9" fmla="*/ 19050 w 2057400"/>
                <a:gd name="connsiteY9" fmla="*/ 1320800 h 1371600"/>
                <a:gd name="connsiteX10" fmla="*/ 114300 w 2057400"/>
                <a:gd name="connsiteY10" fmla="*/ 1371600 h 1371600"/>
                <a:gd name="connsiteX11" fmla="*/ 1987550 w 2057400"/>
                <a:gd name="connsiteY11" fmla="*/ 1358900 h 1371600"/>
                <a:gd name="connsiteX12" fmla="*/ 2025650 w 2057400"/>
                <a:gd name="connsiteY12" fmla="*/ 1295400 h 1371600"/>
                <a:gd name="connsiteX13" fmla="*/ 1993900 w 2057400"/>
                <a:gd name="connsiteY13" fmla="*/ 1117600 h 1371600"/>
                <a:gd name="connsiteX14" fmla="*/ 1898650 w 2057400"/>
                <a:gd name="connsiteY14" fmla="*/ 1060450 h 1371600"/>
                <a:gd name="connsiteX15" fmla="*/ 1790700 w 2057400"/>
                <a:gd name="connsiteY15" fmla="*/ 1022350 h 1371600"/>
                <a:gd name="connsiteX16" fmla="*/ 1765300 w 2057400"/>
                <a:gd name="connsiteY16" fmla="*/ 984250 h 1371600"/>
                <a:gd name="connsiteX17" fmla="*/ 1879600 w 2057400"/>
                <a:gd name="connsiteY17" fmla="*/ 781050 h 1371600"/>
                <a:gd name="connsiteX18" fmla="*/ 1968500 w 2057400"/>
                <a:gd name="connsiteY18" fmla="*/ 781050 h 1371600"/>
                <a:gd name="connsiteX19" fmla="*/ 2057400 w 2057400"/>
                <a:gd name="connsiteY19" fmla="*/ 704850 h 1371600"/>
                <a:gd name="connsiteX20" fmla="*/ 1968500 w 2057400"/>
                <a:gd name="connsiteY20" fmla="*/ 596900 h 1371600"/>
                <a:gd name="connsiteX21" fmla="*/ 1104900 w 2057400"/>
                <a:gd name="connsiteY21" fmla="*/ 609600 h 1371600"/>
                <a:gd name="connsiteX22" fmla="*/ 1022350 w 2057400"/>
                <a:gd name="connsiteY22" fmla="*/ 673100 h 1371600"/>
                <a:gd name="connsiteX23" fmla="*/ 1022350 w 2057400"/>
                <a:gd name="connsiteY23" fmla="*/ 730250 h 1371600"/>
                <a:gd name="connsiteX24" fmla="*/ 1104900 w 2057400"/>
                <a:gd name="connsiteY24" fmla="*/ 781050 h 1371600"/>
                <a:gd name="connsiteX25" fmla="*/ 1428750 w 2057400"/>
                <a:gd name="connsiteY25" fmla="*/ 774700 h 1371600"/>
                <a:gd name="connsiteX26" fmla="*/ 1390650 w 2057400"/>
                <a:gd name="connsiteY26" fmla="*/ 869950 h 1371600"/>
                <a:gd name="connsiteX27" fmla="*/ 1212850 w 2057400"/>
                <a:gd name="connsiteY27" fmla="*/ 958850 h 1371600"/>
                <a:gd name="connsiteX28" fmla="*/ 984250 w 2057400"/>
                <a:gd name="connsiteY28" fmla="*/ 1003300 h 1371600"/>
                <a:gd name="connsiteX29" fmla="*/ 819150 w 2057400"/>
                <a:gd name="connsiteY29" fmla="*/ 958850 h 1371600"/>
                <a:gd name="connsiteX30" fmla="*/ 654050 w 2057400"/>
                <a:gd name="connsiteY30" fmla="*/ 889000 h 1371600"/>
                <a:gd name="connsiteX31" fmla="*/ 558800 w 2057400"/>
                <a:gd name="connsiteY31" fmla="*/ 768350 h 1371600"/>
                <a:gd name="connsiteX32" fmla="*/ 533400 w 2057400"/>
                <a:gd name="connsiteY32" fmla="*/ 704850 h 1371600"/>
                <a:gd name="connsiteX33" fmla="*/ 546100 w 2057400"/>
                <a:gd name="connsiteY33" fmla="*/ 692150 h 1371600"/>
                <a:gd name="connsiteX34" fmla="*/ 488950 w 2057400"/>
                <a:gd name="connsiteY34" fmla="*/ 577850 h 1371600"/>
                <a:gd name="connsiteX35" fmla="*/ 476250 w 2057400"/>
                <a:gd name="connsiteY35" fmla="*/ 546100 h 1371600"/>
                <a:gd name="connsiteX36" fmla="*/ 463550 w 2057400"/>
                <a:gd name="connsiteY36" fmla="*/ 387350 h 1371600"/>
                <a:gd name="connsiteX37" fmla="*/ 476250 w 2057400"/>
                <a:gd name="connsiteY37" fmla="*/ 203200 h 1371600"/>
                <a:gd name="connsiteX38" fmla="*/ 342900 w 2057400"/>
                <a:gd name="connsiteY38" fmla="*/ 133350 h 1371600"/>
                <a:gd name="connsiteX39" fmla="*/ 190500 w 2057400"/>
                <a:gd name="connsiteY39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57400" h="1371600">
                  <a:moveTo>
                    <a:pt x="190500" y="0"/>
                  </a:moveTo>
                  <a:lnTo>
                    <a:pt x="95250" y="304800"/>
                  </a:lnTo>
                  <a:lnTo>
                    <a:pt x="88900" y="539750"/>
                  </a:lnTo>
                  <a:lnTo>
                    <a:pt x="114300" y="704850"/>
                  </a:lnTo>
                  <a:lnTo>
                    <a:pt x="158750" y="812800"/>
                  </a:lnTo>
                  <a:lnTo>
                    <a:pt x="254000" y="990600"/>
                  </a:lnTo>
                  <a:lnTo>
                    <a:pt x="165100" y="1041400"/>
                  </a:lnTo>
                  <a:lnTo>
                    <a:pt x="63500" y="1136650"/>
                  </a:lnTo>
                  <a:lnTo>
                    <a:pt x="0" y="1225550"/>
                  </a:lnTo>
                  <a:lnTo>
                    <a:pt x="19050" y="1320800"/>
                  </a:lnTo>
                  <a:lnTo>
                    <a:pt x="114300" y="1371600"/>
                  </a:lnTo>
                  <a:lnTo>
                    <a:pt x="1987550" y="1358900"/>
                  </a:lnTo>
                  <a:lnTo>
                    <a:pt x="2025650" y="1295400"/>
                  </a:lnTo>
                  <a:lnTo>
                    <a:pt x="1993900" y="1117600"/>
                  </a:lnTo>
                  <a:lnTo>
                    <a:pt x="1898650" y="1060450"/>
                  </a:lnTo>
                  <a:lnTo>
                    <a:pt x="1790700" y="1022350"/>
                  </a:lnTo>
                  <a:lnTo>
                    <a:pt x="1765300" y="984250"/>
                  </a:lnTo>
                  <a:lnTo>
                    <a:pt x="1879600" y="781050"/>
                  </a:lnTo>
                  <a:lnTo>
                    <a:pt x="1968500" y="781050"/>
                  </a:lnTo>
                  <a:lnTo>
                    <a:pt x="2057400" y="704850"/>
                  </a:lnTo>
                  <a:lnTo>
                    <a:pt x="1968500" y="596900"/>
                  </a:lnTo>
                  <a:lnTo>
                    <a:pt x="1104900" y="609600"/>
                  </a:lnTo>
                  <a:lnTo>
                    <a:pt x="1022350" y="673100"/>
                  </a:lnTo>
                  <a:lnTo>
                    <a:pt x="1022350" y="730250"/>
                  </a:lnTo>
                  <a:lnTo>
                    <a:pt x="1104900" y="781050"/>
                  </a:lnTo>
                  <a:lnTo>
                    <a:pt x="1428750" y="774700"/>
                  </a:lnTo>
                  <a:lnTo>
                    <a:pt x="1390650" y="869950"/>
                  </a:lnTo>
                  <a:lnTo>
                    <a:pt x="1212850" y="958850"/>
                  </a:lnTo>
                  <a:lnTo>
                    <a:pt x="984250" y="1003300"/>
                  </a:lnTo>
                  <a:lnTo>
                    <a:pt x="819150" y="958850"/>
                  </a:lnTo>
                  <a:lnTo>
                    <a:pt x="654050" y="889000"/>
                  </a:lnTo>
                  <a:lnTo>
                    <a:pt x="558800" y="768350"/>
                  </a:lnTo>
                  <a:lnTo>
                    <a:pt x="533400" y="704850"/>
                  </a:lnTo>
                  <a:lnTo>
                    <a:pt x="546100" y="692150"/>
                  </a:lnTo>
                  <a:lnTo>
                    <a:pt x="488950" y="577850"/>
                  </a:lnTo>
                  <a:lnTo>
                    <a:pt x="476250" y="546100"/>
                  </a:lnTo>
                  <a:lnTo>
                    <a:pt x="463550" y="387350"/>
                  </a:lnTo>
                  <a:lnTo>
                    <a:pt x="476250" y="203200"/>
                  </a:lnTo>
                  <a:lnTo>
                    <a:pt x="342900" y="1333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A6CDD7-FEC2-2F7B-384B-C299F18F3E8A}"/>
                </a:ext>
              </a:extLst>
            </p:cNvPr>
            <p:cNvSpPr/>
            <p:nvPr/>
          </p:nvSpPr>
          <p:spPr>
            <a:xfrm>
              <a:off x="5289550" y="2769430"/>
              <a:ext cx="596900" cy="596900"/>
            </a:xfrm>
            <a:prstGeom prst="ellipse">
              <a:avLst/>
            </a:prstGeom>
            <a:solidFill>
              <a:srgbClr val="EFEF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C56DF25F-A354-F713-9595-C0B5FCAFE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1981200"/>
              <a:ext cx="27813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169B4-EE1D-CD85-9AB6-F1528D24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264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5344A2F-7030-7D75-B8B9-FF53EDCC1DE5}"/>
              </a:ext>
            </a:extLst>
          </p:cNvPr>
          <p:cNvGrpSpPr/>
          <p:nvPr/>
        </p:nvGrpSpPr>
        <p:grpSpPr>
          <a:xfrm>
            <a:off x="8917049" y="510349"/>
            <a:ext cx="2044943" cy="2198254"/>
            <a:chOff x="3939259" y="3363593"/>
            <a:chExt cx="2479544" cy="2665434"/>
          </a:xfrm>
          <a:solidFill>
            <a:schemeClr val="accent1">
              <a:lumMod val="20000"/>
              <a:lumOff val="80000"/>
            </a:schemeClr>
          </a:solidFill>
        </p:grpSpPr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7BE4D987-CFBE-7D58-9EAE-B79843517188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3939259" y="3363593"/>
              <a:ext cx="1038499" cy="2274998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50AA67BA-772A-AABC-C326-D1AE8D0D52AD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5380304" y="3363593"/>
              <a:ext cx="1038499" cy="2274998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DC1B153-9D49-AADB-F298-035060245384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4578490" y="3397864"/>
              <a:ext cx="1201083" cy="2631163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40C417D-5E78-D0D4-A304-9AE91B2BF15A}"/>
              </a:ext>
            </a:extLst>
          </p:cNvPr>
          <p:cNvGrpSpPr/>
          <p:nvPr/>
        </p:nvGrpSpPr>
        <p:grpSpPr>
          <a:xfrm>
            <a:off x="-592852" y="2232934"/>
            <a:ext cx="12054767" cy="449779"/>
            <a:chOff x="-592852" y="2323366"/>
            <a:chExt cx="12054767" cy="449779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F92F5032-D445-FB74-D175-117670529BF6}"/>
                </a:ext>
              </a:extLst>
            </p:cNvPr>
            <p:cNvSpPr/>
            <p:nvPr/>
          </p:nvSpPr>
          <p:spPr>
            <a:xfrm>
              <a:off x="-592852" y="2323366"/>
              <a:ext cx="12054767" cy="44977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D29C2B12-0355-F479-113D-2EA47C676746}"/>
                </a:ext>
              </a:extLst>
            </p:cNvPr>
            <p:cNvSpPr txBox="1">
              <a:spLocks/>
            </p:cNvSpPr>
            <p:nvPr/>
          </p:nvSpPr>
          <p:spPr>
            <a:xfrm>
              <a:off x="1426787" y="2344399"/>
              <a:ext cx="9790859" cy="4278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10000"/>
                <a:buNone/>
              </a:pPr>
              <a:r>
                <a:rPr lang="en-US" dirty="0">
                  <a:solidFill>
                    <a:schemeClr val="tx2"/>
                  </a:solidFill>
                  <a:latin typeface="+mj-lt"/>
                </a:rPr>
                <a:t>Analytic sample for progression from prediabetes to diabetes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62232D3-2EA9-C516-9DDB-124F8006AE1C}"/>
              </a:ext>
            </a:extLst>
          </p:cNvPr>
          <p:cNvGrpSpPr/>
          <p:nvPr/>
        </p:nvGrpSpPr>
        <p:grpSpPr>
          <a:xfrm>
            <a:off x="336913" y="1949924"/>
            <a:ext cx="1129086" cy="1248201"/>
            <a:chOff x="336913" y="2000164"/>
            <a:chExt cx="1129086" cy="12482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022DB93-F82C-962A-CD91-5F1ECE22849E}"/>
                </a:ext>
              </a:extLst>
            </p:cNvPr>
            <p:cNvGrpSpPr/>
            <p:nvPr/>
          </p:nvGrpSpPr>
          <p:grpSpPr>
            <a:xfrm>
              <a:off x="336913" y="2000164"/>
              <a:ext cx="1026961" cy="1026961"/>
              <a:chOff x="336913" y="2000164"/>
              <a:chExt cx="1026961" cy="1026961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7BDB4A48-DAB3-5F3C-0FCF-29BE8C7AB7BC}"/>
                  </a:ext>
                </a:extLst>
              </p:cNvPr>
              <p:cNvGrpSpPr/>
              <p:nvPr/>
            </p:nvGrpSpPr>
            <p:grpSpPr>
              <a:xfrm>
                <a:off x="336913" y="2000164"/>
                <a:ext cx="1026961" cy="1026961"/>
                <a:chOff x="336913" y="4338756"/>
                <a:chExt cx="1026961" cy="1026961"/>
              </a:xfrm>
            </p:grpSpPr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B7AA80-B73A-C227-14DF-E15251B113F2}"/>
                    </a:ext>
                  </a:extLst>
                </p:cNvPr>
                <p:cNvSpPr/>
                <p:nvPr/>
              </p:nvSpPr>
              <p:spPr>
                <a:xfrm>
                  <a:off x="336913" y="4338756"/>
                  <a:ext cx="1026000" cy="1026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8130AEC9-A8D5-B09E-1F13-33A21171D253}"/>
                    </a:ext>
                  </a:extLst>
                </p:cNvPr>
                <p:cNvGrpSpPr/>
                <p:nvPr/>
              </p:nvGrpSpPr>
              <p:grpSpPr>
                <a:xfrm>
                  <a:off x="336913" y="4338756"/>
                  <a:ext cx="1026961" cy="1026961"/>
                  <a:chOff x="336913" y="4338756"/>
                  <a:chExt cx="1026961" cy="1026961"/>
                </a:xfrm>
              </p:grpSpPr>
              <p:pic>
                <p:nvPicPr>
                  <p:cNvPr id="100" name="Graphic 99">
                    <a:extLst>
                      <a:ext uri="{FF2B5EF4-FFF2-40B4-BE49-F238E27FC236}">
                        <a16:creationId xmlns:a16="http://schemas.microsoft.com/office/drawing/2014/main" id="{6C4C7590-0A50-8B97-3BD6-DF876548DA28}"/>
                      </a:ext>
                    </a:extLst>
                  </p:cNvPr>
                  <p:cNvPicPr>
                    <a:picLocks/>
                  </p:cNvPicPr>
                  <p:nvPr/>
                </p:nvPicPr>
                <p:blipFill>
                  <a:blip r:embed="rId5">
                    <a:extLs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rcRect/>
                  <a:stretch>
                    <a:fillRect/>
                  </a:stretch>
                </p:blipFill>
                <p:spPr>
                  <a:xfrm>
                    <a:off x="336913" y="4338756"/>
                    <a:ext cx="1026961" cy="1026961"/>
                  </a:xfrm>
                  <a:custGeom>
                    <a:avLst/>
                    <a:gdLst>
                      <a:gd name="connsiteX0" fmla="*/ 1589986 w 3810000"/>
                      <a:gd name="connsiteY0" fmla="*/ 978943 h 3810000"/>
                      <a:gd name="connsiteX1" fmla="*/ 1589986 w 3810000"/>
                      <a:gd name="connsiteY1" fmla="*/ 1614175 h 3810000"/>
                      <a:gd name="connsiteX2" fmla="*/ 922988 w 3810000"/>
                      <a:gd name="connsiteY2" fmla="*/ 1614175 h 3810000"/>
                      <a:gd name="connsiteX3" fmla="*/ 922988 w 3810000"/>
                      <a:gd name="connsiteY3" fmla="*/ 2212159 h 3810000"/>
                      <a:gd name="connsiteX4" fmla="*/ 1589986 w 3810000"/>
                      <a:gd name="connsiteY4" fmla="*/ 2212159 h 3810000"/>
                      <a:gd name="connsiteX5" fmla="*/ 1589986 w 3810000"/>
                      <a:gd name="connsiteY5" fmla="*/ 2847391 h 3810000"/>
                      <a:gd name="connsiteX6" fmla="*/ 2187971 w 3810000"/>
                      <a:gd name="connsiteY6" fmla="*/ 2847391 h 3810000"/>
                      <a:gd name="connsiteX7" fmla="*/ 2187971 w 3810000"/>
                      <a:gd name="connsiteY7" fmla="*/ 2212159 h 3810000"/>
                      <a:gd name="connsiteX8" fmla="*/ 2854969 w 3810000"/>
                      <a:gd name="connsiteY8" fmla="*/ 2212159 h 3810000"/>
                      <a:gd name="connsiteX9" fmla="*/ 2854969 w 3810000"/>
                      <a:gd name="connsiteY9" fmla="*/ 1614175 h 3810000"/>
                      <a:gd name="connsiteX10" fmla="*/ 2187971 w 3810000"/>
                      <a:gd name="connsiteY10" fmla="*/ 1614175 h 3810000"/>
                      <a:gd name="connsiteX11" fmla="*/ 2187971 w 3810000"/>
                      <a:gd name="connsiteY11" fmla="*/ 978943 h 3810000"/>
                      <a:gd name="connsiteX12" fmla="*/ 0 w 3810000"/>
                      <a:gd name="connsiteY12" fmla="*/ 0 h 3810000"/>
                      <a:gd name="connsiteX13" fmla="*/ 3810000 w 3810000"/>
                      <a:gd name="connsiteY13" fmla="*/ 0 h 3810000"/>
                      <a:gd name="connsiteX14" fmla="*/ 3810000 w 3810000"/>
                      <a:gd name="connsiteY14" fmla="*/ 3810000 h 3810000"/>
                      <a:gd name="connsiteX15" fmla="*/ 0 w 3810000"/>
                      <a:gd name="connsiteY15" fmla="*/ 3810000 h 38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810000" h="3810000">
                        <a:moveTo>
                          <a:pt x="1589986" y="978943"/>
                        </a:moveTo>
                        <a:lnTo>
                          <a:pt x="1589986" y="1614175"/>
                        </a:lnTo>
                        <a:lnTo>
                          <a:pt x="922988" y="1614175"/>
                        </a:lnTo>
                        <a:lnTo>
                          <a:pt x="922988" y="2212159"/>
                        </a:lnTo>
                        <a:lnTo>
                          <a:pt x="1589986" y="2212159"/>
                        </a:lnTo>
                        <a:lnTo>
                          <a:pt x="1589986" y="2847391"/>
                        </a:lnTo>
                        <a:lnTo>
                          <a:pt x="2187971" y="2847391"/>
                        </a:lnTo>
                        <a:lnTo>
                          <a:pt x="2187971" y="2212159"/>
                        </a:lnTo>
                        <a:lnTo>
                          <a:pt x="2854969" y="2212159"/>
                        </a:lnTo>
                        <a:lnTo>
                          <a:pt x="2854969" y="1614175"/>
                        </a:lnTo>
                        <a:lnTo>
                          <a:pt x="2187971" y="1614175"/>
                        </a:lnTo>
                        <a:lnTo>
                          <a:pt x="2187971" y="978943"/>
                        </a:lnTo>
                        <a:close/>
                        <a:moveTo>
                          <a:pt x="0" y="0"/>
                        </a:moveTo>
                        <a:lnTo>
                          <a:pt x="3810000" y="0"/>
                        </a:lnTo>
                        <a:lnTo>
                          <a:pt x="3810000" y="3810000"/>
                        </a:lnTo>
                        <a:lnTo>
                          <a:pt x="0" y="3810000"/>
                        </a:lnTo>
                        <a:close/>
                      </a:path>
                    </a:pathLst>
                  </a:custGeom>
                </p:spPr>
              </p:pic>
              <p:sp>
                <p:nvSpPr>
                  <p:cNvPr id="101" name="Oval 100">
                    <a:extLst>
                      <a:ext uri="{FF2B5EF4-FFF2-40B4-BE49-F238E27FC236}">
                        <a16:creationId xmlns:a16="http://schemas.microsoft.com/office/drawing/2014/main" id="{1D3869DC-470B-53E7-8560-18B6A6D517F6}"/>
                      </a:ext>
                    </a:extLst>
                  </p:cNvPr>
                  <p:cNvSpPr/>
                  <p:nvPr/>
                </p:nvSpPr>
                <p:spPr>
                  <a:xfrm>
                    <a:off x="456324" y="4458167"/>
                    <a:ext cx="788139" cy="788139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3" name="Arrow: Right 2">
                <a:extLst>
                  <a:ext uri="{FF2B5EF4-FFF2-40B4-BE49-F238E27FC236}">
                    <a16:creationId xmlns:a16="http://schemas.microsoft.com/office/drawing/2014/main" id="{CAE6BBAD-C175-B18D-0392-CEB30A038190}"/>
                  </a:ext>
                </a:extLst>
              </p:cNvPr>
              <p:cNvSpPr/>
              <p:nvPr/>
            </p:nvSpPr>
            <p:spPr>
              <a:xfrm>
                <a:off x="494943" y="2254285"/>
                <a:ext cx="730996" cy="518718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F286E63-628E-CA38-9D4E-3ECA40E87AB5}"/>
                </a:ext>
              </a:extLst>
            </p:cNvPr>
            <p:cNvGrpSpPr/>
            <p:nvPr/>
          </p:nvGrpSpPr>
          <p:grpSpPr>
            <a:xfrm>
              <a:off x="652151" y="2666687"/>
              <a:ext cx="813848" cy="581678"/>
              <a:chOff x="1606254" y="3689806"/>
              <a:chExt cx="735012" cy="525332"/>
            </a:xfrm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D75EBC0-F4CC-E8B8-DFDB-7A5612E3C2DF}"/>
                  </a:ext>
                </a:extLst>
              </p:cNvPr>
              <p:cNvSpPr/>
              <p:nvPr/>
            </p:nvSpPr>
            <p:spPr>
              <a:xfrm>
                <a:off x="1628775" y="3712845"/>
                <a:ext cx="645795" cy="386715"/>
              </a:xfrm>
              <a:custGeom>
                <a:avLst/>
                <a:gdLst>
                  <a:gd name="connsiteX0" fmla="*/ 0 w 645795"/>
                  <a:gd name="connsiteY0" fmla="*/ 131445 h 386715"/>
                  <a:gd name="connsiteX1" fmla="*/ 0 w 645795"/>
                  <a:gd name="connsiteY1" fmla="*/ 365760 h 386715"/>
                  <a:gd name="connsiteX2" fmla="*/ 137160 w 645795"/>
                  <a:gd name="connsiteY2" fmla="*/ 365760 h 386715"/>
                  <a:gd name="connsiteX3" fmla="*/ 211455 w 645795"/>
                  <a:gd name="connsiteY3" fmla="*/ 386715 h 386715"/>
                  <a:gd name="connsiteX4" fmla="*/ 428625 w 645795"/>
                  <a:gd name="connsiteY4" fmla="*/ 386715 h 386715"/>
                  <a:gd name="connsiteX5" fmla="*/ 447675 w 645795"/>
                  <a:gd name="connsiteY5" fmla="*/ 358140 h 386715"/>
                  <a:gd name="connsiteX6" fmla="*/ 447675 w 645795"/>
                  <a:gd name="connsiteY6" fmla="*/ 339090 h 386715"/>
                  <a:gd name="connsiteX7" fmla="*/ 430530 w 645795"/>
                  <a:gd name="connsiteY7" fmla="*/ 318135 h 386715"/>
                  <a:gd name="connsiteX8" fmla="*/ 461010 w 645795"/>
                  <a:gd name="connsiteY8" fmla="*/ 302895 h 386715"/>
                  <a:gd name="connsiteX9" fmla="*/ 466725 w 645795"/>
                  <a:gd name="connsiteY9" fmla="*/ 274320 h 386715"/>
                  <a:gd name="connsiteX10" fmla="*/ 455295 w 645795"/>
                  <a:gd name="connsiteY10" fmla="*/ 247650 h 386715"/>
                  <a:gd name="connsiteX11" fmla="*/ 481965 w 645795"/>
                  <a:gd name="connsiteY11" fmla="*/ 224790 h 386715"/>
                  <a:gd name="connsiteX12" fmla="*/ 483870 w 645795"/>
                  <a:gd name="connsiteY12" fmla="*/ 201930 h 386715"/>
                  <a:gd name="connsiteX13" fmla="*/ 470535 w 645795"/>
                  <a:gd name="connsiteY13" fmla="*/ 179070 h 386715"/>
                  <a:gd name="connsiteX14" fmla="*/ 611505 w 645795"/>
                  <a:gd name="connsiteY14" fmla="*/ 179070 h 386715"/>
                  <a:gd name="connsiteX15" fmla="*/ 645795 w 645795"/>
                  <a:gd name="connsiteY15" fmla="*/ 154305 h 386715"/>
                  <a:gd name="connsiteX16" fmla="*/ 641985 w 645795"/>
                  <a:gd name="connsiteY16" fmla="*/ 131445 h 386715"/>
                  <a:gd name="connsiteX17" fmla="*/ 613410 w 645795"/>
                  <a:gd name="connsiteY17" fmla="*/ 108585 h 386715"/>
                  <a:gd name="connsiteX18" fmla="*/ 314325 w 645795"/>
                  <a:gd name="connsiteY18" fmla="*/ 108585 h 386715"/>
                  <a:gd name="connsiteX19" fmla="*/ 352425 w 645795"/>
                  <a:gd name="connsiteY19" fmla="*/ 80010 h 386715"/>
                  <a:gd name="connsiteX20" fmla="*/ 400050 w 645795"/>
                  <a:gd name="connsiteY20" fmla="*/ 49530 h 386715"/>
                  <a:gd name="connsiteX21" fmla="*/ 401955 w 645795"/>
                  <a:gd name="connsiteY21" fmla="*/ 20955 h 386715"/>
                  <a:gd name="connsiteX22" fmla="*/ 390525 w 645795"/>
                  <a:gd name="connsiteY22" fmla="*/ 5715 h 386715"/>
                  <a:gd name="connsiteX23" fmla="*/ 365760 w 645795"/>
                  <a:gd name="connsiteY23" fmla="*/ 0 h 386715"/>
                  <a:gd name="connsiteX24" fmla="*/ 123825 w 645795"/>
                  <a:gd name="connsiteY24" fmla="*/ 131445 h 386715"/>
                  <a:gd name="connsiteX25" fmla="*/ 0 w 645795"/>
                  <a:gd name="connsiteY25" fmla="*/ 131445 h 38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5795" h="386715">
                    <a:moveTo>
                      <a:pt x="0" y="131445"/>
                    </a:moveTo>
                    <a:lnTo>
                      <a:pt x="0" y="365760"/>
                    </a:lnTo>
                    <a:lnTo>
                      <a:pt x="137160" y="365760"/>
                    </a:lnTo>
                    <a:lnTo>
                      <a:pt x="211455" y="386715"/>
                    </a:lnTo>
                    <a:lnTo>
                      <a:pt x="428625" y="386715"/>
                    </a:lnTo>
                    <a:lnTo>
                      <a:pt x="447675" y="358140"/>
                    </a:lnTo>
                    <a:lnTo>
                      <a:pt x="447675" y="339090"/>
                    </a:lnTo>
                    <a:lnTo>
                      <a:pt x="430530" y="318135"/>
                    </a:lnTo>
                    <a:lnTo>
                      <a:pt x="461010" y="302895"/>
                    </a:lnTo>
                    <a:lnTo>
                      <a:pt x="466725" y="274320"/>
                    </a:lnTo>
                    <a:lnTo>
                      <a:pt x="455295" y="247650"/>
                    </a:lnTo>
                    <a:lnTo>
                      <a:pt x="481965" y="224790"/>
                    </a:lnTo>
                    <a:lnTo>
                      <a:pt x="483870" y="201930"/>
                    </a:lnTo>
                    <a:lnTo>
                      <a:pt x="470535" y="179070"/>
                    </a:lnTo>
                    <a:lnTo>
                      <a:pt x="611505" y="179070"/>
                    </a:lnTo>
                    <a:lnTo>
                      <a:pt x="645795" y="154305"/>
                    </a:lnTo>
                    <a:lnTo>
                      <a:pt x="641985" y="131445"/>
                    </a:lnTo>
                    <a:lnTo>
                      <a:pt x="613410" y="108585"/>
                    </a:lnTo>
                    <a:lnTo>
                      <a:pt x="314325" y="108585"/>
                    </a:lnTo>
                    <a:lnTo>
                      <a:pt x="352425" y="80010"/>
                    </a:lnTo>
                    <a:lnTo>
                      <a:pt x="400050" y="49530"/>
                    </a:lnTo>
                    <a:lnTo>
                      <a:pt x="401955" y="20955"/>
                    </a:lnTo>
                    <a:lnTo>
                      <a:pt x="390525" y="5715"/>
                    </a:lnTo>
                    <a:lnTo>
                      <a:pt x="365760" y="0"/>
                    </a:lnTo>
                    <a:lnTo>
                      <a:pt x="123825" y="131445"/>
                    </a:lnTo>
                    <a:lnTo>
                      <a:pt x="0" y="1314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D853DBC7-58A0-0A12-2BE7-07EA50028B78}"/>
                  </a:ext>
                </a:extLst>
              </p:cNvPr>
              <p:cNvSpPr/>
              <p:nvPr/>
            </p:nvSpPr>
            <p:spPr>
              <a:xfrm>
                <a:off x="2201830" y="3935783"/>
                <a:ext cx="45719" cy="644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: Top Corners Rounded 88">
                <a:extLst>
                  <a:ext uri="{FF2B5EF4-FFF2-40B4-BE49-F238E27FC236}">
                    <a16:creationId xmlns:a16="http://schemas.microsoft.com/office/drawing/2014/main" id="{541BCF39-4FF5-2E47-B2A5-DCE2C04BDE34}"/>
                  </a:ext>
                </a:extLst>
              </p:cNvPr>
              <p:cNvSpPr/>
              <p:nvPr/>
            </p:nvSpPr>
            <p:spPr>
              <a:xfrm>
                <a:off x="2148840" y="3984711"/>
                <a:ext cx="154305" cy="201930"/>
              </a:xfrm>
              <a:prstGeom prst="round2SameRect">
                <a:avLst>
                  <a:gd name="adj1" fmla="val 2284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A61D61E-F393-5BBC-0C5D-CBBBE0808233}"/>
                  </a:ext>
                </a:extLst>
              </p:cNvPr>
              <p:cNvSpPr/>
              <p:nvPr/>
            </p:nvSpPr>
            <p:spPr>
              <a:xfrm>
                <a:off x="2192305" y="4027223"/>
                <a:ext cx="68930" cy="494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5C697E9-34D2-F2C5-7327-3948C3195FFD}"/>
                  </a:ext>
                </a:extLst>
              </p:cNvPr>
              <p:cNvGrpSpPr/>
              <p:nvPr/>
            </p:nvGrpSpPr>
            <p:grpSpPr>
              <a:xfrm>
                <a:off x="1606254" y="3689806"/>
                <a:ext cx="735012" cy="525332"/>
                <a:chOff x="8210625" y="2320532"/>
                <a:chExt cx="3810000" cy="2723106"/>
              </a:xfrm>
            </p:grpSpPr>
            <p:pic>
              <p:nvPicPr>
                <p:cNvPr id="92" name="Graphic 91">
                  <a:extLst>
                    <a:ext uri="{FF2B5EF4-FFF2-40B4-BE49-F238E27FC236}">
                      <a16:creationId xmlns:a16="http://schemas.microsoft.com/office/drawing/2014/main" id="{BAA3A441-6156-38BD-C15E-7CE82599068A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 t="14789" b="13738"/>
                <a:stretch/>
              </p:blipFill>
              <p:spPr>
                <a:xfrm>
                  <a:off x="8210625" y="2320532"/>
                  <a:ext cx="3810000" cy="2723105"/>
                </a:xfrm>
                <a:prstGeom prst="rect">
                  <a:avLst/>
                </a:prstGeom>
              </p:spPr>
            </p:pic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F1D84ED7-A93B-3F31-914B-9A0930166C5D}"/>
                    </a:ext>
                  </a:extLst>
                </p:cNvPr>
                <p:cNvGrpSpPr/>
                <p:nvPr/>
              </p:nvGrpSpPr>
              <p:grpSpPr>
                <a:xfrm>
                  <a:off x="8210625" y="2320534"/>
                  <a:ext cx="3810000" cy="2723104"/>
                  <a:chOff x="8252322" y="2725459"/>
                  <a:chExt cx="3810000" cy="2723104"/>
                </a:xfrm>
              </p:grpSpPr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31C4A1DB-631B-7039-DC9C-A6C57D8E8A06}"/>
                      </a:ext>
                    </a:extLst>
                  </p:cNvPr>
                  <p:cNvSpPr/>
                  <p:nvPr/>
                </p:nvSpPr>
                <p:spPr>
                  <a:xfrm>
                    <a:off x="11339544" y="3666425"/>
                    <a:ext cx="230573" cy="334075"/>
                  </a:xfrm>
                  <a:prstGeom prst="rect">
                    <a:avLst/>
                  </a:prstGeom>
                  <a:solidFill>
                    <a:srgbClr val="CC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5" name="Graphic 94">
                    <a:extLst>
                      <a:ext uri="{FF2B5EF4-FFF2-40B4-BE49-F238E27FC236}">
                        <a16:creationId xmlns:a16="http://schemas.microsoft.com/office/drawing/2014/main" id="{A8BBF344-CF84-8172-812C-D854460DDE4E}"/>
                      </a:ext>
                    </a:extLst>
                  </p:cNvPr>
                  <p:cNvPicPr>
                    <a:picLocks/>
                  </p:cNvPicPr>
                  <p:nvPr/>
                </p:nvPicPr>
                <p:blipFill rotWithShape="1">
                  <a:blip r:embed="rId9">
                    <a:extLs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rcRect t="14789" b="13738"/>
                  <a:stretch/>
                </p:blipFill>
                <p:spPr>
                  <a:xfrm>
                    <a:off x="8252322" y="2725459"/>
                    <a:ext cx="3810000" cy="2723104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1C72AC2-3E40-AF64-0313-88427CD4F638}"/>
              </a:ext>
            </a:extLst>
          </p:cNvPr>
          <p:cNvGrpSpPr/>
          <p:nvPr/>
        </p:nvGrpSpPr>
        <p:grpSpPr>
          <a:xfrm>
            <a:off x="-592851" y="4526867"/>
            <a:ext cx="8850421" cy="449779"/>
            <a:chOff x="-592851" y="4627347"/>
            <a:chExt cx="8850421" cy="449779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A038D1FF-A2A8-4696-58D7-B4AB00704A8F}"/>
                </a:ext>
              </a:extLst>
            </p:cNvPr>
            <p:cNvSpPr/>
            <p:nvPr/>
          </p:nvSpPr>
          <p:spPr>
            <a:xfrm>
              <a:off x="-592851" y="4627347"/>
              <a:ext cx="8850421" cy="449779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6" name="Content Placeholder 2">
              <a:extLst>
                <a:ext uri="{FF2B5EF4-FFF2-40B4-BE49-F238E27FC236}">
                  <a16:creationId xmlns:a16="http://schemas.microsoft.com/office/drawing/2014/main" id="{4060BBDB-B62E-0B3C-C2B1-C52B6D20E97C}"/>
                </a:ext>
              </a:extLst>
            </p:cNvPr>
            <p:cNvSpPr txBox="1">
              <a:spLocks/>
            </p:cNvSpPr>
            <p:nvPr/>
          </p:nvSpPr>
          <p:spPr>
            <a:xfrm>
              <a:off x="1426787" y="4648380"/>
              <a:ext cx="6491086" cy="4278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10000"/>
                <a:buNone/>
              </a:pPr>
              <a:r>
                <a:rPr lang="en-US" dirty="0">
                  <a:solidFill>
                    <a:schemeClr val="accent1"/>
                  </a:solidFill>
                  <a:latin typeface="+mj-lt"/>
                </a:rPr>
                <a:t>Analytic sample for </a:t>
              </a:r>
              <a:r>
                <a:rPr lang="en-US" dirty="0" err="1">
                  <a:solidFill>
                    <a:schemeClr val="accent1"/>
                  </a:solidFill>
                  <a:latin typeface="+mj-lt"/>
                </a:rPr>
                <a:t>glycaemic</a:t>
              </a:r>
              <a:r>
                <a:rPr lang="en-US" dirty="0">
                  <a:solidFill>
                    <a:schemeClr val="accent1"/>
                  </a:solidFill>
                  <a:latin typeface="+mj-lt"/>
                </a:rPr>
                <a:t> remission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Diabetes </a:t>
            </a:r>
            <a:r>
              <a:rPr lang="en-GB" dirty="0" err="1"/>
              <a:t>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>
              <a:defRPr/>
            </a:pPr>
            <a:r>
              <a:rPr lang="en-GB" sz="900" dirty="0">
                <a:solidFill>
                  <a:srgbClr val="005294"/>
                </a:solidFill>
              </a:rPr>
              <a:t>HbA</a:t>
            </a:r>
            <a:r>
              <a:rPr lang="en-GB" sz="900" baseline="-25000" dirty="0">
                <a:solidFill>
                  <a:srgbClr val="005294"/>
                </a:solidFill>
              </a:rPr>
              <a:t>1c</a:t>
            </a:r>
            <a:r>
              <a:rPr lang="en-GB" sz="900" dirty="0">
                <a:solidFill>
                  <a:srgbClr val="005294"/>
                </a:solidFill>
              </a:rPr>
              <a:t>, glycated haemoglobin.</a:t>
            </a:r>
          </a:p>
          <a:p>
            <a:pPr>
              <a:defRPr/>
            </a:pP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112129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6586239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Eligibility criteria and analytical approach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A9DC1987-5503-0551-C92E-AEE2133A9427}"/>
              </a:ext>
            </a:extLst>
          </p:cNvPr>
          <p:cNvSpPr txBox="1">
            <a:spLocks/>
          </p:cNvSpPr>
          <p:nvPr/>
        </p:nvSpPr>
        <p:spPr>
          <a:xfrm>
            <a:off x="1673954" y="5023775"/>
            <a:ext cx="9861553" cy="10618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Included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all </a:t>
            </a:r>
            <a:r>
              <a:rPr lang="en-US" sz="2100" dirty="0" err="1">
                <a:solidFill>
                  <a:srgbClr val="E7E6E6">
                    <a:lumMod val="25000"/>
                  </a:srgbClr>
                </a:solidFill>
                <a:latin typeface="Poppins Light"/>
              </a:rPr>
              <a:t>randomised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participants who had diabetes at baseline (HbA</a:t>
            </a:r>
            <a:r>
              <a:rPr lang="en-US" sz="2100" baseline="-25000" dirty="0">
                <a:solidFill>
                  <a:srgbClr val="E7E6E6">
                    <a:lumMod val="25000"/>
                  </a:srgbClr>
                </a:solidFill>
              </a:rPr>
              <a:t>1c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 &gt;6.5%; fasting glucose &gt;125 mg/dL; current diagnosis of diabetes; current use of diabetes medication)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6CA54719-10D5-0503-577D-64FE522D0962}"/>
              </a:ext>
            </a:extLst>
          </p:cNvPr>
          <p:cNvSpPr txBox="1">
            <a:spLocks/>
          </p:cNvSpPr>
          <p:nvPr/>
        </p:nvSpPr>
        <p:spPr>
          <a:xfrm>
            <a:off x="1570046" y="2736832"/>
            <a:ext cx="9472636" cy="18001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Included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all </a:t>
            </a:r>
            <a:r>
              <a:rPr lang="en-US" sz="2100" dirty="0" err="1">
                <a:solidFill>
                  <a:srgbClr val="E7E6E6">
                    <a:lumMod val="25000"/>
                  </a:srgbClr>
                </a:solidFill>
              </a:rPr>
              <a:t>randomised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 participants who had prediabetes </a:t>
            </a:r>
            <a:br>
              <a:rPr lang="en-US" sz="210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(HbA</a:t>
            </a:r>
            <a:r>
              <a:rPr lang="en-US" sz="2100" baseline="-25000" dirty="0">
                <a:solidFill>
                  <a:srgbClr val="E7E6E6">
                    <a:lumMod val="25000"/>
                  </a:srgbClr>
                </a:solidFill>
              </a:rPr>
              <a:t>1c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 between 5.7% and 6.4%, and ≥1 fasting glucose measurement between 100 and 125 mg/dL</a:t>
            </a:r>
          </a:p>
          <a:p>
            <a:pPr marL="228600" lvl="1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Excluded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 men with a known diagnosis of diabetes or using </a:t>
            </a:r>
            <a:br>
              <a:rPr lang="en-US" sz="210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a diabetes medication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40E180F-B01D-EE31-144B-65B9C27976C1}"/>
              </a:ext>
            </a:extLst>
          </p:cNvPr>
          <p:cNvGrpSpPr/>
          <p:nvPr/>
        </p:nvGrpSpPr>
        <p:grpSpPr>
          <a:xfrm>
            <a:off x="336913" y="4238276"/>
            <a:ext cx="1129086" cy="1248201"/>
            <a:chOff x="336913" y="4338756"/>
            <a:chExt cx="1129086" cy="1248201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E2DE9F4-F579-7C4A-AF5E-3C024B8250F5}"/>
                </a:ext>
              </a:extLst>
            </p:cNvPr>
            <p:cNvGrpSpPr/>
            <p:nvPr/>
          </p:nvGrpSpPr>
          <p:grpSpPr>
            <a:xfrm>
              <a:off x="336913" y="4338756"/>
              <a:ext cx="1026961" cy="1026961"/>
              <a:chOff x="689432" y="2014876"/>
              <a:chExt cx="1026961" cy="1026961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FFC32C7D-FF2D-43D8-210D-780D77E2E2A5}"/>
                  </a:ext>
                </a:extLst>
              </p:cNvPr>
              <p:cNvSpPr/>
              <p:nvPr/>
            </p:nvSpPr>
            <p:spPr>
              <a:xfrm>
                <a:off x="689912" y="2015356"/>
                <a:ext cx="1026000" cy="102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3" name="Graphic 72">
                <a:extLst>
                  <a:ext uri="{FF2B5EF4-FFF2-40B4-BE49-F238E27FC236}">
                    <a16:creationId xmlns:a16="http://schemas.microsoft.com/office/drawing/2014/main" id="{D3D942CB-EC3E-F574-9402-AF236E02D1FB}"/>
                  </a:ext>
                </a:extLst>
              </p:cNvPr>
              <p:cNvPicPr>
                <a:picLocks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89432" y="2014876"/>
                <a:ext cx="1026961" cy="1026961"/>
              </a:xfrm>
              <a:prstGeom prst="rect">
                <a:avLst/>
              </a:prstGeom>
            </p:spPr>
          </p:pic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6C88743-8415-5FD0-19D7-4A6B0E2205FA}"/>
                </a:ext>
              </a:extLst>
            </p:cNvPr>
            <p:cNvGrpSpPr/>
            <p:nvPr/>
          </p:nvGrpSpPr>
          <p:grpSpPr>
            <a:xfrm>
              <a:off x="652151" y="5005279"/>
              <a:ext cx="813848" cy="581678"/>
              <a:chOff x="1606254" y="3689806"/>
              <a:chExt cx="735012" cy="525332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02F28E3-6DAB-0D44-1FC6-7363570C892A}"/>
                  </a:ext>
                </a:extLst>
              </p:cNvPr>
              <p:cNvSpPr/>
              <p:nvPr/>
            </p:nvSpPr>
            <p:spPr>
              <a:xfrm>
                <a:off x="1628775" y="3712845"/>
                <a:ext cx="645795" cy="386715"/>
              </a:xfrm>
              <a:custGeom>
                <a:avLst/>
                <a:gdLst>
                  <a:gd name="connsiteX0" fmla="*/ 0 w 645795"/>
                  <a:gd name="connsiteY0" fmla="*/ 131445 h 386715"/>
                  <a:gd name="connsiteX1" fmla="*/ 0 w 645795"/>
                  <a:gd name="connsiteY1" fmla="*/ 365760 h 386715"/>
                  <a:gd name="connsiteX2" fmla="*/ 137160 w 645795"/>
                  <a:gd name="connsiteY2" fmla="*/ 365760 h 386715"/>
                  <a:gd name="connsiteX3" fmla="*/ 211455 w 645795"/>
                  <a:gd name="connsiteY3" fmla="*/ 386715 h 386715"/>
                  <a:gd name="connsiteX4" fmla="*/ 428625 w 645795"/>
                  <a:gd name="connsiteY4" fmla="*/ 386715 h 386715"/>
                  <a:gd name="connsiteX5" fmla="*/ 447675 w 645795"/>
                  <a:gd name="connsiteY5" fmla="*/ 358140 h 386715"/>
                  <a:gd name="connsiteX6" fmla="*/ 447675 w 645795"/>
                  <a:gd name="connsiteY6" fmla="*/ 339090 h 386715"/>
                  <a:gd name="connsiteX7" fmla="*/ 430530 w 645795"/>
                  <a:gd name="connsiteY7" fmla="*/ 318135 h 386715"/>
                  <a:gd name="connsiteX8" fmla="*/ 461010 w 645795"/>
                  <a:gd name="connsiteY8" fmla="*/ 302895 h 386715"/>
                  <a:gd name="connsiteX9" fmla="*/ 466725 w 645795"/>
                  <a:gd name="connsiteY9" fmla="*/ 274320 h 386715"/>
                  <a:gd name="connsiteX10" fmla="*/ 455295 w 645795"/>
                  <a:gd name="connsiteY10" fmla="*/ 247650 h 386715"/>
                  <a:gd name="connsiteX11" fmla="*/ 481965 w 645795"/>
                  <a:gd name="connsiteY11" fmla="*/ 224790 h 386715"/>
                  <a:gd name="connsiteX12" fmla="*/ 483870 w 645795"/>
                  <a:gd name="connsiteY12" fmla="*/ 201930 h 386715"/>
                  <a:gd name="connsiteX13" fmla="*/ 470535 w 645795"/>
                  <a:gd name="connsiteY13" fmla="*/ 179070 h 386715"/>
                  <a:gd name="connsiteX14" fmla="*/ 611505 w 645795"/>
                  <a:gd name="connsiteY14" fmla="*/ 179070 h 386715"/>
                  <a:gd name="connsiteX15" fmla="*/ 645795 w 645795"/>
                  <a:gd name="connsiteY15" fmla="*/ 154305 h 386715"/>
                  <a:gd name="connsiteX16" fmla="*/ 641985 w 645795"/>
                  <a:gd name="connsiteY16" fmla="*/ 131445 h 386715"/>
                  <a:gd name="connsiteX17" fmla="*/ 613410 w 645795"/>
                  <a:gd name="connsiteY17" fmla="*/ 108585 h 386715"/>
                  <a:gd name="connsiteX18" fmla="*/ 314325 w 645795"/>
                  <a:gd name="connsiteY18" fmla="*/ 108585 h 386715"/>
                  <a:gd name="connsiteX19" fmla="*/ 352425 w 645795"/>
                  <a:gd name="connsiteY19" fmla="*/ 80010 h 386715"/>
                  <a:gd name="connsiteX20" fmla="*/ 400050 w 645795"/>
                  <a:gd name="connsiteY20" fmla="*/ 49530 h 386715"/>
                  <a:gd name="connsiteX21" fmla="*/ 401955 w 645795"/>
                  <a:gd name="connsiteY21" fmla="*/ 20955 h 386715"/>
                  <a:gd name="connsiteX22" fmla="*/ 390525 w 645795"/>
                  <a:gd name="connsiteY22" fmla="*/ 5715 h 386715"/>
                  <a:gd name="connsiteX23" fmla="*/ 365760 w 645795"/>
                  <a:gd name="connsiteY23" fmla="*/ 0 h 386715"/>
                  <a:gd name="connsiteX24" fmla="*/ 123825 w 645795"/>
                  <a:gd name="connsiteY24" fmla="*/ 131445 h 386715"/>
                  <a:gd name="connsiteX25" fmla="*/ 0 w 645795"/>
                  <a:gd name="connsiteY25" fmla="*/ 131445 h 38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5795" h="386715">
                    <a:moveTo>
                      <a:pt x="0" y="131445"/>
                    </a:moveTo>
                    <a:lnTo>
                      <a:pt x="0" y="365760"/>
                    </a:lnTo>
                    <a:lnTo>
                      <a:pt x="137160" y="365760"/>
                    </a:lnTo>
                    <a:lnTo>
                      <a:pt x="211455" y="386715"/>
                    </a:lnTo>
                    <a:lnTo>
                      <a:pt x="428625" y="386715"/>
                    </a:lnTo>
                    <a:lnTo>
                      <a:pt x="447675" y="358140"/>
                    </a:lnTo>
                    <a:lnTo>
                      <a:pt x="447675" y="339090"/>
                    </a:lnTo>
                    <a:lnTo>
                      <a:pt x="430530" y="318135"/>
                    </a:lnTo>
                    <a:lnTo>
                      <a:pt x="461010" y="302895"/>
                    </a:lnTo>
                    <a:lnTo>
                      <a:pt x="466725" y="274320"/>
                    </a:lnTo>
                    <a:lnTo>
                      <a:pt x="455295" y="247650"/>
                    </a:lnTo>
                    <a:lnTo>
                      <a:pt x="481965" y="224790"/>
                    </a:lnTo>
                    <a:lnTo>
                      <a:pt x="483870" y="201930"/>
                    </a:lnTo>
                    <a:lnTo>
                      <a:pt x="470535" y="179070"/>
                    </a:lnTo>
                    <a:lnTo>
                      <a:pt x="611505" y="179070"/>
                    </a:lnTo>
                    <a:lnTo>
                      <a:pt x="645795" y="154305"/>
                    </a:lnTo>
                    <a:lnTo>
                      <a:pt x="641985" y="131445"/>
                    </a:lnTo>
                    <a:lnTo>
                      <a:pt x="613410" y="108585"/>
                    </a:lnTo>
                    <a:lnTo>
                      <a:pt x="314325" y="108585"/>
                    </a:lnTo>
                    <a:lnTo>
                      <a:pt x="352425" y="80010"/>
                    </a:lnTo>
                    <a:lnTo>
                      <a:pt x="400050" y="49530"/>
                    </a:lnTo>
                    <a:lnTo>
                      <a:pt x="401955" y="20955"/>
                    </a:lnTo>
                    <a:lnTo>
                      <a:pt x="390525" y="5715"/>
                    </a:lnTo>
                    <a:lnTo>
                      <a:pt x="365760" y="0"/>
                    </a:lnTo>
                    <a:lnTo>
                      <a:pt x="123825" y="131445"/>
                    </a:lnTo>
                    <a:lnTo>
                      <a:pt x="0" y="1314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BA04641-7BEE-489F-7659-2A1857BE5C29}"/>
                  </a:ext>
                </a:extLst>
              </p:cNvPr>
              <p:cNvSpPr/>
              <p:nvPr/>
            </p:nvSpPr>
            <p:spPr>
              <a:xfrm>
                <a:off x="2201830" y="3935783"/>
                <a:ext cx="45719" cy="644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: Top Corners Rounded 45">
                <a:extLst>
                  <a:ext uri="{FF2B5EF4-FFF2-40B4-BE49-F238E27FC236}">
                    <a16:creationId xmlns:a16="http://schemas.microsoft.com/office/drawing/2014/main" id="{6540B5BF-F921-45C7-7D37-67991BB7D6F1}"/>
                  </a:ext>
                </a:extLst>
              </p:cNvPr>
              <p:cNvSpPr/>
              <p:nvPr/>
            </p:nvSpPr>
            <p:spPr>
              <a:xfrm>
                <a:off x="2148840" y="3984711"/>
                <a:ext cx="154305" cy="201930"/>
              </a:xfrm>
              <a:prstGeom prst="round2SameRect">
                <a:avLst>
                  <a:gd name="adj1" fmla="val 2284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A3489DE-AD1F-F767-326A-3A7577752183}"/>
                  </a:ext>
                </a:extLst>
              </p:cNvPr>
              <p:cNvSpPr/>
              <p:nvPr/>
            </p:nvSpPr>
            <p:spPr>
              <a:xfrm>
                <a:off x="2192305" y="4027223"/>
                <a:ext cx="68930" cy="494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3733E2E4-331F-DDC5-9AFB-44B7E6194EEE}"/>
                  </a:ext>
                </a:extLst>
              </p:cNvPr>
              <p:cNvGrpSpPr/>
              <p:nvPr/>
            </p:nvGrpSpPr>
            <p:grpSpPr>
              <a:xfrm>
                <a:off x="1606254" y="3689806"/>
                <a:ext cx="735012" cy="525332"/>
                <a:chOff x="8210625" y="2320532"/>
                <a:chExt cx="3810000" cy="2723106"/>
              </a:xfrm>
            </p:grpSpPr>
            <p:pic>
              <p:nvPicPr>
                <p:cNvPr id="61" name="Graphic 60">
                  <a:extLst>
                    <a:ext uri="{FF2B5EF4-FFF2-40B4-BE49-F238E27FC236}">
                      <a16:creationId xmlns:a16="http://schemas.microsoft.com/office/drawing/2014/main" id="{A9E4C791-F102-6B35-CEB1-03147A9DE23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 t="14789" b="13738"/>
                <a:stretch/>
              </p:blipFill>
              <p:spPr>
                <a:xfrm>
                  <a:off x="8210625" y="2320532"/>
                  <a:ext cx="3810000" cy="2723105"/>
                </a:xfrm>
                <a:prstGeom prst="rect">
                  <a:avLst/>
                </a:prstGeom>
              </p:spPr>
            </p:pic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0E09DEE9-8239-7A6D-9539-EBE4E47BB6D2}"/>
                    </a:ext>
                  </a:extLst>
                </p:cNvPr>
                <p:cNvGrpSpPr/>
                <p:nvPr/>
              </p:nvGrpSpPr>
              <p:grpSpPr>
                <a:xfrm>
                  <a:off x="8210625" y="2320534"/>
                  <a:ext cx="3810000" cy="2723104"/>
                  <a:chOff x="8252322" y="2725459"/>
                  <a:chExt cx="3810000" cy="2723104"/>
                </a:xfrm>
              </p:grpSpPr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459CAD2C-1EC8-C208-B544-CCA48CF4EB92}"/>
                      </a:ext>
                    </a:extLst>
                  </p:cNvPr>
                  <p:cNvSpPr/>
                  <p:nvPr/>
                </p:nvSpPr>
                <p:spPr>
                  <a:xfrm>
                    <a:off x="11339544" y="3666425"/>
                    <a:ext cx="230573" cy="334075"/>
                  </a:xfrm>
                  <a:prstGeom prst="rect">
                    <a:avLst/>
                  </a:prstGeom>
                  <a:solidFill>
                    <a:srgbClr val="CC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9" name="Graphic 68">
                    <a:extLst>
                      <a:ext uri="{FF2B5EF4-FFF2-40B4-BE49-F238E27FC236}">
                        <a16:creationId xmlns:a16="http://schemas.microsoft.com/office/drawing/2014/main" id="{DACDA34F-402C-FD07-6577-FD1FC70FDC0F}"/>
                      </a:ext>
                    </a:extLst>
                  </p:cNvPr>
                  <p:cNvPicPr>
                    <a:picLocks/>
                  </p:cNvPicPr>
                  <p:nvPr/>
                </p:nvPicPr>
                <p:blipFill rotWithShape="1">
                  <a:blip r:embed="rId9">
                    <a:extLs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rcRect t="14789" b="13738"/>
                  <a:stretch/>
                </p:blipFill>
                <p:spPr>
                  <a:xfrm>
                    <a:off x="8252322" y="2725459"/>
                    <a:ext cx="3810000" cy="2723104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7613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CD5ADB4E-F804-1420-F443-C753317898EC}"/>
              </a:ext>
            </a:extLst>
          </p:cNvPr>
          <p:cNvGrpSpPr/>
          <p:nvPr/>
        </p:nvGrpSpPr>
        <p:grpSpPr>
          <a:xfrm>
            <a:off x="343329" y="1974273"/>
            <a:ext cx="10982332" cy="4138180"/>
            <a:chOff x="343329" y="1974273"/>
            <a:chExt cx="10982332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4332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6725993" y="2292318"/>
              <a:ext cx="4519659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RR (95% CI)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272AE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Testosterone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Placebo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	n=6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07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	n=568, n/N (%)</a:t>
              </a:r>
            </a:p>
          </p:txBody>
        </p: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1B877491-2152-334E-DBBF-F4A314D0F91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58378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F59F43F-7080-A8AF-9660-A117F2095BE6}"/>
                </a:ext>
              </a:extLst>
            </p:cNvPr>
            <p:cNvSpPr txBox="1"/>
            <p:nvPr/>
          </p:nvSpPr>
          <p:spPr>
            <a:xfrm>
              <a:off x="4663920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1" name="Freeform: Shape 182">
              <a:extLst>
                <a:ext uri="{FF2B5EF4-FFF2-40B4-BE49-F238E27FC236}">
                  <a16:creationId xmlns:a16="http://schemas.microsoft.com/office/drawing/2014/main" id="{E70829C8-DEDF-643E-F4FD-B424DB2F7082}"/>
                </a:ext>
              </a:extLst>
            </p:cNvPr>
            <p:cNvSpPr/>
            <p:nvPr/>
          </p:nvSpPr>
          <p:spPr>
            <a:xfrm>
              <a:off x="4798908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D7E573A5-718E-69F6-7A69-BEB85375504E}"/>
                </a:ext>
              </a:extLst>
            </p:cNvPr>
            <p:cNvCxnSpPr>
              <a:cxnSpLocks/>
            </p:cNvCxnSpPr>
            <p:nvPr/>
          </p:nvCxnSpPr>
          <p:spPr>
            <a:xfrm>
              <a:off x="2487073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379303-7217-D492-34DA-7EF0BEBB6005}"/>
                </a:ext>
              </a:extLst>
            </p:cNvPr>
            <p:cNvGrpSpPr/>
            <p:nvPr/>
          </p:nvGrpSpPr>
          <p:grpSpPr>
            <a:xfrm>
              <a:off x="642827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479C86A-DBAD-2685-7262-ACA0831473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8656B5A-E3BD-6FE7-3B88-D2248F6FEC51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4655D73-49B3-A7C7-69A0-8ED5853113F8}"/>
                </a:ext>
              </a:extLst>
            </p:cNvPr>
            <p:cNvGrpSpPr/>
            <p:nvPr/>
          </p:nvGrpSpPr>
          <p:grpSpPr>
            <a:xfrm>
              <a:off x="233177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91D5601-4881-BDFF-C545-66784124A7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667F1E-3919-BB94-26F0-31E09CF853B8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0.4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1D15A8D-1E95-F73E-7B25-A0977B3F0F9E}"/>
                </a:ext>
              </a:extLst>
            </p:cNvPr>
            <p:cNvGrpSpPr/>
            <p:nvPr/>
          </p:nvGrpSpPr>
          <p:grpSpPr>
            <a:xfrm>
              <a:off x="1928512" y="5459004"/>
              <a:ext cx="5908571" cy="562039"/>
              <a:chOff x="2259579" y="5459004"/>
              <a:chExt cx="5908571" cy="562039"/>
            </a:xfrm>
          </p:grpSpPr>
          <p:sp>
            <p:nvSpPr>
              <p:cNvPr id="353" name="TextBox 352">
                <a:extLst>
                  <a:ext uri="{FF2B5EF4-FFF2-40B4-BE49-F238E27FC236}">
                    <a16:creationId xmlns:a16="http://schemas.microsoft.com/office/drawing/2014/main" id="{69633107-4EB7-C2BB-AE51-D54BA1AB25D7}"/>
                  </a:ext>
                </a:extLst>
              </p:cNvPr>
              <p:cNvSpPr txBox="1"/>
              <p:nvPr/>
            </p:nvSpPr>
            <p:spPr>
              <a:xfrm>
                <a:off x="225957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853E18D5-AA62-F3E4-4172-B737B861EC4B}"/>
                  </a:ext>
                </a:extLst>
              </p:cNvPr>
              <p:cNvSpPr txBox="1"/>
              <p:nvPr/>
            </p:nvSpPr>
            <p:spPr>
              <a:xfrm>
                <a:off x="544438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403" name="Arrow: Right 402">
                <a:extLst>
                  <a:ext uri="{FF2B5EF4-FFF2-40B4-BE49-F238E27FC236}">
                    <a16:creationId xmlns:a16="http://schemas.microsoft.com/office/drawing/2014/main" id="{45797F5B-E23B-9BD2-8833-4BE311D3F1FB}"/>
                  </a:ext>
                </a:extLst>
              </p:cNvPr>
              <p:cNvSpPr/>
              <p:nvPr/>
            </p:nvSpPr>
            <p:spPr>
              <a:xfrm flipH="1">
                <a:off x="482459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04" name="Arrow: Right 403">
                <a:extLst>
                  <a:ext uri="{FF2B5EF4-FFF2-40B4-BE49-F238E27FC236}">
                    <a16:creationId xmlns:a16="http://schemas.microsoft.com/office/drawing/2014/main" id="{0AEADF38-3E4C-458E-209C-EE43CA3B1682}"/>
                  </a:ext>
                </a:extLst>
              </p:cNvPr>
              <p:cNvSpPr/>
              <p:nvPr/>
            </p:nvSpPr>
            <p:spPr>
              <a:xfrm>
                <a:off x="518148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5641038-9F96-FE0C-BF5D-0A1D566383A8}"/>
                  </a:ext>
                </a:extLst>
              </p:cNvPr>
              <p:cNvSpPr txBox="1"/>
              <p:nvPr/>
            </p:nvSpPr>
            <p:spPr>
              <a:xfrm>
                <a:off x="4166744" y="5787133"/>
                <a:ext cx="1911760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Proportionate risk</a:t>
                </a: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FFA3ED1C-8F2B-878D-E5DC-49E840769C50}"/>
                </a:ext>
              </a:extLst>
            </p:cNvPr>
            <p:cNvGrpSpPr/>
            <p:nvPr/>
          </p:nvGrpSpPr>
          <p:grpSpPr>
            <a:xfrm>
              <a:off x="4368602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BAC190F-6A4F-97E6-7E76-B562E56670F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546250A-3D74-369E-5E58-5A1BF4FC22ED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0.9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4B219F-78E0-F73E-56B2-0889E7709165}"/>
                </a:ext>
              </a:extLst>
            </p:cNvPr>
            <p:cNvSpPr txBox="1"/>
            <p:nvPr/>
          </p:nvSpPr>
          <p:spPr>
            <a:xfrm>
              <a:off x="7618339" y="5234344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p=0.49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544D38-0480-7300-521B-306C8454913D}"/>
                </a:ext>
              </a:extLst>
            </p:cNvPr>
            <p:cNvSpPr txBox="1"/>
            <p:nvPr/>
          </p:nvSpPr>
          <p:spPr>
            <a:xfrm>
              <a:off x="498477" y="2894637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6262429" y="2888482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0.47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(0.14–1.55)	4/598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/562	(1.4)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129F6A7-4DFC-2909-6477-DFC3EEC51CB9}"/>
                </a:ext>
              </a:extLst>
            </p:cNvPr>
            <p:cNvGrpSpPr/>
            <p:nvPr/>
          </p:nvGrpSpPr>
          <p:grpSpPr>
            <a:xfrm>
              <a:off x="2494910" y="2926620"/>
              <a:ext cx="3400245" cy="169945"/>
              <a:chOff x="14142796" y="1806984"/>
              <a:chExt cx="3400245" cy="169945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6ACA428-58F2-34DA-EF52-6BEC58DC6B37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E2310C5-7D77-BBC9-CC13-AD66962B2F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142796" y="1891957"/>
                <a:ext cx="3397008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2952E5-AF8A-D637-4038-EF00B8CF5892}"/>
                  </a:ext>
                </a:extLst>
              </p:cNvPr>
              <p:cNvSpPr/>
              <p:nvPr/>
            </p:nvSpPr>
            <p:spPr>
              <a:xfrm rot="2700000">
                <a:off x="14463907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047AC32-BDA0-174E-7942-E4C7CB832B05}"/>
                </a:ext>
              </a:extLst>
            </p:cNvPr>
            <p:cNvSpPr txBox="1"/>
            <p:nvPr/>
          </p:nvSpPr>
          <p:spPr>
            <a:xfrm>
              <a:off x="498477" y="3345776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12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A63C6AA9-9B93-C8DD-56F9-87F6DB8D068B}"/>
                </a:ext>
              </a:extLst>
            </p:cNvPr>
            <p:cNvSpPr txBox="1"/>
            <p:nvPr/>
          </p:nvSpPr>
          <p:spPr>
            <a:xfrm>
              <a:off x="6262428" y="3339621"/>
              <a:ext cx="505629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0.76	(0.52–1.10)	45/575	(7.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57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/533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10.7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4A14F567-13E2-6906-3A21-4228559BDABA}"/>
                </a:ext>
              </a:extLst>
            </p:cNvPr>
            <p:cNvGrpSpPr/>
            <p:nvPr/>
          </p:nvGrpSpPr>
          <p:grpSpPr>
            <a:xfrm>
              <a:off x="3155360" y="3377759"/>
              <a:ext cx="1887175" cy="169945"/>
              <a:chOff x="15917301" y="1806984"/>
              <a:chExt cx="1887175" cy="169945"/>
            </a:xfrm>
          </p:grpSpPr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7406F423-D9DD-2FCF-4B5B-DF6F7B4E6AA7}"/>
                  </a:ext>
                </a:extLst>
              </p:cNvPr>
              <p:cNvCxnSpPr/>
              <p:nvPr/>
            </p:nvCxnSpPr>
            <p:spPr>
              <a:xfrm>
                <a:off x="1591877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32206EC-16B7-E7B0-7440-0808D0582C38}"/>
                  </a:ext>
                </a:extLst>
              </p:cNvPr>
              <p:cNvCxnSpPr/>
              <p:nvPr/>
            </p:nvCxnSpPr>
            <p:spPr>
              <a:xfrm>
                <a:off x="1780021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B9D7F844-317A-84D2-893F-61AC748B97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917301" y="1891957"/>
                <a:ext cx="18871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BCF9D882-A863-F3EE-E7F1-C1E445FD7BCA}"/>
                  </a:ext>
                </a:extLst>
              </p:cNvPr>
              <p:cNvSpPr/>
              <p:nvPr/>
            </p:nvSpPr>
            <p:spPr>
              <a:xfrm rot="2700000">
                <a:off x="167847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1F53946-E67F-91A1-075D-DEF5EE3B31AD}"/>
                </a:ext>
              </a:extLst>
            </p:cNvPr>
            <p:cNvSpPr txBox="1"/>
            <p:nvPr/>
          </p:nvSpPr>
          <p:spPr>
            <a:xfrm>
              <a:off x="498477" y="379691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24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1965130-B66B-0DCB-D205-F89830BEC842}"/>
                </a:ext>
              </a:extLst>
            </p:cNvPr>
            <p:cNvSpPr txBox="1"/>
            <p:nvPr/>
          </p:nvSpPr>
          <p:spPr>
            <a:xfrm>
              <a:off x="6262429" y="3790760"/>
              <a:ext cx="505629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0.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(0.52–1.02)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50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/494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10.1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67/460	(14.6)</a:t>
              </a:r>
            </a:p>
          </p:txBody>
        </p: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A4EE448E-059A-07C3-0207-0AE6976CFB0E}"/>
                </a:ext>
              </a:extLst>
            </p:cNvPr>
            <p:cNvGrpSpPr/>
            <p:nvPr/>
          </p:nvGrpSpPr>
          <p:grpSpPr>
            <a:xfrm>
              <a:off x="3155360" y="3828898"/>
              <a:ext cx="1694770" cy="169945"/>
              <a:chOff x="15663936" y="1806984"/>
              <a:chExt cx="1694770" cy="169945"/>
            </a:xfrm>
          </p:grpSpPr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510DDF27-607B-3B8C-4740-003BC238F745}"/>
                  </a:ext>
                </a:extLst>
              </p:cNvPr>
              <p:cNvCxnSpPr/>
              <p:nvPr/>
            </p:nvCxnSpPr>
            <p:spPr>
              <a:xfrm>
                <a:off x="1566541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B2CE2AA7-C172-D262-9A7C-517B84981EF4}"/>
                  </a:ext>
                </a:extLst>
              </p:cNvPr>
              <p:cNvCxnSpPr/>
              <p:nvPr/>
            </p:nvCxnSpPr>
            <p:spPr>
              <a:xfrm>
                <a:off x="1735825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8DFC5C8B-7C02-FB22-9ECB-68EE38A2EB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63936" y="1891957"/>
                <a:ext cx="169477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B31DF572-B887-9671-814D-BE001DA9F2C6}"/>
                  </a:ext>
                </a:extLst>
              </p:cNvPr>
              <p:cNvSpPr/>
              <p:nvPr/>
            </p:nvSpPr>
            <p:spPr>
              <a:xfrm rot="2700000">
                <a:off x="1643038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9C6604A1-A659-65F8-3959-B67D5F6CF9C2}"/>
                </a:ext>
              </a:extLst>
            </p:cNvPr>
            <p:cNvSpPr txBox="1"/>
            <p:nvPr/>
          </p:nvSpPr>
          <p:spPr>
            <a:xfrm>
              <a:off x="498477" y="4248054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36</a:t>
              </a: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C1078AA5-8127-90DF-0A5B-82F97E8D5A4E}"/>
                </a:ext>
              </a:extLst>
            </p:cNvPr>
            <p:cNvSpPr txBox="1"/>
            <p:nvPr/>
          </p:nvSpPr>
          <p:spPr>
            <a:xfrm>
              <a:off x="6262428" y="4241899"/>
              <a:ext cx="505629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0.78	(0.55–1.11)	46/359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12.8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52/330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15.8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35FF9E12-8673-37BC-038C-48A8938B1085}"/>
                </a:ext>
              </a:extLst>
            </p:cNvPr>
            <p:cNvGrpSpPr/>
            <p:nvPr/>
          </p:nvGrpSpPr>
          <p:grpSpPr>
            <a:xfrm>
              <a:off x="3294055" y="4280037"/>
              <a:ext cx="1764805" cy="169945"/>
              <a:chOff x="15654411" y="1806984"/>
              <a:chExt cx="1764805" cy="169945"/>
            </a:xfrm>
          </p:grpSpPr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4ECD359D-7F7D-B0D3-5485-2D7801D53A6F}"/>
                  </a:ext>
                </a:extLst>
              </p:cNvPr>
              <p:cNvCxnSpPr/>
              <p:nvPr/>
            </p:nvCxnSpPr>
            <p:spPr>
              <a:xfrm>
                <a:off x="1565588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C3B8D291-F0F5-8BC1-322E-D4D85E5D91CB}"/>
                  </a:ext>
                </a:extLst>
              </p:cNvPr>
              <p:cNvCxnSpPr/>
              <p:nvPr/>
            </p:nvCxnSpPr>
            <p:spPr>
              <a:xfrm>
                <a:off x="1741921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B03CA5DD-EC75-61E9-D873-96B7C5632F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54411" y="1891957"/>
                <a:ext cx="175991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8FB7822F-A047-BDDB-E5E3-B5A6D6494197}"/>
                  </a:ext>
                </a:extLst>
              </p:cNvPr>
              <p:cNvSpPr/>
              <p:nvPr/>
            </p:nvSpPr>
            <p:spPr>
              <a:xfrm rot="2700000">
                <a:off x="1644753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BC2B2C4-B83E-882D-FEBA-1C2FC29CE5E2}"/>
                </a:ext>
              </a:extLst>
            </p:cNvPr>
            <p:cNvSpPr txBox="1"/>
            <p:nvPr/>
          </p:nvSpPr>
          <p:spPr>
            <a:xfrm>
              <a:off x="498477" y="4699191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48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F1334B35-3815-7447-98EA-41157A84E806}"/>
                </a:ext>
              </a:extLst>
            </p:cNvPr>
            <p:cNvSpPr txBox="1"/>
            <p:nvPr/>
          </p:nvSpPr>
          <p:spPr>
            <a:xfrm>
              <a:off x="6262428" y="4693036"/>
              <a:ext cx="506323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0.74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(0.46–1.16)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22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/164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13.4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/121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15.7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5A361F74-CF3E-C99A-3724-FC53305F7430}"/>
                </a:ext>
              </a:extLst>
            </p:cNvPr>
            <p:cNvGrpSpPr/>
            <p:nvPr/>
          </p:nvGrpSpPr>
          <p:grpSpPr>
            <a:xfrm>
              <a:off x="2847854" y="4731174"/>
              <a:ext cx="2321496" cy="169945"/>
              <a:chOff x="14895790" y="1806984"/>
              <a:chExt cx="2321496" cy="169945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5EB3599D-E1D0-689F-8C34-5A84B4CA05FE}"/>
                  </a:ext>
                </a:extLst>
              </p:cNvPr>
              <p:cNvCxnSpPr/>
              <p:nvPr/>
            </p:nvCxnSpPr>
            <p:spPr>
              <a:xfrm>
                <a:off x="1489579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2AE583E1-35B0-AAAC-5E1C-614398975369}"/>
                  </a:ext>
                </a:extLst>
              </p:cNvPr>
              <p:cNvCxnSpPr/>
              <p:nvPr/>
            </p:nvCxnSpPr>
            <p:spPr>
              <a:xfrm>
                <a:off x="1721728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7B376812-B218-55A5-7F12-AE4BBEE64E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901626" y="1891957"/>
                <a:ext cx="231298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459BD362-FDD8-7BAD-1126-CEDAA708E0AE}"/>
                  </a:ext>
                </a:extLst>
              </p:cNvPr>
              <p:cNvSpPr/>
              <p:nvPr/>
            </p:nvSpPr>
            <p:spPr>
              <a:xfrm rot="2700000">
                <a:off x="1600366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B47B4F9-99DA-866C-C5A8-446D25223A06}"/>
                </a:ext>
              </a:extLst>
            </p:cNvPr>
            <p:cNvGrpSpPr/>
            <p:nvPr/>
          </p:nvGrpSpPr>
          <p:grpSpPr>
            <a:xfrm>
              <a:off x="4073256" y="5077492"/>
              <a:ext cx="326605" cy="281325"/>
              <a:chOff x="3074764" y="5368440"/>
              <a:chExt cx="326605" cy="281325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7FA7A81-1BD9-0C80-6477-8DC8859EC4D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C79B6B1-0E2B-DBAC-DECC-ED135432A503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1D155BF9-0073-19FD-32E2-3F661B89F712}"/>
                </a:ext>
              </a:extLst>
            </p:cNvPr>
            <p:cNvGrpSpPr/>
            <p:nvPr/>
          </p:nvGrpSpPr>
          <p:grpSpPr>
            <a:xfrm>
              <a:off x="289536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1FCBCA64-D7D7-CA07-3FFC-B3871F20531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AE8D3EF-CEBA-BF1A-6358-1A269D7F653A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0.5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04B0E11-04B3-3D6E-230D-B4EF895C4659}"/>
                </a:ext>
              </a:extLst>
            </p:cNvPr>
            <p:cNvGrpSpPr/>
            <p:nvPr/>
          </p:nvGrpSpPr>
          <p:grpSpPr>
            <a:xfrm>
              <a:off x="3352076" y="5077492"/>
              <a:ext cx="326605" cy="281325"/>
              <a:chOff x="3074764" y="5368440"/>
              <a:chExt cx="326605" cy="281325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AE98538-EDD4-47AD-01DD-B196784592D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373D0E2-A892-4616-C4E5-1EE32E26445E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0.6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2FD4C3E-E4A7-1CB8-713B-079FEA28FD35}"/>
                </a:ext>
              </a:extLst>
            </p:cNvPr>
            <p:cNvGrpSpPr/>
            <p:nvPr/>
          </p:nvGrpSpPr>
          <p:grpSpPr>
            <a:xfrm>
              <a:off x="3739720" y="5077492"/>
              <a:ext cx="326605" cy="281325"/>
              <a:chOff x="3074764" y="5368440"/>
              <a:chExt cx="326605" cy="281325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4139BAA1-8564-DF06-5FD8-7726339E477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27D733AA-6A7C-FA97-9787-9CA811DAA67B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0.7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Diabetes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grpSp>
        <p:nvGrpSpPr>
          <p:cNvPr id="399" name="Group 398">
            <a:extLst>
              <a:ext uri="{FF2B5EF4-FFF2-40B4-BE49-F238E27FC236}">
                <a16:creationId xmlns:a16="http://schemas.microsoft.com/office/drawing/2014/main" id="{766737C3-0E46-B25F-726E-1A5BE68E4F3A}"/>
              </a:ext>
            </a:extLst>
          </p:cNvPr>
          <p:cNvGrpSpPr/>
          <p:nvPr/>
        </p:nvGrpSpPr>
        <p:grpSpPr>
          <a:xfrm>
            <a:off x="-592854" y="1340465"/>
            <a:ext cx="10243965" cy="449779"/>
            <a:chOff x="-592854" y="1340465"/>
            <a:chExt cx="10243965" cy="44977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57D15B5-DFD4-E6C8-00A7-EC75142DFF94}"/>
                </a:ext>
              </a:extLst>
            </p:cNvPr>
            <p:cNvSpPr/>
            <p:nvPr/>
          </p:nvSpPr>
          <p:spPr>
            <a:xfrm>
              <a:off x="-592854" y="1340465"/>
              <a:ext cx="10243965" cy="449779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22AE37F9-7738-1E2B-E7FF-134A6E8535AD}"/>
                </a:ext>
              </a:extLst>
            </p:cNvPr>
            <p:cNvSpPr txBox="1">
              <a:spLocks/>
            </p:cNvSpPr>
            <p:nvPr/>
          </p:nvSpPr>
          <p:spPr>
            <a:xfrm>
              <a:off x="688768" y="1360561"/>
              <a:ext cx="8761370" cy="427809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1800"/>
                </a:spcBef>
                <a:spcAft>
                  <a:spcPct val="0"/>
                </a:spcAft>
                <a:buClr>
                  <a:srgbClr val="006EAB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lang="en-US" b="1" spc="-40" dirty="0">
                  <a:solidFill>
                    <a:prstClr val="white"/>
                  </a:solidFill>
                  <a:latin typeface="Poppins Light"/>
                </a:rPr>
                <a:t>Rates of progression to diabetes in men with prediabetes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RR,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risk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 ratio.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62AF48-221D-2F2F-7713-41E2BBB669B6}"/>
              </a:ext>
            </a:extLst>
          </p:cNvPr>
          <p:cNvGrpSpPr/>
          <p:nvPr/>
        </p:nvGrpSpPr>
        <p:grpSpPr>
          <a:xfrm>
            <a:off x="10098528" y="1075198"/>
            <a:ext cx="1129086" cy="1248201"/>
            <a:chOff x="336913" y="2000164"/>
            <a:chExt cx="1129086" cy="124820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63AA7E7-1F9B-0210-B57D-4881FF0D1FCF}"/>
                </a:ext>
              </a:extLst>
            </p:cNvPr>
            <p:cNvGrpSpPr/>
            <p:nvPr/>
          </p:nvGrpSpPr>
          <p:grpSpPr>
            <a:xfrm>
              <a:off x="336913" y="2000164"/>
              <a:ext cx="1026961" cy="1026961"/>
              <a:chOff x="336913" y="2000164"/>
              <a:chExt cx="1026961" cy="1026961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99B9D862-95DC-3CCE-81E9-90F9471550DF}"/>
                  </a:ext>
                </a:extLst>
              </p:cNvPr>
              <p:cNvGrpSpPr/>
              <p:nvPr/>
            </p:nvGrpSpPr>
            <p:grpSpPr>
              <a:xfrm>
                <a:off x="336913" y="2000164"/>
                <a:ext cx="1026961" cy="1026961"/>
                <a:chOff x="336913" y="4338756"/>
                <a:chExt cx="1026961" cy="102696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533BEDE6-D7AD-7F5C-87D9-C68CCF18C2EC}"/>
                    </a:ext>
                  </a:extLst>
                </p:cNvPr>
                <p:cNvSpPr/>
                <p:nvPr/>
              </p:nvSpPr>
              <p:spPr>
                <a:xfrm>
                  <a:off x="336913" y="4338756"/>
                  <a:ext cx="1026000" cy="1026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EE87BAEA-B51A-2949-0279-BD6B97A96EC5}"/>
                    </a:ext>
                  </a:extLst>
                </p:cNvPr>
                <p:cNvGrpSpPr/>
                <p:nvPr/>
              </p:nvGrpSpPr>
              <p:grpSpPr>
                <a:xfrm>
                  <a:off x="336913" y="4338756"/>
                  <a:ext cx="1026961" cy="1026961"/>
                  <a:chOff x="336913" y="4338756"/>
                  <a:chExt cx="1026961" cy="1026961"/>
                </a:xfrm>
              </p:grpSpPr>
              <p:pic>
                <p:nvPicPr>
                  <p:cNvPr id="24" name="Graphic 23">
                    <a:extLst>
                      <a:ext uri="{FF2B5EF4-FFF2-40B4-BE49-F238E27FC236}">
                        <a16:creationId xmlns:a16="http://schemas.microsoft.com/office/drawing/2014/main" id="{7C3A1F57-2131-5728-100A-350D02D7B114}"/>
                      </a:ext>
                    </a:extLst>
                  </p:cNvPr>
                  <p:cNvPicPr>
                    <a:picLocks/>
                  </p:cNvPicPr>
                  <p:nvPr/>
                </p:nvPicPr>
                <p:blipFill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rcRect/>
                  <a:stretch>
                    <a:fillRect/>
                  </a:stretch>
                </p:blipFill>
                <p:spPr>
                  <a:xfrm>
                    <a:off x="336913" y="4338756"/>
                    <a:ext cx="1026961" cy="1026961"/>
                  </a:xfrm>
                  <a:custGeom>
                    <a:avLst/>
                    <a:gdLst>
                      <a:gd name="connsiteX0" fmla="*/ 1589986 w 3810000"/>
                      <a:gd name="connsiteY0" fmla="*/ 978943 h 3810000"/>
                      <a:gd name="connsiteX1" fmla="*/ 1589986 w 3810000"/>
                      <a:gd name="connsiteY1" fmla="*/ 1614175 h 3810000"/>
                      <a:gd name="connsiteX2" fmla="*/ 922988 w 3810000"/>
                      <a:gd name="connsiteY2" fmla="*/ 1614175 h 3810000"/>
                      <a:gd name="connsiteX3" fmla="*/ 922988 w 3810000"/>
                      <a:gd name="connsiteY3" fmla="*/ 2212159 h 3810000"/>
                      <a:gd name="connsiteX4" fmla="*/ 1589986 w 3810000"/>
                      <a:gd name="connsiteY4" fmla="*/ 2212159 h 3810000"/>
                      <a:gd name="connsiteX5" fmla="*/ 1589986 w 3810000"/>
                      <a:gd name="connsiteY5" fmla="*/ 2847391 h 3810000"/>
                      <a:gd name="connsiteX6" fmla="*/ 2187971 w 3810000"/>
                      <a:gd name="connsiteY6" fmla="*/ 2847391 h 3810000"/>
                      <a:gd name="connsiteX7" fmla="*/ 2187971 w 3810000"/>
                      <a:gd name="connsiteY7" fmla="*/ 2212159 h 3810000"/>
                      <a:gd name="connsiteX8" fmla="*/ 2854969 w 3810000"/>
                      <a:gd name="connsiteY8" fmla="*/ 2212159 h 3810000"/>
                      <a:gd name="connsiteX9" fmla="*/ 2854969 w 3810000"/>
                      <a:gd name="connsiteY9" fmla="*/ 1614175 h 3810000"/>
                      <a:gd name="connsiteX10" fmla="*/ 2187971 w 3810000"/>
                      <a:gd name="connsiteY10" fmla="*/ 1614175 h 3810000"/>
                      <a:gd name="connsiteX11" fmla="*/ 2187971 w 3810000"/>
                      <a:gd name="connsiteY11" fmla="*/ 978943 h 3810000"/>
                      <a:gd name="connsiteX12" fmla="*/ 0 w 3810000"/>
                      <a:gd name="connsiteY12" fmla="*/ 0 h 3810000"/>
                      <a:gd name="connsiteX13" fmla="*/ 3810000 w 3810000"/>
                      <a:gd name="connsiteY13" fmla="*/ 0 h 3810000"/>
                      <a:gd name="connsiteX14" fmla="*/ 3810000 w 3810000"/>
                      <a:gd name="connsiteY14" fmla="*/ 3810000 h 3810000"/>
                      <a:gd name="connsiteX15" fmla="*/ 0 w 3810000"/>
                      <a:gd name="connsiteY15" fmla="*/ 3810000 h 38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810000" h="3810000">
                        <a:moveTo>
                          <a:pt x="1589986" y="978943"/>
                        </a:moveTo>
                        <a:lnTo>
                          <a:pt x="1589986" y="1614175"/>
                        </a:lnTo>
                        <a:lnTo>
                          <a:pt x="922988" y="1614175"/>
                        </a:lnTo>
                        <a:lnTo>
                          <a:pt x="922988" y="2212159"/>
                        </a:lnTo>
                        <a:lnTo>
                          <a:pt x="1589986" y="2212159"/>
                        </a:lnTo>
                        <a:lnTo>
                          <a:pt x="1589986" y="2847391"/>
                        </a:lnTo>
                        <a:lnTo>
                          <a:pt x="2187971" y="2847391"/>
                        </a:lnTo>
                        <a:lnTo>
                          <a:pt x="2187971" y="2212159"/>
                        </a:lnTo>
                        <a:lnTo>
                          <a:pt x="2854969" y="2212159"/>
                        </a:lnTo>
                        <a:lnTo>
                          <a:pt x="2854969" y="1614175"/>
                        </a:lnTo>
                        <a:lnTo>
                          <a:pt x="2187971" y="1614175"/>
                        </a:lnTo>
                        <a:lnTo>
                          <a:pt x="2187971" y="978943"/>
                        </a:lnTo>
                        <a:close/>
                        <a:moveTo>
                          <a:pt x="0" y="0"/>
                        </a:moveTo>
                        <a:lnTo>
                          <a:pt x="3810000" y="0"/>
                        </a:lnTo>
                        <a:lnTo>
                          <a:pt x="3810000" y="3810000"/>
                        </a:lnTo>
                        <a:lnTo>
                          <a:pt x="0" y="3810000"/>
                        </a:lnTo>
                        <a:close/>
                      </a:path>
                    </a:pathLst>
                  </a:custGeom>
                </p:spPr>
              </p:pic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842F62A7-FD30-8B17-211B-C8264215526C}"/>
                      </a:ext>
                    </a:extLst>
                  </p:cNvPr>
                  <p:cNvSpPr/>
                  <p:nvPr/>
                </p:nvSpPr>
                <p:spPr>
                  <a:xfrm>
                    <a:off x="456324" y="4458167"/>
                    <a:ext cx="788139" cy="788139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0" name="Arrow: Right 19">
                <a:extLst>
                  <a:ext uri="{FF2B5EF4-FFF2-40B4-BE49-F238E27FC236}">
                    <a16:creationId xmlns:a16="http://schemas.microsoft.com/office/drawing/2014/main" id="{3310A47A-94E8-06D8-73B0-674522880923}"/>
                  </a:ext>
                </a:extLst>
              </p:cNvPr>
              <p:cNvSpPr/>
              <p:nvPr/>
            </p:nvSpPr>
            <p:spPr>
              <a:xfrm>
                <a:off x="494943" y="2254285"/>
                <a:ext cx="730996" cy="518718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A0EAE5-3B38-5C19-B4CA-7BA2C1AD9BC8}"/>
                </a:ext>
              </a:extLst>
            </p:cNvPr>
            <p:cNvGrpSpPr/>
            <p:nvPr/>
          </p:nvGrpSpPr>
          <p:grpSpPr>
            <a:xfrm>
              <a:off x="652151" y="2666687"/>
              <a:ext cx="813848" cy="581678"/>
              <a:chOff x="1606254" y="3689806"/>
              <a:chExt cx="735012" cy="525332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449E096-62B8-A9AD-CA4E-A62C72F197A3}"/>
                  </a:ext>
                </a:extLst>
              </p:cNvPr>
              <p:cNvSpPr/>
              <p:nvPr/>
            </p:nvSpPr>
            <p:spPr>
              <a:xfrm>
                <a:off x="1628775" y="3712845"/>
                <a:ext cx="645795" cy="386715"/>
              </a:xfrm>
              <a:custGeom>
                <a:avLst/>
                <a:gdLst>
                  <a:gd name="connsiteX0" fmla="*/ 0 w 645795"/>
                  <a:gd name="connsiteY0" fmla="*/ 131445 h 386715"/>
                  <a:gd name="connsiteX1" fmla="*/ 0 w 645795"/>
                  <a:gd name="connsiteY1" fmla="*/ 365760 h 386715"/>
                  <a:gd name="connsiteX2" fmla="*/ 137160 w 645795"/>
                  <a:gd name="connsiteY2" fmla="*/ 365760 h 386715"/>
                  <a:gd name="connsiteX3" fmla="*/ 211455 w 645795"/>
                  <a:gd name="connsiteY3" fmla="*/ 386715 h 386715"/>
                  <a:gd name="connsiteX4" fmla="*/ 428625 w 645795"/>
                  <a:gd name="connsiteY4" fmla="*/ 386715 h 386715"/>
                  <a:gd name="connsiteX5" fmla="*/ 447675 w 645795"/>
                  <a:gd name="connsiteY5" fmla="*/ 358140 h 386715"/>
                  <a:gd name="connsiteX6" fmla="*/ 447675 w 645795"/>
                  <a:gd name="connsiteY6" fmla="*/ 339090 h 386715"/>
                  <a:gd name="connsiteX7" fmla="*/ 430530 w 645795"/>
                  <a:gd name="connsiteY7" fmla="*/ 318135 h 386715"/>
                  <a:gd name="connsiteX8" fmla="*/ 461010 w 645795"/>
                  <a:gd name="connsiteY8" fmla="*/ 302895 h 386715"/>
                  <a:gd name="connsiteX9" fmla="*/ 466725 w 645795"/>
                  <a:gd name="connsiteY9" fmla="*/ 274320 h 386715"/>
                  <a:gd name="connsiteX10" fmla="*/ 455295 w 645795"/>
                  <a:gd name="connsiteY10" fmla="*/ 247650 h 386715"/>
                  <a:gd name="connsiteX11" fmla="*/ 481965 w 645795"/>
                  <a:gd name="connsiteY11" fmla="*/ 224790 h 386715"/>
                  <a:gd name="connsiteX12" fmla="*/ 483870 w 645795"/>
                  <a:gd name="connsiteY12" fmla="*/ 201930 h 386715"/>
                  <a:gd name="connsiteX13" fmla="*/ 470535 w 645795"/>
                  <a:gd name="connsiteY13" fmla="*/ 179070 h 386715"/>
                  <a:gd name="connsiteX14" fmla="*/ 611505 w 645795"/>
                  <a:gd name="connsiteY14" fmla="*/ 179070 h 386715"/>
                  <a:gd name="connsiteX15" fmla="*/ 645795 w 645795"/>
                  <a:gd name="connsiteY15" fmla="*/ 154305 h 386715"/>
                  <a:gd name="connsiteX16" fmla="*/ 641985 w 645795"/>
                  <a:gd name="connsiteY16" fmla="*/ 131445 h 386715"/>
                  <a:gd name="connsiteX17" fmla="*/ 613410 w 645795"/>
                  <a:gd name="connsiteY17" fmla="*/ 108585 h 386715"/>
                  <a:gd name="connsiteX18" fmla="*/ 314325 w 645795"/>
                  <a:gd name="connsiteY18" fmla="*/ 108585 h 386715"/>
                  <a:gd name="connsiteX19" fmla="*/ 352425 w 645795"/>
                  <a:gd name="connsiteY19" fmla="*/ 80010 h 386715"/>
                  <a:gd name="connsiteX20" fmla="*/ 400050 w 645795"/>
                  <a:gd name="connsiteY20" fmla="*/ 49530 h 386715"/>
                  <a:gd name="connsiteX21" fmla="*/ 401955 w 645795"/>
                  <a:gd name="connsiteY21" fmla="*/ 20955 h 386715"/>
                  <a:gd name="connsiteX22" fmla="*/ 390525 w 645795"/>
                  <a:gd name="connsiteY22" fmla="*/ 5715 h 386715"/>
                  <a:gd name="connsiteX23" fmla="*/ 365760 w 645795"/>
                  <a:gd name="connsiteY23" fmla="*/ 0 h 386715"/>
                  <a:gd name="connsiteX24" fmla="*/ 123825 w 645795"/>
                  <a:gd name="connsiteY24" fmla="*/ 131445 h 386715"/>
                  <a:gd name="connsiteX25" fmla="*/ 0 w 645795"/>
                  <a:gd name="connsiteY25" fmla="*/ 131445 h 38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5795" h="386715">
                    <a:moveTo>
                      <a:pt x="0" y="131445"/>
                    </a:moveTo>
                    <a:lnTo>
                      <a:pt x="0" y="365760"/>
                    </a:lnTo>
                    <a:lnTo>
                      <a:pt x="137160" y="365760"/>
                    </a:lnTo>
                    <a:lnTo>
                      <a:pt x="211455" y="386715"/>
                    </a:lnTo>
                    <a:lnTo>
                      <a:pt x="428625" y="386715"/>
                    </a:lnTo>
                    <a:lnTo>
                      <a:pt x="447675" y="358140"/>
                    </a:lnTo>
                    <a:lnTo>
                      <a:pt x="447675" y="339090"/>
                    </a:lnTo>
                    <a:lnTo>
                      <a:pt x="430530" y="318135"/>
                    </a:lnTo>
                    <a:lnTo>
                      <a:pt x="461010" y="302895"/>
                    </a:lnTo>
                    <a:lnTo>
                      <a:pt x="466725" y="274320"/>
                    </a:lnTo>
                    <a:lnTo>
                      <a:pt x="455295" y="247650"/>
                    </a:lnTo>
                    <a:lnTo>
                      <a:pt x="481965" y="224790"/>
                    </a:lnTo>
                    <a:lnTo>
                      <a:pt x="483870" y="201930"/>
                    </a:lnTo>
                    <a:lnTo>
                      <a:pt x="470535" y="179070"/>
                    </a:lnTo>
                    <a:lnTo>
                      <a:pt x="611505" y="179070"/>
                    </a:lnTo>
                    <a:lnTo>
                      <a:pt x="645795" y="154305"/>
                    </a:lnTo>
                    <a:lnTo>
                      <a:pt x="641985" y="131445"/>
                    </a:lnTo>
                    <a:lnTo>
                      <a:pt x="613410" y="108585"/>
                    </a:lnTo>
                    <a:lnTo>
                      <a:pt x="314325" y="108585"/>
                    </a:lnTo>
                    <a:lnTo>
                      <a:pt x="352425" y="80010"/>
                    </a:lnTo>
                    <a:lnTo>
                      <a:pt x="400050" y="49530"/>
                    </a:lnTo>
                    <a:lnTo>
                      <a:pt x="401955" y="20955"/>
                    </a:lnTo>
                    <a:lnTo>
                      <a:pt x="390525" y="5715"/>
                    </a:lnTo>
                    <a:lnTo>
                      <a:pt x="365760" y="0"/>
                    </a:lnTo>
                    <a:lnTo>
                      <a:pt x="123825" y="131445"/>
                    </a:lnTo>
                    <a:lnTo>
                      <a:pt x="0" y="1314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C90EB8-7E6D-2BA3-5373-727DC35EC8D8}"/>
                  </a:ext>
                </a:extLst>
              </p:cNvPr>
              <p:cNvSpPr/>
              <p:nvPr/>
            </p:nvSpPr>
            <p:spPr>
              <a:xfrm>
                <a:off x="2201830" y="3935783"/>
                <a:ext cx="45719" cy="644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65BDBE5B-8DBC-13A6-9CB0-D6E5F2FF181A}"/>
                  </a:ext>
                </a:extLst>
              </p:cNvPr>
              <p:cNvSpPr/>
              <p:nvPr/>
            </p:nvSpPr>
            <p:spPr>
              <a:xfrm>
                <a:off x="2148840" y="3984711"/>
                <a:ext cx="154305" cy="201930"/>
              </a:xfrm>
              <a:prstGeom prst="round2SameRect">
                <a:avLst>
                  <a:gd name="adj1" fmla="val 2284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CFBEAE3-8C3E-E5E1-EB29-BFF0C920B7AD}"/>
                  </a:ext>
                </a:extLst>
              </p:cNvPr>
              <p:cNvSpPr/>
              <p:nvPr/>
            </p:nvSpPr>
            <p:spPr>
              <a:xfrm>
                <a:off x="2192305" y="4027223"/>
                <a:ext cx="68930" cy="494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0261EAE-00B6-E332-27F4-384C8000FC2B}"/>
                  </a:ext>
                </a:extLst>
              </p:cNvPr>
              <p:cNvGrpSpPr/>
              <p:nvPr/>
            </p:nvGrpSpPr>
            <p:grpSpPr>
              <a:xfrm>
                <a:off x="1606254" y="3689806"/>
                <a:ext cx="735012" cy="525332"/>
                <a:chOff x="8210625" y="2320532"/>
                <a:chExt cx="3810000" cy="2723106"/>
              </a:xfrm>
            </p:grpSpPr>
            <p:pic>
              <p:nvPicPr>
                <p:cNvPr id="15" name="Graphic 14">
                  <a:extLst>
                    <a:ext uri="{FF2B5EF4-FFF2-40B4-BE49-F238E27FC236}">
                      <a16:creationId xmlns:a16="http://schemas.microsoft.com/office/drawing/2014/main" id="{C133A344-8B42-9714-C0B9-9A13064BB4BF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t="14789" b="13738"/>
                <a:stretch/>
              </p:blipFill>
              <p:spPr>
                <a:xfrm>
                  <a:off x="8210625" y="2320532"/>
                  <a:ext cx="3810000" cy="2723105"/>
                </a:xfrm>
                <a:prstGeom prst="rect">
                  <a:avLst/>
                </a:prstGeom>
              </p:spPr>
            </p:pic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7CCAFA97-53FD-57DD-7731-7CD1E9AFAAF5}"/>
                    </a:ext>
                  </a:extLst>
                </p:cNvPr>
                <p:cNvGrpSpPr/>
                <p:nvPr/>
              </p:nvGrpSpPr>
              <p:grpSpPr>
                <a:xfrm>
                  <a:off x="8210625" y="2320534"/>
                  <a:ext cx="3810000" cy="2723104"/>
                  <a:chOff x="8252322" y="2725459"/>
                  <a:chExt cx="3810000" cy="2723104"/>
                </a:xfrm>
              </p:grpSpPr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D91AADCB-8AB7-1430-F662-AAC618507710}"/>
                      </a:ext>
                    </a:extLst>
                  </p:cNvPr>
                  <p:cNvSpPr/>
                  <p:nvPr/>
                </p:nvSpPr>
                <p:spPr>
                  <a:xfrm>
                    <a:off x="11339544" y="3666425"/>
                    <a:ext cx="230573" cy="334075"/>
                  </a:xfrm>
                  <a:prstGeom prst="rect">
                    <a:avLst/>
                  </a:prstGeom>
                  <a:solidFill>
                    <a:srgbClr val="CC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8" name="Graphic 17">
                    <a:extLst>
                      <a:ext uri="{FF2B5EF4-FFF2-40B4-BE49-F238E27FC236}">
                        <a16:creationId xmlns:a16="http://schemas.microsoft.com/office/drawing/2014/main" id="{31AE8ED9-8D45-8558-4CD3-EA483A6CA3B1}"/>
                      </a:ext>
                    </a:extLst>
                  </p:cNvPr>
                  <p:cNvPicPr>
                    <a:picLocks/>
                  </p:cNvPicPr>
                  <p:nvPr/>
                </p:nvPicPr>
                <p:blipFill rotWithShape="1">
                  <a:blip r:embed="rId8">
                    <a:extLst>
                      <a:ext uri="{96DAC541-7B7A-43D3-8B79-37D633B846F1}">
                        <asvg:svgBlip xmlns:asvg="http://schemas.microsoft.com/office/drawing/2016/SVG/main" r:embed="rId9"/>
                      </a:ext>
                    </a:extLst>
                  </a:blip>
                  <a:srcRect t="14789" b="13738"/>
                  <a:stretch/>
                </p:blipFill>
                <p:spPr>
                  <a:xfrm>
                    <a:off x="8252322" y="2725459"/>
                    <a:ext cx="3810000" cy="2723104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4911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9DA83DC8-9886-87CD-FFAD-C343A2F20439}"/>
              </a:ext>
            </a:extLst>
          </p:cNvPr>
          <p:cNvGrpSpPr/>
          <p:nvPr/>
        </p:nvGrpSpPr>
        <p:grpSpPr>
          <a:xfrm>
            <a:off x="343329" y="1974273"/>
            <a:ext cx="10975403" cy="4138180"/>
            <a:chOff x="343329" y="1974273"/>
            <a:chExt cx="10975403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4332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6725993" y="2292318"/>
              <a:ext cx="4519659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RR (95% CI)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272AE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Testosterone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Placebo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1917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19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6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3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</a:t>
              </a:r>
            </a:p>
          </p:txBody>
        </p: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1B877491-2152-334E-DBBF-F4A314D0F91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30643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F59F43F-7080-A8AF-9660-A117F2095BE6}"/>
                </a:ext>
              </a:extLst>
            </p:cNvPr>
            <p:cNvSpPr txBox="1"/>
            <p:nvPr/>
          </p:nvSpPr>
          <p:spPr>
            <a:xfrm>
              <a:off x="3736185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1" name="Freeform: Shape 182">
              <a:extLst>
                <a:ext uri="{FF2B5EF4-FFF2-40B4-BE49-F238E27FC236}">
                  <a16:creationId xmlns:a16="http://schemas.microsoft.com/office/drawing/2014/main" id="{E70829C8-DEDF-643E-F4FD-B424DB2F7082}"/>
                </a:ext>
              </a:extLst>
            </p:cNvPr>
            <p:cNvSpPr/>
            <p:nvPr/>
          </p:nvSpPr>
          <p:spPr>
            <a:xfrm>
              <a:off x="3871173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D7E573A5-718E-69F6-7A69-BEB85375504E}"/>
                </a:ext>
              </a:extLst>
            </p:cNvPr>
            <p:cNvCxnSpPr>
              <a:cxnSpLocks/>
            </p:cNvCxnSpPr>
            <p:nvPr/>
          </p:nvCxnSpPr>
          <p:spPr>
            <a:xfrm>
              <a:off x="2487073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379303-7217-D492-34DA-7EF0BEBB6005}"/>
                </a:ext>
              </a:extLst>
            </p:cNvPr>
            <p:cNvGrpSpPr/>
            <p:nvPr/>
          </p:nvGrpSpPr>
          <p:grpSpPr>
            <a:xfrm>
              <a:off x="642827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479C86A-DBAD-2685-7262-ACA0831473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8656B5A-E3BD-6FE7-3B88-D2248F6FEC51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4655D73-49B3-A7C7-69A0-8ED5853113F8}"/>
                </a:ext>
              </a:extLst>
            </p:cNvPr>
            <p:cNvGrpSpPr/>
            <p:nvPr/>
          </p:nvGrpSpPr>
          <p:grpSpPr>
            <a:xfrm>
              <a:off x="233177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91D5601-4881-BDFF-C545-66784124A7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667F1E-3919-BB94-26F0-31E09CF853B8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0.7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1D15A8D-1E95-F73E-7B25-A0977B3F0F9E}"/>
                </a:ext>
              </a:extLst>
            </p:cNvPr>
            <p:cNvGrpSpPr/>
            <p:nvPr/>
          </p:nvGrpSpPr>
          <p:grpSpPr>
            <a:xfrm>
              <a:off x="998872" y="5459004"/>
              <a:ext cx="5908571" cy="562039"/>
              <a:chOff x="2259579" y="5459004"/>
              <a:chExt cx="5908571" cy="562039"/>
            </a:xfrm>
          </p:grpSpPr>
          <p:sp>
            <p:nvSpPr>
              <p:cNvPr id="353" name="TextBox 352">
                <a:extLst>
                  <a:ext uri="{FF2B5EF4-FFF2-40B4-BE49-F238E27FC236}">
                    <a16:creationId xmlns:a16="http://schemas.microsoft.com/office/drawing/2014/main" id="{69633107-4EB7-C2BB-AE51-D54BA1AB25D7}"/>
                  </a:ext>
                </a:extLst>
              </p:cNvPr>
              <p:cNvSpPr txBox="1"/>
              <p:nvPr/>
            </p:nvSpPr>
            <p:spPr>
              <a:xfrm>
                <a:off x="225957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853E18D5-AA62-F3E4-4172-B737B861EC4B}"/>
                  </a:ext>
                </a:extLst>
              </p:cNvPr>
              <p:cNvSpPr txBox="1"/>
              <p:nvPr/>
            </p:nvSpPr>
            <p:spPr>
              <a:xfrm>
                <a:off x="544438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403" name="Arrow: Right 402">
                <a:extLst>
                  <a:ext uri="{FF2B5EF4-FFF2-40B4-BE49-F238E27FC236}">
                    <a16:creationId xmlns:a16="http://schemas.microsoft.com/office/drawing/2014/main" id="{45797F5B-E23B-9BD2-8833-4BE311D3F1FB}"/>
                  </a:ext>
                </a:extLst>
              </p:cNvPr>
              <p:cNvSpPr/>
              <p:nvPr/>
            </p:nvSpPr>
            <p:spPr>
              <a:xfrm flipH="1">
                <a:off x="482459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04" name="Arrow: Right 403">
                <a:extLst>
                  <a:ext uri="{FF2B5EF4-FFF2-40B4-BE49-F238E27FC236}">
                    <a16:creationId xmlns:a16="http://schemas.microsoft.com/office/drawing/2014/main" id="{0AEADF38-3E4C-458E-209C-EE43CA3B1682}"/>
                  </a:ext>
                </a:extLst>
              </p:cNvPr>
              <p:cNvSpPr/>
              <p:nvPr/>
            </p:nvSpPr>
            <p:spPr>
              <a:xfrm>
                <a:off x="518148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5641038-9F96-FE0C-BF5D-0A1D566383A8}"/>
                  </a:ext>
                </a:extLst>
              </p:cNvPr>
              <p:cNvSpPr txBox="1"/>
              <p:nvPr/>
            </p:nvSpPr>
            <p:spPr>
              <a:xfrm>
                <a:off x="4166744" y="5787133"/>
                <a:ext cx="1911760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Proportionate risk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4B219F-78E0-F73E-56B2-0889E7709165}"/>
                </a:ext>
              </a:extLst>
            </p:cNvPr>
            <p:cNvSpPr txBox="1"/>
            <p:nvPr/>
          </p:nvSpPr>
          <p:spPr>
            <a:xfrm>
              <a:off x="7618339" y="5234344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p=0.95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544D38-0480-7300-521B-306C8454913D}"/>
                </a:ext>
              </a:extLst>
            </p:cNvPr>
            <p:cNvSpPr txBox="1"/>
            <p:nvPr/>
          </p:nvSpPr>
          <p:spPr>
            <a:xfrm>
              <a:off x="498477" y="2894637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6262429" y="2888482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1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.44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(0.46–4.53)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/1898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5/1942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.3)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129F6A7-4DFC-2909-6477-DFC3EEC51CB9}"/>
                </a:ext>
              </a:extLst>
            </p:cNvPr>
            <p:cNvGrpSpPr/>
            <p:nvPr/>
          </p:nvGrpSpPr>
          <p:grpSpPr>
            <a:xfrm>
              <a:off x="2494910" y="2926620"/>
              <a:ext cx="4046860" cy="169945"/>
              <a:chOff x="14142796" y="1806984"/>
              <a:chExt cx="4046860" cy="169945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E2310C5-7D77-BBC9-CC13-AD66962B2F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142796" y="1891957"/>
                <a:ext cx="404686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2952E5-AF8A-D637-4038-EF00B8CF5892}"/>
                  </a:ext>
                </a:extLst>
              </p:cNvPr>
              <p:cNvSpPr/>
              <p:nvPr/>
            </p:nvSpPr>
            <p:spPr>
              <a:xfrm rot="2700000">
                <a:off x="168400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047AC32-BDA0-174E-7942-E4C7CB832B05}"/>
                </a:ext>
              </a:extLst>
            </p:cNvPr>
            <p:cNvSpPr txBox="1"/>
            <p:nvPr/>
          </p:nvSpPr>
          <p:spPr>
            <a:xfrm>
              <a:off x="498477" y="3345776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12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A63C6AA9-9B93-C8DD-56F9-87F6DB8D068B}"/>
                </a:ext>
              </a:extLst>
            </p:cNvPr>
            <p:cNvSpPr txBox="1"/>
            <p:nvPr/>
          </p:nvSpPr>
          <p:spPr>
            <a:xfrm>
              <a:off x="6262429" y="3339621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1.10	(0.80–1.49)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/1808	(4.3)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/1858	(4.0)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4A14F567-13E2-6906-3A21-4228559BDABA}"/>
                </a:ext>
              </a:extLst>
            </p:cNvPr>
            <p:cNvGrpSpPr/>
            <p:nvPr/>
          </p:nvGrpSpPr>
          <p:grpSpPr>
            <a:xfrm>
              <a:off x="3007874" y="3377759"/>
              <a:ext cx="2399170" cy="169945"/>
              <a:chOff x="15917301" y="1806984"/>
              <a:chExt cx="2399170" cy="169945"/>
            </a:xfrm>
          </p:grpSpPr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7406F423-D9DD-2FCF-4B5B-DF6F7B4E6AA7}"/>
                  </a:ext>
                </a:extLst>
              </p:cNvPr>
              <p:cNvCxnSpPr/>
              <p:nvPr/>
            </p:nvCxnSpPr>
            <p:spPr>
              <a:xfrm>
                <a:off x="1591877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32206EC-16B7-E7B0-7440-0808D0582C38}"/>
                  </a:ext>
                </a:extLst>
              </p:cNvPr>
              <p:cNvCxnSpPr/>
              <p:nvPr/>
            </p:nvCxnSpPr>
            <p:spPr>
              <a:xfrm>
                <a:off x="1831647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B9D7F844-317A-84D2-893F-61AC748B97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917301" y="1891957"/>
                <a:ext cx="239661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BCF9D882-A863-F3EE-E7F1-C1E445FD7BCA}"/>
                  </a:ext>
                </a:extLst>
              </p:cNvPr>
              <p:cNvSpPr/>
              <p:nvPr/>
            </p:nvSpPr>
            <p:spPr>
              <a:xfrm rot="2700000">
                <a:off x="1706475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1F53946-E67F-91A1-075D-DEF5EE3B31AD}"/>
                </a:ext>
              </a:extLst>
            </p:cNvPr>
            <p:cNvSpPr txBox="1"/>
            <p:nvPr/>
          </p:nvSpPr>
          <p:spPr>
            <a:xfrm>
              <a:off x="498477" y="379691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24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1965130-B66B-0DCB-D205-F89830BEC842}"/>
                </a:ext>
              </a:extLst>
            </p:cNvPr>
            <p:cNvSpPr txBox="1"/>
            <p:nvPr/>
          </p:nvSpPr>
          <p:spPr>
            <a:xfrm>
              <a:off x="6262429" y="3790760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13	(0.84–1.52)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82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/1619	(5.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70/1617	(4.3)</a:t>
              </a:r>
            </a:p>
          </p:txBody>
        </p: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A4EE448E-059A-07C3-0207-0AE6976CFB0E}"/>
                </a:ext>
              </a:extLst>
            </p:cNvPr>
            <p:cNvGrpSpPr/>
            <p:nvPr/>
          </p:nvGrpSpPr>
          <p:grpSpPr>
            <a:xfrm>
              <a:off x="3195365" y="3828898"/>
              <a:ext cx="2289130" cy="169945"/>
              <a:chOff x="15663936" y="1806984"/>
              <a:chExt cx="2289130" cy="169945"/>
            </a:xfrm>
          </p:grpSpPr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510DDF27-607B-3B8C-4740-003BC238F745}"/>
                  </a:ext>
                </a:extLst>
              </p:cNvPr>
              <p:cNvCxnSpPr/>
              <p:nvPr/>
            </p:nvCxnSpPr>
            <p:spPr>
              <a:xfrm>
                <a:off x="1566541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B2CE2AA7-C172-D262-9A7C-517B84981EF4}"/>
                  </a:ext>
                </a:extLst>
              </p:cNvPr>
              <p:cNvCxnSpPr/>
              <p:nvPr/>
            </p:nvCxnSpPr>
            <p:spPr>
              <a:xfrm>
                <a:off x="1795261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8DFC5C8B-7C02-FB22-9ECB-68EE38A2EB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63936" y="1891957"/>
                <a:ext cx="228913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B31DF572-B887-9671-814D-BE001DA9F2C6}"/>
                  </a:ext>
                </a:extLst>
              </p:cNvPr>
              <p:cNvSpPr/>
              <p:nvPr/>
            </p:nvSpPr>
            <p:spPr>
              <a:xfrm rot="2700000">
                <a:off x="1672375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9C6604A1-A659-65F8-3959-B67D5F6CF9C2}"/>
                </a:ext>
              </a:extLst>
            </p:cNvPr>
            <p:cNvSpPr txBox="1"/>
            <p:nvPr/>
          </p:nvSpPr>
          <p:spPr>
            <a:xfrm>
              <a:off x="498477" y="4248054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36</a:t>
              </a: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C1078AA5-8127-90DF-0A5B-82F97E8D5A4E}"/>
                </a:ext>
              </a:extLst>
            </p:cNvPr>
            <p:cNvSpPr txBox="1"/>
            <p:nvPr/>
          </p:nvSpPr>
          <p:spPr>
            <a:xfrm>
              <a:off x="6262429" y="4241899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.08	(0.80–1.46)	64/1251	(5.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61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/1254	(4.9)</a:t>
              </a: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35FF9E12-8673-37BC-038C-48A8938B1085}"/>
                </a:ext>
              </a:extLst>
            </p:cNvPr>
            <p:cNvGrpSpPr/>
            <p:nvPr/>
          </p:nvGrpSpPr>
          <p:grpSpPr>
            <a:xfrm>
              <a:off x="3007874" y="4280037"/>
              <a:ext cx="2319591" cy="169945"/>
              <a:chOff x="15099625" y="1806984"/>
              <a:chExt cx="2319591" cy="169945"/>
            </a:xfrm>
          </p:grpSpPr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4ECD359D-7F7D-B0D3-5485-2D7801D53A6F}"/>
                  </a:ext>
                </a:extLst>
              </p:cNvPr>
              <p:cNvCxnSpPr/>
              <p:nvPr/>
            </p:nvCxnSpPr>
            <p:spPr>
              <a:xfrm>
                <a:off x="1509962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C3B8D291-F0F5-8BC1-322E-D4D85E5D91CB}"/>
                  </a:ext>
                </a:extLst>
              </p:cNvPr>
              <p:cNvCxnSpPr/>
              <p:nvPr/>
            </p:nvCxnSpPr>
            <p:spPr>
              <a:xfrm>
                <a:off x="1741921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B03CA5DD-EC75-61E9-D873-96B7C5632F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101651" y="1891957"/>
                <a:ext cx="231267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8FB7822F-A047-BDDB-E5E3-B5A6D6494197}"/>
                  </a:ext>
                </a:extLst>
              </p:cNvPr>
              <p:cNvSpPr/>
              <p:nvPr/>
            </p:nvSpPr>
            <p:spPr>
              <a:xfrm rot="2700000">
                <a:off x="1617702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BC2B2C4-B83E-882D-FEBA-1C2FC29CE5E2}"/>
                </a:ext>
              </a:extLst>
            </p:cNvPr>
            <p:cNvSpPr txBox="1"/>
            <p:nvPr/>
          </p:nvSpPr>
          <p:spPr>
            <a:xfrm>
              <a:off x="498477" y="4699191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48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F1334B35-3815-7447-98EA-41157A84E806}"/>
                </a:ext>
              </a:extLst>
            </p:cNvPr>
            <p:cNvSpPr txBox="1"/>
            <p:nvPr/>
          </p:nvSpPr>
          <p:spPr>
            <a:xfrm>
              <a:off x="6262429" y="4693036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1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.13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(0.82–1.55)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/517	(4.6)	23/501	(4.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6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5A361F74-CF3E-C99A-3724-FC53305F7430}"/>
                </a:ext>
              </a:extLst>
            </p:cNvPr>
            <p:cNvGrpSpPr/>
            <p:nvPr/>
          </p:nvGrpSpPr>
          <p:grpSpPr>
            <a:xfrm>
              <a:off x="3103124" y="4731174"/>
              <a:ext cx="2454846" cy="169945"/>
              <a:chOff x="14762440" y="1806984"/>
              <a:chExt cx="2454846" cy="169945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5EB3599D-E1D0-689F-8C34-5A84B4CA05FE}"/>
                  </a:ext>
                </a:extLst>
              </p:cNvPr>
              <p:cNvCxnSpPr/>
              <p:nvPr/>
            </p:nvCxnSpPr>
            <p:spPr>
              <a:xfrm>
                <a:off x="1476244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2AE583E1-35B0-AAAC-5E1C-614398975369}"/>
                  </a:ext>
                </a:extLst>
              </p:cNvPr>
              <p:cNvCxnSpPr/>
              <p:nvPr/>
            </p:nvCxnSpPr>
            <p:spPr>
              <a:xfrm>
                <a:off x="1721728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7B376812-B218-55A5-7F12-AE4BBEE64E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64466" y="1891957"/>
                <a:ext cx="24501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459BD362-FDD8-7BAD-1126-CEDAA708E0AE}"/>
                  </a:ext>
                </a:extLst>
              </p:cNvPr>
              <p:cNvSpPr/>
              <p:nvPr/>
            </p:nvSpPr>
            <p:spPr>
              <a:xfrm rot="2700000">
                <a:off x="1591603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1D155BF9-0073-19FD-32E2-3F661B89F712}"/>
                </a:ext>
              </a:extLst>
            </p:cNvPr>
            <p:cNvGrpSpPr/>
            <p:nvPr/>
          </p:nvGrpSpPr>
          <p:grpSpPr>
            <a:xfrm>
              <a:off x="284583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1FCBCA64-D7D7-CA07-3FFC-B3871F20531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AE8D3EF-CEBA-BF1A-6358-1A269D7F653A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04B0E11-04B3-3D6E-230D-B4EF895C4659}"/>
                </a:ext>
              </a:extLst>
            </p:cNvPr>
            <p:cNvGrpSpPr/>
            <p:nvPr/>
          </p:nvGrpSpPr>
          <p:grpSpPr>
            <a:xfrm>
              <a:off x="330064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AE98538-EDD4-47AD-01DD-B196784592D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373D0E2-A892-4616-C4E5-1EE32E26445E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0.9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Diabetes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grpSp>
        <p:nvGrpSpPr>
          <p:cNvPr id="399" name="Group 398">
            <a:extLst>
              <a:ext uri="{FF2B5EF4-FFF2-40B4-BE49-F238E27FC236}">
                <a16:creationId xmlns:a16="http://schemas.microsoft.com/office/drawing/2014/main" id="{766737C3-0E46-B25F-726E-1A5BE68E4F3A}"/>
              </a:ext>
            </a:extLst>
          </p:cNvPr>
          <p:cNvGrpSpPr/>
          <p:nvPr/>
        </p:nvGrpSpPr>
        <p:grpSpPr>
          <a:xfrm>
            <a:off x="-592854" y="1340465"/>
            <a:ext cx="10558037" cy="450964"/>
            <a:chOff x="-592854" y="1340465"/>
            <a:chExt cx="10558037" cy="45096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57D15B5-DFD4-E6C8-00A7-EC75142DFF94}"/>
                </a:ext>
              </a:extLst>
            </p:cNvPr>
            <p:cNvSpPr/>
            <p:nvPr/>
          </p:nvSpPr>
          <p:spPr>
            <a:xfrm>
              <a:off x="-592854" y="1340465"/>
              <a:ext cx="10558037" cy="449779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22AE37F9-7738-1E2B-E7FF-134A6E8535AD}"/>
                </a:ext>
              </a:extLst>
            </p:cNvPr>
            <p:cNvSpPr txBox="1">
              <a:spLocks/>
            </p:cNvSpPr>
            <p:nvPr/>
          </p:nvSpPr>
          <p:spPr>
            <a:xfrm>
              <a:off x="688768" y="1363620"/>
              <a:ext cx="9197761" cy="42780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1800"/>
                </a:spcBef>
                <a:spcAft>
                  <a:spcPct val="0"/>
                </a:spcAft>
                <a:buClr>
                  <a:srgbClr val="006EAB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lang="en-US" b="1" spc="-60" dirty="0">
                  <a:solidFill>
                    <a:prstClr val="white"/>
                  </a:solidFill>
                  <a:latin typeface="Poppins Light"/>
                </a:rPr>
                <a:t>Risk of </a:t>
              </a:r>
              <a:r>
                <a:rPr lang="en-US" b="1" spc="-60" dirty="0" err="1">
                  <a:solidFill>
                    <a:prstClr val="white"/>
                  </a:solidFill>
                  <a:latin typeface="Poppins Light"/>
                </a:rPr>
                <a:t>glycaemic</a:t>
              </a:r>
              <a:r>
                <a:rPr lang="en-US" b="1" spc="-60" dirty="0">
                  <a:solidFill>
                    <a:prstClr val="white"/>
                  </a:solidFill>
                  <a:latin typeface="Poppins Light"/>
                </a:rPr>
                <a:t> remission in men with diabetes at baseline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RR, risk ratio.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5C4BC88-F40B-9E0A-4683-76BFC5BB3255}"/>
              </a:ext>
            </a:extLst>
          </p:cNvPr>
          <p:cNvGrpSpPr/>
          <p:nvPr/>
        </p:nvGrpSpPr>
        <p:grpSpPr>
          <a:xfrm>
            <a:off x="10098528" y="1075198"/>
            <a:ext cx="1129086" cy="1248201"/>
            <a:chOff x="336913" y="4338756"/>
            <a:chExt cx="1129086" cy="124820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E8D1DF5-2BE8-D060-5850-84854A2CADCD}"/>
                </a:ext>
              </a:extLst>
            </p:cNvPr>
            <p:cNvGrpSpPr/>
            <p:nvPr/>
          </p:nvGrpSpPr>
          <p:grpSpPr>
            <a:xfrm>
              <a:off x="336913" y="4338756"/>
              <a:ext cx="1026961" cy="1026961"/>
              <a:chOff x="689432" y="2014876"/>
              <a:chExt cx="1026961" cy="102696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ACBB1305-57AF-EAB5-426C-10C4BA97E995}"/>
                  </a:ext>
                </a:extLst>
              </p:cNvPr>
              <p:cNvSpPr/>
              <p:nvPr/>
            </p:nvSpPr>
            <p:spPr>
              <a:xfrm>
                <a:off x="689912" y="2015356"/>
                <a:ext cx="1026000" cy="102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1" name="Graphic 20">
                <a:extLst>
                  <a:ext uri="{FF2B5EF4-FFF2-40B4-BE49-F238E27FC236}">
                    <a16:creationId xmlns:a16="http://schemas.microsoft.com/office/drawing/2014/main" id="{330DD15C-7717-D86E-D4E3-B0611A19B565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89432" y="2014876"/>
                <a:ext cx="1026961" cy="1026961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B194EFD-0B97-AFFB-584C-61D306B434B1}"/>
                </a:ext>
              </a:extLst>
            </p:cNvPr>
            <p:cNvGrpSpPr/>
            <p:nvPr/>
          </p:nvGrpSpPr>
          <p:grpSpPr>
            <a:xfrm>
              <a:off x="652151" y="5005279"/>
              <a:ext cx="813848" cy="581678"/>
              <a:chOff x="1606254" y="3689806"/>
              <a:chExt cx="735012" cy="525332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DE6F9D75-2C89-4E9D-1C98-E8746A7154F9}"/>
                  </a:ext>
                </a:extLst>
              </p:cNvPr>
              <p:cNvSpPr/>
              <p:nvPr/>
            </p:nvSpPr>
            <p:spPr>
              <a:xfrm>
                <a:off x="1628775" y="3712845"/>
                <a:ext cx="645795" cy="386715"/>
              </a:xfrm>
              <a:custGeom>
                <a:avLst/>
                <a:gdLst>
                  <a:gd name="connsiteX0" fmla="*/ 0 w 645795"/>
                  <a:gd name="connsiteY0" fmla="*/ 131445 h 386715"/>
                  <a:gd name="connsiteX1" fmla="*/ 0 w 645795"/>
                  <a:gd name="connsiteY1" fmla="*/ 365760 h 386715"/>
                  <a:gd name="connsiteX2" fmla="*/ 137160 w 645795"/>
                  <a:gd name="connsiteY2" fmla="*/ 365760 h 386715"/>
                  <a:gd name="connsiteX3" fmla="*/ 211455 w 645795"/>
                  <a:gd name="connsiteY3" fmla="*/ 386715 h 386715"/>
                  <a:gd name="connsiteX4" fmla="*/ 428625 w 645795"/>
                  <a:gd name="connsiteY4" fmla="*/ 386715 h 386715"/>
                  <a:gd name="connsiteX5" fmla="*/ 447675 w 645795"/>
                  <a:gd name="connsiteY5" fmla="*/ 358140 h 386715"/>
                  <a:gd name="connsiteX6" fmla="*/ 447675 w 645795"/>
                  <a:gd name="connsiteY6" fmla="*/ 339090 h 386715"/>
                  <a:gd name="connsiteX7" fmla="*/ 430530 w 645795"/>
                  <a:gd name="connsiteY7" fmla="*/ 318135 h 386715"/>
                  <a:gd name="connsiteX8" fmla="*/ 461010 w 645795"/>
                  <a:gd name="connsiteY8" fmla="*/ 302895 h 386715"/>
                  <a:gd name="connsiteX9" fmla="*/ 466725 w 645795"/>
                  <a:gd name="connsiteY9" fmla="*/ 274320 h 386715"/>
                  <a:gd name="connsiteX10" fmla="*/ 455295 w 645795"/>
                  <a:gd name="connsiteY10" fmla="*/ 247650 h 386715"/>
                  <a:gd name="connsiteX11" fmla="*/ 481965 w 645795"/>
                  <a:gd name="connsiteY11" fmla="*/ 224790 h 386715"/>
                  <a:gd name="connsiteX12" fmla="*/ 483870 w 645795"/>
                  <a:gd name="connsiteY12" fmla="*/ 201930 h 386715"/>
                  <a:gd name="connsiteX13" fmla="*/ 470535 w 645795"/>
                  <a:gd name="connsiteY13" fmla="*/ 179070 h 386715"/>
                  <a:gd name="connsiteX14" fmla="*/ 611505 w 645795"/>
                  <a:gd name="connsiteY14" fmla="*/ 179070 h 386715"/>
                  <a:gd name="connsiteX15" fmla="*/ 645795 w 645795"/>
                  <a:gd name="connsiteY15" fmla="*/ 154305 h 386715"/>
                  <a:gd name="connsiteX16" fmla="*/ 641985 w 645795"/>
                  <a:gd name="connsiteY16" fmla="*/ 131445 h 386715"/>
                  <a:gd name="connsiteX17" fmla="*/ 613410 w 645795"/>
                  <a:gd name="connsiteY17" fmla="*/ 108585 h 386715"/>
                  <a:gd name="connsiteX18" fmla="*/ 314325 w 645795"/>
                  <a:gd name="connsiteY18" fmla="*/ 108585 h 386715"/>
                  <a:gd name="connsiteX19" fmla="*/ 352425 w 645795"/>
                  <a:gd name="connsiteY19" fmla="*/ 80010 h 386715"/>
                  <a:gd name="connsiteX20" fmla="*/ 400050 w 645795"/>
                  <a:gd name="connsiteY20" fmla="*/ 49530 h 386715"/>
                  <a:gd name="connsiteX21" fmla="*/ 401955 w 645795"/>
                  <a:gd name="connsiteY21" fmla="*/ 20955 h 386715"/>
                  <a:gd name="connsiteX22" fmla="*/ 390525 w 645795"/>
                  <a:gd name="connsiteY22" fmla="*/ 5715 h 386715"/>
                  <a:gd name="connsiteX23" fmla="*/ 365760 w 645795"/>
                  <a:gd name="connsiteY23" fmla="*/ 0 h 386715"/>
                  <a:gd name="connsiteX24" fmla="*/ 123825 w 645795"/>
                  <a:gd name="connsiteY24" fmla="*/ 131445 h 386715"/>
                  <a:gd name="connsiteX25" fmla="*/ 0 w 645795"/>
                  <a:gd name="connsiteY25" fmla="*/ 131445 h 38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5795" h="386715">
                    <a:moveTo>
                      <a:pt x="0" y="131445"/>
                    </a:moveTo>
                    <a:lnTo>
                      <a:pt x="0" y="365760"/>
                    </a:lnTo>
                    <a:lnTo>
                      <a:pt x="137160" y="365760"/>
                    </a:lnTo>
                    <a:lnTo>
                      <a:pt x="211455" y="386715"/>
                    </a:lnTo>
                    <a:lnTo>
                      <a:pt x="428625" y="386715"/>
                    </a:lnTo>
                    <a:lnTo>
                      <a:pt x="447675" y="358140"/>
                    </a:lnTo>
                    <a:lnTo>
                      <a:pt x="447675" y="339090"/>
                    </a:lnTo>
                    <a:lnTo>
                      <a:pt x="430530" y="318135"/>
                    </a:lnTo>
                    <a:lnTo>
                      <a:pt x="461010" y="302895"/>
                    </a:lnTo>
                    <a:lnTo>
                      <a:pt x="466725" y="274320"/>
                    </a:lnTo>
                    <a:lnTo>
                      <a:pt x="455295" y="247650"/>
                    </a:lnTo>
                    <a:lnTo>
                      <a:pt x="481965" y="224790"/>
                    </a:lnTo>
                    <a:lnTo>
                      <a:pt x="483870" y="201930"/>
                    </a:lnTo>
                    <a:lnTo>
                      <a:pt x="470535" y="179070"/>
                    </a:lnTo>
                    <a:lnTo>
                      <a:pt x="611505" y="179070"/>
                    </a:lnTo>
                    <a:lnTo>
                      <a:pt x="645795" y="154305"/>
                    </a:lnTo>
                    <a:lnTo>
                      <a:pt x="641985" y="131445"/>
                    </a:lnTo>
                    <a:lnTo>
                      <a:pt x="613410" y="108585"/>
                    </a:lnTo>
                    <a:lnTo>
                      <a:pt x="314325" y="108585"/>
                    </a:lnTo>
                    <a:lnTo>
                      <a:pt x="352425" y="80010"/>
                    </a:lnTo>
                    <a:lnTo>
                      <a:pt x="400050" y="49530"/>
                    </a:lnTo>
                    <a:lnTo>
                      <a:pt x="401955" y="20955"/>
                    </a:lnTo>
                    <a:lnTo>
                      <a:pt x="390525" y="5715"/>
                    </a:lnTo>
                    <a:lnTo>
                      <a:pt x="365760" y="0"/>
                    </a:lnTo>
                    <a:lnTo>
                      <a:pt x="123825" y="131445"/>
                    </a:lnTo>
                    <a:lnTo>
                      <a:pt x="0" y="1314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F18A5EC-ABA3-6E4B-C6B6-EB518FEB88D0}"/>
                  </a:ext>
                </a:extLst>
              </p:cNvPr>
              <p:cNvSpPr/>
              <p:nvPr/>
            </p:nvSpPr>
            <p:spPr>
              <a:xfrm>
                <a:off x="2201830" y="3935783"/>
                <a:ext cx="45719" cy="644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: Top Corners Rounded 12">
                <a:extLst>
                  <a:ext uri="{FF2B5EF4-FFF2-40B4-BE49-F238E27FC236}">
                    <a16:creationId xmlns:a16="http://schemas.microsoft.com/office/drawing/2014/main" id="{379451CB-1231-F0F6-B99C-7CDAD9161DF1}"/>
                  </a:ext>
                </a:extLst>
              </p:cNvPr>
              <p:cNvSpPr/>
              <p:nvPr/>
            </p:nvSpPr>
            <p:spPr>
              <a:xfrm>
                <a:off x="2148840" y="3984711"/>
                <a:ext cx="154305" cy="201930"/>
              </a:xfrm>
              <a:prstGeom prst="round2SameRect">
                <a:avLst>
                  <a:gd name="adj1" fmla="val 2284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0C752C3-ED8E-B3DB-A833-25862FDEA5D8}"/>
                  </a:ext>
                </a:extLst>
              </p:cNvPr>
              <p:cNvSpPr/>
              <p:nvPr/>
            </p:nvSpPr>
            <p:spPr>
              <a:xfrm>
                <a:off x="2192305" y="4027223"/>
                <a:ext cx="68930" cy="494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8923B5C-57CC-5180-8001-01A13715DAC9}"/>
                  </a:ext>
                </a:extLst>
              </p:cNvPr>
              <p:cNvGrpSpPr/>
              <p:nvPr/>
            </p:nvGrpSpPr>
            <p:grpSpPr>
              <a:xfrm>
                <a:off x="1606254" y="3689806"/>
                <a:ext cx="735012" cy="525332"/>
                <a:chOff x="8210625" y="2320532"/>
                <a:chExt cx="3810000" cy="2723106"/>
              </a:xfrm>
            </p:grpSpPr>
            <p:pic>
              <p:nvPicPr>
                <p:cNvPr id="16" name="Graphic 15">
                  <a:extLst>
                    <a:ext uri="{FF2B5EF4-FFF2-40B4-BE49-F238E27FC236}">
                      <a16:creationId xmlns:a16="http://schemas.microsoft.com/office/drawing/2014/main" id="{380FD588-3BE4-4D70-6D69-92157D9A9222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t="14789" b="13738"/>
                <a:stretch/>
              </p:blipFill>
              <p:spPr>
                <a:xfrm>
                  <a:off x="8210625" y="2320532"/>
                  <a:ext cx="3810000" cy="2723105"/>
                </a:xfrm>
                <a:prstGeom prst="rect">
                  <a:avLst/>
                </a:prstGeom>
              </p:spPr>
            </p:pic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E501C861-64AB-45AA-DA96-918468C2D880}"/>
                    </a:ext>
                  </a:extLst>
                </p:cNvPr>
                <p:cNvGrpSpPr/>
                <p:nvPr/>
              </p:nvGrpSpPr>
              <p:grpSpPr>
                <a:xfrm>
                  <a:off x="8210625" y="2320534"/>
                  <a:ext cx="3810000" cy="2723104"/>
                  <a:chOff x="8252322" y="2725459"/>
                  <a:chExt cx="3810000" cy="2723104"/>
                </a:xfrm>
              </p:grpSpPr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EA9AB4BD-F83F-1EFB-4E46-3D32A648E625}"/>
                      </a:ext>
                    </a:extLst>
                  </p:cNvPr>
                  <p:cNvSpPr/>
                  <p:nvPr/>
                </p:nvSpPr>
                <p:spPr>
                  <a:xfrm>
                    <a:off x="11339544" y="3666425"/>
                    <a:ext cx="230573" cy="334075"/>
                  </a:xfrm>
                  <a:prstGeom prst="rect">
                    <a:avLst/>
                  </a:prstGeom>
                  <a:solidFill>
                    <a:srgbClr val="CC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" name="Graphic 18">
                    <a:extLst>
                      <a:ext uri="{FF2B5EF4-FFF2-40B4-BE49-F238E27FC236}">
                        <a16:creationId xmlns:a16="http://schemas.microsoft.com/office/drawing/2014/main" id="{240DAC57-1EEB-FA6C-D1D2-F63EDB23B897}"/>
                      </a:ext>
                    </a:extLst>
                  </p:cNvPr>
                  <p:cNvPicPr>
                    <a:picLocks/>
                  </p:cNvPicPr>
                  <p:nvPr/>
                </p:nvPicPr>
                <p:blipFill rotWithShape="1">
                  <a:blip r:embed="rId8">
                    <a:extLst>
                      <a:ext uri="{96DAC541-7B7A-43D3-8B79-37D633B846F1}">
                        <asvg:svgBlip xmlns:asvg="http://schemas.microsoft.com/office/drawing/2016/SVG/main" r:embed="rId9"/>
                      </a:ext>
                    </a:extLst>
                  </a:blip>
                  <a:srcRect t="14789" b="13738"/>
                  <a:stretch/>
                </p:blipFill>
                <p:spPr>
                  <a:xfrm>
                    <a:off x="8252322" y="2725459"/>
                    <a:ext cx="3810000" cy="2723104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18305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Diabetes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5048953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3621974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Prespecified analyses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14250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observed </a:t>
            </a:r>
            <a:r>
              <a:rPr lang="en-GB" sz="2400" dirty="0">
                <a:solidFill>
                  <a:schemeClr val="accent1"/>
                </a:solidFill>
                <a:latin typeface="+mj-lt"/>
              </a:rPr>
              <a:t>lack of a significant difference</a:t>
            </a:r>
            <a:r>
              <a:rPr lang="en-GB" sz="24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between testosterone versus placebo groups for either progression to diabetes in men </a:t>
            </a:r>
            <a:br>
              <a:rPr lang="en-GB" sz="24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GB" sz="24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with prediabetes at baseline, or glycaemic remission in men with diabetes at baseline, was irrespective of the following: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A0FEE-7963-EED5-51E7-6DA6B8E10AE4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disease.</a:t>
            </a:r>
            <a:endParaRPr lang="en-GB" sz="900" dirty="0">
              <a:solidFill>
                <a:srgbClr val="005294"/>
              </a:solidFill>
              <a:latin typeface="Poppins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49DF7A-7866-EF80-1D8E-834192B7FB77}"/>
              </a:ext>
            </a:extLst>
          </p:cNvPr>
          <p:cNvGrpSpPr/>
          <p:nvPr/>
        </p:nvGrpSpPr>
        <p:grpSpPr>
          <a:xfrm>
            <a:off x="955818" y="3517530"/>
            <a:ext cx="10280365" cy="2192395"/>
            <a:chOff x="955818" y="3487386"/>
            <a:chExt cx="10280365" cy="2192395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BF991ED-118B-5C51-123F-DA66C36BA2C1}"/>
                </a:ext>
              </a:extLst>
            </p:cNvPr>
            <p:cNvGrpSpPr/>
            <p:nvPr/>
          </p:nvGrpSpPr>
          <p:grpSpPr>
            <a:xfrm>
              <a:off x="955818" y="3487386"/>
              <a:ext cx="10280365" cy="2192395"/>
              <a:chOff x="561799" y="3457242"/>
              <a:chExt cx="10280365" cy="2192395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96F9E4C-B7DF-73A7-2BD6-832CDAA152B2}"/>
                  </a:ext>
                </a:extLst>
              </p:cNvPr>
              <p:cNvGrpSpPr/>
              <p:nvPr/>
            </p:nvGrpSpPr>
            <p:grpSpPr>
              <a:xfrm>
                <a:off x="5780803" y="3457242"/>
                <a:ext cx="5061361" cy="1027160"/>
                <a:chOff x="4456102" y="2217667"/>
                <a:chExt cx="5061361" cy="1027160"/>
              </a:xfrm>
            </p:grpSpPr>
            <p:sp>
              <p:nvSpPr>
                <p:cNvPr id="33" name="Rectangle: Rounded Corners 32">
                  <a:extLst>
                    <a:ext uri="{FF2B5EF4-FFF2-40B4-BE49-F238E27FC236}">
                      <a16:creationId xmlns:a16="http://schemas.microsoft.com/office/drawing/2014/main" id="{920B3F44-55B0-A9B7-5385-9B6A48D46AC9}"/>
                    </a:ext>
                  </a:extLst>
                </p:cNvPr>
                <p:cNvSpPr/>
                <p:nvPr/>
              </p:nvSpPr>
              <p:spPr>
                <a:xfrm>
                  <a:off x="4456102" y="2217667"/>
                  <a:ext cx="5061361" cy="1027160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FB28CC67-2D29-8557-9458-77797572BA26}"/>
                    </a:ext>
                  </a:extLst>
                </p:cNvPr>
                <p:cNvSpPr txBox="1"/>
                <p:nvPr/>
              </p:nvSpPr>
              <p:spPr>
                <a:xfrm>
                  <a:off x="5442228" y="2269582"/>
                  <a:ext cx="1651414" cy="92333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Baseline</a:t>
                  </a:r>
                </a:p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testosterone</a:t>
                  </a:r>
                </a:p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level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A182C4DB-5B96-D7E3-0D5C-49D18D6F40CC}"/>
                    </a:ext>
                  </a:extLst>
                </p:cNvPr>
                <p:cNvSpPr txBox="1"/>
                <p:nvPr/>
              </p:nvSpPr>
              <p:spPr>
                <a:xfrm>
                  <a:off x="6998922" y="2408082"/>
                  <a:ext cx="2517112" cy="646331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&lt;250 or </a:t>
                  </a:r>
                  <a:r>
                    <a:rPr lang="en-GB" sz="1800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≥250</a:t>
                  </a: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ng/dL</a:t>
                  </a:r>
                  <a:b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</a:b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(&lt;8.7 or </a:t>
                  </a:r>
                  <a:r>
                    <a:rPr lang="en-GB" sz="1800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≥8.7</a:t>
                  </a: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nmol/L)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36CEC67-C690-1646-02FC-60E709061360}"/>
                  </a:ext>
                </a:extLst>
              </p:cNvPr>
              <p:cNvGrpSpPr/>
              <p:nvPr/>
            </p:nvGrpSpPr>
            <p:grpSpPr>
              <a:xfrm>
                <a:off x="5779374" y="4622477"/>
                <a:ext cx="5061361" cy="1027160"/>
                <a:chOff x="4456102" y="2217667"/>
                <a:chExt cx="5061361" cy="1027160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486D1E0E-E670-9F0A-650C-91874AF3EDD7}"/>
                    </a:ext>
                  </a:extLst>
                </p:cNvPr>
                <p:cNvSpPr/>
                <p:nvPr/>
              </p:nvSpPr>
              <p:spPr>
                <a:xfrm>
                  <a:off x="4456102" y="2217667"/>
                  <a:ext cx="5061361" cy="1027160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C57C8BE9-6515-6BAB-A18D-479354801122}"/>
                    </a:ext>
                  </a:extLst>
                </p:cNvPr>
                <p:cNvSpPr txBox="1"/>
                <p:nvPr/>
              </p:nvSpPr>
              <p:spPr>
                <a:xfrm>
                  <a:off x="5671457" y="2408082"/>
                  <a:ext cx="1192955" cy="6463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Race/</a:t>
                  </a:r>
                </a:p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ethnicity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0AD26E48-9DA5-4FAE-3021-6F112745D898}"/>
                    </a:ext>
                  </a:extLst>
                </p:cNvPr>
                <p:cNvSpPr txBox="1"/>
                <p:nvPr/>
              </p:nvSpPr>
              <p:spPr>
                <a:xfrm>
                  <a:off x="6998922" y="2269583"/>
                  <a:ext cx="2517112" cy="923330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Black/</a:t>
                  </a:r>
                  <a:b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</a:b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African-American </a:t>
                  </a:r>
                  <a:b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</a:b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or White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90F9EAC2-14B9-F7C7-41EB-AF64D312DB57}"/>
                  </a:ext>
                </a:extLst>
              </p:cNvPr>
              <p:cNvGrpSpPr/>
              <p:nvPr/>
            </p:nvGrpSpPr>
            <p:grpSpPr>
              <a:xfrm>
                <a:off x="563228" y="3457242"/>
                <a:ext cx="5061361" cy="1027160"/>
                <a:chOff x="4456102" y="2217667"/>
                <a:chExt cx="5061361" cy="1027160"/>
              </a:xfrm>
            </p:grpSpPr>
            <p:sp>
              <p:nvSpPr>
                <p:cNvPr id="54" name="Rectangle: Rounded Corners 53">
                  <a:extLst>
                    <a:ext uri="{FF2B5EF4-FFF2-40B4-BE49-F238E27FC236}">
                      <a16:creationId xmlns:a16="http://schemas.microsoft.com/office/drawing/2014/main" id="{A765DB95-1A53-7041-5D0A-445E58AFD8F5}"/>
                    </a:ext>
                  </a:extLst>
                </p:cNvPr>
                <p:cNvSpPr/>
                <p:nvPr/>
              </p:nvSpPr>
              <p:spPr>
                <a:xfrm>
                  <a:off x="4456102" y="2217667"/>
                  <a:ext cx="5061361" cy="1027160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9B38BF1-21AE-C290-5D98-4CC208C15441}"/>
                    </a:ext>
                  </a:extLst>
                </p:cNvPr>
                <p:cNvSpPr txBox="1"/>
                <p:nvPr/>
              </p:nvSpPr>
              <p:spPr>
                <a:xfrm>
                  <a:off x="5945572" y="2546581"/>
                  <a:ext cx="644728" cy="369332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Age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E6938F9-DA8F-45EC-41E0-8FFD5FF69508}"/>
                    </a:ext>
                  </a:extLst>
                </p:cNvPr>
                <p:cNvSpPr txBox="1"/>
                <p:nvPr/>
              </p:nvSpPr>
              <p:spPr>
                <a:xfrm>
                  <a:off x="6998922" y="2546581"/>
                  <a:ext cx="2517112" cy="369332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&lt;65 or </a:t>
                  </a:r>
                  <a:r>
                    <a:rPr lang="en-GB" sz="1800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≥65 years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6EAB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A29068B-75F6-CD20-90E8-2ACC1B39B0A2}"/>
                  </a:ext>
                </a:extLst>
              </p:cNvPr>
              <p:cNvGrpSpPr/>
              <p:nvPr/>
            </p:nvGrpSpPr>
            <p:grpSpPr>
              <a:xfrm>
                <a:off x="561799" y="4622477"/>
                <a:ext cx="5061361" cy="1027160"/>
                <a:chOff x="4456102" y="2217667"/>
                <a:chExt cx="5061361" cy="1027160"/>
              </a:xfrm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B434006F-7B5F-BB70-C97D-5CCC5969656C}"/>
                    </a:ext>
                  </a:extLst>
                </p:cNvPr>
                <p:cNvSpPr/>
                <p:nvPr/>
              </p:nvSpPr>
              <p:spPr>
                <a:xfrm>
                  <a:off x="4456102" y="2217667"/>
                  <a:ext cx="5061361" cy="1027160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87DEB57A-C7EF-81F5-45B4-410DD9476A90}"/>
                    </a:ext>
                  </a:extLst>
                </p:cNvPr>
                <p:cNvSpPr txBox="1"/>
                <p:nvPr/>
              </p:nvSpPr>
              <p:spPr>
                <a:xfrm>
                  <a:off x="5914314" y="2408082"/>
                  <a:ext cx="707245" cy="6463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Prior</a:t>
                  </a:r>
                  <a:br>
                    <a:rPr lang="en-GB" dirty="0">
                      <a:solidFill>
                        <a:schemeClr val="dk1"/>
                      </a:solidFill>
                      <a:latin typeface="+mj-lt"/>
                    </a:rPr>
                  </a:br>
                  <a:r>
                    <a:rPr lang="en-GB" dirty="0">
                      <a:solidFill>
                        <a:schemeClr val="dk1"/>
                      </a:solidFill>
                      <a:latin typeface="+mj-lt"/>
                    </a:rPr>
                    <a:t>CVD</a:t>
                  </a: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DF712E92-F34B-6341-4BB3-33C65310B3C5}"/>
                    </a:ext>
                  </a:extLst>
                </p:cNvPr>
                <p:cNvSpPr txBox="1"/>
                <p:nvPr/>
              </p:nvSpPr>
              <p:spPr>
                <a:xfrm>
                  <a:off x="6998922" y="2408082"/>
                  <a:ext cx="2517112" cy="646331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&lt;250 or </a:t>
                  </a:r>
                  <a:r>
                    <a:rPr lang="en-GB" sz="1800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≥250</a:t>
                  </a: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ng/dL</a:t>
                  </a:r>
                  <a:b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</a:b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(&lt;8.7 or </a:t>
                  </a:r>
                  <a:r>
                    <a:rPr lang="en-GB" sz="1800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rPr>
                    <a:t>≥8.7</a:t>
                  </a: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6EAB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nmol/L)</a:t>
                  </a:r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2C64BDA-B733-7F2E-67B7-CF7E8B26DC9C}"/>
                </a:ext>
              </a:extLst>
            </p:cNvPr>
            <p:cNvGrpSpPr/>
            <p:nvPr/>
          </p:nvGrpSpPr>
          <p:grpSpPr>
            <a:xfrm>
              <a:off x="1231213" y="3638082"/>
              <a:ext cx="677637" cy="677637"/>
              <a:chOff x="7018107" y="2797598"/>
              <a:chExt cx="870602" cy="870602"/>
            </a:xfrm>
          </p:grpSpPr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F217D70B-F21C-F12F-530B-30EC7841D9BC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018107" y="2797598"/>
                <a:ext cx="870602" cy="87060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3A054943-C788-7041-E7BE-3AAF603A41CD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018107" y="2797598"/>
                <a:ext cx="870602" cy="870602"/>
              </a:xfrm>
              <a:prstGeom prst="rect">
                <a:avLst/>
              </a:prstGeom>
            </p:spPr>
          </p:pic>
        </p:grpSp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41E05008-86C0-5D56-42FF-0DD4059FB582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11336" y="4817948"/>
              <a:ext cx="742228" cy="742228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325C8EF-8489-574E-F39A-AF74C3313A7E}"/>
                </a:ext>
              </a:extLst>
            </p:cNvPr>
            <p:cNvGrpSpPr/>
            <p:nvPr/>
          </p:nvGrpSpPr>
          <p:grpSpPr>
            <a:xfrm>
              <a:off x="6494931" y="4824670"/>
              <a:ext cx="677637" cy="677637"/>
              <a:chOff x="1678136" y="3932380"/>
              <a:chExt cx="870602" cy="870602"/>
            </a:xfrm>
          </p:grpSpPr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D9D8DFFA-6186-6664-DB5C-F0605AD76302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8136" y="3932380"/>
                <a:ext cx="870602" cy="870602"/>
              </a:xfrm>
              <a:prstGeom prst="rect">
                <a:avLst/>
              </a:prstGeom>
            </p:spPr>
          </p:pic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313068D7-F5E8-E403-B64E-E33F21D7B7EF}"/>
                  </a:ext>
                </a:extLst>
              </p:cNvPr>
              <p:cNvGrpSpPr/>
              <p:nvPr/>
            </p:nvGrpSpPr>
            <p:grpSpPr>
              <a:xfrm>
                <a:off x="1678136" y="3932380"/>
                <a:ext cx="870602" cy="870602"/>
                <a:chOff x="1678136" y="3932380"/>
                <a:chExt cx="870602" cy="870602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6491DDC1-5C90-B841-9419-5BB54AB01D25}"/>
                    </a:ext>
                  </a:extLst>
                </p:cNvPr>
                <p:cNvSpPr/>
                <p:nvPr/>
              </p:nvSpPr>
              <p:spPr>
                <a:xfrm>
                  <a:off x="1752972" y="4299910"/>
                  <a:ext cx="602166" cy="419286"/>
                </a:xfrm>
                <a:custGeom>
                  <a:avLst/>
                  <a:gdLst>
                    <a:gd name="connsiteX0" fmla="*/ 267629 w 602166"/>
                    <a:gd name="connsiteY0" fmla="*/ 33454 h 419286"/>
                    <a:gd name="connsiteX1" fmla="*/ 202952 w 602166"/>
                    <a:gd name="connsiteY1" fmla="*/ 0 h 419286"/>
                    <a:gd name="connsiteX2" fmla="*/ 156117 w 602166"/>
                    <a:gd name="connsiteY2" fmla="*/ 0 h 419286"/>
                    <a:gd name="connsiteX3" fmla="*/ 95900 w 602166"/>
                    <a:gd name="connsiteY3" fmla="*/ 31224 h 419286"/>
                    <a:gd name="connsiteX4" fmla="*/ 44605 w 602166"/>
                    <a:gd name="connsiteY4" fmla="*/ 73598 h 419286"/>
                    <a:gd name="connsiteX5" fmla="*/ 22302 w 602166"/>
                    <a:gd name="connsiteY5" fmla="*/ 138275 h 419286"/>
                    <a:gd name="connsiteX6" fmla="*/ 0 w 602166"/>
                    <a:gd name="connsiteY6" fmla="*/ 189571 h 419286"/>
                    <a:gd name="connsiteX7" fmla="*/ 0 w 602166"/>
                    <a:gd name="connsiteY7" fmla="*/ 265399 h 419286"/>
                    <a:gd name="connsiteX8" fmla="*/ 22302 w 602166"/>
                    <a:gd name="connsiteY8" fmla="*/ 314465 h 419286"/>
                    <a:gd name="connsiteX9" fmla="*/ 86979 w 602166"/>
                    <a:gd name="connsiteY9" fmla="*/ 334537 h 419286"/>
                    <a:gd name="connsiteX10" fmla="*/ 147196 w 602166"/>
                    <a:gd name="connsiteY10" fmla="*/ 343458 h 419286"/>
                    <a:gd name="connsiteX11" fmla="*/ 169498 w 602166"/>
                    <a:gd name="connsiteY11" fmla="*/ 374681 h 419286"/>
                    <a:gd name="connsiteX12" fmla="*/ 227485 w 602166"/>
                    <a:gd name="connsiteY12" fmla="*/ 403674 h 419286"/>
                    <a:gd name="connsiteX13" fmla="*/ 330076 w 602166"/>
                    <a:gd name="connsiteY13" fmla="*/ 419286 h 419286"/>
                    <a:gd name="connsiteX14" fmla="*/ 408134 w 602166"/>
                    <a:gd name="connsiteY14" fmla="*/ 419286 h 419286"/>
                    <a:gd name="connsiteX15" fmla="*/ 504035 w 602166"/>
                    <a:gd name="connsiteY15" fmla="*/ 403674 h 419286"/>
                    <a:gd name="connsiteX16" fmla="*/ 546409 w 602166"/>
                    <a:gd name="connsiteY16" fmla="*/ 381372 h 419286"/>
                    <a:gd name="connsiteX17" fmla="*/ 586554 w 602166"/>
                    <a:gd name="connsiteY17" fmla="*/ 305544 h 419286"/>
                    <a:gd name="connsiteX18" fmla="*/ 602166 w 602166"/>
                    <a:gd name="connsiteY18" fmla="*/ 205183 h 419286"/>
                    <a:gd name="connsiteX19" fmla="*/ 555330 w 602166"/>
                    <a:gd name="connsiteY19" fmla="*/ 107052 h 419286"/>
                    <a:gd name="connsiteX20" fmla="*/ 508495 w 602166"/>
                    <a:gd name="connsiteY20" fmla="*/ 33454 h 419286"/>
                    <a:gd name="connsiteX21" fmla="*/ 450509 w 602166"/>
                    <a:gd name="connsiteY21" fmla="*/ 35684 h 419286"/>
                    <a:gd name="connsiteX22" fmla="*/ 408134 w 602166"/>
                    <a:gd name="connsiteY22" fmla="*/ 8921 h 419286"/>
                    <a:gd name="connsiteX23" fmla="*/ 359069 w 602166"/>
                    <a:gd name="connsiteY23" fmla="*/ 4461 h 419286"/>
                    <a:gd name="connsiteX24" fmla="*/ 332306 w 602166"/>
                    <a:gd name="connsiteY24" fmla="*/ 4461 h 419286"/>
                    <a:gd name="connsiteX25" fmla="*/ 267629 w 602166"/>
                    <a:gd name="connsiteY25" fmla="*/ 33454 h 419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602166" h="419286">
                      <a:moveTo>
                        <a:pt x="267629" y="33454"/>
                      </a:moveTo>
                      <a:lnTo>
                        <a:pt x="202952" y="0"/>
                      </a:lnTo>
                      <a:lnTo>
                        <a:pt x="156117" y="0"/>
                      </a:lnTo>
                      <a:lnTo>
                        <a:pt x="95900" y="31224"/>
                      </a:lnTo>
                      <a:lnTo>
                        <a:pt x="44605" y="73598"/>
                      </a:lnTo>
                      <a:lnTo>
                        <a:pt x="22302" y="138275"/>
                      </a:lnTo>
                      <a:lnTo>
                        <a:pt x="0" y="189571"/>
                      </a:lnTo>
                      <a:lnTo>
                        <a:pt x="0" y="265399"/>
                      </a:lnTo>
                      <a:lnTo>
                        <a:pt x="22302" y="314465"/>
                      </a:lnTo>
                      <a:lnTo>
                        <a:pt x="86979" y="334537"/>
                      </a:lnTo>
                      <a:lnTo>
                        <a:pt x="147196" y="343458"/>
                      </a:lnTo>
                      <a:lnTo>
                        <a:pt x="169498" y="374681"/>
                      </a:lnTo>
                      <a:lnTo>
                        <a:pt x="227485" y="403674"/>
                      </a:lnTo>
                      <a:lnTo>
                        <a:pt x="330076" y="419286"/>
                      </a:lnTo>
                      <a:lnTo>
                        <a:pt x="408134" y="419286"/>
                      </a:lnTo>
                      <a:lnTo>
                        <a:pt x="504035" y="403674"/>
                      </a:lnTo>
                      <a:lnTo>
                        <a:pt x="546409" y="381372"/>
                      </a:lnTo>
                      <a:lnTo>
                        <a:pt x="586554" y="305544"/>
                      </a:lnTo>
                      <a:lnTo>
                        <a:pt x="602166" y="205183"/>
                      </a:lnTo>
                      <a:lnTo>
                        <a:pt x="555330" y="107052"/>
                      </a:lnTo>
                      <a:lnTo>
                        <a:pt x="508495" y="33454"/>
                      </a:lnTo>
                      <a:lnTo>
                        <a:pt x="450509" y="35684"/>
                      </a:lnTo>
                      <a:lnTo>
                        <a:pt x="408134" y="8921"/>
                      </a:lnTo>
                      <a:lnTo>
                        <a:pt x="359069" y="4461"/>
                      </a:lnTo>
                      <a:lnTo>
                        <a:pt x="332306" y="4461"/>
                      </a:lnTo>
                      <a:lnTo>
                        <a:pt x="267629" y="3345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2FD0FDFE-C117-EFA4-0D53-B92D95092AA3}"/>
                    </a:ext>
                  </a:extLst>
                </p:cNvPr>
                <p:cNvSpPr/>
                <p:nvPr/>
              </p:nvSpPr>
              <p:spPr>
                <a:xfrm>
                  <a:off x="2002758" y="4020742"/>
                  <a:ext cx="214104" cy="2141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68E59951-7C19-29FA-7140-A8FEACAA4E9D}"/>
                    </a:ext>
                  </a:extLst>
                </p:cNvPr>
                <p:cNvSpPr/>
                <p:nvPr/>
              </p:nvSpPr>
              <p:spPr>
                <a:xfrm>
                  <a:off x="1837721" y="405835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pic>
              <p:nvPicPr>
                <p:cNvPr id="23" name="Graphic 22">
                  <a:extLst>
                    <a:ext uri="{FF2B5EF4-FFF2-40B4-BE49-F238E27FC236}">
                      <a16:creationId xmlns:a16="http://schemas.microsoft.com/office/drawing/2014/main" id="{B2A7AE62-F71E-F93D-0ABA-D57414DF581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78136" y="3932380"/>
                  <a:ext cx="870602" cy="870602"/>
                </a:xfrm>
                <a:prstGeom prst="rect">
                  <a:avLst/>
                </a:prstGeom>
              </p:spPr>
            </p:pic>
          </p:grpSp>
        </p:grpSp>
        <p:pic>
          <p:nvPicPr>
            <p:cNvPr id="65" name="Picture 5" descr="The chemical structure of testosterone.">
              <a:extLst>
                <a:ext uri="{FF2B5EF4-FFF2-40B4-BE49-F238E27FC236}">
                  <a16:creationId xmlns:a16="http://schemas.microsoft.com/office/drawing/2014/main" id="{586A4E09-7760-E77F-9C59-E314627915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5649" y="3723807"/>
              <a:ext cx="856919" cy="554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81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Diabetes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0343166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83213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 of testosterone versus placebo on fasting glucose</a:t>
            </a:r>
            <a:endParaRPr lang="en-US" b="1" baseline="-25000" dirty="0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ECF319-0813-9BC8-355D-CB4821978AB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A394E2B-9167-2F9D-5CF9-8F3E43C70C7E}"/>
              </a:ext>
            </a:extLst>
          </p:cNvPr>
          <p:cNvGrpSpPr/>
          <p:nvPr/>
        </p:nvGrpSpPr>
        <p:grpSpPr>
          <a:xfrm>
            <a:off x="327779" y="1973595"/>
            <a:ext cx="11046954" cy="4138180"/>
            <a:chOff x="327779" y="1973595"/>
            <a:chExt cx="11046954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3595"/>
              <a:ext cx="11046954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459408" y="5421613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728107" y="5421613"/>
              <a:ext cx="9586333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30950" algn="ctr"/>
                  <a:tab pos="7264400" algn="ctr"/>
                  <a:tab pos="8199438" algn="ctr"/>
                  <a:tab pos="9153525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30950" algn="ctr"/>
                  <a:tab pos="7264400" algn="ctr"/>
                  <a:tab pos="8199438" algn="ctr"/>
                  <a:tab pos="9153525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607		437	308	203	73	1917		1450	1048	724	222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30950" algn="ctr"/>
                  <a:tab pos="7264400" algn="ctr"/>
                  <a:tab pos="8199438" algn="ctr"/>
                  <a:tab pos="9153525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568		424	305	184	45	1963		1457	999	701	205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577913" y="2107649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>
                  <a:solidFill>
                    <a:schemeClr val="accent1"/>
                  </a:solidFill>
                  <a:latin typeface="Poppins Medium"/>
                </a:rPr>
                <a:t>Men with prediabetes at baseline</a:t>
              </a:r>
              <a:endParaRPr lang="en-US" dirty="0">
                <a:solidFill>
                  <a:schemeClr val="accent1"/>
                </a:solidFill>
                <a:latin typeface="Poppins Medium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C352D9E-751C-4FA9-64E2-468D1ACBEB50}"/>
                </a:ext>
              </a:extLst>
            </p:cNvPr>
            <p:cNvSpPr txBox="1"/>
            <p:nvPr/>
          </p:nvSpPr>
          <p:spPr>
            <a:xfrm rot="16200000">
              <a:off x="-302502" y="3481298"/>
              <a:ext cx="231844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in fasting </a:t>
              </a:r>
              <a:r>
                <a:rPr lang="en-GB" sz="1600" dirty="0">
                  <a:solidFill>
                    <a:srgbClr val="000000"/>
                  </a:solidFill>
                  <a:latin typeface="Poppins Medium"/>
                </a:rPr>
                <a:t>glucose</a:t>
              </a: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 level (mg/dL)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1044526" y="3801201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588887" y="2539263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131751" y="2441269"/>
              <a:ext cx="457833" cy="184666"/>
              <a:chOff x="3039491" y="3873118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3873118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10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3946175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A6843C16-02F5-B16D-B224-55A9D90C64FB}"/>
                </a:ext>
              </a:extLst>
            </p:cNvPr>
            <p:cNvGrpSpPr/>
            <p:nvPr/>
          </p:nvGrpSpPr>
          <p:grpSpPr>
            <a:xfrm>
              <a:off x="1180045" y="3766326"/>
              <a:ext cx="409539" cy="184666"/>
              <a:chOff x="3087785" y="4587894"/>
              <a:chExt cx="409539" cy="142545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2960A7C7-CC30-7AB3-5D53-C2B60B21AD87}"/>
                  </a:ext>
                </a:extLst>
              </p:cNvPr>
              <p:cNvSpPr txBox="1"/>
              <p:nvPr/>
            </p:nvSpPr>
            <p:spPr>
              <a:xfrm>
                <a:off x="3087785" y="4587894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-5</a:t>
                </a:r>
              </a:p>
            </p:txBody>
          </p: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9FED89BB-B8A9-0F98-CF75-10AD968CA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661635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577914" y="4859735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876869" y="4965627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5A0EE401-8E45-4B06-4101-E53FADDF699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15294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150731C-B833-1886-82BE-428FFAA644F9}"/>
                </a:ext>
              </a:extLst>
            </p:cNvPr>
            <p:cNvSpPr txBox="1"/>
            <p:nvPr/>
          </p:nvSpPr>
          <p:spPr>
            <a:xfrm>
              <a:off x="2842829" y="4965627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73963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739288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628718" y="4965627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48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180045" y="4651873"/>
              <a:ext cx="409539" cy="184666"/>
              <a:chOff x="3240185" y="4903832"/>
              <a:chExt cx="409539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240185" y="4903832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77572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292635" y="5253110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734393" y="2553454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1DC53B11-0E40-09FC-396C-8A5AFEA78544}"/>
                </a:ext>
              </a:extLst>
            </p:cNvPr>
            <p:cNvGrpSpPr/>
            <p:nvPr/>
          </p:nvGrpSpPr>
          <p:grpSpPr>
            <a:xfrm>
              <a:off x="1131751" y="3326811"/>
              <a:ext cx="457833" cy="184666"/>
              <a:chOff x="3039491" y="3586008"/>
              <a:chExt cx="457833" cy="142545"/>
            </a:xfrm>
          </p:grpSpPr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47CD6DC9-E2BD-5A25-2242-7373C39AFA00}"/>
                  </a:ext>
                </a:extLst>
              </p:cNvPr>
              <p:cNvSpPr txBox="1"/>
              <p:nvPr/>
            </p:nvSpPr>
            <p:spPr>
              <a:xfrm>
                <a:off x="3039491" y="3586008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19454074-0129-4AA5-D6B6-0D5FF413EF2D}"/>
                  </a:ext>
                </a:extLst>
              </p:cNvPr>
              <p:cNvCxnSpPr/>
              <p:nvPr/>
            </p:nvCxnSpPr>
            <p:spPr>
              <a:xfrm>
                <a:off x="3436124" y="3659065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6" name="Straight Connector 555">
              <a:extLst>
                <a:ext uri="{FF2B5EF4-FFF2-40B4-BE49-F238E27FC236}">
                  <a16:creationId xmlns:a16="http://schemas.microsoft.com/office/drawing/2014/main" id="{557FC1A3-F558-C394-01C0-F537908778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97956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744865" y="4965627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56625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BF0D53C9-77C7-657B-2E66-27F7AE17B3FA}"/>
                </a:ext>
              </a:extLst>
            </p:cNvPr>
            <p:cNvSpPr txBox="1"/>
            <p:nvPr/>
          </p:nvSpPr>
          <p:spPr>
            <a:xfrm>
              <a:off x="4682929" y="4965627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36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57A03B-FD56-2FFD-CC2C-B15AF8542CFF}"/>
                </a:ext>
              </a:extLst>
            </p:cNvPr>
            <p:cNvSpPr txBox="1"/>
            <p:nvPr/>
          </p:nvSpPr>
          <p:spPr>
            <a:xfrm>
              <a:off x="1375790" y="4322567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p=0.31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1E8B7F-E106-9B8F-48E2-F9CEB37BC3C4}"/>
                </a:ext>
              </a:extLst>
            </p:cNvPr>
            <p:cNvGrpSpPr/>
            <p:nvPr/>
          </p:nvGrpSpPr>
          <p:grpSpPr>
            <a:xfrm>
              <a:off x="1180045" y="4212450"/>
              <a:ext cx="409539" cy="184666"/>
              <a:chOff x="3240185" y="4824658"/>
              <a:chExt cx="409539" cy="142545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17B1A3-52C8-69D7-BAF9-C17FE2773DC8}"/>
                  </a:ext>
                </a:extLst>
              </p:cNvPr>
              <p:cNvSpPr txBox="1"/>
              <p:nvPr/>
            </p:nvSpPr>
            <p:spPr>
              <a:xfrm>
                <a:off x="3240185" y="4824658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06B9167-328B-282A-31C7-21CF287DB723}"/>
                  </a:ext>
                </a:extLst>
              </p:cNvPr>
              <p:cNvCxnSpPr/>
              <p:nvPr/>
            </p:nvCxnSpPr>
            <p:spPr>
              <a:xfrm>
                <a:off x="3588524" y="489839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87357F-1D4A-F60C-5A84-55AB0C6B798C}"/>
                </a:ext>
              </a:extLst>
            </p:cNvPr>
            <p:cNvGrpSpPr/>
            <p:nvPr/>
          </p:nvGrpSpPr>
          <p:grpSpPr>
            <a:xfrm>
              <a:off x="1180045" y="2885156"/>
              <a:ext cx="409539" cy="184666"/>
              <a:chOff x="3240185" y="4840141"/>
              <a:chExt cx="409539" cy="14254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F8D971-4CD7-53B9-487C-ECA7DB60C852}"/>
                  </a:ext>
                </a:extLst>
              </p:cNvPr>
              <p:cNvSpPr txBox="1"/>
              <p:nvPr/>
            </p:nvSpPr>
            <p:spPr>
              <a:xfrm>
                <a:off x="3240185" y="4840141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13B37E4-A23B-9A51-8D7C-3050E3B391A1}"/>
                  </a:ext>
                </a:extLst>
              </p:cNvPr>
              <p:cNvCxnSpPr/>
              <p:nvPr/>
            </p:nvCxnSpPr>
            <p:spPr>
              <a:xfrm>
                <a:off x="3588524" y="4913882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B8FC4E4-45EA-A600-165F-31D645014CA2}"/>
                </a:ext>
              </a:extLst>
            </p:cNvPr>
            <p:cNvGrpSpPr/>
            <p:nvPr/>
          </p:nvGrpSpPr>
          <p:grpSpPr>
            <a:xfrm>
              <a:off x="2005317" y="2697552"/>
              <a:ext cx="3896116" cy="999969"/>
              <a:chOff x="1934981" y="2697552"/>
              <a:chExt cx="3896116" cy="9999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34982" y="3352872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1" name="Group 670">
                <a:extLst>
                  <a:ext uri="{FF2B5EF4-FFF2-40B4-BE49-F238E27FC236}">
                    <a16:creationId xmlns:a16="http://schemas.microsoft.com/office/drawing/2014/main" id="{321F8263-CDD8-6E7B-51FE-E09ADF5FB3EC}"/>
                  </a:ext>
                </a:extLst>
              </p:cNvPr>
              <p:cNvGrpSpPr/>
              <p:nvPr/>
            </p:nvGrpSpPr>
            <p:grpSpPr>
              <a:xfrm>
                <a:off x="2875083" y="3241080"/>
                <a:ext cx="135538" cy="284911"/>
                <a:chOff x="9145090" y="2886845"/>
                <a:chExt cx="169948" cy="357248"/>
              </a:xfrm>
            </p:grpSpPr>
            <p:cxnSp>
              <p:nvCxnSpPr>
                <p:cNvPr id="677" name="Straight Connector 676">
                  <a:extLst>
                    <a:ext uri="{FF2B5EF4-FFF2-40B4-BE49-F238E27FC236}">
                      <a16:creationId xmlns:a16="http://schemas.microsoft.com/office/drawing/2014/main" id="{652E30DA-1C84-1732-B87A-5BFFB4DF5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80755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8" name="Straight Connector 677">
                  <a:extLst>
                    <a:ext uri="{FF2B5EF4-FFF2-40B4-BE49-F238E27FC236}">
                      <a16:creationId xmlns:a16="http://schemas.microsoft.com/office/drawing/2014/main" id="{ABEB78C9-6D19-E421-C709-A1C5ED9FF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891765"/>
                  <a:ext cx="0" cy="34161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9" name="Straight Connector 678">
                  <a:extLst>
                    <a:ext uri="{FF2B5EF4-FFF2-40B4-BE49-F238E27FC236}">
                      <a16:creationId xmlns:a16="http://schemas.microsoft.com/office/drawing/2014/main" id="{F32E55E9-36C0-0044-43F8-22BC01DE9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16480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0" name="Rectangle 679">
                  <a:extLst>
                    <a:ext uri="{FF2B5EF4-FFF2-40B4-BE49-F238E27FC236}">
                      <a16:creationId xmlns:a16="http://schemas.microsoft.com/office/drawing/2014/main" id="{28142C39-CD6E-C7CB-8EB7-0D10B70FAAFB}"/>
                    </a:ext>
                  </a:extLst>
                </p:cNvPr>
                <p:cNvSpPr/>
                <p:nvPr/>
              </p:nvSpPr>
              <p:spPr>
                <a:xfrm rot="2700000">
                  <a:off x="9145091" y="2975671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813793" y="2942455"/>
                <a:ext cx="135538" cy="382341"/>
                <a:chOff x="9145042" y="3408424"/>
                <a:chExt cx="169948" cy="479408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32913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3410261"/>
                  <a:ext cx="0" cy="47103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80854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4" y="3567346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>
                <a:extLst>
                  <a:ext uri="{FF2B5EF4-FFF2-40B4-BE49-F238E27FC236}">
                    <a16:creationId xmlns:a16="http://schemas.microsoft.com/office/drawing/2014/main" id="{C157C644-8D21-2FD5-6F34-0DA4E7EF0E36}"/>
                  </a:ext>
                </a:extLst>
              </p:cNvPr>
              <p:cNvGrpSpPr/>
              <p:nvPr/>
            </p:nvGrpSpPr>
            <p:grpSpPr>
              <a:xfrm>
                <a:off x="4754779" y="2973594"/>
                <a:ext cx="135538" cy="581629"/>
                <a:chOff x="9145084" y="3650866"/>
                <a:chExt cx="169948" cy="729289"/>
              </a:xfrm>
            </p:grpSpPr>
            <p:cxnSp>
              <p:nvCxnSpPr>
                <p:cNvPr id="699" name="Straight Connector 698">
                  <a:extLst>
                    <a:ext uri="{FF2B5EF4-FFF2-40B4-BE49-F238E27FC236}">
                      <a16:creationId xmlns:a16="http://schemas.microsoft.com/office/drawing/2014/main" id="{27395A51-827E-1705-23F2-8D697A6C23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7" y="357157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0" name="Straight Connector 699">
                  <a:extLst>
                    <a:ext uri="{FF2B5EF4-FFF2-40B4-BE49-F238E27FC236}">
                      <a16:creationId xmlns:a16="http://schemas.microsoft.com/office/drawing/2014/main" id="{C37FF75D-1F87-8A6F-FBF9-2EB9B9A09E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655607"/>
                  <a:ext cx="0" cy="72267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1" name="Straight Connector 700">
                  <a:extLst>
                    <a:ext uri="{FF2B5EF4-FFF2-40B4-BE49-F238E27FC236}">
                      <a16:creationId xmlns:a16="http://schemas.microsoft.com/office/drawing/2014/main" id="{DC035764-51A5-6C1A-EA2C-678291A4D9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30086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2" name="Rectangle 701">
                  <a:extLst>
                    <a:ext uri="{FF2B5EF4-FFF2-40B4-BE49-F238E27FC236}">
                      <a16:creationId xmlns:a16="http://schemas.microsoft.com/office/drawing/2014/main" id="{B7F40AE5-9AB2-6356-431D-2F4C4DA948FB}"/>
                    </a:ext>
                  </a:extLst>
                </p:cNvPr>
                <p:cNvSpPr/>
                <p:nvPr/>
              </p:nvSpPr>
              <p:spPr>
                <a:xfrm rot="2700000">
                  <a:off x="9145085" y="3930813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95559" y="2697552"/>
                <a:ext cx="135538" cy="999969"/>
                <a:chOff x="9145041" y="2659941"/>
                <a:chExt cx="169948" cy="1253845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58065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670120"/>
                  <a:ext cx="0" cy="124114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83449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43" y="3201637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891211" y="3352872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18180" y="2107649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Men with diabetes at baseline</a:t>
              </a: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29154" y="2539263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18181" y="4859735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17136" y="4965627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055561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7983096" y="4965627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14230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879555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768985" y="4965627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48</a:t>
              </a:r>
            </a:p>
          </p:txBody>
        </p: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432902" y="5253110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874660" y="2553454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cxnSp>
          <p:nvCxnSpPr>
            <p:cNvPr id="755" name="Straight Connector 754">
              <a:extLst>
                <a:ext uri="{FF2B5EF4-FFF2-40B4-BE49-F238E27FC236}">
                  <a16:creationId xmlns:a16="http://schemas.microsoft.com/office/drawing/2014/main" id="{477A78A0-70E4-44F5-0B87-293D7E81C3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938223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885132" y="4965627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96892" y="4899377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86556FC1-29D1-8980-F149-E874EF7BE33F}"/>
                </a:ext>
              </a:extLst>
            </p:cNvPr>
            <p:cNvSpPr txBox="1"/>
            <p:nvPr/>
          </p:nvSpPr>
          <p:spPr>
            <a:xfrm>
              <a:off x="9823196" y="4965627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36</a:t>
              </a: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650D32A5-8DD9-759D-0A89-3C8FFD6F5A20}"/>
                </a:ext>
              </a:extLst>
            </p:cNvPr>
            <p:cNvSpPr txBox="1"/>
            <p:nvPr/>
          </p:nvSpPr>
          <p:spPr>
            <a:xfrm>
              <a:off x="6514111" y="4322567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A155F8E-60CB-5708-B798-282973EAF387}"/>
                </a:ext>
              </a:extLst>
            </p:cNvPr>
            <p:cNvGrpSpPr/>
            <p:nvPr/>
          </p:nvGrpSpPr>
          <p:grpSpPr>
            <a:xfrm>
              <a:off x="6283859" y="2440963"/>
              <a:ext cx="457833" cy="184666"/>
              <a:chOff x="3039491" y="3872868"/>
              <a:chExt cx="457833" cy="142545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31421B-9ED6-2861-56E8-45DF2CABF9DF}"/>
                  </a:ext>
                </a:extLst>
              </p:cNvPr>
              <p:cNvSpPr txBox="1"/>
              <p:nvPr/>
            </p:nvSpPr>
            <p:spPr>
              <a:xfrm>
                <a:off x="3039491" y="3872868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10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8E7960D-0827-D70C-82F1-FB55CE285218}"/>
                  </a:ext>
                </a:extLst>
              </p:cNvPr>
              <p:cNvCxnSpPr/>
              <p:nvPr/>
            </p:nvCxnSpPr>
            <p:spPr>
              <a:xfrm>
                <a:off x="3436124" y="3945924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06AA3C4C-D618-8F6C-7F1A-03571F7DA9BE}"/>
                </a:ext>
              </a:extLst>
            </p:cNvPr>
            <p:cNvGrpSpPr/>
            <p:nvPr/>
          </p:nvGrpSpPr>
          <p:grpSpPr>
            <a:xfrm>
              <a:off x="6332153" y="4656279"/>
              <a:ext cx="409539" cy="184666"/>
              <a:chOff x="3240185" y="4907237"/>
              <a:chExt cx="409539" cy="142545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BDF36F7-4226-DEF8-BC18-DF814F0E6C99}"/>
                  </a:ext>
                </a:extLst>
              </p:cNvPr>
              <p:cNvSpPr txBox="1"/>
              <p:nvPr/>
            </p:nvSpPr>
            <p:spPr>
              <a:xfrm>
                <a:off x="3240185" y="490723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1EEF736D-1E0E-40A2-E9E0-943259E0F4B4}"/>
                  </a:ext>
                </a:extLst>
              </p:cNvPr>
              <p:cNvCxnSpPr/>
              <p:nvPr/>
            </p:nvCxnSpPr>
            <p:spPr>
              <a:xfrm>
                <a:off x="3588524" y="4980983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9CEEF5C-4A74-E1D1-9795-622126C1C258}"/>
                </a:ext>
              </a:extLst>
            </p:cNvPr>
            <p:cNvGrpSpPr/>
            <p:nvPr/>
          </p:nvGrpSpPr>
          <p:grpSpPr>
            <a:xfrm>
              <a:off x="6283859" y="3327959"/>
              <a:ext cx="457833" cy="184666"/>
              <a:chOff x="3039491" y="3586904"/>
              <a:chExt cx="457833" cy="142545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023B5B1-3C78-0A90-127A-C398AC597E7B}"/>
                  </a:ext>
                </a:extLst>
              </p:cNvPr>
              <p:cNvSpPr txBox="1"/>
              <p:nvPr/>
            </p:nvSpPr>
            <p:spPr>
              <a:xfrm>
                <a:off x="3039491" y="358690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8CBB42F-8ECA-F604-A98B-6C10DDB4CD82}"/>
                  </a:ext>
                </a:extLst>
              </p:cNvPr>
              <p:cNvCxnSpPr/>
              <p:nvPr/>
            </p:nvCxnSpPr>
            <p:spPr>
              <a:xfrm>
                <a:off x="3436124" y="3659963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2916B633-2CA2-0771-BF84-A04E1E379E74}"/>
                </a:ext>
              </a:extLst>
            </p:cNvPr>
            <p:cNvGrpSpPr/>
            <p:nvPr/>
          </p:nvGrpSpPr>
          <p:grpSpPr>
            <a:xfrm>
              <a:off x="6332153" y="4212783"/>
              <a:ext cx="409539" cy="184666"/>
              <a:chOff x="3240185" y="4824901"/>
              <a:chExt cx="409539" cy="142545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C553E21-9334-5D2B-0B74-D01E4AD843DA}"/>
                  </a:ext>
                </a:extLst>
              </p:cNvPr>
              <p:cNvSpPr txBox="1"/>
              <p:nvPr/>
            </p:nvSpPr>
            <p:spPr>
              <a:xfrm>
                <a:off x="3240185" y="4824901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4A313E1-66F6-9A3D-B533-57A8B4A2582F}"/>
                  </a:ext>
                </a:extLst>
              </p:cNvPr>
              <p:cNvCxnSpPr/>
              <p:nvPr/>
            </p:nvCxnSpPr>
            <p:spPr>
              <a:xfrm>
                <a:off x="3588524" y="489864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36D2ECA-82D9-1388-E67F-9BEE9FF2E145}"/>
                </a:ext>
              </a:extLst>
            </p:cNvPr>
            <p:cNvGrpSpPr/>
            <p:nvPr/>
          </p:nvGrpSpPr>
          <p:grpSpPr>
            <a:xfrm>
              <a:off x="6332153" y="2886387"/>
              <a:ext cx="409539" cy="184666"/>
              <a:chOff x="3240185" y="4841081"/>
              <a:chExt cx="409539" cy="142545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665F5A1-4EC5-1D61-D693-6504902FFA3D}"/>
                  </a:ext>
                </a:extLst>
              </p:cNvPr>
              <p:cNvSpPr txBox="1"/>
              <p:nvPr/>
            </p:nvSpPr>
            <p:spPr>
              <a:xfrm>
                <a:off x="3240185" y="4841081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780A0A2-03F1-B73E-1F31-29D89B982B35}"/>
                  </a:ext>
                </a:extLst>
              </p:cNvPr>
              <p:cNvCxnSpPr/>
              <p:nvPr/>
            </p:nvCxnSpPr>
            <p:spPr>
              <a:xfrm>
                <a:off x="3588524" y="491482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26268639-38BE-5726-F153-5A6F5D63DFF8}"/>
                </a:ext>
              </a:extLst>
            </p:cNvPr>
            <p:cNvGrpSpPr/>
            <p:nvPr/>
          </p:nvGrpSpPr>
          <p:grpSpPr>
            <a:xfrm>
              <a:off x="6332153" y="3767657"/>
              <a:ext cx="409539" cy="184666"/>
              <a:chOff x="3240185" y="5001338"/>
              <a:chExt cx="409539" cy="142545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A3C8D5B-673C-8F22-E447-E3CF4BD3D049}"/>
                  </a:ext>
                </a:extLst>
              </p:cNvPr>
              <p:cNvSpPr txBox="1"/>
              <p:nvPr/>
            </p:nvSpPr>
            <p:spPr>
              <a:xfrm>
                <a:off x="3240185" y="5001338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B982A79B-9676-8F4A-C8F8-AC045BA4137B}"/>
                  </a:ext>
                </a:extLst>
              </p:cNvPr>
              <p:cNvCxnSpPr/>
              <p:nvPr/>
            </p:nvCxnSpPr>
            <p:spPr>
              <a:xfrm>
                <a:off x="3588524" y="5075084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CA5CD77-B85C-3AED-7873-DD7BEC90D43E}"/>
                </a:ext>
              </a:extLst>
            </p:cNvPr>
            <p:cNvGrpSpPr/>
            <p:nvPr/>
          </p:nvGrpSpPr>
          <p:grpSpPr>
            <a:xfrm>
              <a:off x="7145584" y="3049804"/>
              <a:ext cx="3896113" cy="1358406"/>
              <a:chOff x="7175728" y="3049804"/>
              <a:chExt cx="3896113" cy="1358406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75729" y="3354038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15812" y="3049804"/>
                <a:ext cx="135538" cy="534992"/>
                <a:chOff x="9145072" y="3879075"/>
                <a:chExt cx="169948" cy="670804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9978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883978"/>
                  <a:ext cx="0" cy="66402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47058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1" y="4130283"/>
                  <a:ext cx="169949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54542" y="3057528"/>
                <a:ext cx="135538" cy="644676"/>
                <a:chOff x="9145044" y="4565198"/>
                <a:chExt cx="169948" cy="808338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48673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565198"/>
                  <a:ext cx="0" cy="80833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29122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6" y="4874828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7" name="Group 766">
                <a:extLst>
                  <a:ext uri="{FF2B5EF4-FFF2-40B4-BE49-F238E27FC236}">
                    <a16:creationId xmlns:a16="http://schemas.microsoft.com/office/drawing/2014/main" id="{C930F6AA-F164-1331-625B-F135EC7296AC}"/>
                  </a:ext>
                </a:extLst>
              </p:cNvPr>
              <p:cNvGrpSpPr/>
              <p:nvPr/>
            </p:nvGrpSpPr>
            <p:grpSpPr>
              <a:xfrm>
                <a:off x="9995483" y="3325685"/>
                <a:ext cx="135538" cy="745313"/>
                <a:chOff x="9145041" y="4533467"/>
                <a:chExt cx="169948" cy="934531"/>
              </a:xfrm>
            </p:grpSpPr>
            <p:cxnSp>
              <p:nvCxnSpPr>
                <p:cNvPr id="774" name="Straight Connector 773">
                  <a:extLst>
                    <a:ext uri="{FF2B5EF4-FFF2-40B4-BE49-F238E27FC236}">
                      <a16:creationId xmlns:a16="http://schemas.microsoft.com/office/drawing/2014/main" id="{5D98BC74-832D-1D4B-367D-E3078A9D3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45417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5" name="Straight Connector 774">
                  <a:extLst>
                    <a:ext uri="{FF2B5EF4-FFF2-40B4-BE49-F238E27FC236}">
                      <a16:creationId xmlns:a16="http://schemas.microsoft.com/office/drawing/2014/main" id="{A026991F-5B89-BFE3-04C9-46B7A6867C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538830"/>
                  <a:ext cx="0" cy="92198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6" name="Straight Connector 775">
                  <a:extLst>
                    <a:ext uri="{FF2B5EF4-FFF2-40B4-BE49-F238E27FC236}">
                      <a16:creationId xmlns:a16="http://schemas.microsoft.com/office/drawing/2014/main" id="{6B5CCBBC-24E2-9468-F0C7-DB9940C30D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38870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7" name="Rectangle 776">
                  <a:extLst>
                    <a:ext uri="{FF2B5EF4-FFF2-40B4-BE49-F238E27FC236}">
                      <a16:creationId xmlns:a16="http://schemas.microsoft.com/office/drawing/2014/main" id="{D99AFBD7-C34F-0B25-6B01-C9247E7EF3B4}"/>
                    </a:ext>
                  </a:extLst>
                </p:cNvPr>
                <p:cNvSpPr/>
                <p:nvPr/>
              </p:nvSpPr>
              <p:spPr>
                <a:xfrm rot="2700000">
                  <a:off x="9145042" y="4913551"/>
                  <a:ext cx="169946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36303" y="3094369"/>
                <a:ext cx="135538" cy="1313841"/>
                <a:chOff x="9145038" y="4180987"/>
                <a:chExt cx="169948" cy="1647389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9" y="410169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09" y="4184968"/>
                  <a:ext cx="0" cy="164097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574908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41" y="4917504"/>
                  <a:ext cx="169942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05BBCA-237A-F102-2394-40BC4C352261}"/>
                </a:ext>
              </a:extLst>
            </p:cNvPr>
            <p:cNvSpPr/>
            <p:nvPr/>
          </p:nvSpPr>
          <p:spPr>
            <a:xfrm>
              <a:off x="2069666" y="3135723"/>
              <a:ext cx="3764652" cy="289932"/>
            </a:xfrm>
            <a:custGeom>
              <a:avLst/>
              <a:gdLst>
                <a:gd name="connsiteX0" fmla="*/ 0 w 3764652"/>
                <a:gd name="connsiteY0" fmla="*/ 289932 h 289932"/>
                <a:gd name="connsiteX1" fmla="*/ 943394 w 3764652"/>
                <a:gd name="connsiteY1" fmla="*/ 240866 h 289932"/>
                <a:gd name="connsiteX2" fmla="*/ 1884556 w 3764652"/>
                <a:gd name="connsiteY2" fmla="*/ 0 h 289932"/>
                <a:gd name="connsiteX3" fmla="*/ 2825719 w 3764652"/>
                <a:gd name="connsiteY3" fmla="*/ 129354 h 289932"/>
                <a:gd name="connsiteX4" fmla="*/ 3764652 w 3764652"/>
                <a:gd name="connsiteY4" fmla="*/ 60217 h 28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4652" h="289932">
                  <a:moveTo>
                    <a:pt x="0" y="289932"/>
                  </a:moveTo>
                  <a:lnTo>
                    <a:pt x="943394" y="240866"/>
                  </a:lnTo>
                  <a:lnTo>
                    <a:pt x="1884556" y="0"/>
                  </a:lnTo>
                  <a:lnTo>
                    <a:pt x="2825719" y="129354"/>
                  </a:lnTo>
                  <a:lnTo>
                    <a:pt x="3764652" y="60217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491C7F4-8168-264B-7F3C-B9A68832EFE6}"/>
                </a:ext>
              </a:extLst>
            </p:cNvPr>
            <p:cNvSpPr/>
            <p:nvPr/>
          </p:nvSpPr>
          <p:spPr>
            <a:xfrm>
              <a:off x="7216140" y="3316605"/>
              <a:ext cx="3760470" cy="434340"/>
            </a:xfrm>
            <a:custGeom>
              <a:avLst/>
              <a:gdLst>
                <a:gd name="connsiteX0" fmla="*/ 0 w 3760470"/>
                <a:gd name="connsiteY0" fmla="*/ 102870 h 434340"/>
                <a:gd name="connsiteX1" fmla="*/ 939165 w 3760470"/>
                <a:gd name="connsiteY1" fmla="*/ 0 h 434340"/>
                <a:gd name="connsiteX2" fmla="*/ 1878330 w 3760470"/>
                <a:gd name="connsiteY2" fmla="*/ 57150 h 434340"/>
                <a:gd name="connsiteX3" fmla="*/ 2819400 w 3760470"/>
                <a:gd name="connsiteY3" fmla="*/ 379095 h 434340"/>
                <a:gd name="connsiteX4" fmla="*/ 3760470 w 3760470"/>
                <a:gd name="connsiteY4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470" h="434340">
                  <a:moveTo>
                    <a:pt x="0" y="102870"/>
                  </a:moveTo>
                  <a:lnTo>
                    <a:pt x="939165" y="0"/>
                  </a:lnTo>
                  <a:lnTo>
                    <a:pt x="1878330" y="57150"/>
                  </a:lnTo>
                  <a:lnTo>
                    <a:pt x="2819400" y="379095"/>
                  </a:lnTo>
                  <a:lnTo>
                    <a:pt x="3760470" y="43434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65B4429-A1AD-B484-9E64-DF981D2CDD46}"/>
                </a:ext>
              </a:extLst>
            </p:cNvPr>
            <p:cNvSpPr/>
            <p:nvPr/>
          </p:nvSpPr>
          <p:spPr>
            <a:xfrm>
              <a:off x="1953694" y="3075506"/>
              <a:ext cx="3769112" cy="437128"/>
            </a:xfrm>
            <a:custGeom>
              <a:avLst/>
              <a:gdLst>
                <a:gd name="connsiteX0" fmla="*/ 0 w 3769112"/>
                <a:gd name="connsiteY0" fmla="*/ 341228 h 437128"/>
                <a:gd name="connsiteX1" fmla="*/ 943393 w 3769112"/>
                <a:gd name="connsiteY1" fmla="*/ 437128 h 437128"/>
                <a:gd name="connsiteX2" fmla="*/ 1884556 w 3769112"/>
                <a:gd name="connsiteY2" fmla="*/ 314465 h 437128"/>
                <a:gd name="connsiteX3" fmla="*/ 2827949 w 3769112"/>
                <a:gd name="connsiteY3" fmla="*/ 211874 h 437128"/>
                <a:gd name="connsiteX4" fmla="*/ 3769112 w 3769112"/>
                <a:gd name="connsiteY4" fmla="*/ 0 h 43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112" h="437128">
                  <a:moveTo>
                    <a:pt x="0" y="341228"/>
                  </a:moveTo>
                  <a:lnTo>
                    <a:pt x="943393" y="437128"/>
                  </a:lnTo>
                  <a:lnTo>
                    <a:pt x="1884556" y="314465"/>
                  </a:lnTo>
                  <a:lnTo>
                    <a:pt x="2827949" y="211874"/>
                  </a:lnTo>
                  <a:lnTo>
                    <a:pt x="3769112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831275" y="3369181"/>
              <a:ext cx="135538" cy="276954"/>
              <a:chOff x="9145055" y="2501466"/>
              <a:chExt cx="169948" cy="347281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29999" y="2422174"/>
                <a:ext cx="0" cy="15858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504136"/>
                <a:ext cx="0" cy="34220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33AED8CF-7E02-1E09-7A7C-466E63EE1CC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769455"/>
                <a:ext cx="0" cy="15858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56" y="2591445"/>
                <a:ext cx="169946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770032" y="3203070"/>
              <a:ext cx="135538" cy="375924"/>
              <a:chOff x="9145051" y="3167501"/>
              <a:chExt cx="169948" cy="471368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1" y="308821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169744"/>
                <a:ext cx="0" cy="467537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55957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52" y="3317172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651790" y="2683183"/>
              <a:ext cx="135538" cy="792278"/>
              <a:chOff x="9145043" y="2713223"/>
              <a:chExt cx="169948" cy="993423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63393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715769"/>
                <a:ext cx="0" cy="98969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62735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5" y="3118095"/>
                <a:ext cx="169944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032D4F-5CBC-3B5E-03B4-625259F7751F}"/>
                </a:ext>
              </a:extLst>
            </p:cNvPr>
            <p:cNvGrpSpPr/>
            <p:nvPr/>
          </p:nvGrpSpPr>
          <p:grpSpPr>
            <a:xfrm>
              <a:off x="4710993" y="3010829"/>
              <a:ext cx="135538" cy="560527"/>
              <a:chOff x="9145069" y="3037285"/>
              <a:chExt cx="169948" cy="702825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5067AEAD-D982-BF13-2780-03CE44EB270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66" y="295854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D8F2C74-F5CB-A92D-7D5C-EA90D8B056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7" y="3037285"/>
                <a:ext cx="0" cy="70153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24F6B98-71CB-3DB5-5E57-F69D49728A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7" y="366081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A5A6F26-E766-B1EE-EE66-E4E9BB53477A}"/>
                  </a:ext>
                </a:extLst>
              </p:cNvPr>
              <p:cNvSpPr/>
              <p:nvPr/>
            </p:nvSpPr>
            <p:spPr>
              <a:xfrm rot="2700000">
                <a:off x="9145073" y="3298231"/>
                <a:ext cx="169939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90" name="Rectangle 789">
              <a:extLst>
                <a:ext uri="{FF2B5EF4-FFF2-40B4-BE49-F238E27FC236}">
                  <a16:creationId xmlns:a16="http://schemas.microsoft.com/office/drawing/2014/main" id="{0BD5FE7E-CF5E-1CD4-1295-BC743F868CCB}"/>
                </a:ext>
              </a:extLst>
            </p:cNvPr>
            <p:cNvSpPr/>
            <p:nvPr/>
          </p:nvSpPr>
          <p:spPr>
            <a:xfrm rot="2700000">
              <a:off x="7031478" y="3354038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733E95FE-1F69-D88F-59E6-16CB9C368C1C}"/>
                </a:ext>
              </a:extLst>
            </p:cNvPr>
            <p:cNvGrpSpPr/>
            <p:nvPr/>
          </p:nvGrpSpPr>
          <p:grpSpPr>
            <a:xfrm>
              <a:off x="7971528" y="3385034"/>
              <a:ext cx="135538" cy="535087"/>
              <a:chOff x="9145039" y="2665906"/>
              <a:chExt cx="169948" cy="670946"/>
            </a:xfrm>
          </p:grpSpPr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014C6553-F389-552C-BDE5-681B722290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5866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id="{1470BA5B-FB28-F5F6-9392-FC4BA8B371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673264"/>
                <a:ext cx="0" cy="657917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A24CC3A4-8DC6-3434-292B-3BED3B09C9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25756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12" name="Rectangle 811">
                <a:extLst>
                  <a:ext uri="{FF2B5EF4-FFF2-40B4-BE49-F238E27FC236}">
                    <a16:creationId xmlns:a16="http://schemas.microsoft.com/office/drawing/2014/main" id="{07BCBAA2-DD90-7737-324E-6AEBC45ED756}"/>
                  </a:ext>
                </a:extLst>
              </p:cNvPr>
              <p:cNvSpPr/>
              <p:nvPr/>
            </p:nvSpPr>
            <p:spPr>
              <a:xfrm rot="2700000">
                <a:off x="9145041" y="2919611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3" name="Group 792">
              <a:extLst>
                <a:ext uri="{FF2B5EF4-FFF2-40B4-BE49-F238E27FC236}">
                  <a16:creationId xmlns:a16="http://schemas.microsoft.com/office/drawing/2014/main" id="{D87AA7B7-8077-FBB7-BCC8-DF1FF29484B9}"/>
                </a:ext>
              </a:extLst>
            </p:cNvPr>
            <p:cNvGrpSpPr/>
            <p:nvPr/>
          </p:nvGrpSpPr>
          <p:grpSpPr>
            <a:xfrm>
              <a:off x="8910294" y="3422775"/>
              <a:ext cx="135538" cy="623135"/>
              <a:chOff x="9145046" y="3697852"/>
              <a:chExt cx="169948" cy="781376"/>
            </a:xfrm>
          </p:grpSpPr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6FD11FBF-2778-74CB-3244-BB0336DF2D5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1856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C966658A-7678-6746-BB6A-631C62E135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700890"/>
                <a:ext cx="0" cy="77394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67EE5A44-A0CD-7B27-5CA6-177984AE6F7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439993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8" name="Rectangle 807">
                <a:extLst>
                  <a:ext uri="{FF2B5EF4-FFF2-40B4-BE49-F238E27FC236}">
                    <a16:creationId xmlns:a16="http://schemas.microsoft.com/office/drawing/2014/main" id="{92CAC0C8-7042-9B58-8392-4C0DEE20CA3B}"/>
                  </a:ext>
                </a:extLst>
              </p:cNvPr>
              <p:cNvSpPr/>
              <p:nvPr/>
            </p:nvSpPr>
            <p:spPr>
              <a:xfrm rot="2700000">
                <a:off x="9145047" y="4003673"/>
                <a:ext cx="169946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4" name="Group 793">
              <a:extLst>
                <a:ext uri="{FF2B5EF4-FFF2-40B4-BE49-F238E27FC236}">
                  <a16:creationId xmlns:a16="http://schemas.microsoft.com/office/drawing/2014/main" id="{FA704C11-A017-2870-32A0-E73D129DC425}"/>
                </a:ext>
              </a:extLst>
            </p:cNvPr>
            <p:cNvGrpSpPr/>
            <p:nvPr/>
          </p:nvGrpSpPr>
          <p:grpSpPr>
            <a:xfrm>
              <a:off x="9851205" y="3325736"/>
              <a:ext cx="135538" cy="727655"/>
              <a:chOff x="9145014" y="4172384"/>
              <a:chExt cx="169948" cy="912357"/>
            </a:xfrm>
          </p:grpSpPr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id="{B267C167-2EA8-E92C-920A-FC8BA49C328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6" y="409309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ED2EC578-1C47-84C8-E615-D14D696408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6" y="4172877"/>
                <a:ext cx="0" cy="90936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FF24326B-B464-F640-F2AE-EE5CE770783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6" y="500545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4" name="Rectangle 803">
                <a:extLst>
                  <a:ext uri="{FF2B5EF4-FFF2-40B4-BE49-F238E27FC236}">
                    <a16:creationId xmlns:a16="http://schemas.microsoft.com/office/drawing/2014/main" id="{F42B3CB4-1EBA-8A34-6449-B3CAD34B68C4}"/>
                  </a:ext>
                </a:extLst>
              </p:cNvPr>
              <p:cNvSpPr/>
              <p:nvPr/>
            </p:nvSpPr>
            <p:spPr>
              <a:xfrm rot="2700000">
                <a:off x="9145017" y="4545560"/>
                <a:ext cx="169941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5" name="Group 794">
              <a:extLst>
                <a:ext uri="{FF2B5EF4-FFF2-40B4-BE49-F238E27FC236}">
                  <a16:creationId xmlns:a16="http://schemas.microsoft.com/office/drawing/2014/main" id="{6D1BE4D8-1537-6B45-554E-4642214ADD07}"/>
                </a:ext>
              </a:extLst>
            </p:cNvPr>
            <p:cNvGrpSpPr/>
            <p:nvPr/>
          </p:nvGrpSpPr>
          <p:grpSpPr>
            <a:xfrm>
              <a:off x="10792058" y="3324180"/>
              <a:ext cx="135538" cy="1263410"/>
              <a:chOff x="9145044" y="3739353"/>
              <a:chExt cx="169948" cy="1584164"/>
            </a:xfrm>
          </p:grpSpPr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AD85358E-5034-A308-6AED-A5C863DA11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6006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1A99CCA0-4393-EE37-66D4-78EDC79A99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744186"/>
                <a:ext cx="0" cy="156805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CAB31F24-44EE-1460-59DF-2A674CB8A20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5244226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0" name="Rectangle 799">
                <a:extLst>
                  <a:ext uri="{FF2B5EF4-FFF2-40B4-BE49-F238E27FC236}">
                    <a16:creationId xmlns:a16="http://schemas.microsoft.com/office/drawing/2014/main" id="{6E32D643-B2E5-C5CC-B12E-7596997D936C}"/>
                  </a:ext>
                </a:extLst>
              </p:cNvPr>
              <p:cNvSpPr/>
              <p:nvPr/>
            </p:nvSpPr>
            <p:spPr>
              <a:xfrm rot="2700000">
                <a:off x="9145045" y="4442235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A97B0BB-7484-D54E-A83E-FBC6B543DE59}"/>
                </a:ext>
              </a:extLst>
            </p:cNvPr>
            <p:cNvSpPr/>
            <p:nvPr/>
          </p:nvSpPr>
          <p:spPr>
            <a:xfrm>
              <a:off x="7096125" y="3419475"/>
              <a:ext cx="3766185" cy="535305"/>
            </a:xfrm>
            <a:custGeom>
              <a:avLst/>
              <a:gdLst>
                <a:gd name="connsiteX0" fmla="*/ 0 w 3766185"/>
                <a:gd name="connsiteY0" fmla="*/ 0 h 535305"/>
                <a:gd name="connsiteX1" fmla="*/ 946785 w 3766185"/>
                <a:gd name="connsiteY1" fmla="*/ 241935 h 535305"/>
                <a:gd name="connsiteX2" fmla="*/ 1882140 w 3766185"/>
                <a:gd name="connsiteY2" fmla="*/ 316230 h 535305"/>
                <a:gd name="connsiteX3" fmla="*/ 2823210 w 3766185"/>
                <a:gd name="connsiteY3" fmla="*/ 272415 h 535305"/>
                <a:gd name="connsiteX4" fmla="*/ 3766185 w 3766185"/>
                <a:gd name="connsiteY4" fmla="*/ 535305 h 53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6185" h="535305">
                  <a:moveTo>
                    <a:pt x="0" y="0"/>
                  </a:moveTo>
                  <a:lnTo>
                    <a:pt x="946785" y="241935"/>
                  </a:lnTo>
                  <a:lnTo>
                    <a:pt x="1882140" y="316230"/>
                  </a:lnTo>
                  <a:lnTo>
                    <a:pt x="2823210" y="272415"/>
                  </a:lnTo>
                  <a:lnTo>
                    <a:pt x="3766185" y="53530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9622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Diabetes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HbA</a:t>
            </a:r>
            <a:r>
              <a:rPr kumimoji="0" lang="en-GB" sz="900" b="0" i="0" u="none" strike="noStrike" kern="1200" cap="none" spc="0" normalizeH="0" baseline="-2500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1c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, glycated haemoglobin.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Bhasin S </a:t>
            </a:r>
            <a:r>
              <a:rPr lang="en-GB" sz="900" i="1" dirty="0">
                <a:solidFill>
                  <a:srgbClr val="005294"/>
                </a:solidFill>
                <a:latin typeface="Poppins Light"/>
              </a:rPr>
              <a:t>et al. JAMA Intern Med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2024;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doi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: 10.1001/jamainternmed.2023.7862.</a:t>
            </a:r>
            <a:endParaRPr lang="sv-SE" sz="900" dirty="0">
              <a:solidFill>
                <a:srgbClr val="005294"/>
              </a:solidFill>
              <a:latin typeface="Poppins Light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8832135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7" y="1360561"/>
            <a:ext cx="9138521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 of testosterone versus placebo on HbA</a:t>
            </a:r>
            <a:r>
              <a:rPr lang="en-US" b="1" baseline="-25000" dirty="0">
                <a:solidFill>
                  <a:prstClr val="white"/>
                </a:solidFill>
              </a:rPr>
              <a:t>1c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8A7EA44-0F78-85A3-7A31-05005A587205}"/>
              </a:ext>
            </a:extLst>
          </p:cNvPr>
          <p:cNvGrpSpPr/>
          <p:nvPr/>
        </p:nvGrpSpPr>
        <p:grpSpPr>
          <a:xfrm>
            <a:off x="327779" y="1973595"/>
            <a:ext cx="11046954" cy="4138180"/>
            <a:chOff x="327779" y="1973595"/>
            <a:chExt cx="11046954" cy="4138180"/>
          </a:xfrm>
        </p:grpSpPr>
        <p:sp>
          <p:nvSpPr>
            <p:cNvPr id="23" name="Rounded Rectangle 57">
              <a:extLst>
                <a:ext uri="{FF2B5EF4-FFF2-40B4-BE49-F238E27FC236}">
                  <a16:creationId xmlns:a16="http://schemas.microsoft.com/office/drawing/2014/main" id="{E23C0031-583C-E3FA-BC4C-1EECC7E25643}"/>
                </a:ext>
              </a:extLst>
            </p:cNvPr>
            <p:cNvSpPr/>
            <p:nvPr/>
          </p:nvSpPr>
          <p:spPr>
            <a:xfrm>
              <a:off x="327779" y="1973595"/>
              <a:ext cx="11046954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459408" y="5422291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728107" y="5422291"/>
              <a:ext cx="9586333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19838" algn="ctr"/>
                  <a:tab pos="7254875" algn="ctr"/>
                  <a:tab pos="8208963" algn="ctr"/>
                  <a:tab pos="9144000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19838" algn="ctr"/>
                  <a:tab pos="7254875" algn="ctr"/>
                  <a:tab pos="8208963" algn="ctr"/>
                  <a:tab pos="9144000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607		445	315	207	76	1917		1480	1085	753	230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386388" algn="ctr"/>
                  <a:tab pos="5918200" algn="ctr"/>
                  <a:tab pos="6319838" algn="ctr"/>
                  <a:tab pos="7254875" algn="ctr"/>
                  <a:tab pos="8208963" algn="ctr"/>
                  <a:tab pos="9144000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568		431	315	198	48	1963		1501	1031	717	214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577913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Men with prediabetes at baseline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1044526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588887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131751" y="2443547"/>
              <a:ext cx="457833" cy="184666"/>
              <a:chOff x="3039491" y="3874339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3874339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0.32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3947395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577914" y="4860413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876869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5A0EE401-8E45-4B06-4101-E53FADDF699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15294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150731C-B833-1886-82BE-428FFAA644F9}"/>
                </a:ext>
              </a:extLst>
            </p:cNvPr>
            <p:cNvSpPr txBox="1"/>
            <p:nvPr/>
          </p:nvSpPr>
          <p:spPr>
            <a:xfrm>
              <a:off x="2842829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73963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739288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628718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48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079344" y="4660765"/>
              <a:ext cx="510240" cy="184666"/>
              <a:chOff x="3139484" y="4910177"/>
              <a:chExt cx="510240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139484" y="4910177"/>
                <a:ext cx="433545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-0.32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8391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292635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734393" y="2554132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cxnSp>
          <p:nvCxnSpPr>
            <p:cNvPr id="556" name="Straight Connector 555">
              <a:extLst>
                <a:ext uri="{FF2B5EF4-FFF2-40B4-BE49-F238E27FC236}">
                  <a16:creationId xmlns:a16="http://schemas.microsoft.com/office/drawing/2014/main" id="{557FC1A3-F558-C394-01C0-F537908778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97956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744865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5662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BF0D53C9-77C7-657B-2E66-27F7AE17B3FA}"/>
                </a:ext>
              </a:extLst>
            </p:cNvPr>
            <p:cNvSpPr txBox="1"/>
            <p:nvPr/>
          </p:nvSpPr>
          <p:spPr>
            <a:xfrm>
              <a:off x="4682929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36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1E8B7F-E106-9B8F-48E2-F9CEB37BC3C4}"/>
                </a:ext>
              </a:extLst>
            </p:cNvPr>
            <p:cNvGrpSpPr/>
            <p:nvPr/>
          </p:nvGrpSpPr>
          <p:grpSpPr>
            <a:xfrm>
              <a:off x="1079344" y="4100463"/>
              <a:ext cx="510240" cy="184666"/>
              <a:chOff x="3139484" y="4923408"/>
              <a:chExt cx="510240" cy="142545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17B1A3-52C8-69D7-BAF9-C17FE2773DC8}"/>
                  </a:ext>
                </a:extLst>
              </p:cNvPr>
              <p:cNvSpPr txBox="1"/>
              <p:nvPr/>
            </p:nvSpPr>
            <p:spPr>
              <a:xfrm>
                <a:off x="3139484" y="4923408"/>
                <a:ext cx="433545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-0.16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06B9167-328B-282A-31C7-21CF287DB723}"/>
                  </a:ext>
                </a:extLst>
              </p:cNvPr>
              <p:cNvCxnSpPr/>
              <p:nvPr/>
            </p:nvCxnSpPr>
            <p:spPr>
              <a:xfrm>
                <a:off x="3588524" y="4997150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87357F-1D4A-F60C-5A84-55AB0C6B798C}"/>
                </a:ext>
              </a:extLst>
            </p:cNvPr>
            <p:cNvGrpSpPr/>
            <p:nvPr/>
          </p:nvGrpSpPr>
          <p:grpSpPr>
            <a:xfrm>
              <a:off x="1180045" y="2993193"/>
              <a:ext cx="409539" cy="184666"/>
              <a:chOff x="3240185" y="4960163"/>
              <a:chExt cx="409539" cy="14254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F8D971-4CD7-53B9-487C-ECA7DB60C852}"/>
                  </a:ext>
                </a:extLst>
              </p:cNvPr>
              <p:cNvSpPr txBox="1"/>
              <p:nvPr/>
            </p:nvSpPr>
            <p:spPr>
              <a:xfrm>
                <a:off x="3240185" y="4960163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0.16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13B37E4-A23B-9A51-8D7C-3050E3B391A1}"/>
                  </a:ext>
                </a:extLst>
              </p:cNvPr>
              <p:cNvCxnSpPr/>
              <p:nvPr/>
            </p:nvCxnSpPr>
            <p:spPr>
              <a:xfrm>
                <a:off x="3588524" y="50339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ECBD183-96B9-58EA-C910-CCA141D602A1}"/>
                </a:ext>
              </a:extLst>
            </p:cNvPr>
            <p:cNvGrpSpPr/>
            <p:nvPr/>
          </p:nvGrpSpPr>
          <p:grpSpPr>
            <a:xfrm>
              <a:off x="1180045" y="3549703"/>
              <a:ext cx="409539" cy="184666"/>
              <a:chOff x="3240185" y="4944000"/>
              <a:chExt cx="409539" cy="14254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B2F9F92-B985-9528-B01D-0BF8DC4C4188}"/>
                  </a:ext>
                </a:extLst>
              </p:cNvPr>
              <p:cNvSpPr txBox="1"/>
              <p:nvPr/>
            </p:nvSpPr>
            <p:spPr>
              <a:xfrm>
                <a:off x="3240185" y="4944000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E3D7DE0-8442-5DC6-345F-0C39983078DE}"/>
                  </a:ext>
                </a:extLst>
              </p:cNvPr>
              <p:cNvCxnSpPr/>
              <p:nvPr/>
            </p:nvCxnSpPr>
            <p:spPr>
              <a:xfrm>
                <a:off x="3588524" y="5017743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B739555-693B-A92E-40C0-A46C4296E16B}"/>
                </a:ext>
              </a:extLst>
            </p:cNvPr>
            <p:cNvGrpSpPr/>
            <p:nvPr/>
          </p:nvGrpSpPr>
          <p:grpSpPr>
            <a:xfrm>
              <a:off x="2005317" y="2625264"/>
              <a:ext cx="3896112" cy="1089778"/>
              <a:chOff x="1934981" y="2625264"/>
              <a:chExt cx="3896112" cy="1089778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34982" y="3579506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1" name="Group 670">
                <a:extLst>
                  <a:ext uri="{FF2B5EF4-FFF2-40B4-BE49-F238E27FC236}">
                    <a16:creationId xmlns:a16="http://schemas.microsoft.com/office/drawing/2014/main" id="{321F8263-CDD8-6E7B-51FE-E09ADF5FB3EC}"/>
                  </a:ext>
                </a:extLst>
              </p:cNvPr>
              <p:cNvGrpSpPr/>
              <p:nvPr/>
            </p:nvGrpSpPr>
            <p:grpSpPr>
              <a:xfrm>
                <a:off x="2875088" y="3206115"/>
                <a:ext cx="135538" cy="224502"/>
                <a:chOff x="9145095" y="2584001"/>
                <a:chExt cx="169948" cy="281502"/>
              </a:xfrm>
            </p:grpSpPr>
            <p:cxnSp>
              <p:nvCxnSpPr>
                <p:cNvPr id="677" name="Straight Connector 676">
                  <a:extLst>
                    <a:ext uri="{FF2B5EF4-FFF2-40B4-BE49-F238E27FC236}">
                      <a16:creationId xmlns:a16="http://schemas.microsoft.com/office/drawing/2014/main" id="{652E30DA-1C84-1732-B87A-5BFFB4DF5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28" y="250512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8" name="Straight Connector 677">
                  <a:extLst>
                    <a:ext uri="{FF2B5EF4-FFF2-40B4-BE49-F238E27FC236}">
                      <a16:creationId xmlns:a16="http://schemas.microsoft.com/office/drawing/2014/main" id="{ABEB78C9-6D19-E421-C709-A1C5ED9FF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28" y="2584001"/>
                  <a:ext cx="0" cy="26513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9" name="Straight Connector 678">
                  <a:extLst>
                    <a:ext uri="{FF2B5EF4-FFF2-40B4-BE49-F238E27FC236}">
                      <a16:creationId xmlns:a16="http://schemas.microsoft.com/office/drawing/2014/main" id="{F32E55E9-36C0-0044-43F8-22BC01DE9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27" y="278621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0" name="Rectangle 679">
                  <a:extLst>
                    <a:ext uri="{FF2B5EF4-FFF2-40B4-BE49-F238E27FC236}">
                      <a16:creationId xmlns:a16="http://schemas.microsoft.com/office/drawing/2014/main" id="{28142C39-CD6E-C7CB-8EB7-0D10B70FAAFB}"/>
                    </a:ext>
                  </a:extLst>
                </p:cNvPr>
                <p:cNvSpPr/>
                <p:nvPr/>
              </p:nvSpPr>
              <p:spPr>
                <a:xfrm rot="2700000">
                  <a:off x="9145094" y="2639049"/>
                  <a:ext cx="169949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813796" y="2948905"/>
                <a:ext cx="135538" cy="367092"/>
                <a:chOff x="9145045" y="3033616"/>
                <a:chExt cx="169948" cy="460308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95432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038376"/>
                  <a:ext cx="0" cy="45383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41463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5" y="3177338"/>
                  <a:ext cx="169947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>
                <a:extLst>
                  <a:ext uri="{FF2B5EF4-FFF2-40B4-BE49-F238E27FC236}">
                    <a16:creationId xmlns:a16="http://schemas.microsoft.com/office/drawing/2014/main" id="{C157C644-8D21-2FD5-6F34-0DA4E7EF0E36}"/>
                  </a:ext>
                </a:extLst>
              </p:cNvPr>
              <p:cNvGrpSpPr/>
              <p:nvPr/>
            </p:nvGrpSpPr>
            <p:grpSpPr>
              <a:xfrm>
                <a:off x="4754735" y="2948225"/>
                <a:ext cx="135538" cy="522227"/>
                <a:chOff x="9145040" y="3421514"/>
                <a:chExt cx="169948" cy="654819"/>
              </a:xfrm>
            </p:grpSpPr>
            <p:cxnSp>
              <p:nvCxnSpPr>
                <p:cNvPr id="699" name="Straight Connector 698">
                  <a:extLst>
                    <a:ext uri="{FF2B5EF4-FFF2-40B4-BE49-F238E27FC236}">
                      <a16:creationId xmlns:a16="http://schemas.microsoft.com/office/drawing/2014/main" id="{27395A51-827E-1705-23F2-8D697A6C23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7" y="334222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0" name="Straight Connector 699">
                  <a:extLst>
                    <a:ext uri="{FF2B5EF4-FFF2-40B4-BE49-F238E27FC236}">
                      <a16:creationId xmlns:a16="http://schemas.microsoft.com/office/drawing/2014/main" id="{C37FF75D-1F87-8A6F-FBF9-2EB9B9A09E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7" y="3427162"/>
                  <a:ext cx="0" cy="64735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1" name="Straight Connector 700">
                  <a:extLst>
                    <a:ext uri="{FF2B5EF4-FFF2-40B4-BE49-F238E27FC236}">
                      <a16:creationId xmlns:a16="http://schemas.microsoft.com/office/drawing/2014/main" id="{DC035764-51A5-6C1A-EA2C-678291A4D9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7" y="399704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2" name="Rectangle 701">
                  <a:extLst>
                    <a:ext uri="{FF2B5EF4-FFF2-40B4-BE49-F238E27FC236}">
                      <a16:creationId xmlns:a16="http://schemas.microsoft.com/office/drawing/2014/main" id="{B7F40AE5-9AB2-6356-431D-2F4C4DA948FB}"/>
                    </a:ext>
                  </a:extLst>
                </p:cNvPr>
                <p:cNvSpPr/>
                <p:nvPr/>
              </p:nvSpPr>
              <p:spPr>
                <a:xfrm rot="2700000">
                  <a:off x="9145040" y="3661429"/>
                  <a:ext cx="169947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95555" y="2625264"/>
                <a:ext cx="135538" cy="880803"/>
                <a:chOff x="9145037" y="2551738"/>
                <a:chExt cx="169948" cy="1104428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2" y="247244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02" y="2556297"/>
                  <a:ext cx="0" cy="109869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2" y="357687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38" y="3023407"/>
                  <a:ext cx="169946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18180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Men with diabetes at baseline</a:t>
              </a: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FBAB1F66-018D-A500-C7DC-81D3F3A316AD}"/>
                </a:ext>
              </a:extLst>
            </p:cNvPr>
            <p:cNvSpPr txBox="1"/>
            <p:nvPr/>
          </p:nvSpPr>
          <p:spPr>
            <a:xfrm>
              <a:off x="6184793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29154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18181" y="4860413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17136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055561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7983096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14230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87955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768985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48</a:t>
              </a:r>
            </a:p>
          </p:txBody>
        </p: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432902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874660" y="2554132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cxnSp>
          <p:nvCxnSpPr>
            <p:cNvPr id="755" name="Straight Connector 754">
              <a:extLst>
                <a:ext uri="{FF2B5EF4-FFF2-40B4-BE49-F238E27FC236}">
                  <a16:creationId xmlns:a16="http://schemas.microsoft.com/office/drawing/2014/main" id="{477A78A0-70E4-44F5-0B87-293D7E81C3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938223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885132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96892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86556FC1-29D1-8980-F149-E874EF7BE33F}"/>
                </a:ext>
              </a:extLst>
            </p:cNvPr>
            <p:cNvSpPr txBox="1"/>
            <p:nvPr/>
          </p:nvSpPr>
          <p:spPr>
            <a:xfrm>
              <a:off x="9823196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36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29DF925-B33A-B982-24FA-C7C01558175A}"/>
                </a:ext>
              </a:extLst>
            </p:cNvPr>
            <p:cNvGrpSpPr/>
            <p:nvPr/>
          </p:nvGrpSpPr>
          <p:grpSpPr>
            <a:xfrm>
              <a:off x="6272018" y="2443538"/>
              <a:ext cx="457833" cy="184666"/>
              <a:chOff x="3039491" y="3874336"/>
              <a:chExt cx="457833" cy="142545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DE8599D-CECB-94C4-8F2D-C52C6D7CB70D}"/>
                  </a:ext>
                </a:extLst>
              </p:cNvPr>
              <p:cNvSpPr txBox="1"/>
              <p:nvPr/>
            </p:nvSpPr>
            <p:spPr>
              <a:xfrm>
                <a:off x="3039491" y="3874336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0.32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6109528-264F-1073-35A7-B2E41E004959}"/>
                  </a:ext>
                </a:extLst>
              </p:cNvPr>
              <p:cNvCxnSpPr/>
              <p:nvPr/>
            </p:nvCxnSpPr>
            <p:spPr>
              <a:xfrm>
                <a:off x="3436124" y="3947392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5A31186-C998-20C6-0B7F-82B50EEC9687}"/>
                </a:ext>
              </a:extLst>
            </p:cNvPr>
            <p:cNvGrpSpPr/>
            <p:nvPr/>
          </p:nvGrpSpPr>
          <p:grpSpPr>
            <a:xfrm>
              <a:off x="6214622" y="4660765"/>
              <a:ext cx="515229" cy="184666"/>
              <a:chOff x="3134495" y="4910177"/>
              <a:chExt cx="515229" cy="142545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69A9282-3319-E602-473F-185C91F32AB9}"/>
                  </a:ext>
                </a:extLst>
              </p:cNvPr>
              <p:cNvSpPr txBox="1"/>
              <p:nvPr/>
            </p:nvSpPr>
            <p:spPr>
              <a:xfrm>
                <a:off x="3134495" y="4910177"/>
                <a:ext cx="43853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-0.32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A99FF83-189C-7754-573A-D1961FEDD2F0}"/>
                  </a:ext>
                </a:extLst>
              </p:cNvPr>
              <p:cNvCxnSpPr/>
              <p:nvPr/>
            </p:nvCxnSpPr>
            <p:spPr>
              <a:xfrm>
                <a:off x="3588524" y="4983923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AA968ED-CA1C-FD59-2F95-FFF01C850A9F}"/>
                </a:ext>
              </a:extLst>
            </p:cNvPr>
            <p:cNvGrpSpPr/>
            <p:nvPr/>
          </p:nvGrpSpPr>
          <p:grpSpPr>
            <a:xfrm>
              <a:off x="6214622" y="4100463"/>
              <a:ext cx="515229" cy="184666"/>
              <a:chOff x="3134495" y="4923408"/>
              <a:chExt cx="515229" cy="142545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8D9A1E6-2C7E-884C-C218-B5B51929C9FE}"/>
                  </a:ext>
                </a:extLst>
              </p:cNvPr>
              <p:cNvSpPr txBox="1"/>
              <p:nvPr/>
            </p:nvSpPr>
            <p:spPr>
              <a:xfrm>
                <a:off x="3134495" y="4923408"/>
                <a:ext cx="43853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-0.16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A1135CB-8066-EAC4-9F93-B4D379C5C7E5}"/>
                  </a:ext>
                </a:extLst>
              </p:cNvPr>
              <p:cNvCxnSpPr/>
              <p:nvPr/>
            </p:nvCxnSpPr>
            <p:spPr>
              <a:xfrm>
                <a:off x="3588524" y="4997154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4F1C285-C73C-6216-2F98-6DF1043C1DA6}"/>
                </a:ext>
              </a:extLst>
            </p:cNvPr>
            <p:cNvGrpSpPr/>
            <p:nvPr/>
          </p:nvGrpSpPr>
          <p:grpSpPr>
            <a:xfrm>
              <a:off x="6320312" y="2993211"/>
              <a:ext cx="409539" cy="184666"/>
              <a:chOff x="3240185" y="4960172"/>
              <a:chExt cx="409539" cy="14254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F0CECC-C752-630B-FE72-C29E9D35087D}"/>
                  </a:ext>
                </a:extLst>
              </p:cNvPr>
              <p:cNvSpPr txBox="1"/>
              <p:nvPr/>
            </p:nvSpPr>
            <p:spPr>
              <a:xfrm>
                <a:off x="3240185" y="4960172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0.16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C59ECEB3-E4FF-1506-FB18-308D25069946}"/>
                  </a:ext>
                </a:extLst>
              </p:cNvPr>
              <p:cNvCxnSpPr/>
              <p:nvPr/>
            </p:nvCxnSpPr>
            <p:spPr>
              <a:xfrm>
                <a:off x="3588524" y="503391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87FA4B-B5ED-B1A3-3411-088A6F0A815A}"/>
                </a:ext>
              </a:extLst>
            </p:cNvPr>
            <p:cNvGrpSpPr/>
            <p:nvPr/>
          </p:nvGrpSpPr>
          <p:grpSpPr>
            <a:xfrm>
              <a:off x="6320312" y="3549693"/>
              <a:ext cx="409539" cy="184666"/>
              <a:chOff x="3240185" y="4943995"/>
              <a:chExt cx="409539" cy="142545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C2E842D-5588-3C08-4C4A-43D794EED505}"/>
                  </a:ext>
                </a:extLst>
              </p:cNvPr>
              <p:cNvSpPr txBox="1"/>
              <p:nvPr/>
            </p:nvSpPr>
            <p:spPr>
              <a:xfrm>
                <a:off x="3240185" y="4943995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FB678E4B-5A56-4D92-F0AA-FBAF853E5DC6}"/>
                  </a:ext>
                </a:extLst>
              </p:cNvPr>
              <p:cNvCxnSpPr/>
              <p:nvPr/>
            </p:nvCxnSpPr>
            <p:spPr>
              <a:xfrm>
                <a:off x="3588524" y="501774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7F13086-5EB6-BE4A-7C80-56C61BA5C77B}"/>
                </a:ext>
              </a:extLst>
            </p:cNvPr>
            <p:cNvGrpSpPr/>
            <p:nvPr/>
          </p:nvGrpSpPr>
          <p:grpSpPr>
            <a:xfrm>
              <a:off x="7145584" y="3052292"/>
              <a:ext cx="3896111" cy="1411822"/>
              <a:chOff x="7175728" y="3052292"/>
              <a:chExt cx="3896111" cy="1411822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75729" y="3575696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15812" y="3052292"/>
                <a:ext cx="135538" cy="430265"/>
                <a:chOff x="9145072" y="3396549"/>
                <a:chExt cx="169948" cy="539502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31725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3403111"/>
                  <a:ext cx="0" cy="52551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85676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2" y="3578609"/>
                  <a:ext cx="169948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54539" y="3095623"/>
                <a:ext cx="135538" cy="537178"/>
                <a:chOff x="9145041" y="4437251"/>
                <a:chExt cx="169948" cy="673558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435841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4437251"/>
                  <a:ext cx="0" cy="67355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502852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1" y="4686271"/>
                  <a:ext cx="169948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7" name="Group 766">
                <a:extLst>
                  <a:ext uri="{FF2B5EF4-FFF2-40B4-BE49-F238E27FC236}">
                    <a16:creationId xmlns:a16="http://schemas.microsoft.com/office/drawing/2014/main" id="{C930F6AA-F164-1331-625B-F135EC7296AC}"/>
                  </a:ext>
                </a:extLst>
              </p:cNvPr>
              <p:cNvGrpSpPr/>
              <p:nvPr/>
            </p:nvGrpSpPr>
            <p:grpSpPr>
              <a:xfrm>
                <a:off x="9995484" y="3513011"/>
                <a:ext cx="135538" cy="610035"/>
                <a:chOff x="9145042" y="4686346"/>
                <a:chExt cx="169948" cy="764917"/>
              </a:xfrm>
            </p:grpSpPr>
            <p:cxnSp>
              <p:nvCxnSpPr>
                <p:cNvPr id="774" name="Straight Connector 773">
                  <a:extLst>
                    <a:ext uri="{FF2B5EF4-FFF2-40B4-BE49-F238E27FC236}">
                      <a16:creationId xmlns:a16="http://schemas.microsoft.com/office/drawing/2014/main" id="{5D98BC74-832D-1D4B-367D-E3078A9D3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2" y="460705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5" name="Straight Connector 774">
                  <a:extLst>
                    <a:ext uri="{FF2B5EF4-FFF2-40B4-BE49-F238E27FC236}">
                      <a16:creationId xmlns:a16="http://schemas.microsoft.com/office/drawing/2014/main" id="{A026991F-5B89-BFE3-04C9-46B7A6867C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690754"/>
                  <a:ext cx="0" cy="75493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6" name="Straight Connector 775">
                  <a:extLst>
                    <a:ext uri="{FF2B5EF4-FFF2-40B4-BE49-F238E27FC236}">
                      <a16:creationId xmlns:a16="http://schemas.microsoft.com/office/drawing/2014/main" id="{6B5CCBBC-24E2-9468-F0C7-DB9940C30D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37197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7" name="Rectangle 776">
                  <a:extLst>
                    <a:ext uri="{FF2B5EF4-FFF2-40B4-BE49-F238E27FC236}">
                      <a16:creationId xmlns:a16="http://schemas.microsoft.com/office/drawing/2014/main" id="{D99AFBD7-C34F-0B25-6B01-C9247E7EF3B4}"/>
                    </a:ext>
                  </a:extLst>
                </p:cNvPr>
                <p:cNvSpPr/>
                <p:nvPr/>
              </p:nvSpPr>
              <p:spPr>
                <a:xfrm rot="2700000">
                  <a:off x="9145042" y="4980454"/>
                  <a:ext cx="169947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36301" y="3500912"/>
                <a:ext cx="135538" cy="963202"/>
                <a:chOff x="9145036" y="4625411"/>
                <a:chExt cx="169948" cy="1207738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0" y="454612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05" y="4635565"/>
                  <a:ext cx="0" cy="119195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5" y="575385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38" y="5139818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3D6B09-2238-21EA-6EDB-126521F198D6}"/>
                </a:ext>
              </a:extLst>
            </p:cNvPr>
            <p:cNvSpPr txBox="1"/>
            <p:nvPr/>
          </p:nvSpPr>
          <p:spPr>
            <a:xfrm rot="16200000">
              <a:off x="-302502" y="3504894"/>
              <a:ext cx="2318441" cy="445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in</a:t>
              </a:r>
              <a:b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</a:b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HbA</a:t>
              </a:r>
              <a:r>
                <a:rPr kumimoji="0" lang="en-GB" sz="160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1c</a:t>
              </a: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 level (%)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C62E9E9-8A48-A051-3F91-250F12411AF4}"/>
                </a:ext>
              </a:extLst>
            </p:cNvPr>
            <p:cNvSpPr/>
            <p:nvPr/>
          </p:nvSpPr>
          <p:spPr>
            <a:xfrm>
              <a:off x="2074545" y="3070860"/>
              <a:ext cx="3760470" cy="575310"/>
            </a:xfrm>
            <a:custGeom>
              <a:avLst/>
              <a:gdLst>
                <a:gd name="connsiteX0" fmla="*/ 0 w 3760470"/>
                <a:gd name="connsiteY0" fmla="*/ 575310 h 575310"/>
                <a:gd name="connsiteX1" fmla="*/ 939165 w 3760470"/>
                <a:gd name="connsiteY1" fmla="*/ 247650 h 575310"/>
                <a:gd name="connsiteX2" fmla="*/ 1876425 w 3760470"/>
                <a:gd name="connsiteY2" fmla="*/ 60960 h 575310"/>
                <a:gd name="connsiteX3" fmla="*/ 2817495 w 3760470"/>
                <a:gd name="connsiteY3" fmla="*/ 135255 h 575310"/>
                <a:gd name="connsiteX4" fmla="*/ 3760470 w 3760470"/>
                <a:gd name="connsiteY4" fmla="*/ 0 h 5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470" h="575310">
                  <a:moveTo>
                    <a:pt x="0" y="575310"/>
                  </a:moveTo>
                  <a:lnTo>
                    <a:pt x="939165" y="247650"/>
                  </a:lnTo>
                  <a:lnTo>
                    <a:pt x="1876425" y="60960"/>
                  </a:lnTo>
                  <a:lnTo>
                    <a:pt x="2817495" y="135255"/>
                  </a:lnTo>
                  <a:lnTo>
                    <a:pt x="3760470" y="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4BDDA11-BD26-28EE-D0F0-1384918F5299}"/>
                </a:ext>
              </a:extLst>
            </p:cNvPr>
            <p:cNvSpPr txBox="1"/>
            <p:nvPr/>
          </p:nvSpPr>
          <p:spPr>
            <a:xfrm>
              <a:off x="1375790" y="4322567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DE0C55E-C20E-DBC1-2105-68BD457D0464}"/>
                </a:ext>
              </a:extLst>
            </p:cNvPr>
            <p:cNvSpPr txBox="1"/>
            <p:nvPr/>
          </p:nvSpPr>
          <p:spPr>
            <a:xfrm>
              <a:off x="6514111" y="4322567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p=0.16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CBEE2EA-6149-3BB3-1696-67F46F5B3BB8}"/>
                </a:ext>
              </a:extLst>
            </p:cNvPr>
            <p:cNvGrpSpPr/>
            <p:nvPr/>
          </p:nvGrpSpPr>
          <p:grpSpPr>
            <a:xfrm>
              <a:off x="1891210" y="2838348"/>
              <a:ext cx="3896119" cy="876693"/>
              <a:chOff x="1820874" y="2838348"/>
              <a:chExt cx="3896119" cy="876693"/>
            </a:xfrm>
          </p:grpSpPr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8307E987-209B-35B6-A35C-587C715F3558}"/>
                  </a:ext>
                </a:extLst>
              </p:cNvPr>
              <p:cNvSpPr/>
              <p:nvPr/>
            </p:nvSpPr>
            <p:spPr>
              <a:xfrm rot="2700000">
                <a:off x="1820875" y="3579505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2" name="Group 671">
                <a:extLst>
                  <a:ext uri="{FF2B5EF4-FFF2-40B4-BE49-F238E27FC236}">
                    <a16:creationId xmlns:a16="http://schemas.microsoft.com/office/drawing/2014/main" id="{78AF6912-894B-9C3D-CAD8-0FF563E55E86}"/>
                  </a:ext>
                </a:extLst>
              </p:cNvPr>
              <p:cNvGrpSpPr/>
              <p:nvPr/>
            </p:nvGrpSpPr>
            <p:grpSpPr>
              <a:xfrm>
                <a:off x="2760927" y="3375494"/>
                <a:ext cx="135538" cy="226933"/>
                <a:chOff x="9145041" y="2282415"/>
                <a:chExt cx="169948" cy="284561"/>
              </a:xfrm>
            </p:grpSpPr>
            <p:cxnSp>
              <p:nvCxnSpPr>
                <p:cNvPr id="673" name="Straight Connector 672">
                  <a:extLst>
                    <a:ext uri="{FF2B5EF4-FFF2-40B4-BE49-F238E27FC236}">
                      <a16:creationId xmlns:a16="http://schemas.microsoft.com/office/drawing/2014/main" id="{F31D2482-97EE-B656-246A-D77AF2301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20312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4" name="Straight Connector 673">
                  <a:extLst>
                    <a:ext uri="{FF2B5EF4-FFF2-40B4-BE49-F238E27FC236}">
                      <a16:creationId xmlns:a16="http://schemas.microsoft.com/office/drawing/2014/main" id="{55BEE4A8-4CDD-8684-7E18-A3B6E32E9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2292171"/>
                  <a:ext cx="0" cy="27471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5" name="Straight Connector 674">
                  <a:extLst>
                    <a:ext uri="{FF2B5EF4-FFF2-40B4-BE49-F238E27FC236}">
                      <a16:creationId xmlns:a16="http://schemas.microsoft.com/office/drawing/2014/main" id="{33AED8CF-7E02-1E09-7A7C-466E63EE1C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48768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76" name="Rectangle 675">
                  <a:extLst>
                    <a:ext uri="{FF2B5EF4-FFF2-40B4-BE49-F238E27FC236}">
                      <a16:creationId xmlns:a16="http://schemas.microsoft.com/office/drawing/2014/main" id="{04F5EA55-D908-67C4-FBAB-EBCA26687A1C}"/>
                    </a:ext>
                  </a:extLst>
                </p:cNvPr>
                <p:cNvSpPr/>
                <p:nvPr/>
              </p:nvSpPr>
              <p:spPr>
                <a:xfrm rot="2700000">
                  <a:off x="9145042" y="2343142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3" name="Group 682">
                <a:extLst>
                  <a:ext uri="{FF2B5EF4-FFF2-40B4-BE49-F238E27FC236}">
                    <a16:creationId xmlns:a16="http://schemas.microsoft.com/office/drawing/2014/main" id="{2227FE01-D9B8-E479-3D20-8F2B5B9D2C9B}"/>
                  </a:ext>
                </a:extLst>
              </p:cNvPr>
              <p:cNvGrpSpPr/>
              <p:nvPr/>
            </p:nvGrpSpPr>
            <p:grpSpPr>
              <a:xfrm>
                <a:off x="3699676" y="3323222"/>
                <a:ext cx="135538" cy="369484"/>
                <a:chOff x="9145031" y="2832288"/>
                <a:chExt cx="169948" cy="463311"/>
              </a:xfrm>
            </p:grpSpPr>
            <p:cxnSp>
              <p:nvCxnSpPr>
                <p:cNvPr id="684" name="Straight Connector 683">
                  <a:extLst>
                    <a:ext uri="{FF2B5EF4-FFF2-40B4-BE49-F238E27FC236}">
                      <a16:creationId xmlns:a16="http://schemas.microsoft.com/office/drawing/2014/main" id="{7312E765-0A44-298E-A022-CB2B880CE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9" y="275299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5" name="Straight Connector 684">
                  <a:extLst>
                    <a:ext uri="{FF2B5EF4-FFF2-40B4-BE49-F238E27FC236}">
                      <a16:creationId xmlns:a16="http://schemas.microsoft.com/office/drawing/2014/main" id="{DCB182A6-9F98-045A-0EA8-E10113902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8" y="2833546"/>
                  <a:ext cx="0" cy="46049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6" name="Straight Connector 685">
                  <a:extLst>
                    <a:ext uri="{FF2B5EF4-FFF2-40B4-BE49-F238E27FC236}">
                      <a16:creationId xmlns:a16="http://schemas.microsoft.com/office/drawing/2014/main" id="{00714BAA-5A39-A174-2825-421186F61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7" y="321630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7" name="Rectangle 686">
                  <a:extLst>
                    <a:ext uri="{FF2B5EF4-FFF2-40B4-BE49-F238E27FC236}">
                      <a16:creationId xmlns:a16="http://schemas.microsoft.com/office/drawing/2014/main" id="{55A6D805-9777-E4B5-D3D8-149AFA80AEF7}"/>
                    </a:ext>
                  </a:extLst>
                </p:cNvPr>
                <p:cNvSpPr/>
                <p:nvPr/>
              </p:nvSpPr>
              <p:spPr>
                <a:xfrm rot="2700000">
                  <a:off x="9145035" y="2976253"/>
                  <a:ext cx="169939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5" name="Group 704">
                <a:extLst>
                  <a:ext uri="{FF2B5EF4-FFF2-40B4-BE49-F238E27FC236}">
                    <a16:creationId xmlns:a16="http://schemas.microsoft.com/office/drawing/2014/main" id="{1791E6D9-A264-FCBF-B3C4-841726188CB5}"/>
                  </a:ext>
                </a:extLst>
              </p:cNvPr>
              <p:cNvGrpSpPr/>
              <p:nvPr/>
            </p:nvGrpSpPr>
            <p:grpSpPr>
              <a:xfrm>
                <a:off x="5581455" y="2838348"/>
                <a:ext cx="135538" cy="713467"/>
                <a:chOff x="9145044" y="2491663"/>
                <a:chExt cx="169948" cy="894606"/>
              </a:xfrm>
            </p:grpSpPr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6C85A7A2-45A6-6C32-0873-5EE96184B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2" y="241237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1D84A601-7535-A44D-8D5A-0EAAFA6A6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2" y="2494180"/>
                  <a:ext cx="0" cy="89093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605BE76-2BFF-A7F2-44C1-716F0CB73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2" y="330697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A85A7E02-25AF-2518-94D1-32E7C9F053A9}"/>
                    </a:ext>
                  </a:extLst>
                </p:cNvPr>
                <p:cNvSpPr/>
                <p:nvPr/>
              </p:nvSpPr>
              <p:spPr>
                <a:xfrm rot="2700000">
                  <a:off x="9145043" y="2853487"/>
                  <a:ext cx="169949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3B032D4F-5CBC-3B5E-03B4-625259F7751F}"/>
                  </a:ext>
                </a:extLst>
              </p:cNvPr>
              <p:cNvGrpSpPr/>
              <p:nvPr/>
            </p:nvGrpSpPr>
            <p:grpSpPr>
              <a:xfrm>
                <a:off x="4640582" y="3191471"/>
                <a:ext cx="135538" cy="515944"/>
                <a:chOff x="9144994" y="2894310"/>
                <a:chExt cx="169948" cy="646925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067AEAD-D982-BF13-2780-03CE44EB27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9" y="281501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D8F2C74-F5CB-A92D-7D5C-EA90D8B056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09" y="2895961"/>
                  <a:ext cx="0" cy="63536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24F6B98-71CB-3DB5-5E57-F69D49728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9" y="346194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8A5A6F26-E766-B1EE-EE66-E4E9BB53477A}"/>
                    </a:ext>
                  </a:extLst>
                </p:cNvPr>
                <p:cNvSpPr/>
                <p:nvPr/>
              </p:nvSpPr>
              <p:spPr>
                <a:xfrm rot="2700000">
                  <a:off x="9144999" y="3126363"/>
                  <a:ext cx="169938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AD846E9-BD2F-68A6-22E8-57F6D9903A66}"/>
                </a:ext>
              </a:extLst>
            </p:cNvPr>
            <p:cNvSpPr/>
            <p:nvPr/>
          </p:nvSpPr>
          <p:spPr>
            <a:xfrm>
              <a:off x="7214235" y="3267075"/>
              <a:ext cx="3762375" cy="712470"/>
            </a:xfrm>
            <a:custGeom>
              <a:avLst/>
              <a:gdLst>
                <a:gd name="connsiteX0" fmla="*/ 0 w 3762375"/>
                <a:gd name="connsiteY0" fmla="*/ 375285 h 712470"/>
                <a:gd name="connsiteX1" fmla="*/ 941070 w 3762375"/>
                <a:gd name="connsiteY1" fmla="*/ 0 h 712470"/>
                <a:gd name="connsiteX2" fmla="*/ 1878330 w 3762375"/>
                <a:gd name="connsiteY2" fmla="*/ 95250 h 712470"/>
                <a:gd name="connsiteX3" fmla="*/ 2821305 w 3762375"/>
                <a:gd name="connsiteY3" fmla="*/ 550545 h 712470"/>
                <a:gd name="connsiteX4" fmla="*/ 3762375 w 3762375"/>
                <a:gd name="connsiteY4" fmla="*/ 712470 h 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75" h="712470">
                  <a:moveTo>
                    <a:pt x="0" y="375285"/>
                  </a:moveTo>
                  <a:lnTo>
                    <a:pt x="941070" y="0"/>
                  </a:lnTo>
                  <a:lnTo>
                    <a:pt x="1878330" y="95250"/>
                  </a:lnTo>
                  <a:lnTo>
                    <a:pt x="2821305" y="550545"/>
                  </a:lnTo>
                  <a:lnTo>
                    <a:pt x="3762375" y="71247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BA190A4-6BD0-89DE-F914-962FD0E9C531}"/>
                </a:ext>
              </a:extLst>
            </p:cNvPr>
            <p:cNvGrpSpPr/>
            <p:nvPr/>
          </p:nvGrpSpPr>
          <p:grpSpPr>
            <a:xfrm>
              <a:off x="7031477" y="3402219"/>
              <a:ext cx="3896118" cy="1346375"/>
              <a:chOff x="7061621" y="3402219"/>
              <a:chExt cx="3896118" cy="1346375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0BD5FE7E-CF5E-1CD4-1295-BC743F868CCB}"/>
                  </a:ext>
                </a:extLst>
              </p:cNvPr>
              <p:cNvSpPr/>
              <p:nvPr/>
            </p:nvSpPr>
            <p:spPr>
              <a:xfrm rot="2700000">
                <a:off x="7061622" y="3575696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733E95FE-1F69-D88F-59E6-16CB9C368C1C}"/>
                  </a:ext>
                </a:extLst>
              </p:cNvPr>
              <p:cNvGrpSpPr/>
              <p:nvPr/>
            </p:nvGrpSpPr>
            <p:grpSpPr>
              <a:xfrm>
                <a:off x="8001675" y="3417185"/>
                <a:ext cx="135538" cy="433471"/>
                <a:chOff x="9145042" y="2544885"/>
                <a:chExt cx="169948" cy="543530"/>
              </a:xfrm>
            </p:grpSpPr>
            <p:cxnSp>
              <p:nvCxnSpPr>
                <p:cNvPr id="809" name="Straight Connector 808">
                  <a:extLst>
                    <a:ext uri="{FF2B5EF4-FFF2-40B4-BE49-F238E27FC236}">
                      <a16:creationId xmlns:a16="http://schemas.microsoft.com/office/drawing/2014/main" id="{014C6553-F389-552C-BDE5-681B722290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246559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0" name="Straight Connector 809">
                  <a:extLst>
                    <a:ext uri="{FF2B5EF4-FFF2-40B4-BE49-F238E27FC236}">
                      <a16:creationId xmlns:a16="http://schemas.microsoft.com/office/drawing/2014/main" id="{1470BA5B-FB28-F5F6-9392-FC4BA8B37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2550145"/>
                  <a:ext cx="0" cy="53262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1" name="Straight Connector 810">
                  <a:extLst>
                    <a:ext uri="{FF2B5EF4-FFF2-40B4-BE49-F238E27FC236}">
                      <a16:creationId xmlns:a16="http://schemas.microsoft.com/office/drawing/2014/main" id="{A24CC3A4-8DC6-3434-292B-3BED3B09C9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300912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12" name="Rectangle 811">
                  <a:extLst>
                    <a:ext uri="{FF2B5EF4-FFF2-40B4-BE49-F238E27FC236}">
                      <a16:creationId xmlns:a16="http://schemas.microsoft.com/office/drawing/2014/main" id="{07BCBAA2-DD90-7737-324E-6AEBC45ED756}"/>
                    </a:ext>
                  </a:extLst>
                </p:cNvPr>
                <p:cNvSpPr/>
                <p:nvPr/>
              </p:nvSpPr>
              <p:spPr>
                <a:xfrm rot="2700000">
                  <a:off x="9145042" y="2732563"/>
                  <a:ext cx="169947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3" name="Group 792">
                <a:extLst>
                  <a:ext uri="{FF2B5EF4-FFF2-40B4-BE49-F238E27FC236}">
                    <a16:creationId xmlns:a16="http://schemas.microsoft.com/office/drawing/2014/main" id="{D87AA7B7-8077-FBB7-BCC8-DF1FF29484B9}"/>
                  </a:ext>
                </a:extLst>
              </p:cNvPr>
              <p:cNvGrpSpPr/>
              <p:nvPr/>
            </p:nvGrpSpPr>
            <p:grpSpPr>
              <a:xfrm>
                <a:off x="8940427" y="3402219"/>
                <a:ext cx="135538" cy="529955"/>
                <a:chOff x="9145035" y="3616416"/>
                <a:chExt cx="169948" cy="664534"/>
              </a:xfrm>
            </p:grpSpPr>
            <p:cxnSp>
              <p:nvCxnSpPr>
                <p:cNvPr id="805" name="Straight Connector 804">
                  <a:extLst>
                    <a:ext uri="{FF2B5EF4-FFF2-40B4-BE49-F238E27FC236}">
                      <a16:creationId xmlns:a16="http://schemas.microsoft.com/office/drawing/2014/main" id="{6FD11FBF-2778-74CB-3244-BB0336DF2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354044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6" name="Straight Connector 805">
                  <a:extLst>
                    <a:ext uri="{FF2B5EF4-FFF2-40B4-BE49-F238E27FC236}">
                      <a16:creationId xmlns:a16="http://schemas.microsoft.com/office/drawing/2014/main" id="{C966658A-7678-6746-BB6A-631C62E135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06" y="3616416"/>
                  <a:ext cx="0" cy="66421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7" name="Straight Connector 806">
                  <a:extLst>
                    <a:ext uri="{FF2B5EF4-FFF2-40B4-BE49-F238E27FC236}">
                      <a16:creationId xmlns:a16="http://schemas.microsoft.com/office/drawing/2014/main" id="{67EE5A44-A0CD-7B27-5CA6-177984AE6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420165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8" name="Rectangle 807">
                  <a:extLst>
                    <a:ext uri="{FF2B5EF4-FFF2-40B4-BE49-F238E27FC236}">
                      <a16:creationId xmlns:a16="http://schemas.microsoft.com/office/drawing/2014/main" id="{92CAC0C8-7042-9B58-8392-4C0DEE20CA3B}"/>
                    </a:ext>
                  </a:extLst>
                </p:cNvPr>
                <p:cNvSpPr/>
                <p:nvPr/>
              </p:nvSpPr>
              <p:spPr>
                <a:xfrm rot="2700000">
                  <a:off x="9145037" y="3868855"/>
                  <a:ext cx="169944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4" name="Group 793">
                <a:extLst>
                  <a:ext uri="{FF2B5EF4-FFF2-40B4-BE49-F238E27FC236}">
                    <a16:creationId xmlns:a16="http://schemas.microsoft.com/office/drawing/2014/main" id="{FA704C11-A017-2870-32A0-E73D129DC425}"/>
                  </a:ext>
                </a:extLst>
              </p:cNvPr>
              <p:cNvGrpSpPr/>
              <p:nvPr/>
            </p:nvGrpSpPr>
            <p:grpSpPr>
              <a:xfrm>
                <a:off x="9881347" y="3831372"/>
                <a:ext cx="135538" cy="595954"/>
                <a:chOff x="9145012" y="4292149"/>
                <a:chExt cx="169948" cy="747221"/>
              </a:xfrm>
            </p:grpSpPr>
            <p:cxnSp>
              <p:nvCxnSpPr>
                <p:cNvPr id="801" name="Straight Connector 800">
                  <a:extLst>
                    <a:ext uri="{FF2B5EF4-FFF2-40B4-BE49-F238E27FC236}">
                      <a16:creationId xmlns:a16="http://schemas.microsoft.com/office/drawing/2014/main" id="{B267C167-2EA8-E92C-920A-FC8BA49C3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21285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2" name="Straight Connector 801">
                  <a:extLst>
                    <a:ext uri="{FF2B5EF4-FFF2-40B4-BE49-F238E27FC236}">
                      <a16:creationId xmlns:a16="http://schemas.microsoft.com/office/drawing/2014/main" id="{ED2EC578-1C47-84C8-E615-D14D696408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4296550"/>
                  <a:ext cx="0" cy="74029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3" name="Straight Connector 802">
                  <a:extLst>
                    <a:ext uri="{FF2B5EF4-FFF2-40B4-BE49-F238E27FC236}">
                      <a16:creationId xmlns:a16="http://schemas.microsoft.com/office/drawing/2014/main" id="{FF24326B-B464-F640-F2AE-EE5CE77078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96007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4" name="Rectangle 803">
                  <a:extLst>
                    <a:ext uri="{FF2B5EF4-FFF2-40B4-BE49-F238E27FC236}">
                      <a16:creationId xmlns:a16="http://schemas.microsoft.com/office/drawing/2014/main" id="{F42B3CB4-1EBA-8A34-6449-B3CAD34B68C4}"/>
                    </a:ext>
                  </a:extLst>
                </p:cNvPr>
                <p:cNvSpPr/>
                <p:nvPr/>
              </p:nvSpPr>
              <p:spPr>
                <a:xfrm rot="2700000">
                  <a:off x="9145016" y="4574622"/>
                  <a:ext cx="169940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D1BE4D8-1537-6B45-554E-4642214ADD07}"/>
                  </a:ext>
                </a:extLst>
              </p:cNvPr>
              <p:cNvGrpSpPr/>
              <p:nvPr/>
            </p:nvGrpSpPr>
            <p:grpSpPr>
              <a:xfrm>
                <a:off x="10822201" y="3816439"/>
                <a:ext cx="135538" cy="932155"/>
                <a:chOff x="9145043" y="4434160"/>
                <a:chExt cx="169948" cy="1168817"/>
              </a:xfrm>
            </p:grpSpPr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AD85358E-5034-A308-6AED-A5C863DA1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35486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8" name="Straight Connector 797">
                  <a:extLst>
                    <a:ext uri="{FF2B5EF4-FFF2-40B4-BE49-F238E27FC236}">
                      <a16:creationId xmlns:a16="http://schemas.microsoft.com/office/drawing/2014/main" id="{1A99CCA0-4393-EE37-66D4-78EDC79A9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436157"/>
                  <a:ext cx="0" cy="116514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9" name="Straight Connector 798">
                  <a:extLst>
                    <a:ext uri="{FF2B5EF4-FFF2-40B4-BE49-F238E27FC236}">
                      <a16:creationId xmlns:a16="http://schemas.microsoft.com/office/drawing/2014/main" id="{CAB31F24-44EE-1460-59DF-2A674CB8A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52368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0" name="Rectangle 799">
                  <a:extLst>
                    <a:ext uri="{FF2B5EF4-FFF2-40B4-BE49-F238E27FC236}">
                      <a16:creationId xmlns:a16="http://schemas.microsoft.com/office/drawing/2014/main" id="{6E32D643-B2E5-C5CC-B12E-7596997D936C}"/>
                    </a:ext>
                  </a:extLst>
                </p:cNvPr>
                <p:cNvSpPr/>
                <p:nvPr/>
              </p:nvSpPr>
              <p:spPr>
                <a:xfrm rot="2700000">
                  <a:off x="9145044" y="4932188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8CECF06-74D0-EEA4-86BF-7694DBABF921}"/>
                </a:ext>
              </a:extLst>
            </p:cNvPr>
            <p:cNvSpPr/>
            <p:nvPr/>
          </p:nvSpPr>
          <p:spPr>
            <a:xfrm>
              <a:off x="7096125" y="3634740"/>
              <a:ext cx="3766185" cy="649605"/>
            </a:xfrm>
            <a:custGeom>
              <a:avLst/>
              <a:gdLst>
                <a:gd name="connsiteX0" fmla="*/ 0 w 3766185"/>
                <a:gd name="connsiteY0" fmla="*/ 9525 h 649605"/>
                <a:gd name="connsiteX1" fmla="*/ 942975 w 3766185"/>
                <a:gd name="connsiteY1" fmla="*/ 0 h 649605"/>
                <a:gd name="connsiteX2" fmla="*/ 1882140 w 3766185"/>
                <a:gd name="connsiteY2" fmla="*/ 40005 h 649605"/>
                <a:gd name="connsiteX3" fmla="*/ 2825115 w 3766185"/>
                <a:gd name="connsiteY3" fmla="*/ 491490 h 649605"/>
                <a:gd name="connsiteX4" fmla="*/ 3766185 w 3766185"/>
                <a:gd name="connsiteY4" fmla="*/ 649605 h 64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6185" h="649605">
                  <a:moveTo>
                    <a:pt x="0" y="9525"/>
                  </a:moveTo>
                  <a:lnTo>
                    <a:pt x="942975" y="0"/>
                  </a:lnTo>
                  <a:lnTo>
                    <a:pt x="1882140" y="40005"/>
                  </a:lnTo>
                  <a:lnTo>
                    <a:pt x="2825115" y="491490"/>
                  </a:lnTo>
                  <a:lnTo>
                    <a:pt x="3766185" y="64960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F0A5BB2-CAD1-B59F-81F6-E130F7F571A8}"/>
                </a:ext>
              </a:extLst>
            </p:cNvPr>
            <p:cNvSpPr/>
            <p:nvPr/>
          </p:nvSpPr>
          <p:spPr>
            <a:xfrm>
              <a:off x="1956435" y="3192780"/>
              <a:ext cx="3762375" cy="455295"/>
            </a:xfrm>
            <a:custGeom>
              <a:avLst/>
              <a:gdLst>
                <a:gd name="connsiteX0" fmla="*/ 0 w 3762375"/>
                <a:gd name="connsiteY0" fmla="*/ 455295 h 455295"/>
                <a:gd name="connsiteX1" fmla="*/ 944880 w 3762375"/>
                <a:gd name="connsiteY1" fmla="*/ 300990 h 455295"/>
                <a:gd name="connsiteX2" fmla="*/ 1884045 w 3762375"/>
                <a:gd name="connsiteY2" fmla="*/ 312420 h 455295"/>
                <a:gd name="connsiteX3" fmla="*/ 2825115 w 3762375"/>
                <a:gd name="connsiteY3" fmla="*/ 253365 h 455295"/>
                <a:gd name="connsiteX4" fmla="*/ 3762375 w 3762375"/>
                <a:gd name="connsiteY4" fmla="*/ 0 h 45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75" h="455295">
                  <a:moveTo>
                    <a:pt x="0" y="455295"/>
                  </a:moveTo>
                  <a:lnTo>
                    <a:pt x="944880" y="300990"/>
                  </a:lnTo>
                  <a:lnTo>
                    <a:pt x="1884045" y="312420"/>
                  </a:lnTo>
                  <a:lnTo>
                    <a:pt x="2825115" y="253365"/>
                  </a:lnTo>
                  <a:lnTo>
                    <a:pt x="3762375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40488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0A333C-0D2C-4534-B029-663DC6A3F676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8" ma:contentTypeDescription="Create a new document." ma:contentTypeScope="" ma:versionID="86660de093a717c09d33e1d7f0747012">
  <xsd:schema xmlns:xsd="http://www.w3.org/2001/XMLSchema" xmlns:xs="http://www.w3.org/2001/XMLSchema" xmlns:p="http://schemas.microsoft.com/office/2006/metadata/properties" xmlns:ns2="2bd39ed4-040d-4575-9ecd-51b09e17f4f6" xmlns:ns3="1ee8c843-32ad-4946-8cbf-9ab99b627ff5" targetNamespace="http://schemas.microsoft.com/office/2006/metadata/properties" ma:root="true" ma:fieldsID="5b42c9c1d2dece3bc8112bedd742bd45" ns2:_="" ns3:_="">
    <xsd:import namespace="2bd39ed4-040d-4575-9ecd-51b09e17f4f6"/>
    <xsd:import namespace="1ee8c843-32ad-4946-8cbf-9ab99b627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82f0ef-9e5c-4f20-a8e5-79115d6c62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8c843-32ad-4946-8cbf-9ab99b627f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3659d1-ce99-4d7d-99ed-4b469d8233ee}" ma:internalName="TaxCatchAll" ma:showField="CatchAllData" ma:web="1ee8c843-32ad-4946-8cbf-9ab99b627f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7FC4C2-573E-48B3-9BE4-AF19160CF78D}"/>
</file>

<file path=customXml/itemProps2.xml><?xml version="1.0" encoding="utf-8"?>
<ds:datastoreItem xmlns:ds="http://schemas.openxmlformats.org/officeDocument/2006/customXml" ds:itemID="{002C0D1A-FF69-46EC-BEA9-F2324E0BFCCC}"/>
</file>

<file path=docProps/app.xml><?xml version="1.0" encoding="utf-8"?>
<Properties xmlns="http://schemas.openxmlformats.org/officeDocument/2006/extended-properties" xmlns:vt="http://schemas.openxmlformats.org/officeDocument/2006/docPropsVTypes">
  <TotalTime>38385</TotalTime>
  <Words>1328</Words>
  <Application>Microsoft Office PowerPoint</Application>
  <PresentationFormat>Widescreen</PresentationFormat>
  <Paragraphs>199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Poppins Light</vt:lpstr>
      <vt:lpstr>Poppins Medium</vt:lpstr>
      <vt:lpstr>Wingdings</vt:lpstr>
      <vt:lpstr>1_Office Theme</vt:lpstr>
      <vt:lpstr>The TRAVERSE Diabetes Substudy </vt:lpstr>
      <vt:lpstr>Background and gaps in knowledge</vt:lpstr>
      <vt:lpstr>TRAVERSE Diabetes substudy: aims</vt:lpstr>
      <vt:lpstr>TRAVERSE Diabetes substudy</vt:lpstr>
      <vt:lpstr>TRAVERSE Diabetes substudy: results</vt:lpstr>
      <vt:lpstr>TRAVERSE Diabetes substudy: results</vt:lpstr>
      <vt:lpstr>TRAVERSE Diabetes substudy: results</vt:lpstr>
      <vt:lpstr>TRAVERSE Diabetes substudy: results</vt:lpstr>
      <vt:lpstr>TRAVERSE Diabetes substudy: results</vt:lpstr>
      <vt:lpstr>TRAVERSE Diabetes substudy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Richard</dc:creator>
  <cp:lastModifiedBy>JONES Richard</cp:lastModifiedBy>
  <cp:revision>828</cp:revision>
  <dcterms:created xsi:type="dcterms:W3CDTF">2021-10-15T09:47:49Z</dcterms:created>
  <dcterms:modified xsi:type="dcterms:W3CDTF">2024-02-29T16:51:33Z</dcterms:modified>
</cp:coreProperties>
</file>