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authors.xml" ContentType="application/vnd.ms-powerpoint.authors+xml"/>
  <Override PartName="/ppt/webextensions/webextension1.xml" ContentType="application/vnd.ms-office.webextension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webextensions/taskpanes.xml" ContentType="application/vnd.ms-office.webextensiontaskpane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214" r:id="rId2"/>
    <p:sldId id="2197" r:id="rId3"/>
    <p:sldId id="2198" r:id="rId4"/>
    <p:sldId id="2164" r:id="rId5"/>
    <p:sldId id="2207" r:id="rId6"/>
    <p:sldId id="2215" r:id="rId7"/>
    <p:sldId id="2217" r:id="rId8"/>
    <p:sldId id="2216" r:id="rId9"/>
    <p:sldId id="2211" r:id="rId10"/>
    <p:sldId id="221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EAB2C27-04D8-1D02-0A2C-2EC8C98F5F69}" name="JONES Richard" initials="JR" userId="JONES Richard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D5E3"/>
    <a:srgbClr val="FFFFFF"/>
    <a:srgbClr val="4E7989"/>
    <a:srgbClr val="C6F1FF"/>
    <a:srgbClr val="CC0000"/>
    <a:srgbClr val="000000"/>
    <a:srgbClr val="E7EBF2"/>
    <a:srgbClr val="FF9999"/>
    <a:srgbClr val="800080"/>
    <a:srgbClr val="1272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A77CB0-E99E-4937-BE8A-D76085EADA5D}" v="3" dt="2024-02-29T16:45:04.9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28" autoAdjust="0"/>
    <p:restoredTop sz="95097" autoAdjust="0"/>
  </p:normalViewPr>
  <p:slideViewPr>
    <p:cSldViewPr snapToGrid="0">
      <p:cViewPr varScale="1">
        <p:scale>
          <a:sx n="83" d="100"/>
          <a:sy n="83" d="100"/>
        </p:scale>
        <p:origin x="1307" y="70"/>
      </p:cViewPr>
      <p:guideLst/>
    </p:cSldViewPr>
  </p:slideViewPr>
  <p:outlineViewPr>
    <p:cViewPr>
      <p:scale>
        <a:sx n="33" d="100"/>
        <a:sy n="33" d="100"/>
      </p:scale>
      <p:origin x="0" y="-8195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20" d="100"/>
          <a:sy n="120" d="100"/>
        </p:scale>
        <p:origin x="1891" y="-165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D747B-D609-47BE-A6A6-52428FADEC80}" type="datetimeFigureOut">
              <a:rPr lang="en-GB" smtClean="0"/>
              <a:t>29/02/2024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2D39-4678-4E9E-B489-7EE992660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59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212E-CC80-4343-822E-467350174EB9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527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810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8062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6022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1978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480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6281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810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4814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020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1F4DC-DE03-428B-A6B8-D099DE2AC6B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0956" y="457200"/>
            <a:ext cx="10474037" cy="1960050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en-US" dirty="0"/>
              <a:t>HERE IS THE MAIN 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935D9-ED78-4CDD-BA44-DB51FE9C22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6581" y="2601119"/>
            <a:ext cx="8473045" cy="2481520"/>
          </a:xfrm>
        </p:spPr>
        <p:txBody>
          <a:bodyPr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10BBD-AEFC-4104-A139-A21286FF9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AB2A1-A7A6-4581-BB46-7DE3C97F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9B314-D687-47AA-957E-11B89CAB3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95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34">
          <p15:clr>
            <a:srgbClr val="FBAE40"/>
          </p15:clr>
        </p15:guide>
        <p15:guide id="3" pos="7106">
          <p15:clr>
            <a:srgbClr val="FBAE40"/>
          </p15:clr>
        </p15:guide>
        <p15:guide id="4" orient="horz" pos="187">
          <p15:clr>
            <a:srgbClr val="FBAE40"/>
          </p15:clr>
        </p15:guide>
        <p15:guide id="5" orient="horz" pos="4247">
          <p15:clr>
            <a:srgbClr val="FBAE40"/>
          </p15:clr>
        </p15:guide>
        <p15:guide id="6" pos="1005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A3F3C-72B0-4542-8401-A719D3F3BF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EA80C7-1B9A-4454-80C3-6D83A051F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95437" y="1813750"/>
            <a:ext cx="9793287" cy="396359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A4362-C09C-4C17-B12F-EBEE6E911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A6B0E-33BE-4305-B447-D03F4A203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487E8-9DC1-4516-A8D6-5F9948381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82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E2248D-9E44-4D54-AB28-48CE9512DF6F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43003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64EB79-FC22-4D6A-B30B-8BBB87ADE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3003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EF15F-7695-422E-8136-2E3719E3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1E0BD-0534-4C88-A8C0-9D98EC96F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5EB4F-35B8-436F-953B-1FE1CB1A3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775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gramm als Bild aus pd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335" y="188640"/>
            <a:ext cx="12103331" cy="706090"/>
          </a:xfrm>
        </p:spPr>
        <p:txBody>
          <a:bodyPr/>
          <a:lstStyle>
            <a:lvl1pPr>
              <a:defRPr sz="2400" b="1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143339" y="6453188"/>
            <a:ext cx="11905323" cy="36036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7"/>
          </p:nvPr>
        </p:nvSpPr>
        <p:spPr>
          <a:xfrm>
            <a:off x="239184" y="1125538"/>
            <a:ext cx="11713467" cy="518378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1009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57E3E-461D-448D-BC3C-443911F7B6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4708" y="483651"/>
            <a:ext cx="10652454" cy="177410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39C72-89A7-4E43-B23E-1E4F002FE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767" y="2612570"/>
            <a:ext cx="10617529" cy="3141025"/>
          </a:xfrm>
        </p:spPr>
        <p:txBody>
          <a:bodyPr/>
          <a:lstStyle>
            <a:lvl1pPr>
              <a:buClr>
                <a:schemeClr val="tx1"/>
              </a:buClr>
              <a:buFont typeface="Wingdings" panose="05000000000000000000" pitchFamily="2" charset="2"/>
              <a:buChar char="§"/>
              <a:defRPr sz="2400"/>
            </a:lvl1pPr>
            <a:lvl2pPr>
              <a:buClr>
                <a:schemeClr val="tx1"/>
              </a:buClr>
              <a:buFont typeface="Wingdings" panose="05000000000000000000" pitchFamily="2" charset="2"/>
              <a:buChar char="§"/>
              <a:defRPr sz="2000"/>
            </a:lvl2pPr>
            <a:lvl3pPr>
              <a:buClr>
                <a:schemeClr val="tx1"/>
              </a:buClr>
              <a:buFont typeface="Wingdings" panose="05000000000000000000" pitchFamily="2" charset="2"/>
              <a:buChar char="§"/>
              <a:defRPr sz="1800"/>
            </a:lvl3pPr>
            <a:lvl4pPr>
              <a:buClr>
                <a:schemeClr val="tx1"/>
              </a:buClr>
              <a:buFont typeface="Wingdings" panose="05000000000000000000" pitchFamily="2" charset="2"/>
              <a:buChar char="§"/>
              <a:defRPr sz="1600"/>
            </a:lvl4pPr>
            <a:lvl5pPr>
              <a:buClr>
                <a:schemeClr val="tx1"/>
              </a:buClr>
              <a:buFont typeface="Wingdings" panose="05000000000000000000" pitchFamily="2" charset="2"/>
              <a:buChar char="§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4DDDE-EFC3-46D0-8447-311BF249F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E7B736C5-0A92-4502-AA74-B995BDCF208A}" type="datetimeFigureOut">
              <a:rPr lang="en-GB" smtClean="0"/>
              <a:pPr/>
              <a:t>29/02/2024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61B96-1EB1-4186-AC99-9CE56E80D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DBE08-DC3D-4503-9D13-C5B2020B1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24443D20-B41A-4E7F-B431-D4A85DE2CB5E}" type="slidenum">
              <a:rPr lang="en-GB" smtClean="0"/>
              <a:pPr/>
              <a:t>‹#›</a:t>
            </a:fld>
            <a:endParaRPr lang="en-GB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280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D69-5867-4F94-B7CC-C5D5DE9EA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1213" y="1709738"/>
            <a:ext cx="10640007" cy="2852737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23864-DFF3-4FD3-B035-8111D2A02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152" y="4589463"/>
            <a:ext cx="10640007" cy="1045379"/>
          </a:xfr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4B5D1-BA80-473B-99D2-40AC1A14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8CC5B-AFC8-48CF-B0F4-FDB5D36F6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CAC44-1422-465F-A1E2-44EEC09C3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34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81708-F5FF-48FA-B940-8B639C81A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6579" y="365125"/>
            <a:ext cx="10682146" cy="1325563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2EE47-83AE-48BB-9C5F-9BB0C40C9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4703" y="1825625"/>
            <a:ext cx="5146958" cy="3868593"/>
          </a:xfrm>
        </p:spPr>
        <p:txBody>
          <a:bodyPr/>
          <a:lstStyle>
            <a:lvl1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2pPr>
            <a:lvl3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3pPr>
            <a:lvl4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4pPr>
            <a:lvl5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F0DFCC-45EB-4AA4-B615-600601983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993" y="1825625"/>
            <a:ext cx="5182732" cy="3868593"/>
          </a:xfrm>
        </p:spPr>
        <p:txBody>
          <a:bodyPr/>
          <a:lstStyle>
            <a:lvl1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2pPr>
            <a:lvl3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3pPr>
            <a:lvl4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4pPr>
            <a:lvl5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E0965-C859-4EB6-89D3-7FD9C1057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12ECF-E291-41D6-AD1D-AAA71CA68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CD248-3503-42B9-A86F-91923AF16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33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24EF-528E-46A0-BF0D-6CA6E99996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3226" y="365125"/>
            <a:ext cx="10515600" cy="1325563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04860-339B-4335-A0A5-39EC4A9C927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03220" y="1690688"/>
            <a:ext cx="5115689" cy="791234"/>
          </a:xfrm>
        </p:spPr>
        <p:txBody>
          <a:bodyPr anchor="b">
            <a:normAutofit/>
          </a:bodyPr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46196D-4EAC-45DF-8CCF-F084BEE22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1629" y="2505075"/>
            <a:ext cx="5115689" cy="32900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1857B0-6DA1-4E2B-A5D7-75DC5DEFD04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34540" y="1687101"/>
            <a:ext cx="4984286" cy="733041"/>
          </a:xfrm>
        </p:spPr>
        <p:txBody>
          <a:bodyPr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8117D5-3F7B-4181-90B3-28944E4516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0480" y="2516951"/>
            <a:ext cx="4978282" cy="32782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A035A0-9E61-4FBF-83CB-DE2F14351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29/02/2024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0C0A21-114E-469B-BAF9-B45ECAB82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90647-2E4D-4A1E-9B9F-292488369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9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10E4A-D5DA-4C4B-B8BE-9DDA91B352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7FD586-4B54-4C10-89D5-E4D9BD6A0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29/02/2024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1D6CCB-E602-48D4-AF04-1CBCA4035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8710B-6D14-4617-AD4E-48509171E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27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6F89FF-03DB-4633-84D0-08FBDD5A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29/02/2024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FE62DE-D883-4164-86CD-4E3CEA5C6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1CC548-CD17-49A7-913D-0D8C045C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797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76D22-5159-49E3-BB7F-52F8681600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157" y="457200"/>
            <a:ext cx="4114800" cy="160020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C6D47-356F-44E5-8080-0113B776C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276597"/>
            <a:ext cx="6172200" cy="44532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ACAD40-8C40-4217-8ACC-A274E474F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3223" y="2057400"/>
            <a:ext cx="4114800" cy="36724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774C5-3E17-4B09-9890-8D828AF26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38872-F0D3-4D9B-A29D-2E63240AC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469C9-220D-4F45-B812-5201BDA43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13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A2670-8927-44BD-A2FE-2BA7E37A33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7282" y="457200"/>
            <a:ext cx="3932237" cy="1549262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2F50D4-D809-48FF-8949-7B800C3A4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7602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8753EC-9A03-46E4-8CB3-5AC09D969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7282" y="2057400"/>
            <a:ext cx="3932237" cy="36902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853C9-3EFB-41BB-ABA2-1F7831FA8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7DE5F-360D-44E3-B2AD-9C0C9E225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75E9E-46EA-46B7-B5EC-1FAABD06E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70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6D8B279-006E-45AE-9DF4-35CD375C41F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" y="0"/>
            <a:ext cx="12189023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B02495-A369-4DE5-A8E8-FCE65F233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5" y="365125"/>
            <a:ext cx="106353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BE7ED-C0A1-4E9D-A00C-6999EAB33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458" y="1813750"/>
            <a:ext cx="10670268" cy="3990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994A6-E6C9-4077-8907-747E4514C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632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E7B736C5-0A92-4502-AA74-B995BDCF208A}" type="datetimeFigureOut">
              <a:rPr lang="en-GB" smtClean="0"/>
              <a:pPr/>
              <a:t>29/02/2024</a:t>
            </a:fld>
            <a:endParaRPr lang="en-GB" sz="11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EE4E-F268-4348-9641-5AD819CF92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5728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2274-0980-4F9F-8131-07FE6DF6C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572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24443D20-B41A-4E7F-B431-D4A85DE2CB5E}" type="slidenum">
              <a:rPr lang="en-GB" smtClean="0"/>
              <a:pPr/>
              <a:t>‹#›</a:t>
            </a:fld>
            <a:endParaRPr lang="en-GB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8F94FC5-39D6-623E-CCF4-6CA1A4CA6B3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34089" y="5844540"/>
            <a:ext cx="1054837" cy="45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2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anose="05000000000000000000" pitchFamily="2" charset="2"/>
        <a:buChar char="§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01">
          <p15:clr>
            <a:srgbClr val="F26B43"/>
          </p15:clr>
        </p15:guide>
        <p15:guide id="2" pos="3817">
          <p15:clr>
            <a:srgbClr val="F26B43"/>
          </p15:clr>
        </p15:guide>
        <p15:guide id="3" orient="horz" pos="187">
          <p15:clr>
            <a:srgbClr val="F26B43"/>
          </p15:clr>
        </p15:guide>
        <p15:guide id="4" pos="234">
          <p15:clr>
            <a:srgbClr val="F26B43"/>
          </p15:clr>
        </p15:guide>
        <p15:guide id="5" pos="7174">
          <p15:clr>
            <a:srgbClr val="F26B43"/>
          </p15:clr>
        </p15:guide>
        <p15:guide id="6" pos="506">
          <p15:clr>
            <a:srgbClr val="F26B43"/>
          </p15:clr>
        </p15:guide>
        <p15:guide id="7" pos="100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1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13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4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svg"/><Relationship Id="rId11" Type="http://schemas.openxmlformats.org/officeDocument/2006/relationships/image" Target="../media/image9.png"/><Relationship Id="rId5" Type="http://schemas.openxmlformats.org/officeDocument/2006/relationships/image" Target="../media/image15.png"/><Relationship Id="rId10" Type="http://schemas.openxmlformats.org/officeDocument/2006/relationships/image" Target="../media/image7.svg"/><Relationship Id="rId4" Type="http://schemas.openxmlformats.org/officeDocument/2006/relationships/image" Target="../media/image14.sv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9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Relationship Id="rId9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9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Relationship Id="rId9" Type="http://schemas.openxmlformats.org/officeDocument/2006/relationships/image" Target="../media/image7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svg"/><Relationship Id="rId3" Type="http://schemas.openxmlformats.org/officeDocument/2006/relationships/image" Target="../media/image9.png"/><Relationship Id="rId7" Type="http://schemas.openxmlformats.org/officeDocument/2006/relationships/image" Target="../media/image22.sv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svg"/><Relationship Id="rId5" Type="http://schemas.openxmlformats.org/officeDocument/2006/relationships/image" Target="../media/image20.sv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svg"/><Relationship Id="rId1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6B6E3F5-9AD4-0B5F-620E-E50DDC2C0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82113"/>
            <a:ext cx="11676185" cy="1960050"/>
          </a:xfrm>
        </p:spPr>
        <p:txBody>
          <a:bodyPr>
            <a:noAutofit/>
          </a:bodyPr>
          <a:lstStyle/>
          <a:p>
            <a:pPr algn="ctr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100" dirty="0"/>
              <a:t>The TRAVERSE Diabetes </a:t>
            </a:r>
            <a:r>
              <a:rPr lang="en-US" sz="4100" dirty="0" err="1"/>
              <a:t>Substudy</a:t>
            </a:r>
            <a:br>
              <a:rPr lang="en-US" sz="4100" dirty="0"/>
            </a:br>
            <a:endParaRPr lang="en-GB" sz="4100" dirty="0"/>
          </a:p>
        </p:txBody>
      </p:sp>
      <p:sp>
        <p:nvSpPr>
          <p:cNvPr id="50" name="Rounded Rectangle 88">
            <a:extLst>
              <a:ext uri="{FF2B5EF4-FFF2-40B4-BE49-F238E27FC236}">
                <a16:creationId xmlns:a16="http://schemas.microsoft.com/office/drawing/2014/main" id="{9C61B8F9-8F82-6DBF-F909-0BD84CB19F70}"/>
              </a:ext>
            </a:extLst>
          </p:cNvPr>
          <p:cNvSpPr/>
          <p:nvPr/>
        </p:nvSpPr>
        <p:spPr>
          <a:xfrm>
            <a:off x="5363044" y="4349777"/>
            <a:ext cx="1195815" cy="119581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0F596B5F-5F3A-BA37-6E68-7BABAD763C29}"/>
              </a:ext>
            </a:extLst>
          </p:cNvPr>
          <p:cNvGrpSpPr/>
          <p:nvPr/>
        </p:nvGrpSpPr>
        <p:grpSpPr>
          <a:xfrm>
            <a:off x="5439909" y="4582486"/>
            <a:ext cx="1057038" cy="755492"/>
            <a:chOff x="1606254" y="3689806"/>
            <a:chExt cx="735012" cy="525332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263D3AAE-D1EC-CDC9-2840-30274DBECB7E}"/>
                </a:ext>
              </a:extLst>
            </p:cNvPr>
            <p:cNvSpPr/>
            <p:nvPr/>
          </p:nvSpPr>
          <p:spPr>
            <a:xfrm>
              <a:off x="1628775" y="3712845"/>
              <a:ext cx="645795" cy="386715"/>
            </a:xfrm>
            <a:custGeom>
              <a:avLst/>
              <a:gdLst>
                <a:gd name="connsiteX0" fmla="*/ 0 w 645795"/>
                <a:gd name="connsiteY0" fmla="*/ 131445 h 386715"/>
                <a:gd name="connsiteX1" fmla="*/ 0 w 645795"/>
                <a:gd name="connsiteY1" fmla="*/ 365760 h 386715"/>
                <a:gd name="connsiteX2" fmla="*/ 137160 w 645795"/>
                <a:gd name="connsiteY2" fmla="*/ 365760 h 386715"/>
                <a:gd name="connsiteX3" fmla="*/ 211455 w 645795"/>
                <a:gd name="connsiteY3" fmla="*/ 386715 h 386715"/>
                <a:gd name="connsiteX4" fmla="*/ 428625 w 645795"/>
                <a:gd name="connsiteY4" fmla="*/ 386715 h 386715"/>
                <a:gd name="connsiteX5" fmla="*/ 447675 w 645795"/>
                <a:gd name="connsiteY5" fmla="*/ 358140 h 386715"/>
                <a:gd name="connsiteX6" fmla="*/ 447675 w 645795"/>
                <a:gd name="connsiteY6" fmla="*/ 339090 h 386715"/>
                <a:gd name="connsiteX7" fmla="*/ 430530 w 645795"/>
                <a:gd name="connsiteY7" fmla="*/ 318135 h 386715"/>
                <a:gd name="connsiteX8" fmla="*/ 461010 w 645795"/>
                <a:gd name="connsiteY8" fmla="*/ 302895 h 386715"/>
                <a:gd name="connsiteX9" fmla="*/ 466725 w 645795"/>
                <a:gd name="connsiteY9" fmla="*/ 274320 h 386715"/>
                <a:gd name="connsiteX10" fmla="*/ 455295 w 645795"/>
                <a:gd name="connsiteY10" fmla="*/ 247650 h 386715"/>
                <a:gd name="connsiteX11" fmla="*/ 481965 w 645795"/>
                <a:gd name="connsiteY11" fmla="*/ 224790 h 386715"/>
                <a:gd name="connsiteX12" fmla="*/ 483870 w 645795"/>
                <a:gd name="connsiteY12" fmla="*/ 201930 h 386715"/>
                <a:gd name="connsiteX13" fmla="*/ 470535 w 645795"/>
                <a:gd name="connsiteY13" fmla="*/ 179070 h 386715"/>
                <a:gd name="connsiteX14" fmla="*/ 611505 w 645795"/>
                <a:gd name="connsiteY14" fmla="*/ 179070 h 386715"/>
                <a:gd name="connsiteX15" fmla="*/ 645795 w 645795"/>
                <a:gd name="connsiteY15" fmla="*/ 154305 h 386715"/>
                <a:gd name="connsiteX16" fmla="*/ 641985 w 645795"/>
                <a:gd name="connsiteY16" fmla="*/ 131445 h 386715"/>
                <a:gd name="connsiteX17" fmla="*/ 613410 w 645795"/>
                <a:gd name="connsiteY17" fmla="*/ 108585 h 386715"/>
                <a:gd name="connsiteX18" fmla="*/ 314325 w 645795"/>
                <a:gd name="connsiteY18" fmla="*/ 108585 h 386715"/>
                <a:gd name="connsiteX19" fmla="*/ 352425 w 645795"/>
                <a:gd name="connsiteY19" fmla="*/ 80010 h 386715"/>
                <a:gd name="connsiteX20" fmla="*/ 400050 w 645795"/>
                <a:gd name="connsiteY20" fmla="*/ 49530 h 386715"/>
                <a:gd name="connsiteX21" fmla="*/ 401955 w 645795"/>
                <a:gd name="connsiteY21" fmla="*/ 20955 h 386715"/>
                <a:gd name="connsiteX22" fmla="*/ 390525 w 645795"/>
                <a:gd name="connsiteY22" fmla="*/ 5715 h 386715"/>
                <a:gd name="connsiteX23" fmla="*/ 365760 w 645795"/>
                <a:gd name="connsiteY23" fmla="*/ 0 h 386715"/>
                <a:gd name="connsiteX24" fmla="*/ 123825 w 645795"/>
                <a:gd name="connsiteY24" fmla="*/ 131445 h 386715"/>
                <a:gd name="connsiteX25" fmla="*/ 0 w 645795"/>
                <a:gd name="connsiteY25" fmla="*/ 131445 h 38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645795" h="386715">
                  <a:moveTo>
                    <a:pt x="0" y="131445"/>
                  </a:moveTo>
                  <a:lnTo>
                    <a:pt x="0" y="365760"/>
                  </a:lnTo>
                  <a:lnTo>
                    <a:pt x="137160" y="365760"/>
                  </a:lnTo>
                  <a:lnTo>
                    <a:pt x="211455" y="386715"/>
                  </a:lnTo>
                  <a:lnTo>
                    <a:pt x="428625" y="386715"/>
                  </a:lnTo>
                  <a:lnTo>
                    <a:pt x="447675" y="358140"/>
                  </a:lnTo>
                  <a:lnTo>
                    <a:pt x="447675" y="339090"/>
                  </a:lnTo>
                  <a:lnTo>
                    <a:pt x="430530" y="318135"/>
                  </a:lnTo>
                  <a:lnTo>
                    <a:pt x="461010" y="302895"/>
                  </a:lnTo>
                  <a:lnTo>
                    <a:pt x="466725" y="274320"/>
                  </a:lnTo>
                  <a:lnTo>
                    <a:pt x="455295" y="247650"/>
                  </a:lnTo>
                  <a:lnTo>
                    <a:pt x="481965" y="224790"/>
                  </a:lnTo>
                  <a:lnTo>
                    <a:pt x="483870" y="201930"/>
                  </a:lnTo>
                  <a:lnTo>
                    <a:pt x="470535" y="179070"/>
                  </a:lnTo>
                  <a:lnTo>
                    <a:pt x="611505" y="179070"/>
                  </a:lnTo>
                  <a:lnTo>
                    <a:pt x="645795" y="154305"/>
                  </a:lnTo>
                  <a:lnTo>
                    <a:pt x="641985" y="131445"/>
                  </a:lnTo>
                  <a:lnTo>
                    <a:pt x="613410" y="108585"/>
                  </a:lnTo>
                  <a:lnTo>
                    <a:pt x="314325" y="108585"/>
                  </a:lnTo>
                  <a:lnTo>
                    <a:pt x="352425" y="80010"/>
                  </a:lnTo>
                  <a:lnTo>
                    <a:pt x="400050" y="49530"/>
                  </a:lnTo>
                  <a:lnTo>
                    <a:pt x="401955" y="20955"/>
                  </a:lnTo>
                  <a:lnTo>
                    <a:pt x="390525" y="5715"/>
                  </a:lnTo>
                  <a:lnTo>
                    <a:pt x="365760" y="0"/>
                  </a:lnTo>
                  <a:lnTo>
                    <a:pt x="123825" y="131445"/>
                  </a:lnTo>
                  <a:lnTo>
                    <a:pt x="0" y="1314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F771482-620A-7A11-9BBE-68227A5DB797}"/>
                </a:ext>
              </a:extLst>
            </p:cNvPr>
            <p:cNvSpPr/>
            <p:nvPr/>
          </p:nvSpPr>
          <p:spPr>
            <a:xfrm>
              <a:off x="2201830" y="3935783"/>
              <a:ext cx="45719" cy="644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Rectangle: Top Corners Rounded 56">
              <a:extLst>
                <a:ext uri="{FF2B5EF4-FFF2-40B4-BE49-F238E27FC236}">
                  <a16:creationId xmlns:a16="http://schemas.microsoft.com/office/drawing/2014/main" id="{E2024A5F-7397-6201-59C6-EAC5563ABA07}"/>
                </a:ext>
              </a:extLst>
            </p:cNvPr>
            <p:cNvSpPr/>
            <p:nvPr/>
          </p:nvSpPr>
          <p:spPr>
            <a:xfrm>
              <a:off x="2148840" y="3984711"/>
              <a:ext cx="154305" cy="201930"/>
            </a:xfrm>
            <a:prstGeom prst="round2SameRect">
              <a:avLst>
                <a:gd name="adj1" fmla="val 2284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D0B91769-8D5A-4E3C-861F-EBB81DE2265C}"/>
                </a:ext>
              </a:extLst>
            </p:cNvPr>
            <p:cNvSpPr/>
            <p:nvPr/>
          </p:nvSpPr>
          <p:spPr>
            <a:xfrm>
              <a:off x="2192305" y="4027223"/>
              <a:ext cx="68930" cy="494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49AE2B52-020E-5154-4D03-652550A34AA5}"/>
                </a:ext>
              </a:extLst>
            </p:cNvPr>
            <p:cNvGrpSpPr/>
            <p:nvPr/>
          </p:nvGrpSpPr>
          <p:grpSpPr>
            <a:xfrm>
              <a:off x="1606254" y="3689806"/>
              <a:ext cx="735012" cy="525332"/>
              <a:chOff x="8210625" y="2320532"/>
              <a:chExt cx="3810000" cy="2723106"/>
            </a:xfrm>
          </p:grpSpPr>
          <p:pic>
            <p:nvPicPr>
              <p:cNvPr id="60" name="Graphic 59">
                <a:extLst>
                  <a:ext uri="{FF2B5EF4-FFF2-40B4-BE49-F238E27FC236}">
                    <a16:creationId xmlns:a16="http://schemas.microsoft.com/office/drawing/2014/main" id="{8E682D78-CA4F-7B51-E3E2-C7DE61064CE5}"/>
                  </a:ext>
                </a:extLst>
              </p:cNvPr>
              <p:cNvPicPr>
                <a:picLocks/>
              </p:cNvPicPr>
              <p:nvPr/>
            </p:nvPicPr>
            <p:blipFill rotWithShape="1"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 t="14789" b="13738"/>
              <a:stretch/>
            </p:blipFill>
            <p:spPr>
              <a:xfrm>
                <a:off x="8210625" y="2320532"/>
                <a:ext cx="3810000" cy="2723105"/>
              </a:xfrm>
              <a:prstGeom prst="rect">
                <a:avLst/>
              </a:prstGeom>
            </p:spPr>
          </p:pic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24DBB961-041F-9756-7A70-5D0DF39688F6}"/>
                  </a:ext>
                </a:extLst>
              </p:cNvPr>
              <p:cNvGrpSpPr/>
              <p:nvPr/>
            </p:nvGrpSpPr>
            <p:grpSpPr>
              <a:xfrm>
                <a:off x="8210625" y="2320534"/>
                <a:ext cx="3810000" cy="2723104"/>
                <a:chOff x="8252322" y="2725459"/>
                <a:chExt cx="3810000" cy="2723104"/>
              </a:xfrm>
            </p:grpSpPr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9E1536F9-FFC7-7FC0-66F8-27BD8ACDBE17}"/>
                    </a:ext>
                  </a:extLst>
                </p:cNvPr>
                <p:cNvSpPr/>
                <p:nvPr/>
              </p:nvSpPr>
              <p:spPr>
                <a:xfrm>
                  <a:off x="11339544" y="3666425"/>
                  <a:ext cx="230573" cy="334075"/>
                </a:xfrm>
                <a:prstGeom prst="rect">
                  <a:avLst/>
                </a:prstGeom>
                <a:solidFill>
                  <a:srgbClr val="CC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63" name="Graphic 62">
                  <a:extLst>
                    <a:ext uri="{FF2B5EF4-FFF2-40B4-BE49-F238E27FC236}">
                      <a16:creationId xmlns:a16="http://schemas.microsoft.com/office/drawing/2014/main" id="{CBBC4DE6-B497-776B-6FB1-1F453ECEC144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rcRect t="14789" b="13738"/>
                <a:stretch/>
              </p:blipFill>
              <p:spPr>
                <a:xfrm>
                  <a:off x="8252322" y="2725459"/>
                  <a:ext cx="3810000" cy="2723104"/>
                </a:xfrm>
                <a:prstGeom prst="rect">
                  <a:avLst/>
                </a:prstGeom>
              </p:spPr>
            </p:pic>
          </p:grpSp>
        </p:grpSp>
      </p:grpSp>
      <p:pic>
        <p:nvPicPr>
          <p:cNvPr id="5" name="Picture 4" descr="A blue and grey logo&#10;&#10;Description automatically generated">
            <a:extLst>
              <a:ext uri="{FF2B5EF4-FFF2-40B4-BE49-F238E27FC236}">
                <a16:creationId xmlns:a16="http://schemas.microsoft.com/office/drawing/2014/main" id="{90CC4519-0B87-7CB1-0DDD-642528594B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662" y="305847"/>
            <a:ext cx="5260859" cy="166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033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601296B5-7C17-8250-2EDB-9D0DDF83B820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4155" y="2085114"/>
            <a:ext cx="3810000" cy="381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>
                <a:solidFill>
                  <a:srgbClr val="006EAB"/>
                </a:solidFill>
              </a:rPr>
              <a:t>TRAVERSE </a:t>
            </a:r>
            <a:r>
              <a:rPr lang="en-GB" dirty="0"/>
              <a:t>Diabetes</a:t>
            </a:r>
            <a:r>
              <a:rPr lang="en-GB" dirty="0">
                <a:solidFill>
                  <a:srgbClr val="006EAB"/>
                </a:solidFill>
              </a:rPr>
              <a:t> </a:t>
            </a:r>
            <a:r>
              <a:rPr lang="en-GB" dirty="0" err="1">
                <a:solidFill>
                  <a:srgbClr val="006EAB"/>
                </a:solidFill>
              </a:rPr>
              <a:t>substudy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0" y="1340465"/>
            <a:ext cx="5898378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70" y="1360561"/>
            <a:ext cx="4375600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Summary and conclusions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E838BD-7151-6C7D-28FC-9635010EE81B}"/>
              </a:ext>
            </a:extLst>
          </p:cNvPr>
          <p:cNvSpPr txBox="1">
            <a:spLocks/>
          </p:cNvSpPr>
          <p:nvPr/>
        </p:nvSpPr>
        <p:spPr>
          <a:xfrm>
            <a:off x="688766" y="1983339"/>
            <a:ext cx="10782798" cy="350865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00000"/>
              </a:lnSpc>
              <a:spcBef>
                <a:spcPts val="3600"/>
              </a:spcBef>
              <a:spcAft>
                <a:spcPct val="0"/>
              </a:spcAft>
              <a:buClr>
                <a:srgbClr val="006EAB"/>
              </a:buClr>
              <a:buSzPct val="110000"/>
              <a:defRPr/>
            </a:pPr>
            <a:r>
              <a:rPr lang="en-US" spc="-1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In middle-aged and older men with hypogonadism </a:t>
            </a:r>
            <a:br>
              <a:rPr lang="en-US" spc="-1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spc="-1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and prediabetes,</a:t>
            </a: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the rate of progression from prediabetes </a:t>
            </a:r>
            <a:b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to diabetes </a:t>
            </a:r>
            <a:r>
              <a:rPr lang="en-US" dirty="0">
                <a:solidFill>
                  <a:schemeClr val="accent1"/>
                </a:solidFill>
                <a:latin typeface="+mj-lt"/>
              </a:rPr>
              <a:t>did not differ significantly</a:t>
            </a: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between testosterone </a:t>
            </a:r>
            <a:b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and placebo groups</a:t>
            </a:r>
          </a:p>
          <a:p>
            <a:pPr fontAlgn="base">
              <a:lnSpc>
                <a:spcPct val="100000"/>
              </a:lnSpc>
              <a:spcBef>
                <a:spcPts val="3600"/>
              </a:spcBef>
              <a:spcAft>
                <a:spcPct val="0"/>
              </a:spcAft>
              <a:buClr>
                <a:srgbClr val="006EAB"/>
              </a:buClr>
              <a:buSzPct val="110000"/>
              <a:defRPr/>
            </a:pP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Testosterone </a:t>
            </a:r>
            <a:r>
              <a:rPr lang="en-US" dirty="0">
                <a:solidFill>
                  <a:schemeClr val="accent1"/>
                </a:solidFill>
                <a:latin typeface="+mj-lt"/>
              </a:rPr>
              <a:t>did not improve </a:t>
            </a:r>
            <a:r>
              <a:rPr lang="en-US" dirty="0" err="1">
                <a:solidFill>
                  <a:schemeClr val="accent1"/>
                </a:solidFill>
                <a:latin typeface="+mj-lt"/>
              </a:rPr>
              <a:t>glycaemic</a:t>
            </a:r>
            <a:r>
              <a:rPr lang="en-US" dirty="0">
                <a:solidFill>
                  <a:schemeClr val="accent1"/>
                </a:solidFill>
                <a:latin typeface="+mj-lt"/>
              </a:rPr>
              <a:t> control</a:t>
            </a: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in men </a:t>
            </a:r>
            <a:b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with </a:t>
            </a:r>
            <a:r>
              <a:rPr lang="en-US" spc="-1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hypogonadism and diabetes, and rates of </a:t>
            </a:r>
            <a:r>
              <a:rPr lang="en-US" spc="-10" dirty="0" err="1">
                <a:solidFill>
                  <a:srgbClr val="E7E6E6">
                    <a:lumMod val="25000"/>
                  </a:srgbClr>
                </a:solidFill>
                <a:latin typeface="Poppins Light"/>
              </a:rPr>
              <a:t>glycaemic</a:t>
            </a:r>
            <a:r>
              <a:rPr lang="en-US" spc="-1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</a:t>
            </a:r>
            <a:br>
              <a:rPr lang="en-US" spc="-1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spc="-1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remission </a:t>
            </a:r>
            <a:r>
              <a:rPr lang="en-US" spc="-10" dirty="0">
                <a:solidFill>
                  <a:schemeClr val="accent1"/>
                </a:solidFill>
                <a:latin typeface="+mj-lt"/>
              </a:rPr>
              <a:t>did </a:t>
            </a:r>
            <a:r>
              <a:rPr lang="en-US" dirty="0">
                <a:solidFill>
                  <a:schemeClr val="accent1"/>
                </a:solidFill>
                <a:latin typeface="+mj-lt"/>
              </a:rPr>
              <a:t>not differ significantly</a:t>
            </a: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between testosterone </a:t>
            </a:r>
            <a:b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and placebo groups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8153CE-6802-9693-7627-57FA96A4C0E4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defRPr/>
            </a:pPr>
            <a:r>
              <a:rPr lang="en-GB" sz="900" dirty="0">
                <a:solidFill>
                  <a:srgbClr val="005294"/>
                </a:solidFill>
                <a:latin typeface="Poppins Light"/>
              </a:rPr>
              <a:t>Bhasin S </a:t>
            </a:r>
            <a:r>
              <a:rPr lang="en-GB" sz="900" i="1" dirty="0">
                <a:solidFill>
                  <a:srgbClr val="005294"/>
                </a:solidFill>
                <a:latin typeface="Poppins Light"/>
              </a:rPr>
              <a:t>et al. JAMA Intern Med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 2024; </a:t>
            </a:r>
            <a:r>
              <a:rPr lang="en-GB" sz="900" dirty="0" err="1">
                <a:solidFill>
                  <a:srgbClr val="005294"/>
                </a:solidFill>
                <a:latin typeface="Poppins Light"/>
              </a:rPr>
              <a:t>doi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: 10.1001/jamainternmed.2023.7862.</a:t>
            </a:r>
            <a:endParaRPr lang="sv-SE" sz="900" dirty="0">
              <a:solidFill>
                <a:srgbClr val="005294"/>
              </a:solidFill>
              <a:latin typeface="Poppi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569852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US" spc="-20" dirty="0"/>
              <a:t>Background and gaps in knowledge</a:t>
            </a:r>
            <a:endParaRPr lang="en-GB" spc="-20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B90B6C0-937A-7ECA-8A54-8C3BE691BA13}"/>
              </a:ext>
            </a:extLst>
          </p:cNvPr>
          <p:cNvSpPr txBox="1"/>
          <p:nvPr/>
        </p:nvSpPr>
        <p:spPr>
          <a:xfrm>
            <a:off x="1524001" y="5844825"/>
            <a:ext cx="10087896" cy="50898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GB" sz="900" dirty="0">
                <a:solidFill>
                  <a:srgbClr val="005294"/>
                </a:solidFill>
              </a:rPr>
              <a:t>HbA</a:t>
            </a:r>
            <a:r>
              <a:rPr lang="en-GB" sz="900" baseline="-25000" dirty="0">
                <a:solidFill>
                  <a:srgbClr val="005294"/>
                </a:solidFill>
              </a:rPr>
              <a:t>1c</a:t>
            </a:r>
            <a:r>
              <a:rPr lang="en-GB" sz="900" dirty="0">
                <a:solidFill>
                  <a:srgbClr val="005294"/>
                </a:solidFill>
              </a:rPr>
              <a:t>, glycated haemoglobin; RCT, randomised controlled trial; T, testosterone; </a:t>
            </a:r>
            <a:r>
              <a:rPr lang="en-GB" sz="900" dirty="0" err="1">
                <a:solidFill>
                  <a:srgbClr val="005294"/>
                </a:solidFill>
              </a:rPr>
              <a:t>TTh</a:t>
            </a:r>
            <a:r>
              <a:rPr lang="en-GB" sz="900" dirty="0">
                <a:solidFill>
                  <a:srgbClr val="005294"/>
                </a:solidFill>
              </a:rPr>
              <a:t>, testosterone therapy.</a:t>
            </a:r>
          </a:p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75000"/>
              <a:defRPr/>
            </a:pPr>
            <a:r>
              <a:rPr lang="en-US" sz="900" dirty="0">
                <a:solidFill>
                  <a:srgbClr val="005294"/>
                </a:solidFill>
              </a:rPr>
              <a:t>Bullard KM </a:t>
            </a:r>
            <a:r>
              <a:rPr lang="en-US" sz="900" i="1" dirty="0">
                <a:solidFill>
                  <a:srgbClr val="005294"/>
                </a:solidFill>
              </a:rPr>
              <a:t>et al. Diabetes Care</a:t>
            </a:r>
            <a:r>
              <a:rPr lang="en-US" sz="900" dirty="0">
                <a:solidFill>
                  <a:srgbClr val="005294"/>
                </a:solidFill>
              </a:rPr>
              <a:t> 2013;36:2286–93; </a:t>
            </a:r>
            <a:r>
              <a:rPr lang="da-DK" sz="900" dirty="0">
                <a:solidFill>
                  <a:srgbClr val="005294"/>
                </a:solidFill>
              </a:rPr>
              <a:t>Ding EL </a:t>
            </a:r>
            <a:r>
              <a:rPr lang="da-DK" sz="900" i="1" dirty="0">
                <a:solidFill>
                  <a:srgbClr val="005294"/>
                </a:solidFill>
              </a:rPr>
              <a:t>et al. JAMA</a:t>
            </a:r>
            <a:r>
              <a:rPr lang="da-DK" sz="900" dirty="0">
                <a:solidFill>
                  <a:srgbClr val="005294"/>
                </a:solidFill>
              </a:rPr>
              <a:t> 2006;295:1288–99</a:t>
            </a:r>
            <a:r>
              <a:rPr lang="it-IT" sz="900" dirty="0">
                <a:solidFill>
                  <a:srgbClr val="005294"/>
                </a:solidFill>
              </a:rPr>
              <a:t>;</a:t>
            </a:r>
            <a:r>
              <a:rPr lang="en-US" sz="900" dirty="0">
                <a:solidFill>
                  <a:srgbClr val="005294"/>
                </a:solidFill>
              </a:rPr>
              <a:t> </a:t>
            </a:r>
            <a:r>
              <a:rPr lang="en-GB" sz="900" dirty="0">
                <a:solidFill>
                  <a:srgbClr val="005294"/>
                </a:solidFill>
              </a:rPr>
              <a:t>Jones TH </a:t>
            </a:r>
            <a:r>
              <a:rPr lang="en-GB" sz="900" i="1" dirty="0">
                <a:solidFill>
                  <a:srgbClr val="005294"/>
                </a:solidFill>
              </a:rPr>
              <a:t>et al. Diabetes Care</a:t>
            </a:r>
            <a:r>
              <a:rPr lang="en-GB" sz="900" dirty="0">
                <a:solidFill>
                  <a:srgbClr val="005294"/>
                </a:solidFill>
              </a:rPr>
              <a:t> 2011;34:828–37</a:t>
            </a:r>
            <a:r>
              <a:rPr lang="en-US" sz="900" dirty="0">
                <a:solidFill>
                  <a:srgbClr val="005294"/>
                </a:solidFill>
              </a:rPr>
              <a:t>; </a:t>
            </a:r>
            <a:br>
              <a:rPr lang="en-US" sz="900" dirty="0">
                <a:solidFill>
                  <a:srgbClr val="005294"/>
                </a:solidFill>
              </a:rPr>
            </a:br>
            <a:r>
              <a:rPr lang="it-IT" sz="900" dirty="0">
                <a:solidFill>
                  <a:srgbClr val="005294"/>
                </a:solidFill>
              </a:rPr>
              <a:t>Yialamas MA </a:t>
            </a:r>
            <a:r>
              <a:rPr lang="it-IT" sz="900" i="1" dirty="0">
                <a:solidFill>
                  <a:srgbClr val="005294"/>
                </a:solidFill>
              </a:rPr>
              <a:t>et al. J Clin Endocrinol Metab</a:t>
            </a:r>
            <a:r>
              <a:rPr lang="it-IT" sz="900" dirty="0">
                <a:solidFill>
                  <a:srgbClr val="005294"/>
                </a:solidFill>
              </a:rPr>
              <a:t> 2007;92:4254–9</a:t>
            </a:r>
            <a:r>
              <a:rPr lang="en-GB" sz="900" dirty="0">
                <a:solidFill>
                  <a:srgbClr val="005294"/>
                </a:solidFill>
              </a:rPr>
              <a:t>.</a:t>
            </a:r>
            <a:endParaRPr lang="en-US" sz="900" dirty="0">
              <a:solidFill>
                <a:srgbClr val="005294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0BFC0AB-D60A-F59C-6AD4-8D5F76877886}"/>
              </a:ext>
            </a:extLst>
          </p:cNvPr>
          <p:cNvSpPr/>
          <p:nvPr/>
        </p:nvSpPr>
        <p:spPr>
          <a:xfrm>
            <a:off x="835988" y="1846160"/>
            <a:ext cx="6941437" cy="3897627"/>
          </a:xfrm>
          <a:prstGeom prst="roundRect">
            <a:avLst>
              <a:gd name="adj" fmla="val 12892"/>
            </a:avLst>
          </a:prstGeom>
          <a:solidFill>
            <a:srgbClr val="C6F1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C75921F-8427-F4C7-9810-D6C1F67462E4}"/>
              </a:ext>
            </a:extLst>
          </p:cNvPr>
          <p:cNvSpPr txBox="1"/>
          <p:nvPr/>
        </p:nvSpPr>
        <p:spPr>
          <a:xfrm>
            <a:off x="1407374" y="2346310"/>
            <a:ext cx="6370051" cy="33877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6EAB"/>
              </a:buClr>
              <a:buSzPct val="110000"/>
              <a:buFont typeface="Wingdings" panose="05000000000000000000" pitchFamily="2" charset="2"/>
              <a:buChar char="§"/>
              <a:defRPr/>
            </a:pPr>
            <a:r>
              <a:rPr lang="en-US" sz="1750" spc="-20" dirty="0">
                <a:solidFill>
                  <a:srgbClr val="E7E6E6">
                    <a:lumMod val="25000"/>
                  </a:srgbClr>
                </a:solidFill>
              </a:rPr>
              <a:t>Nearly 35% of the US population has prediabetes</a:t>
            </a:r>
          </a:p>
          <a:p>
            <a:pPr marL="22860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6EAB"/>
              </a:buClr>
              <a:buSzPct val="110000"/>
              <a:buFont typeface="Wingdings" panose="05000000000000000000" pitchFamily="2" charset="2"/>
              <a:buChar char="§"/>
              <a:defRPr/>
            </a:pPr>
            <a:r>
              <a:rPr lang="en-US" sz="1750" spc="-40" dirty="0">
                <a:solidFill>
                  <a:srgbClr val="E7E6E6">
                    <a:lumMod val="25000"/>
                  </a:srgbClr>
                </a:solidFill>
              </a:rPr>
              <a:t>Diabetes is a major public health problem globally</a:t>
            </a:r>
          </a:p>
          <a:p>
            <a:pPr marL="22860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6EAB"/>
              </a:buClr>
              <a:buSzPct val="110000"/>
              <a:buFont typeface="Wingdings" panose="05000000000000000000" pitchFamily="2" charset="2"/>
              <a:buChar char="§"/>
              <a:defRPr/>
            </a:pPr>
            <a:r>
              <a:rPr lang="en-US" sz="1750" spc="-20" dirty="0">
                <a:solidFill>
                  <a:srgbClr val="E7E6E6">
                    <a:lumMod val="25000"/>
                  </a:srgbClr>
                </a:solidFill>
              </a:rPr>
              <a:t>Low T levels are associated with an increased risk </a:t>
            </a:r>
            <a:br>
              <a:rPr lang="en-US" sz="1750" spc="-20" dirty="0">
                <a:solidFill>
                  <a:srgbClr val="E7E6E6">
                    <a:lumMod val="25000"/>
                  </a:srgbClr>
                </a:solidFill>
              </a:rPr>
            </a:br>
            <a:r>
              <a:rPr lang="en-US" sz="1750" spc="-20" dirty="0">
                <a:solidFill>
                  <a:srgbClr val="E7E6E6">
                    <a:lumMod val="25000"/>
                  </a:srgbClr>
                </a:solidFill>
              </a:rPr>
              <a:t>of diabetes</a:t>
            </a:r>
          </a:p>
          <a:p>
            <a:pPr marL="22860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6EAB"/>
              </a:buClr>
              <a:buSzPct val="110000"/>
              <a:buFont typeface="Wingdings" panose="05000000000000000000" pitchFamily="2" charset="2"/>
              <a:buChar char="§"/>
              <a:defRPr/>
            </a:pPr>
            <a:r>
              <a:rPr lang="en-US" sz="1750" spc="-20" dirty="0">
                <a:solidFill>
                  <a:srgbClr val="E7E6E6">
                    <a:lumMod val="25000"/>
                  </a:srgbClr>
                </a:solidFill>
              </a:rPr>
              <a:t>Severe T deficiency is associated with increased fat mass, insulin resistance, and increased risk of diabetes</a:t>
            </a:r>
          </a:p>
          <a:p>
            <a:pPr marL="22860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6EAB"/>
              </a:buClr>
              <a:buSzPct val="110000"/>
              <a:buFont typeface="Wingdings" panose="05000000000000000000" pitchFamily="2" charset="2"/>
              <a:buChar char="§"/>
              <a:defRPr/>
            </a:pPr>
            <a:r>
              <a:rPr lang="en-US" sz="1750" spc="-20" dirty="0" err="1">
                <a:solidFill>
                  <a:srgbClr val="E7E6E6">
                    <a:lumMod val="25000"/>
                  </a:srgbClr>
                </a:solidFill>
              </a:rPr>
              <a:t>TTh</a:t>
            </a:r>
            <a:r>
              <a:rPr lang="en-US" sz="1750" spc="-20" dirty="0">
                <a:solidFill>
                  <a:srgbClr val="E7E6E6">
                    <a:lumMod val="25000"/>
                  </a:srgbClr>
                </a:solidFill>
              </a:rPr>
              <a:t> reduces whole body and visceral fat, and improves muscle mass and insulin sensitivity in men with hypogonadism</a:t>
            </a:r>
          </a:p>
          <a:p>
            <a:pPr marL="22860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6EAB"/>
              </a:buClr>
              <a:buSzPct val="110000"/>
              <a:buFont typeface="Wingdings" panose="05000000000000000000" pitchFamily="2" charset="2"/>
              <a:buChar char="§"/>
              <a:defRPr/>
            </a:pPr>
            <a:r>
              <a:rPr lang="en-US" sz="1750" spc="-20" dirty="0">
                <a:solidFill>
                  <a:srgbClr val="E7E6E6">
                    <a:lumMod val="25000"/>
                  </a:srgbClr>
                </a:solidFill>
                <a:latin typeface="+mj-lt"/>
              </a:rPr>
              <a:t>Uncontrolled registry study:</a:t>
            </a:r>
            <a:r>
              <a:rPr lang="en-US" sz="1750" spc="-20" dirty="0">
                <a:solidFill>
                  <a:srgbClr val="E7E6E6">
                    <a:lumMod val="25000"/>
                  </a:srgbClr>
                </a:solidFill>
              </a:rPr>
              <a:t> decrease in HbA</a:t>
            </a:r>
            <a:r>
              <a:rPr lang="en-US" sz="1750" spc="-20" baseline="-25000" dirty="0">
                <a:solidFill>
                  <a:srgbClr val="E7E6E6">
                    <a:lumMod val="25000"/>
                  </a:srgbClr>
                </a:solidFill>
              </a:rPr>
              <a:t>1c</a:t>
            </a:r>
            <a:r>
              <a:rPr lang="en-US" sz="1750" spc="-20" dirty="0">
                <a:solidFill>
                  <a:srgbClr val="E7E6E6">
                    <a:lumMod val="25000"/>
                  </a:srgbClr>
                </a:solidFill>
              </a:rPr>
              <a:t> and lower rate of progression from prediabetes to diabetes in men on </a:t>
            </a:r>
            <a:r>
              <a:rPr lang="en-US" sz="1750" spc="-20" dirty="0" err="1">
                <a:solidFill>
                  <a:srgbClr val="E7E6E6">
                    <a:lumMod val="25000"/>
                  </a:srgbClr>
                </a:solidFill>
              </a:rPr>
              <a:t>TTh</a:t>
            </a:r>
            <a:r>
              <a:rPr lang="en-US" sz="1750" spc="-20" dirty="0">
                <a:solidFill>
                  <a:srgbClr val="E7E6E6">
                    <a:lumMod val="25000"/>
                  </a:srgbClr>
                </a:solidFill>
              </a:rPr>
              <a:t> </a:t>
            </a:r>
            <a:r>
              <a:rPr lang="en-US" sz="1750" i="1" spc="-20" dirty="0">
                <a:solidFill>
                  <a:srgbClr val="E7E6E6">
                    <a:lumMod val="25000"/>
                  </a:srgbClr>
                </a:solidFill>
              </a:rPr>
              <a:t>vs</a:t>
            </a:r>
            <a:r>
              <a:rPr lang="en-US" sz="1750" spc="-20" dirty="0">
                <a:solidFill>
                  <a:srgbClr val="E7E6E6">
                    <a:lumMod val="25000"/>
                  </a:srgbClr>
                </a:solidFill>
              </a:rPr>
              <a:t> men not receiving </a:t>
            </a:r>
            <a:r>
              <a:rPr lang="en-US" sz="1750" spc="-20" dirty="0" err="1">
                <a:solidFill>
                  <a:srgbClr val="E7E6E6">
                    <a:lumMod val="25000"/>
                  </a:srgbClr>
                </a:solidFill>
              </a:rPr>
              <a:t>TTh</a:t>
            </a:r>
            <a:endParaRPr lang="en-US" sz="1750" spc="-20" dirty="0">
              <a:solidFill>
                <a:srgbClr val="E7E6E6">
                  <a:lumMod val="25000"/>
                </a:srgb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C9D5B-79F7-B669-B8D7-F9BF29CFA1A9}"/>
              </a:ext>
            </a:extLst>
          </p:cNvPr>
          <p:cNvSpPr txBox="1">
            <a:spLocks/>
          </p:cNvSpPr>
          <p:nvPr/>
        </p:nvSpPr>
        <p:spPr>
          <a:xfrm>
            <a:off x="1407376" y="1933875"/>
            <a:ext cx="1847562" cy="37189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Font typeface="Wingdings" panose="05000000000000000000" pitchFamily="2" charset="2"/>
              <a:buNone/>
              <a:defRPr/>
            </a:pPr>
            <a:r>
              <a:rPr lang="en-US" sz="2000" dirty="0">
                <a:solidFill>
                  <a:schemeClr val="accent1"/>
                </a:solidFill>
                <a:latin typeface="+mj-lt"/>
              </a:rPr>
              <a:t>Background</a:t>
            </a:r>
            <a:endParaRPr lang="en-US" sz="1800" dirty="0">
              <a:solidFill>
                <a:schemeClr val="accent1"/>
              </a:solidFill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2C3F9DE-3C46-EEEC-5FA7-2E2617042065}"/>
              </a:ext>
            </a:extLst>
          </p:cNvPr>
          <p:cNvGrpSpPr/>
          <p:nvPr/>
        </p:nvGrpSpPr>
        <p:grpSpPr>
          <a:xfrm>
            <a:off x="292781" y="1334794"/>
            <a:ext cx="1077066" cy="1077066"/>
            <a:chOff x="866109" y="1310186"/>
            <a:chExt cx="1077066" cy="1077066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36A2C96-F03D-3B33-CC64-3A87AE1D4615}"/>
                </a:ext>
              </a:extLst>
            </p:cNvPr>
            <p:cNvSpPr/>
            <p:nvPr/>
          </p:nvSpPr>
          <p:spPr>
            <a:xfrm>
              <a:off x="866109" y="1310186"/>
              <a:ext cx="1077066" cy="107706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0" dirty="0">
                <a:solidFill>
                  <a:schemeClr val="accent1"/>
                </a:solidFill>
                <a:latin typeface="+mj-lt"/>
              </a:endParaRPr>
            </a:p>
          </p:txBody>
        </p:sp>
        <p:pic>
          <p:nvPicPr>
            <p:cNvPr id="56" name="Graphic 55">
              <a:extLst>
                <a:ext uri="{FF2B5EF4-FFF2-40B4-BE49-F238E27FC236}">
                  <a16:creationId xmlns:a16="http://schemas.microsoft.com/office/drawing/2014/main" id="{35064589-CA7C-A8AE-1BA9-4F3187A58815}"/>
                </a:ext>
              </a:extLst>
            </p:cNvPr>
            <p:cNvPicPr>
              <a:picLocks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01250" y="1424545"/>
              <a:ext cx="806784" cy="806784"/>
            </a:xfrm>
            <a:prstGeom prst="rect">
              <a:avLst/>
            </a:prstGeom>
          </p:spPr>
        </p:pic>
      </p:grp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7860EA51-280C-943E-91D0-83BAFC49CF3C}"/>
              </a:ext>
            </a:extLst>
          </p:cNvPr>
          <p:cNvSpPr/>
          <p:nvPr/>
        </p:nvSpPr>
        <p:spPr>
          <a:xfrm>
            <a:off x="8044882" y="1846160"/>
            <a:ext cx="3483317" cy="3897627"/>
          </a:xfrm>
          <a:prstGeom prst="roundRect">
            <a:avLst>
              <a:gd name="adj" fmla="val 12892"/>
            </a:avLst>
          </a:prstGeom>
          <a:solidFill>
            <a:schemeClr val="accent6">
              <a:lumMod val="75000"/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8115E50-0979-01F3-2C5F-87723B423CCD}"/>
              </a:ext>
            </a:extLst>
          </p:cNvPr>
          <p:cNvSpPr txBox="1"/>
          <p:nvPr/>
        </p:nvSpPr>
        <p:spPr>
          <a:xfrm>
            <a:off x="8646414" y="2346310"/>
            <a:ext cx="2828801" cy="31631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750" dirty="0">
                <a:solidFill>
                  <a:schemeClr val="bg2">
                    <a:lumMod val="25000"/>
                  </a:schemeClr>
                </a:solidFill>
              </a:rPr>
              <a:t>The efficacy of </a:t>
            </a:r>
            <a:r>
              <a:rPr lang="en-US" sz="1750" dirty="0" err="1">
                <a:solidFill>
                  <a:schemeClr val="bg2">
                    <a:lumMod val="25000"/>
                  </a:schemeClr>
                </a:solidFill>
              </a:rPr>
              <a:t>TTh</a:t>
            </a:r>
            <a:r>
              <a:rPr lang="en-US" sz="1750" dirty="0">
                <a:solidFill>
                  <a:schemeClr val="bg2">
                    <a:lumMod val="25000"/>
                  </a:schemeClr>
                </a:solidFill>
              </a:rPr>
              <a:t> </a:t>
            </a:r>
            <a:br>
              <a:rPr lang="en-US" sz="175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1750" dirty="0">
                <a:solidFill>
                  <a:schemeClr val="bg2">
                    <a:lumMod val="25000"/>
                  </a:schemeClr>
                </a:solidFill>
              </a:rPr>
              <a:t>in preventing progression from prediabetes to diabetes has not been evaluated</a:t>
            </a:r>
          </a:p>
          <a:p>
            <a:pPr marL="22860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750" dirty="0">
                <a:solidFill>
                  <a:schemeClr val="bg2">
                    <a:lumMod val="25000"/>
                  </a:schemeClr>
                </a:solidFill>
              </a:rPr>
              <a:t>No large RCT has evaluated the effects </a:t>
            </a:r>
            <a:br>
              <a:rPr lang="en-US" sz="175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1750" dirty="0">
                <a:solidFill>
                  <a:schemeClr val="bg2">
                    <a:lumMod val="25000"/>
                  </a:schemeClr>
                </a:solidFill>
              </a:rPr>
              <a:t>of </a:t>
            </a:r>
            <a:r>
              <a:rPr lang="en-US" sz="1750" dirty="0" err="1">
                <a:solidFill>
                  <a:schemeClr val="bg2">
                    <a:lumMod val="25000"/>
                  </a:schemeClr>
                </a:solidFill>
              </a:rPr>
              <a:t>TTh</a:t>
            </a:r>
            <a:r>
              <a:rPr lang="en-US" sz="1750" dirty="0">
                <a:solidFill>
                  <a:schemeClr val="bg2">
                    <a:lumMod val="25000"/>
                  </a:schemeClr>
                </a:solidFill>
              </a:rPr>
              <a:t> on </a:t>
            </a:r>
            <a:r>
              <a:rPr lang="en-US" sz="1750" dirty="0" err="1">
                <a:solidFill>
                  <a:schemeClr val="bg2">
                    <a:lumMod val="25000"/>
                  </a:schemeClr>
                </a:solidFill>
              </a:rPr>
              <a:t>glycaemic</a:t>
            </a:r>
            <a:r>
              <a:rPr lang="en-US" sz="1750" dirty="0">
                <a:solidFill>
                  <a:schemeClr val="bg2">
                    <a:lumMod val="25000"/>
                  </a:schemeClr>
                </a:solidFill>
              </a:rPr>
              <a:t> remission in men </a:t>
            </a:r>
            <a:br>
              <a:rPr lang="en-US" sz="175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1750" dirty="0">
                <a:solidFill>
                  <a:schemeClr val="bg2">
                    <a:lumMod val="25000"/>
                  </a:schemeClr>
                </a:solidFill>
              </a:rPr>
              <a:t>with hypogonadism and diabetes</a:t>
            </a:r>
          </a:p>
        </p:txBody>
      </p:sp>
      <p:sp>
        <p:nvSpPr>
          <p:cNvPr id="79" name="Content Placeholder 2">
            <a:extLst>
              <a:ext uri="{FF2B5EF4-FFF2-40B4-BE49-F238E27FC236}">
                <a16:creationId xmlns:a16="http://schemas.microsoft.com/office/drawing/2014/main" id="{8CFD80BE-F600-E7D8-54E9-5C8BA59A3BE7}"/>
              </a:ext>
            </a:extLst>
          </p:cNvPr>
          <p:cNvSpPr txBox="1">
            <a:spLocks/>
          </p:cNvSpPr>
          <p:nvPr/>
        </p:nvSpPr>
        <p:spPr>
          <a:xfrm>
            <a:off x="8616269" y="1933875"/>
            <a:ext cx="2699087" cy="37189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Font typeface="Wingdings" panose="05000000000000000000" pitchFamily="2" charset="2"/>
              <a:buNone/>
              <a:defRPr/>
            </a:pPr>
            <a:r>
              <a:rPr lang="en-US" sz="2000" dirty="0">
                <a:solidFill>
                  <a:schemeClr val="accent1"/>
                </a:solidFill>
                <a:latin typeface="+mj-lt"/>
              </a:rPr>
              <a:t>Gaps in knowledge</a:t>
            </a:r>
            <a:endParaRPr lang="en-US" sz="1800" dirty="0">
              <a:solidFill>
                <a:schemeClr val="accent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BFEC4324-75F9-4B7F-D014-703DD1675260}"/>
              </a:ext>
            </a:extLst>
          </p:cNvPr>
          <p:cNvGrpSpPr/>
          <p:nvPr/>
        </p:nvGrpSpPr>
        <p:grpSpPr>
          <a:xfrm>
            <a:off x="7501674" y="1334794"/>
            <a:ext cx="1077066" cy="1077066"/>
            <a:chOff x="10040503" y="1282839"/>
            <a:chExt cx="1077066" cy="1077066"/>
          </a:xfrm>
        </p:grpSpPr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A28B251-D2D1-6C56-8EE2-384E35D64275}"/>
                </a:ext>
              </a:extLst>
            </p:cNvPr>
            <p:cNvSpPr/>
            <p:nvPr/>
          </p:nvSpPr>
          <p:spPr>
            <a:xfrm>
              <a:off x="10040503" y="1282839"/>
              <a:ext cx="1077066" cy="107706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0" dirty="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94C83B60-468D-E420-4DC6-F3ABF0475C6B}"/>
                </a:ext>
              </a:extLst>
            </p:cNvPr>
            <p:cNvSpPr/>
            <p:nvPr/>
          </p:nvSpPr>
          <p:spPr>
            <a:xfrm>
              <a:off x="10139517" y="1386117"/>
              <a:ext cx="933037" cy="933037"/>
            </a:xfrm>
            <a:prstGeom prst="rect">
              <a:avLst/>
            </a:prstGeom>
            <a:noFill/>
            <a:ln w="571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dirty="0">
                  <a:solidFill>
                    <a:schemeClr val="accent1"/>
                  </a:solidFill>
                  <a:latin typeface="+mj-lt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037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5" grpId="0" uiExpand="1" build="p"/>
      <p:bldP spid="3" grpId="0"/>
      <p:bldP spid="76" grpId="0" animBg="1"/>
      <p:bldP spid="78" grpId="0" uiExpand="1" build="p"/>
      <p:bldP spid="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/>
              <a:t>TRAVERSE Diabetes </a:t>
            </a:r>
            <a:r>
              <a:rPr lang="en-GB" dirty="0" err="1"/>
              <a:t>substudy</a:t>
            </a:r>
            <a:r>
              <a:rPr lang="en-GB" dirty="0"/>
              <a:t>: aims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2C2554-437F-F1BB-45EC-ADB501D7A7BD}"/>
              </a:ext>
            </a:extLst>
          </p:cNvPr>
          <p:cNvSpPr txBox="1"/>
          <p:nvPr/>
        </p:nvSpPr>
        <p:spPr>
          <a:xfrm>
            <a:off x="1524001" y="5984478"/>
            <a:ext cx="1008789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GB" sz="900" dirty="0">
                <a:solidFill>
                  <a:srgbClr val="005294"/>
                </a:solidFill>
              </a:rPr>
              <a:t>HbA</a:t>
            </a:r>
            <a:r>
              <a:rPr lang="en-GB" sz="900" baseline="-25000" dirty="0">
                <a:solidFill>
                  <a:srgbClr val="005294"/>
                </a:solidFill>
              </a:rPr>
              <a:t>1c</a:t>
            </a:r>
            <a:r>
              <a:rPr lang="en-GB" sz="900" dirty="0">
                <a:solidFill>
                  <a:srgbClr val="005294"/>
                </a:solidFill>
              </a:rPr>
              <a:t>, glycated haemoglobin; </a:t>
            </a:r>
            <a:r>
              <a:rPr lang="en-GB" sz="900" dirty="0" err="1">
                <a:solidFill>
                  <a:srgbClr val="005294"/>
                </a:solidFill>
              </a:rPr>
              <a:t>TTh</a:t>
            </a:r>
            <a:r>
              <a:rPr lang="en-GB" sz="900" dirty="0">
                <a:solidFill>
                  <a:srgbClr val="005294"/>
                </a:solidFill>
              </a:rPr>
              <a:t>, testosterone therapy.</a:t>
            </a:r>
          </a:p>
          <a:p>
            <a:r>
              <a:rPr lang="en-GB" sz="900" dirty="0">
                <a:solidFill>
                  <a:srgbClr val="005294"/>
                </a:solidFill>
                <a:latin typeface="Poppins Light"/>
              </a:rPr>
              <a:t>Bhasin S </a:t>
            </a:r>
            <a:r>
              <a:rPr lang="en-GB" sz="900" i="1" dirty="0">
                <a:solidFill>
                  <a:srgbClr val="005294"/>
                </a:solidFill>
                <a:latin typeface="Poppins Light"/>
              </a:rPr>
              <a:t>et al. JAMA Intern Med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 2024; </a:t>
            </a:r>
            <a:r>
              <a:rPr lang="en-GB" sz="900" dirty="0" err="1">
                <a:solidFill>
                  <a:srgbClr val="005294"/>
                </a:solidFill>
                <a:latin typeface="Poppins Light"/>
              </a:rPr>
              <a:t>doi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: 10.1001/jamainternmed.2023.7862.</a:t>
            </a:r>
            <a:endParaRPr lang="sv-SE" sz="900" dirty="0">
              <a:solidFill>
                <a:srgbClr val="005294"/>
              </a:solidFill>
              <a:latin typeface="Poppins Light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A993E13-8CA4-8431-5B60-23C694BC544A}"/>
              </a:ext>
            </a:extLst>
          </p:cNvPr>
          <p:cNvGrpSpPr/>
          <p:nvPr/>
        </p:nvGrpSpPr>
        <p:grpSpPr>
          <a:xfrm>
            <a:off x="783657" y="1467668"/>
            <a:ext cx="9939760" cy="4440769"/>
            <a:chOff x="783657" y="1688726"/>
            <a:chExt cx="9939760" cy="4440769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1834912-CAF1-6CCD-9111-3C365952C1E6}"/>
                </a:ext>
              </a:extLst>
            </p:cNvPr>
            <p:cNvSpPr/>
            <p:nvPr/>
          </p:nvSpPr>
          <p:spPr>
            <a:xfrm flipV="1">
              <a:off x="783657" y="1688726"/>
              <a:ext cx="535268" cy="2646318"/>
            </a:xfrm>
            <a:custGeom>
              <a:avLst/>
              <a:gdLst>
                <a:gd name="connsiteX0" fmla="*/ 0 w 535268"/>
                <a:gd name="connsiteY0" fmla="*/ 2646318 h 2646318"/>
                <a:gd name="connsiteX1" fmla="*/ 281178 w 535268"/>
                <a:gd name="connsiteY1" fmla="*/ 2646318 h 2646318"/>
                <a:gd name="connsiteX2" fmla="*/ 281178 w 535268"/>
                <a:gd name="connsiteY2" fmla="*/ 1766260 h 2646318"/>
                <a:gd name="connsiteX3" fmla="*/ 281178 w 535268"/>
                <a:gd name="connsiteY3" fmla="*/ 1712268 h 2646318"/>
                <a:gd name="connsiteX4" fmla="*/ 281178 w 535268"/>
                <a:gd name="connsiteY4" fmla="*/ 1576805 h 2646318"/>
                <a:gd name="connsiteX5" fmla="*/ 281178 w 535268"/>
                <a:gd name="connsiteY5" fmla="*/ 1206516 h 2646318"/>
                <a:gd name="connsiteX6" fmla="*/ 281178 w 535268"/>
                <a:gd name="connsiteY6" fmla="*/ 1125338 h 2646318"/>
                <a:gd name="connsiteX7" fmla="*/ 281178 w 535268"/>
                <a:gd name="connsiteY7" fmla="*/ 906044 h 2646318"/>
                <a:gd name="connsiteX8" fmla="*/ 281178 w 535268"/>
                <a:gd name="connsiteY8" fmla="*/ 386549 h 2646318"/>
                <a:gd name="connsiteX9" fmla="*/ 386549 w 535268"/>
                <a:gd name="connsiteY9" fmla="*/ 281178 h 2646318"/>
                <a:gd name="connsiteX10" fmla="*/ 535268 w 535268"/>
                <a:gd name="connsiteY10" fmla="*/ 281178 h 2646318"/>
                <a:gd name="connsiteX11" fmla="*/ 535268 w 535268"/>
                <a:gd name="connsiteY11" fmla="*/ 0 h 2646318"/>
                <a:gd name="connsiteX12" fmla="*/ 386549 w 535268"/>
                <a:gd name="connsiteY12" fmla="*/ 0 h 2646318"/>
                <a:gd name="connsiteX13" fmla="*/ 0 w 535268"/>
                <a:gd name="connsiteY13" fmla="*/ 386549 h 2646318"/>
                <a:gd name="connsiteX14" fmla="*/ 0 w 535268"/>
                <a:gd name="connsiteY14" fmla="*/ 906044 h 2646318"/>
                <a:gd name="connsiteX15" fmla="*/ 0 w 535268"/>
                <a:gd name="connsiteY15" fmla="*/ 1125338 h 2646318"/>
                <a:gd name="connsiteX16" fmla="*/ 0 w 535268"/>
                <a:gd name="connsiteY16" fmla="*/ 1206516 h 2646318"/>
                <a:gd name="connsiteX17" fmla="*/ 0 w 535268"/>
                <a:gd name="connsiteY17" fmla="*/ 1576805 h 2646318"/>
                <a:gd name="connsiteX18" fmla="*/ 0 w 535268"/>
                <a:gd name="connsiteY18" fmla="*/ 1712268 h 2646318"/>
                <a:gd name="connsiteX19" fmla="*/ 0 w 535268"/>
                <a:gd name="connsiteY19" fmla="*/ 1766260 h 2646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35268" h="2646318">
                  <a:moveTo>
                    <a:pt x="0" y="2646318"/>
                  </a:moveTo>
                  <a:lnTo>
                    <a:pt x="281178" y="2646318"/>
                  </a:lnTo>
                  <a:lnTo>
                    <a:pt x="281178" y="1766260"/>
                  </a:lnTo>
                  <a:lnTo>
                    <a:pt x="281178" y="1712268"/>
                  </a:lnTo>
                  <a:lnTo>
                    <a:pt x="281178" y="1576805"/>
                  </a:lnTo>
                  <a:lnTo>
                    <a:pt x="281178" y="1206516"/>
                  </a:lnTo>
                  <a:lnTo>
                    <a:pt x="281178" y="1125338"/>
                  </a:lnTo>
                  <a:lnTo>
                    <a:pt x="281178" y="906044"/>
                  </a:lnTo>
                  <a:lnTo>
                    <a:pt x="281178" y="386549"/>
                  </a:lnTo>
                  <a:cubicBezTo>
                    <a:pt x="281178" y="328354"/>
                    <a:pt x="328354" y="281178"/>
                    <a:pt x="386549" y="281178"/>
                  </a:cubicBezTo>
                  <a:lnTo>
                    <a:pt x="535268" y="281178"/>
                  </a:lnTo>
                  <a:lnTo>
                    <a:pt x="535268" y="0"/>
                  </a:lnTo>
                  <a:lnTo>
                    <a:pt x="386549" y="0"/>
                  </a:lnTo>
                  <a:cubicBezTo>
                    <a:pt x="173064" y="0"/>
                    <a:pt x="0" y="173064"/>
                    <a:pt x="0" y="386549"/>
                  </a:cubicBezTo>
                  <a:lnTo>
                    <a:pt x="0" y="906044"/>
                  </a:lnTo>
                  <a:lnTo>
                    <a:pt x="0" y="1125338"/>
                  </a:lnTo>
                  <a:lnTo>
                    <a:pt x="0" y="1206516"/>
                  </a:lnTo>
                  <a:lnTo>
                    <a:pt x="0" y="1576805"/>
                  </a:lnTo>
                  <a:lnTo>
                    <a:pt x="0" y="1712268"/>
                  </a:lnTo>
                  <a:lnTo>
                    <a:pt x="0" y="176626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D83B2427-619D-4A0B-06DB-A541928F6E03}"/>
                </a:ext>
              </a:extLst>
            </p:cNvPr>
            <p:cNvGrpSpPr/>
            <p:nvPr/>
          </p:nvGrpSpPr>
          <p:grpSpPr>
            <a:xfrm>
              <a:off x="1178428" y="3983024"/>
              <a:ext cx="9544989" cy="2146471"/>
              <a:chOff x="1383504" y="3299164"/>
              <a:chExt cx="9544989" cy="2146471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A462870-5BD9-79CD-C32A-14DB6CFCE0D5}"/>
                  </a:ext>
                </a:extLst>
              </p:cNvPr>
              <p:cNvSpPr txBox="1"/>
              <p:nvPr/>
            </p:nvSpPr>
            <p:spPr>
              <a:xfrm>
                <a:off x="1808782" y="3519065"/>
                <a:ext cx="9119711" cy="1926570"/>
              </a:xfrm>
              <a:prstGeom prst="roundRect">
                <a:avLst>
                  <a:gd name="adj" fmla="val 11703"/>
                </a:avLst>
              </a:prstGeom>
              <a:solidFill>
                <a:schemeClr val="bg1"/>
              </a:solidFill>
              <a:ln w="57150">
                <a:solidFill>
                  <a:schemeClr val="accent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defPPr>
                  <a:defRPr lang="ja-JP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133350" marR="0" lvl="0" algn="l" fontAlgn="auto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6EAB"/>
                  </a:buClr>
                  <a:buSzTx/>
                  <a:tabLst/>
                  <a:defRPr/>
                </a:pPr>
                <a:endParaRPr lang="en-US" sz="1200" dirty="0">
                  <a:solidFill>
                    <a:srgbClr val="E7E6E6">
                      <a:lumMod val="25000"/>
                    </a:srgbClr>
                  </a:solidFill>
                  <a:latin typeface="+mj-lt"/>
                </a:endParaRPr>
              </a:p>
              <a:p>
                <a:pPr marL="133350" algn="l">
                  <a:buClr>
                    <a:srgbClr val="006EAB"/>
                  </a:buClr>
                </a:pPr>
                <a:r>
                  <a:rPr lang="en-US" sz="18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To evaluate the effects of </a:t>
                </a:r>
                <a:r>
                  <a:rPr lang="en-US" sz="1800" dirty="0" err="1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TTh</a:t>
                </a:r>
                <a:r>
                  <a:rPr lang="en-US" sz="18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 versus placebo on the incidence of </a:t>
                </a:r>
                <a:r>
                  <a:rPr lang="en-US" sz="1800" dirty="0" err="1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glycaemic</a:t>
                </a:r>
                <a:r>
                  <a:rPr lang="en-US" sz="18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 remission in middle-aged and older men with hypogonadism and diabetes</a:t>
                </a:r>
              </a:p>
              <a:p>
                <a:pPr marL="133350" algn="l">
                  <a:spcBef>
                    <a:spcPts val="1200"/>
                  </a:spcBef>
                  <a:buClr>
                    <a:srgbClr val="006EAB"/>
                  </a:buClr>
                </a:pPr>
                <a:r>
                  <a:rPr lang="en-US" sz="1800" spc="-2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To evaluate the effects of </a:t>
                </a:r>
                <a:r>
                  <a:rPr lang="en-US" sz="1800" spc="-20" dirty="0" err="1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TTh</a:t>
                </a:r>
                <a:r>
                  <a:rPr lang="en-US" sz="1800" spc="-2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 versus placebo on changes in fasting glucose</a:t>
                </a:r>
                <a:r>
                  <a:rPr lang="en-US" sz="18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 and HbA</a:t>
                </a:r>
                <a:r>
                  <a:rPr lang="en-US" sz="1800" baseline="-250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1c</a:t>
                </a:r>
                <a:r>
                  <a:rPr lang="en-US" sz="18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 in men with hypogonadism and prediabetes or diabetes</a:t>
                </a:r>
              </a:p>
            </p:txBody>
          </p: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853AF22D-8C70-8A33-1F00-4D5DA970EAAE}"/>
                  </a:ext>
                </a:extLst>
              </p:cNvPr>
              <p:cNvGrpSpPr/>
              <p:nvPr/>
            </p:nvGrpSpPr>
            <p:grpSpPr>
              <a:xfrm>
                <a:off x="1383504" y="3299164"/>
                <a:ext cx="2874652" cy="439800"/>
                <a:chOff x="348337" y="1458681"/>
                <a:chExt cx="1765934" cy="310140"/>
              </a:xfrm>
            </p:grpSpPr>
            <p:sp>
              <p:nvSpPr>
                <p:cNvPr id="57" name="Pentagon 92">
                  <a:extLst>
                    <a:ext uri="{FF2B5EF4-FFF2-40B4-BE49-F238E27FC236}">
                      <a16:creationId xmlns:a16="http://schemas.microsoft.com/office/drawing/2014/main" id="{3BA6CF32-0A08-E32F-7C69-433C6A05AC80}"/>
                    </a:ext>
                  </a:extLst>
                </p:cNvPr>
                <p:cNvSpPr/>
                <p:nvPr/>
              </p:nvSpPr>
              <p:spPr>
                <a:xfrm>
                  <a:off x="348337" y="1458681"/>
                  <a:ext cx="1765934" cy="310140"/>
                </a:xfrm>
                <a:prstGeom prst="homePlat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9DBDB182-8949-259D-7464-36D580C6FCEF}"/>
                    </a:ext>
                  </a:extLst>
                </p:cNvPr>
                <p:cNvSpPr txBox="1"/>
                <p:nvPr/>
              </p:nvSpPr>
              <p:spPr>
                <a:xfrm>
                  <a:off x="359549" y="1483528"/>
                  <a:ext cx="1754722" cy="2604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Secondary</a:t>
                  </a:r>
                  <a:endParaRPr kumimoji="0" lang="en-GB" sz="1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3224EF2-A9B5-51D5-CAAC-2707816FE287}"/>
              </a:ext>
            </a:extLst>
          </p:cNvPr>
          <p:cNvGrpSpPr/>
          <p:nvPr/>
        </p:nvGrpSpPr>
        <p:grpSpPr>
          <a:xfrm>
            <a:off x="783657" y="1598165"/>
            <a:ext cx="9939761" cy="1978155"/>
            <a:chOff x="988733" y="1587086"/>
            <a:chExt cx="9939761" cy="1978155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558EA21-3A60-304B-F478-7255E1E8600C}"/>
                </a:ext>
              </a:extLst>
            </p:cNvPr>
            <p:cNvSpPr/>
            <p:nvPr/>
          </p:nvSpPr>
          <p:spPr>
            <a:xfrm flipV="1">
              <a:off x="988733" y="1587086"/>
              <a:ext cx="535268" cy="890084"/>
            </a:xfrm>
            <a:custGeom>
              <a:avLst/>
              <a:gdLst>
                <a:gd name="connsiteX0" fmla="*/ 0 w 535268"/>
                <a:gd name="connsiteY0" fmla="*/ 890084 h 890084"/>
                <a:gd name="connsiteX1" fmla="*/ 281178 w 535268"/>
                <a:gd name="connsiteY1" fmla="*/ 890084 h 890084"/>
                <a:gd name="connsiteX2" fmla="*/ 281178 w 535268"/>
                <a:gd name="connsiteY2" fmla="*/ 386549 h 890084"/>
                <a:gd name="connsiteX3" fmla="*/ 386549 w 535268"/>
                <a:gd name="connsiteY3" fmla="*/ 281178 h 890084"/>
                <a:gd name="connsiteX4" fmla="*/ 535268 w 535268"/>
                <a:gd name="connsiteY4" fmla="*/ 281178 h 890084"/>
                <a:gd name="connsiteX5" fmla="*/ 535268 w 535268"/>
                <a:gd name="connsiteY5" fmla="*/ 0 h 890084"/>
                <a:gd name="connsiteX6" fmla="*/ 386549 w 535268"/>
                <a:gd name="connsiteY6" fmla="*/ 0 h 890084"/>
                <a:gd name="connsiteX7" fmla="*/ 0 w 535268"/>
                <a:gd name="connsiteY7" fmla="*/ 386549 h 890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268" h="890084">
                  <a:moveTo>
                    <a:pt x="0" y="890084"/>
                  </a:moveTo>
                  <a:lnTo>
                    <a:pt x="281178" y="890084"/>
                  </a:lnTo>
                  <a:lnTo>
                    <a:pt x="281178" y="386549"/>
                  </a:lnTo>
                  <a:cubicBezTo>
                    <a:pt x="281178" y="328354"/>
                    <a:pt x="328354" y="281178"/>
                    <a:pt x="386549" y="281178"/>
                  </a:cubicBezTo>
                  <a:lnTo>
                    <a:pt x="535268" y="281178"/>
                  </a:lnTo>
                  <a:lnTo>
                    <a:pt x="535268" y="0"/>
                  </a:lnTo>
                  <a:lnTo>
                    <a:pt x="386549" y="0"/>
                  </a:lnTo>
                  <a:cubicBezTo>
                    <a:pt x="173064" y="0"/>
                    <a:pt x="0" y="173064"/>
                    <a:pt x="0" y="386549"/>
                  </a:cubicBezTo>
                  <a:close/>
                </a:path>
              </a:pathLst>
            </a:custGeo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A5C4898-3513-FCE5-D404-9BFDFDDB6132}"/>
                </a:ext>
              </a:extLst>
            </p:cNvPr>
            <p:cNvGrpSpPr/>
            <p:nvPr/>
          </p:nvGrpSpPr>
          <p:grpSpPr>
            <a:xfrm>
              <a:off x="1383504" y="2127332"/>
              <a:ext cx="9544990" cy="1437909"/>
              <a:chOff x="818686" y="3192760"/>
              <a:chExt cx="5863605" cy="1437909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9302DF0-4B54-1720-BCDF-AC07640EAABD}"/>
                  </a:ext>
                </a:extLst>
              </p:cNvPr>
              <p:cNvSpPr txBox="1"/>
              <p:nvPr/>
            </p:nvSpPr>
            <p:spPr>
              <a:xfrm>
                <a:off x="1079940" y="3422710"/>
                <a:ext cx="5602351" cy="1207959"/>
              </a:xfrm>
              <a:prstGeom prst="roundRect">
                <a:avLst>
                  <a:gd name="adj" fmla="val 20145"/>
                </a:avLst>
              </a:prstGeom>
              <a:solidFill>
                <a:schemeClr val="bg1"/>
              </a:solidFill>
              <a:ln w="57150">
                <a:solidFill>
                  <a:schemeClr val="tx2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defPPr>
                  <a:defRPr lang="ja-JP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452438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58595B"/>
                  </a:buClr>
                  <a:buSzTx/>
                  <a:buFontTx/>
                  <a:buNone/>
                  <a:tabLst/>
                  <a:defRPr/>
                </a:pPr>
                <a:endPara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uLnTx/>
                  <a:uFillTx/>
                  <a:latin typeface="+mj-lt"/>
                  <a:ea typeface="+mn-ea"/>
                  <a:cs typeface="+mn-cs"/>
                </a:endParaRPr>
              </a:p>
              <a:p>
                <a:pPr marL="133350" algn="l">
                  <a:buClr>
                    <a:srgbClr val="006EAB"/>
                  </a:buClr>
                </a:pPr>
                <a:r>
                  <a:rPr lang="en-US" sz="18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To evaluate the efficacy of </a:t>
                </a:r>
                <a:r>
                  <a:rPr lang="en-US" sz="1800" dirty="0" err="1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TTh</a:t>
                </a:r>
                <a:r>
                  <a:rPr lang="en-US" sz="18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 versus placebo in preventing progression from prediabetes to diabetes in middle-aged and older men with hypogonadism and prediabetes</a:t>
                </a:r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5DF3624C-5E3E-4029-D011-628042549F96}"/>
                  </a:ext>
                </a:extLst>
              </p:cNvPr>
              <p:cNvGrpSpPr/>
              <p:nvPr/>
            </p:nvGrpSpPr>
            <p:grpSpPr>
              <a:xfrm>
                <a:off x="818686" y="3192760"/>
                <a:ext cx="1765934" cy="439800"/>
                <a:chOff x="348337" y="1458681"/>
                <a:chExt cx="1765934" cy="310140"/>
              </a:xfrm>
            </p:grpSpPr>
            <p:sp>
              <p:nvSpPr>
                <p:cNvPr id="30" name="Pentagon 92">
                  <a:extLst>
                    <a:ext uri="{FF2B5EF4-FFF2-40B4-BE49-F238E27FC236}">
                      <a16:creationId xmlns:a16="http://schemas.microsoft.com/office/drawing/2014/main" id="{91B6DB83-C2D6-1CD8-382F-1DEC16341344}"/>
                    </a:ext>
                  </a:extLst>
                </p:cNvPr>
                <p:cNvSpPr/>
                <p:nvPr/>
              </p:nvSpPr>
              <p:spPr>
                <a:xfrm>
                  <a:off x="348337" y="1458681"/>
                  <a:ext cx="1765934" cy="31014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60FC0EAD-7A21-7973-3767-220D14D18CF9}"/>
                    </a:ext>
                  </a:extLst>
                </p:cNvPr>
                <p:cNvSpPr txBox="1"/>
                <p:nvPr/>
              </p:nvSpPr>
              <p:spPr>
                <a:xfrm>
                  <a:off x="359549" y="1483528"/>
                  <a:ext cx="1501636" cy="2604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Primary</a:t>
                  </a:r>
                  <a:endParaRPr kumimoji="0" lang="en-GB" sz="1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F990D06-11D0-1063-2B4A-B42FF44DE20C}"/>
              </a:ext>
            </a:extLst>
          </p:cNvPr>
          <p:cNvGrpSpPr/>
          <p:nvPr/>
        </p:nvGrpSpPr>
        <p:grpSpPr>
          <a:xfrm>
            <a:off x="683288" y="1356379"/>
            <a:ext cx="10779535" cy="535994"/>
            <a:chOff x="1570259" y="3920582"/>
            <a:chExt cx="10779535" cy="535994"/>
          </a:xfrm>
        </p:grpSpPr>
        <p:sp>
          <p:nvSpPr>
            <p:cNvPr id="17" name="Rounded Rectangle 75">
              <a:extLst>
                <a:ext uri="{FF2B5EF4-FFF2-40B4-BE49-F238E27FC236}">
                  <a16:creationId xmlns:a16="http://schemas.microsoft.com/office/drawing/2014/main" id="{6B3B726F-EC24-4B3D-53C6-4C7BDE109BD1}"/>
                </a:ext>
              </a:extLst>
            </p:cNvPr>
            <p:cNvSpPr/>
            <p:nvPr/>
          </p:nvSpPr>
          <p:spPr>
            <a:xfrm>
              <a:off x="1570259" y="3920582"/>
              <a:ext cx="10779535" cy="53599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57150" cap="flat" cmpd="sng" algn="ctr">
              <a:solidFill>
                <a:schemeClr val="tx2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A239B30-4044-A5FE-7D95-274910509290}"/>
                </a:ext>
              </a:extLst>
            </p:cNvPr>
            <p:cNvSpPr txBox="1"/>
            <p:nvPr/>
          </p:nvSpPr>
          <p:spPr>
            <a:xfrm>
              <a:off x="2278416" y="3957747"/>
              <a:ext cx="5210322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TRAVERSE </a:t>
              </a:r>
              <a:r>
                <a:rPr lang="en-GB" sz="2400" b="1" dirty="0">
                  <a:solidFill>
                    <a:prstClr val="white"/>
                  </a:solidFill>
                </a:rPr>
                <a:t>Diabetes </a:t>
              </a:r>
              <a:r>
                <a:rPr kumimoji="0" lang="en-GB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substudy</a:t>
              </a: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669854-BC38-D334-3E00-98AEB0F02607}"/>
              </a:ext>
            </a:extLst>
          </p:cNvPr>
          <p:cNvGrpSpPr/>
          <p:nvPr/>
        </p:nvGrpSpPr>
        <p:grpSpPr>
          <a:xfrm>
            <a:off x="373058" y="828435"/>
            <a:ext cx="1236662" cy="1287483"/>
            <a:chOff x="4706938" y="1981200"/>
            <a:chExt cx="2781300" cy="2895600"/>
          </a:xfrm>
        </p:grpSpPr>
        <p:sp>
          <p:nvSpPr>
            <p:cNvPr id="13" name="Freeform 71">
              <a:extLst>
                <a:ext uri="{FF2B5EF4-FFF2-40B4-BE49-F238E27FC236}">
                  <a16:creationId xmlns:a16="http://schemas.microsoft.com/office/drawing/2014/main" id="{536E0BFE-AA2E-CBD2-3D8B-5976F15838DF}"/>
                </a:ext>
              </a:extLst>
            </p:cNvPr>
            <p:cNvSpPr/>
            <p:nvPr/>
          </p:nvSpPr>
          <p:spPr>
            <a:xfrm>
              <a:off x="5060950" y="2254250"/>
              <a:ext cx="1339850" cy="1320800"/>
            </a:xfrm>
            <a:custGeom>
              <a:avLst/>
              <a:gdLst>
                <a:gd name="connsiteX0" fmla="*/ 0 w 1339850"/>
                <a:gd name="connsiteY0" fmla="*/ 184150 h 1320800"/>
                <a:gd name="connsiteX1" fmla="*/ 196850 w 1339850"/>
                <a:gd name="connsiteY1" fmla="*/ 0 h 1320800"/>
                <a:gd name="connsiteX2" fmla="*/ 425450 w 1339850"/>
                <a:gd name="connsiteY2" fmla="*/ 234950 h 1320800"/>
                <a:gd name="connsiteX3" fmla="*/ 501650 w 1339850"/>
                <a:gd name="connsiteY3" fmla="*/ 190500 h 1320800"/>
                <a:gd name="connsiteX4" fmla="*/ 1187450 w 1339850"/>
                <a:gd name="connsiteY4" fmla="*/ 869950 h 1320800"/>
                <a:gd name="connsiteX5" fmla="*/ 1168400 w 1339850"/>
                <a:gd name="connsiteY5" fmla="*/ 971550 h 1320800"/>
                <a:gd name="connsiteX6" fmla="*/ 1339850 w 1339850"/>
                <a:gd name="connsiteY6" fmla="*/ 1155700 h 1320800"/>
                <a:gd name="connsiteX7" fmla="*/ 1162050 w 1339850"/>
                <a:gd name="connsiteY7" fmla="*/ 1320800 h 1320800"/>
                <a:gd name="connsiteX8" fmla="*/ 996950 w 1339850"/>
                <a:gd name="connsiteY8" fmla="*/ 1168400 h 1320800"/>
                <a:gd name="connsiteX9" fmla="*/ 895350 w 1339850"/>
                <a:gd name="connsiteY9" fmla="*/ 1193800 h 1320800"/>
                <a:gd name="connsiteX10" fmla="*/ 742950 w 1339850"/>
                <a:gd name="connsiteY10" fmla="*/ 1066800 h 1320800"/>
                <a:gd name="connsiteX11" fmla="*/ 869950 w 1339850"/>
                <a:gd name="connsiteY11" fmla="*/ 920750 h 1320800"/>
                <a:gd name="connsiteX12" fmla="*/ 863600 w 1339850"/>
                <a:gd name="connsiteY12" fmla="*/ 698500 h 1320800"/>
                <a:gd name="connsiteX13" fmla="*/ 723900 w 1339850"/>
                <a:gd name="connsiteY13" fmla="*/ 546100 h 1320800"/>
                <a:gd name="connsiteX14" fmla="*/ 558800 w 1339850"/>
                <a:gd name="connsiteY14" fmla="*/ 457200 h 1320800"/>
                <a:gd name="connsiteX15" fmla="*/ 368300 w 1339850"/>
                <a:gd name="connsiteY15" fmla="*/ 508000 h 1320800"/>
                <a:gd name="connsiteX16" fmla="*/ 254000 w 1339850"/>
                <a:gd name="connsiteY16" fmla="*/ 590550 h 1320800"/>
                <a:gd name="connsiteX17" fmla="*/ 184150 w 1339850"/>
                <a:gd name="connsiteY17" fmla="*/ 482600 h 1320800"/>
                <a:gd name="connsiteX18" fmla="*/ 228600 w 1339850"/>
                <a:gd name="connsiteY18" fmla="*/ 355600 h 1320800"/>
                <a:gd name="connsiteX19" fmla="*/ 184150 w 1339850"/>
                <a:gd name="connsiteY19" fmla="*/ 361950 h 1320800"/>
                <a:gd name="connsiteX20" fmla="*/ 0 w 1339850"/>
                <a:gd name="connsiteY20" fmla="*/ 184150 h 132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339850" h="1320800">
                  <a:moveTo>
                    <a:pt x="0" y="184150"/>
                  </a:moveTo>
                  <a:lnTo>
                    <a:pt x="196850" y="0"/>
                  </a:lnTo>
                  <a:lnTo>
                    <a:pt x="425450" y="234950"/>
                  </a:lnTo>
                  <a:lnTo>
                    <a:pt x="501650" y="190500"/>
                  </a:lnTo>
                  <a:lnTo>
                    <a:pt x="1187450" y="869950"/>
                  </a:lnTo>
                  <a:lnTo>
                    <a:pt x="1168400" y="971550"/>
                  </a:lnTo>
                  <a:lnTo>
                    <a:pt x="1339850" y="1155700"/>
                  </a:lnTo>
                  <a:lnTo>
                    <a:pt x="1162050" y="1320800"/>
                  </a:lnTo>
                  <a:lnTo>
                    <a:pt x="996950" y="1168400"/>
                  </a:lnTo>
                  <a:lnTo>
                    <a:pt x="895350" y="1193800"/>
                  </a:lnTo>
                  <a:lnTo>
                    <a:pt x="742950" y="1066800"/>
                  </a:lnTo>
                  <a:lnTo>
                    <a:pt x="869950" y="920750"/>
                  </a:lnTo>
                  <a:lnTo>
                    <a:pt x="863600" y="698500"/>
                  </a:lnTo>
                  <a:lnTo>
                    <a:pt x="723900" y="546100"/>
                  </a:lnTo>
                  <a:lnTo>
                    <a:pt x="558800" y="457200"/>
                  </a:lnTo>
                  <a:lnTo>
                    <a:pt x="368300" y="508000"/>
                  </a:lnTo>
                  <a:lnTo>
                    <a:pt x="254000" y="590550"/>
                  </a:lnTo>
                  <a:lnTo>
                    <a:pt x="184150" y="482600"/>
                  </a:lnTo>
                  <a:lnTo>
                    <a:pt x="228600" y="355600"/>
                  </a:lnTo>
                  <a:lnTo>
                    <a:pt x="184150" y="361950"/>
                  </a:lnTo>
                  <a:lnTo>
                    <a:pt x="0" y="184150"/>
                  </a:lnTo>
                  <a:close/>
                </a:path>
              </a:pathLst>
            </a:custGeom>
            <a:solidFill>
              <a:srgbClr val="C0C0C0"/>
            </a:solidFill>
            <a:ln w="25400" cap="flat" cmpd="sng" algn="ctr">
              <a:solidFill>
                <a:srgbClr val="C0C0C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72">
              <a:extLst>
                <a:ext uri="{FF2B5EF4-FFF2-40B4-BE49-F238E27FC236}">
                  <a16:creationId xmlns:a16="http://schemas.microsoft.com/office/drawing/2014/main" id="{518B9AF9-44DD-1313-7E6C-BBDE203FAB85}"/>
                </a:ext>
              </a:extLst>
            </p:cNvPr>
            <p:cNvSpPr/>
            <p:nvPr/>
          </p:nvSpPr>
          <p:spPr>
            <a:xfrm>
              <a:off x="5060950" y="3194050"/>
              <a:ext cx="2057400" cy="1371600"/>
            </a:xfrm>
            <a:custGeom>
              <a:avLst/>
              <a:gdLst>
                <a:gd name="connsiteX0" fmla="*/ 190500 w 2057400"/>
                <a:gd name="connsiteY0" fmla="*/ 0 h 1371600"/>
                <a:gd name="connsiteX1" fmla="*/ 95250 w 2057400"/>
                <a:gd name="connsiteY1" fmla="*/ 304800 h 1371600"/>
                <a:gd name="connsiteX2" fmla="*/ 88900 w 2057400"/>
                <a:gd name="connsiteY2" fmla="*/ 539750 h 1371600"/>
                <a:gd name="connsiteX3" fmla="*/ 114300 w 2057400"/>
                <a:gd name="connsiteY3" fmla="*/ 704850 h 1371600"/>
                <a:gd name="connsiteX4" fmla="*/ 158750 w 2057400"/>
                <a:gd name="connsiteY4" fmla="*/ 812800 h 1371600"/>
                <a:gd name="connsiteX5" fmla="*/ 254000 w 2057400"/>
                <a:gd name="connsiteY5" fmla="*/ 990600 h 1371600"/>
                <a:gd name="connsiteX6" fmla="*/ 165100 w 2057400"/>
                <a:gd name="connsiteY6" fmla="*/ 1041400 h 1371600"/>
                <a:gd name="connsiteX7" fmla="*/ 63500 w 2057400"/>
                <a:gd name="connsiteY7" fmla="*/ 1136650 h 1371600"/>
                <a:gd name="connsiteX8" fmla="*/ 0 w 2057400"/>
                <a:gd name="connsiteY8" fmla="*/ 1225550 h 1371600"/>
                <a:gd name="connsiteX9" fmla="*/ 19050 w 2057400"/>
                <a:gd name="connsiteY9" fmla="*/ 1320800 h 1371600"/>
                <a:gd name="connsiteX10" fmla="*/ 114300 w 2057400"/>
                <a:gd name="connsiteY10" fmla="*/ 1371600 h 1371600"/>
                <a:gd name="connsiteX11" fmla="*/ 1987550 w 2057400"/>
                <a:gd name="connsiteY11" fmla="*/ 1358900 h 1371600"/>
                <a:gd name="connsiteX12" fmla="*/ 2025650 w 2057400"/>
                <a:gd name="connsiteY12" fmla="*/ 1295400 h 1371600"/>
                <a:gd name="connsiteX13" fmla="*/ 1993900 w 2057400"/>
                <a:gd name="connsiteY13" fmla="*/ 1117600 h 1371600"/>
                <a:gd name="connsiteX14" fmla="*/ 1898650 w 2057400"/>
                <a:gd name="connsiteY14" fmla="*/ 1060450 h 1371600"/>
                <a:gd name="connsiteX15" fmla="*/ 1790700 w 2057400"/>
                <a:gd name="connsiteY15" fmla="*/ 1022350 h 1371600"/>
                <a:gd name="connsiteX16" fmla="*/ 1765300 w 2057400"/>
                <a:gd name="connsiteY16" fmla="*/ 984250 h 1371600"/>
                <a:gd name="connsiteX17" fmla="*/ 1879600 w 2057400"/>
                <a:gd name="connsiteY17" fmla="*/ 781050 h 1371600"/>
                <a:gd name="connsiteX18" fmla="*/ 1968500 w 2057400"/>
                <a:gd name="connsiteY18" fmla="*/ 781050 h 1371600"/>
                <a:gd name="connsiteX19" fmla="*/ 2057400 w 2057400"/>
                <a:gd name="connsiteY19" fmla="*/ 704850 h 1371600"/>
                <a:gd name="connsiteX20" fmla="*/ 1968500 w 2057400"/>
                <a:gd name="connsiteY20" fmla="*/ 596900 h 1371600"/>
                <a:gd name="connsiteX21" fmla="*/ 1104900 w 2057400"/>
                <a:gd name="connsiteY21" fmla="*/ 609600 h 1371600"/>
                <a:gd name="connsiteX22" fmla="*/ 1022350 w 2057400"/>
                <a:gd name="connsiteY22" fmla="*/ 673100 h 1371600"/>
                <a:gd name="connsiteX23" fmla="*/ 1022350 w 2057400"/>
                <a:gd name="connsiteY23" fmla="*/ 730250 h 1371600"/>
                <a:gd name="connsiteX24" fmla="*/ 1104900 w 2057400"/>
                <a:gd name="connsiteY24" fmla="*/ 781050 h 1371600"/>
                <a:gd name="connsiteX25" fmla="*/ 1428750 w 2057400"/>
                <a:gd name="connsiteY25" fmla="*/ 774700 h 1371600"/>
                <a:gd name="connsiteX26" fmla="*/ 1390650 w 2057400"/>
                <a:gd name="connsiteY26" fmla="*/ 869950 h 1371600"/>
                <a:gd name="connsiteX27" fmla="*/ 1212850 w 2057400"/>
                <a:gd name="connsiteY27" fmla="*/ 958850 h 1371600"/>
                <a:gd name="connsiteX28" fmla="*/ 984250 w 2057400"/>
                <a:gd name="connsiteY28" fmla="*/ 1003300 h 1371600"/>
                <a:gd name="connsiteX29" fmla="*/ 819150 w 2057400"/>
                <a:gd name="connsiteY29" fmla="*/ 958850 h 1371600"/>
                <a:gd name="connsiteX30" fmla="*/ 654050 w 2057400"/>
                <a:gd name="connsiteY30" fmla="*/ 889000 h 1371600"/>
                <a:gd name="connsiteX31" fmla="*/ 558800 w 2057400"/>
                <a:gd name="connsiteY31" fmla="*/ 768350 h 1371600"/>
                <a:gd name="connsiteX32" fmla="*/ 533400 w 2057400"/>
                <a:gd name="connsiteY32" fmla="*/ 704850 h 1371600"/>
                <a:gd name="connsiteX33" fmla="*/ 546100 w 2057400"/>
                <a:gd name="connsiteY33" fmla="*/ 692150 h 1371600"/>
                <a:gd name="connsiteX34" fmla="*/ 488950 w 2057400"/>
                <a:gd name="connsiteY34" fmla="*/ 577850 h 1371600"/>
                <a:gd name="connsiteX35" fmla="*/ 476250 w 2057400"/>
                <a:gd name="connsiteY35" fmla="*/ 546100 h 1371600"/>
                <a:gd name="connsiteX36" fmla="*/ 463550 w 2057400"/>
                <a:gd name="connsiteY36" fmla="*/ 387350 h 1371600"/>
                <a:gd name="connsiteX37" fmla="*/ 476250 w 2057400"/>
                <a:gd name="connsiteY37" fmla="*/ 203200 h 1371600"/>
                <a:gd name="connsiteX38" fmla="*/ 342900 w 2057400"/>
                <a:gd name="connsiteY38" fmla="*/ 133350 h 1371600"/>
                <a:gd name="connsiteX39" fmla="*/ 190500 w 2057400"/>
                <a:gd name="connsiteY39" fmla="*/ 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2057400" h="1371600">
                  <a:moveTo>
                    <a:pt x="190500" y="0"/>
                  </a:moveTo>
                  <a:lnTo>
                    <a:pt x="95250" y="304800"/>
                  </a:lnTo>
                  <a:lnTo>
                    <a:pt x="88900" y="539750"/>
                  </a:lnTo>
                  <a:lnTo>
                    <a:pt x="114300" y="704850"/>
                  </a:lnTo>
                  <a:lnTo>
                    <a:pt x="158750" y="812800"/>
                  </a:lnTo>
                  <a:lnTo>
                    <a:pt x="254000" y="990600"/>
                  </a:lnTo>
                  <a:lnTo>
                    <a:pt x="165100" y="1041400"/>
                  </a:lnTo>
                  <a:lnTo>
                    <a:pt x="63500" y="1136650"/>
                  </a:lnTo>
                  <a:lnTo>
                    <a:pt x="0" y="1225550"/>
                  </a:lnTo>
                  <a:lnTo>
                    <a:pt x="19050" y="1320800"/>
                  </a:lnTo>
                  <a:lnTo>
                    <a:pt x="114300" y="1371600"/>
                  </a:lnTo>
                  <a:lnTo>
                    <a:pt x="1987550" y="1358900"/>
                  </a:lnTo>
                  <a:lnTo>
                    <a:pt x="2025650" y="1295400"/>
                  </a:lnTo>
                  <a:lnTo>
                    <a:pt x="1993900" y="1117600"/>
                  </a:lnTo>
                  <a:lnTo>
                    <a:pt x="1898650" y="1060450"/>
                  </a:lnTo>
                  <a:lnTo>
                    <a:pt x="1790700" y="1022350"/>
                  </a:lnTo>
                  <a:lnTo>
                    <a:pt x="1765300" y="984250"/>
                  </a:lnTo>
                  <a:lnTo>
                    <a:pt x="1879600" y="781050"/>
                  </a:lnTo>
                  <a:lnTo>
                    <a:pt x="1968500" y="781050"/>
                  </a:lnTo>
                  <a:lnTo>
                    <a:pt x="2057400" y="704850"/>
                  </a:lnTo>
                  <a:lnTo>
                    <a:pt x="1968500" y="596900"/>
                  </a:lnTo>
                  <a:lnTo>
                    <a:pt x="1104900" y="609600"/>
                  </a:lnTo>
                  <a:lnTo>
                    <a:pt x="1022350" y="673100"/>
                  </a:lnTo>
                  <a:lnTo>
                    <a:pt x="1022350" y="730250"/>
                  </a:lnTo>
                  <a:lnTo>
                    <a:pt x="1104900" y="781050"/>
                  </a:lnTo>
                  <a:lnTo>
                    <a:pt x="1428750" y="774700"/>
                  </a:lnTo>
                  <a:lnTo>
                    <a:pt x="1390650" y="869950"/>
                  </a:lnTo>
                  <a:lnTo>
                    <a:pt x="1212850" y="958850"/>
                  </a:lnTo>
                  <a:lnTo>
                    <a:pt x="984250" y="1003300"/>
                  </a:lnTo>
                  <a:lnTo>
                    <a:pt x="819150" y="958850"/>
                  </a:lnTo>
                  <a:lnTo>
                    <a:pt x="654050" y="889000"/>
                  </a:lnTo>
                  <a:lnTo>
                    <a:pt x="558800" y="768350"/>
                  </a:lnTo>
                  <a:lnTo>
                    <a:pt x="533400" y="704850"/>
                  </a:lnTo>
                  <a:lnTo>
                    <a:pt x="546100" y="692150"/>
                  </a:lnTo>
                  <a:lnTo>
                    <a:pt x="488950" y="577850"/>
                  </a:lnTo>
                  <a:lnTo>
                    <a:pt x="476250" y="546100"/>
                  </a:lnTo>
                  <a:lnTo>
                    <a:pt x="463550" y="387350"/>
                  </a:lnTo>
                  <a:lnTo>
                    <a:pt x="476250" y="203200"/>
                  </a:lnTo>
                  <a:lnTo>
                    <a:pt x="342900" y="133350"/>
                  </a:lnTo>
                  <a:lnTo>
                    <a:pt x="190500" y="0"/>
                  </a:lnTo>
                  <a:close/>
                </a:path>
              </a:pathLst>
            </a:custGeom>
            <a:solidFill>
              <a:srgbClr val="C0C0C0"/>
            </a:solidFill>
            <a:ln w="25400" cap="flat" cmpd="sng" algn="ctr">
              <a:solidFill>
                <a:srgbClr val="C0C0C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CA6CDD7-FEC2-2F7B-384B-C299F18F3E8A}"/>
                </a:ext>
              </a:extLst>
            </p:cNvPr>
            <p:cNvSpPr/>
            <p:nvPr/>
          </p:nvSpPr>
          <p:spPr>
            <a:xfrm>
              <a:off x="5289550" y="2769430"/>
              <a:ext cx="596900" cy="596900"/>
            </a:xfrm>
            <a:prstGeom prst="ellipse">
              <a:avLst/>
            </a:prstGeom>
            <a:solidFill>
              <a:srgbClr val="EFEFE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C56DF25F-A354-F713-9595-C0B5FCAFE6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6938" y="1981200"/>
              <a:ext cx="2781300" cy="2895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B2E169B4-EE1D-CD85-9AB6-F1528D241B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26427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15344A2F-7030-7D75-B8B9-FF53EDCC1DE5}"/>
              </a:ext>
            </a:extLst>
          </p:cNvPr>
          <p:cNvGrpSpPr/>
          <p:nvPr/>
        </p:nvGrpSpPr>
        <p:grpSpPr>
          <a:xfrm>
            <a:off x="8917049" y="510349"/>
            <a:ext cx="2044943" cy="2198254"/>
            <a:chOff x="3939259" y="3363593"/>
            <a:chExt cx="2479544" cy="2665434"/>
          </a:xfrm>
          <a:solidFill>
            <a:schemeClr val="accent1">
              <a:lumMod val="20000"/>
              <a:lumOff val="80000"/>
            </a:schemeClr>
          </a:solidFill>
        </p:grpSpPr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7BE4D987-CFBE-7D58-9EAE-B79843517188}"/>
                </a:ext>
              </a:extLst>
            </p:cNvPr>
            <p:cNvPicPr>
              <a:picLocks/>
            </p:cNvPicPr>
            <p:nvPr/>
          </p:nvPicPr>
          <p:blipFill rotWithShape="1"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 l="27036" r="27315"/>
            <a:stretch/>
          </p:blipFill>
          <p:spPr>
            <a:xfrm>
              <a:off x="3939259" y="3363593"/>
              <a:ext cx="1038499" cy="2274998"/>
            </a:xfrm>
            <a:prstGeom prst="rect">
              <a:avLst/>
            </a:prstGeom>
          </p:spPr>
        </p:pic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50AA67BA-772A-AABC-C326-D1AE8D0D52AD}"/>
                </a:ext>
              </a:extLst>
            </p:cNvPr>
            <p:cNvPicPr>
              <a:picLocks/>
            </p:cNvPicPr>
            <p:nvPr/>
          </p:nvPicPr>
          <p:blipFill rotWithShape="1"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 l="27036" r="27315"/>
            <a:stretch/>
          </p:blipFill>
          <p:spPr>
            <a:xfrm>
              <a:off x="5380304" y="3363593"/>
              <a:ext cx="1038499" cy="2274998"/>
            </a:xfrm>
            <a:prstGeom prst="rect">
              <a:avLst/>
            </a:prstGeom>
          </p:spPr>
        </p:pic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2DC1B153-9D49-AADB-F298-035060245384}"/>
                </a:ext>
              </a:extLst>
            </p:cNvPr>
            <p:cNvPicPr>
              <a:picLocks/>
            </p:cNvPicPr>
            <p:nvPr/>
          </p:nvPicPr>
          <p:blipFill rotWithShape="1"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 l="27036" r="27315"/>
            <a:stretch/>
          </p:blipFill>
          <p:spPr>
            <a:xfrm>
              <a:off x="4578490" y="3397864"/>
              <a:ext cx="1201083" cy="2631163"/>
            </a:xfrm>
            <a:prstGeom prst="rect">
              <a:avLst/>
            </a:prstGeom>
          </p:spPr>
        </p:pic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440C417D-5E78-D0D4-A304-9AE91B2BF15A}"/>
              </a:ext>
            </a:extLst>
          </p:cNvPr>
          <p:cNvGrpSpPr/>
          <p:nvPr/>
        </p:nvGrpSpPr>
        <p:grpSpPr>
          <a:xfrm>
            <a:off x="-592852" y="2232934"/>
            <a:ext cx="12054767" cy="449779"/>
            <a:chOff x="-592852" y="2323366"/>
            <a:chExt cx="12054767" cy="449779"/>
          </a:xfrm>
        </p:grpSpPr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F92F5032-D445-FB74-D175-117670529BF6}"/>
                </a:ext>
              </a:extLst>
            </p:cNvPr>
            <p:cNvSpPr/>
            <p:nvPr/>
          </p:nvSpPr>
          <p:spPr>
            <a:xfrm>
              <a:off x="-592852" y="2323366"/>
              <a:ext cx="12054767" cy="449779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0" name="Content Placeholder 2">
              <a:extLst>
                <a:ext uri="{FF2B5EF4-FFF2-40B4-BE49-F238E27FC236}">
                  <a16:creationId xmlns:a16="http://schemas.microsoft.com/office/drawing/2014/main" id="{D29C2B12-0355-F479-113D-2EA47C676746}"/>
                </a:ext>
              </a:extLst>
            </p:cNvPr>
            <p:cNvSpPr txBox="1">
              <a:spLocks/>
            </p:cNvSpPr>
            <p:nvPr/>
          </p:nvSpPr>
          <p:spPr>
            <a:xfrm>
              <a:off x="1426787" y="2344399"/>
              <a:ext cx="9790859" cy="42780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 anchor="ctr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0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8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6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spcBef>
                  <a:spcPts val="0"/>
                </a:spcBef>
                <a:spcAft>
                  <a:spcPct val="0"/>
                </a:spcAft>
                <a:buClr>
                  <a:schemeClr val="tx1"/>
                </a:buClr>
                <a:buSzPct val="110000"/>
                <a:buNone/>
              </a:pPr>
              <a:r>
                <a:rPr lang="en-US" dirty="0">
                  <a:solidFill>
                    <a:schemeClr val="tx2"/>
                  </a:solidFill>
                  <a:latin typeface="+mj-lt"/>
                </a:rPr>
                <a:t>Analytic sample for progression from prediabetes to diabetes</a:t>
              </a:r>
              <a:endParaRPr lang="en-US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62232D3-2EA9-C516-9DDB-124F8006AE1C}"/>
              </a:ext>
            </a:extLst>
          </p:cNvPr>
          <p:cNvGrpSpPr/>
          <p:nvPr/>
        </p:nvGrpSpPr>
        <p:grpSpPr>
          <a:xfrm>
            <a:off x="336913" y="1949924"/>
            <a:ext cx="1129086" cy="1248201"/>
            <a:chOff x="336913" y="2000164"/>
            <a:chExt cx="1129086" cy="1248201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8022DB93-F82C-962A-CD91-5F1ECE22849E}"/>
                </a:ext>
              </a:extLst>
            </p:cNvPr>
            <p:cNvGrpSpPr/>
            <p:nvPr/>
          </p:nvGrpSpPr>
          <p:grpSpPr>
            <a:xfrm>
              <a:off x="336913" y="2000164"/>
              <a:ext cx="1026961" cy="1026961"/>
              <a:chOff x="336913" y="2000164"/>
              <a:chExt cx="1026961" cy="1026961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7BDB4A48-DAB3-5F3C-0FCF-29BE8C7AB7BC}"/>
                  </a:ext>
                </a:extLst>
              </p:cNvPr>
              <p:cNvGrpSpPr/>
              <p:nvPr/>
            </p:nvGrpSpPr>
            <p:grpSpPr>
              <a:xfrm>
                <a:off x="336913" y="2000164"/>
                <a:ext cx="1026961" cy="1026961"/>
                <a:chOff x="336913" y="4338756"/>
                <a:chExt cx="1026961" cy="1026961"/>
              </a:xfrm>
            </p:grpSpPr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78B7AA80-B73A-C227-14DF-E15251B113F2}"/>
                    </a:ext>
                  </a:extLst>
                </p:cNvPr>
                <p:cNvSpPr/>
                <p:nvPr/>
              </p:nvSpPr>
              <p:spPr>
                <a:xfrm>
                  <a:off x="336913" y="4338756"/>
                  <a:ext cx="1026000" cy="1026000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8130AEC9-A8D5-B09E-1F13-33A21171D253}"/>
                    </a:ext>
                  </a:extLst>
                </p:cNvPr>
                <p:cNvGrpSpPr/>
                <p:nvPr/>
              </p:nvGrpSpPr>
              <p:grpSpPr>
                <a:xfrm>
                  <a:off x="336913" y="4338756"/>
                  <a:ext cx="1026961" cy="1026961"/>
                  <a:chOff x="336913" y="4338756"/>
                  <a:chExt cx="1026961" cy="1026961"/>
                </a:xfrm>
              </p:grpSpPr>
              <p:pic>
                <p:nvPicPr>
                  <p:cNvPr id="100" name="Graphic 99">
                    <a:extLst>
                      <a:ext uri="{FF2B5EF4-FFF2-40B4-BE49-F238E27FC236}">
                        <a16:creationId xmlns:a16="http://schemas.microsoft.com/office/drawing/2014/main" id="{6C4C7590-0A50-8B97-3BD6-DF876548DA28}"/>
                      </a:ext>
                    </a:extLst>
                  </p:cNvPr>
                  <p:cNvPicPr>
                    <a:picLocks/>
                  </p:cNvPicPr>
                  <p:nvPr/>
                </p:nvPicPr>
                <p:blipFill>
                  <a:blip r:embed="rId5">
                    <a:extLst>
                      <a:ext uri="{96DAC541-7B7A-43D3-8B79-37D633B846F1}">
                        <asvg:svgBlip xmlns:asvg="http://schemas.microsoft.com/office/drawing/2016/SVG/main" r:embed="rId6"/>
                      </a:ext>
                    </a:extLst>
                  </a:blip>
                  <a:srcRect/>
                  <a:stretch>
                    <a:fillRect/>
                  </a:stretch>
                </p:blipFill>
                <p:spPr>
                  <a:xfrm>
                    <a:off x="336913" y="4338756"/>
                    <a:ext cx="1026961" cy="1026961"/>
                  </a:xfrm>
                  <a:custGeom>
                    <a:avLst/>
                    <a:gdLst>
                      <a:gd name="connsiteX0" fmla="*/ 1589986 w 3810000"/>
                      <a:gd name="connsiteY0" fmla="*/ 978943 h 3810000"/>
                      <a:gd name="connsiteX1" fmla="*/ 1589986 w 3810000"/>
                      <a:gd name="connsiteY1" fmla="*/ 1614175 h 3810000"/>
                      <a:gd name="connsiteX2" fmla="*/ 922988 w 3810000"/>
                      <a:gd name="connsiteY2" fmla="*/ 1614175 h 3810000"/>
                      <a:gd name="connsiteX3" fmla="*/ 922988 w 3810000"/>
                      <a:gd name="connsiteY3" fmla="*/ 2212159 h 3810000"/>
                      <a:gd name="connsiteX4" fmla="*/ 1589986 w 3810000"/>
                      <a:gd name="connsiteY4" fmla="*/ 2212159 h 3810000"/>
                      <a:gd name="connsiteX5" fmla="*/ 1589986 w 3810000"/>
                      <a:gd name="connsiteY5" fmla="*/ 2847391 h 3810000"/>
                      <a:gd name="connsiteX6" fmla="*/ 2187971 w 3810000"/>
                      <a:gd name="connsiteY6" fmla="*/ 2847391 h 3810000"/>
                      <a:gd name="connsiteX7" fmla="*/ 2187971 w 3810000"/>
                      <a:gd name="connsiteY7" fmla="*/ 2212159 h 3810000"/>
                      <a:gd name="connsiteX8" fmla="*/ 2854969 w 3810000"/>
                      <a:gd name="connsiteY8" fmla="*/ 2212159 h 3810000"/>
                      <a:gd name="connsiteX9" fmla="*/ 2854969 w 3810000"/>
                      <a:gd name="connsiteY9" fmla="*/ 1614175 h 3810000"/>
                      <a:gd name="connsiteX10" fmla="*/ 2187971 w 3810000"/>
                      <a:gd name="connsiteY10" fmla="*/ 1614175 h 3810000"/>
                      <a:gd name="connsiteX11" fmla="*/ 2187971 w 3810000"/>
                      <a:gd name="connsiteY11" fmla="*/ 978943 h 3810000"/>
                      <a:gd name="connsiteX12" fmla="*/ 0 w 3810000"/>
                      <a:gd name="connsiteY12" fmla="*/ 0 h 3810000"/>
                      <a:gd name="connsiteX13" fmla="*/ 3810000 w 3810000"/>
                      <a:gd name="connsiteY13" fmla="*/ 0 h 3810000"/>
                      <a:gd name="connsiteX14" fmla="*/ 3810000 w 3810000"/>
                      <a:gd name="connsiteY14" fmla="*/ 3810000 h 3810000"/>
                      <a:gd name="connsiteX15" fmla="*/ 0 w 3810000"/>
                      <a:gd name="connsiteY15" fmla="*/ 3810000 h 38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810000" h="3810000">
                        <a:moveTo>
                          <a:pt x="1589986" y="978943"/>
                        </a:moveTo>
                        <a:lnTo>
                          <a:pt x="1589986" y="1614175"/>
                        </a:lnTo>
                        <a:lnTo>
                          <a:pt x="922988" y="1614175"/>
                        </a:lnTo>
                        <a:lnTo>
                          <a:pt x="922988" y="2212159"/>
                        </a:lnTo>
                        <a:lnTo>
                          <a:pt x="1589986" y="2212159"/>
                        </a:lnTo>
                        <a:lnTo>
                          <a:pt x="1589986" y="2847391"/>
                        </a:lnTo>
                        <a:lnTo>
                          <a:pt x="2187971" y="2847391"/>
                        </a:lnTo>
                        <a:lnTo>
                          <a:pt x="2187971" y="2212159"/>
                        </a:lnTo>
                        <a:lnTo>
                          <a:pt x="2854969" y="2212159"/>
                        </a:lnTo>
                        <a:lnTo>
                          <a:pt x="2854969" y="1614175"/>
                        </a:lnTo>
                        <a:lnTo>
                          <a:pt x="2187971" y="1614175"/>
                        </a:lnTo>
                        <a:lnTo>
                          <a:pt x="2187971" y="978943"/>
                        </a:lnTo>
                        <a:close/>
                        <a:moveTo>
                          <a:pt x="0" y="0"/>
                        </a:moveTo>
                        <a:lnTo>
                          <a:pt x="3810000" y="0"/>
                        </a:lnTo>
                        <a:lnTo>
                          <a:pt x="3810000" y="3810000"/>
                        </a:lnTo>
                        <a:lnTo>
                          <a:pt x="0" y="3810000"/>
                        </a:lnTo>
                        <a:close/>
                      </a:path>
                    </a:pathLst>
                  </a:custGeom>
                </p:spPr>
              </p:pic>
              <p:sp>
                <p:nvSpPr>
                  <p:cNvPr id="101" name="Oval 100">
                    <a:extLst>
                      <a:ext uri="{FF2B5EF4-FFF2-40B4-BE49-F238E27FC236}">
                        <a16:creationId xmlns:a16="http://schemas.microsoft.com/office/drawing/2014/main" id="{1D3869DC-470B-53E7-8560-18B6A6D517F6}"/>
                      </a:ext>
                    </a:extLst>
                  </p:cNvPr>
                  <p:cNvSpPr/>
                  <p:nvPr/>
                </p:nvSpPr>
                <p:spPr>
                  <a:xfrm>
                    <a:off x="456324" y="4458167"/>
                    <a:ext cx="788139" cy="788139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sp>
            <p:nvSpPr>
              <p:cNvPr id="3" name="Arrow: Right 2">
                <a:extLst>
                  <a:ext uri="{FF2B5EF4-FFF2-40B4-BE49-F238E27FC236}">
                    <a16:creationId xmlns:a16="http://schemas.microsoft.com/office/drawing/2014/main" id="{CAE6BBAD-C175-B18D-0392-CEB30A038190}"/>
                  </a:ext>
                </a:extLst>
              </p:cNvPr>
              <p:cNvSpPr/>
              <p:nvPr/>
            </p:nvSpPr>
            <p:spPr>
              <a:xfrm>
                <a:off x="494943" y="2254285"/>
                <a:ext cx="730996" cy="518718"/>
              </a:xfrm>
              <a:prstGeom prst="rightArrow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0F286E63-628E-CA38-9D4E-3ECA40E87AB5}"/>
                </a:ext>
              </a:extLst>
            </p:cNvPr>
            <p:cNvGrpSpPr/>
            <p:nvPr/>
          </p:nvGrpSpPr>
          <p:grpSpPr>
            <a:xfrm>
              <a:off x="652151" y="2666687"/>
              <a:ext cx="813848" cy="581678"/>
              <a:chOff x="1606254" y="3689806"/>
              <a:chExt cx="735012" cy="525332"/>
            </a:xfrm>
          </p:grpSpPr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ED75EBC0-F4CC-E8B8-DFDB-7A5612E3C2DF}"/>
                  </a:ext>
                </a:extLst>
              </p:cNvPr>
              <p:cNvSpPr/>
              <p:nvPr/>
            </p:nvSpPr>
            <p:spPr>
              <a:xfrm>
                <a:off x="1628775" y="3712845"/>
                <a:ext cx="645795" cy="386715"/>
              </a:xfrm>
              <a:custGeom>
                <a:avLst/>
                <a:gdLst>
                  <a:gd name="connsiteX0" fmla="*/ 0 w 645795"/>
                  <a:gd name="connsiteY0" fmla="*/ 131445 h 386715"/>
                  <a:gd name="connsiteX1" fmla="*/ 0 w 645795"/>
                  <a:gd name="connsiteY1" fmla="*/ 365760 h 386715"/>
                  <a:gd name="connsiteX2" fmla="*/ 137160 w 645795"/>
                  <a:gd name="connsiteY2" fmla="*/ 365760 h 386715"/>
                  <a:gd name="connsiteX3" fmla="*/ 211455 w 645795"/>
                  <a:gd name="connsiteY3" fmla="*/ 386715 h 386715"/>
                  <a:gd name="connsiteX4" fmla="*/ 428625 w 645795"/>
                  <a:gd name="connsiteY4" fmla="*/ 386715 h 386715"/>
                  <a:gd name="connsiteX5" fmla="*/ 447675 w 645795"/>
                  <a:gd name="connsiteY5" fmla="*/ 358140 h 386715"/>
                  <a:gd name="connsiteX6" fmla="*/ 447675 w 645795"/>
                  <a:gd name="connsiteY6" fmla="*/ 339090 h 386715"/>
                  <a:gd name="connsiteX7" fmla="*/ 430530 w 645795"/>
                  <a:gd name="connsiteY7" fmla="*/ 318135 h 386715"/>
                  <a:gd name="connsiteX8" fmla="*/ 461010 w 645795"/>
                  <a:gd name="connsiteY8" fmla="*/ 302895 h 386715"/>
                  <a:gd name="connsiteX9" fmla="*/ 466725 w 645795"/>
                  <a:gd name="connsiteY9" fmla="*/ 274320 h 386715"/>
                  <a:gd name="connsiteX10" fmla="*/ 455295 w 645795"/>
                  <a:gd name="connsiteY10" fmla="*/ 247650 h 386715"/>
                  <a:gd name="connsiteX11" fmla="*/ 481965 w 645795"/>
                  <a:gd name="connsiteY11" fmla="*/ 224790 h 386715"/>
                  <a:gd name="connsiteX12" fmla="*/ 483870 w 645795"/>
                  <a:gd name="connsiteY12" fmla="*/ 201930 h 386715"/>
                  <a:gd name="connsiteX13" fmla="*/ 470535 w 645795"/>
                  <a:gd name="connsiteY13" fmla="*/ 179070 h 386715"/>
                  <a:gd name="connsiteX14" fmla="*/ 611505 w 645795"/>
                  <a:gd name="connsiteY14" fmla="*/ 179070 h 386715"/>
                  <a:gd name="connsiteX15" fmla="*/ 645795 w 645795"/>
                  <a:gd name="connsiteY15" fmla="*/ 154305 h 386715"/>
                  <a:gd name="connsiteX16" fmla="*/ 641985 w 645795"/>
                  <a:gd name="connsiteY16" fmla="*/ 131445 h 386715"/>
                  <a:gd name="connsiteX17" fmla="*/ 613410 w 645795"/>
                  <a:gd name="connsiteY17" fmla="*/ 108585 h 386715"/>
                  <a:gd name="connsiteX18" fmla="*/ 314325 w 645795"/>
                  <a:gd name="connsiteY18" fmla="*/ 108585 h 386715"/>
                  <a:gd name="connsiteX19" fmla="*/ 352425 w 645795"/>
                  <a:gd name="connsiteY19" fmla="*/ 80010 h 386715"/>
                  <a:gd name="connsiteX20" fmla="*/ 400050 w 645795"/>
                  <a:gd name="connsiteY20" fmla="*/ 49530 h 386715"/>
                  <a:gd name="connsiteX21" fmla="*/ 401955 w 645795"/>
                  <a:gd name="connsiteY21" fmla="*/ 20955 h 386715"/>
                  <a:gd name="connsiteX22" fmla="*/ 390525 w 645795"/>
                  <a:gd name="connsiteY22" fmla="*/ 5715 h 386715"/>
                  <a:gd name="connsiteX23" fmla="*/ 365760 w 645795"/>
                  <a:gd name="connsiteY23" fmla="*/ 0 h 386715"/>
                  <a:gd name="connsiteX24" fmla="*/ 123825 w 645795"/>
                  <a:gd name="connsiteY24" fmla="*/ 131445 h 386715"/>
                  <a:gd name="connsiteX25" fmla="*/ 0 w 645795"/>
                  <a:gd name="connsiteY25" fmla="*/ 131445 h 386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45795" h="386715">
                    <a:moveTo>
                      <a:pt x="0" y="131445"/>
                    </a:moveTo>
                    <a:lnTo>
                      <a:pt x="0" y="365760"/>
                    </a:lnTo>
                    <a:lnTo>
                      <a:pt x="137160" y="365760"/>
                    </a:lnTo>
                    <a:lnTo>
                      <a:pt x="211455" y="386715"/>
                    </a:lnTo>
                    <a:lnTo>
                      <a:pt x="428625" y="386715"/>
                    </a:lnTo>
                    <a:lnTo>
                      <a:pt x="447675" y="358140"/>
                    </a:lnTo>
                    <a:lnTo>
                      <a:pt x="447675" y="339090"/>
                    </a:lnTo>
                    <a:lnTo>
                      <a:pt x="430530" y="318135"/>
                    </a:lnTo>
                    <a:lnTo>
                      <a:pt x="461010" y="302895"/>
                    </a:lnTo>
                    <a:lnTo>
                      <a:pt x="466725" y="274320"/>
                    </a:lnTo>
                    <a:lnTo>
                      <a:pt x="455295" y="247650"/>
                    </a:lnTo>
                    <a:lnTo>
                      <a:pt x="481965" y="224790"/>
                    </a:lnTo>
                    <a:lnTo>
                      <a:pt x="483870" y="201930"/>
                    </a:lnTo>
                    <a:lnTo>
                      <a:pt x="470535" y="179070"/>
                    </a:lnTo>
                    <a:lnTo>
                      <a:pt x="611505" y="179070"/>
                    </a:lnTo>
                    <a:lnTo>
                      <a:pt x="645795" y="154305"/>
                    </a:lnTo>
                    <a:lnTo>
                      <a:pt x="641985" y="131445"/>
                    </a:lnTo>
                    <a:lnTo>
                      <a:pt x="613410" y="108585"/>
                    </a:lnTo>
                    <a:lnTo>
                      <a:pt x="314325" y="108585"/>
                    </a:lnTo>
                    <a:lnTo>
                      <a:pt x="352425" y="80010"/>
                    </a:lnTo>
                    <a:lnTo>
                      <a:pt x="400050" y="49530"/>
                    </a:lnTo>
                    <a:lnTo>
                      <a:pt x="401955" y="20955"/>
                    </a:lnTo>
                    <a:lnTo>
                      <a:pt x="390525" y="5715"/>
                    </a:lnTo>
                    <a:lnTo>
                      <a:pt x="365760" y="0"/>
                    </a:lnTo>
                    <a:lnTo>
                      <a:pt x="123825" y="131445"/>
                    </a:lnTo>
                    <a:lnTo>
                      <a:pt x="0" y="13144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D853DBC7-58A0-0A12-2BE7-07EA50028B78}"/>
                  </a:ext>
                </a:extLst>
              </p:cNvPr>
              <p:cNvSpPr/>
              <p:nvPr/>
            </p:nvSpPr>
            <p:spPr>
              <a:xfrm>
                <a:off x="2201830" y="3935783"/>
                <a:ext cx="45719" cy="6444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9" name="Rectangle: Top Corners Rounded 88">
                <a:extLst>
                  <a:ext uri="{FF2B5EF4-FFF2-40B4-BE49-F238E27FC236}">
                    <a16:creationId xmlns:a16="http://schemas.microsoft.com/office/drawing/2014/main" id="{541BCF39-4FF5-2E47-B2A5-DCE2C04BDE34}"/>
                  </a:ext>
                </a:extLst>
              </p:cNvPr>
              <p:cNvSpPr/>
              <p:nvPr/>
            </p:nvSpPr>
            <p:spPr>
              <a:xfrm>
                <a:off x="2148840" y="3984711"/>
                <a:ext cx="154305" cy="201930"/>
              </a:xfrm>
              <a:prstGeom prst="round2SameRect">
                <a:avLst>
                  <a:gd name="adj1" fmla="val 22840"/>
                  <a:gd name="adj2" fmla="val 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8A61D61E-F393-5BBC-0C5D-CBBBE0808233}"/>
                  </a:ext>
                </a:extLst>
              </p:cNvPr>
              <p:cNvSpPr/>
              <p:nvPr/>
            </p:nvSpPr>
            <p:spPr>
              <a:xfrm>
                <a:off x="2192305" y="4027223"/>
                <a:ext cx="68930" cy="494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75C697E9-34D2-F2C5-7327-3948C3195FFD}"/>
                  </a:ext>
                </a:extLst>
              </p:cNvPr>
              <p:cNvGrpSpPr/>
              <p:nvPr/>
            </p:nvGrpSpPr>
            <p:grpSpPr>
              <a:xfrm>
                <a:off x="1606254" y="3689806"/>
                <a:ext cx="735012" cy="525332"/>
                <a:chOff x="8210625" y="2320532"/>
                <a:chExt cx="3810000" cy="2723106"/>
              </a:xfrm>
            </p:grpSpPr>
            <p:pic>
              <p:nvPicPr>
                <p:cNvPr id="92" name="Graphic 91">
                  <a:extLst>
                    <a:ext uri="{FF2B5EF4-FFF2-40B4-BE49-F238E27FC236}">
                      <a16:creationId xmlns:a16="http://schemas.microsoft.com/office/drawing/2014/main" id="{BAA3A441-6156-38BD-C15E-7CE82599068A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rcRect t="14789" b="13738"/>
                <a:stretch/>
              </p:blipFill>
              <p:spPr>
                <a:xfrm>
                  <a:off x="8210625" y="2320532"/>
                  <a:ext cx="3810000" cy="2723105"/>
                </a:xfrm>
                <a:prstGeom prst="rect">
                  <a:avLst/>
                </a:prstGeom>
              </p:spPr>
            </p:pic>
            <p:grpSp>
              <p:nvGrpSpPr>
                <p:cNvPr id="93" name="Group 92">
                  <a:extLst>
                    <a:ext uri="{FF2B5EF4-FFF2-40B4-BE49-F238E27FC236}">
                      <a16:creationId xmlns:a16="http://schemas.microsoft.com/office/drawing/2014/main" id="{F1D84ED7-A93B-3F31-914B-9A0930166C5D}"/>
                    </a:ext>
                  </a:extLst>
                </p:cNvPr>
                <p:cNvGrpSpPr/>
                <p:nvPr/>
              </p:nvGrpSpPr>
              <p:grpSpPr>
                <a:xfrm>
                  <a:off x="8210625" y="2320534"/>
                  <a:ext cx="3810000" cy="2723104"/>
                  <a:chOff x="8252322" y="2725459"/>
                  <a:chExt cx="3810000" cy="2723104"/>
                </a:xfrm>
              </p:grpSpPr>
              <p:sp>
                <p:nvSpPr>
                  <p:cNvPr id="94" name="Rectangle 93">
                    <a:extLst>
                      <a:ext uri="{FF2B5EF4-FFF2-40B4-BE49-F238E27FC236}">
                        <a16:creationId xmlns:a16="http://schemas.microsoft.com/office/drawing/2014/main" id="{31C4A1DB-631B-7039-DC9C-A6C57D8E8A06}"/>
                      </a:ext>
                    </a:extLst>
                  </p:cNvPr>
                  <p:cNvSpPr/>
                  <p:nvPr/>
                </p:nvSpPr>
                <p:spPr>
                  <a:xfrm>
                    <a:off x="11339544" y="3666425"/>
                    <a:ext cx="230573" cy="334075"/>
                  </a:xfrm>
                  <a:prstGeom prst="rect">
                    <a:avLst/>
                  </a:prstGeom>
                  <a:solidFill>
                    <a:srgbClr val="CC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95" name="Graphic 94">
                    <a:extLst>
                      <a:ext uri="{FF2B5EF4-FFF2-40B4-BE49-F238E27FC236}">
                        <a16:creationId xmlns:a16="http://schemas.microsoft.com/office/drawing/2014/main" id="{A8BBF344-CF84-8172-812C-D854460DDE4E}"/>
                      </a:ext>
                    </a:extLst>
                  </p:cNvPr>
                  <p:cNvPicPr>
                    <a:picLocks/>
                  </p:cNvPicPr>
                  <p:nvPr/>
                </p:nvPicPr>
                <p:blipFill rotWithShape="1">
                  <a:blip r:embed="rId9">
                    <a:extLst>
                      <a:ext uri="{96DAC541-7B7A-43D3-8B79-37D633B846F1}">
                        <asvg:svgBlip xmlns:asvg="http://schemas.microsoft.com/office/drawing/2016/SVG/main" r:embed="rId10"/>
                      </a:ext>
                    </a:extLst>
                  </a:blip>
                  <a:srcRect t="14789" b="13738"/>
                  <a:stretch/>
                </p:blipFill>
                <p:spPr>
                  <a:xfrm>
                    <a:off x="8252322" y="2725459"/>
                    <a:ext cx="3810000" cy="2723104"/>
                  </a:xfrm>
                  <a:prstGeom prst="rect">
                    <a:avLst/>
                  </a:prstGeom>
                </p:spPr>
              </p:pic>
            </p:grpSp>
          </p:grpSp>
        </p:grp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1C72AC2-3E40-AF64-0313-88427CD4F638}"/>
              </a:ext>
            </a:extLst>
          </p:cNvPr>
          <p:cNvGrpSpPr/>
          <p:nvPr/>
        </p:nvGrpSpPr>
        <p:grpSpPr>
          <a:xfrm>
            <a:off x="-592851" y="4526867"/>
            <a:ext cx="8850421" cy="449779"/>
            <a:chOff x="-592851" y="4627347"/>
            <a:chExt cx="8850421" cy="449779"/>
          </a:xfrm>
        </p:grpSpPr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A038D1FF-A2A8-4696-58D7-B4AB00704A8F}"/>
                </a:ext>
              </a:extLst>
            </p:cNvPr>
            <p:cNvSpPr/>
            <p:nvPr/>
          </p:nvSpPr>
          <p:spPr>
            <a:xfrm>
              <a:off x="-592851" y="4627347"/>
              <a:ext cx="8850421" cy="449779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66" name="Content Placeholder 2">
              <a:extLst>
                <a:ext uri="{FF2B5EF4-FFF2-40B4-BE49-F238E27FC236}">
                  <a16:creationId xmlns:a16="http://schemas.microsoft.com/office/drawing/2014/main" id="{4060BBDB-B62E-0B3C-C2B1-C52B6D20E97C}"/>
                </a:ext>
              </a:extLst>
            </p:cNvPr>
            <p:cNvSpPr txBox="1">
              <a:spLocks/>
            </p:cNvSpPr>
            <p:nvPr/>
          </p:nvSpPr>
          <p:spPr>
            <a:xfrm>
              <a:off x="1426787" y="4648380"/>
              <a:ext cx="6491086" cy="42780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 anchor="ctr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0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8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6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spcBef>
                  <a:spcPts val="0"/>
                </a:spcBef>
                <a:spcAft>
                  <a:spcPct val="0"/>
                </a:spcAft>
                <a:buClr>
                  <a:schemeClr val="tx1"/>
                </a:buClr>
                <a:buSzPct val="110000"/>
                <a:buNone/>
              </a:pPr>
              <a:r>
                <a:rPr lang="en-US" dirty="0">
                  <a:solidFill>
                    <a:schemeClr val="accent1"/>
                  </a:solidFill>
                  <a:latin typeface="+mj-lt"/>
                </a:rPr>
                <a:t>Analytic sample for </a:t>
              </a:r>
              <a:r>
                <a:rPr lang="en-US" dirty="0" err="1">
                  <a:solidFill>
                    <a:schemeClr val="accent1"/>
                  </a:solidFill>
                  <a:latin typeface="+mj-lt"/>
                </a:rPr>
                <a:t>glycaemic</a:t>
              </a:r>
              <a:r>
                <a:rPr lang="en-US" dirty="0">
                  <a:solidFill>
                    <a:schemeClr val="accent1"/>
                  </a:solidFill>
                  <a:latin typeface="+mj-lt"/>
                </a:rPr>
                <a:t> remission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/>
              <a:t>TRAVERSE Diabetes </a:t>
            </a:r>
            <a:r>
              <a:rPr lang="en-GB" dirty="0" err="1"/>
              <a:t>substudy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B90B6C0-937A-7ECA-8A54-8C3BE691BA13}"/>
              </a:ext>
            </a:extLst>
          </p:cNvPr>
          <p:cNvSpPr txBox="1"/>
          <p:nvPr/>
        </p:nvSpPr>
        <p:spPr>
          <a:xfrm>
            <a:off x="1524001" y="5984478"/>
            <a:ext cx="1008789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lvl="0">
              <a:defRPr/>
            </a:pPr>
            <a:r>
              <a:rPr lang="en-GB" sz="900" dirty="0">
                <a:solidFill>
                  <a:srgbClr val="005294"/>
                </a:solidFill>
              </a:rPr>
              <a:t>HbA</a:t>
            </a:r>
            <a:r>
              <a:rPr lang="en-GB" sz="900" baseline="-25000" dirty="0">
                <a:solidFill>
                  <a:srgbClr val="005294"/>
                </a:solidFill>
              </a:rPr>
              <a:t>1c</a:t>
            </a:r>
            <a:r>
              <a:rPr lang="en-GB" sz="900" dirty="0">
                <a:solidFill>
                  <a:srgbClr val="005294"/>
                </a:solidFill>
              </a:rPr>
              <a:t>, glycated haemoglobin.</a:t>
            </a:r>
          </a:p>
          <a:p>
            <a:pPr>
              <a:defRPr/>
            </a:pPr>
            <a:r>
              <a:rPr lang="en-GB" sz="900" dirty="0">
                <a:solidFill>
                  <a:srgbClr val="005294"/>
                </a:solidFill>
                <a:latin typeface="Poppins Light"/>
              </a:rPr>
              <a:t>Bhasin S </a:t>
            </a:r>
            <a:r>
              <a:rPr lang="en-GB" sz="900" i="1" dirty="0">
                <a:solidFill>
                  <a:srgbClr val="005294"/>
                </a:solidFill>
                <a:latin typeface="Poppins Light"/>
              </a:rPr>
              <a:t>et al. JAMA Intern Med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 2024; </a:t>
            </a:r>
            <a:r>
              <a:rPr lang="en-GB" sz="900" dirty="0" err="1">
                <a:solidFill>
                  <a:srgbClr val="005294"/>
                </a:solidFill>
                <a:latin typeface="Poppins Light"/>
              </a:rPr>
              <a:t>doi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: 10.1001/jamainternmed.2023.7862.</a:t>
            </a:r>
            <a:endParaRPr lang="sv-SE" sz="900" dirty="0">
              <a:solidFill>
                <a:srgbClr val="005294"/>
              </a:solidFill>
              <a:latin typeface="Poppins Light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1" y="1340465"/>
            <a:ext cx="8112129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6586239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Eligibility criteria and analytical approach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7" name="Content Placeholder 2">
            <a:extLst>
              <a:ext uri="{FF2B5EF4-FFF2-40B4-BE49-F238E27FC236}">
                <a16:creationId xmlns:a16="http://schemas.microsoft.com/office/drawing/2014/main" id="{A9DC1987-5503-0551-C92E-AEE2133A9427}"/>
              </a:ext>
            </a:extLst>
          </p:cNvPr>
          <p:cNvSpPr txBox="1">
            <a:spLocks/>
          </p:cNvSpPr>
          <p:nvPr/>
        </p:nvSpPr>
        <p:spPr>
          <a:xfrm>
            <a:off x="1673954" y="5023775"/>
            <a:ext cx="9861553" cy="10618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SzPct val="110000"/>
            </a:pPr>
            <a:r>
              <a:rPr lang="en-US" sz="2100" dirty="0">
                <a:solidFill>
                  <a:srgbClr val="E7E6E6">
                    <a:lumMod val="25000"/>
                  </a:srgbClr>
                </a:solidFill>
                <a:latin typeface="+mj-lt"/>
              </a:rPr>
              <a:t>Included</a:t>
            </a:r>
            <a:r>
              <a:rPr lang="en-US" sz="21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all </a:t>
            </a:r>
            <a:r>
              <a:rPr lang="en-US" sz="2100" dirty="0" err="1">
                <a:solidFill>
                  <a:srgbClr val="E7E6E6">
                    <a:lumMod val="25000"/>
                  </a:srgbClr>
                </a:solidFill>
                <a:latin typeface="Poppins Light"/>
              </a:rPr>
              <a:t>randomised</a:t>
            </a:r>
            <a:r>
              <a:rPr lang="en-US" sz="21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</a:t>
            </a:r>
            <a:r>
              <a:rPr lang="en-US" sz="2100" dirty="0">
                <a:solidFill>
                  <a:srgbClr val="E7E6E6">
                    <a:lumMod val="25000"/>
                  </a:srgbClr>
                </a:solidFill>
              </a:rPr>
              <a:t>participants who had diabetes at baseline (HbA</a:t>
            </a:r>
            <a:r>
              <a:rPr lang="en-US" sz="2100" baseline="-25000" dirty="0">
                <a:solidFill>
                  <a:srgbClr val="E7E6E6">
                    <a:lumMod val="25000"/>
                  </a:srgbClr>
                </a:solidFill>
              </a:rPr>
              <a:t>1c</a:t>
            </a:r>
            <a:r>
              <a:rPr lang="en-US" sz="2100" dirty="0">
                <a:solidFill>
                  <a:srgbClr val="E7E6E6">
                    <a:lumMod val="25000"/>
                  </a:srgbClr>
                </a:solidFill>
              </a:rPr>
              <a:t> &gt;6.5%; fasting glucose &gt;125 mg/dL; current diagnosis of diabetes; current use of diabetes medication)</a:t>
            </a:r>
          </a:p>
        </p:txBody>
      </p:sp>
      <p:sp>
        <p:nvSpPr>
          <p:cNvPr id="68" name="Content Placeholder 2">
            <a:extLst>
              <a:ext uri="{FF2B5EF4-FFF2-40B4-BE49-F238E27FC236}">
                <a16:creationId xmlns:a16="http://schemas.microsoft.com/office/drawing/2014/main" id="{6CA54719-10D5-0503-577D-64FE522D0962}"/>
              </a:ext>
            </a:extLst>
          </p:cNvPr>
          <p:cNvSpPr txBox="1">
            <a:spLocks/>
          </p:cNvSpPr>
          <p:nvPr/>
        </p:nvSpPr>
        <p:spPr>
          <a:xfrm>
            <a:off x="1570046" y="2736832"/>
            <a:ext cx="9472636" cy="180010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SzPct val="110000"/>
            </a:pPr>
            <a:r>
              <a:rPr lang="en-US" sz="2100" dirty="0">
                <a:solidFill>
                  <a:srgbClr val="E7E6E6">
                    <a:lumMod val="25000"/>
                  </a:srgbClr>
                </a:solidFill>
                <a:latin typeface="+mj-lt"/>
              </a:rPr>
              <a:t>Included</a:t>
            </a:r>
            <a:r>
              <a:rPr lang="en-US" sz="21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</a:t>
            </a:r>
            <a:r>
              <a:rPr lang="en-US" sz="2100" dirty="0">
                <a:solidFill>
                  <a:srgbClr val="E7E6E6">
                    <a:lumMod val="25000"/>
                  </a:srgbClr>
                </a:solidFill>
              </a:rPr>
              <a:t>all </a:t>
            </a:r>
            <a:r>
              <a:rPr lang="en-US" sz="2100" dirty="0" err="1">
                <a:solidFill>
                  <a:srgbClr val="E7E6E6">
                    <a:lumMod val="25000"/>
                  </a:srgbClr>
                </a:solidFill>
              </a:rPr>
              <a:t>randomised</a:t>
            </a:r>
            <a:r>
              <a:rPr lang="en-US" sz="2100" dirty="0">
                <a:solidFill>
                  <a:srgbClr val="E7E6E6">
                    <a:lumMod val="25000"/>
                  </a:srgbClr>
                </a:solidFill>
              </a:rPr>
              <a:t> participants who had prediabetes </a:t>
            </a:r>
            <a:br>
              <a:rPr lang="en-US" sz="2100" dirty="0">
                <a:solidFill>
                  <a:srgbClr val="E7E6E6">
                    <a:lumMod val="25000"/>
                  </a:srgbClr>
                </a:solidFill>
              </a:rPr>
            </a:br>
            <a:r>
              <a:rPr lang="en-US" sz="2100" dirty="0">
                <a:solidFill>
                  <a:srgbClr val="E7E6E6">
                    <a:lumMod val="25000"/>
                  </a:srgbClr>
                </a:solidFill>
              </a:rPr>
              <a:t>(HbA</a:t>
            </a:r>
            <a:r>
              <a:rPr lang="en-US" sz="2100" baseline="-25000" dirty="0">
                <a:solidFill>
                  <a:srgbClr val="E7E6E6">
                    <a:lumMod val="25000"/>
                  </a:srgbClr>
                </a:solidFill>
              </a:rPr>
              <a:t>1c</a:t>
            </a:r>
            <a:r>
              <a:rPr lang="en-US" sz="2100" dirty="0">
                <a:solidFill>
                  <a:srgbClr val="E7E6E6">
                    <a:lumMod val="25000"/>
                  </a:srgbClr>
                </a:solidFill>
              </a:rPr>
              <a:t> between 5.7% and 6.4%, and ≥1 fasting glucose measurement between 100 and 125 mg/dL</a:t>
            </a:r>
          </a:p>
          <a:p>
            <a:pPr marL="228600" lvl="1" fontAlgn="base"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SzPct val="110000"/>
            </a:pPr>
            <a:r>
              <a:rPr lang="en-US" sz="2100" dirty="0">
                <a:solidFill>
                  <a:srgbClr val="E7E6E6">
                    <a:lumMod val="25000"/>
                  </a:srgbClr>
                </a:solidFill>
                <a:latin typeface="+mj-lt"/>
              </a:rPr>
              <a:t>Excluded</a:t>
            </a:r>
            <a:r>
              <a:rPr lang="en-US" sz="2100" dirty="0">
                <a:solidFill>
                  <a:srgbClr val="E7E6E6">
                    <a:lumMod val="25000"/>
                  </a:srgbClr>
                </a:solidFill>
              </a:rPr>
              <a:t> men with a known diagnosis of diabetes or using </a:t>
            </a:r>
            <a:br>
              <a:rPr lang="en-US" sz="2100" dirty="0">
                <a:solidFill>
                  <a:srgbClr val="E7E6E6">
                    <a:lumMod val="25000"/>
                  </a:srgbClr>
                </a:solidFill>
              </a:rPr>
            </a:br>
            <a:r>
              <a:rPr lang="en-US" sz="2100" dirty="0">
                <a:solidFill>
                  <a:srgbClr val="E7E6E6">
                    <a:lumMod val="25000"/>
                  </a:srgbClr>
                </a:solidFill>
              </a:rPr>
              <a:t>a diabetes medication</a:t>
            </a: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840E180F-B01D-EE31-144B-65B9C27976C1}"/>
              </a:ext>
            </a:extLst>
          </p:cNvPr>
          <p:cNvGrpSpPr/>
          <p:nvPr/>
        </p:nvGrpSpPr>
        <p:grpSpPr>
          <a:xfrm>
            <a:off x="336913" y="4238276"/>
            <a:ext cx="1129086" cy="1248201"/>
            <a:chOff x="336913" y="4338756"/>
            <a:chExt cx="1129086" cy="1248201"/>
          </a:xfrm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8E2DE9F4-F579-7C4A-AF5E-3C024B8250F5}"/>
                </a:ext>
              </a:extLst>
            </p:cNvPr>
            <p:cNvGrpSpPr/>
            <p:nvPr/>
          </p:nvGrpSpPr>
          <p:grpSpPr>
            <a:xfrm>
              <a:off x="336913" y="4338756"/>
              <a:ext cx="1026961" cy="1026961"/>
              <a:chOff x="689432" y="2014876"/>
              <a:chExt cx="1026961" cy="1026961"/>
            </a:xfrm>
          </p:grpSpPr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FFC32C7D-FF2D-43D8-210D-780D77E2E2A5}"/>
                  </a:ext>
                </a:extLst>
              </p:cNvPr>
              <p:cNvSpPr/>
              <p:nvPr/>
            </p:nvSpPr>
            <p:spPr>
              <a:xfrm>
                <a:off x="689912" y="2015356"/>
                <a:ext cx="1026000" cy="10260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73" name="Graphic 72">
                <a:extLst>
                  <a:ext uri="{FF2B5EF4-FFF2-40B4-BE49-F238E27FC236}">
                    <a16:creationId xmlns:a16="http://schemas.microsoft.com/office/drawing/2014/main" id="{D3D942CB-EC3E-F574-9402-AF236E02D1FB}"/>
                  </a:ext>
                </a:extLst>
              </p:cNvPr>
              <p:cNvPicPr>
                <a:picLocks/>
              </p:cNvPicPr>
              <p:nvPr/>
            </p:nvPicPr>
            <p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689432" y="2014876"/>
                <a:ext cx="1026961" cy="1026961"/>
              </a:xfrm>
              <a:prstGeom prst="rect">
                <a:avLst/>
              </a:prstGeom>
            </p:spPr>
          </p:pic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B6C88743-8415-5FD0-19D7-4A6B0E2205FA}"/>
                </a:ext>
              </a:extLst>
            </p:cNvPr>
            <p:cNvGrpSpPr/>
            <p:nvPr/>
          </p:nvGrpSpPr>
          <p:grpSpPr>
            <a:xfrm>
              <a:off x="652151" y="5005279"/>
              <a:ext cx="813848" cy="581678"/>
              <a:chOff x="1606254" y="3689806"/>
              <a:chExt cx="735012" cy="525332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02F28E3-6DAB-0D44-1FC6-7363570C892A}"/>
                  </a:ext>
                </a:extLst>
              </p:cNvPr>
              <p:cNvSpPr/>
              <p:nvPr/>
            </p:nvSpPr>
            <p:spPr>
              <a:xfrm>
                <a:off x="1628775" y="3712845"/>
                <a:ext cx="645795" cy="386715"/>
              </a:xfrm>
              <a:custGeom>
                <a:avLst/>
                <a:gdLst>
                  <a:gd name="connsiteX0" fmla="*/ 0 w 645795"/>
                  <a:gd name="connsiteY0" fmla="*/ 131445 h 386715"/>
                  <a:gd name="connsiteX1" fmla="*/ 0 w 645795"/>
                  <a:gd name="connsiteY1" fmla="*/ 365760 h 386715"/>
                  <a:gd name="connsiteX2" fmla="*/ 137160 w 645795"/>
                  <a:gd name="connsiteY2" fmla="*/ 365760 h 386715"/>
                  <a:gd name="connsiteX3" fmla="*/ 211455 w 645795"/>
                  <a:gd name="connsiteY3" fmla="*/ 386715 h 386715"/>
                  <a:gd name="connsiteX4" fmla="*/ 428625 w 645795"/>
                  <a:gd name="connsiteY4" fmla="*/ 386715 h 386715"/>
                  <a:gd name="connsiteX5" fmla="*/ 447675 w 645795"/>
                  <a:gd name="connsiteY5" fmla="*/ 358140 h 386715"/>
                  <a:gd name="connsiteX6" fmla="*/ 447675 w 645795"/>
                  <a:gd name="connsiteY6" fmla="*/ 339090 h 386715"/>
                  <a:gd name="connsiteX7" fmla="*/ 430530 w 645795"/>
                  <a:gd name="connsiteY7" fmla="*/ 318135 h 386715"/>
                  <a:gd name="connsiteX8" fmla="*/ 461010 w 645795"/>
                  <a:gd name="connsiteY8" fmla="*/ 302895 h 386715"/>
                  <a:gd name="connsiteX9" fmla="*/ 466725 w 645795"/>
                  <a:gd name="connsiteY9" fmla="*/ 274320 h 386715"/>
                  <a:gd name="connsiteX10" fmla="*/ 455295 w 645795"/>
                  <a:gd name="connsiteY10" fmla="*/ 247650 h 386715"/>
                  <a:gd name="connsiteX11" fmla="*/ 481965 w 645795"/>
                  <a:gd name="connsiteY11" fmla="*/ 224790 h 386715"/>
                  <a:gd name="connsiteX12" fmla="*/ 483870 w 645795"/>
                  <a:gd name="connsiteY12" fmla="*/ 201930 h 386715"/>
                  <a:gd name="connsiteX13" fmla="*/ 470535 w 645795"/>
                  <a:gd name="connsiteY13" fmla="*/ 179070 h 386715"/>
                  <a:gd name="connsiteX14" fmla="*/ 611505 w 645795"/>
                  <a:gd name="connsiteY14" fmla="*/ 179070 h 386715"/>
                  <a:gd name="connsiteX15" fmla="*/ 645795 w 645795"/>
                  <a:gd name="connsiteY15" fmla="*/ 154305 h 386715"/>
                  <a:gd name="connsiteX16" fmla="*/ 641985 w 645795"/>
                  <a:gd name="connsiteY16" fmla="*/ 131445 h 386715"/>
                  <a:gd name="connsiteX17" fmla="*/ 613410 w 645795"/>
                  <a:gd name="connsiteY17" fmla="*/ 108585 h 386715"/>
                  <a:gd name="connsiteX18" fmla="*/ 314325 w 645795"/>
                  <a:gd name="connsiteY18" fmla="*/ 108585 h 386715"/>
                  <a:gd name="connsiteX19" fmla="*/ 352425 w 645795"/>
                  <a:gd name="connsiteY19" fmla="*/ 80010 h 386715"/>
                  <a:gd name="connsiteX20" fmla="*/ 400050 w 645795"/>
                  <a:gd name="connsiteY20" fmla="*/ 49530 h 386715"/>
                  <a:gd name="connsiteX21" fmla="*/ 401955 w 645795"/>
                  <a:gd name="connsiteY21" fmla="*/ 20955 h 386715"/>
                  <a:gd name="connsiteX22" fmla="*/ 390525 w 645795"/>
                  <a:gd name="connsiteY22" fmla="*/ 5715 h 386715"/>
                  <a:gd name="connsiteX23" fmla="*/ 365760 w 645795"/>
                  <a:gd name="connsiteY23" fmla="*/ 0 h 386715"/>
                  <a:gd name="connsiteX24" fmla="*/ 123825 w 645795"/>
                  <a:gd name="connsiteY24" fmla="*/ 131445 h 386715"/>
                  <a:gd name="connsiteX25" fmla="*/ 0 w 645795"/>
                  <a:gd name="connsiteY25" fmla="*/ 131445 h 386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45795" h="386715">
                    <a:moveTo>
                      <a:pt x="0" y="131445"/>
                    </a:moveTo>
                    <a:lnTo>
                      <a:pt x="0" y="365760"/>
                    </a:lnTo>
                    <a:lnTo>
                      <a:pt x="137160" y="365760"/>
                    </a:lnTo>
                    <a:lnTo>
                      <a:pt x="211455" y="386715"/>
                    </a:lnTo>
                    <a:lnTo>
                      <a:pt x="428625" y="386715"/>
                    </a:lnTo>
                    <a:lnTo>
                      <a:pt x="447675" y="358140"/>
                    </a:lnTo>
                    <a:lnTo>
                      <a:pt x="447675" y="339090"/>
                    </a:lnTo>
                    <a:lnTo>
                      <a:pt x="430530" y="318135"/>
                    </a:lnTo>
                    <a:lnTo>
                      <a:pt x="461010" y="302895"/>
                    </a:lnTo>
                    <a:lnTo>
                      <a:pt x="466725" y="274320"/>
                    </a:lnTo>
                    <a:lnTo>
                      <a:pt x="455295" y="247650"/>
                    </a:lnTo>
                    <a:lnTo>
                      <a:pt x="481965" y="224790"/>
                    </a:lnTo>
                    <a:lnTo>
                      <a:pt x="483870" y="201930"/>
                    </a:lnTo>
                    <a:lnTo>
                      <a:pt x="470535" y="179070"/>
                    </a:lnTo>
                    <a:lnTo>
                      <a:pt x="611505" y="179070"/>
                    </a:lnTo>
                    <a:lnTo>
                      <a:pt x="645795" y="154305"/>
                    </a:lnTo>
                    <a:lnTo>
                      <a:pt x="641985" y="131445"/>
                    </a:lnTo>
                    <a:lnTo>
                      <a:pt x="613410" y="108585"/>
                    </a:lnTo>
                    <a:lnTo>
                      <a:pt x="314325" y="108585"/>
                    </a:lnTo>
                    <a:lnTo>
                      <a:pt x="352425" y="80010"/>
                    </a:lnTo>
                    <a:lnTo>
                      <a:pt x="400050" y="49530"/>
                    </a:lnTo>
                    <a:lnTo>
                      <a:pt x="401955" y="20955"/>
                    </a:lnTo>
                    <a:lnTo>
                      <a:pt x="390525" y="5715"/>
                    </a:lnTo>
                    <a:lnTo>
                      <a:pt x="365760" y="0"/>
                    </a:lnTo>
                    <a:lnTo>
                      <a:pt x="123825" y="131445"/>
                    </a:lnTo>
                    <a:lnTo>
                      <a:pt x="0" y="13144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BA04641-7BEE-489F-7659-2A1857BE5C29}"/>
                  </a:ext>
                </a:extLst>
              </p:cNvPr>
              <p:cNvSpPr/>
              <p:nvPr/>
            </p:nvSpPr>
            <p:spPr>
              <a:xfrm>
                <a:off x="2201830" y="3935783"/>
                <a:ext cx="45719" cy="6444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6" name="Rectangle: Top Corners Rounded 45">
                <a:extLst>
                  <a:ext uri="{FF2B5EF4-FFF2-40B4-BE49-F238E27FC236}">
                    <a16:creationId xmlns:a16="http://schemas.microsoft.com/office/drawing/2014/main" id="{6540B5BF-F921-45C7-7D37-67991BB7D6F1}"/>
                  </a:ext>
                </a:extLst>
              </p:cNvPr>
              <p:cNvSpPr/>
              <p:nvPr/>
            </p:nvSpPr>
            <p:spPr>
              <a:xfrm>
                <a:off x="2148840" y="3984711"/>
                <a:ext cx="154305" cy="201930"/>
              </a:xfrm>
              <a:prstGeom prst="round2SameRect">
                <a:avLst>
                  <a:gd name="adj1" fmla="val 22840"/>
                  <a:gd name="adj2" fmla="val 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8A3489DE-AD1F-F767-326A-3A7577752183}"/>
                  </a:ext>
                </a:extLst>
              </p:cNvPr>
              <p:cNvSpPr/>
              <p:nvPr/>
            </p:nvSpPr>
            <p:spPr>
              <a:xfrm>
                <a:off x="2192305" y="4027223"/>
                <a:ext cx="68930" cy="494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3733E2E4-331F-DDC5-9AFB-44B7E6194EEE}"/>
                  </a:ext>
                </a:extLst>
              </p:cNvPr>
              <p:cNvGrpSpPr/>
              <p:nvPr/>
            </p:nvGrpSpPr>
            <p:grpSpPr>
              <a:xfrm>
                <a:off x="1606254" y="3689806"/>
                <a:ext cx="735012" cy="525332"/>
                <a:chOff x="8210625" y="2320532"/>
                <a:chExt cx="3810000" cy="2723106"/>
              </a:xfrm>
            </p:grpSpPr>
            <p:pic>
              <p:nvPicPr>
                <p:cNvPr id="61" name="Graphic 60">
                  <a:extLst>
                    <a:ext uri="{FF2B5EF4-FFF2-40B4-BE49-F238E27FC236}">
                      <a16:creationId xmlns:a16="http://schemas.microsoft.com/office/drawing/2014/main" id="{A9E4C791-F102-6B35-CEB1-03147A9DE238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rcRect t="14789" b="13738"/>
                <a:stretch/>
              </p:blipFill>
              <p:spPr>
                <a:xfrm>
                  <a:off x="8210625" y="2320532"/>
                  <a:ext cx="3810000" cy="2723105"/>
                </a:xfrm>
                <a:prstGeom prst="rect">
                  <a:avLst/>
                </a:prstGeom>
              </p:spPr>
            </p:pic>
            <p:grpSp>
              <p:nvGrpSpPr>
                <p:cNvPr id="62" name="Group 61">
                  <a:extLst>
                    <a:ext uri="{FF2B5EF4-FFF2-40B4-BE49-F238E27FC236}">
                      <a16:creationId xmlns:a16="http://schemas.microsoft.com/office/drawing/2014/main" id="{0E09DEE9-8239-7A6D-9539-EBE4E47BB6D2}"/>
                    </a:ext>
                  </a:extLst>
                </p:cNvPr>
                <p:cNvGrpSpPr/>
                <p:nvPr/>
              </p:nvGrpSpPr>
              <p:grpSpPr>
                <a:xfrm>
                  <a:off x="8210625" y="2320534"/>
                  <a:ext cx="3810000" cy="2723104"/>
                  <a:chOff x="8252322" y="2725459"/>
                  <a:chExt cx="3810000" cy="2723104"/>
                </a:xfrm>
              </p:grpSpPr>
              <p:sp>
                <p:nvSpPr>
                  <p:cNvPr id="65" name="Rectangle 64">
                    <a:extLst>
                      <a:ext uri="{FF2B5EF4-FFF2-40B4-BE49-F238E27FC236}">
                        <a16:creationId xmlns:a16="http://schemas.microsoft.com/office/drawing/2014/main" id="{459CAD2C-1EC8-C208-B544-CCA48CF4EB92}"/>
                      </a:ext>
                    </a:extLst>
                  </p:cNvPr>
                  <p:cNvSpPr/>
                  <p:nvPr/>
                </p:nvSpPr>
                <p:spPr>
                  <a:xfrm>
                    <a:off x="11339544" y="3666425"/>
                    <a:ext cx="230573" cy="334075"/>
                  </a:xfrm>
                  <a:prstGeom prst="rect">
                    <a:avLst/>
                  </a:prstGeom>
                  <a:solidFill>
                    <a:srgbClr val="CC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69" name="Graphic 68">
                    <a:extLst>
                      <a:ext uri="{FF2B5EF4-FFF2-40B4-BE49-F238E27FC236}">
                        <a16:creationId xmlns:a16="http://schemas.microsoft.com/office/drawing/2014/main" id="{DACDA34F-402C-FD07-6577-FD1FC70FDC0F}"/>
                      </a:ext>
                    </a:extLst>
                  </p:cNvPr>
                  <p:cNvPicPr>
                    <a:picLocks/>
                  </p:cNvPicPr>
                  <p:nvPr/>
                </p:nvPicPr>
                <p:blipFill rotWithShape="1">
                  <a:blip r:embed="rId9">
                    <a:extLst>
                      <a:ext uri="{96DAC541-7B7A-43D3-8B79-37D633B846F1}">
                        <asvg:svgBlip xmlns:asvg="http://schemas.microsoft.com/office/drawing/2016/SVG/main" r:embed="rId10"/>
                      </a:ext>
                    </a:extLst>
                  </a:blip>
                  <a:srcRect t="14789" b="13738"/>
                  <a:stretch/>
                </p:blipFill>
                <p:spPr>
                  <a:xfrm>
                    <a:off x="8252322" y="2725459"/>
                    <a:ext cx="3810000" cy="2723104"/>
                  </a:xfrm>
                  <a:prstGeom prst="rect">
                    <a:avLst/>
                  </a:prstGeom>
                </p:spPr>
              </p:pic>
            </p:grpSp>
          </p:grpSp>
        </p:grpSp>
      </p:grpSp>
    </p:spTree>
    <p:extLst>
      <p:ext uri="{BB962C8B-B14F-4D97-AF65-F5344CB8AC3E}">
        <p14:creationId xmlns:p14="http://schemas.microsoft.com/office/powerpoint/2010/main" val="76135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 90">
            <a:extLst>
              <a:ext uri="{FF2B5EF4-FFF2-40B4-BE49-F238E27FC236}">
                <a16:creationId xmlns:a16="http://schemas.microsoft.com/office/drawing/2014/main" id="{CD5ADB4E-F804-1420-F443-C753317898EC}"/>
              </a:ext>
            </a:extLst>
          </p:cNvPr>
          <p:cNvGrpSpPr/>
          <p:nvPr/>
        </p:nvGrpSpPr>
        <p:grpSpPr>
          <a:xfrm>
            <a:off x="343329" y="1974273"/>
            <a:ext cx="10982332" cy="4138180"/>
            <a:chOff x="343329" y="1974273"/>
            <a:chExt cx="10982332" cy="4138180"/>
          </a:xfrm>
        </p:grpSpPr>
        <p:sp>
          <p:nvSpPr>
            <p:cNvPr id="22" name="Rounded Rectangle 57">
              <a:extLst>
                <a:ext uri="{FF2B5EF4-FFF2-40B4-BE49-F238E27FC236}">
                  <a16:creationId xmlns:a16="http://schemas.microsoft.com/office/drawing/2014/main" id="{5BCB529A-05EF-E298-56A3-F21118A14033}"/>
                </a:ext>
              </a:extLst>
            </p:cNvPr>
            <p:cNvSpPr/>
            <p:nvPr/>
          </p:nvSpPr>
          <p:spPr>
            <a:xfrm>
              <a:off x="343329" y="1974273"/>
              <a:ext cx="10975403" cy="4138180"/>
            </a:xfrm>
            <a:prstGeom prst="roundRect">
              <a:avLst>
                <a:gd name="adj" fmla="val 5052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09" name="TextBox 408">
              <a:extLst>
                <a:ext uri="{FF2B5EF4-FFF2-40B4-BE49-F238E27FC236}">
                  <a16:creationId xmlns:a16="http://schemas.microsoft.com/office/drawing/2014/main" id="{07869C79-C2F9-7B41-39EB-DC12BEDD1838}"/>
                </a:ext>
              </a:extLst>
            </p:cNvPr>
            <p:cNvSpPr txBox="1"/>
            <p:nvPr/>
          </p:nvSpPr>
          <p:spPr>
            <a:xfrm>
              <a:off x="6725993" y="2292318"/>
              <a:ext cx="4519659" cy="4993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717550" algn="ctr"/>
                  <a:tab pos="2327275" algn="ctr"/>
                  <a:tab pos="3771900" algn="ctr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	RR (95% CI)	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1272AE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Testosterone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	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3">
                      <a:lumMod val="75000"/>
                    </a:schemeClr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Placebo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Poppins Medium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717550" algn="ctr"/>
                  <a:tab pos="2327275" algn="ctr"/>
                  <a:tab pos="3771900" algn="ctr"/>
                </a:tabLst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	n=6</a:t>
              </a: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07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, n/N (%)	n=568, n/N (%)</a:t>
              </a:r>
            </a:p>
          </p:txBody>
        </p:sp>
        <p:cxnSp>
          <p:nvCxnSpPr>
            <p:cNvPr id="354" name="Straight Connector 353">
              <a:extLst>
                <a:ext uri="{FF2B5EF4-FFF2-40B4-BE49-F238E27FC236}">
                  <a16:creationId xmlns:a16="http://schemas.microsoft.com/office/drawing/2014/main" id="{1B877491-2152-334E-DBBF-F4A314D0F91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758378" y="5117134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5" name="TextBox 354">
              <a:extLst>
                <a:ext uri="{FF2B5EF4-FFF2-40B4-BE49-F238E27FC236}">
                  <a16:creationId xmlns:a16="http://schemas.microsoft.com/office/drawing/2014/main" id="{CF59F43F-7080-A8AF-9660-A117F2095BE6}"/>
                </a:ext>
              </a:extLst>
            </p:cNvPr>
            <p:cNvSpPr txBox="1"/>
            <p:nvPr/>
          </p:nvSpPr>
          <p:spPr>
            <a:xfrm>
              <a:off x="4663920" y="5183384"/>
              <a:ext cx="273101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61" name="Freeform: Shape 182">
              <a:extLst>
                <a:ext uri="{FF2B5EF4-FFF2-40B4-BE49-F238E27FC236}">
                  <a16:creationId xmlns:a16="http://schemas.microsoft.com/office/drawing/2014/main" id="{E70829C8-DEDF-643E-F4FD-B424DB2F7082}"/>
                </a:ext>
              </a:extLst>
            </p:cNvPr>
            <p:cNvSpPr/>
            <p:nvPr/>
          </p:nvSpPr>
          <p:spPr>
            <a:xfrm>
              <a:off x="4798908" y="2728643"/>
              <a:ext cx="128253" cy="2336375"/>
            </a:xfrm>
            <a:custGeom>
              <a:avLst/>
              <a:gdLst>
                <a:gd name="connsiteX0" fmla="*/ 0 w 2480261"/>
                <a:gd name="connsiteY0" fmla="*/ 0 h 1722840"/>
                <a:gd name="connsiteX1" fmla="*/ 0 w 2480261"/>
                <a:gd name="connsiteY1" fmla="*/ 1722840 h 1722840"/>
                <a:gd name="connsiteX2" fmla="*/ 2480261 w 2480261"/>
                <a:gd name="connsiteY2" fmla="*/ 1722840 h 1722840"/>
                <a:gd name="connsiteX0" fmla="*/ 0 w 0"/>
                <a:gd name="connsiteY0" fmla="*/ 0 h 1722840"/>
                <a:gd name="connsiteX1" fmla="*/ 0 w 0"/>
                <a:gd name="connsiteY1" fmla="*/ 172284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22840">
                  <a:moveTo>
                    <a:pt x="0" y="0"/>
                  </a:moveTo>
                  <a:lnTo>
                    <a:pt x="0" y="1722840"/>
                  </a:lnTo>
                </a:path>
              </a:pathLst>
            </a:custGeom>
            <a:noFill/>
            <a:ln w="19050" cap="sq">
              <a:solidFill>
                <a:srgbClr val="000000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369" name="Straight Connector 368">
              <a:extLst>
                <a:ext uri="{FF2B5EF4-FFF2-40B4-BE49-F238E27FC236}">
                  <a16:creationId xmlns:a16="http://schemas.microsoft.com/office/drawing/2014/main" id="{D7E573A5-718E-69F6-7A69-BEB85375504E}"/>
                </a:ext>
              </a:extLst>
            </p:cNvPr>
            <p:cNvCxnSpPr>
              <a:cxnSpLocks/>
            </p:cNvCxnSpPr>
            <p:nvPr/>
          </p:nvCxnSpPr>
          <p:spPr>
            <a:xfrm>
              <a:off x="2487073" y="5077492"/>
              <a:ext cx="406227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1D379303-7217-D492-34DA-7EF0BEBB6005}"/>
                </a:ext>
              </a:extLst>
            </p:cNvPr>
            <p:cNvGrpSpPr/>
            <p:nvPr/>
          </p:nvGrpSpPr>
          <p:grpSpPr>
            <a:xfrm>
              <a:off x="6428278" y="5077492"/>
              <a:ext cx="226042" cy="281325"/>
              <a:chOff x="7171271" y="5368440"/>
              <a:chExt cx="226042" cy="281325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1479C86A-DBAD-2685-7262-ACA08314735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7244274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8656B5A-E3BD-6FE7-3B88-D2248F6FEC51}"/>
                  </a:ext>
                </a:extLst>
              </p:cNvPr>
              <p:cNvSpPr txBox="1"/>
              <p:nvPr/>
            </p:nvSpPr>
            <p:spPr>
              <a:xfrm>
                <a:off x="7171271" y="5474332"/>
                <a:ext cx="22604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2</a:t>
                </a:r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54655D73-49B3-A7C7-69A0-8ED5853113F8}"/>
                </a:ext>
              </a:extLst>
            </p:cNvPr>
            <p:cNvGrpSpPr/>
            <p:nvPr/>
          </p:nvGrpSpPr>
          <p:grpSpPr>
            <a:xfrm>
              <a:off x="2331771" y="5077492"/>
              <a:ext cx="326605" cy="281325"/>
              <a:chOff x="3074764" y="5368440"/>
              <a:chExt cx="326605" cy="281325"/>
            </a:xfrm>
          </p:grpSpPr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891D5601-4881-BDFF-C545-66784124A75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98800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8667F1E-3919-BB94-26F0-31E09CF853B8}"/>
                  </a:ext>
                </a:extLst>
              </p:cNvPr>
              <p:cNvSpPr txBox="1"/>
              <p:nvPr/>
            </p:nvSpPr>
            <p:spPr>
              <a:xfrm>
                <a:off x="3074764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0.4</a:t>
                </a:r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81D15A8D-1E95-F73E-7B25-A0977B3F0F9E}"/>
                </a:ext>
              </a:extLst>
            </p:cNvPr>
            <p:cNvGrpSpPr/>
            <p:nvPr/>
          </p:nvGrpSpPr>
          <p:grpSpPr>
            <a:xfrm>
              <a:off x="1928512" y="5459004"/>
              <a:ext cx="5908571" cy="562039"/>
              <a:chOff x="2259579" y="5459004"/>
              <a:chExt cx="5908571" cy="562039"/>
            </a:xfrm>
          </p:grpSpPr>
          <p:sp>
            <p:nvSpPr>
              <p:cNvPr id="353" name="TextBox 352">
                <a:extLst>
                  <a:ext uri="{FF2B5EF4-FFF2-40B4-BE49-F238E27FC236}">
                    <a16:creationId xmlns:a16="http://schemas.microsoft.com/office/drawing/2014/main" id="{69633107-4EB7-C2BB-AE51-D54BA1AB25D7}"/>
                  </a:ext>
                </a:extLst>
              </p:cNvPr>
              <p:cNvSpPr txBox="1"/>
              <p:nvPr/>
            </p:nvSpPr>
            <p:spPr>
              <a:xfrm>
                <a:off x="2259579" y="5470867"/>
                <a:ext cx="2561344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Lower with testosterone</a:t>
                </a:r>
              </a:p>
            </p:txBody>
          </p:sp>
          <p:sp>
            <p:nvSpPr>
              <p:cNvPr id="358" name="TextBox 357">
                <a:extLst>
                  <a:ext uri="{FF2B5EF4-FFF2-40B4-BE49-F238E27FC236}">
                    <a16:creationId xmlns:a16="http://schemas.microsoft.com/office/drawing/2014/main" id="{853E18D5-AA62-F3E4-4172-B737B861EC4B}"/>
                  </a:ext>
                </a:extLst>
              </p:cNvPr>
              <p:cNvSpPr txBox="1"/>
              <p:nvPr/>
            </p:nvSpPr>
            <p:spPr>
              <a:xfrm>
                <a:off x="5444382" y="5470867"/>
                <a:ext cx="2723768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Higher with testosterone</a:t>
                </a:r>
              </a:p>
            </p:txBody>
          </p:sp>
          <p:sp>
            <p:nvSpPr>
              <p:cNvPr id="403" name="Arrow: Right 402">
                <a:extLst>
                  <a:ext uri="{FF2B5EF4-FFF2-40B4-BE49-F238E27FC236}">
                    <a16:creationId xmlns:a16="http://schemas.microsoft.com/office/drawing/2014/main" id="{45797F5B-E23B-9BD2-8833-4BE311D3F1FB}"/>
                  </a:ext>
                </a:extLst>
              </p:cNvPr>
              <p:cNvSpPr/>
              <p:nvPr/>
            </p:nvSpPr>
            <p:spPr>
              <a:xfrm flipH="1">
                <a:off x="4824593" y="5459004"/>
                <a:ext cx="252985" cy="227789"/>
              </a:xfrm>
              <a:prstGeom prst="rightArrow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404" name="Arrow: Right 403">
                <a:extLst>
                  <a:ext uri="{FF2B5EF4-FFF2-40B4-BE49-F238E27FC236}">
                    <a16:creationId xmlns:a16="http://schemas.microsoft.com/office/drawing/2014/main" id="{0AEADF38-3E4C-458E-209C-EE43CA3B1682}"/>
                  </a:ext>
                </a:extLst>
              </p:cNvPr>
              <p:cNvSpPr/>
              <p:nvPr/>
            </p:nvSpPr>
            <p:spPr>
              <a:xfrm>
                <a:off x="5181488" y="5459004"/>
                <a:ext cx="252985" cy="227789"/>
              </a:xfrm>
              <a:prstGeom prst="rightArrow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55641038-9F96-FE0C-BF5D-0A1D566383A8}"/>
                  </a:ext>
                </a:extLst>
              </p:cNvPr>
              <p:cNvSpPr txBox="1"/>
              <p:nvPr/>
            </p:nvSpPr>
            <p:spPr>
              <a:xfrm>
                <a:off x="4166744" y="5787133"/>
                <a:ext cx="1911760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Proportionate risk</a:t>
                </a:r>
              </a:p>
            </p:txBody>
          </p:sp>
        </p:grp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FFA3ED1C-8F2B-878D-E5DC-49E840769C50}"/>
                </a:ext>
              </a:extLst>
            </p:cNvPr>
            <p:cNvGrpSpPr/>
            <p:nvPr/>
          </p:nvGrpSpPr>
          <p:grpSpPr>
            <a:xfrm>
              <a:off x="4368602" y="5077492"/>
              <a:ext cx="326605" cy="281325"/>
              <a:chOff x="3444825" y="5368440"/>
              <a:chExt cx="326605" cy="281325"/>
            </a:xfrm>
          </p:grpSpPr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5BAC190F-6A4F-97E6-7E76-B562E56670F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570766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1546250A-3D74-369E-5E58-5A1BF4FC22ED}"/>
                  </a:ext>
                </a:extLst>
              </p:cNvPr>
              <p:cNvSpPr txBox="1"/>
              <p:nvPr/>
            </p:nvSpPr>
            <p:spPr>
              <a:xfrm>
                <a:off x="3444825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0.9</a:t>
                </a:r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54B219F-78E0-F73E-56B2-0889E7709165}"/>
                </a:ext>
              </a:extLst>
            </p:cNvPr>
            <p:cNvSpPr txBox="1"/>
            <p:nvPr/>
          </p:nvSpPr>
          <p:spPr>
            <a:xfrm>
              <a:off x="7618339" y="5234344"/>
              <a:ext cx="30108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+mj-lt"/>
                  <a:cs typeface="Arial" panose="020B0604020202020204" pitchFamily="34" charset="0"/>
                </a:rPr>
                <a:t>Omnibus test p=0.49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2544D38-0480-7300-521B-306C8454913D}"/>
                </a:ext>
              </a:extLst>
            </p:cNvPr>
            <p:cNvSpPr txBox="1"/>
            <p:nvPr/>
          </p:nvSpPr>
          <p:spPr>
            <a:xfrm>
              <a:off x="498477" y="2894637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6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30F27ED-B5A4-47A0-0CCF-8BCA0F9B8BCA}"/>
                </a:ext>
              </a:extLst>
            </p:cNvPr>
            <p:cNvSpPr txBox="1"/>
            <p:nvPr/>
          </p:nvSpPr>
          <p:spPr>
            <a:xfrm>
              <a:off x="6262429" y="2888482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0.47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(0.14–1.55)	4/598	(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0.7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8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/562	(1.4)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1129F6A7-4DFC-2909-6477-DFC3EEC51CB9}"/>
                </a:ext>
              </a:extLst>
            </p:cNvPr>
            <p:cNvGrpSpPr/>
            <p:nvPr/>
          </p:nvGrpSpPr>
          <p:grpSpPr>
            <a:xfrm>
              <a:off x="2494910" y="2926620"/>
              <a:ext cx="3400245" cy="169945"/>
              <a:chOff x="14142796" y="1806984"/>
              <a:chExt cx="3400245" cy="169945"/>
            </a:xfrm>
          </p:grpSpPr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E6ACA428-58F2-34DA-EF52-6BEC58DC6B37}"/>
                  </a:ext>
                </a:extLst>
              </p:cNvPr>
              <p:cNvCxnSpPr/>
              <p:nvPr/>
            </p:nvCxnSpPr>
            <p:spPr>
              <a:xfrm>
                <a:off x="1754304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6E2310C5-7D77-BBC9-CC13-AD66962B2FD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142796" y="1891957"/>
                <a:ext cx="3397008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762952E5-AF8A-D637-4038-EF00B8CF5892}"/>
                  </a:ext>
                </a:extLst>
              </p:cNvPr>
              <p:cNvSpPr/>
              <p:nvPr/>
            </p:nvSpPr>
            <p:spPr>
              <a:xfrm rot="2700000">
                <a:off x="14463907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39" name="TextBox 338">
              <a:extLst>
                <a:ext uri="{FF2B5EF4-FFF2-40B4-BE49-F238E27FC236}">
                  <a16:creationId xmlns:a16="http://schemas.microsoft.com/office/drawing/2014/main" id="{7047AC32-BDA0-174E-7942-E4C7CB832B05}"/>
                </a:ext>
              </a:extLst>
            </p:cNvPr>
            <p:cNvSpPr txBox="1"/>
            <p:nvPr/>
          </p:nvSpPr>
          <p:spPr>
            <a:xfrm>
              <a:off x="498477" y="3345776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12</a:t>
              </a:r>
            </a:p>
          </p:txBody>
        </p:sp>
        <p:sp>
          <p:nvSpPr>
            <p:cNvPr id="340" name="TextBox 339">
              <a:extLst>
                <a:ext uri="{FF2B5EF4-FFF2-40B4-BE49-F238E27FC236}">
                  <a16:creationId xmlns:a16="http://schemas.microsoft.com/office/drawing/2014/main" id="{A63C6AA9-9B93-C8DD-56F9-87F6DB8D068B}"/>
                </a:ext>
              </a:extLst>
            </p:cNvPr>
            <p:cNvSpPr txBox="1"/>
            <p:nvPr/>
          </p:nvSpPr>
          <p:spPr>
            <a:xfrm>
              <a:off x="6262428" y="3339621"/>
              <a:ext cx="5056299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0.76	(0.52–1.10)	45/575	(7.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8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57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/533	(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10.7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</a:t>
              </a:r>
            </a:p>
          </p:txBody>
        </p:sp>
        <p:grpSp>
          <p:nvGrpSpPr>
            <p:cNvPr id="341" name="Group 340">
              <a:extLst>
                <a:ext uri="{FF2B5EF4-FFF2-40B4-BE49-F238E27FC236}">
                  <a16:creationId xmlns:a16="http://schemas.microsoft.com/office/drawing/2014/main" id="{4A14F567-13E2-6906-3A21-4228559BDABA}"/>
                </a:ext>
              </a:extLst>
            </p:cNvPr>
            <p:cNvGrpSpPr/>
            <p:nvPr/>
          </p:nvGrpSpPr>
          <p:grpSpPr>
            <a:xfrm>
              <a:off x="3155360" y="3377759"/>
              <a:ext cx="1887175" cy="169945"/>
              <a:chOff x="15917301" y="1806984"/>
              <a:chExt cx="1887175" cy="169945"/>
            </a:xfrm>
          </p:grpSpPr>
          <p:cxnSp>
            <p:nvCxnSpPr>
              <p:cNvPr id="342" name="Straight Connector 341">
                <a:extLst>
                  <a:ext uri="{FF2B5EF4-FFF2-40B4-BE49-F238E27FC236}">
                    <a16:creationId xmlns:a16="http://schemas.microsoft.com/office/drawing/2014/main" id="{7406F423-D9DD-2FCF-4B5B-DF6F7B4E6AA7}"/>
                  </a:ext>
                </a:extLst>
              </p:cNvPr>
              <p:cNvCxnSpPr/>
              <p:nvPr/>
            </p:nvCxnSpPr>
            <p:spPr>
              <a:xfrm>
                <a:off x="15918775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43" name="Straight Connector 342">
                <a:extLst>
                  <a:ext uri="{FF2B5EF4-FFF2-40B4-BE49-F238E27FC236}">
                    <a16:creationId xmlns:a16="http://schemas.microsoft.com/office/drawing/2014/main" id="{732206EC-16B7-E7B0-7440-0808D0582C38}"/>
                  </a:ext>
                </a:extLst>
              </p:cNvPr>
              <p:cNvCxnSpPr/>
              <p:nvPr/>
            </p:nvCxnSpPr>
            <p:spPr>
              <a:xfrm>
                <a:off x="17800216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44" name="Straight Connector 343">
                <a:extLst>
                  <a:ext uri="{FF2B5EF4-FFF2-40B4-BE49-F238E27FC236}">
                    <a16:creationId xmlns:a16="http://schemas.microsoft.com/office/drawing/2014/main" id="{B9D7F844-317A-84D2-893F-61AC748B972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917301" y="1891957"/>
                <a:ext cx="188717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45" name="Rectangle 344">
                <a:extLst>
                  <a:ext uri="{FF2B5EF4-FFF2-40B4-BE49-F238E27FC236}">
                    <a16:creationId xmlns:a16="http://schemas.microsoft.com/office/drawing/2014/main" id="{BCF9D882-A863-F3EE-E7F1-C1E445FD7BCA}"/>
                  </a:ext>
                </a:extLst>
              </p:cNvPr>
              <p:cNvSpPr/>
              <p:nvPr/>
            </p:nvSpPr>
            <p:spPr>
              <a:xfrm rot="2700000">
                <a:off x="1678471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47" name="TextBox 346">
              <a:extLst>
                <a:ext uri="{FF2B5EF4-FFF2-40B4-BE49-F238E27FC236}">
                  <a16:creationId xmlns:a16="http://schemas.microsoft.com/office/drawing/2014/main" id="{71F53946-E67F-91A1-075D-DEF5EE3B31AD}"/>
                </a:ext>
              </a:extLst>
            </p:cNvPr>
            <p:cNvSpPr txBox="1"/>
            <p:nvPr/>
          </p:nvSpPr>
          <p:spPr>
            <a:xfrm>
              <a:off x="498477" y="3796915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24</a:t>
              </a:r>
            </a:p>
          </p:txBody>
        </p:sp>
        <p:sp>
          <p:nvSpPr>
            <p:cNvPr id="348" name="TextBox 347">
              <a:extLst>
                <a:ext uri="{FF2B5EF4-FFF2-40B4-BE49-F238E27FC236}">
                  <a16:creationId xmlns:a16="http://schemas.microsoft.com/office/drawing/2014/main" id="{31965130-B66B-0DCB-D205-F89830BEC842}"/>
                </a:ext>
              </a:extLst>
            </p:cNvPr>
            <p:cNvSpPr txBox="1"/>
            <p:nvPr/>
          </p:nvSpPr>
          <p:spPr>
            <a:xfrm>
              <a:off x="6262429" y="3790760"/>
              <a:ext cx="5056298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0.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73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(0.52–1.02)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50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/494	(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10.1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	67/460	(14.6)</a:t>
              </a:r>
            </a:p>
          </p:txBody>
        </p:sp>
        <p:grpSp>
          <p:nvGrpSpPr>
            <p:cNvPr id="349" name="Group 348">
              <a:extLst>
                <a:ext uri="{FF2B5EF4-FFF2-40B4-BE49-F238E27FC236}">
                  <a16:creationId xmlns:a16="http://schemas.microsoft.com/office/drawing/2014/main" id="{A4EE448E-059A-07C3-0207-0AE6976CFB0E}"/>
                </a:ext>
              </a:extLst>
            </p:cNvPr>
            <p:cNvGrpSpPr/>
            <p:nvPr/>
          </p:nvGrpSpPr>
          <p:grpSpPr>
            <a:xfrm>
              <a:off x="3155360" y="3828898"/>
              <a:ext cx="1694770" cy="169945"/>
              <a:chOff x="15663936" y="1806984"/>
              <a:chExt cx="1694770" cy="169945"/>
            </a:xfrm>
          </p:grpSpPr>
          <p:cxnSp>
            <p:nvCxnSpPr>
              <p:cNvPr id="350" name="Straight Connector 349">
                <a:extLst>
                  <a:ext uri="{FF2B5EF4-FFF2-40B4-BE49-F238E27FC236}">
                    <a16:creationId xmlns:a16="http://schemas.microsoft.com/office/drawing/2014/main" id="{510DDF27-607B-3B8C-4740-003BC238F745}"/>
                  </a:ext>
                </a:extLst>
              </p:cNvPr>
              <p:cNvCxnSpPr/>
              <p:nvPr/>
            </p:nvCxnSpPr>
            <p:spPr>
              <a:xfrm>
                <a:off x="1566541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51" name="Straight Connector 350">
                <a:extLst>
                  <a:ext uri="{FF2B5EF4-FFF2-40B4-BE49-F238E27FC236}">
                    <a16:creationId xmlns:a16="http://schemas.microsoft.com/office/drawing/2014/main" id="{B2CE2AA7-C172-D262-9A7C-517B84981EF4}"/>
                  </a:ext>
                </a:extLst>
              </p:cNvPr>
              <p:cNvCxnSpPr/>
              <p:nvPr/>
            </p:nvCxnSpPr>
            <p:spPr>
              <a:xfrm>
                <a:off x="17358256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52" name="Straight Connector 351">
                <a:extLst>
                  <a:ext uri="{FF2B5EF4-FFF2-40B4-BE49-F238E27FC236}">
                    <a16:creationId xmlns:a16="http://schemas.microsoft.com/office/drawing/2014/main" id="{8DFC5C8B-7C02-FB22-9ECB-68EE38A2EB1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663936" y="1891957"/>
                <a:ext cx="169477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56" name="Rectangle 355">
                <a:extLst>
                  <a:ext uri="{FF2B5EF4-FFF2-40B4-BE49-F238E27FC236}">
                    <a16:creationId xmlns:a16="http://schemas.microsoft.com/office/drawing/2014/main" id="{B31DF572-B887-9671-814D-BE001DA9F2C6}"/>
                  </a:ext>
                </a:extLst>
              </p:cNvPr>
              <p:cNvSpPr/>
              <p:nvPr/>
            </p:nvSpPr>
            <p:spPr>
              <a:xfrm rot="2700000">
                <a:off x="1643038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59" name="TextBox 358">
              <a:extLst>
                <a:ext uri="{FF2B5EF4-FFF2-40B4-BE49-F238E27FC236}">
                  <a16:creationId xmlns:a16="http://schemas.microsoft.com/office/drawing/2014/main" id="{9C6604A1-A659-65F8-3959-B67D5F6CF9C2}"/>
                </a:ext>
              </a:extLst>
            </p:cNvPr>
            <p:cNvSpPr txBox="1"/>
            <p:nvPr/>
          </p:nvSpPr>
          <p:spPr>
            <a:xfrm>
              <a:off x="498477" y="4248054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36</a:t>
              </a:r>
            </a:p>
          </p:txBody>
        </p:sp>
        <p:sp>
          <p:nvSpPr>
            <p:cNvPr id="360" name="TextBox 359">
              <a:extLst>
                <a:ext uri="{FF2B5EF4-FFF2-40B4-BE49-F238E27FC236}">
                  <a16:creationId xmlns:a16="http://schemas.microsoft.com/office/drawing/2014/main" id="{C1078AA5-8127-90DF-0A5B-82F97E8D5A4E}"/>
                </a:ext>
              </a:extLst>
            </p:cNvPr>
            <p:cNvSpPr txBox="1"/>
            <p:nvPr/>
          </p:nvSpPr>
          <p:spPr>
            <a:xfrm>
              <a:off x="6262428" y="4241899"/>
              <a:ext cx="505629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0.78	(0.55–1.11)	46/359	(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12.8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	52/330	(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15.8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</a:t>
              </a:r>
            </a:p>
          </p:txBody>
        </p:sp>
        <p:grpSp>
          <p:nvGrpSpPr>
            <p:cNvPr id="362" name="Group 361">
              <a:extLst>
                <a:ext uri="{FF2B5EF4-FFF2-40B4-BE49-F238E27FC236}">
                  <a16:creationId xmlns:a16="http://schemas.microsoft.com/office/drawing/2014/main" id="{35FF9E12-8673-37BC-038C-48A8938B1085}"/>
                </a:ext>
              </a:extLst>
            </p:cNvPr>
            <p:cNvGrpSpPr/>
            <p:nvPr/>
          </p:nvGrpSpPr>
          <p:grpSpPr>
            <a:xfrm>
              <a:off x="3294055" y="4280037"/>
              <a:ext cx="1764805" cy="169945"/>
              <a:chOff x="15654411" y="1806984"/>
              <a:chExt cx="1764805" cy="169945"/>
            </a:xfrm>
          </p:grpSpPr>
          <p:cxnSp>
            <p:nvCxnSpPr>
              <p:cNvPr id="363" name="Straight Connector 362">
                <a:extLst>
                  <a:ext uri="{FF2B5EF4-FFF2-40B4-BE49-F238E27FC236}">
                    <a16:creationId xmlns:a16="http://schemas.microsoft.com/office/drawing/2014/main" id="{4ECD359D-7F7D-B0D3-5485-2D7801D53A6F}"/>
                  </a:ext>
                </a:extLst>
              </p:cNvPr>
              <p:cNvCxnSpPr/>
              <p:nvPr/>
            </p:nvCxnSpPr>
            <p:spPr>
              <a:xfrm>
                <a:off x="15655885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64" name="Straight Connector 363">
                <a:extLst>
                  <a:ext uri="{FF2B5EF4-FFF2-40B4-BE49-F238E27FC236}">
                    <a16:creationId xmlns:a16="http://schemas.microsoft.com/office/drawing/2014/main" id="{C3B8D291-F0F5-8BC1-322E-D4D85E5D91CB}"/>
                  </a:ext>
                </a:extLst>
              </p:cNvPr>
              <p:cNvCxnSpPr/>
              <p:nvPr/>
            </p:nvCxnSpPr>
            <p:spPr>
              <a:xfrm>
                <a:off x="17419216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65" name="Straight Connector 364">
                <a:extLst>
                  <a:ext uri="{FF2B5EF4-FFF2-40B4-BE49-F238E27FC236}">
                    <a16:creationId xmlns:a16="http://schemas.microsoft.com/office/drawing/2014/main" id="{B03CA5DD-EC75-61E9-D873-96B7C5632F1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654411" y="1891957"/>
                <a:ext cx="175991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66" name="Rectangle 365">
                <a:extLst>
                  <a:ext uri="{FF2B5EF4-FFF2-40B4-BE49-F238E27FC236}">
                    <a16:creationId xmlns:a16="http://schemas.microsoft.com/office/drawing/2014/main" id="{8FB7822F-A047-BDDB-E5E3-B5A6D6494197}"/>
                  </a:ext>
                </a:extLst>
              </p:cNvPr>
              <p:cNvSpPr/>
              <p:nvPr/>
            </p:nvSpPr>
            <p:spPr>
              <a:xfrm rot="2700000">
                <a:off x="16447531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68" name="TextBox 367">
              <a:extLst>
                <a:ext uri="{FF2B5EF4-FFF2-40B4-BE49-F238E27FC236}">
                  <a16:creationId xmlns:a16="http://schemas.microsoft.com/office/drawing/2014/main" id="{5BC2B2C4-B83E-882D-FEBA-1C2FC29CE5E2}"/>
                </a:ext>
              </a:extLst>
            </p:cNvPr>
            <p:cNvSpPr txBox="1"/>
            <p:nvPr/>
          </p:nvSpPr>
          <p:spPr>
            <a:xfrm>
              <a:off x="498477" y="4699191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48</a:t>
              </a:r>
            </a:p>
          </p:txBody>
        </p:sp>
        <p:sp>
          <p:nvSpPr>
            <p:cNvPr id="370" name="TextBox 369">
              <a:extLst>
                <a:ext uri="{FF2B5EF4-FFF2-40B4-BE49-F238E27FC236}">
                  <a16:creationId xmlns:a16="http://schemas.microsoft.com/office/drawing/2014/main" id="{F1334B35-3815-7447-98EA-41157A84E806}"/>
                </a:ext>
              </a:extLst>
            </p:cNvPr>
            <p:cNvSpPr txBox="1"/>
            <p:nvPr/>
          </p:nvSpPr>
          <p:spPr>
            <a:xfrm>
              <a:off x="6262428" y="4693036"/>
              <a:ext cx="5063233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0.74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(0.46–1.16)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22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/164	(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13.4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19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/121	(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15.7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</a:t>
              </a:r>
            </a:p>
          </p:txBody>
        </p:sp>
        <p:grpSp>
          <p:nvGrpSpPr>
            <p:cNvPr id="371" name="Group 370">
              <a:extLst>
                <a:ext uri="{FF2B5EF4-FFF2-40B4-BE49-F238E27FC236}">
                  <a16:creationId xmlns:a16="http://schemas.microsoft.com/office/drawing/2014/main" id="{5A361F74-CF3E-C99A-3724-FC53305F7430}"/>
                </a:ext>
              </a:extLst>
            </p:cNvPr>
            <p:cNvGrpSpPr/>
            <p:nvPr/>
          </p:nvGrpSpPr>
          <p:grpSpPr>
            <a:xfrm>
              <a:off x="2847854" y="4731174"/>
              <a:ext cx="2321496" cy="169945"/>
              <a:chOff x="14895790" y="1806984"/>
              <a:chExt cx="2321496" cy="169945"/>
            </a:xfrm>
          </p:grpSpPr>
          <p:cxnSp>
            <p:nvCxnSpPr>
              <p:cNvPr id="372" name="Straight Connector 371">
                <a:extLst>
                  <a:ext uri="{FF2B5EF4-FFF2-40B4-BE49-F238E27FC236}">
                    <a16:creationId xmlns:a16="http://schemas.microsoft.com/office/drawing/2014/main" id="{5EB3599D-E1D0-689F-8C34-5A84B4CA05FE}"/>
                  </a:ext>
                </a:extLst>
              </p:cNvPr>
              <p:cNvCxnSpPr/>
              <p:nvPr/>
            </p:nvCxnSpPr>
            <p:spPr>
              <a:xfrm>
                <a:off x="1489579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73" name="Straight Connector 372">
                <a:extLst>
                  <a:ext uri="{FF2B5EF4-FFF2-40B4-BE49-F238E27FC236}">
                    <a16:creationId xmlns:a16="http://schemas.microsoft.com/office/drawing/2014/main" id="{2AE583E1-35B0-AAAC-5E1C-614398975369}"/>
                  </a:ext>
                </a:extLst>
              </p:cNvPr>
              <p:cNvCxnSpPr/>
              <p:nvPr/>
            </p:nvCxnSpPr>
            <p:spPr>
              <a:xfrm>
                <a:off x="17217286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74" name="Straight Connector 373">
                <a:extLst>
                  <a:ext uri="{FF2B5EF4-FFF2-40B4-BE49-F238E27FC236}">
                    <a16:creationId xmlns:a16="http://schemas.microsoft.com/office/drawing/2014/main" id="{7B376812-B218-55A5-7F12-AE4BBEE64E3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901626" y="1891957"/>
                <a:ext cx="231298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75" name="Rectangle 374">
                <a:extLst>
                  <a:ext uri="{FF2B5EF4-FFF2-40B4-BE49-F238E27FC236}">
                    <a16:creationId xmlns:a16="http://schemas.microsoft.com/office/drawing/2014/main" id="{459BD362-FDD8-7BAD-1126-CEDAA708E0AE}"/>
                  </a:ext>
                </a:extLst>
              </p:cNvPr>
              <p:cNvSpPr/>
              <p:nvPr/>
            </p:nvSpPr>
            <p:spPr>
              <a:xfrm rot="2700000">
                <a:off x="1600366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DB47B4F9-99DA-866C-C5A8-446D25223A06}"/>
                </a:ext>
              </a:extLst>
            </p:cNvPr>
            <p:cNvGrpSpPr/>
            <p:nvPr/>
          </p:nvGrpSpPr>
          <p:grpSpPr>
            <a:xfrm>
              <a:off x="4073256" y="5077492"/>
              <a:ext cx="326605" cy="281325"/>
              <a:chOff x="3074764" y="5368440"/>
              <a:chExt cx="326605" cy="281325"/>
            </a:xfrm>
          </p:grpSpPr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87FA7A81-1BD9-0C80-6477-8DC8859EC4D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98800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7C79B6B1-0E2B-DBAC-DECC-ED135432A503}"/>
                  </a:ext>
                </a:extLst>
              </p:cNvPr>
              <p:cNvSpPr txBox="1"/>
              <p:nvPr/>
            </p:nvSpPr>
            <p:spPr>
              <a:xfrm>
                <a:off x="3074764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0.8</a:t>
                </a:r>
              </a:p>
            </p:txBody>
          </p: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1D155BF9-0073-19FD-32E2-3F661B89F712}"/>
                </a:ext>
              </a:extLst>
            </p:cNvPr>
            <p:cNvGrpSpPr/>
            <p:nvPr/>
          </p:nvGrpSpPr>
          <p:grpSpPr>
            <a:xfrm>
              <a:off x="2895361" y="5077492"/>
              <a:ext cx="326605" cy="281325"/>
              <a:chOff x="3074764" y="5368440"/>
              <a:chExt cx="326605" cy="281325"/>
            </a:xfrm>
          </p:grpSpPr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1FCBCA64-D7D7-CA07-3FFC-B3871F20531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98800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AAE8D3EF-CEBA-BF1A-6358-1A269D7F653A}"/>
                  </a:ext>
                </a:extLst>
              </p:cNvPr>
              <p:cNvSpPr txBox="1"/>
              <p:nvPr/>
            </p:nvSpPr>
            <p:spPr>
              <a:xfrm>
                <a:off x="3074764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0.5</a:t>
                </a:r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404B0E11-04B3-3D6E-230D-B4EF895C4659}"/>
                </a:ext>
              </a:extLst>
            </p:cNvPr>
            <p:cNvGrpSpPr/>
            <p:nvPr/>
          </p:nvGrpSpPr>
          <p:grpSpPr>
            <a:xfrm>
              <a:off x="3352076" y="5077492"/>
              <a:ext cx="326605" cy="281325"/>
              <a:chOff x="3074764" y="5368440"/>
              <a:chExt cx="326605" cy="281325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6AE98538-EDD4-47AD-01DD-B196784592D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98800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A373D0E2-A892-4616-C4E5-1EE32E26445E}"/>
                  </a:ext>
                </a:extLst>
              </p:cNvPr>
              <p:cNvSpPr txBox="1"/>
              <p:nvPr/>
            </p:nvSpPr>
            <p:spPr>
              <a:xfrm>
                <a:off x="3074764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0.6</a:t>
                </a:r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92FD4C3E-E4A7-1CB8-713B-079FEA28FD35}"/>
                </a:ext>
              </a:extLst>
            </p:cNvPr>
            <p:cNvGrpSpPr/>
            <p:nvPr/>
          </p:nvGrpSpPr>
          <p:grpSpPr>
            <a:xfrm>
              <a:off x="3739720" y="5077492"/>
              <a:ext cx="326605" cy="281325"/>
              <a:chOff x="3074764" y="5368440"/>
              <a:chExt cx="326605" cy="281325"/>
            </a:xfrm>
          </p:grpSpPr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4139BAA1-8564-DF06-5FD8-7726339E477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98800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27D733AA-6A7C-FA97-9787-9CA811DAA67B}"/>
                  </a:ext>
                </a:extLst>
              </p:cNvPr>
              <p:cNvSpPr txBox="1"/>
              <p:nvPr/>
            </p:nvSpPr>
            <p:spPr>
              <a:xfrm>
                <a:off x="3074764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0.7</a:t>
                </a: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</a:t>
            </a:r>
            <a:r>
              <a:rPr lang="en-GB" dirty="0"/>
              <a:t>Diabetes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substudy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grpSp>
        <p:nvGrpSpPr>
          <p:cNvPr id="399" name="Group 398">
            <a:extLst>
              <a:ext uri="{FF2B5EF4-FFF2-40B4-BE49-F238E27FC236}">
                <a16:creationId xmlns:a16="http://schemas.microsoft.com/office/drawing/2014/main" id="{766737C3-0E46-B25F-726E-1A5BE68E4F3A}"/>
              </a:ext>
            </a:extLst>
          </p:cNvPr>
          <p:cNvGrpSpPr/>
          <p:nvPr/>
        </p:nvGrpSpPr>
        <p:grpSpPr>
          <a:xfrm>
            <a:off x="-592854" y="1340465"/>
            <a:ext cx="10243965" cy="449779"/>
            <a:chOff x="-592854" y="1340465"/>
            <a:chExt cx="10243965" cy="449779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757D15B5-DFD4-E6C8-00A7-EC75142DFF94}"/>
                </a:ext>
              </a:extLst>
            </p:cNvPr>
            <p:cNvSpPr/>
            <p:nvPr/>
          </p:nvSpPr>
          <p:spPr>
            <a:xfrm>
              <a:off x="-592854" y="1340465"/>
              <a:ext cx="10243965" cy="449779"/>
            </a:xfrm>
            <a:prstGeom prst="roundRect">
              <a:avLst>
                <a:gd name="adj" fmla="val 50000"/>
              </a:avLst>
            </a:prstGeom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6" name="Content Placeholder 2">
              <a:extLst>
                <a:ext uri="{FF2B5EF4-FFF2-40B4-BE49-F238E27FC236}">
                  <a16:creationId xmlns:a16="http://schemas.microsoft.com/office/drawing/2014/main" id="{22AE37F9-7738-1E2B-E7FF-134A6E8535AD}"/>
                </a:ext>
              </a:extLst>
            </p:cNvPr>
            <p:cNvSpPr txBox="1">
              <a:spLocks/>
            </p:cNvSpPr>
            <p:nvPr/>
          </p:nvSpPr>
          <p:spPr>
            <a:xfrm>
              <a:off x="688768" y="1360561"/>
              <a:ext cx="8761370" cy="427809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0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8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6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90000"/>
                </a:lnSpc>
                <a:spcBef>
                  <a:spcPts val="1800"/>
                </a:spcBef>
                <a:spcAft>
                  <a:spcPct val="0"/>
                </a:spcAft>
                <a:buClr>
                  <a:srgbClr val="006EAB"/>
                </a:buClr>
                <a:buSzTx/>
                <a:buFont typeface="Wingdings" panose="05000000000000000000" pitchFamily="2" charset="2"/>
                <a:buNone/>
                <a:tabLst/>
                <a:defRPr/>
              </a:pPr>
              <a:r>
                <a:rPr lang="en-US" b="1" spc="-40" dirty="0">
                  <a:solidFill>
                    <a:prstClr val="white"/>
                  </a:solidFill>
                  <a:latin typeface="Poppins Light"/>
                </a:rPr>
                <a:t>Rates of progression to diabetes in men with prediabetes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CI, confidence interval; RR, 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risk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 ratio. 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Bhasin S </a:t>
            </a:r>
            <a:r>
              <a:rPr lang="en-GB" sz="900" i="1" dirty="0">
                <a:solidFill>
                  <a:srgbClr val="005294"/>
                </a:solidFill>
                <a:latin typeface="Poppins Light"/>
              </a:rPr>
              <a:t>et al. JAMA Intern Med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 2024; </a:t>
            </a:r>
            <a:r>
              <a:rPr lang="en-GB" sz="900" dirty="0" err="1">
                <a:solidFill>
                  <a:srgbClr val="005294"/>
                </a:solidFill>
                <a:latin typeface="Poppins Light"/>
              </a:rPr>
              <a:t>doi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: 10.1001/jamainternmed.2023.7862.</a:t>
            </a:r>
            <a:endParaRPr lang="sv-SE" sz="900" dirty="0">
              <a:solidFill>
                <a:srgbClr val="005294"/>
              </a:solidFill>
              <a:latin typeface="Poppins Ligh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162AF48-221D-2F2F-7713-41E2BBB669B6}"/>
              </a:ext>
            </a:extLst>
          </p:cNvPr>
          <p:cNvGrpSpPr/>
          <p:nvPr/>
        </p:nvGrpSpPr>
        <p:grpSpPr>
          <a:xfrm>
            <a:off x="10098528" y="1075198"/>
            <a:ext cx="1129086" cy="1248201"/>
            <a:chOff x="336913" y="2000164"/>
            <a:chExt cx="1129086" cy="1248201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63AA7E7-1F9B-0210-B57D-4881FF0D1FCF}"/>
                </a:ext>
              </a:extLst>
            </p:cNvPr>
            <p:cNvGrpSpPr/>
            <p:nvPr/>
          </p:nvGrpSpPr>
          <p:grpSpPr>
            <a:xfrm>
              <a:off x="336913" y="2000164"/>
              <a:ext cx="1026961" cy="1026961"/>
              <a:chOff x="336913" y="2000164"/>
              <a:chExt cx="1026961" cy="1026961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99B9D862-95DC-3CCE-81E9-90F9471550DF}"/>
                  </a:ext>
                </a:extLst>
              </p:cNvPr>
              <p:cNvGrpSpPr/>
              <p:nvPr/>
            </p:nvGrpSpPr>
            <p:grpSpPr>
              <a:xfrm>
                <a:off x="336913" y="2000164"/>
                <a:ext cx="1026961" cy="1026961"/>
                <a:chOff x="336913" y="4338756"/>
                <a:chExt cx="1026961" cy="1026961"/>
              </a:xfrm>
            </p:grpSpPr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533BEDE6-D7AD-7F5C-87D9-C68CCF18C2EC}"/>
                    </a:ext>
                  </a:extLst>
                </p:cNvPr>
                <p:cNvSpPr/>
                <p:nvPr/>
              </p:nvSpPr>
              <p:spPr>
                <a:xfrm>
                  <a:off x="336913" y="4338756"/>
                  <a:ext cx="1026000" cy="1026000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3" name="Group 22">
                  <a:extLst>
                    <a:ext uri="{FF2B5EF4-FFF2-40B4-BE49-F238E27FC236}">
                      <a16:creationId xmlns:a16="http://schemas.microsoft.com/office/drawing/2014/main" id="{EE87BAEA-B51A-2949-0279-BD6B97A96EC5}"/>
                    </a:ext>
                  </a:extLst>
                </p:cNvPr>
                <p:cNvGrpSpPr/>
                <p:nvPr/>
              </p:nvGrpSpPr>
              <p:grpSpPr>
                <a:xfrm>
                  <a:off x="336913" y="4338756"/>
                  <a:ext cx="1026961" cy="1026961"/>
                  <a:chOff x="336913" y="4338756"/>
                  <a:chExt cx="1026961" cy="1026961"/>
                </a:xfrm>
              </p:grpSpPr>
              <p:pic>
                <p:nvPicPr>
                  <p:cNvPr id="24" name="Graphic 23">
                    <a:extLst>
                      <a:ext uri="{FF2B5EF4-FFF2-40B4-BE49-F238E27FC236}">
                        <a16:creationId xmlns:a16="http://schemas.microsoft.com/office/drawing/2014/main" id="{7C3A1F57-2131-5728-100A-350D02D7B114}"/>
                      </a:ext>
                    </a:extLst>
                  </p:cNvPr>
                  <p:cNvPicPr>
                    <a:picLocks/>
                  </p:cNvPicPr>
                  <p:nvPr/>
                </p:nvPicPr>
                <p:blipFill>
                  <a:blip r:embed="rId4">
                    <a:extLst>
                      <a:ext uri="{96DAC541-7B7A-43D3-8B79-37D633B846F1}">
                        <asvg:svgBlip xmlns:asvg="http://schemas.microsoft.com/office/drawing/2016/SVG/main" r:embed="rId5"/>
                      </a:ext>
                    </a:extLst>
                  </a:blip>
                  <a:srcRect/>
                  <a:stretch>
                    <a:fillRect/>
                  </a:stretch>
                </p:blipFill>
                <p:spPr>
                  <a:xfrm>
                    <a:off x="336913" y="4338756"/>
                    <a:ext cx="1026961" cy="1026961"/>
                  </a:xfrm>
                  <a:custGeom>
                    <a:avLst/>
                    <a:gdLst>
                      <a:gd name="connsiteX0" fmla="*/ 1589986 w 3810000"/>
                      <a:gd name="connsiteY0" fmla="*/ 978943 h 3810000"/>
                      <a:gd name="connsiteX1" fmla="*/ 1589986 w 3810000"/>
                      <a:gd name="connsiteY1" fmla="*/ 1614175 h 3810000"/>
                      <a:gd name="connsiteX2" fmla="*/ 922988 w 3810000"/>
                      <a:gd name="connsiteY2" fmla="*/ 1614175 h 3810000"/>
                      <a:gd name="connsiteX3" fmla="*/ 922988 w 3810000"/>
                      <a:gd name="connsiteY3" fmla="*/ 2212159 h 3810000"/>
                      <a:gd name="connsiteX4" fmla="*/ 1589986 w 3810000"/>
                      <a:gd name="connsiteY4" fmla="*/ 2212159 h 3810000"/>
                      <a:gd name="connsiteX5" fmla="*/ 1589986 w 3810000"/>
                      <a:gd name="connsiteY5" fmla="*/ 2847391 h 3810000"/>
                      <a:gd name="connsiteX6" fmla="*/ 2187971 w 3810000"/>
                      <a:gd name="connsiteY6" fmla="*/ 2847391 h 3810000"/>
                      <a:gd name="connsiteX7" fmla="*/ 2187971 w 3810000"/>
                      <a:gd name="connsiteY7" fmla="*/ 2212159 h 3810000"/>
                      <a:gd name="connsiteX8" fmla="*/ 2854969 w 3810000"/>
                      <a:gd name="connsiteY8" fmla="*/ 2212159 h 3810000"/>
                      <a:gd name="connsiteX9" fmla="*/ 2854969 w 3810000"/>
                      <a:gd name="connsiteY9" fmla="*/ 1614175 h 3810000"/>
                      <a:gd name="connsiteX10" fmla="*/ 2187971 w 3810000"/>
                      <a:gd name="connsiteY10" fmla="*/ 1614175 h 3810000"/>
                      <a:gd name="connsiteX11" fmla="*/ 2187971 w 3810000"/>
                      <a:gd name="connsiteY11" fmla="*/ 978943 h 3810000"/>
                      <a:gd name="connsiteX12" fmla="*/ 0 w 3810000"/>
                      <a:gd name="connsiteY12" fmla="*/ 0 h 3810000"/>
                      <a:gd name="connsiteX13" fmla="*/ 3810000 w 3810000"/>
                      <a:gd name="connsiteY13" fmla="*/ 0 h 3810000"/>
                      <a:gd name="connsiteX14" fmla="*/ 3810000 w 3810000"/>
                      <a:gd name="connsiteY14" fmla="*/ 3810000 h 3810000"/>
                      <a:gd name="connsiteX15" fmla="*/ 0 w 3810000"/>
                      <a:gd name="connsiteY15" fmla="*/ 3810000 h 38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810000" h="3810000">
                        <a:moveTo>
                          <a:pt x="1589986" y="978943"/>
                        </a:moveTo>
                        <a:lnTo>
                          <a:pt x="1589986" y="1614175"/>
                        </a:lnTo>
                        <a:lnTo>
                          <a:pt x="922988" y="1614175"/>
                        </a:lnTo>
                        <a:lnTo>
                          <a:pt x="922988" y="2212159"/>
                        </a:lnTo>
                        <a:lnTo>
                          <a:pt x="1589986" y="2212159"/>
                        </a:lnTo>
                        <a:lnTo>
                          <a:pt x="1589986" y="2847391"/>
                        </a:lnTo>
                        <a:lnTo>
                          <a:pt x="2187971" y="2847391"/>
                        </a:lnTo>
                        <a:lnTo>
                          <a:pt x="2187971" y="2212159"/>
                        </a:lnTo>
                        <a:lnTo>
                          <a:pt x="2854969" y="2212159"/>
                        </a:lnTo>
                        <a:lnTo>
                          <a:pt x="2854969" y="1614175"/>
                        </a:lnTo>
                        <a:lnTo>
                          <a:pt x="2187971" y="1614175"/>
                        </a:lnTo>
                        <a:lnTo>
                          <a:pt x="2187971" y="978943"/>
                        </a:lnTo>
                        <a:close/>
                        <a:moveTo>
                          <a:pt x="0" y="0"/>
                        </a:moveTo>
                        <a:lnTo>
                          <a:pt x="3810000" y="0"/>
                        </a:lnTo>
                        <a:lnTo>
                          <a:pt x="3810000" y="3810000"/>
                        </a:lnTo>
                        <a:lnTo>
                          <a:pt x="0" y="3810000"/>
                        </a:lnTo>
                        <a:close/>
                      </a:path>
                    </a:pathLst>
                  </a:custGeom>
                </p:spPr>
              </p:pic>
              <p:sp>
                <p:nvSpPr>
                  <p:cNvPr id="25" name="Oval 24">
                    <a:extLst>
                      <a:ext uri="{FF2B5EF4-FFF2-40B4-BE49-F238E27FC236}">
                        <a16:creationId xmlns:a16="http://schemas.microsoft.com/office/drawing/2014/main" id="{842F62A7-FD30-8B17-211B-C8264215526C}"/>
                      </a:ext>
                    </a:extLst>
                  </p:cNvPr>
                  <p:cNvSpPr/>
                  <p:nvPr/>
                </p:nvSpPr>
                <p:spPr>
                  <a:xfrm>
                    <a:off x="456324" y="4458167"/>
                    <a:ext cx="788139" cy="788139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sp>
            <p:nvSpPr>
              <p:cNvPr id="20" name="Arrow: Right 19">
                <a:extLst>
                  <a:ext uri="{FF2B5EF4-FFF2-40B4-BE49-F238E27FC236}">
                    <a16:creationId xmlns:a16="http://schemas.microsoft.com/office/drawing/2014/main" id="{3310A47A-94E8-06D8-73B0-674522880923}"/>
                  </a:ext>
                </a:extLst>
              </p:cNvPr>
              <p:cNvSpPr/>
              <p:nvPr/>
            </p:nvSpPr>
            <p:spPr>
              <a:xfrm>
                <a:off x="494943" y="2254285"/>
                <a:ext cx="730996" cy="518718"/>
              </a:xfrm>
              <a:prstGeom prst="rightArrow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7A0EAE5-3B38-5C19-B4CA-7BA2C1AD9BC8}"/>
                </a:ext>
              </a:extLst>
            </p:cNvPr>
            <p:cNvGrpSpPr/>
            <p:nvPr/>
          </p:nvGrpSpPr>
          <p:grpSpPr>
            <a:xfrm>
              <a:off x="652151" y="2666687"/>
              <a:ext cx="813848" cy="581678"/>
              <a:chOff x="1606254" y="3689806"/>
              <a:chExt cx="735012" cy="525332"/>
            </a:xfrm>
          </p:grpSpPr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3449E096-62B8-A9AD-CA4E-A62C72F197A3}"/>
                  </a:ext>
                </a:extLst>
              </p:cNvPr>
              <p:cNvSpPr/>
              <p:nvPr/>
            </p:nvSpPr>
            <p:spPr>
              <a:xfrm>
                <a:off x="1628775" y="3712845"/>
                <a:ext cx="645795" cy="386715"/>
              </a:xfrm>
              <a:custGeom>
                <a:avLst/>
                <a:gdLst>
                  <a:gd name="connsiteX0" fmla="*/ 0 w 645795"/>
                  <a:gd name="connsiteY0" fmla="*/ 131445 h 386715"/>
                  <a:gd name="connsiteX1" fmla="*/ 0 w 645795"/>
                  <a:gd name="connsiteY1" fmla="*/ 365760 h 386715"/>
                  <a:gd name="connsiteX2" fmla="*/ 137160 w 645795"/>
                  <a:gd name="connsiteY2" fmla="*/ 365760 h 386715"/>
                  <a:gd name="connsiteX3" fmla="*/ 211455 w 645795"/>
                  <a:gd name="connsiteY3" fmla="*/ 386715 h 386715"/>
                  <a:gd name="connsiteX4" fmla="*/ 428625 w 645795"/>
                  <a:gd name="connsiteY4" fmla="*/ 386715 h 386715"/>
                  <a:gd name="connsiteX5" fmla="*/ 447675 w 645795"/>
                  <a:gd name="connsiteY5" fmla="*/ 358140 h 386715"/>
                  <a:gd name="connsiteX6" fmla="*/ 447675 w 645795"/>
                  <a:gd name="connsiteY6" fmla="*/ 339090 h 386715"/>
                  <a:gd name="connsiteX7" fmla="*/ 430530 w 645795"/>
                  <a:gd name="connsiteY7" fmla="*/ 318135 h 386715"/>
                  <a:gd name="connsiteX8" fmla="*/ 461010 w 645795"/>
                  <a:gd name="connsiteY8" fmla="*/ 302895 h 386715"/>
                  <a:gd name="connsiteX9" fmla="*/ 466725 w 645795"/>
                  <a:gd name="connsiteY9" fmla="*/ 274320 h 386715"/>
                  <a:gd name="connsiteX10" fmla="*/ 455295 w 645795"/>
                  <a:gd name="connsiteY10" fmla="*/ 247650 h 386715"/>
                  <a:gd name="connsiteX11" fmla="*/ 481965 w 645795"/>
                  <a:gd name="connsiteY11" fmla="*/ 224790 h 386715"/>
                  <a:gd name="connsiteX12" fmla="*/ 483870 w 645795"/>
                  <a:gd name="connsiteY12" fmla="*/ 201930 h 386715"/>
                  <a:gd name="connsiteX13" fmla="*/ 470535 w 645795"/>
                  <a:gd name="connsiteY13" fmla="*/ 179070 h 386715"/>
                  <a:gd name="connsiteX14" fmla="*/ 611505 w 645795"/>
                  <a:gd name="connsiteY14" fmla="*/ 179070 h 386715"/>
                  <a:gd name="connsiteX15" fmla="*/ 645795 w 645795"/>
                  <a:gd name="connsiteY15" fmla="*/ 154305 h 386715"/>
                  <a:gd name="connsiteX16" fmla="*/ 641985 w 645795"/>
                  <a:gd name="connsiteY16" fmla="*/ 131445 h 386715"/>
                  <a:gd name="connsiteX17" fmla="*/ 613410 w 645795"/>
                  <a:gd name="connsiteY17" fmla="*/ 108585 h 386715"/>
                  <a:gd name="connsiteX18" fmla="*/ 314325 w 645795"/>
                  <a:gd name="connsiteY18" fmla="*/ 108585 h 386715"/>
                  <a:gd name="connsiteX19" fmla="*/ 352425 w 645795"/>
                  <a:gd name="connsiteY19" fmla="*/ 80010 h 386715"/>
                  <a:gd name="connsiteX20" fmla="*/ 400050 w 645795"/>
                  <a:gd name="connsiteY20" fmla="*/ 49530 h 386715"/>
                  <a:gd name="connsiteX21" fmla="*/ 401955 w 645795"/>
                  <a:gd name="connsiteY21" fmla="*/ 20955 h 386715"/>
                  <a:gd name="connsiteX22" fmla="*/ 390525 w 645795"/>
                  <a:gd name="connsiteY22" fmla="*/ 5715 h 386715"/>
                  <a:gd name="connsiteX23" fmla="*/ 365760 w 645795"/>
                  <a:gd name="connsiteY23" fmla="*/ 0 h 386715"/>
                  <a:gd name="connsiteX24" fmla="*/ 123825 w 645795"/>
                  <a:gd name="connsiteY24" fmla="*/ 131445 h 386715"/>
                  <a:gd name="connsiteX25" fmla="*/ 0 w 645795"/>
                  <a:gd name="connsiteY25" fmla="*/ 131445 h 386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45795" h="386715">
                    <a:moveTo>
                      <a:pt x="0" y="131445"/>
                    </a:moveTo>
                    <a:lnTo>
                      <a:pt x="0" y="365760"/>
                    </a:lnTo>
                    <a:lnTo>
                      <a:pt x="137160" y="365760"/>
                    </a:lnTo>
                    <a:lnTo>
                      <a:pt x="211455" y="386715"/>
                    </a:lnTo>
                    <a:lnTo>
                      <a:pt x="428625" y="386715"/>
                    </a:lnTo>
                    <a:lnTo>
                      <a:pt x="447675" y="358140"/>
                    </a:lnTo>
                    <a:lnTo>
                      <a:pt x="447675" y="339090"/>
                    </a:lnTo>
                    <a:lnTo>
                      <a:pt x="430530" y="318135"/>
                    </a:lnTo>
                    <a:lnTo>
                      <a:pt x="461010" y="302895"/>
                    </a:lnTo>
                    <a:lnTo>
                      <a:pt x="466725" y="274320"/>
                    </a:lnTo>
                    <a:lnTo>
                      <a:pt x="455295" y="247650"/>
                    </a:lnTo>
                    <a:lnTo>
                      <a:pt x="481965" y="224790"/>
                    </a:lnTo>
                    <a:lnTo>
                      <a:pt x="483870" y="201930"/>
                    </a:lnTo>
                    <a:lnTo>
                      <a:pt x="470535" y="179070"/>
                    </a:lnTo>
                    <a:lnTo>
                      <a:pt x="611505" y="179070"/>
                    </a:lnTo>
                    <a:lnTo>
                      <a:pt x="645795" y="154305"/>
                    </a:lnTo>
                    <a:lnTo>
                      <a:pt x="641985" y="131445"/>
                    </a:lnTo>
                    <a:lnTo>
                      <a:pt x="613410" y="108585"/>
                    </a:lnTo>
                    <a:lnTo>
                      <a:pt x="314325" y="108585"/>
                    </a:lnTo>
                    <a:lnTo>
                      <a:pt x="352425" y="80010"/>
                    </a:lnTo>
                    <a:lnTo>
                      <a:pt x="400050" y="49530"/>
                    </a:lnTo>
                    <a:lnTo>
                      <a:pt x="401955" y="20955"/>
                    </a:lnTo>
                    <a:lnTo>
                      <a:pt x="390525" y="5715"/>
                    </a:lnTo>
                    <a:lnTo>
                      <a:pt x="365760" y="0"/>
                    </a:lnTo>
                    <a:lnTo>
                      <a:pt x="123825" y="131445"/>
                    </a:lnTo>
                    <a:lnTo>
                      <a:pt x="0" y="13144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DC90EB8-7E6D-2BA3-5373-727DC35EC8D8}"/>
                  </a:ext>
                </a:extLst>
              </p:cNvPr>
              <p:cNvSpPr/>
              <p:nvPr/>
            </p:nvSpPr>
            <p:spPr>
              <a:xfrm>
                <a:off x="2201830" y="3935783"/>
                <a:ext cx="45719" cy="6444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Rectangle: Top Corners Rounded 11">
                <a:extLst>
                  <a:ext uri="{FF2B5EF4-FFF2-40B4-BE49-F238E27FC236}">
                    <a16:creationId xmlns:a16="http://schemas.microsoft.com/office/drawing/2014/main" id="{65BDBE5B-8DBC-13A6-9CB0-D6E5F2FF181A}"/>
                  </a:ext>
                </a:extLst>
              </p:cNvPr>
              <p:cNvSpPr/>
              <p:nvPr/>
            </p:nvSpPr>
            <p:spPr>
              <a:xfrm>
                <a:off x="2148840" y="3984711"/>
                <a:ext cx="154305" cy="201930"/>
              </a:xfrm>
              <a:prstGeom prst="round2SameRect">
                <a:avLst>
                  <a:gd name="adj1" fmla="val 22840"/>
                  <a:gd name="adj2" fmla="val 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CFBEAE3-8C3E-E5E1-EB29-BFF0C920B7AD}"/>
                  </a:ext>
                </a:extLst>
              </p:cNvPr>
              <p:cNvSpPr/>
              <p:nvPr/>
            </p:nvSpPr>
            <p:spPr>
              <a:xfrm>
                <a:off x="2192305" y="4027223"/>
                <a:ext cx="68930" cy="494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80261EAE-00B6-E332-27F4-384C8000FC2B}"/>
                  </a:ext>
                </a:extLst>
              </p:cNvPr>
              <p:cNvGrpSpPr/>
              <p:nvPr/>
            </p:nvGrpSpPr>
            <p:grpSpPr>
              <a:xfrm>
                <a:off x="1606254" y="3689806"/>
                <a:ext cx="735012" cy="525332"/>
                <a:chOff x="8210625" y="2320532"/>
                <a:chExt cx="3810000" cy="2723106"/>
              </a:xfrm>
            </p:grpSpPr>
            <p:pic>
              <p:nvPicPr>
                <p:cNvPr id="15" name="Graphic 14">
                  <a:extLst>
                    <a:ext uri="{FF2B5EF4-FFF2-40B4-BE49-F238E27FC236}">
                      <a16:creationId xmlns:a16="http://schemas.microsoft.com/office/drawing/2014/main" id="{C133A344-8B42-9714-C0B9-9A13064BB4BF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rcRect t="14789" b="13738"/>
                <a:stretch/>
              </p:blipFill>
              <p:spPr>
                <a:xfrm>
                  <a:off x="8210625" y="2320532"/>
                  <a:ext cx="3810000" cy="2723105"/>
                </a:xfrm>
                <a:prstGeom prst="rect">
                  <a:avLst/>
                </a:prstGeom>
              </p:spPr>
            </p:pic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7CCAFA97-53FD-57DD-7731-7CD1E9AFAAF5}"/>
                    </a:ext>
                  </a:extLst>
                </p:cNvPr>
                <p:cNvGrpSpPr/>
                <p:nvPr/>
              </p:nvGrpSpPr>
              <p:grpSpPr>
                <a:xfrm>
                  <a:off x="8210625" y="2320534"/>
                  <a:ext cx="3810000" cy="2723104"/>
                  <a:chOff x="8252322" y="2725459"/>
                  <a:chExt cx="3810000" cy="2723104"/>
                </a:xfrm>
              </p:grpSpPr>
              <p:sp>
                <p:nvSpPr>
                  <p:cNvPr id="17" name="Rectangle 16">
                    <a:extLst>
                      <a:ext uri="{FF2B5EF4-FFF2-40B4-BE49-F238E27FC236}">
                        <a16:creationId xmlns:a16="http://schemas.microsoft.com/office/drawing/2014/main" id="{D91AADCB-8AB7-1430-F662-AAC618507710}"/>
                      </a:ext>
                    </a:extLst>
                  </p:cNvPr>
                  <p:cNvSpPr/>
                  <p:nvPr/>
                </p:nvSpPr>
                <p:spPr>
                  <a:xfrm>
                    <a:off x="11339544" y="3666425"/>
                    <a:ext cx="230573" cy="334075"/>
                  </a:xfrm>
                  <a:prstGeom prst="rect">
                    <a:avLst/>
                  </a:prstGeom>
                  <a:solidFill>
                    <a:srgbClr val="CC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8" name="Graphic 17">
                    <a:extLst>
                      <a:ext uri="{FF2B5EF4-FFF2-40B4-BE49-F238E27FC236}">
                        <a16:creationId xmlns:a16="http://schemas.microsoft.com/office/drawing/2014/main" id="{31AE8ED9-8D45-8558-4CD3-EA483A6CA3B1}"/>
                      </a:ext>
                    </a:extLst>
                  </p:cNvPr>
                  <p:cNvPicPr>
                    <a:picLocks/>
                  </p:cNvPicPr>
                  <p:nvPr/>
                </p:nvPicPr>
                <p:blipFill rotWithShape="1">
                  <a:blip r:embed="rId8">
                    <a:extLst>
                      <a:ext uri="{96DAC541-7B7A-43D3-8B79-37D633B846F1}">
                        <asvg:svgBlip xmlns:asvg="http://schemas.microsoft.com/office/drawing/2016/SVG/main" r:embed="rId9"/>
                      </a:ext>
                    </a:extLst>
                  </a:blip>
                  <a:srcRect t="14789" b="13738"/>
                  <a:stretch/>
                </p:blipFill>
                <p:spPr>
                  <a:xfrm>
                    <a:off x="8252322" y="2725459"/>
                    <a:ext cx="3810000" cy="2723104"/>
                  </a:xfrm>
                  <a:prstGeom prst="rect">
                    <a:avLst/>
                  </a:prstGeom>
                </p:spPr>
              </p:pic>
            </p:grpSp>
          </p:grpSp>
        </p:grpSp>
      </p:grpSp>
    </p:spTree>
    <p:extLst>
      <p:ext uri="{BB962C8B-B14F-4D97-AF65-F5344CB8AC3E}">
        <p14:creationId xmlns:p14="http://schemas.microsoft.com/office/powerpoint/2010/main" val="49115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>
            <a:extLst>
              <a:ext uri="{FF2B5EF4-FFF2-40B4-BE49-F238E27FC236}">
                <a16:creationId xmlns:a16="http://schemas.microsoft.com/office/drawing/2014/main" id="{9DA83DC8-9886-87CD-FFAD-C343A2F20439}"/>
              </a:ext>
            </a:extLst>
          </p:cNvPr>
          <p:cNvGrpSpPr/>
          <p:nvPr/>
        </p:nvGrpSpPr>
        <p:grpSpPr>
          <a:xfrm>
            <a:off x="343329" y="1974273"/>
            <a:ext cx="10975403" cy="4138180"/>
            <a:chOff x="343329" y="1974273"/>
            <a:chExt cx="10975403" cy="4138180"/>
          </a:xfrm>
        </p:grpSpPr>
        <p:sp>
          <p:nvSpPr>
            <p:cNvPr id="22" name="Rounded Rectangle 57">
              <a:extLst>
                <a:ext uri="{FF2B5EF4-FFF2-40B4-BE49-F238E27FC236}">
                  <a16:creationId xmlns:a16="http://schemas.microsoft.com/office/drawing/2014/main" id="{5BCB529A-05EF-E298-56A3-F21118A14033}"/>
                </a:ext>
              </a:extLst>
            </p:cNvPr>
            <p:cNvSpPr/>
            <p:nvPr/>
          </p:nvSpPr>
          <p:spPr>
            <a:xfrm>
              <a:off x="343329" y="1974273"/>
              <a:ext cx="10975403" cy="4138180"/>
            </a:xfrm>
            <a:prstGeom prst="roundRect">
              <a:avLst>
                <a:gd name="adj" fmla="val 5052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09" name="TextBox 408">
              <a:extLst>
                <a:ext uri="{FF2B5EF4-FFF2-40B4-BE49-F238E27FC236}">
                  <a16:creationId xmlns:a16="http://schemas.microsoft.com/office/drawing/2014/main" id="{07869C79-C2F9-7B41-39EB-DC12BEDD1838}"/>
                </a:ext>
              </a:extLst>
            </p:cNvPr>
            <p:cNvSpPr txBox="1"/>
            <p:nvPr/>
          </p:nvSpPr>
          <p:spPr>
            <a:xfrm>
              <a:off x="6725993" y="2292318"/>
              <a:ext cx="4519659" cy="4993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717550" algn="ctr"/>
                  <a:tab pos="2327275" algn="ctr"/>
                  <a:tab pos="3771900" algn="ctr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	RR (95% CI)	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1272AE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Testosterone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	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3">
                      <a:lumMod val="75000"/>
                    </a:schemeClr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Placebo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Poppins Medium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717550" algn="ctr"/>
                  <a:tab pos="2327275" algn="ctr"/>
                  <a:tab pos="3771900" algn="ctr"/>
                </a:tabLst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	n=</a:t>
              </a: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1917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, n/N (%)	n=</a:t>
              </a: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19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6</a:t>
              </a:r>
              <a:r>
                <a:rPr lang="en-GB" sz="1200" dirty="0">
                  <a:solidFill>
                    <a:srgbClr val="000000"/>
                  </a:solidFill>
                  <a:latin typeface="Poppins Light"/>
                </a:rPr>
                <a:t>3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, n/N (%)</a:t>
              </a:r>
            </a:p>
          </p:txBody>
        </p:sp>
        <p:cxnSp>
          <p:nvCxnSpPr>
            <p:cNvPr id="354" name="Straight Connector 353">
              <a:extLst>
                <a:ext uri="{FF2B5EF4-FFF2-40B4-BE49-F238E27FC236}">
                  <a16:creationId xmlns:a16="http://schemas.microsoft.com/office/drawing/2014/main" id="{1B877491-2152-334E-DBBF-F4A314D0F91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830643" y="5117134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5" name="TextBox 354">
              <a:extLst>
                <a:ext uri="{FF2B5EF4-FFF2-40B4-BE49-F238E27FC236}">
                  <a16:creationId xmlns:a16="http://schemas.microsoft.com/office/drawing/2014/main" id="{CF59F43F-7080-A8AF-9660-A117F2095BE6}"/>
                </a:ext>
              </a:extLst>
            </p:cNvPr>
            <p:cNvSpPr txBox="1"/>
            <p:nvPr/>
          </p:nvSpPr>
          <p:spPr>
            <a:xfrm>
              <a:off x="3736185" y="5183384"/>
              <a:ext cx="273101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61" name="Freeform: Shape 182">
              <a:extLst>
                <a:ext uri="{FF2B5EF4-FFF2-40B4-BE49-F238E27FC236}">
                  <a16:creationId xmlns:a16="http://schemas.microsoft.com/office/drawing/2014/main" id="{E70829C8-DEDF-643E-F4FD-B424DB2F7082}"/>
                </a:ext>
              </a:extLst>
            </p:cNvPr>
            <p:cNvSpPr/>
            <p:nvPr/>
          </p:nvSpPr>
          <p:spPr>
            <a:xfrm>
              <a:off x="3871173" y="2728643"/>
              <a:ext cx="128253" cy="2336375"/>
            </a:xfrm>
            <a:custGeom>
              <a:avLst/>
              <a:gdLst>
                <a:gd name="connsiteX0" fmla="*/ 0 w 2480261"/>
                <a:gd name="connsiteY0" fmla="*/ 0 h 1722840"/>
                <a:gd name="connsiteX1" fmla="*/ 0 w 2480261"/>
                <a:gd name="connsiteY1" fmla="*/ 1722840 h 1722840"/>
                <a:gd name="connsiteX2" fmla="*/ 2480261 w 2480261"/>
                <a:gd name="connsiteY2" fmla="*/ 1722840 h 1722840"/>
                <a:gd name="connsiteX0" fmla="*/ 0 w 0"/>
                <a:gd name="connsiteY0" fmla="*/ 0 h 1722840"/>
                <a:gd name="connsiteX1" fmla="*/ 0 w 0"/>
                <a:gd name="connsiteY1" fmla="*/ 172284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22840">
                  <a:moveTo>
                    <a:pt x="0" y="0"/>
                  </a:moveTo>
                  <a:lnTo>
                    <a:pt x="0" y="1722840"/>
                  </a:lnTo>
                </a:path>
              </a:pathLst>
            </a:custGeom>
            <a:noFill/>
            <a:ln w="19050" cap="sq">
              <a:solidFill>
                <a:srgbClr val="000000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369" name="Straight Connector 368">
              <a:extLst>
                <a:ext uri="{FF2B5EF4-FFF2-40B4-BE49-F238E27FC236}">
                  <a16:creationId xmlns:a16="http://schemas.microsoft.com/office/drawing/2014/main" id="{D7E573A5-718E-69F6-7A69-BEB85375504E}"/>
                </a:ext>
              </a:extLst>
            </p:cNvPr>
            <p:cNvCxnSpPr>
              <a:cxnSpLocks/>
            </p:cNvCxnSpPr>
            <p:nvPr/>
          </p:nvCxnSpPr>
          <p:spPr>
            <a:xfrm>
              <a:off x="2487073" y="5077492"/>
              <a:ext cx="406227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1D379303-7217-D492-34DA-7EF0BEBB6005}"/>
                </a:ext>
              </a:extLst>
            </p:cNvPr>
            <p:cNvGrpSpPr/>
            <p:nvPr/>
          </p:nvGrpSpPr>
          <p:grpSpPr>
            <a:xfrm>
              <a:off x="6428278" y="5077492"/>
              <a:ext cx="226042" cy="281325"/>
              <a:chOff x="7171271" y="5368440"/>
              <a:chExt cx="226042" cy="281325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1479C86A-DBAD-2685-7262-ACA08314735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7244274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8656B5A-E3BD-6FE7-3B88-D2248F6FEC51}"/>
                  </a:ext>
                </a:extLst>
              </p:cNvPr>
              <p:cNvSpPr txBox="1"/>
              <p:nvPr/>
            </p:nvSpPr>
            <p:spPr>
              <a:xfrm>
                <a:off x="7171271" y="5474332"/>
                <a:ext cx="22604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2</a:t>
                </a:r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54655D73-49B3-A7C7-69A0-8ED5853113F8}"/>
                </a:ext>
              </a:extLst>
            </p:cNvPr>
            <p:cNvGrpSpPr/>
            <p:nvPr/>
          </p:nvGrpSpPr>
          <p:grpSpPr>
            <a:xfrm>
              <a:off x="2331771" y="5077492"/>
              <a:ext cx="326605" cy="281325"/>
              <a:chOff x="3074764" y="5368440"/>
              <a:chExt cx="326605" cy="281325"/>
            </a:xfrm>
          </p:grpSpPr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891D5601-4881-BDFF-C545-66784124A75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98800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8667F1E-3919-BB94-26F0-31E09CF853B8}"/>
                  </a:ext>
                </a:extLst>
              </p:cNvPr>
              <p:cNvSpPr txBox="1"/>
              <p:nvPr/>
            </p:nvSpPr>
            <p:spPr>
              <a:xfrm>
                <a:off x="3074764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0.7</a:t>
                </a:r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81D15A8D-1E95-F73E-7B25-A0977B3F0F9E}"/>
                </a:ext>
              </a:extLst>
            </p:cNvPr>
            <p:cNvGrpSpPr/>
            <p:nvPr/>
          </p:nvGrpSpPr>
          <p:grpSpPr>
            <a:xfrm>
              <a:off x="998872" y="5459004"/>
              <a:ext cx="5908571" cy="562039"/>
              <a:chOff x="2259579" y="5459004"/>
              <a:chExt cx="5908571" cy="562039"/>
            </a:xfrm>
          </p:grpSpPr>
          <p:sp>
            <p:nvSpPr>
              <p:cNvPr id="353" name="TextBox 352">
                <a:extLst>
                  <a:ext uri="{FF2B5EF4-FFF2-40B4-BE49-F238E27FC236}">
                    <a16:creationId xmlns:a16="http://schemas.microsoft.com/office/drawing/2014/main" id="{69633107-4EB7-C2BB-AE51-D54BA1AB25D7}"/>
                  </a:ext>
                </a:extLst>
              </p:cNvPr>
              <p:cNvSpPr txBox="1"/>
              <p:nvPr/>
            </p:nvSpPr>
            <p:spPr>
              <a:xfrm>
                <a:off x="2259579" y="5470867"/>
                <a:ext cx="2561344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Lower with testosterone</a:t>
                </a:r>
              </a:p>
            </p:txBody>
          </p:sp>
          <p:sp>
            <p:nvSpPr>
              <p:cNvPr id="358" name="TextBox 357">
                <a:extLst>
                  <a:ext uri="{FF2B5EF4-FFF2-40B4-BE49-F238E27FC236}">
                    <a16:creationId xmlns:a16="http://schemas.microsoft.com/office/drawing/2014/main" id="{853E18D5-AA62-F3E4-4172-B737B861EC4B}"/>
                  </a:ext>
                </a:extLst>
              </p:cNvPr>
              <p:cNvSpPr txBox="1"/>
              <p:nvPr/>
            </p:nvSpPr>
            <p:spPr>
              <a:xfrm>
                <a:off x="5444382" y="5470867"/>
                <a:ext cx="2723768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Higher with testosterone</a:t>
                </a:r>
              </a:p>
            </p:txBody>
          </p:sp>
          <p:sp>
            <p:nvSpPr>
              <p:cNvPr id="403" name="Arrow: Right 402">
                <a:extLst>
                  <a:ext uri="{FF2B5EF4-FFF2-40B4-BE49-F238E27FC236}">
                    <a16:creationId xmlns:a16="http://schemas.microsoft.com/office/drawing/2014/main" id="{45797F5B-E23B-9BD2-8833-4BE311D3F1FB}"/>
                  </a:ext>
                </a:extLst>
              </p:cNvPr>
              <p:cNvSpPr/>
              <p:nvPr/>
            </p:nvSpPr>
            <p:spPr>
              <a:xfrm flipH="1">
                <a:off x="4824593" y="5459004"/>
                <a:ext cx="252985" cy="227789"/>
              </a:xfrm>
              <a:prstGeom prst="rightArrow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404" name="Arrow: Right 403">
                <a:extLst>
                  <a:ext uri="{FF2B5EF4-FFF2-40B4-BE49-F238E27FC236}">
                    <a16:creationId xmlns:a16="http://schemas.microsoft.com/office/drawing/2014/main" id="{0AEADF38-3E4C-458E-209C-EE43CA3B1682}"/>
                  </a:ext>
                </a:extLst>
              </p:cNvPr>
              <p:cNvSpPr/>
              <p:nvPr/>
            </p:nvSpPr>
            <p:spPr>
              <a:xfrm>
                <a:off x="5181488" y="5459004"/>
                <a:ext cx="252985" cy="227789"/>
              </a:xfrm>
              <a:prstGeom prst="rightArrow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55641038-9F96-FE0C-BF5D-0A1D566383A8}"/>
                  </a:ext>
                </a:extLst>
              </p:cNvPr>
              <p:cNvSpPr txBox="1"/>
              <p:nvPr/>
            </p:nvSpPr>
            <p:spPr>
              <a:xfrm>
                <a:off x="4166744" y="5787133"/>
                <a:ext cx="1911760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Proportionate risk</a:t>
                </a:r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54B219F-78E0-F73E-56B2-0889E7709165}"/>
                </a:ext>
              </a:extLst>
            </p:cNvPr>
            <p:cNvSpPr txBox="1"/>
            <p:nvPr/>
          </p:nvSpPr>
          <p:spPr>
            <a:xfrm>
              <a:off x="7618339" y="5234344"/>
              <a:ext cx="30108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+mj-lt"/>
                  <a:cs typeface="Arial" panose="020B0604020202020204" pitchFamily="34" charset="0"/>
                </a:rPr>
                <a:t>Omnibus test p=0.95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2544D38-0480-7300-521B-306C8454913D}"/>
                </a:ext>
              </a:extLst>
            </p:cNvPr>
            <p:cNvSpPr txBox="1"/>
            <p:nvPr/>
          </p:nvSpPr>
          <p:spPr>
            <a:xfrm>
              <a:off x="498477" y="2894637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6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30F27ED-B5A4-47A0-0CCF-8BCA0F9B8BCA}"/>
                </a:ext>
              </a:extLst>
            </p:cNvPr>
            <p:cNvSpPr txBox="1"/>
            <p:nvPr/>
          </p:nvSpPr>
          <p:spPr>
            <a:xfrm>
              <a:off x="6262429" y="2888482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1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.44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(0.46–4.53)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7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/1898	(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0.4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	5/1942	(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0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.3)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1129F6A7-4DFC-2909-6477-DFC3EEC51CB9}"/>
                </a:ext>
              </a:extLst>
            </p:cNvPr>
            <p:cNvGrpSpPr/>
            <p:nvPr/>
          </p:nvGrpSpPr>
          <p:grpSpPr>
            <a:xfrm>
              <a:off x="2494910" y="2926620"/>
              <a:ext cx="4046860" cy="169945"/>
              <a:chOff x="14142796" y="1806984"/>
              <a:chExt cx="4046860" cy="169945"/>
            </a:xfrm>
          </p:grpSpPr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6E2310C5-7D77-BBC9-CC13-AD66962B2FD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142796" y="1891957"/>
                <a:ext cx="404686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762952E5-AF8A-D637-4038-EF00B8CF5892}"/>
                  </a:ext>
                </a:extLst>
              </p:cNvPr>
              <p:cNvSpPr/>
              <p:nvPr/>
            </p:nvSpPr>
            <p:spPr>
              <a:xfrm rot="2700000">
                <a:off x="1684001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39" name="TextBox 338">
              <a:extLst>
                <a:ext uri="{FF2B5EF4-FFF2-40B4-BE49-F238E27FC236}">
                  <a16:creationId xmlns:a16="http://schemas.microsoft.com/office/drawing/2014/main" id="{7047AC32-BDA0-174E-7942-E4C7CB832B05}"/>
                </a:ext>
              </a:extLst>
            </p:cNvPr>
            <p:cNvSpPr txBox="1"/>
            <p:nvPr/>
          </p:nvSpPr>
          <p:spPr>
            <a:xfrm>
              <a:off x="498477" y="3345776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12</a:t>
              </a:r>
            </a:p>
          </p:txBody>
        </p:sp>
        <p:sp>
          <p:nvSpPr>
            <p:cNvPr id="340" name="TextBox 339">
              <a:extLst>
                <a:ext uri="{FF2B5EF4-FFF2-40B4-BE49-F238E27FC236}">
                  <a16:creationId xmlns:a16="http://schemas.microsoft.com/office/drawing/2014/main" id="{A63C6AA9-9B93-C8DD-56F9-87F6DB8D068B}"/>
                </a:ext>
              </a:extLst>
            </p:cNvPr>
            <p:cNvSpPr txBox="1"/>
            <p:nvPr/>
          </p:nvSpPr>
          <p:spPr>
            <a:xfrm>
              <a:off x="6262429" y="3339621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1.10	(0.80–1.49)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78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/1808	(4.3)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74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/1858	(4.0)</a:t>
              </a:r>
            </a:p>
          </p:txBody>
        </p:sp>
        <p:grpSp>
          <p:nvGrpSpPr>
            <p:cNvPr id="341" name="Group 340">
              <a:extLst>
                <a:ext uri="{FF2B5EF4-FFF2-40B4-BE49-F238E27FC236}">
                  <a16:creationId xmlns:a16="http://schemas.microsoft.com/office/drawing/2014/main" id="{4A14F567-13E2-6906-3A21-4228559BDABA}"/>
                </a:ext>
              </a:extLst>
            </p:cNvPr>
            <p:cNvGrpSpPr/>
            <p:nvPr/>
          </p:nvGrpSpPr>
          <p:grpSpPr>
            <a:xfrm>
              <a:off x="3007874" y="3377759"/>
              <a:ext cx="2399170" cy="169945"/>
              <a:chOff x="15917301" y="1806984"/>
              <a:chExt cx="2399170" cy="169945"/>
            </a:xfrm>
          </p:grpSpPr>
          <p:cxnSp>
            <p:nvCxnSpPr>
              <p:cNvPr id="342" name="Straight Connector 341">
                <a:extLst>
                  <a:ext uri="{FF2B5EF4-FFF2-40B4-BE49-F238E27FC236}">
                    <a16:creationId xmlns:a16="http://schemas.microsoft.com/office/drawing/2014/main" id="{7406F423-D9DD-2FCF-4B5B-DF6F7B4E6AA7}"/>
                  </a:ext>
                </a:extLst>
              </p:cNvPr>
              <p:cNvCxnSpPr/>
              <p:nvPr/>
            </p:nvCxnSpPr>
            <p:spPr>
              <a:xfrm>
                <a:off x="15918775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43" name="Straight Connector 342">
                <a:extLst>
                  <a:ext uri="{FF2B5EF4-FFF2-40B4-BE49-F238E27FC236}">
                    <a16:creationId xmlns:a16="http://schemas.microsoft.com/office/drawing/2014/main" id="{732206EC-16B7-E7B0-7440-0808D0582C38}"/>
                  </a:ext>
                </a:extLst>
              </p:cNvPr>
              <p:cNvCxnSpPr/>
              <p:nvPr/>
            </p:nvCxnSpPr>
            <p:spPr>
              <a:xfrm>
                <a:off x="1831647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44" name="Straight Connector 343">
                <a:extLst>
                  <a:ext uri="{FF2B5EF4-FFF2-40B4-BE49-F238E27FC236}">
                    <a16:creationId xmlns:a16="http://schemas.microsoft.com/office/drawing/2014/main" id="{B9D7F844-317A-84D2-893F-61AC748B972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917301" y="1891957"/>
                <a:ext cx="2396611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45" name="Rectangle 344">
                <a:extLst>
                  <a:ext uri="{FF2B5EF4-FFF2-40B4-BE49-F238E27FC236}">
                    <a16:creationId xmlns:a16="http://schemas.microsoft.com/office/drawing/2014/main" id="{BCF9D882-A863-F3EE-E7F1-C1E445FD7BCA}"/>
                  </a:ext>
                </a:extLst>
              </p:cNvPr>
              <p:cNvSpPr/>
              <p:nvPr/>
            </p:nvSpPr>
            <p:spPr>
              <a:xfrm rot="2700000">
                <a:off x="17064751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47" name="TextBox 346">
              <a:extLst>
                <a:ext uri="{FF2B5EF4-FFF2-40B4-BE49-F238E27FC236}">
                  <a16:creationId xmlns:a16="http://schemas.microsoft.com/office/drawing/2014/main" id="{71F53946-E67F-91A1-075D-DEF5EE3B31AD}"/>
                </a:ext>
              </a:extLst>
            </p:cNvPr>
            <p:cNvSpPr txBox="1"/>
            <p:nvPr/>
          </p:nvSpPr>
          <p:spPr>
            <a:xfrm>
              <a:off x="498477" y="3796915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24</a:t>
              </a:r>
            </a:p>
          </p:txBody>
        </p:sp>
        <p:sp>
          <p:nvSpPr>
            <p:cNvPr id="348" name="TextBox 347">
              <a:extLst>
                <a:ext uri="{FF2B5EF4-FFF2-40B4-BE49-F238E27FC236}">
                  <a16:creationId xmlns:a16="http://schemas.microsoft.com/office/drawing/2014/main" id="{31965130-B66B-0DCB-D205-F89830BEC842}"/>
                </a:ext>
              </a:extLst>
            </p:cNvPr>
            <p:cNvSpPr txBox="1"/>
            <p:nvPr/>
          </p:nvSpPr>
          <p:spPr>
            <a:xfrm>
              <a:off x="6262429" y="3790760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1.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13	(0.84–1.52)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82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/1619	(5.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	70/1617	(4.3)</a:t>
              </a:r>
            </a:p>
          </p:txBody>
        </p:sp>
        <p:grpSp>
          <p:nvGrpSpPr>
            <p:cNvPr id="349" name="Group 348">
              <a:extLst>
                <a:ext uri="{FF2B5EF4-FFF2-40B4-BE49-F238E27FC236}">
                  <a16:creationId xmlns:a16="http://schemas.microsoft.com/office/drawing/2014/main" id="{A4EE448E-059A-07C3-0207-0AE6976CFB0E}"/>
                </a:ext>
              </a:extLst>
            </p:cNvPr>
            <p:cNvGrpSpPr/>
            <p:nvPr/>
          </p:nvGrpSpPr>
          <p:grpSpPr>
            <a:xfrm>
              <a:off x="3195365" y="3828898"/>
              <a:ext cx="2289130" cy="169945"/>
              <a:chOff x="15663936" y="1806984"/>
              <a:chExt cx="2289130" cy="169945"/>
            </a:xfrm>
          </p:grpSpPr>
          <p:cxnSp>
            <p:nvCxnSpPr>
              <p:cNvPr id="350" name="Straight Connector 349">
                <a:extLst>
                  <a:ext uri="{FF2B5EF4-FFF2-40B4-BE49-F238E27FC236}">
                    <a16:creationId xmlns:a16="http://schemas.microsoft.com/office/drawing/2014/main" id="{510DDF27-607B-3B8C-4740-003BC238F745}"/>
                  </a:ext>
                </a:extLst>
              </p:cNvPr>
              <p:cNvCxnSpPr/>
              <p:nvPr/>
            </p:nvCxnSpPr>
            <p:spPr>
              <a:xfrm>
                <a:off x="1566541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51" name="Straight Connector 350">
                <a:extLst>
                  <a:ext uri="{FF2B5EF4-FFF2-40B4-BE49-F238E27FC236}">
                    <a16:creationId xmlns:a16="http://schemas.microsoft.com/office/drawing/2014/main" id="{B2CE2AA7-C172-D262-9A7C-517B84981EF4}"/>
                  </a:ext>
                </a:extLst>
              </p:cNvPr>
              <p:cNvCxnSpPr/>
              <p:nvPr/>
            </p:nvCxnSpPr>
            <p:spPr>
              <a:xfrm>
                <a:off x="17952616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52" name="Straight Connector 351">
                <a:extLst>
                  <a:ext uri="{FF2B5EF4-FFF2-40B4-BE49-F238E27FC236}">
                    <a16:creationId xmlns:a16="http://schemas.microsoft.com/office/drawing/2014/main" id="{8DFC5C8B-7C02-FB22-9ECB-68EE38A2EB1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663936" y="1891957"/>
                <a:ext cx="228913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56" name="Rectangle 355">
                <a:extLst>
                  <a:ext uri="{FF2B5EF4-FFF2-40B4-BE49-F238E27FC236}">
                    <a16:creationId xmlns:a16="http://schemas.microsoft.com/office/drawing/2014/main" id="{B31DF572-B887-9671-814D-BE001DA9F2C6}"/>
                  </a:ext>
                </a:extLst>
              </p:cNvPr>
              <p:cNvSpPr/>
              <p:nvPr/>
            </p:nvSpPr>
            <p:spPr>
              <a:xfrm rot="2700000">
                <a:off x="1672375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59" name="TextBox 358">
              <a:extLst>
                <a:ext uri="{FF2B5EF4-FFF2-40B4-BE49-F238E27FC236}">
                  <a16:creationId xmlns:a16="http://schemas.microsoft.com/office/drawing/2014/main" id="{9C6604A1-A659-65F8-3959-B67D5F6CF9C2}"/>
                </a:ext>
              </a:extLst>
            </p:cNvPr>
            <p:cNvSpPr txBox="1"/>
            <p:nvPr/>
          </p:nvSpPr>
          <p:spPr>
            <a:xfrm>
              <a:off x="498477" y="4248054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36</a:t>
              </a:r>
            </a:p>
          </p:txBody>
        </p:sp>
        <p:sp>
          <p:nvSpPr>
            <p:cNvPr id="360" name="TextBox 359">
              <a:extLst>
                <a:ext uri="{FF2B5EF4-FFF2-40B4-BE49-F238E27FC236}">
                  <a16:creationId xmlns:a16="http://schemas.microsoft.com/office/drawing/2014/main" id="{C1078AA5-8127-90DF-0A5B-82F97E8D5A4E}"/>
                </a:ext>
              </a:extLst>
            </p:cNvPr>
            <p:cNvSpPr txBox="1"/>
            <p:nvPr/>
          </p:nvSpPr>
          <p:spPr>
            <a:xfrm>
              <a:off x="6262429" y="4241899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.08	(0.80–1.46)	64/1251	(5.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1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61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/1254	(4.9)</a:t>
              </a:r>
            </a:p>
          </p:txBody>
        </p:sp>
        <p:grpSp>
          <p:nvGrpSpPr>
            <p:cNvPr id="362" name="Group 361">
              <a:extLst>
                <a:ext uri="{FF2B5EF4-FFF2-40B4-BE49-F238E27FC236}">
                  <a16:creationId xmlns:a16="http://schemas.microsoft.com/office/drawing/2014/main" id="{35FF9E12-8673-37BC-038C-48A8938B1085}"/>
                </a:ext>
              </a:extLst>
            </p:cNvPr>
            <p:cNvGrpSpPr/>
            <p:nvPr/>
          </p:nvGrpSpPr>
          <p:grpSpPr>
            <a:xfrm>
              <a:off x="3007874" y="4280037"/>
              <a:ext cx="2319591" cy="169945"/>
              <a:chOff x="15099625" y="1806984"/>
              <a:chExt cx="2319591" cy="169945"/>
            </a:xfrm>
          </p:grpSpPr>
          <p:cxnSp>
            <p:nvCxnSpPr>
              <p:cNvPr id="363" name="Straight Connector 362">
                <a:extLst>
                  <a:ext uri="{FF2B5EF4-FFF2-40B4-BE49-F238E27FC236}">
                    <a16:creationId xmlns:a16="http://schemas.microsoft.com/office/drawing/2014/main" id="{4ECD359D-7F7D-B0D3-5485-2D7801D53A6F}"/>
                  </a:ext>
                </a:extLst>
              </p:cNvPr>
              <p:cNvCxnSpPr/>
              <p:nvPr/>
            </p:nvCxnSpPr>
            <p:spPr>
              <a:xfrm>
                <a:off x="15099625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64" name="Straight Connector 363">
                <a:extLst>
                  <a:ext uri="{FF2B5EF4-FFF2-40B4-BE49-F238E27FC236}">
                    <a16:creationId xmlns:a16="http://schemas.microsoft.com/office/drawing/2014/main" id="{C3B8D291-F0F5-8BC1-322E-D4D85E5D91CB}"/>
                  </a:ext>
                </a:extLst>
              </p:cNvPr>
              <p:cNvCxnSpPr/>
              <p:nvPr/>
            </p:nvCxnSpPr>
            <p:spPr>
              <a:xfrm>
                <a:off x="17419216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65" name="Straight Connector 364">
                <a:extLst>
                  <a:ext uri="{FF2B5EF4-FFF2-40B4-BE49-F238E27FC236}">
                    <a16:creationId xmlns:a16="http://schemas.microsoft.com/office/drawing/2014/main" id="{B03CA5DD-EC75-61E9-D873-96B7C5632F1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101651" y="1891957"/>
                <a:ext cx="231267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66" name="Rectangle 365">
                <a:extLst>
                  <a:ext uri="{FF2B5EF4-FFF2-40B4-BE49-F238E27FC236}">
                    <a16:creationId xmlns:a16="http://schemas.microsoft.com/office/drawing/2014/main" id="{8FB7822F-A047-BDDB-E5E3-B5A6D6494197}"/>
                  </a:ext>
                </a:extLst>
              </p:cNvPr>
              <p:cNvSpPr/>
              <p:nvPr/>
            </p:nvSpPr>
            <p:spPr>
              <a:xfrm rot="2700000">
                <a:off x="16177021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68" name="TextBox 367">
              <a:extLst>
                <a:ext uri="{FF2B5EF4-FFF2-40B4-BE49-F238E27FC236}">
                  <a16:creationId xmlns:a16="http://schemas.microsoft.com/office/drawing/2014/main" id="{5BC2B2C4-B83E-882D-FEBA-1C2FC29CE5E2}"/>
                </a:ext>
              </a:extLst>
            </p:cNvPr>
            <p:cNvSpPr txBox="1"/>
            <p:nvPr/>
          </p:nvSpPr>
          <p:spPr>
            <a:xfrm>
              <a:off x="498477" y="4699191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Month 48</a:t>
              </a:r>
            </a:p>
          </p:txBody>
        </p:sp>
        <p:sp>
          <p:nvSpPr>
            <p:cNvPr id="370" name="TextBox 369">
              <a:extLst>
                <a:ext uri="{FF2B5EF4-FFF2-40B4-BE49-F238E27FC236}">
                  <a16:creationId xmlns:a16="http://schemas.microsoft.com/office/drawing/2014/main" id="{F1334B35-3815-7447-98EA-41157A84E806}"/>
                </a:ext>
              </a:extLst>
            </p:cNvPr>
            <p:cNvSpPr txBox="1"/>
            <p:nvPr/>
          </p:nvSpPr>
          <p:spPr>
            <a:xfrm>
              <a:off x="6262429" y="4693036"/>
              <a:ext cx="49780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11213" algn="r"/>
                  <a:tab pos="893763" algn="l"/>
                  <a:tab pos="2960688" algn="r"/>
                  <a:tab pos="3044825" algn="l"/>
                  <a:tab pos="4395788" algn="r"/>
                  <a:tab pos="448945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1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.13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	(0.82–1.55)	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24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/517	(4.6)	23/501	(4.</a:t>
              </a:r>
              <a:r>
                <a:rPr lang="en-GB" sz="1600" dirty="0">
                  <a:solidFill>
                    <a:srgbClr val="000000"/>
                  </a:solidFill>
                  <a:latin typeface="Poppins Light"/>
                </a:rPr>
                <a:t>6</a:t>
              </a: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)</a:t>
              </a:r>
            </a:p>
          </p:txBody>
        </p:sp>
        <p:grpSp>
          <p:nvGrpSpPr>
            <p:cNvPr id="371" name="Group 370">
              <a:extLst>
                <a:ext uri="{FF2B5EF4-FFF2-40B4-BE49-F238E27FC236}">
                  <a16:creationId xmlns:a16="http://schemas.microsoft.com/office/drawing/2014/main" id="{5A361F74-CF3E-C99A-3724-FC53305F7430}"/>
                </a:ext>
              </a:extLst>
            </p:cNvPr>
            <p:cNvGrpSpPr/>
            <p:nvPr/>
          </p:nvGrpSpPr>
          <p:grpSpPr>
            <a:xfrm>
              <a:off x="3103124" y="4731174"/>
              <a:ext cx="2454846" cy="169945"/>
              <a:chOff x="14762440" y="1806984"/>
              <a:chExt cx="2454846" cy="169945"/>
            </a:xfrm>
          </p:grpSpPr>
          <p:cxnSp>
            <p:nvCxnSpPr>
              <p:cNvPr id="372" name="Straight Connector 371">
                <a:extLst>
                  <a:ext uri="{FF2B5EF4-FFF2-40B4-BE49-F238E27FC236}">
                    <a16:creationId xmlns:a16="http://schemas.microsoft.com/office/drawing/2014/main" id="{5EB3599D-E1D0-689F-8C34-5A84B4CA05FE}"/>
                  </a:ext>
                </a:extLst>
              </p:cNvPr>
              <p:cNvCxnSpPr/>
              <p:nvPr/>
            </p:nvCxnSpPr>
            <p:spPr>
              <a:xfrm>
                <a:off x="1476244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73" name="Straight Connector 372">
                <a:extLst>
                  <a:ext uri="{FF2B5EF4-FFF2-40B4-BE49-F238E27FC236}">
                    <a16:creationId xmlns:a16="http://schemas.microsoft.com/office/drawing/2014/main" id="{2AE583E1-35B0-AAAC-5E1C-614398975369}"/>
                  </a:ext>
                </a:extLst>
              </p:cNvPr>
              <p:cNvCxnSpPr/>
              <p:nvPr/>
            </p:nvCxnSpPr>
            <p:spPr>
              <a:xfrm>
                <a:off x="17217286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74" name="Straight Connector 373">
                <a:extLst>
                  <a:ext uri="{FF2B5EF4-FFF2-40B4-BE49-F238E27FC236}">
                    <a16:creationId xmlns:a16="http://schemas.microsoft.com/office/drawing/2014/main" id="{7B376812-B218-55A5-7F12-AE4BBEE64E3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64466" y="1891957"/>
                <a:ext cx="245014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75" name="Rectangle 374">
                <a:extLst>
                  <a:ext uri="{FF2B5EF4-FFF2-40B4-BE49-F238E27FC236}">
                    <a16:creationId xmlns:a16="http://schemas.microsoft.com/office/drawing/2014/main" id="{459BD362-FDD8-7BAD-1126-CEDAA708E0AE}"/>
                  </a:ext>
                </a:extLst>
              </p:cNvPr>
              <p:cNvSpPr/>
              <p:nvPr/>
            </p:nvSpPr>
            <p:spPr>
              <a:xfrm rot="2700000">
                <a:off x="1591603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1D155BF9-0073-19FD-32E2-3F661B89F712}"/>
                </a:ext>
              </a:extLst>
            </p:cNvPr>
            <p:cNvGrpSpPr/>
            <p:nvPr/>
          </p:nvGrpSpPr>
          <p:grpSpPr>
            <a:xfrm>
              <a:off x="2845831" y="5077492"/>
              <a:ext cx="326605" cy="281325"/>
              <a:chOff x="3074764" y="5368440"/>
              <a:chExt cx="326605" cy="281325"/>
            </a:xfrm>
          </p:grpSpPr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1FCBCA64-D7D7-CA07-3FFC-B3871F20531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98800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AAE8D3EF-CEBA-BF1A-6358-1A269D7F653A}"/>
                  </a:ext>
                </a:extLst>
              </p:cNvPr>
              <p:cNvSpPr txBox="1"/>
              <p:nvPr/>
            </p:nvSpPr>
            <p:spPr>
              <a:xfrm>
                <a:off x="3074764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0.8</a:t>
                </a:r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404B0E11-04B3-3D6E-230D-B4EF895C4659}"/>
                </a:ext>
              </a:extLst>
            </p:cNvPr>
            <p:cNvGrpSpPr/>
            <p:nvPr/>
          </p:nvGrpSpPr>
          <p:grpSpPr>
            <a:xfrm>
              <a:off x="3300641" y="5077492"/>
              <a:ext cx="326605" cy="281325"/>
              <a:chOff x="3074764" y="5368440"/>
              <a:chExt cx="326605" cy="281325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6AE98538-EDD4-47AD-01DD-B196784592D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98800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A373D0E2-A892-4616-C4E5-1EE32E26445E}"/>
                  </a:ext>
                </a:extLst>
              </p:cNvPr>
              <p:cNvSpPr txBox="1"/>
              <p:nvPr/>
            </p:nvSpPr>
            <p:spPr>
              <a:xfrm>
                <a:off x="3074764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0.9</a:t>
                </a: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</a:t>
            </a:r>
            <a:r>
              <a:rPr lang="en-GB" dirty="0"/>
              <a:t>Diabetes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substudy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grpSp>
        <p:nvGrpSpPr>
          <p:cNvPr id="399" name="Group 398">
            <a:extLst>
              <a:ext uri="{FF2B5EF4-FFF2-40B4-BE49-F238E27FC236}">
                <a16:creationId xmlns:a16="http://schemas.microsoft.com/office/drawing/2014/main" id="{766737C3-0E46-B25F-726E-1A5BE68E4F3A}"/>
              </a:ext>
            </a:extLst>
          </p:cNvPr>
          <p:cNvGrpSpPr/>
          <p:nvPr/>
        </p:nvGrpSpPr>
        <p:grpSpPr>
          <a:xfrm>
            <a:off x="-592854" y="1340465"/>
            <a:ext cx="10558037" cy="450964"/>
            <a:chOff x="-592854" y="1340465"/>
            <a:chExt cx="10558037" cy="450964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757D15B5-DFD4-E6C8-00A7-EC75142DFF94}"/>
                </a:ext>
              </a:extLst>
            </p:cNvPr>
            <p:cNvSpPr/>
            <p:nvPr/>
          </p:nvSpPr>
          <p:spPr>
            <a:xfrm>
              <a:off x="-592854" y="1340465"/>
              <a:ext cx="10558037" cy="449779"/>
            </a:xfrm>
            <a:prstGeom prst="roundRect">
              <a:avLst>
                <a:gd name="adj" fmla="val 50000"/>
              </a:avLst>
            </a:prstGeom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6" name="Content Placeholder 2">
              <a:extLst>
                <a:ext uri="{FF2B5EF4-FFF2-40B4-BE49-F238E27FC236}">
                  <a16:creationId xmlns:a16="http://schemas.microsoft.com/office/drawing/2014/main" id="{22AE37F9-7738-1E2B-E7FF-134A6E8535AD}"/>
                </a:ext>
              </a:extLst>
            </p:cNvPr>
            <p:cNvSpPr txBox="1">
              <a:spLocks/>
            </p:cNvSpPr>
            <p:nvPr/>
          </p:nvSpPr>
          <p:spPr>
            <a:xfrm>
              <a:off x="688768" y="1363620"/>
              <a:ext cx="9197761" cy="427809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0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8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6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90000"/>
                </a:lnSpc>
                <a:spcBef>
                  <a:spcPts val="1800"/>
                </a:spcBef>
                <a:spcAft>
                  <a:spcPct val="0"/>
                </a:spcAft>
                <a:buClr>
                  <a:srgbClr val="006EAB"/>
                </a:buClr>
                <a:buSzTx/>
                <a:buFont typeface="Wingdings" panose="05000000000000000000" pitchFamily="2" charset="2"/>
                <a:buNone/>
                <a:tabLst/>
                <a:defRPr/>
              </a:pPr>
              <a:r>
                <a:rPr lang="en-US" b="1" spc="-60" dirty="0">
                  <a:solidFill>
                    <a:prstClr val="white"/>
                  </a:solidFill>
                  <a:latin typeface="Poppins Light"/>
                </a:rPr>
                <a:t>Risk of </a:t>
              </a:r>
              <a:r>
                <a:rPr lang="en-US" b="1" spc="-60" dirty="0" err="1">
                  <a:solidFill>
                    <a:prstClr val="white"/>
                  </a:solidFill>
                  <a:latin typeface="Poppins Light"/>
                </a:rPr>
                <a:t>glycaemic</a:t>
              </a:r>
              <a:r>
                <a:rPr lang="en-US" b="1" spc="-60" dirty="0">
                  <a:solidFill>
                    <a:prstClr val="white"/>
                  </a:solidFill>
                  <a:latin typeface="Poppins Light"/>
                </a:rPr>
                <a:t> remission in men with diabetes at baseline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CI, confidence interval; RR, risk ratio. 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Bhasin S </a:t>
            </a:r>
            <a:r>
              <a:rPr lang="en-GB" sz="900" i="1" dirty="0">
                <a:solidFill>
                  <a:srgbClr val="005294"/>
                </a:solidFill>
                <a:latin typeface="Poppins Light"/>
              </a:rPr>
              <a:t>et al. JAMA Intern Med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 2024; </a:t>
            </a:r>
            <a:r>
              <a:rPr lang="en-GB" sz="900" dirty="0" err="1">
                <a:solidFill>
                  <a:srgbClr val="005294"/>
                </a:solidFill>
                <a:latin typeface="Poppins Light"/>
              </a:rPr>
              <a:t>doi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: 10.1001/jamainternmed.2023.7862.</a:t>
            </a:r>
            <a:endParaRPr lang="sv-SE" sz="900" dirty="0">
              <a:solidFill>
                <a:srgbClr val="005294"/>
              </a:solidFill>
              <a:latin typeface="Poppins Ligh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5C4BC88-F40B-9E0A-4683-76BFC5BB3255}"/>
              </a:ext>
            </a:extLst>
          </p:cNvPr>
          <p:cNvGrpSpPr/>
          <p:nvPr/>
        </p:nvGrpSpPr>
        <p:grpSpPr>
          <a:xfrm>
            <a:off x="10098528" y="1075198"/>
            <a:ext cx="1129086" cy="1248201"/>
            <a:chOff x="336913" y="4338756"/>
            <a:chExt cx="1129086" cy="124820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E8D1DF5-2BE8-D060-5850-84854A2CADCD}"/>
                </a:ext>
              </a:extLst>
            </p:cNvPr>
            <p:cNvGrpSpPr/>
            <p:nvPr/>
          </p:nvGrpSpPr>
          <p:grpSpPr>
            <a:xfrm>
              <a:off x="336913" y="4338756"/>
              <a:ext cx="1026961" cy="1026961"/>
              <a:chOff x="689432" y="2014876"/>
              <a:chExt cx="1026961" cy="1026961"/>
            </a:xfrm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ACBB1305-57AF-EAB5-426C-10C4BA97E995}"/>
                  </a:ext>
                </a:extLst>
              </p:cNvPr>
              <p:cNvSpPr/>
              <p:nvPr/>
            </p:nvSpPr>
            <p:spPr>
              <a:xfrm>
                <a:off x="689912" y="2015356"/>
                <a:ext cx="1026000" cy="10260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21" name="Graphic 20">
                <a:extLst>
                  <a:ext uri="{FF2B5EF4-FFF2-40B4-BE49-F238E27FC236}">
                    <a16:creationId xmlns:a16="http://schemas.microsoft.com/office/drawing/2014/main" id="{330DD15C-7717-D86E-D4E3-B0611A19B565}"/>
                  </a:ext>
                </a:extLst>
              </p:cNvPr>
              <p:cNvPicPr>
                <a:picLocks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89432" y="2014876"/>
                <a:ext cx="1026961" cy="1026961"/>
              </a:xfrm>
              <a:prstGeom prst="rect">
                <a:avLst/>
              </a:prstGeom>
            </p:spPr>
          </p:pic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B194EFD-0B97-AFFB-584C-61D306B434B1}"/>
                </a:ext>
              </a:extLst>
            </p:cNvPr>
            <p:cNvGrpSpPr/>
            <p:nvPr/>
          </p:nvGrpSpPr>
          <p:grpSpPr>
            <a:xfrm>
              <a:off x="652151" y="5005279"/>
              <a:ext cx="813848" cy="581678"/>
              <a:chOff x="1606254" y="3689806"/>
              <a:chExt cx="735012" cy="525332"/>
            </a:xfrm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DE6F9D75-2C89-4E9D-1C98-E8746A7154F9}"/>
                  </a:ext>
                </a:extLst>
              </p:cNvPr>
              <p:cNvSpPr/>
              <p:nvPr/>
            </p:nvSpPr>
            <p:spPr>
              <a:xfrm>
                <a:off x="1628775" y="3712845"/>
                <a:ext cx="645795" cy="386715"/>
              </a:xfrm>
              <a:custGeom>
                <a:avLst/>
                <a:gdLst>
                  <a:gd name="connsiteX0" fmla="*/ 0 w 645795"/>
                  <a:gd name="connsiteY0" fmla="*/ 131445 h 386715"/>
                  <a:gd name="connsiteX1" fmla="*/ 0 w 645795"/>
                  <a:gd name="connsiteY1" fmla="*/ 365760 h 386715"/>
                  <a:gd name="connsiteX2" fmla="*/ 137160 w 645795"/>
                  <a:gd name="connsiteY2" fmla="*/ 365760 h 386715"/>
                  <a:gd name="connsiteX3" fmla="*/ 211455 w 645795"/>
                  <a:gd name="connsiteY3" fmla="*/ 386715 h 386715"/>
                  <a:gd name="connsiteX4" fmla="*/ 428625 w 645795"/>
                  <a:gd name="connsiteY4" fmla="*/ 386715 h 386715"/>
                  <a:gd name="connsiteX5" fmla="*/ 447675 w 645795"/>
                  <a:gd name="connsiteY5" fmla="*/ 358140 h 386715"/>
                  <a:gd name="connsiteX6" fmla="*/ 447675 w 645795"/>
                  <a:gd name="connsiteY6" fmla="*/ 339090 h 386715"/>
                  <a:gd name="connsiteX7" fmla="*/ 430530 w 645795"/>
                  <a:gd name="connsiteY7" fmla="*/ 318135 h 386715"/>
                  <a:gd name="connsiteX8" fmla="*/ 461010 w 645795"/>
                  <a:gd name="connsiteY8" fmla="*/ 302895 h 386715"/>
                  <a:gd name="connsiteX9" fmla="*/ 466725 w 645795"/>
                  <a:gd name="connsiteY9" fmla="*/ 274320 h 386715"/>
                  <a:gd name="connsiteX10" fmla="*/ 455295 w 645795"/>
                  <a:gd name="connsiteY10" fmla="*/ 247650 h 386715"/>
                  <a:gd name="connsiteX11" fmla="*/ 481965 w 645795"/>
                  <a:gd name="connsiteY11" fmla="*/ 224790 h 386715"/>
                  <a:gd name="connsiteX12" fmla="*/ 483870 w 645795"/>
                  <a:gd name="connsiteY12" fmla="*/ 201930 h 386715"/>
                  <a:gd name="connsiteX13" fmla="*/ 470535 w 645795"/>
                  <a:gd name="connsiteY13" fmla="*/ 179070 h 386715"/>
                  <a:gd name="connsiteX14" fmla="*/ 611505 w 645795"/>
                  <a:gd name="connsiteY14" fmla="*/ 179070 h 386715"/>
                  <a:gd name="connsiteX15" fmla="*/ 645795 w 645795"/>
                  <a:gd name="connsiteY15" fmla="*/ 154305 h 386715"/>
                  <a:gd name="connsiteX16" fmla="*/ 641985 w 645795"/>
                  <a:gd name="connsiteY16" fmla="*/ 131445 h 386715"/>
                  <a:gd name="connsiteX17" fmla="*/ 613410 w 645795"/>
                  <a:gd name="connsiteY17" fmla="*/ 108585 h 386715"/>
                  <a:gd name="connsiteX18" fmla="*/ 314325 w 645795"/>
                  <a:gd name="connsiteY18" fmla="*/ 108585 h 386715"/>
                  <a:gd name="connsiteX19" fmla="*/ 352425 w 645795"/>
                  <a:gd name="connsiteY19" fmla="*/ 80010 h 386715"/>
                  <a:gd name="connsiteX20" fmla="*/ 400050 w 645795"/>
                  <a:gd name="connsiteY20" fmla="*/ 49530 h 386715"/>
                  <a:gd name="connsiteX21" fmla="*/ 401955 w 645795"/>
                  <a:gd name="connsiteY21" fmla="*/ 20955 h 386715"/>
                  <a:gd name="connsiteX22" fmla="*/ 390525 w 645795"/>
                  <a:gd name="connsiteY22" fmla="*/ 5715 h 386715"/>
                  <a:gd name="connsiteX23" fmla="*/ 365760 w 645795"/>
                  <a:gd name="connsiteY23" fmla="*/ 0 h 386715"/>
                  <a:gd name="connsiteX24" fmla="*/ 123825 w 645795"/>
                  <a:gd name="connsiteY24" fmla="*/ 131445 h 386715"/>
                  <a:gd name="connsiteX25" fmla="*/ 0 w 645795"/>
                  <a:gd name="connsiteY25" fmla="*/ 131445 h 386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45795" h="386715">
                    <a:moveTo>
                      <a:pt x="0" y="131445"/>
                    </a:moveTo>
                    <a:lnTo>
                      <a:pt x="0" y="365760"/>
                    </a:lnTo>
                    <a:lnTo>
                      <a:pt x="137160" y="365760"/>
                    </a:lnTo>
                    <a:lnTo>
                      <a:pt x="211455" y="386715"/>
                    </a:lnTo>
                    <a:lnTo>
                      <a:pt x="428625" y="386715"/>
                    </a:lnTo>
                    <a:lnTo>
                      <a:pt x="447675" y="358140"/>
                    </a:lnTo>
                    <a:lnTo>
                      <a:pt x="447675" y="339090"/>
                    </a:lnTo>
                    <a:lnTo>
                      <a:pt x="430530" y="318135"/>
                    </a:lnTo>
                    <a:lnTo>
                      <a:pt x="461010" y="302895"/>
                    </a:lnTo>
                    <a:lnTo>
                      <a:pt x="466725" y="274320"/>
                    </a:lnTo>
                    <a:lnTo>
                      <a:pt x="455295" y="247650"/>
                    </a:lnTo>
                    <a:lnTo>
                      <a:pt x="481965" y="224790"/>
                    </a:lnTo>
                    <a:lnTo>
                      <a:pt x="483870" y="201930"/>
                    </a:lnTo>
                    <a:lnTo>
                      <a:pt x="470535" y="179070"/>
                    </a:lnTo>
                    <a:lnTo>
                      <a:pt x="611505" y="179070"/>
                    </a:lnTo>
                    <a:lnTo>
                      <a:pt x="645795" y="154305"/>
                    </a:lnTo>
                    <a:lnTo>
                      <a:pt x="641985" y="131445"/>
                    </a:lnTo>
                    <a:lnTo>
                      <a:pt x="613410" y="108585"/>
                    </a:lnTo>
                    <a:lnTo>
                      <a:pt x="314325" y="108585"/>
                    </a:lnTo>
                    <a:lnTo>
                      <a:pt x="352425" y="80010"/>
                    </a:lnTo>
                    <a:lnTo>
                      <a:pt x="400050" y="49530"/>
                    </a:lnTo>
                    <a:lnTo>
                      <a:pt x="401955" y="20955"/>
                    </a:lnTo>
                    <a:lnTo>
                      <a:pt x="390525" y="5715"/>
                    </a:lnTo>
                    <a:lnTo>
                      <a:pt x="365760" y="0"/>
                    </a:lnTo>
                    <a:lnTo>
                      <a:pt x="123825" y="131445"/>
                    </a:lnTo>
                    <a:lnTo>
                      <a:pt x="0" y="13144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F18A5EC-ABA3-6E4B-C6B6-EB518FEB88D0}"/>
                  </a:ext>
                </a:extLst>
              </p:cNvPr>
              <p:cNvSpPr/>
              <p:nvPr/>
            </p:nvSpPr>
            <p:spPr>
              <a:xfrm>
                <a:off x="2201830" y="3935783"/>
                <a:ext cx="45719" cy="6444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Rectangle: Top Corners Rounded 12">
                <a:extLst>
                  <a:ext uri="{FF2B5EF4-FFF2-40B4-BE49-F238E27FC236}">
                    <a16:creationId xmlns:a16="http://schemas.microsoft.com/office/drawing/2014/main" id="{379451CB-1231-F0F6-B99C-7CDAD9161DF1}"/>
                  </a:ext>
                </a:extLst>
              </p:cNvPr>
              <p:cNvSpPr/>
              <p:nvPr/>
            </p:nvSpPr>
            <p:spPr>
              <a:xfrm>
                <a:off x="2148840" y="3984711"/>
                <a:ext cx="154305" cy="201930"/>
              </a:xfrm>
              <a:prstGeom prst="round2SameRect">
                <a:avLst>
                  <a:gd name="adj1" fmla="val 22840"/>
                  <a:gd name="adj2" fmla="val 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0C752C3-ED8E-B3DB-A833-25862FDEA5D8}"/>
                  </a:ext>
                </a:extLst>
              </p:cNvPr>
              <p:cNvSpPr/>
              <p:nvPr/>
            </p:nvSpPr>
            <p:spPr>
              <a:xfrm>
                <a:off x="2192305" y="4027223"/>
                <a:ext cx="68930" cy="494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18923B5C-57CC-5180-8001-01A13715DAC9}"/>
                  </a:ext>
                </a:extLst>
              </p:cNvPr>
              <p:cNvGrpSpPr/>
              <p:nvPr/>
            </p:nvGrpSpPr>
            <p:grpSpPr>
              <a:xfrm>
                <a:off x="1606254" y="3689806"/>
                <a:ext cx="735012" cy="525332"/>
                <a:chOff x="8210625" y="2320532"/>
                <a:chExt cx="3810000" cy="2723106"/>
              </a:xfrm>
            </p:grpSpPr>
            <p:pic>
              <p:nvPicPr>
                <p:cNvPr id="16" name="Graphic 15">
                  <a:extLst>
                    <a:ext uri="{FF2B5EF4-FFF2-40B4-BE49-F238E27FC236}">
                      <a16:creationId xmlns:a16="http://schemas.microsoft.com/office/drawing/2014/main" id="{380FD588-3BE4-4D70-6D69-92157D9A9222}"/>
                    </a:ext>
                  </a:extLst>
                </p:cNvPr>
                <p:cNvPicPr>
                  <a:picLocks/>
                </p:cNvPicPr>
                <p:nvPr/>
              </p:nvPicPr>
              <p:blipFill rotWithShape="1"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rcRect t="14789" b="13738"/>
                <a:stretch/>
              </p:blipFill>
              <p:spPr>
                <a:xfrm>
                  <a:off x="8210625" y="2320532"/>
                  <a:ext cx="3810000" cy="2723105"/>
                </a:xfrm>
                <a:prstGeom prst="rect">
                  <a:avLst/>
                </a:prstGeom>
              </p:spPr>
            </p:pic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E501C861-64AB-45AA-DA96-918468C2D880}"/>
                    </a:ext>
                  </a:extLst>
                </p:cNvPr>
                <p:cNvGrpSpPr/>
                <p:nvPr/>
              </p:nvGrpSpPr>
              <p:grpSpPr>
                <a:xfrm>
                  <a:off x="8210625" y="2320534"/>
                  <a:ext cx="3810000" cy="2723104"/>
                  <a:chOff x="8252322" y="2725459"/>
                  <a:chExt cx="3810000" cy="2723104"/>
                </a:xfrm>
              </p:grpSpPr>
              <p:sp>
                <p:nvSpPr>
                  <p:cNvPr id="18" name="Rectangle 17">
                    <a:extLst>
                      <a:ext uri="{FF2B5EF4-FFF2-40B4-BE49-F238E27FC236}">
                        <a16:creationId xmlns:a16="http://schemas.microsoft.com/office/drawing/2014/main" id="{EA9AB4BD-F83F-1EFB-4E46-3D32A648E625}"/>
                      </a:ext>
                    </a:extLst>
                  </p:cNvPr>
                  <p:cNvSpPr/>
                  <p:nvPr/>
                </p:nvSpPr>
                <p:spPr>
                  <a:xfrm>
                    <a:off x="11339544" y="3666425"/>
                    <a:ext cx="230573" cy="334075"/>
                  </a:xfrm>
                  <a:prstGeom prst="rect">
                    <a:avLst/>
                  </a:prstGeom>
                  <a:solidFill>
                    <a:srgbClr val="CC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9" name="Graphic 18">
                    <a:extLst>
                      <a:ext uri="{FF2B5EF4-FFF2-40B4-BE49-F238E27FC236}">
                        <a16:creationId xmlns:a16="http://schemas.microsoft.com/office/drawing/2014/main" id="{240DAC57-1EEB-FA6C-D1D2-F63EDB23B897}"/>
                      </a:ext>
                    </a:extLst>
                  </p:cNvPr>
                  <p:cNvPicPr>
                    <a:picLocks/>
                  </p:cNvPicPr>
                  <p:nvPr/>
                </p:nvPicPr>
                <p:blipFill rotWithShape="1">
                  <a:blip r:embed="rId8">
                    <a:extLst>
                      <a:ext uri="{96DAC541-7B7A-43D3-8B79-37D633B846F1}">
                        <asvg:svgBlip xmlns:asvg="http://schemas.microsoft.com/office/drawing/2016/SVG/main" r:embed="rId9"/>
                      </a:ext>
                    </a:extLst>
                  </a:blip>
                  <a:srcRect t="14789" b="13738"/>
                  <a:stretch/>
                </p:blipFill>
                <p:spPr>
                  <a:xfrm>
                    <a:off x="8252322" y="2725459"/>
                    <a:ext cx="3810000" cy="2723104"/>
                  </a:xfrm>
                  <a:prstGeom prst="rect">
                    <a:avLst/>
                  </a:prstGeom>
                </p:spPr>
              </p:pic>
            </p:grpSp>
          </p:grpSp>
        </p:grpSp>
      </p:grpSp>
    </p:spTree>
    <p:extLst>
      <p:ext uri="{BB962C8B-B14F-4D97-AF65-F5344CB8AC3E}">
        <p14:creationId xmlns:p14="http://schemas.microsoft.com/office/powerpoint/2010/main" val="183056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</a:t>
            </a:r>
            <a:r>
              <a:rPr lang="en-GB" dirty="0"/>
              <a:t>Diabetes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substudy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1" y="1340465"/>
            <a:ext cx="5048953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69" y="1360561"/>
            <a:ext cx="3621974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spc="-40" dirty="0">
                <a:solidFill>
                  <a:prstClr val="white"/>
                </a:solidFill>
              </a:rPr>
              <a:t>Prespecified analyses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E838BD-7151-6C7D-28FC-9635010EE81B}"/>
              </a:ext>
            </a:extLst>
          </p:cNvPr>
          <p:cNvSpPr txBox="1">
            <a:spLocks/>
          </p:cNvSpPr>
          <p:nvPr/>
        </p:nvSpPr>
        <p:spPr>
          <a:xfrm>
            <a:off x="688765" y="1983339"/>
            <a:ext cx="10917189" cy="142500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The observed </a:t>
            </a:r>
            <a:r>
              <a:rPr lang="en-GB" sz="2400" dirty="0">
                <a:solidFill>
                  <a:schemeClr val="accent1"/>
                </a:solidFill>
                <a:latin typeface="+mj-lt"/>
              </a:rPr>
              <a:t>lack of a significant difference</a:t>
            </a:r>
            <a:r>
              <a:rPr lang="en-GB" sz="24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between testosterone versus placebo groups for either progression to diabetes in men </a:t>
            </a:r>
            <a:br>
              <a:rPr lang="en-GB" sz="24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GB" sz="24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with prediabetes at baseline, or glycaemic remission in men with diabetes at baseline, was irrespective of the following: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AA0FEE-7963-EED5-51E7-6DA6B8E10AE4}"/>
              </a:ext>
            </a:extLst>
          </p:cNvPr>
          <p:cNvSpPr txBox="1"/>
          <p:nvPr/>
        </p:nvSpPr>
        <p:spPr>
          <a:xfrm>
            <a:off x="1524001" y="5984478"/>
            <a:ext cx="1008789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CVD, cardiovascular disease.</a:t>
            </a:r>
            <a:endParaRPr lang="en-GB" sz="900" dirty="0">
              <a:solidFill>
                <a:srgbClr val="005294"/>
              </a:solidFill>
              <a:latin typeface="Poppins Ligh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solidFill>
                  <a:srgbClr val="005294"/>
                </a:solidFill>
                <a:latin typeface="Poppins Light"/>
              </a:rPr>
              <a:t>Bhasin S </a:t>
            </a:r>
            <a:r>
              <a:rPr lang="en-GB" sz="900" i="1" dirty="0">
                <a:solidFill>
                  <a:srgbClr val="005294"/>
                </a:solidFill>
                <a:latin typeface="Poppins Light"/>
              </a:rPr>
              <a:t>et al. JAMA Intern Med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 2024; </a:t>
            </a:r>
            <a:r>
              <a:rPr lang="en-GB" sz="900" dirty="0" err="1">
                <a:solidFill>
                  <a:srgbClr val="005294"/>
                </a:solidFill>
                <a:latin typeface="Poppins Light"/>
              </a:rPr>
              <a:t>doi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: 10.1001/jamainternmed.2023.7862.</a:t>
            </a:r>
            <a:endParaRPr lang="sv-SE" sz="900" dirty="0">
              <a:solidFill>
                <a:srgbClr val="005294"/>
              </a:solidFill>
              <a:latin typeface="Poppins Light"/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2D49DF7A-7866-EF80-1D8E-834192B7FB77}"/>
              </a:ext>
            </a:extLst>
          </p:cNvPr>
          <p:cNvGrpSpPr/>
          <p:nvPr/>
        </p:nvGrpSpPr>
        <p:grpSpPr>
          <a:xfrm>
            <a:off x="955818" y="3517530"/>
            <a:ext cx="10280365" cy="2192395"/>
            <a:chOff x="955818" y="3487386"/>
            <a:chExt cx="10280365" cy="2192395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DBF991ED-118B-5C51-123F-DA66C36BA2C1}"/>
                </a:ext>
              </a:extLst>
            </p:cNvPr>
            <p:cNvGrpSpPr/>
            <p:nvPr/>
          </p:nvGrpSpPr>
          <p:grpSpPr>
            <a:xfrm>
              <a:off x="955818" y="3487386"/>
              <a:ext cx="10280365" cy="2192395"/>
              <a:chOff x="561799" y="3457242"/>
              <a:chExt cx="10280365" cy="2192395"/>
            </a:xfrm>
          </p:grpSpPr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396F9E4C-B7DF-73A7-2BD6-832CDAA152B2}"/>
                  </a:ext>
                </a:extLst>
              </p:cNvPr>
              <p:cNvGrpSpPr/>
              <p:nvPr/>
            </p:nvGrpSpPr>
            <p:grpSpPr>
              <a:xfrm>
                <a:off x="5780803" y="3457242"/>
                <a:ext cx="5061361" cy="1027160"/>
                <a:chOff x="4456102" y="2217667"/>
                <a:chExt cx="5061361" cy="1027160"/>
              </a:xfrm>
            </p:grpSpPr>
            <p:sp>
              <p:nvSpPr>
                <p:cNvPr id="33" name="Rectangle: Rounded Corners 32">
                  <a:extLst>
                    <a:ext uri="{FF2B5EF4-FFF2-40B4-BE49-F238E27FC236}">
                      <a16:creationId xmlns:a16="http://schemas.microsoft.com/office/drawing/2014/main" id="{920B3F44-55B0-A9B7-5385-9B6A48D46AC9}"/>
                    </a:ext>
                  </a:extLst>
                </p:cNvPr>
                <p:cNvSpPr/>
                <p:nvPr/>
              </p:nvSpPr>
              <p:spPr>
                <a:xfrm>
                  <a:off x="4456102" y="2217667"/>
                  <a:ext cx="5061361" cy="1027160"/>
                </a:xfrm>
                <a:prstGeom prst="roundRect">
                  <a:avLst/>
                </a:prstGeom>
                <a:solidFill>
                  <a:schemeClr val="bg1"/>
                </a:solidFill>
                <a:ln w="381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FB28CC67-2D29-8557-9458-77797572BA26}"/>
                    </a:ext>
                  </a:extLst>
                </p:cNvPr>
                <p:cNvSpPr txBox="1"/>
                <p:nvPr/>
              </p:nvSpPr>
              <p:spPr>
                <a:xfrm>
                  <a:off x="5442228" y="2269582"/>
                  <a:ext cx="1651414" cy="92333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GB" dirty="0">
                      <a:solidFill>
                        <a:schemeClr val="dk1"/>
                      </a:solidFill>
                      <a:latin typeface="+mj-lt"/>
                    </a:rPr>
                    <a:t>Baseline</a:t>
                  </a:r>
                </a:p>
                <a:p>
                  <a:pPr algn="ctr"/>
                  <a:r>
                    <a:rPr lang="en-GB" dirty="0">
                      <a:solidFill>
                        <a:schemeClr val="dk1"/>
                      </a:solidFill>
                      <a:latin typeface="+mj-lt"/>
                    </a:rPr>
                    <a:t>testosterone</a:t>
                  </a:r>
                </a:p>
                <a:p>
                  <a:pPr algn="ctr"/>
                  <a:r>
                    <a:rPr lang="en-GB" dirty="0">
                      <a:solidFill>
                        <a:schemeClr val="dk1"/>
                      </a:solidFill>
                      <a:latin typeface="+mj-lt"/>
                    </a:rPr>
                    <a:t>level</a:t>
                  </a:r>
                </a:p>
              </p:txBody>
            </p:sp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A182C4DB-5B96-D7E3-0D5C-49D18D6F40CC}"/>
                    </a:ext>
                  </a:extLst>
                </p:cNvPr>
                <p:cNvSpPr txBox="1"/>
                <p:nvPr/>
              </p:nvSpPr>
              <p:spPr>
                <a:xfrm>
                  <a:off x="6998922" y="2408082"/>
                  <a:ext cx="2517112" cy="646331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6EAB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&lt;250 or </a:t>
                  </a:r>
                  <a:r>
                    <a:rPr lang="en-GB" sz="1800" kern="1200" baseline="0" dirty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rPr>
                    <a:t>≥250</a:t>
                  </a: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6EAB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 ng/dL</a:t>
                  </a:r>
                  <a:b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6EAB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</a:b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6EAB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(&lt;8.7 or </a:t>
                  </a:r>
                  <a:r>
                    <a:rPr lang="en-GB" sz="1800" kern="1200" baseline="0" dirty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rPr>
                    <a:t>≥8.7</a:t>
                  </a: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6EAB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 nmol/L)</a:t>
                  </a:r>
                </a:p>
              </p:txBody>
            </p:sp>
          </p:grp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36CEC67-C690-1646-02FC-60E709061360}"/>
                  </a:ext>
                </a:extLst>
              </p:cNvPr>
              <p:cNvGrpSpPr/>
              <p:nvPr/>
            </p:nvGrpSpPr>
            <p:grpSpPr>
              <a:xfrm>
                <a:off x="5779374" y="4622477"/>
                <a:ext cx="5061361" cy="1027160"/>
                <a:chOff x="4456102" y="2217667"/>
                <a:chExt cx="5061361" cy="1027160"/>
              </a:xfrm>
            </p:grpSpPr>
            <p:sp>
              <p:nvSpPr>
                <p:cNvPr id="43" name="Rectangle: Rounded Corners 42">
                  <a:extLst>
                    <a:ext uri="{FF2B5EF4-FFF2-40B4-BE49-F238E27FC236}">
                      <a16:creationId xmlns:a16="http://schemas.microsoft.com/office/drawing/2014/main" id="{486D1E0E-E670-9F0A-650C-91874AF3EDD7}"/>
                    </a:ext>
                  </a:extLst>
                </p:cNvPr>
                <p:cNvSpPr/>
                <p:nvPr/>
              </p:nvSpPr>
              <p:spPr>
                <a:xfrm>
                  <a:off x="4456102" y="2217667"/>
                  <a:ext cx="5061361" cy="1027160"/>
                </a:xfrm>
                <a:prstGeom prst="roundRect">
                  <a:avLst/>
                </a:prstGeom>
                <a:solidFill>
                  <a:schemeClr val="bg1"/>
                </a:solidFill>
                <a:ln w="381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C57C8BE9-6515-6BAB-A18D-479354801122}"/>
                    </a:ext>
                  </a:extLst>
                </p:cNvPr>
                <p:cNvSpPr txBox="1"/>
                <p:nvPr/>
              </p:nvSpPr>
              <p:spPr>
                <a:xfrm>
                  <a:off x="5671457" y="2408082"/>
                  <a:ext cx="1192955" cy="646331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GB" dirty="0">
                      <a:solidFill>
                        <a:schemeClr val="dk1"/>
                      </a:solidFill>
                      <a:latin typeface="+mj-lt"/>
                    </a:rPr>
                    <a:t>Race/</a:t>
                  </a:r>
                </a:p>
                <a:p>
                  <a:pPr algn="ctr"/>
                  <a:r>
                    <a:rPr lang="en-GB" dirty="0">
                      <a:solidFill>
                        <a:schemeClr val="dk1"/>
                      </a:solidFill>
                      <a:latin typeface="+mj-lt"/>
                    </a:rPr>
                    <a:t>ethnicity</a:t>
                  </a:r>
                </a:p>
              </p:txBody>
            </p:sp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0AD26E48-9DA5-4FAE-3021-6F112745D898}"/>
                    </a:ext>
                  </a:extLst>
                </p:cNvPr>
                <p:cNvSpPr txBox="1"/>
                <p:nvPr/>
              </p:nvSpPr>
              <p:spPr>
                <a:xfrm>
                  <a:off x="6998922" y="2269583"/>
                  <a:ext cx="2517112" cy="923330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6EAB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Black/</a:t>
                  </a:r>
                  <a:b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6EAB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</a:b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6EAB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African-American </a:t>
                  </a:r>
                  <a:b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6EAB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</a:b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6EAB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or White</a:t>
                  </a:r>
                </a:p>
              </p:txBody>
            </p: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90F9EAC2-14B9-F7C7-41EB-AF64D312DB57}"/>
                  </a:ext>
                </a:extLst>
              </p:cNvPr>
              <p:cNvGrpSpPr/>
              <p:nvPr/>
            </p:nvGrpSpPr>
            <p:grpSpPr>
              <a:xfrm>
                <a:off x="563228" y="3457242"/>
                <a:ext cx="5061361" cy="1027160"/>
                <a:chOff x="4456102" y="2217667"/>
                <a:chExt cx="5061361" cy="1027160"/>
              </a:xfrm>
            </p:grpSpPr>
            <p:sp>
              <p:nvSpPr>
                <p:cNvPr id="54" name="Rectangle: Rounded Corners 53">
                  <a:extLst>
                    <a:ext uri="{FF2B5EF4-FFF2-40B4-BE49-F238E27FC236}">
                      <a16:creationId xmlns:a16="http://schemas.microsoft.com/office/drawing/2014/main" id="{A765DB95-1A53-7041-5D0A-445E58AFD8F5}"/>
                    </a:ext>
                  </a:extLst>
                </p:cNvPr>
                <p:cNvSpPr/>
                <p:nvPr/>
              </p:nvSpPr>
              <p:spPr>
                <a:xfrm>
                  <a:off x="4456102" y="2217667"/>
                  <a:ext cx="5061361" cy="1027160"/>
                </a:xfrm>
                <a:prstGeom prst="roundRect">
                  <a:avLst/>
                </a:prstGeom>
                <a:solidFill>
                  <a:schemeClr val="bg1"/>
                </a:solidFill>
                <a:ln w="381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79B38BF1-21AE-C290-5D98-4CC208C15441}"/>
                    </a:ext>
                  </a:extLst>
                </p:cNvPr>
                <p:cNvSpPr txBox="1"/>
                <p:nvPr/>
              </p:nvSpPr>
              <p:spPr>
                <a:xfrm>
                  <a:off x="5945572" y="2546581"/>
                  <a:ext cx="644728" cy="369332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GB" dirty="0">
                      <a:solidFill>
                        <a:schemeClr val="dk1"/>
                      </a:solidFill>
                      <a:latin typeface="+mj-lt"/>
                    </a:rPr>
                    <a:t>Age</a:t>
                  </a:r>
                </a:p>
              </p:txBody>
            </p:sp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3E6938F9-DA8F-45EC-41E0-8FFD5FF69508}"/>
                    </a:ext>
                  </a:extLst>
                </p:cNvPr>
                <p:cNvSpPr txBox="1"/>
                <p:nvPr/>
              </p:nvSpPr>
              <p:spPr>
                <a:xfrm>
                  <a:off x="6998922" y="2546581"/>
                  <a:ext cx="2517112" cy="369332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6EAB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&lt;65 or </a:t>
                  </a:r>
                  <a:r>
                    <a:rPr lang="en-GB" sz="1800" kern="1200" baseline="0" dirty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rPr>
                    <a:t>≥65 years</a:t>
                  </a: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6EAB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0A29068B-75F6-CD20-90E8-2ACC1B39B0A2}"/>
                  </a:ext>
                </a:extLst>
              </p:cNvPr>
              <p:cNvGrpSpPr/>
              <p:nvPr/>
            </p:nvGrpSpPr>
            <p:grpSpPr>
              <a:xfrm>
                <a:off x="561799" y="4622477"/>
                <a:ext cx="5061361" cy="1027160"/>
                <a:chOff x="4456102" y="2217667"/>
                <a:chExt cx="5061361" cy="1027160"/>
              </a:xfrm>
            </p:grpSpPr>
            <p:sp>
              <p:nvSpPr>
                <p:cNvPr id="59" name="Rectangle: Rounded Corners 58">
                  <a:extLst>
                    <a:ext uri="{FF2B5EF4-FFF2-40B4-BE49-F238E27FC236}">
                      <a16:creationId xmlns:a16="http://schemas.microsoft.com/office/drawing/2014/main" id="{B434006F-7B5F-BB70-C97D-5CCC5969656C}"/>
                    </a:ext>
                  </a:extLst>
                </p:cNvPr>
                <p:cNvSpPr/>
                <p:nvPr/>
              </p:nvSpPr>
              <p:spPr>
                <a:xfrm>
                  <a:off x="4456102" y="2217667"/>
                  <a:ext cx="5061361" cy="1027160"/>
                </a:xfrm>
                <a:prstGeom prst="roundRect">
                  <a:avLst/>
                </a:prstGeom>
                <a:solidFill>
                  <a:schemeClr val="bg1"/>
                </a:solidFill>
                <a:ln w="381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87DEB57A-C7EF-81F5-45B4-410DD9476A90}"/>
                    </a:ext>
                  </a:extLst>
                </p:cNvPr>
                <p:cNvSpPr txBox="1"/>
                <p:nvPr/>
              </p:nvSpPr>
              <p:spPr>
                <a:xfrm>
                  <a:off x="5914314" y="2408082"/>
                  <a:ext cx="707245" cy="646331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GB" dirty="0">
                      <a:solidFill>
                        <a:schemeClr val="dk1"/>
                      </a:solidFill>
                      <a:latin typeface="+mj-lt"/>
                    </a:rPr>
                    <a:t>Prior</a:t>
                  </a:r>
                  <a:br>
                    <a:rPr lang="en-GB" dirty="0">
                      <a:solidFill>
                        <a:schemeClr val="dk1"/>
                      </a:solidFill>
                      <a:latin typeface="+mj-lt"/>
                    </a:rPr>
                  </a:br>
                  <a:r>
                    <a:rPr lang="en-GB" dirty="0">
                      <a:solidFill>
                        <a:schemeClr val="dk1"/>
                      </a:solidFill>
                      <a:latin typeface="+mj-lt"/>
                    </a:rPr>
                    <a:t>CVD</a:t>
                  </a:r>
                </a:p>
              </p:txBody>
            </p:sp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DF712E92-F34B-6341-4BB3-33C65310B3C5}"/>
                    </a:ext>
                  </a:extLst>
                </p:cNvPr>
                <p:cNvSpPr txBox="1"/>
                <p:nvPr/>
              </p:nvSpPr>
              <p:spPr>
                <a:xfrm>
                  <a:off x="6998922" y="2408082"/>
                  <a:ext cx="2517112" cy="646331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6EAB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&lt;250 or </a:t>
                  </a:r>
                  <a:r>
                    <a:rPr lang="en-GB" sz="1800" kern="1200" baseline="0" dirty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rPr>
                    <a:t>≥250</a:t>
                  </a: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6EAB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 ng/dL</a:t>
                  </a:r>
                  <a:b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6EAB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</a:b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6EAB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(&lt;8.7 or </a:t>
                  </a:r>
                  <a:r>
                    <a:rPr lang="en-GB" sz="1800" kern="1200" baseline="0" dirty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rPr>
                    <a:t>≥8.7</a:t>
                  </a: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6EAB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 nmol/L)</a:t>
                  </a:r>
                </a:p>
              </p:txBody>
            </p:sp>
          </p:grp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82C64BDA-B733-7F2E-67B7-CF7E8B26DC9C}"/>
                </a:ext>
              </a:extLst>
            </p:cNvPr>
            <p:cNvGrpSpPr/>
            <p:nvPr/>
          </p:nvGrpSpPr>
          <p:grpSpPr>
            <a:xfrm>
              <a:off x="1231213" y="3638082"/>
              <a:ext cx="677637" cy="677637"/>
              <a:chOff x="7018107" y="2797598"/>
              <a:chExt cx="870602" cy="870602"/>
            </a:xfrm>
          </p:grpSpPr>
          <p:pic>
            <p:nvPicPr>
              <p:cNvPr id="15" name="Graphic 14">
                <a:extLst>
                  <a:ext uri="{FF2B5EF4-FFF2-40B4-BE49-F238E27FC236}">
                    <a16:creationId xmlns:a16="http://schemas.microsoft.com/office/drawing/2014/main" id="{F217D70B-F21C-F12F-530B-30EC7841D9BC}"/>
                  </a:ext>
                </a:extLst>
              </p:cNvPr>
              <p:cNvPicPr>
                <a:picLocks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018107" y="2797598"/>
                <a:ext cx="870602" cy="870602"/>
              </a:xfrm>
              <a:prstGeom prst="rect">
                <a:avLst/>
              </a:prstGeom>
            </p:spPr>
          </p:pic>
          <p:pic>
            <p:nvPicPr>
              <p:cNvPr id="16" name="Graphic 15">
                <a:extLst>
                  <a:ext uri="{FF2B5EF4-FFF2-40B4-BE49-F238E27FC236}">
                    <a16:creationId xmlns:a16="http://schemas.microsoft.com/office/drawing/2014/main" id="{3A054943-C788-7041-E7BE-3AAF603A41CD}"/>
                  </a:ext>
                </a:extLst>
              </p:cNvPr>
              <p:cNvPicPr>
                <a:picLocks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7018107" y="2797598"/>
                <a:ext cx="870602" cy="870602"/>
              </a:xfrm>
              <a:prstGeom prst="rect">
                <a:avLst/>
              </a:prstGeom>
            </p:spPr>
          </p:pic>
        </p:grpSp>
        <p:pic>
          <p:nvPicPr>
            <p:cNvPr id="42" name="Graphic 41">
              <a:extLst>
                <a:ext uri="{FF2B5EF4-FFF2-40B4-BE49-F238E27FC236}">
                  <a16:creationId xmlns:a16="http://schemas.microsoft.com/office/drawing/2014/main" id="{41E05008-86C0-5D56-42FF-0DD4059FB582}"/>
                </a:ext>
              </a:extLst>
            </p:cNvPr>
            <p:cNvPicPr>
              <a:picLocks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11336" y="4817948"/>
              <a:ext cx="742228" cy="742228"/>
            </a:xfrm>
            <a:prstGeom prst="rect">
              <a:avLst/>
            </a:prstGeom>
          </p:spPr>
        </p:pic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3325C8EF-8489-574E-F39A-AF74C3313A7E}"/>
                </a:ext>
              </a:extLst>
            </p:cNvPr>
            <p:cNvGrpSpPr/>
            <p:nvPr/>
          </p:nvGrpSpPr>
          <p:grpSpPr>
            <a:xfrm>
              <a:off x="6494931" y="4824670"/>
              <a:ext cx="677637" cy="677637"/>
              <a:chOff x="1678136" y="3932380"/>
              <a:chExt cx="870602" cy="870602"/>
            </a:xfrm>
          </p:grpSpPr>
          <p:pic>
            <p:nvPicPr>
              <p:cNvPr id="18" name="Graphic 17">
                <a:extLst>
                  <a:ext uri="{FF2B5EF4-FFF2-40B4-BE49-F238E27FC236}">
                    <a16:creationId xmlns:a16="http://schemas.microsoft.com/office/drawing/2014/main" id="{D9D8DFFA-6186-6664-DB5C-F0605AD76302}"/>
                  </a:ext>
                </a:extLst>
              </p:cNvPr>
              <p:cNvPicPr>
                <a:picLocks/>
              </p:cNvPicPr>
              <p:nvPr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1678136" y="3932380"/>
                <a:ext cx="870602" cy="870602"/>
              </a:xfrm>
              <a:prstGeom prst="rect">
                <a:avLst/>
              </a:prstGeom>
            </p:spPr>
          </p:pic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313068D7-F5E8-E403-B64E-E33F21D7B7EF}"/>
                  </a:ext>
                </a:extLst>
              </p:cNvPr>
              <p:cNvGrpSpPr/>
              <p:nvPr/>
            </p:nvGrpSpPr>
            <p:grpSpPr>
              <a:xfrm>
                <a:off x="1678136" y="3932380"/>
                <a:ext cx="870602" cy="870602"/>
                <a:chOff x="1678136" y="3932380"/>
                <a:chExt cx="870602" cy="870602"/>
              </a:xfrm>
            </p:grpSpPr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6491DDC1-5C90-B841-9419-5BB54AB01D25}"/>
                    </a:ext>
                  </a:extLst>
                </p:cNvPr>
                <p:cNvSpPr/>
                <p:nvPr/>
              </p:nvSpPr>
              <p:spPr>
                <a:xfrm>
                  <a:off x="1752972" y="4299910"/>
                  <a:ext cx="602166" cy="419286"/>
                </a:xfrm>
                <a:custGeom>
                  <a:avLst/>
                  <a:gdLst>
                    <a:gd name="connsiteX0" fmla="*/ 267629 w 602166"/>
                    <a:gd name="connsiteY0" fmla="*/ 33454 h 419286"/>
                    <a:gd name="connsiteX1" fmla="*/ 202952 w 602166"/>
                    <a:gd name="connsiteY1" fmla="*/ 0 h 419286"/>
                    <a:gd name="connsiteX2" fmla="*/ 156117 w 602166"/>
                    <a:gd name="connsiteY2" fmla="*/ 0 h 419286"/>
                    <a:gd name="connsiteX3" fmla="*/ 95900 w 602166"/>
                    <a:gd name="connsiteY3" fmla="*/ 31224 h 419286"/>
                    <a:gd name="connsiteX4" fmla="*/ 44605 w 602166"/>
                    <a:gd name="connsiteY4" fmla="*/ 73598 h 419286"/>
                    <a:gd name="connsiteX5" fmla="*/ 22302 w 602166"/>
                    <a:gd name="connsiteY5" fmla="*/ 138275 h 419286"/>
                    <a:gd name="connsiteX6" fmla="*/ 0 w 602166"/>
                    <a:gd name="connsiteY6" fmla="*/ 189571 h 419286"/>
                    <a:gd name="connsiteX7" fmla="*/ 0 w 602166"/>
                    <a:gd name="connsiteY7" fmla="*/ 265399 h 419286"/>
                    <a:gd name="connsiteX8" fmla="*/ 22302 w 602166"/>
                    <a:gd name="connsiteY8" fmla="*/ 314465 h 419286"/>
                    <a:gd name="connsiteX9" fmla="*/ 86979 w 602166"/>
                    <a:gd name="connsiteY9" fmla="*/ 334537 h 419286"/>
                    <a:gd name="connsiteX10" fmla="*/ 147196 w 602166"/>
                    <a:gd name="connsiteY10" fmla="*/ 343458 h 419286"/>
                    <a:gd name="connsiteX11" fmla="*/ 169498 w 602166"/>
                    <a:gd name="connsiteY11" fmla="*/ 374681 h 419286"/>
                    <a:gd name="connsiteX12" fmla="*/ 227485 w 602166"/>
                    <a:gd name="connsiteY12" fmla="*/ 403674 h 419286"/>
                    <a:gd name="connsiteX13" fmla="*/ 330076 w 602166"/>
                    <a:gd name="connsiteY13" fmla="*/ 419286 h 419286"/>
                    <a:gd name="connsiteX14" fmla="*/ 408134 w 602166"/>
                    <a:gd name="connsiteY14" fmla="*/ 419286 h 419286"/>
                    <a:gd name="connsiteX15" fmla="*/ 504035 w 602166"/>
                    <a:gd name="connsiteY15" fmla="*/ 403674 h 419286"/>
                    <a:gd name="connsiteX16" fmla="*/ 546409 w 602166"/>
                    <a:gd name="connsiteY16" fmla="*/ 381372 h 419286"/>
                    <a:gd name="connsiteX17" fmla="*/ 586554 w 602166"/>
                    <a:gd name="connsiteY17" fmla="*/ 305544 h 419286"/>
                    <a:gd name="connsiteX18" fmla="*/ 602166 w 602166"/>
                    <a:gd name="connsiteY18" fmla="*/ 205183 h 419286"/>
                    <a:gd name="connsiteX19" fmla="*/ 555330 w 602166"/>
                    <a:gd name="connsiteY19" fmla="*/ 107052 h 419286"/>
                    <a:gd name="connsiteX20" fmla="*/ 508495 w 602166"/>
                    <a:gd name="connsiteY20" fmla="*/ 33454 h 419286"/>
                    <a:gd name="connsiteX21" fmla="*/ 450509 w 602166"/>
                    <a:gd name="connsiteY21" fmla="*/ 35684 h 419286"/>
                    <a:gd name="connsiteX22" fmla="*/ 408134 w 602166"/>
                    <a:gd name="connsiteY22" fmla="*/ 8921 h 419286"/>
                    <a:gd name="connsiteX23" fmla="*/ 359069 w 602166"/>
                    <a:gd name="connsiteY23" fmla="*/ 4461 h 419286"/>
                    <a:gd name="connsiteX24" fmla="*/ 332306 w 602166"/>
                    <a:gd name="connsiteY24" fmla="*/ 4461 h 419286"/>
                    <a:gd name="connsiteX25" fmla="*/ 267629 w 602166"/>
                    <a:gd name="connsiteY25" fmla="*/ 33454 h 41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602166" h="419286">
                      <a:moveTo>
                        <a:pt x="267629" y="33454"/>
                      </a:moveTo>
                      <a:lnTo>
                        <a:pt x="202952" y="0"/>
                      </a:lnTo>
                      <a:lnTo>
                        <a:pt x="156117" y="0"/>
                      </a:lnTo>
                      <a:lnTo>
                        <a:pt x="95900" y="31224"/>
                      </a:lnTo>
                      <a:lnTo>
                        <a:pt x="44605" y="73598"/>
                      </a:lnTo>
                      <a:lnTo>
                        <a:pt x="22302" y="138275"/>
                      </a:lnTo>
                      <a:lnTo>
                        <a:pt x="0" y="189571"/>
                      </a:lnTo>
                      <a:lnTo>
                        <a:pt x="0" y="265399"/>
                      </a:lnTo>
                      <a:lnTo>
                        <a:pt x="22302" y="314465"/>
                      </a:lnTo>
                      <a:lnTo>
                        <a:pt x="86979" y="334537"/>
                      </a:lnTo>
                      <a:lnTo>
                        <a:pt x="147196" y="343458"/>
                      </a:lnTo>
                      <a:lnTo>
                        <a:pt x="169498" y="374681"/>
                      </a:lnTo>
                      <a:lnTo>
                        <a:pt x="227485" y="403674"/>
                      </a:lnTo>
                      <a:lnTo>
                        <a:pt x="330076" y="419286"/>
                      </a:lnTo>
                      <a:lnTo>
                        <a:pt x="408134" y="419286"/>
                      </a:lnTo>
                      <a:lnTo>
                        <a:pt x="504035" y="403674"/>
                      </a:lnTo>
                      <a:lnTo>
                        <a:pt x="546409" y="381372"/>
                      </a:lnTo>
                      <a:lnTo>
                        <a:pt x="586554" y="305544"/>
                      </a:lnTo>
                      <a:lnTo>
                        <a:pt x="602166" y="205183"/>
                      </a:lnTo>
                      <a:lnTo>
                        <a:pt x="555330" y="107052"/>
                      </a:lnTo>
                      <a:lnTo>
                        <a:pt x="508495" y="33454"/>
                      </a:lnTo>
                      <a:lnTo>
                        <a:pt x="450509" y="35684"/>
                      </a:lnTo>
                      <a:lnTo>
                        <a:pt x="408134" y="8921"/>
                      </a:lnTo>
                      <a:lnTo>
                        <a:pt x="359069" y="4461"/>
                      </a:lnTo>
                      <a:lnTo>
                        <a:pt x="332306" y="4461"/>
                      </a:lnTo>
                      <a:lnTo>
                        <a:pt x="267629" y="3345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2FD0FDFE-C117-EFA4-0D53-B92D95092AA3}"/>
                    </a:ext>
                  </a:extLst>
                </p:cNvPr>
                <p:cNvSpPr/>
                <p:nvPr/>
              </p:nvSpPr>
              <p:spPr>
                <a:xfrm>
                  <a:off x="2002758" y="4020742"/>
                  <a:ext cx="214104" cy="21410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68E59951-7C19-29FA-7140-A8FEACAA4E9D}"/>
                    </a:ext>
                  </a:extLst>
                </p:cNvPr>
                <p:cNvSpPr/>
                <p:nvPr/>
              </p:nvSpPr>
              <p:spPr>
                <a:xfrm>
                  <a:off x="1837721" y="4058354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pic>
              <p:nvPicPr>
                <p:cNvPr id="23" name="Graphic 22">
                  <a:extLst>
                    <a:ext uri="{FF2B5EF4-FFF2-40B4-BE49-F238E27FC236}">
                      <a16:creationId xmlns:a16="http://schemas.microsoft.com/office/drawing/2014/main" id="{B2A7AE62-F71E-F93D-0ABA-D57414DF581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2">
                  <a:extLst>
                    <a:ext uri="{96DAC541-7B7A-43D3-8B79-37D633B846F1}">
                      <asvg:svgBlip xmlns:asvg="http://schemas.microsoft.com/office/drawing/2016/SVG/main" r:embed="rId1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678136" y="3932380"/>
                  <a:ext cx="870602" cy="870602"/>
                </a:xfrm>
                <a:prstGeom prst="rect">
                  <a:avLst/>
                </a:prstGeom>
              </p:spPr>
            </p:pic>
          </p:grpSp>
        </p:grpSp>
        <p:pic>
          <p:nvPicPr>
            <p:cNvPr id="65" name="Picture 5" descr="The chemical structure of testosterone.">
              <a:extLst>
                <a:ext uri="{FF2B5EF4-FFF2-40B4-BE49-F238E27FC236}">
                  <a16:creationId xmlns:a16="http://schemas.microsoft.com/office/drawing/2014/main" id="{586A4E09-7760-E77F-9C59-E314627915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5649" y="3723807"/>
              <a:ext cx="856919" cy="5543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1816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</a:t>
            </a:r>
            <a:r>
              <a:rPr lang="en-GB" dirty="0"/>
              <a:t>Diabetes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substudy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4EAF666-A3D2-8555-0BFC-ED5F7F040A6E}"/>
              </a:ext>
            </a:extLst>
          </p:cNvPr>
          <p:cNvSpPr/>
          <p:nvPr/>
        </p:nvSpPr>
        <p:spPr>
          <a:xfrm>
            <a:off x="-592853" y="1340465"/>
            <a:ext cx="10343166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023FA417-5055-2B96-6929-3BF9FF032A84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8832136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dirty="0">
                <a:solidFill>
                  <a:prstClr val="white"/>
                </a:solidFill>
              </a:rPr>
              <a:t>Effect of testosterone versus placebo on fasting glucose</a:t>
            </a:r>
            <a:endParaRPr lang="en-US" b="1" baseline="-25000" dirty="0">
              <a:solidFill>
                <a:prstClr val="white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ECF319-0813-9BC8-355D-CB4821978AB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defRPr/>
            </a:pPr>
            <a:r>
              <a:rPr lang="en-GB" sz="900" dirty="0">
                <a:solidFill>
                  <a:srgbClr val="005294"/>
                </a:solidFill>
                <a:latin typeface="Poppins Light"/>
              </a:rPr>
              <a:t>Bhasin S </a:t>
            </a:r>
            <a:r>
              <a:rPr lang="en-GB" sz="900" i="1" dirty="0">
                <a:solidFill>
                  <a:srgbClr val="005294"/>
                </a:solidFill>
                <a:latin typeface="Poppins Light"/>
              </a:rPr>
              <a:t>et al. JAMA Intern Med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 2024; </a:t>
            </a:r>
            <a:r>
              <a:rPr lang="en-GB" sz="900" dirty="0" err="1">
                <a:solidFill>
                  <a:srgbClr val="005294"/>
                </a:solidFill>
                <a:latin typeface="Poppins Light"/>
              </a:rPr>
              <a:t>doi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: 10.1001/jamainternmed.2023.7862.</a:t>
            </a:r>
            <a:endParaRPr lang="sv-SE" sz="900" dirty="0">
              <a:solidFill>
                <a:srgbClr val="005294"/>
              </a:solidFill>
              <a:latin typeface="Poppins Light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A394E2B-9167-2F9D-5CF9-8F3E43C70C7E}"/>
              </a:ext>
            </a:extLst>
          </p:cNvPr>
          <p:cNvGrpSpPr/>
          <p:nvPr/>
        </p:nvGrpSpPr>
        <p:grpSpPr>
          <a:xfrm>
            <a:off x="327779" y="1973595"/>
            <a:ext cx="11046954" cy="4138180"/>
            <a:chOff x="327779" y="1973595"/>
            <a:chExt cx="11046954" cy="4138180"/>
          </a:xfrm>
        </p:grpSpPr>
        <p:sp>
          <p:nvSpPr>
            <p:cNvPr id="22" name="Rounded Rectangle 57">
              <a:extLst>
                <a:ext uri="{FF2B5EF4-FFF2-40B4-BE49-F238E27FC236}">
                  <a16:creationId xmlns:a16="http://schemas.microsoft.com/office/drawing/2014/main" id="{5BCB529A-05EF-E298-56A3-F21118A14033}"/>
                </a:ext>
              </a:extLst>
            </p:cNvPr>
            <p:cNvSpPr/>
            <p:nvPr/>
          </p:nvSpPr>
          <p:spPr>
            <a:xfrm>
              <a:off x="327779" y="1973595"/>
              <a:ext cx="11046954" cy="4138180"/>
            </a:xfrm>
            <a:prstGeom prst="roundRect">
              <a:avLst>
                <a:gd name="adj" fmla="val 5052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0B8249E-896C-3747-F573-E3AA5FFF8086}"/>
                </a:ext>
              </a:extLst>
            </p:cNvPr>
            <p:cNvSpPr txBox="1"/>
            <p:nvPr/>
          </p:nvSpPr>
          <p:spPr>
            <a:xfrm>
              <a:off x="459408" y="5421613"/>
              <a:ext cx="1268981" cy="58349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400" u="sng" dirty="0">
                  <a:solidFill>
                    <a:srgbClr val="000000"/>
                  </a:solidFill>
                  <a:latin typeface="+mj-lt"/>
                </a:rPr>
                <a:t>Patients, n</a:t>
              </a:r>
              <a:endParaRPr kumimoji="0" lang="en-GB" sz="140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Testosterone</a:t>
              </a:r>
            </a:p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3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Placebo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4CD0018-CA2B-8F12-B7D8-1638CE0AF23F}"/>
                </a:ext>
              </a:extLst>
            </p:cNvPr>
            <p:cNvSpPr txBox="1"/>
            <p:nvPr/>
          </p:nvSpPr>
          <p:spPr>
            <a:xfrm>
              <a:off x="1728107" y="5421613"/>
              <a:ext cx="9586333" cy="58349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47650" algn="ctr"/>
                  <a:tab pos="717550" algn="ctr"/>
                  <a:tab pos="1189038" algn="ctr"/>
                  <a:tab pos="2130425" algn="ctr"/>
                  <a:tab pos="3070225" algn="ctr"/>
                  <a:tab pos="4013200" algn="ctr"/>
                  <a:tab pos="5386388" algn="ctr"/>
                  <a:tab pos="5918200" algn="ctr"/>
                  <a:tab pos="6330950" algn="ctr"/>
                  <a:tab pos="7264400" algn="ctr"/>
                  <a:tab pos="8199438" algn="ctr"/>
                  <a:tab pos="9153525" algn="ctr"/>
                </a:tabLst>
                <a:defRPr/>
              </a:pPr>
              <a:endParaRPr kumimoji="0" lang="en-GB" sz="1400" b="1" i="0" u="sng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47650" algn="ctr"/>
                  <a:tab pos="717550" algn="ctr"/>
                  <a:tab pos="1189038" algn="ctr"/>
                  <a:tab pos="2130425" algn="ctr"/>
                  <a:tab pos="3070225" algn="ctr"/>
                  <a:tab pos="4013200" algn="ctr"/>
                  <a:tab pos="5386388" algn="ctr"/>
                  <a:tab pos="5918200" algn="ctr"/>
                  <a:tab pos="6330950" algn="ctr"/>
                  <a:tab pos="7264400" algn="ctr"/>
                  <a:tab pos="8199438" algn="ctr"/>
                  <a:tab pos="9153525" algn="ctr"/>
                </a:tabLst>
                <a:defRPr/>
              </a:pPr>
              <a:r>
                <a:rPr lang="en-GB" sz="1400" dirty="0">
                  <a:solidFill>
                    <a:schemeClr val="accent1"/>
                  </a:solidFill>
                  <a:latin typeface="Poppins Light"/>
                </a:rPr>
                <a:t>	607		437	308	203	73	1917		1450	1048	724	222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47650" algn="ctr"/>
                  <a:tab pos="717550" algn="ctr"/>
                  <a:tab pos="1189038" algn="ctr"/>
                  <a:tab pos="2130425" algn="ctr"/>
                  <a:tab pos="3070225" algn="ctr"/>
                  <a:tab pos="4013200" algn="ctr"/>
                  <a:tab pos="5386388" algn="ctr"/>
                  <a:tab pos="5918200" algn="ctr"/>
                  <a:tab pos="6330950" algn="ctr"/>
                  <a:tab pos="7264400" algn="ctr"/>
                  <a:tab pos="8199438" algn="ctr"/>
                  <a:tab pos="9153525" algn="ctr"/>
                </a:tabLst>
                <a:defRPr/>
              </a:pPr>
              <a:r>
                <a:rPr lang="en-GB" sz="1400" dirty="0">
                  <a:solidFill>
                    <a:schemeClr val="accent3">
                      <a:lumMod val="75000"/>
                    </a:schemeClr>
                  </a:solidFill>
                  <a:latin typeface="Poppins Light"/>
                </a:rPr>
                <a:t>	568		424	305	184	45	1963		1457	999	701	205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4A4E01F9-A70A-18E1-AE46-DAA3F563606A}"/>
                </a:ext>
              </a:extLst>
            </p:cNvPr>
            <p:cNvSpPr txBox="1"/>
            <p:nvPr/>
          </p:nvSpPr>
          <p:spPr>
            <a:xfrm>
              <a:off x="1577913" y="2107649"/>
              <a:ext cx="4350957" cy="263149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algn="ctr">
                <a:lnSpc>
                  <a:spcPct val="95000"/>
                </a:lnSpc>
                <a:defRPr/>
              </a:pPr>
              <a:r>
                <a:rPr lang="en-US">
                  <a:solidFill>
                    <a:schemeClr val="accent1"/>
                  </a:solidFill>
                  <a:latin typeface="Poppins Medium"/>
                </a:rPr>
                <a:t>Men with prediabetes at baseline</a:t>
              </a:r>
              <a:endParaRPr lang="en-US" dirty="0">
                <a:solidFill>
                  <a:schemeClr val="accent1"/>
                </a:solidFill>
                <a:latin typeface="Poppins Medium"/>
              </a:endParaRPr>
            </a:p>
          </p:txBody>
        </p:sp>
        <p:sp>
          <p:nvSpPr>
            <p:cNvPr id="538" name="TextBox 537">
              <a:extLst>
                <a:ext uri="{FF2B5EF4-FFF2-40B4-BE49-F238E27FC236}">
                  <a16:creationId xmlns:a16="http://schemas.microsoft.com/office/drawing/2014/main" id="{7C352D9E-751C-4FA9-64E2-468D1ACBEB50}"/>
                </a:ext>
              </a:extLst>
            </p:cNvPr>
            <p:cNvSpPr txBox="1"/>
            <p:nvPr/>
          </p:nvSpPr>
          <p:spPr>
            <a:xfrm rot="16200000">
              <a:off x="-302502" y="3481298"/>
              <a:ext cx="2318441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Change in fasting </a:t>
              </a:r>
              <a:r>
                <a:rPr lang="en-GB" sz="1600" dirty="0">
                  <a:solidFill>
                    <a:srgbClr val="000000"/>
                  </a:solidFill>
                  <a:latin typeface="Poppins Medium"/>
                </a:rPr>
                <a:t>glucose</a:t>
              </a: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 level (mg/dL)</a:t>
              </a:r>
            </a:p>
          </p:txBody>
        </p:sp>
        <p:sp>
          <p:nvSpPr>
            <p:cNvPr id="539" name="TextBox 538">
              <a:extLst>
                <a:ext uri="{FF2B5EF4-FFF2-40B4-BE49-F238E27FC236}">
                  <a16:creationId xmlns:a16="http://schemas.microsoft.com/office/drawing/2014/main" id="{F070B679-B557-DA20-0281-9B95312DA987}"/>
                </a:ext>
              </a:extLst>
            </p:cNvPr>
            <p:cNvSpPr txBox="1"/>
            <p:nvPr/>
          </p:nvSpPr>
          <p:spPr>
            <a:xfrm>
              <a:off x="1044526" y="3801201"/>
              <a:ext cx="452999" cy="239233"/>
            </a:xfrm>
            <a:prstGeom prst="rect">
              <a:avLst/>
            </a:prstGeom>
            <a:noFill/>
          </p:spPr>
          <p:txBody>
            <a:bodyPr wrap="square" lIns="0" tIns="0" rIns="108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72727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40" name="Freeform: Shape 182">
              <a:extLst>
                <a:ext uri="{FF2B5EF4-FFF2-40B4-BE49-F238E27FC236}">
                  <a16:creationId xmlns:a16="http://schemas.microsoft.com/office/drawing/2014/main" id="{63B0833F-72CC-B4F4-C37D-07526AF60FB9}"/>
                </a:ext>
              </a:extLst>
            </p:cNvPr>
            <p:cNvSpPr/>
            <p:nvPr/>
          </p:nvSpPr>
          <p:spPr>
            <a:xfrm>
              <a:off x="1588887" y="2539263"/>
              <a:ext cx="128253" cy="2308000"/>
            </a:xfrm>
            <a:custGeom>
              <a:avLst/>
              <a:gdLst>
                <a:gd name="connsiteX0" fmla="*/ 0 w 2480261"/>
                <a:gd name="connsiteY0" fmla="*/ 0 h 1722840"/>
                <a:gd name="connsiteX1" fmla="*/ 0 w 2480261"/>
                <a:gd name="connsiteY1" fmla="*/ 1722840 h 1722840"/>
                <a:gd name="connsiteX2" fmla="*/ 2480261 w 2480261"/>
                <a:gd name="connsiteY2" fmla="*/ 1722840 h 1722840"/>
                <a:gd name="connsiteX0" fmla="*/ 0 w 0"/>
                <a:gd name="connsiteY0" fmla="*/ 0 h 1722840"/>
                <a:gd name="connsiteX1" fmla="*/ 0 w 0"/>
                <a:gd name="connsiteY1" fmla="*/ 172284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22840">
                  <a:moveTo>
                    <a:pt x="0" y="0"/>
                  </a:moveTo>
                  <a:lnTo>
                    <a:pt x="0" y="1722840"/>
                  </a:lnTo>
                </a:path>
              </a:pathLst>
            </a:custGeom>
            <a:noFill/>
            <a:ln w="19050" cap="sq">
              <a:solidFill>
                <a:srgbClr val="000000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541" name="Group 540">
              <a:extLst>
                <a:ext uri="{FF2B5EF4-FFF2-40B4-BE49-F238E27FC236}">
                  <a16:creationId xmlns:a16="http://schemas.microsoft.com/office/drawing/2014/main" id="{7B060A96-CDE8-1BF5-023F-0BE3E082D08A}"/>
                </a:ext>
              </a:extLst>
            </p:cNvPr>
            <p:cNvGrpSpPr/>
            <p:nvPr/>
          </p:nvGrpSpPr>
          <p:grpSpPr>
            <a:xfrm>
              <a:off x="1131751" y="2441269"/>
              <a:ext cx="457833" cy="184666"/>
              <a:chOff x="3039491" y="3873118"/>
              <a:chExt cx="457833" cy="142545"/>
            </a:xfrm>
          </p:grpSpPr>
          <p:sp>
            <p:nvSpPr>
              <p:cNvPr id="574" name="TextBox 573">
                <a:extLst>
                  <a:ext uri="{FF2B5EF4-FFF2-40B4-BE49-F238E27FC236}">
                    <a16:creationId xmlns:a16="http://schemas.microsoft.com/office/drawing/2014/main" id="{78399D9E-A8D3-B34E-EAC5-CF9A418C9A53}"/>
                  </a:ext>
                </a:extLst>
              </p:cNvPr>
              <p:cNvSpPr txBox="1"/>
              <p:nvPr/>
            </p:nvSpPr>
            <p:spPr>
              <a:xfrm>
                <a:off x="3039491" y="3873118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10</a:t>
                </a:r>
              </a:p>
            </p:txBody>
          </p:sp>
          <p:cxnSp>
            <p:nvCxnSpPr>
              <p:cNvPr id="575" name="Straight Connector 574">
                <a:extLst>
                  <a:ext uri="{FF2B5EF4-FFF2-40B4-BE49-F238E27FC236}">
                    <a16:creationId xmlns:a16="http://schemas.microsoft.com/office/drawing/2014/main" id="{5A70B183-029B-FD5B-A042-8CE1C0ADA8F8}"/>
                  </a:ext>
                </a:extLst>
              </p:cNvPr>
              <p:cNvCxnSpPr/>
              <p:nvPr/>
            </p:nvCxnSpPr>
            <p:spPr>
              <a:xfrm>
                <a:off x="3436124" y="3946175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2" name="Group 541">
              <a:extLst>
                <a:ext uri="{FF2B5EF4-FFF2-40B4-BE49-F238E27FC236}">
                  <a16:creationId xmlns:a16="http://schemas.microsoft.com/office/drawing/2014/main" id="{A6843C16-02F5-B16D-B224-55A9D90C64FB}"/>
                </a:ext>
              </a:extLst>
            </p:cNvPr>
            <p:cNvGrpSpPr/>
            <p:nvPr/>
          </p:nvGrpSpPr>
          <p:grpSpPr>
            <a:xfrm>
              <a:off x="1180045" y="3766326"/>
              <a:ext cx="409539" cy="184666"/>
              <a:chOff x="3087785" y="4587894"/>
              <a:chExt cx="409539" cy="142545"/>
            </a:xfrm>
          </p:grpSpPr>
          <p:sp>
            <p:nvSpPr>
              <p:cNvPr id="572" name="TextBox 571">
                <a:extLst>
                  <a:ext uri="{FF2B5EF4-FFF2-40B4-BE49-F238E27FC236}">
                    <a16:creationId xmlns:a16="http://schemas.microsoft.com/office/drawing/2014/main" id="{2960A7C7-CC30-7AB3-5D53-C2B60B21AD87}"/>
                  </a:ext>
                </a:extLst>
              </p:cNvPr>
              <p:cNvSpPr txBox="1"/>
              <p:nvPr/>
            </p:nvSpPr>
            <p:spPr>
              <a:xfrm>
                <a:off x="3087785" y="4587894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-5</a:t>
                </a:r>
              </a:p>
            </p:txBody>
          </p:sp>
          <p:cxnSp>
            <p:nvCxnSpPr>
              <p:cNvPr id="573" name="Straight Connector 572">
                <a:extLst>
                  <a:ext uri="{FF2B5EF4-FFF2-40B4-BE49-F238E27FC236}">
                    <a16:creationId xmlns:a16="http://schemas.microsoft.com/office/drawing/2014/main" id="{9FED89BB-B8A9-0F98-CF75-10AD968CA2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124" y="4661635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45" name="Straight Connector 544">
              <a:extLst>
                <a:ext uri="{FF2B5EF4-FFF2-40B4-BE49-F238E27FC236}">
                  <a16:creationId xmlns:a16="http://schemas.microsoft.com/office/drawing/2014/main" id="{0CBF090A-CC60-B9F5-1534-E89DF6B1F207}"/>
                </a:ext>
              </a:extLst>
            </p:cNvPr>
            <p:cNvCxnSpPr>
              <a:cxnSpLocks/>
            </p:cNvCxnSpPr>
            <p:nvPr/>
          </p:nvCxnSpPr>
          <p:spPr>
            <a:xfrm>
              <a:off x="1577914" y="4859735"/>
              <a:ext cx="4342503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6" name="TextBox 545">
              <a:extLst>
                <a:ext uri="{FF2B5EF4-FFF2-40B4-BE49-F238E27FC236}">
                  <a16:creationId xmlns:a16="http://schemas.microsoft.com/office/drawing/2014/main" id="{22056441-48D1-CB2C-4FB8-8FE60C4FCBF1}"/>
                </a:ext>
              </a:extLst>
            </p:cNvPr>
            <p:cNvSpPr txBox="1"/>
            <p:nvPr/>
          </p:nvSpPr>
          <p:spPr>
            <a:xfrm>
              <a:off x="1876869" y="4965627"/>
              <a:ext cx="273101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0</a:t>
              </a:r>
            </a:p>
          </p:txBody>
        </p:sp>
        <p:cxnSp>
          <p:nvCxnSpPr>
            <p:cNvPr id="547" name="Straight Connector 546">
              <a:extLst>
                <a:ext uri="{FF2B5EF4-FFF2-40B4-BE49-F238E27FC236}">
                  <a16:creationId xmlns:a16="http://schemas.microsoft.com/office/drawing/2014/main" id="{5A0EE401-8E45-4B06-4101-E53FADDF699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915294" y="4899377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8" name="TextBox 547">
              <a:extLst>
                <a:ext uri="{FF2B5EF4-FFF2-40B4-BE49-F238E27FC236}">
                  <a16:creationId xmlns:a16="http://schemas.microsoft.com/office/drawing/2014/main" id="{4150731C-B833-1886-82BE-428FFAA644F9}"/>
                </a:ext>
              </a:extLst>
            </p:cNvPr>
            <p:cNvSpPr txBox="1"/>
            <p:nvPr/>
          </p:nvSpPr>
          <p:spPr>
            <a:xfrm>
              <a:off x="2842829" y="4965627"/>
              <a:ext cx="22604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12</a:t>
              </a:r>
            </a:p>
          </p:txBody>
        </p:sp>
        <p:cxnSp>
          <p:nvCxnSpPr>
            <p:cNvPr id="549" name="Straight Connector 548">
              <a:extLst>
                <a:ext uri="{FF2B5EF4-FFF2-40B4-BE49-F238E27FC236}">
                  <a16:creationId xmlns:a16="http://schemas.microsoft.com/office/drawing/2014/main" id="{86A35944-14DD-CC21-99BE-51E85610A39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973963" y="4899377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0" name="Straight Connector 549">
              <a:extLst>
                <a:ext uri="{FF2B5EF4-FFF2-40B4-BE49-F238E27FC236}">
                  <a16:creationId xmlns:a16="http://schemas.microsoft.com/office/drawing/2014/main" id="{4C2A50EA-456F-65B6-6CB0-07B4141A801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739288" y="4899377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1" name="TextBox 550">
              <a:extLst>
                <a:ext uri="{FF2B5EF4-FFF2-40B4-BE49-F238E27FC236}">
                  <a16:creationId xmlns:a16="http://schemas.microsoft.com/office/drawing/2014/main" id="{F6C53A3B-3E34-A192-CED5-49D37B8A81AF}"/>
                </a:ext>
              </a:extLst>
            </p:cNvPr>
            <p:cNvSpPr txBox="1"/>
            <p:nvPr/>
          </p:nvSpPr>
          <p:spPr>
            <a:xfrm>
              <a:off x="5628718" y="4965627"/>
              <a:ext cx="29859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48</a:t>
              </a:r>
            </a:p>
          </p:txBody>
        </p:sp>
        <p:grpSp>
          <p:nvGrpSpPr>
            <p:cNvPr id="552" name="Group 551">
              <a:extLst>
                <a:ext uri="{FF2B5EF4-FFF2-40B4-BE49-F238E27FC236}">
                  <a16:creationId xmlns:a16="http://schemas.microsoft.com/office/drawing/2014/main" id="{4E872514-E6FB-FD10-C56A-2EC72223F10E}"/>
                </a:ext>
              </a:extLst>
            </p:cNvPr>
            <p:cNvGrpSpPr/>
            <p:nvPr/>
          </p:nvGrpSpPr>
          <p:grpSpPr>
            <a:xfrm>
              <a:off x="1180045" y="4651873"/>
              <a:ext cx="409539" cy="184666"/>
              <a:chOff x="3240185" y="4903832"/>
              <a:chExt cx="409539" cy="142545"/>
            </a:xfrm>
          </p:grpSpPr>
          <p:sp>
            <p:nvSpPr>
              <p:cNvPr id="570" name="TextBox 569">
                <a:extLst>
                  <a:ext uri="{FF2B5EF4-FFF2-40B4-BE49-F238E27FC236}">
                    <a16:creationId xmlns:a16="http://schemas.microsoft.com/office/drawing/2014/main" id="{6FB92121-E6B6-8D0B-668F-22D3B091AA27}"/>
                  </a:ext>
                </a:extLst>
              </p:cNvPr>
              <p:cNvSpPr txBox="1"/>
              <p:nvPr/>
            </p:nvSpPr>
            <p:spPr>
              <a:xfrm>
                <a:off x="3240185" y="4903832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-15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571" name="Straight Connector 570">
                <a:extLst>
                  <a:ext uri="{FF2B5EF4-FFF2-40B4-BE49-F238E27FC236}">
                    <a16:creationId xmlns:a16="http://schemas.microsoft.com/office/drawing/2014/main" id="{6FEACD72-69F4-D62C-3E98-3B90F1A3F13D}"/>
                  </a:ext>
                </a:extLst>
              </p:cNvPr>
              <p:cNvCxnSpPr/>
              <p:nvPr/>
            </p:nvCxnSpPr>
            <p:spPr>
              <a:xfrm>
                <a:off x="3588524" y="4977572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3" name="TextBox 552">
              <a:extLst>
                <a:ext uri="{FF2B5EF4-FFF2-40B4-BE49-F238E27FC236}">
                  <a16:creationId xmlns:a16="http://schemas.microsoft.com/office/drawing/2014/main" id="{48B0DAC7-D5E6-E02E-0CA2-DA9D501D1049}"/>
                </a:ext>
              </a:extLst>
            </p:cNvPr>
            <p:cNvSpPr txBox="1"/>
            <p:nvPr/>
          </p:nvSpPr>
          <p:spPr>
            <a:xfrm>
              <a:off x="2292635" y="5253110"/>
              <a:ext cx="321107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Months since randomisation</a:t>
              </a:r>
            </a:p>
          </p:txBody>
        </p:sp>
        <p:grpSp>
          <p:nvGrpSpPr>
            <p:cNvPr id="554" name="Group 553">
              <a:extLst>
                <a:ext uri="{FF2B5EF4-FFF2-40B4-BE49-F238E27FC236}">
                  <a16:creationId xmlns:a16="http://schemas.microsoft.com/office/drawing/2014/main" id="{FF07BB9A-2344-2C94-6225-5FD9BFCDEC12}"/>
                </a:ext>
              </a:extLst>
            </p:cNvPr>
            <p:cNvGrpSpPr/>
            <p:nvPr/>
          </p:nvGrpSpPr>
          <p:grpSpPr>
            <a:xfrm>
              <a:off x="1734393" y="2553454"/>
              <a:ext cx="1364857" cy="389594"/>
              <a:chOff x="3642133" y="3907477"/>
              <a:chExt cx="1364857" cy="389594"/>
            </a:xfrm>
          </p:grpSpPr>
          <p:sp>
            <p:nvSpPr>
              <p:cNvPr id="567" name="TextBox 566">
                <a:extLst>
                  <a:ext uri="{FF2B5EF4-FFF2-40B4-BE49-F238E27FC236}">
                    <a16:creationId xmlns:a16="http://schemas.microsoft.com/office/drawing/2014/main" id="{D481BC00-3D3E-3E1A-537C-894B9049FC49}"/>
                  </a:ext>
                </a:extLst>
              </p:cNvPr>
              <p:cNvSpPr txBox="1"/>
              <p:nvPr/>
            </p:nvSpPr>
            <p:spPr>
              <a:xfrm>
                <a:off x="3783331" y="3907477"/>
                <a:ext cx="1223659" cy="389594"/>
              </a:xfrm>
              <a:prstGeom prst="rect">
                <a:avLst/>
              </a:prstGeom>
              <a:noFill/>
            </p:spPr>
            <p:txBody>
              <a:bodyPr wrap="none" lIns="36000" tIns="0" rIns="3600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Testosterone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Placebo</a:t>
                </a:r>
              </a:p>
            </p:txBody>
          </p:sp>
          <p:sp>
            <p:nvSpPr>
              <p:cNvPr id="568" name="Rectangle 567">
                <a:extLst>
                  <a:ext uri="{FF2B5EF4-FFF2-40B4-BE49-F238E27FC236}">
                    <a16:creationId xmlns:a16="http://schemas.microsoft.com/office/drawing/2014/main" id="{B06764AF-C6A8-0E12-A83B-DBFCAF3CC294}"/>
                  </a:ext>
                </a:extLst>
              </p:cNvPr>
              <p:cNvSpPr/>
              <p:nvPr/>
            </p:nvSpPr>
            <p:spPr>
              <a:xfrm>
                <a:off x="3642133" y="3941861"/>
                <a:ext cx="90488" cy="9048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569" name="Rectangle 568">
                <a:extLst>
                  <a:ext uri="{FF2B5EF4-FFF2-40B4-BE49-F238E27FC236}">
                    <a16:creationId xmlns:a16="http://schemas.microsoft.com/office/drawing/2014/main" id="{50A08396-971B-ACBC-D409-5A7CFDC6F31C}"/>
                  </a:ext>
                </a:extLst>
              </p:cNvPr>
              <p:cNvSpPr/>
              <p:nvPr/>
            </p:nvSpPr>
            <p:spPr>
              <a:xfrm>
                <a:off x="3642133" y="4134627"/>
                <a:ext cx="90488" cy="904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grpSp>
          <p:nvGrpSpPr>
            <p:cNvPr id="555" name="Group 554">
              <a:extLst>
                <a:ext uri="{FF2B5EF4-FFF2-40B4-BE49-F238E27FC236}">
                  <a16:creationId xmlns:a16="http://schemas.microsoft.com/office/drawing/2014/main" id="{1DC53B11-0E40-09FC-396C-8A5AFEA78544}"/>
                </a:ext>
              </a:extLst>
            </p:cNvPr>
            <p:cNvGrpSpPr/>
            <p:nvPr/>
          </p:nvGrpSpPr>
          <p:grpSpPr>
            <a:xfrm>
              <a:off x="1131751" y="3326811"/>
              <a:ext cx="457833" cy="184666"/>
              <a:chOff x="3039491" y="3586008"/>
              <a:chExt cx="457833" cy="142545"/>
            </a:xfrm>
          </p:grpSpPr>
          <p:sp>
            <p:nvSpPr>
              <p:cNvPr id="565" name="TextBox 564">
                <a:extLst>
                  <a:ext uri="{FF2B5EF4-FFF2-40B4-BE49-F238E27FC236}">
                    <a16:creationId xmlns:a16="http://schemas.microsoft.com/office/drawing/2014/main" id="{47CD6DC9-E2BD-5A25-2242-7373C39AFA00}"/>
                  </a:ext>
                </a:extLst>
              </p:cNvPr>
              <p:cNvSpPr txBox="1"/>
              <p:nvPr/>
            </p:nvSpPr>
            <p:spPr>
              <a:xfrm>
                <a:off x="3039491" y="3586008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566" name="Straight Connector 565">
                <a:extLst>
                  <a:ext uri="{FF2B5EF4-FFF2-40B4-BE49-F238E27FC236}">
                    <a16:creationId xmlns:a16="http://schemas.microsoft.com/office/drawing/2014/main" id="{19454074-0129-4AA5-D6B6-0D5FF413EF2D}"/>
                  </a:ext>
                </a:extLst>
              </p:cNvPr>
              <p:cNvCxnSpPr/>
              <p:nvPr/>
            </p:nvCxnSpPr>
            <p:spPr>
              <a:xfrm>
                <a:off x="3436124" y="3659065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56" name="Straight Connector 555">
              <a:extLst>
                <a:ext uri="{FF2B5EF4-FFF2-40B4-BE49-F238E27FC236}">
                  <a16:creationId xmlns:a16="http://schemas.microsoft.com/office/drawing/2014/main" id="{557FC1A3-F558-C394-01C0-F537908778C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797956" y="4899377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4" name="TextBox 563">
              <a:extLst>
                <a:ext uri="{FF2B5EF4-FFF2-40B4-BE49-F238E27FC236}">
                  <a16:creationId xmlns:a16="http://schemas.microsoft.com/office/drawing/2014/main" id="{93D1EE40-59A1-7ECF-A022-47FD94D3DA82}"/>
                </a:ext>
              </a:extLst>
            </p:cNvPr>
            <p:cNvSpPr txBox="1"/>
            <p:nvPr/>
          </p:nvSpPr>
          <p:spPr>
            <a:xfrm>
              <a:off x="3744865" y="4965627"/>
              <a:ext cx="309483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24</a:t>
              </a:r>
            </a:p>
          </p:txBody>
        </p:sp>
        <p:cxnSp>
          <p:nvCxnSpPr>
            <p:cNvPr id="321" name="Straight Connector 320">
              <a:extLst>
                <a:ext uri="{FF2B5EF4-FFF2-40B4-BE49-F238E27FC236}">
                  <a16:creationId xmlns:a16="http://schemas.microsoft.com/office/drawing/2014/main" id="{1708166B-59BD-2EDA-4416-6341BD33FFC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856625" y="4899377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2" name="TextBox 321">
              <a:extLst>
                <a:ext uri="{FF2B5EF4-FFF2-40B4-BE49-F238E27FC236}">
                  <a16:creationId xmlns:a16="http://schemas.microsoft.com/office/drawing/2014/main" id="{BF0D53C9-77C7-657B-2E66-27F7AE17B3FA}"/>
                </a:ext>
              </a:extLst>
            </p:cNvPr>
            <p:cNvSpPr txBox="1"/>
            <p:nvPr/>
          </p:nvSpPr>
          <p:spPr>
            <a:xfrm>
              <a:off x="4682929" y="4965627"/>
              <a:ext cx="309483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36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0A57A03B-FD56-2FFD-CC2C-B15AF8542CFF}"/>
                </a:ext>
              </a:extLst>
            </p:cNvPr>
            <p:cNvSpPr txBox="1"/>
            <p:nvPr/>
          </p:nvSpPr>
          <p:spPr>
            <a:xfrm>
              <a:off x="1375790" y="4322567"/>
              <a:ext cx="30108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+mj-lt"/>
                  <a:cs typeface="Arial" panose="020B0604020202020204" pitchFamily="34" charset="0"/>
                </a:rPr>
                <a:t>Omnibus test p=0.31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D01E8B7F-E106-9B8F-48E2-F9CEB37BC3C4}"/>
                </a:ext>
              </a:extLst>
            </p:cNvPr>
            <p:cNvGrpSpPr/>
            <p:nvPr/>
          </p:nvGrpSpPr>
          <p:grpSpPr>
            <a:xfrm>
              <a:off x="1180045" y="4212450"/>
              <a:ext cx="409539" cy="184666"/>
              <a:chOff x="3240185" y="4824658"/>
              <a:chExt cx="409539" cy="142545"/>
            </a:xfrm>
          </p:grpSpPr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17B1A3-52C8-69D7-BAF9-C17FE2773DC8}"/>
                  </a:ext>
                </a:extLst>
              </p:cNvPr>
              <p:cNvSpPr txBox="1"/>
              <p:nvPr/>
            </p:nvSpPr>
            <p:spPr>
              <a:xfrm>
                <a:off x="3240185" y="4824658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-10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E06B9167-328B-282A-31C7-21CF287DB723}"/>
                  </a:ext>
                </a:extLst>
              </p:cNvPr>
              <p:cNvCxnSpPr/>
              <p:nvPr/>
            </p:nvCxnSpPr>
            <p:spPr>
              <a:xfrm>
                <a:off x="3588524" y="4898399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E87357F-1D4A-F60C-5A84-55AB0C6B798C}"/>
                </a:ext>
              </a:extLst>
            </p:cNvPr>
            <p:cNvGrpSpPr/>
            <p:nvPr/>
          </p:nvGrpSpPr>
          <p:grpSpPr>
            <a:xfrm>
              <a:off x="1180045" y="2885156"/>
              <a:ext cx="409539" cy="184666"/>
              <a:chOff x="3240185" y="4840141"/>
              <a:chExt cx="409539" cy="142545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F8D971-4CD7-53B9-487C-ECA7DB60C852}"/>
                  </a:ext>
                </a:extLst>
              </p:cNvPr>
              <p:cNvSpPr txBox="1"/>
              <p:nvPr/>
            </p:nvSpPr>
            <p:spPr>
              <a:xfrm>
                <a:off x="3240185" y="4840141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5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C13B37E4-A23B-9A51-8D7C-3050E3B391A1}"/>
                  </a:ext>
                </a:extLst>
              </p:cNvPr>
              <p:cNvCxnSpPr/>
              <p:nvPr/>
            </p:nvCxnSpPr>
            <p:spPr>
              <a:xfrm>
                <a:off x="3588524" y="4913882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7B8FC4E4-45EA-A600-165F-31D645014CA2}"/>
                </a:ext>
              </a:extLst>
            </p:cNvPr>
            <p:cNvGrpSpPr/>
            <p:nvPr/>
          </p:nvGrpSpPr>
          <p:grpSpPr>
            <a:xfrm>
              <a:off x="2005317" y="2697552"/>
              <a:ext cx="3896116" cy="999969"/>
              <a:chOff x="1934981" y="2697552"/>
              <a:chExt cx="3896116" cy="999969"/>
            </a:xfrm>
          </p:grpSpPr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C58E4474-3187-F7B7-6567-481723CC0044}"/>
                  </a:ext>
                </a:extLst>
              </p:cNvPr>
              <p:cNvSpPr/>
              <p:nvPr/>
            </p:nvSpPr>
            <p:spPr>
              <a:xfrm rot="2700000">
                <a:off x="1934982" y="3352872"/>
                <a:ext cx="135535" cy="13553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71" name="Group 670">
                <a:extLst>
                  <a:ext uri="{FF2B5EF4-FFF2-40B4-BE49-F238E27FC236}">
                    <a16:creationId xmlns:a16="http://schemas.microsoft.com/office/drawing/2014/main" id="{321F8263-CDD8-6E7B-51FE-E09ADF5FB3EC}"/>
                  </a:ext>
                </a:extLst>
              </p:cNvPr>
              <p:cNvGrpSpPr/>
              <p:nvPr/>
            </p:nvGrpSpPr>
            <p:grpSpPr>
              <a:xfrm>
                <a:off x="2875083" y="3241080"/>
                <a:ext cx="135538" cy="284911"/>
                <a:chOff x="9145090" y="2886845"/>
                <a:chExt cx="169948" cy="357248"/>
              </a:xfrm>
            </p:grpSpPr>
            <p:cxnSp>
              <p:nvCxnSpPr>
                <p:cNvPr id="677" name="Straight Connector 676">
                  <a:extLst>
                    <a:ext uri="{FF2B5EF4-FFF2-40B4-BE49-F238E27FC236}">
                      <a16:creationId xmlns:a16="http://schemas.microsoft.com/office/drawing/2014/main" id="{652E30DA-1C84-1732-B87A-5BFFB4DF55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2807554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78" name="Straight Connector 677">
                  <a:extLst>
                    <a:ext uri="{FF2B5EF4-FFF2-40B4-BE49-F238E27FC236}">
                      <a16:creationId xmlns:a16="http://schemas.microsoft.com/office/drawing/2014/main" id="{ABEB78C9-6D19-E421-C709-A1C5ED9FF8F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2891765"/>
                  <a:ext cx="0" cy="341616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79" name="Straight Connector 678">
                  <a:extLst>
                    <a:ext uri="{FF2B5EF4-FFF2-40B4-BE49-F238E27FC236}">
                      <a16:creationId xmlns:a16="http://schemas.microsoft.com/office/drawing/2014/main" id="{F32E55E9-36C0-0044-43F8-22BC01DE95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16480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680" name="Rectangle 679">
                  <a:extLst>
                    <a:ext uri="{FF2B5EF4-FFF2-40B4-BE49-F238E27FC236}">
                      <a16:creationId xmlns:a16="http://schemas.microsoft.com/office/drawing/2014/main" id="{28142C39-CD6E-C7CB-8EB7-0D10B70FAAFB}"/>
                    </a:ext>
                  </a:extLst>
                </p:cNvPr>
                <p:cNvSpPr/>
                <p:nvPr/>
              </p:nvSpPr>
              <p:spPr>
                <a:xfrm rot="2700000">
                  <a:off x="9145091" y="2975671"/>
                  <a:ext cx="169945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82" name="Group 681">
                <a:extLst>
                  <a:ext uri="{FF2B5EF4-FFF2-40B4-BE49-F238E27FC236}">
                    <a16:creationId xmlns:a16="http://schemas.microsoft.com/office/drawing/2014/main" id="{D53CC4F2-BEDC-23DE-8E5B-84A8E3264077}"/>
                  </a:ext>
                </a:extLst>
              </p:cNvPr>
              <p:cNvGrpSpPr/>
              <p:nvPr/>
            </p:nvGrpSpPr>
            <p:grpSpPr>
              <a:xfrm>
                <a:off x="3813793" y="2942455"/>
                <a:ext cx="135538" cy="382341"/>
                <a:chOff x="9145042" y="3408424"/>
                <a:chExt cx="169948" cy="479408"/>
              </a:xfrm>
            </p:grpSpPr>
            <p:cxnSp>
              <p:nvCxnSpPr>
                <p:cNvPr id="688" name="Straight Connector 687">
                  <a:extLst>
                    <a:ext uri="{FF2B5EF4-FFF2-40B4-BE49-F238E27FC236}">
                      <a16:creationId xmlns:a16="http://schemas.microsoft.com/office/drawing/2014/main" id="{A8AD5BFD-B38E-6DCF-34CC-4F23871560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3" y="332913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89" name="Straight Connector 688">
                  <a:extLst>
                    <a:ext uri="{FF2B5EF4-FFF2-40B4-BE49-F238E27FC236}">
                      <a16:creationId xmlns:a16="http://schemas.microsoft.com/office/drawing/2014/main" id="{E5481EE7-7170-7607-0D6E-FAADF525782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3" y="3410261"/>
                  <a:ext cx="0" cy="471034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90" name="Straight Connector 689">
                  <a:extLst>
                    <a:ext uri="{FF2B5EF4-FFF2-40B4-BE49-F238E27FC236}">
                      <a16:creationId xmlns:a16="http://schemas.microsoft.com/office/drawing/2014/main" id="{BC8EE77A-D7CD-C320-D53D-45FD175560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808541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691" name="Rectangle 690">
                  <a:extLst>
                    <a:ext uri="{FF2B5EF4-FFF2-40B4-BE49-F238E27FC236}">
                      <a16:creationId xmlns:a16="http://schemas.microsoft.com/office/drawing/2014/main" id="{CDB5E3D6-C634-61DC-7193-21DF07156D6E}"/>
                    </a:ext>
                  </a:extLst>
                </p:cNvPr>
                <p:cNvSpPr/>
                <p:nvPr/>
              </p:nvSpPr>
              <p:spPr>
                <a:xfrm rot="2700000">
                  <a:off x="9145044" y="3567346"/>
                  <a:ext cx="169944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93" name="Group 692">
                <a:extLst>
                  <a:ext uri="{FF2B5EF4-FFF2-40B4-BE49-F238E27FC236}">
                    <a16:creationId xmlns:a16="http://schemas.microsoft.com/office/drawing/2014/main" id="{C157C644-8D21-2FD5-6F34-0DA4E7EF0E36}"/>
                  </a:ext>
                </a:extLst>
              </p:cNvPr>
              <p:cNvGrpSpPr/>
              <p:nvPr/>
            </p:nvGrpSpPr>
            <p:grpSpPr>
              <a:xfrm>
                <a:off x="4754779" y="2973594"/>
                <a:ext cx="135538" cy="581629"/>
                <a:chOff x="9145084" y="3650866"/>
                <a:chExt cx="169948" cy="729289"/>
              </a:xfrm>
            </p:grpSpPr>
            <p:cxnSp>
              <p:nvCxnSpPr>
                <p:cNvPr id="699" name="Straight Connector 698">
                  <a:extLst>
                    <a:ext uri="{FF2B5EF4-FFF2-40B4-BE49-F238E27FC236}">
                      <a16:creationId xmlns:a16="http://schemas.microsoft.com/office/drawing/2014/main" id="{27395A51-827E-1705-23F2-8D697A6C23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7" y="3571575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00" name="Straight Connector 699">
                  <a:extLst>
                    <a:ext uri="{FF2B5EF4-FFF2-40B4-BE49-F238E27FC236}">
                      <a16:creationId xmlns:a16="http://schemas.microsoft.com/office/drawing/2014/main" id="{C37FF75D-1F87-8A6F-FBF9-2EB9B9A09E9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3655607"/>
                  <a:ext cx="0" cy="722678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01" name="Straight Connector 700">
                  <a:extLst>
                    <a:ext uri="{FF2B5EF4-FFF2-40B4-BE49-F238E27FC236}">
                      <a16:creationId xmlns:a16="http://schemas.microsoft.com/office/drawing/2014/main" id="{DC035764-51A5-6C1A-EA2C-678291A4D9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4300864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02" name="Rectangle 701">
                  <a:extLst>
                    <a:ext uri="{FF2B5EF4-FFF2-40B4-BE49-F238E27FC236}">
                      <a16:creationId xmlns:a16="http://schemas.microsoft.com/office/drawing/2014/main" id="{B7F40AE5-9AB2-6356-431D-2F4C4DA948FB}"/>
                    </a:ext>
                  </a:extLst>
                </p:cNvPr>
                <p:cNvSpPr/>
                <p:nvPr/>
              </p:nvSpPr>
              <p:spPr>
                <a:xfrm rot="2700000">
                  <a:off x="9145085" y="3930813"/>
                  <a:ext cx="169945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4" name="Group 703">
                <a:extLst>
                  <a:ext uri="{FF2B5EF4-FFF2-40B4-BE49-F238E27FC236}">
                    <a16:creationId xmlns:a16="http://schemas.microsoft.com/office/drawing/2014/main" id="{9909C2EC-B823-CBA7-583B-6EBFD485417A}"/>
                  </a:ext>
                </a:extLst>
              </p:cNvPr>
              <p:cNvGrpSpPr/>
              <p:nvPr/>
            </p:nvGrpSpPr>
            <p:grpSpPr>
              <a:xfrm>
                <a:off x="5695559" y="2697552"/>
                <a:ext cx="135538" cy="999969"/>
                <a:chOff x="9145041" y="2659941"/>
                <a:chExt cx="169948" cy="1253845"/>
              </a:xfrm>
            </p:grpSpPr>
            <p:cxnSp>
              <p:nvCxnSpPr>
                <p:cNvPr id="710" name="Straight Connector 709">
                  <a:extLst>
                    <a:ext uri="{FF2B5EF4-FFF2-40B4-BE49-F238E27FC236}">
                      <a16:creationId xmlns:a16="http://schemas.microsoft.com/office/drawing/2014/main" id="{778099F4-4BF4-5828-9828-72B7237BF5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2580650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11" name="Straight Connector 710">
                  <a:extLst>
                    <a:ext uri="{FF2B5EF4-FFF2-40B4-BE49-F238E27FC236}">
                      <a16:creationId xmlns:a16="http://schemas.microsoft.com/office/drawing/2014/main" id="{38E1937D-0E4A-5798-6732-5A30F40660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2670120"/>
                  <a:ext cx="0" cy="1241149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12" name="Straight Connector 711">
                  <a:extLst>
                    <a:ext uri="{FF2B5EF4-FFF2-40B4-BE49-F238E27FC236}">
                      <a16:creationId xmlns:a16="http://schemas.microsoft.com/office/drawing/2014/main" id="{16C3968E-2CCF-7312-3F2E-C93E244468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834495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13" name="Rectangle 712">
                  <a:extLst>
                    <a:ext uri="{FF2B5EF4-FFF2-40B4-BE49-F238E27FC236}">
                      <a16:creationId xmlns:a16="http://schemas.microsoft.com/office/drawing/2014/main" id="{1A8D3611-1C4E-3C2C-843A-F95AC743C6C6}"/>
                    </a:ext>
                  </a:extLst>
                </p:cNvPr>
                <p:cNvSpPr/>
                <p:nvPr/>
              </p:nvSpPr>
              <p:spPr>
                <a:xfrm rot="2700000">
                  <a:off x="9145043" y="3201637"/>
                  <a:ext cx="169944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647" name="Rectangle 646">
              <a:extLst>
                <a:ext uri="{FF2B5EF4-FFF2-40B4-BE49-F238E27FC236}">
                  <a16:creationId xmlns:a16="http://schemas.microsoft.com/office/drawing/2014/main" id="{8307E987-209B-35B6-A35C-587C715F3558}"/>
                </a:ext>
              </a:extLst>
            </p:cNvPr>
            <p:cNvSpPr/>
            <p:nvPr/>
          </p:nvSpPr>
          <p:spPr>
            <a:xfrm rot="2700000">
              <a:off x="1891211" y="3352872"/>
              <a:ext cx="135535" cy="13553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38" name="TextBox 737">
              <a:extLst>
                <a:ext uri="{FF2B5EF4-FFF2-40B4-BE49-F238E27FC236}">
                  <a16:creationId xmlns:a16="http://schemas.microsoft.com/office/drawing/2014/main" id="{ED32B655-F242-0BBF-69EF-1619B1917854}"/>
                </a:ext>
              </a:extLst>
            </p:cNvPr>
            <p:cNvSpPr txBox="1"/>
            <p:nvPr/>
          </p:nvSpPr>
          <p:spPr>
            <a:xfrm>
              <a:off x="6718180" y="2107649"/>
              <a:ext cx="4350957" cy="263149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algn="ctr">
                <a:lnSpc>
                  <a:spcPct val="95000"/>
                </a:lnSpc>
                <a:defRPr/>
              </a:pPr>
              <a:r>
                <a:rPr lang="en-US" dirty="0">
                  <a:solidFill>
                    <a:schemeClr val="accent1"/>
                  </a:solidFill>
                  <a:latin typeface="Poppins Medium"/>
                </a:rPr>
                <a:t>Men with diabetes at baseline</a:t>
              </a:r>
            </a:p>
          </p:txBody>
        </p:sp>
        <p:sp>
          <p:nvSpPr>
            <p:cNvPr id="741" name="Freeform: Shape 182">
              <a:extLst>
                <a:ext uri="{FF2B5EF4-FFF2-40B4-BE49-F238E27FC236}">
                  <a16:creationId xmlns:a16="http://schemas.microsoft.com/office/drawing/2014/main" id="{A91CC3C6-30BF-D949-A828-DC009AFCBB87}"/>
                </a:ext>
              </a:extLst>
            </p:cNvPr>
            <p:cNvSpPr/>
            <p:nvPr/>
          </p:nvSpPr>
          <p:spPr>
            <a:xfrm>
              <a:off x="6729154" y="2539263"/>
              <a:ext cx="128253" cy="2308000"/>
            </a:xfrm>
            <a:custGeom>
              <a:avLst/>
              <a:gdLst>
                <a:gd name="connsiteX0" fmla="*/ 0 w 2480261"/>
                <a:gd name="connsiteY0" fmla="*/ 0 h 1722840"/>
                <a:gd name="connsiteX1" fmla="*/ 0 w 2480261"/>
                <a:gd name="connsiteY1" fmla="*/ 1722840 h 1722840"/>
                <a:gd name="connsiteX2" fmla="*/ 2480261 w 2480261"/>
                <a:gd name="connsiteY2" fmla="*/ 1722840 h 1722840"/>
                <a:gd name="connsiteX0" fmla="*/ 0 w 0"/>
                <a:gd name="connsiteY0" fmla="*/ 0 h 1722840"/>
                <a:gd name="connsiteX1" fmla="*/ 0 w 0"/>
                <a:gd name="connsiteY1" fmla="*/ 172284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22840">
                  <a:moveTo>
                    <a:pt x="0" y="0"/>
                  </a:moveTo>
                  <a:lnTo>
                    <a:pt x="0" y="1722840"/>
                  </a:lnTo>
                </a:path>
              </a:pathLst>
            </a:custGeom>
            <a:noFill/>
            <a:ln w="19050" cap="sq">
              <a:solidFill>
                <a:srgbClr val="000000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744" name="Straight Connector 743">
              <a:extLst>
                <a:ext uri="{FF2B5EF4-FFF2-40B4-BE49-F238E27FC236}">
                  <a16:creationId xmlns:a16="http://schemas.microsoft.com/office/drawing/2014/main" id="{FAFD15B8-747B-0868-45D4-1512BF7A1558}"/>
                </a:ext>
              </a:extLst>
            </p:cNvPr>
            <p:cNvCxnSpPr>
              <a:cxnSpLocks/>
            </p:cNvCxnSpPr>
            <p:nvPr/>
          </p:nvCxnSpPr>
          <p:spPr>
            <a:xfrm>
              <a:off x="6718181" y="4859735"/>
              <a:ext cx="4349166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5" name="TextBox 744">
              <a:extLst>
                <a:ext uri="{FF2B5EF4-FFF2-40B4-BE49-F238E27FC236}">
                  <a16:creationId xmlns:a16="http://schemas.microsoft.com/office/drawing/2014/main" id="{A7D241F6-677D-B1CE-CB24-A467024F3531}"/>
                </a:ext>
              </a:extLst>
            </p:cNvPr>
            <p:cNvSpPr txBox="1"/>
            <p:nvPr/>
          </p:nvSpPr>
          <p:spPr>
            <a:xfrm>
              <a:off x="7017136" y="4965627"/>
              <a:ext cx="273101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0</a:t>
              </a:r>
            </a:p>
          </p:txBody>
        </p:sp>
        <p:cxnSp>
          <p:nvCxnSpPr>
            <p:cNvPr id="746" name="Straight Connector 745">
              <a:extLst>
                <a:ext uri="{FF2B5EF4-FFF2-40B4-BE49-F238E27FC236}">
                  <a16:creationId xmlns:a16="http://schemas.microsoft.com/office/drawing/2014/main" id="{D4E27B02-6CC5-3B71-41DA-129990D0B13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055561" y="4899377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7" name="TextBox 746">
              <a:extLst>
                <a:ext uri="{FF2B5EF4-FFF2-40B4-BE49-F238E27FC236}">
                  <a16:creationId xmlns:a16="http://schemas.microsoft.com/office/drawing/2014/main" id="{E8A1C4B8-6E9F-75A9-E852-0C40703ED459}"/>
                </a:ext>
              </a:extLst>
            </p:cNvPr>
            <p:cNvSpPr txBox="1"/>
            <p:nvPr/>
          </p:nvSpPr>
          <p:spPr>
            <a:xfrm>
              <a:off x="7983096" y="4965627"/>
              <a:ext cx="22604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12</a:t>
              </a:r>
            </a:p>
          </p:txBody>
        </p:sp>
        <p:cxnSp>
          <p:nvCxnSpPr>
            <p:cNvPr id="748" name="Straight Connector 747">
              <a:extLst>
                <a:ext uri="{FF2B5EF4-FFF2-40B4-BE49-F238E27FC236}">
                  <a16:creationId xmlns:a16="http://schemas.microsoft.com/office/drawing/2014/main" id="{86D4C2C3-A1CE-655D-DC5C-50ED3BAEEFA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114230" y="4899377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9" name="Straight Connector 748">
              <a:extLst>
                <a:ext uri="{FF2B5EF4-FFF2-40B4-BE49-F238E27FC236}">
                  <a16:creationId xmlns:a16="http://schemas.microsoft.com/office/drawing/2014/main" id="{529D0930-7C09-966D-1B06-737CF442399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0879555" y="4899377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0" name="TextBox 749">
              <a:extLst>
                <a:ext uri="{FF2B5EF4-FFF2-40B4-BE49-F238E27FC236}">
                  <a16:creationId xmlns:a16="http://schemas.microsoft.com/office/drawing/2014/main" id="{0FFB8DE0-BF62-C7CD-CCE9-29F474ABE37F}"/>
                </a:ext>
              </a:extLst>
            </p:cNvPr>
            <p:cNvSpPr txBox="1"/>
            <p:nvPr/>
          </p:nvSpPr>
          <p:spPr>
            <a:xfrm>
              <a:off x="10768985" y="4965627"/>
              <a:ext cx="29859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48</a:t>
              </a:r>
            </a:p>
          </p:txBody>
        </p:sp>
        <p:sp>
          <p:nvSpPr>
            <p:cNvPr id="752" name="TextBox 751">
              <a:extLst>
                <a:ext uri="{FF2B5EF4-FFF2-40B4-BE49-F238E27FC236}">
                  <a16:creationId xmlns:a16="http://schemas.microsoft.com/office/drawing/2014/main" id="{9FCD843E-34D1-1C2B-4154-53D501A02B64}"/>
                </a:ext>
              </a:extLst>
            </p:cNvPr>
            <p:cNvSpPr txBox="1"/>
            <p:nvPr/>
          </p:nvSpPr>
          <p:spPr>
            <a:xfrm>
              <a:off x="7432902" y="5253110"/>
              <a:ext cx="321107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Months since randomisation</a:t>
              </a:r>
            </a:p>
          </p:txBody>
        </p:sp>
        <p:grpSp>
          <p:nvGrpSpPr>
            <p:cNvPr id="753" name="Group 752">
              <a:extLst>
                <a:ext uri="{FF2B5EF4-FFF2-40B4-BE49-F238E27FC236}">
                  <a16:creationId xmlns:a16="http://schemas.microsoft.com/office/drawing/2014/main" id="{144F542C-81DF-5CF7-FDBC-D44E39F62C6F}"/>
                </a:ext>
              </a:extLst>
            </p:cNvPr>
            <p:cNvGrpSpPr/>
            <p:nvPr/>
          </p:nvGrpSpPr>
          <p:grpSpPr>
            <a:xfrm>
              <a:off x="6874660" y="2553454"/>
              <a:ext cx="1364857" cy="389594"/>
              <a:chOff x="3642133" y="3907477"/>
              <a:chExt cx="1364857" cy="389594"/>
            </a:xfrm>
          </p:grpSpPr>
          <p:sp>
            <p:nvSpPr>
              <p:cNvPr id="819" name="TextBox 818">
                <a:extLst>
                  <a:ext uri="{FF2B5EF4-FFF2-40B4-BE49-F238E27FC236}">
                    <a16:creationId xmlns:a16="http://schemas.microsoft.com/office/drawing/2014/main" id="{47F20519-5B4B-DE1F-C03B-B39808C7A278}"/>
                  </a:ext>
                </a:extLst>
              </p:cNvPr>
              <p:cNvSpPr txBox="1"/>
              <p:nvPr/>
            </p:nvSpPr>
            <p:spPr>
              <a:xfrm>
                <a:off x="3783331" y="3907477"/>
                <a:ext cx="1223659" cy="389594"/>
              </a:xfrm>
              <a:prstGeom prst="rect">
                <a:avLst/>
              </a:prstGeom>
              <a:noFill/>
            </p:spPr>
            <p:txBody>
              <a:bodyPr wrap="none" lIns="36000" tIns="0" rIns="3600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Testosterone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Placebo</a:t>
                </a:r>
              </a:p>
            </p:txBody>
          </p:sp>
          <p:sp>
            <p:nvSpPr>
              <p:cNvPr id="820" name="Rectangle 819">
                <a:extLst>
                  <a:ext uri="{FF2B5EF4-FFF2-40B4-BE49-F238E27FC236}">
                    <a16:creationId xmlns:a16="http://schemas.microsoft.com/office/drawing/2014/main" id="{8FF74FD3-F6B1-5C4B-8672-BFF05DB44C56}"/>
                  </a:ext>
                </a:extLst>
              </p:cNvPr>
              <p:cNvSpPr/>
              <p:nvPr/>
            </p:nvSpPr>
            <p:spPr>
              <a:xfrm>
                <a:off x="3642133" y="3941861"/>
                <a:ext cx="90488" cy="9048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821" name="Rectangle 820">
                <a:extLst>
                  <a:ext uri="{FF2B5EF4-FFF2-40B4-BE49-F238E27FC236}">
                    <a16:creationId xmlns:a16="http://schemas.microsoft.com/office/drawing/2014/main" id="{EDC7440B-2215-90DD-68A6-5C0081F13C46}"/>
                  </a:ext>
                </a:extLst>
              </p:cNvPr>
              <p:cNvSpPr/>
              <p:nvPr/>
            </p:nvSpPr>
            <p:spPr>
              <a:xfrm>
                <a:off x="3642133" y="4134627"/>
                <a:ext cx="90488" cy="904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cxnSp>
          <p:nvCxnSpPr>
            <p:cNvPr id="755" name="Straight Connector 754">
              <a:extLst>
                <a:ext uri="{FF2B5EF4-FFF2-40B4-BE49-F238E27FC236}">
                  <a16:creationId xmlns:a16="http://schemas.microsoft.com/office/drawing/2014/main" id="{477A78A0-70E4-44F5-0B87-293D7E81C34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938223" y="4899377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6" name="TextBox 755">
              <a:extLst>
                <a:ext uri="{FF2B5EF4-FFF2-40B4-BE49-F238E27FC236}">
                  <a16:creationId xmlns:a16="http://schemas.microsoft.com/office/drawing/2014/main" id="{BF1BC3F2-3F7E-1486-23F7-2BFDCB38BA07}"/>
                </a:ext>
              </a:extLst>
            </p:cNvPr>
            <p:cNvSpPr txBox="1"/>
            <p:nvPr/>
          </p:nvSpPr>
          <p:spPr>
            <a:xfrm>
              <a:off x="8885132" y="4965627"/>
              <a:ext cx="309483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24</a:t>
              </a:r>
            </a:p>
          </p:txBody>
        </p:sp>
        <p:cxnSp>
          <p:nvCxnSpPr>
            <p:cNvPr id="757" name="Straight Connector 756">
              <a:extLst>
                <a:ext uri="{FF2B5EF4-FFF2-40B4-BE49-F238E27FC236}">
                  <a16:creationId xmlns:a16="http://schemas.microsoft.com/office/drawing/2014/main" id="{D235456B-A683-7831-C485-CDD1F4DD40C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996892" y="4899377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8" name="TextBox 757">
              <a:extLst>
                <a:ext uri="{FF2B5EF4-FFF2-40B4-BE49-F238E27FC236}">
                  <a16:creationId xmlns:a16="http://schemas.microsoft.com/office/drawing/2014/main" id="{86556FC1-29D1-8980-F149-E874EF7BE33F}"/>
                </a:ext>
              </a:extLst>
            </p:cNvPr>
            <p:cNvSpPr txBox="1"/>
            <p:nvPr/>
          </p:nvSpPr>
          <p:spPr>
            <a:xfrm>
              <a:off x="9823196" y="4965627"/>
              <a:ext cx="309483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36</a:t>
              </a:r>
            </a:p>
          </p:txBody>
        </p:sp>
        <p:sp>
          <p:nvSpPr>
            <p:cNvPr id="828" name="TextBox 827">
              <a:extLst>
                <a:ext uri="{FF2B5EF4-FFF2-40B4-BE49-F238E27FC236}">
                  <a16:creationId xmlns:a16="http://schemas.microsoft.com/office/drawing/2014/main" id="{650D32A5-8DD9-759D-0A89-3C8FFD6F5A20}"/>
                </a:ext>
              </a:extLst>
            </p:cNvPr>
            <p:cNvSpPr txBox="1"/>
            <p:nvPr/>
          </p:nvSpPr>
          <p:spPr>
            <a:xfrm>
              <a:off x="6514111" y="4322567"/>
              <a:ext cx="30108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+mj-lt"/>
                  <a:cs typeface="Arial" panose="020B0604020202020204" pitchFamily="34" charset="0"/>
                </a:rPr>
                <a:t>Omnibus test p=0.32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A155F8E-60CB-5708-B798-282973EAF387}"/>
                </a:ext>
              </a:extLst>
            </p:cNvPr>
            <p:cNvGrpSpPr/>
            <p:nvPr/>
          </p:nvGrpSpPr>
          <p:grpSpPr>
            <a:xfrm>
              <a:off x="6283859" y="2440963"/>
              <a:ext cx="457833" cy="184666"/>
              <a:chOff x="3039491" y="3872868"/>
              <a:chExt cx="457833" cy="142545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731421B-9ED6-2861-56E8-45DF2CABF9DF}"/>
                  </a:ext>
                </a:extLst>
              </p:cNvPr>
              <p:cNvSpPr txBox="1"/>
              <p:nvPr/>
            </p:nvSpPr>
            <p:spPr>
              <a:xfrm>
                <a:off x="3039491" y="3872868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10</a:t>
                </a:r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78E7960D-0827-D70C-82F1-FB55CE285218}"/>
                  </a:ext>
                </a:extLst>
              </p:cNvPr>
              <p:cNvCxnSpPr/>
              <p:nvPr/>
            </p:nvCxnSpPr>
            <p:spPr>
              <a:xfrm>
                <a:off x="3436124" y="3945924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06AA3C4C-D618-8F6C-7F1A-03571F7DA9BE}"/>
                </a:ext>
              </a:extLst>
            </p:cNvPr>
            <p:cNvGrpSpPr/>
            <p:nvPr/>
          </p:nvGrpSpPr>
          <p:grpSpPr>
            <a:xfrm>
              <a:off x="6332153" y="4656279"/>
              <a:ext cx="409539" cy="184666"/>
              <a:chOff x="3240185" y="4907237"/>
              <a:chExt cx="409539" cy="142545"/>
            </a:xfrm>
          </p:grpSpPr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6BDF36F7-4226-DEF8-BC18-DF814F0E6C99}"/>
                  </a:ext>
                </a:extLst>
              </p:cNvPr>
              <p:cNvSpPr txBox="1"/>
              <p:nvPr/>
            </p:nvSpPr>
            <p:spPr>
              <a:xfrm>
                <a:off x="3240185" y="4907237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-15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1EEF736D-1E0E-40A2-E9E0-943259E0F4B4}"/>
                  </a:ext>
                </a:extLst>
              </p:cNvPr>
              <p:cNvCxnSpPr/>
              <p:nvPr/>
            </p:nvCxnSpPr>
            <p:spPr>
              <a:xfrm>
                <a:off x="3588524" y="4980983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79CEEF5C-4A74-E1D1-9795-622126C1C258}"/>
                </a:ext>
              </a:extLst>
            </p:cNvPr>
            <p:cNvGrpSpPr/>
            <p:nvPr/>
          </p:nvGrpSpPr>
          <p:grpSpPr>
            <a:xfrm>
              <a:off x="6283859" y="3327959"/>
              <a:ext cx="457833" cy="184666"/>
              <a:chOff x="3039491" y="3586904"/>
              <a:chExt cx="457833" cy="142545"/>
            </a:xfrm>
          </p:grpSpPr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023B5B1-3C78-0A90-127A-C398AC597E7B}"/>
                  </a:ext>
                </a:extLst>
              </p:cNvPr>
              <p:cNvSpPr txBox="1"/>
              <p:nvPr/>
            </p:nvSpPr>
            <p:spPr>
              <a:xfrm>
                <a:off x="3039491" y="3586904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68CBB42F-8ECA-F604-A98B-6C10DDB4CD82}"/>
                  </a:ext>
                </a:extLst>
              </p:cNvPr>
              <p:cNvCxnSpPr/>
              <p:nvPr/>
            </p:nvCxnSpPr>
            <p:spPr>
              <a:xfrm>
                <a:off x="3436124" y="3659963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2916B633-2CA2-0771-BF84-A04E1E379E74}"/>
                </a:ext>
              </a:extLst>
            </p:cNvPr>
            <p:cNvGrpSpPr/>
            <p:nvPr/>
          </p:nvGrpSpPr>
          <p:grpSpPr>
            <a:xfrm>
              <a:off x="6332153" y="4212783"/>
              <a:ext cx="409539" cy="184666"/>
              <a:chOff x="3240185" y="4824901"/>
              <a:chExt cx="409539" cy="142545"/>
            </a:xfrm>
          </p:grpSpPr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DC553E21-9334-5D2B-0B74-D01E4AD843DA}"/>
                  </a:ext>
                </a:extLst>
              </p:cNvPr>
              <p:cNvSpPr txBox="1"/>
              <p:nvPr/>
            </p:nvSpPr>
            <p:spPr>
              <a:xfrm>
                <a:off x="3240185" y="4824901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-10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14A313E1-66F6-9A3D-B533-57A8B4A2582F}"/>
                  </a:ext>
                </a:extLst>
              </p:cNvPr>
              <p:cNvCxnSpPr/>
              <p:nvPr/>
            </p:nvCxnSpPr>
            <p:spPr>
              <a:xfrm>
                <a:off x="3588524" y="4898641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536D2ECA-82D9-1388-E67F-9BEE9FF2E145}"/>
                </a:ext>
              </a:extLst>
            </p:cNvPr>
            <p:cNvGrpSpPr/>
            <p:nvPr/>
          </p:nvGrpSpPr>
          <p:grpSpPr>
            <a:xfrm>
              <a:off x="6332153" y="2886387"/>
              <a:ext cx="409539" cy="184666"/>
              <a:chOff x="3240185" y="4841081"/>
              <a:chExt cx="409539" cy="142545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5665F5A1-4EC5-1D61-D693-6504902FFA3D}"/>
                  </a:ext>
                </a:extLst>
              </p:cNvPr>
              <p:cNvSpPr txBox="1"/>
              <p:nvPr/>
            </p:nvSpPr>
            <p:spPr>
              <a:xfrm>
                <a:off x="3240185" y="4841081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5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7780A0A2-03F1-B73E-1F31-29D89B982B35}"/>
                  </a:ext>
                </a:extLst>
              </p:cNvPr>
              <p:cNvCxnSpPr/>
              <p:nvPr/>
            </p:nvCxnSpPr>
            <p:spPr>
              <a:xfrm>
                <a:off x="3588524" y="4914821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26268639-38BE-5726-F153-5A6F5D63DFF8}"/>
                </a:ext>
              </a:extLst>
            </p:cNvPr>
            <p:cNvGrpSpPr/>
            <p:nvPr/>
          </p:nvGrpSpPr>
          <p:grpSpPr>
            <a:xfrm>
              <a:off x="6332153" y="3767657"/>
              <a:ext cx="409539" cy="184666"/>
              <a:chOff x="3240185" y="5001338"/>
              <a:chExt cx="409539" cy="142545"/>
            </a:xfrm>
          </p:grpSpPr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A3C8D5B-673C-8F22-E447-E3CF4BD3D049}"/>
                  </a:ext>
                </a:extLst>
              </p:cNvPr>
              <p:cNvSpPr txBox="1"/>
              <p:nvPr/>
            </p:nvSpPr>
            <p:spPr>
              <a:xfrm>
                <a:off x="3240185" y="5001338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-5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B982A79B-9676-8F4A-C8F8-AC045BA4137B}"/>
                  </a:ext>
                </a:extLst>
              </p:cNvPr>
              <p:cNvCxnSpPr/>
              <p:nvPr/>
            </p:nvCxnSpPr>
            <p:spPr>
              <a:xfrm>
                <a:off x="3588524" y="5075084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9CA5CD77-B85C-3AED-7873-DD7BEC90D43E}"/>
                </a:ext>
              </a:extLst>
            </p:cNvPr>
            <p:cNvGrpSpPr/>
            <p:nvPr/>
          </p:nvGrpSpPr>
          <p:grpSpPr>
            <a:xfrm>
              <a:off x="7145584" y="3049804"/>
              <a:ext cx="3896113" cy="1358406"/>
              <a:chOff x="7175728" y="3049804"/>
              <a:chExt cx="3896113" cy="1358406"/>
            </a:xfrm>
          </p:grpSpPr>
          <p:sp>
            <p:nvSpPr>
              <p:cNvPr id="763" name="Rectangle 762">
                <a:extLst>
                  <a:ext uri="{FF2B5EF4-FFF2-40B4-BE49-F238E27FC236}">
                    <a16:creationId xmlns:a16="http://schemas.microsoft.com/office/drawing/2014/main" id="{AEF7AA70-6365-3D8C-8B2E-782B2FDF117E}"/>
                  </a:ext>
                </a:extLst>
              </p:cNvPr>
              <p:cNvSpPr/>
              <p:nvPr/>
            </p:nvSpPr>
            <p:spPr>
              <a:xfrm rot="2700000">
                <a:off x="7175729" y="3354038"/>
                <a:ext cx="135535" cy="13553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765" name="Group 764">
                <a:extLst>
                  <a:ext uri="{FF2B5EF4-FFF2-40B4-BE49-F238E27FC236}">
                    <a16:creationId xmlns:a16="http://schemas.microsoft.com/office/drawing/2014/main" id="{5CBCC440-3DF5-975D-4816-5185357AADA9}"/>
                  </a:ext>
                </a:extLst>
              </p:cNvPr>
              <p:cNvGrpSpPr/>
              <p:nvPr/>
            </p:nvGrpSpPr>
            <p:grpSpPr>
              <a:xfrm>
                <a:off x="8115812" y="3049804"/>
                <a:ext cx="135538" cy="534992"/>
                <a:chOff x="9145072" y="3879075"/>
                <a:chExt cx="169948" cy="670804"/>
              </a:xfrm>
            </p:grpSpPr>
            <p:cxnSp>
              <p:nvCxnSpPr>
                <p:cNvPr id="782" name="Straight Connector 781">
                  <a:extLst>
                    <a:ext uri="{FF2B5EF4-FFF2-40B4-BE49-F238E27FC236}">
                      <a16:creationId xmlns:a16="http://schemas.microsoft.com/office/drawing/2014/main" id="{15C972DB-F8AA-086C-F6E5-1AF5ED11A2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3799784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83" name="Straight Connector 782">
                  <a:extLst>
                    <a:ext uri="{FF2B5EF4-FFF2-40B4-BE49-F238E27FC236}">
                      <a16:creationId xmlns:a16="http://schemas.microsoft.com/office/drawing/2014/main" id="{C35071BA-5857-906F-69A0-B51FB1DB7C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3883978"/>
                  <a:ext cx="0" cy="66402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84" name="Straight Connector 783">
                  <a:extLst>
                    <a:ext uri="{FF2B5EF4-FFF2-40B4-BE49-F238E27FC236}">
                      <a16:creationId xmlns:a16="http://schemas.microsoft.com/office/drawing/2014/main" id="{46173950-29A4-6F43-CA5D-C6A253C0CA2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4470588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85" name="Rectangle 784">
                  <a:extLst>
                    <a:ext uri="{FF2B5EF4-FFF2-40B4-BE49-F238E27FC236}">
                      <a16:creationId xmlns:a16="http://schemas.microsoft.com/office/drawing/2014/main" id="{5D4FAAF2-F867-E8DD-11CC-E9026C690A34}"/>
                    </a:ext>
                  </a:extLst>
                </p:cNvPr>
                <p:cNvSpPr/>
                <p:nvPr/>
              </p:nvSpPr>
              <p:spPr>
                <a:xfrm rot="2700000">
                  <a:off x="9145071" y="4130283"/>
                  <a:ext cx="169949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66" name="Group 765">
                <a:extLst>
                  <a:ext uri="{FF2B5EF4-FFF2-40B4-BE49-F238E27FC236}">
                    <a16:creationId xmlns:a16="http://schemas.microsoft.com/office/drawing/2014/main" id="{E7AA2457-C00A-A553-165B-E45F9475366E}"/>
                  </a:ext>
                </a:extLst>
              </p:cNvPr>
              <p:cNvGrpSpPr/>
              <p:nvPr/>
            </p:nvGrpSpPr>
            <p:grpSpPr>
              <a:xfrm>
                <a:off x="9054542" y="3057528"/>
                <a:ext cx="135538" cy="644676"/>
                <a:chOff x="9145044" y="4565198"/>
                <a:chExt cx="169948" cy="808338"/>
              </a:xfrm>
            </p:grpSpPr>
            <p:cxnSp>
              <p:nvCxnSpPr>
                <p:cNvPr id="778" name="Straight Connector 777">
                  <a:extLst>
                    <a:ext uri="{FF2B5EF4-FFF2-40B4-BE49-F238E27FC236}">
                      <a16:creationId xmlns:a16="http://schemas.microsoft.com/office/drawing/2014/main" id="{3AF3C77F-E4F8-86A7-19B8-DF71ABE6CB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4486731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9" name="Straight Connector 778">
                  <a:extLst>
                    <a:ext uri="{FF2B5EF4-FFF2-40B4-BE49-F238E27FC236}">
                      <a16:creationId xmlns:a16="http://schemas.microsoft.com/office/drawing/2014/main" id="{C414E9A3-E565-25CB-7F7E-E47EB42018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4565198"/>
                  <a:ext cx="0" cy="808338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80" name="Straight Connector 779">
                  <a:extLst>
                    <a:ext uri="{FF2B5EF4-FFF2-40B4-BE49-F238E27FC236}">
                      <a16:creationId xmlns:a16="http://schemas.microsoft.com/office/drawing/2014/main" id="{6496B944-30FD-0AB3-F713-735780142C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5291221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81" name="Rectangle 780">
                  <a:extLst>
                    <a:ext uri="{FF2B5EF4-FFF2-40B4-BE49-F238E27FC236}">
                      <a16:creationId xmlns:a16="http://schemas.microsoft.com/office/drawing/2014/main" id="{8313A93C-42EE-BE72-35E2-FAE2491595DD}"/>
                    </a:ext>
                  </a:extLst>
                </p:cNvPr>
                <p:cNvSpPr/>
                <p:nvPr/>
              </p:nvSpPr>
              <p:spPr>
                <a:xfrm rot="2700000">
                  <a:off x="9145046" y="4874828"/>
                  <a:ext cx="169944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67" name="Group 766">
                <a:extLst>
                  <a:ext uri="{FF2B5EF4-FFF2-40B4-BE49-F238E27FC236}">
                    <a16:creationId xmlns:a16="http://schemas.microsoft.com/office/drawing/2014/main" id="{C930F6AA-F164-1331-625B-F135EC7296AC}"/>
                  </a:ext>
                </a:extLst>
              </p:cNvPr>
              <p:cNvGrpSpPr/>
              <p:nvPr/>
            </p:nvGrpSpPr>
            <p:grpSpPr>
              <a:xfrm>
                <a:off x="9995483" y="3325685"/>
                <a:ext cx="135538" cy="745313"/>
                <a:chOff x="9145041" y="4533467"/>
                <a:chExt cx="169948" cy="934531"/>
              </a:xfrm>
            </p:grpSpPr>
            <p:cxnSp>
              <p:nvCxnSpPr>
                <p:cNvPr id="774" name="Straight Connector 773">
                  <a:extLst>
                    <a:ext uri="{FF2B5EF4-FFF2-40B4-BE49-F238E27FC236}">
                      <a16:creationId xmlns:a16="http://schemas.microsoft.com/office/drawing/2014/main" id="{5D98BC74-832D-1D4B-367D-E3078A9D3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4454176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5" name="Straight Connector 774">
                  <a:extLst>
                    <a:ext uri="{FF2B5EF4-FFF2-40B4-BE49-F238E27FC236}">
                      <a16:creationId xmlns:a16="http://schemas.microsoft.com/office/drawing/2014/main" id="{A026991F-5B89-BFE3-04C9-46B7A6867CC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4538830"/>
                  <a:ext cx="0" cy="921983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6" name="Straight Connector 775">
                  <a:extLst>
                    <a:ext uri="{FF2B5EF4-FFF2-40B4-BE49-F238E27FC236}">
                      <a16:creationId xmlns:a16="http://schemas.microsoft.com/office/drawing/2014/main" id="{6B5CCBBC-24E2-9468-F0C7-DB9940C30D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5388707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77" name="Rectangle 776">
                  <a:extLst>
                    <a:ext uri="{FF2B5EF4-FFF2-40B4-BE49-F238E27FC236}">
                      <a16:creationId xmlns:a16="http://schemas.microsoft.com/office/drawing/2014/main" id="{D99AFBD7-C34F-0B25-6B01-C9247E7EF3B4}"/>
                    </a:ext>
                  </a:extLst>
                </p:cNvPr>
                <p:cNvSpPr/>
                <p:nvPr/>
              </p:nvSpPr>
              <p:spPr>
                <a:xfrm rot="2700000">
                  <a:off x="9145042" y="4913551"/>
                  <a:ext cx="169946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68" name="Group 767">
                <a:extLst>
                  <a:ext uri="{FF2B5EF4-FFF2-40B4-BE49-F238E27FC236}">
                    <a16:creationId xmlns:a16="http://schemas.microsoft.com/office/drawing/2014/main" id="{349B4A6E-11EA-DB58-C1E4-FE0E0A9C87B8}"/>
                  </a:ext>
                </a:extLst>
              </p:cNvPr>
              <p:cNvGrpSpPr/>
              <p:nvPr/>
            </p:nvGrpSpPr>
            <p:grpSpPr>
              <a:xfrm>
                <a:off x="10936303" y="3094369"/>
                <a:ext cx="135538" cy="1313841"/>
                <a:chOff x="9145038" y="4180987"/>
                <a:chExt cx="169948" cy="1647389"/>
              </a:xfrm>
            </p:grpSpPr>
            <p:cxnSp>
              <p:nvCxnSpPr>
                <p:cNvPr id="770" name="Straight Connector 769">
                  <a:extLst>
                    <a:ext uri="{FF2B5EF4-FFF2-40B4-BE49-F238E27FC236}">
                      <a16:creationId xmlns:a16="http://schemas.microsoft.com/office/drawing/2014/main" id="{41B2B981-5EDE-EF41-8935-B2BF6626269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09" y="4101696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1" name="Straight Connector 770">
                  <a:extLst>
                    <a:ext uri="{FF2B5EF4-FFF2-40B4-BE49-F238E27FC236}">
                      <a16:creationId xmlns:a16="http://schemas.microsoft.com/office/drawing/2014/main" id="{C45018CA-4FD9-243A-6F64-CF7CC6472F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09" y="4184968"/>
                  <a:ext cx="0" cy="164097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2" name="Straight Connector 771">
                  <a:extLst>
                    <a:ext uri="{FF2B5EF4-FFF2-40B4-BE49-F238E27FC236}">
                      <a16:creationId xmlns:a16="http://schemas.microsoft.com/office/drawing/2014/main" id="{F6328A21-64F7-9823-70E3-D26BC09E8A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1" y="5749085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73" name="Rectangle 772">
                  <a:extLst>
                    <a:ext uri="{FF2B5EF4-FFF2-40B4-BE49-F238E27FC236}">
                      <a16:creationId xmlns:a16="http://schemas.microsoft.com/office/drawing/2014/main" id="{D505C9A5-F4D1-E2AC-7AF1-C0D7CFA63491}"/>
                    </a:ext>
                  </a:extLst>
                </p:cNvPr>
                <p:cNvSpPr/>
                <p:nvPr/>
              </p:nvSpPr>
              <p:spPr>
                <a:xfrm rot="2700000">
                  <a:off x="9145041" y="4917504"/>
                  <a:ext cx="169942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05BBCA-237A-F102-2394-40BC4C352261}"/>
                </a:ext>
              </a:extLst>
            </p:cNvPr>
            <p:cNvSpPr/>
            <p:nvPr/>
          </p:nvSpPr>
          <p:spPr>
            <a:xfrm>
              <a:off x="2069666" y="3135723"/>
              <a:ext cx="3764652" cy="289932"/>
            </a:xfrm>
            <a:custGeom>
              <a:avLst/>
              <a:gdLst>
                <a:gd name="connsiteX0" fmla="*/ 0 w 3764652"/>
                <a:gd name="connsiteY0" fmla="*/ 289932 h 289932"/>
                <a:gd name="connsiteX1" fmla="*/ 943394 w 3764652"/>
                <a:gd name="connsiteY1" fmla="*/ 240866 h 289932"/>
                <a:gd name="connsiteX2" fmla="*/ 1884556 w 3764652"/>
                <a:gd name="connsiteY2" fmla="*/ 0 h 289932"/>
                <a:gd name="connsiteX3" fmla="*/ 2825719 w 3764652"/>
                <a:gd name="connsiteY3" fmla="*/ 129354 h 289932"/>
                <a:gd name="connsiteX4" fmla="*/ 3764652 w 3764652"/>
                <a:gd name="connsiteY4" fmla="*/ 60217 h 289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4652" h="289932">
                  <a:moveTo>
                    <a:pt x="0" y="289932"/>
                  </a:moveTo>
                  <a:lnTo>
                    <a:pt x="943394" y="240866"/>
                  </a:lnTo>
                  <a:lnTo>
                    <a:pt x="1884556" y="0"/>
                  </a:lnTo>
                  <a:lnTo>
                    <a:pt x="2825719" y="129354"/>
                  </a:lnTo>
                  <a:lnTo>
                    <a:pt x="3764652" y="60217"/>
                  </a:lnTo>
                </a:path>
              </a:pathLst>
            </a:custGeom>
            <a:noFill/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E491C7F4-8168-264B-7F3C-B9A68832EFE6}"/>
                </a:ext>
              </a:extLst>
            </p:cNvPr>
            <p:cNvSpPr/>
            <p:nvPr/>
          </p:nvSpPr>
          <p:spPr>
            <a:xfrm>
              <a:off x="7216140" y="3316605"/>
              <a:ext cx="3760470" cy="434340"/>
            </a:xfrm>
            <a:custGeom>
              <a:avLst/>
              <a:gdLst>
                <a:gd name="connsiteX0" fmla="*/ 0 w 3760470"/>
                <a:gd name="connsiteY0" fmla="*/ 102870 h 434340"/>
                <a:gd name="connsiteX1" fmla="*/ 939165 w 3760470"/>
                <a:gd name="connsiteY1" fmla="*/ 0 h 434340"/>
                <a:gd name="connsiteX2" fmla="*/ 1878330 w 3760470"/>
                <a:gd name="connsiteY2" fmla="*/ 57150 h 434340"/>
                <a:gd name="connsiteX3" fmla="*/ 2819400 w 3760470"/>
                <a:gd name="connsiteY3" fmla="*/ 379095 h 434340"/>
                <a:gd name="connsiteX4" fmla="*/ 3760470 w 3760470"/>
                <a:gd name="connsiteY4" fmla="*/ 434340 h 434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0470" h="434340">
                  <a:moveTo>
                    <a:pt x="0" y="102870"/>
                  </a:moveTo>
                  <a:lnTo>
                    <a:pt x="939165" y="0"/>
                  </a:lnTo>
                  <a:lnTo>
                    <a:pt x="1878330" y="57150"/>
                  </a:lnTo>
                  <a:lnTo>
                    <a:pt x="2819400" y="379095"/>
                  </a:lnTo>
                  <a:lnTo>
                    <a:pt x="3760470" y="434340"/>
                  </a:lnTo>
                </a:path>
              </a:pathLst>
            </a:custGeom>
            <a:noFill/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65B4429-A1AD-B484-9E64-DF981D2CDD46}"/>
                </a:ext>
              </a:extLst>
            </p:cNvPr>
            <p:cNvSpPr/>
            <p:nvPr/>
          </p:nvSpPr>
          <p:spPr>
            <a:xfrm>
              <a:off x="1953694" y="3075506"/>
              <a:ext cx="3769112" cy="437128"/>
            </a:xfrm>
            <a:custGeom>
              <a:avLst/>
              <a:gdLst>
                <a:gd name="connsiteX0" fmla="*/ 0 w 3769112"/>
                <a:gd name="connsiteY0" fmla="*/ 341228 h 437128"/>
                <a:gd name="connsiteX1" fmla="*/ 943393 w 3769112"/>
                <a:gd name="connsiteY1" fmla="*/ 437128 h 437128"/>
                <a:gd name="connsiteX2" fmla="*/ 1884556 w 3769112"/>
                <a:gd name="connsiteY2" fmla="*/ 314465 h 437128"/>
                <a:gd name="connsiteX3" fmla="*/ 2827949 w 3769112"/>
                <a:gd name="connsiteY3" fmla="*/ 211874 h 437128"/>
                <a:gd name="connsiteX4" fmla="*/ 3769112 w 3769112"/>
                <a:gd name="connsiteY4" fmla="*/ 0 h 437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9112" h="437128">
                  <a:moveTo>
                    <a:pt x="0" y="341228"/>
                  </a:moveTo>
                  <a:lnTo>
                    <a:pt x="943393" y="437128"/>
                  </a:lnTo>
                  <a:lnTo>
                    <a:pt x="1884556" y="314465"/>
                  </a:lnTo>
                  <a:lnTo>
                    <a:pt x="2827949" y="211874"/>
                  </a:lnTo>
                  <a:lnTo>
                    <a:pt x="3769112" y="0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72" name="Group 671">
              <a:extLst>
                <a:ext uri="{FF2B5EF4-FFF2-40B4-BE49-F238E27FC236}">
                  <a16:creationId xmlns:a16="http://schemas.microsoft.com/office/drawing/2014/main" id="{78AF6912-894B-9C3D-CAD8-0FF563E55E86}"/>
                </a:ext>
              </a:extLst>
            </p:cNvPr>
            <p:cNvGrpSpPr/>
            <p:nvPr/>
          </p:nvGrpSpPr>
          <p:grpSpPr>
            <a:xfrm>
              <a:off x="2831275" y="3369181"/>
              <a:ext cx="135538" cy="276954"/>
              <a:chOff x="9145055" y="2501466"/>
              <a:chExt cx="169948" cy="347281"/>
            </a:xfrm>
          </p:grpSpPr>
          <p:cxnSp>
            <p:nvCxnSpPr>
              <p:cNvPr id="673" name="Straight Connector 672">
                <a:extLst>
                  <a:ext uri="{FF2B5EF4-FFF2-40B4-BE49-F238E27FC236}">
                    <a16:creationId xmlns:a16="http://schemas.microsoft.com/office/drawing/2014/main" id="{F31D2482-97EE-B656-246A-D77AF230199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29999" y="2422174"/>
                <a:ext cx="0" cy="158583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4" name="Straight Connector 673">
                <a:extLst>
                  <a:ext uri="{FF2B5EF4-FFF2-40B4-BE49-F238E27FC236}">
                    <a16:creationId xmlns:a16="http://schemas.microsoft.com/office/drawing/2014/main" id="{55BEE4A8-4CDD-8684-7E18-A3B6E32E942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5" y="2504136"/>
                <a:ext cx="0" cy="342204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75" name="Straight Connector 674">
                <a:extLst>
                  <a:ext uri="{FF2B5EF4-FFF2-40B4-BE49-F238E27FC236}">
                    <a16:creationId xmlns:a16="http://schemas.microsoft.com/office/drawing/2014/main" id="{33AED8CF-7E02-1E09-7A7C-466E63EE1CC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2769455"/>
                <a:ext cx="0" cy="158583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76" name="Rectangle 675">
                <a:extLst>
                  <a:ext uri="{FF2B5EF4-FFF2-40B4-BE49-F238E27FC236}">
                    <a16:creationId xmlns:a16="http://schemas.microsoft.com/office/drawing/2014/main" id="{04F5EA55-D908-67C4-FBAB-EBCA26687A1C}"/>
                  </a:ext>
                </a:extLst>
              </p:cNvPr>
              <p:cNvSpPr/>
              <p:nvPr/>
            </p:nvSpPr>
            <p:spPr>
              <a:xfrm rot="2700000">
                <a:off x="9145056" y="2591445"/>
                <a:ext cx="169946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83" name="Group 682">
              <a:extLst>
                <a:ext uri="{FF2B5EF4-FFF2-40B4-BE49-F238E27FC236}">
                  <a16:creationId xmlns:a16="http://schemas.microsoft.com/office/drawing/2014/main" id="{2227FE01-D9B8-E479-3D20-8F2B5B9D2C9B}"/>
                </a:ext>
              </a:extLst>
            </p:cNvPr>
            <p:cNvGrpSpPr/>
            <p:nvPr/>
          </p:nvGrpSpPr>
          <p:grpSpPr>
            <a:xfrm>
              <a:off x="3770032" y="3203070"/>
              <a:ext cx="135538" cy="375924"/>
              <a:chOff x="9145051" y="3167501"/>
              <a:chExt cx="169948" cy="471368"/>
            </a:xfrm>
          </p:grpSpPr>
          <p:cxnSp>
            <p:nvCxnSpPr>
              <p:cNvPr id="684" name="Straight Connector 683">
                <a:extLst>
                  <a:ext uri="{FF2B5EF4-FFF2-40B4-BE49-F238E27FC236}">
                    <a16:creationId xmlns:a16="http://schemas.microsoft.com/office/drawing/2014/main" id="{7312E765-0A44-298E-A022-CB2B880CEF3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1" y="3088210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5" name="Straight Connector 684">
                <a:extLst>
                  <a:ext uri="{FF2B5EF4-FFF2-40B4-BE49-F238E27FC236}">
                    <a16:creationId xmlns:a16="http://schemas.microsoft.com/office/drawing/2014/main" id="{DCB182A6-9F98-045A-0EA8-E1011390280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3169744"/>
                <a:ext cx="0" cy="467537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86" name="Straight Connector 685">
                <a:extLst>
                  <a:ext uri="{FF2B5EF4-FFF2-40B4-BE49-F238E27FC236}">
                    <a16:creationId xmlns:a16="http://schemas.microsoft.com/office/drawing/2014/main" id="{00714BAA-5A39-A174-2825-421186F619D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559578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87" name="Rectangle 686">
                <a:extLst>
                  <a:ext uri="{FF2B5EF4-FFF2-40B4-BE49-F238E27FC236}">
                    <a16:creationId xmlns:a16="http://schemas.microsoft.com/office/drawing/2014/main" id="{55A6D805-9777-E4B5-D3D8-149AFA80AEF7}"/>
                  </a:ext>
                </a:extLst>
              </p:cNvPr>
              <p:cNvSpPr/>
              <p:nvPr/>
            </p:nvSpPr>
            <p:spPr>
              <a:xfrm rot="2700000">
                <a:off x="9145052" y="3317172"/>
                <a:ext cx="169945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05" name="Group 704">
              <a:extLst>
                <a:ext uri="{FF2B5EF4-FFF2-40B4-BE49-F238E27FC236}">
                  <a16:creationId xmlns:a16="http://schemas.microsoft.com/office/drawing/2014/main" id="{1791E6D9-A264-FCBF-B3C4-841726188CB5}"/>
                </a:ext>
              </a:extLst>
            </p:cNvPr>
            <p:cNvGrpSpPr/>
            <p:nvPr/>
          </p:nvGrpSpPr>
          <p:grpSpPr>
            <a:xfrm>
              <a:off x="5651790" y="2683183"/>
              <a:ext cx="135538" cy="792278"/>
              <a:chOff x="9145043" y="2713223"/>
              <a:chExt cx="169948" cy="993423"/>
            </a:xfrm>
          </p:grpSpPr>
          <p:cxnSp>
            <p:nvCxnSpPr>
              <p:cNvPr id="706" name="Straight Connector 705">
                <a:extLst>
                  <a:ext uri="{FF2B5EF4-FFF2-40B4-BE49-F238E27FC236}">
                    <a16:creationId xmlns:a16="http://schemas.microsoft.com/office/drawing/2014/main" id="{6C85A7A2-45A6-6C32-0873-5EE96184BCD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2633932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07" name="Straight Connector 706">
                <a:extLst>
                  <a:ext uri="{FF2B5EF4-FFF2-40B4-BE49-F238E27FC236}">
                    <a16:creationId xmlns:a16="http://schemas.microsoft.com/office/drawing/2014/main" id="{1D84A601-7535-A44D-8D5A-0EAAFA6A671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2715769"/>
                <a:ext cx="0" cy="989699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08" name="Straight Connector 707">
                <a:extLst>
                  <a:ext uri="{FF2B5EF4-FFF2-40B4-BE49-F238E27FC236}">
                    <a16:creationId xmlns:a16="http://schemas.microsoft.com/office/drawing/2014/main" id="{F605BE76-2BFF-A7F2-44C1-716F0CB73FF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627355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709" name="Rectangle 708">
                <a:extLst>
                  <a:ext uri="{FF2B5EF4-FFF2-40B4-BE49-F238E27FC236}">
                    <a16:creationId xmlns:a16="http://schemas.microsoft.com/office/drawing/2014/main" id="{A85A7E02-25AF-2518-94D1-32E7C9F053A9}"/>
                  </a:ext>
                </a:extLst>
              </p:cNvPr>
              <p:cNvSpPr/>
              <p:nvPr/>
            </p:nvSpPr>
            <p:spPr>
              <a:xfrm rot="2700000">
                <a:off x="9145045" y="3118095"/>
                <a:ext cx="169944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3B032D4F-5CBC-3B5E-03B4-625259F7751F}"/>
                </a:ext>
              </a:extLst>
            </p:cNvPr>
            <p:cNvGrpSpPr/>
            <p:nvPr/>
          </p:nvGrpSpPr>
          <p:grpSpPr>
            <a:xfrm>
              <a:off x="4710993" y="3010829"/>
              <a:ext cx="135538" cy="560527"/>
              <a:chOff x="9145069" y="3037285"/>
              <a:chExt cx="169948" cy="702825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5067AEAD-D982-BF13-2780-03CE44EB270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66" y="2958549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DD8F2C74-F5CB-A92D-7D5C-EA90D8B056A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7" y="3037285"/>
                <a:ext cx="0" cy="701536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D24F6B98-71CB-3DB5-5E57-F69D49728A2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7" y="3660819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8A5A6F26-E766-B1EE-EE66-E4E9BB53477A}"/>
                  </a:ext>
                </a:extLst>
              </p:cNvPr>
              <p:cNvSpPr/>
              <p:nvPr/>
            </p:nvSpPr>
            <p:spPr>
              <a:xfrm rot="2700000">
                <a:off x="9145073" y="3298231"/>
                <a:ext cx="169939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790" name="Rectangle 789">
              <a:extLst>
                <a:ext uri="{FF2B5EF4-FFF2-40B4-BE49-F238E27FC236}">
                  <a16:creationId xmlns:a16="http://schemas.microsoft.com/office/drawing/2014/main" id="{0BD5FE7E-CF5E-1CD4-1295-BC743F868CCB}"/>
                </a:ext>
              </a:extLst>
            </p:cNvPr>
            <p:cNvSpPr/>
            <p:nvPr/>
          </p:nvSpPr>
          <p:spPr>
            <a:xfrm rot="2700000">
              <a:off x="7031478" y="3354038"/>
              <a:ext cx="135535" cy="13553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92" name="Group 791">
              <a:extLst>
                <a:ext uri="{FF2B5EF4-FFF2-40B4-BE49-F238E27FC236}">
                  <a16:creationId xmlns:a16="http://schemas.microsoft.com/office/drawing/2014/main" id="{733E95FE-1F69-D88F-59E6-16CB9C368C1C}"/>
                </a:ext>
              </a:extLst>
            </p:cNvPr>
            <p:cNvGrpSpPr/>
            <p:nvPr/>
          </p:nvGrpSpPr>
          <p:grpSpPr>
            <a:xfrm>
              <a:off x="7971528" y="3385034"/>
              <a:ext cx="135538" cy="535087"/>
              <a:chOff x="9145039" y="2665906"/>
              <a:chExt cx="169948" cy="670946"/>
            </a:xfrm>
          </p:grpSpPr>
          <p:cxnSp>
            <p:nvCxnSpPr>
              <p:cNvPr id="809" name="Straight Connector 808">
                <a:extLst>
                  <a:ext uri="{FF2B5EF4-FFF2-40B4-BE49-F238E27FC236}">
                    <a16:creationId xmlns:a16="http://schemas.microsoft.com/office/drawing/2014/main" id="{014C6553-F389-552C-BDE5-681B722290F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2586615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10" name="Straight Connector 809">
                <a:extLst>
                  <a:ext uri="{FF2B5EF4-FFF2-40B4-BE49-F238E27FC236}">
                    <a16:creationId xmlns:a16="http://schemas.microsoft.com/office/drawing/2014/main" id="{1470BA5B-FB28-F5F6-9392-FC4BA8B3714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2673264"/>
                <a:ext cx="0" cy="657917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11" name="Straight Connector 810">
                <a:extLst>
                  <a:ext uri="{FF2B5EF4-FFF2-40B4-BE49-F238E27FC236}">
                    <a16:creationId xmlns:a16="http://schemas.microsoft.com/office/drawing/2014/main" id="{A24CC3A4-8DC6-3434-292B-3BED3B09C9C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3257561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812" name="Rectangle 811">
                <a:extLst>
                  <a:ext uri="{FF2B5EF4-FFF2-40B4-BE49-F238E27FC236}">
                    <a16:creationId xmlns:a16="http://schemas.microsoft.com/office/drawing/2014/main" id="{07BCBAA2-DD90-7737-324E-6AEBC45ED756}"/>
                  </a:ext>
                </a:extLst>
              </p:cNvPr>
              <p:cNvSpPr/>
              <p:nvPr/>
            </p:nvSpPr>
            <p:spPr>
              <a:xfrm rot="2700000">
                <a:off x="9145041" y="2919611"/>
                <a:ext cx="169943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93" name="Group 792">
              <a:extLst>
                <a:ext uri="{FF2B5EF4-FFF2-40B4-BE49-F238E27FC236}">
                  <a16:creationId xmlns:a16="http://schemas.microsoft.com/office/drawing/2014/main" id="{D87AA7B7-8077-FBB7-BCC8-DF1FF29484B9}"/>
                </a:ext>
              </a:extLst>
            </p:cNvPr>
            <p:cNvGrpSpPr/>
            <p:nvPr/>
          </p:nvGrpSpPr>
          <p:grpSpPr>
            <a:xfrm>
              <a:off x="8910294" y="3422775"/>
              <a:ext cx="135538" cy="623135"/>
              <a:chOff x="9145046" y="3697852"/>
              <a:chExt cx="169948" cy="781376"/>
            </a:xfrm>
          </p:grpSpPr>
          <p:cxnSp>
            <p:nvCxnSpPr>
              <p:cNvPr id="805" name="Straight Connector 804">
                <a:extLst>
                  <a:ext uri="{FF2B5EF4-FFF2-40B4-BE49-F238E27FC236}">
                    <a16:creationId xmlns:a16="http://schemas.microsoft.com/office/drawing/2014/main" id="{6FD11FBF-2778-74CB-3244-BB0336DF2D5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618561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06" name="Straight Connector 805">
                <a:extLst>
                  <a:ext uri="{FF2B5EF4-FFF2-40B4-BE49-F238E27FC236}">
                    <a16:creationId xmlns:a16="http://schemas.microsoft.com/office/drawing/2014/main" id="{C966658A-7678-6746-BB6A-631C62E135A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4" y="3700890"/>
                <a:ext cx="0" cy="773946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07" name="Straight Connector 806">
                <a:extLst>
                  <a:ext uri="{FF2B5EF4-FFF2-40B4-BE49-F238E27FC236}">
                    <a16:creationId xmlns:a16="http://schemas.microsoft.com/office/drawing/2014/main" id="{67EE5A44-A0CD-7B27-5CA6-177984AE6F7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4" y="4399937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808" name="Rectangle 807">
                <a:extLst>
                  <a:ext uri="{FF2B5EF4-FFF2-40B4-BE49-F238E27FC236}">
                    <a16:creationId xmlns:a16="http://schemas.microsoft.com/office/drawing/2014/main" id="{92CAC0C8-7042-9B58-8392-4C0DEE20CA3B}"/>
                  </a:ext>
                </a:extLst>
              </p:cNvPr>
              <p:cNvSpPr/>
              <p:nvPr/>
            </p:nvSpPr>
            <p:spPr>
              <a:xfrm rot="2700000">
                <a:off x="9145047" y="4003673"/>
                <a:ext cx="169946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94" name="Group 793">
              <a:extLst>
                <a:ext uri="{FF2B5EF4-FFF2-40B4-BE49-F238E27FC236}">
                  <a16:creationId xmlns:a16="http://schemas.microsoft.com/office/drawing/2014/main" id="{FA704C11-A017-2870-32A0-E73D129DC425}"/>
                </a:ext>
              </a:extLst>
            </p:cNvPr>
            <p:cNvGrpSpPr/>
            <p:nvPr/>
          </p:nvGrpSpPr>
          <p:grpSpPr>
            <a:xfrm>
              <a:off x="9851205" y="3325736"/>
              <a:ext cx="135538" cy="727655"/>
              <a:chOff x="9145014" y="4172384"/>
              <a:chExt cx="169948" cy="912357"/>
            </a:xfrm>
          </p:grpSpPr>
          <p:cxnSp>
            <p:nvCxnSpPr>
              <p:cNvPr id="801" name="Straight Connector 800">
                <a:extLst>
                  <a:ext uri="{FF2B5EF4-FFF2-40B4-BE49-F238E27FC236}">
                    <a16:creationId xmlns:a16="http://schemas.microsoft.com/office/drawing/2014/main" id="{B267C167-2EA8-E92C-920A-FC8BA49C328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6" y="4093093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02" name="Straight Connector 801">
                <a:extLst>
                  <a:ext uri="{FF2B5EF4-FFF2-40B4-BE49-F238E27FC236}">
                    <a16:creationId xmlns:a16="http://schemas.microsoft.com/office/drawing/2014/main" id="{ED2EC578-1C47-84C8-E615-D14D6964084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6" y="4172877"/>
                <a:ext cx="0" cy="909369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03" name="Straight Connector 802">
                <a:extLst>
                  <a:ext uri="{FF2B5EF4-FFF2-40B4-BE49-F238E27FC236}">
                    <a16:creationId xmlns:a16="http://schemas.microsoft.com/office/drawing/2014/main" id="{FF24326B-B464-F640-F2AE-EE5CE770783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6" y="5005450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804" name="Rectangle 803">
                <a:extLst>
                  <a:ext uri="{FF2B5EF4-FFF2-40B4-BE49-F238E27FC236}">
                    <a16:creationId xmlns:a16="http://schemas.microsoft.com/office/drawing/2014/main" id="{F42B3CB4-1EBA-8A34-6449-B3CAD34B68C4}"/>
                  </a:ext>
                </a:extLst>
              </p:cNvPr>
              <p:cNvSpPr/>
              <p:nvPr/>
            </p:nvSpPr>
            <p:spPr>
              <a:xfrm rot="2700000">
                <a:off x="9145017" y="4545560"/>
                <a:ext cx="169941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95" name="Group 794">
              <a:extLst>
                <a:ext uri="{FF2B5EF4-FFF2-40B4-BE49-F238E27FC236}">
                  <a16:creationId xmlns:a16="http://schemas.microsoft.com/office/drawing/2014/main" id="{6D1BE4D8-1537-6B45-554E-4642214ADD07}"/>
                </a:ext>
              </a:extLst>
            </p:cNvPr>
            <p:cNvGrpSpPr/>
            <p:nvPr/>
          </p:nvGrpSpPr>
          <p:grpSpPr>
            <a:xfrm>
              <a:off x="10792058" y="3324180"/>
              <a:ext cx="135538" cy="1263410"/>
              <a:chOff x="9145044" y="3739353"/>
              <a:chExt cx="169948" cy="1584164"/>
            </a:xfrm>
          </p:grpSpPr>
          <p:cxnSp>
            <p:nvCxnSpPr>
              <p:cNvPr id="797" name="Straight Connector 796">
                <a:extLst>
                  <a:ext uri="{FF2B5EF4-FFF2-40B4-BE49-F238E27FC236}">
                    <a16:creationId xmlns:a16="http://schemas.microsoft.com/office/drawing/2014/main" id="{AD85358E-5034-A308-6AED-A5C863DA114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3660062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98" name="Straight Connector 797">
                <a:extLst>
                  <a:ext uri="{FF2B5EF4-FFF2-40B4-BE49-F238E27FC236}">
                    <a16:creationId xmlns:a16="http://schemas.microsoft.com/office/drawing/2014/main" id="{1A99CCA0-4393-EE37-66D4-78EDC79A992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30015" y="3744186"/>
                <a:ext cx="0" cy="1568059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99" name="Straight Connector 798">
                <a:extLst>
                  <a:ext uri="{FF2B5EF4-FFF2-40B4-BE49-F238E27FC236}">
                    <a16:creationId xmlns:a16="http://schemas.microsoft.com/office/drawing/2014/main" id="{CAB31F24-44EE-1460-59DF-2A674CB8A20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230015" y="5244226"/>
                <a:ext cx="0" cy="158582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800" name="Rectangle 799">
                <a:extLst>
                  <a:ext uri="{FF2B5EF4-FFF2-40B4-BE49-F238E27FC236}">
                    <a16:creationId xmlns:a16="http://schemas.microsoft.com/office/drawing/2014/main" id="{6E32D643-B2E5-C5CC-B12E-7596997D936C}"/>
                  </a:ext>
                </a:extLst>
              </p:cNvPr>
              <p:cNvSpPr/>
              <p:nvPr/>
            </p:nvSpPr>
            <p:spPr>
              <a:xfrm rot="2700000">
                <a:off x="9145045" y="4442235"/>
                <a:ext cx="169945" cy="16994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A97B0BB-7484-D54E-A83E-FBC6B543DE59}"/>
                </a:ext>
              </a:extLst>
            </p:cNvPr>
            <p:cNvSpPr/>
            <p:nvPr/>
          </p:nvSpPr>
          <p:spPr>
            <a:xfrm>
              <a:off x="7096125" y="3419475"/>
              <a:ext cx="3766185" cy="535305"/>
            </a:xfrm>
            <a:custGeom>
              <a:avLst/>
              <a:gdLst>
                <a:gd name="connsiteX0" fmla="*/ 0 w 3766185"/>
                <a:gd name="connsiteY0" fmla="*/ 0 h 535305"/>
                <a:gd name="connsiteX1" fmla="*/ 946785 w 3766185"/>
                <a:gd name="connsiteY1" fmla="*/ 241935 h 535305"/>
                <a:gd name="connsiteX2" fmla="*/ 1882140 w 3766185"/>
                <a:gd name="connsiteY2" fmla="*/ 316230 h 535305"/>
                <a:gd name="connsiteX3" fmla="*/ 2823210 w 3766185"/>
                <a:gd name="connsiteY3" fmla="*/ 272415 h 535305"/>
                <a:gd name="connsiteX4" fmla="*/ 3766185 w 3766185"/>
                <a:gd name="connsiteY4" fmla="*/ 535305 h 535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6185" h="535305">
                  <a:moveTo>
                    <a:pt x="0" y="0"/>
                  </a:moveTo>
                  <a:lnTo>
                    <a:pt x="946785" y="241935"/>
                  </a:lnTo>
                  <a:lnTo>
                    <a:pt x="1882140" y="316230"/>
                  </a:lnTo>
                  <a:lnTo>
                    <a:pt x="2823210" y="272415"/>
                  </a:lnTo>
                  <a:lnTo>
                    <a:pt x="3766185" y="535305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496222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</a:t>
            </a:r>
            <a:r>
              <a:rPr lang="en-GB" dirty="0"/>
              <a:t>Diabetes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substudy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HbA</a:t>
            </a:r>
            <a:r>
              <a:rPr kumimoji="0" lang="en-GB" sz="900" b="0" i="0" u="none" strike="noStrike" kern="1200" cap="none" spc="0" normalizeH="0" baseline="-2500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1c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, glycated haemoglobin. 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Bhasin S </a:t>
            </a:r>
            <a:r>
              <a:rPr lang="en-GB" sz="900" i="1" dirty="0">
                <a:solidFill>
                  <a:srgbClr val="005294"/>
                </a:solidFill>
                <a:latin typeface="Poppins Light"/>
              </a:rPr>
              <a:t>et al. JAMA Intern Med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 2024; </a:t>
            </a:r>
            <a:r>
              <a:rPr lang="en-GB" sz="900" dirty="0" err="1">
                <a:solidFill>
                  <a:srgbClr val="005294"/>
                </a:solidFill>
                <a:latin typeface="Poppins Light"/>
              </a:rPr>
              <a:t>doi</a:t>
            </a:r>
            <a:r>
              <a:rPr lang="en-GB" sz="900" dirty="0">
                <a:solidFill>
                  <a:srgbClr val="005294"/>
                </a:solidFill>
                <a:latin typeface="Poppins Light"/>
              </a:rPr>
              <a:t>: 10.1001/jamainternmed.2023.7862.</a:t>
            </a:r>
            <a:endParaRPr lang="sv-SE" sz="900" dirty="0">
              <a:solidFill>
                <a:srgbClr val="005294"/>
              </a:solidFill>
              <a:latin typeface="Poppins Light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4EAF666-A3D2-8555-0BFC-ED5F7F040A6E}"/>
              </a:ext>
            </a:extLst>
          </p:cNvPr>
          <p:cNvSpPr/>
          <p:nvPr/>
        </p:nvSpPr>
        <p:spPr>
          <a:xfrm>
            <a:off x="-592853" y="1340465"/>
            <a:ext cx="8832135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023FA417-5055-2B96-6929-3BF9FF032A84}"/>
              </a:ext>
            </a:extLst>
          </p:cNvPr>
          <p:cNvSpPr txBox="1">
            <a:spLocks/>
          </p:cNvSpPr>
          <p:nvPr/>
        </p:nvSpPr>
        <p:spPr>
          <a:xfrm>
            <a:off x="688767" y="1360561"/>
            <a:ext cx="9138521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dirty="0">
                <a:solidFill>
                  <a:prstClr val="white"/>
                </a:solidFill>
              </a:rPr>
              <a:t>Effect of testosterone versus placebo on HbA</a:t>
            </a:r>
            <a:r>
              <a:rPr lang="en-US" b="1" baseline="-25000" dirty="0">
                <a:solidFill>
                  <a:prstClr val="white"/>
                </a:solidFill>
              </a:rPr>
              <a:t>1c</a:t>
            </a: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98A7EA44-0F78-85A3-7A31-05005A587205}"/>
              </a:ext>
            </a:extLst>
          </p:cNvPr>
          <p:cNvGrpSpPr/>
          <p:nvPr/>
        </p:nvGrpSpPr>
        <p:grpSpPr>
          <a:xfrm>
            <a:off x="327779" y="1973595"/>
            <a:ext cx="11046954" cy="4138180"/>
            <a:chOff x="327779" y="1973595"/>
            <a:chExt cx="11046954" cy="4138180"/>
          </a:xfrm>
        </p:grpSpPr>
        <p:sp>
          <p:nvSpPr>
            <p:cNvPr id="23" name="Rounded Rectangle 57">
              <a:extLst>
                <a:ext uri="{FF2B5EF4-FFF2-40B4-BE49-F238E27FC236}">
                  <a16:creationId xmlns:a16="http://schemas.microsoft.com/office/drawing/2014/main" id="{E23C0031-583C-E3FA-BC4C-1EECC7E25643}"/>
                </a:ext>
              </a:extLst>
            </p:cNvPr>
            <p:cNvSpPr/>
            <p:nvPr/>
          </p:nvSpPr>
          <p:spPr>
            <a:xfrm>
              <a:off x="327779" y="1973595"/>
              <a:ext cx="11046954" cy="4138180"/>
            </a:xfrm>
            <a:prstGeom prst="roundRect">
              <a:avLst>
                <a:gd name="adj" fmla="val 5052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0B8249E-896C-3747-F573-E3AA5FFF8086}"/>
                </a:ext>
              </a:extLst>
            </p:cNvPr>
            <p:cNvSpPr txBox="1"/>
            <p:nvPr/>
          </p:nvSpPr>
          <p:spPr>
            <a:xfrm>
              <a:off x="459408" y="5422291"/>
              <a:ext cx="1268981" cy="58349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400" u="sng" dirty="0">
                  <a:solidFill>
                    <a:srgbClr val="000000"/>
                  </a:solidFill>
                  <a:latin typeface="+mj-lt"/>
                </a:rPr>
                <a:t>Patients, n</a:t>
              </a:r>
              <a:endParaRPr kumimoji="0" lang="en-GB" sz="140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Testosterone</a:t>
              </a:r>
            </a:p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3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Placebo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4CD0018-CA2B-8F12-B7D8-1638CE0AF23F}"/>
                </a:ext>
              </a:extLst>
            </p:cNvPr>
            <p:cNvSpPr txBox="1"/>
            <p:nvPr/>
          </p:nvSpPr>
          <p:spPr>
            <a:xfrm>
              <a:off x="1728107" y="5422291"/>
              <a:ext cx="9586333" cy="58349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47650" algn="ctr"/>
                  <a:tab pos="717550" algn="ctr"/>
                  <a:tab pos="1189038" algn="ctr"/>
                  <a:tab pos="2130425" algn="ctr"/>
                  <a:tab pos="3070225" algn="ctr"/>
                  <a:tab pos="4013200" algn="ctr"/>
                  <a:tab pos="5386388" algn="ctr"/>
                  <a:tab pos="5918200" algn="ctr"/>
                  <a:tab pos="6319838" algn="ctr"/>
                  <a:tab pos="7254875" algn="ctr"/>
                  <a:tab pos="8208963" algn="ctr"/>
                  <a:tab pos="9144000" algn="ctr"/>
                </a:tabLst>
                <a:defRPr/>
              </a:pPr>
              <a:endParaRPr kumimoji="0" lang="en-GB" sz="1400" b="1" i="0" u="sng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47650" algn="ctr"/>
                  <a:tab pos="717550" algn="ctr"/>
                  <a:tab pos="1189038" algn="ctr"/>
                  <a:tab pos="2130425" algn="ctr"/>
                  <a:tab pos="3070225" algn="ctr"/>
                  <a:tab pos="4013200" algn="ctr"/>
                  <a:tab pos="5386388" algn="ctr"/>
                  <a:tab pos="5918200" algn="ctr"/>
                  <a:tab pos="6319838" algn="ctr"/>
                  <a:tab pos="7254875" algn="ctr"/>
                  <a:tab pos="8208963" algn="ctr"/>
                  <a:tab pos="9144000" algn="ctr"/>
                </a:tabLst>
                <a:defRPr/>
              </a:pPr>
              <a:r>
                <a:rPr lang="en-GB" sz="1400" dirty="0">
                  <a:solidFill>
                    <a:schemeClr val="accent1"/>
                  </a:solidFill>
                  <a:latin typeface="Poppins Light"/>
                </a:rPr>
                <a:t>	607		445	315	207	76	1917		1480	1085	753	230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47650" algn="ctr"/>
                  <a:tab pos="717550" algn="ctr"/>
                  <a:tab pos="1189038" algn="ctr"/>
                  <a:tab pos="2130425" algn="ctr"/>
                  <a:tab pos="3070225" algn="ctr"/>
                  <a:tab pos="4013200" algn="ctr"/>
                  <a:tab pos="5386388" algn="ctr"/>
                  <a:tab pos="5918200" algn="ctr"/>
                  <a:tab pos="6319838" algn="ctr"/>
                  <a:tab pos="7254875" algn="ctr"/>
                  <a:tab pos="8208963" algn="ctr"/>
                  <a:tab pos="9144000" algn="ctr"/>
                </a:tabLst>
                <a:defRPr/>
              </a:pPr>
              <a:r>
                <a:rPr lang="en-GB" sz="1400" dirty="0">
                  <a:solidFill>
                    <a:schemeClr val="accent3">
                      <a:lumMod val="75000"/>
                    </a:schemeClr>
                  </a:solidFill>
                  <a:latin typeface="Poppins Light"/>
                </a:rPr>
                <a:t>	568		431	315	198	48	1963		1501	1031	717	214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4A4E01F9-A70A-18E1-AE46-DAA3F563606A}"/>
                </a:ext>
              </a:extLst>
            </p:cNvPr>
            <p:cNvSpPr txBox="1"/>
            <p:nvPr/>
          </p:nvSpPr>
          <p:spPr>
            <a:xfrm>
              <a:off x="1577913" y="2108327"/>
              <a:ext cx="4350957" cy="263149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algn="ctr">
                <a:lnSpc>
                  <a:spcPct val="95000"/>
                </a:lnSpc>
                <a:defRPr/>
              </a:pPr>
              <a:r>
                <a:rPr lang="en-US" dirty="0">
                  <a:solidFill>
                    <a:schemeClr val="accent1"/>
                  </a:solidFill>
                  <a:latin typeface="Poppins Medium"/>
                </a:rPr>
                <a:t>Men with prediabetes at baseline</a:t>
              </a:r>
            </a:p>
          </p:txBody>
        </p:sp>
        <p:sp>
          <p:nvSpPr>
            <p:cNvPr id="539" name="TextBox 538">
              <a:extLst>
                <a:ext uri="{FF2B5EF4-FFF2-40B4-BE49-F238E27FC236}">
                  <a16:creationId xmlns:a16="http://schemas.microsoft.com/office/drawing/2014/main" id="{F070B679-B557-DA20-0281-9B95312DA987}"/>
                </a:ext>
              </a:extLst>
            </p:cNvPr>
            <p:cNvSpPr txBox="1"/>
            <p:nvPr/>
          </p:nvSpPr>
          <p:spPr>
            <a:xfrm>
              <a:off x="1044526" y="3801879"/>
              <a:ext cx="452999" cy="239233"/>
            </a:xfrm>
            <a:prstGeom prst="rect">
              <a:avLst/>
            </a:prstGeom>
            <a:noFill/>
          </p:spPr>
          <p:txBody>
            <a:bodyPr wrap="square" lIns="0" tIns="0" rIns="108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72727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540" name="Freeform: Shape 182">
              <a:extLst>
                <a:ext uri="{FF2B5EF4-FFF2-40B4-BE49-F238E27FC236}">
                  <a16:creationId xmlns:a16="http://schemas.microsoft.com/office/drawing/2014/main" id="{63B0833F-72CC-B4F4-C37D-07526AF60FB9}"/>
                </a:ext>
              </a:extLst>
            </p:cNvPr>
            <p:cNvSpPr/>
            <p:nvPr/>
          </p:nvSpPr>
          <p:spPr>
            <a:xfrm>
              <a:off x="1588887" y="2539941"/>
              <a:ext cx="128253" cy="2308000"/>
            </a:xfrm>
            <a:custGeom>
              <a:avLst/>
              <a:gdLst>
                <a:gd name="connsiteX0" fmla="*/ 0 w 2480261"/>
                <a:gd name="connsiteY0" fmla="*/ 0 h 1722840"/>
                <a:gd name="connsiteX1" fmla="*/ 0 w 2480261"/>
                <a:gd name="connsiteY1" fmla="*/ 1722840 h 1722840"/>
                <a:gd name="connsiteX2" fmla="*/ 2480261 w 2480261"/>
                <a:gd name="connsiteY2" fmla="*/ 1722840 h 1722840"/>
                <a:gd name="connsiteX0" fmla="*/ 0 w 0"/>
                <a:gd name="connsiteY0" fmla="*/ 0 h 1722840"/>
                <a:gd name="connsiteX1" fmla="*/ 0 w 0"/>
                <a:gd name="connsiteY1" fmla="*/ 172284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22840">
                  <a:moveTo>
                    <a:pt x="0" y="0"/>
                  </a:moveTo>
                  <a:lnTo>
                    <a:pt x="0" y="1722840"/>
                  </a:lnTo>
                </a:path>
              </a:pathLst>
            </a:custGeom>
            <a:noFill/>
            <a:ln w="19050" cap="sq">
              <a:solidFill>
                <a:srgbClr val="000000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541" name="Group 540">
              <a:extLst>
                <a:ext uri="{FF2B5EF4-FFF2-40B4-BE49-F238E27FC236}">
                  <a16:creationId xmlns:a16="http://schemas.microsoft.com/office/drawing/2014/main" id="{7B060A96-CDE8-1BF5-023F-0BE3E082D08A}"/>
                </a:ext>
              </a:extLst>
            </p:cNvPr>
            <p:cNvGrpSpPr/>
            <p:nvPr/>
          </p:nvGrpSpPr>
          <p:grpSpPr>
            <a:xfrm>
              <a:off x="1131751" y="2443547"/>
              <a:ext cx="457833" cy="184666"/>
              <a:chOff x="3039491" y="3874339"/>
              <a:chExt cx="457833" cy="142545"/>
            </a:xfrm>
          </p:grpSpPr>
          <p:sp>
            <p:nvSpPr>
              <p:cNvPr id="574" name="TextBox 573">
                <a:extLst>
                  <a:ext uri="{FF2B5EF4-FFF2-40B4-BE49-F238E27FC236}">
                    <a16:creationId xmlns:a16="http://schemas.microsoft.com/office/drawing/2014/main" id="{78399D9E-A8D3-B34E-EAC5-CF9A418C9A53}"/>
                  </a:ext>
                </a:extLst>
              </p:cNvPr>
              <p:cNvSpPr txBox="1"/>
              <p:nvPr/>
            </p:nvSpPr>
            <p:spPr>
              <a:xfrm>
                <a:off x="3039491" y="3874339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0.32</a:t>
                </a:r>
              </a:p>
            </p:txBody>
          </p:sp>
          <p:cxnSp>
            <p:nvCxnSpPr>
              <p:cNvPr id="575" name="Straight Connector 574">
                <a:extLst>
                  <a:ext uri="{FF2B5EF4-FFF2-40B4-BE49-F238E27FC236}">
                    <a16:creationId xmlns:a16="http://schemas.microsoft.com/office/drawing/2014/main" id="{5A70B183-029B-FD5B-A042-8CE1C0ADA8F8}"/>
                  </a:ext>
                </a:extLst>
              </p:cNvPr>
              <p:cNvCxnSpPr/>
              <p:nvPr/>
            </p:nvCxnSpPr>
            <p:spPr>
              <a:xfrm>
                <a:off x="3436124" y="3947395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45" name="Straight Connector 544">
              <a:extLst>
                <a:ext uri="{FF2B5EF4-FFF2-40B4-BE49-F238E27FC236}">
                  <a16:creationId xmlns:a16="http://schemas.microsoft.com/office/drawing/2014/main" id="{0CBF090A-CC60-B9F5-1534-E89DF6B1F207}"/>
                </a:ext>
              </a:extLst>
            </p:cNvPr>
            <p:cNvCxnSpPr>
              <a:cxnSpLocks/>
            </p:cNvCxnSpPr>
            <p:nvPr/>
          </p:nvCxnSpPr>
          <p:spPr>
            <a:xfrm>
              <a:off x="1577914" y="4860413"/>
              <a:ext cx="4342503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6" name="TextBox 545">
              <a:extLst>
                <a:ext uri="{FF2B5EF4-FFF2-40B4-BE49-F238E27FC236}">
                  <a16:creationId xmlns:a16="http://schemas.microsoft.com/office/drawing/2014/main" id="{22056441-48D1-CB2C-4FB8-8FE60C4FCBF1}"/>
                </a:ext>
              </a:extLst>
            </p:cNvPr>
            <p:cNvSpPr txBox="1"/>
            <p:nvPr/>
          </p:nvSpPr>
          <p:spPr>
            <a:xfrm>
              <a:off x="1876869" y="4966305"/>
              <a:ext cx="273101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0</a:t>
              </a:r>
            </a:p>
          </p:txBody>
        </p:sp>
        <p:cxnSp>
          <p:nvCxnSpPr>
            <p:cNvPr id="547" name="Straight Connector 546">
              <a:extLst>
                <a:ext uri="{FF2B5EF4-FFF2-40B4-BE49-F238E27FC236}">
                  <a16:creationId xmlns:a16="http://schemas.microsoft.com/office/drawing/2014/main" id="{5A0EE401-8E45-4B06-4101-E53FADDF699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915294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8" name="TextBox 547">
              <a:extLst>
                <a:ext uri="{FF2B5EF4-FFF2-40B4-BE49-F238E27FC236}">
                  <a16:creationId xmlns:a16="http://schemas.microsoft.com/office/drawing/2014/main" id="{4150731C-B833-1886-82BE-428FFAA644F9}"/>
                </a:ext>
              </a:extLst>
            </p:cNvPr>
            <p:cNvSpPr txBox="1"/>
            <p:nvPr/>
          </p:nvSpPr>
          <p:spPr>
            <a:xfrm>
              <a:off x="2842829" y="4966305"/>
              <a:ext cx="22604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12</a:t>
              </a:r>
            </a:p>
          </p:txBody>
        </p:sp>
        <p:cxnSp>
          <p:nvCxnSpPr>
            <p:cNvPr id="549" name="Straight Connector 548">
              <a:extLst>
                <a:ext uri="{FF2B5EF4-FFF2-40B4-BE49-F238E27FC236}">
                  <a16:creationId xmlns:a16="http://schemas.microsoft.com/office/drawing/2014/main" id="{86A35944-14DD-CC21-99BE-51E85610A39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973963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0" name="Straight Connector 549">
              <a:extLst>
                <a:ext uri="{FF2B5EF4-FFF2-40B4-BE49-F238E27FC236}">
                  <a16:creationId xmlns:a16="http://schemas.microsoft.com/office/drawing/2014/main" id="{4C2A50EA-456F-65B6-6CB0-07B4141A801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739288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1" name="TextBox 550">
              <a:extLst>
                <a:ext uri="{FF2B5EF4-FFF2-40B4-BE49-F238E27FC236}">
                  <a16:creationId xmlns:a16="http://schemas.microsoft.com/office/drawing/2014/main" id="{F6C53A3B-3E34-A192-CED5-49D37B8A81AF}"/>
                </a:ext>
              </a:extLst>
            </p:cNvPr>
            <p:cNvSpPr txBox="1"/>
            <p:nvPr/>
          </p:nvSpPr>
          <p:spPr>
            <a:xfrm>
              <a:off x="5628718" y="4966305"/>
              <a:ext cx="29859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48</a:t>
              </a:r>
            </a:p>
          </p:txBody>
        </p:sp>
        <p:grpSp>
          <p:nvGrpSpPr>
            <p:cNvPr id="552" name="Group 551">
              <a:extLst>
                <a:ext uri="{FF2B5EF4-FFF2-40B4-BE49-F238E27FC236}">
                  <a16:creationId xmlns:a16="http://schemas.microsoft.com/office/drawing/2014/main" id="{4E872514-E6FB-FD10-C56A-2EC72223F10E}"/>
                </a:ext>
              </a:extLst>
            </p:cNvPr>
            <p:cNvGrpSpPr/>
            <p:nvPr/>
          </p:nvGrpSpPr>
          <p:grpSpPr>
            <a:xfrm>
              <a:off x="1079344" y="4660765"/>
              <a:ext cx="510240" cy="184666"/>
              <a:chOff x="3139484" y="4910177"/>
              <a:chExt cx="510240" cy="142545"/>
            </a:xfrm>
          </p:grpSpPr>
          <p:sp>
            <p:nvSpPr>
              <p:cNvPr id="570" name="TextBox 569">
                <a:extLst>
                  <a:ext uri="{FF2B5EF4-FFF2-40B4-BE49-F238E27FC236}">
                    <a16:creationId xmlns:a16="http://schemas.microsoft.com/office/drawing/2014/main" id="{6FB92121-E6B6-8D0B-668F-22D3B091AA27}"/>
                  </a:ext>
                </a:extLst>
              </p:cNvPr>
              <p:cNvSpPr txBox="1"/>
              <p:nvPr/>
            </p:nvSpPr>
            <p:spPr>
              <a:xfrm>
                <a:off x="3139484" y="4910177"/>
                <a:ext cx="433545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-0.32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571" name="Straight Connector 570">
                <a:extLst>
                  <a:ext uri="{FF2B5EF4-FFF2-40B4-BE49-F238E27FC236}">
                    <a16:creationId xmlns:a16="http://schemas.microsoft.com/office/drawing/2014/main" id="{6FEACD72-69F4-D62C-3E98-3B90F1A3F13D}"/>
                  </a:ext>
                </a:extLst>
              </p:cNvPr>
              <p:cNvCxnSpPr/>
              <p:nvPr/>
            </p:nvCxnSpPr>
            <p:spPr>
              <a:xfrm>
                <a:off x="3588524" y="4983919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3" name="TextBox 552">
              <a:extLst>
                <a:ext uri="{FF2B5EF4-FFF2-40B4-BE49-F238E27FC236}">
                  <a16:creationId xmlns:a16="http://schemas.microsoft.com/office/drawing/2014/main" id="{48B0DAC7-D5E6-E02E-0CA2-DA9D501D1049}"/>
                </a:ext>
              </a:extLst>
            </p:cNvPr>
            <p:cNvSpPr txBox="1"/>
            <p:nvPr/>
          </p:nvSpPr>
          <p:spPr>
            <a:xfrm>
              <a:off x="2292635" y="5253788"/>
              <a:ext cx="321107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Months since randomisation</a:t>
              </a:r>
            </a:p>
          </p:txBody>
        </p:sp>
        <p:grpSp>
          <p:nvGrpSpPr>
            <p:cNvPr id="554" name="Group 553">
              <a:extLst>
                <a:ext uri="{FF2B5EF4-FFF2-40B4-BE49-F238E27FC236}">
                  <a16:creationId xmlns:a16="http://schemas.microsoft.com/office/drawing/2014/main" id="{FF07BB9A-2344-2C94-6225-5FD9BFCDEC12}"/>
                </a:ext>
              </a:extLst>
            </p:cNvPr>
            <p:cNvGrpSpPr/>
            <p:nvPr/>
          </p:nvGrpSpPr>
          <p:grpSpPr>
            <a:xfrm>
              <a:off x="1734393" y="2554132"/>
              <a:ext cx="1364857" cy="389594"/>
              <a:chOff x="3642133" y="3907477"/>
              <a:chExt cx="1364857" cy="389594"/>
            </a:xfrm>
          </p:grpSpPr>
          <p:sp>
            <p:nvSpPr>
              <p:cNvPr id="567" name="TextBox 566">
                <a:extLst>
                  <a:ext uri="{FF2B5EF4-FFF2-40B4-BE49-F238E27FC236}">
                    <a16:creationId xmlns:a16="http://schemas.microsoft.com/office/drawing/2014/main" id="{D481BC00-3D3E-3E1A-537C-894B9049FC49}"/>
                  </a:ext>
                </a:extLst>
              </p:cNvPr>
              <p:cNvSpPr txBox="1"/>
              <p:nvPr/>
            </p:nvSpPr>
            <p:spPr>
              <a:xfrm>
                <a:off x="3783331" y="3907477"/>
                <a:ext cx="1223659" cy="389594"/>
              </a:xfrm>
              <a:prstGeom prst="rect">
                <a:avLst/>
              </a:prstGeom>
              <a:noFill/>
            </p:spPr>
            <p:txBody>
              <a:bodyPr wrap="none" lIns="36000" tIns="0" rIns="3600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Testosterone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Placebo</a:t>
                </a:r>
              </a:p>
            </p:txBody>
          </p:sp>
          <p:sp>
            <p:nvSpPr>
              <p:cNvPr id="568" name="Rectangle 567">
                <a:extLst>
                  <a:ext uri="{FF2B5EF4-FFF2-40B4-BE49-F238E27FC236}">
                    <a16:creationId xmlns:a16="http://schemas.microsoft.com/office/drawing/2014/main" id="{B06764AF-C6A8-0E12-A83B-DBFCAF3CC294}"/>
                  </a:ext>
                </a:extLst>
              </p:cNvPr>
              <p:cNvSpPr/>
              <p:nvPr/>
            </p:nvSpPr>
            <p:spPr>
              <a:xfrm>
                <a:off x="3642133" y="3941861"/>
                <a:ext cx="90488" cy="9048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569" name="Rectangle 568">
                <a:extLst>
                  <a:ext uri="{FF2B5EF4-FFF2-40B4-BE49-F238E27FC236}">
                    <a16:creationId xmlns:a16="http://schemas.microsoft.com/office/drawing/2014/main" id="{50A08396-971B-ACBC-D409-5A7CFDC6F31C}"/>
                  </a:ext>
                </a:extLst>
              </p:cNvPr>
              <p:cNvSpPr/>
              <p:nvPr/>
            </p:nvSpPr>
            <p:spPr>
              <a:xfrm>
                <a:off x="3642133" y="4134627"/>
                <a:ext cx="90488" cy="904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cxnSp>
          <p:nvCxnSpPr>
            <p:cNvPr id="556" name="Straight Connector 555">
              <a:extLst>
                <a:ext uri="{FF2B5EF4-FFF2-40B4-BE49-F238E27FC236}">
                  <a16:creationId xmlns:a16="http://schemas.microsoft.com/office/drawing/2014/main" id="{557FC1A3-F558-C394-01C0-F537908778C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797956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4" name="TextBox 563">
              <a:extLst>
                <a:ext uri="{FF2B5EF4-FFF2-40B4-BE49-F238E27FC236}">
                  <a16:creationId xmlns:a16="http://schemas.microsoft.com/office/drawing/2014/main" id="{93D1EE40-59A1-7ECF-A022-47FD94D3DA82}"/>
                </a:ext>
              </a:extLst>
            </p:cNvPr>
            <p:cNvSpPr txBox="1"/>
            <p:nvPr/>
          </p:nvSpPr>
          <p:spPr>
            <a:xfrm>
              <a:off x="3744865" y="4966305"/>
              <a:ext cx="309483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24</a:t>
              </a:r>
            </a:p>
          </p:txBody>
        </p:sp>
        <p:cxnSp>
          <p:nvCxnSpPr>
            <p:cNvPr id="321" name="Straight Connector 320">
              <a:extLst>
                <a:ext uri="{FF2B5EF4-FFF2-40B4-BE49-F238E27FC236}">
                  <a16:creationId xmlns:a16="http://schemas.microsoft.com/office/drawing/2014/main" id="{1708166B-59BD-2EDA-4416-6341BD33FFC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856625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2" name="TextBox 321">
              <a:extLst>
                <a:ext uri="{FF2B5EF4-FFF2-40B4-BE49-F238E27FC236}">
                  <a16:creationId xmlns:a16="http://schemas.microsoft.com/office/drawing/2014/main" id="{BF0D53C9-77C7-657B-2E66-27F7AE17B3FA}"/>
                </a:ext>
              </a:extLst>
            </p:cNvPr>
            <p:cNvSpPr txBox="1"/>
            <p:nvPr/>
          </p:nvSpPr>
          <p:spPr>
            <a:xfrm>
              <a:off x="4682929" y="4966305"/>
              <a:ext cx="309483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36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D01E8B7F-E106-9B8F-48E2-F9CEB37BC3C4}"/>
                </a:ext>
              </a:extLst>
            </p:cNvPr>
            <p:cNvGrpSpPr/>
            <p:nvPr/>
          </p:nvGrpSpPr>
          <p:grpSpPr>
            <a:xfrm>
              <a:off x="1079344" y="4100463"/>
              <a:ext cx="510240" cy="184666"/>
              <a:chOff x="3139484" y="4923408"/>
              <a:chExt cx="510240" cy="142545"/>
            </a:xfrm>
          </p:grpSpPr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17B1A3-52C8-69D7-BAF9-C17FE2773DC8}"/>
                  </a:ext>
                </a:extLst>
              </p:cNvPr>
              <p:cNvSpPr txBox="1"/>
              <p:nvPr/>
            </p:nvSpPr>
            <p:spPr>
              <a:xfrm>
                <a:off x="3139484" y="4923408"/>
                <a:ext cx="433545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-0.16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E06B9167-328B-282A-31C7-21CF287DB723}"/>
                  </a:ext>
                </a:extLst>
              </p:cNvPr>
              <p:cNvCxnSpPr/>
              <p:nvPr/>
            </p:nvCxnSpPr>
            <p:spPr>
              <a:xfrm>
                <a:off x="3588524" y="4997150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E87357F-1D4A-F60C-5A84-55AB0C6B798C}"/>
                </a:ext>
              </a:extLst>
            </p:cNvPr>
            <p:cNvGrpSpPr/>
            <p:nvPr/>
          </p:nvGrpSpPr>
          <p:grpSpPr>
            <a:xfrm>
              <a:off x="1180045" y="2993193"/>
              <a:ext cx="409539" cy="184666"/>
              <a:chOff x="3240185" y="4960163"/>
              <a:chExt cx="409539" cy="142545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F8D971-4CD7-53B9-487C-ECA7DB60C852}"/>
                  </a:ext>
                </a:extLst>
              </p:cNvPr>
              <p:cNvSpPr txBox="1"/>
              <p:nvPr/>
            </p:nvSpPr>
            <p:spPr>
              <a:xfrm>
                <a:off x="3240185" y="4960163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0.16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C13B37E4-A23B-9A51-8D7C-3050E3B391A1}"/>
                  </a:ext>
                </a:extLst>
              </p:cNvPr>
              <p:cNvCxnSpPr/>
              <p:nvPr/>
            </p:nvCxnSpPr>
            <p:spPr>
              <a:xfrm>
                <a:off x="3588524" y="5033909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CECBD183-96B9-58EA-C910-CCA141D602A1}"/>
                </a:ext>
              </a:extLst>
            </p:cNvPr>
            <p:cNvGrpSpPr/>
            <p:nvPr/>
          </p:nvGrpSpPr>
          <p:grpSpPr>
            <a:xfrm>
              <a:off x="1180045" y="3549703"/>
              <a:ext cx="409539" cy="184666"/>
              <a:chOff x="3240185" y="4944000"/>
              <a:chExt cx="409539" cy="142545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B2F9F92-B985-9528-B01D-0BF8DC4C4188}"/>
                  </a:ext>
                </a:extLst>
              </p:cNvPr>
              <p:cNvSpPr txBox="1"/>
              <p:nvPr/>
            </p:nvSpPr>
            <p:spPr>
              <a:xfrm>
                <a:off x="3240185" y="4944000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FE3D7DE0-8442-5DC6-345F-0C39983078DE}"/>
                  </a:ext>
                </a:extLst>
              </p:cNvPr>
              <p:cNvCxnSpPr/>
              <p:nvPr/>
            </p:nvCxnSpPr>
            <p:spPr>
              <a:xfrm>
                <a:off x="3588524" y="5017743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3B739555-693B-A92E-40C0-A46C4296E16B}"/>
                </a:ext>
              </a:extLst>
            </p:cNvPr>
            <p:cNvGrpSpPr/>
            <p:nvPr/>
          </p:nvGrpSpPr>
          <p:grpSpPr>
            <a:xfrm>
              <a:off x="2005317" y="2625264"/>
              <a:ext cx="3896112" cy="1089778"/>
              <a:chOff x="1934981" y="2625264"/>
              <a:chExt cx="3896112" cy="1089778"/>
            </a:xfrm>
          </p:grpSpPr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C58E4474-3187-F7B7-6567-481723CC0044}"/>
                  </a:ext>
                </a:extLst>
              </p:cNvPr>
              <p:cNvSpPr/>
              <p:nvPr/>
            </p:nvSpPr>
            <p:spPr>
              <a:xfrm rot="2700000">
                <a:off x="1934982" y="3579506"/>
                <a:ext cx="135535" cy="13553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71" name="Group 670">
                <a:extLst>
                  <a:ext uri="{FF2B5EF4-FFF2-40B4-BE49-F238E27FC236}">
                    <a16:creationId xmlns:a16="http://schemas.microsoft.com/office/drawing/2014/main" id="{321F8263-CDD8-6E7B-51FE-E09ADF5FB3EC}"/>
                  </a:ext>
                </a:extLst>
              </p:cNvPr>
              <p:cNvGrpSpPr/>
              <p:nvPr/>
            </p:nvGrpSpPr>
            <p:grpSpPr>
              <a:xfrm>
                <a:off x="2875088" y="3206115"/>
                <a:ext cx="135538" cy="224502"/>
                <a:chOff x="9145095" y="2584001"/>
                <a:chExt cx="169948" cy="281502"/>
              </a:xfrm>
            </p:grpSpPr>
            <p:cxnSp>
              <p:nvCxnSpPr>
                <p:cNvPr id="677" name="Straight Connector 676">
                  <a:extLst>
                    <a:ext uri="{FF2B5EF4-FFF2-40B4-BE49-F238E27FC236}">
                      <a16:creationId xmlns:a16="http://schemas.microsoft.com/office/drawing/2014/main" id="{652E30DA-1C84-1732-B87A-5BFFB4DF55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28" y="2505125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78" name="Straight Connector 677">
                  <a:extLst>
                    <a:ext uri="{FF2B5EF4-FFF2-40B4-BE49-F238E27FC236}">
                      <a16:creationId xmlns:a16="http://schemas.microsoft.com/office/drawing/2014/main" id="{ABEB78C9-6D19-E421-C709-A1C5ED9FF8F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28" y="2584001"/>
                  <a:ext cx="0" cy="265134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79" name="Straight Connector 678">
                  <a:extLst>
                    <a:ext uri="{FF2B5EF4-FFF2-40B4-BE49-F238E27FC236}">
                      <a16:creationId xmlns:a16="http://schemas.microsoft.com/office/drawing/2014/main" id="{F32E55E9-36C0-0044-43F8-22BC01DE95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27" y="278621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680" name="Rectangle 679">
                  <a:extLst>
                    <a:ext uri="{FF2B5EF4-FFF2-40B4-BE49-F238E27FC236}">
                      <a16:creationId xmlns:a16="http://schemas.microsoft.com/office/drawing/2014/main" id="{28142C39-CD6E-C7CB-8EB7-0D10B70FAAFB}"/>
                    </a:ext>
                  </a:extLst>
                </p:cNvPr>
                <p:cNvSpPr/>
                <p:nvPr/>
              </p:nvSpPr>
              <p:spPr>
                <a:xfrm rot="2700000">
                  <a:off x="9145094" y="2639049"/>
                  <a:ext cx="169949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82" name="Group 681">
                <a:extLst>
                  <a:ext uri="{FF2B5EF4-FFF2-40B4-BE49-F238E27FC236}">
                    <a16:creationId xmlns:a16="http://schemas.microsoft.com/office/drawing/2014/main" id="{D53CC4F2-BEDC-23DE-8E5B-84A8E3264077}"/>
                  </a:ext>
                </a:extLst>
              </p:cNvPr>
              <p:cNvGrpSpPr/>
              <p:nvPr/>
            </p:nvGrpSpPr>
            <p:grpSpPr>
              <a:xfrm>
                <a:off x="3813796" y="2948905"/>
                <a:ext cx="135538" cy="367092"/>
                <a:chOff x="9145045" y="3033616"/>
                <a:chExt cx="169948" cy="460308"/>
              </a:xfrm>
            </p:grpSpPr>
            <p:cxnSp>
              <p:nvCxnSpPr>
                <p:cNvPr id="688" name="Straight Connector 687">
                  <a:extLst>
                    <a:ext uri="{FF2B5EF4-FFF2-40B4-BE49-F238E27FC236}">
                      <a16:creationId xmlns:a16="http://schemas.microsoft.com/office/drawing/2014/main" id="{A8AD5BFD-B38E-6DCF-34CC-4F23871560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2954325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89" name="Straight Connector 688">
                  <a:extLst>
                    <a:ext uri="{FF2B5EF4-FFF2-40B4-BE49-F238E27FC236}">
                      <a16:creationId xmlns:a16="http://schemas.microsoft.com/office/drawing/2014/main" id="{E5481EE7-7170-7607-0D6E-FAADF525782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3038376"/>
                  <a:ext cx="0" cy="453837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90" name="Straight Connector 689">
                  <a:extLst>
                    <a:ext uri="{FF2B5EF4-FFF2-40B4-BE49-F238E27FC236}">
                      <a16:creationId xmlns:a16="http://schemas.microsoft.com/office/drawing/2014/main" id="{BC8EE77A-D7CD-C320-D53D-45FD175560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41463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691" name="Rectangle 690">
                  <a:extLst>
                    <a:ext uri="{FF2B5EF4-FFF2-40B4-BE49-F238E27FC236}">
                      <a16:creationId xmlns:a16="http://schemas.microsoft.com/office/drawing/2014/main" id="{CDB5E3D6-C634-61DC-7193-21DF07156D6E}"/>
                    </a:ext>
                  </a:extLst>
                </p:cNvPr>
                <p:cNvSpPr/>
                <p:nvPr/>
              </p:nvSpPr>
              <p:spPr>
                <a:xfrm rot="2700000">
                  <a:off x="9145045" y="3177338"/>
                  <a:ext cx="169947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93" name="Group 692">
                <a:extLst>
                  <a:ext uri="{FF2B5EF4-FFF2-40B4-BE49-F238E27FC236}">
                    <a16:creationId xmlns:a16="http://schemas.microsoft.com/office/drawing/2014/main" id="{C157C644-8D21-2FD5-6F34-0DA4E7EF0E36}"/>
                  </a:ext>
                </a:extLst>
              </p:cNvPr>
              <p:cNvGrpSpPr/>
              <p:nvPr/>
            </p:nvGrpSpPr>
            <p:grpSpPr>
              <a:xfrm>
                <a:off x="4754735" y="2948225"/>
                <a:ext cx="135538" cy="522227"/>
                <a:chOff x="9145040" y="3421514"/>
                <a:chExt cx="169948" cy="654819"/>
              </a:xfrm>
            </p:grpSpPr>
            <p:cxnSp>
              <p:nvCxnSpPr>
                <p:cNvPr id="699" name="Straight Connector 698">
                  <a:extLst>
                    <a:ext uri="{FF2B5EF4-FFF2-40B4-BE49-F238E27FC236}">
                      <a16:creationId xmlns:a16="http://schemas.microsoft.com/office/drawing/2014/main" id="{27395A51-827E-1705-23F2-8D697A6C23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7" y="334222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00" name="Straight Connector 699">
                  <a:extLst>
                    <a:ext uri="{FF2B5EF4-FFF2-40B4-BE49-F238E27FC236}">
                      <a16:creationId xmlns:a16="http://schemas.microsoft.com/office/drawing/2014/main" id="{C37FF75D-1F87-8A6F-FBF9-2EB9B9A09E9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7" y="3427162"/>
                  <a:ext cx="0" cy="647357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01" name="Straight Connector 700">
                  <a:extLst>
                    <a:ext uri="{FF2B5EF4-FFF2-40B4-BE49-F238E27FC236}">
                      <a16:creationId xmlns:a16="http://schemas.microsoft.com/office/drawing/2014/main" id="{DC035764-51A5-6C1A-EA2C-678291A4D9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7" y="399704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02" name="Rectangle 701">
                  <a:extLst>
                    <a:ext uri="{FF2B5EF4-FFF2-40B4-BE49-F238E27FC236}">
                      <a16:creationId xmlns:a16="http://schemas.microsoft.com/office/drawing/2014/main" id="{B7F40AE5-9AB2-6356-431D-2F4C4DA948FB}"/>
                    </a:ext>
                  </a:extLst>
                </p:cNvPr>
                <p:cNvSpPr/>
                <p:nvPr/>
              </p:nvSpPr>
              <p:spPr>
                <a:xfrm rot="2700000">
                  <a:off x="9145040" y="3661429"/>
                  <a:ext cx="169947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4" name="Group 703">
                <a:extLst>
                  <a:ext uri="{FF2B5EF4-FFF2-40B4-BE49-F238E27FC236}">
                    <a16:creationId xmlns:a16="http://schemas.microsoft.com/office/drawing/2014/main" id="{9909C2EC-B823-CBA7-583B-6EBFD485417A}"/>
                  </a:ext>
                </a:extLst>
              </p:cNvPr>
              <p:cNvGrpSpPr/>
              <p:nvPr/>
            </p:nvGrpSpPr>
            <p:grpSpPr>
              <a:xfrm>
                <a:off x="5695555" y="2625264"/>
                <a:ext cx="135538" cy="880803"/>
                <a:chOff x="9145037" y="2551738"/>
                <a:chExt cx="169948" cy="1104428"/>
              </a:xfrm>
            </p:grpSpPr>
            <p:cxnSp>
              <p:nvCxnSpPr>
                <p:cNvPr id="710" name="Straight Connector 709">
                  <a:extLst>
                    <a:ext uri="{FF2B5EF4-FFF2-40B4-BE49-F238E27FC236}">
                      <a16:creationId xmlns:a16="http://schemas.microsoft.com/office/drawing/2014/main" id="{778099F4-4BF4-5828-9828-72B7237BF5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02" y="2472447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11" name="Straight Connector 710">
                  <a:extLst>
                    <a:ext uri="{FF2B5EF4-FFF2-40B4-BE49-F238E27FC236}">
                      <a16:creationId xmlns:a16="http://schemas.microsoft.com/office/drawing/2014/main" id="{38E1937D-0E4A-5798-6732-5A30F40660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02" y="2556297"/>
                  <a:ext cx="0" cy="109869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12" name="Straight Connector 711">
                  <a:extLst>
                    <a:ext uri="{FF2B5EF4-FFF2-40B4-BE49-F238E27FC236}">
                      <a16:creationId xmlns:a16="http://schemas.microsoft.com/office/drawing/2014/main" id="{16C3968E-2CCF-7312-3F2E-C93E244468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02" y="3576875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13" name="Rectangle 712">
                  <a:extLst>
                    <a:ext uri="{FF2B5EF4-FFF2-40B4-BE49-F238E27FC236}">
                      <a16:creationId xmlns:a16="http://schemas.microsoft.com/office/drawing/2014/main" id="{1A8D3611-1C4E-3C2C-843A-F95AC743C6C6}"/>
                    </a:ext>
                  </a:extLst>
                </p:cNvPr>
                <p:cNvSpPr/>
                <p:nvPr/>
              </p:nvSpPr>
              <p:spPr>
                <a:xfrm rot="2700000">
                  <a:off x="9145038" y="3023407"/>
                  <a:ext cx="169946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738" name="TextBox 737">
              <a:extLst>
                <a:ext uri="{FF2B5EF4-FFF2-40B4-BE49-F238E27FC236}">
                  <a16:creationId xmlns:a16="http://schemas.microsoft.com/office/drawing/2014/main" id="{ED32B655-F242-0BBF-69EF-1619B1917854}"/>
                </a:ext>
              </a:extLst>
            </p:cNvPr>
            <p:cNvSpPr txBox="1"/>
            <p:nvPr/>
          </p:nvSpPr>
          <p:spPr>
            <a:xfrm>
              <a:off x="6718180" y="2108327"/>
              <a:ext cx="4350957" cy="263149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algn="ctr">
                <a:lnSpc>
                  <a:spcPct val="95000"/>
                </a:lnSpc>
                <a:defRPr/>
              </a:pPr>
              <a:r>
                <a:rPr lang="en-US" dirty="0">
                  <a:solidFill>
                    <a:schemeClr val="accent1"/>
                  </a:solidFill>
                  <a:latin typeface="Poppins Medium"/>
                </a:rPr>
                <a:t>Men with diabetes at baseline</a:t>
              </a:r>
            </a:p>
          </p:txBody>
        </p:sp>
        <p:sp>
          <p:nvSpPr>
            <p:cNvPr id="740" name="TextBox 739">
              <a:extLst>
                <a:ext uri="{FF2B5EF4-FFF2-40B4-BE49-F238E27FC236}">
                  <a16:creationId xmlns:a16="http://schemas.microsoft.com/office/drawing/2014/main" id="{FBAB1F66-018D-A500-C7DC-81D3F3A316AD}"/>
                </a:ext>
              </a:extLst>
            </p:cNvPr>
            <p:cNvSpPr txBox="1"/>
            <p:nvPr/>
          </p:nvSpPr>
          <p:spPr>
            <a:xfrm>
              <a:off x="6184793" y="3801879"/>
              <a:ext cx="452999" cy="239233"/>
            </a:xfrm>
            <a:prstGeom prst="rect">
              <a:avLst/>
            </a:prstGeom>
            <a:noFill/>
          </p:spPr>
          <p:txBody>
            <a:bodyPr wrap="square" lIns="0" tIns="0" rIns="108000" bIns="0" rtlCol="0" anchor="ctr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72727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741" name="Freeform: Shape 182">
              <a:extLst>
                <a:ext uri="{FF2B5EF4-FFF2-40B4-BE49-F238E27FC236}">
                  <a16:creationId xmlns:a16="http://schemas.microsoft.com/office/drawing/2014/main" id="{A91CC3C6-30BF-D949-A828-DC009AFCBB87}"/>
                </a:ext>
              </a:extLst>
            </p:cNvPr>
            <p:cNvSpPr/>
            <p:nvPr/>
          </p:nvSpPr>
          <p:spPr>
            <a:xfrm>
              <a:off x="6729154" y="2539941"/>
              <a:ext cx="128253" cy="2308000"/>
            </a:xfrm>
            <a:custGeom>
              <a:avLst/>
              <a:gdLst>
                <a:gd name="connsiteX0" fmla="*/ 0 w 2480261"/>
                <a:gd name="connsiteY0" fmla="*/ 0 h 1722840"/>
                <a:gd name="connsiteX1" fmla="*/ 0 w 2480261"/>
                <a:gd name="connsiteY1" fmla="*/ 1722840 h 1722840"/>
                <a:gd name="connsiteX2" fmla="*/ 2480261 w 2480261"/>
                <a:gd name="connsiteY2" fmla="*/ 1722840 h 1722840"/>
                <a:gd name="connsiteX0" fmla="*/ 0 w 0"/>
                <a:gd name="connsiteY0" fmla="*/ 0 h 1722840"/>
                <a:gd name="connsiteX1" fmla="*/ 0 w 0"/>
                <a:gd name="connsiteY1" fmla="*/ 172284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22840">
                  <a:moveTo>
                    <a:pt x="0" y="0"/>
                  </a:moveTo>
                  <a:lnTo>
                    <a:pt x="0" y="1722840"/>
                  </a:lnTo>
                </a:path>
              </a:pathLst>
            </a:custGeom>
            <a:noFill/>
            <a:ln w="19050" cap="sq">
              <a:solidFill>
                <a:srgbClr val="000000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744" name="Straight Connector 743">
              <a:extLst>
                <a:ext uri="{FF2B5EF4-FFF2-40B4-BE49-F238E27FC236}">
                  <a16:creationId xmlns:a16="http://schemas.microsoft.com/office/drawing/2014/main" id="{FAFD15B8-747B-0868-45D4-1512BF7A1558}"/>
                </a:ext>
              </a:extLst>
            </p:cNvPr>
            <p:cNvCxnSpPr>
              <a:cxnSpLocks/>
            </p:cNvCxnSpPr>
            <p:nvPr/>
          </p:nvCxnSpPr>
          <p:spPr>
            <a:xfrm>
              <a:off x="6718181" y="4860413"/>
              <a:ext cx="4349166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5" name="TextBox 744">
              <a:extLst>
                <a:ext uri="{FF2B5EF4-FFF2-40B4-BE49-F238E27FC236}">
                  <a16:creationId xmlns:a16="http://schemas.microsoft.com/office/drawing/2014/main" id="{A7D241F6-677D-B1CE-CB24-A467024F3531}"/>
                </a:ext>
              </a:extLst>
            </p:cNvPr>
            <p:cNvSpPr txBox="1"/>
            <p:nvPr/>
          </p:nvSpPr>
          <p:spPr>
            <a:xfrm>
              <a:off x="7017136" y="4966305"/>
              <a:ext cx="273101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0</a:t>
              </a:r>
            </a:p>
          </p:txBody>
        </p:sp>
        <p:cxnSp>
          <p:nvCxnSpPr>
            <p:cNvPr id="746" name="Straight Connector 745">
              <a:extLst>
                <a:ext uri="{FF2B5EF4-FFF2-40B4-BE49-F238E27FC236}">
                  <a16:creationId xmlns:a16="http://schemas.microsoft.com/office/drawing/2014/main" id="{D4E27B02-6CC5-3B71-41DA-129990D0B13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055561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7" name="TextBox 746">
              <a:extLst>
                <a:ext uri="{FF2B5EF4-FFF2-40B4-BE49-F238E27FC236}">
                  <a16:creationId xmlns:a16="http://schemas.microsoft.com/office/drawing/2014/main" id="{E8A1C4B8-6E9F-75A9-E852-0C40703ED459}"/>
                </a:ext>
              </a:extLst>
            </p:cNvPr>
            <p:cNvSpPr txBox="1"/>
            <p:nvPr/>
          </p:nvSpPr>
          <p:spPr>
            <a:xfrm>
              <a:off x="7983096" y="4966305"/>
              <a:ext cx="22604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12</a:t>
              </a:r>
            </a:p>
          </p:txBody>
        </p:sp>
        <p:cxnSp>
          <p:nvCxnSpPr>
            <p:cNvPr id="748" name="Straight Connector 747">
              <a:extLst>
                <a:ext uri="{FF2B5EF4-FFF2-40B4-BE49-F238E27FC236}">
                  <a16:creationId xmlns:a16="http://schemas.microsoft.com/office/drawing/2014/main" id="{86D4C2C3-A1CE-655D-DC5C-50ED3BAEEFA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114230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9" name="Straight Connector 748">
              <a:extLst>
                <a:ext uri="{FF2B5EF4-FFF2-40B4-BE49-F238E27FC236}">
                  <a16:creationId xmlns:a16="http://schemas.microsoft.com/office/drawing/2014/main" id="{529D0930-7C09-966D-1B06-737CF442399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0879555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0" name="TextBox 749">
              <a:extLst>
                <a:ext uri="{FF2B5EF4-FFF2-40B4-BE49-F238E27FC236}">
                  <a16:creationId xmlns:a16="http://schemas.microsoft.com/office/drawing/2014/main" id="{0FFB8DE0-BF62-C7CD-CCE9-29F474ABE37F}"/>
                </a:ext>
              </a:extLst>
            </p:cNvPr>
            <p:cNvSpPr txBox="1"/>
            <p:nvPr/>
          </p:nvSpPr>
          <p:spPr>
            <a:xfrm>
              <a:off x="10768985" y="4966305"/>
              <a:ext cx="298592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48</a:t>
              </a:r>
            </a:p>
          </p:txBody>
        </p:sp>
        <p:sp>
          <p:nvSpPr>
            <p:cNvPr id="752" name="TextBox 751">
              <a:extLst>
                <a:ext uri="{FF2B5EF4-FFF2-40B4-BE49-F238E27FC236}">
                  <a16:creationId xmlns:a16="http://schemas.microsoft.com/office/drawing/2014/main" id="{9FCD843E-34D1-1C2B-4154-53D501A02B64}"/>
                </a:ext>
              </a:extLst>
            </p:cNvPr>
            <p:cNvSpPr txBox="1"/>
            <p:nvPr/>
          </p:nvSpPr>
          <p:spPr>
            <a:xfrm>
              <a:off x="7432902" y="5253788"/>
              <a:ext cx="321107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Months since randomisation</a:t>
              </a:r>
            </a:p>
          </p:txBody>
        </p:sp>
        <p:grpSp>
          <p:nvGrpSpPr>
            <p:cNvPr id="753" name="Group 752">
              <a:extLst>
                <a:ext uri="{FF2B5EF4-FFF2-40B4-BE49-F238E27FC236}">
                  <a16:creationId xmlns:a16="http://schemas.microsoft.com/office/drawing/2014/main" id="{144F542C-81DF-5CF7-FDBC-D44E39F62C6F}"/>
                </a:ext>
              </a:extLst>
            </p:cNvPr>
            <p:cNvGrpSpPr/>
            <p:nvPr/>
          </p:nvGrpSpPr>
          <p:grpSpPr>
            <a:xfrm>
              <a:off x="6874660" y="2554132"/>
              <a:ext cx="1364857" cy="389594"/>
              <a:chOff x="3642133" y="3907477"/>
              <a:chExt cx="1364857" cy="389594"/>
            </a:xfrm>
          </p:grpSpPr>
          <p:sp>
            <p:nvSpPr>
              <p:cNvPr id="819" name="TextBox 818">
                <a:extLst>
                  <a:ext uri="{FF2B5EF4-FFF2-40B4-BE49-F238E27FC236}">
                    <a16:creationId xmlns:a16="http://schemas.microsoft.com/office/drawing/2014/main" id="{47F20519-5B4B-DE1F-C03B-B39808C7A278}"/>
                  </a:ext>
                </a:extLst>
              </p:cNvPr>
              <p:cNvSpPr txBox="1"/>
              <p:nvPr/>
            </p:nvSpPr>
            <p:spPr>
              <a:xfrm>
                <a:off x="3783331" y="3907477"/>
                <a:ext cx="1223659" cy="389594"/>
              </a:xfrm>
              <a:prstGeom prst="rect">
                <a:avLst/>
              </a:prstGeom>
              <a:noFill/>
            </p:spPr>
            <p:txBody>
              <a:bodyPr wrap="none" lIns="36000" tIns="0" rIns="3600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Testosterone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Placebo</a:t>
                </a:r>
              </a:p>
            </p:txBody>
          </p:sp>
          <p:sp>
            <p:nvSpPr>
              <p:cNvPr id="820" name="Rectangle 819">
                <a:extLst>
                  <a:ext uri="{FF2B5EF4-FFF2-40B4-BE49-F238E27FC236}">
                    <a16:creationId xmlns:a16="http://schemas.microsoft.com/office/drawing/2014/main" id="{8FF74FD3-F6B1-5C4B-8672-BFF05DB44C56}"/>
                  </a:ext>
                </a:extLst>
              </p:cNvPr>
              <p:cNvSpPr/>
              <p:nvPr/>
            </p:nvSpPr>
            <p:spPr>
              <a:xfrm>
                <a:off x="3642133" y="3941861"/>
                <a:ext cx="90488" cy="9048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821" name="Rectangle 820">
                <a:extLst>
                  <a:ext uri="{FF2B5EF4-FFF2-40B4-BE49-F238E27FC236}">
                    <a16:creationId xmlns:a16="http://schemas.microsoft.com/office/drawing/2014/main" id="{EDC7440B-2215-90DD-68A6-5C0081F13C46}"/>
                  </a:ext>
                </a:extLst>
              </p:cNvPr>
              <p:cNvSpPr/>
              <p:nvPr/>
            </p:nvSpPr>
            <p:spPr>
              <a:xfrm>
                <a:off x="3642133" y="4134627"/>
                <a:ext cx="90488" cy="904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cxnSp>
          <p:nvCxnSpPr>
            <p:cNvPr id="755" name="Straight Connector 754">
              <a:extLst>
                <a:ext uri="{FF2B5EF4-FFF2-40B4-BE49-F238E27FC236}">
                  <a16:creationId xmlns:a16="http://schemas.microsoft.com/office/drawing/2014/main" id="{477A78A0-70E4-44F5-0B87-293D7E81C34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938223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6" name="TextBox 755">
              <a:extLst>
                <a:ext uri="{FF2B5EF4-FFF2-40B4-BE49-F238E27FC236}">
                  <a16:creationId xmlns:a16="http://schemas.microsoft.com/office/drawing/2014/main" id="{BF1BC3F2-3F7E-1486-23F7-2BFDCB38BA07}"/>
                </a:ext>
              </a:extLst>
            </p:cNvPr>
            <p:cNvSpPr txBox="1"/>
            <p:nvPr/>
          </p:nvSpPr>
          <p:spPr>
            <a:xfrm>
              <a:off x="8885132" y="4966305"/>
              <a:ext cx="309483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24</a:t>
              </a:r>
            </a:p>
          </p:txBody>
        </p:sp>
        <p:cxnSp>
          <p:nvCxnSpPr>
            <p:cNvPr id="757" name="Straight Connector 756">
              <a:extLst>
                <a:ext uri="{FF2B5EF4-FFF2-40B4-BE49-F238E27FC236}">
                  <a16:creationId xmlns:a16="http://schemas.microsoft.com/office/drawing/2014/main" id="{D235456B-A683-7831-C485-CDD1F4DD40C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996892" y="4900055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8" name="TextBox 757">
              <a:extLst>
                <a:ext uri="{FF2B5EF4-FFF2-40B4-BE49-F238E27FC236}">
                  <a16:creationId xmlns:a16="http://schemas.microsoft.com/office/drawing/2014/main" id="{86556FC1-29D1-8980-F149-E874EF7BE33F}"/>
                </a:ext>
              </a:extLst>
            </p:cNvPr>
            <p:cNvSpPr txBox="1"/>
            <p:nvPr/>
          </p:nvSpPr>
          <p:spPr>
            <a:xfrm>
              <a:off x="9823196" y="4966305"/>
              <a:ext cx="309483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36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629DF925-B33A-B982-24FA-C7C01558175A}"/>
                </a:ext>
              </a:extLst>
            </p:cNvPr>
            <p:cNvGrpSpPr/>
            <p:nvPr/>
          </p:nvGrpSpPr>
          <p:grpSpPr>
            <a:xfrm>
              <a:off x="6272018" y="2443538"/>
              <a:ext cx="457833" cy="184666"/>
              <a:chOff x="3039491" y="3874336"/>
              <a:chExt cx="457833" cy="142545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DE8599D-CECB-94C4-8F2D-C52C6D7CB70D}"/>
                  </a:ext>
                </a:extLst>
              </p:cNvPr>
              <p:cNvSpPr txBox="1"/>
              <p:nvPr/>
            </p:nvSpPr>
            <p:spPr>
              <a:xfrm>
                <a:off x="3039491" y="3874336"/>
                <a:ext cx="381140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0.32</a:t>
                </a:r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6109528-264F-1073-35A7-B2E41E004959}"/>
                  </a:ext>
                </a:extLst>
              </p:cNvPr>
              <p:cNvCxnSpPr/>
              <p:nvPr/>
            </p:nvCxnSpPr>
            <p:spPr>
              <a:xfrm>
                <a:off x="3436124" y="3947392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85A31186-C998-20C6-0B7F-82B50EEC9687}"/>
                </a:ext>
              </a:extLst>
            </p:cNvPr>
            <p:cNvGrpSpPr/>
            <p:nvPr/>
          </p:nvGrpSpPr>
          <p:grpSpPr>
            <a:xfrm>
              <a:off x="6214622" y="4660765"/>
              <a:ext cx="515229" cy="184666"/>
              <a:chOff x="3134495" y="4910177"/>
              <a:chExt cx="515229" cy="142545"/>
            </a:xfrm>
          </p:grpSpPr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69A9282-3319-E602-473F-185C91F32AB9}"/>
                  </a:ext>
                </a:extLst>
              </p:cNvPr>
              <p:cNvSpPr txBox="1"/>
              <p:nvPr/>
            </p:nvSpPr>
            <p:spPr>
              <a:xfrm>
                <a:off x="3134495" y="4910177"/>
                <a:ext cx="43853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-0.32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3A99FF83-189C-7754-573A-D1961FEDD2F0}"/>
                  </a:ext>
                </a:extLst>
              </p:cNvPr>
              <p:cNvCxnSpPr/>
              <p:nvPr/>
            </p:nvCxnSpPr>
            <p:spPr>
              <a:xfrm>
                <a:off x="3588524" y="4983923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DAA968ED-CA1C-FD59-2F95-FFF01C850A9F}"/>
                </a:ext>
              </a:extLst>
            </p:cNvPr>
            <p:cNvGrpSpPr/>
            <p:nvPr/>
          </p:nvGrpSpPr>
          <p:grpSpPr>
            <a:xfrm>
              <a:off x="6214622" y="4100463"/>
              <a:ext cx="515229" cy="184666"/>
              <a:chOff x="3134495" y="4923408"/>
              <a:chExt cx="515229" cy="142545"/>
            </a:xfrm>
          </p:grpSpPr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8D9A1E6-2C7E-884C-C218-B5B51929C9FE}"/>
                  </a:ext>
                </a:extLst>
              </p:cNvPr>
              <p:cNvSpPr txBox="1"/>
              <p:nvPr/>
            </p:nvSpPr>
            <p:spPr>
              <a:xfrm>
                <a:off x="3134495" y="4923408"/>
                <a:ext cx="43853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-0.16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BA1135CB-8066-EAC4-9F93-B4D379C5C7E5}"/>
                  </a:ext>
                </a:extLst>
              </p:cNvPr>
              <p:cNvCxnSpPr/>
              <p:nvPr/>
            </p:nvCxnSpPr>
            <p:spPr>
              <a:xfrm>
                <a:off x="3588524" y="4997154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84F1C285-C73C-6216-2F98-6DF1043C1DA6}"/>
                </a:ext>
              </a:extLst>
            </p:cNvPr>
            <p:cNvGrpSpPr/>
            <p:nvPr/>
          </p:nvGrpSpPr>
          <p:grpSpPr>
            <a:xfrm>
              <a:off x="6320312" y="2993211"/>
              <a:ext cx="409539" cy="184666"/>
              <a:chOff x="3240185" y="4960172"/>
              <a:chExt cx="409539" cy="142545"/>
            </a:xfrm>
          </p:grpSpPr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A4F0CECC-C752-630B-FE72-C29E9D35087D}"/>
                  </a:ext>
                </a:extLst>
              </p:cNvPr>
              <p:cNvSpPr txBox="1"/>
              <p:nvPr/>
            </p:nvSpPr>
            <p:spPr>
              <a:xfrm>
                <a:off x="3240185" y="4960172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0.16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C59ECEB3-E4FF-1506-FB18-308D25069946}"/>
                  </a:ext>
                </a:extLst>
              </p:cNvPr>
              <p:cNvCxnSpPr/>
              <p:nvPr/>
            </p:nvCxnSpPr>
            <p:spPr>
              <a:xfrm>
                <a:off x="3588524" y="5033918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4687FA4B-B5ED-B1A3-3411-088A6F0A815A}"/>
                </a:ext>
              </a:extLst>
            </p:cNvPr>
            <p:cNvGrpSpPr/>
            <p:nvPr/>
          </p:nvGrpSpPr>
          <p:grpSpPr>
            <a:xfrm>
              <a:off x="6320312" y="3549693"/>
              <a:ext cx="409539" cy="184666"/>
              <a:chOff x="3240185" y="4943995"/>
              <a:chExt cx="409539" cy="142545"/>
            </a:xfrm>
          </p:grpSpPr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DC2E842D-5588-3C08-4C4A-43D794EED505}"/>
                  </a:ext>
                </a:extLst>
              </p:cNvPr>
              <p:cNvSpPr txBox="1"/>
              <p:nvPr/>
            </p:nvSpPr>
            <p:spPr>
              <a:xfrm>
                <a:off x="3240185" y="4943995"/>
                <a:ext cx="332844" cy="14254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0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FB678E4B-5A56-4D92-F0AA-FBAF853E5DC6}"/>
                  </a:ext>
                </a:extLst>
              </p:cNvPr>
              <p:cNvCxnSpPr/>
              <p:nvPr/>
            </p:nvCxnSpPr>
            <p:spPr>
              <a:xfrm>
                <a:off x="3588524" y="5017741"/>
                <a:ext cx="61200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F7F13086-5EB6-BE4A-7C80-56C61BA5C77B}"/>
                </a:ext>
              </a:extLst>
            </p:cNvPr>
            <p:cNvGrpSpPr/>
            <p:nvPr/>
          </p:nvGrpSpPr>
          <p:grpSpPr>
            <a:xfrm>
              <a:off x="7145584" y="3052292"/>
              <a:ext cx="3896111" cy="1411822"/>
              <a:chOff x="7175728" y="3052292"/>
              <a:chExt cx="3896111" cy="1411822"/>
            </a:xfrm>
          </p:grpSpPr>
          <p:sp>
            <p:nvSpPr>
              <p:cNvPr id="763" name="Rectangle 762">
                <a:extLst>
                  <a:ext uri="{FF2B5EF4-FFF2-40B4-BE49-F238E27FC236}">
                    <a16:creationId xmlns:a16="http://schemas.microsoft.com/office/drawing/2014/main" id="{AEF7AA70-6365-3D8C-8B2E-782B2FDF117E}"/>
                  </a:ext>
                </a:extLst>
              </p:cNvPr>
              <p:cNvSpPr/>
              <p:nvPr/>
            </p:nvSpPr>
            <p:spPr>
              <a:xfrm rot="2700000">
                <a:off x="7175729" y="3575696"/>
                <a:ext cx="135535" cy="135538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765" name="Group 764">
                <a:extLst>
                  <a:ext uri="{FF2B5EF4-FFF2-40B4-BE49-F238E27FC236}">
                    <a16:creationId xmlns:a16="http://schemas.microsoft.com/office/drawing/2014/main" id="{5CBCC440-3DF5-975D-4816-5185357AADA9}"/>
                  </a:ext>
                </a:extLst>
              </p:cNvPr>
              <p:cNvGrpSpPr/>
              <p:nvPr/>
            </p:nvGrpSpPr>
            <p:grpSpPr>
              <a:xfrm>
                <a:off x="8115812" y="3052292"/>
                <a:ext cx="135538" cy="430265"/>
                <a:chOff x="9145072" y="3396549"/>
                <a:chExt cx="169948" cy="539502"/>
              </a:xfrm>
            </p:grpSpPr>
            <p:cxnSp>
              <p:nvCxnSpPr>
                <p:cNvPr id="782" name="Straight Connector 781">
                  <a:extLst>
                    <a:ext uri="{FF2B5EF4-FFF2-40B4-BE49-F238E27FC236}">
                      <a16:creationId xmlns:a16="http://schemas.microsoft.com/office/drawing/2014/main" id="{15C972DB-F8AA-086C-F6E5-1AF5ED11A2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3" y="3317258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83" name="Straight Connector 782">
                  <a:extLst>
                    <a:ext uri="{FF2B5EF4-FFF2-40B4-BE49-F238E27FC236}">
                      <a16:creationId xmlns:a16="http://schemas.microsoft.com/office/drawing/2014/main" id="{C35071BA-5857-906F-69A0-B51FB1DB7C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3" y="3403111"/>
                  <a:ext cx="0" cy="52551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84" name="Straight Connector 783">
                  <a:extLst>
                    <a:ext uri="{FF2B5EF4-FFF2-40B4-BE49-F238E27FC236}">
                      <a16:creationId xmlns:a16="http://schemas.microsoft.com/office/drawing/2014/main" id="{46173950-29A4-6F43-CA5D-C6A253C0CA2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3" y="3856760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85" name="Rectangle 784">
                  <a:extLst>
                    <a:ext uri="{FF2B5EF4-FFF2-40B4-BE49-F238E27FC236}">
                      <a16:creationId xmlns:a16="http://schemas.microsoft.com/office/drawing/2014/main" id="{5D4FAAF2-F867-E8DD-11CC-E9026C690A34}"/>
                    </a:ext>
                  </a:extLst>
                </p:cNvPr>
                <p:cNvSpPr/>
                <p:nvPr/>
              </p:nvSpPr>
              <p:spPr>
                <a:xfrm rot="2700000">
                  <a:off x="9145072" y="3578609"/>
                  <a:ext cx="169948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66" name="Group 765">
                <a:extLst>
                  <a:ext uri="{FF2B5EF4-FFF2-40B4-BE49-F238E27FC236}">
                    <a16:creationId xmlns:a16="http://schemas.microsoft.com/office/drawing/2014/main" id="{E7AA2457-C00A-A553-165B-E45F9475366E}"/>
                  </a:ext>
                </a:extLst>
              </p:cNvPr>
              <p:cNvGrpSpPr/>
              <p:nvPr/>
            </p:nvGrpSpPr>
            <p:grpSpPr>
              <a:xfrm>
                <a:off x="9054539" y="3095623"/>
                <a:ext cx="135538" cy="537178"/>
                <a:chOff x="9145041" y="4437251"/>
                <a:chExt cx="169948" cy="673558"/>
              </a:xfrm>
            </p:grpSpPr>
            <p:cxnSp>
              <p:nvCxnSpPr>
                <p:cNvPr id="778" name="Straight Connector 777">
                  <a:extLst>
                    <a:ext uri="{FF2B5EF4-FFF2-40B4-BE49-F238E27FC236}">
                      <a16:creationId xmlns:a16="http://schemas.microsoft.com/office/drawing/2014/main" id="{3AF3C77F-E4F8-86A7-19B8-DF71ABE6CB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1" y="4358413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9" name="Straight Connector 778">
                  <a:extLst>
                    <a:ext uri="{FF2B5EF4-FFF2-40B4-BE49-F238E27FC236}">
                      <a16:creationId xmlns:a16="http://schemas.microsoft.com/office/drawing/2014/main" id="{C414E9A3-E565-25CB-7F7E-E47EB42018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1" y="4437251"/>
                  <a:ext cx="0" cy="673558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80" name="Straight Connector 779">
                  <a:extLst>
                    <a:ext uri="{FF2B5EF4-FFF2-40B4-BE49-F238E27FC236}">
                      <a16:creationId xmlns:a16="http://schemas.microsoft.com/office/drawing/2014/main" id="{6496B944-30FD-0AB3-F713-735780142C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1" y="5028525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81" name="Rectangle 780">
                  <a:extLst>
                    <a:ext uri="{FF2B5EF4-FFF2-40B4-BE49-F238E27FC236}">
                      <a16:creationId xmlns:a16="http://schemas.microsoft.com/office/drawing/2014/main" id="{8313A93C-42EE-BE72-35E2-FAE2491595DD}"/>
                    </a:ext>
                  </a:extLst>
                </p:cNvPr>
                <p:cNvSpPr/>
                <p:nvPr/>
              </p:nvSpPr>
              <p:spPr>
                <a:xfrm rot="2700000">
                  <a:off x="9145041" y="4686271"/>
                  <a:ext cx="169948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67" name="Group 766">
                <a:extLst>
                  <a:ext uri="{FF2B5EF4-FFF2-40B4-BE49-F238E27FC236}">
                    <a16:creationId xmlns:a16="http://schemas.microsoft.com/office/drawing/2014/main" id="{C930F6AA-F164-1331-625B-F135EC7296AC}"/>
                  </a:ext>
                </a:extLst>
              </p:cNvPr>
              <p:cNvGrpSpPr/>
              <p:nvPr/>
            </p:nvGrpSpPr>
            <p:grpSpPr>
              <a:xfrm>
                <a:off x="9995484" y="3513011"/>
                <a:ext cx="135538" cy="610035"/>
                <a:chOff x="9145042" y="4686346"/>
                <a:chExt cx="169948" cy="764917"/>
              </a:xfrm>
            </p:grpSpPr>
            <p:cxnSp>
              <p:nvCxnSpPr>
                <p:cNvPr id="774" name="Straight Connector 773">
                  <a:extLst>
                    <a:ext uri="{FF2B5EF4-FFF2-40B4-BE49-F238E27FC236}">
                      <a16:creationId xmlns:a16="http://schemas.microsoft.com/office/drawing/2014/main" id="{5D98BC74-832D-1D4B-367D-E3078A9D3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2" y="4607055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5" name="Straight Connector 774">
                  <a:extLst>
                    <a:ext uri="{FF2B5EF4-FFF2-40B4-BE49-F238E27FC236}">
                      <a16:creationId xmlns:a16="http://schemas.microsoft.com/office/drawing/2014/main" id="{A026991F-5B89-BFE3-04C9-46B7A6867CC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4690754"/>
                  <a:ext cx="0" cy="754936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6" name="Straight Connector 775">
                  <a:extLst>
                    <a:ext uri="{FF2B5EF4-FFF2-40B4-BE49-F238E27FC236}">
                      <a16:creationId xmlns:a16="http://schemas.microsoft.com/office/drawing/2014/main" id="{6B5CCBBC-24E2-9468-F0C7-DB9940C30D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537197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77" name="Rectangle 776">
                  <a:extLst>
                    <a:ext uri="{FF2B5EF4-FFF2-40B4-BE49-F238E27FC236}">
                      <a16:creationId xmlns:a16="http://schemas.microsoft.com/office/drawing/2014/main" id="{D99AFBD7-C34F-0B25-6B01-C9247E7EF3B4}"/>
                    </a:ext>
                  </a:extLst>
                </p:cNvPr>
                <p:cNvSpPr/>
                <p:nvPr/>
              </p:nvSpPr>
              <p:spPr>
                <a:xfrm rot="2700000">
                  <a:off x="9145042" y="4980454"/>
                  <a:ext cx="169947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68" name="Group 767">
                <a:extLst>
                  <a:ext uri="{FF2B5EF4-FFF2-40B4-BE49-F238E27FC236}">
                    <a16:creationId xmlns:a16="http://schemas.microsoft.com/office/drawing/2014/main" id="{349B4A6E-11EA-DB58-C1E4-FE0E0A9C87B8}"/>
                  </a:ext>
                </a:extLst>
              </p:cNvPr>
              <p:cNvGrpSpPr/>
              <p:nvPr/>
            </p:nvGrpSpPr>
            <p:grpSpPr>
              <a:xfrm>
                <a:off x="10936301" y="3500912"/>
                <a:ext cx="135538" cy="963202"/>
                <a:chOff x="9145036" y="4625411"/>
                <a:chExt cx="169948" cy="1207738"/>
              </a:xfrm>
            </p:grpSpPr>
            <p:cxnSp>
              <p:nvCxnSpPr>
                <p:cNvPr id="770" name="Straight Connector 769">
                  <a:extLst>
                    <a:ext uri="{FF2B5EF4-FFF2-40B4-BE49-F238E27FC236}">
                      <a16:creationId xmlns:a16="http://schemas.microsoft.com/office/drawing/2014/main" id="{41B2B981-5EDE-EF41-8935-B2BF6626269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00" y="4546120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1" name="Straight Connector 770">
                  <a:extLst>
                    <a:ext uri="{FF2B5EF4-FFF2-40B4-BE49-F238E27FC236}">
                      <a16:creationId xmlns:a16="http://schemas.microsoft.com/office/drawing/2014/main" id="{C45018CA-4FD9-243A-6F64-CF7CC6472F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05" y="4635565"/>
                  <a:ext cx="0" cy="1191957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72" name="Straight Connector 771">
                  <a:extLst>
                    <a:ext uri="{FF2B5EF4-FFF2-40B4-BE49-F238E27FC236}">
                      <a16:creationId xmlns:a16="http://schemas.microsoft.com/office/drawing/2014/main" id="{F6328A21-64F7-9823-70E3-D26BC09E8A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05" y="5753858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73" name="Rectangle 772">
                  <a:extLst>
                    <a:ext uri="{FF2B5EF4-FFF2-40B4-BE49-F238E27FC236}">
                      <a16:creationId xmlns:a16="http://schemas.microsoft.com/office/drawing/2014/main" id="{D505C9A5-F4D1-E2AC-7AF1-C0D7CFA63491}"/>
                    </a:ext>
                  </a:extLst>
                </p:cNvPr>
                <p:cNvSpPr/>
                <p:nvPr/>
              </p:nvSpPr>
              <p:spPr>
                <a:xfrm rot="2700000">
                  <a:off x="9145038" y="5139818"/>
                  <a:ext cx="169944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E3D6B09-2238-21EA-6EDB-126521F198D6}"/>
                </a:ext>
              </a:extLst>
            </p:cNvPr>
            <p:cNvSpPr txBox="1"/>
            <p:nvPr/>
          </p:nvSpPr>
          <p:spPr>
            <a:xfrm rot="16200000">
              <a:off x="-302502" y="3504894"/>
              <a:ext cx="2318441" cy="4452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Change in</a:t>
              </a:r>
              <a:b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</a:b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HbA</a:t>
              </a:r>
              <a:r>
                <a:rPr kumimoji="0" lang="en-GB" sz="1600" i="0" u="none" strike="noStrike" kern="120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1c</a:t>
              </a:r>
              <a:r>
                <a:rPr kumimoji="0" lang="en-GB" sz="16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 level (%)</a:t>
              </a: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C62E9E9-8A48-A051-3F91-250F12411AF4}"/>
                </a:ext>
              </a:extLst>
            </p:cNvPr>
            <p:cNvSpPr/>
            <p:nvPr/>
          </p:nvSpPr>
          <p:spPr>
            <a:xfrm>
              <a:off x="2074545" y="3070860"/>
              <a:ext cx="3760470" cy="575310"/>
            </a:xfrm>
            <a:custGeom>
              <a:avLst/>
              <a:gdLst>
                <a:gd name="connsiteX0" fmla="*/ 0 w 3760470"/>
                <a:gd name="connsiteY0" fmla="*/ 575310 h 575310"/>
                <a:gd name="connsiteX1" fmla="*/ 939165 w 3760470"/>
                <a:gd name="connsiteY1" fmla="*/ 247650 h 575310"/>
                <a:gd name="connsiteX2" fmla="*/ 1876425 w 3760470"/>
                <a:gd name="connsiteY2" fmla="*/ 60960 h 575310"/>
                <a:gd name="connsiteX3" fmla="*/ 2817495 w 3760470"/>
                <a:gd name="connsiteY3" fmla="*/ 135255 h 575310"/>
                <a:gd name="connsiteX4" fmla="*/ 3760470 w 3760470"/>
                <a:gd name="connsiteY4" fmla="*/ 0 h 575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0470" h="575310">
                  <a:moveTo>
                    <a:pt x="0" y="575310"/>
                  </a:moveTo>
                  <a:lnTo>
                    <a:pt x="939165" y="247650"/>
                  </a:lnTo>
                  <a:lnTo>
                    <a:pt x="1876425" y="60960"/>
                  </a:lnTo>
                  <a:lnTo>
                    <a:pt x="2817495" y="135255"/>
                  </a:lnTo>
                  <a:lnTo>
                    <a:pt x="3760470" y="0"/>
                  </a:lnTo>
                </a:path>
              </a:pathLst>
            </a:custGeom>
            <a:noFill/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4BDDA11-BD26-28EE-D0F0-1384918F5299}"/>
                </a:ext>
              </a:extLst>
            </p:cNvPr>
            <p:cNvSpPr txBox="1"/>
            <p:nvPr/>
          </p:nvSpPr>
          <p:spPr>
            <a:xfrm>
              <a:off x="1375790" y="4322567"/>
              <a:ext cx="30108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+mj-lt"/>
                  <a:cs typeface="Arial" panose="020B0604020202020204" pitchFamily="34" charset="0"/>
                </a:rPr>
                <a:t>Omnibus test p=0.06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CDE0C55E-C20E-DBC1-2105-68BD457D0464}"/>
                </a:ext>
              </a:extLst>
            </p:cNvPr>
            <p:cNvSpPr txBox="1"/>
            <p:nvPr/>
          </p:nvSpPr>
          <p:spPr>
            <a:xfrm>
              <a:off x="6514111" y="4322567"/>
              <a:ext cx="30108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+mj-lt"/>
                  <a:cs typeface="Arial" panose="020B0604020202020204" pitchFamily="34" charset="0"/>
                </a:rPr>
                <a:t>Omnibus test p=0.16</a:t>
              </a:r>
            </a:p>
          </p:txBody>
        </p: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8CBEE2EA-6149-3BB3-1696-67F46F5B3BB8}"/>
                </a:ext>
              </a:extLst>
            </p:cNvPr>
            <p:cNvGrpSpPr/>
            <p:nvPr/>
          </p:nvGrpSpPr>
          <p:grpSpPr>
            <a:xfrm>
              <a:off x="1891210" y="2838348"/>
              <a:ext cx="3896119" cy="876693"/>
              <a:chOff x="1820874" y="2838348"/>
              <a:chExt cx="3896119" cy="876693"/>
            </a:xfrm>
          </p:grpSpPr>
          <p:sp>
            <p:nvSpPr>
              <p:cNvPr id="647" name="Rectangle 646">
                <a:extLst>
                  <a:ext uri="{FF2B5EF4-FFF2-40B4-BE49-F238E27FC236}">
                    <a16:creationId xmlns:a16="http://schemas.microsoft.com/office/drawing/2014/main" id="{8307E987-209B-35B6-A35C-587C715F3558}"/>
                  </a:ext>
                </a:extLst>
              </p:cNvPr>
              <p:cNvSpPr/>
              <p:nvPr/>
            </p:nvSpPr>
            <p:spPr>
              <a:xfrm rot="2700000">
                <a:off x="1820875" y="3579505"/>
                <a:ext cx="135535" cy="13553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72" name="Group 671">
                <a:extLst>
                  <a:ext uri="{FF2B5EF4-FFF2-40B4-BE49-F238E27FC236}">
                    <a16:creationId xmlns:a16="http://schemas.microsoft.com/office/drawing/2014/main" id="{78AF6912-894B-9C3D-CAD8-0FF563E55E86}"/>
                  </a:ext>
                </a:extLst>
              </p:cNvPr>
              <p:cNvGrpSpPr/>
              <p:nvPr/>
            </p:nvGrpSpPr>
            <p:grpSpPr>
              <a:xfrm>
                <a:off x="2760927" y="3375494"/>
                <a:ext cx="135538" cy="226933"/>
                <a:chOff x="9145041" y="2282415"/>
                <a:chExt cx="169948" cy="284561"/>
              </a:xfrm>
            </p:grpSpPr>
            <p:cxnSp>
              <p:nvCxnSpPr>
                <p:cNvPr id="673" name="Straight Connector 672">
                  <a:extLst>
                    <a:ext uri="{FF2B5EF4-FFF2-40B4-BE49-F238E27FC236}">
                      <a16:creationId xmlns:a16="http://schemas.microsoft.com/office/drawing/2014/main" id="{F31D2482-97EE-B656-246A-D77AF23019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2203124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74" name="Straight Connector 673">
                  <a:extLst>
                    <a:ext uri="{FF2B5EF4-FFF2-40B4-BE49-F238E27FC236}">
                      <a16:creationId xmlns:a16="http://schemas.microsoft.com/office/drawing/2014/main" id="{55BEE4A8-4CDD-8684-7E18-A3B6E32E94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2292171"/>
                  <a:ext cx="0" cy="274715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75" name="Straight Connector 674">
                  <a:extLst>
                    <a:ext uri="{FF2B5EF4-FFF2-40B4-BE49-F238E27FC236}">
                      <a16:creationId xmlns:a16="http://schemas.microsoft.com/office/drawing/2014/main" id="{33AED8CF-7E02-1E09-7A7C-466E63EE1CC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2487685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676" name="Rectangle 675">
                  <a:extLst>
                    <a:ext uri="{FF2B5EF4-FFF2-40B4-BE49-F238E27FC236}">
                      <a16:creationId xmlns:a16="http://schemas.microsoft.com/office/drawing/2014/main" id="{04F5EA55-D908-67C4-FBAB-EBCA26687A1C}"/>
                    </a:ext>
                  </a:extLst>
                </p:cNvPr>
                <p:cNvSpPr/>
                <p:nvPr/>
              </p:nvSpPr>
              <p:spPr>
                <a:xfrm rot="2700000">
                  <a:off x="9145042" y="2343142"/>
                  <a:ext cx="169945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83" name="Group 682">
                <a:extLst>
                  <a:ext uri="{FF2B5EF4-FFF2-40B4-BE49-F238E27FC236}">
                    <a16:creationId xmlns:a16="http://schemas.microsoft.com/office/drawing/2014/main" id="{2227FE01-D9B8-E479-3D20-8F2B5B9D2C9B}"/>
                  </a:ext>
                </a:extLst>
              </p:cNvPr>
              <p:cNvGrpSpPr/>
              <p:nvPr/>
            </p:nvGrpSpPr>
            <p:grpSpPr>
              <a:xfrm>
                <a:off x="3699676" y="3323222"/>
                <a:ext cx="135538" cy="369484"/>
                <a:chOff x="9145031" y="2832288"/>
                <a:chExt cx="169948" cy="463311"/>
              </a:xfrm>
            </p:grpSpPr>
            <p:cxnSp>
              <p:nvCxnSpPr>
                <p:cNvPr id="684" name="Straight Connector 683">
                  <a:extLst>
                    <a:ext uri="{FF2B5EF4-FFF2-40B4-BE49-F238E27FC236}">
                      <a16:creationId xmlns:a16="http://schemas.microsoft.com/office/drawing/2014/main" id="{7312E765-0A44-298E-A022-CB2B880CEF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9" y="2752997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85" name="Straight Connector 684">
                  <a:extLst>
                    <a:ext uri="{FF2B5EF4-FFF2-40B4-BE49-F238E27FC236}">
                      <a16:creationId xmlns:a16="http://schemas.microsoft.com/office/drawing/2014/main" id="{DCB182A6-9F98-045A-0EA8-E101139028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8" y="2833546"/>
                  <a:ext cx="0" cy="46049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86" name="Straight Connector 685">
                  <a:extLst>
                    <a:ext uri="{FF2B5EF4-FFF2-40B4-BE49-F238E27FC236}">
                      <a16:creationId xmlns:a16="http://schemas.microsoft.com/office/drawing/2014/main" id="{00714BAA-5A39-A174-2825-421186F619D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7" y="3216308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687" name="Rectangle 686">
                  <a:extLst>
                    <a:ext uri="{FF2B5EF4-FFF2-40B4-BE49-F238E27FC236}">
                      <a16:creationId xmlns:a16="http://schemas.microsoft.com/office/drawing/2014/main" id="{55A6D805-9777-E4B5-D3D8-149AFA80AEF7}"/>
                    </a:ext>
                  </a:extLst>
                </p:cNvPr>
                <p:cNvSpPr/>
                <p:nvPr/>
              </p:nvSpPr>
              <p:spPr>
                <a:xfrm rot="2700000">
                  <a:off x="9145035" y="2976253"/>
                  <a:ext cx="169939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5" name="Group 704">
                <a:extLst>
                  <a:ext uri="{FF2B5EF4-FFF2-40B4-BE49-F238E27FC236}">
                    <a16:creationId xmlns:a16="http://schemas.microsoft.com/office/drawing/2014/main" id="{1791E6D9-A264-FCBF-B3C4-841726188CB5}"/>
                  </a:ext>
                </a:extLst>
              </p:cNvPr>
              <p:cNvGrpSpPr/>
              <p:nvPr/>
            </p:nvGrpSpPr>
            <p:grpSpPr>
              <a:xfrm>
                <a:off x="5581455" y="2838348"/>
                <a:ext cx="135538" cy="713467"/>
                <a:chOff x="9145044" y="2491663"/>
                <a:chExt cx="169948" cy="894606"/>
              </a:xfrm>
            </p:grpSpPr>
            <p:cxnSp>
              <p:nvCxnSpPr>
                <p:cNvPr id="706" name="Straight Connector 705">
                  <a:extLst>
                    <a:ext uri="{FF2B5EF4-FFF2-40B4-BE49-F238E27FC236}">
                      <a16:creationId xmlns:a16="http://schemas.microsoft.com/office/drawing/2014/main" id="{6C85A7A2-45A6-6C32-0873-5EE96184BC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2" y="2412372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07" name="Straight Connector 706">
                  <a:extLst>
                    <a:ext uri="{FF2B5EF4-FFF2-40B4-BE49-F238E27FC236}">
                      <a16:creationId xmlns:a16="http://schemas.microsoft.com/office/drawing/2014/main" id="{1D84A601-7535-A44D-8D5A-0EAAFA6A671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2" y="2494180"/>
                  <a:ext cx="0" cy="890933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08" name="Straight Connector 707">
                  <a:extLst>
                    <a:ext uri="{FF2B5EF4-FFF2-40B4-BE49-F238E27FC236}">
                      <a16:creationId xmlns:a16="http://schemas.microsoft.com/office/drawing/2014/main" id="{F605BE76-2BFF-A7F2-44C1-716F0CB73FF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2" y="3306978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709" name="Rectangle 708">
                  <a:extLst>
                    <a:ext uri="{FF2B5EF4-FFF2-40B4-BE49-F238E27FC236}">
                      <a16:creationId xmlns:a16="http://schemas.microsoft.com/office/drawing/2014/main" id="{A85A7E02-25AF-2518-94D1-32E7C9F053A9}"/>
                    </a:ext>
                  </a:extLst>
                </p:cNvPr>
                <p:cNvSpPr/>
                <p:nvPr/>
              </p:nvSpPr>
              <p:spPr>
                <a:xfrm rot="2700000">
                  <a:off x="9145043" y="2853487"/>
                  <a:ext cx="169949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3B032D4F-5CBC-3B5E-03B4-625259F7751F}"/>
                  </a:ext>
                </a:extLst>
              </p:cNvPr>
              <p:cNvGrpSpPr/>
              <p:nvPr/>
            </p:nvGrpSpPr>
            <p:grpSpPr>
              <a:xfrm>
                <a:off x="4640582" y="3191471"/>
                <a:ext cx="135538" cy="515944"/>
                <a:chOff x="9144994" y="2894310"/>
                <a:chExt cx="169948" cy="646925"/>
              </a:xfrm>
            </p:grpSpPr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5067AEAD-D982-BF13-2780-03CE44EB270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09" y="2815019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DD8F2C74-F5CB-A92D-7D5C-EA90D8B056A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09" y="2895961"/>
                  <a:ext cx="0" cy="635363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62" name="Straight Connector 61">
                  <a:extLst>
                    <a:ext uri="{FF2B5EF4-FFF2-40B4-BE49-F238E27FC236}">
                      <a16:creationId xmlns:a16="http://schemas.microsoft.com/office/drawing/2014/main" id="{D24F6B98-71CB-3DB5-5E57-F69D49728A2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09" y="3461944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8A5A6F26-E766-B1EE-EE66-E4E9BB53477A}"/>
                    </a:ext>
                  </a:extLst>
                </p:cNvPr>
                <p:cNvSpPr/>
                <p:nvPr/>
              </p:nvSpPr>
              <p:spPr>
                <a:xfrm rot="2700000">
                  <a:off x="9144999" y="3126363"/>
                  <a:ext cx="169938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0AD846E9-BD2F-68A6-22E8-57F6D9903A66}"/>
                </a:ext>
              </a:extLst>
            </p:cNvPr>
            <p:cNvSpPr/>
            <p:nvPr/>
          </p:nvSpPr>
          <p:spPr>
            <a:xfrm>
              <a:off x="7214235" y="3267075"/>
              <a:ext cx="3762375" cy="712470"/>
            </a:xfrm>
            <a:custGeom>
              <a:avLst/>
              <a:gdLst>
                <a:gd name="connsiteX0" fmla="*/ 0 w 3762375"/>
                <a:gd name="connsiteY0" fmla="*/ 375285 h 712470"/>
                <a:gd name="connsiteX1" fmla="*/ 941070 w 3762375"/>
                <a:gd name="connsiteY1" fmla="*/ 0 h 712470"/>
                <a:gd name="connsiteX2" fmla="*/ 1878330 w 3762375"/>
                <a:gd name="connsiteY2" fmla="*/ 95250 h 712470"/>
                <a:gd name="connsiteX3" fmla="*/ 2821305 w 3762375"/>
                <a:gd name="connsiteY3" fmla="*/ 550545 h 712470"/>
                <a:gd name="connsiteX4" fmla="*/ 3762375 w 3762375"/>
                <a:gd name="connsiteY4" fmla="*/ 712470 h 712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2375" h="712470">
                  <a:moveTo>
                    <a:pt x="0" y="375285"/>
                  </a:moveTo>
                  <a:lnTo>
                    <a:pt x="941070" y="0"/>
                  </a:lnTo>
                  <a:lnTo>
                    <a:pt x="1878330" y="95250"/>
                  </a:lnTo>
                  <a:lnTo>
                    <a:pt x="2821305" y="550545"/>
                  </a:lnTo>
                  <a:lnTo>
                    <a:pt x="3762375" y="712470"/>
                  </a:lnTo>
                </a:path>
              </a:pathLst>
            </a:custGeom>
            <a:noFill/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9BA190A4-6BD0-89DE-F914-962FD0E9C531}"/>
                </a:ext>
              </a:extLst>
            </p:cNvPr>
            <p:cNvGrpSpPr/>
            <p:nvPr/>
          </p:nvGrpSpPr>
          <p:grpSpPr>
            <a:xfrm>
              <a:off x="7031477" y="3402219"/>
              <a:ext cx="3896118" cy="1346375"/>
              <a:chOff x="7061621" y="3402219"/>
              <a:chExt cx="3896118" cy="1346375"/>
            </a:xfrm>
          </p:grpSpPr>
          <p:sp>
            <p:nvSpPr>
              <p:cNvPr id="790" name="Rectangle 789">
                <a:extLst>
                  <a:ext uri="{FF2B5EF4-FFF2-40B4-BE49-F238E27FC236}">
                    <a16:creationId xmlns:a16="http://schemas.microsoft.com/office/drawing/2014/main" id="{0BD5FE7E-CF5E-1CD4-1295-BC743F868CCB}"/>
                  </a:ext>
                </a:extLst>
              </p:cNvPr>
              <p:cNvSpPr/>
              <p:nvPr/>
            </p:nvSpPr>
            <p:spPr>
              <a:xfrm rot="2700000">
                <a:off x="7061622" y="3575696"/>
                <a:ext cx="135535" cy="13553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792" name="Group 791">
                <a:extLst>
                  <a:ext uri="{FF2B5EF4-FFF2-40B4-BE49-F238E27FC236}">
                    <a16:creationId xmlns:a16="http://schemas.microsoft.com/office/drawing/2014/main" id="{733E95FE-1F69-D88F-59E6-16CB9C368C1C}"/>
                  </a:ext>
                </a:extLst>
              </p:cNvPr>
              <p:cNvGrpSpPr/>
              <p:nvPr/>
            </p:nvGrpSpPr>
            <p:grpSpPr>
              <a:xfrm>
                <a:off x="8001675" y="3417185"/>
                <a:ext cx="135538" cy="433471"/>
                <a:chOff x="9145042" y="2544885"/>
                <a:chExt cx="169948" cy="543530"/>
              </a:xfrm>
            </p:grpSpPr>
            <p:cxnSp>
              <p:nvCxnSpPr>
                <p:cNvPr id="809" name="Straight Connector 808">
                  <a:extLst>
                    <a:ext uri="{FF2B5EF4-FFF2-40B4-BE49-F238E27FC236}">
                      <a16:creationId xmlns:a16="http://schemas.microsoft.com/office/drawing/2014/main" id="{014C6553-F389-552C-BDE5-681B722290F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1" y="2465594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10" name="Straight Connector 809">
                  <a:extLst>
                    <a:ext uri="{FF2B5EF4-FFF2-40B4-BE49-F238E27FC236}">
                      <a16:creationId xmlns:a16="http://schemas.microsoft.com/office/drawing/2014/main" id="{1470BA5B-FB28-F5F6-9392-FC4BA8B371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1" y="2550145"/>
                  <a:ext cx="0" cy="532625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11" name="Straight Connector 810">
                  <a:extLst>
                    <a:ext uri="{FF2B5EF4-FFF2-40B4-BE49-F238E27FC236}">
                      <a16:creationId xmlns:a16="http://schemas.microsoft.com/office/drawing/2014/main" id="{A24CC3A4-8DC6-3434-292B-3BED3B09C9C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1" y="3009124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812" name="Rectangle 811">
                  <a:extLst>
                    <a:ext uri="{FF2B5EF4-FFF2-40B4-BE49-F238E27FC236}">
                      <a16:creationId xmlns:a16="http://schemas.microsoft.com/office/drawing/2014/main" id="{07BCBAA2-DD90-7737-324E-6AEBC45ED756}"/>
                    </a:ext>
                  </a:extLst>
                </p:cNvPr>
                <p:cNvSpPr/>
                <p:nvPr/>
              </p:nvSpPr>
              <p:spPr>
                <a:xfrm rot="2700000">
                  <a:off x="9145042" y="2732563"/>
                  <a:ext cx="169947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93" name="Group 792">
                <a:extLst>
                  <a:ext uri="{FF2B5EF4-FFF2-40B4-BE49-F238E27FC236}">
                    <a16:creationId xmlns:a16="http://schemas.microsoft.com/office/drawing/2014/main" id="{D87AA7B7-8077-FBB7-BCC8-DF1FF29484B9}"/>
                  </a:ext>
                </a:extLst>
              </p:cNvPr>
              <p:cNvGrpSpPr/>
              <p:nvPr/>
            </p:nvGrpSpPr>
            <p:grpSpPr>
              <a:xfrm>
                <a:off x="8940427" y="3402219"/>
                <a:ext cx="135538" cy="529955"/>
                <a:chOff x="9145035" y="3616416"/>
                <a:chExt cx="169948" cy="664534"/>
              </a:xfrm>
            </p:grpSpPr>
            <p:cxnSp>
              <p:nvCxnSpPr>
                <p:cNvPr id="805" name="Straight Connector 804">
                  <a:extLst>
                    <a:ext uri="{FF2B5EF4-FFF2-40B4-BE49-F238E27FC236}">
                      <a16:creationId xmlns:a16="http://schemas.microsoft.com/office/drawing/2014/main" id="{6FD11FBF-2778-74CB-3244-BB0336DF2D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06" y="3540440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06" name="Straight Connector 805">
                  <a:extLst>
                    <a:ext uri="{FF2B5EF4-FFF2-40B4-BE49-F238E27FC236}">
                      <a16:creationId xmlns:a16="http://schemas.microsoft.com/office/drawing/2014/main" id="{C966658A-7678-6746-BB6A-631C62E135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06" y="3616416"/>
                  <a:ext cx="0" cy="664215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07" name="Straight Connector 806">
                  <a:extLst>
                    <a:ext uri="{FF2B5EF4-FFF2-40B4-BE49-F238E27FC236}">
                      <a16:creationId xmlns:a16="http://schemas.microsoft.com/office/drawing/2014/main" id="{67EE5A44-A0CD-7B27-5CA6-177984AE6F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06" y="4201659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808" name="Rectangle 807">
                  <a:extLst>
                    <a:ext uri="{FF2B5EF4-FFF2-40B4-BE49-F238E27FC236}">
                      <a16:creationId xmlns:a16="http://schemas.microsoft.com/office/drawing/2014/main" id="{92CAC0C8-7042-9B58-8392-4C0DEE20CA3B}"/>
                    </a:ext>
                  </a:extLst>
                </p:cNvPr>
                <p:cNvSpPr/>
                <p:nvPr/>
              </p:nvSpPr>
              <p:spPr>
                <a:xfrm rot="2700000">
                  <a:off x="9145037" y="3868855"/>
                  <a:ext cx="169944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94" name="Group 793">
                <a:extLst>
                  <a:ext uri="{FF2B5EF4-FFF2-40B4-BE49-F238E27FC236}">
                    <a16:creationId xmlns:a16="http://schemas.microsoft.com/office/drawing/2014/main" id="{FA704C11-A017-2870-32A0-E73D129DC425}"/>
                  </a:ext>
                </a:extLst>
              </p:cNvPr>
              <p:cNvGrpSpPr/>
              <p:nvPr/>
            </p:nvGrpSpPr>
            <p:grpSpPr>
              <a:xfrm>
                <a:off x="9881347" y="3831372"/>
                <a:ext cx="135538" cy="595954"/>
                <a:chOff x="9145012" y="4292149"/>
                <a:chExt cx="169948" cy="747221"/>
              </a:xfrm>
            </p:grpSpPr>
            <p:cxnSp>
              <p:nvCxnSpPr>
                <p:cNvPr id="801" name="Straight Connector 800">
                  <a:extLst>
                    <a:ext uri="{FF2B5EF4-FFF2-40B4-BE49-F238E27FC236}">
                      <a16:creationId xmlns:a16="http://schemas.microsoft.com/office/drawing/2014/main" id="{B267C167-2EA8-E92C-920A-FC8BA49C32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4212858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02" name="Straight Connector 801">
                  <a:extLst>
                    <a:ext uri="{FF2B5EF4-FFF2-40B4-BE49-F238E27FC236}">
                      <a16:creationId xmlns:a16="http://schemas.microsoft.com/office/drawing/2014/main" id="{ED2EC578-1C47-84C8-E615-D14D696408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5" y="4296550"/>
                  <a:ext cx="0" cy="740299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03" name="Straight Connector 802">
                  <a:extLst>
                    <a:ext uri="{FF2B5EF4-FFF2-40B4-BE49-F238E27FC236}">
                      <a16:creationId xmlns:a16="http://schemas.microsoft.com/office/drawing/2014/main" id="{FF24326B-B464-F640-F2AE-EE5CE770783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5" y="4960079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804" name="Rectangle 803">
                  <a:extLst>
                    <a:ext uri="{FF2B5EF4-FFF2-40B4-BE49-F238E27FC236}">
                      <a16:creationId xmlns:a16="http://schemas.microsoft.com/office/drawing/2014/main" id="{F42B3CB4-1EBA-8A34-6449-B3CAD34B68C4}"/>
                    </a:ext>
                  </a:extLst>
                </p:cNvPr>
                <p:cNvSpPr/>
                <p:nvPr/>
              </p:nvSpPr>
              <p:spPr>
                <a:xfrm rot="2700000">
                  <a:off x="9145016" y="4574622"/>
                  <a:ext cx="169940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95" name="Group 794">
                <a:extLst>
                  <a:ext uri="{FF2B5EF4-FFF2-40B4-BE49-F238E27FC236}">
                    <a16:creationId xmlns:a16="http://schemas.microsoft.com/office/drawing/2014/main" id="{6D1BE4D8-1537-6B45-554E-4642214ADD07}"/>
                  </a:ext>
                </a:extLst>
              </p:cNvPr>
              <p:cNvGrpSpPr/>
              <p:nvPr/>
            </p:nvGrpSpPr>
            <p:grpSpPr>
              <a:xfrm>
                <a:off x="10822201" y="3816439"/>
                <a:ext cx="135538" cy="932155"/>
                <a:chOff x="9145043" y="4434160"/>
                <a:chExt cx="169948" cy="1168817"/>
              </a:xfrm>
            </p:grpSpPr>
            <p:cxnSp>
              <p:nvCxnSpPr>
                <p:cNvPr id="797" name="Straight Connector 796">
                  <a:extLst>
                    <a:ext uri="{FF2B5EF4-FFF2-40B4-BE49-F238E27FC236}">
                      <a16:creationId xmlns:a16="http://schemas.microsoft.com/office/drawing/2014/main" id="{AD85358E-5034-A308-6AED-A5C863DA11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4354869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98" name="Straight Connector 797">
                  <a:extLst>
                    <a:ext uri="{FF2B5EF4-FFF2-40B4-BE49-F238E27FC236}">
                      <a16:creationId xmlns:a16="http://schemas.microsoft.com/office/drawing/2014/main" id="{1A99CCA0-4393-EE37-66D4-78EDC79A99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4436157"/>
                  <a:ext cx="0" cy="1165147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99" name="Straight Connector 798">
                  <a:extLst>
                    <a:ext uri="{FF2B5EF4-FFF2-40B4-BE49-F238E27FC236}">
                      <a16:creationId xmlns:a16="http://schemas.microsoft.com/office/drawing/2014/main" id="{CAB31F24-44EE-1460-59DF-2A674CB8A2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5523686"/>
                  <a:ext cx="0" cy="15858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800" name="Rectangle 799">
                  <a:extLst>
                    <a:ext uri="{FF2B5EF4-FFF2-40B4-BE49-F238E27FC236}">
                      <a16:creationId xmlns:a16="http://schemas.microsoft.com/office/drawing/2014/main" id="{6E32D643-B2E5-C5CC-B12E-7596997D936C}"/>
                    </a:ext>
                  </a:extLst>
                </p:cNvPr>
                <p:cNvSpPr/>
                <p:nvPr/>
              </p:nvSpPr>
              <p:spPr>
                <a:xfrm rot="2700000">
                  <a:off x="9145044" y="4932188"/>
                  <a:ext cx="169945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8CECF06-74D0-EEA4-86BF-7694DBABF921}"/>
                </a:ext>
              </a:extLst>
            </p:cNvPr>
            <p:cNvSpPr/>
            <p:nvPr/>
          </p:nvSpPr>
          <p:spPr>
            <a:xfrm>
              <a:off x="7096125" y="3634740"/>
              <a:ext cx="3766185" cy="649605"/>
            </a:xfrm>
            <a:custGeom>
              <a:avLst/>
              <a:gdLst>
                <a:gd name="connsiteX0" fmla="*/ 0 w 3766185"/>
                <a:gd name="connsiteY0" fmla="*/ 9525 h 649605"/>
                <a:gd name="connsiteX1" fmla="*/ 942975 w 3766185"/>
                <a:gd name="connsiteY1" fmla="*/ 0 h 649605"/>
                <a:gd name="connsiteX2" fmla="*/ 1882140 w 3766185"/>
                <a:gd name="connsiteY2" fmla="*/ 40005 h 649605"/>
                <a:gd name="connsiteX3" fmla="*/ 2825115 w 3766185"/>
                <a:gd name="connsiteY3" fmla="*/ 491490 h 649605"/>
                <a:gd name="connsiteX4" fmla="*/ 3766185 w 3766185"/>
                <a:gd name="connsiteY4" fmla="*/ 649605 h 64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6185" h="649605">
                  <a:moveTo>
                    <a:pt x="0" y="9525"/>
                  </a:moveTo>
                  <a:lnTo>
                    <a:pt x="942975" y="0"/>
                  </a:lnTo>
                  <a:lnTo>
                    <a:pt x="1882140" y="40005"/>
                  </a:lnTo>
                  <a:lnTo>
                    <a:pt x="2825115" y="491490"/>
                  </a:lnTo>
                  <a:lnTo>
                    <a:pt x="3766185" y="649605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DF0A5BB2-CAD1-B59F-81F6-E130F7F571A8}"/>
                </a:ext>
              </a:extLst>
            </p:cNvPr>
            <p:cNvSpPr/>
            <p:nvPr/>
          </p:nvSpPr>
          <p:spPr>
            <a:xfrm>
              <a:off x="1956435" y="3192780"/>
              <a:ext cx="3762375" cy="455295"/>
            </a:xfrm>
            <a:custGeom>
              <a:avLst/>
              <a:gdLst>
                <a:gd name="connsiteX0" fmla="*/ 0 w 3762375"/>
                <a:gd name="connsiteY0" fmla="*/ 455295 h 455295"/>
                <a:gd name="connsiteX1" fmla="*/ 944880 w 3762375"/>
                <a:gd name="connsiteY1" fmla="*/ 300990 h 455295"/>
                <a:gd name="connsiteX2" fmla="*/ 1884045 w 3762375"/>
                <a:gd name="connsiteY2" fmla="*/ 312420 h 455295"/>
                <a:gd name="connsiteX3" fmla="*/ 2825115 w 3762375"/>
                <a:gd name="connsiteY3" fmla="*/ 253365 h 455295"/>
                <a:gd name="connsiteX4" fmla="*/ 3762375 w 3762375"/>
                <a:gd name="connsiteY4" fmla="*/ 0 h 455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2375" h="455295">
                  <a:moveTo>
                    <a:pt x="0" y="455295"/>
                  </a:moveTo>
                  <a:lnTo>
                    <a:pt x="944880" y="300990"/>
                  </a:lnTo>
                  <a:lnTo>
                    <a:pt x="1884045" y="312420"/>
                  </a:lnTo>
                  <a:lnTo>
                    <a:pt x="2825115" y="253365"/>
                  </a:lnTo>
                  <a:lnTo>
                    <a:pt x="3762375" y="0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7404884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Besins MA Hub">
      <a:dk1>
        <a:srgbClr val="006EAB"/>
      </a:dk1>
      <a:lt1>
        <a:sysClr val="window" lastClr="FFFFFF"/>
      </a:lt1>
      <a:dk2>
        <a:srgbClr val="58595B"/>
      </a:dk2>
      <a:lt2>
        <a:srgbClr val="E7E6E6"/>
      </a:lt2>
      <a:accent1>
        <a:srgbClr val="1272AE"/>
      </a:accent1>
      <a:accent2>
        <a:srgbClr val="00A8E1"/>
      </a:accent2>
      <a:accent3>
        <a:srgbClr val="95D600"/>
      </a:accent3>
      <a:accent4>
        <a:srgbClr val="F0C846"/>
      </a:accent4>
      <a:accent5>
        <a:srgbClr val="000000"/>
      </a:accent5>
      <a:accent6>
        <a:srgbClr val="CCDCE2"/>
      </a:accent6>
      <a:hlink>
        <a:srgbClr val="006EAB"/>
      </a:hlink>
      <a:folHlink>
        <a:srgbClr val="00A8E1"/>
      </a:folHlink>
    </a:clrScheme>
    <a:fontScheme name="Custom 2">
      <a:majorFont>
        <a:latin typeface="Poppins Medium"/>
        <a:ea typeface=""/>
        <a:cs typeface=""/>
      </a:majorFont>
      <a:minorFont>
        <a:latin typeface="Poppi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sins_tmp.potx" id="{58CFAB49-F3C1-4BE9-BA6C-4FFE0344BB85}" vid="{711EA1BB-B068-4CB0-AFBC-DEF8CF7720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470A333C-0D2C-4534-B029-663DC6A3F676}">
  <we:reference id="wa104381063" version="1.0.0.1" store="en-US" storeType="OMEX"/>
  <we:alternateReferences>
    <we:reference id="wa104381063" version="1.0.0.1" store="en-US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5C31388130E845B306F08280035E70" ma:contentTypeVersion="18" ma:contentTypeDescription="Create a new document." ma:contentTypeScope="" ma:versionID="86660de093a717c09d33e1d7f0747012">
  <xsd:schema xmlns:xsd="http://www.w3.org/2001/XMLSchema" xmlns:xs="http://www.w3.org/2001/XMLSchema" xmlns:p="http://schemas.microsoft.com/office/2006/metadata/properties" xmlns:ns2="2bd39ed4-040d-4575-9ecd-51b09e17f4f6" xmlns:ns3="1ee8c843-32ad-4946-8cbf-9ab99b627ff5" targetNamespace="http://schemas.microsoft.com/office/2006/metadata/properties" ma:root="true" ma:fieldsID="5b42c9c1d2dece3bc8112bedd742bd45" ns2:_="" ns3:_="">
    <xsd:import namespace="2bd39ed4-040d-4575-9ecd-51b09e17f4f6"/>
    <xsd:import namespace="1ee8c843-32ad-4946-8cbf-9ab99b627f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d39ed4-040d-4575-9ecd-51b09e17f4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3b82f0ef-9e5c-4f20-a8e5-79115d6c62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e8c843-32ad-4946-8cbf-9ab99b627ff5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a13659d1-ce99-4d7d-99ed-4b469d8233ee}" ma:internalName="TaxCatchAll" ma:showField="CatchAllData" ma:web="1ee8c843-32ad-4946-8cbf-9ab99b627ff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7FC4C2-573E-48B3-9BE4-AF19160CF78D}"/>
</file>

<file path=customXml/itemProps2.xml><?xml version="1.0" encoding="utf-8"?>
<ds:datastoreItem xmlns:ds="http://schemas.openxmlformats.org/officeDocument/2006/customXml" ds:itemID="{002C0D1A-FF69-46EC-BEA9-F2324E0BFCCC}"/>
</file>

<file path=docProps/app.xml><?xml version="1.0" encoding="utf-8"?>
<Properties xmlns="http://schemas.openxmlformats.org/officeDocument/2006/extended-properties" xmlns:vt="http://schemas.openxmlformats.org/officeDocument/2006/docPropsVTypes">
  <TotalTime>38385</TotalTime>
  <Words>1328</Words>
  <Application>Microsoft Office PowerPoint</Application>
  <PresentationFormat>Widescreen</PresentationFormat>
  <Paragraphs>199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Poppins Light</vt:lpstr>
      <vt:lpstr>Poppins Medium</vt:lpstr>
      <vt:lpstr>Wingdings</vt:lpstr>
      <vt:lpstr>1_Office Theme</vt:lpstr>
      <vt:lpstr>The TRAVERSE Diabetes Substudy </vt:lpstr>
      <vt:lpstr>Background and gaps in knowledge</vt:lpstr>
      <vt:lpstr>TRAVERSE Diabetes substudy: aims</vt:lpstr>
      <vt:lpstr>TRAVERSE Diabetes substudy</vt:lpstr>
      <vt:lpstr>TRAVERSE Diabetes substudy: results</vt:lpstr>
      <vt:lpstr>TRAVERSE Diabetes substudy: results</vt:lpstr>
      <vt:lpstr>TRAVERSE Diabetes substudy: results</vt:lpstr>
      <vt:lpstr>TRAVERSE Diabetes substudy: results</vt:lpstr>
      <vt:lpstr>TRAVERSE Diabetes substudy: results</vt:lpstr>
      <vt:lpstr>TRAVERSE Diabetes substudy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 Richard</dc:creator>
  <cp:lastModifiedBy>JONES Richard</cp:lastModifiedBy>
  <cp:revision>828</cp:revision>
  <dcterms:created xsi:type="dcterms:W3CDTF">2021-10-15T09:47:49Z</dcterms:created>
  <dcterms:modified xsi:type="dcterms:W3CDTF">2024-02-29T16:51:33Z</dcterms:modified>
</cp:coreProperties>
</file>