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slides/slide11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22.xml" ContentType="application/vnd.openxmlformats-officedocument.presentationml.slideLayout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webextensions/webextension1.xml" ContentType="application/vnd.ms-office.webextension+xml"/>
  <Override PartName="/ppt/notesMasters/notesMaster1.xml" ContentType="application/vnd.openxmlformats-officedocument.presentationml.notesMaster+xml"/>
  <Override PartName="/ppt/authors.xml" ContentType="application/vnd.ms-powerpoint.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webextensions/taskpanes.xml" ContentType="application/vnd.ms-office.webextensiontaskpan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6"/>
  </p:notesMasterIdLst>
  <p:sldIdLst>
    <p:sldId id="2214" r:id="rId3"/>
    <p:sldId id="2190" r:id="rId4"/>
    <p:sldId id="2198" r:id="rId5"/>
    <p:sldId id="2164" r:id="rId6"/>
    <p:sldId id="2215" r:id="rId7"/>
    <p:sldId id="2217" r:id="rId8"/>
    <p:sldId id="2219" r:id="rId9"/>
    <p:sldId id="2223" r:id="rId10"/>
    <p:sldId id="2220" r:id="rId11"/>
    <p:sldId id="2222" r:id="rId12"/>
    <p:sldId id="2183" r:id="rId13"/>
    <p:sldId id="2224" r:id="rId14"/>
    <p:sldId id="220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EAB2C27-04D8-1D02-0A2C-2EC8C98F5F69}" name="JONES Richard" initials="JR" userId="JONES Richard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7EBF2"/>
    <a:srgbClr val="CC0000"/>
    <a:srgbClr val="CCD5E3"/>
    <a:srgbClr val="95D600"/>
    <a:srgbClr val="1272AE"/>
    <a:srgbClr val="FF9999"/>
    <a:srgbClr val="800080"/>
    <a:srgbClr val="CCDCE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35" autoAdjust="0"/>
    <p:restoredTop sz="95097" autoAdjust="0"/>
  </p:normalViewPr>
  <p:slideViewPr>
    <p:cSldViewPr snapToGrid="0">
      <p:cViewPr varScale="1">
        <p:scale>
          <a:sx n="83" d="100"/>
          <a:sy n="83" d="100"/>
        </p:scale>
        <p:origin x="1252" y="70"/>
      </p:cViewPr>
      <p:guideLst/>
    </p:cSldViewPr>
  </p:slideViewPr>
  <p:outlineViewPr>
    <p:cViewPr>
      <p:scale>
        <a:sx n="33" d="100"/>
        <a:sy n="33" d="100"/>
      </p:scale>
      <p:origin x="0" y="-8195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20" d="100"/>
          <a:sy n="120" d="100"/>
        </p:scale>
        <p:origin x="1891" y="-165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8/10/relationships/authors" Target="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6C-4DF0-9D1B-54ACCAAE2BC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6C-4DF0-9D1B-54ACCAAE2B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6335407"/>
        <c:axId val="296339247"/>
      </c:lineChart>
      <c:catAx>
        <c:axId val="29633540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1905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339247"/>
        <c:crosses val="autoZero"/>
        <c:auto val="1"/>
        <c:lblAlgn val="ctr"/>
        <c:lblOffset val="100"/>
        <c:noMultiLvlLbl val="0"/>
      </c:catAx>
      <c:valAx>
        <c:axId val="296339247"/>
        <c:scaling>
          <c:orientation val="minMax"/>
          <c:max val="2"/>
          <c:min val="-6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335407"/>
        <c:crosses val="autoZero"/>
        <c:crossBetween val="midCat"/>
        <c:majorUnit val="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549-4CA1-8B32-77F30991251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549-4CA1-8B32-77F3099125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6335407"/>
        <c:axId val="296339247"/>
      </c:lineChart>
      <c:catAx>
        <c:axId val="29633540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1905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339247"/>
        <c:crosses val="autoZero"/>
        <c:auto val="1"/>
        <c:lblAlgn val="ctr"/>
        <c:lblOffset val="100"/>
        <c:noMultiLvlLbl val="0"/>
      </c:catAx>
      <c:valAx>
        <c:axId val="296339247"/>
        <c:scaling>
          <c:orientation val="minMax"/>
          <c:max val="2"/>
          <c:min val="-18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33540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14-4259-8764-DE3076D2C5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614-4259-8764-DE3076D2C5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6335407"/>
        <c:axId val="296339247"/>
      </c:lineChart>
      <c:catAx>
        <c:axId val="29633540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1905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339247"/>
        <c:crosses val="autoZero"/>
        <c:auto val="1"/>
        <c:lblAlgn val="ctr"/>
        <c:lblOffset val="100"/>
        <c:noMultiLvlLbl val="0"/>
      </c:catAx>
      <c:valAx>
        <c:axId val="296339247"/>
        <c:scaling>
          <c:orientation val="minMax"/>
          <c:max val="6"/>
          <c:min val="-18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335407"/>
        <c:crosses val="autoZero"/>
        <c:crossBetween val="midCat"/>
        <c:majorUnit val="6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AE0-4DB8-A9D5-6F0E694B2C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E0-4DB8-A9D5-6F0E694B2C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6335407"/>
        <c:axId val="296339247"/>
      </c:lineChart>
      <c:catAx>
        <c:axId val="29633540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1905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339247"/>
        <c:crosses val="autoZero"/>
        <c:auto val="1"/>
        <c:lblAlgn val="ctr"/>
        <c:lblOffset val="100"/>
        <c:noMultiLvlLbl val="0"/>
      </c:catAx>
      <c:valAx>
        <c:axId val="296339247"/>
        <c:scaling>
          <c:orientation val="minMax"/>
          <c:max val="0"/>
          <c:min val="-35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335407"/>
        <c:crosses val="autoZero"/>
        <c:crossBetween val="midCat"/>
        <c:majorUnit val="7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BE-4F60-9F30-7A0ABF65B6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BE-4F60-9F30-7A0ABF65B6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6335407"/>
        <c:axId val="296339247"/>
      </c:lineChart>
      <c:catAx>
        <c:axId val="29633540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1905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339247"/>
        <c:crosses val="autoZero"/>
        <c:auto val="1"/>
        <c:lblAlgn val="ctr"/>
        <c:lblOffset val="100"/>
        <c:noMultiLvlLbl val="0"/>
      </c:catAx>
      <c:valAx>
        <c:axId val="296339247"/>
        <c:scaling>
          <c:orientation val="minMax"/>
          <c:max val="2"/>
          <c:min val="-18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33540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EA6-48B9-B8EF-6F0D5803DF1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EA6-48B9-B8EF-6F0D5803DF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6335407"/>
        <c:axId val="296339247"/>
      </c:lineChart>
      <c:catAx>
        <c:axId val="29633540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1905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339247"/>
        <c:crosses val="autoZero"/>
        <c:auto val="1"/>
        <c:lblAlgn val="ctr"/>
        <c:lblOffset val="100"/>
        <c:noMultiLvlLbl val="0"/>
      </c:catAx>
      <c:valAx>
        <c:axId val="296339247"/>
        <c:scaling>
          <c:orientation val="minMax"/>
          <c:max val="6"/>
          <c:min val="-18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335407"/>
        <c:crosses val="autoZero"/>
        <c:crossBetween val="midCat"/>
        <c:majorUnit val="6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AB-46BE-9F93-A6CF18F4AA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3AB-46BE-9F93-A6CF18F4AA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6335407"/>
        <c:axId val="296339247"/>
      </c:lineChart>
      <c:catAx>
        <c:axId val="29633540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1905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339247"/>
        <c:crosses val="autoZero"/>
        <c:auto val="1"/>
        <c:lblAlgn val="ctr"/>
        <c:lblOffset val="100"/>
        <c:noMultiLvlLbl val="0"/>
      </c:catAx>
      <c:valAx>
        <c:axId val="296339247"/>
        <c:scaling>
          <c:orientation val="minMax"/>
          <c:max val="2"/>
          <c:min val="-6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335407"/>
        <c:crosses val="autoZero"/>
        <c:crossBetween val="midCat"/>
        <c:majorUnit val="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EE2-4E9A-8EF0-6855A1A22CE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E2-4E9A-8EF0-6855A1A22C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6335407"/>
        <c:axId val="296339247"/>
      </c:lineChart>
      <c:catAx>
        <c:axId val="29633540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1905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339247"/>
        <c:crosses val="autoZero"/>
        <c:auto val="1"/>
        <c:lblAlgn val="ctr"/>
        <c:lblOffset val="100"/>
        <c:noMultiLvlLbl val="0"/>
      </c:catAx>
      <c:valAx>
        <c:axId val="296339247"/>
        <c:scaling>
          <c:orientation val="minMax"/>
          <c:max val="0"/>
          <c:min val="-21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335407"/>
        <c:crosses val="autoZero"/>
        <c:crossBetween val="midCat"/>
        <c:majorUnit val="7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31F-4F6F-A779-F6558C836C1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31F-4F6F-A779-F6558C836C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6335407"/>
        <c:axId val="296339247"/>
      </c:lineChart>
      <c:catAx>
        <c:axId val="29633540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1905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339247"/>
        <c:crosses val="autoZero"/>
        <c:auto val="1"/>
        <c:lblAlgn val="ctr"/>
        <c:lblOffset val="100"/>
        <c:noMultiLvlLbl val="0"/>
      </c:catAx>
      <c:valAx>
        <c:axId val="296339247"/>
        <c:scaling>
          <c:orientation val="minMax"/>
          <c:max val="2"/>
          <c:min val="-18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33540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EE2-4E9A-8EF0-6855A1A22CE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E2-4E9A-8EF0-6855A1A22C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6335407"/>
        <c:axId val="296339247"/>
      </c:lineChart>
      <c:catAx>
        <c:axId val="29633540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1905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339247"/>
        <c:crosses val="autoZero"/>
        <c:auto val="1"/>
        <c:lblAlgn val="ctr"/>
        <c:lblOffset val="100"/>
        <c:noMultiLvlLbl val="0"/>
      </c:catAx>
      <c:valAx>
        <c:axId val="296339247"/>
        <c:scaling>
          <c:orientation val="minMax"/>
          <c:max val="6"/>
          <c:min val="-18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335407"/>
        <c:crosses val="autoZero"/>
        <c:crossBetween val="midCat"/>
        <c:majorUnit val="6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98-4747-9886-9B8E8DADDD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F98-4747-9886-9B8E8DADDD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6335407"/>
        <c:axId val="296339247"/>
      </c:lineChart>
      <c:catAx>
        <c:axId val="29633540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1905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339247"/>
        <c:crosses val="autoZero"/>
        <c:auto val="1"/>
        <c:lblAlgn val="ctr"/>
        <c:lblOffset val="100"/>
        <c:noMultiLvlLbl val="0"/>
      </c:catAx>
      <c:valAx>
        <c:axId val="296339247"/>
        <c:scaling>
          <c:orientation val="minMax"/>
          <c:max val="0"/>
          <c:min val="-35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335407"/>
        <c:crosses val="autoZero"/>
        <c:crossBetween val="midCat"/>
        <c:majorUnit val="7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98-4747-9886-9B8E8DADDD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F98-4747-9886-9B8E8DADDD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6335407"/>
        <c:axId val="296339247"/>
      </c:lineChart>
      <c:catAx>
        <c:axId val="29633540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1905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339247"/>
        <c:crosses val="autoZero"/>
        <c:auto val="1"/>
        <c:lblAlgn val="ctr"/>
        <c:lblOffset val="100"/>
        <c:noMultiLvlLbl val="0"/>
      </c:catAx>
      <c:valAx>
        <c:axId val="296339247"/>
        <c:scaling>
          <c:orientation val="minMax"/>
          <c:max val="0"/>
          <c:min val="-8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335407"/>
        <c:crosses val="autoZero"/>
        <c:crossBetween val="midCat"/>
        <c:majorUnit val="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95-46A2-AA93-E9E843639C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095-46A2-AA93-E9E843639C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6335407"/>
        <c:axId val="296339247"/>
      </c:lineChart>
      <c:catAx>
        <c:axId val="29633540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1905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339247"/>
        <c:crosses val="autoZero"/>
        <c:auto val="1"/>
        <c:lblAlgn val="ctr"/>
        <c:lblOffset val="100"/>
        <c:noMultiLvlLbl val="0"/>
      </c:catAx>
      <c:valAx>
        <c:axId val="296339247"/>
        <c:scaling>
          <c:orientation val="minMax"/>
          <c:max val="0"/>
          <c:min val="-8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335407"/>
        <c:crosses val="autoZero"/>
        <c:crossBetween val="midCat"/>
        <c:majorUnit val="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00D-4A33-9631-04530A4587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00D-4A33-9631-04530A4587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6335407"/>
        <c:axId val="296339247"/>
      </c:lineChart>
      <c:catAx>
        <c:axId val="29633540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1905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339247"/>
        <c:crosses val="autoZero"/>
        <c:auto val="1"/>
        <c:lblAlgn val="ctr"/>
        <c:lblOffset val="100"/>
        <c:noMultiLvlLbl val="0"/>
      </c:catAx>
      <c:valAx>
        <c:axId val="296339247"/>
        <c:scaling>
          <c:orientation val="minMax"/>
          <c:max val="0"/>
          <c:min val="-35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335407"/>
        <c:crosses val="autoZero"/>
        <c:crossBetween val="midCat"/>
        <c:majorUnit val="7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D747B-D609-47BE-A6A6-52428FADEC80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72D39-4678-4E9E-B489-7EE992660F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594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51212E-CC80-4343-822E-467350174EB9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527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743450"/>
          </a:xfrm>
        </p:spPr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72D39-4678-4E9E-B489-7EE992660FB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974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743450"/>
          </a:xfrm>
        </p:spPr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72D39-4678-4E9E-B489-7EE992660FB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499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743450"/>
          </a:xfrm>
        </p:spPr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72D39-4678-4E9E-B489-7EE992660FB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013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743450"/>
          </a:xfrm>
        </p:spPr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72D39-4678-4E9E-B489-7EE992660FB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305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743450"/>
          </a:xfrm>
        </p:spPr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72D39-4678-4E9E-B489-7EE992660FB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929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743450"/>
          </a:xfrm>
        </p:spPr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72D39-4678-4E9E-B489-7EE992660FB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022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743450"/>
          </a:xfrm>
        </p:spPr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72D39-4678-4E9E-B489-7EE992660FB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978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743450"/>
          </a:xfrm>
        </p:spPr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72D39-4678-4E9E-B489-7EE992660FB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289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743450"/>
          </a:xfrm>
        </p:spPr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72D39-4678-4E9E-B489-7EE992660FB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983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743450"/>
          </a:xfrm>
        </p:spPr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72D39-4678-4E9E-B489-7EE992660FB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617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743450"/>
          </a:xfrm>
        </p:spPr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72D39-4678-4E9E-B489-7EE992660FB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7756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743450"/>
          </a:xfrm>
        </p:spPr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72D39-4678-4E9E-B489-7EE992660FB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0310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1F4DC-DE03-428B-A6B8-D099DE2AC6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956" y="457200"/>
            <a:ext cx="10474037" cy="196005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 dirty="0"/>
              <a:t>HERE IS THE MAIN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935D9-ED78-4CDD-BA44-DB51FE9C22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6581" y="2601119"/>
            <a:ext cx="8473045" cy="2481520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10BBD-AEFC-4104-A139-A21286FF9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36C5-0A92-4502-AA74-B995BDCF208A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AB2A1-A7A6-4581-BB46-7DE3C97F7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9B314-D687-47AA-957E-11B89CAB3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3D20-B41A-4E7F-B431-D4A85DE2C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95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34">
          <p15:clr>
            <a:srgbClr val="FBAE40"/>
          </p15:clr>
        </p15:guide>
        <p15:guide id="3" pos="7106">
          <p15:clr>
            <a:srgbClr val="FBAE40"/>
          </p15:clr>
        </p15:guide>
        <p15:guide id="4" orient="horz" pos="187">
          <p15:clr>
            <a:srgbClr val="FBAE40"/>
          </p15:clr>
        </p15:guide>
        <p15:guide id="5" orient="horz" pos="4247">
          <p15:clr>
            <a:srgbClr val="FBAE40"/>
          </p15:clr>
        </p15:guide>
        <p15:guide id="6" pos="100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A3F3C-72B0-4542-8401-A719D3F3BF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EA80C7-1B9A-4454-80C3-6D83A051FB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95437" y="1813750"/>
            <a:ext cx="9793287" cy="396359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A4362-C09C-4C17-B12F-EBEE6E911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36C5-0A92-4502-AA74-B995BDCF208A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A6B0E-33BE-4305-B447-D03F4A203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487E8-9DC1-4516-A8D6-5F9948381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3D20-B41A-4E7F-B431-D4A85DE2C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826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E2248D-9E44-4D54-AB28-48CE9512DF6F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43003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64EB79-FC22-4D6A-B30B-8BBB87ADE3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43003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EF15F-7695-422E-8136-2E3719E38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36C5-0A92-4502-AA74-B995BDCF208A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1E0BD-0534-4C88-A8C0-9D98EC96F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5EB4F-35B8-436F-953B-1FE1CB1A3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3D20-B41A-4E7F-B431-D4A85DE2C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775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gramm als Bild aus pd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335" y="188640"/>
            <a:ext cx="12103331" cy="70609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143339" y="6453188"/>
            <a:ext cx="11905323" cy="360362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7"/>
          </p:nvPr>
        </p:nvSpPr>
        <p:spPr>
          <a:xfrm>
            <a:off x="239184" y="1125538"/>
            <a:ext cx="11713467" cy="518378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10094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1D74A-1BF0-114D-9154-1B7BAB85D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ADB030-9683-8540-85EF-1CA1D19B10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#ENDO2022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9B815A3-D17A-934A-BC64-25B714BB5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58508" cy="36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FED810E-CDD3-3E4B-A97C-232386AAED3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312877" y="1825625"/>
            <a:ext cx="5058508" cy="36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8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CF44F-F413-0849-A5B6-0668721BA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32A28A-CCE7-F542-AD63-5CC35719FC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#ENDO2022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4C19A6-F7D8-0E41-8FA5-CFF739128569}"/>
              </a:ext>
            </a:extLst>
          </p:cNvPr>
          <p:cNvSpPr/>
          <p:nvPr userDrawn="1"/>
        </p:nvSpPr>
        <p:spPr>
          <a:xfrm>
            <a:off x="0" y="5653668"/>
            <a:ext cx="12191237" cy="1204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62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4B96E0-DAEA-FD4B-DC3B-5137D2E5A7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10088" cy="374752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641B503-DFCE-B240-9E36-8DD3A04190D4}"/>
              </a:ext>
            </a:extLst>
          </p:cNvPr>
          <p:cNvSpPr/>
          <p:nvPr userDrawn="1"/>
        </p:nvSpPr>
        <p:spPr>
          <a:xfrm>
            <a:off x="0" y="3752603"/>
            <a:ext cx="12210089" cy="3105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7F72BC-059E-DD11-8C83-9742B49BD1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2522" y="4497313"/>
            <a:ext cx="8937141" cy="135411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7476C2B-2545-BE45-A6E1-870759417490}"/>
              </a:ext>
            </a:extLst>
          </p:cNvPr>
          <p:cNvSpPr/>
          <p:nvPr userDrawn="1"/>
        </p:nvSpPr>
        <p:spPr>
          <a:xfrm rot="5400000" flipV="1">
            <a:off x="6077526" y="-2298418"/>
            <a:ext cx="55038" cy="12210089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949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641B503-DFCE-B240-9E36-8DD3A04190D4}"/>
              </a:ext>
            </a:extLst>
          </p:cNvPr>
          <p:cNvSpPr/>
          <p:nvPr userDrawn="1"/>
        </p:nvSpPr>
        <p:spPr>
          <a:xfrm>
            <a:off x="0" y="3752603"/>
            <a:ext cx="12210089" cy="3105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A7614B-2303-40A2-CE9B-08E7967AAA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2897" y="2751655"/>
            <a:ext cx="8937141" cy="13541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641E861-6B16-B545-9F36-32EA401C8D9E}"/>
              </a:ext>
            </a:extLst>
          </p:cNvPr>
          <p:cNvSpPr/>
          <p:nvPr userDrawn="1"/>
        </p:nvSpPr>
        <p:spPr>
          <a:xfrm>
            <a:off x="1" y="6103917"/>
            <a:ext cx="12192000" cy="754083"/>
          </a:xfrm>
          <a:prstGeom prst="rect">
            <a:avLst/>
          </a:prstGeom>
          <a:solidFill>
            <a:srgbClr val="0034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70F049-2383-CF4F-9010-BC6804AEF5FA}"/>
              </a:ext>
            </a:extLst>
          </p:cNvPr>
          <p:cNvSpPr/>
          <p:nvPr userDrawn="1"/>
        </p:nvSpPr>
        <p:spPr>
          <a:xfrm rot="5400000" flipV="1">
            <a:off x="6077526" y="-74320"/>
            <a:ext cx="55038" cy="12210089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889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898FD96-0C5D-BF4B-B766-7B08F2E3BE33}"/>
              </a:ext>
            </a:extLst>
          </p:cNvPr>
          <p:cNvSpPr/>
          <p:nvPr userDrawn="1"/>
        </p:nvSpPr>
        <p:spPr>
          <a:xfrm>
            <a:off x="0" y="5631366"/>
            <a:ext cx="12192000" cy="1226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C55F54-4CF2-9730-5F29-07FC612E97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2"/>
          <a:stretch/>
        </p:blipFill>
        <p:spPr>
          <a:xfrm>
            <a:off x="9265791" y="0"/>
            <a:ext cx="2944297" cy="68662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977BF83-ABE1-3B4C-8D72-C58BF7B33DA6}"/>
              </a:ext>
            </a:extLst>
          </p:cNvPr>
          <p:cNvSpPr/>
          <p:nvPr userDrawn="1"/>
        </p:nvSpPr>
        <p:spPr>
          <a:xfrm rot="5400000">
            <a:off x="5776586" y="3410289"/>
            <a:ext cx="6866294" cy="45719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056BAE-C867-0D87-9D82-E04E7E2005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2959" y="2907135"/>
            <a:ext cx="6899095" cy="104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37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898FD96-0C5D-BF4B-B766-7B08F2E3BE33}"/>
              </a:ext>
            </a:extLst>
          </p:cNvPr>
          <p:cNvSpPr/>
          <p:nvPr userDrawn="1"/>
        </p:nvSpPr>
        <p:spPr>
          <a:xfrm>
            <a:off x="0" y="5631366"/>
            <a:ext cx="12192000" cy="1226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EF5C78-3ECD-AB43-B89A-D022B9BA4E76}"/>
              </a:ext>
            </a:extLst>
          </p:cNvPr>
          <p:cNvSpPr/>
          <p:nvPr userDrawn="1"/>
        </p:nvSpPr>
        <p:spPr>
          <a:xfrm>
            <a:off x="9247703" y="1"/>
            <a:ext cx="2944297" cy="6866295"/>
          </a:xfrm>
          <a:prstGeom prst="rect">
            <a:avLst/>
          </a:prstGeom>
          <a:solidFill>
            <a:srgbClr val="0034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A87207-04F1-1546-AA55-DB905BF1575B}"/>
              </a:ext>
            </a:extLst>
          </p:cNvPr>
          <p:cNvSpPr/>
          <p:nvPr userDrawn="1"/>
        </p:nvSpPr>
        <p:spPr>
          <a:xfrm rot="5400000">
            <a:off x="5776586" y="3410289"/>
            <a:ext cx="6866294" cy="45719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36BAE3-FBE9-4FAD-1144-BDD039C28F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2959" y="2907135"/>
            <a:ext cx="6899095" cy="104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40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89E43-A4B4-5047-B173-358AC4C762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763" y="1149658"/>
            <a:ext cx="1049379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9F756D-D8C0-4A4F-A7DC-BE1AD586C9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9763" y="3629333"/>
            <a:ext cx="10493793" cy="1655762"/>
          </a:xfrm>
        </p:spPr>
        <p:txBody>
          <a:bodyPr/>
          <a:lstStyle>
            <a:lvl1pPr marL="0" indent="0" algn="l">
              <a:buNone/>
              <a:defRPr sz="24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89059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57E3E-461D-448D-BC3C-443911F7B6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4708" y="483651"/>
            <a:ext cx="10652454" cy="177410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39C72-89A7-4E43-B23E-1E4F002FE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767" y="2612570"/>
            <a:ext cx="10617529" cy="3141025"/>
          </a:xfrm>
        </p:spPr>
        <p:txBody>
          <a:bodyPr/>
          <a:lstStyle>
            <a:lvl1pPr>
              <a:buClr>
                <a:schemeClr val="tx1"/>
              </a:buClr>
              <a:buFont typeface="Wingdings" panose="05000000000000000000" pitchFamily="2" charset="2"/>
              <a:buChar char="§"/>
              <a:defRPr sz="2400"/>
            </a:lvl1pPr>
            <a:lvl2pPr>
              <a:buClr>
                <a:schemeClr val="tx1"/>
              </a:buClr>
              <a:buFont typeface="Wingdings" panose="05000000000000000000" pitchFamily="2" charset="2"/>
              <a:buChar char="§"/>
              <a:defRPr sz="2000"/>
            </a:lvl2pPr>
            <a:lvl3pPr>
              <a:buClr>
                <a:schemeClr val="tx1"/>
              </a:buClr>
              <a:buFont typeface="Wingdings" panose="05000000000000000000" pitchFamily="2" charset="2"/>
              <a:buChar char="§"/>
              <a:defRPr sz="1800"/>
            </a:lvl3pPr>
            <a:lvl4pPr>
              <a:buClr>
                <a:schemeClr val="tx1"/>
              </a:buClr>
              <a:buFont typeface="Wingdings" panose="05000000000000000000" pitchFamily="2" charset="2"/>
              <a:buChar char="§"/>
              <a:defRPr sz="1600"/>
            </a:lvl4pPr>
            <a:lvl5pPr>
              <a:buClr>
                <a:schemeClr val="tx1"/>
              </a:buClr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4DDDE-EFC3-46D0-8447-311BF249F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E7B736C5-0A92-4502-AA74-B995BDCF208A}" type="datetimeFigureOut">
              <a:rPr lang="en-GB" smtClean="0"/>
              <a:pPr/>
              <a:t>20/03/2024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61B96-1EB1-4186-AC99-9CE56E80D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GB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DBE08-DC3D-4503-9D13-C5B2020B1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24443D20-B41A-4E7F-B431-D4A85DE2CB5E}" type="slidenum">
              <a:rPr lang="en-GB" smtClean="0"/>
              <a:pPr/>
              <a:t>‹#›</a:t>
            </a:fld>
            <a:endParaRPr lang="en-GB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2801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89E43-A4B4-5047-B173-358AC4C762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764" y="1149658"/>
            <a:ext cx="7732739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9F756D-D8C0-4A4F-A7DC-BE1AD586C9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9764" y="3629333"/>
            <a:ext cx="7732739" cy="1655762"/>
          </a:xfrm>
        </p:spPr>
        <p:txBody>
          <a:bodyPr/>
          <a:lstStyle>
            <a:lvl1pPr marL="0" indent="0" algn="l">
              <a:buNone/>
              <a:defRPr sz="24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E79DA7-C6B6-6C4B-8BE2-395A2C3F9878}"/>
              </a:ext>
            </a:extLst>
          </p:cNvPr>
          <p:cNvSpPr/>
          <p:nvPr userDrawn="1"/>
        </p:nvSpPr>
        <p:spPr>
          <a:xfrm>
            <a:off x="0" y="5651292"/>
            <a:ext cx="12192000" cy="12067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5D41FB-0325-9623-6D21-CE8B9B24A8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2"/>
          <a:stretch/>
        </p:blipFill>
        <p:spPr>
          <a:xfrm>
            <a:off x="9265791" y="0"/>
            <a:ext cx="2944297" cy="686629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D8551D-3CD1-644C-AC8C-C13A282437D7}"/>
              </a:ext>
            </a:extLst>
          </p:cNvPr>
          <p:cNvSpPr/>
          <p:nvPr userDrawn="1"/>
        </p:nvSpPr>
        <p:spPr>
          <a:xfrm rot="5400000">
            <a:off x="5776586" y="3410289"/>
            <a:ext cx="6866294" cy="45719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529DBC-3673-C447-BE6B-5FDE336E3281}"/>
              </a:ext>
            </a:extLst>
          </p:cNvPr>
          <p:cNvSpPr/>
          <p:nvPr userDrawn="1"/>
        </p:nvSpPr>
        <p:spPr>
          <a:xfrm>
            <a:off x="9247703" y="3950677"/>
            <a:ext cx="2944297" cy="2907323"/>
          </a:xfrm>
          <a:prstGeom prst="rect">
            <a:avLst/>
          </a:prstGeom>
          <a:gradFill>
            <a:gsLst>
              <a:gs pos="45000">
                <a:schemeClr val="bg1">
                  <a:alpha val="0"/>
                  <a:lumMod val="0"/>
                </a:schemeClr>
              </a:gs>
              <a:gs pos="100000">
                <a:srgbClr val="511A6D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C83A3704-2B9E-BF16-732D-CB68012297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2535" y="6386605"/>
            <a:ext cx="1551265" cy="2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44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89E43-A4B4-5047-B173-358AC4C762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764" y="1149658"/>
            <a:ext cx="7732739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9F756D-D8C0-4A4F-A7DC-BE1AD586C9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9764" y="3629333"/>
            <a:ext cx="7732739" cy="1655762"/>
          </a:xfrm>
        </p:spPr>
        <p:txBody>
          <a:bodyPr/>
          <a:lstStyle>
            <a:lvl1pPr marL="0" indent="0" algn="l">
              <a:buNone/>
              <a:defRPr sz="24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E79DA7-C6B6-6C4B-8BE2-395A2C3F9878}"/>
              </a:ext>
            </a:extLst>
          </p:cNvPr>
          <p:cNvSpPr/>
          <p:nvPr userDrawn="1"/>
        </p:nvSpPr>
        <p:spPr>
          <a:xfrm>
            <a:off x="0" y="5651292"/>
            <a:ext cx="12192000" cy="12067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58D06B-852B-9E4C-A54D-F37E3C760E2C}"/>
              </a:ext>
            </a:extLst>
          </p:cNvPr>
          <p:cNvSpPr/>
          <p:nvPr userDrawn="1"/>
        </p:nvSpPr>
        <p:spPr>
          <a:xfrm>
            <a:off x="9247703" y="1"/>
            <a:ext cx="2944297" cy="6866295"/>
          </a:xfrm>
          <a:prstGeom prst="rect">
            <a:avLst/>
          </a:prstGeom>
          <a:solidFill>
            <a:srgbClr val="0034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D8551D-3CD1-644C-AC8C-C13A282437D7}"/>
              </a:ext>
            </a:extLst>
          </p:cNvPr>
          <p:cNvSpPr/>
          <p:nvPr userDrawn="1"/>
        </p:nvSpPr>
        <p:spPr>
          <a:xfrm rot="5400000">
            <a:off x="5776586" y="3410289"/>
            <a:ext cx="6866294" cy="45719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F878E1A0-6429-540C-D3B6-4A49D47116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02535" y="6386605"/>
            <a:ext cx="1551265" cy="2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207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B02D3F-BDD0-8612-4DC7-FFB16912C3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713"/>
            <a:ext cx="12210089" cy="68627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4408B7F-D0A2-C94E-8D85-C361477BD635}"/>
              </a:ext>
            </a:extLst>
          </p:cNvPr>
          <p:cNvSpPr/>
          <p:nvPr userDrawn="1"/>
        </p:nvSpPr>
        <p:spPr>
          <a:xfrm>
            <a:off x="9247703" y="3950677"/>
            <a:ext cx="2944297" cy="2907323"/>
          </a:xfrm>
          <a:prstGeom prst="rect">
            <a:avLst/>
          </a:prstGeom>
          <a:gradFill>
            <a:gsLst>
              <a:gs pos="45000">
                <a:schemeClr val="bg1">
                  <a:alpha val="0"/>
                  <a:lumMod val="0"/>
                </a:schemeClr>
              </a:gs>
              <a:gs pos="100000">
                <a:srgbClr val="511A6D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5A4C92-BC7D-0A4B-B0A3-1E92262F9B88}"/>
              </a:ext>
            </a:extLst>
          </p:cNvPr>
          <p:cNvSpPr/>
          <p:nvPr userDrawn="1"/>
        </p:nvSpPr>
        <p:spPr>
          <a:xfrm>
            <a:off x="-1" y="1511504"/>
            <a:ext cx="9329195" cy="3303564"/>
          </a:xfrm>
          <a:prstGeom prst="rect">
            <a:avLst/>
          </a:prstGeom>
          <a:solidFill>
            <a:schemeClr val="bg1">
              <a:alpha val="8980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3CC5912-71F2-B24E-816C-7C2BD03356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764" y="1149658"/>
            <a:ext cx="801624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0" i="0">
                <a:solidFill>
                  <a:srgbClr val="0934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3B64D6A-9183-1C45-A3BD-DC916A9364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9764" y="3629333"/>
            <a:ext cx="8016240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300" baseline="0">
                <a:solidFill>
                  <a:srgbClr val="511A6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331844C4-9815-36A7-5CFF-1EC7175766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2535" y="6386605"/>
            <a:ext cx="1551265" cy="2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415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44B8C8-41D2-5AED-4A20-D748FE6460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713"/>
            <a:ext cx="12210089" cy="68627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4408B7F-D0A2-C94E-8D85-C361477BD635}"/>
              </a:ext>
            </a:extLst>
          </p:cNvPr>
          <p:cNvSpPr/>
          <p:nvPr userDrawn="1"/>
        </p:nvSpPr>
        <p:spPr>
          <a:xfrm>
            <a:off x="9247703" y="3950677"/>
            <a:ext cx="2944297" cy="2907323"/>
          </a:xfrm>
          <a:prstGeom prst="rect">
            <a:avLst/>
          </a:prstGeom>
          <a:gradFill>
            <a:gsLst>
              <a:gs pos="45000">
                <a:schemeClr val="bg1">
                  <a:alpha val="0"/>
                  <a:lumMod val="0"/>
                </a:schemeClr>
              </a:gs>
              <a:gs pos="100000">
                <a:srgbClr val="511A6D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5A4C92-BC7D-0A4B-B0A3-1E92262F9B88}"/>
              </a:ext>
            </a:extLst>
          </p:cNvPr>
          <p:cNvSpPr/>
          <p:nvPr userDrawn="1"/>
        </p:nvSpPr>
        <p:spPr>
          <a:xfrm>
            <a:off x="-1" y="1511504"/>
            <a:ext cx="9329195" cy="3303564"/>
          </a:xfrm>
          <a:prstGeom prst="rect">
            <a:avLst/>
          </a:prstGeom>
          <a:solidFill>
            <a:srgbClr val="093474">
              <a:alpha val="8980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3CC5912-71F2-B24E-816C-7C2BD03356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764" y="1149658"/>
            <a:ext cx="801624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3B64D6A-9183-1C45-A3BD-DC916A9364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9764" y="3629333"/>
            <a:ext cx="8016240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F1B2A8FE-AF35-A331-3024-0E68910FE2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2535" y="6386605"/>
            <a:ext cx="1551265" cy="2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003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6B46CE-E52B-5543-93F3-E8C9ED2CB35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5A4C92-BC7D-0A4B-B0A3-1E92262F9B88}"/>
              </a:ext>
            </a:extLst>
          </p:cNvPr>
          <p:cNvSpPr/>
          <p:nvPr userDrawn="1"/>
        </p:nvSpPr>
        <p:spPr>
          <a:xfrm>
            <a:off x="-1" y="1511504"/>
            <a:ext cx="9329195" cy="3303564"/>
          </a:xfrm>
          <a:prstGeom prst="rect">
            <a:avLst/>
          </a:prstGeom>
          <a:solidFill>
            <a:srgbClr val="093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3CC5912-71F2-B24E-816C-7C2BD03356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764" y="1149658"/>
            <a:ext cx="801624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3B64D6A-9183-1C45-A3BD-DC916A9364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9764" y="3629333"/>
            <a:ext cx="8016240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3C5C57-BC8D-7120-E047-B4DBC63127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02535" y="6386605"/>
            <a:ext cx="1551266" cy="2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595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6B46CE-E52B-5543-93F3-E8C9ED2CB35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93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5A4C92-BC7D-0A4B-B0A3-1E92262F9B88}"/>
              </a:ext>
            </a:extLst>
          </p:cNvPr>
          <p:cNvSpPr/>
          <p:nvPr userDrawn="1"/>
        </p:nvSpPr>
        <p:spPr>
          <a:xfrm>
            <a:off x="-1" y="1511504"/>
            <a:ext cx="9329195" cy="3303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3CC5912-71F2-B24E-816C-7C2BD03356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764" y="1149658"/>
            <a:ext cx="801624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0" i="0">
                <a:solidFill>
                  <a:srgbClr val="0934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3B64D6A-9183-1C45-A3BD-DC916A9364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9764" y="3629333"/>
            <a:ext cx="8016240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300" baseline="0">
                <a:solidFill>
                  <a:srgbClr val="76808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13B7C454-DE8D-811B-E543-9318BC2D02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02535" y="6386605"/>
            <a:ext cx="1551265" cy="2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49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F66BB92-63C1-6141-847C-979BFA4976E7}"/>
              </a:ext>
            </a:extLst>
          </p:cNvPr>
          <p:cNvSpPr/>
          <p:nvPr userDrawn="1"/>
        </p:nvSpPr>
        <p:spPr>
          <a:xfrm>
            <a:off x="0" y="5747603"/>
            <a:ext cx="12192000" cy="11186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E7C5CA-035D-8CC7-40EB-415BF3D3DB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7462" y="2713"/>
            <a:ext cx="9002626" cy="686274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0FF68DC-F8B1-7745-BECC-FFA6C5C0D190}"/>
              </a:ext>
            </a:extLst>
          </p:cNvPr>
          <p:cNvSpPr/>
          <p:nvPr userDrawn="1"/>
        </p:nvSpPr>
        <p:spPr>
          <a:xfrm>
            <a:off x="8311663" y="3950677"/>
            <a:ext cx="3880338" cy="2907323"/>
          </a:xfrm>
          <a:prstGeom prst="rect">
            <a:avLst/>
          </a:prstGeom>
          <a:gradFill>
            <a:gsLst>
              <a:gs pos="45000">
                <a:schemeClr val="bg1">
                  <a:alpha val="0"/>
                  <a:lumMod val="0"/>
                </a:schemeClr>
              </a:gs>
              <a:gs pos="100000">
                <a:srgbClr val="511A6D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0614F8-3B73-BE42-9640-FEF511025E2E}"/>
              </a:ext>
            </a:extLst>
          </p:cNvPr>
          <p:cNvSpPr/>
          <p:nvPr userDrawn="1"/>
        </p:nvSpPr>
        <p:spPr>
          <a:xfrm rot="5400000">
            <a:off x="-271990" y="3410290"/>
            <a:ext cx="6866294" cy="45719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88C58FA-6F31-C6E6-250E-24D6543C67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0397" y="1454509"/>
            <a:ext cx="2450861" cy="4293093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2400" cap="all" spc="300" baseline="0">
                <a:solidFill>
                  <a:srgbClr val="68A2D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place fact or callout here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00831B6E-1B85-7C02-4748-D56DCDC6D1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2535" y="6386605"/>
            <a:ext cx="1551265" cy="2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254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F66BB92-63C1-6141-847C-979BFA4976E7}"/>
              </a:ext>
            </a:extLst>
          </p:cNvPr>
          <p:cNvSpPr/>
          <p:nvPr userDrawn="1"/>
        </p:nvSpPr>
        <p:spPr>
          <a:xfrm>
            <a:off x="0" y="5747603"/>
            <a:ext cx="12192000" cy="11186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E8CBAF-4E9F-5841-B147-15B83F1CE897}"/>
              </a:ext>
            </a:extLst>
          </p:cNvPr>
          <p:cNvSpPr/>
          <p:nvPr userDrawn="1"/>
        </p:nvSpPr>
        <p:spPr>
          <a:xfrm>
            <a:off x="3206292" y="1"/>
            <a:ext cx="8985707" cy="6866295"/>
          </a:xfrm>
          <a:prstGeom prst="rect">
            <a:avLst/>
          </a:prstGeom>
          <a:solidFill>
            <a:srgbClr val="0034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0614F8-3B73-BE42-9640-FEF511025E2E}"/>
              </a:ext>
            </a:extLst>
          </p:cNvPr>
          <p:cNvSpPr/>
          <p:nvPr userDrawn="1"/>
        </p:nvSpPr>
        <p:spPr>
          <a:xfrm rot="5400000">
            <a:off x="-271990" y="3410290"/>
            <a:ext cx="6866294" cy="45719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BF6EE6AF-C97C-896D-F3D1-503ADA1390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02535" y="6386605"/>
            <a:ext cx="1551265" cy="2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260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A4F1404-D2CE-2A42-AE34-83FAF882D495}"/>
              </a:ext>
            </a:extLst>
          </p:cNvPr>
          <p:cNvSpPr/>
          <p:nvPr userDrawn="1"/>
        </p:nvSpPr>
        <p:spPr>
          <a:xfrm>
            <a:off x="0" y="5646804"/>
            <a:ext cx="12210089" cy="1211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0B259D-1442-5C6F-9B79-C9D043F383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713"/>
            <a:ext cx="12210089" cy="564172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1518357-8A10-4F4C-B075-F77468C14697}"/>
              </a:ext>
            </a:extLst>
          </p:cNvPr>
          <p:cNvSpPr/>
          <p:nvPr userDrawn="1"/>
        </p:nvSpPr>
        <p:spPr>
          <a:xfrm rot="5400000" flipV="1">
            <a:off x="6077525" y="-412153"/>
            <a:ext cx="55038" cy="12210089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C27776-EA95-20B3-8843-0F6258A802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2535" y="6386605"/>
            <a:ext cx="1551266" cy="2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148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A4F1404-D2CE-2A42-AE34-83FAF882D495}"/>
              </a:ext>
            </a:extLst>
          </p:cNvPr>
          <p:cNvSpPr/>
          <p:nvPr userDrawn="1"/>
        </p:nvSpPr>
        <p:spPr>
          <a:xfrm>
            <a:off x="0" y="5646804"/>
            <a:ext cx="12210089" cy="1211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518357-8A10-4F4C-B075-F77468C14697}"/>
              </a:ext>
            </a:extLst>
          </p:cNvPr>
          <p:cNvSpPr/>
          <p:nvPr userDrawn="1"/>
        </p:nvSpPr>
        <p:spPr>
          <a:xfrm rot="5400000" flipV="1">
            <a:off x="6077525" y="-412153"/>
            <a:ext cx="55038" cy="12210089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381A1D-4BF9-9143-9920-C71594C8C150}"/>
              </a:ext>
            </a:extLst>
          </p:cNvPr>
          <p:cNvSpPr/>
          <p:nvPr userDrawn="1"/>
        </p:nvSpPr>
        <p:spPr>
          <a:xfrm>
            <a:off x="0" y="1"/>
            <a:ext cx="12210089" cy="5641723"/>
          </a:xfrm>
          <a:prstGeom prst="rect">
            <a:avLst/>
          </a:prstGeom>
          <a:solidFill>
            <a:srgbClr val="0034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58D0DD7-6754-B5A6-80DB-3F415539C0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764" y="1149658"/>
            <a:ext cx="801624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912D34B-FBCC-A36B-07F0-882EDE9635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9764" y="3629333"/>
            <a:ext cx="8016240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2DD4FE-C007-F9C4-9AB3-62CC3F2130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02535" y="6386605"/>
            <a:ext cx="1551266" cy="2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66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09D69-5867-4F94-B7CC-C5D5DE9EA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1213" y="1709738"/>
            <a:ext cx="10640007" cy="2852737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23864-DFF3-4FD3-B035-8111D2A02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7152" y="4589463"/>
            <a:ext cx="10640007" cy="1045379"/>
          </a:xfr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4B5D1-BA80-473B-99D2-40AC1A142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36C5-0A92-4502-AA74-B995BDCF208A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8CC5B-AFC8-48CF-B0F4-FDB5D36F6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CAC44-1422-465F-A1E2-44EEC09C3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3D20-B41A-4E7F-B431-D4A85DE2C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3445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777B67-5D1C-0844-9103-B7D3E7CC3F52}"/>
              </a:ext>
            </a:extLst>
          </p:cNvPr>
          <p:cNvSpPr/>
          <p:nvPr userDrawn="1"/>
        </p:nvSpPr>
        <p:spPr>
          <a:xfrm>
            <a:off x="0" y="5646804"/>
            <a:ext cx="12210089" cy="1211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503794-02AE-36B8-6355-DEEAE652A9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713"/>
            <a:ext cx="12210089" cy="564172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6A9E4F9-B93B-E34C-98E2-782A02602E26}"/>
              </a:ext>
            </a:extLst>
          </p:cNvPr>
          <p:cNvSpPr/>
          <p:nvPr userDrawn="1"/>
        </p:nvSpPr>
        <p:spPr>
          <a:xfrm rot="5400000" flipV="1">
            <a:off x="6077525" y="-412153"/>
            <a:ext cx="55038" cy="12210089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8AC694-2970-F641-A5C5-A543112F3AB9}"/>
              </a:ext>
            </a:extLst>
          </p:cNvPr>
          <p:cNvSpPr/>
          <p:nvPr userDrawn="1"/>
        </p:nvSpPr>
        <p:spPr>
          <a:xfrm>
            <a:off x="1" y="3642610"/>
            <a:ext cx="8677656" cy="1663908"/>
          </a:xfrm>
          <a:prstGeom prst="rect">
            <a:avLst/>
          </a:prstGeom>
          <a:solidFill>
            <a:srgbClr val="68A2D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6C16B3B-9318-0E47-99E9-DEB28D75EE9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74360" y="3958640"/>
            <a:ext cx="7045378" cy="1031847"/>
          </a:xfrm>
        </p:spPr>
        <p:txBody>
          <a:bodyPr anchor="ctr" anchorCtr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4B8253-0D7D-1491-60C0-725D6EFEB0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2535" y="6386605"/>
            <a:ext cx="1551266" cy="2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925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777B67-5D1C-0844-9103-B7D3E7CC3F52}"/>
              </a:ext>
            </a:extLst>
          </p:cNvPr>
          <p:cNvSpPr/>
          <p:nvPr userDrawn="1"/>
        </p:nvSpPr>
        <p:spPr>
          <a:xfrm>
            <a:off x="0" y="5646804"/>
            <a:ext cx="12210089" cy="1211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9E5D18-C4C4-6841-A2EA-4D021D633755}"/>
              </a:ext>
            </a:extLst>
          </p:cNvPr>
          <p:cNvSpPr/>
          <p:nvPr userDrawn="1"/>
        </p:nvSpPr>
        <p:spPr>
          <a:xfrm>
            <a:off x="0" y="1"/>
            <a:ext cx="12210089" cy="5641723"/>
          </a:xfrm>
          <a:prstGeom prst="rect">
            <a:avLst/>
          </a:prstGeom>
          <a:solidFill>
            <a:srgbClr val="0034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A9E4F9-B93B-E34C-98E2-782A02602E26}"/>
              </a:ext>
            </a:extLst>
          </p:cNvPr>
          <p:cNvSpPr/>
          <p:nvPr userDrawn="1"/>
        </p:nvSpPr>
        <p:spPr>
          <a:xfrm rot="5400000" flipV="1">
            <a:off x="6077525" y="-412153"/>
            <a:ext cx="55038" cy="12210089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8AC694-2970-F641-A5C5-A543112F3AB9}"/>
              </a:ext>
            </a:extLst>
          </p:cNvPr>
          <p:cNvSpPr/>
          <p:nvPr userDrawn="1"/>
        </p:nvSpPr>
        <p:spPr>
          <a:xfrm>
            <a:off x="1" y="3642610"/>
            <a:ext cx="8677656" cy="1663908"/>
          </a:xfrm>
          <a:prstGeom prst="rect">
            <a:avLst/>
          </a:prstGeom>
          <a:solidFill>
            <a:srgbClr val="68A2D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6C16B3B-9318-0E47-99E9-DEB28D75EE9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74360" y="3958640"/>
            <a:ext cx="7045378" cy="1031847"/>
          </a:xfrm>
        </p:spPr>
        <p:txBody>
          <a:bodyPr anchor="ctr" anchorCtr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70D2EB-F8D0-F5E3-9606-B74E1FE41F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02535" y="6386605"/>
            <a:ext cx="1551266" cy="2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79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465364-46C4-C321-C06A-38F8525B7B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77132"/>
            <a:ext cx="12210089" cy="456730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A8AC694-2970-F641-A5C5-A543112F3AB9}"/>
              </a:ext>
            </a:extLst>
          </p:cNvPr>
          <p:cNvSpPr/>
          <p:nvPr userDrawn="1"/>
        </p:nvSpPr>
        <p:spPr>
          <a:xfrm>
            <a:off x="1" y="3642610"/>
            <a:ext cx="8677656" cy="1663908"/>
          </a:xfrm>
          <a:prstGeom prst="rect">
            <a:avLst/>
          </a:prstGeom>
          <a:solidFill>
            <a:srgbClr val="68A2D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6C16B3B-9318-0E47-99E9-DEB28D75EE9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74360" y="3958640"/>
            <a:ext cx="7045378" cy="1031847"/>
          </a:xfrm>
        </p:spPr>
        <p:txBody>
          <a:bodyPr anchor="ctr" anchorCtr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49BED4-AC56-A847-8A2E-91276B2922D2}"/>
              </a:ext>
            </a:extLst>
          </p:cNvPr>
          <p:cNvSpPr/>
          <p:nvPr userDrawn="1"/>
        </p:nvSpPr>
        <p:spPr>
          <a:xfrm>
            <a:off x="0" y="5653668"/>
            <a:ext cx="12191237" cy="1204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E9F7C6-7CE2-3233-5491-F298CDDC21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2535" y="6386605"/>
            <a:ext cx="1551266" cy="2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308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44059AD-669C-E241-ABAA-8A0DCE07E8AC}"/>
              </a:ext>
            </a:extLst>
          </p:cNvPr>
          <p:cNvSpPr/>
          <p:nvPr userDrawn="1"/>
        </p:nvSpPr>
        <p:spPr>
          <a:xfrm>
            <a:off x="0" y="1077132"/>
            <a:ext cx="12210089" cy="4564592"/>
          </a:xfrm>
          <a:prstGeom prst="rect">
            <a:avLst/>
          </a:prstGeom>
          <a:solidFill>
            <a:srgbClr val="0034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8AC694-2970-F641-A5C5-A543112F3AB9}"/>
              </a:ext>
            </a:extLst>
          </p:cNvPr>
          <p:cNvSpPr/>
          <p:nvPr userDrawn="1"/>
        </p:nvSpPr>
        <p:spPr>
          <a:xfrm>
            <a:off x="1" y="3642610"/>
            <a:ext cx="8677656" cy="1663908"/>
          </a:xfrm>
          <a:prstGeom prst="rect">
            <a:avLst/>
          </a:prstGeom>
          <a:solidFill>
            <a:srgbClr val="68A2D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6C16B3B-9318-0E47-99E9-DEB28D75EE9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74360" y="3958640"/>
            <a:ext cx="7045378" cy="1031847"/>
          </a:xfrm>
        </p:spPr>
        <p:txBody>
          <a:bodyPr anchor="ctr" anchorCtr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49BED4-AC56-A847-8A2E-91276B2922D2}"/>
              </a:ext>
            </a:extLst>
          </p:cNvPr>
          <p:cNvSpPr/>
          <p:nvPr userDrawn="1"/>
        </p:nvSpPr>
        <p:spPr>
          <a:xfrm>
            <a:off x="0" y="5653668"/>
            <a:ext cx="12191237" cy="1204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008FCC-B1C3-9504-8B2E-36D0CCEF8D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02535" y="6386605"/>
            <a:ext cx="1551266" cy="2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81708-F5FF-48FA-B940-8B639C81AD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579" y="365125"/>
            <a:ext cx="10682146" cy="132556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2EE47-83AE-48BB-9C5F-9BB0C40C98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4703" y="1825625"/>
            <a:ext cx="5146958" cy="3868593"/>
          </a:xfrm>
        </p:spPr>
        <p:txBody>
          <a:bodyPr/>
          <a:lstStyle>
            <a:lvl1pPr>
              <a:buClr>
                <a:schemeClr val="tx1"/>
              </a:buClr>
              <a:buFont typeface="Wingdings" panose="05000000000000000000" pitchFamily="2" charset="2"/>
              <a:buChar char="§"/>
              <a:defRPr/>
            </a:lvl1pPr>
            <a:lvl2pPr>
              <a:buClr>
                <a:schemeClr val="tx1"/>
              </a:buClr>
              <a:buFont typeface="Wingdings" panose="05000000000000000000" pitchFamily="2" charset="2"/>
              <a:buChar char="§"/>
              <a:defRPr/>
            </a:lvl2pPr>
            <a:lvl3pPr>
              <a:buClr>
                <a:schemeClr val="tx1"/>
              </a:buClr>
              <a:buFont typeface="Wingdings" panose="05000000000000000000" pitchFamily="2" charset="2"/>
              <a:buChar char="§"/>
              <a:defRPr/>
            </a:lvl3pPr>
            <a:lvl4pPr>
              <a:buClr>
                <a:schemeClr val="tx1"/>
              </a:buClr>
              <a:buFont typeface="Wingdings" panose="05000000000000000000" pitchFamily="2" charset="2"/>
              <a:buChar char="§"/>
              <a:defRPr/>
            </a:lvl4pPr>
            <a:lvl5pPr>
              <a:buClr>
                <a:schemeClr val="tx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F0DFCC-45EB-4AA4-B615-600601983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993" y="1825625"/>
            <a:ext cx="5182732" cy="3868593"/>
          </a:xfrm>
        </p:spPr>
        <p:txBody>
          <a:bodyPr/>
          <a:lstStyle>
            <a:lvl1pPr>
              <a:buClr>
                <a:schemeClr val="tx1"/>
              </a:buClr>
              <a:buFont typeface="Wingdings" panose="05000000000000000000" pitchFamily="2" charset="2"/>
              <a:buChar char="§"/>
              <a:defRPr/>
            </a:lvl1pPr>
            <a:lvl2pPr>
              <a:buClr>
                <a:schemeClr val="tx1"/>
              </a:buClr>
              <a:buFont typeface="Wingdings" panose="05000000000000000000" pitchFamily="2" charset="2"/>
              <a:buChar char="§"/>
              <a:defRPr/>
            </a:lvl2pPr>
            <a:lvl3pPr>
              <a:buClr>
                <a:schemeClr val="tx1"/>
              </a:buClr>
              <a:buFont typeface="Wingdings" panose="05000000000000000000" pitchFamily="2" charset="2"/>
              <a:buChar char="§"/>
              <a:defRPr/>
            </a:lvl3pPr>
            <a:lvl4pPr>
              <a:buClr>
                <a:schemeClr val="tx1"/>
              </a:buClr>
              <a:buFont typeface="Wingdings" panose="05000000000000000000" pitchFamily="2" charset="2"/>
              <a:buChar char="§"/>
              <a:defRPr/>
            </a:lvl4pPr>
            <a:lvl5pPr>
              <a:buClr>
                <a:schemeClr val="tx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2E0965-C859-4EB6-89D3-7FD9C1057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36C5-0A92-4502-AA74-B995BDCF208A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D12ECF-E291-41D6-AD1D-AAA71CA68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CD248-3503-42B9-A86F-91923AF1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3D20-B41A-4E7F-B431-D4A85DE2C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338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24EF-528E-46A0-BF0D-6CA6E99996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3226" y="365125"/>
            <a:ext cx="10515600" cy="132556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204860-339B-4335-A0A5-39EC4A9C927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03220" y="1690688"/>
            <a:ext cx="5115689" cy="791234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46196D-4EAC-45DF-8CCF-F084BEE22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1629" y="2505075"/>
            <a:ext cx="5115689" cy="32900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1857B0-6DA1-4E2B-A5D7-75DC5DEFD04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34540" y="1687101"/>
            <a:ext cx="4984286" cy="733041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8117D5-3F7B-4181-90B3-28944E4516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480" y="2516951"/>
            <a:ext cx="4978282" cy="32782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A035A0-9E61-4FBF-83CB-DE2F14351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36C5-0A92-4502-AA74-B995BDCF208A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0C0A21-114E-469B-BAF9-B45ECAB82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A90647-2E4D-4A1E-9B9F-29248836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3D20-B41A-4E7F-B431-D4A85DE2C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99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10E4A-D5DA-4C4B-B8BE-9DDA91B352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7FD586-4B54-4C10-89D5-E4D9BD6A0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36C5-0A92-4502-AA74-B995BDCF208A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1D6CCB-E602-48D4-AF04-1CBCA4035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68710B-6D14-4617-AD4E-48509171E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3D20-B41A-4E7F-B431-D4A85DE2C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27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6F89FF-03DB-4633-84D0-08FBDD5A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36C5-0A92-4502-AA74-B995BDCF208A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FE62DE-D883-4164-86CD-4E3CEA5C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1CC548-CD17-49A7-913D-0D8C045CE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3D20-B41A-4E7F-B431-D4A85DE2C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797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76D22-5159-49E3-BB7F-52F8681600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57" y="457200"/>
            <a:ext cx="4114800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C6D47-356F-44E5-8080-0113B776C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76597"/>
            <a:ext cx="6172200" cy="44532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ACAD40-8C40-4217-8ACC-A274E474F5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3223" y="2057400"/>
            <a:ext cx="4114800" cy="36724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A774C5-3E17-4B09-9890-8D828AF26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36C5-0A92-4502-AA74-B995BDCF208A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138872-F0D3-4D9B-A29D-2E63240AC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D469C9-220D-4F45-B812-5201BDA43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3D20-B41A-4E7F-B431-D4A85DE2C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139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A2670-8927-44BD-A2FE-2BA7E37A33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282" y="457200"/>
            <a:ext cx="3932237" cy="1549262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2F50D4-D809-48FF-8949-7B800C3A4A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7602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8753EC-9A03-46E4-8CB3-5AC09D9695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7282" y="2057400"/>
            <a:ext cx="3932237" cy="36902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E853C9-3EFB-41BB-ABA2-1F7831FA8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36C5-0A92-4502-AA74-B995BDCF208A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7DE5F-360D-44E3-B2AD-9C0C9E225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75E9E-46EA-46B7-B5EC-1FAABD06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3D20-B41A-4E7F-B431-D4A85DE2C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705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6D8B279-006E-45AE-9DF4-35CD375C41F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B02495-A369-4DE5-A8E8-FCE65F233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05" y="365125"/>
            <a:ext cx="106353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4BE7ED-C0A1-4E9D-A00C-6999EAB33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458" y="1813750"/>
            <a:ext cx="10670268" cy="3990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994A6-E6C9-4077-8907-747E4514C3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632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E7B736C5-0A92-4502-AA74-B995BDCF208A}" type="datetimeFigureOut">
              <a:rPr lang="en-GB" smtClean="0"/>
              <a:pPr/>
              <a:t>20/03/2024</a:t>
            </a:fld>
            <a:endParaRPr lang="en-GB" sz="11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EEE4E-F268-4348-9641-5AD819CF92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5728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GB" sz="11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F2274-0980-4F9F-8131-07FE6DF6C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572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24443D20-B41A-4E7F-B431-D4A85DE2CB5E}" type="slidenum">
              <a:rPr lang="en-GB" smtClean="0"/>
              <a:pPr/>
              <a:t>‹#›</a:t>
            </a:fld>
            <a:endParaRPr lang="en-GB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29EFE85-8AF3-A283-E8BD-F18536B863F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34089" y="5844540"/>
            <a:ext cx="1054837" cy="45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0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anose="05000000000000000000" pitchFamily="2" charset="2"/>
        <a:buChar char="§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16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01">
          <p15:clr>
            <a:srgbClr val="F26B43"/>
          </p15:clr>
        </p15:guide>
        <p15:guide id="2" pos="3817">
          <p15:clr>
            <a:srgbClr val="F26B43"/>
          </p15:clr>
        </p15:guide>
        <p15:guide id="3" orient="horz" pos="187">
          <p15:clr>
            <a:srgbClr val="F26B43"/>
          </p15:clr>
        </p15:guide>
        <p15:guide id="4" pos="234">
          <p15:clr>
            <a:srgbClr val="F26B43"/>
          </p15:clr>
        </p15:guide>
        <p15:guide id="5" pos="7174">
          <p15:clr>
            <a:srgbClr val="F26B43"/>
          </p15:clr>
        </p15:guide>
        <p15:guide id="6" pos="506">
          <p15:clr>
            <a:srgbClr val="F26B43"/>
          </p15:clr>
        </p15:guide>
        <p15:guide id="7" pos="100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8D7247-6984-064F-94EA-C0DFD773F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7D39C10-9907-A545-98BC-7C22A4951E72}"/>
              </a:ext>
            </a:extLst>
          </p:cNvPr>
          <p:cNvSpPr/>
          <p:nvPr userDrawn="1"/>
        </p:nvSpPr>
        <p:spPr>
          <a:xfrm>
            <a:off x="1" y="6103917"/>
            <a:ext cx="12192000" cy="754083"/>
          </a:xfrm>
          <a:prstGeom prst="rect">
            <a:avLst/>
          </a:prstGeom>
          <a:solidFill>
            <a:srgbClr val="0034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5BA66D-FD19-BD45-B179-B93AD23DC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F0BD49DC-8E37-ED4C-A258-E5C05278A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10312"/>
            <a:ext cx="68817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400" b="0" i="0" u="none" strike="noStrike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#ENDO2022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3183E0-117F-544C-8550-763B88F1E654}"/>
              </a:ext>
            </a:extLst>
          </p:cNvPr>
          <p:cNvSpPr/>
          <p:nvPr userDrawn="1"/>
        </p:nvSpPr>
        <p:spPr>
          <a:xfrm rot="5400000" flipV="1">
            <a:off x="6066698" y="-63492"/>
            <a:ext cx="58607" cy="12192001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59D61D52-6626-4FC8-D305-A3E20EF9313D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9802535" y="6386605"/>
            <a:ext cx="1551265" cy="2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82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0" i="0" kern="1200" cap="all" spc="300" baseline="0">
          <a:solidFill>
            <a:srgbClr val="093474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b="0" i="0" kern="1200">
          <a:solidFill>
            <a:srgbClr val="76808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0" i="0" kern="1200">
          <a:solidFill>
            <a:srgbClr val="68A2D8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22.pn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6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24.svg"/><Relationship Id="rId15" Type="http://schemas.openxmlformats.org/officeDocument/2006/relationships/chart" Target="../charts/chart13.xml"/><Relationship Id="rId10" Type="http://schemas.openxmlformats.org/officeDocument/2006/relationships/image" Target="../media/image17.png"/><Relationship Id="rId4" Type="http://schemas.openxmlformats.org/officeDocument/2006/relationships/image" Target="../media/image23.png"/><Relationship Id="rId9" Type="http://schemas.openxmlformats.org/officeDocument/2006/relationships/image" Target="../media/image16.svg"/><Relationship Id="rId14" Type="http://schemas.openxmlformats.org/officeDocument/2006/relationships/chart" Target="../charts/char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22.pn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24.svg"/><Relationship Id="rId10" Type="http://schemas.openxmlformats.org/officeDocument/2006/relationships/image" Target="../media/image17.png"/><Relationship Id="rId4" Type="http://schemas.openxmlformats.org/officeDocument/2006/relationships/image" Target="../media/image23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22.pn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24.svg"/><Relationship Id="rId10" Type="http://schemas.openxmlformats.org/officeDocument/2006/relationships/image" Target="../media/image17.png"/><Relationship Id="rId4" Type="http://schemas.openxmlformats.org/officeDocument/2006/relationships/image" Target="../media/image23.png"/><Relationship Id="rId9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22.pn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6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24.svg"/><Relationship Id="rId15" Type="http://schemas.openxmlformats.org/officeDocument/2006/relationships/chart" Target="../charts/chart2.xml"/><Relationship Id="rId10" Type="http://schemas.openxmlformats.org/officeDocument/2006/relationships/image" Target="../media/image17.png"/><Relationship Id="rId4" Type="http://schemas.openxmlformats.org/officeDocument/2006/relationships/image" Target="../media/image23.png"/><Relationship Id="rId9" Type="http://schemas.openxmlformats.org/officeDocument/2006/relationships/image" Target="../media/image16.svg"/><Relationship Id="rId1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2.png"/><Relationship Id="rId3" Type="http://schemas.openxmlformats.org/officeDocument/2006/relationships/image" Target="../media/image23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7.xml"/><Relationship Id="rId16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chart" Target="../charts/chart5.xml"/><Relationship Id="rId10" Type="http://schemas.openxmlformats.org/officeDocument/2006/relationships/image" Target="../media/image18.svg"/><Relationship Id="rId4" Type="http://schemas.openxmlformats.org/officeDocument/2006/relationships/image" Target="../media/image24.svg"/><Relationship Id="rId9" Type="http://schemas.openxmlformats.org/officeDocument/2006/relationships/image" Target="../media/image17.png"/><Relationship Id="rId1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2.png"/><Relationship Id="rId3" Type="http://schemas.openxmlformats.org/officeDocument/2006/relationships/image" Target="../media/image23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chart" Target="../charts/chart8.xml"/><Relationship Id="rId10" Type="http://schemas.openxmlformats.org/officeDocument/2006/relationships/image" Target="../media/image18.svg"/><Relationship Id="rId4" Type="http://schemas.openxmlformats.org/officeDocument/2006/relationships/image" Target="../media/image24.svg"/><Relationship Id="rId9" Type="http://schemas.openxmlformats.org/officeDocument/2006/relationships/image" Target="../media/image17.png"/><Relationship Id="rId1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22.pn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6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24.svg"/><Relationship Id="rId15" Type="http://schemas.openxmlformats.org/officeDocument/2006/relationships/chart" Target="../charts/chart10.xml"/><Relationship Id="rId10" Type="http://schemas.openxmlformats.org/officeDocument/2006/relationships/image" Target="../media/image17.png"/><Relationship Id="rId4" Type="http://schemas.openxmlformats.org/officeDocument/2006/relationships/image" Target="../media/image23.png"/><Relationship Id="rId9" Type="http://schemas.openxmlformats.org/officeDocument/2006/relationships/image" Target="../media/image16.svg"/><Relationship Id="rId1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6B6E3F5-9AD4-0B5F-620E-E50DDC2C0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54315"/>
            <a:ext cx="11676185" cy="1960050"/>
          </a:xfrm>
        </p:spPr>
        <p:txBody>
          <a:bodyPr>
            <a:noAutofit/>
          </a:bodyPr>
          <a:lstStyle/>
          <a:p>
            <a:pPr algn="ctr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00" dirty="0"/>
              <a:t>Effects of testosterone treatment </a:t>
            </a:r>
            <a:br>
              <a:rPr lang="en-GB" sz="4400" dirty="0"/>
            </a:br>
            <a:r>
              <a:rPr lang="en-GB" sz="4400" dirty="0"/>
              <a:t>on depressive symptoms</a:t>
            </a:r>
            <a:br>
              <a:rPr lang="en-US" sz="4400" dirty="0"/>
            </a:br>
            <a:r>
              <a:rPr lang="en-US" sz="4400" dirty="0"/>
              <a:t>The TRAVERSE Trial</a:t>
            </a:r>
            <a:endParaRPr lang="en-GB" sz="41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774775E-AF44-45A2-150E-5F44160ED172}"/>
              </a:ext>
            </a:extLst>
          </p:cNvPr>
          <p:cNvGrpSpPr/>
          <p:nvPr/>
        </p:nvGrpSpPr>
        <p:grpSpPr>
          <a:xfrm>
            <a:off x="5498092" y="4968369"/>
            <a:ext cx="4165678" cy="1440166"/>
            <a:chOff x="5498092" y="4968369"/>
            <a:chExt cx="4165678" cy="1440166"/>
          </a:xfrm>
        </p:grpSpPr>
        <p:sp>
          <p:nvSpPr>
            <p:cNvPr id="5" name="Rounded Rectangle 88">
              <a:extLst>
                <a:ext uri="{FF2B5EF4-FFF2-40B4-BE49-F238E27FC236}">
                  <a16:creationId xmlns:a16="http://schemas.microsoft.com/office/drawing/2014/main" id="{9B395731-E322-E7BE-06A3-B4E1B76D2A13}"/>
                </a:ext>
              </a:extLst>
            </p:cNvPr>
            <p:cNvSpPr/>
            <p:nvPr/>
          </p:nvSpPr>
          <p:spPr>
            <a:xfrm>
              <a:off x="5498092" y="4968369"/>
              <a:ext cx="1195815" cy="119581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F1A9C62-E94B-F74F-8E9B-2430A3AE50DE}"/>
                </a:ext>
              </a:extLst>
            </p:cNvPr>
            <p:cNvGrpSpPr/>
            <p:nvPr/>
          </p:nvGrpSpPr>
          <p:grpSpPr>
            <a:xfrm>
              <a:off x="5548352" y="5018631"/>
              <a:ext cx="4115418" cy="1389904"/>
              <a:chOff x="-1738926" y="4661250"/>
              <a:chExt cx="2621869" cy="885486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DB5194D5-C8D8-4D19-FE12-C43C46CDE8E4}"/>
                  </a:ext>
                </a:extLst>
              </p:cNvPr>
              <p:cNvSpPr/>
              <p:nvPr/>
            </p:nvSpPr>
            <p:spPr>
              <a:xfrm>
                <a:off x="397168" y="4967616"/>
                <a:ext cx="485775" cy="579120"/>
              </a:xfrm>
              <a:custGeom>
                <a:avLst/>
                <a:gdLst>
                  <a:gd name="connsiteX0" fmla="*/ 268605 w 485775"/>
                  <a:gd name="connsiteY0" fmla="*/ 0 h 579120"/>
                  <a:gd name="connsiteX1" fmla="*/ 333375 w 485775"/>
                  <a:gd name="connsiteY1" fmla="*/ 5715 h 579120"/>
                  <a:gd name="connsiteX2" fmla="*/ 394335 w 485775"/>
                  <a:gd name="connsiteY2" fmla="*/ 36195 h 579120"/>
                  <a:gd name="connsiteX3" fmla="*/ 457200 w 485775"/>
                  <a:gd name="connsiteY3" fmla="*/ 95250 h 579120"/>
                  <a:gd name="connsiteX4" fmla="*/ 485775 w 485775"/>
                  <a:gd name="connsiteY4" fmla="*/ 177165 h 579120"/>
                  <a:gd name="connsiteX5" fmla="*/ 485775 w 485775"/>
                  <a:gd name="connsiteY5" fmla="*/ 262890 h 579120"/>
                  <a:gd name="connsiteX6" fmla="*/ 453390 w 485775"/>
                  <a:gd name="connsiteY6" fmla="*/ 337185 h 579120"/>
                  <a:gd name="connsiteX7" fmla="*/ 415290 w 485775"/>
                  <a:gd name="connsiteY7" fmla="*/ 381000 h 579120"/>
                  <a:gd name="connsiteX8" fmla="*/ 430530 w 485775"/>
                  <a:gd name="connsiteY8" fmla="*/ 493395 h 579120"/>
                  <a:gd name="connsiteX9" fmla="*/ 419100 w 485775"/>
                  <a:gd name="connsiteY9" fmla="*/ 525780 h 579120"/>
                  <a:gd name="connsiteX10" fmla="*/ 218268 w 485775"/>
                  <a:gd name="connsiteY10" fmla="*/ 575544 h 579120"/>
                  <a:gd name="connsiteX11" fmla="*/ 216975 w 485775"/>
                  <a:gd name="connsiteY11" fmla="*/ 576837 h 579120"/>
                  <a:gd name="connsiteX12" fmla="*/ 213049 w 485775"/>
                  <a:gd name="connsiteY12" fmla="*/ 576837 h 579120"/>
                  <a:gd name="connsiteX13" fmla="*/ 203835 w 485775"/>
                  <a:gd name="connsiteY13" fmla="*/ 579120 h 579120"/>
                  <a:gd name="connsiteX14" fmla="*/ 202979 w 485775"/>
                  <a:gd name="connsiteY14" fmla="*/ 576837 h 579120"/>
                  <a:gd name="connsiteX15" fmla="*/ 183797 w 485775"/>
                  <a:gd name="connsiteY15" fmla="*/ 576837 h 579120"/>
                  <a:gd name="connsiteX16" fmla="*/ 175502 w 485775"/>
                  <a:gd name="connsiteY16" fmla="*/ 568542 h 579120"/>
                  <a:gd name="connsiteX17" fmla="*/ 175502 w 485775"/>
                  <a:gd name="connsiteY17" fmla="*/ 510498 h 579120"/>
                  <a:gd name="connsiteX18" fmla="*/ 161925 w 485775"/>
                  <a:gd name="connsiteY18" fmla="*/ 491490 h 579120"/>
                  <a:gd name="connsiteX19" fmla="*/ 93345 w 485775"/>
                  <a:gd name="connsiteY19" fmla="*/ 501015 h 579120"/>
                  <a:gd name="connsiteX20" fmla="*/ 66675 w 485775"/>
                  <a:gd name="connsiteY20" fmla="*/ 470535 h 579120"/>
                  <a:gd name="connsiteX21" fmla="*/ 68580 w 485775"/>
                  <a:gd name="connsiteY21" fmla="*/ 401955 h 579120"/>
                  <a:gd name="connsiteX22" fmla="*/ 60960 w 485775"/>
                  <a:gd name="connsiteY22" fmla="*/ 379095 h 579120"/>
                  <a:gd name="connsiteX23" fmla="*/ 7620 w 485775"/>
                  <a:gd name="connsiteY23" fmla="*/ 373380 h 579120"/>
                  <a:gd name="connsiteX24" fmla="*/ 0 w 485775"/>
                  <a:gd name="connsiteY24" fmla="*/ 350520 h 579120"/>
                  <a:gd name="connsiteX25" fmla="*/ 49530 w 485775"/>
                  <a:gd name="connsiteY25" fmla="*/ 238125 h 579120"/>
                  <a:gd name="connsiteX26" fmla="*/ 49530 w 485775"/>
                  <a:gd name="connsiteY26" fmla="*/ 180975 h 579120"/>
                  <a:gd name="connsiteX27" fmla="*/ 55245 w 485775"/>
                  <a:gd name="connsiteY27" fmla="*/ 150495 h 579120"/>
                  <a:gd name="connsiteX28" fmla="*/ 76200 w 485775"/>
                  <a:gd name="connsiteY28" fmla="*/ 106680 h 579120"/>
                  <a:gd name="connsiteX29" fmla="*/ 102870 w 485775"/>
                  <a:gd name="connsiteY29" fmla="*/ 62865 h 579120"/>
                  <a:gd name="connsiteX30" fmla="*/ 152400 w 485775"/>
                  <a:gd name="connsiteY30" fmla="*/ 28575 h 579120"/>
                  <a:gd name="connsiteX31" fmla="*/ 205740 w 485775"/>
                  <a:gd name="connsiteY31" fmla="*/ 5715 h 579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85775" h="579120">
                    <a:moveTo>
                      <a:pt x="268605" y="0"/>
                    </a:moveTo>
                    <a:lnTo>
                      <a:pt x="333375" y="5715"/>
                    </a:lnTo>
                    <a:lnTo>
                      <a:pt x="394335" y="36195"/>
                    </a:lnTo>
                    <a:lnTo>
                      <a:pt x="457200" y="95250"/>
                    </a:lnTo>
                    <a:lnTo>
                      <a:pt x="485775" y="177165"/>
                    </a:lnTo>
                    <a:lnTo>
                      <a:pt x="485775" y="262890"/>
                    </a:lnTo>
                    <a:lnTo>
                      <a:pt x="453390" y="337185"/>
                    </a:lnTo>
                    <a:lnTo>
                      <a:pt x="415290" y="381000"/>
                    </a:lnTo>
                    <a:lnTo>
                      <a:pt x="430530" y="493395"/>
                    </a:lnTo>
                    <a:lnTo>
                      <a:pt x="419100" y="525780"/>
                    </a:lnTo>
                    <a:lnTo>
                      <a:pt x="218268" y="575544"/>
                    </a:lnTo>
                    <a:lnTo>
                      <a:pt x="216975" y="576837"/>
                    </a:lnTo>
                    <a:lnTo>
                      <a:pt x="213049" y="576837"/>
                    </a:lnTo>
                    <a:lnTo>
                      <a:pt x="203835" y="579120"/>
                    </a:lnTo>
                    <a:lnTo>
                      <a:pt x="202979" y="576837"/>
                    </a:lnTo>
                    <a:lnTo>
                      <a:pt x="183797" y="576837"/>
                    </a:lnTo>
                    <a:cubicBezTo>
                      <a:pt x="179216" y="576837"/>
                      <a:pt x="175502" y="573123"/>
                      <a:pt x="175502" y="568542"/>
                    </a:cubicBezTo>
                    <a:lnTo>
                      <a:pt x="175502" y="510498"/>
                    </a:lnTo>
                    <a:lnTo>
                      <a:pt x="161925" y="491490"/>
                    </a:lnTo>
                    <a:lnTo>
                      <a:pt x="93345" y="501015"/>
                    </a:lnTo>
                    <a:lnTo>
                      <a:pt x="66675" y="470535"/>
                    </a:lnTo>
                    <a:lnTo>
                      <a:pt x="68580" y="401955"/>
                    </a:lnTo>
                    <a:lnTo>
                      <a:pt x="60960" y="379095"/>
                    </a:lnTo>
                    <a:lnTo>
                      <a:pt x="7620" y="373380"/>
                    </a:lnTo>
                    <a:lnTo>
                      <a:pt x="0" y="350520"/>
                    </a:lnTo>
                    <a:lnTo>
                      <a:pt x="49530" y="238125"/>
                    </a:lnTo>
                    <a:lnTo>
                      <a:pt x="49530" y="180975"/>
                    </a:lnTo>
                    <a:lnTo>
                      <a:pt x="55245" y="150495"/>
                    </a:lnTo>
                    <a:lnTo>
                      <a:pt x="76200" y="106680"/>
                    </a:lnTo>
                    <a:lnTo>
                      <a:pt x="102870" y="62865"/>
                    </a:lnTo>
                    <a:lnTo>
                      <a:pt x="152400" y="28575"/>
                    </a:lnTo>
                    <a:lnTo>
                      <a:pt x="205740" y="571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/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0815C0B3-DBD0-E115-132A-962320307B53}"/>
                  </a:ext>
                </a:extLst>
              </p:cNvPr>
              <p:cNvGrpSpPr/>
              <p:nvPr/>
            </p:nvGrpSpPr>
            <p:grpSpPr>
              <a:xfrm>
                <a:off x="-1738926" y="4661250"/>
                <a:ext cx="697793" cy="697793"/>
                <a:chOff x="-1738926" y="4661250"/>
                <a:chExt cx="697793" cy="697793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767A50CF-9848-43E8-9968-2707C26A542B}"/>
                    </a:ext>
                  </a:extLst>
                </p:cNvPr>
                <p:cNvGrpSpPr/>
                <p:nvPr/>
              </p:nvGrpSpPr>
              <p:grpSpPr>
                <a:xfrm>
                  <a:off x="-1738926" y="4661250"/>
                  <a:ext cx="697793" cy="697793"/>
                  <a:chOff x="5599334" y="1177142"/>
                  <a:chExt cx="1831086" cy="1831086"/>
                </a:xfrm>
              </p:grpSpPr>
              <p:pic>
                <p:nvPicPr>
                  <p:cNvPr id="14" name="Graphic 13">
                    <a:extLst>
                      <a:ext uri="{FF2B5EF4-FFF2-40B4-BE49-F238E27FC236}">
                        <a16:creationId xmlns:a16="http://schemas.microsoft.com/office/drawing/2014/main" id="{29F6B880-C800-D6D3-2F1F-BCEE01E4754B}"/>
                      </a:ext>
                    </a:extLst>
                  </p:cNvPr>
                  <p:cNvPicPr>
                    <a:picLocks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013616" y="1479818"/>
                    <a:ext cx="1002525" cy="1002525"/>
                  </a:xfrm>
                  <a:prstGeom prst="rect">
                    <a:avLst/>
                  </a:prstGeom>
                </p:spPr>
              </p:pic>
              <p:pic>
                <p:nvPicPr>
                  <p:cNvPr id="15" name="Graphic 14">
                    <a:extLst>
                      <a:ext uri="{FF2B5EF4-FFF2-40B4-BE49-F238E27FC236}">
                        <a16:creationId xmlns:a16="http://schemas.microsoft.com/office/drawing/2014/main" id="{11EE1192-10E3-AC2E-0394-50D3772E0B9C}"/>
                      </a:ext>
                    </a:extLst>
                  </p:cNvPr>
                  <p:cNvPicPr>
                    <a:picLocks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rcRect/>
                  <a:stretch>
                    <a:fillRect/>
                  </a:stretch>
                </p:blipFill>
                <p:spPr>
                  <a:xfrm>
                    <a:off x="5599334" y="1177142"/>
                    <a:ext cx="1831086" cy="1831086"/>
                  </a:xfrm>
                  <a:custGeom>
                    <a:avLst/>
                    <a:gdLst>
                      <a:gd name="connsiteX0" fmla="*/ 954175 w 1831086"/>
                      <a:gd name="connsiteY0" fmla="*/ 261483 h 1831086"/>
                      <a:gd name="connsiteX1" fmla="*/ 600884 w 1831086"/>
                      <a:gd name="connsiteY1" fmla="*/ 406956 h 1831086"/>
                      <a:gd name="connsiteX2" fmla="*/ 507366 w 1831086"/>
                      <a:gd name="connsiteY2" fmla="*/ 656338 h 1831086"/>
                      <a:gd name="connsiteX3" fmla="*/ 985347 w 1831086"/>
                      <a:gd name="connsiteY3" fmla="*/ 1279793 h 1831086"/>
                      <a:gd name="connsiteX4" fmla="*/ 1047693 w 1831086"/>
                      <a:gd name="connsiteY4" fmla="*/ 1279793 h 1831086"/>
                      <a:gd name="connsiteX5" fmla="*/ 1432157 w 1831086"/>
                      <a:gd name="connsiteY5" fmla="*/ 905720 h 1831086"/>
                      <a:gd name="connsiteX6" fmla="*/ 1432157 w 1831086"/>
                      <a:gd name="connsiteY6" fmla="*/ 531647 h 1831086"/>
                      <a:gd name="connsiteX7" fmla="*/ 1234729 w 1831086"/>
                      <a:gd name="connsiteY7" fmla="*/ 292656 h 1831086"/>
                      <a:gd name="connsiteX8" fmla="*/ 0 w 1831086"/>
                      <a:gd name="connsiteY8" fmla="*/ 0 h 1831086"/>
                      <a:gd name="connsiteX9" fmla="*/ 1831086 w 1831086"/>
                      <a:gd name="connsiteY9" fmla="*/ 0 h 1831086"/>
                      <a:gd name="connsiteX10" fmla="*/ 1831086 w 1831086"/>
                      <a:gd name="connsiteY10" fmla="*/ 1831086 h 1831086"/>
                      <a:gd name="connsiteX11" fmla="*/ 0 w 1831086"/>
                      <a:gd name="connsiteY11" fmla="*/ 1831086 h 1831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831086" h="1831086">
                        <a:moveTo>
                          <a:pt x="954175" y="261483"/>
                        </a:moveTo>
                        <a:lnTo>
                          <a:pt x="600884" y="406956"/>
                        </a:lnTo>
                        <a:lnTo>
                          <a:pt x="507366" y="656338"/>
                        </a:lnTo>
                        <a:lnTo>
                          <a:pt x="985347" y="1279793"/>
                        </a:lnTo>
                        <a:lnTo>
                          <a:pt x="1047693" y="1279793"/>
                        </a:lnTo>
                        <a:lnTo>
                          <a:pt x="1432157" y="905720"/>
                        </a:lnTo>
                        <a:lnTo>
                          <a:pt x="1432157" y="531647"/>
                        </a:lnTo>
                        <a:lnTo>
                          <a:pt x="1234729" y="292656"/>
                        </a:lnTo>
                        <a:close/>
                        <a:moveTo>
                          <a:pt x="0" y="0"/>
                        </a:moveTo>
                        <a:lnTo>
                          <a:pt x="1831086" y="0"/>
                        </a:lnTo>
                        <a:lnTo>
                          <a:pt x="1831086" y="1831086"/>
                        </a:lnTo>
                        <a:lnTo>
                          <a:pt x="0" y="1831086"/>
                        </a:lnTo>
                        <a:close/>
                      </a:path>
                    </a:pathLst>
                  </a:custGeom>
                </p:spPr>
              </p:pic>
            </p:grp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D6F113DD-3E72-641E-276C-C0B2BA2721DA}"/>
                    </a:ext>
                  </a:extLst>
                </p:cNvPr>
                <p:cNvGrpSpPr/>
                <p:nvPr/>
              </p:nvGrpSpPr>
              <p:grpSpPr>
                <a:xfrm>
                  <a:off x="-1738926" y="4661250"/>
                  <a:ext cx="697793" cy="697793"/>
                  <a:chOff x="5446936" y="1024744"/>
                  <a:chExt cx="1831086" cy="1831086"/>
                </a:xfrm>
              </p:grpSpPr>
              <p:pic>
                <p:nvPicPr>
                  <p:cNvPr id="12" name="Graphic 11">
                    <a:extLst>
                      <a:ext uri="{FF2B5EF4-FFF2-40B4-BE49-F238E27FC236}">
                        <a16:creationId xmlns:a16="http://schemas.microsoft.com/office/drawing/2014/main" id="{1271392D-F9FF-3154-18D8-0CB17F3C37CB}"/>
                      </a:ext>
                    </a:extLst>
                  </p:cNvPr>
                  <p:cNvPicPr>
                    <a:picLocks/>
                  </p:cNvPicPr>
                  <p:nvPr/>
                </p:nvPicPr>
                <p:blipFill>
                  <a:blip r:embed="rId7">
                    <a:extLs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861218" y="1286881"/>
                    <a:ext cx="1002525" cy="1002525"/>
                  </a:xfrm>
                  <a:prstGeom prst="rect">
                    <a:avLst/>
                  </a:prstGeom>
                </p:spPr>
              </p:pic>
              <p:pic>
                <p:nvPicPr>
                  <p:cNvPr id="13" name="Graphic 12">
                    <a:extLst>
                      <a:ext uri="{FF2B5EF4-FFF2-40B4-BE49-F238E27FC236}">
                        <a16:creationId xmlns:a16="http://schemas.microsoft.com/office/drawing/2014/main" id="{92E3A952-FB88-54FE-3638-7ECD968C7DD6}"/>
                      </a:ext>
                    </a:extLst>
                  </p:cNvPr>
                  <p:cNvPicPr>
                    <a:picLocks/>
                  </p:cNvPicPr>
                  <p:nvPr/>
                </p:nvPicPr>
                <p:blipFill>
                  <a:blip r:embed="rId9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rcRect/>
                  <a:stretch>
                    <a:fillRect/>
                  </a:stretch>
                </p:blipFill>
                <p:spPr>
                  <a:xfrm>
                    <a:off x="5446936" y="1024744"/>
                    <a:ext cx="1831086" cy="1831086"/>
                  </a:xfrm>
                  <a:custGeom>
                    <a:avLst/>
                    <a:gdLst>
                      <a:gd name="connsiteX0" fmla="*/ 954175 w 1831086"/>
                      <a:gd name="connsiteY0" fmla="*/ 261483 h 1831086"/>
                      <a:gd name="connsiteX1" fmla="*/ 600884 w 1831086"/>
                      <a:gd name="connsiteY1" fmla="*/ 406956 h 1831086"/>
                      <a:gd name="connsiteX2" fmla="*/ 507366 w 1831086"/>
                      <a:gd name="connsiteY2" fmla="*/ 656338 h 1831086"/>
                      <a:gd name="connsiteX3" fmla="*/ 985347 w 1831086"/>
                      <a:gd name="connsiteY3" fmla="*/ 1279793 h 1831086"/>
                      <a:gd name="connsiteX4" fmla="*/ 1047693 w 1831086"/>
                      <a:gd name="connsiteY4" fmla="*/ 1279793 h 1831086"/>
                      <a:gd name="connsiteX5" fmla="*/ 1432157 w 1831086"/>
                      <a:gd name="connsiteY5" fmla="*/ 905720 h 1831086"/>
                      <a:gd name="connsiteX6" fmla="*/ 1432157 w 1831086"/>
                      <a:gd name="connsiteY6" fmla="*/ 531647 h 1831086"/>
                      <a:gd name="connsiteX7" fmla="*/ 1234729 w 1831086"/>
                      <a:gd name="connsiteY7" fmla="*/ 292656 h 1831086"/>
                      <a:gd name="connsiteX8" fmla="*/ 0 w 1831086"/>
                      <a:gd name="connsiteY8" fmla="*/ 0 h 1831086"/>
                      <a:gd name="connsiteX9" fmla="*/ 1831086 w 1831086"/>
                      <a:gd name="connsiteY9" fmla="*/ 0 h 1831086"/>
                      <a:gd name="connsiteX10" fmla="*/ 1831086 w 1831086"/>
                      <a:gd name="connsiteY10" fmla="*/ 1831086 h 1831086"/>
                      <a:gd name="connsiteX11" fmla="*/ 0 w 1831086"/>
                      <a:gd name="connsiteY11" fmla="*/ 1831086 h 1831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831086" h="1831086">
                        <a:moveTo>
                          <a:pt x="954175" y="261483"/>
                        </a:moveTo>
                        <a:lnTo>
                          <a:pt x="600884" y="406956"/>
                        </a:lnTo>
                        <a:lnTo>
                          <a:pt x="507366" y="656338"/>
                        </a:lnTo>
                        <a:lnTo>
                          <a:pt x="985347" y="1279793"/>
                        </a:lnTo>
                        <a:lnTo>
                          <a:pt x="1047693" y="1279793"/>
                        </a:lnTo>
                        <a:lnTo>
                          <a:pt x="1432157" y="905720"/>
                        </a:lnTo>
                        <a:lnTo>
                          <a:pt x="1432157" y="531647"/>
                        </a:lnTo>
                        <a:lnTo>
                          <a:pt x="1234729" y="292656"/>
                        </a:lnTo>
                        <a:close/>
                        <a:moveTo>
                          <a:pt x="0" y="0"/>
                        </a:moveTo>
                        <a:lnTo>
                          <a:pt x="1831086" y="0"/>
                        </a:lnTo>
                        <a:lnTo>
                          <a:pt x="1831086" y="1831086"/>
                        </a:lnTo>
                        <a:lnTo>
                          <a:pt x="0" y="1831086"/>
                        </a:lnTo>
                        <a:close/>
                      </a:path>
                    </a:pathLst>
                  </a:custGeom>
                </p:spPr>
              </p:pic>
            </p:grpSp>
          </p:grpSp>
        </p:grpSp>
      </p:grpSp>
      <p:pic>
        <p:nvPicPr>
          <p:cNvPr id="17" name="Picture 16" descr="A blue and grey logo&#10;&#10;Description automatically generated">
            <a:extLst>
              <a:ext uri="{FF2B5EF4-FFF2-40B4-BE49-F238E27FC236}">
                <a16:creationId xmlns:a16="http://schemas.microsoft.com/office/drawing/2014/main" id="{166996C3-F077-2C7E-4FA3-CFE1F5F149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731" y="250787"/>
            <a:ext cx="5260859" cy="166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33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4193A-D2D0-115F-A442-F9E59DA06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08" y="582711"/>
            <a:ext cx="10917190" cy="639992"/>
          </a:xfrm>
        </p:spPr>
        <p:txBody>
          <a:bodyPr anchor="t">
            <a:normAutofit/>
          </a:bodyPr>
          <a:lstStyle/>
          <a:p>
            <a:r>
              <a:rPr lang="en-GB" dirty="0"/>
              <a:t>TRAVERSE Depression </a:t>
            </a:r>
            <a:r>
              <a:rPr lang="en-GB" dirty="0" err="1"/>
              <a:t>substudy</a:t>
            </a:r>
            <a:r>
              <a:rPr lang="en-GB" dirty="0"/>
              <a:t>: results</a:t>
            </a: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6C5E5D65-05FA-8229-6EC2-BA5B11EBC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2164" y="112552"/>
            <a:ext cx="1227881" cy="430167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90B6C0-937A-7ECA-8A54-8C3BE691BA13}"/>
              </a:ext>
            </a:extLst>
          </p:cNvPr>
          <p:cNvSpPr txBox="1"/>
          <p:nvPr/>
        </p:nvSpPr>
        <p:spPr>
          <a:xfrm>
            <a:off x="1524001" y="5845979"/>
            <a:ext cx="10087896" cy="5078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GB" sz="900" spc="-10" dirty="0">
                <a:solidFill>
                  <a:srgbClr val="005294"/>
                </a:solidFill>
                <a:latin typeface="Poppins Light"/>
              </a:rPr>
              <a:t>*The omnibus test P value is for the null hypothesis of no difference between </a:t>
            </a:r>
            <a:r>
              <a:rPr lang="en-GB" sz="900" spc="-10" dirty="0" err="1">
                <a:solidFill>
                  <a:srgbClr val="005294"/>
                </a:solidFill>
                <a:latin typeface="Poppins Light"/>
              </a:rPr>
              <a:t>TTh</a:t>
            </a:r>
            <a:r>
              <a:rPr lang="en-GB" sz="900" spc="-10" dirty="0">
                <a:solidFill>
                  <a:srgbClr val="005294"/>
                </a:solidFill>
                <a:latin typeface="Poppins Light"/>
              </a:rPr>
              <a:t> and placebo groups across all time points.</a:t>
            </a:r>
          </a:p>
          <a:p>
            <a:pPr algn="l"/>
            <a:r>
              <a:rPr lang="en-GB" sz="900" spc="-10" dirty="0">
                <a:solidFill>
                  <a:srgbClr val="005294"/>
                </a:solidFill>
                <a:latin typeface="Poppins Light"/>
              </a:rPr>
              <a:t>HIS-Q, Hypogonadism Impact of Symptoms Questionnaire; </a:t>
            </a:r>
            <a:r>
              <a:rPr lang="en-GB" sz="900" dirty="0" err="1">
                <a:solidFill>
                  <a:srgbClr val="005294"/>
                </a:solidFill>
                <a:latin typeface="Poppins Light"/>
              </a:rPr>
              <a:t>TTh</a:t>
            </a:r>
            <a:r>
              <a:rPr lang="en-GB" sz="900" dirty="0">
                <a:solidFill>
                  <a:srgbClr val="005294"/>
                </a:solidFill>
                <a:latin typeface="Poppins Light"/>
              </a:rPr>
              <a:t>, testosterone therapy</a:t>
            </a:r>
            <a:r>
              <a:rPr kumimoji="0" lang="en-GB" sz="900" b="0" i="0" u="none" strike="noStrike" kern="1200" cap="none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.</a:t>
            </a:r>
            <a:endParaRPr kumimoji="0" lang="en-GB" sz="900" b="0" i="0" u="none" strike="noStrike" kern="1200" cap="none" normalizeH="0" baseline="0" dirty="0">
              <a:ln>
                <a:noFill/>
              </a:ln>
              <a:solidFill>
                <a:srgbClr val="005294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  <a:p>
            <a:pPr algn="l"/>
            <a:r>
              <a:rPr kumimoji="0" lang="en-GB" sz="900" b="0" i="0" u="none" strike="noStrike" kern="1200" cap="none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Bhasin S </a:t>
            </a:r>
            <a:r>
              <a:rPr kumimoji="0" lang="en-GB" sz="900" b="0" i="1" u="none" strike="noStrike" kern="1200" cap="none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et al. J Clin Endocrinol </a:t>
            </a:r>
            <a:r>
              <a:rPr kumimoji="0" lang="en-GB" sz="900" b="0" i="1" u="none" strike="noStrike" kern="1200" cap="none" normalizeH="0" baseline="0" noProof="0" dirty="0" err="1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Metab</a:t>
            </a:r>
            <a:r>
              <a:rPr kumimoji="0" lang="en-GB" sz="900" b="0" i="0" u="none" strike="noStrike" kern="1200" cap="none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 2024; </a:t>
            </a:r>
            <a:r>
              <a:rPr kumimoji="0" lang="en-GB" sz="900" b="0" i="0" u="none" strike="noStrike" kern="1200" cap="none" normalizeH="0" baseline="0" noProof="0" dirty="0" err="1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doi</a:t>
            </a:r>
            <a:r>
              <a:rPr kumimoji="0" lang="en-GB" sz="900" b="0" i="0" u="none" strike="noStrike" kern="1200" cap="none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: 10.1210/</a:t>
            </a:r>
            <a:r>
              <a:rPr kumimoji="0" lang="en-GB" sz="900" b="0" i="0" u="none" strike="noStrike" kern="1200" cap="none" normalizeH="0" baseline="0" noProof="0" dirty="0" err="1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clinem</a:t>
            </a:r>
            <a:r>
              <a:rPr kumimoji="0" lang="en-GB" sz="900" b="0" i="0" u="none" strike="noStrike" kern="1200" cap="none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/dgae026.</a:t>
            </a:r>
            <a:endParaRPr kumimoji="0" lang="sv-SE" sz="900" b="0" i="0" u="none" strike="noStrike" kern="1200" cap="none" normalizeH="0" baseline="0" noProof="0" dirty="0">
              <a:ln>
                <a:noFill/>
              </a:ln>
              <a:solidFill>
                <a:srgbClr val="005294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7D15B5-DFD4-E6C8-00A7-EC75142DFF94}"/>
              </a:ext>
            </a:extLst>
          </p:cNvPr>
          <p:cNvSpPr/>
          <p:nvPr/>
        </p:nvSpPr>
        <p:spPr>
          <a:xfrm>
            <a:off x="-592850" y="1340465"/>
            <a:ext cx="7069648" cy="449779"/>
          </a:xfrm>
          <a:prstGeom prst="roundRect">
            <a:avLst>
              <a:gd name="adj" fmla="val 50000"/>
            </a:avLst>
          </a:prstGeom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2AE37F9-7738-1E2B-E7FF-134A6E8535AD}"/>
              </a:ext>
            </a:extLst>
          </p:cNvPr>
          <p:cNvSpPr txBox="1">
            <a:spLocks/>
          </p:cNvSpPr>
          <p:nvPr/>
        </p:nvSpPr>
        <p:spPr>
          <a:xfrm>
            <a:off x="688768" y="1360561"/>
            <a:ext cx="5609570" cy="42780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rgbClr val="006EAB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b="1" dirty="0">
                <a:solidFill>
                  <a:prstClr val="white"/>
                </a:solidFill>
                <a:latin typeface="Poppins Light"/>
              </a:rPr>
              <a:t>Outcomes in all study participants</a:t>
            </a:r>
            <a:endParaRPr lang="en-US" b="1" dirty="0">
              <a:solidFill>
                <a:prstClr val="white"/>
              </a:solidFill>
              <a:latin typeface="Poppins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D267C-BF82-7A66-3B6C-2D6282D532F5}"/>
              </a:ext>
            </a:extLst>
          </p:cNvPr>
          <p:cNvSpPr txBox="1">
            <a:spLocks/>
          </p:cNvSpPr>
          <p:nvPr/>
        </p:nvSpPr>
        <p:spPr>
          <a:xfrm>
            <a:off x="688765" y="1983339"/>
            <a:ext cx="10998737" cy="59323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spc="-20" dirty="0">
                <a:solidFill>
                  <a:srgbClr val="E7E6E6">
                    <a:lumMod val="25000"/>
                  </a:srgbClr>
                </a:solidFill>
                <a:latin typeface="Poppins Light"/>
              </a:rPr>
              <a:t>In all randomly assigned TRAVERSE study participants, </a:t>
            </a:r>
            <a:r>
              <a:rPr lang="en-GB" sz="1800" spc="-20" dirty="0" err="1">
                <a:solidFill>
                  <a:srgbClr val="E7E6E6">
                    <a:lumMod val="25000"/>
                  </a:srgbClr>
                </a:solidFill>
                <a:latin typeface="Poppins Light"/>
              </a:rPr>
              <a:t>TTh</a:t>
            </a:r>
            <a:r>
              <a:rPr lang="en-GB" sz="1800" spc="-20" dirty="0">
                <a:solidFill>
                  <a:srgbClr val="E7E6E6">
                    <a:lumMod val="25000"/>
                  </a:srgbClr>
                </a:solidFill>
                <a:latin typeface="Poppins Light"/>
              </a:rPr>
              <a:t> was associated with </a:t>
            </a:r>
            <a:r>
              <a:rPr lang="en-GB" sz="1800" spc="-20" dirty="0">
                <a:solidFill>
                  <a:schemeClr val="accent1"/>
                </a:solidFill>
                <a:latin typeface="+mj-lt"/>
              </a:rPr>
              <a:t>modest but significantly greater improvements in energy</a:t>
            </a:r>
            <a:r>
              <a:rPr lang="en-GB" sz="1800" spc="-20" dirty="0">
                <a:solidFill>
                  <a:srgbClr val="E7E6E6">
                    <a:lumMod val="25000"/>
                  </a:srgbClr>
                </a:solidFill>
                <a:latin typeface="Poppins Light"/>
              </a:rPr>
              <a:t>, but not cognition or sleep quality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876303A-1F3A-358A-FDD5-4A1738CF9A43}"/>
              </a:ext>
            </a:extLst>
          </p:cNvPr>
          <p:cNvGrpSpPr/>
          <p:nvPr/>
        </p:nvGrpSpPr>
        <p:grpSpPr>
          <a:xfrm>
            <a:off x="10260484" y="1196330"/>
            <a:ext cx="590973" cy="730089"/>
            <a:chOff x="9939521" y="4895181"/>
            <a:chExt cx="474603" cy="58632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501B95B-750B-4778-FA59-CD92B8C889F3}"/>
                </a:ext>
              </a:extLst>
            </p:cNvPr>
            <p:cNvSpPr/>
            <p:nvPr/>
          </p:nvSpPr>
          <p:spPr>
            <a:xfrm>
              <a:off x="10056495" y="4953000"/>
              <a:ext cx="241935" cy="272415"/>
            </a:xfrm>
            <a:custGeom>
              <a:avLst/>
              <a:gdLst>
                <a:gd name="connsiteX0" fmla="*/ 114300 w 241935"/>
                <a:gd name="connsiteY0" fmla="*/ 272415 h 272415"/>
                <a:gd name="connsiteX1" fmla="*/ 40005 w 241935"/>
                <a:gd name="connsiteY1" fmla="*/ 238125 h 272415"/>
                <a:gd name="connsiteX2" fmla="*/ 0 w 241935"/>
                <a:gd name="connsiteY2" fmla="*/ 177165 h 272415"/>
                <a:gd name="connsiteX3" fmla="*/ 1905 w 241935"/>
                <a:gd name="connsiteY3" fmla="*/ 110490 h 272415"/>
                <a:gd name="connsiteX4" fmla="*/ 24765 w 241935"/>
                <a:gd name="connsiteY4" fmla="*/ 15240 h 272415"/>
                <a:gd name="connsiteX5" fmla="*/ 165735 w 241935"/>
                <a:gd name="connsiteY5" fmla="*/ 0 h 272415"/>
                <a:gd name="connsiteX6" fmla="*/ 234315 w 241935"/>
                <a:gd name="connsiteY6" fmla="*/ 36195 h 272415"/>
                <a:gd name="connsiteX7" fmla="*/ 241935 w 241935"/>
                <a:gd name="connsiteY7" fmla="*/ 131445 h 272415"/>
                <a:gd name="connsiteX8" fmla="*/ 234315 w 241935"/>
                <a:gd name="connsiteY8" fmla="*/ 177165 h 272415"/>
                <a:gd name="connsiteX9" fmla="*/ 209550 w 241935"/>
                <a:gd name="connsiteY9" fmla="*/ 226695 h 272415"/>
                <a:gd name="connsiteX10" fmla="*/ 180975 w 241935"/>
                <a:gd name="connsiteY10" fmla="*/ 251460 h 272415"/>
                <a:gd name="connsiteX11" fmla="*/ 114300 w 241935"/>
                <a:gd name="connsiteY11" fmla="*/ 272415 h 27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1935" h="272415">
                  <a:moveTo>
                    <a:pt x="114300" y="272415"/>
                  </a:moveTo>
                  <a:lnTo>
                    <a:pt x="40005" y="238125"/>
                  </a:lnTo>
                  <a:lnTo>
                    <a:pt x="0" y="177165"/>
                  </a:lnTo>
                  <a:lnTo>
                    <a:pt x="1905" y="110490"/>
                  </a:lnTo>
                  <a:lnTo>
                    <a:pt x="24765" y="15240"/>
                  </a:lnTo>
                  <a:lnTo>
                    <a:pt x="165735" y="0"/>
                  </a:lnTo>
                  <a:lnTo>
                    <a:pt x="234315" y="36195"/>
                  </a:lnTo>
                  <a:lnTo>
                    <a:pt x="241935" y="131445"/>
                  </a:lnTo>
                  <a:lnTo>
                    <a:pt x="234315" y="177165"/>
                  </a:lnTo>
                  <a:lnTo>
                    <a:pt x="209550" y="226695"/>
                  </a:lnTo>
                  <a:lnTo>
                    <a:pt x="180975" y="251460"/>
                  </a:lnTo>
                  <a:lnTo>
                    <a:pt x="114300" y="2724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1" name="Graphic 18">
              <a:extLst>
                <a:ext uri="{FF2B5EF4-FFF2-40B4-BE49-F238E27FC236}">
                  <a16:creationId xmlns:a16="http://schemas.microsoft.com/office/drawing/2014/main" id="{5876BECD-ECCD-B108-C065-ADF6752DAD18}"/>
                </a:ext>
              </a:extLst>
            </p:cNvPr>
            <p:cNvGrpSpPr/>
            <p:nvPr/>
          </p:nvGrpSpPr>
          <p:grpSpPr>
            <a:xfrm>
              <a:off x="9939521" y="4895181"/>
              <a:ext cx="474603" cy="586325"/>
              <a:chOff x="5917851" y="3345907"/>
              <a:chExt cx="1710773" cy="2113489"/>
            </a:xfrm>
            <a:solidFill>
              <a:schemeClr val="accent1"/>
            </a:solidFill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F546EDA-83AB-B7A9-7F71-D3489738B69E}"/>
                  </a:ext>
                </a:extLst>
              </p:cNvPr>
              <p:cNvSpPr/>
              <p:nvPr/>
            </p:nvSpPr>
            <p:spPr>
              <a:xfrm>
                <a:off x="5917851" y="4541133"/>
                <a:ext cx="1710773" cy="918263"/>
              </a:xfrm>
              <a:custGeom>
                <a:avLst/>
                <a:gdLst>
                  <a:gd name="connsiteX0" fmla="*/ 1284123 w 1710773"/>
                  <a:gd name="connsiteY0" fmla="*/ 0 h 918263"/>
                  <a:gd name="connsiteX1" fmla="*/ 853554 w 1710773"/>
                  <a:gd name="connsiteY1" fmla="*/ 179039 h 918263"/>
                  <a:gd name="connsiteX2" fmla="*/ 422986 w 1710773"/>
                  <a:gd name="connsiteY2" fmla="*/ 0 h 918263"/>
                  <a:gd name="connsiteX3" fmla="*/ 0 w 1710773"/>
                  <a:gd name="connsiteY3" fmla="*/ 617182 h 918263"/>
                  <a:gd name="connsiteX4" fmla="*/ 0 w 1710773"/>
                  <a:gd name="connsiteY4" fmla="*/ 849653 h 918263"/>
                  <a:gd name="connsiteX5" fmla="*/ 68610 w 1710773"/>
                  <a:gd name="connsiteY5" fmla="*/ 918263 h 918263"/>
                  <a:gd name="connsiteX6" fmla="*/ 1638445 w 1710773"/>
                  <a:gd name="connsiteY6" fmla="*/ 918263 h 918263"/>
                  <a:gd name="connsiteX7" fmla="*/ 1710774 w 1710773"/>
                  <a:gd name="connsiteY7" fmla="*/ 849653 h 918263"/>
                  <a:gd name="connsiteX8" fmla="*/ 1710774 w 1710773"/>
                  <a:gd name="connsiteY8" fmla="*/ 617182 h 918263"/>
                  <a:gd name="connsiteX9" fmla="*/ 1284092 w 1710773"/>
                  <a:gd name="connsiteY9" fmla="*/ 0 h 91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0773" h="918263">
                    <a:moveTo>
                      <a:pt x="1284123" y="0"/>
                    </a:moveTo>
                    <a:cubicBezTo>
                      <a:pt x="1169823" y="110429"/>
                      <a:pt x="1017422" y="179039"/>
                      <a:pt x="853554" y="179039"/>
                    </a:cubicBezTo>
                    <a:cubicBezTo>
                      <a:pt x="685975" y="179039"/>
                      <a:pt x="537294" y="110429"/>
                      <a:pt x="422986" y="0"/>
                    </a:cubicBezTo>
                    <a:cubicBezTo>
                      <a:pt x="175336" y="95250"/>
                      <a:pt x="0" y="335310"/>
                      <a:pt x="0" y="617182"/>
                    </a:cubicBezTo>
                    <a:lnTo>
                      <a:pt x="0" y="849653"/>
                    </a:lnTo>
                    <a:cubicBezTo>
                      <a:pt x="0" y="887753"/>
                      <a:pt x="30510" y="918263"/>
                      <a:pt x="68610" y="918263"/>
                    </a:cubicBezTo>
                    <a:lnTo>
                      <a:pt x="1638445" y="918263"/>
                    </a:lnTo>
                    <a:cubicBezTo>
                      <a:pt x="1676545" y="918263"/>
                      <a:pt x="1710774" y="887753"/>
                      <a:pt x="1710774" y="849653"/>
                    </a:cubicBezTo>
                    <a:lnTo>
                      <a:pt x="1710774" y="617182"/>
                    </a:lnTo>
                    <a:cubicBezTo>
                      <a:pt x="1707051" y="335303"/>
                      <a:pt x="1531734" y="95250"/>
                      <a:pt x="12840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9FF5E00B-E589-225E-2306-9EF9BC40FEBD}"/>
                  </a:ext>
                </a:extLst>
              </p:cNvPr>
              <p:cNvSpPr/>
              <p:nvPr/>
            </p:nvSpPr>
            <p:spPr>
              <a:xfrm>
                <a:off x="6229175" y="3345907"/>
                <a:ext cx="1081932" cy="1241098"/>
              </a:xfrm>
              <a:custGeom>
                <a:avLst/>
                <a:gdLst>
                  <a:gd name="connsiteX0" fmla="*/ 39348 w 1081932"/>
                  <a:gd name="connsiteY0" fmla="*/ 696231 h 1241098"/>
                  <a:gd name="connsiteX1" fmla="*/ 542230 w 1081932"/>
                  <a:gd name="connsiteY1" fmla="*/ 1241099 h 1241098"/>
                  <a:gd name="connsiteX2" fmla="*/ 1045112 w 1081932"/>
                  <a:gd name="connsiteY2" fmla="*/ 696231 h 1241098"/>
                  <a:gd name="connsiteX3" fmla="*/ 1041241 w 1081932"/>
                  <a:gd name="connsiteY3" fmla="*/ 608570 h 1241098"/>
                  <a:gd name="connsiteX4" fmla="*/ 926941 w 1081932"/>
                  <a:gd name="connsiteY4" fmla="*/ 6552 h 1241098"/>
                  <a:gd name="connsiteX5" fmla="*/ 104058 w 1081932"/>
                  <a:gd name="connsiteY5" fmla="*/ 189463 h 1241098"/>
                  <a:gd name="connsiteX6" fmla="*/ 39318 w 1081932"/>
                  <a:gd name="connsiteY6" fmla="*/ 608563 h 1241098"/>
                  <a:gd name="connsiteX7" fmla="*/ 39318 w 1081932"/>
                  <a:gd name="connsiteY7" fmla="*/ 696223 h 1241098"/>
                  <a:gd name="connsiteX8" fmla="*/ 191748 w 1081932"/>
                  <a:gd name="connsiteY8" fmla="*/ 711410 h 1241098"/>
                  <a:gd name="connsiteX9" fmla="*/ 222259 w 1081932"/>
                  <a:gd name="connsiteY9" fmla="*/ 677181 h 1241098"/>
                  <a:gd name="connsiteX10" fmla="*/ 267948 w 1081932"/>
                  <a:gd name="connsiteY10" fmla="*/ 410481 h 1241098"/>
                  <a:gd name="connsiteX11" fmla="*/ 538519 w 1081932"/>
                  <a:gd name="connsiteY11" fmla="*/ 460041 h 1241098"/>
                  <a:gd name="connsiteX12" fmla="*/ 809090 w 1081932"/>
                  <a:gd name="connsiteY12" fmla="*/ 410481 h 1241098"/>
                  <a:gd name="connsiteX13" fmla="*/ 854780 w 1081932"/>
                  <a:gd name="connsiteY13" fmla="*/ 677181 h 1241098"/>
                  <a:gd name="connsiteX14" fmla="*/ 885290 w 1081932"/>
                  <a:gd name="connsiteY14" fmla="*/ 711410 h 1241098"/>
                  <a:gd name="connsiteX15" fmla="*/ 915797 w 1081932"/>
                  <a:gd name="connsiteY15" fmla="*/ 707543 h 1241098"/>
                  <a:gd name="connsiteX16" fmla="*/ 538668 w 1081932"/>
                  <a:gd name="connsiteY16" fmla="*/ 1115174 h 1241098"/>
                  <a:gd name="connsiteX17" fmla="*/ 161539 w 1081932"/>
                  <a:gd name="connsiteY17" fmla="*/ 707543 h 124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81932" h="1241098">
                    <a:moveTo>
                      <a:pt x="39348" y="696231"/>
                    </a:moveTo>
                    <a:cubicBezTo>
                      <a:pt x="39348" y="997160"/>
                      <a:pt x="264078" y="1241099"/>
                      <a:pt x="542230" y="1241099"/>
                    </a:cubicBezTo>
                    <a:cubicBezTo>
                      <a:pt x="820391" y="1241099"/>
                      <a:pt x="1045112" y="997320"/>
                      <a:pt x="1045112" y="696231"/>
                    </a:cubicBezTo>
                    <a:cubicBezTo>
                      <a:pt x="1045112" y="665720"/>
                      <a:pt x="1045112" y="639081"/>
                      <a:pt x="1041241" y="608570"/>
                    </a:cubicBezTo>
                    <a:cubicBezTo>
                      <a:pt x="1121312" y="372381"/>
                      <a:pt x="1083212" y="-58180"/>
                      <a:pt x="926941" y="6552"/>
                    </a:cubicBezTo>
                    <a:cubicBezTo>
                      <a:pt x="793740" y="67573"/>
                      <a:pt x="62262" y="-119208"/>
                      <a:pt x="104058" y="189463"/>
                    </a:cubicBezTo>
                    <a:cubicBezTo>
                      <a:pt x="-67392" y="197052"/>
                      <a:pt x="20268" y="536234"/>
                      <a:pt x="39318" y="608563"/>
                    </a:cubicBezTo>
                    <a:lnTo>
                      <a:pt x="39318" y="696223"/>
                    </a:lnTo>
                    <a:close/>
                    <a:moveTo>
                      <a:pt x="191748" y="711410"/>
                    </a:moveTo>
                    <a:cubicBezTo>
                      <a:pt x="210798" y="711410"/>
                      <a:pt x="225978" y="696231"/>
                      <a:pt x="222259" y="677181"/>
                    </a:cubicBezTo>
                    <a:cubicBezTo>
                      <a:pt x="210798" y="597110"/>
                      <a:pt x="199338" y="395302"/>
                      <a:pt x="267948" y="410481"/>
                    </a:cubicBezTo>
                    <a:cubicBezTo>
                      <a:pt x="355609" y="433402"/>
                      <a:pt x="454578" y="460041"/>
                      <a:pt x="538519" y="460041"/>
                    </a:cubicBezTo>
                    <a:cubicBezTo>
                      <a:pt x="622309" y="460041"/>
                      <a:pt x="721430" y="433402"/>
                      <a:pt x="809090" y="410481"/>
                    </a:cubicBezTo>
                    <a:cubicBezTo>
                      <a:pt x="877701" y="391431"/>
                      <a:pt x="866240" y="593391"/>
                      <a:pt x="854780" y="677181"/>
                    </a:cubicBezTo>
                    <a:cubicBezTo>
                      <a:pt x="850909" y="696231"/>
                      <a:pt x="869959" y="711410"/>
                      <a:pt x="885290" y="711410"/>
                    </a:cubicBezTo>
                    <a:lnTo>
                      <a:pt x="915797" y="707543"/>
                    </a:lnTo>
                    <a:cubicBezTo>
                      <a:pt x="908208" y="932272"/>
                      <a:pt x="740476" y="1115174"/>
                      <a:pt x="538668" y="1115174"/>
                    </a:cubicBezTo>
                    <a:cubicBezTo>
                      <a:pt x="332989" y="1115174"/>
                      <a:pt x="165258" y="932264"/>
                      <a:pt x="161539" y="7075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557" name="Group 556">
            <a:extLst>
              <a:ext uri="{FF2B5EF4-FFF2-40B4-BE49-F238E27FC236}">
                <a16:creationId xmlns:a16="http://schemas.microsoft.com/office/drawing/2014/main" id="{71EAB3A8-7044-EF2A-85FB-A85854F5AC72}"/>
              </a:ext>
            </a:extLst>
          </p:cNvPr>
          <p:cNvGrpSpPr/>
          <p:nvPr/>
        </p:nvGrpSpPr>
        <p:grpSpPr>
          <a:xfrm>
            <a:off x="155861" y="2692963"/>
            <a:ext cx="11277972" cy="2967426"/>
            <a:chOff x="155861" y="2692963"/>
            <a:chExt cx="11277972" cy="296742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797F1D1-E3EE-A1FF-8111-CBCD5919CA87}"/>
                </a:ext>
              </a:extLst>
            </p:cNvPr>
            <p:cNvGrpSpPr/>
            <p:nvPr/>
          </p:nvGrpSpPr>
          <p:grpSpPr>
            <a:xfrm>
              <a:off x="155861" y="2692963"/>
              <a:ext cx="11237384" cy="2967426"/>
              <a:chOff x="155861" y="2692963"/>
              <a:chExt cx="11237384" cy="2967426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D497066F-580C-BCAB-764E-B6AFFF55EEA9}"/>
                  </a:ext>
                </a:extLst>
              </p:cNvPr>
              <p:cNvGrpSpPr/>
              <p:nvPr/>
            </p:nvGrpSpPr>
            <p:grpSpPr>
              <a:xfrm>
                <a:off x="155861" y="2913195"/>
                <a:ext cx="2036619" cy="1114847"/>
                <a:chOff x="155861" y="3013675"/>
                <a:chExt cx="2036619" cy="1114847"/>
              </a:xfrm>
            </p:grpSpPr>
            <p:sp>
              <p:nvSpPr>
                <p:cNvPr id="59" name="Rectangle: Rounded Corners 58">
                  <a:extLst>
                    <a:ext uri="{FF2B5EF4-FFF2-40B4-BE49-F238E27FC236}">
                      <a16:creationId xmlns:a16="http://schemas.microsoft.com/office/drawing/2014/main" id="{AF7A0885-3717-558C-AAD7-C9582F376142}"/>
                    </a:ext>
                  </a:extLst>
                </p:cNvPr>
                <p:cNvSpPr/>
                <p:nvPr/>
              </p:nvSpPr>
              <p:spPr>
                <a:xfrm>
                  <a:off x="155861" y="3013675"/>
                  <a:ext cx="2036619" cy="111484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453" name="Group 452">
                  <a:extLst>
                    <a:ext uri="{FF2B5EF4-FFF2-40B4-BE49-F238E27FC236}">
                      <a16:creationId xmlns:a16="http://schemas.microsoft.com/office/drawing/2014/main" id="{2E6B9F2A-DF07-D1CE-F32E-707BC15FEECC}"/>
                    </a:ext>
                  </a:extLst>
                </p:cNvPr>
                <p:cNvGrpSpPr/>
                <p:nvPr/>
              </p:nvGrpSpPr>
              <p:grpSpPr>
                <a:xfrm>
                  <a:off x="442756" y="3215816"/>
                  <a:ext cx="689759" cy="689759"/>
                  <a:chOff x="442756" y="2894270"/>
                  <a:chExt cx="689759" cy="689759"/>
                </a:xfrm>
              </p:grpSpPr>
              <p:grpSp>
                <p:nvGrpSpPr>
                  <p:cNvPr id="454" name="Group 453">
                    <a:extLst>
                      <a:ext uri="{FF2B5EF4-FFF2-40B4-BE49-F238E27FC236}">
                        <a16:creationId xmlns:a16="http://schemas.microsoft.com/office/drawing/2014/main" id="{67CAC0FF-2CF6-AACD-187B-8F2D0BB48922}"/>
                      </a:ext>
                    </a:extLst>
                  </p:cNvPr>
                  <p:cNvGrpSpPr/>
                  <p:nvPr/>
                </p:nvGrpSpPr>
                <p:grpSpPr>
                  <a:xfrm>
                    <a:off x="442756" y="2894270"/>
                    <a:ext cx="689759" cy="689759"/>
                    <a:chOff x="1239144" y="3062729"/>
                    <a:chExt cx="601679" cy="601679"/>
                  </a:xfrm>
                </p:grpSpPr>
                <p:sp>
                  <p:nvSpPr>
                    <p:cNvPr id="471" name="Freeform: Shape 470">
                      <a:extLst>
                        <a:ext uri="{FF2B5EF4-FFF2-40B4-BE49-F238E27FC236}">
                          <a16:creationId xmlns:a16="http://schemas.microsoft.com/office/drawing/2014/main" id="{CE0F3576-0BA0-1EB5-7B40-5001727626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24905" y="3075214"/>
                      <a:ext cx="430432" cy="579463"/>
                    </a:xfrm>
                    <a:custGeom>
                      <a:avLst/>
                      <a:gdLst>
                        <a:gd name="connsiteX0" fmla="*/ 0 w 2725616"/>
                        <a:gd name="connsiteY0" fmla="*/ 281353 h 3669323"/>
                        <a:gd name="connsiteX1" fmla="*/ 105508 w 2725616"/>
                        <a:gd name="connsiteY1" fmla="*/ 93784 h 3669323"/>
                        <a:gd name="connsiteX2" fmla="*/ 287216 w 2725616"/>
                        <a:gd name="connsiteY2" fmla="*/ 0 h 3669323"/>
                        <a:gd name="connsiteX3" fmla="*/ 1652954 w 2725616"/>
                        <a:gd name="connsiteY3" fmla="*/ 0 h 3669323"/>
                        <a:gd name="connsiteX4" fmla="*/ 1910862 w 2725616"/>
                        <a:gd name="connsiteY4" fmla="*/ 128953 h 3669323"/>
                        <a:gd name="connsiteX5" fmla="*/ 2174631 w 2725616"/>
                        <a:gd name="connsiteY5" fmla="*/ 392723 h 3669323"/>
                        <a:gd name="connsiteX6" fmla="*/ 2514600 w 2725616"/>
                        <a:gd name="connsiteY6" fmla="*/ 744415 h 3669323"/>
                        <a:gd name="connsiteX7" fmla="*/ 2678723 w 2725616"/>
                        <a:gd name="connsiteY7" fmla="*/ 1066800 h 3669323"/>
                        <a:gd name="connsiteX8" fmla="*/ 2725616 w 2725616"/>
                        <a:gd name="connsiteY8" fmla="*/ 1254369 h 3669323"/>
                        <a:gd name="connsiteX9" fmla="*/ 2725616 w 2725616"/>
                        <a:gd name="connsiteY9" fmla="*/ 3323492 h 3669323"/>
                        <a:gd name="connsiteX10" fmla="*/ 2637692 w 2725616"/>
                        <a:gd name="connsiteY10" fmla="*/ 3511061 h 3669323"/>
                        <a:gd name="connsiteX11" fmla="*/ 2520462 w 2725616"/>
                        <a:gd name="connsiteY11" fmla="*/ 3628292 h 3669323"/>
                        <a:gd name="connsiteX12" fmla="*/ 2362200 w 2725616"/>
                        <a:gd name="connsiteY12" fmla="*/ 3669323 h 3669323"/>
                        <a:gd name="connsiteX13" fmla="*/ 287216 w 2725616"/>
                        <a:gd name="connsiteY13" fmla="*/ 3669323 h 3669323"/>
                        <a:gd name="connsiteX14" fmla="*/ 123092 w 2725616"/>
                        <a:gd name="connsiteY14" fmla="*/ 3575538 h 3669323"/>
                        <a:gd name="connsiteX15" fmla="*/ 0 w 2725616"/>
                        <a:gd name="connsiteY15" fmla="*/ 3399692 h 3669323"/>
                        <a:gd name="connsiteX16" fmla="*/ 0 w 2725616"/>
                        <a:gd name="connsiteY16" fmla="*/ 281353 h 36693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2725616" h="3669323">
                          <a:moveTo>
                            <a:pt x="0" y="281353"/>
                          </a:moveTo>
                          <a:lnTo>
                            <a:pt x="105508" y="93784"/>
                          </a:lnTo>
                          <a:lnTo>
                            <a:pt x="287216" y="0"/>
                          </a:lnTo>
                          <a:lnTo>
                            <a:pt x="1652954" y="0"/>
                          </a:lnTo>
                          <a:lnTo>
                            <a:pt x="1910862" y="128953"/>
                          </a:lnTo>
                          <a:lnTo>
                            <a:pt x="2174631" y="392723"/>
                          </a:lnTo>
                          <a:lnTo>
                            <a:pt x="2514600" y="744415"/>
                          </a:lnTo>
                          <a:lnTo>
                            <a:pt x="2678723" y="1066800"/>
                          </a:lnTo>
                          <a:lnTo>
                            <a:pt x="2725616" y="1254369"/>
                          </a:lnTo>
                          <a:lnTo>
                            <a:pt x="2725616" y="3323492"/>
                          </a:lnTo>
                          <a:lnTo>
                            <a:pt x="2637692" y="3511061"/>
                          </a:lnTo>
                          <a:lnTo>
                            <a:pt x="2520462" y="3628292"/>
                          </a:lnTo>
                          <a:lnTo>
                            <a:pt x="2362200" y="3669323"/>
                          </a:lnTo>
                          <a:lnTo>
                            <a:pt x="287216" y="3669323"/>
                          </a:lnTo>
                          <a:lnTo>
                            <a:pt x="123092" y="3575538"/>
                          </a:lnTo>
                          <a:lnTo>
                            <a:pt x="0" y="3399692"/>
                          </a:lnTo>
                          <a:lnTo>
                            <a:pt x="0" y="281353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pic>
                  <p:nvPicPr>
                    <p:cNvPr id="472" name="Graphic 471">
                      <a:extLst>
                        <a:ext uri="{FF2B5EF4-FFF2-40B4-BE49-F238E27FC236}">
                          <a16:creationId xmlns:a16="http://schemas.microsoft.com/office/drawing/2014/main" id="{1B6679D3-AE32-7C75-5A9C-3FC93B1E01D6}"/>
                        </a:ext>
                      </a:extLst>
                    </p:cNvPr>
                    <p:cNvPicPr>
                      <a:picLocks/>
                    </p:cNvPicPr>
                    <p:nvPr/>
                  </p:nvPicPr>
                  <p:blipFill>
                    <a:blip r:embed="rId4">
                      <a:extLst>
                        <a:ext uri="{96DAC541-7B7A-43D3-8B79-37D633B846F1}">
                          <asvg:svgBlip xmlns:asvg="http://schemas.microsoft.com/office/drawing/2016/SVG/main" r:embed="rId5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239144" y="3062729"/>
                      <a:ext cx="601679" cy="601679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455" name="Group 454">
                    <a:extLst>
                      <a:ext uri="{FF2B5EF4-FFF2-40B4-BE49-F238E27FC236}">
                        <a16:creationId xmlns:a16="http://schemas.microsoft.com/office/drawing/2014/main" id="{B8C433CA-7544-633F-340F-BF7A0E47FA40}"/>
                      </a:ext>
                    </a:extLst>
                  </p:cNvPr>
                  <p:cNvGrpSpPr/>
                  <p:nvPr/>
                </p:nvGrpSpPr>
                <p:grpSpPr>
                  <a:xfrm>
                    <a:off x="523165" y="3048557"/>
                    <a:ext cx="507757" cy="507757"/>
                    <a:chOff x="1621012" y="4952168"/>
                    <a:chExt cx="697793" cy="697793"/>
                  </a:xfrm>
                </p:grpSpPr>
                <p:sp>
                  <p:nvSpPr>
                    <p:cNvPr id="456" name="Freeform: Shape 455">
                      <a:extLst>
                        <a:ext uri="{FF2B5EF4-FFF2-40B4-BE49-F238E27FC236}">
                          <a16:creationId xmlns:a16="http://schemas.microsoft.com/office/drawing/2014/main" id="{B565CAE3-1A04-1E38-9AB5-54D9281A23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27835" y="5010149"/>
                      <a:ext cx="485775" cy="579120"/>
                    </a:xfrm>
                    <a:custGeom>
                      <a:avLst/>
                      <a:gdLst>
                        <a:gd name="connsiteX0" fmla="*/ 268605 w 485775"/>
                        <a:gd name="connsiteY0" fmla="*/ 0 h 579120"/>
                        <a:gd name="connsiteX1" fmla="*/ 333375 w 485775"/>
                        <a:gd name="connsiteY1" fmla="*/ 5715 h 579120"/>
                        <a:gd name="connsiteX2" fmla="*/ 394335 w 485775"/>
                        <a:gd name="connsiteY2" fmla="*/ 36195 h 579120"/>
                        <a:gd name="connsiteX3" fmla="*/ 457200 w 485775"/>
                        <a:gd name="connsiteY3" fmla="*/ 95250 h 579120"/>
                        <a:gd name="connsiteX4" fmla="*/ 485775 w 485775"/>
                        <a:gd name="connsiteY4" fmla="*/ 177165 h 579120"/>
                        <a:gd name="connsiteX5" fmla="*/ 485775 w 485775"/>
                        <a:gd name="connsiteY5" fmla="*/ 262890 h 579120"/>
                        <a:gd name="connsiteX6" fmla="*/ 453390 w 485775"/>
                        <a:gd name="connsiteY6" fmla="*/ 337185 h 579120"/>
                        <a:gd name="connsiteX7" fmla="*/ 415290 w 485775"/>
                        <a:gd name="connsiteY7" fmla="*/ 381000 h 579120"/>
                        <a:gd name="connsiteX8" fmla="*/ 430530 w 485775"/>
                        <a:gd name="connsiteY8" fmla="*/ 493395 h 579120"/>
                        <a:gd name="connsiteX9" fmla="*/ 419100 w 485775"/>
                        <a:gd name="connsiteY9" fmla="*/ 525780 h 579120"/>
                        <a:gd name="connsiteX10" fmla="*/ 218268 w 485775"/>
                        <a:gd name="connsiteY10" fmla="*/ 575544 h 579120"/>
                        <a:gd name="connsiteX11" fmla="*/ 216975 w 485775"/>
                        <a:gd name="connsiteY11" fmla="*/ 576837 h 579120"/>
                        <a:gd name="connsiteX12" fmla="*/ 213049 w 485775"/>
                        <a:gd name="connsiteY12" fmla="*/ 576837 h 579120"/>
                        <a:gd name="connsiteX13" fmla="*/ 203835 w 485775"/>
                        <a:gd name="connsiteY13" fmla="*/ 579120 h 579120"/>
                        <a:gd name="connsiteX14" fmla="*/ 202979 w 485775"/>
                        <a:gd name="connsiteY14" fmla="*/ 576837 h 579120"/>
                        <a:gd name="connsiteX15" fmla="*/ 183797 w 485775"/>
                        <a:gd name="connsiteY15" fmla="*/ 576837 h 579120"/>
                        <a:gd name="connsiteX16" fmla="*/ 175502 w 485775"/>
                        <a:gd name="connsiteY16" fmla="*/ 568542 h 579120"/>
                        <a:gd name="connsiteX17" fmla="*/ 175502 w 485775"/>
                        <a:gd name="connsiteY17" fmla="*/ 510498 h 579120"/>
                        <a:gd name="connsiteX18" fmla="*/ 161925 w 485775"/>
                        <a:gd name="connsiteY18" fmla="*/ 491490 h 579120"/>
                        <a:gd name="connsiteX19" fmla="*/ 93345 w 485775"/>
                        <a:gd name="connsiteY19" fmla="*/ 501015 h 579120"/>
                        <a:gd name="connsiteX20" fmla="*/ 66675 w 485775"/>
                        <a:gd name="connsiteY20" fmla="*/ 470535 h 579120"/>
                        <a:gd name="connsiteX21" fmla="*/ 68580 w 485775"/>
                        <a:gd name="connsiteY21" fmla="*/ 401955 h 579120"/>
                        <a:gd name="connsiteX22" fmla="*/ 60960 w 485775"/>
                        <a:gd name="connsiteY22" fmla="*/ 379095 h 579120"/>
                        <a:gd name="connsiteX23" fmla="*/ 7620 w 485775"/>
                        <a:gd name="connsiteY23" fmla="*/ 373380 h 579120"/>
                        <a:gd name="connsiteX24" fmla="*/ 0 w 485775"/>
                        <a:gd name="connsiteY24" fmla="*/ 350520 h 579120"/>
                        <a:gd name="connsiteX25" fmla="*/ 49530 w 485775"/>
                        <a:gd name="connsiteY25" fmla="*/ 238125 h 579120"/>
                        <a:gd name="connsiteX26" fmla="*/ 49530 w 485775"/>
                        <a:gd name="connsiteY26" fmla="*/ 180975 h 579120"/>
                        <a:gd name="connsiteX27" fmla="*/ 55245 w 485775"/>
                        <a:gd name="connsiteY27" fmla="*/ 150495 h 579120"/>
                        <a:gd name="connsiteX28" fmla="*/ 76200 w 485775"/>
                        <a:gd name="connsiteY28" fmla="*/ 106680 h 579120"/>
                        <a:gd name="connsiteX29" fmla="*/ 102870 w 485775"/>
                        <a:gd name="connsiteY29" fmla="*/ 62865 h 579120"/>
                        <a:gd name="connsiteX30" fmla="*/ 152400 w 485775"/>
                        <a:gd name="connsiteY30" fmla="*/ 28575 h 579120"/>
                        <a:gd name="connsiteX31" fmla="*/ 205740 w 485775"/>
                        <a:gd name="connsiteY31" fmla="*/ 5715 h 5791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485775" h="579120">
                          <a:moveTo>
                            <a:pt x="268605" y="0"/>
                          </a:moveTo>
                          <a:lnTo>
                            <a:pt x="333375" y="5715"/>
                          </a:lnTo>
                          <a:lnTo>
                            <a:pt x="394335" y="36195"/>
                          </a:lnTo>
                          <a:lnTo>
                            <a:pt x="457200" y="95250"/>
                          </a:lnTo>
                          <a:lnTo>
                            <a:pt x="485775" y="177165"/>
                          </a:lnTo>
                          <a:lnTo>
                            <a:pt x="485775" y="262890"/>
                          </a:lnTo>
                          <a:lnTo>
                            <a:pt x="453390" y="337185"/>
                          </a:lnTo>
                          <a:lnTo>
                            <a:pt x="415290" y="381000"/>
                          </a:lnTo>
                          <a:lnTo>
                            <a:pt x="430530" y="493395"/>
                          </a:lnTo>
                          <a:lnTo>
                            <a:pt x="419100" y="525780"/>
                          </a:lnTo>
                          <a:lnTo>
                            <a:pt x="218268" y="575544"/>
                          </a:lnTo>
                          <a:lnTo>
                            <a:pt x="216975" y="576837"/>
                          </a:lnTo>
                          <a:lnTo>
                            <a:pt x="213049" y="576837"/>
                          </a:lnTo>
                          <a:lnTo>
                            <a:pt x="203835" y="579120"/>
                          </a:lnTo>
                          <a:lnTo>
                            <a:pt x="202979" y="576837"/>
                          </a:lnTo>
                          <a:lnTo>
                            <a:pt x="183797" y="576837"/>
                          </a:lnTo>
                          <a:cubicBezTo>
                            <a:pt x="179216" y="576837"/>
                            <a:pt x="175502" y="573123"/>
                            <a:pt x="175502" y="568542"/>
                          </a:cubicBezTo>
                          <a:lnTo>
                            <a:pt x="175502" y="510498"/>
                          </a:lnTo>
                          <a:lnTo>
                            <a:pt x="161925" y="491490"/>
                          </a:lnTo>
                          <a:lnTo>
                            <a:pt x="93345" y="501015"/>
                          </a:lnTo>
                          <a:lnTo>
                            <a:pt x="66675" y="470535"/>
                          </a:lnTo>
                          <a:lnTo>
                            <a:pt x="68580" y="401955"/>
                          </a:lnTo>
                          <a:lnTo>
                            <a:pt x="60960" y="379095"/>
                          </a:lnTo>
                          <a:lnTo>
                            <a:pt x="7620" y="373380"/>
                          </a:lnTo>
                          <a:lnTo>
                            <a:pt x="0" y="350520"/>
                          </a:lnTo>
                          <a:lnTo>
                            <a:pt x="49530" y="238125"/>
                          </a:lnTo>
                          <a:lnTo>
                            <a:pt x="49530" y="180975"/>
                          </a:lnTo>
                          <a:lnTo>
                            <a:pt x="55245" y="150495"/>
                          </a:lnTo>
                          <a:lnTo>
                            <a:pt x="76200" y="106680"/>
                          </a:lnTo>
                          <a:lnTo>
                            <a:pt x="102870" y="62865"/>
                          </a:lnTo>
                          <a:lnTo>
                            <a:pt x="152400" y="28575"/>
                          </a:lnTo>
                          <a:lnTo>
                            <a:pt x="205740" y="5715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GB"/>
                    </a:p>
                  </p:txBody>
                </p:sp>
                <p:grpSp>
                  <p:nvGrpSpPr>
                    <p:cNvPr id="457" name="Group 456">
                      <a:extLst>
                        <a:ext uri="{FF2B5EF4-FFF2-40B4-BE49-F238E27FC236}">
                          <a16:creationId xmlns:a16="http://schemas.microsoft.com/office/drawing/2014/main" id="{712F48BE-C21A-925B-D2D9-1BFDB030712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21012" y="4952168"/>
                      <a:ext cx="697793" cy="697793"/>
                      <a:chOff x="1621012" y="4952168"/>
                      <a:chExt cx="697793" cy="697793"/>
                    </a:xfrm>
                  </p:grpSpPr>
                  <p:grpSp>
                    <p:nvGrpSpPr>
                      <p:cNvPr id="458" name="Group 457">
                        <a:extLst>
                          <a:ext uri="{FF2B5EF4-FFF2-40B4-BE49-F238E27FC236}">
                            <a16:creationId xmlns:a16="http://schemas.microsoft.com/office/drawing/2014/main" id="{37F16910-5921-8D6B-9659-633DD80E5D7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621012" y="4952168"/>
                        <a:ext cx="697793" cy="697793"/>
                        <a:chOff x="14416185" y="1940544"/>
                        <a:chExt cx="1831086" cy="1831086"/>
                      </a:xfrm>
                    </p:grpSpPr>
                    <p:pic>
                      <p:nvPicPr>
                        <p:cNvPr id="462" name="Graphic 461">
                          <a:extLst>
                            <a:ext uri="{FF2B5EF4-FFF2-40B4-BE49-F238E27FC236}">
                              <a16:creationId xmlns:a16="http://schemas.microsoft.com/office/drawing/2014/main" id="{8CF995D4-8611-8F2F-251E-7EAAB62B8C61}"/>
                            </a:ext>
                          </a:extLst>
                        </p:cNvPr>
                        <p:cNvPicPr>
                          <a:picLocks/>
                        </p:cNvPicPr>
                        <p:nvPr/>
                      </p:nvPicPr>
                      <p:blipFill>
                        <a:blip r:embed="rId6">
                          <a:extLst>
                            <a:ext uri="{96DAC541-7B7A-43D3-8B79-37D633B846F1}">
                              <asvg:svgBlip xmlns:asvg="http://schemas.microsoft.com/office/drawing/2016/SVG/main" r:embed="rId7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4874643" y="2204512"/>
                          <a:ext cx="1002525" cy="1002525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470" name="Graphic 469">
                          <a:extLst>
                            <a:ext uri="{FF2B5EF4-FFF2-40B4-BE49-F238E27FC236}">
                              <a16:creationId xmlns:a16="http://schemas.microsoft.com/office/drawing/2014/main" id="{F53A7BEF-D0E6-1E28-F08C-7842A23C6C52}"/>
                            </a:ext>
                          </a:extLst>
                        </p:cNvPr>
                        <p:cNvPicPr>
                          <a:picLocks/>
                        </p:cNvPicPr>
                        <p:nvPr/>
                      </p:nvPicPr>
                      <p:blipFill>
                        <a:blip r:embed="rId8">
                          <a:extLst>
                            <a:ext uri="{96DAC541-7B7A-43D3-8B79-37D633B846F1}">
                              <asvg:svgBlip xmlns:asvg="http://schemas.microsoft.com/office/drawing/2016/SVG/main" r:embed="rId9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>
                        <a:xfrm>
                          <a:off x="14416185" y="1940544"/>
                          <a:ext cx="1831086" cy="1831086"/>
                        </a:xfrm>
                        <a:custGeom>
                          <a:avLst/>
                          <a:gdLst>
                            <a:gd name="connsiteX0" fmla="*/ 954175 w 1831086"/>
                            <a:gd name="connsiteY0" fmla="*/ 261483 h 1831086"/>
                            <a:gd name="connsiteX1" fmla="*/ 600884 w 1831086"/>
                            <a:gd name="connsiteY1" fmla="*/ 406956 h 1831086"/>
                            <a:gd name="connsiteX2" fmla="*/ 507366 w 1831086"/>
                            <a:gd name="connsiteY2" fmla="*/ 656338 h 1831086"/>
                            <a:gd name="connsiteX3" fmla="*/ 985347 w 1831086"/>
                            <a:gd name="connsiteY3" fmla="*/ 1279793 h 1831086"/>
                            <a:gd name="connsiteX4" fmla="*/ 1047693 w 1831086"/>
                            <a:gd name="connsiteY4" fmla="*/ 1279793 h 1831086"/>
                            <a:gd name="connsiteX5" fmla="*/ 1432157 w 1831086"/>
                            <a:gd name="connsiteY5" fmla="*/ 905720 h 1831086"/>
                            <a:gd name="connsiteX6" fmla="*/ 1432157 w 1831086"/>
                            <a:gd name="connsiteY6" fmla="*/ 531647 h 1831086"/>
                            <a:gd name="connsiteX7" fmla="*/ 1234729 w 1831086"/>
                            <a:gd name="connsiteY7" fmla="*/ 292656 h 1831086"/>
                            <a:gd name="connsiteX8" fmla="*/ 0 w 1831086"/>
                            <a:gd name="connsiteY8" fmla="*/ 0 h 1831086"/>
                            <a:gd name="connsiteX9" fmla="*/ 1831086 w 1831086"/>
                            <a:gd name="connsiteY9" fmla="*/ 0 h 1831086"/>
                            <a:gd name="connsiteX10" fmla="*/ 1831086 w 1831086"/>
                            <a:gd name="connsiteY10" fmla="*/ 1831086 h 1831086"/>
                            <a:gd name="connsiteX11" fmla="*/ 0 w 1831086"/>
                            <a:gd name="connsiteY11" fmla="*/ 1831086 h 183108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</a:cxnLst>
                          <a:rect l="l" t="t" r="r" b="b"/>
                          <a:pathLst>
                            <a:path w="1831086" h="1831086">
                              <a:moveTo>
                                <a:pt x="954175" y="261483"/>
                              </a:moveTo>
                              <a:lnTo>
                                <a:pt x="600884" y="406956"/>
                              </a:lnTo>
                              <a:lnTo>
                                <a:pt x="507366" y="656338"/>
                              </a:lnTo>
                              <a:lnTo>
                                <a:pt x="985347" y="1279793"/>
                              </a:lnTo>
                              <a:lnTo>
                                <a:pt x="1047693" y="1279793"/>
                              </a:lnTo>
                              <a:lnTo>
                                <a:pt x="1432157" y="905720"/>
                              </a:lnTo>
                              <a:lnTo>
                                <a:pt x="1432157" y="531647"/>
                              </a:lnTo>
                              <a:lnTo>
                                <a:pt x="1234729" y="292656"/>
                              </a:lnTo>
                              <a:close/>
                              <a:moveTo>
                                <a:pt x="0" y="0"/>
                              </a:moveTo>
                              <a:lnTo>
                                <a:pt x="1831086" y="0"/>
                              </a:lnTo>
                              <a:lnTo>
                                <a:pt x="1831086" y="1831086"/>
                              </a:lnTo>
                              <a:lnTo>
                                <a:pt x="0" y="1831086"/>
                              </a:lnTo>
                              <a:close/>
                            </a:path>
                          </a:pathLst>
                        </a:custGeom>
                      </p:spPr>
                    </p:pic>
                  </p:grpSp>
                  <p:grpSp>
                    <p:nvGrpSpPr>
                      <p:cNvPr id="459" name="Group 458">
                        <a:extLst>
                          <a:ext uri="{FF2B5EF4-FFF2-40B4-BE49-F238E27FC236}">
                            <a16:creationId xmlns:a16="http://schemas.microsoft.com/office/drawing/2014/main" id="{9070E4CA-C782-8CEE-3D20-AC16E562ADF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621012" y="4952168"/>
                        <a:ext cx="697793" cy="697793"/>
                        <a:chOff x="14263785" y="1788144"/>
                        <a:chExt cx="1831086" cy="1831086"/>
                      </a:xfrm>
                    </p:grpSpPr>
                    <p:pic>
                      <p:nvPicPr>
                        <p:cNvPr id="460" name="Graphic 459">
                          <a:extLst>
                            <a:ext uri="{FF2B5EF4-FFF2-40B4-BE49-F238E27FC236}">
                              <a16:creationId xmlns:a16="http://schemas.microsoft.com/office/drawing/2014/main" id="{19C33533-8899-F842-8DD3-888038FA5BDF}"/>
                            </a:ext>
                          </a:extLst>
                        </p:cNvPr>
                        <p:cNvPicPr>
                          <a:picLocks/>
                        </p:cNvPicPr>
                        <p:nvPr/>
                      </p:nvPicPr>
                      <p:blipFill>
                        <a:blip r:embed="rId10">
                          <a:extLst>
                            <a:ext uri="{96DAC541-7B7A-43D3-8B79-37D633B846F1}">
                              <asvg:svgBlip xmlns:asvg="http://schemas.microsoft.com/office/drawing/2016/SVG/main" r:embed="rId11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4722243" y="2052112"/>
                          <a:ext cx="1002525" cy="1002525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461" name="Graphic 460">
                          <a:extLst>
                            <a:ext uri="{FF2B5EF4-FFF2-40B4-BE49-F238E27FC236}">
                              <a16:creationId xmlns:a16="http://schemas.microsoft.com/office/drawing/2014/main" id="{F10C14DB-93B5-2C59-65CA-030DE757EF3C}"/>
                            </a:ext>
                          </a:extLst>
                        </p:cNvPr>
                        <p:cNvPicPr>
                          <a:picLocks/>
                        </p:cNvPicPr>
                        <p:nvPr/>
                      </p:nvPicPr>
                      <p:blipFill>
                        <a:blip r:embed="rId12">
                          <a:extLst>
                            <a:ext uri="{96DAC541-7B7A-43D3-8B79-37D633B846F1}">
                              <asvg:svgBlip xmlns:asvg="http://schemas.microsoft.com/office/drawing/2016/SVG/main" r:embed="rId13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>
                        <a:xfrm>
                          <a:off x="14263785" y="1788144"/>
                          <a:ext cx="1831086" cy="1831086"/>
                        </a:xfrm>
                        <a:custGeom>
                          <a:avLst/>
                          <a:gdLst>
                            <a:gd name="connsiteX0" fmla="*/ 954175 w 1831086"/>
                            <a:gd name="connsiteY0" fmla="*/ 261483 h 1831086"/>
                            <a:gd name="connsiteX1" fmla="*/ 600884 w 1831086"/>
                            <a:gd name="connsiteY1" fmla="*/ 406956 h 1831086"/>
                            <a:gd name="connsiteX2" fmla="*/ 507366 w 1831086"/>
                            <a:gd name="connsiteY2" fmla="*/ 656338 h 1831086"/>
                            <a:gd name="connsiteX3" fmla="*/ 985347 w 1831086"/>
                            <a:gd name="connsiteY3" fmla="*/ 1279793 h 1831086"/>
                            <a:gd name="connsiteX4" fmla="*/ 1047693 w 1831086"/>
                            <a:gd name="connsiteY4" fmla="*/ 1279793 h 1831086"/>
                            <a:gd name="connsiteX5" fmla="*/ 1432157 w 1831086"/>
                            <a:gd name="connsiteY5" fmla="*/ 905720 h 1831086"/>
                            <a:gd name="connsiteX6" fmla="*/ 1432157 w 1831086"/>
                            <a:gd name="connsiteY6" fmla="*/ 531647 h 1831086"/>
                            <a:gd name="connsiteX7" fmla="*/ 1234729 w 1831086"/>
                            <a:gd name="connsiteY7" fmla="*/ 292656 h 1831086"/>
                            <a:gd name="connsiteX8" fmla="*/ 0 w 1831086"/>
                            <a:gd name="connsiteY8" fmla="*/ 0 h 1831086"/>
                            <a:gd name="connsiteX9" fmla="*/ 1831086 w 1831086"/>
                            <a:gd name="connsiteY9" fmla="*/ 0 h 1831086"/>
                            <a:gd name="connsiteX10" fmla="*/ 1831086 w 1831086"/>
                            <a:gd name="connsiteY10" fmla="*/ 1831086 h 1831086"/>
                            <a:gd name="connsiteX11" fmla="*/ 0 w 1831086"/>
                            <a:gd name="connsiteY11" fmla="*/ 1831086 h 183108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</a:cxnLst>
                          <a:rect l="l" t="t" r="r" b="b"/>
                          <a:pathLst>
                            <a:path w="1831086" h="1831086">
                              <a:moveTo>
                                <a:pt x="954175" y="261483"/>
                              </a:moveTo>
                              <a:lnTo>
                                <a:pt x="600884" y="406956"/>
                              </a:lnTo>
                              <a:lnTo>
                                <a:pt x="507366" y="656338"/>
                              </a:lnTo>
                              <a:lnTo>
                                <a:pt x="985347" y="1279793"/>
                              </a:lnTo>
                              <a:lnTo>
                                <a:pt x="1047693" y="1279793"/>
                              </a:lnTo>
                              <a:lnTo>
                                <a:pt x="1432157" y="905720"/>
                              </a:lnTo>
                              <a:lnTo>
                                <a:pt x="1432157" y="531647"/>
                              </a:lnTo>
                              <a:lnTo>
                                <a:pt x="1234729" y="292656"/>
                              </a:lnTo>
                              <a:close/>
                              <a:moveTo>
                                <a:pt x="0" y="0"/>
                              </a:moveTo>
                              <a:lnTo>
                                <a:pt x="1831086" y="0"/>
                              </a:lnTo>
                              <a:lnTo>
                                <a:pt x="1831086" y="1831086"/>
                              </a:lnTo>
                              <a:lnTo>
                                <a:pt x="0" y="1831086"/>
                              </a:lnTo>
                              <a:close/>
                            </a:path>
                          </a:pathLst>
                        </a:custGeom>
                      </p:spPr>
                    </p:pic>
                  </p:grpSp>
                </p:grpSp>
              </p:grpSp>
            </p:grpSp>
          </p:grpSp>
          <p:sp>
            <p:nvSpPr>
              <p:cNvPr id="57" name="Rounded Rectangle 57">
                <a:extLst>
                  <a:ext uri="{FF2B5EF4-FFF2-40B4-BE49-F238E27FC236}">
                    <a16:creationId xmlns:a16="http://schemas.microsoft.com/office/drawing/2014/main" id="{9E08C16C-14A0-EC02-B61C-D64D7B8F8DDA}"/>
                  </a:ext>
                </a:extLst>
              </p:cNvPr>
              <p:cNvSpPr/>
              <p:nvPr/>
            </p:nvSpPr>
            <p:spPr>
              <a:xfrm>
                <a:off x="1269611" y="2692963"/>
                <a:ext cx="10123634" cy="2967426"/>
              </a:xfrm>
              <a:prstGeom prst="roundRect">
                <a:avLst>
                  <a:gd name="adj" fmla="val 5052"/>
                </a:avLst>
              </a:prstGeom>
              <a:solidFill>
                <a:srgbClr val="FF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endParaRPr>
              </a:p>
            </p:txBody>
          </p:sp>
        </p:grpSp>
        <p:grpSp>
          <p:nvGrpSpPr>
            <p:cNvPr id="534" name="Group 533">
              <a:extLst>
                <a:ext uri="{FF2B5EF4-FFF2-40B4-BE49-F238E27FC236}">
                  <a16:creationId xmlns:a16="http://schemas.microsoft.com/office/drawing/2014/main" id="{216CDBE3-F6DE-FE98-0E4A-27127E9E7AD6}"/>
                </a:ext>
              </a:extLst>
            </p:cNvPr>
            <p:cNvGrpSpPr/>
            <p:nvPr/>
          </p:nvGrpSpPr>
          <p:grpSpPr>
            <a:xfrm>
              <a:off x="1295763" y="2730784"/>
              <a:ext cx="3785481" cy="2899160"/>
              <a:chOff x="1295763" y="2730784"/>
              <a:chExt cx="3785481" cy="2899160"/>
            </a:xfrm>
          </p:grpSpPr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CB70F53C-7FE4-44BC-6811-477AC8A93617}"/>
                  </a:ext>
                </a:extLst>
              </p:cNvPr>
              <p:cNvSpPr txBox="1"/>
              <p:nvPr/>
            </p:nvSpPr>
            <p:spPr>
              <a:xfrm rot="16200000">
                <a:off x="753199" y="3937740"/>
                <a:ext cx="2076002" cy="175433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dirty="0">
                    <a:solidFill>
                      <a:srgbClr val="000000"/>
                    </a:solidFill>
                    <a:latin typeface="Poppins Medium"/>
                  </a:rPr>
                  <a:t>Change from baseline</a:t>
                </a: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Medium"/>
                  <a:ea typeface="+mn-ea"/>
                  <a:cs typeface="+mn-cs"/>
                </a:endParaRPr>
              </a:p>
            </p:txBody>
          </p:sp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BE47026C-0FD2-83F0-71DF-7988367552AF}"/>
                  </a:ext>
                </a:extLst>
              </p:cNvPr>
              <p:cNvSpPr txBox="1"/>
              <p:nvPr/>
            </p:nvSpPr>
            <p:spPr>
              <a:xfrm>
                <a:off x="1295763" y="5029780"/>
                <a:ext cx="793808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100" dirty="0">
                    <a:solidFill>
                      <a:srgbClr val="000000"/>
                    </a:solidFill>
                  </a:rPr>
                  <a:t>Month:</a:t>
                </a:r>
              </a:p>
              <a:p>
                <a:pPr algn="r"/>
                <a:r>
                  <a:rPr lang="en-GB" sz="1100" dirty="0" err="1">
                    <a:solidFill>
                      <a:schemeClr val="accent1"/>
                    </a:solidFill>
                    <a:latin typeface="+mj-lt"/>
                  </a:rPr>
                  <a:t>TTh</a:t>
                </a:r>
                <a:r>
                  <a:rPr lang="en-GB" sz="1100" dirty="0">
                    <a:solidFill>
                      <a:schemeClr val="accent1"/>
                    </a:solidFill>
                    <a:latin typeface="+mj-lt"/>
                  </a:rPr>
                  <a:t>:</a:t>
                </a:r>
              </a:p>
              <a:p>
                <a:pPr algn="r"/>
                <a:r>
                  <a:rPr lang="en-GB" sz="1100" dirty="0">
                    <a:solidFill>
                      <a:schemeClr val="accent3">
                        <a:lumMod val="75000"/>
                      </a:schemeClr>
                    </a:solidFill>
                    <a:latin typeface="+mj-lt"/>
                  </a:rPr>
                  <a:t>Placebo:</a:t>
                </a:r>
              </a:p>
            </p:txBody>
          </p:sp>
          <p:graphicFrame>
            <p:nvGraphicFramePr>
              <p:cNvPr id="208" name="Chart 207">
                <a:extLst>
                  <a:ext uri="{FF2B5EF4-FFF2-40B4-BE49-F238E27FC236}">
                    <a16:creationId xmlns:a16="http://schemas.microsoft.com/office/drawing/2014/main" id="{DC62C2EB-793B-AA06-6D9F-93743F9F406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852490711"/>
                  </p:ext>
                </p:extLst>
              </p:nvPr>
            </p:nvGraphicFramePr>
            <p:xfrm>
              <a:off x="1865778" y="2956249"/>
              <a:ext cx="3121464" cy="237942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4"/>
              </a:graphicData>
            </a:graphic>
          </p:graphicFrame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AE278752-CD0A-82CB-A48E-68352FD9C9C8}"/>
                  </a:ext>
                </a:extLst>
              </p:cNvPr>
              <p:cNvSpPr txBox="1"/>
              <p:nvPr/>
            </p:nvSpPr>
            <p:spPr>
              <a:xfrm>
                <a:off x="1931538" y="2730784"/>
                <a:ext cx="23326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solidFill>
                      <a:schemeClr val="accent1"/>
                    </a:solidFill>
                    <a:latin typeface="+mj-lt"/>
                  </a:rPr>
                  <a:t>HIS-Q energy domain score</a:t>
                </a:r>
              </a:p>
            </p:txBody>
          </p:sp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B239F504-D4E0-8D0A-8DBB-1FD1EDD957E8}"/>
                  </a:ext>
                </a:extLst>
              </p:cNvPr>
              <p:cNvSpPr txBox="1"/>
              <p:nvPr/>
            </p:nvSpPr>
            <p:spPr>
              <a:xfrm>
                <a:off x="1943998" y="5029780"/>
                <a:ext cx="3137246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304800" algn="ctr"/>
                    <a:tab pos="914400" algn="ctr"/>
                    <a:tab pos="1516063" algn="ctr"/>
                    <a:tab pos="2111375" algn="ctr"/>
                    <a:tab pos="2720975" algn="ctr"/>
                  </a:tabLst>
                </a:pPr>
                <a:endParaRPr lang="en-GB" sz="1100" dirty="0">
                  <a:solidFill>
                    <a:srgbClr val="000000"/>
                  </a:solidFill>
                </a:endParaRPr>
              </a:p>
              <a:p>
                <a:pPr>
                  <a:tabLst>
                    <a:tab pos="304800" algn="ctr"/>
                    <a:tab pos="914400" algn="ctr"/>
                    <a:tab pos="1516063" algn="ctr"/>
                    <a:tab pos="2111375" algn="ctr"/>
                    <a:tab pos="2720975" algn="ctr"/>
                  </a:tabLst>
                </a:pPr>
                <a:r>
                  <a:rPr lang="en-GB" sz="1100" dirty="0">
                    <a:solidFill>
                      <a:schemeClr val="accent1"/>
                    </a:solidFill>
                    <a:latin typeface="+mj-lt"/>
                  </a:rPr>
                  <a:t>	2601	2087	1720		1294</a:t>
                </a:r>
              </a:p>
              <a:p>
                <a:pPr>
                  <a:tabLst>
                    <a:tab pos="304800" algn="ctr"/>
                    <a:tab pos="914400" algn="ctr"/>
                    <a:tab pos="1516063" algn="ctr"/>
                    <a:tab pos="2111375" algn="ctr"/>
                    <a:tab pos="2720975" algn="ctr"/>
                  </a:tabLst>
                </a:pPr>
                <a:r>
                  <a:rPr lang="en-GB" sz="1100" dirty="0">
                    <a:solidFill>
                      <a:schemeClr val="accent3">
                        <a:lumMod val="75000"/>
                      </a:schemeClr>
                    </a:solidFill>
                    <a:latin typeface="+mj-lt"/>
                  </a:rPr>
                  <a:t>	2603	2046	1709		1221</a:t>
                </a:r>
              </a:p>
            </p:txBody>
          </p:sp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9E5F0DA8-9127-E857-5148-2A469F8383AE}"/>
                  </a:ext>
                </a:extLst>
              </p:cNvPr>
              <p:cNvSpPr txBox="1"/>
              <p:nvPr/>
            </p:nvSpPr>
            <p:spPr>
              <a:xfrm>
                <a:off x="2385530" y="4783901"/>
                <a:ext cx="627342" cy="153760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p</a:t>
                </a:r>
                <a:r>
                  <a:rPr lang="en-GB" sz="1100" dirty="0">
                    <a:solidFill>
                      <a:srgbClr val="000000"/>
                    </a:solidFill>
                    <a:latin typeface="Poppins Light"/>
                  </a:rPr>
                  <a:t>≤</a:t>
                </a: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0.001*</a:t>
                </a:r>
              </a:p>
            </p:txBody>
          </p: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D526092B-FAB2-FCF6-0785-A2AE6CF6EA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3620" y="3123934"/>
                <a:ext cx="57150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A4A3BB0E-EBDA-9CA1-C63F-44FA356296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3620" y="3670524"/>
                <a:ext cx="57150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3649B91D-A3C0-F0BA-768C-A02ECD573D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3620" y="4209784"/>
                <a:ext cx="57150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77729CBC-3B3B-0C60-142D-8048E206D1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3620" y="4925919"/>
                <a:ext cx="57150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FA151908-8062-B347-CDB5-50C915915EB9}"/>
                  </a:ext>
                </a:extLst>
              </p:cNvPr>
              <p:cNvSpPr/>
              <p:nvPr/>
            </p:nvSpPr>
            <p:spPr>
              <a:xfrm>
                <a:off x="1930869" y="3375069"/>
                <a:ext cx="287603" cy="16242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3" name="TextBox 252">
                <a:extLst>
                  <a:ext uri="{FF2B5EF4-FFF2-40B4-BE49-F238E27FC236}">
                    <a16:creationId xmlns:a16="http://schemas.microsoft.com/office/drawing/2014/main" id="{BB7DE93A-7BA2-D643-3294-F69B130636EF}"/>
                  </a:ext>
                </a:extLst>
              </p:cNvPr>
              <p:cNvSpPr txBox="1"/>
              <p:nvPr/>
            </p:nvSpPr>
            <p:spPr>
              <a:xfrm>
                <a:off x="1858971" y="4794768"/>
                <a:ext cx="42191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sz="1100" dirty="0">
                    <a:solidFill>
                      <a:srgbClr val="000000"/>
                    </a:solidFill>
                  </a:rPr>
                  <a:t>-33</a:t>
                </a:r>
              </a:p>
            </p:txBody>
          </p:sp>
          <p:sp>
            <p:nvSpPr>
              <p:cNvPr id="254" name="TextBox 253">
                <a:extLst>
                  <a:ext uri="{FF2B5EF4-FFF2-40B4-BE49-F238E27FC236}">
                    <a16:creationId xmlns:a16="http://schemas.microsoft.com/office/drawing/2014/main" id="{C81C4277-0DA6-4C7A-906B-45D7DEC52114}"/>
                  </a:ext>
                </a:extLst>
              </p:cNvPr>
              <p:cNvSpPr txBox="1"/>
              <p:nvPr/>
            </p:nvSpPr>
            <p:spPr>
              <a:xfrm>
                <a:off x="1855765" y="4076659"/>
                <a:ext cx="42511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sz="1100" dirty="0">
                    <a:solidFill>
                      <a:srgbClr val="000000"/>
                    </a:solidFill>
                  </a:rPr>
                  <a:t>-20</a:t>
                </a:r>
              </a:p>
            </p:txBody>
          </p:sp>
          <p:sp>
            <p:nvSpPr>
              <p:cNvPr id="255" name="TextBox 254">
                <a:extLst>
                  <a:ext uri="{FF2B5EF4-FFF2-40B4-BE49-F238E27FC236}">
                    <a16:creationId xmlns:a16="http://schemas.microsoft.com/office/drawing/2014/main" id="{BC307305-E0C5-878B-5444-0E3C09143071}"/>
                  </a:ext>
                </a:extLst>
              </p:cNvPr>
              <p:cNvSpPr txBox="1"/>
              <p:nvPr/>
            </p:nvSpPr>
            <p:spPr>
              <a:xfrm>
                <a:off x="1894237" y="3539435"/>
                <a:ext cx="38664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sz="1100" dirty="0">
                    <a:solidFill>
                      <a:srgbClr val="000000"/>
                    </a:solidFill>
                  </a:rPr>
                  <a:t>-10</a:t>
                </a:r>
              </a:p>
            </p:txBody>
          </p:sp>
          <p:grpSp>
            <p:nvGrpSpPr>
              <p:cNvPr id="531" name="Group 530">
                <a:extLst>
                  <a:ext uri="{FF2B5EF4-FFF2-40B4-BE49-F238E27FC236}">
                    <a16:creationId xmlns:a16="http://schemas.microsoft.com/office/drawing/2014/main" id="{FF535EC2-091A-6B88-60E5-B375EE7B4699}"/>
                  </a:ext>
                </a:extLst>
              </p:cNvPr>
              <p:cNvGrpSpPr/>
              <p:nvPr/>
            </p:nvGrpSpPr>
            <p:grpSpPr>
              <a:xfrm>
                <a:off x="2350399" y="3072710"/>
                <a:ext cx="2521095" cy="616836"/>
                <a:chOff x="2350399" y="3072710"/>
                <a:chExt cx="2521095" cy="616836"/>
              </a:xfrm>
            </p:grpSpPr>
            <p:grpSp>
              <p:nvGrpSpPr>
                <p:cNvPr id="310" name="Group 309">
                  <a:extLst>
                    <a:ext uri="{FF2B5EF4-FFF2-40B4-BE49-F238E27FC236}">
                      <a16:creationId xmlns:a16="http://schemas.microsoft.com/office/drawing/2014/main" id="{3341CC2A-1F57-C94C-C4BA-2DA91AE56FA3}"/>
                    </a:ext>
                  </a:extLst>
                </p:cNvPr>
                <p:cNvGrpSpPr/>
                <p:nvPr/>
              </p:nvGrpSpPr>
              <p:grpSpPr>
                <a:xfrm>
                  <a:off x="2952379" y="3478806"/>
                  <a:ext cx="103209" cy="107799"/>
                  <a:chOff x="7459133" y="4447559"/>
                  <a:chExt cx="103209" cy="107799"/>
                </a:xfrm>
              </p:grpSpPr>
              <p:cxnSp>
                <p:nvCxnSpPr>
                  <p:cNvPr id="516" name="Straight Connector 515">
                    <a:extLst>
                      <a:ext uri="{FF2B5EF4-FFF2-40B4-BE49-F238E27FC236}">
                        <a16:creationId xmlns:a16="http://schemas.microsoft.com/office/drawing/2014/main" id="{A4D30331-B770-598D-4EDB-D52390D160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510737" y="4462523"/>
                    <a:ext cx="0" cy="9144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18" name="Straight Connector 517">
                    <a:extLst>
                      <a:ext uri="{FF2B5EF4-FFF2-40B4-BE49-F238E27FC236}">
                        <a16:creationId xmlns:a16="http://schemas.microsoft.com/office/drawing/2014/main" id="{DFDF4C8E-7817-DB03-9767-B4756ED17B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7510737" y="4411969"/>
                    <a:ext cx="0" cy="9496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19" name="Straight Connector 518">
                    <a:extLst>
                      <a:ext uri="{FF2B5EF4-FFF2-40B4-BE49-F238E27FC236}">
                        <a16:creationId xmlns:a16="http://schemas.microsoft.com/office/drawing/2014/main" id="{FBB16331-854E-2D84-82E5-1F13C51CF4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7510737" y="4507876"/>
                    <a:ext cx="0" cy="9496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sp>
                <p:nvSpPr>
                  <p:cNvPr id="517" name="Rectangle 516">
                    <a:extLst>
                      <a:ext uri="{FF2B5EF4-FFF2-40B4-BE49-F238E27FC236}">
                        <a16:creationId xmlns:a16="http://schemas.microsoft.com/office/drawing/2014/main" id="{7A00A025-9B72-C046-976B-1BC489F36179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7459134" y="4447558"/>
                    <a:ext cx="103207" cy="103209"/>
                  </a:xfrm>
                  <a:prstGeom prst="rect">
                    <a:avLst/>
                  </a:prstGeom>
                  <a:solidFill>
                    <a:schemeClr val="accent3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1" name="Group 310">
                  <a:extLst>
                    <a:ext uri="{FF2B5EF4-FFF2-40B4-BE49-F238E27FC236}">
                      <a16:creationId xmlns:a16="http://schemas.microsoft.com/office/drawing/2014/main" id="{60EAA190-1516-FC4A-7312-DF84222D66F2}"/>
                    </a:ext>
                  </a:extLst>
                </p:cNvPr>
                <p:cNvGrpSpPr/>
                <p:nvPr/>
              </p:nvGrpSpPr>
              <p:grpSpPr>
                <a:xfrm>
                  <a:off x="3554359" y="3566436"/>
                  <a:ext cx="103209" cy="108309"/>
                  <a:chOff x="7459133" y="4512329"/>
                  <a:chExt cx="103209" cy="108309"/>
                </a:xfrm>
              </p:grpSpPr>
              <p:cxnSp>
                <p:nvCxnSpPr>
                  <p:cNvPr id="512" name="Straight Connector 511">
                    <a:extLst>
                      <a:ext uri="{FF2B5EF4-FFF2-40B4-BE49-F238E27FC236}">
                        <a16:creationId xmlns:a16="http://schemas.microsoft.com/office/drawing/2014/main" id="{0B4CDDA9-F02C-7FF5-DA66-683C9EF9027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510737" y="4519304"/>
                    <a:ext cx="0" cy="10133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14" name="Straight Connector 513">
                    <a:extLst>
                      <a:ext uri="{FF2B5EF4-FFF2-40B4-BE49-F238E27FC236}">
                        <a16:creationId xmlns:a16="http://schemas.microsoft.com/office/drawing/2014/main" id="{C3E8C6C0-BB52-D84A-63F9-179D0E2E56F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7510737" y="4467214"/>
                    <a:ext cx="0" cy="9496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15" name="Straight Connector 514">
                    <a:extLst>
                      <a:ext uri="{FF2B5EF4-FFF2-40B4-BE49-F238E27FC236}">
                        <a16:creationId xmlns:a16="http://schemas.microsoft.com/office/drawing/2014/main" id="{319FAD92-190A-1E54-E64C-ACC7740EB46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7510737" y="4572646"/>
                    <a:ext cx="0" cy="9496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sp>
                <p:nvSpPr>
                  <p:cNvPr id="513" name="Rectangle 512">
                    <a:extLst>
                      <a:ext uri="{FF2B5EF4-FFF2-40B4-BE49-F238E27FC236}">
                        <a16:creationId xmlns:a16="http://schemas.microsoft.com/office/drawing/2014/main" id="{3B1307BF-1859-4083-6431-51564E301BAC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7459134" y="4512328"/>
                    <a:ext cx="103207" cy="103209"/>
                  </a:xfrm>
                  <a:prstGeom prst="rect">
                    <a:avLst/>
                  </a:prstGeom>
                  <a:solidFill>
                    <a:schemeClr val="accent3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2" name="Group 311">
                  <a:extLst>
                    <a:ext uri="{FF2B5EF4-FFF2-40B4-BE49-F238E27FC236}">
                      <a16:creationId xmlns:a16="http://schemas.microsoft.com/office/drawing/2014/main" id="{69BDC635-FD04-F75C-FA62-EFC6CCA8E64E}"/>
                    </a:ext>
                  </a:extLst>
                </p:cNvPr>
                <p:cNvGrpSpPr/>
                <p:nvPr/>
              </p:nvGrpSpPr>
              <p:grpSpPr>
                <a:xfrm>
                  <a:off x="4768285" y="3566969"/>
                  <a:ext cx="103209" cy="122577"/>
                  <a:chOff x="7459133" y="4476596"/>
                  <a:chExt cx="103209" cy="122577"/>
                </a:xfrm>
              </p:grpSpPr>
              <p:cxnSp>
                <p:nvCxnSpPr>
                  <p:cNvPr id="315" name="Straight Connector 314">
                    <a:extLst>
                      <a:ext uri="{FF2B5EF4-FFF2-40B4-BE49-F238E27FC236}">
                        <a16:creationId xmlns:a16="http://schemas.microsoft.com/office/drawing/2014/main" id="{34DAC159-2B9F-D6CE-FE82-1BBA96B04CA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510737" y="4481204"/>
                    <a:ext cx="0" cy="116503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8" name="Straight Connector 317">
                    <a:extLst>
                      <a:ext uri="{FF2B5EF4-FFF2-40B4-BE49-F238E27FC236}">
                        <a16:creationId xmlns:a16="http://schemas.microsoft.com/office/drawing/2014/main" id="{2506549F-6DE1-D91F-A13B-BC55B61BC0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7510737" y="4429114"/>
                    <a:ext cx="0" cy="9496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9" name="Straight Connector 318">
                    <a:extLst>
                      <a:ext uri="{FF2B5EF4-FFF2-40B4-BE49-F238E27FC236}">
                        <a16:creationId xmlns:a16="http://schemas.microsoft.com/office/drawing/2014/main" id="{AA481332-0780-9079-3573-87B3421BF48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7510737" y="4551691"/>
                    <a:ext cx="0" cy="9496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sp>
                <p:nvSpPr>
                  <p:cNvPr id="317" name="Rectangle 316">
                    <a:extLst>
                      <a:ext uri="{FF2B5EF4-FFF2-40B4-BE49-F238E27FC236}">
                        <a16:creationId xmlns:a16="http://schemas.microsoft.com/office/drawing/2014/main" id="{83EE1B63-D2D9-4346-FFEA-63B9AE76F13B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7459134" y="4481848"/>
                    <a:ext cx="103207" cy="103209"/>
                  </a:xfrm>
                  <a:prstGeom prst="rect">
                    <a:avLst/>
                  </a:prstGeom>
                  <a:solidFill>
                    <a:schemeClr val="accent3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13" name="Rectangle 312">
                  <a:extLst>
                    <a:ext uri="{FF2B5EF4-FFF2-40B4-BE49-F238E27FC236}">
                      <a16:creationId xmlns:a16="http://schemas.microsoft.com/office/drawing/2014/main" id="{99FFA165-B085-44CE-C64B-0C90CCC4F4F7}"/>
                    </a:ext>
                  </a:extLst>
                </p:cNvPr>
                <p:cNvSpPr/>
                <p:nvPr/>
              </p:nvSpPr>
              <p:spPr>
                <a:xfrm rot="2700000">
                  <a:off x="2350400" y="3072709"/>
                  <a:ext cx="103207" cy="103209"/>
                </a:xfrm>
                <a:prstGeom prst="rect">
                  <a:avLst/>
                </a:prstGeom>
                <a:solidFill>
                  <a:schemeClr val="accent3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0" name="Freeform: Shape 529">
                  <a:extLst>
                    <a:ext uri="{FF2B5EF4-FFF2-40B4-BE49-F238E27FC236}">
                      <a16:creationId xmlns:a16="http://schemas.microsoft.com/office/drawing/2014/main" id="{368AACAC-860C-10C8-51C8-1EEA7B7001CB}"/>
                    </a:ext>
                  </a:extLst>
                </p:cNvPr>
                <p:cNvSpPr/>
                <p:nvPr/>
              </p:nvSpPr>
              <p:spPr>
                <a:xfrm>
                  <a:off x="2398395" y="3126105"/>
                  <a:ext cx="2421255" cy="499110"/>
                </a:xfrm>
                <a:custGeom>
                  <a:avLst/>
                  <a:gdLst>
                    <a:gd name="connsiteX0" fmla="*/ 0 w 2421255"/>
                    <a:gd name="connsiteY0" fmla="*/ 0 h 499110"/>
                    <a:gd name="connsiteX1" fmla="*/ 609600 w 2421255"/>
                    <a:gd name="connsiteY1" fmla="*/ 403860 h 499110"/>
                    <a:gd name="connsiteX2" fmla="*/ 1209675 w 2421255"/>
                    <a:gd name="connsiteY2" fmla="*/ 491490 h 499110"/>
                    <a:gd name="connsiteX3" fmla="*/ 2421255 w 2421255"/>
                    <a:gd name="connsiteY3" fmla="*/ 499110 h 499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21255" h="499110">
                      <a:moveTo>
                        <a:pt x="0" y="0"/>
                      </a:moveTo>
                      <a:lnTo>
                        <a:pt x="609600" y="403860"/>
                      </a:lnTo>
                      <a:lnTo>
                        <a:pt x="1209675" y="491490"/>
                      </a:lnTo>
                      <a:lnTo>
                        <a:pt x="2421255" y="499110"/>
                      </a:lnTo>
                    </a:path>
                  </a:pathLst>
                </a:custGeom>
                <a:no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33" name="Group 532">
                <a:extLst>
                  <a:ext uri="{FF2B5EF4-FFF2-40B4-BE49-F238E27FC236}">
                    <a16:creationId xmlns:a16="http://schemas.microsoft.com/office/drawing/2014/main" id="{9D21741F-1081-ECDE-495D-26D715A37F37}"/>
                  </a:ext>
                </a:extLst>
              </p:cNvPr>
              <p:cNvGrpSpPr/>
              <p:nvPr/>
            </p:nvGrpSpPr>
            <p:grpSpPr>
              <a:xfrm>
                <a:off x="2241150" y="3072710"/>
                <a:ext cx="2522185" cy="754831"/>
                <a:chOff x="2241150" y="3072710"/>
                <a:chExt cx="2522185" cy="754831"/>
              </a:xfrm>
            </p:grpSpPr>
            <p:grpSp>
              <p:nvGrpSpPr>
                <p:cNvPr id="258" name="Group 257">
                  <a:extLst>
                    <a:ext uri="{FF2B5EF4-FFF2-40B4-BE49-F238E27FC236}">
                      <a16:creationId xmlns:a16="http://schemas.microsoft.com/office/drawing/2014/main" id="{09D38AB7-005F-FCA2-FC7A-D49F30694A2C}"/>
                    </a:ext>
                  </a:extLst>
                </p:cNvPr>
                <p:cNvGrpSpPr/>
                <p:nvPr/>
              </p:nvGrpSpPr>
              <p:grpSpPr>
                <a:xfrm>
                  <a:off x="2843130" y="3598672"/>
                  <a:ext cx="103209" cy="103207"/>
                  <a:chOff x="6861862" y="4629513"/>
                  <a:chExt cx="103209" cy="103207"/>
                </a:xfrm>
              </p:grpSpPr>
              <p:cxnSp>
                <p:nvCxnSpPr>
                  <p:cNvPr id="298" name="Straight Connector 297">
                    <a:extLst>
                      <a:ext uri="{FF2B5EF4-FFF2-40B4-BE49-F238E27FC236}">
                        <a16:creationId xmlns:a16="http://schemas.microsoft.com/office/drawing/2014/main" id="{2F79E424-B976-80EE-8CE6-15D450C7846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913466" y="4643757"/>
                    <a:ext cx="0" cy="84689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9" name="Straight Connector 298">
                    <a:extLst>
                      <a:ext uri="{FF2B5EF4-FFF2-40B4-BE49-F238E27FC236}">
                        <a16:creationId xmlns:a16="http://schemas.microsoft.com/office/drawing/2014/main" id="{69AEB8B1-6571-E182-6E6F-E78FB6782D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6913466" y="4590770"/>
                    <a:ext cx="0" cy="9496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0" name="Straight Connector 299">
                    <a:extLst>
                      <a:ext uri="{FF2B5EF4-FFF2-40B4-BE49-F238E27FC236}">
                        <a16:creationId xmlns:a16="http://schemas.microsoft.com/office/drawing/2014/main" id="{F7E88244-7A45-7CC8-DEAF-1C540D576B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6913466" y="4680305"/>
                    <a:ext cx="0" cy="9496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sp>
                <p:nvSpPr>
                  <p:cNvPr id="309" name="Rectangle 308">
                    <a:extLst>
                      <a:ext uri="{FF2B5EF4-FFF2-40B4-BE49-F238E27FC236}">
                        <a16:creationId xmlns:a16="http://schemas.microsoft.com/office/drawing/2014/main" id="{78571774-0A24-3BD0-3A98-BFF7CD5CD73E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6861863" y="4629512"/>
                    <a:ext cx="103207" cy="10320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59" name="Group 258">
                  <a:extLst>
                    <a:ext uri="{FF2B5EF4-FFF2-40B4-BE49-F238E27FC236}">
                      <a16:creationId xmlns:a16="http://schemas.microsoft.com/office/drawing/2014/main" id="{269DE68C-7351-4860-817B-786714FC9EDF}"/>
                    </a:ext>
                  </a:extLst>
                </p:cNvPr>
                <p:cNvGrpSpPr/>
                <p:nvPr/>
              </p:nvGrpSpPr>
              <p:grpSpPr>
                <a:xfrm>
                  <a:off x="3446414" y="3714027"/>
                  <a:ext cx="103209" cy="113514"/>
                  <a:chOff x="6861862" y="4659993"/>
                  <a:chExt cx="103209" cy="113514"/>
                </a:xfrm>
              </p:grpSpPr>
              <p:cxnSp>
                <p:nvCxnSpPr>
                  <p:cNvPr id="282" name="Straight Connector 281">
                    <a:extLst>
                      <a:ext uri="{FF2B5EF4-FFF2-40B4-BE49-F238E27FC236}">
                        <a16:creationId xmlns:a16="http://schemas.microsoft.com/office/drawing/2014/main" id="{55D2593D-B0E4-FC67-B327-C0DD4D5B88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913466" y="4668859"/>
                    <a:ext cx="0" cy="102347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3" name="Straight Connector 282">
                    <a:extLst>
                      <a:ext uri="{FF2B5EF4-FFF2-40B4-BE49-F238E27FC236}">
                        <a16:creationId xmlns:a16="http://schemas.microsoft.com/office/drawing/2014/main" id="{DD8AB124-8EEE-54ED-103D-476D3C41C3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6913466" y="4615535"/>
                    <a:ext cx="0" cy="9496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4" name="Straight Connector 283">
                    <a:extLst>
                      <a:ext uri="{FF2B5EF4-FFF2-40B4-BE49-F238E27FC236}">
                        <a16:creationId xmlns:a16="http://schemas.microsoft.com/office/drawing/2014/main" id="{08594734-C72B-2220-1DD1-3147BE2883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6913466" y="4726025"/>
                    <a:ext cx="0" cy="9496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sp>
                <p:nvSpPr>
                  <p:cNvPr id="297" name="Rectangle 296">
                    <a:extLst>
                      <a:ext uri="{FF2B5EF4-FFF2-40B4-BE49-F238E27FC236}">
                        <a16:creationId xmlns:a16="http://schemas.microsoft.com/office/drawing/2014/main" id="{87C86B94-CCC2-A3D3-C168-5D4FAF715F47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6861863" y="4659992"/>
                    <a:ext cx="103207" cy="10320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3FB8C3BC-1C08-37FA-4A4C-61D79FF4694B}"/>
                    </a:ext>
                  </a:extLst>
                </p:cNvPr>
                <p:cNvGrpSpPr/>
                <p:nvPr/>
              </p:nvGrpSpPr>
              <p:grpSpPr>
                <a:xfrm>
                  <a:off x="4660126" y="3671015"/>
                  <a:ext cx="103209" cy="118110"/>
                  <a:chOff x="6861862" y="4687782"/>
                  <a:chExt cx="103209" cy="118110"/>
                </a:xfrm>
              </p:grpSpPr>
              <p:cxnSp>
                <p:nvCxnSpPr>
                  <p:cNvPr id="266" name="Straight Connector 265">
                    <a:extLst>
                      <a:ext uri="{FF2B5EF4-FFF2-40B4-BE49-F238E27FC236}">
                        <a16:creationId xmlns:a16="http://schemas.microsoft.com/office/drawing/2014/main" id="{BE3C5CB6-637D-CEE6-A71E-76B563EBC9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913466" y="4699941"/>
                    <a:ext cx="0" cy="105871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9" name="Straight Connector 268">
                    <a:extLst>
                      <a:ext uri="{FF2B5EF4-FFF2-40B4-BE49-F238E27FC236}">
                        <a16:creationId xmlns:a16="http://schemas.microsoft.com/office/drawing/2014/main" id="{42B3E130-9628-942E-AA58-B13977CA9DD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6913466" y="4640300"/>
                    <a:ext cx="0" cy="9496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3" name="Straight Connector 272">
                    <a:extLst>
                      <a:ext uri="{FF2B5EF4-FFF2-40B4-BE49-F238E27FC236}">
                        <a16:creationId xmlns:a16="http://schemas.microsoft.com/office/drawing/2014/main" id="{8443B81D-E72B-39EF-A8B4-DE6CD85BDA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6913466" y="4758410"/>
                    <a:ext cx="0" cy="9496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sp>
                <p:nvSpPr>
                  <p:cNvPr id="281" name="Rectangle 280">
                    <a:extLst>
                      <a:ext uri="{FF2B5EF4-FFF2-40B4-BE49-F238E27FC236}">
                        <a16:creationId xmlns:a16="http://schemas.microsoft.com/office/drawing/2014/main" id="{38619849-5C2C-47DE-1DA9-D6599E8DF0D8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6861863" y="4692377"/>
                    <a:ext cx="103207" cy="10320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62" name="Rectangle 261">
                  <a:extLst>
                    <a:ext uri="{FF2B5EF4-FFF2-40B4-BE49-F238E27FC236}">
                      <a16:creationId xmlns:a16="http://schemas.microsoft.com/office/drawing/2014/main" id="{863F846F-2F2E-81AA-6E8B-4317B5A16493}"/>
                    </a:ext>
                  </a:extLst>
                </p:cNvPr>
                <p:cNvSpPr/>
                <p:nvPr/>
              </p:nvSpPr>
              <p:spPr>
                <a:xfrm rot="2700000">
                  <a:off x="2241151" y="3072709"/>
                  <a:ext cx="103207" cy="103209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2" name="Freeform: Shape 531">
                  <a:extLst>
                    <a:ext uri="{FF2B5EF4-FFF2-40B4-BE49-F238E27FC236}">
                      <a16:creationId xmlns:a16="http://schemas.microsoft.com/office/drawing/2014/main" id="{8CF1421D-4CED-862A-0218-A183AEEC5D74}"/>
                    </a:ext>
                  </a:extLst>
                </p:cNvPr>
                <p:cNvSpPr/>
                <p:nvPr/>
              </p:nvSpPr>
              <p:spPr>
                <a:xfrm>
                  <a:off x="2293620" y="3120390"/>
                  <a:ext cx="2421255" cy="647700"/>
                </a:xfrm>
                <a:custGeom>
                  <a:avLst/>
                  <a:gdLst>
                    <a:gd name="connsiteX0" fmla="*/ 0 w 2421255"/>
                    <a:gd name="connsiteY0" fmla="*/ 0 h 647700"/>
                    <a:gd name="connsiteX1" fmla="*/ 601980 w 2421255"/>
                    <a:gd name="connsiteY1" fmla="*/ 533400 h 647700"/>
                    <a:gd name="connsiteX2" fmla="*/ 1203960 w 2421255"/>
                    <a:gd name="connsiteY2" fmla="*/ 647700 h 647700"/>
                    <a:gd name="connsiteX3" fmla="*/ 2421255 w 2421255"/>
                    <a:gd name="connsiteY3" fmla="*/ 607695 h 647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21255" h="647700">
                      <a:moveTo>
                        <a:pt x="0" y="0"/>
                      </a:moveTo>
                      <a:lnTo>
                        <a:pt x="601980" y="533400"/>
                      </a:lnTo>
                      <a:lnTo>
                        <a:pt x="1203960" y="647700"/>
                      </a:lnTo>
                      <a:lnTo>
                        <a:pt x="2421255" y="607695"/>
                      </a:lnTo>
                    </a:path>
                  </a:pathLst>
                </a:cu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545" name="Group 544">
              <a:extLst>
                <a:ext uri="{FF2B5EF4-FFF2-40B4-BE49-F238E27FC236}">
                  <a16:creationId xmlns:a16="http://schemas.microsoft.com/office/drawing/2014/main" id="{8FE6B0A6-CE2B-88CD-0908-FC640D3BBA20}"/>
                </a:ext>
              </a:extLst>
            </p:cNvPr>
            <p:cNvGrpSpPr/>
            <p:nvPr/>
          </p:nvGrpSpPr>
          <p:grpSpPr>
            <a:xfrm>
              <a:off x="5042073" y="2730784"/>
              <a:ext cx="3215466" cy="2899160"/>
              <a:chOff x="5042073" y="2730784"/>
              <a:chExt cx="3215466" cy="2899160"/>
            </a:xfrm>
          </p:grpSpPr>
          <p:graphicFrame>
            <p:nvGraphicFramePr>
              <p:cNvPr id="483" name="Chart 482">
                <a:extLst>
                  <a:ext uri="{FF2B5EF4-FFF2-40B4-BE49-F238E27FC236}">
                    <a16:creationId xmlns:a16="http://schemas.microsoft.com/office/drawing/2014/main" id="{EACE755C-716B-0A48-9AD6-8FE24A8AE8B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68599306"/>
                  </p:ext>
                </p:extLst>
              </p:nvPr>
            </p:nvGraphicFramePr>
            <p:xfrm>
              <a:off x="5042073" y="2956249"/>
              <a:ext cx="3121464" cy="237942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5"/>
              </a:graphicData>
            </a:graphic>
          </p:graphicFrame>
          <p:sp>
            <p:nvSpPr>
              <p:cNvPr id="484" name="TextBox 483">
                <a:extLst>
                  <a:ext uri="{FF2B5EF4-FFF2-40B4-BE49-F238E27FC236}">
                    <a16:creationId xmlns:a16="http://schemas.microsoft.com/office/drawing/2014/main" id="{2FEA2005-0F98-77A9-2C57-DFB83DD2609D}"/>
                  </a:ext>
                </a:extLst>
              </p:cNvPr>
              <p:cNvSpPr txBox="1"/>
              <p:nvPr/>
            </p:nvSpPr>
            <p:spPr>
              <a:xfrm>
                <a:off x="5107833" y="2730784"/>
                <a:ext cx="25202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solidFill>
                      <a:schemeClr val="accent1"/>
                    </a:solidFill>
                    <a:latin typeface="+mj-lt"/>
                  </a:rPr>
                  <a:t>HIS-Q cognition domain score</a:t>
                </a:r>
              </a:p>
            </p:txBody>
          </p:sp>
          <p:sp>
            <p:nvSpPr>
              <p:cNvPr id="485" name="TextBox 484">
                <a:extLst>
                  <a:ext uri="{FF2B5EF4-FFF2-40B4-BE49-F238E27FC236}">
                    <a16:creationId xmlns:a16="http://schemas.microsoft.com/office/drawing/2014/main" id="{08CB13A4-1BC0-DE62-532B-D442B3E51954}"/>
                  </a:ext>
                </a:extLst>
              </p:cNvPr>
              <p:cNvSpPr txBox="1"/>
              <p:nvPr/>
            </p:nvSpPr>
            <p:spPr>
              <a:xfrm>
                <a:off x="5120293" y="5029780"/>
                <a:ext cx="3137246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271463" algn="ctr"/>
                    <a:tab pos="884238" algn="ctr"/>
                    <a:tab pos="1487488" algn="ctr"/>
                    <a:tab pos="2109788" algn="ctr"/>
                    <a:tab pos="2722563" algn="ctr"/>
                  </a:tabLst>
                </a:pPr>
                <a:endParaRPr lang="en-GB" sz="1100" dirty="0">
                  <a:solidFill>
                    <a:srgbClr val="000000"/>
                  </a:solidFill>
                </a:endParaRPr>
              </a:p>
              <a:p>
                <a:pPr>
                  <a:tabLst>
                    <a:tab pos="271463" algn="ctr"/>
                    <a:tab pos="884238" algn="ctr"/>
                    <a:tab pos="1487488" algn="ctr"/>
                    <a:tab pos="2109788" algn="ctr"/>
                    <a:tab pos="2722563" algn="ctr"/>
                  </a:tabLst>
                </a:pPr>
                <a:r>
                  <a:rPr lang="en-GB" sz="1100" dirty="0">
                    <a:solidFill>
                      <a:schemeClr val="accent1"/>
                    </a:solidFill>
                    <a:latin typeface="+mj-lt"/>
                  </a:rPr>
                  <a:t>	2601	2088	1716		1291</a:t>
                </a:r>
              </a:p>
              <a:p>
                <a:pPr>
                  <a:tabLst>
                    <a:tab pos="271463" algn="ctr"/>
                    <a:tab pos="884238" algn="ctr"/>
                    <a:tab pos="1487488" algn="ctr"/>
                    <a:tab pos="2109788" algn="ctr"/>
                    <a:tab pos="2722563" algn="ctr"/>
                  </a:tabLst>
                </a:pPr>
                <a:r>
                  <a:rPr lang="en-GB" sz="1100" dirty="0">
                    <a:solidFill>
                      <a:schemeClr val="accent3">
                        <a:lumMod val="75000"/>
                      </a:schemeClr>
                    </a:solidFill>
                    <a:latin typeface="+mj-lt"/>
                  </a:rPr>
                  <a:t>	2603	2048	1718		1223</a:t>
                </a:r>
              </a:p>
            </p:txBody>
          </p:sp>
          <p:sp>
            <p:nvSpPr>
              <p:cNvPr id="486" name="TextBox 485">
                <a:extLst>
                  <a:ext uri="{FF2B5EF4-FFF2-40B4-BE49-F238E27FC236}">
                    <a16:creationId xmlns:a16="http://schemas.microsoft.com/office/drawing/2014/main" id="{55AB65E8-B701-AC64-03F8-65C768A322C3}"/>
                  </a:ext>
                </a:extLst>
              </p:cNvPr>
              <p:cNvSpPr txBox="1"/>
              <p:nvPr/>
            </p:nvSpPr>
            <p:spPr>
              <a:xfrm>
                <a:off x="5516106" y="4783901"/>
                <a:ext cx="603298" cy="153760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p=0.121*</a:t>
                </a:r>
              </a:p>
            </p:txBody>
          </p:sp>
          <p:grpSp>
            <p:nvGrpSpPr>
              <p:cNvPr id="542" name="Group 541">
                <a:extLst>
                  <a:ext uri="{FF2B5EF4-FFF2-40B4-BE49-F238E27FC236}">
                    <a16:creationId xmlns:a16="http://schemas.microsoft.com/office/drawing/2014/main" id="{7EA8FC77-C1C2-4953-BDC8-00D6CEEF09B9}"/>
                  </a:ext>
                </a:extLst>
              </p:cNvPr>
              <p:cNvGrpSpPr/>
              <p:nvPr/>
            </p:nvGrpSpPr>
            <p:grpSpPr>
              <a:xfrm>
                <a:off x="5484784" y="3251780"/>
                <a:ext cx="2561100" cy="451030"/>
                <a:chOff x="5484784" y="3251780"/>
                <a:chExt cx="2561100" cy="451030"/>
              </a:xfrm>
            </p:grpSpPr>
            <p:grpSp>
              <p:nvGrpSpPr>
                <p:cNvPr id="511" name="Group 510">
                  <a:extLst>
                    <a:ext uri="{FF2B5EF4-FFF2-40B4-BE49-F238E27FC236}">
                      <a16:creationId xmlns:a16="http://schemas.microsoft.com/office/drawing/2014/main" id="{D0EC44E1-3469-BC9D-A937-E63802085C89}"/>
                    </a:ext>
                  </a:extLst>
                </p:cNvPr>
                <p:cNvGrpSpPr/>
                <p:nvPr/>
              </p:nvGrpSpPr>
              <p:grpSpPr>
                <a:xfrm>
                  <a:off x="6100099" y="3505476"/>
                  <a:ext cx="103209" cy="107799"/>
                  <a:chOff x="7459133" y="4453274"/>
                  <a:chExt cx="103209" cy="107799"/>
                </a:xfrm>
              </p:grpSpPr>
              <p:cxnSp>
                <p:nvCxnSpPr>
                  <p:cNvPr id="92" name="Straight Connector 91">
                    <a:extLst>
                      <a:ext uri="{FF2B5EF4-FFF2-40B4-BE49-F238E27FC236}">
                        <a16:creationId xmlns:a16="http://schemas.microsoft.com/office/drawing/2014/main" id="{31C74C4D-A28B-3C56-167A-B971A8589BF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510737" y="4460249"/>
                    <a:ext cx="0" cy="9752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4" name="Straight Connector 93">
                    <a:extLst>
                      <a:ext uri="{FF2B5EF4-FFF2-40B4-BE49-F238E27FC236}">
                        <a16:creationId xmlns:a16="http://schemas.microsoft.com/office/drawing/2014/main" id="{697A36CB-4591-194E-B752-F2AD0565D5F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7510737" y="4408159"/>
                    <a:ext cx="0" cy="9496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5" name="Straight Connector 94">
                    <a:extLst>
                      <a:ext uri="{FF2B5EF4-FFF2-40B4-BE49-F238E27FC236}">
                        <a16:creationId xmlns:a16="http://schemas.microsoft.com/office/drawing/2014/main" id="{E290DE61-DBEA-9B96-A9C5-E18C5A5F5D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7510737" y="4513591"/>
                    <a:ext cx="0" cy="9496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C13B7BCA-2407-91E3-AD45-A4962FBD77F5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7459134" y="4453273"/>
                    <a:ext cx="103207" cy="103209"/>
                  </a:xfrm>
                  <a:prstGeom prst="rect">
                    <a:avLst/>
                  </a:prstGeom>
                  <a:solidFill>
                    <a:schemeClr val="accent3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D9793717-4A6F-F310-7CB4-5E34082C03D7}"/>
                    </a:ext>
                  </a:extLst>
                </p:cNvPr>
                <p:cNvGrpSpPr/>
                <p:nvPr/>
              </p:nvGrpSpPr>
              <p:grpSpPr>
                <a:xfrm>
                  <a:off x="6711604" y="3584043"/>
                  <a:ext cx="103209" cy="118767"/>
                  <a:chOff x="7459133" y="4649951"/>
                  <a:chExt cx="103209" cy="118767"/>
                </a:xfrm>
              </p:grpSpPr>
              <p:cxnSp>
                <p:nvCxnSpPr>
                  <p:cNvPr id="86" name="Straight Connector 85">
                    <a:extLst>
                      <a:ext uri="{FF2B5EF4-FFF2-40B4-BE49-F238E27FC236}">
                        <a16:creationId xmlns:a16="http://schemas.microsoft.com/office/drawing/2014/main" id="{4FECB9B1-B0EB-4E8C-DD03-17BCFDD08D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510737" y="4654559"/>
                    <a:ext cx="0" cy="10895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0" name="Straight Connector 89">
                    <a:extLst>
                      <a:ext uri="{FF2B5EF4-FFF2-40B4-BE49-F238E27FC236}">
                        <a16:creationId xmlns:a16="http://schemas.microsoft.com/office/drawing/2014/main" id="{7F1966F7-7461-32EF-28E9-1608A465041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7510737" y="4602469"/>
                    <a:ext cx="0" cy="9496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1" name="Straight Connector 90">
                    <a:extLst>
                      <a:ext uri="{FF2B5EF4-FFF2-40B4-BE49-F238E27FC236}">
                        <a16:creationId xmlns:a16="http://schemas.microsoft.com/office/drawing/2014/main" id="{0F38F3E9-CE2A-0B8B-3967-2EBB26527DC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7510737" y="4721236"/>
                    <a:ext cx="0" cy="9496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4DE1C791-6D74-490B-AD87-56067DE74186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7459134" y="4653298"/>
                    <a:ext cx="103207" cy="103209"/>
                  </a:xfrm>
                  <a:prstGeom prst="rect">
                    <a:avLst/>
                  </a:prstGeom>
                  <a:solidFill>
                    <a:schemeClr val="accent3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941C6D5A-EF47-3C04-302E-5746FB969BD5}"/>
                    </a:ext>
                  </a:extLst>
                </p:cNvPr>
                <p:cNvGrpSpPr/>
                <p:nvPr/>
              </p:nvGrpSpPr>
              <p:grpSpPr>
                <a:xfrm>
                  <a:off x="7942675" y="3460289"/>
                  <a:ext cx="103209" cy="141627"/>
                  <a:chOff x="7459133" y="4465166"/>
                  <a:chExt cx="103209" cy="141627"/>
                </a:xfrm>
              </p:grpSpPr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id="{73FF1569-6407-0660-7226-1C23EF4136B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510737" y="4469774"/>
                    <a:ext cx="0" cy="135553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Straight Connector 69">
                    <a:extLst>
                      <a:ext uri="{FF2B5EF4-FFF2-40B4-BE49-F238E27FC236}">
                        <a16:creationId xmlns:a16="http://schemas.microsoft.com/office/drawing/2014/main" id="{F3AB390B-B575-AD00-9E32-CDCFB4F7519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7510737" y="4417684"/>
                    <a:ext cx="0" cy="9496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Straight Connector 70">
                    <a:extLst>
                      <a:ext uri="{FF2B5EF4-FFF2-40B4-BE49-F238E27FC236}">
                        <a16:creationId xmlns:a16="http://schemas.microsoft.com/office/drawing/2014/main" id="{8B082472-2AAC-1212-E4E9-311B431DEE5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7510737" y="4559311"/>
                    <a:ext cx="0" cy="9496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F19893D4-A663-26B7-B745-3E14FC3F425E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7459134" y="4481848"/>
                    <a:ext cx="103207" cy="103209"/>
                  </a:xfrm>
                  <a:prstGeom prst="rect">
                    <a:avLst/>
                  </a:prstGeom>
                  <a:solidFill>
                    <a:schemeClr val="accent3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1B05F053-764B-3416-5207-5D18B9D8E95F}"/>
                    </a:ext>
                  </a:extLst>
                </p:cNvPr>
                <p:cNvSpPr/>
                <p:nvPr/>
              </p:nvSpPr>
              <p:spPr>
                <a:xfrm rot="2700000">
                  <a:off x="5484785" y="3251779"/>
                  <a:ext cx="103207" cy="103209"/>
                </a:xfrm>
                <a:prstGeom prst="rect">
                  <a:avLst/>
                </a:prstGeom>
                <a:solidFill>
                  <a:schemeClr val="accent3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41" name="Freeform: Shape 540">
                  <a:extLst>
                    <a:ext uri="{FF2B5EF4-FFF2-40B4-BE49-F238E27FC236}">
                      <a16:creationId xmlns:a16="http://schemas.microsoft.com/office/drawing/2014/main" id="{2EC6A4BB-FB00-1EC4-899E-3A52A3CA8780}"/>
                    </a:ext>
                  </a:extLst>
                </p:cNvPr>
                <p:cNvSpPr/>
                <p:nvPr/>
              </p:nvSpPr>
              <p:spPr>
                <a:xfrm>
                  <a:off x="5537835" y="3303270"/>
                  <a:ext cx="2455545" cy="335280"/>
                </a:xfrm>
                <a:custGeom>
                  <a:avLst/>
                  <a:gdLst>
                    <a:gd name="connsiteX0" fmla="*/ 0 w 2455545"/>
                    <a:gd name="connsiteY0" fmla="*/ 0 h 335280"/>
                    <a:gd name="connsiteX1" fmla="*/ 611505 w 2455545"/>
                    <a:gd name="connsiteY1" fmla="*/ 253365 h 335280"/>
                    <a:gd name="connsiteX2" fmla="*/ 1224915 w 2455545"/>
                    <a:gd name="connsiteY2" fmla="*/ 335280 h 335280"/>
                    <a:gd name="connsiteX3" fmla="*/ 2455545 w 2455545"/>
                    <a:gd name="connsiteY3" fmla="*/ 222885 h 335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55545" h="335280">
                      <a:moveTo>
                        <a:pt x="0" y="0"/>
                      </a:moveTo>
                      <a:lnTo>
                        <a:pt x="611505" y="253365"/>
                      </a:lnTo>
                      <a:lnTo>
                        <a:pt x="1224915" y="335280"/>
                      </a:lnTo>
                      <a:lnTo>
                        <a:pt x="2455545" y="222885"/>
                      </a:lnTo>
                    </a:path>
                  </a:pathLst>
                </a:custGeom>
                <a:no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44" name="Group 543">
                <a:extLst>
                  <a:ext uri="{FF2B5EF4-FFF2-40B4-BE49-F238E27FC236}">
                    <a16:creationId xmlns:a16="http://schemas.microsoft.com/office/drawing/2014/main" id="{B5EB22EF-AABC-39F1-B071-8CBC9975DFBB}"/>
                  </a:ext>
                </a:extLst>
              </p:cNvPr>
              <p:cNvGrpSpPr/>
              <p:nvPr/>
            </p:nvGrpSpPr>
            <p:grpSpPr>
              <a:xfrm>
                <a:off x="5375535" y="3251780"/>
                <a:ext cx="2562190" cy="465271"/>
                <a:chOff x="5375535" y="3251780"/>
                <a:chExt cx="2562190" cy="465271"/>
              </a:xfrm>
            </p:grpSpPr>
            <p:grpSp>
              <p:nvGrpSpPr>
                <p:cNvPr id="494" name="Group 493">
                  <a:extLst>
                    <a:ext uri="{FF2B5EF4-FFF2-40B4-BE49-F238E27FC236}">
                      <a16:creationId xmlns:a16="http://schemas.microsoft.com/office/drawing/2014/main" id="{CC7E481D-35AF-25F2-C6AA-4F9A323993F8}"/>
                    </a:ext>
                  </a:extLst>
                </p:cNvPr>
                <p:cNvGrpSpPr/>
                <p:nvPr/>
              </p:nvGrpSpPr>
              <p:grpSpPr>
                <a:xfrm>
                  <a:off x="5990850" y="3582919"/>
                  <a:ext cx="103209" cy="119229"/>
                  <a:chOff x="6861862" y="4595223"/>
                  <a:chExt cx="103209" cy="119229"/>
                </a:xfrm>
              </p:grpSpPr>
              <p:cxnSp>
                <p:nvCxnSpPr>
                  <p:cNvPr id="507" name="Straight Connector 506">
                    <a:extLst>
                      <a:ext uri="{FF2B5EF4-FFF2-40B4-BE49-F238E27FC236}">
                        <a16:creationId xmlns:a16="http://schemas.microsoft.com/office/drawing/2014/main" id="{EEEE6B66-24C6-7777-2576-66004F0D6F2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913466" y="4601847"/>
                    <a:ext cx="0" cy="111872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8" name="Straight Connector 507">
                    <a:extLst>
                      <a:ext uri="{FF2B5EF4-FFF2-40B4-BE49-F238E27FC236}">
                        <a16:creationId xmlns:a16="http://schemas.microsoft.com/office/drawing/2014/main" id="{80CE9F32-3AB4-A76D-5A8D-36C9DA25D30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6913466" y="4548860"/>
                    <a:ext cx="0" cy="9496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9" name="Straight Connector 508">
                    <a:extLst>
                      <a:ext uri="{FF2B5EF4-FFF2-40B4-BE49-F238E27FC236}">
                        <a16:creationId xmlns:a16="http://schemas.microsoft.com/office/drawing/2014/main" id="{D76B44D8-2C31-DB95-0BAF-CF676BA1F75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6913466" y="4666970"/>
                    <a:ext cx="0" cy="9496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sp>
                <p:nvSpPr>
                  <p:cNvPr id="510" name="Rectangle 509">
                    <a:extLst>
                      <a:ext uri="{FF2B5EF4-FFF2-40B4-BE49-F238E27FC236}">
                        <a16:creationId xmlns:a16="http://schemas.microsoft.com/office/drawing/2014/main" id="{292E59F2-F42A-79A3-E9CD-6CF7C75FEA6B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6861863" y="4595222"/>
                    <a:ext cx="103207" cy="10320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95" name="Group 494">
                  <a:extLst>
                    <a:ext uri="{FF2B5EF4-FFF2-40B4-BE49-F238E27FC236}">
                      <a16:creationId xmlns:a16="http://schemas.microsoft.com/office/drawing/2014/main" id="{36F86024-EF01-D63E-BF63-70E1996CE29F}"/>
                    </a:ext>
                  </a:extLst>
                </p:cNvPr>
                <p:cNvGrpSpPr/>
                <p:nvPr/>
              </p:nvGrpSpPr>
              <p:grpSpPr>
                <a:xfrm>
                  <a:off x="6603659" y="3597036"/>
                  <a:ext cx="103209" cy="120015"/>
                  <a:chOff x="6861862" y="4811607"/>
                  <a:chExt cx="103209" cy="120015"/>
                </a:xfrm>
              </p:grpSpPr>
              <p:cxnSp>
                <p:nvCxnSpPr>
                  <p:cNvPr id="503" name="Straight Connector 502">
                    <a:extLst>
                      <a:ext uri="{FF2B5EF4-FFF2-40B4-BE49-F238E27FC236}">
                        <a16:creationId xmlns:a16="http://schemas.microsoft.com/office/drawing/2014/main" id="{89E73315-D156-A43D-60F7-38AC811E2CF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913466" y="4817449"/>
                    <a:ext cx="0" cy="111872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4" name="Straight Connector 503">
                    <a:extLst>
                      <a:ext uri="{FF2B5EF4-FFF2-40B4-BE49-F238E27FC236}">
                        <a16:creationId xmlns:a16="http://schemas.microsoft.com/office/drawing/2014/main" id="{3DE52387-804A-F1F4-096D-23880C2D312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6913466" y="4764125"/>
                    <a:ext cx="0" cy="9496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5" name="Straight Connector 504">
                    <a:extLst>
                      <a:ext uri="{FF2B5EF4-FFF2-40B4-BE49-F238E27FC236}">
                        <a16:creationId xmlns:a16="http://schemas.microsoft.com/office/drawing/2014/main" id="{2E2ED803-4D35-C15F-7F90-98A07F0EE42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6913466" y="4884140"/>
                    <a:ext cx="0" cy="9496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sp>
                <p:nvSpPr>
                  <p:cNvPr id="506" name="Rectangle 505">
                    <a:extLst>
                      <a:ext uri="{FF2B5EF4-FFF2-40B4-BE49-F238E27FC236}">
                        <a16:creationId xmlns:a16="http://schemas.microsoft.com/office/drawing/2014/main" id="{834B2781-E6B3-11B3-ADCD-1CD36A2D8170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6861863" y="4812392"/>
                    <a:ext cx="103207" cy="10320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96" name="Group 495">
                  <a:extLst>
                    <a:ext uri="{FF2B5EF4-FFF2-40B4-BE49-F238E27FC236}">
                      <a16:creationId xmlns:a16="http://schemas.microsoft.com/office/drawing/2014/main" id="{C2732291-41EB-EBE6-93EC-13304096102C}"/>
                    </a:ext>
                  </a:extLst>
                </p:cNvPr>
                <p:cNvGrpSpPr/>
                <p:nvPr/>
              </p:nvGrpSpPr>
              <p:grpSpPr>
                <a:xfrm>
                  <a:off x="7834516" y="3520520"/>
                  <a:ext cx="103209" cy="144780"/>
                  <a:chOff x="6861862" y="4464897"/>
                  <a:chExt cx="103209" cy="144780"/>
                </a:xfrm>
              </p:grpSpPr>
              <p:cxnSp>
                <p:nvCxnSpPr>
                  <p:cNvPr id="499" name="Straight Connector 498">
                    <a:extLst>
                      <a:ext uri="{FF2B5EF4-FFF2-40B4-BE49-F238E27FC236}">
                        <a16:creationId xmlns:a16="http://schemas.microsoft.com/office/drawing/2014/main" id="{9ACC8827-8C8B-A59E-5789-0FAA223F72C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913466" y="4468126"/>
                    <a:ext cx="0" cy="135756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0" name="Straight Connector 499">
                    <a:extLst>
                      <a:ext uri="{FF2B5EF4-FFF2-40B4-BE49-F238E27FC236}">
                        <a16:creationId xmlns:a16="http://schemas.microsoft.com/office/drawing/2014/main" id="{56EDC68C-6A69-2DF1-236F-442803CAFC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6913466" y="4417415"/>
                    <a:ext cx="0" cy="9496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1" name="Straight Connector 500">
                    <a:extLst>
                      <a:ext uri="{FF2B5EF4-FFF2-40B4-BE49-F238E27FC236}">
                        <a16:creationId xmlns:a16="http://schemas.microsoft.com/office/drawing/2014/main" id="{720C6FC6-7289-D6B6-406A-483453BB155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6913466" y="4562195"/>
                    <a:ext cx="0" cy="9496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sp>
                <p:nvSpPr>
                  <p:cNvPr id="502" name="Rectangle 501">
                    <a:extLst>
                      <a:ext uri="{FF2B5EF4-FFF2-40B4-BE49-F238E27FC236}">
                        <a16:creationId xmlns:a16="http://schemas.microsoft.com/office/drawing/2014/main" id="{C9876DFF-8445-5E05-2C42-0470CEB72CA3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6861863" y="4477112"/>
                    <a:ext cx="103207" cy="10320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97" name="Rectangle 496">
                  <a:extLst>
                    <a:ext uri="{FF2B5EF4-FFF2-40B4-BE49-F238E27FC236}">
                      <a16:creationId xmlns:a16="http://schemas.microsoft.com/office/drawing/2014/main" id="{6C1B3E76-F17F-9288-A84F-EBAA8A6A7E62}"/>
                    </a:ext>
                  </a:extLst>
                </p:cNvPr>
                <p:cNvSpPr/>
                <p:nvPr/>
              </p:nvSpPr>
              <p:spPr>
                <a:xfrm rot="2700000">
                  <a:off x="5375536" y="3251779"/>
                  <a:ext cx="103207" cy="103209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43" name="Freeform: Shape 542">
                  <a:extLst>
                    <a:ext uri="{FF2B5EF4-FFF2-40B4-BE49-F238E27FC236}">
                      <a16:creationId xmlns:a16="http://schemas.microsoft.com/office/drawing/2014/main" id="{C39B5A40-5890-2E87-68F0-471D369B0B44}"/>
                    </a:ext>
                  </a:extLst>
                </p:cNvPr>
                <p:cNvSpPr/>
                <p:nvPr/>
              </p:nvSpPr>
              <p:spPr>
                <a:xfrm>
                  <a:off x="5423535" y="3301365"/>
                  <a:ext cx="2463165" cy="348615"/>
                </a:xfrm>
                <a:custGeom>
                  <a:avLst/>
                  <a:gdLst>
                    <a:gd name="connsiteX0" fmla="*/ 0 w 2463165"/>
                    <a:gd name="connsiteY0" fmla="*/ 0 h 348615"/>
                    <a:gd name="connsiteX1" fmla="*/ 619125 w 2463165"/>
                    <a:gd name="connsiteY1" fmla="*/ 333375 h 348615"/>
                    <a:gd name="connsiteX2" fmla="*/ 1230630 w 2463165"/>
                    <a:gd name="connsiteY2" fmla="*/ 348615 h 348615"/>
                    <a:gd name="connsiteX3" fmla="*/ 2463165 w 2463165"/>
                    <a:gd name="connsiteY3" fmla="*/ 285750 h 348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63165" h="348615">
                      <a:moveTo>
                        <a:pt x="0" y="0"/>
                      </a:moveTo>
                      <a:lnTo>
                        <a:pt x="619125" y="333375"/>
                      </a:lnTo>
                      <a:lnTo>
                        <a:pt x="1230630" y="348615"/>
                      </a:lnTo>
                      <a:lnTo>
                        <a:pt x="2463165" y="285750"/>
                      </a:lnTo>
                    </a:path>
                  </a:pathLst>
                </a:cu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556" name="Group 555">
              <a:extLst>
                <a:ext uri="{FF2B5EF4-FFF2-40B4-BE49-F238E27FC236}">
                  <a16:creationId xmlns:a16="http://schemas.microsoft.com/office/drawing/2014/main" id="{020F3269-2641-CC9A-7735-099C6B7C6BD0}"/>
                </a:ext>
              </a:extLst>
            </p:cNvPr>
            <p:cNvGrpSpPr/>
            <p:nvPr/>
          </p:nvGrpSpPr>
          <p:grpSpPr>
            <a:xfrm>
              <a:off x="8218367" y="2730784"/>
              <a:ext cx="3215466" cy="2899160"/>
              <a:chOff x="8218367" y="2730784"/>
              <a:chExt cx="3215466" cy="2899160"/>
            </a:xfrm>
          </p:grpSpPr>
          <p:graphicFrame>
            <p:nvGraphicFramePr>
              <p:cNvPr id="98" name="Chart 97">
                <a:extLst>
                  <a:ext uri="{FF2B5EF4-FFF2-40B4-BE49-F238E27FC236}">
                    <a16:creationId xmlns:a16="http://schemas.microsoft.com/office/drawing/2014/main" id="{AF21E3BD-9D61-508A-6825-8C7DB0524FE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569836408"/>
                  </p:ext>
                </p:extLst>
              </p:nvPr>
            </p:nvGraphicFramePr>
            <p:xfrm>
              <a:off x="8218367" y="2956249"/>
              <a:ext cx="3121464" cy="237942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6"/>
              </a:graphicData>
            </a:graphic>
          </p:graphicFrame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3142C106-983F-E38A-D8B5-1443463A88EC}"/>
                  </a:ext>
                </a:extLst>
              </p:cNvPr>
              <p:cNvSpPr txBox="1"/>
              <p:nvPr/>
            </p:nvSpPr>
            <p:spPr>
              <a:xfrm>
                <a:off x="8284127" y="2730784"/>
                <a:ext cx="220605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solidFill>
                      <a:schemeClr val="accent1"/>
                    </a:solidFill>
                    <a:latin typeface="+mj-lt"/>
                  </a:rPr>
                  <a:t>HIS-Q sleep domain score</a:t>
                </a: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D39C5A3F-C1EC-4CAC-752C-777B9A0A9F77}"/>
                  </a:ext>
                </a:extLst>
              </p:cNvPr>
              <p:cNvSpPr txBox="1"/>
              <p:nvPr/>
            </p:nvSpPr>
            <p:spPr>
              <a:xfrm>
                <a:off x="8296587" y="5029780"/>
                <a:ext cx="3137246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271463" algn="ctr"/>
                    <a:tab pos="884238" algn="ctr"/>
                    <a:tab pos="1487488" algn="ctr"/>
                    <a:tab pos="2109788" algn="ctr"/>
                    <a:tab pos="2722563" algn="ctr"/>
                  </a:tabLst>
                </a:pPr>
                <a:endParaRPr lang="en-GB" sz="1100" dirty="0">
                  <a:solidFill>
                    <a:srgbClr val="000000"/>
                  </a:solidFill>
                </a:endParaRPr>
              </a:p>
              <a:p>
                <a:pPr>
                  <a:tabLst>
                    <a:tab pos="271463" algn="ctr"/>
                    <a:tab pos="884238" algn="ctr"/>
                    <a:tab pos="1487488" algn="ctr"/>
                    <a:tab pos="2109788" algn="ctr"/>
                    <a:tab pos="2722563" algn="ctr"/>
                  </a:tabLst>
                </a:pPr>
                <a:r>
                  <a:rPr lang="en-GB" sz="1100" dirty="0">
                    <a:solidFill>
                      <a:schemeClr val="accent1"/>
                    </a:solidFill>
                    <a:latin typeface="+mj-lt"/>
                  </a:rPr>
                  <a:t>	2601	2087	1717		1292</a:t>
                </a:r>
              </a:p>
              <a:p>
                <a:pPr>
                  <a:tabLst>
                    <a:tab pos="271463" algn="ctr"/>
                    <a:tab pos="884238" algn="ctr"/>
                    <a:tab pos="1487488" algn="ctr"/>
                    <a:tab pos="2109788" algn="ctr"/>
                    <a:tab pos="2722563" algn="ctr"/>
                  </a:tabLst>
                </a:pPr>
                <a:r>
                  <a:rPr lang="en-GB" sz="1100" dirty="0">
                    <a:solidFill>
                      <a:schemeClr val="accent3">
                        <a:lumMod val="75000"/>
                      </a:schemeClr>
                    </a:solidFill>
                    <a:latin typeface="+mj-lt"/>
                  </a:rPr>
                  <a:t>	2603	2051	1713		1225</a:t>
                </a: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65EA0AD9-3D4A-E76A-C137-943E8B5705AC}"/>
                  </a:ext>
                </a:extLst>
              </p:cNvPr>
              <p:cNvSpPr txBox="1"/>
              <p:nvPr/>
            </p:nvSpPr>
            <p:spPr>
              <a:xfrm>
                <a:off x="8692400" y="4783901"/>
                <a:ext cx="656196" cy="153760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p=0.156*</a:t>
                </a:r>
              </a:p>
            </p:txBody>
          </p:sp>
          <p:grpSp>
            <p:nvGrpSpPr>
              <p:cNvPr id="553" name="Group 552">
                <a:extLst>
                  <a:ext uri="{FF2B5EF4-FFF2-40B4-BE49-F238E27FC236}">
                    <a16:creationId xmlns:a16="http://schemas.microsoft.com/office/drawing/2014/main" id="{E3897B54-3068-7349-9E8A-1ADD2298AC76}"/>
                  </a:ext>
                </a:extLst>
              </p:cNvPr>
              <p:cNvGrpSpPr/>
              <p:nvPr/>
            </p:nvGrpSpPr>
            <p:grpSpPr>
              <a:xfrm>
                <a:off x="8661078" y="3524195"/>
                <a:ext cx="2561100" cy="348160"/>
                <a:chOff x="8661078" y="3524195"/>
                <a:chExt cx="2561100" cy="348160"/>
              </a:xfrm>
            </p:grpSpPr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342D15FB-045E-C702-CD8E-4187DBC6E80D}"/>
                    </a:ext>
                  </a:extLst>
                </p:cNvPr>
                <p:cNvGrpSpPr/>
                <p:nvPr/>
              </p:nvGrpSpPr>
              <p:grpSpPr>
                <a:xfrm>
                  <a:off x="9276393" y="3661686"/>
                  <a:ext cx="103209" cy="111609"/>
                  <a:chOff x="7459133" y="4453274"/>
                  <a:chExt cx="103209" cy="111609"/>
                </a:xfrm>
              </p:grpSpPr>
              <p:cxnSp>
                <p:nvCxnSpPr>
                  <p:cNvPr id="201" name="Straight Connector 200">
                    <a:extLst>
                      <a:ext uri="{FF2B5EF4-FFF2-40B4-BE49-F238E27FC236}">
                        <a16:creationId xmlns:a16="http://schemas.microsoft.com/office/drawing/2014/main" id="{A521F040-1157-4457-3238-5AFB5B5598B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510737" y="4473584"/>
                    <a:ext cx="0" cy="8609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3" name="Straight Connector 202">
                    <a:extLst>
                      <a:ext uri="{FF2B5EF4-FFF2-40B4-BE49-F238E27FC236}">
                        <a16:creationId xmlns:a16="http://schemas.microsoft.com/office/drawing/2014/main" id="{D6AE933B-B99F-1380-234D-3A8FD11F5B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7510737" y="4421494"/>
                    <a:ext cx="0" cy="9496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4" name="Straight Connector 203">
                    <a:extLst>
                      <a:ext uri="{FF2B5EF4-FFF2-40B4-BE49-F238E27FC236}">
                        <a16:creationId xmlns:a16="http://schemas.microsoft.com/office/drawing/2014/main" id="{350F94C9-07AC-6B58-37A1-9A5783B5FE0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7510737" y="4517401"/>
                    <a:ext cx="0" cy="9496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sp>
                <p:nvSpPr>
                  <p:cNvPr id="202" name="Rectangle 201">
                    <a:extLst>
                      <a:ext uri="{FF2B5EF4-FFF2-40B4-BE49-F238E27FC236}">
                        <a16:creationId xmlns:a16="http://schemas.microsoft.com/office/drawing/2014/main" id="{BE3733BC-E78B-8C42-57D1-890A78BF8862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7459134" y="4453273"/>
                    <a:ext cx="103207" cy="103209"/>
                  </a:xfrm>
                  <a:prstGeom prst="rect">
                    <a:avLst/>
                  </a:prstGeom>
                  <a:solidFill>
                    <a:schemeClr val="accent3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10B85035-22D9-3357-6959-9F68EC111671}"/>
                    </a:ext>
                  </a:extLst>
                </p:cNvPr>
                <p:cNvGrpSpPr/>
                <p:nvPr/>
              </p:nvGrpSpPr>
              <p:grpSpPr>
                <a:xfrm>
                  <a:off x="9887898" y="3766461"/>
                  <a:ext cx="103209" cy="105894"/>
                  <a:chOff x="7459133" y="4508519"/>
                  <a:chExt cx="103209" cy="105894"/>
                </a:xfrm>
              </p:grpSpPr>
              <p:cxnSp>
                <p:nvCxnSpPr>
                  <p:cNvPr id="197" name="Straight Connector 196">
                    <a:extLst>
                      <a:ext uri="{FF2B5EF4-FFF2-40B4-BE49-F238E27FC236}">
                        <a16:creationId xmlns:a16="http://schemas.microsoft.com/office/drawing/2014/main" id="{21317514-5E15-A4EB-C195-2F82D0E6E8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510737" y="4517399"/>
                    <a:ext cx="0" cy="9371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9" name="Straight Connector 198">
                    <a:extLst>
                      <a:ext uri="{FF2B5EF4-FFF2-40B4-BE49-F238E27FC236}">
                        <a16:creationId xmlns:a16="http://schemas.microsoft.com/office/drawing/2014/main" id="{6BEC3EE9-DE30-7F22-C19B-43130448E6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7510737" y="4465309"/>
                    <a:ext cx="0" cy="9496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0" name="Straight Connector 199">
                    <a:extLst>
                      <a:ext uri="{FF2B5EF4-FFF2-40B4-BE49-F238E27FC236}">
                        <a16:creationId xmlns:a16="http://schemas.microsoft.com/office/drawing/2014/main" id="{0503825B-C101-1029-A9C9-46CB76BF9C8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7510737" y="4566931"/>
                    <a:ext cx="0" cy="9496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sp>
                <p:nvSpPr>
                  <p:cNvPr id="198" name="Rectangle 197">
                    <a:extLst>
                      <a:ext uri="{FF2B5EF4-FFF2-40B4-BE49-F238E27FC236}">
                        <a16:creationId xmlns:a16="http://schemas.microsoft.com/office/drawing/2014/main" id="{DB65F6B4-5668-C6A6-CA5D-63D3BCE52378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7459134" y="4508518"/>
                    <a:ext cx="103207" cy="103209"/>
                  </a:xfrm>
                  <a:prstGeom prst="rect">
                    <a:avLst/>
                  </a:prstGeom>
                  <a:solidFill>
                    <a:schemeClr val="accent3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26" name="Group 125">
                  <a:extLst>
                    <a:ext uri="{FF2B5EF4-FFF2-40B4-BE49-F238E27FC236}">
                      <a16:creationId xmlns:a16="http://schemas.microsoft.com/office/drawing/2014/main" id="{9A2176B6-898A-AD03-0ADE-E2FC00E9FD06}"/>
                    </a:ext>
                  </a:extLst>
                </p:cNvPr>
                <p:cNvGrpSpPr/>
                <p:nvPr/>
              </p:nvGrpSpPr>
              <p:grpSpPr>
                <a:xfrm>
                  <a:off x="11118969" y="3667934"/>
                  <a:ext cx="103209" cy="130636"/>
                  <a:chOff x="7459133" y="4470881"/>
                  <a:chExt cx="103209" cy="130636"/>
                </a:xfrm>
              </p:grpSpPr>
              <p:cxnSp>
                <p:nvCxnSpPr>
                  <p:cNvPr id="193" name="Straight Connector 192">
                    <a:extLst>
                      <a:ext uri="{FF2B5EF4-FFF2-40B4-BE49-F238E27FC236}">
                        <a16:creationId xmlns:a16="http://schemas.microsoft.com/office/drawing/2014/main" id="{86727427-8599-F8DA-1A75-587FA20616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510737" y="4475489"/>
                    <a:ext cx="0" cy="126028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5" name="Straight Connector 194">
                    <a:extLst>
                      <a:ext uri="{FF2B5EF4-FFF2-40B4-BE49-F238E27FC236}">
                        <a16:creationId xmlns:a16="http://schemas.microsoft.com/office/drawing/2014/main" id="{68864569-2C4F-6E54-6B6A-EA13A75AE8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7510737" y="4423399"/>
                    <a:ext cx="0" cy="9496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6" name="Straight Connector 195">
                    <a:extLst>
                      <a:ext uri="{FF2B5EF4-FFF2-40B4-BE49-F238E27FC236}">
                        <a16:creationId xmlns:a16="http://schemas.microsoft.com/office/drawing/2014/main" id="{257FB7E5-3319-FCFE-ADE3-75283D0CDF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7510737" y="4553596"/>
                    <a:ext cx="0" cy="9496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sp>
                <p:nvSpPr>
                  <p:cNvPr id="194" name="Rectangle 193">
                    <a:extLst>
                      <a:ext uri="{FF2B5EF4-FFF2-40B4-BE49-F238E27FC236}">
                        <a16:creationId xmlns:a16="http://schemas.microsoft.com/office/drawing/2014/main" id="{994528DA-4E4D-43C5-E9D9-40365A222E29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7459134" y="4481848"/>
                    <a:ext cx="103207" cy="103209"/>
                  </a:xfrm>
                  <a:prstGeom prst="rect">
                    <a:avLst/>
                  </a:prstGeom>
                  <a:solidFill>
                    <a:schemeClr val="accent3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A151BF27-9414-42C1-4383-A359774F05A6}"/>
                    </a:ext>
                  </a:extLst>
                </p:cNvPr>
                <p:cNvSpPr/>
                <p:nvPr/>
              </p:nvSpPr>
              <p:spPr>
                <a:xfrm rot="2700000">
                  <a:off x="8661079" y="3524194"/>
                  <a:ext cx="103207" cy="103209"/>
                </a:xfrm>
                <a:prstGeom prst="rect">
                  <a:avLst/>
                </a:prstGeom>
                <a:solidFill>
                  <a:schemeClr val="accent3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52" name="Freeform: Shape 551">
                  <a:extLst>
                    <a:ext uri="{FF2B5EF4-FFF2-40B4-BE49-F238E27FC236}">
                      <a16:creationId xmlns:a16="http://schemas.microsoft.com/office/drawing/2014/main" id="{457EF2C5-4E5A-DEC6-7585-FA0CAF2DE657}"/>
                    </a:ext>
                  </a:extLst>
                </p:cNvPr>
                <p:cNvSpPr/>
                <p:nvPr/>
              </p:nvSpPr>
              <p:spPr>
                <a:xfrm>
                  <a:off x="8707755" y="3579495"/>
                  <a:ext cx="2461260" cy="240030"/>
                </a:xfrm>
                <a:custGeom>
                  <a:avLst/>
                  <a:gdLst>
                    <a:gd name="connsiteX0" fmla="*/ 0 w 2461260"/>
                    <a:gd name="connsiteY0" fmla="*/ 0 h 240030"/>
                    <a:gd name="connsiteX1" fmla="*/ 621030 w 2461260"/>
                    <a:gd name="connsiteY1" fmla="*/ 135255 h 240030"/>
                    <a:gd name="connsiteX2" fmla="*/ 1230630 w 2461260"/>
                    <a:gd name="connsiteY2" fmla="*/ 240030 h 240030"/>
                    <a:gd name="connsiteX3" fmla="*/ 2461260 w 2461260"/>
                    <a:gd name="connsiteY3" fmla="*/ 148590 h 2400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61260" h="240030">
                      <a:moveTo>
                        <a:pt x="0" y="0"/>
                      </a:moveTo>
                      <a:lnTo>
                        <a:pt x="621030" y="135255"/>
                      </a:lnTo>
                      <a:lnTo>
                        <a:pt x="1230630" y="240030"/>
                      </a:lnTo>
                      <a:lnTo>
                        <a:pt x="2461260" y="148590"/>
                      </a:lnTo>
                    </a:path>
                  </a:pathLst>
                </a:custGeom>
                <a:no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55" name="Group 554">
                <a:extLst>
                  <a:ext uri="{FF2B5EF4-FFF2-40B4-BE49-F238E27FC236}">
                    <a16:creationId xmlns:a16="http://schemas.microsoft.com/office/drawing/2014/main" id="{4A75CC55-DD9A-BFAB-E24E-D88F3A3DE801}"/>
                  </a:ext>
                </a:extLst>
              </p:cNvPr>
              <p:cNvGrpSpPr/>
              <p:nvPr/>
            </p:nvGrpSpPr>
            <p:grpSpPr>
              <a:xfrm>
                <a:off x="8551829" y="3524195"/>
                <a:ext cx="2562190" cy="418769"/>
                <a:chOff x="8551829" y="3524195"/>
                <a:chExt cx="2562190" cy="418769"/>
              </a:xfrm>
            </p:grpSpPr>
            <p:grpSp>
              <p:nvGrpSpPr>
                <p:cNvPr id="107" name="Group 106">
                  <a:extLst>
                    <a:ext uri="{FF2B5EF4-FFF2-40B4-BE49-F238E27FC236}">
                      <a16:creationId xmlns:a16="http://schemas.microsoft.com/office/drawing/2014/main" id="{E3BA30C6-FD16-4820-8B52-D540ED4CC799}"/>
                    </a:ext>
                  </a:extLst>
                </p:cNvPr>
                <p:cNvGrpSpPr/>
                <p:nvPr/>
              </p:nvGrpSpPr>
              <p:grpSpPr>
                <a:xfrm>
                  <a:off x="9167144" y="3727699"/>
                  <a:ext cx="103209" cy="107799"/>
                  <a:chOff x="6861862" y="4595223"/>
                  <a:chExt cx="103209" cy="107799"/>
                </a:xfrm>
              </p:grpSpPr>
              <p:cxnSp>
                <p:nvCxnSpPr>
                  <p:cNvPr id="120" name="Straight Connector 119">
                    <a:extLst>
                      <a:ext uri="{FF2B5EF4-FFF2-40B4-BE49-F238E27FC236}">
                        <a16:creationId xmlns:a16="http://schemas.microsoft.com/office/drawing/2014/main" id="{156065FA-246F-E754-624B-C3255ADDEF5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913466" y="4615182"/>
                    <a:ext cx="0" cy="83297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1" name="Straight Connector 120">
                    <a:extLst>
                      <a:ext uri="{FF2B5EF4-FFF2-40B4-BE49-F238E27FC236}">
                        <a16:creationId xmlns:a16="http://schemas.microsoft.com/office/drawing/2014/main" id="{1D5CDDBD-5424-99FD-180B-E159B4AFA4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6913466" y="4562195"/>
                    <a:ext cx="0" cy="9496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2" name="Straight Connector 121">
                    <a:extLst>
                      <a:ext uri="{FF2B5EF4-FFF2-40B4-BE49-F238E27FC236}">
                        <a16:creationId xmlns:a16="http://schemas.microsoft.com/office/drawing/2014/main" id="{B13834BE-69F3-18FA-8059-44123FE5AC3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6913466" y="4655540"/>
                    <a:ext cx="0" cy="9496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id="{54BEB9B6-0F1F-BE43-AB6A-0E66C5C065D9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6861863" y="4595222"/>
                    <a:ext cx="103207" cy="10320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8" name="Group 107">
                  <a:extLst>
                    <a:ext uri="{FF2B5EF4-FFF2-40B4-BE49-F238E27FC236}">
                      <a16:creationId xmlns:a16="http://schemas.microsoft.com/office/drawing/2014/main" id="{0AA17C7F-12BA-D3D1-6788-D5B2A7BDF1E4}"/>
                    </a:ext>
                  </a:extLst>
                </p:cNvPr>
                <p:cNvGrpSpPr/>
                <p:nvPr/>
              </p:nvGrpSpPr>
              <p:grpSpPr>
                <a:xfrm>
                  <a:off x="9779953" y="3831351"/>
                  <a:ext cx="103209" cy="111613"/>
                  <a:chOff x="6861862" y="4661112"/>
                  <a:chExt cx="103209" cy="111613"/>
                </a:xfrm>
              </p:grpSpPr>
              <p:cxnSp>
                <p:nvCxnSpPr>
                  <p:cNvPr id="116" name="Straight Connector 115">
                    <a:extLst>
                      <a:ext uri="{FF2B5EF4-FFF2-40B4-BE49-F238E27FC236}">
                        <a16:creationId xmlns:a16="http://schemas.microsoft.com/office/drawing/2014/main" id="{EB334D1C-D926-AA91-D0DF-F5EBE60288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913466" y="4666954"/>
                    <a:ext cx="0" cy="96632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7" name="Straight Connector 116">
                    <a:extLst>
                      <a:ext uri="{FF2B5EF4-FFF2-40B4-BE49-F238E27FC236}">
                        <a16:creationId xmlns:a16="http://schemas.microsoft.com/office/drawing/2014/main" id="{C26C5B1F-07BC-4C5A-18E3-AB6A4E4664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6913466" y="4613630"/>
                    <a:ext cx="0" cy="9496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8" name="Straight Connector 117">
                    <a:extLst>
                      <a:ext uri="{FF2B5EF4-FFF2-40B4-BE49-F238E27FC236}">
                        <a16:creationId xmlns:a16="http://schemas.microsoft.com/office/drawing/2014/main" id="{79D8A856-D97F-051F-B210-7852BF4F51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6913466" y="4722215"/>
                    <a:ext cx="0" cy="9496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sp>
                <p:nvSpPr>
                  <p:cNvPr id="119" name="Rectangle 118">
                    <a:extLst>
                      <a:ext uri="{FF2B5EF4-FFF2-40B4-BE49-F238E27FC236}">
                        <a16:creationId xmlns:a16="http://schemas.microsoft.com/office/drawing/2014/main" id="{46299952-C8B5-50D9-2ED3-C25489743C3A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6861863" y="4669517"/>
                    <a:ext cx="103207" cy="10320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7972AB96-8E41-1955-C08E-1C811AE0EC4C}"/>
                    </a:ext>
                  </a:extLst>
                </p:cNvPr>
                <p:cNvGrpSpPr/>
                <p:nvPr/>
              </p:nvGrpSpPr>
              <p:grpSpPr>
                <a:xfrm>
                  <a:off x="11010810" y="3739595"/>
                  <a:ext cx="103209" cy="135255"/>
                  <a:chOff x="6861862" y="4626822"/>
                  <a:chExt cx="103209" cy="135255"/>
                </a:xfrm>
              </p:grpSpPr>
              <p:cxnSp>
                <p:nvCxnSpPr>
                  <p:cNvPr id="112" name="Straight Connector 111">
                    <a:extLst>
                      <a:ext uri="{FF2B5EF4-FFF2-40B4-BE49-F238E27FC236}">
                        <a16:creationId xmlns:a16="http://schemas.microsoft.com/office/drawing/2014/main" id="{FD3EA5D1-E8C2-A129-7753-6D862E3A84B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913466" y="4630051"/>
                    <a:ext cx="0" cy="130041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3" name="Straight Connector 112">
                    <a:extLst>
                      <a:ext uri="{FF2B5EF4-FFF2-40B4-BE49-F238E27FC236}">
                        <a16:creationId xmlns:a16="http://schemas.microsoft.com/office/drawing/2014/main" id="{94F34809-B4C3-B19B-B845-BBE6BCE29E6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6913466" y="4579340"/>
                    <a:ext cx="0" cy="9496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4" name="Straight Connector 113">
                    <a:extLst>
                      <a:ext uri="{FF2B5EF4-FFF2-40B4-BE49-F238E27FC236}">
                        <a16:creationId xmlns:a16="http://schemas.microsoft.com/office/drawing/2014/main" id="{D410B767-8972-8BF3-6B60-971B6426D45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6913466" y="4714595"/>
                    <a:ext cx="0" cy="9496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sp>
                <p:nvSpPr>
                  <p:cNvPr id="115" name="Rectangle 114">
                    <a:extLst>
                      <a:ext uri="{FF2B5EF4-FFF2-40B4-BE49-F238E27FC236}">
                        <a16:creationId xmlns:a16="http://schemas.microsoft.com/office/drawing/2014/main" id="{A60403CB-F707-02F8-6080-1F4407750422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6861863" y="4640942"/>
                    <a:ext cx="103207" cy="10320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1E86D4EB-8A03-7736-B5DD-15911014D8C3}"/>
                    </a:ext>
                  </a:extLst>
                </p:cNvPr>
                <p:cNvSpPr/>
                <p:nvPr/>
              </p:nvSpPr>
              <p:spPr>
                <a:xfrm rot="2700000">
                  <a:off x="8551830" y="3524194"/>
                  <a:ext cx="103207" cy="103209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54" name="Freeform: Shape 553">
                  <a:extLst>
                    <a:ext uri="{FF2B5EF4-FFF2-40B4-BE49-F238E27FC236}">
                      <a16:creationId xmlns:a16="http://schemas.microsoft.com/office/drawing/2014/main" id="{AD333680-E072-ABA8-EF35-A75D116D73F6}"/>
                    </a:ext>
                  </a:extLst>
                </p:cNvPr>
                <p:cNvSpPr/>
                <p:nvPr/>
              </p:nvSpPr>
              <p:spPr>
                <a:xfrm>
                  <a:off x="8602980" y="3571875"/>
                  <a:ext cx="2459355" cy="323850"/>
                </a:xfrm>
                <a:custGeom>
                  <a:avLst/>
                  <a:gdLst>
                    <a:gd name="connsiteX0" fmla="*/ 0 w 2459355"/>
                    <a:gd name="connsiteY0" fmla="*/ 0 h 323850"/>
                    <a:gd name="connsiteX1" fmla="*/ 617220 w 2459355"/>
                    <a:gd name="connsiteY1" fmla="*/ 205740 h 323850"/>
                    <a:gd name="connsiteX2" fmla="*/ 1228725 w 2459355"/>
                    <a:gd name="connsiteY2" fmla="*/ 323850 h 323850"/>
                    <a:gd name="connsiteX3" fmla="*/ 2459355 w 2459355"/>
                    <a:gd name="connsiteY3" fmla="*/ 232410 h 323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59355" h="323850">
                      <a:moveTo>
                        <a:pt x="0" y="0"/>
                      </a:moveTo>
                      <a:lnTo>
                        <a:pt x="617220" y="205740"/>
                      </a:lnTo>
                      <a:lnTo>
                        <a:pt x="1228725" y="323850"/>
                      </a:lnTo>
                      <a:lnTo>
                        <a:pt x="2459355" y="232410"/>
                      </a:lnTo>
                    </a:path>
                  </a:pathLst>
                </a:cu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37938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phic 20">
            <a:extLst>
              <a:ext uri="{FF2B5EF4-FFF2-40B4-BE49-F238E27FC236}">
                <a16:creationId xmlns:a16="http://schemas.microsoft.com/office/drawing/2014/main" id="{FE1B1E06-478E-BFE0-7B23-FBE3399CD74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89379" y="1780679"/>
            <a:ext cx="4280338" cy="4280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44193A-D2D0-115F-A442-F9E59DA06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08" y="582711"/>
            <a:ext cx="10917190" cy="639992"/>
          </a:xfrm>
        </p:spPr>
        <p:txBody>
          <a:bodyPr anchor="t">
            <a:normAutofit/>
          </a:bodyPr>
          <a:lstStyle/>
          <a:p>
            <a:r>
              <a:rPr lang="en-GB" dirty="0"/>
              <a:t>TRAVERSE Depression </a:t>
            </a:r>
            <a:r>
              <a:rPr lang="en-GB" dirty="0" err="1"/>
              <a:t>substudy</a:t>
            </a:r>
            <a:r>
              <a:rPr lang="en-GB" dirty="0"/>
              <a:t>: results</a:t>
            </a: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6C5E5D65-05FA-8229-6EC2-BA5B11EBC6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2164" y="112552"/>
            <a:ext cx="1227881" cy="430167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90B6C0-937A-7ECA-8A54-8C3BE691BA13}"/>
              </a:ext>
            </a:extLst>
          </p:cNvPr>
          <p:cNvSpPr txBox="1"/>
          <p:nvPr/>
        </p:nvSpPr>
        <p:spPr>
          <a:xfrm>
            <a:off x="1524001" y="5984478"/>
            <a:ext cx="10087896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GB" sz="900" spc="-10" dirty="0">
                <a:solidFill>
                  <a:srgbClr val="005294"/>
                </a:solidFill>
                <a:latin typeface="Poppins Light"/>
              </a:rPr>
              <a:t>HIS-Q, Hypogonadism Impact of Symptoms Questionnaire; LG-PDD, low-grade persistent depressive disorder (previously ‘dysthymia’)</a:t>
            </a:r>
            <a:r>
              <a:rPr kumimoji="0" lang="en-GB" sz="900" b="0" i="0" u="none" strike="noStrike" kern="1200" cap="none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.</a:t>
            </a:r>
            <a:endParaRPr kumimoji="0" lang="en-GB" sz="900" b="0" i="0" u="none" strike="noStrike" kern="1200" cap="none" normalizeH="0" baseline="0" dirty="0">
              <a:ln>
                <a:noFill/>
              </a:ln>
              <a:solidFill>
                <a:srgbClr val="005294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  <a:p>
            <a:pPr algn="l"/>
            <a:r>
              <a:rPr kumimoji="0" lang="en-GB" sz="900" b="0" i="0" u="none" strike="noStrike" kern="1200" cap="none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Bhasin S </a:t>
            </a:r>
            <a:r>
              <a:rPr kumimoji="0" lang="en-GB" sz="900" b="0" i="1" u="none" strike="noStrike" kern="1200" cap="none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et al. J Clin Endocrinol </a:t>
            </a:r>
            <a:r>
              <a:rPr kumimoji="0" lang="en-GB" sz="900" b="0" i="1" u="none" strike="noStrike" kern="1200" cap="none" normalizeH="0" baseline="0" noProof="0" dirty="0" err="1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Metab</a:t>
            </a:r>
            <a:r>
              <a:rPr kumimoji="0" lang="en-GB" sz="900" b="0" i="0" u="none" strike="noStrike" kern="1200" cap="none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 2024; </a:t>
            </a:r>
            <a:r>
              <a:rPr kumimoji="0" lang="en-GB" sz="900" b="0" i="0" u="none" strike="noStrike" kern="1200" cap="none" normalizeH="0" baseline="0" noProof="0" dirty="0" err="1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doi</a:t>
            </a:r>
            <a:r>
              <a:rPr kumimoji="0" lang="en-GB" sz="900" b="0" i="0" u="none" strike="noStrike" kern="1200" cap="none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: 10.1210/</a:t>
            </a:r>
            <a:r>
              <a:rPr kumimoji="0" lang="en-GB" sz="900" b="0" i="0" u="none" strike="noStrike" kern="1200" cap="none" normalizeH="0" baseline="0" noProof="0" dirty="0" err="1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clinem</a:t>
            </a:r>
            <a:r>
              <a:rPr kumimoji="0" lang="en-GB" sz="900" b="0" i="0" u="none" strike="noStrike" kern="1200" cap="none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/dgae026.</a:t>
            </a:r>
            <a:endParaRPr kumimoji="0" lang="sv-SE" sz="900" b="0" i="0" u="none" strike="noStrike" kern="1200" cap="none" normalizeH="0" baseline="0" noProof="0" dirty="0">
              <a:ln>
                <a:noFill/>
              </a:ln>
              <a:solidFill>
                <a:srgbClr val="005294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7D15B5-DFD4-E6C8-00A7-EC75142DFF94}"/>
              </a:ext>
            </a:extLst>
          </p:cNvPr>
          <p:cNvSpPr/>
          <p:nvPr/>
        </p:nvSpPr>
        <p:spPr>
          <a:xfrm>
            <a:off x="-592851" y="1340465"/>
            <a:ext cx="3295947" cy="449779"/>
          </a:xfrm>
          <a:prstGeom prst="roundRect">
            <a:avLst>
              <a:gd name="adj" fmla="val 50000"/>
            </a:avLst>
          </a:prstGeom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2AE37F9-7738-1E2B-E7FF-134A6E8535AD}"/>
              </a:ext>
            </a:extLst>
          </p:cNvPr>
          <p:cNvSpPr txBox="1">
            <a:spLocks/>
          </p:cNvSpPr>
          <p:nvPr/>
        </p:nvSpPr>
        <p:spPr>
          <a:xfrm>
            <a:off x="688768" y="1360561"/>
            <a:ext cx="1809077" cy="42780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rgbClr val="006EAB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Strengths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BE838BD-7151-6C7D-28FC-9635010EE81B}"/>
              </a:ext>
            </a:extLst>
          </p:cNvPr>
          <p:cNvSpPr txBox="1">
            <a:spLocks/>
          </p:cNvSpPr>
          <p:nvPr/>
        </p:nvSpPr>
        <p:spPr>
          <a:xfrm>
            <a:off x="688765" y="1983339"/>
            <a:ext cx="10917181" cy="3868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ts val="1200"/>
              </a:spcBef>
              <a:spcAft>
                <a:spcPct val="0"/>
              </a:spcAft>
              <a:buClr>
                <a:srgbClr val="006EAB"/>
              </a:buClr>
              <a:buSzPct val="110000"/>
            </a:pPr>
            <a:r>
              <a:rPr lang="en-GB" sz="1900" dirty="0">
                <a:solidFill>
                  <a:srgbClr val="E7E6E6">
                    <a:lumMod val="25000"/>
                  </a:srgbClr>
                </a:solidFill>
              </a:rPr>
              <a:t>In contrast to prior observational studies and randomised trials that did not distinguish between depressive symptoms and clinical depressive disorders, this </a:t>
            </a:r>
            <a:r>
              <a:rPr lang="en-GB" sz="1900" dirty="0" err="1">
                <a:solidFill>
                  <a:srgbClr val="E7E6E6">
                    <a:lumMod val="25000"/>
                  </a:srgbClr>
                </a:solidFill>
              </a:rPr>
              <a:t>substudy</a:t>
            </a:r>
            <a:r>
              <a:rPr lang="en-GB" sz="1900" dirty="0">
                <a:solidFill>
                  <a:srgbClr val="E7E6E6">
                    <a:lumMod val="25000"/>
                  </a:srgbClr>
                </a:solidFill>
              </a:rPr>
              <a:t> used a standardised, rigorous definition of LG-PDD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buClr>
                <a:srgbClr val="006EAB"/>
              </a:buClr>
              <a:buSzPct val="110000"/>
            </a:pPr>
            <a:r>
              <a:rPr lang="en-GB" sz="1900" dirty="0">
                <a:solidFill>
                  <a:srgbClr val="E7E6E6">
                    <a:lumMod val="25000"/>
                  </a:srgbClr>
                </a:solidFill>
              </a:rPr>
              <a:t>Study participants met the Endocrine Society’s criteria for hypogonadism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buClr>
                <a:srgbClr val="006EAB"/>
              </a:buClr>
              <a:buSzPct val="110000"/>
            </a:pPr>
            <a:r>
              <a:rPr lang="en-GB" sz="1900" dirty="0">
                <a:solidFill>
                  <a:srgbClr val="E7E6E6">
                    <a:lumMod val="25000"/>
                  </a:srgbClr>
                </a:solidFill>
              </a:rPr>
              <a:t>The trial was of good design, including parallel groups; masked, stratified, randomised allocation of participants; placebo control; and blinding of both participants and outcome assessors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buClr>
                <a:srgbClr val="006EAB"/>
              </a:buClr>
              <a:buSzPct val="110000"/>
            </a:pPr>
            <a:r>
              <a:rPr lang="en-GB" sz="1900" dirty="0">
                <a:solidFill>
                  <a:srgbClr val="E7E6E6">
                    <a:lumMod val="25000"/>
                  </a:srgbClr>
                </a:solidFill>
              </a:rPr>
              <a:t>Mood and energy were evaluated using HIS-Q, a validated, psychometrically robust instrument designed specifically for men with hypogonadism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buClr>
                <a:srgbClr val="006EAB"/>
              </a:buClr>
              <a:buSzPct val="110000"/>
            </a:pPr>
            <a:r>
              <a:rPr lang="en-GB" sz="1900" dirty="0">
                <a:solidFill>
                  <a:srgbClr val="E7E6E6">
                    <a:lumMod val="25000"/>
                  </a:srgbClr>
                </a:solidFill>
              </a:rPr>
              <a:t>The sample sizes for secondary outcomes (men with significant depressive symptoms and all TRAVERSE study participants) were greater, and the follow-up duration (2 years) longer, than any previous trial in hypogonadal men</a:t>
            </a:r>
          </a:p>
        </p:txBody>
      </p:sp>
    </p:spTree>
    <p:extLst>
      <p:ext uri="{BB962C8B-B14F-4D97-AF65-F5344CB8AC3E}">
        <p14:creationId xmlns:p14="http://schemas.microsoft.com/office/powerpoint/2010/main" val="1044558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FC1D7E58-CD0C-97EE-4EBB-7CE0EBBDE66E}"/>
              </a:ext>
            </a:extLst>
          </p:cNvPr>
          <p:cNvGrpSpPr/>
          <p:nvPr/>
        </p:nvGrpSpPr>
        <p:grpSpPr>
          <a:xfrm>
            <a:off x="1728308" y="2635151"/>
            <a:ext cx="8201695" cy="2207734"/>
            <a:chOff x="1866753" y="2675347"/>
            <a:chExt cx="8201695" cy="2207734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0C36EA9-0F28-3101-4D69-FFC3BD38B9C6}"/>
                </a:ext>
              </a:extLst>
            </p:cNvPr>
            <p:cNvGrpSpPr/>
            <p:nvPr/>
          </p:nvGrpSpPr>
          <p:grpSpPr>
            <a:xfrm>
              <a:off x="2204209" y="2675347"/>
              <a:ext cx="7526783" cy="2207734"/>
              <a:chOff x="2243565" y="2675347"/>
              <a:chExt cx="7526783" cy="2207734"/>
            </a:xfrm>
          </p:grpSpPr>
          <p:sp>
            <p:nvSpPr>
              <p:cNvPr id="45" name="Arrow: Pentagon 44">
                <a:extLst>
                  <a:ext uri="{FF2B5EF4-FFF2-40B4-BE49-F238E27FC236}">
                    <a16:creationId xmlns:a16="http://schemas.microsoft.com/office/drawing/2014/main" id="{BB5CB59A-3867-4EBD-B9C9-5A86D4F23A6A}"/>
                  </a:ext>
                </a:extLst>
              </p:cNvPr>
              <p:cNvSpPr/>
              <p:nvPr/>
            </p:nvSpPr>
            <p:spPr>
              <a:xfrm rot="16200000">
                <a:off x="1355738" y="3563174"/>
                <a:ext cx="2207734" cy="432080"/>
              </a:xfrm>
              <a:prstGeom prst="homePlate">
                <a:avLst>
                  <a:gd name="adj" fmla="val 9651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47816" cap="flat">
                <a:solidFill>
                  <a:schemeClr val="bg1"/>
                </a:solidFill>
                <a:prstDash val="solid"/>
                <a:miter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endParaRPr>
              </a:p>
            </p:txBody>
          </p:sp>
          <p:sp>
            <p:nvSpPr>
              <p:cNvPr id="46" name="Arrow: Pentagon 45">
                <a:extLst>
                  <a:ext uri="{FF2B5EF4-FFF2-40B4-BE49-F238E27FC236}">
                    <a16:creationId xmlns:a16="http://schemas.microsoft.com/office/drawing/2014/main" id="{9748771B-E6CB-33F8-CE05-AF3AEC8DD06F}"/>
                  </a:ext>
                </a:extLst>
              </p:cNvPr>
              <p:cNvSpPr/>
              <p:nvPr/>
            </p:nvSpPr>
            <p:spPr>
              <a:xfrm rot="16200000">
                <a:off x="2242576" y="3563174"/>
                <a:ext cx="2207734" cy="432080"/>
              </a:xfrm>
              <a:prstGeom prst="homePlate">
                <a:avLst>
                  <a:gd name="adj" fmla="val 9651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47816" cap="flat">
                <a:solidFill>
                  <a:schemeClr val="bg1"/>
                </a:solidFill>
                <a:prstDash val="solid"/>
                <a:miter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endParaRPr>
              </a:p>
            </p:txBody>
          </p:sp>
          <p:sp>
            <p:nvSpPr>
              <p:cNvPr id="47" name="Arrow: Pentagon 46">
                <a:extLst>
                  <a:ext uri="{FF2B5EF4-FFF2-40B4-BE49-F238E27FC236}">
                    <a16:creationId xmlns:a16="http://schemas.microsoft.com/office/drawing/2014/main" id="{E5A506F2-5D95-A898-DBD4-4BF9BEA1C904}"/>
                  </a:ext>
                </a:extLst>
              </p:cNvPr>
              <p:cNvSpPr/>
              <p:nvPr/>
            </p:nvSpPr>
            <p:spPr>
              <a:xfrm rot="16200000">
                <a:off x="3129414" y="3563174"/>
                <a:ext cx="2207734" cy="432080"/>
              </a:xfrm>
              <a:prstGeom prst="homePlate">
                <a:avLst>
                  <a:gd name="adj" fmla="val 9651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47816" cap="flat">
                <a:solidFill>
                  <a:schemeClr val="bg1"/>
                </a:solidFill>
                <a:prstDash val="solid"/>
                <a:miter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endParaRPr>
              </a:p>
            </p:txBody>
          </p:sp>
          <p:sp>
            <p:nvSpPr>
              <p:cNvPr id="48" name="Arrow: Pentagon 47">
                <a:extLst>
                  <a:ext uri="{FF2B5EF4-FFF2-40B4-BE49-F238E27FC236}">
                    <a16:creationId xmlns:a16="http://schemas.microsoft.com/office/drawing/2014/main" id="{5892F996-27AF-12C2-660A-57B4A369CCA8}"/>
                  </a:ext>
                </a:extLst>
              </p:cNvPr>
              <p:cNvSpPr/>
              <p:nvPr/>
            </p:nvSpPr>
            <p:spPr>
              <a:xfrm rot="16200000">
                <a:off x="4016252" y="3563174"/>
                <a:ext cx="2207734" cy="432080"/>
              </a:xfrm>
              <a:prstGeom prst="homePlate">
                <a:avLst>
                  <a:gd name="adj" fmla="val 9651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47816" cap="flat">
                <a:solidFill>
                  <a:schemeClr val="bg1"/>
                </a:solidFill>
                <a:prstDash val="solid"/>
                <a:miter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endParaRPr>
              </a:p>
            </p:txBody>
          </p:sp>
          <p:sp>
            <p:nvSpPr>
              <p:cNvPr id="49" name="Arrow: Pentagon 48">
                <a:extLst>
                  <a:ext uri="{FF2B5EF4-FFF2-40B4-BE49-F238E27FC236}">
                    <a16:creationId xmlns:a16="http://schemas.microsoft.com/office/drawing/2014/main" id="{881FE37B-A415-71CD-6D83-FF5DFEE4330A}"/>
                  </a:ext>
                </a:extLst>
              </p:cNvPr>
              <p:cNvSpPr/>
              <p:nvPr/>
            </p:nvSpPr>
            <p:spPr>
              <a:xfrm rot="16200000">
                <a:off x="4903090" y="3563174"/>
                <a:ext cx="2207734" cy="432080"/>
              </a:xfrm>
              <a:prstGeom prst="homePlate">
                <a:avLst>
                  <a:gd name="adj" fmla="val 9651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47816" cap="flat">
                <a:solidFill>
                  <a:schemeClr val="bg1"/>
                </a:solidFill>
                <a:prstDash val="solid"/>
                <a:miter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endParaRPr>
              </a:p>
            </p:txBody>
          </p:sp>
          <p:sp>
            <p:nvSpPr>
              <p:cNvPr id="50" name="Arrow: Pentagon 49">
                <a:extLst>
                  <a:ext uri="{FF2B5EF4-FFF2-40B4-BE49-F238E27FC236}">
                    <a16:creationId xmlns:a16="http://schemas.microsoft.com/office/drawing/2014/main" id="{9E5F89B7-A02C-C00B-2146-54F9582EF39D}"/>
                  </a:ext>
                </a:extLst>
              </p:cNvPr>
              <p:cNvSpPr/>
              <p:nvPr/>
            </p:nvSpPr>
            <p:spPr>
              <a:xfrm rot="16200000">
                <a:off x="5789928" y="3563174"/>
                <a:ext cx="2207734" cy="432080"/>
              </a:xfrm>
              <a:prstGeom prst="homePlate">
                <a:avLst>
                  <a:gd name="adj" fmla="val 9651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47816" cap="flat">
                <a:solidFill>
                  <a:schemeClr val="bg1"/>
                </a:solidFill>
                <a:prstDash val="solid"/>
                <a:miter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endParaRPr>
              </a:p>
            </p:txBody>
          </p:sp>
          <p:sp>
            <p:nvSpPr>
              <p:cNvPr id="51" name="Arrow: Pentagon 50">
                <a:extLst>
                  <a:ext uri="{FF2B5EF4-FFF2-40B4-BE49-F238E27FC236}">
                    <a16:creationId xmlns:a16="http://schemas.microsoft.com/office/drawing/2014/main" id="{C7C16ADC-D93A-2EAC-13F7-34045B98810F}"/>
                  </a:ext>
                </a:extLst>
              </p:cNvPr>
              <p:cNvSpPr/>
              <p:nvPr/>
            </p:nvSpPr>
            <p:spPr>
              <a:xfrm rot="16200000">
                <a:off x="6676766" y="3563174"/>
                <a:ext cx="2207734" cy="432080"/>
              </a:xfrm>
              <a:prstGeom prst="homePlate">
                <a:avLst>
                  <a:gd name="adj" fmla="val 9651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47816" cap="flat">
                <a:solidFill>
                  <a:schemeClr val="bg1"/>
                </a:solidFill>
                <a:prstDash val="solid"/>
                <a:miter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endParaRPr>
              </a:p>
            </p:txBody>
          </p:sp>
          <p:sp>
            <p:nvSpPr>
              <p:cNvPr id="52" name="Arrow: Pentagon 51">
                <a:extLst>
                  <a:ext uri="{FF2B5EF4-FFF2-40B4-BE49-F238E27FC236}">
                    <a16:creationId xmlns:a16="http://schemas.microsoft.com/office/drawing/2014/main" id="{38D30D97-9227-9496-8152-A49F7060E8E7}"/>
                  </a:ext>
                </a:extLst>
              </p:cNvPr>
              <p:cNvSpPr/>
              <p:nvPr/>
            </p:nvSpPr>
            <p:spPr>
              <a:xfrm rot="16200000">
                <a:off x="7563604" y="3563174"/>
                <a:ext cx="2207734" cy="432080"/>
              </a:xfrm>
              <a:prstGeom prst="homePlate">
                <a:avLst>
                  <a:gd name="adj" fmla="val 9651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47816" cap="flat">
                <a:solidFill>
                  <a:schemeClr val="bg1"/>
                </a:solidFill>
                <a:prstDash val="solid"/>
                <a:miter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endParaRPr>
              </a:p>
            </p:txBody>
          </p:sp>
          <p:sp>
            <p:nvSpPr>
              <p:cNvPr id="53" name="Arrow: Pentagon 52">
                <a:extLst>
                  <a:ext uri="{FF2B5EF4-FFF2-40B4-BE49-F238E27FC236}">
                    <a16:creationId xmlns:a16="http://schemas.microsoft.com/office/drawing/2014/main" id="{744EC23D-E733-FC81-26E0-752EC1075CD2}"/>
                  </a:ext>
                </a:extLst>
              </p:cNvPr>
              <p:cNvSpPr/>
              <p:nvPr/>
            </p:nvSpPr>
            <p:spPr>
              <a:xfrm rot="16200000">
                <a:off x="8450441" y="3563174"/>
                <a:ext cx="2207734" cy="432080"/>
              </a:xfrm>
              <a:prstGeom prst="homePlate">
                <a:avLst>
                  <a:gd name="adj" fmla="val 9651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47816" cap="flat">
                <a:solidFill>
                  <a:schemeClr val="bg1"/>
                </a:solidFill>
                <a:prstDash val="solid"/>
                <a:miter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endParaRPr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3E1E67B-6920-2550-5494-58A994052902}"/>
                </a:ext>
              </a:extLst>
            </p:cNvPr>
            <p:cNvSpPr/>
            <p:nvPr/>
          </p:nvSpPr>
          <p:spPr>
            <a:xfrm>
              <a:off x="1866753" y="3429000"/>
              <a:ext cx="8201695" cy="2486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47816" cap="flat">
              <a:solidFill>
                <a:schemeClr val="bg1"/>
              </a:solidFill>
              <a:prstDash val="solid"/>
              <a:miter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BF45001-C0A0-B6F3-E200-201D49C85DBA}"/>
                </a:ext>
              </a:extLst>
            </p:cNvPr>
            <p:cNvSpPr/>
            <p:nvPr/>
          </p:nvSpPr>
          <p:spPr>
            <a:xfrm>
              <a:off x="1866753" y="4294831"/>
              <a:ext cx="8201695" cy="2486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47816" cap="flat">
              <a:solidFill>
                <a:schemeClr val="bg1"/>
              </a:solidFill>
              <a:prstDash val="solid"/>
              <a:miter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644193A-D2D0-115F-A442-F9E59DA06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08" y="582711"/>
            <a:ext cx="10917190" cy="639992"/>
          </a:xfrm>
        </p:spPr>
        <p:txBody>
          <a:bodyPr anchor="t">
            <a:normAutofit/>
          </a:bodyPr>
          <a:lstStyle/>
          <a:p>
            <a:r>
              <a:rPr lang="en-GB" dirty="0"/>
              <a:t>TRAVERSE Depression </a:t>
            </a:r>
            <a:r>
              <a:rPr lang="en-GB" dirty="0" err="1"/>
              <a:t>substudy</a:t>
            </a:r>
            <a:r>
              <a:rPr lang="en-GB" dirty="0"/>
              <a:t>: results</a:t>
            </a: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6C5E5D65-05FA-8229-6EC2-BA5B11EBC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2164" y="112552"/>
            <a:ext cx="1227881" cy="430167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90B6C0-937A-7ECA-8A54-8C3BE691BA13}"/>
              </a:ext>
            </a:extLst>
          </p:cNvPr>
          <p:cNvSpPr txBox="1"/>
          <p:nvPr/>
        </p:nvSpPr>
        <p:spPr>
          <a:xfrm>
            <a:off x="1524001" y="5984478"/>
            <a:ext cx="10087896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spc="-10" dirty="0">
                <a:solidFill>
                  <a:srgbClr val="005294"/>
                </a:solidFill>
                <a:latin typeface="Poppins Light"/>
              </a:rPr>
              <a:t>COVID-19, coronavirus disease 2019; LG-PDD, low-grade persistent depressive disorder (previously ‘dysthymia’);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TTh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, testosterone therapy.</a:t>
            </a:r>
          </a:p>
          <a:p>
            <a:pPr algn="l"/>
            <a:r>
              <a:rPr kumimoji="0" lang="en-GB" sz="900" b="0" i="0" u="none" strike="noStrike" kern="1200" cap="none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Bhasin S </a:t>
            </a:r>
            <a:r>
              <a:rPr kumimoji="0" lang="en-GB" sz="900" b="0" i="1" u="none" strike="noStrike" kern="1200" cap="none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et al. J Clin Endocrinol </a:t>
            </a:r>
            <a:r>
              <a:rPr kumimoji="0" lang="en-GB" sz="900" b="0" i="1" u="none" strike="noStrike" kern="1200" cap="none" normalizeH="0" baseline="0" noProof="0" dirty="0" err="1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Metab</a:t>
            </a:r>
            <a:r>
              <a:rPr kumimoji="0" lang="en-GB" sz="900" b="0" i="0" u="none" strike="noStrike" kern="1200" cap="none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 2024; </a:t>
            </a:r>
            <a:r>
              <a:rPr kumimoji="0" lang="en-GB" sz="900" b="0" i="0" u="none" strike="noStrike" kern="1200" cap="none" normalizeH="0" baseline="0" noProof="0" dirty="0" err="1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doi</a:t>
            </a:r>
            <a:r>
              <a:rPr kumimoji="0" lang="en-GB" sz="900" b="0" i="0" u="none" strike="noStrike" kern="1200" cap="none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: 10.1210/</a:t>
            </a:r>
            <a:r>
              <a:rPr kumimoji="0" lang="en-GB" sz="900" b="0" i="0" u="none" strike="noStrike" kern="1200" cap="none" normalizeH="0" baseline="0" noProof="0" dirty="0" err="1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clinem</a:t>
            </a:r>
            <a:r>
              <a:rPr kumimoji="0" lang="en-GB" sz="900" b="0" i="0" u="none" strike="noStrike" kern="1200" cap="none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/dgae026.</a:t>
            </a:r>
            <a:endParaRPr kumimoji="0" lang="sv-SE" sz="900" b="0" i="0" u="none" strike="noStrike" kern="1200" cap="none" normalizeH="0" baseline="0" noProof="0" dirty="0">
              <a:ln>
                <a:noFill/>
              </a:ln>
              <a:solidFill>
                <a:srgbClr val="005294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7D15B5-DFD4-E6C8-00A7-EC75142DFF94}"/>
              </a:ext>
            </a:extLst>
          </p:cNvPr>
          <p:cNvSpPr/>
          <p:nvPr/>
        </p:nvSpPr>
        <p:spPr>
          <a:xfrm>
            <a:off x="-592851" y="1340465"/>
            <a:ext cx="3474620" cy="449779"/>
          </a:xfrm>
          <a:prstGeom prst="roundRect">
            <a:avLst>
              <a:gd name="adj" fmla="val 50000"/>
            </a:avLst>
          </a:prstGeom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2AE37F9-7738-1E2B-E7FF-134A6E8535AD}"/>
              </a:ext>
            </a:extLst>
          </p:cNvPr>
          <p:cNvSpPr txBox="1">
            <a:spLocks/>
          </p:cNvSpPr>
          <p:nvPr/>
        </p:nvSpPr>
        <p:spPr>
          <a:xfrm>
            <a:off x="688768" y="1360561"/>
            <a:ext cx="2033411" cy="42780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rgbClr val="006EAB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Limitations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BE838BD-7151-6C7D-28FC-9635010EE81B}"/>
              </a:ext>
            </a:extLst>
          </p:cNvPr>
          <p:cNvSpPr txBox="1">
            <a:spLocks/>
          </p:cNvSpPr>
          <p:nvPr/>
        </p:nvSpPr>
        <p:spPr>
          <a:xfrm>
            <a:off x="688765" y="1983339"/>
            <a:ext cx="10917181" cy="351121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ts val="2400"/>
              </a:spcBef>
              <a:spcAft>
                <a:spcPct val="0"/>
              </a:spcAft>
              <a:buClr>
                <a:srgbClr val="006EAB"/>
              </a:buClr>
              <a:buSzPct val="110000"/>
            </a:pPr>
            <a:r>
              <a:rPr lang="en-GB" sz="2000" dirty="0">
                <a:solidFill>
                  <a:srgbClr val="E7E6E6">
                    <a:lumMod val="25000"/>
                  </a:srgbClr>
                </a:solidFill>
              </a:rPr>
              <a:t>The trial lacked sufficient statistical power to determine the efficacy of </a:t>
            </a:r>
            <a:r>
              <a:rPr lang="en-GB" sz="2000" dirty="0" err="1">
                <a:solidFill>
                  <a:srgbClr val="E7E6E6">
                    <a:lumMod val="25000"/>
                  </a:srgbClr>
                </a:solidFill>
              </a:rPr>
              <a:t>TTh</a:t>
            </a:r>
            <a:r>
              <a:rPr lang="en-GB" sz="2000" dirty="0">
                <a:solidFill>
                  <a:srgbClr val="E7E6E6">
                    <a:lumMod val="25000"/>
                  </a:srgbClr>
                </a:solidFill>
              </a:rPr>
              <a:t> </a:t>
            </a:r>
            <a:br>
              <a:rPr lang="en-GB" sz="2000" dirty="0">
                <a:solidFill>
                  <a:srgbClr val="E7E6E6">
                    <a:lumMod val="25000"/>
                  </a:srgbClr>
                </a:solidFill>
              </a:rPr>
            </a:br>
            <a:r>
              <a:rPr lang="en-GB" sz="2000" dirty="0">
                <a:solidFill>
                  <a:srgbClr val="E7E6E6">
                    <a:lumMod val="25000"/>
                  </a:srgbClr>
                </a:solidFill>
              </a:rPr>
              <a:t>in improving depressive symptoms in men with LG-PDD, because of small </a:t>
            </a:r>
            <a:br>
              <a:rPr lang="en-GB" sz="2000" dirty="0">
                <a:solidFill>
                  <a:srgbClr val="E7E6E6">
                    <a:lumMod val="25000"/>
                  </a:srgbClr>
                </a:solidFill>
              </a:rPr>
            </a:br>
            <a:r>
              <a:rPr lang="en-GB" sz="2000" dirty="0">
                <a:solidFill>
                  <a:srgbClr val="E7E6E6">
                    <a:lumMod val="25000"/>
                  </a:srgbClr>
                </a:solidFill>
              </a:rPr>
              <a:t>sample size </a:t>
            </a:r>
          </a:p>
          <a:p>
            <a:pPr fontAlgn="base">
              <a:spcBef>
                <a:spcPts val="2400"/>
              </a:spcBef>
              <a:spcAft>
                <a:spcPct val="0"/>
              </a:spcAft>
              <a:buClr>
                <a:srgbClr val="006EAB"/>
              </a:buClr>
              <a:buSzPct val="110000"/>
            </a:pPr>
            <a:r>
              <a:rPr lang="en-GB" sz="2000" dirty="0">
                <a:solidFill>
                  <a:srgbClr val="E7E6E6">
                    <a:lumMod val="25000"/>
                  </a:srgbClr>
                </a:solidFill>
              </a:rPr>
              <a:t>The TRAVERSE trial took place during the COVID-19 pandemic, meaning that retention was affected for both </a:t>
            </a:r>
            <a:r>
              <a:rPr lang="en-GB" sz="2000" dirty="0" err="1">
                <a:solidFill>
                  <a:srgbClr val="E7E6E6">
                    <a:lumMod val="25000"/>
                  </a:srgbClr>
                </a:solidFill>
              </a:rPr>
              <a:t>TTh</a:t>
            </a:r>
            <a:r>
              <a:rPr lang="en-GB" sz="2000" dirty="0">
                <a:solidFill>
                  <a:srgbClr val="E7E6E6">
                    <a:lumMod val="25000"/>
                  </a:srgbClr>
                </a:solidFill>
              </a:rPr>
              <a:t>- and placebo-treated groups</a:t>
            </a:r>
          </a:p>
          <a:p>
            <a:pPr fontAlgn="base">
              <a:spcBef>
                <a:spcPts val="2400"/>
              </a:spcBef>
              <a:spcAft>
                <a:spcPct val="0"/>
              </a:spcAft>
              <a:buClr>
                <a:srgbClr val="006EAB"/>
              </a:buClr>
              <a:buSzPct val="110000"/>
            </a:pPr>
            <a:r>
              <a:rPr lang="en-GB" sz="2000" dirty="0">
                <a:solidFill>
                  <a:srgbClr val="E7E6E6">
                    <a:lumMod val="25000"/>
                  </a:srgbClr>
                </a:solidFill>
              </a:rPr>
              <a:t>It is not known what proportion of men had organic hypogonadism due to </a:t>
            </a:r>
            <a:br>
              <a:rPr lang="en-GB" sz="2000" dirty="0">
                <a:solidFill>
                  <a:srgbClr val="E7E6E6">
                    <a:lumMod val="25000"/>
                  </a:srgbClr>
                </a:solidFill>
              </a:rPr>
            </a:br>
            <a:r>
              <a:rPr lang="en-GB" sz="2000" dirty="0">
                <a:solidFill>
                  <a:srgbClr val="E7E6E6">
                    <a:lumMod val="25000"/>
                  </a:srgbClr>
                </a:solidFill>
              </a:rPr>
              <a:t>known causes, because these date were not collected</a:t>
            </a:r>
          </a:p>
          <a:p>
            <a:pPr fontAlgn="base">
              <a:spcBef>
                <a:spcPts val="2400"/>
              </a:spcBef>
              <a:spcAft>
                <a:spcPct val="0"/>
              </a:spcAft>
              <a:buClr>
                <a:srgbClr val="006EAB"/>
              </a:buClr>
              <a:buSzPct val="110000"/>
            </a:pPr>
            <a:r>
              <a:rPr lang="en-GB" sz="2000" dirty="0">
                <a:solidFill>
                  <a:srgbClr val="E7E6E6">
                    <a:lumMod val="25000"/>
                  </a:srgbClr>
                </a:solidFill>
              </a:rPr>
              <a:t>These findings should not be applied to women, transgender/gender-diverse people, or to supraphysiologic doses of testosterone</a:t>
            </a:r>
          </a:p>
        </p:txBody>
      </p:sp>
    </p:spTree>
    <p:extLst>
      <p:ext uri="{BB962C8B-B14F-4D97-AF65-F5344CB8AC3E}">
        <p14:creationId xmlns:p14="http://schemas.microsoft.com/office/powerpoint/2010/main" val="2877976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4193A-D2D0-115F-A442-F9E59DA06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08" y="582711"/>
            <a:ext cx="10917190" cy="639992"/>
          </a:xfrm>
        </p:spPr>
        <p:txBody>
          <a:bodyPr anchor="t">
            <a:normAutofit/>
          </a:bodyPr>
          <a:lstStyle/>
          <a:p>
            <a:r>
              <a:rPr lang="en-GB" dirty="0"/>
              <a:t>TRAVERSE Depression </a:t>
            </a:r>
            <a:r>
              <a:rPr lang="en-GB" dirty="0" err="1"/>
              <a:t>substudy</a:t>
            </a:r>
            <a:endParaRPr lang="en-GB" dirty="0"/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6C5E5D65-05FA-8229-6EC2-BA5B11EBC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2164" y="112552"/>
            <a:ext cx="1227881" cy="430167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BE838BD-7151-6C7D-28FC-9635010EE81B}"/>
              </a:ext>
            </a:extLst>
          </p:cNvPr>
          <p:cNvSpPr txBox="1">
            <a:spLocks/>
          </p:cNvSpPr>
          <p:nvPr/>
        </p:nvSpPr>
        <p:spPr>
          <a:xfrm>
            <a:off x="611227" y="1946041"/>
            <a:ext cx="10435858" cy="3654737"/>
          </a:xfrm>
          <a:prstGeom prst="roundRect">
            <a:avLst>
              <a:gd name="adj" fmla="val 47251"/>
            </a:avLst>
          </a:prstGeom>
          <a:solidFill>
            <a:schemeClr val="accent2"/>
          </a:solidFill>
        </p:spPr>
        <p:txBody>
          <a:bodyPr vert="horz" wrap="square" lIns="36000" tIns="36000" rIns="36000" bIns="3600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algn="l">
              <a:spcBef>
                <a:spcPts val="2400"/>
              </a:spcBef>
            </a:pPr>
            <a:r>
              <a:rPr lang="en-GB" sz="2000" dirty="0">
                <a:solidFill>
                  <a:schemeClr val="bg1"/>
                </a:solidFill>
                <a:latin typeface="+mj-lt"/>
              </a:rPr>
              <a:t>Depressive symptoms are common in middle-aged and older men with hypogonadism, but LG-PDD is uncommon</a:t>
            </a:r>
          </a:p>
          <a:p>
            <a:pPr marL="357188">
              <a:spcBef>
                <a:spcPts val="2400"/>
              </a:spcBef>
            </a:pPr>
            <a:r>
              <a:rPr lang="en-US" sz="2000" spc="-20" dirty="0">
                <a:solidFill>
                  <a:schemeClr val="bg1"/>
                </a:solidFill>
                <a:latin typeface="+mj-lt"/>
              </a:rPr>
              <a:t>Among middle-aged and older men with hypogonadism, </a:t>
            </a:r>
            <a:br>
              <a:rPr lang="en-US" sz="2000" spc="-20" dirty="0">
                <a:solidFill>
                  <a:schemeClr val="bg1"/>
                </a:solidFill>
                <a:latin typeface="+mj-lt"/>
              </a:rPr>
            </a:br>
            <a:r>
              <a:rPr lang="en-US" sz="2000" dirty="0">
                <a:solidFill>
                  <a:schemeClr val="bg1"/>
                </a:solidFill>
                <a:latin typeface="+mj-lt"/>
              </a:rPr>
              <a:t>established CVD or multiple risk factors for incident </a:t>
            </a:r>
            <a:br>
              <a:rPr lang="en-US" sz="2000" dirty="0">
                <a:solidFill>
                  <a:schemeClr val="bg1"/>
                </a:solidFill>
                <a:latin typeface="+mj-lt"/>
              </a:rPr>
            </a:br>
            <a:r>
              <a:rPr lang="en-US" sz="2000" dirty="0">
                <a:solidFill>
                  <a:schemeClr val="bg1"/>
                </a:solidFill>
                <a:latin typeface="+mj-lt"/>
              </a:rPr>
              <a:t>cardiac events, and with or without depressive </a:t>
            </a:r>
            <a:br>
              <a:rPr lang="en-US" sz="2000" dirty="0">
                <a:solidFill>
                  <a:schemeClr val="bg1"/>
                </a:solidFill>
                <a:latin typeface="+mj-lt"/>
              </a:rPr>
            </a:br>
            <a:r>
              <a:rPr lang="en-US" sz="2000" dirty="0">
                <a:solidFill>
                  <a:schemeClr val="bg1"/>
                </a:solidFill>
                <a:latin typeface="+mj-lt"/>
              </a:rPr>
              <a:t>symptoms,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TTh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treatment </a:t>
            </a:r>
            <a:r>
              <a:rPr lang="en-GB" sz="2000" dirty="0">
                <a:solidFill>
                  <a:schemeClr val="bg1"/>
                </a:solidFill>
                <a:latin typeface="+mj-lt"/>
              </a:rPr>
              <a:t>was associated with </a:t>
            </a:r>
            <a:br>
              <a:rPr lang="en-GB" sz="2000" dirty="0">
                <a:solidFill>
                  <a:schemeClr val="bg1"/>
                </a:solidFill>
                <a:latin typeface="+mj-lt"/>
              </a:rPr>
            </a:br>
            <a:r>
              <a:rPr lang="en-GB" sz="2000" dirty="0">
                <a:solidFill>
                  <a:schemeClr val="bg1"/>
                </a:solidFill>
                <a:latin typeface="+mj-lt"/>
              </a:rPr>
              <a:t>small improvements in mood and energy, </a:t>
            </a:r>
            <a:br>
              <a:rPr lang="en-GB" sz="2000" dirty="0">
                <a:solidFill>
                  <a:schemeClr val="bg1"/>
                </a:solidFill>
                <a:latin typeface="+mj-lt"/>
              </a:rPr>
            </a:br>
            <a:r>
              <a:rPr lang="en-GB" sz="2000" dirty="0">
                <a:solidFill>
                  <a:schemeClr val="bg1"/>
                </a:solidFill>
                <a:latin typeface="+mj-lt"/>
              </a:rPr>
              <a:t>versus placebo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8FF2C83-4F1B-ECE7-02B3-A0B0B232D5A8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69081" y="3432602"/>
            <a:ext cx="2789092" cy="278909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C66EEB9-18B0-60C3-94B3-F0B37315F22A}"/>
              </a:ext>
            </a:extLst>
          </p:cNvPr>
          <p:cNvSpPr/>
          <p:nvPr/>
        </p:nvSpPr>
        <p:spPr>
          <a:xfrm>
            <a:off x="-592852" y="1340465"/>
            <a:ext cx="3555813" cy="449779"/>
          </a:xfrm>
          <a:prstGeom prst="roundRect">
            <a:avLst>
              <a:gd name="adj" fmla="val 50000"/>
            </a:avLst>
          </a:prstGeom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DA4BCB0-EBFF-9C88-4D7B-A70371616331}"/>
              </a:ext>
            </a:extLst>
          </p:cNvPr>
          <p:cNvSpPr txBox="1">
            <a:spLocks/>
          </p:cNvSpPr>
          <p:nvPr/>
        </p:nvSpPr>
        <p:spPr>
          <a:xfrm>
            <a:off x="688769" y="1360561"/>
            <a:ext cx="1984094" cy="42780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rgbClr val="006EAB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Conclusion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299208-7ACF-F4CE-0F6D-CEDC90FF7D99}"/>
              </a:ext>
            </a:extLst>
          </p:cNvPr>
          <p:cNvSpPr txBox="1"/>
          <p:nvPr/>
        </p:nvSpPr>
        <p:spPr>
          <a:xfrm>
            <a:off x="1524001" y="5984478"/>
            <a:ext cx="10087896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defRPr/>
            </a:pPr>
            <a:r>
              <a:rPr lang="en-GB" sz="900" dirty="0">
                <a:solidFill>
                  <a:srgbClr val="005294"/>
                </a:solidFill>
                <a:latin typeface="Poppins Light"/>
              </a:rPr>
              <a:t>CVD, cardiovascular disease; </a:t>
            </a:r>
            <a:r>
              <a:rPr lang="en-GB" sz="900" spc="-10" dirty="0">
                <a:solidFill>
                  <a:srgbClr val="005294"/>
                </a:solidFill>
                <a:latin typeface="Poppins Light"/>
              </a:rPr>
              <a:t>LG-PDD, low-grade persistent depressive disorder (previously ‘dysthymia’); </a:t>
            </a:r>
            <a:r>
              <a:rPr lang="en-GB" sz="900" dirty="0" err="1">
                <a:solidFill>
                  <a:srgbClr val="005294"/>
                </a:solidFill>
                <a:latin typeface="Poppins Light"/>
              </a:rPr>
              <a:t>TTh</a:t>
            </a:r>
            <a:r>
              <a:rPr lang="en-GB" sz="900" dirty="0">
                <a:solidFill>
                  <a:srgbClr val="005294"/>
                </a:solidFill>
                <a:latin typeface="Poppins Light"/>
              </a:rPr>
              <a:t>, testosterone therapy.</a:t>
            </a:r>
          </a:p>
          <a:p>
            <a:pPr algn="l"/>
            <a:r>
              <a:rPr kumimoji="0" lang="en-GB" sz="900" b="0" i="0" u="none" strike="noStrike" kern="1200" cap="none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Bhasin S </a:t>
            </a:r>
            <a:r>
              <a:rPr kumimoji="0" lang="en-GB" sz="900" b="0" i="1" u="none" strike="noStrike" kern="1200" cap="none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et al. J Clin Endocrinol </a:t>
            </a:r>
            <a:r>
              <a:rPr kumimoji="0" lang="en-GB" sz="900" b="0" i="1" u="none" strike="noStrike" kern="1200" cap="none" normalizeH="0" baseline="0" noProof="0" dirty="0" err="1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Metab</a:t>
            </a:r>
            <a:r>
              <a:rPr kumimoji="0" lang="en-GB" sz="900" b="0" i="0" u="none" strike="noStrike" kern="1200" cap="none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 2024; </a:t>
            </a:r>
            <a:r>
              <a:rPr kumimoji="0" lang="en-GB" sz="900" b="0" i="0" u="none" strike="noStrike" kern="1200" cap="none" normalizeH="0" baseline="0" noProof="0" dirty="0" err="1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doi</a:t>
            </a:r>
            <a:r>
              <a:rPr kumimoji="0" lang="en-GB" sz="900" b="0" i="0" u="none" strike="noStrike" kern="1200" cap="none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: 10.1210/</a:t>
            </a:r>
            <a:r>
              <a:rPr kumimoji="0" lang="en-GB" sz="900" b="0" i="0" u="none" strike="noStrike" kern="1200" cap="none" normalizeH="0" baseline="0" noProof="0" dirty="0" err="1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clinem</a:t>
            </a:r>
            <a:r>
              <a:rPr kumimoji="0" lang="en-GB" sz="900" b="0" i="0" u="none" strike="noStrike" kern="1200" cap="none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/dgae026.</a:t>
            </a:r>
            <a:endParaRPr kumimoji="0" lang="sv-SE" sz="900" b="0" i="0" u="none" strike="noStrike" kern="1200" cap="none" normalizeH="0" baseline="0" noProof="0" dirty="0">
              <a:ln>
                <a:noFill/>
              </a:ln>
              <a:solidFill>
                <a:srgbClr val="005294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554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4193A-D2D0-115F-A442-F9E59DA06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08" y="582711"/>
            <a:ext cx="10917190" cy="639992"/>
          </a:xfrm>
        </p:spPr>
        <p:txBody>
          <a:bodyPr anchor="t">
            <a:normAutofit/>
          </a:bodyPr>
          <a:lstStyle/>
          <a:p>
            <a:r>
              <a:rPr lang="en-GB" dirty="0"/>
              <a:t>TRAVERSE Depression </a:t>
            </a:r>
            <a:r>
              <a:rPr lang="en-GB" dirty="0" err="1"/>
              <a:t>substudy</a:t>
            </a:r>
            <a:endParaRPr lang="en-GB" dirty="0"/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6C5E5D65-05FA-8229-6EC2-BA5B11EBC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2164" y="112552"/>
            <a:ext cx="1227881" cy="430167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7D15B5-DFD4-E6C8-00A7-EC75142DFF94}"/>
              </a:ext>
            </a:extLst>
          </p:cNvPr>
          <p:cNvSpPr/>
          <p:nvPr/>
        </p:nvSpPr>
        <p:spPr>
          <a:xfrm>
            <a:off x="-592851" y="1340465"/>
            <a:ext cx="7332601" cy="449779"/>
          </a:xfrm>
          <a:prstGeom prst="roundRect">
            <a:avLst>
              <a:gd name="adj" fmla="val 50000"/>
            </a:avLst>
          </a:prstGeom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2AE37F9-7738-1E2B-E7FF-134A6E8535AD}"/>
              </a:ext>
            </a:extLst>
          </p:cNvPr>
          <p:cNvSpPr txBox="1">
            <a:spLocks/>
          </p:cNvSpPr>
          <p:nvPr/>
        </p:nvSpPr>
        <p:spPr>
          <a:xfrm>
            <a:off x="688768" y="1360561"/>
            <a:ext cx="5752225" cy="42780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rgbClr val="006EAB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Rationale for a depression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substudy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BE838BD-7151-6C7D-28FC-9635010EE81B}"/>
              </a:ext>
            </a:extLst>
          </p:cNvPr>
          <p:cNvSpPr txBox="1">
            <a:spLocks/>
          </p:cNvSpPr>
          <p:nvPr/>
        </p:nvSpPr>
        <p:spPr>
          <a:xfrm>
            <a:off x="688765" y="1983339"/>
            <a:ext cx="10998737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SzPct val="110000"/>
            </a:pPr>
            <a:r>
              <a:rPr lang="en-US" sz="1800" spc="-20" dirty="0" err="1"/>
              <a:t>TTh</a:t>
            </a:r>
            <a:r>
              <a:rPr lang="en-US" sz="1800" spc="-20" dirty="0"/>
              <a:t> has been associated with </a:t>
            </a:r>
            <a:r>
              <a:rPr lang="en-US" sz="1800" spc="-20" dirty="0">
                <a:solidFill>
                  <a:schemeClr val="tx1"/>
                </a:solidFill>
                <a:latin typeface="+mj-lt"/>
              </a:rPr>
              <a:t>modest but significant improvements in depressive symptoms</a:t>
            </a:r>
            <a:r>
              <a:rPr lang="en-US" sz="1800" spc="-20" dirty="0"/>
              <a:t> </a:t>
            </a:r>
            <a:r>
              <a:rPr lang="en-US" sz="1800" dirty="0"/>
              <a:t>in a variety of studies in men with hypogonadism:</a:t>
            </a:r>
            <a:r>
              <a:rPr lang="en-US" sz="1800" baseline="30000" dirty="0"/>
              <a:t>1</a:t>
            </a:r>
            <a:endParaRPr lang="en-US" sz="1800" baseline="30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FD8DE867-D146-03E1-364D-4EC330C8017A}"/>
              </a:ext>
            </a:extLst>
          </p:cNvPr>
          <p:cNvSpPr txBox="1">
            <a:spLocks/>
          </p:cNvSpPr>
          <p:nvPr/>
        </p:nvSpPr>
        <p:spPr>
          <a:xfrm>
            <a:off x="688766" y="5212165"/>
            <a:ext cx="10411784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SzPct val="110000"/>
            </a:pPr>
            <a:r>
              <a:rPr lang="en-GB" sz="1800" dirty="0"/>
              <a:t>Observational studies and small randomised trials suggest that </a:t>
            </a:r>
            <a:r>
              <a:rPr lang="en-GB" sz="1800" dirty="0" err="1"/>
              <a:t>TTh</a:t>
            </a:r>
            <a:r>
              <a:rPr lang="en-GB" sz="1800" dirty="0"/>
              <a:t> may be particularly effective for depressive symptoms in men with LG-PDD and hypogonadism</a:t>
            </a:r>
            <a:r>
              <a:rPr lang="en-GB" sz="1800" baseline="30000" dirty="0"/>
              <a:t>1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23C6D19-924F-1529-0BAF-3F7FDB5AD2C4}"/>
              </a:ext>
            </a:extLst>
          </p:cNvPr>
          <p:cNvSpPr/>
          <p:nvPr/>
        </p:nvSpPr>
        <p:spPr>
          <a:xfrm>
            <a:off x="155864" y="2689768"/>
            <a:ext cx="2036619" cy="1114847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1" name="Table 11">
            <a:extLst>
              <a:ext uri="{FF2B5EF4-FFF2-40B4-BE49-F238E27FC236}">
                <a16:creationId xmlns:a16="http://schemas.microsoft.com/office/drawing/2014/main" id="{5CC46630-33DE-1687-1629-097AEACB1B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579627"/>
              </p:ext>
            </p:extLst>
          </p:nvPr>
        </p:nvGraphicFramePr>
        <p:xfrm>
          <a:off x="1209534" y="2691673"/>
          <a:ext cx="10355547" cy="2487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1849">
                  <a:extLst>
                    <a:ext uri="{9D8B030D-6E8A-4147-A177-3AD203B41FA5}">
                      <a16:colId xmlns:a16="http://schemas.microsoft.com/office/drawing/2014/main" val="3155700149"/>
                    </a:ext>
                  </a:extLst>
                </a:gridCol>
                <a:gridCol w="3451849">
                  <a:extLst>
                    <a:ext uri="{9D8B030D-6E8A-4147-A177-3AD203B41FA5}">
                      <a16:colId xmlns:a16="http://schemas.microsoft.com/office/drawing/2014/main" val="356617585"/>
                    </a:ext>
                  </a:extLst>
                </a:gridCol>
                <a:gridCol w="3451849">
                  <a:extLst>
                    <a:ext uri="{9D8B030D-6E8A-4147-A177-3AD203B41FA5}">
                      <a16:colId xmlns:a16="http://schemas.microsoft.com/office/drawing/2014/main" val="2804417613"/>
                    </a:ext>
                  </a:extLst>
                </a:gridCol>
              </a:tblGrid>
              <a:tr h="384036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 err="1">
                          <a:latin typeface="+mj-lt"/>
                        </a:rPr>
                        <a:t>TTrials</a:t>
                      </a:r>
                      <a:r>
                        <a:rPr lang="en-GB" sz="1400" b="0" dirty="0">
                          <a:latin typeface="+mj-lt"/>
                        </a:rPr>
                        <a:t> (Testosterone Trials)</a:t>
                      </a:r>
                      <a:r>
                        <a:rPr lang="en-GB" sz="1400" b="0" baseline="30000" dirty="0">
                          <a:latin typeface="+mj-lt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 err="1">
                          <a:latin typeface="+mj-lt"/>
                        </a:rPr>
                        <a:t>TRiUS</a:t>
                      </a:r>
                      <a:r>
                        <a:rPr lang="en-GB" sz="1400" b="0" dirty="0">
                          <a:latin typeface="+mj-lt"/>
                        </a:rPr>
                        <a:t> (</a:t>
                      </a:r>
                      <a:r>
                        <a:rPr lang="en-GB" sz="1400" b="0" dirty="0" err="1">
                          <a:latin typeface="+mj-lt"/>
                        </a:rPr>
                        <a:t>Testim</a:t>
                      </a:r>
                      <a:r>
                        <a:rPr lang="en-GB" sz="1400" b="0" dirty="0">
                          <a:latin typeface="+mj-lt"/>
                        </a:rPr>
                        <a:t>® Registry in the US)</a:t>
                      </a:r>
                      <a:r>
                        <a:rPr lang="en-GB" sz="1400" b="0" baseline="30000" dirty="0">
                          <a:latin typeface="+mj-lt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spc="-60" dirty="0">
                          <a:solidFill>
                            <a:schemeClr val="tx2"/>
                          </a:solidFill>
                          <a:latin typeface="+mj-lt"/>
                        </a:rPr>
                        <a:t>Systematic review and meta-analysis</a:t>
                      </a:r>
                      <a:r>
                        <a:rPr lang="en-GB" sz="1400" b="0" spc="-60" baseline="30000" dirty="0">
                          <a:solidFill>
                            <a:schemeClr val="tx2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580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6EAB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Randomised, placebo-controlled trial </a:t>
                      </a:r>
                      <a:br>
                        <a:rPr kumimoji="0" lang="en-GB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GB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 790 men aged </a:t>
                      </a:r>
                      <a:r>
                        <a:rPr lang="en-GB" sz="1200" spc="0" dirty="0">
                          <a:solidFill>
                            <a:schemeClr val="tx2"/>
                          </a:solidFill>
                        </a:rPr>
                        <a:t>≥65 years with hypogonadism, not selected based on the presence of depressive symptoms or disorders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6EAB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kumimoji="0" lang="en-GB" sz="12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ncontrolled</a:t>
                      </a:r>
                      <a:r>
                        <a:rPr kumimoji="0" lang="en-GB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12-month, observational registry study in 849 men with hypogonadism, not selected based on the presence of depressive symptoms or disorders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6EAB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Random-effects meta-analysis </a:t>
                      </a:r>
                      <a:br>
                        <a:rPr kumimoji="0" 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of 27 </a:t>
                      </a:r>
                      <a:r>
                        <a:rPr kumimoji="0" lang="en-US" sz="12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randomised</a:t>
                      </a:r>
                      <a:r>
                        <a:rPr kumimoji="0" 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placebo-controlled trials in a mixed population of </a:t>
                      </a:r>
                      <a:br>
                        <a:rPr kumimoji="0" 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1890 hypogonadal and </a:t>
                      </a:r>
                      <a:r>
                        <a:rPr kumimoji="0" lang="en-US" sz="12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eugonadal</a:t>
                      </a:r>
                      <a:r>
                        <a:rPr kumimoji="0" 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spc="-30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men who reported depressive symptoms</a:t>
                      </a:r>
                      <a:endParaRPr kumimoji="0" lang="en-US" sz="12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3697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6EAB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1% testosterone gel (</a:t>
                      </a:r>
                      <a:r>
                        <a:rPr kumimoji="0" lang="en-GB" sz="12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AndroGel</a:t>
                      </a:r>
                      <a:r>
                        <a:rPr kumimoji="0" lang="en-GB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®)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6EAB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1% testosterone gel (</a:t>
                      </a:r>
                      <a:r>
                        <a:rPr kumimoji="0" lang="en-GB" sz="12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Testim</a:t>
                      </a:r>
                      <a:r>
                        <a:rPr kumimoji="0" lang="en-GB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®)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6EAB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Any </a:t>
                      </a:r>
                      <a:r>
                        <a:rPr kumimoji="0" lang="en-GB" sz="12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TTh</a:t>
                      </a:r>
                      <a:r>
                        <a:rPr kumimoji="0" lang="en-GB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formulation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567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6EAB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200" dirty="0" err="1">
                          <a:solidFill>
                            <a:schemeClr val="tx1"/>
                          </a:solidFill>
                          <a:latin typeface="+mj-lt"/>
                        </a:rPr>
                        <a:t>TTh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+mj-lt"/>
                        </a:rPr>
                        <a:t> significantly improved mood and severity of depressive symptoms</a:t>
                      </a:r>
                      <a:r>
                        <a:rPr lang="en-GB" sz="1200" dirty="0">
                          <a:solidFill>
                            <a:schemeClr val="tx2"/>
                          </a:solidFill>
                        </a:rPr>
                        <a:t> (mean difference in PHQ-9 depression score </a:t>
                      </a:r>
                      <a:r>
                        <a:rPr lang="en-GB" sz="1200" i="1" dirty="0">
                          <a:solidFill>
                            <a:schemeClr val="tx2"/>
                          </a:solidFill>
                        </a:rPr>
                        <a:t>vs</a:t>
                      </a:r>
                      <a:r>
                        <a:rPr lang="en-GB" sz="1200" dirty="0">
                          <a:solidFill>
                            <a:schemeClr val="tx2"/>
                          </a:solidFill>
                        </a:rPr>
                        <a:t> placebo (−0.72 points; p</a:t>
                      </a:r>
                      <a:r>
                        <a:rPr lang="fr-FR" sz="1200" dirty="0">
                          <a:solidFill>
                            <a:schemeClr val="tx2"/>
                          </a:solidFill>
                        </a:rPr>
                        <a:t>=0.004)</a:t>
                      </a:r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6EAB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Significant improvement in PHQ-9 depression score</a:t>
                      </a:r>
                      <a:r>
                        <a:rPr kumimoji="0" lang="en-GB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(p&lt;0.01) by 3 months </a:t>
                      </a:r>
                      <a:r>
                        <a:rPr kumimoji="0" lang="en-GB" sz="1200" b="0" i="0" u="none" strike="noStrike" kern="1200" cap="none" spc="-20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of </a:t>
                      </a:r>
                      <a:r>
                        <a:rPr kumimoji="0" lang="en-GB" sz="1200" b="0" i="0" u="none" strike="noStrike" kern="1200" cap="none" spc="-20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TTh</a:t>
                      </a:r>
                      <a:r>
                        <a:rPr kumimoji="0" lang="en-GB" sz="1200" b="0" i="0" u="none" strike="noStrike" kern="1200" cap="none" spc="-20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becoming a </a:t>
                      </a:r>
                      <a:r>
                        <a:rPr kumimoji="0" lang="en-GB" sz="1200" b="0" i="0" u="none" strike="noStrike" kern="1200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clinically meaningful improvement</a:t>
                      </a:r>
                      <a:r>
                        <a:rPr kumimoji="0" lang="en-GB" sz="1200" b="0" i="0" u="none" strike="noStrike" kern="1200" cap="none" spc="-20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of 5.63 points by 12 months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6EAB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-1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TTh</a:t>
                      </a:r>
                      <a:r>
                        <a:rPr kumimoji="0" lang="en-US" sz="1200" b="0" i="0" u="none" strike="noStrike" kern="1200" cap="none" spc="-1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was associated with a significant reduction in depressive </a:t>
                      </a:r>
                      <a:r>
                        <a:rPr kumimoji="0" 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symptoms </a:t>
                      </a:r>
                      <a:r>
                        <a:rPr kumimoji="0" lang="en-US" sz="12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placebo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8595B"/>
                          </a:solidFill>
                          <a:effectLst/>
                          <a:uLnTx/>
                          <a:uFillTx/>
                          <a:latin typeface="Poppins Light"/>
                          <a:ea typeface="+mn-ea"/>
                          <a:cs typeface="+mn-cs"/>
                        </a:rPr>
                        <a:t> [OR: 2.30 (95% CI: 1.30 to 4.06); p=0.004]</a:t>
                      </a:r>
                      <a:endParaRPr kumimoji="0" lang="en-US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404631"/>
                  </a:ext>
                </a:extLst>
              </a:tr>
            </a:tbl>
          </a:graphicData>
        </a:graphic>
      </p:graphicFrame>
      <p:grpSp>
        <p:nvGrpSpPr>
          <p:cNvPr id="72" name="Group 71">
            <a:extLst>
              <a:ext uri="{FF2B5EF4-FFF2-40B4-BE49-F238E27FC236}">
                <a16:creationId xmlns:a16="http://schemas.microsoft.com/office/drawing/2014/main" id="{FD67D126-31E2-25BF-B9BB-7265E3685D1E}"/>
              </a:ext>
            </a:extLst>
          </p:cNvPr>
          <p:cNvGrpSpPr/>
          <p:nvPr/>
        </p:nvGrpSpPr>
        <p:grpSpPr>
          <a:xfrm>
            <a:off x="442756" y="2894270"/>
            <a:ext cx="689759" cy="689759"/>
            <a:chOff x="442756" y="2894270"/>
            <a:chExt cx="689759" cy="689759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0EF87F7-5972-768C-6FA0-D8508084DA5B}"/>
                </a:ext>
              </a:extLst>
            </p:cNvPr>
            <p:cNvGrpSpPr/>
            <p:nvPr/>
          </p:nvGrpSpPr>
          <p:grpSpPr>
            <a:xfrm>
              <a:off x="442756" y="2894270"/>
              <a:ext cx="689759" cy="689759"/>
              <a:chOff x="1239144" y="3062729"/>
              <a:chExt cx="601679" cy="601679"/>
            </a:xfrm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1FB80F01-5E9B-1E99-79FA-7EB6CCEAF8CB}"/>
                  </a:ext>
                </a:extLst>
              </p:cNvPr>
              <p:cNvSpPr/>
              <p:nvPr/>
            </p:nvSpPr>
            <p:spPr>
              <a:xfrm>
                <a:off x="1324905" y="3075214"/>
                <a:ext cx="430432" cy="579463"/>
              </a:xfrm>
              <a:custGeom>
                <a:avLst/>
                <a:gdLst>
                  <a:gd name="connsiteX0" fmla="*/ 0 w 2725616"/>
                  <a:gd name="connsiteY0" fmla="*/ 281353 h 3669323"/>
                  <a:gd name="connsiteX1" fmla="*/ 105508 w 2725616"/>
                  <a:gd name="connsiteY1" fmla="*/ 93784 h 3669323"/>
                  <a:gd name="connsiteX2" fmla="*/ 287216 w 2725616"/>
                  <a:gd name="connsiteY2" fmla="*/ 0 h 3669323"/>
                  <a:gd name="connsiteX3" fmla="*/ 1652954 w 2725616"/>
                  <a:gd name="connsiteY3" fmla="*/ 0 h 3669323"/>
                  <a:gd name="connsiteX4" fmla="*/ 1910862 w 2725616"/>
                  <a:gd name="connsiteY4" fmla="*/ 128953 h 3669323"/>
                  <a:gd name="connsiteX5" fmla="*/ 2174631 w 2725616"/>
                  <a:gd name="connsiteY5" fmla="*/ 392723 h 3669323"/>
                  <a:gd name="connsiteX6" fmla="*/ 2514600 w 2725616"/>
                  <a:gd name="connsiteY6" fmla="*/ 744415 h 3669323"/>
                  <a:gd name="connsiteX7" fmla="*/ 2678723 w 2725616"/>
                  <a:gd name="connsiteY7" fmla="*/ 1066800 h 3669323"/>
                  <a:gd name="connsiteX8" fmla="*/ 2725616 w 2725616"/>
                  <a:gd name="connsiteY8" fmla="*/ 1254369 h 3669323"/>
                  <a:gd name="connsiteX9" fmla="*/ 2725616 w 2725616"/>
                  <a:gd name="connsiteY9" fmla="*/ 3323492 h 3669323"/>
                  <a:gd name="connsiteX10" fmla="*/ 2637692 w 2725616"/>
                  <a:gd name="connsiteY10" fmla="*/ 3511061 h 3669323"/>
                  <a:gd name="connsiteX11" fmla="*/ 2520462 w 2725616"/>
                  <a:gd name="connsiteY11" fmla="*/ 3628292 h 3669323"/>
                  <a:gd name="connsiteX12" fmla="*/ 2362200 w 2725616"/>
                  <a:gd name="connsiteY12" fmla="*/ 3669323 h 3669323"/>
                  <a:gd name="connsiteX13" fmla="*/ 287216 w 2725616"/>
                  <a:gd name="connsiteY13" fmla="*/ 3669323 h 3669323"/>
                  <a:gd name="connsiteX14" fmla="*/ 123092 w 2725616"/>
                  <a:gd name="connsiteY14" fmla="*/ 3575538 h 3669323"/>
                  <a:gd name="connsiteX15" fmla="*/ 0 w 2725616"/>
                  <a:gd name="connsiteY15" fmla="*/ 3399692 h 3669323"/>
                  <a:gd name="connsiteX16" fmla="*/ 0 w 2725616"/>
                  <a:gd name="connsiteY16" fmla="*/ 281353 h 3669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25616" h="3669323">
                    <a:moveTo>
                      <a:pt x="0" y="281353"/>
                    </a:moveTo>
                    <a:lnTo>
                      <a:pt x="105508" y="93784"/>
                    </a:lnTo>
                    <a:lnTo>
                      <a:pt x="287216" y="0"/>
                    </a:lnTo>
                    <a:lnTo>
                      <a:pt x="1652954" y="0"/>
                    </a:lnTo>
                    <a:lnTo>
                      <a:pt x="1910862" y="128953"/>
                    </a:lnTo>
                    <a:lnTo>
                      <a:pt x="2174631" y="392723"/>
                    </a:lnTo>
                    <a:lnTo>
                      <a:pt x="2514600" y="744415"/>
                    </a:lnTo>
                    <a:lnTo>
                      <a:pt x="2678723" y="1066800"/>
                    </a:lnTo>
                    <a:lnTo>
                      <a:pt x="2725616" y="1254369"/>
                    </a:lnTo>
                    <a:lnTo>
                      <a:pt x="2725616" y="3323492"/>
                    </a:lnTo>
                    <a:lnTo>
                      <a:pt x="2637692" y="3511061"/>
                    </a:lnTo>
                    <a:lnTo>
                      <a:pt x="2520462" y="3628292"/>
                    </a:lnTo>
                    <a:lnTo>
                      <a:pt x="2362200" y="3669323"/>
                    </a:lnTo>
                    <a:lnTo>
                      <a:pt x="287216" y="3669323"/>
                    </a:lnTo>
                    <a:lnTo>
                      <a:pt x="123092" y="3575538"/>
                    </a:lnTo>
                    <a:lnTo>
                      <a:pt x="0" y="3399692"/>
                    </a:lnTo>
                    <a:lnTo>
                      <a:pt x="0" y="28135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42" name="Graphic 41">
                <a:extLst>
                  <a:ext uri="{FF2B5EF4-FFF2-40B4-BE49-F238E27FC236}">
                    <a16:creationId xmlns:a16="http://schemas.microsoft.com/office/drawing/2014/main" id="{FA6B234B-69F1-CA6C-9EF1-BB97B626B7DB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239144" y="3062729"/>
                <a:ext cx="601679" cy="601679"/>
              </a:xfrm>
              <a:prstGeom prst="rect">
                <a:avLst/>
              </a:prstGeom>
            </p:spPr>
          </p:pic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856644E-CE32-73EC-52DB-13847AFED80E}"/>
                </a:ext>
              </a:extLst>
            </p:cNvPr>
            <p:cNvGrpSpPr/>
            <p:nvPr/>
          </p:nvGrpSpPr>
          <p:grpSpPr>
            <a:xfrm>
              <a:off x="523165" y="3048557"/>
              <a:ext cx="507757" cy="507757"/>
              <a:chOff x="1621012" y="4952168"/>
              <a:chExt cx="697793" cy="697793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F997821F-54C4-C3B0-7EA0-8A7F215EC205}"/>
                  </a:ext>
                </a:extLst>
              </p:cNvPr>
              <p:cNvSpPr/>
              <p:nvPr/>
            </p:nvSpPr>
            <p:spPr>
              <a:xfrm>
                <a:off x="1727835" y="5010149"/>
                <a:ext cx="485775" cy="579120"/>
              </a:xfrm>
              <a:custGeom>
                <a:avLst/>
                <a:gdLst>
                  <a:gd name="connsiteX0" fmla="*/ 268605 w 485775"/>
                  <a:gd name="connsiteY0" fmla="*/ 0 h 579120"/>
                  <a:gd name="connsiteX1" fmla="*/ 333375 w 485775"/>
                  <a:gd name="connsiteY1" fmla="*/ 5715 h 579120"/>
                  <a:gd name="connsiteX2" fmla="*/ 394335 w 485775"/>
                  <a:gd name="connsiteY2" fmla="*/ 36195 h 579120"/>
                  <a:gd name="connsiteX3" fmla="*/ 457200 w 485775"/>
                  <a:gd name="connsiteY3" fmla="*/ 95250 h 579120"/>
                  <a:gd name="connsiteX4" fmla="*/ 485775 w 485775"/>
                  <a:gd name="connsiteY4" fmla="*/ 177165 h 579120"/>
                  <a:gd name="connsiteX5" fmla="*/ 485775 w 485775"/>
                  <a:gd name="connsiteY5" fmla="*/ 262890 h 579120"/>
                  <a:gd name="connsiteX6" fmla="*/ 453390 w 485775"/>
                  <a:gd name="connsiteY6" fmla="*/ 337185 h 579120"/>
                  <a:gd name="connsiteX7" fmla="*/ 415290 w 485775"/>
                  <a:gd name="connsiteY7" fmla="*/ 381000 h 579120"/>
                  <a:gd name="connsiteX8" fmla="*/ 430530 w 485775"/>
                  <a:gd name="connsiteY8" fmla="*/ 493395 h 579120"/>
                  <a:gd name="connsiteX9" fmla="*/ 419100 w 485775"/>
                  <a:gd name="connsiteY9" fmla="*/ 525780 h 579120"/>
                  <a:gd name="connsiteX10" fmla="*/ 218268 w 485775"/>
                  <a:gd name="connsiteY10" fmla="*/ 575544 h 579120"/>
                  <a:gd name="connsiteX11" fmla="*/ 216975 w 485775"/>
                  <a:gd name="connsiteY11" fmla="*/ 576837 h 579120"/>
                  <a:gd name="connsiteX12" fmla="*/ 213049 w 485775"/>
                  <a:gd name="connsiteY12" fmla="*/ 576837 h 579120"/>
                  <a:gd name="connsiteX13" fmla="*/ 203835 w 485775"/>
                  <a:gd name="connsiteY13" fmla="*/ 579120 h 579120"/>
                  <a:gd name="connsiteX14" fmla="*/ 202979 w 485775"/>
                  <a:gd name="connsiteY14" fmla="*/ 576837 h 579120"/>
                  <a:gd name="connsiteX15" fmla="*/ 183797 w 485775"/>
                  <a:gd name="connsiteY15" fmla="*/ 576837 h 579120"/>
                  <a:gd name="connsiteX16" fmla="*/ 175502 w 485775"/>
                  <a:gd name="connsiteY16" fmla="*/ 568542 h 579120"/>
                  <a:gd name="connsiteX17" fmla="*/ 175502 w 485775"/>
                  <a:gd name="connsiteY17" fmla="*/ 510498 h 579120"/>
                  <a:gd name="connsiteX18" fmla="*/ 161925 w 485775"/>
                  <a:gd name="connsiteY18" fmla="*/ 491490 h 579120"/>
                  <a:gd name="connsiteX19" fmla="*/ 93345 w 485775"/>
                  <a:gd name="connsiteY19" fmla="*/ 501015 h 579120"/>
                  <a:gd name="connsiteX20" fmla="*/ 66675 w 485775"/>
                  <a:gd name="connsiteY20" fmla="*/ 470535 h 579120"/>
                  <a:gd name="connsiteX21" fmla="*/ 68580 w 485775"/>
                  <a:gd name="connsiteY21" fmla="*/ 401955 h 579120"/>
                  <a:gd name="connsiteX22" fmla="*/ 60960 w 485775"/>
                  <a:gd name="connsiteY22" fmla="*/ 379095 h 579120"/>
                  <a:gd name="connsiteX23" fmla="*/ 7620 w 485775"/>
                  <a:gd name="connsiteY23" fmla="*/ 373380 h 579120"/>
                  <a:gd name="connsiteX24" fmla="*/ 0 w 485775"/>
                  <a:gd name="connsiteY24" fmla="*/ 350520 h 579120"/>
                  <a:gd name="connsiteX25" fmla="*/ 49530 w 485775"/>
                  <a:gd name="connsiteY25" fmla="*/ 238125 h 579120"/>
                  <a:gd name="connsiteX26" fmla="*/ 49530 w 485775"/>
                  <a:gd name="connsiteY26" fmla="*/ 180975 h 579120"/>
                  <a:gd name="connsiteX27" fmla="*/ 55245 w 485775"/>
                  <a:gd name="connsiteY27" fmla="*/ 150495 h 579120"/>
                  <a:gd name="connsiteX28" fmla="*/ 76200 w 485775"/>
                  <a:gd name="connsiteY28" fmla="*/ 106680 h 579120"/>
                  <a:gd name="connsiteX29" fmla="*/ 102870 w 485775"/>
                  <a:gd name="connsiteY29" fmla="*/ 62865 h 579120"/>
                  <a:gd name="connsiteX30" fmla="*/ 152400 w 485775"/>
                  <a:gd name="connsiteY30" fmla="*/ 28575 h 579120"/>
                  <a:gd name="connsiteX31" fmla="*/ 205740 w 485775"/>
                  <a:gd name="connsiteY31" fmla="*/ 5715 h 579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85775" h="579120">
                    <a:moveTo>
                      <a:pt x="268605" y="0"/>
                    </a:moveTo>
                    <a:lnTo>
                      <a:pt x="333375" y="5715"/>
                    </a:lnTo>
                    <a:lnTo>
                      <a:pt x="394335" y="36195"/>
                    </a:lnTo>
                    <a:lnTo>
                      <a:pt x="457200" y="95250"/>
                    </a:lnTo>
                    <a:lnTo>
                      <a:pt x="485775" y="177165"/>
                    </a:lnTo>
                    <a:lnTo>
                      <a:pt x="485775" y="262890"/>
                    </a:lnTo>
                    <a:lnTo>
                      <a:pt x="453390" y="337185"/>
                    </a:lnTo>
                    <a:lnTo>
                      <a:pt x="415290" y="381000"/>
                    </a:lnTo>
                    <a:lnTo>
                      <a:pt x="430530" y="493395"/>
                    </a:lnTo>
                    <a:lnTo>
                      <a:pt x="419100" y="525780"/>
                    </a:lnTo>
                    <a:lnTo>
                      <a:pt x="218268" y="575544"/>
                    </a:lnTo>
                    <a:lnTo>
                      <a:pt x="216975" y="576837"/>
                    </a:lnTo>
                    <a:lnTo>
                      <a:pt x="213049" y="576837"/>
                    </a:lnTo>
                    <a:lnTo>
                      <a:pt x="203835" y="579120"/>
                    </a:lnTo>
                    <a:lnTo>
                      <a:pt x="202979" y="576837"/>
                    </a:lnTo>
                    <a:lnTo>
                      <a:pt x="183797" y="576837"/>
                    </a:lnTo>
                    <a:cubicBezTo>
                      <a:pt x="179216" y="576837"/>
                      <a:pt x="175502" y="573123"/>
                      <a:pt x="175502" y="568542"/>
                    </a:cubicBezTo>
                    <a:lnTo>
                      <a:pt x="175502" y="510498"/>
                    </a:lnTo>
                    <a:lnTo>
                      <a:pt x="161925" y="491490"/>
                    </a:lnTo>
                    <a:lnTo>
                      <a:pt x="93345" y="501015"/>
                    </a:lnTo>
                    <a:lnTo>
                      <a:pt x="66675" y="470535"/>
                    </a:lnTo>
                    <a:lnTo>
                      <a:pt x="68580" y="401955"/>
                    </a:lnTo>
                    <a:lnTo>
                      <a:pt x="60960" y="379095"/>
                    </a:lnTo>
                    <a:lnTo>
                      <a:pt x="7620" y="373380"/>
                    </a:lnTo>
                    <a:lnTo>
                      <a:pt x="0" y="350520"/>
                    </a:lnTo>
                    <a:lnTo>
                      <a:pt x="49530" y="238125"/>
                    </a:lnTo>
                    <a:lnTo>
                      <a:pt x="49530" y="180975"/>
                    </a:lnTo>
                    <a:lnTo>
                      <a:pt x="55245" y="150495"/>
                    </a:lnTo>
                    <a:lnTo>
                      <a:pt x="76200" y="106680"/>
                    </a:lnTo>
                    <a:lnTo>
                      <a:pt x="102870" y="62865"/>
                    </a:lnTo>
                    <a:lnTo>
                      <a:pt x="152400" y="28575"/>
                    </a:lnTo>
                    <a:lnTo>
                      <a:pt x="205740" y="571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/>
              </a:p>
            </p:txBody>
          </p: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53EFF6A8-9F8E-2D99-309F-A14960FF090A}"/>
                  </a:ext>
                </a:extLst>
              </p:cNvPr>
              <p:cNvGrpSpPr/>
              <p:nvPr/>
            </p:nvGrpSpPr>
            <p:grpSpPr>
              <a:xfrm>
                <a:off x="1621012" y="4952168"/>
                <a:ext cx="697793" cy="697793"/>
                <a:chOff x="1621012" y="4952168"/>
                <a:chExt cx="697793" cy="697793"/>
              </a:xfrm>
            </p:grpSpPr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0657C184-1988-F67A-6F82-154DA845B738}"/>
                    </a:ext>
                  </a:extLst>
                </p:cNvPr>
                <p:cNvGrpSpPr/>
                <p:nvPr/>
              </p:nvGrpSpPr>
              <p:grpSpPr>
                <a:xfrm>
                  <a:off x="1621012" y="4952168"/>
                  <a:ext cx="697793" cy="697793"/>
                  <a:chOff x="14416185" y="1940544"/>
                  <a:chExt cx="1831086" cy="1831086"/>
                </a:xfrm>
              </p:grpSpPr>
              <p:pic>
                <p:nvPicPr>
                  <p:cNvPr id="70" name="Graphic 69">
                    <a:extLst>
                      <a:ext uri="{FF2B5EF4-FFF2-40B4-BE49-F238E27FC236}">
                        <a16:creationId xmlns:a16="http://schemas.microsoft.com/office/drawing/2014/main" id="{13DC65B4-BF65-4463-FF25-94FAB826276A}"/>
                      </a:ext>
                    </a:extLst>
                  </p:cNvPr>
                  <p:cNvPicPr>
                    <a:picLocks/>
                  </p:cNvPicPr>
                  <p:nvPr/>
                </p:nvPicPr>
                <p:blipFill>
                  <a:blip r:embed="rId6">
                    <a:extLs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4874643" y="2204512"/>
                    <a:ext cx="1002525" cy="1002525"/>
                  </a:xfrm>
                  <a:prstGeom prst="rect">
                    <a:avLst/>
                  </a:prstGeom>
                </p:spPr>
              </p:pic>
              <p:pic>
                <p:nvPicPr>
                  <p:cNvPr id="71" name="Graphic 70">
                    <a:extLst>
                      <a:ext uri="{FF2B5EF4-FFF2-40B4-BE49-F238E27FC236}">
                        <a16:creationId xmlns:a16="http://schemas.microsoft.com/office/drawing/2014/main" id="{25B3D54D-CBAC-A18B-C015-56FBB024A2A4}"/>
                      </a:ext>
                    </a:extLst>
                  </p:cNvPr>
                  <p:cNvPicPr>
                    <a:picLocks/>
                  </p:cNvPicPr>
                  <p:nvPr/>
                </p:nvPicPr>
                <p:blipFill>
                  <a:blip r:embed="rId8">
                    <a:extLs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rcRect/>
                  <a:stretch>
                    <a:fillRect/>
                  </a:stretch>
                </p:blipFill>
                <p:spPr>
                  <a:xfrm>
                    <a:off x="14416185" y="1940544"/>
                    <a:ext cx="1831086" cy="1831086"/>
                  </a:xfrm>
                  <a:custGeom>
                    <a:avLst/>
                    <a:gdLst>
                      <a:gd name="connsiteX0" fmla="*/ 954175 w 1831086"/>
                      <a:gd name="connsiteY0" fmla="*/ 261483 h 1831086"/>
                      <a:gd name="connsiteX1" fmla="*/ 600884 w 1831086"/>
                      <a:gd name="connsiteY1" fmla="*/ 406956 h 1831086"/>
                      <a:gd name="connsiteX2" fmla="*/ 507366 w 1831086"/>
                      <a:gd name="connsiteY2" fmla="*/ 656338 h 1831086"/>
                      <a:gd name="connsiteX3" fmla="*/ 985347 w 1831086"/>
                      <a:gd name="connsiteY3" fmla="*/ 1279793 h 1831086"/>
                      <a:gd name="connsiteX4" fmla="*/ 1047693 w 1831086"/>
                      <a:gd name="connsiteY4" fmla="*/ 1279793 h 1831086"/>
                      <a:gd name="connsiteX5" fmla="*/ 1432157 w 1831086"/>
                      <a:gd name="connsiteY5" fmla="*/ 905720 h 1831086"/>
                      <a:gd name="connsiteX6" fmla="*/ 1432157 w 1831086"/>
                      <a:gd name="connsiteY6" fmla="*/ 531647 h 1831086"/>
                      <a:gd name="connsiteX7" fmla="*/ 1234729 w 1831086"/>
                      <a:gd name="connsiteY7" fmla="*/ 292656 h 1831086"/>
                      <a:gd name="connsiteX8" fmla="*/ 0 w 1831086"/>
                      <a:gd name="connsiteY8" fmla="*/ 0 h 1831086"/>
                      <a:gd name="connsiteX9" fmla="*/ 1831086 w 1831086"/>
                      <a:gd name="connsiteY9" fmla="*/ 0 h 1831086"/>
                      <a:gd name="connsiteX10" fmla="*/ 1831086 w 1831086"/>
                      <a:gd name="connsiteY10" fmla="*/ 1831086 h 1831086"/>
                      <a:gd name="connsiteX11" fmla="*/ 0 w 1831086"/>
                      <a:gd name="connsiteY11" fmla="*/ 1831086 h 1831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831086" h="1831086">
                        <a:moveTo>
                          <a:pt x="954175" y="261483"/>
                        </a:moveTo>
                        <a:lnTo>
                          <a:pt x="600884" y="406956"/>
                        </a:lnTo>
                        <a:lnTo>
                          <a:pt x="507366" y="656338"/>
                        </a:lnTo>
                        <a:lnTo>
                          <a:pt x="985347" y="1279793"/>
                        </a:lnTo>
                        <a:lnTo>
                          <a:pt x="1047693" y="1279793"/>
                        </a:lnTo>
                        <a:lnTo>
                          <a:pt x="1432157" y="905720"/>
                        </a:lnTo>
                        <a:lnTo>
                          <a:pt x="1432157" y="531647"/>
                        </a:lnTo>
                        <a:lnTo>
                          <a:pt x="1234729" y="292656"/>
                        </a:lnTo>
                        <a:close/>
                        <a:moveTo>
                          <a:pt x="0" y="0"/>
                        </a:moveTo>
                        <a:lnTo>
                          <a:pt x="1831086" y="0"/>
                        </a:lnTo>
                        <a:lnTo>
                          <a:pt x="1831086" y="1831086"/>
                        </a:lnTo>
                        <a:lnTo>
                          <a:pt x="0" y="1831086"/>
                        </a:lnTo>
                        <a:close/>
                      </a:path>
                    </a:pathLst>
                  </a:custGeom>
                </p:spPr>
              </p:pic>
            </p:grpSp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B696F3F5-7B5C-43D4-78C5-DBF49DA8C9B2}"/>
                    </a:ext>
                  </a:extLst>
                </p:cNvPr>
                <p:cNvGrpSpPr/>
                <p:nvPr/>
              </p:nvGrpSpPr>
              <p:grpSpPr>
                <a:xfrm>
                  <a:off x="1621012" y="4952168"/>
                  <a:ext cx="697793" cy="697793"/>
                  <a:chOff x="14263785" y="1788144"/>
                  <a:chExt cx="1831086" cy="1831086"/>
                </a:xfrm>
              </p:grpSpPr>
              <p:pic>
                <p:nvPicPr>
                  <p:cNvPr id="68" name="Graphic 67">
                    <a:extLst>
                      <a:ext uri="{FF2B5EF4-FFF2-40B4-BE49-F238E27FC236}">
                        <a16:creationId xmlns:a16="http://schemas.microsoft.com/office/drawing/2014/main" id="{B82A5CF7-7C31-0663-8A3C-F175726F3289}"/>
                      </a:ext>
                    </a:extLst>
                  </p:cNvPr>
                  <p:cNvPicPr>
                    <a:picLocks/>
                  </p:cNvPicPr>
                  <p:nvPr/>
                </p:nvPicPr>
                <p:blipFill>
                  <a:blip r:embed="rId10">
                    <a:extLs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4722243" y="2052112"/>
                    <a:ext cx="1002525" cy="1002525"/>
                  </a:xfrm>
                  <a:prstGeom prst="rect">
                    <a:avLst/>
                  </a:prstGeom>
                </p:spPr>
              </p:pic>
              <p:pic>
                <p:nvPicPr>
                  <p:cNvPr id="69" name="Graphic 68">
                    <a:extLst>
                      <a:ext uri="{FF2B5EF4-FFF2-40B4-BE49-F238E27FC236}">
                        <a16:creationId xmlns:a16="http://schemas.microsoft.com/office/drawing/2014/main" id="{49B10EDF-7B94-6ED8-58B5-19DC843F34D3}"/>
                      </a:ext>
                    </a:extLst>
                  </p:cNvPr>
                  <p:cNvPicPr>
                    <a:picLocks/>
                  </p:cNvPicPr>
                  <p:nvPr/>
                </p:nvPicPr>
                <p:blipFill>
                  <a:blip r:embed="rId12">
                    <a:extLst>
                      <a:ext uri="{96DAC541-7B7A-43D3-8B79-37D633B846F1}">
                        <asvg:svgBlip xmlns:asvg="http://schemas.microsoft.com/office/drawing/2016/SVG/main" r:embed="rId13"/>
                      </a:ext>
                    </a:extLst>
                  </a:blip>
                  <a:srcRect/>
                  <a:stretch>
                    <a:fillRect/>
                  </a:stretch>
                </p:blipFill>
                <p:spPr>
                  <a:xfrm>
                    <a:off x="14263785" y="1788144"/>
                    <a:ext cx="1831086" cy="1831086"/>
                  </a:xfrm>
                  <a:custGeom>
                    <a:avLst/>
                    <a:gdLst>
                      <a:gd name="connsiteX0" fmla="*/ 954175 w 1831086"/>
                      <a:gd name="connsiteY0" fmla="*/ 261483 h 1831086"/>
                      <a:gd name="connsiteX1" fmla="*/ 600884 w 1831086"/>
                      <a:gd name="connsiteY1" fmla="*/ 406956 h 1831086"/>
                      <a:gd name="connsiteX2" fmla="*/ 507366 w 1831086"/>
                      <a:gd name="connsiteY2" fmla="*/ 656338 h 1831086"/>
                      <a:gd name="connsiteX3" fmla="*/ 985347 w 1831086"/>
                      <a:gd name="connsiteY3" fmla="*/ 1279793 h 1831086"/>
                      <a:gd name="connsiteX4" fmla="*/ 1047693 w 1831086"/>
                      <a:gd name="connsiteY4" fmla="*/ 1279793 h 1831086"/>
                      <a:gd name="connsiteX5" fmla="*/ 1432157 w 1831086"/>
                      <a:gd name="connsiteY5" fmla="*/ 905720 h 1831086"/>
                      <a:gd name="connsiteX6" fmla="*/ 1432157 w 1831086"/>
                      <a:gd name="connsiteY6" fmla="*/ 531647 h 1831086"/>
                      <a:gd name="connsiteX7" fmla="*/ 1234729 w 1831086"/>
                      <a:gd name="connsiteY7" fmla="*/ 292656 h 1831086"/>
                      <a:gd name="connsiteX8" fmla="*/ 0 w 1831086"/>
                      <a:gd name="connsiteY8" fmla="*/ 0 h 1831086"/>
                      <a:gd name="connsiteX9" fmla="*/ 1831086 w 1831086"/>
                      <a:gd name="connsiteY9" fmla="*/ 0 h 1831086"/>
                      <a:gd name="connsiteX10" fmla="*/ 1831086 w 1831086"/>
                      <a:gd name="connsiteY10" fmla="*/ 1831086 h 1831086"/>
                      <a:gd name="connsiteX11" fmla="*/ 0 w 1831086"/>
                      <a:gd name="connsiteY11" fmla="*/ 1831086 h 1831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831086" h="1831086">
                        <a:moveTo>
                          <a:pt x="954175" y="261483"/>
                        </a:moveTo>
                        <a:lnTo>
                          <a:pt x="600884" y="406956"/>
                        </a:lnTo>
                        <a:lnTo>
                          <a:pt x="507366" y="656338"/>
                        </a:lnTo>
                        <a:lnTo>
                          <a:pt x="985347" y="1279793"/>
                        </a:lnTo>
                        <a:lnTo>
                          <a:pt x="1047693" y="1279793"/>
                        </a:lnTo>
                        <a:lnTo>
                          <a:pt x="1432157" y="905720"/>
                        </a:lnTo>
                        <a:lnTo>
                          <a:pt x="1432157" y="531647"/>
                        </a:lnTo>
                        <a:lnTo>
                          <a:pt x="1234729" y="292656"/>
                        </a:lnTo>
                        <a:close/>
                        <a:moveTo>
                          <a:pt x="0" y="0"/>
                        </a:moveTo>
                        <a:lnTo>
                          <a:pt x="1831086" y="0"/>
                        </a:lnTo>
                        <a:lnTo>
                          <a:pt x="1831086" y="1831086"/>
                        </a:lnTo>
                        <a:lnTo>
                          <a:pt x="0" y="1831086"/>
                        </a:lnTo>
                        <a:close/>
                      </a:path>
                    </a:pathLst>
                  </a:custGeom>
                </p:spPr>
              </p:pic>
            </p:grpSp>
          </p:grp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E10BC18-4DAB-A22D-7CAF-176C0C8DF3CA}"/>
              </a:ext>
            </a:extLst>
          </p:cNvPr>
          <p:cNvSpPr txBox="1"/>
          <p:nvPr/>
        </p:nvSpPr>
        <p:spPr>
          <a:xfrm>
            <a:off x="1524001" y="5845979"/>
            <a:ext cx="10087896" cy="5078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defRPr/>
            </a:pPr>
            <a:r>
              <a:rPr lang="en-GB" sz="900" spc="-10" dirty="0">
                <a:solidFill>
                  <a:srgbClr val="005294"/>
                </a:solidFill>
                <a:latin typeface="Poppins Light"/>
              </a:rPr>
              <a:t>CI, confidence interval; LG-PDD, low-grade persistent depressive disorder (previously ‘dysthymia’); OR, odds ratio; PHQ-9, Patient Health Questionnaire 9; </a:t>
            </a:r>
            <a:r>
              <a:rPr lang="en-GB" sz="900" spc="-10" dirty="0" err="1">
                <a:solidFill>
                  <a:srgbClr val="005294"/>
                </a:solidFill>
                <a:latin typeface="Poppins Light"/>
              </a:rPr>
              <a:t>TTh</a:t>
            </a:r>
            <a:r>
              <a:rPr lang="en-GB" sz="900" spc="-10" dirty="0">
                <a:solidFill>
                  <a:srgbClr val="005294"/>
                </a:solidFill>
                <a:latin typeface="Poppins Light"/>
              </a:rPr>
              <a:t>, testosterone therapy.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1.</a:t>
            </a:r>
            <a:r>
              <a:rPr kumimoji="0" lang="en-GB" sz="900" b="0" i="0" u="none" strike="noStrike" kern="1200" cap="none" spc="0" normalizeH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 Bhasin S </a:t>
            </a:r>
            <a:r>
              <a:rPr kumimoji="0" lang="en-GB" sz="900" b="0" i="1" u="none" strike="noStrike" kern="1200" cap="none" spc="0" normalizeH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et al. J Clin Endocrinol </a:t>
            </a:r>
            <a:r>
              <a:rPr kumimoji="0" lang="en-GB" sz="900" b="0" i="1" u="none" strike="noStrike" kern="1200" cap="none" spc="0" normalizeH="0" noProof="0" dirty="0" err="1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Metab</a:t>
            </a:r>
            <a:r>
              <a:rPr kumimoji="0" lang="en-GB" sz="900" b="0" i="0" u="none" strike="noStrike" kern="1200" cap="none" spc="0" normalizeH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 2024; </a:t>
            </a:r>
            <a:r>
              <a:rPr kumimoji="0" lang="en-GB" sz="900" b="0" i="0" u="none" strike="noStrike" kern="1200" cap="none" spc="0" normalizeH="0" noProof="0" dirty="0" err="1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doi</a:t>
            </a:r>
            <a:r>
              <a:rPr kumimoji="0" lang="en-GB" sz="900" b="0" i="0" u="none" strike="noStrike" kern="1200" cap="none" spc="0" normalizeH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: 10.1210/</a:t>
            </a:r>
            <a:r>
              <a:rPr kumimoji="0" lang="en-GB" sz="900" b="0" i="0" u="none" strike="noStrike" kern="1200" cap="none" spc="0" normalizeH="0" noProof="0" dirty="0" err="1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clinem</a:t>
            </a:r>
            <a:r>
              <a:rPr kumimoji="0" lang="en-GB" sz="900" b="0" i="0" u="none" strike="noStrike" kern="1200" cap="none" spc="0" normalizeH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/dgae026; </a:t>
            </a:r>
            <a:r>
              <a:rPr kumimoji="0" lang="en-GB" sz="900" b="0" i="0" u="none" strike="noStrike" kern="1200" cap="none" spc="0" normalizeH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2.</a:t>
            </a:r>
            <a:r>
              <a:rPr kumimoji="0" lang="en-GB" sz="900" b="0" i="0" u="none" strike="noStrike" kern="1200" cap="none" spc="0" normalizeH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 Snyder PJ </a:t>
            </a:r>
            <a:r>
              <a:rPr kumimoji="0" lang="en-GB" sz="900" b="0" i="1" u="none" strike="noStrike" kern="1200" cap="none" spc="0" normalizeH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et al. N Engl J Med</a:t>
            </a:r>
            <a:r>
              <a:rPr kumimoji="0" lang="en-GB" sz="900" b="0" i="0" u="none" strike="noStrike" kern="1200" cap="none" spc="0" normalizeH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 2016;374:611–24; </a:t>
            </a:r>
            <a:r>
              <a:rPr kumimoji="0" lang="en-GB" sz="900" b="0" i="0" u="none" strike="noStrike" kern="1200" cap="none" spc="0" normalizeH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3.</a:t>
            </a:r>
            <a:r>
              <a:rPr kumimoji="0" lang="en-GB" sz="900" b="0" i="0" u="none" strike="noStrike" kern="1200" cap="none" spc="0" normalizeH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 Khera M </a:t>
            </a:r>
            <a:r>
              <a:rPr kumimoji="0" lang="en-GB" sz="900" b="0" i="1" u="none" strike="noStrike" kern="1200" cap="none" spc="0" normalizeH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et al. Aging Male</a:t>
            </a:r>
            <a:r>
              <a:rPr kumimoji="0" lang="en-GB" sz="900" b="0" i="0" u="none" strike="noStrike" kern="1200" cap="none" spc="0" normalizeH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 2012;15:14–21; </a:t>
            </a:r>
            <a:br>
              <a:rPr kumimoji="0" lang="en-GB" sz="900" b="0" i="0" u="none" strike="noStrike" kern="1200" cap="none" spc="0" normalizeH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</a:br>
            <a:r>
              <a:rPr kumimoji="0" lang="en-GB" sz="900" b="0" i="0" u="none" strike="noStrike" kern="1200" cap="none" spc="0" normalizeH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4.</a:t>
            </a:r>
            <a:r>
              <a:rPr kumimoji="0" lang="en-GB" sz="900" b="0" i="0" u="none" strike="noStrike" kern="1200" cap="none" spc="0" normalizeH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 Walther A </a:t>
            </a:r>
            <a:r>
              <a:rPr kumimoji="0" lang="en-GB" sz="900" b="0" i="1" u="none" strike="noStrike" kern="1200" cap="none" spc="0" normalizeH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et al. JAMA Psychiatry</a:t>
            </a:r>
            <a:r>
              <a:rPr kumimoji="0" lang="en-GB" sz="900" b="0" i="0" u="none" strike="noStrike" kern="1200" cap="none" spc="0" normalizeH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 2019;76:31–40.</a:t>
            </a:r>
            <a:endParaRPr kumimoji="0" lang="sv-SE" sz="900" b="0" i="0" u="none" strike="noStrike" kern="1200" cap="none" spc="0" normalizeH="0" noProof="0" dirty="0">
              <a:ln>
                <a:noFill/>
              </a:ln>
              <a:solidFill>
                <a:srgbClr val="005294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494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4193A-D2D0-115F-A442-F9E59DA06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08" y="582711"/>
            <a:ext cx="10917190" cy="639992"/>
          </a:xfrm>
        </p:spPr>
        <p:txBody>
          <a:bodyPr anchor="t">
            <a:normAutofit/>
          </a:bodyPr>
          <a:lstStyle/>
          <a:p>
            <a:r>
              <a:rPr lang="en-GB" dirty="0"/>
              <a:t>TRAVERSE Depression </a:t>
            </a:r>
            <a:r>
              <a:rPr lang="en-GB" dirty="0" err="1"/>
              <a:t>substudy</a:t>
            </a:r>
            <a:r>
              <a:rPr lang="en-GB" dirty="0"/>
              <a:t>: aims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2C2554-437F-F1BB-45EC-ADB501D7A7BD}"/>
              </a:ext>
            </a:extLst>
          </p:cNvPr>
          <p:cNvSpPr txBox="1"/>
          <p:nvPr/>
        </p:nvSpPr>
        <p:spPr>
          <a:xfrm>
            <a:off x="1524001" y="5984478"/>
            <a:ext cx="10087896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900" dirty="0">
                <a:solidFill>
                  <a:srgbClr val="005294"/>
                </a:solidFill>
                <a:latin typeface="Poppins Light"/>
              </a:rPr>
              <a:t>LG-PDD, low-grade persistent depressive disorder (previously ‘dysthymia’); PHQ-9, Patient Health Questionnaire-9</a:t>
            </a:r>
            <a:r>
              <a:rPr kumimoji="0" lang="en-GB" sz="900" b="0" i="0" u="none" strike="noStrike" kern="1200" cap="none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; </a:t>
            </a:r>
            <a:r>
              <a:rPr kumimoji="0" lang="en-GB" sz="900" b="0" i="0" u="none" strike="noStrike" kern="1200" cap="none" normalizeH="0" baseline="0" noProof="0" dirty="0" err="1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TTh</a:t>
            </a:r>
            <a:r>
              <a:rPr kumimoji="0" lang="en-GB" sz="900" b="0" i="0" u="none" strike="noStrike" kern="1200" cap="none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, testosterone therapy.</a:t>
            </a:r>
            <a:endParaRPr lang="en-GB" sz="900" dirty="0">
              <a:solidFill>
                <a:srgbClr val="005294"/>
              </a:solidFill>
              <a:latin typeface="Poppins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Bhasin S </a:t>
            </a:r>
            <a:r>
              <a:rPr kumimoji="0" lang="en-GB" sz="900" b="0" i="1" u="none" strike="noStrike" kern="1200" cap="none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et al. J Clin Endocrinol </a:t>
            </a:r>
            <a:r>
              <a:rPr kumimoji="0" lang="en-GB" sz="900" b="0" i="1" u="none" strike="noStrike" kern="1200" cap="none" normalizeH="0" baseline="0" noProof="0" dirty="0" err="1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Metab</a:t>
            </a:r>
            <a:r>
              <a:rPr kumimoji="0" lang="en-GB" sz="900" b="0" i="0" u="none" strike="noStrike" kern="1200" cap="none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 2024; </a:t>
            </a:r>
            <a:r>
              <a:rPr kumimoji="0" lang="en-GB" sz="900" b="0" i="0" u="none" strike="noStrike" kern="1200" cap="none" normalizeH="0" baseline="0" noProof="0" dirty="0" err="1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doi</a:t>
            </a:r>
            <a:r>
              <a:rPr kumimoji="0" lang="en-GB" sz="900" b="0" i="0" u="none" strike="noStrike" kern="1200" cap="none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: 10.1210/</a:t>
            </a:r>
            <a:r>
              <a:rPr kumimoji="0" lang="en-GB" sz="900" b="0" i="0" u="none" strike="noStrike" kern="1200" cap="none" normalizeH="0" baseline="0" noProof="0" dirty="0" err="1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clinem</a:t>
            </a:r>
            <a:r>
              <a:rPr kumimoji="0" lang="en-GB" sz="900" b="0" i="0" u="none" strike="noStrike" kern="1200" cap="none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/dgae026.</a:t>
            </a:r>
            <a:endParaRPr kumimoji="0" lang="sv-SE" sz="900" b="0" i="0" u="none" strike="noStrike" kern="1200" cap="none" normalizeH="0" baseline="0" noProof="0" dirty="0">
              <a:ln>
                <a:noFill/>
              </a:ln>
              <a:solidFill>
                <a:srgbClr val="005294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A993E13-8CA4-8431-5B60-23C694BC544A}"/>
              </a:ext>
            </a:extLst>
          </p:cNvPr>
          <p:cNvGrpSpPr/>
          <p:nvPr/>
        </p:nvGrpSpPr>
        <p:grpSpPr>
          <a:xfrm>
            <a:off x="783657" y="1537115"/>
            <a:ext cx="10624686" cy="4385701"/>
            <a:chOff x="783657" y="1955602"/>
            <a:chExt cx="10624686" cy="4385701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1834912-CAF1-6CCD-9111-3C365952C1E6}"/>
                </a:ext>
              </a:extLst>
            </p:cNvPr>
            <p:cNvSpPr/>
            <p:nvPr/>
          </p:nvSpPr>
          <p:spPr>
            <a:xfrm flipV="1">
              <a:off x="783657" y="1955602"/>
              <a:ext cx="535268" cy="2379442"/>
            </a:xfrm>
            <a:custGeom>
              <a:avLst/>
              <a:gdLst>
                <a:gd name="connsiteX0" fmla="*/ 0 w 535268"/>
                <a:gd name="connsiteY0" fmla="*/ 2646318 h 2646318"/>
                <a:gd name="connsiteX1" fmla="*/ 281178 w 535268"/>
                <a:gd name="connsiteY1" fmla="*/ 2646318 h 2646318"/>
                <a:gd name="connsiteX2" fmla="*/ 281178 w 535268"/>
                <a:gd name="connsiteY2" fmla="*/ 1766260 h 2646318"/>
                <a:gd name="connsiteX3" fmla="*/ 281178 w 535268"/>
                <a:gd name="connsiteY3" fmla="*/ 1712268 h 2646318"/>
                <a:gd name="connsiteX4" fmla="*/ 281178 w 535268"/>
                <a:gd name="connsiteY4" fmla="*/ 1576805 h 2646318"/>
                <a:gd name="connsiteX5" fmla="*/ 281178 w 535268"/>
                <a:gd name="connsiteY5" fmla="*/ 1206516 h 2646318"/>
                <a:gd name="connsiteX6" fmla="*/ 281178 w 535268"/>
                <a:gd name="connsiteY6" fmla="*/ 1125338 h 2646318"/>
                <a:gd name="connsiteX7" fmla="*/ 281178 w 535268"/>
                <a:gd name="connsiteY7" fmla="*/ 906044 h 2646318"/>
                <a:gd name="connsiteX8" fmla="*/ 281178 w 535268"/>
                <a:gd name="connsiteY8" fmla="*/ 386549 h 2646318"/>
                <a:gd name="connsiteX9" fmla="*/ 386549 w 535268"/>
                <a:gd name="connsiteY9" fmla="*/ 281178 h 2646318"/>
                <a:gd name="connsiteX10" fmla="*/ 535268 w 535268"/>
                <a:gd name="connsiteY10" fmla="*/ 281178 h 2646318"/>
                <a:gd name="connsiteX11" fmla="*/ 535268 w 535268"/>
                <a:gd name="connsiteY11" fmla="*/ 0 h 2646318"/>
                <a:gd name="connsiteX12" fmla="*/ 386549 w 535268"/>
                <a:gd name="connsiteY12" fmla="*/ 0 h 2646318"/>
                <a:gd name="connsiteX13" fmla="*/ 0 w 535268"/>
                <a:gd name="connsiteY13" fmla="*/ 386549 h 2646318"/>
                <a:gd name="connsiteX14" fmla="*/ 0 w 535268"/>
                <a:gd name="connsiteY14" fmla="*/ 906044 h 2646318"/>
                <a:gd name="connsiteX15" fmla="*/ 0 w 535268"/>
                <a:gd name="connsiteY15" fmla="*/ 1125338 h 2646318"/>
                <a:gd name="connsiteX16" fmla="*/ 0 w 535268"/>
                <a:gd name="connsiteY16" fmla="*/ 1206516 h 2646318"/>
                <a:gd name="connsiteX17" fmla="*/ 0 w 535268"/>
                <a:gd name="connsiteY17" fmla="*/ 1576805 h 2646318"/>
                <a:gd name="connsiteX18" fmla="*/ 0 w 535268"/>
                <a:gd name="connsiteY18" fmla="*/ 1712268 h 2646318"/>
                <a:gd name="connsiteX19" fmla="*/ 0 w 535268"/>
                <a:gd name="connsiteY19" fmla="*/ 1766260 h 264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35268" h="2646318">
                  <a:moveTo>
                    <a:pt x="0" y="2646318"/>
                  </a:moveTo>
                  <a:lnTo>
                    <a:pt x="281178" y="2646318"/>
                  </a:lnTo>
                  <a:lnTo>
                    <a:pt x="281178" y="1766260"/>
                  </a:lnTo>
                  <a:lnTo>
                    <a:pt x="281178" y="1712268"/>
                  </a:lnTo>
                  <a:lnTo>
                    <a:pt x="281178" y="1576805"/>
                  </a:lnTo>
                  <a:lnTo>
                    <a:pt x="281178" y="1206516"/>
                  </a:lnTo>
                  <a:lnTo>
                    <a:pt x="281178" y="1125338"/>
                  </a:lnTo>
                  <a:lnTo>
                    <a:pt x="281178" y="906044"/>
                  </a:lnTo>
                  <a:lnTo>
                    <a:pt x="281178" y="386549"/>
                  </a:lnTo>
                  <a:cubicBezTo>
                    <a:pt x="281178" y="328354"/>
                    <a:pt x="328354" y="281178"/>
                    <a:pt x="386549" y="281178"/>
                  </a:cubicBezTo>
                  <a:lnTo>
                    <a:pt x="535268" y="281178"/>
                  </a:lnTo>
                  <a:lnTo>
                    <a:pt x="535268" y="0"/>
                  </a:lnTo>
                  <a:lnTo>
                    <a:pt x="386549" y="0"/>
                  </a:lnTo>
                  <a:cubicBezTo>
                    <a:pt x="173064" y="0"/>
                    <a:pt x="0" y="173064"/>
                    <a:pt x="0" y="386549"/>
                  </a:cubicBezTo>
                  <a:lnTo>
                    <a:pt x="0" y="906044"/>
                  </a:lnTo>
                  <a:lnTo>
                    <a:pt x="0" y="1125338"/>
                  </a:lnTo>
                  <a:lnTo>
                    <a:pt x="0" y="1206516"/>
                  </a:lnTo>
                  <a:lnTo>
                    <a:pt x="0" y="1576805"/>
                  </a:lnTo>
                  <a:lnTo>
                    <a:pt x="0" y="1712268"/>
                  </a:lnTo>
                  <a:lnTo>
                    <a:pt x="0" y="176626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6EAB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83B2427-619D-4A0B-06DB-A541928F6E03}"/>
                </a:ext>
              </a:extLst>
            </p:cNvPr>
            <p:cNvGrpSpPr/>
            <p:nvPr/>
          </p:nvGrpSpPr>
          <p:grpSpPr>
            <a:xfrm>
              <a:off x="1178428" y="3983024"/>
              <a:ext cx="10229915" cy="2358279"/>
              <a:chOff x="1383504" y="3299164"/>
              <a:chExt cx="10229915" cy="2358279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A462870-5BD9-79CD-C32A-14DB6CFCE0D5}"/>
                  </a:ext>
                </a:extLst>
              </p:cNvPr>
              <p:cNvSpPr txBox="1"/>
              <p:nvPr/>
            </p:nvSpPr>
            <p:spPr>
              <a:xfrm>
                <a:off x="1808782" y="3519065"/>
                <a:ext cx="9804637" cy="2138378"/>
              </a:xfrm>
              <a:prstGeom prst="roundRect">
                <a:avLst>
                  <a:gd name="adj" fmla="val 11703"/>
                </a:avLst>
              </a:prstGeom>
              <a:solidFill>
                <a:schemeClr val="bg1"/>
              </a:solidFill>
              <a:ln w="57150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defPPr>
                  <a:defRPr lang="ja-JP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marL="13335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6EAB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Poppins Medium"/>
                  <a:ea typeface="+mn-ea"/>
                  <a:cs typeface="+mn-cs"/>
                </a:endParaRPr>
              </a:p>
              <a:p>
                <a:pPr marL="133350" algn="l">
                  <a:buClr>
                    <a:srgbClr val="006EAB"/>
                  </a:buClr>
                  <a:defRPr/>
                </a:pPr>
                <a:r>
                  <a:rPr lang="en-GB" sz="1750" dirty="0">
                    <a:solidFill>
                      <a:srgbClr val="E7E6E6">
                        <a:lumMod val="25000"/>
                      </a:srgbClr>
                    </a:solidFill>
                    <a:latin typeface="Poppins Medium"/>
                  </a:rPr>
                  <a:t>To evaluate the efficacy of </a:t>
                </a:r>
                <a:r>
                  <a:rPr lang="en-GB" sz="1750" dirty="0" err="1">
                    <a:solidFill>
                      <a:srgbClr val="E7E6E6">
                        <a:lumMod val="25000"/>
                      </a:srgbClr>
                    </a:solidFill>
                    <a:latin typeface="Poppins Medium"/>
                  </a:rPr>
                  <a:t>TTh</a:t>
                </a:r>
                <a:r>
                  <a:rPr lang="en-GB" sz="1750" dirty="0">
                    <a:solidFill>
                      <a:srgbClr val="E7E6E6">
                        <a:lumMod val="25000"/>
                      </a:srgbClr>
                    </a:solidFill>
                    <a:latin typeface="Poppins Medium"/>
                  </a:rPr>
                  <a:t> for improving depressive symptoms, energy, sleep and cognition in middle-aged and older men with hypogonadism, who displayed significant depressive symptoms as defined by a PHQ-9 score &gt;4 but who did not meet all LG-PDD criteria</a:t>
                </a:r>
              </a:p>
              <a:p>
                <a:pPr marL="133350" algn="l">
                  <a:spcBef>
                    <a:spcPts val="1200"/>
                  </a:spcBef>
                  <a:buClr>
                    <a:srgbClr val="006EAB"/>
                  </a:buClr>
                  <a:defRPr/>
                </a:pPr>
                <a:r>
                  <a:rPr lang="en-GB" sz="1750" dirty="0">
                    <a:solidFill>
                      <a:srgbClr val="E7E6E6">
                        <a:lumMod val="25000"/>
                      </a:srgbClr>
                    </a:solidFill>
                    <a:latin typeface="Poppins Medium"/>
                  </a:rPr>
                  <a:t>To assess whether </a:t>
                </a:r>
                <a:r>
                  <a:rPr lang="en-GB" sz="1750" dirty="0" err="1">
                    <a:solidFill>
                      <a:srgbClr val="E7E6E6">
                        <a:lumMod val="25000"/>
                      </a:srgbClr>
                    </a:solidFill>
                    <a:latin typeface="Poppins Medium"/>
                  </a:rPr>
                  <a:t>TTh</a:t>
                </a:r>
                <a:r>
                  <a:rPr lang="en-GB" sz="1750" dirty="0">
                    <a:solidFill>
                      <a:srgbClr val="E7E6E6">
                        <a:lumMod val="25000"/>
                      </a:srgbClr>
                    </a:solidFill>
                    <a:latin typeface="Poppins Medium"/>
                  </a:rPr>
                  <a:t> improved depressive symptoms, energy, sleep quality </a:t>
                </a:r>
                <a:br>
                  <a:rPr lang="en-GB" sz="1750" dirty="0">
                    <a:solidFill>
                      <a:srgbClr val="E7E6E6">
                        <a:lumMod val="25000"/>
                      </a:srgbClr>
                    </a:solidFill>
                    <a:latin typeface="Poppins Medium"/>
                  </a:rPr>
                </a:br>
                <a:r>
                  <a:rPr lang="en-GB" sz="1750" spc="-20" dirty="0">
                    <a:solidFill>
                      <a:srgbClr val="E7E6E6">
                        <a:lumMod val="25000"/>
                      </a:srgbClr>
                    </a:solidFill>
                    <a:latin typeface="Poppins Medium"/>
                  </a:rPr>
                  <a:t>and cognition in all randomly assigned participants regardless of depressive status</a:t>
                </a:r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853AF22D-8C70-8A33-1F00-4D5DA970EAAE}"/>
                  </a:ext>
                </a:extLst>
              </p:cNvPr>
              <p:cNvGrpSpPr/>
              <p:nvPr/>
            </p:nvGrpSpPr>
            <p:grpSpPr>
              <a:xfrm>
                <a:off x="1383504" y="3299164"/>
                <a:ext cx="2874652" cy="439800"/>
                <a:chOff x="348337" y="1458681"/>
                <a:chExt cx="1765934" cy="310140"/>
              </a:xfrm>
            </p:grpSpPr>
            <p:sp>
              <p:nvSpPr>
                <p:cNvPr id="57" name="Pentagon 92">
                  <a:extLst>
                    <a:ext uri="{FF2B5EF4-FFF2-40B4-BE49-F238E27FC236}">
                      <a16:creationId xmlns:a16="http://schemas.microsoft.com/office/drawing/2014/main" id="{3BA6CF32-0A08-E32F-7C69-433C6A05AC80}"/>
                    </a:ext>
                  </a:extLst>
                </p:cNvPr>
                <p:cNvSpPr/>
                <p:nvPr/>
              </p:nvSpPr>
              <p:spPr>
                <a:xfrm>
                  <a:off x="348337" y="1458681"/>
                  <a:ext cx="1765934" cy="310140"/>
                </a:xfrm>
                <a:prstGeom prst="homePlat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9DBDB182-8949-259D-7464-36D580C6FCEF}"/>
                    </a:ext>
                  </a:extLst>
                </p:cNvPr>
                <p:cNvSpPr txBox="1"/>
                <p:nvPr/>
              </p:nvSpPr>
              <p:spPr>
                <a:xfrm>
                  <a:off x="359549" y="1483528"/>
                  <a:ext cx="1754722" cy="2604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Poppins Medium"/>
                      <a:ea typeface="+mn-ea"/>
                      <a:cs typeface="+mn-cs"/>
                    </a:rPr>
                    <a:t>Secondary</a:t>
                  </a:r>
                  <a:endParaRPr kumimoji="0" lang="en-GB" sz="18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oppins Medium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3224EF2-A9B5-51D5-CAAC-2707816FE287}"/>
              </a:ext>
            </a:extLst>
          </p:cNvPr>
          <p:cNvGrpSpPr/>
          <p:nvPr/>
        </p:nvGrpSpPr>
        <p:grpSpPr>
          <a:xfrm>
            <a:off x="783657" y="1598165"/>
            <a:ext cx="10624687" cy="1695297"/>
            <a:chOff x="988733" y="1587086"/>
            <a:chExt cx="10624687" cy="1695297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558EA21-3A60-304B-F478-7255E1E8600C}"/>
                </a:ext>
              </a:extLst>
            </p:cNvPr>
            <p:cNvSpPr/>
            <p:nvPr/>
          </p:nvSpPr>
          <p:spPr>
            <a:xfrm flipV="1">
              <a:off x="988733" y="1587086"/>
              <a:ext cx="535268" cy="890084"/>
            </a:xfrm>
            <a:custGeom>
              <a:avLst/>
              <a:gdLst>
                <a:gd name="connsiteX0" fmla="*/ 0 w 535268"/>
                <a:gd name="connsiteY0" fmla="*/ 890084 h 890084"/>
                <a:gd name="connsiteX1" fmla="*/ 281178 w 535268"/>
                <a:gd name="connsiteY1" fmla="*/ 890084 h 890084"/>
                <a:gd name="connsiteX2" fmla="*/ 281178 w 535268"/>
                <a:gd name="connsiteY2" fmla="*/ 386549 h 890084"/>
                <a:gd name="connsiteX3" fmla="*/ 386549 w 535268"/>
                <a:gd name="connsiteY3" fmla="*/ 281178 h 890084"/>
                <a:gd name="connsiteX4" fmla="*/ 535268 w 535268"/>
                <a:gd name="connsiteY4" fmla="*/ 281178 h 890084"/>
                <a:gd name="connsiteX5" fmla="*/ 535268 w 535268"/>
                <a:gd name="connsiteY5" fmla="*/ 0 h 890084"/>
                <a:gd name="connsiteX6" fmla="*/ 386549 w 535268"/>
                <a:gd name="connsiteY6" fmla="*/ 0 h 890084"/>
                <a:gd name="connsiteX7" fmla="*/ 0 w 535268"/>
                <a:gd name="connsiteY7" fmla="*/ 386549 h 890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268" h="890084">
                  <a:moveTo>
                    <a:pt x="0" y="890084"/>
                  </a:moveTo>
                  <a:lnTo>
                    <a:pt x="281178" y="890084"/>
                  </a:lnTo>
                  <a:lnTo>
                    <a:pt x="281178" y="386549"/>
                  </a:lnTo>
                  <a:cubicBezTo>
                    <a:pt x="281178" y="328354"/>
                    <a:pt x="328354" y="281178"/>
                    <a:pt x="386549" y="281178"/>
                  </a:cubicBezTo>
                  <a:lnTo>
                    <a:pt x="535268" y="281178"/>
                  </a:lnTo>
                  <a:lnTo>
                    <a:pt x="535268" y="0"/>
                  </a:lnTo>
                  <a:lnTo>
                    <a:pt x="386549" y="0"/>
                  </a:lnTo>
                  <a:cubicBezTo>
                    <a:pt x="173064" y="0"/>
                    <a:pt x="0" y="173064"/>
                    <a:pt x="0" y="386549"/>
                  </a:cubicBezTo>
                  <a:close/>
                </a:path>
              </a:pathLst>
            </a:custGeom>
            <a:solidFill>
              <a:schemeClr val="tx2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6EAB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A5C4898-3513-FCE5-D404-9BFDFDDB6132}"/>
                </a:ext>
              </a:extLst>
            </p:cNvPr>
            <p:cNvGrpSpPr/>
            <p:nvPr/>
          </p:nvGrpSpPr>
          <p:grpSpPr>
            <a:xfrm>
              <a:off x="1383504" y="2127332"/>
              <a:ext cx="10229916" cy="1155051"/>
              <a:chOff x="818686" y="3192760"/>
              <a:chExt cx="6284363" cy="1155051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9302DF0-4B54-1720-BCDF-AC07640EAABD}"/>
                  </a:ext>
                </a:extLst>
              </p:cNvPr>
              <p:cNvSpPr txBox="1"/>
              <p:nvPr/>
            </p:nvSpPr>
            <p:spPr>
              <a:xfrm>
                <a:off x="1079940" y="3422710"/>
                <a:ext cx="6023109" cy="925101"/>
              </a:xfrm>
              <a:prstGeom prst="roundRect">
                <a:avLst>
                  <a:gd name="adj" fmla="val 20145"/>
                </a:avLst>
              </a:prstGeom>
              <a:solidFill>
                <a:schemeClr val="bg1"/>
              </a:solidFill>
              <a:ln w="57150">
                <a:solidFill>
                  <a:schemeClr val="tx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defPPr>
                  <a:defRPr lang="ja-JP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marL="452438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8595B"/>
                  </a:buClr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Medium"/>
                  <a:ea typeface="+mn-ea"/>
                  <a:cs typeface="+mn-cs"/>
                </a:endParaRPr>
              </a:p>
              <a:p>
                <a:pPr marL="133350" algn="l">
                  <a:buClr>
                    <a:srgbClr val="006EAB"/>
                  </a:buClr>
                </a:pPr>
                <a:r>
                  <a:rPr lang="en-GB" sz="1750" dirty="0">
                    <a:solidFill>
                      <a:srgbClr val="E7E6E6">
                        <a:lumMod val="25000"/>
                      </a:srgbClr>
                    </a:solidFill>
                    <a:latin typeface="Poppins Medium"/>
                  </a:rPr>
                  <a:t>To evaluate the effect of </a:t>
                </a:r>
                <a:r>
                  <a:rPr lang="en-GB" sz="1750" dirty="0" err="1">
                    <a:solidFill>
                      <a:srgbClr val="E7E6E6">
                        <a:lumMod val="25000"/>
                      </a:srgbClr>
                    </a:solidFill>
                    <a:latin typeface="Poppins Medium"/>
                  </a:rPr>
                  <a:t>TTh</a:t>
                </a:r>
                <a:r>
                  <a:rPr lang="en-GB" sz="1750" dirty="0">
                    <a:solidFill>
                      <a:srgbClr val="E7E6E6">
                        <a:lumMod val="25000"/>
                      </a:srgbClr>
                    </a:solidFill>
                    <a:latin typeface="Poppins Medium"/>
                  </a:rPr>
                  <a:t> versus placebo for inducing remission and improving </a:t>
                </a:r>
                <a:r>
                  <a:rPr lang="en-GB" sz="1750" spc="-40" dirty="0">
                    <a:solidFill>
                      <a:srgbClr val="E7E6E6">
                        <a:lumMod val="25000"/>
                      </a:srgbClr>
                    </a:solidFill>
                    <a:latin typeface="Poppins Medium"/>
                  </a:rPr>
                  <a:t>depressive symptoms in middle-aged and older men with hypogonadism and LG-PDD</a:t>
                </a:r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5DF3624C-5E3E-4029-D011-628042549F96}"/>
                  </a:ext>
                </a:extLst>
              </p:cNvPr>
              <p:cNvGrpSpPr/>
              <p:nvPr/>
            </p:nvGrpSpPr>
            <p:grpSpPr>
              <a:xfrm>
                <a:off x="818686" y="3192760"/>
                <a:ext cx="1765934" cy="439800"/>
                <a:chOff x="348337" y="1458681"/>
                <a:chExt cx="1765934" cy="310140"/>
              </a:xfrm>
            </p:grpSpPr>
            <p:sp>
              <p:nvSpPr>
                <p:cNvPr id="30" name="Pentagon 92">
                  <a:extLst>
                    <a:ext uri="{FF2B5EF4-FFF2-40B4-BE49-F238E27FC236}">
                      <a16:creationId xmlns:a16="http://schemas.microsoft.com/office/drawing/2014/main" id="{91B6DB83-C2D6-1CD8-382F-1DEC16341344}"/>
                    </a:ext>
                  </a:extLst>
                </p:cNvPr>
                <p:cNvSpPr/>
                <p:nvPr/>
              </p:nvSpPr>
              <p:spPr>
                <a:xfrm>
                  <a:off x="348337" y="1458681"/>
                  <a:ext cx="1765934" cy="310140"/>
                </a:xfrm>
                <a:prstGeom prst="homePlate">
                  <a:avLst/>
                </a:prstGeom>
                <a:solidFill>
                  <a:schemeClr val="tx2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60FC0EAD-7A21-7973-3767-220D14D18CF9}"/>
                    </a:ext>
                  </a:extLst>
                </p:cNvPr>
                <p:cNvSpPr txBox="1"/>
                <p:nvPr/>
              </p:nvSpPr>
              <p:spPr>
                <a:xfrm>
                  <a:off x="359549" y="1483528"/>
                  <a:ext cx="1501636" cy="2604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Poppins Medium"/>
                      <a:ea typeface="+mn-ea"/>
                      <a:cs typeface="+mn-cs"/>
                    </a:rPr>
                    <a:t>Primary</a:t>
                  </a:r>
                  <a:endParaRPr kumimoji="0" lang="en-GB" sz="18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oppins Medium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F990D06-11D0-1063-2B4A-B42FF44DE20C}"/>
              </a:ext>
            </a:extLst>
          </p:cNvPr>
          <p:cNvGrpSpPr/>
          <p:nvPr/>
        </p:nvGrpSpPr>
        <p:grpSpPr>
          <a:xfrm>
            <a:off x="683288" y="1356379"/>
            <a:ext cx="10779535" cy="535994"/>
            <a:chOff x="1570259" y="3920582"/>
            <a:chExt cx="10779535" cy="535994"/>
          </a:xfrm>
        </p:grpSpPr>
        <p:sp>
          <p:nvSpPr>
            <p:cNvPr id="17" name="Rounded Rectangle 75">
              <a:extLst>
                <a:ext uri="{FF2B5EF4-FFF2-40B4-BE49-F238E27FC236}">
                  <a16:creationId xmlns:a16="http://schemas.microsoft.com/office/drawing/2014/main" id="{6B3B726F-EC24-4B3D-53C6-4C7BDE109BD1}"/>
                </a:ext>
              </a:extLst>
            </p:cNvPr>
            <p:cNvSpPr/>
            <p:nvPr/>
          </p:nvSpPr>
          <p:spPr>
            <a:xfrm>
              <a:off x="1570259" y="3920582"/>
              <a:ext cx="10779535" cy="53599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57150" cap="flat" cmpd="sng" algn="ctr">
              <a:solidFill>
                <a:schemeClr val="tx2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A239B30-4044-A5FE-7D95-274910509290}"/>
                </a:ext>
              </a:extLst>
            </p:cNvPr>
            <p:cNvSpPr txBox="1"/>
            <p:nvPr/>
          </p:nvSpPr>
          <p:spPr>
            <a:xfrm>
              <a:off x="2278416" y="3957747"/>
              <a:ext cx="521032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rPr>
                <a:t>TRAVERSE Depression </a:t>
              </a:r>
              <a:r>
                <a:rPr kumimoji="0" lang="en-GB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rPr>
                <a:t>substudy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669854-BC38-D334-3E00-98AEB0F02607}"/>
              </a:ext>
            </a:extLst>
          </p:cNvPr>
          <p:cNvGrpSpPr/>
          <p:nvPr/>
        </p:nvGrpSpPr>
        <p:grpSpPr>
          <a:xfrm>
            <a:off x="373058" y="828435"/>
            <a:ext cx="1236662" cy="1287483"/>
            <a:chOff x="4706938" y="1981200"/>
            <a:chExt cx="2781300" cy="2895600"/>
          </a:xfrm>
        </p:grpSpPr>
        <p:sp>
          <p:nvSpPr>
            <p:cNvPr id="13" name="Freeform 71">
              <a:extLst>
                <a:ext uri="{FF2B5EF4-FFF2-40B4-BE49-F238E27FC236}">
                  <a16:creationId xmlns:a16="http://schemas.microsoft.com/office/drawing/2014/main" id="{536E0BFE-AA2E-CBD2-3D8B-5976F15838DF}"/>
                </a:ext>
              </a:extLst>
            </p:cNvPr>
            <p:cNvSpPr/>
            <p:nvPr/>
          </p:nvSpPr>
          <p:spPr>
            <a:xfrm>
              <a:off x="5060950" y="2254250"/>
              <a:ext cx="1339850" cy="1320800"/>
            </a:xfrm>
            <a:custGeom>
              <a:avLst/>
              <a:gdLst>
                <a:gd name="connsiteX0" fmla="*/ 0 w 1339850"/>
                <a:gd name="connsiteY0" fmla="*/ 184150 h 1320800"/>
                <a:gd name="connsiteX1" fmla="*/ 196850 w 1339850"/>
                <a:gd name="connsiteY1" fmla="*/ 0 h 1320800"/>
                <a:gd name="connsiteX2" fmla="*/ 425450 w 1339850"/>
                <a:gd name="connsiteY2" fmla="*/ 234950 h 1320800"/>
                <a:gd name="connsiteX3" fmla="*/ 501650 w 1339850"/>
                <a:gd name="connsiteY3" fmla="*/ 190500 h 1320800"/>
                <a:gd name="connsiteX4" fmla="*/ 1187450 w 1339850"/>
                <a:gd name="connsiteY4" fmla="*/ 869950 h 1320800"/>
                <a:gd name="connsiteX5" fmla="*/ 1168400 w 1339850"/>
                <a:gd name="connsiteY5" fmla="*/ 971550 h 1320800"/>
                <a:gd name="connsiteX6" fmla="*/ 1339850 w 1339850"/>
                <a:gd name="connsiteY6" fmla="*/ 1155700 h 1320800"/>
                <a:gd name="connsiteX7" fmla="*/ 1162050 w 1339850"/>
                <a:gd name="connsiteY7" fmla="*/ 1320800 h 1320800"/>
                <a:gd name="connsiteX8" fmla="*/ 996950 w 1339850"/>
                <a:gd name="connsiteY8" fmla="*/ 1168400 h 1320800"/>
                <a:gd name="connsiteX9" fmla="*/ 895350 w 1339850"/>
                <a:gd name="connsiteY9" fmla="*/ 1193800 h 1320800"/>
                <a:gd name="connsiteX10" fmla="*/ 742950 w 1339850"/>
                <a:gd name="connsiteY10" fmla="*/ 1066800 h 1320800"/>
                <a:gd name="connsiteX11" fmla="*/ 869950 w 1339850"/>
                <a:gd name="connsiteY11" fmla="*/ 920750 h 1320800"/>
                <a:gd name="connsiteX12" fmla="*/ 863600 w 1339850"/>
                <a:gd name="connsiteY12" fmla="*/ 698500 h 1320800"/>
                <a:gd name="connsiteX13" fmla="*/ 723900 w 1339850"/>
                <a:gd name="connsiteY13" fmla="*/ 546100 h 1320800"/>
                <a:gd name="connsiteX14" fmla="*/ 558800 w 1339850"/>
                <a:gd name="connsiteY14" fmla="*/ 457200 h 1320800"/>
                <a:gd name="connsiteX15" fmla="*/ 368300 w 1339850"/>
                <a:gd name="connsiteY15" fmla="*/ 508000 h 1320800"/>
                <a:gd name="connsiteX16" fmla="*/ 254000 w 1339850"/>
                <a:gd name="connsiteY16" fmla="*/ 590550 h 1320800"/>
                <a:gd name="connsiteX17" fmla="*/ 184150 w 1339850"/>
                <a:gd name="connsiteY17" fmla="*/ 482600 h 1320800"/>
                <a:gd name="connsiteX18" fmla="*/ 228600 w 1339850"/>
                <a:gd name="connsiteY18" fmla="*/ 355600 h 1320800"/>
                <a:gd name="connsiteX19" fmla="*/ 184150 w 1339850"/>
                <a:gd name="connsiteY19" fmla="*/ 361950 h 1320800"/>
                <a:gd name="connsiteX20" fmla="*/ 0 w 1339850"/>
                <a:gd name="connsiteY20" fmla="*/ 184150 h 13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39850" h="1320800">
                  <a:moveTo>
                    <a:pt x="0" y="184150"/>
                  </a:moveTo>
                  <a:lnTo>
                    <a:pt x="196850" y="0"/>
                  </a:lnTo>
                  <a:lnTo>
                    <a:pt x="425450" y="234950"/>
                  </a:lnTo>
                  <a:lnTo>
                    <a:pt x="501650" y="190500"/>
                  </a:lnTo>
                  <a:lnTo>
                    <a:pt x="1187450" y="869950"/>
                  </a:lnTo>
                  <a:lnTo>
                    <a:pt x="1168400" y="971550"/>
                  </a:lnTo>
                  <a:lnTo>
                    <a:pt x="1339850" y="1155700"/>
                  </a:lnTo>
                  <a:lnTo>
                    <a:pt x="1162050" y="1320800"/>
                  </a:lnTo>
                  <a:lnTo>
                    <a:pt x="996950" y="1168400"/>
                  </a:lnTo>
                  <a:lnTo>
                    <a:pt x="895350" y="1193800"/>
                  </a:lnTo>
                  <a:lnTo>
                    <a:pt x="742950" y="1066800"/>
                  </a:lnTo>
                  <a:lnTo>
                    <a:pt x="869950" y="920750"/>
                  </a:lnTo>
                  <a:lnTo>
                    <a:pt x="863600" y="698500"/>
                  </a:lnTo>
                  <a:lnTo>
                    <a:pt x="723900" y="546100"/>
                  </a:lnTo>
                  <a:lnTo>
                    <a:pt x="558800" y="457200"/>
                  </a:lnTo>
                  <a:lnTo>
                    <a:pt x="368300" y="508000"/>
                  </a:lnTo>
                  <a:lnTo>
                    <a:pt x="254000" y="590550"/>
                  </a:lnTo>
                  <a:lnTo>
                    <a:pt x="184150" y="482600"/>
                  </a:lnTo>
                  <a:lnTo>
                    <a:pt x="228600" y="355600"/>
                  </a:lnTo>
                  <a:lnTo>
                    <a:pt x="184150" y="361950"/>
                  </a:lnTo>
                  <a:lnTo>
                    <a:pt x="0" y="184150"/>
                  </a:lnTo>
                  <a:close/>
                </a:path>
              </a:pathLst>
            </a:custGeom>
            <a:solidFill>
              <a:srgbClr val="C0C0C0"/>
            </a:solidFill>
            <a:ln w="25400" cap="flat" cmpd="sng" algn="ctr">
              <a:solidFill>
                <a:srgbClr val="C0C0C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72">
              <a:extLst>
                <a:ext uri="{FF2B5EF4-FFF2-40B4-BE49-F238E27FC236}">
                  <a16:creationId xmlns:a16="http://schemas.microsoft.com/office/drawing/2014/main" id="{518B9AF9-44DD-1313-7E6C-BBDE203FAB85}"/>
                </a:ext>
              </a:extLst>
            </p:cNvPr>
            <p:cNvSpPr/>
            <p:nvPr/>
          </p:nvSpPr>
          <p:spPr>
            <a:xfrm>
              <a:off x="5060950" y="3194050"/>
              <a:ext cx="2057400" cy="1371600"/>
            </a:xfrm>
            <a:custGeom>
              <a:avLst/>
              <a:gdLst>
                <a:gd name="connsiteX0" fmla="*/ 190500 w 2057400"/>
                <a:gd name="connsiteY0" fmla="*/ 0 h 1371600"/>
                <a:gd name="connsiteX1" fmla="*/ 95250 w 2057400"/>
                <a:gd name="connsiteY1" fmla="*/ 304800 h 1371600"/>
                <a:gd name="connsiteX2" fmla="*/ 88900 w 2057400"/>
                <a:gd name="connsiteY2" fmla="*/ 539750 h 1371600"/>
                <a:gd name="connsiteX3" fmla="*/ 114300 w 2057400"/>
                <a:gd name="connsiteY3" fmla="*/ 704850 h 1371600"/>
                <a:gd name="connsiteX4" fmla="*/ 158750 w 2057400"/>
                <a:gd name="connsiteY4" fmla="*/ 812800 h 1371600"/>
                <a:gd name="connsiteX5" fmla="*/ 254000 w 2057400"/>
                <a:gd name="connsiteY5" fmla="*/ 990600 h 1371600"/>
                <a:gd name="connsiteX6" fmla="*/ 165100 w 2057400"/>
                <a:gd name="connsiteY6" fmla="*/ 1041400 h 1371600"/>
                <a:gd name="connsiteX7" fmla="*/ 63500 w 2057400"/>
                <a:gd name="connsiteY7" fmla="*/ 1136650 h 1371600"/>
                <a:gd name="connsiteX8" fmla="*/ 0 w 2057400"/>
                <a:gd name="connsiteY8" fmla="*/ 1225550 h 1371600"/>
                <a:gd name="connsiteX9" fmla="*/ 19050 w 2057400"/>
                <a:gd name="connsiteY9" fmla="*/ 1320800 h 1371600"/>
                <a:gd name="connsiteX10" fmla="*/ 114300 w 2057400"/>
                <a:gd name="connsiteY10" fmla="*/ 1371600 h 1371600"/>
                <a:gd name="connsiteX11" fmla="*/ 1987550 w 2057400"/>
                <a:gd name="connsiteY11" fmla="*/ 1358900 h 1371600"/>
                <a:gd name="connsiteX12" fmla="*/ 2025650 w 2057400"/>
                <a:gd name="connsiteY12" fmla="*/ 1295400 h 1371600"/>
                <a:gd name="connsiteX13" fmla="*/ 1993900 w 2057400"/>
                <a:gd name="connsiteY13" fmla="*/ 1117600 h 1371600"/>
                <a:gd name="connsiteX14" fmla="*/ 1898650 w 2057400"/>
                <a:gd name="connsiteY14" fmla="*/ 1060450 h 1371600"/>
                <a:gd name="connsiteX15" fmla="*/ 1790700 w 2057400"/>
                <a:gd name="connsiteY15" fmla="*/ 1022350 h 1371600"/>
                <a:gd name="connsiteX16" fmla="*/ 1765300 w 2057400"/>
                <a:gd name="connsiteY16" fmla="*/ 984250 h 1371600"/>
                <a:gd name="connsiteX17" fmla="*/ 1879600 w 2057400"/>
                <a:gd name="connsiteY17" fmla="*/ 781050 h 1371600"/>
                <a:gd name="connsiteX18" fmla="*/ 1968500 w 2057400"/>
                <a:gd name="connsiteY18" fmla="*/ 781050 h 1371600"/>
                <a:gd name="connsiteX19" fmla="*/ 2057400 w 2057400"/>
                <a:gd name="connsiteY19" fmla="*/ 704850 h 1371600"/>
                <a:gd name="connsiteX20" fmla="*/ 1968500 w 2057400"/>
                <a:gd name="connsiteY20" fmla="*/ 596900 h 1371600"/>
                <a:gd name="connsiteX21" fmla="*/ 1104900 w 2057400"/>
                <a:gd name="connsiteY21" fmla="*/ 609600 h 1371600"/>
                <a:gd name="connsiteX22" fmla="*/ 1022350 w 2057400"/>
                <a:gd name="connsiteY22" fmla="*/ 673100 h 1371600"/>
                <a:gd name="connsiteX23" fmla="*/ 1022350 w 2057400"/>
                <a:gd name="connsiteY23" fmla="*/ 730250 h 1371600"/>
                <a:gd name="connsiteX24" fmla="*/ 1104900 w 2057400"/>
                <a:gd name="connsiteY24" fmla="*/ 781050 h 1371600"/>
                <a:gd name="connsiteX25" fmla="*/ 1428750 w 2057400"/>
                <a:gd name="connsiteY25" fmla="*/ 774700 h 1371600"/>
                <a:gd name="connsiteX26" fmla="*/ 1390650 w 2057400"/>
                <a:gd name="connsiteY26" fmla="*/ 869950 h 1371600"/>
                <a:gd name="connsiteX27" fmla="*/ 1212850 w 2057400"/>
                <a:gd name="connsiteY27" fmla="*/ 958850 h 1371600"/>
                <a:gd name="connsiteX28" fmla="*/ 984250 w 2057400"/>
                <a:gd name="connsiteY28" fmla="*/ 1003300 h 1371600"/>
                <a:gd name="connsiteX29" fmla="*/ 819150 w 2057400"/>
                <a:gd name="connsiteY29" fmla="*/ 958850 h 1371600"/>
                <a:gd name="connsiteX30" fmla="*/ 654050 w 2057400"/>
                <a:gd name="connsiteY30" fmla="*/ 889000 h 1371600"/>
                <a:gd name="connsiteX31" fmla="*/ 558800 w 2057400"/>
                <a:gd name="connsiteY31" fmla="*/ 768350 h 1371600"/>
                <a:gd name="connsiteX32" fmla="*/ 533400 w 2057400"/>
                <a:gd name="connsiteY32" fmla="*/ 704850 h 1371600"/>
                <a:gd name="connsiteX33" fmla="*/ 546100 w 2057400"/>
                <a:gd name="connsiteY33" fmla="*/ 692150 h 1371600"/>
                <a:gd name="connsiteX34" fmla="*/ 488950 w 2057400"/>
                <a:gd name="connsiteY34" fmla="*/ 577850 h 1371600"/>
                <a:gd name="connsiteX35" fmla="*/ 476250 w 2057400"/>
                <a:gd name="connsiteY35" fmla="*/ 546100 h 1371600"/>
                <a:gd name="connsiteX36" fmla="*/ 463550 w 2057400"/>
                <a:gd name="connsiteY36" fmla="*/ 387350 h 1371600"/>
                <a:gd name="connsiteX37" fmla="*/ 476250 w 2057400"/>
                <a:gd name="connsiteY37" fmla="*/ 203200 h 1371600"/>
                <a:gd name="connsiteX38" fmla="*/ 342900 w 2057400"/>
                <a:gd name="connsiteY38" fmla="*/ 133350 h 1371600"/>
                <a:gd name="connsiteX39" fmla="*/ 190500 w 2057400"/>
                <a:gd name="connsiteY39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057400" h="1371600">
                  <a:moveTo>
                    <a:pt x="190500" y="0"/>
                  </a:moveTo>
                  <a:lnTo>
                    <a:pt x="95250" y="304800"/>
                  </a:lnTo>
                  <a:lnTo>
                    <a:pt x="88900" y="539750"/>
                  </a:lnTo>
                  <a:lnTo>
                    <a:pt x="114300" y="704850"/>
                  </a:lnTo>
                  <a:lnTo>
                    <a:pt x="158750" y="812800"/>
                  </a:lnTo>
                  <a:lnTo>
                    <a:pt x="254000" y="990600"/>
                  </a:lnTo>
                  <a:lnTo>
                    <a:pt x="165100" y="1041400"/>
                  </a:lnTo>
                  <a:lnTo>
                    <a:pt x="63500" y="1136650"/>
                  </a:lnTo>
                  <a:lnTo>
                    <a:pt x="0" y="1225550"/>
                  </a:lnTo>
                  <a:lnTo>
                    <a:pt x="19050" y="1320800"/>
                  </a:lnTo>
                  <a:lnTo>
                    <a:pt x="114300" y="1371600"/>
                  </a:lnTo>
                  <a:lnTo>
                    <a:pt x="1987550" y="1358900"/>
                  </a:lnTo>
                  <a:lnTo>
                    <a:pt x="2025650" y="1295400"/>
                  </a:lnTo>
                  <a:lnTo>
                    <a:pt x="1993900" y="1117600"/>
                  </a:lnTo>
                  <a:lnTo>
                    <a:pt x="1898650" y="1060450"/>
                  </a:lnTo>
                  <a:lnTo>
                    <a:pt x="1790700" y="1022350"/>
                  </a:lnTo>
                  <a:lnTo>
                    <a:pt x="1765300" y="984250"/>
                  </a:lnTo>
                  <a:lnTo>
                    <a:pt x="1879600" y="781050"/>
                  </a:lnTo>
                  <a:lnTo>
                    <a:pt x="1968500" y="781050"/>
                  </a:lnTo>
                  <a:lnTo>
                    <a:pt x="2057400" y="704850"/>
                  </a:lnTo>
                  <a:lnTo>
                    <a:pt x="1968500" y="596900"/>
                  </a:lnTo>
                  <a:lnTo>
                    <a:pt x="1104900" y="609600"/>
                  </a:lnTo>
                  <a:lnTo>
                    <a:pt x="1022350" y="673100"/>
                  </a:lnTo>
                  <a:lnTo>
                    <a:pt x="1022350" y="730250"/>
                  </a:lnTo>
                  <a:lnTo>
                    <a:pt x="1104900" y="781050"/>
                  </a:lnTo>
                  <a:lnTo>
                    <a:pt x="1428750" y="774700"/>
                  </a:lnTo>
                  <a:lnTo>
                    <a:pt x="1390650" y="869950"/>
                  </a:lnTo>
                  <a:lnTo>
                    <a:pt x="1212850" y="958850"/>
                  </a:lnTo>
                  <a:lnTo>
                    <a:pt x="984250" y="1003300"/>
                  </a:lnTo>
                  <a:lnTo>
                    <a:pt x="819150" y="958850"/>
                  </a:lnTo>
                  <a:lnTo>
                    <a:pt x="654050" y="889000"/>
                  </a:lnTo>
                  <a:lnTo>
                    <a:pt x="558800" y="768350"/>
                  </a:lnTo>
                  <a:lnTo>
                    <a:pt x="533400" y="704850"/>
                  </a:lnTo>
                  <a:lnTo>
                    <a:pt x="546100" y="692150"/>
                  </a:lnTo>
                  <a:lnTo>
                    <a:pt x="488950" y="577850"/>
                  </a:lnTo>
                  <a:lnTo>
                    <a:pt x="476250" y="546100"/>
                  </a:lnTo>
                  <a:lnTo>
                    <a:pt x="463550" y="387350"/>
                  </a:lnTo>
                  <a:lnTo>
                    <a:pt x="476250" y="203200"/>
                  </a:lnTo>
                  <a:lnTo>
                    <a:pt x="342900" y="133350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C0C0C0"/>
            </a:solidFill>
            <a:ln w="25400" cap="flat" cmpd="sng" algn="ctr">
              <a:solidFill>
                <a:srgbClr val="C0C0C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CA6CDD7-FEC2-2F7B-384B-C299F18F3E8A}"/>
                </a:ext>
              </a:extLst>
            </p:cNvPr>
            <p:cNvSpPr/>
            <p:nvPr/>
          </p:nvSpPr>
          <p:spPr>
            <a:xfrm>
              <a:off x="5289550" y="2769430"/>
              <a:ext cx="596900" cy="596900"/>
            </a:xfrm>
            <a:prstGeom prst="ellipse">
              <a:avLst/>
            </a:prstGeom>
            <a:solidFill>
              <a:srgbClr val="EFEFE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C56DF25F-A354-F713-9595-C0B5FCAFE6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6938" y="1981200"/>
              <a:ext cx="2781300" cy="2895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2E169B4-EE1D-CD85-9AB6-F1528D241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2164" y="112552"/>
            <a:ext cx="1227881" cy="430167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26427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15344A2F-7030-7D75-B8B9-FF53EDCC1DE5}"/>
              </a:ext>
            </a:extLst>
          </p:cNvPr>
          <p:cNvGrpSpPr/>
          <p:nvPr/>
        </p:nvGrpSpPr>
        <p:grpSpPr>
          <a:xfrm>
            <a:off x="8917049" y="510349"/>
            <a:ext cx="2044943" cy="2198254"/>
            <a:chOff x="3939259" y="3363593"/>
            <a:chExt cx="2479544" cy="2665434"/>
          </a:xfrm>
          <a:solidFill>
            <a:schemeClr val="accent1">
              <a:lumMod val="20000"/>
              <a:lumOff val="80000"/>
            </a:schemeClr>
          </a:solidFill>
        </p:grpSpPr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7BE4D987-CFBE-7D58-9EAE-B79843517188}"/>
                </a:ext>
              </a:extLst>
            </p:cNvPr>
            <p:cNvPicPr>
              <a:picLocks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7036" r="27315"/>
            <a:stretch/>
          </p:blipFill>
          <p:spPr>
            <a:xfrm>
              <a:off x="3939259" y="3363593"/>
              <a:ext cx="1038499" cy="2274998"/>
            </a:xfrm>
            <a:prstGeom prst="rect">
              <a:avLst/>
            </a:prstGeom>
          </p:spPr>
        </p:pic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50AA67BA-772A-AABC-C326-D1AE8D0D52AD}"/>
                </a:ext>
              </a:extLst>
            </p:cNvPr>
            <p:cNvPicPr>
              <a:picLocks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7036" r="27315"/>
            <a:stretch/>
          </p:blipFill>
          <p:spPr>
            <a:xfrm>
              <a:off x="5380304" y="3363593"/>
              <a:ext cx="1038499" cy="2274998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2DC1B153-9D49-AADB-F298-035060245384}"/>
                </a:ext>
              </a:extLst>
            </p:cNvPr>
            <p:cNvPicPr>
              <a:picLocks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7036" r="27315"/>
            <a:stretch/>
          </p:blipFill>
          <p:spPr>
            <a:xfrm>
              <a:off x="4578490" y="3397864"/>
              <a:ext cx="1201083" cy="263116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644193A-D2D0-115F-A442-F9E59DA06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08" y="582711"/>
            <a:ext cx="10917190" cy="639992"/>
          </a:xfrm>
        </p:spPr>
        <p:txBody>
          <a:bodyPr anchor="t">
            <a:normAutofit/>
          </a:bodyPr>
          <a:lstStyle/>
          <a:p>
            <a:r>
              <a:rPr lang="en-GB" dirty="0"/>
              <a:t>TRAVERSE Depression </a:t>
            </a:r>
            <a:r>
              <a:rPr lang="en-GB" dirty="0" err="1"/>
              <a:t>substudy</a:t>
            </a:r>
            <a:r>
              <a:rPr lang="en-GB" dirty="0"/>
              <a:t>: study cohorts</a:t>
            </a: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6C5E5D65-05FA-8229-6EC2-BA5B11EBC6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2164" y="112552"/>
            <a:ext cx="1227881" cy="430167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90B6C0-937A-7ECA-8A54-8C3BE691BA13}"/>
              </a:ext>
            </a:extLst>
          </p:cNvPr>
          <p:cNvSpPr txBox="1"/>
          <p:nvPr/>
        </p:nvSpPr>
        <p:spPr>
          <a:xfrm>
            <a:off x="1524001" y="5845979"/>
            <a:ext cx="10087896" cy="5078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900" dirty="0">
                <a:solidFill>
                  <a:srgbClr val="005294"/>
                </a:solidFill>
                <a:latin typeface="Poppins Light"/>
              </a:rPr>
              <a:t>DSM-5, Diagnostic and Statistical Manual of Mental Disorders, Fifth Edition; GDS-15, 15-item Geriatric Depression Scale; LG-PDD, low-grade persistent depressive disorder (previously ‘dysthymia’); MDD, major depressive disorder; PHQ-9, Patient Health Questionnaire-9</a:t>
            </a:r>
            <a:r>
              <a:rPr kumimoji="0" lang="en-GB" sz="900" b="0" i="0" u="none" strike="noStrike" kern="1200" cap="none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</a:rPr>
              <a:t>.</a:t>
            </a:r>
            <a:endParaRPr lang="en-GB" sz="900" dirty="0">
              <a:solidFill>
                <a:srgbClr val="005294"/>
              </a:solidFill>
              <a:latin typeface="Poppins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</a:rPr>
              <a:t>Bhasin S </a:t>
            </a:r>
            <a:r>
              <a:rPr kumimoji="0" lang="en-GB" sz="900" b="0" i="1" u="none" strike="noStrike" kern="1200" cap="none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</a:rPr>
              <a:t>et al. J Clin Endocrinol </a:t>
            </a:r>
            <a:r>
              <a:rPr kumimoji="0" lang="en-GB" sz="900" b="0" i="1" u="none" strike="noStrike" kern="1200" cap="none" normalizeH="0" baseline="0" noProof="0" dirty="0" err="1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</a:rPr>
              <a:t>Metab</a:t>
            </a:r>
            <a:r>
              <a:rPr kumimoji="0" lang="en-GB" sz="900" b="0" i="0" u="none" strike="noStrike" kern="1200" cap="none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</a:rPr>
              <a:t> 2024; </a:t>
            </a:r>
            <a:r>
              <a:rPr kumimoji="0" lang="en-GB" sz="900" b="0" i="0" u="none" strike="noStrike" kern="1200" cap="none" normalizeH="0" baseline="0" noProof="0" dirty="0" err="1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</a:rPr>
              <a:t>doi</a:t>
            </a:r>
            <a:r>
              <a:rPr kumimoji="0" lang="en-GB" sz="900" b="0" i="0" u="none" strike="noStrike" kern="1200" cap="none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</a:rPr>
              <a:t>: 10.1210/</a:t>
            </a:r>
            <a:r>
              <a:rPr kumimoji="0" lang="en-GB" sz="900" b="0" i="0" u="none" strike="noStrike" kern="1200" cap="none" normalizeH="0" baseline="0" noProof="0" dirty="0" err="1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</a:rPr>
              <a:t>clinem</a:t>
            </a:r>
            <a:r>
              <a:rPr kumimoji="0" lang="en-GB" sz="900" b="0" i="0" u="none" strike="noStrike" kern="1200" cap="none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</a:rPr>
              <a:t>/dgae026.</a:t>
            </a:r>
            <a:endParaRPr kumimoji="0" lang="sv-SE" sz="900" b="0" i="0" u="none" strike="noStrike" kern="1200" cap="none" normalizeH="0" baseline="0" noProof="0" dirty="0">
              <a:ln>
                <a:noFill/>
              </a:ln>
              <a:solidFill>
                <a:srgbClr val="005294"/>
              </a:solidFill>
              <a:effectLst/>
              <a:uLnTx/>
              <a:uFillTx/>
              <a:latin typeface="Poppins Light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7D15B5-DFD4-E6C8-00A7-EC75142DFF94}"/>
              </a:ext>
            </a:extLst>
          </p:cNvPr>
          <p:cNvSpPr/>
          <p:nvPr/>
        </p:nvSpPr>
        <p:spPr>
          <a:xfrm>
            <a:off x="-592850" y="1340465"/>
            <a:ext cx="6612432" cy="449779"/>
          </a:xfrm>
          <a:prstGeom prst="roundRect">
            <a:avLst>
              <a:gd name="adj" fmla="val 50000"/>
            </a:avLst>
          </a:prstGeom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2AE37F9-7738-1E2B-E7FF-134A6E8535AD}"/>
              </a:ext>
            </a:extLst>
          </p:cNvPr>
          <p:cNvSpPr txBox="1">
            <a:spLocks/>
          </p:cNvSpPr>
          <p:nvPr/>
        </p:nvSpPr>
        <p:spPr>
          <a:xfrm>
            <a:off x="688768" y="1360561"/>
            <a:ext cx="5123453" cy="42780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rgbClr val="006EAB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Eligibility criteria and definitions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3C9E9638-3E59-BE7D-64E2-E1F951E4615C}"/>
              </a:ext>
            </a:extLst>
          </p:cNvPr>
          <p:cNvSpPr txBox="1">
            <a:spLocks/>
          </p:cNvSpPr>
          <p:nvPr/>
        </p:nvSpPr>
        <p:spPr>
          <a:xfrm>
            <a:off x="688765" y="1983339"/>
            <a:ext cx="10998737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SzPct val="110000"/>
            </a:pPr>
            <a:r>
              <a:rPr lang="en-US" sz="1800" dirty="0"/>
              <a:t>Three groups of TRAVERSE participants </a:t>
            </a:r>
            <a:br>
              <a:rPr lang="en-US" sz="1800" dirty="0"/>
            </a:br>
            <a:r>
              <a:rPr lang="en-US" sz="1800" dirty="0"/>
              <a:t>were studied:</a:t>
            </a:r>
            <a:endParaRPr lang="en-US" sz="18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05F8107A-0932-D5B9-232D-4C46B3FEF841}"/>
              </a:ext>
            </a:extLst>
          </p:cNvPr>
          <p:cNvSpPr/>
          <p:nvPr/>
        </p:nvSpPr>
        <p:spPr>
          <a:xfrm>
            <a:off x="7481829" y="4497861"/>
            <a:ext cx="3880600" cy="1072358"/>
          </a:xfrm>
          <a:prstGeom prst="roundRect">
            <a:avLst>
              <a:gd name="adj" fmla="val 12203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258763" algn="l"/>
              </a:tabLst>
            </a:pPr>
            <a:r>
              <a:rPr lang="en-GB" dirty="0">
                <a:solidFill>
                  <a:schemeClr val="tx2"/>
                </a:solidFill>
                <a:latin typeface="+mj-lt"/>
              </a:rPr>
              <a:t>3. 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All TRAVERSE </a:t>
            </a:r>
            <a:br>
              <a:rPr lang="en-GB" dirty="0">
                <a:solidFill>
                  <a:schemeClr val="tx1"/>
                </a:solidFill>
                <a:latin typeface="+mj-lt"/>
              </a:rPr>
            </a:br>
            <a:r>
              <a:rPr lang="en-GB" dirty="0">
                <a:solidFill>
                  <a:schemeClr val="tx1"/>
                </a:solidFill>
                <a:latin typeface="+mj-lt"/>
              </a:rPr>
              <a:t>	study participants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	(N=5204)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B16FA68-0D92-4AE1-94EB-0DB49302E41B}"/>
              </a:ext>
            </a:extLst>
          </p:cNvPr>
          <p:cNvGrpSpPr/>
          <p:nvPr/>
        </p:nvGrpSpPr>
        <p:grpSpPr>
          <a:xfrm>
            <a:off x="10644430" y="4340204"/>
            <a:ext cx="590973" cy="730089"/>
            <a:chOff x="9939521" y="4895181"/>
            <a:chExt cx="474603" cy="586325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9883B2A-4FE7-9D09-83FB-10324D8AB5C4}"/>
                </a:ext>
              </a:extLst>
            </p:cNvPr>
            <p:cNvSpPr/>
            <p:nvPr/>
          </p:nvSpPr>
          <p:spPr>
            <a:xfrm>
              <a:off x="10056495" y="4953000"/>
              <a:ext cx="241935" cy="272415"/>
            </a:xfrm>
            <a:custGeom>
              <a:avLst/>
              <a:gdLst>
                <a:gd name="connsiteX0" fmla="*/ 114300 w 241935"/>
                <a:gd name="connsiteY0" fmla="*/ 272415 h 272415"/>
                <a:gd name="connsiteX1" fmla="*/ 40005 w 241935"/>
                <a:gd name="connsiteY1" fmla="*/ 238125 h 272415"/>
                <a:gd name="connsiteX2" fmla="*/ 0 w 241935"/>
                <a:gd name="connsiteY2" fmla="*/ 177165 h 272415"/>
                <a:gd name="connsiteX3" fmla="*/ 1905 w 241935"/>
                <a:gd name="connsiteY3" fmla="*/ 110490 h 272415"/>
                <a:gd name="connsiteX4" fmla="*/ 24765 w 241935"/>
                <a:gd name="connsiteY4" fmla="*/ 15240 h 272415"/>
                <a:gd name="connsiteX5" fmla="*/ 165735 w 241935"/>
                <a:gd name="connsiteY5" fmla="*/ 0 h 272415"/>
                <a:gd name="connsiteX6" fmla="*/ 234315 w 241935"/>
                <a:gd name="connsiteY6" fmla="*/ 36195 h 272415"/>
                <a:gd name="connsiteX7" fmla="*/ 241935 w 241935"/>
                <a:gd name="connsiteY7" fmla="*/ 131445 h 272415"/>
                <a:gd name="connsiteX8" fmla="*/ 234315 w 241935"/>
                <a:gd name="connsiteY8" fmla="*/ 177165 h 272415"/>
                <a:gd name="connsiteX9" fmla="*/ 209550 w 241935"/>
                <a:gd name="connsiteY9" fmla="*/ 226695 h 272415"/>
                <a:gd name="connsiteX10" fmla="*/ 180975 w 241935"/>
                <a:gd name="connsiteY10" fmla="*/ 251460 h 272415"/>
                <a:gd name="connsiteX11" fmla="*/ 114300 w 241935"/>
                <a:gd name="connsiteY11" fmla="*/ 272415 h 27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1935" h="272415">
                  <a:moveTo>
                    <a:pt x="114300" y="272415"/>
                  </a:moveTo>
                  <a:lnTo>
                    <a:pt x="40005" y="238125"/>
                  </a:lnTo>
                  <a:lnTo>
                    <a:pt x="0" y="177165"/>
                  </a:lnTo>
                  <a:lnTo>
                    <a:pt x="1905" y="110490"/>
                  </a:lnTo>
                  <a:lnTo>
                    <a:pt x="24765" y="15240"/>
                  </a:lnTo>
                  <a:lnTo>
                    <a:pt x="165735" y="0"/>
                  </a:lnTo>
                  <a:lnTo>
                    <a:pt x="234315" y="36195"/>
                  </a:lnTo>
                  <a:lnTo>
                    <a:pt x="241935" y="131445"/>
                  </a:lnTo>
                  <a:lnTo>
                    <a:pt x="234315" y="177165"/>
                  </a:lnTo>
                  <a:lnTo>
                    <a:pt x="209550" y="226695"/>
                  </a:lnTo>
                  <a:lnTo>
                    <a:pt x="180975" y="251460"/>
                  </a:lnTo>
                  <a:lnTo>
                    <a:pt x="114300" y="2724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0" name="Graphic 18">
              <a:extLst>
                <a:ext uri="{FF2B5EF4-FFF2-40B4-BE49-F238E27FC236}">
                  <a16:creationId xmlns:a16="http://schemas.microsoft.com/office/drawing/2014/main" id="{0380DBE9-FD56-7504-2730-19B576B0A7BA}"/>
                </a:ext>
              </a:extLst>
            </p:cNvPr>
            <p:cNvGrpSpPr/>
            <p:nvPr/>
          </p:nvGrpSpPr>
          <p:grpSpPr>
            <a:xfrm>
              <a:off x="9939521" y="4895181"/>
              <a:ext cx="474603" cy="586325"/>
              <a:chOff x="5917851" y="3345907"/>
              <a:chExt cx="1710773" cy="2113489"/>
            </a:xfrm>
            <a:solidFill>
              <a:schemeClr val="accent1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2E3B943-1243-5711-E019-C7268226216C}"/>
                  </a:ext>
                </a:extLst>
              </p:cNvPr>
              <p:cNvSpPr/>
              <p:nvPr/>
            </p:nvSpPr>
            <p:spPr>
              <a:xfrm>
                <a:off x="5917851" y="4541133"/>
                <a:ext cx="1710773" cy="918263"/>
              </a:xfrm>
              <a:custGeom>
                <a:avLst/>
                <a:gdLst>
                  <a:gd name="connsiteX0" fmla="*/ 1284123 w 1710773"/>
                  <a:gd name="connsiteY0" fmla="*/ 0 h 918263"/>
                  <a:gd name="connsiteX1" fmla="*/ 853554 w 1710773"/>
                  <a:gd name="connsiteY1" fmla="*/ 179039 h 918263"/>
                  <a:gd name="connsiteX2" fmla="*/ 422986 w 1710773"/>
                  <a:gd name="connsiteY2" fmla="*/ 0 h 918263"/>
                  <a:gd name="connsiteX3" fmla="*/ 0 w 1710773"/>
                  <a:gd name="connsiteY3" fmla="*/ 617182 h 918263"/>
                  <a:gd name="connsiteX4" fmla="*/ 0 w 1710773"/>
                  <a:gd name="connsiteY4" fmla="*/ 849653 h 918263"/>
                  <a:gd name="connsiteX5" fmla="*/ 68610 w 1710773"/>
                  <a:gd name="connsiteY5" fmla="*/ 918263 h 918263"/>
                  <a:gd name="connsiteX6" fmla="*/ 1638445 w 1710773"/>
                  <a:gd name="connsiteY6" fmla="*/ 918263 h 918263"/>
                  <a:gd name="connsiteX7" fmla="*/ 1710774 w 1710773"/>
                  <a:gd name="connsiteY7" fmla="*/ 849653 h 918263"/>
                  <a:gd name="connsiteX8" fmla="*/ 1710774 w 1710773"/>
                  <a:gd name="connsiteY8" fmla="*/ 617182 h 918263"/>
                  <a:gd name="connsiteX9" fmla="*/ 1284092 w 1710773"/>
                  <a:gd name="connsiteY9" fmla="*/ 0 h 91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0773" h="918263">
                    <a:moveTo>
                      <a:pt x="1284123" y="0"/>
                    </a:moveTo>
                    <a:cubicBezTo>
                      <a:pt x="1169823" y="110429"/>
                      <a:pt x="1017422" y="179039"/>
                      <a:pt x="853554" y="179039"/>
                    </a:cubicBezTo>
                    <a:cubicBezTo>
                      <a:pt x="685975" y="179039"/>
                      <a:pt x="537294" y="110429"/>
                      <a:pt x="422986" y="0"/>
                    </a:cubicBezTo>
                    <a:cubicBezTo>
                      <a:pt x="175336" y="95250"/>
                      <a:pt x="0" y="335310"/>
                      <a:pt x="0" y="617182"/>
                    </a:cubicBezTo>
                    <a:lnTo>
                      <a:pt x="0" y="849653"/>
                    </a:lnTo>
                    <a:cubicBezTo>
                      <a:pt x="0" y="887753"/>
                      <a:pt x="30510" y="918263"/>
                      <a:pt x="68610" y="918263"/>
                    </a:cubicBezTo>
                    <a:lnTo>
                      <a:pt x="1638445" y="918263"/>
                    </a:lnTo>
                    <a:cubicBezTo>
                      <a:pt x="1676545" y="918263"/>
                      <a:pt x="1710774" y="887753"/>
                      <a:pt x="1710774" y="849653"/>
                    </a:cubicBezTo>
                    <a:lnTo>
                      <a:pt x="1710774" y="617182"/>
                    </a:lnTo>
                    <a:cubicBezTo>
                      <a:pt x="1707051" y="335303"/>
                      <a:pt x="1531734" y="95250"/>
                      <a:pt x="12840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BFA50809-6B8D-3548-3629-01A8D54B2017}"/>
                  </a:ext>
                </a:extLst>
              </p:cNvPr>
              <p:cNvSpPr/>
              <p:nvPr/>
            </p:nvSpPr>
            <p:spPr>
              <a:xfrm>
                <a:off x="6229175" y="3345907"/>
                <a:ext cx="1081932" cy="1241098"/>
              </a:xfrm>
              <a:custGeom>
                <a:avLst/>
                <a:gdLst>
                  <a:gd name="connsiteX0" fmla="*/ 39348 w 1081932"/>
                  <a:gd name="connsiteY0" fmla="*/ 696231 h 1241098"/>
                  <a:gd name="connsiteX1" fmla="*/ 542230 w 1081932"/>
                  <a:gd name="connsiteY1" fmla="*/ 1241099 h 1241098"/>
                  <a:gd name="connsiteX2" fmla="*/ 1045112 w 1081932"/>
                  <a:gd name="connsiteY2" fmla="*/ 696231 h 1241098"/>
                  <a:gd name="connsiteX3" fmla="*/ 1041241 w 1081932"/>
                  <a:gd name="connsiteY3" fmla="*/ 608570 h 1241098"/>
                  <a:gd name="connsiteX4" fmla="*/ 926941 w 1081932"/>
                  <a:gd name="connsiteY4" fmla="*/ 6552 h 1241098"/>
                  <a:gd name="connsiteX5" fmla="*/ 104058 w 1081932"/>
                  <a:gd name="connsiteY5" fmla="*/ 189463 h 1241098"/>
                  <a:gd name="connsiteX6" fmla="*/ 39318 w 1081932"/>
                  <a:gd name="connsiteY6" fmla="*/ 608563 h 1241098"/>
                  <a:gd name="connsiteX7" fmla="*/ 39318 w 1081932"/>
                  <a:gd name="connsiteY7" fmla="*/ 696223 h 1241098"/>
                  <a:gd name="connsiteX8" fmla="*/ 191748 w 1081932"/>
                  <a:gd name="connsiteY8" fmla="*/ 711410 h 1241098"/>
                  <a:gd name="connsiteX9" fmla="*/ 222259 w 1081932"/>
                  <a:gd name="connsiteY9" fmla="*/ 677181 h 1241098"/>
                  <a:gd name="connsiteX10" fmla="*/ 267948 w 1081932"/>
                  <a:gd name="connsiteY10" fmla="*/ 410481 h 1241098"/>
                  <a:gd name="connsiteX11" fmla="*/ 538519 w 1081932"/>
                  <a:gd name="connsiteY11" fmla="*/ 460041 h 1241098"/>
                  <a:gd name="connsiteX12" fmla="*/ 809090 w 1081932"/>
                  <a:gd name="connsiteY12" fmla="*/ 410481 h 1241098"/>
                  <a:gd name="connsiteX13" fmla="*/ 854780 w 1081932"/>
                  <a:gd name="connsiteY13" fmla="*/ 677181 h 1241098"/>
                  <a:gd name="connsiteX14" fmla="*/ 885290 w 1081932"/>
                  <a:gd name="connsiteY14" fmla="*/ 711410 h 1241098"/>
                  <a:gd name="connsiteX15" fmla="*/ 915797 w 1081932"/>
                  <a:gd name="connsiteY15" fmla="*/ 707543 h 1241098"/>
                  <a:gd name="connsiteX16" fmla="*/ 538668 w 1081932"/>
                  <a:gd name="connsiteY16" fmla="*/ 1115174 h 1241098"/>
                  <a:gd name="connsiteX17" fmla="*/ 161539 w 1081932"/>
                  <a:gd name="connsiteY17" fmla="*/ 707543 h 124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81932" h="1241098">
                    <a:moveTo>
                      <a:pt x="39348" y="696231"/>
                    </a:moveTo>
                    <a:cubicBezTo>
                      <a:pt x="39348" y="997160"/>
                      <a:pt x="264078" y="1241099"/>
                      <a:pt x="542230" y="1241099"/>
                    </a:cubicBezTo>
                    <a:cubicBezTo>
                      <a:pt x="820391" y="1241099"/>
                      <a:pt x="1045112" y="997320"/>
                      <a:pt x="1045112" y="696231"/>
                    </a:cubicBezTo>
                    <a:cubicBezTo>
                      <a:pt x="1045112" y="665720"/>
                      <a:pt x="1045112" y="639081"/>
                      <a:pt x="1041241" y="608570"/>
                    </a:cubicBezTo>
                    <a:cubicBezTo>
                      <a:pt x="1121312" y="372381"/>
                      <a:pt x="1083212" y="-58180"/>
                      <a:pt x="926941" y="6552"/>
                    </a:cubicBezTo>
                    <a:cubicBezTo>
                      <a:pt x="793740" y="67573"/>
                      <a:pt x="62262" y="-119208"/>
                      <a:pt x="104058" y="189463"/>
                    </a:cubicBezTo>
                    <a:cubicBezTo>
                      <a:pt x="-67392" y="197052"/>
                      <a:pt x="20268" y="536234"/>
                      <a:pt x="39318" y="608563"/>
                    </a:cubicBezTo>
                    <a:lnTo>
                      <a:pt x="39318" y="696223"/>
                    </a:lnTo>
                    <a:close/>
                    <a:moveTo>
                      <a:pt x="191748" y="711410"/>
                    </a:moveTo>
                    <a:cubicBezTo>
                      <a:pt x="210798" y="711410"/>
                      <a:pt x="225978" y="696231"/>
                      <a:pt x="222259" y="677181"/>
                    </a:cubicBezTo>
                    <a:cubicBezTo>
                      <a:pt x="210798" y="597110"/>
                      <a:pt x="199338" y="395302"/>
                      <a:pt x="267948" y="410481"/>
                    </a:cubicBezTo>
                    <a:cubicBezTo>
                      <a:pt x="355609" y="433402"/>
                      <a:pt x="454578" y="460041"/>
                      <a:pt x="538519" y="460041"/>
                    </a:cubicBezTo>
                    <a:cubicBezTo>
                      <a:pt x="622309" y="460041"/>
                      <a:pt x="721430" y="433402"/>
                      <a:pt x="809090" y="410481"/>
                    </a:cubicBezTo>
                    <a:cubicBezTo>
                      <a:pt x="877701" y="391431"/>
                      <a:pt x="866240" y="593391"/>
                      <a:pt x="854780" y="677181"/>
                    </a:cubicBezTo>
                    <a:cubicBezTo>
                      <a:pt x="850909" y="696231"/>
                      <a:pt x="869959" y="711410"/>
                      <a:pt x="885290" y="711410"/>
                    </a:cubicBezTo>
                    <a:lnTo>
                      <a:pt x="915797" y="707543"/>
                    </a:lnTo>
                    <a:cubicBezTo>
                      <a:pt x="908208" y="932272"/>
                      <a:pt x="740476" y="1115174"/>
                      <a:pt x="538668" y="1115174"/>
                    </a:cubicBezTo>
                    <a:cubicBezTo>
                      <a:pt x="332989" y="1115174"/>
                      <a:pt x="165258" y="932264"/>
                      <a:pt x="161539" y="7075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B8D72BB6-BD2A-BBB2-6B86-E81A47BCD0AF}"/>
              </a:ext>
            </a:extLst>
          </p:cNvPr>
          <p:cNvSpPr/>
          <p:nvPr/>
        </p:nvSpPr>
        <p:spPr>
          <a:xfrm>
            <a:off x="851334" y="2829411"/>
            <a:ext cx="6409701" cy="2745372"/>
          </a:xfrm>
          <a:prstGeom prst="roundRect">
            <a:avLst>
              <a:gd name="adj" fmla="val 2565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200025" algn="l"/>
              </a:tabLst>
            </a:pPr>
            <a:r>
              <a:rPr lang="en-GB" dirty="0">
                <a:solidFill>
                  <a:schemeClr val="tx2"/>
                </a:solidFill>
                <a:latin typeface="+mj-lt"/>
              </a:rPr>
              <a:t>1. 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Men with LG-PDD</a:t>
            </a:r>
            <a:r>
              <a:rPr lang="en-GB" dirty="0">
                <a:solidFill>
                  <a:schemeClr val="tx1"/>
                </a:solidFill>
              </a:rPr>
              <a:t>, as defined by the below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	prespecified rigorous criteria (n=49)</a:t>
            </a:r>
          </a:p>
          <a:p>
            <a:pPr marL="420688" indent="-228600" fontAlgn="base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bg2">
                    <a:lumMod val="25000"/>
                  </a:schemeClr>
                </a:solidFill>
              </a:rPr>
              <a:t>Meet DSM-5 criteria for PDD</a:t>
            </a:r>
          </a:p>
          <a:p>
            <a:pPr marL="420688" indent="-228600" fontAlgn="base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bg2">
                    <a:lumMod val="25000"/>
                  </a:schemeClr>
                </a:solidFill>
              </a:rPr>
              <a:t>Have low-grade depressive symptoms</a:t>
            </a:r>
            <a:br>
              <a:rPr lang="en-GB" sz="14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GB" sz="1400" dirty="0">
                <a:solidFill>
                  <a:schemeClr val="bg2">
                    <a:lumMod val="25000"/>
                  </a:schemeClr>
                </a:solidFill>
              </a:rPr>
              <a:t>(PHQ-9 score &gt;4 and &lt;15 and GDS score 5–9)</a:t>
            </a:r>
          </a:p>
          <a:p>
            <a:pPr marL="420688" indent="-228600" fontAlgn="base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bg2">
                    <a:lumMod val="25000"/>
                  </a:schemeClr>
                </a:solidFill>
              </a:rPr>
              <a:t>Absence of severe depression (PHQ-9 score ≥15, GDS-15 score &gt;9, </a:t>
            </a:r>
            <a:r>
              <a:rPr lang="en-GB" sz="1400" spc="-30" dirty="0">
                <a:solidFill>
                  <a:schemeClr val="bg2">
                    <a:lumMod val="25000"/>
                  </a:schemeClr>
                </a:solidFill>
              </a:rPr>
              <a:t>score of 3 on PHQ-9 items 1 and 2, or self-reported history of MDDs)</a:t>
            </a:r>
          </a:p>
          <a:p>
            <a:pPr marL="420688" indent="-228600" fontAlgn="base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bg2">
                    <a:lumMod val="25000"/>
                  </a:schemeClr>
                </a:solidFill>
              </a:rPr>
              <a:t>Onset of the depressive disorder after age 40 years</a:t>
            </a:r>
          </a:p>
          <a:p>
            <a:pPr marL="420688" indent="-228600" fontAlgn="base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bg2">
                    <a:lumMod val="25000"/>
                  </a:schemeClr>
                </a:solidFill>
              </a:rPr>
              <a:t>Persistent depressive symptoms</a:t>
            </a:r>
          </a:p>
          <a:p>
            <a:pPr marL="420688" indent="-228600" fontAlgn="base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bg2">
                    <a:lumMod val="25000"/>
                  </a:schemeClr>
                </a:solidFill>
              </a:rPr>
              <a:t>Not at increased suicide risk (PHQ-9 item 9 score = 0)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604449BD-5E5E-BE5F-4B9B-C2641AD792B0}"/>
              </a:ext>
            </a:extLst>
          </p:cNvPr>
          <p:cNvSpPr/>
          <p:nvPr/>
        </p:nvSpPr>
        <p:spPr>
          <a:xfrm>
            <a:off x="7525408" y="2822137"/>
            <a:ext cx="3880600" cy="1300355"/>
          </a:xfrm>
          <a:prstGeom prst="roundRect">
            <a:avLst>
              <a:gd name="adj" fmla="val 686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tabLst>
                <a:tab pos="241300" algn="l"/>
              </a:tabLst>
            </a:pPr>
            <a:r>
              <a:rPr lang="en-GB" dirty="0">
                <a:solidFill>
                  <a:schemeClr val="tx2"/>
                </a:solidFill>
                <a:latin typeface="+mj-lt"/>
              </a:rPr>
              <a:t>2. 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Men with significant 	depressive symptoms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spc="-10" dirty="0">
                <a:solidFill>
                  <a:schemeClr val="tx1"/>
                </a:solidFill>
              </a:rPr>
              <a:t>	indicated by a PHQ-9 score &gt;4</a:t>
            </a:r>
            <a:r>
              <a:rPr lang="en-GB" dirty="0">
                <a:solidFill>
                  <a:schemeClr val="tx1"/>
                </a:solidFill>
              </a:rPr>
              <a:t>	(n=2643)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8AC60D0-700E-7E12-1AB1-5B2B5417B6BC}"/>
              </a:ext>
            </a:extLst>
          </p:cNvPr>
          <p:cNvGrpSpPr/>
          <p:nvPr/>
        </p:nvGrpSpPr>
        <p:grpSpPr>
          <a:xfrm>
            <a:off x="6488396" y="2144001"/>
            <a:ext cx="949026" cy="1249042"/>
            <a:chOff x="1193768" y="2564422"/>
            <a:chExt cx="762150" cy="1003089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8C9EAA7-3568-6614-6C38-264FA466BC11}"/>
                </a:ext>
              </a:extLst>
            </p:cNvPr>
            <p:cNvSpPr/>
            <p:nvPr/>
          </p:nvSpPr>
          <p:spPr>
            <a:xfrm>
              <a:off x="1311507" y="3037090"/>
              <a:ext cx="241935" cy="272415"/>
            </a:xfrm>
            <a:custGeom>
              <a:avLst/>
              <a:gdLst>
                <a:gd name="connsiteX0" fmla="*/ 114300 w 241935"/>
                <a:gd name="connsiteY0" fmla="*/ 272415 h 272415"/>
                <a:gd name="connsiteX1" fmla="*/ 40005 w 241935"/>
                <a:gd name="connsiteY1" fmla="*/ 238125 h 272415"/>
                <a:gd name="connsiteX2" fmla="*/ 0 w 241935"/>
                <a:gd name="connsiteY2" fmla="*/ 177165 h 272415"/>
                <a:gd name="connsiteX3" fmla="*/ 1905 w 241935"/>
                <a:gd name="connsiteY3" fmla="*/ 110490 h 272415"/>
                <a:gd name="connsiteX4" fmla="*/ 24765 w 241935"/>
                <a:gd name="connsiteY4" fmla="*/ 15240 h 272415"/>
                <a:gd name="connsiteX5" fmla="*/ 165735 w 241935"/>
                <a:gd name="connsiteY5" fmla="*/ 0 h 272415"/>
                <a:gd name="connsiteX6" fmla="*/ 234315 w 241935"/>
                <a:gd name="connsiteY6" fmla="*/ 36195 h 272415"/>
                <a:gd name="connsiteX7" fmla="*/ 241935 w 241935"/>
                <a:gd name="connsiteY7" fmla="*/ 131445 h 272415"/>
                <a:gd name="connsiteX8" fmla="*/ 234315 w 241935"/>
                <a:gd name="connsiteY8" fmla="*/ 177165 h 272415"/>
                <a:gd name="connsiteX9" fmla="*/ 209550 w 241935"/>
                <a:gd name="connsiteY9" fmla="*/ 226695 h 272415"/>
                <a:gd name="connsiteX10" fmla="*/ 180975 w 241935"/>
                <a:gd name="connsiteY10" fmla="*/ 251460 h 272415"/>
                <a:gd name="connsiteX11" fmla="*/ 114300 w 241935"/>
                <a:gd name="connsiteY11" fmla="*/ 272415 h 27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1935" h="272415">
                  <a:moveTo>
                    <a:pt x="114300" y="272415"/>
                  </a:moveTo>
                  <a:lnTo>
                    <a:pt x="40005" y="238125"/>
                  </a:lnTo>
                  <a:lnTo>
                    <a:pt x="0" y="177165"/>
                  </a:lnTo>
                  <a:lnTo>
                    <a:pt x="1905" y="110490"/>
                  </a:lnTo>
                  <a:lnTo>
                    <a:pt x="24765" y="15240"/>
                  </a:lnTo>
                  <a:lnTo>
                    <a:pt x="165735" y="0"/>
                  </a:lnTo>
                  <a:lnTo>
                    <a:pt x="234315" y="36195"/>
                  </a:lnTo>
                  <a:lnTo>
                    <a:pt x="241935" y="131445"/>
                  </a:lnTo>
                  <a:lnTo>
                    <a:pt x="234315" y="177165"/>
                  </a:lnTo>
                  <a:lnTo>
                    <a:pt x="209550" y="226695"/>
                  </a:lnTo>
                  <a:lnTo>
                    <a:pt x="180975" y="251460"/>
                  </a:lnTo>
                  <a:lnTo>
                    <a:pt x="114300" y="2724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849A7C5-D6D3-D0EF-0EDA-8F77E13157B2}"/>
                </a:ext>
              </a:extLst>
            </p:cNvPr>
            <p:cNvSpPr/>
            <p:nvPr/>
          </p:nvSpPr>
          <p:spPr>
            <a:xfrm>
              <a:off x="1598295" y="2623185"/>
              <a:ext cx="260985" cy="245745"/>
            </a:xfrm>
            <a:custGeom>
              <a:avLst/>
              <a:gdLst>
                <a:gd name="connsiteX0" fmla="*/ 241935 w 260985"/>
                <a:gd name="connsiteY0" fmla="*/ 32385 h 245745"/>
                <a:gd name="connsiteX1" fmla="*/ 114300 w 260985"/>
                <a:gd name="connsiteY1" fmla="*/ 0 h 245745"/>
                <a:gd name="connsiteX2" fmla="*/ 22860 w 260985"/>
                <a:gd name="connsiteY2" fmla="*/ 3810 h 245745"/>
                <a:gd name="connsiteX3" fmla="*/ 0 w 260985"/>
                <a:gd name="connsiteY3" fmla="*/ 76200 h 245745"/>
                <a:gd name="connsiteX4" fmla="*/ 5715 w 260985"/>
                <a:gd name="connsiteY4" fmla="*/ 207645 h 245745"/>
                <a:gd name="connsiteX5" fmla="*/ 93345 w 260985"/>
                <a:gd name="connsiteY5" fmla="*/ 241935 h 245745"/>
                <a:gd name="connsiteX6" fmla="*/ 201930 w 260985"/>
                <a:gd name="connsiteY6" fmla="*/ 245745 h 245745"/>
                <a:gd name="connsiteX7" fmla="*/ 260985 w 260985"/>
                <a:gd name="connsiteY7" fmla="*/ 190500 h 245745"/>
                <a:gd name="connsiteX8" fmla="*/ 241935 w 260985"/>
                <a:gd name="connsiteY8" fmla="*/ 32385 h 245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985" h="245745">
                  <a:moveTo>
                    <a:pt x="241935" y="32385"/>
                  </a:moveTo>
                  <a:lnTo>
                    <a:pt x="114300" y="0"/>
                  </a:lnTo>
                  <a:lnTo>
                    <a:pt x="22860" y="3810"/>
                  </a:lnTo>
                  <a:lnTo>
                    <a:pt x="0" y="76200"/>
                  </a:lnTo>
                  <a:lnTo>
                    <a:pt x="5715" y="207645"/>
                  </a:lnTo>
                  <a:lnTo>
                    <a:pt x="93345" y="241935"/>
                  </a:lnTo>
                  <a:lnTo>
                    <a:pt x="201930" y="245745"/>
                  </a:lnTo>
                  <a:lnTo>
                    <a:pt x="260985" y="190500"/>
                  </a:lnTo>
                  <a:lnTo>
                    <a:pt x="241935" y="323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8" name="Graphic 11">
              <a:extLst>
                <a:ext uri="{FF2B5EF4-FFF2-40B4-BE49-F238E27FC236}">
                  <a16:creationId xmlns:a16="http://schemas.microsoft.com/office/drawing/2014/main" id="{C0A61F37-AF60-4BFC-36E2-C8909BD1E60A}"/>
                </a:ext>
              </a:extLst>
            </p:cNvPr>
            <p:cNvGrpSpPr/>
            <p:nvPr/>
          </p:nvGrpSpPr>
          <p:grpSpPr>
            <a:xfrm>
              <a:off x="1193768" y="2564422"/>
              <a:ext cx="762150" cy="1003089"/>
              <a:chOff x="-1015011" y="142227"/>
              <a:chExt cx="2747276" cy="3615775"/>
            </a:xfrm>
            <a:solidFill>
              <a:schemeClr val="accent1"/>
            </a:solidFill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9A8C7C32-15FF-4EA6-FE50-77E6C7595667}"/>
                  </a:ext>
                </a:extLst>
              </p:cNvPr>
              <p:cNvSpPr/>
              <p:nvPr/>
            </p:nvSpPr>
            <p:spPr>
              <a:xfrm>
                <a:off x="528236" y="1822507"/>
                <a:ext cx="213420" cy="213420"/>
              </a:xfrm>
              <a:custGeom>
                <a:avLst/>
                <a:gdLst>
                  <a:gd name="connsiteX0" fmla="*/ 106710 w 213420"/>
                  <a:gd name="connsiteY0" fmla="*/ 0 h 213420"/>
                  <a:gd name="connsiteX1" fmla="*/ 0 w 213420"/>
                  <a:gd name="connsiteY1" fmla="*/ 106710 h 213420"/>
                  <a:gd name="connsiteX2" fmla="*/ 106710 w 213420"/>
                  <a:gd name="connsiteY2" fmla="*/ 213421 h 213420"/>
                  <a:gd name="connsiteX3" fmla="*/ 213421 w 213420"/>
                  <a:gd name="connsiteY3" fmla="*/ 106710 h 213420"/>
                  <a:gd name="connsiteX4" fmla="*/ 106710 w 213420"/>
                  <a:gd name="connsiteY4" fmla="*/ 0 h 213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420" h="213420">
                    <a:moveTo>
                      <a:pt x="106710" y="0"/>
                    </a:moveTo>
                    <a:cubicBezTo>
                      <a:pt x="49560" y="0"/>
                      <a:pt x="0" y="45690"/>
                      <a:pt x="0" y="106710"/>
                    </a:cubicBezTo>
                    <a:cubicBezTo>
                      <a:pt x="0" y="163861"/>
                      <a:pt x="45690" y="213421"/>
                      <a:pt x="106710" y="213421"/>
                    </a:cubicBezTo>
                    <a:cubicBezTo>
                      <a:pt x="163861" y="213421"/>
                      <a:pt x="213421" y="167731"/>
                      <a:pt x="213421" y="106710"/>
                    </a:cubicBezTo>
                    <a:cubicBezTo>
                      <a:pt x="213421" y="45690"/>
                      <a:pt x="167583" y="0"/>
                      <a:pt x="10671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30BA139-9358-B0A8-D5DB-2A0B3F09352F}"/>
                  </a:ext>
                </a:extLst>
              </p:cNvPr>
              <p:cNvSpPr/>
              <p:nvPr/>
            </p:nvSpPr>
            <p:spPr>
              <a:xfrm>
                <a:off x="752942" y="1544339"/>
                <a:ext cx="266700" cy="266700"/>
              </a:xfrm>
              <a:custGeom>
                <a:avLst/>
                <a:gdLst>
                  <a:gd name="connsiteX0" fmla="*/ 133350 w 266700"/>
                  <a:gd name="connsiteY0" fmla="*/ 0 h 266700"/>
                  <a:gd name="connsiteX1" fmla="*/ 0 w 266700"/>
                  <a:gd name="connsiteY1" fmla="*/ 133350 h 266700"/>
                  <a:gd name="connsiteX2" fmla="*/ 133350 w 266700"/>
                  <a:gd name="connsiteY2" fmla="*/ 266700 h 266700"/>
                  <a:gd name="connsiteX3" fmla="*/ 266700 w 266700"/>
                  <a:gd name="connsiteY3" fmla="*/ 133350 h 266700"/>
                  <a:gd name="connsiteX4" fmla="*/ 133350 w 266700"/>
                  <a:gd name="connsiteY4" fmla="*/ 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00" h="266700">
                    <a:moveTo>
                      <a:pt x="133350" y="0"/>
                    </a:moveTo>
                    <a:cubicBezTo>
                      <a:pt x="61021" y="0"/>
                      <a:pt x="0" y="61021"/>
                      <a:pt x="0" y="133350"/>
                    </a:cubicBezTo>
                    <a:cubicBezTo>
                      <a:pt x="0" y="205679"/>
                      <a:pt x="61021" y="266700"/>
                      <a:pt x="133350" y="266700"/>
                    </a:cubicBezTo>
                    <a:cubicBezTo>
                      <a:pt x="205679" y="266700"/>
                      <a:pt x="266700" y="205679"/>
                      <a:pt x="266700" y="133350"/>
                    </a:cubicBezTo>
                    <a:cubicBezTo>
                      <a:pt x="266700" y="57150"/>
                      <a:pt x="205828" y="0"/>
                      <a:pt x="13335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347AEF4-8CBD-C400-4F26-3B5EF5541B03}"/>
                  </a:ext>
                </a:extLst>
              </p:cNvPr>
              <p:cNvSpPr/>
              <p:nvPr/>
            </p:nvSpPr>
            <p:spPr>
              <a:xfrm>
                <a:off x="74762" y="142227"/>
                <a:ext cx="1657502" cy="1333196"/>
              </a:xfrm>
              <a:custGeom>
                <a:avLst/>
                <a:gdLst>
                  <a:gd name="connsiteX0" fmla="*/ 1657502 w 1657502"/>
                  <a:gd name="connsiteY0" fmla="*/ 525812 h 1333196"/>
                  <a:gd name="connsiteX1" fmla="*/ 1360292 w 1657502"/>
                  <a:gd name="connsiteY1" fmla="*/ 228602 h 1333196"/>
                  <a:gd name="connsiteX2" fmla="*/ 1329781 w 1657502"/>
                  <a:gd name="connsiteY2" fmla="*/ 232471 h 1333196"/>
                  <a:gd name="connsiteX3" fmla="*/ 1028852 w 1657502"/>
                  <a:gd name="connsiteY3" fmla="*/ 0 h 1333196"/>
                  <a:gd name="connsiteX4" fmla="*/ 834481 w 1657502"/>
                  <a:gd name="connsiteY4" fmla="*/ 68610 h 1333196"/>
                  <a:gd name="connsiteX5" fmla="*/ 640111 w 1657502"/>
                  <a:gd name="connsiteY5" fmla="*/ 0 h 1333196"/>
                  <a:gd name="connsiteX6" fmla="*/ 335311 w 1657502"/>
                  <a:gd name="connsiteY6" fmla="*/ 247650 h 1333196"/>
                  <a:gd name="connsiteX7" fmla="*/ 285750 w 1657502"/>
                  <a:gd name="connsiteY7" fmla="*/ 243781 h 1333196"/>
                  <a:gd name="connsiteX8" fmla="*/ 0 w 1657502"/>
                  <a:gd name="connsiteY8" fmla="*/ 529531 h 1333196"/>
                  <a:gd name="connsiteX9" fmla="*/ 68610 w 1657502"/>
                  <a:gd name="connsiteY9" fmla="*/ 716160 h 1333196"/>
                  <a:gd name="connsiteX10" fmla="*/ 0 w 1657502"/>
                  <a:gd name="connsiteY10" fmla="*/ 902789 h 1333196"/>
                  <a:gd name="connsiteX11" fmla="*/ 285750 w 1657502"/>
                  <a:gd name="connsiteY11" fmla="*/ 1188539 h 1333196"/>
                  <a:gd name="connsiteX12" fmla="*/ 327721 w 1657502"/>
                  <a:gd name="connsiteY12" fmla="*/ 1184668 h 1333196"/>
                  <a:gd name="connsiteX13" fmla="*/ 605882 w 1657502"/>
                  <a:gd name="connsiteY13" fmla="*/ 1333197 h 1333196"/>
                  <a:gd name="connsiteX14" fmla="*/ 826892 w 1657502"/>
                  <a:gd name="connsiteY14" fmla="*/ 1245536 h 1333196"/>
                  <a:gd name="connsiteX15" fmla="*/ 1047902 w 1657502"/>
                  <a:gd name="connsiteY15" fmla="*/ 1333197 h 1333196"/>
                  <a:gd name="connsiteX16" fmla="*/ 1314602 w 1657502"/>
                  <a:gd name="connsiteY16" fmla="*/ 1195976 h 1333196"/>
                  <a:gd name="connsiteX17" fmla="*/ 1360292 w 1657502"/>
                  <a:gd name="connsiteY17" fmla="*/ 1199847 h 1333196"/>
                  <a:gd name="connsiteX18" fmla="*/ 1657502 w 1657502"/>
                  <a:gd name="connsiteY18" fmla="*/ 902636 h 1333196"/>
                  <a:gd name="connsiteX19" fmla="*/ 1592763 w 1657502"/>
                  <a:gd name="connsiteY19" fmla="*/ 716007 h 1333196"/>
                  <a:gd name="connsiteX20" fmla="*/ 1657502 w 1657502"/>
                  <a:gd name="connsiteY20" fmla="*/ 525804 h 1333196"/>
                  <a:gd name="connsiteX21" fmla="*/ 525818 w 1657502"/>
                  <a:gd name="connsiteY21" fmla="*/ 480122 h 1333196"/>
                  <a:gd name="connsiteX22" fmla="*/ 628658 w 1657502"/>
                  <a:gd name="connsiteY22" fmla="*/ 377283 h 1333196"/>
                  <a:gd name="connsiteX23" fmla="*/ 731497 w 1657502"/>
                  <a:gd name="connsiteY23" fmla="*/ 480122 h 1333196"/>
                  <a:gd name="connsiteX24" fmla="*/ 628658 w 1657502"/>
                  <a:gd name="connsiteY24" fmla="*/ 582962 h 1333196"/>
                  <a:gd name="connsiteX25" fmla="*/ 525818 w 1657502"/>
                  <a:gd name="connsiteY25" fmla="*/ 480122 h 1333196"/>
                  <a:gd name="connsiteX26" fmla="*/ 1028852 w 1657502"/>
                  <a:gd name="connsiteY26" fmla="*/ 983004 h 1333196"/>
                  <a:gd name="connsiteX27" fmla="*/ 1009802 w 1657502"/>
                  <a:gd name="connsiteY27" fmla="*/ 986875 h 1333196"/>
                  <a:gd name="connsiteX28" fmla="*/ 945063 w 1657502"/>
                  <a:gd name="connsiteY28" fmla="*/ 937315 h 1333196"/>
                  <a:gd name="connsiteX29" fmla="*/ 826892 w 1657502"/>
                  <a:gd name="connsiteY29" fmla="*/ 845936 h 1333196"/>
                  <a:gd name="connsiteX30" fmla="*/ 708721 w 1657502"/>
                  <a:gd name="connsiteY30" fmla="*/ 937315 h 1333196"/>
                  <a:gd name="connsiteX31" fmla="*/ 624932 w 1657502"/>
                  <a:gd name="connsiteY31" fmla="*/ 986875 h 1333196"/>
                  <a:gd name="connsiteX32" fmla="*/ 575371 w 1657502"/>
                  <a:gd name="connsiteY32" fmla="*/ 903086 h 1333196"/>
                  <a:gd name="connsiteX33" fmla="*/ 826892 w 1657502"/>
                  <a:gd name="connsiteY33" fmla="*/ 712586 h 1333196"/>
                  <a:gd name="connsiteX34" fmla="*/ 1078413 w 1657502"/>
                  <a:gd name="connsiteY34" fmla="*/ 903086 h 1333196"/>
                  <a:gd name="connsiteX35" fmla="*/ 1028852 w 1657502"/>
                  <a:gd name="connsiteY35" fmla="*/ 983008 h 1333196"/>
                  <a:gd name="connsiteX36" fmla="*/ 1024981 w 1657502"/>
                  <a:gd name="connsiteY36" fmla="*/ 586841 h 1333196"/>
                  <a:gd name="connsiteX37" fmla="*/ 922142 w 1657502"/>
                  <a:gd name="connsiteY37" fmla="*/ 484001 h 1333196"/>
                  <a:gd name="connsiteX38" fmla="*/ 1024981 w 1657502"/>
                  <a:gd name="connsiteY38" fmla="*/ 381162 h 1333196"/>
                  <a:gd name="connsiteX39" fmla="*/ 1127821 w 1657502"/>
                  <a:gd name="connsiteY39" fmla="*/ 484001 h 1333196"/>
                  <a:gd name="connsiteX40" fmla="*/ 1024981 w 1657502"/>
                  <a:gd name="connsiteY40" fmla="*/ 586841 h 1333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657502" h="1333196">
                    <a:moveTo>
                      <a:pt x="1657502" y="525812"/>
                    </a:moveTo>
                    <a:cubicBezTo>
                      <a:pt x="1657502" y="361952"/>
                      <a:pt x="1524152" y="228602"/>
                      <a:pt x="1360292" y="228602"/>
                    </a:cubicBezTo>
                    <a:cubicBezTo>
                      <a:pt x="1348831" y="228602"/>
                      <a:pt x="1341242" y="232471"/>
                      <a:pt x="1329781" y="232471"/>
                    </a:cubicBezTo>
                    <a:cubicBezTo>
                      <a:pt x="1295552" y="99121"/>
                      <a:pt x="1173511" y="0"/>
                      <a:pt x="1028852" y="0"/>
                    </a:cubicBezTo>
                    <a:cubicBezTo>
                      <a:pt x="956523" y="0"/>
                      <a:pt x="887913" y="26640"/>
                      <a:pt x="834481" y="68610"/>
                    </a:cubicBezTo>
                    <a:cubicBezTo>
                      <a:pt x="781202" y="26640"/>
                      <a:pt x="716311" y="0"/>
                      <a:pt x="640111" y="0"/>
                    </a:cubicBezTo>
                    <a:cubicBezTo>
                      <a:pt x="491581" y="0"/>
                      <a:pt x="365821" y="106710"/>
                      <a:pt x="335311" y="247650"/>
                    </a:cubicBezTo>
                    <a:cubicBezTo>
                      <a:pt x="320131" y="243781"/>
                      <a:pt x="301081" y="243781"/>
                      <a:pt x="285750" y="243781"/>
                    </a:cubicBezTo>
                    <a:cubicBezTo>
                      <a:pt x="125760" y="243781"/>
                      <a:pt x="0" y="373260"/>
                      <a:pt x="0" y="529531"/>
                    </a:cubicBezTo>
                    <a:cubicBezTo>
                      <a:pt x="0" y="601860"/>
                      <a:pt x="26640" y="662881"/>
                      <a:pt x="68610" y="716160"/>
                    </a:cubicBezTo>
                    <a:cubicBezTo>
                      <a:pt x="26640" y="765720"/>
                      <a:pt x="0" y="830460"/>
                      <a:pt x="0" y="902789"/>
                    </a:cubicBezTo>
                    <a:cubicBezTo>
                      <a:pt x="0" y="1062778"/>
                      <a:pt x="129479" y="1188539"/>
                      <a:pt x="285750" y="1188539"/>
                    </a:cubicBezTo>
                    <a:cubicBezTo>
                      <a:pt x="300933" y="1188539"/>
                      <a:pt x="312390" y="1184668"/>
                      <a:pt x="327721" y="1184668"/>
                    </a:cubicBezTo>
                    <a:cubicBezTo>
                      <a:pt x="388742" y="1272328"/>
                      <a:pt x="487711" y="1333197"/>
                      <a:pt x="605882" y="1333197"/>
                    </a:cubicBezTo>
                    <a:cubicBezTo>
                      <a:pt x="689671" y="1333197"/>
                      <a:pt x="769742" y="1298968"/>
                      <a:pt x="826892" y="1245536"/>
                    </a:cubicBezTo>
                    <a:cubicBezTo>
                      <a:pt x="884042" y="1298815"/>
                      <a:pt x="964113" y="1333197"/>
                      <a:pt x="1047902" y="1333197"/>
                    </a:cubicBezTo>
                    <a:cubicBezTo>
                      <a:pt x="1158331" y="1333197"/>
                      <a:pt x="1253581" y="1279918"/>
                      <a:pt x="1314602" y="1195976"/>
                    </a:cubicBezTo>
                    <a:cubicBezTo>
                      <a:pt x="1329785" y="1199847"/>
                      <a:pt x="1345113" y="1199847"/>
                      <a:pt x="1360292" y="1199847"/>
                    </a:cubicBezTo>
                    <a:cubicBezTo>
                      <a:pt x="1524152" y="1199847"/>
                      <a:pt x="1657502" y="1066497"/>
                      <a:pt x="1657502" y="902636"/>
                    </a:cubicBezTo>
                    <a:cubicBezTo>
                      <a:pt x="1657502" y="834026"/>
                      <a:pt x="1630863" y="769286"/>
                      <a:pt x="1592763" y="716007"/>
                    </a:cubicBezTo>
                    <a:cubicBezTo>
                      <a:pt x="1630714" y="659154"/>
                      <a:pt x="1657502" y="594415"/>
                      <a:pt x="1657502" y="525804"/>
                    </a:cubicBezTo>
                    <a:close/>
                    <a:moveTo>
                      <a:pt x="525818" y="480122"/>
                    </a:moveTo>
                    <a:cubicBezTo>
                      <a:pt x="525818" y="422972"/>
                      <a:pt x="571508" y="377283"/>
                      <a:pt x="628658" y="377283"/>
                    </a:cubicBezTo>
                    <a:cubicBezTo>
                      <a:pt x="685808" y="377283"/>
                      <a:pt x="731497" y="422972"/>
                      <a:pt x="731497" y="480122"/>
                    </a:cubicBezTo>
                    <a:cubicBezTo>
                      <a:pt x="731497" y="537272"/>
                      <a:pt x="685808" y="582962"/>
                      <a:pt x="628658" y="582962"/>
                    </a:cubicBezTo>
                    <a:cubicBezTo>
                      <a:pt x="571656" y="586833"/>
                      <a:pt x="525818" y="537272"/>
                      <a:pt x="525818" y="480122"/>
                    </a:cubicBezTo>
                    <a:close/>
                    <a:moveTo>
                      <a:pt x="1028852" y="983004"/>
                    </a:moveTo>
                    <a:cubicBezTo>
                      <a:pt x="1021263" y="983004"/>
                      <a:pt x="1017392" y="986875"/>
                      <a:pt x="1009802" y="986875"/>
                    </a:cubicBezTo>
                    <a:cubicBezTo>
                      <a:pt x="979292" y="986875"/>
                      <a:pt x="952652" y="967825"/>
                      <a:pt x="945063" y="937315"/>
                    </a:cubicBezTo>
                    <a:cubicBezTo>
                      <a:pt x="929884" y="884036"/>
                      <a:pt x="880323" y="845936"/>
                      <a:pt x="826892" y="845936"/>
                    </a:cubicBezTo>
                    <a:cubicBezTo>
                      <a:pt x="769742" y="845936"/>
                      <a:pt x="720182" y="884036"/>
                      <a:pt x="708721" y="937315"/>
                    </a:cubicBezTo>
                    <a:cubicBezTo>
                      <a:pt x="697261" y="975415"/>
                      <a:pt x="659161" y="994465"/>
                      <a:pt x="624932" y="986875"/>
                    </a:cubicBezTo>
                    <a:cubicBezTo>
                      <a:pt x="586832" y="975415"/>
                      <a:pt x="567782" y="941186"/>
                      <a:pt x="575371" y="903086"/>
                    </a:cubicBezTo>
                    <a:cubicBezTo>
                      <a:pt x="605882" y="788786"/>
                      <a:pt x="708721" y="712586"/>
                      <a:pt x="826892" y="712586"/>
                    </a:cubicBezTo>
                    <a:cubicBezTo>
                      <a:pt x="945063" y="712586"/>
                      <a:pt x="1047902" y="792657"/>
                      <a:pt x="1078413" y="903086"/>
                    </a:cubicBezTo>
                    <a:cubicBezTo>
                      <a:pt x="1086002" y="937315"/>
                      <a:pt x="1066952" y="975415"/>
                      <a:pt x="1028852" y="983008"/>
                    </a:cubicBezTo>
                    <a:close/>
                    <a:moveTo>
                      <a:pt x="1024981" y="586841"/>
                    </a:moveTo>
                    <a:cubicBezTo>
                      <a:pt x="967831" y="586841"/>
                      <a:pt x="922142" y="541151"/>
                      <a:pt x="922142" y="484001"/>
                    </a:cubicBezTo>
                    <a:cubicBezTo>
                      <a:pt x="922142" y="426851"/>
                      <a:pt x="967831" y="381162"/>
                      <a:pt x="1024981" y="381162"/>
                    </a:cubicBezTo>
                    <a:cubicBezTo>
                      <a:pt x="1082131" y="381162"/>
                      <a:pt x="1127821" y="426851"/>
                      <a:pt x="1127821" y="484001"/>
                    </a:cubicBezTo>
                    <a:cubicBezTo>
                      <a:pt x="1127821" y="537280"/>
                      <a:pt x="1082131" y="586841"/>
                      <a:pt x="1024981" y="586841"/>
                    </a:cubicBezTo>
                    <a:close/>
                  </a:path>
                </a:pathLst>
              </a:custGeom>
              <a:solidFill>
                <a:schemeClr val="tx2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18A6730-4A37-2A13-51A9-CCA1BE42D306}"/>
                  </a:ext>
                </a:extLst>
              </p:cNvPr>
              <p:cNvSpPr/>
              <p:nvPr/>
            </p:nvSpPr>
            <p:spPr>
              <a:xfrm>
                <a:off x="-1015011" y="2839739"/>
                <a:ext cx="1710773" cy="918263"/>
              </a:xfrm>
              <a:custGeom>
                <a:avLst/>
                <a:gdLst>
                  <a:gd name="connsiteX0" fmla="*/ 1284123 w 1710773"/>
                  <a:gd name="connsiteY0" fmla="*/ 0 h 918263"/>
                  <a:gd name="connsiteX1" fmla="*/ 853554 w 1710773"/>
                  <a:gd name="connsiteY1" fmla="*/ 179039 h 918263"/>
                  <a:gd name="connsiteX2" fmla="*/ 422986 w 1710773"/>
                  <a:gd name="connsiteY2" fmla="*/ 0 h 918263"/>
                  <a:gd name="connsiteX3" fmla="*/ 0 w 1710773"/>
                  <a:gd name="connsiteY3" fmla="*/ 617182 h 918263"/>
                  <a:gd name="connsiteX4" fmla="*/ 0 w 1710773"/>
                  <a:gd name="connsiteY4" fmla="*/ 849653 h 918263"/>
                  <a:gd name="connsiteX5" fmla="*/ 68610 w 1710773"/>
                  <a:gd name="connsiteY5" fmla="*/ 918263 h 918263"/>
                  <a:gd name="connsiteX6" fmla="*/ 1638445 w 1710773"/>
                  <a:gd name="connsiteY6" fmla="*/ 918263 h 918263"/>
                  <a:gd name="connsiteX7" fmla="*/ 1710774 w 1710773"/>
                  <a:gd name="connsiteY7" fmla="*/ 849653 h 918263"/>
                  <a:gd name="connsiteX8" fmla="*/ 1710774 w 1710773"/>
                  <a:gd name="connsiteY8" fmla="*/ 617182 h 918263"/>
                  <a:gd name="connsiteX9" fmla="*/ 1284092 w 1710773"/>
                  <a:gd name="connsiteY9" fmla="*/ 0 h 91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0773" h="918263">
                    <a:moveTo>
                      <a:pt x="1284123" y="0"/>
                    </a:moveTo>
                    <a:cubicBezTo>
                      <a:pt x="1169823" y="110429"/>
                      <a:pt x="1017422" y="179039"/>
                      <a:pt x="853554" y="179039"/>
                    </a:cubicBezTo>
                    <a:cubicBezTo>
                      <a:pt x="685975" y="179039"/>
                      <a:pt x="537294" y="110429"/>
                      <a:pt x="422986" y="0"/>
                    </a:cubicBezTo>
                    <a:cubicBezTo>
                      <a:pt x="175336" y="95250"/>
                      <a:pt x="0" y="335310"/>
                      <a:pt x="0" y="617182"/>
                    </a:cubicBezTo>
                    <a:lnTo>
                      <a:pt x="0" y="849653"/>
                    </a:lnTo>
                    <a:cubicBezTo>
                      <a:pt x="0" y="887753"/>
                      <a:pt x="30510" y="918263"/>
                      <a:pt x="68610" y="918263"/>
                    </a:cubicBezTo>
                    <a:lnTo>
                      <a:pt x="1638445" y="918263"/>
                    </a:lnTo>
                    <a:cubicBezTo>
                      <a:pt x="1676545" y="918263"/>
                      <a:pt x="1710774" y="887753"/>
                      <a:pt x="1710774" y="849653"/>
                    </a:cubicBezTo>
                    <a:lnTo>
                      <a:pt x="1710774" y="617182"/>
                    </a:lnTo>
                    <a:cubicBezTo>
                      <a:pt x="1707051" y="335303"/>
                      <a:pt x="1531734" y="95250"/>
                      <a:pt x="12840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F86FFFED-A4A3-5253-F993-96DC3A82E97B}"/>
                  </a:ext>
                </a:extLst>
              </p:cNvPr>
              <p:cNvSpPr/>
              <p:nvPr/>
            </p:nvSpPr>
            <p:spPr>
              <a:xfrm>
                <a:off x="-703687" y="1644513"/>
                <a:ext cx="1081932" cy="1241098"/>
              </a:xfrm>
              <a:custGeom>
                <a:avLst/>
                <a:gdLst>
                  <a:gd name="connsiteX0" fmla="*/ 39348 w 1081932"/>
                  <a:gd name="connsiteY0" fmla="*/ 696231 h 1241098"/>
                  <a:gd name="connsiteX1" fmla="*/ 542230 w 1081932"/>
                  <a:gd name="connsiteY1" fmla="*/ 1241099 h 1241098"/>
                  <a:gd name="connsiteX2" fmla="*/ 1045112 w 1081932"/>
                  <a:gd name="connsiteY2" fmla="*/ 696231 h 1241098"/>
                  <a:gd name="connsiteX3" fmla="*/ 1041241 w 1081932"/>
                  <a:gd name="connsiteY3" fmla="*/ 608570 h 1241098"/>
                  <a:gd name="connsiteX4" fmla="*/ 926941 w 1081932"/>
                  <a:gd name="connsiteY4" fmla="*/ 6552 h 1241098"/>
                  <a:gd name="connsiteX5" fmla="*/ 104058 w 1081932"/>
                  <a:gd name="connsiteY5" fmla="*/ 189463 h 1241098"/>
                  <a:gd name="connsiteX6" fmla="*/ 39318 w 1081932"/>
                  <a:gd name="connsiteY6" fmla="*/ 608563 h 1241098"/>
                  <a:gd name="connsiteX7" fmla="*/ 39318 w 1081932"/>
                  <a:gd name="connsiteY7" fmla="*/ 696223 h 1241098"/>
                  <a:gd name="connsiteX8" fmla="*/ 191748 w 1081932"/>
                  <a:gd name="connsiteY8" fmla="*/ 711410 h 1241098"/>
                  <a:gd name="connsiteX9" fmla="*/ 222259 w 1081932"/>
                  <a:gd name="connsiteY9" fmla="*/ 677181 h 1241098"/>
                  <a:gd name="connsiteX10" fmla="*/ 267948 w 1081932"/>
                  <a:gd name="connsiteY10" fmla="*/ 410481 h 1241098"/>
                  <a:gd name="connsiteX11" fmla="*/ 538519 w 1081932"/>
                  <a:gd name="connsiteY11" fmla="*/ 460041 h 1241098"/>
                  <a:gd name="connsiteX12" fmla="*/ 809090 w 1081932"/>
                  <a:gd name="connsiteY12" fmla="*/ 410481 h 1241098"/>
                  <a:gd name="connsiteX13" fmla="*/ 854780 w 1081932"/>
                  <a:gd name="connsiteY13" fmla="*/ 677181 h 1241098"/>
                  <a:gd name="connsiteX14" fmla="*/ 885290 w 1081932"/>
                  <a:gd name="connsiteY14" fmla="*/ 711410 h 1241098"/>
                  <a:gd name="connsiteX15" fmla="*/ 915797 w 1081932"/>
                  <a:gd name="connsiteY15" fmla="*/ 707543 h 1241098"/>
                  <a:gd name="connsiteX16" fmla="*/ 538668 w 1081932"/>
                  <a:gd name="connsiteY16" fmla="*/ 1115174 h 1241098"/>
                  <a:gd name="connsiteX17" fmla="*/ 161539 w 1081932"/>
                  <a:gd name="connsiteY17" fmla="*/ 707543 h 124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81932" h="1241098">
                    <a:moveTo>
                      <a:pt x="39348" y="696231"/>
                    </a:moveTo>
                    <a:cubicBezTo>
                      <a:pt x="39348" y="997160"/>
                      <a:pt x="264078" y="1241099"/>
                      <a:pt x="542230" y="1241099"/>
                    </a:cubicBezTo>
                    <a:cubicBezTo>
                      <a:pt x="820391" y="1241099"/>
                      <a:pt x="1045112" y="997320"/>
                      <a:pt x="1045112" y="696231"/>
                    </a:cubicBezTo>
                    <a:cubicBezTo>
                      <a:pt x="1045112" y="665720"/>
                      <a:pt x="1045112" y="639081"/>
                      <a:pt x="1041241" y="608570"/>
                    </a:cubicBezTo>
                    <a:cubicBezTo>
                      <a:pt x="1121312" y="372381"/>
                      <a:pt x="1083212" y="-58180"/>
                      <a:pt x="926941" y="6552"/>
                    </a:cubicBezTo>
                    <a:cubicBezTo>
                      <a:pt x="793740" y="67573"/>
                      <a:pt x="62262" y="-119208"/>
                      <a:pt x="104058" y="189463"/>
                    </a:cubicBezTo>
                    <a:cubicBezTo>
                      <a:pt x="-67392" y="197052"/>
                      <a:pt x="20268" y="536234"/>
                      <a:pt x="39318" y="608563"/>
                    </a:cubicBezTo>
                    <a:lnTo>
                      <a:pt x="39318" y="696223"/>
                    </a:lnTo>
                    <a:close/>
                    <a:moveTo>
                      <a:pt x="191748" y="711410"/>
                    </a:moveTo>
                    <a:cubicBezTo>
                      <a:pt x="210798" y="711410"/>
                      <a:pt x="225978" y="696231"/>
                      <a:pt x="222259" y="677181"/>
                    </a:cubicBezTo>
                    <a:cubicBezTo>
                      <a:pt x="210798" y="597110"/>
                      <a:pt x="199338" y="395302"/>
                      <a:pt x="267948" y="410481"/>
                    </a:cubicBezTo>
                    <a:cubicBezTo>
                      <a:pt x="355609" y="433402"/>
                      <a:pt x="454578" y="460041"/>
                      <a:pt x="538519" y="460041"/>
                    </a:cubicBezTo>
                    <a:cubicBezTo>
                      <a:pt x="622309" y="460041"/>
                      <a:pt x="721430" y="433402"/>
                      <a:pt x="809090" y="410481"/>
                    </a:cubicBezTo>
                    <a:cubicBezTo>
                      <a:pt x="877701" y="391431"/>
                      <a:pt x="866240" y="593391"/>
                      <a:pt x="854780" y="677181"/>
                    </a:cubicBezTo>
                    <a:cubicBezTo>
                      <a:pt x="850909" y="696231"/>
                      <a:pt x="869959" y="711410"/>
                      <a:pt x="885290" y="711410"/>
                    </a:cubicBezTo>
                    <a:lnTo>
                      <a:pt x="915797" y="707543"/>
                    </a:lnTo>
                    <a:cubicBezTo>
                      <a:pt x="908208" y="932272"/>
                      <a:pt x="740476" y="1115174"/>
                      <a:pt x="538668" y="1115174"/>
                    </a:cubicBezTo>
                    <a:cubicBezTo>
                      <a:pt x="332989" y="1115174"/>
                      <a:pt x="165258" y="932264"/>
                      <a:pt x="161539" y="7075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BAFCED6-6A3B-8184-8BB1-B951287DA499}"/>
              </a:ext>
            </a:extLst>
          </p:cNvPr>
          <p:cNvGrpSpPr/>
          <p:nvPr/>
        </p:nvGrpSpPr>
        <p:grpSpPr>
          <a:xfrm>
            <a:off x="10644430" y="2144001"/>
            <a:ext cx="949026" cy="1249042"/>
            <a:chOff x="3039999" y="2564422"/>
            <a:chExt cx="762150" cy="1003089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EC577DE-3368-1A4C-66D3-7462F2DEDDAD}"/>
                </a:ext>
              </a:extLst>
            </p:cNvPr>
            <p:cNvSpPr/>
            <p:nvPr/>
          </p:nvSpPr>
          <p:spPr>
            <a:xfrm>
              <a:off x="3157265" y="3037090"/>
              <a:ext cx="241935" cy="272415"/>
            </a:xfrm>
            <a:custGeom>
              <a:avLst/>
              <a:gdLst>
                <a:gd name="connsiteX0" fmla="*/ 114300 w 241935"/>
                <a:gd name="connsiteY0" fmla="*/ 272415 h 272415"/>
                <a:gd name="connsiteX1" fmla="*/ 40005 w 241935"/>
                <a:gd name="connsiteY1" fmla="*/ 238125 h 272415"/>
                <a:gd name="connsiteX2" fmla="*/ 0 w 241935"/>
                <a:gd name="connsiteY2" fmla="*/ 177165 h 272415"/>
                <a:gd name="connsiteX3" fmla="*/ 1905 w 241935"/>
                <a:gd name="connsiteY3" fmla="*/ 110490 h 272415"/>
                <a:gd name="connsiteX4" fmla="*/ 24765 w 241935"/>
                <a:gd name="connsiteY4" fmla="*/ 15240 h 272415"/>
                <a:gd name="connsiteX5" fmla="*/ 165735 w 241935"/>
                <a:gd name="connsiteY5" fmla="*/ 0 h 272415"/>
                <a:gd name="connsiteX6" fmla="*/ 234315 w 241935"/>
                <a:gd name="connsiteY6" fmla="*/ 36195 h 272415"/>
                <a:gd name="connsiteX7" fmla="*/ 241935 w 241935"/>
                <a:gd name="connsiteY7" fmla="*/ 131445 h 272415"/>
                <a:gd name="connsiteX8" fmla="*/ 234315 w 241935"/>
                <a:gd name="connsiteY8" fmla="*/ 177165 h 272415"/>
                <a:gd name="connsiteX9" fmla="*/ 209550 w 241935"/>
                <a:gd name="connsiteY9" fmla="*/ 226695 h 272415"/>
                <a:gd name="connsiteX10" fmla="*/ 180975 w 241935"/>
                <a:gd name="connsiteY10" fmla="*/ 251460 h 272415"/>
                <a:gd name="connsiteX11" fmla="*/ 114300 w 241935"/>
                <a:gd name="connsiteY11" fmla="*/ 272415 h 27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1935" h="272415">
                  <a:moveTo>
                    <a:pt x="114300" y="272415"/>
                  </a:moveTo>
                  <a:lnTo>
                    <a:pt x="40005" y="238125"/>
                  </a:lnTo>
                  <a:lnTo>
                    <a:pt x="0" y="177165"/>
                  </a:lnTo>
                  <a:lnTo>
                    <a:pt x="1905" y="110490"/>
                  </a:lnTo>
                  <a:lnTo>
                    <a:pt x="24765" y="15240"/>
                  </a:lnTo>
                  <a:lnTo>
                    <a:pt x="165735" y="0"/>
                  </a:lnTo>
                  <a:lnTo>
                    <a:pt x="234315" y="36195"/>
                  </a:lnTo>
                  <a:lnTo>
                    <a:pt x="241935" y="131445"/>
                  </a:lnTo>
                  <a:lnTo>
                    <a:pt x="234315" y="177165"/>
                  </a:lnTo>
                  <a:lnTo>
                    <a:pt x="209550" y="226695"/>
                  </a:lnTo>
                  <a:lnTo>
                    <a:pt x="180975" y="251460"/>
                  </a:lnTo>
                  <a:lnTo>
                    <a:pt x="114300" y="2724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45AE307-F7D4-74D6-6A92-352FC923D603}"/>
                </a:ext>
              </a:extLst>
            </p:cNvPr>
            <p:cNvSpPr/>
            <p:nvPr/>
          </p:nvSpPr>
          <p:spPr>
            <a:xfrm>
              <a:off x="3447706" y="2637260"/>
              <a:ext cx="260985" cy="245745"/>
            </a:xfrm>
            <a:custGeom>
              <a:avLst/>
              <a:gdLst>
                <a:gd name="connsiteX0" fmla="*/ 241935 w 260985"/>
                <a:gd name="connsiteY0" fmla="*/ 32385 h 245745"/>
                <a:gd name="connsiteX1" fmla="*/ 114300 w 260985"/>
                <a:gd name="connsiteY1" fmla="*/ 0 h 245745"/>
                <a:gd name="connsiteX2" fmla="*/ 22860 w 260985"/>
                <a:gd name="connsiteY2" fmla="*/ 3810 h 245745"/>
                <a:gd name="connsiteX3" fmla="*/ 0 w 260985"/>
                <a:gd name="connsiteY3" fmla="*/ 76200 h 245745"/>
                <a:gd name="connsiteX4" fmla="*/ 5715 w 260985"/>
                <a:gd name="connsiteY4" fmla="*/ 207645 h 245745"/>
                <a:gd name="connsiteX5" fmla="*/ 93345 w 260985"/>
                <a:gd name="connsiteY5" fmla="*/ 241935 h 245745"/>
                <a:gd name="connsiteX6" fmla="*/ 201930 w 260985"/>
                <a:gd name="connsiteY6" fmla="*/ 245745 h 245745"/>
                <a:gd name="connsiteX7" fmla="*/ 260985 w 260985"/>
                <a:gd name="connsiteY7" fmla="*/ 190500 h 245745"/>
                <a:gd name="connsiteX8" fmla="*/ 241935 w 260985"/>
                <a:gd name="connsiteY8" fmla="*/ 32385 h 245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985" h="245745">
                  <a:moveTo>
                    <a:pt x="241935" y="32385"/>
                  </a:moveTo>
                  <a:lnTo>
                    <a:pt x="114300" y="0"/>
                  </a:lnTo>
                  <a:lnTo>
                    <a:pt x="22860" y="3810"/>
                  </a:lnTo>
                  <a:lnTo>
                    <a:pt x="0" y="76200"/>
                  </a:lnTo>
                  <a:lnTo>
                    <a:pt x="5715" y="207645"/>
                  </a:lnTo>
                  <a:lnTo>
                    <a:pt x="93345" y="241935"/>
                  </a:lnTo>
                  <a:lnTo>
                    <a:pt x="201930" y="245745"/>
                  </a:lnTo>
                  <a:lnTo>
                    <a:pt x="260985" y="190500"/>
                  </a:lnTo>
                  <a:lnTo>
                    <a:pt x="241935" y="323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45B9D0C-AA62-9603-5D50-B02153AB501F}"/>
                </a:ext>
              </a:extLst>
            </p:cNvPr>
            <p:cNvGrpSpPr/>
            <p:nvPr/>
          </p:nvGrpSpPr>
          <p:grpSpPr>
            <a:xfrm>
              <a:off x="3039999" y="2564422"/>
              <a:ext cx="762150" cy="1003089"/>
              <a:chOff x="-3115113" y="4178429"/>
              <a:chExt cx="2747278" cy="3615775"/>
            </a:xfrm>
          </p:grpSpPr>
          <p:grpSp>
            <p:nvGrpSpPr>
              <p:cNvPr id="36" name="Graphic 14">
                <a:extLst>
                  <a:ext uri="{FF2B5EF4-FFF2-40B4-BE49-F238E27FC236}">
                    <a16:creationId xmlns:a16="http://schemas.microsoft.com/office/drawing/2014/main" id="{B7F5203F-7FBC-187B-DDF3-51B8B0207D5A}"/>
                  </a:ext>
                </a:extLst>
              </p:cNvPr>
              <p:cNvGrpSpPr/>
              <p:nvPr/>
            </p:nvGrpSpPr>
            <p:grpSpPr>
              <a:xfrm>
                <a:off x="-3115113" y="4178429"/>
                <a:ext cx="2747278" cy="3615775"/>
                <a:chOff x="-3115113" y="4178429"/>
                <a:chExt cx="2747278" cy="3615775"/>
              </a:xfrm>
              <a:solidFill>
                <a:schemeClr val="accent1"/>
              </a:solidFill>
            </p:grpSpPr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BD10BE0A-1BCA-975A-79C7-6187D27D1B07}"/>
                    </a:ext>
                  </a:extLst>
                </p:cNvPr>
                <p:cNvSpPr/>
                <p:nvPr/>
              </p:nvSpPr>
              <p:spPr>
                <a:xfrm>
                  <a:off x="-1571863" y="5858709"/>
                  <a:ext cx="213420" cy="213420"/>
                </a:xfrm>
                <a:custGeom>
                  <a:avLst/>
                  <a:gdLst>
                    <a:gd name="connsiteX0" fmla="*/ 106710 w 213420"/>
                    <a:gd name="connsiteY0" fmla="*/ 0 h 213420"/>
                    <a:gd name="connsiteX1" fmla="*/ 0 w 213420"/>
                    <a:gd name="connsiteY1" fmla="*/ 106710 h 213420"/>
                    <a:gd name="connsiteX2" fmla="*/ 106710 w 213420"/>
                    <a:gd name="connsiteY2" fmla="*/ 213421 h 213420"/>
                    <a:gd name="connsiteX3" fmla="*/ 213421 w 213420"/>
                    <a:gd name="connsiteY3" fmla="*/ 106710 h 213420"/>
                    <a:gd name="connsiteX4" fmla="*/ 106710 w 213420"/>
                    <a:gd name="connsiteY4" fmla="*/ 0 h 213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3420" h="213420">
                      <a:moveTo>
                        <a:pt x="106710" y="0"/>
                      </a:moveTo>
                      <a:cubicBezTo>
                        <a:pt x="49560" y="0"/>
                        <a:pt x="0" y="45690"/>
                        <a:pt x="0" y="106710"/>
                      </a:cubicBezTo>
                      <a:cubicBezTo>
                        <a:pt x="0" y="163861"/>
                        <a:pt x="45690" y="213421"/>
                        <a:pt x="106710" y="213421"/>
                      </a:cubicBezTo>
                      <a:cubicBezTo>
                        <a:pt x="163861" y="213421"/>
                        <a:pt x="213421" y="167731"/>
                        <a:pt x="213421" y="106710"/>
                      </a:cubicBezTo>
                      <a:cubicBezTo>
                        <a:pt x="213421" y="45690"/>
                        <a:pt x="167583" y="0"/>
                        <a:pt x="1067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E9D96695-9C4E-B1F4-9E78-072C9BB6D067}"/>
                    </a:ext>
                  </a:extLst>
                </p:cNvPr>
                <p:cNvSpPr/>
                <p:nvPr/>
              </p:nvSpPr>
              <p:spPr>
                <a:xfrm>
                  <a:off x="-1347157" y="5580541"/>
                  <a:ext cx="266700" cy="266700"/>
                </a:xfrm>
                <a:custGeom>
                  <a:avLst/>
                  <a:gdLst>
                    <a:gd name="connsiteX0" fmla="*/ 133350 w 266700"/>
                    <a:gd name="connsiteY0" fmla="*/ 0 h 266700"/>
                    <a:gd name="connsiteX1" fmla="*/ 0 w 266700"/>
                    <a:gd name="connsiteY1" fmla="*/ 133350 h 266700"/>
                    <a:gd name="connsiteX2" fmla="*/ 133350 w 266700"/>
                    <a:gd name="connsiteY2" fmla="*/ 266700 h 266700"/>
                    <a:gd name="connsiteX3" fmla="*/ 266700 w 266700"/>
                    <a:gd name="connsiteY3" fmla="*/ 133350 h 266700"/>
                    <a:gd name="connsiteX4" fmla="*/ 133350 w 266700"/>
                    <a:gd name="connsiteY4" fmla="*/ 0 h 266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6700" h="266700">
                      <a:moveTo>
                        <a:pt x="133350" y="0"/>
                      </a:moveTo>
                      <a:cubicBezTo>
                        <a:pt x="61021" y="0"/>
                        <a:pt x="0" y="61021"/>
                        <a:pt x="0" y="133350"/>
                      </a:cubicBezTo>
                      <a:cubicBezTo>
                        <a:pt x="0" y="205679"/>
                        <a:pt x="61021" y="266700"/>
                        <a:pt x="133350" y="266700"/>
                      </a:cubicBezTo>
                      <a:cubicBezTo>
                        <a:pt x="205679" y="266700"/>
                        <a:pt x="266700" y="205679"/>
                        <a:pt x="266700" y="133350"/>
                      </a:cubicBezTo>
                      <a:cubicBezTo>
                        <a:pt x="266700" y="57150"/>
                        <a:pt x="205828" y="0"/>
                        <a:pt x="13335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DBD25ED6-65C1-B1B3-90F4-25DFD792076C}"/>
                    </a:ext>
                  </a:extLst>
                </p:cNvPr>
                <p:cNvSpPr/>
                <p:nvPr/>
              </p:nvSpPr>
              <p:spPr>
                <a:xfrm>
                  <a:off x="-2025337" y="4178429"/>
                  <a:ext cx="1657502" cy="1333196"/>
                </a:xfrm>
                <a:custGeom>
                  <a:avLst/>
                  <a:gdLst>
                    <a:gd name="connsiteX0" fmla="*/ 1657502 w 1657502"/>
                    <a:gd name="connsiteY0" fmla="*/ 525812 h 1333196"/>
                    <a:gd name="connsiteX1" fmla="*/ 1360292 w 1657502"/>
                    <a:gd name="connsiteY1" fmla="*/ 228602 h 1333196"/>
                    <a:gd name="connsiteX2" fmla="*/ 1329781 w 1657502"/>
                    <a:gd name="connsiteY2" fmla="*/ 232471 h 1333196"/>
                    <a:gd name="connsiteX3" fmla="*/ 1028852 w 1657502"/>
                    <a:gd name="connsiteY3" fmla="*/ 0 h 1333196"/>
                    <a:gd name="connsiteX4" fmla="*/ 834481 w 1657502"/>
                    <a:gd name="connsiteY4" fmla="*/ 68610 h 1333196"/>
                    <a:gd name="connsiteX5" fmla="*/ 640111 w 1657502"/>
                    <a:gd name="connsiteY5" fmla="*/ 0 h 1333196"/>
                    <a:gd name="connsiteX6" fmla="*/ 335311 w 1657502"/>
                    <a:gd name="connsiteY6" fmla="*/ 247650 h 1333196"/>
                    <a:gd name="connsiteX7" fmla="*/ 285750 w 1657502"/>
                    <a:gd name="connsiteY7" fmla="*/ 243781 h 1333196"/>
                    <a:gd name="connsiteX8" fmla="*/ 0 w 1657502"/>
                    <a:gd name="connsiteY8" fmla="*/ 529531 h 1333196"/>
                    <a:gd name="connsiteX9" fmla="*/ 68610 w 1657502"/>
                    <a:gd name="connsiteY9" fmla="*/ 716160 h 1333196"/>
                    <a:gd name="connsiteX10" fmla="*/ 0 w 1657502"/>
                    <a:gd name="connsiteY10" fmla="*/ 902789 h 1333196"/>
                    <a:gd name="connsiteX11" fmla="*/ 285750 w 1657502"/>
                    <a:gd name="connsiteY11" fmla="*/ 1188539 h 1333196"/>
                    <a:gd name="connsiteX12" fmla="*/ 327721 w 1657502"/>
                    <a:gd name="connsiteY12" fmla="*/ 1184668 h 1333196"/>
                    <a:gd name="connsiteX13" fmla="*/ 605882 w 1657502"/>
                    <a:gd name="connsiteY13" fmla="*/ 1333197 h 1333196"/>
                    <a:gd name="connsiteX14" fmla="*/ 826892 w 1657502"/>
                    <a:gd name="connsiteY14" fmla="*/ 1245536 h 1333196"/>
                    <a:gd name="connsiteX15" fmla="*/ 1047902 w 1657502"/>
                    <a:gd name="connsiteY15" fmla="*/ 1333197 h 1333196"/>
                    <a:gd name="connsiteX16" fmla="*/ 1314602 w 1657502"/>
                    <a:gd name="connsiteY16" fmla="*/ 1195976 h 1333196"/>
                    <a:gd name="connsiteX17" fmla="*/ 1360292 w 1657502"/>
                    <a:gd name="connsiteY17" fmla="*/ 1199847 h 1333196"/>
                    <a:gd name="connsiteX18" fmla="*/ 1657502 w 1657502"/>
                    <a:gd name="connsiteY18" fmla="*/ 902636 h 1333196"/>
                    <a:gd name="connsiteX19" fmla="*/ 1592763 w 1657502"/>
                    <a:gd name="connsiteY19" fmla="*/ 716007 h 1333196"/>
                    <a:gd name="connsiteX20" fmla="*/ 1657502 w 1657502"/>
                    <a:gd name="connsiteY20" fmla="*/ 525804 h 1333196"/>
                    <a:gd name="connsiteX21" fmla="*/ 525818 w 1657502"/>
                    <a:gd name="connsiteY21" fmla="*/ 480122 h 1333196"/>
                    <a:gd name="connsiteX22" fmla="*/ 628658 w 1657502"/>
                    <a:gd name="connsiteY22" fmla="*/ 377283 h 1333196"/>
                    <a:gd name="connsiteX23" fmla="*/ 731497 w 1657502"/>
                    <a:gd name="connsiteY23" fmla="*/ 480122 h 1333196"/>
                    <a:gd name="connsiteX24" fmla="*/ 628658 w 1657502"/>
                    <a:gd name="connsiteY24" fmla="*/ 582962 h 1333196"/>
                    <a:gd name="connsiteX25" fmla="*/ 525818 w 1657502"/>
                    <a:gd name="connsiteY25" fmla="*/ 480122 h 1333196"/>
                    <a:gd name="connsiteX26" fmla="*/ 1028852 w 1657502"/>
                    <a:gd name="connsiteY26" fmla="*/ 983004 h 1333196"/>
                    <a:gd name="connsiteX27" fmla="*/ 1009802 w 1657502"/>
                    <a:gd name="connsiteY27" fmla="*/ 986875 h 1333196"/>
                    <a:gd name="connsiteX28" fmla="*/ 945063 w 1657502"/>
                    <a:gd name="connsiteY28" fmla="*/ 937315 h 1333196"/>
                    <a:gd name="connsiteX29" fmla="*/ 826892 w 1657502"/>
                    <a:gd name="connsiteY29" fmla="*/ 845936 h 1333196"/>
                    <a:gd name="connsiteX30" fmla="*/ 708721 w 1657502"/>
                    <a:gd name="connsiteY30" fmla="*/ 937315 h 1333196"/>
                    <a:gd name="connsiteX31" fmla="*/ 624932 w 1657502"/>
                    <a:gd name="connsiteY31" fmla="*/ 986875 h 1333196"/>
                    <a:gd name="connsiteX32" fmla="*/ 575371 w 1657502"/>
                    <a:gd name="connsiteY32" fmla="*/ 903086 h 1333196"/>
                    <a:gd name="connsiteX33" fmla="*/ 826892 w 1657502"/>
                    <a:gd name="connsiteY33" fmla="*/ 712586 h 1333196"/>
                    <a:gd name="connsiteX34" fmla="*/ 1078413 w 1657502"/>
                    <a:gd name="connsiteY34" fmla="*/ 903086 h 1333196"/>
                    <a:gd name="connsiteX35" fmla="*/ 1028852 w 1657502"/>
                    <a:gd name="connsiteY35" fmla="*/ 983008 h 1333196"/>
                    <a:gd name="connsiteX36" fmla="*/ 1024981 w 1657502"/>
                    <a:gd name="connsiteY36" fmla="*/ 586841 h 1333196"/>
                    <a:gd name="connsiteX37" fmla="*/ 922142 w 1657502"/>
                    <a:gd name="connsiteY37" fmla="*/ 484001 h 1333196"/>
                    <a:gd name="connsiteX38" fmla="*/ 1024981 w 1657502"/>
                    <a:gd name="connsiteY38" fmla="*/ 381162 h 1333196"/>
                    <a:gd name="connsiteX39" fmla="*/ 1127821 w 1657502"/>
                    <a:gd name="connsiteY39" fmla="*/ 484001 h 1333196"/>
                    <a:gd name="connsiteX40" fmla="*/ 1024981 w 1657502"/>
                    <a:gd name="connsiteY40" fmla="*/ 586841 h 1333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1657502" h="1333196">
                      <a:moveTo>
                        <a:pt x="1657502" y="525812"/>
                      </a:moveTo>
                      <a:cubicBezTo>
                        <a:pt x="1657502" y="361952"/>
                        <a:pt x="1524152" y="228602"/>
                        <a:pt x="1360292" y="228602"/>
                      </a:cubicBezTo>
                      <a:cubicBezTo>
                        <a:pt x="1348831" y="228602"/>
                        <a:pt x="1341242" y="232471"/>
                        <a:pt x="1329781" y="232471"/>
                      </a:cubicBezTo>
                      <a:cubicBezTo>
                        <a:pt x="1295552" y="99121"/>
                        <a:pt x="1173511" y="0"/>
                        <a:pt x="1028852" y="0"/>
                      </a:cubicBezTo>
                      <a:cubicBezTo>
                        <a:pt x="956523" y="0"/>
                        <a:pt x="887913" y="26640"/>
                        <a:pt x="834481" y="68610"/>
                      </a:cubicBezTo>
                      <a:cubicBezTo>
                        <a:pt x="781202" y="26640"/>
                        <a:pt x="716311" y="0"/>
                        <a:pt x="640111" y="0"/>
                      </a:cubicBezTo>
                      <a:cubicBezTo>
                        <a:pt x="491581" y="0"/>
                        <a:pt x="365821" y="106710"/>
                        <a:pt x="335311" y="247650"/>
                      </a:cubicBezTo>
                      <a:cubicBezTo>
                        <a:pt x="320131" y="243781"/>
                        <a:pt x="301081" y="243781"/>
                        <a:pt x="285750" y="243781"/>
                      </a:cubicBezTo>
                      <a:cubicBezTo>
                        <a:pt x="125760" y="243781"/>
                        <a:pt x="0" y="373260"/>
                        <a:pt x="0" y="529531"/>
                      </a:cubicBezTo>
                      <a:cubicBezTo>
                        <a:pt x="0" y="601860"/>
                        <a:pt x="26640" y="662881"/>
                        <a:pt x="68610" y="716160"/>
                      </a:cubicBezTo>
                      <a:cubicBezTo>
                        <a:pt x="26640" y="765720"/>
                        <a:pt x="0" y="830460"/>
                        <a:pt x="0" y="902789"/>
                      </a:cubicBezTo>
                      <a:cubicBezTo>
                        <a:pt x="0" y="1062778"/>
                        <a:pt x="129479" y="1188539"/>
                        <a:pt x="285750" y="1188539"/>
                      </a:cubicBezTo>
                      <a:cubicBezTo>
                        <a:pt x="300933" y="1188539"/>
                        <a:pt x="312390" y="1184668"/>
                        <a:pt x="327721" y="1184668"/>
                      </a:cubicBezTo>
                      <a:cubicBezTo>
                        <a:pt x="388742" y="1272328"/>
                        <a:pt x="487711" y="1333197"/>
                        <a:pt x="605882" y="1333197"/>
                      </a:cubicBezTo>
                      <a:cubicBezTo>
                        <a:pt x="689671" y="1333197"/>
                        <a:pt x="769742" y="1298968"/>
                        <a:pt x="826892" y="1245536"/>
                      </a:cubicBezTo>
                      <a:cubicBezTo>
                        <a:pt x="884042" y="1298815"/>
                        <a:pt x="964113" y="1333197"/>
                        <a:pt x="1047902" y="1333197"/>
                      </a:cubicBezTo>
                      <a:cubicBezTo>
                        <a:pt x="1158331" y="1333197"/>
                        <a:pt x="1253581" y="1279918"/>
                        <a:pt x="1314602" y="1195976"/>
                      </a:cubicBezTo>
                      <a:cubicBezTo>
                        <a:pt x="1329785" y="1199847"/>
                        <a:pt x="1345113" y="1199847"/>
                        <a:pt x="1360292" y="1199847"/>
                      </a:cubicBezTo>
                      <a:cubicBezTo>
                        <a:pt x="1524152" y="1199847"/>
                        <a:pt x="1657502" y="1066497"/>
                        <a:pt x="1657502" y="902636"/>
                      </a:cubicBezTo>
                      <a:cubicBezTo>
                        <a:pt x="1657502" y="834026"/>
                        <a:pt x="1630863" y="769286"/>
                        <a:pt x="1592763" y="716007"/>
                      </a:cubicBezTo>
                      <a:cubicBezTo>
                        <a:pt x="1630714" y="659154"/>
                        <a:pt x="1657502" y="594415"/>
                        <a:pt x="1657502" y="525804"/>
                      </a:cubicBezTo>
                      <a:close/>
                      <a:moveTo>
                        <a:pt x="525818" y="480122"/>
                      </a:moveTo>
                      <a:cubicBezTo>
                        <a:pt x="525818" y="422972"/>
                        <a:pt x="571508" y="377283"/>
                        <a:pt x="628658" y="377283"/>
                      </a:cubicBezTo>
                      <a:cubicBezTo>
                        <a:pt x="685808" y="377283"/>
                        <a:pt x="731497" y="422972"/>
                        <a:pt x="731497" y="480122"/>
                      </a:cubicBezTo>
                      <a:cubicBezTo>
                        <a:pt x="731497" y="537272"/>
                        <a:pt x="685808" y="582962"/>
                        <a:pt x="628658" y="582962"/>
                      </a:cubicBezTo>
                      <a:cubicBezTo>
                        <a:pt x="571656" y="586833"/>
                        <a:pt x="525818" y="537272"/>
                        <a:pt x="525818" y="480122"/>
                      </a:cubicBezTo>
                      <a:close/>
                      <a:moveTo>
                        <a:pt x="1028852" y="983004"/>
                      </a:moveTo>
                      <a:cubicBezTo>
                        <a:pt x="1021263" y="983004"/>
                        <a:pt x="1017392" y="986875"/>
                        <a:pt x="1009802" y="986875"/>
                      </a:cubicBezTo>
                      <a:cubicBezTo>
                        <a:pt x="979292" y="986875"/>
                        <a:pt x="952652" y="967825"/>
                        <a:pt x="945063" y="937315"/>
                      </a:cubicBezTo>
                      <a:cubicBezTo>
                        <a:pt x="929884" y="884036"/>
                        <a:pt x="880323" y="845936"/>
                        <a:pt x="826892" y="845936"/>
                      </a:cubicBezTo>
                      <a:cubicBezTo>
                        <a:pt x="769742" y="845936"/>
                        <a:pt x="720182" y="884036"/>
                        <a:pt x="708721" y="937315"/>
                      </a:cubicBezTo>
                      <a:cubicBezTo>
                        <a:pt x="697261" y="975415"/>
                        <a:pt x="659161" y="994465"/>
                        <a:pt x="624932" y="986875"/>
                      </a:cubicBezTo>
                      <a:cubicBezTo>
                        <a:pt x="586832" y="975415"/>
                        <a:pt x="567782" y="941186"/>
                        <a:pt x="575371" y="903086"/>
                      </a:cubicBezTo>
                      <a:cubicBezTo>
                        <a:pt x="605882" y="788786"/>
                        <a:pt x="708721" y="712586"/>
                        <a:pt x="826892" y="712586"/>
                      </a:cubicBezTo>
                      <a:cubicBezTo>
                        <a:pt x="945063" y="712586"/>
                        <a:pt x="1047902" y="792657"/>
                        <a:pt x="1078413" y="903086"/>
                      </a:cubicBezTo>
                      <a:cubicBezTo>
                        <a:pt x="1086002" y="937315"/>
                        <a:pt x="1066952" y="975415"/>
                        <a:pt x="1028852" y="983008"/>
                      </a:cubicBezTo>
                      <a:close/>
                      <a:moveTo>
                        <a:pt x="1024981" y="586841"/>
                      </a:moveTo>
                      <a:cubicBezTo>
                        <a:pt x="967831" y="586841"/>
                        <a:pt x="922142" y="541151"/>
                        <a:pt x="922142" y="484001"/>
                      </a:cubicBezTo>
                      <a:cubicBezTo>
                        <a:pt x="922142" y="426851"/>
                        <a:pt x="967831" y="381162"/>
                        <a:pt x="1024981" y="381162"/>
                      </a:cubicBezTo>
                      <a:cubicBezTo>
                        <a:pt x="1082131" y="381162"/>
                        <a:pt x="1127821" y="426851"/>
                        <a:pt x="1127821" y="484001"/>
                      </a:cubicBezTo>
                      <a:cubicBezTo>
                        <a:pt x="1127821" y="537280"/>
                        <a:pt x="1082131" y="586841"/>
                        <a:pt x="1024981" y="58684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F232C172-BC11-479C-A507-1545B7AF7F92}"/>
                    </a:ext>
                  </a:extLst>
                </p:cNvPr>
                <p:cNvSpPr/>
                <p:nvPr/>
              </p:nvSpPr>
              <p:spPr>
                <a:xfrm>
                  <a:off x="-3115113" y="6875940"/>
                  <a:ext cx="1710773" cy="918264"/>
                </a:xfrm>
                <a:custGeom>
                  <a:avLst/>
                  <a:gdLst>
                    <a:gd name="connsiteX0" fmla="*/ 1284123 w 1710773"/>
                    <a:gd name="connsiteY0" fmla="*/ 0 h 918263"/>
                    <a:gd name="connsiteX1" fmla="*/ 853554 w 1710773"/>
                    <a:gd name="connsiteY1" fmla="*/ 179039 h 918263"/>
                    <a:gd name="connsiteX2" fmla="*/ 422986 w 1710773"/>
                    <a:gd name="connsiteY2" fmla="*/ 0 h 918263"/>
                    <a:gd name="connsiteX3" fmla="*/ 0 w 1710773"/>
                    <a:gd name="connsiteY3" fmla="*/ 617182 h 918263"/>
                    <a:gd name="connsiteX4" fmla="*/ 0 w 1710773"/>
                    <a:gd name="connsiteY4" fmla="*/ 849653 h 918263"/>
                    <a:gd name="connsiteX5" fmla="*/ 68610 w 1710773"/>
                    <a:gd name="connsiteY5" fmla="*/ 918263 h 918263"/>
                    <a:gd name="connsiteX6" fmla="*/ 1638445 w 1710773"/>
                    <a:gd name="connsiteY6" fmla="*/ 918263 h 918263"/>
                    <a:gd name="connsiteX7" fmla="*/ 1710774 w 1710773"/>
                    <a:gd name="connsiteY7" fmla="*/ 849653 h 918263"/>
                    <a:gd name="connsiteX8" fmla="*/ 1710774 w 1710773"/>
                    <a:gd name="connsiteY8" fmla="*/ 617182 h 918263"/>
                    <a:gd name="connsiteX9" fmla="*/ 1284092 w 1710773"/>
                    <a:gd name="connsiteY9" fmla="*/ 0 h 918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10773" h="918263">
                      <a:moveTo>
                        <a:pt x="1284123" y="0"/>
                      </a:moveTo>
                      <a:cubicBezTo>
                        <a:pt x="1169823" y="110429"/>
                        <a:pt x="1017422" y="179039"/>
                        <a:pt x="853554" y="179039"/>
                      </a:cubicBezTo>
                      <a:cubicBezTo>
                        <a:pt x="685975" y="179039"/>
                        <a:pt x="537294" y="110429"/>
                        <a:pt x="422986" y="0"/>
                      </a:cubicBezTo>
                      <a:cubicBezTo>
                        <a:pt x="175336" y="95250"/>
                        <a:pt x="0" y="335310"/>
                        <a:pt x="0" y="617182"/>
                      </a:cubicBezTo>
                      <a:lnTo>
                        <a:pt x="0" y="849653"/>
                      </a:lnTo>
                      <a:cubicBezTo>
                        <a:pt x="0" y="887753"/>
                        <a:pt x="30510" y="918263"/>
                        <a:pt x="68610" y="918263"/>
                      </a:cubicBezTo>
                      <a:lnTo>
                        <a:pt x="1638445" y="918263"/>
                      </a:lnTo>
                      <a:cubicBezTo>
                        <a:pt x="1676545" y="918263"/>
                        <a:pt x="1710774" y="887753"/>
                        <a:pt x="1710774" y="849653"/>
                      </a:cubicBezTo>
                      <a:lnTo>
                        <a:pt x="1710774" y="617182"/>
                      </a:lnTo>
                      <a:cubicBezTo>
                        <a:pt x="1707051" y="335303"/>
                        <a:pt x="1531734" y="95250"/>
                        <a:pt x="128409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656C9611-EF33-997C-CA6E-8ABBEFA3897F}"/>
                    </a:ext>
                  </a:extLst>
                </p:cNvPr>
                <p:cNvSpPr/>
                <p:nvPr/>
              </p:nvSpPr>
              <p:spPr>
                <a:xfrm>
                  <a:off x="-2803787" y="5680715"/>
                  <a:ext cx="1081932" cy="1241098"/>
                </a:xfrm>
                <a:custGeom>
                  <a:avLst/>
                  <a:gdLst>
                    <a:gd name="connsiteX0" fmla="*/ 39348 w 1081932"/>
                    <a:gd name="connsiteY0" fmla="*/ 696231 h 1241098"/>
                    <a:gd name="connsiteX1" fmla="*/ 542230 w 1081932"/>
                    <a:gd name="connsiteY1" fmla="*/ 1241099 h 1241098"/>
                    <a:gd name="connsiteX2" fmla="*/ 1045112 w 1081932"/>
                    <a:gd name="connsiteY2" fmla="*/ 696231 h 1241098"/>
                    <a:gd name="connsiteX3" fmla="*/ 1041241 w 1081932"/>
                    <a:gd name="connsiteY3" fmla="*/ 608570 h 1241098"/>
                    <a:gd name="connsiteX4" fmla="*/ 926941 w 1081932"/>
                    <a:gd name="connsiteY4" fmla="*/ 6552 h 1241098"/>
                    <a:gd name="connsiteX5" fmla="*/ 104058 w 1081932"/>
                    <a:gd name="connsiteY5" fmla="*/ 189463 h 1241098"/>
                    <a:gd name="connsiteX6" fmla="*/ 39318 w 1081932"/>
                    <a:gd name="connsiteY6" fmla="*/ 608563 h 1241098"/>
                    <a:gd name="connsiteX7" fmla="*/ 39318 w 1081932"/>
                    <a:gd name="connsiteY7" fmla="*/ 696223 h 1241098"/>
                    <a:gd name="connsiteX8" fmla="*/ 191748 w 1081932"/>
                    <a:gd name="connsiteY8" fmla="*/ 711410 h 1241098"/>
                    <a:gd name="connsiteX9" fmla="*/ 222259 w 1081932"/>
                    <a:gd name="connsiteY9" fmla="*/ 677181 h 1241098"/>
                    <a:gd name="connsiteX10" fmla="*/ 267948 w 1081932"/>
                    <a:gd name="connsiteY10" fmla="*/ 410481 h 1241098"/>
                    <a:gd name="connsiteX11" fmla="*/ 538519 w 1081932"/>
                    <a:gd name="connsiteY11" fmla="*/ 460041 h 1241098"/>
                    <a:gd name="connsiteX12" fmla="*/ 809090 w 1081932"/>
                    <a:gd name="connsiteY12" fmla="*/ 410481 h 1241098"/>
                    <a:gd name="connsiteX13" fmla="*/ 854780 w 1081932"/>
                    <a:gd name="connsiteY13" fmla="*/ 677181 h 1241098"/>
                    <a:gd name="connsiteX14" fmla="*/ 885290 w 1081932"/>
                    <a:gd name="connsiteY14" fmla="*/ 711410 h 1241098"/>
                    <a:gd name="connsiteX15" fmla="*/ 915797 w 1081932"/>
                    <a:gd name="connsiteY15" fmla="*/ 707543 h 1241098"/>
                    <a:gd name="connsiteX16" fmla="*/ 538668 w 1081932"/>
                    <a:gd name="connsiteY16" fmla="*/ 1115174 h 1241098"/>
                    <a:gd name="connsiteX17" fmla="*/ 161539 w 1081932"/>
                    <a:gd name="connsiteY17" fmla="*/ 707543 h 1241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081932" h="1241098">
                      <a:moveTo>
                        <a:pt x="39348" y="696231"/>
                      </a:moveTo>
                      <a:cubicBezTo>
                        <a:pt x="39348" y="997160"/>
                        <a:pt x="264078" y="1241099"/>
                        <a:pt x="542230" y="1241099"/>
                      </a:cubicBezTo>
                      <a:cubicBezTo>
                        <a:pt x="820391" y="1241099"/>
                        <a:pt x="1045112" y="997320"/>
                        <a:pt x="1045112" y="696231"/>
                      </a:cubicBezTo>
                      <a:cubicBezTo>
                        <a:pt x="1045112" y="665720"/>
                        <a:pt x="1045112" y="639081"/>
                        <a:pt x="1041241" y="608570"/>
                      </a:cubicBezTo>
                      <a:cubicBezTo>
                        <a:pt x="1121312" y="372381"/>
                        <a:pt x="1083212" y="-58180"/>
                        <a:pt x="926941" y="6552"/>
                      </a:cubicBezTo>
                      <a:cubicBezTo>
                        <a:pt x="793740" y="67573"/>
                        <a:pt x="62262" y="-119208"/>
                        <a:pt x="104058" y="189463"/>
                      </a:cubicBezTo>
                      <a:cubicBezTo>
                        <a:pt x="-67392" y="197052"/>
                        <a:pt x="20268" y="536234"/>
                        <a:pt x="39318" y="608563"/>
                      </a:cubicBezTo>
                      <a:lnTo>
                        <a:pt x="39318" y="696223"/>
                      </a:lnTo>
                      <a:close/>
                      <a:moveTo>
                        <a:pt x="191748" y="711410"/>
                      </a:moveTo>
                      <a:cubicBezTo>
                        <a:pt x="210798" y="711410"/>
                        <a:pt x="225978" y="696231"/>
                        <a:pt x="222259" y="677181"/>
                      </a:cubicBezTo>
                      <a:cubicBezTo>
                        <a:pt x="210798" y="597110"/>
                        <a:pt x="199338" y="395302"/>
                        <a:pt x="267948" y="410481"/>
                      </a:cubicBezTo>
                      <a:cubicBezTo>
                        <a:pt x="355609" y="433402"/>
                        <a:pt x="454578" y="460041"/>
                        <a:pt x="538519" y="460041"/>
                      </a:cubicBezTo>
                      <a:cubicBezTo>
                        <a:pt x="622309" y="460041"/>
                        <a:pt x="721430" y="433402"/>
                        <a:pt x="809090" y="410481"/>
                      </a:cubicBezTo>
                      <a:cubicBezTo>
                        <a:pt x="877701" y="391431"/>
                        <a:pt x="866240" y="593391"/>
                        <a:pt x="854780" y="677181"/>
                      </a:cubicBezTo>
                      <a:cubicBezTo>
                        <a:pt x="850909" y="696231"/>
                        <a:pt x="869959" y="711410"/>
                        <a:pt x="885290" y="711410"/>
                      </a:cubicBezTo>
                      <a:lnTo>
                        <a:pt x="915797" y="707543"/>
                      </a:lnTo>
                      <a:cubicBezTo>
                        <a:pt x="908208" y="932272"/>
                        <a:pt x="740476" y="1115174"/>
                        <a:pt x="538668" y="1115174"/>
                      </a:cubicBezTo>
                      <a:cubicBezTo>
                        <a:pt x="332989" y="1115174"/>
                        <a:pt x="165258" y="932264"/>
                        <a:pt x="161539" y="70754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D0CD77F-B326-5D0B-2DD8-DA27B4AD71DB}"/>
                  </a:ext>
                </a:extLst>
              </p:cNvPr>
              <p:cNvSpPr/>
              <p:nvPr/>
            </p:nvSpPr>
            <p:spPr>
              <a:xfrm>
                <a:off x="-1608493" y="4863507"/>
                <a:ext cx="821349" cy="367828"/>
              </a:xfrm>
              <a:prstGeom prst="rect">
                <a:avLst/>
              </a:prstGeom>
              <a:solidFill>
                <a:schemeClr val="accent2"/>
              </a:soli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FC5C02C8-A02A-F9D9-CB01-EE1ED443AA00}"/>
                  </a:ext>
                </a:extLst>
              </p:cNvPr>
              <p:cNvSpPr/>
              <p:nvPr/>
            </p:nvSpPr>
            <p:spPr>
              <a:xfrm>
                <a:off x="-1517275" y="4946424"/>
                <a:ext cx="633564" cy="14065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135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70" grpId="0" animBg="1"/>
      <p:bldP spid="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4193A-D2D0-115F-A442-F9E59DA06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08" y="582711"/>
            <a:ext cx="10917190" cy="639992"/>
          </a:xfrm>
        </p:spPr>
        <p:txBody>
          <a:bodyPr anchor="t">
            <a:normAutofit/>
          </a:bodyPr>
          <a:lstStyle/>
          <a:p>
            <a:r>
              <a:rPr lang="en-GB" dirty="0"/>
              <a:t>TRAVERSE Depression </a:t>
            </a:r>
            <a:r>
              <a:rPr lang="en-GB" dirty="0" err="1"/>
              <a:t>substudy</a:t>
            </a:r>
            <a:r>
              <a:rPr lang="en-GB" dirty="0"/>
              <a:t>: results</a:t>
            </a: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6C5E5D65-05FA-8229-6EC2-BA5B11EBC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2164" y="112552"/>
            <a:ext cx="1227881" cy="430167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90B6C0-937A-7ECA-8A54-8C3BE691BA13}"/>
              </a:ext>
            </a:extLst>
          </p:cNvPr>
          <p:cNvSpPr txBox="1"/>
          <p:nvPr/>
        </p:nvSpPr>
        <p:spPr>
          <a:xfrm>
            <a:off x="1524001" y="5845979"/>
            <a:ext cx="10087896" cy="5078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900" dirty="0">
                <a:solidFill>
                  <a:srgbClr val="005294"/>
                </a:solidFill>
                <a:latin typeface="Poppins Light"/>
              </a:rPr>
              <a:t>*The omnibus test P value is for the null hypothesis of no difference between </a:t>
            </a:r>
            <a:r>
              <a:rPr lang="en-GB" sz="900" dirty="0" err="1">
                <a:solidFill>
                  <a:srgbClr val="005294"/>
                </a:solidFill>
                <a:latin typeface="Poppins Light"/>
              </a:rPr>
              <a:t>TTh</a:t>
            </a:r>
            <a:r>
              <a:rPr lang="en-GB" sz="900" dirty="0">
                <a:solidFill>
                  <a:srgbClr val="005294"/>
                </a:solidFill>
                <a:latin typeface="Poppins Light"/>
              </a:rPr>
              <a:t> and placebo groups across all time points.</a:t>
            </a:r>
          </a:p>
          <a:p>
            <a:r>
              <a:rPr lang="en-GB" sz="900" dirty="0">
                <a:solidFill>
                  <a:srgbClr val="005294"/>
                </a:solidFill>
                <a:latin typeface="Poppins Light"/>
              </a:rPr>
              <a:t>CI, confidence interval; LG-PDD, low-grade persistent depressive disorder (previously ‘dysthymia’); </a:t>
            </a:r>
            <a:r>
              <a:rPr lang="en-GB" sz="900" dirty="0" err="1">
                <a:solidFill>
                  <a:srgbClr val="005294"/>
                </a:solidFill>
                <a:latin typeface="Poppins Light"/>
              </a:rPr>
              <a:t>TTh</a:t>
            </a:r>
            <a:r>
              <a:rPr lang="en-GB" sz="900" dirty="0">
                <a:solidFill>
                  <a:srgbClr val="005294"/>
                </a:solidFill>
                <a:latin typeface="Poppins Light"/>
              </a:rPr>
              <a:t>, testosterone therapy</a:t>
            </a:r>
            <a:r>
              <a:rPr kumimoji="0" lang="en-GB" sz="900" b="0" i="0" u="none" strike="noStrike" kern="1200" cap="none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</a:rPr>
              <a:t>.</a:t>
            </a:r>
            <a:endParaRPr lang="en-GB" sz="900" dirty="0">
              <a:solidFill>
                <a:srgbClr val="005294"/>
              </a:solidFill>
              <a:latin typeface="Poppins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</a:rPr>
              <a:t>Bhasin S </a:t>
            </a:r>
            <a:r>
              <a:rPr kumimoji="0" lang="en-GB" sz="900" b="0" i="1" u="none" strike="noStrike" kern="1200" cap="none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</a:rPr>
              <a:t>et al. J Clin Endocrinol </a:t>
            </a:r>
            <a:r>
              <a:rPr kumimoji="0" lang="en-GB" sz="900" b="0" i="1" u="none" strike="noStrike" kern="1200" cap="none" normalizeH="0" baseline="0" noProof="0" dirty="0" err="1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</a:rPr>
              <a:t>Metab</a:t>
            </a:r>
            <a:r>
              <a:rPr kumimoji="0" lang="en-GB" sz="900" b="0" i="0" u="none" strike="noStrike" kern="1200" cap="none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</a:rPr>
              <a:t> 2024; </a:t>
            </a:r>
            <a:r>
              <a:rPr kumimoji="0" lang="en-GB" sz="900" b="0" i="0" u="none" strike="noStrike" kern="1200" cap="none" normalizeH="0" baseline="0" noProof="0" dirty="0" err="1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</a:rPr>
              <a:t>doi</a:t>
            </a:r>
            <a:r>
              <a:rPr kumimoji="0" lang="en-GB" sz="900" b="0" i="0" u="none" strike="noStrike" kern="1200" cap="none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</a:rPr>
              <a:t>: 10.1210/</a:t>
            </a:r>
            <a:r>
              <a:rPr kumimoji="0" lang="en-GB" sz="900" b="0" i="0" u="none" strike="noStrike" kern="1200" cap="none" normalizeH="0" baseline="0" noProof="0" dirty="0" err="1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</a:rPr>
              <a:t>clinem</a:t>
            </a:r>
            <a:r>
              <a:rPr kumimoji="0" lang="en-GB" sz="900" b="0" i="0" u="none" strike="noStrike" kern="1200" cap="none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</a:rPr>
              <a:t>/dgae026.</a:t>
            </a:r>
            <a:endParaRPr kumimoji="0" lang="sv-SE" sz="900" b="0" i="0" u="none" strike="noStrike" kern="1200" cap="none" normalizeH="0" baseline="0" noProof="0" dirty="0">
              <a:ln>
                <a:noFill/>
              </a:ln>
              <a:solidFill>
                <a:srgbClr val="005294"/>
              </a:solidFill>
              <a:effectLst/>
              <a:uLnTx/>
              <a:uFillTx/>
              <a:latin typeface="Poppins Light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7D15B5-DFD4-E6C8-00A7-EC75142DFF94}"/>
              </a:ext>
            </a:extLst>
          </p:cNvPr>
          <p:cNvSpPr/>
          <p:nvPr/>
        </p:nvSpPr>
        <p:spPr>
          <a:xfrm>
            <a:off x="-592850" y="1340465"/>
            <a:ext cx="6504077" cy="449779"/>
          </a:xfrm>
          <a:prstGeom prst="roundRect">
            <a:avLst>
              <a:gd name="adj" fmla="val 50000"/>
            </a:avLst>
          </a:prstGeom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2AE37F9-7738-1E2B-E7FF-134A6E8535AD}"/>
              </a:ext>
            </a:extLst>
          </p:cNvPr>
          <p:cNvSpPr txBox="1">
            <a:spLocks/>
          </p:cNvSpPr>
          <p:nvPr/>
        </p:nvSpPr>
        <p:spPr>
          <a:xfrm>
            <a:off x="688768" y="1360561"/>
            <a:ext cx="5051846" cy="42780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rgbClr val="006EAB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b="1" dirty="0">
                <a:solidFill>
                  <a:prstClr val="white"/>
                </a:solidFill>
                <a:latin typeface="Poppins Light"/>
              </a:rPr>
              <a:t>Outcomes in men with LG-PDD</a:t>
            </a:r>
            <a:endParaRPr lang="en-US" b="1" dirty="0">
              <a:solidFill>
                <a:prstClr val="white"/>
              </a:solidFill>
              <a:latin typeface="Poppins Light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8AC60D0-700E-7E12-1AB1-5B2B5417B6BC}"/>
              </a:ext>
            </a:extLst>
          </p:cNvPr>
          <p:cNvGrpSpPr/>
          <p:nvPr/>
        </p:nvGrpSpPr>
        <p:grpSpPr>
          <a:xfrm>
            <a:off x="10260484" y="677377"/>
            <a:ext cx="949026" cy="1249042"/>
            <a:chOff x="1193768" y="2564422"/>
            <a:chExt cx="762150" cy="1003089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8C9EAA7-3568-6614-6C38-264FA466BC11}"/>
                </a:ext>
              </a:extLst>
            </p:cNvPr>
            <p:cNvSpPr/>
            <p:nvPr/>
          </p:nvSpPr>
          <p:spPr>
            <a:xfrm>
              <a:off x="1311507" y="3037090"/>
              <a:ext cx="241935" cy="272415"/>
            </a:xfrm>
            <a:custGeom>
              <a:avLst/>
              <a:gdLst>
                <a:gd name="connsiteX0" fmla="*/ 114300 w 241935"/>
                <a:gd name="connsiteY0" fmla="*/ 272415 h 272415"/>
                <a:gd name="connsiteX1" fmla="*/ 40005 w 241935"/>
                <a:gd name="connsiteY1" fmla="*/ 238125 h 272415"/>
                <a:gd name="connsiteX2" fmla="*/ 0 w 241935"/>
                <a:gd name="connsiteY2" fmla="*/ 177165 h 272415"/>
                <a:gd name="connsiteX3" fmla="*/ 1905 w 241935"/>
                <a:gd name="connsiteY3" fmla="*/ 110490 h 272415"/>
                <a:gd name="connsiteX4" fmla="*/ 24765 w 241935"/>
                <a:gd name="connsiteY4" fmla="*/ 15240 h 272415"/>
                <a:gd name="connsiteX5" fmla="*/ 165735 w 241935"/>
                <a:gd name="connsiteY5" fmla="*/ 0 h 272415"/>
                <a:gd name="connsiteX6" fmla="*/ 234315 w 241935"/>
                <a:gd name="connsiteY6" fmla="*/ 36195 h 272415"/>
                <a:gd name="connsiteX7" fmla="*/ 241935 w 241935"/>
                <a:gd name="connsiteY7" fmla="*/ 131445 h 272415"/>
                <a:gd name="connsiteX8" fmla="*/ 234315 w 241935"/>
                <a:gd name="connsiteY8" fmla="*/ 177165 h 272415"/>
                <a:gd name="connsiteX9" fmla="*/ 209550 w 241935"/>
                <a:gd name="connsiteY9" fmla="*/ 226695 h 272415"/>
                <a:gd name="connsiteX10" fmla="*/ 180975 w 241935"/>
                <a:gd name="connsiteY10" fmla="*/ 251460 h 272415"/>
                <a:gd name="connsiteX11" fmla="*/ 114300 w 241935"/>
                <a:gd name="connsiteY11" fmla="*/ 272415 h 27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1935" h="272415">
                  <a:moveTo>
                    <a:pt x="114300" y="272415"/>
                  </a:moveTo>
                  <a:lnTo>
                    <a:pt x="40005" y="238125"/>
                  </a:lnTo>
                  <a:lnTo>
                    <a:pt x="0" y="177165"/>
                  </a:lnTo>
                  <a:lnTo>
                    <a:pt x="1905" y="110490"/>
                  </a:lnTo>
                  <a:lnTo>
                    <a:pt x="24765" y="15240"/>
                  </a:lnTo>
                  <a:lnTo>
                    <a:pt x="165735" y="0"/>
                  </a:lnTo>
                  <a:lnTo>
                    <a:pt x="234315" y="36195"/>
                  </a:lnTo>
                  <a:lnTo>
                    <a:pt x="241935" y="131445"/>
                  </a:lnTo>
                  <a:lnTo>
                    <a:pt x="234315" y="177165"/>
                  </a:lnTo>
                  <a:lnTo>
                    <a:pt x="209550" y="226695"/>
                  </a:lnTo>
                  <a:lnTo>
                    <a:pt x="180975" y="251460"/>
                  </a:lnTo>
                  <a:lnTo>
                    <a:pt x="114300" y="2724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849A7C5-D6D3-D0EF-0EDA-8F77E13157B2}"/>
                </a:ext>
              </a:extLst>
            </p:cNvPr>
            <p:cNvSpPr/>
            <p:nvPr/>
          </p:nvSpPr>
          <p:spPr>
            <a:xfrm>
              <a:off x="1598295" y="2623185"/>
              <a:ext cx="260985" cy="245745"/>
            </a:xfrm>
            <a:custGeom>
              <a:avLst/>
              <a:gdLst>
                <a:gd name="connsiteX0" fmla="*/ 241935 w 260985"/>
                <a:gd name="connsiteY0" fmla="*/ 32385 h 245745"/>
                <a:gd name="connsiteX1" fmla="*/ 114300 w 260985"/>
                <a:gd name="connsiteY1" fmla="*/ 0 h 245745"/>
                <a:gd name="connsiteX2" fmla="*/ 22860 w 260985"/>
                <a:gd name="connsiteY2" fmla="*/ 3810 h 245745"/>
                <a:gd name="connsiteX3" fmla="*/ 0 w 260985"/>
                <a:gd name="connsiteY3" fmla="*/ 76200 h 245745"/>
                <a:gd name="connsiteX4" fmla="*/ 5715 w 260985"/>
                <a:gd name="connsiteY4" fmla="*/ 207645 h 245745"/>
                <a:gd name="connsiteX5" fmla="*/ 93345 w 260985"/>
                <a:gd name="connsiteY5" fmla="*/ 241935 h 245745"/>
                <a:gd name="connsiteX6" fmla="*/ 201930 w 260985"/>
                <a:gd name="connsiteY6" fmla="*/ 245745 h 245745"/>
                <a:gd name="connsiteX7" fmla="*/ 260985 w 260985"/>
                <a:gd name="connsiteY7" fmla="*/ 190500 h 245745"/>
                <a:gd name="connsiteX8" fmla="*/ 241935 w 260985"/>
                <a:gd name="connsiteY8" fmla="*/ 32385 h 245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985" h="245745">
                  <a:moveTo>
                    <a:pt x="241935" y="32385"/>
                  </a:moveTo>
                  <a:lnTo>
                    <a:pt x="114300" y="0"/>
                  </a:lnTo>
                  <a:lnTo>
                    <a:pt x="22860" y="3810"/>
                  </a:lnTo>
                  <a:lnTo>
                    <a:pt x="0" y="76200"/>
                  </a:lnTo>
                  <a:lnTo>
                    <a:pt x="5715" y="207645"/>
                  </a:lnTo>
                  <a:lnTo>
                    <a:pt x="93345" y="241935"/>
                  </a:lnTo>
                  <a:lnTo>
                    <a:pt x="201930" y="245745"/>
                  </a:lnTo>
                  <a:lnTo>
                    <a:pt x="260985" y="190500"/>
                  </a:lnTo>
                  <a:lnTo>
                    <a:pt x="241935" y="323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8" name="Graphic 11">
              <a:extLst>
                <a:ext uri="{FF2B5EF4-FFF2-40B4-BE49-F238E27FC236}">
                  <a16:creationId xmlns:a16="http://schemas.microsoft.com/office/drawing/2014/main" id="{C0A61F37-AF60-4BFC-36E2-C8909BD1E60A}"/>
                </a:ext>
              </a:extLst>
            </p:cNvPr>
            <p:cNvGrpSpPr/>
            <p:nvPr/>
          </p:nvGrpSpPr>
          <p:grpSpPr>
            <a:xfrm>
              <a:off x="1193768" y="2564422"/>
              <a:ext cx="762150" cy="1003089"/>
              <a:chOff x="-1015011" y="142227"/>
              <a:chExt cx="2747276" cy="3615775"/>
            </a:xfrm>
            <a:solidFill>
              <a:schemeClr val="accent1"/>
            </a:solidFill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9A8C7C32-15FF-4EA6-FE50-77E6C7595667}"/>
                  </a:ext>
                </a:extLst>
              </p:cNvPr>
              <p:cNvSpPr/>
              <p:nvPr/>
            </p:nvSpPr>
            <p:spPr>
              <a:xfrm>
                <a:off x="528236" y="1822507"/>
                <a:ext cx="213420" cy="213420"/>
              </a:xfrm>
              <a:custGeom>
                <a:avLst/>
                <a:gdLst>
                  <a:gd name="connsiteX0" fmla="*/ 106710 w 213420"/>
                  <a:gd name="connsiteY0" fmla="*/ 0 h 213420"/>
                  <a:gd name="connsiteX1" fmla="*/ 0 w 213420"/>
                  <a:gd name="connsiteY1" fmla="*/ 106710 h 213420"/>
                  <a:gd name="connsiteX2" fmla="*/ 106710 w 213420"/>
                  <a:gd name="connsiteY2" fmla="*/ 213421 h 213420"/>
                  <a:gd name="connsiteX3" fmla="*/ 213421 w 213420"/>
                  <a:gd name="connsiteY3" fmla="*/ 106710 h 213420"/>
                  <a:gd name="connsiteX4" fmla="*/ 106710 w 213420"/>
                  <a:gd name="connsiteY4" fmla="*/ 0 h 213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420" h="213420">
                    <a:moveTo>
                      <a:pt x="106710" y="0"/>
                    </a:moveTo>
                    <a:cubicBezTo>
                      <a:pt x="49560" y="0"/>
                      <a:pt x="0" y="45690"/>
                      <a:pt x="0" y="106710"/>
                    </a:cubicBezTo>
                    <a:cubicBezTo>
                      <a:pt x="0" y="163861"/>
                      <a:pt x="45690" y="213421"/>
                      <a:pt x="106710" y="213421"/>
                    </a:cubicBezTo>
                    <a:cubicBezTo>
                      <a:pt x="163861" y="213421"/>
                      <a:pt x="213421" y="167731"/>
                      <a:pt x="213421" y="106710"/>
                    </a:cubicBezTo>
                    <a:cubicBezTo>
                      <a:pt x="213421" y="45690"/>
                      <a:pt x="167583" y="0"/>
                      <a:pt x="10671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30BA139-9358-B0A8-D5DB-2A0B3F09352F}"/>
                  </a:ext>
                </a:extLst>
              </p:cNvPr>
              <p:cNvSpPr/>
              <p:nvPr/>
            </p:nvSpPr>
            <p:spPr>
              <a:xfrm>
                <a:off x="752942" y="1544339"/>
                <a:ext cx="266700" cy="266700"/>
              </a:xfrm>
              <a:custGeom>
                <a:avLst/>
                <a:gdLst>
                  <a:gd name="connsiteX0" fmla="*/ 133350 w 266700"/>
                  <a:gd name="connsiteY0" fmla="*/ 0 h 266700"/>
                  <a:gd name="connsiteX1" fmla="*/ 0 w 266700"/>
                  <a:gd name="connsiteY1" fmla="*/ 133350 h 266700"/>
                  <a:gd name="connsiteX2" fmla="*/ 133350 w 266700"/>
                  <a:gd name="connsiteY2" fmla="*/ 266700 h 266700"/>
                  <a:gd name="connsiteX3" fmla="*/ 266700 w 266700"/>
                  <a:gd name="connsiteY3" fmla="*/ 133350 h 266700"/>
                  <a:gd name="connsiteX4" fmla="*/ 133350 w 266700"/>
                  <a:gd name="connsiteY4" fmla="*/ 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00" h="266700">
                    <a:moveTo>
                      <a:pt x="133350" y="0"/>
                    </a:moveTo>
                    <a:cubicBezTo>
                      <a:pt x="61021" y="0"/>
                      <a:pt x="0" y="61021"/>
                      <a:pt x="0" y="133350"/>
                    </a:cubicBezTo>
                    <a:cubicBezTo>
                      <a:pt x="0" y="205679"/>
                      <a:pt x="61021" y="266700"/>
                      <a:pt x="133350" y="266700"/>
                    </a:cubicBezTo>
                    <a:cubicBezTo>
                      <a:pt x="205679" y="266700"/>
                      <a:pt x="266700" y="205679"/>
                      <a:pt x="266700" y="133350"/>
                    </a:cubicBezTo>
                    <a:cubicBezTo>
                      <a:pt x="266700" y="57150"/>
                      <a:pt x="205828" y="0"/>
                      <a:pt x="13335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347AEF4-8CBD-C400-4F26-3B5EF5541B03}"/>
                  </a:ext>
                </a:extLst>
              </p:cNvPr>
              <p:cNvSpPr/>
              <p:nvPr/>
            </p:nvSpPr>
            <p:spPr>
              <a:xfrm>
                <a:off x="74762" y="142227"/>
                <a:ext cx="1657502" cy="1333196"/>
              </a:xfrm>
              <a:custGeom>
                <a:avLst/>
                <a:gdLst>
                  <a:gd name="connsiteX0" fmla="*/ 1657502 w 1657502"/>
                  <a:gd name="connsiteY0" fmla="*/ 525812 h 1333196"/>
                  <a:gd name="connsiteX1" fmla="*/ 1360292 w 1657502"/>
                  <a:gd name="connsiteY1" fmla="*/ 228602 h 1333196"/>
                  <a:gd name="connsiteX2" fmla="*/ 1329781 w 1657502"/>
                  <a:gd name="connsiteY2" fmla="*/ 232471 h 1333196"/>
                  <a:gd name="connsiteX3" fmla="*/ 1028852 w 1657502"/>
                  <a:gd name="connsiteY3" fmla="*/ 0 h 1333196"/>
                  <a:gd name="connsiteX4" fmla="*/ 834481 w 1657502"/>
                  <a:gd name="connsiteY4" fmla="*/ 68610 h 1333196"/>
                  <a:gd name="connsiteX5" fmla="*/ 640111 w 1657502"/>
                  <a:gd name="connsiteY5" fmla="*/ 0 h 1333196"/>
                  <a:gd name="connsiteX6" fmla="*/ 335311 w 1657502"/>
                  <a:gd name="connsiteY6" fmla="*/ 247650 h 1333196"/>
                  <a:gd name="connsiteX7" fmla="*/ 285750 w 1657502"/>
                  <a:gd name="connsiteY7" fmla="*/ 243781 h 1333196"/>
                  <a:gd name="connsiteX8" fmla="*/ 0 w 1657502"/>
                  <a:gd name="connsiteY8" fmla="*/ 529531 h 1333196"/>
                  <a:gd name="connsiteX9" fmla="*/ 68610 w 1657502"/>
                  <a:gd name="connsiteY9" fmla="*/ 716160 h 1333196"/>
                  <a:gd name="connsiteX10" fmla="*/ 0 w 1657502"/>
                  <a:gd name="connsiteY10" fmla="*/ 902789 h 1333196"/>
                  <a:gd name="connsiteX11" fmla="*/ 285750 w 1657502"/>
                  <a:gd name="connsiteY11" fmla="*/ 1188539 h 1333196"/>
                  <a:gd name="connsiteX12" fmla="*/ 327721 w 1657502"/>
                  <a:gd name="connsiteY12" fmla="*/ 1184668 h 1333196"/>
                  <a:gd name="connsiteX13" fmla="*/ 605882 w 1657502"/>
                  <a:gd name="connsiteY13" fmla="*/ 1333197 h 1333196"/>
                  <a:gd name="connsiteX14" fmla="*/ 826892 w 1657502"/>
                  <a:gd name="connsiteY14" fmla="*/ 1245536 h 1333196"/>
                  <a:gd name="connsiteX15" fmla="*/ 1047902 w 1657502"/>
                  <a:gd name="connsiteY15" fmla="*/ 1333197 h 1333196"/>
                  <a:gd name="connsiteX16" fmla="*/ 1314602 w 1657502"/>
                  <a:gd name="connsiteY16" fmla="*/ 1195976 h 1333196"/>
                  <a:gd name="connsiteX17" fmla="*/ 1360292 w 1657502"/>
                  <a:gd name="connsiteY17" fmla="*/ 1199847 h 1333196"/>
                  <a:gd name="connsiteX18" fmla="*/ 1657502 w 1657502"/>
                  <a:gd name="connsiteY18" fmla="*/ 902636 h 1333196"/>
                  <a:gd name="connsiteX19" fmla="*/ 1592763 w 1657502"/>
                  <a:gd name="connsiteY19" fmla="*/ 716007 h 1333196"/>
                  <a:gd name="connsiteX20" fmla="*/ 1657502 w 1657502"/>
                  <a:gd name="connsiteY20" fmla="*/ 525804 h 1333196"/>
                  <a:gd name="connsiteX21" fmla="*/ 525818 w 1657502"/>
                  <a:gd name="connsiteY21" fmla="*/ 480122 h 1333196"/>
                  <a:gd name="connsiteX22" fmla="*/ 628658 w 1657502"/>
                  <a:gd name="connsiteY22" fmla="*/ 377283 h 1333196"/>
                  <a:gd name="connsiteX23" fmla="*/ 731497 w 1657502"/>
                  <a:gd name="connsiteY23" fmla="*/ 480122 h 1333196"/>
                  <a:gd name="connsiteX24" fmla="*/ 628658 w 1657502"/>
                  <a:gd name="connsiteY24" fmla="*/ 582962 h 1333196"/>
                  <a:gd name="connsiteX25" fmla="*/ 525818 w 1657502"/>
                  <a:gd name="connsiteY25" fmla="*/ 480122 h 1333196"/>
                  <a:gd name="connsiteX26" fmla="*/ 1028852 w 1657502"/>
                  <a:gd name="connsiteY26" fmla="*/ 983004 h 1333196"/>
                  <a:gd name="connsiteX27" fmla="*/ 1009802 w 1657502"/>
                  <a:gd name="connsiteY27" fmla="*/ 986875 h 1333196"/>
                  <a:gd name="connsiteX28" fmla="*/ 945063 w 1657502"/>
                  <a:gd name="connsiteY28" fmla="*/ 937315 h 1333196"/>
                  <a:gd name="connsiteX29" fmla="*/ 826892 w 1657502"/>
                  <a:gd name="connsiteY29" fmla="*/ 845936 h 1333196"/>
                  <a:gd name="connsiteX30" fmla="*/ 708721 w 1657502"/>
                  <a:gd name="connsiteY30" fmla="*/ 937315 h 1333196"/>
                  <a:gd name="connsiteX31" fmla="*/ 624932 w 1657502"/>
                  <a:gd name="connsiteY31" fmla="*/ 986875 h 1333196"/>
                  <a:gd name="connsiteX32" fmla="*/ 575371 w 1657502"/>
                  <a:gd name="connsiteY32" fmla="*/ 903086 h 1333196"/>
                  <a:gd name="connsiteX33" fmla="*/ 826892 w 1657502"/>
                  <a:gd name="connsiteY33" fmla="*/ 712586 h 1333196"/>
                  <a:gd name="connsiteX34" fmla="*/ 1078413 w 1657502"/>
                  <a:gd name="connsiteY34" fmla="*/ 903086 h 1333196"/>
                  <a:gd name="connsiteX35" fmla="*/ 1028852 w 1657502"/>
                  <a:gd name="connsiteY35" fmla="*/ 983008 h 1333196"/>
                  <a:gd name="connsiteX36" fmla="*/ 1024981 w 1657502"/>
                  <a:gd name="connsiteY36" fmla="*/ 586841 h 1333196"/>
                  <a:gd name="connsiteX37" fmla="*/ 922142 w 1657502"/>
                  <a:gd name="connsiteY37" fmla="*/ 484001 h 1333196"/>
                  <a:gd name="connsiteX38" fmla="*/ 1024981 w 1657502"/>
                  <a:gd name="connsiteY38" fmla="*/ 381162 h 1333196"/>
                  <a:gd name="connsiteX39" fmla="*/ 1127821 w 1657502"/>
                  <a:gd name="connsiteY39" fmla="*/ 484001 h 1333196"/>
                  <a:gd name="connsiteX40" fmla="*/ 1024981 w 1657502"/>
                  <a:gd name="connsiteY40" fmla="*/ 586841 h 1333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657502" h="1333196">
                    <a:moveTo>
                      <a:pt x="1657502" y="525812"/>
                    </a:moveTo>
                    <a:cubicBezTo>
                      <a:pt x="1657502" y="361952"/>
                      <a:pt x="1524152" y="228602"/>
                      <a:pt x="1360292" y="228602"/>
                    </a:cubicBezTo>
                    <a:cubicBezTo>
                      <a:pt x="1348831" y="228602"/>
                      <a:pt x="1341242" y="232471"/>
                      <a:pt x="1329781" y="232471"/>
                    </a:cubicBezTo>
                    <a:cubicBezTo>
                      <a:pt x="1295552" y="99121"/>
                      <a:pt x="1173511" y="0"/>
                      <a:pt x="1028852" y="0"/>
                    </a:cubicBezTo>
                    <a:cubicBezTo>
                      <a:pt x="956523" y="0"/>
                      <a:pt x="887913" y="26640"/>
                      <a:pt x="834481" y="68610"/>
                    </a:cubicBezTo>
                    <a:cubicBezTo>
                      <a:pt x="781202" y="26640"/>
                      <a:pt x="716311" y="0"/>
                      <a:pt x="640111" y="0"/>
                    </a:cubicBezTo>
                    <a:cubicBezTo>
                      <a:pt x="491581" y="0"/>
                      <a:pt x="365821" y="106710"/>
                      <a:pt x="335311" y="247650"/>
                    </a:cubicBezTo>
                    <a:cubicBezTo>
                      <a:pt x="320131" y="243781"/>
                      <a:pt x="301081" y="243781"/>
                      <a:pt x="285750" y="243781"/>
                    </a:cubicBezTo>
                    <a:cubicBezTo>
                      <a:pt x="125760" y="243781"/>
                      <a:pt x="0" y="373260"/>
                      <a:pt x="0" y="529531"/>
                    </a:cubicBezTo>
                    <a:cubicBezTo>
                      <a:pt x="0" y="601860"/>
                      <a:pt x="26640" y="662881"/>
                      <a:pt x="68610" y="716160"/>
                    </a:cubicBezTo>
                    <a:cubicBezTo>
                      <a:pt x="26640" y="765720"/>
                      <a:pt x="0" y="830460"/>
                      <a:pt x="0" y="902789"/>
                    </a:cubicBezTo>
                    <a:cubicBezTo>
                      <a:pt x="0" y="1062778"/>
                      <a:pt x="129479" y="1188539"/>
                      <a:pt x="285750" y="1188539"/>
                    </a:cubicBezTo>
                    <a:cubicBezTo>
                      <a:pt x="300933" y="1188539"/>
                      <a:pt x="312390" y="1184668"/>
                      <a:pt x="327721" y="1184668"/>
                    </a:cubicBezTo>
                    <a:cubicBezTo>
                      <a:pt x="388742" y="1272328"/>
                      <a:pt x="487711" y="1333197"/>
                      <a:pt x="605882" y="1333197"/>
                    </a:cubicBezTo>
                    <a:cubicBezTo>
                      <a:pt x="689671" y="1333197"/>
                      <a:pt x="769742" y="1298968"/>
                      <a:pt x="826892" y="1245536"/>
                    </a:cubicBezTo>
                    <a:cubicBezTo>
                      <a:pt x="884042" y="1298815"/>
                      <a:pt x="964113" y="1333197"/>
                      <a:pt x="1047902" y="1333197"/>
                    </a:cubicBezTo>
                    <a:cubicBezTo>
                      <a:pt x="1158331" y="1333197"/>
                      <a:pt x="1253581" y="1279918"/>
                      <a:pt x="1314602" y="1195976"/>
                    </a:cubicBezTo>
                    <a:cubicBezTo>
                      <a:pt x="1329785" y="1199847"/>
                      <a:pt x="1345113" y="1199847"/>
                      <a:pt x="1360292" y="1199847"/>
                    </a:cubicBezTo>
                    <a:cubicBezTo>
                      <a:pt x="1524152" y="1199847"/>
                      <a:pt x="1657502" y="1066497"/>
                      <a:pt x="1657502" y="902636"/>
                    </a:cubicBezTo>
                    <a:cubicBezTo>
                      <a:pt x="1657502" y="834026"/>
                      <a:pt x="1630863" y="769286"/>
                      <a:pt x="1592763" y="716007"/>
                    </a:cubicBezTo>
                    <a:cubicBezTo>
                      <a:pt x="1630714" y="659154"/>
                      <a:pt x="1657502" y="594415"/>
                      <a:pt x="1657502" y="525804"/>
                    </a:cubicBezTo>
                    <a:close/>
                    <a:moveTo>
                      <a:pt x="525818" y="480122"/>
                    </a:moveTo>
                    <a:cubicBezTo>
                      <a:pt x="525818" y="422972"/>
                      <a:pt x="571508" y="377283"/>
                      <a:pt x="628658" y="377283"/>
                    </a:cubicBezTo>
                    <a:cubicBezTo>
                      <a:pt x="685808" y="377283"/>
                      <a:pt x="731497" y="422972"/>
                      <a:pt x="731497" y="480122"/>
                    </a:cubicBezTo>
                    <a:cubicBezTo>
                      <a:pt x="731497" y="537272"/>
                      <a:pt x="685808" y="582962"/>
                      <a:pt x="628658" y="582962"/>
                    </a:cubicBezTo>
                    <a:cubicBezTo>
                      <a:pt x="571656" y="586833"/>
                      <a:pt x="525818" y="537272"/>
                      <a:pt x="525818" y="480122"/>
                    </a:cubicBezTo>
                    <a:close/>
                    <a:moveTo>
                      <a:pt x="1028852" y="983004"/>
                    </a:moveTo>
                    <a:cubicBezTo>
                      <a:pt x="1021263" y="983004"/>
                      <a:pt x="1017392" y="986875"/>
                      <a:pt x="1009802" y="986875"/>
                    </a:cubicBezTo>
                    <a:cubicBezTo>
                      <a:pt x="979292" y="986875"/>
                      <a:pt x="952652" y="967825"/>
                      <a:pt x="945063" y="937315"/>
                    </a:cubicBezTo>
                    <a:cubicBezTo>
                      <a:pt x="929884" y="884036"/>
                      <a:pt x="880323" y="845936"/>
                      <a:pt x="826892" y="845936"/>
                    </a:cubicBezTo>
                    <a:cubicBezTo>
                      <a:pt x="769742" y="845936"/>
                      <a:pt x="720182" y="884036"/>
                      <a:pt x="708721" y="937315"/>
                    </a:cubicBezTo>
                    <a:cubicBezTo>
                      <a:pt x="697261" y="975415"/>
                      <a:pt x="659161" y="994465"/>
                      <a:pt x="624932" y="986875"/>
                    </a:cubicBezTo>
                    <a:cubicBezTo>
                      <a:pt x="586832" y="975415"/>
                      <a:pt x="567782" y="941186"/>
                      <a:pt x="575371" y="903086"/>
                    </a:cubicBezTo>
                    <a:cubicBezTo>
                      <a:pt x="605882" y="788786"/>
                      <a:pt x="708721" y="712586"/>
                      <a:pt x="826892" y="712586"/>
                    </a:cubicBezTo>
                    <a:cubicBezTo>
                      <a:pt x="945063" y="712586"/>
                      <a:pt x="1047902" y="792657"/>
                      <a:pt x="1078413" y="903086"/>
                    </a:cubicBezTo>
                    <a:cubicBezTo>
                      <a:pt x="1086002" y="937315"/>
                      <a:pt x="1066952" y="975415"/>
                      <a:pt x="1028852" y="983008"/>
                    </a:cubicBezTo>
                    <a:close/>
                    <a:moveTo>
                      <a:pt x="1024981" y="586841"/>
                    </a:moveTo>
                    <a:cubicBezTo>
                      <a:pt x="967831" y="586841"/>
                      <a:pt x="922142" y="541151"/>
                      <a:pt x="922142" y="484001"/>
                    </a:cubicBezTo>
                    <a:cubicBezTo>
                      <a:pt x="922142" y="426851"/>
                      <a:pt x="967831" y="381162"/>
                      <a:pt x="1024981" y="381162"/>
                    </a:cubicBezTo>
                    <a:cubicBezTo>
                      <a:pt x="1082131" y="381162"/>
                      <a:pt x="1127821" y="426851"/>
                      <a:pt x="1127821" y="484001"/>
                    </a:cubicBezTo>
                    <a:cubicBezTo>
                      <a:pt x="1127821" y="537280"/>
                      <a:pt x="1082131" y="586841"/>
                      <a:pt x="1024981" y="586841"/>
                    </a:cubicBezTo>
                    <a:close/>
                  </a:path>
                </a:pathLst>
              </a:custGeom>
              <a:solidFill>
                <a:schemeClr val="tx2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18A6730-4A37-2A13-51A9-CCA1BE42D306}"/>
                  </a:ext>
                </a:extLst>
              </p:cNvPr>
              <p:cNvSpPr/>
              <p:nvPr/>
            </p:nvSpPr>
            <p:spPr>
              <a:xfrm>
                <a:off x="-1015011" y="2839739"/>
                <a:ext cx="1710773" cy="918263"/>
              </a:xfrm>
              <a:custGeom>
                <a:avLst/>
                <a:gdLst>
                  <a:gd name="connsiteX0" fmla="*/ 1284123 w 1710773"/>
                  <a:gd name="connsiteY0" fmla="*/ 0 h 918263"/>
                  <a:gd name="connsiteX1" fmla="*/ 853554 w 1710773"/>
                  <a:gd name="connsiteY1" fmla="*/ 179039 h 918263"/>
                  <a:gd name="connsiteX2" fmla="*/ 422986 w 1710773"/>
                  <a:gd name="connsiteY2" fmla="*/ 0 h 918263"/>
                  <a:gd name="connsiteX3" fmla="*/ 0 w 1710773"/>
                  <a:gd name="connsiteY3" fmla="*/ 617182 h 918263"/>
                  <a:gd name="connsiteX4" fmla="*/ 0 w 1710773"/>
                  <a:gd name="connsiteY4" fmla="*/ 849653 h 918263"/>
                  <a:gd name="connsiteX5" fmla="*/ 68610 w 1710773"/>
                  <a:gd name="connsiteY5" fmla="*/ 918263 h 918263"/>
                  <a:gd name="connsiteX6" fmla="*/ 1638445 w 1710773"/>
                  <a:gd name="connsiteY6" fmla="*/ 918263 h 918263"/>
                  <a:gd name="connsiteX7" fmla="*/ 1710774 w 1710773"/>
                  <a:gd name="connsiteY7" fmla="*/ 849653 h 918263"/>
                  <a:gd name="connsiteX8" fmla="*/ 1710774 w 1710773"/>
                  <a:gd name="connsiteY8" fmla="*/ 617182 h 918263"/>
                  <a:gd name="connsiteX9" fmla="*/ 1284092 w 1710773"/>
                  <a:gd name="connsiteY9" fmla="*/ 0 h 91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0773" h="918263">
                    <a:moveTo>
                      <a:pt x="1284123" y="0"/>
                    </a:moveTo>
                    <a:cubicBezTo>
                      <a:pt x="1169823" y="110429"/>
                      <a:pt x="1017422" y="179039"/>
                      <a:pt x="853554" y="179039"/>
                    </a:cubicBezTo>
                    <a:cubicBezTo>
                      <a:pt x="685975" y="179039"/>
                      <a:pt x="537294" y="110429"/>
                      <a:pt x="422986" y="0"/>
                    </a:cubicBezTo>
                    <a:cubicBezTo>
                      <a:pt x="175336" y="95250"/>
                      <a:pt x="0" y="335310"/>
                      <a:pt x="0" y="617182"/>
                    </a:cubicBezTo>
                    <a:lnTo>
                      <a:pt x="0" y="849653"/>
                    </a:lnTo>
                    <a:cubicBezTo>
                      <a:pt x="0" y="887753"/>
                      <a:pt x="30510" y="918263"/>
                      <a:pt x="68610" y="918263"/>
                    </a:cubicBezTo>
                    <a:lnTo>
                      <a:pt x="1638445" y="918263"/>
                    </a:lnTo>
                    <a:cubicBezTo>
                      <a:pt x="1676545" y="918263"/>
                      <a:pt x="1710774" y="887753"/>
                      <a:pt x="1710774" y="849653"/>
                    </a:cubicBezTo>
                    <a:lnTo>
                      <a:pt x="1710774" y="617182"/>
                    </a:lnTo>
                    <a:cubicBezTo>
                      <a:pt x="1707051" y="335303"/>
                      <a:pt x="1531734" y="95250"/>
                      <a:pt x="12840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F86FFFED-A4A3-5253-F993-96DC3A82E97B}"/>
                  </a:ext>
                </a:extLst>
              </p:cNvPr>
              <p:cNvSpPr/>
              <p:nvPr/>
            </p:nvSpPr>
            <p:spPr>
              <a:xfrm>
                <a:off x="-703687" y="1644513"/>
                <a:ext cx="1081932" cy="1241098"/>
              </a:xfrm>
              <a:custGeom>
                <a:avLst/>
                <a:gdLst>
                  <a:gd name="connsiteX0" fmla="*/ 39348 w 1081932"/>
                  <a:gd name="connsiteY0" fmla="*/ 696231 h 1241098"/>
                  <a:gd name="connsiteX1" fmla="*/ 542230 w 1081932"/>
                  <a:gd name="connsiteY1" fmla="*/ 1241099 h 1241098"/>
                  <a:gd name="connsiteX2" fmla="*/ 1045112 w 1081932"/>
                  <a:gd name="connsiteY2" fmla="*/ 696231 h 1241098"/>
                  <a:gd name="connsiteX3" fmla="*/ 1041241 w 1081932"/>
                  <a:gd name="connsiteY3" fmla="*/ 608570 h 1241098"/>
                  <a:gd name="connsiteX4" fmla="*/ 926941 w 1081932"/>
                  <a:gd name="connsiteY4" fmla="*/ 6552 h 1241098"/>
                  <a:gd name="connsiteX5" fmla="*/ 104058 w 1081932"/>
                  <a:gd name="connsiteY5" fmla="*/ 189463 h 1241098"/>
                  <a:gd name="connsiteX6" fmla="*/ 39318 w 1081932"/>
                  <a:gd name="connsiteY6" fmla="*/ 608563 h 1241098"/>
                  <a:gd name="connsiteX7" fmla="*/ 39318 w 1081932"/>
                  <a:gd name="connsiteY7" fmla="*/ 696223 h 1241098"/>
                  <a:gd name="connsiteX8" fmla="*/ 191748 w 1081932"/>
                  <a:gd name="connsiteY8" fmla="*/ 711410 h 1241098"/>
                  <a:gd name="connsiteX9" fmla="*/ 222259 w 1081932"/>
                  <a:gd name="connsiteY9" fmla="*/ 677181 h 1241098"/>
                  <a:gd name="connsiteX10" fmla="*/ 267948 w 1081932"/>
                  <a:gd name="connsiteY10" fmla="*/ 410481 h 1241098"/>
                  <a:gd name="connsiteX11" fmla="*/ 538519 w 1081932"/>
                  <a:gd name="connsiteY11" fmla="*/ 460041 h 1241098"/>
                  <a:gd name="connsiteX12" fmla="*/ 809090 w 1081932"/>
                  <a:gd name="connsiteY12" fmla="*/ 410481 h 1241098"/>
                  <a:gd name="connsiteX13" fmla="*/ 854780 w 1081932"/>
                  <a:gd name="connsiteY13" fmla="*/ 677181 h 1241098"/>
                  <a:gd name="connsiteX14" fmla="*/ 885290 w 1081932"/>
                  <a:gd name="connsiteY14" fmla="*/ 711410 h 1241098"/>
                  <a:gd name="connsiteX15" fmla="*/ 915797 w 1081932"/>
                  <a:gd name="connsiteY15" fmla="*/ 707543 h 1241098"/>
                  <a:gd name="connsiteX16" fmla="*/ 538668 w 1081932"/>
                  <a:gd name="connsiteY16" fmla="*/ 1115174 h 1241098"/>
                  <a:gd name="connsiteX17" fmla="*/ 161539 w 1081932"/>
                  <a:gd name="connsiteY17" fmla="*/ 707543 h 124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81932" h="1241098">
                    <a:moveTo>
                      <a:pt x="39348" y="696231"/>
                    </a:moveTo>
                    <a:cubicBezTo>
                      <a:pt x="39348" y="997160"/>
                      <a:pt x="264078" y="1241099"/>
                      <a:pt x="542230" y="1241099"/>
                    </a:cubicBezTo>
                    <a:cubicBezTo>
                      <a:pt x="820391" y="1241099"/>
                      <a:pt x="1045112" y="997320"/>
                      <a:pt x="1045112" y="696231"/>
                    </a:cubicBezTo>
                    <a:cubicBezTo>
                      <a:pt x="1045112" y="665720"/>
                      <a:pt x="1045112" y="639081"/>
                      <a:pt x="1041241" y="608570"/>
                    </a:cubicBezTo>
                    <a:cubicBezTo>
                      <a:pt x="1121312" y="372381"/>
                      <a:pt x="1083212" y="-58180"/>
                      <a:pt x="926941" y="6552"/>
                    </a:cubicBezTo>
                    <a:cubicBezTo>
                      <a:pt x="793740" y="67573"/>
                      <a:pt x="62262" y="-119208"/>
                      <a:pt x="104058" y="189463"/>
                    </a:cubicBezTo>
                    <a:cubicBezTo>
                      <a:pt x="-67392" y="197052"/>
                      <a:pt x="20268" y="536234"/>
                      <a:pt x="39318" y="608563"/>
                    </a:cubicBezTo>
                    <a:lnTo>
                      <a:pt x="39318" y="696223"/>
                    </a:lnTo>
                    <a:close/>
                    <a:moveTo>
                      <a:pt x="191748" y="711410"/>
                    </a:moveTo>
                    <a:cubicBezTo>
                      <a:pt x="210798" y="711410"/>
                      <a:pt x="225978" y="696231"/>
                      <a:pt x="222259" y="677181"/>
                    </a:cubicBezTo>
                    <a:cubicBezTo>
                      <a:pt x="210798" y="597110"/>
                      <a:pt x="199338" y="395302"/>
                      <a:pt x="267948" y="410481"/>
                    </a:cubicBezTo>
                    <a:cubicBezTo>
                      <a:pt x="355609" y="433402"/>
                      <a:pt x="454578" y="460041"/>
                      <a:pt x="538519" y="460041"/>
                    </a:cubicBezTo>
                    <a:cubicBezTo>
                      <a:pt x="622309" y="460041"/>
                      <a:pt x="721430" y="433402"/>
                      <a:pt x="809090" y="410481"/>
                    </a:cubicBezTo>
                    <a:cubicBezTo>
                      <a:pt x="877701" y="391431"/>
                      <a:pt x="866240" y="593391"/>
                      <a:pt x="854780" y="677181"/>
                    </a:cubicBezTo>
                    <a:cubicBezTo>
                      <a:pt x="850909" y="696231"/>
                      <a:pt x="869959" y="711410"/>
                      <a:pt x="885290" y="711410"/>
                    </a:cubicBezTo>
                    <a:lnTo>
                      <a:pt x="915797" y="707543"/>
                    </a:lnTo>
                    <a:cubicBezTo>
                      <a:pt x="908208" y="932272"/>
                      <a:pt x="740476" y="1115174"/>
                      <a:pt x="538668" y="1115174"/>
                    </a:cubicBezTo>
                    <a:cubicBezTo>
                      <a:pt x="332989" y="1115174"/>
                      <a:pt x="165258" y="932264"/>
                      <a:pt x="161539" y="7075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D267C-BF82-7A66-3B6C-2D6282D532F5}"/>
              </a:ext>
            </a:extLst>
          </p:cNvPr>
          <p:cNvSpPr txBox="1">
            <a:spLocks/>
          </p:cNvSpPr>
          <p:nvPr/>
        </p:nvSpPr>
        <p:spPr>
          <a:xfrm>
            <a:off x="688765" y="1983339"/>
            <a:ext cx="10998737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6EAB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200" cap="none" spc="-2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The relative risk ratio for </a:t>
            </a:r>
            <a:r>
              <a:rPr kumimoji="0" lang="en-GB" sz="1800" b="0" i="0" u="none" strike="noStrike" kern="1200" cap="none" spc="-2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LG-PDD remission did not differ significantly</a:t>
            </a:r>
            <a:r>
              <a:rPr kumimoji="0" lang="en-GB" sz="1800" b="0" i="0" u="none" strike="noStrike" kern="1200" cap="none" spc="-2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 between </a:t>
            </a:r>
            <a:r>
              <a:rPr kumimoji="0" lang="en-GB" sz="1800" b="0" i="0" u="none" strike="noStrike" kern="1200" cap="none" spc="-2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TTh</a:t>
            </a:r>
            <a:r>
              <a:rPr kumimoji="0" lang="en-GB" sz="1800" b="0" i="0" u="none" strike="noStrike" kern="1200" cap="none" spc="-2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 and placebo groups (likely due to the small sample size)</a:t>
            </a:r>
          </a:p>
        </p:txBody>
      </p: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CDA4AA0E-5934-5622-3698-F54163BCC585}"/>
              </a:ext>
            </a:extLst>
          </p:cNvPr>
          <p:cNvGrpSpPr/>
          <p:nvPr/>
        </p:nvGrpSpPr>
        <p:grpSpPr>
          <a:xfrm>
            <a:off x="155861" y="2761162"/>
            <a:ext cx="11237384" cy="3029851"/>
            <a:chOff x="155861" y="2731018"/>
            <a:chExt cx="11237384" cy="3029851"/>
          </a:xfrm>
        </p:grpSpPr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C1ACC648-4807-E761-6778-005E19B6A963}"/>
                </a:ext>
              </a:extLst>
            </p:cNvPr>
            <p:cNvGrpSpPr/>
            <p:nvPr/>
          </p:nvGrpSpPr>
          <p:grpSpPr>
            <a:xfrm>
              <a:off x="155861" y="3013675"/>
              <a:ext cx="2036619" cy="1114847"/>
              <a:chOff x="155861" y="3013675"/>
              <a:chExt cx="2036619" cy="1114847"/>
            </a:xfrm>
          </p:grpSpPr>
          <p:sp>
            <p:nvSpPr>
              <p:cNvPr id="157" name="Rectangle: Rounded Corners 156">
                <a:extLst>
                  <a:ext uri="{FF2B5EF4-FFF2-40B4-BE49-F238E27FC236}">
                    <a16:creationId xmlns:a16="http://schemas.microsoft.com/office/drawing/2014/main" id="{210472C4-B9A3-A556-7318-A0BC4DBA997A}"/>
                  </a:ext>
                </a:extLst>
              </p:cNvPr>
              <p:cNvSpPr/>
              <p:nvPr/>
            </p:nvSpPr>
            <p:spPr>
              <a:xfrm>
                <a:off x="155861" y="3013675"/>
                <a:ext cx="2036619" cy="1114847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F7885011-38A5-032B-3322-B0DE763A02B9}"/>
                  </a:ext>
                </a:extLst>
              </p:cNvPr>
              <p:cNvGrpSpPr/>
              <p:nvPr/>
            </p:nvGrpSpPr>
            <p:grpSpPr>
              <a:xfrm>
                <a:off x="442756" y="3215816"/>
                <a:ext cx="689759" cy="689759"/>
                <a:chOff x="442756" y="2894270"/>
                <a:chExt cx="689759" cy="689759"/>
              </a:xfrm>
            </p:grpSpPr>
            <p:grpSp>
              <p:nvGrpSpPr>
                <p:cNvPr id="175" name="Group 174">
                  <a:extLst>
                    <a:ext uri="{FF2B5EF4-FFF2-40B4-BE49-F238E27FC236}">
                      <a16:creationId xmlns:a16="http://schemas.microsoft.com/office/drawing/2014/main" id="{9034A813-D1AA-8692-D456-A84FE13AA11D}"/>
                    </a:ext>
                  </a:extLst>
                </p:cNvPr>
                <p:cNvGrpSpPr/>
                <p:nvPr/>
              </p:nvGrpSpPr>
              <p:grpSpPr>
                <a:xfrm>
                  <a:off x="442756" y="2894270"/>
                  <a:ext cx="689759" cy="689759"/>
                  <a:chOff x="1239144" y="3062729"/>
                  <a:chExt cx="601679" cy="601679"/>
                </a:xfrm>
              </p:grpSpPr>
              <p:sp>
                <p:nvSpPr>
                  <p:cNvPr id="185" name="Freeform: Shape 184">
                    <a:extLst>
                      <a:ext uri="{FF2B5EF4-FFF2-40B4-BE49-F238E27FC236}">
                        <a16:creationId xmlns:a16="http://schemas.microsoft.com/office/drawing/2014/main" id="{629F37E5-949F-8A7E-6BB9-E829674FB30E}"/>
                      </a:ext>
                    </a:extLst>
                  </p:cNvPr>
                  <p:cNvSpPr/>
                  <p:nvPr/>
                </p:nvSpPr>
                <p:spPr>
                  <a:xfrm>
                    <a:off x="1324905" y="3075214"/>
                    <a:ext cx="430432" cy="579463"/>
                  </a:xfrm>
                  <a:custGeom>
                    <a:avLst/>
                    <a:gdLst>
                      <a:gd name="connsiteX0" fmla="*/ 0 w 2725616"/>
                      <a:gd name="connsiteY0" fmla="*/ 281353 h 3669323"/>
                      <a:gd name="connsiteX1" fmla="*/ 105508 w 2725616"/>
                      <a:gd name="connsiteY1" fmla="*/ 93784 h 3669323"/>
                      <a:gd name="connsiteX2" fmla="*/ 287216 w 2725616"/>
                      <a:gd name="connsiteY2" fmla="*/ 0 h 3669323"/>
                      <a:gd name="connsiteX3" fmla="*/ 1652954 w 2725616"/>
                      <a:gd name="connsiteY3" fmla="*/ 0 h 3669323"/>
                      <a:gd name="connsiteX4" fmla="*/ 1910862 w 2725616"/>
                      <a:gd name="connsiteY4" fmla="*/ 128953 h 3669323"/>
                      <a:gd name="connsiteX5" fmla="*/ 2174631 w 2725616"/>
                      <a:gd name="connsiteY5" fmla="*/ 392723 h 3669323"/>
                      <a:gd name="connsiteX6" fmla="*/ 2514600 w 2725616"/>
                      <a:gd name="connsiteY6" fmla="*/ 744415 h 3669323"/>
                      <a:gd name="connsiteX7" fmla="*/ 2678723 w 2725616"/>
                      <a:gd name="connsiteY7" fmla="*/ 1066800 h 3669323"/>
                      <a:gd name="connsiteX8" fmla="*/ 2725616 w 2725616"/>
                      <a:gd name="connsiteY8" fmla="*/ 1254369 h 3669323"/>
                      <a:gd name="connsiteX9" fmla="*/ 2725616 w 2725616"/>
                      <a:gd name="connsiteY9" fmla="*/ 3323492 h 3669323"/>
                      <a:gd name="connsiteX10" fmla="*/ 2637692 w 2725616"/>
                      <a:gd name="connsiteY10" fmla="*/ 3511061 h 3669323"/>
                      <a:gd name="connsiteX11" fmla="*/ 2520462 w 2725616"/>
                      <a:gd name="connsiteY11" fmla="*/ 3628292 h 3669323"/>
                      <a:gd name="connsiteX12" fmla="*/ 2362200 w 2725616"/>
                      <a:gd name="connsiteY12" fmla="*/ 3669323 h 3669323"/>
                      <a:gd name="connsiteX13" fmla="*/ 287216 w 2725616"/>
                      <a:gd name="connsiteY13" fmla="*/ 3669323 h 3669323"/>
                      <a:gd name="connsiteX14" fmla="*/ 123092 w 2725616"/>
                      <a:gd name="connsiteY14" fmla="*/ 3575538 h 3669323"/>
                      <a:gd name="connsiteX15" fmla="*/ 0 w 2725616"/>
                      <a:gd name="connsiteY15" fmla="*/ 3399692 h 3669323"/>
                      <a:gd name="connsiteX16" fmla="*/ 0 w 2725616"/>
                      <a:gd name="connsiteY16" fmla="*/ 281353 h 36693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725616" h="3669323">
                        <a:moveTo>
                          <a:pt x="0" y="281353"/>
                        </a:moveTo>
                        <a:lnTo>
                          <a:pt x="105508" y="93784"/>
                        </a:lnTo>
                        <a:lnTo>
                          <a:pt x="287216" y="0"/>
                        </a:lnTo>
                        <a:lnTo>
                          <a:pt x="1652954" y="0"/>
                        </a:lnTo>
                        <a:lnTo>
                          <a:pt x="1910862" y="128953"/>
                        </a:lnTo>
                        <a:lnTo>
                          <a:pt x="2174631" y="392723"/>
                        </a:lnTo>
                        <a:lnTo>
                          <a:pt x="2514600" y="744415"/>
                        </a:lnTo>
                        <a:lnTo>
                          <a:pt x="2678723" y="1066800"/>
                        </a:lnTo>
                        <a:lnTo>
                          <a:pt x="2725616" y="1254369"/>
                        </a:lnTo>
                        <a:lnTo>
                          <a:pt x="2725616" y="3323492"/>
                        </a:lnTo>
                        <a:lnTo>
                          <a:pt x="2637692" y="3511061"/>
                        </a:lnTo>
                        <a:lnTo>
                          <a:pt x="2520462" y="3628292"/>
                        </a:lnTo>
                        <a:lnTo>
                          <a:pt x="2362200" y="3669323"/>
                        </a:lnTo>
                        <a:lnTo>
                          <a:pt x="287216" y="3669323"/>
                        </a:lnTo>
                        <a:lnTo>
                          <a:pt x="123092" y="3575538"/>
                        </a:lnTo>
                        <a:lnTo>
                          <a:pt x="0" y="3399692"/>
                        </a:lnTo>
                        <a:lnTo>
                          <a:pt x="0" y="28135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pic>
                <p:nvPicPr>
                  <p:cNvPr id="186" name="Graphic 185">
                    <a:extLst>
                      <a:ext uri="{FF2B5EF4-FFF2-40B4-BE49-F238E27FC236}">
                        <a16:creationId xmlns:a16="http://schemas.microsoft.com/office/drawing/2014/main" id="{A2B72014-508A-EF0D-0233-482E2D88993E}"/>
                      </a:ext>
                    </a:extLst>
                  </p:cNvPr>
                  <p:cNvPicPr>
                    <a:picLocks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39144" y="3062729"/>
                    <a:ext cx="601679" cy="60167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6" name="Group 175">
                  <a:extLst>
                    <a:ext uri="{FF2B5EF4-FFF2-40B4-BE49-F238E27FC236}">
                      <a16:creationId xmlns:a16="http://schemas.microsoft.com/office/drawing/2014/main" id="{716444E0-56FC-8CA2-52D8-52290F8626AE}"/>
                    </a:ext>
                  </a:extLst>
                </p:cNvPr>
                <p:cNvGrpSpPr/>
                <p:nvPr/>
              </p:nvGrpSpPr>
              <p:grpSpPr>
                <a:xfrm>
                  <a:off x="523165" y="3048557"/>
                  <a:ext cx="507757" cy="507757"/>
                  <a:chOff x="1621012" y="4952168"/>
                  <a:chExt cx="697793" cy="697793"/>
                </a:xfrm>
              </p:grpSpPr>
              <p:sp>
                <p:nvSpPr>
                  <p:cNvPr id="177" name="Freeform: Shape 176">
                    <a:extLst>
                      <a:ext uri="{FF2B5EF4-FFF2-40B4-BE49-F238E27FC236}">
                        <a16:creationId xmlns:a16="http://schemas.microsoft.com/office/drawing/2014/main" id="{09705A2C-6240-FB47-3702-7B69A0C206C0}"/>
                      </a:ext>
                    </a:extLst>
                  </p:cNvPr>
                  <p:cNvSpPr/>
                  <p:nvPr/>
                </p:nvSpPr>
                <p:spPr>
                  <a:xfrm>
                    <a:off x="1727835" y="5010149"/>
                    <a:ext cx="485775" cy="579120"/>
                  </a:xfrm>
                  <a:custGeom>
                    <a:avLst/>
                    <a:gdLst>
                      <a:gd name="connsiteX0" fmla="*/ 268605 w 485775"/>
                      <a:gd name="connsiteY0" fmla="*/ 0 h 579120"/>
                      <a:gd name="connsiteX1" fmla="*/ 333375 w 485775"/>
                      <a:gd name="connsiteY1" fmla="*/ 5715 h 579120"/>
                      <a:gd name="connsiteX2" fmla="*/ 394335 w 485775"/>
                      <a:gd name="connsiteY2" fmla="*/ 36195 h 579120"/>
                      <a:gd name="connsiteX3" fmla="*/ 457200 w 485775"/>
                      <a:gd name="connsiteY3" fmla="*/ 95250 h 579120"/>
                      <a:gd name="connsiteX4" fmla="*/ 485775 w 485775"/>
                      <a:gd name="connsiteY4" fmla="*/ 177165 h 579120"/>
                      <a:gd name="connsiteX5" fmla="*/ 485775 w 485775"/>
                      <a:gd name="connsiteY5" fmla="*/ 262890 h 579120"/>
                      <a:gd name="connsiteX6" fmla="*/ 453390 w 485775"/>
                      <a:gd name="connsiteY6" fmla="*/ 337185 h 579120"/>
                      <a:gd name="connsiteX7" fmla="*/ 415290 w 485775"/>
                      <a:gd name="connsiteY7" fmla="*/ 381000 h 579120"/>
                      <a:gd name="connsiteX8" fmla="*/ 430530 w 485775"/>
                      <a:gd name="connsiteY8" fmla="*/ 493395 h 579120"/>
                      <a:gd name="connsiteX9" fmla="*/ 419100 w 485775"/>
                      <a:gd name="connsiteY9" fmla="*/ 525780 h 579120"/>
                      <a:gd name="connsiteX10" fmla="*/ 218268 w 485775"/>
                      <a:gd name="connsiteY10" fmla="*/ 575544 h 579120"/>
                      <a:gd name="connsiteX11" fmla="*/ 216975 w 485775"/>
                      <a:gd name="connsiteY11" fmla="*/ 576837 h 579120"/>
                      <a:gd name="connsiteX12" fmla="*/ 213049 w 485775"/>
                      <a:gd name="connsiteY12" fmla="*/ 576837 h 579120"/>
                      <a:gd name="connsiteX13" fmla="*/ 203835 w 485775"/>
                      <a:gd name="connsiteY13" fmla="*/ 579120 h 579120"/>
                      <a:gd name="connsiteX14" fmla="*/ 202979 w 485775"/>
                      <a:gd name="connsiteY14" fmla="*/ 576837 h 579120"/>
                      <a:gd name="connsiteX15" fmla="*/ 183797 w 485775"/>
                      <a:gd name="connsiteY15" fmla="*/ 576837 h 579120"/>
                      <a:gd name="connsiteX16" fmla="*/ 175502 w 485775"/>
                      <a:gd name="connsiteY16" fmla="*/ 568542 h 579120"/>
                      <a:gd name="connsiteX17" fmla="*/ 175502 w 485775"/>
                      <a:gd name="connsiteY17" fmla="*/ 510498 h 579120"/>
                      <a:gd name="connsiteX18" fmla="*/ 161925 w 485775"/>
                      <a:gd name="connsiteY18" fmla="*/ 491490 h 579120"/>
                      <a:gd name="connsiteX19" fmla="*/ 93345 w 485775"/>
                      <a:gd name="connsiteY19" fmla="*/ 501015 h 579120"/>
                      <a:gd name="connsiteX20" fmla="*/ 66675 w 485775"/>
                      <a:gd name="connsiteY20" fmla="*/ 470535 h 579120"/>
                      <a:gd name="connsiteX21" fmla="*/ 68580 w 485775"/>
                      <a:gd name="connsiteY21" fmla="*/ 401955 h 579120"/>
                      <a:gd name="connsiteX22" fmla="*/ 60960 w 485775"/>
                      <a:gd name="connsiteY22" fmla="*/ 379095 h 579120"/>
                      <a:gd name="connsiteX23" fmla="*/ 7620 w 485775"/>
                      <a:gd name="connsiteY23" fmla="*/ 373380 h 579120"/>
                      <a:gd name="connsiteX24" fmla="*/ 0 w 485775"/>
                      <a:gd name="connsiteY24" fmla="*/ 350520 h 579120"/>
                      <a:gd name="connsiteX25" fmla="*/ 49530 w 485775"/>
                      <a:gd name="connsiteY25" fmla="*/ 238125 h 579120"/>
                      <a:gd name="connsiteX26" fmla="*/ 49530 w 485775"/>
                      <a:gd name="connsiteY26" fmla="*/ 180975 h 579120"/>
                      <a:gd name="connsiteX27" fmla="*/ 55245 w 485775"/>
                      <a:gd name="connsiteY27" fmla="*/ 150495 h 579120"/>
                      <a:gd name="connsiteX28" fmla="*/ 76200 w 485775"/>
                      <a:gd name="connsiteY28" fmla="*/ 106680 h 579120"/>
                      <a:gd name="connsiteX29" fmla="*/ 102870 w 485775"/>
                      <a:gd name="connsiteY29" fmla="*/ 62865 h 579120"/>
                      <a:gd name="connsiteX30" fmla="*/ 152400 w 485775"/>
                      <a:gd name="connsiteY30" fmla="*/ 28575 h 579120"/>
                      <a:gd name="connsiteX31" fmla="*/ 205740 w 485775"/>
                      <a:gd name="connsiteY31" fmla="*/ 5715 h 5791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485775" h="579120">
                        <a:moveTo>
                          <a:pt x="268605" y="0"/>
                        </a:moveTo>
                        <a:lnTo>
                          <a:pt x="333375" y="5715"/>
                        </a:lnTo>
                        <a:lnTo>
                          <a:pt x="394335" y="36195"/>
                        </a:lnTo>
                        <a:lnTo>
                          <a:pt x="457200" y="95250"/>
                        </a:lnTo>
                        <a:lnTo>
                          <a:pt x="485775" y="177165"/>
                        </a:lnTo>
                        <a:lnTo>
                          <a:pt x="485775" y="262890"/>
                        </a:lnTo>
                        <a:lnTo>
                          <a:pt x="453390" y="337185"/>
                        </a:lnTo>
                        <a:lnTo>
                          <a:pt x="415290" y="381000"/>
                        </a:lnTo>
                        <a:lnTo>
                          <a:pt x="430530" y="493395"/>
                        </a:lnTo>
                        <a:lnTo>
                          <a:pt x="419100" y="525780"/>
                        </a:lnTo>
                        <a:lnTo>
                          <a:pt x="218268" y="575544"/>
                        </a:lnTo>
                        <a:lnTo>
                          <a:pt x="216975" y="576837"/>
                        </a:lnTo>
                        <a:lnTo>
                          <a:pt x="213049" y="576837"/>
                        </a:lnTo>
                        <a:lnTo>
                          <a:pt x="203835" y="579120"/>
                        </a:lnTo>
                        <a:lnTo>
                          <a:pt x="202979" y="576837"/>
                        </a:lnTo>
                        <a:lnTo>
                          <a:pt x="183797" y="576837"/>
                        </a:lnTo>
                        <a:cubicBezTo>
                          <a:pt x="179216" y="576837"/>
                          <a:pt x="175502" y="573123"/>
                          <a:pt x="175502" y="568542"/>
                        </a:cubicBezTo>
                        <a:lnTo>
                          <a:pt x="175502" y="510498"/>
                        </a:lnTo>
                        <a:lnTo>
                          <a:pt x="161925" y="491490"/>
                        </a:lnTo>
                        <a:lnTo>
                          <a:pt x="93345" y="501015"/>
                        </a:lnTo>
                        <a:lnTo>
                          <a:pt x="66675" y="470535"/>
                        </a:lnTo>
                        <a:lnTo>
                          <a:pt x="68580" y="401955"/>
                        </a:lnTo>
                        <a:lnTo>
                          <a:pt x="60960" y="379095"/>
                        </a:lnTo>
                        <a:lnTo>
                          <a:pt x="7620" y="373380"/>
                        </a:lnTo>
                        <a:lnTo>
                          <a:pt x="0" y="350520"/>
                        </a:lnTo>
                        <a:lnTo>
                          <a:pt x="49530" y="238125"/>
                        </a:lnTo>
                        <a:lnTo>
                          <a:pt x="49530" y="180975"/>
                        </a:lnTo>
                        <a:lnTo>
                          <a:pt x="55245" y="150495"/>
                        </a:lnTo>
                        <a:lnTo>
                          <a:pt x="76200" y="106680"/>
                        </a:lnTo>
                        <a:lnTo>
                          <a:pt x="102870" y="62865"/>
                        </a:lnTo>
                        <a:lnTo>
                          <a:pt x="152400" y="28575"/>
                        </a:lnTo>
                        <a:lnTo>
                          <a:pt x="205740" y="571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78" name="Group 177">
                    <a:extLst>
                      <a:ext uri="{FF2B5EF4-FFF2-40B4-BE49-F238E27FC236}">
                        <a16:creationId xmlns:a16="http://schemas.microsoft.com/office/drawing/2014/main" id="{E0EC7B97-CFBD-DEFC-EED7-E9621173D90E}"/>
                      </a:ext>
                    </a:extLst>
                  </p:cNvPr>
                  <p:cNvGrpSpPr/>
                  <p:nvPr/>
                </p:nvGrpSpPr>
                <p:grpSpPr>
                  <a:xfrm>
                    <a:off x="1621012" y="4952168"/>
                    <a:ext cx="697793" cy="697793"/>
                    <a:chOff x="1621012" y="4952168"/>
                    <a:chExt cx="697793" cy="697793"/>
                  </a:xfrm>
                </p:grpSpPr>
                <p:grpSp>
                  <p:nvGrpSpPr>
                    <p:cNvPr id="179" name="Group 178">
                      <a:extLst>
                        <a:ext uri="{FF2B5EF4-FFF2-40B4-BE49-F238E27FC236}">
                          <a16:creationId xmlns:a16="http://schemas.microsoft.com/office/drawing/2014/main" id="{CEFDB827-15B7-B569-3E81-933BBDD7F76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21012" y="4952168"/>
                      <a:ext cx="697793" cy="697793"/>
                      <a:chOff x="14416185" y="1940544"/>
                      <a:chExt cx="1831086" cy="1831086"/>
                    </a:xfrm>
                  </p:grpSpPr>
                  <p:pic>
                    <p:nvPicPr>
                      <p:cNvPr id="183" name="Graphic 182">
                        <a:extLst>
                          <a:ext uri="{FF2B5EF4-FFF2-40B4-BE49-F238E27FC236}">
                            <a16:creationId xmlns:a16="http://schemas.microsoft.com/office/drawing/2014/main" id="{BE5411A1-5738-B3E0-F882-A01DB173005D}"/>
                          </a:ext>
                        </a:extLst>
                      </p:cNvPr>
                      <p:cNvPicPr>
                        <a:picLocks/>
                      </p:cNvPicPr>
                      <p:nvPr/>
                    </p:nvPicPr>
                    <p:blipFill>
                      <a:blip r:embed="rId6">
                        <a:extLst>
                          <a:ext uri="{96DAC541-7B7A-43D3-8B79-37D633B846F1}">
                            <asvg:svgBlip xmlns:asvg="http://schemas.microsoft.com/office/drawing/2016/SVG/main" r:embed="rId7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4874643" y="2204512"/>
                        <a:ext cx="1002525" cy="100252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84" name="Graphic 183">
                        <a:extLst>
                          <a:ext uri="{FF2B5EF4-FFF2-40B4-BE49-F238E27FC236}">
                            <a16:creationId xmlns:a16="http://schemas.microsoft.com/office/drawing/2014/main" id="{8AE3D76F-B200-0BBC-C252-24AB8157DDFE}"/>
                          </a:ext>
                        </a:extLst>
                      </p:cNvPr>
                      <p:cNvPicPr>
                        <a:picLocks/>
                      </p:cNvPicPr>
                      <p:nvPr/>
                    </p:nvPicPr>
                    <p:blipFill>
                      <a:blip r:embed="rId8">
                        <a:extLst>
                          <a:ext uri="{96DAC541-7B7A-43D3-8B79-37D633B846F1}">
                            <asvg:svgBlip xmlns:asvg="http://schemas.microsoft.com/office/drawing/2016/SVG/main" r:embed="rId9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14416185" y="1940544"/>
                        <a:ext cx="1831086" cy="1831086"/>
                      </a:xfrm>
                      <a:custGeom>
                        <a:avLst/>
                        <a:gdLst>
                          <a:gd name="connsiteX0" fmla="*/ 954175 w 1831086"/>
                          <a:gd name="connsiteY0" fmla="*/ 261483 h 1831086"/>
                          <a:gd name="connsiteX1" fmla="*/ 600884 w 1831086"/>
                          <a:gd name="connsiteY1" fmla="*/ 406956 h 1831086"/>
                          <a:gd name="connsiteX2" fmla="*/ 507366 w 1831086"/>
                          <a:gd name="connsiteY2" fmla="*/ 656338 h 1831086"/>
                          <a:gd name="connsiteX3" fmla="*/ 985347 w 1831086"/>
                          <a:gd name="connsiteY3" fmla="*/ 1279793 h 1831086"/>
                          <a:gd name="connsiteX4" fmla="*/ 1047693 w 1831086"/>
                          <a:gd name="connsiteY4" fmla="*/ 1279793 h 1831086"/>
                          <a:gd name="connsiteX5" fmla="*/ 1432157 w 1831086"/>
                          <a:gd name="connsiteY5" fmla="*/ 905720 h 1831086"/>
                          <a:gd name="connsiteX6" fmla="*/ 1432157 w 1831086"/>
                          <a:gd name="connsiteY6" fmla="*/ 531647 h 1831086"/>
                          <a:gd name="connsiteX7" fmla="*/ 1234729 w 1831086"/>
                          <a:gd name="connsiteY7" fmla="*/ 292656 h 1831086"/>
                          <a:gd name="connsiteX8" fmla="*/ 0 w 1831086"/>
                          <a:gd name="connsiteY8" fmla="*/ 0 h 1831086"/>
                          <a:gd name="connsiteX9" fmla="*/ 1831086 w 1831086"/>
                          <a:gd name="connsiteY9" fmla="*/ 0 h 1831086"/>
                          <a:gd name="connsiteX10" fmla="*/ 1831086 w 1831086"/>
                          <a:gd name="connsiteY10" fmla="*/ 1831086 h 1831086"/>
                          <a:gd name="connsiteX11" fmla="*/ 0 w 1831086"/>
                          <a:gd name="connsiteY11" fmla="*/ 1831086 h 18310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1831086" h="1831086">
                            <a:moveTo>
                              <a:pt x="954175" y="261483"/>
                            </a:moveTo>
                            <a:lnTo>
                              <a:pt x="600884" y="406956"/>
                            </a:lnTo>
                            <a:lnTo>
                              <a:pt x="507366" y="656338"/>
                            </a:lnTo>
                            <a:lnTo>
                              <a:pt x="985347" y="1279793"/>
                            </a:lnTo>
                            <a:lnTo>
                              <a:pt x="1047693" y="1279793"/>
                            </a:lnTo>
                            <a:lnTo>
                              <a:pt x="1432157" y="905720"/>
                            </a:lnTo>
                            <a:lnTo>
                              <a:pt x="1432157" y="531647"/>
                            </a:lnTo>
                            <a:lnTo>
                              <a:pt x="1234729" y="292656"/>
                            </a:lnTo>
                            <a:close/>
                            <a:moveTo>
                              <a:pt x="0" y="0"/>
                            </a:moveTo>
                            <a:lnTo>
                              <a:pt x="1831086" y="0"/>
                            </a:lnTo>
                            <a:lnTo>
                              <a:pt x="1831086" y="1831086"/>
                            </a:lnTo>
                            <a:lnTo>
                              <a:pt x="0" y="1831086"/>
                            </a:lnTo>
                            <a:close/>
                          </a:path>
                        </a:pathLst>
                      </a:custGeom>
                    </p:spPr>
                  </p:pic>
                </p:grpSp>
                <p:grpSp>
                  <p:nvGrpSpPr>
                    <p:cNvPr id="180" name="Group 179">
                      <a:extLst>
                        <a:ext uri="{FF2B5EF4-FFF2-40B4-BE49-F238E27FC236}">
                          <a16:creationId xmlns:a16="http://schemas.microsoft.com/office/drawing/2014/main" id="{0305B976-2736-2765-DD24-2B19A873F71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21012" y="4952168"/>
                      <a:ext cx="697793" cy="697793"/>
                      <a:chOff x="14263785" y="1788144"/>
                      <a:chExt cx="1831086" cy="1831086"/>
                    </a:xfrm>
                  </p:grpSpPr>
                  <p:pic>
                    <p:nvPicPr>
                      <p:cNvPr id="181" name="Graphic 180">
                        <a:extLst>
                          <a:ext uri="{FF2B5EF4-FFF2-40B4-BE49-F238E27FC236}">
                            <a16:creationId xmlns:a16="http://schemas.microsoft.com/office/drawing/2014/main" id="{D123A410-A46D-81C3-A72B-338C2152B9C4}"/>
                          </a:ext>
                        </a:extLst>
                      </p:cNvPr>
                      <p:cNvPicPr>
                        <a:picLocks/>
                      </p:cNvPicPr>
                      <p:nvPr/>
                    </p:nvPicPr>
                    <p:blipFill>
                      <a:blip r:embed="rId10">
                        <a:extLst>
                          <a:ext uri="{96DAC541-7B7A-43D3-8B79-37D633B846F1}">
                            <asvg:svgBlip xmlns:asvg="http://schemas.microsoft.com/office/drawing/2016/SVG/main" r:embed="rId11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4722243" y="2052112"/>
                        <a:ext cx="1002525" cy="100252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82" name="Graphic 181">
                        <a:extLst>
                          <a:ext uri="{FF2B5EF4-FFF2-40B4-BE49-F238E27FC236}">
                            <a16:creationId xmlns:a16="http://schemas.microsoft.com/office/drawing/2014/main" id="{23E4B7B8-98AF-D24E-EE0D-57EE504DC3D7}"/>
                          </a:ext>
                        </a:extLst>
                      </p:cNvPr>
                      <p:cNvPicPr>
                        <a:picLocks/>
                      </p:cNvPicPr>
                      <p:nvPr/>
                    </p:nvPicPr>
                    <p:blipFill>
                      <a:blip r:embed="rId12">
                        <a:extLst>
                          <a:ext uri="{96DAC541-7B7A-43D3-8B79-37D633B846F1}">
                            <asvg:svgBlip xmlns:asvg="http://schemas.microsoft.com/office/drawing/2016/SVG/main" r:embed="rId13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14263785" y="1788144"/>
                        <a:ext cx="1831086" cy="1831086"/>
                      </a:xfrm>
                      <a:custGeom>
                        <a:avLst/>
                        <a:gdLst>
                          <a:gd name="connsiteX0" fmla="*/ 954175 w 1831086"/>
                          <a:gd name="connsiteY0" fmla="*/ 261483 h 1831086"/>
                          <a:gd name="connsiteX1" fmla="*/ 600884 w 1831086"/>
                          <a:gd name="connsiteY1" fmla="*/ 406956 h 1831086"/>
                          <a:gd name="connsiteX2" fmla="*/ 507366 w 1831086"/>
                          <a:gd name="connsiteY2" fmla="*/ 656338 h 1831086"/>
                          <a:gd name="connsiteX3" fmla="*/ 985347 w 1831086"/>
                          <a:gd name="connsiteY3" fmla="*/ 1279793 h 1831086"/>
                          <a:gd name="connsiteX4" fmla="*/ 1047693 w 1831086"/>
                          <a:gd name="connsiteY4" fmla="*/ 1279793 h 1831086"/>
                          <a:gd name="connsiteX5" fmla="*/ 1432157 w 1831086"/>
                          <a:gd name="connsiteY5" fmla="*/ 905720 h 1831086"/>
                          <a:gd name="connsiteX6" fmla="*/ 1432157 w 1831086"/>
                          <a:gd name="connsiteY6" fmla="*/ 531647 h 1831086"/>
                          <a:gd name="connsiteX7" fmla="*/ 1234729 w 1831086"/>
                          <a:gd name="connsiteY7" fmla="*/ 292656 h 1831086"/>
                          <a:gd name="connsiteX8" fmla="*/ 0 w 1831086"/>
                          <a:gd name="connsiteY8" fmla="*/ 0 h 1831086"/>
                          <a:gd name="connsiteX9" fmla="*/ 1831086 w 1831086"/>
                          <a:gd name="connsiteY9" fmla="*/ 0 h 1831086"/>
                          <a:gd name="connsiteX10" fmla="*/ 1831086 w 1831086"/>
                          <a:gd name="connsiteY10" fmla="*/ 1831086 h 1831086"/>
                          <a:gd name="connsiteX11" fmla="*/ 0 w 1831086"/>
                          <a:gd name="connsiteY11" fmla="*/ 1831086 h 18310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1831086" h="1831086">
                            <a:moveTo>
                              <a:pt x="954175" y="261483"/>
                            </a:moveTo>
                            <a:lnTo>
                              <a:pt x="600884" y="406956"/>
                            </a:lnTo>
                            <a:lnTo>
                              <a:pt x="507366" y="656338"/>
                            </a:lnTo>
                            <a:lnTo>
                              <a:pt x="985347" y="1279793"/>
                            </a:lnTo>
                            <a:lnTo>
                              <a:pt x="1047693" y="1279793"/>
                            </a:lnTo>
                            <a:lnTo>
                              <a:pt x="1432157" y="905720"/>
                            </a:lnTo>
                            <a:lnTo>
                              <a:pt x="1432157" y="531647"/>
                            </a:lnTo>
                            <a:lnTo>
                              <a:pt x="1234729" y="292656"/>
                            </a:lnTo>
                            <a:close/>
                            <a:moveTo>
                              <a:pt x="0" y="0"/>
                            </a:moveTo>
                            <a:lnTo>
                              <a:pt x="1831086" y="0"/>
                            </a:lnTo>
                            <a:lnTo>
                              <a:pt x="1831086" y="1831086"/>
                            </a:lnTo>
                            <a:lnTo>
                              <a:pt x="0" y="1831086"/>
                            </a:lnTo>
                            <a:close/>
                          </a:path>
                        </a:pathLst>
                      </a:custGeom>
                    </p:spPr>
                  </p:pic>
                </p:grpSp>
              </p:grpSp>
            </p:grpSp>
          </p:grpSp>
        </p:grpSp>
        <p:grpSp>
          <p:nvGrpSpPr>
            <p:cNvPr id="318" name="Group 317">
              <a:extLst>
                <a:ext uri="{FF2B5EF4-FFF2-40B4-BE49-F238E27FC236}">
                  <a16:creationId xmlns:a16="http://schemas.microsoft.com/office/drawing/2014/main" id="{AD0CE6FA-EF75-4440-0337-C23F73AFD4D7}"/>
                </a:ext>
              </a:extLst>
            </p:cNvPr>
            <p:cNvGrpSpPr/>
            <p:nvPr/>
          </p:nvGrpSpPr>
          <p:grpSpPr>
            <a:xfrm>
              <a:off x="1269611" y="2731018"/>
              <a:ext cx="10123634" cy="3029851"/>
              <a:chOff x="1269611" y="2731018"/>
              <a:chExt cx="10123634" cy="3029851"/>
            </a:xfrm>
          </p:grpSpPr>
          <p:sp>
            <p:nvSpPr>
              <p:cNvPr id="13" name="Rounded Rectangle 57">
                <a:extLst>
                  <a:ext uri="{FF2B5EF4-FFF2-40B4-BE49-F238E27FC236}">
                    <a16:creationId xmlns:a16="http://schemas.microsoft.com/office/drawing/2014/main" id="{EF9007F1-027C-7DC2-B7CF-6C4949954025}"/>
                  </a:ext>
                </a:extLst>
              </p:cNvPr>
              <p:cNvSpPr/>
              <p:nvPr/>
            </p:nvSpPr>
            <p:spPr>
              <a:xfrm>
                <a:off x="1269611" y="2731018"/>
                <a:ext cx="10123634" cy="3029851"/>
              </a:xfrm>
              <a:prstGeom prst="roundRect">
                <a:avLst>
                  <a:gd name="adj" fmla="val 5052"/>
                </a:avLst>
              </a:prstGeom>
              <a:solidFill>
                <a:srgbClr val="FF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endParaRPr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3ADA79C1-3C9D-B8C3-E8EA-3F53BA98CFF0}"/>
                  </a:ext>
                </a:extLst>
              </p:cNvPr>
              <p:cNvSpPr/>
              <p:nvPr/>
            </p:nvSpPr>
            <p:spPr>
              <a:xfrm>
                <a:off x="1398847" y="3526593"/>
                <a:ext cx="9865163" cy="398310"/>
              </a:xfrm>
              <a:prstGeom prst="rect">
                <a:avLst/>
              </a:prstGeom>
              <a:solidFill>
                <a:srgbClr val="E7EBF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2D8EC2C2-7F66-0288-E0DE-8EA27BD7D235}"/>
                  </a:ext>
                </a:extLst>
              </p:cNvPr>
              <p:cNvSpPr/>
              <p:nvPr/>
            </p:nvSpPr>
            <p:spPr>
              <a:xfrm>
                <a:off x="1398847" y="4482683"/>
                <a:ext cx="9865163" cy="398310"/>
              </a:xfrm>
              <a:prstGeom prst="rect">
                <a:avLst/>
              </a:prstGeom>
              <a:solidFill>
                <a:srgbClr val="E7EBF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A63BB5E4-16DC-6BEA-F484-CF2634247D2D}"/>
                  </a:ext>
                </a:extLst>
              </p:cNvPr>
              <p:cNvGrpSpPr/>
              <p:nvPr/>
            </p:nvGrpSpPr>
            <p:grpSpPr>
              <a:xfrm>
                <a:off x="4903608" y="2920742"/>
                <a:ext cx="4803105" cy="2703926"/>
                <a:chOff x="5627082" y="3393009"/>
                <a:chExt cx="4803105" cy="2703926"/>
              </a:xfrm>
            </p:grpSpPr>
            <p:sp>
              <p:nvSpPr>
                <p:cNvPr id="247" name="TextBox 246">
                  <a:extLst>
                    <a:ext uri="{FF2B5EF4-FFF2-40B4-BE49-F238E27FC236}">
                      <a16:creationId xmlns:a16="http://schemas.microsoft.com/office/drawing/2014/main" id="{0D1A40A4-D449-F501-3BC6-9A852D46D0E5}"/>
                    </a:ext>
                  </a:extLst>
                </p:cNvPr>
                <p:cNvSpPr txBox="1"/>
                <p:nvPr/>
              </p:nvSpPr>
              <p:spPr>
                <a:xfrm>
                  <a:off x="5627082" y="5901105"/>
                  <a:ext cx="2076002" cy="175433"/>
                </a:xfrm>
                <a:prstGeom prst="rect">
                  <a:avLst/>
                </a:prstGeom>
                <a:noFill/>
              </p:spPr>
              <p:txBody>
                <a:bodyPr wrap="square" lIns="36000" tIns="0" rIns="36000" bIns="0" rtlCol="0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9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1200" dirty="0">
                      <a:solidFill>
                        <a:srgbClr val="000000"/>
                      </a:solidFill>
                      <a:latin typeface="Poppins Medium"/>
                    </a:rPr>
                    <a:t>Lower with t</a:t>
                  </a:r>
                  <a:r>
                    <a:rPr kumimoji="0" lang="en-GB" sz="12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oppins Medium"/>
                      <a:ea typeface="+mn-ea"/>
                      <a:cs typeface="+mn-cs"/>
                    </a:rPr>
                    <a:t>estosterone</a:t>
                  </a:r>
                  <a:endPara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Medium"/>
                    <a:ea typeface="+mn-ea"/>
                    <a:cs typeface="+mn-cs"/>
                  </a:endParaRPr>
                </a:p>
              </p:txBody>
            </p:sp>
            <p:cxnSp>
              <p:nvCxnSpPr>
                <p:cNvPr id="248" name="Straight Connector 247">
                  <a:extLst>
                    <a:ext uri="{FF2B5EF4-FFF2-40B4-BE49-F238E27FC236}">
                      <a16:creationId xmlns:a16="http://schemas.microsoft.com/office/drawing/2014/main" id="{6642D104-8FA3-921C-0D7D-820EEC9CFA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7974591" y="5607667"/>
                  <a:ext cx="79284" cy="0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9" name="TextBox 248">
                  <a:extLst>
                    <a:ext uri="{FF2B5EF4-FFF2-40B4-BE49-F238E27FC236}">
                      <a16:creationId xmlns:a16="http://schemas.microsoft.com/office/drawing/2014/main" id="{B0BB12EB-2B40-A38B-EE9D-C94756BC6399}"/>
                    </a:ext>
                  </a:extLst>
                </p:cNvPr>
                <p:cNvSpPr txBox="1"/>
                <p:nvPr/>
              </p:nvSpPr>
              <p:spPr>
                <a:xfrm>
                  <a:off x="7880133" y="5673917"/>
                  <a:ext cx="273101" cy="160813"/>
                </a:xfrm>
                <a:prstGeom prst="rect">
                  <a:avLst/>
                </a:prstGeom>
                <a:noFill/>
              </p:spPr>
              <p:txBody>
                <a:bodyPr wrap="square" lIns="36000" tIns="0" rIns="36000" b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oppins Light"/>
                      <a:ea typeface="+mn-ea"/>
                      <a:cs typeface="+mn-cs"/>
                    </a:rPr>
                    <a:t>1</a:t>
                  </a:r>
                </a:p>
              </p:txBody>
            </p:sp>
            <p:cxnSp>
              <p:nvCxnSpPr>
                <p:cNvPr id="250" name="Straight Connector 249">
                  <a:extLst>
                    <a:ext uri="{FF2B5EF4-FFF2-40B4-BE49-F238E27FC236}">
                      <a16:creationId xmlns:a16="http://schemas.microsoft.com/office/drawing/2014/main" id="{FAE6AE69-FC1C-E02E-DE13-461CEEF5CF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7662601" y="5607667"/>
                  <a:ext cx="79284" cy="0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1" name="TextBox 250">
                  <a:extLst>
                    <a:ext uri="{FF2B5EF4-FFF2-40B4-BE49-F238E27FC236}">
                      <a16:creationId xmlns:a16="http://schemas.microsoft.com/office/drawing/2014/main" id="{1B73B4BB-2100-4CD8-94EE-C46A5EABB4CC}"/>
                    </a:ext>
                  </a:extLst>
                </p:cNvPr>
                <p:cNvSpPr txBox="1"/>
                <p:nvPr/>
              </p:nvSpPr>
              <p:spPr>
                <a:xfrm>
                  <a:off x="7536660" y="5673917"/>
                  <a:ext cx="326605" cy="160813"/>
                </a:xfrm>
                <a:prstGeom prst="rect">
                  <a:avLst/>
                </a:prstGeom>
                <a:noFill/>
              </p:spPr>
              <p:txBody>
                <a:bodyPr wrap="square" lIns="36000" tIns="0" rIns="36000" b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oppins Light"/>
                      <a:ea typeface="+mn-ea"/>
                      <a:cs typeface="+mn-cs"/>
                    </a:rPr>
                    <a:t>0.8</a:t>
                  </a:r>
                </a:p>
              </p:txBody>
            </p:sp>
            <p:sp>
              <p:nvSpPr>
                <p:cNvPr id="252" name="TextBox 251">
                  <a:extLst>
                    <a:ext uri="{FF2B5EF4-FFF2-40B4-BE49-F238E27FC236}">
                      <a16:creationId xmlns:a16="http://schemas.microsoft.com/office/drawing/2014/main" id="{E74A7E0C-8AEB-E02F-BC71-9781F0FE4012}"/>
                    </a:ext>
                  </a:extLst>
                </p:cNvPr>
                <p:cNvSpPr txBox="1"/>
                <p:nvPr/>
              </p:nvSpPr>
              <p:spPr>
                <a:xfrm>
                  <a:off x="8326542" y="5901105"/>
                  <a:ext cx="2103645" cy="175433"/>
                </a:xfrm>
                <a:prstGeom prst="rect">
                  <a:avLst/>
                </a:prstGeom>
                <a:noFill/>
              </p:spPr>
              <p:txBody>
                <a:bodyPr wrap="square" lIns="36000" tIns="0" rIns="36000" bIns="0" rtlCol="0">
                  <a:spAutoFit/>
                </a:bodyPr>
                <a:lstStyle/>
                <a:p>
                  <a:pPr marL="0" marR="0" lvl="0" indent="0" defTabSz="914400" rtl="0" eaLnBrk="1" fontAlgn="auto" latinLnBrk="0" hangingPunct="1">
                    <a:lnSpc>
                      <a:spcPct val="9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1200" dirty="0">
                      <a:solidFill>
                        <a:srgbClr val="000000"/>
                      </a:solidFill>
                      <a:latin typeface="Poppins Medium"/>
                    </a:rPr>
                    <a:t>Higher with t</a:t>
                  </a:r>
                  <a:r>
                    <a:rPr kumimoji="0" lang="en-GB" sz="12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oppins Medium"/>
                      <a:ea typeface="+mn-ea"/>
                      <a:cs typeface="+mn-cs"/>
                    </a:rPr>
                    <a:t>estosterone</a:t>
                  </a:r>
                  <a:endPara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Medium"/>
                    <a:ea typeface="+mn-ea"/>
                    <a:cs typeface="+mn-cs"/>
                  </a:endParaRPr>
                </a:p>
              </p:txBody>
            </p:sp>
            <p:cxnSp>
              <p:nvCxnSpPr>
                <p:cNvPr id="253" name="Straight Connector 252">
                  <a:extLst>
                    <a:ext uri="{FF2B5EF4-FFF2-40B4-BE49-F238E27FC236}">
                      <a16:creationId xmlns:a16="http://schemas.microsoft.com/office/drawing/2014/main" id="{1BE5F939-1C1A-1055-8EBF-59BFD69160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7829281" y="5607667"/>
                  <a:ext cx="79284" cy="0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4" name="Freeform: Shape 182">
                  <a:extLst>
                    <a:ext uri="{FF2B5EF4-FFF2-40B4-BE49-F238E27FC236}">
                      <a16:creationId xmlns:a16="http://schemas.microsoft.com/office/drawing/2014/main" id="{43179533-1D3A-979A-343E-000BD5163E92}"/>
                    </a:ext>
                  </a:extLst>
                </p:cNvPr>
                <p:cNvSpPr/>
                <p:nvPr/>
              </p:nvSpPr>
              <p:spPr>
                <a:xfrm>
                  <a:off x="8015121" y="3393009"/>
                  <a:ext cx="128253" cy="2162544"/>
                </a:xfrm>
                <a:custGeom>
                  <a:avLst/>
                  <a:gdLst>
                    <a:gd name="connsiteX0" fmla="*/ 0 w 2480261"/>
                    <a:gd name="connsiteY0" fmla="*/ 0 h 1722840"/>
                    <a:gd name="connsiteX1" fmla="*/ 0 w 2480261"/>
                    <a:gd name="connsiteY1" fmla="*/ 1722840 h 1722840"/>
                    <a:gd name="connsiteX2" fmla="*/ 2480261 w 2480261"/>
                    <a:gd name="connsiteY2" fmla="*/ 1722840 h 1722840"/>
                    <a:gd name="connsiteX0" fmla="*/ 0 w 0"/>
                    <a:gd name="connsiteY0" fmla="*/ 0 h 1722840"/>
                    <a:gd name="connsiteX1" fmla="*/ 0 w 0"/>
                    <a:gd name="connsiteY1" fmla="*/ 1722840 h 1722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1722840">
                      <a:moveTo>
                        <a:pt x="0" y="0"/>
                      </a:moveTo>
                      <a:lnTo>
                        <a:pt x="0" y="1722840"/>
                      </a:lnTo>
                    </a:path>
                  </a:pathLst>
                </a:custGeom>
                <a:noFill/>
                <a:ln w="19050" cap="sq">
                  <a:solidFill>
                    <a:srgbClr val="000000"/>
                  </a:solidFill>
                  <a:miter lim="800000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endParaRPr>
                </a:p>
              </p:txBody>
            </p:sp>
            <p:cxnSp>
              <p:nvCxnSpPr>
                <p:cNvPr id="255" name="Straight Connector 254">
                  <a:extLst>
                    <a:ext uri="{FF2B5EF4-FFF2-40B4-BE49-F238E27FC236}">
                      <a16:creationId xmlns:a16="http://schemas.microsoft.com/office/drawing/2014/main" id="{94EDC3E9-08A5-F67A-5D06-B0F2B964C7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301305" y="5607667"/>
                  <a:ext cx="79284" cy="0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6" name="TextBox 255">
                  <a:extLst>
                    <a:ext uri="{FF2B5EF4-FFF2-40B4-BE49-F238E27FC236}">
                      <a16:creationId xmlns:a16="http://schemas.microsoft.com/office/drawing/2014/main" id="{18EAEEFE-EFAA-FAF9-6A64-68796622078C}"/>
                    </a:ext>
                  </a:extLst>
                </p:cNvPr>
                <p:cNvSpPr txBox="1"/>
                <p:nvPr/>
              </p:nvSpPr>
              <p:spPr>
                <a:xfrm>
                  <a:off x="6177269" y="5673917"/>
                  <a:ext cx="326605" cy="160813"/>
                </a:xfrm>
                <a:prstGeom prst="rect">
                  <a:avLst/>
                </a:prstGeom>
                <a:noFill/>
              </p:spPr>
              <p:txBody>
                <a:bodyPr wrap="square" lIns="36000" tIns="0" rIns="36000" b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oppins Light"/>
                      <a:ea typeface="+mn-ea"/>
                      <a:cs typeface="+mn-cs"/>
                    </a:rPr>
                    <a:t>0.3</a:t>
                  </a:r>
                </a:p>
              </p:txBody>
            </p:sp>
            <p:cxnSp>
              <p:nvCxnSpPr>
                <p:cNvPr id="257" name="Straight Connector 256">
                  <a:extLst>
                    <a:ext uri="{FF2B5EF4-FFF2-40B4-BE49-F238E27FC236}">
                      <a16:creationId xmlns:a16="http://schemas.microsoft.com/office/drawing/2014/main" id="{0897AB42-3E7F-BBF5-E217-94E1CDD4C5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9902914" y="5607667"/>
                  <a:ext cx="79284" cy="0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8" name="TextBox 257">
                  <a:extLst>
                    <a:ext uri="{FF2B5EF4-FFF2-40B4-BE49-F238E27FC236}">
                      <a16:creationId xmlns:a16="http://schemas.microsoft.com/office/drawing/2014/main" id="{C1713CAE-6A72-0D0E-C656-C383366ADD94}"/>
                    </a:ext>
                  </a:extLst>
                </p:cNvPr>
                <p:cNvSpPr txBox="1"/>
                <p:nvPr/>
              </p:nvSpPr>
              <p:spPr>
                <a:xfrm>
                  <a:off x="9829911" y="5673917"/>
                  <a:ext cx="226042" cy="160813"/>
                </a:xfrm>
                <a:prstGeom prst="rect">
                  <a:avLst/>
                </a:prstGeom>
                <a:noFill/>
              </p:spPr>
              <p:txBody>
                <a:bodyPr wrap="square" lIns="36000" tIns="0" rIns="36000" b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oppins Light"/>
                      <a:ea typeface="+mn-ea"/>
                      <a:cs typeface="+mn-cs"/>
                    </a:rPr>
                    <a:t>4</a:t>
                  </a:r>
                </a:p>
              </p:txBody>
            </p:sp>
            <p:cxnSp>
              <p:nvCxnSpPr>
                <p:cNvPr id="259" name="Straight Connector 258">
                  <a:extLst>
                    <a:ext uri="{FF2B5EF4-FFF2-40B4-BE49-F238E27FC236}">
                      <a16:creationId xmlns:a16="http://schemas.microsoft.com/office/drawing/2014/main" id="{C20A13F2-2355-6BA0-1460-DFF8929A6EA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32571" y="5568025"/>
                  <a:ext cx="3618409" cy="0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0" name="Arrow: Right 259">
                  <a:extLst>
                    <a:ext uri="{FF2B5EF4-FFF2-40B4-BE49-F238E27FC236}">
                      <a16:creationId xmlns:a16="http://schemas.microsoft.com/office/drawing/2014/main" id="{DBCCEDA1-E1BA-6993-2CEF-3D68E9660D6B}"/>
                    </a:ext>
                  </a:extLst>
                </p:cNvPr>
                <p:cNvSpPr/>
                <p:nvPr/>
              </p:nvSpPr>
              <p:spPr>
                <a:xfrm flipH="1">
                  <a:off x="7706753" y="5869146"/>
                  <a:ext cx="252985" cy="227789"/>
                </a:xfrm>
                <a:prstGeom prst="rightArrow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1" name="Arrow: Right 260">
                  <a:extLst>
                    <a:ext uri="{FF2B5EF4-FFF2-40B4-BE49-F238E27FC236}">
                      <a16:creationId xmlns:a16="http://schemas.microsoft.com/office/drawing/2014/main" id="{B0710D7A-5D00-5939-645B-C1B1E9D18635}"/>
                    </a:ext>
                  </a:extLst>
                </p:cNvPr>
                <p:cNvSpPr/>
                <p:nvPr/>
              </p:nvSpPr>
              <p:spPr>
                <a:xfrm>
                  <a:off x="8063648" y="5869146"/>
                  <a:ext cx="252985" cy="227789"/>
                </a:xfrm>
                <a:prstGeom prst="rightArrow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262" name="Straight Connector 261">
                  <a:extLst>
                    <a:ext uri="{FF2B5EF4-FFF2-40B4-BE49-F238E27FC236}">
                      <a16:creationId xmlns:a16="http://schemas.microsoft.com/office/drawing/2014/main" id="{51B8EF14-7B50-1FBA-27F6-CE644BA13AA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699941" y="5607667"/>
                  <a:ext cx="79284" cy="0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3" name="TextBox 262">
                  <a:extLst>
                    <a:ext uri="{FF2B5EF4-FFF2-40B4-BE49-F238E27FC236}">
                      <a16:creationId xmlns:a16="http://schemas.microsoft.com/office/drawing/2014/main" id="{86788439-C48F-2210-554F-8A51444F775F}"/>
                    </a:ext>
                  </a:extLst>
                </p:cNvPr>
                <p:cNvSpPr txBox="1"/>
                <p:nvPr/>
              </p:nvSpPr>
              <p:spPr>
                <a:xfrm>
                  <a:off x="6574000" y="5673917"/>
                  <a:ext cx="326605" cy="160813"/>
                </a:xfrm>
                <a:prstGeom prst="rect">
                  <a:avLst/>
                </a:prstGeom>
                <a:noFill/>
              </p:spPr>
              <p:txBody>
                <a:bodyPr wrap="square" lIns="36000" tIns="0" rIns="36000" b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oppins Light"/>
                      <a:ea typeface="+mn-ea"/>
                      <a:cs typeface="+mn-cs"/>
                    </a:rPr>
                    <a:t>0.4</a:t>
                  </a:r>
                </a:p>
              </p:txBody>
            </p:sp>
            <p:cxnSp>
              <p:nvCxnSpPr>
                <p:cNvPr id="264" name="Straight Connector 263">
                  <a:extLst>
                    <a:ext uri="{FF2B5EF4-FFF2-40B4-BE49-F238E27FC236}">
                      <a16:creationId xmlns:a16="http://schemas.microsoft.com/office/drawing/2014/main" id="{B90FE133-5D2B-7BC5-58C8-339C489A84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8939619" y="5607667"/>
                  <a:ext cx="79284" cy="0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5" name="TextBox 264">
                  <a:extLst>
                    <a:ext uri="{FF2B5EF4-FFF2-40B4-BE49-F238E27FC236}">
                      <a16:creationId xmlns:a16="http://schemas.microsoft.com/office/drawing/2014/main" id="{E4B37650-A0A9-7C09-926A-559202D9FFF3}"/>
                    </a:ext>
                  </a:extLst>
                </p:cNvPr>
                <p:cNvSpPr txBox="1"/>
                <p:nvPr/>
              </p:nvSpPr>
              <p:spPr>
                <a:xfrm>
                  <a:off x="8866616" y="5673917"/>
                  <a:ext cx="226042" cy="160813"/>
                </a:xfrm>
                <a:prstGeom prst="rect">
                  <a:avLst/>
                </a:prstGeom>
                <a:noFill/>
              </p:spPr>
              <p:txBody>
                <a:bodyPr wrap="square" lIns="36000" tIns="0" rIns="36000" b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oppins Light"/>
                      <a:ea typeface="+mn-ea"/>
                      <a:cs typeface="+mn-cs"/>
                    </a:rPr>
                    <a:t>2</a:t>
                  </a:r>
                </a:p>
              </p:txBody>
            </p:sp>
            <p:cxnSp>
              <p:nvCxnSpPr>
                <p:cNvPr id="266" name="Straight Connector 265">
                  <a:extLst>
                    <a:ext uri="{FF2B5EF4-FFF2-40B4-BE49-F238E27FC236}">
                      <a16:creationId xmlns:a16="http://schemas.microsoft.com/office/drawing/2014/main" id="{B1F6D74D-0EDC-724F-6600-D6F4B34F07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7477816" y="5607667"/>
                  <a:ext cx="79284" cy="0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Straight Connector 266">
                  <a:extLst>
                    <a:ext uri="{FF2B5EF4-FFF2-40B4-BE49-F238E27FC236}">
                      <a16:creationId xmlns:a16="http://schemas.microsoft.com/office/drawing/2014/main" id="{A2606F06-2837-6D68-E13B-838D384113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7012361" y="5607667"/>
                  <a:ext cx="79284" cy="0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8" name="TextBox 267">
                  <a:extLst>
                    <a:ext uri="{FF2B5EF4-FFF2-40B4-BE49-F238E27FC236}">
                      <a16:creationId xmlns:a16="http://schemas.microsoft.com/office/drawing/2014/main" id="{BE309C55-10AE-98D0-8604-0B94BD5A8D3B}"/>
                    </a:ext>
                  </a:extLst>
                </p:cNvPr>
                <p:cNvSpPr txBox="1"/>
                <p:nvPr/>
              </p:nvSpPr>
              <p:spPr>
                <a:xfrm>
                  <a:off x="6886420" y="5673917"/>
                  <a:ext cx="326605" cy="160813"/>
                </a:xfrm>
                <a:prstGeom prst="rect">
                  <a:avLst/>
                </a:prstGeom>
                <a:noFill/>
              </p:spPr>
              <p:txBody>
                <a:bodyPr wrap="square" lIns="36000" tIns="0" rIns="36000" b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oppins Light"/>
                      <a:ea typeface="+mn-ea"/>
                      <a:cs typeface="+mn-cs"/>
                    </a:rPr>
                    <a:t>0.</a:t>
                  </a:r>
                  <a:r>
                    <a:rPr lang="en-GB" sz="1100" dirty="0">
                      <a:solidFill>
                        <a:srgbClr val="000000"/>
                      </a:solidFill>
                      <a:latin typeface="Poppins Light"/>
                    </a:rPr>
                    <a:t>5</a:t>
                  </a:r>
                  <a:endPara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endParaRPr>
                </a:p>
              </p:txBody>
            </p:sp>
            <p:cxnSp>
              <p:nvCxnSpPr>
                <p:cNvPr id="269" name="Straight Connector 268">
                  <a:extLst>
                    <a:ext uri="{FF2B5EF4-FFF2-40B4-BE49-F238E27FC236}">
                      <a16:creationId xmlns:a16="http://schemas.microsoft.com/office/drawing/2014/main" id="{5352EE8E-4DB7-16F8-FFC0-E289FF7DF3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7266361" y="5607667"/>
                  <a:ext cx="79284" cy="0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0" name="TextBox 269">
                  <a:extLst>
                    <a:ext uri="{FF2B5EF4-FFF2-40B4-BE49-F238E27FC236}">
                      <a16:creationId xmlns:a16="http://schemas.microsoft.com/office/drawing/2014/main" id="{53EA8C77-F244-3208-B3B5-AA8E33526D34}"/>
                    </a:ext>
                  </a:extLst>
                </p:cNvPr>
                <p:cNvSpPr txBox="1"/>
                <p:nvPr/>
              </p:nvSpPr>
              <p:spPr>
                <a:xfrm>
                  <a:off x="7140420" y="5673917"/>
                  <a:ext cx="326605" cy="160813"/>
                </a:xfrm>
                <a:prstGeom prst="rect">
                  <a:avLst/>
                </a:prstGeom>
                <a:noFill/>
              </p:spPr>
              <p:txBody>
                <a:bodyPr wrap="square" lIns="36000" tIns="0" rIns="36000" b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oppins Light"/>
                      <a:ea typeface="+mn-ea"/>
                      <a:cs typeface="+mn-cs"/>
                    </a:rPr>
                    <a:t>0.</a:t>
                  </a:r>
                  <a:r>
                    <a:rPr lang="en-GB" sz="1100" dirty="0">
                      <a:solidFill>
                        <a:srgbClr val="000000"/>
                      </a:solidFill>
                      <a:latin typeface="Poppins Light"/>
                    </a:rPr>
                    <a:t>6</a:t>
                  </a:r>
                  <a:endPara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endParaRPr>
                </a:p>
              </p:txBody>
            </p:sp>
            <p:cxnSp>
              <p:nvCxnSpPr>
                <p:cNvPr id="271" name="Straight Connector 270">
                  <a:extLst>
                    <a:ext uri="{FF2B5EF4-FFF2-40B4-BE49-F238E27FC236}">
                      <a16:creationId xmlns:a16="http://schemas.microsoft.com/office/drawing/2014/main" id="{54CCC1A7-8E45-0C74-3AD9-E63DCBAF0F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9504101" y="5607667"/>
                  <a:ext cx="79284" cy="0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2" name="TextBox 271">
                  <a:extLst>
                    <a:ext uri="{FF2B5EF4-FFF2-40B4-BE49-F238E27FC236}">
                      <a16:creationId xmlns:a16="http://schemas.microsoft.com/office/drawing/2014/main" id="{75014980-D9A3-625D-99DD-7039380085FF}"/>
                    </a:ext>
                  </a:extLst>
                </p:cNvPr>
                <p:cNvSpPr txBox="1"/>
                <p:nvPr/>
              </p:nvSpPr>
              <p:spPr>
                <a:xfrm>
                  <a:off x="9378160" y="5673917"/>
                  <a:ext cx="326605" cy="160813"/>
                </a:xfrm>
                <a:prstGeom prst="rect">
                  <a:avLst/>
                </a:prstGeom>
                <a:noFill/>
              </p:spPr>
              <p:txBody>
                <a:bodyPr wrap="square" lIns="36000" tIns="0" rIns="36000" b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oppins Light"/>
                      <a:ea typeface="+mn-ea"/>
                      <a:cs typeface="+mn-cs"/>
                    </a:rPr>
                    <a:t>3</a:t>
                  </a:r>
                </a:p>
              </p:txBody>
            </p:sp>
          </p:grpSp>
          <p:sp>
            <p:nvSpPr>
              <p:cNvPr id="308" name="TextBox 307">
                <a:extLst>
                  <a:ext uri="{FF2B5EF4-FFF2-40B4-BE49-F238E27FC236}">
                    <a16:creationId xmlns:a16="http://schemas.microsoft.com/office/drawing/2014/main" id="{59D99710-2443-A1C3-1413-F82542591DD8}"/>
                  </a:ext>
                </a:extLst>
              </p:cNvPr>
              <p:cNvSpPr txBox="1"/>
              <p:nvPr/>
            </p:nvSpPr>
            <p:spPr>
              <a:xfrm>
                <a:off x="9039243" y="3612669"/>
                <a:ext cx="2126949" cy="1677382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 anchor="t">
                <a:spAutoFit/>
              </a:bodyPr>
              <a:lstStyle/>
              <a:p>
                <a:pPr algn="r">
                  <a:spcBef>
                    <a:spcPts val="1800"/>
                  </a:spcBef>
                  <a:buClr>
                    <a:srgbClr val="006EAB"/>
                  </a:buClr>
                  <a:defRPr/>
                </a:pPr>
                <a:r>
                  <a:rPr kumimoji="0" lang="en-GB" sz="1600" i="0" u="none" strike="noStrike" kern="1200" cap="none" spc="-2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1.92 (0.96 to 3.86)</a:t>
                </a:r>
              </a:p>
              <a:p>
                <a:pPr algn="r">
                  <a:spcBef>
                    <a:spcPts val="1800"/>
                  </a:spcBef>
                  <a:buClr>
                    <a:srgbClr val="006EAB"/>
                  </a:buClr>
                  <a:defRPr/>
                </a:pPr>
                <a:r>
                  <a:rPr lang="en-GB" sz="1600" spc="-20" dirty="0">
                    <a:solidFill>
                      <a:srgbClr val="000000"/>
                    </a:solidFill>
                    <a:latin typeface="Poppins Light"/>
                  </a:rPr>
                  <a:t>1.52 (0.64 to 3.63)</a:t>
                </a:r>
              </a:p>
              <a:p>
                <a:pPr algn="r">
                  <a:spcBef>
                    <a:spcPts val="1800"/>
                  </a:spcBef>
                  <a:buClr>
                    <a:srgbClr val="006EAB"/>
                  </a:buClr>
                  <a:defRPr/>
                </a:pPr>
                <a:r>
                  <a:rPr lang="en-GB" sz="1600" spc="-20" dirty="0">
                    <a:solidFill>
                      <a:srgbClr val="000000"/>
                    </a:solidFill>
                    <a:latin typeface="Poppins Light"/>
                  </a:rPr>
                  <a:t>0.90 (0.42 to 1.94)</a:t>
                </a:r>
              </a:p>
              <a:p>
                <a:pPr algn="r">
                  <a:spcBef>
                    <a:spcPts val="1800"/>
                  </a:spcBef>
                  <a:buClr>
                    <a:srgbClr val="006EAB"/>
                  </a:buClr>
                  <a:defRPr/>
                </a:pPr>
                <a:r>
                  <a:rPr lang="en-GB" sz="1600" spc="-20" dirty="0">
                    <a:solidFill>
                      <a:srgbClr val="000000"/>
                    </a:solidFill>
                    <a:latin typeface="Poppins Light"/>
                  </a:rPr>
                  <a:t>p=0.197*</a:t>
                </a:r>
              </a:p>
            </p:txBody>
          </p:sp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8D79C03B-71CD-D4C6-7111-EB5B1DF81ABD}"/>
                  </a:ext>
                </a:extLst>
              </p:cNvPr>
              <p:cNvSpPr txBox="1"/>
              <p:nvPr/>
            </p:nvSpPr>
            <p:spPr>
              <a:xfrm>
                <a:off x="1508002" y="3612669"/>
                <a:ext cx="1252328" cy="1200329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 anchor="t">
                <a:spAutoFit/>
              </a:bodyPr>
              <a:lstStyle/>
              <a:p>
                <a:pPr>
                  <a:spcBef>
                    <a:spcPts val="1800"/>
                  </a:spcBef>
                  <a:buClr>
                    <a:srgbClr val="006EAB"/>
                  </a:buClr>
                  <a:defRPr/>
                </a:pPr>
                <a:r>
                  <a:rPr lang="en-GB" sz="1600" b="1" dirty="0">
                    <a:solidFill>
                      <a:srgbClr val="000000"/>
                    </a:solidFill>
                  </a:rPr>
                  <a:t>Month 6</a:t>
                </a:r>
              </a:p>
              <a:p>
                <a:pPr>
                  <a:spcBef>
                    <a:spcPts val="1800"/>
                  </a:spcBef>
                  <a:buClr>
                    <a:srgbClr val="006EAB"/>
                  </a:buClr>
                  <a:defRPr/>
                </a:pP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Month 12</a:t>
                </a:r>
              </a:p>
              <a:p>
                <a:pPr>
                  <a:spcBef>
                    <a:spcPts val="1800"/>
                  </a:spcBef>
                  <a:buClr>
                    <a:srgbClr val="006EAB"/>
                  </a:buClr>
                  <a:defRPr/>
                </a:pPr>
                <a:r>
                  <a:rPr lang="en-GB" sz="1600" b="1" dirty="0">
                    <a:solidFill>
                      <a:srgbClr val="000000"/>
                    </a:solidFill>
                    <a:latin typeface="Poppins Light"/>
                  </a:rPr>
                  <a:t>Month 24</a:t>
                </a: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endParaRPr>
              </a:p>
            </p:txBody>
          </p:sp>
          <p:sp>
            <p:nvSpPr>
              <p:cNvPr id="302" name="TextBox 301">
                <a:extLst>
                  <a:ext uri="{FF2B5EF4-FFF2-40B4-BE49-F238E27FC236}">
                    <a16:creationId xmlns:a16="http://schemas.microsoft.com/office/drawing/2014/main" id="{6B2682FB-1CFB-C235-69D3-012A2D59B749}"/>
                  </a:ext>
                </a:extLst>
              </p:cNvPr>
              <p:cNvSpPr txBox="1"/>
              <p:nvPr/>
            </p:nvSpPr>
            <p:spPr>
              <a:xfrm>
                <a:off x="2686712" y="2933850"/>
                <a:ext cx="1553696" cy="518091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 anchor="t">
                <a:spAutoFit/>
              </a:bodyPr>
              <a:lstStyle/>
              <a:p>
                <a:pPr algn="ctr">
                  <a:spcBef>
                    <a:spcPts val="200"/>
                  </a:spcBef>
                  <a:buClr>
                    <a:srgbClr val="006EAB"/>
                  </a:buClr>
                  <a:defRPr/>
                </a:pPr>
                <a:r>
                  <a:rPr kumimoji="0" lang="en-GB" sz="1600" b="1" i="0" u="none" strike="noStrike" kern="1200" cap="none" spc="-2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Testosterone</a:t>
                </a:r>
              </a:p>
              <a:p>
                <a:pPr algn="ctr">
                  <a:spcBef>
                    <a:spcPts val="200"/>
                  </a:spcBef>
                  <a:buClr>
                    <a:srgbClr val="006EAB"/>
                  </a:buClr>
                  <a:defRPr/>
                </a:pPr>
                <a:r>
                  <a:rPr kumimoji="0" lang="en-GB" sz="1600" i="0" u="none" strike="noStrike" kern="1200" cap="none" spc="-2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n/N (%)</a:t>
                </a:r>
              </a:p>
            </p:txBody>
          </p:sp>
          <p:sp>
            <p:nvSpPr>
              <p:cNvPr id="304" name="TextBox 303">
                <a:extLst>
                  <a:ext uri="{FF2B5EF4-FFF2-40B4-BE49-F238E27FC236}">
                    <a16:creationId xmlns:a16="http://schemas.microsoft.com/office/drawing/2014/main" id="{A18FF514-92C8-F375-7B1F-6CC45501084B}"/>
                  </a:ext>
                </a:extLst>
              </p:cNvPr>
              <p:cNvSpPr txBox="1"/>
              <p:nvPr/>
            </p:nvSpPr>
            <p:spPr>
              <a:xfrm>
                <a:off x="4186918" y="2933850"/>
                <a:ext cx="1553696" cy="518091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 anchor="t">
                <a:spAutoFit/>
              </a:bodyPr>
              <a:lstStyle/>
              <a:p>
                <a:pPr algn="ctr">
                  <a:spcBef>
                    <a:spcPts val="200"/>
                  </a:spcBef>
                  <a:buClr>
                    <a:srgbClr val="006EAB"/>
                  </a:buClr>
                  <a:defRPr/>
                </a:pPr>
                <a:r>
                  <a:rPr kumimoji="0" lang="en-GB" sz="1600" b="1" i="0" u="none" strike="noStrike" kern="1200" cap="none" spc="-2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Placebo</a:t>
                </a:r>
              </a:p>
              <a:p>
                <a:pPr algn="ctr">
                  <a:spcBef>
                    <a:spcPts val="200"/>
                  </a:spcBef>
                  <a:buClr>
                    <a:srgbClr val="006EAB"/>
                  </a:buClr>
                  <a:defRPr/>
                </a:pPr>
                <a:r>
                  <a:rPr kumimoji="0" lang="en-GB" sz="1600" i="0" u="none" strike="noStrike" kern="1200" cap="none" spc="-2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n/N (%)</a:t>
                </a:r>
              </a:p>
            </p:txBody>
          </p:sp>
          <p:sp>
            <p:nvSpPr>
              <p:cNvPr id="305" name="TextBox 304">
                <a:extLst>
                  <a:ext uri="{FF2B5EF4-FFF2-40B4-BE49-F238E27FC236}">
                    <a16:creationId xmlns:a16="http://schemas.microsoft.com/office/drawing/2014/main" id="{54720960-3D7E-655E-21F3-0A87F2598E22}"/>
                  </a:ext>
                </a:extLst>
              </p:cNvPr>
              <p:cNvSpPr txBox="1"/>
              <p:nvPr/>
            </p:nvSpPr>
            <p:spPr>
              <a:xfrm>
                <a:off x="2837396" y="3612669"/>
                <a:ext cx="1252328" cy="1200329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 anchor="t">
                <a:spAutoFit/>
              </a:bodyPr>
              <a:lstStyle/>
              <a:p>
                <a:pPr>
                  <a:spcBef>
                    <a:spcPts val="1800"/>
                  </a:spcBef>
                  <a:buClr>
                    <a:srgbClr val="006EAB"/>
                  </a:buClr>
                  <a:tabLst>
                    <a:tab pos="542925" algn="r"/>
                    <a:tab pos="803275" algn="ctr"/>
                  </a:tabLst>
                  <a:defRPr/>
                </a:pPr>
                <a:r>
                  <a:rPr kumimoji="0" lang="en-GB" sz="1600" i="0" u="none" strike="noStrike" kern="1200" cap="none" spc="-2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	12/17	(71)</a:t>
                </a:r>
              </a:p>
              <a:p>
                <a:pPr>
                  <a:spcBef>
                    <a:spcPts val="1800"/>
                  </a:spcBef>
                  <a:buClr>
                    <a:srgbClr val="006EAB"/>
                  </a:buClr>
                  <a:tabLst>
                    <a:tab pos="542925" algn="r"/>
                    <a:tab pos="803275" algn="ctr"/>
                  </a:tabLst>
                  <a:defRPr/>
                </a:pPr>
                <a:r>
                  <a:rPr lang="en-GB" sz="1600" spc="-20" dirty="0">
                    <a:solidFill>
                      <a:srgbClr val="000000"/>
                    </a:solidFill>
                    <a:latin typeface="Poppins Light"/>
                  </a:rPr>
                  <a:t>	7/11	(64)</a:t>
                </a:r>
              </a:p>
              <a:p>
                <a:pPr>
                  <a:spcBef>
                    <a:spcPts val="1800"/>
                  </a:spcBef>
                  <a:buClr>
                    <a:srgbClr val="006EAB"/>
                  </a:buClr>
                  <a:tabLst>
                    <a:tab pos="542925" algn="r"/>
                    <a:tab pos="803275" algn="ctr"/>
                  </a:tabLst>
                  <a:defRPr/>
                </a:pPr>
                <a:r>
                  <a:rPr lang="en-GB" sz="1600" spc="-20" dirty="0">
                    <a:solidFill>
                      <a:srgbClr val="000000"/>
                    </a:solidFill>
                    <a:latin typeface="Poppins Light"/>
                  </a:rPr>
                  <a:t>	5/8	(62)</a:t>
                </a:r>
              </a:p>
            </p:txBody>
          </p:sp>
          <p:sp>
            <p:nvSpPr>
              <p:cNvPr id="307" name="TextBox 306">
                <a:extLst>
                  <a:ext uri="{FF2B5EF4-FFF2-40B4-BE49-F238E27FC236}">
                    <a16:creationId xmlns:a16="http://schemas.microsoft.com/office/drawing/2014/main" id="{38264997-BF7A-3EFE-62CA-9B8ED10FB92C}"/>
                  </a:ext>
                </a:extLst>
              </p:cNvPr>
              <p:cNvSpPr txBox="1"/>
              <p:nvPr/>
            </p:nvSpPr>
            <p:spPr>
              <a:xfrm>
                <a:off x="4337602" y="3612669"/>
                <a:ext cx="1252328" cy="1200329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 anchor="t">
                <a:spAutoFit/>
              </a:bodyPr>
              <a:lstStyle/>
              <a:p>
                <a:pPr>
                  <a:spcBef>
                    <a:spcPts val="1800"/>
                  </a:spcBef>
                  <a:buClr>
                    <a:srgbClr val="006EAB"/>
                  </a:buClr>
                  <a:tabLst>
                    <a:tab pos="542925" algn="r"/>
                    <a:tab pos="803275" algn="ctr"/>
                  </a:tabLst>
                  <a:defRPr/>
                </a:pPr>
                <a:r>
                  <a:rPr kumimoji="0" lang="en-GB" sz="1600" i="0" u="none" strike="noStrike" kern="1200" cap="none" spc="-2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	6/17	(35)</a:t>
                </a:r>
              </a:p>
              <a:p>
                <a:pPr>
                  <a:spcBef>
                    <a:spcPts val="1800"/>
                  </a:spcBef>
                  <a:buClr>
                    <a:srgbClr val="006EAB"/>
                  </a:buClr>
                  <a:tabLst>
                    <a:tab pos="542925" algn="r"/>
                    <a:tab pos="803275" algn="ctr"/>
                  </a:tabLst>
                  <a:defRPr/>
                </a:pPr>
                <a:r>
                  <a:rPr lang="en-GB" sz="1600" spc="-20" dirty="0">
                    <a:solidFill>
                      <a:srgbClr val="000000"/>
                    </a:solidFill>
                    <a:latin typeface="Poppins Light"/>
                  </a:rPr>
                  <a:t>	5/12	(42)</a:t>
                </a:r>
              </a:p>
              <a:p>
                <a:pPr>
                  <a:spcBef>
                    <a:spcPts val="1800"/>
                  </a:spcBef>
                  <a:buClr>
                    <a:srgbClr val="006EAB"/>
                  </a:buClr>
                  <a:tabLst>
                    <a:tab pos="542925" algn="r"/>
                    <a:tab pos="803275" algn="ctr"/>
                  </a:tabLst>
                  <a:defRPr/>
                </a:pPr>
                <a:r>
                  <a:rPr lang="en-GB" sz="1600" spc="-20" dirty="0">
                    <a:solidFill>
                      <a:srgbClr val="000000"/>
                    </a:solidFill>
                    <a:latin typeface="Poppins Light"/>
                  </a:rPr>
                  <a:t>	5/8	(62)</a:t>
                </a:r>
              </a:p>
            </p:txBody>
          </p:sp>
          <p:sp>
            <p:nvSpPr>
              <p:cNvPr id="309" name="TextBox 308">
                <a:extLst>
                  <a:ext uri="{FF2B5EF4-FFF2-40B4-BE49-F238E27FC236}">
                    <a16:creationId xmlns:a16="http://schemas.microsoft.com/office/drawing/2014/main" id="{65B08200-71CE-DC6D-5C1A-67355699F154}"/>
                  </a:ext>
                </a:extLst>
              </p:cNvPr>
              <p:cNvSpPr txBox="1"/>
              <p:nvPr/>
            </p:nvSpPr>
            <p:spPr>
              <a:xfrm>
                <a:off x="7868427" y="2933850"/>
                <a:ext cx="3385063" cy="246221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 anchor="t">
                <a:spAutoFit/>
              </a:bodyPr>
              <a:lstStyle/>
              <a:p>
                <a:pPr>
                  <a:spcBef>
                    <a:spcPts val="200"/>
                  </a:spcBef>
                  <a:buClr>
                    <a:srgbClr val="006EAB"/>
                  </a:buClr>
                  <a:defRPr/>
                </a:pPr>
                <a:r>
                  <a:rPr lang="en-GB" sz="1600" b="1" spc="-20" dirty="0">
                    <a:solidFill>
                      <a:srgbClr val="000000"/>
                    </a:solidFill>
                    <a:latin typeface="Poppins Light"/>
                  </a:rPr>
                  <a:t>Relative risk </a:t>
                </a:r>
                <a:r>
                  <a:rPr kumimoji="0" lang="en-GB" sz="1600" b="1" i="0" u="none" strike="noStrike" kern="1200" cap="none" spc="-2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of re</a:t>
                </a:r>
                <a:r>
                  <a:rPr lang="en-GB" sz="1600" b="1" spc="-20" dirty="0">
                    <a:solidFill>
                      <a:srgbClr val="000000"/>
                    </a:solidFill>
                    <a:latin typeface="Poppins Light"/>
                  </a:rPr>
                  <a:t>mission</a:t>
                </a:r>
                <a:r>
                  <a:rPr kumimoji="0" lang="en-GB" sz="1600" b="1" i="0" u="none" strike="noStrike" kern="1200" cap="none" spc="-2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 (95% CI)</a:t>
                </a:r>
              </a:p>
            </p:txBody>
          </p: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2DA8C18A-5B6E-B874-D1C0-DE5B519DC41C}"/>
                  </a:ext>
                </a:extLst>
              </p:cNvPr>
              <p:cNvGrpSpPr/>
              <p:nvPr/>
            </p:nvGrpSpPr>
            <p:grpSpPr>
              <a:xfrm>
                <a:off x="6682295" y="4118821"/>
                <a:ext cx="2401991" cy="169945"/>
                <a:chOff x="14709100" y="1806984"/>
                <a:chExt cx="2401991" cy="169945"/>
              </a:xfrm>
            </p:grpSpPr>
            <p:cxnSp>
              <p:nvCxnSpPr>
                <p:cNvPr id="293" name="Straight Connector 292">
                  <a:extLst>
                    <a:ext uri="{FF2B5EF4-FFF2-40B4-BE49-F238E27FC236}">
                      <a16:creationId xmlns:a16="http://schemas.microsoft.com/office/drawing/2014/main" id="{08A7B68C-ED35-742F-7117-2469382C0018}"/>
                    </a:ext>
                  </a:extLst>
                </p:cNvPr>
                <p:cNvCxnSpPr/>
                <p:nvPr/>
              </p:nvCxnSpPr>
              <p:spPr>
                <a:xfrm>
                  <a:off x="14709100" y="1812666"/>
                  <a:ext cx="0" cy="158581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294" name="Straight Connector 293">
                  <a:extLst>
                    <a:ext uri="{FF2B5EF4-FFF2-40B4-BE49-F238E27FC236}">
                      <a16:creationId xmlns:a16="http://schemas.microsoft.com/office/drawing/2014/main" id="{5AB3AEBC-DA14-ED34-76BF-01746181B0B0}"/>
                    </a:ext>
                  </a:extLst>
                </p:cNvPr>
                <p:cNvCxnSpPr/>
                <p:nvPr/>
              </p:nvCxnSpPr>
              <p:spPr>
                <a:xfrm>
                  <a:off x="17111091" y="1812666"/>
                  <a:ext cx="0" cy="158581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295" name="Straight Connector 294">
                  <a:extLst>
                    <a:ext uri="{FF2B5EF4-FFF2-40B4-BE49-F238E27FC236}">
                      <a16:creationId xmlns:a16="http://schemas.microsoft.com/office/drawing/2014/main" id="{BA240FB1-0630-6F11-6D14-453BEC14B5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714614" y="1891957"/>
                  <a:ext cx="2395231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A6AC8AAE-9198-EAA6-F783-07C4ADEB7B47}"/>
                    </a:ext>
                  </a:extLst>
                </p:cNvPr>
                <p:cNvSpPr/>
                <p:nvPr/>
              </p:nvSpPr>
              <p:spPr>
                <a:xfrm rot="2700000">
                  <a:off x="15815750" y="1806983"/>
                  <a:ext cx="169945" cy="169948"/>
                </a:xfrm>
                <a:prstGeom prst="rect">
                  <a:avLst/>
                </a:prstGeom>
                <a:solidFill>
                  <a:schemeClr val="accent2"/>
                </a:solidFill>
                <a:ln w="9525" cap="flat" cmpd="sng" algn="ctr">
                  <a:solidFill>
                    <a:schemeClr val="accent2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B6D45920-15B1-F509-025C-DCBA2D035973}"/>
                  </a:ext>
                </a:extLst>
              </p:cNvPr>
              <p:cNvGrpSpPr/>
              <p:nvPr/>
            </p:nvGrpSpPr>
            <p:grpSpPr>
              <a:xfrm>
                <a:off x="7248194" y="3640776"/>
                <a:ext cx="1921931" cy="169945"/>
                <a:chOff x="14709100" y="1806984"/>
                <a:chExt cx="1921931" cy="169945"/>
              </a:xfrm>
            </p:grpSpPr>
            <p:cxnSp>
              <p:nvCxnSpPr>
                <p:cNvPr id="231" name="Straight Connector 230">
                  <a:extLst>
                    <a:ext uri="{FF2B5EF4-FFF2-40B4-BE49-F238E27FC236}">
                      <a16:creationId xmlns:a16="http://schemas.microsoft.com/office/drawing/2014/main" id="{92C6E554-7418-A64F-279A-46C19C639A8E}"/>
                    </a:ext>
                  </a:extLst>
                </p:cNvPr>
                <p:cNvCxnSpPr/>
                <p:nvPr/>
              </p:nvCxnSpPr>
              <p:spPr>
                <a:xfrm>
                  <a:off x="14709100" y="1812666"/>
                  <a:ext cx="0" cy="158581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232" name="Straight Connector 231">
                  <a:extLst>
                    <a:ext uri="{FF2B5EF4-FFF2-40B4-BE49-F238E27FC236}">
                      <a16:creationId xmlns:a16="http://schemas.microsoft.com/office/drawing/2014/main" id="{B257F592-996C-8437-DACC-B7284E2B3C3A}"/>
                    </a:ext>
                  </a:extLst>
                </p:cNvPr>
                <p:cNvCxnSpPr/>
                <p:nvPr/>
              </p:nvCxnSpPr>
              <p:spPr>
                <a:xfrm>
                  <a:off x="16631031" y="1812666"/>
                  <a:ext cx="0" cy="158581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233" name="Straight Connector 232">
                  <a:extLst>
                    <a:ext uri="{FF2B5EF4-FFF2-40B4-BE49-F238E27FC236}">
                      <a16:creationId xmlns:a16="http://schemas.microsoft.com/office/drawing/2014/main" id="{20790CEB-D2C2-E893-C5FA-DB54080775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714614" y="1891957"/>
                  <a:ext cx="1911247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id="{6447F043-85FF-E9CA-81B0-6D9D9C2BDB8A}"/>
                    </a:ext>
                  </a:extLst>
                </p:cNvPr>
                <p:cNvSpPr/>
                <p:nvPr/>
              </p:nvSpPr>
              <p:spPr>
                <a:xfrm rot="2700000">
                  <a:off x="15573815" y="1806983"/>
                  <a:ext cx="169945" cy="169948"/>
                </a:xfrm>
                <a:prstGeom prst="rect">
                  <a:avLst/>
                </a:prstGeom>
                <a:solidFill>
                  <a:schemeClr val="accent2"/>
                </a:solidFill>
                <a:ln w="9525" cap="flat" cmpd="sng" algn="ctr">
                  <a:solidFill>
                    <a:schemeClr val="accent2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0" name="Group 209">
                <a:extLst>
                  <a:ext uri="{FF2B5EF4-FFF2-40B4-BE49-F238E27FC236}">
                    <a16:creationId xmlns:a16="http://schemas.microsoft.com/office/drawing/2014/main" id="{9E821944-0015-5929-FB00-9093C8842486}"/>
                  </a:ext>
                </a:extLst>
              </p:cNvPr>
              <p:cNvGrpSpPr/>
              <p:nvPr/>
            </p:nvGrpSpPr>
            <p:grpSpPr>
              <a:xfrm>
                <a:off x="6096000" y="4596866"/>
                <a:ext cx="2116876" cy="169945"/>
                <a:chOff x="14709100" y="1806984"/>
                <a:chExt cx="2116876" cy="169945"/>
              </a:xfrm>
            </p:grpSpPr>
            <p:cxnSp>
              <p:nvCxnSpPr>
                <p:cNvPr id="211" name="Straight Connector 210">
                  <a:extLst>
                    <a:ext uri="{FF2B5EF4-FFF2-40B4-BE49-F238E27FC236}">
                      <a16:creationId xmlns:a16="http://schemas.microsoft.com/office/drawing/2014/main" id="{39BEC7A7-456F-C108-5ACA-3775F2E0A199}"/>
                    </a:ext>
                  </a:extLst>
                </p:cNvPr>
                <p:cNvCxnSpPr/>
                <p:nvPr/>
              </p:nvCxnSpPr>
              <p:spPr>
                <a:xfrm>
                  <a:off x="14709100" y="1812666"/>
                  <a:ext cx="0" cy="158581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212" name="Straight Connector 211">
                  <a:extLst>
                    <a:ext uri="{FF2B5EF4-FFF2-40B4-BE49-F238E27FC236}">
                      <a16:creationId xmlns:a16="http://schemas.microsoft.com/office/drawing/2014/main" id="{42229EA3-9877-0FE8-566B-F886F4F25842}"/>
                    </a:ext>
                  </a:extLst>
                </p:cNvPr>
                <p:cNvCxnSpPr/>
                <p:nvPr/>
              </p:nvCxnSpPr>
              <p:spPr>
                <a:xfrm>
                  <a:off x="16825976" y="1812666"/>
                  <a:ext cx="0" cy="158581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213" name="Straight Connector 212">
                  <a:extLst>
                    <a:ext uri="{FF2B5EF4-FFF2-40B4-BE49-F238E27FC236}">
                      <a16:creationId xmlns:a16="http://schemas.microsoft.com/office/drawing/2014/main" id="{571F0DD2-8A08-5817-5074-AB1CD839F1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714614" y="1891957"/>
                  <a:ext cx="2107131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6B9408D4-FAAD-D6F0-1BD6-1A11F2852B0E}"/>
                    </a:ext>
                  </a:extLst>
                </p:cNvPr>
                <p:cNvSpPr/>
                <p:nvPr/>
              </p:nvSpPr>
              <p:spPr>
                <a:xfrm rot="2700000">
                  <a:off x="15677320" y="1806983"/>
                  <a:ext cx="169945" cy="169948"/>
                </a:xfrm>
                <a:prstGeom prst="rect">
                  <a:avLst/>
                </a:prstGeom>
                <a:solidFill>
                  <a:schemeClr val="accent2"/>
                </a:solidFill>
                <a:ln w="9525" cap="flat" cmpd="sng" algn="ctr">
                  <a:solidFill>
                    <a:schemeClr val="accent2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14936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4193A-D2D0-115F-A442-F9E59DA06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08" y="582711"/>
            <a:ext cx="10917190" cy="639992"/>
          </a:xfrm>
        </p:spPr>
        <p:txBody>
          <a:bodyPr anchor="t">
            <a:normAutofit/>
          </a:bodyPr>
          <a:lstStyle/>
          <a:p>
            <a:r>
              <a:rPr lang="en-GB" dirty="0"/>
              <a:t>TRAVERSE Depression </a:t>
            </a:r>
            <a:r>
              <a:rPr lang="en-GB" dirty="0" err="1"/>
              <a:t>substudy</a:t>
            </a:r>
            <a:r>
              <a:rPr lang="en-GB" dirty="0"/>
              <a:t>: results</a:t>
            </a: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6C5E5D65-05FA-8229-6EC2-BA5B11EBC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2164" y="112552"/>
            <a:ext cx="1227881" cy="430167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90B6C0-937A-7ECA-8A54-8C3BE691BA13}"/>
              </a:ext>
            </a:extLst>
          </p:cNvPr>
          <p:cNvSpPr txBox="1"/>
          <p:nvPr/>
        </p:nvSpPr>
        <p:spPr>
          <a:xfrm>
            <a:off x="1524001" y="5707479"/>
            <a:ext cx="10087896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GB" sz="900" spc="-10" dirty="0">
                <a:solidFill>
                  <a:srgbClr val="005294"/>
                </a:solidFill>
                <a:latin typeface="Poppins Light"/>
              </a:rPr>
              <a:t>*The omnibus test P value is for the null hypothesis of no difference between </a:t>
            </a:r>
            <a:r>
              <a:rPr lang="en-GB" sz="900" spc="-10" dirty="0" err="1">
                <a:solidFill>
                  <a:srgbClr val="005294"/>
                </a:solidFill>
                <a:latin typeface="Poppins Light"/>
              </a:rPr>
              <a:t>TTh</a:t>
            </a:r>
            <a:r>
              <a:rPr lang="en-GB" sz="900" spc="-10" dirty="0">
                <a:solidFill>
                  <a:srgbClr val="005294"/>
                </a:solidFill>
                <a:latin typeface="Poppins Light"/>
              </a:rPr>
              <a:t> and placebo groups across all time points.</a:t>
            </a:r>
          </a:p>
          <a:p>
            <a:pPr algn="l"/>
            <a:r>
              <a:rPr lang="en-GB" sz="900" spc="-10" dirty="0">
                <a:solidFill>
                  <a:srgbClr val="005294"/>
                </a:solidFill>
                <a:latin typeface="Poppins Light"/>
              </a:rPr>
              <a:t>GDS-15, 15-item Geriatric Depression Scale; HIS-Q, Hypogonadism Impact of Symptoms Questionnaire; LG-PDD, low-grade persistent depressive disorder (previously ‘dysthymia’); </a:t>
            </a:r>
            <a:r>
              <a:rPr lang="en-GB" sz="900" dirty="0">
                <a:solidFill>
                  <a:srgbClr val="005294"/>
                </a:solidFill>
                <a:latin typeface="Poppins Light"/>
              </a:rPr>
              <a:t>PHQ-9, Patient Health Questionnaire-9; </a:t>
            </a:r>
            <a:r>
              <a:rPr lang="en-GB" sz="900" dirty="0" err="1">
                <a:solidFill>
                  <a:srgbClr val="005294"/>
                </a:solidFill>
                <a:latin typeface="Poppins Light"/>
              </a:rPr>
              <a:t>TTh</a:t>
            </a:r>
            <a:r>
              <a:rPr lang="en-GB" sz="900" dirty="0">
                <a:solidFill>
                  <a:srgbClr val="005294"/>
                </a:solidFill>
                <a:latin typeface="Poppins Light"/>
              </a:rPr>
              <a:t>, testosterone therapy</a:t>
            </a:r>
            <a:r>
              <a:rPr kumimoji="0" lang="en-GB" sz="900" b="0" i="0" u="none" strike="noStrike" kern="1200" cap="none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.</a:t>
            </a:r>
            <a:endParaRPr kumimoji="0" lang="en-GB" sz="900" b="0" i="0" u="none" strike="noStrike" kern="1200" cap="none" normalizeH="0" baseline="0" dirty="0">
              <a:ln>
                <a:noFill/>
              </a:ln>
              <a:solidFill>
                <a:srgbClr val="005294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  <a:p>
            <a:pPr algn="l"/>
            <a:r>
              <a:rPr kumimoji="0" lang="en-GB" sz="900" b="0" i="0" u="none" strike="noStrike" kern="1200" cap="none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Bhasin S </a:t>
            </a:r>
            <a:r>
              <a:rPr kumimoji="0" lang="en-GB" sz="900" b="0" i="1" u="none" strike="noStrike" kern="1200" cap="none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et al. J Clin Endocrinol </a:t>
            </a:r>
            <a:r>
              <a:rPr kumimoji="0" lang="en-GB" sz="900" b="0" i="1" u="none" strike="noStrike" kern="1200" cap="none" normalizeH="0" baseline="0" noProof="0" dirty="0" err="1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Metab</a:t>
            </a:r>
            <a:r>
              <a:rPr kumimoji="0" lang="en-GB" sz="900" b="0" i="0" u="none" strike="noStrike" kern="1200" cap="none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 2024; </a:t>
            </a:r>
            <a:r>
              <a:rPr kumimoji="0" lang="en-GB" sz="900" b="0" i="0" u="none" strike="noStrike" kern="1200" cap="none" normalizeH="0" baseline="0" noProof="0" dirty="0" err="1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doi</a:t>
            </a:r>
            <a:r>
              <a:rPr kumimoji="0" lang="en-GB" sz="900" b="0" i="0" u="none" strike="noStrike" kern="1200" cap="none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: 10.1210/</a:t>
            </a:r>
            <a:r>
              <a:rPr kumimoji="0" lang="en-GB" sz="900" b="0" i="0" u="none" strike="noStrike" kern="1200" cap="none" normalizeH="0" baseline="0" noProof="0" dirty="0" err="1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clinem</a:t>
            </a:r>
            <a:r>
              <a:rPr kumimoji="0" lang="en-GB" sz="900" b="0" i="0" u="none" strike="noStrike" kern="1200" cap="none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/dgae026.</a:t>
            </a:r>
            <a:endParaRPr kumimoji="0" lang="sv-SE" sz="900" b="0" i="0" u="none" strike="noStrike" kern="1200" cap="none" normalizeH="0" baseline="0" noProof="0" dirty="0">
              <a:ln>
                <a:noFill/>
              </a:ln>
              <a:solidFill>
                <a:srgbClr val="005294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8AC60D0-700E-7E12-1AB1-5B2B5417B6BC}"/>
              </a:ext>
            </a:extLst>
          </p:cNvPr>
          <p:cNvGrpSpPr/>
          <p:nvPr/>
        </p:nvGrpSpPr>
        <p:grpSpPr>
          <a:xfrm>
            <a:off x="10260484" y="677377"/>
            <a:ext cx="949026" cy="1249042"/>
            <a:chOff x="1193768" y="2564422"/>
            <a:chExt cx="762150" cy="1003089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8C9EAA7-3568-6614-6C38-264FA466BC11}"/>
                </a:ext>
              </a:extLst>
            </p:cNvPr>
            <p:cNvSpPr/>
            <p:nvPr/>
          </p:nvSpPr>
          <p:spPr>
            <a:xfrm>
              <a:off x="1311507" y="3037090"/>
              <a:ext cx="241935" cy="272415"/>
            </a:xfrm>
            <a:custGeom>
              <a:avLst/>
              <a:gdLst>
                <a:gd name="connsiteX0" fmla="*/ 114300 w 241935"/>
                <a:gd name="connsiteY0" fmla="*/ 272415 h 272415"/>
                <a:gd name="connsiteX1" fmla="*/ 40005 w 241935"/>
                <a:gd name="connsiteY1" fmla="*/ 238125 h 272415"/>
                <a:gd name="connsiteX2" fmla="*/ 0 w 241935"/>
                <a:gd name="connsiteY2" fmla="*/ 177165 h 272415"/>
                <a:gd name="connsiteX3" fmla="*/ 1905 w 241935"/>
                <a:gd name="connsiteY3" fmla="*/ 110490 h 272415"/>
                <a:gd name="connsiteX4" fmla="*/ 24765 w 241935"/>
                <a:gd name="connsiteY4" fmla="*/ 15240 h 272415"/>
                <a:gd name="connsiteX5" fmla="*/ 165735 w 241935"/>
                <a:gd name="connsiteY5" fmla="*/ 0 h 272415"/>
                <a:gd name="connsiteX6" fmla="*/ 234315 w 241935"/>
                <a:gd name="connsiteY6" fmla="*/ 36195 h 272415"/>
                <a:gd name="connsiteX7" fmla="*/ 241935 w 241935"/>
                <a:gd name="connsiteY7" fmla="*/ 131445 h 272415"/>
                <a:gd name="connsiteX8" fmla="*/ 234315 w 241935"/>
                <a:gd name="connsiteY8" fmla="*/ 177165 h 272415"/>
                <a:gd name="connsiteX9" fmla="*/ 209550 w 241935"/>
                <a:gd name="connsiteY9" fmla="*/ 226695 h 272415"/>
                <a:gd name="connsiteX10" fmla="*/ 180975 w 241935"/>
                <a:gd name="connsiteY10" fmla="*/ 251460 h 272415"/>
                <a:gd name="connsiteX11" fmla="*/ 114300 w 241935"/>
                <a:gd name="connsiteY11" fmla="*/ 272415 h 27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1935" h="272415">
                  <a:moveTo>
                    <a:pt x="114300" y="272415"/>
                  </a:moveTo>
                  <a:lnTo>
                    <a:pt x="40005" y="238125"/>
                  </a:lnTo>
                  <a:lnTo>
                    <a:pt x="0" y="177165"/>
                  </a:lnTo>
                  <a:lnTo>
                    <a:pt x="1905" y="110490"/>
                  </a:lnTo>
                  <a:lnTo>
                    <a:pt x="24765" y="15240"/>
                  </a:lnTo>
                  <a:lnTo>
                    <a:pt x="165735" y="0"/>
                  </a:lnTo>
                  <a:lnTo>
                    <a:pt x="234315" y="36195"/>
                  </a:lnTo>
                  <a:lnTo>
                    <a:pt x="241935" y="131445"/>
                  </a:lnTo>
                  <a:lnTo>
                    <a:pt x="234315" y="177165"/>
                  </a:lnTo>
                  <a:lnTo>
                    <a:pt x="209550" y="226695"/>
                  </a:lnTo>
                  <a:lnTo>
                    <a:pt x="180975" y="251460"/>
                  </a:lnTo>
                  <a:lnTo>
                    <a:pt x="114300" y="2724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849A7C5-D6D3-D0EF-0EDA-8F77E13157B2}"/>
                </a:ext>
              </a:extLst>
            </p:cNvPr>
            <p:cNvSpPr/>
            <p:nvPr/>
          </p:nvSpPr>
          <p:spPr>
            <a:xfrm>
              <a:off x="1598295" y="2623185"/>
              <a:ext cx="260985" cy="245745"/>
            </a:xfrm>
            <a:custGeom>
              <a:avLst/>
              <a:gdLst>
                <a:gd name="connsiteX0" fmla="*/ 241935 w 260985"/>
                <a:gd name="connsiteY0" fmla="*/ 32385 h 245745"/>
                <a:gd name="connsiteX1" fmla="*/ 114300 w 260985"/>
                <a:gd name="connsiteY1" fmla="*/ 0 h 245745"/>
                <a:gd name="connsiteX2" fmla="*/ 22860 w 260985"/>
                <a:gd name="connsiteY2" fmla="*/ 3810 h 245745"/>
                <a:gd name="connsiteX3" fmla="*/ 0 w 260985"/>
                <a:gd name="connsiteY3" fmla="*/ 76200 h 245745"/>
                <a:gd name="connsiteX4" fmla="*/ 5715 w 260985"/>
                <a:gd name="connsiteY4" fmla="*/ 207645 h 245745"/>
                <a:gd name="connsiteX5" fmla="*/ 93345 w 260985"/>
                <a:gd name="connsiteY5" fmla="*/ 241935 h 245745"/>
                <a:gd name="connsiteX6" fmla="*/ 201930 w 260985"/>
                <a:gd name="connsiteY6" fmla="*/ 245745 h 245745"/>
                <a:gd name="connsiteX7" fmla="*/ 260985 w 260985"/>
                <a:gd name="connsiteY7" fmla="*/ 190500 h 245745"/>
                <a:gd name="connsiteX8" fmla="*/ 241935 w 260985"/>
                <a:gd name="connsiteY8" fmla="*/ 32385 h 245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985" h="245745">
                  <a:moveTo>
                    <a:pt x="241935" y="32385"/>
                  </a:moveTo>
                  <a:lnTo>
                    <a:pt x="114300" y="0"/>
                  </a:lnTo>
                  <a:lnTo>
                    <a:pt x="22860" y="3810"/>
                  </a:lnTo>
                  <a:lnTo>
                    <a:pt x="0" y="76200"/>
                  </a:lnTo>
                  <a:lnTo>
                    <a:pt x="5715" y="207645"/>
                  </a:lnTo>
                  <a:lnTo>
                    <a:pt x="93345" y="241935"/>
                  </a:lnTo>
                  <a:lnTo>
                    <a:pt x="201930" y="245745"/>
                  </a:lnTo>
                  <a:lnTo>
                    <a:pt x="260985" y="190500"/>
                  </a:lnTo>
                  <a:lnTo>
                    <a:pt x="241935" y="323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8" name="Graphic 11">
              <a:extLst>
                <a:ext uri="{FF2B5EF4-FFF2-40B4-BE49-F238E27FC236}">
                  <a16:creationId xmlns:a16="http://schemas.microsoft.com/office/drawing/2014/main" id="{C0A61F37-AF60-4BFC-36E2-C8909BD1E60A}"/>
                </a:ext>
              </a:extLst>
            </p:cNvPr>
            <p:cNvGrpSpPr/>
            <p:nvPr/>
          </p:nvGrpSpPr>
          <p:grpSpPr>
            <a:xfrm>
              <a:off x="1193768" y="2564422"/>
              <a:ext cx="762150" cy="1003089"/>
              <a:chOff x="-1015011" y="142227"/>
              <a:chExt cx="2747276" cy="3615775"/>
            </a:xfrm>
            <a:solidFill>
              <a:schemeClr val="accent1"/>
            </a:solidFill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9A8C7C32-15FF-4EA6-FE50-77E6C7595667}"/>
                  </a:ext>
                </a:extLst>
              </p:cNvPr>
              <p:cNvSpPr/>
              <p:nvPr/>
            </p:nvSpPr>
            <p:spPr>
              <a:xfrm>
                <a:off x="528236" y="1822507"/>
                <a:ext cx="213420" cy="213420"/>
              </a:xfrm>
              <a:custGeom>
                <a:avLst/>
                <a:gdLst>
                  <a:gd name="connsiteX0" fmla="*/ 106710 w 213420"/>
                  <a:gd name="connsiteY0" fmla="*/ 0 h 213420"/>
                  <a:gd name="connsiteX1" fmla="*/ 0 w 213420"/>
                  <a:gd name="connsiteY1" fmla="*/ 106710 h 213420"/>
                  <a:gd name="connsiteX2" fmla="*/ 106710 w 213420"/>
                  <a:gd name="connsiteY2" fmla="*/ 213421 h 213420"/>
                  <a:gd name="connsiteX3" fmla="*/ 213421 w 213420"/>
                  <a:gd name="connsiteY3" fmla="*/ 106710 h 213420"/>
                  <a:gd name="connsiteX4" fmla="*/ 106710 w 213420"/>
                  <a:gd name="connsiteY4" fmla="*/ 0 h 213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420" h="213420">
                    <a:moveTo>
                      <a:pt x="106710" y="0"/>
                    </a:moveTo>
                    <a:cubicBezTo>
                      <a:pt x="49560" y="0"/>
                      <a:pt x="0" y="45690"/>
                      <a:pt x="0" y="106710"/>
                    </a:cubicBezTo>
                    <a:cubicBezTo>
                      <a:pt x="0" y="163861"/>
                      <a:pt x="45690" y="213421"/>
                      <a:pt x="106710" y="213421"/>
                    </a:cubicBezTo>
                    <a:cubicBezTo>
                      <a:pt x="163861" y="213421"/>
                      <a:pt x="213421" y="167731"/>
                      <a:pt x="213421" y="106710"/>
                    </a:cubicBezTo>
                    <a:cubicBezTo>
                      <a:pt x="213421" y="45690"/>
                      <a:pt x="167583" y="0"/>
                      <a:pt x="10671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30BA139-9358-B0A8-D5DB-2A0B3F09352F}"/>
                  </a:ext>
                </a:extLst>
              </p:cNvPr>
              <p:cNvSpPr/>
              <p:nvPr/>
            </p:nvSpPr>
            <p:spPr>
              <a:xfrm>
                <a:off x="752942" y="1544339"/>
                <a:ext cx="266700" cy="266700"/>
              </a:xfrm>
              <a:custGeom>
                <a:avLst/>
                <a:gdLst>
                  <a:gd name="connsiteX0" fmla="*/ 133350 w 266700"/>
                  <a:gd name="connsiteY0" fmla="*/ 0 h 266700"/>
                  <a:gd name="connsiteX1" fmla="*/ 0 w 266700"/>
                  <a:gd name="connsiteY1" fmla="*/ 133350 h 266700"/>
                  <a:gd name="connsiteX2" fmla="*/ 133350 w 266700"/>
                  <a:gd name="connsiteY2" fmla="*/ 266700 h 266700"/>
                  <a:gd name="connsiteX3" fmla="*/ 266700 w 266700"/>
                  <a:gd name="connsiteY3" fmla="*/ 133350 h 266700"/>
                  <a:gd name="connsiteX4" fmla="*/ 133350 w 266700"/>
                  <a:gd name="connsiteY4" fmla="*/ 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00" h="266700">
                    <a:moveTo>
                      <a:pt x="133350" y="0"/>
                    </a:moveTo>
                    <a:cubicBezTo>
                      <a:pt x="61021" y="0"/>
                      <a:pt x="0" y="61021"/>
                      <a:pt x="0" y="133350"/>
                    </a:cubicBezTo>
                    <a:cubicBezTo>
                      <a:pt x="0" y="205679"/>
                      <a:pt x="61021" y="266700"/>
                      <a:pt x="133350" y="266700"/>
                    </a:cubicBezTo>
                    <a:cubicBezTo>
                      <a:pt x="205679" y="266700"/>
                      <a:pt x="266700" y="205679"/>
                      <a:pt x="266700" y="133350"/>
                    </a:cubicBezTo>
                    <a:cubicBezTo>
                      <a:pt x="266700" y="57150"/>
                      <a:pt x="205828" y="0"/>
                      <a:pt x="13335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347AEF4-8CBD-C400-4F26-3B5EF5541B03}"/>
                  </a:ext>
                </a:extLst>
              </p:cNvPr>
              <p:cNvSpPr/>
              <p:nvPr/>
            </p:nvSpPr>
            <p:spPr>
              <a:xfrm>
                <a:off x="74762" y="142227"/>
                <a:ext cx="1657502" cy="1333196"/>
              </a:xfrm>
              <a:custGeom>
                <a:avLst/>
                <a:gdLst>
                  <a:gd name="connsiteX0" fmla="*/ 1657502 w 1657502"/>
                  <a:gd name="connsiteY0" fmla="*/ 525812 h 1333196"/>
                  <a:gd name="connsiteX1" fmla="*/ 1360292 w 1657502"/>
                  <a:gd name="connsiteY1" fmla="*/ 228602 h 1333196"/>
                  <a:gd name="connsiteX2" fmla="*/ 1329781 w 1657502"/>
                  <a:gd name="connsiteY2" fmla="*/ 232471 h 1333196"/>
                  <a:gd name="connsiteX3" fmla="*/ 1028852 w 1657502"/>
                  <a:gd name="connsiteY3" fmla="*/ 0 h 1333196"/>
                  <a:gd name="connsiteX4" fmla="*/ 834481 w 1657502"/>
                  <a:gd name="connsiteY4" fmla="*/ 68610 h 1333196"/>
                  <a:gd name="connsiteX5" fmla="*/ 640111 w 1657502"/>
                  <a:gd name="connsiteY5" fmla="*/ 0 h 1333196"/>
                  <a:gd name="connsiteX6" fmla="*/ 335311 w 1657502"/>
                  <a:gd name="connsiteY6" fmla="*/ 247650 h 1333196"/>
                  <a:gd name="connsiteX7" fmla="*/ 285750 w 1657502"/>
                  <a:gd name="connsiteY7" fmla="*/ 243781 h 1333196"/>
                  <a:gd name="connsiteX8" fmla="*/ 0 w 1657502"/>
                  <a:gd name="connsiteY8" fmla="*/ 529531 h 1333196"/>
                  <a:gd name="connsiteX9" fmla="*/ 68610 w 1657502"/>
                  <a:gd name="connsiteY9" fmla="*/ 716160 h 1333196"/>
                  <a:gd name="connsiteX10" fmla="*/ 0 w 1657502"/>
                  <a:gd name="connsiteY10" fmla="*/ 902789 h 1333196"/>
                  <a:gd name="connsiteX11" fmla="*/ 285750 w 1657502"/>
                  <a:gd name="connsiteY11" fmla="*/ 1188539 h 1333196"/>
                  <a:gd name="connsiteX12" fmla="*/ 327721 w 1657502"/>
                  <a:gd name="connsiteY12" fmla="*/ 1184668 h 1333196"/>
                  <a:gd name="connsiteX13" fmla="*/ 605882 w 1657502"/>
                  <a:gd name="connsiteY13" fmla="*/ 1333197 h 1333196"/>
                  <a:gd name="connsiteX14" fmla="*/ 826892 w 1657502"/>
                  <a:gd name="connsiteY14" fmla="*/ 1245536 h 1333196"/>
                  <a:gd name="connsiteX15" fmla="*/ 1047902 w 1657502"/>
                  <a:gd name="connsiteY15" fmla="*/ 1333197 h 1333196"/>
                  <a:gd name="connsiteX16" fmla="*/ 1314602 w 1657502"/>
                  <a:gd name="connsiteY16" fmla="*/ 1195976 h 1333196"/>
                  <a:gd name="connsiteX17" fmla="*/ 1360292 w 1657502"/>
                  <a:gd name="connsiteY17" fmla="*/ 1199847 h 1333196"/>
                  <a:gd name="connsiteX18" fmla="*/ 1657502 w 1657502"/>
                  <a:gd name="connsiteY18" fmla="*/ 902636 h 1333196"/>
                  <a:gd name="connsiteX19" fmla="*/ 1592763 w 1657502"/>
                  <a:gd name="connsiteY19" fmla="*/ 716007 h 1333196"/>
                  <a:gd name="connsiteX20" fmla="*/ 1657502 w 1657502"/>
                  <a:gd name="connsiteY20" fmla="*/ 525804 h 1333196"/>
                  <a:gd name="connsiteX21" fmla="*/ 525818 w 1657502"/>
                  <a:gd name="connsiteY21" fmla="*/ 480122 h 1333196"/>
                  <a:gd name="connsiteX22" fmla="*/ 628658 w 1657502"/>
                  <a:gd name="connsiteY22" fmla="*/ 377283 h 1333196"/>
                  <a:gd name="connsiteX23" fmla="*/ 731497 w 1657502"/>
                  <a:gd name="connsiteY23" fmla="*/ 480122 h 1333196"/>
                  <a:gd name="connsiteX24" fmla="*/ 628658 w 1657502"/>
                  <a:gd name="connsiteY24" fmla="*/ 582962 h 1333196"/>
                  <a:gd name="connsiteX25" fmla="*/ 525818 w 1657502"/>
                  <a:gd name="connsiteY25" fmla="*/ 480122 h 1333196"/>
                  <a:gd name="connsiteX26" fmla="*/ 1028852 w 1657502"/>
                  <a:gd name="connsiteY26" fmla="*/ 983004 h 1333196"/>
                  <a:gd name="connsiteX27" fmla="*/ 1009802 w 1657502"/>
                  <a:gd name="connsiteY27" fmla="*/ 986875 h 1333196"/>
                  <a:gd name="connsiteX28" fmla="*/ 945063 w 1657502"/>
                  <a:gd name="connsiteY28" fmla="*/ 937315 h 1333196"/>
                  <a:gd name="connsiteX29" fmla="*/ 826892 w 1657502"/>
                  <a:gd name="connsiteY29" fmla="*/ 845936 h 1333196"/>
                  <a:gd name="connsiteX30" fmla="*/ 708721 w 1657502"/>
                  <a:gd name="connsiteY30" fmla="*/ 937315 h 1333196"/>
                  <a:gd name="connsiteX31" fmla="*/ 624932 w 1657502"/>
                  <a:gd name="connsiteY31" fmla="*/ 986875 h 1333196"/>
                  <a:gd name="connsiteX32" fmla="*/ 575371 w 1657502"/>
                  <a:gd name="connsiteY32" fmla="*/ 903086 h 1333196"/>
                  <a:gd name="connsiteX33" fmla="*/ 826892 w 1657502"/>
                  <a:gd name="connsiteY33" fmla="*/ 712586 h 1333196"/>
                  <a:gd name="connsiteX34" fmla="*/ 1078413 w 1657502"/>
                  <a:gd name="connsiteY34" fmla="*/ 903086 h 1333196"/>
                  <a:gd name="connsiteX35" fmla="*/ 1028852 w 1657502"/>
                  <a:gd name="connsiteY35" fmla="*/ 983008 h 1333196"/>
                  <a:gd name="connsiteX36" fmla="*/ 1024981 w 1657502"/>
                  <a:gd name="connsiteY36" fmla="*/ 586841 h 1333196"/>
                  <a:gd name="connsiteX37" fmla="*/ 922142 w 1657502"/>
                  <a:gd name="connsiteY37" fmla="*/ 484001 h 1333196"/>
                  <a:gd name="connsiteX38" fmla="*/ 1024981 w 1657502"/>
                  <a:gd name="connsiteY38" fmla="*/ 381162 h 1333196"/>
                  <a:gd name="connsiteX39" fmla="*/ 1127821 w 1657502"/>
                  <a:gd name="connsiteY39" fmla="*/ 484001 h 1333196"/>
                  <a:gd name="connsiteX40" fmla="*/ 1024981 w 1657502"/>
                  <a:gd name="connsiteY40" fmla="*/ 586841 h 1333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657502" h="1333196">
                    <a:moveTo>
                      <a:pt x="1657502" y="525812"/>
                    </a:moveTo>
                    <a:cubicBezTo>
                      <a:pt x="1657502" y="361952"/>
                      <a:pt x="1524152" y="228602"/>
                      <a:pt x="1360292" y="228602"/>
                    </a:cubicBezTo>
                    <a:cubicBezTo>
                      <a:pt x="1348831" y="228602"/>
                      <a:pt x="1341242" y="232471"/>
                      <a:pt x="1329781" y="232471"/>
                    </a:cubicBezTo>
                    <a:cubicBezTo>
                      <a:pt x="1295552" y="99121"/>
                      <a:pt x="1173511" y="0"/>
                      <a:pt x="1028852" y="0"/>
                    </a:cubicBezTo>
                    <a:cubicBezTo>
                      <a:pt x="956523" y="0"/>
                      <a:pt x="887913" y="26640"/>
                      <a:pt x="834481" y="68610"/>
                    </a:cubicBezTo>
                    <a:cubicBezTo>
                      <a:pt x="781202" y="26640"/>
                      <a:pt x="716311" y="0"/>
                      <a:pt x="640111" y="0"/>
                    </a:cubicBezTo>
                    <a:cubicBezTo>
                      <a:pt x="491581" y="0"/>
                      <a:pt x="365821" y="106710"/>
                      <a:pt x="335311" y="247650"/>
                    </a:cubicBezTo>
                    <a:cubicBezTo>
                      <a:pt x="320131" y="243781"/>
                      <a:pt x="301081" y="243781"/>
                      <a:pt x="285750" y="243781"/>
                    </a:cubicBezTo>
                    <a:cubicBezTo>
                      <a:pt x="125760" y="243781"/>
                      <a:pt x="0" y="373260"/>
                      <a:pt x="0" y="529531"/>
                    </a:cubicBezTo>
                    <a:cubicBezTo>
                      <a:pt x="0" y="601860"/>
                      <a:pt x="26640" y="662881"/>
                      <a:pt x="68610" y="716160"/>
                    </a:cubicBezTo>
                    <a:cubicBezTo>
                      <a:pt x="26640" y="765720"/>
                      <a:pt x="0" y="830460"/>
                      <a:pt x="0" y="902789"/>
                    </a:cubicBezTo>
                    <a:cubicBezTo>
                      <a:pt x="0" y="1062778"/>
                      <a:pt x="129479" y="1188539"/>
                      <a:pt x="285750" y="1188539"/>
                    </a:cubicBezTo>
                    <a:cubicBezTo>
                      <a:pt x="300933" y="1188539"/>
                      <a:pt x="312390" y="1184668"/>
                      <a:pt x="327721" y="1184668"/>
                    </a:cubicBezTo>
                    <a:cubicBezTo>
                      <a:pt x="388742" y="1272328"/>
                      <a:pt x="487711" y="1333197"/>
                      <a:pt x="605882" y="1333197"/>
                    </a:cubicBezTo>
                    <a:cubicBezTo>
                      <a:pt x="689671" y="1333197"/>
                      <a:pt x="769742" y="1298968"/>
                      <a:pt x="826892" y="1245536"/>
                    </a:cubicBezTo>
                    <a:cubicBezTo>
                      <a:pt x="884042" y="1298815"/>
                      <a:pt x="964113" y="1333197"/>
                      <a:pt x="1047902" y="1333197"/>
                    </a:cubicBezTo>
                    <a:cubicBezTo>
                      <a:pt x="1158331" y="1333197"/>
                      <a:pt x="1253581" y="1279918"/>
                      <a:pt x="1314602" y="1195976"/>
                    </a:cubicBezTo>
                    <a:cubicBezTo>
                      <a:pt x="1329785" y="1199847"/>
                      <a:pt x="1345113" y="1199847"/>
                      <a:pt x="1360292" y="1199847"/>
                    </a:cubicBezTo>
                    <a:cubicBezTo>
                      <a:pt x="1524152" y="1199847"/>
                      <a:pt x="1657502" y="1066497"/>
                      <a:pt x="1657502" y="902636"/>
                    </a:cubicBezTo>
                    <a:cubicBezTo>
                      <a:pt x="1657502" y="834026"/>
                      <a:pt x="1630863" y="769286"/>
                      <a:pt x="1592763" y="716007"/>
                    </a:cubicBezTo>
                    <a:cubicBezTo>
                      <a:pt x="1630714" y="659154"/>
                      <a:pt x="1657502" y="594415"/>
                      <a:pt x="1657502" y="525804"/>
                    </a:cubicBezTo>
                    <a:close/>
                    <a:moveTo>
                      <a:pt x="525818" y="480122"/>
                    </a:moveTo>
                    <a:cubicBezTo>
                      <a:pt x="525818" y="422972"/>
                      <a:pt x="571508" y="377283"/>
                      <a:pt x="628658" y="377283"/>
                    </a:cubicBezTo>
                    <a:cubicBezTo>
                      <a:pt x="685808" y="377283"/>
                      <a:pt x="731497" y="422972"/>
                      <a:pt x="731497" y="480122"/>
                    </a:cubicBezTo>
                    <a:cubicBezTo>
                      <a:pt x="731497" y="537272"/>
                      <a:pt x="685808" y="582962"/>
                      <a:pt x="628658" y="582962"/>
                    </a:cubicBezTo>
                    <a:cubicBezTo>
                      <a:pt x="571656" y="586833"/>
                      <a:pt x="525818" y="537272"/>
                      <a:pt x="525818" y="480122"/>
                    </a:cubicBezTo>
                    <a:close/>
                    <a:moveTo>
                      <a:pt x="1028852" y="983004"/>
                    </a:moveTo>
                    <a:cubicBezTo>
                      <a:pt x="1021263" y="983004"/>
                      <a:pt x="1017392" y="986875"/>
                      <a:pt x="1009802" y="986875"/>
                    </a:cubicBezTo>
                    <a:cubicBezTo>
                      <a:pt x="979292" y="986875"/>
                      <a:pt x="952652" y="967825"/>
                      <a:pt x="945063" y="937315"/>
                    </a:cubicBezTo>
                    <a:cubicBezTo>
                      <a:pt x="929884" y="884036"/>
                      <a:pt x="880323" y="845936"/>
                      <a:pt x="826892" y="845936"/>
                    </a:cubicBezTo>
                    <a:cubicBezTo>
                      <a:pt x="769742" y="845936"/>
                      <a:pt x="720182" y="884036"/>
                      <a:pt x="708721" y="937315"/>
                    </a:cubicBezTo>
                    <a:cubicBezTo>
                      <a:pt x="697261" y="975415"/>
                      <a:pt x="659161" y="994465"/>
                      <a:pt x="624932" y="986875"/>
                    </a:cubicBezTo>
                    <a:cubicBezTo>
                      <a:pt x="586832" y="975415"/>
                      <a:pt x="567782" y="941186"/>
                      <a:pt x="575371" y="903086"/>
                    </a:cubicBezTo>
                    <a:cubicBezTo>
                      <a:pt x="605882" y="788786"/>
                      <a:pt x="708721" y="712586"/>
                      <a:pt x="826892" y="712586"/>
                    </a:cubicBezTo>
                    <a:cubicBezTo>
                      <a:pt x="945063" y="712586"/>
                      <a:pt x="1047902" y="792657"/>
                      <a:pt x="1078413" y="903086"/>
                    </a:cubicBezTo>
                    <a:cubicBezTo>
                      <a:pt x="1086002" y="937315"/>
                      <a:pt x="1066952" y="975415"/>
                      <a:pt x="1028852" y="983008"/>
                    </a:cubicBezTo>
                    <a:close/>
                    <a:moveTo>
                      <a:pt x="1024981" y="586841"/>
                    </a:moveTo>
                    <a:cubicBezTo>
                      <a:pt x="967831" y="586841"/>
                      <a:pt x="922142" y="541151"/>
                      <a:pt x="922142" y="484001"/>
                    </a:cubicBezTo>
                    <a:cubicBezTo>
                      <a:pt x="922142" y="426851"/>
                      <a:pt x="967831" y="381162"/>
                      <a:pt x="1024981" y="381162"/>
                    </a:cubicBezTo>
                    <a:cubicBezTo>
                      <a:pt x="1082131" y="381162"/>
                      <a:pt x="1127821" y="426851"/>
                      <a:pt x="1127821" y="484001"/>
                    </a:cubicBezTo>
                    <a:cubicBezTo>
                      <a:pt x="1127821" y="537280"/>
                      <a:pt x="1082131" y="586841"/>
                      <a:pt x="1024981" y="586841"/>
                    </a:cubicBezTo>
                    <a:close/>
                  </a:path>
                </a:pathLst>
              </a:custGeom>
              <a:solidFill>
                <a:schemeClr val="tx2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18A6730-4A37-2A13-51A9-CCA1BE42D306}"/>
                  </a:ext>
                </a:extLst>
              </p:cNvPr>
              <p:cNvSpPr/>
              <p:nvPr/>
            </p:nvSpPr>
            <p:spPr>
              <a:xfrm>
                <a:off x="-1015011" y="2839739"/>
                <a:ext cx="1710773" cy="918263"/>
              </a:xfrm>
              <a:custGeom>
                <a:avLst/>
                <a:gdLst>
                  <a:gd name="connsiteX0" fmla="*/ 1284123 w 1710773"/>
                  <a:gd name="connsiteY0" fmla="*/ 0 h 918263"/>
                  <a:gd name="connsiteX1" fmla="*/ 853554 w 1710773"/>
                  <a:gd name="connsiteY1" fmla="*/ 179039 h 918263"/>
                  <a:gd name="connsiteX2" fmla="*/ 422986 w 1710773"/>
                  <a:gd name="connsiteY2" fmla="*/ 0 h 918263"/>
                  <a:gd name="connsiteX3" fmla="*/ 0 w 1710773"/>
                  <a:gd name="connsiteY3" fmla="*/ 617182 h 918263"/>
                  <a:gd name="connsiteX4" fmla="*/ 0 w 1710773"/>
                  <a:gd name="connsiteY4" fmla="*/ 849653 h 918263"/>
                  <a:gd name="connsiteX5" fmla="*/ 68610 w 1710773"/>
                  <a:gd name="connsiteY5" fmla="*/ 918263 h 918263"/>
                  <a:gd name="connsiteX6" fmla="*/ 1638445 w 1710773"/>
                  <a:gd name="connsiteY6" fmla="*/ 918263 h 918263"/>
                  <a:gd name="connsiteX7" fmla="*/ 1710774 w 1710773"/>
                  <a:gd name="connsiteY7" fmla="*/ 849653 h 918263"/>
                  <a:gd name="connsiteX8" fmla="*/ 1710774 w 1710773"/>
                  <a:gd name="connsiteY8" fmla="*/ 617182 h 918263"/>
                  <a:gd name="connsiteX9" fmla="*/ 1284092 w 1710773"/>
                  <a:gd name="connsiteY9" fmla="*/ 0 h 91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0773" h="918263">
                    <a:moveTo>
                      <a:pt x="1284123" y="0"/>
                    </a:moveTo>
                    <a:cubicBezTo>
                      <a:pt x="1169823" y="110429"/>
                      <a:pt x="1017422" y="179039"/>
                      <a:pt x="853554" y="179039"/>
                    </a:cubicBezTo>
                    <a:cubicBezTo>
                      <a:pt x="685975" y="179039"/>
                      <a:pt x="537294" y="110429"/>
                      <a:pt x="422986" y="0"/>
                    </a:cubicBezTo>
                    <a:cubicBezTo>
                      <a:pt x="175336" y="95250"/>
                      <a:pt x="0" y="335310"/>
                      <a:pt x="0" y="617182"/>
                    </a:cubicBezTo>
                    <a:lnTo>
                      <a:pt x="0" y="849653"/>
                    </a:lnTo>
                    <a:cubicBezTo>
                      <a:pt x="0" y="887753"/>
                      <a:pt x="30510" y="918263"/>
                      <a:pt x="68610" y="918263"/>
                    </a:cubicBezTo>
                    <a:lnTo>
                      <a:pt x="1638445" y="918263"/>
                    </a:lnTo>
                    <a:cubicBezTo>
                      <a:pt x="1676545" y="918263"/>
                      <a:pt x="1710774" y="887753"/>
                      <a:pt x="1710774" y="849653"/>
                    </a:cubicBezTo>
                    <a:lnTo>
                      <a:pt x="1710774" y="617182"/>
                    </a:lnTo>
                    <a:cubicBezTo>
                      <a:pt x="1707051" y="335303"/>
                      <a:pt x="1531734" y="95250"/>
                      <a:pt x="12840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F86FFFED-A4A3-5253-F993-96DC3A82E97B}"/>
                  </a:ext>
                </a:extLst>
              </p:cNvPr>
              <p:cNvSpPr/>
              <p:nvPr/>
            </p:nvSpPr>
            <p:spPr>
              <a:xfrm>
                <a:off x="-703687" y="1644513"/>
                <a:ext cx="1081932" cy="1241098"/>
              </a:xfrm>
              <a:custGeom>
                <a:avLst/>
                <a:gdLst>
                  <a:gd name="connsiteX0" fmla="*/ 39348 w 1081932"/>
                  <a:gd name="connsiteY0" fmla="*/ 696231 h 1241098"/>
                  <a:gd name="connsiteX1" fmla="*/ 542230 w 1081932"/>
                  <a:gd name="connsiteY1" fmla="*/ 1241099 h 1241098"/>
                  <a:gd name="connsiteX2" fmla="*/ 1045112 w 1081932"/>
                  <a:gd name="connsiteY2" fmla="*/ 696231 h 1241098"/>
                  <a:gd name="connsiteX3" fmla="*/ 1041241 w 1081932"/>
                  <a:gd name="connsiteY3" fmla="*/ 608570 h 1241098"/>
                  <a:gd name="connsiteX4" fmla="*/ 926941 w 1081932"/>
                  <a:gd name="connsiteY4" fmla="*/ 6552 h 1241098"/>
                  <a:gd name="connsiteX5" fmla="*/ 104058 w 1081932"/>
                  <a:gd name="connsiteY5" fmla="*/ 189463 h 1241098"/>
                  <a:gd name="connsiteX6" fmla="*/ 39318 w 1081932"/>
                  <a:gd name="connsiteY6" fmla="*/ 608563 h 1241098"/>
                  <a:gd name="connsiteX7" fmla="*/ 39318 w 1081932"/>
                  <a:gd name="connsiteY7" fmla="*/ 696223 h 1241098"/>
                  <a:gd name="connsiteX8" fmla="*/ 191748 w 1081932"/>
                  <a:gd name="connsiteY8" fmla="*/ 711410 h 1241098"/>
                  <a:gd name="connsiteX9" fmla="*/ 222259 w 1081932"/>
                  <a:gd name="connsiteY9" fmla="*/ 677181 h 1241098"/>
                  <a:gd name="connsiteX10" fmla="*/ 267948 w 1081932"/>
                  <a:gd name="connsiteY10" fmla="*/ 410481 h 1241098"/>
                  <a:gd name="connsiteX11" fmla="*/ 538519 w 1081932"/>
                  <a:gd name="connsiteY11" fmla="*/ 460041 h 1241098"/>
                  <a:gd name="connsiteX12" fmla="*/ 809090 w 1081932"/>
                  <a:gd name="connsiteY12" fmla="*/ 410481 h 1241098"/>
                  <a:gd name="connsiteX13" fmla="*/ 854780 w 1081932"/>
                  <a:gd name="connsiteY13" fmla="*/ 677181 h 1241098"/>
                  <a:gd name="connsiteX14" fmla="*/ 885290 w 1081932"/>
                  <a:gd name="connsiteY14" fmla="*/ 711410 h 1241098"/>
                  <a:gd name="connsiteX15" fmla="*/ 915797 w 1081932"/>
                  <a:gd name="connsiteY15" fmla="*/ 707543 h 1241098"/>
                  <a:gd name="connsiteX16" fmla="*/ 538668 w 1081932"/>
                  <a:gd name="connsiteY16" fmla="*/ 1115174 h 1241098"/>
                  <a:gd name="connsiteX17" fmla="*/ 161539 w 1081932"/>
                  <a:gd name="connsiteY17" fmla="*/ 707543 h 124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81932" h="1241098">
                    <a:moveTo>
                      <a:pt x="39348" y="696231"/>
                    </a:moveTo>
                    <a:cubicBezTo>
                      <a:pt x="39348" y="997160"/>
                      <a:pt x="264078" y="1241099"/>
                      <a:pt x="542230" y="1241099"/>
                    </a:cubicBezTo>
                    <a:cubicBezTo>
                      <a:pt x="820391" y="1241099"/>
                      <a:pt x="1045112" y="997320"/>
                      <a:pt x="1045112" y="696231"/>
                    </a:cubicBezTo>
                    <a:cubicBezTo>
                      <a:pt x="1045112" y="665720"/>
                      <a:pt x="1045112" y="639081"/>
                      <a:pt x="1041241" y="608570"/>
                    </a:cubicBezTo>
                    <a:cubicBezTo>
                      <a:pt x="1121312" y="372381"/>
                      <a:pt x="1083212" y="-58180"/>
                      <a:pt x="926941" y="6552"/>
                    </a:cubicBezTo>
                    <a:cubicBezTo>
                      <a:pt x="793740" y="67573"/>
                      <a:pt x="62262" y="-119208"/>
                      <a:pt x="104058" y="189463"/>
                    </a:cubicBezTo>
                    <a:cubicBezTo>
                      <a:pt x="-67392" y="197052"/>
                      <a:pt x="20268" y="536234"/>
                      <a:pt x="39318" y="608563"/>
                    </a:cubicBezTo>
                    <a:lnTo>
                      <a:pt x="39318" y="696223"/>
                    </a:lnTo>
                    <a:close/>
                    <a:moveTo>
                      <a:pt x="191748" y="711410"/>
                    </a:moveTo>
                    <a:cubicBezTo>
                      <a:pt x="210798" y="711410"/>
                      <a:pt x="225978" y="696231"/>
                      <a:pt x="222259" y="677181"/>
                    </a:cubicBezTo>
                    <a:cubicBezTo>
                      <a:pt x="210798" y="597110"/>
                      <a:pt x="199338" y="395302"/>
                      <a:pt x="267948" y="410481"/>
                    </a:cubicBezTo>
                    <a:cubicBezTo>
                      <a:pt x="355609" y="433402"/>
                      <a:pt x="454578" y="460041"/>
                      <a:pt x="538519" y="460041"/>
                    </a:cubicBezTo>
                    <a:cubicBezTo>
                      <a:pt x="622309" y="460041"/>
                      <a:pt x="721430" y="433402"/>
                      <a:pt x="809090" y="410481"/>
                    </a:cubicBezTo>
                    <a:cubicBezTo>
                      <a:pt x="877701" y="391431"/>
                      <a:pt x="866240" y="593391"/>
                      <a:pt x="854780" y="677181"/>
                    </a:cubicBezTo>
                    <a:cubicBezTo>
                      <a:pt x="850909" y="696231"/>
                      <a:pt x="869959" y="711410"/>
                      <a:pt x="885290" y="711410"/>
                    </a:cubicBezTo>
                    <a:lnTo>
                      <a:pt x="915797" y="707543"/>
                    </a:lnTo>
                    <a:cubicBezTo>
                      <a:pt x="908208" y="932272"/>
                      <a:pt x="740476" y="1115174"/>
                      <a:pt x="538668" y="1115174"/>
                    </a:cubicBezTo>
                    <a:cubicBezTo>
                      <a:pt x="332989" y="1115174"/>
                      <a:pt x="165258" y="932264"/>
                      <a:pt x="161539" y="7075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D267C-BF82-7A66-3B6C-2D6282D532F5}"/>
              </a:ext>
            </a:extLst>
          </p:cNvPr>
          <p:cNvSpPr txBox="1">
            <a:spLocks/>
          </p:cNvSpPr>
          <p:nvPr/>
        </p:nvSpPr>
        <p:spPr>
          <a:xfrm>
            <a:off x="688765" y="1983339"/>
            <a:ext cx="10998737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6EAB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200" cap="none" spc="-2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Changes from baseline in PHQ-9, GDS-15 and HIS-Q mood domain scores were </a:t>
            </a:r>
            <a:r>
              <a:rPr kumimoji="0" lang="en-GB" sz="1800" b="0" i="0" u="none" strike="noStrike" kern="1200" cap="none" spc="-2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numerically </a:t>
            </a:r>
            <a:r>
              <a:rPr kumimoji="0" lang="en-GB" sz="1800" b="0" i="0" u="none" strike="noStrike" kern="1200" cap="none" spc="-4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greater with </a:t>
            </a:r>
            <a:r>
              <a:rPr kumimoji="0" lang="en-GB" sz="1800" b="0" i="0" u="none" strike="noStrike" kern="1200" cap="none" spc="-4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TTh</a:t>
            </a:r>
            <a:r>
              <a:rPr lang="en-GB" sz="1800" spc="-40" dirty="0">
                <a:solidFill>
                  <a:schemeClr val="accent1"/>
                </a:solidFill>
                <a:latin typeface="+mj-lt"/>
              </a:rPr>
              <a:t> than placebo</a:t>
            </a:r>
            <a:r>
              <a:rPr lang="en-GB" sz="1800" spc="-40" dirty="0">
                <a:solidFill>
                  <a:srgbClr val="E7E6E6">
                    <a:lumMod val="25000"/>
                  </a:srgbClr>
                </a:solidFill>
                <a:latin typeface="Poppins Light"/>
              </a:rPr>
              <a:t>, but did not reach significance (</a:t>
            </a:r>
            <a:r>
              <a:rPr kumimoji="0" lang="en-GB" sz="1800" b="0" i="0" u="none" strike="noStrike" kern="1200" cap="none" spc="-4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likely due to the small sample size)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936F511-BB8F-D712-3117-840C4558A063}"/>
              </a:ext>
            </a:extLst>
          </p:cNvPr>
          <p:cNvGrpSpPr/>
          <p:nvPr/>
        </p:nvGrpSpPr>
        <p:grpSpPr>
          <a:xfrm>
            <a:off x="155861" y="2692963"/>
            <a:ext cx="11277972" cy="2967426"/>
            <a:chOff x="155861" y="2682915"/>
            <a:chExt cx="11277972" cy="296742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B8DBEC8-3768-114B-5E76-0A8AB3B42565}"/>
                </a:ext>
              </a:extLst>
            </p:cNvPr>
            <p:cNvGrpSpPr/>
            <p:nvPr/>
          </p:nvGrpSpPr>
          <p:grpSpPr>
            <a:xfrm>
              <a:off x="155861" y="2682915"/>
              <a:ext cx="11237384" cy="2967426"/>
              <a:chOff x="155861" y="2692963"/>
              <a:chExt cx="11237384" cy="2967426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871822EF-98CF-B275-4C98-B16A6848087B}"/>
                  </a:ext>
                </a:extLst>
              </p:cNvPr>
              <p:cNvGrpSpPr/>
              <p:nvPr/>
            </p:nvGrpSpPr>
            <p:grpSpPr>
              <a:xfrm>
                <a:off x="155861" y="2913195"/>
                <a:ext cx="2036619" cy="1114847"/>
                <a:chOff x="155861" y="3013675"/>
                <a:chExt cx="2036619" cy="1114847"/>
              </a:xfrm>
            </p:grpSpPr>
            <p:sp>
              <p:nvSpPr>
                <p:cNvPr id="72" name="Rectangle: Rounded Corners 71">
                  <a:extLst>
                    <a:ext uri="{FF2B5EF4-FFF2-40B4-BE49-F238E27FC236}">
                      <a16:creationId xmlns:a16="http://schemas.microsoft.com/office/drawing/2014/main" id="{E5D7B936-56A5-22EA-881F-8D169053E2E9}"/>
                    </a:ext>
                  </a:extLst>
                </p:cNvPr>
                <p:cNvSpPr/>
                <p:nvPr/>
              </p:nvSpPr>
              <p:spPr>
                <a:xfrm>
                  <a:off x="155861" y="3013675"/>
                  <a:ext cx="2036619" cy="111484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36B7F59B-DF86-0F83-D2B1-2EAE65AA1787}"/>
                    </a:ext>
                  </a:extLst>
                </p:cNvPr>
                <p:cNvGrpSpPr/>
                <p:nvPr/>
              </p:nvGrpSpPr>
              <p:grpSpPr>
                <a:xfrm>
                  <a:off x="442756" y="3215816"/>
                  <a:ext cx="689759" cy="689759"/>
                  <a:chOff x="442756" y="2894270"/>
                  <a:chExt cx="689759" cy="689759"/>
                </a:xfrm>
              </p:grpSpPr>
              <p:grpSp>
                <p:nvGrpSpPr>
                  <p:cNvPr id="74" name="Group 73">
                    <a:extLst>
                      <a:ext uri="{FF2B5EF4-FFF2-40B4-BE49-F238E27FC236}">
                        <a16:creationId xmlns:a16="http://schemas.microsoft.com/office/drawing/2014/main" id="{47C3548E-7386-AFFD-1BF8-53547819666F}"/>
                      </a:ext>
                    </a:extLst>
                  </p:cNvPr>
                  <p:cNvGrpSpPr/>
                  <p:nvPr/>
                </p:nvGrpSpPr>
                <p:grpSpPr>
                  <a:xfrm>
                    <a:off x="442756" y="2894270"/>
                    <a:ext cx="689759" cy="689759"/>
                    <a:chOff x="1239144" y="3062729"/>
                    <a:chExt cx="601679" cy="601679"/>
                  </a:xfrm>
                </p:grpSpPr>
                <p:sp>
                  <p:nvSpPr>
                    <p:cNvPr id="84" name="Freeform: Shape 83">
                      <a:extLst>
                        <a:ext uri="{FF2B5EF4-FFF2-40B4-BE49-F238E27FC236}">
                          <a16:creationId xmlns:a16="http://schemas.microsoft.com/office/drawing/2014/main" id="{59792073-A09C-918A-9103-E844D77103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24905" y="3075214"/>
                      <a:ext cx="430432" cy="579463"/>
                    </a:xfrm>
                    <a:custGeom>
                      <a:avLst/>
                      <a:gdLst>
                        <a:gd name="connsiteX0" fmla="*/ 0 w 2725616"/>
                        <a:gd name="connsiteY0" fmla="*/ 281353 h 3669323"/>
                        <a:gd name="connsiteX1" fmla="*/ 105508 w 2725616"/>
                        <a:gd name="connsiteY1" fmla="*/ 93784 h 3669323"/>
                        <a:gd name="connsiteX2" fmla="*/ 287216 w 2725616"/>
                        <a:gd name="connsiteY2" fmla="*/ 0 h 3669323"/>
                        <a:gd name="connsiteX3" fmla="*/ 1652954 w 2725616"/>
                        <a:gd name="connsiteY3" fmla="*/ 0 h 3669323"/>
                        <a:gd name="connsiteX4" fmla="*/ 1910862 w 2725616"/>
                        <a:gd name="connsiteY4" fmla="*/ 128953 h 3669323"/>
                        <a:gd name="connsiteX5" fmla="*/ 2174631 w 2725616"/>
                        <a:gd name="connsiteY5" fmla="*/ 392723 h 3669323"/>
                        <a:gd name="connsiteX6" fmla="*/ 2514600 w 2725616"/>
                        <a:gd name="connsiteY6" fmla="*/ 744415 h 3669323"/>
                        <a:gd name="connsiteX7" fmla="*/ 2678723 w 2725616"/>
                        <a:gd name="connsiteY7" fmla="*/ 1066800 h 3669323"/>
                        <a:gd name="connsiteX8" fmla="*/ 2725616 w 2725616"/>
                        <a:gd name="connsiteY8" fmla="*/ 1254369 h 3669323"/>
                        <a:gd name="connsiteX9" fmla="*/ 2725616 w 2725616"/>
                        <a:gd name="connsiteY9" fmla="*/ 3323492 h 3669323"/>
                        <a:gd name="connsiteX10" fmla="*/ 2637692 w 2725616"/>
                        <a:gd name="connsiteY10" fmla="*/ 3511061 h 3669323"/>
                        <a:gd name="connsiteX11" fmla="*/ 2520462 w 2725616"/>
                        <a:gd name="connsiteY11" fmla="*/ 3628292 h 3669323"/>
                        <a:gd name="connsiteX12" fmla="*/ 2362200 w 2725616"/>
                        <a:gd name="connsiteY12" fmla="*/ 3669323 h 3669323"/>
                        <a:gd name="connsiteX13" fmla="*/ 287216 w 2725616"/>
                        <a:gd name="connsiteY13" fmla="*/ 3669323 h 3669323"/>
                        <a:gd name="connsiteX14" fmla="*/ 123092 w 2725616"/>
                        <a:gd name="connsiteY14" fmla="*/ 3575538 h 3669323"/>
                        <a:gd name="connsiteX15" fmla="*/ 0 w 2725616"/>
                        <a:gd name="connsiteY15" fmla="*/ 3399692 h 3669323"/>
                        <a:gd name="connsiteX16" fmla="*/ 0 w 2725616"/>
                        <a:gd name="connsiteY16" fmla="*/ 281353 h 36693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2725616" h="3669323">
                          <a:moveTo>
                            <a:pt x="0" y="281353"/>
                          </a:moveTo>
                          <a:lnTo>
                            <a:pt x="105508" y="93784"/>
                          </a:lnTo>
                          <a:lnTo>
                            <a:pt x="287216" y="0"/>
                          </a:lnTo>
                          <a:lnTo>
                            <a:pt x="1652954" y="0"/>
                          </a:lnTo>
                          <a:lnTo>
                            <a:pt x="1910862" y="128953"/>
                          </a:lnTo>
                          <a:lnTo>
                            <a:pt x="2174631" y="392723"/>
                          </a:lnTo>
                          <a:lnTo>
                            <a:pt x="2514600" y="744415"/>
                          </a:lnTo>
                          <a:lnTo>
                            <a:pt x="2678723" y="1066800"/>
                          </a:lnTo>
                          <a:lnTo>
                            <a:pt x="2725616" y="1254369"/>
                          </a:lnTo>
                          <a:lnTo>
                            <a:pt x="2725616" y="3323492"/>
                          </a:lnTo>
                          <a:lnTo>
                            <a:pt x="2637692" y="3511061"/>
                          </a:lnTo>
                          <a:lnTo>
                            <a:pt x="2520462" y="3628292"/>
                          </a:lnTo>
                          <a:lnTo>
                            <a:pt x="2362200" y="3669323"/>
                          </a:lnTo>
                          <a:lnTo>
                            <a:pt x="287216" y="3669323"/>
                          </a:lnTo>
                          <a:lnTo>
                            <a:pt x="123092" y="3575538"/>
                          </a:lnTo>
                          <a:lnTo>
                            <a:pt x="0" y="3399692"/>
                          </a:lnTo>
                          <a:lnTo>
                            <a:pt x="0" y="281353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pic>
                  <p:nvPicPr>
                    <p:cNvPr id="85" name="Graphic 84">
                      <a:extLst>
                        <a:ext uri="{FF2B5EF4-FFF2-40B4-BE49-F238E27FC236}">
                          <a16:creationId xmlns:a16="http://schemas.microsoft.com/office/drawing/2014/main" id="{5B22444A-98DC-3FC5-3E71-CFA37E8D35F4}"/>
                        </a:ext>
                      </a:extLst>
                    </p:cNvPr>
                    <p:cNvPicPr>
                      <a:picLocks/>
                    </p:cNvPicPr>
                    <p:nvPr/>
                  </p:nvPicPr>
                  <p:blipFill>
                    <a:blip r:embed="rId4">
                      <a:extLst>
                        <a:ext uri="{96DAC541-7B7A-43D3-8B79-37D633B846F1}">
                          <asvg:svgBlip xmlns:asvg="http://schemas.microsoft.com/office/drawing/2016/SVG/main" r:embed="rId5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239144" y="3062729"/>
                      <a:ext cx="601679" cy="601679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75" name="Group 74">
                    <a:extLst>
                      <a:ext uri="{FF2B5EF4-FFF2-40B4-BE49-F238E27FC236}">
                        <a16:creationId xmlns:a16="http://schemas.microsoft.com/office/drawing/2014/main" id="{00205E4D-29FD-58AE-5671-FA160E263AE0}"/>
                      </a:ext>
                    </a:extLst>
                  </p:cNvPr>
                  <p:cNvGrpSpPr/>
                  <p:nvPr/>
                </p:nvGrpSpPr>
                <p:grpSpPr>
                  <a:xfrm>
                    <a:off x="523165" y="3048557"/>
                    <a:ext cx="507757" cy="507757"/>
                    <a:chOff x="1621012" y="4952168"/>
                    <a:chExt cx="697793" cy="697793"/>
                  </a:xfrm>
                </p:grpSpPr>
                <p:sp>
                  <p:nvSpPr>
                    <p:cNvPr id="76" name="Freeform: Shape 75">
                      <a:extLst>
                        <a:ext uri="{FF2B5EF4-FFF2-40B4-BE49-F238E27FC236}">
                          <a16:creationId xmlns:a16="http://schemas.microsoft.com/office/drawing/2014/main" id="{57F25623-1EE1-AFB3-3E99-0A580DF00A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27835" y="5010149"/>
                      <a:ext cx="485775" cy="579120"/>
                    </a:xfrm>
                    <a:custGeom>
                      <a:avLst/>
                      <a:gdLst>
                        <a:gd name="connsiteX0" fmla="*/ 268605 w 485775"/>
                        <a:gd name="connsiteY0" fmla="*/ 0 h 579120"/>
                        <a:gd name="connsiteX1" fmla="*/ 333375 w 485775"/>
                        <a:gd name="connsiteY1" fmla="*/ 5715 h 579120"/>
                        <a:gd name="connsiteX2" fmla="*/ 394335 w 485775"/>
                        <a:gd name="connsiteY2" fmla="*/ 36195 h 579120"/>
                        <a:gd name="connsiteX3" fmla="*/ 457200 w 485775"/>
                        <a:gd name="connsiteY3" fmla="*/ 95250 h 579120"/>
                        <a:gd name="connsiteX4" fmla="*/ 485775 w 485775"/>
                        <a:gd name="connsiteY4" fmla="*/ 177165 h 579120"/>
                        <a:gd name="connsiteX5" fmla="*/ 485775 w 485775"/>
                        <a:gd name="connsiteY5" fmla="*/ 262890 h 579120"/>
                        <a:gd name="connsiteX6" fmla="*/ 453390 w 485775"/>
                        <a:gd name="connsiteY6" fmla="*/ 337185 h 579120"/>
                        <a:gd name="connsiteX7" fmla="*/ 415290 w 485775"/>
                        <a:gd name="connsiteY7" fmla="*/ 381000 h 579120"/>
                        <a:gd name="connsiteX8" fmla="*/ 430530 w 485775"/>
                        <a:gd name="connsiteY8" fmla="*/ 493395 h 579120"/>
                        <a:gd name="connsiteX9" fmla="*/ 419100 w 485775"/>
                        <a:gd name="connsiteY9" fmla="*/ 525780 h 579120"/>
                        <a:gd name="connsiteX10" fmla="*/ 218268 w 485775"/>
                        <a:gd name="connsiteY10" fmla="*/ 575544 h 579120"/>
                        <a:gd name="connsiteX11" fmla="*/ 216975 w 485775"/>
                        <a:gd name="connsiteY11" fmla="*/ 576837 h 579120"/>
                        <a:gd name="connsiteX12" fmla="*/ 213049 w 485775"/>
                        <a:gd name="connsiteY12" fmla="*/ 576837 h 579120"/>
                        <a:gd name="connsiteX13" fmla="*/ 203835 w 485775"/>
                        <a:gd name="connsiteY13" fmla="*/ 579120 h 579120"/>
                        <a:gd name="connsiteX14" fmla="*/ 202979 w 485775"/>
                        <a:gd name="connsiteY14" fmla="*/ 576837 h 579120"/>
                        <a:gd name="connsiteX15" fmla="*/ 183797 w 485775"/>
                        <a:gd name="connsiteY15" fmla="*/ 576837 h 579120"/>
                        <a:gd name="connsiteX16" fmla="*/ 175502 w 485775"/>
                        <a:gd name="connsiteY16" fmla="*/ 568542 h 579120"/>
                        <a:gd name="connsiteX17" fmla="*/ 175502 w 485775"/>
                        <a:gd name="connsiteY17" fmla="*/ 510498 h 579120"/>
                        <a:gd name="connsiteX18" fmla="*/ 161925 w 485775"/>
                        <a:gd name="connsiteY18" fmla="*/ 491490 h 579120"/>
                        <a:gd name="connsiteX19" fmla="*/ 93345 w 485775"/>
                        <a:gd name="connsiteY19" fmla="*/ 501015 h 579120"/>
                        <a:gd name="connsiteX20" fmla="*/ 66675 w 485775"/>
                        <a:gd name="connsiteY20" fmla="*/ 470535 h 579120"/>
                        <a:gd name="connsiteX21" fmla="*/ 68580 w 485775"/>
                        <a:gd name="connsiteY21" fmla="*/ 401955 h 579120"/>
                        <a:gd name="connsiteX22" fmla="*/ 60960 w 485775"/>
                        <a:gd name="connsiteY22" fmla="*/ 379095 h 579120"/>
                        <a:gd name="connsiteX23" fmla="*/ 7620 w 485775"/>
                        <a:gd name="connsiteY23" fmla="*/ 373380 h 579120"/>
                        <a:gd name="connsiteX24" fmla="*/ 0 w 485775"/>
                        <a:gd name="connsiteY24" fmla="*/ 350520 h 579120"/>
                        <a:gd name="connsiteX25" fmla="*/ 49530 w 485775"/>
                        <a:gd name="connsiteY25" fmla="*/ 238125 h 579120"/>
                        <a:gd name="connsiteX26" fmla="*/ 49530 w 485775"/>
                        <a:gd name="connsiteY26" fmla="*/ 180975 h 579120"/>
                        <a:gd name="connsiteX27" fmla="*/ 55245 w 485775"/>
                        <a:gd name="connsiteY27" fmla="*/ 150495 h 579120"/>
                        <a:gd name="connsiteX28" fmla="*/ 76200 w 485775"/>
                        <a:gd name="connsiteY28" fmla="*/ 106680 h 579120"/>
                        <a:gd name="connsiteX29" fmla="*/ 102870 w 485775"/>
                        <a:gd name="connsiteY29" fmla="*/ 62865 h 579120"/>
                        <a:gd name="connsiteX30" fmla="*/ 152400 w 485775"/>
                        <a:gd name="connsiteY30" fmla="*/ 28575 h 579120"/>
                        <a:gd name="connsiteX31" fmla="*/ 205740 w 485775"/>
                        <a:gd name="connsiteY31" fmla="*/ 5715 h 5791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485775" h="579120">
                          <a:moveTo>
                            <a:pt x="268605" y="0"/>
                          </a:moveTo>
                          <a:lnTo>
                            <a:pt x="333375" y="5715"/>
                          </a:lnTo>
                          <a:lnTo>
                            <a:pt x="394335" y="36195"/>
                          </a:lnTo>
                          <a:lnTo>
                            <a:pt x="457200" y="95250"/>
                          </a:lnTo>
                          <a:lnTo>
                            <a:pt x="485775" y="177165"/>
                          </a:lnTo>
                          <a:lnTo>
                            <a:pt x="485775" y="262890"/>
                          </a:lnTo>
                          <a:lnTo>
                            <a:pt x="453390" y="337185"/>
                          </a:lnTo>
                          <a:lnTo>
                            <a:pt x="415290" y="381000"/>
                          </a:lnTo>
                          <a:lnTo>
                            <a:pt x="430530" y="493395"/>
                          </a:lnTo>
                          <a:lnTo>
                            <a:pt x="419100" y="525780"/>
                          </a:lnTo>
                          <a:lnTo>
                            <a:pt x="218268" y="575544"/>
                          </a:lnTo>
                          <a:lnTo>
                            <a:pt x="216975" y="576837"/>
                          </a:lnTo>
                          <a:lnTo>
                            <a:pt x="213049" y="576837"/>
                          </a:lnTo>
                          <a:lnTo>
                            <a:pt x="203835" y="579120"/>
                          </a:lnTo>
                          <a:lnTo>
                            <a:pt x="202979" y="576837"/>
                          </a:lnTo>
                          <a:lnTo>
                            <a:pt x="183797" y="576837"/>
                          </a:lnTo>
                          <a:cubicBezTo>
                            <a:pt x="179216" y="576837"/>
                            <a:pt x="175502" y="573123"/>
                            <a:pt x="175502" y="568542"/>
                          </a:cubicBezTo>
                          <a:lnTo>
                            <a:pt x="175502" y="510498"/>
                          </a:lnTo>
                          <a:lnTo>
                            <a:pt x="161925" y="491490"/>
                          </a:lnTo>
                          <a:lnTo>
                            <a:pt x="93345" y="501015"/>
                          </a:lnTo>
                          <a:lnTo>
                            <a:pt x="66675" y="470535"/>
                          </a:lnTo>
                          <a:lnTo>
                            <a:pt x="68580" y="401955"/>
                          </a:lnTo>
                          <a:lnTo>
                            <a:pt x="60960" y="379095"/>
                          </a:lnTo>
                          <a:lnTo>
                            <a:pt x="7620" y="373380"/>
                          </a:lnTo>
                          <a:lnTo>
                            <a:pt x="0" y="350520"/>
                          </a:lnTo>
                          <a:lnTo>
                            <a:pt x="49530" y="238125"/>
                          </a:lnTo>
                          <a:lnTo>
                            <a:pt x="49530" y="180975"/>
                          </a:lnTo>
                          <a:lnTo>
                            <a:pt x="55245" y="150495"/>
                          </a:lnTo>
                          <a:lnTo>
                            <a:pt x="76200" y="106680"/>
                          </a:lnTo>
                          <a:lnTo>
                            <a:pt x="102870" y="62865"/>
                          </a:lnTo>
                          <a:lnTo>
                            <a:pt x="152400" y="28575"/>
                          </a:lnTo>
                          <a:lnTo>
                            <a:pt x="205740" y="5715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GB"/>
                    </a:p>
                  </p:txBody>
                </p:sp>
                <p:grpSp>
                  <p:nvGrpSpPr>
                    <p:cNvPr id="77" name="Group 76">
                      <a:extLst>
                        <a:ext uri="{FF2B5EF4-FFF2-40B4-BE49-F238E27FC236}">
                          <a16:creationId xmlns:a16="http://schemas.microsoft.com/office/drawing/2014/main" id="{CEEB6972-E58D-190F-F145-B31FDD71265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21012" y="4952168"/>
                      <a:ext cx="697793" cy="697793"/>
                      <a:chOff x="1621012" y="4952168"/>
                      <a:chExt cx="697793" cy="697793"/>
                    </a:xfrm>
                  </p:grpSpPr>
                  <p:grpSp>
                    <p:nvGrpSpPr>
                      <p:cNvPr id="78" name="Group 77">
                        <a:extLst>
                          <a:ext uri="{FF2B5EF4-FFF2-40B4-BE49-F238E27FC236}">
                            <a16:creationId xmlns:a16="http://schemas.microsoft.com/office/drawing/2014/main" id="{76DA914C-CD32-8568-B603-B45A61F0CCA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621012" y="4952168"/>
                        <a:ext cx="697793" cy="697793"/>
                        <a:chOff x="14416185" y="1940544"/>
                        <a:chExt cx="1831086" cy="1831086"/>
                      </a:xfrm>
                    </p:grpSpPr>
                    <p:pic>
                      <p:nvPicPr>
                        <p:cNvPr id="82" name="Graphic 81">
                          <a:extLst>
                            <a:ext uri="{FF2B5EF4-FFF2-40B4-BE49-F238E27FC236}">
                              <a16:creationId xmlns:a16="http://schemas.microsoft.com/office/drawing/2014/main" id="{47F4A5D0-C241-EC5A-952B-648AD188B12C}"/>
                            </a:ext>
                          </a:extLst>
                        </p:cNvPr>
                        <p:cNvPicPr>
                          <a:picLocks/>
                        </p:cNvPicPr>
                        <p:nvPr/>
                      </p:nvPicPr>
                      <p:blipFill>
                        <a:blip r:embed="rId6">
                          <a:extLst>
                            <a:ext uri="{96DAC541-7B7A-43D3-8B79-37D633B846F1}">
                              <asvg:svgBlip xmlns:asvg="http://schemas.microsoft.com/office/drawing/2016/SVG/main" r:embed="rId7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4874643" y="2204512"/>
                          <a:ext cx="1002525" cy="1002525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83" name="Graphic 82">
                          <a:extLst>
                            <a:ext uri="{FF2B5EF4-FFF2-40B4-BE49-F238E27FC236}">
                              <a16:creationId xmlns:a16="http://schemas.microsoft.com/office/drawing/2014/main" id="{28021A86-F406-E658-B776-843A90198B8E}"/>
                            </a:ext>
                          </a:extLst>
                        </p:cNvPr>
                        <p:cNvPicPr>
                          <a:picLocks/>
                        </p:cNvPicPr>
                        <p:nvPr/>
                      </p:nvPicPr>
                      <p:blipFill>
                        <a:blip r:embed="rId8">
                          <a:extLst>
                            <a:ext uri="{96DAC541-7B7A-43D3-8B79-37D633B846F1}">
                              <asvg:svgBlip xmlns:asvg="http://schemas.microsoft.com/office/drawing/2016/SVG/main" r:embed="rId9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>
                        <a:xfrm>
                          <a:off x="14416185" y="1940544"/>
                          <a:ext cx="1831086" cy="1831086"/>
                        </a:xfrm>
                        <a:custGeom>
                          <a:avLst/>
                          <a:gdLst>
                            <a:gd name="connsiteX0" fmla="*/ 954175 w 1831086"/>
                            <a:gd name="connsiteY0" fmla="*/ 261483 h 1831086"/>
                            <a:gd name="connsiteX1" fmla="*/ 600884 w 1831086"/>
                            <a:gd name="connsiteY1" fmla="*/ 406956 h 1831086"/>
                            <a:gd name="connsiteX2" fmla="*/ 507366 w 1831086"/>
                            <a:gd name="connsiteY2" fmla="*/ 656338 h 1831086"/>
                            <a:gd name="connsiteX3" fmla="*/ 985347 w 1831086"/>
                            <a:gd name="connsiteY3" fmla="*/ 1279793 h 1831086"/>
                            <a:gd name="connsiteX4" fmla="*/ 1047693 w 1831086"/>
                            <a:gd name="connsiteY4" fmla="*/ 1279793 h 1831086"/>
                            <a:gd name="connsiteX5" fmla="*/ 1432157 w 1831086"/>
                            <a:gd name="connsiteY5" fmla="*/ 905720 h 1831086"/>
                            <a:gd name="connsiteX6" fmla="*/ 1432157 w 1831086"/>
                            <a:gd name="connsiteY6" fmla="*/ 531647 h 1831086"/>
                            <a:gd name="connsiteX7" fmla="*/ 1234729 w 1831086"/>
                            <a:gd name="connsiteY7" fmla="*/ 292656 h 1831086"/>
                            <a:gd name="connsiteX8" fmla="*/ 0 w 1831086"/>
                            <a:gd name="connsiteY8" fmla="*/ 0 h 1831086"/>
                            <a:gd name="connsiteX9" fmla="*/ 1831086 w 1831086"/>
                            <a:gd name="connsiteY9" fmla="*/ 0 h 1831086"/>
                            <a:gd name="connsiteX10" fmla="*/ 1831086 w 1831086"/>
                            <a:gd name="connsiteY10" fmla="*/ 1831086 h 1831086"/>
                            <a:gd name="connsiteX11" fmla="*/ 0 w 1831086"/>
                            <a:gd name="connsiteY11" fmla="*/ 1831086 h 183108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</a:cxnLst>
                          <a:rect l="l" t="t" r="r" b="b"/>
                          <a:pathLst>
                            <a:path w="1831086" h="1831086">
                              <a:moveTo>
                                <a:pt x="954175" y="261483"/>
                              </a:moveTo>
                              <a:lnTo>
                                <a:pt x="600884" y="406956"/>
                              </a:lnTo>
                              <a:lnTo>
                                <a:pt x="507366" y="656338"/>
                              </a:lnTo>
                              <a:lnTo>
                                <a:pt x="985347" y="1279793"/>
                              </a:lnTo>
                              <a:lnTo>
                                <a:pt x="1047693" y="1279793"/>
                              </a:lnTo>
                              <a:lnTo>
                                <a:pt x="1432157" y="905720"/>
                              </a:lnTo>
                              <a:lnTo>
                                <a:pt x="1432157" y="531647"/>
                              </a:lnTo>
                              <a:lnTo>
                                <a:pt x="1234729" y="292656"/>
                              </a:lnTo>
                              <a:close/>
                              <a:moveTo>
                                <a:pt x="0" y="0"/>
                              </a:moveTo>
                              <a:lnTo>
                                <a:pt x="1831086" y="0"/>
                              </a:lnTo>
                              <a:lnTo>
                                <a:pt x="1831086" y="1831086"/>
                              </a:lnTo>
                              <a:lnTo>
                                <a:pt x="0" y="1831086"/>
                              </a:lnTo>
                              <a:close/>
                            </a:path>
                          </a:pathLst>
                        </a:custGeom>
                      </p:spPr>
                    </p:pic>
                  </p:grpSp>
                  <p:grpSp>
                    <p:nvGrpSpPr>
                      <p:cNvPr id="79" name="Group 78">
                        <a:extLst>
                          <a:ext uri="{FF2B5EF4-FFF2-40B4-BE49-F238E27FC236}">
                            <a16:creationId xmlns:a16="http://schemas.microsoft.com/office/drawing/2014/main" id="{B08B6747-3A65-D1CC-371A-3B32213A3B5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621012" y="4952168"/>
                        <a:ext cx="697793" cy="697793"/>
                        <a:chOff x="14263785" y="1788144"/>
                        <a:chExt cx="1831086" cy="1831086"/>
                      </a:xfrm>
                    </p:grpSpPr>
                    <p:pic>
                      <p:nvPicPr>
                        <p:cNvPr id="80" name="Graphic 79">
                          <a:extLst>
                            <a:ext uri="{FF2B5EF4-FFF2-40B4-BE49-F238E27FC236}">
                              <a16:creationId xmlns:a16="http://schemas.microsoft.com/office/drawing/2014/main" id="{1F6E84C6-85AE-AD72-11FE-CEAC4A9FBC25}"/>
                            </a:ext>
                          </a:extLst>
                        </p:cNvPr>
                        <p:cNvPicPr>
                          <a:picLocks/>
                        </p:cNvPicPr>
                        <p:nvPr/>
                      </p:nvPicPr>
                      <p:blipFill>
                        <a:blip r:embed="rId10">
                          <a:extLst>
                            <a:ext uri="{96DAC541-7B7A-43D3-8B79-37D633B846F1}">
                              <asvg:svgBlip xmlns:asvg="http://schemas.microsoft.com/office/drawing/2016/SVG/main" r:embed="rId11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4722243" y="2052112"/>
                          <a:ext cx="1002525" cy="1002525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81" name="Graphic 80">
                          <a:extLst>
                            <a:ext uri="{FF2B5EF4-FFF2-40B4-BE49-F238E27FC236}">
                              <a16:creationId xmlns:a16="http://schemas.microsoft.com/office/drawing/2014/main" id="{ACB28542-88BF-9A42-F0CA-285B3C5DF560}"/>
                            </a:ext>
                          </a:extLst>
                        </p:cNvPr>
                        <p:cNvPicPr>
                          <a:picLocks/>
                        </p:cNvPicPr>
                        <p:nvPr/>
                      </p:nvPicPr>
                      <p:blipFill>
                        <a:blip r:embed="rId12">
                          <a:extLst>
                            <a:ext uri="{96DAC541-7B7A-43D3-8B79-37D633B846F1}">
                              <asvg:svgBlip xmlns:asvg="http://schemas.microsoft.com/office/drawing/2016/SVG/main" r:embed="rId13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>
                        <a:xfrm>
                          <a:off x="14263785" y="1788144"/>
                          <a:ext cx="1831086" cy="1831086"/>
                        </a:xfrm>
                        <a:custGeom>
                          <a:avLst/>
                          <a:gdLst>
                            <a:gd name="connsiteX0" fmla="*/ 954175 w 1831086"/>
                            <a:gd name="connsiteY0" fmla="*/ 261483 h 1831086"/>
                            <a:gd name="connsiteX1" fmla="*/ 600884 w 1831086"/>
                            <a:gd name="connsiteY1" fmla="*/ 406956 h 1831086"/>
                            <a:gd name="connsiteX2" fmla="*/ 507366 w 1831086"/>
                            <a:gd name="connsiteY2" fmla="*/ 656338 h 1831086"/>
                            <a:gd name="connsiteX3" fmla="*/ 985347 w 1831086"/>
                            <a:gd name="connsiteY3" fmla="*/ 1279793 h 1831086"/>
                            <a:gd name="connsiteX4" fmla="*/ 1047693 w 1831086"/>
                            <a:gd name="connsiteY4" fmla="*/ 1279793 h 1831086"/>
                            <a:gd name="connsiteX5" fmla="*/ 1432157 w 1831086"/>
                            <a:gd name="connsiteY5" fmla="*/ 905720 h 1831086"/>
                            <a:gd name="connsiteX6" fmla="*/ 1432157 w 1831086"/>
                            <a:gd name="connsiteY6" fmla="*/ 531647 h 1831086"/>
                            <a:gd name="connsiteX7" fmla="*/ 1234729 w 1831086"/>
                            <a:gd name="connsiteY7" fmla="*/ 292656 h 1831086"/>
                            <a:gd name="connsiteX8" fmla="*/ 0 w 1831086"/>
                            <a:gd name="connsiteY8" fmla="*/ 0 h 1831086"/>
                            <a:gd name="connsiteX9" fmla="*/ 1831086 w 1831086"/>
                            <a:gd name="connsiteY9" fmla="*/ 0 h 1831086"/>
                            <a:gd name="connsiteX10" fmla="*/ 1831086 w 1831086"/>
                            <a:gd name="connsiteY10" fmla="*/ 1831086 h 1831086"/>
                            <a:gd name="connsiteX11" fmla="*/ 0 w 1831086"/>
                            <a:gd name="connsiteY11" fmla="*/ 1831086 h 183108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</a:cxnLst>
                          <a:rect l="l" t="t" r="r" b="b"/>
                          <a:pathLst>
                            <a:path w="1831086" h="1831086">
                              <a:moveTo>
                                <a:pt x="954175" y="261483"/>
                              </a:moveTo>
                              <a:lnTo>
                                <a:pt x="600884" y="406956"/>
                              </a:lnTo>
                              <a:lnTo>
                                <a:pt x="507366" y="656338"/>
                              </a:lnTo>
                              <a:lnTo>
                                <a:pt x="985347" y="1279793"/>
                              </a:lnTo>
                              <a:lnTo>
                                <a:pt x="1047693" y="1279793"/>
                              </a:lnTo>
                              <a:lnTo>
                                <a:pt x="1432157" y="905720"/>
                              </a:lnTo>
                              <a:lnTo>
                                <a:pt x="1432157" y="531647"/>
                              </a:lnTo>
                              <a:lnTo>
                                <a:pt x="1234729" y="292656"/>
                              </a:lnTo>
                              <a:close/>
                              <a:moveTo>
                                <a:pt x="0" y="0"/>
                              </a:moveTo>
                              <a:lnTo>
                                <a:pt x="1831086" y="0"/>
                              </a:lnTo>
                              <a:lnTo>
                                <a:pt x="1831086" y="1831086"/>
                              </a:lnTo>
                              <a:lnTo>
                                <a:pt x="0" y="1831086"/>
                              </a:lnTo>
                              <a:close/>
                            </a:path>
                          </a:pathLst>
                        </a:custGeom>
                      </p:spPr>
                    </p:pic>
                  </p:grpSp>
                </p:grpSp>
              </p:grpSp>
            </p:grpSp>
          </p:grpSp>
          <p:sp>
            <p:nvSpPr>
              <p:cNvPr id="11" name="Rounded Rectangle 57">
                <a:extLst>
                  <a:ext uri="{FF2B5EF4-FFF2-40B4-BE49-F238E27FC236}">
                    <a16:creationId xmlns:a16="http://schemas.microsoft.com/office/drawing/2014/main" id="{350B80E8-AE12-C479-E902-92155D1000A1}"/>
                  </a:ext>
                </a:extLst>
              </p:cNvPr>
              <p:cNvSpPr/>
              <p:nvPr/>
            </p:nvSpPr>
            <p:spPr>
              <a:xfrm>
                <a:off x="1269611" y="2692963"/>
                <a:ext cx="10123634" cy="2967426"/>
              </a:xfrm>
              <a:prstGeom prst="roundRect">
                <a:avLst>
                  <a:gd name="adj" fmla="val 5052"/>
                </a:avLst>
              </a:prstGeom>
              <a:solidFill>
                <a:srgbClr val="FF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2320734-9A1A-E8BE-D80E-7AC3C549058F}"/>
                </a:ext>
              </a:extLst>
            </p:cNvPr>
            <p:cNvGrpSpPr/>
            <p:nvPr/>
          </p:nvGrpSpPr>
          <p:grpSpPr>
            <a:xfrm>
              <a:off x="1295763" y="2720736"/>
              <a:ext cx="10138070" cy="2899160"/>
              <a:chOff x="1295763" y="2720736"/>
              <a:chExt cx="10138070" cy="2899160"/>
            </a:xfrm>
          </p:grpSpPr>
          <p:graphicFrame>
            <p:nvGraphicFramePr>
              <p:cNvPr id="90" name="Chart 89">
                <a:extLst>
                  <a:ext uri="{FF2B5EF4-FFF2-40B4-BE49-F238E27FC236}">
                    <a16:creationId xmlns:a16="http://schemas.microsoft.com/office/drawing/2014/main" id="{E8330873-C382-388A-4854-81AC59CAE35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933184282"/>
                  </p:ext>
                </p:extLst>
              </p:nvPr>
            </p:nvGraphicFramePr>
            <p:xfrm>
              <a:off x="1904655" y="2946201"/>
              <a:ext cx="3121464" cy="237942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4"/>
              </a:graphicData>
            </a:graphic>
          </p:graphicFrame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F38072E4-D8CD-0969-E984-34E654119E26}"/>
                  </a:ext>
                </a:extLst>
              </p:cNvPr>
              <p:cNvSpPr txBox="1"/>
              <p:nvPr/>
            </p:nvSpPr>
            <p:spPr>
              <a:xfrm rot="16200000">
                <a:off x="753199" y="3927692"/>
                <a:ext cx="2076002" cy="175433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dirty="0">
                    <a:solidFill>
                      <a:srgbClr val="000000"/>
                    </a:solidFill>
                    <a:latin typeface="Poppins Medium"/>
                  </a:rPr>
                  <a:t>Change from baseline</a:t>
                </a: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Medium"/>
                  <a:ea typeface="+mn-ea"/>
                  <a:cs typeface="+mn-cs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53C479E8-C8C8-E079-7D41-03B51BD4C872}"/>
                  </a:ext>
                </a:extLst>
              </p:cNvPr>
              <p:cNvSpPr txBox="1"/>
              <p:nvPr/>
            </p:nvSpPr>
            <p:spPr>
              <a:xfrm>
                <a:off x="1295763" y="5019732"/>
                <a:ext cx="793808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100" dirty="0">
                    <a:solidFill>
                      <a:srgbClr val="000000"/>
                    </a:solidFill>
                  </a:rPr>
                  <a:t>Month:</a:t>
                </a:r>
              </a:p>
              <a:p>
                <a:pPr algn="r"/>
                <a:r>
                  <a:rPr lang="en-GB" sz="1100" dirty="0" err="1">
                    <a:solidFill>
                      <a:schemeClr val="accent1"/>
                    </a:solidFill>
                    <a:latin typeface="+mj-lt"/>
                  </a:rPr>
                  <a:t>TTh</a:t>
                </a:r>
                <a:r>
                  <a:rPr lang="en-GB" sz="1100" dirty="0">
                    <a:solidFill>
                      <a:schemeClr val="accent1"/>
                    </a:solidFill>
                    <a:latin typeface="+mj-lt"/>
                  </a:rPr>
                  <a:t>:</a:t>
                </a:r>
              </a:p>
              <a:p>
                <a:pPr algn="r"/>
                <a:r>
                  <a:rPr lang="en-GB" sz="1100" dirty="0">
                    <a:solidFill>
                      <a:schemeClr val="accent3">
                        <a:lumMod val="75000"/>
                      </a:schemeClr>
                    </a:solidFill>
                    <a:latin typeface="+mj-lt"/>
                  </a:rPr>
                  <a:t>Placebo:</a:t>
                </a: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538B0835-5127-6892-146D-437BFD8F71CC}"/>
                  </a:ext>
                </a:extLst>
              </p:cNvPr>
              <p:cNvSpPr txBox="1"/>
              <p:nvPr/>
            </p:nvSpPr>
            <p:spPr>
              <a:xfrm>
                <a:off x="1970415" y="2720736"/>
                <a:ext cx="11608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solidFill>
                      <a:schemeClr val="accent1"/>
                    </a:solidFill>
                    <a:latin typeface="+mj-lt"/>
                  </a:rPr>
                  <a:t>PHQ-9 score</a:t>
                </a: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DEA2A8B9-59F9-6D70-3E11-EC696ABB1D9E}"/>
                  </a:ext>
                </a:extLst>
              </p:cNvPr>
              <p:cNvSpPr txBox="1"/>
              <p:nvPr/>
            </p:nvSpPr>
            <p:spPr>
              <a:xfrm>
                <a:off x="1982875" y="5019732"/>
                <a:ext cx="3137246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220663" algn="ctr"/>
                    <a:tab pos="838200" algn="ctr"/>
                    <a:tab pos="1463675" algn="ctr"/>
                    <a:tab pos="2087563" algn="ctr"/>
                    <a:tab pos="2720975" algn="ctr"/>
                  </a:tabLst>
                </a:pPr>
                <a:endParaRPr lang="en-GB" sz="1100" dirty="0">
                  <a:solidFill>
                    <a:srgbClr val="000000"/>
                  </a:solidFill>
                </a:endParaRPr>
              </a:p>
              <a:p>
                <a:pPr>
                  <a:tabLst>
                    <a:tab pos="220663" algn="ctr"/>
                    <a:tab pos="838200" algn="ctr"/>
                    <a:tab pos="1463675" algn="ctr"/>
                    <a:tab pos="2087563" algn="ctr"/>
                    <a:tab pos="2720975" algn="ctr"/>
                  </a:tabLst>
                </a:pPr>
                <a:r>
                  <a:rPr lang="en-GB" sz="1100" dirty="0">
                    <a:solidFill>
                      <a:schemeClr val="accent1"/>
                    </a:solidFill>
                    <a:latin typeface="+mj-lt"/>
                  </a:rPr>
                  <a:t>	26	17	11	7	8</a:t>
                </a:r>
              </a:p>
              <a:p>
                <a:pPr>
                  <a:tabLst>
                    <a:tab pos="220663" algn="ctr"/>
                    <a:tab pos="838200" algn="ctr"/>
                    <a:tab pos="1463675" algn="ctr"/>
                    <a:tab pos="2087563" algn="ctr"/>
                    <a:tab pos="2720975" algn="ctr"/>
                  </a:tabLst>
                </a:pPr>
                <a:r>
                  <a:rPr lang="en-GB" sz="1100" dirty="0">
                    <a:solidFill>
                      <a:schemeClr val="accent3">
                        <a:lumMod val="75000"/>
                      </a:schemeClr>
                    </a:solidFill>
                    <a:latin typeface="+mj-lt"/>
                  </a:rPr>
                  <a:t>	23	17	12	6	8</a:t>
                </a:r>
              </a:p>
            </p:txBody>
          </p:sp>
          <p:grpSp>
            <p:nvGrpSpPr>
              <p:cNvPr id="346" name="Group 345">
                <a:extLst>
                  <a:ext uri="{FF2B5EF4-FFF2-40B4-BE49-F238E27FC236}">
                    <a16:creationId xmlns:a16="http://schemas.microsoft.com/office/drawing/2014/main" id="{1A60EFB4-C7E9-A37D-0EF4-531CED0E6E8E}"/>
                  </a:ext>
                </a:extLst>
              </p:cNvPr>
              <p:cNvGrpSpPr/>
              <p:nvPr/>
            </p:nvGrpSpPr>
            <p:grpSpPr>
              <a:xfrm>
                <a:off x="2309266" y="3128225"/>
                <a:ext cx="2603010" cy="1627598"/>
                <a:chOff x="2309266" y="3128225"/>
                <a:chExt cx="2603010" cy="1627598"/>
              </a:xfrm>
            </p:grpSpPr>
            <p:grpSp>
              <p:nvGrpSpPr>
                <p:cNvPr id="171" name="Group 170">
                  <a:extLst>
                    <a:ext uri="{FF2B5EF4-FFF2-40B4-BE49-F238E27FC236}">
                      <a16:creationId xmlns:a16="http://schemas.microsoft.com/office/drawing/2014/main" id="{92DD16C1-59C4-8E01-DCA1-07AB86529CCC}"/>
                    </a:ext>
                  </a:extLst>
                </p:cNvPr>
                <p:cNvGrpSpPr/>
                <p:nvPr/>
              </p:nvGrpSpPr>
              <p:grpSpPr>
                <a:xfrm>
                  <a:off x="2932201" y="3478745"/>
                  <a:ext cx="103209" cy="787422"/>
                  <a:chOff x="7459133" y="4141316"/>
                  <a:chExt cx="103209" cy="787422"/>
                </a:xfrm>
              </p:grpSpPr>
              <p:cxnSp>
                <p:nvCxnSpPr>
                  <p:cNvPr id="172" name="Straight Connector 171">
                    <a:extLst>
                      <a:ext uri="{FF2B5EF4-FFF2-40B4-BE49-F238E27FC236}">
                        <a16:creationId xmlns:a16="http://schemas.microsoft.com/office/drawing/2014/main" id="{C7C3CED4-B79F-9471-738C-70A93EC8649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510737" y="4145924"/>
                    <a:ext cx="0" cy="780858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id="{3FC9502B-2C6E-8C02-358A-83133A120FCE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7459134" y="4481848"/>
                    <a:ext cx="103207" cy="103209"/>
                  </a:xfrm>
                  <a:prstGeom prst="rect">
                    <a:avLst/>
                  </a:prstGeom>
                  <a:solidFill>
                    <a:schemeClr val="accent3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74" name="Straight Connector 173">
                    <a:extLst>
                      <a:ext uri="{FF2B5EF4-FFF2-40B4-BE49-F238E27FC236}">
                        <a16:creationId xmlns:a16="http://schemas.microsoft.com/office/drawing/2014/main" id="{36C2E7DA-F3C2-8112-6CF0-E8AF0545CE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7510737" y="4093834"/>
                    <a:ext cx="0" cy="9496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5" name="Straight Connector 174">
                    <a:extLst>
                      <a:ext uri="{FF2B5EF4-FFF2-40B4-BE49-F238E27FC236}">
                        <a16:creationId xmlns:a16="http://schemas.microsoft.com/office/drawing/2014/main" id="{BF0AD99E-B2D1-ACFA-8361-E62295B63D3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7510737" y="4881256"/>
                    <a:ext cx="0" cy="9496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77" name="Group 176">
                  <a:extLst>
                    <a:ext uri="{FF2B5EF4-FFF2-40B4-BE49-F238E27FC236}">
                      <a16:creationId xmlns:a16="http://schemas.microsoft.com/office/drawing/2014/main" id="{D98D3E62-6F0E-C197-F574-6B19DCFB2C15}"/>
                    </a:ext>
                  </a:extLst>
                </p:cNvPr>
                <p:cNvGrpSpPr/>
                <p:nvPr/>
              </p:nvGrpSpPr>
              <p:grpSpPr>
                <a:xfrm>
                  <a:off x="3555136" y="3128225"/>
                  <a:ext cx="103209" cy="1050312"/>
                  <a:chOff x="7459133" y="4009871"/>
                  <a:chExt cx="103209" cy="1050312"/>
                </a:xfrm>
              </p:grpSpPr>
              <p:cxnSp>
                <p:nvCxnSpPr>
                  <p:cNvPr id="178" name="Straight Connector 177">
                    <a:extLst>
                      <a:ext uri="{FF2B5EF4-FFF2-40B4-BE49-F238E27FC236}">
                        <a16:creationId xmlns:a16="http://schemas.microsoft.com/office/drawing/2014/main" id="{83A39FE3-7332-88FD-315A-108BBD998C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510737" y="4014479"/>
                    <a:ext cx="0" cy="1041843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sp>
                <p:nvSpPr>
                  <p:cNvPr id="179" name="Rectangle 178">
                    <a:extLst>
                      <a:ext uri="{FF2B5EF4-FFF2-40B4-BE49-F238E27FC236}">
                        <a16:creationId xmlns:a16="http://schemas.microsoft.com/office/drawing/2014/main" id="{DD791266-883F-F9A4-6A26-3925F8C7C15D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7459134" y="4481848"/>
                    <a:ext cx="103207" cy="103209"/>
                  </a:xfrm>
                  <a:prstGeom prst="rect">
                    <a:avLst/>
                  </a:prstGeom>
                  <a:solidFill>
                    <a:schemeClr val="accent3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80" name="Straight Connector 179">
                    <a:extLst>
                      <a:ext uri="{FF2B5EF4-FFF2-40B4-BE49-F238E27FC236}">
                        <a16:creationId xmlns:a16="http://schemas.microsoft.com/office/drawing/2014/main" id="{AF075067-7391-7E81-CC00-E58D9AD03F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7510737" y="3962389"/>
                    <a:ext cx="0" cy="9496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1" name="Straight Connector 180">
                    <a:extLst>
                      <a:ext uri="{FF2B5EF4-FFF2-40B4-BE49-F238E27FC236}">
                        <a16:creationId xmlns:a16="http://schemas.microsoft.com/office/drawing/2014/main" id="{8387C8CD-E8C3-CADB-DB74-1709F41298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7510737" y="5012701"/>
                    <a:ext cx="0" cy="9496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83" name="Group 182">
                  <a:extLst>
                    <a:ext uri="{FF2B5EF4-FFF2-40B4-BE49-F238E27FC236}">
                      <a16:creationId xmlns:a16="http://schemas.microsoft.com/office/drawing/2014/main" id="{F88854B0-FD63-2300-25CA-C196F679E13C}"/>
                    </a:ext>
                  </a:extLst>
                </p:cNvPr>
                <p:cNvGrpSpPr/>
                <p:nvPr/>
              </p:nvGrpSpPr>
              <p:grpSpPr>
                <a:xfrm>
                  <a:off x="4183371" y="3339444"/>
                  <a:ext cx="103209" cy="1052217"/>
                  <a:chOff x="7459133" y="4013681"/>
                  <a:chExt cx="103209" cy="1052217"/>
                </a:xfrm>
              </p:grpSpPr>
              <p:cxnSp>
                <p:nvCxnSpPr>
                  <p:cNvPr id="184" name="Straight Connector 183">
                    <a:extLst>
                      <a:ext uri="{FF2B5EF4-FFF2-40B4-BE49-F238E27FC236}">
                        <a16:creationId xmlns:a16="http://schemas.microsoft.com/office/drawing/2014/main" id="{3928711B-4FB5-2500-2C81-5043412D39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510737" y="4018289"/>
                    <a:ext cx="0" cy="1042079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sp>
                <p:nvSpPr>
                  <p:cNvPr id="185" name="Rectangle 184">
                    <a:extLst>
                      <a:ext uri="{FF2B5EF4-FFF2-40B4-BE49-F238E27FC236}">
                        <a16:creationId xmlns:a16="http://schemas.microsoft.com/office/drawing/2014/main" id="{7E07687C-434F-5CE9-B910-AF8B0FFECD00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7459134" y="4481848"/>
                    <a:ext cx="103207" cy="103209"/>
                  </a:xfrm>
                  <a:prstGeom prst="rect">
                    <a:avLst/>
                  </a:prstGeom>
                  <a:solidFill>
                    <a:schemeClr val="accent3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86" name="Straight Connector 185">
                    <a:extLst>
                      <a:ext uri="{FF2B5EF4-FFF2-40B4-BE49-F238E27FC236}">
                        <a16:creationId xmlns:a16="http://schemas.microsoft.com/office/drawing/2014/main" id="{D20AEB85-3B91-9F9C-EDA5-517046E7868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7510737" y="3966199"/>
                    <a:ext cx="0" cy="9496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7" name="Straight Connector 186">
                    <a:extLst>
                      <a:ext uri="{FF2B5EF4-FFF2-40B4-BE49-F238E27FC236}">
                        <a16:creationId xmlns:a16="http://schemas.microsoft.com/office/drawing/2014/main" id="{CDA56A8C-5F83-D02B-E5B9-285DE8E980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7510737" y="5018416"/>
                    <a:ext cx="0" cy="9496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89" name="Group 188">
                  <a:extLst>
                    <a:ext uri="{FF2B5EF4-FFF2-40B4-BE49-F238E27FC236}">
                      <a16:creationId xmlns:a16="http://schemas.microsoft.com/office/drawing/2014/main" id="{D089B38B-3CBA-44AC-BCFC-052A0B9E62DA}"/>
                    </a:ext>
                  </a:extLst>
                </p:cNvPr>
                <p:cNvGrpSpPr/>
                <p:nvPr/>
              </p:nvGrpSpPr>
              <p:grpSpPr>
                <a:xfrm>
                  <a:off x="4809067" y="3621691"/>
                  <a:ext cx="103209" cy="1134132"/>
                  <a:chOff x="7459133" y="3962246"/>
                  <a:chExt cx="103209" cy="1134132"/>
                </a:xfrm>
              </p:grpSpPr>
              <p:cxnSp>
                <p:nvCxnSpPr>
                  <p:cNvPr id="190" name="Straight Connector 189">
                    <a:extLst>
                      <a:ext uri="{FF2B5EF4-FFF2-40B4-BE49-F238E27FC236}">
                        <a16:creationId xmlns:a16="http://schemas.microsoft.com/office/drawing/2014/main" id="{F5F4F1E8-C3EC-54E8-03F9-7F50E3258AA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510737" y="3966854"/>
                    <a:ext cx="0" cy="1127497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sp>
                <p:nvSpPr>
                  <p:cNvPr id="191" name="Rectangle 190">
                    <a:extLst>
                      <a:ext uri="{FF2B5EF4-FFF2-40B4-BE49-F238E27FC236}">
                        <a16:creationId xmlns:a16="http://schemas.microsoft.com/office/drawing/2014/main" id="{E9777420-6D38-C264-FF2D-FBCE0F27F67F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7459134" y="4481848"/>
                    <a:ext cx="103207" cy="103209"/>
                  </a:xfrm>
                  <a:prstGeom prst="rect">
                    <a:avLst/>
                  </a:prstGeom>
                  <a:solidFill>
                    <a:schemeClr val="accent3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92" name="Straight Connector 191">
                    <a:extLst>
                      <a:ext uri="{FF2B5EF4-FFF2-40B4-BE49-F238E27FC236}">
                        <a16:creationId xmlns:a16="http://schemas.microsoft.com/office/drawing/2014/main" id="{382CEA33-E3AE-A242-7F96-30026A6D48A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7510737" y="3914764"/>
                    <a:ext cx="0" cy="9496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3" name="Straight Connector 192">
                    <a:extLst>
                      <a:ext uri="{FF2B5EF4-FFF2-40B4-BE49-F238E27FC236}">
                        <a16:creationId xmlns:a16="http://schemas.microsoft.com/office/drawing/2014/main" id="{22AA425E-55EF-2C68-E76B-C8DF53BBF33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7510737" y="5048896"/>
                    <a:ext cx="0" cy="9496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ED93A050-A290-FC0F-B3D2-086026A8551F}"/>
                    </a:ext>
                  </a:extLst>
                </p:cNvPr>
                <p:cNvSpPr/>
                <p:nvPr/>
              </p:nvSpPr>
              <p:spPr>
                <a:xfrm rot="2700000">
                  <a:off x="2309267" y="3514146"/>
                  <a:ext cx="103207" cy="103209"/>
                </a:xfrm>
                <a:prstGeom prst="rect">
                  <a:avLst/>
                </a:prstGeom>
                <a:solidFill>
                  <a:schemeClr val="accent3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5" name="Freeform: Shape 344">
                  <a:extLst>
                    <a:ext uri="{FF2B5EF4-FFF2-40B4-BE49-F238E27FC236}">
                      <a16:creationId xmlns:a16="http://schemas.microsoft.com/office/drawing/2014/main" id="{708FF5DA-DA4A-D9B0-6CF3-9E8257505737}"/>
                    </a:ext>
                  </a:extLst>
                </p:cNvPr>
                <p:cNvSpPr/>
                <p:nvPr/>
              </p:nvSpPr>
              <p:spPr>
                <a:xfrm>
                  <a:off x="2360295" y="3568065"/>
                  <a:ext cx="2499360" cy="628650"/>
                </a:xfrm>
                <a:custGeom>
                  <a:avLst/>
                  <a:gdLst>
                    <a:gd name="connsiteX0" fmla="*/ 0 w 2499360"/>
                    <a:gd name="connsiteY0" fmla="*/ 0 h 628650"/>
                    <a:gd name="connsiteX1" fmla="*/ 624840 w 2499360"/>
                    <a:gd name="connsiteY1" fmla="*/ 304800 h 628650"/>
                    <a:gd name="connsiteX2" fmla="*/ 1247775 w 2499360"/>
                    <a:gd name="connsiteY2" fmla="*/ 83820 h 628650"/>
                    <a:gd name="connsiteX3" fmla="*/ 1874520 w 2499360"/>
                    <a:gd name="connsiteY3" fmla="*/ 291465 h 628650"/>
                    <a:gd name="connsiteX4" fmla="*/ 2499360 w 2499360"/>
                    <a:gd name="connsiteY4" fmla="*/ 628650 h 628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99360" h="628650">
                      <a:moveTo>
                        <a:pt x="0" y="0"/>
                      </a:moveTo>
                      <a:lnTo>
                        <a:pt x="624840" y="304800"/>
                      </a:lnTo>
                      <a:lnTo>
                        <a:pt x="1247775" y="83820"/>
                      </a:lnTo>
                      <a:lnTo>
                        <a:pt x="1874520" y="291465"/>
                      </a:lnTo>
                      <a:lnTo>
                        <a:pt x="2499360" y="628650"/>
                      </a:lnTo>
                    </a:path>
                  </a:pathLst>
                </a:custGeom>
                <a:no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48" name="Group 347">
                <a:extLst>
                  <a:ext uri="{FF2B5EF4-FFF2-40B4-BE49-F238E27FC236}">
                    <a16:creationId xmlns:a16="http://schemas.microsoft.com/office/drawing/2014/main" id="{E0EAD515-09A3-789F-56F6-DCA9EFD72A36}"/>
                  </a:ext>
                </a:extLst>
              </p:cNvPr>
              <p:cNvGrpSpPr/>
              <p:nvPr/>
            </p:nvGrpSpPr>
            <p:grpSpPr>
              <a:xfrm>
                <a:off x="2200017" y="3453322"/>
                <a:ext cx="2602195" cy="1437634"/>
                <a:chOff x="2200017" y="3453322"/>
                <a:chExt cx="2602195" cy="1437634"/>
              </a:xfrm>
            </p:grpSpPr>
            <p:grpSp>
              <p:nvGrpSpPr>
                <p:cNvPr id="137" name="Group 136">
                  <a:extLst>
                    <a:ext uri="{FF2B5EF4-FFF2-40B4-BE49-F238E27FC236}">
                      <a16:creationId xmlns:a16="http://schemas.microsoft.com/office/drawing/2014/main" id="{3127A9FC-FD1D-380F-938C-722D2CB234EC}"/>
                    </a:ext>
                  </a:extLst>
                </p:cNvPr>
                <p:cNvGrpSpPr/>
                <p:nvPr/>
              </p:nvGrpSpPr>
              <p:grpSpPr>
                <a:xfrm>
                  <a:off x="2822952" y="3608280"/>
                  <a:ext cx="103209" cy="784860"/>
                  <a:chOff x="6861862" y="4304877"/>
                  <a:chExt cx="103209" cy="784860"/>
                </a:xfrm>
              </p:grpSpPr>
              <p:cxnSp>
                <p:nvCxnSpPr>
                  <p:cNvPr id="138" name="Straight Connector 137">
                    <a:extLst>
                      <a:ext uri="{FF2B5EF4-FFF2-40B4-BE49-F238E27FC236}">
                        <a16:creationId xmlns:a16="http://schemas.microsoft.com/office/drawing/2014/main" id="{FFC46B2E-07E8-6F94-CB4A-FBC0964D50F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913466" y="4310382"/>
                    <a:ext cx="0" cy="779355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9" name="Straight Connector 138">
                    <a:extLst>
                      <a:ext uri="{FF2B5EF4-FFF2-40B4-BE49-F238E27FC236}">
                        <a16:creationId xmlns:a16="http://schemas.microsoft.com/office/drawing/2014/main" id="{BFE6C09A-427A-293E-CCE1-EB97379746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6913466" y="4257395"/>
                    <a:ext cx="0" cy="9496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0" name="Straight Connector 139">
                    <a:extLst>
                      <a:ext uri="{FF2B5EF4-FFF2-40B4-BE49-F238E27FC236}">
                        <a16:creationId xmlns:a16="http://schemas.microsoft.com/office/drawing/2014/main" id="{59D93547-9283-F703-459D-2806FB810D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6913466" y="5042255"/>
                    <a:ext cx="0" cy="9496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sp>
                <p:nvSpPr>
                  <p:cNvPr id="141" name="Rectangle 140">
                    <a:extLst>
                      <a:ext uri="{FF2B5EF4-FFF2-40B4-BE49-F238E27FC236}">
                        <a16:creationId xmlns:a16="http://schemas.microsoft.com/office/drawing/2014/main" id="{2A6E525F-5C70-E960-DAB4-D0C1F32B78D0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6861863" y="4640942"/>
                    <a:ext cx="103207" cy="10320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53" name="Group 152">
                  <a:extLst>
                    <a:ext uri="{FF2B5EF4-FFF2-40B4-BE49-F238E27FC236}">
                      <a16:creationId xmlns:a16="http://schemas.microsoft.com/office/drawing/2014/main" id="{3A6F4AB2-3649-7467-7500-4C53DB7AF64E}"/>
                    </a:ext>
                  </a:extLst>
                </p:cNvPr>
                <p:cNvGrpSpPr/>
                <p:nvPr/>
              </p:nvGrpSpPr>
              <p:grpSpPr>
                <a:xfrm>
                  <a:off x="3447191" y="3809873"/>
                  <a:ext cx="103209" cy="1081083"/>
                  <a:chOff x="6861862" y="4156287"/>
                  <a:chExt cx="103209" cy="1081083"/>
                </a:xfrm>
              </p:grpSpPr>
              <p:cxnSp>
                <p:nvCxnSpPr>
                  <p:cNvPr id="154" name="Straight Connector 153">
                    <a:extLst>
                      <a:ext uri="{FF2B5EF4-FFF2-40B4-BE49-F238E27FC236}">
                        <a16:creationId xmlns:a16="http://schemas.microsoft.com/office/drawing/2014/main" id="{D0338336-2F48-930A-E4A5-079825C837D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913466" y="4158319"/>
                    <a:ext cx="0" cy="1079051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5" name="Straight Connector 154">
                    <a:extLst>
                      <a:ext uri="{FF2B5EF4-FFF2-40B4-BE49-F238E27FC236}">
                        <a16:creationId xmlns:a16="http://schemas.microsoft.com/office/drawing/2014/main" id="{F57A2DBE-5FEC-5D87-4AA1-EB47F910BDC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6913466" y="4108805"/>
                    <a:ext cx="0" cy="9496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6" name="Straight Connector 155">
                    <a:extLst>
                      <a:ext uri="{FF2B5EF4-FFF2-40B4-BE49-F238E27FC236}">
                        <a16:creationId xmlns:a16="http://schemas.microsoft.com/office/drawing/2014/main" id="{7A02D8A3-04DA-703E-ED62-10160CFB806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6913466" y="5188940"/>
                    <a:ext cx="0" cy="9496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8AFA84B3-3D85-CE83-D39B-A1D0548C844A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6861863" y="4640942"/>
                    <a:ext cx="103207" cy="10320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9C1A730A-981D-DBF1-BDF1-E93DE5E2307E}"/>
                    </a:ext>
                  </a:extLst>
                </p:cNvPr>
                <p:cNvGrpSpPr/>
                <p:nvPr/>
              </p:nvGrpSpPr>
              <p:grpSpPr>
                <a:xfrm>
                  <a:off x="4072017" y="3845299"/>
                  <a:ext cx="103209" cy="1013272"/>
                  <a:chOff x="6861862" y="4194387"/>
                  <a:chExt cx="103209" cy="1013272"/>
                </a:xfrm>
              </p:grpSpPr>
              <p:cxnSp>
                <p:nvCxnSpPr>
                  <p:cNvPr id="160" name="Straight Connector 159">
                    <a:extLst>
                      <a:ext uri="{FF2B5EF4-FFF2-40B4-BE49-F238E27FC236}">
                        <a16:creationId xmlns:a16="http://schemas.microsoft.com/office/drawing/2014/main" id="{E4AEDF5F-46DE-C4E8-9A59-9BC557F7E84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913466" y="4209046"/>
                    <a:ext cx="0" cy="998613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1" name="Straight Connector 160">
                    <a:extLst>
                      <a:ext uri="{FF2B5EF4-FFF2-40B4-BE49-F238E27FC236}">
                        <a16:creationId xmlns:a16="http://schemas.microsoft.com/office/drawing/2014/main" id="{263F65F7-D6CB-BDCE-3BD4-A77F8F32BB8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6913466" y="4146905"/>
                    <a:ext cx="0" cy="9496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2" name="Straight Connector 161">
                    <a:extLst>
                      <a:ext uri="{FF2B5EF4-FFF2-40B4-BE49-F238E27FC236}">
                        <a16:creationId xmlns:a16="http://schemas.microsoft.com/office/drawing/2014/main" id="{CC90C284-3F1C-55B7-0D54-402585DB58B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6913466" y="5158460"/>
                    <a:ext cx="0" cy="9496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sp>
                <p:nvSpPr>
                  <p:cNvPr id="163" name="Rectangle 162">
                    <a:extLst>
                      <a:ext uri="{FF2B5EF4-FFF2-40B4-BE49-F238E27FC236}">
                        <a16:creationId xmlns:a16="http://schemas.microsoft.com/office/drawing/2014/main" id="{A27C8C12-CA05-C87D-2066-E3B3B343DDCC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6861863" y="4640942"/>
                    <a:ext cx="103207" cy="10320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DC90F2FD-3E19-1F5F-B6E6-06264CF819A7}"/>
                    </a:ext>
                  </a:extLst>
                </p:cNvPr>
                <p:cNvGrpSpPr/>
                <p:nvPr/>
              </p:nvGrpSpPr>
              <p:grpSpPr>
                <a:xfrm>
                  <a:off x="4699003" y="3453322"/>
                  <a:ext cx="103209" cy="1108710"/>
                  <a:chOff x="6861862" y="4137237"/>
                  <a:chExt cx="103209" cy="1108710"/>
                </a:xfrm>
              </p:grpSpPr>
              <p:cxnSp>
                <p:nvCxnSpPr>
                  <p:cNvPr id="166" name="Straight Connector 165">
                    <a:extLst>
                      <a:ext uri="{FF2B5EF4-FFF2-40B4-BE49-F238E27FC236}">
                        <a16:creationId xmlns:a16="http://schemas.microsoft.com/office/drawing/2014/main" id="{F9CA9CF2-4F50-0DFA-34F3-07D5E706910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913466" y="4151896"/>
                    <a:ext cx="0" cy="1091505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7" name="Straight Connector 166">
                    <a:extLst>
                      <a:ext uri="{FF2B5EF4-FFF2-40B4-BE49-F238E27FC236}">
                        <a16:creationId xmlns:a16="http://schemas.microsoft.com/office/drawing/2014/main" id="{9F2812DF-A1DF-0BDB-2EF7-79C3B59C8EF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6913466" y="4089755"/>
                    <a:ext cx="0" cy="9496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8" name="Straight Connector 167">
                    <a:extLst>
                      <a:ext uri="{FF2B5EF4-FFF2-40B4-BE49-F238E27FC236}">
                        <a16:creationId xmlns:a16="http://schemas.microsoft.com/office/drawing/2014/main" id="{6CA29803-4701-8578-03C5-6DEAB95978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6913466" y="5198465"/>
                    <a:ext cx="0" cy="9496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sp>
                <p:nvSpPr>
                  <p:cNvPr id="169" name="Rectangle 168">
                    <a:extLst>
                      <a:ext uri="{FF2B5EF4-FFF2-40B4-BE49-F238E27FC236}">
                        <a16:creationId xmlns:a16="http://schemas.microsoft.com/office/drawing/2014/main" id="{C3AC4FAE-707B-4BA7-4BB0-D64B5E358BE1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6861863" y="4640942"/>
                    <a:ext cx="103207" cy="10320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3FAF4363-11BE-909A-1E55-1BDE6C1B0792}"/>
                    </a:ext>
                  </a:extLst>
                </p:cNvPr>
                <p:cNvSpPr/>
                <p:nvPr/>
              </p:nvSpPr>
              <p:spPr>
                <a:xfrm rot="2700000">
                  <a:off x="2200018" y="3514146"/>
                  <a:ext cx="103207" cy="103209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7" name="Freeform: Shape 346">
                  <a:extLst>
                    <a:ext uri="{FF2B5EF4-FFF2-40B4-BE49-F238E27FC236}">
                      <a16:creationId xmlns:a16="http://schemas.microsoft.com/office/drawing/2014/main" id="{93071B5B-8174-D914-3DEA-CC8105F1FB6F}"/>
                    </a:ext>
                  </a:extLst>
                </p:cNvPr>
                <p:cNvSpPr/>
                <p:nvPr/>
              </p:nvSpPr>
              <p:spPr>
                <a:xfrm>
                  <a:off x="2249805" y="3566160"/>
                  <a:ext cx="2503170" cy="782955"/>
                </a:xfrm>
                <a:custGeom>
                  <a:avLst/>
                  <a:gdLst>
                    <a:gd name="connsiteX0" fmla="*/ 0 w 2503170"/>
                    <a:gd name="connsiteY0" fmla="*/ 0 h 782955"/>
                    <a:gd name="connsiteX1" fmla="*/ 626745 w 2503170"/>
                    <a:gd name="connsiteY1" fmla="*/ 432435 h 782955"/>
                    <a:gd name="connsiteX2" fmla="*/ 1251585 w 2503170"/>
                    <a:gd name="connsiteY2" fmla="*/ 782955 h 782955"/>
                    <a:gd name="connsiteX3" fmla="*/ 1874520 w 2503170"/>
                    <a:gd name="connsiteY3" fmla="*/ 777240 h 782955"/>
                    <a:gd name="connsiteX4" fmla="*/ 2503170 w 2503170"/>
                    <a:gd name="connsiteY4" fmla="*/ 443865 h 782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03170" h="782955">
                      <a:moveTo>
                        <a:pt x="0" y="0"/>
                      </a:moveTo>
                      <a:lnTo>
                        <a:pt x="626745" y="432435"/>
                      </a:lnTo>
                      <a:lnTo>
                        <a:pt x="1251585" y="782955"/>
                      </a:lnTo>
                      <a:lnTo>
                        <a:pt x="1874520" y="777240"/>
                      </a:lnTo>
                      <a:lnTo>
                        <a:pt x="2503170" y="443865"/>
                      </a:lnTo>
                    </a:path>
                  </a:pathLst>
                </a:cu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DAC026CC-2473-CE79-16E5-C4EAEC736CE8}"/>
                  </a:ext>
                </a:extLst>
              </p:cNvPr>
              <p:cNvSpPr txBox="1"/>
              <p:nvPr/>
            </p:nvSpPr>
            <p:spPr>
              <a:xfrm>
                <a:off x="5127272" y="2720736"/>
                <a:ext cx="12137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solidFill>
                      <a:schemeClr val="accent1"/>
                    </a:solidFill>
                    <a:latin typeface="+mj-lt"/>
                  </a:rPr>
                  <a:t>GDS-15 score</a:t>
                </a:r>
              </a:p>
            </p:txBody>
          </p:sp>
          <p:graphicFrame>
            <p:nvGraphicFramePr>
              <p:cNvPr id="405" name="Chart 404">
                <a:extLst>
                  <a:ext uri="{FF2B5EF4-FFF2-40B4-BE49-F238E27FC236}">
                    <a16:creationId xmlns:a16="http://schemas.microsoft.com/office/drawing/2014/main" id="{23A81FF8-57E1-4F8F-77B1-D455F6450CA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074294128"/>
                  </p:ext>
                </p:extLst>
              </p:nvPr>
            </p:nvGraphicFramePr>
            <p:xfrm>
              <a:off x="5061519" y="2946201"/>
              <a:ext cx="3121464" cy="237942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5"/>
              </a:graphicData>
            </a:graphic>
          </p:graphicFrame>
          <p:sp>
            <p:nvSpPr>
              <p:cNvPr id="408" name="TextBox 407">
                <a:extLst>
                  <a:ext uri="{FF2B5EF4-FFF2-40B4-BE49-F238E27FC236}">
                    <a16:creationId xmlns:a16="http://schemas.microsoft.com/office/drawing/2014/main" id="{5766B1B9-8A29-AD14-F275-861A7C9C58CC}"/>
                  </a:ext>
                </a:extLst>
              </p:cNvPr>
              <p:cNvSpPr txBox="1"/>
              <p:nvPr/>
            </p:nvSpPr>
            <p:spPr>
              <a:xfrm>
                <a:off x="5139739" y="5019732"/>
                <a:ext cx="3137246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220663" algn="ctr"/>
                    <a:tab pos="838200" algn="ctr"/>
                    <a:tab pos="1470025" algn="ctr"/>
                    <a:tab pos="2095500" algn="ctr"/>
                    <a:tab pos="2720975" algn="ctr"/>
                  </a:tabLst>
                </a:pPr>
                <a:endParaRPr lang="en-GB" sz="1100" dirty="0">
                  <a:solidFill>
                    <a:srgbClr val="000000"/>
                  </a:solidFill>
                </a:endParaRPr>
              </a:p>
              <a:p>
                <a:pPr>
                  <a:tabLst>
                    <a:tab pos="220663" algn="ctr"/>
                    <a:tab pos="838200" algn="ctr"/>
                    <a:tab pos="1470025" algn="ctr"/>
                    <a:tab pos="2095500" algn="ctr"/>
                    <a:tab pos="2720975" algn="ctr"/>
                  </a:tabLst>
                </a:pPr>
                <a:r>
                  <a:rPr lang="en-GB" sz="1100" dirty="0">
                    <a:solidFill>
                      <a:schemeClr val="accent1"/>
                    </a:solidFill>
                    <a:latin typeface="+mj-lt"/>
                  </a:rPr>
                  <a:t>	26	17	11		8</a:t>
                </a:r>
              </a:p>
              <a:p>
                <a:pPr>
                  <a:tabLst>
                    <a:tab pos="220663" algn="ctr"/>
                    <a:tab pos="838200" algn="ctr"/>
                    <a:tab pos="1470025" algn="ctr"/>
                    <a:tab pos="2095500" algn="ctr"/>
                    <a:tab pos="2720975" algn="ctr"/>
                  </a:tabLst>
                </a:pPr>
                <a:r>
                  <a:rPr lang="en-GB" sz="1100" dirty="0">
                    <a:solidFill>
                      <a:schemeClr val="accent3">
                        <a:lumMod val="75000"/>
                      </a:schemeClr>
                    </a:solidFill>
                    <a:latin typeface="+mj-lt"/>
                  </a:rPr>
                  <a:t>	23	17	12		8</a:t>
                </a:r>
              </a:p>
            </p:txBody>
          </p:sp>
          <p:grpSp>
            <p:nvGrpSpPr>
              <p:cNvPr id="469" name="Group 468">
                <a:extLst>
                  <a:ext uri="{FF2B5EF4-FFF2-40B4-BE49-F238E27FC236}">
                    <a16:creationId xmlns:a16="http://schemas.microsoft.com/office/drawing/2014/main" id="{1D02AC05-E9C3-2ABC-6944-B42C7A84A9D7}"/>
                  </a:ext>
                </a:extLst>
              </p:cNvPr>
              <p:cNvGrpSpPr/>
              <p:nvPr/>
            </p:nvGrpSpPr>
            <p:grpSpPr>
              <a:xfrm>
                <a:off x="5466130" y="3410165"/>
                <a:ext cx="2603010" cy="1202783"/>
                <a:chOff x="5425938" y="3410165"/>
                <a:chExt cx="2603010" cy="1202783"/>
              </a:xfrm>
            </p:grpSpPr>
            <p:grpSp>
              <p:nvGrpSpPr>
                <p:cNvPr id="415" name="Group 414">
                  <a:extLst>
                    <a:ext uri="{FF2B5EF4-FFF2-40B4-BE49-F238E27FC236}">
                      <a16:creationId xmlns:a16="http://schemas.microsoft.com/office/drawing/2014/main" id="{E0F86749-1E93-9943-AFDA-ABAB2CE378CD}"/>
                    </a:ext>
                  </a:extLst>
                </p:cNvPr>
                <p:cNvGrpSpPr/>
                <p:nvPr/>
              </p:nvGrpSpPr>
              <p:grpSpPr>
                <a:xfrm>
                  <a:off x="6048873" y="3884510"/>
                  <a:ext cx="103209" cy="495957"/>
                  <a:chOff x="7459133" y="4141316"/>
                  <a:chExt cx="103209" cy="495957"/>
                </a:xfrm>
              </p:grpSpPr>
              <p:cxnSp>
                <p:nvCxnSpPr>
                  <p:cNvPr id="433" name="Straight Connector 432">
                    <a:extLst>
                      <a:ext uri="{FF2B5EF4-FFF2-40B4-BE49-F238E27FC236}">
                        <a16:creationId xmlns:a16="http://schemas.microsoft.com/office/drawing/2014/main" id="{84153F41-5113-B182-3853-D540DF6A99F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510737" y="4145924"/>
                    <a:ext cx="0" cy="486667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sp>
                <p:nvSpPr>
                  <p:cNvPr id="434" name="Rectangle 433">
                    <a:extLst>
                      <a:ext uri="{FF2B5EF4-FFF2-40B4-BE49-F238E27FC236}">
                        <a16:creationId xmlns:a16="http://schemas.microsoft.com/office/drawing/2014/main" id="{3907A53E-8083-E7DD-E02A-EB7C8573E4E1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7459134" y="4337068"/>
                    <a:ext cx="103207" cy="103209"/>
                  </a:xfrm>
                  <a:prstGeom prst="rect">
                    <a:avLst/>
                  </a:prstGeom>
                  <a:solidFill>
                    <a:schemeClr val="accent3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435" name="Straight Connector 434">
                    <a:extLst>
                      <a:ext uri="{FF2B5EF4-FFF2-40B4-BE49-F238E27FC236}">
                        <a16:creationId xmlns:a16="http://schemas.microsoft.com/office/drawing/2014/main" id="{CEC23444-9237-2086-0E0A-403243A7AC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7510737" y="4093834"/>
                    <a:ext cx="0" cy="9496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36" name="Straight Connector 435">
                    <a:extLst>
                      <a:ext uri="{FF2B5EF4-FFF2-40B4-BE49-F238E27FC236}">
                        <a16:creationId xmlns:a16="http://schemas.microsoft.com/office/drawing/2014/main" id="{1E5DBF60-7B48-2046-3483-293045D3AD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7510737" y="4589791"/>
                    <a:ext cx="0" cy="9496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16" name="Group 415">
                  <a:extLst>
                    <a:ext uri="{FF2B5EF4-FFF2-40B4-BE49-F238E27FC236}">
                      <a16:creationId xmlns:a16="http://schemas.microsoft.com/office/drawing/2014/main" id="{791E9013-AD9A-81BE-C3C4-7E0CBFE59DE8}"/>
                    </a:ext>
                  </a:extLst>
                </p:cNvPr>
                <p:cNvGrpSpPr/>
                <p:nvPr/>
              </p:nvGrpSpPr>
              <p:grpSpPr>
                <a:xfrm>
                  <a:off x="6671808" y="3410165"/>
                  <a:ext cx="103209" cy="770277"/>
                  <a:chOff x="7459133" y="4289906"/>
                  <a:chExt cx="103209" cy="770277"/>
                </a:xfrm>
              </p:grpSpPr>
              <p:cxnSp>
                <p:nvCxnSpPr>
                  <p:cNvPr id="429" name="Straight Connector 428">
                    <a:extLst>
                      <a:ext uri="{FF2B5EF4-FFF2-40B4-BE49-F238E27FC236}">
                        <a16:creationId xmlns:a16="http://schemas.microsoft.com/office/drawing/2014/main" id="{F0584B7E-6DD0-8037-0B61-764290CE94E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510737" y="4295406"/>
                    <a:ext cx="0" cy="760916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sp>
                <p:nvSpPr>
                  <p:cNvPr id="430" name="Rectangle 429">
                    <a:extLst>
                      <a:ext uri="{FF2B5EF4-FFF2-40B4-BE49-F238E27FC236}">
                        <a16:creationId xmlns:a16="http://schemas.microsoft.com/office/drawing/2014/main" id="{FD6B53E1-F485-E830-9B56-70DAFD12A699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7459134" y="4624723"/>
                    <a:ext cx="103207" cy="103209"/>
                  </a:xfrm>
                  <a:prstGeom prst="rect">
                    <a:avLst/>
                  </a:prstGeom>
                  <a:solidFill>
                    <a:schemeClr val="accent3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431" name="Straight Connector 430">
                    <a:extLst>
                      <a:ext uri="{FF2B5EF4-FFF2-40B4-BE49-F238E27FC236}">
                        <a16:creationId xmlns:a16="http://schemas.microsoft.com/office/drawing/2014/main" id="{B3F23F04-0D62-5214-3B3B-6B0C5A2512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7510737" y="4242424"/>
                    <a:ext cx="0" cy="9496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32" name="Straight Connector 431">
                    <a:extLst>
                      <a:ext uri="{FF2B5EF4-FFF2-40B4-BE49-F238E27FC236}">
                        <a16:creationId xmlns:a16="http://schemas.microsoft.com/office/drawing/2014/main" id="{C3C1E107-9CD6-D154-0E18-2171A9F1C8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7510737" y="5012701"/>
                    <a:ext cx="0" cy="9496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18" name="Group 417">
                  <a:extLst>
                    <a:ext uri="{FF2B5EF4-FFF2-40B4-BE49-F238E27FC236}">
                      <a16:creationId xmlns:a16="http://schemas.microsoft.com/office/drawing/2014/main" id="{014E34BF-BDEA-3352-DA73-194A9D647EE3}"/>
                    </a:ext>
                  </a:extLst>
                </p:cNvPr>
                <p:cNvGrpSpPr/>
                <p:nvPr/>
              </p:nvGrpSpPr>
              <p:grpSpPr>
                <a:xfrm>
                  <a:off x="7925739" y="3535966"/>
                  <a:ext cx="103209" cy="1076982"/>
                  <a:chOff x="7459133" y="3962246"/>
                  <a:chExt cx="103209" cy="1076982"/>
                </a:xfrm>
              </p:grpSpPr>
              <p:cxnSp>
                <p:nvCxnSpPr>
                  <p:cNvPr id="421" name="Straight Connector 420">
                    <a:extLst>
                      <a:ext uri="{FF2B5EF4-FFF2-40B4-BE49-F238E27FC236}">
                        <a16:creationId xmlns:a16="http://schemas.microsoft.com/office/drawing/2014/main" id="{9AD41FC4-A659-D87B-ABE0-AB34543BF70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510737" y="3966854"/>
                    <a:ext cx="0" cy="1067621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sp>
                <p:nvSpPr>
                  <p:cNvPr id="422" name="Rectangle 421">
                    <a:extLst>
                      <a:ext uri="{FF2B5EF4-FFF2-40B4-BE49-F238E27FC236}">
                        <a16:creationId xmlns:a16="http://schemas.microsoft.com/office/drawing/2014/main" id="{9D45B312-A431-36F0-F24C-764BD37ABD3F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7459134" y="4443748"/>
                    <a:ext cx="103207" cy="103209"/>
                  </a:xfrm>
                  <a:prstGeom prst="rect">
                    <a:avLst/>
                  </a:prstGeom>
                  <a:solidFill>
                    <a:schemeClr val="accent3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423" name="Straight Connector 422">
                    <a:extLst>
                      <a:ext uri="{FF2B5EF4-FFF2-40B4-BE49-F238E27FC236}">
                        <a16:creationId xmlns:a16="http://schemas.microsoft.com/office/drawing/2014/main" id="{F4E93C2B-80BA-9AFB-201E-07E6C7DE84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7510737" y="3914764"/>
                    <a:ext cx="0" cy="9496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4" name="Straight Connector 423">
                    <a:extLst>
                      <a:ext uri="{FF2B5EF4-FFF2-40B4-BE49-F238E27FC236}">
                        <a16:creationId xmlns:a16="http://schemas.microsoft.com/office/drawing/2014/main" id="{6E19724B-68D1-8786-5B4D-C2948A00B1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7510737" y="4991746"/>
                    <a:ext cx="0" cy="9496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19" name="Rectangle 418">
                  <a:extLst>
                    <a:ext uri="{FF2B5EF4-FFF2-40B4-BE49-F238E27FC236}">
                      <a16:creationId xmlns:a16="http://schemas.microsoft.com/office/drawing/2014/main" id="{5339A144-6972-70AA-1F2F-66E9582FFFF3}"/>
                    </a:ext>
                  </a:extLst>
                </p:cNvPr>
                <p:cNvSpPr/>
                <p:nvPr/>
              </p:nvSpPr>
              <p:spPr>
                <a:xfrm rot="2700000">
                  <a:off x="5425939" y="3514146"/>
                  <a:ext cx="103207" cy="103209"/>
                </a:xfrm>
                <a:prstGeom prst="rect">
                  <a:avLst/>
                </a:prstGeom>
                <a:solidFill>
                  <a:schemeClr val="accent3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68" name="Freeform: Shape 467">
                  <a:extLst>
                    <a:ext uri="{FF2B5EF4-FFF2-40B4-BE49-F238E27FC236}">
                      <a16:creationId xmlns:a16="http://schemas.microsoft.com/office/drawing/2014/main" id="{641DA94F-F14B-F062-3121-BA559673F4A6}"/>
                    </a:ext>
                  </a:extLst>
                </p:cNvPr>
                <p:cNvSpPr/>
                <p:nvPr/>
              </p:nvSpPr>
              <p:spPr>
                <a:xfrm>
                  <a:off x="5476875" y="3566160"/>
                  <a:ext cx="2501265" cy="567690"/>
                </a:xfrm>
                <a:custGeom>
                  <a:avLst/>
                  <a:gdLst>
                    <a:gd name="connsiteX0" fmla="*/ 0 w 2501265"/>
                    <a:gd name="connsiteY0" fmla="*/ 0 h 567690"/>
                    <a:gd name="connsiteX1" fmla="*/ 622935 w 2501265"/>
                    <a:gd name="connsiteY1" fmla="*/ 567690 h 567690"/>
                    <a:gd name="connsiteX2" fmla="*/ 1245870 w 2501265"/>
                    <a:gd name="connsiteY2" fmla="*/ 232410 h 567690"/>
                    <a:gd name="connsiteX3" fmla="*/ 2501265 w 2501265"/>
                    <a:gd name="connsiteY3" fmla="*/ 504825 h 567690"/>
                    <a:gd name="connsiteX4" fmla="*/ 2501265 w 2501265"/>
                    <a:gd name="connsiteY4" fmla="*/ 504825 h 567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01265" h="567690">
                      <a:moveTo>
                        <a:pt x="0" y="0"/>
                      </a:moveTo>
                      <a:lnTo>
                        <a:pt x="622935" y="567690"/>
                      </a:lnTo>
                      <a:lnTo>
                        <a:pt x="1245870" y="232410"/>
                      </a:lnTo>
                      <a:lnTo>
                        <a:pt x="2501265" y="504825"/>
                      </a:lnTo>
                      <a:lnTo>
                        <a:pt x="2501265" y="504825"/>
                      </a:lnTo>
                    </a:path>
                  </a:pathLst>
                </a:custGeom>
                <a:no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471" name="Group 470">
                <a:extLst>
                  <a:ext uri="{FF2B5EF4-FFF2-40B4-BE49-F238E27FC236}">
                    <a16:creationId xmlns:a16="http://schemas.microsoft.com/office/drawing/2014/main" id="{A9931FA4-7DA9-44B1-7A3D-90F32A2D261F}"/>
                  </a:ext>
                </a:extLst>
              </p:cNvPr>
              <p:cNvGrpSpPr/>
              <p:nvPr/>
            </p:nvGrpSpPr>
            <p:grpSpPr>
              <a:xfrm>
                <a:off x="5356881" y="3514147"/>
                <a:ext cx="2602195" cy="1430790"/>
                <a:chOff x="5316689" y="3514147"/>
                <a:chExt cx="2602195" cy="1430790"/>
              </a:xfrm>
            </p:grpSpPr>
            <p:grpSp>
              <p:nvGrpSpPr>
                <p:cNvPr id="438" name="Group 437">
                  <a:extLst>
                    <a:ext uri="{FF2B5EF4-FFF2-40B4-BE49-F238E27FC236}">
                      <a16:creationId xmlns:a16="http://schemas.microsoft.com/office/drawing/2014/main" id="{1CE44C51-B7CB-747D-2233-8CA3FB6D24DB}"/>
                    </a:ext>
                  </a:extLst>
                </p:cNvPr>
                <p:cNvGrpSpPr/>
                <p:nvPr/>
              </p:nvGrpSpPr>
              <p:grpSpPr>
                <a:xfrm>
                  <a:off x="5939624" y="4101675"/>
                  <a:ext cx="103209" cy="499110"/>
                  <a:chOff x="6861862" y="4304877"/>
                  <a:chExt cx="103209" cy="499110"/>
                </a:xfrm>
              </p:grpSpPr>
              <p:cxnSp>
                <p:nvCxnSpPr>
                  <p:cNvPr id="456" name="Straight Connector 455">
                    <a:extLst>
                      <a:ext uri="{FF2B5EF4-FFF2-40B4-BE49-F238E27FC236}">
                        <a16:creationId xmlns:a16="http://schemas.microsoft.com/office/drawing/2014/main" id="{C09CACB7-9B02-81D4-29E9-912332EA60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913466" y="4310382"/>
                    <a:ext cx="0" cy="489585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57" name="Straight Connector 456">
                    <a:extLst>
                      <a:ext uri="{FF2B5EF4-FFF2-40B4-BE49-F238E27FC236}">
                        <a16:creationId xmlns:a16="http://schemas.microsoft.com/office/drawing/2014/main" id="{CD63F632-4440-184C-1058-720F78B36F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6913466" y="4257395"/>
                    <a:ext cx="0" cy="9496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58" name="Straight Connector 457">
                    <a:extLst>
                      <a:ext uri="{FF2B5EF4-FFF2-40B4-BE49-F238E27FC236}">
                        <a16:creationId xmlns:a16="http://schemas.microsoft.com/office/drawing/2014/main" id="{3891292A-FFB9-F8F6-B211-692A6F81654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6913466" y="4756505"/>
                    <a:ext cx="0" cy="9496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sp>
                <p:nvSpPr>
                  <p:cNvPr id="459" name="Rectangle 458">
                    <a:extLst>
                      <a:ext uri="{FF2B5EF4-FFF2-40B4-BE49-F238E27FC236}">
                        <a16:creationId xmlns:a16="http://schemas.microsoft.com/office/drawing/2014/main" id="{5A290566-9F61-265D-1E2C-C4640F931BB3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6861863" y="4503782"/>
                    <a:ext cx="103207" cy="10320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39" name="Group 438">
                  <a:extLst>
                    <a:ext uri="{FF2B5EF4-FFF2-40B4-BE49-F238E27FC236}">
                      <a16:creationId xmlns:a16="http://schemas.microsoft.com/office/drawing/2014/main" id="{F8A52738-0200-BD7D-0F3A-F81217437F08}"/>
                    </a:ext>
                  </a:extLst>
                </p:cNvPr>
                <p:cNvGrpSpPr/>
                <p:nvPr/>
              </p:nvGrpSpPr>
              <p:grpSpPr>
                <a:xfrm>
                  <a:off x="6563863" y="3966083"/>
                  <a:ext cx="103209" cy="802005"/>
                  <a:chOff x="6861862" y="4156287"/>
                  <a:chExt cx="103209" cy="802005"/>
                </a:xfrm>
              </p:grpSpPr>
              <p:cxnSp>
                <p:nvCxnSpPr>
                  <p:cNvPr id="452" name="Straight Connector 451">
                    <a:extLst>
                      <a:ext uri="{FF2B5EF4-FFF2-40B4-BE49-F238E27FC236}">
                        <a16:creationId xmlns:a16="http://schemas.microsoft.com/office/drawing/2014/main" id="{1CBF0A57-0F37-5E99-7F9F-50CC0DF972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913466" y="4158319"/>
                    <a:ext cx="0" cy="79629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53" name="Straight Connector 452">
                    <a:extLst>
                      <a:ext uri="{FF2B5EF4-FFF2-40B4-BE49-F238E27FC236}">
                        <a16:creationId xmlns:a16="http://schemas.microsoft.com/office/drawing/2014/main" id="{FD12CA00-AB1D-A8B3-C5DD-AAA1DF25880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6913466" y="4108805"/>
                    <a:ext cx="0" cy="9496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54" name="Straight Connector 453">
                    <a:extLst>
                      <a:ext uri="{FF2B5EF4-FFF2-40B4-BE49-F238E27FC236}">
                        <a16:creationId xmlns:a16="http://schemas.microsoft.com/office/drawing/2014/main" id="{90987597-4B05-297E-78F6-DBC8391C78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6913466" y="4910810"/>
                    <a:ext cx="0" cy="9496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sp>
                <p:nvSpPr>
                  <p:cNvPr id="455" name="Rectangle 454">
                    <a:extLst>
                      <a:ext uri="{FF2B5EF4-FFF2-40B4-BE49-F238E27FC236}">
                        <a16:creationId xmlns:a16="http://schemas.microsoft.com/office/drawing/2014/main" id="{26C683C6-BDAA-42E4-404F-3354D9402946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6861863" y="4503782"/>
                    <a:ext cx="103207" cy="10320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41" name="Group 440">
                  <a:extLst>
                    <a:ext uri="{FF2B5EF4-FFF2-40B4-BE49-F238E27FC236}">
                      <a16:creationId xmlns:a16="http://schemas.microsoft.com/office/drawing/2014/main" id="{584C262C-BA2A-3C77-0A60-7B3FBD508AE2}"/>
                    </a:ext>
                  </a:extLst>
                </p:cNvPr>
                <p:cNvGrpSpPr/>
                <p:nvPr/>
              </p:nvGrpSpPr>
              <p:grpSpPr>
                <a:xfrm>
                  <a:off x="7815675" y="3853372"/>
                  <a:ext cx="103209" cy="1091565"/>
                  <a:chOff x="6861862" y="4137237"/>
                  <a:chExt cx="103209" cy="1091565"/>
                </a:xfrm>
              </p:grpSpPr>
              <p:cxnSp>
                <p:nvCxnSpPr>
                  <p:cNvPr id="444" name="Straight Connector 443">
                    <a:extLst>
                      <a:ext uri="{FF2B5EF4-FFF2-40B4-BE49-F238E27FC236}">
                        <a16:creationId xmlns:a16="http://schemas.microsoft.com/office/drawing/2014/main" id="{4423F336-C236-60D2-0C5B-1CEE512EA2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913466" y="4151896"/>
                    <a:ext cx="0" cy="1073539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45" name="Straight Connector 444">
                    <a:extLst>
                      <a:ext uri="{FF2B5EF4-FFF2-40B4-BE49-F238E27FC236}">
                        <a16:creationId xmlns:a16="http://schemas.microsoft.com/office/drawing/2014/main" id="{E7E1E306-1D82-77C0-9836-4F66FE85D02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6913466" y="4089755"/>
                    <a:ext cx="0" cy="9496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46" name="Straight Connector 445">
                    <a:extLst>
                      <a:ext uri="{FF2B5EF4-FFF2-40B4-BE49-F238E27FC236}">
                        <a16:creationId xmlns:a16="http://schemas.microsoft.com/office/drawing/2014/main" id="{84F023EC-2411-A263-809D-04833289CCE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6913466" y="5181320"/>
                    <a:ext cx="0" cy="9496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sp>
                <p:nvSpPr>
                  <p:cNvPr id="447" name="Rectangle 446">
                    <a:extLst>
                      <a:ext uri="{FF2B5EF4-FFF2-40B4-BE49-F238E27FC236}">
                        <a16:creationId xmlns:a16="http://schemas.microsoft.com/office/drawing/2014/main" id="{C443AB17-62C2-6633-C658-165AABFF621F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6861863" y="4631417"/>
                    <a:ext cx="103207" cy="10320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42" name="Rectangle 441">
                  <a:extLst>
                    <a:ext uri="{FF2B5EF4-FFF2-40B4-BE49-F238E27FC236}">
                      <a16:creationId xmlns:a16="http://schemas.microsoft.com/office/drawing/2014/main" id="{FEB5D39B-9914-7D28-4FBE-81D4667165D6}"/>
                    </a:ext>
                  </a:extLst>
                </p:cNvPr>
                <p:cNvSpPr/>
                <p:nvPr/>
              </p:nvSpPr>
              <p:spPr>
                <a:xfrm rot="2700000">
                  <a:off x="5316690" y="3514146"/>
                  <a:ext cx="103207" cy="103209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70" name="Freeform: Shape 469">
                  <a:extLst>
                    <a:ext uri="{FF2B5EF4-FFF2-40B4-BE49-F238E27FC236}">
                      <a16:creationId xmlns:a16="http://schemas.microsoft.com/office/drawing/2014/main" id="{87DC7C0A-7B1D-100E-4BB6-51FC445C5BEA}"/>
                    </a:ext>
                  </a:extLst>
                </p:cNvPr>
                <p:cNvSpPr/>
                <p:nvPr/>
              </p:nvSpPr>
              <p:spPr>
                <a:xfrm>
                  <a:off x="5364480" y="3564255"/>
                  <a:ext cx="2505075" cy="834390"/>
                </a:xfrm>
                <a:custGeom>
                  <a:avLst/>
                  <a:gdLst>
                    <a:gd name="connsiteX0" fmla="*/ 0 w 2505075"/>
                    <a:gd name="connsiteY0" fmla="*/ 0 h 834390"/>
                    <a:gd name="connsiteX1" fmla="*/ 626745 w 2505075"/>
                    <a:gd name="connsiteY1" fmla="*/ 792480 h 834390"/>
                    <a:gd name="connsiteX2" fmla="*/ 1251585 w 2505075"/>
                    <a:gd name="connsiteY2" fmla="*/ 800100 h 834390"/>
                    <a:gd name="connsiteX3" fmla="*/ 2505075 w 2505075"/>
                    <a:gd name="connsiteY3" fmla="*/ 834390 h 834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05075" h="834390">
                      <a:moveTo>
                        <a:pt x="0" y="0"/>
                      </a:moveTo>
                      <a:lnTo>
                        <a:pt x="626745" y="792480"/>
                      </a:lnTo>
                      <a:lnTo>
                        <a:pt x="1251585" y="800100"/>
                      </a:lnTo>
                      <a:lnTo>
                        <a:pt x="2505075" y="834390"/>
                      </a:lnTo>
                    </a:path>
                  </a:pathLst>
                </a:cu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aphicFrame>
            <p:nvGraphicFramePr>
              <p:cNvPr id="260" name="Chart 259">
                <a:extLst>
                  <a:ext uri="{FF2B5EF4-FFF2-40B4-BE49-F238E27FC236}">
                    <a16:creationId xmlns:a16="http://schemas.microsoft.com/office/drawing/2014/main" id="{83BCB176-8F02-A07C-4893-047C641C5BD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61950547"/>
                  </p:ext>
                </p:extLst>
              </p:nvPr>
            </p:nvGraphicFramePr>
            <p:xfrm>
              <a:off x="8218367" y="2946201"/>
              <a:ext cx="3121464" cy="237942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6"/>
              </a:graphicData>
            </a:graphic>
          </p:graphicFrame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3EE895D8-3E2A-EB16-8C17-E131FC7186AD}"/>
                  </a:ext>
                </a:extLst>
              </p:cNvPr>
              <p:cNvSpPr txBox="1"/>
              <p:nvPr/>
            </p:nvSpPr>
            <p:spPr>
              <a:xfrm>
                <a:off x="8284127" y="2720736"/>
                <a:ext cx="225093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solidFill>
                      <a:schemeClr val="accent1"/>
                    </a:solidFill>
                    <a:latin typeface="+mj-lt"/>
                  </a:rPr>
                  <a:t>HIS-Q mood domain score</a:t>
                </a:r>
              </a:p>
            </p:txBody>
          </p:sp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9B853008-25D3-F706-2F09-21A6D7338C5A}"/>
                  </a:ext>
                </a:extLst>
              </p:cNvPr>
              <p:cNvSpPr txBox="1"/>
              <p:nvPr/>
            </p:nvSpPr>
            <p:spPr>
              <a:xfrm>
                <a:off x="8296587" y="5019732"/>
                <a:ext cx="3137246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271463" algn="ctr"/>
                    <a:tab pos="884238" algn="ctr"/>
                    <a:tab pos="1487488" algn="ctr"/>
                    <a:tab pos="2109788" algn="ctr"/>
                    <a:tab pos="2722563" algn="ctr"/>
                  </a:tabLst>
                </a:pPr>
                <a:endParaRPr lang="en-GB" sz="1100" dirty="0">
                  <a:solidFill>
                    <a:srgbClr val="000000"/>
                  </a:solidFill>
                </a:endParaRPr>
              </a:p>
              <a:p>
                <a:pPr>
                  <a:tabLst>
                    <a:tab pos="271463" algn="ctr"/>
                    <a:tab pos="884238" algn="ctr"/>
                    <a:tab pos="1487488" algn="ctr"/>
                    <a:tab pos="2109788" algn="ctr"/>
                    <a:tab pos="2722563" algn="ctr"/>
                  </a:tabLst>
                </a:pPr>
                <a:r>
                  <a:rPr lang="en-GB" sz="1100" dirty="0">
                    <a:solidFill>
                      <a:schemeClr val="accent1"/>
                    </a:solidFill>
                    <a:latin typeface="+mj-lt"/>
                  </a:rPr>
                  <a:t>	26	21	17		13</a:t>
                </a:r>
              </a:p>
              <a:p>
                <a:pPr>
                  <a:tabLst>
                    <a:tab pos="271463" algn="ctr"/>
                    <a:tab pos="884238" algn="ctr"/>
                    <a:tab pos="1487488" algn="ctr"/>
                    <a:tab pos="2109788" algn="ctr"/>
                    <a:tab pos="2722563" algn="ctr"/>
                  </a:tabLst>
                </a:pPr>
                <a:r>
                  <a:rPr lang="en-GB" sz="1100" dirty="0">
                    <a:solidFill>
                      <a:schemeClr val="accent3">
                        <a:lumMod val="75000"/>
                      </a:schemeClr>
                    </a:solidFill>
                    <a:latin typeface="+mj-lt"/>
                  </a:rPr>
                  <a:t>	23	20	18		13</a:t>
                </a:r>
              </a:p>
            </p:txBody>
          </p:sp>
          <p:grpSp>
            <p:nvGrpSpPr>
              <p:cNvPr id="494" name="Group 493">
                <a:extLst>
                  <a:ext uri="{FF2B5EF4-FFF2-40B4-BE49-F238E27FC236}">
                    <a16:creationId xmlns:a16="http://schemas.microsoft.com/office/drawing/2014/main" id="{031BEF6A-85AF-A4FE-84E1-E79CF46BBF0B}"/>
                  </a:ext>
                </a:extLst>
              </p:cNvPr>
              <p:cNvGrpSpPr/>
              <p:nvPr/>
            </p:nvGrpSpPr>
            <p:grpSpPr>
              <a:xfrm>
                <a:off x="8661078" y="3062662"/>
                <a:ext cx="2561100" cy="1672206"/>
                <a:chOff x="8580694" y="3062662"/>
                <a:chExt cx="2561100" cy="1672206"/>
              </a:xfrm>
            </p:grpSpPr>
            <p:grpSp>
              <p:nvGrpSpPr>
                <p:cNvPr id="271" name="Group 270">
                  <a:extLst>
                    <a:ext uri="{FF2B5EF4-FFF2-40B4-BE49-F238E27FC236}">
                      <a16:creationId xmlns:a16="http://schemas.microsoft.com/office/drawing/2014/main" id="{A8AFACEC-C496-B2F6-1332-93465EB515FC}"/>
                    </a:ext>
                  </a:extLst>
                </p:cNvPr>
                <p:cNvGrpSpPr/>
                <p:nvPr/>
              </p:nvGrpSpPr>
              <p:grpSpPr>
                <a:xfrm>
                  <a:off x="9196009" y="3370160"/>
                  <a:ext cx="103209" cy="734082"/>
                  <a:chOff x="7459133" y="4141316"/>
                  <a:chExt cx="103209" cy="734082"/>
                </a:xfrm>
              </p:grpSpPr>
              <p:cxnSp>
                <p:nvCxnSpPr>
                  <p:cNvPr id="289" name="Straight Connector 288">
                    <a:extLst>
                      <a:ext uri="{FF2B5EF4-FFF2-40B4-BE49-F238E27FC236}">
                        <a16:creationId xmlns:a16="http://schemas.microsoft.com/office/drawing/2014/main" id="{91D08A42-3DCE-0900-E956-4E52989DBD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510737" y="4145924"/>
                    <a:ext cx="0" cy="728602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sp>
                <p:nvSpPr>
                  <p:cNvPr id="290" name="Rectangle 289">
                    <a:extLst>
                      <a:ext uri="{FF2B5EF4-FFF2-40B4-BE49-F238E27FC236}">
                        <a16:creationId xmlns:a16="http://schemas.microsoft.com/office/drawing/2014/main" id="{BEBDEBF1-DD93-0A09-2229-989FB9FA4FA5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7459134" y="4453273"/>
                    <a:ext cx="103207" cy="103209"/>
                  </a:xfrm>
                  <a:prstGeom prst="rect">
                    <a:avLst/>
                  </a:prstGeom>
                  <a:solidFill>
                    <a:schemeClr val="accent3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291" name="Straight Connector 290">
                    <a:extLst>
                      <a:ext uri="{FF2B5EF4-FFF2-40B4-BE49-F238E27FC236}">
                        <a16:creationId xmlns:a16="http://schemas.microsoft.com/office/drawing/2014/main" id="{D783705D-23FC-0A3C-01FA-AEF4EBAD15E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7510737" y="4093834"/>
                    <a:ext cx="0" cy="9496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2" name="Straight Connector 291">
                    <a:extLst>
                      <a:ext uri="{FF2B5EF4-FFF2-40B4-BE49-F238E27FC236}">
                        <a16:creationId xmlns:a16="http://schemas.microsoft.com/office/drawing/2014/main" id="{E4233EC3-69E6-842C-60EC-3ED1A496FEE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7510737" y="4827916"/>
                    <a:ext cx="0" cy="9496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72" name="Group 271">
                  <a:extLst>
                    <a:ext uri="{FF2B5EF4-FFF2-40B4-BE49-F238E27FC236}">
                      <a16:creationId xmlns:a16="http://schemas.microsoft.com/office/drawing/2014/main" id="{51C7756C-749E-F090-173B-8D1118B3DF4B}"/>
                    </a:ext>
                  </a:extLst>
                </p:cNvPr>
                <p:cNvGrpSpPr/>
                <p:nvPr/>
              </p:nvGrpSpPr>
              <p:grpSpPr>
                <a:xfrm>
                  <a:off x="9807514" y="3227285"/>
                  <a:ext cx="103209" cy="1012212"/>
                  <a:chOff x="7459133" y="4030826"/>
                  <a:chExt cx="103209" cy="1012212"/>
                </a:xfrm>
              </p:grpSpPr>
              <p:cxnSp>
                <p:nvCxnSpPr>
                  <p:cNvPr id="285" name="Straight Connector 284">
                    <a:extLst>
                      <a:ext uri="{FF2B5EF4-FFF2-40B4-BE49-F238E27FC236}">
                        <a16:creationId xmlns:a16="http://schemas.microsoft.com/office/drawing/2014/main" id="{5E6540FA-386C-46E9-C76D-416E9900471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510737" y="4035434"/>
                    <a:ext cx="0" cy="1004827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sp>
                <p:nvSpPr>
                  <p:cNvPr id="286" name="Rectangle 285">
                    <a:extLst>
                      <a:ext uri="{FF2B5EF4-FFF2-40B4-BE49-F238E27FC236}">
                        <a16:creationId xmlns:a16="http://schemas.microsoft.com/office/drawing/2014/main" id="{319D0BAA-8430-02E1-4F8C-72B8A3E74DB7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7459134" y="4481848"/>
                    <a:ext cx="103207" cy="103209"/>
                  </a:xfrm>
                  <a:prstGeom prst="rect">
                    <a:avLst/>
                  </a:prstGeom>
                  <a:solidFill>
                    <a:schemeClr val="accent3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287" name="Straight Connector 286">
                    <a:extLst>
                      <a:ext uri="{FF2B5EF4-FFF2-40B4-BE49-F238E27FC236}">
                        <a16:creationId xmlns:a16="http://schemas.microsoft.com/office/drawing/2014/main" id="{431A1177-3EE4-E659-55A3-8FBEF9DFDD5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7510737" y="3983344"/>
                    <a:ext cx="0" cy="9496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8" name="Straight Connector 287">
                    <a:extLst>
                      <a:ext uri="{FF2B5EF4-FFF2-40B4-BE49-F238E27FC236}">
                        <a16:creationId xmlns:a16="http://schemas.microsoft.com/office/drawing/2014/main" id="{70DCE71F-548C-E37F-38EB-A6FA591C1DB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7510737" y="4995556"/>
                    <a:ext cx="0" cy="9496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74" name="Group 273">
                  <a:extLst>
                    <a:ext uri="{FF2B5EF4-FFF2-40B4-BE49-F238E27FC236}">
                      <a16:creationId xmlns:a16="http://schemas.microsoft.com/office/drawing/2014/main" id="{358E4618-9ABD-1812-6328-3C5C9DB77403}"/>
                    </a:ext>
                  </a:extLst>
                </p:cNvPr>
                <p:cNvGrpSpPr/>
                <p:nvPr/>
              </p:nvGrpSpPr>
              <p:grpSpPr>
                <a:xfrm>
                  <a:off x="11038585" y="3495961"/>
                  <a:ext cx="103209" cy="1238907"/>
                  <a:chOff x="7459133" y="3910811"/>
                  <a:chExt cx="103209" cy="1238907"/>
                </a:xfrm>
              </p:grpSpPr>
              <p:cxnSp>
                <p:nvCxnSpPr>
                  <p:cNvPr id="277" name="Straight Connector 276">
                    <a:extLst>
                      <a:ext uri="{FF2B5EF4-FFF2-40B4-BE49-F238E27FC236}">
                        <a16:creationId xmlns:a16="http://schemas.microsoft.com/office/drawing/2014/main" id="{AE184441-1CF2-4487-F943-ACE6465976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510737" y="3915419"/>
                    <a:ext cx="0" cy="1231451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sp>
                <p:nvSpPr>
                  <p:cNvPr id="278" name="Rectangle 277">
                    <a:extLst>
                      <a:ext uri="{FF2B5EF4-FFF2-40B4-BE49-F238E27FC236}">
                        <a16:creationId xmlns:a16="http://schemas.microsoft.com/office/drawing/2014/main" id="{7443F198-3C0F-EDEF-205E-A2960DEBE8EA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7459134" y="4481848"/>
                    <a:ext cx="103207" cy="103209"/>
                  </a:xfrm>
                  <a:prstGeom prst="rect">
                    <a:avLst/>
                  </a:prstGeom>
                  <a:solidFill>
                    <a:schemeClr val="accent3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279" name="Straight Connector 278">
                    <a:extLst>
                      <a:ext uri="{FF2B5EF4-FFF2-40B4-BE49-F238E27FC236}">
                        <a16:creationId xmlns:a16="http://schemas.microsoft.com/office/drawing/2014/main" id="{586812DB-B52F-2382-5949-C035255DB6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7510737" y="3863329"/>
                    <a:ext cx="0" cy="9496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0" name="Straight Connector 279">
                    <a:extLst>
                      <a:ext uri="{FF2B5EF4-FFF2-40B4-BE49-F238E27FC236}">
                        <a16:creationId xmlns:a16="http://schemas.microsoft.com/office/drawing/2014/main" id="{16FF28C5-7C81-6AE6-870A-3027A5BCA64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7510737" y="5102236"/>
                    <a:ext cx="0" cy="9496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75" name="Rectangle 274">
                  <a:extLst>
                    <a:ext uri="{FF2B5EF4-FFF2-40B4-BE49-F238E27FC236}">
                      <a16:creationId xmlns:a16="http://schemas.microsoft.com/office/drawing/2014/main" id="{E32FA4C5-8EFD-66F0-94F1-FDC528342730}"/>
                    </a:ext>
                  </a:extLst>
                </p:cNvPr>
                <p:cNvSpPr/>
                <p:nvPr/>
              </p:nvSpPr>
              <p:spPr>
                <a:xfrm rot="2700000">
                  <a:off x="8580695" y="3062661"/>
                  <a:ext cx="103207" cy="103209"/>
                </a:xfrm>
                <a:prstGeom prst="rect">
                  <a:avLst/>
                </a:prstGeom>
                <a:solidFill>
                  <a:schemeClr val="accent3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93" name="Freeform: Shape 492">
                  <a:extLst>
                    <a:ext uri="{FF2B5EF4-FFF2-40B4-BE49-F238E27FC236}">
                      <a16:creationId xmlns:a16="http://schemas.microsoft.com/office/drawing/2014/main" id="{AECF152B-5302-4DFE-3C9E-9444C1236AEE}"/>
                    </a:ext>
                  </a:extLst>
                </p:cNvPr>
                <p:cNvSpPr/>
                <p:nvPr/>
              </p:nvSpPr>
              <p:spPr>
                <a:xfrm>
                  <a:off x="8630920" y="3114040"/>
                  <a:ext cx="2461260" cy="1003300"/>
                </a:xfrm>
                <a:custGeom>
                  <a:avLst/>
                  <a:gdLst>
                    <a:gd name="connsiteX0" fmla="*/ 0 w 2461260"/>
                    <a:gd name="connsiteY0" fmla="*/ 0 h 1003300"/>
                    <a:gd name="connsiteX1" fmla="*/ 617220 w 2461260"/>
                    <a:gd name="connsiteY1" fmla="*/ 619760 h 1003300"/>
                    <a:gd name="connsiteX2" fmla="*/ 1229360 w 2461260"/>
                    <a:gd name="connsiteY2" fmla="*/ 617220 h 1003300"/>
                    <a:gd name="connsiteX3" fmla="*/ 2461260 w 2461260"/>
                    <a:gd name="connsiteY3" fmla="*/ 1003300 h 1003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61260" h="1003300">
                      <a:moveTo>
                        <a:pt x="0" y="0"/>
                      </a:moveTo>
                      <a:lnTo>
                        <a:pt x="617220" y="619760"/>
                      </a:lnTo>
                      <a:lnTo>
                        <a:pt x="1229360" y="617220"/>
                      </a:lnTo>
                      <a:lnTo>
                        <a:pt x="2461260" y="1003300"/>
                      </a:lnTo>
                    </a:path>
                  </a:pathLst>
                </a:custGeom>
                <a:no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496" name="Group 495">
                <a:extLst>
                  <a:ext uri="{FF2B5EF4-FFF2-40B4-BE49-F238E27FC236}">
                    <a16:creationId xmlns:a16="http://schemas.microsoft.com/office/drawing/2014/main" id="{346595C3-C200-8323-1D7C-E9818A523FC8}"/>
                  </a:ext>
                </a:extLst>
              </p:cNvPr>
              <p:cNvGrpSpPr/>
              <p:nvPr/>
            </p:nvGrpSpPr>
            <p:grpSpPr>
              <a:xfrm>
                <a:off x="8551829" y="3062662"/>
                <a:ext cx="2562190" cy="1648403"/>
                <a:chOff x="8471445" y="3062662"/>
                <a:chExt cx="2562190" cy="1648403"/>
              </a:xfrm>
            </p:grpSpPr>
            <p:grpSp>
              <p:nvGrpSpPr>
                <p:cNvPr id="267" name="Group 266">
                  <a:extLst>
                    <a:ext uri="{FF2B5EF4-FFF2-40B4-BE49-F238E27FC236}">
                      <a16:creationId xmlns:a16="http://schemas.microsoft.com/office/drawing/2014/main" id="{08538435-E205-5E5A-265A-1F8B0A36D785}"/>
                    </a:ext>
                  </a:extLst>
                </p:cNvPr>
                <p:cNvGrpSpPr/>
                <p:nvPr/>
              </p:nvGrpSpPr>
              <p:grpSpPr>
                <a:xfrm>
                  <a:off x="9086760" y="3787350"/>
                  <a:ext cx="103209" cy="706755"/>
                  <a:chOff x="6861862" y="4304877"/>
                  <a:chExt cx="103209" cy="706755"/>
                </a:xfrm>
              </p:grpSpPr>
              <p:cxnSp>
                <p:nvCxnSpPr>
                  <p:cNvPr id="305" name="Straight Connector 304">
                    <a:extLst>
                      <a:ext uri="{FF2B5EF4-FFF2-40B4-BE49-F238E27FC236}">
                        <a16:creationId xmlns:a16="http://schemas.microsoft.com/office/drawing/2014/main" id="{AD4FA337-DD11-2F1F-07B8-BB222269BE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913466" y="4310382"/>
                    <a:ext cx="0" cy="70104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6" name="Straight Connector 305">
                    <a:extLst>
                      <a:ext uri="{FF2B5EF4-FFF2-40B4-BE49-F238E27FC236}">
                        <a16:creationId xmlns:a16="http://schemas.microsoft.com/office/drawing/2014/main" id="{834DDAF8-0005-6D87-A81D-AF80BFF58A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6913466" y="4257395"/>
                    <a:ext cx="0" cy="9496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7" name="Straight Connector 306">
                    <a:extLst>
                      <a:ext uri="{FF2B5EF4-FFF2-40B4-BE49-F238E27FC236}">
                        <a16:creationId xmlns:a16="http://schemas.microsoft.com/office/drawing/2014/main" id="{EA65B84D-55E8-55A3-0CFC-DE098DFD6B5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6913466" y="4964150"/>
                    <a:ext cx="0" cy="9496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sp>
                <p:nvSpPr>
                  <p:cNvPr id="308" name="Rectangle 307">
                    <a:extLst>
                      <a:ext uri="{FF2B5EF4-FFF2-40B4-BE49-F238E27FC236}">
                        <a16:creationId xmlns:a16="http://schemas.microsoft.com/office/drawing/2014/main" id="{827B6E6D-5A32-BC6E-D202-6F6B56C4512C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6861863" y="4595222"/>
                    <a:ext cx="103207" cy="10320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68" name="Group 267">
                  <a:extLst>
                    <a:ext uri="{FF2B5EF4-FFF2-40B4-BE49-F238E27FC236}">
                      <a16:creationId xmlns:a16="http://schemas.microsoft.com/office/drawing/2014/main" id="{EBD448D2-3A5B-4580-A40B-9319719BB406}"/>
                    </a:ext>
                  </a:extLst>
                </p:cNvPr>
                <p:cNvGrpSpPr/>
                <p:nvPr/>
              </p:nvGrpSpPr>
              <p:grpSpPr>
                <a:xfrm>
                  <a:off x="9699569" y="3457448"/>
                  <a:ext cx="103209" cy="1042035"/>
                  <a:chOff x="6861862" y="4173432"/>
                  <a:chExt cx="103209" cy="1042035"/>
                </a:xfrm>
              </p:grpSpPr>
              <p:cxnSp>
                <p:nvCxnSpPr>
                  <p:cNvPr id="301" name="Straight Connector 300">
                    <a:extLst>
                      <a:ext uri="{FF2B5EF4-FFF2-40B4-BE49-F238E27FC236}">
                        <a16:creationId xmlns:a16="http://schemas.microsoft.com/office/drawing/2014/main" id="{BAD7C717-217F-6418-0A88-04ED8F40A47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913466" y="4179274"/>
                    <a:ext cx="0" cy="1034415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2" name="Straight Connector 301">
                    <a:extLst>
                      <a:ext uri="{FF2B5EF4-FFF2-40B4-BE49-F238E27FC236}">
                        <a16:creationId xmlns:a16="http://schemas.microsoft.com/office/drawing/2014/main" id="{E4B99370-2530-36B9-166D-5396DF8CF6E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6913466" y="4125950"/>
                    <a:ext cx="0" cy="9496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3" name="Straight Connector 302">
                    <a:extLst>
                      <a:ext uri="{FF2B5EF4-FFF2-40B4-BE49-F238E27FC236}">
                        <a16:creationId xmlns:a16="http://schemas.microsoft.com/office/drawing/2014/main" id="{A6368624-D97E-6DB3-73A9-90EB5EA1E5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6913466" y="5167985"/>
                    <a:ext cx="0" cy="9496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sp>
                <p:nvSpPr>
                  <p:cNvPr id="304" name="Rectangle 303">
                    <a:extLst>
                      <a:ext uri="{FF2B5EF4-FFF2-40B4-BE49-F238E27FC236}">
                        <a16:creationId xmlns:a16="http://schemas.microsoft.com/office/drawing/2014/main" id="{C18A0024-AEB6-7C7F-559A-F1C62467AE55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6861863" y="4640942"/>
                    <a:ext cx="103207" cy="10320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70" name="Group 269">
                  <a:extLst>
                    <a:ext uri="{FF2B5EF4-FFF2-40B4-BE49-F238E27FC236}">
                      <a16:creationId xmlns:a16="http://schemas.microsoft.com/office/drawing/2014/main" id="{ABC6F332-5ABB-7ACB-FB6F-67F2B5040F25}"/>
                    </a:ext>
                  </a:extLst>
                </p:cNvPr>
                <p:cNvGrpSpPr/>
                <p:nvPr/>
              </p:nvGrpSpPr>
              <p:grpSpPr>
                <a:xfrm>
                  <a:off x="10930426" y="3483802"/>
                  <a:ext cx="103209" cy="1227263"/>
                  <a:chOff x="6861862" y="4080087"/>
                  <a:chExt cx="103209" cy="1227263"/>
                </a:xfrm>
              </p:grpSpPr>
              <p:cxnSp>
                <p:nvCxnSpPr>
                  <p:cNvPr id="293" name="Straight Connector 292">
                    <a:extLst>
                      <a:ext uri="{FF2B5EF4-FFF2-40B4-BE49-F238E27FC236}">
                        <a16:creationId xmlns:a16="http://schemas.microsoft.com/office/drawing/2014/main" id="{ED35DB2A-2E2D-78CF-2C15-CC2860DB7AB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913466" y="4094746"/>
                    <a:ext cx="0" cy="121260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4" name="Straight Connector 293">
                    <a:extLst>
                      <a:ext uri="{FF2B5EF4-FFF2-40B4-BE49-F238E27FC236}">
                        <a16:creationId xmlns:a16="http://schemas.microsoft.com/office/drawing/2014/main" id="{146DC86F-AA78-B895-21B9-1BAAB110AAB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6913466" y="4032605"/>
                    <a:ext cx="0" cy="9496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5" name="Straight Connector 294">
                    <a:extLst>
                      <a:ext uri="{FF2B5EF4-FFF2-40B4-BE49-F238E27FC236}">
                        <a16:creationId xmlns:a16="http://schemas.microsoft.com/office/drawing/2014/main" id="{3BD5D8BF-E6E1-88FB-D395-AEE0ACA9F6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6913466" y="5259425"/>
                    <a:ext cx="0" cy="9496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72727"/>
                    </a:solidFill>
                    <a:prstDash val="solid"/>
                  </a:ln>
                  <a:effectLst/>
                </p:spPr>
              </p:cxnSp>
              <p:sp>
                <p:nvSpPr>
                  <p:cNvPr id="296" name="Rectangle 295">
                    <a:extLst>
                      <a:ext uri="{FF2B5EF4-FFF2-40B4-BE49-F238E27FC236}">
                        <a16:creationId xmlns:a16="http://schemas.microsoft.com/office/drawing/2014/main" id="{17C71555-1B85-6B83-006E-5C5BE8AE409E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6861863" y="4640942"/>
                    <a:ext cx="103207" cy="10320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76" name="Rectangle 275">
                  <a:extLst>
                    <a:ext uri="{FF2B5EF4-FFF2-40B4-BE49-F238E27FC236}">
                      <a16:creationId xmlns:a16="http://schemas.microsoft.com/office/drawing/2014/main" id="{82F2DFE0-CAAD-4384-4821-2D33378CD7AB}"/>
                    </a:ext>
                  </a:extLst>
                </p:cNvPr>
                <p:cNvSpPr/>
                <p:nvPr/>
              </p:nvSpPr>
              <p:spPr>
                <a:xfrm rot="2700000">
                  <a:off x="8471446" y="3062661"/>
                  <a:ext cx="103207" cy="103209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95" name="Freeform: Shape 494">
                  <a:extLst>
                    <a:ext uri="{FF2B5EF4-FFF2-40B4-BE49-F238E27FC236}">
                      <a16:creationId xmlns:a16="http://schemas.microsoft.com/office/drawing/2014/main" id="{4ED039D1-77FF-D35A-2B1C-0BC7084388FE}"/>
                    </a:ext>
                  </a:extLst>
                </p:cNvPr>
                <p:cNvSpPr/>
                <p:nvPr/>
              </p:nvSpPr>
              <p:spPr>
                <a:xfrm>
                  <a:off x="8521700" y="3114040"/>
                  <a:ext cx="2463800" cy="1021080"/>
                </a:xfrm>
                <a:custGeom>
                  <a:avLst/>
                  <a:gdLst>
                    <a:gd name="connsiteX0" fmla="*/ 0 w 2463800"/>
                    <a:gd name="connsiteY0" fmla="*/ 0 h 1021080"/>
                    <a:gd name="connsiteX1" fmla="*/ 617220 w 2463800"/>
                    <a:gd name="connsiteY1" fmla="*/ 1021080 h 1021080"/>
                    <a:gd name="connsiteX2" fmla="*/ 1231900 w 2463800"/>
                    <a:gd name="connsiteY2" fmla="*/ 863600 h 1021080"/>
                    <a:gd name="connsiteX3" fmla="*/ 2463800 w 2463800"/>
                    <a:gd name="connsiteY3" fmla="*/ 985520 h 1021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63800" h="1021080">
                      <a:moveTo>
                        <a:pt x="0" y="0"/>
                      </a:moveTo>
                      <a:lnTo>
                        <a:pt x="617220" y="1021080"/>
                      </a:lnTo>
                      <a:lnTo>
                        <a:pt x="1231900" y="863600"/>
                      </a:lnTo>
                      <a:lnTo>
                        <a:pt x="2463800" y="985520"/>
                      </a:lnTo>
                    </a:path>
                  </a:pathLst>
                </a:cu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316" name="TextBox 315">
                <a:extLst>
                  <a:ext uri="{FF2B5EF4-FFF2-40B4-BE49-F238E27FC236}">
                    <a16:creationId xmlns:a16="http://schemas.microsoft.com/office/drawing/2014/main" id="{E5C99B9C-9CDA-3ADA-4CC1-876895CC6179}"/>
                  </a:ext>
                </a:extLst>
              </p:cNvPr>
              <p:cNvSpPr txBox="1"/>
              <p:nvPr/>
            </p:nvSpPr>
            <p:spPr>
              <a:xfrm>
                <a:off x="8692400" y="4773853"/>
                <a:ext cx="689859" cy="153760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p=0.330*</a:t>
                </a:r>
              </a:p>
            </p:txBody>
          </p:sp>
          <p:sp>
            <p:nvSpPr>
              <p:cNvPr id="312" name="TextBox 311">
                <a:extLst>
                  <a:ext uri="{FF2B5EF4-FFF2-40B4-BE49-F238E27FC236}">
                    <a16:creationId xmlns:a16="http://schemas.microsoft.com/office/drawing/2014/main" id="{DA4A6969-B2F4-897A-0EA3-3315B2FF28F8}"/>
                  </a:ext>
                </a:extLst>
              </p:cNvPr>
              <p:cNvSpPr txBox="1"/>
              <p:nvPr/>
            </p:nvSpPr>
            <p:spPr>
              <a:xfrm>
                <a:off x="2338487" y="4773853"/>
                <a:ext cx="694668" cy="153760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p=0.092*</a:t>
                </a:r>
              </a:p>
            </p:txBody>
          </p:sp>
          <p:sp>
            <p:nvSpPr>
              <p:cNvPr id="314" name="TextBox 313">
                <a:extLst>
                  <a:ext uri="{FF2B5EF4-FFF2-40B4-BE49-F238E27FC236}">
                    <a16:creationId xmlns:a16="http://schemas.microsoft.com/office/drawing/2014/main" id="{B6CEF7DB-3A60-B7EB-D5A2-3FDBBA8BE18B}"/>
                  </a:ext>
                </a:extLst>
              </p:cNvPr>
              <p:cNvSpPr txBox="1"/>
              <p:nvPr/>
            </p:nvSpPr>
            <p:spPr>
              <a:xfrm>
                <a:off x="5497357" y="4773853"/>
                <a:ext cx="641770" cy="153760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p=0.221*</a:t>
                </a:r>
              </a:p>
            </p:txBody>
          </p:sp>
        </p:grp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9F47032-55AF-2793-8581-811160048F3F}"/>
              </a:ext>
            </a:extLst>
          </p:cNvPr>
          <p:cNvSpPr/>
          <p:nvPr/>
        </p:nvSpPr>
        <p:spPr>
          <a:xfrm>
            <a:off x="-592850" y="1340465"/>
            <a:ext cx="6504077" cy="449779"/>
          </a:xfrm>
          <a:prstGeom prst="roundRect">
            <a:avLst>
              <a:gd name="adj" fmla="val 50000"/>
            </a:avLst>
          </a:prstGeom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4764F9C-9991-A37A-B38C-966FAFE43947}"/>
              </a:ext>
            </a:extLst>
          </p:cNvPr>
          <p:cNvSpPr txBox="1">
            <a:spLocks/>
          </p:cNvSpPr>
          <p:nvPr/>
        </p:nvSpPr>
        <p:spPr>
          <a:xfrm>
            <a:off x="688768" y="1360561"/>
            <a:ext cx="5051846" cy="42780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rgbClr val="006EAB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b="1" dirty="0">
                <a:solidFill>
                  <a:prstClr val="white"/>
                </a:solidFill>
                <a:latin typeface="Poppins Light"/>
              </a:rPr>
              <a:t>Outcomes in men with LG-PDD</a:t>
            </a:r>
            <a:endParaRPr lang="en-US" b="1" dirty="0">
              <a:solidFill>
                <a:prstClr val="white"/>
              </a:solidFill>
              <a:latin typeface="Poppi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27163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CB8DBEC8-3768-114B-5E76-0A8AB3B42565}"/>
              </a:ext>
            </a:extLst>
          </p:cNvPr>
          <p:cNvGrpSpPr/>
          <p:nvPr/>
        </p:nvGrpSpPr>
        <p:grpSpPr>
          <a:xfrm>
            <a:off x="155861" y="2692963"/>
            <a:ext cx="11237384" cy="2967426"/>
            <a:chOff x="155861" y="2692963"/>
            <a:chExt cx="11237384" cy="296742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71822EF-98CF-B275-4C98-B16A6848087B}"/>
                </a:ext>
              </a:extLst>
            </p:cNvPr>
            <p:cNvGrpSpPr/>
            <p:nvPr/>
          </p:nvGrpSpPr>
          <p:grpSpPr>
            <a:xfrm>
              <a:off x="155861" y="2913195"/>
              <a:ext cx="2036619" cy="1114847"/>
              <a:chOff x="155861" y="3013675"/>
              <a:chExt cx="2036619" cy="1114847"/>
            </a:xfrm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E5D7B936-56A5-22EA-881F-8D169053E2E9}"/>
                  </a:ext>
                </a:extLst>
              </p:cNvPr>
              <p:cNvSpPr/>
              <p:nvPr/>
            </p:nvSpPr>
            <p:spPr>
              <a:xfrm>
                <a:off x="155861" y="3013675"/>
                <a:ext cx="2036619" cy="1114847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36B7F59B-DF86-0F83-D2B1-2EAE65AA1787}"/>
                  </a:ext>
                </a:extLst>
              </p:cNvPr>
              <p:cNvGrpSpPr/>
              <p:nvPr/>
            </p:nvGrpSpPr>
            <p:grpSpPr>
              <a:xfrm>
                <a:off x="442756" y="3215816"/>
                <a:ext cx="689759" cy="689759"/>
                <a:chOff x="442756" y="2894270"/>
                <a:chExt cx="689759" cy="689759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47C3548E-7386-AFFD-1BF8-53547819666F}"/>
                    </a:ext>
                  </a:extLst>
                </p:cNvPr>
                <p:cNvGrpSpPr/>
                <p:nvPr/>
              </p:nvGrpSpPr>
              <p:grpSpPr>
                <a:xfrm>
                  <a:off x="442756" y="2894270"/>
                  <a:ext cx="689759" cy="689759"/>
                  <a:chOff x="1239144" y="3062729"/>
                  <a:chExt cx="601679" cy="601679"/>
                </a:xfrm>
              </p:grpSpPr>
              <p:sp>
                <p:nvSpPr>
                  <p:cNvPr id="84" name="Freeform: Shape 83">
                    <a:extLst>
                      <a:ext uri="{FF2B5EF4-FFF2-40B4-BE49-F238E27FC236}">
                        <a16:creationId xmlns:a16="http://schemas.microsoft.com/office/drawing/2014/main" id="{59792073-A09C-918A-9103-E844D77103BE}"/>
                      </a:ext>
                    </a:extLst>
                  </p:cNvPr>
                  <p:cNvSpPr/>
                  <p:nvPr/>
                </p:nvSpPr>
                <p:spPr>
                  <a:xfrm>
                    <a:off x="1324905" y="3075214"/>
                    <a:ext cx="430432" cy="579463"/>
                  </a:xfrm>
                  <a:custGeom>
                    <a:avLst/>
                    <a:gdLst>
                      <a:gd name="connsiteX0" fmla="*/ 0 w 2725616"/>
                      <a:gd name="connsiteY0" fmla="*/ 281353 h 3669323"/>
                      <a:gd name="connsiteX1" fmla="*/ 105508 w 2725616"/>
                      <a:gd name="connsiteY1" fmla="*/ 93784 h 3669323"/>
                      <a:gd name="connsiteX2" fmla="*/ 287216 w 2725616"/>
                      <a:gd name="connsiteY2" fmla="*/ 0 h 3669323"/>
                      <a:gd name="connsiteX3" fmla="*/ 1652954 w 2725616"/>
                      <a:gd name="connsiteY3" fmla="*/ 0 h 3669323"/>
                      <a:gd name="connsiteX4" fmla="*/ 1910862 w 2725616"/>
                      <a:gd name="connsiteY4" fmla="*/ 128953 h 3669323"/>
                      <a:gd name="connsiteX5" fmla="*/ 2174631 w 2725616"/>
                      <a:gd name="connsiteY5" fmla="*/ 392723 h 3669323"/>
                      <a:gd name="connsiteX6" fmla="*/ 2514600 w 2725616"/>
                      <a:gd name="connsiteY6" fmla="*/ 744415 h 3669323"/>
                      <a:gd name="connsiteX7" fmla="*/ 2678723 w 2725616"/>
                      <a:gd name="connsiteY7" fmla="*/ 1066800 h 3669323"/>
                      <a:gd name="connsiteX8" fmla="*/ 2725616 w 2725616"/>
                      <a:gd name="connsiteY8" fmla="*/ 1254369 h 3669323"/>
                      <a:gd name="connsiteX9" fmla="*/ 2725616 w 2725616"/>
                      <a:gd name="connsiteY9" fmla="*/ 3323492 h 3669323"/>
                      <a:gd name="connsiteX10" fmla="*/ 2637692 w 2725616"/>
                      <a:gd name="connsiteY10" fmla="*/ 3511061 h 3669323"/>
                      <a:gd name="connsiteX11" fmla="*/ 2520462 w 2725616"/>
                      <a:gd name="connsiteY11" fmla="*/ 3628292 h 3669323"/>
                      <a:gd name="connsiteX12" fmla="*/ 2362200 w 2725616"/>
                      <a:gd name="connsiteY12" fmla="*/ 3669323 h 3669323"/>
                      <a:gd name="connsiteX13" fmla="*/ 287216 w 2725616"/>
                      <a:gd name="connsiteY13" fmla="*/ 3669323 h 3669323"/>
                      <a:gd name="connsiteX14" fmla="*/ 123092 w 2725616"/>
                      <a:gd name="connsiteY14" fmla="*/ 3575538 h 3669323"/>
                      <a:gd name="connsiteX15" fmla="*/ 0 w 2725616"/>
                      <a:gd name="connsiteY15" fmla="*/ 3399692 h 3669323"/>
                      <a:gd name="connsiteX16" fmla="*/ 0 w 2725616"/>
                      <a:gd name="connsiteY16" fmla="*/ 281353 h 36693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725616" h="3669323">
                        <a:moveTo>
                          <a:pt x="0" y="281353"/>
                        </a:moveTo>
                        <a:lnTo>
                          <a:pt x="105508" y="93784"/>
                        </a:lnTo>
                        <a:lnTo>
                          <a:pt x="287216" y="0"/>
                        </a:lnTo>
                        <a:lnTo>
                          <a:pt x="1652954" y="0"/>
                        </a:lnTo>
                        <a:lnTo>
                          <a:pt x="1910862" y="128953"/>
                        </a:lnTo>
                        <a:lnTo>
                          <a:pt x="2174631" y="392723"/>
                        </a:lnTo>
                        <a:lnTo>
                          <a:pt x="2514600" y="744415"/>
                        </a:lnTo>
                        <a:lnTo>
                          <a:pt x="2678723" y="1066800"/>
                        </a:lnTo>
                        <a:lnTo>
                          <a:pt x="2725616" y="1254369"/>
                        </a:lnTo>
                        <a:lnTo>
                          <a:pt x="2725616" y="3323492"/>
                        </a:lnTo>
                        <a:lnTo>
                          <a:pt x="2637692" y="3511061"/>
                        </a:lnTo>
                        <a:lnTo>
                          <a:pt x="2520462" y="3628292"/>
                        </a:lnTo>
                        <a:lnTo>
                          <a:pt x="2362200" y="3669323"/>
                        </a:lnTo>
                        <a:lnTo>
                          <a:pt x="287216" y="3669323"/>
                        </a:lnTo>
                        <a:lnTo>
                          <a:pt x="123092" y="3575538"/>
                        </a:lnTo>
                        <a:lnTo>
                          <a:pt x="0" y="3399692"/>
                        </a:lnTo>
                        <a:lnTo>
                          <a:pt x="0" y="28135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pic>
                <p:nvPicPr>
                  <p:cNvPr id="85" name="Graphic 84">
                    <a:extLst>
                      <a:ext uri="{FF2B5EF4-FFF2-40B4-BE49-F238E27FC236}">
                        <a16:creationId xmlns:a16="http://schemas.microsoft.com/office/drawing/2014/main" id="{5B22444A-98DC-3FC5-3E71-CFA37E8D35F4}"/>
                      </a:ext>
                    </a:extLst>
                  </p:cNvPr>
                  <p:cNvPicPr>
                    <a:picLocks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39144" y="3062729"/>
                    <a:ext cx="601679" cy="60167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00205E4D-29FD-58AE-5671-FA160E263AE0}"/>
                    </a:ext>
                  </a:extLst>
                </p:cNvPr>
                <p:cNvGrpSpPr/>
                <p:nvPr/>
              </p:nvGrpSpPr>
              <p:grpSpPr>
                <a:xfrm>
                  <a:off x="523165" y="3048557"/>
                  <a:ext cx="507757" cy="507757"/>
                  <a:chOff x="1621012" y="4952168"/>
                  <a:chExt cx="697793" cy="697793"/>
                </a:xfrm>
              </p:grpSpPr>
              <p:sp>
                <p:nvSpPr>
                  <p:cNvPr id="76" name="Freeform: Shape 75">
                    <a:extLst>
                      <a:ext uri="{FF2B5EF4-FFF2-40B4-BE49-F238E27FC236}">
                        <a16:creationId xmlns:a16="http://schemas.microsoft.com/office/drawing/2014/main" id="{57F25623-1EE1-AFB3-3E99-0A580DF00A41}"/>
                      </a:ext>
                    </a:extLst>
                  </p:cNvPr>
                  <p:cNvSpPr/>
                  <p:nvPr/>
                </p:nvSpPr>
                <p:spPr>
                  <a:xfrm>
                    <a:off x="1727835" y="5010149"/>
                    <a:ext cx="485775" cy="579120"/>
                  </a:xfrm>
                  <a:custGeom>
                    <a:avLst/>
                    <a:gdLst>
                      <a:gd name="connsiteX0" fmla="*/ 268605 w 485775"/>
                      <a:gd name="connsiteY0" fmla="*/ 0 h 579120"/>
                      <a:gd name="connsiteX1" fmla="*/ 333375 w 485775"/>
                      <a:gd name="connsiteY1" fmla="*/ 5715 h 579120"/>
                      <a:gd name="connsiteX2" fmla="*/ 394335 w 485775"/>
                      <a:gd name="connsiteY2" fmla="*/ 36195 h 579120"/>
                      <a:gd name="connsiteX3" fmla="*/ 457200 w 485775"/>
                      <a:gd name="connsiteY3" fmla="*/ 95250 h 579120"/>
                      <a:gd name="connsiteX4" fmla="*/ 485775 w 485775"/>
                      <a:gd name="connsiteY4" fmla="*/ 177165 h 579120"/>
                      <a:gd name="connsiteX5" fmla="*/ 485775 w 485775"/>
                      <a:gd name="connsiteY5" fmla="*/ 262890 h 579120"/>
                      <a:gd name="connsiteX6" fmla="*/ 453390 w 485775"/>
                      <a:gd name="connsiteY6" fmla="*/ 337185 h 579120"/>
                      <a:gd name="connsiteX7" fmla="*/ 415290 w 485775"/>
                      <a:gd name="connsiteY7" fmla="*/ 381000 h 579120"/>
                      <a:gd name="connsiteX8" fmla="*/ 430530 w 485775"/>
                      <a:gd name="connsiteY8" fmla="*/ 493395 h 579120"/>
                      <a:gd name="connsiteX9" fmla="*/ 419100 w 485775"/>
                      <a:gd name="connsiteY9" fmla="*/ 525780 h 579120"/>
                      <a:gd name="connsiteX10" fmla="*/ 218268 w 485775"/>
                      <a:gd name="connsiteY10" fmla="*/ 575544 h 579120"/>
                      <a:gd name="connsiteX11" fmla="*/ 216975 w 485775"/>
                      <a:gd name="connsiteY11" fmla="*/ 576837 h 579120"/>
                      <a:gd name="connsiteX12" fmla="*/ 213049 w 485775"/>
                      <a:gd name="connsiteY12" fmla="*/ 576837 h 579120"/>
                      <a:gd name="connsiteX13" fmla="*/ 203835 w 485775"/>
                      <a:gd name="connsiteY13" fmla="*/ 579120 h 579120"/>
                      <a:gd name="connsiteX14" fmla="*/ 202979 w 485775"/>
                      <a:gd name="connsiteY14" fmla="*/ 576837 h 579120"/>
                      <a:gd name="connsiteX15" fmla="*/ 183797 w 485775"/>
                      <a:gd name="connsiteY15" fmla="*/ 576837 h 579120"/>
                      <a:gd name="connsiteX16" fmla="*/ 175502 w 485775"/>
                      <a:gd name="connsiteY16" fmla="*/ 568542 h 579120"/>
                      <a:gd name="connsiteX17" fmla="*/ 175502 w 485775"/>
                      <a:gd name="connsiteY17" fmla="*/ 510498 h 579120"/>
                      <a:gd name="connsiteX18" fmla="*/ 161925 w 485775"/>
                      <a:gd name="connsiteY18" fmla="*/ 491490 h 579120"/>
                      <a:gd name="connsiteX19" fmla="*/ 93345 w 485775"/>
                      <a:gd name="connsiteY19" fmla="*/ 501015 h 579120"/>
                      <a:gd name="connsiteX20" fmla="*/ 66675 w 485775"/>
                      <a:gd name="connsiteY20" fmla="*/ 470535 h 579120"/>
                      <a:gd name="connsiteX21" fmla="*/ 68580 w 485775"/>
                      <a:gd name="connsiteY21" fmla="*/ 401955 h 579120"/>
                      <a:gd name="connsiteX22" fmla="*/ 60960 w 485775"/>
                      <a:gd name="connsiteY22" fmla="*/ 379095 h 579120"/>
                      <a:gd name="connsiteX23" fmla="*/ 7620 w 485775"/>
                      <a:gd name="connsiteY23" fmla="*/ 373380 h 579120"/>
                      <a:gd name="connsiteX24" fmla="*/ 0 w 485775"/>
                      <a:gd name="connsiteY24" fmla="*/ 350520 h 579120"/>
                      <a:gd name="connsiteX25" fmla="*/ 49530 w 485775"/>
                      <a:gd name="connsiteY25" fmla="*/ 238125 h 579120"/>
                      <a:gd name="connsiteX26" fmla="*/ 49530 w 485775"/>
                      <a:gd name="connsiteY26" fmla="*/ 180975 h 579120"/>
                      <a:gd name="connsiteX27" fmla="*/ 55245 w 485775"/>
                      <a:gd name="connsiteY27" fmla="*/ 150495 h 579120"/>
                      <a:gd name="connsiteX28" fmla="*/ 76200 w 485775"/>
                      <a:gd name="connsiteY28" fmla="*/ 106680 h 579120"/>
                      <a:gd name="connsiteX29" fmla="*/ 102870 w 485775"/>
                      <a:gd name="connsiteY29" fmla="*/ 62865 h 579120"/>
                      <a:gd name="connsiteX30" fmla="*/ 152400 w 485775"/>
                      <a:gd name="connsiteY30" fmla="*/ 28575 h 579120"/>
                      <a:gd name="connsiteX31" fmla="*/ 205740 w 485775"/>
                      <a:gd name="connsiteY31" fmla="*/ 5715 h 5791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485775" h="579120">
                        <a:moveTo>
                          <a:pt x="268605" y="0"/>
                        </a:moveTo>
                        <a:lnTo>
                          <a:pt x="333375" y="5715"/>
                        </a:lnTo>
                        <a:lnTo>
                          <a:pt x="394335" y="36195"/>
                        </a:lnTo>
                        <a:lnTo>
                          <a:pt x="457200" y="95250"/>
                        </a:lnTo>
                        <a:lnTo>
                          <a:pt x="485775" y="177165"/>
                        </a:lnTo>
                        <a:lnTo>
                          <a:pt x="485775" y="262890"/>
                        </a:lnTo>
                        <a:lnTo>
                          <a:pt x="453390" y="337185"/>
                        </a:lnTo>
                        <a:lnTo>
                          <a:pt x="415290" y="381000"/>
                        </a:lnTo>
                        <a:lnTo>
                          <a:pt x="430530" y="493395"/>
                        </a:lnTo>
                        <a:lnTo>
                          <a:pt x="419100" y="525780"/>
                        </a:lnTo>
                        <a:lnTo>
                          <a:pt x="218268" y="575544"/>
                        </a:lnTo>
                        <a:lnTo>
                          <a:pt x="216975" y="576837"/>
                        </a:lnTo>
                        <a:lnTo>
                          <a:pt x="213049" y="576837"/>
                        </a:lnTo>
                        <a:lnTo>
                          <a:pt x="203835" y="579120"/>
                        </a:lnTo>
                        <a:lnTo>
                          <a:pt x="202979" y="576837"/>
                        </a:lnTo>
                        <a:lnTo>
                          <a:pt x="183797" y="576837"/>
                        </a:lnTo>
                        <a:cubicBezTo>
                          <a:pt x="179216" y="576837"/>
                          <a:pt x="175502" y="573123"/>
                          <a:pt x="175502" y="568542"/>
                        </a:cubicBezTo>
                        <a:lnTo>
                          <a:pt x="175502" y="510498"/>
                        </a:lnTo>
                        <a:lnTo>
                          <a:pt x="161925" y="491490"/>
                        </a:lnTo>
                        <a:lnTo>
                          <a:pt x="93345" y="501015"/>
                        </a:lnTo>
                        <a:lnTo>
                          <a:pt x="66675" y="470535"/>
                        </a:lnTo>
                        <a:lnTo>
                          <a:pt x="68580" y="401955"/>
                        </a:lnTo>
                        <a:lnTo>
                          <a:pt x="60960" y="379095"/>
                        </a:lnTo>
                        <a:lnTo>
                          <a:pt x="7620" y="373380"/>
                        </a:lnTo>
                        <a:lnTo>
                          <a:pt x="0" y="350520"/>
                        </a:lnTo>
                        <a:lnTo>
                          <a:pt x="49530" y="238125"/>
                        </a:lnTo>
                        <a:lnTo>
                          <a:pt x="49530" y="180975"/>
                        </a:lnTo>
                        <a:lnTo>
                          <a:pt x="55245" y="150495"/>
                        </a:lnTo>
                        <a:lnTo>
                          <a:pt x="76200" y="106680"/>
                        </a:lnTo>
                        <a:lnTo>
                          <a:pt x="102870" y="62865"/>
                        </a:lnTo>
                        <a:lnTo>
                          <a:pt x="152400" y="28575"/>
                        </a:lnTo>
                        <a:lnTo>
                          <a:pt x="205740" y="571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77" name="Group 76">
                    <a:extLst>
                      <a:ext uri="{FF2B5EF4-FFF2-40B4-BE49-F238E27FC236}">
                        <a16:creationId xmlns:a16="http://schemas.microsoft.com/office/drawing/2014/main" id="{CEEB6972-E58D-190F-F145-B31FDD71265D}"/>
                      </a:ext>
                    </a:extLst>
                  </p:cNvPr>
                  <p:cNvGrpSpPr/>
                  <p:nvPr/>
                </p:nvGrpSpPr>
                <p:grpSpPr>
                  <a:xfrm>
                    <a:off x="1621012" y="4952168"/>
                    <a:ext cx="697793" cy="697793"/>
                    <a:chOff x="1621012" y="4952168"/>
                    <a:chExt cx="697793" cy="697793"/>
                  </a:xfrm>
                </p:grpSpPr>
                <p:grpSp>
                  <p:nvGrpSpPr>
                    <p:cNvPr id="78" name="Group 77">
                      <a:extLst>
                        <a:ext uri="{FF2B5EF4-FFF2-40B4-BE49-F238E27FC236}">
                          <a16:creationId xmlns:a16="http://schemas.microsoft.com/office/drawing/2014/main" id="{76DA914C-CD32-8568-B603-B45A61F0CCA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21012" y="4952168"/>
                      <a:ext cx="697793" cy="697793"/>
                      <a:chOff x="14416185" y="1940544"/>
                      <a:chExt cx="1831086" cy="1831086"/>
                    </a:xfrm>
                  </p:grpSpPr>
                  <p:pic>
                    <p:nvPicPr>
                      <p:cNvPr id="82" name="Graphic 81">
                        <a:extLst>
                          <a:ext uri="{FF2B5EF4-FFF2-40B4-BE49-F238E27FC236}">
                            <a16:creationId xmlns:a16="http://schemas.microsoft.com/office/drawing/2014/main" id="{47F4A5D0-C241-EC5A-952B-648AD188B12C}"/>
                          </a:ext>
                        </a:extLst>
                      </p:cNvPr>
                      <p:cNvPicPr>
                        <a:picLocks/>
                      </p:cNvPicPr>
                      <p:nvPr/>
                    </p:nvPicPr>
                    <p:blipFill>
                      <a:blip r:embed="rId5">
                        <a:extLst>
                          <a:ext uri="{96DAC541-7B7A-43D3-8B79-37D633B846F1}">
                            <asvg:svgBlip xmlns:asvg="http://schemas.microsoft.com/office/drawing/2016/SVG/main" r:embed="rId6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4874643" y="2204512"/>
                        <a:ext cx="1002525" cy="100252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83" name="Graphic 82">
                        <a:extLst>
                          <a:ext uri="{FF2B5EF4-FFF2-40B4-BE49-F238E27FC236}">
                            <a16:creationId xmlns:a16="http://schemas.microsoft.com/office/drawing/2014/main" id="{28021A86-F406-E658-B776-843A90198B8E}"/>
                          </a:ext>
                        </a:extLst>
                      </p:cNvPr>
                      <p:cNvPicPr>
                        <a:picLocks/>
                      </p:cNvPicPr>
                      <p:nvPr/>
                    </p:nvPicPr>
                    <p:blipFill>
                      <a:blip r:embed="rId7">
                        <a:extLst>
                          <a:ext uri="{96DAC541-7B7A-43D3-8B79-37D633B846F1}">
                            <asvg:svgBlip xmlns:asvg="http://schemas.microsoft.com/office/drawing/2016/SVG/main" r:embed="rId8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14416185" y="1940544"/>
                        <a:ext cx="1831086" cy="1831086"/>
                      </a:xfrm>
                      <a:custGeom>
                        <a:avLst/>
                        <a:gdLst>
                          <a:gd name="connsiteX0" fmla="*/ 954175 w 1831086"/>
                          <a:gd name="connsiteY0" fmla="*/ 261483 h 1831086"/>
                          <a:gd name="connsiteX1" fmla="*/ 600884 w 1831086"/>
                          <a:gd name="connsiteY1" fmla="*/ 406956 h 1831086"/>
                          <a:gd name="connsiteX2" fmla="*/ 507366 w 1831086"/>
                          <a:gd name="connsiteY2" fmla="*/ 656338 h 1831086"/>
                          <a:gd name="connsiteX3" fmla="*/ 985347 w 1831086"/>
                          <a:gd name="connsiteY3" fmla="*/ 1279793 h 1831086"/>
                          <a:gd name="connsiteX4" fmla="*/ 1047693 w 1831086"/>
                          <a:gd name="connsiteY4" fmla="*/ 1279793 h 1831086"/>
                          <a:gd name="connsiteX5" fmla="*/ 1432157 w 1831086"/>
                          <a:gd name="connsiteY5" fmla="*/ 905720 h 1831086"/>
                          <a:gd name="connsiteX6" fmla="*/ 1432157 w 1831086"/>
                          <a:gd name="connsiteY6" fmla="*/ 531647 h 1831086"/>
                          <a:gd name="connsiteX7" fmla="*/ 1234729 w 1831086"/>
                          <a:gd name="connsiteY7" fmla="*/ 292656 h 1831086"/>
                          <a:gd name="connsiteX8" fmla="*/ 0 w 1831086"/>
                          <a:gd name="connsiteY8" fmla="*/ 0 h 1831086"/>
                          <a:gd name="connsiteX9" fmla="*/ 1831086 w 1831086"/>
                          <a:gd name="connsiteY9" fmla="*/ 0 h 1831086"/>
                          <a:gd name="connsiteX10" fmla="*/ 1831086 w 1831086"/>
                          <a:gd name="connsiteY10" fmla="*/ 1831086 h 1831086"/>
                          <a:gd name="connsiteX11" fmla="*/ 0 w 1831086"/>
                          <a:gd name="connsiteY11" fmla="*/ 1831086 h 18310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1831086" h="1831086">
                            <a:moveTo>
                              <a:pt x="954175" y="261483"/>
                            </a:moveTo>
                            <a:lnTo>
                              <a:pt x="600884" y="406956"/>
                            </a:lnTo>
                            <a:lnTo>
                              <a:pt x="507366" y="656338"/>
                            </a:lnTo>
                            <a:lnTo>
                              <a:pt x="985347" y="1279793"/>
                            </a:lnTo>
                            <a:lnTo>
                              <a:pt x="1047693" y="1279793"/>
                            </a:lnTo>
                            <a:lnTo>
                              <a:pt x="1432157" y="905720"/>
                            </a:lnTo>
                            <a:lnTo>
                              <a:pt x="1432157" y="531647"/>
                            </a:lnTo>
                            <a:lnTo>
                              <a:pt x="1234729" y="292656"/>
                            </a:lnTo>
                            <a:close/>
                            <a:moveTo>
                              <a:pt x="0" y="0"/>
                            </a:moveTo>
                            <a:lnTo>
                              <a:pt x="1831086" y="0"/>
                            </a:lnTo>
                            <a:lnTo>
                              <a:pt x="1831086" y="1831086"/>
                            </a:lnTo>
                            <a:lnTo>
                              <a:pt x="0" y="1831086"/>
                            </a:lnTo>
                            <a:close/>
                          </a:path>
                        </a:pathLst>
                      </a:custGeom>
                    </p:spPr>
                  </p:pic>
                </p:grpSp>
                <p:grpSp>
                  <p:nvGrpSpPr>
                    <p:cNvPr id="79" name="Group 78">
                      <a:extLst>
                        <a:ext uri="{FF2B5EF4-FFF2-40B4-BE49-F238E27FC236}">
                          <a16:creationId xmlns:a16="http://schemas.microsoft.com/office/drawing/2014/main" id="{B08B6747-3A65-D1CC-371A-3B32213A3B5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21012" y="4952168"/>
                      <a:ext cx="697793" cy="697793"/>
                      <a:chOff x="14263785" y="1788144"/>
                      <a:chExt cx="1831086" cy="1831086"/>
                    </a:xfrm>
                  </p:grpSpPr>
                  <p:pic>
                    <p:nvPicPr>
                      <p:cNvPr id="80" name="Graphic 79">
                        <a:extLst>
                          <a:ext uri="{FF2B5EF4-FFF2-40B4-BE49-F238E27FC236}">
                            <a16:creationId xmlns:a16="http://schemas.microsoft.com/office/drawing/2014/main" id="{1F6E84C6-85AE-AD72-11FE-CEAC4A9FBC25}"/>
                          </a:ext>
                        </a:extLst>
                      </p:cNvPr>
                      <p:cNvPicPr>
                        <a:picLocks/>
                      </p:cNvPicPr>
                      <p:nvPr/>
                    </p:nvPicPr>
                    <p:blipFill>
                      <a:blip r:embed="rId9">
                        <a:extLst>
                          <a:ext uri="{96DAC541-7B7A-43D3-8B79-37D633B846F1}">
                            <asvg:svgBlip xmlns:asvg="http://schemas.microsoft.com/office/drawing/2016/SVG/main" r:embed="rId1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4722243" y="2052112"/>
                        <a:ext cx="1002525" cy="100252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81" name="Graphic 80">
                        <a:extLst>
                          <a:ext uri="{FF2B5EF4-FFF2-40B4-BE49-F238E27FC236}">
                            <a16:creationId xmlns:a16="http://schemas.microsoft.com/office/drawing/2014/main" id="{ACB28542-88BF-9A42-F0CA-285B3C5DF560}"/>
                          </a:ext>
                        </a:extLst>
                      </p:cNvPr>
                      <p:cNvPicPr>
                        <a:picLocks/>
                      </p:cNvPicPr>
                      <p:nvPr/>
                    </p:nvPicPr>
                    <p:blipFill>
                      <a:blip r:embed="rId11">
                        <a:extLst>
                          <a:ext uri="{96DAC541-7B7A-43D3-8B79-37D633B846F1}">
                            <asvg:svgBlip xmlns:asvg="http://schemas.microsoft.com/office/drawing/2016/SVG/main" r:embed="rId12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14263785" y="1788144"/>
                        <a:ext cx="1831086" cy="1831086"/>
                      </a:xfrm>
                      <a:custGeom>
                        <a:avLst/>
                        <a:gdLst>
                          <a:gd name="connsiteX0" fmla="*/ 954175 w 1831086"/>
                          <a:gd name="connsiteY0" fmla="*/ 261483 h 1831086"/>
                          <a:gd name="connsiteX1" fmla="*/ 600884 w 1831086"/>
                          <a:gd name="connsiteY1" fmla="*/ 406956 h 1831086"/>
                          <a:gd name="connsiteX2" fmla="*/ 507366 w 1831086"/>
                          <a:gd name="connsiteY2" fmla="*/ 656338 h 1831086"/>
                          <a:gd name="connsiteX3" fmla="*/ 985347 w 1831086"/>
                          <a:gd name="connsiteY3" fmla="*/ 1279793 h 1831086"/>
                          <a:gd name="connsiteX4" fmla="*/ 1047693 w 1831086"/>
                          <a:gd name="connsiteY4" fmla="*/ 1279793 h 1831086"/>
                          <a:gd name="connsiteX5" fmla="*/ 1432157 w 1831086"/>
                          <a:gd name="connsiteY5" fmla="*/ 905720 h 1831086"/>
                          <a:gd name="connsiteX6" fmla="*/ 1432157 w 1831086"/>
                          <a:gd name="connsiteY6" fmla="*/ 531647 h 1831086"/>
                          <a:gd name="connsiteX7" fmla="*/ 1234729 w 1831086"/>
                          <a:gd name="connsiteY7" fmla="*/ 292656 h 1831086"/>
                          <a:gd name="connsiteX8" fmla="*/ 0 w 1831086"/>
                          <a:gd name="connsiteY8" fmla="*/ 0 h 1831086"/>
                          <a:gd name="connsiteX9" fmla="*/ 1831086 w 1831086"/>
                          <a:gd name="connsiteY9" fmla="*/ 0 h 1831086"/>
                          <a:gd name="connsiteX10" fmla="*/ 1831086 w 1831086"/>
                          <a:gd name="connsiteY10" fmla="*/ 1831086 h 1831086"/>
                          <a:gd name="connsiteX11" fmla="*/ 0 w 1831086"/>
                          <a:gd name="connsiteY11" fmla="*/ 1831086 h 18310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1831086" h="1831086">
                            <a:moveTo>
                              <a:pt x="954175" y="261483"/>
                            </a:moveTo>
                            <a:lnTo>
                              <a:pt x="600884" y="406956"/>
                            </a:lnTo>
                            <a:lnTo>
                              <a:pt x="507366" y="656338"/>
                            </a:lnTo>
                            <a:lnTo>
                              <a:pt x="985347" y="1279793"/>
                            </a:lnTo>
                            <a:lnTo>
                              <a:pt x="1047693" y="1279793"/>
                            </a:lnTo>
                            <a:lnTo>
                              <a:pt x="1432157" y="905720"/>
                            </a:lnTo>
                            <a:lnTo>
                              <a:pt x="1432157" y="531647"/>
                            </a:lnTo>
                            <a:lnTo>
                              <a:pt x="1234729" y="292656"/>
                            </a:lnTo>
                            <a:close/>
                            <a:moveTo>
                              <a:pt x="0" y="0"/>
                            </a:moveTo>
                            <a:lnTo>
                              <a:pt x="1831086" y="0"/>
                            </a:lnTo>
                            <a:lnTo>
                              <a:pt x="1831086" y="1831086"/>
                            </a:lnTo>
                            <a:lnTo>
                              <a:pt x="0" y="1831086"/>
                            </a:lnTo>
                            <a:close/>
                          </a:path>
                        </a:pathLst>
                      </a:custGeom>
                    </p:spPr>
                  </p:pic>
                </p:grpSp>
              </p:grpSp>
            </p:grpSp>
          </p:grpSp>
        </p:grpSp>
        <p:sp>
          <p:nvSpPr>
            <p:cNvPr id="11" name="Rounded Rectangle 57">
              <a:extLst>
                <a:ext uri="{FF2B5EF4-FFF2-40B4-BE49-F238E27FC236}">
                  <a16:creationId xmlns:a16="http://schemas.microsoft.com/office/drawing/2014/main" id="{350B80E8-AE12-C479-E902-92155D1000A1}"/>
                </a:ext>
              </a:extLst>
            </p:cNvPr>
            <p:cNvSpPr/>
            <p:nvPr/>
          </p:nvSpPr>
          <p:spPr>
            <a:xfrm>
              <a:off x="1269611" y="2692963"/>
              <a:ext cx="10123634" cy="2967426"/>
            </a:xfrm>
            <a:prstGeom prst="roundRect">
              <a:avLst>
                <a:gd name="adj" fmla="val 5052"/>
              </a:avLst>
            </a:prstGeom>
            <a:solidFill>
              <a:srgbClr val="FF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644193A-D2D0-115F-A442-F9E59DA06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08" y="582711"/>
            <a:ext cx="10917190" cy="639992"/>
          </a:xfrm>
        </p:spPr>
        <p:txBody>
          <a:bodyPr anchor="t">
            <a:normAutofit/>
          </a:bodyPr>
          <a:lstStyle/>
          <a:p>
            <a:r>
              <a:rPr lang="en-GB" dirty="0"/>
              <a:t>TRAVERSE Depression </a:t>
            </a:r>
            <a:r>
              <a:rPr lang="en-GB" dirty="0" err="1"/>
              <a:t>substudy</a:t>
            </a:r>
            <a:r>
              <a:rPr lang="en-GB" dirty="0"/>
              <a:t>: results</a:t>
            </a: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6C5E5D65-05FA-8229-6EC2-BA5B11EBC66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42164" y="112552"/>
            <a:ext cx="1227881" cy="430167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90B6C0-937A-7ECA-8A54-8C3BE691BA13}"/>
              </a:ext>
            </a:extLst>
          </p:cNvPr>
          <p:cNvSpPr txBox="1"/>
          <p:nvPr/>
        </p:nvSpPr>
        <p:spPr>
          <a:xfrm>
            <a:off x="1524001" y="5845979"/>
            <a:ext cx="10087896" cy="5078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GB" sz="900" spc="-10" dirty="0">
                <a:solidFill>
                  <a:srgbClr val="005294"/>
                </a:solidFill>
                <a:latin typeface="Poppins Light"/>
              </a:rPr>
              <a:t>*The omnibus test P value is for the null hypothesis of no difference between </a:t>
            </a:r>
            <a:r>
              <a:rPr lang="en-GB" sz="900" spc="-10" dirty="0" err="1">
                <a:solidFill>
                  <a:srgbClr val="005294"/>
                </a:solidFill>
                <a:latin typeface="Poppins Light"/>
              </a:rPr>
              <a:t>TTh</a:t>
            </a:r>
            <a:r>
              <a:rPr lang="en-GB" sz="900" spc="-10" dirty="0">
                <a:solidFill>
                  <a:srgbClr val="005294"/>
                </a:solidFill>
                <a:latin typeface="Poppins Light"/>
              </a:rPr>
              <a:t> and placebo groups across all time points.</a:t>
            </a:r>
          </a:p>
          <a:p>
            <a:pPr algn="l"/>
            <a:r>
              <a:rPr lang="en-GB" sz="900" spc="-10" dirty="0">
                <a:solidFill>
                  <a:srgbClr val="005294"/>
                </a:solidFill>
                <a:latin typeface="Poppins Light"/>
              </a:rPr>
              <a:t>HIS-Q, Hypogonadism Impact of Symptoms Questionnaire; LG-PDD, low-grade persistent depressive disorder (previously ‘dysthymia’); </a:t>
            </a:r>
            <a:r>
              <a:rPr lang="en-GB" sz="900" dirty="0" err="1">
                <a:solidFill>
                  <a:srgbClr val="005294"/>
                </a:solidFill>
                <a:latin typeface="Poppins Light"/>
              </a:rPr>
              <a:t>TTh</a:t>
            </a:r>
            <a:r>
              <a:rPr lang="en-GB" sz="900" dirty="0">
                <a:solidFill>
                  <a:srgbClr val="005294"/>
                </a:solidFill>
                <a:latin typeface="Poppins Light"/>
              </a:rPr>
              <a:t>, testosterone therapy</a:t>
            </a:r>
            <a:r>
              <a:rPr kumimoji="0" lang="en-GB" sz="900" b="0" i="0" u="none" strike="noStrike" kern="1200" cap="none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.</a:t>
            </a:r>
            <a:endParaRPr kumimoji="0" lang="en-GB" sz="900" b="0" i="0" u="none" strike="noStrike" kern="1200" cap="none" normalizeH="0" baseline="0" dirty="0">
              <a:ln>
                <a:noFill/>
              </a:ln>
              <a:solidFill>
                <a:srgbClr val="005294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  <a:p>
            <a:pPr algn="l"/>
            <a:r>
              <a:rPr kumimoji="0" lang="en-GB" sz="900" b="0" i="0" u="none" strike="noStrike" kern="1200" cap="none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Bhasin S </a:t>
            </a:r>
            <a:r>
              <a:rPr kumimoji="0" lang="en-GB" sz="900" b="0" i="1" u="none" strike="noStrike" kern="1200" cap="none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et al. J Clin Endocrinol </a:t>
            </a:r>
            <a:r>
              <a:rPr kumimoji="0" lang="en-GB" sz="900" b="0" i="1" u="none" strike="noStrike" kern="1200" cap="none" normalizeH="0" baseline="0" noProof="0" dirty="0" err="1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Metab</a:t>
            </a:r>
            <a:r>
              <a:rPr kumimoji="0" lang="en-GB" sz="900" b="0" i="0" u="none" strike="noStrike" kern="1200" cap="none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 2024; </a:t>
            </a:r>
            <a:r>
              <a:rPr kumimoji="0" lang="en-GB" sz="900" b="0" i="0" u="none" strike="noStrike" kern="1200" cap="none" normalizeH="0" baseline="0" noProof="0" dirty="0" err="1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doi</a:t>
            </a:r>
            <a:r>
              <a:rPr kumimoji="0" lang="en-GB" sz="900" b="0" i="0" u="none" strike="noStrike" kern="1200" cap="none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: 10.1210/</a:t>
            </a:r>
            <a:r>
              <a:rPr kumimoji="0" lang="en-GB" sz="900" b="0" i="0" u="none" strike="noStrike" kern="1200" cap="none" normalizeH="0" baseline="0" noProof="0" dirty="0" err="1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clinem</a:t>
            </a:r>
            <a:r>
              <a:rPr kumimoji="0" lang="en-GB" sz="900" b="0" i="0" u="none" strike="noStrike" kern="1200" cap="none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/dgae026.</a:t>
            </a:r>
            <a:endParaRPr kumimoji="0" lang="sv-SE" sz="900" b="0" i="0" u="none" strike="noStrike" kern="1200" cap="none" normalizeH="0" baseline="0" noProof="0" dirty="0">
              <a:ln>
                <a:noFill/>
              </a:ln>
              <a:solidFill>
                <a:srgbClr val="005294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8AC60D0-700E-7E12-1AB1-5B2B5417B6BC}"/>
              </a:ext>
            </a:extLst>
          </p:cNvPr>
          <p:cNvGrpSpPr/>
          <p:nvPr/>
        </p:nvGrpSpPr>
        <p:grpSpPr>
          <a:xfrm>
            <a:off x="10260484" y="677377"/>
            <a:ext cx="949026" cy="1249042"/>
            <a:chOff x="1193768" y="2564422"/>
            <a:chExt cx="762150" cy="1003089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8C9EAA7-3568-6614-6C38-264FA466BC11}"/>
                </a:ext>
              </a:extLst>
            </p:cNvPr>
            <p:cNvSpPr/>
            <p:nvPr/>
          </p:nvSpPr>
          <p:spPr>
            <a:xfrm>
              <a:off x="1311507" y="3037090"/>
              <a:ext cx="241935" cy="272415"/>
            </a:xfrm>
            <a:custGeom>
              <a:avLst/>
              <a:gdLst>
                <a:gd name="connsiteX0" fmla="*/ 114300 w 241935"/>
                <a:gd name="connsiteY0" fmla="*/ 272415 h 272415"/>
                <a:gd name="connsiteX1" fmla="*/ 40005 w 241935"/>
                <a:gd name="connsiteY1" fmla="*/ 238125 h 272415"/>
                <a:gd name="connsiteX2" fmla="*/ 0 w 241935"/>
                <a:gd name="connsiteY2" fmla="*/ 177165 h 272415"/>
                <a:gd name="connsiteX3" fmla="*/ 1905 w 241935"/>
                <a:gd name="connsiteY3" fmla="*/ 110490 h 272415"/>
                <a:gd name="connsiteX4" fmla="*/ 24765 w 241935"/>
                <a:gd name="connsiteY4" fmla="*/ 15240 h 272415"/>
                <a:gd name="connsiteX5" fmla="*/ 165735 w 241935"/>
                <a:gd name="connsiteY5" fmla="*/ 0 h 272415"/>
                <a:gd name="connsiteX6" fmla="*/ 234315 w 241935"/>
                <a:gd name="connsiteY6" fmla="*/ 36195 h 272415"/>
                <a:gd name="connsiteX7" fmla="*/ 241935 w 241935"/>
                <a:gd name="connsiteY7" fmla="*/ 131445 h 272415"/>
                <a:gd name="connsiteX8" fmla="*/ 234315 w 241935"/>
                <a:gd name="connsiteY8" fmla="*/ 177165 h 272415"/>
                <a:gd name="connsiteX9" fmla="*/ 209550 w 241935"/>
                <a:gd name="connsiteY9" fmla="*/ 226695 h 272415"/>
                <a:gd name="connsiteX10" fmla="*/ 180975 w 241935"/>
                <a:gd name="connsiteY10" fmla="*/ 251460 h 272415"/>
                <a:gd name="connsiteX11" fmla="*/ 114300 w 241935"/>
                <a:gd name="connsiteY11" fmla="*/ 272415 h 27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1935" h="272415">
                  <a:moveTo>
                    <a:pt x="114300" y="272415"/>
                  </a:moveTo>
                  <a:lnTo>
                    <a:pt x="40005" y="238125"/>
                  </a:lnTo>
                  <a:lnTo>
                    <a:pt x="0" y="177165"/>
                  </a:lnTo>
                  <a:lnTo>
                    <a:pt x="1905" y="110490"/>
                  </a:lnTo>
                  <a:lnTo>
                    <a:pt x="24765" y="15240"/>
                  </a:lnTo>
                  <a:lnTo>
                    <a:pt x="165735" y="0"/>
                  </a:lnTo>
                  <a:lnTo>
                    <a:pt x="234315" y="36195"/>
                  </a:lnTo>
                  <a:lnTo>
                    <a:pt x="241935" y="131445"/>
                  </a:lnTo>
                  <a:lnTo>
                    <a:pt x="234315" y="177165"/>
                  </a:lnTo>
                  <a:lnTo>
                    <a:pt x="209550" y="226695"/>
                  </a:lnTo>
                  <a:lnTo>
                    <a:pt x="180975" y="251460"/>
                  </a:lnTo>
                  <a:lnTo>
                    <a:pt x="114300" y="2724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849A7C5-D6D3-D0EF-0EDA-8F77E13157B2}"/>
                </a:ext>
              </a:extLst>
            </p:cNvPr>
            <p:cNvSpPr/>
            <p:nvPr/>
          </p:nvSpPr>
          <p:spPr>
            <a:xfrm>
              <a:off x="1598295" y="2623185"/>
              <a:ext cx="260985" cy="245745"/>
            </a:xfrm>
            <a:custGeom>
              <a:avLst/>
              <a:gdLst>
                <a:gd name="connsiteX0" fmla="*/ 241935 w 260985"/>
                <a:gd name="connsiteY0" fmla="*/ 32385 h 245745"/>
                <a:gd name="connsiteX1" fmla="*/ 114300 w 260985"/>
                <a:gd name="connsiteY1" fmla="*/ 0 h 245745"/>
                <a:gd name="connsiteX2" fmla="*/ 22860 w 260985"/>
                <a:gd name="connsiteY2" fmla="*/ 3810 h 245745"/>
                <a:gd name="connsiteX3" fmla="*/ 0 w 260985"/>
                <a:gd name="connsiteY3" fmla="*/ 76200 h 245745"/>
                <a:gd name="connsiteX4" fmla="*/ 5715 w 260985"/>
                <a:gd name="connsiteY4" fmla="*/ 207645 h 245745"/>
                <a:gd name="connsiteX5" fmla="*/ 93345 w 260985"/>
                <a:gd name="connsiteY5" fmla="*/ 241935 h 245745"/>
                <a:gd name="connsiteX6" fmla="*/ 201930 w 260985"/>
                <a:gd name="connsiteY6" fmla="*/ 245745 h 245745"/>
                <a:gd name="connsiteX7" fmla="*/ 260985 w 260985"/>
                <a:gd name="connsiteY7" fmla="*/ 190500 h 245745"/>
                <a:gd name="connsiteX8" fmla="*/ 241935 w 260985"/>
                <a:gd name="connsiteY8" fmla="*/ 32385 h 245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985" h="245745">
                  <a:moveTo>
                    <a:pt x="241935" y="32385"/>
                  </a:moveTo>
                  <a:lnTo>
                    <a:pt x="114300" y="0"/>
                  </a:lnTo>
                  <a:lnTo>
                    <a:pt x="22860" y="3810"/>
                  </a:lnTo>
                  <a:lnTo>
                    <a:pt x="0" y="76200"/>
                  </a:lnTo>
                  <a:lnTo>
                    <a:pt x="5715" y="207645"/>
                  </a:lnTo>
                  <a:lnTo>
                    <a:pt x="93345" y="241935"/>
                  </a:lnTo>
                  <a:lnTo>
                    <a:pt x="201930" y="245745"/>
                  </a:lnTo>
                  <a:lnTo>
                    <a:pt x="260985" y="190500"/>
                  </a:lnTo>
                  <a:lnTo>
                    <a:pt x="241935" y="323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8" name="Graphic 11">
              <a:extLst>
                <a:ext uri="{FF2B5EF4-FFF2-40B4-BE49-F238E27FC236}">
                  <a16:creationId xmlns:a16="http://schemas.microsoft.com/office/drawing/2014/main" id="{C0A61F37-AF60-4BFC-36E2-C8909BD1E60A}"/>
                </a:ext>
              </a:extLst>
            </p:cNvPr>
            <p:cNvGrpSpPr/>
            <p:nvPr/>
          </p:nvGrpSpPr>
          <p:grpSpPr>
            <a:xfrm>
              <a:off x="1193768" y="2564422"/>
              <a:ext cx="762150" cy="1003089"/>
              <a:chOff x="-1015011" y="142227"/>
              <a:chExt cx="2747276" cy="3615775"/>
            </a:xfrm>
            <a:solidFill>
              <a:schemeClr val="accent1"/>
            </a:solidFill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9A8C7C32-15FF-4EA6-FE50-77E6C7595667}"/>
                  </a:ext>
                </a:extLst>
              </p:cNvPr>
              <p:cNvSpPr/>
              <p:nvPr/>
            </p:nvSpPr>
            <p:spPr>
              <a:xfrm>
                <a:off x="528236" y="1822507"/>
                <a:ext cx="213420" cy="213420"/>
              </a:xfrm>
              <a:custGeom>
                <a:avLst/>
                <a:gdLst>
                  <a:gd name="connsiteX0" fmla="*/ 106710 w 213420"/>
                  <a:gd name="connsiteY0" fmla="*/ 0 h 213420"/>
                  <a:gd name="connsiteX1" fmla="*/ 0 w 213420"/>
                  <a:gd name="connsiteY1" fmla="*/ 106710 h 213420"/>
                  <a:gd name="connsiteX2" fmla="*/ 106710 w 213420"/>
                  <a:gd name="connsiteY2" fmla="*/ 213421 h 213420"/>
                  <a:gd name="connsiteX3" fmla="*/ 213421 w 213420"/>
                  <a:gd name="connsiteY3" fmla="*/ 106710 h 213420"/>
                  <a:gd name="connsiteX4" fmla="*/ 106710 w 213420"/>
                  <a:gd name="connsiteY4" fmla="*/ 0 h 213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420" h="213420">
                    <a:moveTo>
                      <a:pt x="106710" y="0"/>
                    </a:moveTo>
                    <a:cubicBezTo>
                      <a:pt x="49560" y="0"/>
                      <a:pt x="0" y="45690"/>
                      <a:pt x="0" y="106710"/>
                    </a:cubicBezTo>
                    <a:cubicBezTo>
                      <a:pt x="0" y="163861"/>
                      <a:pt x="45690" y="213421"/>
                      <a:pt x="106710" y="213421"/>
                    </a:cubicBezTo>
                    <a:cubicBezTo>
                      <a:pt x="163861" y="213421"/>
                      <a:pt x="213421" y="167731"/>
                      <a:pt x="213421" y="106710"/>
                    </a:cubicBezTo>
                    <a:cubicBezTo>
                      <a:pt x="213421" y="45690"/>
                      <a:pt x="167583" y="0"/>
                      <a:pt x="10671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30BA139-9358-B0A8-D5DB-2A0B3F09352F}"/>
                  </a:ext>
                </a:extLst>
              </p:cNvPr>
              <p:cNvSpPr/>
              <p:nvPr/>
            </p:nvSpPr>
            <p:spPr>
              <a:xfrm>
                <a:off x="752942" y="1544339"/>
                <a:ext cx="266700" cy="266700"/>
              </a:xfrm>
              <a:custGeom>
                <a:avLst/>
                <a:gdLst>
                  <a:gd name="connsiteX0" fmla="*/ 133350 w 266700"/>
                  <a:gd name="connsiteY0" fmla="*/ 0 h 266700"/>
                  <a:gd name="connsiteX1" fmla="*/ 0 w 266700"/>
                  <a:gd name="connsiteY1" fmla="*/ 133350 h 266700"/>
                  <a:gd name="connsiteX2" fmla="*/ 133350 w 266700"/>
                  <a:gd name="connsiteY2" fmla="*/ 266700 h 266700"/>
                  <a:gd name="connsiteX3" fmla="*/ 266700 w 266700"/>
                  <a:gd name="connsiteY3" fmla="*/ 133350 h 266700"/>
                  <a:gd name="connsiteX4" fmla="*/ 133350 w 266700"/>
                  <a:gd name="connsiteY4" fmla="*/ 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00" h="266700">
                    <a:moveTo>
                      <a:pt x="133350" y="0"/>
                    </a:moveTo>
                    <a:cubicBezTo>
                      <a:pt x="61021" y="0"/>
                      <a:pt x="0" y="61021"/>
                      <a:pt x="0" y="133350"/>
                    </a:cubicBezTo>
                    <a:cubicBezTo>
                      <a:pt x="0" y="205679"/>
                      <a:pt x="61021" y="266700"/>
                      <a:pt x="133350" y="266700"/>
                    </a:cubicBezTo>
                    <a:cubicBezTo>
                      <a:pt x="205679" y="266700"/>
                      <a:pt x="266700" y="205679"/>
                      <a:pt x="266700" y="133350"/>
                    </a:cubicBezTo>
                    <a:cubicBezTo>
                      <a:pt x="266700" y="57150"/>
                      <a:pt x="205828" y="0"/>
                      <a:pt x="13335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347AEF4-8CBD-C400-4F26-3B5EF5541B03}"/>
                  </a:ext>
                </a:extLst>
              </p:cNvPr>
              <p:cNvSpPr/>
              <p:nvPr/>
            </p:nvSpPr>
            <p:spPr>
              <a:xfrm>
                <a:off x="74762" y="142227"/>
                <a:ext cx="1657502" cy="1333196"/>
              </a:xfrm>
              <a:custGeom>
                <a:avLst/>
                <a:gdLst>
                  <a:gd name="connsiteX0" fmla="*/ 1657502 w 1657502"/>
                  <a:gd name="connsiteY0" fmla="*/ 525812 h 1333196"/>
                  <a:gd name="connsiteX1" fmla="*/ 1360292 w 1657502"/>
                  <a:gd name="connsiteY1" fmla="*/ 228602 h 1333196"/>
                  <a:gd name="connsiteX2" fmla="*/ 1329781 w 1657502"/>
                  <a:gd name="connsiteY2" fmla="*/ 232471 h 1333196"/>
                  <a:gd name="connsiteX3" fmla="*/ 1028852 w 1657502"/>
                  <a:gd name="connsiteY3" fmla="*/ 0 h 1333196"/>
                  <a:gd name="connsiteX4" fmla="*/ 834481 w 1657502"/>
                  <a:gd name="connsiteY4" fmla="*/ 68610 h 1333196"/>
                  <a:gd name="connsiteX5" fmla="*/ 640111 w 1657502"/>
                  <a:gd name="connsiteY5" fmla="*/ 0 h 1333196"/>
                  <a:gd name="connsiteX6" fmla="*/ 335311 w 1657502"/>
                  <a:gd name="connsiteY6" fmla="*/ 247650 h 1333196"/>
                  <a:gd name="connsiteX7" fmla="*/ 285750 w 1657502"/>
                  <a:gd name="connsiteY7" fmla="*/ 243781 h 1333196"/>
                  <a:gd name="connsiteX8" fmla="*/ 0 w 1657502"/>
                  <a:gd name="connsiteY8" fmla="*/ 529531 h 1333196"/>
                  <a:gd name="connsiteX9" fmla="*/ 68610 w 1657502"/>
                  <a:gd name="connsiteY9" fmla="*/ 716160 h 1333196"/>
                  <a:gd name="connsiteX10" fmla="*/ 0 w 1657502"/>
                  <a:gd name="connsiteY10" fmla="*/ 902789 h 1333196"/>
                  <a:gd name="connsiteX11" fmla="*/ 285750 w 1657502"/>
                  <a:gd name="connsiteY11" fmla="*/ 1188539 h 1333196"/>
                  <a:gd name="connsiteX12" fmla="*/ 327721 w 1657502"/>
                  <a:gd name="connsiteY12" fmla="*/ 1184668 h 1333196"/>
                  <a:gd name="connsiteX13" fmla="*/ 605882 w 1657502"/>
                  <a:gd name="connsiteY13" fmla="*/ 1333197 h 1333196"/>
                  <a:gd name="connsiteX14" fmla="*/ 826892 w 1657502"/>
                  <a:gd name="connsiteY14" fmla="*/ 1245536 h 1333196"/>
                  <a:gd name="connsiteX15" fmla="*/ 1047902 w 1657502"/>
                  <a:gd name="connsiteY15" fmla="*/ 1333197 h 1333196"/>
                  <a:gd name="connsiteX16" fmla="*/ 1314602 w 1657502"/>
                  <a:gd name="connsiteY16" fmla="*/ 1195976 h 1333196"/>
                  <a:gd name="connsiteX17" fmla="*/ 1360292 w 1657502"/>
                  <a:gd name="connsiteY17" fmla="*/ 1199847 h 1333196"/>
                  <a:gd name="connsiteX18" fmla="*/ 1657502 w 1657502"/>
                  <a:gd name="connsiteY18" fmla="*/ 902636 h 1333196"/>
                  <a:gd name="connsiteX19" fmla="*/ 1592763 w 1657502"/>
                  <a:gd name="connsiteY19" fmla="*/ 716007 h 1333196"/>
                  <a:gd name="connsiteX20" fmla="*/ 1657502 w 1657502"/>
                  <a:gd name="connsiteY20" fmla="*/ 525804 h 1333196"/>
                  <a:gd name="connsiteX21" fmla="*/ 525818 w 1657502"/>
                  <a:gd name="connsiteY21" fmla="*/ 480122 h 1333196"/>
                  <a:gd name="connsiteX22" fmla="*/ 628658 w 1657502"/>
                  <a:gd name="connsiteY22" fmla="*/ 377283 h 1333196"/>
                  <a:gd name="connsiteX23" fmla="*/ 731497 w 1657502"/>
                  <a:gd name="connsiteY23" fmla="*/ 480122 h 1333196"/>
                  <a:gd name="connsiteX24" fmla="*/ 628658 w 1657502"/>
                  <a:gd name="connsiteY24" fmla="*/ 582962 h 1333196"/>
                  <a:gd name="connsiteX25" fmla="*/ 525818 w 1657502"/>
                  <a:gd name="connsiteY25" fmla="*/ 480122 h 1333196"/>
                  <a:gd name="connsiteX26" fmla="*/ 1028852 w 1657502"/>
                  <a:gd name="connsiteY26" fmla="*/ 983004 h 1333196"/>
                  <a:gd name="connsiteX27" fmla="*/ 1009802 w 1657502"/>
                  <a:gd name="connsiteY27" fmla="*/ 986875 h 1333196"/>
                  <a:gd name="connsiteX28" fmla="*/ 945063 w 1657502"/>
                  <a:gd name="connsiteY28" fmla="*/ 937315 h 1333196"/>
                  <a:gd name="connsiteX29" fmla="*/ 826892 w 1657502"/>
                  <a:gd name="connsiteY29" fmla="*/ 845936 h 1333196"/>
                  <a:gd name="connsiteX30" fmla="*/ 708721 w 1657502"/>
                  <a:gd name="connsiteY30" fmla="*/ 937315 h 1333196"/>
                  <a:gd name="connsiteX31" fmla="*/ 624932 w 1657502"/>
                  <a:gd name="connsiteY31" fmla="*/ 986875 h 1333196"/>
                  <a:gd name="connsiteX32" fmla="*/ 575371 w 1657502"/>
                  <a:gd name="connsiteY32" fmla="*/ 903086 h 1333196"/>
                  <a:gd name="connsiteX33" fmla="*/ 826892 w 1657502"/>
                  <a:gd name="connsiteY33" fmla="*/ 712586 h 1333196"/>
                  <a:gd name="connsiteX34" fmla="*/ 1078413 w 1657502"/>
                  <a:gd name="connsiteY34" fmla="*/ 903086 h 1333196"/>
                  <a:gd name="connsiteX35" fmla="*/ 1028852 w 1657502"/>
                  <a:gd name="connsiteY35" fmla="*/ 983008 h 1333196"/>
                  <a:gd name="connsiteX36" fmla="*/ 1024981 w 1657502"/>
                  <a:gd name="connsiteY36" fmla="*/ 586841 h 1333196"/>
                  <a:gd name="connsiteX37" fmla="*/ 922142 w 1657502"/>
                  <a:gd name="connsiteY37" fmla="*/ 484001 h 1333196"/>
                  <a:gd name="connsiteX38" fmla="*/ 1024981 w 1657502"/>
                  <a:gd name="connsiteY38" fmla="*/ 381162 h 1333196"/>
                  <a:gd name="connsiteX39" fmla="*/ 1127821 w 1657502"/>
                  <a:gd name="connsiteY39" fmla="*/ 484001 h 1333196"/>
                  <a:gd name="connsiteX40" fmla="*/ 1024981 w 1657502"/>
                  <a:gd name="connsiteY40" fmla="*/ 586841 h 1333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657502" h="1333196">
                    <a:moveTo>
                      <a:pt x="1657502" y="525812"/>
                    </a:moveTo>
                    <a:cubicBezTo>
                      <a:pt x="1657502" y="361952"/>
                      <a:pt x="1524152" y="228602"/>
                      <a:pt x="1360292" y="228602"/>
                    </a:cubicBezTo>
                    <a:cubicBezTo>
                      <a:pt x="1348831" y="228602"/>
                      <a:pt x="1341242" y="232471"/>
                      <a:pt x="1329781" y="232471"/>
                    </a:cubicBezTo>
                    <a:cubicBezTo>
                      <a:pt x="1295552" y="99121"/>
                      <a:pt x="1173511" y="0"/>
                      <a:pt x="1028852" y="0"/>
                    </a:cubicBezTo>
                    <a:cubicBezTo>
                      <a:pt x="956523" y="0"/>
                      <a:pt x="887913" y="26640"/>
                      <a:pt x="834481" y="68610"/>
                    </a:cubicBezTo>
                    <a:cubicBezTo>
                      <a:pt x="781202" y="26640"/>
                      <a:pt x="716311" y="0"/>
                      <a:pt x="640111" y="0"/>
                    </a:cubicBezTo>
                    <a:cubicBezTo>
                      <a:pt x="491581" y="0"/>
                      <a:pt x="365821" y="106710"/>
                      <a:pt x="335311" y="247650"/>
                    </a:cubicBezTo>
                    <a:cubicBezTo>
                      <a:pt x="320131" y="243781"/>
                      <a:pt x="301081" y="243781"/>
                      <a:pt x="285750" y="243781"/>
                    </a:cubicBezTo>
                    <a:cubicBezTo>
                      <a:pt x="125760" y="243781"/>
                      <a:pt x="0" y="373260"/>
                      <a:pt x="0" y="529531"/>
                    </a:cubicBezTo>
                    <a:cubicBezTo>
                      <a:pt x="0" y="601860"/>
                      <a:pt x="26640" y="662881"/>
                      <a:pt x="68610" y="716160"/>
                    </a:cubicBezTo>
                    <a:cubicBezTo>
                      <a:pt x="26640" y="765720"/>
                      <a:pt x="0" y="830460"/>
                      <a:pt x="0" y="902789"/>
                    </a:cubicBezTo>
                    <a:cubicBezTo>
                      <a:pt x="0" y="1062778"/>
                      <a:pt x="129479" y="1188539"/>
                      <a:pt x="285750" y="1188539"/>
                    </a:cubicBezTo>
                    <a:cubicBezTo>
                      <a:pt x="300933" y="1188539"/>
                      <a:pt x="312390" y="1184668"/>
                      <a:pt x="327721" y="1184668"/>
                    </a:cubicBezTo>
                    <a:cubicBezTo>
                      <a:pt x="388742" y="1272328"/>
                      <a:pt x="487711" y="1333197"/>
                      <a:pt x="605882" y="1333197"/>
                    </a:cubicBezTo>
                    <a:cubicBezTo>
                      <a:pt x="689671" y="1333197"/>
                      <a:pt x="769742" y="1298968"/>
                      <a:pt x="826892" y="1245536"/>
                    </a:cubicBezTo>
                    <a:cubicBezTo>
                      <a:pt x="884042" y="1298815"/>
                      <a:pt x="964113" y="1333197"/>
                      <a:pt x="1047902" y="1333197"/>
                    </a:cubicBezTo>
                    <a:cubicBezTo>
                      <a:pt x="1158331" y="1333197"/>
                      <a:pt x="1253581" y="1279918"/>
                      <a:pt x="1314602" y="1195976"/>
                    </a:cubicBezTo>
                    <a:cubicBezTo>
                      <a:pt x="1329785" y="1199847"/>
                      <a:pt x="1345113" y="1199847"/>
                      <a:pt x="1360292" y="1199847"/>
                    </a:cubicBezTo>
                    <a:cubicBezTo>
                      <a:pt x="1524152" y="1199847"/>
                      <a:pt x="1657502" y="1066497"/>
                      <a:pt x="1657502" y="902636"/>
                    </a:cubicBezTo>
                    <a:cubicBezTo>
                      <a:pt x="1657502" y="834026"/>
                      <a:pt x="1630863" y="769286"/>
                      <a:pt x="1592763" y="716007"/>
                    </a:cubicBezTo>
                    <a:cubicBezTo>
                      <a:pt x="1630714" y="659154"/>
                      <a:pt x="1657502" y="594415"/>
                      <a:pt x="1657502" y="525804"/>
                    </a:cubicBezTo>
                    <a:close/>
                    <a:moveTo>
                      <a:pt x="525818" y="480122"/>
                    </a:moveTo>
                    <a:cubicBezTo>
                      <a:pt x="525818" y="422972"/>
                      <a:pt x="571508" y="377283"/>
                      <a:pt x="628658" y="377283"/>
                    </a:cubicBezTo>
                    <a:cubicBezTo>
                      <a:pt x="685808" y="377283"/>
                      <a:pt x="731497" y="422972"/>
                      <a:pt x="731497" y="480122"/>
                    </a:cubicBezTo>
                    <a:cubicBezTo>
                      <a:pt x="731497" y="537272"/>
                      <a:pt x="685808" y="582962"/>
                      <a:pt x="628658" y="582962"/>
                    </a:cubicBezTo>
                    <a:cubicBezTo>
                      <a:pt x="571656" y="586833"/>
                      <a:pt x="525818" y="537272"/>
                      <a:pt x="525818" y="480122"/>
                    </a:cubicBezTo>
                    <a:close/>
                    <a:moveTo>
                      <a:pt x="1028852" y="983004"/>
                    </a:moveTo>
                    <a:cubicBezTo>
                      <a:pt x="1021263" y="983004"/>
                      <a:pt x="1017392" y="986875"/>
                      <a:pt x="1009802" y="986875"/>
                    </a:cubicBezTo>
                    <a:cubicBezTo>
                      <a:pt x="979292" y="986875"/>
                      <a:pt x="952652" y="967825"/>
                      <a:pt x="945063" y="937315"/>
                    </a:cubicBezTo>
                    <a:cubicBezTo>
                      <a:pt x="929884" y="884036"/>
                      <a:pt x="880323" y="845936"/>
                      <a:pt x="826892" y="845936"/>
                    </a:cubicBezTo>
                    <a:cubicBezTo>
                      <a:pt x="769742" y="845936"/>
                      <a:pt x="720182" y="884036"/>
                      <a:pt x="708721" y="937315"/>
                    </a:cubicBezTo>
                    <a:cubicBezTo>
                      <a:pt x="697261" y="975415"/>
                      <a:pt x="659161" y="994465"/>
                      <a:pt x="624932" y="986875"/>
                    </a:cubicBezTo>
                    <a:cubicBezTo>
                      <a:pt x="586832" y="975415"/>
                      <a:pt x="567782" y="941186"/>
                      <a:pt x="575371" y="903086"/>
                    </a:cubicBezTo>
                    <a:cubicBezTo>
                      <a:pt x="605882" y="788786"/>
                      <a:pt x="708721" y="712586"/>
                      <a:pt x="826892" y="712586"/>
                    </a:cubicBezTo>
                    <a:cubicBezTo>
                      <a:pt x="945063" y="712586"/>
                      <a:pt x="1047902" y="792657"/>
                      <a:pt x="1078413" y="903086"/>
                    </a:cubicBezTo>
                    <a:cubicBezTo>
                      <a:pt x="1086002" y="937315"/>
                      <a:pt x="1066952" y="975415"/>
                      <a:pt x="1028852" y="983008"/>
                    </a:cubicBezTo>
                    <a:close/>
                    <a:moveTo>
                      <a:pt x="1024981" y="586841"/>
                    </a:moveTo>
                    <a:cubicBezTo>
                      <a:pt x="967831" y="586841"/>
                      <a:pt x="922142" y="541151"/>
                      <a:pt x="922142" y="484001"/>
                    </a:cubicBezTo>
                    <a:cubicBezTo>
                      <a:pt x="922142" y="426851"/>
                      <a:pt x="967831" y="381162"/>
                      <a:pt x="1024981" y="381162"/>
                    </a:cubicBezTo>
                    <a:cubicBezTo>
                      <a:pt x="1082131" y="381162"/>
                      <a:pt x="1127821" y="426851"/>
                      <a:pt x="1127821" y="484001"/>
                    </a:cubicBezTo>
                    <a:cubicBezTo>
                      <a:pt x="1127821" y="537280"/>
                      <a:pt x="1082131" y="586841"/>
                      <a:pt x="1024981" y="586841"/>
                    </a:cubicBezTo>
                    <a:close/>
                  </a:path>
                </a:pathLst>
              </a:custGeom>
              <a:solidFill>
                <a:schemeClr val="tx2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18A6730-4A37-2A13-51A9-CCA1BE42D306}"/>
                  </a:ext>
                </a:extLst>
              </p:cNvPr>
              <p:cNvSpPr/>
              <p:nvPr/>
            </p:nvSpPr>
            <p:spPr>
              <a:xfrm>
                <a:off x="-1015011" y="2839739"/>
                <a:ext cx="1710773" cy="918263"/>
              </a:xfrm>
              <a:custGeom>
                <a:avLst/>
                <a:gdLst>
                  <a:gd name="connsiteX0" fmla="*/ 1284123 w 1710773"/>
                  <a:gd name="connsiteY0" fmla="*/ 0 h 918263"/>
                  <a:gd name="connsiteX1" fmla="*/ 853554 w 1710773"/>
                  <a:gd name="connsiteY1" fmla="*/ 179039 h 918263"/>
                  <a:gd name="connsiteX2" fmla="*/ 422986 w 1710773"/>
                  <a:gd name="connsiteY2" fmla="*/ 0 h 918263"/>
                  <a:gd name="connsiteX3" fmla="*/ 0 w 1710773"/>
                  <a:gd name="connsiteY3" fmla="*/ 617182 h 918263"/>
                  <a:gd name="connsiteX4" fmla="*/ 0 w 1710773"/>
                  <a:gd name="connsiteY4" fmla="*/ 849653 h 918263"/>
                  <a:gd name="connsiteX5" fmla="*/ 68610 w 1710773"/>
                  <a:gd name="connsiteY5" fmla="*/ 918263 h 918263"/>
                  <a:gd name="connsiteX6" fmla="*/ 1638445 w 1710773"/>
                  <a:gd name="connsiteY6" fmla="*/ 918263 h 918263"/>
                  <a:gd name="connsiteX7" fmla="*/ 1710774 w 1710773"/>
                  <a:gd name="connsiteY7" fmla="*/ 849653 h 918263"/>
                  <a:gd name="connsiteX8" fmla="*/ 1710774 w 1710773"/>
                  <a:gd name="connsiteY8" fmla="*/ 617182 h 918263"/>
                  <a:gd name="connsiteX9" fmla="*/ 1284092 w 1710773"/>
                  <a:gd name="connsiteY9" fmla="*/ 0 h 91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0773" h="918263">
                    <a:moveTo>
                      <a:pt x="1284123" y="0"/>
                    </a:moveTo>
                    <a:cubicBezTo>
                      <a:pt x="1169823" y="110429"/>
                      <a:pt x="1017422" y="179039"/>
                      <a:pt x="853554" y="179039"/>
                    </a:cubicBezTo>
                    <a:cubicBezTo>
                      <a:pt x="685975" y="179039"/>
                      <a:pt x="537294" y="110429"/>
                      <a:pt x="422986" y="0"/>
                    </a:cubicBezTo>
                    <a:cubicBezTo>
                      <a:pt x="175336" y="95250"/>
                      <a:pt x="0" y="335310"/>
                      <a:pt x="0" y="617182"/>
                    </a:cubicBezTo>
                    <a:lnTo>
                      <a:pt x="0" y="849653"/>
                    </a:lnTo>
                    <a:cubicBezTo>
                      <a:pt x="0" y="887753"/>
                      <a:pt x="30510" y="918263"/>
                      <a:pt x="68610" y="918263"/>
                    </a:cubicBezTo>
                    <a:lnTo>
                      <a:pt x="1638445" y="918263"/>
                    </a:lnTo>
                    <a:cubicBezTo>
                      <a:pt x="1676545" y="918263"/>
                      <a:pt x="1710774" y="887753"/>
                      <a:pt x="1710774" y="849653"/>
                    </a:cubicBezTo>
                    <a:lnTo>
                      <a:pt x="1710774" y="617182"/>
                    </a:lnTo>
                    <a:cubicBezTo>
                      <a:pt x="1707051" y="335303"/>
                      <a:pt x="1531734" y="95250"/>
                      <a:pt x="12840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F86FFFED-A4A3-5253-F993-96DC3A82E97B}"/>
                  </a:ext>
                </a:extLst>
              </p:cNvPr>
              <p:cNvSpPr/>
              <p:nvPr/>
            </p:nvSpPr>
            <p:spPr>
              <a:xfrm>
                <a:off x="-703687" y="1644513"/>
                <a:ext cx="1081932" cy="1241098"/>
              </a:xfrm>
              <a:custGeom>
                <a:avLst/>
                <a:gdLst>
                  <a:gd name="connsiteX0" fmla="*/ 39348 w 1081932"/>
                  <a:gd name="connsiteY0" fmla="*/ 696231 h 1241098"/>
                  <a:gd name="connsiteX1" fmla="*/ 542230 w 1081932"/>
                  <a:gd name="connsiteY1" fmla="*/ 1241099 h 1241098"/>
                  <a:gd name="connsiteX2" fmla="*/ 1045112 w 1081932"/>
                  <a:gd name="connsiteY2" fmla="*/ 696231 h 1241098"/>
                  <a:gd name="connsiteX3" fmla="*/ 1041241 w 1081932"/>
                  <a:gd name="connsiteY3" fmla="*/ 608570 h 1241098"/>
                  <a:gd name="connsiteX4" fmla="*/ 926941 w 1081932"/>
                  <a:gd name="connsiteY4" fmla="*/ 6552 h 1241098"/>
                  <a:gd name="connsiteX5" fmla="*/ 104058 w 1081932"/>
                  <a:gd name="connsiteY5" fmla="*/ 189463 h 1241098"/>
                  <a:gd name="connsiteX6" fmla="*/ 39318 w 1081932"/>
                  <a:gd name="connsiteY6" fmla="*/ 608563 h 1241098"/>
                  <a:gd name="connsiteX7" fmla="*/ 39318 w 1081932"/>
                  <a:gd name="connsiteY7" fmla="*/ 696223 h 1241098"/>
                  <a:gd name="connsiteX8" fmla="*/ 191748 w 1081932"/>
                  <a:gd name="connsiteY8" fmla="*/ 711410 h 1241098"/>
                  <a:gd name="connsiteX9" fmla="*/ 222259 w 1081932"/>
                  <a:gd name="connsiteY9" fmla="*/ 677181 h 1241098"/>
                  <a:gd name="connsiteX10" fmla="*/ 267948 w 1081932"/>
                  <a:gd name="connsiteY10" fmla="*/ 410481 h 1241098"/>
                  <a:gd name="connsiteX11" fmla="*/ 538519 w 1081932"/>
                  <a:gd name="connsiteY11" fmla="*/ 460041 h 1241098"/>
                  <a:gd name="connsiteX12" fmla="*/ 809090 w 1081932"/>
                  <a:gd name="connsiteY12" fmla="*/ 410481 h 1241098"/>
                  <a:gd name="connsiteX13" fmla="*/ 854780 w 1081932"/>
                  <a:gd name="connsiteY13" fmla="*/ 677181 h 1241098"/>
                  <a:gd name="connsiteX14" fmla="*/ 885290 w 1081932"/>
                  <a:gd name="connsiteY14" fmla="*/ 711410 h 1241098"/>
                  <a:gd name="connsiteX15" fmla="*/ 915797 w 1081932"/>
                  <a:gd name="connsiteY15" fmla="*/ 707543 h 1241098"/>
                  <a:gd name="connsiteX16" fmla="*/ 538668 w 1081932"/>
                  <a:gd name="connsiteY16" fmla="*/ 1115174 h 1241098"/>
                  <a:gd name="connsiteX17" fmla="*/ 161539 w 1081932"/>
                  <a:gd name="connsiteY17" fmla="*/ 707543 h 124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81932" h="1241098">
                    <a:moveTo>
                      <a:pt x="39348" y="696231"/>
                    </a:moveTo>
                    <a:cubicBezTo>
                      <a:pt x="39348" y="997160"/>
                      <a:pt x="264078" y="1241099"/>
                      <a:pt x="542230" y="1241099"/>
                    </a:cubicBezTo>
                    <a:cubicBezTo>
                      <a:pt x="820391" y="1241099"/>
                      <a:pt x="1045112" y="997320"/>
                      <a:pt x="1045112" y="696231"/>
                    </a:cubicBezTo>
                    <a:cubicBezTo>
                      <a:pt x="1045112" y="665720"/>
                      <a:pt x="1045112" y="639081"/>
                      <a:pt x="1041241" y="608570"/>
                    </a:cubicBezTo>
                    <a:cubicBezTo>
                      <a:pt x="1121312" y="372381"/>
                      <a:pt x="1083212" y="-58180"/>
                      <a:pt x="926941" y="6552"/>
                    </a:cubicBezTo>
                    <a:cubicBezTo>
                      <a:pt x="793740" y="67573"/>
                      <a:pt x="62262" y="-119208"/>
                      <a:pt x="104058" y="189463"/>
                    </a:cubicBezTo>
                    <a:cubicBezTo>
                      <a:pt x="-67392" y="197052"/>
                      <a:pt x="20268" y="536234"/>
                      <a:pt x="39318" y="608563"/>
                    </a:cubicBezTo>
                    <a:lnTo>
                      <a:pt x="39318" y="696223"/>
                    </a:lnTo>
                    <a:close/>
                    <a:moveTo>
                      <a:pt x="191748" y="711410"/>
                    </a:moveTo>
                    <a:cubicBezTo>
                      <a:pt x="210798" y="711410"/>
                      <a:pt x="225978" y="696231"/>
                      <a:pt x="222259" y="677181"/>
                    </a:cubicBezTo>
                    <a:cubicBezTo>
                      <a:pt x="210798" y="597110"/>
                      <a:pt x="199338" y="395302"/>
                      <a:pt x="267948" y="410481"/>
                    </a:cubicBezTo>
                    <a:cubicBezTo>
                      <a:pt x="355609" y="433402"/>
                      <a:pt x="454578" y="460041"/>
                      <a:pt x="538519" y="460041"/>
                    </a:cubicBezTo>
                    <a:cubicBezTo>
                      <a:pt x="622309" y="460041"/>
                      <a:pt x="721430" y="433402"/>
                      <a:pt x="809090" y="410481"/>
                    </a:cubicBezTo>
                    <a:cubicBezTo>
                      <a:pt x="877701" y="391431"/>
                      <a:pt x="866240" y="593391"/>
                      <a:pt x="854780" y="677181"/>
                    </a:cubicBezTo>
                    <a:cubicBezTo>
                      <a:pt x="850909" y="696231"/>
                      <a:pt x="869959" y="711410"/>
                      <a:pt x="885290" y="711410"/>
                    </a:cubicBezTo>
                    <a:lnTo>
                      <a:pt x="915797" y="707543"/>
                    </a:lnTo>
                    <a:cubicBezTo>
                      <a:pt x="908208" y="932272"/>
                      <a:pt x="740476" y="1115174"/>
                      <a:pt x="538668" y="1115174"/>
                    </a:cubicBezTo>
                    <a:cubicBezTo>
                      <a:pt x="332989" y="1115174"/>
                      <a:pt x="165258" y="932264"/>
                      <a:pt x="161539" y="7075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D267C-BF82-7A66-3B6C-2D6282D532F5}"/>
              </a:ext>
            </a:extLst>
          </p:cNvPr>
          <p:cNvSpPr txBox="1">
            <a:spLocks/>
          </p:cNvSpPr>
          <p:nvPr/>
        </p:nvSpPr>
        <p:spPr>
          <a:xfrm>
            <a:off x="688765" y="1983339"/>
            <a:ext cx="10998737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6EAB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200" cap="none" spc="-2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No significant improvements were observed</a:t>
            </a:r>
            <a:r>
              <a:rPr kumimoji="0" lang="en-GB" sz="1800" b="0" i="0" u="none" strike="noStrike" kern="1200" cap="none" spc="-2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 for change from baseline in HIS-Q energy, cognition or sleep domain scores in men with LG-PDD</a:t>
            </a:r>
          </a:p>
        </p:txBody>
      </p: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980A763D-1E64-E3C1-194D-190C25A448D5}"/>
              </a:ext>
            </a:extLst>
          </p:cNvPr>
          <p:cNvGrpSpPr/>
          <p:nvPr/>
        </p:nvGrpSpPr>
        <p:grpSpPr>
          <a:xfrm>
            <a:off x="5042073" y="2730784"/>
            <a:ext cx="3215466" cy="2899160"/>
            <a:chOff x="5042073" y="2730784"/>
            <a:chExt cx="3215466" cy="2899160"/>
          </a:xfrm>
        </p:grpSpPr>
        <p:graphicFrame>
          <p:nvGraphicFramePr>
            <p:cNvPr id="13" name="Chart 12">
              <a:extLst>
                <a:ext uri="{FF2B5EF4-FFF2-40B4-BE49-F238E27FC236}">
                  <a16:creationId xmlns:a16="http://schemas.microsoft.com/office/drawing/2014/main" id="{57AA6CB8-F621-F324-8418-8C538F8123B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88641223"/>
                </p:ext>
              </p:extLst>
            </p:nvPr>
          </p:nvGraphicFramePr>
          <p:xfrm>
            <a:off x="5042073" y="2956249"/>
            <a:ext cx="3121464" cy="23794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4"/>
            </a:graphicData>
          </a:graphic>
        </p:graphicFrame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36DA5FF-7FB9-70ED-8969-8BC0063CC8CD}"/>
                </a:ext>
              </a:extLst>
            </p:cNvPr>
            <p:cNvSpPr txBox="1"/>
            <p:nvPr/>
          </p:nvSpPr>
          <p:spPr>
            <a:xfrm>
              <a:off x="5107833" y="2730784"/>
              <a:ext cx="25202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accent1"/>
                  </a:solidFill>
                  <a:latin typeface="+mj-lt"/>
                </a:rPr>
                <a:t>HIS-Q cognition domain score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AEB5C20-58B7-1AD6-045B-30D5651CDB84}"/>
                </a:ext>
              </a:extLst>
            </p:cNvPr>
            <p:cNvSpPr txBox="1"/>
            <p:nvPr/>
          </p:nvSpPr>
          <p:spPr>
            <a:xfrm>
              <a:off x="5120293" y="5029780"/>
              <a:ext cx="313724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71463" algn="ctr"/>
                  <a:tab pos="884238" algn="ctr"/>
                  <a:tab pos="1487488" algn="ctr"/>
                  <a:tab pos="2109788" algn="ctr"/>
                  <a:tab pos="2722563" algn="ctr"/>
                </a:tabLst>
              </a:pPr>
              <a:endParaRPr lang="en-GB" sz="1100" dirty="0">
                <a:solidFill>
                  <a:srgbClr val="000000"/>
                </a:solidFill>
              </a:endParaRPr>
            </a:p>
            <a:p>
              <a:pPr>
                <a:tabLst>
                  <a:tab pos="271463" algn="ctr"/>
                  <a:tab pos="884238" algn="ctr"/>
                  <a:tab pos="1487488" algn="ctr"/>
                  <a:tab pos="2109788" algn="ctr"/>
                  <a:tab pos="2722563" algn="ctr"/>
                </a:tabLst>
              </a:pPr>
              <a:r>
                <a:rPr lang="en-GB" sz="1100" dirty="0">
                  <a:solidFill>
                    <a:schemeClr val="accent1"/>
                  </a:solidFill>
                  <a:latin typeface="+mj-lt"/>
                </a:rPr>
                <a:t>	26	21	17		13</a:t>
              </a:r>
            </a:p>
            <a:p>
              <a:pPr>
                <a:tabLst>
                  <a:tab pos="271463" algn="ctr"/>
                  <a:tab pos="884238" algn="ctr"/>
                  <a:tab pos="1487488" algn="ctr"/>
                  <a:tab pos="2109788" algn="ctr"/>
                  <a:tab pos="2722563" algn="ctr"/>
                </a:tabLst>
              </a:pPr>
              <a:r>
                <a:rPr lang="en-GB" sz="11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	23	20	18		13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812A405-79B2-DCDD-AFD8-430E174ED423}"/>
                </a:ext>
              </a:extLst>
            </p:cNvPr>
            <p:cNvSpPr txBox="1"/>
            <p:nvPr/>
          </p:nvSpPr>
          <p:spPr>
            <a:xfrm>
              <a:off x="5516106" y="4783901"/>
              <a:ext cx="656196" cy="153760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rPr>
                <a:t>p=0.518*</a:t>
              </a:r>
            </a:p>
          </p:txBody>
        </p:sp>
        <p:grpSp>
          <p:nvGrpSpPr>
            <p:cNvPr id="478" name="Group 477">
              <a:extLst>
                <a:ext uri="{FF2B5EF4-FFF2-40B4-BE49-F238E27FC236}">
                  <a16:creationId xmlns:a16="http://schemas.microsoft.com/office/drawing/2014/main" id="{F4FBC613-8FDB-5ADE-D3EA-66DF5582416D}"/>
                </a:ext>
              </a:extLst>
            </p:cNvPr>
            <p:cNvGrpSpPr/>
            <p:nvPr/>
          </p:nvGrpSpPr>
          <p:grpSpPr>
            <a:xfrm>
              <a:off x="5484784" y="3246858"/>
              <a:ext cx="2561100" cy="1597118"/>
              <a:chOff x="5484784" y="3246858"/>
              <a:chExt cx="2561100" cy="1597118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CD146FE1-788E-B9F7-B6EA-652A6DB867E5}"/>
                  </a:ext>
                </a:extLst>
              </p:cNvPr>
              <p:cNvGrpSpPr/>
              <p:nvPr/>
            </p:nvGrpSpPr>
            <p:grpSpPr>
              <a:xfrm>
                <a:off x="6100099" y="3702153"/>
                <a:ext cx="103209" cy="751737"/>
                <a:chOff x="7459133" y="4127981"/>
                <a:chExt cx="103209" cy="751737"/>
              </a:xfrm>
            </p:grpSpPr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9093A59E-E96E-0F1B-1230-69E48C649F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510737" y="4132589"/>
                  <a:ext cx="0" cy="747129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9D912AFC-280B-BF8B-5D3D-EACEDE5E9C75}"/>
                    </a:ext>
                  </a:extLst>
                </p:cNvPr>
                <p:cNvSpPr/>
                <p:nvPr/>
              </p:nvSpPr>
              <p:spPr>
                <a:xfrm rot="2700000">
                  <a:off x="7459134" y="4453273"/>
                  <a:ext cx="103207" cy="103209"/>
                </a:xfrm>
                <a:prstGeom prst="rect">
                  <a:avLst/>
                </a:prstGeom>
                <a:solidFill>
                  <a:schemeClr val="accent3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14B0742C-098C-220D-5E6D-1CBA806F61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7510737" y="4080499"/>
                  <a:ext cx="0" cy="9496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448" name="Straight Connector 447">
                  <a:extLst>
                    <a:ext uri="{FF2B5EF4-FFF2-40B4-BE49-F238E27FC236}">
                      <a16:creationId xmlns:a16="http://schemas.microsoft.com/office/drawing/2014/main" id="{C8D06D50-53B8-F4D5-9481-F9EEF60D3D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7510737" y="4831726"/>
                  <a:ext cx="0" cy="9496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27046938-4336-0B79-9008-4AA63B5C075F}"/>
                  </a:ext>
                </a:extLst>
              </p:cNvPr>
              <p:cNvGrpSpPr/>
              <p:nvPr/>
            </p:nvGrpSpPr>
            <p:grpSpPr>
              <a:xfrm>
                <a:off x="6711604" y="3246858"/>
                <a:ext cx="103209" cy="1353207"/>
                <a:chOff x="7459133" y="4030826"/>
                <a:chExt cx="103209" cy="1353207"/>
              </a:xfrm>
            </p:grpSpPr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D7BE00FA-268C-541B-E940-6277A8871B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510737" y="4035434"/>
                  <a:ext cx="0" cy="1345299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286A31F7-7A5D-B600-18FB-86272FA6D7F7}"/>
                    </a:ext>
                  </a:extLst>
                </p:cNvPr>
                <p:cNvSpPr/>
                <p:nvPr/>
              </p:nvSpPr>
              <p:spPr>
                <a:xfrm rot="2700000">
                  <a:off x="7459134" y="4653298"/>
                  <a:ext cx="103207" cy="103209"/>
                </a:xfrm>
                <a:prstGeom prst="rect">
                  <a:avLst/>
                </a:prstGeom>
                <a:solidFill>
                  <a:schemeClr val="accent3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9F992B16-7FDB-F907-E7A4-25F1243003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7510737" y="3983344"/>
                  <a:ext cx="0" cy="9496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EF63E00A-2E83-6B59-8129-BF105D2A94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7510737" y="5336551"/>
                  <a:ext cx="0" cy="9496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BD82C007-6B76-C51F-DB80-514764481A28}"/>
                  </a:ext>
                </a:extLst>
              </p:cNvPr>
              <p:cNvGrpSpPr/>
              <p:nvPr/>
            </p:nvGrpSpPr>
            <p:grpSpPr>
              <a:xfrm>
                <a:off x="7942675" y="3944159"/>
                <a:ext cx="103209" cy="899817"/>
                <a:chOff x="7459133" y="4084166"/>
                <a:chExt cx="103209" cy="899817"/>
              </a:xfrm>
            </p:grpSpPr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55521786-D003-5399-3523-7C2FC97802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510737" y="4088774"/>
                  <a:ext cx="0" cy="89183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86206FFB-5970-26CE-2822-937D8A7ABB6C}"/>
                    </a:ext>
                  </a:extLst>
                </p:cNvPr>
                <p:cNvSpPr/>
                <p:nvPr/>
              </p:nvSpPr>
              <p:spPr>
                <a:xfrm rot="2700000">
                  <a:off x="7459134" y="4481848"/>
                  <a:ext cx="103207" cy="103209"/>
                </a:xfrm>
                <a:prstGeom prst="rect">
                  <a:avLst/>
                </a:prstGeom>
                <a:solidFill>
                  <a:schemeClr val="accent3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60F1742B-07E6-966E-1911-468163BB34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7510737" y="4036684"/>
                  <a:ext cx="0" cy="9496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541B4E02-FB2F-5A42-F022-E2C2AEA85D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7510737" y="4936501"/>
                  <a:ext cx="0" cy="9496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</p:grp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21396C8-151E-3ED6-67DC-A1AF0742DFE5}"/>
                  </a:ext>
                </a:extLst>
              </p:cNvPr>
              <p:cNvSpPr/>
              <p:nvPr/>
            </p:nvSpPr>
            <p:spPr>
              <a:xfrm rot="2700000">
                <a:off x="5484785" y="3251779"/>
                <a:ext cx="103207" cy="103209"/>
              </a:xfrm>
              <a:prstGeom prst="rect">
                <a:avLst/>
              </a:prstGeom>
              <a:solidFill>
                <a:schemeClr val="accent3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6" name="Freeform: Shape 475">
                <a:extLst>
                  <a:ext uri="{FF2B5EF4-FFF2-40B4-BE49-F238E27FC236}">
                    <a16:creationId xmlns:a16="http://schemas.microsoft.com/office/drawing/2014/main" id="{5E4A857A-0CB0-6D18-CE7E-EE213D0B4662}"/>
                  </a:ext>
                </a:extLst>
              </p:cNvPr>
              <p:cNvSpPr/>
              <p:nvPr/>
            </p:nvSpPr>
            <p:spPr>
              <a:xfrm>
                <a:off x="5534025" y="3303270"/>
                <a:ext cx="2463165" cy="1089660"/>
              </a:xfrm>
              <a:custGeom>
                <a:avLst/>
                <a:gdLst>
                  <a:gd name="connsiteX0" fmla="*/ 0 w 2463165"/>
                  <a:gd name="connsiteY0" fmla="*/ 0 h 1089660"/>
                  <a:gd name="connsiteX1" fmla="*/ 619125 w 2463165"/>
                  <a:gd name="connsiteY1" fmla="*/ 779145 h 1089660"/>
                  <a:gd name="connsiteX2" fmla="*/ 1230630 w 2463165"/>
                  <a:gd name="connsiteY2" fmla="*/ 619125 h 1089660"/>
                  <a:gd name="connsiteX3" fmla="*/ 2463165 w 2463165"/>
                  <a:gd name="connsiteY3" fmla="*/ 1089660 h 1089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3165" h="1089660">
                    <a:moveTo>
                      <a:pt x="0" y="0"/>
                    </a:moveTo>
                    <a:lnTo>
                      <a:pt x="619125" y="779145"/>
                    </a:lnTo>
                    <a:lnTo>
                      <a:pt x="1230630" y="619125"/>
                    </a:lnTo>
                    <a:lnTo>
                      <a:pt x="2463165" y="1089660"/>
                    </a:lnTo>
                  </a:path>
                </a:pathLst>
              </a:custGeom>
              <a:noFill/>
              <a:ln w="28575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80" name="Group 479">
              <a:extLst>
                <a:ext uri="{FF2B5EF4-FFF2-40B4-BE49-F238E27FC236}">
                  <a16:creationId xmlns:a16="http://schemas.microsoft.com/office/drawing/2014/main" id="{ABBAE744-B5CB-B47A-FF53-64335C4ABBE2}"/>
                </a:ext>
              </a:extLst>
            </p:cNvPr>
            <p:cNvGrpSpPr/>
            <p:nvPr/>
          </p:nvGrpSpPr>
          <p:grpSpPr>
            <a:xfrm>
              <a:off x="5375535" y="3251780"/>
              <a:ext cx="2562190" cy="1674946"/>
              <a:chOff x="5375535" y="3251780"/>
              <a:chExt cx="2562190" cy="1674946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B70DDF15-A80B-53FD-0773-82B36500F4F4}"/>
                  </a:ext>
                </a:extLst>
              </p:cNvPr>
              <p:cNvGrpSpPr/>
              <p:nvPr/>
            </p:nvGrpSpPr>
            <p:grpSpPr>
              <a:xfrm>
                <a:off x="5990850" y="3553558"/>
                <a:ext cx="103209" cy="727710"/>
                <a:chOff x="6861862" y="4289637"/>
                <a:chExt cx="103209" cy="727710"/>
              </a:xfrm>
            </p:grpSpPr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D89334AA-117E-7AB3-5295-C4190A035E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913466" y="4295142"/>
                  <a:ext cx="0" cy="72147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F40124FC-C9ED-2CA8-BDD4-899B7FD599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913466" y="4242155"/>
                  <a:ext cx="0" cy="9496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DD869D5E-B53E-1E22-AACF-649F7231D6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913466" y="4969865"/>
                  <a:ext cx="0" cy="9496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52A5B212-F614-8165-BAA8-A912B1A048C5}"/>
                    </a:ext>
                  </a:extLst>
                </p:cNvPr>
                <p:cNvSpPr/>
                <p:nvPr/>
              </p:nvSpPr>
              <p:spPr>
                <a:xfrm rot="2700000">
                  <a:off x="6861863" y="4595222"/>
                  <a:ext cx="103207" cy="103209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2E598349-97F8-3508-20B5-39FC92002FDB}"/>
                  </a:ext>
                </a:extLst>
              </p:cNvPr>
              <p:cNvGrpSpPr/>
              <p:nvPr/>
            </p:nvGrpSpPr>
            <p:grpSpPr>
              <a:xfrm>
                <a:off x="6603659" y="3537981"/>
                <a:ext cx="103209" cy="1388745"/>
                <a:chOff x="6861862" y="4173432"/>
                <a:chExt cx="103209" cy="1388745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B399E8D8-72BF-E13B-3276-378390073D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913466" y="4179274"/>
                  <a:ext cx="0" cy="138250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18EBE3C8-C52F-E9BD-1BC3-D32FF8906E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913466" y="4125950"/>
                  <a:ext cx="0" cy="9496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6DCBED3E-DD3B-E510-B252-F2BDE5C9CF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913466" y="5514695"/>
                  <a:ext cx="0" cy="9496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FEEA0EE4-A99B-B419-F69E-14DA79ADDBC2}"/>
                    </a:ext>
                  </a:extLst>
                </p:cNvPr>
                <p:cNvSpPr/>
                <p:nvPr/>
              </p:nvSpPr>
              <p:spPr>
                <a:xfrm rot="2700000">
                  <a:off x="6861863" y="4812392"/>
                  <a:ext cx="103207" cy="103209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6010CC09-B103-3485-3EC4-B918A3D4F4EC}"/>
                  </a:ext>
                </a:extLst>
              </p:cNvPr>
              <p:cNvGrpSpPr/>
              <p:nvPr/>
            </p:nvGrpSpPr>
            <p:grpSpPr>
              <a:xfrm>
                <a:off x="7834516" y="3632915"/>
                <a:ext cx="103209" cy="914400"/>
                <a:chOff x="6861862" y="4080087"/>
                <a:chExt cx="103209" cy="914400"/>
              </a:xfrm>
            </p:grpSpPr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922D681C-F2F4-831F-83D8-DDA10AB739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913466" y="4094746"/>
                  <a:ext cx="0" cy="895851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94AFD36B-8A18-C6D5-63BE-27C99FA83D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913466" y="4032605"/>
                  <a:ext cx="0" cy="9496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6D7C7BF2-99E3-16BC-0775-D49842EE62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913466" y="4947005"/>
                  <a:ext cx="0" cy="9496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427CA7A7-D812-98C3-8785-451007D08E09}"/>
                    </a:ext>
                  </a:extLst>
                </p:cNvPr>
                <p:cNvSpPr/>
                <p:nvPr/>
              </p:nvSpPr>
              <p:spPr>
                <a:xfrm rot="2700000">
                  <a:off x="6861863" y="4477112"/>
                  <a:ext cx="103207" cy="103209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F59152B-E7CA-E183-CF7A-F6682CC7C2BA}"/>
                  </a:ext>
                </a:extLst>
              </p:cNvPr>
              <p:cNvSpPr/>
              <p:nvPr/>
            </p:nvSpPr>
            <p:spPr>
              <a:xfrm rot="2700000">
                <a:off x="5375536" y="3251779"/>
                <a:ext cx="103207" cy="10320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9" name="Freeform: Shape 478">
                <a:extLst>
                  <a:ext uri="{FF2B5EF4-FFF2-40B4-BE49-F238E27FC236}">
                    <a16:creationId xmlns:a16="http://schemas.microsoft.com/office/drawing/2014/main" id="{F5B8AF56-DCD6-5554-0A5A-4E91FA941CE7}"/>
                  </a:ext>
                </a:extLst>
              </p:cNvPr>
              <p:cNvSpPr/>
              <p:nvPr/>
            </p:nvSpPr>
            <p:spPr>
              <a:xfrm>
                <a:off x="5425440" y="3299460"/>
                <a:ext cx="2461260" cy="933450"/>
              </a:xfrm>
              <a:custGeom>
                <a:avLst/>
                <a:gdLst>
                  <a:gd name="connsiteX0" fmla="*/ 0 w 2461260"/>
                  <a:gd name="connsiteY0" fmla="*/ 0 h 933450"/>
                  <a:gd name="connsiteX1" fmla="*/ 617220 w 2461260"/>
                  <a:gd name="connsiteY1" fmla="*/ 613410 h 933450"/>
                  <a:gd name="connsiteX2" fmla="*/ 1230630 w 2461260"/>
                  <a:gd name="connsiteY2" fmla="*/ 933450 h 933450"/>
                  <a:gd name="connsiteX3" fmla="*/ 2461260 w 2461260"/>
                  <a:gd name="connsiteY3" fmla="*/ 786765 h 933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1260" h="933450">
                    <a:moveTo>
                      <a:pt x="0" y="0"/>
                    </a:moveTo>
                    <a:lnTo>
                      <a:pt x="617220" y="613410"/>
                    </a:lnTo>
                    <a:lnTo>
                      <a:pt x="1230630" y="933450"/>
                    </a:lnTo>
                    <a:lnTo>
                      <a:pt x="2461260" y="786765"/>
                    </a:lnTo>
                  </a:path>
                </a:pathLst>
              </a:cu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92" name="Group 491">
            <a:extLst>
              <a:ext uri="{FF2B5EF4-FFF2-40B4-BE49-F238E27FC236}">
                <a16:creationId xmlns:a16="http://schemas.microsoft.com/office/drawing/2014/main" id="{BAD06448-A37E-8233-7F62-EDD0B8C0A80D}"/>
              </a:ext>
            </a:extLst>
          </p:cNvPr>
          <p:cNvGrpSpPr/>
          <p:nvPr/>
        </p:nvGrpSpPr>
        <p:grpSpPr>
          <a:xfrm>
            <a:off x="8218367" y="2730784"/>
            <a:ext cx="3215466" cy="2899160"/>
            <a:chOff x="8218367" y="2730784"/>
            <a:chExt cx="3215466" cy="2899160"/>
          </a:xfrm>
        </p:grpSpPr>
        <p:graphicFrame>
          <p:nvGraphicFramePr>
            <p:cNvPr id="260" name="Chart 259">
              <a:extLst>
                <a:ext uri="{FF2B5EF4-FFF2-40B4-BE49-F238E27FC236}">
                  <a16:creationId xmlns:a16="http://schemas.microsoft.com/office/drawing/2014/main" id="{83BCB176-8F02-A07C-4893-047C641C5BD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19912339"/>
                </p:ext>
              </p:extLst>
            </p:nvPr>
          </p:nvGraphicFramePr>
          <p:xfrm>
            <a:off x="8218367" y="2956249"/>
            <a:ext cx="3121464" cy="23794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5"/>
            </a:graphicData>
          </a:graphic>
        </p:graphicFrame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3EE895D8-3E2A-EB16-8C17-E131FC7186AD}"/>
                </a:ext>
              </a:extLst>
            </p:cNvPr>
            <p:cNvSpPr txBox="1"/>
            <p:nvPr/>
          </p:nvSpPr>
          <p:spPr>
            <a:xfrm>
              <a:off x="8284127" y="2730784"/>
              <a:ext cx="22060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accent1"/>
                  </a:solidFill>
                  <a:latin typeface="+mj-lt"/>
                </a:rPr>
                <a:t>HIS-Q sleep domain score</a:t>
              </a:r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9B853008-25D3-F706-2F09-21A6D7338C5A}"/>
                </a:ext>
              </a:extLst>
            </p:cNvPr>
            <p:cNvSpPr txBox="1"/>
            <p:nvPr/>
          </p:nvSpPr>
          <p:spPr>
            <a:xfrm>
              <a:off x="8296587" y="5029780"/>
              <a:ext cx="313724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71463" algn="ctr"/>
                  <a:tab pos="884238" algn="ctr"/>
                  <a:tab pos="1487488" algn="ctr"/>
                  <a:tab pos="2109788" algn="ctr"/>
                  <a:tab pos="2722563" algn="ctr"/>
                </a:tabLst>
              </a:pPr>
              <a:endParaRPr lang="en-GB" sz="1100" dirty="0">
                <a:solidFill>
                  <a:srgbClr val="000000"/>
                </a:solidFill>
              </a:endParaRPr>
            </a:p>
            <a:p>
              <a:pPr>
                <a:tabLst>
                  <a:tab pos="271463" algn="ctr"/>
                  <a:tab pos="884238" algn="ctr"/>
                  <a:tab pos="1487488" algn="ctr"/>
                  <a:tab pos="2109788" algn="ctr"/>
                  <a:tab pos="2722563" algn="ctr"/>
                </a:tabLst>
              </a:pPr>
              <a:r>
                <a:rPr lang="en-GB" sz="1100" dirty="0">
                  <a:solidFill>
                    <a:schemeClr val="accent1"/>
                  </a:solidFill>
                  <a:latin typeface="+mj-lt"/>
                </a:rPr>
                <a:t>	26	21	17		13</a:t>
              </a:r>
            </a:p>
            <a:p>
              <a:pPr>
                <a:tabLst>
                  <a:tab pos="271463" algn="ctr"/>
                  <a:tab pos="884238" algn="ctr"/>
                  <a:tab pos="1487488" algn="ctr"/>
                  <a:tab pos="2109788" algn="ctr"/>
                  <a:tab pos="2722563" algn="ctr"/>
                </a:tabLst>
              </a:pPr>
              <a:r>
                <a:rPr lang="en-GB" sz="11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	23	20	18		13</a:t>
              </a:r>
            </a:p>
          </p:txBody>
        </p:sp>
        <p:sp>
          <p:nvSpPr>
            <p:cNvPr id="316" name="TextBox 315">
              <a:extLst>
                <a:ext uri="{FF2B5EF4-FFF2-40B4-BE49-F238E27FC236}">
                  <a16:creationId xmlns:a16="http://schemas.microsoft.com/office/drawing/2014/main" id="{E5C99B9C-9CDA-3ADA-4CC1-876895CC6179}"/>
                </a:ext>
              </a:extLst>
            </p:cNvPr>
            <p:cNvSpPr txBox="1"/>
            <p:nvPr/>
          </p:nvSpPr>
          <p:spPr>
            <a:xfrm>
              <a:off x="8692400" y="4783901"/>
              <a:ext cx="641770" cy="153760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rPr>
                <a:t>p=0.221*</a:t>
              </a:r>
            </a:p>
          </p:txBody>
        </p:sp>
        <p:grpSp>
          <p:nvGrpSpPr>
            <p:cNvPr id="489" name="Group 488">
              <a:extLst>
                <a:ext uri="{FF2B5EF4-FFF2-40B4-BE49-F238E27FC236}">
                  <a16:creationId xmlns:a16="http://schemas.microsoft.com/office/drawing/2014/main" id="{CD74B211-B828-2DB6-DC43-A900F9577A8B}"/>
                </a:ext>
              </a:extLst>
            </p:cNvPr>
            <p:cNvGrpSpPr/>
            <p:nvPr/>
          </p:nvGrpSpPr>
          <p:grpSpPr>
            <a:xfrm>
              <a:off x="8661078" y="3170658"/>
              <a:ext cx="2561100" cy="1458053"/>
              <a:chOff x="8661078" y="3170658"/>
              <a:chExt cx="2561100" cy="1458053"/>
            </a:xfrm>
          </p:grpSpPr>
          <p:grpSp>
            <p:nvGrpSpPr>
              <p:cNvPr id="271" name="Group 270">
                <a:extLst>
                  <a:ext uri="{FF2B5EF4-FFF2-40B4-BE49-F238E27FC236}">
                    <a16:creationId xmlns:a16="http://schemas.microsoft.com/office/drawing/2014/main" id="{A8AFACEC-C496-B2F6-1332-93465EB515FC}"/>
                  </a:ext>
                </a:extLst>
              </p:cNvPr>
              <p:cNvGrpSpPr/>
              <p:nvPr/>
            </p:nvGrpSpPr>
            <p:grpSpPr>
              <a:xfrm>
                <a:off x="9276393" y="3170658"/>
                <a:ext cx="103209" cy="1014117"/>
                <a:chOff x="7459133" y="4006061"/>
                <a:chExt cx="103209" cy="1014117"/>
              </a:xfrm>
            </p:grpSpPr>
            <p:cxnSp>
              <p:nvCxnSpPr>
                <p:cNvPr id="289" name="Straight Connector 288">
                  <a:extLst>
                    <a:ext uri="{FF2B5EF4-FFF2-40B4-BE49-F238E27FC236}">
                      <a16:creationId xmlns:a16="http://schemas.microsoft.com/office/drawing/2014/main" id="{91D08A42-3DCE-0900-E956-4E52989DBD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510737" y="4010669"/>
                  <a:ext cx="0" cy="100430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BEBDEBF1-DD93-0A09-2229-989FB9FA4FA5}"/>
                    </a:ext>
                  </a:extLst>
                </p:cNvPr>
                <p:cNvSpPr/>
                <p:nvPr/>
              </p:nvSpPr>
              <p:spPr>
                <a:xfrm rot="2700000">
                  <a:off x="7459134" y="4453273"/>
                  <a:ext cx="103207" cy="103209"/>
                </a:xfrm>
                <a:prstGeom prst="rect">
                  <a:avLst/>
                </a:prstGeom>
                <a:solidFill>
                  <a:schemeClr val="accent3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291" name="Straight Connector 290">
                  <a:extLst>
                    <a:ext uri="{FF2B5EF4-FFF2-40B4-BE49-F238E27FC236}">
                      <a16:creationId xmlns:a16="http://schemas.microsoft.com/office/drawing/2014/main" id="{D783705D-23FC-0A3C-01FA-AEF4EBAD15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7510737" y="3958579"/>
                  <a:ext cx="0" cy="9496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292" name="Straight Connector 291">
                  <a:extLst>
                    <a:ext uri="{FF2B5EF4-FFF2-40B4-BE49-F238E27FC236}">
                      <a16:creationId xmlns:a16="http://schemas.microsoft.com/office/drawing/2014/main" id="{E4233EC3-69E6-842C-60EC-3ED1A496FE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7510737" y="4972696"/>
                  <a:ext cx="0" cy="9496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</p:grpSp>
          <p:grpSp>
            <p:nvGrpSpPr>
              <p:cNvPr id="272" name="Group 271">
                <a:extLst>
                  <a:ext uri="{FF2B5EF4-FFF2-40B4-BE49-F238E27FC236}">
                    <a16:creationId xmlns:a16="http://schemas.microsoft.com/office/drawing/2014/main" id="{51C7756C-749E-F090-173B-8D1118B3DF4B}"/>
                  </a:ext>
                </a:extLst>
              </p:cNvPr>
              <p:cNvGrpSpPr/>
              <p:nvPr/>
            </p:nvGrpSpPr>
            <p:grpSpPr>
              <a:xfrm>
                <a:off x="9887898" y="3290673"/>
                <a:ext cx="103209" cy="1054122"/>
                <a:chOff x="7459133" y="4030826"/>
                <a:chExt cx="103209" cy="1054122"/>
              </a:xfrm>
            </p:grpSpPr>
            <p:cxnSp>
              <p:nvCxnSpPr>
                <p:cNvPr id="285" name="Straight Connector 284">
                  <a:extLst>
                    <a:ext uri="{FF2B5EF4-FFF2-40B4-BE49-F238E27FC236}">
                      <a16:creationId xmlns:a16="http://schemas.microsoft.com/office/drawing/2014/main" id="{5E6540FA-386C-46E9-C76D-416E990047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510737" y="4035434"/>
                  <a:ext cx="0" cy="1048119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sp>
              <p:nvSpPr>
                <p:cNvPr id="286" name="Rectangle 285">
                  <a:extLst>
                    <a:ext uri="{FF2B5EF4-FFF2-40B4-BE49-F238E27FC236}">
                      <a16:creationId xmlns:a16="http://schemas.microsoft.com/office/drawing/2014/main" id="{319D0BAA-8430-02E1-4F8C-72B8A3E74DB7}"/>
                    </a:ext>
                  </a:extLst>
                </p:cNvPr>
                <p:cNvSpPr/>
                <p:nvPr/>
              </p:nvSpPr>
              <p:spPr>
                <a:xfrm rot="2700000">
                  <a:off x="7459134" y="4508518"/>
                  <a:ext cx="103207" cy="103209"/>
                </a:xfrm>
                <a:prstGeom prst="rect">
                  <a:avLst/>
                </a:prstGeom>
                <a:solidFill>
                  <a:schemeClr val="accent3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287" name="Straight Connector 286">
                  <a:extLst>
                    <a:ext uri="{FF2B5EF4-FFF2-40B4-BE49-F238E27FC236}">
                      <a16:creationId xmlns:a16="http://schemas.microsoft.com/office/drawing/2014/main" id="{431A1177-3EE4-E659-55A3-8FBEF9DFDD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7510737" y="3983344"/>
                  <a:ext cx="0" cy="9496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288" name="Straight Connector 287">
                  <a:extLst>
                    <a:ext uri="{FF2B5EF4-FFF2-40B4-BE49-F238E27FC236}">
                      <a16:creationId xmlns:a16="http://schemas.microsoft.com/office/drawing/2014/main" id="{70DCE71F-548C-E37F-38EB-A6FA591C1D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7510737" y="5037466"/>
                  <a:ext cx="0" cy="9496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</p:grpSp>
          <p:grpSp>
            <p:nvGrpSpPr>
              <p:cNvPr id="274" name="Group 273">
                <a:extLst>
                  <a:ext uri="{FF2B5EF4-FFF2-40B4-BE49-F238E27FC236}">
                    <a16:creationId xmlns:a16="http://schemas.microsoft.com/office/drawing/2014/main" id="{358E4618-9ABD-1812-6328-3C5C9DB77403}"/>
                  </a:ext>
                </a:extLst>
              </p:cNvPr>
              <p:cNvGrpSpPr/>
              <p:nvPr/>
            </p:nvGrpSpPr>
            <p:grpSpPr>
              <a:xfrm>
                <a:off x="11118969" y="3410759"/>
                <a:ext cx="103209" cy="1217952"/>
                <a:chOff x="7459133" y="3922241"/>
                <a:chExt cx="103209" cy="1217952"/>
              </a:xfrm>
            </p:grpSpPr>
            <p:cxnSp>
              <p:nvCxnSpPr>
                <p:cNvPr id="277" name="Straight Connector 276">
                  <a:extLst>
                    <a:ext uri="{FF2B5EF4-FFF2-40B4-BE49-F238E27FC236}">
                      <a16:creationId xmlns:a16="http://schemas.microsoft.com/office/drawing/2014/main" id="{AE184441-1CF2-4487-F943-ACE6465976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510737" y="3926849"/>
                  <a:ext cx="0" cy="121187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sp>
              <p:nvSpPr>
                <p:cNvPr id="278" name="Rectangle 277">
                  <a:extLst>
                    <a:ext uri="{FF2B5EF4-FFF2-40B4-BE49-F238E27FC236}">
                      <a16:creationId xmlns:a16="http://schemas.microsoft.com/office/drawing/2014/main" id="{7443F198-3C0F-EDEF-205E-A2960DEBE8EA}"/>
                    </a:ext>
                  </a:extLst>
                </p:cNvPr>
                <p:cNvSpPr/>
                <p:nvPr/>
              </p:nvSpPr>
              <p:spPr>
                <a:xfrm rot="2700000">
                  <a:off x="7459134" y="4481848"/>
                  <a:ext cx="103207" cy="103209"/>
                </a:xfrm>
                <a:prstGeom prst="rect">
                  <a:avLst/>
                </a:prstGeom>
                <a:solidFill>
                  <a:schemeClr val="accent3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279" name="Straight Connector 278">
                  <a:extLst>
                    <a:ext uri="{FF2B5EF4-FFF2-40B4-BE49-F238E27FC236}">
                      <a16:creationId xmlns:a16="http://schemas.microsoft.com/office/drawing/2014/main" id="{586812DB-B52F-2382-5949-C035255DB6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7510737" y="3874759"/>
                  <a:ext cx="0" cy="9496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280" name="Straight Connector 279">
                  <a:extLst>
                    <a:ext uri="{FF2B5EF4-FFF2-40B4-BE49-F238E27FC236}">
                      <a16:creationId xmlns:a16="http://schemas.microsoft.com/office/drawing/2014/main" id="{16FF28C5-7C81-6AE6-870A-3027A5BCA6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7510737" y="5092711"/>
                  <a:ext cx="0" cy="9496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</p:grp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E32FA4C5-8EFD-66F0-94F1-FDC528342730}"/>
                  </a:ext>
                </a:extLst>
              </p:cNvPr>
              <p:cNvSpPr/>
              <p:nvPr/>
            </p:nvSpPr>
            <p:spPr>
              <a:xfrm rot="2700000">
                <a:off x="8661079" y="3524194"/>
                <a:ext cx="103207" cy="103209"/>
              </a:xfrm>
              <a:prstGeom prst="rect">
                <a:avLst/>
              </a:prstGeom>
              <a:solidFill>
                <a:schemeClr val="accent3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8" name="Freeform: Shape 487">
                <a:extLst>
                  <a:ext uri="{FF2B5EF4-FFF2-40B4-BE49-F238E27FC236}">
                    <a16:creationId xmlns:a16="http://schemas.microsoft.com/office/drawing/2014/main" id="{194C96D5-0D1E-C27A-5774-F1EF69927264}"/>
                  </a:ext>
                </a:extLst>
              </p:cNvPr>
              <p:cNvSpPr/>
              <p:nvPr/>
            </p:nvSpPr>
            <p:spPr>
              <a:xfrm>
                <a:off x="8707120" y="3576320"/>
                <a:ext cx="2463800" cy="447040"/>
              </a:xfrm>
              <a:custGeom>
                <a:avLst/>
                <a:gdLst>
                  <a:gd name="connsiteX0" fmla="*/ 0 w 2463800"/>
                  <a:gd name="connsiteY0" fmla="*/ 0 h 447040"/>
                  <a:gd name="connsiteX1" fmla="*/ 619760 w 2463800"/>
                  <a:gd name="connsiteY1" fmla="*/ 96520 h 447040"/>
                  <a:gd name="connsiteX2" fmla="*/ 1231900 w 2463800"/>
                  <a:gd name="connsiteY2" fmla="*/ 243840 h 447040"/>
                  <a:gd name="connsiteX3" fmla="*/ 2463800 w 2463800"/>
                  <a:gd name="connsiteY3" fmla="*/ 447040 h 447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3800" h="447040">
                    <a:moveTo>
                      <a:pt x="0" y="0"/>
                    </a:moveTo>
                    <a:lnTo>
                      <a:pt x="619760" y="96520"/>
                    </a:lnTo>
                    <a:lnTo>
                      <a:pt x="1231900" y="243840"/>
                    </a:lnTo>
                    <a:lnTo>
                      <a:pt x="2463800" y="447040"/>
                    </a:lnTo>
                  </a:path>
                </a:pathLst>
              </a:custGeom>
              <a:noFill/>
              <a:ln w="28575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1" name="Group 490">
              <a:extLst>
                <a:ext uri="{FF2B5EF4-FFF2-40B4-BE49-F238E27FC236}">
                  <a16:creationId xmlns:a16="http://schemas.microsoft.com/office/drawing/2014/main" id="{14F2BEF9-2244-DB9D-3F43-8B3201A48FED}"/>
                </a:ext>
              </a:extLst>
            </p:cNvPr>
            <p:cNvGrpSpPr/>
            <p:nvPr/>
          </p:nvGrpSpPr>
          <p:grpSpPr>
            <a:xfrm>
              <a:off x="8551829" y="3236675"/>
              <a:ext cx="2562190" cy="1604326"/>
              <a:chOff x="8551829" y="3236675"/>
              <a:chExt cx="2562190" cy="1604326"/>
            </a:xfrm>
          </p:grpSpPr>
          <p:grpSp>
            <p:nvGrpSpPr>
              <p:cNvPr id="267" name="Group 266">
                <a:extLst>
                  <a:ext uri="{FF2B5EF4-FFF2-40B4-BE49-F238E27FC236}">
                    <a16:creationId xmlns:a16="http://schemas.microsoft.com/office/drawing/2014/main" id="{08538435-E205-5E5A-265A-1F8B0A36D785}"/>
                  </a:ext>
                </a:extLst>
              </p:cNvPr>
              <p:cNvGrpSpPr/>
              <p:nvPr/>
            </p:nvGrpSpPr>
            <p:grpSpPr>
              <a:xfrm>
                <a:off x="9167144" y="3717388"/>
                <a:ext cx="103209" cy="1002030"/>
                <a:chOff x="6861862" y="4152477"/>
                <a:chExt cx="103209" cy="1002030"/>
              </a:xfrm>
            </p:grpSpPr>
            <p:cxnSp>
              <p:nvCxnSpPr>
                <p:cNvPr id="305" name="Straight Connector 304">
                  <a:extLst>
                    <a:ext uri="{FF2B5EF4-FFF2-40B4-BE49-F238E27FC236}">
                      <a16:creationId xmlns:a16="http://schemas.microsoft.com/office/drawing/2014/main" id="{AD4FA337-DD11-2F1F-07B8-BB222269BE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913466" y="4157982"/>
                  <a:ext cx="0" cy="99007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306" name="Straight Connector 305">
                  <a:extLst>
                    <a:ext uri="{FF2B5EF4-FFF2-40B4-BE49-F238E27FC236}">
                      <a16:creationId xmlns:a16="http://schemas.microsoft.com/office/drawing/2014/main" id="{834DDAF8-0005-6D87-A81D-AF80BFF58A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913466" y="4104995"/>
                  <a:ext cx="0" cy="9496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307" name="Straight Connector 306">
                  <a:extLst>
                    <a:ext uri="{FF2B5EF4-FFF2-40B4-BE49-F238E27FC236}">
                      <a16:creationId xmlns:a16="http://schemas.microsoft.com/office/drawing/2014/main" id="{EA65B84D-55E8-55A3-0CFC-DE098DFD6B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913466" y="5107025"/>
                  <a:ext cx="0" cy="9496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sp>
              <p:nvSpPr>
                <p:cNvPr id="308" name="Rectangle 307">
                  <a:extLst>
                    <a:ext uri="{FF2B5EF4-FFF2-40B4-BE49-F238E27FC236}">
                      <a16:creationId xmlns:a16="http://schemas.microsoft.com/office/drawing/2014/main" id="{827B6E6D-5A32-BC6E-D202-6F6B56C4512C}"/>
                    </a:ext>
                  </a:extLst>
                </p:cNvPr>
                <p:cNvSpPr/>
                <p:nvPr/>
              </p:nvSpPr>
              <p:spPr>
                <a:xfrm rot="2700000">
                  <a:off x="6861863" y="4595222"/>
                  <a:ext cx="103207" cy="103209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8" name="Group 267">
                <a:extLst>
                  <a:ext uri="{FF2B5EF4-FFF2-40B4-BE49-F238E27FC236}">
                    <a16:creationId xmlns:a16="http://schemas.microsoft.com/office/drawing/2014/main" id="{EBD448D2-3A5B-4580-A40B-9319719BB406}"/>
                  </a:ext>
                </a:extLst>
              </p:cNvPr>
              <p:cNvGrpSpPr/>
              <p:nvPr/>
            </p:nvGrpSpPr>
            <p:grpSpPr>
              <a:xfrm>
                <a:off x="9779953" y="3755151"/>
                <a:ext cx="103209" cy="1085850"/>
                <a:chOff x="6861862" y="4173432"/>
                <a:chExt cx="103209" cy="1085850"/>
              </a:xfrm>
            </p:grpSpPr>
            <p:cxnSp>
              <p:nvCxnSpPr>
                <p:cNvPr id="301" name="Straight Connector 300">
                  <a:extLst>
                    <a:ext uri="{FF2B5EF4-FFF2-40B4-BE49-F238E27FC236}">
                      <a16:creationId xmlns:a16="http://schemas.microsoft.com/office/drawing/2014/main" id="{BAD7C717-217F-6418-0A88-04ED8F40A4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913466" y="4179274"/>
                  <a:ext cx="0" cy="107199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302" name="Straight Connector 301">
                  <a:extLst>
                    <a:ext uri="{FF2B5EF4-FFF2-40B4-BE49-F238E27FC236}">
                      <a16:creationId xmlns:a16="http://schemas.microsoft.com/office/drawing/2014/main" id="{E4B99370-2530-36B9-166D-5396DF8CF6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913466" y="4125950"/>
                  <a:ext cx="0" cy="9496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303" name="Straight Connector 302">
                  <a:extLst>
                    <a:ext uri="{FF2B5EF4-FFF2-40B4-BE49-F238E27FC236}">
                      <a16:creationId xmlns:a16="http://schemas.microsoft.com/office/drawing/2014/main" id="{A6368624-D97E-6DB3-73A9-90EB5EA1E5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913466" y="5211800"/>
                  <a:ext cx="0" cy="9496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sp>
              <p:nvSpPr>
                <p:cNvPr id="304" name="Rectangle 303">
                  <a:extLst>
                    <a:ext uri="{FF2B5EF4-FFF2-40B4-BE49-F238E27FC236}">
                      <a16:creationId xmlns:a16="http://schemas.microsoft.com/office/drawing/2014/main" id="{C18A0024-AEB6-7C7F-559A-F1C62467AE55}"/>
                    </a:ext>
                  </a:extLst>
                </p:cNvPr>
                <p:cNvSpPr/>
                <p:nvPr/>
              </p:nvSpPr>
              <p:spPr>
                <a:xfrm rot="2700000">
                  <a:off x="6861863" y="4669517"/>
                  <a:ext cx="103207" cy="103209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0" name="Group 269">
                <a:extLst>
                  <a:ext uri="{FF2B5EF4-FFF2-40B4-BE49-F238E27FC236}">
                    <a16:creationId xmlns:a16="http://schemas.microsoft.com/office/drawing/2014/main" id="{ABC6F332-5ABB-7ACB-FB6F-67F2B5040F25}"/>
                  </a:ext>
                </a:extLst>
              </p:cNvPr>
              <p:cNvGrpSpPr/>
              <p:nvPr/>
            </p:nvGrpSpPr>
            <p:grpSpPr>
              <a:xfrm>
                <a:off x="11010810" y="3236675"/>
                <a:ext cx="103209" cy="1203960"/>
                <a:chOff x="6861862" y="4091517"/>
                <a:chExt cx="103209" cy="1203960"/>
              </a:xfrm>
            </p:grpSpPr>
            <p:cxnSp>
              <p:nvCxnSpPr>
                <p:cNvPr id="293" name="Straight Connector 292">
                  <a:extLst>
                    <a:ext uri="{FF2B5EF4-FFF2-40B4-BE49-F238E27FC236}">
                      <a16:creationId xmlns:a16="http://schemas.microsoft.com/office/drawing/2014/main" id="{ED35DB2A-2E2D-78CF-2C15-CC2860DB7A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913466" y="4094746"/>
                  <a:ext cx="0" cy="1198746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294" name="Straight Connector 293">
                  <a:extLst>
                    <a:ext uri="{FF2B5EF4-FFF2-40B4-BE49-F238E27FC236}">
                      <a16:creationId xmlns:a16="http://schemas.microsoft.com/office/drawing/2014/main" id="{146DC86F-AA78-B895-21B9-1BAAB110AA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913466" y="4044035"/>
                  <a:ext cx="0" cy="9496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295" name="Straight Connector 294">
                  <a:extLst>
                    <a:ext uri="{FF2B5EF4-FFF2-40B4-BE49-F238E27FC236}">
                      <a16:creationId xmlns:a16="http://schemas.microsoft.com/office/drawing/2014/main" id="{3BD5D8BF-E6E1-88FB-D395-AEE0ACA9F6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913466" y="5247995"/>
                  <a:ext cx="0" cy="9496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17C71555-1B85-6B83-006E-5C5BE8AE409E}"/>
                    </a:ext>
                  </a:extLst>
                </p:cNvPr>
                <p:cNvSpPr/>
                <p:nvPr/>
              </p:nvSpPr>
              <p:spPr>
                <a:xfrm rot="2700000">
                  <a:off x="6861863" y="4640942"/>
                  <a:ext cx="103207" cy="103209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82F2DFE0-CAAD-4384-4821-2D33378CD7AB}"/>
                  </a:ext>
                </a:extLst>
              </p:cNvPr>
              <p:cNvSpPr/>
              <p:nvPr/>
            </p:nvSpPr>
            <p:spPr>
              <a:xfrm rot="2700000">
                <a:off x="8551830" y="3524194"/>
                <a:ext cx="103207" cy="10320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0" name="Freeform: Shape 489">
                <a:extLst>
                  <a:ext uri="{FF2B5EF4-FFF2-40B4-BE49-F238E27FC236}">
                    <a16:creationId xmlns:a16="http://schemas.microsoft.com/office/drawing/2014/main" id="{5D8BF14C-53FB-A210-1D5E-CCA966E04335}"/>
                  </a:ext>
                </a:extLst>
              </p:cNvPr>
              <p:cNvSpPr/>
              <p:nvPr/>
            </p:nvSpPr>
            <p:spPr>
              <a:xfrm>
                <a:off x="8600440" y="3571240"/>
                <a:ext cx="2461260" cy="734060"/>
              </a:xfrm>
              <a:custGeom>
                <a:avLst/>
                <a:gdLst>
                  <a:gd name="connsiteX0" fmla="*/ 0 w 2461260"/>
                  <a:gd name="connsiteY0" fmla="*/ 0 h 734060"/>
                  <a:gd name="connsiteX1" fmla="*/ 617220 w 2461260"/>
                  <a:gd name="connsiteY1" fmla="*/ 642620 h 734060"/>
                  <a:gd name="connsiteX2" fmla="*/ 1231900 w 2461260"/>
                  <a:gd name="connsiteY2" fmla="*/ 734060 h 734060"/>
                  <a:gd name="connsiteX3" fmla="*/ 2461260 w 2461260"/>
                  <a:gd name="connsiteY3" fmla="*/ 271780 h 734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1260" h="734060">
                    <a:moveTo>
                      <a:pt x="0" y="0"/>
                    </a:moveTo>
                    <a:lnTo>
                      <a:pt x="617220" y="642620"/>
                    </a:lnTo>
                    <a:lnTo>
                      <a:pt x="1231900" y="734060"/>
                    </a:lnTo>
                    <a:lnTo>
                      <a:pt x="2461260" y="271780"/>
                    </a:lnTo>
                  </a:path>
                </a:pathLst>
              </a:cu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497" name="Rectangle: Rounded Corners 496">
            <a:extLst>
              <a:ext uri="{FF2B5EF4-FFF2-40B4-BE49-F238E27FC236}">
                <a16:creationId xmlns:a16="http://schemas.microsoft.com/office/drawing/2014/main" id="{E5D7C1CB-EB5D-AD75-BE3E-5452E3EADE1C}"/>
              </a:ext>
            </a:extLst>
          </p:cNvPr>
          <p:cNvSpPr/>
          <p:nvPr/>
        </p:nvSpPr>
        <p:spPr>
          <a:xfrm>
            <a:off x="-592850" y="1340465"/>
            <a:ext cx="6504077" cy="449779"/>
          </a:xfrm>
          <a:prstGeom prst="roundRect">
            <a:avLst>
              <a:gd name="adj" fmla="val 50000"/>
            </a:avLst>
          </a:prstGeom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498" name="Content Placeholder 2">
            <a:extLst>
              <a:ext uri="{FF2B5EF4-FFF2-40B4-BE49-F238E27FC236}">
                <a16:creationId xmlns:a16="http://schemas.microsoft.com/office/drawing/2014/main" id="{3920CE0D-B2AC-328D-A6CD-0815F5E860ED}"/>
              </a:ext>
            </a:extLst>
          </p:cNvPr>
          <p:cNvSpPr txBox="1">
            <a:spLocks/>
          </p:cNvSpPr>
          <p:nvPr/>
        </p:nvSpPr>
        <p:spPr>
          <a:xfrm>
            <a:off x="688768" y="1360561"/>
            <a:ext cx="5051846" cy="42780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rgbClr val="006EAB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b="1" dirty="0">
                <a:solidFill>
                  <a:prstClr val="white"/>
                </a:solidFill>
                <a:latin typeface="Poppins Light"/>
              </a:rPr>
              <a:t>Outcomes in men with LG-PDD</a:t>
            </a:r>
            <a:endParaRPr lang="en-US" b="1" dirty="0">
              <a:solidFill>
                <a:prstClr val="white"/>
              </a:solidFill>
              <a:latin typeface="Poppins Light"/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F69A3BA-E2E8-1F54-018A-B359094BCCFF}"/>
              </a:ext>
            </a:extLst>
          </p:cNvPr>
          <p:cNvGrpSpPr/>
          <p:nvPr/>
        </p:nvGrpSpPr>
        <p:grpSpPr>
          <a:xfrm>
            <a:off x="1295763" y="2730784"/>
            <a:ext cx="3785481" cy="2899160"/>
            <a:chOff x="1295763" y="2730784"/>
            <a:chExt cx="3785481" cy="2899160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F38072E4-D8CD-0969-E984-34E654119E26}"/>
                </a:ext>
              </a:extLst>
            </p:cNvPr>
            <p:cNvSpPr txBox="1"/>
            <p:nvPr/>
          </p:nvSpPr>
          <p:spPr>
            <a:xfrm rot="16200000">
              <a:off x="753199" y="3937740"/>
              <a:ext cx="2076002" cy="175433"/>
            </a:xfrm>
            <a:prstGeom prst="rect">
              <a:avLst/>
            </a:prstGeom>
            <a:noFill/>
          </p:spPr>
          <p:txBody>
            <a:bodyPr wrap="square" lIns="36000" tIns="0" rIns="3600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dirty="0">
                  <a:solidFill>
                    <a:srgbClr val="000000"/>
                  </a:solidFill>
                  <a:latin typeface="Poppins Medium"/>
                </a:rPr>
                <a:t>Change from baseline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/>
                <a:ea typeface="+mn-ea"/>
                <a:cs typeface="+mn-cs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3C479E8-C8C8-E079-7D41-03B51BD4C872}"/>
                </a:ext>
              </a:extLst>
            </p:cNvPr>
            <p:cNvSpPr txBox="1"/>
            <p:nvPr/>
          </p:nvSpPr>
          <p:spPr>
            <a:xfrm>
              <a:off x="1295763" y="5029780"/>
              <a:ext cx="79380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100" dirty="0">
                  <a:solidFill>
                    <a:srgbClr val="000000"/>
                  </a:solidFill>
                </a:rPr>
                <a:t>Month:</a:t>
              </a:r>
            </a:p>
            <a:p>
              <a:pPr algn="r"/>
              <a:r>
                <a:rPr lang="en-GB" sz="1100" dirty="0" err="1">
                  <a:solidFill>
                    <a:schemeClr val="accent1"/>
                  </a:solidFill>
                  <a:latin typeface="+mj-lt"/>
                </a:rPr>
                <a:t>TTh</a:t>
              </a:r>
              <a:r>
                <a:rPr lang="en-GB" sz="1100" dirty="0">
                  <a:solidFill>
                    <a:schemeClr val="accent1"/>
                  </a:solidFill>
                  <a:latin typeface="+mj-lt"/>
                </a:rPr>
                <a:t>:</a:t>
              </a:r>
            </a:p>
            <a:p>
              <a:pPr algn="r"/>
              <a:r>
                <a:rPr lang="en-GB" sz="11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Placebo:</a:t>
              </a:r>
            </a:p>
          </p:txBody>
        </p:sp>
        <p:graphicFrame>
          <p:nvGraphicFramePr>
            <p:cNvPr id="211" name="Chart 210">
              <a:extLst>
                <a:ext uri="{FF2B5EF4-FFF2-40B4-BE49-F238E27FC236}">
                  <a16:creationId xmlns:a16="http://schemas.microsoft.com/office/drawing/2014/main" id="{970BF820-7C80-E801-D499-043CC93A23A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62172945"/>
                </p:ext>
              </p:extLst>
            </p:nvPr>
          </p:nvGraphicFramePr>
          <p:xfrm>
            <a:off x="1865778" y="2956249"/>
            <a:ext cx="3121464" cy="23794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6"/>
            </a:graphicData>
          </a:graphic>
        </p:graphicFrame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743450C4-8C04-7159-BB1E-6C3FBC2407E4}"/>
                </a:ext>
              </a:extLst>
            </p:cNvPr>
            <p:cNvSpPr txBox="1"/>
            <p:nvPr/>
          </p:nvSpPr>
          <p:spPr>
            <a:xfrm>
              <a:off x="1931538" y="2730784"/>
              <a:ext cx="23326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accent1"/>
                  </a:solidFill>
                  <a:latin typeface="+mj-lt"/>
                </a:rPr>
                <a:t>HIS-Q energy domain score</a:t>
              </a: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C2097963-2692-C608-2356-B347DC52A307}"/>
                </a:ext>
              </a:extLst>
            </p:cNvPr>
            <p:cNvSpPr txBox="1"/>
            <p:nvPr/>
          </p:nvSpPr>
          <p:spPr>
            <a:xfrm>
              <a:off x="1943998" y="5029780"/>
              <a:ext cx="313724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304800" algn="ctr"/>
                  <a:tab pos="914400" algn="ctr"/>
                  <a:tab pos="1516063" algn="ctr"/>
                  <a:tab pos="2111375" algn="ctr"/>
                  <a:tab pos="2720975" algn="ctr"/>
                </a:tabLst>
              </a:pPr>
              <a:endParaRPr lang="en-GB" sz="1100" dirty="0">
                <a:solidFill>
                  <a:srgbClr val="000000"/>
                </a:solidFill>
              </a:endParaRPr>
            </a:p>
            <a:p>
              <a:pPr>
                <a:tabLst>
                  <a:tab pos="304800" algn="ctr"/>
                  <a:tab pos="914400" algn="ctr"/>
                  <a:tab pos="1516063" algn="ctr"/>
                  <a:tab pos="2111375" algn="ctr"/>
                  <a:tab pos="2720975" algn="ctr"/>
                </a:tabLst>
              </a:pPr>
              <a:r>
                <a:rPr lang="en-GB" sz="1100" dirty="0">
                  <a:solidFill>
                    <a:schemeClr val="accent1"/>
                  </a:solidFill>
                  <a:latin typeface="+mj-lt"/>
                </a:rPr>
                <a:t>	26	21	17		13</a:t>
              </a:r>
            </a:p>
            <a:p>
              <a:pPr>
                <a:tabLst>
                  <a:tab pos="304800" algn="ctr"/>
                  <a:tab pos="914400" algn="ctr"/>
                  <a:tab pos="1516063" algn="ctr"/>
                  <a:tab pos="2111375" algn="ctr"/>
                  <a:tab pos="2720975" algn="ctr"/>
                </a:tabLst>
              </a:pPr>
              <a:r>
                <a:rPr lang="en-GB" sz="11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	23	20	18		13</a:t>
              </a: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AA9A394C-7F4E-D9B6-D0DA-000D022CEBD9}"/>
                </a:ext>
              </a:extLst>
            </p:cNvPr>
            <p:cNvSpPr txBox="1"/>
            <p:nvPr/>
          </p:nvSpPr>
          <p:spPr>
            <a:xfrm>
              <a:off x="2385530" y="4783901"/>
              <a:ext cx="688256" cy="153760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rPr>
                <a:t>p=0.302*</a:t>
              </a:r>
            </a:p>
          </p:txBody>
        </p:sp>
        <p:cxnSp>
          <p:nvCxnSpPr>
            <p:cNvPr id="503" name="Straight Connector 502">
              <a:extLst>
                <a:ext uri="{FF2B5EF4-FFF2-40B4-BE49-F238E27FC236}">
                  <a16:creationId xmlns:a16="http://schemas.microsoft.com/office/drawing/2014/main" id="{EF745A95-E450-A114-AD57-BF02CCE483A2}"/>
                </a:ext>
              </a:extLst>
            </p:cNvPr>
            <p:cNvCxnSpPr>
              <a:cxnSpLocks/>
            </p:cNvCxnSpPr>
            <p:nvPr/>
          </p:nvCxnSpPr>
          <p:spPr>
            <a:xfrm>
              <a:off x="2293620" y="3123934"/>
              <a:ext cx="57150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Connector 503">
              <a:extLst>
                <a:ext uri="{FF2B5EF4-FFF2-40B4-BE49-F238E27FC236}">
                  <a16:creationId xmlns:a16="http://schemas.microsoft.com/office/drawing/2014/main" id="{4860CA64-152E-B232-67BA-18BCC54D363C}"/>
                </a:ext>
              </a:extLst>
            </p:cNvPr>
            <p:cNvCxnSpPr>
              <a:cxnSpLocks/>
            </p:cNvCxnSpPr>
            <p:nvPr/>
          </p:nvCxnSpPr>
          <p:spPr>
            <a:xfrm>
              <a:off x="2293620" y="3670524"/>
              <a:ext cx="57150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Straight Connector 504">
              <a:extLst>
                <a:ext uri="{FF2B5EF4-FFF2-40B4-BE49-F238E27FC236}">
                  <a16:creationId xmlns:a16="http://schemas.microsoft.com/office/drawing/2014/main" id="{E930EDA6-096D-C1C8-4FA5-B8D62111B416}"/>
                </a:ext>
              </a:extLst>
            </p:cNvPr>
            <p:cNvCxnSpPr>
              <a:cxnSpLocks/>
            </p:cNvCxnSpPr>
            <p:nvPr/>
          </p:nvCxnSpPr>
          <p:spPr>
            <a:xfrm>
              <a:off x="2293620" y="4209784"/>
              <a:ext cx="57150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Straight Connector 505">
              <a:extLst>
                <a:ext uri="{FF2B5EF4-FFF2-40B4-BE49-F238E27FC236}">
                  <a16:creationId xmlns:a16="http://schemas.microsoft.com/office/drawing/2014/main" id="{A5512352-BE13-7CEA-020C-7B8BAE1B60FD}"/>
                </a:ext>
              </a:extLst>
            </p:cNvPr>
            <p:cNvCxnSpPr>
              <a:cxnSpLocks/>
            </p:cNvCxnSpPr>
            <p:nvPr/>
          </p:nvCxnSpPr>
          <p:spPr>
            <a:xfrm>
              <a:off x="2293620" y="4925919"/>
              <a:ext cx="57150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0" name="Rectangle 509">
              <a:extLst>
                <a:ext uri="{FF2B5EF4-FFF2-40B4-BE49-F238E27FC236}">
                  <a16:creationId xmlns:a16="http://schemas.microsoft.com/office/drawing/2014/main" id="{E51DE9AC-2EF0-DB33-58B3-CF67CA38F61D}"/>
                </a:ext>
              </a:extLst>
            </p:cNvPr>
            <p:cNvSpPr/>
            <p:nvPr/>
          </p:nvSpPr>
          <p:spPr>
            <a:xfrm>
              <a:off x="1930869" y="3375069"/>
              <a:ext cx="287603" cy="16242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7" name="TextBox 506">
              <a:extLst>
                <a:ext uri="{FF2B5EF4-FFF2-40B4-BE49-F238E27FC236}">
                  <a16:creationId xmlns:a16="http://schemas.microsoft.com/office/drawing/2014/main" id="{43F0079B-FE89-D2B2-0977-342DDE4937F5}"/>
                </a:ext>
              </a:extLst>
            </p:cNvPr>
            <p:cNvSpPr txBox="1"/>
            <p:nvPr/>
          </p:nvSpPr>
          <p:spPr>
            <a:xfrm>
              <a:off x="1858971" y="4794768"/>
              <a:ext cx="42191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100" dirty="0">
                  <a:solidFill>
                    <a:srgbClr val="000000"/>
                  </a:solidFill>
                </a:rPr>
                <a:t>-33</a:t>
              </a:r>
            </a:p>
          </p:txBody>
        </p:sp>
        <p:sp>
          <p:nvSpPr>
            <p:cNvPr id="508" name="TextBox 507">
              <a:extLst>
                <a:ext uri="{FF2B5EF4-FFF2-40B4-BE49-F238E27FC236}">
                  <a16:creationId xmlns:a16="http://schemas.microsoft.com/office/drawing/2014/main" id="{7BBF10F1-1EF4-B704-E867-E91AEEA2F5CB}"/>
                </a:ext>
              </a:extLst>
            </p:cNvPr>
            <p:cNvSpPr txBox="1"/>
            <p:nvPr/>
          </p:nvSpPr>
          <p:spPr>
            <a:xfrm>
              <a:off x="1855765" y="4076659"/>
              <a:ext cx="42511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100" dirty="0">
                  <a:solidFill>
                    <a:srgbClr val="000000"/>
                  </a:solidFill>
                </a:rPr>
                <a:t>-20</a:t>
              </a:r>
            </a:p>
          </p:txBody>
        </p:sp>
        <p:sp>
          <p:nvSpPr>
            <p:cNvPr id="509" name="TextBox 508">
              <a:extLst>
                <a:ext uri="{FF2B5EF4-FFF2-40B4-BE49-F238E27FC236}">
                  <a16:creationId xmlns:a16="http://schemas.microsoft.com/office/drawing/2014/main" id="{73E4D17B-CB06-1A81-9AC4-0C84C6262A5C}"/>
                </a:ext>
              </a:extLst>
            </p:cNvPr>
            <p:cNvSpPr txBox="1"/>
            <p:nvPr/>
          </p:nvSpPr>
          <p:spPr>
            <a:xfrm>
              <a:off x="1894237" y="3539435"/>
              <a:ext cx="3866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100" dirty="0">
                  <a:solidFill>
                    <a:srgbClr val="000000"/>
                  </a:solidFill>
                </a:rPr>
                <a:t>-10</a:t>
              </a:r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F38D0368-8A0D-DBDE-9828-DA583F66DEBE}"/>
                </a:ext>
              </a:extLst>
            </p:cNvPr>
            <p:cNvGrpSpPr/>
            <p:nvPr/>
          </p:nvGrpSpPr>
          <p:grpSpPr>
            <a:xfrm>
              <a:off x="2350399" y="3072710"/>
              <a:ext cx="2521095" cy="1877946"/>
              <a:chOff x="2350399" y="3072710"/>
              <a:chExt cx="2521095" cy="1877946"/>
            </a:xfrm>
          </p:grpSpPr>
          <p:grpSp>
            <p:nvGrpSpPr>
              <p:cNvPr id="234" name="Group 233">
                <a:extLst>
                  <a:ext uri="{FF2B5EF4-FFF2-40B4-BE49-F238E27FC236}">
                    <a16:creationId xmlns:a16="http://schemas.microsoft.com/office/drawing/2014/main" id="{1FBCB37C-5B30-0CFB-581E-F7CF01687751}"/>
                  </a:ext>
                </a:extLst>
              </p:cNvPr>
              <p:cNvGrpSpPr/>
              <p:nvPr/>
            </p:nvGrpSpPr>
            <p:grpSpPr>
              <a:xfrm>
                <a:off x="2952379" y="3223998"/>
                <a:ext cx="103209" cy="869847"/>
                <a:chOff x="7459133" y="4072736"/>
                <a:chExt cx="103209" cy="869847"/>
              </a:xfrm>
            </p:grpSpPr>
            <p:cxnSp>
              <p:nvCxnSpPr>
                <p:cNvPr id="247" name="Straight Connector 246">
                  <a:extLst>
                    <a:ext uri="{FF2B5EF4-FFF2-40B4-BE49-F238E27FC236}">
                      <a16:creationId xmlns:a16="http://schemas.microsoft.com/office/drawing/2014/main" id="{E7DFEFDA-1CFD-4BED-A80B-8C23E2A376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510737" y="4075808"/>
                  <a:ext cx="0" cy="866775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sp>
              <p:nvSpPr>
                <p:cNvPr id="248" name="Rectangle 247">
                  <a:extLst>
                    <a:ext uri="{FF2B5EF4-FFF2-40B4-BE49-F238E27FC236}">
                      <a16:creationId xmlns:a16="http://schemas.microsoft.com/office/drawing/2014/main" id="{60E10FE5-BCEF-FE49-9DFA-B88C44ED1F68}"/>
                    </a:ext>
                  </a:extLst>
                </p:cNvPr>
                <p:cNvSpPr/>
                <p:nvPr/>
              </p:nvSpPr>
              <p:spPr>
                <a:xfrm rot="2700000">
                  <a:off x="7459134" y="4447558"/>
                  <a:ext cx="103207" cy="103209"/>
                </a:xfrm>
                <a:prstGeom prst="rect">
                  <a:avLst/>
                </a:prstGeom>
                <a:solidFill>
                  <a:schemeClr val="accent3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249" name="Straight Connector 248">
                  <a:extLst>
                    <a:ext uri="{FF2B5EF4-FFF2-40B4-BE49-F238E27FC236}">
                      <a16:creationId xmlns:a16="http://schemas.microsoft.com/office/drawing/2014/main" id="{86640EDC-E62A-A3F1-9F4F-8F8B35308D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7510737" y="4025254"/>
                  <a:ext cx="0" cy="9496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250" name="Straight Connector 249">
                  <a:extLst>
                    <a:ext uri="{FF2B5EF4-FFF2-40B4-BE49-F238E27FC236}">
                      <a16:creationId xmlns:a16="http://schemas.microsoft.com/office/drawing/2014/main" id="{18A9A232-FD8A-9806-9E42-8913313046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7510737" y="4892686"/>
                  <a:ext cx="0" cy="9496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</p:grpSp>
          <p:grpSp>
            <p:nvGrpSpPr>
              <p:cNvPr id="235" name="Group 234">
                <a:extLst>
                  <a:ext uri="{FF2B5EF4-FFF2-40B4-BE49-F238E27FC236}">
                    <a16:creationId xmlns:a16="http://schemas.microsoft.com/office/drawing/2014/main" id="{9B8FECEC-1F13-D04E-6145-1DC8C1EF277B}"/>
                  </a:ext>
                </a:extLst>
              </p:cNvPr>
              <p:cNvGrpSpPr/>
              <p:nvPr/>
            </p:nvGrpSpPr>
            <p:grpSpPr>
              <a:xfrm>
                <a:off x="3554359" y="3736443"/>
                <a:ext cx="103209" cy="775992"/>
                <a:chOff x="7459133" y="4181321"/>
                <a:chExt cx="103209" cy="775992"/>
              </a:xfrm>
            </p:grpSpPr>
            <p:cxnSp>
              <p:nvCxnSpPr>
                <p:cNvPr id="243" name="Straight Connector 242">
                  <a:extLst>
                    <a:ext uri="{FF2B5EF4-FFF2-40B4-BE49-F238E27FC236}">
                      <a16:creationId xmlns:a16="http://schemas.microsoft.com/office/drawing/2014/main" id="{5175292E-1AD3-EA49-C0DD-625F3072B3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510737" y="4185929"/>
                  <a:ext cx="0" cy="76808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sp>
              <p:nvSpPr>
                <p:cNvPr id="244" name="Rectangle 243">
                  <a:extLst>
                    <a:ext uri="{FF2B5EF4-FFF2-40B4-BE49-F238E27FC236}">
                      <a16:creationId xmlns:a16="http://schemas.microsoft.com/office/drawing/2014/main" id="{728CB305-F642-75CA-E678-019B3F63CC32}"/>
                    </a:ext>
                  </a:extLst>
                </p:cNvPr>
                <p:cNvSpPr/>
                <p:nvPr/>
              </p:nvSpPr>
              <p:spPr>
                <a:xfrm rot="2700000">
                  <a:off x="7459134" y="4512328"/>
                  <a:ext cx="103207" cy="103209"/>
                </a:xfrm>
                <a:prstGeom prst="rect">
                  <a:avLst/>
                </a:prstGeom>
                <a:solidFill>
                  <a:schemeClr val="accent3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245" name="Straight Connector 244">
                  <a:extLst>
                    <a:ext uri="{FF2B5EF4-FFF2-40B4-BE49-F238E27FC236}">
                      <a16:creationId xmlns:a16="http://schemas.microsoft.com/office/drawing/2014/main" id="{6D519426-10EB-6651-F9D1-C6115DC869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7510737" y="4133839"/>
                  <a:ext cx="0" cy="9496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246" name="Straight Connector 245">
                  <a:extLst>
                    <a:ext uri="{FF2B5EF4-FFF2-40B4-BE49-F238E27FC236}">
                      <a16:creationId xmlns:a16="http://schemas.microsoft.com/office/drawing/2014/main" id="{8BB38C24-BD50-8A4C-8269-71B22C06B7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7510737" y="4909831"/>
                  <a:ext cx="0" cy="9496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</p:grpSp>
          <p:grpSp>
            <p:nvGrpSpPr>
              <p:cNvPr id="236" name="Group 235">
                <a:extLst>
                  <a:ext uri="{FF2B5EF4-FFF2-40B4-BE49-F238E27FC236}">
                    <a16:creationId xmlns:a16="http://schemas.microsoft.com/office/drawing/2014/main" id="{41F625E3-DA65-1E51-5773-A379255E705C}"/>
                  </a:ext>
                </a:extLst>
              </p:cNvPr>
              <p:cNvGrpSpPr/>
              <p:nvPr/>
            </p:nvGrpSpPr>
            <p:grpSpPr>
              <a:xfrm>
                <a:off x="4768285" y="3747944"/>
                <a:ext cx="103209" cy="1202712"/>
                <a:chOff x="7459133" y="3929861"/>
                <a:chExt cx="103209" cy="1202712"/>
              </a:xfrm>
            </p:grpSpPr>
            <p:cxnSp>
              <p:nvCxnSpPr>
                <p:cNvPr id="239" name="Straight Connector 238">
                  <a:extLst>
                    <a:ext uri="{FF2B5EF4-FFF2-40B4-BE49-F238E27FC236}">
                      <a16:creationId xmlns:a16="http://schemas.microsoft.com/office/drawing/2014/main" id="{FACF9D4C-9BC7-2382-360E-034D523832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510737" y="3934469"/>
                  <a:ext cx="0" cy="119663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sp>
              <p:nvSpPr>
                <p:cNvPr id="240" name="Rectangle 239">
                  <a:extLst>
                    <a:ext uri="{FF2B5EF4-FFF2-40B4-BE49-F238E27FC236}">
                      <a16:creationId xmlns:a16="http://schemas.microsoft.com/office/drawing/2014/main" id="{F47A02FB-764E-AC76-5B92-BF4EFB7E3E32}"/>
                    </a:ext>
                  </a:extLst>
                </p:cNvPr>
                <p:cNvSpPr/>
                <p:nvPr/>
              </p:nvSpPr>
              <p:spPr>
                <a:xfrm rot="2700000">
                  <a:off x="7459134" y="4481848"/>
                  <a:ext cx="103207" cy="103209"/>
                </a:xfrm>
                <a:prstGeom prst="rect">
                  <a:avLst/>
                </a:prstGeom>
                <a:solidFill>
                  <a:schemeClr val="accent3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241" name="Straight Connector 240">
                  <a:extLst>
                    <a:ext uri="{FF2B5EF4-FFF2-40B4-BE49-F238E27FC236}">
                      <a16:creationId xmlns:a16="http://schemas.microsoft.com/office/drawing/2014/main" id="{3EADEDF9-8E48-5BF1-3089-55356A873A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7510737" y="3882379"/>
                  <a:ext cx="0" cy="9496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242" name="Straight Connector 241">
                  <a:extLst>
                    <a:ext uri="{FF2B5EF4-FFF2-40B4-BE49-F238E27FC236}">
                      <a16:creationId xmlns:a16="http://schemas.microsoft.com/office/drawing/2014/main" id="{1970F7A9-7006-8BED-5B04-D6A52D013F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7510737" y="5085091"/>
                  <a:ext cx="0" cy="9496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</p:grp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0CE6AC53-6902-836C-D518-8D0699244E02}"/>
                  </a:ext>
                </a:extLst>
              </p:cNvPr>
              <p:cNvSpPr/>
              <p:nvPr/>
            </p:nvSpPr>
            <p:spPr>
              <a:xfrm rot="2700000">
                <a:off x="2350400" y="3072709"/>
                <a:ext cx="103207" cy="103209"/>
              </a:xfrm>
              <a:prstGeom prst="rect">
                <a:avLst/>
              </a:prstGeom>
              <a:solidFill>
                <a:schemeClr val="accent3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99CD9BE9-01E7-5E10-6CB9-3E4D81A7AF85}"/>
                  </a:ext>
                </a:extLst>
              </p:cNvPr>
              <p:cNvSpPr/>
              <p:nvPr/>
            </p:nvSpPr>
            <p:spPr>
              <a:xfrm>
                <a:off x="2402205" y="3126105"/>
                <a:ext cx="2417445" cy="1223010"/>
              </a:xfrm>
              <a:custGeom>
                <a:avLst/>
                <a:gdLst>
                  <a:gd name="connsiteX0" fmla="*/ 0 w 2417445"/>
                  <a:gd name="connsiteY0" fmla="*/ 0 h 1223010"/>
                  <a:gd name="connsiteX1" fmla="*/ 601980 w 2417445"/>
                  <a:gd name="connsiteY1" fmla="*/ 527685 h 1223010"/>
                  <a:gd name="connsiteX2" fmla="*/ 1203960 w 2417445"/>
                  <a:gd name="connsiteY2" fmla="*/ 990600 h 1223010"/>
                  <a:gd name="connsiteX3" fmla="*/ 2417445 w 2417445"/>
                  <a:gd name="connsiteY3" fmla="*/ 1223010 h 1223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7445" h="1223010">
                    <a:moveTo>
                      <a:pt x="0" y="0"/>
                    </a:moveTo>
                    <a:lnTo>
                      <a:pt x="601980" y="527685"/>
                    </a:lnTo>
                    <a:lnTo>
                      <a:pt x="1203960" y="990600"/>
                    </a:lnTo>
                    <a:lnTo>
                      <a:pt x="2417445" y="1223010"/>
                    </a:lnTo>
                  </a:path>
                </a:pathLst>
              </a:custGeom>
              <a:noFill/>
              <a:ln w="28575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FF0B1766-DA75-5D60-B846-B0DE7C52F2A7}"/>
                </a:ext>
              </a:extLst>
            </p:cNvPr>
            <p:cNvGrpSpPr/>
            <p:nvPr/>
          </p:nvGrpSpPr>
          <p:grpSpPr>
            <a:xfrm>
              <a:off x="2241150" y="3072710"/>
              <a:ext cx="2522185" cy="1636846"/>
              <a:chOff x="2241150" y="3072710"/>
              <a:chExt cx="2522185" cy="1636846"/>
            </a:xfrm>
          </p:grpSpPr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42502A72-91BB-7569-15B7-98D7FFCC5F18}"/>
                  </a:ext>
                </a:extLst>
              </p:cNvPr>
              <p:cNvGrpSpPr/>
              <p:nvPr/>
            </p:nvGrpSpPr>
            <p:grpSpPr>
              <a:xfrm>
                <a:off x="2843130" y="3473548"/>
                <a:ext cx="103209" cy="840105"/>
                <a:chOff x="6861862" y="4257252"/>
                <a:chExt cx="103209" cy="840105"/>
              </a:xfrm>
            </p:grpSpPr>
            <p:cxnSp>
              <p:nvCxnSpPr>
                <p:cNvPr id="230" name="Straight Connector 229">
                  <a:extLst>
                    <a:ext uri="{FF2B5EF4-FFF2-40B4-BE49-F238E27FC236}">
                      <a16:creationId xmlns:a16="http://schemas.microsoft.com/office/drawing/2014/main" id="{6CFB2649-9CE0-1B55-62EA-B7EFD80BAF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913466" y="4262757"/>
                  <a:ext cx="0" cy="83196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231" name="Straight Connector 230">
                  <a:extLst>
                    <a:ext uri="{FF2B5EF4-FFF2-40B4-BE49-F238E27FC236}">
                      <a16:creationId xmlns:a16="http://schemas.microsoft.com/office/drawing/2014/main" id="{5B347BC6-027E-3436-1E03-BE9AA51149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913466" y="4209770"/>
                  <a:ext cx="0" cy="9496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232" name="Straight Connector 231">
                  <a:extLst>
                    <a:ext uri="{FF2B5EF4-FFF2-40B4-BE49-F238E27FC236}">
                      <a16:creationId xmlns:a16="http://schemas.microsoft.com/office/drawing/2014/main" id="{F7344512-6DC6-2609-D09C-FCC68E1086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913466" y="5049875"/>
                  <a:ext cx="0" cy="9496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sp>
              <p:nvSpPr>
                <p:cNvPr id="233" name="Rectangle 232">
                  <a:extLst>
                    <a:ext uri="{FF2B5EF4-FFF2-40B4-BE49-F238E27FC236}">
                      <a16:creationId xmlns:a16="http://schemas.microsoft.com/office/drawing/2014/main" id="{EA30D4AA-75DD-7379-F11F-94B97CBB5BE3}"/>
                    </a:ext>
                  </a:extLst>
                </p:cNvPr>
                <p:cNvSpPr/>
                <p:nvPr/>
              </p:nvSpPr>
              <p:spPr>
                <a:xfrm rot="2700000">
                  <a:off x="6861863" y="4629512"/>
                  <a:ext cx="103207" cy="103209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id="{0936612E-CA14-972F-E409-5A9E1E1DC081}"/>
                  </a:ext>
                </a:extLst>
              </p:cNvPr>
              <p:cNvGrpSpPr/>
              <p:nvPr/>
            </p:nvGrpSpPr>
            <p:grpSpPr>
              <a:xfrm>
                <a:off x="3446414" y="3907551"/>
                <a:ext cx="103209" cy="802005"/>
                <a:chOff x="6861862" y="4320117"/>
                <a:chExt cx="103209" cy="802005"/>
              </a:xfrm>
            </p:grpSpPr>
            <p:cxnSp>
              <p:nvCxnSpPr>
                <p:cNvPr id="226" name="Straight Connector 225">
                  <a:extLst>
                    <a:ext uri="{FF2B5EF4-FFF2-40B4-BE49-F238E27FC236}">
                      <a16:creationId xmlns:a16="http://schemas.microsoft.com/office/drawing/2014/main" id="{18CDC99D-1384-75F2-8F28-8AEA742590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913466" y="4325959"/>
                  <a:ext cx="0" cy="79386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227" name="Straight Connector 226">
                  <a:extLst>
                    <a:ext uri="{FF2B5EF4-FFF2-40B4-BE49-F238E27FC236}">
                      <a16:creationId xmlns:a16="http://schemas.microsoft.com/office/drawing/2014/main" id="{21C242FE-33DA-316B-9AD7-9BC9DCB0F1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913466" y="4272635"/>
                  <a:ext cx="0" cy="9496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228" name="Straight Connector 227">
                  <a:extLst>
                    <a:ext uri="{FF2B5EF4-FFF2-40B4-BE49-F238E27FC236}">
                      <a16:creationId xmlns:a16="http://schemas.microsoft.com/office/drawing/2014/main" id="{939ED7E6-8C34-113C-439D-7C1C9AA551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913466" y="5074640"/>
                  <a:ext cx="0" cy="9496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id="{A7853D93-5662-24D6-1C25-B775707E61D1}"/>
                    </a:ext>
                  </a:extLst>
                </p:cNvPr>
                <p:cNvSpPr/>
                <p:nvPr/>
              </p:nvSpPr>
              <p:spPr>
                <a:xfrm rot="2700000">
                  <a:off x="6861863" y="4659992"/>
                  <a:ext cx="103207" cy="103209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9" name="Group 218">
                <a:extLst>
                  <a:ext uri="{FF2B5EF4-FFF2-40B4-BE49-F238E27FC236}">
                    <a16:creationId xmlns:a16="http://schemas.microsoft.com/office/drawing/2014/main" id="{581C73B0-3D3B-91F5-568D-971F082AD1F5}"/>
                  </a:ext>
                </a:extLst>
              </p:cNvPr>
              <p:cNvGrpSpPr/>
              <p:nvPr/>
            </p:nvGrpSpPr>
            <p:grpSpPr>
              <a:xfrm>
                <a:off x="4660126" y="3274775"/>
                <a:ext cx="103209" cy="1198245"/>
                <a:chOff x="6861862" y="4139142"/>
                <a:chExt cx="103209" cy="1198245"/>
              </a:xfrm>
            </p:grpSpPr>
            <p:cxnSp>
              <p:nvCxnSpPr>
                <p:cNvPr id="222" name="Straight Connector 221">
                  <a:extLst>
                    <a:ext uri="{FF2B5EF4-FFF2-40B4-BE49-F238E27FC236}">
                      <a16:creationId xmlns:a16="http://schemas.microsoft.com/office/drawing/2014/main" id="{BEB24638-B21D-0874-2D4C-B51CE6E6BA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913466" y="4151301"/>
                  <a:ext cx="0" cy="1186006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223" name="Straight Connector 222">
                  <a:extLst>
                    <a:ext uri="{FF2B5EF4-FFF2-40B4-BE49-F238E27FC236}">
                      <a16:creationId xmlns:a16="http://schemas.microsoft.com/office/drawing/2014/main" id="{7E850E4D-9296-C51E-CAB8-CCE9E19047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913466" y="4091660"/>
                  <a:ext cx="0" cy="9496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224" name="Straight Connector 223">
                  <a:extLst>
                    <a:ext uri="{FF2B5EF4-FFF2-40B4-BE49-F238E27FC236}">
                      <a16:creationId xmlns:a16="http://schemas.microsoft.com/office/drawing/2014/main" id="{E6A2DEAB-8324-CDFE-8EC5-F69407DD53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913466" y="5289905"/>
                  <a:ext cx="0" cy="9496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F98906C0-BB9A-0C08-16B9-C2DE79A950B4}"/>
                    </a:ext>
                  </a:extLst>
                </p:cNvPr>
                <p:cNvSpPr/>
                <p:nvPr/>
              </p:nvSpPr>
              <p:spPr>
                <a:xfrm rot="2700000">
                  <a:off x="6861863" y="4692377"/>
                  <a:ext cx="103207" cy="103209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A20C14D3-70FA-FAF0-385B-082CD64B0781}"/>
                  </a:ext>
                </a:extLst>
              </p:cNvPr>
              <p:cNvSpPr/>
              <p:nvPr/>
            </p:nvSpPr>
            <p:spPr>
              <a:xfrm rot="2700000">
                <a:off x="2241151" y="3072709"/>
                <a:ext cx="103207" cy="10320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F697761A-EBDC-2BEB-A8FB-666431237870}"/>
                  </a:ext>
                </a:extLst>
              </p:cNvPr>
              <p:cNvSpPr/>
              <p:nvPr/>
            </p:nvSpPr>
            <p:spPr>
              <a:xfrm>
                <a:off x="2287905" y="3122295"/>
                <a:ext cx="2425065" cy="1177290"/>
              </a:xfrm>
              <a:custGeom>
                <a:avLst/>
                <a:gdLst>
                  <a:gd name="connsiteX0" fmla="*/ 0 w 2425065"/>
                  <a:gd name="connsiteY0" fmla="*/ 0 h 1177290"/>
                  <a:gd name="connsiteX1" fmla="*/ 605790 w 2425065"/>
                  <a:gd name="connsiteY1" fmla="*/ 781050 h 1177290"/>
                  <a:gd name="connsiteX2" fmla="*/ 1211580 w 2425065"/>
                  <a:gd name="connsiteY2" fmla="*/ 1177290 h 1177290"/>
                  <a:gd name="connsiteX3" fmla="*/ 2425065 w 2425065"/>
                  <a:gd name="connsiteY3" fmla="*/ 760095 h 1177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25065" h="1177290">
                    <a:moveTo>
                      <a:pt x="0" y="0"/>
                    </a:moveTo>
                    <a:lnTo>
                      <a:pt x="605790" y="781050"/>
                    </a:lnTo>
                    <a:lnTo>
                      <a:pt x="1211580" y="1177290"/>
                    </a:lnTo>
                    <a:lnTo>
                      <a:pt x="2425065" y="760095"/>
                    </a:lnTo>
                  </a:path>
                </a:pathLst>
              </a:cu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256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CB8DBEC8-3768-114B-5E76-0A8AB3B42565}"/>
              </a:ext>
            </a:extLst>
          </p:cNvPr>
          <p:cNvGrpSpPr/>
          <p:nvPr/>
        </p:nvGrpSpPr>
        <p:grpSpPr>
          <a:xfrm>
            <a:off x="477406" y="2692963"/>
            <a:ext cx="10250642" cy="2967426"/>
            <a:chOff x="155861" y="2692963"/>
            <a:chExt cx="10250642" cy="296742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71822EF-98CF-B275-4C98-B16A6848087B}"/>
                </a:ext>
              </a:extLst>
            </p:cNvPr>
            <p:cNvGrpSpPr/>
            <p:nvPr/>
          </p:nvGrpSpPr>
          <p:grpSpPr>
            <a:xfrm>
              <a:off x="155861" y="2913195"/>
              <a:ext cx="2036619" cy="1114847"/>
              <a:chOff x="155861" y="3013675"/>
              <a:chExt cx="2036619" cy="1114847"/>
            </a:xfrm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E5D7B936-56A5-22EA-881F-8D169053E2E9}"/>
                  </a:ext>
                </a:extLst>
              </p:cNvPr>
              <p:cNvSpPr/>
              <p:nvPr/>
            </p:nvSpPr>
            <p:spPr>
              <a:xfrm>
                <a:off x="155861" y="3013675"/>
                <a:ext cx="2036619" cy="1114847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36B7F59B-DF86-0F83-D2B1-2EAE65AA1787}"/>
                  </a:ext>
                </a:extLst>
              </p:cNvPr>
              <p:cNvGrpSpPr/>
              <p:nvPr/>
            </p:nvGrpSpPr>
            <p:grpSpPr>
              <a:xfrm>
                <a:off x="442756" y="3215816"/>
                <a:ext cx="689759" cy="689759"/>
                <a:chOff x="442756" y="2894270"/>
                <a:chExt cx="689759" cy="689759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47C3548E-7386-AFFD-1BF8-53547819666F}"/>
                    </a:ext>
                  </a:extLst>
                </p:cNvPr>
                <p:cNvGrpSpPr/>
                <p:nvPr/>
              </p:nvGrpSpPr>
              <p:grpSpPr>
                <a:xfrm>
                  <a:off x="442756" y="2894270"/>
                  <a:ext cx="689759" cy="689759"/>
                  <a:chOff x="1239144" y="3062729"/>
                  <a:chExt cx="601679" cy="601679"/>
                </a:xfrm>
              </p:grpSpPr>
              <p:sp>
                <p:nvSpPr>
                  <p:cNvPr id="84" name="Freeform: Shape 83">
                    <a:extLst>
                      <a:ext uri="{FF2B5EF4-FFF2-40B4-BE49-F238E27FC236}">
                        <a16:creationId xmlns:a16="http://schemas.microsoft.com/office/drawing/2014/main" id="{59792073-A09C-918A-9103-E844D77103BE}"/>
                      </a:ext>
                    </a:extLst>
                  </p:cNvPr>
                  <p:cNvSpPr/>
                  <p:nvPr/>
                </p:nvSpPr>
                <p:spPr>
                  <a:xfrm>
                    <a:off x="1324905" y="3075214"/>
                    <a:ext cx="430432" cy="579463"/>
                  </a:xfrm>
                  <a:custGeom>
                    <a:avLst/>
                    <a:gdLst>
                      <a:gd name="connsiteX0" fmla="*/ 0 w 2725616"/>
                      <a:gd name="connsiteY0" fmla="*/ 281353 h 3669323"/>
                      <a:gd name="connsiteX1" fmla="*/ 105508 w 2725616"/>
                      <a:gd name="connsiteY1" fmla="*/ 93784 h 3669323"/>
                      <a:gd name="connsiteX2" fmla="*/ 287216 w 2725616"/>
                      <a:gd name="connsiteY2" fmla="*/ 0 h 3669323"/>
                      <a:gd name="connsiteX3" fmla="*/ 1652954 w 2725616"/>
                      <a:gd name="connsiteY3" fmla="*/ 0 h 3669323"/>
                      <a:gd name="connsiteX4" fmla="*/ 1910862 w 2725616"/>
                      <a:gd name="connsiteY4" fmla="*/ 128953 h 3669323"/>
                      <a:gd name="connsiteX5" fmla="*/ 2174631 w 2725616"/>
                      <a:gd name="connsiteY5" fmla="*/ 392723 h 3669323"/>
                      <a:gd name="connsiteX6" fmla="*/ 2514600 w 2725616"/>
                      <a:gd name="connsiteY6" fmla="*/ 744415 h 3669323"/>
                      <a:gd name="connsiteX7" fmla="*/ 2678723 w 2725616"/>
                      <a:gd name="connsiteY7" fmla="*/ 1066800 h 3669323"/>
                      <a:gd name="connsiteX8" fmla="*/ 2725616 w 2725616"/>
                      <a:gd name="connsiteY8" fmla="*/ 1254369 h 3669323"/>
                      <a:gd name="connsiteX9" fmla="*/ 2725616 w 2725616"/>
                      <a:gd name="connsiteY9" fmla="*/ 3323492 h 3669323"/>
                      <a:gd name="connsiteX10" fmla="*/ 2637692 w 2725616"/>
                      <a:gd name="connsiteY10" fmla="*/ 3511061 h 3669323"/>
                      <a:gd name="connsiteX11" fmla="*/ 2520462 w 2725616"/>
                      <a:gd name="connsiteY11" fmla="*/ 3628292 h 3669323"/>
                      <a:gd name="connsiteX12" fmla="*/ 2362200 w 2725616"/>
                      <a:gd name="connsiteY12" fmla="*/ 3669323 h 3669323"/>
                      <a:gd name="connsiteX13" fmla="*/ 287216 w 2725616"/>
                      <a:gd name="connsiteY13" fmla="*/ 3669323 h 3669323"/>
                      <a:gd name="connsiteX14" fmla="*/ 123092 w 2725616"/>
                      <a:gd name="connsiteY14" fmla="*/ 3575538 h 3669323"/>
                      <a:gd name="connsiteX15" fmla="*/ 0 w 2725616"/>
                      <a:gd name="connsiteY15" fmla="*/ 3399692 h 3669323"/>
                      <a:gd name="connsiteX16" fmla="*/ 0 w 2725616"/>
                      <a:gd name="connsiteY16" fmla="*/ 281353 h 36693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725616" h="3669323">
                        <a:moveTo>
                          <a:pt x="0" y="281353"/>
                        </a:moveTo>
                        <a:lnTo>
                          <a:pt x="105508" y="93784"/>
                        </a:lnTo>
                        <a:lnTo>
                          <a:pt x="287216" y="0"/>
                        </a:lnTo>
                        <a:lnTo>
                          <a:pt x="1652954" y="0"/>
                        </a:lnTo>
                        <a:lnTo>
                          <a:pt x="1910862" y="128953"/>
                        </a:lnTo>
                        <a:lnTo>
                          <a:pt x="2174631" y="392723"/>
                        </a:lnTo>
                        <a:lnTo>
                          <a:pt x="2514600" y="744415"/>
                        </a:lnTo>
                        <a:lnTo>
                          <a:pt x="2678723" y="1066800"/>
                        </a:lnTo>
                        <a:lnTo>
                          <a:pt x="2725616" y="1254369"/>
                        </a:lnTo>
                        <a:lnTo>
                          <a:pt x="2725616" y="3323492"/>
                        </a:lnTo>
                        <a:lnTo>
                          <a:pt x="2637692" y="3511061"/>
                        </a:lnTo>
                        <a:lnTo>
                          <a:pt x="2520462" y="3628292"/>
                        </a:lnTo>
                        <a:lnTo>
                          <a:pt x="2362200" y="3669323"/>
                        </a:lnTo>
                        <a:lnTo>
                          <a:pt x="287216" y="3669323"/>
                        </a:lnTo>
                        <a:lnTo>
                          <a:pt x="123092" y="3575538"/>
                        </a:lnTo>
                        <a:lnTo>
                          <a:pt x="0" y="3399692"/>
                        </a:lnTo>
                        <a:lnTo>
                          <a:pt x="0" y="28135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pic>
                <p:nvPicPr>
                  <p:cNvPr id="85" name="Graphic 84">
                    <a:extLst>
                      <a:ext uri="{FF2B5EF4-FFF2-40B4-BE49-F238E27FC236}">
                        <a16:creationId xmlns:a16="http://schemas.microsoft.com/office/drawing/2014/main" id="{5B22444A-98DC-3FC5-3E71-CFA37E8D35F4}"/>
                      </a:ext>
                    </a:extLst>
                  </p:cNvPr>
                  <p:cNvPicPr>
                    <a:picLocks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39144" y="3062729"/>
                    <a:ext cx="601679" cy="60167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00205E4D-29FD-58AE-5671-FA160E263AE0}"/>
                    </a:ext>
                  </a:extLst>
                </p:cNvPr>
                <p:cNvGrpSpPr/>
                <p:nvPr/>
              </p:nvGrpSpPr>
              <p:grpSpPr>
                <a:xfrm>
                  <a:off x="523165" y="3048557"/>
                  <a:ext cx="507757" cy="507757"/>
                  <a:chOff x="1621012" y="4952168"/>
                  <a:chExt cx="697793" cy="697793"/>
                </a:xfrm>
              </p:grpSpPr>
              <p:sp>
                <p:nvSpPr>
                  <p:cNvPr id="76" name="Freeform: Shape 75">
                    <a:extLst>
                      <a:ext uri="{FF2B5EF4-FFF2-40B4-BE49-F238E27FC236}">
                        <a16:creationId xmlns:a16="http://schemas.microsoft.com/office/drawing/2014/main" id="{57F25623-1EE1-AFB3-3E99-0A580DF00A41}"/>
                      </a:ext>
                    </a:extLst>
                  </p:cNvPr>
                  <p:cNvSpPr/>
                  <p:nvPr/>
                </p:nvSpPr>
                <p:spPr>
                  <a:xfrm>
                    <a:off x="1727835" y="5010149"/>
                    <a:ext cx="485775" cy="579120"/>
                  </a:xfrm>
                  <a:custGeom>
                    <a:avLst/>
                    <a:gdLst>
                      <a:gd name="connsiteX0" fmla="*/ 268605 w 485775"/>
                      <a:gd name="connsiteY0" fmla="*/ 0 h 579120"/>
                      <a:gd name="connsiteX1" fmla="*/ 333375 w 485775"/>
                      <a:gd name="connsiteY1" fmla="*/ 5715 h 579120"/>
                      <a:gd name="connsiteX2" fmla="*/ 394335 w 485775"/>
                      <a:gd name="connsiteY2" fmla="*/ 36195 h 579120"/>
                      <a:gd name="connsiteX3" fmla="*/ 457200 w 485775"/>
                      <a:gd name="connsiteY3" fmla="*/ 95250 h 579120"/>
                      <a:gd name="connsiteX4" fmla="*/ 485775 w 485775"/>
                      <a:gd name="connsiteY4" fmla="*/ 177165 h 579120"/>
                      <a:gd name="connsiteX5" fmla="*/ 485775 w 485775"/>
                      <a:gd name="connsiteY5" fmla="*/ 262890 h 579120"/>
                      <a:gd name="connsiteX6" fmla="*/ 453390 w 485775"/>
                      <a:gd name="connsiteY6" fmla="*/ 337185 h 579120"/>
                      <a:gd name="connsiteX7" fmla="*/ 415290 w 485775"/>
                      <a:gd name="connsiteY7" fmla="*/ 381000 h 579120"/>
                      <a:gd name="connsiteX8" fmla="*/ 430530 w 485775"/>
                      <a:gd name="connsiteY8" fmla="*/ 493395 h 579120"/>
                      <a:gd name="connsiteX9" fmla="*/ 419100 w 485775"/>
                      <a:gd name="connsiteY9" fmla="*/ 525780 h 579120"/>
                      <a:gd name="connsiteX10" fmla="*/ 218268 w 485775"/>
                      <a:gd name="connsiteY10" fmla="*/ 575544 h 579120"/>
                      <a:gd name="connsiteX11" fmla="*/ 216975 w 485775"/>
                      <a:gd name="connsiteY11" fmla="*/ 576837 h 579120"/>
                      <a:gd name="connsiteX12" fmla="*/ 213049 w 485775"/>
                      <a:gd name="connsiteY12" fmla="*/ 576837 h 579120"/>
                      <a:gd name="connsiteX13" fmla="*/ 203835 w 485775"/>
                      <a:gd name="connsiteY13" fmla="*/ 579120 h 579120"/>
                      <a:gd name="connsiteX14" fmla="*/ 202979 w 485775"/>
                      <a:gd name="connsiteY14" fmla="*/ 576837 h 579120"/>
                      <a:gd name="connsiteX15" fmla="*/ 183797 w 485775"/>
                      <a:gd name="connsiteY15" fmla="*/ 576837 h 579120"/>
                      <a:gd name="connsiteX16" fmla="*/ 175502 w 485775"/>
                      <a:gd name="connsiteY16" fmla="*/ 568542 h 579120"/>
                      <a:gd name="connsiteX17" fmla="*/ 175502 w 485775"/>
                      <a:gd name="connsiteY17" fmla="*/ 510498 h 579120"/>
                      <a:gd name="connsiteX18" fmla="*/ 161925 w 485775"/>
                      <a:gd name="connsiteY18" fmla="*/ 491490 h 579120"/>
                      <a:gd name="connsiteX19" fmla="*/ 93345 w 485775"/>
                      <a:gd name="connsiteY19" fmla="*/ 501015 h 579120"/>
                      <a:gd name="connsiteX20" fmla="*/ 66675 w 485775"/>
                      <a:gd name="connsiteY20" fmla="*/ 470535 h 579120"/>
                      <a:gd name="connsiteX21" fmla="*/ 68580 w 485775"/>
                      <a:gd name="connsiteY21" fmla="*/ 401955 h 579120"/>
                      <a:gd name="connsiteX22" fmla="*/ 60960 w 485775"/>
                      <a:gd name="connsiteY22" fmla="*/ 379095 h 579120"/>
                      <a:gd name="connsiteX23" fmla="*/ 7620 w 485775"/>
                      <a:gd name="connsiteY23" fmla="*/ 373380 h 579120"/>
                      <a:gd name="connsiteX24" fmla="*/ 0 w 485775"/>
                      <a:gd name="connsiteY24" fmla="*/ 350520 h 579120"/>
                      <a:gd name="connsiteX25" fmla="*/ 49530 w 485775"/>
                      <a:gd name="connsiteY25" fmla="*/ 238125 h 579120"/>
                      <a:gd name="connsiteX26" fmla="*/ 49530 w 485775"/>
                      <a:gd name="connsiteY26" fmla="*/ 180975 h 579120"/>
                      <a:gd name="connsiteX27" fmla="*/ 55245 w 485775"/>
                      <a:gd name="connsiteY27" fmla="*/ 150495 h 579120"/>
                      <a:gd name="connsiteX28" fmla="*/ 76200 w 485775"/>
                      <a:gd name="connsiteY28" fmla="*/ 106680 h 579120"/>
                      <a:gd name="connsiteX29" fmla="*/ 102870 w 485775"/>
                      <a:gd name="connsiteY29" fmla="*/ 62865 h 579120"/>
                      <a:gd name="connsiteX30" fmla="*/ 152400 w 485775"/>
                      <a:gd name="connsiteY30" fmla="*/ 28575 h 579120"/>
                      <a:gd name="connsiteX31" fmla="*/ 205740 w 485775"/>
                      <a:gd name="connsiteY31" fmla="*/ 5715 h 5791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485775" h="579120">
                        <a:moveTo>
                          <a:pt x="268605" y="0"/>
                        </a:moveTo>
                        <a:lnTo>
                          <a:pt x="333375" y="5715"/>
                        </a:lnTo>
                        <a:lnTo>
                          <a:pt x="394335" y="36195"/>
                        </a:lnTo>
                        <a:lnTo>
                          <a:pt x="457200" y="95250"/>
                        </a:lnTo>
                        <a:lnTo>
                          <a:pt x="485775" y="177165"/>
                        </a:lnTo>
                        <a:lnTo>
                          <a:pt x="485775" y="262890"/>
                        </a:lnTo>
                        <a:lnTo>
                          <a:pt x="453390" y="337185"/>
                        </a:lnTo>
                        <a:lnTo>
                          <a:pt x="415290" y="381000"/>
                        </a:lnTo>
                        <a:lnTo>
                          <a:pt x="430530" y="493395"/>
                        </a:lnTo>
                        <a:lnTo>
                          <a:pt x="419100" y="525780"/>
                        </a:lnTo>
                        <a:lnTo>
                          <a:pt x="218268" y="575544"/>
                        </a:lnTo>
                        <a:lnTo>
                          <a:pt x="216975" y="576837"/>
                        </a:lnTo>
                        <a:lnTo>
                          <a:pt x="213049" y="576837"/>
                        </a:lnTo>
                        <a:lnTo>
                          <a:pt x="203835" y="579120"/>
                        </a:lnTo>
                        <a:lnTo>
                          <a:pt x="202979" y="576837"/>
                        </a:lnTo>
                        <a:lnTo>
                          <a:pt x="183797" y="576837"/>
                        </a:lnTo>
                        <a:cubicBezTo>
                          <a:pt x="179216" y="576837"/>
                          <a:pt x="175502" y="573123"/>
                          <a:pt x="175502" y="568542"/>
                        </a:cubicBezTo>
                        <a:lnTo>
                          <a:pt x="175502" y="510498"/>
                        </a:lnTo>
                        <a:lnTo>
                          <a:pt x="161925" y="491490"/>
                        </a:lnTo>
                        <a:lnTo>
                          <a:pt x="93345" y="501015"/>
                        </a:lnTo>
                        <a:lnTo>
                          <a:pt x="66675" y="470535"/>
                        </a:lnTo>
                        <a:lnTo>
                          <a:pt x="68580" y="401955"/>
                        </a:lnTo>
                        <a:lnTo>
                          <a:pt x="60960" y="379095"/>
                        </a:lnTo>
                        <a:lnTo>
                          <a:pt x="7620" y="373380"/>
                        </a:lnTo>
                        <a:lnTo>
                          <a:pt x="0" y="350520"/>
                        </a:lnTo>
                        <a:lnTo>
                          <a:pt x="49530" y="238125"/>
                        </a:lnTo>
                        <a:lnTo>
                          <a:pt x="49530" y="180975"/>
                        </a:lnTo>
                        <a:lnTo>
                          <a:pt x="55245" y="150495"/>
                        </a:lnTo>
                        <a:lnTo>
                          <a:pt x="76200" y="106680"/>
                        </a:lnTo>
                        <a:lnTo>
                          <a:pt x="102870" y="62865"/>
                        </a:lnTo>
                        <a:lnTo>
                          <a:pt x="152400" y="28575"/>
                        </a:lnTo>
                        <a:lnTo>
                          <a:pt x="205740" y="571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77" name="Group 76">
                    <a:extLst>
                      <a:ext uri="{FF2B5EF4-FFF2-40B4-BE49-F238E27FC236}">
                        <a16:creationId xmlns:a16="http://schemas.microsoft.com/office/drawing/2014/main" id="{CEEB6972-E58D-190F-F145-B31FDD71265D}"/>
                      </a:ext>
                    </a:extLst>
                  </p:cNvPr>
                  <p:cNvGrpSpPr/>
                  <p:nvPr/>
                </p:nvGrpSpPr>
                <p:grpSpPr>
                  <a:xfrm>
                    <a:off x="1621012" y="4952168"/>
                    <a:ext cx="697793" cy="697793"/>
                    <a:chOff x="1621012" y="4952168"/>
                    <a:chExt cx="697793" cy="697793"/>
                  </a:xfrm>
                </p:grpSpPr>
                <p:grpSp>
                  <p:nvGrpSpPr>
                    <p:cNvPr id="78" name="Group 77">
                      <a:extLst>
                        <a:ext uri="{FF2B5EF4-FFF2-40B4-BE49-F238E27FC236}">
                          <a16:creationId xmlns:a16="http://schemas.microsoft.com/office/drawing/2014/main" id="{76DA914C-CD32-8568-B603-B45A61F0CCA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21012" y="4952168"/>
                      <a:ext cx="697793" cy="697793"/>
                      <a:chOff x="14416185" y="1940544"/>
                      <a:chExt cx="1831086" cy="1831086"/>
                    </a:xfrm>
                  </p:grpSpPr>
                  <p:pic>
                    <p:nvPicPr>
                      <p:cNvPr id="82" name="Graphic 81">
                        <a:extLst>
                          <a:ext uri="{FF2B5EF4-FFF2-40B4-BE49-F238E27FC236}">
                            <a16:creationId xmlns:a16="http://schemas.microsoft.com/office/drawing/2014/main" id="{47F4A5D0-C241-EC5A-952B-648AD188B12C}"/>
                          </a:ext>
                        </a:extLst>
                      </p:cNvPr>
                      <p:cNvPicPr>
                        <a:picLocks/>
                      </p:cNvPicPr>
                      <p:nvPr/>
                    </p:nvPicPr>
                    <p:blipFill>
                      <a:blip r:embed="rId5">
                        <a:extLst>
                          <a:ext uri="{96DAC541-7B7A-43D3-8B79-37D633B846F1}">
                            <asvg:svgBlip xmlns:asvg="http://schemas.microsoft.com/office/drawing/2016/SVG/main" r:embed="rId6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4874643" y="2204512"/>
                        <a:ext cx="1002525" cy="100252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83" name="Graphic 82">
                        <a:extLst>
                          <a:ext uri="{FF2B5EF4-FFF2-40B4-BE49-F238E27FC236}">
                            <a16:creationId xmlns:a16="http://schemas.microsoft.com/office/drawing/2014/main" id="{28021A86-F406-E658-B776-843A90198B8E}"/>
                          </a:ext>
                        </a:extLst>
                      </p:cNvPr>
                      <p:cNvPicPr>
                        <a:picLocks/>
                      </p:cNvPicPr>
                      <p:nvPr/>
                    </p:nvPicPr>
                    <p:blipFill>
                      <a:blip r:embed="rId7">
                        <a:extLst>
                          <a:ext uri="{96DAC541-7B7A-43D3-8B79-37D633B846F1}">
                            <asvg:svgBlip xmlns:asvg="http://schemas.microsoft.com/office/drawing/2016/SVG/main" r:embed="rId8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14416185" y="1940544"/>
                        <a:ext cx="1831086" cy="1831086"/>
                      </a:xfrm>
                      <a:custGeom>
                        <a:avLst/>
                        <a:gdLst>
                          <a:gd name="connsiteX0" fmla="*/ 954175 w 1831086"/>
                          <a:gd name="connsiteY0" fmla="*/ 261483 h 1831086"/>
                          <a:gd name="connsiteX1" fmla="*/ 600884 w 1831086"/>
                          <a:gd name="connsiteY1" fmla="*/ 406956 h 1831086"/>
                          <a:gd name="connsiteX2" fmla="*/ 507366 w 1831086"/>
                          <a:gd name="connsiteY2" fmla="*/ 656338 h 1831086"/>
                          <a:gd name="connsiteX3" fmla="*/ 985347 w 1831086"/>
                          <a:gd name="connsiteY3" fmla="*/ 1279793 h 1831086"/>
                          <a:gd name="connsiteX4" fmla="*/ 1047693 w 1831086"/>
                          <a:gd name="connsiteY4" fmla="*/ 1279793 h 1831086"/>
                          <a:gd name="connsiteX5" fmla="*/ 1432157 w 1831086"/>
                          <a:gd name="connsiteY5" fmla="*/ 905720 h 1831086"/>
                          <a:gd name="connsiteX6" fmla="*/ 1432157 w 1831086"/>
                          <a:gd name="connsiteY6" fmla="*/ 531647 h 1831086"/>
                          <a:gd name="connsiteX7" fmla="*/ 1234729 w 1831086"/>
                          <a:gd name="connsiteY7" fmla="*/ 292656 h 1831086"/>
                          <a:gd name="connsiteX8" fmla="*/ 0 w 1831086"/>
                          <a:gd name="connsiteY8" fmla="*/ 0 h 1831086"/>
                          <a:gd name="connsiteX9" fmla="*/ 1831086 w 1831086"/>
                          <a:gd name="connsiteY9" fmla="*/ 0 h 1831086"/>
                          <a:gd name="connsiteX10" fmla="*/ 1831086 w 1831086"/>
                          <a:gd name="connsiteY10" fmla="*/ 1831086 h 1831086"/>
                          <a:gd name="connsiteX11" fmla="*/ 0 w 1831086"/>
                          <a:gd name="connsiteY11" fmla="*/ 1831086 h 18310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1831086" h="1831086">
                            <a:moveTo>
                              <a:pt x="954175" y="261483"/>
                            </a:moveTo>
                            <a:lnTo>
                              <a:pt x="600884" y="406956"/>
                            </a:lnTo>
                            <a:lnTo>
                              <a:pt x="507366" y="656338"/>
                            </a:lnTo>
                            <a:lnTo>
                              <a:pt x="985347" y="1279793"/>
                            </a:lnTo>
                            <a:lnTo>
                              <a:pt x="1047693" y="1279793"/>
                            </a:lnTo>
                            <a:lnTo>
                              <a:pt x="1432157" y="905720"/>
                            </a:lnTo>
                            <a:lnTo>
                              <a:pt x="1432157" y="531647"/>
                            </a:lnTo>
                            <a:lnTo>
                              <a:pt x="1234729" y="292656"/>
                            </a:lnTo>
                            <a:close/>
                            <a:moveTo>
                              <a:pt x="0" y="0"/>
                            </a:moveTo>
                            <a:lnTo>
                              <a:pt x="1831086" y="0"/>
                            </a:lnTo>
                            <a:lnTo>
                              <a:pt x="1831086" y="1831086"/>
                            </a:lnTo>
                            <a:lnTo>
                              <a:pt x="0" y="1831086"/>
                            </a:lnTo>
                            <a:close/>
                          </a:path>
                        </a:pathLst>
                      </a:custGeom>
                    </p:spPr>
                  </p:pic>
                </p:grpSp>
                <p:grpSp>
                  <p:nvGrpSpPr>
                    <p:cNvPr id="79" name="Group 78">
                      <a:extLst>
                        <a:ext uri="{FF2B5EF4-FFF2-40B4-BE49-F238E27FC236}">
                          <a16:creationId xmlns:a16="http://schemas.microsoft.com/office/drawing/2014/main" id="{B08B6747-3A65-D1CC-371A-3B32213A3B5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21012" y="4952168"/>
                      <a:ext cx="697793" cy="697793"/>
                      <a:chOff x="14263785" y="1788144"/>
                      <a:chExt cx="1831086" cy="1831086"/>
                    </a:xfrm>
                  </p:grpSpPr>
                  <p:pic>
                    <p:nvPicPr>
                      <p:cNvPr id="80" name="Graphic 79">
                        <a:extLst>
                          <a:ext uri="{FF2B5EF4-FFF2-40B4-BE49-F238E27FC236}">
                            <a16:creationId xmlns:a16="http://schemas.microsoft.com/office/drawing/2014/main" id="{1F6E84C6-85AE-AD72-11FE-CEAC4A9FBC25}"/>
                          </a:ext>
                        </a:extLst>
                      </p:cNvPr>
                      <p:cNvPicPr>
                        <a:picLocks/>
                      </p:cNvPicPr>
                      <p:nvPr/>
                    </p:nvPicPr>
                    <p:blipFill>
                      <a:blip r:embed="rId9">
                        <a:extLst>
                          <a:ext uri="{96DAC541-7B7A-43D3-8B79-37D633B846F1}">
                            <asvg:svgBlip xmlns:asvg="http://schemas.microsoft.com/office/drawing/2016/SVG/main" r:embed="rId1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4722243" y="2052112"/>
                        <a:ext cx="1002525" cy="100252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81" name="Graphic 80">
                        <a:extLst>
                          <a:ext uri="{FF2B5EF4-FFF2-40B4-BE49-F238E27FC236}">
                            <a16:creationId xmlns:a16="http://schemas.microsoft.com/office/drawing/2014/main" id="{ACB28542-88BF-9A42-F0CA-285B3C5DF560}"/>
                          </a:ext>
                        </a:extLst>
                      </p:cNvPr>
                      <p:cNvPicPr>
                        <a:picLocks/>
                      </p:cNvPicPr>
                      <p:nvPr/>
                    </p:nvPicPr>
                    <p:blipFill>
                      <a:blip r:embed="rId11">
                        <a:extLst>
                          <a:ext uri="{96DAC541-7B7A-43D3-8B79-37D633B846F1}">
                            <asvg:svgBlip xmlns:asvg="http://schemas.microsoft.com/office/drawing/2016/SVG/main" r:embed="rId12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14263785" y="1788144"/>
                        <a:ext cx="1831086" cy="1831086"/>
                      </a:xfrm>
                      <a:custGeom>
                        <a:avLst/>
                        <a:gdLst>
                          <a:gd name="connsiteX0" fmla="*/ 954175 w 1831086"/>
                          <a:gd name="connsiteY0" fmla="*/ 261483 h 1831086"/>
                          <a:gd name="connsiteX1" fmla="*/ 600884 w 1831086"/>
                          <a:gd name="connsiteY1" fmla="*/ 406956 h 1831086"/>
                          <a:gd name="connsiteX2" fmla="*/ 507366 w 1831086"/>
                          <a:gd name="connsiteY2" fmla="*/ 656338 h 1831086"/>
                          <a:gd name="connsiteX3" fmla="*/ 985347 w 1831086"/>
                          <a:gd name="connsiteY3" fmla="*/ 1279793 h 1831086"/>
                          <a:gd name="connsiteX4" fmla="*/ 1047693 w 1831086"/>
                          <a:gd name="connsiteY4" fmla="*/ 1279793 h 1831086"/>
                          <a:gd name="connsiteX5" fmla="*/ 1432157 w 1831086"/>
                          <a:gd name="connsiteY5" fmla="*/ 905720 h 1831086"/>
                          <a:gd name="connsiteX6" fmla="*/ 1432157 w 1831086"/>
                          <a:gd name="connsiteY6" fmla="*/ 531647 h 1831086"/>
                          <a:gd name="connsiteX7" fmla="*/ 1234729 w 1831086"/>
                          <a:gd name="connsiteY7" fmla="*/ 292656 h 1831086"/>
                          <a:gd name="connsiteX8" fmla="*/ 0 w 1831086"/>
                          <a:gd name="connsiteY8" fmla="*/ 0 h 1831086"/>
                          <a:gd name="connsiteX9" fmla="*/ 1831086 w 1831086"/>
                          <a:gd name="connsiteY9" fmla="*/ 0 h 1831086"/>
                          <a:gd name="connsiteX10" fmla="*/ 1831086 w 1831086"/>
                          <a:gd name="connsiteY10" fmla="*/ 1831086 h 1831086"/>
                          <a:gd name="connsiteX11" fmla="*/ 0 w 1831086"/>
                          <a:gd name="connsiteY11" fmla="*/ 1831086 h 18310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1831086" h="1831086">
                            <a:moveTo>
                              <a:pt x="954175" y="261483"/>
                            </a:moveTo>
                            <a:lnTo>
                              <a:pt x="600884" y="406956"/>
                            </a:lnTo>
                            <a:lnTo>
                              <a:pt x="507366" y="656338"/>
                            </a:lnTo>
                            <a:lnTo>
                              <a:pt x="985347" y="1279793"/>
                            </a:lnTo>
                            <a:lnTo>
                              <a:pt x="1047693" y="1279793"/>
                            </a:lnTo>
                            <a:lnTo>
                              <a:pt x="1432157" y="905720"/>
                            </a:lnTo>
                            <a:lnTo>
                              <a:pt x="1432157" y="531647"/>
                            </a:lnTo>
                            <a:lnTo>
                              <a:pt x="1234729" y="292656"/>
                            </a:lnTo>
                            <a:close/>
                            <a:moveTo>
                              <a:pt x="0" y="0"/>
                            </a:moveTo>
                            <a:lnTo>
                              <a:pt x="1831086" y="0"/>
                            </a:lnTo>
                            <a:lnTo>
                              <a:pt x="1831086" y="1831086"/>
                            </a:lnTo>
                            <a:lnTo>
                              <a:pt x="0" y="1831086"/>
                            </a:lnTo>
                            <a:close/>
                          </a:path>
                        </a:pathLst>
                      </a:custGeom>
                    </p:spPr>
                  </p:pic>
                </p:grpSp>
              </p:grpSp>
            </p:grpSp>
          </p:grpSp>
        </p:grpSp>
        <p:sp>
          <p:nvSpPr>
            <p:cNvPr id="11" name="Rounded Rectangle 57">
              <a:extLst>
                <a:ext uri="{FF2B5EF4-FFF2-40B4-BE49-F238E27FC236}">
                  <a16:creationId xmlns:a16="http://schemas.microsoft.com/office/drawing/2014/main" id="{350B80E8-AE12-C479-E902-92155D1000A1}"/>
                </a:ext>
              </a:extLst>
            </p:cNvPr>
            <p:cNvSpPr/>
            <p:nvPr/>
          </p:nvSpPr>
          <p:spPr>
            <a:xfrm>
              <a:off x="1269611" y="2692963"/>
              <a:ext cx="9136892" cy="2967426"/>
            </a:xfrm>
            <a:prstGeom prst="roundRect">
              <a:avLst>
                <a:gd name="adj" fmla="val 5052"/>
              </a:avLst>
            </a:prstGeom>
            <a:solidFill>
              <a:srgbClr val="FF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644193A-D2D0-115F-A442-F9E59DA06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08" y="582711"/>
            <a:ext cx="10917190" cy="639992"/>
          </a:xfrm>
        </p:spPr>
        <p:txBody>
          <a:bodyPr anchor="t">
            <a:normAutofit/>
          </a:bodyPr>
          <a:lstStyle/>
          <a:p>
            <a:r>
              <a:rPr lang="en-GB" dirty="0"/>
              <a:t>TRAVERSE Depression </a:t>
            </a:r>
            <a:r>
              <a:rPr lang="en-GB" dirty="0" err="1"/>
              <a:t>substudy</a:t>
            </a:r>
            <a:r>
              <a:rPr lang="en-GB" dirty="0"/>
              <a:t>: results</a:t>
            </a: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6C5E5D65-05FA-8229-6EC2-BA5B11EBC66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42164" y="112552"/>
            <a:ext cx="1227881" cy="430167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90B6C0-937A-7ECA-8A54-8C3BE691BA13}"/>
              </a:ext>
            </a:extLst>
          </p:cNvPr>
          <p:cNvSpPr txBox="1"/>
          <p:nvPr/>
        </p:nvSpPr>
        <p:spPr>
          <a:xfrm>
            <a:off x="1524001" y="5845979"/>
            <a:ext cx="10087896" cy="5078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GB" sz="900" spc="-10" dirty="0">
                <a:solidFill>
                  <a:srgbClr val="005294"/>
                </a:solidFill>
                <a:latin typeface="Poppins Light"/>
              </a:rPr>
              <a:t>*The omnibus test P value is for the null hypothesis of no difference between </a:t>
            </a:r>
            <a:r>
              <a:rPr lang="en-GB" sz="900" spc="-10" dirty="0" err="1">
                <a:solidFill>
                  <a:srgbClr val="005294"/>
                </a:solidFill>
                <a:latin typeface="Poppins Light"/>
              </a:rPr>
              <a:t>TTh</a:t>
            </a:r>
            <a:r>
              <a:rPr lang="en-GB" sz="900" spc="-10" dirty="0">
                <a:solidFill>
                  <a:srgbClr val="005294"/>
                </a:solidFill>
                <a:latin typeface="Poppins Light"/>
              </a:rPr>
              <a:t> and placebo groups across all time points.</a:t>
            </a:r>
          </a:p>
          <a:p>
            <a:r>
              <a:rPr lang="en-GB" sz="900" spc="-10" dirty="0">
                <a:solidFill>
                  <a:srgbClr val="005294"/>
                </a:solidFill>
                <a:latin typeface="Poppins Light"/>
              </a:rPr>
              <a:t>HIS-Q, Hypogonadism Impact of Symptoms Questionnaire; </a:t>
            </a:r>
            <a:r>
              <a:rPr lang="en-GB" sz="900" dirty="0">
                <a:solidFill>
                  <a:srgbClr val="005294"/>
                </a:solidFill>
              </a:rPr>
              <a:t>PHQ-9, Patient Health Questionnaire-9; </a:t>
            </a:r>
            <a:r>
              <a:rPr lang="en-GB" sz="900" dirty="0" err="1">
                <a:solidFill>
                  <a:srgbClr val="005294"/>
                </a:solidFill>
              </a:rPr>
              <a:t>TTh</a:t>
            </a:r>
            <a:r>
              <a:rPr lang="en-GB" sz="900" dirty="0">
                <a:solidFill>
                  <a:srgbClr val="005294"/>
                </a:solidFill>
                <a:latin typeface="Poppins Light"/>
              </a:rPr>
              <a:t>, testosterone therapy</a:t>
            </a:r>
            <a:r>
              <a:rPr kumimoji="0" lang="en-GB" sz="900" b="0" i="0" u="none" strike="noStrike" kern="1200" cap="none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.</a:t>
            </a:r>
            <a:endParaRPr kumimoji="0" lang="en-GB" sz="900" b="0" i="0" u="none" strike="noStrike" kern="1200" cap="none" normalizeH="0" baseline="0" dirty="0">
              <a:ln>
                <a:noFill/>
              </a:ln>
              <a:solidFill>
                <a:srgbClr val="005294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  <a:p>
            <a:pPr algn="l"/>
            <a:r>
              <a:rPr kumimoji="0" lang="en-GB" sz="900" b="0" i="0" u="none" strike="noStrike" kern="1200" cap="none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Bhasin S </a:t>
            </a:r>
            <a:r>
              <a:rPr kumimoji="0" lang="en-GB" sz="900" b="0" i="1" u="none" strike="noStrike" kern="1200" cap="none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et al. J Clin Endocrinol </a:t>
            </a:r>
            <a:r>
              <a:rPr kumimoji="0" lang="en-GB" sz="900" b="0" i="1" u="none" strike="noStrike" kern="1200" cap="none" normalizeH="0" baseline="0" noProof="0" dirty="0" err="1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Metab</a:t>
            </a:r>
            <a:r>
              <a:rPr kumimoji="0" lang="en-GB" sz="900" b="0" i="0" u="none" strike="noStrike" kern="1200" cap="none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 2024; </a:t>
            </a:r>
            <a:r>
              <a:rPr kumimoji="0" lang="en-GB" sz="900" b="0" i="0" u="none" strike="noStrike" kern="1200" cap="none" normalizeH="0" baseline="0" noProof="0" dirty="0" err="1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doi</a:t>
            </a:r>
            <a:r>
              <a:rPr kumimoji="0" lang="en-GB" sz="900" b="0" i="0" u="none" strike="noStrike" kern="1200" cap="none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: 10.1210/</a:t>
            </a:r>
            <a:r>
              <a:rPr kumimoji="0" lang="en-GB" sz="900" b="0" i="0" u="none" strike="noStrike" kern="1200" cap="none" normalizeH="0" baseline="0" noProof="0" dirty="0" err="1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clinem</a:t>
            </a:r>
            <a:r>
              <a:rPr kumimoji="0" lang="en-GB" sz="900" b="0" i="0" u="none" strike="noStrike" kern="1200" cap="none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/dgae026.</a:t>
            </a:r>
            <a:endParaRPr kumimoji="0" lang="sv-SE" sz="900" b="0" i="0" u="none" strike="noStrike" kern="1200" cap="none" normalizeH="0" baseline="0" noProof="0" dirty="0">
              <a:ln>
                <a:noFill/>
              </a:ln>
              <a:solidFill>
                <a:srgbClr val="005294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7D15B5-DFD4-E6C8-00A7-EC75142DFF94}"/>
              </a:ext>
            </a:extLst>
          </p:cNvPr>
          <p:cNvSpPr/>
          <p:nvPr/>
        </p:nvSpPr>
        <p:spPr>
          <a:xfrm>
            <a:off x="-592850" y="1340465"/>
            <a:ext cx="10960879" cy="449779"/>
          </a:xfrm>
          <a:prstGeom prst="roundRect">
            <a:avLst>
              <a:gd name="adj" fmla="val 50000"/>
            </a:avLst>
          </a:prstGeom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2AE37F9-7738-1E2B-E7FF-134A6E8535AD}"/>
              </a:ext>
            </a:extLst>
          </p:cNvPr>
          <p:cNvSpPr txBox="1">
            <a:spLocks/>
          </p:cNvSpPr>
          <p:nvPr/>
        </p:nvSpPr>
        <p:spPr>
          <a:xfrm>
            <a:off x="688768" y="1387026"/>
            <a:ext cx="9627447" cy="37189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rgbClr val="006EAB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sz="1900" b="1" spc="-60" dirty="0">
                <a:solidFill>
                  <a:prstClr val="white"/>
                </a:solidFill>
                <a:latin typeface="Poppins Light"/>
              </a:rPr>
              <a:t>Outcomes in men with significant depressive symptoms and all study participants</a:t>
            </a:r>
            <a:endParaRPr lang="en-US" sz="1900" b="1" spc="-60" dirty="0">
              <a:solidFill>
                <a:prstClr val="white"/>
              </a:solidFill>
              <a:latin typeface="Poppins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D267C-BF82-7A66-3B6C-2D6282D532F5}"/>
              </a:ext>
            </a:extLst>
          </p:cNvPr>
          <p:cNvSpPr txBox="1">
            <a:spLocks/>
          </p:cNvSpPr>
          <p:nvPr/>
        </p:nvSpPr>
        <p:spPr>
          <a:xfrm>
            <a:off x="688765" y="1983339"/>
            <a:ext cx="11061273" cy="59323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solidFill>
                  <a:srgbClr val="E7E6E6">
                    <a:lumMod val="25000"/>
                  </a:srgbClr>
                </a:solidFill>
                <a:latin typeface="Poppins Light"/>
              </a:rPr>
              <a:t>In men with significant depressive symptoms and in all randomly assigned TRAVERSE study </a:t>
            </a:r>
            <a:r>
              <a:rPr lang="en-GB" sz="1800" spc="-20" dirty="0">
                <a:solidFill>
                  <a:srgbClr val="E7E6E6">
                    <a:lumMod val="25000"/>
                  </a:srgbClr>
                </a:solidFill>
                <a:latin typeface="Poppins Light"/>
              </a:rPr>
              <a:t>participants</a:t>
            </a:r>
            <a:r>
              <a:rPr lang="en-GB" sz="1800" spc="-20" dirty="0">
                <a:solidFill>
                  <a:srgbClr val="E7E6E6">
                    <a:lumMod val="25000"/>
                  </a:srgbClr>
                </a:solidFill>
              </a:rPr>
              <a:t>, </a:t>
            </a:r>
            <a:r>
              <a:rPr lang="en-GB" sz="1800" spc="-20" dirty="0" err="1">
                <a:solidFill>
                  <a:srgbClr val="E7E6E6">
                    <a:lumMod val="25000"/>
                  </a:srgbClr>
                </a:solidFill>
              </a:rPr>
              <a:t>TTh</a:t>
            </a:r>
            <a:r>
              <a:rPr lang="en-GB" sz="1800" spc="-20" dirty="0">
                <a:solidFill>
                  <a:srgbClr val="E7E6E6">
                    <a:lumMod val="25000"/>
                  </a:srgbClr>
                </a:solidFill>
              </a:rPr>
              <a:t> was associated with </a:t>
            </a:r>
            <a:r>
              <a:rPr lang="en-GB" sz="1800" spc="-20" dirty="0">
                <a:solidFill>
                  <a:srgbClr val="1272AE"/>
                </a:solidFill>
                <a:latin typeface="Poppins Medium"/>
              </a:rPr>
              <a:t>modest but significantly greater improvements in mood</a:t>
            </a:r>
            <a:endParaRPr lang="en-GB" sz="1800" spc="-20" dirty="0">
              <a:solidFill>
                <a:srgbClr val="E7E6E6">
                  <a:lumMod val="25000"/>
                </a:srgbClr>
              </a:solidFill>
              <a:latin typeface="Poppins Ligh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17C48B7-AD7E-F0DA-1C49-0D9DE7C37F64}"/>
              </a:ext>
            </a:extLst>
          </p:cNvPr>
          <p:cNvGrpSpPr/>
          <p:nvPr/>
        </p:nvGrpSpPr>
        <p:grpSpPr>
          <a:xfrm>
            <a:off x="10381060" y="677377"/>
            <a:ext cx="949026" cy="1249042"/>
            <a:chOff x="3039999" y="2564422"/>
            <a:chExt cx="762150" cy="100308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600A9E9-F810-32F5-B0F4-BC0D3534167A}"/>
                </a:ext>
              </a:extLst>
            </p:cNvPr>
            <p:cNvSpPr/>
            <p:nvPr/>
          </p:nvSpPr>
          <p:spPr>
            <a:xfrm>
              <a:off x="3157265" y="3037090"/>
              <a:ext cx="241935" cy="272415"/>
            </a:xfrm>
            <a:custGeom>
              <a:avLst/>
              <a:gdLst>
                <a:gd name="connsiteX0" fmla="*/ 114300 w 241935"/>
                <a:gd name="connsiteY0" fmla="*/ 272415 h 272415"/>
                <a:gd name="connsiteX1" fmla="*/ 40005 w 241935"/>
                <a:gd name="connsiteY1" fmla="*/ 238125 h 272415"/>
                <a:gd name="connsiteX2" fmla="*/ 0 w 241935"/>
                <a:gd name="connsiteY2" fmla="*/ 177165 h 272415"/>
                <a:gd name="connsiteX3" fmla="*/ 1905 w 241935"/>
                <a:gd name="connsiteY3" fmla="*/ 110490 h 272415"/>
                <a:gd name="connsiteX4" fmla="*/ 24765 w 241935"/>
                <a:gd name="connsiteY4" fmla="*/ 15240 h 272415"/>
                <a:gd name="connsiteX5" fmla="*/ 165735 w 241935"/>
                <a:gd name="connsiteY5" fmla="*/ 0 h 272415"/>
                <a:gd name="connsiteX6" fmla="*/ 234315 w 241935"/>
                <a:gd name="connsiteY6" fmla="*/ 36195 h 272415"/>
                <a:gd name="connsiteX7" fmla="*/ 241935 w 241935"/>
                <a:gd name="connsiteY7" fmla="*/ 131445 h 272415"/>
                <a:gd name="connsiteX8" fmla="*/ 234315 w 241935"/>
                <a:gd name="connsiteY8" fmla="*/ 177165 h 272415"/>
                <a:gd name="connsiteX9" fmla="*/ 209550 w 241935"/>
                <a:gd name="connsiteY9" fmla="*/ 226695 h 272415"/>
                <a:gd name="connsiteX10" fmla="*/ 180975 w 241935"/>
                <a:gd name="connsiteY10" fmla="*/ 251460 h 272415"/>
                <a:gd name="connsiteX11" fmla="*/ 114300 w 241935"/>
                <a:gd name="connsiteY11" fmla="*/ 272415 h 27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1935" h="272415">
                  <a:moveTo>
                    <a:pt x="114300" y="272415"/>
                  </a:moveTo>
                  <a:lnTo>
                    <a:pt x="40005" y="238125"/>
                  </a:lnTo>
                  <a:lnTo>
                    <a:pt x="0" y="177165"/>
                  </a:lnTo>
                  <a:lnTo>
                    <a:pt x="1905" y="110490"/>
                  </a:lnTo>
                  <a:lnTo>
                    <a:pt x="24765" y="15240"/>
                  </a:lnTo>
                  <a:lnTo>
                    <a:pt x="165735" y="0"/>
                  </a:lnTo>
                  <a:lnTo>
                    <a:pt x="234315" y="36195"/>
                  </a:lnTo>
                  <a:lnTo>
                    <a:pt x="241935" y="131445"/>
                  </a:lnTo>
                  <a:lnTo>
                    <a:pt x="234315" y="177165"/>
                  </a:lnTo>
                  <a:lnTo>
                    <a:pt x="209550" y="226695"/>
                  </a:lnTo>
                  <a:lnTo>
                    <a:pt x="180975" y="251460"/>
                  </a:lnTo>
                  <a:lnTo>
                    <a:pt x="114300" y="2724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7BADE7D-0EF2-F651-8BA5-579EF7A5D968}"/>
                </a:ext>
              </a:extLst>
            </p:cNvPr>
            <p:cNvSpPr/>
            <p:nvPr/>
          </p:nvSpPr>
          <p:spPr>
            <a:xfrm>
              <a:off x="3447706" y="2637260"/>
              <a:ext cx="260985" cy="245745"/>
            </a:xfrm>
            <a:custGeom>
              <a:avLst/>
              <a:gdLst>
                <a:gd name="connsiteX0" fmla="*/ 241935 w 260985"/>
                <a:gd name="connsiteY0" fmla="*/ 32385 h 245745"/>
                <a:gd name="connsiteX1" fmla="*/ 114300 w 260985"/>
                <a:gd name="connsiteY1" fmla="*/ 0 h 245745"/>
                <a:gd name="connsiteX2" fmla="*/ 22860 w 260985"/>
                <a:gd name="connsiteY2" fmla="*/ 3810 h 245745"/>
                <a:gd name="connsiteX3" fmla="*/ 0 w 260985"/>
                <a:gd name="connsiteY3" fmla="*/ 76200 h 245745"/>
                <a:gd name="connsiteX4" fmla="*/ 5715 w 260985"/>
                <a:gd name="connsiteY4" fmla="*/ 207645 h 245745"/>
                <a:gd name="connsiteX5" fmla="*/ 93345 w 260985"/>
                <a:gd name="connsiteY5" fmla="*/ 241935 h 245745"/>
                <a:gd name="connsiteX6" fmla="*/ 201930 w 260985"/>
                <a:gd name="connsiteY6" fmla="*/ 245745 h 245745"/>
                <a:gd name="connsiteX7" fmla="*/ 260985 w 260985"/>
                <a:gd name="connsiteY7" fmla="*/ 190500 h 245745"/>
                <a:gd name="connsiteX8" fmla="*/ 241935 w 260985"/>
                <a:gd name="connsiteY8" fmla="*/ 32385 h 245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985" h="245745">
                  <a:moveTo>
                    <a:pt x="241935" y="32385"/>
                  </a:moveTo>
                  <a:lnTo>
                    <a:pt x="114300" y="0"/>
                  </a:lnTo>
                  <a:lnTo>
                    <a:pt x="22860" y="3810"/>
                  </a:lnTo>
                  <a:lnTo>
                    <a:pt x="0" y="76200"/>
                  </a:lnTo>
                  <a:lnTo>
                    <a:pt x="5715" y="207645"/>
                  </a:lnTo>
                  <a:lnTo>
                    <a:pt x="93345" y="241935"/>
                  </a:lnTo>
                  <a:lnTo>
                    <a:pt x="201930" y="245745"/>
                  </a:lnTo>
                  <a:lnTo>
                    <a:pt x="260985" y="190500"/>
                  </a:lnTo>
                  <a:lnTo>
                    <a:pt x="241935" y="323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A8D9FE3-FA6A-08D6-1A78-92079AA8BD8F}"/>
                </a:ext>
              </a:extLst>
            </p:cNvPr>
            <p:cNvGrpSpPr/>
            <p:nvPr/>
          </p:nvGrpSpPr>
          <p:grpSpPr>
            <a:xfrm>
              <a:off x="3039999" y="2564422"/>
              <a:ext cx="762150" cy="1003089"/>
              <a:chOff x="-3115113" y="4178429"/>
              <a:chExt cx="2747278" cy="3615775"/>
            </a:xfrm>
          </p:grpSpPr>
          <p:grpSp>
            <p:nvGrpSpPr>
              <p:cNvPr id="19" name="Graphic 14">
                <a:extLst>
                  <a:ext uri="{FF2B5EF4-FFF2-40B4-BE49-F238E27FC236}">
                    <a16:creationId xmlns:a16="http://schemas.microsoft.com/office/drawing/2014/main" id="{4A9AA164-728F-9377-0DA3-70CA04FF0F72}"/>
                  </a:ext>
                </a:extLst>
              </p:cNvPr>
              <p:cNvGrpSpPr/>
              <p:nvPr/>
            </p:nvGrpSpPr>
            <p:grpSpPr>
              <a:xfrm>
                <a:off x="-3115113" y="4178429"/>
                <a:ext cx="2747278" cy="3615775"/>
                <a:chOff x="-3115113" y="4178429"/>
                <a:chExt cx="2747278" cy="3615775"/>
              </a:xfrm>
              <a:solidFill>
                <a:schemeClr val="accent1"/>
              </a:solidFill>
            </p:grpSpPr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84103340-DA88-EF43-1B3C-023D2D361A35}"/>
                    </a:ext>
                  </a:extLst>
                </p:cNvPr>
                <p:cNvSpPr/>
                <p:nvPr/>
              </p:nvSpPr>
              <p:spPr>
                <a:xfrm>
                  <a:off x="-1571863" y="5858709"/>
                  <a:ext cx="213420" cy="213420"/>
                </a:xfrm>
                <a:custGeom>
                  <a:avLst/>
                  <a:gdLst>
                    <a:gd name="connsiteX0" fmla="*/ 106710 w 213420"/>
                    <a:gd name="connsiteY0" fmla="*/ 0 h 213420"/>
                    <a:gd name="connsiteX1" fmla="*/ 0 w 213420"/>
                    <a:gd name="connsiteY1" fmla="*/ 106710 h 213420"/>
                    <a:gd name="connsiteX2" fmla="*/ 106710 w 213420"/>
                    <a:gd name="connsiteY2" fmla="*/ 213421 h 213420"/>
                    <a:gd name="connsiteX3" fmla="*/ 213421 w 213420"/>
                    <a:gd name="connsiteY3" fmla="*/ 106710 h 213420"/>
                    <a:gd name="connsiteX4" fmla="*/ 106710 w 213420"/>
                    <a:gd name="connsiteY4" fmla="*/ 0 h 213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3420" h="213420">
                      <a:moveTo>
                        <a:pt x="106710" y="0"/>
                      </a:moveTo>
                      <a:cubicBezTo>
                        <a:pt x="49560" y="0"/>
                        <a:pt x="0" y="45690"/>
                        <a:pt x="0" y="106710"/>
                      </a:cubicBezTo>
                      <a:cubicBezTo>
                        <a:pt x="0" y="163861"/>
                        <a:pt x="45690" y="213421"/>
                        <a:pt x="106710" y="213421"/>
                      </a:cubicBezTo>
                      <a:cubicBezTo>
                        <a:pt x="163861" y="213421"/>
                        <a:pt x="213421" y="167731"/>
                        <a:pt x="213421" y="106710"/>
                      </a:cubicBezTo>
                      <a:cubicBezTo>
                        <a:pt x="213421" y="45690"/>
                        <a:pt x="167583" y="0"/>
                        <a:pt x="1067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49" name="Freeform: Shape 448">
                  <a:extLst>
                    <a:ext uri="{FF2B5EF4-FFF2-40B4-BE49-F238E27FC236}">
                      <a16:creationId xmlns:a16="http://schemas.microsoft.com/office/drawing/2014/main" id="{7D29E4AF-A015-5C16-F1D0-D8528AAAE056}"/>
                    </a:ext>
                  </a:extLst>
                </p:cNvPr>
                <p:cNvSpPr/>
                <p:nvPr/>
              </p:nvSpPr>
              <p:spPr>
                <a:xfrm>
                  <a:off x="-1347157" y="5580541"/>
                  <a:ext cx="266700" cy="266700"/>
                </a:xfrm>
                <a:custGeom>
                  <a:avLst/>
                  <a:gdLst>
                    <a:gd name="connsiteX0" fmla="*/ 133350 w 266700"/>
                    <a:gd name="connsiteY0" fmla="*/ 0 h 266700"/>
                    <a:gd name="connsiteX1" fmla="*/ 0 w 266700"/>
                    <a:gd name="connsiteY1" fmla="*/ 133350 h 266700"/>
                    <a:gd name="connsiteX2" fmla="*/ 133350 w 266700"/>
                    <a:gd name="connsiteY2" fmla="*/ 266700 h 266700"/>
                    <a:gd name="connsiteX3" fmla="*/ 266700 w 266700"/>
                    <a:gd name="connsiteY3" fmla="*/ 133350 h 266700"/>
                    <a:gd name="connsiteX4" fmla="*/ 133350 w 266700"/>
                    <a:gd name="connsiteY4" fmla="*/ 0 h 266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6700" h="266700">
                      <a:moveTo>
                        <a:pt x="133350" y="0"/>
                      </a:moveTo>
                      <a:cubicBezTo>
                        <a:pt x="61021" y="0"/>
                        <a:pt x="0" y="61021"/>
                        <a:pt x="0" y="133350"/>
                      </a:cubicBezTo>
                      <a:cubicBezTo>
                        <a:pt x="0" y="205679"/>
                        <a:pt x="61021" y="266700"/>
                        <a:pt x="133350" y="266700"/>
                      </a:cubicBezTo>
                      <a:cubicBezTo>
                        <a:pt x="205679" y="266700"/>
                        <a:pt x="266700" y="205679"/>
                        <a:pt x="266700" y="133350"/>
                      </a:cubicBezTo>
                      <a:cubicBezTo>
                        <a:pt x="266700" y="57150"/>
                        <a:pt x="205828" y="0"/>
                        <a:pt x="13335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50" name="Freeform: Shape 449">
                  <a:extLst>
                    <a:ext uri="{FF2B5EF4-FFF2-40B4-BE49-F238E27FC236}">
                      <a16:creationId xmlns:a16="http://schemas.microsoft.com/office/drawing/2014/main" id="{8E17E1B3-CB70-4C32-8455-3F05EAF87FAB}"/>
                    </a:ext>
                  </a:extLst>
                </p:cNvPr>
                <p:cNvSpPr/>
                <p:nvPr/>
              </p:nvSpPr>
              <p:spPr>
                <a:xfrm>
                  <a:off x="-2025337" y="4178429"/>
                  <a:ext cx="1657502" cy="1333196"/>
                </a:xfrm>
                <a:custGeom>
                  <a:avLst/>
                  <a:gdLst>
                    <a:gd name="connsiteX0" fmla="*/ 1657502 w 1657502"/>
                    <a:gd name="connsiteY0" fmla="*/ 525812 h 1333196"/>
                    <a:gd name="connsiteX1" fmla="*/ 1360292 w 1657502"/>
                    <a:gd name="connsiteY1" fmla="*/ 228602 h 1333196"/>
                    <a:gd name="connsiteX2" fmla="*/ 1329781 w 1657502"/>
                    <a:gd name="connsiteY2" fmla="*/ 232471 h 1333196"/>
                    <a:gd name="connsiteX3" fmla="*/ 1028852 w 1657502"/>
                    <a:gd name="connsiteY3" fmla="*/ 0 h 1333196"/>
                    <a:gd name="connsiteX4" fmla="*/ 834481 w 1657502"/>
                    <a:gd name="connsiteY4" fmla="*/ 68610 h 1333196"/>
                    <a:gd name="connsiteX5" fmla="*/ 640111 w 1657502"/>
                    <a:gd name="connsiteY5" fmla="*/ 0 h 1333196"/>
                    <a:gd name="connsiteX6" fmla="*/ 335311 w 1657502"/>
                    <a:gd name="connsiteY6" fmla="*/ 247650 h 1333196"/>
                    <a:gd name="connsiteX7" fmla="*/ 285750 w 1657502"/>
                    <a:gd name="connsiteY7" fmla="*/ 243781 h 1333196"/>
                    <a:gd name="connsiteX8" fmla="*/ 0 w 1657502"/>
                    <a:gd name="connsiteY8" fmla="*/ 529531 h 1333196"/>
                    <a:gd name="connsiteX9" fmla="*/ 68610 w 1657502"/>
                    <a:gd name="connsiteY9" fmla="*/ 716160 h 1333196"/>
                    <a:gd name="connsiteX10" fmla="*/ 0 w 1657502"/>
                    <a:gd name="connsiteY10" fmla="*/ 902789 h 1333196"/>
                    <a:gd name="connsiteX11" fmla="*/ 285750 w 1657502"/>
                    <a:gd name="connsiteY11" fmla="*/ 1188539 h 1333196"/>
                    <a:gd name="connsiteX12" fmla="*/ 327721 w 1657502"/>
                    <a:gd name="connsiteY12" fmla="*/ 1184668 h 1333196"/>
                    <a:gd name="connsiteX13" fmla="*/ 605882 w 1657502"/>
                    <a:gd name="connsiteY13" fmla="*/ 1333197 h 1333196"/>
                    <a:gd name="connsiteX14" fmla="*/ 826892 w 1657502"/>
                    <a:gd name="connsiteY14" fmla="*/ 1245536 h 1333196"/>
                    <a:gd name="connsiteX15" fmla="*/ 1047902 w 1657502"/>
                    <a:gd name="connsiteY15" fmla="*/ 1333197 h 1333196"/>
                    <a:gd name="connsiteX16" fmla="*/ 1314602 w 1657502"/>
                    <a:gd name="connsiteY16" fmla="*/ 1195976 h 1333196"/>
                    <a:gd name="connsiteX17" fmla="*/ 1360292 w 1657502"/>
                    <a:gd name="connsiteY17" fmla="*/ 1199847 h 1333196"/>
                    <a:gd name="connsiteX18" fmla="*/ 1657502 w 1657502"/>
                    <a:gd name="connsiteY18" fmla="*/ 902636 h 1333196"/>
                    <a:gd name="connsiteX19" fmla="*/ 1592763 w 1657502"/>
                    <a:gd name="connsiteY19" fmla="*/ 716007 h 1333196"/>
                    <a:gd name="connsiteX20" fmla="*/ 1657502 w 1657502"/>
                    <a:gd name="connsiteY20" fmla="*/ 525804 h 1333196"/>
                    <a:gd name="connsiteX21" fmla="*/ 525818 w 1657502"/>
                    <a:gd name="connsiteY21" fmla="*/ 480122 h 1333196"/>
                    <a:gd name="connsiteX22" fmla="*/ 628658 w 1657502"/>
                    <a:gd name="connsiteY22" fmla="*/ 377283 h 1333196"/>
                    <a:gd name="connsiteX23" fmla="*/ 731497 w 1657502"/>
                    <a:gd name="connsiteY23" fmla="*/ 480122 h 1333196"/>
                    <a:gd name="connsiteX24" fmla="*/ 628658 w 1657502"/>
                    <a:gd name="connsiteY24" fmla="*/ 582962 h 1333196"/>
                    <a:gd name="connsiteX25" fmla="*/ 525818 w 1657502"/>
                    <a:gd name="connsiteY25" fmla="*/ 480122 h 1333196"/>
                    <a:gd name="connsiteX26" fmla="*/ 1028852 w 1657502"/>
                    <a:gd name="connsiteY26" fmla="*/ 983004 h 1333196"/>
                    <a:gd name="connsiteX27" fmla="*/ 1009802 w 1657502"/>
                    <a:gd name="connsiteY27" fmla="*/ 986875 h 1333196"/>
                    <a:gd name="connsiteX28" fmla="*/ 945063 w 1657502"/>
                    <a:gd name="connsiteY28" fmla="*/ 937315 h 1333196"/>
                    <a:gd name="connsiteX29" fmla="*/ 826892 w 1657502"/>
                    <a:gd name="connsiteY29" fmla="*/ 845936 h 1333196"/>
                    <a:gd name="connsiteX30" fmla="*/ 708721 w 1657502"/>
                    <a:gd name="connsiteY30" fmla="*/ 937315 h 1333196"/>
                    <a:gd name="connsiteX31" fmla="*/ 624932 w 1657502"/>
                    <a:gd name="connsiteY31" fmla="*/ 986875 h 1333196"/>
                    <a:gd name="connsiteX32" fmla="*/ 575371 w 1657502"/>
                    <a:gd name="connsiteY32" fmla="*/ 903086 h 1333196"/>
                    <a:gd name="connsiteX33" fmla="*/ 826892 w 1657502"/>
                    <a:gd name="connsiteY33" fmla="*/ 712586 h 1333196"/>
                    <a:gd name="connsiteX34" fmla="*/ 1078413 w 1657502"/>
                    <a:gd name="connsiteY34" fmla="*/ 903086 h 1333196"/>
                    <a:gd name="connsiteX35" fmla="*/ 1028852 w 1657502"/>
                    <a:gd name="connsiteY35" fmla="*/ 983008 h 1333196"/>
                    <a:gd name="connsiteX36" fmla="*/ 1024981 w 1657502"/>
                    <a:gd name="connsiteY36" fmla="*/ 586841 h 1333196"/>
                    <a:gd name="connsiteX37" fmla="*/ 922142 w 1657502"/>
                    <a:gd name="connsiteY37" fmla="*/ 484001 h 1333196"/>
                    <a:gd name="connsiteX38" fmla="*/ 1024981 w 1657502"/>
                    <a:gd name="connsiteY38" fmla="*/ 381162 h 1333196"/>
                    <a:gd name="connsiteX39" fmla="*/ 1127821 w 1657502"/>
                    <a:gd name="connsiteY39" fmla="*/ 484001 h 1333196"/>
                    <a:gd name="connsiteX40" fmla="*/ 1024981 w 1657502"/>
                    <a:gd name="connsiteY40" fmla="*/ 586841 h 1333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1657502" h="1333196">
                      <a:moveTo>
                        <a:pt x="1657502" y="525812"/>
                      </a:moveTo>
                      <a:cubicBezTo>
                        <a:pt x="1657502" y="361952"/>
                        <a:pt x="1524152" y="228602"/>
                        <a:pt x="1360292" y="228602"/>
                      </a:cubicBezTo>
                      <a:cubicBezTo>
                        <a:pt x="1348831" y="228602"/>
                        <a:pt x="1341242" y="232471"/>
                        <a:pt x="1329781" y="232471"/>
                      </a:cubicBezTo>
                      <a:cubicBezTo>
                        <a:pt x="1295552" y="99121"/>
                        <a:pt x="1173511" y="0"/>
                        <a:pt x="1028852" y="0"/>
                      </a:cubicBezTo>
                      <a:cubicBezTo>
                        <a:pt x="956523" y="0"/>
                        <a:pt x="887913" y="26640"/>
                        <a:pt x="834481" y="68610"/>
                      </a:cubicBezTo>
                      <a:cubicBezTo>
                        <a:pt x="781202" y="26640"/>
                        <a:pt x="716311" y="0"/>
                        <a:pt x="640111" y="0"/>
                      </a:cubicBezTo>
                      <a:cubicBezTo>
                        <a:pt x="491581" y="0"/>
                        <a:pt x="365821" y="106710"/>
                        <a:pt x="335311" y="247650"/>
                      </a:cubicBezTo>
                      <a:cubicBezTo>
                        <a:pt x="320131" y="243781"/>
                        <a:pt x="301081" y="243781"/>
                        <a:pt x="285750" y="243781"/>
                      </a:cubicBezTo>
                      <a:cubicBezTo>
                        <a:pt x="125760" y="243781"/>
                        <a:pt x="0" y="373260"/>
                        <a:pt x="0" y="529531"/>
                      </a:cubicBezTo>
                      <a:cubicBezTo>
                        <a:pt x="0" y="601860"/>
                        <a:pt x="26640" y="662881"/>
                        <a:pt x="68610" y="716160"/>
                      </a:cubicBezTo>
                      <a:cubicBezTo>
                        <a:pt x="26640" y="765720"/>
                        <a:pt x="0" y="830460"/>
                        <a:pt x="0" y="902789"/>
                      </a:cubicBezTo>
                      <a:cubicBezTo>
                        <a:pt x="0" y="1062778"/>
                        <a:pt x="129479" y="1188539"/>
                        <a:pt x="285750" y="1188539"/>
                      </a:cubicBezTo>
                      <a:cubicBezTo>
                        <a:pt x="300933" y="1188539"/>
                        <a:pt x="312390" y="1184668"/>
                        <a:pt x="327721" y="1184668"/>
                      </a:cubicBezTo>
                      <a:cubicBezTo>
                        <a:pt x="388742" y="1272328"/>
                        <a:pt x="487711" y="1333197"/>
                        <a:pt x="605882" y="1333197"/>
                      </a:cubicBezTo>
                      <a:cubicBezTo>
                        <a:pt x="689671" y="1333197"/>
                        <a:pt x="769742" y="1298968"/>
                        <a:pt x="826892" y="1245536"/>
                      </a:cubicBezTo>
                      <a:cubicBezTo>
                        <a:pt x="884042" y="1298815"/>
                        <a:pt x="964113" y="1333197"/>
                        <a:pt x="1047902" y="1333197"/>
                      </a:cubicBezTo>
                      <a:cubicBezTo>
                        <a:pt x="1158331" y="1333197"/>
                        <a:pt x="1253581" y="1279918"/>
                        <a:pt x="1314602" y="1195976"/>
                      </a:cubicBezTo>
                      <a:cubicBezTo>
                        <a:pt x="1329785" y="1199847"/>
                        <a:pt x="1345113" y="1199847"/>
                        <a:pt x="1360292" y="1199847"/>
                      </a:cubicBezTo>
                      <a:cubicBezTo>
                        <a:pt x="1524152" y="1199847"/>
                        <a:pt x="1657502" y="1066497"/>
                        <a:pt x="1657502" y="902636"/>
                      </a:cubicBezTo>
                      <a:cubicBezTo>
                        <a:pt x="1657502" y="834026"/>
                        <a:pt x="1630863" y="769286"/>
                        <a:pt x="1592763" y="716007"/>
                      </a:cubicBezTo>
                      <a:cubicBezTo>
                        <a:pt x="1630714" y="659154"/>
                        <a:pt x="1657502" y="594415"/>
                        <a:pt x="1657502" y="525804"/>
                      </a:cubicBezTo>
                      <a:close/>
                      <a:moveTo>
                        <a:pt x="525818" y="480122"/>
                      </a:moveTo>
                      <a:cubicBezTo>
                        <a:pt x="525818" y="422972"/>
                        <a:pt x="571508" y="377283"/>
                        <a:pt x="628658" y="377283"/>
                      </a:cubicBezTo>
                      <a:cubicBezTo>
                        <a:pt x="685808" y="377283"/>
                        <a:pt x="731497" y="422972"/>
                        <a:pt x="731497" y="480122"/>
                      </a:cubicBezTo>
                      <a:cubicBezTo>
                        <a:pt x="731497" y="537272"/>
                        <a:pt x="685808" y="582962"/>
                        <a:pt x="628658" y="582962"/>
                      </a:cubicBezTo>
                      <a:cubicBezTo>
                        <a:pt x="571656" y="586833"/>
                        <a:pt x="525818" y="537272"/>
                        <a:pt x="525818" y="480122"/>
                      </a:cubicBezTo>
                      <a:close/>
                      <a:moveTo>
                        <a:pt x="1028852" y="983004"/>
                      </a:moveTo>
                      <a:cubicBezTo>
                        <a:pt x="1021263" y="983004"/>
                        <a:pt x="1017392" y="986875"/>
                        <a:pt x="1009802" y="986875"/>
                      </a:cubicBezTo>
                      <a:cubicBezTo>
                        <a:pt x="979292" y="986875"/>
                        <a:pt x="952652" y="967825"/>
                        <a:pt x="945063" y="937315"/>
                      </a:cubicBezTo>
                      <a:cubicBezTo>
                        <a:pt x="929884" y="884036"/>
                        <a:pt x="880323" y="845936"/>
                        <a:pt x="826892" y="845936"/>
                      </a:cubicBezTo>
                      <a:cubicBezTo>
                        <a:pt x="769742" y="845936"/>
                        <a:pt x="720182" y="884036"/>
                        <a:pt x="708721" y="937315"/>
                      </a:cubicBezTo>
                      <a:cubicBezTo>
                        <a:pt x="697261" y="975415"/>
                        <a:pt x="659161" y="994465"/>
                        <a:pt x="624932" y="986875"/>
                      </a:cubicBezTo>
                      <a:cubicBezTo>
                        <a:pt x="586832" y="975415"/>
                        <a:pt x="567782" y="941186"/>
                        <a:pt x="575371" y="903086"/>
                      </a:cubicBezTo>
                      <a:cubicBezTo>
                        <a:pt x="605882" y="788786"/>
                        <a:pt x="708721" y="712586"/>
                        <a:pt x="826892" y="712586"/>
                      </a:cubicBezTo>
                      <a:cubicBezTo>
                        <a:pt x="945063" y="712586"/>
                        <a:pt x="1047902" y="792657"/>
                        <a:pt x="1078413" y="903086"/>
                      </a:cubicBezTo>
                      <a:cubicBezTo>
                        <a:pt x="1086002" y="937315"/>
                        <a:pt x="1066952" y="975415"/>
                        <a:pt x="1028852" y="983008"/>
                      </a:cubicBezTo>
                      <a:close/>
                      <a:moveTo>
                        <a:pt x="1024981" y="586841"/>
                      </a:moveTo>
                      <a:cubicBezTo>
                        <a:pt x="967831" y="586841"/>
                        <a:pt x="922142" y="541151"/>
                        <a:pt x="922142" y="484001"/>
                      </a:cubicBezTo>
                      <a:cubicBezTo>
                        <a:pt x="922142" y="426851"/>
                        <a:pt x="967831" y="381162"/>
                        <a:pt x="1024981" y="381162"/>
                      </a:cubicBezTo>
                      <a:cubicBezTo>
                        <a:pt x="1082131" y="381162"/>
                        <a:pt x="1127821" y="426851"/>
                        <a:pt x="1127821" y="484001"/>
                      </a:cubicBezTo>
                      <a:cubicBezTo>
                        <a:pt x="1127821" y="537280"/>
                        <a:pt x="1082131" y="586841"/>
                        <a:pt x="1024981" y="58684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51" name="Freeform: Shape 450">
                  <a:extLst>
                    <a:ext uri="{FF2B5EF4-FFF2-40B4-BE49-F238E27FC236}">
                      <a16:creationId xmlns:a16="http://schemas.microsoft.com/office/drawing/2014/main" id="{157B70C9-1C8A-ED83-CDA3-7F6DDBA437CE}"/>
                    </a:ext>
                  </a:extLst>
                </p:cNvPr>
                <p:cNvSpPr/>
                <p:nvPr/>
              </p:nvSpPr>
              <p:spPr>
                <a:xfrm>
                  <a:off x="-3115113" y="6875940"/>
                  <a:ext cx="1710773" cy="918264"/>
                </a:xfrm>
                <a:custGeom>
                  <a:avLst/>
                  <a:gdLst>
                    <a:gd name="connsiteX0" fmla="*/ 1284123 w 1710773"/>
                    <a:gd name="connsiteY0" fmla="*/ 0 h 918263"/>
                    <a:gd name="connsiteX1" fmla="*/ 853554 w 1710773"/>
                    <a:gd name="connsiteY1" fmla="*/ 179039 h 918263"/>
                    <a:gd name="connsiteX2" fmla="*/ 422986 w 1710773"/>
                    <a:gd name="connsiteY2" fmla="*/ 0 h 918263"/>
                    <a:gd name="connsiteX3" fmla="*/ 0 w 1710773"/>
                    <a:gd name="connsiteY3" fmla="*/ 617182 h 918263"/>
                    <a:gd name="connsiteX4" fmla="*/ 0 w 1710773"/>
                    <a:gd name="connsiteY4" fmla="*/ 849653 h 918263"/>
                    <a:gd name="connsiteX5" fmla="*/ 68610 w 1710773"/>
                    <a:gd name="connsiteY5" fmla="*/ 918263 h 918263"/>
                    <a:gd name="connsiteX6" fmla="*/ 1638445 w 1710773"/>
                    <a:gd name="connsiteY6" fmla="*/ 918263 h 918263"/>
                    <a:gd name="connsiteX7" fmla="*/ 1710774 w 1710773"/>
                    <a:gd name="connsiteY7" fmla="*/ 849653 h 918263"/>
                    <a:gd name="connsiteX8" fmla="*/ 1710774 w 1710773"/>
                    <a:gd name="connsiteY8" fmla="*/ 617182 h 918263"/>
                    <a:gd name="connsiteX9" fmla="*/ 1284092 w 1710773"/>
                    <a:gd name="connsiteY9" fmla="*/ 0 h 918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10773" h="918263">
                      <a:moveTo>
                        <a:pt x="1284123" y="0"/>
                      </a:moveTo>
                      <a:cubicBezTo>
                        <a:pt x="1169823" y="110429"/>
                        <a:pt x="1017422" y="179039"/>
                        <a:pt x="853554" y="179039"/>
                      </a:cubicBezTo>
                      <a:cubicBezTo>
                        <a:pt x="685975" y="179039"/>
                        <a:pt x="537294" y="110429"/>
                        <a:pt x="422986" y="0"/>
                      </a:cubicBezTo>
                      <a:cubicBezTo>
                        <a:pt x="175336" y="95250"/>
                        <a:pt x="0" y="335310"/>
                        <a:pt x="0" y="617182"/>
                      </a:cubicBezTo>
                      <a:lnTo>
                        <a:pt x="0" y="849653"/>
                      </a:lnTo>
                      <a:cubicBezTo>
                        <a:pt x="0" y="887753"/>
                        <a:pt x="30510" y="918263"/>
                        <a:pt x="68610" y="918263"/>
                      </a:cubicBezTo>
                      <a:lnTo>
                        <a:pt x="1638445" y="918263"/>
                      </a:lnTo>
                      <a:cubicBezTo>
                        <a:pt x="1676545" y="918263"/>
                        <a:pt x="1710774" y="887753"/>
                        <a:pt x="1710774" y="849653"/>
                      </a:cubicBezTo>
                      <a:lnTo>
                        <a:pt x="1710774" y="617182"/>
                      </a:lnTo>
                      <a:cubicBezTo>
                        <a:pt x="1707051" y="335303"/>
                        <a:pt x="1531734" y="95250"/>
                        <a:pt x="128409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52" name="Freeform: Shape 451">
                  <a:extLst>
                    <a:ext uri="{FF2B5EF4-FFF2-40B4-BE49-F238E27FC236}">
                      <a16:creationId xmlns:a16="http://schemas.microsoft.com/office/drawing/2014/main" id="{9A90FC4C-DF75-FA03-6420-9A611B824D91}"/>
                    </a:ext>
                  </a:extLst>
                </p:cNvPr>
                <p:cNvSpPr/>
                <p:nvPr/>
              </p:nvSpPr>
              <p:spPr>
                <a:xfrm>
                  <a:off x="-2803787" y="5680715"/>
                  <a:ext cx="1081932" cy="1241098"/>
                </a:xfrm>
                <a:custGeom>
                  <a:avLst/>
                  <a:gdLst>
                    <a:gd name="connsiteX0" fmla="*/ 39348 w 1081932"/>
                    <a:gd name="connsiteY0" fmla="*/ 696231 h 1241098"/>
                    <a:gd name="connsiteX1" fmla="*/ 542230 w 1081932"/>
                    <a:gd name="connsiteY1" fmla="*/ 1241099 h 1241098"/>
                    <a:gd name="connsiteX2" fmla="*/ 1045112 w 1081932"/>
                    <a:gd name="connsiteY2" fmla="*/ 696231 h 1241098"/>
                    <a:gd name="connsiteX3" fmla="*/ 1041241 w 1081932"/>
                    <a:gd name="connsiteY3" fmla="*/ 608570 h 1241098"/>
                    <a:gd name="connsiteX4" fmla="*/ 926941 w 1081932"/>
                    <a:gd name="connsiteY4" fmla="*/ 6552 h 1241098"/>
                    <a:gd name="connsiteX5" fmla="*/ 104058 w 1081932"/>
                    <a:gd name="connsiteY5" fmla="*/ 189463 h 1241098"/>
                    <a:gd name="connsiteX6" fmla="*/ 39318 w 1081932"/>
                    <a:gd name="connsiteY6" fmla="*/ 608563 h 1241098"/>
                    <a:gd name="connsiteX7" fmla="*/ 39318 w 1081932"/>
                    <a:gd name="connsiteY7" fmla="*/ 696223 h 1241098"/>
                    <a:gd name="connsiteX8" fmla="*/ 191748 w 1081932"/>
                    <a:gd name="connsiteY8" fmla="*/ 711410 h 1241098"/>
                    <a:gd name="connsiteX9" fmla="*/ 222259 w 1081932"/>
                    <a:gd name="connsiteY9" fmla="*/ 677181 h 1241098"/>
                    <a:gd name="connsiteX10" fmla="*/ 267948 w 1081932"/>
                    <a:gd name="connsiteY10" fmla="*/ 410481 h 1241098"/>
                    <a:gd name="connsiteX11" fmla="*/ 538519 w 1081932"/>
                    <a:gd name="connsiteY11" fmla="*/ 460041 h 1241098"/>
                    <a:gd name="connsiteX12" fmla="*/ 809090 w 1081932"/>
                    <a:gd name="connsiteY12" fmla="*/ 410481 h 1241098"/>
                    <a:gd name="connsiteX13" fmla="*/ 854780 w 1081932"/>
                    <a:gd name="connsiteY13" fmla="*/ 677181 h 1241098"/>
                    <a:gd name="connsiteX14" fmla="*/ 885290 w 1081932"/>
                    <a:gd name="connsiteY14" fmla="*/ 711410 h 1241098"/>
                    <a:gd name="connsiteX15" fmla="*/ 915797 w 1081932"/>
                    <a:gd name="connsiteY15" fmla="*/ 707543 h 1241098"/>
                    <a:gd name="connsiteX16" fmla="*/ 538668 w 1081932"/>
                    <a:gd name="connsiteY16" fmla="*/ 1115174 h 1241098"/>
                    <a:gd name="connsiteX17" fmla="*/ 161539 w 1081932"/>
                    <a:gd name="connsiteY17" fmla="*/ 707543 h 1241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081932" h="1241098">
                      <a:moveTo>
                        <a:pt x="39348" y="696231"/>
                      </a:moveTo>
                      <a:cubicBezTo>
                        <a:pt x="39348" y="997160"/>
                        <a:pt x="264078" y="1241099"/>
                        <a:pt x="542230" y="1241099"/>
                      </a:cubicBezTo>
                      <a:cubicBezTo>
                        <a:pt x="820391" y="1241099"/>
                        <a:pt x="1045112" y="997320"/>
                        <a:pt x="1045112" y="696231"/>
                      </a:cubicBezTo>
                      <a:cubicBezTo>
                        <a:pt x="1045112" y="665720"/>
                        <a:pt x="1045112" y="639081"/>
                        <a:pt x="1041241" y="608570"/>
                      </a:cubicBezTo>
                      <a:cubicBezTo>
                        <a:pt x="1121312" y="372381"/>
                        <a:pt x="1083212" y="-58180"/>
                        <a:pt x="926941" y="6552"/>
                      </a:cubicBezTo>
                      <a:cubicBezTo>
                        <a:pt x="793740" y="67573"/>
                        <a:pt x="62262" y="-119208"/>
                        <a:pt x="104058" y="189463"/>
                      </a:cubicBezTo>
                      <a:cubicBezTo>
                        <a:pt x="-67392" y="197052"/>
                        <a:pt x="20268" y="536234"/>
                        <a:pt x="39318" y="608563"/>
                      </a:cubicBezTo>
                      <a:lnTo>
                        <a:pt x="39318" y="696223"/>
                      </a:lnTo>
                      <a:close/>
                      <a:moveTo>
                        <a:pt x="191748" y="711410"/>
                      </a:moveTo>
                      <a:cubicBezTo>
                        <a:pt x="210798" y="711410"/>
                        <a:pt x="225978" y="696231"/>
                        <a:pt x="222259" y="677181"/>
                      </a:cubicBezTo>
                      <a:cubicBezTo>
                        <a:pt x="210798" y="597110"/>
                        <a:pt x="199338" y="395302"/>
                        <a:pt x="267948" y="410481"/>
                      </a:cubicBezTo>
                      <a:cubicBezTo>
                        <a:pt x="355609" y="433402"/>
                        <a:pt x="454578" y="460041"/>
                        <a:pt x="538519" y="460041"/>
                      </a:cubicBezTo>
                      <a:cubicBezTo>
                        <a:pt x="622309" y="460041"/>
                        <a:pt x="721430" y="433402"/>
                        <a:pt x="809090" y="410481"/>
                      </a:cubicBezTo>
                      <a:cubicBezTo>
                        <a:pt x="877701" y="391431"/>
                        <a:pt x="866240" y="593391"/>
                        <a:pt x="854780" y="677181"/>
                      </a:cubicBezTo>
                      <a:cubicBezTo>
                        <a:pt x="850909" y="696231"/>
                        <a:pt x="869959" y="711410"/>
                        <a:pt x="885290" y="711410"/>
                      </a:cubicBezTo>
                      <a:lnTo>
                        <a:pt x="915797" y="707543"/>
                      </a:lnTo>
                      <a:cubicBezTo>
                        <a:pt x="908208" y="932272"/>
                        <a:pt x="740476" y="1115174"/>
                        <a:pt x="538668" y="1115174"/>
                      </a:cubicBezTo>
                      <a:cubicBezTo>
                        <a:pt x="332989" y="1115174"/>
                        <a:pt x="165258" y="932264"/>
                        <a:pt x="161539" y="70754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F7D81E2-2FD0-5F57-188C-5F32FA0D7B51}"/>
                  </a:ext>
                </a:extLst>
              </p:cNvPr>
              <p:cNvSpPr/>
              <p:nvPr/>
            </p:nvSpPr>
            <p:spPr>
              <a:xfrm>
                <a:off x="-1608493" y="4863507"/>
                <a:ext cx="821349" cy="367828"/>
              </a:xfrm>
              <a:prstGeom prst="rect">
                <a:avLst/>
              </a:prstGeom>
              <a:solidFill>
                <a:schemeClr val="accent2"/>
              </a:soli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27BEF68E-DCD1-19CE-37B6-5E1904564DED}"/>
                  </a:ext>
                </a:extLst>
              </p:cNvPr>
              <p:cNvSpPr/>
              <p:nvPr/>
            </p:nvSpPr>
            <p:spPr>
              <a:xfrm>
                <a:off x="-1517275" y="4946424"/>
                <a:ext cx="633564" cy="14065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EB46073-47BD-73C8-DD79-6819DF2176F8}"/>
              </a:ext>
            </a:extLst>
          </p:cNvPr>
          <p:cNvGrpSpPr/>
          <p:nvPr/>
        </p:nvGrpSpPr>
        <p:grpSpPr>
          <a:xfrm>
            <a:off x="11173695" y="1196330"/>
            <a:ext cx="590973" cy="730089"/>
            <a:chOff x="9939521" y="4895181"/>
            <a:chExt cx="474603" cy="58632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79E7F09-E915-1026-C61A-9997BA53DE49}"/>
                </a:ext>
              </a:extLst>
            </p:cNvPr>
            <p:cNvSpPr/>
            <p:nvPr/>
          </p:nvSpPr>
          <p:spPr>
            <a:xfrm>
              <a:off x="10056495" y="4953000"/>
              <a:ext cx="241935" cy="272415"/>
            </a:xfrm>
            <a:custGeom>
              <a:avLst/>
              <a:gdLst>
                <a:gd name="connsiteX0" fmla="*/ 114300 w 241935"/>
                <a:gd name="connsiteY0" fmla="*/ 272415 h 272415"/>
                <a:gd name="connsiteX1" fmla="*/ 40005 w 241935"/>
                <a:gd name="connsiteY1" fmla="*/ 238125 h 272415"/>
                <a:gd name="connsiteX2" fmla="*/ 0 w 241935"/>
                <a:gd name="connsiteY2" fmla="*/ 177165 h 272415"/>
                <a:gd name="connsiteX3" fmla="*/ 1905 w 241935"/>
                <a:gd name="connsiteY3" fmla="*/ 110490 h 272415"/>
                <a:gd name="connsiteX4" fmla="*/ 24765 w 241935"/>
                <a:gd name="connsiteY4" fmla="*/ 15240 h 272415"/>
                <a:gd name="connsiteX5" fmla="*/ 165735 w 241935"/>
                <a:gd name="connsiteY5" fmla="*/ 0 h 272415"/>
                <a:gd name="connsiteX6" fmla="*/ 234315 w 241935"/>
                <a:gd name="connsiteY6" fmla="*/ 36195 h 272415"/>
                <a:gd name="connsiteX7" fmla="*/ 241935 w 241935"/>
                <a:gd name="connsiteY7" fmla="*/ 131445 h 272415"/>
                <a:gd name="connsiteX8" fmla="*/ 234315 w 241935"/>
                <a:gd name="connsiteY8" fmla="*/ 177165 h 272415"/>
                <a:gd name="connsiteX9" fmla="*/ 209550 w 241935"/>
                <a:gd name="connsiteY9" fmla="*/ 226695 h 272415"/>
                <a:gd name="connsiteX10" fmla="*/ 180975 w 241935"/>
                <a:gd name="connsiteY10" fmla="*/ 251460 h 272415"/>
                <a:gd name="connsiteX11" fmla="*/ 114300 w 241935"/>
                <a:gd name="connsiteY11" fmla="*/ 272415 h 27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1935" h="272415">
                  <a:moveTo>
                    <a:pt x="114300" y="272415"/>
                  </a:moveTo>
                  <a:lnTo>
                    <a:pt x="40005" y="238125"/>
                  </a:lnTo>
                  <a:lnTo>
                    <a:pt x="0" y="177165"/>
                  </a:lnTo>
                  <a:lnTo>
                    <a:pt x="1905" y="110490"/>
                  </a:lnTo>
                  <a:lnTo>
                    <a:pt x="24765" y="15240"/>
                  </a:lnTo>
                  <a:lnTo>
                    <a:pt x="165735" y="0"/>
                  </a:lnTo>
                  <a:lnTo>
                    <a:pt x="234315" y="36195"/>
                  </a:lnTo>
                  <a:lnTo>
                    <a:pt x="241935" y="131445"/>
                  </a:lnTo>
                  <a:lnTo>
                    <a:pt x="234315" y="177165"/>
                  </a:lnTo>
                  <a:lnTo>
                    <a:pt x="209550" y="226695"/>
                  </a:lnTo>
                  <a:lnTo>
                    <a:pt x="180975" y="251460"/>
                  </a:lnTo>
                  <a:lnTo>
                    <a:pt x="114300" y="2724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1" name="Graphic 18">
              <a:extLst>
                <a:ext uri="{FF2B5EF4-FFF2-40B4-BE49-F238E27FC236}">
                  <a16:creationId xmlns:a16="http://schemas.microsoft.com/office/drawing/2014/main" id="{9B55D048-5EE2-F2BD-757E-8E3B258A1E2D}"/>
                </a:ext>
              </a:extLst>
            </p:cNvPr>
            <p:cNvGrpSpPr/>
            <p:nvPr/>
          </p:nvGrpSpPr>
          <p:grpSpPr>
            <a:xfrm>
              <a:off x="9939521" y="4895181"/>
              <a:ext cx="474603" cy="586325"/>
              <a:chOff x="5917851" y="3345907"/>
              <a:chExt cx="1710773" cy="2113489"/>
            </a:xfrm>
            <a:solidFill>
              <a:schemeClr val="accent1"/>
            </a:solidFill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36FF08A-01FA-3EFC-4CB5-A528FB47F77D}"/>
                  </a:ext>
                </a:extLst>
              </p:cNvPr>
              <p:cNvSpPr/>
              <p:nvPr/>
            </p:nvSpPr>
            <p:spPr>
              <a:xfrm>
                <a:off x="5917851" y="4541133"/>
                <a:ext cx="1710773" cy="918263"/>
              </a:xfrm>
              <a:custGeom>
                <a:avLst/>
                <a:gdLst>
                  <a:gd name="connsiteX0" fmla="*/ 1284123 w 1710773"/>
                  <a:gd name="connsiteY0" fmla="*/ 0 h 918263"/>
                  <a:gd name="connsiteX1" fmla="*/ 853554 w 1710773"/>
                  <a:gd name="connsiteY1" fmla="*/ 179039 h 918263"/>
                  <a:gd name="connsiteX2" fmla="*/ 422986 w 1710773"/>
                  <a:gd name="connsiteY2" fmla="*/ 0 h 918263"/>
                  <a:gd name="connsiteX3" fmla="*/ 0 w 1710773"/>
                  <a:gd name="connsiteY3" fmla="*/ 617182 h 918263"/>
                  <a:gd name="connsiteX4" fmla="*/ 0 w 1710773"/>
                  <a:gd name="connsiteY4" fmla="*/ 849653 h 918263"/>
                  <a:gd name="connsiteX5" fmla="*/ 68610 w 1710773"/>
                  <a:gd name="connsiteY5" fmla="*/ 918263 h 918263"/>
                  <a:gd name="connsiteX6" fmla="*/ 1638445 w 1710773"/>
                  <a:gd name="connsiteY6" fmla="*/ 918263 h 918263"/>
                  <a:gd name="connsiteX7" fmla="*/ 1710774 w 1710773"/>
                  <a:gd name="connsiteY7" fmla="*/ 849653 h 918263"/>
                  <a:gd name="connsiteX8" fmla="*/ 1710774 w 1710773"/>
                  <a:gd name="connsiteY8" fmla="*/ 617182 h 918263"/>
                  <a:gd name="connsiteX9" fmla="*/ 1284092 w 1710773"/>
                  <a:gd name="connsiteY9" fmla="*/ 0 h 91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0773" h="918263">
                    <a:moveTo>
                      <a:pt x="1284123" y="0"/>
                    </a:moveTo>
                    <a:cubicBezTo>
                      <a:pt x="1169823" y="110429"/>
                      <a:pt x="1017422" y="179039"/>
                      <a:pt x="853554" y="179039"/>
                    </a:cubicBezTo>
                    <a:cubicBezTo>
                      <a:pt x="685975" y="179039"/>
                      <a:pt x="537294" y="110429"/>
                      <a:pt x="422986" y="0"/>
                    </a:cubicBezTo>
                    <a:cubicBezTo>
                      <a:pt x="175336" y="95250"/>
                      <a:pt x="0" y="335310"/>
                      <a:pt x="0" y="617182"/>
                    </a:cubicBezTo>
                    <a:lnTo>
                      <a:pt x="0" y="849653"/>
                    </a:lnTo>
                    <a:cubicBezTo>
                      <a:pt x="0" y="887753"/>
                      <a:pt x="30510" y="918263"/>
                      <a:pt x="68610" y="918263"/>
                    </a:cubicBezTo>
                    <a:lnTo>
                      <a:pt x="1638445" y="918263"/>
                    </a:lnTo>
                    <a:cubicBezTo>
                      <a:pt x="1676545" y="918263"/>
                      <a:pt x="1710774" y="887753"/>
                      <a:pt x="1710774" y="849653"/>
                    </a:cubicBezTo>
                    <a:lnTo>
                      <a:pt x="1710774" y="617182"/>
                    </a:lnTo>
                    <a:cubicBezTo>
                      <a:pt x="1707051" y="335303"/>
                      <a:pt x="1531734" y="95250"/>
                      <a:pt x="12840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BD6122D-A22B-D73F-D130-BC56C3C061D6}"/>
                  </a:ext>
                </a:extLst>
              </p:cNvPr>
              <p:cNvSpPr/>
              <p:nvPr/>
            </p:nvSpPr>
            <p:spPr>
              <a:xfrm>
                <a:off x="6229175" y="3345907"/>
                <a:ext cx="1081932" cy="1241098"/>
              </a:xfrm>
              <a:custGeom>
                <a:avLst/>
                <a:gdLst>
                  <a:gd name="connsiteX0" fmla="*/ 39348 w 1081932"/>
                  <a:gd name="connsiteY0" fmla="*/ 696231 h 1241098"/>
                  <a:gd name="connsiteX1" fmla="*/ 542230 w 1081932"/>
                  <a:gd name="connsiteY1" fmla="*/ 1241099 h 1241098"/>
                  <a:gd name="connsiteX2" fmla="*/ 1045112 w 1081932"/>
                  <a:gd name="connsiteY2" fmla="*/ 696231 h 1241098"/>
                  <a:gd name="connsiteX3" fmla="*/ 1041241 w 1081932"/>
                  <a:gd name="connsiteY3" fmla="*/ 608570 h 1241098"/>
                  <a:gd name="connsiteX4" fmla="*/ 926941 w 1081932"/>
                  <a:gd name="connsiteY4" fmla="*/ 6552 h 1241098"/>
                  <a:gd name="connsiteX5" fmla="*/ 104058 w 1081932"/>
                  <a:gd name="connsiteY5" fmla="*/ 189463 h 1241098"/>
                  <a:gd name="connsiteX6" fmla="*/ 39318 w 1081932"/>
                  <a:gd name="connsiteY6" fmla="*/ 608563 h 1241098"/>
                  <a:gd name="connsiteX7" fmla="*/ 39318 w 1081932"/>
                  <a:gd name="connsiteY7" fmla="*/ 696223 h 1241098"/>
                  <a:gd name="connsiteX8" fmla="*/ 191748 w 1081932"/>
                  <a:gd name="connsiteY8" fmla="*/ 711410 h 1241098"/>
                  <a:gd name="connsiteX9" fmla="*/ 222259 w 1081932"/>
                  <a:gd name="connsiteY9" fmla="*/ 677181 h 1241098"/>
                  <a:gd name="connsiteX10" fmla="*/ 267948 w 1081932"/>
                  <a:gd name="connsiteY10" fmla="*/ 410481 h 1241098"/>
                  <a:gd name="connsiteX11" fmla="*/ 538519 w 1081932"/>
                  <a:gd name="connsiteY11" fmla="*/ 460041 h 1241098"/>
                  <a:gd name="connsiteX12" fmla="*/ 809090 w 1081932"/>
                  <a:gd name="connsiteY12" fmla="*/ 410481 h 1241098"/>
                  <a:gd name="connsiteX13" fmla="*/ 854780 w 1081932"/>
                  <a:gd name="connsiteY13" fmla="*/ 677181 h 1241098"/>
                  <a:gd name="connsiteX14" fmla="*/ 885290 w 1081932"/>
                  <a:gd name="connsiteY14" fmla="*/ 711410 h 1241098"/>
                  <a:gd name="connsiteX15" fmla="*/ 915797 w 1081932"/>
                  <a:gd name="connsiteY15" fmla="*/ 707543 h 1241098"/>
                  <a:gd name="connsiteX16" fmla="*/ 538668 w 1081932"/>
                  <a:gd name="connsiteY16" fmla="*/ 1115174 h 1241098"/>
                  <a:gd name="connsiteX17" fmla="*/ 161539 w 1081932"/>
                  <a:gd name="connsiteY17" fmla="*/ 707543 h 124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81932" h="1241098">
                    <a:moveTo>
                      <a:pt x="39348" y="696231"/>
                    </a:moveTo>
                    <a:cubicBezTo>
                      <a:pt x="39348" y="997160"/>
                      <a:pt x="264078" y="1241099"/>
                      <a:pt x="542230" y="1241099"/>
                    </a:cubicBezTo>
                    <a:cubicBezTo>
                      <a:pt x="820391" y="1241099"/>
                      <a:pt x="1045112" y="997320"/>
                      <a:pt x="1045112" y="696231"/>
                    </a:cubicBezTo>
                    <a:cubicBezTo>
                      <a:pt x="1045112" y="665720"/>
                      <a:pt x="1045112" y="639081"/>
                      <a:pt x="1041241" y="608570"/>
                    </a:cubicBezTo>
                    <a:cubicBezTo>
                      <a:pt x="1121312" y="372381"/>
                      <a:pt x="1083212" y="-58180"/>
                      <a:pt x="926941" y="6552"/>
                    </a:cubicBezTo>
                    <a:cubicBezTo>
                      <a:pt x="793740" y="67573"/>
                      <a:pt x="62262" y="-119208"/>
                      <a:pt x="104058" y="189463"/>
                    </a:cubicBezTo>
                    <a:cubicBezTo>
                      <a:pt x="-67392" y="197052"/>
                      <a:pt x="20268" y="536234"/>
                      <a:pt x="39318" y="608563"/>
                    </a:cubicBezTo>
                    <a:lnTo>
                      <a:pt x="39318" y="696223"/>
                    </a:lnTo>
                    <a:close/>
                    <a:moveTo>
                      <a:pt x="191748" y="711410"/>
                    </a:moveTo>
                    <a:cubicBezTo>
                      <a:pt x="210798" y="711410"/>
                      <a:pt x="225978" y="696231"/>
                      <a:pt x="222259" y="677181"/>
                    </a:cubicBezTo>
                    <a:cubicBezTo>
                      <a:pt x="210798" y="597110"/>
                      <a:pt x="199338" y="395302"/>
                      <a:pt x="267948" y="410481"/>
                    </a:cubicBezTo>
                    <a:cubicBezTo>
                      <a:pt x="355609" y="433402"/>
                      <a:pt x="454578" y="460041"/>
                      <a:pt x="538519" y="460041"/>
                    </a:cubicBezTo>
                    <a:cubicBezTo>
                      <a:pt x="622309" y="460041"/>
                      <a:pt x="721430" y="433402"/>
                      <a:pt x="809090" y="410481"/>
                    </a:cubicBezTo>
                    <a:cubicBezTo>
                      <a:pt x="877701" y="391431"/>
                      <a:pt x="866240" y="593391"/>
                      <a:pt x="854780" y="677181"/>
                    </a:cubicBezTo>
                    <a:cubicBezTo>
                      <a:pt x="850909" y="696231"/>
                      <a:pt x="869959" y="711410"/>
                      <a:pt x="885290" y="711410"/>
                    </a:cubicBezTo>
                    <a:lnTo>
                      <a:pt x="915797" y="707543"/>
                    </a:lnTo>
                    <a:cubicBezTo>
                      <a:pt x="908208" y="932272"/>
                      <a:pt x="740476" y="1115174"/>
                      <a:pt x="538668" y="1115174"/>
                    </a:cubicBezTo>
                    <a:cubicBezTo>
                      <a:pt x="332989" y="1115174"/>
                      <a:pt x="165258" y="932264"/>
                      <a:pt x="161539" y="7075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61C0D2C3-4037-7B0E-681D-6BAEDA7E5662}"/>
              </a:ext>
            </a:extLst>
          </p:cNvPr>
          <p:cNvGrpSpPr/>
          <p:nvPr/>
        </p:nvGrpSpPr>
        <p:grpSpPr>
          <a:xfrm>
            <a:off x="1717230" y="2730784"/>
            <a:ext cx="4378892" cy="2899160"/>
            <a:chOff x="1395685" y="2730784"/>
            <a:chExt cx="4378892" cy="2899160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F38072E4-D8CD-0969-E984-34E654119E26}"/>
                </a:ext>
              </a:extLst>
            </p:cNvPr>
            <p:cNvSpPr txBox="1"/>
            <p:nvPr/>
          </p:nvSpPr>
          <p:spPr>
            <a:xfrm rot="16200000">
              <a:off x="1446532" y="3937740"/>
              <a:ext cx="2076002" cy="175433"/>
            </a:xfrm>
            <a:prstGeom prst="rect">
              <a:avLst/>
            </a:prstGeom>
            <a:noFill/>
          </p:spPr>
          <p:txBody>
            <a:bodyPr wrap="square" lIns="36000" tIns="0" rIns="3600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dirty="0">
                  <a:solidFill>
                    <a:srgbClr val="000000"/>
                  </a:solidFill>
                  <a:latin typeface="Poppins Medium"/>
                </a:rPr>
                <a:t>Change from baseline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/>
                <a:ea typeface="+mn-ea"/>
                <a:cs typeface="+mn-cs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3C479E8-C8C8-E079-7D41-03B51BD4C872}"/>
                </a:ext>
              </a:extLst>
            </p:cNvPr>
            <p:cNvSpPr txBox="1"/>
            <p:nvPr/>
          </p:nvSpPr>
          <p:spPr>
            <a:xfrm>
              <a:off x="1989096" y="5029780"/>
              <a:ext cx="79380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100" dirty="0">
                  <a:solidFill>
                    <a:srgbClr val="000000"/>
                  </a:solidFill>
                </a:rPr>
                <a:t>Month:</a:t>
              </a:r>
            </a:p>
            <a:p>
              <a:pPr algn="r"/>
              <a:r>
                <a:rPr lang="en-GB" sz="1100" dirty="0" err="1">
                  <a:solidFill>
                    <a:schemeClr val="accent1"/>
                  </a:solidFill>
                  <a:latin typeface="+mj-lt"/>
                </a:rPr>
                <a:t>TTh</a:t>
              </a:r>
              <a:r>
                <a:rPr lang="en-GB" sz="1100" dirty="0">
                  <a:solidFill>
                    <a:schemeClr val="accent1"/>
                  </a:solidFill>
                  <a:latin typeface="+mj-lt"/>
                </a:rPr>
                <a:t>:</a:t>
              </a:r>
            </a:p>
            <a:p>
              <a:pPr algn="r"/>
              <a:r>
                <a:rPr lang="en-GB" sz="11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Placebo:</a:t>
              </a:r>
            </a:p>
          </p:txBody>
        </p:sp>
        <p:graphicFrame>
          <p:nvGraphicFramePr>
            <p:cNvPr id="211" name="Chart 210">
              <a:extLst>
                <a:ext uri="{FF2B5EF4-FFF2-40B4-BE49-F238E27FC236}">
                  <a16:creationId xmlns:a16="http://schemas.microsoft.com/office/drawing/2014/main" id="{970BF820-7C80-E801-D499-043CC93A23A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60678609"/>
                </p:ext>
              </p:extLst>
            </p:nvPr>
          </p:nvGraphicFramePr>
          <p:xfrm>
            <a:off x="2559111" y="2956249"/>
            <a:ext cx="3121464" cy="23794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4"/>
            </a:graphicData>
          </a:graphic>
        </p:graphicFrame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743450C4-8C04-7159-BB1E-6C3FBC2407E4}"/>
                </a:ext>
              </a:extLst>
            </p:cNvPr>
            <p:cNvSpPr txBox="1"/>
            <p:nvPr/>
          </p:nvSpPr>
          <p:spPr>
            <a:xfrm>
              <a:off x="2624871" y="2730784"/>
              <a:ext cx="22509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accent1"/>
                  </a:solidFill>
                  <a:latin typeface="+mj-lt"/>
                </a:rPr>
                <a:t>HIS-Q mood domain score</a:t>
              </a: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C2097963-2692-C608-2356-B347DC52A307}"/>
                </a:ext>
              </a:extLst>
            </p:cNvPr>
            <p:cNvSpPr txBox="1"/>
            <p:nvPr/>
          </p:nvSpPr>
          <p:spPr>
            <a:xfrm>
              <a:off x="2637331" y="5029780"/>
              <a:ext cx="313724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31775" algn="ctr"/>
                  <a:tab pos="844550" algn="ctr"/>
                  <a:tab pos="1476375" algn="ctr"/>
                  <a:tab pos="2090738" algn="ctr"/>
                  <a:tab pos="2713038" algn="ctr"/>
                </a:tabLst>
              </a:pPr>
              <a:endParaRPr lang="en-GB" sz="1100" dirty="0">
                <a:solidFill>
                  <a:srgbClr val="000000"/>
                </a:solidFill>
              </a:endParaRPr>
            </a:p>
            <a:p>
              <a:pPr>
                <a:tabLst>
                  <a:tab pos="231775" algn="ctr"/>
                  <a:tab pos="844550" algn="ctr"/>
                  <a:tab pos="1476375" algn="ctr"/>
                  <a:tab pos="2090738" algn="ctr"/>
                  <a:tab pos="2713038" algn="ctr"/>
                </a:tabLst>
              </a:pPr>
              <a:r>
                <a:rPr lang="en-GB" sz="1100" dirty="0">
                  <a:solidFill>
                    <a:schemeClr val="accent1"/>
                  </a:solidFill>
                  <a:latin typeface="+mj-lt"/>
                </a:rPr>
                <a:t>	1308	1033	840		603</a:t>
              </a:r>
            </a:p>
            <a:p>
              <a:pPr>
                <a:tabLst>
                  <a:tab pos="231775" algn="ctr"/>
                  <a:tab pos="844550" algn="ctr"/>
                  <a:tab pos="1476375" algn="ctr"/>
                  <a:tab pos="2090738" algn="ctr"/>
                  <a:tab pos="2713038" algn="ctr"/>
                </a:tabLst>
              </a:pPr>
              <a:r>
                <a:rPr lang="en-GB" sz="11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	1335	1061	875		626</a:t>
              </a: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AA9A394C-7F4E-D9B6-D0DA-000D022CEBD9}"/>
                </a:ext>
              </a:extLst>
            </p:cNvPr>
            <p:cNvSpPr txBox="1"/>
            <p:nvPr/>
          </p:nvSpPr>
          <p:spPr>
            <a:xfrm>
              <a:off x="3078863" y="4783901"/>
              <a:ext cx="701080" cy="153760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rPr>
                <a:t>p=0.008*</a:t>
              </a:r>
            </a:p>
          </p:txBody>
        </p:sp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1FBCB37C-5B30-0CFB-581E-F7CF01687751}"/>
                </a:ext>
              </a:extLst>
            </p:cNvPr>
            <p:cNvGrpSpPr/>
            <p:nvPr/>
          </p:nvGrpSpPr>
          <p:grpSpPr>
            <a:xfrm>
              <a:off x="3588562" y="4022193"/>
              <a:ext cx="103209" cy="383562"/>
              <a:chOff x="7459133" y="4072736"/>
              <a:chExt cx="103209" cy="383562"/>
            </a:xfrm>
          </p:grpSpPr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E7DFEFDA-1CFD-4BED-A80B-8C23E2A376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10737" y="4075808"/>
                <a:ext cx="0" cy="379095"/>
              </a:xfrm>
              <a:prstGeom prst="line">
                <a:avLst/>
              </a:prstGeom>
              <a:noFill/>
              <a:ln w="28575" cap="flat" cmpd="sng" algn="ctr">
                <a:solidFill>
                  <a:srgbClr val="272727"/>
                </a:solidFill>
                <a:prstDash val="solid"/>
              </a:ln>
              <a:effectLst/>
            </p:spPr>
          </p:cxnSp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60E10FE5-BCEF-FE49-9DFA-B88C44ED1F68}"/>
                  </a:ext>
                </a:extLst>
              </p:cNvPr>
              <p:cNvSpPr/>
              <p:nvPr/>
            </p:nvSpPr>
            <p:spPr>
              <a:xfrm rot="2700000">
                <a:off x="7459134" y="4209433"/>
                <a:ext cx="103207" cy="103209"/>
              </a:xfrm>
              <a:prstGeom prst="rect">
                <a:avLst/>
              </a:prstGeom>
              <a:solidFill>
                <a:schemeClr val="accent3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86640EDC-E62A-A3F1-9F4F-8F8B35308D8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510737" y="4025254"/>
                <a:ext cx="0" cy="94964"/>
              </a:xfrm>
              <a:prstGeom prst="line">
                <a:avLst/>
              </a:prstGeom>
              <a:noFill/>
              <a:ln w="28575" cap="flat" cmpd="sng" algn="ctr">
                <a:solidFill>
                  <a:srgbClr val="272727"/>
                </a:solidFill>
                <a:prstDash val="solid"/>
              </a:ln>
              <a:effectLst/>
            </p:spPr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18A9A232-FD8A-9806-9E42-89133130468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510737" y="4408816"/>
                <a:ext cx="0" cy="94964"/>
              </a:xfrm>
              <a:prstGeom prst="line">
                <a:avLst/>
              </a:prstGeom>
              <a:noFill/>
              <a:ln w="28575" cap="flat" cmpd="sng" algn="ctr">
                <a:solidFill>
                  <a:srgbClr val="272727"/>
                </a:solidFill>
                <a:prstDash val="solid"/>
              </a:ln>
              <a:effectLst/>
            </p:spPr>
          </p:cxnSp>
        </p:grpSp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9B8FECEC-1F13-D04E-6145-1DC8C1EF277B}"/>
                </a:ext>
              </a:extLst>
            </p:cNvPr>
            <p:cNvGrpSpPr/>
            <p:nvPr/>
          </p:nvGrpSpPr>
          <p:grpSpPr>
            <a:xfrm>
              <a:off x="4205782" y="3993618"/>
              <a:ext cx="103209" cy="418487"/>
              <a:chOff x="7459133" y="4181321"/>
              <a:chExt cx="103209" cy="418487"/>
            </a:xfrm>
          </p:grpSpPr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5175292E-1AD3-EA49-C0DD-625F3072B39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10737" y="4185929"/>
                <a:ext cx="0" cy="411214"/>
              </a:xfrm>
              <a:prstGeom prst="line">
                <a:avLst/>
              </a:prstGeom>
              <a:noFill/>
              <a:ln w="28575" cap="flat" cmpd="sng" algn="ctr">
                <a:solidFill>
                  <a:srgbClr val="272727"/>
                </a:solidFill>
                <a:prstDash val="solid"/>
              </a:ln>
              <a:effectLst/>
            </p:spPr>
          </p:cxnSp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728CB305-F642-75CA-E678-019B3F63CC32}"/>
                  </a:ext>
                </a:extLst>
              </p:cNvPr>
              <p:cNvSpPr/>
              <p:nvPr/>
            </p:nvSpPr>
            <p:spPr>
              <a:xfrm rot="2700000">
                <a:off x="7459134" y="4334528"/>
                <a:ext cx="103207" cy="103209"/>
              </a:xfrm>
              <a:prstGeom prst="rect">
                <a:avLst/>
              </a:prstGeom>
              <a:solidFill>
                <a:schemeClr val="accent3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id="{6D519426-10EB-6651-F9D1-C6115DC869A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510737" y="4133839"/>
                <a:ext cx="0" cy="94964"/>
              </a:xfrm>
              <a:prstGeom prst="line">
                <a:avLst/>
              </a:prstGeom>
              <a:noFill/>
              <a:ln w="28575" cap="flat" cmpd="sng" algn="ctr">
                <a:solidFill>
                  <a:srgbClr val="272727"/>
                </a:solidFill>
                <a:prstDash val="solid"/>
              </a:ln>
              <a:effectLst/>
            </p:spPr>
          </p:cxn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8BB38C24-BD50-8A4C-8269-71B22C06B7D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510737" y="4552326"/>
                <a:ext cx="0" cy="94964"/>
              </a:xfrm>
              <a:prstGeom prst="line">
                <a:avLst/>
              </a:prstGeom>
              <a:noFill/>
              <a:ln w="28575" cap="flat" cmpd="sng" algn="ctr">
                <a:solidFill>
                  <a:srgbClr val="272727"/>
                </a:solidFill>
                <a:prstDash val="solid"/>
              </a:ln>
              <a:effectLst/>
            </p:spPr>
          </p:cxnSp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41F625E3-DA65-1E51-5773-A379255E705C}"/>
                </a:ext>
              </a:extLst>
            </p:cNvPr>
            <p:cNvGrpSpPr/>
            <p:nvPr/>
          </p:nvGrpSpPr>
          <p:grpSpPr>
            <a:xfrm>
              <a:off x="5461618" y="4128944"/>
              <a:ext cx="103209" cy="481987"/>
              <a:chOff x="7459133" y="4294351"/>
              <a:chExt cx="103209" cy="481987"/>
            </a:xfrm>
          </p:grpSpPr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FACF9D4C-9BC7-2382-360E-034D5238328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10737" y="4298959"/>
                <a:ext cx="0" cy="471468"/>
              </a:xfrm>
              <a:prstGeom prst="line">
                <a:avLst/>
              </a:prstGeom>
              <a:noFill/>
              <a:ln w="28575" cap="flat" cmpd="sng" algn="ctr">
                <a:solidFill>
                  <a:srgbClr val="272727"/>
                </a:solidFill>
                <a:prstDash val="solid"/>
              </a:ln>
              <a:effectLst/>
            </p:spPr>
          </p:cxnSp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id="{F47A02FB-764E-AC76-5B92-BF4EFB7E3E32}"/>
                  </a:ext>
                </a:extLst>
              </p:cNvPr>
              <p:cNvSpPr/>
              <p:nvPr/>
            </p:nvSpPr>
            <p:spPr>
              <a:xfrm rot="2700000">
                <a:off x="7459134" y="4481848"/>
                <a:ext cx="103207" cy="103209"/>
              </a:xfrm>
              <a:prstGeom prst="rect">
                <a:avLst/>
              </a:prstGeom>
              <a:solidFill>
                <a:schemeClr val="accent3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3EADEDF9-8E48-5BF1-3089-55356A873A2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510737" y="4246869"/>
                <a:ext cx="0" cy="94964"/>
              </a:xfrm>
              <a:prstGeom prst="line">
                <a:avLst/>
              </a:prstGeom>
              <a:noFill/>
              <a:ln w="28575" cap="flat" cmpd="sng" algn="ctr">
                <a:solidFill>
                  <a:srgbClr val="272727"/>
                </a:solidFill>
                <a:prstDash val="solid"/>
              </a:ln>
              <a:effectLst/>
            </p:spPr>
          </p:cxn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1970F7A9-7006-8BED-5B04-D6A52D013F4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510737" y="4728856"/>
                <a:ext cx="0" cy="94964"/>
              </a:xfrm>
              <a:prstGeom prst="line">
                <a:avLst/>
              </a:prstGeom>
              <a:noFill/>
              <a:ln w="28575" cap="flat" cmpd="sng" algn="ctr">
                <a:solidFill>
                  <a:srgbClr val="272727"/>
                </a:solidFill>
                <a:prstDash val="solid"/>
              </a:ln>
              <a:effectLst/>
            </p:spPr>
          </p:cxnSp>
        </p:grp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0CE6AC53-6902-836C-D518-8D0699244E02}"/>
                </a:ext>
              </a:extLst>
            </p:cNvPr>
            <p:cNvSpPr/>
            <p:nvPr/>
          </p:nvSpPr>
          <p:spPr>
            <a:xfrm rot="2700000">
              <a:off x="2967533" y="3072709"/>
              <a:ext cx="103207" cy="103209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42502A72-91BB-7569-15B7-98D7FFCC5F18}"/>
                </a:ext>
              </a:extLst>
            </p:cNvPr>
            <p:cNvGrpSpPr/>
            <p:nvPr/>
          </p:nvGrpSpPr>
          <p:grpSpPr>
            <a:xfrm>
              <a:off x="3479313" y="4175858"/>
              <a:ext cx="103209" cy="393602"/>
              <a:chOff x="6861862" y="4257252"/>
              <a:chExt cx="103209" cy="393602"/>
            </a:xfrm>
          </p:grpSpPr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6CFB2649-9CE0-1B55-62EA-B7EFD80BAFE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13466" y="4262757"/>
                <a:ext cx="0" cy="388097"/>
              </a:xfrm>
              <a:prstGeom prst="line">
                <a:avLst/>
              </a:prstGeom>
              <a:noFill/>
              <a:ln w="28575" cap="flat" cmpd="sng" algn="ctr">
                <a:solidFill>
                  <a:srgbClr val="272727"/>
                </a:solidFill>
                <a:prstDash val="solid"/>
              </a:ln>
              <a:effectLst/>
            </p:spPr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5B347BC6-027E-3436-1E03-BE9AA51149C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913466" y="4209770"/>
                <a:ext cx="0" cy="94964"/>
              </a:xfrm>
              <a:prstGeom prst="line">
                <a:avLst/>
              </a:prstGeom>
              <a:noFill/>
              <a:ln w="28575" cap="flat" cmpd="sng" algn="ctr">
                <a:solidFill>
                  <a:srgbClr val="272727"/>
                </a:solidFill>
                <a:prstDash val="solid"/>
              </a:ln>
              <a:effectLst/>
            </p:spPr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F7344512-6DC6-2609-D09C-FCC68E10869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913466" y="4599660"/>
                <a:ext cx="0" cy="94964"/>
              </a:xfrm>
              <a:prstGeom prst="line">
                <a:avLst/>
              </a:prstGeom>
              <a:noFill/>
              <a:ln w="28575" cap="flat" cmpd="sng" algn="ctr">
                <a:solidFill>
                  <a:srgbClr val="272727"/>
                </a:solidFill>
                <a:prstDash val="solid"/>
              </a:ln>
              <a:effectLst/>
            </p:spPr>
          </p:cxn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EA30D4AA-75DD-7379-F11F-94B97CBB5BE3}"/>
                  </a:ext>
                </a:extLst>
              </p:cNvPr>
              <p:cNvSpPr/>
              <p:nvPr/>
            </p:nvSpPr>
            <p:spPr>
              <a:xfrm rot="2700000">
                <a:off x="6861863" y="4399642"/>
                <a:ext cx="103207" cy="10320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0936612E-CA14-972F-E409-5A9E1E1DC081}"/>
                </a:ext>
              </a:extLst>
            </p:cNvPr>
            <p:cNvGrpSpPr/>
            <p:nvPr/>
          </p:nvGrpSpPr>
          <p:grpSpPr>
            <a:xfrm>
              <a:off x="4097837" y="4508500"/>
              <a:ext cx="103209" cy="430291"/>
              <a:chOff x="6861862" y="4636586"/>
              <a:chExt cx="103209" cy="430291"/>
            </a:xfrm>
          </p:grpSpPr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18CDC99D-1384-75F2-8F28-8AEA742590D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13466" y="4636586"/>
                <a:ext cx="0" cy="429895"/>
              </a:xfrm>
              <a:prstGeom prst="line">
                <a:avLst/>
              </a:prstGeom>
              <a:noFill/>
              <a:ln w="28575" cap="flat" cmpd="sng" algn="ctr">
                <a:solidFill>
                  <a:srgbClr val="272727"/>
                </a:solidFill>
                <a:prstDash val="solid"/>
              </a:ln>
              <a:effectLst/>
            </p:spPr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21C242FE-33DA-316B-9AD7-9BC9DCB0F12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913466" y="4590135"/>
                <a:ext cx="0" cy="94964"/>
              </a:xfrm>
              <a:prstGeom prst="line">
                <a:avLst/>
              </a:prstGeom>
              <a:noFill/>
              <a:ln w="28575" cap="flat" cmpd="sng" algn="ctr">
                <a:solidFill>
                  <a:srgbClr val="272727"/>
                </a:solidFill>
                <a:prstDash val="solid"/>
              </a:ln>
              <a:effectLst/>
            </p:spPr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939ED7E6-8C34-113C-439D-7C1C9AA5516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913466" y="5019395"/>
                <a:ext cx="0" cy="94964"/>
              </a:xfrm>
              <a:prstGeom prst="line">
                <a:avLst/>
              </a:prstGeom>
              <a:noFill/>
              <a:ln w="28575" cap="flat" cmpd="sng" algn="ctr">
                <a:solidFill>
                  <a:srgbClr val="272727"/>
                </a:solidFill>
                <a:prstDash val="solid"/>
              </a:ln>
              <a:effectLst/>
            </p:spPr>
          </p:cxn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A7853D93-5662-24D6-1C25-B775707E61D1}"/>
                  </a:ext>
                </a:extLst>
              </p:cNvPr>
              <p:cNvSpPr/>
              <p:nvPr/>
            </p:nvSpPr>
            <p:spPr>
              <a:xfrm rot="2700000">
                <a:off x="6861863" y="4798422"/>
                <a:ext cx="103207" cy="10320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581C73B0-3D3B-91F5-568D-971F082AD1F5}"/>
                </a:ext>
              </a:extLst>
            </p:cNvPr>
            <p:cNvGrpSpPr/>
            <p:nvPr/>
          </p:nvGrpSpPr>
          <p:grpSpPr>
            <a:xfrm>
              <a:off x="5353459" y="4330780"/>
              <a:ext cx="103209" cy="490220"/>
              <a:chOff x="6861862" y="4139142"/>
              <a:chExt cx="103209" cy="490220"/>
            </a:xfrm>
          </p:grpSpPr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BEB24638-B21D-0874-2D4C-B51CE6E6BAF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13466" y="4151301"/>
                <a:ext cx="0" cy="475441"/>
              </a:xfrm>
              <a:prstGeom prst="line">
                <a:avLst/>
              </a:prstGeom>
              <a:noFill/>
              <a:ln w="28575" cap="flat" cmpd="sng" algn="ctr">
                <a:solidFill>
                  <a:srgbClr val="272727"/>
                </a:solidFill>
                <a:prstDash val="solid"/>
              </a:ln>
              <a:effectLst/>
            </p:spPr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7E850E4D-9296-C51E-CAB8-CCE9E190473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913466" y="4091660"/>
                <a:ext cx="0" cy="94964"/>
              </a:xfrm>
              <a:prstGeom prst="line">
                <a:avLst/>
              </a:prstGeom>
              <a:noFill/>
              <a:ln w="28575" cap="flat" cmpd="sng" algn="ctr">
                <a:solidFill>
                  <a:srgbClr val="272727"/>
                </a:solidFill>
                <a:prstDash val="solid"/>
              </a:ln>
              <a:effectLst/>
            </p:spPr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E6A2DEAB-8324-CDFE-8EC5-F69407DD53B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913466" y="4581880"/>
                <a:ext cx="0" cy="94964"/>
              </a:xfrm>
              <a:prstGeom prst="line">
                <a:avLst/>
              </a:prstGeom>
              <a:noFill/>
              <a:ln w="28575" cap="flat" cmpd="sng" algn="ctr">
                <a:solidFill>
                  <a:srgbClr val="272727"/>
                </a:solidFill>
                <a:prstDash val="solid"/>
              </a:ln>
              <a:effectLst/>
            </p:spPr>
          </p:cxnSp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F98906C0-BB9A-0C08-16B9-C2DE79A950B4}"/>
                  </a:ext>
                </a:extLst>
              </p:cNvPr>
              <p:cNvSpPr/>
              <p:nvPr/>
            </p:nvSpPr>
            <p:spPr>
              <a:xfrm rot="2700000">
                <a:off x="6861863" y="4328522"/>
                <a:ext cx="103207" cy="10320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A20C14D3-70FA-FAF0-385B-082CD64B0781}"/>
                </a:ext>
              </a:extLst>
            </p:cNvPr>
            <p:cNvSpPr/>
            <p:nvPr/>
          </p:nvSpPr>
          <p:spPr>
            <a:xfrm rot="2700000">
              <a:off x="2858284" y="3072709"/>
              <a:ext cx="103207" cy="10320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5B6F818D-C799-36AF-1AE4-B299BD2C6167}"/>
                </a:ext>
              </a:extLst>
            </p:cNvPr>
            <p:cNvGrpSpPr/>
            <p:nvPr/>
          </p:nvGrpSpPr>
          <p:grpSpPr>
            <a:xfrm>
              <a:off x="1611852" y="2833202"/>
              <a:ext cx="556169" cy="731991"/>
              <a:chOff x="3039999" y="2564422"/>
              <a:chExt cx="762150" cy="1003089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C06067A4-1664-70F5-7E3F-59ADC1D2C3CB}"/>
                  </a:ext>
                </a:extLst>
              </p:cNvPr>
              <p:cNvSpPr/>
              <p:nvPr/>
            </p:nvSpPr>
            <p:spPr>
              <a:xfrm>
                <a:off x="3157265" y="3037090"/>
                <a:ext cx="241935" cy="272415"/>
              </a:xfrm>
              <a:custGeom>
                <a:avLst/>
                <a:gdLst>
                  <a:gd name="connsiteX0" fmla="*/ 114300 w 241935"/>
                  <a:gd name="connsiteY0" fmla="*/ 272415 h 272415"/>
                  <a:gd name="connsiteX1" fmla="*/ 40005 w 241935"/>
                  <a:gd name="connsiteY1" fmla="*/ 238125 h 272415"/>
                  <a:gd name="connsiteX2" fmla="*/ 0 w 241935"/>
                  <a:gd name="connsiteY2" fmla="*/ 177165 h 272415"/>
                  <a:gd name="connsiteX3" fmla="*/ 1905 w 241935"/>
                  <a:gd name="connsiteY3" fmla="*/ 110490 h 272415"/>
                  <a:gd name="connsiteX4" fmla="*/ 24765 w 241935"/>
                  <a:gd name="connsiteY4" fmla="*/ 15240 h 272415"/>
                  <a:gd name="connsiteX5" fmla="*/ 165735 w 241935"/>
                  <a:gd name="connsiteY5" fmla="*/ 0 h 272415"/>
                  <a:gd name="connsiteX6" fmla="*/ 234315 w 241935"/>
                  <a:gd name="connsiteY6" fmla="*/ 36195 h 272415"/>
                  <a:gd name="connsiteX7" fmla="*/ 241935 w 241935"/>
                  <a:gd name="connsiteY7" fmla="*/ 131445 h 272415"/>
                  <a:gd name="connsiteX8" fmla="*/ 234315 w 241935"/>
                  <a:gd name="connsiteY8" fmla="*/ 177165 h 272415"/>
                  <a:gd name="connsiteX9" fmla="*/ 209550 w 241935"/>
                  <a:gd name="connsiteY9" fmla="*/ 226695 h 272415"/>
                  <a:gd name="connsiteX10" fmla="*/ 180975 w 241935"/>
                  <a:gd name="connsiteY10" fmla="*/ 251460 h 272415"/>
                  <a:gd name="connsiteX11" fmla="*/ 114300 w 241935"/>
                  <a:gd name="connsiteY11" fmla="*/ 272415 h 272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935" h="272415">
                    <a:moveTo>
                      <a:pt x="114300" y="272415"/>
                    </a:moveTo>
                    <a:lnTo>
                      <a:pt x="40005" y="238125"/>
                    </a:lnTo>
                    <a:lnTo>
                      <a:pt x="0" y="177165"/>
                    </a:lnTo>
                    <a:lnTo>
                      <a:pt x="1905" y="110490"/>
                    </a:lnTo>
                    <a:lnTo>
                      <a:pt x="24765" y="15240"/>
                    </a:lnTo>
                    <a:lnTo>
                      <a:pt x="165735" y="0"/>
                    </a:lnTo>
                    <a:lnTo>
                      <a:pt x="234315" y="36195"/>
                    </a:lnTo>
                    <a:lnTo>
                      <a:pt x="241935" y="131445"/>
                    </a:lnTo>
                    <a:lnTo>
                      <a:pt x="234315" y="177165"/>
                    </a:lnTo>
                    <a:lnTo>
                      <a:pt x="209550" y="226695"/>
                    </a:lnTo>
                    <a:lnTo>
                      <a:pt x="180975" y="251460"/>
                    </a:lnTo>
                    <a:lnTo>
                      <a:pt x="114300" y="27241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F63AA8EC-0506-E62A-C896-6E38FF07892A}"/>
                  </a:ext>
                </a:extLst>
              </p:cNvPr>
              <p:cNvSpPr/>
              <p:nvPr/>
            </p:nvSpPr>
            <p:spPr>
              <a:xfrm>
                <a:off x="3447706" y="2637260"/>
                <a:ext cx="260985" cy="245745"/>
              </a:xfrm>
              <a:custGeom>
                <a:avLst/>
                <a:gdLst>
                  <a:gd name="connsiteX0" fmla="*/ 241935 w 260985"/>
                  <a:gd name="connsiteY0" fmla="*/ 32385 h 245745"/>
                  <a:gd name="connsiteX1" fmla="*/ 114300 w 260985"/>
                  <a:gd name="connsiteY1" fmla="*/ 0 h 245745"/>
                  <a:gd name="connsiteX2" fmla="*/ 22860 w 260985"/>
                  <a:gd name="connsiteY2" fmla="*/ 3810 h 245745"/>
                  <a:gd name="connsiteX3" fmla="*/ 0 w 260985"/>
                  <a:gd name="connsiteY3" fmla="*/ 76200 h 245745"/>
                  <a:gd name="connsiteX4" fmla="*/ 5715 w 260985"/>
                  <a:gd name="connsiteY4" fmla="*/ 207645 h 245745"/>
                  <a:gd name="connsiteX5" fmla="*/ 93345 w 260985"/>
                  <a:gd name="connsiteY5" fmla="*/ 241935 h 245745"/>
                  <a:gd name="connsiteX6" fmla="*/ 201930 w 260985"/>
                  <a:gd name="connsiteY6" fmla="*/ 245745 h 245745"/>
                  <a:gd name="connsiteX7" fmla="*/ 260985 w 260985"/>
                  <a:gd name="connsiteY7" fmla="*/ 190500 h 245745"/>
                  <a:gd name="connsiteX8" fmla="*/ 241935 w 260985"/>
                  <a:gd name="connsiteY8" fmla="*/ 32385 h 245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0985" h="245745">
                    <a:moveTo>
                      <a:pt x="241935" y="32385"/>
                    </a:moveTo>
                    <a:lnTo>
                      <a:pt x="114300" y="0"/>
                    </a:lnTo>
                    <a:lnTo>
                      <a:pt x="22860" y="3810"/>
                    </a:lnTo>
                    <a:lnTo>
                      <a:pt x="0" y="76200"/>
                    </a:lnTo>
                    <a:lnTo>
                      <a:pt x="5715" y="207645"/>
                    </a:lnTo>
                    <a:lnTo>
                      <a:pt x="93345" y="241935"/>
                    </a:lnTo>
                    <a:lnTo>
                      <a:pt x="201930" y="245745"/>
                    </a:lnTo>
                    <a:lnTo>
                      <a:pt x="260985" y="190500"/>
                    </a:lnTo>
                    <a:lnTo>
                      <a:pt x="241935" y="3238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53" name="Group 452">
                <a:extLst>
                  <a:ext uri="{FF2B5EF4-FFF2-40B4-BE49-F238E27FC236}">
                    <a16:creationId xmlns:a16="http://schemas.microsoft.com/office/drawing/2014/main" id="{3DEEA25B-5454-8F8D-1122-C08DF097415D}"/>
                  </a:ext>
                </a:extLst>
              </p:cNvPr>
              <p:cNvGrpSpPr/>
              <p:nvPr/>
            </p:nvGrpSpPr>
            <p:grpSpPr>
              <a:xfrm>
                <a:off x="3039999" y="2564422"/>
                <a:ext cx="762150" cy="1003089"/>
                <a:chOff x="-3115113" y="4178429"/>
                <a:chExt cx="2747278" cy="3615775"/>
              </a:xfrm>
            </p:grpSpPr>
            <p:grpSp>
              <p:nvGrpSpPr>
                <p:cNvPr id="454" name="Graphic 14">
                  <a:extLst>
                    <a:ext uri="{FF2B5EF4-FFF2-40B4-BE49-F238E27FC236}">
                      <a16:creationId xmlns:a16="http://schemas.microsoft.com/office/drawing/2014/main" id="{9CC73832-5A89-CB7D-2834-831BE7173E28}"/>
                    </a:ext>
                  </a:extLst>
                </p:cNvPr>
                <p:cNvGrpSpPr/>
                <p:nvPr/>
              </p:nvGrpSpPr>
              <p:grpSpPr>
                <a:xfrm>
                  <a:off x="-3115113" y="4178429"/>
                  <a:ext cx="2747278" cy="3615775"/>
                  <a:chOff x="-3115113" y="4178429"/>
                  <a:chExt cx="2747278" cy="3615775"/>
                </a:xfrm>
                <a:solidFill>
                  <a:schemeClr val="accent1"/>
                </a:solidFill>
              </p:grpSpPr>
              <p:sp>
                <p:nvSpPr>
                  <p:cNvPr id="457" name="Freeform: Shape 456">
                    <a:extLst>
                      <a:ext uri="{FF2B5EF4-FFF2-40B4-BE49-F238E27FC236}">
                        <a16:creationId xmlns:a16="http://schemas.microsoft.com/office/drawing/2014/main" id="{0650BD0A-3F8E-93EC-0280-3234F3682B17}"/>
                      </a:ext>
                    </a:extLst>
                  </p:cNvPr>
                  <p:cNvSpPr/>
                  <p:nvPr/>
                </p:nvSpPr>
                <p:spPr>
                  <a:xfrm>
                    <a:off x="-1571863" y="5858709"/>
                    <a:ext cx="213420" cy="213420"/>
                  </a:xfrm>
                  <a:custGeom>
                    <a:avLst/>
                    <a:gdLst>
                      <a:gd name="connsiteX0" fmla="*/ 106710 w 213420"/>
                      <a:gd name="connsiteY0" fmla="*/ 0 h 213420"/>
                      <a:gd name="connsiteX1" fmla="*/ 0 w 213420"/>
                      <a:gd name="connsiteY1" fmla="*/ 106710 h 213420"/>
                      <a:gd name="connsiteX2" fmla="*/ 106710 w 213420"/>
                      <a:gd name="connsiteY2" fmla="*/ 213421 h 213420"/>
                      <a:gd name="connsiteX3" fmla="*/ 213421 w 213420"/>
                      <a:gd name="connsiteY3" fmla="*/ 106710 h 213420"/>
                      <a:gd name="connsiteX4" fmla="*/ 106710 w 213420"/>
                      <a:gd name="connsiteY4" fmla="*/ 0 h 213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3420" h="213420">
                        <a:moveTo>
                          <a:pt x="106710" y="0"/>
                        </a:moveTo>
                        <a:cubicBezTo>
                          <a:pt x="49560" y="0"/>
                          <a:pt x="0" y="45690"/>
                          <a:pt x="0" y="106710"/>
                        </a:cubicBezTo>
                        <a:cubicBezTo>
                          <a:pt x="0" y="163861"/>
                          <a:pt x="45690" y="213421"/>
                          <a:pt x="106710" y="213421"/>
                        </a:cubicBezTo>
                        <a:cubicBezTo>
                          <a:pt x="163861" y="213421"/>
                          <a:pt x="213421" y="167731"/>
                          <a:pt x="213421" y="106710"/>
                        </a:cubicBezTo>
                        <a:cubicBezTo>
                          <a:pt x="213421" y="45690"/>
                          <a:pt x="167583" y="0"/>
                          <a:pt x="10671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458" name="Freeform: Shape 457">
                    <a:extLst>
                      <a:ext uri="{FF2B5EF4-FFF2-40B4-BE49-F238E27FC236}">
                        <a16:creationId xmlns:a16="http://schemas.microsoft.com/office/drawing/2014/main" id="{F4905BCE-8FD3-32BF-05A7-8364922ECFB1}"/>
                      </a:ext>
                    </a:extLst>
                  </p:cNvPr>
                  <p:cNvSpPr/>
                  <p:nvPr/>
                </p:nvSpPr>
                <p:spPr>
                  <a:xfrm>
                    <a:off x="-1347157" y="5580541"/>
                    <a:ext cx="266700" cy="266700"/>
                  </a:xfrm>
                  <a:custGeom>
                    <a:avLst/>
                    <a:gdLst>
                      <a:gd name="connsiteX0" fmla="*/ 133350 w 266700"/>
                      <a:gd name="connsiteY0" fmla="*/ 0 h 266700"/>
                      <a:gd name="connsiteX1" fmla="*/ 0 w 266700"/>
                      <a:gd name="connsiteY1" fmla="*/ 133350 h 266700"/>
                      <a:gd name="connsiteX2" fmla="*/ 133350 w 266700"/>
                      <a:gd name="connsiteY2" fmla="*/ 266700 h 266700"/>
                      <a:gd name="connsiteX3" fmla="*/ 266700 w 266700"/>
                      <a:gd name="connsiteY3" fmla="*/ 133350 h 266700"/>
                      <a:gd name="connsiteX4" fmla="*/ 133350 w 266700"/>
                      <a:gd name="connsiteY4" fmla="*/ 0 h 266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700" h="266700">
                        <a:moveTo>
                          <a:pt x="133350" y="0"/>
                        </a:moveTo>
                        <a:cubicBezTo>
                          <a:pt x="61021" y="0"/>
                          <a:pt x="0" y="61021"/>
                          <a:pt x="0" y="133350"/>
                        </a:cubicBezTo>
                        <a:cubicBezTo>
                          <a:pt x="0" y="205679"/>
                          <a:pt x="61021" y="266700"/>
                          <a:pt x="133350" y="266700"/>
                        </a:cubicBezTo>
                        <a:cubicBezTo>
                          <a:pt x="205679" y="266700"/>
                          <a:pt x="266700" y="205679"/>
                          <a:pt x="266700" y="133350"/>
                        </a:cubicBezTo>
                        <a:cubicBezTo>
                          <a:pt x="266700" y="57150"/>
                          <a:pt x="205828" y="0"/>
                          <a:pt x="13335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459" name="Freeform: Shape 458">
                    <a:extLst>
                      <a:ext uri="{FF2B5EF4-FFF2-40B4-BE49-F238E27FC236}">
                        <a16:creationId xmlns:a16="http://schemas.microsoft.com/office/drawing/2014/main" id="{3C33278B-3D25-0FC8-999A-345171A6D104}"/>
                      </a:ext>
                    </a:extLst>
                  </p:cNvPr>
                  <p:cNvSpPr/>
                  <p:nvPr/>
                </p:nvSpPr>
                <p:spPr>
                  <a:xfrm>
                    <a:off x="-2025337" y="4178429"/>
                    <a:ext cx="1657502" cy="1333196"/>
                  </a:xfrm>
                  <a:custGeom>
                    <a:avLst/>
                    <a:gdLst>
                      <a:gd name="connsiteX0" fmla="*/ 1657502 w 1657502"/>
                      <a:gd name="connsiteY0" fmla="*/ 525812 h 1333196"/>
                      <a:gd name="connsiteX1" fmla="*/ 1360292 w 1657502"/>
                      <a:gd name="connsiteY1" fmla="*/ 228602 h 1333196"/>
                      <a:gd name="connsiteX2" fmla="*/ 1329781 w 1657502"/>
                      <a:gd name="connsiteY2" fmla="*/ 232471 h 1333196"/>
                      <a:gd name="connsiteX3" fmla="*/ 1028852 w 1657502"/>
                      <a:gd name="connsiteY3" fmla="*/ 0 h 1333196"/>
                      <a:gd name="connsiteX4" fmla="*/ 834481 w 1657502"/>
                      <a:gd name="connsiteY4" fmla="*/ 68610 h 1333196"/>
                      <a:gd name="connsiteX5" fmla="*/ 640111 w 1657502"/>
                      <a:gd name="connsiteY5" fmla="*/ 0 h 1333196"/>
                      <a:gd name="connsiteX6" fmla="*/ 335311 w 1657502"/>
                      <a:gd name="connsiteY6" fmla="*/ 247650 h 1333196"/>
                      <a:gd name="connsiteX7" fmla="*/ 285750 w 1657502"/>
                      <a:gd name="connsiteY7" fmla="*/ 243781 h 1333196"/>
                      <a:gd name="connsiteX8" fmla="*/ 0 w 1657502"/>
                      <a:gd name="connsiteY8" fmla="*/ 529531 h 1333196"/>
                      <a:gd name="connsiteX9" fmla="*/ 68610 w 1657502"/>
                      <a:gd name="connsiteY9" fmla="*/ 716160 h 1333196"/>
                      <a:gd name="connsiteX10" fmla="*/ 0 w 1657502"/>
                      <a:gd name="connsiteY10" fmla="*/ 902789 h 1333196"/>
                      <a:gd name="connsiteX11" fmla="*/ 285750 w 1657502"/>
                      <a:gd name="connsiteY11" fmla="*/ 1188539 h 1333196"/>
                      <a:gd name="connsiteX12" fmla="*/ 327721 w 1657502"/>
                      <a:gd name="connsiteY12" fmla="*/ 1184668 h 1333196"/>
                      <a:gd name="connsiteX13" fmla="*/ 605882 w 1657502"/>
                      <a:gd name="connsiteY13" fmla="*/ 1333197 h 1333196"/>
                      <a:gd name="connsiteX14" fmla="*/ 826892 w 1657502"/>
                      <a:gd name="connsiteY14" fmla="*/ 1245536 h 1333196"/>
                      <a:gd name="connsiteX15" fmla="*/ 1047902 w 1657502"/>
                      <a:gd name="connsiteY15" fmla="*/ 1333197 h 1333196"/>
                      <a:gd name="connsiteX16" fmla="*/ 1314602 w 1657502"/>
                      <a:gd name="connsiteY16" fmla="*/ 1195976 h 1333196"/>
                      <a:gd name="connsiteX17" fmla="*/ 1360292 w 1657502"/>
                      <a:gd name="connsiteY17" fmla="*/ 1199847 h 1333196"/>
                      <a:gd name="connsiteX18" fmla="*/ 1657502 w 1657502"/>
                      <a:gd name="connsiteY18" fmla="*/ 902636 h 1333196"/>
                      <a:gd name="connsiteX19" fmla="*/ 1592763 w 1657502"/>
                      <a:gd name="connsiteY19" fmla="*/ 716007 h 1333196"/>
                      <a:gd name="connsiteX20" fmla="*/ 1657502 w 1657502"/>
                      <a:gd name="connsiteY20" fmla="*/ 525804 h 1333196"/>
                      <a:gd name="connsiteX21" fmla="*/ 525818 w 1657502"/>
                      <a:gd name="connsiteY21" fmla="*/ 480122 h 1333196"/>
                      <a:gd name="connsiteX22" fmla="*/ 628658 w 1657502"/>
                      <a:gd name="connsiteY22" fmla="*/ 377283 h 1333196"/>
                      <a:gd name="connsiteX23" fmla="*/ 731497 w 1657502"/>
                      <a:gd name="connsiteY23" fmla="*/ 480122 h 1333196"/>
                      <a:gd name="connsiteX24" fmla="*/ 628658 w 1657502"/>
                      <a:gd name="connsiteY24" fmla="*/ 582962 h 1333196"/>
                      <a:gd name="connsiteX25" fmla="*/ 525818 w 1657502"/>
                      <a:gd name="connsiteY25" fmla="*/ 480122 h 1333196"/>
                      <a:gd name="connsiteX26" fmla="*/ 1028852 w 1657502"/>
                      <a:gd name="connsiteY26" fmla="*/ 983004 h 1333196"/>
                      <a:gd name="connsiteX27" fmla="*/ 1009802 w 1657502"/>
                      <a:gd name="connsiteY27" fmla="*/ 986875 h 1333196"/>
                      <a:gd name="connsiteX28" fmla="*/ 945063 w 1657502"/>
                      <a:gd name="connsiteY28" fmla="*/ 937315 h 1333196"/>
                      <a:gd name="connsiteX29" fmla="*/ 826892 w 1657502"/>
                      <a:gd name="connsiteY29" fmla="*/ 845936 h 1333196"/>
                      <a:gd name="connsiteX30" fmla="*/ 708721 w 1657502"/>
                      <a:gd name="connsiteY30" fmla="*/ 937315 h 1333196"/>
                      <a:gd name="connsiteX31" fmla="*/ 624932 w 1657502"/>
                      <a:gd name="connsiteY31" fmla="*/ 986875 h 1333196"/>
                      <a:gd name="connsiteX32" fmla="*/ 575371 w 1657502"/>
                      <a:gd name="connsiteY32" fmla="*/ 903086 h 1333196"/>
                      <a:gd name="connsiteX33" fmla="*/ 826892 w 1657502"/>
                      <a:gd name="connsiteY33" fmla="*/ 712586 h 1333196"/>
                      <a:gd name="connsiteX34" fmla="*/ 1078413 w 1657502"/>
                      <a:gd name="connsiteY34" fmla="*/ 903086 h 1333196"/>
                      <a:gd name="connsiteX35" fmla="*/ 1028852 w 1657502"/>
                      <a:gd name="connsiteY35" fmla="*/ 983008 h 1333196"/>
                      <a:gd name="connsiteX36" fmla="*/ 1024981 w 1657502"/>
                      <a:gd name="connsiteY36" fmla="*/ 586841 h 1333196"/>
                      <a:gd name="connsiteX37" fmla="*/ 922142 w 1657502"/>
                      <a:gd name="connsiteY37" fmla="*/ 484001 h 1333196"/>
                      <a:gd name="connsiteX38" fmla="*/ 1024981 w 1657502"/>
                      <a:gd name="connsiteY38" fmla="*/ 381162 h 1333196"/>
                      <a:gd name="connsiteX39" fmla="*/ 1127821 w 1657502"/>
                      <a:gd name="connsiteY39" fmla="*/ 484001 h 1333196"/>
                      <a:gd name="connsiteX40" fmla="*/ 1024981 w 1657502"/>
                      <a:gd name="connsiteY40" fmla="*/ 586841 h 13331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1657502" h="1333196">
                        <a:moveTo>
                          <a:pt x="1657502" y="525812"/>
                        </a:moveTo>
                        <a:cubicBezTo>
                          <a:pt x="1657502" y="361952"/>
                          <a:pt x="1524152" y="228602"/>
                          <a:pt x="1360292" y="228602"/>
                        </a:cubicBezTo>
                        <a:cubicBezTo>
                          <a:pt x="1348831" y="228602"/>
                          <a:pt x="1341242" y="232471"/>
                          <a:pt x="1329781" y="232471"/>
                        </a:cubicBezTo>
                        <a:cubicBezTo>
                          <a:pt x="1295552" y="99121"/>
                          <a:pt x="1173511" y="0"/>
                          <a:pt x="1028852" y="0"/>
                        </a:cubicBezTo>
                        <a:cubicBezTo>
                          <a:pt x="956523" y="0"/>
                          <a:pt x="887913" y="26640"/>
                          <a:pt x="834481" y="68610"/>
                        </a:cubicBezTo>
                        <a:cubicBezTo>
                          <a:pt x="781202" y="26640"/>
                          <a:pt x="716311" y="0"/>
                          <a:pt x="640111" y="0"/>
                        </a:cubicBezTo>
                        <a:cubicBezTo>
                          <a:pt x="491581" y="0"/>
                          <a:pt x="365821" y="106710"/>
                          <a:pt x="335311" y="247650"/>
                        </a:cubicBezTo>
                        <a:cubicBezTo>
                          <a:pt x="320131" y="243781"/>
                          <a:pt x="301081" y="243781"/>
                          <a:pt x="285750" y="243781"/>
                        </a:cubicBezTo>
                        <a:cubicBezTo>
                          <a:pt x="125760" y="243781"/>
                          <a:pt x="0" y="373260"/>
                          <a:pt x="0" y="529531"/>
                        </a:cubicBezTo>
                        <a:cubicBezTo>
                          <a:pt x="0" y="601860"/>
                          <a:pt x="26640" y="662881"/>
                          <a:pt x="68610" y="716160"/>
                        </a:cubicBezTo>
                        <a:cubicBezTo>
                          <a:pt x="26640" y="765720"/>
                          <a:pt x="0" y="830460"/>
                          <a:pt x="0" y="902789"/>
                        </a:cubicBezTo>
                        <a:cubicBezTo>
                          <a:pt x="0" y="1062778"/>
                          <a:pt x="129479" y="1188539"/>
                          <a:pt x="285750" y="1188539"/>
                        </a:cubicBezTo>
                        <a:cubicBezTo>
                          <a:pt x="300933" y="1188539"/>
                          <a:pt x="312390" y="1184668"/>
                          <a:pt x="327721" y="1184668"/>
                        </a:cubicBezTo>
                        <a:cubicBezTo>
                          <a:pt x="388742" y="1272328"/>
                          <a:pt x="487711" y="1333197"/>
                          <a:pt x="605882" y="1333197"/>
                        </a:cubicBezTo>
                        <a:cubicBezTo>
                          <a:pt x="689671" y="1333197"/>
                          <a:pt x="769742" y="1298968"/>
                          <a:pt x="826892" y="1245536"/>
                        </a:cubicBezTo>
                        <a:cubicBezTo>
                          <a:pt x="884042" y="1298815"/>
                          <a:pt x="964113" y="1333197"/>
                          <a:pt x="1047902" y="1333197"/>
                        </a:cubicBezTo>
                        <a:cubicBezTo>
                          <a:pt x="1158331" y="1333197"/>
                          <a:pt x="1253581" y="1279918"/>
                          <a:pt x="1314602" y="1195976"/>
                        </a:cubicBezTo>
                        <a:cubicBezTo>
                          <a:pt x="1329785" y="1199847"/>
                          <a:pt x="1345113" y="1199847"/>
                          <a:pt x="1360292" y="1199847"/>
                        </a:cubicBezTo>
                        <a:cubicBezTo>
                          <a:pt x="1524152" y="1199847"/>
                          <a:pt x="1657502" y="1066497"/>
                          <a:pt x="1657502" y="902636"/>
                        </a:cubicBezTo>
                        <a:cubicBezTo>
                          <a:pt x="1657502" y="834026"/>
                          <a:pt x="1630863" y="769286"/>
                          <a:pt x="1592763" y="716007"/>
                        </a:cubicBezTo>
                        <a:cubicBezTo>
                          <a:pt x="1630714" y="659154"/>
                          <a:pt x="1657502" y="594415"/>
                          <a:pt x="1657502" y="525804"/>
                        </a:cubicBezTo>
                        <a:close/>
                        <a:moveTo>
                          <a:pt x="525818" y="480122"/>
                        </a:moveTo>
                        <a:cubicBezTo>
                          <a:pt x="525818" y="422972"/>
                          <a:pt x="571508" y="377283"/>
                          <a:pt x="628658" y="377283"/>
                        </a:cubicBezTo>
                        <a:cubicBezTo>
                          <a:pt x="685808" y="377283"/>
                          <a:pt x="731497" y="422972"/>
                          <a:pt x="731497" y="480122"/>
                        </a:cubicBezTo>
                        <a:cubicBezTo>
                          <a:pt x="731497" y="537272"/>
                          <a:pt x="685808" y="582962"/>
                          <a:pt x="628658" y="582962"/>
                        </a:cubicBezTo>
                        <a:cubicBezTo>
                          <a:pt x="571656" y="586833"/>
                          <a:pt x="525818" y="537272"/>
                          <a:pt x="525818" y="480122"/>
                        </a:cubicBezTo>
                        <a:close/>
                        <a:moveTo>
                          <a:pt x="1028852" y="983004"/>
                        </a:moveTo>
                        <a:cubicBezTo>
                          <a:pt x="1021263" y="983004"/>
                          <a:pt x="1017392" y="986875"/>
                          <a:pt x="1009802" y="986875"/>
                        </a:cubicBezTo>
                        <a:cubicBezTo>
                          <a:pt x="979292" y="986875"/>
                          <a:pt x="952652" y="967825"/>
                          <a:pt x="945063" y="937315"/>
                        </a:cubicBezTo>
                        <a:cubicBezTo>
                          <a:pt x="929884" y="884036"/>
                          <a:pt x="880323" y="845936"/>
                          <a:pt x="826892" y="845936"/>
                        </a:cubicBezTo>
                        <a:cubicBezTo>
                          <a:pt x="769742" y="845936"/>
                          <a:pt x="720182" y="884036"/>
                          <a:pt x="708721" y="937315"/>
                        </a:cubicBezTo>
                        <a:cubicBezTo>
                          <a:pt x="697261" y="975415"/>
                          <a:pt x="659161" y="994465"/>
                          <a:pt x="624932" y="986875"/>
                        </a:cubicBezTo>
                        <a:cubicBezTo>
                          <a:pt x="586832" y="975415"/>
                          <a:pt x="567782" y="941186"/>
                          <a:pt x="575371" y="903086"/>
                        </a:cubicBezTo>
                        <a:cubicBezTo>
                          <a:pt x="605882" y="788786"/>
                          <a:pt x="708721" y="712586"/>
                          <a:pt x="826892" y="712586"/>
                        </a:cubicBezTo>
                        <a:cubicBezTo>
                          <a:pt x="945063" y="712586"/>
                          <a:pt x="1047902" y="792657"/>
                          <a:pt x="1078413" y="903086"/>
                        </a:cubicBezTo>
                        <a:cubicBezTo>
                          <a:pt x="1086002" y="937315"/>
                          <a:pt x="1066952" y="975415"/>
                          <a:pt x="1028852" y="983008"/>
                        </a:cubicBezTo>
                        <a:close/>
                        <a:moveTo>
                          <a:pt x="1024981" y="586841"/>
                        </a:moveTo>
                        <a:cubicBezTo>
                          <a:pt x="967831" y="586841"/>
                          <a:pt x="922142" y="541151"/>
                          <a:pt x="922142" y="484001"/>
                        </a:cubicBezTo>
                        <a:cubicBezTo>
                          <a:pt x="922142" y="426851"/>
                          <a:pt x="967831" y="381162"/>
                          <a:pt x="1024981" y="381162"/>
                        </a:cubicBezTo>
                        <a:cubicBezTo>
                          <a:pt x="1082131" y="381162"/>
                          <a:pt x="1127821" y="426851"/>
                          <a:pt x="1127821" y="484001"/>
                        </a:cubicBezTo>
                        <a:cubicBezTo>
                          <a:pt x="1127821" y="537280"/>
                          <a:pt x="1082131" y="586841"/>
                          <a:pt x="1024981" y="58684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460" name="Freeform: Shape 459">
                    <a:extLst>
                      <a:ext uri="{FF2B5EF4-FFF2-40B4-BE49-F238E27FC236}">
                        <a16:creationId xmlns:a16="http://schemas.microsoft.com/office/drawing/2014/main" id="{C45D73FC-F3BE-27E2-C190-B9847B689AD6}"/>
                      </a:ext>
                    </a:extLst>
                  </p:cNvPr>
                  <p:cNvSpPr/>
                  <p:nvPr/>
                </p:nvSpPr>
                <p:spPr>
                  <a:xfrm>
                    <a:off x="-3115113" y="6875940"/>
                    <a:ext cx="1710773" cy="918264"/>
                  </a:xfrm>
                  <a:custGeom>
                    <a:avLst/>
                    <a:gdLst>
                      <a:gd name="connsiteX0" fmla="*/ 1284123 w 1710773"/>
                      <a:gd name="connsiteY0" fmla="*/ 0 h 918263"/>
                      <a:gd name="connsiteX1" fmla="*/ 853554 w 1710773"/>
                      <a:gd name="connsiteY1" fmla="*/ 179039 h 918263"/>
                      <a:gd name="connsiteX2" fmla="*/ 422986 w 1710773"/>
                      <a:gd name="connsiteY2" fmla="*/ 0 h 918263"/>
                      <a:gd name="connsiteX3" fmla="*/ 0 w 1710773"/>
                      <a:gd name="connsiteY3" fmla="*/ 617182 h 918263"/>
                      <a:gd name="connsiteX4" fmla="*/ 0 w 1710773"/>
                      <a:gd name="connsiteY4" fmla="*/ 849653 h 918263"/>
                      <a:gd name="connsiteX5" fmla="*/ 68610 w 1710773"/>
                      <a:gd name="connsiteY5" fmla="*/ 918263 h 918263"/>
                      <a:gd name="connsiteX6" fmla="*/ 1638445 w 1710773"/>
                      <a:gd name="connsiteY6" fmla="*/ 918263 h 918263"/>
                      <a:gd name="connsiteX7" fmla="*/ 1710774 w 1710773"/>
                      <a:gd name="connsiteY7" fmla="*/ 849653 h 918263"/>
                      <a:gd name="connsiteX8" fmla="*/ 1710774 w 1710773"/>
                      <a:gd name="connsiteY8" fmla="*/ 617182 h 918263"/>
                      <a:gd name="connsiteX9" fmla="*/ 1284092 w 1710773"/>
                      <a:gd name="connsiteY9" fmla="*/ 0 h 918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10773" h="918263">
                        <a:moveTo>
                          <a:pt x="1284123" y="0"/>
                        </a:moveTo>
                        <a:cubicBezTo>
                          <a:pt x="1169823" y="110429"/>
                          <a:pt x="1017422" y="179039"/>
                          <a:pt x="853554" y="179039"/>
                        </a:cubicBezTo>
                        <a:cubicBezTo>
                          <a:pt x="685975" y="179039"/>
                          <a:pt x="537294" y="110429"/>
                          <a:pt x="422986" y="0"/>
                        </a:cubicBezTo>
                        <a:cubicBezTo>
                          <a:pt x="175336" y="95250"/>
                          <a:pt x="0" y="335310"/>
                          <a:pt x="0" y="617182"/>
                        </a:cubicBezTo>
                        <a:lnTo>
                          <a:pt x="0" y="849653"/>
                        </a:lnTo>
                        <a:cubicBezTo>
                          <a:pt x="0" y="887753"/>
                          <a:pt x="30510" y="918263"/>
                          <a:pt x="68610" y="918263"/>
                        </a:cubicBezTo>
                        <a:lnTo>
                          <a:pt x="1638445" y="918263"/>
                        </a:lnTo>
                        <a:cubicBezTo>
                          <a:pt x="1676545" y="918263"/>
                          <a:pt x="1710774" y="887753"/>
                          <a:pt x="1710774" y="849653"/>
                        </a:cubicBezTo>
                        <a:lnTo>
                          <a:pt x="1710774" y="617182"/>
                        </a:lnTo>
                        <a:cubicBezTo>
                          <a:pt x="1707051" y="335303"/>
                          <a:pt x="1531734" y="95250"/>
                          <a:pt x="128409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461" name="Freeform: Shape 460">
                    <a:extLst>
                      <a:ext uri="{FF2B5EF4-FFF2-40B4-BE49-F238E27FC236}">
                        <a16:creationId xmlns:a16="http://schemas.microsoft.com/office/drawing/2014/main" id="{C01678AD-C4DB-B0F9-FE21-2D3204C4E870}"/>
                      </a:ext>
                    </a:extLst>
                  </p:cNvPr>
                  <p:cNvSpPr/>
                  <p:nvPr/>
                </p:nvSpPr>
                <p:spPr>
                  <a:xfrm>
                    <a:off x="-2803787" y="5680715"/>
                    <a:ext cx="1081932" cy="1241098"/>
                  </a:xfrm>
                  <a:custGeom>
                    <a:avLst/>
                    <a:gdLst>
                      <a:gd name="connsiteX0" fmla="*/ 39348 w 1081932"/>
                      <a:gd name="connsiteY0" fmla="*/ 696231 h 1241098"/>
                      <a:gd name="connsiteX1" fmla="*/ 542230 w 1081932"/>
                      <a:gd name="connsiteY1" fmla="*/ 1241099 h 1241098"/>
                      <a:gd name="connsiteX2" fmla="*/ 1045112 w 1081932"/>
                      <a:gd name="connsiteY2" fmla="*/ 696231 h 1241098"/>
                      <a:gd name="connsiteX3" fmla="*/ 1041241 w 1081932"/>
                      <a:gd name="connsiteY3" fmla="*/ 608570 h 1241098"/>
                      <a:gd name="connsiteX4" fmla="*/ 926941 w 1081932"/>
                      <a:gd name="connsiteY4" fmla="*/ 6552 h 1241098"/>
                      <a:gd name="connsiteX5" fmla="*/ 104058 w 1081932"/>
                      <a:gd name="connsiteY5" fmla="*/ 189463 h 1241098"/>
                      <a:gd name="connsiteX6" fmla="*/ 39318 w 1081932"/>
                      <a:gd name="connsiteY6" fmla="*/ 608563 h 1241098"/>
                      <a:gd name="connsiteX7" fmla="*/ 39318 w 1081932"/>
                      <a:gd name="connsiteY7" fmla="*/ 696223 h 1241098"/>
                      <a:gd name="connsiteX8" fmla="*/ 191748 w 1081932"/>
                      <a:gd name="connsiteY8" fmla="*/ 711410 h 1241098"/>
                      <a:gd name="connsiteX9" fmla="*/ 222259 w 1081932"/>
                      <a:gd name="connsiteY9" fmla="*/ 677181 h 1241098"/>
                      <a:gd name="connsiteX10" fmla="*/ 267948 w 1081932"/>
                      <a:gd name="connsiteY10" fmla="*/ 410481 h 1241098"/>
                      <a:gd name="connsiteX11" fmla="*/ 538519 w 1081932"/>
                      <a:gd name="connsiteY11" fmla="*/ 460041 h 1241098"/>
                      <a:gd name="connsiteX12" fmla="*/ 809090 w 1081932"/>
                      <a:gd name="connsiteY12" fmla="*/ 410481 h 1241098"/>
                      <a:gd name="connsiteX13" fmla="*/ 854780 w 1081932"/>
                      <a:gd name="connsiteY13" fmla="*/ 677181 h 1241098"/>
                      <a:gd name="connsiteX14" fmla="*/ 885290 w 1081932"/>
                      <a:gd name="connsiteY14" fmla="*/ 711410 h 1241098"/>
                      <a:gd name="connsiteX15" fmla="*/ 915797 w 1081932"/>
                      <a:gd name="connsiteY15" fmla="*/ 707543 h 1241098"/>
                      <a:gd name="connsiteX16" fmla="*/ 538668 w 1081932"/>
                      <a:gd name="connsiteY16" fmla="*/ 1115174 h 1241098"/>
                      <a:gd name="connsiteX17" fmla="*/ 161539 w 1081932"/>
                      <a:gd name="connsiteY17" fmla="*/ 707543 h 12410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081932" h="1241098">
                        <a:moveTo>
                          <a:pt x="39348" y="696231"/>
                        </a:moveTo>
                        <a:cubicBezTo>
                          <a:pt x="39348" y="997160"/>
                          <a:pt x="264078" y="1241099"/>
                          <a:pt x="542230" y="1241099"/>
                        </a:cubicBezTo>
                        <a:cubicBezTo>
                          <a:pt x="820391" y="1241099"/>
                          <a:pt x="1045112" y="997320"/>
                          <a:pt x="1045112" y="696231"/>
                        </a:cubicBezTo>
                        <a:cubicBezTo>
                          <a:pt x="1045112" y="665720"/>
                          <a:pt x="1045112" y="639081"/>
                          <a:pt x="1041241" y="608570"/>
                        </a:cubicBezTo>
                        <a:cubicBezTo>
                          <a:pt x="1121312" y="372381"/>
                          <a:pt x="1083212" y="-58180"/>
                          <a:pt x="926941" y="6552"/>
                        </a:cubicBezTo>
                        <a:cubicBezTo>
                          <a:pt x="793740" y="67573"/>
                          <a:pt x="62262" y="-119208"/>
                          <a:pt x="104058" y="189463"/>
                        </a:cubicBezTo>
                        <a:cubicBezTo>
                          <a:pt x="-67392" y="197052"/>
                          <a:pt x="20268" y="536234"/>
                          <a:pt x="39318" y="608563"/>
                        </a:cubicBezTo>
                        <a:lnTo>
                          <a:pt x="39318" y="696223"/>
                        </a:lnTo>
                        <a:close/>
                        <a:moveTo>
                          <a:pt x="191748" y="711410"/>
                        </a:moveTo>
                        <a:cubicBezTo>
                          <a:pt x="210798" y="711410"/>
                          <a:pt x="225978" y="696231"/>
                          <a:pt x="222259" y="677181"/>
                        </a:cubicBezTo>
                        <a:cubicBezTo>
                          <a:pt x="210798" y="597110"/>
                          <a:pt x="199338" y="395302"/>
                          <a:pt x="267948" y="410481"/>
                        </a:cubicBezTo>
                        <a:cubicBezTo>
                          <a:pt x="355609" y="433402"/>
                          <a:pt x="454578" y="460041"/>
                          <a:pt x="538519" y="460041"/>
                        </a:cubicBezTo>
                        <a:cubicBezTo>
                          <a:pt x="622309" y="460041"/>
                          <a:pt x="721430" y="433402"/>
                          <a:pt x="809090" y="410481"/>
                        </a:cubicBezTo>
                        <a:cubicBezTo>
                          <a:pt x="877701" y="391431"/>
                          <a:pt x="866240" y="593391"/>
                          <a:pt x="854780" y="677181"/>
                        </a:cubicBezTo>
                        <a:cubicBezTo>
                          <a:pt x="850909" y="696231"/>
                          <a:pt x="869959" y="711410"/>
                          <a:pt x="885290" y="711410"/>
                        </a:cubicBezTo>
                        <a:lnTo>
                          <a:pt x="915797" y="707543"/>
                        </a:lnTo>
                        <a:cubicBezTo>
                          <a:pt x="908208" y="932272"/>
                          <a:pt x="740476" y="1115174"/>
                          <a:pt x="538668" y="1115174"/>
                        </a:cubicBezTo>
                        <a:cubicBezTo>
                          <a:pt x="332989" y="1115174"/>
                          <a:pt x="165258" y="932264"/>
                          <a:pt x="161539" y="707543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</p:grpSp>
            <p:sp>
              <p:nvSpPr>
                <p:cNvPr id="455" name="Rectangle 454">
                  <a:extLst>
                    <a:ext uri="{FF2B5EF4-FFF2-40B4-BE49-F238E27FC236}">
                      <a16:creationId xmlns:a16="http://schemas.microsoft.com/office/drawing/2014/main" id="{18DEA92B-F72C-B91C-53CC-FC9E06A9EA15}"/>
                    </a:ext>
                  </a:extLst>
                </p:cNvPr>
                <p:cNvSpPr/>
                <p:nvPr/>
              </p:nvSpPr>
              <p:spPr>
                <a:xfrm>
                  <a:off x="-1608493" y="4863507"/>
                  <a:ext cx="821349" cy="367828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6" name="Rectangle: Rounded Corners 455">
                  <a:extLst>
                    <a:ext uri="{FF2B5EF4-FFF2-40B4-BE49-F238E27FC236}">
                      <a16:creationId xmlns:a16="http://schemas.microsoft.com/office/drawing/2014/main" id="{0B356611-9AE7-6962-C324-5C77B18A1EB9}"/>
                    </a:ext>
                  </a:extLst>
                </p:cNvPr>
                <p:cNvSpPr/>
                <p:nvPr/>
              </p:nvSpPr>
              <p:spPr>
                <a:xfrm>
                  <a:off x="-1517275" y="4946424"/>
                  <a:ext cx="633564" cy="14065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1D360D31-BD15-6732-6097-28D00D67E463}"/>
                </a:ext>
              </a:extLst>
            </p:cNvPr>
            <p:cNvSpPr txBox="1"/>
            <p:nvPr/>
          </p:nvSpPr>
          <p:spPr>
            <a:xfrm>
              <a:off x="1395685" y="3596399"/>
              <a:ext cx="1096804" cy="1184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chemeClr val="accent1"/>
                  </a:solidFill>
                  <a:latin typeface="+mj-lt"/>
                </a:rPr>
                <a:t>Men with significant depressive symptoms</a:t>
              </a:r>
            </a:p>
            <a:p>
              <a:pPr>
                <a:spcBef>
                  <a:spcPts val="600"/>
                </a:spcBef>
              </a:pPr>
              <a:r>
                <a:rPr lang="en-GB" sz="1100" dirty="0">
                  <a:solidFill>
                    <a:srgbClr val="000000"/>
                  </a:solidFill>
                </a:rPr>
                <a:t>(PHQ-9 score &gt;4)</a:t>
              </a:r>
              <a:endParaRPr lang="en-GB" sz="1100" dirty="0">
                <a:solidFill>
                  <a:schemeClr val="accent3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8079541E-EEBC-91B5-3CEE-E06EB1A33579}"/>
                </a:ext>
              </a:extLst>
            </p:cNvPr>
            <p:cNvSpPr/>
            <p:nvPr/>
          </p:nvSpPr>
          <p:spPr>
            <a:xfrm>
              <a:off x="3020060" y="3121660"/>
              <a:ext cx="2494280" cy="1247140"/>
            </a:xfrm>
            <a:custGeom>
              <a:avLst/>
              <a:gdLst>
                <a:gd name="connsiteX0" fmla="*/ 0 w 2494280"/>
                <a:gd name="connsiteY0" fmla="*/ 0 h 1247140"/>
                <a:gd name="connsiteX1" fmla="*/ 619760 w 2494280"/>
                <a:gd name="connsiteY1" fmla="*/ 1087120 h 1247140"/>
                <a:gd name="connsiteX2" fmla="*/ 1236980 w 2494280"/>
                <a:gd name="connsiteY2" fmla="*/ 1076960 h 1247140"/>
                <a:gd name="connsiteX3" fmla="*/ 2494280 w 2494280"/>
                <a:gd name="connsiteY3" fmla="*/ 1247140 h 12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4280" h="1247140">
                  <a:moveTo>
                    <a:pt x="0" y="0"/>
                  </a:moveTo>
                  <a:lnTo>
                    <a:pt x="619760" y="1087120"/>
                  </a:lnTo>
                  <a:lnTo>
                    <a:pt x="1236980" y="1076960"/>
                  </a:lnTo>
                  <a:lnTo>
                    <a:pt x="2494280" y="1247140"/>
                  </a:lnTo>
                </a:path>
              </a:pathLst>
            </a:cu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7B77572-1FDC-E74C-7F8A-036A7658035F}"/>
                </a:ext>
              </a:extLst>
            </p:cNvPr>
            <p:cNvSpPr/>
            <p:nvPr/>
          </p:nvSpPr>
          <p:spPr>
            <a:xfrm>
              <a:off x="2908300" y="3124200"/>
              <a:ext cx="2496820" cy="1600200"/>
            </a:xfrm>
            <a:custGeom>
              <a:avLst/>
              <a:gdLst>
                <a:gd name="connsiteX0" fmla="*/ 0 w 2496820"/>
                <a:gd name="connsiteY0" fmla="*/ 0 h 1600200"/>
                <a:gd name="connsiteX1" fmla="*/ 619760 w 2496820"/>
                <a:gd name="connsiteY1" fmla="*/ 1249680 h 1600200"/>
                <a:gd name="connsiteX2" fmla="*/ 1242060 w 2496820"/>
                <a:gd name="connsiteY2" fmla="*/ 1600200 h 1600200"/>
                <a:gd name="connsiteX3" fmla="*/ 2496820 w 2496820"/>
                <a:gd name="connsiteY3" fmla="*/ 1450340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6820" h="1600200">
                  <a:moveTo>
                    <a:pt x="0" y="0"/>
                  </a:moveTo>
                  <a:lnTo>
                    <a:pt x="619760" y="1249680"/>
                  </a:lnTo>
                  <a:lnTo>
                    <a:pt x="1242060" y="1600200"/>
                  </a:lnTo>
                  <a:lnTo>
                    <a:pt x="2496820" y="1450340"/>
                  </a:lnTo>
                </a:path>
              </a:pathLst>
            </a:cu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22F36CE8-BAC6-C627-E3EB-D2C913B53A7F}"/>
              </a:ext>
            </a:extLst>
          </p:cNvPr>
          <p:cNvGrpSpPr/>
          <p:nvPr/>
        </p:nvGrpSpPr>
        <p:grpSpPr>
          <a:xfrm>
            <a:off x="6305630" y="2730784"/>
            <a:ext cx="4394328" cy="2899160"/>
            <a:chOff x="6305630" y="2730784"/>
            <a:chExt cx="4394328" cy="2899160"/>
          </a:xfrm>
        </p:grpSpPr>
        <p:grpSp>
          <p:nvGrpSpPr>
            <p:cNvPr id="462" name="Group 461">
              <a:extLst>
                <a:ext uri="{FF2B5EF4-FFF2-40B4-BE49-F238E27FC236}">
                  <a16:creationId xmlns:a16="http://schemas.microsoft.com/office/drawing/2014/main" id="{85408504-7CD9-2182-1696-EE81AA770F23}"/>
                </a:ext>
              </a:extLst>
            </p:cNvPr>
            <p:cNvGrpSpPr/>
            <p:nvPr/>
          </p:nvGrpSpPr>
          <p:grpSpPr>
            <a:xfrm>
              <a:off x="6537233" y="3137330"/>
              <a:ext cx="346335" cy="427863"/>
              <a:chOff x="9939521" y="4895181"/>
              <a:chExt cx="474603" cy="586325"/>
            </a:xfrm>
          </p:grpSpPr>
          <p:sp>
            <p:nvSpPr>
              <p:cNvPr id="470" name="Freeform: Shape 469">
                <a:extLst>
                  <a:ext uri="{FF2B5EF4-FFF2-40B4-BE49-F238E27FC236}">
                    <a16:creationId xmlns:a16="http://schemas.microsoft.com/office/drawing/2014/main" id="{79C29F35-8384-3AC7-9991-3644168CA451}"/>
                  </a:ext>
                </a:extLst>
              </p:cNvPr>
              <p:cNvSpPr/>
              <p:nvPr/>
            </p:nvSpPr>
            <p:spPr>
              <a:xfrm>
                <a:off x="10056495" y="4953000"/>
                <a:ext cx="241935" cy="272415"/>
              </a:xfrm>
              <a:custGeom>
                <a:avLst/>
                <a:gdLst>
                  <a:gd name="connsiteX0" fmla="*/ 114300 w 241935"/>
                  <a:gd name="connsiteY0" fmla="*/ 272415 h 272415"/>
                  <a:gd name="connsiteX1" fmla="*/ 40005 w 241935"/>
                  <a:gd name="connsiteY1" fmla="*/ 238125 h 272415"/>
                  <a:gd name="connsiteX2" fmla="*/ 0 w 241935"/>
                  <a:gd name="connsiteY2" fmla="*/ 177165 h 272415"/>
                  <a:gd name="connsiteX3" fmla="*/ 1905 w 241935"/>
                  <a:gd name="connsiteY3" fmla="*/ 110490 h 272415"/>
                  <a:gd name="connsiteX4" fmla="*/ 24765 w 241935"/>
                  <a:gd name="connsiteY4" fmla="*/ 15240 h 272415"/>
                  <a:gd name="connsiteX5" fmla="*/ 165735 w 241935"/>
                  <a:gd name="connsiteY5" fmla="*/ 0 h 272415"/>
                  <a:gd name="connsiteX6" fmla="*/ 234315 w 241935"/>
                  <a:gd name="connsiteY6" fmla="*/ 36195 h 272415"/>
                  <a:gd name="connsiteX7" fmla="*/ 241935 w 241935"/>
                  <a:gd name="connsiteY7" fmla="*/ 131445 h 272415"/>
                  <a:gd name="connsiteX8" fmla="*/ 234315 w 241935"/>
                  <a:gd name="connsiteY8" fmla="*/ 177165 h 272415"/>
                  <a:gd name="connsiteX9" fmla="*/ 209550 w 241935"/>
                  <a:gd name="connsiteY9" fmla="*/ 226695 h 272415"/>
                  <a:gd name="connsiteX10" fmla="*/ 180975 w 241935"/>
                  <a:gd name="connsiteY10" fmla="*/ 251460 h 272415"/>
                  <a:gd name="connsiteX11" fmla="*/ 114300 w 241935"/>
                  <a:gd name="connsiteY11" fmla="*/ 272415 h 272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935" h="272415">
                    <a:moveTo>
                      <a:pt x="114300" y="272415"/>
                    </a:moveTo>
                    <a:lnTo>
                      <a:pt x="40005" y="238125"/>
                    </a:lnTo>
                    <a:lnTo>
                      <a:pt x="0" y="177165"/>
                    </a:lnTo>
                    <a:lnTo>
                      <a:pt x="1905" y="110490"/>
                    </a:lnTo>
                    <a:lnTo>
                      <a:pt x="24765" y="15240"/>
                    </a:lnTo>
                    <a:lnTo>
                      <a:pt x="165735" y="0"/>
                    </a:lnTo>
                    <a:lnTo>
                      <a:pt x="234315" y="36195"/>
                    </a:lnTo>
                    <a:lnTo>
                      <a:pt x="241935" y="131445"/>
                    </a:lnTo>
                    <a:lnTo>
                      <a:pt x="234315" y="177165"/>
                    </a:lnTo>
                    <a:lnTo>
                      <a:pt x="209550" y="226695"/>
                    </a:lnTo>
                    <a:lnTo>
                      <a:pt x="180975" y="251460"/>
                    </a:lnTo>
                    <a:lnTo>
                      <a:pt x="114300" y="27241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71" name="Graphic 18">
                <a:extLst>
                  <a:ext uri="{FF2B5EF4-FFF2-40B4-BE49-F238E27FC236}">
                    <a16:creationId xmlns:a16="http://schemas.microsoft.com/office/drawing/2014/main" id="{2876DB39-E5A8-EB33-997E-070B073047D0}"/>
                  </a:ext>
                </a:extLst>
              </p:cNvPr>
              <p:cNvGrpSpPr/>
              <p:nvPr/>
            </p:nvGrpSpPr>
            <p:grpSpPr>
              <a:xfrm>
                <a:off x="9939521" y="4895181"/>
                <a:ext cx="474603" cy="586325"/>
                <a:chOff x="5917851" y="3345907"/>
                <a:chExt cx="1710773" cy="2113489"/>
              </a:xfrm>
              <a:solidFill>
                <a:schemeClr val="accent1"/>
              </a:solidFill>
            </p:grpSpPr>
            <p:sp>
              <p:nvSpPr>
                <p:cNvPr id="472" name="Freeform: Shape 471">
                  <a:extLst>
                    <a:ext uri="{FF2B5EF4-FFF2-40B4-BE49-F238E27FC236}">
                      <a16:creationId xmlns:a16="http://schemas.microsoft.com/office/drawing/2014/main" id="{955EB6F7-8521-2719-A2D4-C8F6D9F86D56}"/>
                    </a:ext>
                  </a:extLst>
                </p:cNvPr>
                <p:cNvSpPr/>
                <p:nvPr/>
              </p:nvSpPr>
              <p:spPr>
                <a:xfrm>
                  <a:off x="5917851" y="4541133"/>
                  <a:ext cx="1710773" cy="918263"/>
                </a:xfrm>
                <a:custGeom>
                  <a:avLst/>
                  <a:gdLst>
                    <a:gd name="connsiteX0" fmla="*/ 1284123 w 1710773"/>
                    <a:gd name="connsiteY0" fmla="*/ 0 h 918263"/>
                    <a:gd name="connsiteX1" fmla="*/ 853554 w 1710773"/>
                    <a:gd name="connsiteY1" fmla="*/ 179039 h 918263"/>
                    <a:gd name="connsiteX2" fmla="*/ 422986 w 1710773"/>
                    <a:gd name="connsiteY2" fmla="*/ 0 h 918263"/>
                    <a:gd name="connsiteX3" fmla="*/ 0 w 1710773"/>
                    <a:gd name="connsiteY3" fmla="*/ 617182 h 918263"/>
                    <a:gd name="connsiteX4" fmla="*/ 0 w 1710773"/>
                    <a:gd name="connsiteY4" fmla="*/ 849653 h 918263"/>
                    <a:gd name="connsiteX5" fmla="*/ 68610 w 1710773"/>
                    <a:gd name="connsiteY5" fmla="*/ 918263 h 918263"/>
                    <a:gd name="connsiteX6" fmla="*/ 1638445 w 1710773"/>
                    <a:gd name="connsiteY6" fmla="*/ 918263 h 918263"/>
                    <a:gd name="connsiteX7" fmla="*/ 1710774 w 1710773"/>
                    <a:gd name="connsiteY7" fmla="*/ 849653 h 918263"/>
                    <a:gd name="connsiteX8" fmla="*/ 1710774 w 1710773"/>
                    <a:gd name="connsiteY8" fmla="*/ 617182 h 918263"/>
                    <a:gd name="connsiteX9" fmla="*/ 1284092 w 1710773"/>
                    <a:gd name="connsiteY9" fmla="*/ 0 h 918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10773" h="918263">
                      <a:moveTo>
                        <a:pt x="1284123" y="0"/>
                      </a:moveTo>
                      <a:cubicBezTo>
                        <a:pt x="1169823" y="110429"/>
                        <a:pt x="1017422" y="179039"/>
                        <a:pt x="853554" y="179039"/>
                      </a:cubicBezTo>
                      <a:cubicBezTo>
                        <a:pt x="685975" y="179039"/>
                        <a:pt x="537294" y="110429"/>
                        <a:pt x="422986" y="0"/>
                      </a:cubicBezTo>
                      <a:cubicBezTo>
                        <a:pt x="175336" y="95250"/>
                        <a:pt x="0" y="335310"/>
                        <a:pt x="0" y="617182"/>
                      </a:cubicBezTo>
                      <a:lnTo>
                        <a:pt x="0" y="849653"/>
                      </a:lnTo>
                      <a:cubicBezTo>
                        <a:pt x="0" y="887753"/>
                        <a:pt x="30510" y="918263"/>
                        <a:pt x="68610" y="918263"/>
                      </a:cubicBezTo>
                      <a:lnTo>
                        <a:pt x="1638445" y="918263"/>
                      </a:lnTo>
                      <a:cubicBezTo>
                        <a:pt x="1676545" y="918263"/>
                        <a:pt x="1710774" y="887753"/>
                        <a:pt x="1710774" y="849653"/>
                      </a:cubicBezTo>
                      <a:lnTo>
                        <a:pt x="1710774" y="617182"/>
                      </a:lnTo>
                      <a:cubicBezTo>
                        <a:pt x="1707051" y="335303"/>
                        <a:pt x="1531734" y="95250"/>
                        <a:pt x="128409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73" name="Freeform: Shape 472">
                  <a:extLst>
                    <a:ext uri="{FF2B5EF4-FFF2-40B4-BE49-F238E27FC236}">
                      <a16:creationId xmlns:a16="http://schemas.microsoft.com/office/drawing/2014/main" id="{BFA3F255-BE20-ED2F-15B4-13F135BB5C78}"/>
                    </a:ext>
                  </a:extLst>
                </p:cNvPr>
                <p:cNvSpPr/>
                <p:nvPr/>
              </p:nvSpPr>
              <p:spPr>
                <a:xfrm>
                  <a:off x="6229175" y="3345907"/>
                  <a:ext cx="1081932" cy="1241098"/>
                </a:xfrm>
                <a:custGeom>
                  <a:avLst/>
                  <a:gdLst>
                    <a:gd name="connsiteX0" fmla="*/ 39348 w 1081932"/>
                    <a:gd name="connsiteY0" fmla="*/ 696231 h 1241098"/>
                    <a:gd name="connsiteX1" fmla="*/ 542230 w 1081932"/>
                    <a:gd name="connsiteY1" fmla="*/ 1241099 h 1241098"/>
                    <a:gd name="connsiteX2" fmla="*/ 1045112 w 1081932"/>
                    <a:gd name="connsiteY2" fmla="*/ 696231 h 1241098"/>
                    <a:gd name="connsiteX3" fmla="*/ 1041241 w 1081932"/>
                    <a:gd name="connsiteY3" fmla="*/ 608570 h 1241098"/>
                    <a:gd name="connsiteX4" fmla="*/ 926941 w 1081932"/>
                    <a:gd name="connsiteY4" fmla="*/ 6552 h 1241098"/>
                    <a:gd name="connsiteX5" fmla="*/ 104058 w 1081932"/>
                    <a:gd name="connsiteY5" fmla="*/ 189463 h 1241098"/>
                    <a:gd name="connsiteX6" fmla="*/ 39318 w 1081932"/>
                    <a:gd name="connsiteY6" fmla="*/ 608563 h 1241098"/>
                    <a:gd name="connsiteX7" fmla="*/ 39318 w 1081932"/>
                    <a:gd name="connsiteY7" fmla="*/ 696223 h 1241098"/>
                    <a:gd name="connsiteX8" fmla="*/ 191748 w 1081932"/>
                    <a:gd name="connsiteY8" fmla="*/ 711410 h 1241098"/>
                    <a:gd name="connsiteX9" fmla="*/ 222259 w 1081932"/>
                    <a:gd name="connsiteY9" fmla="*/ 677181 h 1241098"/>
                    <a:gd name="connsiteX10" fmla="*/ 267948 w 1081932"/>
                    <a:gd name="connsiteY10" fmla="*/ 410481 h 1241098"/>
                    <a:gd name="connsiteX11" fmla="*/ 538519 w 1081932"/>
                    <a:gd name="connsiteY11" fmla="*/ 460041 h 1241098"/>
                    <a:gd name="connsiteX12" fmla="*/ 809090 w 1081932"/>
                    <a:gd name="connsiteY12" fmla="*/ 410481 h 1241098"/>
                    <a:gd name="connsiteX13" fmla="*/ 854780 w 1081932"/>
                    <a:gd name="connsiteY13" fmla="*/ 677181 h 1241098"/>
                    <a:gd name="connsiteX14" fmla="*/ 885290 w 1081932"/>
                    <a:gd name="connsiteY14" fmla="*/ 711410 h 1241098"/>
                    <a:gd name="connsiteX15" fmla="*/ 915797 w 1081932"/>
                    <a:gd name="connsiteY15" fmla="*/ 707543 h 1241098"/>
                    <a:gd name="connsiteX16" fmla="*/ 538668 w 1081932"/>
                    <a:gd name="connsiteY16" fmla="*/ 1115174 h 1241098"/>
                    <a:gd name="connsiteX17" fmla="*/ 161539 w 1081932"/>
                    <a:gd name="connsiteY17" fmla="*/ 707543 h 1241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081932" h="1241098">
                      <a:moveTo>
                        <a:pt x="39348" y="696231"/>
                      </a:moveTo>
                      <a:cubicBezTo>
                        <a:pt x="39348" y="997160"/>
                        <a:pt x="264078" y="1241099"/>
                        <a:pt x="542230" y="1241099"/>
                      </a:cubicBezTo>
                      <a:cubicBezTo>
                        <a:pt x="820391" y="1241099"/>
                        <a:pt x="1045112" y="997320"/>
                        <a:pt x="1045112" y="696231"/>
                      </a:cubicBezTo>
                      <a:cubicBezTo>
                        <a:pt x="1045112" y="665720"/>
                        <a:pt x="1045112" y="639081"/>
                        <a:pt x="1041241" y="608570"/>
                      </a:cubicBezTo>
                      <a:cubicBezTo>
                        <a:pt x="1121312" y="372381"/>
                        <a:pt x="1083212" y="-58180"/>
                        <a:pt x="926941" y="6552"/>
                      </a:cubicBezTo>
                      <a:cubicBezTo>
                        <a:pt x="793740" y="67573"/>
                        <a:pt x="62262" y="-119208"/>
                        <a:pt x="104058" y="189463"/>
                      </a:cubicBezTo>
                      <a:cubicBezTo>
                        <a:pt x="-67392" y="197052"/>
                        <a:pt x="20268" y="536234"/>
                        <a:pt x="39318" y="608563"/>
                      </a:cubicBezTo>
                      <a:lnTo>
                        <a:pt x="39318" y="696223"/>
                      </a:lnTo>
                      <a:close/>
                      <a:moveTo>
                        <a:pt x="191748" y="711410"/>
                      </a:moveTo>
                      <a:cubicBezTo>
                        <a:pt x="210798" y="711410"/>
                        <a:pt x="225978" y="696231"/>
                        <a:pt x="222259" y="677181"/>
                      </a:cubicBezTo>
                      <a:cubicBezTo>
                        <a:pt x="210798" y="597110"/>
                        <a:pt x="199338" y="395302"/>
                        <a:pt x="267948" y="410481"/>
                      </a:cubicBezTo>
                      <a:cubicBezTo>
                        <a:pt x="355609" y="433402"/>
                        <a:pt x="454578" y="460041"/>
                        <a:pt x="538519" y="460041"/>
                      </a:cubicBezTo>
                      <a:cubicBezTo>
                        <a:pt x="622309" y="460041"/>
                        <a:pt x="721430" y="433402"/>
                        <a:pt x="809090" y="410481"/>
                      </a:cubicBezTo>
                      <a:cubicBezTo>
                        <a:pt x="877701" y="391431"/>
                        <a:pt x="866240" y="593391"/>
                        <a:pt x="854780" y="677181"/>
                      </a:cubicBezTo>
                      <a:cubicBezTo>
                        <a:pt x="850909" y="696231"/>
                        <a:pt x="869959" y="711410"/>
                        <a:pt x="885290" y="711410"/>
                      </a:cubicBezTo>
                      <a:lnTo>
                        <a:pt x="915797" y="707543"/>
                      </a:lnTo>
                      <a:cubicBezTo>
                        <a:pt x="908208" y="932272"/>
                        <a:pt x="740476" y="1115174"/>
                        <a:pt x="538668" y="1115174"/>
                      </a:cubicBezTo>
                      <a:cubicBezTo>
                        <a:pt x="332989" y="1115174"/>
                        <a:pt x="165258" y="932264"/>
                        <a:pt x="161539" y="70754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482" name="TextBox 481">
              <a:extLst>
                <a:ext uri="{FF2B5EF4-FFF2-40B4-BE49-F238E27FC236}">
                  <a16:creationId xmlns:a16="http://schemas.microsoft.com/office/drawing/2014/main" id="{8CC60E38-8067-5F77-BB80-1CC93C513473}"/>
                </a:ext>
              </a:extLst>
            </p:cNvPr>
            <p:cNvSpPr txBox="1"/>
            <p:nvPr/>
          </p:nvSpPr>
          <p:spPr>
            <a:xfrm rot="16200000">
              <a:off x="6371913" y="3937740"/>
              <a:ext cx="2076002" cy="175433"/>
            </a:xfrm>
            <a:prstGeom prst="rect">
              <a:avLst/>
            </a:prstGeom>
            <a:noFill/>
          </p:spPr>
          <p:txBody>
            <a:bodyPr wrap="square" lIns="36000" tIns="0" rIns="3600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dirty="0">
                  <a:solidFill>
                    <a:srgbClr val="000000"/>
                  </a:solidFill>
                  <a:latin typeface="Poppins Medium"/>
                </a:rPr>
                <a:t>Change from baseline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/>
                <a:ea typeface="+mn-ea"/>
                <a:cs typeface="+mn-cs"/>
              </a:endParaRPr>
            </a:p>
          </p:txBody>
        </p:sp>
        <p:sp>
          <p:nvSpPr>
            <p:cNvPr id="483" name="TextBox 482">
              <a:extLst>
                <a:ext uri="{FF2B5EF4-FFF2-40B4-BE49-F238E27FC236}">
                  <a16:creationId xmlns:a16="http://schemas.microsoft.com/office/drawing/2014/main" id="{27529090-FB4B-0B0D-ECB6-C943D52467CD}"/>
                </a:ext>
              </a:extLst>
            </p:cNvPr>
            <p:cNvSpPr txBox="1"/>
            <p:nvPr/>
          </p:nvSpPr>
          <p:spPr>
            <a:xfrm>
              <a:off x="6914477" y="5029780"/>
              <a:ext cx="79380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100" dirty="0">
                  <a:solidFill>
                    <a:srgbClr val="000000"/>
                  </a:solidFill>
                </a:rPr>
                <a:t>Month:</a:t>
              </a:r>
            </a:p>
            <a:p>
              <a:pPr algn="r"/>
              <a:r>
                <a:rPr lang="en-GB" sz="1100" dirty="0" err="1">
                  <a:solidFill>
                    <a:schemeClr val="accent1"/>
                  </a:solidFill>
                  <a:latin typeface="+mj-lt"/>
                </a:rPr>
                <a:t>TTh</a:t>
              </a:r>
              <a:r>
                <a:rPr lang="en-GB" sz="1100" dirty="0">
                  <a:solidFill>
                    <a:schemeClr val="accent1"/>
                  </a:solidFill>
                  <a:latin typeface="+mj-lt"/>
                </a:rPr>
                <a:t>:</a:t>
              </a:r>
            </a:p>
            <a:p>
              <a:pPr algn="r"/>
              <a:r>
                <a:rPr lang="en-GB" sz="11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Placebo:</a:t>
              </a:r>
            </a:p>
          </p:txBody>
        </p:sp>
        <p:graphicFrame>
          <p:nvGraphicFramePr>
            <p:cNvPr id="484" name="Chart 483">
              <a:extLst>
                <a:ext uri="{FF2B5EF4-FFF2-40B4-BE49-F238E27FC236}">
                  <a16:creationId xmlns:a16="http://schemas.microsoft.com/office/drawing/2014/main" id="{B2F587D6-8924-9F63-5F55-6BA33259642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77200190"/>
                </p:ext>
              </p:extLst>
            </p:nvPr>
          </p:nvGraphicFramePr>
          <p:xfrm>
            <a:off x="7484492" y="2956249"/>
            <a:ext cx="3121464" cy="23794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5"/>
            </a:graphicData>
          </a:graphic>
        </p:graphicFrame>
        <p:sp>
          <p:nvSpPr>
            <p:cNvPr id="485" name="TextBox 484">
              <a:extLst>
                <a:ext uri="{FF2B5EF4-FFF2-40B4-BE49-F238E27FC236}">
                  <a16:creationId xmlns:a16="http://schemas.microsoft.com/office/drawing/2014/main" id="{60F104EE-551F-B2D0-E2F2-3A2FF3A9B64D}"/>
                </a:ext>
              </a:extLst>
            </p:cNvPr>
            <p:cNvSpPr txBox="1"/>
            <p:nvPr/>
          </p:nvSpPr>
          <p:spPr>
            <a:xfrm>
              <a:off x="7550252" y="2730784"/>
              <a:ext cx="22509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accent1"/>
                  </a:solidFill>
                  <a:latin typeface="+mj-lt"/>
                </a:rPr>
                <a:t>HIS-Q mood domain score</a:t>
              </a:r>
            </a:p>
          </p:txBody>
        </p:sp>
        <p:sp>
          <p:nvSpPr>
            <p:cNvPr id="486" name="TextBox 485">
              <a:extLst>
                <a:ext uri="{FF2B5EF4-FFF2-40B4-BE49-F238E27FC236}">
                  <a16:creationId xmlns:a16="http://schemas.microsoft.com/office/drawing/2014/main" id="{748E7A70-A177-7082-16C5-4E32BB85352C}"/>
                </a:ext>
              </a:extLst>
            </p:cNvPr>
            <p:cNvSpPr txBox="1"/>
            <p:nvPr/>
          </p:nvSpPr>
          <p:spPr>
            <a:xfrm>
              <a:off x="7562712" y="5029780"/>
              <a:ext cx="313724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28600" algn="ctr"/>
                  <a:tab pos="846138" algn="ctr"/>
                  <a:tab pos="1470025" algn="ctr"/>
                  <a:tab pos="2095500" algn="ctr"/>
                  <a:tab pos="2720975" algn="ctr"/>
                </a:tabLst>
              </a:pPr>
              <a:endParaRPr lang="en-GB" sz="1100" dirty="0">
                <a:solidFill>
                  <a:srgbClr val="000000"/>
                </a:solidFill>
              </a:endParaRPr>
            </a:p>
            <a:p>
              <a:pPr>
                <a:tabLst>
                  <a:tab pos="228600" algn="ctr"/>
                  <a:tab pos="846138" algn="ctr"/>
                  <a:tab pos="1470025" algn="ctr"/>
                  <a:tab pos="2095500" algn="ctr"/>
                  <a:tab pos="2720975" algn="ctr"/>
                </a:tabLst>
              </a:pPr>
              <a:r>
                <a:rPr lang="en-GB" sz="1100" dirty="0">
                  <a:solidFill>
                    <a:schemeClr val="accent1"/>
                  </a:solidFill>
                  <a:latin typeface="+mj-lt"/>
                </a:rPr>
                <a:t>	2601	2092	1722		1297</a:t>
              </a:r>
            </a:p>
            <a:p>
              <a:pPr>
                <a:tabLst>
                  <a:tab pos="228600" algn="ctr"/>
                  <a:tab pos="846138" algn="ctr"/>
                  <a:tab pos="1470025" algn="ctr"/>
                  <a:tab pos="2095500" algn="ctr"/>
                  <a:tab pos="2720975" algn="ctr"/>
                </a:tabLst>
              </a:pPr>
              <a:r>
                <a:rPr lang="en-GB" sz="11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	2603	2052	1719		1226</a:t>
              </a:r>
            </a:p>
          </p:txBody>
        </p:sp>
        <p:sp>
          <p:nvSpPr>
            <p:cNvPr id="487" name="TextBox 486">
              <a:extLst>
                <a:ext uri="{FF2B5EF4-FFF2-40B4-BE49-F238E27FC236}">
                  <a16:creationId xmlns:a16="http://schemas.microsoft.com/office/drawing/2014/main" id="{F9784B3C-34FE-D5A3-0C33-4866F0E726FD}"/>
                </a:ext>
              </a:extLst>
            </p:cNvPr>
            <p:cNvSpPr txBox="1"/>
            <p:nvPr/>
          </p:nvSpPr>
          <p:spPr>
            <a:xfrm>
              <a:off x="8004244" y="4783901"/>
              <a:ext cx="694668" cy="153760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rPr>
                <a:t>p=0.003*</a:t>
              </a: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CC73B85-0712-4FEA-B1CC-C9B04A53E6A0}"/>
                </a:ext>
              </a:extLst>
            </p:cNvPr>
            <p:cNvGrpSpPr/>
            <p:nvPr/>
          </p:nvGrpSpPr>
          <p:grpSpPr>
            <a:xfrm>
              <a:off x="8512038" y="3608808"/>
              <a:ext cx="103209" cy="263547"/>
              <a:chOff x="7459133" y="4345151"/>
              <a:chExt cx="103209" cy="263547"/>
            </a:xfrm>
          </p:grpSpPr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2C6D8410-B273-AD0D-CA1B-56D82761D07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10737" y="4348223"/>
                <a:ext cx="0" cy="257175"/>
              </a:xfrm>
              <a:prstGeom prst="line">
                <a:avLst/>
              </a:prstGeom>
              <a:noFill/>
              <a:ln w="28575" cap="flat" cmpd="sng" algn="ctr">
                <a:solidFill>
                  <a:srgbClr val="272727"/>
                </a:solidFill>
                <a:prstDash val="solid"/>
              </a:ln>
              <a:effectLst/>
            </p:spPr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2E75F4C2-2C69-9606-AA27-3DF27888D3A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510737" y="4297669"/>
                <a:ext cx="0" cy="94964"/>
              </a:xfrm>
              <a:prstGeom prst="line">
                <a:avLst/>
              </a:prstGeom>
              <a:noFill/>
              <a:ln w="28575" cap="flat" cmpd="sng" algn="ctr">
                <a:solidFill>
                  <a:srgbClr val="272727"/>
                </a:solidFill>
                <a:prstDash val="solid"/>
              </a:ln>
              <a:effectLst/>
            </p:spPr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2704F875-A287-FA1A-D75A-9BF1BC8335B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510737" y="4561216"/>
                <a:ext cx="0" cy="94964"/>
              </a:xfrm>
              <a:prstGeom prst="line">
                <a:avLst/>
              </a:prstGeom>
              <a:noFill/>
              <a:ln w="28575" cap="flat" cmpd="sng" algn="ctr">
                <a:solidFill>
                  <a:srgbClr val="272727"/>
                </a:solidFill>
                <a:prstDash val="solid"/>
              </a:ln>
              <a:effectLst/>
            </p:spPr>
          </p:cxn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2BE20390-9CE5-53CC-4E09-1B27958C966B}"/>
                  </a:ext>
                </a:extLst>
              </p:cNvPr>
              <p:cNvSpPr/>
              <p:nvPr/>
            </p:nvSpPr>
            <p:spPr>
              <a:xfrm rot="2700000">
                <a:off x="7459134" y="4422793"/>
                <a:ext cx="103207" cy="103209"/>
              </a:xfrm>
              <a:prstGeom prst="rect">
                <a:avLst/>
              </a:prstGeom>
              <a:solidFill>
                <a:schemeClr val="accent3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1773913B-9CDB-39B9-73F5-AB4A4590842B}"/>
                </a:ext>
              </a:extLst>
            </p:cNvPr>
            <p:cNvGrpSpPr/>
            <p:nvPr/>
          </p:nvGrpSpPr>
          <p:grpSpPr>
            <a:xfrm>
              <a:off x="9136878" y="3622143"/>
              <a:ext cx="103209" cy="282597"/>
              <a:chOff x="7459133" y="4181321"/>
              <a:chExt cx="103209" cy="282597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04240F36-B08C-B161-5D26-7CEFD0A82F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10737" y="4185929"/>
                <a:ext cx="0" cy="276594"/>
              </a:xfrm>
              <a:prstGeom prst="line">
                <a:avLst/>
              </a:prstGeom>
              <a:noFill/>
              <a:ln w="28575" cap="flat" cmpd="sng" algn="ctr">
                <a:solidFill>
                  <a:srgbClr val="272727"/>
                </a:solidFill>
                <a:prstDash val="solid"/>
              </a:ln>
              <a:effectLst/>
            </p:spPr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7F59DE60-EEF5-C18E-9804-902E2D205FB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510737" y="4133839"/>
                <a:ext cx="0" cy="94964"/>
              </a:xfrm>
              <a:prstGeom prst="line">
                <a:avLst/>
              </a:prstGeom>
              <a:noFill/>
              <a:ln w="28575" cap="flat" cmpd="sng" algn="ctr">
                <a:solidFill>
                  <a:srgbClr val="272727"/>
                </a:solidFill>
                <a:prstDash val="solid"/>
              </a:ln>
              <a:effectLst/>
            </p:spPr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8725280F-D3EC-D03C-DE36-3D61D1B8751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510737" y="4416436"/>
                <a:ext cx="0" cy="94964"/>
              </a:xfrm>
              <a:prstGeom prst="line">
                <a:avLst/>
              </a:prstGeom>
              <a:noFill/>
              <a:ln w="28575" cap="flat" cmpd="sng" algn="ctr">
                <a:solidFill>
                  <a:srgbClr val="272727"/>
                </a:solidFill>
                <a:prstDash val="solid"/>
              </a:ln>
              <a:effectLst/>
            </p:spPr>
          </p:cxn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EE1CC21E-AA8B-BA16-A898-77D87E0D865F}"/>
                  </a:ext>
                </a:extLst>
              </p:cNvPr>
              <p:cNvSpPr/>
              <p:nvPr/>
            </p:nvSpPr>
            <p:spPr>
              <a:xfrm rot="2700000">
                <a:off x="7459134" y="4272298"/>
                <a:ext cx="103207" cy="103209"/>
              </a:xfrm>
              <a:prstGeom prst="rect">
                <a:avLst/>
              </a:prstGeom>
              <a:solidFill>
                <a:schemeClr val="accent3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E773B28-6D48-07F5-8FE3-9C0D5BB952BC}"/>
                </a:ext>
              </a:extLst>
            </p:cNvPr>
            <p:cNvGrpSpPr/>
            <p:nvPr/>
          </p:nvGrpSpPr>
          <p:grpSpPr>
            <a:xfrm>
              <a:off x="10386999" y="3563159"/>
              <a:ext cx="103209" cy="328317"/>
              <a:chOff x="7459133" y="4373726"/>
              <a:chExt cx="103209" cy="328317"/>
            </a:xfrm>
          </p:grpSpPr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C18BF022-4996-2E48-01DE-D7228652B1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10737" y="4378334"/>
                <a:ext cx="0" cy="318433"/>
              </a:xfrm>
              <a:prstGeom prst="line">
                <a:avLst/>
              </a:prstGeom>
              <a:noFill/>
              <a:ln w="28575" cap="flat" cmpd="sng" algn="ctr">
                <a:solidFill>
                  <a:srgbClr val="272727"/>
                </a:solidFill>
                <a:prstDash val="solid"/>
              </a:ln>
              <a:effectLst/>
            </p:spPr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0FDA7492-FC26-BD5E-993E-87875AEA57D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510737" y="4326244"/>
                <a:ext cx="0" cy="94964"/>
              </a:xfrm>
              <a:prstGeom prst="line">
                <a:avLst/>
              </a:prstGeom>
              <a:noFill/>
              <a:ln w="28575" cap="flat" cmpd="sng" algn="ctr">
                <a:solidFill>
                  <a:srgbClr val="272727"/>
                </a:solidFill>
                <a:prstDash val="solid"/>
              </a:ln>
              <a:effectLst/>
            </p:spPr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9A7255E1-4D20-1CB4-70A2-F185224F2C7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510737" y="4654561"/>
                <a:ext cx="0" cy="94964"/>
              </a:xfrm>
              <a:prstGeom prst="line">
                <a:avLst/>
              </a:prstGeom>
              <a:noFill/>
              <a:ln w="28575" cap="flat" cmpd="sng" algn="ctr">
                <a:solidFill>
                  <a:srgbClr val="272727"/>
                </a:solidFill>
                <a:prstDash val="solid"/>
              </a:ln>
              <a:effectLst/>
            </p:spPr>
          </p:cxn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997B3E9D-E8C2-C391-83E3-2AABA965BDBE}"/>
                  </a:ext>
                </a:extLst>
              </p:cNvPr>
              <p:cNvSpPr/>
              <p:nvPr/>
            </p:nvSpPr>
            <p:spPr>
              <a:xfrm rot="2700000">
                <a:off x="7459134" y="4481848"/>
                <a:ext cx="103207" cy="103209"/>
              </a:xfrm>
              <a:prstGeom prst="rect">
                <a:avLst/>
              </a:prstGeom>
              <a:solidFill>
                <a:schemeClr val="accent3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96D6D69-D246-8ABC-167F-1FBDF16EF6BA}"/>
                </a:ext>
              </a:extLst>
            </p:cNvPr>
            <p:cNvSpPr/>
            <p:nvPr/>
          </p:nvSpPr>
          <p:spPr>
            <a:xfrm rot="2700000">
              <a:off x="7889104" y="3072709"/>
              <a:ext cx="103207" cy="103209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95" name="Group 494">
              <a:extLst>
                <a:ext uri="{FF2B5EF4-FFF2-40B4-BE49-F238E27FC236}">
                  <a16:creationId xmlns:a16="http://schemas.microsoft.com/office/drawing/2014/main" id="{D205541E-0B32-B7CD-202B-35955FB2C404}"/>
                </a:ext>
              </a:extLst>
            </p:cNvPr>
            <p:cNvGrpSpPr/>
            <p:nvPr/>
          </p:nvGrpSpPr>
          <p:grpSpPr>
            <a:xfrm>
              <a:off x="8402789" y="3833593"/>
              <a:ext cx="103209" cy="260985"/>
              <a:chOff x="6861862" y="4516332"/>
              <a:chExt cx="103209" cy="260985"/>
            </a:xfrm>
          </p:grpSpPr>
          <p:cxnSp>
            <p:nvCxnSpPr>
              <p:cNvPr id="508" name="Straight Connector 507">
                <a:extLst>
                  <a:ext uri="{FF2B5EF4-FFF2-40B4-BE49-F238E27FC236}">
                    <a16:creationId xmlns:a16="http://schemas.microsoft.com/office/drawing/2014/main" id="{A00DB19E-DC6F-439E-FE69-F3FB79036C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13466" y="4521837"/>
                <a:ext cx="0" cy="252842"/>
              </a:xfrm>
              <a:prstGeom prst="line">
                <a:avLst/>
              </a:prstGeom>
              <a:noFill/>
              <a:ln w="28575" cap="flat" cmpd="sng" algn="ctr">
                <a:solidFill>
                  <a:srgbClr val="272727"/>
                </a:solidFill>
                <a:prstDash val="solid"/>
              </a:ln>
              <a:effectLst/>
            </p:spPr>
          </p:cxnSp>
          <p:cxnSp>
            <p:nvCxnSpPr>
              <p:cNvPr id="509" name="Straight Connector 508">
                <a:extLst>
                  <a:ext uri="{FF2B5EF4-FFF2-40B4-BE49-F238E27FC236}">
                    <a16:creationId xmlns:a16="http://schemas.microsoft.com/office/drawing/2014/main" id="{F81E9EE9-1DD2-EAF9-1147-9F60EC4BD0D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913466" y="4468850"/>
                <a:ext cx="0" cy="94964"/>
              </a:xfrm>
              <a:prstGeom prst="line">
                <a:avLst/>
              </a:prstGeom>
              <a:noFill/>
              <a:ln w="28575" cap="flat" cmpd="sng" algn="ctr">
                <a:solidFill>
                  <a:srgbClr val="272727"/>
                </a:solidFill>
                <a:prstDash val="solid"/>
              </a:ln>
              <a:effectLst/>
            </p:spPr>
          </p:cxnSp>
          <p:cxnSp>
            <p:nvCxnSpPr>
              <p:cNvPr id="510" name="Straight Connector 509">
                <a:extLst>
                  <a:ext uri="{FF2B5EF4-FFF2-40B4-BE49-F238E27FC236}">
                    <a16:creationId xmlns:a16="http://schemas.microsoft.com/office/drawing/2014/main" id="{533B555A-DD81-886F-2380-61831ABDA8D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913466" y="4729835"/>
                <a:ext cx="0" cy="94964"/>
              </a:xfrm>
              <a:prstGeom prst="line">
                <a:avLst/>
              </a:prstGeom>
              <a:noFill/>
              <a:ln w="28575" cap="flat" cmpd="sng" algn="ctr">
                <a:solidFill>
                  <a:srgbClr val="272727"/>
                </a:solidFill>
                <a:prstDash val="solid"/>
              </a:ln>
              <a:effectLst/>
            </p:spPr>
          </p:cxnSp>
          <p:sp>
            <p:nvSpPr>
              <p:cNvPr id="511" name="Rectangle 510">
                <a:extLst>
                  <a:ext uri="{FF2B5EF4-FFF2-40B4-BE49-F238E27FC236}">
                    <a16:creationId xmlns:a16="http://schemas.microsoft.com/office/drawing/2014/main" id="{F4286587-F56A-7077-B902-883A8C49F370}"/>
                  </a:ext>
                </a:extLst>
              </p:cNvPr>
              <p:cNvSpPr/>
              <p:nvPr/>
            </p:nvSpPr>
            <p:spPr>
              <a:xfrm rot="2700000">
                <a:off x="6861863" y="4595222"/>
                <a:ext cx="103207" cy="10320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96" name="Group 495">
              <a:extLst>
                <a:ext uri="{FF2B5EF4-FFF2-40B4-BE49-F238E27FC236}">
                  <a16:creationId xmlns:a16="http://schemas.microsoft.com/office/drawing/2014/main" id="{25D926E2-E5D6-E134-8605-B734C5D42623}"/>
                </a:ext>
              </a:extLst>
            </p:cNvPr>
            <p:cNvGrpSpPr/>
            <p:nvPr/>
          </p:nvGrpSpPr>
          <p:grpSpPr>
            <a:xfrm>
              <a:off x="9028933" y="3987561"/>
              <a:ext cx="103209" cy="281940"/>
              <a:chOff x="6861862" y="4320117"/>
              <a:chExt cx="103209" cy="281940"/>
            </a:xfrm>
          </p:grpSpPr>
          <p:cxnSp>
            <p:nvCxnSpPr>
              <p:cNvPr id="504" name="Straight Connector 503">
                <a:extLst>
                  <a:ext uri="{FF2B5EF4-FFF2-40B4-BE49-F238E27FC236}">
                    <a16:creationId xmlns:a16="http://schemas.microsoft.com/office/drawing/2014/main" id="{ED2DED2E-0931-5025-8B9A-167A5FEBEC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13466" y="4325959"/>
                <a:ext cx="0" cy="271892"/>
              </a:xfrm>
              <a:prstGeom prst="line">
                <a:avLst/>
              </a:prstGeom>
              <a:noFill/>
              <a:ln w="28575" cap="flat" cmpd="sng" algn="ctr">
                <a:solidFill>
                  <a:srgbClr val="272727"/>
                </a:solidFill>
                <a:prstDash val="solid"/>
              </a:ln>
              <a:effectLst/>
            </p:spPr>
          </p:cxnSp>
          <p:cxnSp>
            <p:nvCxnSpPr>
              <p:cNvPr id="505" name="Straight Connector 504">
                <a:extLst>
                  <a:ext uri="{FF2B5EF4-FFF2-40B4-BE49-F238E27FC236}">
                    <a16:creationId xmlns:a16="http://schemas.microsoft.com/office/drawing/2014/main" id="{748D7E6A-3F4E-1E9A-CD09-3F232335CDD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913466" y="4272635"/>
                <a:ext cx="0" cy="94964"/>
              </a:xfrm>
              <a:prstGeom prst="line">
                <a:avLst/>
              </a:prstGeom>
              <a:noFill/>
              <a:ln w="28575" cap="flat" cmpd="sng" algn="ctr">
                <a:solidFill>
                  <a:srgbClr val="272727"/>
                </a:solidFill>
                <a:prstDash val="solid"/>
              </a:ln>
              <a:effectLst/>
            </p:spPr>
          </p:cxnSp>
          <p:cxnSp>
            <p:nvCxnSpPr>
              <p:cNvPr id="506" name="Straight Connector 505">
                <a:extLst>
                  <a:ext uri="{FF2B5EF4-FFF2-40B4-BE49-F238E27FC236}">
                    <a16:creationId xmlns:a16="http://schemas.microsoft.com/office/drawing/2014/main" id="{9BCF2192-8158-E5BA-5121-59CFEFA290F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913466" y="4554575"/>
                <a:ext cx="0" cy="94964"/>
              </a:xfrm>
              <a:prstGeom prst="line">
                <a:avLst/>
              </a:prstGeom>
              <a:noFill/>
              <a:ln w="28575" cap="flat" cmpd="sng" algn="ctr">
                <a:solidFill>
                  <a:srgbClr val="272727"/>
                </a:solidFill>
                <a:prstDash val="solid"/>
              </a:ln>
              <a:effectLst/>
            </p:spPr>
          </p:cxnSp>
          <p:sp>
            <p:nvSpPr>
              <p:cNvPr id="507" name="Rectangle 506">
                <a:extLst>
                  <a:ext uri="{FF2B5EF4-FFF2-40B4-BE49-F238E27FC236}">
                    <a16:creationId xmlns:a16="http://schemas.microsoft.com/office/drawing/2014/main" id="{AE1B3136-8169-19F9-E4B2-4EEC615983F8}"/>
                  </a:ext>
                </a:extLst>
              </p:cNvPr>
              <p:cNvSpPr/>
              <p:nvPr/>
            </p:nvSpPr>
            <p:spPr>
              <a:xfrm rot="2700000">
                <a:off x="6861863" y="4412342"/>
                <a:ext cx="103207" cy="10320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97" name="Group 496">
              <a:extLst>
                <a:ext uri="{FF2B5EF4-FFF2-40B4-BE49-F238E27FC236}">
                  <a16:creationId xmlns:a16="http://schemas.microsoft.com/office/drawing/2014/main" id="{707C6B17-9973-08EE-C180-4543979B2E9C}"/>
                </a:ext>
              </a:extLst>
            </p:cNvPr>
            <p:cNvGrpSpPr/>
            <p:nvPr/>
          </p:nvGrpSpPr>
          <p:grpSpPr>
            <a:xfrm>
              <a:off x="10278840" y="3850085"/>
              <a:ext cx="103209" cy="318135"/>
              <a:chOff x="6861862" y="4539192"/>
              <a:chExt cx="103209" cy="318135"/>
            </a:xfrm>
          </p:grpSpPr>
          <p:cxnSp>
            <p:nvCxnSpPr>
              <p:cNvPr id="500" name="Straight Connector 499">
                <a:extLst>
                  <a:ext uri="{FF2B5EF4-FFF2-40B4-BE49-F238E27FC236}">
                    <a16:creationId xmlns:a16="http://schemas.microsoft.com/office/drawing/2014/main" id="{BA8AF6FC-82AE-D52F-0B07-F0B97820E8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13466" y="4551351"/>
                <a:ext cx="0" cy="302086"/>
              </a:xfrm>
              <a:prstGeom prst="line">
                <a:avLst/>
              </a:prstGeom>
              <a:noFill/>
              <a:ln w="28575" cap="flat" cmpd="sng" algn="ctr">
                <a:solidFill>
                  <a:srgbClr val="272727"/>
                </a:solidFill>
                <a:prstDash val="solid"/>
              </a:ln>
              <a:effectLst/>
            </p:spPr>
          </p:cxnSp>
          <p:cxnSp>
            <p:nvCxnSpPr>
              <p:cNvPr id="501" name="Straight Connector 500">
                <a:extLst>
                  <a:ext uri="{FF2B5EF4-FFF2-40B4-BE49-F238E27FC236}">
                    <a16:creationId xmlns:a16="http://schemas.microsoft.com/office/drawing/2014/main" id="{3633DB06-A2EA-6F35-BD1F-B33614E4F74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913466" y="4491710"/>
                <a:ext cx="0" cy="94964"/>
              </a:xfrm>
              <a:prstGeom prst="line">
                <a:avLst/>
              </a:prstGeom>
              <a:noFill/>
              <a:ln w="28575" cap="flat" cmpd="sng" algn="ctr">
                <a:solidFill>
                  <a:srgbClr val="272727"/>
                </a:solidFill>
                <a:prstDash val="solid"/>
              </a:ln>
              <a:effectLst/>
            </p:spPr>
          </p:cxnSp>
          <p:cxnSp>
            <p:nvCxnSpPr>
              <p:cNvPr id="502" name="Straight Connector 501">
                <a:extLst>
                  <a:ext uri="{FF2B5EF4-FFF2-40B4-BE49-F238E27FC236}">
                    <a16:creationId xmlns:a16="http://schemas.microsoft.com/office/drawing/2014/main" id="{0DE55E79-6ED6-7659-9026-F6ED381F7E7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913466" y="4809845"/>
                <a:ext cx="0" cy="94964"/>
              </a:xfrm>
              <a:prstGeom prst="line">
                <a:avLst/>
              </a:prstGeom>
              <a:noFill/>
              <a:ln w="28575" cap="flat" cmpd="sng" algn="ctr">
                <a:solidFill>
                  <a:srgbClr val="272727"/>
                </a:solidFill>
                <a:prstDash val="solid"/>
              </a:ln>
              <a:effectLst/>
            </p:spPr>
          </p:cxnSp>
          <p:sp>
            <p:nvSpPr>
              <p:cNvPr id="503" name="Rectangle 502">
                <a:extLst>
                  <a:ext uri="{FF2B5EF4-FFF2-40B4-BE49-F238E27FC236}">
                    <a16:creationId xmlns:a16="http://schemas.microsoft.com/office/drawing/2014/main" id="{F1105770-EC7C-C98E-BD81-B8D589A201D5}"/>
                  </a:ext>
                </a:extLst>
              </p:cNvPr>
              <p:cNvSpPr/>
              <p:nvPr/>
            </p:nvSpPr>
            <p:spPr>
              <a:xfrm rot="2700000">
                <a:off x="6861863" y="4640942"/>
                <a:ext cx="103207" cy="10320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98" name="Rectangle 497">
              <a:extLst>
                <a:ext uri="{FF2B5EF4-FFF2-40B4-BE49-F238E27FC236}">
                  <a16:creationId xmlns:a16="http://schemas.microsoft.com/office/drawing/2014/main" id="{4EB1F241-5EED-6CF1-6D2D-1486FC58A283}"/>
                </a:ext>
              </a:extLst>
            </p:cNvPr>
            <p:cNvSpPr/>
            <p:nvPr/>
          </p:nvSpPr>
          <p:spPr>
            <a:xfrm rot="2700000">
              <a:off x="7779855" y="3072709"/>
              <a:ext cx="103207" cy="10320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DA465AE7-667A-F07F-7312-73A2F5EA9EED}"/>
                </a:ext>
              </a:extLst>
            </p:cNvPr>
            <p:cNvSpPr txBox="1"/>
            <p:nvPr/>
          </p:nvSpPr>
          <p:spPr>
            <a:xfrm>
              <a:off x="6305630" y="3596399"/>
              <a:ext cx="109680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spc="-20" dirty="0">
                  <a:solidFill>
                    <a:schemeClr val="accent1"/>
                  </a:solidFill>
                  <a:latin typeface="+mj-lt"/>
                </a:rPr>
                <a:t>All TRAVERSE study participants</a:t>
              </a:r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D8063477-7305-D5B3-E2DC-6140BFC80291}"/>
                </a:ext>
              </a:extLst>
            </p:cNvPr>
            <p:cNvSpPr/>
            <p:nvPr/>
          </p:nvSpPr>
          <p:spPr>
            <a:xfrm>
              <a:off x="7938135" y="3126105"/>
              <a:ext cx="2501265" cy="640080"/>
            </a:xfrm>
            <a:custGeom>
              <a:avLst/>
              <a:gdLst>
                <a:gd name="connsiteX0" fmla="*/ 0 w 2501265"/>
                <a:gd name="connsiteY0" fmla="*/ 0 h 640080"/>
                <a:gd name="connsiteX1" fmla="*/ 624840 w 2501265"/>
                <a:gd name="connsiteY1" fmla="*/ 611505 h 640080"/>
                <a:gd name="connsiteX2" fmla="*/ 1249680 w 2501265"/>
                <a:gd name="connsiteY2" fmla="*/ 640080 h 640080"/>
                <a:gd name="connsiteX3" fmla="*/ 2501265 w 2501265"/>
                <a:gd name="connsiteY3" fmla="*/ 600075 h 64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1265" h="640080">
                  <a:moveTo>
                    <a:pt x="0" y="0"/>
                  </a:moveTo>
                  <a:lnTo>
                    <a:pt x="624840" y="611505"/>
                  </a:lnTo>
                  <a:lnTo>
                    <a:pt x="1249680" y="640080"/>
                  </a:lnTo>
                  <a:lnTo>
                    <a:pt x="2501265" y="600075"/>
                  </a:lnTo>
                </a:path>
              </a:pathLst>
            </a:cu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3F958C11-BE9B-6A5E-E7C6-D9426D02670B}"/>
                </a:ext>
              </a:extLst>
            </p:cNvPr>
            <p:cNvSpPr/>
            <p:nvPr/>
          </p:nvSpPr>
          <p:spPr>
            <a:xfrm>
              <a:off x="7827645" y="3122295"/>
              <a:ext cx="2503170" cy="1009650"/>
            </a:xfrm>
            <a:custGeom>
              <a:avLst/>
              <a:gdLst>
                <a:gd name="connsiteX0" fmla="*/ 0 w 2503170"/>
                <a:gd name="connsiteY0" fmla="*/ 0 h 1009650"/>
                <a:gd name="connsiteX1" fmla="*/ 626745 w 2503170"/>
                <a:gd name="connsiteY1" fmla="*/ 845820 h 1009650"/>
                <a:gd name="connsiteX2" fmla="*/ 1253490 w 2503170"/>
                <a:gd name="connsiteY2" fmla="*/ 1009650 h 1009650"/>
                <a:gd name="connsiteX3" fmla="*/ 2503170 w 2503170"/>
                <a:gd name="connsiteY3" fmla="*/ 882015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3170" h="1009650">
                  <a:moveTo>
                    <a:pt x="0" y="0"/>
                  </a:moveTo>
                  <a:lnTo>
                    <a:pt x="626745" y="845820"/>
                  </a:lnTo>
                  <a:lnTo>
                    <a:pt x="1253490" y="1009650"/>
                  </a:lnTo>
                  <a:lnTo>
                    <a:pt x="2503170" y="882015"/>
                  </a:lnTo>
                </a:path>
              </a:pathLst>
            </a:cu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9431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4193A-D2D0-115F-A442-F9E59DA06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08" y="582711"/>
            <a:ext cx="10917190" cy="639992"/>
          </a:xfrm>
        </p:spPr>
        <p:txBody>
          <a:bodyPr anchor="t">
            <a:normAutofit/>
          </a:bodyPr>
          <a:lstStyle/>
          <a:p>
            <a:r>
              <a:rPr lang="en-GB" dirty="0"/>
              <a:t>TRAVERSE Depression </a:t>
            </a:r>
            <a:r>
              <a:rPr lang="en-GB" dirty="0" err="1"/>
              <a:t>substudy</a:t>
            </a:r>
            <a:r>
              <a:rPr lang="en-GB" dirty="0"/>
              <a:t>: results</a:t>
            </a: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6C5E5D65-05FA-8229-6EC2-BA5B11EBC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2164" y="112552"/>
            <a:ext cx="1227881" cy="430167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90B6C0-937A-7ECA-8A54-8C3BE691BA13}"/>
              </a:ext>
            </a:extLst>
          </p:cNvPr>
          <p:cNvSpPr txBox="1"/>
          <p:nvPr/>
        </p:nvSpPr>
        <p:spPr>
          <a:xfrm>
            <a:off x="1524001" y="5845979"/>
            <a:ext cx="10087896" cy="5078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GB" sz="900" spc="-10" dirty="0">
                <a:solidFill>
                  <a:srgbClr val="005294"/>
                </a:solidFill>
                <a:latin typeface="Poppins Light"/>
              </a:rPr>
              <a:t>*The omnibus test P value is for the null hypothesis of no difference between </a:t>
            </a:r>
            <a:r>
              <a:rPr lang="en-GB" sz="900" spc="-10" dirty="0" err="1">
                <a:solidFill>
                  <a:srgbClr val="005294"/>
                </a:solidFill>
                <a:latin typeface="Poppins Light"/>
              </a:rPr>
              <a:t>TTh</a:t>
            </a:r>
            <a:r>
              <a:rPr lang="en-GB" sz="900" spc="-10" dirty="0">
                <a:solidFill>
                  <a:srgbClr val="005294"/>
                </a:solidFill>
                <a:latin typeface="Poppins Light"/>
              </a:rPr>
              <a:t> and placebo groups across all time points.</a:t>
            </a:r>
          </a:p>
          <a:p>
            <a:pPr algn="l"/>
            <a:r>
              <a:rPr lang="en-GB" sz="900" spc="-10" dirty="0">
                <a:solidFill>
                  <a:srgbClr val="005294"/>
                </a:solidFill>
                <a:latin typeface="Poppins Light"/>
              </a:rPr>
              <a:t>HIS-Q, Hypogonadism Impact of Symptoms Questionnaire; </a:t>
            </a:r>
            <a:r>
              <a:rPr lang="en-GB" sz="900" dirty="0" err="1">
                <a:solidFill>
                  <a:srgbClr val="005294"/>
                </a:solidFill>
                <a:latin typeface="Poppins Light"/>
              </a:rPr>
              <a:t>TTh</a:t>
            </a:r>
            <a:r>
              <a:rPr lang="en-GB" sz="900" dirty="0">
                <a:solidFill>
                  <a:srgbClr val="005294"/>
                </a:solidFill>
                <a:latin typeface="Poppins Light"/>
              </a:rPr>
              <a:t>, testosterone therapy</a:t>
            </a:r>
            <a:r>
              <a:rPr kumimoji="0" lang="en-GB" sz="900" b="0" i="0" u="none" strike="noStrike" kern="1200" cap="none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.</a:t>
            </a:r>
            <a:endParaRPr kumimoji="0" lang="en-GB" sz="900" b="0" i="0" u="none" strike="noStrike" kern="1200" cap="none" normalizeH="0" baseline="0" dirty="0">
              <a:ln>
                <a:noFill/>
              </a:ln>
              <a:solidFill>
                <a:srgbClr val="005294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  <a:p>
            <a:pPr algn="l"/>
            <a:r>
              <a:rPr kumimoji="0" lang="en-GB" sz="900" b="0" i="0" u="none" strike="noStrike" kern="1200" cap="none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Bhasin S </a:t>
            </a:r>
            <a:r>
              <a:rPr kumimoji="0" lang="en-GB" sz="900" b="0" i="1" u="none" strike="noStrike" kern="1200" cap="none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et al. J Clin Endocrinol </a:t>
            </a:r>
            <a:r>
              <a:rPr kumimoji="0" lang="en-GB" sz="900" b="0" i="1" u="none" strike="noStrike" kern="1200" cap="none" normalizeH="0" baseline="0" noProof="0" dirty="0" err="1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Metab</a:t>
            </a:r>
            <a:r>
              <a:rPr kumimoji="0" lang="en-GB" sz="900" b="0" i="0" u="none" strike="noStrike" kern="1200" cap="none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 2024; </a:t>
            </a:r>
            <a:r>
              <a:rPr kumimoji="0" lang="en-GB" sz="900" b="0" i="0" u="none" strike="noStrike" kern="1200" cap="none" normalizeH="0" baseline="0" noProof="0" dirty="0" err="1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doi</a:t>
            </a:r>
            <a:r>
              <a:rPr kumimoji="0" lang="en-GB" sz="900" b="0" i="0" u="none" strike="noStrike" kern="1200" cap="none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: 10.1210/</a:t>
            </a:r>
            <a:r>
              <a:rPr kumimoji="0" lang="en-GB" sz="900" b="0" i="0" u="none" strike="noStrike" kern="1200" cap="none" normalizeH="0" baseline="0" noProof="0" dirty="0" err="1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clinem</a:t>
            </a:r>
            <a:r>
              <a:rPr kumimoji="0" lang="en-GB" sz="900" b="0" i="0" u="none" strike="noStrike" kern="1200" cap="none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/dgae026.</a:t>
            </a:r>
            <a:endParaRPr kumimoji="0" lang="sv-SE" sz="900" b="0" i="0" u="none" strike="noStrike" kern="1200" cap="none" normalizeH="0" baseline="0" noProof="0" dirty="0">
              <a:ln>
                <a:noFill/>
              </a:ln>
              <a:solidFill>
                <a:srgbClr val="005294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7D15B5-DFD4-E6C8-00A7-EC75142DFF94}"/>
              </a:ext>
            </a:extLst>
          </p:cNvPr>
          <p:cNvSpPr/>
          <p:nvPr/>
        </p:nvSpPr>
        <p:spPr>
          <a:xfrm>
            <a:off x="-592850" y="1340465"/>
            <a:ext cx="10358260" cy="449779"/>
          </a:xfrm>
          <a:prstGeom prst="roundRect">
            <a:avLst>
              <a:gd name="adj" fmla="val 50000"/>
            </a:avLst>
          </a:prstGeom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2AE37F9-7738-1E2B-E7FF-134A6E8535AD}"/>
              </a:ext>
            </a:extLst>
          </p:cNvPr>
          <p:cNvSpPr txBox="1">
            <a:spLocks/>
          </p:cNvSpPr>
          <p:nvPr/>
        </p:nvSpPr>
        <p:spPr>
          <a:xfrm>
            <a:off x="688768" y="1360561"/>
            <a:ext cx="8902554" cy="42780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rgbClr val="006EAB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b="1" dirty="0">
                <a:solidFill>
                  <a:prstClr val="white"/>
                </a:solidFill>
                <a:latin typeface="Poppins Light"/>
              </a:rPr>
              <a:t>Outcomes in men with significant depressive symptoms</a:t>
            </a:r>
            <a:endParaRPr lang="en-US" b="1" dirty="0">
              <a:solidFill>
                <a:prstClr val="white"/>
              </a:solidFill>
              <a:latin typeface="Poppins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D267C-BF82-7A66-3B6C-2D6282D532F5}"/>
              </a:ext>
            </a:extLst>
          </p:cNvPr>
          <p:cNvSpPr txBox="1">
            <a:spLocks/>
          </p:cNvSpPr>
          <p:nvPr/>
        </p:nvSpPr>
        <p:spPr>
          <a:xfrm>
            <a:off x="688765" y="1983339"/>
            <a:ext cx="10998737" cy="59323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spc="-20" dirty="0">
                <a:solidFill>
                  <a:srgbClr val="E7E6E6">
                    <a:lumMod val="25000"/>
                  </a:srgbClr>
                </a:solidFill>
                <a:latin typeface="Poppins Light"/>
              </a:rPr>
              <a:t>In men with significant depressive symptoms</a:t>
            </a:r>
            <a:r>
              <a:rPr lang="en-GB" sz="1800" spc="-20" dirty="0">
                <a:solidFill>
                  <a:srgbClr val="E7E6E6">
                    <a:lumMod val="25000"/>
                  </a:srgbClr>
                </a:solidFill>
              </a:rPr>
              <a:t>, </a:t>
            </a:r>
            <a:r>
              <a:rPr lang="en-GB" sz="1800" spc="-20" dirty="0" err="1">
                <a:solidFill>
                  <a:srgbClr val="E7E6E6">
                    <a:lumMod val="25000"/>
                  </a:srgbClr>
                </a:solidFill>
              </a:rPr>
              <a:t>TTh</a:t>
            </a:r>
            <a:r>
              <a:rPr lang="en-GB" sz="1800" spc="-20" dirty="0">
                <a:solidFill>
                  <a:srgbClr val="E7E6E6">
                    <a:lumMod val="25000"/>
                  </a:srgbClr>
                </a:solidFill>
              </a:rPr>
              <a:t> was associated with </a:t>
            </a:r>
            <a:r>
              <a:rPr lang="en-GB" sz="1800" spc="-20" dirty="0">
                <a:solidFill>
                  <a:srgbClr val="1272AE"/>
                </a:solidFill>
                <a:latin typeface="Poppins Medium"/>
              </a:rPr>
              <a:t>modest but </a:t>
            </a:r>
            <a:br>
              <a:rPr lang="en-GB" sz="1800" spc="-20" dirty="0">
                <a:solidFill>
                  <a:srgbClr val="1272AE"/>
                </a:solidFill>
                <a:latin typeface="Poppins Medium"/>
              </a:rPr>
            </a:br>
            <a:r>
              <a:rPr lang="en-GB" sz="1800" spc="-20" dirty="0">
                <a:solidFill>
                  <a:srgbClr val="1272AE"/>
                </a:solidFill>
                <a:latin typeface="Poppins Medium"/>
              </a:rPr>
              <a:t>significantly greater improvements in energy</a:t>
            </a:r>
            <a:r>
              <a:rPr lang="en-GB" sz="1800" spc="-20" dirty="0">
                <a:solidFill>
                  <a:srgbClr val="E7E6E6">
                    <a:lumMod val="25000"/>
                  </a:srgbClr>
                </a:solidFill>
              </a:rPr>
              <a:t>, but not cognition or sleep quality</a:t>
            </a:r>
            <a:endParaRPr lang="en-GB" sz="1800" spc="-20" dirty="0">
              <a:solidFill>
                <a:srgbClr val="E7E6E6">
                  <a:lumMod val="25000"/>
                </a:srgbClr>
              </a:solidFill>
              <a:latin typeface="Poppins Ligh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17C48B7-AD7E-F0DA-1C49-0D9DE7C37F64}"/>
              </a:ext>
            </a:extLst>
          </p:cNvPr>
          <p:cNvGrpSpPr/>
          <p:nvPr/>
        </p:nvGrpSpPr>
        <p:grpSpPr>
          <a:xfrm>
            <a:off x="10260484" y="677377"/>
            <a:ext cx="949026" cy="1249042"/>
            <a:chOff x="3039999" y="2564422"/>
            <a:chExt cx="762150" cy="100308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600A9E9-F810-32F5-B0F4-BC0D3534167A}"/>
                </a:ext>
              </a:extLst>
            </p:cNvPr>
            <p:cNvSpPr/>
            <p:nvPr/>
          </p:nvSpPr>
          <p:spPr>
            <a:xfrm>
              <a:off x="3157265" y="3037090"/>
              <a:ext cx="241935" cy="272415"/>
            </a:xfrm>
            <a:custGeom>
              <a:avLst/>
              <a:gdLst>
                <a:gd name="connsiteX0" fmla="*/ 114300 w 241935"/>
                <a:gd name="connsiteY0" fmla="*/ 272415 h 272415"/>
                <a:gd name="connsiteX1" fmla="*/ 40005 w 241935"/>
                <a:gd name="connsiteY1" fmla="*/ 238125 h 272415"/>
                <a:gd name="connsiteX2" fmla="*/ 0 w 241935"/>
                <a:gd name="connsiteY2" fmla="*/ 177165 h 272415"/>
                <a:gd name="connsiteX3" fmla="*/ 1905 w 241935"/>
                <a:gd name="connsiteY3" fmla="*/ 110490 h 272415"/>
                <a:gd name="connsiteX4" fmla="*/ 24765 w 241935"/>
                <a:gd name="connsiteY4" fmla="*/ 15240 h 272415"/>
                <a:gd name="connsiteX5" fmla="*/ 165735 w 241935"/>
                <a:gd name="connsiteY5" fmla="*/ 0 h 272415"/>
                <a:gd name="connsiteX6" fmla="*/ 234315 w 241935"/>
                <a:gd name="connsiteY6" fmla="*/ 36195 h 272415"/>
                <a:gd name="connsiteX7" fmla="*/ 241935 w 241935"/>
                <a:gd name="connsiteY7" fmla="*/ 131445 h 272415"/>
                <a:gd name="connsiteX8" fmla="*/ 234315 w 241935"/>
                <a:gd name="connsiteY8" fmla="*/ 177165 h 272415"/>
                <a:gd name="connsiteX9" fmla="*/ 209550 w 241935"/>
                <a:gd name="connsiteY9" fmla="*/ 226695 h 272415"/>
                <a:gd name="connsiteX10" fmla="*/ 180975 w 241935"/>
                <a:gd name="connsiteY10" fmla="*/ 251460 h 272415"/>
                <a:gd name="connsiteX11" fmla="*/ 114300 w 241935"/>
                <a:gd name="connsiteY11" fmla="*/ 272415 h 27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1935" h="272415">
                  <a:moveTo>
                    <a:pt x="114300" y="272415"/>
                  </a:moveTo>
                  <a:lnTo>
                    <a:pt x="40005" y="238125"/>
                  </a:lnTo>
                  <a:lnTo>
                    <a:pt x="0" y="177165"/>
                  </a:lnTo>
                  <a:lnTo>
                    <a:pt x="1905" y="110490"/>
                  </a:lnTo>
                  <a:lnTo>
                    <a:pt x="24765" y="15240"/>
                  </a:lnTo>
                  <a:lnTo>
                    <a:pt x="165735" y="0"/>
                  </a:lnTo>
                  <a:lnTo>
                    <a:pt x="234315" y="36195"/>
                  </a:lnTo>
                  <a:lnTo>
                    <a:pt x="241935" y="131445"/>
                  </a:lnTo>
                  <a:lnTo>
                    <a:pt x="234315" y="177165"/>
                  </a:lnTo>
                  <a:lnTo>
                    <a:pt x="209550" y="226695"/>
                  </a:lnTo>
                  <a:lnTo>
                    <a:pt x="180975" y="251460"/>
                  </a:lnTo>
                  <a:lnTo>
                    <a:pt x="114300" y="2724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7BADE7D-0EF2-F651-8BA5-579EF7A5D968}"/>
                </a:ext>
              </a:extLst>
            </p:cNvPr>
            <p:cNvSpPr/>
            <p:nvPr/>
          </p:nvSpPr>
          <p:spPr>
            <a:xfrm>
              <a:off x="3447706" y="2637260"/>
              <a:ext cx="260985" cy="245745"/>
            </a:xfrm>
            <a:custGeom>
              <a:avLst/>
              <a:gdLst>
                <a:gd name="connsiteX0" fmla="*/ 241935 w 260985"/>
                <a:gd name="connsiteY0" fmla="*/ 32385 h 245745"/>
                <a:gd name="connsiteX1" fmla="*/ 114300 w 260985"/>
                <a:gd name="connsiteY1" fmla="*/ 0 h 245745"/>
                <a:gd name="connsiteX2" fmla="*/ 22860 w 260985"/>
                <a:gd name="connsiteY2" fmla="*/ 3810 h 245745"/>
                <a:gd name="connsiteX3" fmla="*/ 0 w 260985"/>
                <a:gd name="connsiteY3" fmla="*/ 76200 h 245745"/>
                <a:gd name="connsiteX4" fmla="*/ 5715 w 260985"/>
                <a:gd name="connsiteY4" fmla="*/ 207645 h 245745"/>
                <a:gd name="connsiteX5" fmla="*/ 93345 w 260985"/>
                <a:gd name="connsiteY5" fmla="*/ 241935 h 245745"/>
                <a:gd name="connsiteX6" fmla="*/ 201930 w 260985"/>
                <a:gd name="connsiteY6" fmla="*/ 245745 h 245745"/>
                <a:gd name="connsiteX7" fmla="*/ 260985 w 260985"/>
                <a:gd name="connsiteY7" fmla="*/ 190500 h 245745"/>
                <a:gd name="connsiteX8" fmla="*/ 241935 w 260985"/>
                <a:gd name="connsiteY8" fmla="*/ 32385 h 245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985" h="245745">
                  <a:moveTo>
                    <a:pt x="241935" y="32385"/>
                  </a:moveTo>
                  <a:lnTo>
                    <a:pt x="114300" y="0"/>
                  </a:lnTo>
                  <a:lnTo>
                    <a:pt x="22860" y="3810"/>
                  </a:lnTo>
                  <a:lnTo>
                    <a:pt x="0" y="76200"/>
                  </a:lnTo>
                  <a:lnTo>
                    <a:pt x="5715" y="207645"/>
                  </a:lnTo>
                  <a:lnTo>
                    <a:pt x="93345" y="241935"/>
                  </a:lnTo>
                  <a:lnTo>
                    <a:pt x="201930" y="245745"/>
                  </a:lnTo>
                  <a:lnTo>
                    <a:pt x="260985" y="190500"/>
                  </a:lnTo>
                  <a:lnTo>
                    <a:pt x="241935" y="323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A8D9FE3-FA6A-08D6-1A78-92079AA8BD8F}"/>
                </a:ext>
              </a:extLst>
            </p:cNvPr>
            <p:cNvGrpSpPr/>
            <p:nvPr/>
          </p:nvGrpSpPr>
          <p:grpSpPr>
            <a:xfrm>
              <a:off x="3039999" y="2564422"/>
              <a:ext cx="762150" cy="1003089"/>
              <a:chOff x="-3115113" y="4178429"/>
              <a:chExt cx="2747278" cy="3615775"/>
            </a:xfrm>
          </p:grpSpPr>
          <p:grpSp>
            <p:nvGrpSpPr>
              <p:cNvPr id="19" name="Graphic 14">
                <a:extLst>
                  <a:ext uri="{FF2B5EF4-FFF2-40B4-BE49-F238E27FC236}">
                    <a16:creationId xmlns:a16="http://schemas.microsoft.com/office/drawing/2014/main" id="{4A9AA164-728F-9377-0DA3-70CA04FF0F72}"/>
                  </a:ext>
                </a:extLst>
              </p:cNvPr>
              <p:cNvGrpSpPr/>
              <p:nvPr/>
            </p:nvGrpSpPr>
            <p:grpSpPr>
              <a:xfrm>
                <a:off x="-3115113" y="4178429"/>
                <a:ext cx="2747278" cy="3615775"/>
                <a:chOff x="-3115113" y="4178429"/>
                <a:chExt cx="2747278" cy="3615775"/>
              </a:xfrm>
              <a:solidFill>
                <a:schemeClr val="accent1"/>
              </a:solidFill>
            </p:grpSpPr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84103340-DA88-EF43-1B3C-023D2D361A35}"/>
                    </a:ext>
                  </a:extLst>
                </p:cNvPr>
                <p:cNvSpPr/>
                <p:nvPr/>
              </p:nvSpPr>
              <p:spPr>
                <a:xfrm>
                  <a:off x="-1571863" y="5858709"/>
                  <a:ext cx="213420" cy="213420"/>
                </a:xfrm>
                <a:custGeom>
                  <a:avLst/>
                  <a:gdLst>
                    <a:gd name="connsiteX0" fmla="*/ 106710 w 213420"/>
                    <a:gd name="connsiteY0" fmla="*/ 0 h 213420"/>
                    <a:gd name="connsiteX1" fmla="*/ 0 w 213420"/>
                    <a:gd name="connsiteY1" fmla="*/ 106710 h 213420"/>
                    <a:gd name="connsiteX2" fmla="*/ 106710 w 213420"/>
                    <a:gd name="connsiteY2" fmla="*/ 213421 h 213420"/>
                    <a:gd name="connsiteX3" fmla="*/ 213421 w 213420"/>
                    <a:gd name="connsiteY3" fmla="*/ 106710 h 213420"/>
                    <a:gd name="connsiteX4" fmla="*/ 106710 w 213420"/>
                    <a:gd name="connsiteY4" fmla="*/ 0 h 213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3420" h="213420">
                      <a:moveTo>
                        <a:pt x="106710" y="0"/>
                      </a:moveTo>
                      <a:cubicBezTo>
                        <a:pt x="49560" y="0"/>
                        <a:pt x="0" y="45690"/>
                        <a:pt x="0" y="106710"/>
                      </a:cubicBezTo>
                      <a:cubicBezTo>
                        <a:pt x="0" y="163861"/>
                        <a:pt x="45690" y="213421"/>
                        <a:pt x="106710" y="213421"/>
                      </a:cubicBezTo>
                      <a:cubicBezTo>
                        <a:pt x="163861" y="213421"/>
                        <a:pt x="213421" y="167731"/>
                        <a:pt x="213421" y="106710"/>
                      </a:cubicBezTo>
                      <a:cubicBezTo>
                        <a:pt x="213421" y="45690"/>
                        <a:pt x="167583" y="0"/>
                        <a:pt x="1067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49" name="Freeform: Shape 448">
                  <a:extLst>
                    <a:ext uri="{FF2B5EF4-FFF2-40B4-BE49-F238E27FC236}">
                      <a16:creationId xmlns:a16="http://schemas.microsoft.com/office/drawing/2014/main" id="{7D29E4AF-A015-5C16-F1D0-D8528AAAE056}"/>
                    </a:ext>
                  </a:extLst>
                </p:cNvPr>
                <p:cNvSpPr/>
                <p:nvPr/>
              </p:nvSpPr>
              <p:spPr>
                <a:xfrm>
                  <a:off x="-1347157" y="5580541"/>
                  <a:ext cx="266700" cy="266700"/>
                </a:xfrm>
                <a:custGeom>
                  <a:avLst/>
                  <a:gdLst>
                    <a:gd name="connsiteX0" fmla="*/ 133350 w 266700"/>
                    <a:gd name="connsiteY0" fmla="*/ 0 h 266700"/>
                    <a:gd name="connsiteX1" fmla="*/ 0 w 266700"/>
                    <a:gd name="connsiteY1" fmla="*/ 133350 h 266700"/>
                    <a:gd name="connsiteX2" fmla="*/ 133350 w 266700"/>
                    <a:gd name="connsiteY2" fmla="*/ 266700 h 266700"/>
                    <a:gd name="connsiteX3" fmla="*/ 266700 w 266700"/>
                    <a:gd name="connsiteY3" fmla="*/ 133350 h 266700"/>
                    <a:gd name="connsiteX4" fmla="*/ 133350 w 266700"/>
                    <a:gd name="connsiteY4" fmla="*/ 0 h 266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6700" h="266700">
                      <a:moveTo>
                        <a:pt x="133350" y="0"/>
                      </a:moveTo>
                      <a:cubicBezTo>
                        <a:pt x="61021" y="0"/>
                        <a:pt x="0" y="61021"/>
                        <a:pt x="0" y="133350"/>
                      </a:cubicBezTo>
                      <a:cubicBezTo>
                        <a:pt x="0" y="205679"/>
                        <a:pt x="61021" y="266700"/>
                        <a:pt x="133350" y="266700"/>
                      </a:cubicBezTo>
                      <a:cubicBezTo>
                        <a:pt x="205679" y="266700"/>
                        <a:pt x="266700" y="205679"/>
                        <a:pt x="266700" y="133350"/>
                      </a:cubicBezTo>
                      <a:cubicBezTo>
                        <a:pt x="266700" y="57150"/>
                        <a:pt x="205828" y="0"/>
                        <a:pt x="13335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50" name="Freeform: Shape 449">
                  <a:extLst>
                    <a:ext uri="{FF2B5EF4-FFF2-40B4-BE49-F238E27FC236}">
                      <a16:creationId xmlns:a16="http://schemas.microsoft.com/office/drawing/2014/main" id="{8E17E1B3-CB70-4C32-8455-3F05EAF87FAB}"/>
                    </a:ext>
                  </a:extLst>
                </p:cNvPr>
                <p:cNvSpPr/>
                <p:nvPr/>
              </p:nvSpPr>
              <p:spPr>
                <a:xfrm>
                  <a:off x="-2025337" y="4178429"/>
                  <a:ext cx="1657502" cy="1333196"/>
                </a:xfrm>
                <a:custGeom>
                  <a:avLst/>
                  <a:gdLst>
                    <a:gd name="connsiteX0" fmla="*/ 1657502 w 1657502"/>
                    <a:gd name="connsiteY0" fmla="*/ 525812 h 1333196"/>
                    <a:gd name="connsiteX1" fmla="*/ 1360292 w 1657502"/>
                    <a:gd name="connsiteY1" fmla="*/ 228602 h 1333196"/>
                    <a:gd name="connsiteX2" fmla="*/ 1329781 w 1657502"/>
                    <a:gd name="connsiteY2" fmla="*/ 232471 h 1333196"/>
                    <a:gd name="connsiteX3" fmla="*/ 1028852 w 1657502"/>
                    <a:gd name="connsiteY3" fmla="*/ 0 h 1333196"/>
                    <a:gd name="connsiteX4" fmla="*/ 834481 w 1657502"/>
                    <a:gd name="connsiteY4" fmla="*/ 68610 h 1333196"/>
                    <a:gd name="connsiteX5" fmla="*/ 640111 w 1657502"/>
                    <a:gd name="connsiteY5" fmla="*/ 0 h 1333196"/>
                    <a:gd name="connsiteX6" fmla="*/ 335311 w 1657502"/>
                    <a:gd name="connsiteY6" fmla="*/ 247650 h 1333196"/>
                    <a:gd name="connsiteX7" fmla="*/ 285750 w 1657502"/>
                    <a:gd name="connsiteY7" fmla="*/ 243781 h 1333196"/>
                    <a:gd name="connsiteX8" fmla="*/ 0 w 1657502"/>
                    <a:gd name="connsiteY8" fmla="*/ 529531 h 1333196"/>
                    <a:gd name="connsiteX9" fmla="*/ 68610 w 1657502"/>
                    <a:gd name="connsiteY9" fmla="*/ 716160 h 1333196"/>
                    <a:gd name="connsiteX10" fmla="*/ 0 w 1657502"/>
                    <a:gd name="connsiteY10" fmla="*/ 902789 h 1333196"/>
                    <a:gd name="connsiteX11" fmla="*/ 285750 w 1657502"/>
                    <a:gd name="connsiteY11" fmla="*/ 1188539 h 1333196"/>
                    <a:gd name="connsiteX12" fmla="*/ 327721 w 1657502"/>
                    <a:gd name="connsiteY12" fmla="*/ 1184668 h 1333196"/>
                    <a:gd name="connsiteX13" fmla="*/ 605882 w 1657502"/>
                    <a:gd name="connsiteY13" fmla="*/ 1333197 h 1333196"/>
                    <a:gd name="connsiteX14" fmla="*/ 826892 w 1657502"/>
                    <a:gd name="connsiteY14" fmla="*/ 1245536 h 1333196"/>
                    <a:gd name="connsiteX15" fmla="*/ 1047902 w 1657502"/>
                    <a:gd name="connsiteY15" fmla="*/ 1333197 h 1333196"/>
                    <a:gd name="connsiteX16" fmla="*/ 1314602 w 1657502"/>
                    <a:gd name="connsiteY16" fmla="*/ 1195976 h 1333196"/>
                    <a:gd name="connsiteX17" fmla="*/ 1360292 w 1657502"/>
                    <a:gd name="connsiteY17" fmla="*/ 1199847 h 1333196"/>
                    <a:gd name="connsiteX18" fmla="*/ 1657502 w 1657502"/>
                    <a:gd name="connsiteY18" fmla="*/ 902636 h 1333196"/>
                    <a:gd name="connsiteX19" fmla="*/ 1592763 w 1657502"/>
                    <a:gd name="connsiteY19" fmla="*/ 716007 h 1333196"/>
                    <a:gd name="connsiteX20" fmla="*/ 1657502 w 1657502"/>
                    <a:gd name="connsiteY20" fmla="*/ 525804 h 1333196"/>
                    <a:gd name="connsiteX21" fmla="*/ 525818 w 1657502"/>
                    <a:gd name="connsiteY21" fmla="*/ 480122 h 1333196"/>
                    <a:gd name="connsiteX22" fmla="*/ 628658 w 1657502"/>
                    <a:gd name="connsiteY22" fmla="*/ 377283 h 1333196"/>
                    <a:gd name="connsiteX23" fmla="*/ 731497 w 1657502"/>
                    <a:gd name="connsiteY23" fmla="*/ 480122 h 1333196"/>
                    <a:gd name="connsiteX24" fmla="*/ 628658 w 1657502"/>
                    <a:gd name="connsiteY24" fmla="*/ 582962 h 1333196"/>
                    <a:gd name="connsiteX25" fmla="*/ 525818 w 1657502"/>
                    <a:gd name="connsiteY25" fmla="*/ 480122 h 1333196"/>
                    <a:gd name="connsiteX26" fmla="*/ 1028852 w 1657502"/>
                    <a:gd name="connsiteY26" fmla="*/ 983004 h 1333196"/>
                    <a:gd name="connsiteX27" fmla="*/ 1009802 w 1657502"/>
                    <a:gd name="connsiteY27" fmla="*/ 986875 h 1333196"/>
                    <a:gd name="connsiteX28" fmla="*/ 945063 w 1657502"/>
                    <a:gd name="connsiteY28" fmla="*/ 937315 h 1333196"/>
                    <a:gd name="connsiteX29" fmla="*/ 826892 w 1657502"/>
                    <a:gd name="connsiteY29" fmla="*/ 845936 h 1333196"/>
                    <a:gd name="connsiteX30" fmla="*/ 708721 w 1657502"/>
                    <a:gd name="connsiteY30" fmla="*/ 937315 h 1333196"/>
                    <a:gd name="connsiteX31" fmla="*/ 624932 w 1657502"/>
                    <a:gd name="connsiteY31" fmla="*/ 986875 h 1333196"/>
                    <a:gd name="connsiteX32" fmla="*/ 575371 w 1657502"/>
                    <a:gd name="connsiteY32" fmla="*/ 903086 h 1333196"/>
                    <a:gd name="connsiteX33" fmla="*/ 826892 w 1657502"/>
                    <a:gd name="connsiteY33" fmla="*/ 712586 h 1333196"/>
                    <a:gd name="connsiteX34" fmla="*/ 1078413 w 1657502"/>
                    <a:gd name="connsiteY34" fmla="*/ 903086 h 1333196"/>
                    <a:gd name="connsiteX35" fmla="*/ 1028852 w 1657502"/>
                    <a:gd name="connsiteY35" fmla="*/ 983008 h 1333196"/>
                    <a:gd name="connsiteX36" fmla="*/ 1024981 w 1657502"/>
                    <a:gd name="connsiteY36" fmla="*/ 586841 h 1333196"/>
                    <a:gd name="connsiteX37" fmla="*/ 922142 w 1657502"/>
                    <a:gd name="connsiteY37" fmla="*/ 484001 h 1333196"/>
                    <a:gd name="connsiteX38" fmla="*/ 1024981 w 1657502"/>
                    <a:gd name="connsiteY38" fmla="*/ 381162 h 1333196"/>
                    <a:gd name="connsiteX39" fmla="*/ 1127821 w 1657502"/>
                    <a:gd name="connsiteY39" fmla="*/ 484001 h 1333196"/>
                    <a:gd name="connsiteX40" fmla="*/ 1024981 w 1657502"/>
                    <a:gd name="connsiteY40" fmla="*/ 586841 h 1333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1657502" h="1333196">
                      <a:moveTo>
                        <a:pt x="1657502" y="525812"/>
                      </a:moveTo>
                      <a:cubicBezTo>
                        <a:pt x="1657502" y="361952"/>
                        <a:pt x="1524152" y="228602"/>
                        <a:pt x="1360292" y="228602"/>
                      </a:cubicBezTo>
                      <a:cubicBezTo>
                        <a:pt x="1348831" y="228602"/>
                        <a:pt x="1341242" y="232471"/>
                        <a:pt x="1329781" y="232471"/>
                      </a:cubicBezTo>
                      <a:cubicBezTo>
                        <a:pt x="1295552" y="99121"/>
                        <a:pt x="1173511" y="0"/>
                        <a:pt x="1028852" y="0"/>
                      </a:cubicBezTo>
                      <a:cubicBezTo>
                        <a:pt x="956523" y="0"/>
                        <a:pt x="887913" y="26640"/>
                        <a:pt x="834481" y="68610"/>
                      </a:cubicBezTo>
                      <a:cubicBezTo>
                        <a:pt x="781202" y="26640"/>
                        <a:pt x="716311" y="0"/>
                        <a:pt x="640111" y="0"/>
                      </a:cubicBezTo>
                      <a:cubicBezTo>
                        <a:pt x="491581" y="0"/>
                        <a:pt x="365821" y="106710"/>
                        <a:pt x="335311" y="247650"/>
                      </a:cubicBezTo>
                      <a:cubicBezTo>
                        <a:pt x="320131" y="243781"/>
                        <a:pt x="301081" y="243781"/>
                        <a:pt x="285750" y="243781"/>
                      </a:cubicBezTo>
                      <a:cubicBezTo>
                        <a:pt x="125760" y="243781"/>
                        <a:pt x="0" y="373260"/>
                        <a:pt x="0" y="529531"/>
                      </a:cubicBezTo>
                      <a:cubicBezTo>
                        <a:pt x="0" y="601860"/>
                        <a:pt x="26640" y="662881"/>
                        <a:pt x="68610" y="716160"/>
                      </a:cubicBezTo>
                      <a:cubicBezTo>
                        <a:pt x="26640" y="765720"/>
                        <a:pt x="0" y="830460"/>
                        <a:pt x="0" y="902789"/>
                      </a:cubicBezTo>
                      <a:cubicBezTo>
                        <a:pt x="0" y="1062778"/>
                        <a:pt x="129479" y="1188539"/>
                        <a:pt x="285750" y="1188539"/>
                      </a:cubicBezTo>
                      <a:cubicBezTo>
                        <a:pt x="300933" y="1188539"/>
                        <a:pt x="312390" y="1184668"/>
                        <a:pt x="327721" y="1184668"/>
                      </a:cubicBezTo>
                      <a:cubicBezTo>
                        <a:pt x="388742" y="1272328"/>
                        <a:pt x="487711" y="1333197"/>
                        <a:pt x="605882" y="1333197"/>
                      </a:cubicBezTo>
                      <a:cubicBezTo>
                        <a:pt x="689671" y="1333197"/>
                        <a:pt x="769742" y="1298968"/>
                        <a:pt x="826892" y="1245536"/>
                      </a:cubicBezTo>
                      <a:cubicBezTo>
                        <a:pt x="884042" y="1298815"/>
                        <a:pt x="964113" y="1333197"/>
                        <a:pt x="1047902" y="1333197"/>
                      </a:cubicBezTo>
                      <a:cubicBezTo>
                        <a:pt x="1158331" y="1333197"/>
                        <a:pt x="1253581" y="1279918"/>
                        <a:pt x="1314602" y="1195976"/>
                      </a:cubicBezTo>
                      <a:cubicBezTo>
                        <a:pt x="1329785" y="1199847"/>
                        <a:pt x="1345113" y="1199847"/>
                        <a:pt x="1360292" y="1199847"/>
                      </a:cubicBezTo>
                      <a:cubicBezTo>
                        <a:pt x="1524152" y="1199847"/>
                        <a:pt x="1657502" y="1066497"/>
                        <a:pt x="1657502" y="902636"/>
                      </a:cubicBezTo>
                      <a:cubicBezTo>
                        <a:pt x="1657502" y="834026"/>
                        <a:pt x="1630863" y="769286"/>
                        <a:pt x="1592763" y="716007"/>
                      </a:cubicBezTo>
                      <a:cubicBezTo>
                        <a:pt x="1630714" y="659154"/>
                        <a:pt x="1657502" y="594415"/>
                        <a:pt x="1657502" y="525804"/>
                      </a:cubicBezTo>
                      <a:close/>
                      <a:moveTo>
                        <a:pt x="525818" y="480122"/>
                      </a:moveTo>
                      <a:cubicBezTo>
                        <a:pt x="525818" y="422972"/>
                        <a:pt x="571508" y="377283"/>
                        <a:pt x="628658" y="377283"/>
                      </a:cubicBezTo>
                      <a:cubicBezTo>
                        <a:pt x="685808" y="377283"/>
                        <a:pt x="731497" y="422972"/>
                        <a:pt x="731497" y="480122"/>
                      </a:cubicBezTo>
                      <a:cubicBezTo>
                        <a:pt x="731497" y="537272"/>
                        <a:pt x="685808" y="582962"/>
                        <a:pt x="628658" y="582962"/>
                      </a:cubicBezTo>
                      <a:cubicBezTo>
                        <a:pt x="571656" y="586833"/>
                        <a:pt x="525818" y="537272"/>
                        <a:pt x="525818" y="480122"/>
                      </a:cubicBezTo>
                      <a:close/>
                      <a:moveTo>
                        <a:pt x="1028852" y="983004"/>
                      </a:moveTo>
                      <a:cubicBezTo>
                        <a:pt x="1021263" y="983004"/>
                        <a:pt x="1017392" y="986875"/>
                        <a:pt x="1009802" y="986875"/>
                      </a:cubicBezTo>
                      <a:cubicBezTo>
                        <a:pt x="979292" y="986875"/>
                        <a:pt x="952652" y="967825"/>
                        <a:pt x="945063" y="937315"/>
                      </a:cubicBezTo>
                      <a:cubicBezTo>
                        <a:pt x="929884" y="884036"/>
                        <a:pt x="880323" y="845936"/>
                        <a:pt x="826892" y="845936"/>
                      </a:cubicBezTo>
                      <a:cubicBezTo>
                        <a:pt x="769742" y="845936"/>
                        <a:pt x="720182" y="884036"/>
                        <a:pt x="708721" y="937315"/>
                      </a:cubicBezTo>
                      <a:cubicBezTo>
                        <a:pt x="697261" y="975415"/>
                        <a:pt x="659161" y="994465"/>
                        <a:pt x="624932" y="986875"/>
                      </a:cubicBezTo>
                      <a:cubicBezTo>
                        <a:pt x="586832" y="975415"/>
                        <a:pt x="567782" y="941186"/>
                        <a:pt x="575371" y="903086"/>
                      </a:cubicBezTo>
                      <a:cubicBezTo>
                        <a:pt x="605882" y="788786"/>
                        <a:pt x="708721" y="712586"/>
                        <a:pt x="826892" y="712586"/>
                      </a:cubicBezTo>
                      <a:cubicBezTo>
                        <a:pt x="945063" y="712586"/>
                        <a:pt x="1047902" y="792657"/>
                        <a:pt x="1078413" y="903086"/>
                      </a:cubicBezTo>
                      <a:cubicBezTo>
                        <a:pt x="1086002" y="937315"/>
                        <a:pt x="1066952" y="975415"/>
                        <a:pt x="1028852" y="983008"/>
                      </a:cubicBezTo>
                      <a:close/>
                      <a:moveTo>
                        <a:pt x="1024981" y="586841"/>
                      </a:moveTo>
                      <a:cubicBezTo>
                        <a:pt x="967831" y="586841"/>
                        <a:pt x="922142" y="541151"/>
                        <a:pt x="922142" y="484001"/>
                      </a:cubicBezTo>
                      <a:cubicBezTo>
                        <a:pt x="922142" y="426851"/>
                        <a:pt x="967831" y="381162"/>
                        <a:pt x="1024981" y="381162"/>
                      </a:cubicBezTo>
                      <a:cubicBezTo>
                        <a:pt x="1082131" y="381162"/>
                        <a:pt x="1127821" y="426851"/>
                        <a:pt x="1127821" y="484001"/>
                      </a:cubicBezTo>
                      <a:cubicBezTo>
                        <a:pt x="1127821" y="537280"/>
                        <a:pt x="1082131" y="586841"/>
                        <a:pt x="1024981" y="58684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51" name="Freeform: Shape 450">
                  <a:extLst>
                    <a:ext uri="{FF2B5EF4-FFF2-40B4-BE49-F238E27FC236}">
                      <a16:creationId xmlns:a16="http://schemas.microsoft.com/office/drawing/2014/main" id="{157B70C9-1C8A-ED83-CDA3-7F6DDBA437CE}"/>
                    </a:ext>
                  </a:extLst>
                </p:cNvPr>
                <p:cNvSpPr/>
                <p:nvPr/>
              </p:nvSpPr>
              <p:spPr>
                <a:xfrm>
                  <a:off x="-3115113" y="6875940"/>
                  <a:ext cx="1710773" cy="918264"/>
                </a:xfrm>
                <a:custGeom>
                  <a:avLst/>
                  <a:gdLst>
                    <a:gd name="connsiteX0" fmla="*/ 1284123 w 1710773"/>
                    <a:gd name="connsiteY0" fmla="*/ 0 h 918263"/>
                    <a:gd name="connsiteX1" fmla="*/ 853554 w 1710773"/>
                    <a:gd name="connsiteY1" fmla="*/ 179039 h 918263"/>
                    <a:gd name="connsiteX2" fmla="*/ 422986 w 1710773"/>
                    <a:gd name="connsiteY2" fmla="*/ 0 h 918263"/>
                    <a:gd name="connsiteX3" fmla="*/ 0 w 1710773"/>
                    <a:gd name="connsiteY3" fmla="*/ 617182 h 918263"/>
                    <a:gd name="connsiteX4" fmla="*/ 0 w 1710773"/>
                    <a:gd name="connsiteY4" fmla="*/ 849653 h 918263"/>
                    <a:gd name="connsiteX5" fmla="*/ 68610 w 1710773"/>
                    <a:gd name="connsiteY5" fmla="*/ 918263 h 918263"/>
                    <a:gd name="connsiteX6" fmla="*/ 1638445 w 1710773"/>
                    <a:gd name="connsiteY6" fmla="*/ 918263 h 918263"/>
                    <a:gd name="connsiteX7" fmla="*/ 1710774 w 1710773"/>
                    <a:gd name="connsiteY7" fmla="*/ 849653 h 918263"/>
                    <a:gd name="connsiteX8" fmla="*/ 1710774 w 1710773"/>
                    <a:gd name="connsiteY8" fmla="*/ 617182 h 918263"/>
                    <a:gd name="connsiteX9" fmla="*/ 1284092 w 1710773"/>
                    <a:gd name="connsiteY9" fmla="*/ 0 h 918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10773" h="918263">
                      <a:moveTo>
                        <a:pt x="1284123" y="0"/>
                      </a:moveTo>
                      <a:cubicBezTo>
                        <a:pt x="1169823" y="110429"/>
                        <a:pt x="1017422" y="179039"/>
                        <a:pt x="853554" y="179039"/>
                      </a:cubicBezTo>
                      <a:cubicBezTo>
                        <a:pt x="685975" y="179039"/>
                        <a:pt x="537294" y="110429"/>
                        <a:pt x="422986" y="0"/>
                      </a:cubicBezTo>
                      <a:cubicBezTo>
                        <a:pt x="175336" y="95250"/>
                        <a:pt x="0" y="335310"/>
                        <a:pt x="0" y="617182"/>
                      </a:cubicBezTo>
                      <a:lnTo>
                        <a:pt x="0" y="849653"/>
                      </a:lnTo>
                      <a:cubicBezTo>
                        <a:pt x="0" y="887753"/>
                        <a:pt x="30510" y="918263"/>
                        <a:pt x="68610" y="918263"/>
                      </a:cubicBezTo>
                      <a:lnTo>
                        <a:pt x="1638445" y="918263"/>
                      </a:lnTo>
                      <a:cubicBezTo>
                        <a:pt x="1676545" y="918263"/>
                        <a:pt x="1710774" y="887753"/>
                        <a:pt x="1710774" y="849653"/>
                      </a:cubicBezTo>
                      <a:lnTo>
                        <a:pt x="1710774" y="617182"/>
                      </a:lnTo>
                      <a:cubicBezTo>
                        <a:pt x="1707051" y="335303"/>
                        <a:pt x="1531734" y="95250"/>
                        <a:pt x="128409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52" name="Freeform: Shape 451">
                  <a:extLst>
                    <a:ext uri="{FF2B5EF4-FFF2-40B4-BE49-F238E27FC236}">
                      <a16:creationId xmlns:a16="http://schemas.microsoft.com/office/drawing/2014/main" id="{9A90FC4C-DF75-FA03-6420-9A611B824D91}"/>
                    </a:ext>
                  </a:extLst>
                </p:cNvPr>
                <p:cNvSpPr/>
                <p:nvPr/>
              </p:nvSpPr>
              <p:spPr>
                <a:xfrm>
                  <a:off x="-2803787" y="5680715"/>
                  <a:ext cx="1081932" cy="1241098"/>
                </a:xfrm>
                <a:custGeom>
                  <a:avLst/>
                  <a:gdLst>
                    <a:gd name="connsiteX0" fmla="*/ 39348 w 1081932"/>
                    <a:gd name="connsiteY0" fmla="*/ 696231 h 1241098"/>
                    <a:gd name="connsiteX1" fmla="*/ 542230 w 1081932"/>
                    <a:gd name="connsiteY1" fmla="*/ 1241099 h 1241098"/>
                    <a:gd name="connsiteX2" fmla="*/ 1045112 w 1081932"/>
                    <a:gd name="connsiteY2" fmla="*/ 696231 h 1241098"/>
                    <a:gd name="connsiteX3" fmla="*/ 1041241 w 1081932"/>
                    <a:gd name="connsiteY3" fmla="*/ 608570 h 1241098"/>
                    <a:gd name="connsiteX4" fmla="*/ 926941 w 1081932"/>
                    <a:gd name="connsiteY4" fmla="*/ 6552 h 1241098"/>
                    <a:gd name="connsiteX5" fmla="*/ 104058 w 1081932"/>
                    <a:gd name="connsiteY5" fmla="*/ 189463 h 1241098"/>
                    <a:gd name="connsiteX6" fmla="*/ 39318 w 1081932"/>
                    <a:gd name="connsiteY6" fmla="*/ 608563 h 1241098"/>
                    <a:gd name="connsiteX7" fmla="*/ 39318 w 1081932"/>
                    <a:gd name="connsiteY7" fmla="*/ 696223 h 1241098"/>
                    <a:gd name="connsiteX8" fmla="*/ 191748 w 1081932"/>
                    <a:gd name="connsiteY8" fmla="*/ 711410 h 1241098"/>
                    <a:gd name="connsiteX9" fmla="*/ 222259 w 1081932"/>
                    <a:gd name="connsiteY9" fmla="*/ 677181 h 1241098"/>
                    <a:gd name="connsiteX10" fmla="*/ 267948 w 1081932"/>
                    <a:gd name="connsiteY10" fmla="*/ 410481 h 1241098"/>
                    <a:gd name="connsiteX11" fmla="*/ 538519 w 1081932"/>
                    <a:gd name="connsiteY11" fmla="*/ 460041 h 1241098"/>
                    <a:gd name="connsiteX12" fmla="*/ 809090 w 1081932"/>
                    <a:gd name="connsiteY12" fmla="*/ 410481 h 1241098"/>
                    <a:gd name="connsiteX13" fmla="*/ 854780 w 1081932"/>
                    <a:gd name="connsiteY13" fmla="*/ 677181 h 1241098"/>
                    <a:gd name="connsiteX14" fmla="*/ 885290 w 1081932"/>
                    <a:gd name="connsiteY14" fmla="*/ 711410 h 1241098"/>
                    <a:gd name="connsiteX15" fmla="*/ 915797 w 1081932"/>
                    <a:gd name="connsiteY15" fmla="*/ 707543 h 1241098"/>
                    <a:gd name="connsiteX16" fmla="*/ 538668 w 1081932"/>
                    <a:gd name="connsiteY16" fmla="*/ 1115174 h 1241098"/>
                    <a:gd name="connsiteX17" fmla="*/ 161539 w 1081932"/>
                    <a:gd name="connsiteY17" fmla="*/ 707543 h 1241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081932" h="1241098">
                      <a:moveTo>
                        <a:pt x="39348" y="696231"/>
                      </a:moveTo>
                      <a:cubicBezTo>
                        <a:pt x="39348" y="997160"/>
                        <a:pt x="264078" y="1241099"/>
                        <a:pt x="542230" y="1241099"/>
                      </a:cubicBezTo>
                      <a:cubicBezTo>
                        <a:pt x="820391" y="1241099"/>
                        <a:pt x="1045112" y="997320"/>
                        <a:pt x="1045112" y="696231"/>
                      </a:cubicBezTo>
                      <a:cubicBezTo>
                        <a:pt x="1045112" y="665720"/>
                        <a:pt x="1045112" y="639081"/>
                        <a:pt x="1041241" y="608570"/>
                      </a:cubicBezTo>
                      <a:cubicBezTo>
                        <a:pt x="1121312" y="372381"/>
                        <a:pt x="1083212" y="-58180"/>
                        <a:pt x="926941" y="6552"/>
                      </a:cubicBezTo>
                      <a:cubicBezTo>
                        <a:pt x="793740" y="67573"/>
                        <a:pt x="62262" y="-119208"/>
                        <a:pt x="104058" y="189463"/>
                      </a:cubicBezTo>
                      <a:cubicBezTo>
                        <a:pt x="-67392" y="197052"/>
                        <a:pt x="20268" y="536234"/>
                        <a:pt x="39318" y="608563"/>
                      </a:cubicBezTo>
                      <a:lnTo>
                        <a:pt x="39318" y="696223"/>
                      </a:lnTo>
                      <a:close/>
                      <a:moveTo>
                        <a:pt x="191748" y="711410"/>
                      </a:moveTo>
                      <a:cubicBezTo>
                        <a:pt x="210798" y="711410"/>
                        <a:pt x="225978" y="696231"/>
                        <a:pt x="222259" y="677181"/>
                      </a:cubicBezTo>
                      <a:cubicBezTo>
                        <a:pt x="210798" y="597110"/>
                        <a:pt x="199338" y="395302"/>
                        <a:pt x="267948" y="410481"/>
                      </a:cubicBezTo>
                      <a:cubicBezTo>
                        <a:pt x="355609" y="433402"/>
                        <a:pt x="454578" y="460041"/>
                        <a:pt x="538519" y="460041"/>
                      </a:cubicBezTo>
                      <a:cubicBezTo>
                        <a:pt x="622309" y="460041"/>
                        <a:pt x="721430" y="433402"/>
                        <a:pt x="809090" y="410481"/>
                      </a:cubicBezTo>
                      <a:cubicBezTo>
                        <a:pt x="877701" y="391431"/>
                        <a:pt x="866240" y="593391"/>
                        <a:pt x="854780" y="677181"/>
                      </a:cubicBezTo>
                      <a:cubicBezTo>
                        <a:pt x="850909" y="696231"/>
                        <a:pt x="869959" y="711410"/>
                        <a:pt x="885290" y="711410"/>
                      </a:cubicBezTo>
                      <a:lnTo>
                        <a:pt x="915797" y="707543"/>
                      </a:lnTo>
                      <a:cubicBezTo>
                        <a:pt x="908208" y="932272"/>
                        <a:pt x="740476" y="1115174"/>
                        <a:pt x="538668" y="1115174"/>
                      </a:cubicBezTo>
                      <a:cubicBezTo>
                        <a:pt x="332989" y="1115174"/>
                        <a:pt x="165258" y="932264"/>
                        <a:pt x="161539" y="70754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F7D81E2-2FD0-5F57-188C-5F32FA0D7B51}"/>
                  </a:ext>
                </a:extLst>
              </p:cNvPr>
              <p:cNvSpPr/>
              <p:nvPr/>
            </p:nvSpPr>
            <p:spPr>
              <a:xfrm>
                <a:off x="-1608493" y="4863507"/>
                <a:ext cx="821349" cy="367828"/>
              </a:xfrm>
              <a:prstGeom prst="rect">
                <a:avLst/>
              </a:prstGeom>
              <a:solidFill>
                <a:schemeClr val="accent2"/>
              </a:soli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27BEF68E-DCD1-19CE-37B6-5E1904564DED}"/>
                  </a:ext>
                </a:extLst>
              </p:cNvPr>
              <p:cNvSpPr/>
              <p:nvPr/>
            </p:nvSpPr>
            <p:spPr>
              <a:xfrm>
                <a:off x="-1517275" y="4946424"/>
                <a:ext cx="633564" cy="14065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86" name="Group 485">
            <a:extLst>
              <a:ext uri="{FF2B5EF4-FFF2-40B4-BE49-F238E27FC236}">
                <a16:creationId xmlns:a16="http://schemas.microsoft.com/office/drawing/2014/main" id="{CB8DBEC8-3768-114B-5E76-0A8AB3B42565}"/>
              </a:ext>
            </a:extLst>
          </p:cNvPr>
          <p:cNvGrpSpPr/>
          <p:nvPr/>
        </p:nvGrpSpPr>
        <p:grpSpPr>
          <a:xfrm>
            <a:off x="155861" y="2692963"/>
            <a:ext cx="11237384" cy="2967426"/>
            <a:chOff x="155861" y="2692963"/>
            <a:chExt cx="11237384" cy="2967426"/>
          </a:xfrm>
        </p:grpSpPr>
        <p:grpSp>
          <p:nvGrpSpPr>
            <p:cNvPr id="487" name="Group 486">
              <a:extLst>
                <a:ext uri="{FF2B5EF4-FFF2-40B4-BE49-F238E27FC236}">
                  <a16:creationId xmlns:a16="http://schemas.microsoft.com/office/drawing/2014/main" id="{871822EF-98CF-B275-4C98-B16A6848087B}"/>
                </a:ext>
              </a:extLst>
            </p:cNvPr>
            <p:cNvGrpSpPr/>
            <p:nvPr/>
          </p:nvGrpSpPr>
          <p:grpSpPr>
            <a:xfrm>
              <a:off x="155861" y="2913195"/>
              <a:ext cx="2036619" cy="1114847"/>
              <a:chOff x="155861" y="3013675"/>
              <a:chExt cx="2036619" cy="1114847"/>
            </a:xfrm>
          </p:grpSpPr>
          <p:sp>
            <p:nvSpPr>
              <p:cNvPr id="494" name="Rectangle: Rounded Corners 493">
                <a:extLst>
                  <a:ext uri="{FF2B5EF4-FFF2-40B4-BE49-F238E27FC236}">
                    <a16:creationId xmlns:a16="http://schemas.microsoft.com/office/drawing/2014/main" id="{E5D7B936-56A5-22EA-881F-8D169053E2E9}"/>
                  </a:ext>
                </a:extLst>
              </p:cNvPr>
              <p:cNvSpPr/>
              <p:nvPr/>
            </p:nvSpPr>
            <p:spPr>
              <a:xfrm>
                <a:off x="155861" y="3013675"/>
                <a:ext cx="2036619" cy="1114847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95" name="Group 494">
                <a:extLst>
                  <a:ext uri="{FF2B5EF4-FFF2-40B4-BE49-F238E27FC236}">
                    <a16:creationId xmlns:a16="http://schemas.microsoft.com/office/drawing/2014/main" id="{36B7F59B-DF86-0F83-D2B1-2EAE65AA1787}"/>
                  </a:ext>
                </a:extLst>
              </p:cNvPr>
              <p:cNvGrpSpPr/>
              <p:nvPr/>
            </p:nvGrpSpPr>
            <p:grpSpPr>
              <a:xfrm>
                <a:off x="442756" y="3215816"/>
                <a:ext cx="689759" cy="689759"/>
                <a:chOff x="442756" y="2894270"/>
                <a:chExt cx="689759" cy="689759"/>
              </a:xfrm>
            </p:grpSpPr>
            <p:grpSp>
              <p:nvGrpSpPr>
                <p:cNvPr id="496" name="Group 495">
                  <a:extLst>
                    <a:ext uri="{FF2B5EF4-FFF2-40B4-BE49-F238E27FC236}">
                      <a16:creationId xmlns:a16="http://schemas.microsoft.com/office/drawing/2014/main" id="{47C3548E-7386-AFFD-1BF8-53547819666F}"/>
                    </a:ext>
                  </a:extLst>
                </p:cNvPr>
                <p:cNvGrpSpPr/>
                <p:nvPr/>
              </p:nvGrpSpPr>
              <p:grpSpPr>
                <a:xfrm>
                  <a:off x="442756" y="2894270"/>
                  <a:ext cx="689759" cy="689759"/>
                  <a:chOff x="1239144" y="3062729"/>
                  <a:chExt cx="601679" cy="601679"/>
                </a:xfrm>
              </p:grpSpPr>
              <p:sp>
                <p:nvSpPr>
                  <p:cNvPr id="506" name="Freeform: Shape 505">
                    <a:extLst>
                      <a:ext uri="{FF2B5EF4-FFF2-40B4-BE49-F238E27FC236}">
                        <a16:creationId xmlns:a16="http://schemas.microsoft.com/office/drawing/2014/main" id="{59792073-A09C-918A-9103-E844D77103BE}"/>
                      </a:ext>
                    </a:extLst>
                  </p:cNvPr>
                  <p:cNvSpPr/>
                  <p:nvPr/>
                </p:nvSpPr>
                <p:spPr>
                  <a:xfrm>
                    <a:off x="1324905" y="3075214"/>
                    <a:ext cx="430432" cy="579463"/>
                  </a:xfrm>
                  <a:custGeom>
                    <a:avLst/>
                    <a:gdLst>
                      <a:gd name="connsiteX0" fmla="*/ 0 w 2725616"/>
                      <a:gd name="connsiteY0" fmla="*/ 281353 h 3669323"/>
                      <a:gd name="connsiteX1" fmla="*/ 105508 w 2725616"/>
                      <a:gd name="connsiteY1" fmla="*/ 93784 h 3669323"/>
                      <a:gd name="connsiteX2" fmla="*/ 287216 w 2725616"/>
                      <a:gd name="connsiteY2" fmla="*/ 0 h 3669323"/>
                      <a:gd name="connsiteX3" fmla="*/ 1652954 w 2725616"/>
                      <a:gd name="connsiteY3" fmla="*/ 0 h 3669323"/>
                      <a:gd name="connsiteX4" fmla="*/ 1910862 w 2725616"/>
                      <a:gd name="connsiteY4" fmla="*/ 128953 h 3669323"/>
                      <a:gd name="connsiteX5" fmla="*/ 2174631 w 2725616"/>
                      <a:gd name="connsiteY5" fmla="*/ 392723 h 3669323"/>
                      <a:gd name="connsiteX6" fmla="*/ 2514600 w 2725616"/>
                      <a:gd name="connsiteY6" fmla="*/ 744415 h 3669323"/>
                      <a:gd name="connsiteX7" fmla="*/ 2678723 w 2725616"/>
                      <a:gd name="connsiteY7" fmla="*/ 1066800 h 3669323"/>
                      <a:gd name="connsiteX8" fmla="*/ 2725616 w 2725616"/>
                      <a:gd name="connsiteY8" fmla="*/ 1254369 h 3669323"/>
                      <a:gd name="connsiteX9" fmla="*/ 2725616 w 2725616"/>
                      <a:gd name="connsiteY9" fmla="*/ 3323492 h 3669323"/>
                      <a:gd name="connsiteX10" fmla="*/ 2637692 w 2725616"/>
                      <a:gd name="connsiteY10" fmla="*/ 3511061 h 3669323"/>
                      <a:gd name="connsiteX11" fmla="*/ 2520462 w 2725616"/>
                      <a:gd name="connsiteY11" fmla="*/ 3628292 h 3669323"/>
                      <a:gd name="connsiteX12" fmla="*/ 2362200 w 2725616"/>
                      <a:gd name="connsiteY12" fmla="*/ 3669323 h 3669323"/>
                      <a:gd name="connsiteX13" fmla="*/ 287216 w 2725616"/>
                      <a:gd name="connsiteY13" fmla="*/ 3669323 h 3669323"/>
                      <a:gd name="connsiteX14" fmla="*/ 123092 w 2725616"/>
                      <a:gd name="connsiteY14" fmla="*/ 3575538 h 3669323"/>
                      <a:gd name="connsiteX15" fmla="*/ 0 w 2725616"/>
                      <a:gd name="connsiteY15" fmla="*/ 3399692 h 3669323"/>
                      <a:gd name="connsiteX16" fmla="*/ 0 w 2725616"/>
                      <a:gd name="connsiteY16" fmla="*/ 281353 h 36693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725616" h="3669323">
                        <a:moveTo>
                          <a:pt x="0" y="281353"/>
                        </a:moveTo>
                        <a:lnTo>
                          <a:pt x="105508" y="93784"/>
                        </a:lnTo>
                        <a:lnTo>
                          <a:pt x="287216" y="0"/>
                        </a:lnTo>
                        <a:lnTo>
                          <a:pt x="1652954" y="0"/>
                        </a:lnTo>
                        <a:lnTo>
                          <a:pt x="1910862" y="128953"/>
                        </a:lnTo>
                        <a:lnTo>
                          <a:pt x="2174631" y="392723"/>
                        </a:lnTo>
                        <a:lnTo>
                          <a:pt x="2514600" y="744415"/>
                        </a:lnTo>
                        <a:lnTo>
                          <a:pt x="2678723" y="1066800"/>
                        </a:lnTo>
                        <a:lnTo>
                          <a:pt x="2725616" y="1254369"/>
                        </a:lnTo>
                        <a:lnTo>
                          <a:pt x="2725616" y="3323492"/>
                        </a:lnTo>
                        <a:lnTo>
                          <a:pt x="2637692" y="3511061"/>
                        </a:lnTo>
                        <a:lnTo>
                          <a:pt x="2520462" y="3628292"/>
                        </a:lnTo>
                        <a:lnTo>
                          <a:pt x="2362200" y="3669323"/>
                        </a:lnTo>
                        <a:lnTo>
                          <a:pt x="287216" y="3669323"/>
                        </a:lnTo>
                        <a:lnTo>
                          <a:pt x="123092" y="3575538"/>
                        </a:lnTo>
                        <a:lnTo>
                          <a:pt x="0" y="3399692"/>
                        </a:lnTo>
                        <a:lnTo>
                          <a:pt x="0" y="28135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pic>
                <p:nvPicPr>
                  <p:cNvPr id="507" name="Graphic 506">
                    <a:extLst>
                      <a:ext uri="{FF2B5EF4-FFF2-40B4-BE49-F238E27FC236}">
                        <a16:creationId xmlns:a16="http://schemas.microsoft.com/office/drawing/2014/main" id="{5B22444A-98DC-3FC5-3E71-CFA37E8D35F4}"/>
                      </a:ext>
                    </a:extLst>
                  </p:cNvPr>
                  <p:cNvPicPr>
                    <a:picLocks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39144" y="3062729"/>
                    <a:ext cx="601679" cy="60167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97" name="Group 496">
                  <a:extLst>
                    <a:ext uri="{FF2B5EF4-FFF2-40B4-BE49-F238E27FC236}">
                      <a16:creationId xmlns:a16="http://schemas.microsoft.com/office/drawing/2014/main" id="{00205E4D-29FD-58AE-5671-FA160E263AE0}"/>
                    </a:ext>
                  </a:extLst>
                </p:cNvPr>
                <p:cNvGrpSpPr/>
                <p:nvPr/>
              </p:nvGrpSpPr>
              <p:grpSpPr>
                <a:xfrm>
                  <a:off x="523165" y="3048557"/>
                  <a:ext cx="507757" cy="507757"/>
                  <a:chOff x="1621012" y="4952168"/>
                  <a:chExt cx="697793" cy="697793"/>
                </a:xfrm>
              </p:grpSpPr>
              <p:sp>
                <p:nvSpPr>
                  <p:cNvPr id="498" name="Freeform: Shape 497">
                    <a:extLst>
                      <a:ext uri="{FF2B5EF4-FFF2-40B4-BE49-F238E27FC236}">
                        <a16:creationId xmlns:a16="http://schemas.microsoft.com/office/drawing/2014/main" id="{57F25623-1EE1-AFB3-3E99-0A580DF00A41}"/>
                      </a:ext>
                    </a:extLst>
                  </p:cNvPr>
                  <p:cNvSpPr/>
                  <p:nvPr/>
                </p:nvSpPr>
                <p:spPr>
                  <a:xfrm>
                    <a:off x="1727835" y="5010149"/>
                    <a:ext cx="485775" cy="579120"/>
                  </a:xfrm>
                  <a:custGeom>
                    <a:avLst/>
                    <a:gdLst>
                      <a:gd name="connsiteX0" fmla="*/ 268605 w 485775"/>
                      <a:gd name="connsiteY0" fmla="*/ 0 h 579120"/>
                      <a:gd name="connsiteX1" fmla="*/ 333375 w 485775"/>
                      <a:gd name="connsiteY1" fmla="*/ 5715 h 579120"/>
                      <a:gd name="connsiteX2" fmla="*/ 394335 w 485775"/>
                      <a:gd name="connsiteY2" fmla="*/ 36195 h 579120"/>
                      <a:gd name="connsiteX3" fmla="*/ 457200 w 485775"/>
                      <a:gd name="connsiteY3" fmla="*/ 95250 h 579120"/>
                      <a:gd name="connsiteX4" fmla="*/ 485775 w 485775"/>
                      <a:gd name="connsiteY4" fmla="*/ 177165 h 579120"/>
                      <a:gd name="connsiteX5" fmla="*/ 485775 w 485775"/>
                      <a:gd name="connsiteY5" fmla="*/ 262890 h 579120"/>
                      <a:gd name="connsiteX6" fmla="*/ 453390 w 485775"/>
                      <a:gd name="connsiteY6" fmla="*/ 337185 h 579120"/>
                      <a:gd name="connsiteX7" fmla="*/ 415290 w 485775"/>
                      <a:gd name="connsiteY7" fmla="*/ 381000 h 579120"/>
                      <a:gd name="connsiteX8" fmla="*/ 430530 w 485775"/>
                      <a:gd name="connsiteY8" fmla="*/ 493395 h 579120"/>
                      <a:gd name="connsiteX9" fmla="*/ 419100 w 485775"/>
                      <a:gd name="connsiteY9" fmla="*/ 525780 h 579120"/>
                      <a:gd name="connsiteX10" fmla="*/ 218268 w 485775"/>
                      <a:gd name="connsiteY10" fmla="*/ 575544 h 579120"/>
                      <a:gd name="connsiteX11" fmla="*/ 216975 w 485775"/>
                      <a:gd name="connsiteY11" fmla="*/ 576837 h 579120"/>
                      <a:gd name="connsiteX12" fmla="*/ 213049 w 485775"/>
                      <a:gd name="connsiteY12" fmla="*/ 576837 h 579120"/>
                      <a:gd name="connsiteX13" fmla="*/ 203835 w 485775"/>
                      <a:gd name="connsiteY13" fmla="*/ 579120 h 579120"/>
                      <a:gd name="connsiteX14" fmla="*/ 202979 w 485775"/>
                      <a:gd name="connsiteY14" fmla="*/ 576837 h 579120"/>
                      <a:gd name="connsiteX15" fmla="*/ 183797 w 485775"/>
                      <a:gd name="connsiteY15" fmla="*/ 576837 h 579120"/>
                      <a:gd name="connsiteX16" fmla="*/ 175502 w 485775"/>
                      <a:gd name="connsiteY16" fmla="*/ 568542 h 579120"/>
                      <a:gd name="connsiteX17" fmla="*/ 175502 w 485775"/>
                      <a:gd name="connsiteY17" fmla="*/ 510498 h 579120"/>
                      <a:gd name="connsiteX18" fmla="*/ 161925 w 485775"/>
                      <a:gd name="connsiteY18" fmla="*/ 491490 h 579120"/>
                      <a:gd name="connsiteX19" fmla="*/ 93345 w 485775"/>
                      <a:gd name="connsiteY19" fmla="*/ 501015 h 579120"/>
                      <a:gd name="connsiteX20" fmla="*/ 66675 w 485775"/>
                      <a:gd name="connsiteY20" fmla="*/ 470535 h 579120"/>
                      <a:gd name="connsiteX21" fmla="*/ 68580 w 485775"/>
                      <a:gd name="connsiteY21" fmla="*/ 401955 h 579120"/>
                      <a:gd name="connsiteX22" fmla="*/ 60960 w 485775"/>
                      <a:gd name="connsiteY22" fmla="*/ 379095 h 579120"/>
                      <a:gd name="connsiteX23" fmla="*/ 7620 w 485775"/>
                      <a:gd name="connsiteY23" fmla="*/ 373380 h 579120"/>
                      <a:gd name="connsiteX24" fmla="*/ 0 w 485775"/>
                      <a:gd name="connsiteY24" fmla="*/ 350520 h 579120"/>
                      <a:gd name="connsiteX25" fmla="*/ 49530 w 485775"/>
                      <a:gd name="connsiteY25" fmla="*/ 238125 h 579120"/>
                      <a:gd name="connsiteX26" fmla="*/ 49530 w 485775"/>
                      <a:gd name="connsiteY26" fmla="*/ 180975 h 579120"/>
                      <a:gd name="connsiteX27" fmla="*/ 55245 w 485775"/>
                      <a:gd name="connsiteY27" fmla="*/ 150495 h 579120"/>
                      <a:gd name="connsiteX28" fmla="*/ 76200 w 485775"/>
                      <a:gd name="connsiteY28" fmla="*/ 106680 h 579120"/>
                      <a:gd name="connsiteX29" fmla="*/ 102870 w 485775"/>
                      <a:gd name="connsiteY29" fmla="*/ 62865 h 579120"/>
                      <a:gd name="connsiteX30" fmla="*/ 152400 w 485775"/>
                      <a:gd name="connsiteY30" fmla="*/ 28575 h 579120"/>
                      <a:gd name="connsiteX31" fmla="*/ 205740 w 485775"/>
                      <a:gd name="connsiteY31" fmla="*/ 5715 h 5791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485775" h="579120">
                        <a:moveTo>
                          <a:pt x="268605" y="0"/>
                        </a:moveTo>
                        <a:lnTo>
                          <a:pt x="333375" y="5715"/>
                        </a:lnTo>
                        <a:lnTo>
                          <a:pt x="394335" y="36195"/>
                        </a:lnTo>
                        <a:lnTo>
                          <a:pt x="457200" y="95250"/>
                        </a:lnTo>
                        <a:lnTo>
                          <a:pt x="485775" y="177165"/>
                        </a:lnTo>
                        <a:lnTo>
                          <a:pt x="485775" y="262890"/>
                        </a:lnTo>
                        <a:lnTo>
                          <a:pt x="453390" y="337185"/>
                        </a:lnTo>
                        <a:lnTo>
                          <a:pt x="415290" y="381000"/>
                        </a:lnTo>
                        <a:lnTo>
                          <a:pt x="430530" y="493395"/>
                        </a:lnTo>
                        <a:lnTo>
                          <a:pt x="419100" y="525780"/>
                        </a:lnTo>
                        <a:lnTo>
                          <a:pt x="218268" y="575544"/>
                        </a:lnTo>
                        <a:lnTo>
                          <a:pt x="216975" y="576837"/>
                        </a:lnTo>
                        <a:lnTo>
                          <a:pt x="213049" y="576837"/>
                        </a:lnTo>
                        <a:lnTo>
                          <a:pt x="203835" y="579120"/>
                        </a:lnTo>
                        <a:lnTo>
                          <a:pt x="202979" y="576837"/>
                        </a:lnTo>
                        <a:lnTo>
                          <a:pt x="183797" y="576837"/>
                        </a:lnTo>
                        <a:cubicBezTo>
                          <a:pt x="179216" y="576837"/>
                          <a:pt x="175502" y="573123"/>
                          <a:pt x="175502" y="568542"/>
                        </a:cubicBezTo>
                        <a:lnTo>
                          <a:pt x="175502" y="510498"/>
                        </a:lnTo>
                        <a:lnTo>
                          <a:pt x="161925" y="491490"/>
                        </a:lnTo>
                        <a:lnTo>
                          <a:pt x="93345" y="501015"/>
                        </a:lnTo>
                        <a:lnTo>
                          <a:pt x="66675" y="470535"/>
                        </a:lnTo>
                        <a:lnTo>
                          <a:pt x="68580" y="401955"/>
                        </a:lnTo>
                        <a:lnTo>
                          <a:pt x="60960" y="379095"/>
                        </a:lnTo>
                        <a:lnTo>
                          <a:pt x="7620" y="373380"/>
                        </a:lnTo>
                        <a:lnTo>
                          <a:pt x="0" y="350520"/>
                        </a:lnTo>
                        <a:lnTo>
                          <a:pt x="49530" y="238125"/>
                        </a:lnTo>
                        <a:lnTo>
                          <a:pt x="49530" y="180975"/>
                        </a:lnTo>
                        <a:lnTo>
                          <a:pt x="55245" y="150495"/>
                        </a:lnTo>
                        <a:lnTo>
                          <a:pt x="76200" y="106680"/>
                        </a:lnTo>
                        <a:lnTo>
                          <a:pt x="102870" y="62865"/>
                        </a:lnTo>
                        <a:lnTo>
                          <a:pt x="152400" y="28575"/>
                        </a:lnTo>
                        <a:lnTo>
                          <a:pt x="205740" y="571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499" name="Group 498">
                    <a:extLst>
                      <a:ext uri="{FF2B5EF4-FFF2-40B4-BE49-F238E27FC236}">
                        <a16:creationId xmlns:a16="http://schemas.microsoft.com/office/drawing/2014/main" id="{CEEB6972-E58D-190F-F145-B31FDD71265D}"/>
                      </a:ext>
                    </a:extLst>
                  </p:cNvPr>
                  <p:cNvGrpSpPr/>
                  <p:nvPr/>
                </p:nvGrpSpPr>
                <p:grpSpPr>
                  <a:xfrm>
                    <a:off x="1621012" y="4952168"/>
                    <a:ext cx="697793" cy="697793"/>
                    <a:chOff x="1621012" y="4952168"/>
                    <a:chExt cx="697793" cy="697793"/>
                  </a:xfrm>
                </p:grpSpPr>
                <p:grpSp>
                  <p:nvGrpSpPr>
                    <p:cNvPr id="500" name="Group 499">
                      <a:extLst>
                        <a:ext uri="{FF2B5EF4-FFF2-40B4-BE49-F238E27FC236}">
                          <a16:creationId xmlns:a16="http://schemas.microsoft.com/office/drawing/2014/main" id="{76DA914C-CD32-8568-B603-B45A61F0CCA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21012" y="4952168"/>
                      <a:ext cx="697793" cy="697793"/>
                      <a:chOff x="14416185" y="1940544"/>
                      <a:chExt cx="1831086" cy="1831086"/>
                    </a:xfrm>
                  </p:grpSpPr>
                  <p:pic>
                    <p:nvPicPr>
                      <p:cNvPr id="504" name="Graphic 503">
                        <a:extLst>
                          <a:ext uri="{FF2B5EF4-FFF2-40B4-BE49-F238E27FC236}">
                            <a16:creationId xmlns:a16="http://schemas.microsoft.com/office/drawing/2014/main" id="{47F4A5D0-C241-EC5A-952B-648AD188B12C}"/>
                          </a:ext>
                        </a:extLst>
                      </p:cNvPr>
                      <p:cNvPicPr>
                        <a:picLocks/>
                      </p:cNvPicPr>
                      <p:nvPr/>
                    </p:nvPicPr>
                    <p:blipFill>
                      <a:blip r:embed="rId6">
                        <a:extLst>
                          <a:ext uri="{96DAC541-7B7A-43D3-8B79-37D633B846F1}">
                            <asvg:svgBlip xmlns:asvg="http://schemas.microsoft.com/office/drawing/2016/SVG/main" r:embed="rId7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4874643" y="2204512"/>
                        <a:ext cx="1002525" cy="100252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05" name="Graphic 504">
                        <a:extLst>
                          <a:ext uri="{FF2B5EF4-FFF2-40B4-BE49-F238E27FC236}">
                            <a16:creationId xmlns:a16="http://schemas.microsoft.com/office/drawing/2014/main" id="{28021A86-F406-E658-B776-843A90198B8E}"/>
                          </a:ext>
                        </a:extLst>
                      </p:cNvPr>
                      <p:cNvPicPr>
                        <a:picLocks/>
                      </p:cNvPicPr>
                      <p:nvPr/>
                    </p:nvPicPr>
                    <p:blipFill>
                      <a:blip r:embed="rId8">
                        <a:extLst>
                          <a:ext uri="{96DAC541-7B7A-43D3-8B79-37D633B846F1}">
                            <asvg:svgBlip xmlns:asvg="http://schemas.microsoft.com/office/drawing/2016/SVG/main" r:embed="rId9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14416185" y="1940544"/>
                        <a:ext cx="1831086" cy="1831086"/>
                      </a:xfrm>
                      <a:custGeom>
                        <a:avLst/>
                        <a:gdLst>
                          <a:gd name="connsiteX0" fmla="*/ 954175 w 1831086"/>
                          <a:gd name="connsiteY0" fmla="*/ 261483 h 1831086"/>
                          <a:gd name="connsiteX1" fmla="*/ 600884 w 1831086"/>
                          <a:gd name="connsiteY1" fmla="*/ 406956 h 1831086"/>
                          <a:gd name="connsiteX2" fmla="*/ 507366 w 1831086"/>
                          <a:gd name="connsiteY2" fmla="*/ 656338 h 1831086"/>
                          <a:gd name="connsiteX3" fmla="*/ 985347 w 1831086"/>
                          <a:gd name="connsiteY3" fmla="*/ 1279793 h 1831086"/>
                          <a:gd name="connsiteX4" fmla="*/ 1047693 w 1831086"/>
                          <a:gd name="connsiteY4" fmla="*/ 1279793 h 1831086"/>
                          <a:gd name="connsiteX5" fmla="*/ 1432157 w 1831086"/>
                          <a:gd name="connsiteY5" fmla="*/ 905720 h 1831086"/>
                          <a:gd name="connsiteX6" fmla="*/ 1432157 w 1831086"/>
                          <a:gd name="connsiteY6" fmla="*/ 531647 h 1831086"/>
                          <a:gd name="connsiteX7" fmla="*/ 1234729 w 1831086"/>
                          <a:gd name="connsiteY7" fmla="*/ 292656 h 1831086"/>
                          <a:gd name="connsiteX8" fmla="*/ 0 w 1831086"/>
                          <a:gd name="connsiteY8" fmla="*/ 0 h 1831086"/>
                          <a:gd name="connsiteX9" fmla="*/ 1831086 w 1831086"/>
                          <a:gd name="connsiteY9" fmla="*/ 0 h 1831086"/>
                          <a:gd name="connsiteX10" fmla="*/ 1831086 w 1831086"/>
                          <a:gd name="connsiteY10" fmla="*/ 1831086 h 1831086"/>
                          <a:gd name="connsiteX11" fmla="*/ 0 w 1831086"/>
                          <a:gd name="connsiteY11" fmla="*/ 1831086 h 18310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1831086" h="1831086">
                            <a:moveTo>
                              <a:pt x="954175" y="261483"/>
                            </a:moveTo>
                            <a:lnTo>
                              <a:pt x="600884" y="406956"/>
                            </a:lnTo>
                            <a:lnTo>
                              <a:pt x="507366" y="656338"/>
                            </a:lnTo>
                            <a:lnTo>
                              <a:pt x="985347" y="1279793"/>
                            </a:lnTo>
                            <a:lnTo>
                              <a:pt x="1047693" y="1279793"/>
                            </a:lnTo>
                            <a:lnTo>
                              <a:pt x="1432157" y="905720"/>
                            </a:lnTo>
                            <a:lnTo>
                              <a:pt x="1432157" y="531647"/>
                            </a:lnTo>
                            <a:lnTo>
                              <a:pt x="1234729" y="292656"/>
                            </a:lnTo>
                            <a:close/>
                            <a:moveTo>
                              <a:pt x="0" y="0"/>
                            </a:moveTo>
                            <a:lnTo>
                              <a:pt x="1831086" y="0"/>
                            </a:lnTo>
                            <a:lnTo>
                              <a:pt x="1831086" y="1831086"/>
                            </a:lnTo>
                            <a:lnTo>
                              <a:pt x="0" y="1831086"/>
                            </a:lnTo>
                            <a:close/>
                          </a:path>
                        </a:pathLst>
                      </a:custGeom>
                    </p:spPr>
                  </p:pic>
                </p:grpSp>
                <p:grpSp>
                  <p:nvGrpSpPr>
                    <p:cNvPr id="501" name="Group 500">
                      <a:extLst>
                        <a:ext uri="{FF2B5EF4-FFF2-40B4-BE49-F238E27FC236}">
                          <a16:creationId xmlns:a16="http://schemas.microsoft.com/office/drawing/2014/main" id="{B08B6747-3A65-D1CC-371A-3B32213A3B5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21012" y="4952168"/>
                      <a:ext cx="697793" cy="697793"/>
                      <a:chOff x="14263785" y="1788144"/>
                      <a:chExt cx="1831086" cy="1831086"/>
                    </a:xfrm>
                  </p:grpSpPr>
                  <p:pic>
                    <p:nvPicPr>
                      <p:cNvPr id="502" name="Graphic 501">
                        <a:extLst>
                          <a:ext uri="{FF2B5EF4-FFF2-40B4-BE49-F238E27FC236}">
                            <a16:creationId xmlns:a16="http://schemas.microsoft.com/office/drawing/2014/main" id="{1F6E84C6-85AE-AD72-11FE-CEAC4A9FBC25}"/>
                          </a:ext>
                        </a:extLst>
                      </p:cNvPr>
                      <p:cNvPicPr>
                        <a:picLocks/>
                      </p:cNvPicPr>
                      <p:nvPr/>
                    </p:nvPicPr>
                    <p:blipFill>
                      <a:blip r:embed="rId10">
                        <a:extLst>
                          <a:ext uri="{96DAC541-7B7A-43D3-8B79-37D633B846F1}">
                            <asvg:svgBlip xmlns:asvg="http://schemas.microsoft.com/office/drawing/2016/SVG/main" r:embed="rId11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4722243" y="2052112"/>
                        <a:ext cx="1002525" cy="100252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03" name="Graphic 502">
                        <a:extLst>
                          <a:ext uri="{FF2B5EF4-FFF2-40B4-BE49-F238E27FC236}">
                            <a16:creationId xmlns:a16="http://schemas.microsoft.com/office/drawing/2014/main" id="{ACB28542-88BF-9A42-F0CA-285B3C5DF560}"/>
                          </a:ext>
                        </a:extLst>
                      </p:cNvPr>
                      <p:cNvPicPr>
                        <a:picLocks/>
                      </p:cNvPicPr>
                      <p:nvPr/>
                    </p:nvPicPr>
                    <p:blipFill>
                      <a:blip r:embed="rId12">
                        <a:extLst>
                          <a:ext uri="{96DAC541-7B7A-43D3-8B79-37D633B846F1}">
                            <asvg:svgBlip xmlns:asvg="http://schemas.microsoft.com/office/drawing/2016/SVG/main" r:embed="rId13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14263785" y="1788144"/>
                        <a:ext cx="1831086" cy="1831086"/>
                      </a:xfrm>
                      <a:custGeom>
                        <a:avLst/>
                        <a:gdLst>
                          <a:gd name="connsiteX0" fmla="*/ 954175 w 1831086"/>
                          <a:gd name="connsiteY0" fmla="*/ 261483 h 1831086"/>
                          <a:gd name="connsiteX1" fmla="*/ 600884 w 1831086"/>
                          <a:gd name="connsiteY1" fmla="*/ 406956 h 1831086"/>
                          <a:gd name="connsiteX2" fmla="*/ 507366 w 1831086"/>
                          <a:gd name="connsiteY2" fmla="*/ 656338 h 1831086"/>
                          <a:gd name="connsiteX3" fmla="*/ 985347 w 1831086"/>
                          <a:gd name="connsiteY3" fmla="*/ 1279793 h 1831086"/>
                          <a:gd name="connsiteX4" fmla="*/ 1047693 w 1831086"/>
                          <a:gd name="connsiteY4" fmla="*/ 1279793 h 1831086"/>
                          <a:gd name="connsiteX5" fmla="*/ 1432157 w 1831086"/>
                          <a:gd name="connsiteY5" fmla="*/ 905720 h 1831086"/>
                          <a:gd name="connsiteX6" fmla="*/ 1432157 w 1831086"/>
                          <a:gd name="connsiteY6" fmla="*/ 531647 h 1831086"/>
                          <a:gd name="connsiteX7" fmla="*/ 1234729 w 1831086"/>
                          <a:gd name="connsiteY7" fmla="*/ 292656 h 1831086"/>
                          <a:gd name="connsiteX8" fmla="*/ 0 w 1831086"/>
                          <a:gd name="connsiteY8" fmla="*/ 0 h 1831086"/>
                          <a:gd name="connsiteX9" fmla="*/ 1831086 w 1831086"/>
                          <a:gd name="connsiteY9" fmla="*/ 0 h 1831086"/>
                          <a:gd name="connsiteX10" fmla="*/ 1831086 w 1831086"/>
                          <a:gd name="connsiteY10" fmla="*/ 1831086 h 1831086"/>
                          <a:gd name="connsiteX11" fmla="*/ 0 w 1831086"/>
                          <a:gd name="connsiteY11" fmla="*/ 1831086 h 18310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1831086" h="1831086">
                            <a:moveTo>
                              <a:pt x="954175" y="261483"/>
                            </a:moveTo>
                            <a:lnTo>
                              <a:pt x="600884" y="406956"/>
                            </a:lnTo>
                            <a:lnTo>
                              <a:pt x="507366" y="656338"/>
                            </a:lnTo>
                            <a:lnTo>
                              <a:pt x="985347" y="1279793"/>
                            </a:lnTo>
                            <a:lnTo>
                              <a:pt x="1047693" y="1279793"/>
                            </a:lnTo>
                            <a:lnTo>
                              <a:pt x="1432157" y="905720"/>
                            </a:lnTo>
                            <a:lnTo>
                              <a:pt x="1432157" y="531647"/>
                            </a:lnTo>
                            <a:lnTo>
                              <a:pt x="1234729" y="292656"/>
                            </a:lnTo>
                            <a:close/>
                            <a:moveTo>
                              <a:pt x="0" y="0"/>
                            </a:moveTo>
                            <a:lnTo>
                              <a:pt x="1831086" y="0"/>
                            </a:lnTo>
                            <a:lnTo>
                              <a:pt x="1831086" y="1831086"/>
                            </a:lnTo>
                            <a:lnTo>
                              <a:pt x="0" y="1831086"/>
                            </a:lnTo>
                            <a:close/>
                          </a:path>
                        </a:pathLst>
                      </a:custGeom>
                    </p:spPr>
                  </p:pic>
                </p:grpSp>
              </p:grpSp>
            </p:grpSp>
          </p:grpSp>
        </p:grpSp>
        <p:sp>
          <p:nvSpPr>
            <p:cNvPr id="493" name="Rounded Rectangle 57">
              <a:extLst>
                <a:ext uri="{FF2B5EF4-FFF2-40B4-BE49-F238E27FC236}">
                  <a16:creationId xmlns:a16="http://schemas.microsoft.com/office/drawing/2014/main" id="{350B80E8-AE12-C479-E902-92155D1000A1}"/>
                </a:ext>
              </a:extLst>
            </p:cNvPr>
            <p:cNvSpPr/>
            <p:nvPr/>
          </p:nvSpPr>
          <p:spPr>
            <a:xfrm>
              <a:off x="1269611" y="2692963"/>
              <a:ext cx="10123634" cy="2967426"/>
            </a:xfrm>
            <a:prstGeom prst="roundRect">
              <a:avLst>
                <a:gd name="adj" fmla="val 5052"/>
              </a:avLst>
            </a:prstGeom>
            <a:solidFill>
              <a:srgbClr val="FF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</p:grpSp>
      <p:grpSp>
        <p:nvGrpSpPr>
          <p:cNvPr id="366" name="Group 365">
            <a:extLst>
              <a:ext uri="{FF2B5EF4-FFF2-40B4-BE49-F238E27FC236}">
                <a16:creationId xmlns:a16="http://schemas.microsoft.com/office/drawing/2014/main" id="{B90891B3-54E3-EF97-DC68-216E3453AF4B}"/>
              </a:ext>
            </a:extLst>
          </p:cNvPr>
          <p:cNvGrpSpPr/>
          <p:nvPr/>
        </p:nvGrpSpPr>
        <p:grpSpPr>
          <a:xfrm>
            <a:off x="1295763" y="2730784"/>
            <a:ext cx="3785481" cy="2899160"/>
            <a:chOff x="1295763" y="2730784"/>
            <a:chExt cx="3785481" cy="2899160"/>
          </a:xfrm>
        </p:grpSpPr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F38072E4-D8CD-0969-E984-34E654119E26}"/>
                </a:ext>
              </a:extLst>
            </p:cNvPr>
            <p:cNvSpPr txBox="1"/>
            <p:nvPr/>
          </p:nvSpPr>
          <p:spPr>
            <a:xfrm rot="16200000">
              <a:off x="753199" y="3937740"/>
              <a:ext cx="2076002" cy="175433"/>
            </a:xfrm>
            <a:prstGeom prst="rect">
              <a:avLst/>
            </a:prstGeom>
            <a:noFill/>
          </p:spPr>
          <p:txBody>
            <a:bodyPr wrap="square" lIns="36000" tIns="0" rIns="3600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dirty="0">
                  <a:solidFill>
                    <a:srgbClr val="000000"/>
                  </a:solidFill>
                  <a:latin typeface="Poppins Medium"/>
                </a:rPr>
                <a:t>Change from baseline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/>
                <a:ea typeface="+mn-ea"/>
                <a:cs typeface="+mn-cs"/>
              </a:endParaRPr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53C479E8-C8C8-E079-7D41-03B51BD4C872}"/>
                </a:ext>
              </a:extLst>
            </p:cNvPr>
            <p:cNvSpPr txBox="1"/>
            <p:nvPr/>
          </p:nvSpPr>
          <p:spPr>
            <a:xfrm>
              <a:off x="1295763" y="5029780"/>
              <a:ext cx="79380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100" dirty="0">
                  <a:solidFill>
                    <a:srgbClr val="000000"/>
                  </a:solidFill>
                </a:rPr>
                <a:t>Month:</a:t>
              </a:r>
            </a:p>
            <a:p>
              <a:pPr algn="r"/>
              <a:r>
                <a:rPr lang="en-GB" sz="1100" dirty="0" err="1">
                  <a:solidFill>
                    <a:schemeClr val="accent1"/>
                  </a:solidFill>
                  <a:latin typeface="+mj-lt"/>
                </a:rPr>
                <a:t>TTh</a:t>
              </a:r>
              <a:r>
                <a:rPr lang="en-GB" sz="1100" dirty="0">
                  <a:solidFill>
                    <a:schemeClr val="accent1"/>
                  </a:solidFill>
                  <a:latin typeface="+mj-lt"/>
                </a:rPr>
                <a:t>:</a:t>
              </a:r>
            </a:p>
            <a:p>
              <a:pPr algn="r"/>
              <a:r>
                <a:rPr lang="en-GB" sz="11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Placebo:</a:t>
              </a:r>
            </a:p>
          </p:txBody>
        </p:sp>
        <p:graphicFrame>
          <p:nvGraphicFramePr>
            <p:cNvPr id="284" name="Chart 283">
              <a:extLst>
                <a:ext uri="{FF2B5EF4-FFF2-40B4-BE49-F238E27FC236}">
                  <a16:creationId xmlns:a16="http://schemas.microsoft.com/office/drawing/2014/main" id="{970BF820-7C80-E801-D499-043CC93A23A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51130332"/>
                </p:ext>
              </p:extLst>
            </p:nvPr>
          </p:nvGraphicFramePr>
          <p:xfrm>
            <a:off x="1865778" y="2956249"/>
            <a:ext cx="3121464" cy="23794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4"/>
            </a:graphicData>
          </a:graphic>
        </p:graphicFrame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743450C4-8C04-7159-BB1E-6C3FBC2407E4}"/>
                </a:ext>
              </a:extLst>
            </p:cNvPr>
            <p:cNvSpPr txBox="1"/>
            <p:nvPr/>
          </p:nvSpPr>
          <p:spPr>
            <a:xfrm>
              <a:off x="1931538" y="2730784"/>
              <a:ext cx="23326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accent1"/>
                  </a:solidFill>
                  <a:latin typeface="+mj-lt"/>
                </a:rPr>
                <a:t>HIS-Q energy domain score</a:t>
              </a:r>
            </a:p>
          </p:txBody>
        </p:sp>
        <p:sp>
          <p:nvSpPr>
            <p:cNvPr id="298" name="TextBox 297">
              <a:extLst>
                <a:ext uri="{FF2B5EF4-FFF2-40B4-BE49-F238E27FC236}">
                  <a16:creationId xmlns:a16="http://schemas.microsoft.com/office/drawing/2014/main" id="{C2097963-2692-C608-2356-B347DC52A307}"/>
                </a:ext>
              </a:extLst>
            </p:cNvPr>
            <p:cNvSpPr txBox="1"/>
            <p:nvPr/>
          </p:nvSpPr>
          <p:spPr>
            <a:xfrm>
              <a:off x="1943998" y="5029780"/>
              <a:ext cx="313724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304800" algn="ctr"/>
                  <a:tab pos="914400" algn="ctr"/>
                  <a:tab pos="1516063" algn="ctr"/>
                  <a:tab pos="2111375" algn="ctr"/>
                  <a:tab pos="2720975" algn="ctr"/>
                </a:tabLst>
              </a:pPr>
              <a:endParaRPr lang="en-GB" sz="1100" dirty="0">
                <a:solidFill>
                  <a:srgbClr val="000000"/>
                </a:solidFill>
              </a:endParaRPr>
            </a:p>
            <a:p>
              <a:pPr>
                <a:tabLst>
                  <a:tab pos="304800" algn="ctr"/>
                  <a:tab pos="914400" algn="ctr"/>
                  <a:tab pos="1516063" algn="ctr"/>
                  <a:tab pos="2111375" algn="ctr"/>
                  <a:tab pos="2720975" algn="ctr"/>
                </a:tabLst>
              </a:pPr>
              <a:r>
                <a:rPr lang="en-GB" sz="1100" dirty="0">
                  <a:solidFill>
                    <a:schemeClr val="accent1"/>
                  </a:solidFill>
                  <a:latin typeface="+mj-lt"/>
                </a:rPr>
                <a:t>	1308	1031	839		603</a:t>
              </a:r>
            </a:p>
            <a:p>
              <a:pPr>
                <a:tabLst>
                  <a:tab pos="304800" algn="ctr"/>
                  <a:tab pos="914400" algn="ctr"/>
                  <a:tab pos="1516063" algn="ctr"/>
                  <a:tab pos="2111375" algn="ctr"/>
                  <a:tab pos="2720975" algn="ctr"/>
                </a:tabLst>
              </a:pPr>
              <a:r>
                <a:rPr lang="en-GB" sz="11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	1335	1058	869		624</a:t>
              </a:r>
            </a:p>
          </p:txBody>
        </p:sp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AA9A394C-7F4E-D9B6-D0DA-000D022CEBD9}"/>
                </a:ext>
              </a:extLst>
            </p:cNvPr>
            <p:cNvSpPr txBox="1"/>
            <p:nvPr/>
          </p:nvSpPr>
          <p:spPr>
            <a:xfrm>
              <a:off x="2385530" y="4783901"/>
              <a:ext cx="654594" cy="153760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rPr>
                <a:t>p=0.010*</a:t>
              </a:r>
            </a:p>
          </p:txBody>
        </p: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EF745A95-E450-A114-AD57-BF02CCE483A2}"/>
                </a:ext>
              </a:extLst>
            </p:cNvPr>
            <p:cNvCxnSpPr>
              <a:cxnSpLocks/>
            </p:cNvCxnSpPr>
            <p:nvPr/>
          </p:nvCxnSpPr>
          <p:spPr>
            <a:xfrm>
              <a:off x="2293620" y="3123934"/>
              <a:ext cx="57150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4860CA64-152E-B232-67BA-18BCC54D363C}"/>
                </a:ext>
              </a:extLst>
            </p:cNvPr>
            <p:cNvCxnSpPr>
              <a:cxnSpLocks/>
            </p:cNvCxnSpPr>
            <p:nvPr/>
          </p:nvCxnSpPr>
          <p:spPr>
            <a:xfrm>
              <a:off x="2293620" y="3670524"/>
              <a:ext cx="57150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E930EDA6-096D-C1C8-4FA5-B8D62111B416}"/>
                </a:ext>
              </a:extLst>
            </p:cNvPr>
            <p:cNvCxnSpPr>
              <a:cxnSpLocks/>
            </p:cNvCxnSpPr>
            <p:nvPr/>
          </p:nvCxnSpPr>
          <p:spPr>
            <a:xfrm>
              <a:off x="2293620" y="4209784"/>
              <a:ext cx="57150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A5512352-BE13-7CEA-020C-7B8BAE1B60FD}"/>
                </a:ext>
              </a:extLst>
            </p:cNvPr>
            <p:cNvCxnSpPr>
              <a:cxnSpLocks/>
            </p:cNvCxnSpPr>
            <p:nvPr/>
          </p:nvCxnSpPr>
          <p:spPr>
            <a:xfrm>
              <a:off x="2293620" y="4925919"/>
              <a:ext cx="57150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2" name="Rectangle 311">
              <a:extLst>
                <a:ext uri="{FF2B5EF4-FFF2-40B4-BE49-F238E27FC236}">
                  <a16:creationId xmlns:a16="http://schemas.microsoft.com/office/drawing/2014/main" id="{E51DE9AC-2EF0-DB33-58B3-CF67CA38F61D}"/>
                </a:ext>
              </a:extLst>
            </p:cNvPr>
            <p:cNvSpPr/>
            <p:nvPr/>
          </p:nvSpPr>
          <p:spPr>
            <a:xfrm>
              <a:off x="1930869" y="3375069"/>
              <a:ext cx="287603" cy="16242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id="{43F0079B-FE89-D2B2-0977-342DDE4937F5}"/>
                </a:ext>
              </a:extLst>
            </p:cNvPr>
            <p:cNvSpPr txBox="1"/>
            <p:nvPr/>
          </p:nvSpPr>
          <p:spPr>
            <a:xfrm>
              <a:off x="1858971" y="4794768"/>
              <a:ext cx="42191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100" dirty="0">
                  <a:solidFill>
                    <a:srgbClr val="000000"/>
                  </a:solidFill>
                </a:rPr>
                <a:t>-33</a:t>
              </a:r>
            </a:p>
          </p:txBody>
        </p:sp>
        <p:sp>
          <p:nvSpPr>
            <p:cNvPr id="314" name="TextBox 313">
              <a:extLst>
                <a:ext uri="{FF2B5EF4-FFF2-40B4-BE49-F238E27FC236}">
                  <a16:creationId xmlns:a16="http://schemas.microsoft.com/office/drawing/2014/main" id="{7BBF10F1-1EF4-B704-E867-E91AEEA2F5CB}"/>
                </a:ext>
              </a:extLst>
            </p:cNvPr>
            <p:cNvSpPr txBox="1"/>
            <p:nvPr/>
          </p:nvSpPr>
          <p:spPr>
            <a:xfrm>
              <a:off x="1855765" y="4076659"/>
              <a:ext cx="42511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100" dirty="0">
                  <a:solidFill>
                    <a:srgbClr val="000000"/>
                  </a:solidFill>
                </a:rPr>
                <a:t>-20</a:t>
              </a:r>
            </a:p>
          </p:txBody>
        </p:sp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73E4D17B-CB06-1A81-9AC4-0C84C6262A5C}"/>
                </a:ext>
              </a:extLst>
            </p:cNvPr>
            <p:cNvSpPr txBox="1"/>
            <p:nvPr/>
          </p:nvSpPr>
          <p:spPr>
            <a:xfrm>
              <a:off x="1894237" y="3539435"/>
              <a:ext cx="3866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100" dirty="0">
                  <a:solidFill>
                    <a:srgbClr val="000000"/>
                  </a:solidFill>
                </a:rPr>
                <a:t>-10</a:t>
              </a:r>
            </a:p>
          </p:txBody>
        </p:sp>
        <p:grpSp>
          <p:nvGrpSpPr>
            <p:cNvPr id="363" name="Group 362">
              <a:extLst>
                <a:ext uri="{FF2B5EF4-FFF2-40B4-BE49-F238E27FC236}">
                  <a16:creationId xmlns:a16="http://schemas.microsoft.com/office/drawing/2014/main" id="{2E24D1F5-6C7E-FE9F-B5B0-A9BB7471162E}"/>
                </a:ext>
              </a:extLst>
            </p:cNvPr>
            <p:cNvGrpSpPr/>
            <p:nvPr/>
          </p:nvGrpSpPr>
          <p:grpSpPr>
            <a:xfrm>
              <a:off x="2350399" y="3072710"/>
              <a:ext cx="2521095" cy="843970"/>
              <a:chOff x="2350399" y="3072710"/>
              <a:chExt cx="2521095" cy="843970"/>
            </a:xfrm>
          </p:grpSpPr>
          <p:grpSp>
            <p:nvGrpSpPr>
              <p:cNvPr id="339" name="Group 338">
                <a:extLst>
                  <a:ext uri="{FF2B5EF4-FFF2-40B4-BE49-F238E27FC236}">
                    <a16:creationId xmlns:a16="http://schemas.microsoft.com/office/drawing/2014/main" id="{1FBCB37C-5B30-0CFB-581E-F7CF01687751}"/>
                  </a:ext>
                </a:extLst>
              </p:cNvPr>
              <p:cNvGrpSpPr/>
              <p:nvPr/>
            </p:nvGrpSpPr>
            <p:grpSpPr>
              <a:xfrm>
                <a:off x="2952379" y="3633573"/>
                <a:ext cx="103209" cy="144042"/>
                <a:chOff x="7459133" y="4436591"/>
                <a:chExt cx="103209" cy="144042"/>
              </a:xfrm>
            </p:grpSpPr>
            <p:cxnSp>
              <p:nvCxnSpPr>
                <p:cNvPr id="352" name="Straight Connector 351">
                  <a:extLst>
                    <a:ext uri="{FF2B5EF4-FFF2-40B4-BE49-F238E27FC236}">
                      <a16:creationId xmlns:a16="http://schemas.microsoft.com/office/drawing/2014/main" id="{E7DFEFDA-1CFD-4BED-A80B-8C23E2A376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510737" y="4437758"/>
                  <a:ext cx="0" cy="142875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354" name="Straight Connector 353">
                  <a:extLst>
                    <a:ext uri="{FF2B5EF4-FFF2-40B4-BE49-F238E27FC236}">
                      <a16:creationId xmlns:a16="http://schemas.microsoft.com/office/drawing/2014/main" id="{86640EDC-E62A-A3F1-9F4F-8F8B35308D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7510737" y="4389109"/>
                  <a:ext cx="0" cy="9496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355" name="Straight Connector 354">
                  <a:extLst>
                    <a:ext uri="{FF2B5EF4-FFF2-40B4-BE49-F238E27FC236}">
                      <a16:creationId xmlns:a16="http://schemas.microsoft.com/office/drawing/2014/main" id="{18A9A232-FD8A-9806-9E42-8913313046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7510737" y="4530736"/>
                  <a:ext cx="0" cy="9496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sp>
              <p:nvSpPr>
                <p:cNvPr id="353" name="Rectangle 352">
                  <a:extLst>
                    <a:ext uri="{FF2B5EF4-FFF2-40B4-BE49-F238E27FC236}">
                      <a16:creationId xmlns:a16="http://schemas.microsoft.com/office/drawing/2014/main" id="{60E10FE5-BCEF-FE49-9DFA-B88C44ED1F68}"/>
                    </a:ext>
                  </a:extLst>
                </p:cNvPr>
                <p:cNvSpPr/>
                <p:nvPr/>
              </p:nvSpPr>
              <p:spPr>
                <a:xfrm rot="2700000">
                  <a:off x="7459134" y="4447558"/>
                  <a:ext cx="103207" cy="103209"/>
                </a:xfrm>
                <a:prstGeom prst="rect">
                  <a:avLst/>
                </a:prstGeom>
                <a:solidFill>
                  <a:schemeClr val="accent3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40" name="Group 339">
                <a:extLst>
                  <a:ext uri="{FF2B5EF4-FFF2-40B4-BE49-F238E27FC236}">
                    <a16:creationId xmlns:a16="http://schemas.microsoft.com/office/drawing/2014/main" id="{9B8FECEC-1F13-D04E-6145-1DC8C1EF277B}"/>
                  </a:ext>
                </a:extLst>
              </p:cNvPr>
              <p:cNvGrpSpPr/>
              <p:nvPr/>
            </p:nvGrpSpPr>
            <p:grpSpPr>
              <a:xfrm>
                <a:off x="3554359" y="3713583"/>
                <a:ext cx="103209" cy="139722"/>
                <a:chOff x="7459133" y="4181321"/>
                <a:chExt cx="103209" cy="139722"/>
              </a:xfrm>
            </p:grpSpPr>
            <p:cxnSp>
              <p:nvCxnSpPr>
                <p:cNvPr id="348" name="Straight Connector 347">
                  <a:extLst>
                    <a:ext uri="{FF2B5EF4-FFF2-40B4-BE49-F238E27FC236}">
                      <a16:creationId xmlns:a16="http://schemas.microsoft.com/office/drawing/2014/main" id="{5175292E-1AD3-EA49-C0DD-625F3072B3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510737" y="4185929"/>
                  <a:ext cx="0" cy="13181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350" name="Straight Connector 349">
                  <a:extLst>
                    <a:ext uri="{FF2B5EF4-FFF2-40B4-BE49-F238E27FC236}">
                      <a16:creationId xmlns:a16="http://schemas.microsoft.com/office/drawing/2014/main" id="{6D519426-10EB-6651-F9D1-C6115DC869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7510737" y="4133839"/>
                  <a:ext cx="0" cy="9496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351" name="Straight Connector 350">
                  <a:extLst>
                    <a:ext uri="{FF2B5EF4-FFF2-40B4-BE49-F238E27FC236}">
                      <a16:creationId xmlns:a16="http://schemas.microsoft.com/office/drawing/2014/main" id="{8BB38C24-BD50-8A4C-8269-71B22C06B7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7510737" y="4273561"/>
                  <a:ext cx="0" cy="9496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sp>
              <p:nvSpPr>
                <p:cNvPr id="349" name="Rectangle 348">
                  <a:extLst>
                    <a:ext uri="{FF2B5EF4-FFF2-40B4-BE49-F238E27FC236}">
                      <a16:creationId xmlns:a16="http://schemas.microsoft.com/office/drawing/2014/main" id="{728CB305-F642-75CA-E678-019B3F63CC32}"/>
                    </a:ext>
                  </a:extLst>
                </p:cNvPr>
                <p:cNvSpPr/>
                <p:nvPr/>
              </p:nvSpPr>
              <p:spPr>
                <a:xfrm rot="2700000">
                  <a:off x="7459134" y="4190383"/>
                  <a:ext cx="103207" cy="103209"/>
                </a:xfrm>
                <a:prstGeom prst="rect">
                  <a:avLst/>
                </a:prstGeom>
                <a:solidFill>
                  <a:schemeClr val="accent3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41" name="Group 340">
                <a:extLst>
                  <a:ext uri="{FF2B5EF4-FFF2-40B4-BE49-F238E27FC236}">
                    <a16:creationId xmlns:a16="http://schemas.microsoft.com/office/drawing/2014/main" id="{41F625E3-DA65-1E51-5773-A379255E705C}"/>
                  </a:ext>
                </a:extLst>
              </p:cNvPr>
              <p:cNvGrpSpPr/>
              <p:nvPr/>
            </p:nvGrpSpPr>
            <p:grpSpPr>
              <a:xfrm>
                <a:off x="4768285" y="3749849"/>
                <a:ext cx="103209" cy="166831"/>
                <a:chOff x="7459133" y="4446116"/>
                <a:chExt cx="103209" cy="166831"/>
              </a:xfrm>
            </p:grpSpPr>
            <p:cxnSp>
              <p:nvCxnSpPr>
                <p:cNvPr id="344" name="Straight Connector 343">
                  <a:extLst>
                    <a:ext uri="{FF2B5EF4-FFF2-40B4-BE49-F238E27FC236}">
                      <a16:creationId xmlns:a16="http://schemas.microsoft.com/office/drawing/2014/main" id="{FACF9D4C-9BC7-2382-360E-034D523832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510737" y="4450724"/>
                  <a:ext cx="0" cy="162223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346" name="Straight Connector 345">
                  <a:extLst>
                    <a:ext uri="{FF2B5EF4-FFF2-40B4-BE49-F238E27FC236}">
                      <a16:creationId xmlns:a16="http://schemas.microsoft.com/office/drawing/2014/main" id="{3EADEDF9-8E48-5BF1-3089-55356A873A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7510737" y="4398634"/>
                  <a:ext cx="0" cy="9496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347" name="Straight Connector 346">
                  <a:extLst>
                    <a:ext uri="{FF2B5EF4-FFF2-40B4-BE49-F238E27FC236}">
                      <a16:creationId xmlns:a16="http://schemas.microsoft.com/office/drawing/2014/main" id="{1970F7A9-7006-8BED-5B04-D6A52D013F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7510737" y="4565026"/>
                  <a:ext cx="0" cy="9496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sp>
              <p:nvSpPr>
                <p:cNvPr id="345" name="Rectangle 344">
                  <a:extLst>
                    <a:ext uri="{FF2B5EF4-FFF2-40B4-BE49-F238E27FC236}">
                      <a16:creationId xmlns:a16="http://schemas.microsoft.com/office/drawing/2014/main" id="{F47A02FB-764E-AC76-5B92-BF4EFB7E3E32}"/>
                    </a:ext>
                  </a:extLst>
                </p:cNvPr>
                <p:cNvSpPr/>
                <p:nvPr/>
              </p:nvSpPr>
              <p:spPr>
                <a:xfrm rot="2700000">
                  <a:off x="7459134" y="4481848"/>
                  <a:ext cx="103207" cy="103209"/>
                </a:xfrm>
                <a:prstGeom prst="rect">
                  <a:avLst/>
                </a:prstGeom>
                <a:solidFill>
                  <a:schemeClr val="accent3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42" name="Rectangle 341">
                <a:extLst>
                  <a:ext uri="{FF2B5EF4-FFF2-40B4-BE49-F238E27FC236}">
                    <a16:creationId xmlns:a16="http://schemas.microsoft.com/office/drawing/2014/main" id="{0CE6AC53-6902-836C-D518-8D0699244E02}"/>
                  </a:ext>
                </a:extLst>
              </p:cNvPr>
              <p:cNvSpPr/>
              <p:nvPr/>
            </p:nvSpPr>
            <p:spPr>
              <a:xfrm rot="2700000">
                <a:off x="2350400" y="3072709"/>
                <a:ext cx="103207" cy="103209"/>
              </a:xfrm>
              <a:prstGeom prst="rect">
                <a:avLst/>
              </a:prstGeom>
              <a:solidFill>
                <a:schemeClr val="accent3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48417443-DD1F-9804-5D03-04D667C1DACB}"/>
                  </a:ext>
                </a:extLst>
              </p:cNvPr>
              <p:cNvSpPr/>
              <p:nvPr/>
            </p:nvSpPr>
            <p:spPr>
              <a:xfrm>
                <a:off x="2400300" y="3124200"/>
                <a:ext cx="2423160" cy="711200"/>
              </a:xfrm>
              <a:custGeom>
                <a:avLst/>
                <a:gdLst>
                  <a:gd name="connsiteX0" fmla="*/ 0 w 2423160"/>
                  <a:gd name="connsiteY0" fmla="*/ 0 h 711200"/>
                  <a:gd name="connsiteX1" fmla="*/ 604520 w 2423160"/>
                  <a:gd name="connsiteY1" fmla="*/ 574040 h 711200"/>
                  <a:gd name="connsiteX2" fmla="*/ 1206500 w 2423160"/>
                  <a:gd name="connsiteY2" fmla="*/ 650240 h 711200"/>
                  <a:gd name="connsiteX3" fmla="*/ 2423160 w 2423160"/>
                  <a:gd name="connsiteY3" fmla="*/ 711200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23160" h="711200">
                    <a:moveTo>
                      <a:pt x="0" y="0"/>
                    </a:moveTo>
                    <a:lnTo>
                      <a:pt x="604520" y="574040"/>
                    </a:lnTo>
                    <a:lnTo>
                      <a:pt x="1206500" y="650240"/>
                    </a:lnTo>
                    <a:lnTo>
                      <a:pt x="2423160" y="711200"/>
                    </a:lnTo>
                  </a:path>
                </a:pathLst>
              </a:custGeom>
              <a:noFill/>
              <a:ln w="28575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65" name="Group 364">
              <a:extLst>
                <a:ext uri="{FF2B5EF4-FFF2-40B4-BE49-F238E27FC236}">
                  <a16:creationId xmlns:a16="http://schemas.microsoft.com/office/drawing/2014/main" id="{B7912A63-0B8A-DAD2-C6B2-44FCFD3A62F2}"/>
                </a:ext>
              </a:extLst>
            </p:cNvPr>
            <p:cNvGrpSpPr/>
            <p:nvPr/>
          </p:nvGrpSpPr>
          <p:grpSpPr>
            <a:xfrm>
              <a:off x="2241150" y="3072710"/>
              <a:ext cx="2522185" cy="945331"/>
              <a:chOff x="2241150" y="3072710"/>
              <a:chExt cx="2522185" cy="945331"/>
            </a:xfrm>
          </p:grpSpPr>
          <p:grpSp>
            <p:nvGrpSpPr>
              <p:cNvPr id="319" name="Group 318">
                <a:extLst>
                  <a:ext uri="{FF2B5EF4-FFF2-40B4-BE49-F238E27FC236}">
                    <a16:creationId xmlns:a16="http://schemas.microsoft.com/office/drawing/2014/main" id="{42502A72-91BB-7569-15B7-98D7FFCC5F18}"/>
                  </a:ext>
                </a:extLst>
              </p:cNvPr>
              <p:cNvGrpSpPr/>
              <p:nvPr/>
            </p:nvGrpSpPr>
            <p:grpSpPr>
              <a:xfrm>
                <a:off x="2843130" y="3738343"/>
                <a:ext cx="103209" cy="139065"/>
                <a:chOff x="6861862" y="4609677"/>
                <a:chExt cx="103209" cy="139065"/>
              </a:xfrm>
            </p:grpSpPr>
            <p:cxnSp>
              <p:nvCxnSpPr>
                <p:cNvPr id="335" name="Straight Connector 334">
                  <a:extLst>
                    <a:ext uri="{FF2B5EF4-FFF2-40B4-BE49-F238E27FC236}">
                      <a16:creationId xmlns:a16="http://schemas.microsoft.com/office/drawing/2014/main" id="{6CFB2649-9CE0-1B55-62EA-B7EFD80BAF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913466" y="4615182"/>
                  <a:ext cx="0" cy="12711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336" name="Straight Connector 335">
                  <a:extLst>
                    <a:ext uri="{FF2B5EF4-FFF2-40B4-BE49-F238E27FC236}">
                      <a16:creationId xmlns:a16="http://schemas.microsoft.com/office/drawing/2014/main" id="{5B347BC6-027E-3436-1E03-BE9AA51149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913466" y="4562195"/>
                  <a:ext cx="0" cy="9496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337" name="Straight Connector 336">
                  <a:extLst>
                    <a:ext uri="{FF2B5EF4-FFF2-40B4-BE49-F238E27FC236}">
                      <a16:creationId xmlns:a16="http://schemas.microsoft.com/office/drawing/2014/main" id="{F7344512-6DC6-2609-D09C-FCC68E1086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913466" y="4701260"/>
                  <a:ext cx="0" cy="9496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sp>
              <p:nvSpPr>
                <p:cNvPr id="338" name="Rectangle 337">
                  <a:extLst>
                    <a:ext uri="{FF2B5EF4-FFF2-40B4-BE49-F238E27FC236}">
                      <a16:creationId xmlns:a16="http://schemas.microsoft.com/office/drawing/2014/main" id="{EA30D4AA-75DD-7379-F11F-94B97CBB5BE3}"/>
                    </a:ext>
                  </a:extLst>
                </p:cNvPr>
                <p:cNvSpPr/>
                <p:nvPr/>
              </p:nvSpPr>
              <p:spPr>
                <a:xfrm rot="2700000">
                  <a:off x="6861863" y="4629512"/>
                  <a:ext cx="103207" cy="103209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23" name="Group 322">
                <a:extLst>
                  <a:ext uri="{FF2B5EF4-FFF2-40B4-BE49-F238E27FC236}">
                    <a16:creationId xmlns:a16="http://schemas.microsoft.com/office/drawing/2014/main" id="{0936612E-CA14-972F-E409-5A9E1E1DC081}"/>
                  </a:ext>
                </a:extLst>
              </p:cNvPr>
              <p:cNvGrpSpPr/>
              <p:nvPr/>
            </p:nvGrpSpPr>
            <p:grpSpPr>
              <a:xfrm>
                <a:off x="3446414" y="3877071"/>
                <a:ext cx="103209" cy="140970"/>
                <a:chOff x="6861862" y="4320117"/>
                <a:chExt cx="103209" cy="140970"/>
              </a:xfrm>
            </p:grpSpPr>
            <p:cxnSp>
              <p:nvCxnSpPr>
                <p:cNvPr id="331" name="Straight Connector 330">
                  <a:extLst>
                    <a:ext uri="{FF2B5EF4-FFF2-40B4-BE49-F238E27FC236}">
                      <a16:creationId xmlns:a16="http://schemas.microsoft.com/office/drawing/2014/main" id="{18CDC99D-1384-75F2-8F28-8AEA742590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913466" y="4325959"/>
                  <a:ext cx="0" cy="13092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332" name="Straight Connector 331">
                  <a:extLst>
                    <a:ext uri="{FF2B5EF4-FFF2-40B4-BE49-F238E27FC236}">
                      <a16:creationId xmlns:a16="http://schemas.microsoft.com/office/drawing/2014/main" id="{21C242FE-33DA-316B-9AD7-9BC9DCB0F1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913466" y="4272635"/>
                  <a:ext cx="0" cy="9496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333" name="Straight Connector 332">
                  <a:extLst>
                    <a:ext uri="{FF2B5EF4-FFF2-40B4-BE49-F238E27FC236}">
                      <a16:creationId xmlns:a16="http://schemas.microsoft.com/office/drawing/2014/main" id="{939ED7E6-8C34-113C-439D-7C1C9AA551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913466" y="4413605"/>
                  <a:ext cx="0" cy="9496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sp>
              <p:nvSpPr>
                <p:cNvPr id="334" name="Rectangle 333">
                  <a:extLst>
                    <a:ext uri="{FF2B5EF4-FFF2-40B4-BE49-F238E27FC236}">
                      <a16:creationId xmlns:a16="http://schemas.microsoft.com/office/drawing/2014/main" id="{A7853D93-5662-24D6-1C25-B775707E61D1}"/>
                    </a:ext>
                  </a:extLst>
                </p:cNvPr>
                <p:cNvSpPr/>
                <p:nvPr/>
              </p:nvSpPr>
              <p:spPr>
                <a:xfrm rot="2700000">
                  <a:off x="6861863" y="4336142"/>
                  <a:ext cx="103207" cy="103209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24" name="Group 323">
                <a:extLst>
                  <a:ext uri="{FF2B5EF4-FFF2-40B4-BE49-F238E27FC236}">
                    <a16:creationId xmlns:a16="http://schemas.microsoft.com/office/drawing/2014/main" id="{581C73B0-3D3B-91F5-568D-971F082AD1F5}"/>
                  </a:ext>
                </a:extLst>
              </p:cNvPr>
              <p:cNvGrpSpPr/>
              <p:nvPr/>
            </p:nvGrpSpPr>
            <p:grpSpPr>
              <a:xfrm>
                <a:off x="4660126" y="3851990"/>
                <a:ext cx="103209" cy="165735"/>
                <a:chOff x="6861862" y="4657302"/>
                <a:chExt cx="103209" cy="165735"/>
              </a:xfrm>
            </p:grpSpPr>
            <p:cxnSp>
              <p:nvCxnSpPr>
                <p:cNvPr id="327" name="Straight Connector 326">
                  <a:extLst>
                    <a:ext uri="{FF2B5EF4-FFF2-40B4-BE49-F238E27FC236}">
                      <a16:creationId xmlns:a16="http://schemas.microsoft.com/office/drawing/2014/main" id="{BEB24638-B21D-0874-2D4C-B51CE6E6BA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913466" y="4669461"/>
                  <a:ext cx="0" cy="153496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328" name="Straight Connector 327">
                  <a:extLst>
                    <a:ext uri="{FF2B5EF4-FFF2-40B4-BE49-F238E27FC236}">
                      <a16:creationId xmlns:a16="http://schemas.microsoft.com/office/drawing/2014/main" id="{7E850E4D-9296-C51E-CAB8-CCE9E19047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913466" y="4609820"/>
                  <a:ext cx="0" cy="9496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329" name="Straight Connector 328">
                  <a:extLst>
                    <a:ext uri="{FF2B5EF4-FFF2-40B4-BE49-F238E27FC236}">
                      <a16:creationId xmlns:a16="http://schemas.microsoft.com/office/drawing/2014/main" id="{E6A2DEAB-8324-CDFE-8EC5-F69407DD53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913466" y="4775555"/>
                  <a:ext cx="0" cy="9496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sp>
              <p:nvSpPr>
                <p:cNvPr id="330" name="Rectangle 329">
                  <a:extLst>
                    <a:ext uri="{FF2B5EF4-FFF2-40B4-BE49-F238E27FC236}">
                      <a16:creationId xmlns:a16="http://schemas.microsoft.com/office/drawing/2014/main" id="{F98906C0-BB9A-0C08-16B9-C2DE79A950B4}"/>
                    </a:ext>
                  </a:extLst>
                </p:cNvPr>
                <p:cNvSpPr/>
                <p:nvPr/>
              </p:nvSpPr>
              <p:spPr>
                <a:xfrm rot="2700000">
                  <a:off x="6861863" y="4692377"/>
                  <a:ext cx="103207" cy="103209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25" name="Rectangle 324">
                <a:extLst>
                  <a:ext uri="{FF2B5EF4-FFF2-40B4-BE49-F238E27FC236}">
                    <a16:creationId xmlns:a16="http://schemas.microsoft.com/office/drawing/2014/main" id="{A20C14D3-70FA-FAF0-385B-082CD64B0781}"/>
                  </a:ext>
                </a:extLst>
              </p:cNvPr>
              <p:cNvSpPr/>
              <p:nvPr/>
            </p:nvSpPr>
            <p:spPr>
              <a:xfrm rot="2700000">
                <a:off x="2241151" y="3072709"/>
                <a:ext cx="103207" cy="10320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331FCA13-7215-3893-159F-942D997D04CD}"/>
                  </a:ext>
                </a:extLst>
              </p:cNvPr>
              <p:cNvSpPr/>
              <p:nvPr/>
            </p:nvSpPr>
            <p:spPr>
              <a:xfrm>
                <a:off x="2293620" y="3121660"/>
                <a:ext cx="2418080" cy="825500"/>
              </a:xfrm>
              <a:custGeom>
                <a:avLst/>
                <a:gdLst>
                  <a:gd name="connsiteX0" fmla="*/ 0 w 2418080"/>
                  <a:gd name="connsiteY0" fmla="*/ 0 h 825500"/>
                  <a:gd name="connsiteX1" fmla="*/ 604520 w 2418080"/>
                  <a:gd name="connsiteY1" fmla="*/ 690880 h 825500"/>
                  <a:gd name="connsiteX2" fmla="*/ 1206500 w 2418080"/>
                  <a:gd name="connsiteY2" fmla="*/ 825500 h 825500"/>
                  <a:gd name="connsiteX3" fmla="*/ 2418080 w 2418080"/>
                  <a:gd name="connsiteY3" fmla="*/ 820420 h 825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8080" h="825500">
                    <a:moveTo>
                      <a:pt x="0" y="0"/>
                    </a:moveTo>
                    <a:lnTo>
                      <a:pt x="604520" y="690880"/>
                    </a:lnTo>
                    <a:lnTo>
                      <a:pt x="1206500" y="825500"/>
                    </a:lnTo>
                    <a:lnTo>
                      <a:pt x="2418080" y="820420"/>
                    </a:lnTo>
                  </a:path>
                </a:pathLst>
              </a:cu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77" name="Group 376">
            <a:extLst>
              <a:ext uri="{FF2B5EF4-FFF2-40B4-BE49-F238E27FC236}">
                <a16:creationId xmlns:a16="http://schemas.microsoft.com/office/drawing/2014/main" id="{36C193C1-AFC5-4D70-9C44-E93BD548BDDC}"/>
              </a:ext>
            </a:extLst>
          </p:cNvPr>
          <p:cNvGrpSpPr/>
          <p:nvPr/>
        </p:nvGrpSpPr>
        <p:grpSpPr>
          <a:xfrm>
            <a:off x="5042073" y="2730784"/>
            <a:ext cx="3215466" cy="2899160"/>
            <a:chOff x="5042073" y="2730784"/>
            <a:chExt cx="3215466" cy="2899160"/>
          </a:xfrm>
        </p:grpSpPr>
        <p:graphicFrame>
          <p:nvGraphicFramePr>
            <p:cNvPr id="65" name="Chart 64">
              <a:extLst>
                <a:ext uri="{FF2B5EF4-FFF2-40B4-BE49-F238E27FC236}">
                  <a16:creationId xmlns:a16="http://schemas.microsoft.com/office/drawing/2014/main" id="{57AA6CB8-F621-F324-8418-8C538F8123B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49149012"/>
                </p:ext>
              </p:extLst>
            </p:nvPr>
          </p:nvGraphicFramePr>
          <p:xfrm>
            <a:off x="5042073" y="2956249"/>
            <a:ext cx="3121464" cy="23794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5"/>
            </a:graphicData>
          </a:graphic>
        </p:graphicFrame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36DA5FF-7FB9-70ED-8969-8BC0063CC8CD}"/>
                </a:ext>
              </a:extLst>
            </p:cNvPr>
            <p:cNvSpPr txBox="1"/>
            <p:nvPr/>
          </p:nvSpPr>
          <p:spPr>
            <a:xfrm>
              <a:off x="5107833" y="2730784"/>
              <a:ext cx="25202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accent1"/>
                  </a:solidFill>
                  <a:latin typeface="+mj-lt"/>
                </a:rPr>
                <a:t>HIS-Q cognition domain score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AEB5C20-58B7-1AD6-045B-30D5651CDB84}"/>
                </a:ext>
              </a:extLst>
            </p:cNvPr>
            <p:cNvSpPr txBox="1"/>
            <p:nvPr/>
          </p:nvSpPr>
          <p:spPr>
            <a:xfrm>
              <a:off x="5120293" y="5029780"/>
              <a:ext cx="313724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71463" algn="ctr"/>
                  <a:tab pos="884238" algn="ctr"/>
                  <a:tab pos="1487488" algn="ctr"/>
                  <a:tab pos="2109788" algn="ctr"/>
                  <a:tab pos="2722563" algn="ctr"/>
                </a:tabLst>
              </a:pPr>
              <a:endParaRPr lang="en-GB" sz="1100" dirty="0">
                <a:solidFill>
                  <a:srgbClr val="000000"/>
                </a:solidFill>
              </a:endParaRPr>
            </a:p>
            <a:p>
              <a:pPr>
                <a:tabLst>
                  <a:tab pos="271463" algn="ctr"/>
                  <a:tab pos="884238" algn="ctr"/>
                  <a:tab pos="1487488" algn="ctr"/>
                  <a:tab pos="2109788" algn="ctr"/>
                  <a:tab pos="2722563" algn="ctr"/>
                </a:tabLst>
              </a:pPr>
              <a:r>
                <a:rPr lang="en-GB" sz="1100" dirty="0">
                  <a:solidFill>
                    <a:schemeClr val="accent1"/>
                  </a:solidFill>
                  <a:latin typeface="+mj-lt"/>
                </a:rPr>
                <a:t>	1308	1029	837		599</a:t>
              </a:r>
            </a:p>
            <a:p>
              <a:pPr>
                <a:tabLst>
                  <a:tab pos="271463" algn="ctr"/>
                  <a:tab pos="884238" algn="ctr"/>
                  <a:tab pos="1487488" algn="ctr"/>
                  <a:tab pos="2109788" algn="ctr"/>
                  <a:tab pos="2722563" algn="ctr"/>
                </a:tabLst>
              </a:pPr>
              <a:r>
                <a:rPr lang="en-GB" sz="11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	1335	1061	876		626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812A405-79B2-DCDD-AFD8-430E174ED423}"/>
                </a:ext>
              </a:extLst>
            </p:cNvPr>
            <p:cNvSpPr txBox="1"/>
            <p:nvPr/>
          </p:nvSpPr>
          <p:spPr>
            <a:xfrm>
              <a:off x="5516106" y="4783901"/>
              <a:ext cx="696272" cy="153760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rPr>
                <a:t>p=0.365*</a:t>
              </a:r>
            </a:p>
          </p:txBody>
        </p:sp>
        <p:grpSp>
          <p:nvGrpSpPr>
            <p:cNvPr id="374" name="Group 373">
              <a:extLst>
                <a:ext uri="{FF2B5EF4-FFF2-40B4-BE49-F238E27FC236}">
                  <a16:creationId xmlns:a16="http://schemas.microsoft.com/office/drawing/2014/main" id="{33A13E56-6FD9-9A41-B050-BF58C76558D3}"/>
                </a:ext>
              </a:extLst>
            </p:cNvPr>
            <p:cNvGrpSpPr/>
            <p:nvPr/>
          </p:nvGrpSpPr>
          <p:grpSpPr>
            <a:xfrm>
              <a:off x="5484784" y="3251780"/>
              <a:ext cx="2561100" cy="584380"/>
              <a:chOff x="5484784" y="3251780"/>
              <a:chExt cx="2561100" cy="584380"/>
            </a:xfrm>
          </p:grpSpPr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CD146FE1-788E-B9F7-B6EA-652A6DB867E5}"/>
                  </a:ext>
                </a:extLst>
              </p:cNvPr>
              <p:cNvGrpSpPr/>
              <p:nvPr/>
            </p:nvGrpSpPr>
            <p:grpSpPr>
              <a:xfrm>
                <a:off x="6100099" y="3643098"/>
                <a:ext cx="103209" cy="157377"/>
                <a:chOff x="7459133" y="4425161"/>
                <a:chExt cx="103209" cy="157377"/>
              </a:xfrm>
            </p:grpSpPr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9093A59E-E96E-0F1B-1230-69E48C649F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510737" y="4429769"/>
                  <a:ext cx="0" cy="152769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14B0742C-098C-220D-5E6D-1CBA806F61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7510737" y="4377679"/>
                  <a:ext cx="0" cy="9496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C8D06D50-53B8-F4D5-9481-F9EEF60D3D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7510737" y="4534546"/>
                  <a:ext cx="0" cy="9496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9D912AFC-280B-BF8B-5D3D-EACEDE5E9C75}"/>
                    </a:ext>
                  </a:extLst>
                </p:cNvPr>
                <p:cNvSpPr/>
                <p:nvPr/>
              </p:nvSpPr>
              <p:spPr>
                <a:xfrm rot="2700000">
                  <a:off x="7459134" y="4453273"/>
                  <a:ext cx="103207" cy="103209"/>
                </a:xfrm>
                <a:prstGeom prst="rect">
                  <a:avLst/>
                </a:prstGeom>
                <a:solidFill>
                  <a:schemeClr val="accent3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27046938-4336-0B79-9008-4AA63B5C075F}"/>
                  </a:ext>
                </a:extLst>
              </p:cNvPr>
              <p:cNvGrpSpPr/>
              <p:nvPr/>
            </p:nvGrpSpPr>
            <p:grpSpPr>
              <a:xfrm>
                <a:off x="6711604" y="3685008"/>
                <a:ext cx="103209" cy="151152"/>
                <a:chOff x="7459133" y="4636616"/>
                <a:chExt cx="103209" cy="151152"/>
              </a:xfrm>
            </p:grpSpPr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D7BE00FA-268C-541B-E940-6277A8871B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510737" y="4641224"/>
                  <a:ext cx="0" cy="141339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9F992B16-7FDB-F907-E7A4-25F1243003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7510737" y="4589134"/>
                  <a:ext cx="0" cy="9496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EF63E00A-2E83-6B59-8129-BF105D2A94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7510737" y="4740286"/>
                  <a:ext cx="0" cy="9496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286A31F7-7A5D-B600-18FB-86272FA6D7F7}"/>
                    </a:ext>
                  </a:extLst>
                </p:cNvPr>
                <p:cNvSpPr/>
                <p:nvPr/>
              </p:nvSpPr>
              <p:spPr>
                <a:xfrm rot="2700000">
                  <a:off x="7459134" y="4653298"/>
                  <a:ext cx="103207" cy="103209"/>
                </a:xfrm>
                <a:prstGeom prst="rect">
                  <a:avLst/>
                </a:prstGeom>
                <a:solidFill>
                  <a:schemeClr val="accent3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BD82C007-6B76-C51F-DB80-514764481A28}"/>
                  </a:ext>
                </a:extLst>
              </p:cNvPr>
              <p:cNvGrpSpPr/>
              <p:nvPr/>
            </p:nvGrpSpPr>
            <p:grpSpPr>
              <a:xfrm>
                <a:off x="7942675" y="3580304"/>
                <a:ext cx="103209" cy="194967"/>
                <a:chOff x="7459133" y="4438496"/>
                <a:chExt cx="103209" cy="194967"/>
              </a:xfrm>
            </p:grpSpPr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55521786-D003-5399-3523-7C2FC97802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510737" y="4443104"/>
                  <a:ext cx="0" cy="185083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60F1742B-07E6-966E-1911-468163BB34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7510737" y="4391014"/>
                  <a:ext cx="0" cy="9496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541B4E02-FB2F-5A42-F022-E2C2AEA85D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7510737" y="4585981"/>
                  <a:ext cx="0" cy="9496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86206FFB-5970-26CE-2822-937D8A7ABB6C}"/>
                    </a:ext>
                  </a:extLst>
                </p:cNvPr>
                <p:cNvSpPr/>
                <p:nvPr/>
              </p:nvSpPr>
              <p:spPr>
                <a:xfrm rot="2700000">
                  <a:off x="7459134" y="4481848"/>
                  <a:ext cx="103207" cy="103209"/>
                </a:xfrm>
                <a:prstGeom prst="rect">
                  <a:avLst/>
                </a:prstGeom>
                <a:solidFill>
                  <a:schemeClr val="accent3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F21396C8-151E-3ED6-67DC-A1AF0742DFE5}"/>
                  </a:ext>
                </a:extLst>
              </p:cNvPr>
              <p:cNvSpPr/>
              <p:nvPr/>
            </p:nvSpPr>
            <p:spPr>
              <a:xfrm rot="2700000">
                <a:off x="5484785" y="3251779"/>
                <a:ext cx="103207" cy="103209"/>
              </a:xfrm>
              <a:prstGeom prst="rect">
                <a:avLst/>
              </a:prstGeom>
              <a:solidFill>
                <a:schemeClr val="accent3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815D4F0C-3F81-C5BA-8531-4B04E489ADBB}"/>
                  </a:ext>
                </a:extLst>
              </p:cNvPr>
              <p:cNvSpPr/>
              <p:nvPr/>
            </p:nvSpPr>
            <p:spPr>
              <a:xfrm>
                <a:off x="5537200" y="3307080"/>
                <a:ext cx="2458720" cy="444500"/>
              </a:xfrm>
              <a:custGeom>
                <a:avLst/>
                <a:gdLst>
                  <a:gd name="connsiteX0" fmla="*/ 0 w 2458720"/>
                  <a:gd name="connsiteY0" fmla="*/ 0 h 444500"/>
                  <a:gd name="connsiteX1" fmla="*/ 614680 w 2458720"/>
                  <a:gd name="connsiteY1" fmla="*/ 414020 h 444500"/>
                  <a:gd name="connsiteX2" fmla="*/ 1224280 w 2458720"/>
                  <a:gd name="connsiteY2" fmla="*/ 444500 h 444500"/>
                  <a:gd name="connsiteX3" fmla="*/ 2458720 w 2458720"/>
                  <a:gd name="connsiteY3" fmla="*/ 368300 h 44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58720" h="444500">
                    <a:moveTo>
                      <a:pt x="0" y="0"/>
                    </a:moveTo>
                    <a:lnTo>
                      <a:pt x="614680" y="414020"/>
                    </a:lnTo>
                    <a:lnTo>
                      <a:pt x="1224280" y="444500"/>
                    </a:lnTo>
                    <a:lnTo>
                      <a:pt x="2458720" y="368300"/>
                    </a:lnTo>
                  </a:path>
                </a:pathLst>
              </a:custGeom>
              <a:noFill/>
              <a:ln w="28575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76" name="Group 375">
              <a:extLst>
                <a:ext uri="{FF2B5EF4-FFF2-40B4-BE49-F238E27FC236}">
                  <a16:creationId xmlns:a16="http://schemas.microsoft.com/office/drawing/2014/main" id="{188BC843-6257-60F2-81EF-51FB079B6BED}"/>
                </a:ext>
              </a:extLst>
            </p:cNvPr>
            <p:cNvGrpSpPr/>
            <p:nvPr/>
          </p:nvGrpSpPr>
          <p:grpSpPr>
            <a:xfrm>
              <a:off x="5375535" y="3251780"/>
              <a:ext cx="2562190" cy="678631"/>
              <a:chOff x="5375535" y="3251780"/>
              <a:chExt cx="2562190" cy="678631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B70DDF15-A80B-53FD-0773-82B36500F4F4}"/>
                  </a:ext>
                </a:extLst>
              </p:cNvPr>
              <p:cNvGrpSpPr/>
              <p:nvPr/>
            </p:nvGrpSpPr>
            <p:grpSpPr>
              <a:xfrm>
                <a:off x="5990850" y="3704053"/>
                <a:ext cx="103209" cy="160020"/>
                <a:chOff x="6861862" y="4575387"/>
                <a:chExt cx="103209" cy="160020"/>
              </a:xfrm>
            </p:grpSpPr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D89334AA-117E-7AB3-5295-C4190A035E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913466" y="4580892"/>
                  <a:ext cx="0" cy="15187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F40124FC-C9ED-2CA8-BDD4-899B7FD599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913466" y="4527905"/>
                  <a:ext cx="0" cy="9496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DD869D5E-B53E-1E22-AACF-649F7231D6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913466" y="4687925"/>
                  <a:ext cx="0" cy="9496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52A5B212-F614-8165-BAA8-A912B1A048C5}"/>
                    </a:ext>
                  </a:extLst>
                </p:cNvPr>
                <p:cNvSpPr/>
                <p:nvPr/>
              </p:nvSpPr>
              <p:spPr>
                <a:xfrm rot="2700000">
                  <a:off x="6861863" y="4595222"/>
                  <a:ext cx="103207" cy="103209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2E598349-97F8-3508-20B5-39FC92002FDB}"/>
                  </a:ext>
                </a:extLst>
              </p:cNvPr>
              <p:cNvGrpSpPr/>
              <p:nvPr/>
            </p:nvGrpSpPr>
            <p:grpSpPr>
              <a:xfrm>
                <a:off x="6603659" y="3755151"/>
                <a:ext cx="103209" cy="175260"/>
                <a:chOff x="6861862" y="4779222"/>
                <a:chExt cx="103209" cy="175260"/>
              </a:xfrm>
            </p:grpSpPr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B399E8D8-72BF-E13B-3276-378390073D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913466" y="4785064"/>
                  <a:ext cx="0" cy="16711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18EBE3C8-C52F-E9BD-1BC3-D32FF8906E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913466" y="4731740"/>
                  <a:ext cx="0" cy="9496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6DCBED3E-DD3B-E510-B252-F2BDE5C9CF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913466" y="4907000"/>
                  <a:ext cx="0" cy="9496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FEEA0EE4-A99B-B419-F69E-14DA79ADDBC2}"/>
                    </a:ext>
                  </a:extLst>
                </p:cNvPr>
                <p:cNvSpPr/>
                <p:nvPr/>
              </p:nvSpPr>
              <p:spPr>
                <a:xfrm rot="2700000">
                  <a:off x="6861863" y="4812392"/>
                  <a:ext cx="103207" cy="103209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6010CC09-B103-3485-3EC4-B918A3D4F4EC}"/>
                  </a:ext>
                </a:extLst>
              </p:cNvPr>
              <p:cNvGrpSpPr/>
              <p:nvPr/>
            </p:nvGrpSpPr>
            <p:grpSpPr>
              <a:xfrm>
                <a:off x="7834516" y="3682445"/>
                <a:ext cx="103209" cy="196215"/>
                <a:chOff x="6861862" y="4443942"/>
                <a:chExt cx="103209" cy="196215"/>
              </a:xfrm>
            </p:grpSpPr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922D681C-F2F4-831F-83D8-DDA10AB739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913466" y="4458601"/>
                  <a:ext cx="0" cy="177666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94AFD36B-8A18-C6D5-63BE-27C99FA83D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913466" y="4396460"/>
                  <a:ext cx="0" cy="9496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6D7C7BF2-99E3-16BC-0775-D49842EE62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913466" y="4592675"/>
                  <a:ext cx="0" cy="9496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427CA7A7-D812-98C3-8785-451007D08E09}"/>
                    </a:ext>
                  </a:extLst>
                </p:cNvPr>
                <p:cNvSpPr/>
                <p:nvPr/>
              </p:nvSpPr>
              <p:spPr>
                <a:xfrm rot="2700000">
                  <a:off x="6861863" y="4477112"/>
                  <a:ext cx="103207" cy="103209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8F59152B-E7CA-E183-CF7A-F6682CC7C2BA}"/>
                  </a:ext>
                </a:extLst>
              </p:cNvPr>
              <p:cNvSpPr/>
              <p:nvPr/>
            </p:nvSpPr>
            <p:spPr>
              <a:xfrm rot="2700000">
                <a:off x="5375536" y="3251779"/>
                <a:ext cx="103207" cy="10320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D3088A12-F4C0-AAE5-BB4D-2C45AA875540}"/>
                  </a:ext>
                </a:extLst>
              </p:cNvPr>
              <p:cNvSpPr/>
              <p:nvPr/>
            </p:nvSpPr>
            <p:spPr>
              <a:xfrm>
                <a:off x="5422900" y="3299460"/>
                <a:ext cx="2463800" cy="538480"/>
              </a:xfrm>
              <a:custGeom>
                <a:avLst/>
                <a:gdLst>
                  <a:gd name="connsiteX0" fmla="*/ 0 w 2463800"/>
                  <a:gd name="connsiteY0" fmla="*/ 0 h 538480"/>
                  <a:gd name="connsiteX1" fmla="*/ 617220 w 2463800"/>
                  <a:gd name="connsiteY1" fmla="*/ 477520 h 538480"/>
                  <a:gd name="connsiteX2" fmla="*/ 1234440 w 2463800"/>
                  <a:gd name="connsiteY2" fmla="*/ 538480 h 538480"/>
                  <a:gd name="connsiteX3" fmla="*/ 2463800 w 2463800"/>
                  <a:gd name="connsiteY3" fmla="*/ 472440 h 538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3800" h="538480">
                    <a:moveTo>
                      <a:pt x="0" y="0"/>
                    </a:moveTo>
                    <a:lnTo>
                      <a:pt x="617220" y="477520"/>
                    </a:lnTo>
                    <a:lnTo>
                      <a:pt x="1234440" y="538480"/>
                    </a:lnTo>
                    <a:lnTo>
                      <a:pt x="2463800" y="472440"/>
                    </a:lnTo>
                  </a:path>
                </a:pathLst>
              </a:cu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516" name="Group 515">
            <a:extLst>
              <a:ext uri="{FF2B5EF4-FFF2-40B4-BE49-F238E27FC236}">
                <a16:creationId xmlns:a16="http://schemas.microsoft.com/office/drawing/2014/main" id="{F9553929-062A-E70B-2086-98C931BED64A}"/>
              </a:ext>
            </a:extLst>
          </p:cNvPr>
          <p:cNvGrpSpPr/>
          <p:nvPr/>
        </p:nvGrpSpPr>
        <p:grpSpPr>
          <a:xfrm>
            <a:off x="8218367" y="2730784"/>
            <a:ext cx="3215466" cy="2899160"/>
            <a:chOff x="8218367" y="2730784"/>
            <a:chExt cx="3215466" cy="2899160"/>
          </a:xfrm>
        </p:grpSpPr>
        <p:graphicFrame>
          <p:nvGraphicFramePr>
            <p:cNvPr id="126" name="Chart 125">
              <a:extLst>
                <a:ext uri="{FF2B5EF4-FFF2-40B4-BE49-F238E27FC236}">
                  <a16:creationId xmlns:a16="http://schemas.microsoft.com/office/drawing/2014/main" id="{83BCB176-8F02-A07C-4893-047C641C5BD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97628238"/>
                </p:ext>
              </p:extLst>
            </p:nvPr>
          </p:nvGraphicFramePr>
          <p:xfrm>
            <a:off x="8218367" y="2956249"/>
            <a:ext cx="3121464" cy="23794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6"/>
            </a:graphicData>
          </a:graphic>
        </p:graphicFrame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3EE895D8-3E2A-EB16-8C17-E131FC7186AD}"/>
                </a:ext>
              </a:extLst>
            </p:cNvPr>
            <p:cNvSpPr txBox="1"/>
            <p:nvPr/>
          </p:nvSpPr>
          <p:spPr>
            <a:xfrm>
              <a:off x="8284127" y="2730784"/>
              <a:ext cx="22060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accent1"/>
                  </a:solidFill>
                  <a:latin typeface="+mj-lt"/>
                </a:rPr>
                <a:t>HIS-Q sleep domain score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9B853008-25D3-F706-2F09-21A6D7338C5A}"/>
                </a:ext>
              </a:extLst>
            </p:cNvPr>
            <p:cNvSpPr txBox="1"/>
            <p:nvPr/>
          </p:nvSpPr>
          <p:spPr>
            <a:xfrm>
              <a:off x="8296587" y="5029780"/>
              <a:ext cx="313724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71463" algn="ctr"/>
                  <a:tab pos="884238" algn="ctr"/>
                  <a:tab pos="1487488" algn="ctr"/>
                  <a:tab pos="2109788" algn="ctr"/>
                  <a:tab pos="2722563" algn="ctr"/>
                </a:tabLst>
              </a:pPr>
              <a:endParaRPr lang="en-GB" sz="1100" dirty="0">
                <a:solidFill>
                  <a:srgbClr val="000000"/>
                </a:solidFill>
              </a:endParaRPr>
            </a:p>
            <a:p>
              <a:pPr>
                <a:tabLst>
                  <a:tab pos="271463" algn="ctr"/>
                  <a:tab pos="884238" algn="ctr"/>
                  <a:tab pos="1487488" algn="ctr"/>
                  <a:tab pos="2109788" algn="ctr"/>
                  <a:tab pos="2722563" algn="ctr"/>
                </a:tabLst>
              </a:pPr>
              <a:r>
                <a:rPr lang="en-GB" sz="1100" dirty="0">
                  <a:solidFill>
                    <a:schemeClr val="accent1"/>
                  </a:solidFill>
                  <a:latin typeface="+mj-lt"/>
                </a:rPr>
                <a:t>	1308	1030	837		599</a:t>
              </a:r>
            </a:p>
            <a:p>
              <a:pPr>
                <a:tabLst>
                  <a:tab pos="271463" algn="ctr"/>
                  <a:tab pos="884238" algn="ctr"/>
                  <a:tab pos="1487488" algn="ctr"/>
                  <a:tab pos="2109788" algn="ctr"/>
                  <a:tab pos="2722563" algn="ctr"/>
                </a:tabLst>
              </a:pPr>
              <a:r>
                <a:rPr lang="en-GB" sz="11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	1335	1060	873		626</a:t>
              </a: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E5C99B9C-9CDA-3ADA-4CC1-876895CC6179}"/>
                </a:ext>
              </a:extLst>
            </p:cNvPr>
            <p:cNvSpPr txBox="1"/>
            <p:nvPr/>
          </p:nvSpPr>
          <p:spPr>
            <a:xfrm>
              <a:off x="8692400" y="4783901"/>
              <a:ext cx="697874" cy="153760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rPr>
                <a:t>p=0.399*</a:t>
              </a:r>
            </a:p>
          </p:txBody>
        </p:sp>
        <p:grpSp>
          <p:nvGrpSpPr>
            <p:cNvPr id="513" name="Group 512">
              <a:extLst>
                <a:ext uri="{FF2B5EF4-FFF2-40B4-BE49-F238E27FC236}">
                  <a16:creationId xmlns:a16="http://schemas.microsoft.com/office/drawing/2014/main" id="{8C43F1EF-CCCE-0E89-1C56-7237CD1FECCD}"/>
                </a:ext>
              </a:extLst>
            </p:cNvPr>
            <p:cNvGrpSpPr/>
            <p:nvPr/>
          </p:nvGrpSpPr>
          <p:grpSpPr>
            <a:xfrm>
              <a:off x="8661078" y="3524195"/>
              <a:ext cx="2561100" cy="496750"/>
              <a:chOff x="8661078" y="3524195"/>
              <a:chExt cx="2561100" cy="496750"/>
            </a:xfrm>
          </p:grpSpPr>
          <p:grpSp>
            <p:nvGrpSpPr>
              <p:cNvPr id="221" name="Group 220">
                <a:extLst>
                  <a:ext uri="{FF2B5EF4-FFF2-40B4-BE49-F238E27FC236}">
                    <a16:creationId xmlns:a16="http://schemas.microsoft.com/office/drawing/2014/main" id="{A8AFACEC-C496-B2F6-1332-93465EB515FC}"/>
                  </a:ext>
                </a:extLst>
              </p:cNvPr>
              <p:cNvGrpSpPr/>
              <p:nvPr/>
            </p:nvGrpSpPr>
            <p:grpSpPr>
              <a:xfrm>
                <a:off x="9276393" y="3774543"/>
                <a:ext cx="103209" cy="145947"/>
                <a:chOff x="7459133" y="4440401"/>
                <a:chExt cx="103209" cy="145947"/>
              </a:xfrm>
            </p:grpSpPr>
            <p:cxnSp>
              <p:nvCxnSpPr>
                <p:cNvPr id="263" name="Straight Connector 262">
                  <a:extLst>
                    <a:ext uri="{FF2B5EF4-FFF2-40B4-BE49-F238E27FC236}">
                      <a16:creationId xmlns:a16="http://schemas.microsoft.com/office/drawing/2014/main" id="{91D08A42-3DCE-0900-E956-4E52989DBD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510737" y="4445009"/>
                  <a:ext cx="0" cy="141339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269" name="Straight Connector 268">
                  <a:extLst>
                    <a:ext uri="{FF2B5EF4-FFF2-40B4-BE49-F238E27FC236}">
                      <a16:creationId xmlns:a16="http://schemas.microsoft.com/office/drawing/2014/main" id="{D783705D-23FC-0A3C-01FA-AEF4EBAD15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7510737" y="4392919"/>
                  <a:ext cx="0" cy="9496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273" name="Straight Connector 272">
                  <a:extLst>
                    <a:ext uri="{FF2B5EF4-FFF2-40B4-BE49-F238E27FC236}">
                      <a16:creationId xmlns:a16="http://schemas.microsoft.com/office/drawing/2014/main" id="{E4233EC3-69E6-842C-60EC-3ED1A496FE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7510737" y="4536451"/>
                  <a:ext cx="0" cy="9496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sp>
              <p:nvSpPr>
                <p:cNvPr id="266" name="Rectangle 265">
                  <a:extLst>
                    <a:ext uri="{FF2B5EF4-FFF2-40B4-BE49-F238E27FC236}">
                      <a16:creationId xmlns:a16="http://schemas.microsoft.com/office/drawing/2014/main" id="{BEBDEBF1-DD93-0A09-2229-989FB9FA4FA5}"/>
                    </a:ext>
                  </a:extLst>
                </p:cNvPr>
                <p:cNvSpPr/>
                <p:nvPr/>
              </p:nvSpPr>
              <p:spPr>
                <a:xfrm rot="2700000">
                  <a:off x="7459134" y="4453273"/>
                  <a:ext cx="103207" cy="103209"/>
                </a:xfrm>
                <a:prstGeom prst="rect">
                  <a:avLst/>
                </a:prstGeom>
                <a:solidFill>
                  <a:schemeClr val="accent3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8" name="Group 237">
                <a:extLst>
                  <a:ext uri="{FF2B5EF4-FFF2-40B4-BE49-F238E27FC236}">
                    <a16:creationId xmlns:a16="http://schemas.microsoft.com/office/drawing/2014/main" id="{51C7756C-749E-F090-173B-8D1118B3DF4B}"/>
                  </a:ext>
                </a:extLst>
              </p:cNvPr>
              <p:cNvGrpSpPr/>
              <p:nvPr/>
            </p:nvGrpSpPr>
            <p:grpSpPr>
              <a:xfrm>
                <a:off x="9887898" y="3864078"/>
                <a:ext cx="103209" cy="156867"/>
                <a:chOff x="7459133" y="4482311"/>
                <a:chExt cx="103209" cy="156867"/>
              </a:xfrm>
            </p:grpSpPr>
            <p:cxnSp>
              <p:nvCxnSpPr>
                <p:cNvPr id="258" name="Straight Connector 257">
                  <a:extLst>
                    <a:ext uri="{FF2B5EF4-FFF2-40B4-BE49-F238E27FC236}">
                      <a16:creationId xmlns:a16="http://schemas.microsoft.com/office/drawing/2014/main" id="{5E6540FA-386C-46E9-C76D-416E990047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510737" y="4486919"/>
                  <a:ext cx="0" cy="148959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261" name="Straight Connector 260">
                  <a:extLst>
                    <a:ext uri="{FF2B5EF4-FFF2-40B4-BE49-F238E27FC236}">
                      <a16:creationId xmlns:a16="http://schemas.microsoft.com/office/drawing/2014/main" id="{431A1177-3EE4-E659-55A3-8FBEF9DFDD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7510737" y="4434829"/>
                  <a:ext cx="0" cy="9496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262" name="Straight Connector 261">
                  <a:extLst>
                    <a:ext uri="{FF2B5EF4-FFF2-40B4-BE49-F238E27FC236}">
                      <a16:creationId xmlns:a16="http://schemas.microsoft.com/office/drawing/2014/main" id="{70DCE71F-548C-E37F-38EB-A6FA591C1D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7510737" y="4591696"/>
                  <a:ext cx="0" cy="9496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sp>
              <p:nvSpPr>
                <p:cNvPr id="259" name="Rectangle 258">
                  <a:extLst>
                    <a:ext uri="{FF2B5EF4-FFF2-40B4-BE49-F238E27FC236}">
                      <a16:creationId xmlns:a16="http://schemas.microsoft.com/office/drawing/2014/main" id="{319D0BAA-8430-02E1-4F8C-72B8A3E74DB7}"/>
                    </a:ext>
                  </a:extLst>
                </p:cNvPr>
                <p:cNvSpPr/>
                <p:nvPr/>
              </p:nvSpPr>
              <p:spPr>
                <a:xfrm rot="2700000">
                  <a:off x="7459134" y="4508518"/>
                  <a:ext cx="103207" cy="103209"/>
                </a:xfrm>
                <a:prstGeom prst="rect">
                  <a:avLst/>
                </a:prstGeom>
                <a:solidFill>
                  <a:schemeClr val="accent3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1" name="Group 250">
                <a:extLst>
                  <a:ext uri="{FF2B5EF4-FFF2-40B4-BE49-F238E27FC236}">
                    <a16:creationId xmlns:a16="http://schemas.microsoft.com/office/drawing/2014/main" id="{358E4618-9ABD-1812-6328-3C5C9DB77403}"/>
                  </a:ext>
                </a:extLst>
              </p:cNvPr>
              <p:cNvGrpSpPr/>
              <p:nvPr/>
            </p:nvGrpSpPr>
            <p:grpSpPr>
              <a:xfrm>
                <a:off x="11118969" y="3812714"/>
                <a:ext cx="103209" cy="183537"/>
                <a:chOff x="7459133" y="4448021"/>
                <a:chExt cx="103209" cy="183537"/>
              </a:xfrm>
            </p:grpSpPr>
            <p:cxnSp>
              <p:nvCxnSpPr>
                <p:cNvPr id="254" name="Straight Connector 253">
                  <a:extLst>
                    <a:ext uri="{FF2B5EF4-FFF2-40B4-BE49-F238E27FC236}">
                      <a16:creationId xmlns:a16="http://schemas.microsoft.com/office/drawing/2014/main" id="{AE184441-1CF2-4487-F943-ACE6465976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510737" y="4452629"/>
                  <a:ext cx="0" cy="177463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256" name="Straight Connector 255">
                  <a:extLst>
                    <a:ext uri="{FF2B5EF4-FFF2-40B4-BE49-F238E27FC236}">
                      <a16:creationId xmlns:a16="http://schemas.microsoft.com/office/drawing/2014/main" id="{586812DB-B52F-2382-5949-C035255DB6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7510737" y="4400539"/>
                  <a:ext cx="0" cy="9496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257" name="Straight Connector 256">
                  <a:extLst>
                    <a:ext uri="{FF2B5EF4-FFF2-40B4-BE49-F238E27FC236}">
                      <a16:creationId xmlns:a16="http://schemas.microsoft.com/office/drawing/2014/main" id="{16FF28C5-7C81-6AE6-870A-3027A5BCA6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7510737" y="4584076"/>
                  <a:ext cx="0" cy="9496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sp>
              <p:nvSpPr>
                <p:cNvPr id="255" name="Rectangle 254">
                  <a:extLst>
                    <a:ext uri="{FF2B5EF4-FFF2-40B4-BE49-F238E27FC236}">
                      <a16:creationId xmlns:a16="http://schemas.microsoft.com/office/drawing/2014/main" id="{7443F198-3C0F-EDEF-205E-A2960DEBE8EA}"/>
                    </a:ext>
                  </a:extLst>
                </p:cNvPr>
                <p:cNvSpPr/>
                <p:nvPr/>
              </p:nvSpPr>
              <p:spPr>
                <a:xfrm rot="2700000">
                  <a:off x="7459134" y="4481848"/>
                  <a:ext cx="103207" cy="103209"/>
                </a:xfrm>
                <a:prstGeom prst="rect">
                  <a:avLst/>
                </a:prstGeom>
                <a:solidFill>
                  <a:schemeClr val="accent3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E32FA4C5-8EFD-66F0-94F1-FDC528342730}"/>
                  </a:ext>
                </a:extLst>
              </p:cNvPr>
              <p:cNvSpPr/>
              <p:nvPr/>
            </p:nvSpPr>
            <p:spPr>
              <a:xfrm rot="2700000">
                <a:off x="8661079" y="3524194"/>
                <a:ext cx="103207" cy="103209"/>
              </a:xfrm>
              <a:prstGeom prst="rect">
                <a:avLst/>
              </a:prstGeom>
              <a:solidFill>
                <a:schemeClr val="accent3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2" name="Freeform: Shape 511">
                <a:extLst>
                  <a:ext uri="{FF2B5EF4-FFF2-40B4-BE49-F238E27FC236}">
                    <a16:creationId xmlns:a16="http://schemas.microsoft.com/office/drawing/2014/main" id="{4F53C4DA-57B2-A849-B7CF-A235F892E767}"/>
                  </a:ext>
                </a:extLst>
              </p:cNvPr>
              <p:cNvSpPr/>
              <p:nvPr/>
            </p:nvSpPr>
            <p:spPr>
              <a:xfrm>
                <a:off x="8711565" y="3577590"/>
                <a:ext cx="2459355" cy="363855"/>
              </a:xfrm>
              <a:custGeom>
                <a:avLst/>
                <a:gdLst>
                  <a:gd name="connsiteX0" fmla="*/ 0 w 2459355"/>
                  <a:gd name="connsiteY0" fmla="*/ 0 h 363855"/>
                  <a:gd name="connsiteX1" fmla="*/ 619125 w 2459355"/>
                  <a:gd name="connsiteY1" fmla="*/ 264795 h 363855"/>
                  <a:gd name="connsiteX2" fmla="*/ 1226820 w 2459355"/>
                  <a:gd name="connsiteY2" fmla="*/ 363855 h 363855"/>
                  <a:gd name="connsiteX3" fmla="*/ 2459355 w 2459355"/>
                  <a:gd name="connsiteY3" fmla="*/ 320040 h 36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59355" h="363855">
                    <a:moveTo>
                      <a:pt x="0" y="0"/>
                    </a:moveTo>
                    <a:lnTo>
                      <a:pt x="619125" y="264795"/>
                    </a:lnTo>
                    <a:lnTo>
                      <a:pt x="1226820" y="363855"/>
                    </a:lnTo>
                    <a:lnTo>
                      <a:pt x="2459355" y="320040"/>
                    </a:lnTo>
                  </a:path>
                </a:pathLst>
              </a:custGeom>
              <a:noFill/>
              <a:ln w="28575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15" name="Group 514">
              <a:extLst>
                <a:ext uri="{FF2B5EF4-FFF2-40B4-BE49-F238E27FC236}">
                  <a16:creationId xmlns:a16="http://schemas.microsoft.com/office/drawing/2014/main" id="{75278274-CE99-5CC6-F682-72F87D3D19C8}"/>
                </a:ext>
              </a:extLst>
            </p:cNvPr>
            <p:cNvGrpSpPr/>
            <p:nvPr/>
          </p:nvGrpSpPr>
          <p:grpSpPr>
            <a:xfrm>
              <a:off x="8551829" y="3524195"/>
              <a:ext cx="2562190" cy="591001"/>
              <a:chOff x="8551829" y="3524195"/>
              <a:chExt cx="2562190" cy="591001"/>
            </a:xfrm>
          </p:grpSpPr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08538435-E205-5E5A-265A-1F8B0A36D785}"/>
                  </a:ext>
                </a:extLst>
              </p:cNvPr>
              <p:cNvGrpSpPr/>
              <p:nvPr/>
            </p:nvGrpSpPr>
            <p:grpSpPr>
              <a:xfrm>
                <a:off x="9167144" y="3825973"/>
                <a:ext cx="103209" cy="146685"/>
                <a:chOff x="6861862" y="4581102"/>
                <a:chExt cx="103209" cy="146685"/>
              </a:xfrm>
            </p:grpSpPr>
            <p:cxnSp>
              <p:nvCxnSpPr>
                <p:cNvPr id="209" name="Straight Connector 208">
                  <a:extLst>
                    <a:ext uri="{FF2B5EF4-FFF2-40B4-BE49-F238E27FC236}">
                      <a16:creationId xmlns:a16="http://schemas.microsoft.com/office/drawing/2014/main" id="{AD4FA337-DD11-2F1F-07B8-BB222269BE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913466" y="4586607"/>
                  <a:ext cx="0" cy="13854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210" name="Straight Connector 209">
                  <a:extLst>
                    <a:ext uri="{FF2B5EF4-FFF2-40B4-BE49-F238E27FC236}">
                      <a16:creationId xmlns:a16="http://schemas.microsoft.com/office/drawing/2014/main" id="{834DDAF8-0005-6D87-A81D-AF80BFF58A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913466" y="4533620"/>
                  <a:ext cx="0" cy="9496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214" name="Straight Connector 213">
                  <a:extLst>
                    <a:ext uri="{FF2B5EF4-FFF2-40B4-BE49-F238E27FC236}">
                      <a16:creationId xmlns:a16="http://schemas.microsoft.com/office/drawing/2014/main" id="{EA65B84D-55E8-55A3-0CFC-DE098DFD6B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913466" y="4680305"/>
                  <a:ext cx="0" cy="9496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827B6E6D-5A32-BC6E-D202-6F6B56C4512C}"/>
                    </a:ext>
                  </a:extLst>
                </p:cNvPr>
                <p:cNvSpPr/>
                <p:nvPr/>
              </p:nvSpPr>
              <p:spPr>
                <a:xfrm rot="2700000">
                  <a:off x="6861863" y="4595222"/>
                  <a:ext cx="103207" cy="103209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EBD448D2-3A5B-4580-A40B-9319719BB406}"/>
                  </a:ext>
                </a:extLst>
              </p:cNvPr>
              <p:cNvGrpSpPr/>
              <p:nvPr/>
            </p:nvGrpSpPr>
            <p:grpSpPr>
              <a:xfrm>
                <a:off x="9779953" y="3958986"/>
                <a:ext cx="103209" cy="156210"/>
                <a:chOff x="6861862" y="4649682"/>
                <a:chExt cx="103209" cy="156210"/>
              </a:xfrm>
            </p:grpSpPr>
            <p:cxnSp>
              <p:nvCxnSpPr>
                <p:cNvPr id="205" name="Straight Connector 204">
                  <a:extLst>
                    <a:ext uri="{FF2B5EF4-FFF2-40B4-BE49-F238E27FC236}">
                      <a16:creationId xmlns:a16="http://schemas.microsoft.com/office/drawing/2014/main" id="{BAD7C717-217F-6418-0A88-04ED8F40A4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913466" y="4655524"/>
                  <a:ext cx="0" cy="148067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206" name="Straight Connector 205">
                  <a:extLst>
                    <a:ext uri="{FF2B5EF4-FFF2-40B4-BE49-F238E27FC236}">
                      <a16:creationId xmlns:a16="http://schemas.microsoft.com/office/drawing/2014/main" id="{E4B99370-2530-36B9-166D-5396DF8CF6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913466" y="4602200"/>
                  <a:ext cx="0" cy="9496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207" name="Straight Connector 206">
                  <a:extLst>
                    <a:ext uri="{FF2B5EF4-FFF2-40B4-BE49-F238E27FC236}">
                      <a16:creationId xmlns:a16="http://schemas.microsoft.com/office/drawing/2014/main" id="{A6368624-D97E-6DB3-73A9-90EB5EA1E5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913466" y="4758410"/>
                  <a:ext cx="0" cy="9496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sp>
              <p:nvSpPr>
                <p:cNvPr id="208" name="Rectangle 207">
                  <a:extLst>
                    <a:ext uri="{FF2B5EF4-FFF2-40B4-BE49-F238E27FC236}">
                      <a16:creationId xmlns:a16="http://schemas.microsoft.com/office/drawing/2014/main" id="{C18A0024-AEB6-7C7F-559A-F1C62467AE55}"/>
                    </a:ext>
                  </a:extLst>
                </p:cNvPr>
                <p:cNvSpPr/>
                <p:nvPr/>
              </p:nvSpPr>
              <p:spPr>
                <a:xfrm rot="2700000">
                  <a:off x="6861863" y="4669517"/>
                  <a:ext cx="103207" cy="103209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ABC6F332-5ABB-7ACB-FB6F-67F2B5040F25}"/>
                  </a:ext>
                </a:extLst>
              </p:cNvPr>
              <p:cNvGrpSpPr/>
              <p:nvPr/>
            </p:nvGrpSpPr>
            <p:grpSpPr>
              <a:xfrm>
                <a:off x="11010810" y="3888185"/>
                <a:ext cx="103209" cy="188595"/>
                <a:chOff x="6861862" y="4605867"/>
                <a:chExt cx="103209" cy="188595"/>
              </a:xfrm>
            </p:grpSpPr>
            <p:cxnSp>
              <p:nvCxnSpPr>
                <p:cNvPr id="201" name="Straight Connector 200">
                  <a:extLst>
                    <a:ext uri="{FF2B5EF4-FFF2-40B4-BE49-F238E27FC236}">
                      <a16:creationId xmlns:a16="http://schemas.microsoft.com/office/drawing/2014/main" id="{ED35DB2A-2E2D-78CF-2C15-CC2860DB7A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913466" y="4609096"/>
                  <a:ext cx="0" cy="185286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202" name="Straight Connector 201">
                  <a:extLst>
                    <a:ext uri="{FF2B5EF4-FFF2-40B4-BE49-F238E27FC236}">
                      <a16:creationId xmlns:a16="http://schemas.microsoft.com/office/drawing/2014/main" id="{146DC86F-AA78-B895-21B9-1BAAB110AA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913466" y="4558385"/>
                  <a:ext cx="0" cy="9496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203" name="Straight Connector 202">
                  <a:extLst>
                    <a:ext uri="{FF2B5EF4-FFF2-40B4-BE49-F238E27FC236}">
                      <a16:creationId xmlns:a16="http://schemas.microsoft.com/office/drawing/2014/main" id="{3BD5D8BF-E6E1-88FB-D395-AEE0ACA9F6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913466" y="4746980"/>
                  <a:ext cx="0" cy="9496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17C71555-1B85-6B83-006E-5C5BE8AE409E}"/>
                    </a:ext>
                  </a:extLst>
                </p:cNvPr>
                <p:cNvSpPr/>
                <p:nvPr/>
              </p:nvSpPr>
              <p:spPr>
                <a:xfrm rot="2700000">
                  <a:off x="6861863" y="4640942"/>
                  <a:ext cx="103207" cy="103209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82F2DFE0-CAAD-4384-4821-2D33378CD7AB}"/>
                  </a:ext>
                </a:extLst>
              </p:cNvPr>
              <p:cNvSpPr/>
              <p:nvPr/>
            </p:nvSpPr>
            <p:spPr>
              <a:xfrm rot="2700000">
                <a:off x="8551830" y="3524194"/>
                <a:ext cx="103207" cy="10320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4" name="Freeform: Shape 513">
                <a:extLst>
                  <a:ext uri="{FF2B5EF4-FFF2-40B4-BE49-F238E27FC236}">
                    <a16:creationId xmlns:a16="http://schemas.microsoft.com/office/drawing/2014/main" id="{E2FFA9F1-8282-6F2C-5FCF-FA784A3CB309}"/>
                  </a:ext>
                </a:extLst>
              </p:cNvPr>
              <p:cNvSpPr/>
              <p:nvPr/>
            </p:nvSpPr>
            <p:spPr>
              <a:xfrm>
                <a:off x="8599170" y="3571875"/>
                <a:ext cx="2465070" cy="457200"/>
              </a:xfrm>
              <a:custGeom>
                <a:avLst/>
                <a:gdLst>
                  <a:gd name="connsiteX0" fmla="*/ 0 w 2465070"/>
                  <a:gd name="connsiteY0" fmla="*/ 0 h 457200"/>
                  <a:gd name="connsiteX1" fmla="*/ 622935 w 2465070"/>
                  <a:gd name="connsiteY1" fmla="*/ 320040 h 457200"/>
                  <a:gd name="connsiteX2" fmla="*/ 1230630 w 2465070"/>
                  <a:gd name="connsiteY2" fmla="*/ 457200 h 457200"/>
                  <a:gd name="connsiteX3" fmla="*/ 2465070 w 2465070"/>
                  <a:gd name="connsiteY3" fmla="*/ 40386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5070" h="457200">
                    <a:moveTo>
                      <a:pt x="0" y="0"/>
                    </a:moveTo>
                    <a:lnTo>
                      <a:pt x="622935" y="320040"/>
                    </a:lnTo>
                    <a:lnTo>
                      <a:pt x="1230630" y="457200"/>
                    </a:lnTo>
                    <a:lnTo>
                      <a:pt x="2465070" y="403860"/>
                    </a:lnTo>
                  </a:path>
                </a:pathLst>
              </a:cu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399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Besins MA Hub">
      <a:dk1>
        <a:srgbClr val="006EAB"/>
      </a:dk1>
      <a:lt1>
        <a:sysClr val="window" lastClr="FFFFFF"/>
      </a:lt1>
      <a:dk2>
        <a:srgbClr val="58595B"/>
      </a:dk2>
      <a:lt2>
        <a:srgbClr val="E7E6E6"/>
      </a:lt2>
      <a:accent1>
        <a:srgbClr val="1272AE"/>
      </a:accent1>
      <a:accent2>
        <a:srgbClr val="00A8E1"/>
      </a:accent2>
      <a:accent3>
        <a:srgbClr val="95D600"/>
      </a:accent3>
      <a:accent4>
        <a:srgbClr val="F0C846"/>
      </a:accent4>
      <a:accent5>
        <a:srgbClr val="000000"/>
      </a:accent5>
      <a:accent6>
        <a:srgbClr val="CCDCE2"/>
      </a:accent6>
      <a:hlink>
        <a:srgbClr val="006EAB"/>
      </a:hlink>
      <a:folHlink>
        <a:srgbClr val="00A8E1"/>
      </a:folHlink>
    </a:clrScheme>
    <a:fontScheme name="Custom 2">
      <a:majorFont>
        <a:latin typeface="Poppins Medium"/>
        <a:ea typeface=""/>
        <a:cs typeface=""/>
      </a:majorFont>
      <a:minorFont>
        <a:latin typeface="Poppi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sins_tmp.potx" id="{58CFAB49-F3C1-4BE9-BA6C-4FFE0344BB85}" vid="{711EA1BB-B068-4CB0-AFBC-DEF8CF772039}"/>
    </a:ext>
  </a:extLst>
</a:theme>
</file>

<file path=ppt/theme/theme2.xml><?xml version="1.0" encoding="utf-8"?>
<a:theme xmlns:a="http://schemas.openxmlformats.org/drawingml/2006/main" name="Endocrine Societ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crine_Society" id="{C6FE60CC-1C16-A843-B9EE-72281502EAC7}" vid="{3626F685-B7B9-764D-8344-7ABD179B58E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70A333C-0D2C-4534-B029-663DC6A3F676}">
  <we:reference id="wa104381063" version="1.0.0.1" store="en-US" storeType="OMEX"/>
  <we:alternateReferences>
    <we:reference id="wa104381063" version="1.0.0.1" store="en-US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5C31388130E845B306F08280035E70" ma:contentTypeVersion="18" ma:contentTypeDescription="Create a new document." ma:contentTypeScope="" ma:versionID="86660de093a717c09d33e1d7f0747012">
  <xsd:schema xmlns:xsd="http://www.w3.org/2001/XMLSchema" xmlns:xs="http://www.w3.org/2001/XMLSchema" xmlns:p="http://schemas.microsoft.com/office/2006/metadata/properties" xmlns:ns2="2bd39ed4-040d-4575-9ecd-51b09e17f4f6" xmlns:ns3="1ee8c843-32ad-4946-8cbf-9ab99b627ff5" targetNamespace="http://schemas.microsoft.com/office/2006/metadata/properties" ma:root="true" ma:fieldsID="5b42c9c1d2dece3bc8112bedd742bd45" ns2:_="" ns3:_="">
    <xsd:import namespace="2bd39ed4-040d-4575-9ecd-51b09e17f4f6"/>
    <xsd:import namespace="1ee8c843-32ad-4946-8cbf-9ab99b627f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d39ed4-040d-4575-9ecd-51b09e17f4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3b82f0ef-9e5c-4f20-a8e5-79115d6c62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e8c843-32ad-4946-8cbf-9ab99b627ff5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13659d1-ce99-4d7d-99ed-4b469d8233ee}" ma:internalName="TaxCatchAll" ma:showField="CatchAllData" ma:web="1ee8c843-32ad-4946-8cbf-9ab99b627f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EF8795-BABD-4D29-AB32-5E3A0D806257}"/>
</file>

<file path=customXml/itemProps2.xml><?xml version="1.0" encoding="utf-8"?>
<ds:datastoreItem xmlns:ds="http://schemas.openxmlformats.org/officeDocument/2006/customXml" ds:itemID="{15D74999-529F-4F93-9121-EA8AE8F9C76F}"/>
</file>

<file path=docProps/app.xml><?xml version="1.0" encoding="utf-8"?>
<Properties xmlns="http://schemas.openxmlformats.org/officeDocument/2006/extended-properties" xmlns:vt="http://schemas.openxmlformats.org/officeDocument/2006/docPropsVTypes">
  <TotalTime>41823</TotalTime>
  <Words>2303</Words>
  <Application>Microsoft Office PowerPoint</Application>
  <PresentationFormat>Widescreen</PresentationFormat>
  <Paragraphs>251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Poppins Light</vt:lpstr>
      <vt:lpstr>Poppins Medium</vt:lpstr>
      <vt:lpstr>Wingdings</vt:lpstr>
      <vt:lpstr>1_Office Theme</vt:lpstr>
      <vt:lpstr>Endocrine Society</vt:lpstr>
      <vt:lpstr>Effects of testosterone treatment  on depressive symptoms The TRAVERSE Trial</vt:lpstr>
      <vt:lpstr>TRAVERSE Depression substudy</vt:lpstr>
      <vt:lpstr>TRAVERSE Depression substudy: aims</vt:lpstr>
      <vt:lpstr>TRAVERSE Depression substudy: study cohorts</vt:lpstr>
      <vt:lpstr>TRAVERSE Depression substudy: results</vt:lpstr>
      <vt:lpstr>TRAVERSE Depression substudy: results</vt:lpstr>
      <vt:lpstr>TRAVERSE Depression substudy: results</vt:lpstr>
      <vt:lpstr>TRAVERSE Depression substudy: results</vt:lpstr>
      <vt:lpstr>TRAVERSE Depression substudy: results</vt:lpstr>
      <vt:lpstr>TRAVERSE Depression substudy: results</vt:lpstr>
      <vt:lpstr>TRAVERSE Depression substudy: results</vt:lpstr>
      <vt:lpstr>TRAVERSE Depression substudy: results</vt:lpstr>
      <vt:lpstr>TRAVERSE Depression substudy</vt:lpstr>
    </vt:vector>
  </TitlesOfParts>
  <Company>Blue Heeler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 Richard;Blue Heeler Ltd</dc:creator>
  <cp:lastModifiedBy>JONES Richard</cp:lastModifiedBy>
  <cp:revision>823</cp:revision>
  <dcterms:created xsi:type="dcterms:W3CDTF">2021-10-15T09:47:49Z</dcterms:created>
  <dcterms:modified xsi:type="dcterms:W3CDTF">2024-03-20T07:26:45Z</dcterms:modified>
</cp:coreProperties>
</file>