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8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webextensions/webextension1.xml" ContentType="application/vnd.ms-office.webextension+xml"/>
  <Override PartName="/ppt/theme/theme2.xml" ContentType="application/vnd.openxmlformats-officedocument.theme+xml"/>
  <Override PartName="/ppt/webextensions/taskpanes.xml" ContentType="application/vnd.ms-office.webextensiontaskpan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3"/>
  </p:notesMasterIdLst>
  <p:sldIdLst>
    <p:sldId id="275" r:id="rId2"/>
    <p:sldId id="307" r:id="rId3"/>
    <p:sldId id="308" r:id="rId4"/>
    <p:sldId id="276" r:id="rId5"/>
    <p:sldId id="309" r:id="rId6"/>
    <p:sldId id="285" r:id="rId7"/>
    <p:sldId id="310" r:id="rId8"/>
    <p:sldId id="318" r:id="rId9"/>
    <p:sldId id="317" r:id="rId10"/>
    <p:sldId id="322" r:id="rId11"/>
    <p:sldId id="305" r:id="rId12"/>
    <p:sldId id="287" r:id="rId13"/>
    <p:sldId id="351" r:id="rId14"/>
    <p:sldId id="320" r:id="rId15"/>
    <p:sldId id="321" r:id="rId16"/>
    <p:sldId id="319" r:id="rId17"/>
    <p:sldId id="306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293" r:id="rId26"/>
    <p:sldId id="295" r:id="rId27"/>
    <p:sldId id="337" r:id="rId28"/>
    <p:sldId id="338" r:id="rId29"/>
    <p:sldId id="296" r:id="rId30"/>
    <p:sldId id="336" r:id="rId31"/>
    <p:sldId id="340" r:id="rId32"/>
    <p:sldId id="341" r:id="rId33"/>
    <p:sldId id="343" r:id="rId34"/>
    <p:sldId id="342" r:id="rId35"/>
    <p:sldId id="344" r:id="rId36"/>
    <p:sldId id="299" r:id="rId37"/>
    <p:sldId id="345" r:id="rId38"/>
    <p:sldId id="346" r:id="rId39"/>
    <p:sldId id="347" r:id="rId40"/>
    <p:sldId id="349" r:id="rId41"/>
    <p:sldId id="301" r:id="rId42"/>
    <p:sldId id="302" r:id="rId43"/>
    <p:sldId id="350" r:id="rId44"/>
    <p:sldId id="352" r:id="rId45"/>
    <p:sldId id="353" r:id="rId46"/>
    <p:sldId id="366" r:id="rId47"/>
    <p:sldId id="367" r:id="rId48"/>
    <p:sldId id="354" r:id="rId49"/>
    <p:sldId id="368" r:id="rId50"/>
    <p:sldId id="369" r:id="rId51"/>
    <p:sldId id="355" r:id="rId52"/>
    <p:sldId id="370" r:id="rId53"/>
    <p:sldId id="371" r:id="rId54"/>
    <p:sldId id="356" r:id="rId55"/>
    <p:sldId id="372" r:id="rId56"/>
    <p:sldId id="373" r:id="rId57"/>
    <p:sldId id="357" r:id="rId58"/>
    <p:sldId id="374" r:id="rId59"/>
    <p:sldId id="375" r:id="rId60"/>
    <p:sldId id="358" r:id="rId61"/>
    <p:sldId id="376" r:id="rId62"/>
    <p:sldId id="377" r:id="rId63"/>
    <p:sldId id="360" r:id="rId64"/>
    <p:sldId id="378" r:id="rId65"/>
    <p:sldId id="379" r:id="rId66"/>
    <p:sldId id="361" r:id="rId67"/>
    <p:sldId id="380" r:id="rId68"/>
    <p:sldId id="381" r:id="rId69"/>
    <p:sldId id="362" r:id="rId70"/>
    <p:sldId id="382" r:id="rId71"/>
    <p:sldId id="383" r:id="rId72"/>
    <p:sldId id="363" r:id="rId73"/>
    <p:sldId id="384" r:id="rId74"/>
    <p:sldId id="385" r:id="rId75"/>
    <p:sldId id="364" r:id="rId76"/>
    <p:sldId id="386" r:id="rId77"/>
    <p:sldId id="387" r:id="rId78"/>
    <p:sldId id="365" r:id="rId79"/>
    <p:sldId id="388" r:id="rId80"/>
    <p:sldId id="389" r:id="rId81"/>
    <p:sldId id="390" r:id="rId82"/>
  </p:sldIdLst>
  <p:sldSz cx="12192000" cy="6858000"/>
  <p:notesSz cx="6858000" cy="9144000"/>
  <p:embeddedFontLst>
    <p:embeddedFont>
      <p:font typeface="Gill Sans MT" panose="020B0502020104020203" pitchFamily="34" charset="0"/>
      <p:regular r:id="rId84"/>
      <p:bold r:id="rId85"/>
      <p:italic r:id="rId86"/>
      <p:boldItalic r:id="rId87"/>
    </p:embeddedFont>
    <p:embeddedFont>
      <p:font typeface="Gill Sans Nova" panose="020B0602020104020203" pitchFamily="34" charset="0"/>
      <p:regular r:id="rId88"/>
      <p:bold r:id="rId89"/>
      <p:italic r:id="rId90"/>
      <p:boldItalic r:id="rId9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B050"/>
    <a:srgbClr val="C00101"/>
    <a:srgbClr val="FFD8CB"/>
    <a:srgbClr val="FFEDE7"/>
    <a:srgbClr val="242E2E"/>
    <a:srgbClr val="FF8000"/>
    <a:srgbClr val="D7D7D7"/>
    <a:srgbClr val="BABABA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9FC5-09C1-459B-A7C2-4F33D597C64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44880-BF02-4938-A0F5-2211F33F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3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44880-BF02-4938-A0F5-2211F33FB6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44880-BF02-4938-A0F5-2211F33FB6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7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44880-BF02-4938-A0F5-2211F33FB6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6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44880-BF02-4938-A0F5-2211F33FB69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6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25DA21F-DE0D-2A71-6004-5B0B7353707B}"/>
              </a:ext>
            </a:extLst>
          </p:cNvPr>
          <p:cNvGrpSpPr/>
          <p:nvPr userDrawn="1"/>
        </p:nvGrpSpPr>
        <p:grpSpPr>
          <a:xfrm>
            <a:off x="-33087" y="4802964"/>
            <a:ext cx="12313942" cy="2055036"/>
            <a:chOff x="-33087" y="4802964"/>
            <a:chExt cx="12313942" cy="20550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1597A-9EA0-5E5E-D99E-6E15CACC1C06}"/>
                </a:ext>
              </a:extLst>
            </p:cNvPr>
            <p:cNvSpPr/>
            <p:nvPr/>
          </p:nvSpPr>
          <p:spPr>
            <a:xfrm>
              <a:off x="1" y="5606409"/>
              <a:ext cx="12192000" cy="1251591"/>
            </a:xfrm>
            <a:custGeom>
              <a:avLst/>
              <a:gdLst>
                <a:gd name="connsiteX0" fmla="*/ 8112641 w 12192000"/>
                <a:gd name="connsiteY0" fmla="*/ 0 h 1251589"/>
                <a:gd name="connsiteX1" fmla="*/ 8782492 w 12192000"/>
                <a:gd name="connsiteY1" fmla="*/ 20860 h 1251589"/>
                <a:gd name="connsiteX2" fmla="*/ 9282222 w 12192000"/>
                <a:gd name="connsiteY2" fmla="*/ 0 h 1251589"/>
                <a:gd name="connsiteX3" fmla="*/ 9771320 w 12192000"/>
                <a:gd name="connsiteY3" fmla="*/ 20860 h 1251589"/>
                <a:gd name="connsiteX4" fmla="*/ 10451804 w 12192000"/>
                <a:gd name="connsiteY4" fmla="*/ 83439 h 1251589"/>
                <a:gd name="connsiteX5" fmla="*/ 11057859 w 12192000"/>
                <a:gd name="connsiteY5" fmla="*/ 156448 h 1251589"/>
                <a:gd name="connsiteX6" fmla="*/ 11536325 w 12192000"/>
                <a:gd name="connsiteY6" fmla="*/ 250317 h 1251589"/>
                <a:gd name="connsiteX7" fmla="*/ 11972259 w 12192000"/>
                <a:gd name="connsiteY7" fmla="*/ 344187 h 1251589"/>
                <a:gd name="connsiteX8" fmla="*/ 12192000 w 12192000"/>
                <a:gd name="connsiteY8" fmla="*/ 384603 h 1251589"/>
                <a:gd name="connsiteX9" fmla="*/ 12192000 w 12192000"/>
                <a:gd name="connsiteY9" fmla="*/ 1251589 h 1251589"/>
                <a:gd name="connsiteX10" fmla="*/ 0 w 12192000"/>
                <a:gd name="connsiteY10" fmla="*/ 1251589 h 1251589"/>
                <a:gd name="connsiteX11" fmla="*/ 0 w 12192000"/>
                <a:gd name="connsiteY11" fmla="*/ 98738 h 1251589"/>
                <a:gd name="connsiteX12" fmla="*/ 329608 w 12192000"/>
                <a:gd name="connsiteY12" fmla="*/ 271178 h 1251589"/>
                <a:gd name="connsiteX13" fmla="*/ 903766 w 12192000"/>
                <a:gd name="connsiteY13" fmla="*/ 406767 h 1251589"/>
                <a:gd name="connsiteX14" fmla="*/ 1605515 w 12192000"/>
                <a:gd name="connsiteY14" fmla="*/ 511065 h 1251589"/>
                <a:gd name="connsiteX15" fmla="*/ 2232836 w 12192000"/>
                <a:gd name="connsiteY15" fmla="*/ 552785 h 1251589"/>
                <a:gd name="connsiteX16" fmla="*/ 2753832 w 12192000"/>
                <a:gd name="connsiteY16" fmla="*/ 542355 h 1251589"/>
                <a:gd name="connsiteX17" fmla="*/ 3476846 w 12192000"/>
                <a:gd name="connsiteY17" fmla="*/ 521495 h 1251589"/>
                <a:gd name="connsiteX18" fmla="*/ 4136064 w 12192000"/>
                <a:gd name="connsiteY18" fmla="*/ 469346 h 1251589"/>
                <a:gd name="connsiteX19" fmla="*/ 4699590 w 12192000"/>
                <a:gd name="connsiteY19" fmla="*/ 396336 h 1251589"/>
                <a:gd name="connsiteX20" fmla="*/ 5135525 w 12192000"/>
                <a:gd name="connsiteY20" fmla="*/ 333757 h 1251589"/>
                <a:gd name="connsiteX21" fmla="*/ 5677785 w 12192000"/>
                <a:gd name="connsiteY21" fmla="*/ 250317 h 1251589"/>
                <a:gd name="connsiteX22" fmla="*/ 6251943 w 12192000"/>
                <a:gd name="connsiteY22" fmla="*/ 156448 h 1251589"/>
                <a:gd name="connsiteX23" fmla="*/ 6911162 w 12192000"/>
                <a:gd name="connsiteY23" fmla="*/ 104300 h 1251589"/>
                <a:gd name="connsiteX24" fmla="*/ 7495952 w 12192000"/>
                <a:gd name="connsiteY24" fmla="*/ 52150 h 125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92000" h="1251589">
                  <a:moveTo>
                    <a:pt x="8112641" y="0"/>
                  </a:moveTo>
                  <a:lnTo>
                    <a:pt x="8782492" y="20860"/>
                  </a:lnTo>
                  <a:lnTo>
                    <a:pt x="9282222" y="0"/>
                  </a:lnTo>
                  <a:lnTo>
                    <a:pt x="9771320" y="20860"/>
                  </a:lnTo>
                  <a:lnTo>
                    <a:pt x="10451804" y="83439"/>
                  </a:lnTo>
                  <a:lnTo>
                    <a:pt x="11057859" y="156448"/>
                  </a:lnTo>
                  <a:lnTo>
                    <a:pt x="11536325" y="250317"/>
                  </a:lnTo>
                  <a:lnTo>
                    <a:pt x="11972259" y="344187"/>
                  </a:lnTo>
                  <a:lnTo>
                    <a:pt x="12192000" y="384603"/>
                  </a:lnTo>
                  <a:lnTo>
                    <a:pt x="12192000" y="1251589"/>
                  </a:lnTo>
                  <a:lnTo>
                    <a:pt x="0" y="1251589"/>
                  </a:lnTo>
                  <a:lnTo>
                    <a:pt x="0" y="98738"/>
                  </a:lnTo>
                  <a:lnTo>
                    <a:pt x="329608" y="271178"/>
                  </a:lnTo>
                  <a:lnTo>
                    <a:pt x="903766" y="406767"/>
                  </a:lnTo>
                  <a:lnTo>
                    <a:pt x="1605515" y="511065"/>
                  </a:lnTo>
                  <a:lnTo>
                    <a:pt x="2232836" y="552785"/>
                  </a:lnTo>
                  <a:lnTo>
                    <a:pt x="2753832" y="542355"/>
                  </a:lnTo>
                  <a:lnTo>
                    <a:pt x="3476846" y="521495"/>
                  </a:lnTo>
                  <a:lnTo>
                    <a:pt x="4136064" y="469346"/>
                  </a:lnTo>
                  <a:lnTo>
                    <a:pt x="4699590" y="396336"/>
                  </a:lnTo>
                  <a:lnTo>
                    <a:pt x="5135525" y="333757"/>
                  </a:lnTo>
                  <a:lnTo>
                    <a:pt x="5677785" y="250317"/>
                  </a:lnTo>
                  <a:lnTo>
                    <a:pt x="6251943" y="156448"/>
                  </a:lnTo>
                  <a:lnTo>
                    <a:pt x="6911162" y="104300"/>
                  </a:lnTo>
                  <a:lnTo>
                    <a:pt x="7495952" y="521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10CF2EB-3451-CD4F-9A7B-156633D20043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5821" t="40082" r="38732" b="40020"/>
            <a:stretch/>
          </p:blipFill>
          <p:spPr>
            <a:xfrm rot="240000" flipH="1">
              <a:off x="2679315" y="5324063"/>
              <a:ext cx="9577447" cy="1340602"/>
            </a:xfrm>
            <a:custGeom>
              <a:avLst/>
              <a:gdLst>
                <a:gd name="connsiteX0" fmla="*/ 9577447 w 9577447"/>
                <a:gd name="connsiteY0" fmla="*/ 0 h 1340602"/>
                <a:gd name="connsiteX1" fmla="*/ 100099 w 9577447"/>
                <a:gd name="connsiteY1" fmla="*/ 0 h 1340602"/>
                <a:gd name="connsiteX2" fmla="*/ 26592 w 9577447"/>
                <a:gd name="connsiteY2" fmla="*/ 1051189 h 1340602"/>
                <a:gd name="connsiteX3" fmla="*/ 0 w 9577447"/>
                <a:gd name="connsiteY3" fmla="*/ 1049330 h 1340602"/>
                <a:gd name="connsiteX4" fmla="*/ 0 w 9577447"/>
                <a:gd name="connsiteY4" fmla="*/ 1340602 h 1340602"/>
                <a:gd name="connsiteX5" fmla="*/ 9577447 w 9577447"/>
                <a:gd name="connsiteY5" fmla="*/ 1340602 h 13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7447" h="1340602">
                  <a:moveTo>
                    <a:pt x="9577447" y="0"/>
                  </a:moveTo>
                  <a:lnTo>
                    <a:pt x="100099" y="0"/>
                  </a:lnTo>
                  <a:lnTo>
                    <a:pt x="26592" y="1051189"/>
                  </a:lnTo>
                  <a:lnTo>
                    <a:pt x="0" y="1049330"/>
                  </a:lnTo>
                  <a:lnTo>
                    <a:pt x="0" y="1340602"/>
                  </a:lnTo>
                  <a:lnTo>
                    <a:pt x="9577447" y="1340602"/>
                  </a:lnTo>
                  <a:close/>
                </a:path>
              </a:pathLst>
            </a:cu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701BDA4-AFAC-D5F3-268D-DCD671984315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504" t="40082" r="12898" b="40020"/>
            <a:stretch/>
          </p:blipFill>
          <p:spPr>
            <a:xfrm rot="300000" flipH="1">
              <a:off x="-33087" y="5030273"/>
              <a:ext cx="2751633" cy="1127640"/>
            </a:xfrm>
            <a:custGeom>
              <a:avLst/>
              <a:gdLst>
                <a:gd name="connsiteX0" fmla="*/ 2751633 w 2751633"/>
                <a:gd name="connsiteY0" fmla="*/ 0 h 1127640"/>
                <a:gd name="connsiteX1" fmla="*/ 0 w 2751633"/>
                <a:gd name="connsiteY1" fmla="*/ 0 h 1127640"/>
                <a:gd name="connsiteX2" fmla="*/ 0 w 2751633"/>
                <a:gd name="connsiteY2" fmla="*/ 1127640 h 1127640"/>
                <a:gd name="connsiteX3" fmla="*/ 2679951 w 2751633"/>
                <a:gd name="connsiteY3" fmla="*/ 1127640 h 1127640"/>
                <a:gd name="connsiteX4" fmla="*/ 2751633 w 2751633"/>
                <a:gd name="connsiteY4" fmla="*/ 308316 h 112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633" h="1127640">
                  <a:moveTo>
                    <a:pt x="2751633" y="0"/>
                  </a:moveTo>
                  <a:lnTo>
                    <a:pt x="0" y="0"/>
                  </a:lnTo>
                  <a:lnTo>
                    <a:pt x="0" y="1127640"/>
                  </a:lnTo>
                  <a:lnTo>
                    <a:pt x="2679951" y="1127640"/>
                  </a:lnTo>
                  <a:lnTo>
                    <a:pt x="2751633" y="308316"/>
                  </a:lnTo>
                  <a:close/>
                </a:path>
              </a:pathLst>
            </a:cu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A03946B-2503-24D6-4600-5650C87DE087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504" t="40082" r="12898" b="40020"/>
            <a:stretch/>
          </p:blipFill>
          <p:spPr>
            <a:xfrm rot="300000" flipH="1">
              <a:off x="-30390" y="4802964"/>
              <a:ext cx="2751633" cy="1127643"/>
            </a:xfrm>
            <a:custGeom>
              <a:avLst/>
              <a:gdLst>
                <a:gd name="connsiteX0" fmla="*/ 2751633 w 2751633"/>
                <a:gd name="connsiteY0" fmla="*/ 0 h 1127643"/>
                <a:gd name="connsiteX1" fmla="*/ 0 w 2751633"/>
                <a:gd name="connsiteY1" fmla="*/ 0 h 1127643"/>
                <a:gd name="connsiteX2" fmla="*/ 0 w 2751633"/>
                <a:gd name="connsiteY2" fmla="*/ 1127643 h 1127643"/>
                <a:gd name="connsiteX3" fmla="*/ 2682659 w 2751633"/>
                <a:gd name="connsiteY3" fmla="*/ 1127643 h 1127643"/>
                <a:gd name="connsiteX4" fmla="*/ 2751633 w 2751633"/>
                <a:gd name="connsiteY4" fmla="*/ 339263 h 11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633" h="1127643">
                  <a:moveTo>
                    <a:pt x="2751633" y="0"/>
                  </a:moveTo>
                  <a:lnTo>
                    <a:pt x="0" y="0"/>
                  </a:lnTo>
                  <a:lnTo>
                    <a:pt x="0" y="1127643"/>
                  </a:lnTo>
                  <a:lnTo>
                    <a:pt x="2682659" y="1127643"/>
                  </a:lnTo>
                  <a:lnTo>
                    <a:pt x="2751633" y="339263"/>
                  </a:lnTo>
                  <a:close/>
                </a:path>
              </a:pathLst>
            </a:cu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D2CBBCE-A579-AB51-7C56-750D354745AA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20" t="40082" r="38095" b="40020"/>
            <a:stretch/>
          </p:blipFill>
          <p:spPr>
            <a:xfrm rot="240000" flipH="1">
              <a:off x="2568976" y="5091224"/>
              <a:ext cx="9711879" cy="1340602"/>
            </a:xfrm>
            <a:custGeom>
              <a:avLst/>
              <a:gdLst>
                <a:gd name="connsiteX0" fmla="*/ 9711879 w 9711879"/>
                <a:gd name="connsiteY0" fmla="*/ 0 h 1340602"/>
                <a:gd name="connsiteX1" fmla="*/ 124086 w 9711879"/>
                <a:gd name="connsiteY1" fmla="*/ 0 h 1340602"/>
                <a:gd name="connsiteX2" fmla="*/ 46335 w 9711879"/>
                <a:gd name="connsiteY2" fmla="*/ 1111902 h 1340602"/>
                <a:gd name="connsiteX3" fmla="*/ 1 w 9711879"/>
                <a:gd name="connsiteY3" fmla="*/ 1108662 h 1340602"/>
                <a:gd name="connsiteX4" fmla="*/ 0 w 9711879"/>
                <a:gd name="connsiteY4" fmla="*/ 1340602 h 1340602"/>
                <a:gd name="connsiteX5" fmla="*/ 9711879 w 9711879"/>
                <a:gd name="connsiteY5" fmla="*/ 1340602 h 13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1879" h="1340602">
                  <a:moveTo>
                    <a:pt x="9711879" y="0"/>
                  </a:moveTo>
                  <a:lnTo>
                    <a:pt x="124086" y="0"/>
                  </a:lnTo>
                  <a:lnTo>
                    <a:pt x="46335" y="1111902"/>
                  </a:lnTo>
                  <a:lnTo>
                    <a:pt x="1" y="1108662"/>
                  </a:lnTo>
                  <a:lnTo>
                    <a:pt x="0" y="1340602"/>
                  </a:lnTo>
                  <a:lnTo>
                    <a:pt x="9711879" y="1340602"/>
                  </a:lnTo>
                  <a:close/>
                </a:path>
              </a:pathLst>
            </a:custGeom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189C2EEB-20B6-9027-B53E-68E174A3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993061"/>
            <a:ext cx="6667086" cy="2773914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400" spc="-8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8E5FB8-ACFE-531B-507F-B354629DFE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3999" y="6430945"/>
            <a:ext cx="9283795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7DFB9-36DD-44A7-F9B4-2366F342E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496" y="4145675"/>
            <a:ext cx="6380740" cy="1251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 spc="-8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70E588-EBBD-EDCA-8E99-AB1CAAC12B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19" y="134723"/>
            <a:ext cx="1708155" cy="73834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650B4D-6B8F-EAF5-842C-401EBAB45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33" b="2428"/>
          <a:stretch/>
        </p:blipFill>
        <p:spPr>
          <a:xfrm>
            <a:off x="357349" y="565388"/>
            <a:ext cx="4560459" cy="4176266"/>
          </a:xfrm>
          <a:custGeom>
            <a:avLst/>
            <a:gdLst>
              <a:gd name="connsiteX0" fmla="*/ 0 w 4560459"/>
              <a:gd name="connsiteY0" fmla="*/ 0 h 4176266"/>
              <a:gd name="connsiteX1" fmla="*/ 4560459 w 4560459"/>
              <a:gd name="connsiteY1" fmla="*/ 0 h 4176266"/>
              <a:gd name="connsiteX2" fmla="*/ 4560459 w 4560459"/>
              <a:gd name="connsiteY2" fmla="*/ 1179735 h 4176266"/>
              <a:gd name="connsiteX3" fmla="*/ 1590272 w 4560459"/>
              <a:gd name="connsiteY3" fmla="*/ 1179735 h 4176266"/>
              <a:gd name="connsiteX4" fmla="*/ 1590272 w 4560459"/>
              <a:gd name="connsiteY4" fmla="*/ 2650725 h 4176266"/>
              <a:gd name="connsiteX5" fmla="*/ 4560459 w 4560459"/>
              <a:gd name="connsiteY5" fmla="*/ 2650725 h 4176266"/>
              <a:gd name="connsiteX6" fmla="*/ 4560459 w 4560459"/>
              <a:gd name="connsiteY6" fmla="*/ 4176266 h 4176266"/>
              <a:gd name="connsiteX7" fmla="*/ 0 w 4560459"/>
              <a:gd name="connsiteY7" fmla="*/ 4176266 h 417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0459" h="4176266">
                <a:moveTo>
                  <a:pt x="0" y="0"/>
                </a:moveTo>
                <a:lnTo>
                  <a:pt x="4560459" y="0"/>
                </a:lnTo>
                <a:lnTo>
                  <a:pt x="4560459" y="1179735"/>
                </a:lnTo>
                <a:lnTo>
                  <a:pt x="1590272" y="1179735"/>
                </a:lnTo>
                <a:lnTo>
                  <a:pt x="1590272" y="2650725"/>
                </a:lnTo>
                <a:lnTo>
                  <a:pt x="4560459" y="2650725"/>
                </a:lnTo>
                <a:lnTo>
                  <a:pt x="4560459" y="4176266"/>
                </a:lnTo>
                <a:lnTo>
                  <a:pt x="0" y="41762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537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C131-90B9-ACD5-BA40-D2A9301E6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pc="-8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DD9F-77F0-A511-019B-644639B76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3pPr>
              <a:buClr>
                <a:schemeClr val="accent4"/>
              </a:buClr>
              <a:defRPr/>
            </a:lvl3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A94C346-B8A1-CCA4-F02B-33B2EE388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E09C68-5148-EBAB-E455-298D3704D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2180-B69E-8D3C-D1FC-98EE9E0B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1646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54294-9710-7057-0E6E-56E9885E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1371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-8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7CA2870-CD1F-ED16-6518-A7785504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2E140-DE63-207E-B2CD-23A222EE6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16B1-CE78-0691-BD9C-1151964BD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488" y="1340933"/>
            <a:ext cx="5445815" cy="4274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E236-3A03-0B5A-6E06-125B1CC2D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903" y="1340933"/>
            <a:ext cx="5445815" cy="4274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259C84-003A-1B0B-F82C-C4ED1268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89" y="126590"/>
            <a:ext cx="10991022" cy="9766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49B33F0-9E19-856E-CBA6-40CD82FA8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629126-07B5-C9CF-2EB0-12F46853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22B7-9D26-61A9-D217-E5AA3B91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54EEAF-7EAF-953E-4C6B-28573B6B38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EA73FD-D312-DD1A-368F-91ED6DA51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9C40F2-9242-E9E7-7815-E1EC554BE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8E13C-7432-D28E-4C16-47DECCDA6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75" y="5790782"/>
            <a:ext cx="2185685" cy="11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5ADBFA6-7C30-9FE8-8AC3-1644E4BC814B}"/>
              </a:ext>
            </a:extLst>
          </p:cNvPr>
          <p:cNvGrpSpPr/>
          <p:nvPr userDrawn="1"/>
        </p:nvGrpSpPr>
        <p:grpSpPr>
          <a:xfrm>
            <a:off x="-33087" y="4971927"/>
            <a:ext cx="12313942" cy="1886071"/>
            <a:chOff x="-33087" y="4971927"/>
            <a:chExt cx="12313942" cy="188607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FDAB4F3-408A-B750-B4FA-1D91DAFFABD0}"/>
                </a:ext>
              </a:extLst>
            </p:cNvPr>
            <p:cNvSpPr/>
            <p:nvPr/>
          </p:nvSpPr>
          <p:spPr>
            <a:xfrm>
              <a:off x="1" y="5606409"/>
              <a:ext cx="12192000" cy="1251589"/>
            </a:xfrm>
            <a:custGeom>
              <a:avLst/>
              <a:gdLst>
                <a:gd name="connsiteX0" fmla="*/ 8112641 w 12192000"/>
                <a:gd name="connsiteY0" fmla="*/ 0 h 1251589"/>
                <a:gd name="connsiteX1" fmla="*/ 8782492 w 12192000"/>
                <a:gd name="connsiteY1" fmla="*/ 20860 h 1251589"/>
                <a:gd name="connsiteX2" fmla="*/ 9282222 w 12192000"/>
                <a:gd name="connsiteY2" fmla="*/ 0 h 1251589"/>
                <a:gd name="connsiteX3" fmla="*/ 9771320 w 12192000"/>
                <a:gd name="connsiteY3" fmla="*/ 20860 h 1251589"/>
                <a:gd name="connsiteX4" fmla="*/ 10451804 w 12192000"/>
                <a:gd name="connsiteY4" fmla="*/ 83439 h 1251589"/>
                <a:gd name="connsiteX5" fmla="*/ 11057859 w 12192000"/>
                <a:gd name="connsiteY5" fmla="*/ 156448 h 1251589"/>
                <a:gd name="connsiteX6" fmla="*/ 11536325 w 12192000"/>
                <a:gd name="connsiteY6" fmla="*/ 250317 h 1251589"/>
                <a:gd name="connsiteX7" fmla="*/ 11972259 w 12192000"/>
                <a:gd name="connsiteY7" fmla="*/ 344187 h 1251589"/>
                <a:gd name="connsiteX8" fmla="*/ 12192000 w 12192000"/>
                <a:gd name="connsiteY8" fmla="*/ 384603 h 1251589"/>
                <a:gd name="connsiteX9" fmla="*/ 12192000 w 12192000"/>
                <a:gd name="connsiteY9" fmla="*/ 1251589 h 1251589"/>
                <a:gd name="connsiteX10" fmla="*/ 0 w 12192000"/>
                <a:gd name="connsiteY10" fmla="*/ 1251589 h 1251589"/>
                <a:gd name="connsiteX11" fmla="*/ 0 w 12192000"/>
                <a:gd name="connsiteY11" fmla="*/ 98738 h 1251589"/>
                <a:gd name="connsiteX12" fmla="*/ 329608 w 12192000"/>
                <a:gd name="connsiteY12" fmla="*/ 271178 h 1251589"/>
                <a:gd name="connsiteX13" fmla="*/ 903766 w 12192000"/>
                <a:gd name="connsiteY13" fmla="*/ 406767 h 1251589"/>
                <a:gd name="connsiteX14" fmla="*/ 1605515 w 12192000"/>
                <a:gd name="connsiteY14" fmla="*/ 511065 h 1251589"/>
                <a:gd name="connsiteX15" fmla="*/ 2232836 w 12192000"/>
                <a:gd name="connsiteY15" fmla="*/ 552785 h 1251589"/>
                <a:gd name="connsiteX16" fmla="*/ 2753832 w 12192000"/>
                <a:gd name="connsiteY16" fmla="*/ 542355 h 1251589"/>
                <a:gd name="connsiteX17" fmla="*/ 3476846 w 12192000"/>
                <a:gd name="connsiteY17" fmla="*/ 521495 h 1251589"/>
                <a:gd name="connsiteX18" fmla="*/ 4136064 w 12192000"/>
                <a:gd name="connsiteY18" fmla="*/ 469346 h 1251589"/>
                <a:gd name="connsiteX19" fmla="*/ 4699590 w 12192000"/>
                <a:gd name="connsiteY19" fmla="*/ 396336 h 1251589"/>
                <a:gd name="connsiteX20" fmla="*/ 5135525 w 12192000"/>
                <a:gd name="connsiteY20" fmla="*/ 333757 h 1251589"/>
                <a:gd name="connsiteX21" fmla="*/ 5677785 w 12192000"/>
                <a:gd name="connsiteY21" fmla="*/ 250317 h 1251589"/>
                <a:gd name="connsiteX22" fmla="*/ 6251943 w 12192000"/>
                <a:gd name="connsiteY22" fmla="*/ 156448 h 1251589"/>
                <a:gd name="connsiteX23" fmla="*/ 6911162 w 12192000"/>
                <a:gd name="connsiteY23" fmla="*/ 104300 h 1251589"/>
                <a:gd name="connsiteX24" fmla="*/ 7495952 w 12192000"/>
                <a:gd name="connsiteY24" fmla="*/ 52150 h 125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92000" h="1251589">
                  <a:moveTo>
                    <a:pt x="8112641" y="0"/>
                  </a:moveTo>
                  <a:lnTo>
                    <a:pt x="8782492" y="20860"/>
                  </a:lnTo>
                  <a:lnTo>
                    <a:pt x="9282222" y="0"/>
                  </a:lnTo>
                  <a:lnTo>
                    <a:pt x="9771320" y="20860"/>
                  </a:lnTo>
                  <a:lnTo>
                    <a:pt x="10451804" y="83439"/>
                  </a:lnTo>
                  <a:lnTo>
                    <a:pt x="11057859" y="156448"/>
                  </a:lnTo>
                  <a:lnTo>
                    <a:pt x="11536325" y="250317"/>
                  </a:lnTo>
                  <a:lnTo>
                    <a:pt x="11972259" y="344187"/>
                  </a:lnTo>
                  <a:lnTo>
                    <a:pt x="12192000" y="384603"/>
                  </a:lnTo>
                  <a:lnTo>
                    <a:pt x="12192000" y="1251589"/>
                  </a:lnTo>
                  <a:lnTo>
                    <a:pt x="0" y="1251589"/>
                  </a:lnTo>
                  <a:lnTo>
                    <a:pt x="0" y="98738"/>
                  </a:lnTo>
                  <a:lnTo>
                    <a:pt x="329608" y="271178"/>
                  </a:lnTo>
                  <a:lnTo>
                    <a:pt x="903766" y="406767"/>
                  </a:lnTo>
                  <a:lnTo>
                    <a:pt x="1605515" y="511065"/>
                  </a:lnTo>
                  <a:lnTo>
                    <a:pt x="2232836" y="552785"/>
                  </a:lnTo>
                  <a:lnTo>
                    <a:pt x="2753832" y="542355"/>
                  </a:lnTo>
                  <a:lnTo>
                    <a:pt x="3476846" y="521495"/>
                  </a:lnTo>
                  <a:lnTo>
                    <a:pt x="4136064" y="469346"/>
                  </a:lnTo>
                  <a:lnTo>
                    <a:pt x="4699590" y="396336"/>
                  </a:lnTo>
                  <a:lnTo>
                    <a:pt x="5135525" y="333757"/>
                  </a:lnTo>
                  <a:lnTo>
                    <a:pt x="5677785" y="250317"/>
                  </a:lnTo>
                  <a:lnTo>
                    <a:pt x="6251943" y="156448"/>
                  </a:lnTo>
                  <a:lnTo>
                    <a:pt x="6911162" y="104300"/>
                  </a:lnTo>
                  <a:lnTo>
                    <a:pt x="7495952" y="5215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2B2FB691-DB02-7860-3A62-B4663862C8D0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5821" t="40082" r="38732" b="40020"/>
            <a:stretch/>
          </p:blipFill>
          <p:spPr>
            <a:xfrm rot="240000" flipH="1">
              <a:off x="2679315" y="5324063"/>
              <a:ext cx="9577447" cy="1340602"/>
            </a:xfrm>
            <a:custGeom>
              <a:avLst/>
              <a:gdLst>
                <a:gd name="connsiteX0" fmla="*/ 9577447 w 9577447"/>
                <a:gd name="connsiteY0" fmla="*/ 0 h 1340602"/>
                <a:gd name="connsiteX1" fmla="*/ 100099 w 9577447"/>
                <a:gd name="connsiteY1" fmla="*/ 0 h 1340602"/>
                <a:gd name="connsiteX2" fmla="*/ 26592 w 9577447"/>
                <a:gd name="connsiteY2" fmla="*/ 1051189 h 1340602"/>
                <a:gd name="connsiteX3" fmla="*/ 0 w 9577447"/>
                <a:gd name="connsiteY3" fmla="*/ 1049330 h 1340602"/>
                <a:gd name="connsiteX4" fmla="*/ 0 w 9577447"/>
                <a:gd name="connsiteY4" fmla="*/ 1340602 h 1340602"/>
                <a:gd name="connsiteX5" fmla="*/ 9577447 w 9577447"/>
                <a:gd name="connsiteY5" fmla="*/ 1340602 h 13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7447" h="1340602">
                  <a:moveTo>
                    <a:pt x="9577447" y="0"/>
                  </a:moveTo>
                  <a:lnTo>
                    <a:pt x="100099" y="0"/>
                  </a:lnTo>
                  <a:lnTo>
                    <a:pt x="26592" y="1051189"/>
                  </a:lnTo>
                  <a:lnTo>
                    <a:pt x="0" y="1049330"/>
                  </a:lnTo>
                  <a:lnTo>
                    <a:pt x="0" y="1340602"/>
                  </a:lnTo>
                  <a:lnTo>
                    <a:pt x="9577447" y="1340602"/>
                  </a:lnTo>
                  <a:close/>
                </a:path>
              </a:pathLst>
            </a:cu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E286D9F1-36DA-270D-4A22-6D794AE1582F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3504" t="40082" r="12898" b="40020"/>
            <a:stretch/>
          </p:blipFill>
          <p:spPr>
            <a:xfrm rot="300000" flipH="1">
              <a:off x="-33087" y="5030273"/>
              <a:ext cx="2751633" cy="1127640"/>
            </a:xfrm>
            <a:custGeom>
              <a:avLst/>
              <a:gdLst>
                <a:gd name="connsiteX0" fmla="*/ 2751633 w 2751633"/>
                <a:gd name="connsiteY0" fmla="*/ 0 h 1127640"/>
                <a:gd name="connsiteX1" fmla="*/ 0 w 2751633"/>
                <a:gd name="connsiteY1" fmla="*/ 0 h 1127640"/>
                <a:gd name="connsiteX2" fmla="*/ 0 w 2751633"/>
                <a:gd name="connsiteY2" fmla="*/ 1127640 h 1127640"/>
                <a:gd name="connsiteX3" fmla="*/ 2679951 w 2751633"/>
                <a:gd name="connsiteY3" fmla="*/ 1127640 h 1127640"/>
                <a:gd name="connsiteX4" fmla="*/ 2751633 w 2751633"/>
                <a:gd name="connsiteY4" fmla="*/ 308316 h 112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633" h="1127640">
                  <a:moveTo>
                    <a:pt x="2751633" y="0"/>
                  </a:moveTo>
                  <a:lnTo>
                    <a:pt x="0" y="0"/>
                  </a:lnTo>
                  <a:lnTo>
                    <a:pt x="0" y="1127640"/>
                  </a:lnTo>
                  <a:lnTo>
                    <a:pt x="2679951" y="1127640"/>
                  </a:lnTo>
                  <a:lnTo>
                    <a:pt x="2751633" y="308316"/>
                  </a:lnTo>
                  <a:close/>
                </a:path>
              </a:pathLst>
            </a:cu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42CCE47-9403-15FD-25AA-027F276518F3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63504" t="40082" r="12898" b="40020"/>
            <a:stretch/>
          </p:blipFill>
          <p:spPr>
            <a:xfrm rot="300000" flipH="1">
              <a:off x="-30390" y="4971927"/>
              <a:ext cx="2751633" cy="1127643"/>
            </a:xfrm>
            <a:custGeom>
              <a:avLst/>
              <a:gdLst>
                <a:gd name="connsiteX0" fmla="*/ 2751633 w 2751633"/>
                <a:gd name="connsiteY0" fmla="*/ 0 h 1127643"/>
                <a:gd name="connsiteX1" fmla="*/ 0 w 2751633"/>
                <a:gd name="connsiteY1" fmla="*/ 0 h 1127643"/>
                <a:gd name="connsiteX2" fmla="*/ 0 w 2751633"/>
                <a:gd name="connsiteY2" fmla="*/ 1127643 h 1127643"/>
                <a:gd name="connsiteX3" fmla="*/ 2682659 w 2751633"/>
                <a:gd name="connsiteY3" fmla="*/ 1127643 h 1127643"/>
                <a:gd name="connsiteX4" fmla="*/ 2751633 w 2751633"/>
                <a:gd name="connsiteY4" fmla="*/ 339263 h 112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633" h="1127643">
                  <a:moveTo>
                    <a:pt x="2751633" y="0"/>
                  </a:moveTo>
                  <a:lnTo>
                    <a:pt x="0" y="0"/>
                  </a:lnTo>
                  <a:lnTo>
                    <a:pt x="0" y="1127643"/>
                  </a:lnTo>
                  <a:lnTo>
                    <a:pt x="2682659" y="1127643"/>
                  </a:lnTo>
                  <a:lnTo>
                    <a:pt x="2751633" y="339263"/>
                  </a:lnTo>
                  <a:close/>
                </a:path>
              </a:pathLst>
            </a:cu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93F63F0-2563-C218-7CF5-62D4B24B1726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5820" t="40082" r="38095" b="40020"/>
            <a:stretch/>
          </p:blipFill>
          <p:spPr>
            <a:xfrm rot="240000" flipH="1">
              <a:off x="2568976" y="5260187"/>
              <a:ext cx="9711879" cy="1340602"/>
            </a:xfrm>
            <a:custGeom>
              <a:avLst/>
              <a:gdLst>
                <a:gd name="connsiteX0" fmla="*/ 9711879 w 9711879"/>
                <a:gd name="connsiteY0" fmla="*/ 0 h 1340602"/>
                <a:gd name="connsiteX1" fmla="*/ 124086 w 9711879"/>
                <a:gd name="connsiteY1" fmla="*/ 0 h 1340602"/>
                <a:gd name="connsiteX2" fmla="*/ 46335 w 9711879"/>
                <a:gd name="connsiteY2" fmla="*/ 1111902 h 1340602"/>
                <a:gd name="connsiteX3" fmla="*/ 1 w 9711879"/>
                <a:gd name="connsiteY3" fmla="*/ 1108662 h 1340602"/>
                <a:gd name="connsiteX4" fmla="*/ 0 w 9711879"/>
                <a:gd name="connsiteY4" fmla="*/ 1340602 h 1340602"/>
                <a:gd name="connsiteX5" fmla="*/ 9711879 w 9711879"/>
                <a:gd name="connsiteY5" fmla="*/ 1340602 h 134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1879" h="1340602">
                  <a:moveTo>
                    <a:pt x="9711879" y="0"/>
                  </a:moveTo>
                  <a:lnTo>
                    <a:pt x="124086" y="0"/>
                  </a:lnTo>
                  <a:lnTo>
                    <a:pt x="46335" y="1111902"/>
                  </a:lnTo>
                  <a:lnTo>
                    <a:pt x="1" y="1108662"/>
                  </a:lnTo>
                  <a:lnTo>
                    <a:pt x="0" y="1340602"/>
                  </a:lnTo>
                  <a:lnTo>
                    <a:pt x="9711879" y="1340602"/>
                  </a:lnTo>
                  <a:close/>
                </a:path>
              </a:pathLst>
            </a:cu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2A24BDA-670D-5D46-0415-4764598182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" y="6251385"/>
            <a:ext cx="1219200" cy="5269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A3E21-5B35-1BF0-24B2-1239E922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89" y="126590"/>
            <a:ext cx="10991022" cy="97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0CAF3-1692-8E5E-B9DA-BCD986DD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489" y="1340933"/>
            <a:ext cx="10991022" cy="419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BE0B0EAD-A271-2434-C647-A55AF316F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5608" y="6430945"/>
            <a:ext cx="809218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spc="0" baseline="0">
                <a:solidFill>
                  <a:schemeClr val="tx1"/>
                </a:solidFill>
                <a:latin typeface="Gill Sans Nova" panose="020B060202010402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1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80" baseline="0">
          <a:solidFill>
            <a:schemeClr val="tx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slide" Target="slide3.xml"/><Relationship Id="rId5" Type="http://schemas.openxmlformats.org/officeDocument/2006/relationships/image" Target="../media/image27.png"/><Relationship Id="rId10" Type="http://schemas.openxmlformats.org/officeDocument/2006/relationships/image" Target="../media/image20.svg"/><Relationship Id="rId4" Type="http://schemas.openxmlformats.org/officeDocument/2006/relationships/image" Target="../media/image26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slide" Target="slide16.xml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slide" Target="slide14.xml"/><Relationship Id="rId5" Type="http://schemas.openxmlformats.org/officeDocument/2006/relationships/image" Target="../media/image19.png"/><Relationship Id="rId10" Type="http://schemas.openxmlformats.org/officeDocument/2006/relationships/image" Target="../media/image18.svg"/><Relationship Id="rId4" Type="http://schemas.openxmlformats.org/officeDocument/2006/relationships/image" Target="../media/image36.sv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slide" Target="slide15.xml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slide" Target="slide17.xml"/><Relationship Id="rId5" Type="http://schemas.openxmlformats.org/officeDocument/2006/relationships/image" Target="../media/image19.png"/><Relationship Id="rId10" Type="http://schemas.openxmlformats.org/officeDocument/2006/relationships/image" Target="../media/image18.svg"/><Relationship Id="rId4" Type="http://schemas.openxmlformats.org/officeDocument/2006/relationships/image" Target="../media/image36.svg"/><Relationship Id="rId9" Type="http://schemas.openxmlformats.org/officeDocument/2006/relationships/image" Target="../media/image17.png"/><Relationship Id="rId1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4.xml"/><Relationship Id="rId3" Type="http://schemas.openxmlformats.org/officeDocument/2006/relationships/image" Target="../media/image36.svg"/><Relationship Id="rId7" Type="http://schemas.openxmlformats.org/officeDocument/2006/relationships/image" Target="../media/image9.svg"/><Relationship Id="rId12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8.svg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9.svg"/><Relationship Id="rId9" Type="http://schemas.openxmlformats.org/officeDocument/2006/relationships/image" Target="../media/image19.png"/><Relationship Id="rId1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3.xml"/><Relationship Id="rId3" Type="http://schemas.openxmlformats.org/officeDocument/2006/relationships/image" Target="../media/image36.svg"/><Relationship Id="rId7" Type="http://schemas.openxmlformats.org/officeDocument/2006/relationships/image" Target="../media/image9.svg"/><Relationship Id="rId12" Type="http://schemas.openxmlformats.org/officeDocument/2006/relationships/slide" Target="slide1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slide" Target="slide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svg"/><Relationship Id="rId7" Type="http://schemas.openxmlformats.org/officeDocument/2006/relationships/image" Target="../media/image6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slide" Target="slide24.xml"/><Relationship Id="rId5" Type="http://schemas.openxmlformats.org/officeDocument/2006/relationships/image" Target="../media/image67.svg"/><Relationship Id="rId10" Type="http://schemas.openxmlformats.org/officeDocument/2006/relationships/slide" Target="slide3.xml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23.xml"/><Relationship Id="rId3" Type="http://schemas.openxmlformats.org/officeDocument/2006/relationships/image" Target="../media/image71.svg"/><Relationship Id="rId7" Type="http://schemas.openxmlformats.org/officeDocument/2006/relationships/image" Target="../media/image69.svg"/><Relationship Id="rId12" Type="http://schemas.openxmlformats.org/officeDocument/2006/relationships/slide" Target="slide2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14.svg"/><Relationship Id="rId5" Type="http://schemas.openxmlformats.org/officeDocument/2006/relationships/image" Target="../media/image67.svg"/><Relationship Id="rId10" Type="http://schemas.openxmlformats.org/officeDocument/2006/relationships/image" Target="../media/image13.png"/><Relationship Id="rId4" Type="http://schemas.openxmlformats.org/officeDocument/2006/relationships/image" Target="../media/image66.png"/><Relationship Id="rId9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10" Type="http://schemas.openxmlformats.org/officeDocument/2006/relationships/slide" Target="slide3.xml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9.svg"/><Relationship Id="rId7" Type="http://schemas.openxmlformats.org/officeDocument/2006/relationships/slide" Target="slide2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9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9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36.xml"/><Relationship Id="rId3" Type="http://schemas.openxmlformats.org/officeDocument/2006/relationships/image" Target="../media/image11.svg"/><Relationship Id="rId7" Type="http://schemas.openxmlformats.org/officeDocument/2006/relationships/slide" Target="slide8.xml"/><Relationship Id="rId12" Type="http://schemas.openxmlformats.org/officeDocument/2006/relationships/slide" Target="slide25.xml"/><Relationship Id="rId17" Type="http://schemas.openxmlformats.org/officeDocument/2006/relationships/slide" Target="slide44.xml"/><Relationship Id="rId2" Type="http://schemas.openxmlformats.org/officeDocument/2006/relationships/image" Target="../media/image10.png"/><Relationship Id="rId16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6.xml"/><Relationship Id="rId5" Type="http://schemas.openxmlformats.org/officeDocument/2006/relationships/slide" Target="slide4.xml"/><Relationship Id="rId15" Type="http://schemas.openxmlformats.org/officeDocument/2006/relationships/slide" Target="slide41.xml"/><Relationship Id="rId10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0.svg"/><Relationship Id="rId7" Type="http://schemas.openxmlformats.org/officeDocument/2006/relationships/image" Target="../media/image8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slide" Target="slide3.xml"/><Relationship Id="rId5" Type="http://schemas.openxmlformats.org/officeDocument/2006/relationships/image" Target="../media/image81.svg"/><Relationship Id="rId10" Type="http://schemas.openxmlformats.org/officeDocument/2006/relationships/hyperlink" Target="http://www.ema.europa.eu/docs/en_GB/document_library/Template_or_form/2013/03/WC500139752.doc" TargetMode="External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slide" Target="slide3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89.svg"/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12" Type="http://schemas.openxmlformats.org/officeDocument/2006/relationships/image" Target="../media/image88.png"/><Relationship Id="rId2" Type="http://schemas.openxmlformats.org/officeDocument/2006/relationships/image" Target="../media/image100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5" Type="http://schemas.openxmlformats.org/officeDocument/2006/relationships/image" Target="../media/image103.svg"/><Relationship Id="rId15" Type="http://schemas.openxmlformats.org/officeDocument/2006/relationships/image" Target="../media/image91.sv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svg"/><Relationship Id="rId1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3.svg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5.svg"/><Relationship Id="rId7" Type="http://schemas.openxmlformats.org/officeDocument/2006/relationships/image" Target="../media/image119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2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47.xml"/><Relationship Id="rId4" Type="http://schemas.openxmlformats.org/officeDocument/2006/relationships/image" Target="../media/image123.png"/><Relationship Id="rId9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4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48.xml"/><Relationship Id="rId4" Type="http://schemas.openxmlformats.org/officeDocument/2006/relationships/image" Target="../media/image122.svg"/><Relationship Id="rId9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50.xml"/><Relationship Id="rId4" Type="http://schemas.openxmlformats.org/officeDocument/2006/relationships/image" Target="../media/image123.png"/><Relationship Id="rId9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4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51.xml"/><Relationship Id="rId4" Type="http://schemas.openxmlformats.org/officeDocument/2006/relationships/image" Target="../media/image122.svg"/><Relationship Id="rId9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53.xml"/><Relationship Id="rId4" Type="http://schemas.openxmlformats.org/officeDocument/2006/relationships/image" Target="../media/image123.png"/><Relationship Id="rId9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5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54.xml"/><Relationship Id="rId4" Type="http://schemas.openxmlformats.org/officeDocument/2006/relationships/image" Target="../media/image122.svg"/><Relationship Id="rId9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56.xml"/><Relationship Id="rId5" Type="http://schemas.openxmlformats.org/officeDocument/2006/relationships/image" Target="../media/image124.svg"/><Relationship Id="rId10" Type="http://schemas.openxmlformats.org/officeDocument/2006/relationships/slide" Target="slide55.xml"/><Relationship Id="rId4" Type="http://schemas.openxmlformats.org/officeDocument/2006/relationships/image" Target="../media/image123.png"/><Relationship Id="rId9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5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57.xml"/><Relationship Id="rId4" Type="http://schemas.openxmlformats.org/officeDocument/2006/relationships/image" Target="../media/image122.svg"/><Relationship Id="rId9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59.xml"/><Relationship Id="rId4" Type="http://schemas.openxmlformats.org/officeDocument/2006/relationships/image" Target="../media/image123.png"/><Relationship Id="rId9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5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60.xml"/><Relationship Id="rId4" Type="http://schemas.openxmlformats.org/officeDocument/2006/relationships/image" Target="../media/image122.svg"/><Relationship Id="rId9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62.xml"/><Relationship Id="rId4" Type="http://schemas.openxmlformats.org/officeDocument/2006/relationships/image" Target="../media/image123.png"/><Relationship Id="rId9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6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63.xml"/><Relationship Id="rId4" Type="http://schemas.openxmlformats.org/officeDocument/2006/relationships/image" Target="../media/image122.svg"/><Relationship Id="rId9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65.xml"/><Relationship Id="rId4" Type="http://schemas.openxmlformats.org/officeDocument/2006/relationships/image" Target="../media/image123.png"/><Relationship Id="rId9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6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66.xml"/><Relationship Id="rId4" Type="http://schemas.openxmlformats.org/officeDocument/2006/relationships/image" Target="../media/image122.svg"/><Relationship Id="rId9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68.xml"/><Relationship Id="rId4" Type="http://schemas.openxmlformats.org/officeDocument/2006/relationships/image" Target="../media/image123.png"/><Relationship Id="rId9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6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69.xml"/><Relationship Id="rId4" Type="http://schemas.openxmlformats.org/officeDocument/2006/relationships/image" Target="../media/image122.svg"/><Relationship Id="rId9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71.xml"/><Relationship Id="rId5" Type="http://schemas.openxmlformats.org/officeDocument/2006/relationships/image" Target="../media/image124.svg"/><Relationship Id="rId10" Type="http://schemas.openxmlformats.org/officeDocument/2006/relationships/slide" Target="slide70.xml"/><Relationship Id="rId4" Type="http://schemas.openxmlformats.org/officeDocument/2006/relationships/image" Target="../media/image123.png"/><Relationship Id="rId9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6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svg"/><Relationship Id="rId3" Type="http://schemas.openxmlformats.org/officeDocument/2006/relationships/image" Target="../media/image121.png"/><Relationship Id="rId7" Type="http://schemas.openxmlformats.org/officeDocument/2006/relationships/image" Target="../media/image1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svg"/><Relationship Id="rId5" Type="http://schemas.openxmlformats.org/officeDocument/2006/relationships/image" Target="../media/image129.png"/><Relationship Id="rId10" Type="http://schemas.openxmlformats.org/officeDocument/2006/relationships/slide" Target="slide72.xml"/><Relationship Id="rId4" Type="http://schemas.openxmlformats.org/officeDocument/2006/relationships/image" Target="../media/image122.svg"/><Relationship Id="rId9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74.xml"/><Relationship Id="rId4" Type="http://schemas.openxmlformats.org/officeDocument/2006/relationships/image" Target="../media/image123.png"/><Relationship Id="rId9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7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75.xml"/><Relationship Id="rId4" Type="http://schemas.openxmlformats.org/officeDocument/2006/relationships/image" Target="../media/image122.svg"/><Relationship Id="rId9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76.xml"/><Relationship Id="rId4" Type="http://schemas.openxmlformats.org/officeDocument/2006/relationships/image" Target="../media/image123.png"/><Relationship Id="rId9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7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slide" Target="slide78.xml"/><Relationship Id="rId4" Type="http://schemas.openxmlformats.org/officeDocument/2006/relationships/image" Target="../media/image122.svg"/><Relationship Id="rId9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image" Target="../media/image11.svg"/><Relationship Id="rId7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4.svg"/><Relationship Id="rId10" Type="http://schemas.openxmlformats.org/officeDocument/2006/relationships/slide" Target="slide80.xml"/><Relationship Id="rId4" Type="http://schemas.openxmlformats.org/officeDocument/2006/relationships/image" Target="../media/image123.png"/><Relationship Id="rId9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7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21.png"/><Relationship Id="rId7" Type="http://schemas.openxmlformats.org/officeDocument/2006/relationships/image" Target="../media/image129.png"/><Relationship Id="rId12" Type="http://schemas.openxmlformats.org/officeDocument/2006/relationships/slide" Target="slide8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svg"/><Relationship Id="rId11" Type="http://schemas.openxmlformats.org/officeDocument/2006/relationships/slide" Target="slide80.xml"/><Relationship Id="rId5" Type="http://schemas.openxmlformats.org/officeDocument/2006/relationships/image" Target="../media/image127.png"/><Relationship Id="rId10" Type="http://schemas.openxmlformats.org/officeDocument/2006/relationships/image" Target="../media/image132.svg"/><Relationship Id="rId4" Type="http://schemas.openxmlformats.org/officeDocument/2006/relationships/image" Target="../media/image122.svg"/><Relationship Id="rId9" Type="http://schemas.openxmlformats.org/officeDocument/2006/relationships/image" Target="../media/image13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791F-685E-4471-F824-C1E7434F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993061"/>
            <a:ext cx="6667086" cy="2773914"/>
          </a:xfrm>
        </p:spPr>
        <p:txBody>
          <a:bodyPr/>
          <a:lstStyle/>
          <a:p>
            <a:r>
              <a:rPr lang="en-GB" dirty="0"/>
              <a:t>Testosterone </a:t>
            </a:r>
            <a:r>
              <a:rPr lang="en-GB" dirty="0" err="1"/>
              <a:t>Besins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1000 mg/4 mL, </a:t>
            </a:r>
            <a:br>
              <a:rPr lang="en-GB" dirty="0"/>
            </a:br>
            <a:r>
              <a:rPr lang="en-GB" dirty="0"/>
              <a:t>solution for injection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AE432-860E-C3F5-FA40-036AB2453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3999" y="6430945"/>
            <a:ext cx="9283795" cy="365125"/>
          </a:xfrm>
        </p:spPr>
        <p:txBody>
          <a:bodyPr/>
          <a:lstStyle/>
          <a:p>
            <a:r>
              <a:rPr lang="en-GB" dirty="0"/>
              <a:t>Date of revision of text: 04-10-2023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CBEE6-28F1-86E0-C9D8-90390B8F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496" y="4145675"/>
            <a:ext cx="6380740" cy="1251591"/>
          </a:xfrm>
        </p:spPr>
        <p:txBody>
          <a:bodyPr/>
          <a:lstStyle/>
          <a:p>
            <a:pPr lvl="0"/>
            <a:r>
              <a:rPr lang="en-GB" noProof="0" dirty="0"/>
              <a:t>Summary of Product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20465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Posology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GB" dirty="0"/>
              <a:t>*Dependent on serum testosterone levels and clinical symptoms measured during initiation of treatment.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42E2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Testosterone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Besins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6329D-3E32-0D3C-4E4B-A146F0581DE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3D8D1D-25A6-68BC-7BE4-BFB78CB5C634}"/>
              </a:ext>
            </a:extLst>
          </p:cNvPr>
          <p:cNvGrpSpPr/>
          <p:nvPr/>
        </p:nvGrpSpPr>
        <p:grpSpPr>
          <a:xfrm>
            <a:off x="974598" y="2306715"/>
            <a:ext cx="10281745" cy="3458656"/>
            <a:chOff x="974598" y="2306715"/>
            <a:chExt cx="10281745" cy="345865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AEDE467-45AD-4F23-3227-9AFB574841DF}"/>
                </a:ext>
              </a:extLst>
            </p:cNvPr>
            <p:cNvGrpSpPr/>
            <p:nvPr/>
          </p:nvGrpSpPr>
          <p:grpSpPr>
            <a:xfrm>
              <a:off x="2398344" y="2306715"/>
              <a:ext cx="8857999" cy="1112317"/>
              <a:chOff x="2206950" y="1891574"/>
              <a:chExt cx="8857999" cy="1112317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2C8E97E-1E6E-E6AE-6424-A3ADF2ACD158}"/>
                  </a:ext>
                </a:extLst>
              </p:cNvPr>
              <p:cNvSpPr txBox="1"/>
              <p:nvPr/>
            </p:nvSpPr>
            <p:spPr>
              <a:xfrm>
                <a:off x="2206950" y="1891574"/>
                <a:ext cx="1594205" cy="374571"/>
              </a:xfrm>
              <a:prstGeom prst="round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Gill Sans Nova" panose="020B0602020104020203" pitchFamily="34" charset="0"/>
                  </a:rPr>
                  <a:t>Loading dose*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8E451B1-BB2B-D3CF-57C9-2A2533A0C1AE}"/>
                  </a:ext>
                </a:extLst>
              </p:cNvPr>
              <p:cNvSpPr txBox="1"/>
              <p:nvPr/>
            </p:nvSpPr>
            <p:spPr>
              <a:xfrm>
                <a:off x="4260073" y="1891574"/>
                <a:ext cx="6804876" cy="374571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Gill Sans Nova" panose="020B0602020104020203" pitchFamily="34" charset="0"/>
                  </a:rPr>
                  <a:t>Measurement of serum testosterone for individualisation of therapy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03AE1E6-252A-BE58-38F7-75223D84CE7A}"/>
                  </a:ext>
                </a:extLst>
              </p:cNvPr>
              <p:cNvGrpSpPr/>
              <p:nvPr/>
            </p:nvGrpSpPr>
            <p:grpSpPr>
              <a:xfrm>
                <a:off x="2865432" y="2222349"/>
                <a:ext cx="7595651" cy="781542"/>
                <a:chOff x="2865432" y="2222348"/>
                <a:chExt cx="7595651" cy="889049"/>
              </a:xfrm>
            </p:grpSpPr>
            <p:sp>
              <p:nvSpPr>
                <p:cNvPr id="83" name="Arrow: Down 82">
                  <a:extLst>
                    <a:ext uri="{FF2B5EF4-FFF2-40B4-BE49-F238E27FC236}">
                      <a16:creationId xmlns:a16="http://schemas.microsoft.com/office/drawing/2014/main" id="{19C80529-74C0-DD65-AEEA-34FE99145685}"/>
                    </a:ext>
                  </a:extLst>
                </p:cNvPr>
                <p:cNvSpPr/>
                <p:nvPr/>
              </p:nvSpPr>
              <p:spPr>
                <a:xfrm>
                  <a:off x="2865432" y="2222348"/>
                  <a:ext cx="274366" cy="889049"/>
                </a:xfrm>
                <a:prstGeom prst="down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Arrow: Down 84">
                  <a:extLst>
                    <a:ext uri="{FF2B5EF4-FFF2-40B4-BE49-F238E27FC236}">
                      <a16:creationId xmlns:a16="http://schemas.microsoft.com/office/drawing/2014/main" id="{7B571697-B79F-DEF8-FCEC-0CFDDFC6600A}"/>
                    </a:ext>
                  </a:extLst>
                </p:cNvPr>
                <p:cNvSpPr/>
                <p:nvPr/>
              </p:nvSpPr>
              <p:spPr>
                <a:xfrm>
                  <a:off x="10186717" y="2222348"/>
                  <a:ext cx="274366" cy="889049"/>
                </a:xfrm>
                <a:prstGeom prst="downArrow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BA7FDD-E86C-9033-B691-D3BDFC660743}"/>
                </a:ext>
              </a:extLst>
            </p:cNvPr>
            <p:cNvGrpSpPr/>
            <p:nvPr/>
          </p:nvGrpSpPr>
          <p:grpSpPr>
            <a:xfrm>
              <a:off x="9754417" y="2784386"/>
              <a:ext cx="655253" cy="655253"/>
              <a:chOff x="5893315" y="2474279"/>
              <a:chExt cx="3810000" cy="3810000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3F36AD9E-7968-5E96-B44C-EDCD13EC8541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893315" y="2474279"/>
                <a:ext cx="3810000" cy="381000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2A2C4E2-0F31-7F95-1DE4-7AB19C904DBD}"/>
                  </a:ext>
                </a:extLst>
              </p:cNvPr>
              <p:cNvGrpSpPr/>
              <p:nvPr/>
            </p:nvGrpSpPr>
            <p:grpSpPr>
              <a:xfrm>
                <a:off x="6745552" y="3326516"/>
                <a:ext cx="2105526" cy="2105526"/>
                <a:chOff x="6745552" y="3326516"/>
                <a:chExt cx="2105526" cy="2105526"/>
              </a:xfrm>
              <a:solidFill>
                <a:schemeClr val="accent1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545E1AB-1182-6606-D5D7-44ADC61288ED}"/>
                    </a:ext>
                  </a:extLst>
                </p:cNvPr>
                <p:cNvSpPr/>
                <p:nvPr/>
              </p:nvSpPr>
              <p:spPr>
                <a:xfrm>
                  <a:off x="7507379" y="3620404"/>
                  <a:ext cx="592035" cy="1568429"/>
                </a:xfrm>
                <a:custGeom>
                  <a:avLst/>
                  <a:gdLst>
                    <a:gd name="connsiteX0" fmla="*/ 291368 w 592035"/>
                    <a:gd name="connsiteY0" fmla="*/ 0 h 1568429"/>
                    <a:gd name="connsiteX1" fmla="*/ 207677 w 592035"/>
                    <a:gd name="connsiteY1" fmla="*/ 43395 h 1568429"/>
                    <a:gd name="connsiteX2" fmla="*/ 195279 w 592035"/>
                    <a:gd name="connsiteY2" fmla="*/ 105389 h 1568429"/>
                    <a:gd name="connsiteX3" fmla="*/ 210777 w 592035"/>
                    <a:gd name="connsiteY3" fmla="*/ 210777 h 1568429"/>
                    <a:gd name="connsiteX4" fmla="*/ 269670 w 592035"/>
                    <a:gd name="connsiteY4" fmla="*/ 272770 h 1568429"/>
                    <a:gd name="connsiteX5" fmla="*/ 254172 w 592035"/>
                    <a:gd name="connsiteY5" fmla="*/ 297568 h 1568429"/>
                    <a:gd name="connsiteX6" fmla="*/ 151883 w 592035"/>
                    <a:gd name="connsiteY6" fmla="*/ 309966 h 1568429"/>
                    <a:gd name="connsiteX7" fmla="*/ 89890 w 592035"/>
                    <a:gd name="connsiteY7" fmla="*/ 353361 h 1568429"/>
                    <a:gd name="connsiteX8" fmla="*/ 0 w 592035"/>
                    <a:gd name="connsiteY8" fmla="*/ 843108 h 1568429"/>
                    <a:gd name="connsiteX9" fmla="*/ 21698 w 592035"/>
                    <a:gd name="connsiteY9" fmla="*/ 886503 h 1568429"/>
                    <a:gd name="connsiteX10" fmla="*/ 80591 w 592035"/>
                    <a:gd name="connsiteY10" fmla="*/ 877204 h 1568429"/>
                    <a:gd name="connsiteX11" fmla="*/ 123986 w 592035"/>
                    <a:gd name="connsiteY11" fmla="*/ 799713 h 1568429"/>
                    <a:gd name="connsiteX12" fmla="*/ 114687 w 592035"/>
                    <a:gd name="connsiteY12" fmla="*/ 1556030 h 1568429"/>
                    <a:gd name="connsiteX13" fmla="*/ 179780 w 592035"/>
                    <a:gd name="connsiteY13" fmla="*/ 1565329 h 1568429"/>
                    <a:gd name="connsiteX14" fmla="*/ 275870 w 592035"/>
                    <a:gd name="connsiteY14" fmla="*/ 951596 h 1568429"/>
                    <a:gd name="connsiteX15" fmla="*/ 303767 w 592035"/>
                    <a:gd name="connsiteY15" fmla="*/ 973294 h 1568429"/>
                    <a:gd name="connsiteX16" fmla="*/ 390557 w 592035"/>
                    <a:gd name="connsiteY16" fmla="*/ 1549831 h 1568429"/>
                    <a:gd name="connsiteX17" fmla="*/ 440152 w 592035"/>
                    <a:gd name="connsiteY17" fmla="*/ 1568429 h 1568429"/>
                    <a:gd name="connsiteX18" fmla="*/ 468049 w 592035"/>
                    <a:gd name="connsiteY18" fmla="*/ 1540532 h 1568429"/>
                    <a:gd name="connsiteX19" fmla="*/ 455650 w 592035"/>
                    <a:gd name="connsiteY19" fmla="*/ 778015 h 1568429"/>
                    <a:gd name="connsiteX20" fmla="*/ 502145 w 592035"/>
                    <a:gd name="connsiteY20" fmla="*/ 867905 h 1568429"/>
                    <a:gd name="connsiteX21" fmla="*/ 539341 w 592035"/>
                    <a:gd name="connsiteY21" fmla="*/ 892702 h 1568429"/>
                    <a:gd name="connsiteX22" fmla="*/ 592035 w 592035"/>
                    <a:gd name="connsiteY22" fmla="*/ 855507 h 1568429"/>
                    <a:gd name="connsiteX23" fmla="*/ 499045 w 592035"/>
                    <a:gd name="connsiteY23" fmla="*/ 378159 h 1568429"/>
                    <a:gd name="connsiteX24" fmla="*/ 437052 w 592035"/>
                    <a:gd name="connsiteY24" fmla="*/ 297568 h 1568429"/>
                    <a:gd name="connsiteX25" fmla="*/ 306866 w 592035"/>
                    <a:gd name="connsiteY25" fmla="*/ 288269 h 1568429"/>
                    <a:gd name="connsiteX26" fmla="*/ 328564 w 592035"/>
                    <a:gd name="connsiteY26" fmla="*/ 247973 h 1568429"/>
                    <a:gd name="connsiteX27" fmla="*/ 375059 w 592035"/>
                    <a:gd name="connsiteY27" fmla="*/ 192179 h 1568429"/>
                    <a:gd name="connsiteX28" fmla="*/ 384358 w 592035"/>
                    <a:gd name="connsiteY28" fmla="*/ 80591 h 1568429"/>
                    <a:gd name="connsiteX29" fmla="*/ 344062 w 592035"/>
                    <a:gd name="connsiteY29" fmla="*/ 15498 h 1568429"/>
                    <a:gd name="connsiteX30" fmla="*/ 291368 w 592035"/>
                    <a:gd name="connsiteY30" fmla="*/ 0 h 1568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92035" h="1568429">
                      <a:moveTo>
                        <a:pt x="291368" y="0"/>
                      </a:moveTo>
                      <a:lnTo>
                        <a:pt x="207677" y="43395"/>
                      </a:lnTo>
                      <a:lnTo>
                        <a:pt x="195279" y="105389"/>
                      </a:lnTo>
                      <a:lnTo>
                        <a:pt x="210777" y="210777"/>
                      </a:lnTo>
                      <a:lnTo>
                        <a:pt x="269670" y="272770"/>
                      </a:lnTo>
                      <a:lnTo>
                        <a:pt x="254172" y="297568"/>
                      </a:lnTo>
                      <a:lnTo>
                        <a:pt x="151883" y="309966"/>
                      </a:lnTo>
                      <a:lnTo>
                        <a:pt x="89890" y="353361"/>
                      </a:lnTo>
                      <a:lnTo>
                        <a:pt x="0" y="843108"/>
                      </a:lnTo>
                      <a:lnTo>
                        <a:pt x="21698" y="886503"/>
                      </a:lnTo>
                      <a:lnTo>
                        <a:pt x="80591" y="877204"/>
                      </a:lnTo>
                      <a:lnTo>
                        <a:pt x="123986" y="799713"/>
                      </a:lnTo>
                      <a:lnTo>
                        <a:pt x="114687" y="1556030"/>
                      </a:lnTo>
                      <a:lnTo>
                        <a:pt x="179780" y="1565329"/>
                      </a:lnTo>
                      <a:lnTo>
                        <a:pt x="275870" y="951596"/>
                      </a:lnTo>
                      <a:lnTo>
                        <a:pt x="303767" y="973294"/>
                      </a:lnTo>
                      <a:lnTo>
                        <a:pt x="390557" y="1549831"/>
                      </a:lnTo>
                      <a:lnTo>
                        <a:pt x="440152" y="1568429"/>
                      </a:lnTo>
                      <a:lnTo>
                        <a:pt x="468049" y="1540532"/>
                      </a:lnTo>
                      <a:lnTo>
                        <a:pt x="455650" y="778015"/>
                      </a:lnTo>
                      <a:lnTo>
                        <a:pt x="502145" y="867905"/>
                      </a:lnTo>
                      <a:lnTo>
                        <a:pt x="539341" y="892702"/>
                      </a:lnTo>
                      <a:lnTo>
                        <a:pt x="592035" y="855507"/>
                      </a:lnTo>
                      <a:lnTo>
                        <a:pt x="499045" y="378159"/>
                      </a:lnTo>
                      <a:lnTo>
                        <a:pt x="437052" y="297568"/>
                      </a:lnTo>
                      <a:lnTo>
                        <a:pt x="306866" y="288269"/>
                      </a:lnTo>
                      <a:lnTo>
                        <a:pt x="328564" y="247973"/>
                      </a:lnTo>
                      <a:lnTo>
                        <a:pt x="375059" y="192179"/>
                      </a:lnTo>
                      <a:lnTo>
                        <a:pt x="384358" y="80591"/>
                      </a:lnTo>
                      <a:lnTo>
                        <a:pt x="344062" y="15498"/>
                      </a:lnTo>
                      <a:lnTo>
                        <a:pt x="29136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697FCB0E-86D6-A8EC-F2D8-BE5E309D078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5552" y="3326516"/>
                  <a:ext cx="2105526" cy="210552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BCDC42-5009-A55A-BF80-2612AB173356}"/>
                </a:ext>
              </a:extLst>
            </p:cNvPr>
            <p:cNvGrpSpPr/>
            <p:nvPr/>
          </p:nvGrpSpPr>
          <p:grpSpPr>
            <a:xfrm>
              <a:off x="974598" y="2772592"/>
              <a:ext cx="678840" cy="678840"/>
              <a:chOff x="7226378" y="614917"/>
              <a:chExt cx="3810000" cy="3810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AB091D-D547-FD1C-3E21-01AF116E88BE}"/>
                  </a:ext>
                </a:extLst>
              </p:cNvPr>
              <p:cNvSpPr/>
              <p:nvPr/>
            </p:nvSpPr>
            <p:spPr>
              <a:xfrm>
                <a:off x="7589088" y="975652"/>
                <a:ext cx="3081042" cy="30810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426111E-784C-64C0-C16F-47C80C2ADE1C}"/>
                  </a:ext>
                </a:extLst>
              </p:cNvPr>
              <p:cNvSpPr/>
              <p:nvPr/>
            </p:nvSpPr>
            <p:spPr>
              <a:xfrm>
                <a:off x="8793126" y="1924493"/>
                <a:ext cx="935665" cy="1169581"/>
              </a:xfrm>
              <a:custGeom>
                <a:avLst/>
                <a:gdLst>
                  <a:gd name="connsiteX0" fmla="*/ 0 w 935665"/>
                  <a:gd name="connsiteY0" fmla="*/ 0 h 1169581"/>
                  <a:gd name="connsiteX1" fmla="*/ 935665 w 935665"/>
                  <a:gd name="connsiteY1" fmla="*/ 606056 h 1169581"/>
                  <a:gd name="connsiteX2" fmla="*/ 21265 w 935665"/>
                  <a:gd name="connsiteY2" fmla="*/ 1169581 h 1169581"/>
                  <a:gd name="connsiteX3" fmla="*/ 0 w 935665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665" h="1169581">
                    <a:moveTo>
                      <a:pt x="0" y="0"/>
                    </a:moveTo>
                    <a:lnTo>
                      <a:pt x="935665" y="606056"/>
                    </a:lnTo>
                    <a:lnTo>
                      <a:pt x="21265" y="1169581"/>
                    </a:lnTo>
                    <a:cubicBezTo>
                      <a:pt x="17721" y="790353"/>
                      <a:pt x="14176" y="411126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257434DF-8B15-D944-6122-F850E74FB30E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26378" y="614917"/>
                <a:ext cx="3810000" cy="38100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81F99B-6A28-4CF5-1A68-C6278E8B9888}"/>
                </a:ext>
              </a:extLst>
            </p:cNvPr>
            <p:cNvGrpSpPr/>
            <p:nvPr/>
          </p:nvGrpSpPr>
          <p:grpSpPr>
            <a:xfrm>
              <a:off x="993131" y="3445010"/>
              <a:ext cx="641774" cy="790718"/>
              <a:chOff x="10086110" y="67666"/>
              <a:chExt cx="1960418" cy="241539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6153BA3-5E6B-9917-9730-D5EA26A8E7D7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B000B0-8EF6-1A4D-12C4-FD85B9E4EA08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631E33F-E170-84A0-CEF9-CFC8F072B339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FC73D59-D464-1404-45DF-CAFF72B9511F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921193D-1283-89E5-5603-8E516CEB50FB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49FFD3D2-C6AF-0809-456F-72BA29027F8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CD5033-F90D-9F7A-D38B-3F6D1421797A}"/>
                </a:ext>
              </a:extLst>
            </p:cNvPr>
            <p:cNvGrpSpPr/>
            <p:nvPr/>
          </p:nvGrpSpPr>
          <p:grpSpPr>
            <a:xfrm>
              <a:off x="2874559" y="3445010"/>
              <a:ext cx="641774" cy="790718"/>
              <a:chOff x="10086110" y="67666"/>
              <a:chExt cx="1960418" cy="2415392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C4F79C7-61B0-C4CD-A30D-70DEA501F691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8CF4BA0-6BA7-6F97-9B1D-F0FA398D4238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85F7502-C97E-17C2-0DDC-B7BF755F2422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A3617B-F5DE-3644-B58C-3303B9E86A8D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F027F4E-A5BF-96AE-4AC3-17B4BEFE0F0B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1B70FA2A-27D6-EE13-DC80-E68D412621ED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25AA0B7-3BC0-0501-D1DB-B86E08EBA0BE}"/>
                </a:ext>
              </a:extLst>
            </p:cNvPr>
            <p:cNvGrpSpPr/>
            <p:nvPr/>
          </p:nvGrpSpPr>
          <p:grpSpPr>
            <a:xfrm>
              <a:off x="6626335" y="3445010"/>
              <a:ext cx="641774" cy="790718"/>
              <a:chOff x="10086110" y="67666"/>
              <a:chExt cx="1960418" cy="2415392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594EF45-5455-31AC-F32B-D5B498123C7A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6DF856C-9EE2-B7C4-82D2-05AACE0BFA10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529DD496-DDAC-8D8F-B7D8-2B784B6BD6E2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774C0FC-F4E2-CB9A-2531-6CA49B1967D5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4C0CC4A-A119-EB42-84EC-4BCB18E2FC92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432E2C0F-FE1D-EC36-720E-76AE3FE65713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56DF366-0C47-785E-CF11-0AF96DDC8D89}"/>
                </a:ext>
              </a:extLst>
            </p:cNvPr>
            <p:cNvGrpSpPr/>
            <p:nvPr/>
          </p:nvGrpSpPr>
          <p:grpSpPr>
            <a:xfrm>
              <a:off x="10378111" y="3445010"/>
              <a:ext cx="641774" cy="790718"/>
              <a:chOff x="10086110" y="67666"/>
              <a:chExt cx="1960418" cy="2415392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62B1B52-818D-DDEE-2417-F384A4196E31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69AC2E8-A99A-82CF-7978-7F4E10EB9AF7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4BB3002-5631-2E5D-59D6-01C82149D5AE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BDAB7E-2869-8FC4-E6BB-AD9CC2014FA9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EC2F51-759F-D4A5-0DE6-27CFCC75F245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26199667-51BD-550B-8592-DCB6F442D2E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2FD608E-0FCA-F387-BB65-2C569F240858}"/>
                </a:ext>
              </a:extLst>
            </p:cNvPr>
            <p:cNvGrpSpPr/>
            <p:nvPr/>
          </p:nvGrpSpPr>
          <p:grpSpPr>
            <a:xfrm>
              <a:off x="1318446" y="4303489"/>
              <a:ext cx="9385002" cy="861231"/>
              <a:chOff x="1127052" y="4266866"/>
              <a:chExt cx="9385002" cy="82673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C21EA92-1A99-6964-0C51-47E884E513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052" y="4266866"/>
                <a:ext cx="0" cy="82673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31926AE-C735-C83D-1B61-FE000B454D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4052" y="4266866"/>
                <a:ext cx="0" cy="82673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5BB74D3-B43D-B2FA-C5E6-465B797FC5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8052" y="4266866"/>
                <a:ext cx="0" cy="82673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F074BDD-B5BD-39E7-D93E-41529624A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2054" y="4266866"/>
                <a:ext cx="0" cy="82673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EC7DD9E-B25A-E6E9-5A7B-1201146983B9}"/>
                </a:ext>
              </a:extLst>
            </p:cNvPr>
            <p:cNvSpPr/>
            <p:nvPr/>
          </p:nvSpPr>
          <p:spPr>
            <a:xfrm>
              <a:off x="1318447" y="4558664"/>
              <a:ext cx="9937896" cy="6060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4516777-26B1-43FE-7A1E-60B38E1A41C8}"/>
                </a:ext>
              </a:extLst>
            </p:cNvPr>
            <p:cNvGrpSpPr/>
            <p:nvPr/>
          </p:nvGrpSpPr>
          <p:grpSpPr>
            <a:xfrm>
              <a:off x="3195446" y="4706062"/>
              <a:ext cx="7508002" cy="311260"/>
              <a:chOff x="3004052" y="3139537"/>
              <a:chExt cx="7508002" cy="244842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509E413-14BE-C3F6-79C8-6D63C9F493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4052" y="3139537"/>
                <a:ext cx="0" cy="244842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1138A00-D901-A3B3-E4C8-303DFFF455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8052" y="3139537"/>
                <a:ext cx="0" cy="244842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4F3741A-787B-E2A0-B765-79674028B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2054" y="3139537"/>
                <a:ext cx="0" cy="244842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D73A13-06F6-3293-494B-C8DF70E5D5FE}"/>
                </a:ext>
              </a:extLst>
            </p:cNvPr>
            <p:cNvSpPr txBox="1"/>
            <p:nvPr/>
          </p:nvSpPr>
          <p:spPr>
            <a:xfrm>
              <a:off x="1318446" y="5396039"/>
              <a:ext cx="938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Gill Sans Nova" panose="020B0602020104020203" pitchFamily="34" charset="0"/>
                </a:rPr>
                <a:t>Weeks of treatment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1255292-5AF1-D6F5-BA5B-89286F27892A}"/>
                </a:ext>
              </a:extLst>
            </p:cNvPr>
            <p:cNvGrpSpPr/>
            <p:nvPr/>
          </p:nvGrpSpPr>
          <p:grpSpPr>
            <a:xfrm>
              <a:off x="1171825" y="5125376"/>
              <a:ext cx="9745553" cy="369332"/>
              <a:chOff x="980431" y="5119175"/>
              <a:chExt cx="9745553" cy="36933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439C766-1AF1-E518-E593-AA43EC35879F}"/>
                  </a:ext>
                </a:extLst>
              </p:cNvPr>
              <p:cNvSpPr txBox="1"/>
              <p:nvPr/>
            </p:nvSpPr>
            <p:spPr>
              <a:xfrm>
                <a:off x="980431" y="511917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Gill Sans Nova" panose="020B0602020104020203" pitchFamily="34" charset="0"/>
                  </a:rPr>
                  <a:t>0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B86E3F3-7D47-DF66-75C4-CBD93D5B3D0D}"/>
                  </a:ext>
                </a:extLst>
              </p:cNvPr>
              <p:cNvSpPr txBox="1"/>
              <p:nvPr/>
            </p:nvSpPr>
            <p:spPr>
              <a:xfrm>
                <a:off x="2854951" y="511917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Gill Sans Nova" panose="020B0602020104020203" pitchFamily="34" charset="0"/>
                  </a:rPr>
                  <a:t>6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07FA5-6A52-559D-B652-3F6C4B2A056D}"/>
                  </a:ext>
                </a:extLst>
              </p:cNvPr>
              <p:cNvSpPr txBox="1"/>
              <p:nvPr/>
            </p:nvSpPr>
            <p:spPr>
              <a:xfrm>
                <a:off x="6557545" y="5119175"/>
                <a:ext cx="415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Gill Sans Nova" panose="020B0602020104020203" pitchFamily="34" charset="0"/>
                  </a:rPr>
                  <a:t>18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C57EAE-48B2-09D2-2447-996F92371A66}"/>
                  </a:ext>
                </a:extLst>
              </p:cNvPr>
              <p:cNvSpPr txBox="1"/>
              <p:nvPr/>
            </p:nvSpPr>
            <p:spPr>
              <a:xfrm>
                <a:off x="10310486" y="511917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Gill Sans Nova" panose="020B0602020104020203" pitchFamily="34" charset="0"/>
                  </a:rPr>
                  <a:t>30</a:t>
                </a: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90FDE1-F8EB-FC02-6682-39732744B8EE}"/>
                </a:ext>
              </a:extLst>
            </p:cNvPr>
            <p:cNvSpPr txBox="1"/>
            <p:nvPr/>
          </p:nvSpPr>
          <p:spPr>
            <a:xfrm>
              <a:off x="1490550" y="4320014"/>
              <a:ext cx="1532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>
                  <a:latin typeface="Gill Sans Nova" panose="020B0602020104020203" pitchFamily="34" charset="0"/>
                </a:rPr>
                <a:t>6-week interval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7EB8DE2-DB35-2E45-D687-57FC793F4F5F}"/>
                </a:ext>
              </a:extLst>
            </p:cNvPr>
            <p:cNvSpPr txBox="1"/>
            <p:nvPr/>
          </p:nvSpPr>
          <p:spPr>
            <a:xfrm>
              <a:off x="4245936" y="4320014"/>
              <a:ext cx="1653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>
                  <a:latin typeface="Gill Sans Nova" panose="020B0602020104020203" pitchFamily="34" charset="0"/>
                </a:rPr>
                <a:t>12-week interval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2335AB-4983-9FBC-4C1C-405F7FC84709}"/>
                </a:ext>
              </a:extLst>
            </p:cNvPr>
            <p:cNvSpPr txBox="1"/>
            <p:nvPr/>
          </p:nvSpPr>
          <p:spPr>
            <a:xfrm>
              <a:off x="7999937" y="4320014"/>
              <a:ext cx="1653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>
                  <a:latin typeface="Gill Sans Nova" panose="020B0602020104020203" pitchFamily="34" charset="0"/>
                </a:rPr>
                <a:t>12-week interval</a:t>
              </a:r>
            </a:p>
          </p:txBody>
        </p:sp>
      </p:grpSp>
      <p:sp>
        <p:nvSpPr>
          <p:cNvPr id="141" name="Freeform: Shape 140">
            <a:hlinkClick r:id="rId11" action="ppaction://hlinksldjump"/>
            <a:extLst>
              <a:ext uri="{FF2B5EF4-FFF2-40B4-BE49-F238E27FC236}">
                <a16:creationId xmlns:a16="http://schemas.microsoft.com/office/drawing/2014/main" id="{0D4BC25C-1F68-68C5-6CE8-C07A49BC235E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1C608C-8582-138A-C770-2E6D54508AF7}"/>
              </a:ext>
            </a:extLst>
          </p:cNvPr>
          <p:cNvSpPr txBox="1">
            <a:spLocks/>
          </p:cNvSpPr>
          <p:nvPr/>
        </p:nvSpPr>
        <p:spPr>
          <a:xfrm>
            <a:off x="600489" y="1834946"/>
            <a:ext cx="5402196" cy="3707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spc="-20" dirty="0"/>
              <a:t>Recommended treatment regimen</a:t>
            </a:r>
            <a:endParaRPr lang="en-GB" sz="1800" spc="-20" dirty="0"/>
          </a:p>
        </p:txBody>
      </p:sp>
    </p:spTree>
    <p:extLst>
      <p:ext uri="{BB962C8B-B14F-4D97-AF65-F5344CB8AC3E}">
        <p14:creationId xmlns:p14="http://schemas.microsoft.com/office/powerpoint/2010/main" val="80350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0EF3AAB-C8D5-E931-2F10-97D0BD3E161F}"/>
              </a:ext>
            </a:extLst>
          </p:cNvPr>
          <p:cNvSpPr txBox="1">
            <a:spLocks/>
          </p:cNvSpPr>
          <p:nvPr/>
        </p:nvSpPr>
        <p:spPr>
          <a:xfrm>
            <a:off x="600489" y="1926386"/>
            <a:ext cx="5402196" cy="39962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spc="-20" dirty="0"/>
              <a:t>Medical examinations</a:t>
            </a:r>
          </a:p>
          <a:p>
            <a:r>
              <a:rPr lang="en-GB" sz="1800" spc="-20" dirty="0"/>
              <a:t>Prior to testosterone initiation, all patients </a:t>
            </a:r>
            <a:br>
              <a:rPr lang="en-GB" sz="1800" spc="-20" dirty="0"/>
            </a:br>
            <a:r>
              <a:rPr lang="en-GB" sz="1800" spc="-20" dirty="0"/>
              <a:t>must undergo a detailed examination in order to</a:t>
            </a:r>
            <a:br>
              <a:rPr lang="en-GB" sz="1800" spc="-20" dirty="0"/>
            </a:br>
            <a:r>
              <a:rPr lang="en-GB" sz="1800" b="1" spc="-20" dirty="0">
                <a:solidFill>
                  <a:schemeClr val="accent1"/>
                </a:solidFill>
              </a:rPr>
              <a:t>exclude a risk of pre-existing prostatic cancer</a:t>
            </a:r>
          </a:p>
          <a:p>
            <a:r>
              <a:rPr lang="en-GB" sz="1800" b="1" spc="-20" dirty="0">
                <a:solidFill>
                  <a:schemeClr val="accent1"/>
                </a:solidFill>
              </a:rPr>
              <a:t>Careful and regular monitoring of the prostate gland and breast</a:t>
            </a:r>
            <a:r>
              <a:rPr lang="en-GB" sz="1800" spc="-20" dirty="0"/>
              <a:t> must be performed in accordance </a:t>
            </a:r>
            <a:r>
              <a:rPr lang="en-GB" sz="1800" spc="-30" dirty="0"/>
              <a:t>with recommended methods (digital rectal examination</a:t>
            </a:r>
            <a:r>
              <a:rPr lang="en-GB" sz="1800" spc="-20" dirty="0"/>
              <a:t> and estimation of serum PSA) in patients receiving testosterone therapy </a:t>
            </a:r>
            <a:r>
              <a:rPr lang="en-GB" sz="1800" b="1" spc="-20" dirty="0">
                <a:solidFill>
                  <a:schemeClr val="accent1"/>
                </a:solidFill>
              </a:rPr>
              <a:t>at least once yearly and twice yearly in elderly patients and at-risk patients</a:t>
            </a:r>
            <a:r>
              <a:rPr lang="en-GB" sz="1800" spc="-20" dirty="0"/>
              <a:t> (those with clinical or familial factors)</a:t>
            </a:r>
          </a:p>
          <a:p>
            <a:r>
              <a:rPr lang="en-GB" sz="1800" spc="-20" dirty="0"/>
              <a:t>Local guidelines for safety monitoring under testosterone replacement therapy should be taken </a:t>
            </a:r>
            <a:br>
              <a:rPr lang="en-GB" sz="1800" spc="-20" dirty="0"/>
            </a:br>
            <a:r>
              <a:rPr lang="en-GB" sz="1800" spc="-20" dirty="0"/>
              <a:t>into consideration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Posology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42E2E"/>
                </a:solidFill>
              </a:rPr>
              <a:t>PSA, prostate-specific antigen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Testosterone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Besins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6329D-3E32-0D3C-4E4B-A146F0581DE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10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47BA483-4C39-0242-3FFE-B13F83F507EC}"/>
              </a:ext>
            </a:extLst>
          </p:cNvPr>
          <p:cNvCxnSpPr>
            <a:cxnSpLocks/>
          </p:cNvCxnSpPr>
          <p:nvPr/>
        </p:nvCxnSpPr>
        <p:spPr>
          <a:xfrm>
            <a:off x="6127899" y="1307805"/>
            <a:ext cx="0" cy="42849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C5EEDE3A-E292-6770-2BDF-6B2EA4A5231B}"/>
              </a:ext>
            </a:extLst>
          </p:cNvPr>
          <p:cNvSpPr txBox="1">
            <a:spLocks/>
          </p:cNvSpPr>
          <p:nvPr/>
        </p:nvSpPr>
        <p:spPr>
          <a:xfrm>
            <a:off x="6318410" y="1926386"/>
            <a:ext cx="5767257" cy="36258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spc="-20" dirty="0"/>
              <a:t>Laboratory tests</a:t>
            </a:r>
          </a:p>
          <a:p>
            <a:r>
              <a:rPr lang="en-GB" sz="1800" spc="-20" dirty="0"/>
              <a:t>Testosterone levels should be </a:t>
            </a:r>
            <a:r>
              <a:rPr lang="en-GB" sz="1800" b="1" spc="-20" dirty="0">
                <a:solidFill>
                  <a:schemeClr val="accent1"/>
                </a:solidFill>
              </a:rPr>
              <a:t>monitored </a:t>
            </a:r>
            <a:br>
              <a:rPr lang="en-GB" sz="1800" b="1" spc="-20" dirty="0">
                <a:solidFill>
                  <a:schemeClr val="accent1"/>
                </a:solidFill>
              </a:rPr>
            </a:br>
            <a:r>
              <a:rPr lang="en-GB" sz="1800" b="1" spc="-20" dirty="0">
                <a:solidFill>
                  <a:schemeClr val="accent1"/>
                </a:solidFill>
              </a:rPr>
              <a:t>at baseline and at regular intervals</a:t>
            </a:r>
            <a:r>
              <a:rPr lang="en-GB" sz="1800" spc="-20" dirty="0"/>
              <a:t> during treatment</a:t>
            </a:r>
          </a:p>
          <a:p>
            <a:r>
              <a:rPr lang="en-GB" sz="1800" spc="-20" dirty="0"/>
              <a:t>Clinicians should adjust the dosage individually to ensure </a:t>
            </a:r>
            <a:r>
              <a:rPr lang="en-GB" sz="1800" b="1" spc="-20" dirty="0">
                <a:solidFill>
                  <a:schemeClr val="accent1"/>
                </a:solidFill>
              </a:rPr>
              <a:t>maintenance of </a:t>
            </a:r>
            <a:r>
              <a:rPr lang="en-GB" sz="1800" b="1" spc="-20" dirty="0" err="1">
                <a:solidFill>
                  <a:schemeClr val="accent1"/>
                </a:solidFill>
              </a:rPr>
              <a:t>eugonadal</a:t>
            </a:r>
            <a:r>
              <a:rPr lang="en-GB" sz="1800" b="1" spc="-20" dirty="0">
                <a:solidFill>
                  <a:schemeClr val="accent1"/>
                </a:solidFill>
              </a:rPr>
              <a:t> testosterone levels</a:t>
            </a:r>
          </a:p>
          <a:p>
            <a:r>
              <a:rPr lang="en-GB" sz="1800" spc="-20" dirty="0"/>
              <a:t>In patients receiving long-term androgen therapy, </a:t>
            </a:r>
            <a:br>
              <a:rPr lang="en-GB" sz="1800" spc="-20" dirty="0"/>
            </a:br>
            <a:r>
              <a:rPr lang="en-GB" sz="1800" spc="-20" dirty="0"/>
              <a:t>the following laboratory parameters should also be monitored regularly: </a:t>
            </a:r>
            <a:r>
              <a:rPr lang="en-GB" sz="1800" b="1" spc="-20" dirty="0">
                <a:solidFill>
                  <a:schemeClr val="accent1"/>
                </a:solidFill>
              </a:rPr>
              <a:t>haemoglobin</a:t>
            </a:r>
            <a:r>
              <a:rPr lang="en-GB" sz="1800" spc="-20" dirty="0"/>
              <a:t> and </a:t>
            </a:r>
            <a:r>
              <a:rPr lang="en-GB" sz="1800" b="1" spc="-20" dirty="0">
                <a:solidFill>
                  <a:schemeClr val="accent1"/>
                </a:solidFill>
              </a:rPr>
              <a:t>haematocrit</a:t>
            </a:r>
            <a:r>
              <a:rPr lang="en-GB" sz="1800" spc="-20" dirty="0"/>
              <a:t>, </a:t>
            </a:r>
            <a:r>
              <a:rPr lang="en-GB" sz="1800" b="1" spc="-20" dirty="0">
                <a:solidFill>
                  <a:schemeClr val="accent1"/>
                </a:solidFill>
              </a:rPr>
              <a:t>liver function tests</a:t>
            </a:r>
            <a:r>
              <a:rPr lang="en-GB" sz="1800" spc="-20" dirty="0"/>
              <a:t> and </a:t>
            </a:r>
            <a:r>
              <a:rPr lang="en-GB" sz="1800" b="1" spc="-20" dirty="0">
                <a:solidFill>
                  <a:schemeClr val="accent1"/>
                </a:solidFill>
              </a:rPr>
              <a:t>lipid profile</a:t>
            </a:r>
            <a:r>
              <a:rPr lang="en-GB" sz="1800" spc="-20" dirty="0"/>
              <a:t> </a:t>
            </a:r>
          </a:p>
          <a:p>
            <a:r>
              <a:rPr lang="en-GB" sz="1800" spc="-20" dirty="0"/>
              <a:t>Due to variability in laboratory values, all measures </a:t>
            </a:r>
            <a:br>
              <a:rPr lang="en-GB" sz="1800" spc="-20" dirty="0"/>
            </a:br>
            <a:r>
              <a:rPr lang="en-GB" sz="1800" spc="-20" dirty="0"/>
              <a:t>of testosterone </a:t>
            </a:r>
            <a:r>
              <a:rPr lang="en-GB" sz="1800" b="1" spc="-20" dirty="0">
                <a:solidFill>
                  <a:schemeClr val="accent1"/>
                </a:solidFill>
              </a:rPr>
              <a:t>should be carried out in the </a:t>
            </a:r>
            <a:br>
              <a:rPr lang="en-GB" sz="1800" b="1" spc="-20" dirty="0">
                <a:solidFill>
                  <a:schemeClr val="accent1"/>
                </a:solidFill>
              </a:rPr>
            </a:br>
            <a:r>
              <a:rPr lang="en-GB" sz="1800" b="1" spc="-20" dirty="0">
                <a:solidFill>
                  <a:schemeClr val="accent1"/>
                </a:solidFill>
              </a:rPr>
              <a:t>same laboratory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1A323FF-309E-6FC6-3891-14E129A8ACEA}"/>
              </a:ext>
            </a:extLst>
          </p:cNvPr>
          <p:cNvGrpSpPr/>
          <p:nvPr/>
        </p:nvGrpSpPr>
        <p:grpSpPr>
          <a:xfrm>
            <a:off x="10797806" y="1499483"/>
            <a:ext cx="1014920" cy="1014920"/>
            <a:chOff x="913334" y="2171696"/>
            <a:chExt cx="3810000" cy="38100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F73F93-6A26-A51E-3AA2-23692CBA885F}"/>
                </a:ext>
              </a:extLst>
            </p:cNvPr>
            <p:cNvSpPr/>
            <p:nvPr/>
          </p:nvSpPr>
          <p:spPr>
            <a:xfrm>
              <a:off x="1156661" y="3615572"/>
              <a:ext cx="690882" cy="1644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E6FFFB8-C42A-5B98-B883-500D473FAB68}"/>
                </a:ext>
              </a:extLst>
            </p:cNvPr>
            <p:cNvSpPr/>
            <p:nvPr/>
          </p:nvSpPr>
          <p:spPr>
            <a:xfrm>
              <a:off x="2344189" y="3615572"/>
              <a:ext cx="690882" cy="1644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9A937A8-6E39-1BDE-B408-34637D6655B4}"/>
                </a:ext>
              </a:extLst>
            </p:cNvPr>
            <p:cNvSpPr/>
            <p:nvPr/>
          </p:nvSpPr>
          <p:spPr>
            <a:xfrm>
              <a:off x="1026160" y="2340357"/>
              <a:ext cx="965200" cy="746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9C254E9-1549-FFC2-88F4-3DCFD91C9ED9}"/>
                </a:ext>
              </a:extLst>
            </p:cNvPr>
            <p:cNvSpPr/>
            <p:nvPr/>
          </p:nvSpPr>
          <p:spPr>
            <a:xfrm>
              <a:off x="2214880" y="2340357"/>
              <a:ext cx="965200" cy="746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E20CF7D-B0DB-A5F8-FE3B-F8535231C7F9}"/>
                </a:ext>
              </a:extLst>
            </p:cNvPr>
            <p:cNvSpPr/>
            <p:nvPr/>
          </p:nvSpPr>
          <p:spPr>
            <a:xfrm>
              <a:off x="3281680" y="3074589"/>
              <a:ext cx="1319143" cy="1298074"/>
            </a:xfrm>
            <a:custGeom>
              <a:avLst/>
              <a:gdLst>
                <a:gd name="connsiteX0" fmla="*/ 670106 w 1319143"/>
                <a:gd name="connsiteY0" fmla="*/ 0 h 1298074"/>
                <a:gd name="connsiteX1" fmla="*/ 1319143 w 1319143"/>
                <a:gd name="connsiteY1" fmla="*/ 649037 h 1298074"/>
                <a:gd name="connsiteX2" fmla="*/ 670106 w 1319143"/>
                <a:gd name="connsiteY2" fmla="*/ 1298074 h 1298074"/>
                <a:gd name="connsiteX3" fmla="*/ 417472 w 1319143"/>
                <a:gd name="connsiteY3" fmla="*/ 1247070 h 1298074"/>
                <a:gd name="connsiteX4" fmla="*/ 319656 w 1319143"/>
                <a:gd name="connsiteY4" fmla="*/ 1193977 h 1298074"/>
                <a:gd name="connsiteX5" fmla="*/ 0 w 1319143"/>
                <a:gd name="connsiteY5" fmla="*/ 1273891 h 1298074"/>
                <a:gd name="connsiteX6" fmla="*/ 151897 w 1319143"/>
                <a:gd name="connsiteY6" fmla="*/ 1036139 h 1298074"/>
                <a:gd name="connsiteX7" fmla="*/ 131915 w 1319143"/>
                <a:gd name="connsiteY7" fmla="*/ 1011920 h 1298074"/>
                <a:gd name="connsiteX8" fmla="*/ 21069 w 1319143"/>
                <a:gd name="connsiteY8" fmla="*/ 649037 h 1298074"/>
                <a:gd name="connsiteX9" fmla="*/ 670106 w 1319143"/>
                <a:gd name="connsiteY9" fmla="*/ 0 h 129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9143" h="1298074">
                  <a:moveTo>
                    <a:pt x="670106" y="0"/>
                  </a:moveTo>
                  <a:cubicBezTo>
                    <a:pt x="1028559" y="0"/>
                    <a:pt x="1319143" y="290584"/>
                    <a:pt x="1319143" y="649037"/>
                  </a:cubicBezTo>
                  <a:cubicBezTo>
                    <a:pt x="1319143" y="1007490"/>
                    <a:pt x="1028559" y="1298074"/>
                    <a:pt x="670106" y="1298074"/>
                  </a:cubicBezTo>
                  <a:cubicBezTo>
                    <a:pt x="580493" y="1298074"/>
                    <a:pt x="495121" y="1279913"/>
                    <a:pt x="417472" y="1247070"/>
                  </a:cubicBezTo>
                  <a:lnTo>
                    <a:pt x="319656" y="1193977"/>
                  </a:lnTo>
                  <a:lnTo>
                    <a:pt x="0" y="1273891"/>
                  </a:lnTo>
                  <a:lnTo>
                    <a:pt x="151897" y="1036139"/>
                  </a:lnTo>
                  <a:lnTo>
                    <a:pt x="131915" y="1011920"/>
                  </a:lnTo>
                  <a:cubicBezTo>
                    <a:pt x="61933" y="908333"/>
                    <a:pt x="21069" y="783457"/>
                    <a:pt x="21069" y="649037"/>
                  </a:cubicBezTo>
                  <a:cubicBezTo>
                    <a:pt x="21069" y="290584"/>
                    <a:pt x="311653" y="0"/>
                    <a:pt x="670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4" name="Teardrop 93">
              <a:extLst>
                <a:ext uri="{FF2B5EF4-FFF2-40B4-BE49-F238E27FC236}">
                  <a16:creationId xmlns:a16="http://schemas.microsoft.com/office/drawing/2014/main" id="{747BB1BC-F95C-7D6A-5C0B-20FBA7BA3D91}"/>
                </a:ext>
              </a:extLst>
            </p:cNvPr>
            <p:cNvSpPr/>
            <p:nvPr/>
          </p:nvSpPr>
          <p:spPr>
            <a:xfrm rot="-2700000">
              <a:off x="3663141" y="3548781"/>
              <a:ext cx="578414" cy="578414"/>
            </a:xfrm>
            <a:prstGeom prst="teardrop">
              <a:avLst>
                <a:gd name="adj" fmla="val 104466"/>
              </a:avLst>
            </a:prstGeom>
            <a:solidFill>
              <a:srgbClr val="C0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8055626-DD7C-5E49-F2FC-638B39A812AA}"/>
                </a:ext>
              </a:extLst>
            </p:cNvPr>
            <p:cNvSpPr/>
            <p:nvPr/>
          </p:nvSpPr>
          <p:spPr>
            <a:xfrm>
              <a:off x="2349406" y="5259977"/>
              <a:ext cx="690882" cy="623668"/>
            </a:xfrm>
            <a:custGeom>
              <a:avLst/>
              <a:gdLst>
                <a:gd name="connsiteX0" fmla="*/ 0 w 690882"/>
                <a:gd name="connsiteY0" fmla="*/ 0 h 623668"/>
                <a:gd name="connsiteX1" fmla="*/ 690882 w 690882"/>
                <a:gd name="connsiteY1" fmla="*/ 0 h 623668"/>
                <a:gd name="connsiteX2" fmla="*/ 690882 w 690882"/>
                <a:gd name="connsiteY2" fmla="*/ 278227 h 623668"/>
                <a:gd name="connsiteX3" fmla="*/ 345441 w 690882"/>
                <a:gd name="connsiteY3" fmla="*/ 623668 h 623668"/>
                <a:gd name="connsiteX4" fmla="*/ 0 w 690882"/>
                <a:gd name="connsiteY4" fmla="*/ 278227 h 62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882" h="623668">
                  <a:moveTo>
                    <a:pt x="0" y="0"/>
                  </a:moveTo>
                  <a:lnTo>
                    <a:pt x="690882" y="0"/>
                  </a:lnTo>
                  <a:lnTo>
                    <a:pt x="690882" y="278227"/>
                  </a:lnTo>
                  <a:cubicBezTo>
                    <a:pt x="690882" y="469009"/>
                    <a:pt x="536223" y="623668"/>
                    <a:pt x="345441" y="623668"/>
                  </a:cubicBezTo>
                  <a:cubicBezTo>
                    <a:pt x="154659" y="623668"/>
                    <a:pt x="0" y="469009"/>
                    <a:pt x="0" y="278227"/>
                  </a:cubicBezTo>
                  <a:close/>
                </a:path>
              </a:pathLst>
            </a:custGeom>
            <a:solidFill>
              <a:srgbClr val="C0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1F66588-EFB6-F8DC-120D-6093819BFE60}"/>
                </a:ext>
              </a:extLst>
            </p:cNvPr>
            <p:cNvSpPr/>
            <p:nvPr/>
          </p:nvSpPr>
          <p:spPr>
            <a:xfrm>
              <a:off x="1156661" y="5270819"/>
              <a:ext cx="690882" cy="623668"/>
            </a:xfrm>
            <a:custGeom>
              <a:avLst/>
              <a:gdLst>
                <a:gd name="connsiteX0" fmla="*/ 0 w 690882"/>
                <a:gd name="connsiteY0" fmla="*/ 0 h 623668"/>
                <a:gd name="connsiteX1" fmla="*/ 690882 w 690882"/>
                <a:gd name="connsiteY1" fmla="*/ 0 h 623668"/>
                <a:gd name="connsiteX2" fmla="*/ 690882 w 690882"/>
                <a:gd name="connsiteY2" fmla="*/ 278227 h 623668"/>
                <a:gd name="connsiteX3" fmla="*/ 345441 w 690882"/>
                <a:gd name="connsiteY3" fmla="*/ 623668 h 623668"/>
                <a:gd name="connsiteX4" fmla="*/ 0 w 690882"/>
                <a:gd name="connsiteY4" fmla="*/ 278227 h 62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882" h="623668">
                  <a:moveTo>
                    <a:pt x="0" y="0"/>
                  </a:moveTo>
                  <a:lnTo>
                    <a:pt x="690882" y="0"/>
                  </a:lnTo>
                  <a:lnTo>
                    <a:pt x="690882" y="278227"/>
                  </a:lnTo>
                  <a:cubicBezTo>
                    <a:pt x="690882" y="469009"/>
                    <a:pt x="536223" y="623668"/>
                    <a:pt x="345441" y="623668"/>
                  </a:cubicBezTo>
                  <a:cubicBezTo>
                    <a:pt x="154659" y="623668"/>
                    <a:pt x="0" y="469009"/>
                    <a:pt x="0" y="278227"/>
                  </a:cubicBezTo>
                  <a:close/>
                </a:path>
              </a:pathLst>
            </a:custGeom>
            <a:solidFill>
              <a:srgbClr val="C0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E8A4638-233D-7A9A-F5D7-E75DA1BD616C}"/>
                </a:ext>
              </a:extLst>
            </p:cNvPr>
            <p:cNvSpPr/>
            <p:nvPr/>
          </p:nvSpPr>
          <p:spPr>
            <a:xfrm>
              <a:off x="1156661" y="3155869"/>
              <a:ext cx="690882" cy="449249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E934A3C-3340-AF90-4E09-7BE555C89B80}"/>
                </a:ext>
              </a:extLst>
            </p:cNvPr>
            <p:cNvSpPr/>
            <p:nvPr/>
          </p:nvSpPr>
          <p:spPr>
            <a:xfrm>
              <a:off x="2355541" y="3155869"/>
              <a:ext cx="690882" cy="449249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AB4C7564-0BA5-C0BD-AE7B-93254B065891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3334" y="2171696"/>
              <a:ext cx="3810000" cy="3810000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27D69D5-A48E-C272-E08A-A63B5775B0C5}"/>
              </a:ext>
            </a:extLst>
          </p:cNvPr>
          <p:cNvGrpSpPr/>
          <p:nvPr/>
        </p:nvGrpSpPr>
        <p:grpSpPr>
          <a:xfrm>
            <a:off x="4844351" y="1470758"/>
            <a:ext cx="1072370" cy="1072370"/>
            <a:chOff x="97808" y="3202129"/>
            <a:chExt cx="2092542" cy="209254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306E7CB-01CA-1239-6178-CA13DC37D9C7}"/>
                </a:ext>
              </a:extLst>
            </p:cNvPr>
            <p:cNvSpPr/>
            <p:nvPr/>
          </p:nvSpPr>
          <p:spPr>
            <a:xfrm>
              <a:off x="159538" y="3268751"/>
              <a:ext cx="596893" cy="452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48318E1-A9ED-41B4-6499-55C3DD15197B}"/>
                </a:ext>
              </a:extLst>
            </p:cNvPr>
            <p:cNvSpPr/>
            <p:nvPr/>
          </p:nvSpPr>
          <p:spPr>
            <a:xfrm>
              <a:off x="1533162" y="3268751"/>
              <a:ext cx="596893" cy="452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8F73ED5-BE02-B400-887C-26EE400F4D65}"/>
                </a:ext>
              </a:extLst>
            </p:cNvPr>
            <p:cNvGrpSpPr/>
            <p:nvPr/>
          </p:nvGrpSpPr>
          <p:grpSpPr>
            <a:xfrm>
              <a:off x="97808" y="3202129"/>
              <a:ext cx="2092542" cy="2092542"/>
              <a:chOff x="8072568" y="639387"/>
              <a:chExt cx="2092542" cy="2092542"/>
            </a:xfrm>
          </p:grpSpPr>
          <p:pic>
            <p:nvPicPr>
              <p:cNvPr id="112" name="Graphic 111">
                <a:extLst>
                  <a:ext uri="{FF2B5EF4-FFF2-40B4-BE49-F238E27FC236}">
                    <a16:creationId xmlns:a16="http://schemas.microsoft.com/office/drawing/2014/main" id="{BEC2420F-1D46-5DC5-9631-5120C76AB2A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71264"/>
              <a:stretch/>
            </p:blipFill>
            <p:spPr>
              <a:xfrm>
                <a:off x="8072568" y="639387"/>
                <a:ext cx="2092542" cy="601318"/>
              </a:xfrm>
              <a:prstGeom prst="rect">
                <a:avLst/>
              </a:prstGeom>
            </p:spPr>
          </p:pic>
          <p:pic>
            <p:nvPicPr>
              <p:cNvPr id="113" name="Graphic 112">
                <a:extLst>
                  <a:ext uri="{FF2B5EF4-FFF2-40B4-BE49-F238E27FC236}">
                    <a16:creationId xmlns:a16="http://schemas.microsoft.com/office/drawing/2014/main" id="{79F33400-EC03-AE48-3288-D6CBDCB2F7D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28736"/>
              <a:stretch/>
            </p:blipFill>
            <p:spPr>
              <a:xfrm>
                <a:off x="8072568" y="1240705"/>
                <a:ext cx="2092542" cy="1491224"/>
              </a:xfrm>
              <a:prstGeom prst="rect">
                <a:avLst/>
              </a:prstGeom>
            </p:spPr>
          </p:pic>
        </p:grpSp>
      </p:grpSp>
      <p:sp>
        <p:nvSpPr>
          <p:cNvPr id="125" name="Freeform: Shape 124">
            <a:hlinkClick r:id="rId8" action="ppaction://hlinksldjump"/>
            <a:extLst>
              <a:ext uri="{FF2B5EF4-FFF2-40B4-BE49-F238E27FC236}">
                <a16:creationId xmlns:a16="http://schemas.microsoft.com/office/drawing/2014/main" id="{8254A27E-80BE-0740-8391-000FE646A909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8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991022" cy="191026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Method of administration</a:t>
            </a:r>
          </a:p>
          <a:p>
            <a:r>
              <a:rPr lang="en-GB" sz="2200" dirty="0"/>
              <a:t>As with all oily solutions, must be administered </a:t>
            </a:r>
            <a:r>
              <a:rPr lang="en-GB" sz="2200" b="1" dirty="0">
                <a:solidFill>
                  <a:schemeClr val="accent1"/>
                </a:solidFill>
              </a:rPr>
              <a:t>strictly intramuscularly</a:t>
            </a:r>
            <a:endParaRPr lang="en-GB" sz="2200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Care should be taken to inject deeply into the gluteal muscle </a:t>
            </a:r>
            <a:br>
              <a:rPr lang="en-GB" dirty="0"/>
            </a:br>
            <a:r>
              <a:rPr lang="en-GB" dirty="0"/>
              <a:t>following the usual precautions for intramuscular injection</a:t>
            </a:r>
          </a:p>
          <a:p>
            <a:r>
              <a:rPr lang="en-GB" sz="2200" dirty="0"/>
              <a:t>Must be injected </a:t>
            </a:r>
            <a:r>
              <a:rPr lang="en-GB" sz="2200" b="1" dirty="0">
                <a:solidFill>
                  <a:schemeClr val="accent1"/>
                </a:solidFill>
              </a:rPr>
              <a:t>very slowly</a:t>
            </a:r>
            <a:r>
              <a:rPr lang="en-GB" sz="2200" dirty="0"/>
              <a:t> (</a:t>
            </a:r>
            <a:r>
              <a:rPr lang="en-GB" sz="2200" b="1" dirty="0">
                <a:solidFill>
                  <a:schemeClr val="accent1"/>
                </a:solidFill>
              </a:rPr>
              <a:t>over 2 minutes</a:t>
            </a:r>
            <a:r>
              <a:rPr lang="en-GB" sz="2200" dirty="0"/>
              <a:t>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E9F5FE-8440-0070-ACF8-4BA327048D01}"/>
              </a:ext>
            </a:extLst>
          </p:cNvPr>
          <p:cNvSpPr/>
          <p:nvPr/>
        </p:nvSpPr>
        <p:spPr>
          <a:xfrm>
            <a:off x="10432014" y="1720083"/>
            <a:ext cx="1059728" cy="10597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E9A557E-6655-4D1F-358D-CB548EDBA906}"/>
              </a:ext>
            </a:extLst>
          </p:cNvPr>
          <p:cNvSpPr/>
          <p:nvPr/>
        </p:nvSpPr>
        <p:spPr>
          <a:xfrm>
            <a:off x="10432014" y="1720083"/>
            <a:ext cx="1059728" cy="10597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0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POME, pulmonary oily micro 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DE19E3-58E4-AD4F-D261-EA0797604075}"/>
              </a:ext>
            </a:extLst>
          </p:cNvPr>
          <p:cNvSpPr/>
          <p:nvPr/>
        </p:nvSpPr>
        <p:spPr>
          <a:xfrm>
            <a:off x="10435034" y="1713425"/>
            <a:ext cx="1059728" cy="105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314130-132A-7A8B-EA00-DF560AF17B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2422" y="1352986"/>
            <a:ext cx="1513389" cy="1513389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94D21F8-0CBF-BCCE-D0BF-F52EBE900064}"/>
              </a:ext>
            </a:extLst>
          </p:cNvPr>
          <p:cNvSpPr/>
          <p:nvPr/>
        </p:nvSpPr>
        <p:spPr>
          <a:xfrm>
            <a:off x="10960625" y="1833518"/>
            <a:ext cx="410727" cy="412432"/>
          </a:xfrm>
          <a:custGeom>
            <a:avLst/>
            <a:gdLst>
              <a:gd name="connsiteX0" fmla="*/ 582910 w 1034018"/>
              <a:gd name="connsiteY0" fmla="*/ 0 h 1038309"/>
              <a:gd name="connsiteX1" fmla="*/ 667327 w 1034018"/>
              <a:gd name="connsiteY1" fmla="*/ 51284 h 1038309"/>
              <a:gd name="connsiteX2" fmla="*/ 988408 w 1034018"/>
              <a:gd name="connsiteY2" fmla="*/ 372365 h 1038309"/>
              <a:gd name="connsiteX3" fmla="*/ 1034018 w 1034018"/>
              <a:gd name="connsiteY3" fmla="*/ 447441 h 1038309"/>
              <a:gd name="connsiteX4" fmla="*/ 0 w 1034018"/>
              <a:gd name="connsiteY4" fmla="*/ 1038309 h 103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018" h="1038309">
                <a:moveTo>
                  <a:pt x="582910" y="0"/>
                </a:moveTo>
                <a:lnTo>
                  <a:pt x="667327" y="51284"/>
                </a:lnTo>
                <a:cubicBezTo>
                  <a:pt x="793808" y="136733"/>
                  <a:pt x="902959" y="245884"/>
                  <a:pt x="988408" y="372365"/>
                </a:cubicBezTo>
                <a:lnTo>
                  <a:pt x="1034018" y="447441"/>
                </a:lnTo>
                <a:lnTo>
                  <a:pt x="0" y="10383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BEB29B-D51B-2738-F393-AC7B3529E37C}"/>
              </a:ext>
            </a:extLst>
          </p:cNvPr>
          <p:cNvSpPr/>
          <p:nvPr/>
        </p:nvSpPr>
        <p:spPr>
          <a:xfrm>
            <a:off x="10957093" y="1773248"/>
            <a:ext cx="235073" cy="478993"/>
          </a:xfrm>
          <a:custGeom>
            <a:avLst/>
            <a:gdLst>
              <a:gd name="connsiteX0" fmla="*/ 11594 w 591802"/>
              <a:gd name="connsiteY0" fmla="*/ 0 h 1205879"/>
              <a:gd name="connsiteX1" fmla="*/ 578209 w 591802"/>
              <a:gd name="connsiteY1" fmla="*/ 143472 h 1205879"/>
              <a:gd name="connsiteX2" fmla="*/ 591802 w 591802"/>
              <a:gd name="connsiteY2" fmla="*/ 151731 h 1205879"/>
              <a:gd name="connsiteX3" fmla="*/ 0 w 591802"/>
              <a:gd name="connsiteY3" fmla="*/ 1205879 h 1205879"/>
              <a:gd name="connsiteX4" fmla="*/ 0 w 591802"/>
              <a:gd name="connsiteY4" fmla="*/ 586 h 120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02" h="1205879">
                <a:moveTo>
                  <a:pt x="11594" y="0"/>
                </a:moveTo>
                <a:cubicBezTo>
                  <a:pt x="216754" y="0"/>
                  <a:pt x="409775" y="51974"/>
                  <a:pt x="578209" y="143472"/>
                </a:cubicBezTo>
                <a:lnTo>
                  <a:pt x="591802" y="151731"/>
                </a:lnTo>
                <a:lnTo>
                  <a:pt x="0" y="1205879"/>
                </a:lnTo>
                <a:lnTo>
                  <a:pt x="0" y="5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F9DDFE2-BA82-3DD4-EFAD-456E4D6D1C66}"/>
              </a:ext>
            </a:extLst>
          </p:cNvPr>
          <p:cNvGrpSpPr/>
          <p:nvPr/>
        </p:nvGrpSpPr>
        <p:grpSpPr>
          <a:xfrm>
            <a:off x="9719293" y="1875647"/>
            <a:ext cx="1236062" cy="1522929"/>
            <a:chOff x="10086110" y="67666"/>
            <a:chExt cx="1960418" cy="2415392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5740FC5-587C-FAAE-13FF-76C7D26F16D6}"/>
                </a:ext>
              </a:extLst>
            </p:cNvPr>
            <p:cNvSpPr/>
            <p:nvPr/>
          </p:nvSpPr>
          <p:spPr>
            <a:xfrm>
              <a:off x="10309609" y="1582615"/>
              <a:ext cx="580292" cy="773723"/>
            </a:xfrm>
            <a:custGeom>
              <a:avLst/>
              <a:gdLst>
                <a:gd name="connsiteX0" fmla="*/ 454688 w 580292"/>
                <a:gd name="connsiteY0" fmla="*/ 0 h 773723"/>
                <a:gd name="connsiteX1" fmla="*/ 118068 w 580292"/>
                <a:gd name="connsiteY1" fmla="*/ 0 h 773723"/>
                <a:gd name="connsiteX2" fmla="*/ 37681 w 580292"/>
                <a:gd name="connsiteY2" fmla="*/ 67827 h 773723"/>
                <a:gd name="connsiteX3" fmla="*/ 0 w 580292"/>
                <a:gd name="connsiteY3" fmla="*/ 168310 h 773723"/>
                <a:gd name="connsiteX4" fmla="*/ 0 w 580292"/>
                <a:gd name="connsiteY4" fmla="*/ 695849 h 773723"/>
                <a:gd name="connsiteX5" fmla="*/ 32657 w 580292"/>
                <a:gd name="connsiteY5" fmla="*/ 773723 h 773723"/>
                <a:gd name="connsiteX6" fmla="*/ 517490 w 580292"/>
                <a:gd name="connsiteY6" fmla="*/ 773723 h 773723"/>
                <a:gd name="connsiteX7" fmla="*/ 580292 w 580292"/>
                <a:gd name="connsiteY7" fmla="*/ 713433 h 773723"/>
                <a:gd name="connsiteX8" fmla="*/ 580292 w 580292"/>
                <a:gd name="connsiteY8" fmla="*/ 138165 h 773723"/>
                <a:gd name="connsiteX9" fmla="*/ 454688 w 580292"/>
                <a:gd name="connsiteY9" fmla="*/ 0 h 7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0292" h="773723">
                  <a:moveTo>
                    <a:pt x="454688" y="0"/>
                  </a:moveTo>
                  <a:lnTo>
                    <a:pt x="118068" y="0"/>
                  </a:lnTo>
                  <a:lnTo>
                    <a:pt x="37681" y="67827"/>
                  </a:lnTo>
                  <a:lnTo>
                    <a:pt x="0" y="168310"/>
                  </a:lnTo>
                  <a:lnTo>
                    <a:pt x="0" y="695849"/>
                  </a:lnTo>
                  <a:lnTo>
                    <a:pt x="32657" y="773723"/>
                  </a:lnTo>
                  <a:lnTo>
                    <a:pt x="517490" y="773723"/>
                  </a:lnTo>
                  <a:lnTo>
                    <a:pt x="580292" y="713433"/>
                  </a:lnTo>
                  <a:lnTo>
                    <a:pt x="580292" y="138165"/>
                  </a:lnTo>
                  <a:lnTo>
                    <a:pt x="454688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3498CDD-7478-A8CA-ED3A-BE8D31CFA019}"/>
                </a:ext>
              </a:extLst>
            </p:cNvPr>
            <p:cNvSpPr/>
            <p:nvPr/>
          </p:nvSpPr>
          <p:spPr>
            <a:xfrm>
              <a:off x="10595987" y="1924259"/>
              <a:ext cx="290042" cy="198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C8FEF49-E8DF-149C-5C95-67E6CE939EA5}"/>
                </a:ext>
              </a:extLst>
            </p:cNvPr>
            <p:cNvSpPr/>
            <p:nvPr/>
          </p:nvSpPr>
          <p:spPr>
            <a:xfrm>
              <a:off x="10305116" y="1254212"/>
              <a:ext cx="580913" cy="218878"/>
            </a:xfrm>
            <a:prstGeom prst="roundRect">
              <a:avLst>
                <a:gd name="adj" fmla="val 361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AA6F356-56FC-EB75-4742-8D821E57AB4E}"/>
                </a:ext>
              </a:extLst>
            </p:cNvPr>
            <p:cNvSpPr/>
            <p:nvPr/>
          </p:nvSpPr>
          <p:spPr>
            <a:xfrm>
              <a:off x="10405068" y="1495624"/>
              <a:ext cx="381837" cy="789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09B30F-C9BE-F272-A75D-36B7D8269AD8}"/>
                </a:ext>
              </a:extLst>
            </p:cNvPr>
            <p:cNvSpPr/>
            <p:nvPr/>
          </p:nvSpPr>
          <p:spPr>
            <a:xfrm>
              <a:off x="10838793" y="643759"/>
              <a:ext cx="1129862" cy="1715813"/>
            </a:xfrm>
            <a:custGeom>
              <a:avLst/>
              <a:gdLst>
                <a:gd name="connsiteX0" fmla="*/ 0 w 1129862"/>
                <a:gd name="connsiteY0" fmla="*/ 5255 h 1715813"/>
                <a:gd name="connsiteX1" fmla="*/ 31531 w 1129862"/>
                <a:gd name="connsiteY1" fmla="*/ 162910 h 1715813"/>
                <a:gd name="connsiteX2" fmla="*/ 10510 w 1129862"/>
                <a:gd name="connsiteY2" fmla="*/ 244365 h 1715813"/>
                <a:gd name="connsiteX3" fmla="*/ 486104 w 1129862"/>
                <a:gd name="connsiteY3" fmla="*/ 1074682 h 1715813"/>
                <a:gd name="connsiteX4" fmla="*/ 438807 w 1129862"/>
                <a:gd name="connsiteY4" fmla="*/ 1108841 h 1715813"/>
                <a:gd name="connsiteX5" fmla="*/ 433552 w 1129862"/>
                <a:gd name="connsiteY5" fmla="*/ 1156138 h 1715813"/>
                <a:gd name="connsiteX6" fmla="*/ 465083 w 1129862"/>
                <a:gd name="connsiteY6" fmla="*/ 1187669 h 1715813"/>
                <a:gd name="connsiteX7" fmla="*/ 575441 w 1129862"/>
                <a:gd name="connsiteY7" fmla="*/ 1156138 h 1715813"/>
                <a:gd name="connsiteX8" fmla="*/ 859221 w 1129862"/>
                <a:gd name="connsiteY8" fmla="*/ 1560786 h 1715813"/>
                <a:gd name="connsiteX9" fmla="*/ 735724 w 1129862"/>
                <a:gd name="connsiteY9" fmla="*/ 1636986 h 1715813"/>
                <a:gd name="connsiteX10" fmla="*/ 735724 w 1129862"/>
                <a:gd name="connsiteY10" fmla="*/ 1679027 h 1715813"/>
                <a:gd name="connsiteX11" fmla="*/ 780393 w 1129862"/>
                <a:gd name="connsiteY11" fmla="*/ 1715813 h 1715813"/>
                <a:gd name="connsiteX12" fmla="*/ 1114097 w 1129862"/>
                <a:gd name="connsiteY12" fmla="*/ 1534510 h 1715813"/>
                <a:gd name="connsiteX13" fmla="*/ 1129862 w 1129862"/>
                <a:gd name="connsiteY13" fmla="*/ 1479331 h 1715813"/>
                <a:gd name="connsiteX14" fmla="*/ 1085193 w 1129862"/>
                <a:gd name="connsiteY14" fmla="*/ 1439917 h 1715813"/>
                <a:gd name="connsiteX15" fmla="*/ 948559 w 1129862"/>
                <a:gd name="connsiteY15" fmla="*/ 1508234 h 1715813"/>
                <a:gd name="connsiteX16" fmla="*/ 740979 w 1129862"/>
                <a:gd name="connsiteY16" fmla="*/ 1061544 h 1715813"/>
                <a:gd name="connsiteX17" fmla="*/ 825062 w 1129862"/>
                <a:gd name="connsiteY17" fmla="*/ 1003738 h 1715813"/>
                <a:gd name="connsiteX18" fmla="*/ 819807 w 1129862"/>
                <a:gd name="connsiteY18" fmla="*/ 943303 h 1715813"/>
                <a:gd name="connsiteX19" fmla="*/ 767255 w 1129862"/>
                <a:gd name="connsiteY19" fmla="*/ 914400 h 1715813"/>
                <a:gd name="connsiteX20" fmla="*/ 725214 w 1129862"/>
                <a:gd name="connsiteY20" fmla="*/ 930165 h 1715813"/>
                <a:gd name="connsiteX21" fmla="*/ 254876 w 1129862"/>
                <a:gd name="connsiteY21" fmla="*/ 128751 h 1715813"/>
                <a:gd name="connsiteX22" fmla="*/ 162910 w 1129862"/>
                <a:gd name="connsiteY22" fmla="*/ 97220 h 1715813"/>
                <a:gd name="connsiteX23" fmla="*/ 70945 w 1129862"/>
                <a:gd name="connsiteY23" fmla="*/ 0 h 1715813"/>
                <a:gd name="connsiteX24" fmla="*/ 0 w 1129862"/>
                <a:gd name="connsiteY24" fmla="*/ 5255 h 171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9862" h="1715813">
                  <a:moveTo>
                    <a:pt x="0" y="5255"/>
                  </a:moveTo>
                  <a:lnTo>
                    <a:pt x="31531" y="162910"/>
                  </a:lnTo>
                  <a:lnTo>
                    <a:pt x="10510" y="244365"/>
                  </a:lnTo>
                  <a:lnTo>
                    <a:pt x="486104" y="1074682"/>
                  </a:lnTo>
                  <a:lnTo>
                    <a:pt x="438807" y="1108841"/>
                  </a:lnTo>
                  <a:lnTo>
                    <a:pt x="433552" y="1156138"/>
                  </a:lnTo>
                  <a:lnTo>
                    <a:pt x="465083" y="1187669"/>
                  </a:lnTo>
                  <a:lnTo>
                    <a:pt x="575441" y="1156138"/>
                  </a:lnTo>
                  <a:lnTo>
                    <a:pt x="859221" y="1560786"/>
                  </a:lnTo>
                  <a:lnTo>
                    <a:pt x="735724" y="1636986"/>
                  </a:lnTo>
                  <a:lnTo>
                    <a:pt x="735724" y="1679027"/>
                  </a:lnTo>
                  <a:lnTo>
                    <a:pt x="780393" y="1715813"/>
                  </a:lnTo>
                  <a:lnTo>
                    <a:pt x="1114097" y="1534510"/>
                  </a:lnTo>
                  <a:lnTo>
                    <a:pt x="1129862" y="1479331"/>
                  </a:lnTo>
                  <a:lnTo>
                    <a:pt x="1085193" y="1439917"/>
                  </a:lnTo>
                  <a:lnTo>
                    <a:pt x="948559" y="1508234"/>
                  </a:lnTo>
                  <a:lnTo>
                    <a:pt x="740979" y="1061544"/>
                  </a:lnTo>
                  <a:lnTo>
                    <a:pt x="825062" y="1003738"/>
                  </a:lnTo>
                  <a:lnTo>
                    <a:pt x="819807" y="943303"/>
                  </a:lnTo>
                  <a:lnTo>
                    <a:pt x="767255" y="914400"/>
                  </a:lnTo>
                  <a:lnTo>
                    <a:pt x="725214" y="930165"/>
                  </a:lnTo>
                  <a:lnTo>
                    <a:pt x="254876" y="128751"/>
                  </a:lnTo>
                  <a:lnTo>
                    <a:pt x="162910" y="97220"/>
                  </a:lnTo>
                  <a:lnTo>
                    <a:pt x="70945" y="0"/>
                  </a:lnTo>
                  <a:lnTo>
                    <a:pt x="0" y="52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A5F9CC34-2475-AF5E-F07E-16D6C74E31AB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3830" t="8303" r="18855" b="8758"/>
            <a:stretch/>
          </p:blipFill>
          <p:spPr>
            <a:xfrm>
              <a:off x="10086110" y="67666"/>
              <a:ext cx="1960418" cy="2415392"/>
            </a:xfrm>
            <a:custGeom>
              <a:avLst/>
              <a:gdLst>
                <a:gd name="connsiteX0" fmla="*/ 0 w 2912273"/>
                <a:gd name="connsiteY0" fmla="*/ 0 h 2912273"/>
                <a:gd name="connsiteX1" fmla="*/ 2912273 w 2912273"/>
                <a:gd name="connsiteY1" fmla="*/ 0 h 2912273"/>
                <a:gd name="connsiteX2" fmla="*/ 2912273 w 2912273"/>
                <a:gd name="connsiteY2" fmla="*/ 2912273 h 2912273"/>
                <a:gd name="connsiteX3" fmla="*/ 0 w 2912273"/>
                <a:gd name="connsiteY3" fmla="*/ 2912273 h 2912273"/>
                <a:gd name="connsiteX4" fmla="*/ 0 w 2912273"/>
                <a:gd name="connsiteY4" fmla="*/ 607730 h 2912273"/>
                <a:gd name="connsiteX5" fmla="*/ 681057 w 2912273"/>
                <a:gd name="connsiteY5" fmla="*/ 1231070 h 2912273"/>
                <a:gd name="connsiteX6" fmla="*/ 1046817 w 2912273"/>
                <a:gd name="connsiteY6" fmla="*/ 1241828 h 2912273"/>
                <a:gd name="connsiteX7" fmla="*/ 1057575 w 2912273"/>
                <a:gd name="connsiteY7" fmla="*/ 983644 h 2912273"/>
                <a:gd name="connsiteX8" fmla="*/ 982271 w 2912273"/>
                <a:gd name="connsiteY8" fmla="*/ 757734 h 2912273"/>
                <a:gd name="connsiteX9" fmla="*/ 0 w 2912273"/>
                <a:gd name="connsiteY9" fmla="*/ 327149 h 291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2273" h="2912273">
                  <a:moveTo>
                    <a:pt x="0" y="0"/>
                  </a:moveTo>
                  <a:lnTo>
                    <a:pt x="2912273" y="0"/>
                  </a:lnTo>
                  <a:lnTo>
                    <a:pt x="2912273" y="2912273"/>
                  </a:lnTo>
                  <a:lnTo>
                    <a:pt x="0" y="2912273"/>
                  </a:lnTo>
                  <a:lnTo>
                    <a:pt x="0" y="607730"/>
                  </a:lnTo>
                  <a:lnTo>
                    <a:pt x="681057" y="1231070"/>
                  </a:lnTo>
                  <a:lnTo>
                    <a:pt x="1046817" y="1241828"/>
                  </a:lnTo>
                  <a:lnTo>
                    <a:pt x="1057575" y="983644"/>
                  </a:lnTo>
                  <a:lnTo>
                    <a:pt x="982271" y="757734"/>
                  </a:lnTo>
                  <a:lnTo>
                    <a:pt x="0" y="327149"/>
                  </a:lnTo>
                  <a:close/>
                </a:path>
              </a:pathLst>
            </a:cu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67F540C-0B4F-7232-880E-209EDBB31A77}"/>
              </a:ext>
            </a:extLst>
          </p:cNvPr>
          <p:cNvSpPr txBox="1"/>
          <p:nvPr/>
        </p:nvSpPr>
        <p:spPr>
          <a:xfrm>
            <a:off x="10507055" y="2256870"/>
            <a:ext cx="90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Gill Sans Nova" panose="020B0602020104020203" pitchFamily="34" charset="0"/>
              </a:rPr>
              <a:t>2 minutes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7CAA26-D41E-E3AD-2D5A-9941C4CF6BC5}"/>
              </a:ext>
            </a:extLst>
          </p:cNvPr>
          <p:cNvGrpSpPr/>
          <p:nvPr/>
        </p:nvGrpSpPr>
        <p:grpSpPr>
          <a:xfrm>
            <a:off x="7831633" y="2197819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348447-365F-B1F0-6EC9-E59EA44AD075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391758-F450-A586-8F47-E64F8B3D19D4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0920373-C6D9-61CA-5AA6-CACE0889FEEF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900CF1E5-576B-1086-2048-9FAB5270F3DF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B72F285-2A86-57F8-058D-1DDF51685551}"/>
              </a:ext>
            </a:extLst>
          </p:cNvPr>
          <p:cNvGrpSpPr/>
          <p:nvPr/>
        </p:nvGrpSpPr>
        <p:grpSpPr>
          <a:xfrm>
            <a:off x="1547428" y="4242395"/>
            <a:ext cx="9003462" cy="1737701"/>
            <a:chOff x="1568694" y="4125432"/>
            <a:chExt cx="9003462" cy="17377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B91915C-6FF7-7191-4A36-BBBAFAE23A31}"/>
                </a:ext>
              </a:extLst>
            </p:cNvPr>
            <p:cNvGrpSpPr/>
            <p:nvPr/>
          </p:nvGrpSpPr>
          <p:grpSpPr>
            <a:xfrm>
              <a:off x="1568694" y="4125432"/>
              <a:ext cx="9003462" cy="1737701"/>
              <a:chOff x="1249717" y="4146697"/>
              <a:chExt cx="9003462" cy="173770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52F3B33-4BA3-B1B3-F97A-073F97F7DCB2}"/>
                  </a:ext>
                </a:extLst>
              </p:cNvPr>
              <p:cNvSpPr/>
              <p:nvPr/>
            </p:nvSpPr>
            <p:spPr>
              <a:xfrm>
                <a:off x="1249717" y="4146697"/>
                <a:ext cx="9003462" cy="173770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65DEE268-DFE1-5E73-50A6-4136C9C478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300" y="4332489"/>
                <a:ext cx="8227939" cy="13854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100" dirty="0"/>
                  <a:t>The patient should be observed during and immediately after each injection in order to allow for early recognition of possible signs </a:t>
                </a:r>
                <a:br>
                  <a:rPr lang="en-GB" sz="2100" dirty="0"/>
                </a:br>
                <a:r>
                  <a:rPr lang="en-GB" sz="2100" dirty="0"/>
                  <a:t>and symptoms of 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pulmonary oily micro embolism</a:t>
                </a:r>
                <a:r>
                  <a:rPr lang="en-GB" sz="2100" dirty="0"/>
                  <a:t> (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POME</a:t>
                </a:r>
                <a:r>
                  <a:rPr lang="en-GB" sz="2100" dirty="0"/>
                  <a:t>)</a:t>
                </a:r>
              </a:p>
              <a:p>
                <a:r>
                  <a:rPr lang="en-GB" sz="2100" dirty="0"/>
                  <a:t>Suspected anaphylactic reactions after injection have been reported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10F435-6099-7F62-0068-57342BEC7A13}"/>
                </a:ext>
              </a:extLst>
            </p:cNvPr>
            <p:cNvGrpSpPr/>
            <p:nvPr/>
          </p:nvGrpSpPr>
          <p:grpSpPr>
            <a:xfrm>
              <a:off x="9653216" y="4518926"/>
              <a:ext cx="568591" cy="568591"/>
              <a:chOff x="9442634" y="290029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B53B4E3-7B94-0542-8CF7-6AC71693EC48}"/>
                  </a:ext>
                </a:extLst>
              </p:cNvPr>
              <p:cNvSpPr/>
              <p:nvPr/>
            </p:nvSpPr>
            <p:spPr>
              <a:xfrm>
                <a:off x="9569259" y="3038641"/>
                <a:ext cx="3527053" cy="3527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26069E9-FD60-3784-F98F-9FE893FD2BCC}"/>
                  </a:ext>
                </a:extLst>
              </p:cNvPr>
              <p:cNvSpPr/>
              <p:nvPr/>
            </p:nvSpPr>
            <p:spPr>
              <a:xfrm>
                <a:off x="10832951" y="4378362"/>
                <a:ext cx="828338" cy="1699709"/>
              </a:xfrm>
              <a:custGeom>
                <a:avLst/>
                <a:gdLst>
                  <a:gd name="connsiteX0" fmla="*/ 0 w 828338"/>
                  <a:gd name="connsiteY0" fmla="*/ 279699 h 1699709"/>
                  <a:gd name="connsiteX1" fmla="*/ 258183 w 828338"/>
                  <a:gd name="connsiteY1" fmla="*/ 365760 h 1699709"/>
                  <a:gd name="connsiteX2" fmla="*/ 10757 w 828338"/>
                  <a:gd name="connsiteY2" fmla="*/ 1376979 h 1699709"/>
                  <a:gd name="connsiteX3" fmla="*/ 75303 w 828338"/>
                  <a:gd name="connsiteY3" fmla="*/ 1559859 h 1699709"/>
                  <a:gd name="connsiteX4" fmla="*/ 376517 w 828338"/>
                  <a:gd name="connsiteY4" fmla="*/ 1699709 h 1699709"/>
                  <a:gd name="connsiteX5" fmla="*/ 656216 w 828338"/>
                  <a:gd name="connsiteY5" fmla="*/ 1678193 h 1699709"/>
                  <a:gd name="connsiteX6" fmla="*/ 828338 w 828338"/>
                  <a:gd name="connsiteY6" fmla="*/ 1452283 h 1699709"/>
                  <a:gd name="connsiteX7" fmla="*/ 570155 w 828338"/>
                  <a:gd name="connsiteY7" fmla="*/ 1344706 h 1699709"/>
                  <a:gd name="connsiteX8" fmla="*/ 817581 w 828338"/>
                  <a:gd name="connsiteY8" fmla="*/ 344245 h 1699709"/>
                  <a:gd name="connsiteX9" fmla="*/ 742277 w 828338"/>
                  <a:gd name="connsiteY9" fmla="*/ 118334 h 1699709"/>
                  <a:gd name="connsiteX10" fmla="*/ 527124 w 828338"/>
                  <a:gd name="connsiteY10" fmla="*/ 10758 h 1699709"/>
                  <a:gd name="connsiteX11" fmla="*/ 344244 w 828338"/>
                  <a:gd name="connsiteY11" fmla="*/ 0 h 1699709"/>
                  <a:gd name="connsiteX12" fmla="*/ 107576 w 828338"/>
                  <a:gd name="connsiteY12" fmla="*/ 96819 h 1699709"/>
                  <a:gd name="connsiteX13" fmla="*/ 0 w 828338"/>
                  <a:gd name="connsiteY13" fmla="*/ 279699 h 169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8" h="1699709">
                    <a:moveTo>
                      <a:pt x="0" y="279699"/>
                    </a:moveTo>
                    <a:lnTo>
                      <a:pt x="258183" y="365760"/>
                    </a:lnTo>
                    <a:lnTo>
                      <a:pt x="10757" y="1376979"/>
                    </a:lnTo>
                    <a:lnTo>
                      <a:pt x="75303" y="1559859"/>
                    </a:lnTo>
                    <a:lnTo>
                      <a:pt x="376517" y="1699709"/>
                    </a:lnTo>
                    <a:lnTo>
                      <a:pt x="656216" y="1678193"/>
                    </a:lnTo>
                    <a:lnTo>
                      <a:pt x="828338" y="1452283"/>
                    </a:lnTo>
                    <a:lnTo>
                      <a:pt x="570155" y="1344706"/>
                    </a:lnTo>
                    <a:lnTo>
                      <a:pt x="817581" y="344245"/>
                    </a:lnTo>
                    <a:lnTo>
                      <a:pt x="742277" y="118334"/>
                    </a:lnTo>
                    <a:lnTo>
                      <a:pt x="527124" y="10758"/>
                    </a:lnTo>
                    <a:lnTo>
                      <a:pt x="344244" y="0"/>
                    </a:lnTo>
                    <a:lnTo>
                      <a:pt x="107576" y="96819"/>
                    </a:lnTo>
                    <a:lnTo>
                      <a:pt x="0" y="2796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B6E863C-4C23-C75E-1B76-70B1540ED057}"/>
                  </a:ext>
                </a:extLst>
              </p:cNvPr>
              <p:cNvSpPr/>
              <p:nvPr/>
            </p:nvSpPr>
            <p:spPr>
              <a:xfrm>
                <a:off x="11304602" y="3514939"/>
                <a:ext cx="603361" cy="60336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5841B70B-891D-2264-A6DA-0776262C6E17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442634" y="2900297"/>
                <a:ext cx="3810000" cy="38100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87B6599-D4D2-8377-3AC8-449957FCE72F}"/>
                </a:ext>
              </a:extLst>
            </p:cNvPr>
            <p:cNvGrpSpPr/>
            <p:nvPr/>
          </p:nvGrpSpPr>
          <p:grpSpPr>
            <a:xfrm>
              <a:off x="9855237" y="5181694"/>
              <a:ext cx="568591" cy="568591"/>
              <a:chOff x="9442634" y="290029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BC00479-6737-2563-0ECA-6A088CC87991}"/>
                  </a:ext>
                </a:extLst>
              </p:cNvPr>
              <p:cNvSpPr/>
              <p:nvPr/>
            </p:nvSpPr>
            <p:spPr>
              <a:xfrm>
                <a:off x="9569259" y="3038641"/>
                <a:ext cx="3527053" cy="3527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D56E31D-A2E1-A407-05EE-4ED4C0F12227}"/>
                  </a:ext>
                </a:extLst>
              </p:cNvPr>
              <p:cNvSpPr/>
              <p:nvPr/>
            </p:nvSpPr>
            <p:spPr>
              <a:xfrm>
                <a:off x="10832951" y="4378362"/>
                <a:ext cx="828338" cy="1699709"/>
              </a:xfrm>
              <a:custGeom>
                <a:avLst/>
                <a:gdLst>
                  <a:gd name="connsiteX0" fmla="*/ 0 w 828338"/>
                  <a:gd name="connsiteY0" fmla="*/ 279699 h 1699709"/>
                  <a:gd name="connsiteX1" fmla="*/ 258183 w 828338"/>
                  <a:gd name="connsiteY1" fmla="*/ 365760 h 1699709"/>
                  <a:gd name="connsiteX2" fmla="*/ 10757 w 828338"/>
                  <a:gd name="connsiteY2" fmla="*/ 1376979 h 1699709"/>
                  <a:gd name="connsiteX3" fmla="*/ 75303 w 828338"/>
                  <a:gd name="connsiteY3" fmla="*/ 1559859 h 1699709"/>
                  <a:gd name="connsiteX4" fmla="*/ 376517 w 828338"/>
                  <a:gd name="connsiteY4" fmla="*/ 1699709 h 1699709"/>
                  <a:gd name="connsiteX5" fmla="*/ 656216 w 828338"/>
                  <a:gd name="connsiteY5" fmla="*/ 1678193 h 1699709"/>
                  <a:gd name="connsiteX6" fmla="*/ 828338 w 828338"/>
                  <a:gd name="connsiteY6" fmla="*/ 1452283 h 1699709"/>
                  <a:gd name="connsiteX7" fmla="*/ 570155 w 828338"/>
                  <a:gd name="connsiteY7" fmla="*/ 1344706 h 1699709"/>
                  <a:gd name="connsiteX8" fmla="*/ 817581 w 828338"/>
                  <a:gd name="connsiteY8" fmla="*/ 344245 h 1699709"/>
                  <a:gd name="connsiteX9" fmla="*/ 742277 w 828338"/>
                  <a:gd name="connsiteY9" fmla="*/ 118334 h 1699709"/>
                  <a:gd name="connsiteX10" fmla="*/ 527124 w 828338"/>
                  <a:gd name="connsiteY10" fmla="*/ 10758 h 1699709"/>
                  <a:gd name="connsiteX11" fmla="*/ 344244 w 828338"/>
                  <a:gd name="connsiteY11" fmla="*/ 0 h 1699709"/>
                  <a:gd name="connsiteX12" fmla="*/ 107576 w 828338"/>
                  <a:gd name="connsiteY12" fmla="*/ 96819 h 1699709"/>
                  <a:gd name="connsiteX13" fmla="*/ 0 w 828338"/>
                  <a:gd name="connsiteY13" fmla="*/ 279699 h 169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8" h="1699709">
                    <a:moveTo>
                      <a:pt x="0" y="279699"/>
                    </a:moveTo>
                    <a:lnTo>
                      <a:pt x="258183" y="365760"/>
                    </a:lnTo>
                    <a:lnTo>
                      <a:pt x="10757" y="1376979"/>
                    </a:lnTo>
                    <a:lnTo>
                      <a:pt x="75303" y="1559859"/>
                    </a:lnTo>
                    <a:lnTo>
                      <a:pt x="376517" y="1699709"/>
                    </a:lnTo>
                    <a:lnTo>
                      <a:pt x="656216" y="1678193"/>
                    </a:lnTo>
                    <a:lnTo>
                      <a:pt x="828338" y="1452283"/>
                    </a:lnTo>
                    <a:lnTo>
                      <a:pt x="570155" y="1344706"/>
                    </a:lnTo>
                    <a:lnTo>
                      <a:pt x="817581" y="344245"/>
                    </a:lnTo>
                    <a:lnTo>
                      <a:pt x="742277" y="118334"/>
                    </a:lnTo>
                    <a:lnTo>
                      <a:pt x="527124" y="10758"/>
                    </a:lnTo>
                    <a:lnTo>
                      <a:pt x="344244" y="0"/>
                    </a:lnTo>
                    <a:lnTo>
                      <a:pt x="107576" y="96819"/>
                    </a:lnTo>
                    <a:lnTo>
                      <a:pt x="0" y="2796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5917CD3-67A7-5985-B75D-90B3BD88501A}"/>
                  </a:ext>
                </a:extLst>
              </p:cNvPr>
              <p:cNvSpPr/>
              <p:nvPr/>
            </p:nvSpPr>
            <p:spPr>
              <a:xfrm>
                <a:off x="11304602" y="3514939"/>
                <a:ext cx="603361" cy="60336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4165CBBB-60E1-77D0-CFFA-7A7BDCC4731B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442634" y="2900297"/>
                <a:ext cx="3810000" cy="3810000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055C61-2FB7-1DD0-5628-BA6DE9B14B21}"/>
              </a:ext>
            </a:extLst>
          </p:cNvPr>
          <p:cNvGrpSpPr/>
          <p:nvPr/>
        </p:nvGrpSpPr>
        <p:grpSpPr>
          <a:xfrm>
            <a:off x="1020816" y="4584634"/>
            <a:ext cx="1053222" cy="1053222"/>
            <a:chOff x="706682" y="4380015"/>
            <a:chExt cx="1053222" cy="105322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786B7765-FE8E-4987-D3B3-BF13821ECB7F}"/>
                </a:ext>
              </a:extLst>
            </p:cNvPr>
            <p:cNvSpPr/>
            <p:nvPr/>
          </p:nvSpPr>
          <p:spPr>
            <a:xfrm>
              <a:off x="850603" y="4561366"/>
              <a:ext cx="752668" cy="7230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9B44408D-8E4F-02F1-63F2-AB97A1077D3F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6682" y="4380015"/>
              <a:ext cx="1053222" cy="1053222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9558EED1-80D3-2ECF-26B5-7406748452F8}"/>
              </a:ext>
            </a:extLst>
          </p:cNvPr>
          <p:cNvSpPr txBox="1">
            <a:spLocks/>
          </p:cNvSpPr>
          <p:nvPr/>
        </p:nvSpPr>
        <p:spPr>
          <a:xfrm>
            <a:off x="600489" y="3264303"/>
            <a:ext cx="10991022" cy="8315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Special care must be taken to </a:t>
            </a:r>
            <a:r>
              <a:rPr lang="en-GB" sz="2200" b="1" dirty="0">
                <a:solidFill>
                  <a:schemeClr val="accent1"/>
                </a:solidFill>
              </a:rPr>
              <a:t>avoid </a:t>
            </a:r>
            <a:r>
              <a:rPr lang="en-GB" sz="2200" b="1" dirty="0" err="1">
                <a:solidFill>
                  <a:schemeClr val="accent1"/>
                </a:solidFill>
              </a:rPr>
              <a:t>intravasal</a:t>
            </a:r>
            <a:r>
              <a:rPr lang="en-GB" sz="2200" b="1" dirty="0">
                <a:solidFill>
                  <a:schemeClr val="accent1"/>
                </a:solidFill>
              </a:rPr>
              <a:t> application</a:t>
            </a:r>
          </a:p>
          <a:p>
            <a:r>
              <a:rPr lang="en-GB" sz="2200" dirty="0"/>
              <a:t>Vial contents are to be injected intramuscularly immediately after opening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11</a:t>
            </a:r>
          </a:p>
        </p:txBody>
      </p:sp>
      <p:sp>
        <p:nvSpPr>
          <p:cNvPr id="94" name="Oval 93">
            <a:hlinkClick r:id="rId11" action="ppaction://hlinksldjump"/>
            <a:extLst>
              <a:ext uri="{FF2B5EF4-FFF2-40B4-BE49-F238E27FC236}">
                <a16:creationId xmlns:a16="http://schemas.microsoft.com/office/drawing/2014/main" id="{5CB8AE0C-AB5E-B839-0962-5F606D8B6C64}"/>
              </a:ext>
            </a:extLst>
          </p:cNvPr>
          <p:cNvSpPr/>
          <p:nvPr/>
        </p:nvSpPr>
        <p:spPr>
          <a:xfrm>
            <a:off x="7836997" y="2201432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hlinkClick r:id="rId12" action="ppaction://hlinksldjump"/>
            <a:extLst>
              <a:ext uri="{FF2B5EF4-FFF2-40B4-BE49-F238E27FC236}">
                <a16:creationId xmlns:a16="http://schemas.microsoft.com/office/drawing/2014/main" id="{92041FB3-FD4D-8075-C364-A7FBA28E62F8}"/>
              </a:ext>
            </a:extLst>
          </p:cNvPr>
          <p:cNvSpPr/>
          <p:nvPr/>
        </p:nvSpPr>
        <p:spPr>
          <a:xfrm>
            <a:off x="9638198" y="4639129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hlinkClick r:id="rId13" action="ppaction://hlinksldjump"/>
            <a:extLst>
              <a:ext uri="{FF2B5EF4-FFF2-40B4-BE49-F238E27FC236}">
                <a16:creationId xmlns:a16="http://schemas.microsoft.com/office/drawing/2014/main" id="{79BF283F-9A8D-478C-824D-26F866B6FACB}"/>
              </a:ext>
            </a:extLst>
          </p:cNvPr>
          <p:cNvSpPr/>
          <p:nvPr/>
        </p:nvSpPr>
        <p:spPr>
          <a:xfrm>
            <a:off x="9828830" y="5288426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  <p:bldP spid="42" grpId="0" animBg="1"/>
      <p:bldP spid="42" grpId="1" animBg="1"/>
      <p:bldP spid="42" grpId="2" animBg="1"/>
      <p:bldP spid="40" grpId="0" animBg="1"/>
      <p:bldP spid="39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hlinkClick r:id="rId2" action="ppaction://hlinksldjump"/>
            <a:extLst>
              <a:ext uri="{FF2B5EF4-FFF2-40B4-BE49-F238E27FC236}">
                <a16:creationId xmlns:a16="http://schemas.microsoft.com/office/drawing/2014/main" id="{0B05B080-F49B-378D-91C4-F29147F09DA0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2683EC-EE19-B34C-4F94-1E20E8FCD40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POME, pulmonary oily micro 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991022" cy="277614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Method of administration</a:t>
            </a:r>
          </a:p>
          <a:p>
            <a:r>
              <a:rPr lang="en-GB" sz="2200" dirty="0"/>
              <a:t>As with all oily solutions, must be administered </a:t>
            </a:r>
            <a:r>
              <a:rPr lang="en-GB" sz="2200" b="1" dirty="0">
                <a:solidFill>
                  <a:schemeClr val="accent1"/>
                </a:solidFill>
              </a:rPr>
              <a:t>strictly intramuscularly</a:t>
            </a:r>
            <a:endParaRPr lang="en-GB" sz="2200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Care should be taken to inject deeply into the gluteal muscle </a:t>
            </a:r>
            <a:br>
              <a:rPr lang="en-GB" dirty="0"/>
            </a:br>
            <a:r>
              <a:rPr lang="en-GB" dirty="0"/>
              <a:t>following the usual precautions for intramuscular injection</a:t>
            </a:r>
          </a:p>
          <a:p>
            <a:r>
              <a:rPr lang="en-GB" sz="2200" dirty="0"/>
              <a:t>Must be injected </a:t>
            </a:r>
            <a:r>
              <a:rPr lang="en-GB" sz="2200" b="1" dirty="0">
                <a:solidFill>
                  <a:schemeClr val="accent1"/>
                </a:solidFill>
              </a:rPr>
              <a:t>very slowly</a:t>
            </a:r>
            <a:r>
              <a:rPr lang="en-GB" sz="2200" dirty="0"/>
              <a:t> (</a:t>
            </a:r>
            <a:r>
              <a:rPr lang="en-GB" sz="2200" b="1" dirty="0">
                <a:solidFill>
                  <a:schemeClr val="accent1"/>
                </a:solidFill>
              </a:rPr>
              <a:t>over 2 minutes</a:t>
            </a:r>
            <a:r>
              <a:rPr lang="en-GB" sz="2200" dirty="0"/>
              <a:t>)</a:t>
            </a:r>
          </a:p>
          <a:p>
            <a:r>
              <a:rPr lang="en-GB" sz="2200" dirty="0"/>
              <a:t>Special care must be taken to </a:t>
            </a:r>
            <a:r>
              <a:rPr lang="en-GB" sz="2200" b="1" dirty="0">
                <a:solidFill>
                  <a:schemeClr val="accent1"/>
                </a:solidFill>
              </a:rPr>
              <a:t>avoid </a:t>
            </a:r>
            <a:r>
              <a:rPr lang="en-GB" sz="2200" b="1" dirty="0" err="1">
                <a:solidFill>
                  <a:schemeClr val="accent1"/>
                </a:solidFill>
              </a:rPr>
              <a:t>intravasal</a:t>
            </a:r>
            <a:r>
              <a:rPr lang="en-GB" sz="2200" b="1" dirty="0">
                <a:solidFill>
                  <a:schemeClr val="accent1"/>
                </a:solidFill>
              </a:rPr>
              <a:t> application</a:t>
            </a:r>
          </a:p>
          <a:p>
            <a:r>
              <a:rPr lang="en-GB" sz="2200" dirty="0"/>
              <a:t>Vial contents are to be injected intramuscularly immediately after opening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382DE90-DC8F-AA6E-4004-2BF953E3DCBE}"/>
              </a:ext>
            </a:extLst>
          </p:cNvPr>
          <p:cNvGrpSpPr/>
          <p:nvPr/>
        </p:nvGrpSpPr>
        <p:grpSpPr>
          <a:xfrm>
            <a:off x="9719293" y="1352986"/>
            <a:ext cx="2046518" cy="2045590"/>
            <a:chOff x="9719293" y="1352986"/>
            <a:chExt cx="2046518" cy="204559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C7F8C46-1E13-9789-CB1F-2618241256DF}"/>
                </a:ext>
              </a:extLst>
            </p:cNvPr>
            <p:cNvSpPr/>
            <p:nvPr/>
          </p:nvSpPr>
          <p:spPr>
            <a:xfrm>
              <a:off x="10432014" y="1720083"/>
              <a:ext cx="1059728" cy="1059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98A8E1-497C-2AB0-B8FC-4C017DA77A48}"/>
                </a:ext>
              </a:extLst>
            </p:cNvPr>
            <p:cNvSpPr/>
            <p:nvPr/>
          </p:nvSpPr>
          <p:spPr>
            <a:xfrm>
              <a:off x="10432014" y="1720083"/>
              <a:ext cx="1059728" cy="1059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8C8DF57-1FD5-93DA-3EEA-21DDC8AD98C5}"/>
                </a:ext>
              </a:extLst>
            </p:cNvPr>
            <p:cNvSpPr/>
            <p:nvPr/>
          </p:nvSpPr>
          <p:spPr>
            <a:xfrm>
              <a:off x="10435034" y="1713425"/>
              <a:ext cx="1059728" cy="105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C425F2F0-780F-FD92-2B3D-840019EDDB7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52422" y="1352986"/>
              <a:ext cx="1513389" cy="1513389"/>
            </a:xfrm>
            <a:prstGeom prst="rect">
              <a:avLst/>
            </a:prstGeom>
          </p:spPr>
        </p:pic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F2AFFB4-D780-0FDF-E368-D1F081701C2C}"/>
                </a:ext>
              </a:extLst>
            </p:cNvPr>
            <p:cNvSpPr/>
            <p:nvPr/>
          </p:nvSpPr>
          <p:spPr>
            <a:xfrm>
              <a:off x="10960625" y="1833518"/>
              <a:ext cx="410727" cy="412432"/>
            </a:xfrm>
            <a:custGeom>
              <a:avLst/>
              <a:gdLst>
                <a:gd name="connsiteX0" fmla="*/ 582910 w 1034018"/>
                <a:gd name="connsiteY0" fmla="*/ 0 h 1038309"/>
                <a:gd name="connsiteX1" fmla="*/ 667327 w 1034018"/>
                <a:gd name="connsiteY1" fmla="*/ 51284 h 1038309"/>
                <a:gd name="connsiteX2" fmla="*/ 988408 w 1034018"/>
                <a:gd name="connsiteY2" fmla="*/ 372365 h 1038309"/>
                <a:gd name="connsiteX3" fmla="*/ 1034018 w 1034018"/>
                <a:gd name="connsiteY3" fmla="*/ 447441 h 1038309"/>
                <a:gd name="connsiteX4" fmla="*/ 0 w 1034018"/>
                <a:gd name="connsiteY4" fmla="*/ 1038309 h 103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018" h="1038309">
                  <a:moveTo>
                    <a:pt x="582910" y="0"/>
                  </a:moveTo>
                  <a:lnTo>
                    <a:pt x="667327" y="51284"/>
                  </a:lnTo>
                  <a:cubicBezTo>
                    <a:pt x="793808" y="136733"/>
                    <a:pt x="902959" y="245884"/>
                    <a:pt x="988408" y="372365"/>
                  </a:cubicBezTo>
                  <a:lnTo>
                    <a:pt x="1034018" y="447441"/>
                  </a:lnTo>
                  <a:lnTo>
                    <a:pt x="0" y="10383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5CE1E5-9468-201F-C243-026DEC159FD1}"/>
                </a:ext>
              </a:extLst>
            </p:cNvPr>
            <p:cNvSpPr/>
            <p:nvPr/>
          </p:nvSpPr>
          <p:spPr>
            <a:xfrm>
              <a:off x="10957093" y="1773248"/>
              <a:ext cx="235073" cy="478993"/>
            </a:xfrm>
            <a:custGeom>
              <a:avLst/>
              <a:gdLst>
                <a:gd name="connsiteX0" fmla="*/ 11594 w 591802"/>
                <a:gd name="connsiteY0" fmla="*/ 0 h 1205879"/>
                <a:gd name="connsiteX1" fmla="*/ 578209 w 591802"/>
                <a:gd name="connsiteY1" fmla="*/ 143472 h 1205879"/>
                <a:gd name="connsiteX2" fmla="*/ 591802 w 591802"/>
                <a:gd name="connsiteY2" fmla="*/ 151731 h 1205879"/>
                <a:gd name="connsiteX3" fmla="*/ 0 w 591802"/>
                <a:gd name="connsiteY3" fmla="*/ 1205879 h 1205879"/>
                <a:gd name="connsiteX4" fmla="*/ 0 w 591802"/>
                <a:gd name="connsiteY4" fmla="*/ 586 h 12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802" h="1205879">
                  <a:moveTo>
                    <a:pt x="11594" y="0"/>
                  </a:moveTo>
                  <a:cubicBezTo>
                    <a:pt x="216754" y="0"/>
                    <a:pt x="409775" y="51974"/>
                    <a:pt x="578209" y="143472"/>
                  </a:cubicBezTo>
                  <a:lnTo>
                    <a:pt x="591802" y="151731"/>
                  </a:lnTo>
                  <a:lnTo>
                    <a:pt x="0" y="1205879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0160310-6095-E159-124E-0C0821C648FA}"/>
                </a:ext>
              </a:extLst>
            </p:cNvPr>
            <p:cNvGrpSpPr/>
            <p:nvPr/>
          </p:nvGrpSpPr>
          <p:grpSpPr>
            <a:xfrm>
              <a:off x="9719293" y="1875647"/>
              <a:ext cx="1236062" cy="1522929"/>
              <a:chOff x="10086110" y="67666"/>
              <a:chExt cx="1960418" cy="2415392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DD21B9A-AB9A-3FB4-9199-62C6E2CB0BD7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C2A7634-9C2B-200D-51B9-D0CF1DB96C9D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6CDBB3A2-D124-F5C3-F65B-5DD058C776B3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611F24D-ADA5-B66B-ECC0-42FBA9F81098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B122363-1B5D-B729-2179-0FFDA083DC8A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6" name="Graphic 105">
                <a:extLst>
                  <a:ext uri="{FF2B5EF4-FFF2-40B4-BE49-F238E27FC236}">
                    <a16:creationId xmlns:a16="http://schemas.microsoft.com/office/drawing/2014/main" id="{D9E0F0B9-7507-D4AD-A633-D664EB1A894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E789CC7-C0EB-15F3-BDBE-16B7580D890C}"/>
                </a:ext>
              </a:extLst>
            </p:cNvPr>
            <p:cNvSpPr txBox="1"/>
            <p:nvPr/>
          </p:nvSpPr>
          <p:spPr>
            <a:xfrm>
              <a:off x="10507055" y="2256870"/>
              <a:ext cx="903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Gill Sans Nova" panose="020B0602020104020203" pitchFamily="34" charset="0"/>
                </a:rPr>
                <a:t>2 minutes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B72F285-2A86-57F8-058D-1DDF51685551}"/>
              </a:ext>
            </a:extLst>
          </p:cNvPr>
          <p:cNvGrpSpPr/>
          <p:nvPr/>
        </p:nvGrpSpPr>
        <p:grpSpPr>
          <a:xfrm>
            <a:off x="1547428" y="4242395"/>
            <a:ext cx="9003462" cy="1737701"/>
            <a:chOff x="1568694" y="4125432"/>
            <a:chExt cx="9003462" cy="17377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B91915C-6FF7-7191-4A36-BBBAFAE23A31}"/>
                </a:ext>
              </a:extLst>
            </p:cNvPr>
            <p:cNvGrpSpPr/>
            <p:nvPr/>
          </p:nvGrpSpPr>
          <p:grpSpPr>
            <a:xfrm>
              <a:off x="1568694" y="4125432"/>
              <a:ext cx="9003462" cy="1737701"/>
              <a:chOff x="1249717" y="4146697"/>
              <a:chExt cx="9003462" cy="173770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52F3B33-4BA3-B1B3-F97A-073F97F7DCB2}"/>
                  </a:ext>
                </a:extLst>
              </p:cNvPr>
              <p:cNvSpPr/>
              <p:nvPr/>
            </p:nvSpPr>
            <p:spPr>
              <a:xfrm>
                <a:off x="1249717" y="4146697"/>
                <a:ext cx="9003462" cy="173770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65DEE268-DFE1-5E73-50A6-4136C9C478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300" y="4332489"/>
                <a:ext cx="8227939" cy="13854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100" dirty="0"/>
                  <a:t>The patient should be observed during and immediately after each injection in order to allow for early recognition of possible signs </a:t>
                </a:r>
                <a:br>
                  <a:rPr lang="en-GB" sz="2100" dirty="0"/>
                </a:br>
                <a:r>
                  <a:rPr lang="en-GB" sz="2100" dirty="0"/>
                  <a:t>and symptoms of 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pulmonary oily micro embolism</a:t>
                </a:r>
                <a:r>
                  <a:rPr lang="en-GB" sz="2100" dirty="0"/>
                  <a:t> (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POME</a:t>
                </a:r>
                <a:r>
                  <a:rPr lang="en-GB" sz="2100" dirty="0"/>
                  <a:t>)</a:t>
                </a:r>
              </a:p>
              <a:p>
                <a:r>
                  <a:rPr lang="en-GB" sz="2100" dirty="0"/>
                  <a:t>Suspected anaphylactic reactions after injection have been reported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10F435-6099-7F62-0068-57342BEC7A13}"/>
                </a:ext>
              </a:extLst>
            </p:cNvPr>
            <p:cNvGrpSpPr/>
            <p:nvPr/>
          </p:nvGrpSpPr>
          <p:grpSpPr>
            <a:xfrm>
              <a:off x="9653216" y="4518926"/>
              <a:ext cx="568591" cy="568591"/>
              <a:chOff x="9442634" y="290029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B53B4E3-7B94-0542-8CF7-6AC71693EC48}"/>
                  </a:ext>
                </a:extLst>
              </p:cNvPr>
              <p:cNvSpPr/>
              <p:nvPr/>
            </p:nvSpPr>
            <p:spPr>
              <a:xfrm>
                <a:off x="9569259" y="3038641"/>
                <a:ext cx="3527053" cy="3527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26069E9-FD60-3784-F98F-9FE893FD2BCC}"/>
                  </a:ext>
                </a:extLst>
              </p:cNvPr>
              <p:cNvSpPr/>
              <p:nvPr/>
            </p:nvSpPr>
            <p:spPr>
              <a:xfrm>
                <a:off x="10832951" y="4378362"/>
                <a:ext cx="828338" cy="1699709"/>
              </a:xfrm>
              <a:custGeom>
                <a:avLst/>
                <a:gdLst>
                  <a:gd name="connsiteX0" fmla="*/ 0 w 828338"/>
                  <a:gd name="connsiteY0" fmla="*/ 279699 h 1699709"/>
                  <a:gd name="connsiteX1" fmla="*/ 258183 w 828338"/>
                  <a:gd name="connsiteY1" fmla="*/ 365760 h 1699709"/>
                  <a:gd name="connsiteX2" fmla="*/ 10757 w 828338"/>
                  <a:gd name="connsiteY2" fmla="*/ 1376979 h 1699709"/>
                  <a:gd name="connsiteX3" fmla="*/ 75303 w 828338"/>
                  <a:gd name="connsiteY3" fmla="*/ 1559859 h 1699709"/>
                  <a:gd name="connsiteX4" fmla="*/ 376517 w 828338"/>
                  <a:gd name="connsiteY4" fmla="*/ 1699709 h 1699709"/>
                  <a:gd name="connsiteX5" fmla="*/ 656216 w 828338"/>
                  <a:gd name="connsiteY5" fmla="*/ 1678193 h 1699709"/>
                  <a:gd name="connsiteX6" fmla="*/ 828338 w 828338"/>
                  <a:gd name="connsiteY6" fmla="*/ 1452283 h 1699709"/>
                  <a:gd name="connsiteX7" fmla="*/ 570155 w 828338"/>
                  <a:gd name="connsiteY7" fmla="*/ 1344706 h 1699709"/>
                  <a:gd name="connsiteX8" fmla="*/ 817581 w 828338"/>
                  <a:gd name="connsiteY8" fmla="*/ 344245 h 1699709"/>
                  <a:gd name="connsiteX9" fmla="*/ 742277 w 828338"/>
                  <a:gd name="connsiteY9" fmla="*/ 118334 h 1699709"/>
                  <a:gd name="connsiteX10" fmla="*/ 527124 w 828338"/>
                  <a:gd name="connsiteY10" fmla="*/ 10758 h 1699709"/>
                  <a:gd name="connsiteX11" fmla="*/ 344244 w 828338"/>
                  <a:gd name="connsiteY11" fmla="*/ 0 h 1699709"/>
                  <a:gd name="connsiteX12" fmla="*/ 107576 w 828338"/>
                  <a:gd name="connsiteY12" fmla="*/ 96819 h 1699709"/>
                  <a:gd name="connsiteX13" fmla="*/ 0 w 828338"/>
                  <a:gd name="connsiteY13" fmla="*/ 279699 h 169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8" h="1699709">
                    <a:moveTo>
                      <a:pt x="0" y="279699"/>
                    </a:moveTo>
                    <a:lnTo>
                      <a:pt x="258183" y="365760"/>
                    </a:lnTo>
                    <a:lnTo>
                      <a:pt x="10757" y="1376979"/>
                    </a:lnTo>
                    <a:lnTo>
                      <a:pt x="75303" y="1559859"/>
                    </a:lnTo>
                    <a:lnTo>
                      <a:pt x="376517" y="1699709"/>
                    </a:lnTo>
                    <a:lnTo>
                      <a:pt x="656216" y="1678193"/>
                    </a:lnTo>
                    <a:lnTo>
                      <a:pt x="828338" y="1452283"/>
                    </a:lnTo>
                    <a:lnTo>
                      <a:pt x="570155" y="1344706"/>
                    </a:lnTo>
                    <a:lnTo>
                      <a:pt x="817581" y="344245"/>
                    </a:lnTo>
                    <a:lnTo>
                      <a:pt x="742277" y="118334"/>
                    </a:lnTo>
                    <a:lnTo>
                      <a:pt x="527124" y="10758"/>
                    </a:lnTo>
                    <a:lnTo>
                      <a:pt x="344244" y="0"/>
                    </a:lnTo>
                    <a:lnTo>
                      <a:pt x="107576" y="96819"/>
                    </a:lnTo>
                    <a:lnTo>
                      <a:pt x="0" y="2796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B6E863C-4C23-C75E-1B76-70B1540ED057}"/>
                  </a:ext>
                </a:extLst>
              </p:cNvPr>
              <p:cNvSpPr/>
              <p:nvPr/>
            </p:nvSpPr>
            <p:spPr>
              <a:xfrm>
                <a:off x="11304602" y="3514939"/>
                <a:ext cx="603361" cy="60336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5841B70B-891D-2264-A6DA-0776262C6E17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442634" y="2900297"/>
                <a:ext cx="3810000" cy="38100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87B6599-D4D2-8377-3AC8-449957FCE72F}"/>
                </a:ext>
              </a:extLst>
            </p:cNvPr>
            <p:cNvGrpSpPr/>
            <p:nvPr/>
          </p:nvGrpSpPr>
          <p:grpSpPr>
            <a:xfrm>
              <a:off x="9855237" y="5181694"/>
              <a:ext cx="568591" cy="568591"/>
              <a:chOff x="9442634" y="290029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BC00479-6737-2563-0ECA-6A088CC87991}"/>
                  </a:ext>
                </a:extLst>
              </p:cNvPr>
              <p:cNvSpPr/>
              <p:nvPr/>
            </p:nvSpPr>
            <p:spPr>
              <a:xfrm>
                <a:off x="9569259" y="3038641"/>
                <a:ext cx="3527053" cy="3527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D56E31D-A2E1-A407-05EE-4ED4C0F12227}"/>
                  </a:ext>
                </a:extLst>
              </p:cNvPr>
              <p:cNvSpPr/>
              <p:nvPr/>
            </p:nvSpPr>
            <p:spPr>
              <a:xfrm>
                <a:off x="10832951" y="4378362"/>
                <a:ext cx="828338" cy="1699709"/>
              </a:xfrm>
              <a:custGeom>
                <a:avLst/>
                <a:gdLst>
                  <a:gd name="connsiteX0" fmla="*/ 0 w 828338"/>
                  <a:gd name="connsiteY0" fmla="*/ 279699 h 1699709"/>
                  <a:gd name="connsiteX1" fmla="*/ 258183 w 828338"/>
                  <a:gd name="connsiteY1" fmla="*/ 365760 h 1699709"/>
                  <a:gd name="connsiteX2" fmla="*/ 10757 w 828338"/>
                  <a:gd name="connsiteY2" fmla="*/ 1376979 h 1699709"/>
                  <a:gd name="connsiteX3" fmla="*/ 75303 w 828338"/>
                  <a:gd name="connsiteY3" fmla="*/ 1559859 h 1699709"/>
                  <a:gd name="connsiteX4" fmla="*/ 376517 w 828338"/>
                  <a:gd name="connsiteY4" fmla="*/ 1699709 h 1699709"/>
                  <a:gd name="connsiteX5" fmla="*/ 656216 w 828338"/>
                  <a:gd name="connsiteY5" fmla="*/ 1678193 h 1699709"/>
                  <a:gd name="connsiteX6" fmla="*/ 828338 w 828338"/>
                  <a:gd name="connsiteY6" fmla="*/ 1452283 h 1699709"/>
                  <a:gd name="connsiteX7" fmla="*/ 570155 w 828338"/>
                  <a:gd name="connsiteY7" fmla="*/ 1344706 h 1699709"/>
                  <a:gd name="connsiteX8" fmla="*/ 817581 w 828338"/>
                  <a:gd name="connsiteY8" fmla="*/ 344245 h 1699709"/>
                  <a:gd name="connsiteX9" fmla="*/ 742277 w 828338"/>
                  <a:gd name="connsiteY9" fmla="*/ 118334 h 1699709"/>
                  <a:gd name="connsiteX10" fmla="*/ 527124 w 828338"/>
                  <a:gd name="connsiteY10" fmla="*/ 10758 h 1699709"/>
                  <a:gd name="connsiteX11" fmla="*/ 344244 w 828338"/>
                  <a:gd name="connsiteY11" fmla="*/ 0 h 1699709"/>
                  <a:gd name="connsiteX12" fmla="*/ 107576 w 828338"/>
                  <a:gd name="connsiteY12" fmla="*/ 96819 h 1699709"/>
                  <a:gd name="connsiteX13" fmla="*/ 0 w 828338"/>
                  <a:gd name="connsiteY13" fmla="*/ 279699 h 169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8" h="1699709">
                    <a:moveTo>
                      <a:pt x="0" y="279699"/>
                    </a:moveTo>
                    <a:lnTo>
                      <a:pt x="258183" y="365760"/>
                    </a:lnTo>
                    <a:lnTo>
                      <a:pt x="10757" y="1376979"/>
                    </a:lnTo>
                    <a:lnTo>
                      <a:pt x="75303" y="1559859"/>
                    </a:lnTo>
                    <a:lnTo>
                      <a:pt x="376517" y="1699709"/>
                    </a:lnTo>
                    <a:lnTo>
                      <a:pt x="656216" y="1678193"/>
                    </a:lnTo>
                    <a:lnTo>
                      <a:pt x="828338" y="1452283"/>
                    </a:lnTo>
                    <a:lnTo>
                      <a:pt x="570155" y="1344706"/>
                    </a:lnTo>
                    <a:lnTo>
                      <a:pt x="817581" y="344245"/>
                    </a:lnTo>
                    <a:lnTo>
                      <a:pt x="742277" y="118334"/>
                    </a:lnTo>
                    <a:lnTo>
                      <a:pt x="527124" y="10758"/>
                    </a:lnTo>
                    <a:lnTo>
                      <a:pt x="344244" y="0"/>
                    </a:lnTo>
                    <a:lnTo>
                      <a:pt x="107576" y="96819"/>
                    </a:lnTo>
                    <a:lnTo>
                      <a:pt x="0" y="2796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5917CD3-67A7-5985-B75D-90B3BD88501A}"/>
                  </a:ext>
                </a:extLst>
              </p:cNvPr>
              <p:cNvSpPr/>
              <p:nvPr/>
            </p:nvSpPr>
            <p:spPr>
              <a:xfrm>
                <a:off x="11304602" y="3514939"/>
                <a:ext cx="603361" cy="60336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4165CBBB-60E1-77D0-CFFA-7A7BDCC4731B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442634" y="2900297"/>
                <a:ext cx="3810000" cy="3810000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055C61-2FB7-1DD0-5628-BA6DE9B14B21}"/>
              </a:ext>
            </a:extLst>
          </p:cNvPr>
          <p:cNvGrpSpPr/>
          <p:nvPr/>
        </p:nvGrpSpPr>
        <p:grpSpPr>
          <a:xfrm>
            <a:off x="1020816" y="4584634"/>
            <a:ext cx="1053222" cy="1053222"/>
            <a:chOff x="706682" y="4380015"/>
            <a:chExt cx="1053222" cy="105322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786B7765-FE8E-4987-D3B3-BF13821ECB7F}"/>
                </a:ext>
              </a:extLst>
            </p:cNvPr>
            <p:cNvSpPr/>
            <p:nvPr/>
          </p:nvSpPr>
          <p:spPr>
            <a:xfrm>
              <a:off x="850603" y="4561366"/>
              <a:ext cx="752668" cy="7230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9B44408D-8E4F-02F1-63F2-AB97A1077D3F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6682" y="4380015"/>
              <a:ext cx="1053222" cy="105322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0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0D9F3C-A3C5-DA18-2F15-086E142B0F58}"/>
              </a:ext>
            </a:extLst>
          </p:cNvPr>
          <p:cNvGrpSpPr/>
          <p:nvPr/>
        </p:nvGrpSpPr>
        <p:grpSpPr>
          <a:xfrm>
            <a:off x="7831633" y="2197819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66202BB-6036-C057-7644-4F6A67EFF1A9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2EA9B0-0DFA-4ED3-A37F-CE82E9C13232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D776D4-08E4-5B6F-AB32-A52DCE3901DF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CE4CCDA-F327-43A1-6982-12A373B222D4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11" action="ppaction://hlinksldjump"/>
            <a:extLst>
              <a:ext uri="{FF2B5EF4-FFF2-40B4-BE49-F238E27FC236}">
                <a16:creationId xmlns:a16="http://schemas.microsoft.com/office/drawing/2014/main" id="{74664621-5EEB-87E5-6531-5D79A108953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12" action="ppaction://hlinksldjump"/>
            <a:extLst>
              <a:ext uri="{FF2B5EF4-FFF2-40B4-BE49-F238E27FC236}">
                <a16:creationId xmlns:a16="http://schemas.microsoft.com/office/drawing/2014/main" id="{A965C7AD-68B6-95E7-4176-D75D4E3CDA13}"/>
              </a:ext>
            </a:extLst>
          </p:cNvPr>
          <p:cNvSpPr/>
          <p:nvPr/>
        </p:nvSpPr>
        <p:spPr>
          <a:xfrm>
            <a:off x="7836997" y="2201432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hlinkClick r:id="rId13" action="ppaction://hlinksldjump"/>
            <a:extLst>
              <a:ext uri="{FF2B5EF4-FFF2-40B4-BE49-F238E27FC236}">
                <a16:creationId xmlns:a16="http://schemas.microsoft.com/office/drawing/2014/main" id="{1C3C6DEC-68BC-F47D-F2C9-253898D938D8}"/>
              </a:ext>
            </a:extLst>
          </p:cNvPr>
          <p:cNvSpPr/>
          <p:nvPr/>
        </p:nvSpPr>
        <p:spPr>
          <a:xfrm>
            <a:off x="9638198" y="4639129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hlinkClick r:id="rId14" action="ppaction://hlinksldjump"/>
            <a:extLst>
              <a:ext uri="{FF2B5EF4-FFF2-40B4-BE49-F238E27FC236}">
                <a16:creationId xmlns:a16="http://schemas.microsoft.com/office/drawing/2014/main" id="{1363B972-C43C-F4B1-7B30-BF60B6160422}"/>
              </a:ext>
            </a:extLst>
          </p:cNvPr>
          <p:cNvSpPr/>
          <p:nvPr/>
        </p:nvSpPr>
        <p:spPr>
          <a:xfrm>
            <a:off x="9828830" y="5288426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0B2683EC-EE19-B34C-4F94-1E20E8FCD40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POME, pulmonary oily micro 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991022" cy="277614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Method of administration</a:t>
            </a:r>
          </a:p>
          <a:p>
            <a:r>
              <a:rPr lang="en-GB" sz="2200" dirty="0"/>
              <a:t>As with all oily solutions, must be administered </a:t>
            </a:r>
            <a:r>
              <a:rPr lang="en-GB" sz="2200" b="1" dirty="0">
                <a:solidFill>
                  <a:schemeClr val="accent1"/>
                </a:solidFill>
              </a:rPr>
              <a:t>strictly intramuscularly</a:t>
            </a:r>
            <a:endParaRPr lang="en-GB" sz="2200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Care should be taken to inject deeply into the gluteal muscle </a:t>
            </a:r>
            <a:br>
              <a:rPr lang="en-GB" dirty="0"/>
            </a:br>
            <a:r>
              <a:rPr lang="en-GB" dirty="0"/>
              <a:t>following the usual precautions for intramuscular injection</a:t>
            </a:r>
          </a:p>
          <a:p>
            <a:r>
              <a:rPr lang="en-GB" sz="2200" dirty="0"/>
              <a:t>Must be injected </a:t>
            </a:r>
            <a:r>
              <a:rPr lang="en-GB" sz="2200" b="1" dirty="0">
                <a:solidFill>
                  <a:schemeClr val="accent1"/>
                </a:solidFill>
              </a:rPr>
              <a:t>very slowly</a:t>
            </a:r>
            <a:r>
              <a:rPr lang="en-GB" sz="2200" dirty="0"/>
              <a:t> (</a:t>
            </a:r>
            <a:r>
              <a:rPr lang="en-GB" sz="2200" b="1" dirty="0">
                <a:solidFill>
                  <a:schemeClr val="accent1"/>
                </a:solidFill>
              </a:rPr>
              <a:t>over 2 minutes</a:t>
            </a:r>
            <a:r>
              <a:rPr lang="en-GB" sz="2200" dirty="0"/>
              <a:t>)</a:t>
            </a:r>
          </a:p>
          <a:p>
            <a:r>
              <a:rPr lang="en-GB" sz="2200" dirty="0"/>
              <a:t>Special care must be taken to </a:t>
            </a:r>
            <a:r>
              <a:rPr lang="en-GB" sz="2200" b="1" dirty="0">
                <a:solidFill>
                  <a:schemeClr val="accent1"/>
                </a:solidFill>
              </a:rPr>
              <a:t>avoid </a:t>
            </a:r>
            <a:r>
              <a:rPr lang="en-GB" sz="2200" b="1" dirty="0" err="1">
                <a:solidFill>
                  <a:schemeClr val="accent1"/>
                </a:solidFill>
              </a:rPr>
              <a:t>intravasal</a:t>
            </a:r>
            <a:r>
              <a:rPr lang="en-GB" sz="2200" b="1" dirty="0">
                <a:solidFill>
                  <a:schemeClr val="accent1"/>
                </a:solidFill>
              </a:rPr>
              <a:t> application</a:t>
            </a:r>
          </a:p>
          <a:p>
            <a:r>
              <a:rPr lang="en-GB" sz="2200" dirty="0"/>
              <a:t>Vial contents are to be injected intramuscularly immediately after opening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382DE90-DC8F-AA6E-4004-2BF953E3DCBE}"/>
              </a:ext>
            </a:extLst>
          </p:cNvPr>
          <p:cNvGrpSpPr/>
          <p:nvPr/>
        </p:nvGrpSpPr>
        <p:grpSpPr>
          <a:xfrm>
            <a:off x="9719293" y="1352986"/>
            <a:ext cx="2046518" cy="2045590"/>
            <a:chOff x="9719293" y="1352986"/>
            <a:chExt cx="2046518" cy="204559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C7F8C46-1E13-9789-CB1F-2618241256DF}"/>
                </a:ext>
              </a:extLst>
            </p:cNvPr>
            <p:cNvSpPr/>
            <p:nvPr/>
          </p:nvSpPr>
          <p:spPr>
            <a:xfrm>
              <a:off x="10432014" y="1720083"/>
              <a:ext cx="1059728" cy="1059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98A8E1-497C-2AB0-B8FC-4C017DA77A48}"/>
                </a:ext>
              </a:extLst>
            </p:cNvPr>
            <p:cNvSpPr/>
            <p:nvPr/>
          </p:nvSpPr>
          <p:spPr>
            <a:xfrm>
              <a:off x="10432014" y="1720083"/>
              <a:ext cx="1059728" cy="1059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8C8DF57-1FD5-93DA-3EEA-21DDC8AD98C5}"/>
                </a:ext>
              </a:extLst>
            </p:cNvPr>
            <p:cNvSpPr/>
            <p:nvPr/>
          </p:nvSpPr>
          <p:spPr>
            <a:xfrm>
              <a:off x="10435034" y="1713425"/>
              <a:ext cx="1059728" cy="105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C425F2F0-780F-FD92-2B3D-840019EDDB7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52422" y="1352986"/>
              <a:ext cx="1513389" cy="1513389"/>
            </a:xfrm>
            <a:prstGeom prst="rect">
              <a:avLst/>
            </a:prstGeom>
          </p:spPr>
        </p:pic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F2AFFB4-D780-0FDF-E368-D1F081701C2C}"/>
                </a:ext>
              </a:extLst>
            </p:cNvPr>
            <p:cNvSpPr/>
            <p:nvPr/>
          </p:nvSpPr>
          <p:spPr>
            <a:xfrm>
              <a:off x="10960625" y="1833518"/>
              <a:ext cx="410727" cy="412432"/>
            </a:xfrm>
            <a:custGeom>
              <a:avLst/>
              <a:gdLst>
                <a:gd name="connsiteX0" fmla="*/ 582910 w 1034018"/>
                <a:gd name="connsiteY0" fmla="*/ 0 h 1038309"/>
                <a:gd name="connsiteX1" fmla="*/ 667327 w 1034018"/>
                <a:gd name="connsiteY1" fmla="*/ 51284 h 1038309"/>
                <a:gd name="connsiteX2" fmla="*/ 988408 w 1034018"/>
                <a:gd name="connsiteY2" fmla="*/ 372365 h 1038309"/>
                <a:gd name="connsiteX3" fmla="*/ 1034018 w 1034018"/>
                <a:gd name="connsiteY3" fmla="*/ 447441 h 1038309"/>
                <a:gd name="connsiteX4" fmla="*/ 0 w 1034018"/>
                <a:gd name="connsiteY4" fmla="*/ 1038309 h 103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018" h="1038309">
                  <a:moveTo>
                    <a:pt x="582910" y="0"/>
                  </a:moveTo>
                  <a:lnTo>
                    <a:pt x="667327" y="51284"/>
                  </a:lnTo>
                  <a:cubicBezTo>
                    <a:pt x="793808" y="136733"/>
                    <a:pt x="902959" y="245884"/>
                    <a:pt x="988408" y="372365"/>
                  </a:cubicBezTo>
                  <a:lnTo>
                    <a:pt x="1034018" y="447441"/>
                  </a:lnTo>
                  <a:lnTo>
                    <a:pt x="0" y="10383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5CE1E5-9468-201F-C243-026DEC159FD1}"/>
                </a:ext>
              </a:extLst>
            </p:cNvPr>
            <p:cNvSpPr/>
            <p:nvPr/>
          </p:nvSpPr>
          <p:spPr>
            <a:xfrm>
              <a:off x="10957093" y="1773248"/>
              <a:ext cx="235073" cy="478993"/>
            </a:xfrm>
            <a:custGeom>
              <a:avLst/>
              <a:gdLst>
                <a:gd name="connsiteX0" fmla="*/ 11594 w 591802"/>
                <a:gd name="connsiteY0" fmla="*/ 0 h 1205879"/>
                <a:gd name="connsiteX1" fmla="*/ 578209 w 591802"/>
                <a:gd name="connsiteY1" fmla="*/ 143472 h 1205879"/>
                <a:gd name="connsiteX2" fmla="*/ 591802 w 591802"/>
                <a:gd name="connsiteY2" fmla="*/ 151731 h 1205879"/>
                <a:gd name="connsiteX3" fmla="*/ 0 w 591802"/>
                <a:gd name="connsiteY3" fmla="*/ 1205879 h 1205879"/>
                <a:gd name="connsiteX4" fmla="*/ 0 w 591802"/>
                <a:gd name="connsiteY4" fmla="*/ 586 h 12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802" h="1205879">
                  <a:moveTo>
                    <a:pt x="11594" y="0"/>
                  </a:moveTo>
                  <a:cubicBezTo>
                    <a:pt x="216754" y="0"/>
                    <a:pt x="409775" y="51974"/>
                    <a:pt x="578209" y="143472"/>
                  </a:cubicBezTo>
                  <a:lnTo>
                    <a:pt x="591802" y="151731"/>
                  </a:lnTo>
                  <a:lnTo>
                    <a:pt x="0" y="1205879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0160310-6095-E159-124E-0C0821C648FA}"/>
                </a:ext>
              </a:extLst>
            </p:cNvPr>
            <p:cNvGrpSpPr/>
            <p:nvPr/>
          </p:nvGrpSpPr>
          <p:grpSpPr>
            <a:xfrm>
              <a:off x="9719293" y="1875647"/>
              <a:ext cx="1236062" cy="1522929"/>
              <a:chOff x="10086110" y="67666"/>
              <a:chExt cx="1960418" cy="2415392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DD21B9A-AB9A-3FB4-9199-62C6E2CB0BD7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C2A7634-9C2B-200D-51B9-D0CF1DB96C9D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6CDBB3A2-D124-F5C3-F65B-5DD058C776B3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611F24D-ADA5-B66B-ECC0-42FBA9F81098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B122363-1B5D-B729-2179-0FFDA083DC8A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6" name="Graphic 105">
                <a:extLst>
                  <a:ext uri="{FF2B5EF4-FFF2-40B4-BE49-F238E27FC236}">
                    <a16:creationId xmlns:a16="http://schemas.microsoft.com/office/drawing/2014/main" id="{D9E0F0B9-7507-D4AD-A633-D664EB1A8946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E789CC7-C0EB-15F3-BDBE-16B7580D890C}"/>
                </a:ext>
              </a:extLst>
            </p:cNvPr>
            <p:cNvSpPr txBox="1"/>
            <p:nvPr/>
          </p:nvSpPr>
          <p:spPr>
            <a:xfrm>
              <a:off x="10507055" y="2256870"/>
              <a:ext cx="903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Gill Sans Nova" panose="020B0602020104020203" pitchFamily="34" charset="0"/>
                </a:rPr>
                <a:t>2 minutes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B72F285-2A86-57F8-058D-1DDF51685551}"/>
              </a:ext>
            </a:extLst>
          </p:cNvPr>
          <p:cNvGrpSpPr/>
          <p:nvPr/>
        </p:nvGrpSpPr>
        <p:grpSpPr>
          <a:xfrm>
            <a:off x="1547428" y="4242395"/>
            <a:ext cx="9003462" cy="1737701"/>
            <a:chOff x="1568694" y="4125432"/>
            <a:chExt cx="9003462" cy="17377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B91915C-6FF7-7191-4A36-BBBAFAE23A31}"/>
                </a:ext>
              </a:extLst>
            </p:cNvPr>
            <p:cNvGrpSpPr/>
            <p:nvPr/>
          </p:nvGrpSpPr>
          <p:grpSpPr>
            <a:xfrm>
              <a:off x="1568694" y="4125432"/>
              <a:ext cx="9003462" cy="1737701"/>
              <a:chOff x="1249717" y="4146697"/>
              <a:chExt cx="9003462" cy="173770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52F3B33-4BA3-B1B3-F97A-073F97F7DCB2}"/>
                  </a:ext>
                </a:extLst>
              </p:cNvPr>
              <p:cNvSpPr/>
              <p:nvPr/>
            </p:nvSpPr>
            <p:spPr>
              <a:xfrm>
                <a:off x="1249717" y="4146697"/>
                <a:ext cx="9003462" cy="173770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65DEE268-DFE1-5E73-50A6-4136C9C478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300" y="4332489"/>
                <a:ext cx="8227939" cy="13854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100" dirty="0"/>
                  <a:t>The patient should be observed during and immediately after each injection in order to allow for early recognition of possible signs </a:t>
                </a:r>
                <a:br>
                  <a:rPr lang="en-GB" sz="2100" dirty="0"/>
                </a:br>
                <a:r>
                  <a:rPr lang="en-GB" sz="2100" dirty="0"/>
                  <a:t>and symptoms of 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pulmonary oily micro embolism</a:t>
                </a:r>
                <a:r>
                  <a:rPr lang="en-GB" sz="2100" dirty="0"/>
                  <a:t> (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POME</a:t>
                </a:r>
                <a:r>
                  <a:rPr lang="en-GB" sz="2100" dirty="0"/>
                  <a:t>)</a:t>
                </a:r>
              </a:p>
              <a:p>
                <a:r>
                  <a:rPr lang="en-GB" sz="2100" dirty="0"/>
                  <a:t>Suspected anaphylactic reactions after injection have been reported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10F435-6099-7F62-0068-57342BEC7A13}"/>
                </a:ext>
              </a:extLst>
            </p:cNvPr>
            <p:cNvGrpSpPr/>
            <p:nvPr/>
          </p:nvGrpSpPr>
          <p:grpSpPr>
            <a:xfrm>
              <a:off x="9653216" y="4518926"/>
              <a:ext cx="568591" cy="568591"/>
              <a:chOff x="9442634" y="290029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B53B4E3-7B94-0542-8CF7-6AC71693EC48}"/>
                  </a:ext>
                </a:extLst>
              </p:cNvPr>
              <p:cNvSpPr/>
              <p:nvPr/>
            </p:nvSpPr>
            <p:spPr>
              <a:xfrm>
                <a:off x="9569259" y="3038641"/>
                <a:ext cx="3527053" cy="3527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26069E9-FD60-3784-F98F-9FE893FD2BCC}"/>
                  </a:ext>
                </a:extLst>
              </p:cNvPr>
              <p:cNvSpPr/>
              <p:nvPr/>
            </p:nvSpPr>
            <p:spPr>
              <a:xfrm>
                <a:off x="10832951" y="4378362"/>
                <a:ext cx="828338" cy="1699709"/>
              </a:xfrm>
              <a:custGeom>
                <a:avLst/>
                <a:gdLst>
                  <a:gd name="connsiteX0" fmla="*/ 0 w 828338"/>
                  <a:gd name="connsiteY0" fmla="*/ 279699 h 1699709"/>
                  <a:gd name="connsiteX1" fmla="*/ 258183 w 828338"/>
                  <a:gd name="connsiteY1" fmla="*/ 365760 h 1699709"/>
                  <a:gd name="connsiteX2" fmla="*/ 10757 w 828338"/>
                  <a:gd name="connsiteY2" fmla="*/ 1376979 h 1699709"/>
                  <a:gd name="connsiteX3" fmla="*/ 75303 w 828338"/>
                  <a:gd name="connsiteY3" fmla="*/ 1559859 h 1699709"/>
                  <a:gd name="connsiteX4" fmla="*/ 376517 w 828338"/>
                  <a:gd name="connsiteY4" fmla="*/ 1699709 h 1699709"/>
                  <a:gd name="connsiteX5" fmla="*/ 656216 w 828338"/>
                  <a:gd name="connsiteY5" fmla="*/ 1678193 h 1699709"/>
                  <a:gd name="connsiteX6" fmla="*/ 828338 w 828338"/>
                  <a:gd name="connsiteY6" fmla="*/ 1452283 h 1699709"/>
                  <a:gd name="connsiteX7" fmla="*/ 570155 w 828338"/>
                  <a:gd name="connsiteY7" fmla="*/ 1344706 h 1699709"/>
                  <a:gd name="connsiteX8" fmla="*/ 817581 w 828338"/>
                  <a:gd name="connsiteY8" fmla="*/ 344245 h 1699709"/>
                  <a:gd name="connsiteX9" fmla="*/ 742277 w 828338"/>
                  <a:gd name="connsiteY9" fmla="*/ 118334 h 1699709"/>
                  <a:gd name="connsiteX10" fmla="*/ 527124 w 828338"/>
                  <a:gd name="connsiteY10" fmla="*/ 10758 h 1699709"/>
                  <a:gd name="connsiteX11" fmla="*/ 344244 w 828338"/>
                  <a:gd name="connsiteY11" fmla="*/ 0 h 1699709"/>
                  <a:gd name="connsiteX12" fmla="*/ 107576 w 828338"/>
                  <a:gd name="connsiteY12" fmla="*/ 96819 h 1699709"/>
                  <a:gd name="connsiteX13" fmla="*/ 0 w 828338"/>
                  <a:gd name="connsiteY13" fmla="*/ 279699 h 169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8" h="1699709">
                    <a:moveTo>
                      <a:pt x="0" y="279699"/>
                    </a:moveTo>
                    <a:lnTo>
                      <a:pt x="258183" y="365760"/>
                    </a:lnTo>
                    <a:lnTo>
                      <a:pt x="10757" y="1376979"/>
                    </a:lnTo>
                    <a:lnTo>
                      <a:pt x="75303" y="1559859"/>
                    </a:lnTo>
                    <a:lnTo>
                      <a:pt x="376517" y="1699709"/>
                    </a:lnTo>
                    <a:lnTo>
                      <a:pt x="656216" y="1678193"/>
                    </a:lnTo>
                    <a:lnTo>
                      <a:pt x="828338" y="1452283"/>
                    </a:lnTo>
                    <a:lnTo>
                      <a:pt x="570155" y="1344706"/>
                    </a:lnTo>
                    <a:lnTo>
                      <a:pt x="817581" y="344245"/>
                    </a:lnTo>
                    <a:lnTo>
                      <a:pt x="742277" y="118334"/>
                    </a:lnTo>
                    <a:lnTo>
                      <a:pt x="527124" y="10758"/>
                    </a:lnTo>
                    <a:lnTo>
                      <a:pt x="344244" y="0"/>
                    </a:lnTo>
                    <a:lnTo>
                      <a:pt x="107576" y="96819"/>
                    </a:lnTo>
                    <a:lnTo>
                      <a:pt x="0" y="2796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B6E863C-4C23-C75E-1B76-70B1540ED057}"/>
                  </a:ext>
                </a:extLst>
              </p:cNvPr>
              <p:cNvSpPr/>
              <p:nvPr/>
            </p:nvSpPr>
            <p:spPr>
              <a:xfrm>
                <a:off x="11304602" y="3514939"/>
                <a:ext cx="603361" cy="60336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5841B70B-891D-2264-A6DA-0776262C6E17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42634" y="2900297"/>
                <a:ext cx="3810000" cy="38100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87B6599-D4D2-8377-3AC8-449957FCE72F}"/>
                </a:ext>
              </a:extLst>
            </p:cNvPr>
            <p:cNvGrpSpPr/>
            <p:nvPr/>
          </p:nvGrpSpPr>
          <p:grpSpPr>
            <a:xfrm>
              <a:off x="9855237" y="5181694"/>
              <a:ext cx="568591" cy="568591"/>
              <a:chOff x="9442634" y="290029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BC00479-6737-2563-0ECA-6A088CC87991}"/>
                  </a:ext>
                </a:extLst>
              </p:cNvPr>
              <p:cNvSpPr/>
              <p:nvPr/>
            </p:nvSpPr>
            <p:spPr>
              <a:xfrm>
                <a:off x="9569259" y="3038641"/>
                <a:ext cx="3527053" cy="3527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D56E31D-A2E1-A407-05EE-4ED4C0F12227}"/>
                  </a:ext>
                </a:extLst>
              </p:cNvPr>
              <p:cNvSpPr/>
              <p:nvPr/>
            </p:nvSpPr>
            <p:spPr>
              <a:xfrm>
                <a:off x="10832951" y="4378362"/>
                <a:ext cx="828338" cy="1699709"/>
              </a:xfrm>
              <a:custGeom>
                <a:avLst/>
                <a:gdLst>
                  <a:gd name="connsiteX0" fmla="*/ 0 w 828338"/>
                  <a:gd name="connsiteY0" fmla="*/ 279699 h 1699709"/>
                  <a:gd name="connsiteX1" fmla="*/ 258183 w 828338"/>
                  <a:gd name="connsiteY1" fmla="*/ 365760 h 1699709"/>
                  <a:gd name="connsiteX2" fmla="*/ 10757 w 828338"/>
                  <a:gd name="connsiteY2" fmla="*/ 1376979 h 1699709"/>
                  <a:gd name="connsiteX3" fmla="*/ 75303 w 828338"/>
                  <a:gd name="connsiteY3" fmla="*/ 1559859 h 1699709"/>
                  <a:gd name="connsiteX4" fmla="*/ 376517 w 828338"/>
                  <a:gd name="connsiteY4" fmla="*/ 1699709 h 1699709"/>
                  <a:gd name="connsiteX5" fmla="*/ 656216 w 828338"/>
                  <a:gd name="connsiteY5" fmla="*/ 1678193 h 1699709"/>
                  <a:gd name="connsiteX6" fmla="*/ 828338 w 828338"/>
                  <a:gd name="connsiteY6" fmla="*/ 1452283 h 1699709"/>
                  <a:gd name="connsiteX7" fmla="*/ 570155 w 828338"/>
                  <a:gd name="connsiteY7" fmla="*/ 1344706 h 1699709"/>
                  <a:gd name="connsiteX8" fmla="*/ 817581 w 828338"/>
                  <a:gd name="connsiteY8" fmla="*/ 344245 h 1699709"/>
                  <a:gd name="connsiteX9" fmla="*/ 742277 w 828338"/>
                  <a:gd name="connsiteY9" fmla="*/ 118334 h 1699709"/>
                  <a:gd name="connsiteX10" fmla="*/ 527124 w 828338"/>
                  <a:gd name="connsiteY10" fmla="*/ 10758 h 1699709"/>
                  <a:gd name="connsiteX11" fmla="*/ 344244 w 828338"/>
                  <a:gd name="connsiteY11" fmla="*/ 0 h 1699709"/>
                  <a:gd name="connsiteX12" fmla="*/ 107576 w 828338"/>
                  <a:gd name="connsiteY12" fmla="*/ 96819 h 1699709"/>
                  <a:gd name="connsiteX13" fmla="*/ 0 w 828338"/>
                  <a:gd name="connsiteY13" fmla="*/ 279699 h 169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8" h="1699709">
                    <a:moveTo>
                      <a:pt x="0" y="279699"/>
                    </a:moveTo>
                    <a:lnTo>
                      <a:pt x="258183" y="365760"/>
                    </a:lnTo>
                    <a:lnTo>
                      <a:pt x="10757" y="1376979"/>
                    </a:lnTo>
                    <a:lnTo>
                      <a:pt x="75303" y="1559859"/>
                    </a:lnTo>
                    <a:lnTo>
                      <a:pt x="376517" y="1699709"/>
                    </a:lnTo>
                    <a:lnTo>
                      <a:pt x="656216" y="1678193"/>
                    </a:lnTo>
                    <a:lnTo>
                      <a:pt x="828338" y="1452283"/>
                    </a:lnTo>
                    <a:lnTo>
                      <a:pt x="570155" y="1344706"/>
                    </a:lnTo>
                    <a:lnTo>
                      <a:pt x="817581" y="344245"/>
                    </a:lnTo>
                    <a:lnTo>
                      <a:pt x="742277" y="118334"/>
                    </a:lnTo>
                    <a:lnTo>
                      <a:pt x="527124" y="10758"/>
                    </a:lnTo>
                    <a:lnTo>
                      <a:pt x="344244" y="0"/>
                    </a:lnTo>
                    <a:lnTo>
                      <a:pt x="107576" y="96819"/>
                    </a:lnTo>
                    <a:lnTo>
                      <a:pt x="0" y="2796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5917CD3-67A7-5985-B75D-90B3BD88501A}"/>
                  </a:ext>
                </a:extLst>
              </p:cNvPr>
              <p:cNvSpPr/>
              <p:nvPr/>
            </p:nvSpPr>
            <p:spPr>
              <a:xfrm>
                <a:off x="11304602" y="3514939"/>
                <a:ext cx="603361" cy="60336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4165CBBB-60E1-77D0-CFFA-7A7BDCC4731B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42634" y="2900297"/>
                <a:ext cx="3810000" cy="3810000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055C61-2FB7-1DD0-5628-BA6DE9B14B21}"/>
              </a:ext>
            </a:extLst>
          </p:cNvPr>
          <p:cNvGrpSpPr/>
          <p:nvPr/>
        </p:nvGrpSpPr>
        <p:grpSpPr>
          <a:xfrm>
            <a:off x="1020816" y="4584634"/>
            <a:ext cx="1053222" cy="1053222"/>
            <a:chOff x="706682" y="4380015"/>
            <a:chExt cx="1053222" cy="105322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786B7765-FE8E-4987-D3B3-BF13821ECB7F}"/>
                </a:ext>
              </a:extLst>
            </p:cNvPr>
            <p:cNvSpPr/>
            <p:nvPr/>
          </p:nvSpPr>
          <p:spPr>
            <a:xfrm>
              <a:off x="850603" y="4561366"/>
              <a:ext cx="752668" cy="7230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9B44408D-8E4F-02F1-63F2-AB97A1077D3F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6682" y="4380015"/>
              <a:ext cx="1053222" cy="105322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FC2E478-60E7-E5A6-36B2-DD3D2D6A7BDA}"/>
              </a:ext>
            </a:extLst>
          </p:cNvPr>
          <p:cNvSpPr/>
          <p:nvPr/>
        </p:nvSpPr>
        <p:spPr>
          <a:xfrm>
            <a:off x="0" y="990752"/>
            <a:ext cx="12192000" cy="58672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1B3DAC-46E5-40B2-4187-545D3CDA9FA3}"/>
              </a:ext>
            </a:extLst>
          </p:cNvPr>
          <p:cNvGrpSpPr/>
          <p:nvPr/>
        </p:nvGrpSpPr>
        <p:grpSpPr>
          <a:xfrm>
            <a:off x="7831633" y="2197819"/>
            <a:ext cx="568591" cy="568591"/>
            <a:chOff x="10466992" y="5049692"/>
            <a:chExt cx="568591" cy="568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F374C8-2AB0-F80B-84D6-D0085380DA25}"/>
                </a:ext>
              </a:extLst>
            </p:cNvPr>
            <p:cNvSpPr/>
            <p:nvPr/>
          </p:nvSpPr>
          <p:spPr>
            <a:xfrm>
              <a:off x="10485889" y="5070338"/>
              <a:ext cx="526365" cy="526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663D864-38C3-9AF2-3009-89AFBA6A113A}"/>
                </a:ext>
              </a:extLst>
            </p:cNvPr>
            <p:cNvSpPr/>
            <p:nvPr/>
          </p:nvSpPr>
          <p:spPr>
            <a:xfrm>
              <a:off x="10674478" y="5270273"/>
              <a:ext cx="123618" cy="25365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613AA3-9C3C-A252-2E7A-827CB227ABAE}"/>
                </a:ext>
              </a:extLst>
            </p:cNvPr>
            <p:cNvSpPr/>
            <p:nvPr/>
          </p:nvSpPr>
          <p:spPr>
            <a:xfrm>
              <a:off x="10744866" y="5141419"/>
              <a:ext cx="90043" cy="90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1FE641D-1A2E-BC4A-FA20-65431F6C7E83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66992" y="5049692"/>
              <a:ext cx="568591" cy="56859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0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E02F2CD-FD35-E529-5317-34FE1BEB873C}"/>
              </a:ext>
            </a:extLst>
          </p:cNvPr>
          <p:cNvGrpSpPr/>
          <p:nvPr/>
        </p:nvGrpSpPr>
        <p:grpSpPr>
          <a:xfrm>
            <a:off x="545776" y="2574922"/>
            <a:ext cx="9957531" cy="3805872"/>
            <a:chOff x="1587770" y="2617454"/>
            <a:chExt cx="9957531" cy="38058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1A6AC76-9A5A-4678-7D70-7100D3157EE9}"/>
                </a:ext>
              </a:extLst>
            </p:cNvPr>
            <p:cNvGrpSpPr/>
            <p:nvPr/>
          </p:nvGrpSpPr>
          <p:grpSpPr>
            <a:xfrm>
              <a:off x="1587770" y="2617454"/>
              <a:ext cx="9957531" cy="3805872"/>
              <a:chOff x="184561" y="1266502"/>
              <a:chExt cx="9957531" cy="380587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1CBB0BD-154F-47B6-4A1F-432B5D321E86}"/>
                  </a:ext>
                </a:extLst>
              </p:cNvPr>
              <p:cNvSpPr/>
              <p:nvPr/>
            </p:nvSpPr>
            <p:spPr>
              <a:xfrm>
                <a:off x="184561" y="1266502"/>
                <a:ext cx="9957531" cy="3805872"/>
              </a:xfrm>
              <a:prstGeom prst="roundRect">
                <a:avLst>
                  <a:gd name="adj" fmla="val 11547"/>
                </a:avLst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DA661A8-F2FE-E3E8-BCE1-4440FCE81BC2}"/>
                  </a:ext>
                </a:extLst>
              </p:cNvPr>
              <p:cNvGrpSpPr/>
              <p:nvPr/>
            </p:nvGrpSpPr>
            <p:grpSpPr>
              <a:xfrm>
                <a:off x="9294986" y="1452942"/>
                <a:ext cx="663963" cy="845178"/>
                <a:chOff x="9326885" y="1452942"/>
                <a:chExt cx="663963" cy="845178"/>
              </a:xfrm>
            </p:grpSpPr>
            <p:pic>
              <p:nvPicPr>
                <p:cNvPr id="21" name="Graphic 20">
                  <a:extLst>
                    <a:ext uri="{FF2B5EF4-FFF2-40B4-BE49-F238E27FC236}">
                      <a16:creationId xmlns:a16="http://schemas.microsoft.com/office/drawing/2014/main" id="{0355B784-F48A-255C-9AF6-F51F1D9E16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7803" y="1452942"/>
                  <a:ext cx="582129" cy="582129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CE9580-E4F2-2B59-5837-B1BDB92719EE}"/>
                    </a:ext>
                  </a:extLst>
                </p:cNvPr>
                <p:cNvSpPr txBox="1"/>
                <p:nvPr/>
              </p:nvSpPr>
              <p:spPr>
                <a:xfrm>
                  <a:off x="9326885" y="1959566"/>
                  <a:ext cx="6639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600" dirty="0">
                      <a:latin typeface="Gill Sans Nova" panose="020B0602020104020203" pitchFamily="34" charset="0"/>
                    </a:rPr>
                    <a:t>Close</a:t>
                  </a:r>
                </a:p>
              </p:txBody>
            </p:sp>
          </p:grpSp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A65F8F3-906D-DAE1-3824-353706A31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27" y="1541135"/>
                <a:ext cx="5981092" cy="335617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GB" sz="2000" b="1" dirty="0"/>
                  <a:t>Performing the intramuscular injection</a:t>
                </a:r>
              </a:p>
              <a:p>
                <a:pPr marL="228600" indent="-228600">
                  <a:spcBef>
                    <a:spcPts val="12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Gill Sans Nova" panose="020B0602020104020203" pitchFamily="34" charset="0"/>
                  </a:rPr>
                  <a:t>The preferred site for intramuscular injection </a:t>
                </a:r>
                <a:br>
                  <a:rPr lang="en-GB" sz="2000" dirty="0">
                    <a:latin typeface="Gill Sans Nova" panose="020B0602020104020203" pitchFamily="34" charset="0"/>
                  </a:rPr>
                </a:br>
                <a:r>
                  <a:rPr lang="en-GB" sz="2000" dirty="0">
                    <a:latin typeface="Gill Sans Nova" panose="020B0602020104020203" pitchFamily="34" charset="0"/>
                  </a:rPr>
                  <a:t>is the </a:t>
                </a:r>
                <a:r>
                  <a:rPr lang="en-GB" sz="2000" b="1" dirty="0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  <a:t>gluteus </a:t>
                </a:r>
                <a:r>
                  <a:rPr lang="en-GB" sz="2000" b="1" dirty="0" err="1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  <a:t>medius</a:t>
                </a:r>
                <a:r>
                  <a:rPr lang="en-GB" sz="2000" b="1" dirty="0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  <a:t> muscle</a:t>
                </a:r>
                <a:r>
                  <a:rPr lang="en-GB" sz="2000" dirty="0">
                    <a:latin typeface="Gill Sans Nova" panose="020B0602020104020203" pitchFamily="34" charset="0"/>
                  </a:rPr>
                  <a:t> located in </a:t>
                </a:r>
                <a:br>
                  <a:rPr lang="en-GB" sz="2000" dirty="0">
                    <a:latin typeface="Gill Sans Nova" panose="020B0602020104020203" pitchFamily="34" charset="0"/>
                  </a:rPr>
                </a:br>
                <a:r>
                  <a:rPr lang="en-GB" sz="2000" dirty="0">
                    <a:latin typeface="Gill Sans Nova" panose="020B0602020104020203" pitchFamily="34" charset="0"/>
                  </a:rPr>
                  <a:t>the upper-outer quadrant of the buttock</a:t>
                </a:r>
              </a:p>
              <a:p>
                <a:pPr marL="228600" indent="-228600">
                  <a:spcBef>
                    <a:spcPts val="12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Gill Sans Nova" panose="020B0602020104020203" pitchFamily="34" charset="0"/>
                  </a:rPr>
                  <a:t>Care must be taken to prevent the needle </a:t>
                </a:r>
                <a:br>
                  <a:rPr lang="en-GB" sz="2000" dirty="0">
                    <a:latin typeface="Gill Sans Nova" panose="020B0602020104020203" pitchFamily="34" charset="0"/>
                  </a:rPr>
                </a:br>
                <a:r>
                  <a:rPr lang="en-GB" sz="2000" dirty="0">
                    <a:latin typeface="Gill Sans Nova" panose="020B0602020104020203" pitchFamily="34" charset="0"/>
                  </a:rPr>
                  <a:t>from hitting the </a:t>
                </a:r>
                <a:r>
                  <a:rPr lang="en-GB" sz="2000" b="1" dirty="0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  <a:t>superior gluteal artery</a:t>
                </a:r>
                <a:r>
                  <a:rPr lang="en-GB" sz="2000" dirty="0">
                    <a:latin typeface="Gill Sans Nova" panose="020B0602020104020203" pitchFamily="34" charset="0"/>
                  </a:rPr>
                  <a:t> </a:t>
                </a:r>
                <a:br>
                  <a:rPr lang="en-GB" sz="2000" dirty="0">
                    <a:latin typeface="Gill Sans Nova" panose="020B0602020104020203" pitchFamily="34" charset="0"/>
                  </a:rPr>
                </a:br>
                <a:r>
                  <a:rPr lang="en-GB" sz="2000" dirty="0">
                    <a:latin typeface="Gill Sans Nova" panose="020B0602020104020203" pitchFamily="34" charset="0"/>
                  </a:rPr>
                  <a:t>and/or </a:t>
                </a:r>
                <a:r>
                  <a:rPr lang="en-GB" sz="2000" b="1" dirty="0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  <a:t>sciatic nerve</a:t>
                </a:r>
              </a:p>
              <a:p>
                <a:pPr marL="228600" indent="-228600">
                  <a:spcBef>
                    <a:spcPts val="12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Gill Sans Nova" panose="020B0602020104020203" pitchFamily="34" charset="0"/>
                  </a:rPr>
                  <a:t>Testosterone </a:t>
                </a:r>
                <a:r>
                  <a:rPr lang="en-GB" sz="2000" dirty="0" err="1">
                    <a:latin typeface="Gill Sans Nova" panose="020B0602020104020203" pitchFamily="34" charset="0"/>
                  </a:rPr>
                  <a:t>Besins</a:t>
                </a:r>
                <a:r>
                  <a:rPr lang="en-GB" sz="2000" dirty="0">
                    <a:latin typeface="Gill Sans Nova" panose="020B0602020104020203" pitchFamily="34" charset="0"/>
                  </a:rPr>
                  <a:t> 1000 mg/4 mL </a:t>
                </a:r>
                <a:r>
                  <a:rPr lang="en-GB" sz="2000" b="1" dirty="0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  <a:t>should not </a:t>
                </a:r>
                <a:br>
                  <a:rPr lang="en-GB" sz="2000" b="1" dirty="0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</a:br>
                <a:r>
                  <a:rPr lang="en-GB" sz="2000" b="1" dirty="0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  <a:t>be split into portions</a:t>
                </a:r>
                <a:r>
                  <a:rPr lang="en-GB" sz="2000" dirty="0">
                    <a:latin typeface="Gill Sans Nova" panose="020B0602020104020203" pitchFamily="34" charset="0"/>
                  </a:rPr>
                  <a:t> and it should </a:t>
                </a:r>
                <a:r>
                  <a:rPr lang="en-GB" sz="2000" b="1" dirty="0">
                    <a:solidFill>
                      <a:schemeClr val="accent1"/>
                    </a:solidFill>
                    <a:latin typeface="Gill Sans Nova" panose="020B0602020104020203" pitchFamily="34" charset="0"/>
                  </a:rPr>
                  <a:t>never be administered</a:t>
                </a:r>
                <a:r>
                  <a:rPr lang="en-GB" sz="2000" dirty="0">
                    <a:latin typeface="Gill Sans Nova" panose="020B0602020104020203" pitchFamily="34" charset="0"/>
                  </a:rPr>
                  <a:t> into the upper arm or thigh</a:t>
                </a: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592A0F3-839D-8F45-3C8D-808CED08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7330" t="4408" r="7347" b="7046"/>
            <a:stretch>
              <a:fillRect/>
            </a:stretch>
          </p:blipFill>
          <p:spPr>
            <a:xfrm>
              <a:off x="7317438" y="2802096"/>
              <a:ext cx="3453575" cy="3453576"/>
            </a:xfrm>
            <a:custGeom>
              <a:avLst/>
              <a:gdLst>
                <a:gd name="connsiteX0" fmla="*/ 2091992 w 4183984"/>
                <a:gd name="connsiteY0" fmla="*/ 0 h 4183985"/>
                <a:gd name="connsiteX1" fmla="*/ 4183984 w 4183984"/>
                <a:gd name="connsiteY1" fmla="*/ 2091993 h 4183985"/>
                <a:gd name="connsiteX2" fmla="*/ 2091992 w 4183984"/>
                <a:gd name="connsiteY2" fmla="*/ 4183985 h 4183985"/>
                <a:gd name="connsiteX3" fmla="*/ 0 w 4183984"/>
                <a:gd name="connsiteY3" fmla="*/ 2091993 h 4183985"/>
                <a:gd name="connsiteX4" fmla="*/ 2091992 w 4183984"/>
                <a:gd name="connsiteY4" fmla="*/ 0 h 4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3984" h="4183985">
                  <a:moveTo>
                    <a:pt x="2091992" y="0"/>
                  </a:moveTo>
                  <a:cubicBezTo>
                    <a:pt x="3247368" y="0"/>
                    <a:pt x="4183984" y="936618"/>
                    <a:pt x="4183984" y="2091993"/>
                  </a:cubicBezTo>
                  <a:cubicBezTo>
                    <a:pt x="4183984" y="3247368"/>
                    <a:pt x="3247368" y="4183985"/>
                    <a:pt x="2091992" y="4183985"/>
                  </a:cubicBezTo>
                  <a:cubicBezTo>
                    <a:pt x="936617" y="4183985"/>
                    <a:pt x="0" y="3247368"/>
                    <a:pt x="0" y="2091993"/>
                  </a:cubicBezTo>
                  <a:cubicBezTo>
                    <a:pt x="0" y="936618"/>
                    <a:pt x="936617" y="0"/>
                    <a:pt x="2091992" y="0"/>
                  </a:cubicBezTo>
                  <a:close/>
                </a:path>
              </a:pathLst>
            </a:custGeom>
            <a:ln w="57150">
              <a:solidFill>
                <a:schemeClr val="accent1"/>
              </a:solidFill>
            </a:ln>
          </p:spPr>
        </p:pic>
        <p:sp>
          <p:nvSpPr>
            <p:cNvPr id="89" name="Multiplication Sign 88">
              <a:extLst>
                <a:ext uri="{FF2B5EF4-FFF2-40B4-BE49-F238E27FC236}">
                  <a16:creationId xmlns:a16="http://schemas.microsoft.com/office/drawing/2014/main" id="{270B251E-398D-C43C-F7D6-8C8D14E65CC1}"/>
                </a:ext>
              </a:extLst>
            </p:cNvPr>
            <p:cNvSpPr/>
            <p:nvPr/>
          </p:nvSpPr>
          <p:spPr>
            <a:xfrm>
              <a:off x="7810458" y="3484373"/>
              <a:ext cx="467555" cy="467555"/>
            </a:xfrm>
            <a:prstGeom prst="mathMultiply">
              <a:avLst>
                <a:gd name="adj1" fmla="val 173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1" name="Rectangle 120">
            <a:hlinkClick r:id="rId13" action="ppaction://hlinksldjump"/>
            <a:extLst>
              <a:ext uri="{FF2B5EF4-FFF2-40B4-BE49-F238E27FC236}">
                <a16:creationId xmlns:a16="http://schemas.microsoft.com/office/drawing/2014/main" id="{CADB80D2-1F15-1D08-FC0B-7CDE1DFC6B9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hlinkClick r:id="rId14" action="ppaction://hlinksldjump"/>
            <a:extLst>
              <a:ext uri="{FF2B5EF4-FFF2-40B4-BE49-F238E27FC236}">
                <a16:creationId xmlns:a16="http://schemas.microsoft.com/office/drawing/2014/main" id="{4111265E-A100-2A74-391C-6730DBD1F0BD}"/>
              </a:ext>
            </a:extLst>
          </p:cNvPr>
          <p:cNvSpPr/>
          <p:nvPr/>
        </p:nvSpPr>
        <p:spPr>
          <a:xfrm>
            <a:off x="9711173" y="2750490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>
            <a:extLst>
              <a:ext uri="{FF2B5EF4-FFF2-40B4-BE49-F238E27FC236}">
                <a16:creationId xmlns:a16="http://schemas.microsoft.com/office/drawing/2014/main" id="{C7998F7F-20CA-D5BC-D707-83BCC14C29F7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POME, pulmonary oily micro 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DEDC5D-38FE-31D5-B5A8-4942E54C3151}"/>
              </a:ext>
            </a:extLst>
          </p:cNvPr>
          <p:cNvGrpSpPr/>
          <p:nvPr/>
        </p:nvGrpSpPr>
        <p:grpSpPr>
          <a:xfrm>
            <a:off x="1547428" y="4242395"/>
            <a:ext cx="9003462" cy="1737701"/>
            <a:chOff x="1547428" y="4242395"/>
            <a:chExt cx="9003462" cy="17377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B91915C-6FF7-7191-4A36-BBBAFAE23A31}"/>
                </a:ext>
              </a:extLst>
            </p:cNvPr>
            <p:cNvGrpSpPr/>
            <p:nvPr/>
          </p:nvGrpSpPr>
          <p:grpSpPr>
            <a:xfrm>
              <a:off x="1547428" y="4242395"/>
              <a:ext cx="9003462" cy="1737701"/>
              <a:chOff x="1249717" y="4146697"/>
              <a:chExt cx="9003462" cy="173770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52F3B33-4BA3-B1B3-F97A-073F97F7DCB2}"/>
                  </a:ext>
                </a:extLst>
              </p:cNvPr>
              <p:cNvSpPr/>
              <p:nvPr/>
            </p:nvSpPr>
            <p:spPr>
              <a:xfrm>
                <a:off x="1249717" y="4146697"/>
                <a:ext cx="9003462" cy="173770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65DEE268-DFE1-5E73-50A6-4136C9C478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300" y="4332489"/>
                <a:ext cx="8227939" cy="13854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100" dirty="0"/>
                  <a:t>The patient should be observed during and immediately after each injection in order to allow for early recognition of possible signs </a:t>
                </a:r>
                <a:br>
                  <a:rPr lang="en-GB" sz="2100" dirty="0"/>
                </a:br>
                <a:r>
                  <a:rPr lang="en-GB" sz="2100" dirty="0"/>
                  <a:t>and symptoms of 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pulmonary oily micro embolism</a:t>
                </a:r>
                <a:r>
                  <a:rPr lang="en-GB" sz="2100" dirty="0"/>
                  <a:t> (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POME</a:t>
                </a:r>
                <a:r>
                  <a:rPr lang="en-GB" sz="2100" dirty="0"/>
                  <a:t>)</a:t>
                </a:r>
              </a:p>
              <a:p>
                <a:r>
                  <a:rPr lang="en-GB" sz="2100" dirty="0"/>
                  <a:t>Suspected anaphylactic reactions after injection have been reported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87B6599-D4D2-8377-3AC8-449957FCE72F}"/>
                </a:ext>
              </a:extLst>
            </p:cNvPr>
            <p:cNvGrpSpPr/>
            <p:nvPr/>
          </p:nvGrpSpPr>
          <p:grpSpPr>
            <a:xfrm>
              <a:off x="9833971" y="5298657"/>
              <a:ext cx="568591" cy="568591"/>
              <a:chOff x="9442634" y="290029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BC00479-6737-2563-0ECA-6A088CC87991}"/>
                  </a:ext>
                </a:extLst>
              </p:cNvPr>
              <p:cNvSpPr/>
              <p:nvPr/>
            </p:nvSpPr>
            <p:spPr>
              <a:xfrm>
                <a:off x="9569259" y="3038641"/>
                <a:ext cx="3527053" cy="3527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D56E31D-A2E1-A407-05EE-4ED4C0F12227}"/>
                  </a:ext>
                </a:extLst>
              </p:cNvPr>
              <p:cNvSpPr/>
              <p:nvPr/>
            </p:nvSpPr>
            <p:spPr>
              <a:xfrm>
                <a:off x="10832951" y="4378362"/>
                <a:ext cx="828338" cy="1699709"/>
              </a:xfrm>
              <a:custGeom>
                <a:avLst/>
                <a:gdLst>
                  <a:gd name="connsiteX0" fmla="*/ 0 w 828338"/>
                  <a:gd name="connsiteY0" fmla="*/ 279699 h 1699709"/>
                  <a:gd name="connsiteX1" fmla="*/ 258183 w 828338"/>
                  <a:gd name="connsiteY1" fmla="*/ 365760 h 1699709"/>
                  <a:gd name="connsiteX2" fmla="*/ 10757 w 828338"/>
                  <a:gd name="connsiteY2" fmla="*/ 1376979 h 1699709"/>
                  <a:gd name="connsiteX3" fmla="*/ 75303 w 828338"/>
                  <a:gd name="connsiteY3" fmla="*/ 1559859 h 1699709"/>
                  <a:gd name="connsiteX4" fmla="*/ 376517 w 828338"/>
                  <a:gd name="connsiteY4" fmla="*/ 1699709 h 1699709"/>
                  <a:gd name="connsiteX5" fmla="*/ 656216 w 828338"/>
                  <a:gd name="connsiteY5" fmla="*/ 1678193 h 1699709"/>
                  <a:gd name="connsiteX6" fmla="*/ 828338 w 828338"/>
                  <a:gd name="connsiteY6" fmla="*/ 1452283 h 1699709"/>
                  <a:gd name="connsiteX7" fmla="*/ 570155 w 828338"/>
                  <a:gd name="connsiteY7" fmla="*/ 1344706 h 1699709"/>
                  <a:gd name="connsiteX8" fmla="*/ 817581 w 828338"/>
                  <a:gd name="connsiteY8" fmla="*/ 344245 h 1699709"/>
                  <a:gd name="connsiteX9" fmla="*/ 742277 w 828338"/>
                  <a:gd name="connsiteY9" fmla="*/ 118334 h 1699709"/>
                  <a:gd name="connsiteX10" fmla="*/ 527124 w 828338"/>
                  <a:gd name="connsiteY10" fmla="*/ 10758 h 1699709"/>
                  <a:gd name="connsiteX11" fmla="*/ 344244 w 828338"/>
                  <a:gd name="connsiteY11" fmla="*/ 0 h 1699709"/>
                  <a:gd name="connsiteX12" fmla="*/ 107576 w 828338"/>
                  <a:gd name="connsiteY12" fmla="*/ 96819 h 1699709"/>
                  <a:gd name="connsiteX13" fmla="*/ 0 w 828338"/>
                  <a:gd name="connsiteY13" fmla="*/ 279699 h 169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8" h="1699709">
                    <a:moveTo>
                      <a:pt x="0" y="279699"/>
                    </a:moveTo>
                    <a:lnTo>
                      <a:pt x="258183" y="365760"/>
                    </a:lnTo>
                    <a:lnTo>
                      <a:pt x="10757" y="1376979"/>
                    </a:lnTo>
                    <a:lnTo>
                      <a:pt x="75303" y="1559859"/>
                    </a:lnTo>
                    <a:lnTo>
                      <a:pt x="376517" y="1699709"/>
                    </a:lnTo>
                    <a:lnTo>
                      <a:pt x="656216" y="1678193"/>
                    </a:lnTo>
                    <a:lnTo>
                      <a:pt x="828338" y="1452283"/>
                    </a:lnTo>
                    <a:lnTo>
                      <a:pt x="570155" y="1344706"/>
                    </a:lnTo>
                    <a:lnTo>
                      <a:pt x="817581" y="344245"/>
                    </a:lnTo>
                    <a:lnTo>
                      <a:pt x="742277" y="118334"/>
                    </a:lnTo>
                    <a:lnTo>
                      <a:pt x="527124" y="10758"/>
                    </a:lnTo>
                    <a:lnTo>
                      <a:pt x="344244" y="0"/>
                    </a:lnTo>
                    <a:lnTo>
                      <a:pt x="107576" y="96819"/>
                    </a:lnTo>
                    <a:lnTo>
                      <a:pt x="0" y="2796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5917CD3-67A7-5985-B75D-90B3BD88501A}"/>
                  </a:ext>
                </a:extLst>
              </p:cNvPr>
              <p:cNvSpPr/>
              <p:nvPr/>
            </p:nvSpPr>
            <p:spPr>
              <a:xfrm>
                <a:off x="11304602" y="3514939"/>
                <a:ext cx="603361" cy="60336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4165CBBB-60E1-77D0-CFFA-7A7BDCC4731B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442634" y="2900297"/>
                <a:ext cx="3810000" cy="3810000"/>
              </a:xfrm>
              <a:prstGeom prst="rect">
                <a:avLst/>
              </a:prstGeom>
            </p:spPr>
          </p:pic>
        </p:grp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991022" cy="277614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Method of administration</a:t>
            </a:r>
          </a:p>
          <a:p>
            <a:r>
              <a:rPr lang="en-GB" sz="2200" dirty="0"/>
              <a:t>As with all oily solutions, must be administered </a:t>
            </a:r>
            <a:r>
              <a:rPr lang="en-GB" sz="2200" b="1" dirty="0">
                <a:solidFill>
                  <a:schemeClr val="accent1"/>
                </a:solidFill>
              </a:rPr>
              <a:t>strictly intramuscularly</a:t>
            </a:r>
            <a:endParaRPr lang="en-GB" sz="2200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Care should be taken to inject deeply into the gluteal muscle </a:t>
            </a:r>
            <a:br>
              <a:rPr lang="en-GB" dirty="0"/>
            </a:br>
            <a:r>
              <a:rPr lang="en-GB" dirty="0"/>
              <a:t>following the usual precautions for intramuscular injection</a:t>
            </a:r>
          </a:p>
          <a:p>
            <a:r>
              <a:rPr lang="en-GB" sz="2200" dirty="0"/>
              <a:t>Must be injected </a:t>
            </a:r>
            <a:r>
              <a:rPr lang="en-GB" sz="2200" b="1" dirty="0">
                <a:solidFill>
                  <a:schemeClr val="accent1"/>
                </a:solidFill>
              </a:rPr>
              <a:t>very slowly</a:t>
            </a:r>
            <a:r>
              <a:rPr lang="en-GB" sz="2200" dirty="0"/>
              <a:t> (</a:t>
            </a:r>
            <a:r>
              <a:rPr lang="en-GB" sz="2200" b="1" dirty="0">
                <a:solidFill>
                  <a:schemeClr val="accent1"/>
                </a:solidFill>
              </a:rPr>
              <a:t>over 2 minutes</a:t>
            </a:r>
            <a:r>
              <a:rPr lang="en-GB" sz="2200" dirty="0"/>
              <a:t>)</a:t>
            </a:r>
          </a:p>
          <a:p>
            <a:r>
              <a:rPr lang="en-GB" sz="2200" dirty="0"/>
              <a:t>Special care must be taken to </a:t>
            </a:r>
            <a:r>
              <a:rPr lang="en-GB" sz="2200" b="1" dirty="0">
                <a:solidFill>
                  <a:schemeClr val="accent1"/>
                </a:solidFill>
              </a:rPr>
              <a:t>avoid </a:t>
            </a:r>
            <a:r>
              <a:rPr lang="en-GB" sz="2200" b="1" dirty="0" err="1">
                <a:solidFill>
                  <a:schemeClr val="accent1"/>
                </a:solidFill>
              </a:rPr>
              <a:t>intravasal</a:t>
            </a:r>
            <a:r>
              <a:rPr lang="en-GB" sz="2200" b="1" dirty="0">
                <a:solidFill>
                  <a:schemeClr val="accent1"/>
                </a:solidFill>
              </a:rPr>
              <a:t> application</a:t>
            </a:r>
          </a:p>
          <a:p>
            <a:r>
              <a:rPr lang="en-GB" sz="2200" dirty="0"/>
              <a:t>Vial contents are to be injected intramuscularly immediately after opening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7CAA26-D41E-E3AD-2D5A-9941C4CF6BC5}"/>
              </a:ext>
            </a:extLst>
          </p:cNvPr>
          <p:cNvGrpSpPr/>
          <p:nvPr/>
        </p:nvGrpSpPr>
        <p:grpSpPr>
          <a:xfrm>
            <a:off x="7831633" y="2197819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348447-365F-B1F0-6EC9-E59EA44AD075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391758-F450-A586-8F47-E64F8B3D19D4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0920373-C6D9-61CA-5AA6-CACE0889FEEF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900CF1E5-576B-1086-2048-9FAB5270F3D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055C61-2FB7-1DD0-5628-BA6DE9B14B21}"/>
              </a:ext>
            </a:extLst>
          </p:cNvPr>
          <p:cNvGrpSpPr/>
          <p:nvPr/>
        </p:nvGrpSpPr>
        <p:grpSpPr>
          <a:xfrm>
            <a:off x="1020816" y="4584634"/>
            <a:ext cx="1053222" cy="1053222"/>
            <a:chOff x="706682" y="4380015"/>
            <a:chExt cx="1053222" cy="105322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786B7765-FE8E-4987-D3B3-BF13821ECB7F}"/>
                </a:ext>
              </a:extLst>
            </p:cNvPr>
            <p:cNvSpPr/>
            <p:nvPr/>
          </p:nvSpPr>
          <p:spPr>
            <a:xfrm>
              <a:off x="850603" y="4561366"/>
              <a:ext cx="752668" cy="7230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9B44408D-8E4F-02F1-63F2-AB97A1077D3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6682" y="4380015"/>
              <a:ext cx="1053222" cy="105322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B2FA1DF-491D-2F4B-17B3-7ABDE4C7CF99}"/>
              </a:ext>
            </a:extLst>
          </p:cNvPr>
          <p:cNvGrpSpPr/>
          <p:nvPr/>
        </p:nvGrpSpPr>
        <p:grpSpPr>
          <a:xfrm>
            <a:off x="9719293" y="1352986"/>
            <a:ext cx="2046518" cy="2045590"/>
            <a:chOff x="9719293" y="1352986"/>
            <a:chExt cx="2046518" cy="20455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905BC9-709E-0D7D-19F0-13C9D8BD8F5C}"/>
                </a:ext>
              </a:extLst>
            </p:cNvPr>
            <p:cNvSpPr/>
            <p:nvPr/>
          </p:nvSpPr>
          <p:spPr>
            <a:xfrm>
              <a:off x="10432014" y="1720083"/>
              <a:ext cx="1059728" cy="1059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19A9E8-B020-344C-31F8-57D2892A58A8}"/>
                </a:ext>
              </a:extLst>
            </p:cNvPr>
            <p:cNvSpPr/>
            <p:nvPr/>
          </p:nvSpPr>
          <p:spPr>
            <a:xfrm>
              <a:off x="10432014" y="1720083"/>
              <a:ext cx="1059728" cy="1059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BEB25A-3330-E28A-5250-C216061F4937}"/>
                </a:ext>
              </a:extLst>
            </p:cNvPr>
            <p:cNvSpPr/>
            <p:nvPr/>
          </p:nvSpPr>
          <p:spPr>
            <a:xfrm>
              <a:off x="10435034" y="1713425"/>
              <a:ext cx="1059728" cy="105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0C6B84D-1FF8-F34E-F169-9D6D1992FFDB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52422" y="1352986"/>
              <a:ext cx="1513389" cy="1513389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DD8421-7F21-85FD-77A8-F741AB289C20}"/>
                </a:ext>
              </a:extLst>
            </p:cNvPr>
            <p:cNvSpPr/>
            <p:nvPr/>
          </p:nvSpPr>
          <p:spPr>
            <a:xfrm>
              <a:off x="10960625" y="1833518"/>
              <a:ext cx="410727" cy="412432"/>
            </a:xfrm>
            <a:custGeom>
              <a:avLst/>
              <a:gdLst>
                <a:gd name="connsiteX0" fmla="*/ 582910 w 1034018"/>
                <a:gd name="connsiteY0" fmla="*/ 0 h 1038309"/>
                <a:gd name="connsiteX1" fmla="*/ 667327 w 1034018"/>
                <a:gd name="connsiteY1" fmla="*/ 51284 h 1038309"/>
                <a:gd name="connsiteX2" fmla="*/ 988408 w 1034018"/>
                <a:gd name="connsiteY2" fmla="*/ 372365 h 1038309"/>
                <a:gd name="connsiteX3" fmla="*/ 1034018 w 1034018"/>
                <a:gd name="connsiteY3" fmla="*/ 447441 h 1038309"/>
                <a:gd name="connsiteX4" fmla="*/ 0 w 1034018"/>
                <a:gd name="connsiteY4" fmla="*/ 1038309 h 103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018" h="1038309">
                  <a:moveTo>
                    <a:pt x="582910" y="0"/>
                  </a:moveTo>
                  <a:lnTo>
                    <a:pt x="667327" y="51284"/>
                  </a:lnTo>
                  <a:cubicBezTo>
                    <a:pt x="793808" y="136733"/>
                    <a:pt x="902959" y="245884"/>
                    <a:pt x="988408" y="372365"/>
                  </a:cubicBezTo>
                  <a:lnTo>
                    <a:pt x="1034018" y="447441"/>
                  </a:lnTo>
                  <a:lnTo>
                    <a:pt x="0" y="10383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43A0ED-A6EC-4506-04C7-5EB8B1D44F06}"/>
                </a:ext>
              </a:extLst>
            </p:cNvPr>
            <p:cNvSpPr/>
            <p:nvPr/>
          </p:nvSpPr>
          <p:spPr>
            <a:xfrm>
              <a:off x="10957093" y="1773248"/>
              <a:ext cx="235073" cy="478993"/>
            </a:xfrm>
            <a:custGeom>
              <a:avLst/>
              <a:gdLst>
                <a:gd name="connsiteX0" fmla="*/ 11594 w 591802"/>
                <a:gd name="connsiteY0" fmla="*/ 0 h 1205879"/>
                <a:gd name="connsiteX1" fmla="*/ 578209 w 591802"/>
                <a:gd name="connsiteY1" fmla="*/ 143472 h 1205879"/>
                <a:gd name="connsiteX2" fmla="*/ 591802 w 591802"/>
                <a:gd name="connsiteY2" fmla="*/ 151731 h 1205879"/>
                <a:gd name="connsiteX3" fmla="*/ 0 w 591802"/>
                <a:gd name="connsiteY3" fmla="*/ 1205879 h 1205879"/>
                <a:gd name="connsiteX4" fmla="*/ 0 w 591802"/>
                <a:gd name="connsiteY4" fmla="*/ 586 h 12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802" h="1205879">
                  <a:moveTo>
                    <a:pt x="11594" y="0"/>
                  </a:moveTo>
                  <a:cubicBezTo>
                    <a:pt x="216754" y="0"/>
                    <a:pt x="409775" y="51974"/>
                    <a:pt x="578209" y="143472"/>
                  </a:cubicBezTo>
                  <a:lnTo>
                    <a:pt x="591802" y="151731"/>
                  </a:lnTo>
                  <a:lnTo>
                    <a:pt x="0" y="1205879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12D56A-52E6-367D-06AA-E4BF436E5CF3}"/>
                </a:ext>
              </a:extLst>
            </p:cNvPr>
            <p:cNvGrpSpPr/>
            <p:nvPr/>
          </p:nvGrpSpPr>
          <p:grpSpPr>
            <a:xfrm>
              <a:off x="9719293" y="1875647"/>
              <a:ext cx="1236062" cy="1522929"/>
              <a:chOff x="10086110" y="67666"/>
              <a:chExt cx="1960418" cy="2415392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92AE36-1F58-591D-07FA-518020A1499A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478E1E-3080-2F9C-A8F4-F9A2CDFE386D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8818763-AEAB-F545-1D21-5F1BB0E0815E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D1473F-65BF-DFD7-E360-85009CA9241C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A50B7C5-A3C7-92A8-C5DA-41AE811E6E38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53F658D3-5F49-44D0-748A-7E91BB92BD04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D270AC-9883-505E-C2DB-A395C66D290C}"/>
                </a:ext>
              </a:extLst>
            </p:cNvPr>
            <p:cNvSpPr txBox="1"/>
            <p:nvPr/>
          </p:nvSpPr>
          <p:spPr>
            <a:xfrm>
              <a:off x="10507055" y="2256870"/>
              <a:ext cx="903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Gill Sans Nova" panose="020B0602020104020203" pitchFamily="34" charset="0"/>
                </a:rPr>
                <a:t>2 minutes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D361380-1A81-A784-3683-D03543F7469C}"/>
              </a:ext>
            </a:extLst>
          </p:cNvPr>
          <p:cNvSpPr/>
          <p:nvPr/>
        </p:nvSpPr>
        <p:spPr>
          <a:xfrm>
            <a:off x="0" y="990752"/>
            <a:ext cx="12192000" cy="58672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32F7DAE-865D-2A6A-E2E9-D863685D879C}"/>
              </a:ext>
            </a:extLst>
          </p:cNvPr>
          <p:cNvGrpSpPr/>
          <p:nvPr/>
        </p:nvGrpSpPr>
        <p:grpSpPr>
          <a:xfrm>
            <a:off x="9631950" y="4635889"/>
            <a:ext cx="568591" cy="568591"/>
            <a:chOff x="10466992" y="5049692"/>
            <a:chExt cx="568591" cy="568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B7CDE5D-7762-2D1C-68CD-7BE85D46F759}"/>
                </a:ext>
              </a:extLst>
            </p:cNvPr>
            <p:cNvSpPr/>
            <p:nvPr/>
          </p:nvSpPr>
          <p:spPr>
            <a:xfrm>
              <a:off x="10485889" y="5070338"/>
              <a:ext cx="526365" cy="526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29A77D-7626-6D5D-1FC0-D6DC43AA9485}"/>
                </a:ext>
              </a:extLst>
            </p:cNvPr>
            <p:cNvSpPr/>
            <p:nvPr/>
          </p:nvSpPr>
          <p:spPr>
            <a:xfrm>
              <a:off x="10674478" y="5270273"/>
              <a:ext cx="123618" cy="25365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D2A2A6D-D0B9-7B69-166F-589BC66E66D3}"/>
                </a:ext>
              </a:extLst>
            </p:cNvPr>
            <p:cNvSpPr/>
            <p:nvPr/>
          </p:nvSpPr>
          <p:spPr>
            <a:xfrm>
              <a:off x="10744866" y="5141419"/>
              <a:ext cx="90043" cy="90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61C6AE00-7B75-344E-845A-7F60F33FAB1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66992" y="5049692"/>
              <a:ext cx="568591" cy="568591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5D8EDA5-107B-2AB1-AD09-681D946411EA}"/>
              </a:ext>
            </a:extLst>
          </p:cNvPr>
          <p:cNvGrpSpPr/>
          <p:nvPr/>
        </p:nvGrpSpPr>
        <p:grpSpPr>
          <a:xfrm>
            <a:off x="465307" y="1192074"/>
            <a:ext cx="10283179" cy="4891245"/>
            <a:chOff x="502718" y="1192074"/>
            <a:chExt cx="10283179" cy="4891245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2781D572-5ADF-1FD3-F30B-AB3375EFC71D}"/>
                </a:ext>
              </a:extLst>
            </p:cNvPr>
            <p:cNvSpPr/>
            <p:nvPr/>
          </p:nvSpPr>
          <p:spPr>
            <a:xfrm>
              <a:off x="502718" y="1192074"/>
              <a:ext cx="10283179" cy="4891245"/>
            </a:xfrm>
            <a:prstGeom prst="roundRect">
              <a:avLst>
                <a:gd name="adj" fmla="val 8574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5B6139F-03FE-DFF4-6936-3A957A541E3F}"/>
                </a:ext>
              </a:extLst>
            </p:cNvPr>
            <p:cNvGrpSpPr/>
            <p:nvPr/>
          </p:nvGrpSpPr>
          <p:grpSpPr>
            <a:xfrm>
              <a:off x="822235" y="1466708"/>
              <a:ext cx="9888969" cy="4570893"/>
              <a:chOff x="1864227" y="1541135"/>
              <a:chExt cx="9888969" cy="4570893"/>
            </a:xfrm>
          </p:grpSpPr>
          <p:sp>
            <p:nvSpPr>
              <p:cNvPr id="58" name="Footer Placeholder 3">
                <a:extLst>
                  <a:ext uri="{FF2B5EF4-FFF2-40B4-BE49-F238E27FC236}">
                    <a16:creationId xmlns:a16="http://schemas.microsoft.com/office/drawing/2014/main" id="{9FB75B9C-60B2-66BA-4CAE-900C685520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9887" y="5746903"/>
                <a:ext cx="8092186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b"/>
              <a:lstStyle>
                <a:defPPr>
                  <a:defRPr lang="en-US"/>
                </a:defPPr>
                <a:lvl1pPr marL="0" algn="l" defTabSz="914400" rtl="0" eaLnBrk="1" latinLnBrk="0" hangingPunct="1">
                  <a:defRPr sz="1000" kern="1200" spc="0" baseline="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dirty="0">
                    <a:solidFill>
                      <a:srgbClr val="242E2E"/>
                    </a:solidFill>
                  </a:rPr>
                  <a:t>1. Testosterone </a:t>
                </a:r>
                <a:r>
                  <a:rPr lang="en-GB" dirty="0" err="1">
                    <a:solidFill>
                      <a:srgbClr val="242E2E"/>
                    </a:solidFill>
                  </a:rPr>
                  <a:t>Besins</a:t>
                </a:r>
                <a:r>
                  <a:rPr lang="en-GB" dirty="0">
                    <a:solidFill>
                      <a:srgbClr val="242E2E"/>
                    </a:solidFill>
                  </a:rPr>
                  <a:t> 1000 mg/4 mL Summary of Product Characteristics.</a:t>
                </a:r>
              </a:p>
            </p:txBody>
          </p:sp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8F5D665A-C63C-6F86-E5F7-2F09CCE653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4227" y="1541135"/>
                <a:ext cx="9888969" cy="429861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GB" sz="2000" b="1" dirty="0"/>
                  <a:t>Pulmonary oily micro embolism (POME)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GB" sz="2000" dirty="0"/>
                  <a:t>POME is an injection-based reaction that is </a:t>
                </a:r>
                <a:r>
                  <a:rPr lang="en-GB" sz="2000" dirty="0" err="1"/>
                  <a:t>pathophysiologically</a:t>
                </a:r>
                <a:r>
                  <a:rPr lang="en-GB" sz="2000" dirty="0"/>
                  <a:t> related to fat </a:t>
                </a:r>
                <a:br>
                  <a:rPr lang="en-GB" sz="2000" dirty="0"/>
                </a:br>
                <a:r>
                  <a:rPr lang="en-GB" sz="2000" dirty="0"/>
                  <a:t>embolism syndrome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GB" sz="2000" dirty="0"/>
                  <a:t>It can occur following direct vascular or </a:t>
                </a:r>
                <a:r>
                  <a:rPr lang="en-GB" sz="2000" dirty="0" err="1"/>
                  <a:t>lymphovascular</a:t>
                </a:r>
                <a:r>
                  <a:rPr lang="en-GB" sz="2000" dirty="0"/>
                  <a:t> delivery of oil-based preparations, which then reach the lung from venous circulation and right heart output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000" dirty="0"/>
                  <a:t>POME can in rare cases lead to signs and symptoms such as: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cough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dyspnoea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malaise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hyperhidrosis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chest pain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dizziness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paraesthesia</a:t>
                </a:r>
                <a:r>
                  <a:rPr lang="en-GB" sz="2000" dirty="0"/>
                  <a:t> or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syncope</a:t>
                </a:r>
                <a:r>
                  <a:rPr lang="en-GB" sz="2000" baseline="30000" dirty="0"/>
                  <a:t>1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000" dirty="0"/>
                  <a:t>These reactions may occur during or immediately after the injection and are reversible</a:t>
                </a:r>
                <a:r>
                  <a:rPr lang="en-GB" sz="2000" baseline="30000" dirty="0"/>
                  <a:t>1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000" dirty="0"/>
                  <a:t>Treatment is usually supportive </a:t>
                </a:r>
                <a:r>
                  <a:rPr lang="en-GB" sz="2000" i="1" dirty="0"/>
                  <a:t>e.g.</a:t>
                </a:r>
                <a:r>
                  <a:rPr lang="en-GB" sz="2000" dirty="0"/>
                  <a:t> by administration of supplemental oxygen</a:t>
                </a:r>
                <a:r>
                  <a:rPr lang="en-GB" sz="2000" baseline="30000" dirty="0"/>
                  <a:t>1</a:t>
                </a:r>
                <a:endParaRPr lang="en-GB" sz="2000" dirty="0"/>
              </a:p>
              <a:p>
                <a:pPr>
                  <a:lnSpc>
                    <a:spcPct val="100000"/>
                  </a:lnSpc>
                </a:pPr>
                <a:r>
                  <a:rPr lang="en-GB" sz="2000" dirty="0"/>
                  <a:t>Sometimes these symptoms may be difficult to distinguish from an allergic reaction </a:t>
                </a:r>
                <a:br>
                  <a:rPr lang="en-GB" sz="2000" dirty="0"/>
                </a:br>
                <a:r>
                  <a:rPr lang="en-GB" sz="2000" dirty="0"/>
                  <a:t>that can occur with use of any injectable product</a:t>
                </a:r>
              </a:p>
            </p:txBody>
          </p:sp>
        </p:grp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EB755D7B-5250-C7CB-C7A2-ADDEABB5D570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79708" y="1378514"/>
              <a:ext cx="582129" cy="582129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3D72823-920C-5334-6F8C-7B5284ABB7BA}"/>
                </a:ext>
              </a:extLst>
            </p:cNvPr>
            <p:cNvSpPr txBox="1"/>
            <p:nvPr/>
          </p:nvSpPr>
          <p:spPr>
            <a:xfrm>
              <a:off x="9938790" y="1885138"/>
              <a:ext cx="6639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Gill Sans Nova" panose="020B0602020104020203" pitchFamily="34" charset="0"/>
                </a:rPr>
                <a:t>Close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0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135" name="Rectangle 134">
            <a:hlinkClick r:id="rId13" action="ppaction://hlinksldjump"/>
            <a:extLst>
              <a:ext uri="{FF2B5EF4-FFF2-40B4-BE49-F238E27FC236}">
                <a16:creationId xmlns:a16="http://schemas.microsoft.com/office/drawing/2014/main" id="{48215BA8-2633-A59D-16F4-E5F017721FF3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hlinkClick r:id="rId14" action="ppaction://hlinksldjump"/>
            <a:extLst>
              <a:ext uri="{FF2B5EF4-FFF2-40B4-BE49-F238E27FC236}">
                <a16:creationId xmlns:a16="http://schemas.microsoft.com/office/drawing/2014/main" id="{31C56F9B-6DCF-6F5A-84AA-D8DD65308DB9}"/>
              </a:ext>
            </a:extLst>
          </p:cNvPr>
          <p:cNvSpPr/>
          <p:nvPr/>
        </p:nvSpPr>
        <p:spPr>
          <a:xfrm>
            <a:off x="9934983" y="1379339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1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F6D251B2-E0E0-2924-E2E8-8ECFE4F9CE3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POME, pulmonary oily micro 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EE811E-BB23-BF5A-5803-0AC316D766B9}"/>
              </a:ext>
            </a:extLst>
          </p:cNvPr>
          <p:cNvGrpSpPr/>
          <p:nvPr/>
        </p:nvGrpSpPr>
        <p:grpSpPr>
          <a:xfrm>
            <a:off x="9719293" y="1352986"/>
            <a:ext cx="2046518" cy="2045590"/>
            <a:chOff x="9719293" y="1352986"/>
            <a:chExt cx="2046518" cy="204559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752974-F058-98ED-E730-936825579DA3}"/>
                </a:ext>
              </a:extLst>
            </p:cNvPr>
            <p:cNvSpPr/>
            <p:nvPr/>
          </p:nvSpPr>
          <p:spPr>
            <a:xfrm>
              <a:off x="10432014" y="1720083"/>
              <a:ext cx="1059728" cy="1059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4137E3D-E55C-7917-9313-209B82205F6C}"/>
                </a:ext>
              </a:extLst>
            </p:cNvPr>
            <p:cNvSpPr/>
            <p:nvPr/>
          </p:nvSpPr>
          <p:spPr>
            <a:xfrm>
              <a:off x="10432014" y="1720083"/>
              <a:ext cx="1059728" cy="1059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AA6245-65EB-23A8-0573-A7807D385E89}"/>
                </a:ext>
              </a:extLst>
            </p:cNvPr>
            <p:cNvSpPr/>
            <p:nvPr/>
          </p:nvSpPr>
          <p:spPr>
            <a:xfrm>
              <a:off x="10435034" y="1713425"/>
              <a:ext cx="1059728" cy="105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DF91583E-05AF-E537-20CF-276B17AF1DB2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52422" y="1352986"/>
              <a:ext cx="1513389" cy="1513389"/>
            </a:xfrm>
            <a:prstGeom prst="rect">
              <a:avLst/>
            </a:prstGeom>
          </p:spPr>
        </p:pic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8F50A0-3D74-CA05-E370-0BFBDB824D58}"/>
                </a:ext>
              </a:extLst>
            </p:cNvPr>
            <p:cNvSpPr/>
            <p:nvPr/>
          </p:nvSpPr>
          <p:spPr>
            <a:xfrm>
              <a:off x="10960625" y="1833518"/>
              <a:ext cx="410727" cy="412432"/>
            </a:xfrm>
            <a:custGeom>
              <a:avLst/>
              <a:gdLst>
                <a:gd name="connsiteX0" fmla="*/ 582910 w 1034018"/>
                <a:gd name="connsiteY0" fmla="*/ 0 h 1038309"/>
                <a:gd name="connsiteX1" fmla="*/ 667327 w 1034018"/>
                <a:gd name="connsiteY1" fmla="*/ 51284 h 1038309"/>
                <a:gd name="connsiteX2" fmla="*/ 988408 w 1034018"/>
                <a:gd name="connsiteY2" fmla="*/ 372365 h 1038309"/>
                <a:gd name="connsiteX3" fmla="*/ 1034018 w 1034018"/>
                <a:gd name="connsiteY3" fmla="*/ 447441 h 1038309"/>
                <a:gd name="connsiteX4" fmla="*/ 0 w 1034018"/>
                <a:gd name="connsiteY4" fmla="*/ 1038309 h 103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018" h="1038309">
                  <a:moveTo>
                    <a:pt x="582910" y="0"/>
                  </a:moveTo>
                  <a:lnTo>
                    <a:pt x="667327" y="51284"/>
                  </a:lnTo>
                  <a:cubicBezTo>
                    <a:pt x="793808" y="136733"/>
                    <a:pt x="902959" y="245884"/>
                    <a:pt x="988408" y="372365"/>
                  </a:cubicBezTo>
                  <a:lnTo>
                    <a:pt x="1034018" y="447441"/>
                  </a:lnTo>
                  <a:lnTo>
                    <a:pt x="0" y="10383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89931BB-E8C0-15C0-28F7-377CC3F5A2A1}"/>
                </a:ext>
              </a:extLst>
            </p:cNvPr>
            <p:cNvSpPr/>
            <p:nvPr/>
          </p:nvSpPr>
          <p:spPr>
            <a:xfrm>
              <a:off x="10957093" y="1773248"/>
              <a:ext cx="235073" cy="478993"/>
            </a:xfrm>
            <a:custGeom>
              <a:avLst/>
              <a:gdLst>
                <a:gd name="connsiteX0" fmla="*/ 11594 w 591802"/>
                <a:gd name="connsiteY0" fmla="*/ 0 h 1205879"/>
                <a:gd name="connsiteX1" fmla="*/ 578209 w 591802"/>
                <a:gd name="connsiteY1" fmla="*/ 143472 h 1205879"/>
                <a:gd name="connsiteX2" fmla="*/ 591802 w 591802"/>
                <a:gd name="connsiteY2" fmla="*/ 151731 h 1205879"/>
                <a:gd name="connsiteX3" fmla="*/ 0 w 591802"/>
                <a:gd name="connsiteY3" fmla="*/ 1205879 h 1205879"/>
                <a:gd name="connsiteX4" fmla="*/ 0 w 591802"/>
                <a:gd name="connsiteY4" fmla="*/ 586 h 120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802" h="1205879">
                  <a:moveTo>
                    <a:pt x="11594" y="0"/>
                  </a:moveTo>
                  <a:cubicBezTo>
                    <a:pt x="216754" y="0"/>
                    <a:pt x="409775" y="51974"/>
                    <a:pt x="578209" y="143472"/>
                  </a:cubicBezTo>
                  <a:lnTo>
                    <a:pt x="591802" y="151731"/>
                  </a:lnTo>
                  <a:lnTo>
                    <a:pt x="0" y="1205879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F239F68-80E9-0484-4FBB-DCAC0F9A65D4}"/>
                </a:ext>
              </a:extLst>
            </p:cNvPr>
            <p:cNvGrpSpPr/>
            <p:nvPr/>
          </p:nvGrpSpPr>
          <p:grpSpPr>
            <a:xfrm>
              <a:off x="9719293" y="1875647"/>
              <a:ext cx="1236062" cy="1522929"/>
              <a:chOff x="10086110" y="67666"/>
              <a:chExt cx="1960418" cy="2415392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2C8A509-E026-2FDF-AB5A-9B8FEC8AE764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8A961A-574E-3743-0044-B1E992D49F2C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919007DD-29CC-3B9C-A7AD-45EAB4001179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736E7D9-3A98-B63B-66EE-3462FBD6B338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DC8B965-58CB-F5F5-6708-425D89851881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1" name="Graphic 90">
                <a:extLst>
                  <a:ext uri="{FF2B5EF4-FFF2-40B4-BE49-F238E27FC236}">
                    <a16:creationId xmlns:a16="http://schemas.microsoft.com/office/drawing/2014/main" id="{E6570C58-B0AB-48F6-E019-6EE4DBB86B3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F808355-08CC-04AD-1C59-01097CEB204C}"/>
                </a:ext>
              </a:extLst>
            </p:cNvPr>
            <p:cNvSpPr txBox="1"/>
            <p:nvPr/>
          </p:nvSpPr>
          <p:spPr>
            <a:xfrm>
              <a:off x="10507055" y="2256870"/>
              <a:ext cx="903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Gill Sans Nova" panose="020B0602020104020203" pitchFamily="34" charset="0"/>
                </a:rPr>
                <a:t>2 minutes</a:t>
              </a:r>
            </a:p>
          </p:txBody>
        </p: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991022" cy="277614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Method of administration</a:t>
            </a:r>
          </a:p>
          <a:p>
            <a:r>
              <a:rPr lang="en-GB" sz="2200" dirty="0"/>
              <a:t>As with all oily solutions, must be administered </a:t>
            </a:r>
            <a:r>
              <a:rPr lang="en-GB" sz="2200" b="1" dirty="0">
                <a:solidFill>
                  <a:schemeClr val="accent1"/>
                </a:solidFill>
              </a:rPr>
              <a:t>strictly intramuscularly</a:t>
            </a:r>
            <a:endParaRPr lang="en-GB" sz="2200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Care should be taken to inject deeply into the gluteal muscle </a:t>
            </a:r>
            <a:br>
              <a:rPr lang="en-GB" dirty="0"/>
            </a:br>
            <a:r>
              <a:rPr lang="en-GB" dirty="0"/>
              <a:t>following the usual precautions for intramuscular injection</a:t>
            </a:r>
          </a:p>
          <a:p>
            <a:r>
              <a:rPr lang="en-GB" sz="2200" dirty="0"/>
              <a:t>Must be injected </a:t>
            </a:r>
            <a:r>
              <a:rPr lang="en-GB" sz="2200" b="1" dirty="0">
                <a:solidFill>
                  <a:schemeClr val="accent1"/>
                </a:solidFill>
              </a:rPr>
              <a:t>very slowly</a:t>
            </a:r>
            <a:r>
              <a:rPr lang="en-GB" sz="2200" dirty="0"/>
              <a:t> (</a:t>
            </a:r>
            <a:r>
              <a:rPr lang="en-GB" sz="2200" b="1" dirty="0">
                <a:solidFill>
                  <a:schemeClr val="accent1"/>
                </a:solidFill>
              </a:rPr>
              <a:t>over 2 minutes</a:t>
            </a:r>
            <a:r>
              <a:rPr lang="en-GB" sz="2200" dirty="0"/>
              <a:t>)</a:t>
            </a:r>
          </a:p>
          <a:p>
            <a:r>
              <a:rPr lang="en-GB" sz="2200" dirty="0"/>
              <a:t>Special care must be taken to </a:t>
            </a:r>
            <a:r>
              <a:rPr lang="en-GB" sz="2200" b="1" dirty="0">
                <a:solidFill>
                  <a:schemeClr val="accent1"/>
                </a:solidFill>
              </a:rPr>
              <a:t>avoid </a:t>
            </a:r>
            <a:r>
              <a:rPr lang="en-GB" sz="2200" b="1" dirty="0" err="1">
                <a:solidFill>
                  <a:schemeClr val="accent1"/>
                </a:solidFill>
              </a:rPr>
              <a:t>intravasal</a:t>
            </a:r>
            <a:r>
              <a:rPr lang="en-GB" sz="2200" b="1" dirty="0">
                <a:solidFill>
                  <a:schemeClr val="accent1"/>
                </a:solidFill>
              </a:rPr>
              <a:t> application</a:t>
            </a:r>
          </a:p>
          <a:p>
            <a:r>
              <a:rPr lang="en-GB" sz="2200" dirty="0"/>
              <a:t>Vial contents are to be injected intramuscularly immediately after opening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7CAA26-D41E-E3AD-2D5A-9941C4CF6BC5}"/>
              </a:ext>
            </a:extLst>
          </p:cNvPr>
          <p:cNvGrpSpPr/>
          <p:nvPr/>
        </p:nvGrpSpPr>
        <p:grpSpPr>
          <a:xfrm>
            <a:off x="7831633" y="2197819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348447-365F-B1F0-6EC9-E59EA44AD075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391758-F450-A586-8F47-E64F8B3D19D4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0920373-C6D9-61CA-5AA6-CACE0889FEEF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900CF1E5-576B-1086-2048-9FAB5270F3DF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018AB8-1AAE-3846-6775-B29AFB506A43}"/>
              </a:ext>
            </a:extLst>
          </p:cNvPr>
          <p:cNvGrpSpPr/>
          <p:nvPr/>
        </p:nvGrpSpPr>
        <p:grpSpPr>
          <a:xfrm>
            <a:off x="1547428" y="4242395"/>
            <a:ext cx="9003462" cy="1737701"/>
            <a:chOff x="1547428" y="4242395"/>
            <a:chExt cx="9003462" cy="17377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B91915C-6FF7-7191-4A36-BBBAFAE23A31}"/>
                </a:ext>
              </a:extLst>
            </p:cNvPr>
            <p:cNvGrpSpPr/>
            <p:nvPr/>
          </p:nvGrpSpPr>
          <p:grpSpPr>
            <a:xfrm>
              <a:off x="1547428" y="4242395"/>
              <a:ext cx="9003462" cy="1737701"/>
              <a:chOff x="1249717" y="4146697"/>
              <a:chExt cx="9003462" cy="173770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52F3B33-4BA3-B1B3-F97A-073F97F7DCB2}"/>
                  </a:ext>
                </a:extLst>
              </p:cNvPr>
              <p:cNvSpPr/>
              <p:nvPr/>
            </p:nvSpPr>
            <p:spPr>
              <a:xfrm>
                <a:off x="1249717" y="4146697"/>
                <a:ext cx="9003462" cy="173770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65DEE268-DFE1-5E73-50A6-4136C9C478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300" y="4332489"/>
                <a:ext cx="8227939" cy="13854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100" dirty="0"/>
                  <a:t>The patient should be observed during and immediately after each injection in order to allow for early recognition of possible signs </a:t>
                </a:r>
                <a:br>
                  <a:rPr lang="en-GB" sz="2100" dirty="0"/>
                </a:br>
                <a:r>
                  <a:rPr lang="en-GB" sz="2100" dirty="0"/>
                  <a:t>and symptoms of 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pulmonary oily micro embolism</a:t>
                </a:r>
                <a:r>
                  <a:rPr lang="en-GB" sz="2100" dirty="0"/>
                  <a:t> (</a:t>
                </a:r>
                <a:r>
                  <a:rPr lang="en-GB" sz="2100" b="1" dirty="0">
                    <a:solidFill>
                      <a:schemeClr val="accent1"/>
                    </a:solidFill>
                  </a:rPr>
                  <a:t>POME</a:t>
                </a:r>
                <a:r>
                  <a:rPr lang="en-GB" sz="2100" dirty="0"/>
                  <a:t>)</a:t>
                </a:r>
              </a:p>
              <a:p>
                <a:r>
                  <a:rPr lang="en-GB" sz="2100" dirty="0"/>
                  <a:t>Suspected anaphylactic reactions after injection have been reported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10F435-6099-7F62-0068-57342BEC7A13}"/>
                </a:ext>
              </a:extLst>
            </p:cNvPr>
            <p:cNvGrpSpPr/>
            <p:nvPr/>
          </p:nvGrpSpPr>
          <p:grpSpPr>
            <a:xfrm>
              <a:off x="9631950" y="4635889"/>
              <a:ext cx="568591" cy="568591"/>
              <a:chOff x="9442634" y="290029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B53B4E3-7B94-0542-8CF7-6AC71693EC48}"/>
                  </a:ext>
                </a:extLst>
              </p:cNvPr>
              <p:cNvSpPr/>
              <p:nvPr/>
            </p:nvSpPr>
            <p:spPr>
              <a:xfrm>
                <a:off x="9569259" y="3038641"/>
                <a:ext cx="3527053" cy="3527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26069E9-FD60-3784-F98F-9FE893FD2BCC}"/>
                  </a:ext>
                </a:extLst>
              </p:cNvPr>
              <p:cNvSpPr/>
              <p:nvPr/>
            </p:nvSpPr>
            <p:spPr>
              <a:xfrm>
                <a:off x="10832951" y="4378362"/>
                <a:ext cx="828338" cy="1699709"/>
              </a:xfrm>
              <a:custGeom>
                <a:avLst/>
                <a:gdLst>
                  <a:gd name="connsiteX0" fmla="*/ 0 w 828338"/>
                  <a:gd name="connsiteY0" fmla="*/ 279699 h 1699709"/>
                  <a:gd name="connsiteX1" fmla="*/ 258183 w 828338"/>
                  <a:gd name="connsiteY1" fmla="*/ 365760 h 1699709"/>
                  <a:gd name="connsiteX2" fmla="*/ 10757 w 828338"/>
                  <a:gd name="connsiteY2" fmla="*/ 1376979 h 1699709"/>
                  <a:gd name="connsiteX3" fmla="*/ 75303 w 828338"/>
                  <a:gd name="connsiteY3" fmla="*/ 1559859 h 1699709"/>
                  <a:gd name="connsiteX4" fmla="*/ 376517 w 828338"/>
                  <a:gd name="connsiteY4" fmla="*/ 1699709 h 1699709"/>
                  <a:gd name="connsiteX5" fmla="*/ 656216 w 828338"/>
                  <a:gd name="connsiteY5" fmla="*/ 1678193 h 1699709"/>
                  <a:gd name="connsiteX6" fmla="*/ 828338 w 828338"/>
                  <a:gd name="connsiteY6" fmla="*/ 1452283 h 1699709"/>
                  <a:gd name="connsiteX7" fmla="*/ 570155 w 828338"/>
                  <a:gd name="connsiteY7" fmla="*/ 1344706 h 1699709"/>
                  <a:gd name="connsiteX8" fmla="*/ 817581 w 828338"/>
                  <a:gd name="connsiteY8" fmla="*/ 344245 h 1699709"/>
                  <a:gd name="connsiteX9" fmla="*/ 742277 w 828338"/>
                  <a:gd name="connsiteY9" fmla="*/ 118334 h 1699709"/>
                  <a:gd name="connsiteX10" fmla="*/ 527124 w 828338"/>
                  <a:gd name="connsiteY10" fmla="*/ 10758 h 1699709"/>
                  <a:gd name="connsiteX11" fmla="*/ 344244 w 828338"/>
                  <a:gd name="connsiteY11" fmla="*/ 0 h 1699709"/>
                  <a:gd name="connsiteX12" fmla="*/ 107576 w 828338"/>
                  <a:gd name="connsiteY12" fmla="*/ 96819 h 1699709"/>
                  <a:gd name="connsiteX13" fmla="*/ 0 w 828338"/>
                  <a:gd name="connsiteY13" fmla="*/ 279699 h 169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8" h="1699709">
                    <a:moveTo>
                      <a:pt x="0" y="279699"/>
                    </a:moveTo>
                    <a:lnTo>
                      <a:pt x="258183" y="365760"/>
                    </a:lnTo>
                    <a:lnTo>
                      <a:pt x="10757" y="1376979"/>
                    </a:lnTo>
                    <a:lnTo>
                      <a:pt x="75303" y="1559859"/>
                    </a:lnTo>
                    <a:lnTo>
                      <a:pt x="376517" y="1699709"/>
                    </a:lnTo>
                    <a:lnTo>
                      <a:pt x="656216" y="1678193"/>
                    </a:lnTo>
                    <a:lnTo>
                      <a:pt x="828338" y="1452283"/>
                    </a:lnTo>
                    <a:lnTo>
                      <a:pt x="570155" y="1344706"/>
                    </a:lnTo>
                    <a:lnTo>
                      <a:pt x="817581" y="344245"/>
                    </a:lnTo>
                    <a:lnTo>
                      <a:pt x="742277" y="118334"/>
                    </a:lnTo>
                    <a:lnTo>
                      <a:pt x="527124" y="10758"/>
                    </a:lnTo>
                    <a:lnTo>
                      <a:pt x="344244" y="0"/>
                    </a:lnTo>
                    <a:lnTo>
                      <a:pt x="107576" y="96819"/>
                    </a:lnTo>
                    <a:lnTo>
                      <a:pt x="0" y="2796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B6E863C-4C23-C75E-1B76-70B1540ED057}"/>
                  </a:ext>
                </a:extLst>
              </p:cNvPr>
              <p:cNvSpPr/>
              <p:nvPr/>
            </p:nvSpPr>
            <p:spPr>
              <a:xfrm>
                <a:off x="11304602" y="3514939"/>
                <a:ext cx="603361" cy="60336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5841B70B-891D-2264-A6DA-0776262C6E17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42634" y="2900297"/>
                <a:ext cx="3810000" cy="3810000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055C61-2FB7-1DD0-5628-BA6DE9B14B21}"/>
              </a:ext>
            </a:extLst>
          </p:cNvPr>
          <p:cNvGrpSpPr/>
          <p:nvPr/>
        </p:nvGrpSpPr>
        <p:grpSpPr>
          <a:xfrm>
            <a:off x="1020816" y="4584634"/>
            <a:ext cx="1053222" cy="1053222"/>
            <a:chOff x="706682" y="4380015"/>
            <a:chExt cx="1053222" cy="105322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786B7765-FE8E-4987-D3B3-BF13821ECB7F}"/>
                </a:ext>
              </a:extLst>
            </p:cNvPr>
            <p:cNvSpPr/>
            <p:nvPr/>
          </p:nvSpPr>
          <p:spPr>
            <a:xfrm>
              <a:off x="850603" y="4561366"/>
              <a:ext cx="752668" cy="7230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9B44408D-8E4F-02F1-63F2-AB97A1077D3F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6682" y="4380015"/>
              <a:ext cx="1053222" cy="1053222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9AB0421-B21B-73D1-FE17-07AB36597709}"/>
              </a:ext>
            </a:extLst>
          </p:cNvPr>
          <p:cNvSpPr/>
          <p:nvPr/>
        </p:nvSpPr>
        <p:spPr>
          <a:xfrm>
            <a:off x="0" y="990752"/>
            <a:ext cx="12192000" cy="58672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172E0F-47D5-DADF-D0C9-8901A6C95251}"/>
              </a:ext>
            </a:extLst>
          </p:cNvPr>
          <p:cNvGrpSpPr/>
          <p:nvPr/>
        </p:nvGrpSpPr>
        <p:grpSpPr>
          <a:xfrm>
            <a:off x="9833971" y="5298657"/>
            <a:ext cx="568591" cy="568591"/>
            <a:chOff x="10466992" y="5049692"/>
            <a:chExt cx="568591" cy="568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4AB5C0-7BCC-8EA4-38A8-CB4EB33F65E0}"/>
                </a:ext>
              </a:extLst>
            </p:cNvPr>
            <p:cNvSpPr/>
            <p:nvPr/>
          </p:nvSpPr>
          <p:spPr>
            <a:xfrm>
              <a:off x="10485889" y="5070338"/>
              <a:ext cx="526365" cy="526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47C09E-DD4A-6C1E-EB83-1D756584BADC}"/>
                </a:ext>
              </a:extLst>
            </p:cNvPr>
            <p:cNvSpPr/>
            <p:nvPr/>
          </p:nvSpPr>
          <p:spPr>
            <a:xfrm>
              <a:off x="10674478" y="5270273"/>
              <a:ext cx="123618" cy="25365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7F2ACA6-3F01-F00C-F383-40EA046912B2}"/>
                </a:ext>
              </a:extLst>
            </p:cNvPr>
            <p:cNvSpPr/>
            <p:nvPr/>
          </p:nvSpPr>
          <p:spPr>
            <a:xfrm>
              <a:off x="10744866" y="5141419"/>
              <a:ext cx="90043" cy="90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36368C30-D986-8848-93FF-49AEAE9CAF4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66992" y="5049692"/>
              <a:ext cx="568591" cy="56859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3287CB-37ED-5679-64E4-BD5C5EA28255}"/>
              </a:ext>
            </a:extLst>
          </p:cNvPr>
          <p:cNvGrpSpPr/>
          <p:nvPr/>
        </p:nvGrpSpPr>
        <p:grpSpPr>
          <a:xfrm>
            <a:off x="1959421" y="1309034"/>
            <a:ext cx="8437856" cy="3874918"/>
            <a:chOff x="1704237" y="1266502"/>
            <a:chExt cx="8437856" cy="387491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6859AA5-9C83-7164-B2FF-B8F9446926F5}"/>
                </a:ext>
              </a:extLst>
            </p:cNvPr>
            <p:cNvSpPr/>
            <p:nvPr/>
          </p:nvSpPr>
          <p:spPr>
            <a:xfrm>
              <a:off x="1704237" y="1266502"/>
              <a:ext cx="8437856" cy="3874918"/>
            </a:xfrm>
            <a:prstGeom prst="roundRect">
              <a:avLst>
                <a:gd name="adj" fmla="val 11743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A1889B-DE8D-9317-D44D-7830403E0E50}"/>
                </a:ext>
              </a:extLst>
            </p:cNvPr>
            <p:cNvGrpSpPr/>
            <p:nvPr/>
          </p:nvGrpSpPr>
          <p:grpSpPr>
            <a:xfrm>
              <a:off x="9294986" y="1452942"/>
              <a:ext cx="663963" cy="845178"/>
              <a:chOff x="9326885" y="1452942"/>
              <a:chExt cx="663963" cy="845178"/>
            </a:xfrm>
          </p:grpSpPr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E7AF7A8B-13E9-4251-9047-946F5F9D7533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367803" y="1452942"/>
                <a:ext cx="582129" cy="582129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589675-7C85-F2DC-C7BB-8C029B1D08E1}"/>
                  </a:ext>
                </a:extLst>
              </p:cNvPr>
              <p:cNvSpPr txBox="1"/>
              <p:nvPr/>
            </p:nvSpPr>
            <p:spPr>
              <a:xfrm>
                <a:off x="9326885" y="1959566"/>
                <a:ext cx="6639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Gill Sans Nova" panose="020B0602020104020203" pitchFamily="34" charset="0"/>
                  </a:rPr>
                  <a:t>Close</a:t>
                </a:r>
              </a:p>
            </p:txBody>
          </p:sp>
        </p:grpSp>
        <p:sp>
          <p:nvSpPr>
            <p:cNvPr id="32" name="Footer Placeholder 3">
              <a:extLst>
                <a:ext uri="{FF2B5EF4-FFF2-40B4-BE49-F238E27FC236}">
                  <a16:creationId xmlns:a16="http://schemas.microsoft.com/office/drawing/2014/main" id="{1A1C81D0-B72B-5D23-5C53-F1DFCB5B0F3B}"/>
                </a:ext>
              </a:extLst>
            </p:cNvPr>
            <p:cNvSpPr txBox="1">
              <a:spLocks/>
            </p:cNvSpPr>
            <p:nvPr/>
          </p:nvSpPr>
          <p:spPr>
            <a:xfrm>
              <a:off x="2049907" y="4725823"/>
              <a:ext cx="8092186" cy="365125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 spc="0" baseline="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dirty="0">
                  <a:solidFill>
                    <a:srgbClr val="242E2E"/>
                  </a:solidFill>
                </a:rPr>
                <a:t>Ong GSY </a:t>
              </a:r>
              <a:r>
                <a:rPr lang="en-GB" i="1" dirty="0">
                  <a:solidFill>
                    <a:srgbClr val="242E2E"/>
                  </a:solidFill>
                </a:rPr>
                <a:t>et al. Case Rep Med</a:t>
              </a:r>
              <a:r>
                <a:rPr lang="en-GB" dirty="0">
                  <a:solidFill>
                    <a:srgbClr val="242E2E"/>
                  </a:solidFill>
                </a:rPr>
                <a:t> 2012;</a:t>
              </a:r>
              <a:r>
                <a:rPr lang="en-GB" b="1" dirty="0">
                  <a:solidFill>
                    <a:srgbClr val="242E2E"/>
                  </a:solidFill>
                </a:rPr>
                <a:t>2012:</a:t>
              </a:r>
              <a:r>
                <a:rPr lang="en-GB" dirty="0">
                  <a:solidFill>
                    <a:srgbClr val="242E2E"/>
                  </a:solidFill>
                </a:rPr>
                <a:t>384054.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F3A3CBE-51C0-2CCE-49B0-9A345E768365}"/>
                </a:ext>
              </a:extLst>
            </p:cNvPr>
            <p:cNvSpPr/>
            <p:nvPr/>
          </p:nvSpPr>
          <p:spPr>
            <a:xfrm>
              <a:off x="2112548" y="3667250"/>
              <a:ext cx="7621235" cy="8817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Clinicians administering Testosterone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Besins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 1000 mg/4 mL should be aware of the potential for serious allergic reactions to its components </a:t>
              </a: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E5AF4C96-8E0D-152A-5837-43D96878D3CB}"/>
                </a:ext>
              </a:extLst>
            </p:cNvPr>
            <p:cNvSpPr txBox="1">
              <a:spLocks/>
            </p:cNvSpPr>
            <p:nvPr/>
          </p:nvSpPr>
          <p:spPr>
            <a:xfrm>
              <a:off x="2024247" y="1541135"/>
              <a:ext cx="7837414" cy="1913344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2000" b="1" dirty="0"/>
                <a:t>Anaphylactic reactions after injection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A case of </a:t>
              </a:r>
              <a:r>
                <a:rPr lang="en-GB" sz="2000" b="1" dirty="0">
                  <a:solidFill>
                    <a:schemeClr val="accent1"/>
                  </a:solidFill>
                </a:rPr>
                <a:t>anaphylaxis</a:t>
              </a:r>
              <a:r>
                <a:rPr lang="en-GB" sz="2000" dirty="0"/>
                <a:t> has been reported in a patient treated </a:t>
              </a:r>
              <a:br>
                <a:rPr lang="en-GB" sz="2000" dirty="0"/>
              </a:br>
              <a:r>
                <a:rPr lang="en-GB" sz="2000" dirty="0"/>
                <a:t>with Testosterone </a:t>
              </a:r>
              <a:r>
                <a:rPr lang="en-GB" sz="2000" dirty="0" err="1"/>
                <a:t>Besins</a:t>
              </a:r>
              <a:r>
                <a:rPr lang="en-GB" sz="2000" dirty="0"/>
                <a:t> 1000 mg/4 mL</a:t>
              </a:r>
              <a:endParaRPr lang="en-GB" sz="2000" baseline="30000" dirty="0"/>
            </a:p>
            <a:p>
              <a:pPr>
                <a:lnSpc>
                  <a:spcPct val="100000"/>
                </a:lnSpc>
              </a:pPr>
              <a:r>
                <a:rPr lang="en-GB" sz="2000" dirty="0"/>
                <a:t>Skin testing identified that benzyl benzoate, and not testosterone undecanoate or castor oil, was the trigger for the reaction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0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93" name="Rectangle 92">
            <a:hlinkClick r:id="rId12" action="ppaction://hlinksldjump"/>
            <a:extLst>
              <a:ext uri="{FF2B5EF4-FFF2-40B4-BE49-F238E27FC236}">
                <a16:creationId xmlns:a16="http://schemas.microsoft.com/office/drawing/2014/main" id="{98C5BB4A-76C1-ADEA-55FD-974CCB6D136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hlinkClick r:id="rId13" action="ppaction://hlinksldjump"/>
            <a:extLst>
              <a:ext uri="{FF2B5EF4-FFF2-40B4-BE49-F238E27FC236}">
                <a16:creationId xmlns:a16="http://schemas.microsoft.com/office/drawing/2014/main" id="{A2478751-CA0B-2798-8F47-43A4F8FDDA70}"/>
              </a:ext>
            </a:extLst>
          </p:cNvPr>
          <p:cNvSpPr/>
          <p:nvPr/>
        </p:nvSpPr>
        <p:spPr>
          <a:xfrm>
            <a:off x="9594213" y="1495848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5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Use in special populations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3B910-6E6F-D0ED-7481-419F5AF26AA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30DF28-574F-D11A-FE84-1EE0101CA65F}"/>
              </a:ext>
            </a:extLst>
          </p:cNvPr>
          <p:cNvGrpSpPr/>
          <p:nvPr/>
        </p:nvGrpSpPr>
        <p:grpSpPr>
          <a:xfrm>
            <a:off x="794269" y="1894113"/>
            <a:ext cx="832654" cy="1128730"/>
            <a:chOff x="2967898" y="644708"/>
            <a:chExt cx="2810603" cy="38100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270BE7C-43DE-9B32-AE03-2EF8F80B3F95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6231"/>
            <a:stretch/>
          </p:blipFill>
          <p:spPr>
            <a:xfrm>
              <a:off x="2967898" y="644708"/>
              <a:ext cx="2810603" cy="38100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E10CB39-3DB2-28CB-9F87-98DBC07C1F48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9901" t="-1" r="18056" b="8448"/>
            <a:stretch/>
          </p:blipFill>
          <p:spPr>
            <a:xfrm>
              <a:off x="3151227" y="2255893"/>
              <a:ext cx="1260328" cy="1859789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84CCD81-01E7-3FF2-11D9-3CD1CF363DF9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7818" t="91065" r="40259"/>
            <a:stretch/>
          </p:blipFill>
          <p:spPr>
            <a:xfrm>
              <a:off x="3490545" y="4142056"/>
              <a:ext cx="644037" cy="28666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63C8FE-81B9-1580-12BE-633388AB2548}"/>
              </a:ext>
            </a:extLst>
          </p:cNvPr>
          <p:cNvGrpSpPr/>
          <p:nvPr/>
        </p:nvGrpSpPr>
        <p:grpSpPr>
          <a:xfrm>
            <a:off x="783636" y="3351876"/>
            <a:ext cx="867311" cy="1350150"/>
            <a:chOff x="871194" y="2561029"/>
            <a:chExt cx="867311" cy="135015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0588AC-B5F5-2C4C-B4CF-26C7757D2A9D}"/>
                </a:ext>
              </a:extLst>
            </p:cNvPr>
            <p:cNvGrpSpPr/>
            <p:nvPr/>
          </p:nvGrpSpPr>
          <p:grpSpPr>
            <a:xfrm flipH="1">
              <a:off x="871194" y="2737844"/>
              <a:ext cx="867311" cy="1173335"/>
              <a:chOff x="3338785" y="1660470"/>
              <a:chExt cx="2050185" cy="2773577"/>
            </a:xfrm>
          </p:grpSpPr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7E14BB1A-B646-7058-FC88-7108AA6CB63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4000" t="27203" r="22190"/>
              <a:stretch/>
            </p:blipFill>
            <p:spPr>
              <a:xfrm>
                <a:off x="3338785" y="1660470"/>
                <a:ext cx="2050185" cy="2773577"/>
              </a:xfrm>
              <a:prstGeom prst="rect">
                <a:avLst/>
              </a:prstGeom>
            </p:spPr>
          </p:pic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C934E4E-F30C-EE58-F75B-53167DBDAE56}"/>
                  </a:ext>
                </a:extLst>
              </p:cNvPr>
              <p:cNvCxnSpPr/>
              <p:nvPr/>
            </p:nvCxnSpPr>
            <p:spPr>
              <a:xfrm flipV="1">
                <a:off x="4179531" y="2644140"/>
                <a:ext cx="715535" cy="6096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B66E19-AE64-6FA1-7FA3-F22D39B2E951}"/>
                </a:ext>
              </a:extLst>
            </p:cNvPr>
            <p:cNvSpPr/>
            <p:nvPr/>
          </p:nvSpPr>
          <p:spPr>
            <a:xfrm rot="480000">
              <a:off x="1230453" y="2744246"/>
              <a:ext cx="97461" cy="784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0A7643-3970-6AE2-0179-A7575585D6F1}"/>
                </a:ext>
              </a:extLst>
            </p:cNvPr>
            <p:cNvSpPr/>
            <p:nvPr/>
          </p:nvSpPr>
          <p:spPr>
            <a:xfrm rot="780000">
              <a:off x="1253434" y="2690033"/>
              <a:ext cx="73116" cy="1143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9A9F70-985B-B8F3-5BB2-08332A9C1428}"/>
                </a:ext>
              </a:extLst>
            </p:cNvPr>
            <p:cNvSpPr/>
            <p:nvPr/>
          </p:nvSpPr>
          <p:spPr>
            <a:xfrm>
              <a:off x="1214431" y="2561029"/>
              <a:ext cx="216407" cy="2164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3F1C670-F63A-208A-101C-EF5EF09A39B9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676823" cy="9974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Paediatric populations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Not indicated for use in children and adolescents</a:t>
            </a:r>
            <a:r>
              <a:rPr lang="en-GB" sz="1800" dirty="0"/>
              <a:t> and has not been clinically evaluated </a:t>
            </a:r>
            <a:br>
              <a:rPr lang="en-GB" sz="1800" dirty="0"/>
            </a:br>
            <a:r>
              <a:rPr lang="en-GB" sz="1800" dirty="0"/>
              <a:t>in males aged &lt;18 years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D4D2AD1-8E6B-95BA-2635-84796A16D6BA}"/>
              </a:ext>
            </a:extLst>
          </p:cNvPr>
          <p:cNvSpPr txBox="1">
            <a:spLocks/>
          </p:cNvSpPr>
          <p:nvPr/>
        </p:nvSpPr>
        <p:spPr>
          <a:xfrm>
            <a:off x="1838237" y="3279722"/>
            <a:ext cx="9676823" cy="2251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Elderly populations</a:t>
            </a:r>
          </a:p>
          <a:p>
            <a:r>
              <a:rPr lang="en-GB" sz="1800" dirty="0"/>
              <a:t>There is limited experience on the safety and efficacy of Testosterone </a:t>
            </a:r>
            <a:r>
              <a:rPr lang="en-GB" sz="1800" dirty="0" err="1"/>
              <a:t>Besins</a:t>
            </a:r>
            <a:r>
              <a:rPr lang="en-GB" sz="1800" dirty="0"/>
              <a:t> 1000 mg/4 mL </a:t>
            </a:r>
            <a:br>
              <a:rPr lang="en-GB" sz="1800" dirty="0"/>
            </a:br>
            <a:r>
              <a:rPr lang="en-GB" sz="1800" dirty="0"/>
              <a:t>in patients aged &gt;65 years</a:t>
            </a:r>
          </a:p>
          <a:p>
            <a:r>
              <a:rPr lang="en-GB" sz="1800" dirty="0"/>
              <a:t>Currently, there is </a:t>
            </a:r>
            <a:r>
              <a:rPr lang="en-GB" sz="1800" b="1" dirty="0">
                <a:solidFill>
                  <a:schemeClr val="accent1"/>
                </a:solidFill>
              </a:rPr>
              <a:t>no consensus about age-specific testosterone reference values</a:t>
            </a:r>
            <a:r>
              <a:rPr lang="en-GB" sz="1800" dirty="0"/>
              <a:t>; however, it should be taken into account that physiologically, serum testosterone levels are lower with increasing age</a:t>
            </a:r>
          </a:p>
          <a:p>
            <a:r>
              <a:rPr lang="en-GB" sz="1800" dirty="0"/>
              <a:t>Limited data </a:t>
            </a:r>
            <a:r>
              <a:rPr lang="en-GB" sz="1800" b="1" dirty="0">
                <a:solidFill>
                  <a:schemeClr val="accent1"/>
                </a:solidFill>
              </a:rPr>
              <a:t>do not suggest the need for a dosage adjustment</a:t>
            </a:r>
            <a:r>
              <a:rPr lang="en-GB" sz="1800" dirty="0"/>
              <a:t> in elderly patients</a:t>
            </a:r>
          </a:p>
        </p:txBody>
      </p:sp>
      <p:sp>
        <p:nvSpPr>
          <p:cNvPr id="57" name="Freeform: Shape 56">
            <a:hlinkClick r:id="rId8" action="ppaction://hlinksldjump"/>
            <a:extLst>
              <a:ext uri="{FF2B5EF4-FFF2-40B4-BE49-F238E27FC236}">
                <a16:creationId xmlns:a16="http://schemas.microsoft.com/office/drawing/2014/main" id="{BEBA21DB-A806-E7C5-5AFA-E972CA200F90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Use in special populations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BPH, benign prostatic hyperplasia.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3B910-6E6F-D0ED-7481-419F5AF26AA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13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3F1C670-F63A-208A-101C-EF5EF09A39B9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676823" cy="38767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Tumours</a:t>
            </a:r>
          </a:p>
          <a:p>
            <a:r>
              <a:rPr lang="en-GB" sz="1800" dirty="0"/>
              <a:t>Androgens </a:t>
            </a:r>
            <a:r>
              <a:rPr lang="en-GB" sz="1800" b="1" dirty="0">
                <a:solidFill>
                  <a:schemeClr val="accent1"/>
                </a:solidFill>
              </a:rPr>
              <a:t>may accelerate the progression</a:t>
            </a:r>
            <a:r>
              <a:rPr lang="en-GB" sz="1800" dirty="0"/>
              <a:t> of sub-clinical prostatic cancer and BPH</a:t>
            </a:r>
          </a:p>
          <a:p>
            <a:pPr>
              <a:spcBef>
                <a:spcPts val="1800"/>
              </a:spcBef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should be used with caution in </a:t>
            </a:r>
            <a:r>
              <a:rPr lang="en-GB" sz="1800" b="1" dirty="0">
                <a:solidFill>
                  <a:schemeClr val="accent1"/>
                </a:solidFill>
              </a:rPr>
              <a:t>cancer patients at risk </a:t>
            </a:r>
            <a:br>
              <a:rPr lang="en-GB" sz="1800" b="1" dirty="0">
                <a:solidFill>
                  <a:schemeClr val="accent1"/>
                </a:solidFill>
              </a:rPr>
            </a:br>
            <a:r>
              <a:rPr lang="en-GB" sz="1800" b="1" dirty="0">
                <a:solidFill>
                  <a:schemeClr val="accent1"/>
                </a:solidFill>
              </a:rPr>
              <a:t>of hypercalcaemia (and associated hypercalciuria) due to bone metastases</a:t>
            </a:r>
          </a:p>
          <a:p>
            <a:pPr lvl="1"/>
            <a:r>
              <a:rPr lang="en-GB" sz="1800" dirty="0"/>
              <a:t>Regular monitoring of serum calcium concentrations is recommended in these patients</a:t>
            </a:r>
          </a:p>
          <a:p>
            <a:pPr>
              <a:spcBef>
                <a:spcPts val="1800"/>
              </a:spcBef>
            </a:pPr>
            <a:r>
              <a:rPr lang="en-GB" sz="1800" dirty="0"/>
              <a:t>Cases of benign and malignant liver tumours have been reported in users of hormonal substances such as androgen compounds</a:t>
            </a:r>
          </a:p>
          <a:p>
            <a:pPr>
              <a:spcBef>
                <a:spcPts val="1800"/>
              </a:spcBef>
            </a:pPr>
            <a:r>
              <a:rPr lang="en-GB" sz="1800" dirty="0"/>
              <a:t>If </a:t>
            </a:r>
            <a:r>
              <a:rPr lang="en-GB" sz="1800" b="1" dirty="0">
                <a:solidFill>
                  <a:schemeClr val="accent1"/>
                </a:solidFill>
              </a:rPr>
              <a:t>severe upper abdominal complaints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liver enlargement</a:t>
            </a:r>
            <a:r>
              <a:rPr lang="en-GB" sz="1800" dirty="0"/>
              <a:t>, or </a:t>
            </a:r>
            <a:r>
              <a:rPr lang="en-GB" sz="1800" b="1" dirty="0">
                <a:solidFill>
                  <a:schemeClr val="accent1"/>
                </a:solidFill>
              </a:rPr>
              <a:t>signs of intra-abdominal haemorrhage</a:t>
            </a:r>
            <a:r>
              <a:rPr lang="en-GB" sz="1800" dirty="0"/>
              <a:t> occur in men using Testosterone </a:t>
            </a:r>
            <a:r>
              <a:rPr lang="en-GB" sz="1800" dirty="0" err="1"/>
              <a:t>Besins</a:t>
            </a:r>
            <a:r>
              <a:rPr lang="en-GB" sz="1800" dirty="0"/>
              <a:t> 1000 mg/4 mL, a liver tumour should be included in the differential-diagnostic considerations</a:t>
            </a:r>
          </a:p>
          <a:p>
            <a:endParaRPr lang="en-GB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A6B29F-EB70-5E22-64E3-21EE80702784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924" t="12978" r="13452" b="11583"/>
          <a:stretch/>
        </p:blipFill>
        <p:spPr>
          <a:xfrm>
            <a:off x="687276" y="1896732"/>
            <a:ext cx="1108430" cy="1151391"/>
          </a:xfrm>
          <a:prstGeom prst="rect">
            <a:avLst/>
          </a:prstGeom>
        </p:spPr>
      </p:pic>
      <p:sp>
        <p:nvSpPr>
          <p:cNvPr id="10" name="Freeform: Shape 9">
            <a:hlinkClick r:id="rId4" action="ppaction://hlinksldjump"/>
            <a:extLst>
              <a:ext uri="{FF2B5EF4-FFF2-40B4-BE49-F238E27FC236}">
                <a16:creationId xmlns:a16="http://schemas.microsoft.com/office/drawing/2014/main" id="{A404491E-6B71-BDB6-6DFB-E9DA6AC1CEA9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4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Use in special populations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TRT, testosterone replacement therapy.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3B910-6E6F-D0ED-7481-419F5AF26AA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14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3F1C670-F63A-208A-101C-EF5EF09A39B9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676823" cy="38026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Patients with cardiac, hepatic or renal insufficiency</a:t>
            </a:r>
          </a:p>
          <a:p>
            <a:r>
              <a:rPr lang="en-GB" sz="1600" dirty="0"/>
              <a:t>In </a:t>
            </a:r>
            <a:r>
              <a:rPr lang="en-GB" sz="1600" b="1" dirty="0">
                <a:solidFill>
                  <a:schemeClr val="accent1"/>
                </a:solidFill>
              </a:rPr>
              <a:t>patients with severe cardiac</a:t>
            </a:r>
            <a:r>
              <a:rPr lang="en-GB" sz="1600" dirty="0"/>
              <a:t>, </a:t>
            </a:r>
            <a:r>
              <a:rPr lang="en-GB" sz="1600" b="1" dirty="0">
                <a:solidFill>
                  <a:schemeClr val="accent1"/>
                </a:solidFill>
              </a:rPr>
              <a:t>hepatic or renal insufficiency</a:t>
            </a:r>
            <a:r>
              <a:rPr lang="en-GB" sz="1600" dirty="0"/>
              <a:t> or </a:t>
            </a:r>
            <a:r>
              <a:rPr lang="en-GB" sz="1600" b="1" dirty="0">
                <a:solidFill>
                  <a:schemeClr val="accent1"/>
                </a:solidFill>
              </a:rPr>
              <a:t>ischaemic heart disease</a:t>
            </a:r>
            <a:r>
              <a:rPr lang="en-GB" sz="1600" dirty="0"/>
              <a:t>, treatment with testosterone may cause severe complications characterised by oedema with or without congestive cardiac failure; in such cases, </a:t>
            </a:r>
            <a:r>
              <a:rPr lang="en-GB" sz="1600" b="1" dirty="0">
                <a:solidFill>
                  <a:schemeClr val="accent1"/>
                </a:solidFill>
              </a:rPr>
              <a:t>treatment must be stopped immediately</a:t>
            </a:r>
            <a:endParaRPr lang="en-GB" sz="1600" dirty="0"/>
          </a:p>
          <a:p>
            <a:pPr>
              <a:spcBef>
                <a:spcPts val="700"/>
              </a:spcBef>
            </a:pPr>
            <a:r>
              <a:rPr lang="en-GB" sz="1600" dirty="0"/>
              <a:t>There are </a:t>
            </a:r>
            <a:r>
              <a:rPr lang="en-GB" sz="1600" b="1" dirty="0">
                <a:solidFill>
                  <a:schemeClr val="accent1"/>
                </a:solidFill>
              </a:rPr>
              <a:t>no studies</a:t>
            </a:r>
            <a:r>
              <a:rPr lang="en-GB" sz="1600" dirty="0"/>
              <a:t> undertaken to demonstrate the efficacy and safety of this medicinal product </a:t>
            </a:r>
            <a:r>
              <a:rPr lang="en-GB" sz="1600" b="1" dirty="0">
                <a:solidFill>
                  <a:schemeClr val="accent1"/>
                </a:solidFill>
              </a:rPr>
              <a:t>in patients with renal or hepatic impairment</a:t>
            </a:r>
            <a:r>
              <a:rPr lang="en-GB" sz="1600" dirty="0"/>
              <a:t>; therefore, TRT should be </a:t>
            </a:r>
            <a:r>
              <a:rPr lang="en-GB" sz="1600" b="1" dirty="0">
                <a:solidFill>
                  <a:schemeClr val="accent1"/>
                </a:solidFill>
              </a:rPr>
              <a:t>used with caution in these patients</a:t>
            </a:r>
          </a:p>
          <a:p>
            <a:pPr>
              <a:spcBef>
                <a:spcPts val="7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Caution should be exercised in patients predisposed to oedema</a:t>
            </a:r>
            <a:r>
              <a:rPr lang="en-GB" sz="1600" dirty="0"/>
              <a:t>, </a:t>
            </a:r>
            <a:r>
              <a:rPr lang="en-GB" sz="1600" i="1" dirty="0"/>
              <a:t>e.g.</a:t>
            </a:r>
            <a:r>
              <a:rPr lang="en-GB" sz="1600" dirty="0"/>
              <a:t> in cases of severe cardiac, hepatic or renal insufficiency or ischaemic heart disease, because treatment with androgens may result in increased retention of sodium and water</a:t>
            </a:r>
          </a:p>
          <a:p>
            <a:pPr lvl="1">
              <a:spcBef>
                <a:spcPts val="400"/>
              </a:spcBef>
            </a:pPr>
            <a:r>
              <a:rPr lang="en-GB" sz="1600" dirty="0"/>
              <a:t>In case of severe complications characterised by oedema with or without congestive heart failure, </a:t>
            </a:r>
            <a:r>
              <a:rPr lang="en-GB" sz="1600" b="1" dirty="0">
                <a:solidFill>
                  <a:schemeClr val="accent1"/>
                </a:solidFill>
              </a:rPr>
              <a:t>treatment must be stopped immediately</a:t>
            </a:r>
          </a:p>
          <a:p>
            <a:pPr>
              <a:spcBef>
                <a:spcPts val="700"/>
              </a:spcBef>
            </a:pPr>
            <a:r>
              <a:rPr lang="en-GB" sz="1600" dirty="0"/>
              <a:t>Testosterone may cause a rise in blood pressure and Testosterone </a:t>
            </a:r>
            <a:r>
              <a:rPr lang="en-GB" sz="1600" dirty="0" err="1"/>
              <a:t>Besins</a:t>
            </a:r>
            <a:r>
              <a:rPr lang="en-GB" sz="1600" dirty="0"/>
              <a:t> 1000 mg/4 mL should be </a:t>
            </a:r>
            <a:r>
              <a:rPr lang="en-GB" sz="1600" b="1" dirty="0">
                <a:solidFill>
                  <a:schemeClr val="accent1"/>
                </a:solidFill>
              </a:rPr>
              <a:t>used </a:t>
            </a:r>
            <a:br>
              <a:rPr lang="en-GB" sz="1600" b="1" dirty="0">
                <a:solidFill>
                  <a:schemeClr val="accent1"/>
                </a:solidFill>
              </a:rPr>
            </a:br>
            <a:r>
              <a:rPr lang="en-GB" sz="1600" b="1" dirty="0">
                <a:solidFill>
                  <a:schemeClr val="accent1"/>
                </a:solidFill>
              </a:rPr>
              <a:t>with caution in men with hypertension</a:t>
            </a:r>
          </a:p>
          <a:p>
            <a:pPr>
              <a:spcBef>
                <a:spcPts val="700"/>
              </a:spcBef>
            </a:pPr>
            <a:r>
              <a:rPr lang="en-GB" sz="1600" dirty="0"/>
              <a:t>Testosterone </a:t>
            </a:r>
            <a:r>
              <a:rPr lang="en-GB" sz="1600" dirty="0" err="1"/>
              <a:t>Besins</a:t>
            </a:r>
            <a:r>
              <a:rPr lang="en-GB" sz="1600" dirty="0"/>
              <a:t> 1000 mg/4 mL is </a:t>
            </a:r>
            <a:r>
              <a:rPr lang="en-GB" sz="1600" b="1" dirty="0">
                <a:solidFill>
                  <a:schemeClr val="accent1"/>
                </a:solidFill>
              </a:rPr>
              <a:t>contraindicated in men with past or present liver tumours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66616DA-3579-D4A4-5F55-7EE0B63D7A04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899" b="16609"/>
          <a:stretch/>
        </p:blipFill>
        <p:spPr>
          <a:xfrm>
            <a:off x="613406" y="3248242"/>
            <a:ext cx="1144877" cy="74979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0152FBA-132E-4B13-2705-6F7B05A187B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328" b="10927"/>
          <a:stretch/>
        </p:blipFill>
        <p:spPr>
          <a:xfrm>
            <a:off x="602772" y="4075430"/>
            <a:ext cx="1144877" cy="8557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4CADA35-A6CF-8600-4E9D-7830973B6593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016" r="12950"/>
          <a:stretch/>
        </p:blipFill>
        <p:spPr>
          <a:xfrm>
            <a:off x="762047" y="1886861"/>
            <a:ext cx="847597" cy="1144877"/>
          </a:xfrm>
          <a:prstGeom prst="rect">
            <a:avLst/>
          </a:prstGeom>
        </p:spPr>
      </p:pic>
      <p:sp>
        <p:nvSpPr>
          <p:cNvPr id="14" name="Freeform: Shape 13">
            <a:hlinkClick r:id="rId8" action="ppaction://hlinksldjump"/>
            <a:extLst>
              <a:ext uri="{FF2B5EF4-FFF2-40B4-BE49-F238E27FC236}">
                <a16:creationId xmlns:a16="http://schemas.microsoft.com/office/drawing/2014/main" id="{5EF9FC29-06D9-A52C-18FA-B9A31492EB61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1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A421-4634-688D-C348-3D32D735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this </a:t>
            </a:r>
            <a:r>
              <a:rPr lang="en-GB"/>
              <a:t>slideset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8B7C-0B2F-A9BE-CDA9-BF2B6633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objective of this </a:t>
            </a:r>
            <a:r>
              <a:rPr lang="en-GB" b="1" dirty="0" err="1">
                <a:solidFill>
                  <a:schemeClr val="accent1"/>
                </a:solidFill>
              </a:rPr>
              <a:t>slideset</a:t>
            </a:r>
            <a:r>
              <a:rPr lang="en-GB" dirty="0"/>
              <a:t> is to present all relevant information from the Summary of Product Characteristics for Testosterone </a:t>
            </a:r>
            <a:r>
              <a:rPr lang="en-GB" dirty="0" err="1"/>
              <a:t>Besins</a:t>
            </a:r>
            <a:r>
              <a:rPr lang="en-GB" dirty="0"/>
              <a:t> 1000 mg/4 mL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dirty="0"/>
              <a:t>The </a:t>
            </a:r>
            <a:r>
              <a:rPr lang="en-GB" dirty="0" err="1"/>
              <a:t>slideset</a:t>
            </a:r>
            <a:r>
              <a:rPr lang="en-GB" dirty="0"/>
              <a:t> includes </a:t>
            </a:r>
            <a:r>
              <a:rPr lang="en-GB" b="1" dirty="0">
                <a:solidFill>
                  <a:schemeClr val="accent1"/>
                </a:solidFill>
              </a:rPr>
              <a:t>interactive elements</a:t>
            </a:r>
            <a:r>
              <a:rPr lang="en-GB" dirty="0"/>
              <a:t>, which you can click on to navigate around the </a:t>
            </a:r>
            <a:r>
              <a:rPr lang="en-GB" dirty="0" err="1"/>
              <a:t>slideset</a:t>
            </a:r>
            <a:r>
              <a:rPr lang="en-GB" dirty="0"/>
              <a:t> and to see further information about specific topics: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F873F4-3271-5D7A-EB4D-40E9489EBE1E}"/>
              </a:ext>
            </a:extLst>
          </p:cNvPr>
          <p:cNvGrpSpPr/>
          <p:nvPr/>
        </p:nvGrpSpPr>
        <p:grpSpPr>
          <a:xfrm>
            <a:off x="1287839" y="3219381"/>
            <a:ext cx="9336184" cy="2259876"/>
            <a:chOff x="366005" y="3371781"/>
            <a:chExt cx="9336184" cy="225987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487B92-E188-65AC-BDA4-9D3201B2960F}"/>
                </a:ext>
              </a:extLst>
            </p:cNvPr>
            <p:cNvGrpSpPr/>
            <p:nvPr/>
          </p:nvGrpSpPr>
          <p:grpSpPr>
            <a:xfrm>
              <a:off x="366005" y="3371781"/>
              <a:ext cx="4260462" cy="2259876"/>
              <a:chOff x="366005" y="3371781"/>
              <a:chExt cx="4260462" cy="225987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5684912-8806-A355-0B26-65C6F477F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271" y="3371781"/>
                <a:ext cx="3381925" cy="184780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49F4F7-D332-3640-7633-DD37CCC56DAE}"/>
                  </a:ext>
                </a:extLst>
              </p:cNvPr>
              <p:cNvSpPr txBox="1"/>
              <p:nvPr/>
            </p:nvSpPr>
            <p:spPr>
              <a:xfrm>
                <a:off x="366005" y="4985326"/>
                <a:ext cx="42604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Gill Sans Nova" panose="020B0602020104020203" pitchFamily="34" charset="0"/>
                  </a:rPr>
                  <a:t>Click the product logo at the bottom-right </a:t>
                </a:r>
                <a:br>
                  <a:rPr lang="en-GB" dirty="0">
                    <a:latin typeface="Gill Sans Nova" panose="020B0602020104020203" pitchFamily="34" charset="0"/>
                  </a:rPr>
                </a:br>
                <a:r>
                  <a:rPr lang="en-GB" dirty="0">
                    <a:latin typeface="Gill Sans Nova" panose="020B0602020104020203" pitchFamily="34" charset="0"/>
                  </a:rPr>
                  <a:t>corner to return to the </a:t>
                </a:r>
                <a:r>
                  <a:rPr lang="en-GB" b="1" dirty="0">
                    <a:latin typeface="Gill Sans Nova" panose="020B0602020104020203" pitchFamily="34" charset="0"/>
                  </a:rPr>
                  <a:t>Contents</a:t>
                </a:r>
                <a:r>
                  <a:rPr lang="en-GB" dirty="0">
                    <a:latin typeface="Gill Sans Nova" panose="020B0602020104020203" pitchFamily="34" charset="0"/>
                  </a:rPr>
                  <a:t> slide</a:t>
                </a:r>
                <a:endParaRPr lang="en-GB" b="1" dirty="0">
                  <a:latin typeface="Gill Sans Nova" panose="020B0602020104020203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733ED1-AE5A-5153-2CEA-1F77E1D51649}"/>
                </a:ext>
              </a:extLst>
            </p:cNvPr>
            <p:cNvGrpSpPr/>
            <p:nvPr/>
          </p:nvGrpSpPr>
          <p:grpSpPr>
            <a:xfrm>
              <a:off x="5389341" y="3757180"/>
              <a:ext cx="4312848" cy="1874477"/>
              <a:chOff x="5389341" y="3757180"/>
              <a:chExt cx="4312848" cy="187447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FB03412-8087-E184-A54C-1C69CC2BDA3E}"/>
                  </a:ext>
                </a:extLst>
              </p:cNvPr>
              <p:cNvGrpSpPr/>
              <p:nvPr/>
            </p:nvGrpSpPr>
            <p:grpSpPr>
              <a:xfrm>
                <a:off x="7006373" y="3757180"/>
                <a:ext cx="1078783" cy="1078783"/>
                <a:chOff x="9442634" y="2900297"/>
                <a:chExt cx="3810000" cy="38100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2FFDAAE-7B0F-D28A-52A2-079C6E184253}"/>
                    </a:ext>
                  </a:extLst>
                </p:cNvPr>
                <p:cNvSpPr/>
                <p:nvPr/>
              </p:nvSpPr>
              <p:spPr>
                <a:xfrm>
                  <a:off x="9569260" y="3038638"/>
                  <a:ext cx="3527050" cy="3527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F26CCE6A-F3F6-260F-23A9-325ECC6CCABF}"/>
                    </a:ext>
                  </a:extLst>
                </p:cNvPr>
                <p:cNvSpPr/>
                <p:nvPr/>
              </p:nvSpPr>
              <p:spPr>
                <a:xfrm>
                  <a:off x="10832951" y="4378362"/>
                  <a:ext cx="828338" cy="1699709"/>
                </a:xfrm>
                <a:custGeom>
                  <a:avLst/>
                  <a:gdLst>
                    <a:gd name="connsiteX0" fmla="*/ 0 w 828338"/>
                    <a:gd name="connsiteY0" fmla="*/ 279699 h 1699709"/>
                    <a:gd name="connsiteX1" fmla="*/ 258183 w 828338"/>
                    <a:gd name="connsiteY1" fmla="*/ 365760 h 1699709"/>
                    <a:gd name="connsiteX2" fmla="*/ 10757 w 828338"/>
                    <a:gd name="connsiteY2" fmla="*/ 1376979 h 1699709"/>
                    <a:gd name="connsiteX3" fmla="*/ 75303 w 828338"/>
                    <a:gd name="connsiteY3" fmla="*/ 1559859 h 1699709"/>
                    <a:gd name="connsiteX4" fmla="*/ 376517 w 828338"/>
                    <a:gd name="connsiteY4" fmla="*/ 1699709 h 1699709"/>
                    <a:gd name="connsiteX5" fmla="*/ 656216 w 828338"/>
                    <a:gd name="connsiteY5" fmla="*/ 1678193 h 1699709"/>
                    <a:gd name="connsiteX6" fmla="*/ 828338 w 828338"/>
                    <a:gd name="connsiteY6" fmla="*/ 1452283 h 1699709"/>
                    <a:gd name="connsiteX7" fmla="*/ 570155 w 828338"/>
                    <a:gd name="connsiteY7" fmla="*/ 1344706 h 1699709"/>
                    <a:gd name="connsiteX8" fmla="*/ 817581 w 828338"/>
                    <a:gd name="connsiteY8" fmla="*/ 344245 h 1699709"/>
                    <a:gd name="connsiteX9" fmla="*/ 742277 w 828338"/>
                    <a:gd name="connsiteY9" fmla="*/ 118334 h 1699709"/>
                    <a:gd name="connsiteX10" fmla="*/ 527124 w 828338"/>
                    <a:gd name="connsiteY10" fmla="*/ 10758 h 1699709"/>
                    <a:gd name="connsiteX11" fmla="*/ 344244 w 828338"/>
                    <a:gd name="connsiteY11" fmla="*/ 0 h 1699709"/>
                    <a:gd name="connsiteX12" fmla="*/ 107576 w 828338"/>
                    <a:gd name="connsiteY12" fmla="*/ 96819 h 1699709"/>
                    <a:gd name="connsiteX13" fmla="*/ 0 w 828338"/>
                    <a:gd name="connsiteY13" fmla="*/ 279699 h 1699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8338" h="1699709">
                      <a:moveTo>
                        <a:pt x="0" y="279699"/>
                      </a:moveTo>
                      <a:lnTo>
                        <a:pt x="258183" y="365760"/>
                      </a:lnTo>
                      <a:lnTo>
                        <a:pt x="10757" y="1376979"/>
                      </a:lnTo>
                      <a:lnTo>
                        <a:pt x="75303" y="1559859"/>
                      </a:lnTo>
                      <a:lnTo>
                        <a:pt x="376517" y="1699709"/>
                      </a:lnTo>
                      <a:lnTo>
                        <a:pt x="656216" y="1678193"/>
                      </a:lnTo>
                      <a:lnTo>
                        <a:pt x="828338" y="1452283"/>
                      </a:lnTo>
                      <a:lnTo>
                        <a:pt x="570155" y="1344706"/>
                      </a:lnTo>
                      <a:lnTo>
                        <a:pt x="817581" y="344245"/>
                      </a:lnTo>
                      <a:lnTo>
                        <a:pt x="742277" y="118334"/>
                      </a:lnTo>
                      <a:lnTo>
                        <a:pt x="527124" y="10758"/>
                      </a:lnTo>
                      <a:lnTo>
                        <a:pt x="344244" y="0"/>
                      </a:lnTo>
                      <a:lnTo>
                        <a:pt x="107576" y="96819"/>
                      </a:lnTo>
                      <a:lnTo>
                        <a:pt x="0" y="279699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8458096-2A3B-D90D-F4CA-41F5BD8971F7}"/>
                    </a:ext>
                  </a:extLst>
                </p:cNvPr>
                <p:cNvSpPr/>
                <p:nvPr/>
              </p:nvSpPr>
              <p:spPr>
                <a:xfrm>
                  <a:off x="11304602" y="3514939"/>
                  <a:ext cx="603361" cy="60336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" name="Graphic 9">
                  <a:extLst>
                    <a:ext uri="{FF2B5EF4-FFF2-40B4-BE49-F238E27FC236}">
                      <a16:creationId xmlns:a16="http://schemas.microsoft.com/office/drawing/2014/main" id="{6661E3B4-A756-7BAE-5EAD-C78E067B2BB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42634" y="2900297"/>
                  <a:ext cx="3810000" cy="3810000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A98A85-650D-E46B-DEC8-1DFD6DACC65B}"/>
                  </a:ext>
                </a:extLst>
              </p:cNvPr>
              <p:cNvSpPr txBox="1"/>
              <p:nvPr/>
            </p:nvSpPr>
            <p:spPr>
              <a:xfrm>
                <a:off x="5389341" y="4985326"/>
                <a:ext cx="43128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Gill Sans Nova" panose="020B0602020104020203" pitchFamily="34" charset="0"/>
                  </a:rPr>
                  <a:t>Click this button for </a:t>
                </a:r>
                <a:r>
                  <a:rPr lang="en-GB" b="1" dirty="0">
                    <a:latin typeface="Gill Sans Nova" panose="020B0602020104020203" pitchFamily="34" charset="0"/>
                  </a:rPr>
                  <a:t>further information</a:t>
                </a:r>
              </a:p>
              <a:p>
                <a:pPr algn="ctr"/>
                <a:r>
                  <a:rPr lang="en-GB" dirty="0">
                    <a:latin typeface="Gill Sans Nova" panose="020B0602020104020203" pitchFamily="34" charset="0"/>
                  </a:rPr>
                  <a:t>about specific topics shown on the slide</a:t>
                </a:r>
                <a:endParaRPr lang="en-GB" b="1" dirty="0">
                  <a:latin typeface="Gill Sans Nova" panose="020B0602020104020203" pitchFamily="34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8FCFC6-265B-EB8C-3913-43AF021C9A0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860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Use in special populations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DVT, deep-vein thrombosis; PE, pulmonary embolism; VTE, venous thromboembolism.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3B910-6E6F-D0ED-7481-419F5AF26AA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15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3F1C670-F63A-208A-101C-EF5EF09A39B9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753274" cy="40034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Clotting disorders</a:t>
            </a:r>
          </a:p>
          <a:p>
            <a:r>
              <a:rPr lang="en-GB" sz="1800" dirty="0"/>
              <a:t>As a general rule, the limitations of using intramuscular injections in </a:t>
            </a:r>
            <a:r>
              <a:rPr lang="en-GB" sz="1800" b="1" dirty="0">
                <a:solidFill>
                  <a:schemeClr val="accent1"/>
                </a:solidFill>
              </a:rPr>
              <a:t>patients with acquired or inherited bleeding disorders</a:t>
            </a:r>
            <a:r>
              <a:rPr lang="en-GB" sz="1800" dirty="0"/>
              <a:t> always have to be observed</a:t>
            </a:r>
          </a:p>
          <a:p>
            <a:r>
              <a:rPr lang="en-GB" sz="1800" spc="-10" dirty="0"/>
              <a:t>Testosterone and derivatives have been reported to </a:t>
            </a:r>
            <a:r>
              <a:rPr lang="en-GB" sz="1800" b="1" spc="-10" dirty="0">
                <a:solidFill>
                  <a:schemeClr val="accent1"/>
                </a:solidFill>
              </a:rPr>
              <a:t>increase the activity of coumarin-derived</a:t>
            </a:r>
            <a:r>
              <a:rPr lang="en-GB" sz="1800" b="1" dirty="0">
                <a:solidFill>
                  <a:schemeClr val="accent1"/>
                </a:solidFill>
              </a:rPr>
              <a:t> oral anticoagulants</a:t>
            </a:r>
          </a:p>
          <a:p>
            <a:r>
              <a:rPr lang="en-GB" sz="1800" dirty="0"/>
              <a:t>Testosterone should be </a:t>
            </a:r>
            <a:r>
              <a:rPr lang="en-GB" sz="1800" b="1" dirty="0">
                <a:solidFill>
                  <a:schemeClr val="accent1"/>
                </a:solidFill>
              </a:rPr>
              <a:t>used with caution</a:t>
            </a:r>
            <a:r>
              <a:rPr lang="en-GB" sz="1800" dirty="0"/>
              <a:t> in </a:t>
            </a:r>
            <a:r>
              <a:rPr lang="en-GB" sz="1800" b="1" dirty="0">
                <a:solidFill>
                  <a:schemeClr val="accent1"/>
                </a:solidFill>
              </a:rPr>
              <a:t>patients with thrombophilia or risk factors for VTE</a:t>
            </a:r>
            <a:r>
              <a:rPr lang="en-GB" sz="1800" dirty="0"/>
              <a:t>, because there have been post-marketing studies and reports of thrombotic events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i="1" dirty="0"/>
              <a:t>e.g.</a:t>
            </a:r>
            <a:r>
              <a:rPr lang="en-GB" sz="1800" dirty="0"/>
              <a:t> DVT, PE, ocular thrombosis) in these patients during testosterone therapy</a:t>
            </a:r>
          </a:p>
          <a:p>
            <a:r>
              <a:rPr lang="en-GB" sz="1800" dirty="0"/>
              <a:t>In </a:t>
            </a:r>
            <a:r>
              <a:rPr lang="en-GB" sz="1800" b="1" dirty="0" err="1">
                <a:solidFill>
                  <a:schemeClr val="accent1"/>
                </a:solidFill>
              </a:rPr>
              <a:t>thrombophilic</a:t>
            </a:r>
            <a:r>
              <a:rPr lang="en-GB" sz="1800" b="1" dirty="0">
                <a:solidFill>
                  <a:schemeClr val="accent1"/>
                </a:solidFill>
              </a:rPr>
              <a:t> patients</a:t>
            </a:r>
            <a:r>
              <a:rPr lang="en-GB" sz="1800" dirty="0"/>
              <a:t>, VTE cases have been reported even under anticoagulation treatment</a:t>
            </a:r>
          </a:p>
          <a:p>
            <a:pPr lvl="1"/>
            <a:r>
              <a:rPr lang="en-GB" sz="1800" dirty="0"/>
              <a:t>Therefore, continuing testosterone treatment after a first thrombotic event should be </a:t>
            </a:r>
            <a:br>
              <a:rPr lang="en-GB" sz="1800" dirty="0"/>
            </a:br>
            <a:r>
              <a:rPr lang="en-GB" sz="1800" dirty="0"/>
              <a:t>carefully evaluated</a:t>
            </a:r>
          </a:p>
          <a:p>
            <a:pPr lvl="1"/>
            <a:r>
              <a:rPr lang="en-GB" sz="1800" dirty="0"/>
              <a:t>In case of treatment continuation, further measures should be taken to </a:t>
            </a:r>
            <a:r>
              <a:rPr lang="en-GB" sz="1800" b="1" dirty="0">
                <a:solidFill>
                  <a:schemeClr val="accent1"/>
                </a:solidFill>
              </a:rPr>
              <a:t>minimise the individual VTE risk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AF94AE0-2831-9FC0-E60C-340971A935A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34" t="9182" r="16667" b="9218"/>
          <a:stretch/>
        </p:blipFill>
        <p:spPr>
          <a:xfrm>
            <a:off x="810522" y="1942802"/>
            <a:ext cx="861938" cy="1059249"/>
          </a:xfrm>
          <a:prstGeom prst="rect">
            <a:avLst/>
          </a:prstGeom>
        </p:spPr>
      </p:pic>
      <p:sp>
        <p:nvSpPr>
          <p:cNvPr id="10" name="Freeform: Shape 9">
            <a:hlinkClick r:id="rId4" action="ppaction://hlinksldjump"/>
            <a:extLst>
              <a:ext uri="{FF2B5EF4-FFF2-40B4-BE49-F238E27FC236}">
                <a16:creationId xmlns:a16="http://schemas.microsoft.com/office/drawing/2014/main" id="{71743DA0-662A-D0E3-425E-63B2D03575F1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2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Use in other conditions and situations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3B910-6E6F-D0ED-7481-419F5AF26AA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16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3F1C670-F63A-208A-101C-EF5EF09A39B9}"/>
              </a:ext>
            </a:extLst>
          </p:cNvPr>
          <p:cNvSpPr txBox="1">
            <a:spLocks/>
          </p:cNvSpPr>
          <p:nvPr/>
        </p:nvSpPr>
        <p:spPr>
          <a:xfrm>
            <a:off x="1838236" y="1917631"/>
            <a:ext cx="9993061" cy="38113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Testosterone </a:t>
            </a:r>
            <a:r>
              <a:rPr lang="en-GB" sz="1600" dirty="0" err="1"/>
              <a:t>Besins</a:t>
            </a:r>
            <a:r>
              <a:rPr lang="en-GB" sz="1600" dirty="0"/>
              <a:t> 1000 mg/4 mL should be </a:t>
            </a:r>
            <a:r>
              <a:rPr lang="en-GB" sz="1600" b="1" dirty="0">
                <a:solidFill>
                  <a:schemeClr val="accent1"/>
                </a:solidFill>
              </a:rPr>
              <a:t>used with caution in patients with epilepsy and migraine</a:t>
            </a:r>
            <a:r>
              <a:rPr lang="en-GB" sz="1600" dirty="0"/>
              <a:t>, because these conditions may be aggravated</a:t>
            </a:r>
          </a:p>
          <a:p>
            <a:pPr>
              <a:spcBef>
                <a:spcPts val="8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Improved insulin sensitivity may occur</a:t>
            </a:r>
            <a:r>
              <a:rPr lang="en-GB" sz="1600" dirty="0"/>
              <a:t> in patients treated with androgens who achieve normal plasma testosterone concentrations following replacement therapy; therefore, the </a:t>
            </a:r>
            <a:r>
              <a:rPr lang="en-GB" sz="1600" b="1" dirty="0">
                <a:solidFill>
                  <a:schemeClr val="accent1"/>
                </a:solidFill>
              </a:rPr>
              <a:t>dosage of hypoglycaemic agents may need to be lowered</a:t>
            </a:r>
          </a:p>
          <a:p>
            <a:pPr>
              <a:spcBef>
                <a:spcPts val="8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Pre-existing sleep apnoea</a:t>
            </a:r>
            <a:r>
              <a:rPr lang="en-GB" sz="1600" dirty="0"/>
              <a:t> may be potentiated</a:t>
            </a:r>
          </a:p>
          <a:p>
            <a:pPr>
              <a:spcBef>
                <a:spcPts val="8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Athletes treated for testosterone replacement in primary and secondary male hypogonadism</a:t>
            </a:r>
            <a:r>
              <a:rPr lang="en-GB" sz="1600" dirty="0"/>
              <a:t> should be advised that the medicinal product contains an active substance which may produce a positive reaction </a:t>
            </a:r>
            <a:br>
              <a:rPr lang="en-GB" sz="1600" dirty="0"/>
            </a:br>
            <a:r>
              <a:rPr lang="en-GB" sz="1600" dirty="0"/>
              <a:t>in anti-doping tests</a:t>
            </a:r>
          </a:p>
          <a:p>
            <a:pPr>
              <a:spcBef>
                <a:spcPts val="800"/>
              </a:spcBef>
            </a:pPr>
            <a:r>
              <a:rPr lang="en-GB" sz="1600" spc="-10" dirty="0"/>
              <a:t>Androgens are not suitable for enhancing muscular development in healthy individuals or for increasing physical ability</a:t>
            </a:r>
          </a:p>
          <a:p>
            <a:pPr>
              <a:spcBef>
                <a:spcPts val="800"/>
              </a:spcBef>
            </a:pPr>
            <a:r>
              <a:rPr lang="en-GB" sz="1600" spc="-10" dirty="0"/>
              <a:t>Certain clinical signs (</a:t>
            </a:r>
            <a:r>
              <a:rPr lang="en-GB" sz="1600" b="1" spc="-10" dirty="0">
                <a:solidFill>
                  <a:schemeClr val="accent1"/>
                </a:solidFill>
              </a:rPr>
              <a:t>irritability</a:t>
            </a:r>
            <a:r>
              <a:rPr lang="en-GB" sz="1600" spc="-10" dirty="0"/>
              <a:t>, </a:t>
            </a:r>
            <a:r>
              <a:rPr lang="en-GB" sz="1600" b="1" spc="-10" dirty="0">
                <a:solidFill>
                  <a:schemeClr val="accent1"/>
                </a:solidFill>
              </a:rPr>
              <a:t>nervousness</a:t>
            </a:r>
            <a:r>
              <a:rPr lang="en-GB" sz="1600" spc="-10" dirty="0"/>
              <a:t>, </a:t>
            </a:r>
            <a:r>
              <a:rPr lang="en-GB" sz="1600" b="1" spc="-10" dirty="0">
                <a:solidFill>
                  <a:schemeClr val="accent1"/>
                </a:solidFill>
              </a:rPr>
              <a:t>weight gain</a:t>
            </a:r>
            <a:r>
              <a:rPr lang="en-GB" sz="1600" spc="-10" dirty="0"/>
              <a:t>, </a:t>
            </a:r>
            <a:r>
              <a:rPr lang="en-GB" sz="1600" b="1" spc="-10" dirty="0">
                <a:solidFill>
                  <a:schemeClr val="accent1"/>
                </a:solidFill>
              </a:rPr>
              <a:t>prolonged or frequent erections</a:t>
            </a:r>
            <a:r>
              <a:rPr lang="en-GB" sz="1600" spc="-10" dirty="0"/>
              <a:t>) may indicate</a:t>
            </a:r>
            <a:r>
              <a:rPr lang="en-GB" sz="1600" dirty="0"/>
              <a:t> excessive androgen exposure requiring dosage adjustment</a:t>
            </a:r>
          </a:p>
          <a:p>
            <a:pPr>
              <a:spcBef>
                <a:spcPts val="800"/>
              </a:spcBef>
            </a:pPr>
            <a:r>
              <a:rPr lang="en-GB" sz="1600" dirty="0"/>
              <a:t>Testosterone </a:t>
            </a:r>
            <a:r>
              <a:rPr lang="en-GB" sz="1600" dirty="0" err="1"/>
              <a:t>Besins</a:t>
            </a:r>
            <a:r>
              <a:rPr lang="en-GB" sz="1600" dirty="0"/>
              <a:t> 1000 mg/4 mL should be </a:t>
            </a:r>
            <a:r>
              <a:rPr lang="en-GB" sz="1600" b="1" dirty="0">
                <a:solidFill>
                  <a:schemeClr val="accent1"/>
                </a:solidFill>
              </a:rPr>
              <a:t>permanently withdrawn if symptoms of excessive androgen exposure persist or reappear</a:t>
            </a:r>
            <a:r>
              <a:rPr lang="en-GB" sz="1600" dirty="0"/>
              <a:t> during treatment with the recommended dosage regimen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FACFD7-4DD8-6020-B96B-7069DDC4B1F0}"/>
              </a:ext>
            </a:extLst>
          </p:cNvPr>
          <p:cNvGrpSpPr/>
          <p:nvPr/>
        </p:nvGrpSpPr>
        <p:grpSpPr>
          <a:xfrm>
            <a:off x="598265" y="4378258"/>
            <a:ext cx="875436" cy="1059863"/>
            <a:chOff x="9863376" y="2828834"/>
            <a:chExt cx="1223549" cy="148131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FDB80C5-CC2F-CA89-4379-07D033F2E840}"/>
                </a:ext>
              </a:extLst>
            </p:cNvPr>
            <p:cNvSpPr/>
            <p:nvPr/>
          </p:nvSpPr>
          <p:spPr>
            <a:xfrm>
              <a:off x="10355491" y="3607702"/>
              <a:ext cx="624717" cy="6247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83AF62-C1B5-2E04-1C22-E764049D7831}"/>
                </a:ext>
              </a:extLst>
            </p:cNvPr>
            <p:cNvSpPr/>
            <p:nvPr/>
          </p:nvSpPr>
          <p:spPr>
            <a:xfrm>
              <a:off x="9921618" y="3592778"/>
              <a:ext cx="376844" cy="367354"/>
            </a:xfrm>
            <a:custGeom>
              <a:avLst/>
              <a:gdLst>
                <a:gd name="connsiteX0" fmla="*/ 0 w 828024"/>
                <a:gd name="connsiteY0" fmla="*/ 655270 h 807174"/>
                <a:gd name="connsiteX1" fmla="*/ 166797 w 828024"/>
                <a:gd name="connsiteY1" fmla="*/ 807174 h 807174"/>
                <a:gd name="connsiteX2" fmla="*/ 828024 w 828024"/>
                <a:gd name="connsiteY2" fmla="*/ 175732 h 807174"/>
                <a:gd name="connsiteX3" fmla="*/ 652292 w 828024"/>
                <a:gd name="connsiteY3" fmla="*/ 0 h 807174"/>
                <a:gd name="connsiteX4" fmla="*/ 0 w 828024"/>
                <a:gd name="connsiteY4" fmla="*/ 655270 h 80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024" h="807174">
                  <a:moveTo>
                    <a:pt x="0" y="655270"/>
                  </a:moveTo>
                  <a:lnTo>
                    <a:pt x="166797" y="807174"/>
                  </a:lnTo>
                  <a:lnTo>
                    <a:pt x="828024" y="175732"/>
                  </a:lnTo>
                  <a:lnTo>
                    <a:pt x="652292" y="0"/>
                  </a:lnTo>
                  <a:lnTo>
                    <a:pt x="0" y="655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2BFA6CC-DB0D-EEF6-874A-C79F48DBD888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4789" t="8668" r="14648" b="5904"/>
            <a:stretch/>
          </p:blipFill>
          <p:spPr>
            <a:xfrm>
              <a:off x="9863376" y="2828834"/>
              <a:ext cx="1223549" cy="1481313"/>
            </a:xfrm>
            <a:prstGeom prst="rect">
              <a:avLst/>
            </a:prstGeom>
          </p:spPr>
        </p:pic>
      </p:grpSp>
      <p:pic>
        <p:nvPicPr>
          <p:cNvPr id="52" name="Graphic 51">
            <a:extLst>
              <a:ext uri="{FF2B5EF4-FFF2-40B4-BE49-F238E27FC236}">
                <a16:creationId xmlns:a16="http://schemas.microsoft.com/office/drawing/2014/main" id="{960BAE18-343E-D548-41CD-827CC1828DC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7250" b="17169"/>
          <a:stretch/>
        </p:blipFill>
        <p:spPr>
          <a:xfrm>
            <a:off x="695043" y="2727871"/>
            <a:ext cx="852009" cy="5587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50D53B-29BF-FA6E-26F2-EBC91475D595}"/>
              </a:ext>
            </a:extLst>
          </p:cNvPr>
          <p:cNvGrpSpPr/>
          <p:nvPr/>
        </p:nvGrpSpPr>
        <p:grpSpPr>
          <a:xfrm flipH="1">
            <a:off x="712201" y="1739887"/>
            <a:ext cx="817693" cy="818314"/>
            <a:chOff x="8708103" y="1164436"/>
            <a:chExt cx="3817509" cy="382040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2FAB4C1-D5F0-F3B2-28D6-7F3138ADC62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08103" y="1164436"/>
              <a:ext cx="3810000" cy="381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40A6B93-9463-1860-B8EC-E650DBA2EAA1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715612" y="1174842"/>
              <a:ext cx="3810000" cy="3810000"/>
            </a:xfrm>
            <a:custGeom>
              <a:avLst/>
              <a:gdLst>
                <a:gd name="connsiteX0" fmla="*/ 2425627 w 3810000"/>
                <a:gd name="connsiteY0" fmla="*/ 1397065 h 3810000"/>
                <a:gd name="connsiteX1" fmla="*/ 3082188 w 3810000"/>
                <a:gd name="connsiteY1" fmla="*/ 2053626 h 3810000"/>
                <a:gd name="connsiteX2" fmla="*/ 2425627 w 3810000"/>
                <a:gd name="connsiteY2" fmla="*/ 2710187 h 3810000"/>
                <a:gd name="connsiteX3" fmla="*/ 1769066 w 3810000"/>
                <a:gd name="connsiteY3" fmla="*/ 2053626 h 3810000"/>
                <a:gd name="connsiteX4" fmla="*/ 2425627 w 3810000"/>
                <a:gd name="connsiteY4" fmla="*/ 1397065 h 3810000"/>
                <a:gd name="connsiteX5" fmla="*/ 3696575 w 3810000"/>
                <a:gd name="connsiteY5" fmla="*/ 0 h 3810000"/>
                <a:gd name="connsiteX6" fmla="*/ 3810000 w 3810000"/>
                <a:gd name="connsiteY6" fmla="*/ 0 h 3810000"/>
                <a:gd name="connsiteX7" fmla="*/ 3810000 w 3810000"/>
                <a:gd name="connsiteY7" fmla="*/ 3810000 h 3810000"/>
                <a:gd name="connsiteX8" fmla="*/ 3696575 w 3810000"/>
                <a:gd name="connsiteY8" fmla="*/ 3810000 h 3810000"/>
                <a:gd name="connsiteX9" fmla="*/ 0 w 3810000"/>
                <a:gd name="connsiteY9" fmla="*/ 0 h 3810000"/>
                <a:gd name="connsiteX10" fmla="*/ 253740 w 3810000"/>
                <a:gd name="connsiteY10" fmla="*/ 0 h 3810000"/>
                <a:gd name="connsiteX11" fmla="*/ 253740 w 3810000"/>
                <a:gd name="connsiteY11" fmla="*/ 3810000 h 3810000"/>
                <a:gd name="connsiteX12" fmla="*/ 0 w 3810000"/>
                <a:gd name="connsiteY12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0000" h="3810000">
                  <a:moveTo>
                    <a:pt x="2425627" y="1397065"/>
                  </a:moveTo>
                  <a:cubicBezTo>
                    <a:pt x="2788236" y="1397065"/>
                    <a:pt x="3082188" y="1691017"/>
                    <a:pt x="3082188" y="2053626"/>
                  </a:cubicBezTo>
                  <a:cubicBezTo>
                    <a:pt x="3082188" y="2416235"/>
                    <a:pt x="2788236" y="2710187"/>
                    <a:pt x="2425627" y="2710187"/>
                  </a:cubicBezTo>
                  <a:cubicBezTo>
                    <a:pt x="2063018" y="2710187"/>
                    <a:pt x="1769066" y="2416235"/>
                    <a:pt x="1769066" y="2053626"/>
                  </a:cubicBezTo>
                  <a:cubicBezTo>
                    <a:pt x="1769066" y="1691017"/>
                    <a:pt x="2063018" y="1397065"/>
                    <a:pt x="2425627" y="1397065"/>
                  </a:cubicBezTo>
                  <a:close/>
                  <a:moveTo>
                    <a:pt x="3696575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3696575" y="3810000"/>
                  </a:lnTo>
                  <a:close/>
                  <a:moveTo>
                    <a:pt x="0" y="0"/>
                  </a:moveTo>
                  <a:lnTo>
                    <a:pt x="253740" y="0"/>
                  </a:lnTo>
                  <a:lnTo>
                    <a:pt x="253740" y="3810000"/>
                  </a:lnTo>
                  <a:lnTo>
                    <a:pt x="0" y="3810000"/>
                  </a:lnTo>
                  <a:close/>
                </a:path>
              </a:pathLst>
            </a:cu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DA6AD62A-964F-34E5-3C56-B783182C4215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6418" b="13741"/>
          <a:stretch/>
        </p:blipFill>
        <p:spPr>
          <a:xfrm>
            <a:off x="515536" y="3413769"/>
            <a:ext cx="1168490" cy="816085"/>
          </a:xfrm>
          <a:prstGeom prst="rect">
            <a:avLst/>
          </a:prstGeom>
        </p:spPr>
      </p:pic>
      <p:sp>
        <p:nvSpPr>
          <p:cNvPr id="17" name="Freeform: Shape 16">
            <a:hlinkClick r:id="rId12" action="ppaction://hlinksldjump"/>
            <a:extLst>
              <a:ext uri="{FF2B5EF4-FFF2-40B4-BE49-F238E27FC236}">
                <a16:creationId xmlns:a16="http://schemas.microsoft.com/office/drawing/2014/main" id="{F7F1E7AB-F36B-42BF-B9F5-1418C8918289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76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Use in other conditions and situations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3B910-6E6F-D0ED-7481-419F5AF26AA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17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3F1C670-F63A-208A-101C-EF5EF09A39B9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753274" cy="34350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Drug abuse and dependence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Testosterone has been subject to abuse</a:t>
            </a:r>
            <a:r>
              <a:rPr lang="en-GB" sz="1800" dirty="0"/>
              <a:t>, typically at doses higher than recommended </a:t>
            </a:r>
            <a:br>
              <a:rPr lang="en-GB" sz="1800" dirty="0"/>
            </a:br>
            <a:r>
              <a:rPr lang="en-GB" sz="1800" dirty="0"/>
              <a:t>for the approved indication(s) and in combination with other anabolic androgenic steroids</a:t>
            </a:r>
          </a:p>
          <a:p>
            <a:pPr>
              <a:spcBef>
                <a:spcPts val="1800"/>
              </a:spcBef>
            </a:pPr>
            <a:r>
              <a:rPr lang="en-GB" sz="1800" dirty="0"/>
              <a:t>Abuse of testosterone and other anabolic androgenic steroids </a:t>
            </a:r>
            <a:r>
              <a:rPr lang="en-GB" sz="1800" b="1" dirty="0">
                <a:solidFill>
                  <a:schemeClr val="accent1"/>
                </a:solidFill>
              </a:rPr>
              <a:t>can lead to serious adverse reactions including cardiovascular (with fatal outcomes in some cases), hepatic </a:t>
            </a:r>
            <a:br>
              <a:rPr lang="en-GB" sz="1800" b="1" dirty="0">
                <a:solidFill>
                  <a:schemeClr val="accent1"/>
                </a:solidFill>
              </a:rPr>
            </a:br>
            <a:r>
              <a:rPr lang="en-GB" sz="1800" b="1" dirty="0">
                <a:solidFill>
                  <a:schemeClr val="accent1"/>
                </a:solidFill>
              </a:rPr>
              <a:t>and/or psychiatric events</a:t>
            </a:r>
          </a:p>
          <a:p>
            <a:pPr>
              <a:spcBef>
                <a:spcPts val="1800"/>
              </a:spcBef>
            </a:pPr>
            <a:r>
              <a:rPr lang="en-GB" sz="1800" dirty="0"/>
              <a:t>Testosterone abuse may result in </a:t>
            </a:r>
            <a:r>
              <a:rPr lang="en-GB" sz="1800" b="1" dirty="0">
                <a:solidFill>
                  <a:schemeClr val="accent1"/>
                </a:solidFill>
              </a:rPr>
              <a:t>dependence and withdrawal symptoms</a:t>
            </a:r>
            <a:r>
              <a:rPr lang="en-GB" sz="1800" dirty="0"/>
              <a:t> upon significant </a:t>
            </a:r>
            <a:br>
              <a:rPr lang="en-GB" sz="1800" dirty="0"/>
            </a:br>
            <a:r>
              <a:rPr lang="en-GB" sz="1800" dirty="0"/>
              <a:t>dose reduction or abrupt discontinuation of use</a:t>
            </a:r>
          </a:p>
          <a:p>
            <a:pPr>
              <a:spcBef>
                <a:spcPts val="1800"/>
              </a:spcBef>
            </a:pPr>
            <a:r>
              <a:rPr lang="en-GB" sz="1800" dirty="0"/>
              <a:t>The abuse of testosterone and other anabolic androgenic steroids </a:t>
            </a:r>
            <a:r>
              <a:rPr lang="en-GB" sz="1800" b="1" dirty="0">
                <a:solidFill>
                  <a:schemeClr val="accent1"/>
                </a:solidFill>
              </a:rPr>
              <a:t>carries serious health risks and is to be discouraged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25268D-982C-6C22-6998-2B193A6A40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92" y="1745069"/>
            <a:ext cx="1366536" cy="1366536"/>
          </a:xfrm>
          <a:prstGeom prst="rect">
            <a:avLst/>
          </a:prstGeom>
        </p:spPr>
      </p:pic>
      <p:sp>
        <p:nvSpPr>
          <p:cNvPr id="12" name="Freeform: Shape 11">
            <a:hlinkClick r:id="rId4" action="ppaction://hlinksldjump"/>
            <a:extLst>
              <a:ext uri="{FF2B5EF4-FFF2-40B4-BE49-F238E27FC236}">
                <a16:creationId xmlns:a16="http://schemas.microsoft.com/office/drawing/2014/main" id="{76AF053D-B060-612E-F3BE-946CA24E8F20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4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Use in other conditions and situations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3B910-6E6F-D0ED-7481-419F5AF26AA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18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3F1C670-F63A-208A-101C-EF5EF09A39B9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753274" cy="7481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Fertility</a:t>
            </a:r>
          </a:p>
          <a:p>
            <a:r>
              <a:rPr lang="en-GB" sz="1800" dirty="0"/>
              <a:t>Testosterone replacement therapy may </a:t>
            </a:r>
            <a:r>
              <a:rPr lang="en-GB" sz="1800" b="1" dirty="0">
                <a:solidFill>
                  <a:schemeClr val="accent1"/>
                </a:solidFill>
              </a:rPr>
              <a:t>reversibly reduce spermatogenesis</a:t>
            </a:r>
            <a:endParaRPr lang="en-GB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7A4E4C-5E92-6DAB-1874-0D171E262906}"/>
              </a:ext>
            </a:extLst>
          </p:cNvPr>
          <p:cNvSpPr txBox="1">
            <a:spLocks/>
          </p:cNvSpPr>
          <p:nvPr/>
        </p:nvSpPr>
        <p:spPr>
          <a:xfrm>
            <a:off x="1838237" y="3162250"/>
            <a:ext cx="9753274" cy="9974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Pregnancy and breastfeeding</a:t>
            </a:r>
          </a:p>
          <a:p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is </a:t>
            </a:r>
            <a:r>
              <a:rPr lang="en-GB" sz="1800" b="1" dirty="0">
                <a:solidFill>
                  <a:schemeClr val="accent1"/>
                </a:solidFill>
              </a:rPr>
              <a:t>not indicated for use in women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and </a:t>
            </a:r>
            <a:r>
              <a:rPr lang="en-GB" sz="1800" b="1" dirty="0">
                <a:solidFill>
                  <a:schemeClr val="accent1"/>
                </a:solidFill>
              </a:rPr>
              <a:t>must not be used in pregnant or breast-feeding women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C84AE3-3F89-FF26-357C-E67E5CCBD325}"/>
              </a:ext>
            </a:extLst>
          </p:cNvPr>
          <p:cNvSpPr txBox="1">
            <a:spLocks/>
          </p:cNvSpPr>
          <p:nvPr/>
        </p:nvSpPr>
        <p:spPr>
          <a:xfrm>
            <a:off x="1838237" y="4656168"/>
            <a:ext cx="9753274" cy="7481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Effects on ability to drive and use machines</a:t>
            </a:r>
            <a:r>
              <a:rPr lang="en-GB" sz="1800" dirty="0"/>
              <a:t> </a:t>
            </a:r>
          </a:p>
          <a:p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has </a:t>
            </a:r>
            <a:r>
              <a:rPr lang="en-GB" sz="1800" b="1" dirty="0">
                <a:solidFill>
                  <a:schemeClr val="accent1"/>
                </a:solidFill>
              </a:rPr>
              <a:t>no influence</a:t>
            </a:r>
            <a:r>
              <a:rPr lang="en-GB" sz="1800" dirty="0"/>
              <a:t> on the ability to drive and use machines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46D9F-4705-7092-4A80-1D1A1B927939}"/>
              </a:ext>
            </a:extLst>
          </p:cNvPr>
          <p:cNvGrpSpPr/>
          <p:nvPr/>
        </p:nvGrpSpPr>
        <p:grpSpPr>
          <a:xfrm>
            <a:off x="9807773" y="2221479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BDF6D7-BC98-AA12-26A2-63E40DFA35E3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A3F41F-CA2F-D87C-CD39-0BDE64461355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673C89-07C1-80E3-2239-AC4DFC0883D8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B362071-9CA6-32C0-3D90-F92CAD9B38F9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161F89-73D7-6B67-665A-274DA8ECB351}"/>
              </a:ext>
            </a:extLst>
          </p:cNvPr>
          <p:cNvGrpSpPr/>
          <p:nvPr/>
        </p:nvGrpSpPr>
        <p:grpSpPr>
          <a:xfrm>
            <a:off x="653654" y="3192391"/>
            <a:ext cx="1083824" cy="1083824"/>
            <a:chOff x="653654" y="3138741"/>
            <a:chExt cx="1083824" cy="108382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05C60C-6A00-279D-52AC-5EB8D186E473}"/>
                </a:ext>
              </a:extLst>
            </p:cNvPr>
            <p:cNvSpPr/>
            <p:nvPr/>
          </p:nvSpPr>
          <p:spPr>
            <a:xfrm>
              <a:off x="904087" y="3155711"/>
              <a:ext cx="323134" cy="615330"/>
            </a:xfrm>
            <a:custGeom>
              <a:avLst/>
              <a:gdLst>
                <a:gd name="connsiteX0" fmla="*/ 0 w 323134"/>
                <a:gd name="connsiteY0" fmla="*/ 587829 h 615330"/>
                <a:gd name="connsiteX1" fmla="*/ 75627 w 323134"/>
                <a:gd name="connsiteY1" fmla="*/ 615330 h 615330"/>
                <a:gd name="connsiteX2" fmla="*/ 182193 w 323134"/>
                <a:gd name="connsiteY2" fmla="*/ 577516 h 615330"/>
                <a:gd name="connsiteX3" fmla="*/ 137504 w 323134"/>
                <a:gd name="connsiteY3" fmla="*/ 477826 h 615330"/>
                <a:gd name="connsiteX4" fmla="*/ 116878 w 323134"/>
                <a:gd name="connsiteY4" fmla="*/ 412512 h 615330"/>
                <a:gd name="connsiteX5" fmla="*/ 120316 w 323134"/>
                <a:gd name="connsiteY5" fmla="*/ 357510 h 615330"/>
                <a:gd name="connsiteX6" fmla="*/ 182193 w 323134"/>
                <a:gd name="connsiteY6" fmla="*/ 244069 h 615330"/>
                <a:gd name="connsiteX7" fmla="*/ 199381 w 323134"/>
                <a:gd name="connsiteY7" fmla="*/ 140942 h 615330"/>
                <a:gd name="connsiteX8" fmla="*/ 240632 w 323134"/>
                <a:gd name="connsiteY8" fmla="*/ 134066 h 615330"/>
                <a:gd name="connsiteX9" fmla="*/ 302508 w 323134"/>
                <a:gd name="connsiteY9" fmla="*/ 89378 h 615330"/>
                <a:gd name="connsiteX10" fmla="*/ 323134 w 323134"/>
                <a:gd name="connsiteY10" fmla="*/ 30939 h 615330"/>
                <a:gd name="connsiteX11" fmla="*/ 278445 w 323134"/>
                <a:gd name="connsiteY11" fmla="*/ 3438 h 615330"/>
                <a:gd name="connsiteX12" fmla="*/ 161567 w 323134"/>
                <a:gd name="connsiteY12" fmla="*/ 0 h 615330"/>
                <a:gd name="connsiteX13" fmla="*/ 110003 w 323134"/>
                <a:gd name="connsiteY13" fmla="*/ 24063 h 615330"/>
                <a:gd name="connsiteX14" fmla="*/ 51564 w 323134"/>
                <a:gd name="connsiteY14" fmla="*/ 82503 h 615330"/>
                <a:gd name="connsiteX15" fmla="*/ 34376 w 323134"/>
                <a:gd name="connsiteY15" fmla="*/ 127191 h 615330"/>
                <a:gd name="connsiteX16" fmla="*/ 24063 w 323134"/>
                <a:gd name="connsiteY16" fmla="*/ 213131 h 615330"/>
                <a:gd name="connsiteX17" fmla="*/ 34376 w 323134"/>
                <a:gd name="connsiteY17" fmla="*/ 340322 h 615330"/>
                <a:gd name="connsiteX18" fmla="*/ 48127 w 323134"/>
                <a:gd name="connsiteY18" fmla="*/ 470951 h 615330"/>
                <a:gd name="connsiteX19" fmla="*/ 0 w 323134"/>
                <a:gd name="connsiteY19" fmla="*/ 587829 h 6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134" h="615330">
                  <a:moveTo>
                    <a:pt x="0" y="587829"/>
                  </a:moveTo>
                  <a:lnTo>
                    <a:pt x="75627" y="615330"/>
                  </a:lnTo>
                  <a:lnTo>
                    <a:pt x="182193" y="577516"/>
                  </a:lnTo>
                  <a:lnTo>
                    <a:pt x="137504" y="477826"/>
                  </a:lnTo>
                  <a:lnTo>
                    <a:pt x="116878" y="412512"/>
                  </a:lnTo>
                  <a:lnTo>
                    <a:pt x="120316" y="357510"/>
                  </a:lnTo>
                  <a:lnTo>
                    <a:pt x="182193" y="244069"/>
                  </a:lnTo>
                  <a:lnTo>
                    <a:pt x="199381" y="140942"/>
                  </a:lnTo>
                  <a:lnTo>
                    <a:pt x="240632" y="134066"/>
                  </a:lnTo>
                  <a:lnTo>
                    <a:pt x="302508" y="89378"/>
                  </a:lnTo>
                  <a:lnTo>
                    <a:pt x="323134" y="30939"/>
                  </a:lnTo>
                  <a:lnTo>
                    <a:pt x="278445" y="3438"/>
                  </a:lnTo>
                  <a:lnTo>
                    <a:pt x="161567" y="0"/>
                  </a:lnTo>
                  <a:lnTo>
                    <a:pt x="110003" y="24063"/>
                  </a:lnTo>
                  <a:lnTo>
                    <a:pt x="51564" y="82503"/>
                  </a:lnTo>
                  <a:lnTo>
                    <a:pt x="34376" y="127191"/>
                  </a:lnTo>
                  <a:lnTo>
                    <a:pt x="24063" y="213131"/>
                  </a:lnTo>
                  <a:lnTo>
                    <a:pt x="34376" y="340322"/>
                  </a:lnTo>
                  <a:lnTo>
                    <a:pt x="48127" y="470951"/>
                  </a:lnTo>
                  <a:lnTo>
                    <a:pt x="0" y="5878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9CE62E3-0DFB-08A1-0665-A3EBAB80FB85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3654" y="3138741"/>
              <a:ext cx="1083824" cy="1083824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D237CF7C-C53F-9ECD-41F3-7DF398192C5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553" y="1834943"/>
            <a:ext cx="970425" cy="97042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A218E875-D016-5BD3-3D10-F3DDB1B49BAE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9031" b="-1"/>
          <a:stretch/>
        </p:blipFill>
        <p:spPr>
          <a:xfrm flipH="1">
            <a:off x="653653" y="4719967"/>
            <a:ext cx="1051925" cy="536162"/>
          </a:xfrm>
          <a:prstGeom prst="rect">
            <a:avLst/>
          </a:prstGeom>
        </p:spPr>
      </p:pic>
      <p:sp>
        <p:nvSpPr>
          <p:cNvPr id="39" name="Freeform: Shape 38">
            <a:hlinkClick r:id="rId10" action="ppaction://hlinksldjump"/>
            <a:extLst>
              <a:ext uri="{FF2B5EF4-FFF2-40B4-BE49-F238E27FC236}">
                <a16:creationId xmlns:a16="http://schemas.microsoft.com/office/drawing/2014/main" id="{FD185E10-C5CC-6953-6053-E2FFA3699BD1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11" action="ppaction://hlinksldjump"/>
            <a:extLst>
              <a:ext uri="{FF2B5EF4-FFF2-40B4-BE49-F238E27FC236}">
                <a16:creationId xmlns:a16="http://schemas.microsoft.com/office/drawing/2014/main" id="{4BC753C4-A7B8-BFA3-25CD-A0EDCEC97D79}"/>
              </a:ext>
            </a:extLst>
          </p:cNvPr>
          <p:cNvSpPr/>
          <p:nvPr/>
        </p:nvSpPr>
        <p:spPr>
          <a:xfrm>
            <a:off x="9807773" y="2205280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71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7A2AFD77-5A75-15F1-92F0-D1CCEEADF7A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031" b="-1"/>
          <a:stretch/>
        </p:blipFill>
        <p:spPr>
          <a:xfrm flipH="1">
            <a:off x="653653" y="4719967"/>
            <a:ext cx="1051925" cy="5361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Use in other conditions and situations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3B910-6E6F-D0ED-7481-419F5AF26AA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18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3F1C670-F63A-208A-101C-EF5EF09A39B9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753274" cy="7481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Fertility</a:t>
            </a:r>
          </a:p>
          <a:p>
            <a:r>
              <a:rPr lang="en-GB" sz="1800" dirty="0"/>
              <a:t>Testosterone replacement therapy may </a:t>
            </a:r>
            <a:r>
              <a:rPr lang="en-GB" sz="1800" b="1" dirty="0">
                <a:solidFill>
                  <a:schemeClr val="accent1"/>
                </a:solidFill>
              </a:rPr>
              <a:t>reversibly reduce spermatogenesis</a:t>
            </a:r>
            <a:endParaRPr lang="en-GB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7A4E4C-5E92-6DAB-1874-0D171E262906}"/>
              </a:ext>
            </a:extLst>
          </p:cNvPr>
          <p:cNvSpPr txBox="1">
            <a:spLocks/>
          </p:cNvSpPr>
          <p:nvPr/>
        </p:nvSpPr>
        <p:spPr>
          <a:xfrm>
            <a:off x="1838237" y="3162250"/>
            <a:ext cx="9753274" cy="9974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Pregnancy and breastfeeding</a:t>
            </a:r>
          </a:p>
          <a:p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is </a:t>
            </a:r>
            <a:r>
              <a:rPr lang="en-GB" sz="1800" b="1" dirty="0">
                <a:solidFill>
                  <a:schemeClr val="accent1"/>
                </a:solidFill>
              </a:rPr>
              <a:t>not indicated for use in women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and </a:t>
            </a:r>
            <a:r>
              <a:rPr lang="en-GB" sz="1800" b="1" dirty="0">
                <a:solidFill>
                  <a:schemeClr val="accent1"/>
                </a:solidFill>
              </a:rPr>
              <a:t>must not be used in pregnant or breast-feeding women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C84AE3-3F89-FF26-357C-E67E5CCBD325}"/>
              </a:ext>
            </a:extLst>
          </p:cNvPr>
          <p:cNvSpPr txBox="1">
            <a:spLocks/>
          </p:cNvSpPr>
          <p:nvPr/>
        </p:nvSpPr>
        <p:spPr>
          <a:xfrm>
            <a:off x="1838237" y="4656168"/>
            <a:ext cx="9753274" cy="7481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Effects on ability to drive and use machines</a:t>
            </a:r>
            <a:r>
              <a:rPr lang="en-GB" sz="1800" dirty="0"/>
              <a:t> </a:t>
            </a:r>
          </a:p>
          <a:p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has </a:t>
            </a:r>
            <a:r>
              <a:rPr lang="en-GB" sz="1800" b="1" dirty="0">
                <a:solidFill>
                  <a:schemeClr val="accent1"/>
                </a:solidFill>
              </a:rPr>
              <a:t>no influence</a:t>
            </a:r>
            <a:r>
              <a:rPr lang="en-GB" sz="1800" dirty="0"/>
              <a:t> on the ability to drive and use machines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161F89-73D7-6B67-665A-274DA8ECB351}"/>
              </a:ext>
            </a:extLst>
          </p:cNvPr>
          <p:cNvGrpSpPr/>
          <p:nvPr/>
        </p:nvGrpSpPr>
        <p:grpSpPr>
          <a:xfrm>
            <a:off x="653654" y="3192391"/>
            <a:ext cx="1083824" cy="1083824"/>
            <a:chOff x="653654" y="3138741"/>
            <a:chExt cx="1083824" cy="108382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05C60C-6A00-279D-52AC-5EB8D186E473}"/>
                </a:ext>
              </a:extLst>
            </p:cNvPr>
            <p:cNvSpPr/>
            <p:nvPr/>
          </p:nvSpPr>
          <p:spPr>
            <a:xfrm>
              <a:off x="904087" y="3155711"/>
              <a:ext cx="323134" cy="615330"/>
            </a:xfrm>
            <a:custGeom>
              <a:avLst/>
              <a:gdLst>
                <a:gd name="connsiteX0" fmla="*/ 0 w 323134"/>
                <a:gd name="connsiteY0" fmla="*/ 587829 h 615330"/>
                <a:gd name="connsiteX1" fmla="*/ 75627 w 323134"/>
                <a:gd name="connsiteY1" fmla="*/ 615330 h 615330"/>
                <a:gd name="connsiteX2" fmla="*/ 182193 w 323134"/>
                <a:gd name="connsiteY2" fmla="*/ 577516 h 615330"/>
                <a:gd name="connsiteX3" fmla="*/ 137504 w 323134"/>
                <a:gd name="connsiteY3" fmla="*/ 477826 h 615330"/>
                <a:gd name="connsiteX4" fmla="*/ 116878 w 323134"/>
                <a:gd name="connsiteY4" fmla="*/ 412512 h 615330"/>
                <a:gd name="connsiteX5" fmla="*/ 120316 w 323134"/>
                <a:gd name="connsiteY5" fmla="*/ 357510 h 615330"/>
                <a:gd name="connsiteX6" fmla="*/ 182193 w 323134"/>
                <a:gd name="connsiteY6" fmla="*/ 244069 h 615330"/>
                <a:gd name="connsiteX7" fmla="*/ 199381 w 323134"/>
                <a:gd name="connsiteY7" fmla="*/ 140942 h 615330"/>
                <a:gd name="connsiteX8" fmla="*/ 240632 w 323134"/>
                <a:gd name="connsiteY8" fmla="*/ 134066 h 615330"/>
                <a:gd name="connsiteX9" fmla="*/ 302508 w 323134"/>
                <a:gd name="connsiteY9" fmla="*/ 89378 h 615330"/>
                <a:gd name="connsiteX10" fmla="*/ 323134 w 323134"/>
                <a:gd name="connsiteY10" fmla="*/ 30939 h 615330"/>
                <a:gd name="connsiteX11" fmla="*/ 278445 w 323134"/>
                <a:gd name="connsiteY11" fmla="*/ 3438 h 615330"/>
                <a:gd name="connsiteX12" fmla="*/ 161567 w 323134"/>
                <a:gd name="connsiteY12" fmla="*/ 0 h 615330"/>
                <a:gd name="connsiteX13" fmla="*/ 110003 w 323134"/>
                <a:gd name="connsiteY13" fmla="*/ 24063 h 615330"/>
                <a:gd name="connsiteX14" fmla="*/ 51564 w 323134"/>
                <a:gd name="connsiteY14" fmla="*/ 82503 h 615330"/>
                <a:gd name="connsiteX15" fmla="*/ 34376 w 323134"/>
                <a:gd name="connsiteY15" fmla="*/ 127191 h 615330"/>
                <a:gd name="connsiteX16" fmla="*/ 24063 w 323134"/>
                <a:gd name="connsiteY16" fmla="*/ 213131 h 615330"/>
                <a:gd name="connsiteX17" fmla="*/ 34376 w 323134"/>
                <a:gd name="connsiteY17" fmla="*/ 340322 h 615330"/>
                <a:gd name="connsiteX18" fmla="*/ 48127 w 323134"/>
                <a:gd name="connsiteY18" fmla="*/ 470951 h 615330"/>
                <a:gd name="connsiteX19" fmla="*/ 0 w 323134"/>
                <a:gd name="connsiteY19" fmla="*/ 587829 h 6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134" h="615330">
                  <a:moveTo>
                    <a:pt x="0" y="587829"/>
                  </a:moveTo>
                  <a:lnTo>
                    <a:pt x="75627" y="615330"/>
                  </a:lnTo>
                  <a:lnTo>
                    <a:pt x="182193" y="577516"/>
                  </a:lnTo>
                  <a:lnTo>
                    <a:pt x="137504" y="477826"/>
                  </a:lnTo>
                  <a:lnTo>
                    <a:pt x="116878" y="412512"/>
                  </a:lnTo>
                  <a:lnTo>
                    <a:pt x="120316" y="357510"/>
                  </a:lnTo>
                  <a:lnTo>
                    <a:pt x="182193" y="244069"/>
                  </a:lnTo>
                  <a:lnTo>
                    <a:pt x="199381" y="140942"/>
                  </a:lnTo>
                  <a:lnTo>
                    <a:pt x="240632" y="134066"/>
                  </a:lnTo>
                  <a:lnTo>
                    <a:pt x="302508" y="89378"/>
                  </a:lnTo>
                  <a:lnTo>
                    <a:pt x="323134" y="30939"/>
                  </a:lnTo>
                  <a:lnTo>
                    <a:pt x="278445" y="3438"/>
                  </a:lnTo>
                  <a:lnTo>
                    <a:pt x="161567" y="0"/>
                  </a:lnTo>
                  <a:lnTo>
                    <a:pt x="110003" y="24063"/>
                  </a:lnTo>
                  <a:lnTo>
                    <a:pt x="51564" y="82503"/>
                  </a:lnTo>
                  <a:lnTo>
                    <a:pt x="34376" y="127191"/>
                  </a:lnTo>
                  <a:lnTo>
                    <a:pt x="24063" y="213131"/>
                  </a:lnTo>
                  <a:lnTo>
                    <a:pt x="34376" y="340322"/>
                  </a:lnTo>
                  <a:lnTo>
                    <a:pt x="48127" y="470951"/>
                  </a:lnTo>
                  <a:lnTo>
                    <a:pt x="0" y="5878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9CE62E3-0DFB-08A1-0665-A3EBAB80FB85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3654" y="3138741"/>
              <a:ext cx="1083824" cy="1083824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D237CF7C-C53F-9ECD-41F3-7DF398192C5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553" y="1834943"/>
            <a:ext cx="970425" cy="970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9BD52F-628C-DFF5-8728-DE16EBCB546A}"/>
              </a:ext>
            </a:extLst>
          </p:cNvPr>
          <p:cNvSpPr/>
          <p:nvPr/>
        </p:nvSpPr>
        <p:spPr>
          <a:xfrm>
            <a:off x="0" y="990752"/>
            <a:ext cx="12192000" cy="58672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657DF2-A6BC-F518-8C74-6B54E395FB62}"/>
              </a:ext>
            </a:extLst>
          </p:cNvPr>
          <p:cNvGrpSpPr/>
          <p:nvPr/>
        </p:nvGrpSpPr>
        <p:grpSpPr>
          <a:xfrm>
            <a:off x="9807773" y="2221479"/>
            <a:ext cx="568591" cy="568591"/>
            <a:chOff x="10466992" y="5049692"/>
            <a:chExt cx="568591" cy="568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192CB7-4C87-DD8E-E2F2-3EA5741D7071}"/>
                </a:ext>
              </a:extLst>
            </p:cNvPr>
            <p:cNvSpPr/>
            <p:nvPr/>
          </p:nvSpPr>
          <p:spPr>
            <a:xfrm>
              <a:off x="10485889" y="5070338"/>
              <a:ext cx="526365" cy="526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95FA24-E69A-46C9-BC4B-80EA4C45192B}"/>
                </a:ext>
              </a:extLst>
            </p:cNvPr>
            <p:cNvSpPr/>
            <p:nvPr/>
          </p:nvSpPr>
          <p:spPr>
            <a:xfrm>
              <a:off x="10674478" y="5270273"/>
              <a:ext cx="123618" cy="25365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100754-FB77-930B-5F70-49AF4E78758E}"/>
                </a:ext>
              </a:extLst>
            </p:cNvPr>
            <p:cNvSpPr/>
            <p:nvPr/>
          </p:nvSpPr>
          <p:spPr>
            <a:xfrm>
              <a:off x="10744866" y="5141419"/>
              <a:ext cx="90043" cy="90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2C33B40-0A9C-3C31-27FC-753EC61DD9DD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66992" y="5049692"/>
              <a:ext cx="568591" cy="56859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9D0B63-6CB0-65B0-B305-22FA0B2FDB79}"/>
              </a:ext>
            </a:extLst>
          </p:cNvPr>
          <p:cNvGrpSpPr/>
          <p:nvPr/>
        </p:nvGrpSpPr>
        <p:grpSpPr>
          <a:xfrm>
            <a:off x="1237748" y="2763129"/>
            <a:ext cx="8615716" cy="3204934"/>
            <a:chOff x="1526377" y="1266502"/>
            <a:chExt cx="8615716" cy="320493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EA2B32C-0003-6143-BFB9-5A0D67C66255}"/>
                </a:ext>
              </a:extLst>
            </p:cNvPr>
            <p:cNvSpPr/>
            <p:nvPr/>
          </p:nvSpPr>
          <p:spPr>
            <a:xfrm>
              <a:off x="1526377" y="1266502"/>
              <a:ext cx="8615716" cy="3204934"/>
            </a:xfrm>
            <a:prstGeom prst="roundRect">
              <a:avLst>
                <a:gd name="adj" fmla="val 11743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D5FF5A-C1F4-41DB-E3DC-54F80DB6BB1B}"/>
                </a:ext>
              </a:extLst>
            </p:cNvPr>
            <p:cNvGrpSpPr/>
            <p:nvPr/>
          </p:nvGrpSpPr>
          <p:grpSpPr>
            <a:xfrm>
              <a:off x="9294986" y="1452942"/>
              <a:ext cx="663963" cy="845178"/>
              <a:chOff x="9326885" y="1452942"/>
              <a:chExt cx="663963" cy="845178"/>
            </a:xfrm>
          </p:grpSpPr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441B1BB0-9F22-9027-DBF4-F9D389DFAFAD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367803" y="1452942"/>
                <a:ext cx="582129" cy="582129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0B4D40-C03A-74FB-806C-EC65338AB593}"/>
                  </a:ext>
                </a:extLst>
              </p:cNvPr>
              <p:cNvSpPr txBox="1"/>
              <p:nvPr/>
            </p:nvSpPr>
            <p:spPr>
              <a:xfrm>
                <a:off x="9326885" y="1959566"/>
                <a:ext cx="6639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Gill Sans Nova" panose="020B0602020104020203" pitchFamily="34" charset="0"/>
                  </a:rPr>
                  <a:t>Close</a:t>
                </a:r>
              </a:p>
            </p:txBody>
          </p:sp>
        </p:grp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1B04C16F-3446-3115-62FB-9401F8F4073C}"/>
                </a:ext>
              </a:extLst>
            </p:cNvPr>
            <p:cNvSpPr txBox="1">
              <a:spLocks/>
            </p:cNvSpPr>
            <p:nvPr/>
          </p:nvSpPr>
          <p:spPr>
            <a:xfrm>
              <a:off x="1874647" y="4055598"/>
              <a:ext cx="8092186" cy="365125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 spc="0" baseline="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dirty="0">
                  <a:solidFill>
                    <a:srgbClr val="242E2E"/>
                  </a:solidFill>
                </a:rPr>
                <a:t>Testosterone </a:t>
              </a:r>
              <a:r>
                <a:rPr lang="en-GB" dirty="0" err="1">
                  <a:solidFill>
                    <a:srgbClr val="242E2E"/>
                  </a:solidFill>
                </a:rPr>
                <a:t>Besins</a:t>
              </a:r>
              <a:r>
                <a:rPr lang="en-GB" dirty="0">
                  <a:solidFill>
                    <a:srgbClr val="242E2E"/>
                  </a:solidFill>
                </a:rPr>
                <a:t> 1000 mg/4 mL Summary of Product Characteristics.</a:t>
              </a: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B87CB36E-D985-352A-16D1-DF4371AB96A7}"/>
                </a:ext>
              </a:extLst>
            </p:cNvPr>
            <p:cNvSpPr txBox="1">
              <a:spLocks/>
            </p:cNvSpPr>
            <p:nvPr/>
          </p:nvSpPr>
          <p:spPr>
            <a:xfrm>
              <a:off x="1846434" y="1541135"/>
              <a:ext cx="8015227" cy="255454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2000" b="1" dirty="0"/>
                <a:t>Effects of testosterone treatment on male fertility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Therapy with high doses of testosterone preparations </a:t>
              </a:r>
              <a:br>
                <a:rPr lang="en-GB" sz="2000" dirty="0"/>
              </a:br>
              <a:r>
                <a:rPr lang="en-GB" sz="2000" dirty="0"/>
                <a:t>commonly </a:t>
              </a:r>
              <a:r>
                <a:rPr lang="en-GB" sz="2000" b="1" dirty="0">
                  <a:solidFill>
                    <a:schemeClr val="accent1"/>
                  </a:solidFill>
                </a:rPr>
                <a:t>reversibly interrupts or reduces spermatogenesis</a:t>
              </a:r>
              <a:r>
                <a:rPr lang="en-GB" sz="2000" dirty="0"/>
                <a:t>, thereby reducing the size of the testicles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Fertility studies in rodents and primates have shown that treatment with testosterone </a:t>
              </a:r>
              <a:r>
                <a:rPr lang="en-GB" sz="2000" b="1" dirty="0">
                  <a:solidFill>
                    <a:schemeClr val="accent1"/>
                  </a:solidFill>
                </a:rPr>
                <a:t>can impair fertility by suppressing spermatogenesis</a:t>
              </a:r>
              <a:r>
                <a:rPr lang="en-GB" sz="2000" dirty="0"/>
                <a:t> in a dose-dependent manner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60" name="Rectangle 59">
            <a:hlinkClick r:id="rId12" action="ppaction://hlinksldjump"/>
            <a:extLst>
              <a:ext uri="{FF2B5EF4-FFF2-40B4-BE49-F238E27FC236}">
                <a16:creationId xmlns:a16="http://schemas.microsoft.com/office/drawing/2014/main" id="{12DCBFE7-8830-6489-6C26-8445FAC80C02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hlinkClick r:id="rId13" action="ppaction://hlinksldjump"/>
            <a:extLst>
              <a:ext uri="{FF2B5EF4-FFF2-40B4-BE49-F238E27FC236}">
                <a16:creationId xmlns:a16="http://schemas.microsoft.com/office/drawing/2014/main" id="{1AA5CD10-051B-390E-D7DD-1D50C66A290C}"/>
              </a:ext>
            </a:extLst>
          </p:cNvPr>
          <p:cNvSpPr/>
          <p:nvPr/>
        </p:nvSpPr>
        <p:spPr>
          <a:xfrm>
            <a:off x="9051951" y="2941878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95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Drug and other interactions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ACTH, adrenocorticotropic hormone; INR, International Normalized Ratio; T3, triiodothyronine; T4, thyroxine.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7A8A4-199C-8D5C-0799-3A0B758470FC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36DAA-5E54-1C9F-7DA1-E0F84EAEEF25}"/>
              </a:ext>
            </a:extLst>
          </p:cNvPr>
          <p:cNvSpPr txBox="1">
            <a:spLocks/>
          </p:cNvSpPr>
          <p:nvPr/>
        </p:nvSpPr>
        <p:spPr>
          <a:xfrm>
            <a:off x="1838236" y="1917631"/>
            <a:ext cx="9921373" cy="40822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Oral anticoagulants</a:t>
            </a:r>
          </a:p>
          <a:p>
            <a:r>
              <a:rPr lang="en-GB" sz="1650" dirty="0"/>
              <a:t>Testosterone and derivatives have been reported to </a:t>
            </a:r>
            <a:r>
              <a:rPr lang="en-GB" sz="1650" b="1" dirty="0">
                <a:solidFill>
                  <a:schemeClr val="accent1"/>
                </a:solidFill>
              </a:rPr>
              <a:t>increase the activity of coumarin-derived oral anticoagulants</a:t>
            </a:r>
          </a:p>
          <a:p>
            <a:pPr lvl="1">
              <a:spcBef>
                <a:spcPts val="400"/>
              </a:spcBef>
            </a:pPr>
            <a:r>
              <a:rPr lang="en-GB" sz="1650" b="1" dirty="0">
                <a:solidFill>
                  <a:schemeClr val="accent1"/>
                </a:solidFill>
              </a:rPr>
              <a:t>Patients receiving oral anticoagulants require close monitoring</a:t>
            </a:r>
            <a:r>
              <a:rPr lang="en-GB" sz="1650" dirty="0"/>
              <a:t>, especially at the beginning </a:t>
            </a:r>
            <a:br>
              <a:rPr lang="en-GB" sz="1650" dirty="0"/>
            </a:br>
            <a:r>
              <a:rPr lang="en-GB" sz="1650" dirty="0"/>
              <a:t>or end of androgen therapy</a:t>
            </a:r>
          </a:p>
          <a:p>
            <a:pPr lvl="1">
              <a:spcBef>
                <a:spcPts val="400"/>
              </a:spcBef>
            </a:pPr>
            <a:r>
              <a:rPr lang="en-GB" sz="1650" spc="-10" dirty="0"/>
              <a:t>Increased monitoring of the </a:t>
            </a:r>
            <a:r>
              <a:rPr lang="en-GB" sz="1650" b="1" spc="-10" dirty="0">
                <a:solidFill>
                  <a:schemeClr val="accent1"/>
                </a:solidFill>
              </a:rPr>
              <a:t>prothrombin time</a:t>
            </a:r>
            <a:r>
              <a:rPr lang="en-GB" sz="1650" spc="-10" dirty="0"/>
              <a:t>, and </a:t>
            </a:r>
            <a:r>
              <a:rPr lang="en-GB" sz="1650" b="1" spc="-10" dirty="0">
                <a:solidFill>
                  <a:schemeClr val="accent1"/>
                </a:solidFill>
              </a:rPr>
              <a:t>INR determinations</a:t>
            </a:r>
            <a:r>
              <a:rPr lang="en-GB" sz="1650" spc="-10" dirty="0"/>
              <a:t>, is recommended </a:t>
            </a:r>
          </a:p>
          <a:p>
            <a:pPr marL="0" indent="0">
              <a:buNone/>
            </a:pPr>
            <a:r>
              <a:rPr lang="en-GB" sz="2000" b="1" dirty="0"/>
              <a:t>Other interactions</a:t>
            </a:r>
          </a:p>
          <a:p>
            <a:r>
              <a:rPr lang="en-GB" sz="1650" spc="-20" dirty="0"/>
              <a:t>Concurrent administration of testosterone with ACTH or corticosteroids </a:t>
            </a:r>
            <a:r>
              <a:rPr lang="en-GB" sz="1650" b="1" spc="-20" dirty="0">
                <a:solidFill>
                  <a:schemeClr val="accent1"/>
                </a:solidFill>
              </a:rPr>
              <a:t>may enhance oedema formation</a:t>
            </a:r>
            <a:r>
              <a:rPr lang="en-GB" sz="1650" spc="-20" dirty="0"/>
              <a:t>; </a:t>
            </a:r>
            <a:r>
              <a:rPr lang="en-GB" sz="1650" dirty="0"/>
              <a:t>thus, these active substances should be </a:t>
            </a:r>
            <a:r>
              <a:rPr lang="en-GB" sz="1650" b="1" dirty="0">
                <a:solidFill>
                  <a:schemeClr val="accent1"/>
                </a:solidFill>
              </a:rPr>
              <a:t>administered cautiously</a:t>
            </a:r>
            <a:r>
              <a:rPr lang="en-GB" sz="1650" dirty="0"/>
              <a:t>, particularly </a:t>
            </a:r>
            <a:r>
              <a:rPr lang="en-GB" sz="1650" b="1" dirty="0">
                <a:solidFill>
                  <a:schemeClr val="accent1"/>
                </a:solidFill>
              </a:rPr>
              <a:t>in patients with cardiac </a:t>
            </a:r>
            <a:br>
              <a:rPr lang="en-GB" sz="1650" b="1" dirty="0">
                <a:solidFill>
                  <a:schemeClr val="accent1"/>
                </a:solidFill>
              </a:rPr>
            </a:br>
            <a:r>
              <a:rPr lang="en-GB" sz="1650" b="1" dirty="0">
                <a:solidFill>
                  <a:schemeClr val="accent1"/>
                </a:solidFill>
              </a:rPr>
              <a:t>or hepatic disease</a:t>
            </a:r>
            <a:r>
              <a:rPr lang="en-GB" sz="1650" dirty="0"/>
              <a:t> or </a:t>
            </a:r>
            <a:r>
              <a:rPr lang="en-GB" sz="1650" b="1" dirty="0">
                <a:solidFill>
                  <a:schemeClr val="accent1"/>
                </a:solidFill>
              </a:rPr>
              <a:t>in patients predisposed to oedema</a:t>
            </a:r>
          </a:p>
          <a:p>
            <a:pPr>
              <a:spcBef>
                <a:spcPts val="800"/>
              </a:spcBef>
            </a:pPr>
            <a:r>
              <a:rPr lang="en-GB" sz="1650" b="1" dirty="0"/>
              <a:t>Laboratory test interactions:</a:t>
            </a:r>
            <a:r>
              <a:rPr lang="en-GB" sz="1650" dirty="0"/>
              <a:t> androgens may decrease levels of thyroxin-binding globulin resulting </a:t>
            </a:r>
            <a:br>
              <a:rPr lang="en-GB" sz="1650" dirty="0"/>
            </a:br>
            <a:r>
              <a:rPr lang="en-GB" sz="1650" dirty="0"/>
              <a:t>in decreased total serum T4 levels and increased resin uptake of T3 and T4</a:t>
            </a:r>
          </a:p>
          <a:p>
            <a:pPr lvl="1">
              <a:spcBef>
                <a:spcPts val="400"/>
              </a:spcBef>
            </a:pPr>
            <a:r>
              <a:rPr lang="en-GB" sz="1650" spc="-20" dirty="0"/>
              <a:t>Free thyroid hormone levels remain unchanged, however, and there is </a:t>
            </a:r>
            <a:r>
              <a:rPr lang="en-GB" sz="1650" b="1" spc="-20" dirty="0">
                <a:solidFill>
                  <a:schemeClr val="accent1"/>
                </a:solidFill>
              </a:rPr>
              <a:t>no clinical evidence </a:t>
            </a:r>
            <a:br>
              <a:rPr lang="en-GB" sz="1650" b="1" spc="-20" dirty="0">
                <a:solidFill>
                  <a:schemeClr val="accent1"/>
                </a:solidFill>
              </a:rPr>
            </a:br>
            <a:r>
              <a:rPr lang="en-GB" sz="1650" b="1" spc="-20" dirty="0">
                <a:solidFill>
                  <a:schemeClr val="accent1"/>
                </a:solidFill>
              </a:rPr>
              <a:t>of thyroid dysfunction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DC8684B-E03C-DD36-EA54-863B25A16DF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00" t="14565" r="4403" b="14005"/>
          <a:stretch/>
        </p:blipFill>
        <p:spPr>
          <a:xfrm>
            <a:off x="733647" y="1931103"/>
            <a:ext cx="1064843" cy="83861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B494988-3001-8F5F-4858-451D5BAABE9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233" y="4144455"/>
            <a:ext cx="1139522" cy="63438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E86DC1F-DA6E-9F24-5601-E55ECB2CC121}"/>
              </a:ext>
            </a:extLst>
          </p:cNvPr>
          <p:cNvGrpSpPr/>
          <p:nvPr/>
        </p:nvGrpSpPr>
        <p:grpSpPr>
          <a:xfrm>
            <a:off x="740086" y="4866415"/>
            <a:ext cx="1014479" cy="1014479"/>
            <a:chOff x="5111712" y="1044596"/>
            <a:chExt cx="3810000" cy="381000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601BA8C-8770-4BCA-8547-BE20D025B3BD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11712" y="1044596"/>
              <a:ext cx="3810000" cy="381000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2C88792-4C99-7F8F-5EC7-D75C614CF422}"/>
                </a:ext>
              </a:extLst>
            </p:cNvPr>
            <p:cNvGrpSpPr/>
            <p:nvPr/>
          </p:nvGrpSpPr>
          <p:grpSpPr>
            <a:xfrm>
              <a:off x="6564443" y="3595529"/>
              <a:ext cx="904537" cy="904537"/>
              <a:chOff x="8506044" y="2295395"/>
              <a:chExt cx="1433659" cy="143365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D87F74E-9F14-C5D3-5DC4-60BB4A554523}"/>
                  </a:ext>
                </a:extLst>
              </p:cNvPr>
              <p:cNvSpPr/>
              <p:nvPr/>
            </p:nvSpPr>
            <p:spPr>
              <a:xfrm>
                <a:off x="8610600" y="2466474"/>
                <a:ext cx="1247274" cy="1082842"/>
              </a:xfrm>
              <a:custGeom>
                <a:avLst/>
                <a:gdLst>
                  <a:gd name="connsiteX0" fmla="*/ 162426 w 1247274"/>
                  <a:gd name="connsiteY0" fmla="*/ 0 h 1082842"/>
                  <a:gd name="connsiteX1" fmla="*/ 100263 w 1247274"/>
                  <a:gd name="connsiteY1" fmla="*/ 40105 h 1082842"/>
                  <a:gd name="connsiteX2" fmla="*/ 62163 w 1247274"/>
                  <a:gd name="connsiteY2" fmla="*/ 100263 h 1082842"/>
                  <a:gd name="connsiteX3" fmla="*/ 32084 w 1247274"/>
                  <a:gd name="connsiteY3" fmla="*/ 162426 h 1082842"/>
                  <a:gd name="connsiteX4" fmla="*/ 8021 w 1247274"/>
                  <a:gd name="connsiteY4" fmla="*/ 234615 h 1082842"/>
                  <a:gd name="connsiteX5" fmla="*/ 0 w 1247274"/>
                  <a:gd name="connsiteY5" fmla="*/ 294773 h 1082842"/>
                  <a:gd name="connsiteX6" fmla="*/ 0 w 1247274"/>
                  <a:gd name="connsiteY6" fmla="*/ 362952 h 1082842"/>
                  <a:gd name="connsiteX7" fmla="*/ 8021 w 1247274"/>
                  <a:gd name="connsiteY7" fmla="*/ 437147 h 1082842"/>
                  <a:gd name="connsiteX8" fmla="*/ 0 w 1247274"/>
                  <a:gd name="connsiteY8" fmla="*/ 511342 h 1082842"/>
                  <a:gd name="connsiteX9" fmla="*/ 10026 w 1247274"/>
                  <a:gd name="connsiteY9" fmla="*/ 595563 h 1082842"/>
                  <a:gd name="connsiteX10" fmla="*/ 26068 w 1247274"/>
                  <a:gd name="connsiteY10" fmla="*/ 691815 h 1082842"/>
                  <a:gd name="connsiteX11" fmla="*/ 46121 w 1247274"/>
                  <a:gd name="connsiteY11" fmla="*/ 739942 h 1082842"/>
                  <a:gd name="connsiteX12" fmla="*/ 74195 w 1247274"/>
                  <a:gd name="connsiteY12" fmla="*/ 800100 h 1082842"/>
                  <a:gd name="connsiteX13" fmla="*/ 78205 w 1247274"/>
                  <a:gd name="connsiteY13" fmla="*/ 838200 h 1082842"/>
                  <a:gd name="connsiteX14" fmla="*/ 116305 w 1247274"/>
                  <a:gd name="connsiteY14" fmla="*/ 902368 h 1082842"/>
                  <a:gd name="connsiteX15" fmla="*/ 176463 w 1247274"/>
                  <a:gd name="connsiteY15" fmla="*/ 1020679 h 1082842"/>
                  <a:gd name="connsiteX16" fmla="*/ 210553 w 1247274"/>
                  <a:gd name="connsiteY16" fmla="*/ 1052763 h 1082842"/>
                  <a:gd name="connsiteX17" fmla="*/ 286753 w 1247274"/>
                  <a:gd name="connsiteY17" fmla="*/ 1080837 h 1082842"/>
                  <a:gd name="connsiteX18" fmla="*/ 381000 w 1247274"/>
                  <a:gd name="connsiteY18" fmla="*/ 1070810 h 1082842"/>
                  <a:gd name="connsiteX19" fmla="*/ 433137 w 1247274"/>
                  <a:gd name="connsiteY19" fmla="*/ 1014663 h 1082842"/>
                  <a:gd name="connsiteX20" fmla="*/ 469232 w 1247274"/>
                  <a:gd name="connsiteY20" fmla="*/ 940468 h 1082842"/>
                  <a:gd name="connsiteX21" fmla="*/ 499311 w 1247274"/>
                  <a:gd name="connsiteY21" fmla="*/ 904373 h 1082842"/>
                  <a:gd name="connsiteX22" fmla="*/ 545432 w 1247274"/>
                  <a:gd name="connsiteY22" fmla="*/ 880310 h 1082842"/>
                  <a:gd name="connsiteX23" fmla="*/ 637674 w 1247274"/>
                  <a:gd name="connsiteY23" fmla="*/ 860258 h 1082842"/>
                  <a:gd name="connsiteX24" fmla="*/ 709863 w 1247274"/>
                  <a:gd name="connsiteY24" fmla="*/ 854242 h 1082842"/>
                  <a:gd name="connsiteX25" fmla="*/ 764005 w 1247274"/>
                  <a:gd name="connsiteY25" fmla="*/ 870284 h 1082842"/>
                  <a:gd name="connsiteX26" fmla="*/ 788068 w 1247274"/>
                  <a:gd name="connsiteY26" fmla="*/ 898358 h 1082842"/>
                  <a:gd name="connsiteX27" fmla="*/ 806116 w 1247274"/>
                  <a:gd name="connsiteY27" fmla="*/ 938463 h 1082842"/>
                  <a:gd name="connsiteX28" fmla="*/ 844216 w 1247274"/>
                  <a:gd name="connsiteY28" fmla="*/ 1000626 h 1082842"/>
                  <a:gd name="connsiteX29" fmla="*/ 842211 w 1247274"/>
                  <a:gd name="connsiteY29" fmla="*/ 1042737 h 1082842"/>
                  <a:gd name="connsiteX30" fmla="*/ 888332 w 1247274"/>
                  <a:gd name="connsiteY30" fmla="*/ 1076826 h 1082842"/>
                  <a:gd name="connsiteX31" fmla="*/ 940468 w 1247274"/>
                  <a:gd name="connsiteY31" fmla="*/ 1082842 h 1082842"/>
                  <a:gd name="connsiteX32" fmla="*/ 982579 w 1247274"/>
                  <a:gd name="connsiteY32" fmla="*/ 1042737 h 1082842"/>
                  <a:gd name="connsiteX33" fmla="*/ 1030705 w 1247274"/>
                  <a:gd name="connsiteY33" fmla="*/ 988594 h 1082842"/>
                  <a:gd name="connsiteX34" fmla="*/ 1098884 w 1247274"/>
                  <a:gd name="connsiteY34" fmla="*/ 880310 h 1082842"/>
                  <a:gd name="connsiteX35" fmla="*/ 1155032 w 1247274"/>
                  <a:gd name="connsiteY35" fmla="*/ 757989 h 1082842"/>
                  <a:gd name="connsiteX36" fmla="*/ 1197142 w 1247274"/>
                  <a:gd name="connsiteY36" fmla="*/ 681789 h 1082842"/>
                  <a:gd name="connsiteX37" fmla="*/ 1217195 w 1247274"/>
                  <a:gd name="connsiteY37" fmla="*/ 597568 h 1082842"/>
                  <a:gd name="connsiteX38" fmla="*/ 1247274 w 1247274"/>
                  <a:gd name="connsiteY38" fmla="*/ 465221 h 1082842"/>
                  <a:gd name="connsiteX39" fmla="*/ 1243263 w 1247274"/>
                  <a:gd name="connsiteY39" fmla="*/ 358942 h 1082842"/>
                  <a:gd name="connsiteX40" fmla="*/ 1231232 w 1247274"/>
                  <a:gd name="connsiteY40" fmla="*/ 280737 h 1082842"/>
                  <a:gd name="connsiteX41" fmla="*/ 1223211 w 1247274"/>
                  <a:gd name="connsiteY41" fmla="*/ 200526 h 1082842"/>
                  <a:gd name="connsiteX42" fmla="*/ 1195137 w 1247274"/>
                  <a:gd name="connsiteY42" fmla="*/ 112294 h 1082842"/>
                  <a:gd name="connsiteX43" fmla="*/ 1155032 w 1247274"/>
                  <a:gd name="connsiteY43" fmla="*/ 46121 h 1082842"/>
                  <a:gd name="connsiteX44" fmla="*/ 1114926 w 1247274"/>
                  <a:gd name="connsiteY44" fmla="*/ 14037 h 1082842"/>
                  <a:gd name="connsiteX45" fmla="*/ 1088858 w 1247274"/>
                  <a:gd name="connsiteY45" fmla="*/ 6015 h 1082842"/>
                  <a:gd name="connsiteX46" fmla="*/ 1040732 w 1247274"/>
                  <a:gd name="connsiteY46" fmla="*/ 50131 h 1082842"/>
                  <a:gd name="connsiteX47" fmla="*/ 1022684 w 1247274"/>
                  <a:gd name="connsiteY47" fmla="*/ 86226 h 1082842"/>
                  <a:gd name="connsiteX48" fmla="*/ 994611 w 1247274"/>
                  <a:gd name="connsiteY48" fmla="*/ 174458 h 1082842"/>
                  <a:gd name="connsiteX49" fmla="*/ 960521 w 1247274"/>
                  <a:gd name="connsiteY49" fmla="*/ 260684 h 1082842"/>
                  <a:gd name="connsiteX50" fmla="*/ 912395 w 1247274"/>
                  <a:gd name="connsiteY50" fmla="*/ 362952 h 1082842"/>
                  <a:gd name="connsiteX51" fmla="*/ 870284 w 1247274"/>
                  <a:gd name="connsiteY51" fmla="*/ 431131 h 1082842"/>
                  <a:gd name="connsiteX52" fmla="*/ 842211 w 1247274"/>
                  <a:gd name="connsiteY52" fmla="*/ 493294 h 1082842"/>
                  <a:gd name="connsiteX53" fmla="*/ 818147 w 1247274"/>
                  <a:gd name="connsiteY53" fmla="*/ 551447 h 1082842"/>
                  <a:gd name="connsiteX54" fmla="*/ 796089 w 1247274"/>
                  <a:gd name="connsiteY54" fmla="*/ 567489 h 1082842"/>
                  <a:gd name="connsiteX55" fmla="*/ 759995 w 1247274"/>
                  <a:gd name="connsiteY55" fmla="*/ 521368 h 1082842"/>
                  <a:gd name="connsiteX56" fmla="*/ 715879 w 1247274"/>
                  <a:gd name="connsiteY56" fmla="*/ 533400 h 1082842"/>
                  <a:gd name="connsiteX57" fmla="*/ 683795 w 1247274"/>
                  <a:gd name="connsiteY57" fmla="*/ 565484 h 1082842"/>
                  <a:gd name="connsiteX58" fmla="*/ 649705 w 1247274"/>
                  <a:gd name="connsiteY58" fmla="*/ 633663 h 1082842"/>
                  <a:gd name="connsiteX59" fmla="*/ 619626 w 1247274"/>
                  <a:gd name="connsiteY59" fmla="*/ 643689 h 1082842"/>
                  <a:gd name="connsiteX60" fmla="*/ 583532 w 1247274"/>
                  <a:gd name="connsiteY60" fmla="*/ 615615 h 1082842"/>
                  <a:gd name="connsiteX61" fmla="*/ 511342 w 1247274"/>
                  <a:gd name="connsiteY61" fmla="*/ 575510 h 1082842"/>
                  <a:gd name="connsiteX62" fmla="*/ 473242 w 1247274"/>
                  <a:gd name="connsiteY62" fmla="*/ 539415 h 1082842"/>
                  <a:gd name="connsiteX63" fmla="*/ 453189 w 1247274"/>
                  <a:gd name="connsiteY63" fmla="*/ 477252 h 1082842"/>
                  <a:gd name="connsiteX64" fmla="*/ 403058 w 1247274"/>
                  <a:gd name="connsiteY64" fmla="*/ 356937 h 1082842"/>
                  <a:gd name="connsiteX65" fmla="*/ 366963 w 1247274"/>
                  <a:gd name="connsiteY65" fmla="*/ 284747 h 1082842"/>
                  <a:gd name="connsiteX66" fmla="*/ 320842 w 1247274"/>
                  <a:gd name="connsiteY66" fmla="*/ 220579 h 1082842"/>
                  <a:gd name="connsiteX67" fmla="*/ 294774 w 1247274"/>
                  <a:gd name="connsiteY67" fmla="*/ 118310 h 1082842"/>
                  <a:gd name="connsiteX68" fmla="*/ 264695 w 1247274"/>
                  <a:gd name="connsiteY68" fmla="*/ 56147 h 1082842"/>
                  <a:gd name="connsiteX69" fmla="*/ 216568 w 1247274"/>
                  <a:gd name="connsiteY69" fmla="*/ 16042 h 1082842"/>
                  <a:gd name="connsiteX70" fmla="*/ 162426 w 1247274"/>
                  <a:gd name="connsiteY70" fmla="*/ 0 h 108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247274" h="1082842">
                    <a:moveTo>
                      <a:pt x="162426" y="0"/>
                    </a:moveTo>
                    <a:lnTo>
                      <a:pt x="100263" y="40105"/>
                    </a:lnTo>
                    <a:lnTo>
                      <a:pt x="62163" y="100263"/>
                    </a:lnTo>
                    <a:lnTo>
                      <a:pt x="32084" y="162426"/>
                    </a:lnTo>
                    <a:lnTo>
                      <a:pt x="8021" y="234615"/>
                    </a:lnTo>
                    <a:lnTo>
                      <a:pt x="0" y="294773"/>
                    </a:lnTo>
                    <a:lnTo>
                      <a:pt x="0" y="362952"/>
                    </a:lnTo>
                    <a:lnTo>
                      <a:pt x="8021" y="437147"/>
                    </a:lnTo>
                    <a:lnTo>
                      <a:pt x="0" y="511342"/>
                    </a:lnTo>
                    <a:lnTo>
                      <a:pt x="10026" y="595563"/>
                    </a:lnTo>
                    <a:lnTo>
                      <a:pt x="26068" y="691815"/>
                    </a:lnTo>
                    <a:lnTo>
                      <a:pt x="46121" y="739942"/>
                    </a:lnTo>
                    <a:lnTo>
                      <a:pt x="74195" y="800100"/>
                    </a:lnTo>
                    <a:lnTo>
                      <a:pt x="78205" y="838200"/>
                    </a:lnTo>
                    <a:lnTo>
                      <a:pt x="116305" y="902368"/>
                    </a:lnTo>
                    <a:lnTo>
                      <a:pt x="176463" y="1020679"/>
                    </a:lnTo>
                    <a:lnTo>
                      <a:pt x="210553" y="1052763"/>
                    </a:lnTo>
                    <a:lnTo>
                      <a:pt x="286753" y="1080837"/>
                    </a:lnTo>
                    <a:lnTo>
                      <a:pt x="381000" y="1070810"/>
                    </a:lnTo>
                    <a:lnTo>
                      <a:pt x="433137" y="1014663"/>
                    </a:lnTo>
                    <a:lnTo>
                      <a:pt x="469232" y="940468"/>
                    </a:lnTo>
                    <a:lnTo>
                      <a:pt x="499311" y="904373"/>
                    </a:lnTo>
                    <a:lnTo>
                      <a:pt x="545432" y="880310"/>
                    </a:lnTo>
                    <a:lnTo>
                      <a:pt x="637674" y="860258"/>
                    </a:lnTo>
                    <a:lnTo>
                      <a:pt x="709863" y="854242"/>
                    </a:lnTo>
                    <a:lnTo>
                      <a:pt x="764005" y="870284"/>
                    </a:lnTo>
                    <a:lnTo>
                      <a:pt x="788068" y="898358"/>
                    </a:lnTo>
                    <a:lnTo>
                      <a:pt x="806116" y="938463"/>
                    </a:lnTo>
                    <a:lnTo>
                      <a:pt x="844216" y="1000626"/>
                    </a:lnTo>
                    <a:cubicBezTo>
                      <a:pt x="843548" y="1014663"/>
                      <a:pt x="842879" y="1028700"/>
                      <a:pt x="842211" y="1042737"/>
                    </a:cubicBezTo>
                    <a:lnTo>
                      <a:pt x="888332" y="1076826"/>
                    </a:lnTo>
                    <a:lnTo>
                      <a:pt x="940468" y="1082842"/>
                    </a:lnTo>
                    <a:lnTo>
                      <a:pt x="982579" y="1042737"/>
                    </a:lnTo>
                    <a:lnTo>
                      <a:pt x="1030705" y="988594"/>
                    </a:lnTo>
                    <a:lnTo>
                      <a:pt x="1098884" y="880310"/>
                    </a:lnTo>
                    <a:lnTo>
                      <a:pt x="1155032" y="757989"/>
                    </a:lnTo>
                    <a:lnTo>
                      <a:pt x="1197142" y="681789"/>
                    </a:lnTo>
                    <a:lnTo>
                      <a:pt x="1217195" y="597568"/>
                    </a:lnTo>
                    <a:lnTo>
                      <a:pt x="1247274" y="465221"/>
                    </a:lnTo>
                    <a:lnTo>
                      <a:pt x="1243263" y="358942"/>
                    </a:lnTo>
                    <a:lnTo>
                      <a:pt x="1231232" y="280737"/>
                    </a:lnTo>
                    <a:lnTo>
                      <a:pt x="1223211" y="200526"/>
                    </a:lnTo>
                    <a:lnTo>
                      <a:pt x="1195137" y="112294"/>
                    </a:lnTo>
                    <a:lnTo>
                      <a:pt x="1155032" y="46121"/>
                    </a:lnTo>
                    <a:lnTo>
                      <a:pt x="1114926" y="14037"/>
                    </a:lnTo>
                    <a:lnTo>
                      <a:pt x="1088858" y="6015"/>
                    </a:lnTo>
                    <a:lnTo>
                      <a:pt x="1040732" y="50131"/>
                    </a:lnTo>
                    <a:lnTo>
                      <a:pt x="1022684" y="86226"/>
                    </a:lnTo>
                    <a:lnTo>
                      <a:pt x="994611" y="174458"/>
                    </a:lnTo>
                    <a:lnTo>
                      <a:pt x="960521" y="260684"/>
                    </a:lnTo>
                    <a:lnTo>
                      <a:pt x="912395" y="362952"/>
                    </a:lnTo>
                    <a:lnTo>
                      <a:pt x="870284" y="431131"/>
                    </a:lnTo>
                    <a:lnTo>
                      <a:pt x="842211" y="493294"/>
                    </a:lnTo>
                    <a:lnTo>
                      <a:pt x="818147" y="551447"/>
                    </a:lnTo>
                    <a:lnTo>
                      <a:pt x="796089" y="567489"/>
                    </a:lnTo>
                    <a:lnTo>
                      <a:pt x="759995" y="521368"/>
                    </a:lnTo>
                    <a:lnTo>
                      <a:pt x="715879" y="533400"/>
                    </a:lnTo>
                    <a:lnTo>
                      <a:pt x="683795" y="565484"/>
                    </a:lnTo>
                    <a:lnTo>
                      <a:pt x="649705" y="633663"/>
                    </a:lnTo>
                    <a:lnTo>
                      <a:pt x="619626" y="643689"/>
                    </a:lnTo>
                    <a:lnTo>
                      <a:pt x="583532" y="615615"/>
                    </a:lnTo>
                    <a:lnTo>
                      <a:pt x="511342" y="575510"/>
                    </a:lnTo>
                    <a:lnTo>
                      <a:pt x="473242" y="539415"/>
                    </a:lnTo>
                    <a:lnTo>
                      <a:pt x="453189" y="477252"/>
                    </a:lnTo>
                    <a:lnTo>
                      <a:pt x="403058" y="356937"/>
                    </a:lnTo>
                    <a:lnTo>
                      <a:pt x="366963" y="284747"/>
                    </a:lnTo>
                    <a:lnTo>
                      <a:pt x="320842" y="220579"/>
                    </a:lnTo>
                    <a:lnTo>
                      <a:pt x="294774" y="118310"/>
                    </a:lnTo>
                    <a:lnTo>
                      <a:pt x="264695" y="56147"/>
                    </a:lnTo>
                    <a:lnTo>
                      <a:pt x="216568" y="16042"/>
                    </a:lnTo>
                    <a:lnTo>
                      <a:pt x="16242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AF82B9E5-4236-1957-89E2-9F76E4F9D6CC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506044" y="2295395"/>
                <a:ext cx="1433659" cy="1433659"/>
              </a:xfrm>
              <a:prstGeom prst="rect">
                <a:avLst/>
              </a:prstGeom>
            </p:spPr>
          </p:pic>
        </p:grpSp>
      </p:grpSp>
      <p:sp>
        <p:nvSpPr>
          <p:cNvPr id="34" name="Freeform: Shape 33">
            <a:hlinkClick r:id="rId10" action="ppaction://hlinksldjump"/>
            <a:extLst>
              <a:ext uri="{FF2B5EF4-FFF2-40B4-BE49-F238E27FC236}">
                <a16:creationId xmlns:a16="http://schemas.microsoft.com/office/drawing/2014/main" id="{A7E9C438-B29B-BDDB-AAD0-EA41FFA631FA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9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095325" cy="4464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Safety profile</a:t>
            </a:r>
          </a:p>
          <a:p>
            <a:pPr marL="0" indent="0">
              <a:buNone/>
            </a:pPr>
            <a:r>
              <a:rPr lang="en-GB" sz="2000" b="1" dirty="0"/>
              <a:t>Summary</a:t>
            </a:r>
            <a:endParaRPr lang="en-GB" b="1" dirty="0"/>
          </a:p>
          <a:p>
            <a:pPr>
              <a:lnSpc>
                <a:spcPct val="100000"/>
              </a:lnSpc>
            </a:pPr>
            <a:r>
              <a:rPr lang="en-GB" sz="1800" spc="-10" dirty="0"/>
              <a:t>The </a:t>
            </a:r>
            <a:r>
              <a:rPr lang="en-GB" sz="1800" b="1" spc="-10" dirty="0">
                <a:solidFill>
                  <a:schemeClr val="accent1"/>
                </a:solidFill>
              </a:rPr>
              <a:t>most frequently reported undesirable effects</a:t>
            </a:r>
            <a:r>
              <a:rPr lang="en-GB" sz="1800" spc="-10" dirty="0"/>
              <a:t> during treatment </a:t>
            </a:r>
            <a:br>
              <a:rPr lang="en-GB" sz="1800" spc="-10" dirty="0"/>
            </a:br>
            <a:r>
              <a:rPr lang="en-GB" sz="1800" spc="-10" dirty="0"/>
              <a:t>with Testosterone </a:t>
            </a:r>
            <a:r>
              <a:rPr lang="en-GB" sz="1800" spc="-10" dirty="0" err="1"/>
              <a:t>Besins</a:t>
            </a:r>
            <a:r>
              <a:rPr lang="en-GB" sz="1800" spc="-10" dirty="0"/>
              <a:t> 1000 mg/4 mL</a:t>
            </a:r>
            <a:r>
              <a:rPr lang="en-GB" sz="1800" dirty="0"/>
              <a:t> are </a:t>
            </a:r>
            <a:r>
              <a:rPr lang="en-GB" sz="1800" b="1" dirty="0">
                <a:solidFill>
                  <a:schemeClr val="accent1"/>
                </a:solidFill>
              </a:rPr>
              <a:t>acne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chemeClr val="accent1"/>
                </a:solidFill>
              </a:rPr>
              <a:t>injection site pain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b="1" dirty="0">
                <a:solidFill>
                  <a:schemeClr val="accent1"/>
                </a:solidFill>
              </a:rPr>
              <a:t>POME</a:t>
            </a:r>
            <a:r>
              <a:rPr lang="en-GB" sz="1800" dirty="0"/>
              <a:t> can in rare cases lead to signs and symptoms such as </a:t>
            </a:r>
            <a:r>
              <a:rPr lang="en-GB" sz="1800" b="1" dirty="0">
                <a:solidFill>
                  <a:schemeClr val="accent1"/>
                </a:solidFill>
              </a:rPr>
              <a:t>cough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dyspnoea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malaise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hyperhidrosis</a:t>
            </a:r>
            <a:r>
              <a:rPr lang="en-GB" sz="1800" dirty="0"/>
              <a:t>, </a:t>
            </a:r>
            <a:br>
              <a:rPr lang="en-GB" sz="1800" dirty="0"/>
            </a:br>
            <a:r>
              <a:rPr lang="en-GB" sz="1800" b="1" dirty="0">
                <a:solidFill>
                  <a:schemeClr val="accent1"/>
                </a:solidFill>
              </a:rPr>
              <a:t>chest pain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dizziness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paraesthesia</a:t>
            </a:r>
            <a:r>
              <a:rPr lang="en-GB" sz="1800" dirty="0"/>
              <a:t> or </a:t>
            </a:r>
            <a:r>
              <a:rPr lang="en-GB" sz="1800" b="1" dirty="0">
                <a:solidFill>
                  <a:schemeClr val="accent1"/>
                </a:solidFill>
              </a:rPr>
              <a:t>syncope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800" dirty="0"/>
              <a:t>These reactions may occur during or immediately after the injection and are reversible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800" dirty="0"/>
              <a:t>Cases suspected by the company or the reporter to represent POME have been reported </a:t>
            </a:r>
            <a:r>
              <a:rPr lang="en-GB" sz="1800" b="1" dirty="0">
                <a:solidFill>
                  <a:schemeClr val="accent1"/>
                </a:solidFill>
              </a:rPr>
              <a:t>rarely in </a:t>
            </a:r>
            <a:br>
              <a:rPr lang="en-GB" sz="1800" b="1" dirty="0">
                <a:solidFill>
                  <a:schemeClr val="accent1"/>
                </a:solidFill>
              </a:rPr>
            </a:br>
            <a:r>
              <a:rPr lang="en-GB" sz="1800" b="1" dirty="0">
                <a:solidFill>
                  <a:schemeClr val="accent1"/>
                </a:solidFill>
              </a:rPr>
              <a:t>clinical trials (in ≥1/10,000 and &lt;1/1,000 injections)</a:t>
            </a:r>
            <a:r>
              <a:rPr lang="en-GB" sz="1800" dirty="0"/>
              <a:t> as well as from </a:t>
            </a:r>
            <a:r>
              <a:rPr lang="en-GB" sz="1800" b="1" dirty="0">
                <a:solidFill>
                  <a:schemeClr val="accent1"/>
                </a:solidFill>
              </a:rPr>
              <a:t>post-marketing experience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dirty="0"/>
              <a:t>Suspected </a:t>
            </a:r>
            <a:r>
              <a:rPr lang="en-GB" sz="1800" b="1" dirty="0">
                <a:solidFill>
                  <a:schemeClr val="accent1"/>
                </a:solidFill>
              </a:rPr>
              <a:t>anaphylactic reactions</a:t>
            </a:r>
            <a:r>
              <a:rPr lang="en-GB" sz="1800" dirty="0"/>
              <a:t> after Testosterone </a:t>
            </a:r>
            <a:r>
              <a:rPr lang="en-GB" sz="1800" dirty="0" err="1"/>
              <a:t>Besins</a:t>
            </a:r>
            <a:r>
              <a:rPr lang="en-GB" sz="1800" dirty="0"/>
              <a:t> 1000 mg/4 mL injection have been reported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dirty="0"/>
              <a:t>Androgens may accelerate the </a:t>
            </a:r>
            <a:r>
              <a:rPr lang="en-GB" sz="1800" b="1" dirty="0">
                <a:solidFill>
                  <a:schemeClr val="accent1"/>
                </a:solidFill>
              </a:rPr>
              <a:t>progression of sub-clinical prostatic cancer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chemeClr val="accent1"/>
                </a:solidFill>
              </a:rPr>
              <a:t>BPH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BPH, benign prostatic hyperplasia; POME, pulmonary oily micro 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36F85-F7BB-9EAD-E05D-2F25271FB7C1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A2DB6-E3A2-EA7E-2290-15677ACA96B7}"/>
              </a:ext>
            </a:extLst>
          </p:cNvPr>
          <p:cNvGrpSpPr/>
          <p:nvPr/>
        </p:nvGrpSpPr>
        <p:grpSpPr>
          <a:xfrm>
            <a:off x="9507794" y="3399166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52BE08-5926-66EB-CB6E-51DDBF209718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A820C4-2134-923F-A819-69D6B60B7E94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A8A463-8022-6BBA-90FE-A72E80669351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71525C5-F075-DB31-6A8B-39A6C643E09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3EF3CF-E88B-A00E-E914-975ADF8DE366}"/>
              </a:ext>
            </a:extLst>
          </p:cNvPr>
          <p:cNvGrpSpPr/>
          <p:nvPr/>
        </p:nvGrpSpPr>
        <p:grpSpPr>
          <a:xfrm>
            <a:off x="10973640" y="4719086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70FAD5-DB13-78FE-9883-5B0E22918742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8335944-D0B6-CA3A-717D-AE466162DAE3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C9D8860-BD6B-3B11-45CF-C9762320E01F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B4C5D19-2F1B-3D9C-883E-88792F200B0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88F6E3-5006-8423-F829-12D9769E7A8F}"/>
              </a:ext>
            </a:extLst>
          </p:cNvPr>
          <p:cNvGrpSpPr/>
          <p:nvPr/>
        </p:nvGrpSpPr>
        <p:grpSpPr>
          <a:xfrm>
            <a:off x="9737722" y="987972"/>
            <a:ext cx="1538791" cy="1538791"/>
            <a:chOff x="8382000" y="704679"/>
            <a:chExt cx="3810000" cy="3810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D0CC2F-A823-FD33-3E1B-3C67143657D6}"/>
                </a:ext>
              </a:extLst>
            </p:cNvPr>
            <p:cNvSpPr/>
            <p:nvPr/>
          </p:nvSpPr>
          <p:spPr>
            <a:xfrm>
              <a:off x="8692662" y="885092"/>
              <a:ext cx="3194538" cy="3452446"/>
            </a:xfrm>
            <a:custGeom>
              <a:avLst/>
              <a:gdLst>
                <a:gd name="connsiteX0" fmla="*/ 1588476 w 3194538"/>
                <a:gd name="connsiteY0" fmla="*/ 0 h 3452446"/>
                <a:gd name="connsiteX1" fmla="*/ 902676 w 3194538"/>
                <a:gd name="connsiteY1" fmla="*/ 216877 h 3452446"/>
                <a:gd name="connsiteX2" fmla="*/ 433753 w 3194538"/>
                <a:gd name="connsiteY2" fmla="*/ 369277 h 3452446"/>
                <a:gd name="connsiteX3" fmla="*/ 0 w 3194538"/>
                <a:gd name="connsiteY3" fmla="*/ 445477 h 3452446"/>
                <a:gd name="connsiteX4" fmla="*/ 0 w 3194538"/>
                <a:gd name="connsiteY4" fmla="*/ 1805354 h 3452446"/>
                <a:gd name="connsiteX5" fmla="*/ 140676 w 3194538"/>
                <a:gd name="connsiteY5" fmla="*/ 2385646 h 3452446"/>
                <a:gd name="connsiteX6" fmla="*/ 386861 w 3194538"/>
                <a:gd name="connsiteY6" fmla="*/ 2760785 h 3452446"/>
                <a:gd name="connsiteX7" fmla="*/ 814753 w 3194538"/>
                <a:gd name="connsiteY7" fmla="*/ 3188677 h 3452446"/>
                <a:gd name="connsiteX8" fmla="*/ 1412630 w 3194538"/>
                <a:gd name="connsiteY8" fmla="*/ 3440723 h 3452446"/>
                <a:gd name="connsiteX9" fmla="*/ 1641230 w 3194538"/>
                <a:gd name="connsiteY9" fmla="*/ 3452446 h 3452446"/>
                <a:gd name="connsiteX10" fmla="*/ 2116015 w 3194538"/>
                <a:gd name="connsiteY10" fmla="*/ 3317631 h 3452446"/>
                <a:gd name="connsiteX11" fmla="*/ 2555630 w 3194538"/>
                <a:gd name="connsiteY11" fmla="*/ 3048000 h 3452446"/>
                <a:gd name="connsiteX12" fmla="*/ 2860430 w 3194538"/>
                <a:gd name="connsiteY12" fmla="*/ 2702170 h 3452446"/>
                <a:gd name="connsiteX13" fmla="*/ 3042138 w 3194538"/>
                <a:gd name="connsiteY13" fmla="*/ 2315308 h 3452446"/>
                <a:gd name="connsiteX14" fmla="*/ 3194538 w 3194538"/>
                <a:gd name="connsiteY14" fmla="*/ 1799493 h 3452446"/>
                <a:gd name="connsiteX15" fmla="*/ 3194538 w 3194538"/>
                <a:gd name="connsiteY15" fmla="*/ 445477 h 3452446"/>
                <a:gd name="connsiteX16" fmla="*/ 2778369 w 3194538"/>
                <a:gd name="connsiteY16" fmla="*/ 345831 h 3452446"/>
                <a:gd name="connsiteX17" fmla="*/ 2280138 w 3194538"/>
                <a:gd name="connsiteY17" fmla="*/ 228600 h 3452446"/>
                <a:gd name="connsiteX18" fmla="*/ 1588476 w 3194538"/>
                <a:gd name="connsiteY18" fmla="*/ 0 h 34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538" h="3452446">
                  <a:moveTo>
                    <a:pt x="1588476" y="0"/>
                  </a:moveTo>
                  <a:lnTo>
                    <a:pt x="902676" y="216877"/>
                  </a:lnTo>
                  <a:lnTo>
                    <a:pt x="433753" y="369277"/>
                  </a:lnTo>
                  <a:lnTo>
                    <a:pt x="0" y="445477"/>
                  </a:lnTo>
                  <a:lnTo>
                    <a:pt x="0" y="1805354"/>
                  </a:lnTo>
                  <a:lnTo>
                    <a:pt x="140676" y="2385646"/>
                  </a:lnTo>
                  <a:lnTo>
                    <a:pt x="386861" y="2760785"/>
                  </a:lnTo>
                  <a:lnTo>
                    <a:pt x="814753" y="3188677"/>
                  </a:lnTo>
                  <a:lnTo>
                    <a:pt x="1412630" y="3440723"/>
                  </a:lnTo>
                  <a:lnTo>
                    <a:pt x="1641230" y="3452446"/>
                  </a:lnTo>
                  <a:lnTo>
                    <a:pt x="2116015" y="3317631"/>
                  </a:lnTo>
                  <a:lnTo>
                    <a:pt x="2555630" y="3048000"/>
                  </a:lnTo>
                  <a:lnTo>
                    <a:pt x="2860430" y="2702170"/>
                  </a:lnTo>
                  <a:lnTo>
                    <a:pt x="3042138" y="2315308"/>
                  </a:lnTo>
                  <a:lnTo>
                    <a:pt x="3194538" y="1799493"/>
                  </a:lnTo>
                  <a:lnTo>
                    <a:pt x="3194538" y="445477"/>
                  </a:lnTo>
                  <a:lnTo>
                    <a:pt x="2778369" y="345831"/>
                  </a:lnTo>
                  <a:lnTo>
                    <a:pt x="2280138" y="228600"/>
                  </a:lnTo>
                  <a:lnTo>
                    <a:pt x="1588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949832E3-D500-DFE5-ABD0-D768455F2E8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2000" y="704679"/>
              <a:ext cx="3810000" cy="3810000"/>
            </a:xfrm>
            <a:prstGeom prst="rect">
              <a:avLst/>
            </a:prstGeom>
          </p:spPr>
        </p:pic>
        <p:sp>
          <p:nvSpPr>
            <p:cNvPr id="36" name="Cross 35">
              <a:extLst>
                <a:ext uri="{FF2B5EF4-FFF2-40B4-BE49-F238E27FC236}">
                  <a16:creationId xmlns:a16="http://schemas.microsoft.com/office/drawing/2014/main" id="{1F6A9555-E5F3-2E68-6AD8-F40D38436016}"/>
                </a:ext>
              </a:extLst>
            </p:cNvPr>
            <p:cNvSpPr/>
            <p:nvPr/>
          </p:nvSpPr>
          <p:spPr>
            <a:xfrm>
              <a:off x="9545096" y="1824562"/>
              <a:ext cx="1482167" cy="1482167"/>
            </a:xfrm>
            <a:prstGeom prst="plus">
              <a:avLst>
                <a:gd name="adj" fmla="val 35043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Freeform: Shape 37">
            <a:hlinkClick r:id="rId6" action="ppaction://hlinksldjump"/>
            <a:extLst>
              <a:ext uri="{FF2B5EF4-FFF2-40B4-BE49-F238E27FC236}">
                <a16:creationId xmlns:a16="http://schemas.microsoft.com/office/drawing/2014/main" id="{F0FC2526-D3A7-CC81-D60C-218174297C41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7" action="ppaction://hlinksldjump"/>
            <a:extLst>
              <a:ext uri="{FF2B5EF4-FFF2-40B4-BE49-F238E27FC236}">
                <a16:creationId xmlns:a16="http://schemas.microsoft.com/office/drawing/2014/main" id="{55B0B37F-25F5-2B21-BCE1-BCC7E8A09803}"/>
              </a:ext>
            </a:extLst>
          </p:cNvPr>
          <p:cNvSpPr/>
          <p:nvPr/>
        </p:nvSpPr>
        <p:spPr>
          <a:xfrm>
            <a:off x="9507794" y="3382967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hlinkClick r:id="rId8" action="ppaction://hlinksldjump"/>
            <a:extLst>
              <a:ext uri="{FF2B5EF4-FFF2-40B4-BE49-F238E27FC236}">
                <a16:creationId xmlns:a16="http://schemas.microsoft.com/office/drawing/2014/main" id="{8D2C86EA-B499-D1E8-840C-6809910717A1}"/>
              </a:ext>
            </a:extLst>
          </p:cNvPr>
          <p:cNvSpPr/>
          <p:nvPr/>
        </p:nvSpPr>
        <p:spPr>
          <a:xfrm>
            <a:off x="10962728" y="4700091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095325" cy="4464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Safety profile</a:t>
            </a:r>
          </a:p>
          <a:p>
            <a:pPr marL="0" indent="0">
              <a:buNone/>
            </a:pPr>
            <a:r>
              <a:rPr lang="en-GB" sz="2000" b="1" dirty="0"/>
              <a:t>Summary</a:t>
            </a:r>
            <a:endParaRPr lang="en-GB" b="1" dirty="0"/>
          </a:p>
          <a:p>
            <a:pPr>
              <a:lnSpc>
                <a:spcPct val="100000"/>
              </a:lnSpc>
            </a:pPr>
            <a:r>
              <a:rPr lang="en-GB" sz="1800" spc="-10" dirty="0"/>
              <a:t>The </a:t>
            </a:r>
            <a:r>
              <a:rPr lang="en-GB" sz="1800" b="1" spc="-10" dirty="0">
                <a:solidFill>
                  <a:schemeClr val="accent1"/>
                </a:solidFill>
              </a:rPr>
              <a:t>most frequently reported undesirable effects</a:t>
            </a:r>
            <a:r>
              <a:rPr lang="en-GB" sz="1800" spc="-10" dirty="0"/>
              <a:t> during treatment </a:t>
            </a:r>
            <a:br>
              <a:rPr lang="en-GB" sz="1800" spc="-10" dirty="0"/>
            </a:br>
            <a:r>
              <a:rPr lang="en-GB" sz="1800" spc="-10" dirty="0"/>
              <a:t>with Testosterone </a:t>
            </a:r>
            <a:r>
              <a:rPr lang="en-GB" sz="1800" spc="-10" dirty="0" err="1"/>
              <a:t>Besins</a:t>
            </a:r>
            <a:r>
              <a:rPr lang="en-GB" sz="1800" spc="-10" dirty="0"/>
              <a:t> 1000 mg/4 mL</a:t>
            </a:r>
            <a:r>
              <a:rPr lang="en-GB" sz="1800" dirty="0"/>
              <a:t> are </a:t>
            </a:r>
            <a:r>
              <a:rPr lang="en-GB" sz="1800" b="1" dirty="0">
                <a:solidFill>
                  <a:schemeClr val="accent1"/>
                </a:solidFill>
              </a:rPr>
              <a:t>acne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chemeClr val="accent1"/>
                </a:solidFill>
              </a:rPr>
              <a:t>injection site pain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b="1" dirty="0">
                <a:solidFill>
                  <a:schemeClr val="accent1"/>
                </a:solidFill>
              </a:rPr>
              <a:t>POME</a:t>
            </a:r>
            <a:r>
              <a:rPr lang="en-GB" sz="1800" dirty="0"/>
              <a:t> can in rare cases lead to signs and symptoms such as </a:t>
            </a:r>
            <a:r>
              <a:rPr lang="en-GB" sz="1800" b="1" dirty="0">
                <a:solidFill>
                  <a:schemeClr val="accent1"/>
                </a:solidFill>
              </a:rPr>
              <a:t>cough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dyspnoea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malaise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hyperhidrosis</a:t>
            </a:r>
            <a:r>
              <a:rPr lang="en-GB" sz="1800" dirty="0"/>
              <a:t>, </a:t>
            </a:r>
            <a:br>
              <a:rPr lang="en-GB" sz="1800" dirty="0"/>
            </a:br>
            <a:r>
              <a:rPr lang="en-GB" sz="1800" b="1" dirty="0">
                <a:solidFill>
                  <a:schemeClr val="accent1"/>
                </a:solidFill>
              </a:rPr>
              <a:t>chest pain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dizziness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paraesthesia</a:t>
            </a:r>
            <a:r>
              <a:rPr lang="en-GB" sz="1800" dirty="0"/>
              <a:t> or </a:t>
            </a:r>
            <a:r>
              <a:rPr lang="en-GB" sz="1800" b="1" dirty="0">
                <a:solidFill>
                  <a:schemeClr val="accent1"/>
                </a:solidFill>
              </a:rPr>
              <a:t>syncope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800" dirty="0"/>
              <a:t>These reactions may occur during or immediately after the injection and are reversible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800" dirty="0"/>
              <a:t>Cases suspected by the company or the reporter to represent POME have been reported </a:t>
            </a:r>
            <a:r>
              <a:rPr lang="en-GB" sz="1800" b="1" dirty="0">
                <a:solidFill>
                  <a:schemeClr val="accent1"/>
                </a:solidFill>
              </a:rPr>
              <a:t>rarely in </a:t>
            </a:r>
            <a:br>
              <a:rPr lang="en-GB" sz="1800" b="1" dirty="0">
                <a:solidFill>
                  <a:schemeClr val="accent1"/>
                </a:solidFill>
              </a:rPr>
            </a:br>
            <a:r>
              <a:rPr lang="en-GB" sz="1800" b="1" dirty="0">
                <a:solidFill>
                  <a:schemeClr val="accent1"/>
                </a:solidFill>
              </a:rPr>
              <a:t>clinical trials (in ≥1/10,000 and &lt;1/1,000 injections)</a:t>
            </a:r>
            <a:r>
              <a:rPr lang="en-GB" sz="1800" dirty="0"/>
              <a:t> as well as from </a:t>
            </a:r>
            <a:r>
              <a:rPr lang="en-GB" sz="1800" b="1" dirty="0">
                <a:solidFill>
                  <a:schemeClr val="accent1"/>
                </a:solidFill>
              </a:rPr>
              <a:t>post-marketing experience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dirty="0"/>
              <a:t>Suspected </a:t>
            </a:r>
            <a:r>
              <a:rPr lang="en-GB" sz="1800" b="1" dirty="0">
                <a:solidFill>
                  <a:schemeClr val="accent1"/>
                </a:solidFill>
              </a:rPr>
              <a:t>anaphylactic reactions</a:t>
            </a:r>
            <a:r>
              <a:rPr lang="en-GB" sz="1800" dirty="0"/>
              <a:t> after Testosterone </a:t>
            </a:r>
            <a:r>
              <a:rPr lang="en-GB" sz="1800" dirty="0" err="1"/>
              <a:t>Besins</a:t>
            </a:r>
            <a:r>
              <a:rPr lang="en-GB" sz="1800" dirty="0"/>
              <a:t> 1000 mg/4 mL injection have been reported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dirty="0"/>
              <a:t>Androgens may accelerate the </a:t>
            </a:r>
            <a:r>
              <a:rPr lang="en-GB" sz="1800" b="1" dirty="0">
                <a:solidFill>
                  <a:schemeClr val="accent1"/>
                </a:solidFill>
              </a:rPr>
              <a:t>progression of sub-clinical prostatic cancer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chemeClr val="accent1"/>
                </a:solidFill>
              </a:rPr>
              <a:t>BPH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BPH, benign prostatic hyperplasia; POME, pulmonary oily micro 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36F85-F7BB-9EAD-E05D-2F25271FB7C1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A2DB6-E3A2-EA7E-2290-15677ACA96B7}"/>
              </a:ext>
            </a:extLst>
          </p:cNvPr>
          <p:cNvGrpSpPr/>
          <p:nvPr/>
        </p:nvGrpSpPr>
        <p:grpSpPr>
          <a:xfrm>
            <a:off x="9507794" y="3399166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52BE08-5926-66EB-CB6E-51DDBF209718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A820C4-2134-923F-A819-69D6B60B7E94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A8A463-8022-6BBA-90FE-A72E80669351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71525C5-F075-DB31-6A8B-39A6C643E09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3EF3CF-E88B-A00E-E914-975ADF8DE366}"/>
              </a:ext>
            </a:extLst>
          </p:cNvPr>
          <p:cNvGrpSpPr/>
          <p:nvPr/>
        </p:nvGrpSpPr>
        <p:grpSpPr>
          <a:xfrm>
            <a:off x="10973640" y="4719086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70FAD5-DB13-78FE-9883-5B0E22918742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8335944-D0B6-CA3A-717D-AE466162DAE3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C9D8860-BD6B-3B11-45CF-C9762320E01F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B4C5D19-2F1B-3D9C-883E-88792F200B0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88F6E3-5006-8423-F829-12D9769E7A8F}"/>
              </a:ext>
            </a:extLst>
          </p:cNvPr>
          <p:cNvGrpSpPr/>
          <p:nvPr/>
        </p:nvGrpSpPr>
        <p:grpSpPr>
          <a:xfrm>
            <a:off x="9737722" y="987972"/>
            <a:ext cx="1538791" cy="1538791"/>
            <a:chOff x="8382000" y="704679"/>
            <a:chExt cx="3810000" cy="3810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D0CC2F-A823-FD33-3E1B-3C67143657D6}"/>
                </a:ext>
              </a:extLst>
            </p:cNvPr>
            <p:cNvSpPr/>
            <p:nvPr/>
          </p:nvSpPr>
          <p:spPr>
            <a:xfrm>
              <a:off x="8692662" y="885092"/>
              <a:ext cx="3194538" cy="3452446"/>
            </a:xfrm>
            <a:custGeom>
              <a:avLst/>
              <a:gdLst>
                <a:gd name="connsiteX0" fmla="*/ 1588476 w 3194538"/>
                <a:gd name="connsiteY0" fmla="*/ 0 h 3452446"/>
                <a:gd name="connsiteX1" fmla="*/ 902676 w 3194538"/>
                <a:gd name="connsiteY1" fmla="*/ 216877 h 3452446"/>
                <a:gd name="connsiteX2" fmla="*/ 433753 w 3194538"/>
                <a:gd name="connsiteY2" fmla="*/ 369277 h 3452446"/>
                <a:gd name="connsiteX3" fmla="*/ 0 w 3194538"/>
                <a:gd name="connsiteY3" fmla="*/ 445477 h 3452446"/>
                <a:gd name="connsiteX4" fmla="*/ 0 w 3194538"/>
                <a:gd name="connsiteY4" fmla="*/ 1805354 h 3452446"/>
                <a:gd name="connsiteX5" fmla="*/ 140676 w 3194538"/>
                <a:gd name="connsiteY5" fmla="*/ 2385646 h 3452446"/>
                <a:gd name="connsiteX6" fmla="*/ 386861 w 3194538"/>
                <a:gd name="connsiteY6" fmla="*/ 2760785 h 3452446"/>
                <a:gd name="connsiteX7" fmla="*/ 814753 w 3194538"/>
                <a:gd name="connsiteY7" fmla="*/ 3188677 h 3452446"/>
                <a:gd name="connsiteX8" fmla="*/ 1412630 w 3194538"/>
                <a:gd name="connsiteY8" fmla="*/ 3440723 h 3452446"/>
                <a:gd name="connsiteX9" fmla="*/ 1641230 w 3194538"/>
                <a:gd name="connsiteY9" fmla="*/ 3452446 h 3452446"/>
                <a:gd name="connsiteX10" fmla="*/ 2116015 w 3194538"/>
                <a:gd name="connsiteY10" fmla="*/ 3317631 h 3452446"/>
                <a:gd name="connsiteX11" fmla="*/ 2555630 w 3194538"/>
                <a:gd name="connsiteY11" fmla="*/ 3048000 h 3452446"/>
                <a:gd name="connsiteX12" fmla="*/ 2860430 w 3194538"/>
                <a:gd name="connsiteY12" fmla="*/ 2702170 h 3452446"/>
                <a:gd name="connsiteX13" fmla="*/ 3042138 w 3194538"/>
                <a:gd name="connsiteY13" fmla="*/ 2315308 h 3452446"/>
                <a:gd name="connsiteX14" fmla="*/ 3194538 w 3194538"/>
                <a:gd name="connsiteY14" fmla="*/ 1799493 h 3452446"/>
                <a:gd name="connsiteX15" fmla="*/ 3194538 w 3194538"/>
                <a:gd name="connsiteY15" fmla="*/ 445477 h 3452446"/>
                <a:gd name="connsiteX16" fmla="*/ 2778369 w 3194538"/>
                <a:gd name="connsiteY16" fmla="*/ 345831 h 3452446"/>
                <a:gd name="connsiteX17" fmla="*/ 2280138 w 3194538"/>
                <a:gd name="connsiteY17" fmla="*/ 228600 h 3452446"/>
                <a:gd name="connsiteX18" fmla="*/ 1588476 w 3194538"/>
                <a:gd name="connsiteY18" fmla="*/ 0 h 34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538" h="3452446">
                  <a:moveTo>
                    <a:pt x="1588476" y="0"/>
                  </a:moveTo>
                  <a:lnTo>
                    <a:pt x="902676" y="216877"/>
                  </a:lnTo>
                  <a:lnTo>
                    <a:pt x="433753" y="369277"/>
                  </a:lnTo>
                  <a:lnTo>
                    <a:pt x="0" y="445477"/>
                  </a:lnTo>
                  <a:lnTo>
                    <a:pt x="0" y="1805354"/>
                  </a:lnTo>
                  <a:lnTo>
                    <a:pt x="140676" y="2385646"/>
                  </a:lnTo>
                  <a:lnTo>
                    <a:pt x="386861" y="2760785"/>
                  </a:lnTo>
                  <a:lnTo>
                    <a:pt x="814753" y="3188677"/>
                  </a:lnTo>
                  <a:lnTo>
                    <a:pt x="1412630" y="3440723"/>
                  </a:lnTo>
                  <a:lnTo>
                    <a:pt x="1641230" y="3452446"/>
                  </a:lnTo>
                  <a:lnTo>
                    <a:pt x="2116015" y="3317631"/>
                  </a:lnTo>
                  <a:lnTo>
                    <a:pt x="2555630" y="3048000"/>
                  </a:lnTo>
                  <a:lnTo>
                    <a:pt x="2860430" y="2702170"/>
                  </a:lnTo>
                  <a:lnTo>
                    <a:pt x="3042138" y="2315308"/>
                  </a:lnTo>
                  <a:lnTo>
                    <a:pt x="3194538" y="1799493"/>
                  </a:lnTo>
                  <a:lnTo>
                    <a:pt x="3194538" y="445477"/>
                  </a:lnTo>
                  <a:lnTo>
                    <a:pt x="2778369" y="345831"/>
                  </a:lnTo>
                  <a:lnTo>
                    <a:pt x="2280138" y="228600"/>
                  </a:lnTo>
                  <a:lnTo>
                    <a:pt x="1588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949832E3-D500-DFE5-ABD0-D768455F2E8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2000" y="704679"/>
              <a:ext cx="3810000" cy="3810000"/>
            </a:xfrm>
            <a:prstGeom prst="rect">
              <a:avLst/>
            </a:prstGeom>
          </p:spPr>
        </p:pic>
        <p:sp>
          <p:nvSpPr>
            <p:cNvPr id="36" name="Cross 35">
              <a:extLst>
                <a:ext uri="{FF2B5EF4-FFF2-40B4-BE49-F238E27FC236}">
                  <a16:creationId xmlns:a16="http://schemas.microsoft.com/office/drawing/2014/main" id="{1F6A9555-E5F3-2E68-6AD8-F40D38436016}"/>
                </a:ext>
              </a:extLst>
            </p:cNvPr>
            <p:cNvSpPr/>
            <p:nvPr/>
          </p:nvSpPr>
          <p:spPr>
            <a:xfrm>
              <a:off x="9545096" y="1824562"/>
              <a:ext cx="1482167" cy="1482167"/>
            </a:xfrm>
            <a:prstGeom prst="plus">
              <a:avLst>
                <a:gd name="adj" fmla="val 35043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0C9D616-8475-1316-4133-98243534236A}"/>
              </a:ext>
            </a:extLst>
          </p:cNvPr>
          <p:cNvSpPr/>
          <p:nvPr/>
        </p:nvSpPr>
        <p:spPr>
          <a:xfrm>
            <a:off x="0" y="990752"/>
            <a:ext cx="12192000" cy="58672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94BA50-BE59-EBA5-A985-65470B4C76A9}"/>
              </a:ext>
            </a:extLst>
          </p:cNvPr>
          <p:cNvGrpSpPr/>
          <p:nvPr/>
        </p:nvGrpSpPr>
        <p:grpSpPr>
          <a:xfrm>
            <a:off x="9507794" y="3399166"/>
            <a:ext cx="568591" cy="568591"/>
            <a:chOff x="10466992" y="5049692"/>
            <a:chExt cx="568591" cy="568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035E8E-1229-FA7A-4EFB-52753A3E510B}"/>
                </a:ext>
              </a:extLst>
            </p:cNvPr>
            <p:cNvSpPr/>
            <p:nvPr/>
          </p:nvSpPr>
          <p:spPr>
            <a:xfrm>
              <a:off x="10485889" y="5070338"/>
              <a:ext cx="526365" cy="526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16C3E8-92F9-D27B-1228-C1A3F2368995}"/>
                </a:ext>
              </a:extLst>
            </p:cNvPr>
            <p:cNvSpPr/>
            <p:nvPr/>
          </p:nvSpPr>
          <p:spPr>
            <a:xfrm>
              <a:off x="10674478" y="5270273"/>
              <a:ext cx="123618" cy="25365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C38684-1EB4-93A8-BF36-4BF73CCA6E59}"/>
                </a:ext>
              </a:extLst>
            </p:cNvPr>
            <p:cNvSpPr/>
            <p:nvPr/>
          </p:nvSpPr>
          <p:spPr>
            <a:xfrm>
              <a:off x="10744866" y="5141419"/>
              <a:ext cx="90043" cy="90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7160DDE-2B5B-6C0B-29BE-6F00E0CFCB6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66992" y="5049692"/>
              <a:ext cx="568591" cy="5685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E661BE-3811-FB65-38B1-84CB91050693}"/>
              </a:ext>
            </a:extLst>
          </p:cNvPr>
          <p:cNvGrpSpPr/>
          <p:nvPr/>
        </p:nvGrpSpPr>
        <p:grpSpPr>
          <a:xfrm>
            <a:off x="465307" y="1192074"/>
            <a:ext cx="10283179" cy="4891245"/>
            <a:chOff x="502718" y="1192074"/>
            <a:chExt cx="10283179" cy="489124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3961AF9-9CD6-0B3B-ED19-5843C5661F12}"/>
                </a:ext>
              </a:extLst>
            </p:cNvPr>
            <p:cNvSpPr/>
            <p:nvPr/>
          </p:nvSpPr>
          <p:spPr>
            <a:xfrm>
              <a:off x="502718" y="1192074"/>
              <a:ext cx="10283179" cy="4891245"/>
            </a:xfrm>
            <a:prstGeom prst="roundRect">
              <a:avLst>
                <a:gd name="adj" fmla="val 8574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1C4229-5A93-A82C-6F9D-F54E3D82BCA0}"/>
                </a:ext>
              </a:extLst>
            </p:cNvPr>
            <p:cNvGrpSpPr/>
            <p:nvPr/>
          </p:nvGrpSpPr>
          <p:grpSpPr>
            <a:xfrm>
              <a:off x="822235" y="1466708"/>
              <a:ext cx="9888969" cy="4570893"/>
              <a:chOff x="1864227" y="1541135"/>
              <a:chExt cx="9888969" cy="4570893"/>
            </a:xfrm>
          </p:grpSpPr>
          <p:sp>
            <p:nvSpPr>
              <p:cNvPr id="18" name="Footer Placeholder 3">
                <a:extLst>
                  <a:ext uri="{FF2B5EF4-FFF2-40B4-BE49-F238E27FC236}">
                    <a16:creationId xmlns:a16="http://schemas.microsoft.com/office/drawing/2014/main" id="{2AAD800B-E499-74E1-C548-F605555DEF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9887" y="5746903"/>
                <a:ext cx="8092186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b"/>
              <a:lstStyle>
                <a:defPPr>
                  <a:defRPr lang="en-US"/>
                </a:defPPr>
                <a:lvl1pPr marL="0" algn="l" defTabSz="914400" rtl="0" eaLnBrk="1" latinLnBrk="0" hangingPunct="1">
                  <a:defRPr sz="1000" kern="1200" spc="0" baseline="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dirty="0">
                    <a:solidFill>
                      <a:srgbClr val="242E2E"/>
                    </a:solidFill>
                  </a:rPr>
                  <a:t>1. Testosterone </a:t>
                </a:r>
                <a:r>
                  <a:rPr lang="en-GB" dirty="0" err="1">
                    <a:solidFill>
                      <a:srgbClr val="242E2E"/>
                    </a:solidFill>
                  </a:rPr>
                  <a:t>Besins</a:t>
                </a:r>
                <a:r>
                  <a:rPr lang="en-GB" dirty="0">
                    <a:solidFill>
                      <a:srgbClr val="242E2E"/>
                    </a:solidFill>
                  </a:rPr>
                  <a:t> 1000 mg/4 mL Summary of Product Characteristics.</a:t>
                </a:r>
              </a:p>
            </p:txBody>
          </p:sp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68E4143-CC5E-A4CD-2EE0-FD03B85BF2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4227" y="1541135"/>
                <a:ext cx="9888969" cy="429861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GB" sz="2000" b="1" dirty="0"/>
                  <a:t>Pulmonary oily micro embolism (POME)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GB" sz="2000" dirty="0"/>
                  <a:t>POME is an injection-based reaction that is </a:t>
                </a:r>
                <a:r>
                  <a:rPr lang="en-GB" sz="2000" dirty="0" err="1"/>
                  <a:t>pathophysiologically</a:t>
                </a:r>
                <a:r>
                  <a:rPr lang="en-GB" sz="2000" dirty="0"/>
                  <a:t> related to fat </a:t>
                </a:r>
                <a:br>
                  <a:rPr lang="en-GB" sz="2000" dirty="0"/>
                </a:br>
                <a:r>
                  <a:rPr lang="en-GB" sz="2000" dirty="0"/>
                  <a:t>embolism syndrome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GB" sz="2000" dirty="0"/>
                  <a:t>It can occur following direct vascular or </a:t>
                </a:r>
                <a:r>
                  <a:rPr lang="en-GB" sz="2000" dirty="0" err="1"/>
                  <a:t>lymphovascular</a:t>
                </a:r>
                <a:r>
                  <a:rPr lang="en-GB" sz="2000" dirty="0"/>
                  <a:t> delivery of oil-based preparations, which then reach the lung from venous circulation and right heart output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000" dirty="0"/>
                  <a:t>POME can in rare cases lead to signs and symptoms such as: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cough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dyspnoea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malaise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hyperhidrosis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chest pain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dizziness</a:t>
                </a:r>
                <a:r>
                  <a:rPr lang="en-GB" sz="2000" dirty="0"/>
                  <a:t>,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paraesthesia</a:t>
                </a:r>
                <a:r>
                  <a:rPr lang="en-GB" sz="2000" dirty="0"/>
                  <a:t> or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syncope</a:t>
                </a:r>
                <a:r>
                  <a:rPr lang="en-GB" sz="2000" baseline="30000" dirty="0"/>
                  <a:t>1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000" dirty="0"/>
                  <a:t>These reactions may occur during or immediately after the injection and are reversible</a:t>
                </a:r>
                <a:r>
                  <a:rPr lang="en-GB" sz="2000" baseline="30000" dirty="0"/>
                  <a:t>1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000" dirty="0"/>
                  <a:t>Treatment is usually supportive </a:t>
                </a:r>
                <a:r>
                  <a:rPr lang="en-GB" sz="2000" i="1" dirty="0"/>
                  <a:t>e.g.</a:t>
                </a:r>
                <a:r>
                  <a:rPr lang="en-GB" sz="2000" dirty="0"/>
                  <a:t> by administration of supplemental oxygen</a:t>
                </a:r>
                <a:r>
                  <a:rPr lang="en-GB" sz="2000" baseline="30000" dirty="0"/>
                  <a:t>1</a:t>
                </a:r>
                <a:endParaRPr lang="en-GB" sz="2000" dirty="0"/>
              </a:p>
              <a:p>
                <a:pPr>
                  <a:lnSpc>
                    <a:spcPct val="100000"/>
                  </a:lnSpc>
                </a:pPr>
                <a:r>
                  <a:rPr lang="en-GB" sz="2000" dirty="0"/>
                  <a:t>Sometimes these symptoms may be difficult to distinguish from an allergic reaction </a:t>
                </a:r>
                <a:br>
                  <a:rPr lang="en-GB" sz="2000" dirty="0"/>
                </a:br>
                <a:r>
                  <a:rPr lang="en-GB" sz="2000" dirty="0"/>
                  <a:t>that can occur with use of any injectable product</a:t>
                </a:r>
              </a:p>
            </p:txBody>
          </p: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6376F3E-8A34-73FE-E0D6-E7A96FCE9555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79708" y="1378514"/>
              <a:ext cx="582129" cy="58212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4032AF-C62B-8665-D969-ACCD68B29318}"/>
                </a:ext>
              </a:extLst>
            </p:cNvPr>
            <p:cNvSpPr txBox="1"/>
            <p:nvPr/>
          </p:nvSpPr>
          <p:spPr>
            <a:xfrm>
              <a:off x="9938790" y="1885138"/>
              <a:ext cx="6639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Gill Sans Nova" panose="020B0602020104020203" pitchFamily="34" charset="0"/>
                </a:rPr>
                <a:t>Close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21" name="Rectangle 20">
            <a:hlinkClick r:id="rId8" action="ppaction://hlinksldjump"/>
            <a:extLst>
              <a:ext uri="{FF2B5EF4-FFF2-40B4-BE49-F238E27FC236}">
                <a16:creationId xmlns:a16="http://schemas.microsoft.com/office/drawing/2014/main" id="{1FF6FB63-C0D0-B7C6-0042-0F5EAC1CB7B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hlinkClick r:id="rId9" action="ppaction://hlinksldjump"/>
            <a:extLst>
              <a:ext uri="{FF2B5EF4-FFF2-40B4-BE49-F238E27FC236}">
                <a16:creationId xmlns:a16="http://schemas.microsoft.com/office/drawing/2014/main" id="{32305446-539C-DCA8-D1E2-6AE4FBC0E3BC}"/>
              </a:ext>
            </a:extLst>
          </p:cNvPr>
          <p:cNvSpPr/>
          <p:nvPr/>
        </p:nvSpPr>
        <p:spPr>
          <a:xfrm>
            <a:off x="9934693" y="1378890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96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095325" cy="4464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Safety profile</a:t>
            </a:r>
          </a:p>
          <a:p>
            <a:pPr marL="0" indent="0">
              <a:buNone/>
            </a:pPr>
            <a:r>
              <a:rPr lang="en-GB" sz="2000" b="1" dirty="0"/>
              <a:t>Summary</a:t>
            </a:r>
            <a:endParaRPr lang="en-GB" b="1" dirty="0"/>
          </a:p>
          <a:p>
            <a:pPr>
              <a:lnSpc>
                <a:spcPct val="100000"/>
              </a:lnSpc>
            </a:pPr>
            <a:r>
              <a:rPr lang="en-GB" sz="1800" spc="-10" dirty="0"/>
              <a:t>The </a:t>
            </a:r>
            <a:r>
              <a:rPr lang="en-GB" sz="1800" b="1" spc="-10" dirty="0">
                <a:solidFill>
                  <a:schemeClr val="accent1"/>
                </a:solidFill>
              </a:rPr>
              <a:t>most frequently reported undesirable effects</a:t>
            </a:r>
            <a:r>
              <a:rPr lang="en-GB" sz="1800" spc="-10" dirty="0"/>
              <a:t> during treatment </a:t>
            </a:r>
            <a:br>
              <a:rPr lang="en-GB" sz="1800" spc="-10" dirty="0"/>
            </a:br>
            <a:r>
              <a:rPr lang="en-GB" sz="1800" spc="-10" dirty="0"/>
              <a:t>with Testosterone </a:t>
            </a:r>
            <a:r>
              <a:rPr lang="en-GB" sz="1800" spc="-10" dirty="0" err="1"/>
              <a:t>Besins</a:t>
            </a:r>
            <a:r>
              <a:rPr lang="en-GB" sz="1800" spc="-10" dirty="0"/>
              <a:t> 1000 mg/4 mL</a:t>
            </a:r>
            <a:r>
              <a:rPr lang="en-GB" sz="1800" dirty="0"/>
              <a:t> are </a:t>
            </a:r>
            <a:r>
              <a:rPr lang="en-GB" sz="1800" b="1" dirty="0">
                <a:solidFill>
                  <a:schemeClr val="accent1"/>
                </a:solidFill>
              </a:rPr>
              <a:t>acne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chemeClr val="accent1"/>
                </a:solidFill>
              </a:rPr>
              <a:t>injection site pain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b="1" dirty="0">
                <a:solidFill>
                  <a:schemeClr val="accent1"/>
                </a:solidFill>
              </a:rPr>
              <a:t>POME</a:t>
            </a:r>
            <a:r>
              <a:rPr lang="en-GB" sz="1800" dirty="0"/>
              <a:t> can in rare cases lead to signs and symptoms such as </a:t>
            </a:r>
            <a:r>
              <a:rPr lang="en-GB" sz="1800" b="1" dirty="0">
                <a:solidFill>
                  <a:schemeClr val="accent1"/>
                </a:solidFill>
              </a:rPr>
              <a:t>cough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dyspnoea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malaise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hyperhidrosis</a:t>
            </a:r>
            <a:r>
              <a:rPr lang="en-GB" sz="1800" dirty="0"/>
              <a:t>, </a:t>
            </a:r>
            <a:br>
              <a:rPr lang="en-GB" sz="1800" dirty="0"/>
            </a:br>
            <a:r>
              <a:rPr lang="en-GB" sz="1800" b="1" dirty="0">
                <a:solidFill>
                  <a:schemeClr val="accent1"/>
                </a:solidFill>
              </a:rPr>
              <a:t>chest pain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dizziness</a:t>
            </a:r>
            <a:r>
              <a:rPr lang="en-GB" sz="1800" dirty="0"/>
              <a:t>, </a:t>
            </a:r>
            <a:r>
              <a:rPr lang="en-GB" sz="1800" b="1" dirty="0">
                <a:solidFill>
                  <a:schemeClr val="accent1"/>
                </a:solidFill>
              </a:rPr>
              <a:t>paraesthesia</a:t>
            </a:r>
            <a:r>
              <a:rPr lang="en-GB" sz="1800" dirty="0"/>
              <a:t> or </a:t>
            </a:r>
            <a:r>
              <a:rPr lang="en-GB" sz="1800" b="1" dirty="0">
                <a:solidFill>
                  <a:schemeClr val="accent1"/>
                </a:solidFill>
              </a:rPr>
              <a:t>syncope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800" dirty="0"/>
              <a:t>These reactions may occur during or immediately after the injection and are reversible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800" dirty="0"/>
              <a:t>Cases suspected by the company or the reporter to represent POME have been reported </a:t>
            </a:r>
            <a:r>
              <a:rPr lang="en-GB" sz="1800" b="1" dirty="0">
                <a:solidFill>
                  <a:schemeClr val="accent1"/>
                </a:solidFill>
              </a:rPr>
              <a:t>rarely in </a:t>
            </a:r>
            <a:br>
              <a:rPr lang="en-GB" sz="1800" b="1" dirty="0">
                <a:solidFill>
                  <a:schemeClr val="accent1"/>
                </a:solidFill>
              </a:rPr>
            </a:br>
            <a:r>
              <a:rPr lang="en-GB" sz="1800" b="1" dirty="0">
                <a:solidFill>
                  <a:schemeClr val="accent1"/>
                </a:solidFill>
              </a:rPr>
              <a:t>clinical trials (in ≥1/10,000 and &lt;1/1,000 injections)</a:t>
            </a:r>
            <a:r>
              <a:rPr lang="en-GB" sz="1800" dirty="0"/>
              <a:t> as well as from </a:t>
            </a:r>
            <a:r>
              <a:rPr lang="en-GB" sz="1800" b="1" dirty="0">
                <a:solidFill>
                  <a:schemeClr val="accent1"/>
                </a:solidFill>
              </a:rPr>
              <a:t>post-marketing experience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dirty="0"/>
              <a:t>Suspected </a:t>
            </a:r>
            <a:r>
              <a:rPr lang="en-GB" sz="1800" b="1" dirty="0">
                <a:solidFill>
                  <a:schemeClr val="accent1"/>
                </a:solidFill>
              </a:rPr>
              <a:t>anaphylactic reactions</a:t>
            </a:r>
            <a:r>
              <a:rPr lang="en-GB" sz="1800" dirty="0"/>
              <a:t> after Testosterone </a:t>
            </a:r>
            <a:r>
              <a:rPr lang="en-GB" sz="1800" dirty="0" err="1"/>
              <a:t>Besins</a:t>
            </a:r>
            <a:r>
              <a:rPr lang="en-GB" sz="1800" dirty="0"/>
              <a:t> 1000 mg/4 mL injection have been reported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dirty="0"/>
              <a:t>Androgens may accelerate the </a:t>
            </a:r>
            <a:r>
              <a:rPr lang="en-GB" sz="1800" b="1" dirty="0">
                <a:solidFill>
                  <a:schemeClr val="accent1"/>
                </a:solidFill>
              </a:rPr>
              <a:t>progression of sub-clinical prostatic cancer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chemeClr val="accent1"/>
                </a:solidFill>
              </a:rPr>
              <a:t>BPH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BPH, benign prostatic hyperplasia; POME, pulmonary oily micro embolism.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36F85-F7BB-9EAD-E05D-2F25271FB7C1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A2DB6-E3A2-EA7E-2290-15677ACA96B7}"/>
              </a:ext>
            </a:extLst>
          </p:cNvPr>
          <p:cNvGrpSpPr/>
          <p:nvPr/>
        </p:nvGrpSpPr>
        <p:grpSpPr>
          <a:xfrm>
            <a:off x="9507794" y="3399166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52BE08-5926-66EB-CB6E-51DDBF209718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A820C4-2134-923F-A819-69D6B60B7E94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A8A463-8022-6BBA-90FE-A72E80669351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71525C5-F075-DB31-6A8B-39A6C643E09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88F6E3-5006-8423-F829-12D9769E7A8F}"/>
              </a:ext>
            </a:extLst>
          </p:cNvPr>
          <p:cNvGrpSpPr/>
          <p:nvPr/>
        </p:nvGrpSpPr>
        <p:grpSpPr>
          <a:xfrm>
            <a:off x="9737722" y="987972"/>
            <a:ext cx="1538791" cy="1538791"/>
            <a:chOff x="8382000" y="704679"/>
            <a:chExt cx="3810000" cy="3810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D0CC2F-A823-FD33-3E1B-3C67143657D6}"/>
                </a:ext>
              </a:extLst>
            </p:cNvPr>
            <p:cNvSpPr/>
            <p:nvPr/>
          </p:nvSpPr>
          <p:spPr>
            <a:xfrm>
              <a:off x="8692662" y="885092"/>
              <a:ext cx="3194538" cy="3452446"/>
            </a:xfrm>
            <a:custGeom>
              <a:avLst/>
              <a:gdLst>
                <a:gd name="connsiteX0" fmla="*/ 1588476 w 3194538"/>
                <a:gd name="connsiteY0" fmla="*/ 0 h 3452446"/>
                <a:gd name="connsiteX1" fmla="*/ 902676 w 3194538"/>
                <a:gd name="connsiteY1" fmla="*/ 216877 h 3452446"/>
                <a:gd name="connsiteX2" fmla="*/ 433753 w 3194538"/>
                <a:gd name="connsiteY2" fmla="*/ 369277 h 3452446"/>
                <a:gd name="connsiteX3" fmla="*/ 0 w 3194538"/>
                <a:gd name="connsiteY3" fmla="*/ 445477 h 3452446"/>
                <a:gd name="connsiteX4" fmla="*/ 0 w 3194538"/>
                <a:gd name="connsiteY4" fmla="*/ 1805354 h 3452446"/>
                <a:gd name="connsiteX5" fmla="*/ 140676 w 3194538"/>
                <a:gd name="connsiteY5" fmla="*/ 2385646 h 3452446"/>
                <a:gd name="connsiteX6" fmla="*/ 386861 w 3194538"/>
                <a:gd name="connsiteY6" fmla="*/ 2760785 h 3452446"/>
                <a:gd name="connsiteX7" fmla="*/ 814753 w 3194538"/>
                <a:gd name="connsiteY7" fmla="*/ 3188677 h 3452446"/>
                <a:gd name="connsiteX8" fmla="*/ 1412630 w 3194538"/>
                <a:gd name="connsiteY8" fmla="*/ 3440723 h 3452446"/>
                <a:gd name="connsiteX9" fmla="*/ 1641230 w 3194538"/>
                <a:gd name="connsiteY9" fmla="*/ 3452446 h 3452446"/>
                <a:gd name="connsiteX10" fmla="*/ 2116015 w 3194538"/>
                <a:gd name="connsiteY10" fmla="*/ 3317631 h 3452446"/>
                <a:gd name="connsiteX11" fmla="*/ 2555630 w 3194538"/>
                <a:gd name="connsiteY11" fmla="*/ 3048000 h 3452446"/>
                <a:gd name="connsiteX12" fmla="*/ 2860430 w 3194538"/>
                <a:gd name="connsiteY12" fmla="*/ 2702170 h 3452446"/>
                <a:gd name="connsiteX13" fmla="*/ 3042138 w 3194538"/>
                <a:gd name="connsiteY13" fmla="*/ 2315308 h 3452446"/>
                <a:gd name="connsiteX14" fmla="*/ 3194538 w 3194538"/>
                <a:gd name="connsiteY14" fmla="*/ 1799493 h 3452446"/>
                <a:gd name="connsiteX15" fmla="*/ 3194538 w 3194538"/>
                <a:gd name="connsiteY15" fmla="*/ 445477 h 3452446"/>
                <a:gd name="connsiteX16" fmla="*/ 2778369 w 3194538"/>
                <a:gd name="connsiteY16" fmla="*/ 345831 h 3452446"/>
                <a:gd name="connsiteX17" fmla="*/ 2280138 w 3194538"/>
                <a:gd name="connsiteY17" fmla="*/ 228600 h 3452446"/>
                <a:gd name="connsiteX18" fmla="*/ 1588476 w 3194538"/>
                <a:gd name="connsiteY18" fmla="*/ 0 h 34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538" h="3452446">
                  <a:moveTo>
                    <a:pt x="1588476" y="0"/>
                  </a:moveTo>
                  <a:lnTo>
                    <a:pt x="902676" y="216877"/>
                  </a:lnTo>
                  <a:lnTo>
                    <a:pt x="433753" y="369277"/>
                  </a:lnTo>
                  <a:lnTo>
                    <a:pt x="0" y="445477"/>
                  </a:lnTo>
                  <a:lnTo>
                    <a:pt x="0" y="1805354"/>
                  </a:lnTo>
                  <a:lnTo>
                    <a:pt x="140676" y="2385646"/>
                  </a:lnTo>
                  <a:lnTo>
                    <a:pt x="386861" y="2760785"/>
                  </a:lnTo>
                  <a:lnTo>
                    <a:pt x="814753" y="3188677"/>
                  </a:lnTo>
                  <a:lnTo>
                    <a:pt x="1412630" y="3440723"/>
                  </a:lnTo>
                  <a:lnTo>
                    <a:pt x="1641230" y="3452446"/>
                  </a:lnTo>
                  <a:lnTo>
                    <a:pt x="2116015" y="3317631"/>
                  </a:lnTo>
                  <a:lnTo>
                    <a:pt x="2555630" y="3048000"/>
                  </a:lnTo>
                  <a:lnTo>
                    <a:pt x="2860430" y="2702170"/>
                  </a:lnTo>
                  <a:lnTo>
                    <a:pt x="3042138" y="2315308"/>
                  </a:lnTo>
                  <a:lnTo>
                    <a:pt x="3194538" y="1799493"/>
                  </a:lnTo>
                  <a:lnTo>
                    <a:pt x="3194538" y="445477"/>
                  </a:lnTo>
                  <a:lnTo>
                    <a:pt x="2778369" y="345831"/>
                  </a:lnTo>
                  <a:lnTo>
                    <a:pt x="2280138" y="228600"/>
                  </a:lnTo>
                  <a:lnTo>
                    <a:pt x="1588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949832E3-D500-DFE5-ABD0-D768455F2E8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2000" y="704679"/>
              <a:ext cx="3810000" cy="3810000"/>
            </a:xfrm>
            <a:prstGeom prst="rect">
              <a:avLst/>
            </a:prstGeom>
          </p:spPr>
        </p:pic>
        <p:sp>
          <p:nvSpPr>
            <p:cNvPr id="36" name="Cross 35">
              <a:extLst>
                <a:ext uri="{FF2B5EF4-FFF2-40B4-BE49-F238E27FC236}">
                  <a16:creationId xmlns:a16="http://schemas.microsoft.com/office/drawing/2014/main" id="{1F6A9555-E5F3-2E68-6AD8-F40D38436016}"/>
                </a:ext>
              </a:extLst>
            </p:cNvPr>
            <p:cNvSpPr/>
            <p:nvPr/>
          </p:nvSpPr>
          <p:spPr>
            <a:xfrm>
              <a:off x="9545096" y="1824562"/>
              <a:ext cx="1482167" cy="1482167"/>
            </a:xfrm>
            <a:prstGeom prst="plus">
              <a:avLst>
                <a:gd name="adj" fmla="val 35043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7B62AB8-3EE8-3C94-DAC9-1E0E842E6B40}"/>
              </a:ext>
            </a:extLst>
          </p:cNvPr>
          <p:cNvSpPr/>
          <p:nvPr/>
        </p:nvSpPr>
        <p:spPr>
          <a:xfrm>
            <a:off x="0" y="990752"/>
            <a:ext cx="12192000" cy="586724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56A521-EFC6-F356-4D92-1F13382541CE}"/>
              </a:ext>
            </a:extLst>
          </p:cNvPr>
          <p:cNvGrpSpPr/>
          <p:nvPr/>
        </p:nvGrpSpPr>
        <p:grpSpPr>
          <a:xfrm>
            <a:off x="10973640" y="4719086"/>
            <a:ext cx="568591" cy="568591"/>
            <a:chOff x="10466992" y="5049692"/>
            <a:chExt cx="568591" cy="568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E9CCDED-1CE9-1506-2B42-D8D7FAD0BA20}"/>
                </a:ext>
              </a:extLst>
            </p:cNvPr>
            <p:cNvSpPr/>
            <p:nvPr/>
          </p:nvSpPr>
          <p:spPr>
            <a:xfrm>
              <a:off x="10485889" y="5070338"/>
              <a:ext cx="526365" cy="526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27AE2AA-9A5A-D04A-C4D2-CBC1F846736B}"/>
                </a:ext>
              </a:extLst>
            </p:cNvPr>
            <p:cNvSpPr/>
            <p:nvPr/>
          </p:nvSpPr>
          <p:spPr>
            <a:xfrm>
              <a:off x="10674478" y="5270273"/>
              <a:ext cx="123618" cy="25365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8DEA6D0-724B-5200-5B92-47E7783B03A8}"/>
                </a:ext>
              </a:extLst>
            </p:cNvPr>
            <p:cNvSpPr/>
            <p:nvPr/>
          </p:nvSpPr>
          <p:spPr>
            <a:xfrm>
              <a:off x="10744866" y="5141419"/>
              <a:ext cx="90043" cy="90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BD2EE7B9-24F9-E6E8-1B8F-2974D2E373F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66992" y="5049692"/>
              <a:ext cx="568591" cy="56859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379DAB-E065-A3C7-6750-98BBDFC6CB8D}"/>
              </a:ext>
            </a:extLst>
          </p:cNvPr>
          <p:cNvGrpSpPr/>
          <p:nvPr/>
        </p:nvGrpSpPr>
        <p:grpSpPr>
          <a:xfrm>
            <a:off x="1959421" y="1309034"/>
            <a:ext cx="8437856" cy="3874918"/>
            <a:chOff x="1704237" y="1266502"/>
            <a:chExt cx="8437856" cy="38749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F93F5C-F634-928D-50FD-903111E535F8}"/>
                </a:ext>
              </a:extLst>
            </p:cNvPr>
            <p:cNvSpPr/>
            <p:nvPr/>
          </p:nvSpPr>
          <p:spPr>
            <a:xfrm>
              <a:off x="1704237" y="1266502"/>
              <a:ext cx="8437856" cy="3874918"/>
            </a:xfrm>
            <a:prstGeom prst="roundRect">
              <a:avLst>
                <a:gd name="adj" fmla="val 11743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D3F7508-DCFA-5FC2-2F52-0E24D2A9743E}"/>
                </a:ext>
              </a:extLst>
            </p:cNvPr>
            <p:cNvGrpSpPr/>
            <p:nvPr/>
          </p:nvGrpSpPr>
          <p:grpSpPr>
            <a:xfrm>
              <a:off x="9294986" y="1452942"/>
              <a:ext cx="663963" cy="845178"/>
              <a:chOff x="9326885" y="1452942"/>
              <a:chExt cx="663963" cy="845178"/>
            </a:xfrm>
          </p:grpSpPr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A64ED856-F447-CE07-18B3-59817E52833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67803" y="1452942"/>
                <a:ext cx="582129" cy="582129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9ECAE-DE75-F367-81D5-A55144D8AFF1}"/>
                  </a:ext>
                </a:extLst>
              </p:cNvPr>
              <p:cNvSpPr txBox="1"/>
              <p:nvPr/>
            </p:nvSpPr>
            <p:spPr>
              <a:xfrm>
                <a:off x="9326885" y="1959566"/>
                <a:ext cx="6639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Gill Sans Nova" panose="020B0602020104020203" pitchFamily="34" charset="0"/>
                  </a:rPr>
                  <a:t>Close</a:t>
                </a:r>
              </a:p>
            </p:txBody>
          </p:sp>
        </p:grpSp>
        <p:sp>
          <p:nvSpPr>
            <p:cNvPr id="42" name="Footer Placeholder 3">
              <a:extLst>
                <a:ext uri="{FF2B5EF4-FFF2-40B4-BE49-F238E27FC236}">
                  <a16:creationId xmlns:a16="http://schemas.microsoft.com/office/drawing/2014/main" id="{E5541355-F5F0-CC03-9C1D-D2FAEF563ADD}"/>
                </a:ext>
              </a:extLst>
            </p:cNvPr>
            <p:cNvSpPr txBox="1">
              <a:spLocks/>
            </p:cNvSpPr>
            <p:nvPr/>
          </p:nvSpPr>
          <p:spPr>
            <a:xfrm>
              <a:off x="2049907" y="4725823"/>
              <a:ext cx="8092186" cy="365125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 spc="0" baseline="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dirty="0">
                  <a:solidFill>
                    <a:srgbClr val="242E2E"/>
                  </a:solidFill>
                </a:rPr>
                <a:t>Ong GSY </a:t>
              </a:r>
              <a:r>
                <a:rPr lang="en-GB" i="1" dirty="0">
                  <a:solidFill>
                    <a:srgbClr val="242E2E"/>
                  </a:solidFill>
                </a:rPr>
                <a:t>et al. Case Rep Med</a:t>
              </a:r>
              <a:r>
                <a:rPr lang="en-GB" dirty="0">
                  <a:solidFill>
                    <a:srgbClr val="242E2E"/>
                  </a:solidFill>
                </a:rPr>
                <a:t> 2012;</a:t>
              </a:r>
              <a:r>
                <a:rPr lang="en-GB" b="1" dirty="0">
                  <a:solidFill>
                    <a:srgbClr val="242E2E"/>
                  </a:solidFill>
                </a:rPr>
                <a:t>2012:</a:t>
              </a:r>
              <a:r>
                <a:rPr lang="en-GB" dirty="0">
                  <a:solidFill>
                    <a:srgbClr val="242E2E"/>
                  </a:solidFill>
                </a:rPr>
                <a:t>384054.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3F1D67E-9FF9-DC0F-5E47-49432C4C602C}"/>
                </a:ext>
              </a:extLst>
            </p:cNvPr>
            <p:cNvSpPr/>
            <p:nvPr/>
          </p:nvSpPr>
          <p:spPr>
            <a:xfrm>
              <a:off x="2112548" y="3667250"/>
              <a:ext cx="7621235" cy="8817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Clinicians administering Testosterone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Besins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 1000 mg/4 mL should be aware of the potential for serious allergic reactions to its components </a:t>
              </a: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8E96B31A-41C9-EAD3-FB06-B1B8FE7AC8BA}"/>
                </a:ext>
              </a:extLst>
            </p:cNvPr>
            <p:cNvSpPr txBox="1">
              <a:spLocks/>
            </p:cNvSpPr>
            <p:nvPr/>
          </p:nvSpPr>
          <p:spPr>
            <a:xfrm>
              <a:off x="2024247" y="1541135"/>
              <a:ext cx="7837414" cy="1913344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2000" b="1" dirty="0"/>
                <a:t>Anaphylactic reactions after injection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A case of </a:t>
              </a:r>
              <a:r>
                <a:rPr lang="en-GB" sz="2000" b="1" dirty="0">
                  <a:solidFill>
                    <a:schemeClr val="accent1"/>
                  </a:solidFill>
                </a:rPr>
                <a:t>anaphylaxis</a:t>
              </a:r>
              <a:r>
                <a:rPr lang="en-GB" sz="2000" dirty="0"/>
                <a:t> has been reported in a patient treated </a:t>
              </a:r>
              <a:br>
                <a:rPr lang="en-GB" sz="2000" dirty="0"/>
              </a:br>
              <a:r>
                <a:rPr lang="en-GB" sz="2000" dirty="0"/>
                <a:t>with Testosterone </a:t>
              </a:r>
              <a:r>
                <a:rPr lang="en-GB" sz="2000" dirty="0" err="1"/>
                <a:t>Besins</a:t>
              </a:r>
              <a:r>
                <a:rPr lang="en-GB" sz="2000" dirty="0"/>
                <a:t> 1000 mg/4 mL</a:t>
              </a:r>
              <a:endParaRPr lang="en-GB" sz="2000" baseline="30000" dirty="0"/>
            </a:p>
            <a:p>
              <a:pPr>
                <a:lnSpc>
                  <a:spcPct val="100000"/>
                </a:lnSpc>
              </a:pPr>
              <a:r>
                <a:rPr lang="en-GB" sz="2000" dirty="0"/>
                <a:t>Skin testing identified that benzyl benzoate, and not testosterone undecanoate or castor oil, was the trigger for the reaction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48" name="Rectangle 47">
            <a:hlinkClick r:id="rId8" action="ppaction://hlinksldjump"/>
            <a:extLst>
              <a:ext uri="{FF2B5EF4-FFF2-40B4-BE49-F238E27FC236}">
                <a16:creationId xmlns:a16="http://schemas.microsoft.com/office/drawing/2014/main" id="{EF494234-464F-89A3-1646-5B3D13BD211C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hlinkClick r:id="rId9" action="ppaction://hlinksldjump"/>
            <a:extLst>
              <a:ext uri="{FF2B5EF4-FFF2-40B4-BE49-F238E27FC236}">
                <a16:creationId xmlns:a16="http://schemas.microsoft.com/office/drawing/2014/main" id="{3C3ABC00-CA13-7C81-82AC-02A04150BB19}"/>
              </a:ext>
            </a:extLst>
          </p:cNvPr>
          <p:cNvSpPr/>
          <p:nvPr/>
        </p:nvSpPr>
        <p:spPr>
          <a:xfrm>
            <a:off x="9594212" y="1495844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982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127223" cy="4549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Safety profile</a:t>
            </a:r>
          </a:p>
          <a:p>
            <a:r>
              <a:rPr lang="en-GB" dirty="0"/>
              <a:t>The following Table shows </a:t>
            </a:r>
            <a:r>
              <a:rPr lang="en-GB" b="1" dirty="0">
                <a:solidFill>
                  <a:schemeClr val="accent1"/>
                </a:solidFill>
              </a:rPr>
              <a:t>ADRs by MedDRA SOC</a:t>
            </a:r>
            <a:r>
              <a:rPr lang="en-GB" dirty="0"/>
              <a:t> reported </a:t>
            </a:r>
            <a:br>
              <a:rPr lang="en-GB" dirty="0"/>
            </a:br>
            <a:r>
              <a:rPr lang="en-GB" dirty="0"/>
              <a:t>with Testosterone </a:t>
            </a:r>
            <a:r>
              <a:rPr lang="en-GB" dirty="0" err="1"/>
              <a:t>Besins</a:t>
            </a:r>
            <a:r>
              <a:rPr lang="en-GB" dirty="0"/>
              <a:t> 1000 mg/4 mL</a:t>
            </a:r>
          </a:p>
          <a:p>
            <a:pPr>
              <a:spcBef>
                <a:spcPts val="2400"/>
              </a:spcBef>
            </a:pPr>
            <a:r>
              <a:rPr lang="en-GB" dirty="0"/>
              <a:t>The frequencies are based on clinical trial data and defined as:</a:t>
            </a:r>
          </a:p>
          <a:p>
            <a:pPr lvl="1"/>
            <a:r>
              <a:rPr lang="en-GB" sz="2400" b="1" dirty="0">
                <a:solidFill>
                  <a:schemeClr val="accent1"/>
                </a:solidFill>
              </a:rPr>
              <a:t>Common</a:t>
            </a:r>
            <a:r>
              <a:rPr lang="en-GB" sz="2400" dirty="0"/>
              <a:t> (≥1/100 to &lt;1/10)</a:t>
            </a:r>
          </a:p>
          <a:p>
            <a:pPr lvl="1"/>
            <a:r>
              <a:rPr lang="en-GB" sz="2400" b="1" dirty="0">
                <a:solidFill>
                  <a:schemeClr val="accent1"/>
                </a:solidFill>
              </a:rPr>
              <a:t>Uncommon</a:t>
            </a:r>
            <a:r>
              <a:rPr lang="en-GB" sz="2400" dirty="0"/>
              <a:t> (≥1/1000 to &lt;1/100)</a:t>
            </a:r>
          </a:p>
          <a:p>
            <a:pPr lvl="1"/>
            <a:r>
              <a:rPr lang="en-GB" sz="2400" b="1" dirty="0">
                <a:solidFill>
                  <a:schemeClr val="accent1"/>
                </a:solidFill>
              </a:rPr>
              <a:t>Rare</a:t>
            </a:r>
            <a:r>
              <a:rPr lang="en-GB" sz="2400" dirty="0"/>
              <a:t> (≥1/10,000 to &lt;1/1,000)</a:t>
            </a:r>
          </a:p>
          <a:p>
            <a:pPr>
              <a:spcBef>
                <a:spcPts val="2400"/>
              </a:spcBef>
            </a:pPr>
            <a:r>
              <a:rPr lang="en-GB" dirty="0"/>
              <a:t>The ADRs were recorded in </a:t>
            </a:r>
            <a:r>
              <a:rPr lang="en-GB" b="1" dirty="0">
                <a:solidFill>
                  <a:schemeClr val="accent1"/>
                </a:solidFill>
              </a:rPr>
              <a:t>6 clinical studies</a:t>
            </a:r>
            <a:r>
              <a:rPr lang="en-GB" dirty="0"/>
              <a:t> for marketing authorisation </a:t>
            </a:r>
            <a:br>
              <a:rPr lang="en-GB" dirty="0"/>
            </a:br>
            <a:r>
              <a:rPr lang="en-GB" dirty="0"/>
              <a:t>(</a:t>
            </a:r>
            <a:r>
              <a:rPr lang="en-GB" b="1" dirty="0"/>
              <a:t>N=422</a:t>
            </a:r>
            <a:r>
              <a:rPr lang="en-GB" dirty="0"/>
              <a:t>) and considered </a:t>
            </a:r>
            <a:r>
              <a:rPr lang="en-GB" b="1" dirty="0">
                <a:solidFill>
                  <a:schemeClr val="accent1"/>
                </a:solidFill>
              </a:rPr>
              <a:t>at least possibly causally related</a:t>
            </a:r>
            <a:r>
              <a:rPr lang="en-GB" dirty="0"/>
              <a:t> to </a:t>
            </a:r>
            <a:br>
              <a:rPr lang="en-GB" dirty="0"/>
            </a:br>
            <a:r>
              <a:rPr lang="en-GB" dirty="0"/>
              <a:t>Testosterone </a:t>
            </a:r>
            <a:r>
              <a:rPr lang="en-GB" dirty="0" err="1"/>
              <a:t>Besins</a:t>
            </a:r>
            <a:r>
              <a:rPr lang="en-GB" dirty="0"/>
              <a:t> 1000 mg/4 mL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ADR, adverse drug reaction; MedDRA, Medical Dictionary for Regulatory Affairs; SOC, System Organ Class.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15B28-0206-D068-EC32-AAF9ACEC9287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42CC5D-C949-073A-A661-3F10C2BD82A7}"/>
              </a:ext>
            </a:extLst>
          </p:cNvPr>
          <p:cNvGrpSpPr/>
          <p:nvPr/>
        </p:nvGrpSpPr>
        <p:grpSpPr>
          <a:xfrm>
            <a:off x="9737722" y="987972"/>
            <a:ext cx="1538791" cy="1538791"/>
            <a:chOff x="8382000" y="704679"/>
            <a:chExt cx="3810000" cy="3810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271344-E0B0-581B-DB09-781E07538815}"/>
                </a:ext>
              </a:extLst>
            </p:cNvPr>
            <p:cNvSpPr/>
            <p:nvPr/>
          </p:nvSpPr>
          <p:spPr>
            <a:xfrm>
              <a:off x="8692662" y="885092"/>
              <a:ext cx="3194538" cy="3452446"/>
            </a:xfrm>
            <a:custGeom>
              <a:avLst/>
              <a:gdLst>
                <a:gd name="connsiteX0" fmla="*/ 1588476 w 3194538"/>
                <a:gd name="connsiteY0" fmla="*/ 0 h 3452446"/>
                <a:gd name="connsiteX1" fmla="*/ 902676 w 3194538"/>
                <a:gd name="connsiteY1" fmla="*/ 216877 h 3452446"/>
                <a:gd name="connsiteX2" fmla="*/ 433753 w 3194538"/>
                <a:gd name="connsiteY2" fmla="*/ 369277 h 3452446"/>
                <a:gd name="connsiteX3" fmla="*/ 0 w 3194538"/>
                <a:gd name="connsiteY3" fmla="*/ 445477 h 3452446"/>
                <a:gd name="connsiteX4" fmla="*/ 0 w 3194538"/>
                <a:gd name="connsiteY4" fmla="*/ 1805354 h 3452446"/>
                <a:gd name="connsiteX5" fmla="*/ 140676 w 3194538"/>
                <a:gd name="connsiteY5" fmla="*/ 2385646 h 3452446"/>
                <a:gd name="connsiteX6" fmla="*/ 386861 w 3194538"/>
                <a:gd name="connsiteY6" fmla="*/ 2760785 h 3452446"/>
                <a:gd name="connsiteX7" fmla="*/ 814753 w 3194538"/>
                <a:gd name="connsiteY7" fmla="*/ 3188677 h 3452446"/>
                <a:gd name="connsiteX8" fmla="*/ 1412630 w 3194538"/>
                <a:gd name="connsiteY8" fmla="*/ 3440723 h 3452446"/>
                <a:gd name="connsiteX9" fmla="*/ 1641230 w 3194538"/>
                <a:gd name="connsiteY9" fmla="*/ 3452446 h 3452446"/>
                <a:gd name="connsiteX10" fmla="*/ 2116015 w 3194538"/>
                <a:gd name="connsiteY10" fmla="*/ 3317631 h 3452446"/>
                <a:gd name="connsiteX11" fmla="*/ 2555630 w 3194538"/>
                <a:gd name="connsiteY11" fmla="*/ 3048000 h 3452446"/>
                <a:gd name="connsiteX12" fmla="*/ 2860430 w 3194538"/>
                <a:gd name="connsiteY12" fmla="*/ 2702170 h 3452446"/>
                <a:gd name="connsiteX13" fmla="*/ 3042138 w 3194538"/>
                <a:gd name="connsiteY13" fmla="*/ 2315308 h 3452446"/>
                <a:gd name="connsiteX14" fmla="*/ 3194538 w 3194538"/>
                <a:gd name="connsiteY14" fmla="*/ 1799493 h 3452446"/>
                <a:gd name="connsiteX15" fmla="*/ 3194538 w 3194538"/>
                <a:gd name="connsiteY15" fmla="*/ 445477 h 3452446"/>
                <a:gd name="connsiteX16" fmla="*/ 2778369 w 3194538"/>
                <a:gd name="connsiteY16" fmla="*/ 345831 h 3452446"/>
                <a:gd name="connsiteX17" fmla="*/ 2280138 w 3194538"/>
                <a:gd name="connsiteY17" fmla="*/ 228600 h 3452446"/>
                <a:gd name="connsiteX18" fmla="*/ 1588476 w 3194538"/>
                <a:gd name="connsiteY18" fmla="*/ 0 h 34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538" h="3452446">
                  <a:moveTo>
                    <a:pt x="1588476" y="0"/>
                  </a:moveTo>
                  <a:lnTo>
                    <a:pt x="902676" y="216877"/>
                  </a:lnTo>
                  <a:lnTo>
                    <a:pt x="433753" y="369277"/>
                  </a:lnTo>
                  <a:lnTo>
                    <a:pt x="0" y="445477"/>
                  </a:lnTo>
                  <a:lnTo>
                    <a:pt x="0" y="1805354"/>
                  </a:lnTo>
                  <a:lnTo>
                    <a:pt x="140676" y="2385646"/>
                  </a:lnTo>
                  <a:lnTo>
                    <a:pt x="386861" y="2760785"/>
                  </a:lnTo>
                  <a:lnTo>
                    <a:pt x="814753" y="3188677"/>
                  </a:lnTo>
                  <a:lnTo>
                    <a:pt x="1412630" y="3440723"/>
                  </a:lnTo>
                  <a:lnTo>
                    <a:pt x="1641230" y="3452446"/>
                  </a:lnTo>
                  <a:lnTo>
                    <a:pt x="2116015" y="3317631"/>
                  </a:lnTo>
                  <a:lnTo>
                    <a:pt x="2555630" y="3048000"/>
                  </a:lnTo>
                  <a:lnTo>
                    <a:pt x="2860430" y="2702170"/>
                  </a:lnTo>
                  <a:lnTo>
                    <a:pt x="3042138" y="2315308"/>
                  </a:lnTo>
                  <a:lnTo>
                    <a:pt x="3194538" y="1799493"/>
                  </a:lnTo>
                  <a:lnTo>
                    <a:pt x="3194538" y="445477"/>
                  </a:lnTo>
                  <a:lnTo>
                    <a:pt x="2778369" y="345831"/>
                  </a:lnTo>
                  <a:lnTo>
                    <a:pt x="2280138" y="228600"/>
                  </a:lnTo>
                  <a:lnTo>
                    <a:pt x="1588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658F72E5-AE24-B100-EBC2-D743D66F289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2000" y="704679"/>
              <a:ext cx="3810000" cy="3810000"/>
            </a:xfrm>
            <a:prstGeom prst="rect">
              <a:avLst/>
            </a:prstGeom>
          </p:spPr>
        </p:pic>
        <p:sp>
          <p:nvSpPr>
            <p:cNvPr id="28" name="Cross 27">
              <a:extLst>
                <a:ext uri="{FF2B5EF4-FFF2-40B4-BE49-F238E27FC236}">
                  <a16:creationId xmlns:a16="http://schemas.microsoft.com/office/drawing/2014/main" id="{F53E4FA9-4678-099E-CB16-735EB8B34367}"/>
                </a:ext>
              </a:extLst>
            </p:cNvPr>
            <p:cNvSpPr/>
            <p:nvPr/>
          </p:nvSpPr>
          <p:spPr>
            <a:xfrm>
              <a:off x="9545096" y="1824562"/>
              <a:ext cx="1482167" cy="1482167"/>
            </a:xfrm>
            <a:prstGeom prst="plus">
              <a:avLst>
                <a:gd name="adj" fmla="val 35043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Freeform: Shape 28">
            <a:hlinkClick r:id="rId4" action="ppaction://hlinksldjump"/>
            <a:extLst>
              <a:ext uri="{FF2B5EF4-FFF2-40B4-BE49-F238E27FC236}">
                <a16:creationId xmlns:a16="http://schemas.microsoft.com/office/drawing/2014/main" id="{73305983-6B27-BC05-C8D8-D03D37E786DE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6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A421-4634-688D-C348-3D32D735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8B7C-0B2F-A9BE-CDA9-BF2B6633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61665"/>
          </a:xfrm>
        </p:spPr>
        <p:txBody>
          <a:bodyPr numCol="1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accent1"/>
                </a:solidFill>
              </a:rPr>
              <a:t>Testosterone </a:t>
            </a:r>
            <a:r>
              <a:rPr lang="en-GB" b="1" dirty="0" err="1">
                <a:solidFill>
                  <a:schemeClr val="accent1"/>
                </a:solidFill>
              </a:rPr>
              <a:t>Besins</a:t>
            </a:r>
            <a:r>
              <a:rPr lang="en-GB" b="1" dirty="0">
                <a:solidFill>
                  <a:schemeClr val="accent1"/>
                </a:solidFill>
              </a:rPr>
              <a:t> 1000 mg/4 mL Summary of Product Characteristics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8EA573-D507-0E22-B945-244C78DFA29A}"/>
              </a:ext>
            </a:extLst>
          </p:cNvPr>
          <p:cNvGrpSpPr/>
          <p:nvPr/>
        </p:nvGrpSpPr>
        <p:grpSpPr>
          <a:xfrm>
            <a:off x="9059933" y="4352105"/>
            <a:ext cx="3072846" cy="1271276"/>
            <a:chOff x="8899826" y="4306130"/>
            <a:chExt cx="3072846" cy="1271276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D0B7C203-63CA-00A5-392B-EAC6C3C0FA08}"/>
                </a:ext>
              </a:extLst>
            </p:cNvPr>
            <p:cNvSpPr txBox="1">
              <a:spLocks/>
            </p:cNvSpPr>
            <p:nvPr/>
          </p:nvSpPr>
          <p:spPr>
            <a:xfrm>
              <a:off x="8899826" y="4869520"/>
              <a:ext cx="2882501" cy="70788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 any heading </a:t>
              </a:r>
              <a:br>
                <a:rPr lang="en-GB" sz="2000" i="1" dirty="0"/>
              </a:br>
              <a:r>
                <a:rPr lang="en-GB" sz="2000" i="1" spc="-20" dirty="0"/>
                <a:t>to navigate to that section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9BC4B58-97E6-7DB7-E774-59ADD738388D}"/>
                </a:ext>
              </a:extLst>
            </p:cNvPr>
            <p:cNvGrpSpPr/>
            <p:nvPr/>
          </p:nvGrpSpPr>
          <p:grpSpPr>
            <a:xfrm>
              <a:off x="10991708" y="4306130"/>
              <a:ext cx="980964" cy="980964"/>
              <a:chOff x="5462587" y="2795587"/>
              <a:chExt cx="3810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91BCAAC-F722-F94C-44B8-D2D1A668AFFE}"/>
                  </a:ext>
                </a:extLst>
              </p:cNvPr>
              <p:cNvSpPr/>
              <p:nvPr/>
            </p:nvSpPr>
            <p:spPr>
              <a:xfrm>
                <a:off x="6124353" y="3349256"/>
                <a:ext cx="2488019" cy="2966484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6FCC27ED-DF3C-3A95-FFA2-F1B19E5092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667E51D-804B-4146-C346-76BC7E0DAB57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6F5EB8-2892-D466-3ED9-C548DBA18BFA}"/>
              </a:ext>
            </a:extLst>
          </p:cNvPr>
          <p:cNvSpPr txBox="1">
            <a:spLocks/>
          </p:cNvSpPr>
          <p:nvPr/>
        </p:nvSpPr>
        <p:spPr>
          <a:xfrm>
            <a:off x="600489" y="1822265"/>
            <a:ext cx="10991022" cy="400957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Composition and formulation</a:t>
            </a:r>
          </a:p>
          <a:p>
            <a:pPr>
              <a:lnSpc>
                <a:spcPct val="100000"/>
              </a:lnSpc>
            </a:pPr>
            <a:r>
              <a:rPr lang="en-GB" dirty="0"/>
              <a:t>Therapeutic indications</a:t>
            </a:r>
          </a:p>
          <a:p>
            <a:pPr>
              <a:lnSpc>
                <a:spcPct val="100000"/>
              </a:lnSpc>
            </a:pPr>
            <a:r>
              <a:rPr lang="en-GB" dirty="0"/>
              <a:t>Special warnings and </a:t>
            </a:r>
            <a:br>
              <a:rPr lang="en-GB" dirty="0"/>
            </a:br>
            <a:r>
              <a:rPr lang="en-GB" dirty="0"/>
              <a:t>  contraindications for use</a:t>
            </a:r>
          </a:p>
          <a:p>
            <a:pPr>
              <a:lnSpc>
                <a:spcPct val="100000"/>
              </a:lnSpc>
            </a:pPr>
            <a:r>
              <a:rPr lang="en-GB" dirty="0"/>
              <a:t>Posology</a:t>
            </a:r>
          </a:p>
          <a:p>
            <a:pPr>
              <a:lnSpc>
                <a:spcPct val="100000"/>
              </a:lnSpc>
            </a:pPr>
            <a:r>
              <a:rPr lang="en-GB" dirty="0"/>
              <a:t>Method of administration</a:t>
            </a:r>
          </a:p>
          <a:p>
            <a:pPr>
              <a:lnSpc>
                <a:spcPct val="100000"/>
              </a:lnSpc>
            </a:pPr>
            <a:r>
              <a:rPr lang="en-GB" dirty="0"/>
              <a:t>Use in special populations</a:t>
            </a:r>
          </a:p>
          <a:p>
            <a:pPr>
              <a:lnSpc>
                <a:spcPct val="100000"/>
              </a:lnSpc>
            </a:pPr>
            <a:r>
              <a:rPr lang="en-GB" dirty="0"/>
              <a:t>Use in other conditions and situations</a:t>
            </a:r>
          </a:p>
          <a:p>
            <a:pPr>
              <a:lnSpc>
                <a:spcPct val="100000"/>
              </a:lnSpc>
            </a:pPr>
            <a:r>
              <a:rPr lang="en-GB" dirty="0"/>
              <a:t>Drug and other interactions</a:t>
            </a:r>
          </a:p>
          <a:p>
            <a:pPr>
              <a:lnSpc>
                <a:spcPct val="100000"/>
              </a:lnSpc>
            </a:pPr>
            <a:r>
              <a:rPr lang="en-GB" dirty="0"/>
              <a:t>Safety profile</a:t>
            </a:r>
          </a:p>
          <a:p>
            <a:pPr>
              <a:lnSpc>
                <a:spcPct val="100000"/>
              </a:lnSpc>
            </a:pPr>
            <a:r>
              <a:rPr lang="en-GB" dirty="0"/>
              <a:t>Pharmacodynamic properties</a:t>
            </a:r>
          </a:p>
          <a:p>
            <a:pPr>
              <a:lnSpc>
                <a:spcPct val="100000"/>
              </a:lnSpc>
            </a:pPr>
            <a:r>
              <a:rPr lang="en-GB" dirty="0"/>
              <a:t>Pharmacokinetic properties</a:t>
            </a:r>
          </a:p>
          <a:p>
            <a:pPr>
              <a:lnSpc>
                <a:spcPct val="100000"/>
              </a:lnSpc>
            </a:pPr>
            <a:r>
              <a:rPr lang="en-GB" dirty="0"/>
              <a:t>Preclinical safety data</a:t>
            </a:r>
          </a:p>
          <a:p>
            <a:pPr>
              <a:lnSpc>
                <a:spcPct val="100000"/>
              </a:lnSpc>
            </a:pPr>
            <a:r>
              <a:rPr lang="en-GB" dirty="0"/>
              <a:t>Pharmaceutical particulars</a:t>
            </a:r>
          </a:p>
          <a:p>
            <a:pPr>
              <a:lnSpc>
                <a:spcPct val="100000"/>
              </a:lnSpc>
            </a:pPr>
            <a:r>
              <a:rPr lang="en-GB" dirty="0"/>
              <a:t>Test your knowledge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C6C816B9-8FDC-0F80-7552-0C4E0052ADF5}"/>
              </a:ext>
            </a:extLst>
          </p:cNvPr>
          <p:cNvSpPr/>
          <p:nvPr/>
        </p:nvSpPr>
        <p:spPr>
          <a:xfrm>
            <a:off x="670560" y="2381065"/>
            <a:ext cx="314960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29C6C754-6704-9ACF-CB0A-05452F4E4A6D}"/>
              </a:ext>
            </a:extLst>
          </p:cNvPr>
          <p:cNvSpPr/>
          <p:nvPr/>
        </p:nvSpPr>
        <p:spPr>
          <a:xfrm>
            <a:off x="670560" y="1893385"/>
            <a:ext cx="39217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91D1BD1F-DA71-DDC8-2B9A-637E11288589}"/>
              </a:ext>
            </a:extLst>
          </p:cNvPr>
          <p:cNvSpPr/>
          <p:nvPr/>
        </p:nvSpPr>
        <p:spPr>
          <a:xfrm>
            <a:off x="670560" y="2889065"/>
            <a:ext cx="3515360" cy="66693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6A5F9859-7033-6620-2714-990856496DEF}"/>
              </a:ext>
            </a:extLst>
          </p:cNvPr>
          <p:cNvSpPr/>
          <p:nvPr/>
        </p:nvSpPr>
        <p:spPr>
          <a:xfrm>
            <a:off x="670560" y="3722185"/>
            <a:ext cx="140208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31696F6E-467B-7B6A-F987-5F08C5BFA238}"/>
              </a:ext>
            </a:extLst>
          </p:cNvPr>
          <p:cNvSpPr/>
          <p:nvPr/>
        </p:nvSpPr>
        <p:spPr>
          <a:xfrm>
            <a:off x="670560" y="4209865"/>
            <a:ext cx="344424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E7F67E6C-47FF-82E3-87FA-979FF87311D7}"/>
              </a:ext>
            </a:extLst>
          </p:cNvPr>
          <p:cNvSpPr/>
          <p:nvPr/>
        </p:nvSpPr>
        <p:spPr>
          <a:xfrm>
            <a:off x="670560" y="4717865"/>
            <a:ext cx="35153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10" action="ppaction://hlinksldjump"/>
            <a:extLst>
              <a:ext uri="{FF2B5EF4-FFF2-40B4-BE49-F238E27FC236}">
                <a16:creationId xmlns:a16="http://schemas.microsoft.com/office/drawing/2014/main" id="{342EAACB-3048-4CCD-0415-9EDA67AE7E4C}"/>
              </a:ext>
            </a:extLst>
          </p:cNvPr>
          <p:cNvSpPr/>
          <p:nvPr/>
        </p:nvSpPr>
        <p:spPr>
          <a:xfrm>
            <a:off x="670560" y="5195385"/>
            <a:ext cx="49885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1" action="ppaction://hlinksldjump"/>
            <a:extLst>
              <a:ext uri="{FF2B5EF4-FFF2-40B4-BE49-F238E27FC236}">
                <a16:creationId xmlns:a16="http://schemas.microsoft.com/office/drawing/2014/main" id="{E7345CAD-827B-C242-14EF-04EA8800F681}"/>
              </a:ext>
            </a:extLst>
          </p:cNvPr>
          <p:cNvSpPr/>
          <p:nvPr/>
        </p:nvSpPr>
        <p:spPr>
          <a:xfrm>
            <a:off x="6045200" y="2381065"/>
            <a:ext cx="192024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12" action="ppaction://hlinksldjump"/>
            <a:extLst>
              <a:ext uri="{FF2B5EF4-FFF2-40B4-BE49-F238E27FC236}">
                <a16:creationId xmlns:a16="http://schemas.microsoft.com/office/drawing/2014/main" id="{E94CE6EF-DDC9-63EB-3BDD-F768E7BD4E19}"/>
              </a:ext>
            </a:extLst>
          </p:cNvPr>
          <p:cNvSpPr/>
          <p:nvPr/>
        </p:nvSpPr>
        <p:spPr>
          <a:xfrm>
            <a:off x="6045200" y="1893385"/>
            <a:ext cx="379984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3" action="ppaction://hlinksldjump"/>
            <a:extLst>
              <a:ext uri="{FF2B5EF4-FFF2-40B4-BE49-F238E27FC236}">
                <a16:creationId xmlns:a16="http://schemas.microsoft.com/office/drawing/2014/main" id="{739592F1-F6DD-BF86-8412-43897862BC2B}"/>
              </a:ext>
            </a:extLst>
          </p:cNvPr>
          <p:cNvSpPr/>
          <p:nvPr/>
        </p:nvSpPr>
        <p:spPr>
          <a:xfrm>
            <a:off x="6045200" y="2878905"/>
            <a:ext cx="39217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4" action="ppaction://hlinksldjump"/>
            <a:extLst>
              <a:ext uri="{FF2B5EF4-FFF2-40B4-BE49-F238E27FC236}">
                <a16:creationId xmlns:a16="http://schemas.microsoft.com/office/drawing/2014/main" id="{9C14DBB8-AC20-8B86-C71F-5E159AED1472}"/>
              </a:ext>
            </a:extLst>
          </p:cNvPr>
          <p:cNvSpPr/>
          <p:nvPr/>
        </p:nvSpPr>
        <p:spPr>
          <a:xfrm>
            <a:off x="6045200" y="3366585"/>
            <a:ext cx="373888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15" action="ppaction://hlinksldjump"/>
            <a:extLst>
              <a:ext uri="{FF2B5EF4-FFF2-40B4-BE49-F238E27FC236}">
                <a16:creationId xmlns:a16="http://schemas.microsoft.com/office/drawing/2014/main" id="{090593C4-E621-A939-8E99-CBBEE9B53645}"/>
              </a:ext>
            </a:extLst>
          </p:cNvPr>
          <p:cNvSpPr/>
          <p:nvPr/>
        </p:nvSpPr>
        <p:spPr>
          <a:xfrm>
            <a:off x="6045200" y="3864425"/>
            <a:ext cx="297688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16" action="ppaction://hlinksldjump"/>
            <a:extLst>
              <a:ext uri="{FF2B5EF4-FFF2-40B4-BE49-F238E27FC236}">
                <a16:creationId xmlns:a16="http://schemas.microsoft.com/office/drawing/2014/main" id="{126A3651-98CE-8038-B61F-64663D529B0E}"/>
              </a:ext>
            </a:extLst>
          </p:cNvPr>
          <p:cNvSpPr/>
          <p:nvPr/>
        </p:nvSpPr>
        <p:spPr>
          <a:xfrm>
            <a:off x="6045200" y="4352105"/>
            <a:ext cx="355600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17" action="ppaction://hlinksldjump"/>
            <a:extLst>
              <a:ext uri="{FF2B5EF4-FFF2-40B4-BE49-F238E27FC236}">
                <a16:creationId xmlns:a16="http://schemas.microsoft.com/office/drawing/2014/main" id="{F76A5364-B4E6-C1F6-3BEF-A4CF27A578F0}"/>
              </a:ext>
            </a:extLst>
          </p:cNvPr>
          <p:cNvSpPr/>
          <p:nvPr/>
        </p:nvSpPr>
        <p:spPr>
          <a:xfrm>
            <a:off x="6045200" y="4849945"/>
            <a:ext cx="291592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67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DBFBE1-7A3E-DA1D-4E48-B0537F42A4A7}"/>
              </a:ext>
            </a:extLst>
          </p:cNvPr>
          <p:cNvSpPr/>
          <p:nvPr/>
        </p:nvSpPr>
        <p:spPr>
          <a:xfrm>
            <a:off x="0" y="4231758"/>
            <a:ext cx="12192000" cy="262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127223" cy="191885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Safety profile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8000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Table: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 Categorised relative frequency of men with ADRs by MedDRA SOC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Based on pooled data of 6 clinical trials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N=422 hypogonadal men treated with intramuscular injections of 4 mL (n=302) or 3 mL (n=120) testosterone undecanoate 250 mg/mL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EFCBA8-7C14-0F2B-9C08-F59A5F3E8C17}"/>
              </a:ext>
            </a:extLst>
          </p:cNvPr>
          <p:cNvGrpSpPr/>
          <p:nvPr/>
        </p:nvGrpSpPr>
        <p:grpSpPr>
          <a:xfrm>
            <a:off x="9737722" y="987972"/>
            <a:ext cx="1538791" cy="1538791"/>
            <a:chOff x="8382000" y="704679"/>
            <a:chExt cx="3810000" cy="381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B4662D6-E968-4CAC-96D5-4978FA6BC40E}"/>
                </a:ext>
              </a:extLst>
            </p:cNvPr>
            <p:cNvSpPr/>
            <p:nvPr/>
          </p:nvSpPr>
          <p:spPr>
            <a:xfrm>
              <a:off x="8692662" y="885092"/>
              <a:ext cx="3194538" cy="3452446"/>
            </a:xfrm>
            <a:custGeom>
              <a:avLst/>
              <a:gdLst>
                <a:gd name="connsiteX0" fmla="*/ 1588476 w 3194538"/>
                <a:gd name="connsiteY0" fmla="*/ 0 h 3452446"/>
                <a:gd name="connsiteX1" fmla="*/ 902676 w 3194538"/>
                <a:gd name="connsiteY1" fmla="*/ 216877 h 3452446"/>
                <a:gd name="connsiteX2" fmla="*/ 433753 w 3194538"/>
                <a:gd name="connsiteY2" fmla="*/ 369277 h 3452446"/>
                <a:gd name="connsiteX3" fmla="*/ 0 w 3194538"/>
                <a:gd name="connsiteY3" fmla="*/ 445477 h 3452446"/>
                <a:gd name="connsiteX4" fmla="*/ 0 w 3194538"/>
                <a:gd name="connsiteY4" fmla="*/ 1805354 h 3452446"/>
                <a:gd name="connsiteX5" fmla="*/ 140676 w 3194538"/>
                <a:gd name="connsiteY5" fmla="*/ 2385646 h 3452446"/>
                <a:gd name="connsiteX6" fmla="*/ 386861 w 3194538"/>
                <a:gd name="connsiteY6" fmla="*/ 2760785 h 3452446"/>
                <a:gd name="connsiteX7" fmla="*/ 814753 w 3194538"/>
                <a:gd name="connsiteY7" fmla="*/ 3188677 h 3452446"/>
                <a:gd name="connsiteX8" fmla="*/ 1412630 w 3194538"/>
                <a:gd name="connsiteY8" fmla="*/ 3440723 h 3452446"/>
                <a:gd name="connsiteX9" fmla="*/ 1641230 w 3194538"/>
                <a:gd name="connsiteY9" fmla="*/ 3452446 h 3452446"/>
                <a:gd name="connsiteX10" fmla="*/ 2116015 w 3194538"/>
                <a:gd name="connsiteY10" fmla="*/ 3317631 h 3452446"/>
                <a:gd name="connsiteX11" fmla="*/ 2555630 w 3194538"/>
                <a:gd name="connsiteY11" fmla="*/ 3048000 h 3452446"/>
                <a:gd name="connsiteX12" fmla="*/ 2860430 w 3194538"/>
                <a:gd name="connsiteY12" fmla="*/ 2702170 h 3452446"/>
                <a:gd name="connsiteX13" fmla="*/ 3042138 w 3194538"/>
                <a:gd name="connsiteY13" fmla="*/ 2315308 h 3452446"/>
                <a:gd name="connsiteX14" fmla="*/ 3194538 w 3194538"/>
                <a:gd name="connsiteY14" fmla="*/ 1799493 h 3452446"/>
                <a:gd name="connsiteX15" fmla="*/ 3194538 w 3194538"/>
                <a:gd name="connsiteY15" fmla="*/ 445477 h 3452446"/>
                <a:gd name="connsiteX16" fmla="*/ 2778369 w 3194538"/>
                <a:gd name="connsiteY16" fmla="*/ 345831 h 3452446"/>
                <a:gd name="connsiteX17" fmla="*/ 2280138 w 3194538"/>
                <a:gd name="connsiteY17" fmla="*/ 228600 h 3452446"/>
                <a:gd name="connsiteX18" fmla="*/ 1588476 w 3194538"/>
                <a:gd name="connsiteY18" fmla="*/ 0 h 34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538" h="3452446">
                  <a:moveTo>
                    <a:pt x="1588476" y="0"/>
                  </a:moveTo>
                  <a:lnTo>
                    <a:pt x="902676" y="216877"/>
                  </a:lnTo>
                  <a:lnTo>
                    <a:pt x="433753" y="369277"/>
                  </a:lnTo>
                  <a:lnTo>
                    <a:pt x="0" y="445477"/>
                  </a:lnTo>
                  <a:lnTo>
                    <a:pt x="0" y="1805354"/>
                  </a:lnTo>
                  <a:lnTo>
                    <a:pt x="140676" y="2385646"/>
                  </a:lnTo>
                  <a:lnTo>
                    <a:pt x="386861" y="2760785"/>
                  </a:lnTo>
                  <a:lnTo>
                    <a:pt x="814753" y="3188677"/>
                  </a:lnTo>
                  <a:lnTo>
                    <a:pt x="1412630" y="3440723"/>
                  </a:lnTo>
                  <a:lnTo>
                    <a:pt x="1641230" y="3452446"/>
                  </a:lnTo>
                  <a:lnTo>
                    <a:pt x="2116015" y="3317631"/>
                  </a:lnTo>
                  <a:lnTo>
                    <a:pt x="2555630" y="3048000"/>
                  </a:lnTo>
                  <a:lnTo>
                    <a:pt x="2860430" y="2702170"/>
                  </a:lnTo>
                  <a:lnTo>
                    <a:pt x="3042138" y="2315308"/>
                  </a:lnTo>
                  <a:lnTo>
                    <a:pt x="3194538" y="1799493"/>
                  </a:lnTo>
                  <a:lnTo>
                    <a:pt x="3194538" y="445477"/>
                  </a:lnTo>
                  <a:lnTo>
                    <a:pt x="2778369" y="345831"/>
                  </a:lnTo>
                  <a:lnTo>
                    <a:pt x="2280138" y="228600"/>
                  </a:lnTo>
                  <a:lnTo>
                    <a:pt x="1588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5DB9206-52DA-5F0A-F69B-CB62DED75682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2000" y="704679"/>
              <a:ext cx="3810000" cy="3810000"/>
            </a:xfrm>
            <a:prstGeom prst="rect">
              <a:avLst/>
            </a:prstGeom>
          </p:spPr>
        </p:pic>
        <p:sp>
          <p:nvSpPr>
            <p:cNvPr id="19" name="Cross 18">
              <a:extLst>
                <a:ext uri="{FF2B5EF4-FFF2-40B4-BE49-F238E27FC236}">
                  <a16:creationId xmlns:a16="http://schemas.microsoft.com/office/drawing/2014/main" id="{6179B8BB-D323-CF68-1D74-0C40F96A5481}"/>
                </a:ext>
              </a:extLst>
            </p:cNvPr>
            <p:cNvSpPr/>
            <p:nvPr/>
          </p:nvSpPr>
          <p:spPr>
            <a:xfrm>
              <a:off x="9545096" y="1824562"/>
              <a:ext cx="1482167" cy="1482167"/>
            </a:xfrm>
            <a:prstGeom prst="plus">
              <a:avLst>
                <a:gd name="adj" fmla="val 35043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0853F7C-3BFA-B11F-6A6E-AFA0B1144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06719"/>
              </p:ext>
            </p:extLst>
          </p:nvPr>
        </p:nvGraphicFramePr>
        <p:xfrm>
          <a:off x="912644" y="3260239"/>
          <a:ext cx="1001762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96">
                  <a:extLst>
                    <a:ext uri="{9D8B030D-6E8A-4147-A177-3AD203B41FA5}">
                      <a16:colId xmlns:a16="http://schemas.microsoft.com/office/drawing/2014/main" val="3173547813"/>
                    </a:ext>
                  </a:extLst>
                </a:gridCol>
                <a:gridCol w="2727251">
                  <a:extLst>
                    <a:ext uri="{9D8B030D-6E8A-4147-A177-3AD203B41FA5}">
                      <a16:colId xmlns:a16="http://schemas.microsoft.com/office/drawing/2014/main" val="4267645865"/>
                    </a:ext>
                  </a:extLst>
                </a:gridCol>
                <a:gridCol w="2727251">
                  <a:extLst>
                    <a:ext uri="{9D8B030D-6E8A-4147-A177-3AD203B41FA5}">
                      <a16:colId xmlns:a16="http://schemas.microsoft.com/office/drawing/2014/main" val="1561780838"/>
                    </a:ext>
                  </a:extLst>
                </a:gridCol>
                <a:gridCol w="2360430">
                  <a:extLst>
                    <a:ext uri="{9D8B030D-6E8A-4147-A177-3AD203B41FA5}">
                      <a16:colId xmlns:a16="http://schemas.microsoft.com/office/drawing/2014/main" val="2431854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Gill Sans Nova" panose="020B0602020104020203" pitchFamily="34" charset="0"/>
                        </a:rPr>
                        <a:t>MedDRA 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ill Sans Nova" panose="020B0602020104020203" pitchFamily="34" charset="0"/>
                        </a:rPr>
                        <a:t>Common</a:t>
                      </a:r>
                      <a:endParaRPr lang="en-GB" b="0" dirty="0">
                        <a:latin typeface="Gill Sans Nova" panose="020B0602020104020203" pitchFamily="34" charset="0"/>
                      </a:endParaRPr>
                    </a:p>
                    <a:p>
                      <a:r>
                        <a:rPr lang="en-GB" b="0" dirty="0">
                          <a:latin typeface="Gill Sans Nova" panose="020B0602020104020203" pitchFamily="34" charset="0"/>
                        </a:rPr>
                        <a:t>(≥1/100 to &lt;1/10)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ill Sans Nova" panose="020B0602020104020203" pitchFamily="34" charset="0"/>
                        </a:rPr>
                        <a:t>Uncommon</a:t>
                      </a:r>
                      <a:endParaRPr lang="en-GB" b="0" dirty="0">
                        <a:latin typeface="Gill Sans Nova" panose="020B0602020104020203" pitchFamily="34" charset="0"/>
                      </a:endParaRPr>
                    </a:p>
                    <a:p>
                      <a:r>
                        <a:rPr lang="en-GB" b="0" dirty="0">
                          <a:latin typeface="Gill Sans Nova" panose="020B0602020104020203" pitchFamily="34" charset="0"/>
                        </a:rPr>
                        <a:t>(≥1/1000 to &lt;1/100)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ill Sans Nova" panose="020B0602020104020203" pitchFamily="34" charset="0"/>
                        </a:rPr>
                        <a:t>Rare</a:t>
                      </a:r>
                      <a:endParaRPr lang="en-GB" b="0" dirty="0">
                        <a:latin typeface="Gill Sans Nova" panose="020B0602020104020203" pitchFamily="34" charset="0"/>
                      </a:endParaRPr>
                    </a:p>
                    <a:p>
                      <a:r>
                        <a:rPr lang="en-GB" b="0" dirty="0">
                          <a:latin typeface="Gill Sans Nova" panose="020B0602020104020203" pitchFamily="34" charset="0"/>
                        </a:rPr>
                        <a:t>(≥1/10,000 to &lt;1/1000)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7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Blood and lymphatic system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Polycythaemia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Haematocrit increased*</a:t>
                      </a:r>
                    </a:p>
                    <a:p>
                      <a:r>
                        <a:rPr lang="en-GB" sz="1600" spc="-20" baseline="0" dirty="0">
                          <a:latin typeface="Gill Sans Nova" panose="020B0602020104020203" pitchFamily="34" charset="0"/>
                        </a:rPr>
                        <a:t>Red blood cell count increased*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Haemoglobin increased*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Immune system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Hypersensitivity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5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Metabolism and nutrition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Weight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Increased appetite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HbA</a:t>
                      </a:r>
                      <a:r>
                        <a:rPr lang="en-GB" sz="1600" baseline="-25000" dirty="0">
                          <a:latin typeface="Gill Sans Nova" panose="020B0602020104020203" pitchFamily="34" charset="0"/>
                        </a:rPr>
                        <a:t>1C</a:t>
                      </a:r>
                      <a:r>
                        <a:rPr lang="en-GB" sz="1600" dirty="0">
                          <a:latin typeface="Gill Sans Nova" panose="020B0602020104020203" pitchFamily="34" charset="0"/>
                        </a:rPr>
                        <a:t> increased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Hypercholesterolaemia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Blood triglycerides increased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Blood cholesterol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301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672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DBFBE1-7A3E-DA1D-4E48-B0537F42A4A7}"/>
              </a:ext>
            </a:extLst>
          </p:cNvPr>
          <p:cNvSpPr/>
          <p:nvPr/>
        </p:nvSpPr>
        <p:spPr>
          <a:xfrm>
            <a:off x="0" y="4231758"/>
            <a:ext cx="12192000" cy="262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0853F7C-3BFA-B11F-6A6E-AFA0B1144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75465"/>
              </p:ext>
            </p:extLst>
          </p:nvPr>
        </p:nvGraphicFramePr>
        <p:xfrm>
          <a:off x="912644" y="0"/>
          <a:ext cx="10017628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96">
                  <a:extLst>
                    <a:ext uri="{9D8B030D-6E8A-4147-A177-3AD203B41FA5}">
                      <a16:colId xmlns:a16="http://schemas.microsoft.com/office/drawing/2014/main" val="3173547813"/>
                    </a:ext>
                  </a:extLst>
                </a:gridCol>
                <a:gridCol w="2727251">
                  <a:extLst>
                    <a:ext uri="{9D8B030D-6E8A-4147-A177-3AD203B41FA5}">
                      <a16:colId xmlns:a16="http://schemas.microsoft.com/office/drawing/2014/main" val="4267645865"/>
                    </a:ext>
                  </a:extLst>
                </a:gridCol>
                <a:gridCol w="2727251">
                  <a:extLst>
                    <a:ext uri="{9D8B030D-6E8A-4147-A177-3AD203B41FA5}">
                      <a16:colId xmlns:a16="http://schemas.microsoft.com/office/drawing/2014/main" val="1561780838"/>
                    </a:ext>
                  </a:extLst>
                </a:gridCol>
                <a:gridCol w="2360430">
                  <a:extLst>
                    <a:ext uri="{9D8B030D-6E8A-4147-A177-3AD203B41FA5}">
                      <a16:colId xmlns:a16="http://schemas.microsoft.com/office/drawing/2014/main" val="2431854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Psychiatric disorders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Depression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Emotional disorder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Insomnia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Restlessness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Aggression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Irritability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2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Nervous system disorders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Headache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Migraine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Tremor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53352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Vascular disorders</a:t>
                      </a:r>
                    </a:p>
                  </a:txBody>
                  <a:tcPr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Hot flush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Cardiovascular disorder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Hypertension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3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Respiratory, </a:t>
                      </a:r>
                      <a:br>
                        <a:rPr lang="en-GB" sz="1600" b="1" dirty="0">
                          <a:latin typeface="Gill Sans Nova" panose="020B0602020104020203" pitchFamily="34" charset="0"/>
                        </a:rPr>
                      </a:br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thoracic and mediastinal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Bronchitis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Sinusitis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Cough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Dyspnoea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Snoring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Dysphonia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52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Gastrointestinal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Diarrhoea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58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Hepatobiliary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Liver function test abnormal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AST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2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Skin and subcutaneous tissue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Acne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Alopecia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Erythema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Rash</a:t>
                      </a:r>
                      <a:r>
                        <a:rPr lang="en-GB" sz="1600" baseline="30000" dirty="0">
                          <a:latin typeface="Gill Sans Nova" panose="020B0602020104020203" pitchFamily="34" charset="0"/>
                        </a:rPr>
                        <a:t>1</a:t>
                      </a:r>
                      <a:endParaRPr lang="en-GB" sz="1600" baseline="0" dirty="0">
                        <a:latin typeface="Gill Sans Nova" panose="020B0602020104020203" pitchFamily="34" charset="0"/>
                      </a:endParaRP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Pruritis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Dry skin</a:t>
                      </a:r>
                      <a:endParaRPr lang="en-GB" sz="1600" baseline="30000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7114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DBFBE1-7A3E-DA1D-4E48-B0537F42A4A7}"/>
              </a:ext>
            </a:extLst>
          </p:cNvPr>
          <p:cNvSpPr/>
          <p:nvPr/>
        </p:nvSpPr>
        <p:spPr>
          <a:xfrm>
            <a:off x="0" y="4231758"/>
            <a:ext cx="12192000" cy="262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CA1465-8D84-AEC7-5C98-ECCEE61C4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34635"/>
              </p:ext>
            </p:extLst>
          </p:nvPr>
        </p:nvGraphicFramePr>
        <p:xfrm>
          <a:off x="912644" y="-944840"/>
          <a:ext cx="10017628" cy="835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96">
                  <a:extLst>
                    <a:ext uri="{9D8B030D-6E8A-4147-A177-3AD203B41FA5}">
                      <a16:colId xmlns:a16="http://schemas.microsoft.com/office/drawing/2014/main" val="3173547813"/>
                    </a:ext>
                  </a:extLst>
                </a:gridCol>
                <a:gridCol w="2727251">
                  <a:extLst>
                    <a:ext uri="{9D8B030D-6E8A-4147-A177-3AD203B41FA5}">
                      <a16:colId xmlns:a16="http://schemas.microsoft.com/office/drawing/2014/main" val="4267645865"/>
                    </a:ext>
                  </a:extLst>
                </a:gridCol>
                <a:gridCol w="2727251">
                  <a:extLst>
                    <a:ext uri="{9D8B030D-6E8A-4147-A177-3AD203B41FA5}">
                      <a16:colId xmlns:a16="http://schemas.microsoft.com/office/drawing/2014/main" val="1561780838"/>
                    </a:ext>
                  </a:extLst>
                </a:gridCol>
                <a:gridCol w="2360430">
                  <a:extLst>
                    <a:ext uri="{9D8B030D-6E8A-4147-A177-3AD203B41FA5}">
                      <a16:colId xmlns:a16="http://schemas.microsoft.com/office/drawing/2014/main" val="2431854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Skin and subcutaneous tissue disorders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Acne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Alopecia</a:t>
                      </a:r>
                    </a:p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Erythema</a:t>
                      </a:r>
                    </a:p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Rash</a:t>
                      </a:r>
                      <a:r>
                        <a:rPr lang="en-GB" sz="1600" b="0" kern="1200" baseline="300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Pruritis</a:t>
                      </a:r>
                    </a:p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Dry skin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Musculoskeletal and connective tissue disorders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Arthralgia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Pain in extremity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Muscle disorders</a:t>
                      </a:r>
                      <a:r>
                        <a:rPr lang="en-GB" sz="1600" baseline="30000" dirty="0">
                          <a:latin typeface="Gill Sans Nova" panose="020B0602020104020203" pitchFamily="34" charset="0"/>
                        </a:rPr>
                        <a:t>2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Musculoskeletal stiffness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Blood CPK increased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550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Renal and </a:t>
                      </a:r>
                      <a:br>
                        <a:rPr lang="en-GB" sz="1600" b="1" dirty="0">
                          <a:latin typeface="Gill Sans Nova" panose="020B0602020104020203" pitchFamily="34" charset="0"/>
                        </a:rPr>
                      </a:br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urinary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Urine flow decreased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Urinary retention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Urinary tract disorder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Nocturia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Dysuria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93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Reproductive system and </a:t>
                      </a:r>
                      <a:br>
                        <a:rPr lang="en-GB" sz="1600" b="1" dirty="0">
                          <a:latin typeface="Gill Sans Nova" panose="020B0602020104020203" pitchFamily="34" charset="0"/>
                        </a:rPr>
                      </a:br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breast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PSA increased</a:t>
                      </a:r>
                    </a:p>
                    <a:p>
                      <a:r>
                        <a:rPr lang="en-GB" sz="1600" spc="-10" baseline="0" dirty="0">
                          <a:latin typeface="Gill Sans Nova" panose="020B0602020104020203" pitchFamily="34" charset="0"/>
                        </a:rPr>
                        <a:t>Prostate examination abnormal</a:t>
                      </a:r>
                    </a:p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BPH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Prostatic dysplasia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Prostate induration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Prostatitis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Prostatic disorder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Libido disorder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Testicular pain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Breast induration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Breast pain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Gynaecomastia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Oestradiol increased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Blood testosterone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7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General disorders and administration site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Various kinds of injection site reactions</a:t>
                      </a:r>
                      <a:r>
                        <a:rPr lang="en-GB" sz="1600" baseline="30000" dirty="0">
                          <a:latin typeface="Gill Sans Nova" panose="020B06020201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Fatigue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Asthenia</a:t>
                      </a:r>
                    </a:p>
                    <a:p>
                      <a:r>
                        <a:rPr lang="en-GB" sz="1600" baseline="0" dirty="0">
                          <a:latin typeface="Gill Sans Nova" panose="020B0602020104020203" pitchFamily="34" charset="0"/>
                        </a:rPr>
                        <a:t>Hyperhidrosis</a:t>
                      </a:r>
                      <a:r>
                        <a:rPr lang="en-GB" sz="1600" baseline="30000" dirty="0">
                          <a:latin typeface="Gill Sans Nova" panose="020B06020201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7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Injury, poisoning </a:t>
                      </a:r>
                      <a:br>
                        <a:rPr lang="en-GB" sz="1600" b="1" dirty="0">
                          <a:latin typeface="Gill Sans Nova" panose="020B0602020104020203" pitchFamily="34" charset="0"/>
                        </a:rPr>
                      </a:br>
                      <a:r>
                        <a:rPr lang="en-GB" sz="1600" b="1" dirty="0">
                          <a:latin typeface="Gill Sans Nova" panose="020B0602020104020203" pitchFamily="34" charset="0"/>
                        </a:rPr>
                        <a:t>and procedural 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  <a:endParaRPr lang="en-GB" sz="1600" baseline="30000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–</a:t>
                      </a:r>
                      <a:endParaRPr lang="en-GB" sz="1600" baseline="30000" dirty="0">
                        <a:latin typeface="Gill Sans Nova" panose="020B06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Gill Sans Nova" panose="020B0602020104020203" pitchFamily="34" charset="0"/>
                        </a:rPr>
                        <a:t>POME**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9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47508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B6FA16-9226-7117-1C23-19F74BCCF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74687"/>
              </p:ext>
            </p:extLst>
          </p:nvPr>
        </p:nvGraphicFramePr>
        <p:xfrm>
          <a:off x="912644" y="-274896"/>
          <a:ext cx="100176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96">
                  <a:extLst>
                    <a:ext uri="{9D8B030D-6E8A-4147-A177-3AD203B41FA5}">
                      <a16:colId xmlns:a16="http://schemas.microsoft.com/office/drawing/2014/main" val="3173547813"/>
                    </a:ext>
                  </a:extLst>
                </a:gridCol>
                <a:gridCol w="2727251">
                  <a:extLst>
                    <a:ext uri="{9D8B030D-6E8A-4147-A177-3AD203B41FA5}">
                      <a16:colId xmlns:a16="http://schemas.microsoft.com/office/drawing/2014/main" val="4267645865"/>
                    </a:ext>
                  </a:extLst>
                </a:gridCol>
                <a:gridCol w="2727251">
                  <a:extLst>
                    <a:ext uri="{9D8B030D-6E8A-4147-A177-3AD203B41FA5}">
                      <a16:colId xmlns:a16="http://schemas.microsoft.com/office/drawing/2014/main" val="1561780838"/>
                    </a:ext>
                  </a:extLst>
                </a:gridCol>
                <a:gridCol w="2360430">
                  <a:extLst>
                    <a:ext uri="{9D8B030D-6E8A-4147-A177-3AD203B41FA5}">
                      <a16:colId xmlns:a16="http://schemas.microsoft.com/office/drawing/2014/main" val="2431854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Injury, poisoning </a:t>
                      </a:r>
                      <a:br>
                        <a:rPr lang="en-GB" sz="1600" b="1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</a:b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and procedural complications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Gill Sans Nova" panose="020B0602020104020203" pitchFamily="34" charset="0"/>
                          <a:ea typeface="+mn-ea"/>
                          <a:cs typeface="+mn-cs"/>
                        </a:rPr>
                        <a:t>POME**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96767"/>
                  </a:ext>
                </a:extLst>
              </a:tr>
            </a:tbl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597675D-C1A1-2E66-5667-181AC6A0F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5608" y="6430945"/>
            <a:ext cx="8348152" cy="365125"/>
          </a:xfrm>
        </p:spPr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ADR, adverse drug reaction; AST, aspartate aminotransferase; BPH, benign prostatic hyperplasia; CPK, creatine </a:t>
            </a:r>
            <a:r>
              <a:rPr lang="en-GB" dirty="0" err="1">
                <a:solidFill>
                  <a:srgbClr val="242E2E"/>
                </a:solidFill>
              </a:rPr>
              <a:t>phosphokjnase</a:t>
            </a:r>
            <a:r>
              <a:rPr lang="en-GB" dirty="0">
                <a:solidFill>
                  <a:srgbClr val="242E2E"/>
                </a:solidFill>
              </a:rPr>
              <a:t>; HbA</a:t>
            </a:r>
            <a:r>
              <a:rPr lang="en-GB" baseline="-25000" dirty="0">
                <a:solidFill>
                  <a:srgbClr val="242E2E"/>
                </a:solidFill>
              </a:rPr>
              <a:t>1C</a:t>
            </a:r>
            <a:r>
              <a:rPr lang="en-GB" dirty="0">
                <a:solidFill>
                  <a:srgbClr val="242E2E"/>
                </a:solidFill>
              </a:rPr>
              <a:t>, glycated haemoglobin; MedDRA, Medical Dictionary for Regulatory Affairs; POME, pulmonary oily micro embolism; PSA, prostate-specific antigen; SOC, System Organ Class.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FD8990-3E31-7D2C-3AED-C4F35EE30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44" y="629733"/>
            <a:ext cx="10110955" cy="3106748"/>
          </a:xfrm>
        </p:spPr>
        <p:txBody>
          <a:bodyPr wrap="square">
            <a:spAutoFit/>
          </a:bodyPr>
          <a:lstStyle/>
          <a:p>
            <a:pPr marL="0" indent="0">
              <a:buClr>
                <a:srgbClr val="FF8000"/>
              </a:buClr>
              <a:buNone/>
              <a:defRPr/>
            </a:pPr>
            <a:r>
              <a:rPr lang="en-GB" sz="1800" dirty="0">
                <a:solidFill>
                  <a:srgbClr val="242E2E"/>
                </a:solidFill>
              </a:rPr>
              <a:t>*Respective frequency has been observed in relation to the use in testosterone-containing products.</a:t>
            </a:r>
          </a:p>
          <a:p>
            <a:pPr marL="0" indent="0">
              <a:buClr>
                <a:srgbClr val="FF8000"/>
              </a:buClr>
              <a:buNone/>
              <a:defRPr/>
            </a:pPr>
            <a:r>
              <a:rPr lang="en-GB" sz="1800" dirty="0">
                <a:solidFill>
                  <a:srgbClr val="242E2E"/>
                </a:solidFill>
              </a:rPr>
              <a:t>**Frequency is based on the number of injections.</a:t>
            </a:r>
          </a:p>
          <a:p>
            <a:pPr marL="0" indent="0">
              <a:buClr>
                <a:srgbClr val="FF8000"/>
              </a:buClr>
              <a:buNone/>
              <a:defRPr/>
            </a:pPr>
            <a:r>
              <a:rPr lang="en-GB" sz="1800" dirty="0">
                <a:solidFill>
                  <a:srgbClr val="242E2E"/>
                </a:solidFill>
              </a:rPr>
              <a:t>The most appropriate MedDRA term to describe a certain adverse reaction is listed. </a:t>
            </a:r>
            <a:br>
              <a:rPr lang="en-GB" sz="1800" dirty="0">
                <a:solidFill>
                  <a:srgbClr val="242E2E"/>
                </a:solidFill>
              </a:rPr>
            </a:br>
            <a:r>
              <a:rPr lang="en-GB" sz="1800" dirty="0">
                <a:solidFill>
                  <a:srgbClr val="242E2E"/>
                </a:solidFill>
              </a:rPr>
              <a:t>Synonyms or related conditions are not listed, but should be taken into account as well.</a:t>
            </a:r>
          </a:p>
          <a:p>
            <a:pPr marL="0" indent="0">
              <a:buClr>
                <a:srgbClr val="FF8000"/>
              </a:buClr>
              <a:buNone/>
              <a:defRPr/>
            </a:pPr>
            <a:r>
              <a:rPr lang="en-GB" sz="1800" baseline="30000" dirty="0">
                <a:solidFill>
                  <a:srgbClr val="242E2E"/>
                </a:solidFill>
              </a:rPr>
              <a:t>1</a:t>
            </a:r>
            <a:r>
              <a:rPr lang="en-GB" sz="1800" b="1" dirty="0">
                <a:solidFill>
                  <a:srgbClr val="242E2E"/>
                </a:solidFill>
              </a:rPr>
              <a:t>Rash</a:t>
            </a:r>
            <a:r>
              <a:rPr lang="en-GB" sz="1800" dirty="0">
                <a:solidFill>
                  <a:srgbClr val="242E2E"/>
                </a:solidFill>
              </a:rPr>
              <a:t> including rash </a:t>
            </a:r>
            <a:r>
              <a:rPr lang="en-GB" sz="1800" dirty="0" err="1">
                <a:solidFill>
                  <a:srgbClr val="242E2E"/>
                </a:solidFill>
              </a:rPr>
              <a:t>papular</a:t>
            </a:r>
            <a:r>
              <a:rPr lang="en-GB" sz="1800" dirty="0">
                <a:solidFill>
                  <a:srgbClr val="242E2E"/>
                </a:solidFill>
              </a:rPr>
              <a:t>.</a:t>
            </a:r>
          </a:p>
          <a:p>
            <a:pPr marL="0" indent="0">
              <a:buClr>
                <a:srgbClr val="FF8000"/>
              </a:buClr>
              <a:buNone/>
              <a:defRPr/>
            </a:pPr>
            <a:r>
              <a:rPr lang="en-GB" sz="1800" baseline="30000" dirty="0">
                <a:solidFill>
                  <a:srgbClr val="242E2E"/>
                </a:solidFill>
              </a:rPr>
              <a:t>2</a:t>
            </a:r>
            <a:r>
              <a:rPr lang="en-GB" sz="1800" b="1" dirty="0">
                <a:solidFill>
                  <a:srgbClr val="242E2E"/>
                </a:solidFill>
              </a:rPr>
              <a:t>Muscle disorders:</a:t>
            </a:r>
            <a:r>
              <a:rPr lang="en-GB" sz="1800" dirty="0">
                <a:solidFill>
                  <a:srgbClr val="242E2E"/>
                </a:solidFill>
              </a:rPr>
              <a:t> muscle spasms, muscle strain and myalgia.</a:t>
            </a:r>
          </a:p>
          <a:p>
            <a:pPr marL="0" indent="0">
              <a:buClr>
                <a:srgbClr val="FF8000"/>
              </a:buClr>
              <a:buNone/>
              <a:defRPr/>
            </a:pPr>
            <a:r>
              <a:rPr lang="en-GB" sz="1800" baseline="30000" dirty="0">
                <a:solidFill>
                  <a:srgbClr val="242E2E"/>
                </a:solidFill>
              </a:rPr>
              <a:t>3</a:t>
            </a:r>
            <a:r>
              <a:rPr lang="en-GB" sz="1800" b="1" dirty="0">
                <a:solidFill>
                  <a:srgbClr val="242E2E"/>
                </a:solidFill>
              </a:rPr>
              <a:t>Various kinds of injection site reaction:</a:t>
            </a:r>
            <a:r>
              <a:rPr lang="en-GB" sz="1800" dirty="0">
                <a:solidFill>
                  <a:srgbClr val="242E2E"/>
                </a:solidFill>
              </a:rPr>
              <a:t> injection site pain, injection site discomfort, injection site pruritus, injection site erythema, injection site haematoma, injection site irritation, injection site reaction.</a:t>
            </a:r>
          </a:p>
          <a:p>
            <a:pPr marL="0" indent="0">
              <a:buClr>
                <a:srgbClr val="FF8000"/>
              </a:buClr>
              <a:buNone/>
              <a:defRPr/>
            </a:pPr>
            <a:r>
              <a:rPr lang="en-GB" sz="1800" baseline="30000" dirty="0">
                <a:solidFill>
                  <a:srgbClr val="242E2E"/>
                </a:solidFill>
              </a:rPr>
              <a:t>4</a:t>
            </a:r>
            <a:r>
              <a:rPr lang="en-GB" sz="1800" b="1" dirty="0">
                <a:solidFill>
                  <a:srgbClr val="242E2E"/>
                </a:solidFill>
              </a:rPr>
              <a:t>Hyperhidrosis:</a:t>
            </a:r>
            <a:r>
              <a:rPr lang="en-GB" sz="1800" dirty="0">
                <a:solidFill>
                  <a:srgbClr val="242E2E"/>
                </a:solidFill>
              </a:rPr>
              <a:t> hyperhidrosis and night sweats.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1CB97-5067-359E-1433-F9A5FB8620C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22</a:t>
            </a:r>
          </a:p>
        </p:txBody>
      </p:sp>
      <p:sp>
        <p:nvSpPr>
          <p:cNvPr id="10" name="Freeform: Shape 9">
            <a:hlinkClick r:id="rId2" action="ppaction://hlinksldjump"/>
            <a:extLst>
              <a:ext uri="{FF2B5EF4-FFF2-40B4-BE49-F238E27FC236}">
                <a16:creationId xmlns:a16="http://schemas.microsoft.com/office/drawing/2014/main" id="{D35FB3F7-F7A4-A7CF-7173-15E844EE5B4F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8896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03269-54DC-2659-892D-80BBD621A61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D249B6-F05E-EBC6-52B5-9A431DF6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095325" cy="46133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8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Safety profile</a:t>
            </a:r>
          </a:p>
          <a:p>
            <a:pPr marL="0" indent="0">
              <a:buNone/>
            </a:pPr>
            <a:r>
              <a:rPr lang="en-GB" sz="2000" b="1" dirty="0"/>
              <a:t>Description of selected adverse reactions</a:t>
            </a:r>
            <a:r>
              <a:rPr lang="en-GB" sz="1800" spc="-10" dirty="0"/>
              <a:t> </a:t>
            </a:r>
          </a:p>
          <a:p>
            <a:pPr>
              <a:lnSpc>
                <a:spcPct val="100000"/>
              </a:lnSpc>
            </a:pPr>
            <a:r>
              <a:rPr lang="en-GB" sz="2000" spc="-10" dirty="0"/>
              <a:t>In addition to the aforementioned adverse reactions, </a:t>
            </a:r>
            <a:r>
              <a:rPr lang="en-GB" sz="2000" b="1" spc="-10" dirty="0">
                <a:solidFill>
                  <a:schemeClr val="accent1"/>
                </a:solidFill>
              </a:rPr>
              <a:t>nervousness</a:t>
            </a:r>
            <a:r>
              <a:rPr lang="en-GB" sz="2000" spc="-10" dirty="0"/>
              <a:t>, </a:t>
            </a:r>
            <a:r>
              <a:rPr lang="en-GB" sz="2000" b="1" spc="-10" dirty="0">
                <a:solidFill>
                  <a:schemeClr val="accent1"/>
                </a:solidFill>
              </a:rPr>
              <a:t>hostility</a:t>
            </a:r>
            <a:r>
              <a:rPr lang="en-GB" sz="2000" spc="-10" dirty="0"/>
              <a:t>, </a:t>
            </a:r>
            <a:br>
              <a:rPr lang="en-GB" sz="2000" spc="-10" dirty="0"/>
            </a:br>
            <a:r>
              <a:rPr lang="en-GB" sz="2000" b="1" spc="-10" dirty="0">
                <a:solidFill>
                  <a:schemeClr val="accent1"/>
                </a:solidFill>
              </a:rPr>
              <a:t>sleep apnoea</a:t>
            </a:r>
            <a:r>
              <a:rPr lang="en-GB" sz="2000" spc="-10" dirty="0"/>
              <a:t>, </a:t>
            </a:r>
            <a:r>
              <a:rPr lang="en-GB" sz="2000" b="1" spc="-10" dirty="0">
                <a:solidFill>
                  <a:schemeClr val="accent1"/>
                </a:solidFill>
              </a:rPr>
              <a:t>various skin reactions</a:t>
            </a:r>
            <a:r>
              <a:rPr lang="en-GB" sz="2000" spc="-10" dirty="0"/>
              <a:t> including seborrhoea, </a:t>
            </a:r>
            <a:r>
              <a:rPr lang="en-GB" sz="2000" b="1" spc="-10" dirty="0">
                <a:solidFill>
                  <a:schemeClr val="accent1"/>
                </a:solidFill>
              </a:rPr>
              <a:t>increased hair growth</a:t>
            </a:r>
            <a:r>
              <a:rPr lang="en-GB" sz="2000" spc="-10" dirty="0"/>
              <a:t>, </a:t>
            </a:r>
            <a:br>
              <a:rPr lang="en-GB" sz="2000" spc="-10" dirty="0"/>
            </a:br>
            <a:r>
              <a:rPr lang="en-GB" sz="2000" b="1" spc="-10" dirty="0">
                <a:solidFill>
                  <a:schemeClr val="accent1"/>
                </a:solidFill>
              </a:rPr>
              <a:t>increased frequency of erections</a:t>
            </a:r>
            <a:r>
              <a:rPr lang="en-GB" sz="2000" spc="-10" dirty="0"/>
              <a:t> and in very rare cases, </a:t>
            </a:r>
            <a:r>
              <a:rPr lang="en-GB" sz="2000" b="1" spc="-10" dirty="0">
                <a:solidFill>
                  <a:schemeClr val="accent1"/>
                </a:solidFill>
              </a:rPr>
              <a:t>jaundice</a:t>
            </a:r>
            <a:r>
              <a:rPr lang="en-GB" sz="2000" spc="-10" dirty="0"/>
              <a:t>, have been reported </a:t>
            </a:r>
            <a:br>
              <a:rPr lang="en-GB" sz="2000" spc="-10" dirty="0"/>
            </a:br>
            <a:r>
              <a:rPr lang="en-GB" sz="2000" spc="-10" dirty="0"/>
              <a:t>under treatment with testosterone-containing preparations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sz="2000" spc="-10" dirty="0"/>
              <a:t>Therapy with high doses of testosterone preparations commonly </a:t>
            </a:r>
            <a:r>
              <a:rPr lang="en-GB" sz="2000" b="1" spc="-10" dirty="0">
                <a:solidFill>
                  <a:schemeClr val="accent1"/>
                </a:solidFill>
              </a:rPr>
              <a:t>reversibly interrupts </a:t>
            </a:r>
            <a:br>
              <a:rPr lang="en-GB" sz="2000" b="1" spc="-10" dirty="0">
                <a:solidFill>
                  <a:schemeClr val="accent1"/>
                </a:solidFill>
              </a:rPr>
            </a:br>
            <a:r>
              <a:rPr lang="en-GB" sz="2000" b="1" spc="-10" dirty="0">
                <a:solidFill>
                  <a:schemeClr val="accent1"/>
                </a:solidFill>
              </a:rPr>
              <a:t>or reduces spermatogenesis</a:t>
            </a:r>
            <a:r>
              <a:rPr lang="en-GB" sz="2000" spc="-10" dirty="0"/>
              <a:t>, thereby reducing the size of the testicles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sz="2000" spc="-10" dirty="0"/>
              <a:t>Testosterone replacement therapy of hypogonadism can in rare cases cause </a:t>
            </a:r>
            <a:r>
              <a:rPr lang="en-GB" sz="2000" b="1" spc="-10" dirty="0">
                <a:solidFill>
                  <a:schemeClr val="accent1"/>
                </a:solidFill>
              </a:rPr>
              <a:t>persistent, </a:t>
            </a:r>
            <a:br>
              <a:rPr lang="en-GB" sz="2000" b="1" spc="-10" dirty="0">
                <a:solidFill>
                  <a:schemeClr val="accent1"/>
                </a:solidFill>
              </a:rPr>
            </a:br>
            <a:r>
              <a:rPr lang="en-GB" sz="2000" b="1" spc="-10" dirty="0">
                <a:solidFill>
                  <a:schemeClr val="accent1"/>
                </a:solidFill>
              </a:rPr>
              <a:t>painful erections</a:t>
            </a:r>
            <a:r>
              <a:rPr lang="en-GB" sz="2000" spc="-10" dirty="0"/>
              <a:t> (</a:t>
            </a:r>
            <a:r>
              <a:rPr lang="en-GB" sz="2000" b="1" spc="-10" dirty="0">
                <a:solidFill>
                  <a:schemeClr val="accent1"/>
                </a:solidFill>
              </a:rPr>
              <a:t>priapism</a:t>
            </a:r>
            <a:r>
              <a:rPr lang="en-GB" sz="2000" spc="-10" dirty="0"/>
              <a:t>)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sz="2000" spc="-10" dirty="0"/>
              <a:t>High-dose or long-term administration of testosterone occasionally </a:t>
            </a:r>
            <a:r>
              <a:rPr lang="en-GB" sz="2000" b="1" spc="-10" dirty="0">
                <a:solidFill>
                  <a:schemeClr val="accent1"/>
                </a:solidFill>
              </a:rPr>
              <a:t>increases the occurrences </a:t>
            </a:r>
            <a:br>
              <a:rPr lang="en-GB" sz="2000" b="1" spc="-10" dirty="0">
                <a:solidFill>
                  <a:schemeClr val="accent1"/>
                </a:solidFill>
              </a:rPr>
            </a:br>
            <a:r>
              <a:rPr lang="en-GB" sz="2000" b="1" spc="-10" dirty="0">
                <a:solidFill>
                  <a:schemeClr val="accent1"/>
                </a:solidFill>
              </a:rPr>
              <a:t>of water retention</a:t>
            </a:r>
            <a:r>
              <a:rPr lang="en-GB" sz="2000" spc="-10" dirty="0"/>
              <a:t> and </a:t>
            </a:r>
            <a:r>
              <a:rPr lang="en-GB" sz="2000" b="1" spc="-10" dirty="0">
                <a:solidFill>
                  <a:schemeClr val="accent1"/>
                </a:solidFill>
              </a:rPr>
              <a:t>oedema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86882F-7CFD-DBCD-2170-D5E9854E6B28}"/>
              </a:ext>
            </a:extLst>
          </p:cNvPr>
          <p:cNvGrpSpPr/>
          <p:nvPr/>
        </p:nvGrpSpPr>
        <p:grpSpPr>
          <a:xfrm>
            <a:off x="9737722" y="987972"/>
            <a:ext cx="1538791" cy="1538791"/>
            <a:chOff x="8382000" y="704679"/>
            <a:chExt cx="3810000" cy="381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721A92-D165-EAE3-D798-47423F50611C}"/>
                </a:ext>
              </a:extLst>
            </p:cNvPr>
            <p:cNvSpPr/>
            <p:nvPr/>
          </p:nvSpPr>
          <p:spPr>
            <a:xfrm>
              <a:off x="8692662" y="885092"/>
              <a:ext cx="3194538" cy="3452446"/>
            </a:xfrm>
            <a:custGeom>
              <a:avLst/>
              <a:gdLst>
                <a:gd name="connsiteX0" fmla="*/ 1588476 w 3194538"/>
                <a:gd name="connsiteY0" fmla="*/ 0 h 3452446"/>
                <a:gd name="connsiteX1" fmla="*/ 902676 w 3194538"/>
                <a:gd name="connsiteY1" fmla="*/ 216877 h 3452446"/>
                <a:gd name="connsiteX2" fmla="*/ 433753 w 3194538"/>
                <a:gd name="connsiteY2" fmla="*/ 369277 h 3452446"/>
                <a:gd name="connsiteX3" fmla="*/ 0 w 3194538"/>
                <a:gd name="connsiteY3" fmla="*/ 445477 h 3452446"/>
                <a:gd name="connsiteX4" fmla="*/ 0 w 3194538"/>
                <a:gd name="connsiteY4" fmla="*/ 1805354 h 3452446"/>
                <a:gd name="connsiteX5" fmla="*/ 140676 w 3194538"/>
                <a:gd name="connsiteY5" fmla="*/ 2385646 h 3452446"/>
                <a:gd name="connsiteX6" fmla="*/ 386861 w 3194538"/>
                <a:gd name="connsiteY6" fmla="*/ 2760785 h 3452446"/>
                <a:gd name="connsiteX7" fmla="*/ 814753 w 3194538"/>
                <a:gd name="connsiteY7" fmla="*/ 3188677 h 3452446"/>
                <a:gd name="connsiteX8" fmla="*/ 1412630 w 3194538"/>
                <a:gd name="connsiteY8" fmla="*/ 3440723 h 3452446"/>
                <a:gd name="connsiteX9" fmla="*/ 1641230 w 3194538"/>
                <a:gd name="connsiteY9" fmla="*/ 3452446 h 3452446"/>
                <a:gd name="connsiteX10" fmla="*/ 2116015 w 3194538"/>
                <a:gd name="connsiteY10" fmla="*/ 3317631 h 3452446"/>
                <a:gd name="connsiteX11" fmla="*/ 2555630 w 3194538"/>
                <a:gd name="connsiteY11" fmla="*/ 3048000 h 3452446"/>
                <a:gd name="connsiteX12" fmla="*/ 2860430 w 3194538"/>
                <a:gd name="connsiteY12" fmla="*/ 2702170 h 3452446"/>
                <a:gd name="connsiteX13" fmla="*/ 3042138 w 3194538"/>
                <a:gd name="connsiteY13" fmla="*/ 2315308 h 3452446"/>
                <a:gd name="connsiteX14" fmla="*/ 3194538 w 3194538"/>
                <a:gd name="connsiteY14" fmla="*/ 1799493 h 3452446"/>
                <a:gd name="connsiteX15" fmla="*/ 3194538 w 3194538"/>
                <a:gd name="connsiteY15" fmla="*/ 445477 h 3452446"/>
                <a:gd name="connsiteX16" fmla="*/ 2778369 w 3194538"/>
                <a:gd name="connsiteY16" fmla="*/ 345831 h 3452446"/>
                <a:gd name="connsiteX17" fmla="*/ 2280138 w 3194538"/>
                <a:gd name="connsiteY17" fmla="*/ 228600 h 3452446"/>
                <a:gd name="connsiteX18" fmla="*/ 1588476 w 3194538"/>
                <a:gd name="connsiteY18" fmla="*/ 0 h 34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538" h="3452446">
                  <a:moveTo>
                    <a:pt x="1588476" y="0"/>
                  </a:moveTo>
                  <a:lnTo>
                    <a:pt x="902676" y="216877"/>
                  </a:lnTo>
                  <a:lnTo>
                    <a:pt x="433753" y="369277"/>
                  </a:lnTo>
                  <a:lnTo>
                    <a:pt x="0" y="445477"/>
                  </a:lnTo>
                  <a:lnTo>
                    <a:pt x="0" y="1805354"/>
                  </a:lnTo>
                  <a:lnTo>
                    <a:pt x="140676" y="2385646"/>
                  </a:lnTo>
                  <a:lnTo>
                    <a:pt x="386861" y="2760785"/>
                  </a:lnTo>
                  <a:lnTo>
                    <a:pt x="814753" y="3188677"/>
                  </a:lnTo>
                  <a:lnTo>
                    <a:pt x="1412630" y="3440723"/>
                  </a:lnTo>
                  <a:lnTo>
                    <a:pt x="1641230" y="3452446"/>
                  </a:lnTo>
                  <a:lnTo>
                    <a:pt x="2116015" y="3317631"/>
                  </a:lnTo>
                  <a:lnTo>
                    <a:pt x="2555630" y="3048000"/>
                  </a:lnTo>
                  <a:lnTo>
                    <a:pt x="2860430" y="2702170"/>
                  </a:lnTo>
                  <a:lnTo>
                    <a:pt x="3042138" y="2315308"/>
                  </a:lnTo>
                  <a:lnTo>
                    <a:pt x="3194538" y="1799493"/>
                  </a:lnTo>
                  <a:lnTo>
                    <a:pt x="3194538" y="445477"/>
                  </a:lnTo>
                  <a:lnTo>
                    <a:pt x="2778369" y="345831"/>
                  </a:lnTo>
                  <a:lnTo>
                    <a:pt x="2280138" y="228600"/>
                  </a:lnTo>
                  <a:lnTo>
                    <a:pt x="1588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964A60F-4B2E-AC3B-45DE-3F30F594E945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2000" y="704679"/>
              <a:ext cx="3810000" cy="3810000"/>
            </a:xfrm>
            <a:prstGeom prst="rect">
              <a:avLst/>
            </a:prstGeom>
          </p:spPr>
        </p:pic>
        <p:sp>
          <p:nvSpPr>
            <p:cNvPr id="13" name="Cross 12">
              <a:extLst>
                <a:ext uri="{FF2B5EF4-FFF2-40B4-BE49-F238E27FC236}">
                  <a16:creationId xmlns:a16="http://schemas.microsoft.com/office/drawing/2014/main" id="{73298166-9782-72D6-F0CC-84C3047C5BD7}"/>
                </a:ext>
              </a:extLst>
            </p:cNvPr>
            <p:cNvSpPr/>
            <p:nvPr/>
          </p:nvSpPr>
          <p:spPr>
            <a:xfrm>
              <a:off x="9545096" y="1824562"/>
              <a:ext cx="1482167" cy="1482167"/>
            </a:xfrm>
            <a:prstGeom prst="plus">
              <a:avLst>
                <a:gd name="adj" fmla="val 35043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Freeform: Shape 13">
            <a:hlinkClick r:id="rId4" action="ppaction://hlinksldjump"/>
            <a:extLst>
              <a:ext uri="{FF2B5EF4-FFF2-40B4-BE49-F238E27FC236}">
                <a16:creationId xmlns:a16="http://schemas.microsoft.com/office/drawing/2014/main" id="{553378B6-D1D5-415F-5B91-9755BC1804CA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58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HCP, healthcare professional.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03269-54DC-2659-892D-80BBD621A61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D33AD-7499-F782-611C-E90FBA3574DE}"/>
              </a:ext>
            </a:extLst>
          </p:cNvPr>
          <p:cNvSpPr txBox="1">
            <a:spLocks/>
          </p:cNvSpPr>
          <p:nvPr/>
        </p:nvSpPr>
        <p:spPr>
          <a:xfrm>
            <a:off x="600489" y="1340933"/>
            <a:ext cx="10991022" cy="42639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Safety profile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2ACA05F-4A5A-109E-8FFE-AD6DC1BA3850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676823" cy="2289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Reporting of suspected adverse reactions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Reporting suspected adverse reactions</a:t>
            </a:r>
            <a:r>
              <a:rPr lang="en-GB" sz="2000" dirty="0"/>
              <a:t> after authorisation of </a:t>
            </a:r>
            <a:br>
              <a:rPr lang="en-GB" sz="2000" dirty="0"/>
            </a:br>
            <a:r>
              <a:rPr lang="en-GB" sz="2000" dirty="0"/>
              <a:t>the medicinal product </a:t>
            </a:r>
            <a:r>
              <a:rPr lang="en-GB" sz="2000" b="1" dirty="0">
                <a:solidFill>
                  <a:schemeClr val="accent1"/>
                </a:solidFill>
              </a:rPr>
              <a:t>is important</a:t>
            </a:r>
            <a:r>
              <a:rPr lang="en-GB" sz="2000" dirty="0"/>
              <a:t> – it allows continued monitoring </a:t>
            </a:r>
            <a:br>
              <a:rPr lang="en-GB" sz="2000" dirty="0"/>
            </a:br>
            <a:r>
              <a:rPr lang="en-GB" sz="2000" dirty="0"/>
              <a:t>of the benefit/risk balance of the medicinal product</a:t>
            </a:r>
          </a:p>
          <a:p>
            <a:r>
              <a:rPr lang="en-GB" sz="2000" dirty="0"/>
              <a:t>HCPs are asked to report any suspected adverse reactions via their </a:t>
            </a:r>
            <a:br>
              <a:rPr lang="en-GB" sz="2000" dirty="0"/>
            </a:br>
            <a:r>
              <a:rPr lang="en-GB" sz="2000" dirty="0"/>
              <a:t>respective national reporting system listed in </a:t>
            </a:r>
            <a:r>
              <a:rPr lang="en-GB" sz="2000" b="1" dirty="0">
                <a:solidFill>
                  <a:schemeClr val="accent1"/>
                </a:solidFill>
              </a:rPr>
              <a:t>Appendix V</a:t>
            </a:r>
            <a:r>
              <a:rPr lang="en-GB" sz="2000" dirty="0"/>
              <a:t> of document </a:t>
            </a:r>
            <a:r>
              <a:rPr lang="en-GB" sz="2000" b="1" dirty="0"/>
              <a:t>EMA/67830/2013, Version 29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F880645-A0CA-A174-10F0-2EFDDB404631}"/>
              </a:ext>
            </a:extLst>
          </p:cNvPr>
          <p:cNvSpPr txBox="1">
            <a:spLocks/>
          </p:cNvSpPr>
          <p:nvPr/>
        </p:nvSpPr>
        <p:spPr>
          <a:xfrm>
            <a:off x="1838237" y="4449308"/>
            <a:ext cx="9676823" cy="1052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Overdose</a:t>
            </a:r>
          </a:p>
          <a:p>
            <a:r>
              <a:rPr lang="en-GB" sz="2000" dirty="0"/>
              <a:t>No special therapeutic measure apart from </a:t>
            </a:r>
            <a:r>
              <a:rPr lang="en-GB" sz="2000" b="1" dirty="0">
                <a:solidFill>
                  <a:schemeClr val="accent1"/>
                </a:solidFill>
              </a:rPr>
              <a:t>termination of therapy with </a:t>
            </a: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>
                <a:solidFill>
                  <a:schemeClr val="accent1"/>
                </a:solidFill>
              </a:rPr>
              <a:t>the medicinal product</a:t>
            </a:r>
            <a:r>
              <a:rPr lang="en-GB" sz="2000" dirty="0"/>
              <a:t> or </a:t>
            </a:r>
            <a:r>
              <a:rPr lang="en-GB" sz="2000" b="1" dirty="0">
                <a:solidFill>
                  <a:schemeClr val="accent1"/>
                </a:solidFill>
              </a:rPr>
              <a:t>dose reduction</a:t>
            </a:r>
            <a:r>
              <a:rPr lang="en-GB" sz="2000" dirty="0"/>
              <a:t> is necessary after overdose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7B59C73-2136-FB82-0DA7-1E9D085DD2BA}"/>
              </a:ext>
            </a:extLst>
          </p:cNvPr>
          <p:cNvGrpSpPr/>
          <p:nvPr/>
        </p:nvGrpSpPr>
        <p:grpSpPr>
          <a:xfrm>
            <a:off x="794269" y="4324031"/>
            <a:ext cx="996296" cy="1378741"/>
            <a:chOff x="794269" y="4026313"/>
            <a:chExt cx="996296" cy="13787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09A1A5E-20C1-9EED-DE4E-FD10D917D2D2}"/>
                </a:ext>
              </a:extLst>
            </p:cNvPr>
            <p:cNvGrpSpPr/>
            <p:nvPr/>
          </p:nvGrpSpPr>
          <p:grpSpPr>
            <a:xfrm>
              <a:off x="794269" y="4026313"/>
              <a:ext cx="641774" cy="790718"/>
              <a:chOff x="10086110" y="67666"/>
              <a:chExt cx="1960418" cy="2415392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DED6ACF-30F2-DB2A-DE37-D28AD76E6989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B677268-6072-A55A-A956-5774AB2CBAE5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A17E531-C613-A76D-D49B-3A128499C9CC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7E57FAD-68D6-80AC-0004-C35C38F7FC3C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484CA35-E62C-7D0F-5A5F-A50AC5D5CCEC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EC3C0823-CD2C-4F01-90AE-922BA2A2463B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9824353-855A-7AE3-1A5B-3C76E651A786}"/>
                </a:ext>
              </a:extLst>
            </p:cNvPr>
            <p:cNvGrpSpPr/>
            <p:nvPr/>
          </p:nvGrpSpPr>
          <p:grpSpPr>
            <a:xfrm>
              <a:off x="1148791" y="4355932"/>
              <a:ext cx="641774" cy="790718"/>
              <a:chOff x="10086110" y="67666"/>
              <a:chExt cx="1960418" cy="2415392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6B78017-935C-E4BB-D6EA-09F9C03D5E30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8BE51-1D93-E4FD-770A-26671C8CD7EF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699CC5F0-A44A-58F4-9D64-4B4603EBC8F2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59407C2-14E9-8791-2C82-12CBC2BA2C95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DD3BB60-18C7-4D89-53DB-26E40872B817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4484F5D5-9920-B4F1-9F5B-75CD8149E85D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309BD2C-06B1-C7F7-AC8B-803F79F35BA5}"/>
                </a:ext>
              </a:extLst>
            </p:cNvPr>
            <p:cNvGrpSpPr/>
            <p:nvPr/>
          </p:nvGrpSpPr>
          <p:grpSpPr>
            <a:xfrm>
              <a:off x="865547" y="4614336"/>
              <a:ext cx="641774" cy="790718"/>
              <a:chOff x="10086110" y="67666"/>
              <a:chExt cx="1960418" cy="2415392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E8D3DE6-F7C6-48AE-D674-24B36E906C07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6E7F933-FF20-2CCC-50CB-596E8D969941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DF56B80-A45F-DE28-3307-12070414CCFC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175202D-1B19-A24E-D119-F33F22BC7345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F10D0AC-DBFE-128F-D6CB-ECD67A3A2A67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004EE1CF-0632-72F6-396B-A95C4FE4B1A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FF6D0AE-C328-7411-780C-8C5EA5B19B97}"/>
              </a:ext>
            </a:extLst>
          </p:cNvPr>
          <p:cNvGrpSpPr/>
          <p:nvPr/>
        </p:nvGrpSpPr>
        <p:grpSpPr>
          <a:xfrm>
            <a:off x="9737722" y="987972"/>
            <a:ext cx="1538791" cy="1538791"/>
            <a:chOff x="8382000" y="704679"/>
            <a:chExt cx="3810000" cy="3810000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65C4624-9B0D-F7C5-9D99-3A122B547382}"/>
                </a:ext>
              </a:extLst>
            </p:cNvPr>
            <p:cNvSpPr/>
            <p:nvPr/>
          </p:nvSpPr>
          <p:spPr>
            <a:xfrm>
              <a:off x="8692662" y="885092"/>
              <a:ext cx="3194538" cy="3452446"/>
            </a:xfrm>
            <a:custGeom>
              <a:avLst/>
              <a:gdLst>
                <a:gd name="connsiteX0" fmla="*/ 1588476 w 3194538"/>
                <a:gd name="connsiteY0" fmla="*/ 0 h 3452446"/>
                <a:gd name="connsiteX1" fmla="*/ 902676 w 3194538"/>
                <a:gd name="connsiteY1" fmla="*/ 216877 h 3452446"/>
                <a:gd name="connsiteX2" fmla="*/ 433753 w 3194538"/>
                <a:gd name="connsiteY2" fmla="*/ 369277 h 3452446"/>
                <a:gd name="connsiteX3" fmla="*/ 0 w 3194538"/>
                <a:gd name="connsiteY3" fmla="*/ 445477 h 3452446"/>
                <a:gd name="connsiteX4" fmla="*/ 0 w 3194538"/>
                <a:gd name="connsiteY4" fmla="*/ 1805354 h 3452446"/>
                <a:gd name="connsiteX5" fmla="*/ 140676 w 3194538"/>
                <a:gd name="connsiteY5" fmla="*/ 2385646 h 3452446"/>
                <a:gd name="connsiteX6" fmla="*/ 386861 w 3194538"/>
                <a:gd name="connsiteY6" fmla="*/ 2760785 h 3452446"/>
                <a:gd name="connsiteX7" fmla="*/ 814753 w 3194538"/>
                <a:gd name="connsiteY7" fmla="*/ 3188677 h 3452446"/>
                <a:gd name="connsiteX8" fmla="*/ 1412630 w 3194538"/>
                <a:gd name="connsiteY8" fmla="*/ 3440723 h 3452446"/>
                <a:gd name="connsiteX9" fmla="*/ 1641230 w 3194538"/>
                <a:gd name="connsiteY9" fmla="*/ 3452446 h 3452446"/>
                <a:gd name="connsiteX10" fmla="*/ 2116015 w 3194538"/>
                <a:gd name="connsiteY10" fmla="*/ 3317631 h 3452446"/>
                <a:gd name="connsiteX11" fmla="*/ 2555630 w 3194538"/>
                <a:gd name="connsiteY11" fmla="*/ 3048000 h 3452446"/>
                <a:gd name="connsiteX12" fmla="*/ 2860430 w 3194538"/>
                <a:gd name="connsiteY12" fmla="*/ 2702170 h 3452446"/>
                <a:gd name="connsiteX13" fmla="*/ 3042138 w 3194538"/>
                <a:gd name="connsiteY13" fmla="*/ 2315308 h 3452446"/>
                <a:gd name="connsiteX14" fmla="*/ 3194538 w 3194538"/>
                <a:gd name="connsiteY14" fmla="*/ 1799493 h 3452446"/>
                <a:gd name="connsiteX15" fmla="*/ 3194538 w 3194538"/>
                <a:gd name="connsiteY15" fmla="*/ 445477 h 3452446"/>
                <a:gd name="connsiteX16" fmla="*/ 2778369 w 3194538"/>
                <a:gd name="connsiteY16" fmla="*/ 345831 h 3452446"/>
                <a:gd name="connsiteX17" fmla="*/ 2280138 w 3194538"/>
                <a:gd name="connsiteY17" fmla="*/ 228600 h 3452446"/>
                <a:gd name="connsiteX18" fmla="*/ 1588476 w 3194538"/>
                <a:gd name="connsiteY18" fmla="*/ 0 h 34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538" h="3452446">
                  <a:moveTo>
                    <a:pt x="1588476" y="0"/>
                  </a:moveTo>
                  <a:lnTo>
                    <a:pt x="902676" y="216877"/>
                  </a:lnTo>
                  <a:lnTo>
                    <a:pt x="433753" y="369277"/>
                  </a:lnTo>
                  <a:lnTo>
                    <a:pt x="0" y="445477"/>
                  </a:lnTo>
                  <a:lnTo>
                    <a:pt x="0" y="1805354"/>
                  </a:lnTo>
                  <a:lnTo>
                    <a:pt x="140676" y="2385646"/>
                  </a:lnTo>
                  <a:lnTo>
                    <a:pt x="386861" y="2760785"/>
                  </a:lnTo>
                  <a:lnTo>
                    <a:pt x="814753" y="3188677"/>
                  </a:lnTo>
                  <a:lnTo>
                    <a:pt x="1412630" y="3440723"/>
                  </a:lnTo>
                  <a:lnTo>
                    <a:pt x="1641230" y="3452446"/>
                  </a:lnTo>
                  <a:lnTo>
                    <a:pt x="2116015" y="3317631"/>
                  </a:lnTo>
                  <a:lnTo>
                    <a:pt x="2555630" y="3048000"/>
                  </a:lnTo>
                  <a:lnTo>
                    <a:pt x="2860430" y="2702170"/>
                  </a:lnTo>
                  <a:lnTo>
                    <a:pt x="3042138" y="2315308"/>
                  </a:lnTo>
                  <a:lnTo>
                    <a:pt x="3194538" y="1799493"/>
                  </a:lnTo>
                  <a:lnTo>
                    <a:pt x="3194538" y="445477"/>
                  </a:lnTo>
                  <a:lnTo>
                    <a:pt x="2778369" y="345831"/>
                  </a:lnTo>
                  <a:lnTo>
                    <a:pt x="2280138" y="228600"/>
                  </a:lnTo>
                  <a:lnTo>
                    <a:pt x="1588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0D6FCCC8-D94A-BD43-15B4-E9EC2230DD8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82000" y="704679"/>
              <a:ext cx="3810000" cy="3810000"/>
            </a:xfrm>
            <a:prstGeom prst="rect">
              <a:avLst/>
            </a:prstGeom>
          </p:spPr>
        </p:pic>
        <p:sp>
          <p:nvSpPr>
            <p:cNvPr id="113" name="Cross 112">
              <a:extLst>
                <a:ext uri="{FF2B5EF4-FFF2-40B4-BE49-F238E27FC236}">
                  <a16:creationId xmlns:a16="http://schemas.microsoft.com/office/drawing/2014/main" id="{D5266F29-A9D1-86EF-0471-BE68A6F16EA8}"/>
                </a:ext>
              </a:extLst>
            </p:cNvPr>
            <p:cNvSpPr/>
            <p:nvPr/>
          </p:nvSpPr>
          <p:spPr>
            <a:xfrm>
              <a:off x="9545096" y="1824562"/>
              <a:ext cx="1482167" cy="1482167"/>
            </a:xfrm>
            <a:prstGeom prst="plus">
              <a:avLst>
                <a:gd name="adj" fmla="val 35043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0256EA9-E866-02B3-B62E-A7A137637C5E}"/>
              </a:ext>
            </a:extLst>
          </p:cNvPr>
          <p:cNvGrpSpPr/>
          <p:nvPr/>
        </p:nvGrpSpPr>
        <p:grpSpPr>
          <a:xfrm>
            <a:off x="10146089" y="3349405"/>
            <a:ext cx="654218" cy="654218"/>
            <a:chOff x="10701419" y="3757645"/>
            <a:chExt cx="654218" cy="65421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D86B0B5-A7F0-1E1D-044C-8AA9F84E2052}"/>
                </a:ext>
              </a:extLst>
            </p:cNvPr>
            <p:cNvSpPr/>
            <p:nvPr/>
          </p:nvSpPr>
          <p:spPr>
            <a:xfrm>
              <a:off x="10701419" y="3757645"/>
              <a:ext cx="654218" cy="6542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4BA1826-E62E-E5C2-C743-83E4A19F0246}"/>
                </a:ext>
              </a:extLst>
            </p:cNvPr>
            <p:cNvSpPr/>
            <p:nvPr/>
          </p:nvSpPr>
          <p:spPr>
            <a:xfrm>
              <a:off x="10715777" y="3772003"/>
              <a:ext cx="625502" cy="6255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C947FE0-21F0-B076-DF31-81EE7884E3F3}"/>
                </a:ext>
              </a:extLst>
            </p:cNvPr>
            <p:cNvSpPr/>
            <p:nvPr/>
          </p:nvSpPr>
          <p:spPr>
            <a:xfrm>
              <a:off x="10894601" y="3920809"/>
              <a:ext cx="267855" cy="327891"/>
            </a:xfrm>
            <a:custGeom>
              <a:avLst/>
              <a:gdLst>
                <a:gd name="connsiteX0" fmla="*/ 0 w 267855"/>
                <a:gd name="connsiteY0" fmla="*/ 0 h 327891"/>
                <a:gd name="connsiteX1" fmla="*/ 0 w 267855"/>
                <a:gd name="connsiteY1" fmla="*/ 327891 h 327891"/>
                <a:gd name="connsiteX2" fmla="*/ 267855 w 267855"/>
                <a:gd name="connsiteY2" fmla="*/ 327891 h 327891"/>
                <a:gd name="connsiteX3" fmla="*/ 267855 w 267855"/>
                <a:gd name="connsiteY3" fmla="*/ 73891 h 327891"/>
                <a:gd name="connsiteX4" fmla="*/ 193964 w 267855"/>
                <a:gd name="connsiteY4" fmla="*/ 4618 h 327891"/>
                <a:gd name="connsiteX5" fmla="*/ 0 w 267855"/>
                <a:gd name="connsiteY5" fmla="*/ 0 h 32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855" h="327891">
                  <a:moveTo>
                    <a:pt x="0" y="0"/>
                  </a:moveTo>
                  <a:lnTo>
                    <a:pt x="0" y="327891"/>
                  </a:lnTo>
                  <a:lnTo>
                    <a:pt x="267855" y="327891"/>
                  </a:lnTo>
                  <a:lnTo>
                    <a:pt x="267855" y="73891"/>
                  </a:lnTo>
                  <a:lnTo>
                    <a:pt x="193964" y="4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D491DD93-2D82-F5CA-71AD-0370BB854084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07641" y="3763867"/>
              <a:ext cx="641774" cy="641774"/>
            </a:xfrm>
            <a:prstGeom prst="rect">
              <a:avLst/>
            </a:prstGeom>
          </p:spPr>
        </p:pic>
      </p:grp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7FC0D2C8-137D-0E97-EE99-1B0DFBD23774}"/>
              </a:ext>
            </a:extLst>
          </p:cNvPr>
          <p:cNvSpPr txBox="1">
            <a:spLocks/>
          </p:cNvSpPr>
          <p:nvPr/>
        </p:nvSpPr>
        <p:spPr>
          <a:xfrm>
            <a:off x="9330145" y="4062333"/>
            <a:ext cx="2286105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400" i="1" dirty="0"/>
              <a:t>  Click the button to open this document in your web browser</a:t>
            </a:r>
            <a:endParaRPr lang="en-GB" sz="1400" i="1" spc="-20" dirty="0"/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BBBFC19C-9976-B116-0A1D-E1A70332C66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454" y="1868084"/>
            <a:ext cx="1109032" cy="1109032"/>
          </a:xfrm>
          <a:prstGeom prst="rect">
            <a:avLst/>
          </a:prstGeom>
        </p:spPr>
      </p:pic>
      <p:sp>
        <p:nvSpPr>
          <p:cNvPr id="134" name="Oval 133">
            <a:hlinkClick r:id="rId10"/>
            <a:extLst>
              <a:ext uri="{FF2B5EF4-FFF2-40B4-BE49-F238E27FC236}">
                <a16:creationId xmlns:a16="http://schemas.microsoft.com/office/drawing/2014/main" id="{46E741A0-CDF2-A449-C33D-0102F6C847B5}"/>
              </a:ext>
            </a:extLst>
          </p:cNvPr>
          <p:cNvSpPr/>
          <p:nvPr/>
        </p:nvSpPr>
        <p:spPr>
          <a:xfrm>
            <a:off x="10143726" y="3347042"/>
            <a:ext cx="658944" cy="658944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: Shape 134">
            <a:hlinkClick r:id="rId11" action="ppaction://hlinksldjump"/>
            <a:extLst>
              <a:ext uri="{FF2B5EF4-FFF2-40B4-BE49-F238E27FC236}">
                <a16:creationId xmlns:a16="http://schemas.microsoft.com/office/drawing/2014/main" id="{D9CEEDD2-CC12-05D4-50E1-ED2BC5A0C148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46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201651" cy="4655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Pharmacodynamic properties</a:t>
            </a:r>
          </a:p>
          <a:p>
            <a:r>
              <a:rPr lang="en-GB" sz="1900" dirty="0"/>
              <a:t>TU is an ester of the naturally occurring androgen, testosterone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The active form, testosterone, is formed by cleavage of the side chain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Testosterone is the </a:t>
            </a:r>
            <a:r>
              <a:rPr lang="en-GB" sz="1900" b="1" dirty="0">
                <a:solidFill>
                  <a:schemeClr val="accent1"/>
                </a:solidFill>
              </a:rPr>
              <a:t>most important androgen of the male</a:t>
            </a:r>
            <a:r>
              <a:rPr lang="en-GB" sz="1900" dirty="0"/>
              <a:t>, mainly synthesised in the testicles, </a:t>
            </a:r>
            <a:br>
              <a:rPr lang="en-GB" sz="1900" dirty="0"/>
            </a:br>
            <a:r>
              <a:rPr lang="en-GB" sz="1900" dirty="0"/>
              <a:t>and to a small extent in the adrenal cortex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Testosterone is </a:t>
            </a:r>
            <a:r>
              <a:rPr lang="en-GB" sz="1900" b="1" dirty="0">
                <a:solidFill>
                  <a:schemeClr val="accent1"/>
                </a:solidFill>
              </a:rPr>
              <a:t>responsible for the expression of masculine characteristics</a:t>
            </a:r>
            <a:r>
              <a:rPr lang="en-GB" sz="1900" dirty="0"/>
              <a:t> during foetal, </a:t>
            </a:r>
            <a:br>
              <a:rPr lang="en-GB" sz="1900" dirty="0"/>
            </a:br>
            <a:r>
              <a:rPr lang="en-GB" sz="1900" dirty="0"/>
              <a:t>early childhood, and pubertal development, and thereafter </a:t>
            </a:r>
            <a:r>
              <a:rPr lang="en-GB" sz="1900" b="1" dirty="0">
                <a:solidFill>
                  <a:schemeClr val="accent1"/>
                </a:solidFill>
              </a:rPr>
              <a:t>for maintaining the masculine phenotype and androgen-dependent functions</a:t>
            </a:r>
            <a:r>
              <a:rPr lang="en-GB" sz="1900" dirty="0"/>
              <a:t> (</a:t>
            </a:r>
            <a:r>
              <a:rPr lang="en-GB" sz="1900" i="1" dirty="0"/>
              <a:t>e.g.</a:t>
            </a:r>
            <a:r>
              <a:rPr lang="en-GB" sz="1900" dirty="0"/>
              <a:t> spermatogenesis, accessory sexual glands)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It also performs functions </a:t>
            </a:r>
            <a:r>
              <a:rPr lang="en-GB" sz="1900" i="1" dirty="0"/>
              <a:t>e.g.</a:t>
            </a:r>
            <a:r>
              <a:rPr lang="en-GB" sz="1900" dirty="0"/>
              <a:t> in the skin, muscles, skeleton, kidney, liver, bone marrow and CNS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Dependent on the target organ, </a:t>
            </a:r>
            <a:r>
              <a:rPr lang="en-GB" sz="1900" b="1" dirty="0">
                <a:solidFill>
                  <a:schemeClr val="accent1"/>
                </a:solidFill>
              </a:rPr>
              <a:t>the spectrum of activities of testosterone is mainly androgenic</a:t>
            </a:r>
            <a:r>
              <a:rPr lang="en-GB" sz="1900" dirty="0"/>
              <a:t> </a:t>
            </a:r>
            <a:r>
              <a:rPr lang="en-GB" sz="1900" spc="-10" dirty="0"/>
              <a:t>(</a:t>
            </a:r>
            <a:r>
              <a:rPr lang="en-GB" sz="1900" i="1" spc="-10" dirty="0"/>
              <a:t>e.g.</a:t>
            </a:r>
            <a:r>
              <a:rPr lang="en-GB" sz="1900" spc="-10" dirty="0"/>
              <a:t> prostate, seminal vesicles, epididymis) </a:t>
            </a:r>
            <a:r>
              <a:rPr lang="en-GB" sz="1900" b="1" spc="-10" dirty="0">
                <a:solidFill>
                  <a:schemeClr val="accent1"/>
                </a:solidFill>
              </a:rPr>
              <a:t>or protein-anabolic</a:t>
            </a:r>
            <a:r>
              <a:rPr lang="en-GB" sz="1900" spc="-10" dirty="0"/>
              <a:t> (muscle, bone, haematopoiesis, kidney, liver)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The </a:t>
            </a:r>
            <a:r>
              <a:rPr lang="en-GB" sz="1900" b="1" dirty="0">
                <a:solidFill>
                  <a:schemeClr val="accent1"/>
                </a:solidFill>
              </a:rPr>
              <a:t>effects of testosterone in some organs arise after peripheral conversion of testosterone to oestradiol</a:t>
            </a:r>
            <a:r>
              <a:rPr lang="en-GB" sz="1900" dirty="0"/>
              <a:t>, which then binds to the oestrogen receptors in the target cell nucleus </a:t>
            </a:r>
            <a:r>
              <a:rPr lang="en-GB" sz="1900" i="1" dirty="0"/>
              <a:t>e.g.</a:t>
            </a:r>
            <a:r>
              <a:rPr lang="en-GB" sz="1900" dirty="0"/>
              <a:t> the pituitary, fat, brain, bone and testicular Leydig cells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CNS, central nervous system; TU, testosterone undecanoate.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B5004-A404-AC2C-C5EC-FB1E42DF4EC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7C4BE6-646D-C350-4ABE-A90B7CA750AF}"/>
              </a:ext>
            </a:extLst>
          </p:cNvPr>
          <p:cNvSpPr txBox="1">
            <a:spLocks/>
          </p:cNvSpPr>
          <p:nvPr/>
        </p:nvSpPr>
        <p:spPr>
          <a:xfrm>
            <a:off x="8211496" y="1340933"/>
            <a:ext cx="3380015" cy="9591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400" b="1" u="sng" dirty="0"/>
              <a:t>Pharmacotherapeutic group</a:t>
            </a:r>
            <a:br>
              <a:rPr lang="en-GB" sz="1400" dirty="0"/>
            </a:br>
            <a:r>
              <a:rPr lang="en-GB" sz="1400" dirty="0"/>
              <a:t>Androgens, 3-oxoandrosten (4) derivatives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spc="-20" dirty="0"/>
              <a:t>ATC code:</a:t>
            </a:r>
            <a:r>
              <a:rPr lang="en-GB" sz="1400" spc="-20" dirty="0"/>
              <a:t> G03BA03</a:t>
            </a:r>
          </a:p>
        </p:txBody>
      </p:sp>
      <p:sp>
        <p:nvSpPr>
          <p:cNvPr id="8" name="Freeform: Shape 7">
            <a:hlinkClick r:id="rId2" action="ppaction://hlinksldjump"/>
            <a:extLst>
              <a:ext uri="{FF2B5EF4-FFF2-40B4-BE49-F238E27FC236}">
                <a16:creationId xmlns:a16="http://schemas.microsoft.com/office/drawing/2014/main" id="{5E590F79-2FBB-898E-BD2A-CCFAB41E15EF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27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201651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Pharmacokinetic properties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TU, testosterone undecanoate.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B5004-A404-AC2C-C5EC-FB1E42DF4EC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26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4291F345-1373-F8EA-63AC-132F25BC27AF}"/>
              </a:ext>
            </a:extLst>
          </p:cNvPr>
          <p:cNvSpPr txBox="1">
            <a:spLocks/>
          </p:cNvSpPr>
          <p:nvPr/>
        </p:nvSpPr>
        <p:spPr>
          <a:xfrm>
            <a:off x="1838238" y="1917631"/>
            <a:ext cx="8541546" cy="32074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Absorption</a:t>
            </a:r>
          </a:p>
          <a:p>
            <a:r>
              <a:rPr lang="en-GB" sz="2000" dirty="0"/>
              <a:t>Testosterone </a:t>
            </a:r>
            <a:r>
              <a:rPr lang="en-GB" sz="2000" dirty="0" err="1"/>
              <a:t>Besins</a:t>
            </a:r>
            <a:r>
              <a:rPr lang="en-GB" sz="2000" dirty="0"/>
              <a:t> 1000 mg/4 mL is an intramuscularly administered </a:t>
            </a:r>
            <a:br>
              <a:rPr lang="en-GB" sz="2000" dirty="0"/>
            </a:br>
            <a:r>
              <a:rPr lang="en-GB" sz="2000" dirty="0"/>
              <a:t>depot preparation of TU and thus </a:t>
            </a:r>
            <a:r>
              <a:rPr lang="en-GB" sz="2000" b="1" dirty="0">
                <a:solidFill>
                  <a:schemeClr val="accent1"/>
                </a:solidFill>
              </a:rPr>
              <a:t>circumvents the first-pass effect</a:t>
            </a:r>
          </a:p>
          <a:p>
            <a:pPr>
              <a:spcBef>
                <a:spcPts val="3000"/>
              </a:spcBef>
            </a:pPr>
            <a:r>
              <a:rPr lang="en-GB" sz="2000" dirty="0"/>
              <a:t>Following intramuscular injection of TU as an oily solution, the compound </a:t>
            </a:r>
            <a:br>
              <a:rPr lang="en-GB" sz="2000" dirty="0"/>
            </a:br>
            <a:r>
              <a:rPr lang="en-GB" sz="2000" dirty="0"/>
              <a:t>is gradually released from the depot and is almost completely cleaved by serum </a:t>
            </a:r>
            <a:r>
              <a:rPr lang="en-GB" sz="2000" dirty="0" err="1"/>
              <a:t>esterases</a:t>
            </a:r>
            <a:r>
              <a:rPr lang="en-GB" sz="2000" dirty="0"/>
              <a:t> into </a:t>
            </a:r>
            <a:r>
              <a:rPr lang="en-GB" sz="2000" b="1" dirty="0">
                <a:solidFill>
                  <a:schemeClr val="accent1"/>
                </a:solidFill>
              </a:rPr>
              <a:t>testosterone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chemeClr val="accent1"/>
                </a:solidFill>
              </a:rPr>
              <a:t>undecanoic acid</a:t>
            </a:r>
          </a:p>
          <a:p>
            <a:pPr>
              <a:spcBef>
                <a:spcPts val="3000"/>
              </a:spcBef>
            </a:pPr>
            <a:r>
              <a:rPr lang="en-GB" sz="2000" dirty="0"/>
              <a:t>An </a:t>
            </a:r>
            <a:r>
              <a:rPr lang="en-GB" sz="2000" b="1" dirty="0">
                <a:solidFill>
                  <a:schemeClr val="accent1"/>
                </a:solidFill>
              </a:rPr>
              <a:t>increase in serum levels of testosterone above basal values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may be seen one day after administration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F43BAE7-E4CB-78B9-2297-43EEF7709006}"/>
              </a:ext>
            </a:extLst>
          </p:cNvPr>
          <p:cNvGrpSpPr/>
          <p:nvPr/>
        </p:nvGrpSpPr>
        <p:grpSpPr>
          <a:xfrm>
            <a:off x="649354" y="1878717"/>
            <a:ext cx="1160261" cy="1302809"/>
            <a:chOff x="625981" y="1285467"/>
            <a:chExt cx="1624342" cy="182390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5240A0F-04E9-B455-7E8B-AF3FEE8ABE17}"/>
                </a:ext>
              </a:extLst>
            </p:cNvPr>
            <p:cNvGrpSpPr/>
            <p:nvPr/>
          </p:nvGrpSpPr>
          <p:grpSpPr>
            <a:xfrm>
              <a:off x="723600" y="1674882"/>
              <a:ext cx="1384016" cy="1434492"/>
              <a:chOff x="7035365" y="1922991"/>
              <a:chExt cx="3810000" cy="3948953"/>
            </a:xfrm>
          </p:grpSpPr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1D5655D8-0D64-5F03-C3E9-7F6F01F4B5DE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5365" y="2061944"/>
                <a:ext cx="3810000" cy="3810000"/>
              </a:xfrm>
              <a:custGeom>
                <a:avLst/>
                <a:gdLst>
                  <a:gd name="connsiteX0" fmla="*/ 790198 w 3810000"/>
                  <a:gd name="connsiteY0" fmla="*/ 457972 h 3810000"/>
                  <a:gd name="connsiteX1" fmla="*/ 481854 w 3810000"/>
                  <a:gd name="connsiteY1" fmla="*/ 1223516 h 3810000"/>
                  <a:gd name="connsiteX2" fmla="*/ 673240 w 3810000"/>
                  <a:gd name="connsiteY2" fmla="*/ 1659451 h 3810000"/>
                  <a:gd name="connsiteX3" fmla="*/ 1321826 w 3810000"/>
                  <a:gd name="connsiteY3" fmla="*/ 1638186 h 3810000"/>
                  <a:gd name="connsiteX4" fmla="*/ 1343091 w 3810000"/>
                  <a:gd name="connsiteY4" fmla="*/ 2084754 h 3810000"/>
                  <a:gd name="connsiteX5" fmla="*/ 1460049 w 3810000"/>
                  <a:gd name="connsiteY5" fmla="*/ 2382465 h 3810000"/>
                  <a:gd name="connsiteX6" fmla="*/ 1970412 w 3810000"/>
                  <a:gd name="connsiteY6" fmla="*/ 2520689 h 3810000"/>
                  <a:gd name="connsiteX7" fmla="*/ 2342551 w 3810000"/>
                  <a:gd name="connsiteY7" fmla="*/ 2371833 h 3810000"/>
                  <a:gd name="connsiteX8" fmla="*/ 2502040 w 3810000"/>
                  <a:gd name="connsiteY8" fmla="*/ 2148549 h 3810000"/>
                  <a:gd name="connsiteX9" fmla="*/ 2512672 w 3810000"/>
                  <a:gd name="connsiteY9" fmla="*/ 1680716 h 3810000"/>
                  <a:gd name="connsiteX10" fmla="*/ 2927342 w 3810000"/>
                  <a:gd name="connsiteY10" fmla="*/ 1670084 h 3810000"/>
                  <a:gd name="connsiteX11" fmla="*/ 3288849 w 3810000"/>
                  <a:gd name="connsiteY11" fmla="*/ 1297944 h 3810000"/>
                  <a:gd name="connsiteX12" fmla="*/ 3288849 w 3810000"/>
                  <a:gd name="connsiteY12" fmla="*/ 1127823 h 3810000"/>
                  <a:gd name="connsiteX13" fmla="*/ 2991137 w 3810000"/>
                  <a:gd name="connsiteY13" fmla="*/ 479237 h 3810000"/>
                  <a:gd name="connsiteX14" fmla="*/ 0 w 3810000"/>
                  <a:gd name="connsiteY14" fmla="*/ 0 h 3810000"/>
                  <a:gd name="connsiteX15" fmla="*/ 3810000 w 3810000"/>
                  <a:gd name="connsiteY15" fmla="*/ 0 h 3810000"/>
                  <a:gd name="connsiteX16" fmla="*/ 3810000 w 3810000"/>
                  <a:gd name="connsiteY16" fmla="*/ 3810000 h 3810000"/>
                  <a:gd name="connsiteX17" fmla="*/ 0 w 3810000"/>
                  <a:gd name="connsiteY17" fmla="*/ 3810000 h 38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0000" h="3810000">
                    <a:moveTo>
                      <a:pt x="790198" y="457972"/>
                    </a:moveTo>
                    <a:lnTo>
                      <a:pt x="481854" y="1223516"/>
                    </a:lnTo>
                    <a:lnTo>
                      <a:pt x="673240" y="1659451"/>
                    </a:lnTo>
                    <a:lnTo>
                      <a:pt x="1321826" y="1638186"/>
                    </a:lnTo>
                    <a:lnTo>
                      <a:pt x="1343091" y="2084754"/>
                    </a:lnTo>
                    <a:lnTo>
                      <a:pt x="1460049" y="2382465"/>
                    </a:lnTo>
                    <a:lnTo>
                      <a:pt x="1970412" y="2520689"/>
                    </a:lnTo>
                    <a:lnTo>
                      <a:pt x="2342551" y="2371833"/>
                    </a:lnTo>
                    <a:lnTo>
                      <a:pt x="2502040" y="2148549"/>
                    </a:lnTo>
                    <a:lnTo>
                      <a:pt x="2512672" y="1680716"/>
                    </a:lnTo>
                    <a:lnTo>
                      <a:pt x="2927342" y="1670084"/>
                    </a:lnTo>
                    <a:lnTo>
                      <a:pt x="3288849" y="1297944"/>
                    </a:lnTo>
                    <a:lnTo>
                      <a:pt x="3288849" y="1127823"/>
                    </a:lnTo>
                    <a:lnTo>
                      <a:pt x="2991137" y="479237"/>
                    </a:lnTo>
                    <a:close/>
                    <a:moveTo>
                      <a:pt x="0" y="0"/>
                    </a:moveTo>
                    <a:lnTo>
                      <a:pt x="3810000" y="0"/>
                    </a:lnTo>
                    <a:lnTo>
                      <a:pt x="3810000" y="3810000"/>
                    </a:lnTo>
                    <a:lnTo>
                      <a:pt x="0" y="3810000"/>
                    </a:lnTo>
                    <a:close/>
                  </a:path>
                </a:pathLst>
              </a:custGeom>
            </p:spPr>
          </p:pic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8F270D51-0B40-BD71-C88E-BBB6AE4006D4}"/>
                  </a:ext>
                </a:extLst>
              </p:cNvPr>
              <p:cNvGrpSpPr/>
              <p:nvPr/>
            </p:nvGrpSpPr>
            <p:grpSpPr>
              <a:xfrm>
                <a:off x="7117556" y="1922991"/>
                <a:ext cx="3670768" cy="3670768"/>
                <a:chOff x="8148068" y="2361082"/>
                <a:chExt cx="3810000" cy="3810000"/>
              </a:xfrm>
            </p:grpSpPr>
            <p:sp>
              <p:nvSpPr>
                <p:cNvPr id="87" name="Teardrop 86">
                  <a:extLst>
                    <a:ext uri="{FF2B5EF4-FFF2-40B4-BE49-F238E27FC236}">
                      <a16:creationId xmlns:a16="http://schemas.microsoft.com/office/drawing/2014/main" id="{A4F8D762-1655-6C90-46F1-93F95A46BCBB}"/>
                    </a:ext>
                  </a:extLst>
                </p:cNvPr>
                <p:cNvSpPr/>
                <p:nvPr/>
              </p:nvSpPr>
              <p:spPr>
                <a:xfrm rot="18900000">
                  <a:off x="9562259" y="3985792"/>
                  <a:ext cx="980976" cy="980976"/>
                </a:xfrm>
                <a:prstGeom prst="teardrop">
                  <a:avLst>
                    <a:gd name="adj" fmla="val 127554"/>
                  </a:avLst>
                </a:prstGeom>
                <a:solidFill>
                  <a:srgbClr val="C0010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8" name="Graphic 87">
                  <a:extLst>
                    <a:ext uri="{FF2B5EF4-FFF2-40B4-BE49-F238E27FC236}">
                      <a16:creationId xmlns:a16="http://schemas.microsoft.com/office/drawing/2014/main" id="{C7BC610A-010B-272D-5392-124A289029E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48068" y="2361082"/>
                  <a:ext cx="3810000" cy="3810000"/>
                </a:xfrm>
                <a:custGeom>
                  <a:avLst/>
                  <a:gdLst>
                    <a:gd name="connsiteX0" fmla="*/ 0 w 3810000"/>
                    <a:gd name="connsiteY0" fmla="*/ 0 h 3810000"/>
                    <a:gd name="connsiteX1" fmla="*/ 3810000 w 3810000"/>
                    <a:gd name="connsiteY1" fmla="*/ 0 h 3810000"/>
                    <a:gd name="connsiteX2" fmla="*/ 3810000 w 3810000"/>
                    <a:gd name="connsiteY2" fmla="*/ 3810000 h 3810000"/>
                    <a:gd name="connsiteX3" fmla="*/ 0 w 3810000"/>
                    <a:gd name="connsiteY3" fmla="*/ 3810000 h 3810000"/>
                    <a:gd name="connsiteX4" fmla="*/ 0 w 3810000"/>
                    <a:gd name="connsiteY4" fmla="*/ 1872871 h 3810000"/>
                    <a:gd name="connsiteX5" fmla="*/ 249158 w 3810000"/>
                    <a:gd name="connsiteY5" fmla="*/ 2161894 h 3810000"/>
                    <a:gd name="connsiteX6" fmla="*/ 581667 w 3810000"/>
                    <a:gd name="connsiteY6" fmla="*/ 2889258 h 3810000"/>
                    <a:gd name="connsiteX7" fmla="*/ 1277858 w 3810000"/>
                    <a:gd name="connsiteY7" fmla="*/ 3325676 h 3810000"/>
                    <a:gd name="connsiteX8" fmla="*/ 1974049 w 3810000"/>
                    <a:gd name="connsiteY8" fmla="*/ 3419194 h 3810000"/>
                    <a:gd name="connsiteX9" fmla="*/ 2649458 w 3810000"/>
                    <a:gd name="connsiteY9" fmla="*/ 3221767 h 3810000"/>
                    <a:gd name="connsiteX10" fmla="*/ 3314477 w 3810000"/>
                    <a:gd name="connsiteY10" fmla="*/ 2764567 h 3810000"/>
                    <a:gd name="connsiteX11" fmla="*/ 3761286 w 3810000"/>
                    <a:gd name="connsiteY11" fmla="*/ 2057985 h 3810000"/>
                    <a:gd name="connsiteX12" fmla="*/ 3761286 w 3810000"/>
                    <a:gd name="connsiteY12" fmla="*/ 1611176 h 3810000"/>
                    <a:gd name="connsiteX13" fmla="*/ 3096267 w 3810000"/>
                    <a:gd name="connsiteY13" fmla="*/ 842249 h 3810000"/>
                    <a:gd name="connsiteX14" fmla="*/ 2597504 w 3810000"/>
                    <a:gd name="connsiteY14" fmla="*/ 437003 h 3810000"/>
                    <a:gd name="connsiteX15" fmla="*/ 1963658 w 3810000"/>
                    <a:gd name="connsiteY15" fmla="*/ 322703 h 3810000"/>
                    <a:gd name="connsiteX16" fmla="*/ 1277858 w 3810000"/>
                    <a:gd name="connsiteY16" fmla="*/ 478567 h 3810000"/>
                    <a:gd name="connsiteX17" fmla="*/ 810267 w 3810000"/>
                    <a:gd name="connsiteY17" fmla="*/ 894203 h 3810000"/>
                    <a:gd name="connsiteX18" fmla="*/ 1018086 w 3810000"/>
                    <a:gd name="connsiteY18" fmla="*/ 1174758 h 3810000"/>
                    <a:gd name="connsiteX19" fmla="*/ 1828577 w 3810000"/>
                    <a:gd name="connsiteY19" fmla="*/ 790294 h 3810000"/>
                    <a:gd name="connsiteX20" fmla="*/ 2691022 w 3810000"/>
                    <a:gd name="connsiteY20" fmla="*/ 1382576 h 3810000"/>
                    <a:gd name="connsiteX21" fmla="*/ 2639067 w 3810000"/>
                    <a:gd name="connsiteY21" fmla="*/ 1829385 h 3810000"/>
                    <a:gd name="connsiteX22" fmla="*/ 2846886 w 3810000"/>
                    <a:gd name="connsiteY22" fmla="*/ 2463230 h 3810000"/>
                    <a:gd name="connsiteX23" fmla="*/ 2555940 w 3810000"/>
                    <a:gd name="connsiteY23" fmla="*/ 2785349 h 3810000"/>
                    <a:gd name="connsiteX24" fmla="*/ 1901313 w 3810000"/>
                    <a:gd name="connsiteY24" fmla="*/ 2951603 h 3810000"/>
                    <a:gd name="connsiteX25" fmla="*/ 1257077 w 3810000"/>
                    <a:gd name="connsiteY25" fmla="*/ 2639876 h 3810000"/>
                    <a:gd name="connsiteX26" fmla="*/ 1101213 w 3810000"/>
                    <a:gd name="connsiteY26" fmla="*/ 2193067 h 3810000"/>
                    <a:gd name="connsiteX27" fmla="*/ 1163558 w 3810000"/>
                    <a:gd name="connsiteY27" fmla="*/ 1860558 h 3810000"/>
                    <a:gd name="connsiteX28" fmla="*/ 644013 w 3810000"/>
                    <a:gd name="connsiteY28" fmla="*/ 925376 h 3810000"/>
                    <a:gd name="connsiteX29" fmla="*/ 0 w 3810000"/>
                    <a:gd name="connsiteY29" fmla="*/ 1845395 h 38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810000" h="3810000">
                      <a:moveTo>
                        <a:pt x="0" y="0"/>
                      </a:moveTo>
                      <a:lnTo>
                        <a:pt x="3810000" y="0"/>
                      </a:lnTo>
                      <a:lnTo>
                        <a:pt x="3810000" y="3810000"/>
                      </a:lnTo>
                      <a:lnTo>
                        <a:pt x="0" y="3810000"/>
                      </a:lnTo>
                      <a:lnTo>
                        <a:pt x="0" y="1872871"/>
                      </a:lnTo>
                      <a:lnTo>
                        <a:pt x="249158" y="2161894"/>
                      </a:lnTo>
                      <a:lnTo>
                        <a:pt x="581667" y="2889258"/>
                      </a:lnTo>
                      <a:lnTo>
                        <a:pt x="1277858" y="3325676"/>
                      </a:lnTo>
                      <a:lnTo>
                        <a:pt x="1974049" y="3419194"/>
                      </a:lnTo>
                      <a:lnTo>
                        <a:pt x="2649458" y="3221767"/>
                      </a:lnTo>
                      <a:lnTo>
                        <a:pt x="3314477" y="2764567"/>
                      </a:lnTo>
                      <a:lnTo>
                        <a:pt x="3761286" y="2057985"/>
                      </a:lnTo>
                      <a:lnTo>
                        <a:pt x="3761286" y="1611176"/>
                      </a:lnTo>
                      <a:lnTo>
                        <a:pt x="3096267" y="842249"/>
                      </a:lnTo>
                      <a:lnTo>
                        <a:pt x="2597504" y="437003"/>
                      </a:lnTo>
                      <a:lnTo>
                        <a:pt x="1963658" y="322703"/>
                      </a:lnTo>
                      <a:lnTo>
                        <a:pt x="1277858" y="478567"/>
                      </a:lnTo>
                      <a:lnTo>
                        <a:pt x="810267" y="894203"/>
                      </a:lnTo>
                      <a:lnTo>
                        <a:pt x="1018086" y="1174758"/>
                      </a:lnTo>
                      <a:lnTo>
                        <a:pt x="1828577" y="790294"/>
                      </a:lnTo>
                      <a:lnTo>
                        <a:pt x="2691022" y="1382576"/>
                      </a:lnTo>
                      <a:lnTo>
                        <a:pt x="2639067" y="1829385"/>
                      </a:lnTo>
                      <a:lnTo>
                        <a:pt x="2846886" y="2463230"/>
                      </a:lnTo>
                      <a:lnTo>
                        <a:pt x="2555940" y="2785349"/>
                      </a:lnTo>
                      <a:lnTo>
                        <a:pt x="1901313" y="2951603"/>
                      </a:lnTo>
                      <a:lnTo>
                        <a:pt x="1257077" y="2639876"/>
                      </a:lnTo>
                      <a:lnTo>
                        <a:pt x="1101213" y="2193067"/>
                      </a:lnTo>
                      <a:lnTo>
                        <a:pt x="1163558" y="1860558"/>
                      </a:lnTo>
                      <a:lnTo>
                        <a:pt x="644013" y="925376"/>
                      </a:lnTo>
                      <a:lnTo>
                        <a:pt x="0" y="184539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9" name="Graphic 88">
                  <a:extLst>
                    <a:ext uri="{FF2B5EF4-FFF2-40B4-BE49-F238E27FC236}">
                      <a16:creationId xmlns:a16="http://schemas.microsoft.com/office/drawing/2014/main" id="{88ECA066-37C6-EE94-2C38-FFB9AAD867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48068" y="2361082"/>
                  <a:ext cx="3810000" cy="3810000"/>
                </a:xfrm>
                <a:custGeom>
                  <a:avLst/>
                  <a:gdLst>
                    <a:gd name="connsiteX0" fmla="*/ 1674149 w 3810000"/>
                    <a:gd name="connsiteY0" fmla="*/ 1838778 h 3810000"/>
                    <a:gd name="connsiteX1" fmla="*/ 2002226 w 3810000"/>
                    <a:gd name="connsiteY1" fmla="*/ 1838778 h 3810000"/>
                    <a:gd name="connsiteX2" fmla="*/ 2002226 w 3810000"/>
                    <a:gd name="connsiteY2" fmla="*/ 2353144 h 3810000"/>
                    <a:gd name="connsiteX3" fmla="*/ 1674149 w 3810000"/>
                    <a:gd name="connsiteY3" fmla="*/ 2353144 h 3810000"/>
                    <a:gd name="connsiteX4" fmla="*/ 1828577 w 3810000"/>
                    <a:gd name="connsiteY4" fmla="*/ 790294 h 3810000"/>
                    <a:gd name="connsiteX5" fmla="*/ 2086420 w 3810000"/>
                    <a:gd name="connsiteY5" fmla="*/ 967367 h 3810000"/>
                    <a:gd name="connsiteX6" fmla="*/ 1455289 w 3810000"/>
                    <a:gd name="connsiteY6" fmla="*/ 967367 h 3810000"/>
                    <a:gd name="connsiteX7" fmla="*/ 0 w 3810000"/>
                    <a:gd name="connsiteY7" fmla="*/ 0 h 3810000"/>
                    <a:gd name="connsiteX8" fmla="*/ 3810000 w 3810000"/>
                    <a:gd name="connsiteY8" fmla="*/ 0 h 3810000"/>
                    <a:gd name="connsiteX9" fmla="*/ 3810000 w 3810000"/>
                    <a:gd name="connsiteY9" fmla="*/ 3810000 h 3810000"/>
                    <a:gd name="connsiteX10" fmla="*/ 0 w 3810000"/>
                    <a:gd name="connsiteY10" fmla="*/ 3810000 h 3810000"/>
                    <a:gd name="connsiteX11" fmla="*/ 0 w 3810000"/>
                    <a:gd name="connsiteY11" fmla="*/ 1872871 h 3810000"/>
                    <a:gd name="connsiteX12" fmla="*/ 249158 w 3810000"/>
                    <a:gd name="connsiteY12" fmla="*/ 2161894 h 3810000"/>
                    <a:gd name="connsiteX13" fmla="*/ 286839 w 3810000"/>
                    <a:gd name="connsiteY13" fmla="*/ 2244321 h 3810000"/>
                    <a:gd name="connsiteX14" fmla="*/ 286839 w 3810000"/>
                    <a:gd name="connsiteY14" fmla="*/ 3090313 h 3810000"/>
                    <a:gd name="connsiteX15" fmla="*/ 902398 w 3810000"/>
                    <a:gd name="connsiteY15" fmla="*/ 3090313 h 3810000"/>
                    <a:gd name="connsiteX16" fmla="*/ 1277858 w 3810000"/>
                    <a:gd name="connsiteY16" fmla="*/ 3325676 h 3810000"/>
                    <a:gd name="connsiteX17" fmla="*/ 1974049 w 3810000"/>
                    <a:gd name="connsiteY17" fmla="*/ 3419194 h 3810000"/>
                    <a:gd name="connsiteX18" fmla="*/ 2577801 w 3810000"/>
                    <a:gd name="connsiteY18" fmla="*/ 3242713 h 3810000"/>
                    <a:gd name="connsiteX19" fmla="*/ 3389536 w 3810000"/>
                    <a:gd name="connsiteY19" fmla="*/ 3242713 h 3810000"/>
                    <a:gd name="connsiteX20" fmla="*/ 3389536 w 3810000"/>
                    <a:gd name="connsiteY20" fmla="*/ 2645869 h 3810000"/>
                    <a:gd name="connsiteX21" fmla="*/ 3761286 w 3810000"/>
                    <a:gd name="connsiteY21" fmla="*/ 2057985 h 3810000"/>
                    <a:gd name="connsiteX22" fmla="*/ 3761286 w 3810000"/>
                    <a:gd name="connsiteY22" fmla="*/ 1611176 h 3810000"/>
                    <a:gd name="connsiteX23" fmla="*/ 3096267 w 3810000"/>
                    <a:gd name="connsiteY23" fmla="*/ 842249 h 3810000"/>
                    <a:gd name="connsiteX24" fmla="*/ 2597504 w 3810000"/>
                    <a:gd name="connsiteY24" fmla="*/ 437003 h 3810000"/>
                    <a:gd name="connsiteX25" fmla="*/ 1963658 w 3810000"/>
                    <a:gd name="connsiteY25" fmla="*/ 322703 h 3810000"/>
                    <a:gd name="connsiteX26" fmla="*/ 1277858 w 3810000"/>
                    <a:gd name="connsiteY26" fmla="*/ 478567 h 3810000"/>
                    <a:gd name="connsiteX27" fmla="*/ 810267 w 3810000"/>
                    <a:gd name="connsiteY27" fmla="*/ 894203 h 3810000"/>
                    <a:gd name="connsiteX28" fmla="*/ 935021 w 3810000"/>
                    <a:gd name="connsiteY28" fmla="*/ 1062621 h 3810000"/>
                    <a:gd name="connsiteX29" fmla="*/ 720260 w 3810000"/>
                    <a:gd name="connsiteY29" fmla="*/ 1062621 h 3810000"/>
                    <a:gd name="connsiteX30" fmla="*/ 644013 w 3810000"/>
                    <a:gd name="connsiteY30" fmla="*/ 925376 h 3810000"/>
                    <a:gd name="connsiteX31" fmla="*/ 547942 w 3810000"/>
                    <a:gd name="connsiteY31" fmla="*/ 1062621 h 3810000"/>
                    <a:gd name="connsiteX32" fmla="*/ 286839 w 3810000"/>
                    <a:gd name="connsiteY32" fmla="*/ 1062621 h 3810000"/>
                    <a:gd name="connsiteX33" fmla="*/ 286839 w 3810000"/>
                    <a:gd name="connsiteY33" fmla="*/ 1435625 h 3810000"/>
                    <a:gd name="connsiteX34" fmla="*/ 0 w 3810000"/>
                    <a:gd name="connsiteY34" fmla="*/ 1845395 h 38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810000" h="3810000">
                      <a:moveTo>
                        <a:pt x="1674149" y="1838778"/>
                      </a:moveTo>
                      <a:lnTo>
                        <a:pt x="2002226" y="1838778"/>
                      </a:lnTo>
                      <a:lnTo>
                        <a:pt x="2002226" y="2353144"/>
                      </a:lnTo>
                      <a:lnTo>
                        <a:pt x="1674149" y="2353144"/>
                      </a:lnTo>
                      <a:close/>
                      <a:moveTo>
                        <a:pt x="1828577" y="790294"/>
                      </a:moveTo>
                      <a:lnTo>
                        <a:pt x="2086420" y="967367"/>
                      </a:lnTo>
                      <a:lnTo>
                        <a:pt x="1455289" y="967367"/>
                      </a:lnTo>
                      <a:close/>
                      <a:moveTo>
                        <a:pt x="0" y="0"/>
                      </a:moveTo>
                      <a:lnTo>
                        <a:pt x="3810000" y="0"/>
                      </a:lnTo>
                      <a:lnTo>
                        <a:pt x="3810000" y="3810000"/>
                      </a:lnTo>
                      <a:lnTo>
                        <a:pt x="0" y="3810000"/>
                      </a:lnTo>
                      <a:lnTo>
                        <a:pt x="0" y="1872871"/>
                      </a:lnTo>
                      <a:lnTo>
                        <a:pt x="249158" y="2161894"/>
                      </a:lnTo>
                      <a:lnTo>
                        <a:pt x="286839" y="2244321"/>
                      </a:lnTo>
                      <a:lnTo>
                        <a:pt x="286839" y="3090313"/>
                      </a:lnTo>
                      <a:lnTo>
                        <a:pt x="902398" y="3090313"/>
                      </a:lnTo>
                      <a:lnTo>
                        <a:pt x="1277858" y="3325676"/>
                      </a:lnTo>
                      <a:lnTo>
                        <a:pt x="1974049" y="3419194"/>
                      </a:lnTo>
                      <a:lnTo>
                        <a:pt x="2577801" y="3242713"/>
                      </a:lnTo>
                      <a:lnTo>
                        <a:pt x="3389536" y="3242713"/>
                      </a:lnTo>
                      <a:lnTo>
                        <a:pt x="3389536" y="2645869"/>
                      </a:lnTo>
                      <a:lnTo>
                        <a:pt x="3761286" y="2057985"/>
                      </a:lnTo>
                      <a:lnTo>
                        <a:pt x="3761286" y="1611176"/>
                      </a:lnTo>
                      <a:lnTo>
                        <a:pt x="3096267" y="842249"/>
                      </a:lnTo>
                      <a:lnTo>
                        <a:pt x="2597504" y="437003"/>
                      </a:lnTo>
                      <a:lnTo>
                        <a:pt x="1963658" y="322703"/>
                      </a:lnTo>
                      <a:lnTo>
                        <a:pt x="1277858" y="478567"/>
                      </a:lnTo>
                      <a:lnTo>
                        <a:pt x="810267" y="894203"/>
                      </a:lnTo>
                      <a:lnTo>
                        <a:pt x="935021" y="1062621"/>
                      </a:lnTo>
                      <a:lnTo>
                        <a:pt x="720260" y="1062621"/>
                      </a:lnTo>
                      <a:lnTo>
                        <a:pt x="644013" y="925376"/>
                      </a:lnTo>
                      <a:lnTo>
                        <a:pt x="547942" y="1062621"/>
                      </a:lnTo>
                      <a:lnTo>
                        <a:pt x="286839" y="1062621"/>
                      </a:lnTo>
                      <a:lnTo>
                        <a:pt x="286839" y="1435625"/>
                      </a:lnTo>
                      <a:lnTo>
                        <a:pt x="0" y="1845395"/>
                      </a:lnTo>
                      <a:close/>
                    </a:path>
                  </a:pathLst>
                </a:custGeom>
              </p:spPr>
            </p:pic>
          </p:grpSp>
          <p:pic>
            <p:nvPicPr>
              <p:cNvPr id="86" name="Graphic 85">
                <a:extLst>
                  <a:ext uri="{FF2B5EF4-FFF2-40B4-BE49-F238E27FC236}">
                    <a16:creationId xmlns:a16="http://schemas.microsoft.com/office/drawing/2014/main" id="{2E076534-29D1-D464-B0F4-D9F452EB1846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5365" y="2061944"/>
                <a:ext cx="3810000" cy="3810000"/>
              </a:xfrm>
              <a:custGeom>
                <a:avLst/>
                <a:gdLst>
                  <a:gd name="connsiteX0" fmla="*/ 0 w 3810000"/>
                  <a:gd name="connsiteY0" fmla="*/ 0 h 3810000"/>
                  <a:gd name="connsiteX1" fmla="*/ 3810000 w 3810000"/>
                  <a:gd name="connsiteY1" fmla="*/ 0 h 3810000"/>
                  <a:gd name="connsiteX2" fmla="*/ 3810000 w 3810000"/>
                  <a:gd name="connsiteY2" fmla="*/ 3810000 h 3810000"/>
                  <a:gd name="connsiteX3" fmla="*/ 0 w 3810000"/>
                  <a:gd name="connsiteY3" fmla="*/ 3810000 h 3810000"/>
                  <a:gd name="connsiteX4" fmla="*/ 0 w 3810000"/>
                  <a:gd name="connsiteY4" fmla="*/ 3248959 h 3810000"/>
                  <a:gd name="connsiteX5" fmla="*/ 14021 w 3810000"/>
                  <a:gd name="connsiteY5" fmla="*/ 3403191 h 3810000"/>
                  <a:gd name="connsiteX6" fmla="*/ 3777947 w 3810000"/>
                  <a:gd name="connsiteY6" fmla="*/ 3360661 h 3810000"/>
                  <a:gd name="connsiteX7" fmla="*/ 3777947 w 3810000"/>
                  <a:gd name="connsiteY7" fmla="*/ 2637647 h 3810000"/>
                  <a:gd name="connsiteX8" fmla="*/ 3267584 w 3810000"/>
                  <a:gd name="connsiteY8" fmla="*/ 1680716 h 3810000"/>
                  <a:gd name="connsiteX9" fmla="*/ 2523305 w 3810000"/>
                  <a:gd name="connsiteY9" fmla="*/ 1680716 h 3810000"/>
                  <a:gd name="connsiteX10" fmla="*/ 1821556 w 3810000"/>
                  <a:gd name="connsiteY10" fmla="*/ 745051 h 3810000"/>
                  <a:gd name="connsiteX11" fmla="*/ 1268663 w 3810000"/>
                  <a:gd name="connsiteY11" fmla="*/ 1638186 h 3810000"/>
                  <a:gd name="connsiteX12" fmla="*/ 513751 w 3810000"/>
                  <a:gd name="connsiteY12" fmla="*/ 1670084 h 3810000"/>
                  <a:gd name="connsiteX13" fmla="*/ 0 w 3810000"/>
                  <a:gd name="connsiteY13" fmla="*/ 2610346 h 38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0000" h="3810000">
                    <a:moveTo>
                      <a:pt x="0" y="0"/>
                    </a:moveTo>
                    <a:lnTo>
                      <a:pt x="3810000" y="0"/>
                    </a:lnTo>
                    <a:lnTo>
                      <a:pt x="3810000" y="3810000"/>
                    </a:lnTo>
                    <a:lnTo>
                      <a:pt x="0" y="3810000"/>
                    </a:lnTo>
                    <a:lnTo>
                      <a:pt x="0" y="3248959"/>
                    </a:lnTo>
                    <a:lnTo>
                      <a:pt x="14021" y="3403191"/>
                    </a:lnTo>
                    <a:lnTo>
                      <a:pt x="3777947" y="3360661"/>
                    </a:lnTo>
                    <a:lnTo>
                      <a:pt x="3777947" y="2637647"/>
                    </a:lnTo>
                    <a:lnTo>
                      <a:pt x="3267584" y="1680716"/>
                    </a:lnTo>
                    <a:lnTo>
                      <a:pt x="2523305" y="1680716"/>
                    </a:lnTo>
                    <a:lnTo>
                      <a:pt x="1821556" y="745051"/>
                    </a:lnTo>
                    <a:lnTo>
                      <a:pt x="1268663" y="1638186"/>
                    </a:lnTo>
                    <a:lnTo>
                      <a:pt x="513751" y="1670084"/>
                    </a:lnTo>
                    <a:lnTo>
                      <a:pt x="0" y="2610346"/>
                    </a:lnTo>
                    <a:close/>
                  </a:path>
                </a:pathLst>
              </a:custGeom>
            </p:spPr>
          </p:pic>
        </p:grp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542A8ECC-652C-5DD8-1978-BB919213B575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31859" b="31049"/>
            <a:stretch/>
          </p:blipFill>
          <p:spPr>
            <a:xfrm>
              <a:off x="625981" y="1285467"/>
              <a:ext cx="1624342" cy="602504"/>
            </a:xfrm>
            <a:prstGeom prst="rect">
              <a:avLst/>
            </a:prstGeom>
          </p:spPr>
        </p:pic>
      </p:grpSp>
      <p:sp>
        <p:nvSpPr>
          <p:cNvPr id="90" name="Freeform: Shape 89">
            <a:hlinkClick r:id="rId12" action="ppaction://hlinksldjump"/>
            <a:extLst>
              <a:ext uri="{FF2B5EF4-FFF2-40B4-BE49-F238E27FC236}">
                <a16:creationId xmlns:a16="http://schemas.microsoft.com/office/drawing/2014/main" id="{DD48AE5C-BA90-D68A-7D52-71361666CF51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31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201651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Pharmacokinetic properties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 err="1">
                <a:solidFill>
                  <a:srgbClr val="242E2E"/>
                </a:solidFill>
              </a:rPr>
              <a:t>C</a:t>
            </a:r>
            <a:r>
              <a:rPr lang="en-GB" baseline="-25000" dirty="0" err="1">
                <a:solidFill>
                  <a:srgbClr val="242E2E"/>
                </a:solidFill>
              </a:rPr>
              <a:t>max</a:t>
            </a:r>
            <a:r>
              <a:rPr lang="en-GB" dirty="0">
                <a:solidFill>
                  <a:srgbClr val="242E2E"/>
                </a:solidFill>
              </a:rPr>
              <a:t>, maximum serum concentration; </a:t>
            </a:r>
            <a:r>
              <a:rPr lang="en-GB" dirty="0" err="1">
                <a:solidFill>
                  <a:srgbClr val="242E2E"/>
                </a:solidFill>
              </a:rPr>
              <a:t>C</a:t>
            </a:r>
            <a:r>
              <a:rPr lang="en-GB" baseline="-25000" dirty="0" err="1">
                <a:solidFill>
                  <a:srgbClr val="242E2E"/>
                </a:solidFill>
              </a:rPr>
              <a:t>min</a:t>
            </a:r>
            <a:r>
              <a:rPr lang="en-GB" dirty="0">
                <a:solidFill>
                  <a:srgbClr val="242E2E"/>
                </a:solidFill>
              </a:rPr>
              <a:t>, minimum serum concentration; CV, coefficient of variation; TU, testosterone undecanoate.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B5004-A404-AC2C-C5EC-FB1E42DF4EC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27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4291F345-1373-F8EA-63AC-132F25BC27AF}"/>
              </a:ext>
            </a:extLst>
          </p:cNvPr>
          <p:cNvSpPr txBox="1">
            <a:spLocks/>
          </p:cNvSpPr>
          <p:nvPr/>
        </p:nvSpPr>
        <p:spPr>
          <a:xfrm>
            <a:off x="1838236" y="1917631"/>
            <a:ext cx="10080861" cy="38152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Steady-state conditions</a:t>
            </a:r>
          </a:p>
          <a:p>
            <a:r>
              <a:rPr lang="en-GB" sz="1950" dirty="0"/>
              <a:t>After the first intramuscular injection of 1000 mg TU to hypogonadal men, </a:t>
            </a:r>
            <a:r>
              <a:rPr lang="en-GB" sz="1950" b="1" dirty="0">
                <a:solidFill>
                  <a:schemeClr val="accent1"/>
                </a:solidFill>
              </a:rPr>
              <a:t>mean </a:t>
            </a:r>
            <a:r>
              <a:rPr lang="en-GB" sz="1950" b="1" dirty="0" err="1">
                <a:solidFill>
                  <a:schemeClr val="accent1"/>
                </a:solidFill>
              </a:rPr>
              <a:t>C</a:t>
            </a:r>
            <a:r>
              <a:rPr lang="en-GB" sz="1950" b="1" baseline="-25000" dirty="0" err="1">
                <a:solidFill>
                  <a:schemeClr val="accent1"/>
                </a:solidFill>
              </a:rPr>
              <a:t>max</a:t>
            </a:r>
            <a:r>
              <a:rPr lang="en-GB" sz="1950" dirty="0"/>
              <a:t> values</a:t>
            </a:r>
            <a:br>
              <a:rPr lang="en-GB" sz="1950" dirty="0"/>
            </a:br>
            <a:r>
              <a:rPr lang="en-GB" sz="1950" dirty="0"/>
              <a:t>of </a:t>
            </a:r>
            <a:r>
              <a:rPr lang="en-GB" sz="1950" b="1" dirty="0">
                <a:solidFill>
                  <a:schemeClr val="accent1"/>
                </a:solidFill>
              </a:rPr>
              <a:t>38 nmol/L</a:t>
            </a:r>
            <a:r>
              <a:rPr lang="en-GB" sz="1950" dirty="0"/>
              <a:t> (</a:t>
            </a:r>
            <a:r>
              <a:rPr lang="en-GB" sz="1950" b="1" dirty="0">
                <a:solidFill>
                  <a:schemeClr val="accent1"/>
                </a:solidFill>
              </a:rPr>
              <a:t>11 ng/mL</a:t>
            </a:r>
            <a:r>
              <a:rPr lang="en-GB" sz="1950" dirty="0"/>
              <a:t>) were obtained </a:t>
            </a:r>
            <a:r>
              <a:rPr lang="en-GB" sz="1950" b="1" dirty="0">
                <a:solidFill>
                  <a:schemeClr val="accent1"/>
                </a:solidFill>
              </a:rPr>
              <a:t>after 7 days</a:t>
            </a:r>
          </a:p>
          <a:p>
            <a:pPr>
              <a:spcBef>
                <a:spcPts val="1200"/>
              </a:spcBef>
            </a:pPr>
            <a:r>
              <a:rPr lang="en-GB" sz="1950" dirty="0"/>
              <a:t>The second dose was administered 6 weeks after the first injection and maximum testosterone concentrations of ~</a:t>
            </a:r>
            <a:r>
              <a:rPr lang="en-GB" sz="1950" b="1" dirty="0">
                <a:solidFill>
                  <a:schemeClr val="accent1"/>
                </a:solidFill>
              </a:rPr>
              <a:t>50 nmol/L</a:t>
            </a:r>
            <a:r>
              <a:rPr lang="en-GB" sz="1950" dirty="0"/>
              <a:t> (</a:t>
            </a:r>
            <a:r>
              <a:rPr lang="en-GB" sz="1950" b="1" dirty="0">
                <a:solidFill>
                  <a:schemeClr val="accent1"/>
                </a:solidFill>
              </a:rPr>
              <a:t>15 ng/mL</a:t>
            </a:r>
            <a:r>
              <a:rPr lang="en-GB" sz="1950" dirty="0"/>
              <a:t>) were reached</a:t>
            </a:r>
          </a:p>
          <a:p>
            <a:pPr>
              <a:spcBef>
                <a:spcPts val="1200"/>
              </a:spcBef>
            </a:pPr>
            <a:r>
              <a:rPr lang="en-GB" sz="1950" spc="-20" dirty="0"/>
              <a:t>A constant dosing interval of 10 weeks was maintained during the following three administrations</a:t>
            </a:r>
            <a:r>
              <a:rPr lang="en-GB" sz="1950" dirty="0"/>
              <a:t> </a:t>
            </a:r>
            <a:r>
              <a:rPr lang="en-GB" sz="1950" spc="-30" dirty="0"/>
              <a:t>and </a:t>
            </a:r>
            <a:r>
              <a:rPr lang="en-GB" sz="1950" b="1" spc="-30" dirty="0">
                <a:solidFill>
                  <a:schemeClr val="accent1"/>
                </a:solidFill>
              </a:rPr>
              <a:t>steady-state conditions were achieved between the third and fifth administration</a:t>
            </a:r>
          </a:p>
          <a:p>
            <a:pPr>
              <a:spcBef>
                <a:spcPts val="1200"/>
              </a:spcBef>
            </a:pPr>
            <a:r>
              <a:rPr lang="en-GB" sz="1950" b="1" dirty="0">
                <a:solidFill>
                  <a:schemeClr val="accent1"/>
                </a:solidFill>
              </a:rPr>
              <a:t>Mean </a:t>
            </a:r>
            <a:r>
              <a:rPr lang="en-GB" sz="1950" b="1" dirty="0" err="1">
                <a:solidFill>
                  <a:schemeClr val="accent1"/>
                </a:solidFill>
              </a:rPr>
              <a:t>C</a:t>
            </a:r>
            <a:r>
              <a:rPr lang="en-GB" sz="1950" b="1" baseline="-25000" dirty="0" err="1">
                <a:solidFill>
                  <a:schemeClr val="accent1"/>
                </a:solidFill>
              </a:rPr>
              <a:t>max</a:t>
            </a:r>
            <a:r>
              <a:rPr lang="en-GB" sz="1950" dirty="0"/>
              <a:t> and </a:t>
            </a:r>
            <a:r>
              <a:rPr lang="en-GB" sz="1950" b="1" dirty="0" err="1">
                <a:solidFill>
                  <a:schemeClr val="accent1"/>
                </a:solidFill>
              </a:rPr>
              <a:t>C</a:t>
            </a:r>
            <a:r>
              <a:rPr lang="en-GB" sz="1950" b="1" baseline="-25000" dirty="0" err="1">
                <a:solidFill>
                  <a:schemeClr val="accent1"/>
                </a:solidFill>
              </a:rPr>
              <a:t>min</a:t>
            </a:r>
            <a:r>
              <a:rPr lang="en-GB" sz="1950" dirty="0"/>
              <a:t> values of testosterone at steady-state were ~</a:t>
            </a:r>
            <a:r>
              <a:rPr lang="en-GB" sz="1950" b="1" dirty="0">
                <a:solidFill>
                  <a:schemeClr val="accent1"/>
                </a:solidFill>
              </a:rPr>
              <a:t>37 nmol/L</a:t>
            </a:r>
            <a:r>
              <a:rPr lang="en-GB" sz="1950" dirty="0"/>
              <a:t> (</a:t>
            </a:r>
            <a:r>
              <a:rPr lang="en-GB" sz="1950" b="1" dirty="0">
                <a:solidFill>
                  <a:schemeClr val="accent1"/>
                </a:solidFill>
              </a:rPr>
              <a:t>11 ng/mL</a:t>
            </a:r>
            <a:r>
              <a:rPr lang="en-GB" sz="1950" dirty="0"/>
              <a:t>) and ~</a:t>
            </a:r>
            <a:r>
              <a:rPr lang="en-GB" sz="1950" b="1" dirty="0">
                <a:solidFill>
                  <a:schemeClr val="accent1"/>
                </a:solidFill>
              </a:rPr>
              <a:t>16 nmol/L</a:t>
            </a:r>
            <a:r>
              <a:rPr lang="en-GB" sz="1950" dirty="0"/>
              <a:t> (</a:t>
            </a:r>
            <a:r>
              <a:rPr lang="en-GB" sz="1950" b="1" dirty="0">
                <a:solidFill>
                  <a:schemeClr val="accent1"/>
                </a:solidFill>
              </a:rPr>
              <a:t>5 ng/mL</a:t>
            </a:r>
            <a:r>
              <a:rPr lang="en-GB" sz="1950" dirty="0"/>
              <a:t>), respectively</a:t>
            </a:r>
          </a:p>
          <a:p>
            <a:pPr>
              <a:spcBef>
                <a:spcPts val="1200"/>
              </a:spcBef>
            </a:pPr>
            <a:r>
              <a:rPr lang="en-GB" sz="1950" dirty="0"/>
              <a:t>The </a:t>
            </a:r>
            <a:r>
              <a:rPr lang="en-GB" sz="1950" b="1" dirty="0">
                <a:solidFill>
                  <a:schemeClr val="accent1"/>
                </a:solidFill>
              </a:rPr>
              <a:t>median intra- and inter-individual variability</a:t>
            </a:r>
            <a:r>
              <a:rPr lang="en-GB" sz="1950" dirty="0"/>
              <a:t> [CV (% range)] of </a:t>
            </a:r>
            <a:r>
              <a:rPr lang="en-GB" sz="1950" dirty="0" err="1"/>
              <a:t>C</a:t>
            </a:r>
            <a:r>
              <a:rPr lang="en-GB" sz="1950" baseline="-25000" dirty="0" err="1"/>
              <a:t>min</a:t>
            </a:r>
            <a:r>
              <a:rPr lang="en-GB" sz="1950" dirty="0"/>
              <a:t> values </a:t>
            </a:r>
            <a:br>
              <a:rPr lang="en-GB" sz="1950" dirty="0"/>
            </a:br>
            <a:r>
              <a:rPr lang="en-GB" sz="1950" dirty="0"/>
              <a:t>were </a:t>
            </a:r>
            <a:r>
              <a:rPr lang="en-GB" sz="1950" b="1" dirty="0">
                <a:solidFill>
                  <a:schemeClr val="accent1"/>
                </a:solidFill>
              </a:rPr>
              <a:t>22%</a:t>
            </a:r>
            <a:r>
              <a:rPr lang="en-GB" sz="1950" dirty="0"/>
              <a:t> (</a:t>
            </a:r>
            <a:r>
              <a:rPr lang="en-GB" sz="1950" b="1" dirty="0">
                <a:solidFill>
                  <a:schemeClr val="accent1"/>
                </a:solidFill>
              </a:rPr>
              <a:t>9–28%</a:t>
            </a:r>
            <a:r>
              <a:rPr lang="en-GB" sz="1950" dirty="0"/>
              <a:t>) and </a:t>
            </a:r>
            <a:r>
              <a:rPr lang="en-GB" sz="1950" b="1" dirty="0">
                <a:solidFill>
                  <a:schemeClr val="accent1"/>
                </a:solidFill>
              </a:rPr>
              <a:t>34%</a:t>
            </a:r>
            <a:r>
              <a:rPr lang="en-GB" sz="1950" dirty="0"/>
              <a:t> (</a:t>
            </a:r>
            <a:r>
              <a:rPr lang="en-GB" sz="1950" b="1" dirty="0">
                <a:solidFill>
                  <a:schemeClr val="accent1"/>
                </a:solidFill>
              </a:rPr>
              <a:t>25–48%</a:t>
            </a:r>
            <a:r>
              <a:rPr lang="en-GB" sz="1950" dirty="0"/>
              <a:t>), respectively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399D8C-EE2A-929C-65A1-F7706C62DE35}"/>
              </a:ext>
            </a:extLst>
          </p:cNvPr>
          <p:cNvGrpSpPr/>
          <p:nvPr/>
        </p:nvGrpSpPr>
        <p:grpSpPr>
          <a:xfrm>
            <a:off x="684962" y="1900862"/>
            <a:ext cx="1055360" cy="1055360"/>
            <a:chOff x="3902979" y="109057"/>
            <a:chExt cx="3810000" cy="38100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E259013-C413-E89C-1050-CC468CA7965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902979" y="109057"/>
              <a:ext cx="3810000" cy="3810000"/>
            </a:xfrm>
            <a:custGeom>
              <a:avLst/>
              <a:gdLst>
                <a:gd name="connsiteX0" fmla="*/ 116128 w 3810000"/>
                <a:gd name="connsiteY0" fmla="*/ 103594 h 3810000"/>
                <a:gd name="connsiteX1" fmla="*/ 116128 w 3810000"/>
                <a:gd name="connsiteY1" fmla="*/ 3729296 h 3810000"/>
                <a:gd name="connsiteX2" fmla="*/ 3688668 w 3810000"/>
                <a:gd name="connsiteY2" fmla="*/ 3729296 h 3810000"/>
                <a:gd name="connsiteX3" fmla="*/ 3688668 w 3810000"/>
                <a:gd name="connsiteY3" fmla="*/ 3101976 h 3810000"/>
                <a:gd name="connsiteX4" fmla="*/ 3486649 w 3810000"/>
                <a:gd name="connsiteY4" fmla="*/ 2793631 h 3810000"/>
                <a:gd name="connsiteX5" fmla="*/ 690286 w 3810000"/>
                <a:gd name="connsiteY5" fmla="*/ 2538450 h 3810000"/>
                <a:gd name="connsiteX6" fmla="*/ 690286 w 3810000"/>
                <a:gd name="connsiteY6" fmla="*/ 103594 h 3810000"/>
                <a:gd name="connsiteX7" fmla="*/ 0 w 3810000"/>
                <a:gd name="connsiteY7" fmla="*/ 0 h 3810000"/>
                <a:gd name="connsiteX8" fmla="*/ 3810000 w 3810000"/>
                <a:gd name="connsiteY8" fmla="*/ 0 h 3810000"/>
                <a:gd name="connsiteX9" fmla="*/ 3810000 w 3810000"/>
                <a:gd name="connsiteY9" fmla="*/ 3810000 h 3810000"/>
                <a:gd name="connsiteX10" fmla="*/ 0 w 3810000"/>
                <a:gd name="connsiteY10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0000" h="3810000">
                  <a:moveTo>
                    <a:pt x="116128" y="103594"/>
                  </a:moveTo>
                  <a:lnTo>
                    <a:pt x="116128" y="3729296"/>
                  </a:lnTo>
                  <a:lnTo>
                    <a:pt x="3688668" y="3729296"/>
                  </a:lnTo>
                  <a:lnTo>
                    <a:pt x="3688668" y="3101976"/>
                  </a:lnTo>
                  <a:lnTo>
                    <a:pt x="3486649" y="2793631"/>
                  </a:lnTo>
                  <a:lnTo>
                    <a:pt x="690286" y="2538450"/>
                  </a:lnTo>
                  <a:lnTo>
                    <a:pt x="690286" y="103594"/>
                  </a:lnTo>
                  <a:close/>
                  <a:moveTo>
                    <a:pt x="0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0" y="3810000"/>
                  </a:lnTo>
                  <a:close/>
                </a:path>
              </a:pathLst>
            </a:cu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40B7979-245C-ED33-358D-F1A833A20140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02979" y="109057"/>
              <a:ext cx="3810000" cy="3810000"/>
            </a:xfrm>
            <a:custGeom>
              <a:avLst/>
              <a:gdLst>
                <a:gd name="connsiteX0" fmla="*/ 679654 w 3810000"/>
                <a:gd name="connsiteY0" fmla="*/ 1399482 h 3810000"/>
                <a:gd name="connsiteX1" fmla="*/ 679654 w 3810000"/>
                <a:gd name="connsiteY1" fmla="*/ 2332060 h 3810000"/>
                <a:gd name="connsiteX2" fmla="*/ 3497281 w 3810000"/>
                <a:gd name="connsiteY2" fmla="*/ 2332060 h 3810000"/>
                <a:gd name="connsiteX3" fmla="*/ 3497281 w 3810000"/>
                <a:gd name="connsiteY3" fmla="*/ 1399482 h 3810000"/>
                <a:gd name="connsiteX4" fmla="*/ 0 w 3810000"/>
                <a:gd name="connsiteY4" fmla="*/ 0 h 3810000"/>
                <a:gd name="connsiteX5" fmla="*/ 3810000 w 3810000"/>
                <a:gd name="connsiteY5" fmla="*/ 0 h 3810000"/>
                <a:gd name="connsiteX6" fmla="*/ 3810000 w 3810000"/>
                <a:gd name="connsiteY6" fmla="*/ 3810000 h 3810000"/>
                <a:gd name="connsiteX7" fmla="*/ 0 w 3810000"/>
                <a:gd name="connsiteY7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0" h="3810000">
                  <a:moveTo>
                    <a:pt x="679654" y="1399482"/>
                  </a:moveTo>
                  <a:lnTo>
                    <a:pt x="679654" y="2332060"/>
                  </a:lnTo>
                  <a:lnTo>
                    <a:pt x="3497281" y="2332060"/>
                  </a:lnTo>
                  <a:lnTo>
                    <a:pt x="3497281" y="1399482"/>
                  </a:lnTo>
                  <a:close/>
                  <a:moveTo>
                    <a:pt x="0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0" y="3810000"/>
                  </a:lnTo>
                  <a:close/>
                </a:path>
              </a:pathLst>
            </a:custGeom>
          </p:spPr>
        </p:pic>
      </p:grpSp>
      <p:sp>
        <p:nvSpPr>
          <p:cNvPr id="12" name="Freeform: Shape 11">
            <a:hlinkClick r:id="rId6" action="ppaction://hlinksldjump"/>
            <a:extLst>
              <a:ext uri="{FF2B5EF4-FFF2-40B4-BE49-F238E27FC236}">
                <a16:creationId xmlns:a16="http://schemas.microsoft.com/office/drawing/2014/main" id="{7123629F-B0F6-AD48-8632-FEC93CE2084E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29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201651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Pharmacokinetic properties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DHT, dihydrotestosterone; IV, intravenous; SHBG, sex hormone-binding globulin; TU, testosterone undecanoate.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B5004-A404-AC2C-C5EC-FB1E42DF4EC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EEFE17-BAC7-72EF-BF2D-5660998149A0}"/>
              </a:ext>
            </a:extLst>
          </p:cNvPr>
          <p:cNvGrpSpPr/>
          <p:nvPr/>
        </p:nvGrpSpPr>
        <p:grpSpPr>
          <a:xfrm>
            <a:off x="600488" y="3512519"/>
            <a:ext cx="1237749" cy="1237749"/>
            <a:chOff x="5314491" y="1202659"/>
            <a:chExt cx="3810000" cy="3810000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6C8B5BAE-CC5E-1827-8C21-D34D4714F1B5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314491" y="1202659"/>
              <a:ext cx="3810000" cy="3810000"/>
            </a:xfrm>
            <a:custGeom>
              <a:avLst/>
              <a:gdLst>
                <a:gd name="connsiteX0" fmla="*/ 0 w 3810000"/>
                <a:gd name="connsiteY0" fmla="*/ 0 h 3810000"/>
                <a:gd name="connsiteX1" fmla="*/ 3810000 w 3810000"/>
                <a:gd name="connsiteY1" fmla="*/ 0 h 3810000"/>
                <a:gd name="connsiteX2" fmla="*/ 3810000 w 3810000"/>
                <a:gd name="connsiteY2" fmla="*/ 1950478 h 3810000"/>
                <a:gd name="connsiteX3" fmla="*/ 3244718 w 3810000"/>
                <a:gd name="connsiteY3" fmla="*/ 1710662 h 3810000"/>
                <a:gd name="connsiteX4" fmla="*/ 2744988 w 3810000"/>
                <a:gd name="connsiteY4" fmla="*/ 1880783 h 3810000"/>
                <a:gd name="connsiteX5" fmla="*/ 2330318 w 3810000"/>
                <a:gd name="connsiteY5" fmla="*/ 743099 h 3810000"/>
                <a:gd name="connsiteX6" fmla="*/ 544049 w 3810000"/>
                <a:gd name="connsiteY6" fmla="*/ 562346 h 3810000"/>
                <a:gd name="connsiteX7" fmla="*/ 54951 w 3810000"/>
                <a:gd name="connsiteY7" fmla="*/ 860057 h 3810000"/>
                <a:gd name="connsiteX8" fmla="*/ 33686 w 3810000"/>
                <a:gd name="connsiteY8" fmla="*/ 1572439 h 3810000"/>
                <a:gd name="connsiteX9" fmla="*/ 342030 w 3810000"/>
                <a:gd name="connsiteY9" fmla="*/ 2040271 h 3810000"/>
                <a:gd name="connsiteX10" fmla="*/ 384560 w 3810000"/>
                <a:gd name="connsiteY10" fmla="*/ 2656960 h 3810000"/>
                <a:gd name="connsiteX11" fmla="*/ 1107574 w 3810000"/>
                <a:gd name="connsiteY11" fmla="*/ 3273648 h 3810000"/>
                <a:gd name="connsiteX12" fmla="*/ 2553602 w 3810000"/>
                <a:gd name="connsiteY12" fmla="*/ 3263015 h 3810000"/>
                <a:gd name="connsiteX13" fmla="*/ 3468002 w 3810000"/>
                <a:gd name="connsiteY13" fmla="*/ 2486839 h 3810000"/>
                <a:gd name="connsiteX14" fmla="*/ 3810000 w 3810000"/>
                <a:gd name="connsiteY14" fmla="*/ 2350917 h 3810000"/>
                <a:gd name="connsiteX15" fmla="*/ 3810000 w 3810000"/>
                <a:gd name="connsiteY15" fmla="*/ 3810000 h 3810000"/>
                <a:gd name="connsiteX16" fmla="*/ 0 w 3810000"/>
                <a:gd name="connsiteY16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0000" h="3810000">
                  <a:moveTo>
                    <a:pt x="0" y="0"/>
                  </a:moveTo>
                  <a:lnTo>
                    <a:pt x="3810000" y="0"/>
                  </a:lnTo>
                  <a:lnTo>
                    <a:pt x="3810000" y="1950478"/>
                  </a:lnTo>
                  <a:lnTo>
                    <a:pt x="3244718" y="1710662"/>
                  </a:lnTo>
                  <a:lnTo>
                    <a:pt x="2744988" y="1880783"/>
                  </a:lnTo>
                  <a:lnTo>
                    <a:pt x="2330318" y="743099"/>
                  </a:lnTo>
                  <a:lnTo>
                    <a:pt x="544049" y="562346"/>
                  </a:lnTo>
                  <a:lnTo>
                    <a:pt x="54951" y="860057"/>
                  </a:lnTo>
                  <a:lnTo>
                    <a:pt x="33686" y="1572439"/>
                  </a:lnTo>
                  <a:lnTo>
                    <a:pt x="342030" y="2040271"/>
                  </a:lnTo>
                  <a:lnTo>
                    <a:pt x="384560" y="2656960"/>
                  </a:lnTo>
                  <a:lnTo>
                    <a:pt x="1107574" y="3273648"/>
                  </a:lnTo>
                  <a:lnTo>
                    <a:pt x="2553602" y="3263015"/>
                  </a:lnTo>
                  <a:lnTo>
                    <a:pt x="3468002" y="2486839"/>
                  </a:lnTo>
                  <a:lnTo>
                    <a:pt x="3810000" y="2350917"/>
                  </a:lnTo>
                  <a:lnTo>
                    <a:pt x="3810000" y="3810000"/>
                  </a:lnTo>
                  <a:lnTo>
                    <a:pt x="0" y="3810000"/>
                  </a:lnTo>
                  <a:close/>
                </a:path>
              </a:pathLst>
            </a:cu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A0391E85-4D84-A4D0-13B4-0AB2FFDF605B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314491" y="1202659"/>
              <a:ext cx="3810000" cy="3810000"/>
            </a:xfrm>
            <a:custGeom>
              <a:avLst/>
              <a:gdLst>
                <a:gd name="connsiteX0" fmla="*/ 0 w 3810000"/>
                <a:gd name="connsiteY0" fmla="*/ 0 h 3810000"/>
                <a:gd name="connsiteX1" fmla="*/ 3810000 w 3810000"/>
                <a:gd name="connsiteY1" fmla="*/ 0 h 3810000"/>
                <a:gd name="connsiteX2" fmla="*/ 3810000 w 3810000"/>
                <a:gd name="connsiteY2" fmla="*/ 999301 h 3810000"/>
                <a:gd name="connsiteX3" fmla="*/ 3404207 w 3810000"/>
                <a:gd name="connsiteY3" fmla="*/ 583611 h 3810000"/>
                <a:gd name="connsiteX4" fmla="*/ 1819956 w 3810000"/>
                <a:gd name="connsiteY4" fmla="*/ 381592 h 3810000"/>
                <a:gd name="connsiteX5" fmla="*/ 1458449 w 3810000"/>
                <a:gd name="connsiteY5" fmla="*/ 785629 h 3810000"/>
                <a:gd name="connsiteX6" fmla="*/ 1596672 w 3810000"/>
                <a:gd name="connsiteY6" fmla="*/ 711201 h 3810000"/>
                <a:gd name="connsiteX7" fmla="*/ 2457909 w 3810000"/>
                <a:gd name="connsiteY7" fmla="*/ 945118 h 3810000"/>
                <a:gd name="connsiteX8" fmla="*/ 2553602 w 3810000"/>
                <a:gd name="connsiteY8" fmla="*/ 1583071 h 3810000"/>
                <a:gd name="connsiteX9" fmla="*/ 2787518 w 3810000"/>
                <a:gd name="connsiteY9" fmla="*/ 1880783 h 3810000"/>
                <a:gd name="connsiteX10" fmla="*/ 3191556 w 3810000"/>
                <a:gd name="connsiteY10" fmla="*/ 1668132 h 3810000"/>
                <a:gd name="connsiteX11" fmla="*/ 3627490 w 3810000"/>
                <a:gd name="connsiteY11" fmla="*/ 2167862 h 3810000"/>
                <a:gd name="connsiteX12" fmla="*/ 3425472 w 3810000"/>
                <a:gd name="connsiteY12" fmla="*/ 2880243 h 3810000"/>
                <a:gd name="connsiteX13" fmla="*/ 2479174 w 3810000"/>
                <a:gd name="connsiteY13" fmla="*/ 2880243 h 3810000"/>
                <a:gd name="connsiteX14" fmla="*/ 2032607 w 3810000"/>
                <a:gd name="connsiteY14" fmla="*/ 2040271 h 3810000"/>
                <a:gd name="connsiteX15" fmla="*/ 1830588 w 3810000"/>
                <a:gd name="connsiteY15" fmla="*/ 2040271 h 3810000"/>
                <a:gd name="connsiteX16" fmla="*/ 1213900 w 3810000"/>
                <a:gd name="connsiteY16" fmla="*/ 3156690 h 3810000"/>
                <a:gd name="connsiteX17" fmla="*/ 342030 w 3810000"/>
                <a:gd name="connsiteY17" fmla="*/ 3156690 h 3810000"/>
                <a:gd name="connsiteX18" fmla="*/ 342030 w 3810000"/>
                <a:gd name="connsiteY18" fmla="*/ 1774457 h 3810000"/>
                <a:gd name="connsiteX19" fmla="*/ 1213900 w 3810000"/>
                <a:gd name="connsiteY19" fmla="*/ 1774457 h 3810000"/>
                <a:gd name="connsiteX20" fmla="*/ 1213900 w 3810000"/>
                <a:gd name="connsiteY20" fmla="*/ 774997 h 3810000"/>
                <a:gd name="connsiteX21" fmla="*/ 554681 w 3810000"/>
                <a:gd name="connsiteY21" fmla="*/ 509183 h 3810000"/>
                <a:gd name="connsiteX22" fmla="*/ 54951 w 3810000"/>
                <a:gd name="connsiteY22" fmla="*/ 679304 h 3810000"/>
                <a:gd name="connsiteX23" fmla="*/ 23053 w 3810000"/>
                <a:gd name="connsiteY23" fmla="*/ 1274727 h 3810000"/>
                <a:gd name="connsiteX24" fmla="*/ 246337 w 3810000"/>
                <a:gd name="connsiteY24" fmla="*/ 3273648 h 3810000"/>
                <a:gd name="connsiteX25" fmla="*/ 820495 w 3810000"/>
                <a:gd name="connsiteY25" fmla="*/ 3294913 h 3810000"/>
                <a:gd name="connsiteX26" fmla="*/ 2372849 w 3810000"/>
                <a:gd name="connsiteY26" fmla="*/ 3273648 h 3810000"/>
                <a:gd name="connsiteX27" fmla="*/ 3542430 w 3810000"/>
                <a:gd name="connsiteY27" fmla="*/ 3071629 h 3810000"/>
                <a:gd name="connsiteX28" fmla="*/ 3744449 w 3810000"/>
                <a:gd name="connsiteY28" fmla="*/ 2327350 h 3810000"/>
                <a:gd name="connsiteX29" fmla="*/ 3810000 w 3810000"/>
                <a:gd name="connsiteY29" fmla="*/ 1438770 h 3810000"/>
                <a:gd name="connsiteX30" fmla="*/ 3810000 w 3810000"/>
                <a:gd name="connsiteY30" fmla="*/ 3810000 h 3810000"/>
                <a:gd name="connsiteX31" fmla="*/ 0 w 3810000"/>
                <a:gd name="connsiteY31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810000" h="3810000">
                  <a:moveTo>
                    <a:pt x="0" y="0"/>
                  </a:moveTo>
                  <a:lnTo>
                    <a:pt x="3810000" y="0"/>
                  </a:lnTo>
                  <a:lnTo>
                    <a:pt x="3810000" y="999301"/>
                  </a:lnTo>
                  <a:lnTo>
                    <a:pt x="3404207" y="583611"/>
                  </a:lnTo>
                  <a:lnTo>
                    <a:pt x="1819956" y="381592"/>
                  </a:lnTo>
                  <a:lnTo>
                    <a:pt x="1458449" y="785629"/>
                  </a:lnTo>
                  <a:lnTo>
                    <a:pt x="1596672" y="711201"/>
                  </a:lnTo>
                  <a:lnTo>
                    <a:pt x="2457909" y="945118"/>
                  </a:lnTo>
                  <a:lnTo>
                    <a:pt x="2553602" y="1583071"/>
                  </a:lnTo>
                  <a:lnTo>
                    <a:pt x="2787518" y="1880783"/>
                  </a:lnTo>
                  <a:lnTo>
                    <a:pt x="3191556" y="1668132"/>
                  </a:lnTo>
                  <a:lnTo>
                    <a:pt x="3627490" y="2167862"/>
                  </a:lnTo>
                  <a:lnTo>
                    <a:pt x="3425472" y="2880243"/>
                  </a:lnTo>
                  <a:lnTo>
                    <a:pt x="2479174" y="2880243"/>
                  </a:lnTo>
                  <a:lnTo>
                    <a:pt x="2032607" y="2040271"/>
                  </a:lnTo>
                  <a:lnTo>
                    <a:pt x="1830588" y="2040271"/>
                  </a:lnTo>
                  <a:lnTo>
                    <a:pt x="1213900" y="3156690"/>
                  </a:lnTo>
                  <a:lnTo>
                    <a:pt x="342030" y="3156690"/>
                  </a:lnTo>
                  <a:lnTo>
                    <a:pt x="342030" y="1774457"/>
                  </a:lnTo>
                  <a:lnTo>
                    <a:pt x="1213900" y="1774457"/>
                  </a:lnTo>
                  <a:lnTo>
                    <a:pt x="1213900" y="774997"/>
                  </a:lnTo>
                  <a:lnTo>
                    <a:pt x="554681" y="509183"/>
                  </a:lnTo>
                  <a:lnTo>
                    <a:pt x="54951" y="679304"/>
                  </a:lnTo>
                  <a:lnTo>
                    <a:pt x="23053" y="1274727"/>
                  </a:lnTo>
                  <a:lnTo>
                    <a:pt x="246337" y="3273648"/>
                  </a:lnTo>
                  <a:lnTo>
                    <a:pt x="820495" y="3294913"/>
                  </a:lnTo>
                  <a:lnTo>
                    <a:pt x="2372849" y="3273648"/>
                  </a:lnTo>
                  <a:lnTo>
                    <a:pt x="3542430" y="3071629"/>
                  </a:lnTo>
                  <a:lnTo>
                    <a:pt x="3744449" y="2327350"/>
                  </a:lnTo>
                  <a:lnTo>
                    <a:pt x="3810000" y="1438770"/>
                  </a:lnTo>
                  <a:lnTo>
                    <a:pt x="3810000" y="3810000"/>
                  </a:lnTo>
                  <a:lnTo>
                    <a:pt x="0" y="3810000"/>
                  </a:lnTo>
                  <a:close/>
                </a:path>
              </a:pathLst>
            </a:cu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FBE4589C-8D5B-6FC1-760A-8E04998980BC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314491" y="1202659"/>
              <a:ext cx="3810000" cy="3810000"/>
            </a:xfrm>
            <a:custGeom>
              <a:avLst/>
              <a:gdLst>
                <a:gd name="connsiteX0" fmla="*/ 3202188 w 3810000"/>
                <a:gd name="connsiteY0" fmla="*/ 541081 h 3810000"/>
                <a:gd name="connsiteX1" fmla="*/ 1213900 w 3810000"/>
                <a:gd name="connsiteY1" fmla="*/ 658039 h 3810000"/>
                <a:gd name="connsiteX2" fmla="*/ 1213900 w 3810000"/>
                <a:gd name="connsiteY2" fmla="*/ 1816988 h 3810000"/>
                <a:gd name="connsiteX3" fmla="*/ 363295 w 3810000"/>
                <a:gd name="connsiteY3" fmla="*/ 1816988 h 3810000"/>
                <a:gd name="connsiteX4" fmla="*/ 363295 w 3810000"/>
                <a:gd name="connsiteY4" fmla="*/ 3220485 h 3810000"/>
                <a:gd name="connsiteX5" fmla="*/ 3627490 w 3810000"/>
                <a:gd name="connsiteY5" fmla="*/ 3220485 h 3810000"/>
                <a:gd name="connsiteX6" fmla="*/ 3776346 w 3810000"/>
                <a:gd name="connsiteY6" fmla="*/ 987648 h 3810000"/>
                <a:gd name="connsiteX7" fmla="*/ 0 w 3810000"/>
                <a:gd name="connsiteY7" fmla="*/ 0 h 3810000"/>
                <a:gd name="connsiteX8" fmla="*/ 3810000 w 3810000"/>
                <a:gd name="connsiteY8" fmla="*/ 0 h 3810000"/>
                <a:gd name="connsiteX9" fmla="*/ 3810000 w 3810000"/>
                <a:gd name="connsiteY9" fmla="*/ 3810000 h 3810000"/>
                <a:gd name="connsiteX10" fmla="*/ 0 w 3810000"/>
                <a:gd name="connsiteY10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0000" h="3810000">
                  <a:moveTo>
                    <a:pt x="3202188" y="541081"/>
                  </a:moveTo>
                  <a:lnTo>
                    <a:pt x="1213900" y="658039"/>
                  </a:lnTo>
                  <a:lnTo>
                    <a:pt x="1213900" y="1816988"/>
                  </a:lnTo>
                  <a:lnTo>
                    <a:pt x="363295" y="1816988"/>
                  </a:lnTo>
                  <a:lnTo>
                    <a:pt x="363295" y="3220485"/>
                  </a:lnTo>
                  <a:lnTo>
                    <a:pt x="3627490" y="3220485"/>
                  </a:lnTo>
                  <a:lnTo>
                    <a:pt x="3776346" y="987648"/>
                  </a:lnTo>
                  <a:close/>
                  <a:moveTo>
                    <a:pt x="0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0" y="3810000"/>
                  </a:lnTo>
                  <a:close/>
                </a:path>
              </a:pathLst>
            </a:cu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86A17115-D683-B8B6-27B8-536AA3648E02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314491" y="1202659"/>
              <a:ext cx="3810000" cy="3810000"/>
            </a:xfrm>
            <a:custGeom>
              <a:avLst/>
              <a:gdLst>
                <a:gd name="connsiteX0" fmla="*/ 0 w 3810000"/>
                <a:gd name="connsiteY0" fmla="*/ 0 h 3810000"/>
                <a:gd name="connsiteX1" fmla="*/ 3810000 w 3810000"/>
                <a:gd name="connsiteY1" fmla="*/ 0 h 3810000"/>
                <a:gd name="connsiteX2" fmla="*/ 3810000 w 3810000"/>
                <a:gd name="connsiteY2" fmla="*/ 971192 h 3810000"/>
                <a:gd name="connsiteX3" fmla="*/ 3149025 w 3810000"/>
                <a:gd name="connsiteY3" fmla="*/ 456020 h 3810000"/>
                <a:gd name="connsiteX4" fmla="*/ 363295 w 3810000"/>
                <a:gd name="connsiteY4" fmla="*/ 626141 h 3810000"/>
                <a:gd name="connsiteX5" fmla="*/ 1788 w 3810000"/>
                <a:gd name="connsiteY5" fmla="*/ 977015 h 3810000"/>
                <a:gd name="connsiteX6" fmla="*/ 23053 w 3810000"/>
                <a:gd name="connsiteY6" fmla="*/ 1455481 h 3810000"/>
                <a:gd name="connsiteX7" fmla="*/ 342030 w 3810000"/>
                <a:gd name="connsiteY7" fmla="*/ 1827620 h 3810000"/>
                <a:gd name="connsiteX8" fmla="*/ 373928 w 3810000"/>
                <a:gd name="connsiteY8" fmla="*/ 2667592 h 3810000"/>
                <a:gd name="connsiteX9" fmla="*/ 1182002 w 3810000"/>
                <a:gd name="connsiteY9" fmla="*/ 3231118 h 3810000"/>
                <a:gd name="connsiteX10" fmla="*/ 1926281 w 3810000"/>
                <a:gd name="connsiteY10" fmla="*/ 1976476 h 3810000"/>
                <a:gd name="connsiteX11" fmla="*/ 2521704 w 3810000"/>
                <a:gd name="connsiteY11" fmla="*/ 2954671 h 3810000"/>
                <a:gd name="connsiteX12" fmla="*/ 3810000 w 3810000"/>
                <a:gd name="connsiteY12" fmla="*/ 2782223 h 3810000"/>
                <a:gd name="connsiteX13" fmla="*/ 3810000 w 3810000"/>
                <a:gd name="connsiteY13" fmla="*/ 3810000 h 3810000"/>
                <a:gd name="connsiteX14" fmla="*/ 0 w 3810000"/>
                <a:gd name="connsiteY1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000" h="3810000">
                  <a:moveTo>
                    <a:pt x="0" y="0"/>
                  </a:moveTo>
                  <a:lnTo>
                    <a:pt x="3810000" y="0"/>
                  </a:lnTo>
                  <a:lnTo>
                    <a:pt x="3810000" y="971192"/>
                  </a:lnTo>
                  <a:lnTo>
                    <a:pt x="3149025" y="456020"/>
                  </a:lnTo>
                  <a:lnTo>
                    <a:pt x="363295" y="626141"/>
                  </a:lnTo>
                  <a:lnTo>
                    <a:pt x="1788" y="977015"/>
                  </a:lnTo>
                  <a:lnTo>
                    <a:pt x="23053" y="1455481"/>
                  </a:lnTo>
                  <a:lnTo>
                    <a:pt x="342030" y="1827620"/>
                  </a:lnTo>
                  <a:lnTo>
                    <a:pt x="373928" y="2667592"/>
                  </a:lnTo>
                  <a:lnTo>
                    <a:pt x="1182002" y="3231118"/>
                  </a:lnTo>
                  <a:lnTo>
                    <a:pt x="1926281" y="1976476"/>
                  </a:lnTo>
                  <a:lnTo>
                    <a:pt x="2521704" y="2954671"/>
                  </a:lnTo>
                  <a:lnTo>
                    <a:pt x="3810000" y="2782223"/>
                  </a:lnTo>
                  <a:lnTo>
                    <a:pt x="3810000" y="3810000"/>
                  </a:lnTo>
                  <a:lnTo>
                    <a:pt x="0" y="3810000"/>
                  </a:lnTo>
                  <a:close/>
                </a:path>
              </a:pathLst>
            </a:custGeom>
          </p:spPr>
        </p:pic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4291F345-1373-F8EA-63AC-132F25BC27AF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963902" cy="3811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Distribution</a:t>
            </a:r>
          </a:p>
          <a:p>
            <a:r>
              <a:rPr lang="en-GB" sz="1900" dirty="0"/>
              <a:t>In serum of men, </a:t>
            </a:r>
            <a:r>
              <a:rPr lang="en-GB" sz="1900" b="1" dirty="0">
                <a:solidFill>
                  <a:schemeClr val="accent1"/>
                </a:solidFill>
              </a:rPr>
              <a:t>~98% of the circulating testosterone is bound to SHBG and albumin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Only the </a:t>
            </a:r>
            <a:r>
              <a:rPr lang="en-GB" sz="1900" b="1" dirty="0">
                <a:solidFill>
                  <a:schemeClr val="accent1"/>
                </a:solidFill>
              </a:rPr>
              <a:t>free fraction of testosterone</a:t>
            </a:r>
            <a:r>
              <a:rPr lang="en-GB" sz="1900" dirty="0"/>
              <a:t> is considered as </a:t>
            </a:r>
            <a:r>
              <a:rPr lang="en-GB" sz="1900" b="1" dirty="0">
                <a:solidFill>
                  <a:schemeClr val="accent1"/>
                </a:solidFill>
              </a:rPr>
              <a:t>biologically active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Following IV infusion of testosterone to elderly men, the </a:t>
            </a:r>
            <a:r>
              <a:rPr lang="en-GB" sz="1900" b="1" dirty="0">
                <a:solidFill>
                  <a:schemeClr val="accent1"/>
                </a:solidFill>
              </a:rPr>
              <a:t>elimination half-life</a:t>
            </a:r>
            <a:r>
              <a:rPr lang="en-GB" sz="1900" dirty="0"/>
              <a:t> of testosterone </a:t>
            </a:r>
            <a:br>
              <a:rPr lang="en-GB" sz="1900" dirty="0"/>
            </a:br>
            <a:r>
              <a:rPr lang="en-GB" sz="1900" dirty="0"/>
              <a:t>was </a:t>
            </a:r>
            <a:r>
              <a:rPr lang="en-GB" sz="1900" b="1" dirty="0">
                <a:solidFill>
                  <a:schemeClr val="accent1"/>
                </a:solidFill>
              </a:rPr>
              <a:t>~1 hour</a:t>
            </a:r>
            <a:r>
              <a:rPr lang="en-GB" sz="1900" dirty="0"/>
              <a:t> and an </a:t>
            </a:r>
            <a:r>
              <a:rPr lang="en-GB" sz="1900" b="1" dirty="0">
                <a:solidFill>
                  <a:schemeClr val="accent1"/>
                </a:solidFill>
              </a:rPr>
              <a:t>apparent volume of distribution of ~1.0 L/kg</a:t>
            </a:r>
            <a:r>
              <a:rPr lang="en-GB" sz="1900" dirty="0"/>
              <a:t> was determined</a:t>
            </a:r>
          </a:p>
          <a:p>
            <a:pPr marL="0" indent="0">
              <a:buNone/>
            </a:pPr>
            <a:r>
              <a:rPr lang="en-GB" sz="2000" b="1" dirty="0"/>
              <a:t>Biotransformation</a:t>
            </a:r>
          </a:p>
          <a:p>
            <a:r>
              <a:rPr lang="en-GB" sz="1900" dirty="0"/>
              <a:t>Testosterone which is generated by ester cleavage from TU is </a:t>
            </a:r>
            <a:r>
              <a:rPr lang="en-GB" sz="1900" b="1" dirty="0">
                <a:solidFill>
                  <a:schemeClr val="accent1"/>
                </a:solidFill>
              </a:rPr>
              <a:t>metabolised and excreted </a:t>
            </a:r>
            <a:br>
              <a:rPr lang="en-GB" sz="1900" b="1" dirty="0">
                <a:solidFill>
                  <a:schemeClr val="accent1"/>
                </a:solidFill>
              </a:rPr>
            </a:br>
            <a:r>
              <a:rPr lang="en-GB" sz="1900" b="1" dirty="0">
                <a:solidFill>
                  <a:schemeClr val="accent1"/>
                </a:solidFill>
              </a:rPr>
              <a:t>in the same way as endogenous testosterone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The </a:t>
            </a:r>
            <a:r>
              <a:rPr lang="en-GB" sz="1900" b="1" dirty="0">
                <a:solidFill>
                  <a:schemeClr val="accent1"/>
                </a:solidFill>
              </a:rPr>
              <a:t>undecanoic acid is metabolised by ß-oxidation</a:t>
            </a:r>
            <a:r>
              <a:rPr lang="en-GB" sz="1900" dirty="0"/>
              <a:t> in the same way as other aliphatic carboxylic acids</a:t>
            </a:r>
          </a:p>
          <a:p>
            <a:pPr>
              <a:spcBef>
                <a:spcPts val="800"/>
              </a:spcBef>
            </a:pPr>
            <a:r>
              <a:rPr lang="en-GB" sz="1900" dirty="0"/>
              <a:t>The </a:t>
            </a:r>
            <a:r>
              <a:rPr lang="en-GB" sz="1900" b="1" dirty="0">
                <a:solidFill>
                  <a:schemeClr val="accent1"/>
                </a:solidFill>
              </a:rPr>
              <a:t>major active metabolites</a:t>
            </a:r>
            <a:r>
              <a:rPr lang="en-GB" sz="1900" dirty="0"/>
              <a:t> of testosterone are </a:t>
            </a:r>
            <a:r>
              <a:rPr lang="en-GB" sz="1900" b="1" dirty="0">
                <a:solidFill>
                  <a:schemeClr val="accent1"/>
                </a:solidFill>
              </a:rPr>
              <a:t>oestradiol</a:t>
            </a:r>
            <a:r>
              <a:rPr lang="en-GB" sz="1900" dirty="0"/>
              <a:t> and </a:t>
            </a:r>
            <a:r>
              <a:rPr lang="en-GB" sz="1900" b="1" dirty="0">
                <a:solidFill>
                  <a:schemeClr val="accent1"/>
                </a:solidFill>
              </a:rPr>
              <a:t>DHT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24DBD-70E5-F9E5-DBAC-85DAD774C426}"/>
              </a:ext>
            </a:extLst>
          </p:cNvPr>
          <p:cNvGrpSpPr/>
          <p:nvPr/>
        </p:nvGrpSpPr>
        <p:grpSpPr>
          <a:xfrm>
            <a:off x="585770" y="1777501"/>
            <a:ext cx="1226400" cy="1226400"/>
            <a:chOff x="8148068" y="2361082"/>
            <a:chExt cx="3810000" cy="38100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F1007EA-22EF-F68E-E856-B8A6143CD973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148068" y="2361082"/>
              <a:ext cx="3810000" cy="3810000"/>
            </a:xfrm>
            <a:custGeom>
              <a:avLst/>
              <a:gdLst>
                <a:gd name="connsiteX0" fmla="*/ 1806423 w 3810000"/>
                <a:gd name="connsiteY0" fmla="*/ 984791 h 3810000"/>
                <a:gd name="connsiteX1" fmla="*/ 1328441 w 3810000"/>
                <a:gd name="connsiteY1" fmla="*/ 1701763 h 3810000"/>
                <a:gd name="connsiteX2" fmla="*/ 1245314 w 3810000"/>
                <a:gd name="connsiteY2" fmla="*/ 2231700 h 3810000"/>
                <a:gd name="connsiteX3" fmla="*/ 1463523 w 3810000"/>
                <a:gd name="connsiteY3" fmla="*/ 2636945 h 3810000"/>
                <a:gd name="connsiteX4" fmla="*/ 2045414 w 3810000"/>
                <a:gd name="connsiteY4" fmla="*/ 2792809 h 3810000"/>
                <a:gd name="connsiteX5" fmla="*/ 2461050 w 3810000"/>
                <a:gd name="connsiteY5" fmla="*/ 2564209 h 3810000"/>
                <a:gd name="connsiteX6" fmla="*/ 2554568 w 3810000"/>
                <a:gd name="connsiteY6" fmla="*/ 2086227 h 3810000"/>
                <a:gd name="connsiteX7" fmla="*/ 2429877 w 3810000"/>
                <a:gd name="connsiteY7" fmla="*/ 1577073 h 3810000"/>
                <a:gd name="connsiteX8" fmla="*/ 0 w 3810000"/>
                <a:gd name="connsiteY8" fmla="*/ 0 h 3810000"/>
                <a:gd name="connsiteX9" fmla="*/ 3810000 w 3810000"/>
                <a:gd name="connsiteY9" fmla="*/ 0 h 3810000"/>
                <a:gd name="connsiteX10" fmla="*/ 3810000 w 3810000"/>
                <a:gd name="connsiteY10" fmla="*/ 3810000 h 3810000"/>
                <a:gd name="connsiteX11" fmla="*/ 0 w 3810000"/>
                <a:gd name="connsiteY11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0" h="3810000">
                  <a:moveTo>
                    <a:pt x="1806423" y="984791"/>
                  </a:moveTo>
                  <a:lnTo>
                    <a:pt x="1328441" y="1701763"/>
                  </a:lnTo>
                  <a:lnTo>
                    <a:pt x="1245314" y="2231700"/>
                  </a:lnTo>
                  <a:lnTo>
                    <a:pt x="1463523" y="2636945"/>
                  </a:lnTo>
                  <a:lnTo>
                    <a:pt x="2045414" y="2792809"/>
                  </a:lnTo>
                  <a:lnTo>
                    <a:pt x="2461050" y="2564209"/>
                  </a:lnTo>
                  <a:lnTo>
                    <a:pt x="2554568" y="2086227"/>
                  </a:lnTo>
                  <a:lnTo>
                    <a:pt x="2429877" y="1577073"/>
                  </a:lnTo>
                  <a:close/>
                  <a:moveTo>
                    <a:pt x="0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0" y="3810000"/>
                  </a:lnTo>
                  <a:close/>
                </a:path>
              </a:pathLst>
            </a:custGeom>
          </p:spPr>
        </p:pic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192CCB62-CBBF-DDAA-DFED-06E76B1DD853}"/>
                </a:ext>
              </a:extLst>
            </p:cNvPr>
            <p:cNvSpPr/>
            <p:nvPr/>
          </p:nvSpPr>
          <p:spPr>
            <a:xfrm rot="18900000">
              <a:off x="9562259" y="3985792"/>
              <a:ext cx="980976" cy="980976"/>
            </a:xfrm>
            <a:prstGeom prst="teardrop">
              <a:avLst>
                <a:gd name="adj" fmla="val 127554"/>
              </a:avLst>
            </a:prstGeom>
            <a:solidFill>
              <a:srgbClr val="C001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2AF72C2-137D-E5CF-ACF1-8909D5BC51CD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148068" y="2361082"/>
              <a:ext cx="3810000" cy="3810000"/>
            </a:xfrm>
            <a:custGeom>
              <a:avLst/>
              <a:gdLst>
                <a:gd name="connsiteX0" fmla="*/ 0 w 3810000"/>
                <a:gd name="connsiteY0" fmla="*/ 0 h 3810000"/>
                <a:gd name="connsiteX1" fmla="*/ 3810000 w 3810000"/>
                <a:gd name="connsiteY1" fmla="*/ 0 h 3810000"/>
                <a:gd name="connsiteX2" fmla="*/ 3810000 w 3810000"/>
                <a:gd name="connsiteY2" fmla="*/ 3810000 h 3810000"/>
                <a:gd name="connsiteX3" fmla="*/ 0 w 3810000"/>
                <a:gd name="connsiteY3" fmla="*/ 3810000 h 3810000"/>
                <a:gd name="connsiteX4" fmla="*/ 0 w 3810000"/>
                <a:gd name="connsiteY4" fmla="*/ 1872871 h 3810000"/>
                <a:gd name="connsiteX5" fmla="*/ 249158 w 3810000"/>
                <a:gd name="connsiteY5" fmla="*/ 2161894 h 3810000"/>
                <a:gd name="connsiteX6" fmla="*/ 581667 w 3810000"/>
                <a:gd name="connsiteY6" fmla="*/ 2889258 h 3810000"/>
                <a:gd name="connsiteX7" fmla="*/ 1277858 w 3810000"/>
                <a:gd name="connsiteY7" fmla="*/ 3325676 h 3810000"/>
                <a:gd name="connsiteX8" fmla="*/ 1974049 w 3810000"/>
                <a:gd name="connsiteY8" fmla="*/ 3419194 h 3810000"/>
                <a:gd name="connsiteX9" fmla="*/ 2649458 w 3810000"/>
                <a:gd name="connsiteY9" fmla="*/ 3221767 h 3810000"/>
                <a:gd name="connsiteX10" fmla="*/ 3314477 w 3810000"/>
                <a:gd name="connsiteY10" fmla="*/ 2764567 h 3810000"/>
                <a:gd name="connsiteX11" fmla="*/ 3761286 w 3810000"/>
                <a:gd name="connsiteY11" fmla="*/ 2057985 h 3810000"/>
                <a:gd name="connsiteX12" fmla="*/ 3761286 w 3810000"/>
                <a:gd name="connsiteY12" fmla="*/ 1611176 h 3810000"/>
                <a:gd name="connsiteX13" fmla="*/ 3096267 w 3810000"/>
                <a:gd name="connsiteY13" fmla="*/ 842249 h 3810000"/>
                <a:gd name="connsiteX14" fmla="*/ 2597504 w 3810000"/>
                <a:gd name="connsiteY14" fmla="*/ 437003 h 3810000"/>
                <a:gd name="connsiteX15" fmla="*/ 1963658 w 3810000"/>
                <a:gd name="connsiteY15" fmla="*/ 322703 h 3810000"/>
                <a:gd name="connsiteX16" fmla="*/ 1277858 w 3810000"/>
                <a:gd name="connsiteY16" fmla="*/ 478567 h 3810000"/>
                <a:gd name="connsiteX17" fmla="*/ 810267 w 3810000"/>
                <a:gd name="connsiteY17" fmla="*/ 894203 h 3810000"/>
                <a:gd name="connsiteX18" fmla="*/ 1018086 w 3810000"/>
                <a:gd name="connsiteY18" fmla="*/ 1174758 h 3810000"/>
                <a:gd name="connsiteX19" fmla="*/ 1828577 w 3810000"/>
                <a:gd name="connsiteY19" fmla="*/ 790294 h 3810000"/>
                <a:gd name="connsiteX20" fmla="*/ 2691022 w 3810000"/>
                <a:gd name="connsiteY20" fmla="*/ 1382576 h 3810000"/>
                <a:gd name="connsiteX21" fmla="*/ 2639067 w 3810000"/>
                <a:gd name="connsiteY21" fmla="*/ 1829385 h 3810000"/>
                <a:gd name="connsiteX22" fmla="*/ 2846886 w 3810000"/>
                <a:gd name="connsiteY22" fmla="*/ 2463230 h 3810000"/>
                <a:gd name="connsiteX23" fmla="*/ 2555940 w 3810000"/>
                <a:gd name="connsiteY23" fmla="*/ 2785349 h 3810000"/>
                <a:gd name="connsiteX24" fmla="*/ 1901313 w 3810000"/>
                <a:gd name="connsiteY24" fmla="*/ 2951603 h 3810000"/>
                <a:gd name="connsiteX25" fmla="*/ 1257077 w 3810000"/>
                <a:gd name="connsiteY25" fmla="*/ 2639876 h 3810000"/>
                <a:gd name="connsiteX26" fmla="*/ 1101213 w 3810000"/>
                <a:gd name="connsiteY26" fmla="*/ 2193067 h 3810000"/>
                <a:gd name="connsiteX27" fmla="*/ 1163558 w 3810000"/>
                <a:gd name="connsiteY27" fmla="*/ 1860558 h 3810000"/>
                <a:gd name="connsiteX28" fmla="*/ 644013 w 3810000"/>
                <a:gd name="connsiteY28" fmla="*/ 925376 h 3810000"/>
                <a:gd name="connsiteX29" fmla="*/ 0 w 3810000"/>
                <a:gd name="connsiteY29" fmla="*/ 1845395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10000" h="3810000">
                  <a:moveTo>
                    <a:pt x="0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0" y="3810000"/>
                  </a:lnTo>
                  <a:lnTo>
                    <a:pt x="0" y="1872871"/>
                  </a:lnTo>
                  <a:lnTo>
                    <a:pt x="249158" y="2161894"/>
                  </a:lnTo>
                  <a:lnTo>
                    <a:pt x="581667" y="2889258"/>
                  </a:lnTo>
                  <a:lnTo>
                    <a:pt x="1277858" y="3325676"/>
                  </a:lnTo>
                  <a:lnTo>
                    <a:pt x="1974049" y="3419194"/>
                  </a:lnTo>
                  <a:lnTo>
                    <a:pt x="2649458" y="3221767"/>
                  </a:lnTo>
                  <a:lnTo>
                    <a:pt x="3314477" y="2764567"/>
                  </a:lnTo>
                  <a:lnTo>
                    <a:pt x="3761286" y="2057985"/>
                  </a:lnTo>
                  <a:lnTo>
                    <a:pt x="3761286" y="1611176"/>
                  </a:lnTo>
                  <a:lnTo>
                    <a:pt x="3096267" y="842249"/>
                  </a:lnTo>
                  <a:lnTo>
                    <a:pt x="2597504" y="437003"/>
                  </a:lnTo>
                  <a:lnTo>
                    <a:pt x="1963658" y="322703"/>
                  </a:lnTo>
                  <a:lnTo>
                    <a:pt x="1277858" y="478567"/>
                  </a:lnTo>
                  <a:lnTo>
                    <a:pt x="810267" y="894203"/>
                  </a:lnTo>
                  <a:lnTo>
                    <a:pt x="1018086" y="1174758"/>
                  </a:lnTo>
                  <a:lnTo>
                    <a:pt x="1828577" y="790294"/>
                  </a:lnTo>
                  <a:lnTo>
                    <a:pt x="2691022" y="1382576"/>
                  </a:lnTo>
                  <a:lnTo>
                    <a:pt x="2639067" y="1829385"/>
                  </a:lnTo>
                  <a:lnTo>
                    <a:pt x="2846886" y="2463230"/>
                  </a:lnTo>
                  <a:lnTo>
                    <a:pt x="2555940" y="2785349"/>
                  </a:lnTo>
                  <a:lnTo>
                    <a:pt x="1901313" y="2951603"/>
                  </a:lnTo>
                  <a:lnTo>
                    <a:pt x="1257077" y="2639876"/>
                  </a:lnTo>
                  <a:lnTo>
                    <a:pt x="1101213" y="2193067"/>
                  </a:lnTo>
                  <a:lnTo>
                    <a:pt x="1163558" y="1860558"/>
                  </a:lnTo>
                  <a:lnTo>
                    <a:pt x="644013" y="925376"/>
                  </a:lnTo>
                  <a:lnTo>
                    <a:pt x="0" y="1845395"/>
                  </a:lnTo>
                  <a:close/>
                </a:path>
              </a:pathLst>
            </a:cu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E26233C-7BC9-6526-9EDA-B71E46CB16F7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148068" y="2361082"/>
              <a:ext cx="3810000" cy="3810000"/>
            </a:xfrm>
            <a:custGeom>
              <a:avLst/>
              <a:gdLst>
                <a:gd name="connsiteX0" fmla="*/ 1674149 w 3810000"/>
                <a:gd name="connsiteY0" fmla="*/ 1838778 h 3810000"/>
                <a:gd name="connsiteX1" fmla="*/ 2002226 w 3810000"/>
                <a:gd name="connsiteY1" fmla="*/ 1838778 h 3810000"/>
                <a:gd name="connsiteX2" fmla="*/ 2002226 w 3810000"/>
                <a:gd name="connsiteY2" fmla="*/ 2353144 h 3810000"/>
                <a:gd name="connsiteX3" fmla="*/ 1674149 w 3810000"/>
                <a:gd name="connsiteY3" fmla="*/ 2353144 h 3810000"/>
                <a:gd name="connsiteX4" fmla="*/ 1828577 w 3810000"/>
                <a:gd name="connsiteY4" fmla="*/ 790294 h 3810000"/>
                <a:gd name="connsiteX5" fmla="*/ 2086420 w 3810000"/>
                <a:gd name="connsiteY5" fmla="*/ 967367 h 3810000"/>
                <a:gd name="connsiteX6" fmla="*/ 1455289 w 3810000"/>
                <a:gd name="connsiteY6" fmla="*/ 967367 h 3810000"/>
                <a:gd name="connsiteX7" fmla="*/ 0 w 3810000"/>
                <a:gd name="connsiteY7" fmla="*/ 0 h 3810000"/>
                <a:gd name="connsiteX8" fmla="*/ 3810000 w 3810000"/>
                <a:gd name="connsiteY8" fmla="*/ 0 h 3810000"/>
                <a:gd name="connsiteX9" fmla="*/ 3810000 w 3810000"/>
                <a:gd name="connsiteY9" fmla="*/ 3810000 h 3810000"/>
                <a:gd name="connsiteX10" fmla="*/ 0 w 3810000"/>
                <a:gd name="connsiteY10" fmla="*/ 3810000 h 3810000"/>
                <a:gd name="connsiteX11" fmla="*/ 0 w 3810000"/>
                <a:gd name="connsiteY11" fmla="*/ 1872871 h 3810000"/>
                <a:gd name="connsiteX12" fmla="*/ 249158 w 3810000"/>
                <a:gd name="connsiteY12" fmla="*/ 2161894 h 3810000"/>
                <a:gd name="connsiteX13" fmla="*/ 286839 w 3810000"/>
                <a:gd name="connsiteY13" fmla="*/ 2244321 h 3810000"/>
                <a:gd name="connsiteX14" fmla="*/ 286839 w 3810000"/>
                <a:gd name="connsiteY14" fmla="*/ 3090313 h 3810000"/>
                <a:gd name="connsiteX15" fmla="*/ 902398 w 3810000"/>
                <a:gd name="connsiteY15" fmla="*/ 3090313 h 3810000"/>
                <a:gd name="connsiteX16" fmla="*/ 1277858 w 3810000"/>
                <a:gd name="connsiteY16" fmla="*/ 3325676 h 3810000"/>
                <a:gd name="connsiteX17" fmla="*/ 1974049 w 3810000"/>
                <a:gd name="connsiteY17" fmla="*/ 3419194 h 3810000"/>
                <a:gd name="connsiteX18" fmla="*/ 2577801 w 3810000"/>
                <a:gd name="connsiteY18" fmla="*/ 3242713 h 3810000"/>
                <a:gd name="connsiteX19" fmla="*/ 3389536 w 3810000"/>
                <a:gd name="connsiteY19" fmla="*/ 3242713 h 3810000"/>
                <a:gd name="connsiteX20" fmla="*/ 3389536 w 3810000"/>
                <a:gd name="connsiteY20" fmla="*/ 2645869 h 3810000"/>
                <a:gd name="connsiteX21" fmla="*/ 3761286 w 3810000"/>
                <a:gd name="connsiteY21" fmla="*/ 2057985 h 3810000"/>
                <a:gd name="connsiteX22" fmla="*/ 3761286 w 3810000"/>
                <a:gd name="connsiteY22" fmla="*/ 1611176 h 3810000"/>
                <a:gd name="connsiteX23" fmla="*/ 3096267 w 3810000"/>
                <a:gd name="connsiteY23" fmla="*/ 842249 h 3810000"/>
                <a:gd name="connsiteX24" fmla="*/ 2597504 w 3810000"/>
                <a:gd name="connsiteY24" fmla="*/ 437003 h 3810000"/>
                <a:gd name="connsiteX25" fmla="*/ 1963658 w 3810000"/>
                <a:gd name="connsiteY25" fmla="*/ 322703 h 3810000"/>
                <a:gd name="connsiteX26" fmla="*/ 1277858 w 3810000"/>
                <a:gd name="connsiteY26" fmla="*/ 478567 h 3810000"/>
                <a:gd name="connsiteX27" fmla="*/ 810267 w 3810000"/>
                <a:gd name="connsiteY27" fmla="*/ 894203 h 3810000"/>
                <a:gd name="connsiteX28" fmla="*/ 935021 w 3810000"/>
                <a:gd name="connsiteY28" fmla="*/ 1062621 h 3810000"/>
                <a:gd name="connsiteX29" fmla="*/ 720260 w 3810000"/>
                <a:gd name="connsiteY29" fmla="*/ 1062621 h 3810000"/>
                <a:gd name="connsiteX30" fmla="*/ 644013 w 3810000"/>
                <a:gd name="connsiteY30" fmla="*/ 925376 h 3810000"/>
                <a:gd name="connsiteX31" fmla="*/ 547942 w 3810000"/>
                <a:gd name="connsiteY31" fmla="*/ 1062621 h 3810000"/>
                <a:gd name="connsiteX32" fmla="*/ 286839 w 3810000"/>
                <a:gd name="connsiteY32" fmla="*/ 1062621 h 3810000"/>
                <a:gd name="connsiteX33" fmla="*/ 286839 w 3810000"/>
                <a:gd name="connsiteY33" fmla="*/ 1435625 h 3810000"/>
                <a:gd name="connsiteX34" fmla="*/ 0 w 3810000"/>
                <a:gd name="connsiteY34" fmla="*/ 1845395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10000" h="3810000">
                  <a:moveTo>
                    <a:pt x="1674149" y="1838778"/>
                  </a:moveTo>
                  <a:lnTo>
                    <a:pt x="2002226" y="1838778"/>
                  </a:lnTo>
                  <a:lnTo>
                    <a:pt x="2002226" y="2353144"/>
                  </a:lnTo>
                  <a:lnTo>
                    <a:pt x="1674149" y="2353144"/>
                  </a:lnTo>
                  <a:close/>
                  <a:moveTo>
                    <a:pt x="1828577" y="790294"/>
                  </a:moveTo>
                  <a:lnTo>
                    <a:pt x="2086420" y="967367"/>
                  </a:lnTo>
                  <a:lnTo>
                    <a:pt x="1455289" y="967367"/>
                  </a:lnTo>
                  <a:close/>
                  <a:moveTo>
                    <a:pt x="0" y="0"/>
                  </a:moveTo>
                  <a:lnTo>
                    <a:pt x="3810000" y="0"/>
                  </a:lnTo>
                  <a:lnTo>
                    <a:pt x="3810000" y="3810000"/>
                  </a:lnTo>
                  <a:lnTo>
                    <a:pt x="0" y="3810000"/>
                  </a:lnTo>
                  <a:lnTo>
                    <a:pt x="0" y="1872871"/>
                  </a:lnTo>
                  <a:lnTo>
                    <a:pt x="249158" y="2161894"/>
                  </a:lnTo>
                  <a:lnTo>
                    <a:pt x="286839" y="2244321"/>
                  </a:lnTo>
                  <a:lnTo>
                    <a:pt x="286839" y="3090313"/>
                  </a:lnTo>
                  <a:lnTo>
                    <a:pt x="902398" y="3090313"/>
                  </a:lnTo>
                  <a:lnTo>
                    <a:pt x="1277858" y="3325676"/>
                  </a:lnTo>
                  <a:lnTo>
                    <a:pt x="1974049" y="3419194"/>
                  </a:lnTo>
                  <a:lnTo>
                    <a:pt x="2577801" y="3242713"/>
                  </a:lnTo>
                  <a:lnTo>
                    <a:pt x="3389536" y="3242713"/>
                  </a:lnTo>
                  <a:lnTo>
                    <a:pt x="3389536" y="2645869"/>
                  </a:lnTo>
                  <a:lnTo>
                    <a:pt x="3761286" y="2057985"/>
                  </a:lnTo>
                  <a:lnTo>
                    <a:pt x="3761286" y="1611176"/>
                  </a:lnTo>
                  <a:lnTo>
                    <a:pt x="3096267" y="842249"/>
                  </a:lnTo>
                  <a:lnTo>
                    <a:pt x="2597504" y="437003"/>
                  </a:lnTo>
                  <a:lnTo>
                    <a:pt x="1963658" y="322703"/>
                  </a:lnTo>
                  <a:lnTo>
                    <a:pt x="1277858" y="478567"/>
                  </a:lnTo>
                  <a:lnTo>
                    <a:pt x="810267" y="894203"/>
                  </a:lnTo>
                  <a:lnTo>
                    <a:pt x="935021" y="1062621"/>
                  </a:lnTo>
                  <a:lnTo>
                    <a:pt x="720260" y="1062621"/>
                  </a:lnTo>
                  <a:lnTo>
                    <a:pt x="644013" y="925376"/>
                  </a:lnTo>
                  <a:lnTo>
                    <a:pt x="547942" y="1062621"/>
                  </a:lnTo>
                  <a:lnTo>
                    <a:pt x="286839" y="1062621"/>
                  </a:lnTo>
                  <a:lnTo>
                    <a:pt x="286839" y="1435625"/>
                  </a:lnTo>
                  <a:lnTo>
                    <a:pt x="0" y="1845395"/>
                  </a:lnTo>
                  <a:close/>
                </a:path>
              </a:pathLst>
            </a:custGeom>
          </p:spPr>
        </p:pic>
      </p:grpSp>
      <p:sp>
        <p:nvSpPr>
          <p:cNvPr id="14" name="Freeform: Shape 13">
            <a:hlinkClick r:id="rId16" action="ppaction://hlinksldjump"/>
            <a:extLst>
              <a:ext uri="{FF2B5EF4-FFF2-40B4-BE49-F238E27FC236}">
                <a16:creationId xmlns:a16="http://schemas.microsoft.com/office/drawing/2014/main" id="{2216120B-94CA-9FAD-9ADD-0E91B0D05667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4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79C8EA3-E7A4-7012-628F-FB4452130A2D}"/>
              </a:ext>
            </a:extLst>
          </p:cNvPr>
          <p:cNvSpPr/>
          <p:nvPr/>
        </p:nvSpPr>
        <p:spPr>
          <a:xfrm>
            <a:off x="4508197" y="1266501"/>
            <a:ext cx="7683803" cy="306094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371C7-EAA6-F923-0AB0-657EF5E1C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t="15838" r="20966" b="12746"/>
          <a:stretch/>
        </p:blipFill>
        <p:spPr>
          <a:xfrm>
            <a:off x="79842" y="1606828"/>
            <a:ext cx="4978492" cy="4318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89" y="126590"/>
            <a:ext cx="11350506" cy="976654"/>
          </a:xfrm>
        </p:spPr>
        <p:txBody>
          <a:bodyPr>
            <a:normAutofit fontScale="90000"/>
          </a:bodyPr>
          <a:lstStyle/>
          <a:p>
            <a:r>
              <a:rPr lang="en-GB" sz="3700" dirty="0"/>
              <a:t>Testosterone </a:t>
            </a:r>
            <a:r>
              <a:rPr lang="en-GB" sz="3700" dirty="0" err="1"/>
              <a:t>Besins</a:t>
            </a:r>
            <a:r>
              <a:rPr lang="en-GB" sz="3700" dirty="0"/>
              <a:t> 1000 mg/4 mL, solution for injection</a:t>
            </a:r>
            <a:br>
              <a:rPr lang="en-GB" sz="3700" dirty="0"/>
            </a:br>
            <a:r>
              <a:rPr lang="en-GB" sz="3100" b="0" dirty="0">
                <a:solidFill>
                  <a:schemeClr val="accent1"/>
                </a:solidFill>
              </a:rPr>
              <a:t>  Summary of Product Characteristics</a:t>
            </a:r>
            <a:endParaRPr lang="en-GB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39" y="1340933"/>
            <a:ext cx="5691191" cy="290733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/>
              <a:t>Composition and formulation</a:t>
            </a:r>
          </a:p>
          <a:p>
            <a:pPr marR="0" lvl="0" fontAlgn="auto">
              <a:spcAft>
                <a:spcPts val="0"/>
              </a:spcAft>
              <a:buSzTx/>
              <a:tabLst/>
              <a:defRPr/>
            </a:pPr>
            <a:r>
              <a:rPr lang="en-GB" dirty="0"/>
              <a:t>Clear, yellowish oily solution</a:t>
            </a:r>
          </a:p>
          <a:p>
            <a:pPr marR="0" lvl="0" fontAlgn="auto">
              <a:spcAft>
                <a:spcPts val="0"/>
              </a:spcAft>
              <a:buSzTx/>
              <a:tabLst/>
              <a:defRPr/>
            </a:pPr>
            <a:r>
              <a:rPr lang="en-GB" dirty="0"/>
              <a:t>Each 4 mL vial contains </a:t>
            </a:r>
            <a:r>
              <a:rPr lang="en-GB" b="1" dirty="0">
                <a:solidFill>
                  <a:schemeClr val="accent1"/>
                </a:solidFill>
              </a:rPr>
              <a:t>1000 mg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testosterone undecanoate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corresponding to 631.5 mg testosterone</a:t>
            </a:r>
          </a:p>
          <a:p>
            <a:pPr lvl="1">
              <a:defRPr/>
            </a:pPr>
            <a:r>
              <a:rPr lang="en-GB" dirty="0"/>
              <a:t>Per 1 mL solution for injection:</a:t>
            </a: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250 mg testosterone undecanoate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corresponding to 157.9 mg testosterone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Testosterone </a:t>
            </a:r>
            <a:r>
              <a:rPr lang="en-GB" dirty="0" err="1"/>
              <a:t>Besins</a:t>
            </a:r>
            <a:r>
              <a:rPr lang="en-GB" dirty="0"/>
              <a:t> 1000 mg/4 mL Summary of Product Characteristics.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E587AB-3A13-F9C8-B67D-ACA539E089D2}"/>
              </a:ext>
            </a:extLst>
          </p:cNvPr>
          <p:cNvSpPr txBox="1">
            <a:spLocks/>
          </p:cNvSpPr>
          <p:nvPr/>
        </p:nvSpPr>
        <p:spPr>
          <a:xfrm>
            <a:off x="4866939" y="4352077"/>
            <a:ext cx="7133667" cy="1052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b="1" dirty="0"/>
              <a:t>Excipients per 4 mL vial</a:t>
            </a:r>
          </a:p>
          <a:p>
            <a:pPr lvl="1"/>
            <a:r>
              <a:rPr lang="en-GB" dirty="0"/>
              <a:t>2000 mg benzyl benzoate (500 mg/mL)</a:t>
            </a:r>
            <a:r>
              <a:rPr lang="en-GB" sz="1400" dirty="0"/>
              <a:t> [excipient with known effect]</a:t>
            </a:r>
          </a:p>
          <a:p>
            <a:pPr lvl="1"/>
            <a:r>
              <a:rPr lang="en-GB" dirty="0"/>
              <a:t>Refined castor oil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1C2BEA-9AB5-E163-7C2E-3F0855D1121A}"/>
              </a:ext>
            </a:extLst>
          </p:cNvPr>
          <p:cNvGrpSpPr/>
          <p:nvPr/>
        </p:nvGrpSpPr>
        <p:grpSpPr>
          <a:xfrm>
            <a:off x="10466992" y="5049692"/>
            <a:ext cx="568591" cy="568591"/>
            <a:chOff x="9442634" y="2900297"/>
            <a:chExt cx="3810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309B79-3605-0DA1-EFF0-162092D63686}"/>
                </a:ext>
              </a:extLst>
            </p:cNvPr>
            <p:cNvSpPr/>
            <p:nvPr/>
          </p:nvSpPr>
          <p:spPr>
            <a:xfrm>
              <a:off x="9569260" y="3038638"/>
              <a:ext cx="3527050" cy="3527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84D10A-AAFE-A1E5-530E-A9F1A8985166}"/>
                </a:ext>
              </a:extLst>
            </p:cNvPr>
            <p:cNvSpPr/>
            <p:nvPr/>
          </p:nvSpPr>
          <p:spPr>
            <a:xfrm>
              <a:off x="10832951" y="4378362"/>
              <a:ext cx="828338" cy="169970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81ED87-AFA5-E48B-41E6-298833816F4D}"/>
                </a:ext>
              </a:extLst>
            </p:cNvPr>
            <p:cNvSpPr/>
            <p:nvPr/>
          </p:nvSpPr>
          <p:spPr>
            <a:xfrm>
              <a:off x="11304602" y="3514939"/>
              <a:ext cx="603361" cy="603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05C678-6E45-DB39-571F-D3837BB6231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42634" y="2900297"/>
              <a:ext cx="3810000" cy="381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A17537-04E6-6042-3127-FDE0DEE1A561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</a:t>
            </a:r>
          </a:p>
        </p:txBody>
      </p:sp>
      <p:sp>
        <p:nvSpPr>
          <p:cNvPr id="12" name="Freeform: Shape 11">
            <a:hlinkClick r:id="rId5" action="ppaction://hlinksldjump"/>
            <a:extLst>
              <a:ext uri="{FF2B5EF4-FFF2-40B4-BE49-F238E27FC236}">
                <a16:creationId xmlns:a16="http://schemas.microsoft.com/office/drawing/2014/main" id="{6C331B2F-19F1-DCD4-77DA-DAC5DEEFBD83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hlinkClick r:id="rId6" action="ppaction://hlinksldjump"/>
            <a:extLst>
              <a:ext uri="{FF2B5EF4-FFF2-40B4-BE49-F238E27FC236}">
                <a16:creationId xmlns:a16="http://schemas.microsoft.com/office/drawing/2014/main" id="{5D905AC7-7794-B36C-7DFF-B2ABDC8AF867}"/>
              </a:ext>
            </a:extLst>
          </p:cNvPr>
          <p:cNvSpPr/>
          <p:nvPr/>
        </p:nvSpPr>
        <p:spPr>
          <a:xfrm>
            <a:off x="10462437" y="5039832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33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11201651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Pharmacokinetic properties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B5004-A404-AC2C-C5EC-FB1E42DF4EC9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29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A9A5BED-FDCD-3A25-F05A-0665873ED1B6}"/>
              </a:ext>
            </a:extLst>
          </p:cNvPr>
          <p:cNvGrpSpPr/>
          <p:nvPr/>
        </p:nvGrpSpPr>
        <p:grpSpPr>
          <a:xfrm>
            <a:off x="568589" y="1969723"/>
            <a:ext cx="1290071" cy="419043"/>
            <a:chOff x="7190831" y="1792758"/>
            <a:chExt cx="3696586" cy="1200731"/>
          </a:xfrm>
        </p:grpSpPr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85405057-73A8-CDBB-8E60-13A4A8D640DF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2394" t="34346" r="2976" b="34139"/>
            <a:stretch/>
          </p:blipFill>
          <p:spPr>
            <a:xfrm flipH="1">
              <a:off x="7190831" y="1792758"/>
              <a:ext cx="2462324" cy="1200731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73158AC9-47FB-0ABA-0D34-D0DEC19FB99D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34346" r="67605" b="34139"/>
            <a:stretch/>
          </p:blipFill>
          <p:spPr>
            <a:xfrm flipH="1">
              <a:off x="9653155" y="1792758"/>
              <a:ext cx="1234262" cy="1200731"/>
            </a:xfrm>
            <a:prstGeom prst="rect">
              <a:avLst/>
            </a:prstGeom>
          </p:spPr>
        </p:pic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4291F345-1373-F8EA-63AC-132F25BC27AF}"/>
              </a:ext>
            </a:extLst>
          </p:cNvPr>
          <p:cNvSpPr txBox="1">
            <a:spLocks/>
          </p:cNvSpPr>
          <p:nvPr/>
        </p:nvSpPr>
        <p:spPr>
          <a:xfrm>
            <a:off x="1838237" y="1917631"/>
            <a:ext cx="9304684" cy="28226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Elimination</a:t>
            </a:r>
          </a:p>
          <a:p>
            <a:r>
              <a:rPr lang="en-GB" sz="2000" dirty="0"/>
              <a:t>Testosterone undergoes extensive </a:t>
            </a:r>
            <a:r>
              <a:rPr lang="en-GB" sz="2000" b="1" dirty="0">
                <a:solidFill>
                  <a:schemeClr val="accent1"/>
                </a:solidFill>
              </a:rPr>
              <a:t>hepatic and extrahepatic metabolism</a:t>
            </a:r>
          </a:p>
          <a:p>
            <a:r>
              <a:rPr lang="en-GB" sz="2000" dirty="0"/>
              <a:t>After the administration of radiolabelled testosterone, </a:t>
            </a:r>
            <a:r>
              <a:rPr lang="en-GB" sz="2000" b="1" dirty="0">
                <a:solidFill>
                  <a:schemeClr val="accent1"/>
                </a:solidFill>
              </a:rPr>
              <a:t>~90% of the radioactivity appears in the urine</a:t>
            </a:r>
            <a:r>
              <a:rPr lang="en-GB" sz="2000" dirty="0"/>
              <a:t> as glucuronic and sulphuric acid conjugates and </a:t>
            </a:r>
            <a:r>
              <a:rPr lang="en-GB" sz="2000" b="1" dirty="0">
                <a:solidFill>
                  <a:schemeClr val="accent1"/>
                </a:solidFill>
              </a:rPr>
              <a:t>6% appears </a:t>
            </a: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>
                <a:solidFill>
                  <a:schemeClr val="accent1"/>
                </a:solidFill>
              </a:rPr>
              <a:t>in the faeces</a:t>
            </a:r>
            <a:r>
              <a:rPr lang="en-GB" sz="2000" dirty="0"/>
              <a:t> after undergoing enterohepatic circulation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Urinary medicinal products</a:t>
            </a:r>
            <a:r>
              <a:rPr lang="en-GB" sz="2000" dirty="0"/>
              <a:t> include </a:t>
            </a:r>
            <a:r>
              <a:rPr lang="en-GB" sz="2000" b="1" dirty="0">
                <a:solidFill>
                  <a:schemeClr val="accent1"/>
                </a:solidFill>
              </a:rPr>
              <a:t>androsterone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chemeClr val="accent1"/>
                </a:solidFill>
              </a:rPr>
              <a:t>etiocholanolone</a:t>
            </a:r>
          </a:p>
          <a:p>
            <a:r>
              <a:rPr lang="en-GB" sz="2000" dirty="0"/>
              <a:t>Following intramuscular administration of this depot formulation, the </a:t>
            </a:r>
            <a:r>
              <a:rPr lang="en-GB" sz="2000" b="1" dirty="0">
                <a:solidFill>
                  <a:schemeClr val="accent1"/>
                </a:solidFill>
              </a:rPr>
              <a:t>release rate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is characterised by a </a:t>
            </a:r>
            <a:r>
              <a:rPr lang="en-GB" sz="2000" b="1" dirty="0">
                <a:solidFill>
                  <a:schemeClr val="accent1"/>
                </a:solidFill>
              </a:rPr>
              <a:t>half-life of 90±40 days</a:t>
            </a:r>
          </a:p>
        </p:txBody>
      </p:sp>
      <p:sp>
        <p:nvSpPr>
          <p:cNvPr id="14" name="Freeform: Shape 13">
            <a:hlinkClick r:id="rId6" action="ppaction://hlinksldjump"/>
            <a:extLst>
              <a:ext uri="{FF2B5EF4-FFF2-40B4-BE49-F238E27FC236}">
                <a16:creationId xmlns:a16="http://schemas.microsoft.com/office/drawing/2014/main" id="{04F7D5FA-674F-9CCE-3854-75753F46C592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69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Preclinical safety data</a:t>
            </a:r>
          </a:p>
          <a:p>
            <a:r>
              <a:rPr lang="en-GB" sz="2000" dirty="0"/>
              <a:t>Toxicological studies have not revealed other effects than those which can be </a:t>
            </a:r>
            <a:br>
              <a:rPr lang="en-GB" sz="2000" dirty="0"/>
            </a:br>
            <a:r>
              <a:rPr lang="en-GB" sz="2000" dirty="0"/>
              <a:t>explained based on the hormone profile of Testosterone </a:t>
            </a:r>
            <a:r>
              <a:rPr lang="en-GB" sz="2000" dirty="0" err="1"/>
              <a:t>Besins</a:t>
            </a:r>
            <a:r>
              <a:rPr lang="en-GB" sz="2000" dirty="0"/>
              <a:t> 1000 mg/4 mL</a:t>
            </a:r>
          </a:p>
          <a:p>
            <a:pPr>
              <a:spcBef>
                <a:spcPts val="800"/>
              </a:spcBef>
            </a:pPr>
            <a:r>
              <a:rPr lang="en-GB" sz="2000" b="1" dirty="0">
                <a:solidFill>
                  <a:schemeClr val="accent1"/>
                </a:solidFill>
              </a:rPr>
              <a:t>Testosterone</a:t>
            </a:r>
            <a:r>
              <a:rPr lang="en-GB" sz="2000" dirty="0"/>
              <a:t> has been found to be </a:t>
            </a:r>
            <a:r>
              <a:rPr lang="en-GB" sz="2000" b="1" dirty="0">
                <a:solidFill>
                  <a:schemeClr val="accent1"/>
                </a:solidFill>
              </a:rPr>
              <a:t>non-mutagenic </a:t>
            </a:r>
            <a:r>
              <a:rPr lang="en-GB" sz="2000" b="1" i="1" dirty="0">
                <a:solidFill>
                  <a:schemeClr val="accent1"/>
                </a:solidFill>
              </a:rPr>
              <a:t>in vitro</a:t>
            </a:r>
            <a:r>
              <a:rPr lang="en-GB" sz="2000" dirty="0"/>
              <a:t> using the reverse mutation model (Ames test) or CHO cells</a:t>
            </a:r>
          </a:p>
          <a:p>
            <a:pPr>
              <a:spcBef>
                <a:spcPts val="800"/>
              </a:spcBef>
            </a:pPr>
            <a:r>
              <a:rPr lang="en-GB" sz="2000" dirty="0"/>
              <a:t>A </a:t>
            </a:r>
            <a:r>
              <a:rPr lang="en-GB" sz="2000" b="1" dirty="0">
                <a:solidFill>
                  <a:schemeClr val="accent1"/>
                </a:solidFill>
              </a:rPr>
              <a:t>relationship between androgen treatment and certain cancers</a:t>
            </a:r>
            <a:r>
              <a:rPr lang="en-GB" sz="2000" dirty="0"/>
              <a:t> has been found in studies on laboratory animals</a:t>
            </a:r>
          </a:p>
          <a:p>
            <a:pPr lvl="1"/>
            <a:r>
              <a:rPr lang="en-GB" dirty="0"/>
              <a:t>Experimental data in rats have shown </a:t>
            </a:r>
            <a:r>
              <a:rPr lang="en-GB" b="1" dirty="0">
                <a:solidFill>
                  <a:schemeClr val="accent1"/>
                </a:solidFill>
              </a:rPr>
              <a:t>increased incidences of prostate cancer</a:t>
            </a:r>
            <a:r>
              <a:rPr lang="en-GB" dirty="0"/>
              <a:t> after treatment with testosterone</a:t>
            </a:r>
          </a:p>
          <a:p>
            <a:pPr>
              <a:spcBef>
                <a:spcPts val="800"/>
              </a:spcBef>
            </a:pPr>
            <a:r>
              <a:rPr lang="en-GB" sz="2000" dirty="0"/>
              <a:t>Sex hormones are known to facilitate the development of certain tumours induced by known carcinogenic agents; the clinical relevance of the latter observation is not known</a:t>
            </a:r>
          </a:p>
          <a:p>
            <a:pPr>
              <a:spcBef>
                <a:spcPts val="800"/>
              </a:spcBef>
            </a:pPr>
            <a:r>
              <a:rPr lang="en-GB" sz="2000" dirty="0"/>
              <a:t>Fertility studies in rodents and primates have shown that </a:t>
            </a:r>
            <a:r>
              <a:rPr lang="en-GB" sz="2000" b="1" dirty="0">
                <a:solidFill>
                  <a:schemeClr val="accent1"/>
                </a:solidFill>
              </a:rPr>
              <a:t>treatment with testosterone can impair fertility</a:t>
            </a:r>
            <a:r>
              <a:rPr lang="en-GB" sz="2000" dirty="0"/>
              <a:t> by suppressing spermatogenesis in a dose-dependent manner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CHO, Chinese hamster ovary.</a:t>
            </a:r>
          </a:p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14C85-4972-A467-AA39-3B95204C7838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1487BA-FAEA-9F68-E128-309584A732D3}"/>
              </a:ext>
            </a:extLst>
          </p:cNvPr>
          <p:cNvGrpSpPr/>
          <p:nvPr/>
        </p:nvGrpSpPr>
        <p:grpSpPr>
          <a:xfrm>
            <a:off x="8829477" y="771725"/>
            <a:ext cx="2641367" cy="1706056"/>
            <a:chOff x="8691251" y="729193"/>
            <a:chExt cx="2641367" cy="170605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FE4DC1A-405E-3C3F-08EF-A7D36B982F31}"/>
                </a:ext>
              </a:extLst>
            </p:cNvPr>
            <p:cNvGrpSpPr/>
            <p:nvPr/>
          </p:nvGrpSpPr>
          <p:grpSpPr>
            <a:xfrm>
              <a:off x="8691251" y="790124"/>
              <a:ext cx="1337573" cy="1337573"/>
              <a:chOff x="8832780" y="881912"/>
              <a:chExt cx="1350028" cy="135002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C236A2C-B5F6-51AF-FABB-60011FE8AED8}"/>
                  </a:ext>
                </a:extLst>
              </p:cNvPr>
              <p:cNvSpPr/>
              <p:nvPr/>
            </p:nvSpPr>
            <p:spPr>
              <a:xfrm>
                <a:off x="8889615" y="941897"/>
                <a:ext cx="763146" cy="7631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91F37D2-D0BA-81A3-8AAB-59805AFEBE35}"/>
                  </a:ext>
                </a:extLst>
              </p:cNvPr>
              <p:cNvSpPr/>
              <p:nvPr/>
            </p:nvSpPr>
            <p:spPr>
              <a:xfrm>
                <a:off x="9357131" y="1227221"/>
                <a:ext cx="763146" cy="948776"/>
              </a:xfrm>
              <a:custGeom>
                <a:avLst/>
                <a:gdLst>
                  <a:gd name="connsiteX0" fmla="*/ 763146 w 763146"/>
                  <a:gd name="connsiteY0" fmla="*/ 948776 h 948776"/>
                  <a:gd name="connsiteX1" fmla="*/ 340322 w 763146"/>
                  <a:gd name="connsiteY1" fmla="*/ 948776 h 948776"/>
                  <a:gd name="connsiteX2" fmla="*/ 202818 w 763146"/>
                  <a:gd name="connsiteY2" fmla="*/ 831898 h 948776"/>
                  <a:gd name="connsiteX3" fmla="*/ 140941 w 763146"/>
                  <a:gd name="connsiteY3" fmla="*/ 715020 h 948776"/>
                  <a:gd name="connsiteX4" fmla="*/ 0 w 763146"/>
                  <a:gd name="connsiteY4" fmla="*/ 305946 h 948776"/>
                  <a:gd name="connsiteX5" fmla="*/ 17188 w 763146"/>
                  <a:gd name="connsiteY5" fmla="*/ 247507 h 948776"/>
                  <a:gd name="connsiteX6" fmla="*/ 58439 w 763146"/>
                  <a:gd name="connsiteY6" fmla="*/ 216568 h 948776"/>
                  <a:gd name="connsiteX7" fmla="*/ 120316 w 763146"/>
                  <a:gd name="connsiteY7" fmla="*/ 216568 h 948776"/>
                  <a:gd name="connsiteX8" fmla="*/ 165004 w 763146"/>
                  <a:gd name="connsiteY8" fmla="*/ 240632 h 948776"/>
                  <a:gd name="connsiteX9" fmla="*/ 226881 w 763146"/>
                  <a:gd name="connsiteY9" fmla="*/ 354072 h 948776"/>
                  <a:gd name="connsiteX10" fmla="*/ 240631 w 763146"/>
                  <a:gd name="connsiteY10" fmla="*/ 295633 h 948776"/>
                  <a:gd name="connsiteX11" fmla="*/ 275007 w 763146"/>
                  <a:gd name="connsiteY11" fmla="*/ 230319 h 948776"/>
                  <a:gd name="connsiteX12" fmla="*/ 299071 w 763146"/>
                  <a:gd name="connsiteY12" fmla="*/ 154692 h 948776"/>
                  <a:gd name="connsiteX13" fmla="*/ 299071 w 763146"/>
                  <a:gd name="connsiteY13" fmla="*/ 72190 h 948776"/>
                  <a:gd name="connsiteX14" fmla="*/ 288758 w 763146"/>
                  <a:gd name="connsiteY14" fmla="*/ 0 h 948776"/>
                  <a:gd name="connsiteX15" fmla="*/ 505326 w 763146"/>
                  <a:gd name="connsiteY15" fmla="*/ 0 h 948776"/>
                  <a:gd name="connsiteX16" fmla="*/ 763146 w 763146"/>
                  <a:gd name="connsiteY16" fmla="*/ 336884 h 948776"/>
                  <a:gd name="connsiteX17" fmla="*/ 763146 w 763146"/>
                  <a:gd name="connsiteY17" fmla="*/ 948776 h 94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3146" h="948776">
                    <a:moveTo>
                      <a:pt x="763146" y="948776"/>
                    </a:moveTo>
                    <a:lnTo>
                      <a:pt x="340322" y="948776"/>
                    </a:lnTo>
                    <a:lnTo>
                      <a:pt x="202818" y="831898"/>
                    </a:lnTo>
                    <a:lnTo>
                      <a:pt x="140941" y="715020"/>
                    </a:lnTo>
                    <a:lnTo>
                      <a:pt x="0" y="305946"/>
                    </a:lnTo>
                    <a:lnTo>
                      <a:pt x="17188" y="247507"/>
                    </a:lnTo>
                    <a:lnTo>
                      <a:pt x="58439" y="216568"/>
                    </a:lnTo>
                    <a:lnTo>
                      <a:pt x="120316" y="216568"/>
                    </a:lnTo>
                    <a:lnTo>
                      <a:pt x="165004" y="240632"/>
                    </a:lnTo>
                    <a:lnTo>
                      <a:pt x="226881" y="354072"/>
                    </a:lnTo>
                    <a:lnTo>
                      <a:pt x="240631" y="295633"/>
                    </a:lnTo>
                    <a:lnTo>
                      <a:pt x="275007" y="230319"/>
                    </a:lnTo>
                    <a:lnTo>
                      <a:pt x="299071" y="154692"/>
                    </a:lnTo>
                    <a:lnTo>
                      <a:pt x="299071" y="72190"/>
                    </a:lnTo>
                    <a:lnTo>
                      <a:pt x="288758" y="0"/>
                    </a:lnTo>
                    <a:lnTo>
                      <a:pt x="505326" y="0"/>
                    </a:lnTo>
                    <a:lnTo>
                      <a:pt x="763146" y="336884"/>
                    </a:lnTo>
                    <a:lnTo>
                      <a:pt x="763146" y="948776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A2FE78F-2B23-F81A-C1BA-0644AA99E496}"/>
                  </a:ext>
                </a:extLst>
              </p:cNvPr>
              <p:cNvGrpSpPr/>
              <p:nvPr/>
            </p:nvGrpSpPr>
            <p:grpSpPr>
              <a:xfrm>
                <a:off x="9101600" y="1136220"/>
                <a:ext cx="321992" cy="380430"/>
                <a:chOff x="9101600" y="1136220"/>
                <a:chExt cx="321992" cy="380430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770B06DC-3EE4-120F-F474-8E9955225D8B}"/>
                    </a:ext>
                  </a:extLst>
                </p:cNvPr>
                <p:cNvSpPr/>
                <p:nvPr/>
              </p:nvSpPr>
              <p:spPr>
                <a:xfrm>
                  <a:off x="9147437" y="1430710"/>
                  <a:ext cx="85940" cy="859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0E33A1A-CED2-DF7C-03FB-5D3F664AF8F2}"/>
                    </a:ext>
                  </a:extLst>
                </p:cNvPr>
                <p:cNvSpPr/>
                <p:nvPr/>
              </p:nvSpPr>
              <p:spPr>
                <a:xfrm>
                  <a:off x="9337652" y="1136220"/>
                  <a:ext cx="85940" cy="859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B7899E6-D429-2478-7262-CC21E0081D1E}"/>
                    </a:ext>
                  </a:extLst>
                </p:cNvPr>
                <p:cNvSpPr/>
                <p:nvPr/>
              </p:nvSpPr>
              <p:spPr>
                <a:xfrm>
                  <a:off x="9101600" y="1223304"/>
                  <a:ext cx="85940" cy="859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A7C608A-EB84-56C7-FCC4-C98BE2F72216}"/>
                    </a:ext>
                  </a:extLst>
                </p:cNvPr>
                <p:cNvSpPr/>
                <p:nvPr/>
              </p:nvSpPr>
              <p:spPr>
                <a:xfrm>
                  <a:off x="9133684" y="1162570"/>
                  <a:ext cx="116880" cy="11688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CA3D88BD-557E-5AE8-B46D-A0FF7574DA1E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832780" y="881912"/>
                <a:ext cx="1350028" cy="1350028"/>
              </a:xfrm>
              <a:prstGeom prst="rect">
                <a:avLst/>
              </a:prstGeom>
            </p:spPr>
          </p:pic>
        </p:grp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052DD772-68DA-46F4-0BF6-8BF2EC6BD92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70641" y="729193"/>
              <a:ext cx="1061977" cy="1061977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2170123-E33C-4A66-D3D8-10773111E7D3}"/>
                </a:ext>
              </a:extLst>
            </p:cNvPr>
            <p:cNvGrpSpPr/>
            <p:nvPr/>
          </p:nvGrpSpPr>
          <p:grpSpPr>
            <a:xfrm>
              <a:off x="10068492" y="1791220"/>
              <a:ext cx="644029" cy="644029"/>
              <a:chOff x="2508190" y="1399251"/>
              <a:chExt cx="4080274" cy="4080274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0DD1843C-0368-C1D3-3F3A-1DCD4AF866C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08190" y="1399251"/>
                <a:ext cx="4080274" cy="4080274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946A9FE-56DF-6339-44D6-EDAD5A80066A}"/>
                  </a:ext>
                </a:extLst>
              </p:cNvPr>
              <p:cNvSpPr/>
              <p:nvPr/>
            </p:nvSpPr>
            <p:spPr>
              <a:xfrm>
                <a:off x="5616048" y="2684045"/>
                <a:ext cx="102538" cy="102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1" name="Freeform: Shape 50">
            <a:hlinkClick r:id="rId8" action="ppaction://hlinksldjump"/>
            <a:extLst>
              <a:ext uri="{FF2B5EF4-FFF2-40B4-BE49-F238E27FC236}">
                <a16:creationId xmlns:a16="http://schemas.microsoft.com/office/drawing/2014/main" id="{666F760D-2636-C86B-BBD5-586116E16F29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1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64519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Pharmaceutical particulars</a:t>
            </a:r>
          </a:p>
          <a:p>
            <a:pPr marL="0" indent="0">
              <a:buNone/>
            </a:pPr>
            <a:r>
              <a:rPr lang="en-GB" sz="2000" b="1" dirty="0"/>
              <a:t>Incompatibilities</a:t>
            </a:r>
          </a:p>
          <a:p>
            <a:r>
              <a:rPr lang="en-GB" sz="1900" dirty="0"/>
              <a:t>In the absence of compatibility studies, this medicinal product </a:t>
            </a:r>
            <a:r>
              <a:rPr lang="en-GB" sz="1900" b="1" dirty="0">
                <a:solidFill>
                  <a:schemeClr val="accent1"/>
                </a:solidFill>
              </a:rPr>
              <a:t>must not be mixed </a:t>
            </a:r>
            <a:br>
              <a:rPr lang="en-GB" sz="1900" b="1" dirty="0">
                <a:solidFill>
                  <a:schemeClr val="accent1"/>
                </a:solidFill>
              </a:rPr>
            </a:br>
            <a:r>
              <a:rPr lang="en-GB" sz="1900" b="1" dirty="0">
                <a:solidFill>
                  <a:schemeClr val="accent1"/>
                </a:solidFill>
              </a:rPr>
              <a:t>with other medicinal products</a:t>
            </a:r>
          </a:p>
          <a:p>
            <a:pPr marL="0" indent="0">
              <a:buNone/>
            </a:pPr>
            <a:r>
              <a:rPr lang="en-GB" sz="2000" b="1" dirty="0"/>
              <a:t>Shelf life</a:t>
            </a:r>
          </a:p>
          <a:p>
            <a:r>
              <a:rPr lang="en-GB" sz="1900" b="1" dirty="0">
                <a:solidFill>
                  <a:schemeClr val="accent1"/>
                </a:solidFill>
              </a:rPr>
              <a:t>2 years</a:t>
            </a:r>
            <a:r>
              <a:rPr lang="en-GB" sz="1900" dirty="0"/>
              <a:t>; the medicinal product </a:t>
            </a:r>
            <a:r>
              <a:rPr lang="en-GB" sz="1900" b="1" dirty="0">
                <a:solidFill>
                  <a:schemeClr val="accent1"/>
                </a:solidFill>
              </a:rPr>
              <a:t>must be used immediately</a:t>
            </a:r>
            <a:r>
              <a:rPr lang="en-GB" sz="1900" dirty="0"/>
              <a:t> after first opening</a:t>
            </a:r>
          </a:p>
          <a:p>
            <a:pPr marL="0" indent="0">
              <a:buNone/>
            </a:pPr>
            <a:r>
              <a:rPr lang="en-GB" sz="2000" b="1" dirty="0"/>
              <a:t>Special precautions for storage</a:t>
            </a:r>
          </a:p>
          <a:p>
            <a:r>
              <a:rPr lang="en-GB" sz="1900" dirty="0"/>
              <a:t>This medicinal product </a:t>
            </a:r>
            <a:r>
              <a:rPr lang="en-GB" sz="1900" b="1" dirty="0">
                <a:solidFill>
                  <a:schemeClr val="accent1"/>
                </a:solidFill>
              </a:rPr>
              <a:t>does not require any special storage conditions</a:t>
            </a:r>
          </a:p>
          <a:p>
            <a:pPr marL="0" indent="0">
              <a:buNone/>
            </a:pPr>
            <a:r>
              <a:rPr lang="en-GB" sz="2000" b="1" dirty="0"/>
              <a:t>Nature and contents of container</a:t>
            </a:r>
            <a:endParaRPr lang="en-GB" sz="2000" dirty="0"/>
          </a:p>
          <a:p>
            <a:r>
              <a:rPr lang="en-GB" sz="1900" dirty="0"/>
              <a:t>Amber glass vial with a </a:t>
            </a:r>
            <a:r>
              <a:rPr lang="en-GB" sz="1900" dirty="0" err="1"/>
              <a:t>bromobutyl</a:t>
            </a:r>
            <a:r>
              <a:rPr lang="en-GB" sz="1900" dirty="0"/>
              <a:t> injection stopper sealed with an aluminium flip-off cap </a:t>
            </a:r>
            <a:br>
              <a:rPr lang="en-GB" sz="1900" dirty="0"/>
            </a:br>
            <a:r>
              <a:rPr lang="en-GB" sz="1900" dirty="0"/>
              <a:t>with orange plastic disk</a:t>
            </a:r>
          </a:p>
          <a:p>
            <a:r>
              <a:rPr lang="en-GB" sz="1900" dirty="0"/>
              <a:t>Pack size: 1 x 4 mL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B1DC4-D877-4D06-C305-4C52BD486C9C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31</a:t>
            </a:r>
          </a:p>
        </p:txBody>
      </p:sp>
      <p:sp>
        <p:nvSpPr>
          <p:cNvPr id="7" name="Freeform: Shape 6">
            <a:hlinkClick r:id="rId2" action="ppaction://hlinksldjump"/>
            <a:extLst>
              <a:ext uri="{FF2B5EF4-FFF2-40B4-BE49-F238E27FC236}">
                <a16:creationId xmlns:a16="http://schemas.microsoft.com/office/drawing/2014/main" id="{2F73B676-AF6C-893C-48C4-1E8FD947AC8A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64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44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8" y="1340933"/>
            <a:ext cx="7086852" cy="46020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/>
              <a:t>Pharmaceutical particulars</a:t>
            </a:r>
          </a:p>
          <a:p>
            <a:pPr marL="0" indent="0">
              <a:buNone/>
            </a:pPr>
            <a:r>
              <a:rPr lang="en-GB" sz="2000" b="1" dirty="0"/>
              <a:t>Special precautions for disposal and other handling</a:t>
            </a:r>
          </a:p>
          <a:p>
            <a:r>
              <a:rPr lang="en-GB" sz="1800" dirty="0"/>
              <a:t>At cold storage temperatures, the properties of this oil-based solution </a:t>
            </a:r>
            <a:r>
              <a:rPr lang="en-GB" sz="1800" b="1" dirty="0">
                <a:solidFill>
                  <a:schemeClr val="accent1"/>
                </a:solidFill>
              </a:rPr>
              <a:t>might temporarily change</a:t>
            </a:r>
            <a:r>
              <a:rPr lang="en-GB" sz="1800" dirty="0"/>
              <a:t> (</a:t>
            </a:r>
            <a:r>
              <a:rPr lang="en-GB" sz="1800" i="1" dirty="0"/>
              <a:t>e.g.</a:t>
            </a:r>
            <a:r>
              <a:rPr lang="en-GB" sz="1800" dirty="0"/>
              <a:t> higher viscosity, cloudiness)</a:t>
            </a:r>
          </a:p>
          <a:p>
            <a:pPr lvl="1"/>
            <a:r>
              <a:rPr lang="en-GB" sz="1800" dirty="0"/>
              <a:t>If stored at cold temperature, the product should be brought </a:t>
            </a:r>
            <a:br>
              <a:rPr lang="en-GB" sz="1800" dirty="0"/>
            </a:br>
            <a:r>
              <a:rPr lang="en-GB" sz="1800" dirty="0"/>
              <a:t>to room or body temperature before use</a:t>
            </a:r>
          </a:p>
          <a:p>
            <a:r>
              <a:rPr lang="en-GB" sz="1800" dirty="0"/>
              <a:t>The solution for intramuscular injection is to be visually inspected prior to use and only clear solutions free from particles should be used</a:t>
            </a:r>
          </a:p>
          <a:p>
            <a:r>
              <a:rPr lang="en-GB" sz="1800" dirty="0"/>
              <a:t>The medicinal product is for </a:t>
            </a:r>
            <a:r>
              <a:rPr lang="en-GB" sz="1800" b="1" dirty="0">
                <a:solidFill>
                  <a:schemeClr val="accent1"/>
                </a:solidFill>
              </a:rPr>
              <a:t>single use only</a:t>
            </a:r>
            <a:r>
              <a:rPr lang="en-GB" sz="1800" dirty="0"/>
              <a:t> and any unused solution should be discarded in accordance with local requirements</a:t>
            </a:r>
          </a:p>
          <a:p>
            <a:r>
              <a:rPr lang="en-GB" sz="1800" dirty="0"/>
              <a:t>The vial is for </a:t>
            </a:r>
            <a:r>
              <a:rPr lang="en-GB" sz="1800" b="1" dirty="0">
                <a:solidFill>
                  <a:schemeClr val="accent1"/>
                </a:solidFill>
              </a:rPr>
              <a:t>single use only</a:t>
            </a:r>
            <a:r>
              <a:rPr lang="en-GB" sz="1800" dirty="0"/>
              <a:t>; the contents of a vial is to be injected intramuscularly </a:t>
            </a:r>
            <a:r>
              <a:rPr lang="en-GB" sz="1800" b="1" dirty="0">
                <a:solidFill>
                  <a:schemeClr val="accent1"/>
                </a:solidFill>
              </a:rPr>
              <a:t>immediately after drawing up into the syringe</a:t>
            </a:r>
          </a:p>
          <a:p>
            <a:r>
              <a:rPr lang="en-GB" sz="1800" spc="-10" dirty="0"/>
              <a:t>After removal of the plastic cap (</a:t>
            </a:r>
            <a:r>
              <a:rPr lang="en-GB" sz="1800" b="1" spc="-10" dirty="0"/>
              <a:t>A</a:t>
            </a:r>
            <a:r>
              <a:rPr lang="en-GB" sz="1800" spc="-10" dirty="0"/>
              <a:t>) </a:t>
            </a:r>
            <a:r>
              <a:rPr lang="en-GB" sz="1800" b="1" spc="-10" dirty="0">
                <a:solidFill>
                  <a:schemeClr val="accent1"/>
                </a:solidFill>
              </a:rPr>
              <a:t>do not remove</a:t>
            </a:r>
            <a:r>
              <a:rPr lang="en-GB" sz="1800" spc="-10" dirty="0"/>
              <a:t> the metal ring (</a:t>
            </a:r>
            <a:r>
              <a:rPr lang="en-GB" sz="1800" b="1" spc="-10" dirty="0"/>
              <a:t>B</a:t>
            </a:r>
            <a:r>
              <a:rPr lang="en-GB" sz="1800" spc="-10" dirty="0"/>
              <a:t>)</a:t>
            </a:r>
            <a:r>
              <a:rPr lang="en-GB" sz="1800" dirty="0"/>
              <a:t> or the crimp cap (</a:t>
            </a:r>
            <a:r>
              <a:rPr lang="en-GB" sz="1800" b="1" dirty="0"/>
              <a:t>C</a:t>
            </a:r>
            <a:r>
              <a:rPr lang="en-GB" sz="18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Testosterone </a:t>
            </a:r>
            <a:r>
              <a:rPr lang="en-GB" dirty="0" err="1">
                <a:solidFill>
                  <a:srgbClr val="242E2E"/>
                </a:solidFill>
              </a:rPr>
              <a:t>Besins</a:t>
            </a:r>
            <a:r>
              <a:rPr lang="en-GB" dirty="0">
                <a:solidFill>
                  <a:srgbClr val="242E2E"/>
                </a:solidFill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B1DC4-D877-4D06-C305-4C52BD486C9C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32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857A9B05-25E1-3920-3DC3-568AB1651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497" r="6767" b="1244"/>
          <a:stretch/>
        </p:blipFill>
        <p:spPr bwMode="auto">
          <a:xfrm>
            <a:off x="7933394" y="1551292"/>
            <a:ext cx="3602933" cy="37554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9" name="Freeform: Shape 8">
            <a:hlinkClick r:id="rId3" action="ppaction://hlinksldjump"/>
            <a:extLst>
              <a:ext uri="{FF2B5EF4-FFF2-40B4-BE49-F238E27FC236}">
                <a16:creationId xmlns:a16="http://schemas.microsoft.com/office/drawing/2014/main" id="{858F7487-F3B8-EBF1-5A2E-FD6262E6BB6C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60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E212-E77A-67D0-B07F-556B028C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your knowledge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7F3A0-FFB7-243F-7B9E-D4DADB251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3CBDE15B-C749-6FC8-556D-A95CAB459466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FFC962-43C3-EB14-8D82-FB21EFE8890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8650" y="554637"/>
            <a:ext cx="2363116" cy="23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2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00AD515-7ECF-6373-22D5-F002D58A1968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86DC15C6-3D0B-85E8-0F5D-3A755E4D31E0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019B449-D556-900F-BAB4-461D0BAAEBC3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7CCD64-3264-7839-A0C7-023E59A22F36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02955031-5664-53D2-8D26-8CF1E369DF8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2A1E8749-25EE-F7C5-2488-D60DC3E8470A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Q1.	Each 4 mL vial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contains 1000 mg </a:t>
            </a:r>
            <a:br>
              <a:rPr lang="en-GB" sz="2000" b="1" dirty="0"/>
            </a:br>
            <a:r>
              <a:rPr lang="en-GB" sz="2000" b="1" dirty="0"/>
              <a:t>testosterone undecanoate. How much testosterone does this correspond to?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34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529.7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631.5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736.8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811.9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902.5 mg</a:t>
            </a:r>
          </a:p>
        </p:txBody>
      </p:sp>
      <p:sp>
        <p:nvSpPr>
          <p:cNvPr id="16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FADCF53E-8558-EDA8-87F3-FDF62197AFEE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id="{3F276E14-890F-B9EF-D140-CBE88BB07523}"/>
              </a:ext>
            </a:extLst>
          </p:cNvPr>
          <p:cNvSpPr/>
          <p:nvPr/>
        </p:nvSpPr>
        <p:spPr>
          <a:xfrm>
            <a:off x="1280160" y="2228665"/>
            <a:ext cx="15341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ADBBD408-24FE-1C36-0345-0229F56B0C6D}"/>
              </a:ext>
            </a:extLst>
          </p:cNvPr>
          <p:cNvSpPr/>
          <p:nvPr/>
        </p:nvSpPr>
        <p:spPr>
          <a:xfrm>
            <a:off x="1280160" y="3356425"/>
            <a:ext cx="15341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BB5BA47A-0815-6244-7AD4-F480D617CA08}"/>
              </a:ext>
            </a:extLst>
          </p:cNvPr>
          <p:cNvSpPr/>
          <p:nvPr/>
        </p:nvSpPr>
        <p:spPr>
          <a:xfrm>
            <a:off x="1280160" y="3905065"/>
            <a:ext cx="15341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9" action="ppaction://hlinksldjump"/>
            <a:extLst>
              <a:ext uri="{FF2B5EF4-FFF2-40B4-BE49-F238E27FC236}">
                <a16:creationId xmlns:a16="http://schemas.microsoft.com/office/drawing/2014/main" id="{B450AF74-08AF-8F69-7D81-2DF7766DFA83}"/>
              </a:ext>
            </a:extLst>
          </p:cNvPr>
          <p:cNvSpPr/>
          <p:nvPr/>
        </p:nvSpPr>
        <p:spPr>
          <a:xfrm>
            <a:off x="1280160" y="4474025"/>
            <a:ext cx="15341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0" action="ppaction://hlinksldjump"/>
            <a:extLst>
              <a:ext uri="{FF2B5EF4-FFF2-40B4-BE49-F238E27FC236}">
                <a16:creationId xmlns:a16="http://schemas.microsoft.com/office/drawing/2014/main" id="{0DAD72B7-6A7F-92BD-DEE7-AEF9DCD400DF}"/>
              </a:ext>
            </a:extLst>
          </p:cNvPr>
          <p:cNvSpPr/>
          <p:nvPr/>
        </p:nvSpPr>
        <p:spPr>
          <a:xfrm>
            <a:off x="1280160" y="2797625"/>
            <a:ext cx="15341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89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529.7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631.5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736.8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811.9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902.5 mg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Q1.	Each 4 mL vial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contains 1000 mg </a:t>
            </a:r>
            <a:br>
              <a:rPr lang="en-GB" sz="2000" b="1" dirty="0"/>
            </a:br>
            <a:r>
              <a:rPr lang="en-GB" sz="2000" b="1" dirty="0"/>
              <a:t>testosterone undecanoate. How much testosterone does this correspond to?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34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2C626B-0E5A-2656-2ADE-4BEDB371AF01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66860D-CE2D-24D8-8BAC-68F7402B75A0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16FA296-9EBA-481D-F435-D042BAB59508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6055C61-2FB7-1DD0-5628-BA6DE9B14B21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786B7765-FE8E-4987-D3B3-BF13821ECB7F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9B44408D-8E4F-02F1-63F2-AB97A1077D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67CC1A-57D4-2A70-C7E3-3033E918D428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7AFA7F6D-2FB6-E2F6-AD4F-0ECD2A9039FE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53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529.7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631.5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736.8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811.9 mg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902.5 mg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Q1.	Each 4 mL vial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contains 1000 mg </a:t>
            </a:r>
            <a:br>
              <a:rPr lang="en-GB" sz="2000" b="1" dirty="0"/>
            </a:br>
            <a:r>
              <a:rPr lang="en-GB" sz="2000" b="1" dirty="0"/>
              <a:t>testosterone undecanoate. How much testosterone does this correspond to?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34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AA1B38-A09E-71AD-55D2-5ACFF6FC0D0A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E9BE31-3E94-14CB-E52D-E0EF70779AF9}"/>
              </a:ext>
            </a:extLst>
          </p:cNvPr>
          <p:cNvGrpSpPr/>
          <p:nvPr/>
        </p:nvGrpSpPr>
        <p:grpSpPr>
          <a:xfrm>
            <a:off x="776172" y="2638117"/>
            <a:ext cx="10639656" cy="1748167"/>
            <a:chOff x="4511740" y="2760037"/>
            <a:chExt cx="10639656" cy="17481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ABD3838-5F29-3047-A5E0-94C1E1EC7F7E}"/>
                </a:ext>
              </a:extLst>
            </p:cNvPr>
            <p:cNvSpPr/>
            <p:nvPr/>
          </p:nvSpPr>
          <p:spPr>
            <a:xfrm>
              <a:off x="4511740" y="2760037"/>
              <a:ext cx="10639656" cy="1748167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2EA8FD1-203A-C91B-3771-B787154E6630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6AB087-C6C3-E960-6934-B2FABA4B9049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r>
                <a:rPr lang="en-GB" sz="2400" dirty="0">
                  <a:latin typeface="Gill Sans Nova" panose="020B0602020104020203" pitchFamily="34" charset="0"/>
                </a:rPr>
                <a:t>Each vial of Testosterone </a:t>
              </a:r>
              <a:r>
                <a:rPr lang="en-GB" sz="240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dirty="0">
                  <a:latin typeface="Gill Sans Nova" panose="020B0602020104020203" pitchFamily="34" charset="0"/>
                </a:rPr>
                <a:t> 1000 mg/4 mL contains 1000 mg testosterone undecanoate corresponding to 631.5 mg testosterone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2A2DEB-F693-98E3-0B7C-2B3AB7AED765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93ACFC7-4693-3294-5D33-229207FF3C04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44AB1A1-0A7E-0495-5C75-ADD371C51FC5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D03C1CDE-6E3E-83EC-0181-11E7C871570B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17EFC6F-1690-29D3-6320-269DBE2DB5D6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32" name="Rectangle 31">
            <a:hlinkClick r:id="rId9" action="ppaction://hlinksldjump"/>
            <a:extLst>
              <a:ext uri="{FF2B5EF4-FFF2-40B4-BE49-F238E27FC236}">
                <a16:creationId xmlns:a16="http://schemas.microsoft.com/office/drawing/2014/main" id="{CE2890E2-581A-CD94-7369-38CB7DF1DDEF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Click r:id="rId10" action="ppaction://hlinksldjump"/>
            <a:extLst>
              <a:ext uri="{FF2B5EF4-FFF2-40B4-BE49-F238E27FC236}">
                <a16:creationId xmlns:a16="http://schemas.microsoft.com/office/drawing/2014/main" id="{1DF22611-01F2-7C96-AD2A-027BB80EA253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72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797BAE-E642-8549-AC6E-3E64B4BD8512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204478E9-7EF7-9821-B476-90B1E4DFD2EC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6B636CB-D16A-A012-ED52-4DA0816F3EEE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CDBE20-A58C-E680-0B21-2FBCAB999962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AA993A0C-EBD6-BAFB-BA73-0065E4214B2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A9258166-7085-6037-21BC-961E15E3FCFE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3707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Q2.	Which of the following is an excipient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35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alcohol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</a:t>
            </a:r>
            <a:r>
              <a:rPr lang="en-GB" sz="2000" dirty="0" err="1"/>
              <a:t>azide</a:t>
            </a:r>
            <a:endParaRPr lang="en-GB" sz="2000" dirty="0"/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benzoate 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chloride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iodide</a:t>
            </a:r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7154E946-5368-A119-6C41-5705A244E7C6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9" action="ppaction://hlinksldjump"/>
            <a:extLst>
              <a:ext uri="{FF2B5EF4-FFF2-40B4-BE49-F238E27FC236}">
                <a16:creationId xmlns:a16="http://schemas.microsoft.com/office/drawing/2014/main" id="{20A6A47C-7D45-ADA3-4EAF-8078563DF841}"/>
              </a:ext>
            </a:extLst>
          </p:cNvPr>
          <p:cNvSpPr/>
          <p:nvPr/>
        </p:nvSpPr>
        <p:spPr>
          <a:xfrm>
            <a:off x="1280160" y="2228665"/>
            <a:ext cx="203200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9" action="ppaction://hlinksldjump"/>
            <a:extLst>
              <a:ext uri="{FF2B5EF4-FFF2-40B4-BE49-F238E27FC236}">
                <a16:creationId xmlns:a16="http://schemas.microsoft.com/office/drawing/2014/main" id="{58022F73-A5CD-64CE-79FD-16445CD9C2B8}"/>
              </a:ext>
            </a:extLst>
          </p:cNvPr>
          <p:cNvSpPr/>
          <p:nvPr/>
        </p:nvSpPr>
        <p:spPr>
          <a:xfrm>
            <a:off x="1280160" y="2787465"/>
            <a:ext cx="185928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10" action="ppaction://hlinksldjump"/>
            <a:extLst>
              <a:ext uri="{FF2B5EF4-FFF2-40B4-BE49-F238E27FC236}">
                <a16:creationId xmlns:a16="http://schemas.microsoft.com/office/drawing/2014/main" id="{AD82D3A7-5B69-BF8E-C075-FF7D7FA314FD}"/>
              </a:ext>
            </a:extLst>
          </p:cNvPr>
          <p:cNvSpPr/>
          <p:nvPr/>
        </p:nvSpPr>
        <p:spPr>
          <a:xfrm>
            <a:off x="1280160" y="3346265"/>
            <a:ext cx="226568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id="{542432AB-4D71-FFF4-C4D2-F9B5A85B7AB0}"/>
              </a:ext>
            </a:extLst>
          </p:cNvPr>
          <p:cNvSpPr/>
          <p:nvPr/>
        </p:nvSpPr>
        <p:spPr>
          <a:xfrm>
            <a:off x="1280160" y="3905065"/>
            <a:ext cx="215392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6600CE45-0378-4F4D-D67A-058C107442E2}"/>
              </a:ext>
            </a:extLst>
          </p:cNvPr>
          <p:cNvSpPr/>
          <p:nvPr/>
        </p:nvSpPr>
        <p:spPr>
          <a:xfrm>
            <a:off x="1280160" y="4474025"/>
            <a:ext cx="195072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86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3707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Q2.	Which of the following is an excipient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35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alcohol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</a:t>
            </a:r>
            <a:r>
              <a:rPr lang="en-GB" sz="2000" dirty="0" err="1"/>
              <a:t>azide</a:t>
            </a:r>
            <a:endParaRPr lang="en-GB" sz="2000" dirty="0"/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benzoate 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chloride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iodide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20D18-87BB-5719-66F6-DAA4257D7C58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922E-23C1-8EE1-9DFE-7EF4E5131A89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25BCFF-FF82-C834-0189-5E87DBD503C8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58010D7-51A7-6D16-2EFF-65C3054948C0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AA94E221-B9B8-4E94-32D0-66EC31B5560B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1D6CEEAC-B296-7D86-E4D9-887479106E3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2EB1C8-3DF9-670C-6612-9C593A3BE411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93EE7193-1A4E-5ADF-E660-3CAAA5B85F34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5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960A8A7-F756-B90C-D6C6-3F52269DED5D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C8EA3-E7A4-7012-628F-FB4452130A2D}"/>
              </a:ext>
            </a:extLst>
          </p:cNvPr>
          <p:cNvSpPr/>
          <p:nvPr/>
        </p:nvSpPr>
        <p:spPr>
          <a:xfrm>
            <a:off x="4508197" y="1266501"/>
            <a:ext cx="7683803" cy="306094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371C7-EAA6-F923-0AB0-657EF5E1C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t="15838" r="20966" b="12746"/>
          <a:stretch/>
        </p:blipFill>
        <p:spPr>
          <a:xfrm>
            <a:off x="79842" y="1606828"/>
            <a:ext cx="4978492" cy="43187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39" y="1340933"/>
            <a:ext cx="5691191" cy="290733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/>
              <a:t>Composition and formulation</a:t>
            </a:r>
          </a:p>
          <a:p>
            <a:pPr marR="0" lvl="0" fontAlgn="auto">
              <a:spcAft>
                <a:spcPts val="0"/>
              </a:spcAft>
              <a:buSzTx/>
              <a:tabLst/>
              <a:defRPr/>
            </a:pPr>
            <a:r>
              <a:rPr lang="en-GB" dirty="0"/>
              <a:t>Clear, yellowish oily solution</a:t>
            </a:r>
          </a:p>
          <a:p>
            <a:pPr marR="0" lvl="0" fontAlgn="auto">
              <a:spcAft>
                <a:spcPts val="0"/>
              </a:spcAft>
              <a:buSzTx/>
              <a:tabLst/>
              <a:defRPr/>
            </a:pPr>
            <a:r>
              <a:rPr lang="en-GB" dirty="0"/>
              <a:t>Each 4 mL vial contains </a:t>
            </a:r>
            <a:r>
              <a:rPr lang="en-GB" b="1" dirty="0">
                <a:solidFill>
                  <a:schemeClr val="accent1"/>
                </a:solidFill>
              </a:rPr>
              <a:t>1000 mg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testosterone undecanoate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corresponding to 631.5 mg testosterone</a:t>
            </a:r>
          </a:p>
          <a:p>
            <a:pPr lvl="1">
              <a:defRPr/>
            </a:pPr>
            <a:r>
              <a:rPr lang="en-GB" dirty="0"/>
              <a:t>Per 1 mL solution for injection:</a:t>
            </a: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250 mg testosterone undecanoate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corresponding to 157.9 mg testosterone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Testosterone </a:t>
            </a:r>
            <a:r>
              <a:rPr lang="en-GB" dirty="0" err="1"/>
              <a:t>Besins</a:t>
            </a:r>
            <a:r>
              <a:rPr lang="en-GB" dirty="0"/>
              <a:t> 1000 mg/4 mL Summary of Product Characteristics.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E587AB-3A13-F9C8-B67D-ACA539E089D2}"/>
              </a:ext>
            </a:extLst>
          </p:cNvPr>
          <p:cNvSpPr txBox="1">
            <a:spLocks/>
          </p:cNvSpPr>
          <p:nvPr/>
        </p:nvSpPr>
        <p:spPr>
          <a:xfrm>
            <a:off x="4866939" y="4352077"/>
            <a:ext cx="7133667" cy="1052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b="1" dirty="0"/>
              <a:t>Excipients per 4 mL vial</a:t>
            </a:r>
          </a:p>
          <a:p>
            <a:pPr lvl="1"/>
            <a:r>
              <a:rPr lang="en-GB" dirty="0"/>
              <a:t>2000 mg benzyl benzoate (500 mg/mL)</a:t>
            </a:r>
            <a:r>
              <a:rPr lang="en-GB" sz="1400" dirty="0"/>
              <a:t> [excipient with known effect]</a:t>
            </a:r>
          </a:p>
          <a:p>
            <a:pPr lvl="1"/>
            <a:r>
              <a:rPr lang="en-GB" dirty="0"/>
              <a:t>Refined castor oil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1BFB5-2258-0B17-D38A-ECCCE7F8BAE1}"/>
              </a:ext>
            </a:extLst>
          </p:cNvPr>
          <p:cNvSpPr/>
          <p:nvPr/>
        </p:nvSpPr>
        <p:spPr>
          <a:xfrm>
            <a:off x="0" y="1101466"/>
            <a:ext cx="12192000" cy="575653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751EE3-12D1-F0BC-A4C0-E1A4EE367871}"/>
              </a:ext>
            </a:extLst>
          </p:cNvPr>
          <p:cNvGrpSpPr/>
          <p:nvPr/>
        </p:nvGrpSpPr>
        <p:grpSpPr>
          <a:xfrm>
            <a:off x="10466992" y="5049692"/>
            <a:ext cx="568591" cy="568591"/>
            <a:chOff x="10466992" y="5049692"/>
            <a:chExt cx="568591" cy="568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309B79-3605-0DA1-EFF0-162092D63686}"/>
                </a:ext>
              </a:extLst>
            </p:cNvPr>
            <p:cNvSpPr/>
            <p:nvPr/>
          </p:nvSpPr>
          <p:spPr>
            <a:xfrm>
              <a:off x="10485889" y="5070338"/>
              <a:ext cx="526365" cy="526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84D10A-AAFE-A1E5-530E-A9F1A8985166}"/>
                </a:ext>
              </a:extLst>
            </p:cNvPr>
            <p:cNvSpPr/>
            <p:nvPr/>
          </p:nvSpPr>
          <p:spPr>
            <a:xfrm>
              <a:off x="10674478" y="5270273"/>
              <a:ext cx="123618" cy="253659"/>
            </a:xfrm>
            <a:custGeom>
              <a:avLst/>
              <a:gdLst>
                <a:gd name="connsiteX0" fmla="*/ 0 w 828338"/>
                <a:gd name="connsiteY0" fmla="*/ 279699 h 1699709"/>
                <a:gd name="connsiteX1" fmla="*/ 258183 w 828338"/>
                <a:gd name="connsiteY1" fmla="*/ 365760 h 1699709"/>
                <a:gd name="connsiteX2" fmla="*/ 10757 w 828338"/>
                <a:gd name="connsiteY2" fmla="*/ 1376979 h 1699709"/>
                <a:gd name="connsiteX3" fmla="*/ 75303 w 828338"/>
                <a:gd name="connsiteY3" fmla="*/ 1559859 h 1699709"/>
                <a:gd name="connsiteX4" fmla="*/ 376517 w 828338"/>
                <a:gd name="connsiteY4" fmla="*/ 1699709 h 1699709"/>
                <a:gd name="connsiteX5" fmla="*/ 656216 w 828338"/>
                <a:gd name="connsiteY5" fmla="*/ 1678193 h 1699709"/>
                <a:gd name="connsiteX6" fmla="*/ 828338 w 828338"/>
                <a:gd name="connsiteY6" fmla="*/ 1452283 h 1699709"/>
                <a:gd name="connsiteX7" fmla="*/ 570155 w 828338"/>
                <a:gd name="connsiteY7" fmla="*/ 1344706 h 1699709"/>
                <a:gd name="connsiteX8" fmla="*/ 817581 w 828338"/>
                <a:gd name="connsiteY8" fmla="*/ 344245 h 1699709"/>
                <a:gd name="connsiteX9" fmla="*/ 742277 w 828338"/>
                <a:gd name="connsiteY9" fmla="*/ 118334 h 1699709"/>
                <a:gd name="connsiteX10" fmla="*/ 527124 w 828338"/>
                <a:gd name="connsiteY10" fmla="*/ 10758 h 1699709"/>
                <a:gd name="connsiteX11" fmla="*/ 344244 w 828338"/>
                <a:gd name="connsiteY11" fmla="*/ 0 h 1699709"/>
                <a:gd name="connsiteX12" fmla="*/ 107576 w 828338"/>
                <a:gd name="connsiteY12" fmla="*/ 96819 h 1699709"/>
                <a:gd name="connsiteX13" fmla="*/ 0 w 828338"/>
                <a:gd name="connsiteY13" fmla="*/ 279699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338" h="1699709">
                  <a:moveTo>
                    <a:pt x="0" y="279699"/>
                  </a:moveTo>
                  <a:lnTo>
                    <a:pt x="258183" y="365760"/>
                  </a:lnTo>
                  <a:lnTo>
                    <a:pt x="10757" y="1376979"/>
                  </a:lnTo>
                  <a:lnTo>
                    <a:pt x="75303" y="1559859"/>
                  </a:lnTo>
                  <a:lnTo>
                    <a:pt x="376517" y="1699709"/>
                  </a:lnTo>
                  <a:lnTo>
                    <a:pt x="656216" y="1678193"/>
                  </a:lnTo>
                  <a:lnTo>
                    <a:pt x="828338" y="1452283"/>
                  </a:lnTo>
                  <a:lnTo>
                    <a:pt x="570155" y="1344706"/>
                  </a:lnTo>
                  <a:lnTo>
                    <a:pt x="817581" y="344245"/>
                  </a:lnTo>
                  <a:lnTo>
                    <a:pt x="742277" y="118334"/>
                  </a:lnTo>
                  <a:lnTo>
                    <a:pt x="527124" y="10758"/>
                  </a:lnTo>
                  <a:lnTo>
                    <a:pt x="344244" y="0"/>
                  </a:lnTo>
                  <a:lnTo>
                    <a:pt x="107576" y="96819"/>
                  </a:lnTo>
                  <a:lnTo>
                    <a:pt x="0" y="2796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81ED87-AFA5-E48B-41E6-298833816F4D}"/>
                </a:ext>
              </a:extLst>
            </p:cNvPr>
            <p:cNvSpPr/>
            <p:nvPr/>
          </p:nvSpPr>
          <p:spPr>
            <a:xfrm>
              <a:off x="10744866" y="5141419"/>
              <a:ext cx="90043" cy="90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05C678-6E45-DB39-571F-D3837BB6231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66992" y="5049692"/>
              <a:ext cx="568591" cy="56859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C32178-64EE-8154-AD2D-B5CACC859728}"/>
              </a:ext>
            </a:extLst>
          </p:cNvPr>
          <p:cNvGrpSpPr/>
          <p:nvPr/>
        </p:nvGrpSpPr>
        <p:grpSpPr>
          <a:xfrm>
            <a:off x="1704237" y="1266502"/>
            <a:ext cx="8437856" cy="3874918"/>
            <a:chOff x="1704237" y="1266502"/>
            <a:chExt cx="8437856" cy="38749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4F4F4E-FE99-2F7D-981A-3C227BF0751A}"/>
                </a:ext>
              </a:extLst>
            </p:cNvPr>
            <p:cNvSpPr/>
            <p:nvPr/>
          </p:nvSpPr>
          <p:spPr>
            <a:xfrm>
              <a:off x="1704237" y="1266502"/>
              <a:ext cx="8437856" cy="3874918"/>
            </a:xfrm>
            <a:prstGeom prst="roundRect">
              <a:avLst>
                <a:gd name="adj" fmla="val 11743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131E182-4E12-F3E8-8857-7D9BC06BD5F9}"/>
                </a:ext>
              </a:extLst>
            </p:cNvPr>
            <p:cNvGrpSpPr/>
            <p:nvPr/>
          </p:nvGrpSpPr>
          <p:grpSpPr>
            <a:xfrm>
              <a:off x="9294986" y="1452942"/>
              <a:ext cx="663963" cy="845178"/>
              <a:chOff x="9326885" y="1452942"/>
              <a:chExt cx="663963" cy="845178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C076277-62A1-3B1A-7B07-19F60D377E0C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67803" y="1452942"/>
                <a:ext cx="582129" cy="58212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FCDEBE-3DF1-11DD-BE3B-FD8F971AC233}"/>
                  </a:ext>
                </a:extLst>
              </p:cNvPr>
              <p:cNvSpPr txBox="1"/>
              <p:nvPr/>
            </p:nvSpPr>
            <p:spPr>
              <a:xfrm>
                <a:off x="9326885" y="1959566"/>
                <a:ext cx="6639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Gill Sans Nova" panose="020B0602020104020203" pitchFamily="34" charset="0"/>
                  </a:rPr>
                  <a:t>Close</a:t>
                </a:r>
              </a:p>
            </p:txBody>
          </p:sp>
        </p:grp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B219D139-4420-AFB5-8FF5-08CA5107863E}"/>
                </a:ext>
              </a:extLst>
            </p:cNvPr>
            <p:cNvSpPr txBox="1">
              <a:spLocks/>
            </p:cNvSpPr>
            <p:nvPr/>
          </p:nvSpPr>
          <p:spPr>
            <a:xfrm>
              <a:off x="2049907" y="4725823"/>
              <a:ext cx="8092186" cy="365125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 spc="0" baseline="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dirty="0">
                  <a:solidFill>
                    <a:srgbClr val="242E2E"/>
                  </a:solidFill>
                </a:rPr>
                <a:t>Ong GSY </a:t>
              </a:r>
              <a:r>
                <a:rPr lang="en-GB" i="1" dirty="0">
                  <a:solidFill>
                    <a:srgbClr val="242E2E"/>
                  </a:solidFill>
                </a:rPr>
                <a:t>et al. Case Rep Med</a:t>
              </a:r>
              <a:r>
                <a:rPr lang="en-GB" dirty="0">
                  <a:solidFill>
                    <a:srgbClr val="242E2E"/>
                  </a:solidFill>
                </a:rPr>
                <a:t> 2012;</a:t>
              </a:r>
              <a:r>
                <a:rPr lang="en-GB" b="1" dirty="0">
                  <a:solidFill>
                    <a:srgbClr val="242E2E"/>
                  </a:solidFill>
                </a:rPr>
                <a:t>2012:</a:t>
              </a:r>
              <a:r>
                <a:rPr lang="en-GB" dirty="0">
                  <a:solidFill>
                    <a:srgbClr val="242E2E"/>
                  </a:solidFill>
                </a:rPr>
                <a:t>384054.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0E747E1-AA4D-C0BD-3633-9DB7BED31259}"/>
                </a:ext>
              </a:extLst>
            </p:cNvPr>
            <p:cNvSpPr/>
            <p:nvPr/>
          </p:nvSpPr>
          <p:spPr>
            <a:xfrm>
              <a:off x="2112548" y="3667250"/>
              <a:ext cx="7621235" cy="8817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Clinicians administering Testosterone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Besins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 panose="020B0602020104020203" pitchFamily="34" charset="0"/>
                </a:rPr>
                <a:t> 1000 mg/4 mL should be aware of the potential for serious allergic reactions to its components </a:t>
              </a: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EAF899A1-002E-3543-DAC0-6F75516CA4B8}"/>
                </a:ext>
              </a:extLst>
            </p:cNvPr>
            <p:cNvSpPr txBox="1">
              <a:spLocks/>
            </p:cNvSpPr>
            <p:nvPr/>
          </p:nvSpPr>
          <p:spPr>
            <a:xfrm>
              <a:off x="2024247" y="1541135"/>
              <a:ext cx="7837414" cy="1913344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2000" b="1" dirty="0"/>
                <a:t>Benzyl benzoate (excipient with known effect)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A case of </a:t>
              </a:r>
              <a:r>
                <a:rPr lang="en-GB" sz="2000" b="1" dirty="0">
                  <a:solidFill>
                    <a:schemeClr val="accent1"/>
                  </a:solidFill>
                </a:rPr>
                <a:t>anaphylaxis</a:t>
              </a:r>
              <a:r>
                <a:rPr lang="en-GB" sz="2000" dirty="0"/>
                <a:t> has been reported in a patient treated </a:t>
              </a:r>
              <a:br>
                <a:rPr lang="en-GB" sz="2000" dirty="0"/>
              </a:br>
              <a:r>
                <a:rPr lang="en-GB" sz="2000" dirty="0"/>
                <a:t>with Testosterone </a:t>
              </a:r>
              <a:r>
                <a:rPr lang="en-GB" sz="2000" dirty="0" err="1"/>
                <a:t>Besins</a:t>
              </a:r>
              <a:r>
                <a:rPr lang="en-GB" sz="2000" dirty="0"/>
                <a:t> 1000 mg/4 mL</a:t>
              </a:r>
              <a:endParaRPr lang="en-GB" sz="2000" baseline="30000" dirty="0"/>
            </a:p>
            <a:p>
              <a:pPr>
                <a:lnSpc>
                  <a:spcPct val="100000"/>
                </a:lnSpc>
              </a:pPr>
              <a:r>
                <a:rPr lang="en-GB" sz="2000" dirty="0"/>
                <a:t>Skin testing identified that benzyl benzoate, and not testosterone undecanoate or castor oil, was the trigger for the reaction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89" y="126590"/>
            <a:ext cx="11350506" cy="976654"/>
          </a:xfrm>
        </p:spPr>
        <p:txBody>
          <a:bodyPr>
            <a:normAutofit fontScale="90000"/>
          </a:bodyPr>
          <a:lstStyle/>
          <a:p>
            <a:r>
              <a:rPr lang="en-GB" sz="3700" dirty="0"/>
              <a:t>Testosterone </a:t>
            </a:r>
            <a:r>
              <a:rPr lang="en-GB" sz="3700" dirty="0" err="1"/>
              <a:t>Besins</a:t>
            </a:r>
            <a:r>
              <a:rPr lang="en-GB" sz="3700" dirty="0"/>
              <a:t> 1000 mg/4 mL, solution for injection</a:t>
            </a:r>
            <a:br>
              <a:rPr lang="en-GB" sz="3700" dirty="0"/>
            </a:br>
            <a:r>
              <a:rPr lang="en-GB" sz="3100" b="0" dirty="0">
                <a:solidFill>
                  <a:schemeClr val="accent1"/>
                </a:solidFill>
              </a:rPr>
              <a:t>  Summary of Product Characteristics</a:t>
            </a:r>
            <a:endParaRPr lang="en-GB" b="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0C312098-A036-5CE0-787F-23A52760CD2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hlinkClick r:id="rId8" action="ppaction://hlinksldjump"/>
            <a:extLst>
              <a:ext uri="{FF2B5EF4-FFF2-40B4-BE49-F238E27FC236}">
                <a16:creationId xmlns:a16="http://schemas.microsoft.com/office/drawing/2014/main" id="{9145DD5D-D55A-5A88-C069-8A17FA2C1568}"/>
              </a:ext>
            </a:extLst>
          </p:cNvPr>
          <p:cNvSpPr/>
          <p:nvPr/>
        </p:nvSpPr>
        <p:spPr>
          <a:xfrm>
            <a:off x="9326936" y="1431676"/>
            <a:ext cx="584790" cy="584790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96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3707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Q2.	Which of the following is an excipient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35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alcohol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</a:t>
            </a:r>
            <a:r>
              <a:rPr lang="en-GB" sz="2000" dirty="0" err="1"/>
              <a:t>azide</a:t>
            </a:r>
            <a:endParaRPr lang="en-GB" sz="2000" dirty="0"/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benzoate 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chloride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Benzyl iodide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A94C84-4B15-52A3-8F58-3B5CA597FB00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B41FBE-96A6-B021-7C1F-89369307200B}"/>
              </a:ext>
            </a:extLst>
          </p:cNvPr>
          <p:cNvGrpSpPr/>
          <p:nvPr/>
        </p:nvGrpSpPr>
        <p:grpSpPr>
          <a:xfrm>
            <a:off x="776172" y="2638117"/>
            <a:ext cx="10639656" cy="1748167"/>
            <a:chOff x="4511740" y="2760037"/>
            <a:chExt cx="10639656" cy="17481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945DF9A-AB6D-564E-6A52-B924488BB1EE}"/>
                </a:ext>
              </a:extLst>
            </p:cNvPr>
            <p:cNvSpPr/>
            <p:nvPr/>
          </p:nvSpPr>
          <p:spPr>
            <a:xfrm>
              <a:off x="4511740" y="2760037"/>
              <a:ext cx="10639656" cy="1748167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2FF721B-8A0F-0CB4-B893-B27AD5D759D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A708D1-C0CA-048F-E6AA-0ECD3B87C732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r>
                <a:rPr lang="en-GB" sz="2400" dirty="0">
                  <a:latin typeface="Gill Sans Nova" panose="020B0602020104020203" pitchFamily="34" charset="0"/>
                </a:rPr>
                <a:t>The excipients of Testosterone </a:t>
              </a:r>
              <a:r>
                <a:rPr lang="en-GB" sz="240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dirty="0">
                  <a:latin typeface="Gill Sans Nova" panose="020B0602020104020203" pitchFamily="34" charset="0"/>
                </a:rPr>
                <a:t> 1000 mg/4 mL </a:t>
              </a:r>
              <a:br>
                <a:rPr lang="en-GB" sz="2400" dirty="0">
                  <a:latin typeface="Gill Sans Nova" panose="020B0602020104020203" pitchFamily="34" charset="0"/>
                </a:rPr>
              </a:br>
              <a:r>
                <a:rPr lang="en-GB" sz="2400" dirty="0">
                  <a:latin typeface="Gill Sans Nova" panose="020B0602020104020203" pitchFamily="34" charset="0"/>
                </a:rPr>
                <a:t>are benzyl benzoate and refined castor oil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693226-83DC-C3E6-E051-58B0143DB3D6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B085CD-4223-12C4-3980-52251B1B939C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4F236C5-B90C-D33F-5D65-11CC2BA5D32C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0A9CB4E9-5A3C-8F0D-10FB-EE1BCBE8E2F3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16705144-F338-DD28-3756-EE087C0EEA3E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25" name="Rectangle 24">
            <a:hlinkClick r:id="rId9" action="ppaction://hlinksldjump"/>
            <a:extLst>
              <a:ext uri="{FF2B5EF4-FFF2-40B4-BE49-F238E27FC236}">
                <a16:creationId xmlns:a16="http://schemas.microsoft.com/office/drawing/2014/main" id="{907D9340-912B-BF77-9522-1EE57AAD1C98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10" action="ppaction://hlinksldjump"/>
            <a:extLst>
              <a:ext uri="{FF2B5EF4-FFF2-40B4-BE49-F238E27FC236}">
                <a16:creationId xmlns:a16="http://schemas.microsoft.com/office/drawing/2014/main" id="{2EC5A301-9460-28D3-68A3-F9CD2183FBD9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1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Q3.	What is the recommended injection interval range for maintenance treatment with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F3CB11-98D9-EA3E-9A5B-C99CBFA244D8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00A7BEC5-4D54-7863-D9C5-550E70A86F4B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13D0181-17A0-B30F-96A5-C54CA87A4A19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581228E-A00A-2C83-6838-25F1836880CA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03D25894-B59B-963F-7E72-4C470DF86FF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D37C7A98-84FF-7523-40EA-77C9FA9D98D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36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4–8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6–10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8–12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10–14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12–16 weeks</a:t>
            </a:r>
          </a:p>
        </p:txBody>
      </p:sp>
      <p:sp>
        <p:nvSpPr>
          <p:cNvPr id="15" name="Rectangle 14">
            <a:hlinkClick r:id="rId8" action="ppaction://hlinksldjump"/>
            <a:extLst>
              <a:ext uri="{FF2B5EF4-FFF2-40B4-BE49-F238E27FC236}">
                <a16:creationId xmlns:a16="http://schemas.microsoft.com/office/drawing/2014/main" id="{9319E9D1-EE5A-8B01-E0CC-E6BC725BD31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0B003D33-6578-1C4C-CA2B-C179F2AA1466}"/>
              </a:ext>
            </a:extLst>
          </p:cNvPr>
          <p:cNvSpPr/>
          <p:nvPr/>
        </p:nvSpPr>
        <p:spPr>
          <a:xfrm>
            <a:off x="1280160" y="2228665"/>
            <a:ext cx="166624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7C434D53-0C45-1B80-9E33-1B74372CBBFF}"/>
              </a:ext>
            </a:extLst>
          </p:cNvPr>
          <p:cNvSpPr/>
          <p:nvPr/>
        </p:nvSpPr>
        <p:spPr>
          <a:xfrm>
            <a:off x="1280160" y="2777305"/>
            <a:ext cx="179832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D7E5F3D0-FA85-9BE7-0F53-C62FD141CFC5}"/>
              </a:ext>
            </a:extLst>
          </p:cNvPr>
          <p:cNvSpPr/>
          <p:nvPr/>
        </p:nvSpPr>
        <p:spPr>
          <a:xfrm>
            <a:off x="1280160" y="3336105"/>
            <a:ext cx="179832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10" action="ppaction://hlinksldjump"/>
            <a:extLst>
              <a:ext uri="{FF2B5EF4-FFF2-40B4-BE49-F238E27FC236}">
                <a16:creationId xmlns:a16="http://schemas.microsoft.com/office/drawing/2014/main" id="{8230F734-285A-C846-0751-8088F5439E1B}"/>
              </a:ext>
            </a:extLst>
          </p:cNvPr>
          <p:cNvSpPr/>
          <p:nvPr/>
        </p:nvSpPr>
        <p:spPr>
          <a:xfrm>
            <a:off x="1280160" y="3905065"/>
            <a:ext cx="19405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11793A7A-AEF4-431E-A3A9-F2BC9B91B986}"/>
              </a:ext>
            </a:extLst>
          </p:cNvPr>
          <p:cNvSpPr/>
          <p:nvPr/>
        </p:nvSpPr>
        <p:spPr>
          <a:xfrm>
            <a:off x="1280160" y="4453705"/>
            <a:ext cx="1940560" cy="37229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54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Q3.	What is the recommended injection interval range for maintenance treatment with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36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4–8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6–10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8–12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10–14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12–16 weeks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5E0F49-A408-C377-9665-264DF3A3552A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ECB7D7-A7A2-A767-8452-F5E7B2B67088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D0ED22D-78FD-C4F2-A4C8-55CD8B948E1A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7EEF39-F84D-6507-F8CA-70D69BAFA4B5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E52D115D-4DB2-4A6E-5002-E5B8DD4D221E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D46EEAC9-F8F0-42F7-0AE7-0003A7C3CE29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424752-C3CE-0788-23FC-EF69395A9695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21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578B9906-CDDA-D561-6515-C61A6BDA52B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93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Q3.	What is the recommended injection interval range for maintenance treatment with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36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265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4–8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6–10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8–12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10–14 weeks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12–16 weeks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DD13B-C189-D586-74EE-60BCD7477A4A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39F56-F6CD-82F3-E836-602ACC1D451D}"/>
              </a:ext>
            </a:extLst>
          </p:cNvPr>
          <p:cNvGrpSpPr/>
          <p:nvPr/>
        </p:nvGrpSpPr>
        <p:grpSpPr>
          <a:xfrm>
            <a:off x="776172" y="2465397"/>
            <a:ext cx="10639656" cy="2106603"/>
            <a:chOff x="4511740" y="2760037"/>
            <a:chExt cx="10639656" cy="21066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69C3FD8-CB95-6F02-C5FF-8F7139A9D9DD}"/>
                </a:ext>
              </a:extLst>
            </p:cNvPr>
            <p:cNvSpPr/>
            <p:nvPr/>
          </p:nvSpPr>
          <p:spPr>
            <a:xfrm>
              <a:off x="4511740" y="2760037"/>
              <a:ext cx="10639656" cy="2106603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D69D4CD-E66B-8B4E-FB0B-6F108EDCE65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74B34A-A40A-50AC-3879-B8D9E0354DB8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15696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r>
                <a:rPr lang="en-GB" sz="2400" spc="-10" dirty="0">
                  <a:latin typeface="Gill Sans Nova" panose="020B0602020104020203" pitchFamily="34" charset="0"/>
                </a:rPr>
                <a:t>For maintenance treatment with Testosterone </a:t>
              </a:r>
              <a:r>
                <a:rPr lang="en-GB" sz="2400" spc="-1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spc="-10" dirty="0">
                  <a:latin typeface="Gill Sans Nova" panose="020B0602020104020203" pitchFamily="34" charset="0"/>
                </a:rPr>
                <a:t> 1000 mg/4 mL,</a:t>
              </a:r>
              <a:r>
                <a:rPr lang="en-GB" sz="2400" dirty="0">
                  <a:latin typeface="Gill Sans Nova" panose="020B0602020104020203" pitchFamily="34" charset="0"/>
                </a:rPr>
                <a:t> the injection interval should be within the recommended range </a:t>
              </a:r>
              <a:br>
                <a:rPr lang="en-GB" sz="2400" dirty="0">
                  <a:latin typeface="Gill Sans Nova" panose="020B0602020104020203" pitchFamily="34" charset="0"/>
                </a:rPr>
              </a:br>
              <a:r>
                <a:rPr lang="en-GB" sz="2400" dirty="0">
                  <a:latin typeface="Gill Sans Nova" panose="020B0602020104020203" pitchFamily="34" charset="0"/>
                </a:rPr>
                <a:t>of 10–14 weeks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E471D7-59D8-B8F7-2AC9-17B13163F264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76A73C3-76CC-F65A-A6BA-FF51DE318A43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3CC813D-71B5-1870-E7BD-2F2FA9A6AA23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337EAC81-B988-82D7-5A9F-29D038C1E839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6A2C8A90-64C6-AE58-816D-072C272FD098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11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4E867E4F-2FB7-FCE6-DA67-0883AB585DD2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10" action="ppaction://hlinksldjump"/>
            <a:extLst>
              <a:ext uri="{FF2B5EF4-FFF2-40B4-BE49-F238E27FC236}">
                <a16:creationId xmlns:a16="http://schemas.microsoft.com/office/drawing/2014/main" id="{C4CD70F4-6DC1-D521-4E7B-23295A5E8A8E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79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Q4.	Which one of the following combinations does not contain any contraindications for the use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878AA7-30D0-8483-7CBE-C3B195B8392D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90D0F838-0C06-831C-E5BB-477ACD9D7B7D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C20AAF-F535-06A4-68B4-B9CA80D5CFC6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3341A40-E94D-0D86-1D0D-4D3B957F4B90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34B7CFE6-ABE6-F68A-896D-0ACF27AB982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9B1986B8-D089-4DA0-D4BE-79A2A27DF680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37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93" name="Freeform: Shape 92">
            <a:hlinkClick r:id="rId8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3C550DB-493C-D814-0DFD-72EA52681CC7}"/>
              </a:ext>
            </a:extLst>
          </p:cNvPr>
          <p:cNvSpPr txBox="1">
            <a:spLocks/>
          </p:cNvSpPr>
          <p:nvPr/>
        </p:nvSpPr>
        <p:spPr>
          <a:xfrm>
            <a:off x="7936926" y="2211595"/>
            <a:ext cx="2500143" cy="3965188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2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6079586" cy="3965188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Men with androgen-dependent carcinoma </a:t>
            </a:r>
            <a:br>
              <a:rPr lang="en-GB" sz="2000" dirty="0"/>
            </a:br>
            <a:r>
              <a:rPr lang="en-GB" sz="2000" dirty="0"/>
              <a:t>of the prostate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past or present kidney tumours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past or present liver tumours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benign prostatic hyperplasia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hypersensitivity to the active substance </a:t>
            </a:r>
            <a:br>
              <a:rPr lang="en-GB" sz="2000" dirty="0"/>
            </a:br>
            <a:r>
              <a:rPr lang="en-GB" sz="2000" dirty="0"/>
              <a:t>or any of the excipients</a:t>
            </a:r>
          </a:p>
        </p:txBody>
      </p:sp>
      <p:sp>
        <p:nvSpPr>
          <p:cNvPr id="35" name="Rectangle 34">
            <a:hlinkClick r:id="rId9" action="ppaction://hlinksldjump"/>
            <a:extLst>
              <a:ext uri="{FF2B5EF4-FFF2-40B4-BE49-F238E27FC236}">
                <a16:creationId xmlns:a16="http://schemas.microsoft.com/office/drawing/2014/main" id="{4A79EE9A-E6A6-8160-4A4C-C63D717FBA2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10" action="ppaction://hlinksldjump"/>
            <a:extLst>
              <a:ext uri="{FF2B5EF4-FFF2-40B4-BE49-F238E27FC236}">
                <a16:creationId xmlns:a16="http://schemas.microsoft.com/office/drawing/2014/main" id="{11C819DC-3BE6-9C19-7196-5456FFAC8304}"/>
              </a:ext>
            </a:extLst>
          </p:cNvPr>
          <p:cNvSpPr/>
          <p:nvPr/>
        </p:nvSpPr>
        <p:spPr>
          <a:xfrm>
            <a:off x="7945120" y="2236983"/>
            <a:ext cx="1442841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10" action="ppaction://hlinksldjump"/>
            <a:extLst>
              <a:ext uri="{FF2B5EF4-FFF2-40B4-BE49-F238E27FC236}">
                <a16:creationId xmlns:a16="http://schemas.microsoft.com/office/drawing/2014/main" id="{DFFCE07F-E556-158E-3C2F-7C0EC4AD2117}"/>
              </a:ext>
            </a:extLst>
          </p:cNvPr>
          <p:cNvSpPr/>
          <p:nvPr/>
        </p:nvSpPr>
        <p:spPr>
          <a:xfrm>
            <a:off x="7945120" y="2775463"/>
            <a:ext cx="1442841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rId11" action="ppaction://hlinksldjump"/>
            <a:extLst>
              <a:ext uri="{FF2B5EF4-FFF2-40B4-BE49-F238E27FC236}">
                <a16:creationId xmlns:a16="http://schemas.microsoft.com/office/drawing/2014/main" id="{CF163C3F-D4A8-B1EA-302C-9064CA2E171E}"/>
              </a:ext>
            </a:extLst>
          </p:cNvPr>
          <p:cNvSpPr/>
          <p:nvPr/>
        </p:nvSpPr>
        <p:spPr>
          <a:xfrm>
            <a:off x="7945120" y="3334263"/>
            <a:ext cx="1442841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Click r:id="rId10" action="ppaction://hlinksldjump"/>
            <a:extLst>
              <a:ext uri="{FF2B5EF4-FFF2-40B4-BE49-F238E27FC236}">
                <a16:creationId xmlns:a16="http://schemas.microsoft.com/office/drawing/2014/main" id="{C2606815-01D8-0568-2E2F-8B6D4D0CA569}"/>
              </a:ext>
            </a:extLst>
          </p:cNvPr>
          <p:cNvSpPr/>
          <p:nvPr/>
        </p:nvSpPr>
        <p:spPr>
          <a:xfrm>
            <a:off x="7945120" y="3893063"/>
            <a:ext cx="1442841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10" action="ppaction://hlinksldjump"/>
            <a:extLst>
              <a:ext uri="{FF2B5EF4-FFF2-40B4-BE49-F238E27FC236}">
                <a16:creationId xmlns:a16="http://schemas.microsoft.com/office/drawing/2014/main" id="{7E9C3ECB-63EE-6DBE-EAA6-E922FDAF67BA}"/>
              </a:ext>
            </a:extLst>
          </p:cNvPr>
          <p:cNvSpPr/>
          <p:nvPr/>
        </p:nvSpPr>
        <p:spPr>
          <a:xfrm>
            <a:off x="7945120" y="4462023"/>
            <a:ext cx="1442841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10" action="ppaction://hlinksldjump"/>
            <a:extLst>
              <a:ext uri="{FF2B5EF4-FFF2-40B4-BE49-F238E27FC236}">
                <a16:creationId xmlns:a16="http://schemas.microsoft.com/office/drawing/2014/main" id="{41DA9D2D-2E16-F7A9-8452-80648CAC98E3}"/>
              </a:ext>
            </a:extLst>
          </p:cNvPr>
          <p:cNvSpPr/>
          <p:nvPr/>
        </p:nvSpPr>
        <p:spPr>
          <a:xfrm>
            <a:off x="7945120" y="5010663"/>
            <a:ext cx="1442841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55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5BE368-0823-24CA-1DFC-F05BB434DB4C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Q4.	Which one of the following combinations does not contain any contraindications for the use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1E33CC-E35C-DE13-0BD6-D29C7D8BF0FA}"/>
              </a:ext>
            </a:extLst>
          </p:cNvPr>
          <p:cNvSpPr txBox="1">
            <a:spLocks/>
          </p:cNvSpPr>
          <p:nvPr/>
        </p:nvSpPr>
        <p:spPr>
          <a:xfrm>
            <a:off x="7936926" y="2211595"/>
            <a:ext cx="2500143" cy="3965188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2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5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E0B9E16-D004-6EEB-0C1E-6661A156715E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6079586" cy="3965188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Men with androgen-dependent carcinoma </a:t>
            </a:r>
            <a:br>
              <a:rPr lang="en-GB" sz="2000" dirty="0"/>
            </a:br>
            <a:r>
              <a:rPr lang="en-GB" sz="2000" dirty="0"/>
              <a:t>of the prostate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past or present kidney tumours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past or present liver tumours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benign prostatic hyperplasia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hypersensitivity to the active substance </a:t>
            </a:r>
            <a:br>
              <a:rPr lang="en-GB" sz="2000" dirty="0"/>
            </a:br>
            <a:r>
              <a:rPr lang="en-GB" sz="2000" dirty="0"/>
              <a:t>or any of the excipients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37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C8D43A-37DD-CADD-AA4E-C24DF310BDBE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0EC72-CCE6-57D6-E068-E225FD9E847D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7FD4EF-758F-5520-4038-DFBD4634F07C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8C059B-9420-6C2E-F1F3-73D3748574A7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92C288EB-ED06-A4A0-C027-10DEBE1313F4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723C3F40-2300-FB4C-EA91-8883D350E455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D1D848-ACD1-0F46-F857-29B79F34A55C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5693B2FA-39E0-F67E-A49E-7441F8C0AD82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40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5320F7-6623-A31B-BE3D-119177342B8E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Q4.	Which one of the following combinations does not contain any contraindications for the use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BD9AF82-25AF-C96B-7AAE-444FBB7F2D16}"/>
              </a:ext>
            </a:extLst>
          </p:cNvPr>
          <p:cNvSpPr txBox="1">
            <a:spLocks/>
          </p:cNvSpPr>
          <p:nvPr/>
        </p:nvSpPr>
        <p:spPr>
          <a:xfrm>
            <a:off x="7936926" y="2211595"/>
            <a:ext cx="2500143" cy="3965188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2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5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64A8A68-CFD7-3EDB-9B0E-29190C69F508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6079586" cy="3965188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Men with androgen-dependent carcinoma </a:t>
            </a:r>
            <a:br>
              <a:rPr lang="en-GB" sz="2000" dirty="0"/>
            </a:br>
            <a:r>
              <a:rPr lang="en-GB" sz="2000" dirty="0"/>
              <a:t>of the prostate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past or present kidney tumours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past or present liver tumours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benign prostatic hyperplasia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Men with hypersensitivity to the active substance </a:t>
            </a:r>
            <a:br>
              <a:rPr lang="en-GB" sz="2000" dirty="0"/>
            </a:br>
            <a:r>
              <a:rPr lang="en-GB" sz="2000" dirty="0"/>
              <a:t>or any of the excipients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37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C62035-E632-93C7-C343-02C55C608D9E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DA46AE-0BE9-1EF2-C63C-1C3917C530E7}"/>
              </a:ext>
            </a:extLst>
          </p:cNvPr>
          <p:cNvGrpSpPr/>
          <p:nvPr/>
        </p:nvGrpSpPr>
        <p:grpSpPr>
          <a:xfrm>
            <a:off x="776172" y="2060508"/>
            <a:ext cx="10639656" cy="3834265"/>
            <a:chOff x="4511740" y="2760036"/>
            <a:chExt cx="10639656" cy="3834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7C42981-32F8-42C2-3EB7-C3F7E30A78C6}"/>
                </a:ext>
              </a:extLst>
            </p:cNvPr>
            <p:cNvSpPr/>
            <p:nvPr/>
          </p:nvSpPr>
          <p:spPr>
            <a:xfrm>
              <a:off x="4511740" y="2760036"/>
              <a:ext cx="10639656" cy="383426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304CBFA-CC42-B2A6-46E2-309CAD7FDD92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BAA1EB-F145-02FE-A705-635094E959FD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34317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r>
                <a:rPr lang="en-GB" sz="2400" spc="-10" dirty="0">
                  <a:latin typeface="Gill Sans Nova" panose="020B0602020104020203" pitchFamily="34" charset="0"/>
                </a:rPr>
                <a:t>Testosterone </a:t>
              </a:r>
              <a:r>
                <a:rPr lang="en-GB" sz="2400" spc="-1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spc="-10" dirty="0">
                  <a:latin typeface="Gill Sans Nova" panose="020B0602020104020203" pitchFamily="34" charset="0"/>
                </a:rPr>
                <a:t> 1000 mg/4 mL is contraindicated in:</a:t>
              </a:r>
            </a:p>
            <a:p>
              <a:pPr marL="457200" indent="-457200"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Men with androgen-dependent carcinoma of the prostate </a:t>
              </a:r>
              <a:br>
                <a:rPr lang="en-GB" sz="2400" spc="-10" dirty="0">
                  <a:latin typeface="Gill Sans Nova" panose="020B0602020104020203" pitchFamily="34" charset="0"/>
                </a:rPr>
              </a:br>
              <a:r>
                <a:rPr lang="en-GB" sz="2400" spc="-10" dirty="0">
                  <a:latin typeface="Gill Sans Nova" panose="020B0602020104020203" pitchFamily="34" charset="0"/>
                </a:rPr>
                <a:t>or of the male mammary gland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Men with past or present liver tumours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Men with hypersensitivity to the active substance </a:t>
              </a:r>
              <a:br>
                <a:rPr lang="en-GB" sz="2400" spc="-10" dirty="0">
                  <a:latin typeface="Gill Sans Nova" panose="020B0602020104020203" pitchFamily="34" charset="0"/>
                </a:rPr>
              </a:br>
              <a:r>
                <a:rPr lang="en-GB" sz="2400" spc="-10" dirty="0">
                  <a:latin typeface="Gill Sans Nova" panose="020B0602020104020203" pitchFamily="34" charset="0"/>
                </a:rPr>
                <a:t>or any of the excipients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Women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8FB28E-9AF8-45F5-DFB7-BA8479B24540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387598-F12B-4706-C91A-E6171AB94A4C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5F9ED4E-9759-F6FA-3869-6D2351AFBC1C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EA7D6D60-F9F0-B126-CB22-D16CB5E2B98C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BD3A78F-EDA0-3F33-F3EE-B88B5C6B23BC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21" name="Rectangle 20">
            <a:hlinkClick r:id="rId9" action="ppaction://hlinksldjump"/>
            <a:extLst>
              <a:ext uri="{FF2B5EF4-FFF2-40B4-BE49-F238E27FC236}">
                <a16:creationId xmlns:a16="http://schemas.microsoft.com/office/drawing/2014/main" id="{BA7C39AE-691E-F6A4-1792-E99E31FBBEA8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0" action="ppaction://hlinksldjump"/>
            <a:extLst>
              <a:ext uri="{FF2B5EF4-FFF2-40B4-BE49-F238E27FC236}">
                <a16:creationId xmlns:a16="http://schemas.microsoft.com/office/drawing/2014/main" id="{3FE0FE1B-1841-9201-193D-8F0891042629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7D0FE6C-9334-871B-FC26-A791CE0C5BBA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EEA9CC0D-5825-D750-2DA9-DCB5A001E295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322AD13-308E-0F41-1868-44E48C2A8268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6899956-2FB5-4C66-636A-FD0E09061727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E5538914-9335-9630-47B0-F77A74FBB53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446CE13E-AE0C-EF7C-BF9D-CCE4BDCBA6E8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Q5.	In addition to testosterone levels, which laboratory parameters should be monitored regularly in patients receiving long-term androgen therapy?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eGFR, estimated glomerular filtration rate.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38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32213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Haemoglobin, creatinine clearance,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eGFR, haematocrit,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kidney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liver function, proteinuria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haematuria,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liver function, lipid profile </a:t>
            </a:r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573627AF-5620-3958-6A8A-C2F98B09F00F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57AF3221-635F-B3AE-A4CD-7C4877081410}"/>
              </a:ext>
            </a:extLst>
          </p:cNvPr>
          <p:cNvSpPr/>
          <p:nvPr/>
        </p:nvSpPr>
        <p:spPr>
          <a:xfrm>
            <a:off x="1280160" y="2248985"/>
            <a:ext cx="687832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9" action="ppaction://hlinksldjump"/>
            <a:extLst>
              <a:ext uri="{FF2B5EF4-FFF2-40B4-BE49-F238E27FC236}">
                <a16:creationId xmlns:a16="http://schemas.microsoft.com/office/drawing/2014/main" id="{089F7185-3A34-B91F-C3F0-7FA580A1FFE7}"/>
              </a:ext>
            </a:extLst>
          </p:cNvPr>
          <p:cNvSpPr/>
          <p:nvPr/>
        </p:nvSpPr>
        <p:spPr>
          <a:xfrm>
            <a:off x="1280160" y="2797625"/>
            <a:ext cx="531368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9" action="ppaction://hlinksldjump"/>
            <a:extLst>
              <a:ext uri="{FF2B5EF4-FFF2-40B4-BE49-F238E27FC236}">
                <a16:creationId xmlns:a16="http://schemas.microsoft.com/office/drawing/2014/main" id="{B777811B-3CA9-1B4A-2C89-55D4E9561957}"/>
              </a:ext>
            </a:extLst>
          </p:cNvPr>
          <p:cNvSpPr/>
          <p:nvPr/>
        </p:nvSpPr>
        <p:spPr>
          <a:xfrm>
            <a:off x="1280160" y="3346265"/>
            <a:ext cx="631952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id="{D0455FD9-C046-B016-D3FF-D077D9A32001}"/>
              </a:ext>
            </a:extLst>
          </p:cNvPr>
          <p:cNvSpPr/>
          <p:nvPr/>
        </p:nvSpPr>
        <p:spPr>
          <a:xfrm>
            <a:off x="1280160" y="3925385"/>
            <a:ext cx="606552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2C7B6C02-CC11-8A8A-7E99-0E0CDD7CCCC0}"/>
              </a:ext>
            </a:extLst>
          </p:cNvPr>
          <p:cNvSpPr/>
          <p:nvPr/>
        </p:nvSpPr>
        <p:spPr>
          <a:xfrm>
            <a:off x="1280160" y="4484185"/>
            <a:ext cx="596392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10" action="ppaction://hlinksldjump"/>
            <a:extLst>
              <a:ext uri="{FF2B5EF4-FFF2-40B4-BE49-F238E27FC236}">
                <a16:creationId xmlns:a16="http://schemas.microsoft.com/office/drawing/2014/main" id="{07E3D5E7-786E-02D0-3682-D55EBD653E5B}"/>
              </a:ext>
            </a:extLst>
          </p:cNvPr>
          <p:cNvSpPr/>
          <p:nvPr/>
        </p:nvSpPr>
        <p:spPr>
          <a:xfrm>
            <a:off x="1280160" y="5042985"/>
            <a:ext cx="606552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18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Q5.	In addition to testosterone levels, which laboratory parameters should be monitored regularly in patients receiving long-term androgen therapy?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eGFR, estimated glomerular filtration rate.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38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32213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Haemoglobin, creatinine clearance,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eGFR, haematocrit,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kidney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liver function, proteinuria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haematuria,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liver function, lipid profile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A2D4E-4636-5883-F56C-C9AF262A9EAB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68ABDD-A0B2-BCCB-3D17-D0B90ACF0F3B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C3EBB36-0359-2A62-D039-038C53E42880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1DA561-C088-630F-50E2-E5DDF1D28AB4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6C66038-7E88-CFE9-0C1D-7AC0E3D3FD88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1BBCAF7E-A352-EB9F-C01E-4CA747EA7BA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E4536B-4568-9876-366E-FB9D1262610A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8D00E4A5-4F31-33BF-7DE1-57AA6DF1508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74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Q5.	In addition to testosterone levels, which laboratory parameters should be monitored regularly in patients receiving long-term androgen therapy?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eGFR, estimated glomerular filtration rate.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38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32213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Haemoglobin, creatinine clearance,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eGFR, haematocrit,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kidney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liver function, proteinuria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haematuria, liver function, lipid profile 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Haemoglobin, haematocrit, liver function, lipid profile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1DD9A-8840-3D81-ED01-F8C64888E5B5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AE1FC3-E7F2-6D7F-FBCD-1A6FDDC34B68}"/>
              </a:ext>
            </a:extLst>
          </p:cNvPr>
          <p:cNvGrpSpPr/>
          <p:nvPr/>
        </p:nvGrpSpPr>
        <p:grpSpPr>
          <a:xfrm>
            <a:off x="776172" y="2060509"/>
            <a:ext cx="10639656" cy="3537652"/>
            <a:chOff x="4511740" y="2760037"/>
            <a:chExt cx="10639656" cy="35376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AAA746D-2478-8EBA-A092-48FCAEC52509}"/>
                </a:ext>
              </a:extLst>
            </p:cNvPr>
            <p:cNvSpPr/>
            <p:nvPr/>
          </p:nvSpPr>
          <p:spPr>
            <a:xfrm>
              <a:off x="4511740" y="2760037"/>
              <a:ext cx="10639656" cy="3537652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1DA814B-9502-4E6D-045D-A6E879682D9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BFD1D1-B89F-A992-47FC-DDB0C9064A60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290848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In patients receiving long-term androgen therapy, the following laboratory parameters should also be monitored regularly, </a:t>
              </a:r>
              <a:br>
                <a:rPr lang="en-GB" sz="2400" spc="-10" dirty="0">
                  <a:latin typeface="Gill Sans Nova" panose="020B0602020104020203" pitchFamily="34" charset="0"/>
                </a:rPr>
              </a:br>
              <a:r>
                <a:rPr lang="en-GB" sz="2400" spc="-10" dirty="0">
                  <a:latin typeface="Gill Sans Nova" panose="020B0602020104020203" pitchFamily="34" charset="0"/>
                </a:rPr>
                <a:t>in addition to testosterone levels: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Haemoglobin and haematocrit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Liver function tests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Lipid profile 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54579E-D3E6-BD54-DDA9-26226F578BE1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613BE5-218A-C42A-A4C2-99963ADE3E0E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AC4AA63-C37C-EA1E-689F-F8BB494E9E07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9E5625B1-FD41-012C-01C7-B11D444B98A0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17FCEF11-2F9D-2474-3DF4-52AB228D024A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21" name="Rectangle 20">
            <a:hlinkClick r:id="rId9" action="ppaction://hlinksldjump"/>
            <a:extLst>
              <a:ext uri="{FF2B5EF4-FFF2-40B4-BE49-F238E27FC236}">
                <a16:creationId xmlns:a16="http://schemas.microsoft.com/office/drawing/2014/main" id="{ECC8C64A-42B2-DADB-4607-37DECA7A89A6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0" action="ppaction://hlinksldjump"/>
            <a:extLst>
              <a:ext uri="{FF2B5EF4-FFF2-40B4-BE49-F238E27FC236}">
                <a16:creationId xmlns:a16="http://schemas.microsoft.com/office/drawing/2014/main" id="{FAC02E2C-7A07-03C7-C78E-56F21FA7A667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5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D4CAB0B-1BF3-45A7-7B1F-3F0E0B9CF98A}"/>
              </a:ext>
            </a:extLst>
          </p:cNvPr>
          <p:cNvSpPr/>
          <p:nvPr/>
        </p:nvSpPr>
        <p:spPr>
          <a:xfrm>
            <a:off x="0" y="1894929"/>
            <a:ext cx="12192002" cy="922706"/>
          </a:xfrm>
          <a:prstGeom prst="rect">
            <a:avLst/>
          </a:prstGeom>
          <a:gradFill flip="none" rotWithShape="1">
            <a:gsLst>
              <a:gs pos="35000">
                <a:schemeClr val="bg2">
                  <a:lumMod val="90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Therapeutic indications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ED, erectile dysfunction.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Testosterone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Besins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092B5-9911-57F6-735B-E289B8540D76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7296CF-91FB-8AC3-0026-C311255C688C}"/>
              </a:ext>
            </a:extLst>
          </p:cNvPr>
          <p:cNvGrpSpPr/>
          <p:nvPr/>
        </p:nvGrpSpPr>
        <p:grpSpPr>
          <a:xfrm>
            <a:off x="10664455" y="1189635"/>
            <a:ext cx="1410585" cy="1410585"/>
            <a:chOff x="10568762" y="971390"/>
            <a:chExt cx="1633870" cy="163387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9B4515-34E1-35E9-7C91-4503CBBF48D4}"/>
                </a:ext>
              </a:extLst>
            </p:cNvPr>
            <p:cNvSpPr/>
            <p:nvPr/>
          </p:nvSpPr>
          <p:spPr>
            <a:xfrm>
              <a:off x="11080518" y="1648046"/>
              <a:ext cx="610359" cy="59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E2E2DF3-096B-568F-1F1D-0EC46829335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68762" y="971390"/>
              <a:ext cx="1633870" cy="1633870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CF84A-ACC7-F9DB-F0BE-FF601F2CD20F}"/>
              </a:ext>
            </a:extLst>
          </p:cNvPr>
          <p:cNvSpPr txBox="1">
            <a:spLocks/>
          </p:cNvSpPr>
          <p:nvPr/>
        </p:nvSpPr>
        <p:spPr>
          <a:xfrm>
            <a:off x="600489" y="1989628"/>
            <a:ext cx="10991022" cy="7587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Testosterone replacement therapy for male hypogonadism, when testosterone deficiency has been confirmed by clinical features and biochemical tests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F78105B-71E8-470B-06E5-91EA45A9C89D}"/>
              </a:ext>
            </a:extLst>
          </p:cNvPr>
          <p:cNvSpPr txBox="1">
            <a:spLocks/>
          </p:cNvSpPr>
          <p:nvPr/>
        </p:nvSpPr>
        <p:spPr>
          <a:xfrm>
            <a:off x="1415608" y="3042100"/>
            <a:ext cx="9695415" cy="26114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Should only be used if:</a:t>
            </a:r>
          </a:p>
          <a:p>
            <a:r>
              <a:rPr lang="en-GB" sz="2200" dirty="0"/>
              <a:t>Hypogonadism (hyper- and </a:t>
            </a:r>
            <a:r>
              <a:rPr lang="en-GB" sz="2200" dirty="0" err="1"/>
              <a:t>hypogonadotrophic</a:t>
            </a:r>
            <a:r>
              <a:rPr lang="en-GB" sz="2200" dirty="0"/>
              <a:t>) has been demonstrated</a:t>
            </a:r>
          </a:p>
          <a:p>
            <a:r>
              <a:rPr lang="en-GB" sz="2200" dirty="0"/>
              <a:t>Other aetiology responsible for symptoms has been excluded</a:t>
            </a:r>
          </a:p>
          <a:p>
            <a:r>
              <a:rPr lang="en-GB" sz="2200" dirty="0"/>
              <a:t>Testosterone insufficiency is clearly demonstrated by </a:t>
            </a:r>
            <a:r>
              <a:rPr lang="en-GB" sz="2200" b="1" dirty="0">
                <a:solidFill>
                  <a:schemeClr val="accent1"/>
                </a:solidFill>
              </a:rPr>
              <a:t>clinical features</a:t>
            </a:r>
            <a:r>
              <a:rPr lang="en-GB" sz="2200" dirty="0"/>
              <a:t> </a:t>
            </a:r>
            <a:br>
              <a:rPr lang="en-GB" sz="2200" dirty="0"/>
            </a:br>
            <a:r>
              <a:rPr lang="en-GB" sz="2200" dirty="0"/>
              <a:t>(</a:t>
            </a:r>
            <a:r>
              <a:rPr lang="en-GB" sz="2200" i="1" dirty="0"/>
              <a:t>e.g.</a:t>
            </a:r>
            <a:r>
              <a:rPr lang="en-GB" sz="2200" dirty="0"/>
              <a:t> regression of secondary sexual characteristics, change in body composition, asthenia, reduced libido, ED </a:t>
            </a:r>
            <a:r>
              <a:rPr lang="en-GB" sz="2200" i="1" dirty="0"/>
              <a:t>etc.</a:t>
            </a:r>
            <a:r>
              <a:rPr lang="en-GB" sz="2200" dirty="0"/>
              <a:t>) and confirmed by </a:t>
            </a:r>
            <a:r>
              <a:rPr lang="en-GB" sz="2200" b="1" dirty="0">
                <a:solidFill>
                  <a:schemeClr val="accent1"/>
                </a:solidFill>
              </a:rPr>
              <a:t>two separate blood testosterone measurements</a:t>
            </a:r>
          </a:p>
        </p:txBody>
      </p:sp>
      <p:sp>
        <p:nvSpPr>
          <p:cNvPr id="8" name="Freeform: Shape 7">
            <a:hlinkClick r:id="rId4" action="ppaction://hlinksldjump"/>
            <a:extLst>
              <a:ext uri="{FF2B5EF4-FFF2-40B4-BE49-F238E27FC236}">
                <a16:creationId xmlns:a16="http://schemas.microsoft.com/office/drawing/2014/main" id="{308CF3D7-B061-5A4A-D0C9-43D24C509572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375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Q6.	Which one of the following combinations of statements </a:t>
            </a:r>
            <a:br>
              <a:rPr lang="en-GB" sz="2000" b="1" dirty="0"/>
            </a:br>
            <a:r>
              <a:rPr lang="en-GB" sz="2000" b="1" dirty="0"/>
              <a:t>about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TRUE?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5831889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May only be administered intramuscularly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May only be administered subcutaneously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May be administered either intramuscularly </a:t>
            </a:r>
            <a:br>
              <a:rPr lang="en-GB" sz="2000" dirty="0"/>
            </a:br>
            <a:r>
              <a:rPr lang="en-GB" sz="2000" dirty="0"/>
              <a:t>or subcutaneously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abdominal muscle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deltoid muscle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gluteal muscle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2787031-2CB1-BB6D-9B34-05352CC5DD50}"/>
              </a:ext>
            </a:extLst>
          </p:cNvPr>
          <p:cNvSpPr txBox="1">
            <a:spLocks/>
          </p:cNvSpPr>
          <p:nvPr/>
        </p:nvSpPr>
        <p:spPr>
          <a:xfrm>
            <a:off x="7843520" y="2211595"/>
            <a:ext cx="2218737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073DB7-432A-A873-AD7C-A5AF8DB33F2F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94011163-27D4-978B-4AA3-A815CF1E72A8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D8AF241-B23A-4385-50E0-3E0DB3D5F0C4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FF94187-495E-35D6-7B50-C8B3B3815050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782BE17E-9685-94C9-BEF8-4F9A9D0D4D3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2B77F8CB-3F61-6709-5F6F-26201413A8E6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39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20" name="Rectangle 19">
            <a:hlinkClick r:id="rId8" action="ppaction://hlinksldjump"/>
            <a:extLst>
              <a:ext uri="{FF2B5EF4-FFF2-40B4-BE49-F238E27FC236}">
                <a16:creationId xmlns:a16="http://schemas.microsoft.com/office/drawing/2014/main" id="{40FA0B92-97EC-74F8-8894-CC50CDB752FC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FAC7BEDA-271E-D507-0F49-DC930FB35F76}"/>
              </a:ext>
            </a:extLst>
          </p:cNvPr>
          <p:cNvSpPr/>
          <p:nvPr/>
        </p:nvSpPr>
        <p:spPr>
          <a:xfrm>
            <a:off x="7863840" y="2222130"/>
            <a:ext cx="141224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DFED35FC-3635-E5E9-251A-41C3D862360D}"/>
              </a:ext>
            </a:extLst>
          </p:cNvPr>
          <p:cNvSpPr/>
          <p:nvPr/>
        </p:nvSpPr>
        <p:spPr>
          <a:xfrm>
            <a:off x="7863840" y="2780930"/>
            <a:ext cx="141224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9" action="ppaction://hlinksldjump"/>
            <a:extLst>
              <a:ext uri="{FF2B5EF4-FFF2-40B4-BE49-F238E27FC236}">
                <a16:creationId xmlns:a16="http://schemas.microsoft.com/office/drawing/2014/main" id="{04961C25-6E05-A2A8-0080-66577824364C}"/>
              </a:ext>
            </a:extLst>
          </p:cNvPr>
          <p:cNvSpPr/>
          <p:nvPr/>
        </p:nvSpPr>
        <p:spPr>
          <a:xfrm>
            <a:off x="7863840" y="3339730"/>
            <a:ext cx="141224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9" action="ppaction://hlinksldjump"/>
            <a:extLst>
              <a:ext uri="{FF2B5EF4-FFF2-40B4-BE49-F238E27FC236}">
                <a16:creationId xmlns:a16="http://schemas.microsoft.com/office/drawing/2014/main" id="{7D0458B4-DFA5-C8DD-BA7F-7699F30ED0D5}"/>
              </a:ext>
            </a:extLst>
          </p:cNvPr>
          <p:cNvSpPr/>
          <p:nvPr/>
        </p:nvSpPr>
        <p:spPr>
          <a:xfrm>
            <a:off x="7863840" y="3898530"/>
            <a:ext cx="141224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9" action="ppaction://hlinksldjump"/>
            <a:extLst>
              <a:ext uri="{FF2B5EF4-FFF2-40B4-BE49-F238E27FC236}">
                <a16:creationId xmlns:a16="http://schemas.microsoft.com/office/drawing/2014/main" id="{EEF5A169-6DA3-087C-80B7-7CD04F3B84EE}"/>
              </a:ext>
            </a:extLst>
          </p:cNvPr>
          <p:cNvSpPr/>
          <p:nvPr/>
        </p:nvSpPr>
        <p:spPr>
          <a:xfrm>
            <a:off x="7863840" y="4457330"/>
            <a:ext cx="141224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9" action="ppaction://hlinksldjump"/>
            <a:extLst>
              <a:ext uri="{FF2B5EF4-FFF2-40B4-BE49-F238E27FC236}">
                <a16:creationId xmlns:a16="http://schemas.microsoft.com/office/drawing/2014/main" id="{7B7409BE-63E0-7F38-47F2-037734F6BB9C}"/>
              </a:ext>
            </a:extLst>
          </p:cNvPr>
          <p:cNvSpPr/>
          <p:nvPr/>
        </p:nvSpPr>
        <p:spPr>
          <a:xfrm>
            <a:off x="7863840" y="5005970"/>
            <a:ext cx="141224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83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3BC942-247A-FB88-ACDA-31EA12FC32AB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Q6.	Which one of the following combinations of statements </a:t>
            </a:r>
            <a:br>
              <a:rPr lang="en-GB" sz="2000" b="1" dirty="0"/>
            </a:br>
            <a:r>
              <a:rPr lang="en-GB" sz="2000" b="1" dirty="0"/>
              <a:t>about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TRUE?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9870FAB-ED06-D9BD-5506-A12BFC6D5B35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5831889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May only be administered intramuscularly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May only be administered subcutaneously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May be administered either intramuscularly </a:t>
            </a:r>
            <a:br>
              <a:rPr lang="en-GB" sz="2000" dirty="0"/>
            </a:br>
            <a:r>
              <a:rPr lang="en-GB" sz="2000" dirty="0"/>
              <a:t>or subcutaneously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abdominal muscle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deltoid muscle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gluteal muscle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270CD3-6809-8871-0D43-C534AA6C7359}"/>
              </a:ext>
            </a:extLst>
          </p:cNvPr>
          <p:cNvSpPr txBox="1">
            <a:spLocks/>
          </p:cNvSpPr>
          <p:nvPr/>
        </p:nvSpPr>
        <p:spPr>
          <a:xfrm>
            <a:off x="7843520" y="2211595"/>
            <a:ext cx="2218737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6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39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25A65B-E555-7E78-9085-03FBEB736AE2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FD9CC4-D811-4884-62EB-8C2BAD34CF56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5A94DB8-38FE-9C3B-F42F-77F9E2289BFF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8FA739-252A-47BB-6C7B-5F976F7B98C9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22404C9E-2194-287D-77B8-EE2949CAD9C3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19A42D78-E3B7-F592-1BB5-0792A28E0973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AF6BDE-1687-6A8F-235A-C2AD96C16C86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5DC4EEB3-6FC5-6AD4-13E4-9EFB64B15E9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037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E6A8A1-F979-3F80-B022-7030C7DA226F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Q6.	Which one of the following combinations of statements </a:t>
            </a:r>
            <a:br>
              <a:rPr lang="en-GB" sz="2000" b="1" dirty="0"/>
            </a:br>
            <a:r>
              <a:rPr lang="en-GB" sz="2000" b="1" dirty="0"/>
              <a:t>about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TRUE?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A1C8E32-0680-FE1F-04EC-377D763C5D03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5831889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May only be administered intramuscularly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May only be administered subcutaneously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May be administered either intramuscularly </a:t>
            </a:r>
            <a:br>
              <a:rPr lang="en-GB" sz="2000" dirty="0"/>
            </a:br>
            <a:r>
              <a:rPr lang="en-GB" sz="2000" dirty="0"/>
              <a:t>or subcutaneously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abdominal muscle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deltoid muscle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Should be injected into the gluteal muscle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E8CDAF5-67B6-76EA-A039-663F33E29114}"/>
              </a:ext>
            </a:extLst>
          </p:cNvPr>
          <p:cNvSpPr txBox="1">
            <a:spLocks/>
          </p:cNvSpPr>
          <p:nvPr/>
        </p:nvSpPr>
        <p:spPr>
          <a:xfrm>
            <a:off x="7843520" y="2211595"/>
            <a:ext cx="2218737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6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39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309F02-5596-D1B8-935D-28E7E3E80367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1F89D-7822-5A8F-CB75-4B43E49CE63D}"/>
              </a:ext>
            </a:extLst>
          </p:cNvPr>
          <p:cNvGrpSpPr/>
          <p:nvPr/>
        </p:nvGrpSpPr>
        <p:grpSpPr>
          <a:xfrm>
            <a:off x="776172" y="2162109"/>
            <a:ext cx="10639656" cy="3430617"/>
            <a:chOff x="4511740" y="2760037"/>
            <a:chExt cx="10639656" cy="3430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6031C23-5265-635E-0C6B-B2C4504E932D}"/>
                </a:ext>
              </a:extLst>
            </p:cNvPr>
            <p:cNvSpPr/>
            <p:nvPr/>
          </p:nvSpPr>
          <p:spPr>
            <a:xfrm>
              <a:off x="4511740" y="2760037"/>
              <a:ext cx="10639656" cy="3430617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BAEF342-60CC-18C5-075F-622D9913884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A9F36D-132A-386B-6BF2-6C4268AD680C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28315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As with all oily solutions, Testosterone </a:t>
              </a:r>
              <a:r>
                <a:rPr lang="en-GB" sz="2400" spc="-1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spc="-10" dirty="0">
                  <a:latin typeface="Gill Sans Nova" panose="020B0602020104020203" pitchFamily="34" charset="0"/>
                </a:rPr>
                <a:t> 1000 mg/4 mL </a:t>
              </a:r>
              <a:br>
                <a:rPr lang="en-GB" sz="2400" spc="-10" dirty="0">
                  <a:latin typeface="Gill Sans Nova" panose="020B0602020104020203" pitchFamily="34" charset="0"/>
                </a:rPr>
              </a:br>
              <a:r>
                <a:rPr lang="en-GB" sz="2400" spc="-10" dirty="0">
                  <a:latin typeface="Gill Sans Nova" panose="020B0602020104020203" pitchFamily="34" charset="0"/>
                </a:rPr>
                <a:t>must be administered strictly intramuscularly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Care should be taken to inject deeply into the gluteal muscle following the usual precautions for intramuscular injection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Testosterone </a:t>
              </a:r>
              <a:r>
                <a:rPr lang="en-GB" sz="2400" spc="-1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spc="-10" dirty="0">
                  <a:latin typeface="Gill Sans Nova" panose="020B0602020104020203" pitchFamily="34" charset="0"/>
                </a:rPr>
                <a:t> 1000 mg/4 mL should never be administered into the upper arm or thigh 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D90238-071B-6E92-44C9-3BA19C2510B6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69DAF8-217A-F388-E8C1-BED8FD0D2C7B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A3C9E9D-587B-BE5D-BF69-7BCD81A94735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893D21B1-70E3-2968-DD8C-DB5EC688B5EC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9C5289FE-D329-B402-A434-A944B453C343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11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D2EAE212-C5D2-5DE4-F580-EA47C67D4DC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10" action="ppaction://hlinksldjump"/>
            <a:extLst>
              <a:ext uri="{FF2B5EF4-FFF2-40B4-BE49-F238E27FC236}">
                <a16:creationId xmlns:a16="http://schemas.microsoft.com/office/drawing/2014/main" id="{C3B40DF0-84DF-03F3-F541-89002242E8ED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758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Q7.	Which one of the following combinations DOES NOT contain any of the rare signs and symptoms of POME?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2954086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Cough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Vomiting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Hyperhidrosis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Dysgeusia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Amnesia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Syncope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73FC077-F906-511B-8608-7024520B5C46}"/>
              </a:ext>
            </a:extLst>
          </p:cNvPr>
          <p:cNvSpPr txBox="1">
            <a:spLocks/>
          </p:cNvSpPr>
          <p:nvPr/>
        </p:nvSpPr>
        <p:spPr>
          <a:xfrm>
            <a:off x="6818745" y="2211595"/>
            <a:ext cx="2522113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1, 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2, 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3, 4 and 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EBB025-00D0-8196-1163-CC2FAC11497C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CADB3E72-CC2E-A3CD-C459-395EF38854E9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3B6BCD-D1A1-0A5E-7F87-0674E7F69997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5D8C4EA-9B71-05AA-D9DA-71D37618D2A9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0EE4D8E3-01FC-19A2-3E35-A71542FB49C4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56C3E97-FE62-2AF5-6F6C-1A75E2A0BD55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POME, pulmonary oily micro embolism.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A76FE876-7030-737D-FBD2-925602902D1C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6147EEDA-E873-778C-4116-D2C8B6440D70}"/>
              </a:ext>
            </a:extLst>
          </p:cNvPr>
          <p:cNvSpPr/>
          <p:nvPr/>
        </p:nvSpPr>
        <p:spPr>
          <a:xfrm>
            <a:off x="6810664" y="2228665"/>
            <a:ext cx="1353246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9" action="ppaction://hlinksldjump"/>
            <a:extLst>
              <a:ext uri="{FF2B5EF4-FFF2-40B4-BE49-F238E27FC236}">
                <a16:creationId xmlns:a16="http://schemas.microsoft.com/office/drawing/2014/main" id="{A695E39F-3E0F-95EC-A775-1BCF97D1FCC0}"/>
              </a:ext>
            </a:extLst>
          </p:cNvPr>
          <p:cNvSpPr/>
          <p:nvPr/>
        </p:nvSpPr>
        <p:spPr>
          <a:xfrm>
            <a:off x="6810664" y="2777305"/>
            <a:ext cx="1631587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33D31C60-B90C-3414-F13E-52AD57675320}"/>
              </a:ext>
            </a:extLst>
          </p:cNvPr>
          <p:cNvSpPr/>
          <p:nvPr/>
        </p:nvSpPr>
        <p:spPr>
          <a:xfrm>
            <a:off x="6810664" y="3336105"/>
            <a:ext cx="1353246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0F5E885C-570C-5C65-92DE-E7A46F1D3BDB}"/>
              </a:ext>
            </a:extLst>
          </p:cNvPr>
          <p:cNvSpPr/>
          <p:nvPr/>
        </p:nvSpPr>
        <p:spPr>
          <a:xfrm>
            <a:off x="6810664" y="3894905"/>
            <a:ext cx="1688526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9" action="ppaction://hlinksldjump"/>
            <a:extLst>
              <a:ext uri="{FF2B5EF4-FFF2-40B4-BE49-F238E27FC236}">
                <a16:creationId xmlns:a16="http://schemas.microsoft.com/office/drawing/2014/main" id="{04027F5F-7A32-6715-1BFF-6802A4465612}"/>
              </a:ext>
            </a:extLst>
          </p:cNvPr>
          <p:cNvSpPr/>
          <p:nvPr/>
        </p:nvSpPr>
        <p:spPr>
          <a:xfrm>
            <a:off x="6810664" y="4443545"/>
            <a:ext cx="1353246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9" action="ppaction://hlinksldjump"/>
            <a:extLst>
              <a:ext uri="{FF2B5EF4-FFF2-40B4-BE49-F238E27FC236}">
                <a16:creationId xmlns:a16="http://schemas.microsoft.com/office/drawing/2014/main" id="{342CE1EA-ACA0-F4D4-78CE-B8A850BE082B}"/>
              </a:ext>
            </a:extLst>
          </p:cNvPr>
          <p:cNvSpPr/>
          <p:nvPr/>
        </p:nvSpPr>
        <p:spPr>
          <a:xfrm>
            <a:off x="6810664" y="5002345"/>
            <a:ext cx="1688526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44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EBF27C-A027-5F09-ECFE-C4347A84D1E3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Q7.	Which one of the following combinations DOES NOT contain any of the rare signs and symptoms of POME?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CFE089-B424-F6AE-F1A1-B6A97FF8713E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2954086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Cough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Vomiting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Hyperhidrosis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Dysgeusia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Amnesia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Syncope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7D2D474-018A-7755-2FC3-8B3EA6E96B5B}"/>
              </a:ext>
            </a:extLst>
          </p:cNvPr>
          <p:cNvSpPr txBox="1">
            <a:spLocks/>
          </p:cNvSpPr>
          <p:nvPr/>
        </p:nvSpPr>
        <p:spPr>
          <a:xfrm>
            <a:off x="6818745" y="2211595"/>
            <a:ext cx="2522113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1, 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2, 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3, 4 and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POME, pulmonary oily micro embolism.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40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0C1AD3-3CCA-B79F-AAB9-ABF5CF38520B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C59B34-43C8-7620-7877-63B0B00E41C1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991D97-F34E-78C2-E44D-5B01367F11DE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14C09E-1885-0302-34AC-4339ADE9622F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C31FAC57-2328-97BC-4326-4F1FB1419D08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0812B5FC-4008-047F-08DD-ECA103ADC44C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FE1AF0-D55A-08FA-116C-C650FA5607C8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A9FBF211-332F-A8FC-5D29-0C971C9A41E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36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A4AA8FD-E0D5-9295-7EE2-8F64BB4640C0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Q7.	Which one of the following combinations DOES NOT contain any of the rare signs and symptoms of POME?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0D92D3E-2ABE-1FDA-44FF-4DB2072BA24A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2954086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Cough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Vomiting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Hyperhidrosis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Dysgeusia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Amnesia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2000" dirty="0"/>
              <a:t>Syncope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8DEC04A-8688-443E-76C4-4B537F18456E}"/>
              </a:ext>
            </a:extLst>
          </p:cNvPr>
          <p:cNvSpPr txBox="1">
            <a:spLocks/>
          </p:cNvSpPr>
          <p:nvPr/>
        </p:nvSpPr>
        <p:spPr>
          <a:xfrm>
            <a:off x="6818745" y="2211595"/>
            <a:ext cx="2522113" cy="368430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1, 3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2, 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3, 4 and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242E2E"/>
                </a:solidFill>
              </a:rPr>
              <a:t>POME, pulmonary oily micro embolism.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D024B8-3B8F-8F0D-4E5C-16F471DDD1CA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8BFF1F-8E23-767E-AC25-7A51E543560D}"/>
              </a:ext>
            </a:extLst>
          </p:cNvPr>
          <p:cNvGrpSpPr/>
          <p:nvPr/>
        </p:nvGrpSpPr>
        <p:grpSpPr>
          <a:xfrm>
            <a:off x="776172" y="2162109"/>
            <a:ext cx="10639656" cy="3212531"/>
            <a:chOff x="776172" y="2162109"/>
            <a:chExt cx="10639656" cy="32125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DA06AB-2895-83D6-40D3-F1DF187407B0}"/>
                </a:ext>
              </a:extLst>
            </p:cNvPr>
            <p:cNvGrpSpPr/>
            <p:nvPr/>
          </p:nvGrpSpPr>
          <p:grpSpPr>
            <a:xfrm>
              <a:off x="776172" y="2162109"/>
              <a:ext cx="10639656" cy="3212531"/>
              <a:chOff x="4511740" y="2760037"/>
              <a:chExt cx="10639656" cy="32125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C496902-41F8-528D-D3A8-F2C5F0279CFF}"/>
                  </a:ext>
                </a:extLst>
              </p:cNvPr>
              <p:cNvSpPr/>
              <p:nvPr/>
            </p:nvSpPr>
            <p:spPr>
              <a:xfrm>
                <a:off x="4511740" y="2760037"/>
                <a:ext cx="10639656" cy="3212531"/>
              </a:xfrm>
              <a:prstGeom prst="roundRect">
                <a:avLst/>
              </a:prstGeom>
              <a:solidFill>
                <a:srgbClr val="FFFFFF"/>
              </a:solidFill>
              <a:ln w="57150">
                <a:solidFill>
                  <a:srgbClr val="01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5B04171E-B907-F52A-57B8-9A4E0B5E837C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55396" y="2939764"/>
                <a:ext cx="1313398" cy="131339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8070E2-211E-2E14-FFF6-A0AE9ACAC490}"/>
                  </a:ext>
                </a:extLst>
              </p:cNvPr>
              <p:cNvSpPr txBox="1"/>
              <p:nvPr/>
            </p:nvSpPr>
            <p:spPr>
              <a:xfrm>
                <a:off x="6379534" y="3067896"/>
                <a:ext cx="8676168" cy="261610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Gill Sans Nova" panose="020B0602020104020203" pitchFamily="34" charset="0"/>
                  </a:rPr>
                  <a:t>Correct!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2400" spc="-10" dirty="0">
                    <a:latin typeface="Gill Sans Nova" panose="020B0602020104020203" pitchFamily="34" charset="0"/>
                  </a:rPr>
                  <a:t>POME can in rare cases lead to signs and symptoms including:</a:t>
                </a:r>
              </a:p>
              <a:p>
                <a:pPr marL="457200" indent="-457200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GB" sz="2400" spc="-10" dirty="0">
                    <a:latin typeface="Gill Sans Nova" panose="020B0602020104020203" pitchFamily="34" charset="0"/>
                  </a:rPr>
                  <a:t>Cough</a:t>
                </a:r>
              </a:p>
              <a:p>
                <a:pPr marL="457200" indent="-457200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GB" sz="2400" spc="-10" dirty="0">
                    <a:latin typeface="Gill Sans Nova" panose="020B0602020104020203" pitchFamily="34" charset="0"/>
                  </a:rPr>
                  <a:t>Dyspnoea</a:t>
                </a:r>
              </a:p>
              <a:p>
                <a:pPr marL="457200" indent="-457200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GB" sz="2400" spc="-10" dirty="0">
                    <a:latin typeface="Gill Sans Nova" panose="020B0602020104020203" pitchFamily="34" charset="0"/>
                  </a:rPr>
                  <a:t>Malaise</a:t>
                </a:r>
              </a:p>
              <a:p>
                <a:pPr marL="457200" indent="-457200"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GB" sz="2400" spc="-10" dirty="0">
                    <a:latin typeface="Gill Sans Nova" panose="020B0602020104020203" pitchFamily="34" charset="0"/>
                  </a:rPr>
                  <a:t>Hyperhidrosis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0EF076-7633-895C-0C03-895FC0B3AC19}"/>
                </a:ext>
              </a:extLst>
            </p:cNvPr>
            <p:cNvSpPr txBox="1"/>
            <p:nvPr/>
          </p:nvSpPr>
          <p:spPr>
            <a:xfrm>
              <a:off x="6485983" y="3277331"/>
              <a:ext cx="3196497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Chest pain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368CB7-6D70-9DB3-A36A-F7BBE16F5188}"/>
                </a:ext>
              </a:extLst>
            </p:cNvPr>
            <p:cNvSpPr txBox="1"/>
            <p:nvPr/>
          </p:nvSpPr>
          <p:spPr>
            <a:xfrm>
              <a:off x="6485983" y="3724371"/>
              <a:ext cx="3196497" cy="135421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Dizziness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Paraesthesia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Syncope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CDC525-EE3E-5849-2954-DB9CBDD4FA40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9677CC0-DC8A-BF15-D2E2-B1247DD2CAFE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64D302C-B589-6ECF-0AE1-CE3802C20F90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B3D11E8F-AF21-4C47-3D21-324348EC6FEE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C992C80D-FAFE-6F88-E8C1-4856EEF52AF8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29" name="Rectangle 28">
            <a:hlinkClick r:id="rId9" action="ppaction://hlinksldjump"/>
            <a:extLst>
              <a:ext uri="{FF2B5EF4-FFF2-40B4-BE49-F238E27FC236}">
                <a16:creationId xmlns:a16="http://schemas.microsoft.com/office/drawing/2014/main" id="{437AD126-95C5-49C5-545C-A6C5952EBB7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10" action="ppaction://hlinksldjump"/>
            <a:extLst>
              <a:ext uri="{FF2B5EF4-FFF2-40B4-BE49-F238E27FC236}">
                <a16:creationId xmlns:a16="http://schemas.microsoft.com/office/drawing/2014/main" id="{AA01199B-EB43-B5B8-13EA-8906793B938B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83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B2D81E8-6493-1BD9-DC86-4A4993C858AA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FABA365-1E40-5A14-245A-3D4C20900710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D2D804-9F2C-47E7-03AE-0FC34E02B497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D8E12DC-5C1F-59B8-F1F3-B04932E307B9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6E90C12D-7491-4182-5E9E-9F7199344F0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95D3980F-1D0A-1BD8-1BC7-45AC47E79A1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9214071" cy="1052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Q8.	Is the following statement TRUE or FALSE?</a:t>
            </a:r>
          </a:p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	“Dose adjustment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required</a:t>
            </a:r>
            <a:br>
              <a:rPr lang="en-GB" sz="2000" b="1" dirty="0"/>
            </a:br>
            <a:r>
              <a:rPr lang="en-GB" sz="2000" b="1" dirty="0"/>
              <a:t>  in elderly patients”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41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485915"/>
            <a:ext cx="9544793" cy="9643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True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False</a:t>
            </a:r>
          </a:p>
        </p:txBody>
      </p:sp>
      <p:sp>
        <p:nvSpPr>
          <p:cNvPr id="10" name="Rectangle 9">
            <a:hlinkClick r:id="rId8" action="ppaction://hlinksldjump"/>
            <a:extLst>
              <a:ext uri="{FF2B5EF4-FFF2-40B4-BE49-F238E27FC236}">
                <a16:creationId xmlns:a16="http://schemas.microsoft.com/office/drawing/2014/main" id="{F5DD09A5-347A-5506-E5FC-3C7F7A1FD6D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9" action="ppaction://hlinksldjump"/>
            <a:extLst>
              <a:ext uri="{FF2B5EF4-FFF2-40B4-BE49-F238E27FC236}">
                <a16:creationId xmlns:a16="http://schemas.microsoft.com/office/drawing/2014/main" id="{4C669786-DC0F-8203-4141-D4CB63C1439C}"/>
              </a:ext>
            </a:extLst>
          </p:cNvPr>
          <p:cNvSpPr/>
          <p:nvPr/>
        </p:nvSpPr>
        <p:spPr>
          <a:xfrm>
            <a:off x="1280160" y="2492825"/>
            <a:ext cx="103632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10" action="ppaction://hlinksldjump"/>
            <a:extLst>
              <a:ext uri="{FF2B5EF4-FFF2-40B4-BE49-F238E27FC236}">
                <a16:creationId xmlns:a16="http://schemas.microsoft.com/office/drawing/2014/main" id="{5DAB3A9B-FE54-09A5-0C6C-948A057BEFB9}"/>
              </a:ext>
            </a:extLst>
          </p:cNvPr>
          <p:cNvSpPr/>
          <p:nvPr/>
        </p:nvSpPr>
        <p:spPr>
          <a:xfrm>
            <a:off x="1280160" y="3041465"/>
            <a:ext cx="103632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389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9214071" cy="1052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Q8.	Is the following statement TRUE or FALSE?</a:t>
            </a:r>
          </a:p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	“Dose adjustment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required</a:t>
            </a:r>
            <a:br>
              <a:rPr lang="en-GB" sz="2000" b="1" dirty="0"/>
            </a:br>
            <a:r>
              <a:rPr lang="en-GB" sz="2000" b="1" dirty="0"/>
              <a:t>  in elderly patients”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41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485915"/>
            <a:ext cx="9544793" cy="9643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True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False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35E62-45E2-D685-8125-03D4D3225447}"/>
              </a:ext>
            </a:extLst>
          </p:cNvPr>
          <p:cNvSpPr/>
          <p:nvPr/>
        </p:nvSpPr>
        <p:spPr>
          <a:xfrm>
            <a:off x="0" y="2393915"/>
            <a:ext cx="12192000" cy="44640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621D-0D35-54D8-3B4F-788E64F25268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5218A09-A9BD-D4EC-2E18-186EFAC04D78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381D79-698C-1483-8417-95B352E8A2B2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49429014-8C13-2005-0F2B-8167657D1A6F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80591DA-10DF-330D-42E5-46EF909E2511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9F0F0F-A0C9-53A9-4943-F485C363665A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7C4FA910-C03E-4840-B268-AEC40C9AA8C2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22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9214071" cy="1052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Q8.	Is the following statement TRUE or FALSE?</a:t>
            </a:r>
          </a:p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	“Dose adjustment of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required</a:t>
            </a:r>
            <a:br>
              <a:rPr lang="en-GB" sz="2000" b="1" dirty="0"/>
            </a:br>
            <a:r>
              <a:rPr lang="en-GB" sz="2000" b="1" dirty="0"/>
              <a:t>  in elderly patients”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41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485915"/>
            <a:ext cx="9544793" cy="9643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True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False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E0402-9A28-ACB4-0579-1F56FFB3193D}"/>
              </a:ext>
            </a:extLst>
          </p:cNvPr>
          <p:cNvSpPr/>
          <p:nvPr/>
        </p:nvSpPr>
        <p:spPr>
          <a:xfrm>
            <a:off x="0" y="2393915"/>
            <a:ext cx="12192000" cy="44640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389F87-4175-0A5D-B03D-33C5D9A817B5}"/>
              </a:ext>
            </a:extLst>
          </p:cNvPr>
          <p:cNvGrpSpPr/>
          <p:nvPr/>
        </p:nvGrpSpPr>
        <p:grpSpPr>
          <a:xfrm>
            <a:off x="776172" y="2578669"/>
            <a:ext cx="10639656" cy="2602931"/>
            <a:chOff x="4511740" y="2760037"/>
            <a:chExt cx="10639656" cy="2602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629775B-C2F0-67B0-0773-F224C9E27981}"/>
                </a:ext>
              </a:extLst>
            </p:cNvPr>
            <p:cNvSpPr/>
            <p:nvPr/>
          </p:nvSpPr>
          <p:spPr>
            <a:xfrm>
              <a:off x="4511740" y="2760037"/>
              <a:ext cx="10639656" cy="2602931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11021A1-B729-A8B9-B5C6-134251E9CE59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8BF6FE-6B5C-664F-3A5E-170AADF6F5DF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20159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Limited data do not suggest the need for a dosage adjustment </a:t>
              </a:r>
              <a:br>
                <a:rPr lang="en-GB" sz="2400" spc="-10" dirty="0">
                  <a:latin typeface="Gill Sans Nova" panose="020B0602020104020203" pitchFamily="34" charset="0"/>
                </a:rPr>
              </a:br>
              <a:r>
                <a:rPr lang="en-GB" sz="2400" spc="-10" dirty="0">
                  <a:latin typeface="Gill Sans Nova" panose="020B0602020104020203" pitchFamily="34" charset="0"/>
                </a:rPr>
                <a:t>of Testosterone </a:t>
              </a:r>
              <a:r>
                <a:rPr lang="en-GB" sz="2400" spc="-1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spc="-10" dirty="0">
                  <a:latin typeface="Gill Sans Nova" panose="020B0602020104020203" pitchFamily="34" charset="0"/>
                </a:rPr>
                <a:t> 1000 mg/4 mL in elderly patients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There is limited experience on the safety and efficacy of the use </a:t>
              </a:r>
              <a:br>
                <a:rPr lang="en-GB" sz="2400" spc="-10" dirty="0">
                  <a:latin typeface="Gill Sans Nova" panose="020B0602020104020203" pitchFamily="34" charset="0"/>
                </a:rPr>
              </a:br>
              <a:r>
                <a:rPr lang="en-GB" sz="2400" spc="-10" dirty="0">
                  <a:latin typeface="Gill Sans Nova" panose="020B0602020104020203" pitchFamily="34" charset="0"/>
                </a:rPr>
                <a:t>of Testosterone </a:t>
              </a:r>
              <a:r>
                <a:rPr lang="en-GB" sz="2400" spc="-1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spc="-10" dirty="0">
                  <a:latin typeface="Gill Sans Nova" panose="020B0602020104020203" pitchFamily="34" charset="0"/>
                </a:rPr>
                <a:t> 1000 mg/4 mL in patients aged &gt;65 years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F15715-7808-E6E9-00C4-5264516C60D7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5C00A7-DE20-E1E1-226B-2C3801597726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E01192A-0CAF-0F4B-C728-C4E448BB535F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BDBE9134-BE09-4B99-E8C8-7760E165C6CC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1A0DB9C4-0AEB-4DA7-6DF4-86059B36DB01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19" name="Rectangle 18">
            <a:hlinkClick r:id="rId9" action="ppaction://hlinksldjump"/>
            <a:extLst>
              <a:ext uri="{FF2B5EF4-FFF2-40B4-BE49-F238E27FC236}">
                <a16:creationId xmlns:a16="http://schemas.microsoft.com/office/drawing/2014/main" id="{EDECE1AE-25E7-1EB7-4670-D83FFA65D73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EEE0F0D6-D1A2-B4B3-DBDB-DE0B1F7DA806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670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008395"/>
            <a:ext cx="7491826" cy="374216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should be used </a:t>
            </a:r>
            <a:br>
              <a:rPr lang="en-GB" sz="1800" dirty="0"/>
            </a:br>
            <a:r>
              <a:rPr lang="en-GB" sz="1800" dirty="0"/>
              <a:t>with caution in cancer patients at risk of hypercalcaemia</a:t>
            </a:r>
            <a:br>
              <a:rPr lang="en-GB" sz="1800" dirty="0"/>
            </a:br>
            <a:r>
              <a:rPr lang="en-GB" sz="1800" dirty="0"/>
              <a:t>due to bone metastases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is contraindicated </a:t>
            </a:r>
            <a:br>
              <a:rPr lang="en-GB" sz="1800" dirty="0"/>
            </a:br>
            <a:r>
              <a:rPr lang="en-GB" sz="1800" dirty="0"/>
              <a:t>in patients with hepatic impairment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may cause a decrease in blood pressure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and derivatives have been reported to increase </a:t>
            </a:r>
            <a:br>
              <a:rPr lang="en-GB" sz="1800" dirty="0"/>
            </a:br>
            <a:r>
              <a:rPr lang="en-GB" sz="1800" dirty="0"/>
              <a:t>the activity of coumarin-derived oral anticoagulants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may improve pre-existing sleep apnoea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E88A6F-D34B-B198-37DA-A5CE966CA129}"/>
              </a:ext>
            </a:extLst>
          </p:cNvPr>
          <p:cNvSpPr txBox="1">
            <a:spLocks/>
          </p:cNvSpPr>
          <p:nvPr/>
        </p:nvSpPr>
        <p:spPr>
          <a:xfrm>
            <a:off x="8369331" y="2008395"/>
            <a:ext cx="1791493" cy="2990787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3, 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2, 3 and 5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3707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Q9.	Which one of the following combinations of statements is entirely FALSE?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20A00C-3054-B06F-D9EC-15D5A84F2640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E57A157-905F-7729-06DE-9227F59EEA42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5B18BA-2654-83AD-A10D-60CDDA1DB947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2134847-1FBF-2416-4BBD-C55F6B9876AA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9608C771-C185-94D3-344A-5AAD6AADF88D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2CB2F23E-85AF-2445-FE34-A0DBBF6E276A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93" name="Freeform: Shape 92">
            <a:hlinkClick r:id="rId8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C12B1E1B-82C7-434E-9220-B86864F54553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10" action="ppaction://hlinksldjump"/>
            <a:extLst>
              <a:ext uri="{FF2B5EF4-FFF2-40B4-BE49-F238E27FC236}">
                <a16:creationId xmlns:a16="http://schemas.microsoft.com/office/drawing/2014/main" id="{BD9AE31A-2AB2-A87C-103E-C3F4E543CC01}"/>
              </a:ext>
            </a:extLst>
          </p:cNvPr>
          <p:cNvSpPr/>
          <p:nvPr/>
        </p:nvSpPr>
        <p:spPr>
          <a:xfrm>
            <a:off x="8351520" y="2015305"/>
            <a:ext cx="135128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10" action="ppaction://hlinksldjump"/>
            <a:extLst>
              <a:ext uri="{FF2B5EF4-FFF2-40B4-BE49-F238E27FC236}">
                <a16:creationId xmlns:a16="http://schemas.microsoft.com/office/drawing/2014/main" id="{6FC27A79-6100-6018-2FF9-0DADEB84FDA9}"/>
              </a:ext>
            </a:extLst>
          </p:cNvPr>
          <p:cNvSpPr/>
          <p:nvPr/>
        </p:nvSpPr>
        <p:spPr>
          <a:xfrm>
            <a:off x="8351520" y="2543625"/>
            <a:ext cx="135128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0" action="ppaction://hlinksldjump"/>
            <a:extLst>
              <a:ext uri="{FF2B5EF4-FFF2-40B4-BE49-F238E27FC236}">
                <a16:creationId xmlns:a16="http://schemas.microsoft.com/office/drawing/2014/main" id="{1E1DB600-D4E0-5429-EC57-71BECD9444A7}"/>
              </a:ext>
            </a:extLst>
          </p:cNvPr>
          <p:cNvSpPr/>
          <p:nvPr/>
        </p:nvSpPr>
        <p:spPr>
          <a:xfrm>
            <a:off x="8351520" y="3071945"/>
            <a:ext cx="1351280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734E082C-DD03-7FB4-3A60-5F32CECEAC15}"/>
              </a:ext>
            </a:extLst>
          </p:cNvPr>
          <p:cNvSpPr/>
          <p:nvPr/>
        </p:nvSpPr>
        <p:spPr>
          <a:xfrm>
            <a:off x="8351519" y="3590105"/>
            <a:ext cx="1517697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 action="ppaction://hlinksldjump"/>
            <a:extLst>
              <a:ext uri="{FF2B5EF4-FFF2-40B4-BE49-F238E27FC236}">
                <a16:creationId xmlns:a16="http://schemas.microsoft.com/office/drawing/2014/main" id="{6A13C945-56E8-2C19-ED2B-312410DA39CC}"/>
              </a:ext>
            </a:extLst>
          </p:cNvPr>
          <p:cNvSpPr/>
          <p:nvPr/>
        </p:nvSpPr>
        <p:spPr>
          <a:xfrm>
            <a:off x="8351520" y="4128585"/>
            <a:ext cx="1517696" cy="3824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5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Special warnings and contraindications for use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Testosterone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Besins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092B5-9911-57F6-735B-E289B8540D76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CF84A-ACC7-F9DB-F0BE-FF601F2CD20F}"/>
              </a:ext>
            </a:extLst>
          </p:cNvPr>
          <p:cNvSpPr txBox="1">
            <a:spLocks/>
          </p:cNvSpPr>
          <p:nvPr/>
        </p:nvSpPr>
        <p:spPr>
          <a:xfrm>
            <a:off x="1967032" y="2043807"/>
            <a:ext cx="9728609" cy="4263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Not recommended for use in</a:t>
            </a:r>
            <a:r>
              <a:rPr lang="en-GB" dirty="0"/>
              <a:t> children and adolescents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6EF799-6171-0BDF-0EC6-F8F0435477C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835" y="1841210"/>
            <a:ext cx="831592" cy="83159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8DD2D3-4DA2-FD1F-1179-6680AF8757AE}"/>
              </a:ext>
            </a:extLst>
          </p:cNvPr>
          <p:cNvSpPr txBox="1">
            <a:spLocks/>
          </p:cNvSpPr>
          <p:nvPr/>
        </p:nvSpPr>
        <p:spPr>
          <a:xfrm>
            <a:off x="1967032" y="3166256"/>
            <a:ext cx="9728609" cy="27808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Contraindicated in:</a:t>
            </a:r>
          </a:p>
          <a:p>
            <a:r>
              <a:rPr lang="en-GB" dirty="0"/>
              <a:t>Men with androgen-dependent carcinoma of the prostate </a:t>
            </a:r>
            <a:br>
              <a:rPr lang="en-GB" dirty="0"/>
            </a:br>
            <a:r>
              <a:rPr lang="en-GB" dirty="0"/>
              <a:t>or of the male mammary gland</a:t>
            </a:r>
          </a:p>
          <a:p>
            <a:r>
              <a:rPr lang="en-GB" dirty="0"/>
              <a:t>Men with past or present liver tumours</a:t>
            </a:r>
          </a:p>
          <a:p>
            <a:r>
              <a:rPr lang="en-GB" dirty="0"/>
              <a:t>Men with hypersensitivity to the active substance or any of the excipients</a:t>
            </a:r>
          </a:p>
          <a:p>
            <a:pPr>
              <a:spcBef>
                <a:spcPts val="2400"/>
              </a:spcBef>
            </a:pPr>
            <a:r>
              <a:rPr lang="en-GB" dirty="0"/>
              <a:t>Women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80C4B5-7D0C-93A5-7E5B-EBBD2693DE0F}"/>
              </a:ext>
            </a:extLst>
          </p:cNvPr>
          <p:cNvGrpSpPr/>
          <p:nvPr/>
        </p:nvGrpSpPr>
        <p:grpSpPr>
          <a:xfrm>
            <a:off x="761397" y="2779221"/>
            <a:ext cx="1152468" cy="1152468"/>
            <a:chOff x="655067" y="2779217"/>
            <a:chExt cx="924017" cy="92401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41000F6-FDC5-F44F-B421-1187EFF50DE8}"/>
                </a:ext>
              </a:extLst>
            </p:cNvPr>
            <p:cNvGrpSpPr/>
            <p:nvPr/>
          </p:nvGrpSpPr>
          <p:grpSpPr>
            <a:xfrm>
              <a:off x="897613" y="2923694"/>
              <a:ext cx="462444" cy="569768"/>
              <a:chOff x="10086110" y="67666"/>
              <a:chExt cx="1960418" cy="2415392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8CABE4C-835C-76AB-0581-BA8C62B0D506}"/>
                  </a:ext>
                </a:extLst>
              </p:cNvPr>
              <p:cNvSpPr/>
              <p:nvPr/>
            </p:nvSpPr>
            <p:spPr>
              <a:xfrm>
                <a:off x="10309609" y="1582615"/>
                <a:ext cx="580292" cy="773723"/>
              </a:xfrm>
              <a:custGeom>
                <a:avLst/>
                <a:gdLst>
                  <a:gd name="connsiteX0" fmla="*/ 454688 w 580292"/>
                  <a:gd name="connsiteY0" fmla="*/ 0 h 773723"/>
                  <a:gd name="connsiteX1" fmla="*/ 118068 w 580292"/>
                  <a:gd name="connsiteY1" fmla="*/ 0 h 773723"/>
                  <a:gd name="connsiteX2" fmla="*/ 37681 w 580292"/>
                  <a:gd name="connsiteY2" fmla="*/ 67827 h 773723"/>
                  <a:gd name="connsiteX3" fmla="*/ 0 w 580292"/>
                  <a:gd name="connsiteY3" fmla="*/ 168310 h 773723"/>
                  <a:gd name="connsiteX4" fmla="*/ 0 w 580292"/>
                  <a:gd name="connsiteY4" fmla="*/ 695849 h 773723"/>
                  <a:gd name="connsiteX5" fmla="*/ 32657 w 580292"/>
                  <a:gd name="connsiteY5" fmla="*/ 773723 h 773723"/>
                  <a:gd name="connsiteX6" fmla="*/ 517490 w 580292"/>
                  <a:gd name="connsiteY6" fmla="*/ 773723 h 773723"/>
                  <a:gd name="connsiteX7" fmla="*/ 580292 w 580292"/>
                  <a:gd name="connsiteY7" fmla="*/ 713433 h 773723"/>
                  <a:gd name="connsiteX8" fmla="*/ 580292 w 580292"/>
                  <a:gd name="connsiteY8" fmla="*/ 138165 h 773723"/>
                  <a:gd name="connsiteX9" fmla="*/ 454688 w 580292"/>
                  <a:gd name="connsiteY9" fmla="*/ 0 h 7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292" h="773723">
                    <a:moveTo>
                      <a:pt x="454688" y="0"/>
                    </a:moveTo>
                    <a:lnTo>
                      <a:pt x="118068" y="0"/>
                    </a:lnTo>
                    <a:lnTo>
                      <a:pt x="37681" y="67827"/>
                    </a:lnTo>
                    <a:lnTo>
                      <a:pt x="0" y="168310"/>
                    </a:lnTo>
                    <a:lnTo>
                      <a:pt x="0" y="695849"/>
                    </a:lnTo>
                    <a:lnTo>
                      <a:pt x="32657" y="773723"/>
                    </a:lnTo>
                    <a:lnTo>
                      <a:pt x="517490" y="773723"/>
                    </a:lnTo>
                    <a:lnTo>
                      <a:pt x="580292" y="713433"/>
                    </a:lnTo>
                    <a:lnTo>
                      <a:pt x="580292" y="138165"/>
                    </a:lnTo>
                    <a:lnTo>
                      <a:pt x="45468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FFC26B8-4F09-203B-6D71-E654E26E5FBC}"/>
                  </a:ext>
                </a:extLst>
              </p:cNvPr>
              <p:cNvSpPr/>
              <p:nvPr/>
            </p:nvSpPr>
            <p:spPr>
              <a:xfrm>
                <a:off x="10595987" y="1924259"/>
                <a:ext cx="290042" cy="1984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602DEEF-9BB2-BEE0-D421-8C3DBEB56555}"/>
                  </a:ext>
                </a:extLst>
              </p:cNvPr>
              <p:cNvSpPr/>
              <p:nvPr/>
            </p:nvSpPr>
            <p:spPr>
              <a:xfrm>
                <a:off x="10305116" y="1254212"/>
                <a:ext cx="580913" cy="218878"/>
              </a:xfrm>
              <a:prstGeom prst="roundRect">
                <a:avLst>
                  <a:gd name="adj" fmla="val 361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7F8AD74-96B1-CB14-E2BA-AC9950879A0B}"/>
                  </a:ext>
                </a:extLst>
              </p:cNvPr>
              <p:cNvSpPr/>
              <p:nvPr/>
            </p:nvSpPr>
            <p:spPr>
              <a:xfrm>
                <a:off x="10405068" y="1495624"/>
                <a:ext cx="381837" cy="789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2AA0AED-4D86-81B0-DB81-AFF905AFF006}"/>
                  </a:ext>
                </a:extLst>
              </p:cNvPr>
              <p:cNvSpPr/>
              <p:nvPr/>
            </p:nvSpPr>
            <p:spPr>
              <a:xfrm>
                <a:off x="10838793" y="643759"/>
                <a:ext cx="1129862" cy="1715813"/>
              </a:xfrm>
              <a:custGeom>
                <a:avLst/>
                <a:gdLst>
                  <a:gd name="connsiteX0" fmla="*/ 0 w 1129862"/>
                  <a:gd name="connsiteY0" fmla="*/ 5255 h 1715813"/>
                  <a:gd name="connsiteX1" fmla="*/ 31531 w 1129862"/>
                  <a:gd name="connsiteY1" fmla="*/ 162910 h 1715813"/>
                  <a:gd name="connsiteX2" fmla="*/ 10510 w 1129862"/>
                  <a:gd name="connsiteY2" fmla="*/ 244365 h 1715813"/>
                  <a:gd name="connsiteX3" fmla="*/ 486104 w 1129862"/>
                  <a:gd name="connsiteY3" fmla="*/ 1074682 h 1715813"/>
                  <a:gd name="connsiteX4" fmla="*/ 438807 w 1129862"/>
                  <a:gd name="connsiteY4" fmla="*/ 1108841 h 1715813"/>
                  <a:gd name="connsiteX5" fmla="*/ 433552 w 1129862"/>
                  <a:gd name="connsiteY5" fmla="*/ 1156138 h 1715813"/>
                  <a:gd name="connsiteX6" fmla="*/ 465083 w 1129862"/>
                  <a:gd name="connsiteY6" fmla="*/ 1187669 h 1715813"/>
                  <a:gd name="connsiteX7" fmla="*/ 575441 w 1129862"/>
                  <a:gd name="connsiteY7" fmla="*/ 1156138 h 1715813"/>
                  <a:gd name="connsiteX8" fmla="*/ 859221 w 1129862"/>
                  <a:gd name="connsiteY8" fmla="*/ 1560786 h 1715813"/>
                  <a:gd name="connsiteX9" fmla="*/ 735724 w 1129862"/>
                  <a:gd name="connsiteY9" fmla="*/ 1636986 h 1715813"/>
                  <a:gd name="connsiteX10" fmla="*/ 735724 w 1129862"/>
                  <a:gd name="connsiteY10" fmla="*/ 1679027 h 1715813"/>
                  <a:gd name="connsiteX11" fmla="*/ 780393 w 1129862"/>
                  <a:gd name="connsiteY11" fmla="*/ 1715813 h 1715813"/>
                  <a:gd name="connsiteX12" fmla="*/ 1114097 w 1129862"/>
                  <a:gd name="connsiteY12" fmla="*/ 1534510 h 1715813"/>
                  <a:gd name="connsiteX13" fmla="*/ 1129862 w 1129862"/>
                  <a:gd name="connsiteY13" fmla="*/ 1479331 h 1715813"/>
                  <a:gd name="connsiteX14" fmla="*/ 1085193 w 1129862"/>
                  <a:gd name="connsiteY14" fmla="*/ 1439917 h 1715813"/>
                  <a:gd name="connsiteX15" fmla="*/ 948559 w 1129862"/>
                  <a:gd name="connsiteY15" fmla="*/ 1508234 h 1715813"/>
                  <a:gd name="connsiteX16" fmla="*/ 740979 w 1129862"/>
                  <a:gd name="connsiteY16" fmla="*/ 1061544 h 1715813"/>
                  <a:gd name="connsiteX17" fmla="*/ 825062 w 1129862"/>
                  <a:gd name="connsiteY17" fmla="*/ 1003738 h 1715813"/>
                  <a:gd name="connsiteX18" fmla="*/ 819807 w 1129862"/>
                  <a:gd name="connsiteY18" fmla="*/ 943303 h 1715813"/>
                  <a:gd name="connsiteX19" fmla="*/ 767255 w 1129862"/>
                  <a:gd name="connsiteY19" fmla="*/ 914400 h 1715813"/>
                  <a:gd name="connsiteX20" fmla="*/ 725214 w 1129862"/>
                  <a:gd name="connsiteY20" fmla="*/ 930165 h 1715813"/>
                  <a:gd name="connsiteX21" fmla="*/ 254876 w 1129862"/>
                  <a:gd name="connsiteY21" fmla="*/ 128751 h 1715813"/>
                  <a:gd name="connsiteX22" fmla="*/ 162910 w 1129862"/>
                  <a:gd name="connsiteY22" fmla="*/ 97220 h 1715813"/>
                  <a:gd name="connsiteX23" fmla="*/ 70945 w 1129862"/>
                  <a:gd name="connsiteY23" fmla="*/ 0 h 1715813"/>
                  <a:gd name="connsiteX24" fmla="*/ 0 w 1129862"/>
                  <a:gd name="connsiteY24" fmla="*/ 5255 h 171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9862" h="1715813">
                    <a:moveTo>
                      <a:pt x="0" y="5255"/>
                    </a:moveTo>
                    <a:lnTo>
                      <a:pt x="31531" y="162910"/>
                    </a:lnTo>
                    <a:lnTo>
                      <a:pt x="10510" y="244365"/>
                    </a:lnTo>
                    <a:lnTo>
                      <a:pt x="486104" y="1074682"/>
                    </a:lnTo>
                    <a:lnTo>
                      <a:pt x="438807" y="1108841"/>
                    </a:lnTo>
                    <a:lnTo>
                      <a:pt x="433552" y="1156138"/>
                    </a:lnTo>
                    <a:lnTo>
                      <a:pt x="465083" y="1187669"/>
                    </a:lnTo>
                    <a:lnTo>
                      <a:pt x="575441" y="1156138"/>
                    </a:lnTo>
                    <a:lnTo>
                      <a:pt x="859221" y="1560786"/>
                    </a:lnTo>
                    <a:lnTo>
                      <a:pt x="735724" y="1636986"/>
                    </a:lnTo>
                    <a:lnTo>
                      <a:pt x="735724" y="1679027"/>
                    </a:lnTo>
                    <a:lnTo>
                      <a:pt x="780393" y="1715813"/>
                    </a:lnTo>
                    <a:lnTo>
                      <a:pt x="1114097" y="1534510"/>
                    </a:lnTo>
                    <a:lnTo>
                      <a:pt x="1129862" y="1479331"/>
                    </a:lnTo>
                    <a:lnTo>
                      <a:pt x="1085193" y="1439917"/>
                    </a:lnTo>
                    <a:lnTo>
                      <a:pt x="948559" y="1508234"/>
                    </a:lnTo>
                    <a:lnTo>
                      <a:pt x="740979" y="1061544"/>
                    </a:lnTo>
                    <a:lnTo>
                      <a:pt x="825062" y="1003738"/>
                    </a:lnTo>
                    <a:lnTo>
                      <a:pt x="819807" y="943303"/>
                    </a:lnTo>
                    <a:lnTo>
                      <a:pt x="767255" y="914400"/>
                    </a:lnTo>
                    <a:lnTo>
                      <a:pt x="725214" y="930165"/>
                    </a:lnTo>
                    <a:lnTo>
                      <a:pt x="254876" y="128751"/>
                    </a:lnTo>
                    <a:lnTo>
                      <a:pt x="162910" y="97220"/>
                    </a:lnTo>
                    <a:lnTo>
                      <a:pt x="70945" y="0"/>
                    </a:lnTo>
                    <a:lnTo>
                      <a:pt x="0" y="5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22E4B1C1-787A-3683-F422-F509661B2D8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3830" t="8303" r="18855" b="8758"/>
              <a:stretch/>
            </p:blipFill>
            <p:spPr>
              <a:xfrm>
                <a:off x="10086110" y="67666"/>
                <a:ext cx="1960418" cy="2415392"/>
              </a:xfrm>
              <a:custGeom>
                <a:avLst/>
                <a:gdLst>
                  <a:gd name="connsiteX0" fmla="*/ 0 w 2912273"/>
                  <a:gd name="connsiteY0" fmla="*/ 0 h 2912273"/>
                  <a:gd name="connsiteX1" fmla="*/ 2912273 w 2912273"/>
                  <a:gd name="connsiteY1" fmla="*/ 0 h 2912273"/>
                  <a:gd name="connsiteX2" fmla="*/ 2912273 w 2912273"/>
                  <a:gd name="connsiteY2" fmla="*/ 2912273 h 2912273"/>
                  <a:gd name="connsiteX3" fmla="*/ 0 w 2912273"/>
                  <a:gd name="connsiteY3" fmla="*/ 2912273 h 2912273"/>
                  <a:gd name="connsiteX4" fmla="*/ 0 w 2912273"/>
                  <a:gd name="connsiteY4" fmla="*/ 607730 h 2912273"/>
                  <a:gd name="connsiteX5" fmla="*/ 681057 w 2912273"/>
                  <a:gd name="connsiteY5" fmla="*/ 1231070 h 2912273"/>
                  <a:gd name="connsiteX6" fmla="*/ 1046817 w 2912273"/>
                  <a:gd name="connsiteY6" fmla="*/ 1241828 h 2912273"/>
                  <a:gd name="connsiteX7" fmla="*/ 1057575 w 2912273"/>
                  <a:gd name="connsiteY7" fmla="*/ 983644 h 2912273"/>
                  <a:gd name="connsiteX8" fmla="*/ 982271 w 2912273"/>
                  <a:gd name="connsiteY8" fmla="*/ 757734 h 2912273"/>
                  <a:gd name="connsiteX9" fmla="*/ 0 w 2912273"/>
                  <a:gd name="connsiteY9" fmla="*/ 327149 h 29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2273" h="2912273">
                    <a:moveTo>
                      <a:pt x="0" y="0"/>
                    </a:moveTo>
                    <a:lnTo>
                      <a:pt x="2912273" y="0"/>
                    </a:lnTo>
                    <a:lnTo>
                      <a:pt x="2912273" y="2912273"/>
                    </a:lnTo>
                    <a:lnTo>
                      <a:pt x="0" y="2912273"/>
                    </a:lnTo>
                    <a:lnTo>
                      <a:pt x="0" y="607730"/>
                    </a:lnTo>
                    <a:lnTo>
                      <a:pt x="681057" y="1231070"/>
                    </a:lnTo>
                    <a:lnTo>
                      <a:pt x="1046817" y="1241828"/>
                    </a:lnTo>
                    <a:lnTo>
                      <a:pt x="1057575" y="983644"/>
                    </a:lnTo>
                    <a:lnTo>
                      <a:pt x="982271" y="757734"/>
                    </a:lnTo>
                    <a:lnTo>
                      <a:pt x="0" y="327149"/>
                    </a:lnTo>
                    <a:close/>
                  </a:path>
                </a:pathLst>
              </a:custGeom>
            </p:spPr>
          </p:pic>
        </p:grp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39F2BE1-AE9F-A5A9-17B8-22D4F5371683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5067" y="2779217"/>
              <a:ext cx="924017" cy="924017"/>
            </a:xfrm>
            <a:prstGeom prst="rect">
              <a:avLst/>
            </a:prstGeom>
          </p:spPr>
        </p:pic>
      </p:grpSp>
      <p:sp>
        <p:nvSpPr>
          <p:cNvPr id="6" name="Freeform: Shape 5">
            <a:hlinkClick r:id="rId8" action="ppaction://hlinksldjump"/>
            <a:extLst>
              <a:ext uri="{FF2B5EF4-FFF2-40B4-BE49-F238E27FC236}">
                <a16:creationId xmlns:a16="http://schemas.microsoft.com/office/drawing/2014/main" id="{6313B006-1F8C-8B92-E6BC-501A96148755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408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881F6F-299C-5FC3-34E5-9A8A0F4AA447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3707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Q9.	Which one of the following combinations of statements is entirely FALSE?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720029-DDA5-A4C2-E8DE-6CA9C81500B5}"/>
              </a:ext>
            </a:extLst>
          </p:cNvPr>
          <p:cNvSpPr txBox="1">
            <a:spLocks/>
          </p:cNvSpPr>
          <p:nvPr/>
        </p:nvSpPr>
        <p:spPr>
          <a:xfrm>
            <a:off x="8369331" y="2008395"/>
            <a:ext cx="1791493" cy="2990787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3, 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2, 3 and 5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0C8301-BBC5-5A3F-8203-48F3E84FF94F}"/>
              </a:ext>
            </a:extLst>
          </p:cNvPr>
          <p:cNvSpPr txBox="1">
            <a:spLocks/>
          </p:cNvSpPr>
          <p:nvPr/>
        </p:nvSpPr>
        <p:spPr>
          <a:xfrm>
            <a:off x="1245774" y="2008395"/>
            <a:ext cx="7491826" cy="374216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should be used </a:t>
            </a:r>
            <a:br>
              <a:rPr lang="en-GB" sz="1800" dirty="0"/>
            </a:br>
            <a:r>
              <a:rPr lang="en-GB" sz="1800" dirty="0"/>
              <a:t>with caution in cancer patients at risk of hypercalcaemia</a:t>
            </a:r>
            <a:br>
              <a:rPr lang="en-GB" sz="1800" dirty="0"/>
            </a:br>
            <a:r>
              <a:rPr lang="en-GB" sz="1800" dirty="0"/>
              <a:t>due to bone metastases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is contraindicated </a:t>
            </a:r>
            <a:br>
              <a:rPr lang="en-GB" sz="1800" dirty="0"/>
            </a:br>
            <a:r>
              <a:rPr lang="en-GB" sz="1800" dirty="0"/>
              <a:t>in patients with hepatic impairment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may cause a decrease in blood pressure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and derivatives have been reported to increase </a:t>
            </a:r>
            <a:br>
              <a:rPr lang="en-GB" sz="1800" dirty="0"/>
            </a:br>
            <a:r>
              <a:rPr lang="en-GB" sz="1800" dirty="0"/>
              <a:t>the activity of coumarin-derived oral anticoagulants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may improve pre-existing sleep apnoea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7ED622-6ECE-5269-320B-54B30DE33D17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26F0D4-3811-1122-063D-41F2F208B85A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9B551A3-7478-E595-0CA1-4AD9ABC6642F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E8E2E24-89F9-BA56-CAEC-20441BECAB42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AF47FDA7-91BF-3D6D-6EB1-A2A5D4284284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11BD54DB-766C-D042-5062-3CD9F1270109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191462-9936-871D-F676-39AB87F3788C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D6D95897-349A-0F0A-A338-455B5AC108B3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30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538D078-1651-B053-7505-779CDFAC6984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3707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Q9.	Which one of the following combinations of statements is entirely FALSE?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A83577-FD2A-9895-963B-114CD67C7480}"/>
              </a:ext>
            </a:extLst>
          </p:cNvPr>
          <p:cNvSpPr txBox="1">
            <a:spLocks/>
          </p:cNvSpPr>
          <p:nvPr/>
        </p:nvSpPr>
        <p:spPr>
          <a:xfrm>
            <a:off x="8369331" y="2008395"/>
            <a:ext cx="1791493" cy="2990787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3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 and 4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3, 4 and 5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2, 3 and 5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F35BEE3-7EAE-06F9-1851-CD6B50C5DFBA}"/>
              </a:ext>
            </a:extLst>
          </p:cNvPr>
          <p:cNvSpPr txBox="1">
            <a:spLocks/>
          </p:cNvSpPr>
          <p:nvPr/>
        </p:nvSpPr>
        <p:spPr>
          <a:xfrm>
            <a:off x="1245774" y="2008395"/>
            <a:ext cx="7491826" cy="3742165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should be used </a:t>
            </a:r>
            <a:br>
              <a:rPr lang="en-GB" sz="1800" dirty="0"/>
            </a:br>
            <a:r>
              <a:rPr lang="en-GB" sz="1800" dirty="0"/>
              <a:t>with caution in cancer patients at risk of hypercalcaemia</a:t>
            </a:r>
            <a:br>
              <a:rPr lang="en-GB" sz="1800" dirty="0"/>
            </a:br>
            <a:r>
              <a:rPr lang="en-GB" sz="1800" dirty="0"/>
              <a:t>due to bone metastases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is contraindicated </a:t>
            </a:r>
            <a:br>
              <a:rPr lang="en-GB" sz="1800" dirty="0"/>
            </a:br>
            <a:r>
              <a:rPr lang="en-GB" sz="1800" dirty="0"/>
              <a:t>in patients with hepatic impairment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may cause a decrease in blood pressure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and derivatives have been reported to increase </a:t>
            </a:r>
            <a:br>
              <a:rPr lang="en-GB" sz="1800" dirty="0"/>
            </a:br>
            <a:r>
              <a:rPr lang="en-GB" sz="1800" dirty="0"/>
              <a:t>the activity of coumarin-derived oral anticoagulants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Testosterone </a:t>
            </a:r>
            <a:r>
              <a:rPr lang="en-GB" sz="1800" dirty="0" err="1"/>
              <a:t>Besins</a:t>
            </a:r>
            <a:r>
              <a:rPr lang="en-GB" sz="1800" dirty="0"/>
              <a:t> 1000 mg/4 mL may improve pre-existing sleep apnoea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816AC3-AFF3-AA11-7D8D-2848F1AAA2D6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5CA67E-92F8-5E81-7BE5-B09B2D30458F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270DF9-7D54-F160-9B5A-FD65EBE30EAB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5675B6D-6F2D-AE2C-48E9-29070B0C9E2A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00700AA5-B27B-C604-EEFD-E4419367532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6AD95E6C-5386-0853-EED4-CF167DC56BB2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33C827-F892-D5E5-3EB6-AC15CC87E04B}"/>
              </a:ext>
            </a:extLst>
          </p:cNvPr>
          <p:cNvGrpSpPr/>
          <p:nvPr/>
        </p:nvGrpSpPr>
        <p:grpSpPr>
          <a:xfrm>
            <a:off x="776172" y="1908109"/>
            <a:ext cx="10639656" cy="3832292"/>
            <a:chOff x="4511740" y="2760037"/>
            <a:chExt cx="10639656" cy="38322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0FB81C7-4587-4177-F901-A80F159F52DB}"/>
                </a:ext>
              </a:extLst>
            </p:cNvPr>
            <p:cNvSpPr/>
            <p:nvPr/>
          </p:nvSpPr>
          <p:spPr>
            <a:xfrm>
              <a:off x="4511740" y="2760037"/>
              <a:ext cx="10639656" cy="3832292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7DFB0EF-E08D-900B-CA19-3E322A4DDBD2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F1016B-D7CF-BCC9-B625-756E69B963C7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33393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pPr>
                <a:spcAft>
                  <a:spcPts val="600"/>
                </a:spcAft>
              </a:pPr>
              <a:r>
                <a:rPr lang="en-GB" sz="2150" dirty="0">
                  <a:latin typeface="Gill Sans Nova" panose="020B0602020104020203" pitchFamily="34" charset="0"/>
                </a:rPr>
                <a:t>There are no studies undertaken to demonstrate the efficacy and safety </a:t>
              </a:r>
              <a:br>
                <a:rPr lang="en-GB" sz="2150" dirty="0">
                  <a:latin typeface="Gill Sans Nova" panose="020B0602020104020203" pitchFamily="34" charset="0"/>
                </a:rPr>
              </a:br>
              <a:r>
                <a:rPr lang="en-GB" sz="2150" dirty="0">
                  <a:latin typeface="Gill Sans Nova" panose="020B0602020104020203" pitchFamily="34" charset="0"/>
                </a:rPr>
                <a:t>of Testosterone </a:t>
              </a:r>
              <a:r>
                <a:rPr lang="en-GB" sz="2150" dirty="0" err="1">
                  <a:latin typeface="Gill Sans Nova" panose="020B0602020104020203" pitchFamily="34" charset="0"/>
                </a:rPr>
                <a:t>Besins</a:t>
              </a:r>
              <a:r>
                <a:rPr lang="en-GB" sz="2150" dirty="0">
                  <a:latin typeface="Gill Sans Nova" panose="020B0602020104020203" pitchFamily="34" charset="0"/>
                </a:rPr>
                <a:t> 1000 mg/4 mL in patients with renal or hepatic impairment; therefore, testosterone replacement therapy should be used with caution in these patients</a:t>
              </a:r>
            </a:p>
            <a:p>
              <a:pPr>
                <a:spcAft>
                  <a:spcPts val="600"/>
                </a:spcAft>
              </a:pPr>
              <a:r>
                <a:rPr lang="en-GB" sz="2150" dirty="0">
                  <a:latin typeface="Gill Sans Nova" panose="020B0602020104020203" pitchFamily="34" charset="0"/>
                </a:rPr>
                <a:t>Testosterone may cause a rise in blood pressure and Testosterone </a:t>
              </a:r>
              <a:r>
                <a:rPr lang="en-GB" sz="2150" dirty="0" err="1">
                  <a:latin typeface="Gill Sans Nova" panose="020B0602020104020203" pitchFamily="34" charset="0"/>
                </a:rPr>
                <a:t>Besins</a:t>
              </a:r>
              <a:r>
                <a:rPr lang="en-GB" sz="2150" dirty="0">
                  <a:latin typeface="Gill Sans Nova" panose="020B0602020104020203" pitchFamily="34" charset="0"/>
                </a:rPr>
                <a:t> 1000 mg/4 mL should be used with caution in men with hypertension</a:t>
              </a:r>
            </a:p>
            <a:p>
              <a:pPr>
                <a:spcAft>
                  <a:spcPts val="600"/>
                </a:spcAft>
              </a:pPr>
              <a:r>
                <a:rPr lang="en-GB" sz="2150" dirty="0">
                  <a:latin typeface="Gill Sans Nova" panose="020B0602020104020203" pitchFamily="34" charset="0"/>
                </a:rPr>
                <a:t>Pre-existing sleep apnoea may be potentiated by Testosterone </a:t>
              </a:r>
              <a:r>
                <a:rPr lang="en-GB" sz="2150" dirty="0" err="1">
                  <a:latin typeface="Gill Sans Nova" panose="020B0602020104020203" pitchFamily="34" charset="0"/>
                </a:rPr>
                <a:t>Besins</a:t>
              </a:r>
              <a:r>
                <a:rPr lang="en-GB" sz="2150" dirty="0">
                  <a:latin typeface="Gill Sans Nova" panose="020B0602020104020203" pitchFamily="34" charset="0"/>
                </a:rPr>
                <a:t> </a:t>
              </a:r>
              <a:br>
                <a:rPr lang="en-GB" sz="2150" dirty="0">
                  <a:latin typeface="Gill Sans Nova" panose="020B0602020104020203" pitchFamily="34" charset="0"/>
                </a:rPr>
              </a:br>
              <a:r>
                <a:rPr lang="en-GB" sz="2150" dirty="0">
                  <a:latin typeface="Gill Sans Nova" panose="020B0602020104020203" pitchFamily="34" charset="0"/>
                </a:rPr>
                <a:t>1000 mg/4 mL</a:t>
              </a:r>
            </a:p>
          </p:txBody>
        </p:sp>
      </p:grpSp>
      <p:sp>
        <p:nvSpPr>
          <p:cNvPr id="25" name="Rectangle 24">
            <a:hlinkClick r:id="rId9" action="ppaction://hlinksldjump"/>
            <a:extLst>
              <a:ext uri="{FF2B5EF4-FFF2-40B4-BE49-F238E27FC236}">
                <a16:creationId xmlns:a16="http://schemas.microsoft.com/office/drawing/2014/main" id="{F21EFE03-6C3D-25D5-CAF8-A239AF64E5B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10" action="ppaction://hlinksldjump"/>
            <a:extLst>
              <a:ext uri="{FF2B5EF4-FFF2-40B4-BE49-F238E27FC236}">
                <a16:creationId xmlns:a16="http://schemas.microsoft.com/office/drawing/2014/main" id="{3C074161-EF25-33FA-E87D-454F58E85ED5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31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5171440" cy="330547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Has no effect on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irreversibly reduce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reversibly reduce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irreversibly increase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reversibly increase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cause infertility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A8E89D-2A03-36A7-F54F-C49443808E9F}"/>
              </a:ext>
            </a:extLst>
          </p:cNvPr>
          <p:cNvSpPr txBox="1">
            <a:spLocks/>
          </p:cNvSpPr>
          <p:nvPr/>
        </p:nvSpPr>
        <p:spPr>
          <a:xfrm>
            <a:off x="7031512" y="2211595"/>
            <a:ext cx="1964786" cy="330547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3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4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5 and 6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C3C253-74C2-6902-9056-A91E344598FE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4DD92176-2CCB-E795-93A6-AD1608080290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6F53B8-3391-7F96-F4C7-42C39ADE9F17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D3D1CB3-296B-E713-162E-B4DF7FC3C905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7F5F0113-F9EC-A043-A364-7B5F6E8369A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63761380-6C0D-ABCA-F899-9D7FBCB79893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43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17" name="Rectangle 16">
            <a:hlinkClick r:id="rId8" action="ppaction://hlinksldjump"/>
            <a:extLst>
              <a:ext uri="{FF2B5EF4-FFF2-40B4-BE49-F238E27FC236}">
                <a16:creationId xmlns:a16="http://schemas.microsoft.com/office/drawing/2014/main" id="{4F7A6B00-8873-8674-BD3E-B0761D09253F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4E8DE0FE-62D5-D483-5B39-B12938D00DA6}"/>
              </a:ext>
            </a:extLst>
          </p:cNvPr>
          <p:cNvSpPr/>
          <p:nvPr/>
        </p:nvSpPr>
        <p:spPr>
          <a:xfrm>
            <a:off x="7072007" y="2238825"/>
            <a:ext cx="1309993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9" action="ppaction://hlinksldjump"/>
            <a:extLst>
              <a:ext uri="{FF2B5EF4-FFF2-40B4-BE49-F238E27FC236}">
                <a16:creationId xmlns:a16="http://schemas.microsoft.com/office/drawing/2014/main" id="{D19560A4-769F-0E3F-FBF0-6A7E348AF6D5}"/>
              </a:ext>
            </a:extLst>
          </p:cNvPr>
          <p:cNvSpPr/>
          <p:nvPr/>
        </p:nvSpPr>
        <p:spPr>
          <a:xfrm>
            <a:off x="7072007" y="2756985"/>
            <a:ext cx="1309993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0" action="ppaction://hlinksldjump"/>
            <a:extLst>
              <a:ext uri="{FF2B5EF4-FFF2-40B4-BE49-F238E27FC236}">
                <a16:creationId xmlns:a16="http://schemas.microsoft.com/office/drawing/2014/main" id="{D63C5641-C362-0136-50C9-780821BBADE0}"/>
              </a:ext>
            </a:extLst>
          </p:cNvPr>
          <p:cNvSpPr/>
          <p:nvPr/>
        </p:nvSpPr>
        <p:spPr>
          <a:xfrm>
            <a:off x="7072007" y="3275145"/>
            <a:ext cx="1309993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C514364A-D45C-146A-7333-686A6E83C111}"/>
              </a:ext>
            </a:extLst>
          </p:cNvPr>
          <p:cNvSpPr/>
          <p:nvPr/>
        </p:nvSpPr>
        <p:spPr>
          <a:xfrm>
            <a:off x="7072007" y="3803465"/>
            <a:ext cx="1309993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9" action="ppaction://hlinksldjump"/>
            <a:extLst>
              <a:ext uri="{FF2B5EF4-FFF2-40B4-BE49-F238E27FC236}">
                <a16:creationId xmlns:a16="http://schemas.microsoft.com/office/drawing/2014/main" id="{105620F4-8FF2-8A2C-F5C6-A1FD75F7ACC8}"/>
              </a:ext>
            </a:extLst>
          </p:cNvPr>
          <p:cNvSpPr/>
          <p:nvPr/>
        </p:nvSpPr>
        <p:spPr>
          <a:xfrm>
            <a:off x="7072007" y="4341945"/>
            <a:ext cx="1309993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Q10.	Which one of the following combinations of statements about </a:t>
            </a:r>
            <a:br>
              <a:rPr lang="en-GB" sz="2000" b="1" dirty="0"/>
            </a:br>
            <a:r>
              <a:rPr lang="en-GB" sz="2000" b="1" dirty="0"/>
              <a:t>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TRUE?</a:t>
            </a:r>
          </a:p>
        </p:txBody>
      </p:sp>
    </p:spTree>
    <p:extLst>
      <p:ext uri="{BB962C8B-B14F-4D97-AF65-F5344CB8AC3E}">
        <p14:creationId xmlns:p14="http://schemas.microsoft.com/office/powerpoint/2010/main" val="9802187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7C5217-51EC-D87F-FC8D-F0637FB3E34A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Q10.	Which one of the following combinations of statements about </a:t>
            </a:r>
            <a:br>
              <a:rPr lang="en-GB" sz="2000" b="1" dirty="0"/>
            </a:br>
            <a:r>
              <a:rPr lang="en-GB" sz="2000" b="1" dirty="0"/>
              <a:t>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TRUE?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3BB3B4-69FB-B79F-036E-9340045EF5AC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5171440" cy="330547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Has no effect on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irreversibly reduce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reversibly reduce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irreversibly increase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reversibly increase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cause infertility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D49356-8A1F-2493-89AF-80D5D860F888}"/>
              </a:ext>
            </a:extLst>
          </p:cNvPr>
          <p:cNvSpPr txBox="1">
            <a:spLocks/>
          </p:cNvSpPr>
          <p:nvPr/>
        </p:nvSpPr>
        <p:spPr>
          <a:xfrm>
            <a:off x="7031512" y="2211595"/>
            <a:ext cx="1964786" cy="330547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3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4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5 and 6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43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F9846A-65A4-274A-3298-CF47F1989DF0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1FC2E9-9691-EB8C-E327-6BB21D50FA58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2231CCE-4592-788F-6419-8E9B055C811B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19194D-9788-CB99-F896-FF427C2087D7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2CF121B6-0FE8-6CD1-A017-9B65AC7E57AD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7A319F8-9F72-40CF-CFEC-AD5C49EB8F64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F68E0C-E606-AA7A-5CAA-0EB5279955F3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CD9DF221-E101-8649-4A8C-4B1D52BEDE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53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449BEC9-2946-ED75-D1A1-B7F997489BB3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Q10.	Which one of the following combinations of statements about </a:t>
            </a:r>
            <a:br>
              <a:rPr lang="en-GB" sz="2000" b="1" dirty="0"/>
            </a:br>
            <a:r>
              <a:rPr lang="en-GB" sz="2000" b="1" dirty="0"/>
              <a:t>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is TRUE?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F55D243-1B43-C204-F060-29DE589D88D7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5171440" cy="330547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Has no effect on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irreversibly reduce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reversibly reduce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irreversibly increase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reversibly increase spermatogenesis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352800" algn="l"/>
              </a:tabLst>
            </a:pPr>
            <a:r>
              <a:rPr lang="en-GB" sz="1800" dirty="0"/>
              <a:t>May cause infertility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CED849-39AC-9A97-1D42-D39CC515A8B0}"/>
              </a:ext>
            </a:extLst>
          </p:cNvPr>
          <p:cNvSpPr txBox="1">
            <a:spLocks/>
          </p:cNvSpPr>
          <p:nvPr/>
        </p:nvSpPr>
        <p:spPr>
          <a:xfrm>
            <a:off x="7031512" y="2211595"/>
            <a:ext cx="1964786" cy="330547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1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2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3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4 and 6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1800" dirty="0"/>
              <a:t>5 and 6</a:t>
            </a:r>
          </a:p>
        </p:txBody>
      </p:sp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43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F6873-C960-9583-62FC-7F5A25FD0279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3F970E-1284-EE80-0090-92D8C7D8DCC8}"/>
              </a:ext>
            </a:extLst>
          </p:cNvPr>
          <p:cNvGrpSpPr/>
          <p:nvPr/>
        </p:nvGrpSpPr>
        <p:grpSpPr>
          <a:xfrm>
            <a:off x="776172" y="2050349"/>
            <a:ext cx="10639656" cy="3517331"/>
            <a:chOff x="4511740" y="2760037"/>
            <a:chExt cx="10639656" cy="35173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E22DC09-A6CE-56E5-CBF3-55A1CBDD8B3C}"/>
                </a:ext>
              </a:extLst>
            </p:cNvPr>
            <p:cNvSpPr/>
            <p:nvPr/>
          </p:nvSpPr>
          <p:spPr>
            <a:xfrm>
              <a:off x="4511740" y="2760037"/>
              <a:ext cx="10639656" cy="3517331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0C1603E-CA94-9E19-D041-7BB6C5E22E33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39B9C4-5BDE-2001-EE49-C94263B69CE2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290848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Therapy with high doses of testosterone preparations commonly reversibly interrupts or reduces spermatogenesis, thereby reducing the size of the testicles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GB" sz="2400" spc="-20" dirty="0">
                  <a:latin typeface="Gill Sans Nova" panose="020B0602020104020203" pitchFamily="34" charset="0"/>
                </a:rPr>
                <a:t>Fertility studies in rodents and primates have shown that treatment with testosterone can impair fertility by suppressing spermatogenesis</a:t>
              </a:r>
              <a:r>
                <a:rPr lang="en-GB" sz="2400" spc="-10" dirty="0">
                  <a:latin typeface="Gill Sans Nova" panose="020B0602020104020203" pitchFamily="34" charset="0"/>
                </a:rPr>
                <a:t> in a dose-dependent manner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C34ED7-5E3F-781F-B17E-976966AF3A4F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6DDCE1D-7C0B-550B-DFF9-17FB475D3CEB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EFBEA4B-6B07-D31F-C9D9-42D5FF142977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4AC10D60-0F01-D4AB-9B86-4B3D4D25809C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B2EC99BE-6F73-2671-676B-495F43E7D956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23" name="Rectangle 22">
            <a:hlinkClick r:id="rId9" action="ppaction://hlinksldjump"/>
            <a:extLst>
              <a:ext uri="{FF2B5EF4-FFF2-40B4-BE49-F238E27FC236}">
                <a16:creationId xmlns:a16="http://schemas.microsoft.com/office/drawing/2014/main" id="{B8FDAA06-7644-CB77-3A8A-403D0D6039C3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 action="ppaction://hlinksldjump"/>
            <a:extLst>
              <a:ext uri="{FF2B5EF4-FFF2-40B4-BE49-F238E27FC236}">
                <a16:creationId xmlns:a16="http://schemas.microsoft.com/office/drawing/2014/main" id="{485C63AB-EBCD-828B-F605-FB45AC0448F7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95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A9DCE8-2259-0B34-928B-5B3328960D3C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9B95ED4C-F1C1-76A8-ED3B-4C32794C0E44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796511-A82C-2B27-6C93-5E736A92AE24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9A81A7A-EAB6-5085-8810-2F34E4569A7A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3459748E-3306-93D0-A3FE-AF3DB0DC852E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7A457B7B-C124-CF2B-CC1B-592C905E719F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Q11.	What are the most frequently reported undesirable effects during treatment with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44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32213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Injection site pain and acne 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Hyperhidrosis and fatigue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Injection site swelling and headache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Increased haemoglobin and weight gain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Pruritus and nocturia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Cough and dizziness</a:t>
            </a:r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79444045-DD8F-EFF2-5210-F8FF80BBE889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3232A71D-0EB3-89BD-0018-09867E8F8D91}"/>
              </a:ext>
            </a:extLst>
          </p:cNvPr>
          <p:cNvSpPr/>
          <p:nvPr/>
        </p:nvSpPr>
        <p:spPr>
          <a:xfrm>
            <a:off x="1280160" y="2248985"/>
            <a:ext cx="3352800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10" action="ppaction://hlinksldjump"/>
            <a:extLst>
              <a:ext uri="{FF2B5EF4-FFF2-40B4-BE49-F238E27FC236}">
                <a16:creationId xmlns:a16="http://schemas.microsoft.com/office/drawing/2014/main" id="{A8B0CC2F-9949-5A3F-FD84-577A5B169C03}"/>
              </a:ext>
            </a:extLst>
          </p:cNvPr>
          <p:cNvSpPr/>
          <p:nvPr/>
        </p:nvSpPr>
        <p:spPr>
          <a:xfrm>
            <a:off x="1280160" y="2817945"/>
            <a:ext cx="3190240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10" action="ppaction://hlinksldjump"/>
            <a:extLst>
              <a:ext uri="{FF2B5EF4-FFF2-40B4-BE49-F238E27FC236}">
                <a16:creationId xmlns:a16="http://schemas.microsoft.com/office/drawing/2014/main" id="{56DBD751-7EE3-D7BF-3219-B40AAF7DE2E2}"/>
              </a:ext>
            </a:extLst>
          </p:cNvPr>
          <p:cNvSpPr/>
          <p:nvPr/>
        </p:nvSpPr>
        <p:spPr>
          <a:xfrm>
            <a:off x="1280160" y="3386905"/>
            <a:ext cx="4206240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10" action="ppaction://hlinksldjump"/>
            <a:extLst>
              <a:ext uri="{FF2B5EF4-FFF2-40B4-BE49-F238E27FC236}">
                <a16:creationId xmlns:a16="http://schemas.microsoft.com/office/drawing/2014/main" id="{FDE7B158-F363-458B-3E82-5180DF5B367A}"/>
              </a:ext>
            </a:extLst>
          </p:cNvPr>
          <p:cNvSpPr/>
          <p:nvPr/>
        </p:nvSpPr>
        <p:spPr>
          <a:xfrm>
            <a:off x="1280160" y="3945705"/>
            <a:ext cx="4572000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10" action="ppaction://hlinksldjump"/>
            <a:extLst>
              <a:ext uri="{FF2B5EF4-FFF2-40B4-BE49-F238E27FC236}">
                <a16:creationId xmlns:a16="http://schemas.microsoft.com/office/drawing/2014/main" id="{D24FCA55-2C16-260D-5892-493C5478E49E}"/>
              </a:ext>
            </a:extLst>
          </p:cNvPr>
          <p:cNvSpPr/>
          <p:nvPr/>
        </p:nvSpPr>
        <p:spPr>
          <a:xfrm>
            <a:off x="1280160" y="4474025"/>
            <a:ext cx="2773680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10" action="ppaction://hlinksldjump"/>
            <a:extLst>
              <a:ext uri="{FF2B5EF4-FFF2-40B4-BE49-F238E27FC236}">
                <a16:creationId xmlns:a16="http://schemas.microsoft.com/office/drawing/2014/main" id="{387EF930-431D-D018-B09B-7890DDDC129A}"/>
              </a:ext>
            </a:extLst>
          </p:cNvPr>
          <p:cNvSpPr/>
          <p:nvPr/>
        </p:nvSpPr>
        <p:spPr>
          <a:xfrm>
            <a:off x="1280160" y="5063305"/>
            <a:ext cx="2661920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972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Q11.	What are the most frequently reported undesirable effects during treatment with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44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32213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Injection site pain and acne 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Hyperhidrosis and fatigue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Injection site swelling and headache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Increased haemoglobin and weight gain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Pruritus and nocturia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Cough and dizziness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AA23C-E5A1-D98A-6D4A-CD3AAECE32FC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AD09CA-368A-97AC-F62A-C7A993E1358C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3D6641B-0824-3D9F-9C6E-3F285DF81FCE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7D79E4-CC8D-3F6A-E4E0-432D0F0DFD90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084A4B3D-963B-2633-7519-BC0AF4A5D3EA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22E37120-6CC3-606E-1A4F-BD646777B1E6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7D661F-8785-B838-FEC8-E5C90116DBDC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24367DBA-4E00-D26D-ECE3-736FA3E3E0DE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657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10301191" cy="647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Q11.	What are the most frequently reported undesirable effects during treatment with 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44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211595"/>
            <a:ext cx="9544793" cy="32213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Injection site pain and acne 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Hyperhidrosis and fatigue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Injection site swelling and headache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Increased haemoglobin and weight gain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Pruritus and nocturia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  <a:tabLst>
                <a:tab pos="3352800" algn="l"/>
              </a:tabLst>
            </a:pPr>
            <a:r>
              <a:rPr lang="en-GB" sz="2000" dirty="0"/>
              <a:t>Cough and dizziness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C1A2D-C359-FB9C-F4F5-03AECE4EB1D9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0B61FD-FB31-D483-53C0-5DED2614FF2D}"/>
              </a:ext>
            </a:extLst>
          </p:cNvPr>
          <p:cNvGrpSpPr/>
          <p:nvPr/>
        </p:nvGrpSpPr>
        <p:grpSpPr>
          <a:xfrm>
            <a:off x="776172" y="2466909"/>
            <a:ext cx="10639656" cy="2714691"/>
            <a:chOff x="4511740" y="2760037"/>
            <a:chExt cx="10639656" cy="27146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21E559-0AC4-B74B-BCC9-281476CA2EA3}"/>
                </a:ext>
              </a:extLst>
            </p:cNvPr>
            <p:cNvSpPr/>
            <p:nvPr/>
          </p:nvSpPr>
          <p:spPr>
            <a:xfrm>
              <a:off x="4511740" y="2760037"/>
              <a:ext cx="10639656" cy="2714691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D0BCB02-6F13-2396-D3F2-67E82D633969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4D48F3-1A9D-DAC7-6E24-CECA67DED8C0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209288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The most frequently reported undesirable effects during treatment with Testosterone </a:t>
              </a:r>
              <a:r>
                <a:rPr lang="en-GB" sz="2400" spc="-1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spc="-10" dirty="0">
                  <a:latin typeface="Gill Sans Nova" panose="020B0602020104020203" pitchFamily="34" charset="0"/>
                </a:rPr>
                <a:t> 1000 mg/4 mL are: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Acne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2400" spc="-10" dirty="0">
                  <a:latin typeface="Gill Sans Nova" panose="020B0602020104020203" pitchFamily="34" charset="0"/>
                </a:rPr>
                <a:t>Injection site pain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DB55E9-3D97-C0D1-90E7-21713B015147}"/>
              </a:ext>
            </a:extLst>
          </p:cNvPr>
          <p:cNvGrpSpPr/>
          <p:nvPr/>
        </p:nvGrpSpPr>
        <p:grpSpPr>
          <a:xfrm>
            <a:off x="6865346" y="6019257"/>
            <a:ext cx="2570797" cy="569822"/>
            <a:chOff x="9222883" y="4742324"/>
            <a:chExt cx="2570797" cy="5698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D814D3E-1902-9DE0-A8E8-401DE0FD4DCA}"/>
                </a:ext>
              </a:extLst>
            </p:cNvPr>
            <p:cNvGrpSpPr/>
            <p:nvPr/>
          </p:nvGrpSpPr>
          <p:grpSpPr>
            <a:xfrm>
              <a:off x="9222883" y="4742324"/>
              <a:ext cx="569822" cy="569822"/>
              <a:chOff x="5462587" y="2795587"/>
              <a:chExt cx="3810000" cy="3810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77F7DE5-8868-1EA2-2B84-A9629190CEE1}"/>
                  </a:ext>
                </a:extLst>
              </p:cNvPr>
              <p:cNvSpPr/>
              <p:nvPr/>
            </p:nvSpPr>
            <p:spPr>
              <a:xfrm>
                <a:off x="5642263" y="2971799"/>
                <a:ext cx="3480955" cy="3480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71CECDFD-13F5-6F43-A9B3-888ED083A8BF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62587" y="279558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5A4BE1E8-9F93-596D-B2FF-B436888893E2}"/>
                </a:ext>
              </a:extLst>
            </p:cNvPr>
            <p:cNvSpPr txBox="1">
              <a:spLocks/>
            </p:cNvSpPr>
            <p:nvPr/>
          </p:nvSpPr>
          <p:spPr>
            <a:xfrm>
              <a:off x="9780755" y="4835233"/>
              <a:ext cx="2012925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Continue the quiz</a:t>
              </a:r>
              <a:endParaRPr lang="en-GB" sz="2000" i="1" spc="-20" dirty="0"/>
            </a:p>
          </p:txBody>
        </p:sp>
      </p:grpSp>
      <p:sp>
        <p:nvSpPr>
          <p:cNvPr id="21" name="Rectangle 20">
            <a:hlinkClick r:id="rId9" action="ppaction://hlinksldjump"/>
            <a:extLst>
              <a:ext uri="{FF2B5EF4-FFF2-40B4-BE49-F238E27FC236}">
                <a16:creationId xmlns:a16="http://schemas.microsoft.com/office/drawing/2014/main" id="{9EB25478-66BD-81CA-0593-54DC2807FCEC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0" action="ppaction://hlinksldjump"/>
            <a:extLst>
              <a:ext uri="{FF2B5EF4-FFF2-40B4-BE49-F238E27FC236}">
                <a16:creationId xmlns:a16="http://schemas.microsoft.com/office/drawing/2014/main" id="{E89804A5-571F-4356-5924-886DCC44FD7E}"/>
              </a:ext>
            </a:extLst>
          </p:cNvPr>
          <p:cNvSpPr/>
          <p:nvPr/>
        </p:nvSpPr>
        <p:spPr>
          <a:xfrm>
            <a:off x="6865346" y="6019257"/>
            <a:ext cx="2421015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779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CC16114-2795-6731-B544-D5F53280B93F}"/>
              </a:ext>
            </a:extLst>
          </p:cNvPr>
          <p:cNvGrpSpPr/>
          <p:nvPr/>
        </p:nvGrpSpPr>
        <p:grpSpPr>
          <a:xfrm>
            <a:off x="9869217" y="4474025"/>
            <a:ext cx="2085245" cy="1045453"/>
            <a:chOff x="10060727" y="4287616"/>
            <a:chExt cx="2085245" cy="1045453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354FF5BA-67B4-46D5-8D76-EA223FF0A118}"/>
                </a:ext>
              </a:extLst>
            </p:cNvPr>
            <p:cNvSpPr txBox="1">
              <a:spLocks/>
            </p:cNvSpPr>
            <p:nvPr/>
          </p:nvSpPr>
          <p:spPr>
            <a:xfrm>
              <a:off x="10060727" y="4607719"/>
              <a:ext cx="1881707" cy="70788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GB" sz="2000" i="1" dirty="0"/>
                <a:t>  Click on</a:t>
              </a:r>
              <a:br>
                <a:rPr lang="en-GB" sz="2000" i="1" dirty="0"/>
              </a:br>
              <a:r>
                <a:rPr lang="en-GB" sz="2000" i="1" dirty="0"/>
                <a:t>your answer</a:t>
              </a:r>
              <a:endParaRPr lang="en-GB" sz="2000" i="1" spc="-2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18EAFD-8B36-3493-07FA-01C0DADE168D}"/>
                </a:ext>
              </a:extLst>
            </p:cNvPr>
            <p:cNvGrpSpPr/>
            <p:nvPr/>
          </p:nvGrpSpPr>
          <p:grpSpPr>
            <a:xfrm>
              <a:off x="11151815" y="4287616"/>
              <a:ext cx="994157" cy="1045453"/>
              <a:chOff x="11151815" y="4287616"/>
              <a:chExt cx="994157" cy="104545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CBA1EE8-78D9-8B4D-C85F-A5CAAE3667F9}"/>
                  </a:ext>
                </a:extLst>
              </p:cNvPr>
              <p:cNvSpPr/>
              <p:nvPr/>
            </p:nvSpPr>
            <p:spPr>
              <a:xfrm>
                <a:off x="11322200" y="4494659"/>
                <a:ext cx="640592" cy="763783"/>
              </a:xfrm>
              <a:custGeom>
                <a:avLst/>
                <a:gdLst>
                  <a:gd name="connsiteX0" fmla="*/ 202019 w 2488019"/>
                  <a:gd name="connsiteY0" fmla="*/ 1180214 h 2966484"/>
                  <a:gd name="connsiteX1" fmla="*/ 74428 w 2488019"/>
                  <a:gd name="connsiteY1" fmla="*/ 1212112 h 2966484"/>
                  <a:gd name="connsiteX2" fmla="*/ 0 w 2488019"/>
                  <a:gd name="connsiteY2" fmla="*/ 1329070 h 2966484"/>
                  <a:gd name="connsiteX3" fmla="*/ 0 w 2488019"/>
                  <a:gd name="connsiteY3" fmla="*/ 1424763 h 2966484"/>
                  <a:gd name="connsiteX4" fmla="*/ 871870 w 2488019"/>
                  <a:gd name="connsiteY4" fmla="*/ 2732568 h 2966484"/>
                  <a:gd name="connsiteX5" fmla="*/ 1137684 w 2488019"/>
                  <a:gd name="connsiteY5" fmla="*/ 2923954 h 2966484"/>
                  <a:gd name="connsiteX6" fmla="*/ 1467293 w 2488019"/>
                  <a:gd name="connsiteY6" fmla="*/ 2966484 h 2966484"/>
                  <a:gd name="connsiteX7" fmla="*/ 1701209 w 2488019"/>
                  <a:gd name="connsiteY7" fmla="*/ 2923954 h 2966484"/>
                  <a:gd name="connsiteX8" fmla="*/ 1881963 w 2488019"/>
                  <a:gd name="connsiteY8" fmla="*/ 2817628 h 2966484"/>
                  <a:gd name="connsiteX9" fmla="*/ 2062716 w 2488019"/>
                  <a:gd name="connsiteY9" fmla="*/ 2668772 h 2966484"/>
                  <a:gd name="connsiteX10" fmla="*/ 2179674 w 2488019"/>
                  <a:gd name="connsiteY10" fmla="*/ 2456121 h 2966484"/>
                  <a:gd name="connsiteX11" fmla="*/ 2488019 w 2488019"/>
                  <a:gd name="connsiteY11" fmla="*/ 1435396 h 2966484"/>
                  <a:gd name="connsiteX12" fmla="*/ 2434856 w 2488019"/>
                  <a:gd name="connsiteY12" fmla="*/ 1265275 h 2966484"/>
                  <a:gd name="connsiteX13" fmla="*/ 2286000 w 2488019"/>
                  <a:gd name="connsiteY13" fmla="*/ 1180214 h 2966484"/>
                  <a:gd name="connsiteX14" fmla="*/ 2062716 w 2488019"/>
                  <a:gd name="connsiteY14" fmla="*/ 1254642 h 2966484"/>
                  <a:gd name="connsiteX15" fmla="*/ 2052084 w 2488019"/>
                  <a:gd name="connsiteY15" fmla="*/ 1127051 h 2966484"/>
                  <a:gd name="connsiteX16" fmla="*/ 1945758 w 2488019"/>
                  <a:gd name="connsiteY16" fmla="*/ 1010093 h 2966484"/>
                  <a:gd name="connsiteX17" fmla="*/ 1828800 w 2488019"/>
                  <a:gd name="connsiteY17" fmla="*/ 956930 h 2966484"/>
                  <a:gd name="connsiteX18" fmla="*/ 1637414 w 2488019"/>
                  <a:gd name="connsiteY18" fmla="*/ 1020726 h 2966484"/>
                  <a:gd name="connsiteX19" fmla="*/ 1605516 w 2488019"/>
                  <a:gd name="connsiteY19" fmla="*/ 893135 h 2966484"/>
                  <a:gd name="connsiteX20" fmla="*/ 1488558 w 2488019"/>
                  <a:gd name="connsiteY20" fmla="*/ 808075 h 2966484"/>
                  <a:gd name="connsiteX21" fmla="*/ 1403498 w 2488019"/>
                  <a:gd name="connsiteY21" fmla="*/ 786810 h 2966484"/>
                  <a:gd name="connsiteX22" fmla="*/ 1212112 w 2488019"/>
                  <a:gd name="connsiteY22" fmla="*/ 818707 h 2966484"/>
                  <a:gd name="connsiteX23" fmla="*/ 1169581 w 2488019"/>
                  <a:gd name="connsiteY23" fmla="*/ 159489 h 2966484"/>
                  <a:gd name="connsiteX24" fmla="*/ 1095154 w 2488019"/>
                  <a:gd name="connsiteY24" fmla="*/ 21265 h 2966484"/>
                  <a:gd name="connsiteX25" fmla="*/ 967563 w 2488019"/>
                  <a:gd name="connsiteY25" fmla="*/ 0 h 2966484"/>
                  <a:gd name="connsiteX26" fmla="*/ 786809 w 2488019"/>
                  <a:gd name="connsiteY26" fmla="*/ 74428 h 2966484"/>
                  <a:gd name="connsiteX27" fmla="*/ 765544 w 2488019"/>
                  <a:gd name="connsiteY27" fmla="*/ 159489 h 2966484"/>
                  <a:gd name="connsiteX28" fmla="*/ 776177 w 2488019"/>
                  <a:gd name="connsiteY28" fmla="*/ 1626782 h 2966484"/>
                  <a:gd name="connsiteX29" fmla="*/ 308344 w 2488019"/>
                  <a:gd name="connsiteY29" fmla="*/ 1212112 h 2966484"/>
                  <a:gd name="connsiteX30" fmla="*/ 202019 w 2488019"/>
                  <a:gd name="connsiteY30" fmla="*/ 1180214 h 296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88019" h="2966484">
                    <a:moveTo>
                      <a:pt x="202019" y="1180214"/>
                    </a:moveTo>
                    <a:lnTo>
                      <a:pt x="74428" y="1212112"/>
                    </a:lnTo>
                    <a:lnTo>
                      <a:pt x="0" y="1329070"/>
                    </a:lnTo>
                    <a:lnTo>
                      <a:pt x="0" y="1424763"/>
                    </a:lnTo>
                    <a:lnTo>
                      <a:pt x="871870" y="2732568"/>
                    </a:lnTo>
                    <a:lnTo>
                      <a:pt x="1137684" y="2923954"/>
                    </a:lnTo>
                    <a:lnTo>
                      <a:pt x="1467293" y="2966484"/>
                    </a:lnTo>
                    <a:lnTo>
                      <a:pt x="1701209" y="2923954"/>
                    </a:lnTo>
                    <a:lnTo>
                      <a:pt x="1881963" y="2817628"/>
                    </a:lnTo>
                    <a:lnTo>
                      <a:pt x="2062716" y="2668772"/>
                    </a:lnTo>
                    <a:lnTo>
                      <a:pt x="2179674" y="2456121"/>
                    </a:lnTo>
                    <a:lnTo>
                      <a:pt x="2488019" y="1435396"/>
                    </a:lnTo>
                    <a:lnTo>
                      <a:pt x="2434856" y="1265275"/>
                    </a:lnTo>
                    <a:lnTo>
                      <a:pt x="2286000" y="1180214"/>
                    </a:lnTo>
                    <a:lnTo>
                      <a:pt x="2062716" y="1254642"/>
                    </a:lnTo>
                    <a:lnTo>
                      <a:pt x="2052084" y="1127051"/>
                    </a:lnTo>
                    <a:lnTo>
                      <a:pt x="1945758" y="1010093"/>
                    </a:lnTo>
                    <a:lnTo>
                      <a:pt x="1828800" y="956930"/>
                    </a:lnTo>
                    <a:lnTo>
                      <a:pt x="1637414" y="1020726"/>
                    </a:lnTo>
                    <a:lnTo>
                      <a:pt x="1605516" y="893135"/>
                    </a:lnTo>
                    <a:lnTo>
                      <a:pt x="1488558" y="808075"/>
                    </a:lnTo>
                    <a:lnTo>
                      <a:pt x="1403498" y="786810"/>
                    </a:lnTo>
                    <a:lnTo>
                      <a:pt x="1212112" y="818707"/>
                    </a:lnTo>
                    <a:lnTo>
                      <a:pt x="1169581" y="159489"/>
                    </a:lnTo>
                    <a:lnTo>
                      <a:pt x="1095154" y="21265"/>
                    </a:lnTo>
                    <a:lnTo>
                      <a:pt x="967563" y="0"/>
                    </a:lnTo>
                    <a:lnTo>
                      <a:pt x="786809" y="74428"/>
                    </a:lnTo>
                    <a:lnTo>
                      <a:pt x="765544" y="159489"/>
                    </a:lnTo>
                    <a:cubicBezTo>
                      <a:pt x="769088" y="648587"/>
                      <a:pt x="772633" y="1137684"/>
                      <a:pt x="776177" y="1626782"/>
                    </a:cubicBezTo>
                    <a:lnTo>
                      <a:pt x="308344" y="1212112"/>
                    </a:lnTo>
                    <a:lnTo>
                      <a:pt x="202019" y="118021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90F305A7-9694-B41C-2842-DB1DA02E9234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1815" y="4352105"/>
                <a:ext cx="980964" cy="980964"/>
              </a:xfrm>
              <a:custGeom>
                <a:avLst/>
                <a:gdLst>
                  <a:gd name="connsiteX0" fmla="*/ 0 w 980964"/>
                  <a:gd name="connsiteY0" fmla="*/ 0 h 980964"/>
                  <a:gd name="connsiteX1" fmla="*/ 980964 w 980964"/>
                  <a:gd name="connsiteY1" fmla="*/ 0 h 980964"/>
                  <a:gd name="connsiteX2" fmla="*/ 980964 w 980964"/>
                  <a:gd name="connsiteY2" fmla="*/ 980964 h 980964"/>
                  <a:gd name="connsiteX3" fmla="*/ 0 w 980964"/>
                  <a:gd name="connsiteY3" fmla="*/ 980964 h 980964"/>
                  <a:gd name="connsiteX4" fmla="*/ 0 w 980964"/>
                  <a:gd name="connsiteY4" fmla="*/ 226634 h 980964"/>
                  <a:gd name="connsiteX5" fmla="*/ 193260 w 980964"/>
                  <a:gd name="connsiteY5" fmla="*/ 399052 h 980964"/>
                  <a:gd name="connsiteX6" fmla="*/ 342170 w 980964"/>
                  <a:gd name="connsiteY6" fmla="*/ 245489 h 980964"/>
                  <a:gd name="connsiteX7" fmla="*/ 353804 w 980964"/>
                  <a:gd name="connsiteY7" fmla="*/ 152420 h 980964"/>
                  <a:gd name="connsiteX8" fmla="*/ 179300 w 980964"/>
                  <a:gd name="connsiteY8" fmla="*/ 8164 h 980964"/>
                  <a:gd name="connsiteX9" fmla="*/ 0 w 980964"/>
                  <a:gd name="connsiteY9" fmla="*/ 151978 h 9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0964" h="980964">
                    <a:moveTo>
                      <a:pt x="0" y="0"/>
                    </a:moveTo>
                    <a:lnTo>
                      <a:pt x="980964" y="0"/>
                    </a:lnTo>
                    <a:lnTo>
                      <a:pt x="980964" y="980964"/>
                    </a:lnTo>
                    <a:lnTo>
                      <a:pt x="0" y="980964"/>
                    </a:lnTo>
                    <a:lnTo>
                      <a:pt x="0" y="226634"/>
                    </a:lnTo>
                    <a:lnTo>
                      <a:pt x="193260" y="399052"/>
                    </a:lnTo>
                    <a:lnTo>
                      <a:pt x="342170" y="245489"/>
                    </a:lnTo>
                    <a:lnTo>
                      <a:pt x="353804" y="152420"/>
                    </a:lnTo>
                    <a:lnTo>
                      <a:pt x="179300" y="8164"/>
                    </a:lnTo>
                    <a:lnTo>
                      <a:pt x="0" y="151978"/>
                    </a:lnTo>
                    <a:close/>
                  </a:path>
                </a:pathLst>
              </a:cu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9327DEB2-2A60-56EB-4AEF-F9A5844B70B8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84454" y="4287616"/>
                <a:ext cx="961518" cy="961518"/>
              </a:xfrm>
              <a:custGeom>
                <a:avLst/>
                <a:gdLst>
                  <a:gd name="connsiteX0" fmla="*/ 349085 w 961518"/>
                  <a:gd name="connsiteY0" fmla="*/ 158741 h 961518"/>
                  <a:gd name="connsiteX1" fmla="*/ 307204 w 961518"/>
                  <a:gd name="connsiteY1" fmla="*/ 219236 h 961518"/>
                  <a:gd name="connsiteX2" fmla="*/ 307204 w 961518"/>
                  <a:gd name="connsiteY2" fmla="*/ 298344 h 961518"/>
                  <a:gd name="connsiteX3" fmla="*/ 300224 w 961518"/>
                  <a:gd name="connsiteY3" fmla="*/ 484482 h 961518"/>
                  <a:gd name="connsiteX4" fmla="*/ 193195 w 961518"/>
                  <a:gd name="connsiteY4" fmla="*/ 470521 h 961518"/>
                  <a:gd name="connsiteX5" fmla="*/ 137354 w 961518"/>
                  <a:gd name="connsiteY5" fmla="*/ 537996 h 961518"/>
                  <a:gd name="connsiteX6" fmla="*/ 160621 w 961518"/>
                  <a:gd name="connsiteY6" fmla="*/ 631065 h 961518"/>
                  <a:gd name="connsiteX7" fmla="*/ 339778 w 961518"/>
                  <a:gd name="connsiteY7" fmla="*/ 947499 h 961518"/>
                  <a:gd name="connsiteX8" fmla="*/ 700419 w 961518"/>
                  <a:gd name="connsiteY8" fmla="*/ 952152 h 961518"/>
                  <a:gd name="connsiteX9" fmla="*/ 779528 w 961518"/>
                  <a:gd name="connsiteY9" fmla="*/ 873044 h 961518"/>
                  <a:gd name="connsiteX10" fmla="*/ 814428 w 961518"/>
                  <a:gd name="connsiteY10" fmla="*/ 782302 h 961518"/>
                  <a:gd name="connsiteX11" fmla="*/ 812102 w 961518"/>
                  <a:gd name="connsiteY11" fmla="*/ 458888 h 961518"/>
                  <a:gd name="connsiteX12" fmla="*/ 635271 w 961518"/>
                  <a:gd name="connsiteY12" fmla="*/ 326265 h 961518"/>
                  <a:gd name="connsiteX13" fmla="*/ 484035 w 961518"/>
                  <a:gd name="connsiteY13" fmla="*/ 261117 h 961518"/>
                  <a:gd name="connsiteX14" fmla="*/ 479381 w 961518"/>
                  <a:gd name="connsiteY14" fmla="*/ 205276 h 961518"/>
                  <a:gd name="connsiteX15" fmla="*/ 414233 w 961518"/>
                  <a:gd name="connsiteY15" fmla="*/ 158741 h 961518"/>
                  <a:gd name="connsiteX16" fmla="*/ 0 w 961518"/>
                  <a:gd name="connsiteY16" fmla="*/ 0 h 961518"/>
                  <a:gd name="connsiteX17" fmla="*/ 961518 w 961518"/>
                  <a:gd name="connsiteY17" fmla="*/ 0 h 961518"/>
                  <a:gd name="connsiteX18" fmla="*/ 961518 w 961518"/>
                  <a:gd name="connsiteY18" fmla="*/ 961518 h 961518"/>
                  <a:gd name="connsiteX19" fmla="*/ 0 w 961518"/>
                  <a:gd name="connsiteY19" fmla="*/ 961518 h 9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61518" h="961518">
                    <a:moveTo>
                      <a:pt x="349085" y="158741"/>
                    </a:moveTo>
                    <a:lnTo>
                      <a:pt x="307204" y="219236"/>
                    </a:lnTo>
                    <a:lnTo>
                      <a:pt x="307204" y="298344"/>
                    </a:lnTo>
                    <a:lnTo>
                      <a:pt x="300224" y="484482"/>
                    </a:lnTo>
                    <a:lnTo>
                      <a:pt x="193195" y="470521"/>
                    </a:lnTo>
                    <a:lnTo>
                      <a:pt x="137354" y="537996"/>
                    </a:lnTo>
                    <a:lnTo>
                      <a:pt x="160621" y="631065"/>
                    </a:lnTo>
                    <a:lnTo>
                      <a:pt x="339778" y="947499"/>
                    </a:lnTo>
                    <a:lnTo>
                      <a:pt x="700419" y="952152"/>
                    </a:lnTo>
                    <a:lnTo>
                      <a:pt x="779528" y="873044"/>
                    </a:lnTo>
                    <a:lnTo>
                      <a:pt x="814428" y="782302"/>
                    </a:lnTo>
                    <a:cubicBezTo>
                      <a:pt x="813653" y="674497"/>
                      <a:pt x="812877" y="566693"/>
                      <a:pt x="812102" y="458888"/>
                    </a:cubicBezTo>
                    <a:lnTo>
                      <a:pt x="635271" y="326265"/>
                    </a:lnTo>
                    <a:lnTo>
                      <a:pt x="484035" y="261117"/>
                    </a:lnTo>
                    <a:lnTo>
                      <a:pt x="479381" y="205276"/>
                    </a:lnTo>
                    <a:lnTo>
                      <a:pt x="414233" y="158741"/>
                    </a:lnTo>
                    <a:close/>
                    <a:moveTo>
                      <a:pt x="0" y="0"/>
                    </a:moveTo>
                    <a:lnTo>
                      <a:pt x="961518" y="0"/>
                    </a:lnTo>
                    <a:lnTo>
                      <a:pt x="961518" y="961518"/>
                    </a:lnTo>
                    <a:lnTo>
                      <a:pt x="0" y="96151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9691591" cy="775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Q12.	Is the following statement TRUE or FALSE?</a:t>
            </a:r>
          </a:p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	“Testosterone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must be stored in the refrigerator”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45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485915"/>
            <a:ext cx="9544793" cy="9643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True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False</a:t>
            </a:r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8A46A0AB-F92B-31E4-8B83-D8E6674D4064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F13707A4-795E-320C-102C-10FD88DC92A2}"/>
              </a:ext>
            </a:extLst>
          </p:cNvPr>
          <p:cNvSpPr/>
          <p:nvPr/>
        </p:nvSpPr>
        <p:spPr>
          <a:xfrm>
            <a:off x="1280160" y="2523305"/>
            <a:ext cx="1066800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10" action="ppaction://hlinksldjump"/>
            <a:extLst>
              <a:ext uri="{FF2B5EF4-FFF2-40B4-BE49-F238E27FC236}">
                <a16:creationId xmlns:a16="http://schemas.microsoft.com/office/drawing/2014/main" id="{232ADB04-3F48-A750-9FEE-C460E063B47A}"/>
              </a:ext>
            </a:extLst>
          </p:cNvPr>
          <p:cNvSpPr/>
          <p:nvPr/>
        </p:nvSpPr>
        <p:spPr>
          <a:xfrm>
            <a:off x="1280160" y="3061785"/>
            <a:ext cx="1066800" cy="34181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: Shape 92">
            <a:hlinkClick r:id="rId11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687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9691591" cy="775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Q12.	Is the following statement TRUE or FALSE?</a:t>
            </a:r>
          </a:p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	“Testosterone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must be stored in the refrigerator”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45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485915"/>
            <a:ext cx="9544793" cy="9643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True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False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4C26A-1026-DDD0-1CA7-CC3498AD2E3F}"/>
              </a:ext>
            </a:extLst>
          </p:cNvPr>
          <p:cNvSpPr/>
          <p:nvPr/>
        </p:nvSpPr>
        <p:spPr>
          <a:xfrm>
            <a:off x="0" y="2326640"/>
            <a:ext cx="12192000" cy="453135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B29C4-A4E3-FBE7-B010-6429F6870D0B}"/>
              </a:ext>
            </a:extLst>
          </p:cNvPr>
          <p:cNvGrpSpPr/>
          <p:nvPr/>
        </p:nvGrpSpPr>
        <p:grpSpPr>
          <a:xfrm>
            <a:off x="3794760" y="2650124"/>
            <a:ext cx="4602480" cy="1794138"/>
            <a:chOff x="4511741" y="2650124"/>
            <a:chExt cx="4602480" cy="17941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DEA27C8-E682-BB30-0E25-690935B4933B}"/>
                </a:ext>
              </a:extLst>
            </p:cNvPr>
            <p:cNvSpPr/>
            <p:nvPr/>
          </p:nvSpPr>
          <p:spPr>
            <a:xfrm>
              <a:off x="4511741" y="2650124"/>
              <a:ext cx="4602480" cy="179413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C001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BFAA8B-367E-C643-F217-8B02CBE4564C}"/>
                </a:ext>
              </a:extLst>
            </p:cNvPr>
            <p:cNvGrpSpPr/>
            <p:nvPr/>
          </p:nvGrpSpPr>
          <p:grpSpPr>
            <a:xfrm>
              <a:off x="5013523" y="3020582"/>
              <a:ext cx="1053222" cy="1053222"/>
              <a:chOff x="706682" y="4380015"/>
              <a:chExt cx="1053222" cy="1053222"/>
            </a:xfr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9EE131BC-116C-B6E4-A9F4-B5FEF2A7BB3C}"/>
                  </a:ext>
                </a:extLst>
              </p:cNvPr>
              <p:cNvSpPr/>
              <p:nvPr/>
            </p:nvSpPr>
            <p:spPr>
              <a:xfrm>
                <a:off x="850603" y="4561366"/>
                <a:ext cx="752668" cy="72301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11A887F1-C206-19CA-6C72-6C82F50DC152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6682" y="4380015"/>
                <a:ext cx="1053222" cy="1053222"/>
              </a:xfrm>
              <a:prstGeom prst="rect">
                <a:avLst/>
              </a:prstGeom>
              <a:effectLst/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96AC98-F87F-B400-64F2-352A18926048}"/>
                </a:ext>
              </a:extLst>
            </p:cNvPr>
            <p:cNvSpPr txBox="1"/>
            <p:nvPr/>
          </p:nvSpPr>
          <p:spPr>
            <a:xfrm>
              <a:off x="6470842" y="3131695"/>
              <a:ext cx="2115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Gill Sans Nova" panose="020B0602020104020203" pitchFamily="34" charset="0"/>
                </a:rPr>
                <a:t>Incorrect</a:t>
              </a:r>
            </a:p>
            <a:p>
              <a:pPr algn="ctr"/>
              <a:r>
                <a:rPr lang="en-GB" sz="2400" dirty="0">
                  <a:latin typeface="Gill Sans Nova" panose="020B0602020104020203" pitchFamily="34" charset="0"/>
                </a:rPr>
                <a:t>Please try again</a:t>
              </a:r>
            </a:p>
          </p:txBody>
        </p:sp>
      </p:grp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555717E0-48FD-9AB0-5009-44A3A25DC93E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9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Posology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TU, testosterone undecanoate.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Testosterone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Besins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6329D-3E32-0D3C-4E4B-A146F0581DE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7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E4EFBB-60F0-43D0-38FF-9CE689B4661E}"/>
              </a:ext>
            </a:extLst>
          </p:cNvPr>
          <p:cNvSpPr txBox="1">
            <a:spLocks/>
          </p:cNvSpPr>
          <p:nvPr/>
        </p:nvSpPr>
        <p:spPr>
          <a:xfrm>
            <a:off x="1852185" y="2569977"/>
            <a:ext cx="3037839" cy="10911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1 vial</a:t>
            </a:r>
            <a:br>
              <a:rPr lang="en-GB" dirty="0"/>
            </a:br>
            <a:r>
              <a:rPr lang="en-GB" dirty="0"/>
              <a:t>injected </a:t>
            </a:r>
            <a:br>
              <a:rPr lang="en-GB" dirty="0"/>
            </a:br>
            <a:r>
              <a:rPr lang="en-GB" b="1" dirty="0"/>
              <a:t>every 10–14 weeks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58D156-B1E7-0FAC-498E-D6F6D0200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0" t="42622" r="20966" b="17824"/>
          <a:stretch/>
        </p:blipFill>
        <p:spPr>
          <a:xfrm>
            <a:off x="602505" y="2003521"/>
            <a:ext cx="1280160" cy="22854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3A6A99F-309B-3E55-6391-0AC0B6951ADD}"/>
              </a:ext>
            </a:extLst>
          </p:cNvPr>
          <p:cNvGrpSpPr/>
          <p:nvPr/>
        </p:nvGrpSpPr>
        <p:grpSpPr>
          <a:xfrm>
            <a:off x="2990105" y="2412319"/>
            <a:ext cx="2079726" cy="693371"/>
            <a:chOff x="2702560" y="1899354"/>
            <a:chExt cx="2079726" cy="693371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2B01C575-D795-B832-B38A-6A6DF2F6259C}"/>
                </a:ext>
              </a:extLst>
            </p:cNvPr>
            <p:cNvSpPr/>
            <p:nvPr/>
          </p:nvSpPr>
          <p:spPr>
            <a:xfrm flipH="1">
              <a:off x="2702560" y="2057011"/>
              <a:ext cx="944880" cy="3780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2411CA8F-B663-AB54-40B8-74E90342AC3C}"/>
                </a:ext>
              </a:extLst>
            </p:cNvPr>
            <p:cNvSpPr txBox="1">
              <a:spLocks/>
            </p:cNvSpPr>
            <p:nvPr/>
          </p:nvSpPr>
          <p:spPr>
            <a:xfrm>
              <a:off x="3119032" y="1899354"/>
              <a:ext cx="1663254" cy="693371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horz" wrap="square" lIns="36000" tIns="36000" rIns="36000" bIns="3600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GB" sz="1800" dirty="0">
                  <a:solidFill>
                    <a:schemeClr val="bg1"/>
                  </a:solidFill>
                </a:rPr>
                <a:t>corresponding</a:t>
              </a:r>
              <a:br>
                <a:rPr lang="en-GB" sz="1800" dirty="0">
                  <a:solidFill>
                    <a:schemeClr val="bg1"/>
                  </a:solidFill>
                </a:rPr>
              </a:br>
              <a:r>
                <a:rPr lang="en-GB" sz="1800" dirty="0">
                  <a:solidFill>
                    <a:schemeClr val="bg1"/>
                  </a:solidFill>
                </a:rPr>
                <a:t>to 1000 mg TU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0EF3AAB-C8D5-E931-2F10-97D0BD3E161F}"/>
              </a:ext>
            </a:extLst>
          </p:cNvPr>
          <p:cNvSpPr txBox="1">
            <a:spLocks/>
          </p:cNvSpPr>
          <p:nvPr/>
        </p:nvSpPr>
        <p:spPr>
          <a:xfrm>
            <a:off x="661101" y="4393090"/>
            <a:ext cx="4724400" cy="9247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pc="-20" dirty="0"/>
              <a:t>Injections with this frequency are capable</a:t>
            </a:r>
            <a:r>
              <a:rPr lang="en-GB" sz="2000" dirty="0"/>
              <a:t> of maintaining sufficient testosterone levels and do not lead to accumulation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4B931E-7A84-5A49-22EA-6A5F04B6126A}"/>
              </a:ext>
            </a:extLst>
          </p:cNvPr>
          <p:cNvSpPr txBox="1">
            <a:spLocks/>
          </p:cNvSpPr>
          <p:nvPr/>
        </p:nvSpPr>
        <p:spPr>
          <a:xfrm>
            <a:off x="5589317" y="2074583"/>
            <a:ext cx="6240989" cy="293490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Start of treatment</a:t>
            </a:r>
          </a:p>
          <a:p>
            <a:r>
              <a:rPr lang="en-GB" sz="1800" dirty="0"/>
              <a:t>Serum testosterone levels should </a:t>
            </a:r>
            <a:br>
              <a:rPr lang="en-GB" sz="1800" dirty="0"/>
            </a:br>
            <a:r>
              <a:rPr lang="en-GB" sz="1800" dirty="0"/>
              <a:t>be measured </a:t>
            </a:r>
            <a:r>
              <a:rPr lang="en-GB" sz="1800" b="1" dirty="0">
                <a:solidFill>
                  <a:schemeClr val="accent1"/>
                </a:solidFill>
              </a:rPr>
              <a:t>before and during </a:t>
            </a:r>
            <a:br>
              <a:rPr lang="en-GB" sz="1800" b="1" dirty="0">
                <a:solidFill>
                  <a:schemeClr val="accent1"/>
                </a:solidFill>
              </a:rPr>
            </a:br>
            <a:r>
              <a:rPr lang="en-GB" sz="1800" b="1" dirty="0">
                <a:solidFill>
                  <a:schemeClr val="accent1"/>
                </a:solidFill>
              </a:rPr>
              <a:t>initiation of treatment</a:t>
            </a:r>
          </a:p>
          <a:p>
            <a:r>
              <a:rPr lang="en-GB" sz="1800" dirty="0"/>
              <a:t>Depending on serum testosterone levels and </a:t>
            </a:r>
            <a:br>
              <a:rPr lang="en-GB" sz="1800" dirty="0"/>
            </a:br>
            <a:r>
              <a:rPr lang="en-GB" sz="1800" dirty="0"/>
              <a:t>clinical symptoms, the </a:t>
            </a:r>
            <a:r>
              <a:rPr lang="en-GB" sz="1800" b="1" dirty="0">
                <a:solidFill>
                  <a:schemeClr val="accent1"/>
                </a:solidFill>
              </a:rPr>
              <a:t>first injection interval</a:t>
            </a:r>
            <a:r>
              <a:rPr lang="en-GB" sz="1800" dirty="0"/>
              <a:t> may </a:t>
            </a:r>
            <a:br>
              <a:rPr lang="en-GB" sz="1800" dirty="0"/>
            </a:br>
            <a:r>
              <a:rPr lang="en-GB" sz="1800" dirty="0"/>
              <a:t>be reduced to a </a:t>
            </a:r>
            <a:r>
              <a:rPr lang="en-GB" sz="1800" b="1" dirty="0">
                <a:solidFill>
                  <a:schemeClr val="accent1"/>
                </a:solidFill>
              </a:rPr>
              <a:t>minimum of 6 weeks</a:t>
            </a:r>
            <a:r>
              <a:rPr lang="en-GB" sz="1800" dirty="0"/>
              <a:t> (versus the recommended range of 10–14 weeks for maintenance)</a:t>
            </a:r>
          </a:p>
          <a:p>
            <a:pPr lvl="1"/>
            <a:r>
              <a:rPr lang="en-GB" sz="1800" dirty="0"/>
              <a:t>With this loading dose, sufficient steady state testosterone levels may be achieved more rapidly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ECC9D5-936C-A724-08B2-72BF4C18B51D}"/>
              </a:ext>
            </a:extLst>
          </p:cNvPr>
          <p:cNvGrpSpPr/>
          <p:nvPr/>
        </p:nvGrpSpPr>
        <p:grpSpPr>
          <a:xfrm>
            <a:off x="10046667" y="1967396"/>
            <a:ext cx="1273285" cy="1273285"/>
            <a:chOff x="7226378" y="614917"/>
            <a:chExt cx="3810000" cy="381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FC77C8F-5548-BE39-2501-35B281456820}"/>
                </a:ext>
              </a:extLst>
            </p:cNvPr>
            <p:cNvSpPr/>
            <p:nvPr/>
          </p:nvSpPr>
          <p:spPr>
            <a:xfrm>
              <a:off x="7589088" y="975652"/>
              <a:ext cx="3081042" cy="3081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5B7335-1522-8FF0-F0B9-FF3600177517}"/>
                </a:ext>
              </a:extLst>
            </p:cNvPr>
            <p:cNvSpPr/>
            <p:nvPr/>
          </p:nvSpPr>
          <p:spPr>
            <a:xfrm>
              <a:off x="8793126" y="1924493"/>
              <a:ext cx="935665" cy="1169581"/>
            </a:xfrm>
            <a:custGeom>
              <a:avLst/>
              <a:gdLst>
                <a:gd name="connsiteX0" fmla="*/ 0 w 935665"/>
                <a:gd name="connsiteY0" fmla="*/ 0 h 1169581"/>
                <a:gd name="connsiteX1" fmla="*/ 935665 w 935665"/>
                <a:gd name="connsiteY1" fmla="*/ 606056 h 1169581"/>
                <a:gd name="connsiteX2" fmla="*/ 21265 w 935665"/>
                <a:gd name="connsiteY2" fmla="*/ 1169581 h 1169581"/>
                <a:gd name="connsiteX3" fmla="*/ 0 w 935665"/>
                <a:gd name="connsiteY3" fmla="*/ 0 h 116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665" h="1169581">
                  <a:moveTo>
                    <a:pt x="0" y="0"/>
                  </a:moveTo>
                  <a:lnTo>
                    <a:pt x="935665" y="606056"/>
                  </a:lnTo>
                  <a:lnTo>
                    <a:pt x="21265" y="1169581"/>
                  </a:lnTo>
                  <a:cubicBezTo>
                    <a:pt x="17721" y="790353"/>
                    <a:pt x="14176" y="411126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66DCF85-E3AC-3C66-EF30-E552D8E1FFD9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26378" y="614917"/>
              <a:ext cx="3810000" cy="3810000"/>
            </a:xfrm>
            <a:prstGeom prst="rect">
              <a:avLst/>
            </a:prstGeom>
          </p:spPr>
        </p:pic>
      </p:grpSp>
      <p:sp>
        <p:nvSpPr>
          <p:cNvPr id="17" name="Freeform: Shape 16">
            <a:hlinkClick r:id="rId6" action="ppaction://hlinksldjump"/>
            <a:extLst>
              <a:ext uri="{FF2B5EF4-FFF2-40B4-BE49-F238E27FC236}">
                <a16:creationId xmlns:a16="http://schemas.microsoft.com/office/drawing/2014/main" id="{97D638C4-9122-FCA7-7139-16E5A89B6ED7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hlinkClick r:id="rId2" action="ppaction://hlinksldjump"/>
            <a:extLst>
              <a:ext uri="{FF2B5EF4-FFF2-40B4-BE49-F238E27FC236}">
                <a16:creationId xmlns:a16="http://schemas.microsoft.com/office/drawing/2014/main" id="{1D35FE01-6369-B721-39CF-B54AB1703B8B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F5DF4F2B-6B7E-90CE-759C-44994B4F9E39}"/>
              </a:ext>
            </a:extLst>
          </p:cNvPr>
          <p:cNvSpPr txBox="1">
            <a:spLocks/>
          </p:cNvSpPr>
          <p:nvPr/>
        </p:nvSpPr>
        <p:spPr>
          <a:xfrm>
            <a:off x="600489" y="1340934"/>
            <a:ext cx="9691591" cy="7759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Q12.	Is the following statement TRUE or FALSE?</a:t>
            </a:r>
          </a:p>
          <a:p>
            <a:pPr marL="630238" indent="-630238">
              <a:buNone/>
              <a:tabLst>
                <a:tab pos="630238" algn="l"/>
              </a:tabLst>
            </a:pPr>
            <a:r>
              <a:rPr lang="en-GB" sz="2000" b="1" dirty="0"/>
              <a:t>	“Testosterone </a:t>
            </a:r>
            <a:r>
              <a:rPr lang="en-GB" sz="2000" b="1" dirty="0" err="1"/>
              <a:t>Besins</a:t>
            </a:r>
            <a:r>
              <a:rPr lang="en-GB" sz="2000" b="1" dirty="0"/>
              <a:t> 1000 mg/4 mL must be stored in the refrigerator”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 your knowledge</a:t>
            </a:r>
            <a:endParaRPr lang="en-GB" sz="31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26C604-7A59-B63D-DEA5-83785C91CCE5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45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5BA395-5149-3D3C-C51B-6BF20143D8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0567" y="250591"/>
            <a:ext cx="1203043" cy="12030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F78275-8467-9EF9-D52E-D9C9A0E665A2}"/>
              </a:ext>
            </a:extLst>
          </p:cNvPr>
          <p:cNvSpPr txBox="1">
            <a:spLocks/>
          </p:cNvSpPr>
          <p:nvPr/>
        </p:nvSpPr>
        <p:spPr>
          <a:xfrm>
            <a:off x="1245774" y="2485915"/>
            <a:ext cx="9544793" cy="9643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True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GB" sz="2000" dirty="0"/>
              <a:t>False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9FE295-D4E1-2609-52EB-3B8A8680972C}"/>
              </a:ext>
            </a:extLst>
          </p:cNvPr>
          <p:cNvSpPr/>
          <p:nvPr/>
        </p:nvSpPr>
        <p:spPr>
          <a:xfrm>
            <a:off x="0" y="1988674"/>
            <a:ext cx="12192000" cy="48693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5EE040-F53C-8B8E-81CA-70B49D626C1B}"/>
              </a:ext>
            </a:extLst>
          </p:cNvPr>
          <p:cNvGrpSpPr/>
          <p:nvPr/>
        </p:nvGrpSpPr>
        <p:grpSpPr>
          <a:xfrm>
            <a:off x="776172" y="2466909"/>
            <a:ext cx="10639656" cy="1830771"/>
            <a:chOff x="4511740" y="2760037"/>
            <a:chExt cx="10639656" cy="18307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F953B9A-95F4-0F5E-8C26-9610434706D9}"/>
                </a:ext>
              </a:extLst>
            </p:cNvPr>
            <p:cNvSpPr/>
            <p:nvPr/>
          </p:nvSpPr>
          <p:spPr>
            <a:xfrm>
              <a:off x="4511740" y="2760037"/>
              <a:ext cx="10639656" cy="1830771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01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3CC942E-3010-F99E-C46E-8A26A5DCEA3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396" y="2939764"/>
              <a:ext cx="1313398" cy="1313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04681D-9140-283C-9635-35C9736F3E79}"/>
                </a:ext>
              </a:extLst>
            </p:cNvPr>
            <p:cNvSpPr txBox="1"/>
            <p:nvPr/>
          </p:nvSpPr>
          <p:spPr>
            <a:xfrm>
              <a:off x="6379534" y="3067896"/>
              <a:ext cx="8676168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Gill Sans Nova" panose="020B0602020104020203" pitchFamily="34" charset="0"/>
                </a:rPr>
                <a:t>Correct!</a:t>
              </a:r>
            </a:p>
            <a:p>
              <a:pPr>
                <a:spcAft>
                  <a:spcPts val="600"/>
                </a:spcAft>
              </a:pPr>
              <a:r>
                <a:rPr lang="en-GB" sz="2400" spc="-10" dirty="0">
                  <a:latin typeface="Gill Sans Nova" panose="020B0602020104020203" pitchFamily="34" charset="0"/>
                </a:rPr>
                <a:t>Testosterone </a:t>
              </a:r>
              <a:r>
                <a:rPr lang="en-GB" sz="2400" spc="-10" dirty="0" err="1">
                  <a:latin typeface="Gill Sans Nova" panose="020B0602020104020203" pitchFamily="34" charset="0"/>
                </a:rPr>
                <a:t>Besins</a:t>
              </a:r>
              <a:r>
                <a:rPr lang="en-GB" sz="2400" spc="-10" dirty="0">
                  <a:latin typeface="Gill Sans Nova" panose="020B0602020104020203" pitchFamily="34" charset="0"/>
                </a:rPr>
                <a:t> 1000 mg/4 mL does not require any special storage conditions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3F6C17-67CE-481A-EBDA-26C9308307EC}"/>
              </a:ext>
            </a:extLst>
          </p:cNvPr>
          <p:cNvGrpSpPr/>
          <p:nvPr/>
        </p:nvGrpSpPr>
        <p:grpSpPr>
          <a:xfrm>
            <a:off x="6865346" y="6019257"/>
            <a:ext cx="2268495" cy="569822"/>
            <a:chOff x="6865346" y="6019257"/>
            <a:chExt cx="2268495" cy="5698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CBFE74-CF74-81EA-5773-97DF84156FF9}"/>
                </a:ext>
              </a:extLst>
            </p:cNvPr>
            <p:cNvGrpSpPr/>
            <p:nvPr/>
          </p:nvGrpSpPr>
          <p:grpSpPr>
            <a:xfrm>
              <a:off x="6865346" y="6019257"/>
              <a:ext cx="2268495" cy="569822"/>
              <a:chOff x="9222883" y="4742324"/>
              <a:chExt cx="2268495" cy="56982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5FF7EEA-D1BF-2093-8C0E-CE320CAC5153}"/>
                  </a:ext>
                </a:extLst>
              </p:cNvPr>
              <p:cNvGrpSpPr/>
              <p:nvPr/>
            </p:nvGrpSpPr>
            <p:grpSpPr>
              <a:xfrm>
                <a:off x="9222883" y="4742324"/>
                <a:ext cx="569822" cy="569822"/>
                <a:chOff x="5462587" y="2795587"/>
                <a:chExt cx="3810000" cy="381000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8D109D8-FC6C-ABE2-CD13-499FD1366240}"/>
                    </a:ext>
                  </a:extLst>
                </p:cNvPr>
                <p:cNvSpPr/>
                <p:nvPr/>
              </p:nvSpPr>
              <p:spPr>
                <a:xfrm>
                  <a:off x="5642263" y="2971799"/>
                  <a:ext cx="3480955" cy="34809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C39FB056-575D-7C07-0CF7-253710208D4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62587" y="2795587"/>
                  <a:ext cx="3810000" cy="3810000"/>
                </a:xfrm>
                <a:prstGeom prst="rect">
                  <a:avLst/>
                </a:prstGeom>
              </p:spPr>
            </p:pic>
          </p:grpSp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111E4EA5-8EC1-B10D-D951-AC5D787637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0756" y="4835233"/>
                <a:ext cx="1710622" cy="4001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5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000" i="1" dirty="0"/>
                  <a:t>Finish the quiz</a:t>
                </a:r>
                <a:endParaRPr lang="en-GB" sz="2000" i="1" spc="-2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4237D61-8382-C586-D4D3-57A324E812B5}"/>
                </a:ext>
              </a:extLst>
            </p:cNvPr>
            <p:cNvGrpSpPr/>
            <p:nvPr/>
          </p:nvGrpSpPr>
          <p:grpSpPr>
            <a:xfrm>
              <a:off x="6923809" y="6077619"/>
              <a:ext cx="456485" cy="456485"/>
              <a:chOff x="6923809" y="6077619"/>
              <a:chExt cx="456485" cy="45648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757FAB4-9DCB-AC9C-BF5E-F3FF83CD4668}"/>
                  </a:ext>
                </a:extLst>
              </p:cNvPr>
              <p:cNvSpPr/>
              <p:nvPr/>
            </p:nvSpPr>
            <p:spPr>
              <a:xfrm>
                <a:off x="6923809" y="6077619"/>
                <a:ext cx="456485" cy="4564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5D8377FB-A1EF-7D9E-73E3-287A3BC9976E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963987" y="6080018"/>
                <a:ext cx="395175" cy="395175"/>
              </a:xfrm>
              <a:prstGeom prst="rect">
                <a:avLst/>
              </a:prstGeom>
            </p:spPr>
          </p:pic>
        </p:grpSp>
      </p:grpSp>
      <p:sp>
        <p:nvSpPr>
          <p:cNvPr id="30" name="Rectangle 29">
            <a:hlinkClick r:id="rId11" action="ppaction://hlinksldjump"/>
            <a:extLst>
              <a:ext uri="{FF2B5EF4-FFF2-40B4-BE49-F238E27FC236}">
                <a16:creationId xmlns:a16="http://schemas.microsoft.com/office/drawing/2014/main" id="{0A709D36-48F2-D994-90DC-72F41796DBF3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12" action="ppaction://hlinksldjump"/>
            <a:extLst>
              <a:ext uri="{FF2B5EF4-FFF2-40B4-BE49-F238E27FC236}">
                <a16:creationId xmlns:a16="http://schemas.microsoft.com/office/drawing/2014/main" id="{CD57A654-BDEB-1FD8-66D0-C3A973A82054}"/>
              </a:ext>
            </a:extLst>
          </p:cNvPr>
          <p:cNvSpPr/>
          <p:nvPr/>
        </p:nvSpPr>
        <p:spPr>
          <a:xfrm>
            <a:off x="6865347" y="6019257"/>
            <a:ext cx="2072626" cy="56982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28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D48D-F7BC-2FD6-A687-F64D7019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</a:t>
            </a:r>
            <a:br>
              <a:rPr lang="en-GB" dirty="0"/>
            </a:br>
            <a:r>
              <a:rPr lang="en-GB" dirty="0"/>
              <a:t>for your attention!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E9452-FD55-1D1D-8085-D1B87560D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0D5D9FE-5025-A2B8-6273-9C6FCF29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6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61-B3E5-8563-0199-321C87DA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Testosterone </a:t>
            </a:r>
            <a:r>
              <a:rPr kumimoji="0" lang="en-GB" sz="3700" b="1" i="0" u="none" strike="noStrike" kern="1200" cap="none" spc="-8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Besins</a:t>
            </a:r>
            <a: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1000 mg/4 mL, solution for injection</a:t>
            </a:r>
            <a:br>
              <a:rPr kumimoji="0" lang="en-GB" sz="3700" b="1" i="0" u="none" strike="noStrike" kern="1200" cap="none" spc="-8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</a:br>
            <a:r>
              <a:rPr kumimoji="0" lang="en-GB" sz="3100" b="0" i="0" u="none" strike="noStrike" kern="1200" cap="none" spc="-8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ill Sans Nova" panose="020B0602020104020203" pitchFamily="34" charset="0"/>
                <a:ea typeface="+mj-ea"/>
                <a:cs typeface="+mj-cs"/>
              </a:rPr>
              <a:t>  Summary of Product Characteristics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EF7E-9F16-4E78-9FB1-1E246CAB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9" y="1340933"/>
            <a:ext cx="10991022" cy="42639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b="1" dirty="0"/>
              <a:t>Posology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FB79-53AD-A918-6D5A-C95A0F987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TU, testosterone undecanoate.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Testosterone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Besins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42E2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 1000 mg/4 mL Summary of Product Characteristics.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6329D-3E32-0D3C-4E4B-A146F0581DE3}"/>
              </a:ext>
            </a:extLst>
          </p:cNvPr>
          <p:cNvSpPr txBox="1"/>
          <p:nvPr/>
        </p:nvSpPr>
        <p:spPr>
          <a:xfrm>
            <a:off x="9459081" y="6526691"/>
            <a:ext cx="56982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200" dirty="0">
                <a:latin typeface="Gill Sans Nova" panose="020B0602020104020203" pitchFamily="34" charset="0"/>
              </a:rPr>
              <a:t>8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E4EFBB-60F0-43D0-38FF-9CE689B4661E}"/>
              </a:ext>
            </a:extLst>
          </p:cNvPr>
          <p:cNvSpPr txBox="1">
            <a:spLocks/>
          </p:cNvSpPr>
          <p:nvPr/>
        </p:nvSpPr>
        <p:spPr>
          <a:xfrm>
            <a:off x="1852185" y="2569977"/>
            <a:ext cx="3037839" cy="10911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1 vial</a:t>
            </a:r>
            <a:br>
              <a:rPr lang="en-GB" dirty="0"/>
            </a:br>
            <a:r>
              <a:rPr lang="en-GB" dirty="0"/>
              <a:t>injected </a:t>
            </a:r>
            <a:br>
              <a:rPr lang="en-GB" dirty="0"/>
            </a:br>
            <a:r>
              <a:rPr lang="en-GB" b="1" dirty="0"/>
              <a:t>every 10–14 weeks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58D156-B1E7-0FAC-498E-D6F6D0200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0" t="42622" r="20966" b="17824"/>
          <a:stretch/>
        </p:blipFill>
        <p:spPr>
          <a:xfrm>
            <a:off x="602505" y="2003521"/>
            <a:ext cx="1280160" cy="22854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3A6A99F-309B-3E55-6391-0AC0B6951ADD}"/>
              </a:ext>
            </a:extLst>
          </p:cNvPr>
          <p:cNvGrpSpPr/>
          <p:nvPr/>
        </p:nvGrpSpPr>
        <p:grpSpPr>
          <a:xfrm>
            <a:off x="2990105" y="2412319"/>
            <a:ext cx="2079726" cy="693371"/>
            <a:chOff x="2702560" y="1899354"/>
            <a:chExt cx="2079726" cy="693371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2B01C575-D795-B832-B38A-6A6DF2F6259C}"/>
                </a:ext>
              </a:extLst>
            </p:cNvPr>
            <p:cNvSpPr/>
            <p:nvPr/>
          </p:nvSpPr>
          <p:spPr>
            <a:xfrm flipH="1">
              <a:off x="2702560" y="2057011"/>
              <a:ext cx="944880" cy="3780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2411CA8F-B663-AB54-40B8-74E90342AC3C}"/>
                </a:ext>
              </a:extLst>
            </p:cNvPr>
            <p:cNvSpPr txBox="1">
              <a:spLocks/>
            </p:cNvSpPr>
            <p:nvPr/>
          </p:nvSpPr>
          <p:spPr>
            <a:xfrm>
              <a:off x="3119032" y="1899354"/>
              <a:ext cx="1663254" cy="693371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horz" wrap="square" lIns="36000" tIns="36000" rIns="36000" bIns="3600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4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Gill Sans Nova" panose="020B06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GB" sz="1800" dirty="0">
                  <a:solidFill>
                    <a:schemeClr val="bg1"/>
                  </a:solidFill>
                </a:rPr>
                <a:t>corresponding</a:t>
              </a:r>
              <a:br>
                <a:rPr lang="en-GB" sz="1800" dirty="0">
                  <a:solidFill>
                    <a:schemeClr val="bg1"/>
                  </a:solidFill>
                </a:rPr>
              </a:br>
              <a:r>
                <a:rPr lang="en-GB" sz="1800" dirty="0">
                  <a:solidFill>
                    <a:schemeClr val="bg1"/>
                  </a:solidFill>
                </a:rPr>
                <a:t>to 1000 mg TU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0EF3AAB-C8D5-E931-2F10-97D0BD3E161F}"/>
              </a:ext>
            </a:extLst>
          </p:cNvPr>
          <p:cNvSpPr txBox="1">
            <a:spLocks/>
          </p:cNvSpPr>
          <p:nvPr/>
        </p:nvSpPr>
        <p:spPr>
          <a:xfrm>
            <a:off x="661101" y="4393090"/>
            <a:ext cx="4724400" cy="9247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pc="-20" dirty="0"/>
              <a:t>Injections with this frequency are capable</a:t>
            </a:r>
            <a:r>
              <a:rPr lang="en-GB" sz="2000" dirty="0"/>
              <a:t> of maintaining sufficient testosterone levels and do not lead to accumulation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4B931E-7A84-5A49-22EA-6A5F04B6126A}"/>
              </a:ext>
            </a:extLst>
          </p:cNvPr>
          <p:cNvSpPr txBox="1">
            <a:spLocks/>
          </p:cNvSpPr>
          <p:nvPr/>
        </p:nvSpPr>
        <p:spPr>
          <a:xfrm>
            <a:off x="5589317" y="1340933"/>
            <a:ext cx="6240989" cy="42904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Maintenance and individualisation </a:t>
            </a:r>
            <a:br>
              <a:rPr lang="en-GB" sz="2000" b="1" dirty="0"/>
            </a:br>
            <a:r>
              <a:rPr lang="en-GB" sz="2000" b="1" dirty="0"/>
              <a:t>of treatment</a:t>
            </a:r>
          </a:p>
          <a:p>
            <a:r>
              <a:rPr lang="en-GB" sz="1800" dirty="0"/>
              <a:t>The injection interval should be within </a:t>
            </a:r>
            <a:br>
              <a:rPr lang="en-GB" sz="1800" dirty="0"/>
            </a:br>
            <a:r>
              <a:rPr lang="en-GB" sz="1800" dirty="0"/>
              <a:t>the recommended range of 10–14 weeks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Careful monitoring of serum testosterone levels</a:t>
            </a:r>
            <a:r>
              <a:rPr lang="en-GB" sz="1800" dirty="0"/>
              <a:t> is required during maintenance of treatment, and it is advisable to </a:t>
            </a:r>
            <a:r>
              <a:rPr lang="en-GB" sz="1800" b="1" dirty="0">
                <a:solidFill>
                  <a:schemeClr val="accent1"/>
                </a:solidFill>
              </a:rPr>
              <a:t>measure serum testosterone levels regularly</a:t>
            </a:r>
          </a:p>
          <a:p>
            <a:pPr lvl="1"/>
            <a:r>
              <a:rPr lang="en-GB" sz="1800" dirty="0"/>
              <a:t>Measurements should be performed at the end of </a:t>
            </a:r>
            <a:br>
              <a:rPr lang="en-GB" sz="1800" dirty="0"/>
            </a:br>
            <a:r>
              <a:rPr lang="en-GB" sz="1800" dirty="0"/>
              <a:t>an injection interval, and clinical symptoms considered</a:t>
            </a:r>
          </a:p>
          <a:p>
            <a:pPr lvl="1"/>
            <a:r>
              <a:rPr lang="en-GB" sz="1800" dirty="0"/>
              <a:t>Serum levels should be within the lower third of </a:t>
            </a:r>
            <a:br>
              <a:rPr lang="en-GB" sz="1800" dirty="0"/>
            </a:br>
            <a:r>
              <a:rPr lang="en-GB" sz="1800" dirty="0"/>
              <a:t>normal range</a:t>
            </a:r>
          </a:p>
          <a:p>
            <a:pPr lvl="2"/>
            <a:r>
              <a:rPr lang="en-GB" sz="1600" b="1" dirty="0">
                <a:solidFill>
                  <a:schemeClr val="accent1"/>
                </a:solidFill>
              </a:rPr>
              <a:t>Serum levels below normal range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indicate the need for a shorter injection interval</a:t>
            </a:r>
          </a:p>
          <a:p>
            <a:pPr lvl="2"/>
            <a:r>
              <a:rPr lang="en-GB" sz="1600" dirty="0"/>
              <a:t>In case of </a:t>
            </a:r>
            <a:r>
              <a:rPr lang="en-GB" sz="1600" b="1" dirty="0">
                <a:solidFill>
                  <a:schemeClr val="accent1"/>
                </a:solidFill>
              </a:rPr>
              <a:t>high serum levels</a:t>
            </a:r>
            <a:r>
              <a:rPr lang="en-GB" sz="1600" dirty="0"/>
              <a:t>, an extension </a:t>
            </a:r>
            <a:br>
              <a:rPr lang="en-GB" sz="1600" dirty="0"/>
            </a:br>
            <a:r>
              <a:rPr lang="en-GB" sz="1600" dirty="0"/>
              <a:t>of the injection interval may be considered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BA7FDD-E86C-9033-B691-D3BDFC660743}"/>
              </a:ext>
            </a:extLst>
          </p:cNvPr>
          <p:cNvGrpSpPr/>
          <p:nvPr/>
        </p:nvGrpSpPr>
        <p:grpSpPr>
          <a:xfrm>
            <a:off x="10073830" y="1255868"/>
            <a:ext cx="1229043" cy="1229043"/>
            <a:chOff x="5893315" y="2474279"/>
            <a:chExt cx="3810000" cy="381000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F36AD9E-7968-5E96-B44C-EDCD13EC854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93315" y="2474279"/>
              <a:ext cx="3810000" cy="38100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2A2C4E2-0F31-7F95-1DE4-7AB19C904DBD}"/>
                </a:ext>
              </a:extLst>
            </p:cNvPr>
            <p:cNvGrpSpPr/>
            <p:nvPr/>
          </p:nvGrpSpPr>
          <p:grpSpPr>
            <a:xfrm>
              <a:off x="6745552" y="3326516"/>
              <a:ext cx="2105526" cy="2105526"/>
              <a:chOff x="6745552" y="3326516"/>
              <a:chExt cx="2105526" cy="2105526"/>
            </a:xfrm>
            <a:solidFill>
              <a:schemeClr val="accent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45E1AB-1182-6606-D5D7-44ADC61288ED}"/>
                  </a:ext>
                </a:extLst>
              </p:cNvPr>
              <p:cNvSpPr/>
              <p:nvPr/>
            </p:nvSpPr>
            <p:spPr>
              <a:xfrm>
                <a:off x="7507379" y="3620404"/>
                <a:ext cx="592035" cy="1568429"/>
              </a:xfrm>
              <a:custGeom>
                <a:avLst/>
                <a:gdLst>
                  <a:gd name="connsiteX0" fmla="*/ 291368 w 592035"/>
                  <a:gd name="connsiteY0" fmla="*/ 0 h 1568429"/>
                  <a:gd name="connsiteX1" fmla="*/ 207677 w 592035"/>
                  <a:gd name="connsiteY1" fmla="*/ 43395 h 1568429"/>
                  <a:gd name="connsiteX2" fmla="*/ 195279 w 592035"/>
                  <a:gd name="connsiteY2" fmla="*/ 105389 h 1568429"/>
                  <a:gd name="connsiteX3" fmla="*/ 210777 w 592035"/>
                  <a:gd name="connsiteY3" fmla="*/ 210777 h 1568429"/>
                  <a:gd name="connsiteX4" fmla="*/ 269670 w 592035"/>
                  <a:gd name="connsiteY4" fmla="*/ 272770 h 1568429"/>
                  <a:gd name="connsiteX5" fmla="*/ 254172 w 592035"/>
                  <a:gd name="connsiteY5" fmla="*/ 297568 h 1568429"/>
                  <a:gd name="connsiteX6" fmla="*/ 151883 w 592035"/>
                  <a:gd name="connsiteY6" fmla="*/ 309966 h 1568429"/>
                  <a:gd name="connsiteX7" fmla="*/ 89890 w 592035"/>
                  <a:gd name="connsiteY7" fmla="*/ 353361 h 1568429"/>
                  <a:gd name="connsiteX8" fmla="*/ 0 w 592035"/>
                  <a:gd name="connsiteY8" fmla="*/ 843108 h 1568429"/>
                  <a:gd name="connsiteX9" fmla="*/ 21698 w 592035"/>
                  <a:gd name="connsiteY9" fmla="*/ 886503 h 1568429"/>
                  <a:gd name="connsiteX10" fmla="*/ 80591 w 592035"/>
                  <a:gd name="connsiteY10" fmla="*/ 877204 h 1568429"/>
                  <a:gd name="connsiteX11" fmla="*/ 123986 w 592035"/>
                  <a:gd name="connsiteY11" fmla="*/ 799713 h 1568429"/>
                  <a:gd name="connsiteX12" fmla="*/ 114687 w 592035"/>
                  <a:gd name="connsiteY12" fmla="*/ 1556030 h 1568429"/>
                  <a:gd name="connsiteX13" fmla="*/ 179780 w 592035"/>
                  <a:gd name="connsiteY13" fmla="*/ 1565329 h 1568429"/>
                  <a:gd name="connsiteX14" fmla="*/ 275870 w 592035"/>
                  <a:gd name="connsiteY14" fmla="*/ 951596 h 1568429"/>
                  <a:gd name="connsiteX15" fmla="*/ 303767 w 592035"/>
                  <a:gd name="connsiteY15" fmla="*/ 973294 h 1568429"/>
                  <a:gd name="connsiteX16" fmla="*/ 390557 w 592035"/>
                  <a:gd name="connsiteY16" fmla="*/ 1549831 h 1568429"/>
                  <a:gd name="connsiteX17" fmla="*/ 440152 w 592035"/>
                  <a:gd name="connsiteY17" fmla="*/ 1568429 h 1568429"/>
                  <a:gd name="connsiteX18" fmla="*/ 468049 w 592035"/>
                  <a:gd name="connsiteY18" fmla="*/ 1540532 h 1568429"/>
                  <a:gd name="connsiteX19" fmla="*/ 455650 w 592035"/>
                  <a:gd name="connsiteY19" fmla="*/ 778015 h 1568429"/>
                  <a:gd name="connsiteX20" fmla="*/ 502145 w 592035"/>
                  <a:gd name="connsiteY20" fmla="*/ 867905 h 1568429"/>
                  <a:gd name="connsiteX21" fmla="*/ 539341 w 592035"/>
                  <a:gd name="connsiteY21" fmla="*/ 892702 h 1568429"/>
                  <a:gd name="connsiteX22" fmla="*/ 592035 w 592035"/>
                  <a:gd name="connsiteY22" fmla="*/ 855507 h 1568429"/>
                  <a:gd name="connsiteX23" fmla="*/ 499045 w 592035"/>
                  <a:gd name="connsiteY23" fmla="*/ 378159 h 1568429"/>
                  <a:gd name="connsiteX24" fmla="*/ 437052 w 592035"/>
                  <a:gd name="connsiteY24" fmla="*/ 297568 h 1568429"/>
                  <a:gd name="connsiteX25" fmla="*/ 306866 w 592035"/>
                  <a:gd name="connsiteY25" fmla="*/ 288269 h 1568429"/>
                  <a:gd name="connsiteX26" fmla="*/ 328564 w 592035"/>
                  <a:gd name="connsiteY26" fmla="*/ 247973 h 1568429"/>
                  <a:gd name="connsiteX27" fmla="*/ 375059 w 592035"/>
                  <a:gd name="connsiteY27" fmla="*/ 192179 h 1568429"/>
                  <a:gd name="connsiteX28" fmla="*/ 384358 w 592035"/>
                  <a:gd name="connsiteY28" fmla="*/ 80591 h 1568429"/>
                  <a:gd name="connsiteX29" fmla="*/ 344062 w 592035"/>
                  <a:gd name="connsiteY29" fmla="*/ 15498 h 1568429"/>
                  <a:gd name="connsiteX30" fmla="*/ 291368 w 592035"/>
                  <a:gd name="connsiteY30" fmla="*/ 0 h 156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92035" h="1568429">
                    <a:moveTo>
                      <a:pt x="291368" y="0"/>
                    </a:moveTo>
                    <a:lnTo>
                      <a:pt x="207677" y="43395"/>
                    </a:lnTo>
                    <a:lnTo>
                      <a:pt x="195279" y="105389"/>
                    </a:lnTo>
                    <a:lnTo>
                      <a:pt x="210777" y="210777"/>
                    </a:lnTo>
                    <a:lnTo>
                      <a:pt x="269670" y="272770"/>
                    </a:lnTo>
                    <a:lnTo>
                      <a:pt x="254172" y="297568"/>
                    </a:lnTo>
                    <a:lnTo>
                      <a:pt x="151883" y="309966"/>
                    </a:lnTo>
                    <a:lnTo>
                      <a:pt x="89890" y="353361"/>
                    </a:lnTo>
                    <a:lnTo>
                      <a:pt x="0" y="843108"/>
                    </a:lnTo>
                    <a:lnTo>
                      <a:pt x="21698" y="886503"/>
                    </a:lnTo>
                    <a:lnTo>
                      <a:pt x="80591" y="877204"/>
                    </a:lnTo>
                    <a:lnTo>
                      <a:pt x="123986" y="799713"/>
                    </a:lnTo>
                    <a:lnTo>
                      <a:pt x="114687" y="1556030"/>
                    </a:lnTo>
                    <a:lnTo>
                      <a:pt x="179780" y="1565329"/>
                    </a:lnTo>
                    <a:lnTo>
                      <a:pt x="275870" y="951596"/>
                    </a:lnTo>
                    <a:lnTo>
                      <a:pt x="303767" y="973294"/>
                    </a:lnTo>
                    <a:lnTo>
                      <a:pt x="390557" y="1549831"/>
                    </a:lnTo>
                    <a:lnTo>
                      <a:pt x="440152" y="1568429"/>
                    </a:lnTo>
                    <a:lnTo>
                      <a:pt x="468049" y="1540532"/>
                    </a:lnTo>
                    <a:lnTo>
                      <a:pt x="455650" y="778015"/>
                    </a:lnTo>
                    <a:lnTo>
                      <a:pt x="502145" y="867905"/>
                    </a:lnTo>
                    <a:lnTo>
                      <a:pt x="539341" y="892702"/>
                    </a:lnTo>
                    <a:lnTo>
                      <a:pt x="592035" y="855507"/>
                    </a:lnTo>
                    <a:lnTo>
                      <a:pt x="499045" y="378159"/>
                    </a:lnTo>
                    <a:lnTo>
                      <a:pt x="437052" y="297568"/>
                    </a:lnTo>
                    <a:lnTo>
                      <a:pt x="306866" y="288269"/>
                    </a:lnTo>
                    <a:lnTo>
                      <a:pt x="328564" y="247973"/>
                    </a:lnTo>
                    <a:lnTo>
                      <a:pt x="375059" y="192179"/>
                    </a:lnTo>
                    <a:lnTo>
                      <a:pt x="384358" y="80591"/>
                    </a:lnTo>
                    <a:lnTo>
                      <a:pt x="344062" y="15498"/>
                    </a:lnTo>
                    <a:lnTo>
                      <a:pt x="29136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697FCB0E-86D6-A8EC-F2D8-BE5E309D0783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745552" y="3326516"/>
                <a:ext cx="2105526" cy="2105526"/>
              </a:xfrm>
              <a:prstGeom prst="rect">
                <a:avLst/>
              </a:prstGeom>
            </p:spPr>
          </p:pic>
        </p:grpSp>
      </p:grpSp>
      <p:sp>
        <p:nvSpPr>
          <p:cNvPr id="28" name="Freeform: Shape 27">
            <a:hlinkClick r:id="rId8" action="ppaction://hlinksldjump"/>
            <a:extLst>
              <a:ext uri="{FF2B5EF4-FFF2-40B4-BE49-F238E27FC236}">
                <a16:creationId xmlns:a16="http://schemas.microsoft.com/office/drawing/2014/main" id="{F8BA0031-0968-9674-0ADB-1DDCDF75CF95}"/>
              </a:ext>
            </a:extLst>
          </p:cNvPr>
          <p:cNvSpPr/>
          <p:nvPr/>
        </p:nvSpPr>
        <p:spPr>
          <a:xfrm>
            <a:off x="10119360" y="5963920"/>
            <a:ext cx="1899920" cy="812800"/>
          </a:xfrm>
          <a:custGeom>
            <a:avLst/>
            <a:gdLst>
              <a:gd name="connsiteX0" fmla="*/ 1899920 w 1899920"/>
              <a:gd name="connsiteY0" fmla="*/ 812800 h 812800"/>
              <a:gd name="connsiteX1" fmla="*/ 223520 w 1899920"/>
              <a:gd name="connsiteY1" fmla="*/ 812800 h 812800"/>
              <a:gd name="connsiteX2" fmla="*/ 0 w 1899920"/>
              <a:gd name="connsiteY2" fmla="*/ 619760 h 812800"/>
              <a:gd name="connsiteX3" fmla="*/ 0 w 1899920"/>
              <a:gd name="connsiteY3" fmla="*/ 365760 h 812800"/>
              <a:gd name="connsiteX4" fmla="*/ 121920 w 1899920"/>
              <a:gd name="connsiteY4" fmla="*/ 172720 h 812800"/>
              <a:gd name="connsiteX5" fmla="*/ 335280 w 1899920"/>
              <a:gd name="connsiteY5" fmla="*/ 50800 h 812800"/>
              <a:gd name="connsiteX6" fmla="*/ 497840 w 1899920"/>
              <a:gd name="connsiteY6" fmla="*/ 0 h 812800"/>
              <a:gd name="connsiteX7" fmla="*/ 792480 w 1899920"/>
              <a:gd name="connsiteY7" fmla="*/ 0 h 812800"/>
              <a:gd name="connsiteX8" fmla="*/ 792480 w 1899920"/>
              <a:gd name="connsiteY8" fmla="*/ 182880 h 812800"/>
              <a:gd name="connsiteX9" fmla="*/ 1402080 w 1899920"/>
              <a:gd name="connsiteY9" fmla="*/ 182880 h 812800"/>
              <a:gd name="connsiteX10" fmla="*/ 1391920 w 1899920"/>
              <a:gd name="connsiteY10" fmla="*/ 396240 h 812800"/>
              <a:gd name="connsiteX11" fmla="*/ 1879600 w 1899920"/>
              <a:gd name="connsiteY11" fmla="*/ 690880 h 812800"/>
              <a:gd name="connsiteX12" fmla="*/ 1899920 w 1899920"/>
              <a:gd name="connsiteY1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920" h="812800">
                <a:moveTo>
                  <a:pt x="1899920" y="812800"/>
                </a:moveTo>
                <a:lnTo>
                  <a:pt x="223520" y="812800"/>
                </a:lnTo>
                <a:lnTo>
                  <a:pt x="0" y="619760"/>
                </a:lnTo>
                <a:lnTo>
                  <a:pt x="0" y="365760"/>
                </a:lnTo>
                <a:lnTo>
                  <a:pt x="121920" y="172720"/>
                </a:lnTo>
                <a:lnTo>
                  <a:pt x="335280" y="50800"/>
                </a:lnTo>
                <a:lnTo>
                  <a:pt x="497840" y="0"/>
                </a:lnTo>
                <a:lnTo>
                  <a:pt x="792480" y="0"/>
                </a:lnTo>
                <a:lnTo>
                  <a:pt x="792480" y="182880"/>
                </a:lnTo>
                <a:lnTo>
                  <a:pt x="1402080" y="182880"/>
                </a:lnTo>
                <a:lnTo>
                  <a:pt x="1391920" y="396240"/>
                </a:lnTo>
                <a:lnTo>
                  <a:pt x="1879600" y="690880"/>
                </a:lnTo>
                <a:lnTo>
                  <a:pt x="1899920" y="812800"/>
                </a:lnTo>
                <a:close/>
              </a:path>
            </a:pathLst>
          </a:cu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estosterone Besins">
      <a:dk1>
        <a:srgbClr val="242E2E"/>
      </a:dk1>
      <a:lt1>
        <a:sysClr val="window" lastClr="FFFFFF"/>
      </a:lt1>
      <a:dk2>
        <a:srgbClr val="000000"/>
      </a:dk2>
      <a:lt2>
        <a:srgbClr val="E7E6E6"/>
      </a:lt2>
      <a:accent1>
        <a:srgbClr val="FF8000"/>
      </a:accent1>
      <a:accent2>
        <a:srgbClr val="002061"/>
      </a:accent2>
      <a:accent3>
        <a:srgbClr val="954F72"/>
      </a:accent3>
      <a:accent4>
        <a:srgbClr val="242E2E"/>
      </a:accent4>
      <a:accent5>
        <a:srgbClr val="80808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348CD4-BB1F-42F2-9A1A-A3458BA16FEA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C31388130E845B306F08280035E70" ma:contentTypeVersion="18" ma:contentTypeDescription="Create a new document." ma:contentTypeScope="" ma:versionID="86660de093a717c09d33e1d7f0747012">
  <xsd:schema xmlns:xsd="http://www.w3.org/2001/XMLSchema" xmlns:xs="http://www.w3.org/2001/XMLSchema" xmlns:p="http://schemas.microsoft.com/office/2006/metadata/properties" xmlns:ns2="2bd39ed4-040d-4575-9ecd-51b09e17f4f6" xmlns:ns3="1ee8c843-32ad-4946-8cbf-9ab99b627ff5" targetNamespace="http://schemas.microsoft.com/office/2006/metadata/properties" ma:root="true" ma:fieldsID="5b42c9c1d2dece3bc8112bedd742bd45" ns2:_="" ns3:_="">
    <xsd:import namespace="2bd39ed4-040d-4575-9ecd-51b09e17f4f6"/>
    <xsd:import namespace="1ee8c843-32ad-4946-8cbf-9ab99b627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9ed4-040d-4575-9ecd-51b09e17f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b82f0ef-9e5c-4f20-a8e5-79115d6c6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8c843-32ad-4946-8cbf-9ab99b627ff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13659d1-ce99-4d7d-99ed-4b469d8233ee}" ma:internalName="TaxCatchAll" ma:showField="CatchAllData" ma:web="1ee8c843-32ad-4946-8cbf-9ab99b627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415999-7391-45F4-897C-350EE3EB46A1}"/>
</file>

<file path=customXml/itemProps2.xml><?xml version="1.0" encoding="utf-8"?>
<ds:datastoreItem xmlns:ds="http://schemas.openxmlformats.org/officeDocument/2006/customXml" ds:itemID="{97FB800E-4265-4000-8EA3-C1295F6E66BE}"/>
</file>

<file path=docProps/app.xml><?xml version="1.0" encoding="utf-8"?>
<Properties xmlns="http://schemas.openxmlformats.org/officeDocument/2006/extended-properties" xmlns:vt="http://schemas.openxmlformats.org/officeDocument/2006/docPropsVTypes">
  <TotalTime>9150</TotalTime>
  <Words>9473</Words>
  <Application>Microsoft Office PowerPoint</Application>
  <PresentationFormat>Widescreen</PresentationFormat>
  <Paragraphs>1117</Paragraphs>
  <Slides>81</Slides>
  <Notes>4</Notes>
  <HiddenSlides>32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Gill Sans Nova</vt:lpstr>
      <vt:lpstr>Gill Sans MT</vt:lpstr>
      <vt:lpstr>Arial</vt:lpstr>
      <vt:lpstr>Calibri</vt:lpstr>
      <vt:lpstr>Office Theme</vt:lpstr>
      <vt:lpstr>Testosterone Besins  1000 mg/4 mL,  solution for injection</vt:lpstr>
      <vt:lpstr>How to use this slideset</vt:lpstr>
      <vt:lpstr>Contents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PowerPoint Presentation</vt:lpstr>
      <vt:lpstr>PowerPoint Presentation</vt:lpstr>
      <vt:lpstr>PowerPoint Presentation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Testosterone Besins 1000 mg/4 mL, solution for injection   Summary of Product Characteristics</vt:lpstr>
      <vt:lpstr>Test your knowledge 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Thank you  for your attention!</vt:lpstr>
    </vt:vector>
  </TitlesOfParts>
  <Company>Blue Heeler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Medical writer</dc:creator>
  <cp:lastModifiedBy>JONES Richard</cp:lastModifiedBy>
  <cp:revision>322</cp:revision>
  <dcterms:created xsi:type="dcterms:W3CDTF">2024-06-15T14:46:36Z</dcterms:created>
  <dcterms:modified xsi:type="dcterms:W3CDTF">2024-07-03T04:41:07Z</dcterms:modified>
</cp:coreProperties>
</file>