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500" r:id="rId2"/>
    <p:sldId id="342" r:id="rId3"/>
    <p:sldId id="274" r:id="rId4"/>
    <p:sldId id="275" r:id="rId5"/>
    <p:sldId id="276" r:id="rId6"/>
    <p:sldId id="325" r:id="rId7"/>
    <p:sldId id="278" r:id="rId8"/>
    <p:sldId id="265" r:id="rId9"/>
    <p:sldId id="266" r:id="rId10"/>
    <p:sldId id="267" r:id="rId11"/>
    <p:sldId id="268" r:id="rId12"/>
    <p:sldId id="269" r:id="rId13"/>
    <p:sldId id="270" r:id="rId14"/>
    <p:sldId id="488" r:id="rId15"/>
    <p:sldId id="271" r:id="rId16"/>
    <p:sldId id="264" r:id="rId17"/>
    <p:sldId id="501"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Poppins Light" panose="020B0604020202020204" charset="0"/>
      <p:regular r:id="rId24"/>
      <p:italic r:id="rId25"/>
    </p:embeddedFont>
    <p:embeddedFont>
      <p:font typeface="Poppins Medium" panose="020B0604020202020204" charset="0"/>
      <p:regular r:id="rId26"/>
      <p:italic r:id="rId27"/>
    </p:embeddedFont>
    <p:embeddedFont>
      <p:font typeface="Verdana" panose="020B060403050404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81199" autoAdjust="0"/>
  </p:normalViewPr>
  <p:slideViewPr>
    <p:cSldViewPr snapToGrid="0" showGuides="1">
      <p:cViewPr varScale="1">
        <p:scale>
          <a:sx n="92" d="100"/>
          <a:sy n="92" d="100"/>
        </p:scale>
        <p:origin x="1200"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B489FB-C429-4B5D-8498-6EB76CCEE956}" type="datetimeFigureOut">
              <a:rPr lang="en-GB" smtClean="0"/>
              <a:t>22/03/2021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984888-CB99-4036-82FD-431DCF68B846}" type="slidenum">
              <a:rPr lang="en-GB" smtClean="0"/>
              <a:t>‹#›</a:t>
            </a:fld>
            <a:endParaRPr lang="en-GB"/>
          </a:p>
        </p:txBody>
      </p:sp>
    </p:spTree>
    <p:extLst>
      <p:ext uri="{BB962C8B-B14F-4D97-AF65-F5344CB8AC3E}">
        <p14:creationId xmlns:p14="http://schemas.microsoft.com/office/powerpoint/2010/main" val="1119352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100" b="1" dirty="0">
                <a:latin typeface="Arial" panose="020B0604020202020204" pitchFamily="34" charset="0"/>
                <a:ea typeface="Verdana" panose="020B0604030504040204" pitchFamily="34" charset="0"/>
                <a:cs typeface="Arial" panose="020B0604020202020204" pitchFamily="34" charset="0"/>
              </a:rPr>
              <a:t>Design:</a:t>
            </a:r>
          </a:p>
          <a:p>
            <a:endParaRPr lang="en-GB" sz="1100" b="1" dirty="0">
              <a:latin typeface="Arial" panose="020B0604020202020204" pitchFamily="34" charset="0"/>
              <a:ea typeface="Verdana" panose="020B060403050404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Subjects were permitted entry into a long-term efficacy study of 24 months (total exposure 30 months), which was further extended for up to 36 months (total exposure 42 months)</a:t>
            </a:r>
          </a:p>
          <a:p>
            <a:r>
              <a:rPr lang="en-GB" sz="1100" dirty="0">
                <a:latin typeface="Arial" panose="020B0604020202020204" pitchFamily="34" charset="0"/>
                <a:cs typeface="Arial" panose="020B0604020202020204" pitchFamily="34" charset="0"/>
              </a:rPr>
              <a:t>40 subjects were excluded from the efficacy analysis:</a:t>
            </a:r>
          </a:p>
          <a:p>
            <a:r>
              <a:rPr lang="en-GB" sz="1100" dirty="0">
                <a:latin typeface="Arial" panose="020B0604020202020204" pitchFamily="34" charset="0"/>
                <a:cs typeface="Arial" panose="020B0604020202020204" pitchFamily="34" charset="0"/>
              </a:rPr>
              <a:t>- If there was an interval of ≥90days between the end of the 6-month study and the long-term study in which the subjects could have received some other treatment (20 subjects)</a:t>
            </a:r>
          </a:p>
          <a:p>
            <a:pPr marL="171450" indent="-171450">
              <a:buFontTx/>
              <a:buChar char="-"/>
            </a:pPr>
            <a:r>
              <a:rPr lang="en-GB" sz="1100" dirty="0">
                <a:latin typeface="Arial" panose="020B0604020202020204" pitchFamily="34" charset="0"/>
                <a:cs typeface="Arial" panose="020B0604020202020204" pitchFamily="34" charset="0"/>
              </a:rPr>
              <a:t>If the subjects participated for &lt;3 months in the long-term study (9 subjects), or</a:t>
            </a:r>
          </a:p>
          <a:p>
            <a:pPr marL="171450" indent="-171450">
              <a:buFontTx/>
              <a:buChar char="-"/>
            </a:pPr>
            <a:r>
              <a:rPr lang="en-GB" sz="1100" dirty="0">
                <a:latin typeface="Arial" panose="020B0604020202020204" pitchFamily="34" charset="0"/>
                <a:cs typeface="Arial" panose="020B0604020202020204" pitchFamily="34" charset="0"/>
              </a:rPr>
              <a:t>If the subjects were enrolled in this study without having completed the 6-month study (11 subjects)</a:t>
            </a:r>
          </a:p>
          <a:p>
            <a:r>
              <a:rPr lang="en-GB" sz="1100" dirty="0">
                <a:latin typeface="Arial" panose="020B0604020202020204" pitchFamily="34" charset="0"/>
                <a:cs typeface="Arial" panose="020B0604020202020204" pitchFamily="34" charset="0"/>
              </a:rPr>
              <a:t>In the initial 6-month study, patients randomised to testosterone gel had a single, preapplication serum testosterone measurement on Day 60; if levels were within the normal range (10.4 –34.7 nmol/litre; 300-1000 ng/dl), they remained on their original dose. </a:t>
            </a:r>
          </a:p>
          <a:p>
            <a:endParaRPr lang="en-GB" sz="1000" b="1" dirty="0">
              <a:latin typeface="Arial" panose="020B0604020202020204" pitchFamily="34" charset="0"/>
              <a:ea typeface="Verdana" panose="020B0604030504040204" pitchFamily="34" charset="0"/>
              <a:cs typeface="Arial" panose="020B0604020202020204" pitchFamily="34" charset="0"/>
            </a:endParaRPr>
          </a:p>
          <a:p>
            <a:endParaRPr lang="en-GB" sz="1000" b="1" dirty="0">
              <a:latin typeface="Arial" panose="020B0604020202020204" pitchFamily="34" charset="0"/>
              <a:ea typeface="Verdana" panose="020B060403050404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33A3BD3-EDF6-EC41-8A52-583581547AB2}" type="slidenum">
              <a:rPr lang="en-US" smtClean="0"/>
              <a:t>2</a:t>
            </a:fld>
            <a:endParaRPr lang="en-US" dirty="0"/>
          </a:p>
        </p:txBody>
      </p:sp>
    </p:spTree>
    <p:extLst>
      <p:ext uri="{BB962C8B-B14F-4D97-AF65-F5344CB8AC3E}">
        <p14:creationId xmlns:p14="http://schemas.microsoft.com/office/powerpoint/2010/main" val="2659921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4355DE61-D697-4836-9EF1-90A9CD1BF416}"/>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8F7831ED-AD3E-41DB-A7B8-44560F9FCAF3}" type="slidenum">
              <a:rPr lang="en-GB" altLang="en-US">
                <a:latin typeface="Arial" panose="020B0604020202020204" pitchFamily="34" charset="0"/>
              </a:rPr>
              <a:pPr eaLnBrk="1" hangingPunct="1"/>
              <a:t>11</a:t>
            </a:fld>
            <a:endParaRPr lang="en-GB" altLang="en-US">
              <a:latin typeface="Arial" panose="020B0604020202020204" pitchFamily="34" charset="0"/>
            </a:endParaRPr>
          </a:p>
        </p:txBody>
      </p:sp>
      <p:sp>
        <p:nvSpPr>
          <p:cNvPr id="132099" name="Rectangle 2">
            <a:extLst>
              <a:ext uri="{FF2B5EF4-FFF2-40B4-BE49-F238E27FC236}">
                <a16:creationId xmlns:a16="http://schemas.microsoft.com/office/drawing/2014/main" id="{75976BAD-26E0-4B27-A90C-FB07BDC1D10A}"/>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E9E23252-C50E-4823-9FCB-374E68BC1483}"/>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BMD of the hip (</a:t>
            </a:r>
            <a:r>
              <a:rPr lang="en-US" altLang="en-US" i="1">
                <a:latin typeface="Arial" panose="020B0604020202020204" pitchFamily="34" charset="0"/>
              </a:rPr>
              <a:t>P =</a:t>
            </a:r>
            <a:r>
              <a:rPr lang="en-US" altLang="en-US">
                <a:latin typeface="Arial" panose="020B0604020202020204" pitchFamily="34" charset="0"/>
              </a:rPr>
              <a:t> 0.0004) and spine (</a:t>
            </a:r>
            <a:r>
              <a:rPr lang="en-US" altLang="en-US" i="1">
                <a:latin typeface="Arial" panose="020B0604020202020204" pitchFamily="34" charset="0"/>
              </a:rPr>
              <a:t>P=</a:t>
            </a:r>
            <a:r>
              <a:rPr lang="en-US" altLang="en-US">
                <a:latin typeface="Arial" panose="020B0604020202020204" pitchFamily="34" charset="0"/>
              </a:rPr>
              <a:t> 0.0001) showed a gradual and progressive increase with treatment. The increase in the BMD was more marked in the spine than the hip. Spine BMD increased by 0.031± 0.006 (3.1%) and 0.037 ± 0.006 g/cm2 (3.8%) at 18 and 30 months of treatment, respectively, and was significantly higher than that at 6 months (</a:t>
            </a:r>
            <a:r>
              <a:rPr lang="en-US" altLang="en-US" i="1">
                <a:latin typeface="Arial" panose="020B0604020202020204" pitchFamily="34" charset="0"/>
              </a:rPr>
              <a:t>P </a:t>
            </a:r>
            <a:r>
              <a:rPr lang="en-US" altLang="en-US">
                <a:latin typeface="Arial" panose="020B0604020202020204" pitchFamily="34" charset="0"/>
              </a:rPr>
              <a:t>=0.0001). There were no significant differences in the improvement in BMD among the three dose groups or between the younger and older age groups. The absolute increase in BMD in the hip and spine was not related to the baseline serum T or the change in serum T levels but was significantly related to baseline BMD (</a:t>
            </a:r>
            <a:r>
              <a:rPr lang="en-US" altLang="en-US" i="1">
                <a:latin typeface="Arial" panose="020B0604020202020204" pitchFamily="34" charset="0"/>
              </a:rPr>
              <a:t>P=</a:t>
            </a:r>
            <a:r>
              <a:rPr lang="en-US" altLang="en-US">
                <a:latin typeface="Arial" panose="020B0604020202020204" pitchFamily="34" charset="0"/>
              </a:rPr>
              <a:t> 0.0001).</a:t>
            </a:r>
          </a:p>
          <a:p>
            <a:pPr eaLnBrk="1" hangingPunct="1"/>
            <a:endParaRPr lang="en-US"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2D8F01EC-15A1-4D86-9799-B14683C1E0FA}"/>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3E32082F-15CA-4E73-BF9B-EB9A99700C88}" type="slidenum">
              <a:rPr lang="en-GB" altLang="en-US">
                <a:latin typeface="Arial" panose="020B0604020202020204" pitchFamily="34" charset="0"/>
              </a:rPr>
              <a:pPr eaLnBrk="1" hangingPunct="1"/>
              <a:t>12</a:t>
            </a:fld>
            <a:endParaRPr lang="en-GB" altLang="en-US">
              <a:latin typeface="Arial" panose="020B0604020202020204" pitchFamily="34" charset="0"/>
            </a:endParaRPr>
          </a:p>
        </p:txBody>
      </p:sp>
      <p:sp>
        <p:nvSpPr>
          <p:cNvPr id="133123" name="Rectangle 2">
            <a:extLst>
              <a:ext uri="{FF2B5EF4-FFF2-40B4-BE49-F238E27FC236}">
                <a16:creationId xmlns:a16="http://schemas.microsoft.com/office/drawing/2014/main" id="{6CC19669-F613-45E5-B25D-43E8363D1E32}"/>
              </a:ext>
            </a:extLst>
          </p:cNvPr>
          <p:cNvSpPr>
            <a:spLocks noGrp="1" noRot="1" noChangeAspect="1" noChangeArrowheads="1" noTextEdit="1"/>
          </p:cNvSpPr>
          <p:nvPr>
            <p:ph type="sldImg"/>
          </p:nvPr>
        </p:nvSpPr>
        <p:spPr>
          <a:ln/>
        </p:spPr>
      </p:sp>
      <p:sp>
        <p:nvSpPr>
          <p:cNvPr id="133124" name="Rectangle 3">
            <a:extLst>
              <a:ext uri="{FF2B5EF4-FFF2-40B4-BE49-F238E27FC236}">
                <a16:creationId xmlns:a16="http://schemas.microsoft.com/office/drawing/2014/main" id="{28809640-73F9-4F2E-978C-8A593F19ED15}"/>
              </a:ext>
            </a:extLst>
          </p:cNvPr>
          <p:cNvSpPr>
            <a:spLocks noGrp="1" noChangeArrowheads="1"/>
          </p:cNvSpPr>
          <p:nvPr>
            <p:ph type="body" idx="1"/>
          </p:nvPr>
        </p:nvSpPr>
        <p:spPr>
          <a:noFill/>
        </p:spPr>
        <p:txBody>
          <a:bodyPr/>
          <a:lstStyle/>
          <a:p>
            <a:pPr eaLnBrk="1" hangingPunct="1">
              <a:lnSpc>
                <a:spcPct val="90000"/>
              </a:lnSpc>
            </a:pPr>
            <a:r>
              <a:rPr lang="en-US" altLang="en-US">
                <a:latin typeface="Arial" panose="020B0604020202020204" pitchFamily="34" charset="0"/>
              </a:rPr>
              <a:t>Muscle strength testing of the upper and lower extremities by the chest and leg press increased, but this did not reach statistical significance over time because of the large variations within and between subjects. The mean chest press increased by 1.7 to 4.1 kg and the leg press by 8.7 to 14.5 kg over the treatment period of up to 36 months. There were no sustained differences among the different dose groups or between subjects who were younger or older than 60 yr.</a:t>
            </a:r>
          </a:p>
          <a:p>
            <a:pPr eaLnBrk="1" hangingPunct="1">
              <a:lnSpc>
                <a:spcPct val="90000"/>
              </a:lnSpc>
            </a:pPr>
            <a:r>
              <a:rPr lang="en-US" altLang="en-US">
                <a:latin typeface="Arial" panose="020B0604020202020204" pitchFamily="34" charset="0"/>
              </a:rPr>
              <a:t>Overall compliance was 117, 88.2, and 71.4% of the prescribed dose in the 5-, 7.5-, and 10-g groups, respectively. The proportions of patients who were taking less than 80% of their prescribed dose were higher in the 7.5- and 10-g groups, whereas those who were taking more than 120% of their prescribed dose were higher in the 5-g group.</a:t>
            </a:r>
          </a:p>
          <a:p>
            <a:pPr eaLnBrk="1" hangingPunct="1">
              <a:lnSpc>
                <a:spcPct val="90000"/>
              </a:lnSpc>
            </a:pPr>
            <a:r>
              <a:rPr lang="en-US" altLang="en-US">
                <a:latin typeface="Arial" panose="020B0604020202020204" pitchFamily="34" charset="0"/>
              </a:rPr>
              <a:t>The baseline PSA level was 0.85  0.06 ng/ml. With T replacement there were significant increases in PSA levels over time (</a:t>
            </a:r>
            <a:r>
              <a:rPr lang="en-US" altLang="en-US" i="1">
                <a:latin typeface="Arial" panose="020B0604020202020204" pitchFamily="34" charset="0"/>
              </a:rPr>
              <a:t>P </a:t>
            </a:r>
            <a:r>
              <a:rPr lang="en-US" altLang="en-US">
                <a:latin typeface="Arial" panose="020B0604020202020204" pitchFamily="34" charset="0"/>
              </a:rPr>
              <a:t> 0.001 in the whole group, </a:t>
            </a:r>
            <a:r>
              <a:rPr lang="en-US" altLang="en-US" i="1">
                <a:latin typeface="Arial" panose="020B0604020202020204" pitchFamily="34" charset="0"/>
              </a:rPr>
              <a:t>P </a:t>
            </a:r>
            <a:r>
              <a:rPr lang="en-US" altLang="en-US">
                <a:latin typeface="Arial" panose="020B0604020202020204" pitchFamily="34" charset="0"/>
              </a:rPr>
              <a:t> 0.0002 in subjects  60 yr, and </a:t>
            </a:r>
            <a:r>
              <a:rPr lang="en-US" altLang="en-US" i="1">
                <a:latin typeface="Arial" panose="020B0604020202020204" pitchFamily="34" charset="0"/>
              </a:rPr>
              <a:t>P </a:t>
            </a:r>
            <a:r>
              <a:rPr lang="en-US" altLang="en-US">
                <a:latin typeface="Arial" panose="020B0604020202020204" pitchFamily="34" charset="0"/>
              </a:rPr>
              <a:t> 0.0160 in those  60 yr). Mean serum PSA was 1.11  0.08 ng/ml at month 6 and showed no further significant increases with continued T treatment (</a:t>
            </a:r>
            <a:r>
              <a:rPr lang="en-US" altLang="en-US" i="1">
                <a:latin typeface="Arial" panose="020B0604020202020204" pitchFamily="34" charset="0"/>
              </a:rPr>
              <a:t>P = </a:t>
            </a:r>
            <a:r>
              <a:rPr lang="en-US" altLang="en-US">
                <a:latin typeface="Arial" panose="020B0604020202020204" pitchFamily="34" charset="0"/>
              </a:rPr>
              <a:t>0.150). </a:t>
            </a:r>
          </a:p>
          <a:p>
            <a:pPr eaLnBrk="1" hangingPunct="1">
              <a:lnSpc>
                <a:spcPct val="90000"/>
              </a:lnSpc>
            </a:pPr>
            <a:r>
              <a:rPr lang="en-US" altLang="en-US">
                <a:latin typeface="Arial" panose="020B0604020202020204" pitchFamily="34" charset="0"/>
              </a:rPr>
              <a:t>Application site skin reaction occurred in 12 of 163 subjects (five, three, and four subjects were receiving 5, 7.5, and 10 g T gel/d), 11 had minimal or mild erythema, and one was classified as moderate. Only one subject discontinued from the study after 12 months of 5 g T treatment because of worsening of minimal erythema and punctate rash.</a:t>
            </a:r>
          </a:p>
          <a:p>
            <a:pPr eaLnBrk="1" hangingPunct="1">
              <a:lnSpc>
                <a:spcPct val="90000"/>
              </a:lnSpc>
            </a:pPr>
            <a:endParaRPr lang="en-US" altLang="en-US">
              <a:latin typeface="Arial" panose="020B0604020202020204" pitchFamily="34" charset="0"/>
            </a:endParaRPr>
          </a:p>
          <a:p>
            <a:pPr eaLnBrk="1" hangingPunct="1">
              <a:lnSpc>
                <a:spcPct val="90000"/>
              </a:lnSpc>
            </a:pPr>
            <a:endParaRPr lang="en-GB"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4821D5B2-2425-4055-85E6-B6C20CCBC7AD}"/>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4198DDBE-4C4A-4B81-B56F-2E092E6364A8}" type="slidenum">
              <a:rPr lang="en-GB" altLang="en-US">
                <a:latin typeface="Arial" panose="020B0604020202020204" pitchFamily="34" charset="0"/>
              </a:rPr>
              <a:pPr eaLnBrk="1" hangingPunct="1"/>
              <a:t>13</a:t>
            </a:fld>
            <a:endParaRPr lang="en-GB" altLang="en-US">
              <a:latin typeface="Arial" panose="020B0604020202020204" pitchFamily="34" charset="0"/>
            </a:endParaRPr>
          </a:p>
        </p:txBody>
      </p:sp>
      <p:sp>
        <p:nvSpPr>
          <p:cNvPr id="134147" name="Rectangle 2">
            <a:extLst>
              <a:ext uri="{FF2B5EF4-FFF2-40B4-BE49-F238E27FC236}">
                <a16:creationId xmlns:a16="http://schemas.microsoft.com/office/drawing/2014/main" id="{0805BA8E-8309-4247-955F-4865E8E902B2}"/>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7E7CF0AF-C02A-4E5B-B315-BC22191C1201}"/>
              </a:ext>
            </a:extLst>
          </p:cNvPr>
          <p:cNvSpPr>
            <a:spLocks noGrp="1" noChangeArrowheads="1"/>
          </p:cNvSpPr>
          <p:nvPr>
            <p:ph type="body" idx="1"/>
          </p:nvPr>
        </p:nvSpPr>
        <p:spPr>
          <a:noFill/>
        </p:spPr>
        <p:txBody>
          <a:bodyPr/>
          <a:lstStyle/>
          <a:p>
            <a:pPr eaLnBrk="1" hangingPunct="1"/>
            <a:r>
              <a:rPr lang="en-US" altLang="zh-CN">
                <a:latin typeface="Arial" panose="020B0604020202020204" pitchFamily="34" charset="0"/>
              </a:rPr>
              <a:t>Urinary symptoms included nocturia, urinary hesitancy, urinary incontinence, urinary retention, urinary urgency and weak urinary stream </a:t>
            </a:r>
          </a:p>
          <a:p>
            <a:pPr eaLnBrk="1" hangingPunct="1"/>
            <a:r>
              <a:rPr lang="en-US" altLang="zh-CN">
                <a:latin typeface="Arial" panose="020B0604020202020204" pitchFamily="34" charset="0"/>
              </a:rPr>
              <a:t>Lab test abnormal occurred in fifteen patients with one or more of the following events: elevated aspartate aminotransferase (AST), elevated alanine aminotransferase (ALT), elevated testosterone, elevated hemoglobin or hematocrit, elevated cholesterol, elevated cholesterol/LDL ratio, elevated triglycerides, elevated HDL, or elevated serum creatinine. </a:t>
            </a:r>
          </a:p>
          <a:p>
            <a:pPr eaLnBrk="1" hangingPunct="1"/>
            <a:r>
              <a:rPr lang="en-US" altLang="en-US">
                <a:latin typeface="Arial" panose="020B0604020202020204" pitchFamily="34" charset="0"/>
              </a:rPr>
              <a:t>Prostate size was not assessed by ultrasound but was assessed during digital rectal examinations. Most of these patients had enlarged prostate at baseline assessment. </a:t>
            </a:r>
          </a:p>
          <a:p>
            <a:pPr eaLnBrk="1" hangingPunct="1"/>
            <a:endParaRPr lang="en-GB"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Arial" panose="020B0604020202020204" pitchFamily="34" charset="0"/>
                <a:cs typeface="Arial" panose="020B0604020202020204" pitchFamily="34" charset="0"/>
              </a:rPr>
              <a:t>Of the subjects who had elevated PSA during the study, three had confirmed prostate cancer on biopsy. All three subjects were over 63 years old at enrolment in the study. </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The incidence of prostate cancer in three of 163 (1.8%) subjects who were enrolled in this study was similar to that reported in older men by Snyder </a:t>
            </a:r>
            <a:r>
              <a:rPr lang="en-GB" sz="1100" i="1" dirty="0">
                <a:latin typeface="Arial" panose="020B0604020202020204" pitchFamily="34" charset="0"/>
                <a:cs typeface="Arial" panose="020B0604020202020204" pitchFamily="34" charset="0"/>
              </a:rPr>
              <a:t>et al. </a:t>
            </a:r>
            <a:r>
              <a:rPr lang="en-GB" sz="1100" dirty="0">
                <a:latin typeface="Arial" panose="020B0604020202020204" pitchFamily="34" charset="0"/>
                <a:cs typeface="Arial" panose="020B0604020202020204" pitchFamily="34" charset="0"/>
              </a:rPr>
              <a:t>who were treated with scrotal transdermal patches for 3 year (one of 54, 1.8%). </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However, if only men over 60 </a:t>
            </a:r>
            <a:r>
              <a:rPr lang="en-GB" sz="1100" dirty="0" err="1">
                <a:latin typeface="Arial" panose="020B0604020202020204" pitchFamily="34" charset="0"/>
                <a:cs typeface="Arial" panose="020B0604020202020204" pitchFamily="34" charset="0"/>
              </a:rPr>
              <a:t>yr</a:t>
            </a:r>
            <a:r>
              <a:rPr lang="en-GB" sz="1100" dirty="0">
                <a:latin typeface="Arial" panose="020B0604020202020204" pitchFamily="34" charset="0"/>
                <a:cs typeface="Arial" panose="020B0604020202020204" pitchFamily="34" charset="0"/>
              </a:rPr>
              <a:t> enrolled in this study were considered, the incidence would be higher: three of 39 (7.7% over a 3-yr period). </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Based on the data from the Surveillance, Epidemiology, and End Result Program of the National Cancer Institute, the anticipated incidence of prostate cancer in the population of men between the ages of 65 and 74 </a:t>
            </a:r>
            <a:r>
              <a:rPr lang="en-GB" sz="1100" dirty="0" err="1">
                <a:latin typeface="Arial" panose="020B0604020202020204" pitchFamily="34" charset="0"/>
                <a:cs typeface="Arial" panose="020B0604020202020204" pitchFamily="34" charset="0"/>
              </a:rPr>
              <a:t>yr</a:t>
            </a:r>
            <a:r>
              <a:rPr lang="en-GB" sz="1100" dirty="0">
                <a:latin typeface="Arial" panose="020B0604020202020204" pitchFamily="34" charset="0"/>
                <a:cs typeface="Arial" panose="020B0604020202020204" pitchFamily="34" charset="0"/>
              </a:rPr>
              <a:t> is between 973 and 994 cases per 100,000 men [National Cancer Institute, Surveillance, Epidemiology, and</a:t>
            </a:r>
          </a:p>
          <a:p>
            <a:r>
              <a:rPr lang="en-GB" sz="1100" dirty="0">
                <a:latin typeface="Arial" panose="020B0604020202020204" pitchFamily="34" charset="0"/>
                <a:cs typeface="Arial" panose="020B0604020202020204" pitchFamily="34" charset="0"/>
              </a:rPr>
              <a:t>End Result (SEER) Program 2002, www.seer.cancer.gov].</a:t>
            </a:r>
            <a:endParaRPr lang="en-GB" sz="1100" b="1" dirty="0">
              <a:latin typeface="Arial" panose="020B0604020202020204" pitchFamily="34" charset="0"/>
              <a:ea typeface="Verdana" panose="020B060403050404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Gynecomastia was observed only in eight more subjects during treatment (4.9%). </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Acne was noted in 12 subjects (7.4%). None of these subjects was discontinued because of acne.</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Prostate size was not assessed by ultrasound but was assessed during digital rectal examinations and found to be enlarged in 23 subjects (14%) at any time in the study. Most of these patients had enlarged prostate at baseline assessment.</a:t>
            </a:r>
          </a:p>
          <a:p>
            <a:endParaRPr lang="en-GB" sz="900" b="1" dirty="0">
              <a:latin typeface="Arial" panose="020B0604020202020204" pitchFamily="34" charset="0"/>
              <a:ea typeface="Verdana" panose="020B060403050404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defTabSz="495376">
              <a:defRPr/>
            </a:pPr>
            <a:fld id="{133A3BD3-EDF6-EC41-8A52-583581547AB2}" type="slidenum">
              <a:rPr lang="en-US">
                <a:solidFill>
                  <a:prstClr val="black"/>
                </a:solidFill>
                <a:latin typeface="Calibri"/>
              </a:rPr>
              <a:pPr defTabSz="495376">
                <a:defRPr/>
              </a:pPr>
              <a:t>14</a:t>
            </a:fld>
            <a:endParaRPr lang="en-US" dirty="0">
              <a:solidFill>
                <a:prstClr val="black"/>
              </a:solidFill>
              <a:latin typeface="Calibri"/>
            </a:endParaRPr>
          </a:p>
        </p:txBody>
      </p:sp>
    </p:spTree>
    <p:extLst>
      <p:ext uri="{BB962C8B-B14F-4D97-AF65-F5344CB8AC3E}">
        <p14:creationId xmlns:p14="http://schemas.microsoft.com/office/powerpoint/2010/main" val="4107448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DF113045-1230-4316-9920-3345FBE1F185}"/>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D9B41DFA-C95F-4422-9619-BF61BCDBF1E6}" type="slidenum">
              <a:rPr lang="en-GB" altLang="en-US">
                <a:latin typeface="Arial" panose="020B0604020202020204" pitchFamily="34" charset="0"/>
              </a:rPr>
              <a:pPr eaLnBrk="1" hangingPunct="1"/>
              <a:t>15</a:t>
            </a:fld>
            <a:endParaRPr lang="en-GB" altLang="en-US">
              <a:latin typeface="Arial" panose="020B0604020202020204" pitchFamily="34" charset="0"/>
            </a:endParaRPr>
          </a:p>
        </p:txBody>
      </p:sp>
      <p:sp>
        <p:nvSpPr>
          <p:cNvPr id="135171" name="Rectangle 2">
            <a:extLst>
              <a:ext uri="{FF2B5EF4-FFF2-40B4-BE49-F238E27FC236}">
                <a16:creationId xmlns:a16="http://schemas.microsoft.com/office/drawing/2014/main" id="{073AF1CB-4FAE-4985-B3DA-0D767FA056D2}"/>
              </a:ext>
            </a:extLst>
          </p:cNvPr>
          <p:cNvSpPr>
            <a:spLocks noGrp="1" noRot="1" noChangeAspect="1" noChangeArrowheads="1" noTextEdit="1"/>
          </p:cNvSpPr>
          <p:nvPr>
            <p:ph type="sldImg"/>
          </p:nvPr>
        </p:nvSpPr>
        <p:spPr>
          <a:ln/>
        </p:spPr>
      </p:sp>
      <p:sp>
        <p:nvSpPr>
          <p:cNvPr id="135172" name="Rectangle 3">
            <a:extLst>
              <a:ext uri="{FF2B5EF4-FFF2-40B4-BE49-F238E27FC236}">
                <a16:creationId xmlns:a16="http://schemas.microsoft.com/office/drawing/2014/main" id="{6358A138-C12F-4B44-8D21-953EDBCA6074}"/>
              </a:ext>
            </a:extLst>
          </p:cNvPr>
          <p:cNvSpPr>
            <a:spLocks noGrp="1" noChangeArrowheads="1"/>
          </p:cNvSpPr>
          <p:nvPr>
            <p:ph type="body" idx="1"/>
          </p:nvPr>
        </p:nvSpPr>
        <p:spPr>
          <a:noFill/>
        </p:spPr>
        <p:txBody>
          <a:bodyPr/>
          <a:lstStyle/>
          <a:p>
            <a:pPr eaLnBrk="1" hangingPunct="1"/>
            <a:r>
              <a:rPr lang="en-US" altLang="zh-CN">
                <a:latin typeface="Arial" panose="020B0604020202020204" pitchFamily="34" charset="0"/>
              </a:rPr>
              <a:t>AndroGel</a:t>
            </a:r>
            <a:r>
              <a:rPr lang="en-US" altLang="zh-CN">
                <a:latin typeface="Arial" panose="020B0604020202020204" pitchFamily="34" charset="0"/>
                <a:sym typeface="Symbol" panose="05050102010706020507" pitchFamily="18" charset="2"/>
              </a:rPr>
              <a:t></a:t>
            </a:r>
            <a:r>
              <a:rPr lang="en-US" altLang="zh-CN">
                <a:latin typeface="Arial" panose="020B0604020202020204" pitchFamily="34" charset="0"/>
              </a:rPr>
              <a:t> was well tolerated, as evidenced by the low incidence of erythema and absence of discontinuations due to application site reactions. </a:t>
            </a:r>
          </a:p>
          <a:p>
            <a:pPr eaLnBrk="1" hangingPunct="1"/>
            <a:r>
              <a:rPr lang="en-US" altLang="zh-CN">
                <a:latin typeface="Arial" panose="020B0604020202020204" pitchFamily="34" charset="0"/>
              </a:rPr>
              <a:t>Adverse events at least possibly related to AndroGel</a:t>
            </a:r>
            <a:r>
              <a:rPr lang="en-US" altLang="zh-CN">
                <a:latin typeface="Arial" panose="020B0604020202020204" pitchFamily="34" charset="0"/>
                <a:sym typeface="Symbol" panose="05050102010706020507" pitchFamily="18" charset="2"/>
              </a:rPr>
              <a:t></a:t>
            </a:r>
            <a:r>
              <a:rPr lang="en-US" altLang="zh-CN">
                <a:latin typeface="Arial" panose="020B0604020202020204" pitchFamily="34" charset="0"/>
              </a:rPr>
              <a:t> use reported by or more patients in at least one treatment group at some time the 3 year open label extension study:</a:t>
            </a:r>
          </a:p>
          <a:p>
            <a:pPr eaLnBrk="1" hangingPunct="1"/>
            <a:r>
              <a:rPr lang="en-US" altLang="zh-CN">
                <a:latin typeface="Arial" panose="020B0604020202020204" pitchFamily="34" charset="0"/>
              </a:rPr>
              <a:t>Testis disorder occurred in three patients: two patients with a non-palpable testis and one patient with slight right testicular tenderness.</a:t>
            </a:r>
          </a:p>
          <a:p>
            <a:pPr eaLnBrk="1" hangingPunct="1"/>
            <a:r>
              <a:rPr lang="en-US" altLang="en-US">
                <a:latin typeface="Arial" panose="020B0604020202020204" pitchFamily="34" charset="0"/>
              </a:rPr>
              <a:t>Gynecomastia was observed only in eight more subjects during treatment (4.9%). Breast enlargement was rated as mild in five and moderate in three subjects; all resolved without treatment. Of the eight with breast enlargement with treatment, only one had the diagnosis of Klinefelter’s syndrome. </a:t>
            </a:r>
          </a:p>
          <a:p>
            <a:pPr eaLnBrk="1" hangingPunct="1"/>
            <a:r>
              <a:rPr lang="en-US" altLang="en-US">
                <a:latin typeface="Arial" panose="020B0604020202020204" pitchFamily="34" charset="0"/>
              </a:rPr>
              <a:t>Acne was noted in 12 subjects (7.4%). None of these subjects was discontinued because of acne.</a:t>
            </a:r>
          </a:p>
          <a:p>
            <a:pPr eaLnBrk="1" hangingPunct="1"/>
            <a:endParaRPr lang="en-US" altLang="en-US">
              <a:latin typeface="Arial" panose="020B0604020202020204" pitchFamily="34" charset="0"/>
            </a:endParaRPr>
          </a:p>
          <a:p>
            <a:pPr eaLnBrk="1" hangingPunct="1"/>
            <a:endParaRPr lang="en-US" altLang="zh-CN">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7AE0A7A3-A1A8-4DA4-8EE1-F5D1A79D3E6D}"/>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A43364F5-2D1A-45D4-AB37-80F4EC4C631C}" type="slidenum">
              <a:rPr lang="en-GB" altLang="en-US">
                <a:latin typeface="Arial" panose="020B0604020202020204" pitchFamily="34" charset="0"/>
              </a:rPr>
              <a:pPr eaLnBrk="1" hangingPunct="1"/>
              <a:t>3</a:t>
            </a:fld>
            <a:endParaRPr lang="en-GB" altLang="en-US">
              <a:latin typeface="Arial" panose="020B0604020202020204" pitchFamily="34" charset="0"/>
            </a:endParaRPr>
          </a:p>
        </p:txBody>
      </p:sp>
      <p:sp>
        <p:nvSpPr>
          <p:cNvPr id="123907" name="Rectangle 2">
            <a:extLst>
              <a:ext uri="{FF2B5EF4-FFF2-40B4-BE49-F238E27FC236}">
                <a16:creationId xmlns:a16="http://schemas.microsoft.com/office/drawing/2014/main" id="{BF654D59-AFE5-4249-B7AC-E464C2842CB4}"/>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9C2AAE27-D01B-4882-9F30-604AF82B5B9F}"/>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Questionnaire for sexual function and mood every 6 months.</a:t>
            </a:r>
          </a:p>
          <a:p>
            <a:pPr eaLnBrk="1" hangingPunct="1"/>
            <a:r>
              <a:rPr lang="en-US" altLang="en-US">
                <a:latin typeface="Arial" panose="020B0604020202020204" pitchFamily="34" charset="0"/>
              </a:rPr>
              <a:t>Sexual motivation: sexual day dreams, anticipation of sex, flirting, sexual interaction.</a:t>
            </a:r>
          </a:p>
          <a:p>
            <a:pPr eaLnBrk="1" hangingPunct="1"/>
            <a:r>
              <a:rPr lang="en-US" altLang="en-US">
                <a:latin typeface="Arial" panose="020B0604020202020204" pitchFamily="34" charset="0"/>
              </a:rPr>
              <a:t>Sexual performance: orgasm, erection, masturbation, ejaculation, intercourse.</a:t>
            </a:r>
          </a:p>
          <a:p>
            <a:pPr eaLnBrk="1" hangingPunct="1"/>
            <a:r>
              <a:rPr lang="en-US" altLang="en-US">
                <a:latin typeface="Arial" panose="020B0604020202020204" pitchFamily="34" charset="0"/>
              </a:rPr>
              <a:t>Positive mood: alert, friendly, full of energy, well/good feelings.</a:t>
            </a:r>
          </a:p>
          <a:p>
            <a:pPr eaLnBrk="1" hangingPunct="1"/>
            <a:r>
              <a:rPr lang="en-US" altLang="en-US">
                <a:latin typeface="Arial" panose="020B0604020202020204" pitchFamily="34" charset="0"/>
              </a:rPr>
              <a:t>Negative mood: angry, irritable, sad, tired nervous.</a:t>
            </a:r>
          </a:p>
          <a:p>
            <a:pPr eaLnBrk="1" hangingPunct="1"/>
            <a:r>
              <a:rPr lang="en-US" altLang="en-US">
                <a:latin typeface="Arial" panose="020B0604020202020204" pitchFamily="34" charset="0"/>
              </a:rPr>
              <a:t>Body composition assessed after 6, 18 and 30 months by DEXA scan.</a:t>
            </a:r>
          </a:p>
          <a:p>
            <a:pPr eaLnBrk="1" hangingPunct="1"/>
            <a:r>
              <a:rPr lang="en-US" altLang="en-US">
                <a:latin typeface="Arial" panose="020B0604020202020204" pitchFamily="34" charset="0"/>
              </a:rPr>
              <a:t>Muscle strength assessed every 6 months by bench/leg press.</a:t>
            </a:r>
          </a:p>
          <a:p>
            <a:pPr eaLnBrk="1" hangingPunct="1"/>
            <a:r>
              <a:rPr lang="en-US" altLang="en-US">
                <a:latin typeface="Arial" panose="020B0604020202020204" pitchFamily="34" charset="0"/>
              </a:rPr>
              <a:t>Bone mineral density assessed after 6, 18 and 30 months by DEXA scan.</a:t>
            </a:r>
          </a:p>
          <a:p>
            <a:pPr eaLnBrk="1" hangingPunct="1"/>
            <a:r>
              <a:rPr lang="en-US" altLang="en-US">
                <a:latin typeface="Arial" panose="020B0604020202020204" pitchFamily="34" charset="0"/>
              </a:rPr>
              <a:t>Bone turnover markers assessed every 6 months by calcium, inorganic phosphorus, parathyroid hormone (PTH), markers of osteoblastic activity and bone resorption markers.</a:t>
            </a:r>
          </a:p>
          <a:p>
            <a:pPr eaLnBrk="1" hangingPunct="1"/>
            <a:r>
              <a:rPr lang="en-US" altLang="en-US">
                <a:latin typeface="Arial" panose="020B0604020202020204" pitchFamily="34" charset="0"/>
              </a:rPr>
              <a:t>Blood samples every 6 months for total testosterone, free testosterone, DHT, E2, LH, FSH, SHBG, laboratory parameters, PSA and bone turnover markers</a:t>
            </a:r>
          </a:p>
          <a:p>
            <a:pPr eaLnBrk="1" hangingPunct="1"/>
            <a:endParaRPr lang="en-GB"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E6E421AC-B07D-4EAF-A6B6-FD7EEDE2CECB}"/>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DEF16DE1-0D2A-4AB1-9368-F1553DBE5275}" type="slidenum">
              <a:rPr lang="en-GB" altLang="en-US">
                <a:latin typeface="Arial" panose="020B0604020202020204" pitchFamily="34" charset="0"/>
              </a:rPr>
              <a:pPr eaLnBrk="1" hangingPunct="1"/>
              <a:t>4</a:t>
            </a:fld>
            <a:endParaRPr lang="en-GB" altLang="en-US">
              <a:latin typeface="Arial" panose="020B0604020202020204" pitchFamily="34" charset="0"/>
            </a:endParaRPr>
          </a:p>
        </p:txBody>
      </p:sp>
      <p:sp>
        <p:nvSpPr>
          <p:cNvPr id="124931" name="Rectangle 2">
            <a:extLst>
              <a:ext uri="{FF2B5EF4-FFF2-40B4-BE49-F238E27FC236}">
                <a16:creationId xmlns:a16="http://schemas.microsoft.com/office/drawing/2014/main" id="{C98602BF-CAF8-459F-8F3A-3E1AEE3176FB}"/>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50401E47-D95D-4090-8212-EB9946A6A1CC}"/>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The number of patients who dropped out of the trial increased as time went on.</a:t>
            </a:r>
          </a:p>
          <a:p>
            <a:pPr eaLnBrk="1" hangingPunct="1"/>
            <a:endParaRPr lang="en-GB"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A647CA1A-5856-4A01-B06C-428828A43927}"/>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83B0AE4F-D033-4466-9419-958FE60889DB}" type="slidenum">
              <a:rPr lang="en-GB" altLang="en-US">
                <a:latin typeface="Arial" panose="020B0604020202020204" pitchFamily="34" charset="0"/>
              </a:rPr>
              <a:pPr eaLnBrk="1" hangingPunct="1"/>
              <a:t>5</a:t>
            </a:fld>
            <a:endParaRPr lang="en-GB" altLang="en-US">
              <a:latin typeface="Arial" panose="020B0604020202020204" pitchFamily="34" charset="0"/>
            </a:endParaRPr>
          </a:p>
        </p:txBody>
      </p:sp>
      <p:sp>
        <p:nvSpPr>
          <p:cNvPr id="125955" name="Rectangle 2">
            <a:extLst>
              <a:ext uri="{FF2B5EF4-FFF2-40B4-BE49-F238E27FC236}">
                <a16:creationId xmlns:a16="http://schemas.microsoft.com/office/drawing/2014/main" id="{25D79641-C9AB-4F95-9181-EFEAC3C50E4B}"/>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3D46E6EE-4987-46CE-BB09-BDA7514F3FEE}"/>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At 6 months, which is the beginning of the long-term study, mean serum T levels were at 14.1 </a:t>
            </a:r>
            <a:r>
              <a:rPr lang="en-US" altLang="en-US">
                <a:latin typeface="Arial" panose="020B0604020202020204" pitchFamily="34" charset="0"/>
                <a:cs typeface="Arial" panose="020B0604020202020204" pitchFamily="34" charset="0"/>
              </a:rPr>
              <a:t>± 1.3</a:t>
            </a:r>
            <a:r>
              <a:rPr lang="en-US" altLang="en-US">
                <a:latin typeface="Arial" panose="020B0604020202020204" pitchFamily="34" charset="0"/>
              </a:rPr>
              <a:t>, 22.4 </a:t>
            </a:r>
            <a:r>
              <a:rPr lang="en-US" altLang="en-US">
                <a:latin typeface="Arial" panose="020B0604020202020204" pitchFamily="34" charset="0"/>
                <a:cs typeface="Arial" panose="020B0604020202020204" pitchFamily="34" charset="0"/>
              </a:rPr>
              <a:t>±</a:t>
            </a:r>
            <a:r>
              <a:rPr lang="en-US" altLang="en-US">
                <a:latin typeface="Arial" panose="020B0604020202020204" pitchFamily="34" charset="0"/>
              </a:rPr>
              <a:t>2.7 and 25.6 </a:t>
            </a:r>
            <a:r>
              <a:rPr lang="en-US" altLang="en-US">
                <a:latin typeface="Arial" panose="020B0604020202020204" pitchFamily="34" charset="0"/>
                <a:cs typeface="Arial" panose="020B0604020202020204" pitchFamily="34" charset="0"/>
              </a:rPr>
              <a:t>±</a:t>
            </a:r>
            <a:r>
              <a:rPr lang="en-US" altLang="en-US">
                <a:latin typeface="Arial" panose="020B0604020202020204" pitchFamily="34" charset="0"/>
              </a:rPr>
              <a:t> 2.4 nmol/L which was significantly different for the 5, 7.5 and 10g T gel dose group, respectively (p = 0.012).  At 12 months the differences in serum T concentrations between the different dose groups became smaller but remained significant (p = 0.042: T gel 5 g/d 16.9 </a:t>
            </a:r>
            <a:r>
              <a:rPr lang="en-US" altLang="en-US">
                <a:latin typeface="Arial" panose="020B0604020202020204" pitchFamily="34" charset="0"/>
                <a:cs typeface="Arial" panose="020B0604020202020204" pitchFamily="34" charset="0"/>
              </a:rPr>
              <a:t>±</a:t>
            </a:r>
            <a:r>
              <a:rPr lang="en-US" altLang="en-US">
                <a:latin typeface="Arial" panose="020B0604020202020204" pitchFamily="34" charset="0"/>
              </a:rPr>
              <a:t> 1.9 nmol/L; 7.5 g/d, 17.9 </a:t>
            </a:r>
            <a:r>
              <a:rPr lang="en-US" altLang="en-US">
                <a:latin typeface="Arial" panose="020B0604020202020204" pitchFamily="34" charset="0"/>
                <a:cs typeface="Arial" panose="020B0604020202020204" pitchFamily="34" charset="0"/>
              </a:rPr>
              <a:t>± 3.9</a:t>
            </a:r>
            <a:r>
              <a:rPr lang="en-US" altLang="en-US">
                <a:latin typeface="Arial" panose="020B0604020202020204" pitchFamily="34" charset="0"/>
              </a:rPr>
              <a:t> nmol/L; and 10 g/d, 20.5 </a:t>
            </a:r>
            <a:r>
              <a:rPr lang="en-US" altLang="en-US">
                <a:latin typeface="Arial" panose="020B0604020202020204" pitchFamily="34" charset="0"/>
                <a:cs typeface="Arial" panose="020B0604020202020204" pitchFamily="34" charset="0"/>
              </a:rPr>
              <a:t>±</a:t>
            </a:r>
            <a:r>
              <a:rPr lang="en-US" altLang="en-US">
                <a:latin typeface="Arial" panose="020B0604020202020204" pitchFamily="34" charset="0"/>
              </a:rPr>
              <a:t> 1.5 nmol/L).  Thereafter with dose adjustment for the subjects, serum T levels were not different between the three groups. </a:t>
            </a:r>
          </a:p>
          <a:p>
            <a:pPr eaLnBrk="1" hangingPunct="1"/>
            <a:r>
              <a:rPr lang="en-US" altLang="en-US">
                <a:latin typeface="Arial" panose="020B0604020202020204" pitchFamily="34" charset="0"/>
              </a:rPr>
              <a:t>Serum free T followed the same pattern as serum T and also showed no significant differences among the dose groups after 12 months. </a:t>
            </a:r>
          </a:p>
          <a:p>
            <a:pPr eaLnBrk="1" hangingPunct="1"/>
            <a:endParaRPr lang="en-US"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8E56939B-135B-494B-9378-FCADFEA2FF23}"/>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00E0CF94-0420-436A-9C17-B49FEF2A81CD}" type="slidenum">
              <a:rPr lang="en-GB" altLang="en-US">
                <a:latin typeface="Arial" panose="020B0604020202020204" pitchFamily="34" charset="0"/>
              </a:rPr>
              <a:pPr eaLnBrk="1" hangingPunct="1"/>
              <a:t>6</a:t>
            </a:fld>
            <a:endParaRPr lang="en-GB" altLang="en-US">
              <a:latin typeface="Arial" panose="020B0604020202020204" pitchFamily="34" charset="0"/>
            </a:endParaRPr>
          </a:p>
        </p:txBody>
      </p:sp>
      <p:sp>
        <p:nvSpPr>
          <p:cNvPr id="126979" name="Rectangle 2">
            <a:extLst>
              <a:ext uri="{FF2B5EF4-FFF2-40B4-BE49-F238E27FC236}">
                <a16:creationId xmlns:a16="http://schemas.microsoft.com/office/drawing/2014/main" id="{5566CDAF-2042-445B-8061-6E142DAFA46D}"/>
              </a:ext>
            </a:extLst>
          </p:cNvPr>
          <p:cNvSpPr>
            <a:spLocks noGrp="1" noRot="1" noChangeAspect="1" noChangeArrowheads="1" noTextEdit="1"/>
          </p:cNvSpPr>
          <p:nvPr>
            <p:ph type="sldImg"/>
          </p:nvPr>
        </p:nvSpPr>
        <p:spPr>
          <a:ln/>
        </p:spPr>
      </p:sp>
      <p:sp>
        <p:nvSpPr>
          <p:cNvPr id="126980" name="Rectangle 3">
            <a:extLst>
              <a:ext uri="{FF2B5EF4-FFF2-40B4-BE49-F238E27FC236}">
                <a16:creationId xmlns:a16="http://schemas.microsoft.com/office/drawing/2014/main" id="{5C711916-35CC-4239-9615-E509967F4981}"/>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Serum SHBG showed no significant change with treatment and remained within the adult male reference range. </a:t>
            </a:r>
          </a:p>
          <a:p>
            <a:pPr eaLnBrk="1" hangingPunct="1"/>
            <a:r>
              <a:rPr lang="en-US" altLang="en-US">
                <a:latin typeface="Arial" panose="020B0604020202020204" pitchFamily="34" charset="0"/>
              </a:rPr>
              <a:t>Mean serum DHT concentrations were significantly higher after treatment (p=0.0001) and were maintained within the adult male range for the treatment period.  Mean serum DHT was different in the three dose groups at 12 (p = 0.0031) and 24 (p = 0.018) months with the levels in the 10 g group higher than the other two.  Serum DHT to T ratio was 0.21 at baseline and remained between 0.26 to 0.30 throughout the treatment period without any time effect.</a:t>
            </a:r>
          </a:p>
          <a:p>
            <a:pPr eaLnBrk="1" hangingPunct="1"/>
            <a:r>
              <a:rPr lang="en-US" altLang="en-US">
                <a:latin typeface="Arial" panose="020B0604020202020204" pitchFamily="34" charset="0"/>
              </a:rPr>
              <a:t>Mean serum E2 levels were significantly different higher after T gel replacement (p =0.0001) and increased progressively until month 18 of treatment while remaining at the upper limit of the male reference range.  Serum E2: T ratio increased during treatment from 0.006 at 6 months to 0.013 and 0.016 at 18 and 24 months, respectively (p=0.0001 and 0.0115 respectively). Mean serum E2 concentrations were also significantly different amongst the three groups at 12 (p = 0.009) and 24 (p = 0.005) months where the levels are higher in the 10 g dose group. </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A65DBE4F-C437-44AB-B220-865FAE990050}"/>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C65D7C6B-5DA9-4E6A-9987-F513DD05820C}" type="slidenum">
              <a:rPr lang="en-GB" altLang="en-US">
                <a:latin typeface="Arial" panose="020B0604020202020204" pitchFamily="34" charset="0"/>
              </a:rPr>
              <a:pPr eaLnBrk="1" hangingPunct="1"/>
              <a:t>7</a:t>
            </a:fld>
            <a:endParaRPr lang="en-GB" altLang="en-US">
              <a:latin typeface="Arial" panose="020B0604020202020204" pitchFamily="34" charset="0"/>
            </a:endParaRPr>
          </a:p>
        </p:txBody>
      </p:sp>
      <p:sp>
        <p:nvSpPr>
          <p:cNvPr id="128003" name="Rectangle 2">
            <a:extLst>
              <a:ext uri="{FF2B5EF4-FFF2-40B4-BE49-F238E27FC236}">
                <a16:creationId xmlns:a16="http://schemas.microsoft.com/office/drawing/2014/main" id="{A9A1F3A0-6FA6-4130-B038-9B6558B8B630}"/>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451F6CA3-F22D-4C0B-B93A-F1086E6105F0}"/>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Compared with baseline, mean serum LH and FSH concentrations were suppressed significantly with T gel treatment in subjects with primary and secondary hypogonadism as well as in those with low baseline serum T and normal serum gonadotropins (</a:t>
            </a:r>
            <a:r>
              <a:rPr lang="en-US" altLang="en-US" i="1">
                <a:latin typeface="Arial" panose="020B0604020202020204" pitchFamily="34" charset="0"/>
              </a:rPr>
              <a:t>P &lt; </a:t>
            </a:r>
            <a:r>
              <a:rPr lang="en-US" altLang="en-US">
                <a:latin typeface="Arial" panose="020B0604020202020204" pitchFamily="34" charset="0"/>
              </a:rPr>
              <a:t>0.0001). This suppression of LH and FSH was maintained throughout the treatment period without further significant changes after 6 months . </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00E329F0-3303-4FA7-B0FA-B727F9B5CAF2}"/>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1AEE3823-40AB-407F-B75A-FE0463E7A7E5}" type="slidenum">
              <a:rPr lang="en-GB" altLang="en-US">
                <a:latin typeface="Arial" panose="020B0604020202020204" pitchFamily="34" charset="0"/>
              </a:rPr>
              <a:pPr eaLnBrk="1" hangingPunct="1"/>
              <a:t>8</a:t>
            </a:fld>
            <a:endParaRPr lang="en-GB" altLang="en-US">
              <a:latin typeface="Arial" panose="020B0604020202020204" pitchFamily="34" charset="0"/>
            </a:endParaRPr>
          </a:p>
        </p:txBody>
      </p:sp>
      <p:sp>
        <p:nvSpPr>
          <p:cNvPr id="129027" name="Rectangle 2">
            <a:extLst>
              <a:ext uri="{FF2B5EF4-FFF2-40B4-BE49-F238E27FC236}">
                <a16:creationId xmlns:a16="http://schemas.microsoft.com/office/drawing/2014/main" id="{E39C6FEF-86D4-48B6-90A1-8A7B333D19CC}"/>
              </a:ext>
            </a:extLst>
          </p:cNvPr>
          <p:cNvSpPr>
            <a:spLocks noGrp="1" noRot="1" noChangeAspect="1" noChangeArrowheads="1" noTextEdit="1"/>
          </p:cNvSpPr>
          <p:nvPr>
            <p:ph type="sldImg"/>
          </p:nvPr>
        </p:nvSpPr>
        <p:spPr>
          <a:ln/>
        </p:spPr>
      </p:sp>
      <p:sp>
        <p:nvSpPr>
          <p:cNvPr id="129028" name="Rectangle 3">
            <a:extLst>
              <a:ext uri="{FF2B5EF4-FFF2-40B4-BE49-F238E27FC236}">
                <a16:creationId xmlns:a16="http://schemas.microsoft.com/office/drawing/2014/main" id="{D70B534E-B180-4322-AA06-4B47F0B7A1F6}"/>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After treatment with T gel, as a group sexual desire (</a:t>
            </a:r>
            <a:r>
              <a:rPr lang="en-US" altLang="en-US" i="1">
                <a:latin typeface="Arial" panose="020B0604020202020204" pitchFamily="34" charset="0"/>
              </a:rPr>
              <a:t>P = </a:t>
            </a:r>
            <a:r>
              <a:rPr lang="en-US" altLang="en-US">
                <a:latin typeface="Arial" panose="020B0604020202020204" pitchFamily="34" charset="0"/>
              </a:rPr>
              <a:t>0.0001), enjoyment without partner (</a:t>
            </a:r>
            <a:r>
              <a:rPr lang="en-US" altLang="en-US" i="1">
                <a:latin typeface="Arial" panose="020B0604020202020204" pitchFamily="34" charset="0"/>
              </a:rPr>
              <a:t>P =</a:t>
            </a:r>
            <a:r>
              <a:rPr lang="en-US" altLang="en-US">
                <a:latin typeface="Arial" panose="020B0604020202020204" pitchFamily="34" charset="0"/>
              </a:rPr>
              <a:t> 0.0001), enjoyment with partner (</a:t>
            </a:r>
            <a:r>
              <a:rPr lang="en-US" altLang="en-US" i="1">
                <a:latin typeface="Arial" panose="020B0604020202020204" pitchFamily="34" charset="0"/>
              </a:rPr>
              <a:t>P=</a:t>
            </a:r>
            <a:r>
              <a:rPr lang="en-US" altLang="en-US">
                <a:latin typeface="Arial" panose="020B0604020202020204" pitchFamily="34" charset="0"/>
              </a:rPr>
              <a:t> 0.0022), percent full erection (</a:t>
            </a:r>
            <a:r>
              <a:rPr lang="en-US" altLang="en-US" i="1">
                <a:latin typeface="Arial" panose="020B0604020202020204" pitchFamily="34" charset="0"/>
              </a:rPr>
              <a:t>P = </a:t>
            </a:r>
            <a:r>
              <a:rPr lang="en-US" altLang="en-US">
                <a:latin typeface="Arial" panose="020B0604020202020204" pitchFamily="34" charset="0"/>
              </a:rPr>
              <a:t>0.0001), and self-assessment of satisfaction with erections (</a:t>
            </a:r>
            <a:r>
              <a:rPr lang="en-US" altLang="en-US" i="1">
                <a:latin typeface="Arial" panose="020B0604020202020204" pitchFamily="34" charset="0"/>
              </a:rPr>
              <a:t>P= </a:t>
            </a:r>
            <a:r>
              <a:rPr lang="en-US" altLang="en-US">
                <a:latin typeface="Arial" panose="020B0604020202020204" pitchFamily="34" charset="0"/>
              </a:rPr>
              <a:t> 0.0001) improved, compared with baseline, and were maintained at the same level from 6 months until the end of the treatment period. Sexual activity scores were also significantly increased and maintained at the same level from 6 months throughout the treatment period (</a:t>
            </a:r>
            <a:r>
              <a:rPr lang="en-US" altLang="en-US" i="1">
                <a:latin typeface="Arial" panose="020B0604020202020204" pitchFamily="34" charset="0"/>
              </a:rPr>
              <a:t>P = </a:t>
            </a:r>
            <a:r>
              <a:rPr lang="en-US" altLang="en-US">
                <a:latin typeface="Arial" panose="020B0604020202020204" pitchFamily="34" charset="0"/>
              </a:rPr>
              <a:t>0.0001). The proportion of subjects with erections increased from a baseline of 64.8% to 81.7% at 6 months without subsequent further significant increases. </a:t>
            </a:r>
          </a:p>
          <a:p>
            <a:pPr eaLnBrk="1" hangingPunct="1"/>
            <a:endParaRPr lang="en-GB"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CBEE119C-7AFA-4767-B173-22FB36F95EC4}"/>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4815E34E-C4EC-4FCD-9194-6B4A486F3AB8}" type="slidenum">
              <a:rPr lang="en-GB" altLang="en-US">
                <a:latin typeface="Arial" panose="020B0604020202020204" pitchFamily="34" charset="0"/>
              </a:rPr>
              <a:pPr eaLnBrk="1" hangingPunct="1"/>
              <a:t>9</a:t>
            </a:fld>
            <a:endParaRPr lang="en-GB" altLang="en-US">
              <a:latin typeface="Arial" panose="020B0604020202020204" pitchFamily="34" charset="0"/>
            </a:endParaRPr>
          </a:p>
        </p:txBody>
      </p:sp>
      <p:sp>
        <p:nvSpPr>
          <p:cNvPr id="130051" name="Rectangle 2">
            <a:extLst>
              <a:ext uri="{FF2B5EF4-FFF2-40B4-BE49-F238E27FC236}">
                <a16:creationId xmlns:a16="http://schemas.microsoft.com/office/drawing/2014/main" id="{C4A486C5-216B-4A2A-B95E-8CDA41C1B4BA}"/>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06CA2820-A32B-44F4-809A-92C9DE2BE8C0}"/>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Positive mood scores improved with treatment and were sustained (</a:t>
            </a:r>
            <a:r>
              <a:rPr lang="en-US" altLang="en-US" i="1" dirty="0">
                <a:latin typeface="Arial" panose="020B0604020202020204" pitchFamily="34" charset="0"/>
              </a:rPr>
              <a:t>P=</a:t>
            </a:r>
            <a:r>
              <a:rPr lang="en-US" altLang="en-US" dirty="0">
                <a:latin typeface="Arial" panose="020B0604020202020204" pitchFamily="34" charset="0"/>
              </a:rPr>
              <a:t>0.0022), whereas negative mood parameters were decreased and remained significantly lower (</a:t>
            </a:r>
            <a:r>
              <a:rPr lang="en-US" altLang="en-US" i="1" dirty="0">
                <a:latin typeface="Arial" panose="020B0604020202020204" pitchFamily="34" charset="0"/>
              </a:rPr>
              <a:t>P=</a:t>
            </a:r>
            <a:r>
              <a:rPr lang="en-US" altLang="en-US" dirty="0">
                <a:latin typeface="Arial" panose="020B0604020202020204" pitchFamily="34" charset="0"/>
              </a:rPr>
              <a:t>0.0013) than baseline without further changes after 6 months of T gel replacement. There was overall improvement in psychosexual function in men over 60 </a:t>
            </a:r>
            <a:r>
              <a:rPr lang="en-US" altLang="en-US" dirty="0" err="1">
                <a:latin typeface="Arial" panose="020B0604020202020204" pitchFamily="34" charset="0"/>
              </a:rPr>
              <a:t>yr</a:t>
            </a:r>
            <a:r>
              <a:rPr lang="en-US" altLang="en-US" dirty="0">
                <a:latin typeface="Arial" panose="020B0604020202020204" pitchFamily="34" charset="0"/>
              </a:rPr>
              <a:t>, but the changes were smaller, compared with those younger than 60 </a:t>
            </a:r>
            <a:r>
              <a:rPr lang="en-US" altLang="en-US" dirty="0" err="1">
                <a:latin typeface="Arial" panose="020B0604020202020204" pitchFamily="34" charset="0"/>
              </a:rPr>
              <a:t>yr</a:t>
            </a:r>
            <a:r>
              <a:rPr lang="en-US" altLang="en-US" dirty="0">
                <a:latin typeface="Arial" panose="020B0604020202020204" pitchFamily="34" charset="0"/>
              </a:rPr>
              <a:t> of age (</a:t>
            </a:r>
            <a:r>
              <a:rPr lang="en-US" altLang="en-US" i="1" dirty="0">
                <a:latin typeface="Arial" panose="020B0604020202020204" pitchFamily="34" charset="0"/>
              </a:rPr>
              <a:t>e.g. </a:t>
            </a:r>
            <a:r>
              <a:rPr lang="en-US" altLang="en-US" dirty="0">
                <a:latin typeface="Arial" panose="020B0604020202020204" pitchFamily="34" charset="0"/>
              </a:rPr>
              <a:t>sexual activity </a:t>
            </a:r>
            <a:r>
              <a:rPr lang="en-US" altLang="en-US" i="1" dirty="0">
                <a:latin typeface="Arial" panose="020B0604020202020204" pitchFamily="34" charset="0"/>
              </a:rPr>
              <a:t>P=</a:t>
            </a:r>
            <a:r>
              <a:rPr lang="en-US" altLang="en-US" dirty="0">
                <a:latin typeface="Arial" panose="020B0604020202020204" pitchFamily="34" charset="0"/>
              </a:rPr>
              <a:t>0.0129 in older men and </a:t>
            </a:r>
            <a:r>
              <a:rPr lang="en-US" altLang="en-US" i="1" dirty="0">
                <a:latin typeface="Arial" panose="020B0604020202020204" pitchFamily="34" charset="0"/>
              </a:rPr>
              <a:t>P=</a:t>
            </a:r>
            <a:r>
              <a:rPr lang="en-US" altLang="en-US" dirty="0">
                <a:latin typeface="Arial" panose="020B0604020202020204" pitchFamily="34" charset="0"/>
              </a:rPr>
              <a:t> 0.0001 in younger men).</a:t>
            </a:r>
          </a:p>
          <a:p>
            <a:pPr eaLnBrk="1" hangingPunct="1"/>
            <a:endParaRPr lang="en-US" altLang="en-US" dirty="0">
              <a:latin typeface="Arial" panose="020B0604020202020204" pitchFamily="34" charset="0"/>
            </a:endParaRPr>
          </a:p>
          <a:p>
            <a:pPr eaLnBrk="1" hangingPunct="1"/>
            <a:endParaRPr lang="en-GB" altLang="en-US"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1C2BB6F9-C9DE-4566-A29A-1012DB0E7870}"/>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F45FD239-08F7-47DA-A6DD-D7FC7607DCBE}" type="slidenum">
              <a:rPr lang="en-GB" altLang="en-US">
                <a:latin typeface="Arial" panose="020B0604020202020204" pitchFamily="34" charset="0"/>
              </a:rPr>
              <a:pPr eaLnBrk="1" hangingPunct="1"/>
              <a:t>10</a:t>
            </a:fld>
            <a:endParaRPr lang="en-GB" altLang="en-US">
              <a:latin typeface="Arial" panose="020B0604020202020204" pitchFamily="34" charset="0"/>
            </a:endParaRPr>
          </a:p>
        </p:txBody>
      </p:sp>
      <p:sp>
        <p:nvSpPr>
          <p:cNvPr id="131075" name="Rectangle 2">
            <a:extLst>
              <a:ext uri="{FF2B5EF4-FFF2-40B4-BE49-F238E27FC236}">
                <a16:creationId xmlns:a16="http://schemas.microsoft.com/office/drawing/2014/main" id="{B231C732-B7E7-4DE7-AB4B-F224A8EF1B47}"/>
              </a:ext>
            </a:extLst>
          </p:cNvPr>
          <p:cNvSpPr>
            <a:spLocks noGrp="1" noRot="1" noChangeAspect="1" noChangeArrowheads="1" noTextEdit="1"/>
          </p:cNvSpPr>
          <p:nvPr>
            <p:ph type="sldImg"/>
          </p:nvPr>
        </p:nvSpPr>
        <p:spPr>
          <a:ln/>
        </p:spPr>
      </p:sp>
      <p:sp>
        <p:nvSpPr>
          <p:cNvPr id="131076" name="Rectangle 3">
            <a:extLst>
              <a:ext uri="{FF2B5EF4-FFF2-40B4-BE49-F238E27FC236}">
                <a16:creationId xmlns:a16="http://schemas.microsoft.com/office/drawing/2014/main" id="{77750658-E136-409E-A241-01234EAAC709}"/>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Average total body mass increased by 1.2 ± 0.3 kg at 6 months (</a:t>
            </a:r>
            <a:r>
              <a:rPr lang="en-US" altLang="en-US" i="1">
                <a:latin typeface="Arial" panose="020B0604020202020204" pitchFamily="34" charset="0"/>
              </a:rPr>
              <a:t>P=</a:t>
            </a:r>
            <a:r>
              <a:rPr lang="en-US" altLang="en-US">
                <a:latin typeface="Arial" panose="020B0604020202020204" pitchFamily="34" charset="0"/>
              </a:rPr>
              <a:t>0.0157) and did not significantly change with continued T gel therapy. </a:t>
            </a:r>
          </a:p>
          <a:p>
            <a:pPr eaLnBrk="1" hangingPunct="1"/>
            <a:r>
              <a:rPr lang="en-US" altLang="en-US">
                <a:latin typeface="Arial" panose="020B0604020202020204" pitchFamily="34" charset="0"/>
              </a:rPr>
              <a:t>Lean body mass increased significantly (</a:t>
            </a:r>
            <a:r>
              <a:rPr lang="en-US" altLang="en-US" i="1">
                <a:latin typeface="Arial" panose="020B0604020202020204" pitchFamily="34" charset="0"/>
              </a:rPr>
              <a:t>P=</a:t>
            </a:r>
            <a:r>
              <a:rPr lang="en-US" altLang="en-US">
                <a:latin typeface="Arial" panose="020B0604020202020204" pitchFamily="34" charset="0"/>
              </a:rPr>
              <a:t>0.0001) from baseline and remained increased throughout the study period. The change in lean body mass was 1.97 ±  0.24 kg at 6 months and was further increased to 2.93 ± 0.32 kg at 18 months and 2.89 ± 0.41 kg at 30 months (</a:t>
            </a:r>
            <a:r>
              <a:rPr lang="en-US" altLang="en-US" i="1">
                <a:latin typeface="Arial" panose="020B0604020202020204" pitchFamily="34" charset="0"/>
              </a:rPr>
              <a:t>P=</a:t>
            </a:r>
            <a:r>
              <a:rPr lang="en-US" altLang="en-US">
                <a:latin typeface="Arial" panose="020B0604020202020204" pitchFamily="34" charset="0"/>
              </a:rPr>
              <a:t>0.0065). The differences in the lean body mass between the dose groups and those over and under age 60 yr were not significant. </a:t>
            </a:r>
          </a:p>
          <a:p>
            <a:pPr eaLnBrk="1" hangingPunct="1"/>
            <a:r>
              <a:rPr lang="en-US" altLang="en-US">
                <a:latin typeface="Arial" panose="020B0604020202020204" pitchFamily="34" charset="0"/>
              </a:rPr>
              <a:t>Fat mass decreased significantly as a group with T gel replacement (</a:t>
            </a:r>
            <a:r>
              <a:rPr lang="en-US" altLang="en-US" i="1">
                <a:latin typeface="Arial" panose="020B0604020202020204" pitchFamily="34" charset="0"/>
              </a:rPr>
              <a:t>P=</a:t>
            </a:r>
            <a:r>
              <a:rPr lang="en-US" altLang="en-US">
                <a:latin typeface="Arial" panose="020B0604020202020204" pitchFamily="34" charset="0"/>
              </a:rPr>
              <a:t>0.0058). The decrease in fat mass was 0.8 ± 0.3 kg at 6 months and 1.57 ± 0.38 and 1.30 ± 0.51 kg at 18 and 30 months (</a:t>
            </a:r>
            <a:r>
              <a:rPr lang="en-US" altLang="en-US" i="1">
                <a:latin typeface="Arial" panose="020B0604020202020204" pitchFamily="34" charset="0"/>
              </a:rPr>
              <a:t>P=</a:t>
            </a:r>
            <a:r>
              <a:rPr lang="en-US" altLang="en-US">
                <a:latin typeface="Arial" panose="020B0604020202020204" pitchFamily="34" charset="0"/>
              </a:rPr>
              <a:t> 0.088 when compared with 6 months), respectively, without significant differences among the different dose groups. The decreases in fat mass (</a:t>
            </a:r>
            <a:r>
              <a:rPr lang="en-US" altLang="en-US" i="1">
                <a:latin typeface="Arial" panose="020B0604020202020204" pitchFamily="34" charset="0"/>
              </a:rPr>
              <a:t>P=</a:t>
            </a:r>
            <a:r>
              <a:rPr lang="en-US" altLang="en-US">
                <a:latin typeface="Arial" panose="020B0604020202020204" pitchFamily="34" charset="0"/>
              </a:rPr>
              <a:t>0.032) and percent fat (</a:t>
            </a:r>
            <a:r>
              <a:rPr lang="en-US" altLang="en-US" i="1">
                <a:latin typeface="Arial" panose="020B0604020202020204" pitchFamily="34" charset="0"/>
              </a:rPr>
              <a:t>P=</a:t>
            </a:r>
            <a:r>
              <a:rPr lang="en-US" altLang="en-US">
                <a:latin typeface="Arial" panose="020B0604020202020204" pitchFamily="34" charset="0"/>
              </a:rPr>
              <a:t>0.0001) were observed only in the younger subjects but not in older men. The changes in body composition parameters were not related to the change in serum T concentrations during replacement therapy.</a:t>
            </a:r>
          </a:p>
          <a:p>
            <a:pPr eaLnBrk="1" hangingPunct="1"/>
            <a:endParaRPr lang="en-US"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F4DC-DE03-428B-A6B8-D099DE2AC6B9}"/>
              </a:ext>
            </a:extLst>
          </p:cNvPr>
          <p:cNvSpPr>
            <a:spLocks noGrp="1"/>
          </p:cNvSpPr>
          <p:nvPr>
            <p:ph type="ctrTitle" hasCustomPrompt="1"/>
          </p:nvPr>
        </p:nvSpPr>
        <p:spPr>
          <a:xfrm>
            <a:off x="670956" y="457200"/>
            <a:ext cx="10474037" cy="1960050"/>
          </a:xfrm>
        </p:spPr>
        <p:txBody>
          <a:bodyPr anchor="b"/>
          <a:lstStyle>
            <a:lvl1pPr algn="l">
              <a:defRPr sz="4800"/>
            </a:lvl1pPr>
          </a:lstStyle>
          <a:p>
            <a:r>
              <a:rPr lang="en-US" dirty="0"/>
              <a:t>HERE IS THE MAIN TITLE</a:t>
            </a:r>
            <a:endParaRPr lang="en-GB" dirty="0"/>
          </a:p>
        </p:txBody>
      </p:sp>
      <p:sp>
        <p:nvSpPr>
          <p:cNvPr id="3" name="Subtitle 2">
            <a:extLst>
              <a:ext uri="{FF2B5EF4-FFF2-40B4-BE49-F238E27FC236}">
                <a16:creationId xmlns:a16="http://schemas.microsoft.com/office/drawing/2014/main" id="{C64935D9-ED78-4CDD-BA44-DB51FE9C22E4}"/>
              </a:ext>
            </a:extLst>
          </p:cNvPr>
          <p:cNvSpPr>
            <a:spLocks noGrp="1"/>
          </p:cNvSpPr>
          <p:nvPr>
            <p:ph type="subTitle" idx="1"/>
          </p:nvPr>
        </p:nvSpPr>
        <p:spPr>
          <a:xfrm>
            <a:off x="706581" y="2601119"/>
            <a:ext cx="8473045" cy="2481520"/>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37310BBD-AEFC-4104-A139-A21286FF97A9}"/>
              </a:ext>
            </a:extLst>
          </p:cNvPr>
          <p:cNvSpPr>
            <a:spLocks noGrp="1"/>
          </p:cNvSpPr>
          <p:nvPr>
            <p:ph type="dt" sz="half" idx="10"/>
          </p:nvPr>
        </p:nvSpPr>
        <p:spPr/>
        <p:txBody>
          <a:bodyPr/>
          <a:lstStyle/>
          <a:p>
            <a:fld id="{E7B736C5-0A92-4502-AA74-B995BDCF208A}" type="datetimeFigureOut">
              <a:rPr lang="en-GB" smtClean="0"/>
              <a:t>22/03/2021</a:t>
            </a:fld>
            <a:endParaRPr lang="en-GB"/>
          </a:p>
        </p:txBody>
      </p:sp>
      <p:sp>
        <p:nvSpPr>
          <p:cNvPr id="5" name="Footer Placeholder 4">
            <a:extLst>
              <a:ext uri="{FF2B5EF4-FFF2-40B4-BE49-F238E27FC236}">
                <a16:creationId xmlns:a16="http://schemas.microsoft.com/office/drawing/2014/main" id="{BF8AB2A1-A7A6-4581-BB46-7DE3C97F7D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E9B314-D687-47AA-957E-11B89CAB37B1}"/>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898965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34" userDrawn="1">
          <p15:clr>
            <a:srgbClr val="FBAE40"/>
          </p15:clr>
        </p15:guide>
        <p15:guide id="3" pos="7106" userDrawn="1">
          <p15:clr>
            <a:srgbClr val="FBAE40"/>
          </p15:clr>
        </p15:guide>
        <p15:guide id="4" orient="horz" pos="187" userDrawn="1">
          <p15:clr>
            <a:srgbClr val="FBAE40"/>
          </p15:clr>
        </p15:guide>
        <p15:guide id="5" orient="horz" pos="4247" userDrawn="1">
          <p15:clr>
            <a:srgbClr val="FBAE40"/>
          </p15:clr>
        </p15:guide>
        <p15:guide id="6" pos="100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A3F3C-72B0-4542-8401-A719D3F3BF41}"/>
              </a:ext>
            </a:extLst>
          </p:cNvPr>
          <p:cNvSpPr>
            <a:spLocks noGrp="1"/>
          </p:cNvSpPr>
          <p:nvPr>
            <p:ph type="title" hasCustomPrompt="1"/>
          </p:nvPr>
        </p:nvSpPr>
        <p:spPr/>
        <p:txBody>
          <a:bodyPr/>
          <a:lstStyle>
            <a:lvl1pPr>
              <a:defRPr sz="3600"/>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59EA80C7-1B9A-4454-80C3-6D83A051FB14}"/>
              </a:ext>
            </a:extLst>
          </p:cNvPr>
          <p:cNvSpPr>
            <a:spLocks noGrp="1"/>
          </p:cNvSpPr>
          <p:nvPr>
            <p:ph type="body" orient="vert" idx="1"/>
          </p:nvPr>
        </p:nvSpPr>
        <p:spPr>
          <a:xfrm>
            <a:off x="1595437" y="1813750"/>
            <a:ext cx="9793287" cy="396359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95A4362-C09C-4C17-B12F-EBEE6E91148B}"/>
              </a:ext>
            </a:extLst>
          </p:cNvPr>
          <p:cNvSpPr>
            <a:spLocks noGrp="1"/>
          </p:cNvSpPr>
          <p:nvPr>
            <p:ph type="dt" sz="half" idx="10"/>
          </p:nvPr>
        </p:nvSpPr>
        <p:spPr/>
        <p:txBody>
          <a:bodyPr/>
          <a:lstStyle/>
          <a:p>
            <a:fld id="{E7B736C5-0A92-4502-AA74-B995BDCF208A}" type="datetimeFigureOut">
              <a:rPr lang="en-GB" smtClean="0"/>
              <a:t>22/03/2021</a:t>
            </a:fld>
            <a:endParaRPr lang="en-GB"/>
          </a:p>
        </p:txBody>
      </p:sp>
      <p:sp>
        <p:nvSpPr>
          <p:cNvPr id="5" name="Footer Placeholder 4">
            <a:extLst>
              <a:ext uri="{FF2B5EF4-FFF2-40B4-BE49-F238E27FC236}">
                <a16:creationId xmlns:a16="http://schemas.microsoft.com/office/drawing/2014/main" id="{48EA6B0E-33BE-4305-B447-D03F4A203A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A487E8-9DC1-4516-A8D6-5F9948381829}"/>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696983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E2248D-9E44-4D54-AB28-48CE9512DF6F}"/>
              </a:ext>
            </a:extLst>
          </p:cNvPr>
          <p:cNvSpPr>
            <a:spLocks noGrp="1"/>
          </p:cNvSpPr>
          <p:nvPr>
            <p:ph type="title" orient="vert" hasCustomPrompt="1"/>
          </p:nvPr>
        </p:nvSpPr>
        <p:spPr>
          <a:xfrm>
            <a:off x="8724900" y="365125"/>
            <a:ext cx="2628900" cy="5430033"/>
          </a:xfrm>
        </p:spPr>
        <p:txBody>
          <a:bodyPr vert="eaVert"/>
          <a:lstStyle>
            <a:lvl1pPr>
              <a:defRPr sz="3600"/>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3B64EB79-FC22-4D6A-B30B-8BBB87ADE3EC}"/>
              </a:ext>
            </a:extLst>
          </p:cNvPr>
          <p:cNvSpPr>
            <a:spLocks noGrp="1"/>
          </p:cNvSpPr>
          <p:nvPr>
            <p:ph type="body" orient="vert" idx="1"/>
          </p:nvPr>
        </p:nvSpPr>
        <p:spPr>
          <a:xfrm>
            <a:off x="838200" y="365125"/>
            <a:ext cx="7734300" cy="543003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97EF15F-7695-422E-8136-2E3719E38EFF}"/>
              </a:ext>
            </a:extLst>
          </p:cNvPr>
          <p:cNvSpPr>
            <a:spLocks noGrp="1"/>
          </p:cNvSpPr>
          <p:nvPr>
            <p:ph type="dt" sz="half" idx="10"/>
          </p:nvPr>
        </p:nvSpPr>
        <p:spPr/>
        <p:txBody>
          <a:bodyPr/>
          <a:lstStyle/>
          <a:p>
            <a:fld id="{E7B736C5-0A92-4502-AA74-B995BDCF208A}" type="datetimeFigureOut">
              <a:rPr lang="en-GB" smtClean="0"/>
              <a:t>22/03/2021</a:t>
            </a:fld>
            <a:endParaRPr lang="en-GB"/>
          </a:p>
        </p:txBody>
      </p:sp>
      <p:sp>
        <p:nvSpPr>
          <p:cNvPr id="5" name="Footer Placeholder 4">
            <a:extLst>
              <a:ext uri="{FF2B5EF4-FFF2-40B4-BE49-F238E27FC236}">
                <a16:creationId xmlns:a16="http://schemas.microsoft.com/office/drawing/2014/main" id="{5F31E0BD-0534-4C88-A8C0-9D98EC96F0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B5EB4F-35B8-436F-953B-1FE1CB1A3B5F}"/>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120387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7E3E-461D-448D-BC3C-443911F7B654}"/>
              </a:ext>
            </a:extLst>
          </p:cNvPr>
          <p:cNvSpPr>
            <a:spLocks noGrp="1"/>
          </p:cNvSpPr>
          <p:nvPr>
            <p:ph type="title" hasCustomPrompt="1"/>
          </p:nvPr>
        </p:nvSpPr>
        <p:spPr>
          <a:xfrm>
            <a:off x="694708" y="483651"/>
            <a:ext cx="10652454" cy="1774104"/>
          </a:xfrm>
        </p:spPr>
        <p:txBody>
          <a:bodyPr/>
          <a:lstStyle>
            <a:lvl1pPr>
              <a:defRPr sz="36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AD39C72-89A7-4E43-B23E-1E4F002FE5B3}"/>
              </a:ext>
            </a:extLst>
          </p:cNvPr>
          <p:cNvSpPr>
            <a:spLocks noGrp="1"/>
          </p:cNvSpPr>
          <p:nvPr>
            <p:ph idx="1"/>
          </p:nvPr>
        </p:nvSpPr>
        <p:spPr>
          <a:xfrm>
            <a:off x="688767" y="2612570"/>
            <a:ext cx="10617529" cy="3141025"/>
          </a:xfrm>
        </p:spPr>
        <p:txBody>
          <a:bodyPr/>
          <a:lstStyle>
            <a:lvl1pPr>
              <a:buClr>
                <a:schemeClr val="tx1"/>
              </a:buClr>
              <a:buFont typeface="Wingdings" panose="05000000000000000000" pitchFamily="2" charset="2"/>
              <a:buChar char="§"/>
              <a:defRPr sz="2400"/>
            </a:lvl1pPr>
            <a:lvl2pPr>
              <a:buClr>
                <a:schemeClr val="tx1"/>
              </a:buClr>
              <a:buFont typeface="Wingdings" panose="05000000000000000000" pitchFamily="2" charset="2"/>
              <a:buChar char="§"/>
              <a:defRPr sz="2000"/>
            </a:lvl2pPr>
            <a:lvl3pPr>
              <a:buClr>
                <a:schemeClr val="tx1"/>
              </a:buClr>
              <a:buFont typeface="Wingdings" panose="05000000000000000000" pitchFamily="2" charset="2"/>
              <a:buChar char="§"/>
              <a:defRPr sz="1800"/>
            </a:lvl3pPr>
            <a:lvl4pPr>
              <a:buClr>
                <a:schemeClr val="tx1"/>
              </a:buClr>
              <a:buFont typeface="Wingdings" panose="05000000000000000000" pitchFamily="2" charset="2"/>
              <a:buChar char="§"/>
              <a:defRPr sz="1600"/>
            </a:lvl4pPr>
            <a:lvl5pPr>
              <a:buClr>
                <a:schemeClr val="tx1"/>
              </a:buClr>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EE4DDDE-EFC3-46D0-8447-311BF249F18D}"/>
              </a:ext>
            </a:extLst>
          </p:cNvPr>
          <p:cNvSpPr>
            <a:spLocks noGrp="1"/>
          </p:cNvSpPr>
          <p:nvPr>
            <p:ph type="dt" sz="half" idx="10"/>
          </p:nvPr>
        </p:nvSpPr>
        <p:spPr/>
        <p:txBody>
          <a:bodyPr/>
          <a:lstStyle>
            <a:lvl1pPr>
              <a:defRPr>
                <a:solidFill>
                  <a:schemeClr val="tx1">
                    <a:lumMod val="20000"/>
                    <a:lumOff val="80000"/>
                  </a:schemeClr>
                </a:solidFill>
              </a:defRPr>
            </a:lvl1pPr>
          </a:lstStyle>
          <a:p>
            <a:fld id="{E7B736C5-0A92-4502-AA74-B995BDCF208A}" type="datetimeFigureOut">
              <a:rPr lang="en-GB" smtClean="0"/>
              <a:pPr/>
              <a:t>22/03/2021</a:t>
            </a:fld>
            <a:endParaRPr lang="en-GB" dirty="0"/>
          </a:p>
        </p:txBody>
      </p:sp>
      <p:sp>
        <p:nvSpPr>
          <p:cNvPr id="5" name="Footer Placeholder 4">
            <a:extLst>
              <a:ext uri="{FF2B5EF4-FFF2-40B4-BE49-F238E27FC236}">
                <a16:creationId xmlns:a16="http://schemas.microsoft.com/office/drawing/2014/main" id="{DE061B96-1EB1-4186-AC99-9CE56E80D81B}"/>
              </a:ext>
            </a:extLst>
          </p:cNvPr>
          <p:cNvSpPr>
            <a:spLocks noGrp="1"/>
          </p:cNvSpPr>
          <p:nvPr>
            <p:ph type="ftr" sz="quarter" idx="11"/>
          </p:nvPr>
        </p:nvSpPr>
        <p:spPr/>
        <p:txBody>
          <a:bodyPr/>
          <a:lstStyle>
            <a:lvl1pPr>
              <a:defRPr>
                <a:solidFill>
                  <a:schemeClr val="tx1">
                    <a:lumMod val="20000"/>
                    <a:lumOff val="80000"/>
                  </a:schemeClr>
                </a:solidFill>
              </a:defRPr>
            </a:lvl1pPr>
          </a:lstStyle>
          <a:p>
            <a:endParaRPr lang="en-GB" dirty="0">
              <a:solidFill>
                <a:schemeClr val="tx1">
                  <a:lumMod val="20000"/>
                  <a:lumOff val="80000"/>
                </a:schemeClr>
              </a:solidFill>
            </a:endParaRPr>
          </a:p>
        </p:txBody>
      </p:sp>
      <p:sp>
        <p:nvSpPr>
          <p:cNvPr id="6" name="Slide Number Placeholder 5">
            <a:extLst>
              <a:ext uri="{FF2B5EF4-FFF2-40B4-BE49-F238E27FC236}">
                <a16:creationId xmlns:a16="http://schemas.microsoft.com/office/drawing/2014/main" id="{5C9DBE08-DC3D-4503-9D13-C5B2020B13D9}"/>
              </a:ext>
            </a:extLst>
          </p:cNvPr>
          <p:cNvSpPr>
            <a:spLocks noGrp="1"/>
          </p:cNvSpPr>
          <p:nvPr>
            <p:ph type="sldNum" sz="quarter" idx="12"/>
          </p:nvPr>
        </p:nvSpPr>
        <p:spPr/>
        <p:txBody>
          <a:bodyPr/>
          <a:lstStyle>
            <a:lvl1pPr>
              <a:defRPr>
                <a:solidFill>
                  <a:schemeClr val="tx1">
                    <a:lumMod val="20000"/>
                    <a:lumOff val="80000"/>
                  </a:schemeClr>
                </a:solidFill>
              </a:defRPr>
            </a:lvl1pPr>
          </a:lstStyle>
          <a:p>
            <a:fld id="{24443D20-B41A-4E7F-B431-D4A85DE2CB5E}" type="slidenum">
              <a:rPr lang="en-GB" smtClean="0"/>
              <a:pPr/>
              <a:t>‹#›</a:t>
            </a:fld>
            <a:endParaRPr lang="en-GB" dirty="0">
              <a:solidFill>
                <a:schemeClr val="tx1">
                  <a:lumMod val="20000"/>
                  <a:lumOff val="80000"/>
                </a:schemeClr>
              </a:solidFill>
            </a:endParaRPr>
          </a:p>
        </p:txBody>
      </p:sp>
    </p:spTree>
    <p:extLst>
      <p:ext uri="{BB962C8B-B14F-4D97-AF65-F5344CB8AC3E}">
        <p14:creationId xmlns:p14="http://schemas.microsoft.com/office/powerpoint/2010/main" val="2759763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9D69-5867-4F94-B7CC-C5D5DE9EA867}"/>
              </a:ext>
            </a:extLst>
          </p:cNvPr>
          <p:cNvSpPr>
            <a:spLocks noGrp="1"/>
          </p:cNvSpPr>
          <p:nvPr>
            <p:ph type="title" hasCustomPrompt="1"/>
          </p:nvPr>
        </p:nvSpPr>
        <p:spPr>
          <a:xfrm>
            <a:off x="701213" y="1709738"/>
            <a:ext cx="10640007" cy="2852737"/>
          </a:xfrm>
        </p:spPr>
        <p:txBody>
          <a:bodyPr anchor="b"/>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5423864-DFF3-4FD3-B035-8111D2A02C04}"/>
              </a:ext>
            </a:extLst>
          </p:cNvPr>
          <p:cNvSpPr>
            <a:spLocks noGrp="1"/>
          </p:cNvSpPr>
          <p:nvPr>
            <p:ph type="body" idx="1"/>
          </p:nvPr>
        </p:nvSpPr>
        <p:spPr>
          <a:xfrm>
            <a:off x="707152" y="4589463"/>
            <a:ext cx="10640007" cy="1045379"/>
          </a:xfrm>
        </p:spPr>
        <p:txBody>
          <a:bodyPr/>
          <a:lstStyle>
            <a:lvl1pPr marL="0" indent="0">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644B5D1-BA80-473B-99D2-40AC1A142664}"/>
              </a:ext>
            </a:extLst>
          </p:cNvPr>
          <p:cNvSpPr>
            <a:spLocks noGrp="1"/>
          </p:cNvSpPr>
          <p:nvPr>
            <p:ph type="dt" sz="half" idx="10"/>
          </p:nvPr>
        </p:nvSpPr>
        <p:spPr/>
        <p:txBody>
          <a:bodyPr/>
          <a:lstStyle/>
          <a:p>
            <a:fld id="{E7B736C5-0A92-4502-AA74-B995BDCF208A}" type="datetimeFigureOut">
              <a:rPr lang="en-GB" smtClean="0"/>
              <a:t>22/03/2021</a:t>
            </a:fld>
            <a:endParaRPr lang="en-GB"/>
          </a:p>
        </p:txBody>
      </p:sp>
      <p:sp>
        <p:nvSpPr>
          <p:cNvPr id="5" name="Footer Placeholder 4">
            <a:extLst>
              <a:ext uri="{FF2B5EF4-FFF2-40B4-BE49-F238E27FC236}">
                <a16:creationId xmlns:a16="http://schemas.microsoft.com/office/drawing/2014/main" id="{7748CC5B-AFC8-48CF-B0F4-FDB5D36F6A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ECAC44-1422-465F-A1E2-44EEC09C3B5F}"/>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151033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81708-F5FF-48FA-B940-8B639C81ADD5}"/>
              </a:ext>
            </a:extLst>
          </p:cNvPr>
          <p:cNvSpPr>
            <a:spLocks noGrp="1"/>
          </p:cNvSpPr>
          <p:nvPr>
            <p:ph type="title" hasCustomPrompt="1"/>
          </p:nvPr>
        </p:nvSpPr>
        <p:spPr>
          <a:xfrm>
            <a:off x="706579" y="365125"/>
            <a:ext cx="10682146" cy="1325563"/>
          </a:xfrm>
        </p:spPr>
        <p:txBody>
          <a:bodyPr/>
          <a:lstStyle>
            <a:lvl1pPr>
              <a:defRPr sz="36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662EE47-83AE-48BB-9C5F-9BB0C40C9811}"/>
              </a:ext>
            </a:extLst>
          </p:cNvPr>
          <p:cNvSpPr>
            <a:spLocks noGrp="1"/>
          </p:cNvSpPr>
          <p:nvPr>
            <p:ph sz="half" idx="1"/>
          </p:nvPr>
        </p:nvSpPr>
        <p:spPr>
          <a:xfrm>
            <a:off x="694703" y="1825625"/>
            <a:ext cx="5146958" cy="3868593"/>
          </a:xfrm>
        </p:spPr>
        <p:txBody>
          <a:bodyPr/>
          <a:lstStyle>
            <a:lvl1pPr>
              <a:buClr>
                <a:schemeClr val="tx1"/>
              </a:buClr>
              <a:buFont typeface="Wingdings" panose="05000000000000000000" pitchFamily="2" charset="2"/>
              <a:buChar char="§"/>
              <a:defRPr/>
            </a:lvl1pPr>
            <a:lvl2pPr>
              <a:buClr>
                <a:schemeClr val="tx1"/>
              </a:buClr>
              <a:buFont typeface="Wingdings" panose="05000000000000000000" pitchFamily="2" charset="2"/>
              <a:buChar char="§"/>
              <a:defRPr/>
            </a:lvl2pPr>
            <a:lvl3pPr>
              <a:buClr>
                <a:schemeClr val="tx1"/>
              </a:buClr>
              <a:buFont typeface="Wingdings" panose="05000000000000000000" pitchFamily="2" charset="2"/>
              <a:buChar char="§"/>
              <a:defRPr/>
            </a:lvl3pPr>
            <a:lvl4pPr>
              <a:buClr>
                <a:schemeClr val="tx1"/>
              </a:buClr>
              <a:buFont typeface="Wingdings" panose="05000000000000000000" pitchFamily="2" charset="2"/>
              <a:buChar char="§"/>
              <a:defRPr/>
            </a:lvl4pPr>
            <a:lvl5pPr>
              <a:buClr>
                <a:schemeClr val="tx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13F0DFCC-45EB-4AA4-B615-6006019834E2}"/>
              </a:ext>
            </a:extLst>
          </p:cNvPr>
          <p:cNvSpPr>
            <a:spLocks noGrp="1"/>
          </p:cNvSpPr>
          <p:nvPr>
            <p:ph sz="half" idx="2"/>
          </p:nvPr>
        </p:nvSpPr>
        <p:spPr>
          <a:xfrm>
            <a:off x="6205993" y="1825625"/>
            <a:ext cx="5182732" cy="3868593"/>
          </a:xfrm>
        </p:spPr>
        <p:txBody>
          <a:bodyPr/>
          <a:lstStyle>
            <a:lvl1pPr>
              <a:buClr>
                <a:schemeClr val="tx1"/>
              </a:buClr>
              <a:buFont typeface="Wingdings" panose="05000000000000000000" pitchFamily="2" charset="2"/>
              <a:buChar char="§"/>
              <a:defRPr/>
            </a:lvl1pPr>
            <a:lvl2pPr>
              <a:buClr>
                <a:schemeClr val="tx1"/>
              </a:buClr>
              <a:buFont typeface="Wingdings" panose="05000000000000000000" pitchFamily="2" charset="2"/>
              <a:buChar char="§"/>
              <a:defRPr/>
            </a:lvl2pPr>
            <a:lvl3pPr>
              <a:buClr>
                <a:schemeClr val="tx1"/>
              </a:buClr>
              <a:buFont typeface="Wingdings" panose="05000000000000000000" pitchFamily="2" charset="2"/>
              <a:buChar char="§"/>
              <a:defRPr/>
            </a:lvl3pPr>
            <a:lvl4pPr>
              <a:buClr>
                <a:schemeClr val="tx1"/>
              </a:buClr>
              <a:buFont typeface="Wingdings" panose="05000000000000000000" pitchFamily="2" charset="2"/>
              <a:buChar char="§"/>
              <a:defRPr/>
            </a:lvl4pPr>
            <a:lvl5pPr>
              <a:buClr>
                <a:schemeClr val="tx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232E0965-C859-4EB6-89D3-7FD9C1057807}"/>
              </a:ext>
            </a:extLst>
          </p:cNvPr>
          <p:cNvSpPr>
            <a:spLocks noGrp="1"/>
          </p:cNvSpPr>
          <p:nvPr>
            <p:ph type="dt" sz="half" idx="10"/>
          </p:nvPr>
        </p:nvSpPr>
        <p:spPr/>
        <p:txBody>
          <a:bodyPr/>
          <a:lstStyle/>
          <a:p>
            <a:fld id="{E7B736C5-0A92-4502-AA74-B995BDCF208A}" type="datetimeFigureOut">
              <a:rPr lang="en-GB" smtClean="0"/>
              <a:t>22/03/2021</a:t>
            </a:fld>
            <a:endParaRPr lang="en-GB"/>
          </a:p>
        </p:txBody>
      </p:sp>
      <p:sp>
        <p:nvSpPr>
          <p:cNvPr id="6" name="Footer Placeholder 5">
            <a:extLst>
              <a:ext uri="{FF2B5EF4-FFF2-40B4-BE49-F238E27FC236}">
                <a16:creationId xmlns:a16="http://schemas.microsoft.com/office/drawing/2014/main" id="{30D12ECF-E291-41D6-AD1D-AAA71CA683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BCD248-3503-42B9-A86F-91923AF1607A}"/>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48092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24EF-528E-46A0-BF0D-6CA6E99996D1}"/>
              </a:ext>
            </a:extLst>
          </p:cNvPr>
          <p:cNvSpPr>
            <a:spLocks noGrp="1"/>
          </p:cNvSpPr>
          <p:nvPr>
            <p:ph type="title" hasCustomPrompt="1"/>
          </p:nvPr>
        </p:nvSpPr>
        <p:spPr>
          <a:xfrm>
            <a:off x="703226" y="365125"/>
            <a:ext cx="10515600" cy="1325563"/>
          </a:xfrm>
        </p:spPr>
        <p:txBody>
          <a:bodyPr/>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E204860-339B-4335-A0A5-39EC4A9C927C}"/>
              </a:ext>
            </a:extLst>
          </p:cNvPr>
          <p:cNvSpPr>
            <a:spLocks noGrp="1"/>
          </p:cNvSpPr>
          <p:nvPr>
            <p:ph type="body" idx="1" hasCustomPrompt="1"/>
          </p:nvPr>
        </p:nvSpPr>
        <p:spPr>
          <a:xfrm>
            <a:off x="703220" y="1690688"/>
            <a:ext cx="5115689" cy="791234"/>
          </a:xfrm>
        </p:spPr>
        <p:txBody>
          <a:bodyPr anchor="b">
            <a:normAutofit/>
          </a:bodyPr>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346196D-4EAC-45DF-8CCF-F084BEE22347}"/>
              </a:ext>
            </a:extLst>
          </p:cNvPr>
          <p:cNvSpPr>
            <a:spLocks noGrp="1"/>
          </p:cNvSpPr>
          <p:nvPr>
            <p:ph sz="half" idx="2"/>
          </p:nvPr>
        </p:nvSpPr>
        <p:spPr>
          <a:xfrm>
            <a:off x="701629" y="2505075"/>
            <a:ext cx="5115689" cy="32900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1E1857B0-6DA1-4E2B-A5D7-75DC5DEFD046}"/>
              </a:ext>
            </a:extLst>
          </p:cNvPr>
          <p:cNvSpPr>
            <a:spLocks noGrp="1"/>
          </p:cNvSpPr>
          <p:nvPr>
            <p:ph type="body" sz="quarter" idx="3" hasCustomPrompt="1"/>
          </p:nvPr>
        </p:nvSpPr>
        <p:spPr>
          <a:xfrm>
            <a:off x="6234540" y="1687101"/>
            <a:ext cx="4984286" cy="733041"/>
          </a:xfrm>
        </p:spPr>
        <p:txBody>
          <a:bodyPr anchor="b"/>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08117D5-3F7B-4181-90B3-28944E4516DE}"/>
              </a:ext>
            </a:extLst>
          </p:cNvPr>
          <p:cNvSpPr>
            <a:spLocks noGrp="1"/>
          </p:cNvSpPr>
          <p:nvPr>
            <p:ph sz="quarter" idx="4"/>
          </p:nvPr>
        </p:nvSpPr>
        <p:spPr>
          <a:xfrm>
            <a:off x="6240480" y="2516951"/>
            <a:ext cx="4978282" cy="3278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A035A0-9E61-4FBF-83CB-DE2F14351C9F}"/>
              </a:ext>
            </a:extLst>
          </p:cNvPr>
          <p:cNvSpPr>
            <a:spLocks noGrp="1"/>
          </p:cNvSpPr>
          <p:nvPr>
            <p:ph type="dt" sz="half" idx="10"/>
          </p:nvPr>
        </p:nvSpPr>
        <p:spPr/>
        <p:txBody>
          <a:bodyPr/>
          <a:lstStyle/>
          <a:p>
            <a:fld id="{E7B736C5-0A92-4502-AA74-B995BDCF208A}" type="datetimeFigureOut">
              <a:rPr lang="en-GB" smtClean="0"/>
              <a:t>22/03/2021</a:t>
            </a:fld>
            <a:endParaRPr lang="en-GB"/>
          </a:p>
        </p:txBody>
      </p:sp>
      <p:sp>
        <p:nvSpPr>
          <p:cNvPr id="8" name="Footer Placeholder 7">
            <a:extLst>
              <a:ext uri="{FF2B5EF4-FFF2-40B4-BE49-F238E27FC236}">
                <a16:creationId xmlns:a16="http://schemas.microsoft.com/office/drawing/2014/main" id="{A90C0A21-114E-469B-BAF9-B45ECAB82B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A90647-2E4D-4A1E-9B9F-292488369537}"/>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238404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0E4A-D5DA-4C4B-B8BE-9DDA91B3529E}"/>
              </a:ext>
            </a:extLst>
          </p:cNvPr>
          <p:cNvSpPr>
            <a:spLocks noGrp="1"/>
          </p:cNvSpPr>
          <p:nvPr>
            <p:ph type="title" hasCustomPrompt="1"/>
          </p:nvPr>
        </p:nvSpPr>
        <p:spPr/>
        <p:txBody>
          <a:bodyPr/>
          <a:lstStyle>
            <a:lvl1pPr>
              <a:defRPr sz="3600"/>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77FD586-4B54-4C10-89D5-E4D9BD6A0AD8}"/>
              </a:ext>
            </a:extLst>
          </p:cNvPr>
          <p:cNvSpPr>
            <a:spLocks noGrp="1"/>
          </p:cNvSpPr>
          <p:nvPr>
            <p:ph type="dt" sz="half" idx="10"/>
          </p:nvPr>
        </p:nvSpPr>
        <p:spPr/>
        <p:txBody>
          <a:bodyPr/>
          <a:lstStyle/>
          <a:p>
            <a:fld id="{E7B736C5-0A92-4502-AA74-B995BDCF208A}" type="datetimeFigureOut">
              <a:rPr lang="en-GB" smtClean="0"/>
              <a:t>22/03/2021</a:t>
            </a:fld>
            <a:endParaRPr lang="en-GB"/>
          </a:p>
        </p:txBody>
      </p:sp>
      <p:sp>
        <p:nvSpPr>
          <p:cNvPr id="4" name="Footer Placeholder 3">
            <a:extLst>
              <a:ext uri="{FF2B5EF4-FFF2-40B4-BE49-F238E27FC236}">
                <a16:creationId xmlns:a16="http://schemas.microsoft.com/office/drawing/2014/main" id="{701D6CCB-E602-48D4-AF04-1CBCA403581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68710B-6D14-4617-AD4E-48509171E1DD}"/>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49935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6F89FF-03DB-4633-84D0-08FBDD5A2F9F}"/>
              </a:ext>
            </a:extLst>
          </p:cNvPr>
          <p:cNvSpPr>
            <a:spLocks noGrp="1"/>
          </p:cNvSpPr>
          <p:nvPr>
            <p:ph type="dt" sz="half" idx="10"/>
          </p:nvPr>
        </p:nvSpPr>
        <p:spPr/>
        <p:txBody>
          <a:bodyPr/>
          <a:lstStyle/>
          <a:p>
            <a:fld id="{E7B736C5-0A92-4502-AA74-B995BDCF208A}" type="datetimeFigureOut">
              <a:rPr lang="en-GB" smtClean="0"/>
              <a:t>22/03/2021</a:t>
            </a:fld>
            <a:endParaRPr lang="en-GB"/>
          </a:p>
        </p:txBody>
      </p:sp>
      <p:sp>
        <p:nvSpPr>
          <p:cNvPr id="3" name="Footer Placeholder 2">
            <a:extLst>
              <a:ext uri="{FF2B5EF4-FFF2-40B4-BE49-F238E27FC236}">
                <a16:creationId xmlns:a16="http://schemas.microsoft.com/office/drawing/2014/main" id="{A7FE62DE-D883-4164-86CD-4E3CEA5C66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1CC548-CD17-49A7-913D-0D8C045CEDB5}"/>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703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76D22-5159-49E3-BB7F-52F868160056}"/>
              </a:ext>
            </a:extLst>
          </p:cNvPr>
          <p:cNvSpPr>
            <a:spLocks noGrp="1"/>
          </p:cNvSpPr>
          <p:nvPr>
            <p:ph type="title" hasCustomPrompt="1"/>
          </p:nvPr>
        </p:nvSpPr>
        <p:spPr>
          <a:xfrm>
            <a:off x="709157" y="457200"/>
            <a:ext cx="4114800" cy="1600200"/>
          </a:xfrm>
        </p:spPr>
        <p:txBody>
          <a:bodyPr anchor="b"/>
          <a:lstStyle>
            <a:lvl1pPr>
              <a:defRPr sz="28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A7C6D47-356F-44E5-8080-0113B776CD43}"/>
              </a:ext>
            </a:extLst>
          </p:cNvPr>
          <p:cNvSpPr>
            <a:spLocks noGrp="1"/>
          </p:cNvSpPr>
          <p:nvPr>
            <p:ph idx="1"/>
          </p:nvPr>
        </p:nvSpPr>
        <p:spPr>
          <a:xfrm>
            <a:off x="5183188" y="1276597"/>
            <a:ext cx="6172200" cy="4453247"/>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76ACAD40-8C40-4217-8ACC-A274E474F51C}"/>
              </a:ext>
            </a:extLst>
          </p:cNvPr>
          <p:cNvSpPr>
            <a:spLocks noGrp="1"/>
          </p:cNvSpPr>
          <p:nvPr>
            <p:ph type="body" sz="half" idx="2"/>
          </p:nvPr>
        </p:nvSpPr>
        <p:spPr>
          <a:xfrm>
            <a:off x="703223" y="2057400"/>
            <a:ext cx="4114800" cy="36724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A774C5-3E17-4B09-9890-8D828AF267DE}"/>
              </a:ext>
            </a:extLst>
          </p:cNvPr>
          <p:cNvSpPr>
            <a:spLocks noGrp="1"/>
          </p:cNvSpPr>
          <p:nvPr>
            <p:ph type="dt" sz="half" idx="10"/>
          </p:nvPr>
        </p:nvSpPr>
        <p:spPr/>
        <p:txBody>
          <a:bodyPr/>
          <a:lstStyle/>
          <a:p>
            <a:fld id="{E7B736C5-0A92-4502-AA74-B995BDCF208A}" type="datetimeFigureOut">
              <a:rPr lang="en-GB" smtClean="0"/>
              <a:t>22/03/2021</a:t>
            </a:fld>
            <a:endParaRPr lang="en-GB"/>
          </a:p>
        </p:txBody>
      </p:sp>
      <p:sp>
        <p:nvSpPr>
          <p:cNvPr id="6" name="Footer Placeholder 5">
            <a:extLst>
              <a:ext uri="{FF2B5EF4-FFF2-40B4-BE49-F238E27FC236}">
                <a16:creationId xmlns:a16="http://schemas.microsoft.com/office/drawing/2014/main" id="{02138872-F0D3-4D9B-A29D-2E63240AC6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D469C9-220D-4F45-B812-5201BDA43341}"/>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519030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A2670-8927-44BD-A2FE-2BA7E37A3333}"/>
              </a:ext>
            </a:extLst>
          </p:cNvPr>
          <p:cNvSpPr>
            <a:spLocks noGrp="1"/>
          </p:cNvSpPr>
          <p:nvPr>
            <p:ph type="title" hasCustomPrompt="1"/>
          </p:nvPr>
        </p:nvSpPr>
        <p:spPr>
          <a:xfrm>
            <a:off x="697282" y="457200"/>
            <a:ext cx="3932237" cy="1549262"/>
          </a:xfrm>
        </p:spPr>
        <p:txBody>
          <a:bodyPr anchor="b"/>
          <a:lstStyle>
            <a:lvl1pPr>
              <a:defRPr sz="28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DF2F50D4-D809-48FF-8949-7B800C3A4AE3}"/>
              </a:ext>
            </a:extLst>
          </p:cNvPr>
          <p:cNvSpPr>
            <a:spLocks noGrp="1"/>
          </p:cNvSpPr>
          <p:nvPr>
            <p:ph type="pic" idx="1"/>
          </p:nvPr>
        </p:nvSpPr>
        <p:spPr>
          <a:xfrm>
            <a:off x="5183188" y="987426"/>
            <a:ext cx="6172200" cy="47602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8753EC-9A03-46E4-8CB3-5AC09D9695E0}"/>
              </a:ext>
            </a:extLst>
          </p:cNvPr>
          <p:cNvSpPr>
            <a:spLocks noGrp="1"/>
          </p:cNvSpPr>
          <p:nvPr>
            <p:ph type="body" sz="half" idx="2"/>
          </p:nvPr>
        </p:nvSpPr>
        <p:spPr>
          <a:xfrm>
            <a:off x="697282" y="2057400"/>
            <a:ext cx="3932237" cy="369025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E853C9-3EFB-41BB-ABA2-1F7831FA8D11}"/>
              </a:ext>
            </a:extLst>
          </p:cNvPr>
          <p:cNvSpPr>
            <a:spLocks noGrp="1"/>
          </p:cNvSpPr>
          <p:nvPr>
            <p:ph type="dt" sz="half" idx="10"/>
          </p:nvPr>
        </p:nvSpPr>
        <p:spPr/>
        <p:txBody>
          <a:bodyPr/>
          <a:lstStyle/>
          <a:p>
            <a:fld id="{E7B736C5-0A92-4502-AA74-B995BDCF208A}" type="datetimeFigureOut">
              <a:rPr lang="en-GB" smtClean="0"/>
              <a:t>22/03/2021</a:t>
            </a:fld>
            <a:endParaRPr lang="en-GB"/>
          </a:p>
        </p:txBody>
      </p:sp>
      <p:sp>
        <p:nvSpPr>
          <p:cNvPr id="6" name="Footer Placeholder 5">
            <a:extLst>
              <a:ext uri="{FF2B5EF4-FFF2-40B4-BE49-F238E27FC236}">
                <a16:creationId xmlns:a16="http://schemas.microsoft.com/office/drawing/2014/main" id="{0647DE5F-360D-44E3-B2AD-9C0C9E2253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575E9E-46EA-46B7-B5EC-1FAABD06E2AB}"/>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752375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6D8B279-006E-45AE-9DF4-35CD375C41F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pic>
        <p:nvPicPr>
          <p:cNvPr id="12" name="Picture 11">
            <a:extLst>
              <a:ext uri="{FF2B5EF4-FFF2-40B4-BE49-F238E27FC236}">
                <a16:creationId xmlns:a16="http://schemas.microsoft.com/office/drawing/2014/main" id="{676482FF-5E57-49AE-9949-EC9D18A552B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77413" y="5803980"/>
            <a:ext cx="982312" cy="485699"/>
          </a:xfrm>
          <a:prstGeom prst="rect">
            <a:avLst/>
          </a:prstGeom>
        </p:spPr>
      </p:pic>
      <p:sp>
        <p:nvSpPr>
          <p:cNvPr id="2" name="Title Placeholder 1">
            <a:extLst>
              <a:ext uri="{FF2B5EF4-FFF2-40B4-BE49-F238E27FC236}">
                <a16:creationId xmlns:a16="http://schemas.microsoft.com/office/drawing/2014/main" id="{FDB02495-A369-4DE5-A8E8-FCE65F233CF8}"/>
              </a:ext>
            </a:extLst>
          </p:cNvPr>
          <p:cNvSpPr>
            <a:spLocks noGrp="1"/>
          </p:cNvSpPr>
          <p:nvPr>
            <p:ph type="title"/>
          </p:nvPr>
        </p:nvSpPr>
        <p:spPr>
          <a:xfrm>
            <a:off x="694705" y="365125"/>
            <a:ext cx="10635342"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E4BE7ED-C0A1-4E9D-A00C-6999EAB33095}"/>
              </a:ext>
            </a:extLst>
          </p:cNvPr>
          <p:cNvSpPr>
            <a:spLocks noGrp="1"/>
          </p:cNvSpPr>
          <p:nvPr>
            <p:ph type="body" idx="1"/>
          </p:nvPr>
        </p:nvSpPr>
        <p:spPr>
          <a:xfrm>
            <a:off x="718458" y="1813750"/>
            <a:ext cx="10670268" cy="39902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28E994A6-E6C9-4077-8907-747E4514C333}"/>
              </a:ext>
            </a:extLst>
          </p:cNvPr>
          <p:cNvSpPr>
            <a:spLocks noGrp="1"/>
          </p:cNvSpPr>
          <p:nvPr>
            <p:ph type="dt" sz="half" idx="2"/>
          </p:nvPr>
        </p:nvSpPr>
        <p:spPr>
          <a:xfrm>
            <a:off x="838200" y="6463225"/>
            <a:ext cx="2743200" cy="365125"/>
          </a:xfrm>
          <a:prstGeom prst="rect">
            <a:avLst/>
          </a:prstGeom>
        </p:spPr>
        <p:txBody>
          <a:bodyPr vert="horz" lIns="91440" tIns="45720" rIns="91440" bIns="45720" rtlCol="0" anchor="ctr"/>
          <a:lstStyle>
            <a:lvl1pPr algn="l">
              <a:defRPr sz="1100">
                <a:solidFill>
                  <a:schemeClr val="tx1">
                    <a:lumMod val="20000"/>
                    <a:lumOff val="80000"/>
                  </a:schemeClr>
                </a:solidFill>
              </a:defRPr>
            </a:lvl1pPr>
          </a:lstStyle>
          <a:p>
            <a:fld id="{E7B736C5-0A92-4502-AA74-B995BDCF208A}" type="datetimeFigureOut">
              <a:rPr lang="en-GB" smtClean="0"/>
              <a:pPr/>
              <a:t>22/03/2021</a:t>
            </a:fld>
            <a:endParaRPr lang="en-GB" sz="1100" dirty="0"/>
          </a:p>
        </p:txBody>
      </p:sp>
      <p:sp>
        <p:nvSpPr>
          <p:cNvPr id="5" name="Footer Placeholder 4">
            <a:extLst>
              <a:ext uri="{FF2B5EF4-FFF2-40B4-BE49-F238E27FC236}">
                <a16:creationId xmlns:a16="http://schemas.microsoft.com/office/drawing/2014/main" id="{9A9EEE4E-F268-4348-9641-5AD819CF922F}"/>
              </a:ext>
            </a:extLst>
          </p:cNvPr>
          <p:cNvSpPr>
            <a:spLocks noGrp="1"/>
          </p:cNvSpPr>
          <p:nvPr>
            <p:ph type="ftr" sz="quarter" idx="3"/>
          </p:nvPr>
        </p:nvSpPr>
        <p:spPr>
          <a:xfrm>
            <a:off x="4038600" y="6457289"/>
            <a:ext cx="4114800" cy="365125"/>
          </a:xfrm>
          <a:prstGeom prst="rect">
            <a:avLst/>
          </a:prstGeom>
        </p:spPr>
        <p:txBody>
          <a:bodyPr vert="horz" lIns="91440" tIns="45720" rIns="91440" bIns="45720" rtlCol="0" anchor="ctr"/>
          <a:lstStyle>
            <a:lvl1pPr algn="ctr">
              <a:defRPr sz="1100">
                <a:solidFill>
                  <a:schemeClr val="tx1">
                    <a:lumMod val="20000"/>
                    <a:lumOff val="80000"/>
                  </a:schemeClr>
                </a:solidFill>
              </a:defRPr>
            </a:lvl1pPr>
          </a:lstStyle>
          <a:p>
            <a:endParaRPr lang="en-GB" sz="1100" dirty="0"/>
          </a:p>
        </p:txBody>
      </p:sp>
      <p:sp>
        <p:nvSpPr>
          <p:cNvPr id="6" name="Slide Number Placeholder 5">
            <a:extLst>
              <a:ext uri="{FF2B5EF4-FFF2-40B4-BE49-F238E27FC236}">
                <a16:creationId xmlns:a16="http://schemas.microsoft.com/office/drawing/2014/main" id="{19FF2274-0980-4F9F-8131-07FE6DF6C569}"/>
              </a:ext>
            </a:extLst>
          </p:cNvPr>
          <p:cNvSpPr>
            <a:spLocks noGrp="1"/>
          </p:cNvSpPr>
          <p:nvPr>
            <p:ph type="sldNum" sz="quarter" idx="4"/>
          </p:nvPr>
        </p:nvSpPr>
        <p:spPr>
          <a:xfrm>
            <a:off x="8610600" y="6457288"/>
            <a:ext cx="2743200" cy="365125"/>
          </a:xfrm>
          <a:prstGeom prst="rect">
            <a:avLst/>
          </a:prstGeom>
        </p:spPr>
        <p:txBody>
          <a:bodyPr vert="horz" lIns="91440" tIns="45720" rIns="91440" bIns="45720" rtlCol="0" anchor="ctr"/>
          <a:lstStyle>
            <a:lvl1pPr algn="r">
              <a:defRPr sz="1200">
                <a:solidFill>
                  <a:schemeClr val="tx1">
                    <a:lumMod val="20000"/>
                    <a:lumOff val="80000"/>
                  </a:schemeClr>
                </a:solidFill>
              </a:defRPr>
            </a:lvl1pPr>
          </a:lstStyle>
          <a:p>
            <a:fld id="{24443D20-B41A-4E7F-B431-D4A85DE2CB5E}" type="slidenum">
              <a:rPr lang="en-GB" smtClean="0"/>
              <a:pPr/>
              <a:t>‹#›</a:t>
            </a:fld>
            <a:endParaRPr lang="en-GB" dirty="0">
              <a:solidFill>
                <a:schemeClr val="tx1">
                  <a:lumMod val="20000"/>
                  <a:lumOff val="80000"/>
                </a:schemeClr>
              </a:solidFill>
            </a:endParaRPr>
          </a:p>
        </p:txBody>
      </p:sp>
    </p:spTree>
    <p:extLst>
      <p:ext uri="{BB962C8B-B14F-4D97-AF65-F5344CB8AC3E}">
        <p14:creationId xmlns:p14="http://schemas.microsoft.com/office/powerpoint/2010/main" val="3823364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3817" userDrawn="1">
          <p15:clr>
            <a:srgbClr val="F26B43"/>
          </p15:clr>
        </p15:guide>
        <p15:guide id="3" orient="horz" pos="187" userDrawn="1">
          <p15:clr>
            <a:srgbClr val="F26B43"/>
          </p15:clr>
        </p15:guide>
        <p15:guide id="4" pos="234" userDrawn="1">
          <p15:clr>
            <a:srgbClr val="F26B43"/>
          </p15:clr>
        </p15:guide>
        <p15:guide id="5" pos="7174" userDrawn="1">
          <p15:clr>
            <a:srgbClr val="F26B43"/>
          </p15:clr>
        </p15:guide>
        <p15:guide id="6" pos="506" userDrawn="1">
          <p15:clr>
            <a:srgbClr val="F26B43"/>
          </p15:clr>
        </p15:guide>
        <p15:guide id="7" pos="100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F6548-8578-46DC-BEEF-D3F387794DCB}"/>
              </a:ext>
            </a:extLst>
          </p:cNvPr>
          <p:cNvSpPr>
            <a:spLocks noGrp="1"/>
          </p:cNvSpPr>
          <p:nvPr>
            <p:ph type="ctrTitle"/>
          </p:nvPr>
        </p:nvSpPr>
        <p:spPr>
          <a:xfrm>
            <a:off x="635577" y="955964"/>
            <a:ext cx="10920845" cy="1960050"/>
          </a:xfrm>
        </p:spPr>
        <p:txBody>
          <a:bodyPr>
            <a:noAutofit/>
          </a:bodyPr>
          <a:lstStyle/>
          <a:p>
            <a:r>
              <a:rPr lang="en-GB" sz="2800" dirty="0">
                <a:effectLst/>
                <a:ea typeface="Calibri" panose="020F0502020204030204" pitchFamily="34" charset="0"/>
                <a:cs typeface="Calibri" panose="020F0502020204030204" pitchFamily="34" charset="0"/>
              </a:rPr>
              <a:t>Wang, C et al.</a:t>
            </a:r>
            <a:br>
              <a:rPr lang="en-GB" sz="2800" dirty="0">
                <a:effectLst/>
                <a:ea typeface="Calibri" panose="020F0502020204030204" pitchFamily="34" charset="0"/>
                <a:cs typeface="Calibri" panose="020F0502020204030204" pitchFamily="34" charset="0"/>
              </a:rPr>
            </a:br>
            <a:r>
              <a:rPr lang="en-GB" sz="2800" dirty="0">
                <a:effectLst/>
                <a:ea typeface="Calibri" panose="020F0502020204030204" pitchFamily="34" charset="0"/>
                <a:cs typeface="Calibri" panose="020F0502020204030204" pitchFamily="34" charset="0"/>
              </a:rPr>
              <a:t>Long-Term Testosterone Gel Treatment Maintains Beneficial Effects on Sexual Function and Mood, Lean and Fat Mass, and Bone Mineral Density in Hypogonadal Men </a:t>
            </a:r>
            <a:br>
              <a:rPr lang="en-GB" sz="2800" dirty="0">
                <a:effectLst/>
                <a:ea typeface="Calibri" panose="020F0502020204030204" pitchFamily="34" charset="0"/>
                <a:cs typeface="Calibri" panose="020F0502020204030204" pitchFamily="34" charset="0"/>
              </a:rPr>
            </a:br>
            <a:r>
              <a:rPr lang="en-GB" sz="2800" i="1" dirty="0">
                <a:effectLst/>
                <a:ea typeface="Calibri" panose="020F0502020204030204" pitchFamily="34" charset="0"/>
                <a:cs typeface="Calibri" panose="020F0502020204030204" pitchFamily="34" charset="0"/>
              </a:rPr>
              <a:t>J Clin Endocrinol </a:t>
            </a:r>
            <a:r>
              <a:rPr lang="en-GB" sz="2800" i="1" dirty="0" err="1">
                <a:effectLst/>
                <a:ea typeface="Calibri" panose="020F0502020204030204" pitchFamily="34" charset="0"/>
                <a:cs typeface="Calibri" panose="020F0502020204030204" pitchFamily="34" charset="0"/>
              </a:rPr>
              <a:t>Metab</a:t>
            </a:r>
            <a:r>
              <a:rPr lang="en-GB" sz="2800" i="1" dirty="0">
                <a:effectLst/>
                <a:ea typeface="Calibri" panose="020F0502020204030204" pitchFamily="34" charset="0"/>
                <a:cs typeface="Calibri" panose="020F0502020204030204" pitchFamily="34" charset="0"/>
              </a:rPr>
              <a:t>, May 2004, 89(5):2085–2098.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sz="3200" i="1" dirty="0"/>
          </a:p>
        </p:txBody>
      </p:sp>
      <p:sp>
        <p:nvSpPr>
          <p:cNvPr id="4" name="Subtitle 2">
            <a:extLst>
              <a:ext uri="{FF2B5EF4-FFF2-40B4-BE49-F238E27FC236}">
                <a16:creationId xmlns:a16="http://schemas.microsoft.com/office/drawing/2014/main" id="{AA75F787-039B-4C14-8933-B227907D4A98}"/>
              </a:ext>
            </a:extLst>
          </p:cNvPr>
          <p:cNvSpPr>
            <a:spLocks noGrp="1"/>
          </p:cNvSpPr>
          <p:nvPr>
            <p:ph type="subTitle" idx="1"/>
          </p:nvPr>
        </p:nvSpPr>
        <p:spPr>
          <a:xfrm>
            <a:off x="706438" y="2601913"/>
            <a:ext cx="8472487" cy="2481262"/>
          </a:xfrm>
        </p:spPr>
        <p:txBody>
          <a:bodyPr/>
          <a:lstStyle/>
          <a:p>
            <a:r>
              <a:rPr lang="en-GB" dirty="0"/>
              <a:t>Besins Healthcare</a:t>
            </a:r>
          </a:p>
          <a:p>
            <a:r>
              <a:rPr lang="en-GB" dirty="0"/>
              <a:t>Global Medical Affairs</a:t>
            </a:r>
          </a:p>
          <a:p>
            <a:r>
              <a:rPr lang="en-GB" dirty="0"/>
              <a:t>March 2021</a:t>
            </a:r>
          </a:p>
        </p:txBody>
      </p:sp>
    </p:spTree>
    <p:extLst>
      <p:ext uri="{BB962C8B-B14F-4D97-AF65-F5344CB8AC3E}">
        <p14:creationId xmlns:p14="http://schemas.microsoft.com/office/powerpoint/2010/main" val="3914737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5">
            <a:extLst>
              <a:ext uri="{FF2B5EF4-FFF2-40B4-BE49-F238E27FC236}">
                <a16:creationId xmlns:a16="http://schemas.microsoft.com/office/drawing/2014/main" id="{33359FF4-1C88-450F-8B73-DFDF190523CF}"/>
              </a:ext>
            </a:extLst>
          </p:cNvPr>
          <p:cNvSpPr>
            <a:spLocks noGrp="1" noChangeArrowheads="1"/>
          </p:cNvSpPr>
          <p:nvPr>
            <p:ph type="body" idx="1"/>
          </p:nvPr>
        </p:nvSpPr>
        <p:spPr>
          <a:xfrm>
            <a:off x="366824" y="1293092"/>
            <a:ext cx="8686800" cy="4525963"/>
          </a:xfrm>
          <a:noFill/>
        </p:spPr>
        <p:txBody>
          <a:bodyPr/>
          <a:lstStyle/>
          <a:p>
            <a:pPr lvl="1" eaLnBrk="1" hangingPunct="1">
              <a:buFontTx/>
              <a:buChar char="•"/>
            </a:pPr>
            <a:r>
              <a:rPr lang="en-US" altLang="en-US" dirty="0">
                <a:solidFill>
                  <a:schemeClr val="accent5"/>
                </a:solidFill>
              </a:rPr>
              <a:t>Lean and fat body mass changed significantly from baseline</a:t>
            </a:r>
          </a:p>
          <a:p>
            <a:pPr lvl="1" eaLnBrk="1" hangingPunct="1">
              <a:buClr>
                <a:srgbClr val="CC0000"/>
              </a:buClr>
              <a:buFontTx/>
              <a:buChar char="•"/>
            </a:pPr>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p:txBody>
      </p:sp>
      <p:grpSp>
        <p:nvGrpSpPr>
          <p:cNvPr id="46084" name="Group 6">
            <a:extLst>
              <a:ext uri="{FF2B5EF4-FFF2-40B4-BE49-F238E27FC236}">
                <a16:creationId xmlns:a16="http://schemas.microsoft.com/office/drawing/2014/main" id="{9DB72C79-D6AE-4EE1-8DD6-AC4118CAF684}"/>
              </a:ext>
            </a:extLst>
          </p:cNvPr>
          <p:cNvGrpSpPr>
            <a:grpSpLocks/>
          </p:cNvGrpSpPr>
          <p:nvPr/>
        </p:nvGrpSpPr>
        <p:grpSpPr bwMode="auto">
          <a:xfrm>
            <a:off x="1711325" y="2133598"/>
            <a:ext cx="8178800" cy="3171825"/>
            <a:chOff x="1032" y="1341"/>
            <a:chExt cx="4519" cy="1931"/>
          </a:xfrm>
        </p:grpSpPr>
        <p:grpSp>
          <p:nvGrpSpPr>
            <p:cNvPr id="46092" name="Group 7">
              <a:extLst>
                <a:ext uri="{FF2B5EF4-FFF2-40B4-BE49-F238E27FC236}">
                  <a16:creationId xmlns:a16="http://schemas.microsoft.com/office/drawing/2014/main" id="{3CD82FA5-978D-4F3C-9779-81E41574F7AD}"/>
                </a:ext>
              </a:extLst>
            </p:cNvPr>
            <p:cNvGrpSpPr>
              <a:grpSpLocks/>
            </p:cNvGrpSpPr>
            <p:nvPr/>
          </p:nvGrpSpPr>
          <p:grpSpPr bwMode="auto">
            <a:xfrm>
              <a:off x="1032" y="1341"/>
              <a:ext cx="4519" cy="1931"/>
              <a:chOff x="1032" y="1341"/>
              <a:chExt cx="4519" cy="1931"/>
            </a:xfrm>
          </p:grpSpPr>
          <p:grpSp>
            <p:nvGrpSpPr>
              <p:cNvPr id="46097" name="Group 8">
                <a:extLst>
                  <a:ext uri="{FF2B5EF4-FFF2-40B4-BE49-F238E27FC236}">
                    <a16:creationId xmlns:a16="http://schemas.microsoft.com/office/drawing/2014/main" id="{7E72C43F-7E51-418D-B9B1-74246BF3EF40}"/>
                  </a:ext>
                </a:extLst>
              </p:cNvPr>
              <p:cNvGrpSpPr>
                <a:grpSpLocks/>
              </p:cNvGrpSpPr>
              <p:nvPr/>
            </p:nvGrpSpPr>
            <p:grpSpPr bwMode="auto">
              <a:xfrm>
                <a:off x="1032" y="1341"/>
                <a:ext cx="4519" cy="1931"/>
                <a:chOff x="935" y="1245"/>
                <a:chExt cx="5153" cy="1889"/>
              </a:xfrm>
            </p:grpSpPr>
            <p:pic>
              <p:nvPicPr>
                <p:cNvPr id="46099" name="Picture 9" descr="white">
                  <a:extLst>
                    <a:ext uri="{FF2B5EF4-FFF2-40B4-BE49-F238E27FC236}">
                      <a16:creationId xmlns:a16="http://schemas.microsoft.com/office/drawing/2014/main" id="{72062A19-0BFF-49E7-8753-DA97D3FF4ABC}"/>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35" y="1245"/>
                  <a:ext cx="5153" cy="1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00" name="AutoShape 10">
                  <a:extLst>
                    <a:ext uri="{FF2B5EF4-FFF2-40B4-BE49-F238E27FC236}">
                      <a16:creationId xmlns:a16="http://schemas.microsoft.com/office/drawing/2014/main" id="{1D9F5E09-F2BB-4344-A5FA-560466D2C6B4}"/>
                    </a:ext>
                  </a:extLst>
                </p:cNvPr>
                <p:cNvSpPr>
                  <a:spLocks noChangeArrowheads="1"/>
                </p:cNvSpPr>
                <p:nvPr/>
              </p:nvSpPr>
              <p:spPr bwMode="auto">
                <a:xfrm>
                  <a:off x="1048" y="1291"/>
                  <a:ext cx="4848" cy="1711"/>
                </a:xfrm>
                <a:prstGeom prst="roundRect">
                  <a:avLst>
                    <a:gd name="adj" fmla="val 5037"/>
                  </a:avLst>
                </a:prstGeom>
                <a:solidFill>
                  <a:srgbClr val="EAF5F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a:p>
              </p:txBody>
            </p:sp>
          </p:grpSp>
          <p:pic>
            <p:nvPicPr>
              <p:cNvPr id="46098" name="Picture 11" descr="body mass 2">
                <a:extLst>
                  <a:ext uri="{FF2B5EF4-FFF2-40B4-BE49-F238E27FC236}">
                    <a16:creationId xmlns:a16="http://schemas.microsoft.com/office/drawing/2014/main" id="{806186AE-F7D5-4748-A3E4-ABB2B12C97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2" y="1493"/>
                <a:ext cx="3943" cy="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93" name="Text Box 12">
              <a:extLst>
                <a:ext uri="{FF2B5EF4-FFF2-40B4-BE49-F238E27FC236}">
                  <a16:creationId xmlns:a16="http://schemas.microsoft.com/office/drawing/2014/main" id="{39080E32-368D-41B3-8954-44CFFDD9403A}"/>
                </a:ext>
              </a:extLst>
            </p:cNvPr>
            <p:cNvSpPr txBox="1">
              <a:spLocks noChangeArrowheads="1"/>
            </p:cNvSpPr>
            <p:nvPr/>
          </p:nvSpPr>
          <p:spPr bwMode="auto">
            <a:xfrm>
              <a:off x="2449" y="2713"/>
              <a:ext cx="839" cy="140"/>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lgn="ctr">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900" dirty="0">
                  <a:solidFill>
                    <a:schemeClr val="accent5"/>
                  </a:solidFill>
                  <a:latin typeface="+mn-lt"/>
                </a:rPr>
                <a:t>* p = 0.0001</a:t>
              </a:r>
            </a:p>
          </p:txBody>
        </p:sp>
        <p:sp>
          <p:nvSpPr>
            <p:cNvPr id="46094" name="Text Box 13">
              <a:extLst>
                <a:ext uri="{FF2B5EF4-FFF2-40B4-BE49-F238E27FC236}">
                  <a16:creationId xmlns:a16="http://schemas.microsoft.com/office/drawing/2014/main" id="{B79B5270-95CF-495D-8FB0-CDA92408A7E0}"/>
                </a:ext>
              </a:extLst>
            </p:cNvPr>
            <p:cNvSpPr txBox="1">
              <a:spLocks noChangeArrowheads="1"/>
            </p:cNvSpPr>
            <p:nvPr/>
          </p:nvSpPr>
          <p:spPr bwMode="auto">
            <a:xfrm>
              <a:off x="4569" y="2721"/>
              <a:ext cx="839" cy="141"/>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lgn="ctr">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900" dirty="0">
                  <a:solidFill>
                    <a:schemeClr val="accent5"/>
                  </a:solidFill>
                  <a:latin typeface="+mn-lt"/>
                </a:rPr>
                <a:t>* p = 0.0058</a:t>
              </a:r>
            </a:p>
          </p:txBody>
        </p:sp>
        <p:sp>
          <p:nvSpPr>
            <p:cNvPr id="46095" name="Text Box 14">
              <a:extLst>
                <a:ext uri="{FF2B5EF4-FFF2-40B4-BE49-F238E27FC236}">
                  <a16:creationId xmlns:a16="http://schemas.microsoft.com/office/drawing/2014/main" id="{359A96E4-0CD7-4B6A-80B1-1A199FB3340B}"/>
                </a:ext>
              </a:extLst>
            </p:cNvPr>
            <p:cNvSpPr txBox="1">
              <a:spLocks noChangeArrowheads="1"/>
            </p:cNvSpPr>
            <p:nvPr/>
          </p:nvSpPr>
          <p:spPr bwMode="auto">
            <a:xfrm>
              <a:off x="1776" y="2207"/>
              <a:ext cx="140" cy="186"/>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GB" altLang="en-US" sz="1400">
                  <a:solidFill>
                    <a:srgbClr val="305A80"/>
                  </a:solidFill>
                  <a:latin typeface="Arial" panose="020B0604020202020204" pitchFamily="34" charset="0"/>
                </a:rPr>
                <a:t>*</a:t>
              </a:r>
            </a:p>
          </p:txBody>
        </p:sp>
        <p:sp>
          <p:nvSpPr>
            <p:cNvPr id="46096" name="Text Box 15">
              <a:extLst>
                <a:ext uri="{FF2B5EF4-FFF2-40B4-BE49-F238E27FC236}">
                  <a16:creationId xmlns:a16="http://schemas.microsoft.com/office/drawing/2014/main" id="{A0541AD9-ACE1-40BC-93E0-90AE0AD20B46}"/>
                </a:ext>
              </a:extLst>
            </p:cNvPr>
            <p:cNvSpPr txBox="1">
              <a:spLocks noChangeArrowheads="1"/>
            </p:cNvSpPr>
            <p:nvPr/>
          </p:nvSpPr>
          <p:spPr bwMode="auto">
            <a:xfrm>
              <a:off x="3836" y="2010"/>
              <a:ext cx="141" cy="187"/>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GB" altLang="en-US" sz="1400">
                  <a:solidFill>
                    <a:srgbClr val="305A80"/>
                  </a:solidFill>
                  <a:latin typeface="Arial" panose="020B0604020202020204" pitchFamily="34" charset="0"/>
                </a:rPr>
                <a:t>*</a:t>
              </a:r>
            </a:p>
          </p:txBody>
        </p:sp>
      </p:grpSp>
      <p:sp>
        <p:nvSpPr>
          <p:cNvPr id="46085" name="Rectangle 16">
            <a:extLst>
              <a:ext uri="{FF2B5EF4-FFF2-40B4-BE49-F238E27FC236}">
                <a16:creationId xmlns:a16="http://schemas.microsoft.com/office/drawing/2014/main" id="{A968D94F-899E-4F14-A1A6-7132FAABFFDE}"/>
              </a:ext>
            </a:extLst>
          </p:cNvPr>
          <p:cNvSpPr>
            <a:spLocks noChangeArrowheads="1"/>
          </p:cNvSpPr>
          <p:nvPr/>
        </p:nvSpPr>
        <p:spPr bwMode="auto">
          <a:xfrm>
            <a:off x="3163696" y="2290937"/>
            <a:ext cx="18825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5988" eaLnBrk="0" hangingPunct="0">
              <a:defRPr>
                <a:solidFill>
                  <a:schemeClr val="tx1"/>
                </a:solidFill>
                <a:latin typeface="Verdana" panose="020B0604030504040204" pitchFamily="34" charset="0"/>
              </a:defRPr>
            </a:lvl1pPr>
            <a:lvl2pPr marL="742950" indent="-285750" defTabSz="915988" eaLnBrk="0" hangingPunct="0">
              <a:defRPr>
                <a:solidFill>
                  <a:schemeClr val="tx1"/>
                </a:solidFill>
                <a:latin typeface="Verdana" panose="020B0604030504040204" pitchFamily="34" charset="0"/>
              </a:defRPr>
            </a:lvl2pPr>
            <a:lvl3pPr marL="1143000" indent="-228600" defTabSz="915988" eaLnBrk="0" hangingPunct="0">
              <a:defRPr>
                <a:solidFill>
                  <a:schemeClr val="tx1"/>
                </a:solidFill>
                <a:latin typeface="Verdana" panose="020B0604030504040204" pitchFamily="34" charset="0"/>
              </a:defRPr>
            </a:lvl3pPr>
            <a:lvl4pPr marL="1600200" indent="-228600" defTabSz="915988" eaLnBrk="0" hangingPunct="0">
              <a:defRPr>
                <a:solidFill>
                  <a:schemeClr val="tx1"/>
                </a:solidFill>
                <a:latin typeface="Verdana" panose="020B0604030504040204" pitchFamily="34" charset="0"/>
              </a:defRPr>
            </a:lvl4pPr>
            <a:lvl5pPr marL="2057400" indent="-228600" defTabSz="915988" eaLnBrk="0" hangingPunct="0">
              <a:defRPr>
                <a:solidFill>
                  <a:schemeClr val="tx1"/>
                </a:solidFill>
                <a:latin typeface="Verdana" panose="020B0604030504040204" pitchFamily="34" charset="0"/>
              </a:defRPr>
            </a:lvl5pPr>
            <a:lvl6pPr marL="2514600" indent="-228600" defTabSz="915988" eaLnBrk="0" fontAlgn="base" hangingPunct="0">
              <a:spcBef>
                <a:spcPct val="0"/>
              </a:spcBef>
              <a:spcAft>
                <a:spcPct val="0"/>
              </a:spcAft>
              <a:defRPr>
                <a:solidFill>
                  <a:schemeClr val="tx1"/>
                </a:solidFill>
                <a:latin typeface="Verdana" panose="020B0604030504040204" pitchFamily="34" charset="0"/>
              </a:defRPr>
            </a:lvl6pPr>
            <a:lvl7pPr marL="2971800" indent="-228600" defTabSz="915988" eaLnBrk="0" fontAlgn="base" hangingPunct="0">
              <a:spcBef>
                <a:spcPct val="0"/>
              </a:spcBef>
              <a:spcAft>
                <a:spcPct val="0"/>
              </a:spcAft>
              <a:defRPr>
                <a:solidFill>
                  <a:schemeClr val="tx1"/>
                </a:solidFill>
                <a:latin typeface="Verdana" panose="020B0604030504040204" pitchFamily="34" charset="0"/>
              </a:defRPr>
            </a:lvl7pPr>
            <a:lvl8pPr marL="3429000" indent="-228600" defTabSz="915988" eaLnBrk="0" fontAlgn="base" hangingPunct="0">
              <a:spcBef>
                <a:spcPct val="0"/>
              </a:spcBef>
              <a:spcAft>
                <a:spcPct val="0"/>
              </a:spcAft>
              <a:defRPr>
                <a:solidFill>
                  <a:schemeClr val="tx1"/>
                </a:solidFill>
                <a:latin typeface="Verdana" panose="020B0604030504040204" pitchFamily="34" charset="0"/>
              </a:defRPr>
            </a:lvl8pPr>
            <a:lvl9pPr marL="3886200" indent="-228600" defTabSz="915988"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1200" dirty="0">
                <a:solidFill>
                  <a:schemeClr val="accent5"/>
                </a:solidFill>
                <a:latin typeface="+mn-lt"/>
              </a:rPr>
              <a:t>Lean Body Mass Change</a:t>
            </a:r>
          </a:p>
        </p:txBody>
      </p:sp>
      <p:sp>
        <p:nvSpPr>
          <p:cNvPr id="46086" name="Rectangle 17">
            <a:extLst>
              <a:ext uri="{FF2B5EF4-FFF2-40B4-BE49-F238E27FC236}">
                <a16:creationId xmlns:a16="http://schemas.microsoft.com/office/drawing/2014/main" id="{3976BD4B-A319-47E8-AC1D-B8325E59D4EA}"/>
              </a:ext>
            </a:extLst>
          </p:cNvPr>
          <p:cNvSpPr>
            <a:spLocks noChangeArrowheads="1"/>
          </p:cNvSpPr>
          <p:nvPr/>
        </p:nvSpPr>
        <p:spPr bwMode="auto">
          <a:xfrm>
            <a:off x="7076796" y="2290937"/>
            <a:ext cx="174284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5988" eaLnBrk="0" hangingPunct="0">
              <a:defRPr>
                <a:solidFill>
                  <a:schemeClr val="tx1"/>
                </a:solidFill>
                <a:latin typeface="Verdana" panose="020B0604030504040204" pitchFamily="34" charset="0"/>
              </a:defRPr>
            </a:lvl1pPr>
            <a:lvl2pPr marL="742950" indent="-285750" defTabSz="915988" eaLnBrk="0" hangingPunct="0">
              <a:defRPr>
                <a:solidFill>
                  <a:schemeClr val="tx1"/>
                </a:solidFill>
                <a:latin typeface="Verdana" panose="020B0604030504040204" pitchFamily="34" charset="0"/>
              </a:defRPr>
            </a:lvl2pPr>
            <a:lvl3pPr marL="1143000" indent="-228600" defTabSz="915988" eaLnBrk="0" hangingPunct="0">
              <a:defRPr>
                <a:solidFill>
                  <a:schemeClr val="tx1"/>
                </a:solidFill>
                <a:latin typeface="Verdana" panose="020B0604030504040204" pitchFamily="34" charset="0"/>
              </a:defRPr>
            </a:lvl3pPr>
            <a:lvl4pPr marL="1600200" indent="-228600" defTabSz="915988" eaLnBrk="0" hangingPunct="0">
              <a:defRPr>
                <a:solidFill>
                  <a:schemeClr val="tx1"/>
                </a:solidFill>
                <a:latin typeface="Verdana" panose="020B0604030504040204" pitchFamily="34" charset="0"/>
              </a:defRPr>
            </a:lvl4pPr>
            <a:lvl5pPr marL="2057400" indent="-228600" defTabSz="915988" eaLnBrk="0" hangingPunct="0">
              <a:defRPr>
                <a:solidFill>
                  <a:schemeClr val="tx1"/>
                </a:solidFill>
                <a:latin typeface="Verdana" panose="020B0604030504040204" pitchFamily="34" charset="0"/>
              </a:defRPr>
            </a:lvl5pPr>
            <a:lvl6pPr marL="2514600" indent="-228600" defTabSz="915988" eaLnBrk="0" fontAlgn="base" hangingPunct="0">
              <a:spcBef>
                <a:spcPct val="0"/>
              </a:spcBef>
              <a:spcAft>
                <a:spcPct val="0"/>
              </a:spcAft>
              <a:defRPr>
                <a:solidFill>
                  <a:schemeClr val="tx1"/>
                </a:solidFill>
                <a:latin typeface="Verdana" panose="020B0604030504040204" pitchFamily="34" charset="0"/>
              </a:defRPr>
            </a:lvl6pPr>
            <a:lvl7pPr marL="2971800" indent="-228600" defTabSz="915988" eaLnBrk="0" fontAlgn="base" hangingPunct="0">
              <a:spcBef>
                <a:spcPct val="0"/>
              </a:spcBef>
              <a:spcAft>
                <a:spcPct val="0"/>
              </a:spcAft>
              <a:defRPr>
                <a:solidFill>
                  <a:schemeClr val="tx1"/>
                </a:solidFill>
                <a:latin typeface="Verdana" panose="020B0604030504040204" pitchFamily="34" charset="0"/>
              </a:defRPr>
            </a:lvl7pPr>
            <a:lvl8pPr marL="3429000" indent="-228600" defTabSz="915988" eaLnBrk="0" fontAlgn="base" hangingPunct="0">
              <a:spcBef>
                <a:spcPct val="0"/>
              </a:spcBef>
              <a:spcAft>
                <a:spcPct val="0"/>
              </a:spcAft>
              <a:defRPr>
                <a:solidFill>
                  <a:schemeClr val="tx1"/>
                </a:solidFill>
                <a:latin typeface="Verdana" panose="020B0604030504040204" pitchFamily="34" charset="0"/>
              </a:defRPr>
            </a:lvl8pPr>
            <a:lvl9pPr marL="3886200" indent="-228600" defTabSz="915988"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1200" dirty="0">
                <a:solidFill>
                  <a:schemeClr val="accent5"/>
                </a:solidFill>
                <a:latin typeface="+mn-lt"/>
              </a:rPr>
              <a:t>Fat Body Mass Change</a:t>
            </a:r>
          </a:p>
        </p:txBody>
      </p:sp>
      <p:sp>
        <p:nvSpPr>
          <p:cNvPr id="46087" name="Text Box 18">
            <a:extLst>
              <a:ext uri="{FF2B5EF4-FFF2-40B4-BE49-F238E27FC236}">
                <a16:creationId xmlns:a16="http://schemas.microsoft.com/office/drawing/2014/main" id="{C7C07AA9-4562-46EF-9967-935B05BD5806}"/>
              </a:ext>
            </a:extLst>
          </p:cNvPr>
          <p:cNvSpPr txBox="1">
            <a:spLocks noChangeArrowheads="1"/>
          </p:cNvSpPr>
          <p:nvPr/>
        </p:nvSpPr>
        <p:spPr bwMode="auto">
          <a:xfrm rot="16200000">
            <a:off x="1125638" y="3405966"/>
            <a:ext cx="22740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1200" dirty="0">
                <a:solidFill>
                  <a:schemeClr val="accent5"/>
                </a:solidFill>
                <a:latin typeface="+mn-lt"/>
              </a:rPr>
              <a:t>Lean mass change (kg)</a:t>
            </a:r>
            <a:endParaRPr lang="fr-BE" altLang="en-US" sz="1200" dirty="0">
              <a:solidFill>
                <a:schemeClr val="accent5"/>
              </a:solidFill>
              <a:latin typeface="+mn-lt"/>
            </a:endParaRPr>
          </a:p>
        </p:txBody>
      </p:sp>
      <p:sp>
        <p:nvSpPr>
          <p:cNvPr id="46088" name="Text Box 19">
            <a:extLst>
              <a:ext uri="{FF2B5EF4-FFF2-40B4-BE49-F238E27FC236}">
                <a16:creationId xmlns:a16="http://schemas.microsoft.com/office/drawing/2014/main" id="{0749D3B5-6C59-4B95-907B-B7B70214768B}"/>
              </a:ext>
            </a:extLst>
          </p:cNvPr>
          <p:cNvSpPr txBox="1">
            <a:spLocks noChangeArrowheads="1"/>
          </p:cNvSpPr>
          <p:nvPr/>
        </p:nvSpPr>
        <p:spPr bwMode="auto">
          <a:xfrm>
            <a:off x="7041391" y="4884647"/>
            <a:ext cx="15049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1200" dirty="0">
                <a:solidFill>
                  <a:schemeClr val="accent5"/>
                </a:solidFill>
                <a:latin typeface="+mn-lt"/>
              </a:rPr>
              <a:t>Months</a:t>
            </a:r>
            <a:endParaRPr lang="fr-BE" altLang="en-US" sz="1200" dirty="0">
              <a:solidFill>
                <a:schemeClr val="accent5"/>
              </a:solidFill>
              <a:latin typeface="+mn-lt"/>
            </a:endParaRPr>
          </a:p>
        </p:txBody>
      </p:sp>
      <p:sp>
        <p:nvSpPr>
          <p:cNvPr id="46089" name="Text Box 20">
            <a:extLst>
              <a:ext uri="{FF2B5EF4-FFF2-40B4-BE49-F238E27FC236}">
                <a16:creationId xmlns:a16="http://schemas.microsoft.com/office/drawing/2014/main" id="{40F74EFC-FD2A-40C5-982F-BEC083949FB7}"/>
              </a:ext>
            </a:extLst>
          </p:cNvPr>
          <p:cNvSpPr txBox="1">
            <a:spLocks noChangeArrowheads="1"/>
          </p:cNvSpPr>
          <p:nvPr/>
        </p:nvSpPr>
        <p:spPr bwMode="auto">
          <a:xfrm>
            <a:off x="3311250" y="4880849"/>
            <a:ext cx="15049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1200" dirty="0">
                <a:solidFill>
                  <a:schemeClr val="accent5"/>
                </a:solidFill>
                <a:latin typeface="+mn-lt"/>
              </a:rPr>
              <a:t>Months</a:t>
            </a:r>
            <a:endParaRPr lang="fr-BE" altLang="en-US" sz="1200" dirty="0">
              <a:solidFill>
                <a:schemeClr val="accent5"/>
              </a:solidFill>
              <a:latin typeface="+mn-lt"/>
            </a:endParaRPr>
          </a:p>
        </p:txBody>
      </p:sp>
      <p:sp>
        <p:nvSpPr>
          <p:cNvPr id="46090" name="Text Box 21">
            <a:extLst>
              <a:ext uri="{FF2B5EF4-FFF2-40B4-BE49-F238E27FC236}">
                <a16:creationId xmlns:a16="http://schemas.microsoft.com/office/drawing/2014/main" id="{7010C119-C58B-4D8B-9204-C365FD7E078F}"/>
              </a:ext>
            </a:extLst>
          </p:cNvPr>
          <p:cNvSpPr txBox="1">
            <a:spLocks noChangeArrowheads="1"/>
          </p:cNvSpPr>
          <p:nvPr/>
        </p:nvSpPr>
        <p:spPr bwMode="auto">
          <a:xfrm rot="16200000">
            <a:off x="5076095" y="3115616"/>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1200">
                <a:solidFill>
                  <a:schemeClr val="accent5"/>
                </a:solidFill>
                <a:latin typeface="+mn-lt"/>
              </a:rPr>
              <a:t>Fat mass change (kg)</a:t>
            </a:r>
            <a:endParaRPr lang="fr-BE" altLang="en-US" sz="1200">
              <a:solidFill>
                <a:schemeClr val="accent5"/>
              </a:solidFill>
              <a:latin typeface="+mn-lt"/>
            </a:endParaRPr>
          </a:p>
        </p:txBody>
      </p:sp>
      <p:sp>
        <p:nvSpPr>
          <p:cNvPr id="46091" name="Text Box 39">
            <a:extLst>
              <a:ext uri="{FF2B5EF4-FFF2-40B4-BE49-F238E27FC236}">
                <a16:creationId xmlns:a16="http://schemas.microsoft.com/office/drawing/2014/main" id="{109A50FA-5BE8-4F14-84D9-21614DE0300E}"/>
              </a:ext>
            </a:extLst>
          </p:cNvPr>
          <p:cNvSpPr txBox="1">
            <a:spLocks noChangeArrowheads="1"/>
          </p:cNvSpPr>
          <p:nvPr/>
        </p:nvSpPr>
        <p:spPr bwMode="auto">
          <a:xfrm>
            <a:off x="1485900" y="5965640"/>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ko-KR" sz="1100" b="1" dirty="0">
                <a:latin typeface="+mn-lt"/>
                <a:ea typeface="Gulim" panose="020B0600000101010101" pitchFamily="34" charset="-127"/>
              </a:rPr>
              <a:t>Wang C, </a:t>
            </a:r>
            <a:r>
              <a:rPr lang="en-US" altLang="en-US" sz="1100" b="1" dirty="0">
                <a:latin typeface="+mn-lt"/>
              </a:rPr>
              <a:t>Cunningham G</a:t>
            </a:r>
            <a:r>
              <a:rPr lang="en-US" altLang="ko-KR" sz="1100" b="1" dirty="0">
                <a:latin typeface="+mn-lt"/>
                <a:ea typeface="Gulim" panose="020B0600000101010101" pitchFamily="34" charset="-127"/>
              </a:rPr>
              <a:t> </a:t>
            </a:r>
            <a:r>
              <a:rPr lang="en-US" altLang="ko-KR" sz="1100" i="1" dirty="0">
                <a:latin typeface="+mn-lt"/>
                <a:ea typeface="Gulim" panose="020B0600000101010101" pitchFamily="34" charset="-127"/>
              </a:rPr>
              <a:t>et al. J Clin Endo </a:t>
            </a:r>
            <a:r>
              <a:rPr lang="en-US" altLang="ko-KR" sz="1100" i="1" dirty="0" err="1">
                <a:latin typeface="+mn-lt"/>
                <a:ea typeface="Gulim" panose="020B0600000101010101" pitchFamily="34" charset="-127"/>
              </a:rPr>
              <a:t>Metab</a:t>
            </a:r>
            <a:r>
              <a:rPr lang="en-US" altLang="ko-KR" sz="1100" i="1" dirty="0">
                <a:latin typeface="+mn-lt"/>
                <a:ea typeface="Gulim" panose="020B0600000101010101" pitchFamily="34" charset="-127"/>
              </a:rPr>
              <a:t> 2004; </a:t>
            </a:r>
            <a:r>
              <a:rPr lang="en-US" altLang="ko-KR" sz="1100" b="1" dirty="0">
                <a:latin typeface="+mn-lt"/>
                <a:ea typeface="Gulim" panose="020B0600000101010101" pitchFamily="34" charset="-127"/>
              </a:rPr>
              <a:t>89</a:t>
            </a:r>
            <a:r>
              <a:rPr lang="en-US" altLang="ko-KR" sz="1100" i="1" dirty="0">
                <a:latin typeface="+mn-lt"/>
                <a:ea typeface="Gulim" panose="020B0600000101010101" pitchFamily="34" charset="-127"/>
              </a:rPr>
              <a:t>:2085-98.</a:t>
            </a:r>
            <a:endParaRPr lang="en-US" altLang="en-US" sz="1100" i="1" dirty="0">
              <a:latin typeface="+mn-lt"/>
            </a:endParaRPr>
          </a:p>
        </p:txBody>
      </p:sp>
      <p:sp>
        <p:nvSpPr>
          <p:cNvPr id="21" name="Rectangle 4">
            <a:extLst>
              <a:ext uri="{FF2B5EF4-FFF2-40B4-BE49-F238E27FC236}">
                <a16:creationId xmlns:a16="http://schemas.microsoft.com/office/drawing/2014/main" id="{3BA1C758-D778-45F7-8197-294CA312089C}"/>
              </a:ext>
            </a:extLst>
          </p:cNvPr>
          <p:cNvSpPr txBox="1">
            <a:spLocks noChangeArrowheads="1"/>
          </p:cNvSpPr>
          <p:nvPr/>
        </p:nvSpPr>
        <p:spPr>
          <a:xfrm>
            <a:off x="301296" y="161564"/>
            <a:ext cx="10652454" cy="809860"/>
          </a:xfrm>
          <a:prstGeom prst="rect">
            <a:avLst/>
          </a:prstGeom>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en-US" sz="3200" b="1" dirty="0"/>
              <a:t>Effects on Body Composition (3 Years)</a:t>
            </a:r>
            <a:endParaRPr lang="nl-NL" altLang="en-US" sz="3200" b="1"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5">
            <a:extLst>
              <a:ext uri="{FF2B5EF4-FFF2-40B4-BE49-F238E27FC236}">
                <a16:creationId xmlns:a16="http://schemas.microsoft.com/office/drawing/2014/main" id="{F809F7D3-DC41-493F-9026-1A7D132C9A2F}"/>
              </a:ext>
            </a:extLst>
          </p:cNvPr>
          <p:cNvSpPr>
            <a:spLocks noGrp="1" noChangeArrowheads="1"/>
          </p:cNvSpPr>
          <p:nvPr>
            <p:ph type="body" idx="1"/>
          </p:nvPr>
        </p:nvSpPr>
        <p:spPr>
          <a:xfrm>
            <a:off x="336221" y="1266161"/>
            <a:ext cx="10617529" cy="3141025"/>
          </a:xfrm>
          <a:noFill/>
        </p:spPr>
        <p:txBody>
          <a:bodyPr/>
          <a:lstStyle/>
          <a:p>
            <a:pPr lvl="1" eaLnBrk="1" hangingPunct="1">
              <a:buFontTx/>
              <a:buChar char="•"/>
            </a:pPr>
            <a:r>
              <a:rPr lang="en-US" altLang="en-US" dirty="0">
                <a:solidFill>
                  <a:schemeClr val="accent5"/>
                </a:solidFill>
              </a:rPr>
              <a:t>BMD showed significant gradual and progressive increase from baseline</a:t>
            </a:r>
          </a:p>
          <a:p>
            <a:pPr lvl="1" eaLnBrk="1" hangingPunct="1">
              <a:buFontTx/>
              <a:buNone/>
            </a:pPr>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p:txBody>
      </p:sp>
      <p:grpSp>
        <p:nvGrpSpPr>
          <p:cNvPr id="47108" name="Group 6">
            <a:extLst>
              <a:ext uri="{FF2B5EF4-FFF2-40B4-BE49-F238E27FC236}">
                <a16:creationId xmlns:a16="http://schemas.microsoft.com/office/drawing/2014/main" id="{7D8CEC1B-B619-4E23-B111-AA1E1001526F}"/>
              </a:ext>
            </a:extLst>
          </p:cNvPr>
          <p:cNvGrpSpPr>
            <a:grpSpLocks/>
          </p:cNvGrpSpPr>
          <p:nvPr/>
        </p:nvGrpSpPr>
        <p:grpSpPr bwMode="auto">
          <a:xfrm>
            <a:off x="893618" y="1797627"/>
            <a:ext cx="10060132" cy="3969327"/>
            <a:chOff x="974" y="1308"/>
            <a:chExt cx="4644" cy="1948"/>
          </a:xfrm>
        </p:grpSpPr>
        <p:grpSp>
          <p:nvGrpSpPr>
            <p:cNvPr id="47116" name="Group 7">
              <a:extLst>
                <a:ext uri="{FF2B5EF4-FFF2-40B4-BE49-F238E27FC236}">
                  <a16:creationId xmlns:a16="http://schemas.microsoft.com/office/drawing/2014/main" id="{90921F4D-0F44-469E-9DC8-19ABA360CC71}"/>
                </a:ext>
              </a:extLst>
            </p:cNvPr>
            <p:cNvGrpSpPr>
              <a:grpSpLocks/>
            </p:cNvGrpSpPr>
            <p:nvPr/>
          </p:nvGrpSpPr>
          <p:grpSpPr bwMode="auto">
            <a:xfrm>
              <a:off x="974" y="1308"/>
              <a:ext cx="4644" cy="1948"/>
              <a:chOff x="974" y="1308"/>
              <a:chExt cx="4644" cy="1948"/>
            </a:xfrm>
          </p:grpSpPr>
          <p:grpSp>
            <p:nvGrpSpPr>
              <p:cNvPr id="47119" name="Group 8">
                <a:extLst>
                  <a:ext uri="{FF2B5EF4-FFF2-40B4-BE49-F238E27FC236}">
                    <a16:creationId xmlns:a16="http://schemas.microsoft.com/office/drawing/2014/main" id="{DEFC1DF9-9A58-4747-9592-1EEB0AABE5ED}"/>
                  </a:ext>
                </a:extLst>
              </p:cNvPr>
              <p:cNvGrpSpPr>
                <a:grpSpLocks/>
              </p:cNvGrpSpPr>
              <p:nvPr/>
            </p:nvGrpSpPr>
            <p:grpSpPr bwMode="auto">
              <a:xfrm>
                <a:off x="974" y="1308"/>
                <a:ext cx="4644" cy="1948"/>
                <a:chOff x="935" y="1245"/>
                <a:chExt cx="5153" cy="1889"/>
              </a:xfrm>
            </p:grpSpPr>
            <p:pic>
              <p:nvPicPr>
                <p:cNvPr id="47121" name="Picture 9" descr="white">
                  <a:extLst>
                    <a:ext uri="{FF2B5EF4-FFF2-40B4-BE49-F238E27FC236}">
                      <a16:creationId xmlns:a16="http://schemas.microsoft.com/office/drawing/2014/main" id="{E908AD68-66C0-4872-ABCB-C6662B8E5AE3}"/>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35" y="1245"/>
                  <a:ext cx="5153" cy="1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2" name="AutoShape 10">
                  <a:extLst>
                    <a:ext uri="{FF2B5EF4-FFF2-40B4-BE49-F238E27FC236}">
                      <a16:creationId xmlns:a16="http://schemas.microsoft.com/office/drawing/2014/main" id="{F9B708F7-9F90-4E91-93CF-A5785F908309}"/>
                    </a:ext>
                  </a:extLst>
                </p:cNvPr>
                <p:cNvSpPr>
                  <a:spLocks noChangeArrowheads="1"/>
                </p:cNvSpPr>
                <p:nvPr/>
              </p:nvSpPr>
              <p:spPr bwMode="auto">
                <a:xfrm>
                  <a:off x="1048" y="1291"/>
                  <a:ext cx="4848" cy="1711"/>
                </a:xfrm>
                <a:prstGeom prst="roundRect">
                  <a:avLst>
                    <a:gd name="adj" fmla="val 5037"/>
                  </a:avLst>
                </a:prstGeom>
                <a:solidFill>
                  <a:srgbClr val="EAF5F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a:p>
              </p:txBody>
            </p:sp>
          </p:grpSp>
          <p:pic>
            <p:nvPicPr>
              <p:cNvPr id="47120" name="Picture 11" descr="BMD 2">
                <a:extLst>
                  <a:ext uri="{FF2B5EF4-FFF2-40B4-BE49-F238E27FC236}">
                    <a16:creationId xmlns:a16="http://schemas.microsoft.com/office/drawing/2014/main" id="{6B21DB67-619A-46BC-B9E2-86BB6F3A4B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3" y="1430"/>
                <a:ext cx="4060" cy="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117" name="Text Box 12">
              <a:extLst>
                <a:ext uri="{FF2B5EF4-FFF2-40B4-BE49-F238E27FC236}">
                  <a16:creationId xmlns:a16="http://schemas.microsoft.com/office/drawing/2014/main" id="{01589EAE-FA52-4142-B074-12CE57B5CBEF}"/>
                </a:ext>
              </a:extLst>
            </p:cNvPr>
            <p:cNvSpPr txBox="1">
              <a:spLocks noChangeArrowheads="1"/>
            </p:cNvSpPr>
            <p:nvPr/>
          </p:nvSpPr>
          <p:spPr bwMode="auto">
            <a:xfrm>
              <a:off x="2401" y="2737"/>
              <a:ext cx="839" cy="113"/>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lgn="ctr">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900" dirty="0">
                  <a:solidFill>
                    <a:schemeClr val="accent5"/>
                  </a:solidFill>
                  <a:latin typeface="+mn-lt"/>
                </a:rPr>
                <a:t>p = 0.0004</a:t>
              </a:r>
            </a:p>
          </p:txBody>
        </p:sp>
        <p:sp>
          <p:nvSpPr>
            <p:cNvPr id="47118" name="Text Box 13">
              <a:extLst>
                <a:ext uri="{FF2B5EF4-FFF2-40B4-BE49-F238E27FC236}">
                  <a16:creationId xmlns:a16="http://schemas.microsoft.com/office/drawing/2014/main" id="{39406DE0-EA8D-4687-B0B7-89DBEB1D344A}"/>
                </a:ext>
              </a:extLst>
            </p:cNvPr>
            <p:cNvSpPr txBox="1">
              <a:spLocks noChangeArrowheads="1"/>
            </p:cNvSpPr>
            <p:nvPr/>
          </p:nvSpPr>
          <p:spPr bwMode="auto">
            <a:xfrm>
              <a:off x="4513" y="2729"/>
              <a:ext cx="839" cy="113"/>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lgn="ctr">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900" dirty="0">
                  <a:solidFill>
                    <a:schemeClr val="accent5"/>
                  </a:solidFill>
                  <a:latin typeface="+mn-lt"/>
                </a:rPr>
                <a:t>p = 0.0001</a:t>
              </a:r>
            </a:p>
          </p:txBody>
        </p:sp>
      </p:grpSp>
      <p:sp>
        <p:nvSpPr>
          <p:cNvPr id="47109" name="Rectangle 14">
            <a:extLst>
              <a:ext uri="{FF2B5EF4-FFF2-40B4-BE49-F238E27FC236}">
                <a16:creationId xmlns:a16="http://schemas.microsoft.com/office/drawing/2014/main" id="{E6705A91-128F-4F1A-A5D6-90547D0A2B0D}"/>
              </a:ext>
            </a:extLst>
          </p:cNvPr>
          <p:cNvSpPr>
            <a:spLocks noChangeArrowheads="1"/>
          </p:cNvSpPr>
          <p:nvPr/>
        </p:nvSpPr>
        <p:spPr bwMode="auto">
          <a:xfrm>
            <a:off x="3196668" y="2110943"/>
            <a:ext cx="12797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5988" eaLnBrk="0" hangingPunct="0">
              <a:defRPr>
                <a:solidFill>
                  <a:schemeClr val="tx1"/>
                </a:solidFill>
                <a:latin typeface="Verdana" panose="020B0604030504040204" pitchFamily="34" charset="0"/>
              </a:defRPr>
            </a:lvl1pPr>
            <a:lvl2pPr marL="742950" indent="-285750" defTabSz="915988" eaLnBrk="0" hangingPunct="0">
              <a:defRPr>
                <a:solidFill>
                  <a:schemeClr val="tx1"/>
                </a:solidFill>
                <a:latin typeface="Verdana" panose="020B0604030504040204" pitchFamily="34" charset="0"/>
              </a:defRPr>
            </a:lvl2pPr>
            <a:lvl3pPr marL="1143000" indent="-228600" defTabSz="915988" eaLnBrk="0" hangingPunct="0">
              <a:defRPr>
                <a:solidFill>
                  <a:schemeClr val="tx1"/>
                </a:solidFill>
                <a:latin typeface="Verdana" panose="020B0604030504040204" pitchFamily="34" charset="0"/>
              </a:defRPr>
            </a:lvl3pPr>
            <a:lvl4pPr marL="1600200" indent="-228600" defTabSz="915988" eaLnBrk="0" hangingPunct="0">
              <a:defRPr>
                <a:solidFill>
                  <a:schemeClr val="tx1"/>
                </a:solidFill>
                <a:latin typeface="Verdana" panose="020B0604030504040204" pitchFamily="34" charset="0"/>
              </a:defRPr>
            </a:lvl4pPr>
            <a:lvl5pPr marL="2057400" indent="-228600" defTabSz="915988" eaLnBrk="0" hangingPunct="0">
              <a:defRPr>
                <a:solidFill>
                  <a:schemeClr val="tx1"/>
                </a:solidFill>
                <a:latin typeface="Verdana" panose="020B0604030504040204" pitchFamily="34" charset="0"/>
              </a:defRPr>
            </a:lvl5pPr>
            <a:lvl6pPr marL="2514600" indent="-228600" defTabSz="915988" eaLnBrk="0" fontAlgn="base" hangingPunct="0">
              <a:spcBef>
                <a:spcPct val="0"/>
              </a:spcBef>
              <a:spcAft>
                <a:spcPct val="0"/>
              </a:spcAft>
              <a:defRPr>
                <a:solidFill>
                  <a:schemeClr val="tx1"/>
                </a:solidFill>
                <a:latin typeface="Verdana" panose="020B0604030504040204" pitchFamily="34" charset="0"/>
              </a:defRPr>
            </a:lvl6pPr>
            <a:lvl7pPr marL="2971800" indent="-228600" defTabSz="915988" eaLnBrk="0" fontAlgn="base" hangingPunct="0">
              <a:spcBef>
                <a:spcPct val="0"/>
              </a:spcBef>
              <a:spcAft>
                <a:spcPct val="0"/>
              </a:spcAft>
              <a:defRPr>
                <a:solidFill>
                  <a:schemeClr val="tx1"/>
                </a:solidFill>
                <a:latin typeface="Verdana" panose="020B0604030504040204" pitchFamily="34" charset="0"/>
              </a:defRPr>
            </a:lvl7pPr>
            <a:lvl8pPr marL="3429000" indent="-228600" defTabSz="915988" eaLnBrk="0" fontAlgn="base" hangingPunct="0">
              <a:spcBef>
                <a:spcPct val="0"/>
              </a:spcBef>
              <a:spcAft>
                <a:spcPct val="0"/>
              </a:spcAft>
              <a:defRPr>
                <a:solidFill>
                  <a:schemeClr val="tx1"/>
                </a:solidFill>
                <a:latin typeface="Verdana" panose="020B0604030504040204" pitchFamily="34" charset="0"/>
              </a:defRPr>
            </a:lvl8pPr>
            <a:lvl9pPr marL="3886200" indent="-228600" defTabSz="915988"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1200" dirty="0">
                <a:solidFill>
                  <a:schemeClr val="accent5"/>
                </a:solidFill>
                <a:latin typeface="+mn-lt"/>
              </a:rPr>
              <a:t>Change Hip BMD</a:t>
            </a:r>
          </a:p>
        </p:txBody>
      </p:sp>
      <p:sp>
        <p:nvSpPr>
          <p:cNvPr id="47110" name="Rectangle 15">
            <a:extLst>
              <a:ext uri="{FF2B5EF4-FFF2-40B4-BE49-F238E27FC236}">
                <a16:creationId xmlns:a16="http://schemas.microsoft.com/office/drawing/2014/main" id="{6BFE3232-6C7C-4DEB-9A1E-8E0ACB816DA5}"/>
              </a:ext>
            </a:extLst>
          </p:cNvPr>
          <p:cNvSpPr>
            <a:spLocks noChangeArrowheads="1"/>
          </p:cNvSpPr>
          <p:nvPr/>
        </p:nvSpPr>
        <p:spPr bwMode="auto">
          <a:xfrm>
            <a:off x="7707546" y="2110943"/>
            <a:ext cx="145770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5988" eaLnBrk="0" hangingPunct="0">
              <a:defRPr>
                <a:solidFill>
                  <a:schemeClr val="tx1"/>
                </a:solidFill>
                <a:latin typeface="Verdana" panose="020B0604030504040204" pitchFamily="34" charset="0"/>
              </a:defRPr>
            </a:lvl1pPr>
            <a:lvl2pPr marL="742950" indent="-285750" defTabSz="915988" eaLnBrk="0" hangingPunct="0">
              <a:defRPr>
                <a:solidFill>
                  <a:schemeClr val="tx1"/>
                </a:solidFill>
                <a:latin typeface="Verdana" panose="020B0604030504040204" pitchFamily="34" charset="0"/>
              </a:defRPr>
            </a:lvl2pPr>
            <a:lvl3pPr marL="1143000" indent="-228600" defTabSz="915988" eaLnBrk="0" hangingPunct="0">
              <a:defRPr>
                <a:solidFill>
                  <a:schemeClr val="tx1"/>
                </a:solidFill>
                <a:latin typeface="Verdana" panose="020B0604030504040204" pitchFamily="34" charset="0"/>
              </a:defRPr>
            </a:lvl3pPr>
            <a:lvl4pPr marL="1600200" indent="-228600" defTabSz="915988" eaLnBrk="0" hangingPunct="0">
              <a:defRPr>
                <a:solidFill>
                  <a:schemeClr val="tx1"/>
                </a:solidFill>
                <a:latin typeface="Verdana" panose="020B0604030504040204" pitchFamily="34" charset="0"/>
              </a:defRPr>
            </a:lvl4pPr>
            <a:lvl5pPr marL="2057400" indent="-228600" defTabSz="915988" eaLnBrk="0" hangingPunct="0">
              <a:defRPr>
                <a:solidFill>
                  <a:schemeClr val="tx1"/>
                </a:solidFill>
                <a:latin typeface="Verdana" panose="020B0604030504040204" pitchFamily="34" charset="0"/>
              </a:defRPr>
            </a:lvl5pPr>
            <a:lvl6pPr marL="2514600" indent="-228600" defTabSz="915988" eaLnBrk="0" fontAlgn="base" hangingPunct="0">
              <a:spcBef>
                <a:spcPct val="0"/>
              </a:spcBef>
              <a:spcAft>
                <a:spcPct val="0"/>
              </a:spcAft>
              <a:defRPr>
                <a:solidFill>
                  <a:schemeClr val="tx1"/>
                </a:solidFill>
                <a:latin typeface="Verdana" panose="020B0604030504040204" pitchFamily="34" charset="0"/>
              </a:defRPr>
            </a:lvl6pPr>
            <a:lvl7pPr marL="2971800" indent="-228600" defTabSz="915988" eaLnBrk="0" fontAlgn="base" hangingPunct="0">
              <a:spcBef>
                <a:spcPct val="0"/>
              </a:spcBef>
              <a:spcAft>
                <a:spcPct val="0"/>
              </a:spcAft>
              <a:defRPr>
                <a:solidFill>
                  <a:schemeClr val="tx1"/>
                </a:solidFill>
                <a:latin typeface="Verdana" panose="020B0604030504040204" pitchFamily="34" charset="0"/>
              </a:defRPr>
            </a:lvl7pPr>
            <a:lvl8pPr marL="3429000" indent="-228600" defTabSz="915988" eaLnBrk="0" fontAlgn="base" hangingPunct="0">
              <a:spcBef>
                <a:spcPct val="0"/>
              </a:spcBef>
              <a:spcAft>
                <a:spcPct val="0"/>
              </a:spcAft>
              <a:defRPr>
                <a:solidFill>
                  <a:schemeClr val="tx1"/>
                </a:solidFill>
                <a:latin typeface="Verdana" panose="020B0604030504040204" pitchFamily="34" charset="0"/>
              </a:defRPr>
            </a:lvl8pPr>
            <a:lvl9pPr marL="3886200" indent="-228600" defTabSz="915988"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1200" dirty="0">
                <a:solidFill>
                  <a:schemeClr val="accent5"/>
                </a:solidFill>
                <a:latin typeface="+mn-lt"/>
              </a:rPr>
              <a:t>Change Spine BMD</a:t>
            </a:r>
          </a:p>
        </p:txBody>
      </p:sp>
      <p:sp>
        <p:nvSpPr>
          <p:cNvPr id="47111" name="Text Box 16">
            <a:extLst>
              <a:ext uri="{FF2B5EF4-FFF2-40B4-BE49-F238E27FC236}">
                <a16:creationId xmlns:a16="http://schemas.microsoft.com/office/drawing/2014/main" id="{02C53D4F-1072-45E5-A623-193A1AC99B09}"/>
              </a:ext>
            </a:extLst>
          </p:cNvPr>
          <p:cNvSpPr txBox="1">
            <a:spLocks noChangeArrowheads="1"/>
          </p:cNvSpPr>
          <p:nvPr/>
        </p:nvSpPr>
        <p:spPr bwMode="auto">
          <a:xfrm rot="16200000">
            <a:off x="228586" y="3401372"/>
            <a:ext cx="23018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1200" dirty="0">
                <a:solidFill>
                  <a:schemeClr val="accent5"/>
                </a:solidFill>
                <a:latin typeface="+mn-lt"/>
              </a:rPr>
              <a:t>Change in hip BMD (g/cm</a:t>
            </a:r>
            <a:r>
              <a:rPr lang="en-US" altLang="en-US" sz="1200" baseline="30000" dirty="0">
                <a:solidFill>
                  <a:schemeClr val="accent5"/>
                </a:solidFill>
                <a:latin typeface="+mn-lt"/>
              </a:rPr>
              <a:t>2</a:t>
            </a:r>
            <a:r>
              <a:rPr lang="en-US" altLang="en-US" sz="1200" dirty="0">
                <a:solidFill>
                  <a:schemeClr val="accent5"/>
                </a:solidFill>
                <a:latin typeface="+mn-lt"/>
              </a:rPr>
              <a:t>)</a:t>
            </a:r>
            <a:endParaRPr lang="fr-BE" altLang="en-US" sz="1200" dirty="0">
              <a:solidFill>
                <a:schemeClr val="accent5"/>
              </a:solidFill>
              <a:latin typeface="+mn-lt"/>
            </a:endParaRPr>
          </a:p>
        </p:txBody>
      </p:sp>
      <p:sp>
        <p:nvSpPr>
          <p:cNvPr id="47112" name="Text Box 17">
            <a:extLst>
              <a:ext uri="{FF2B5EF4-FFF2-40B4-BE49-F238E27FC236}">
                <a16:creationId xmlns:a16="http://schemas.microsoft.com/office/drawing/2014/main" id="{69D08BE5-D235-4DAE-B0C8-2AE181279B7A}"/>
              </a:ext>
            </a:extLst>
          </p:cNvPr>
          <p:cNvSpPr txBox="1">
            <a:spLocks noChangeArrowheads="1"/>
          </p:cNvSpPr>
          <p:nvPr/>
        </p:nvSpPr>
        <p:spPr bwMode="auto">
          <a:xfrm>
            <a:off x="7602972" y="5298621"/>
            <a:ext cx="15049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1200" dirty="0">
                <a:solidFill>
                  <a:schemeClr val="accent5"/>
                </a:solidFill>
                <a:latin typeface="+mn-lt"/>
              </a:rPr>
              <a:t>Months</a:t>
            </a:r>
            <a:endParaRPr lang="fr-BE" altLang="en-US" sz="1200" dirty="0">
              <a:solidFill>
                <a:schemeClr val="accent5"/>
              </a:solidFill>
              <a:latin typeface="+mn-lt"/>
            </a:endParaRPr>
          </a:p>
        </p:txBody>
      </p:sp>
      <p:sp>
        <p:nvSpPr>
          <p:cNvPr id="47113" name="Text Box 18">
            <a:extLst>
              <a:ext uri="{FF2B5EF4-FFF2-40B4-BE49-F238E27FC236}">
                <a16:creationId xmlns:a16="http://schemas.microsoft.com/office/drawing/2014/main" id="{D69B2D53-5236-4CC7-BC58-52AC065F7D97}"/>
              </a:ext>
            </a:extLst>
          </p:cNvPr>
          <p:cNvSpPr txBox="1">
            <a:spLocks noChangeArrowheads="1"/>
          </p:cNvSpPr>
          <p:nvPr/>
        </p:nvSpPr>
        <p:spPr bwMode="auto">
          <a:xfrm>
            <a:off x="3084080" y="5298621"/>
            <a:ext cx="15049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1200" dirty="0">
                <a:solidFill>
                  <a:schemeClr val="accent5"/>
                </a:solidFill>
                <a:latin typeface="+mn-lt"/>
              </a:rPr>
              <a:t>Months</a:t>
            </a:r>
            <a:endParaRPr lang="fr-BE" altLang="en-US" sz="1200" dirty="0">
              <a:solidFill>
                <a:schemeClr val="accent5"/>
              </a:solidFill>
              <a:latin typeface="+mn-lt"/>
            </a:endParaRPr>
          </a:p>
        </p:txBody>
      </p:sp>
      <p:sp>
        <p:nvSpPr>
          <p:cNvPr id="47114" name="Text Box 19">
            <a:extLst>
              <a:ext uri="{FF2B5EF4-FFF2-40B4-BE49-F238E27FC236}">
                <a16:creationId xmlns:a16="http://schemas.microsoft.com/office/drawing/2014/main" id="{29E50E7C-8395-4777-9CEA-4641E0D241BC}"/>
              </a:ext>
            </a:extLst>
          </p:cNvPr>
          <p:cNvSpPr txBox="1">
            <a:spLocks noChangeArrowheads="1"/>
          </p:cNvSpPr>
          <p:nvPr/>
        </p:nvSpPr>
        <p:spPr bwMode="auto">
          <a:xfrm rot="16200000">
            <a:off x="4640125" y="3447738"/>
            <a:ext cx="262673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1200" dirty="0">
                <a:solidFill>
                  <a:schemeClr val="accent5"/>
                </a:solidFill>
                <a:latin typeface="+mn-lt"/>
              </a:rPr>
              <a:t>Change in spine BMD (g/cm</a:t>
            </a:r>
            <a:r>
              <a:rPr lang="en-US" altLang="en-US" sz="1200" baseline="30000" dirty="0">
                <a:solidFill>
                  <a:schemeClr val="accent5"/>
                </a:solidFill>
                <a:latin typeface="+mn-lt"/>
              </a:rPr>
              <a:t>2</a:t>
            </a:r>
            <a:r>
              <a:rPr lang="en-US" altLang="en-US" sz="1200" dirty="0">
                <a:solidFill>
                  <a:schemeClr val="accent5"/>
                </a:solidFill>
                <a:latin typeface="+mn-lt"/>
              </a:rPr>
              <a:t>)</a:t>
            </a:r>
            <a:endParaRPr lang="fr-BE" altLang="en-US" sz="1200" dirty="0">
              <a:solidFill>
                <a:schemeClr val="accent5"/>
              </a:solidFill>
              <a:latin typeface="+mn-lt"/>
            </a:endParaRPr>
          </a:p>
        </p:txBody>
      </p:sp>
      <p:sp>
        <p:nvSpPr>
          <p:cNvPr id="47115" name="Text Box 21">
            <a:extLst>
              <a:ext uri="{FF2B5EF4-FFF2-40B4-BE49-F238E27FC236}">
                <a16:creationId xmlns:a16="http://schemas.microsoft.com/office/drawing/2014/main" id="{C5F0FD5A-FB8C-486F-BE79-B2C87D99C1D7}"/>
              </a:ext>
            </a:extLst>
          </p:cNvPr>
          <p:cNvSpPr txBox="1">
            <a:spLocks noChangeArrowheads="1"/>
          </p:cNvSpPr>
          <p:nvPr/>
        </p:nvSpPr>
        <p:spPr bwMode="auto">
          <a:xfrm>
            <a:off x="1618241" y="5980791"/>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ko-KR" sz="1100" b="1" dirty="0">
                <a:latin typeface="+mn-lt"/>
                <a:ea typeface="Gulim" panose="020B0600000101010101" pitchFamily="34" charset="-127"/>
              </a:rPr>
              <a:t>Wang C, </a:t>
            </a:r>
            <a:r>
              <a:rPr lang="en-US" altLang="en-US" sz="1100" b="1" dirty="0">
                <a:latin typeface="+mn-lt"/>
              </a:rPr>
              <a:t>Cunningham G</a:t>
            </a:r>
            <a:r>
              <a:rPr lang="en-US" altLang="ko-KR" sz="1100" b="1" dirty="0">
                <a:latin typeface="+mn-lt"/>
                <a:ea typeface="Gulim" panose="020B0600000101010101" pitchFamily="34" charset="-127"/>
              </a:rPr>
              <a:t> </a:t>
            </a:r>
            <a:r>
              <a:rPr lang="en-US" altLang="ko-KR" sz="1100" i="1" dirty="0">
                <a:latin typeface="+mn-lt"/>
                <a:ea typeface="Gulim" panose="020B0600000101010101" pitchFamily="34" charset="-127"/>
              </a:rPr>
              <a:t>et al. J Clin Endo </a:t>
            </a:r>
            <a:r>
              <a:rPr lang="en-US" altLang="ko-KR" sz="1100" i="1" dirty="0" err="1">
                <a:latin typeface="+mn-lt"/>
                <a:ea typeface="Gulim" panose="020B0600000101010101" pitchFamily="34" charset="-127"/>
              </a:rPr>
              <a:t>Metab</a:t>
            </a:r>
            <a:r>
              <a:rPr lang="en-US" altLang="ko-KR" sz="1100" i="1" dirty="0">
                <a:latin typeface="+mn-lt"/>
                <a:ea typeface="Gulim" panose="020B0600000101010101" pitchFamily="34" charset="-127"/>
              </a:rPr>
              <a:t> 2004; </a:t>
            </a:r>
            <a:r>
              <a:rPr lang="en-US" altLang="ko-KR" sz="1100" b="1" dirty="0">
                <a:latin typeface="+mn-lt"/>
                <a:ea typeface="Gulim" panose="020B0600000101010101" pitchFamily="34" charset="-127"/>
              </a:rPr>
              <a:t>89</a:t>
            </a:r>
            <a:r>
              <a:rPr lang="en-US" altLang="ko-KR" sz="1100" i="1" dirty="0">
                <a:latin typeface="+mn-lt"/>
                <a:ea typeface="Gulim" panose="020B0600000101010101" pitchFamily="34" charset="-127"/>
              </a:rPr>
              <a:t>:2085-98.</a:t>
            </a:r>
            <a:endParaRPr lang="en-US" altLang="en-US" sz="1100" i="1" dirty="0">
              <a:latin typeface="+mn-lt"/>
            </a:endParaRPr>
          </a:p>
        </p:txBody>
      </p:sp>
      <p:sp>
        <p:nvSpPr>
          <p:cNvPr id="19" name="Rectangle 4">
            <a:extLst>
              <a:ext uri="{FF2B5EF4-FFF2-40B4-BE49-F238E27FC236}">
                <a16:creationId xmlns:a16="http://schemas.microsoft.com/office/drawing/2014/main" id="{7323CF57-8FFF-4E58-B5CF-1E4622008F36}"/>
              </a:ext>
            </a:extLst>
          </p:cNvPr>
          <p:cNvSpPr txBox="1">
            <a:spLocks noChangeArrowheads="1"/>
          </p:cNvSpPr>
          <p:nvPr/>
        </p:nvSpPr>
        <p:spPr>
          <a:xfrm>
            <a:off x="301296" y="161564"/>
            <a:ext cx="10652454" cy="809860"/>
          </a:xfrm>
          <a:prstGeom prst="rect">
            <a:avLst/>
          </a:prstGeom>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en-US" sz="3200" b="1" dirty="0"/>
              <a:t>Effects on Body Composition (3 Years)</a:t>
            </a:r>
            <a:endParaRPr lang="nl-NL" altLang="en-US" sz="3200" b="1"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2" name="Group 5">
            <a:extLst>
              <a:ext uri="{FF2B5EF4-FFF2-40B4-BE49-F238E27FC236}">
                <a16:creationId xmlns:a16="http://schemas.microsoft.com/office/drawing/2014/main" id="{B362AC03-9C0F-42C7-B9AD-8DECE59E4172}"/>
              </a:ext>
            </a:extLst>
          </p:cNvPr>
          <p:cNvGrpSpPr>
            <a:grpSpLocks/>
          </p:cNvGrpSpPr>
          <p:nvPr/>
        </p:nvGrpSpPr>
        <p:grpSpPr bwMode="auto">
          <a:xfrm>
            <a:off x="904009" y="1267691"/>
            <a:ext cx="9931277" cy="4680961"/>
            <a:chOff x="968" y="768"/>
            <a:chExt cx="4696" cy="2593"/>
          </a:xfrm>
          <a:noFill/>
        </p:grpSpPr>
        <p:pic>
          <p:nvPicPr>
            <p:cNvPr id="48156" name="Picture 6" descr="white">
              <a:extLst>
                <a:ext uri="{FF2B5EF4-FFF2-40B4-BE49-F238E27FC236}">
                  <a16:creationId xmlns:a16="http://schemas.microsoft.com/office/drawing/2014/main" id="{420EB65D-06EC-4EB6-877E-CD1F6E8DA235}"/>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57" name="AutoShape 7">
              <a:extLst>
                <a:ext uri="{FF2B5EF4-FFF2-40B4-BE49-F238E27FC236}">
                  <a16:creationId xmlns:a16="http://schemas.microsoft.com/office/drawing/2014/main" id="{59D8B353-0436-49E5-8BF9-F7D87C5F271A}"/>
                </a:ext>
              </a:extLst>
            </p:cNvPr>
            <p:cNvSpPr>
              <a:spLocks noChangeArrowheads="1"/>
            </p:cNvSpPr>
            <p:nvPr/>
          </p:nvSpPr>
          <p:spPr bwMode="auto">
            <a:xfrm>
              <a:off x="1077" y="841"/>
              <a:ext cx="4401" cy="2351"/>
            </a:xfrm>
            <a:prstGeom prst="roundRect">
              <a:avLst>
                <a:gd name="adj" fmla="val 503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a:p>
          </p:txBody>
        </p:sp>
      </p:grpSp>
      <p:graphicFrame>
        <p:nvGraphicFramePr>
          <p:cNvPr id="15402" name="Group 42">
            <a:extLst>
              <a:ext uri="{FF2B5EF4-FFF2-40B4-BE49-F238E27FC236}">
                <a16:creationId xmlns:a16="http://schemas.microsoft.com/office/drawing/2014/main" id="{F1C28376-D99F-4968-969B-564D96D5B5F1}"/>
              </a:ext>
            </a:extLst>
          </p:cNvPr>
          <p:cNvGraphicFramePr>
            <a:graphicFrameLocks noGrp="1"/>
          </p:cNvGraphicFramePr>
          <p:nvPr>
            <p:extLst>
              <p:ext uri="{D42A27DB-BD31-4B8C-83A1-F6EECF244321}">
                <p14:modId xmlns:p14="http://schemas.microsoft.com/office/powerpoint/2010/main" val="407020278"/>
              </p:ext>
            </p:extLst>
          </p:nvPr>
        </p:nvGraphicFramePr>
        <p:xfrm>
          <a:off x="1211451" y="1852442"/>
          <a:ext cx="9230476" cy="3637422"/>
        </p:xfrm>
        <a:graphic>
          <a:graphicData uri="http://schemas.openxmlformats.org/drawingml/2006/table">
            <a:tbl>
              <a:tblPr/>
              <a:tblGrid>
                <a:gridCol w="3921016">
                  <a:extLst>
                    <a:ext uri="{9D8B030D-6E8A-4147-A177-3AD203B41FA5}">
                      <a16:colId xmlns:a16="http://schemas.microsoft.com/office/drawing/2014/main" val="20000"/>
                    </a:ext>
                  </a:extLst>
                </a:gridCol>
                <a:gridCol w="1815505">
                  <a:extLst>
                    <a:ext uri="{9D8B030D-6E8A-4147-A177-3AD203B41FA5}">
                      <a16:colId xmlns:a16="http://schemas.microsoft.com/office/drawing/2014/main" val="20001"/>
                    </a:ext>
                  </a:extLst>
                </a:gridCol>
                <a:gridCol w="228428">
                  <a:extLst>
                    <a:ext uri="{9D8B030D-6E8A-4147-A177-3AD203B41FA5}">
                      <a16:colId xmlns:a16="http://schemas.microsoft.com/office/drawing/2014/main" val="20002"/>
                    </a:ext>
                  </a:extLst>
                </a:gridCol>
                <a:gridCol w="1455981">
                  <a:extLst>
                    <a:ext uri="{9D8B030D-6E8A-4147-A177-3AD203B41FA5}">
                      <a16:colId xmlns:a16="http://schemas.microsoft.com/office/drawing/2014/main" val="20003"/>
                    </a:ext>
                  </a:extLst>
                </a:gridCol>
                <a:gridCol w="238360">
                  <a:extLst>
                    <a:ext uri="{9D8B030D-6E8A-4147-A177-3AD203B41FA5}">
                      <a16:colId xmlns:a16="http://schemas.microsoft.com/office/drawing/2014/main" val="20004"/>
                    </a:ext>
                  </a:extLst>
                </a:gridCol>
                <a:gridCol w="1571186">
                  <a:extLst>
                    <a:ext uri="{9D8B030D-6E8A-4147-A177-3AD203B41FA5}">
                      <a16:colId xmlns:a16="http://schemas.microsoft.com/office/drawing/2014/main" val="20005"/>
                    </a:ext>
                  </a:extLst>
                </a:gridCol>
              </a:tblGrid>
              <a:tr h="779149">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accent5"/>
                          </a:solidFill>
                          <a:effectLst/>
                          <a:latin typeface="+mn-lt"/>
                        </a:rPr>
                        <a:t>After 36-month treatment</a:t>
                      </a:r>
                    </a:p>
                  </a:txBody>
                  <a:tcPr marT="45710" marB="45710" anchor="ctr" horzOverflow="overflow">
                    <a:lnL cap="flat">
                      <a:noFill/>
                    </a:lnL>
                    <a:lnR>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  T-gel 5g</a:t>
                      </a:r>
                    </a:p>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   n = 62</a:t>
                      </a:r>
                    </a:p>
                  </a:txBody>
                  <a:tcPr marT="45710" marB="45710" anchor="ctr" horzOverflow="overflow">
                    <a:lnL>
                      <a:noFill/>
                    </a:lnL>
                    <a:lnR>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tc gridSpan="2">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 T-gel 7.5g </a:t>
                      </a:r>
                    </a:p>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   n = 22</a:t>
                      </a:r>
                    </a:p>
                  </a:txBody>
                  <a:tcPr marT="45710" marB="45710" anchor="ctr" horzOverflow="overflow">
                    <a:lnL>
                      <a:noFill/>
                    </a:lnL>
                    <a:lnR>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tc hMerge="1">
                  <a:txBody>
                    <a:bodyPr/>
                    <a:lstStyle/>
                    <a:p>
                      <a:endParaRPr lang="fr-BE"/>
                    </a:p>
                  </a:txBody>
                  <a:tcPr/>
                </a:tc>
                <a:tc gridSpan="2">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  T-gel 10 g </a:t>
                      </a:r>
                    </a:p>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     n = 39</a:t>
                      </a:r>
                    </a:p>
                  </a:txBody>
                  <a:tcPr marT="45710" marB="45710" anchor="ctr" horzOverflow="overflow">
                    <a:lnL>
                      <a:noFill/>
                    </a:lnL>
                    <a:lnR cap="flat">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tc hMerge="1">
                  <a:txBody>
                    <a:bodyPr/>
                    <a:lstStyle/>
                    <a:p>
                      <a:endParaRPr lang="fr-BE"/>
                    </a:p>
                  </a:txBody>
                  <a:tcPr/>
                </a:tc>
                <a:extLst>
                  <a:ext uri="{0D108BD9-81ED-4DB2-BD59-A6C34878D82A}">
                    <a16:rowId xmlns:a16="http://schemas.microsoft.com/office/drawing/2014/main" val="10000"/>
                  </a:ext>
                </a:extLst>
              </a:tr>
              <a:tr h="702728">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accent5"/>
                          </a:solidFill>
                          <a:effectLst/>
                          <a:latin typeface="+mn-lt"/>
                        </a:rPr>
                        <a:t>Mean muscle strength</a:t>
                      </a:r>
                    </a:p>
                  </a:txBody>
                  <a:tcPr marT="45710" marB="45710" anchor="ctr" horzOverflow="overflow">
                    <a:lnL cap="flat">
                      <a:noFill/>
                    </a:lnL>
                    <a:lnR>
                      <a:noFill/>
                    </a:lnR>
                    <a:lnT w="38100" cap="flat" cmpd="sng" algn="ctr">
                      <a:solidFill>
                        <a:srgbClr val="3E928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5">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accent5"/>
                          </a:solidFill>
                          <a:effectLst/>
                          <a:latin typeface="+mn-lt"/>
                        </a:rPr>
                        <a:t>   No statistically significant change over time</a:t>
                      </a:r>
                    </a:p>
                  </a:txBody>
                  <a:tcPr marT="45710" marB="45710" anchor="ctr" horzOverflow="overflow">
                    <a:lnL>
                      <a:noFill/>
                    </a:lnL>
                    <a:lnR cap="flat">
                      <a:noFill/>
                    </a:lnR>
                    <a:lnT w="38100" cap="flat" cmpd="sng" algn="ctr">
                      <a:solidFill>
                        <a:srgbClr val="3E928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1"/>
                  </a:ext>
                </a:extLst>
              </a:tr>
              <a:tr h="646244">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accent5"/>
                          </a:solidFill>
                          <a:effectLst/>
                          <a:latin typeface="+mn-lt"/>
                        </a:rPr>
                        <a:t>Compliance to therapy</a:t>
                      </a:r>
                    </a:p>
                  </a:txBody>
                  <a:tcPr marT="45710" marB="45710"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accent5"/>
                          </a:solidFill>
                          <a:effectLst/>
                          <a:latin typeface="+mn-lt"/>
                        </a:rPr>
                        <a:t>     117 %</a:t>
                      </a:r>
                    </a:p>
                  </a:txBody>
                  <a:tcPr marT="45710" marB="45710"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fr-BE"/>
                    </a:p>
                  </a:txBody>
                  <a:tcPr/>
                </a:tc>
                <a:tc gridSpan="2">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accent5"/>
                          </a:solidFill>
                          <a:effectLst/>
                          <a:latin typeface="+mn-lt"/>
                        </a:rPr>
                        <a:t>88.2 %</a:t>
                      </a:r>
                    </a:p>
                  </a:txBody>
                  <a:tcPr marT="45710" marB="45710"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fr-BE"/>
                    </a:p>
                  </a:txBody>
                  <a:tcPr/>
                </a:tc>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accent5"/>
                          </a:solidFill>
                          <a:effectLst/>
                          <a:latin typeface="+mn-lt"/>
                        </a:rPr>
                        <a:t>   71.4 %</a:t>
                      </a:r>
                    </a:p>
                  </a:txBody>
                  <a:tcPr marT="45710" marB="45710"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61395">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accent5"/>
                          </a:solidFill>
                          <a:effectLst/>
                          <a:latin typeface="+mn-lt"/>
                        </a:rPr>
                        <a:t>Mean PSA levels</a:t>
                      </a:r>
                    </a:p>
                  </a:txBody>
                  <a:tcPr marT="45710" marB="45710"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5">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accent5"/>
                          </a:solidFill>
                          <a:effectLst/>
                          <a:latin typeface="+mn-lt"/>
                        </a:rPr>
                        <a:t>No further significant increases after 6 months </a:t>
                      </a:r>
                      <a:br>
                        <a:rPr kumimoji="0" lang="en-US" sz="1600" b="1" i="0" u="none" strike="noStrike" cap="none" normalizeH="0" baseline="0" dirty="0">
                          <a:ln>
                            <a:noFill/>
                          </a:ln>
                          <a:solidFill>
                            <a:schemeClr val="accent5"/>
                          </a:solidFill>
                          <a:effectLst/>
                          <a:latin typeface="+mn-lt"/>
                        </a:rPr>
                      </a:br>
                      <a:r>
                        <a:rPr kumimoji="0" lang="en-US" sz="1600" b="1" i="0" u="none" strike="noStrike" cap="none" normalizeH="0" baseline="0" dirty="0">
                          <a:ln>
                            <a:noFill/>
                          </a:ln>
                          <a:solidFill>
                            <a:schemeClr val="accent5"/>
                          </a:solidFill>
                          <a:effectLst/>
                          <a:latin typeface="+mn-lt"/>
                        </a:rPr>
                        <a:t>            with continued T treatment</a:t>
                      </a:r>
                    </a:p>
                  </a:txBody>
                  <a:tcPr marT="45710" marB="45710"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3"/>
                  </a:ext>
                </a:extLst>
              </a:tr>
              <a:tr h="647906">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accent5"/>
                          </a:solidFill>
                          <a:effectLst/>
                          <a:latin typeface="+mn-lt"/>
                        </a:rPr>
                        <a:t>Tolerance (skin irritation) [%]</a:t>
                      </a:r>
                    </a:p>
                  </a:txBody>
                  <a:tcPr marT="45710" marB="45710"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accent5"/>
                          </a:solidFill>
                          <a:effectLst/>
                          <a:latin typeface="+mn-lt"/>
                        </a:rPr>
                        <a:t>     8.1 %</a:t>
                      </a:r>
                    </a:p>
                  </a:txBody>
                  <a:tcPr marT="45710" marB="45710"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fr-BE"/>
                    </a:p>
                  </a:txBody>
                  <a:tcPr/>
                </a:tc>
                <a:tc gridSpan="2">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accent5"/>
                          </a:solidFill>
                          <a:effectLst/>
                          <a:latin typeface="+mn-lt"/>
                        </a:rPr>
                        <a:t>13.6 %</a:t>
                      </a:r>
                    </a:p>
                  </a:txBody>
                  <a:tcPr marT="45710" marB="45710"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fr-BE"/>
                    </a:p>
                  </a:txBody>
                  <a:tcPr/>
                </a:tc>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accent5"/>
                          </a:solidFill>
                          <a:effectLst/>
                          <a:latin typeface="+mn-lt"/>
                        </a:rPr>
                        <a:t>   10.3 %</a:t>
                      </a:r>
                    </a:p>
                  </a:txBody>
                  <a:tcPr marT="45710" marB="45710"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8155" name="Text Box 44">
            <a:extLst>
              <a:ext uri="{FF2B5EF4-FFF2-40B4-BE49-F238E27FC236}">
                <a16:creationId xmlns:a16="http://schemas.microsoft.com/office/drawing/2014/main" id="{A2283B6A-8094-4EA4-9985-7E1DFEAD92E6}"/>
              </a:ext>
            </a:extLst>
          </p:cNvPr>
          <p:cNvSpPr txBox="1">
            <a:spLocks noChangeArrowheads="1"/>
          </p:cNvSpPr>
          <p:nvPr/>
        </p:nvSpPr>
        <p:spPr bwMode="auto">
          <a:xfrm>
            <a:off x="1753323" y="5967969"/>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ko-KR" sz="1100" b="1" dirty="0">
                <a:latin typeface="+mn-lt"/>
                <a:ea typeface="Gulim" panose="020B0600000101010101" pitchFamily="34" charset="-127"/>
              </a:rPr>
              <a:t>Wang C, </a:t>
            </a:r>
            <a:r>
              <a:rPr lang="en-US" altLang="en-US" sz="1100" b="1" dirty="0">
                <a:latin typeface="+mn-lt"/>
              </a:rPr>
              <a:t>Cunningham G</a:t>
            </a:r>
            <a:r>
              <a:rPr lang="en-US" altLang="ko-KR" sz="1100" b="1" dirty="0">
                <a:latin typeface="+mn-lt"/>
                <a:ea typeface="Gulim" panose="020B0600000101010101" pitchFamily="34" charset="-127"/>
              </a:rPr>
              <a:t> </a:t>
            </a:r>
            <a:r>
              <a:rPr lang="en-US" altLang="ko-KR" sz="1100" i="1" dirty="0">
                <a:latin typeface="+mn-lt"/>
                <a:ea typeface="Gulim" panose="020B0600000101010101" pitchFamily="34" charset="-127"/>
              </a:rPr>
              <a:t>et al. J Clin Endo </a:t>
            </a:r>
            <a:r>
              <a:rPr lang="en-US" altLang="ko-KR" sz="1100" i="1" dirty="0" err="1">
                <a:latin typeface="+mn-lt"/>
                <a:ea typeface="Gulim" panose="020B0600000101010101" pitchFamily="34" charset="-127"/>
              </a:rPr>
              <a:t>Metab</a:t>
            </a:r>
            <a:r>
              <a:rPr lang="en-US" altLang="ko-KR" sz="1100" i="1" dirty="0">
                <a:latin typeface="+mn-lt"/>
                <a:ea typeface="Gulim" panose="020B0600000101010101" pitchFamily="34" charset="-127"/>
              </a:rPr>
              <a:t> 2004; </a:t>
            </a:r>
            <a:r>
              <a:rPr lang="en-US" altLang="ko-KR" sz="1100" b="1" dirty="0">
                <a:latin typeface="+mn-lt"/>
                <a:ea typeface="Gulim" panose="020B0600000101010101" pitchFamily="34" charset="-127"/>
              </a:rPr>
              <a:t>89</a:t>
            </a:r>
            <a:r>
              <a:rPr lang="en-US" altLang="ko-KR" sz="1100" i="1" dirty="0">
                <a:latin typeface="+mn-lt"/>
                <a:ea typeface="Gulim" panose="020B0600000101010101" pitchFamily="34" charset="-127"/>
              </a:rPr>
              <a:t>:2085-98.</a:t>
            </a:r>
            <a:endParaRPr lang="en-US" altLang="en-US" sz="1100" i="1" dirty="0">
              <a:latin typeface="+mn-lt"/>
            </a:endParaRPr>
          </a:p>
        </p:txBody>
      </p:sp>
      <p:sp>
        <p:nvSpPr>
          <p:cNvPr id="9" name="Rectangle 4">
            <a:extLst>
              <a:ext uri="{FF2B5EF4-FFF2-40B4-BE49-F238E27FC236}">
                <a16:creationId xmlns:a16="http://schemas.microsoft.com/office/drawing/2014/main" id="{FCF4B031-748C-4E15-BBFC-5EE589687633}"/>
              </a:ext>
            </a:extLst>
          </p:cNvPr>
          <p:cNvSpPr txBox="1">
            <a:spLocks noChangeArrowheads="1"/>
          </p:cNvSpPr>
          <p:nvPr/>
        </p:nvSpPr>
        <p:spPr>
          <a:xfrm>
            <a:off x="463387" y="331972"/>
            <a:ext cx="10652454" cy="792699"/>
          </a:xfrm>
          <a:prstGeom prst="rect">
            <a:avLst/>
          </a:prstGeom>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en-US" sz="3200" b="1"/>
              <a:t>Results of the 3 Year AndroGel</a:t>
            </a:r>
            <a:r>
              <a:rPr lang="en-US" altLang="en-US" sz="3200" b="1" baseline="30000"/>
              <a:t>®</a:t>
            </a:r>
            <a:r>
              <a:rPr lang="en-US" altLang="en-US" sz="3200" b="1"/>
              <a:t> 1% Trial </a:t>
            </a:r>
            <a:endParaRPr lang="nl-NL" altLang="en-US" sz="3200" b="1"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4">
            <a:extLst>
              <a:ext uri="{FF2B5EF4-FFF2-40B4-BE49-F238E27FC236}">
                <a16:creationId xmlns:a16="http://schemas.microsoft.com/office/drawing/2014/main" id="{F03A2EFD-0101-446C-ABD9-859AEC397495}"/>
              </a:ext>
            </a:extLst>
          </p:cNvPr>
          <p:cNvSpPr>
            <a:spLocks noGrp="1" noChangeArrowheads="1"/>
          </p:cNvSpPr>
          <p:nvPr>
            <p:ph type="title"/>
          </p:nvPr>
        </p:nvSpPr>
        <p:spPr>
          <a:xfrm>
            <a:off x="403763" y="306382"/>
            <a:ext cx="10652454" cy="872074"/>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Safety Results During the 3 Year Trial </a:t>
            </a:r>
            <a:endParaRPr lang="nl-NL" altLang="en-US" sz="3200" b="1" dirty="0"/>
          </a:p>
        </p:txBody>
      </p:sp>
      <p:grpSp>
        <p:nvGrpSpPr>
          <p:cNvPr id="49156" name="Group 5">
            <a:extLst>
              <a:ext uri="{FF2B5EF4-FFF2-40B4-BE49-F238E27FC236}">
                <a16:creationId xmlns:a16="http://schemas.microsoft.com/office/drawing/2014/main" id="{BE63F713-26CB-45F7-9CA9-D608A57F5593}"/>
              </a:ext>
            </a:extLst>
          </p:cNvPr>
          <p:cNvGrpSpPr>
            <a:grpSpLocks/>
          </p:cNvGrpSpPr>
          <p:nvPr/>
        </p:nvGrpSpPr>
        <p:grpSpPr bwMode="auto">
          <a:xfrm>
            <a:off x="727364" y="1355724"/>
            <a:ext cx="5440074" cy="4421619"/>
            <a:chOff x="968" y="768"/>
            <a:chExt cx="4696" cy="2593"/>
          </a:xfrm>
          <a:noFill/>
        </p:grpSpPr>
        <p:pic>
          <p:nvPicPr>
            <p:cNvPr id="49163" name="Picture 6" descr="white">
              <a:extLst>
                <a:ext uri="{FF2B5EF4-FFF2-40B4-BE49-F238E27FC236}">
                  <a16:creationId xmlns:a16="http://schemas.microsoft.com/office/drawing/2014/main" id="{B5C01A00-2A43-4978-99D1-A229ADD38603}"/>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4" name="AutoShape 7">
              <a:extLst>
                <a:ext uri="{FF2B5EF4-FFF2-40B4-BE49-F238E27FC236}">
                  <a16:creationId xmlns:a16="http://schemas.microsoft.com/office/drawing/2014/main" id="{E0C0A6D2-74C4-4102-8A6F-95A9A41EEB12}"/>
                </a:ext>
              </a:extLst>
            </p:cNvPr>
            <p:cNvSpPr>
              <a:spLocks noChangeArrowheads="1"/>
            </p:cNvSpPr>
            <p:nvPr/>
          </p:nvSpPr>
          <p:spPr bwMode="auto">
            <a:xfrm>
              <a:off x="1077" y="841"/>
              <a:ext cx="4401" cy="2351"/>
            </a:xfrm>
            <a:prstGeom prst="roundRect">
              <a:avLst>
                <a:gd name="adj" fmla="val 503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a:p>
          </p:txBody>
        </p:sp>
      </p:grpSp>
      <p:grpSp>
        <p:nvGrpSpPr>
          <p:cNvPr id="49157" name="Group 8">
            <a:extLst>
              <a:ext uri="{FF2B5EF4-FFF2-40B4-BE49-F238E27FC236}">
                <a16:creationId xmlns:a16="http://schemas.microsoft.com/office/drawing/2014/main" id="{170529B0-C128-4136-9B68-6B3228F78C4A}"/>
              </a:ext>
            </a:extLst>
          </p:cNvPr>
          <p:cNvGrpSpPr>
            <a:grpSpLocks/>
          </p:cNvGrpSpPr>
          <p:nvPr/>
        </p:nvGrpSpPr>
        <p:grpSpPr bwMode="auto">
          <a:xfrm>
            <a:off x="6311901" y="1355726"/>
            <a:ext cx="4732123" cy="4421619"/>
            <a:chOff x="968" y="768"/>
            <a:chExt cx="4696" cy="2593"/>
          </a:xfrm>
          <a:noFill/>
        </p:grpSpPr>
        <p:pic>
          <p:nvPicPr>
            <p:cNvPr id="49161" name="Picture 9" descr="white">
              <a:extLst>
                <a:ext uri="{FF2B5EF4-FFF2-40B4-BE49-F238E27FC236}">
                  <a16:creationId xmlns:a16="http://schemas.microsoft.com/office/drawing/2014/main" id="{4F6754D7-1F53-4BB3-B65C-7FBB9A971E76}"/>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2" name="AutoShape 10">
              <a:extLst>
                <a:ext uri="{FF2B5EF4-FFF2-40B4-BE49-F238E27FC236}">
                  <a16:creationId xmlns:a16="http://schemas.microsoft.com/office/drawing/2014/main" id="{4E63868B-6228-4AFA-B121-20517218A6AB}"/>
                </a:ext>
              </a:extLst>
            </p:cNvPr>
            <p:cNvSpPr>
              <a:spLocks noChangeArrowheads="1"/>
            </p:cNvSpPr>
            <p:nvPr/>
          </p:nvSpPr>
          <p:spPr bwMode="auto">
            <a:xfrm>
              <a:off x="1077" y="841"/>
              <a:ext cx="4401" cy="2351"/>
            </a:xfrm>
            <a:prstGeom prst="roundRect">
              <a:avLst>
                <a:gd name="adj" fmla="val 503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a:p>
          </p:txBody>
        </p:sp>
      </p:grpSp>
      <p:sp>
        <p:nvSpPr>
          <p:cNvPr id="49158" name="Rectangle 11">
            <a:extLst>
              <a:ext uri="{FF2B5EF4-FFF2-40B4-BE49-F238E27FC236}">
                <a16:creationId xmlns:a16="http://schemas.microsoft.com/office/drawing/2014/main" id="{5D3E8D6B-D6D4-48DC-AAF2-A105F0C9DA12}"/>
              </a:ext>
            </a:extLst>
          </p:cNvPr>
          <p:cNvSpPr>
            <a:spLocks noChangeArrowheads="1"/>
          </p:cNvSpPr>
          <p:nvPr/>
        </p:nvSpPr>
        <p:spPr bwMode="auto">
          <a:xfrm>
            <a:off x="853635" y="1610591"/>
            <a:ext cx="5044839" cy="3757070"/>
          </a:xfrm>
          <a:prstGeom prst="rect">
            <a:avLst/>
          </a:prstGeom>
          <a:noFill/>
          <a:ln>
            <a:noFill/>
          </a:ln>
          <a:effectLst/>
        </p:spPr>
        <p:txBody>
          <a:bodyPr/>
          <a:lstStyle>
            <a:lvl1pPr eaLnBrk="0" hangingPunct="0">
              <a:defRPr>
                <a:solidFill>
                  <a:schemeClr val="tx1"/>
                </a:solidFill>
                <a:latin typeface="Verdana" panose="020B0604030504040204" pitchFamily="34" charset="0"/>
              </a:defRPr>
            </a:lvl1pPr>
            <a:lvl2pPr marL="363538" indent="-184150" eaLnBrk="0" hangingPunct="0">
              <a:defRPr>
                <a:solidFill>
                  <a:schemeClr val="tx1"/>
                </a:solidFill>
                <a:latin typeface="Verdana" panose="020B0604030504040204" pitchFamily="34" charset="0"/>
              </a:defRPr>
            </a:lvl2pPr>
            <a:lvl3pPr marL="711200" indent="-168275"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FontTx/>
              <a:buChar char="•"/>
            </a:pPr>
            <a:endParaRPr lang="en-US" altLang="en-US" dirty="0">
              <a:solidFill>
                <a:srgbClr val="1C5A94"/>
              </a:solidFill>
            </a:endParaRPr>
          </a:p>
          <a:p>
            <a:pPr lvl="1" eaLnBrk="1" hangingPunct="1">
              <a:spcBef>
                <a:spcPct val="35000"/>
              </a:spcBef>
              <a:spcAft>
                <a:spcPct val="15000"/>
              </a:spcAft>
            </a:pPr>
            <a:r>
              <a:rPr lang="en-US" altLang="en-US" b="1" dirty="0">
                <a:solidFill>
                  <a:schemeClr val="accent5"/>
                </a:solidFill>
                <a:latin typeface="+mn-lt"/>
              </a:rPr>
              <a:t>Prostate </a:t>
            </a:r>
            <a:endParaRPr lang="en-US" altLang="en-US" dirty="0">
              <a:solidFill>
                <a:schemeClr val="accent5"/>
              </a:solidFill>
              <a:latin typeface="+mn-lt"/>
            </a:endParaRPr>
          </a:p>
          <a:p>
            <a:pPr lvl="1" eaLnBrk="1" hangingPunct="1">
              <a:spcBef>
                <a:spcPct val="20000"/>
              </a:spcBef>
              <a:buFontTx/>
              <a:buChar char="•"/>
            </a:pPr>
            <a:r>
              <a:rPr lang="en-US" altLang="zh-CN" b="1" dirty="0">
                <a:solidFill>
                  <a:schemeClr val="accent5"/>
                </a:solidFill>
                <a:latin typeface="+mn-lt"/>
                <a:ea typeface="SimSun" panose="02010600030101010101" pitchFamily="2" charset="-122"/>
              </a:rPr>
              <a:t>E</a:t>
            </a:r>
            <a:r>
              <a:rPr lang="en-US" altLang="en-US" b="1" dirty="0">
                <a:solidFill>
                  <a:schemeClr val="accent5"/>
                </a:solidFill>
                <a:latin typeface="+mn-lt"/>
              </a:rPr>
              <a:t>nlarged prostate 11.7% (n=19)</a:t>
            </a:r>
            <a:br>
              <a:rPr lang="en-US" altLang="en-US" b="1" dirty="0">
                <a:solidFill>
                  <a:schemeClr val="accent5"/>
                </a:solidFill>
                <a:latin typeface="+mn-lt"/>
              </a:rPr>
            </a:br>
            <a:r>
              <a:rPr lang="en-US" altLang="en-US" sz="1600" dirty="0">
                <a:solidFill>
                  <a:schemeClr val="accent5"/>
                </a:solidFill>
                <a:latin typeface="+mn-lt"/>
                <a:ea typeface="SimSun" panose="02010600030101010101" pitchFamily="2" charset="-122"/>
              </a:rPr>
              <a:t>(most were enlarged at baseline)</a:t>
            </a:r>
          </a:p>
          <a:p>
            <a:pPr lvl="1" eaLnBrk="1" hangingPunct="1">
              <a:spcBef>
                <a:spcPct val="20000"/>
              </a:spcBef>
              <a:buFontTx/>
              <a:buChar char="•"/>
            </a:pPr>
            <a:r>
              <a:rPr lang="en-US" altLang="en-US" b="1" dirty="0">
                <a:solidFill>
                  <a:schemeClr val="accent5"/>
                </a:solidFill>
                <a:latin typeface="+mn-lt"/>
              </a:rPr>
              <a:t>Prostate cancer 1.2% (n=2)</a:t>
            </a:r>
          </a:p>
          <a:p>
            <a:pPr lvl="1" eaLnBrk="1" hangingPunct="1">
              <a:spcBef>
                <a:spcPct val="20000"/>
              </a:spcBef>
              <a:buFontTx/>
              <a:buChar char="•"/>
            </a:pPr>
            <a:r>
              <a:rPr lang="en-US" altLang="en-US" b="1" dirty="0">
                <a:solidFill>
                  <a:schemeClr val="accent5"/>
                </a:solidFill>
                <a:latin typeface="+mn-lt"/>
              </a:rPr>
              <a:t>Urinary symptoms 3.7% (n=6)</a:t>
            </a:r>
            <a:r>
              <a:rPr lang="en-US" altLang="zh-CN" b="1" dirty="0">
                <a:solidFill>
                  <a:schemeClr val="accent5"/>
                </a:solidFill>
                <a:latin typeface="+mn-lt"/>
                <a:ea typeface="SimSun" panose="02010600030101010101" pitchFamily="2" charset="-122"/>
              </a:rPr>
              <a:t> </a:t>
            </a:r>
            <a:endParaRPr lang="en-US" altLang="en-US" dirty="0">
              <a:solidFill>
                <a:schemeClr val="accent5"/>
              </a:solidFill>
              <a:latin typeface="+mn-lt"/>
            </a:endParaRPr>
          </a:p>
          <a:p>
            <a:pPr lvl="2" eaLnBrk="1" hangingPunct="1">
              <a:spcBef>
                <a:spcPct val="20000"/>
              </a:spcBef>
              <a:buFont typeface="Verdana" panose="020B0604030504040204" pitchFamily="34" charset="0"/>
              <a:buChar char="–"/>
            </a:pPr>
            <a:r>
              <a:rPr lang="en-US" altLang="zh-CN" sz="1600" dirty="0">
                <a:solidFill>
                  <a:schemeClr val="accent5"/>
                </a:solidFill>
                <a:latin typeface="+mn-lt"/>
                <a:ea typeface="SimSun" panose="02010600030101010101" pitchFamily="2" charset="-122"/>
              </a:rPr>
              <a:t>nocturia, urinary hesitancy, urinary incontinence, urinary retention, urinary urgency and weak urinary stream</a:t>
            </a:r>
            <a:r>
              <a:rPr lang="en-US" altLang="zh-CN" sz="1600" b="1" dirty="0">
                <a:solidFill>
                  <a:schemeClr val="accent5"/>
                </a:solidFill>
                <a:latin typeface="+mn-lt"/>
                <a:ea typeface="SimSun" panose="02010600030101010101" pitchFamily="2" charset="-122"/>
              </a:rPr>
              <a:t> </a:t>
            </a:r>
            <a:endParaRPr lang="en-US" altLang="en-US" sz="1600" b="1" dirty="0">
              <a:solidFill>
                <a:schemeClr val="accent5"/>
              </a:solidFill>
              <a:latin typeface="+mn-lt"/>
            </a:endParaRPr>
          </a:p>
        </p:txBody>
      </p:sp>
      <p:sp>
        <p:nvSpPr>
          <p:cNvPr id="49159" name="Rectangle 12">
            <a:extLst>
              <a:ext uri="{FF2B5EF4-FFF2-40B4-BE49-F238E27FC236}">
                <a16:creationId xmlns:a16="http://schemas.microsoft.com/office/drawing/2014/main" id="{4CD56C43-342D-4756-9396-71A94D3953D1}"/>
              </a:ext>
            </a:extLst>
          </p:cNvPr>
          <p:cNvSpPr>
            <a:spLocks noChangeArrowheads="1"/>
          </p:cNvSpPr>
          <p:nvPr/>
        </p:nvSpPr>
        <p:spPr bwMode="auto">
          <a:xfrm>
            <a:off x="6421739" y="1503487"/>
            <a:ext cx="4434853" cy="3447184"/>
          </a:xfrm>
          <a:prstGeom prst="rect">
            <a:avLst/>
          </a:prstGeom>
          <a:noFill/>
          <a:ln>
            <a:noFill/>
          </a:ln>
          <a:effectLst/>
        </p:spPr>
        <p:txBody>
          <a:bodyPr/>
          <a:lstStyle>
            <a:lvl1pPr eaLnBrk="0" hangingPunct="0">
              <a:defRPr>
                <a:solidFill>
                  <a:schemeClr val="tx1"/>
                </a:solidFill>
                <a:latin typeface="Verdana" panose="020B0604030504040204" pitchFamily="34" charset="0"/>
              </a:defRPr>
            </a:lvl1pPr>
            <a:lvl2pPr marL="444500" indent="-187325" eaLnBrk="0" hangingPunct="0">
              <a:defRPr>
                <a:solidFill>
                  <a:schemeClr val="tx1"/>
                </a:solidFill>
                <a:latin typeface="Verdana" panose="020B0604030504040204" pitchFamily="34" charset="0"/>
              </a:defRPr>
            </a:lvl2pPr>
            <a:lvl3pPr marL="812800" indent="-188913"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FontTx/>
              <a:buChar char="•"/>
            </a:pPr>
            <a:endParaRPr lang="en-US" altLang="en-US" dirty="0">
              <a:solidFill>
                <a:schemeClr val="accent5"/>
              </a:solidFill>
              <a:latin typeface="+mn-lt"/>
            </a:endParaRPr>
          </a:p>
          <a:p>
            <a:pPr lvl="1" eaLnBrk="1" hangingPunct="1">
              <a:spcBef>
                <a:spcPct val="35000"/>
              </a:spcBef>
              <a:spcAft>
                <a:spcPct val="15000"/>
              </a:spcAft>
            </a:pPr>
            <a:r>
              <a:rPr lang="en-US" altLang="en-US" b="1" dirty="0">
                <a:solidFill>
                  <a:schemeClr val="accent5"/>
                </a:solidFill>
                <a:latin typeface="+mn-lt"/>
              </a:rPr>
              <a:t>Blood Chemistry</a:t>
            </a:r>
            <a:r>
              <a:rPr lang="en-US" altLang="en-US" dirty="0">
                <a:solidFill>
                  <a:schemeClr val="accent5"/>
                </a:solidFill>
                <a:latin typeface="+mn-lt"/>
              </a:rPr>
              <a:t> </a:t>
            </a:r>
            <a:endParaRPr lang="en-US" altLang="en-US" b="1" dirty="0">
              <a:solidFill>
                <a:schemeClr val="accent5"/>
              </a:solidFill>
              <a:latin typeface="+mn-lt"/>
            </a:endParaRPr>
          </a:p>
          <a:p>
            <a:pPr lvl="1" eaLnBrk="1" hangingPunct="1">
              <a:spcBef>
                <a:spcPct val="20000"/>
              </a:spcBef>
              <a:buFontTx/>
              <a:buChar char="•"/>
            </a:pPr>
            <a:r>
              <a:rPr lang="en-US" altLang="zh-CN" dirty="0">
                <a:solidFill>
                  <a:schemeClr val="accent5"/>
                </a:solidFill>
                <a:latin typeface="+mn-lt"/>
                <a:ea typeface="SimSun" panose="02010600030101010101" pitchFamily="2" charset="-122"/>
              </a:rPr>
              <a:t>Abnormal laboratory tests</a:t>
            </a:r>
            <a:br>
              <a:rPr lang="en-US" altLang="zh-CN" dirty="0">
                <a:solidFill>
                  <a:schemeClr val="accent5"/>
                </a:solidFill>
                <a:latin typeface="+mn-lt"/>
                <a:ea typeface="SimSun" panose="02010600030101010101" pitchFamily="2" charset="-122"/>
              </a:rPr>
            </a:br>
            <a:r>
              <a:rPr lang="en-US" altLang="zh-CN" b="1" dirty="0">
                <a:solidFill>
                  <a:schemeClr val="accent5"/>
                </a:solidFill>
                <a:latin typeface="+mn-lt"/>
                <a:ea typeface="SimSun" panose="02010600030101010101" pitchFamily="2" charset="-122"/>
              </a:rPr>
              <a:t>AE were reported by 9.3% </a:t>
            </a:r>
            <a:br>
              <a:rPr lang="en-US" altLang="zh-CN" b="1" dirty="0">
                <a:solidFill>
                  <a:schemeClr val="accent5"/>
                </a:solidFill>
                <a:latin typeface="+mn-lt"/>
                <a:ea typeface="SimSun" panose="02010600030101010101" pitchFamily="2" charset="-122"/>
              </a:rPr>
            </a:br>
            <a:r>
              <a:rPr lang="en-US" altLang="zh-CN" dirty="0">
                <a:solidFill>
                  <a:schemeClr val="accent5"/>
                </a:solidFill>
                <a:latin typeface="+mn-lt"/>
                <a:ea typeface="SimSun" panose="02010600030101010101" pitchFamily="2" charset="-122"/>
              </a:rPr>
              <a:t>(n = 15)</a:t>
            </a:r>
          </a:p>
          <a:p>
            <a:pPr lvl="2" eaLnBrk="1" hangingPunct="1">
              <a:spcBef>
                <a:spcPct val="20000"/>
              </a:spcBef>
              <a:buFont typeface="Verdana" panose="020B0604030504040204" pitchFamily="34" charset="0"/>
              <a:buChar char="–"/>
            </a:pPr>
            <a:r>
              <a:rPr lang="en-US" altLang="zh-CN" sz="1600" dirty="0">
                <a:solidFill>
                  <a:schemeClr val="accent5"/>
                </a:solidFill>
                <a:latin typeface="+mn-lt"/>
                <a:ea typeface="SimSun" panose="02010600030101010101" pitchFamily="2" charset="-122"/>
              </a:rPr>
              <a:t>↑Hb or </a:t>
            </a:r>
            <a:r>
              <a:rPr lang="en-US" altLang="zh-CN" sz="1600" dirty="0" err="1">
                <a:solidFill>
                  <a:schemeClr val="accent5"/>
                </a:solidFill>
                <a:latin typeface="+mn-lt"/>
                <a:ea typeface="SimSun" panose="02010600030101010101" pitchFamily="2" charset="-122"/>
              </a:rPr>
              <a:t>Hct</a:t>
            </a:r>
            <a:r>
              <a:rPr lang="en-US" altLang="zh-CN" sz="1600" dirty="0">
                <a:solidFill>
                  <a:schemeClr val="accent5"/>
                </a:solidFill>
                <a:latin typeface="+mn-lt"/>
                <a:ea typeface="SimSun" panose="02010600030101010101" pitchFamily="2" charset="-122"/>
              </a:rPr>
              <a:t> </a:t>
            </a:r>
          </a:p>
          <a:p>
            <a:pPr lvl="2" eaLnBrk="1" hangingPunct="1">
              <a:spcBef>
                <a:spcPct val="20000"/>
              </a:spcBef>
              <a:buFont typeface="Verdana" panose="020B0604030504040204" pitchFamily="34" charset="0"/>
              <a:buChar char="–"/>
            </a:pPr>
            <a:r>
              <a:rPr lang="en-US" altLang="zh-CN" sz="1600" dirty="0">
                <a:solidFill>
                  <a:schemeClr val="accent5"/>
                </a:solidFill>
                <a:latin typeface="+mn-lt"/>
                <a:ea typeface="SimSun" panose="02010600030101010101" pitchFamily="2" charset="-122"/>
              </a:rPr>
              <a:t>↑AST, ↑ ALT</a:t>
            </a:r>
          </a:p>
          <a:p>
            <a:pPr lvl="2" eaLnBrk="1" hangingPunct="1">
              <a:spcBef>
                <a:spcPct val="20000"/>
              </a:spcBef>
              <a:buFont typeface="Verdana" panose="020B0604030504040204" pitchFamily="34" charset="0"/>
              <a:buChar char="–"/>
            </a:pPr>
            <a:r>
              <a:rPr lang="en-US" altLang="zh-CN" sz="1600" dirty="0">
                <a:solidFill>
                  <a:schemeClr val="accent5"/>
                </a:solidFill>
                <a:latin typeface="+mn-lt"/>
                <a:ea typeface="SimSun" panose="02010600030101010101" pitchFamily="2" charset="-122"/>
              </a:rPr>
              <a:t>↑testosterone</a:t>
            </a:r>
          </a:p>
          <a:p>
            <a:pPr lvl="2" eaLnBrk="1" hangingPunct="1">
              <a:spcBef>
                <a:spcPct val="20000"/>
              </a:spcBef>
              <a:buFont typeface="Verdana" panose="020B0604030504040204" pitchFamily="34" charset="0"/>
              <a:buChar char="–"/>
            </a:pPr>
            <a:r>
              <a:rPr lang="en-US" altLang="zh-CN" sz="1600" dirty="0">
                <a:solidFill>
                  <a:schemeClr val="accent5"/>
                </a:solidFill>
                <a:latin typeface="+mn-lt"/>
                <a:ea typeface="SimSun" panose="02010600030101010101" pitchFamily="2" charset="-122"/>
              </a:rPr>
              <a:t>↑cholesterol, ↑cholesterol/LDL ratio, </a:t>
            </a:r>
            <a:br>
              <a:rPr lang="en-US" altLang="zh-CN" sz="1600" dirty="0">
                <a:solidFill>
                  <a:schemeClr val="accent5"/>
                </a:solidFill>
                <a:latin typeface="+mn-lt"/>
                <a:ea typeface="SimSun" panose="02010600030101010101" pitchFamily="2" charset="-122"/>
              </a:rPr>
            </a:br>
            <a:r>
              <a:rPr lang="en-US" altLang="zh-CN" sz="1600" dirty="0">
                <a:solidFill>
                  <a:schemeClr val="accent5"/>
                </a:solidFill>
                <a:latin typeface="+mn-lt"/>
                <a:ea typeface="SimSun" panose="02010600030101010101" pitchFamily="2" charset="-122"/>
              </a:rPr>
              <a:t>↑ triglycerides, ↑HDL</a:t>
            </a:r>
          </a:p>
          <a:p>
            <a:pPr lvl="2" eaLnBrk="1" hangingPunct="1">
              <a:spcBef>
                <a:spcPct val="20000"/>
              </a:spcBef>
              <a:buFont typeface="Verdana" panose="020B0604030504040204" pitchFamily="34" charset="0"/>
              <a:buChar char="–"/>
            </a:pPr>
            <a:r>
              <a:rPr lang="en-US" altLang="zh-CN" sz="1600" dirty="0">
                <a:solidFill>
                  <a:schemeClr val="accent5"/>
                </a:solidFill>
                <a:latin typeface="+mn-lt"/>
                <a:ea typeface="SimSun" panose="02010600030101010101" pitchFamily="2" charset="-122"/>
              </a:rPr>
              <a:t>↑creatinine </a:t>
            </a:r>
            <a:endParaRPr lang="en-US" altLang="en-US" sz="1600" dirty="0">
              <a:solidFill>
                <a:schemeClr val="accent5"/>
              </a:solidFill>
              <a:latin typeface="+mn-lt"/>
              <a:ea typeface="SimSun" panose="02010600030101010101" pitchFamily="2" charset="-122"/>
            </a:endParaRPr>
          </a:p>
        </p:txBody>
      </p:sp>
      <p:sp>
        <p:nvSpPr>
          <p:cNvPr id="49160" name="Text Box 13">
            <a:extLst>
              <a:ext uri="{FF2B5EF4-FFF2-40B4-BE49-F238E27FC236}">
                <a16:creationId xmlns:a16="http://schemas.microsoft.com/office/drawing/2014/main" id="{91F304AA-49D8-4E5E-BE27-923F001480D3}"/>
              </a:ext>
            </a:extLst>
          </p:cNvPr>
          <p:cNvSpPr txBox="1">
            <a:spLocks noChangeArrowheads="1"/>
          </p:cNvSpPr>
          <p:nvPr/>
        </p:nvSpPr>
        <p:spPr bwMode="auto">
          <a:xfrm>
            <a:off x="1564988" y="5901824"/>
            <a:ext cx="533717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ko-KR" sz="1100" b="1" dirty="0">
                <a:latin typeface="+mn-lt"/>
                <a:ea typeface="Gulim" panose="020B0600000101010101" pitchFamily="34" charset="-127"/>
              </a:rPr>
              <a:t>Wang C, </a:t>
            </a:r>
            <a:r>
              <a:rPr lang="en-US" altLang="en-US" sz="1100" b="1" dirty="0">
                <a:latin typeface="+mn-lt"/>
              </a:rPr>
              <a:t>Cunningham G</a:t>
            </a:r>
            <a:r>
              <a:rPr lang="en-US" altLang="ko-KR" sz="1100" b="1" dirty="0">
                <a:latin typeface="+mn-lt"/>
                <a:ea typeface="Gulim" panose="020B0600000101010101" pitchFamily="34" charset="-127"/>
              </a:rPr>
              <a:t> </a:t>
            </a:r>
            <a:r>
              <a:rPr lang="en-US" altLang="ko-KR" sz="1100" i="1" dirty="0">
                <a:latin typeface="+mn-lt"/>
                <a:ea typeface="Gulim" panose="020B0600000101010101" pitchFamily="34" charset="-127"/>
              </a:rPr>
              <a:t>et al. J Clin Endo </a:t>
            </a:r>
            <a:r>
              <a:rPr lang="en-US" altLang="ko-KR" sz="1100" i="1" dirty="0" err="1">
                <a:latin typeface="+mn-lt"/>
                <a:ea typeface="Gulim" panose="020B0600000101010101" pitchFamily="34" charset="-127"/>
              </a:rPr>
              <a:t>Metab</a:t>
            </a:r>
            <a:r>
              <a:rPr lang="en-US" altLang="ko-KR" sz="1100" i="1" dirty="0">
                <a:latin typeface="+mn-lt"/>
                <a:ea typeface="Gulim" panose="020B0600000101010101" pitchFamily="34" charset="-127"/>
              </a:rPr>
              <a:t> 2004; </a:t>
            </a:r>
            <a:r>
              <a:rPr lang="en-US" altLang="ko-KR" sz="1100" b="1" dirty="0">
                <a:latin typeface="+mn-lt"/>
                <a:ea typeface="Gulim" panose="020B0600000101010101" pitchFamily="34" charset="-127"/>
              </a:rPr>
              <a:t>89</a:t>
            </a:r>
            <a:r>
              <a:rPr lang="en-US" altLang="ko-KR" sz="1100" i="1" dirty="0">
                <a:latin typeface="+mn-lt"/>
                <a:ea typeface="Gulim" panose="020B0600000101010101" pitchFamily="34" charset="-127"/>
              </a:rPr>
              <a:t>:2085-98.</a:t>
            </a:r>
          </a:p>
          <a:p>
            <a:r>
              <a:rPr lang="en-US" altLang="en-US" sz="1100" b="1" dirty="0">
                <a:latin typeface="+mn-lt"/>
              </a:rPr>
              <a:t>US </a:t>
            </a:r>
            <a:r>
              <a:rPr lang="en-US" altLang="en-US" sz="1100" b="1" dirty="0" err="1">
                <a:latin typeface="+mn-lt"/>
              </a:rPr>
              <a:t>AndroGel</a:t>
            </a:r>
            <a:r>
              <a:rPr lang="en-US" altLang="en-US" sz="1100" b="1" baseline="30000" dirty="0">
                <a:latin typeface="+mn-lt"/>
                <a:sym typeface="Symbol" panose="05050102010706020507" pitchFamily="18" charset="2"/>
              </a:rPr>
              <a:t></a:t>
            </a:r>
            <a:r>
              <a:rPr lang="en-US" altLang="en-US" sz="1100" b="1" dirty="0">
                <a:latin typeface="+mn-lt"/>
              </a:rPr>
              <a:t> Prescribing Information.  Dec 2007. </a:t>
            </a:r>
            <a:endParaRPr lang="en-US" altLang="en-US" sz="1100" i="1" dirty="0">
              <a:latin typeface="+mn-lt"/>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764236159"/>
              </p:ext>
            </p:extLst>
          </p:nvPr>
        </p:nvGraphicFramePr>
        <p:xfrm>
          <a:off x="403763" y="1259296"/>
          <a:ext cx="7028102" cy="4339407"/>
        </p:xfrm>
        <a:graphic>
          <a:graphicData uri="http://schemas.openxmlformats.org/drawingml/2006/table">
            <a:tbl>
              <a:tblPr firstRow="1" bandRow="1">
                <a:tableStyleId>{93296810-A885-4BE3-A3E7-6D5BEEA58F35}</a:tableStyleId>
              </a:tblPr>
              <a:tblGrid>
                <a:gridCol w="907381">
                  <a:extLst>
                    <a:ext uri="{9D8B030D-6E8A-4147-A177-3AD203B41FA5}">
                      <a16:colId xmlns:a16="http://schemas.microsoft.com/office/drawing/2014/main" val="20000"/>
                    </a:ext>
                  </a:extLst>
                </a:gridCol>
                <a:gridCol w="6120721">
                  <a:extLst>
                    <a:ext uri="{9D8B030D-6E8A-4147-A177-3AD203B41FA5}">
                      <a16:colId xmlns:a16="http://schemas.microsoft.com/office/drawing/2014/main" val="20001"/>
                    </a:ext>
                  </a:extLst>
                </a:gridCol>
              </a:tblGrid>
              <a:tr h="515261">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700" b="1" u="none" strike="noStrike" kern="1200" baseline="0" dirty="0">
                          <a:solidFill>
                            <a:schemeClr val="accent5"/>
                          </a:solidFill>
                          <a:latin typeface="+mn-lt"/>
                          <a:ea typeface="+mn-ea"/>
                          <a:cs typeface="+mn-cs"/>
                        </a:rPr>
                        <a:t>The effect of long-term T gel application on safety parameters</a:t>
                      </a:r>
                      <a:endParaRPr lang="en-GB" sz="1700" dirty="0">
                        <a:solidFill>
                          <a:schemeClr val="accent5"/>
                        </a:solidFill>
                      </a:endParaRPr>
                    </a:p>
                  </a:txBody>
                  <a:tcPr marL="121920" marR="121920" marT="60960" marB="60960">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10000"/>
                  </a:ext>
                </a:extLst>
              </a:tr>
              <a:tr h="3824146">
                <a:tc>
                  <a:txBody>
                    <a:bodyPr/>
                    <a:lstStyle/>
                    <a:p>
                      <a:r>
                        <a:rPr lang="en-GB" sz="1500" dirty="0">
                          <a:solidFill>
                            <a:schemeClr val="accent5"/>
                          </a:solidFill>
                          <a:latin typeface="+mn-lt"/>
                          <a:cs typeface="Arial" panose="020B0604020202020204" pitchFamily="34" charset="0"/>
                        </a:rPr>
                        <a:t>Safety</a:t>
                      </a:r>
                    </a:p>
                  </a:txBody>
                  <a:tcPr marL="121920" marR="121920" marT="60960" marB="60960">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a:txBody>
                    <a:bodyPr/>
                    <a:lstStyle/>
                    <a:p>
                      <a:r>
                        <a:rPr lang="en-GB" sz="1300" b="1" u="sng" kern="1200" dirty="0">
                          <a:solidFill>
                            <a:schemeClr val="accent5"/>
                          </a:solidFill>
                          <a:effectLst/>
                          <a:latin typeface="+mn-lt"/>
                          <a:ea typeface="+mn-ea"/>
                          <a:cs typeface="Arial" panose="020B0604020202020204" pitchFamily="34" charset="0"/>
                        </a:rPr>
                        <a:t>Skin Irritation</a:t>
                      </a:r>
                    </a:p>
                    <a:p>
                      <a:pPr marL="171450" indent="-171450">
                        <a:buFont typeface="Arial" panose="020B0604020202020204" pitchFamily="34" charset="0"/>
                        <a:buChar char="•"/>
                      </a:pPr>
                      <a:r>
                        <a:rPr lang="en-GB" sz="1200" b="0" i="0" u="none" strike="noStrike" kern="1200" baseline="0" dirty="0">
                          <a:solidFill>
                            <a:schemeClr val="accent5"/>
                          </a:solidFill>
                          <a:latin typeface="+mn-lt"/>
                          <a:ea typeface="+mn-ea"/>
                          <a:cs typeface="Arial" panose="020B0604020202020204" pitchFamily="34" charset="0"/>
                        </a:rPr>
                        <a:t>Application site skin reaction occurred in 12/163 subjects (one was classified as moderate).</a:t>
                      </a:r>
                    </a:p>
                    <a:p>
                      <a:pPr marL="171450" indent="-171450">
                        <a:buFont typeface="Arial" panose="020B0604020202020204" pitchFamily="34" charset="0"/>
                        <a:buChar char="•"/>
                      </a:pPr>
                      <a:r>
                        <a:rPr lang="en-GB" sz="1200" b="0" i="0" u="none" strike="noStrike" kern="1200" baseline="0" dirty="0">
                          <a:solidFill>
                            <a:schemeClr val="accent5"/>
                          </a:solidFill>
                          <a:latin typeface="+mn-lt"/>
                          <a:ea typeface="+mn-ea"/>
                          <a:cs typeface="Arial" panose="020B0604020202020204" pitchFamily="34" charset="0"/>
                        </a:rPr>
                        <a:t>One subject discontinued after 12 months of T Gel (5g) because of worsening erythema and rash.</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500" b="0" i="0" u="sng" strike="noStrike" kern="1200" baseline="0" dirty="0">
                        <a:solidFill>
                          <a:schemeClr val="accent5"/>
                        </a:solidFill>
                        <a:latin typeface="+mn-lt"/>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sng" strike="noStrike" kern="1200" baseline="0" dirty="0">
                          <a:solidFill>
                            <a:schemeClr val="accent5"/>
                          </a:solidFill>
                          <a:latin typeface="+mn-lt"/>
                          <a:cs typeface="Arial" panose="020B0604020202020204" pitchFamily="34" charset="0"/>
                        </a:rPr>
                        <a:t>IPSS &amp; PSA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accent5"/>
                          </a:solidFill>
                          <a:latin typeface="+mn-lt"/>
                          <a:cs typeface="Arial" panose="020B0604020202020204" pitchFamily="34" charset="0"/>
                        </a:rPr>
                        <a:t>Mean IPSS score did not change significantly across time with T gel. None of the individual scores showed any clinically meaningful changes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accent5"/>
                          </a:solidFill>
                          <a:latin typeface="+mn-lt"/>
                          <a:cs typeface="Arial" panose="020B0604020202020204" pitchFamily="34" charset="0"/>
                        </a:rPr>
                        <a:t>Baseline PSA level was 0.85ng/ml. With T replacement there were significant increases in PSA levels over time.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accent5"/>
                          </a:solidFill>
                          <a:latin typeface="+mn-lt"/>
                          <a:cs typeface="Arial" panose="020B0604020202020204" pitchFamily="34" charset="0"/>
                        </a:rPr>
                        <a:t>Mean serum PSA was 1.11ng/ml at month 6 and showed no further significant increases with continued T treatment (P = 0.150).</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accent5"/>
                          </a:solidFill>
                          <a:latin typeface="+mn-lt"/>
                          <a:cs typeface="Arial" panose="020B0604020202020204" pitchFamily="34" charset="0"/>
                        </a:rPr>
                        <a:t>3 subjects (1.8%) aged &gt;63 years whose serum PSA rose above the predetermined critical value of 5.5 ng/dl had T treatment stopped and had confirmed </a:t>
                      </a:r>
                      <a:r>
                        <a:rPr lang="en-GB" sz="1200" b="0" i="0" u="none" strike="noStrike" kern="1200" baseline="0" dirty="0" err="1">
                          <a:solidFill>
                            <a:schemeClr val="accent5"/>
                          </a:solidFill>
                          <a:latin typeface="+mn-lt"/>
                          <a:cs typeface="Arial" panose="020B0604020202020204" pitchFamily="34" charset="0"/>
                        </a:rPr>
                        <a:t>PCa</a:t>
                      </a:r>
                      <a:r>
                        <a:rPr lang="en-GB" sz="1200" b="0" i="0" u="none" strike="noStrike" kern="1200" baseline="0" dirty="0">
                          <a:solidFill>
                            <a:schemeClr val="accent5"/>
                          </a:solidFill>
                          <a:latin typeface="+mn-lt"/>
                          <a:cs typeface="Arial" panose="020B0604020202020204" pitchFamily="34" charset="0"/>
                        </a:rPr>
                        <a:t> on biopsy</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500" b="0" i="0" u="sng" strike="noStrike" kern="1200" baseline="0" dirty="0">
                        <a:solidFill>
                          <a:schemeClr val="accent5"/>
                        </a:solidFill>
                        <a:latin typeface="+mn-lt"/>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sng" strike="noStrike" kern="1200" baseline="0" dirty="0">
                          <a:solidFill>
                            <a:schemeClr val="accent5"/>
                          </a:solidFill>
                          <a:latin typeface="+mn-lt"/>
                          <a:cs typeface="Arial" panose="020B0604020202020204" pitchFamily="34" charset="0"/>
                        </a:rPr>
                        <a:t>Haematocrit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accent5"/>
                          </a:solidFill>
                          <a:latin typeface="+mn-lt"/>
                          <a:cs typeface="Arial" panose="020B0604020202020204" pitchFamily="34" charset="0"/>
                        </a:rPr>
                        <a:t>Except for the anticipated increase in haematocrit and haemoglobin, there were no clinically significant changes in blood counts or biochemistry. </a:t>
                      </a:r>
                    </a:p>
                  </a:txBody>
                  <a:tcPr marL="121920" marR="121920" marT="60960" marB="60960">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Footer Placeholder 3"/>
          <p:cNvSpPr>
            <a:spLocks noGrp="1"/>
          </p:cNvSpPr>
          <p:nvPr>
            <p:ph type="ftr" sz="quarter" idx="11"/>
          </p:nvPr>
        </p:nvSpPr>
        <p:spPr>
          <a:xfrm>
            <a:off x="1433946" y="6114998"/>
            <a:ext cx="10508562" cy="467432"/>
          </a:xfrm>
        </p:spPr>
        <p:txBody>
          <a:bodyPr/>
          <a:lstStyle/>
          <a:p>
            <a:pPr algn="l" defTabSz="609585">
              <a:defRPr/>
            </a:pPr>
            <a:r>
              <a:rPr lang="en-GB" sz="1000" dirty="0">
                <a:solidFill>
                  <a:schemeClr val="accent5"/>
                </a:solidFill>
                <a:cs typeface="Arial" panose="020B0604020202020204" pitchFamily="34" charset="0"/>
              </a:rPr>
              <a:t>T – Testosterone; IPSS – International Prostate Symptom Score; PSA - prostate-specific antigen; </a:t>
            </a:r>
            <a:r>
              <a:rPr lang="en-GB" sz="1000" dirty="0" err="1">
                <a:solidFill>
                  <a:schemeClr val="accent5"/>
                </a:solidFill>
                <a:cs typeface="Arial" panose="020B0604020202020204" pitchFamily="34" charset="0"/>
              </a:rPr>
              <a:t>PCa</a:t>
            </a:r>
            <a:r>
              <a:rPr lang="en-GB" sz="1000" dirty="0">
                <a:solidFill>
                  <a:schemeClr val="accent5"/>
                </a:solidFill>
                <a:cs typeface="Arial" panose="020B0604020202020204" pitchFamily="34" charset="0"/>
              </a:rPr>
              <a:t> – Prostate Cancer; HGB – Haemoglobin; HCT - Haematocrit</a:t>
            </a:r>
            <a:br>
              <a:rPr lang="en-GB" sz="1067" dirty="0">
                <a:solidFill>
                  <a:prstClr val="black">
                    <a:tint val="75000"/>
                  </a:prstClr>
                </a:solidFill>
                <a:latin typeface="Arial" panose="020B0604020202020204" pitchFamily="34" charset="0"/>
                <a:cs typeface="Arial" panose="020B0604020202020204" pitchFamily="34" charset="0"/>
              </a:rPr>
            </a:br>
            <a:endParaRPr lang="en-GB" sz="1067" dirty="0">
              <a:solidFill>
                <a:prstClr val="black">
                  <a:tint val="75000"/>
                </a:prstClr>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4C6E4982-4C52-4B5F-A4D0-5DAA8DB0CFA4}"/>
              </a:ext>
            </a:extLst>
          </p:cNvPr>
          <p:cNvPicPr>
            <a:picLocks noChangeAspect="1"/>
          </p:cNvPicPr>
          <p:nvPr/>
        </p:nvPicPr>
        <p:blipFill>
          <a:blip r:embed="rId3"/>
          <a:stretch>
            <a:fillRect/>
          </a:stretch>
        </p:blipFill>
        <p:spPr>
          <a:xfrm>
            <a:off x="8540025" y="1778841"/>
            <a:ext cx="2025700" cy="1619959"/>
          </a:xfrm>
          <a:prstGeom prst="rect">
            <a:avLst/>
          </a:prstGeom>
        </p:spPr>
      </p:pic>
      <p:grpSp>
        <p:nvGrpSpPr>
          <p:cNvPr id="2" name="Group 1">
            <a:extLst>
              <a:ext uri="{FF2B5EF4-FFF2-40B4-BE49-F238E27FC236}">
                <a16:creationId xmlns:a16="http://schemas.microsoft.com/office/drawing/2014/main" id="{BCD49947-9C86-4BEE-AE5B-D5EA399E57CA}"/>
              </a:ext>
            </a:extLst>
          </p:cNvPr>
          <p:cNvGrpSpPr/>
          <p:nvPr/>
        </p:nvGrpSpPr>
        <p:grpSpPr>
          <a:xfrm>
            <a:off x="7616419" y="3643669"/>
            <a:ext cx="3862183" cy="1858489"/>
            <a:chOff x="6043305" y="3125474"/>
            <a:chExt cx="2838407" cy="1239359"/>
          </a:xfrm>
        </p:grpSpPr>
        <p:pic>
          <p:nvPicPr>
            <p:cNvPr id="5" name="Picture 4">
              <a:extLst>
                <a:ext uri="{FF2B5EF4-FFF2-40B4-BE49-F238E27FC236}">
                  <a16:creationId xmlns:a16="http://schemas.microsoft.com/office/drawing/2014/main" id="{84502612-585C-4E09-BF1C-E346D55D0B92}"/>
                </a:ext>
              </a:extLst>
            </p:cNvPr>
            <p:cNvPicPr>
              <a:picLocks noChangeAspect="1"/>
            </p:cNvPicPr>
            <p:nvPr/>
          </p:nvPicPr>
          <p:blipFill>
            <a:blip r:embed="rId4"/>
            <a:stretch>
              <a:fillRect/>
            </a:stretch>
          </p:blipFill>
          <p:spPr>
            <a:xfrm>
              <a:off x="6043305" y="3125474"/>
              <a:ext cx="2838407" cy="1122505"/>
            </a:xfrm>
            <a:prstGeom prst="rect">
              <a:avLst/>
            </a:prstGeom>
          </p:spPr>
        </p:pic>
        <p:pic>
          <p:nvPicPr>
            <p:cNvPr id="12" name="Picture 11">
              <a:extLst>
                <a:ext uri="{FF2B5EF4-FFF2-40B4-BE49-F238E27FC236}">
                  <a16:creationId xmlns:a16="http://schemas.microsoft.com/office/drawing/2014/main" id="{6386AE39-0939-4B55-AD43-D8C043A87ABC}"/>
                </a:ext>
              </a:extLst>
            </p:cNvPr>
            <p:cNvPicPr>
              <a:picLocks noChangeAspect="1"/>
            </p:cNvPicPr>
            <p:nvPr/>
          </p:nvPicPr>
          <p:blipFill>
            <a:blip r:embed="rId5"/>
            <a:stretch>
              <a:fillRect/>
            </a:stretch>
          </p:blipFill>
          <p:spPr>
            <a:xfrm>
              <a:off x="6722084" y="4247979"/>
              <a:ext cx="360454" cy="107224"/>
            </a:xfrm>
            <a:prstGeom prst="rect">
              <a:avLst/>
            </a:prstGeom>
          </p:spPr>
        </p:pic>
        <p:pic>
          <p:nvPicPr>
            <p:cNvPr id="13" name="Picture 12">
              <a:extLst>
                <a:ext uri="{FF2B5EF4-FFF2-40B4-BE49-F238E27FC236}">
                  <a16:creationId xmlns:a16="http://schemas.microsoft.com/office/drawing/2014/main" id="{E81E0517-6EB7-4DD9-B597-07B2400F2EBF}"/>
                </a:ext>
              </a:extLst>
            </p:cNvPr>
            <p:cNvPicPr>
              <a:picLocks noChangeAspect="1"/>
            </p:cNvPicPr>
            <p:nvPr/>
          </p:nvPicPr>
          <p:blipFill>
            <a:blip r:embed="rId5"/>
            <a:stretch>
              <a:fillRect/>
            </a:stretch>
          </p:blipFill>
          <p:spPr>
            <a:xfrm>
              <a:off x="8108012" y="4257609"/>
              <a:ext cx="360454" cy="107224"/>
            </a:xfrm>
            <a:prstGeom prst="rect">
              <a:avLst/>
            </a:prstGeom>
          </p:spPr>
        </p:pic>
      </p:grpSp>
      <p:pic>
        <p:nvPicPr>
          <p:cNvPr id="14" name="Picture 13">
            <a:extLst>
              <a:ext uri="{FF2B5EF4-FFF2-40B4-BE49-F238E27FC236}">
                <a16:creationId xmlns:a16="http://schemas.microsoft.com/office/drawing/2014/main" id="{26003494-C7FB-4FCA-9F29-123DB262D9EB}"/>
              </a:ext>
            </a:extLst>
          </p:cNvPr>
          <p:cNvPicPr>
            <a:picLocks noChangeAspect="1"/>
          </p:cNvPicPr>
          <p:nvPr/>
        </p:nvPicPr>
        <p:blipFill>
          <a:blip r:embed="rId5"/>
          <a:stretch>
            <a:fillRect/>
          </a:stretch>
        </p:blipFill>
        <p:spPr>
          <a:xfrm>
            <a:off x="9489632" y="3398800"/>
            <a:ext cx="480605" cy="142965"/>
          </a:xfrm>
          <a:prstGeom prst="rect">
            <a:avLst/>
          </a:prstGeom>
        </p:spPr>
      </p:pic>
      <p:sp>
        <p:nvSpPr>
          <p:cNvPr id="15" name="Rectangle 14">
            <a:extLst>
              <a:ext uri="{FF2B5EF4-FFF2-40B4-BE49-F238E27FC236}">
                <a16:creationId xmlns:a16="http://schemas.microsoft.com/office/drawing/2014/main" id="{A94168EA-60BA-47F5-8ABB-0F6602D8ABCB}"/>
              </a:ext>
            </a:extLst>
          </p:cNvPr>
          <p:cNvSpPr/>
          <p:nvPr/>
        </p:nvSpPr>
        <p:spPr>
          <a:xfrm>
            <a:off x="7616419" y="1223682"/>
            <a:ext cx="3862183" cy="502573"/>
          </a:xfrm>
          <a:prstGeom prst="rect">
            <a:avLst/>
          </a:prstGeom>
        </p:spPr>
        <p:txBody>
          <a:bodyPr wrap="square">
            <a:spAutoFit/>
          </a:bodyPr>
          <a:lstStyle/>
          <a:p>
            <a:pPr algn="ctr"/>
            <a:r>
              <a:rPr lang="nl-NL" sz="1333" b="1" dirty="0">
                <a:solidFill>
                  <a:schemeClr val="accent5"/>
                </a:solidFill>
                <a:cs typeface="Arial" panose="020B0604020202020204" pitchFamily="34" charset="0"/>
              </a:rPr>
              <a:t>Figure 1: Haemoglobin (HGB), haematocrit </a:t>
            </a:r>
            <a:r>
              <a:rPr lang="en-GB" sz="1333" b="1" dirty="0">
                <a:solidFill>
                  <a:schemeClr val="accent5"/>
                </a:solidFill>
                <a:cs typeface="Arial" panose="020B0604020202020204" pitchFamily="34" charset="0"/>
              </a:rPr>
              <a:t>(HCT) and PSA concentrations over time</a:t>
            </a:r>
          </a:p>
        </p:txBody>
      </p:sp>
      <p:sp>
        <p:nvSpPr>
          <p:cNvPr id="19" name="Footer Placeholder 3">
            <a:extLst>
              <a:ext uri="{FF2B5EF4-FFF2-40B4-BE49-F238E27FC236}">
                <a16:creationId xmlns:a16="http://schemas.microsoft.com/office/drawing/2014/main" id="{3EB3F870-5E83-4D62-A3DF-C1B73CD25A73}"/>
              </a:ext>
            </a:extLst>
          </p:cNvPr>
          <p:cNvSpPr txBox="1">
            <a:spLocks/>
          </p:cNvSpPr>
          <p:nvPr/>
        </p:nvSpPr>
        <p:spPr>
          <a:xfrm>
            <a:off x="8048458" y="5749556"/>
            <a:ext cx="3007759" cy="242898"/>
          </a:xfrm>
          <a:prstGeom prst="rect">
            <a:avLst/>
          </a:prstGeom>
        </p:spPr>
        <p:txBody>
          <a:bodyPr vert="horz" lIns="121920" tIns="60960" rIns="121920" bIns="60960" rtlCol="0" anchor="ctr"/>
          <a:lstStyle>
            <a:defPPr>
              <a:defRPr lang="en-US"/>
            </a:defPPr>
            <a:lvl1pPr marL="0" algn="l" defTabSz="457200" rtl="0" eaLnBrk="1" latinLnBrk="0" hangingPunct="1">
              <a:defRPr sz="500" kern="1200">
                <a:solidFill>
                  <a:schemeClr val="tx1">
                    <a:tint val="75000"/>
                  </a:schemeClr>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GB" sz="1200" dirty="0">
                <a:solidFill>
                  <a:prstClr val="black"/>
                </a:solidFill>
                <a:latin typeface="Arial" panose="020B0604020202020204" pitchFamily="34" charset="0"/>
                <a:cs typeface="Arial" panose="020B0604020202020204" pitchFamily="34" charset="0"/>
              </a:rPr>
              <a:t>Figure 1:  Adapted from Wang et al.  </a:t>
            </a:r>
            <a:endParaRPr lang="en-GB" sz="933" dirty="0">
              <a:solidFill>
                <a:prstClr val="black">
                  <a:tint val="75000"/>
                </a:prstClr>
              </a:solidFill>
              <a:latin typeface="Arial" panose="020B0604020202020204" pitchFamily="34" charset="0"/>
              <a:cs typeface="Arial" panose="020B0604020202020204" pitchFamily="34" charset="0"/>
            </a:endParaRPr>
          </a:p>
        </p:txBody>
      </p:sp>
      <p:sp>
        <p:nvSpPr>
          <p:cNvPr id="20" name="Rectangle 4">
            <a:extLst>
              <a:ext uri="{FF2B5EF4-FFF2-40B4-BE49-F238E27FC236}">
                <a16:creationId xmlns:a16="http://schemas.microsoft.com/office/drawing/2014/main" id="{3E17B29E-D9B3-4645-AA4B-501FA7D69C51}"/>
              </a:ext>
            </a:extLst>
          </p:cNvPr>
          <p:cNvSpPr>
            <a:spLocks noGrp="1" noChangeArrowheads="1"/>
          </p:cNvSpPr>
          <p:nvPr>
            <p:ph type="title"/>
          </p:nvPr>
        </p:nvSpPr>
        <p:spPr>
          <a:xfrm>
            <a:off x="403763" y="306382"/>
            <a:ext cx="10652454" cy="872074"/>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Safety Results During the 3 Year Trial </a:t>
            </a:r>
            <a:endParaRPr lang="nl-NL" altLang="en-US" sz="3200" b="1" dirty="0"/>
          </a:p>
        </p:txBody>
      </p:sp>
    </p:spTree>
    <p:extLst>
      <p:ext uri="{BB962C8B-B14F-4D97-AF65-F5344CB8AC3E}">
        <p14:creationId xmlns:p14="http://schemas.microsoft.com/office/powerpoint/2010/main" val="1475998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5">
            <a:extLst>
              <a:ext uri="{FF2B5EF4-FFF2-40B4-BE49-F238E27FC236}">
                <a16:creationId xmlns:a16="http://schemas.microsoft.com/office/drawing/2014/main" id="{BA1DCD66-6F8D-4F2F-9449-7AA643D0B5DC}"/>
              </a:ext>
            </a:extLst>
          </p:cNvPr>
          <p:cNvSpPr>
            <a:spLocks noGrp="1" noChangeArrowheads="1"/>
          </p:cNvSpPr>
          <p:nvPr>
            <p:ph type="body" idx="1"/>
          </p:nvPr>
        </p:nvSpPr>
        <p:spPr>
          <a:xfrm>
            <a:off x="403763" y="1594261"/>
            <a:ext cx="10617529" cy="3141025"/>
          </a:xfrm>
          <a:noFill/>
        </p:spPr>
        <p:txBody>
          <a:bodyPr>
            <a:normAutofit fontScale="92500"/>
          </a:bodyPr>
          <a:lstStyle/>
          <a:p>
            <a:pPr marL="0" indent="0">
              <a:buNone/>
              <a:tabLst>
                <a:tab pos="0" algn="l"/>
              </a:tabLst>
            </a:pPr>
            <a:r>
              <a:rPr lang="en-US" altLang="en-US" sz="2200" dirty="0">
                <a:solidFill>
                  <a:schemeClr val="accent5"/>
                </a:solidFill>
              </a:rPr>
              <a:t>Additional Side Effects r</a:t>
            </a:r>
            <a:r>
              <a:rPr lang="en-US" altLang="zh-CN" sz="2200" dirty="0">
                <a:solidFill>
                  <a:schemeClr val="accent5"/>
                </a:solidFill>
                <a:ea typeface="SimSun" panose="02010600030101010101" pitchFamily="2" charset="-122"/>
              </a:rPr>
              <a:t>eported by 2 or more subjects in at least 1 treatment group</a:t>
            </a:r>
            <a:endParaRPr lang="en-US" altLang="en-US" sz="2200" dirty="0">
              <a:solidFill>
                <a:schemeClr val="accent5"/>
              </a:solidFill>
            </a:endParaRPr>
          </a:p>
          <a:p>
            <a:pPr marL="828675" lvl="1">
              <a:lnSpc>
                <a:spcPct val="130000"/>
              </a:lnSpc>
              <a:buFontTx/>
              <a:buChar char="•"/>
              <a:tabLst>
                <a:tab pos="0" algn="l"/>
              </a:tabLst>
            </a:pPr>
            <a:r>
              <a:rPr lang="en-US" altLang="en-US" dirty="0">
                <a:solidFill>
                  <a:schemeClr val="accent5"/>
                </a:solidFill>
              </a:rPr>
              <a:t>Acne</a:t>
            </a:r>
          </a:p>
          <a:p>
            <a:pPr marL="828675" lvl="1">
              <a:lnSpc>
                <a:spcPct val="130000"/>
              </a:lnSpc>
              <a:buFontTx/>
              <a:buChar char="•"/>
              <a:tabLst>
                <a:tab pos="0" algn="l"/>
              </a:tabLst>
            </a:pPr>
            <a:r>
              <a:rPr lang="en-US" altLang="en-US" dirty="0">
                <a:solidFill>
                  <a:schemeClr val="accent5"/>
                </a:solidFill>
              </a:rPr>
              <a:t>Pruritus</a:t>
            </a:r>
          </a:p>
          <a:p>
            <a:pPr marL="828675" lvl="1">
              <a:lnSpc>
                <a:spcPct val="130000"/>
              </a:lnSpc>
              <a:buFontTx/>
              <a:buChar char="•"/>
              <a:tabLst>
                <a:tab pos="0" algn="l"/>
              </a:tabLst>
            </a:pPr>
            <a:r>
              <a:rPr lang="en-US" altLang="en-US" dirty="0">
                <a:solidFill>
                  <a:schemeClr val="accent5"/>
                </a:solidFill>
              </a:rPr>
              <a:t>Skin dry</a:t>
            </a:r>
          </a:p>
          <a:p>
            <a:pPr marL="828675" lvl="1">
              <a:lnSpc>
                <a:spcPct val="130000"/>
              </a:lnSpc>
              <a:buFontTx/>
              <a:buChar char="•"/>
              <a:tabLst>
                <a:tab pos="0" algn="l"/>
              </a:tabLst>
            </a:pPr>
            <a:r>
              <a:rPr lang="en-US" altLang="en-US" dirty="0">
                <a:solidFill>
                  <a:schemeClr val="accent5"/>
                </a:solidFill>
              </a:rPr>
              <a:t>Testis disorder</a:t>
            </a:r>
          </a:p>
          <a:p>
            <a:pPr marL="828675" lvl="1">
              <a:lnSpc>
                <a:spcPct val="130000"/>
              </a:lnSpc>
              <a:buFontTx/>
              <a:buChar char="•"/>
              <a:tabLst>
                <a:tab pos="0" algn="l"/>
              </a:tabLst>
            </a:pPr>
            <a:r>
              <a:rPr lang="en-US" altLang="en-US" dirty="0">
                <a:solidFill>
                  <a:schemeClr val="accent5"/>
                </a:solidFill>
              </a:rPr>
              <a:t>Gynecomastia</a:t>
            </a:r>
          </a:p>
          <a:p>
            <a:pPr marL="828675" lvl="1">
              <a:lnSpc>
                <a:spcPct val="130000"/>
              </a:lnSpc>
              <a:buFontTx/>
              <a:buChar char="•"/>
              <a:tabLst>
                <a:tab pos="0" algn="l"/>
              </a:tabLst>
            </a:pPr>
            <a:r>
              <a:rPr lang="en-US" altLang="en-US" dirty="0">
                <a:solidFill>
                  <a:schemeClr val="accent5"/>
                </a:solidFill>
              </a:rPr>
              <a:t>Anemia</a:t>
            </a:r>
          </a:p>
          <a:p>
            <a:pPr marL="0" indent="0">
              <a:buClr>
                <a:srgbClr val="CC0000"/>
              </a:buClr>
              <a:tabLst>
                <a:tab pos="0" algn="l"/>
              </a:tabLst>
            </a:pPr>
            <a:endParaRPr lang="nl-NL" altLang="en-US" sz="2900" b="1" dirty="0">
              <a:solidFill>
                <a:srgbClr val="305A80"/>
              </a:solidFill>
              <a:latin typeface="Verdana" panose="020B0604030504040204" pitchFamily="34" charset="0"/>
            </a:endParaRPr>
          </a:p>
        </p:txBody>
      </p:sp>
      <p:sp>
        <p:nvSpPr>
          <p:cNvPr id="50180" name="Text Box 6">
            <a:extLst>
              <a:ext uri="{FF2B5EF4-FFF2-40B4-BE49-F238E27FC236}">
                <a16:creationId xmlns:a16="http://schemas.microsoft.com/office/drawing/2014/main" id="{2A1E27CB-90A9-4AF7-9992-C1D8398C67B7}"/>
              </a:ext>
            </a:extLst>
          </p:cNvPr>
          <p:cNvSpPr txBox="1">
            <a:spLocks noChangeArrowheads="1"/>
          </p:cNvSpPr>
          <p:nvPr/>
        </p:nvSpPr>
        <p:spPr bwMode="auto">
          <a:xfrm>
            <a:off x="1680586" y="5864515"/>
            <a:ext cx="533717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ko-KR" sz="1100" b="1" dirty="0">
                <a:latin typeface="+mn-lt"/>
                <a:ea typeface="Gulim" panose="020B0600000101010101" pitchFamily="34" charset="-127"/>
              </a:rPr>
              <a:t>Wang C, </a:t>
            </a:r>
            <a:r>
              <a:rPr lang="en-US" altLang="en-US" sz="1100" b="1" dirty="0">
                <a:latin typeface="+mn-lt"/>
              </a:rPr>
              <a:t>Cunningham G</a:t>
            </a:r>
            <a:r>
              <a:rPr lang="en-US" altLang="ko-KR" sz="1100" b="1" dirty="0">
                <a:latin typeface="+mn-lt"/>
                <a:ea typeface="Gulim" panose="020B0600000101010101" pitchFamily="34" charset="-127"/>
              </a:rPr>
              <a:t> </a:t>
            </a:r>
            <a:r>
              <a:rPr lang="en-US" altLang="ko-KR" sz="1100" i="1" dirty="0">
                <a:latin typeface="+mn-lt"/>
                <a:ea typeface="Gulim" panose="020B0600000101010101" pitchFamily="34" charset="-127"/>
              </a:rPr>
              <a:t>et al</a:t>
            </a:r>
            <a:r>
              <a:rPr lang="en-US" altLang="ko-KR" sz="1100" dirty="0">
                <a:latin typeface="+mn-lt"/>
                <a:ea typeface="Gulim" panose="020B0600000101010101" pitchFamily="34" charset="-127"/>
              </a:rPr>
              <a:t>. J Clin Endo </a:t>
            </a:r>
            <a:r>
              <a:rPr lang="en-US" altLang="ko-KR" sz="1100" dirty="0" err="1">
                <a:latin typeface="+mn-lt"/>
                <a:ea typeface="Gulim" panose="020B0600000101010101" pitchFamily="34" charset="-127"/>
              </a:rPr>
              <a:t>Metab</a:t>
            </a:r>
            <a:r>
              <a:rPr lang="en-US" altLang="ko-KR" sz="1100" dirty="0">
                <a:latin typeface="+mn-lt"/>
                <a:ea typeface="Gulim" panose="020B0600000101010101" pitchFamily="34" charset="-127"/>
              </a:rPr>
              <a:t> 2004; </a:t>
            </a:r>
            <a:r>
              <a:rPr lang="en-US" altLang="ko-KR" sz="1100" b="1" dirty="0">
                <a:latin typeface="+mn-lt"/>
                <a:ea typeface="Gulim" panose="020B0600000101010101" pitchFamily="34" charset="-127"/>
              </a:rPr>
              <a:t>89</a:t>
            </a:r>
            <a:r>
              <a:rPr lang="en-US" altLang="ko-KR" sz="1100" dirty="0">
                <a:latin typeface="+mn-lt"/>
                <a:ea typeface="Gulim" panose="020B0600000101010101" pitchFamily="34" charset="-127"/>
              </a:rPr>
              <a:t>:2085-98.</a:t>
            </a:r>
          </a:p>
          <a:p>
            <a:r>
              <a:rPr lang="en-US" altLang="en-US" sz="1100" b="1" dirty="0">
                <a:latin typeface="+mn-lt"/>
              </a:rPr>
              <a:t>US </a:t>
            </a:r>
            <a:r>
              <a:rPr lang="en-US" altLang="en-US" sz="1100" b="1" dirty="0" err="1">
                <a:latin typeface="+mn-lt"/>
              </a:rPr>
              <a:t>AndroGel</a:t>
            </a:r>
            <a:r>
              <a:rPr lang="en-US" altLang="en-US" sz="1100" b="1" baseline="30000" dirty="0">
                <a:latin typeface="+mn-lt"/>
                <a:sym typeface="Symbol" panose="05050102010706020507" pitchFamily="18" charset="2"/>
              </a:rPr>
              <a:t></a:t>
            </a:r>
            <a:r>
              <a:rPr lang="en-US" altLang="en-US" sz="1100" b="1" dirty="0">
                <a:latin typeface="+mn-lt"/>
              </a:rPr>
              <a:t> Prescribing Information.  Dec 2007. </a:t>
            </a:r>
            <a:endParaRPr lang="en-US" altLang="en-US" sz="1100" i="1" dirty="0">
              <a:latin typeface="+mn-lt"/>
            </a:endParaRPr>
          </a:p>
        </p:txBody>
      </p:sp>
      <p:sp>
        <p:nvSpPr>
          <p:cNvPr id="5" name="Rectangle 4">
            <a:extLst>
              <a:ext uri="{FF2B5EF4-FFF2-40B4-BE49-F238E27FC236}">
                <a16:creationId xmlns:a16="http://schemas.microsoft.com/office/drawing/2014/main" id="{B1BF1A46-4590-4793-A4CC-E6BF71907F7C}"/>
              </a:ext>
            </a:extLst>
          </p:cNvPr>
          <p:cNvSpPr txBox="1">
            <a:spLocks noChangeArrowheads="1"/>
          </p:cNvSpPr>
          <p:nvPr/>
        </p:nvSpPr>
        <p:spPr>
          <a:xfrm>
            <a:off x="403763" y="306382"/>
            <a:ext cx="10652454" cy="872074"/>
          </a:xfrm>
          <a:prstGeom prst="rect">
            <a:avLst/>
          </a:prstGeom>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en-US" sz="3200" b="1"/>
              <a:t>Safety Results During the 3 Year Trial </a:t>
            </a:r>
            <a:endParaRPr lang="nl-NL" altLang="en-US" sz="3200" b="1"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a:extLst>
              <a:ext uri="{FF2B5EF4-FFF2-40B4-BE49-F238E27FC236}">
                <a16:creationId xmlns:a16="http://schemas.microsoft.com/office/drawing/2014/main" id="{2B34FB0A-592D-43E0-AF5D-623776C9F35C}"/>
              </a:ext>
            </a:extLst>
          </p:cNvPr>
          <p:cNvSpPr>
            <a:spLocks noGrp="1" noChangeArrowheads="1"/>
          </p:cNvSpPr>
          <p:nvPr>
            <p:ph type="title"/>
          </p:nvPr>
        </p:nvSpPr>
        <p:spPr>
          <a:xfrm>
            <a:off x="424544" y="360362"/>
            <a:ext cx="10652454" cy="804822"/>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Summary of the 3 Year </a:t>
            </a:r>
            <a:r>
              <a:rPr lang="en-US" altLang="en-US" sz="3200" b="1" dirty="0" err="1"/>
              <a:t>AndroGel</a:t>
            </a:r>
            <a:r>
              <a:rPr lang="en-US" altLang="en-US" sz="3200" b="1" baseline="30000" dirty="0"/>
              <a:t>®</a:t>
            </a:r>
            <a:r>
              <a:rPr lang="en-US" altLang="en-US" sz="3200" b="1" dirty="0"/>
              <a:t> 1% Trial </a:t>
            </a:r>
            <a:endParaRPr lang="nl-NL" altLang="en-US" sz="3200" b="1" dirty="0"/>
          </a:p>
        </p:txBody>
      </p:sp>
      <p:sp>
        <p:nvSpPr>
          <p:cNvPr id="51203" name="Rectangle 5">
            <a:extLst>
              <a:ext uri="{FF2B5EF4-FFF2-40B4-BE49-F238E27FC236}">
                <a16:creationId xmlns:a16="http://schemas.microsoft.com/office/drawing/2014/main" id="{867DF40E-EFC9-41BE-9D9E-C2202EAD6CEE}"/>
              </a:ext>
            </a:extLst>
          </p:cNvPr>
          <p:cNvSpPr>
            <a:spLocks noGrp="1" noChangeArrowheads="1"/>
          </p:cNvSpPr>
          <p:nvPr>
            <p:ph type="body" idx="1"/>
          </p:nvPr>
        </p:nvSpPr>
        <p:spPr>
          <a:xfrm>
            <a:off x="543294" y="1411678"/>
            <a:ext cx="10617529" cy="3141025"/>
          </a:xfrm>
          <a:noFill/>
        </p:spPr>
        <p:txBody>
          <a:bodyPr>
            <a:normAutofit fontScale="92500" lnSpcReduction="20000"/>
          </a:bodyPr>
          <a:lstStyle/>
          <a:p>
            <a:pPr eaLnBrk="1" hangingPunct="1">
              <a:buFontTx/>
              <a:buNone/>
            </a:pPr>
            <a:r>
              <a:rPr lang="en-US" altLang="en-US" sz="2200" dirty="0" err="1">
                <a:solidFill>
                  <a:schemeClr val="accent5"/>
                </a:solidFill>
              </a:rPr>
              <a:t>AndroGel</a:t>
            </a:r>
            <a:r>
              <a:rPr lang="en-US" altLang="en-US" sz="2200" baseline="30000" dirty="0">
                <a:solidFill>
                  <a:schemeClr val="accent5"/>
                </a:solidFill>
              </a:rPr>
              <a:t>®</a:t>
            </a:r>
          </a:p>
          <a:p>
            <a:pPr eaLnBrk="1" hangingPunct="1">
              <a:lnSpc>
                <a:spcPct val="140000"/>
              </a:lnSpc>
              <a:buFont typeface="Wingdings" panose="05000000000000000000" pitchFamily="2" charset="2"/>
              <a:buChar char="ü"/>
            </a:pPr>
            <a:r>
              <a:rPr lang="en-US" altLang="en-US" sz="2000" b="1" dirty="0">
                <a:solidFill>
                  <a:schemeClr val="accent5"/>
                </a:solidFill>
              </a:rPr>
              <a:t> </a:t>
            </a:r>
            <a:r>
              <a:rPr lang="en-US" altLang="en-US" sz="2000" dirty="0">
                <a:solidFill>
                  <a:schemeClr val="accent5"/>
                </a:solidFill>
              </a:rPr>
              <a:t>Normalized testosterone</a:t>
            </a:r>
          </a:p>
          <a:p>
            <a:pPr eaLnBrk="1" hangingPunct="1">
              <a:lnSpc>
                <a:spcPct val="140000"/>
              </a:lnSpc>
              <a:buFont typeface="Wingdings" panose="05000000000000000000" pitchFamily="2" charset="2"/>
              <a:buChar char="ü"/>
            </a:pPr>
            <a:r>
              <a:rPr lang="en-US" altLang="en-US" sz="2000" dirty="0">
                <a:solidFill>
                  <a:schemeClr val="accent5"/>
                </a:solidFill>
              </a:rPr>
              <a:t> Restored sexual function</a:t>
            </a:r>
          </a:p>
          <a:p>
            <a:pPr eaLnBrk="1" hangingPunct="1">
              <a:lnSpc>
                <a:spcPct val="140000"/>
              </a:lnSpc>
              <a:buFont typeface="Wingdings" panose="05000000000000000000" pitchFamily="2" charset="2"/>
              <a:buChar char="ü"/>
            </a:pPr>
            <a:r>
              <a:rPr lang="en-US" altLang="en-US" sz="2000" dirty="0">
                <a:solidFill>
                  <a:schemeClr val="accent5"/>
                </a:solidFill>
              </a:rPr>
              <a:t> Improved mood</a:t>
            </a:r>
          </a:p>
          <a:p>
            <a:pPr eaLnBrk="1" hangingPunct="1">
              <a:lnSpc>
                <a:spcPct val="140000"/>
              </a:lnSpc>
              <a:buFont typeface="Wingdings" panose="05000000000000000000" pitchFamily="2" charset="2"/>
              <a:buChar char="ü"/>
            </a:pPr>
            <a:r>
              <a:rPr lang="en-US" altLang="en-US" sz="2000" dirty="0">
                <a:solidFill>
                  <a:schemeClr val="accent5"/>
                </a:solidFill>
              </a:rPr>
              <a:t> Did NOT Increase muscle strength</a:t>
            </a:r>
          </a:p>
          <a:p>
            <a:pPr eaLnBrk="1" hangingPunct="1">
              <a:lnSpc>
                <a:spcPct val="140000"/>
              </a:lnSpc>
              <a:buFont typeface="Wingdings" panose="05000000000000000000" pitchFamily="2" charset="2"/>
              <a:buChar char="ü"/>
            </a:pPr>
            <a:r>
              <a:rPr lang="en-US" altLang="en-US" sz="2000" dirty="0">
                <a:solidFill>
                  <a:schemeClr val="accent5"/>
                </a:solidFill>
              </a:rPr>
              <a:t> Decreased fat mass</a:t>
            </a:r>
          </a:p>
          <a:p>
            <a:pPr eaLnBrk="1" hangingPunct="1">
              <a:lnSpc>
                <a:spcPct val="140000"/>
              </a:lnSpc>
              <a:buFont typeface="Wingdings" panose="05000000000000000000" pitchFamily="2" charset="2"/>
              <a:buChar char="ü"/>
            </a:pPr>
            <a:r>
              <a:rPr lang="en-US" altLang="en-US" sz="2000" dirty="0">
                <a:solidFill>
                  <a:schemeClr val="accent5"/>
                </a:solidFill>
              </a:rPr>
              <a:t> Increased bone density</a:t>
            </a:r>
          </a:p>
        </p:txBody>
      </p:sp>
      <p:sp>
        <p:nvSpPr>
          <p:cNvPr id="51204" name="Text Box 6">
            <a:extLst>
              <a:ext uri="{FF2B5EF4-FFF2-40B4-BE49-F238E27FC236}">
                <a16:creationId xmlns:a16="http://schemas.microsoft.com/office/drawing/2014/main" id="{1242B1C9-D2FB-494B-976E-19C5E38DA009}"/>
              </a:ext>
            </a:extLst>
          </p:cNvPr>
          <p:cNvSpPr txBox="1">
            <a:spLocks noChangeArrowheads="1"/>
          </p:cNvSpPr>
          <p:nvPr/>
        </p:nvSpPr>
        <p:spPr bwMode="auto">
          <a:xfrm>
            <a:off x="1660814" y="5925560"/>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ko-KR" sz="1100" b="1" dirty="0">
                <a:ea typeface="Gulim" panose="020B0600000101010101" pitchFamily="34" charset="-127"/>
              </a:rPr>
              <a:t>Wang C, </a:t>
            </a:r>
            <a:r>
              <a:rPr lang="en-US" altLang="en-US" sz="1100" b="1" dirty="0"/>
              <a:t>Cunningham G</a:t>
            </a:r>
            <a:r>
              <a:rPr lang="en-US" altLang="ko-KR" sz="1100" b="1" dirty="0">
                <a:ea typeface="Gulim" panose="020B0600000101010101" pitchFamily="34" charset="-127"/>
              </a:rPr>
              <a:t> </a:t>
            </a:r>
            <a:r>
              <a:rPr lang="en-US" altLang="ko-KR" sz="1100" i="1" dirty="0">
                <a:ea typeface="Gulim" panose="020B0600000101010101" pitchFamily="34" charset="-127"/>
              </a:rPr>
              <a:t>et al</a:t>
            </a:r>
            <a:r>
              <a:rPr lang="en-US" altLang="ko-KR" sz="1100" dirty="0">
                <a:ea typeface="Gulim" panose="020B0600000101010101" pitchFamily="34" charset="-127"/>
              </a:rPr>
              <a:t>. J Clin Endo </a:t>
            </a:r>
            <a:r>
              <a:rPr lang="en-US" altLang="ko-KR" sz="1100" dirty="0" err="1">
                <a:ea typeface="Gulim" panose="020B0600000101010101" pitchFamily="34" charset="-127"/>
              </a:rPr>
              <a:t>Metab</a:t>
            </a:r>
            <a:r>
              <a:rPr lang="en-US" altLang="ko-KR" sz="1100" dirty="0">
                <a:ea typeface="Gulim" panose="020B0600000101010101" pitchFamily="34" charset="-127"/>
              </a:rPr>
              <a:t> 2004; </a:t>
            </a:r>
            <a:r>
              <a:rPr lang="en-US" altLang="ko-KR" sz="1100" b="1" dirty="0">
                <a:ea typeface="Gulim" panose="020B0600000101010101" pitchFamily="34" charset="-127"/>
              </a:rPr>
              <a:t>89</a:t>
            </a:r>
            <a:r>
              <a:rPr lang="en-US" altLang="ko-KR" sz="1100" dirty="0">
                <a:ea typeface="Gulim" panose="020B0600000101010101" pitchFamily="34" charset="-127"/>
              </a:rPr>
              <a:t>:2085-98.</a:t>
            </a:r>
            <a:endParaRPr lang="en-US" altLang="en-US" sz="1100"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a:extLst>
              <a:ext uri="{FF2B5EF4-FFF2-40B4-BE49-F238E27FC236}">
                <a16:creationId xmlns:a16="http://schemas.microsoft.com/office/drawing/2014/main" id="{2B34FB0A-592D-43E0-AF5D-623776C9F35C}"/>
              </a:ext>
            </a:extLst>
          </p:cNvPr>
          <p:cNvSpPr>
            <a:spLocks noGrp="1" noChangeArrowheads="1"/>
          </p:cNvSpPr>
          <p:nvPr>
            <p:ph type="title"/>
          </p:nvPr>
        </p:nvSpPr>
        <p:spPr>
          <a:xfrm>
            <a:off x="424544" y="360362"/>
            <a:ext cx="10652454" cy="804822"/>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Summary of the 3 Year </a:t>
            </a:r>
            <a:r>
              <a:rPr lang="en-US" altLang="en-US" sz="3200" b="1" dirty="0" err="1"/>
              <a:t>AndroGel</a:t>
            </a:r>
            <a:r>
              <a:rPr lang="en-US" altLang="en-US" sz="3200" b="1" baseline="30000" dirty="0"/>
              <a:t>®</a:t>
            </a:r>
            <a:r>
              <a:rPr lang="en-US" altLang="en-US" sz="3200" b="1" dirty="0"/>
              <a:t> 1% Trial </a:t>
            </a:r>
            <a:endParaRPr lang="nl-NL" altLang="en-US" sz="3200" b="1" dirty="0"/>
          </a:p>
        </p:txBody>
      </p:sp>
      <p:sp>
        <p:nvSpPr>
          <p:cNvPr id="51204" name="Text Box 6">
            <a:extLst>
              <a:ext uri="{FF2B5EF4-FFF2-40B4-BE49-F238E27FC236}">
                <a16:creationId xmlns:a16="http://schemas.microsoft.com/office/drawing/2014/main" id="{1242B1C9-D2FB-494B-976E-19C5E38DA009}"/>
              </a:ext>
            </a:extLst>
          </p:cNvPr>
          <p:cNvSpPr txBox="1">
            <a:spLocks noChangeArrowheads="1"/>
          </p:cNvSpPr>
          <p:nvPr/>
        </p:nvSpPr>
        <p:spPr bwMode="auto">
          <a:xfrm>
            <a:off x="1660814" y="5925560"/>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ko-KR" sz="1100" b="1" dirty="0">
                <a:ea typeface="Gulim" panose="020B0600000101010101" pitchFamily="34" charset="-127"/>
              </a:rPr>
              <a:t>Wang C, </a:t>
            </a:r>
            <a:r>
              <a:rPr lang="en-US" altLang="en-US" sz="1100" b="1" dirty="0"/>
              <a:t>Cunningham G</a:t>
            </a:r>
            <a:r>
              <a:rPr lang="en-US" altLang="ko-KR" sz="1100" b="1" dirty="0">
                <a:ea typeface="Gulim" panose="020B0600000101010101" pitchFamily="34" charset="-127"/>
              </a:rPr>
              <a:t> </a:t>
            </a:r>
            <a:r>
              <a:rPr lang="en-US" altLang="ko-KR" sz="1100" i="1" dirty="0">
                <a:ea typeface="Gulim" panose="020B0600000101010101" pitchFamily="34" charset="-127"/>
              </a:rPr>
              <a:t>et al</a:t>
            </a:r>
            <a:r>
              <a:rPr lang="en-US" altLang="ko-KR" sz="1100" dirty="0">
                <a:ea typeface="Gulim" panose="020B0600000101010101" pitchFamily="34" charset="-127"/>
              </a:rPr>
              <a:t>. J Clin Endo </a:t>
            </a:r>
            <a:r>
              <a:rPr lang="en-US" altLang="ko-KR" sz="1100" dirty="0" err="1">
                <a:ea typeface="Gulim" panose="020B0600000101010101" pitchFamily="34" charset="-127"/>
              </a:rPr>
              <a:t>Metab</a:t>
            </a:r>
            <a:r>
              <a:rPr lang="en-US" altLang="ko-KR" sz="1100" dirty="0">
                <a:ea typeface="Gulim" panose="020B0600000101010101" pitchFamily="34" charset="-127"/>
              </a:rPr>
              <a:t> 2004; </a:t>
            </a:r>
            <a:r>
              <a:rPr lang="en-US" altLang="ko-KR" sz="1100" b="1" dirty="0">
                <a:ea typeface="Gulim" panose="020B0600000101010101" pitchFamily="34" charset="-127"/>
              </a:rPr>
              <a:t>89</a:t>
            </a:r>
            <a:r>
              <a:rPr lang="en-US" altLang="ko-KR" sz="1100" dirty="0">
                <a:ea typeface="Gulim" panose="020B0600000101010101" pitchFamily="34" charset="-127"/>
              </a:rPr>
              <a:t>:2085-98.</a:t>
            </a:r>
            <a:endParaRPr lang="en-US" altLang="en-US" sz="1100" dirty="0"/>
          </a:p>
        </p:txBody>
      </p:sp>
      <p:graphicFrame>
        <p:nvGraphicFramePr>
          <p:cNvPr id="7" name="Content Placeholder 5">
            <a:extLst>
              <a:ext uri="{FF2B5EF4-FFF2-40B4-BE49-F238E27FC236}">
                <a16:creationId xmlns:a16="http://schemas.microsoft.com/office/drawing/2014/main" id="{763CA596-81D2-469A-BE0C-38F3E52CD6D0}"/>
              </a:ext>
            </a:extLst>
          </p:cNvPr>
          <p:cNvGraphicFramePr>
            <a:graphicFrameLocks noGrp="1"/>
          </p:cNvGraphicFramePr>
          <p:nvPr>
            <p:ph idx="1"/>
            <p:extLst>
              <p:ext uri="{D42A27DB-BD31-4B8C-83A1-F6EECF244321}">
                <p14:modId xmlns:p14="http://schemas.microsoft.com/office/powerpoint/2010/main" val="521180633"/>
              </p:ext>
            </p:extLst>
          </p:nvPr>
        </p:nvGraphicFramePr>
        <p:xfrm>
          <a:off x="339328" y="1703233"/>
          <a:ext cx="10986764" cy="3451533"/>
        </p:xfrm>
        <a:graphic>
          <a:graphicData uri="http://schemas.openxmlformats.org/drawingml/2006/table">
            <a:tbl>
              <a:tblPr firstRow="1" bandRow="1">
                <a:tableStyleId>{93296810-A885-4BE3-A3E7-6D5BEEA58F35}</a:tableStyleId>
              </a:tblPr>
              <a:tblGrid>
                <a:gridCol w="1662691">
                  <a:extLst>
                    <a:ext uri="{9D8B030D-6E8A-4147-A177-3AD203B41FA5}">
                      <a16:colId xmlns:a16="http://schemas.microsoft.com/office/drawing/2014/main" val="20000"/>
                    </a:ext>
                  </a:extLst>
                </a:gridCol>
                <a:gridCol w="9324073">
                  <a:extLst>
                    <a:ext uri="{9D8B030D-6E8A-4147-A177-3AD203B41FA5}">
                      <a16:colId xmlns:a16="http://schemas.microsoft.com/office/drawing/2014/main" val="20001"/>
                    </a:ext>
                  </a:extLst>
                </a:gridCol>
              </a:tblGrid>
              <a:tr h="690880">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b="1" u="none" strike="noStrike" kern="1200" baseline="0" dirty="0" err="1">
                          <a:solidFill>
                            <a:schemeClr val="accent5"/>
                          </a:solidFill>
                          <a:latin typeface="+mn-lt"/>
                          <a:ea typeface="+mn-ea"/>
                          <a:cs typeface="+mn-cs"/>
                        </a:rPr>
                        <a:t>AndroGel</a:t>
                      </a:r>
                      <a:r>
                        <a:rPr lang="en-GB" sz="2400" b="1" u="none" strike="noStrike" kern="1200" baseline="0" dirty="0">
                          <a:solidFill>
                            <a:schemeClr val="accent5"/>
                          </a:solidFill>
                          <a:latin typeface="+mn-lt"/>
                          <a:ea typeface="+mn-ea"/>
                          <a:cs typeface="+mn-cs"/>
                        </a:rPr>
                        <a:t> is well tolerated and effective when used in the long-term treatment of hypogonadal men.</a:t>
                      </a:r>
                      <a:endParaRPr lang="en-GB" sz="2800" dirty="0">
                        <a:solidFill>
                          <a:schemeClr val="accent5"/>
                        </a:solidFill>
                        <a:latin typeface="+mn-lt"/>
                      </a:endParaRPr>
                    </a:p>
                  </a:txBody>
                  <a:tcPr marL="121920" marR="121920" marT="60960" marB="60960">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10000"/>
                  </a:ext>
                </a:extLst>
              </a:tr>
              <a:tr h="2598093">
                <a:tc>
                  <a:txBody>
                    <a:bodyPr/>
                    <a:lstStyle/>
                    <a:p>
                      <a:endParaRPr lang="en-GB" sz="1600" dirty="0">
                        <a:solidFill>
                          <a:schemeClr val="accent5"/>
                        </a:solidFill>
                        <a:latin typeface="+mn-lt"/>
                        <a:cs typeface="Arial" panose="020B0604020202020204" pitchFamily="34" charset="0"/>
                      </a:endParaRPr>
                    </a:p>
                    <a:p>
                      <a:r>
                        <a:rPr lang="en-GB" sz="1600" dirty="0">
                          <a:solidFill>
                            <a:schemeClr val="accent5"/>
                          </a:solidFill>
                          <a:latin typeface="+mn-lt"/>
                          <a:cs typeface="Arial" panose="020B0604020202020204" pitchFamily="34" charset="0"/>
                        </a:rPr>
                        <a:t>Conclusions</a:t>
                      </a:r>
                    </a:p>
                  </a:txBody>
                  <a:tcPr marL="121920" marR="121920" marT="60960" marB="60960">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a:txBody>
                    <a:bodyPr/>
                    <a:lstStyle/>
                    <a:p>
                      <a:pPr marL="171450" indent="-171450">
                        <a:buFont typeface="Arial" panose="020B0604020202020204" pitchFamily="34" charset="0"/>
                        <a:buChar char="•"/>
                      </a:pPr>
                      <a:endParaRPr lang="en-GB" sz="1600" b="0" i="0" kern="1200" dirty="0">
                        <a:solidFill>
                          <a:schemeClr val="accent5"/>
                        </a:solidFill>
                        <a:effectLst/>
                        <a:latin typeface="+mn-lt"/>
                        <a:ea typeface="+mn-ea"/>
                        <a:cs typeface="Arial" panose="020B0604020202020204" pitchFamily="34" charset="0"/>
                      </a:endParaRPr>
                    </a:p>
                    <a:p>
                      <a:pPr marL="171450" indent="-171450">
                        <a:buFont typeface="Arial" panose="020B0604020202020204" pitchFamily="34" charset="0"/>
                        <a:buChar char="•"/>
                      </a:pPr>
                      <a:r>
                        <a:rPr lang="en-GB" sz="1600" b="0" i="0" kern="1200" dirty="0" err="1">
                          <a:solidFill>
                            <a:schemeClr val="accent5"/>
                          </a:solidFill>
                          <a:effectLst/>
                          <a:latin typeface="+mn-lt"/>
                          <a:ea typeface="+mn-ea"/>
                          <a:cs typeface="Arial" panose="020B0604020202020204" pitchFamily="34" charset="0"/>
                        </a:rPr>
                        <a:t>AndroGel</a:t>
                      </a:r>
                      <a:r>
                        <a:rPr lang="en-GB" sz="1600" b="0" i="0" kern="1200" dirty="0">
                          <a:solidFill>
                            <a:schemeClr val="accent5"/>
                          </a:solidFill>
                          <a:effectLst/>
                          <a:latin typeface="+mn-lt"/>
                          <a:ea typeface="+mn-ea"/>
                          <a:cs typeface="Arial" panose="020B0604020202020204" pitchFamily="34" charset="0"/>
                        </a:rPr>
                        <a:t> replacement in hypogonadal men led to the restoration of serum T and free T into the adult male range, which was sustained with long term treatment.</a:t>
                      </a:r>
                    </a:p>
                    <a:p>
                      <a:pPr marL="171450" indent="-171450">
                        <a:buFont typeface="Arial" panose="020B0604020202020204" pitchFamily="34" charset="0"/>
                        <a:buChar char="•"/>
                      </a:pPr>
                      <a:r>
                        <a:rPr lang="en-GB" sz="1600" b="0" i="0" kern="1200" dirty="0">
                          <a:solidFill>
                            <a:schemeClr val="accent5"/>
                          </a:solidFill>
                          <a:effectLst/>
                          <a:latin typeface="+mn-lt"/>
                          <a:ea typeface="+mn-ea"/>
                          <a:cs typeface="Arial" panose="020B0604020202020204" pitchFamily="34" charset="0"/>
                        </a:rPr>
                        <a:t>Long term effects on other hormone assays and improvements in mood, sexual function, and body composition were also sustained with long term treatment.</a:t>
                      </a:r>
                    </a:p>
                    <a:p>
                      <a:pPr marL="171450" indent="-171450">
                        <a:buFont typeface="Arial" panose="020B0604020202020204" pitchFamily="34" charset="0"/>
                        <a:buChar char="•"/>
                      </a:pPr>
                      <a:r>
                        <a:rPr lang="en-GB" sz="1600" b="0" i="0" kern="1200" dirty="0">
                          <a:solidFill>
                            <a:schemeClr val="accent5"/>
                          </a:solidFill>
                          <a:effectLst/>
                          <a:latin typeface="+mn-lt"/>
                          <a:ea typeface="+mn-ea"/>
                          <a:cs typeface="Arial" panose="020B0604020202020204" pitchFamily="34" charset="0"/>
                        </a:rPr>
                        <a:t>The safety parameters were comparable with other delivery systems.</a:t>
                      </a:r>
                    </a:p>
                    <a:p>
                      <a:pPr marL="171450" indent="-171450">
                        <a:buFont typeface="Arial" panose="020B0604020202020204" pitchFamily="34" charset="0"/>
                        <a:buChar char="•"/>
                      </a:pPr>
                      <a:r>
                        <a:rPr lang="en-GB" sz="1600" b="0" i="0" kern="1200" dirty="0">
                          <a:solidFill>
                            <a:schemeClr val="accent5"/>
                          </a:solidFill>
                          <a:effectLst/>
                          <a:latin typeface="+mn-lt"/>
                          <a:ea typeface="+mn-ea"/>
                          <a:cs typeface="Arial" panose="020B0604020202020204" pitchFamily="34" charset="0"/>
                        </a:rPr>
                        <a:t>The authors note that the benefits of androgen replacement must be weighed against potential risks. As with all androgen replacement, continuous vigilance is required for the monitoring of serum PSA, haematocrit and haemoglobin.</a:t>
                      </a:r>
                      <a:endParaRPr lang="en-GB" sz="900" kern="1200" dirty="0">
                        <a:solidFill>
                          <a:schemeClr val="accent5"/>
                        </a:solidFill>
                        <a:effectLst/>
                        <a:latin typeface="+mn-lt"/>
                        <a:ea typeface="+mn-ea"/>
                        <a:cs typeface="Arial" panose="020B0604020202020204" pitchFamily="34" charset="0"/>
                      </a:endParaRPr>
                    </a:p>
                  </a:txBody>
                  <a:tcPr marL="121920" marR="121920" marT="60960" marB="60960">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1524184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288781552"/>
              </p:ext>
            </p:extLst>
          </p:nvPr>
        </p:nvGraphicFramePr>
        <p:xfrm>
          <a:off x="228981" y="1272540"/>
          <a:ext cx="11263365" cy="4225071"/>
        </p:xfrm>
        <a:graphic>
          <a:graphicData uri="http://schemas.openxmlformats.org/drawingml/2006/table">
            <a:tbl>
              <a:tblPr firstRow="1" bandRow="1">
                <a:tableStyleId>{93296810-A885-4BE3-A3E7-6D5BEEA58F35}</a:tableStyleId>
              </a:tblPr>
              <a:tblGrid>
                <a:gridCol w="1656172">
                  <a:extLst>
                    <a:ext uri="{9D8B030D-6E8A-4147-A177-3AD203B41FA5}">
                      <a16:colId xmlns:a16="http://schemas.microsoft.com/office/drawing/2014/main" val="20000"/>
                    </a:ext>
                  </a:extLst>
                </a:gridCol>
                <a:gridCol w="9607193">
                  <a:extLst>
                    <a:ext uri="{9D8B030D-6E8A-4147-A177-3AD203B41FA5}">
                      <a16:colId xmlns:a16="http://schemas.microsoft.com/office/drawing/2014/main" val="20001"/>
                    </a:ext>
                  </a:extLst>
                </a:gridCol>
              </a:tblGrid>
              <a:tr h="406400">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b="1" u="none" strike="noStrike" kern="1200" baseline="0" dirty="0">
                          <a:solidFill>
                            <a:schemeClr val="accent5"/>
                          </a:solidFill>
                          <a:latin typeface="+mn-lt"/>
                          <a:ea typeface="+mn-ea"/>
                          <a:cs typeface="+mn-cs"/>
                        </a:rPr>
                        <a:t>Long term open-label efficacy, outcome and safety follow up study of </a:t>
                      </a:r>
                      <a:r>
                        <a:rPr lang="en-GB" sz="1800" b="1" u="none" strike="noStrike" kern="1200" baseline="0" dirty="0" err="1">
                          <a:solidFill>
                            <a:schemeClr val="accent5"/>
                          </a:solidFill>
                          <a:latin typeface="+mn-lt"/>
                          <a:ea typeface="+mn-ea"/>
                          <a:cs typeface="+mn-cs"/>
                        </a:rPr>
                        <a:t>Swerdloff</a:t>
                      </a:r>
                      <a:r>
                        <a:rPr lang="en-GB" sz="1800" b="1" u="none" strike="noStrike" kern="1200" baseline="0" dirty="0">
                          <a:solidFill>
                            <a:schemeClr val="accent5"/>
                          </a:solidFill>
                          <a:latin typeface="+mn-lt"/>
                          <a:ea typeface="+mn-ea"/>
                          <a:cs typeface="+mn-cs"/>
                        </a:rPr>
                        <a:t>, RS et al 2000 </a:t>
                      </a:r>
                    </a:p>
                  </a:txBody>
                  <a:tcPr marL="121920" marR="121920" marT="60960" marB="60960">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10000"/>
                  </a:ext>
                </a:extLst>
              </a:tr>
              <a:tr h="679231">
                <a:tc>
                  <a:txBody>
                    <a:bodyPr/>
                    <a:lstStyle/>
                    <a:p>
                      <a:r>
                        <a:rPr lang="en-GB" sz="1500" dirty="0">
                          <a:solidFill>
                            <a:schemeClr val="accent5"/>
                          </a:solidFill>
                          <a:latin typeface="+mn-lt"/>
                          <a:cs typeface="Arial" panose="020B0604020202020204" pitchFamily="34" charset="0"/>
                        </a:rPr>
                        <a:t>Study design</a:t>
                      </a:r>
                    </a:p>
                    <a:p>
                      <a:endParaRPr lang="en-GB" sz="1500" dirty="0">
                        <a:solidFill>
                          <a:schemeClr val="accent5"/>
                        </a:solidFill>
                        <a:latin typeface="+mn-lt"/>
                        <a:cs typeface="Arial" panose="020B0604020202020204" pitchFamily="34" charset="0"/>
                      </a:endParaRPr>
                    </a:p>
                  </a:txBody>
                  <a:tcPr marL="121920" marR="121920" marT="60960" marB="60960"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1400" u="none" strike="noStrike" kern="1200" dirty="0">
                          <a:solidFill>
                            <a:schemeClr val="accent5"/>
                          </a:solidFill>
                          <a:effectLst/>
                          <a:latin typeface="+mn-lt"/>
                          <a:ea typeface="+mn-ea"/>
                          <a:cs typeface="Arial" panose="020B0604020202020204" pitchFamily="34" charset="0"/>
                        </a:rPr>
                        <a:t>36-month open-label follow-up study of the RCT by </a:t>
                      </a:r>
                      <a:r>
                        <a:rPr lang="en-GB" sz="1400" u="none" strike="noStrike" kern="1200" dirty="0" err="1">
                          <a:solidFill>
                            <a:schemeClr val="accent5"/>
                          </a:solidFill>
                          <a:effectLst/>
                          <a:latin typeface="+mn-lt"/>
                          <a:ea typeface="+mn-ea"/>
                          <a:cs typeface="Arial" panose="020B0604020202020204" pitchFamily="34" charset="0"/>
                        </a:rPr>
                        <a:t>Swerdloff</a:t>
                      </a:r>
                      <a:r>
                        <a:rPr lang="en-GB" sz="1400" u="none" strike="noStrike" kern="1200" dirty="0">
                          <a:solidFill>
                            <a:schemeClr val="accent5"/>
                          </a:solidFill>
                          <a:effectLst/>
                          <a:latin typeface="+mn-lt"/>
                          <a:ea typeface="+mn-ea"/>
                          <a:cs typeface="Arial" panose="020B0604020202020204" pitchFamily="34" charset="0"/>
                        </a:rPr>
                        <a:t>, RS et al 2000 (42 months total).</a:t>
                      </a:r>
                    </a:p>
                    <a:p>
                      <a:pPr marL="171450" indent="-171450">
                        <a:buFont typeface="Arial" panose="020B0604020202020204" pitchFamily="34" charset="0"/>
                        <a:buChar char="•"/>
                      </a:pPr>
                      <a:r>
                        <a:rPr lang="en-GB" sz="1400" u="none" strike="noStrike" kern="1200" dirty="0">
                          <a:solidFill>
                            <a:schemeClr val="accent5"/>
                          </a:solidFill>
                          <a:effectLst/>
                          <a:latin typeface="+mn-lt"/>
                          <a:ea typeface="+mn-ea"/>
                          <a:cs typeface="Arial" panose="020B0604020202020204" pitchFamily="34" charset="0"/>
                        </a:rPr>
                        <a:t>To evaluate the long term efficacy of T Gel</a:t>
                      </a:r>
                    </a:p>
                  </a:txBody>
                  <a:tcPr marL="121920" marR="121920" marT="60960" marB="60960"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extLst>
                  <a:ext uri="{0D108BD9-81ED-4DB2-BD59-A6C34878D82A}">
                    <a16:rowId xmlns:a16="http://schemas.microsoft.com/office/drawing/2014/main" val="10001"/>
                  </a:ext>
                </a:extLst>
              </a:tr>
              <a:tr h="1710267">
                <a:tc>
                  <a:txBody>
                    <a:bodyPr/>
                    <a:lstStyle/>
                    <a:p>
                      <a:r>
                        <a:rPr lang="en-GB" sz="1500" dirty="0">
                          <a:solidFill>
                            <a:schemeClr val="accent5"/>
                          </a:solidFill>
                          <a:latin typeface="+mn-lt"/>
                          <a:cs typeface="Arial" panose="020B0604020202020204" pitchFamily="34" charset="0"/>
                        </a:rPr>
                        <a:t>Study treatment</a:t>
                      </a:r>
                    </a:p>
                    <a:p>
                      <a:endParaRPr lang="en-GB" sz="1500" dirty="0">
                        <a:solidFill>
                          <a:schemeClr val="accent5"/>
                        </a:solidFill>
                        <a:latin typeface="+mn-lt"/>
                        <a:cs typeface="Arial" panose="020B0604020202020204" pitchFamily="34" charset="0"/>
                      </a:endParaRPr>
                    </a:p>
                    <a:p>
                      <a:endParaRPr lang="en-GB" sz="1500" dirty="0">
                        <a:solidFill>
                          <a:schemeClr val="accent5"/>
                        </a:solidFill>
                        <a:latin typeface="+mn-lt"/>
                        <a:cs typeface="Arial" panose="020B0604020202020204" pitchFamily="34" charset="0"/>
                      </a:endParaRPr>
                    </a:p>
                    <a:p>
                      <a:endParaRPr lang="en-GB" sz="1500" dirty="0">
                        <a:solidFill>
                          <a:schemeClr val="accent5"/>
                        </a:solidFill>
                        <a:latin typeface="+mn-lt"/>
                        <a:cs typeface="Arial" panose="020B0604020202020204" pitchFamily="34" charset="0"/>
                      </a:endParaRPr>
                    </a:p>
                    <a:p>
                      <a:endParaRPr lang="en-GB" sz="1500" dirty="0">
                        <a:solidFill>
                          <a:schemeClr val="accent5"/>
                        </a:solidFill>
                        <a:latin typeface="+mn-lt"/>
                        <a:cs typeface="Arial" panose="020B0604020202020204" pitchFamily="34" charset="0"/>
                      </a:endParaRPr>
                    </a:p>
                    <a:p>
                      <a:endParaRPr lang="en-GB" sz="1500" dirty="0">
                        <a:solidFill>
                          <a:schemeClr val="accent5"/>
                        </a:solidFill>
                        <a:latin typeface="+mn-lt"/>
                        <a:cs typeface="Arial" panose="020B0604020202020204" pitchFamily="34" charset="0"/>
                      </a:endParaRPr>
                    </a:p>
                    <a:p>
                      <a:endParaRPr lang="en-GB" sz="1500" dirty="0">
                        <a:solidFill>
                          <a:schemeClr val="accent5"/>
                        </a:solidFill>
                        <a:latin typeface="+mn-lt"/>
                        <a:cs typeface="Arial" panose="020B0604020202020204" pitchFamily="34" charset="0"/>
                      </a:endParaRPr>
                    </a:p>
                  </a:txBody>
                  <a:tcPr marL="121920" marR="121920" marT="60960" marB="60960"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u="none" strike="noStrike" kern="1200" dirty="0">
                          <a:solidFill>
                            <a:schemeClr val="accent5"/>
                          </a:solidFill>
                          <a:effectLst/>
                          <a:latin typeface="+mn-lt"/>
                          <a:ea typeface="+mn-ea"/>
                          <a:cs typeface="Arial" panose="020B0604020202020204" pitchFamily="34" charset="0"/>
                        </a:rPr>
                        <a:t>All patients were treated with T Gel at a dose of either 5g, 7.5g or 10g of gel daily (50mg, 75mg or 100mg testosterone respectively)</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u="none" strike="noStrike" kern="1200" dirty="0">
                          <a:solidFill>
                            <a:schemeClr val="accent5"/>
                          </a:solidFill>
                          <a:effectLst/>
                          <a:latin typeface="+mn-lt"/>
                          <a:ea typeface="+mn-ea"/>
                          <a:cs typeface="Arial" panose="020B0604020202020204" pitchFamily="34" charset="0"/>
                        </a:rPr>
                        <a:t>All subjects previously on the T patch were assigned to 5g </a:t>
                      </a:r>
                      <a:r>
                        <a:rPr lang="en-GB" sz="1400" u="none" strike="noStrike" kern="1200" dirty="0" err="1">
                          <a:solidFill>
                            <a:schemeClr val="accent5"/>
                          </a:solidFill>
                          <a:effectLst/>
                          <a:latin typeface="+mn-lt"/>
                          <a:ea typeface="+mn-ea"/>
                          <a:cs typeface="Arial" panose="020B0604020202020204" pitchFamily="34" charset="0"/>
                        </a:rPr>
                        <a:t>AndroGel</a:t>
                      </a:r>
                      <a:endParaRPr lang="en-GB" sz="1400" u="none" strike="noStrike" kern="1200" dirty="0">
                        <a:solidFill>
                          <a:schemeClr val="accent5"/>
                        </a:solidFill>
                        <a:effectLst/>
                        <a:latin typeface="+mn-lt"/>
                        <a:ea typeface="+mn-ea"/>
                        <a:cs typeface="Arial" panose="020B0604020202020204" pitchFamily="34" charset="0"/>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u="none" strike="noStrike" kern="1200" dirty="0">
                          <a:solidFill>
                            <a:schemeClr val="accent5"/>
                          </a:solidFill>
                          <a:effectLst/>
                          <a:latin typeface="+mn-lt"/>
                          <a:ea typeface="+mn-ea"/>
                          <a:cs typeface="Arial" panose="020B0604020202020204" pitchFamily="34" charset="0"/>
                        </a:rPr>
                        <a:t>Men previously on T gel 5g/day with levels &lt;10.4nmol/L (or T gel 10g/day with levels &gt;34.7nmol/L) </a:t>
                      </a:r>
                      <a:r>
                        <a:rPr lang="en-GB" sz="1400" b="0" i="0" u="none" strike="noStrike" kern="1200" baseline="0" dirty="0">
                          <a:solidFill>
                            <a:schemeClr val="accent5"/>
                          </a:solidFill>
                          <a:latin typeface="+mn-lt"/>
                          <a:cs typeface="Arial" panose="020B0604020202020204" pitchFamily="34" charset="0"/>
                        </a:rPr>
                        <a:t>were assigned to 7.5g/day gel group.</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u="none" strike="noStrike" kern="1200" dirty="0">
                          <a:solidFill>
                            <a:schemeClr val="accent5"/>
                          </a:solidFill>
                          <a:effectLst/>
                          <a:latin typeface="+mn-lt"/>
                          <a:ea typeface="+mn-ea"/>
                          <a:cs typeface="Arial" panose="020B0604020202020204" pitchFamily="34" charset="0"/>
                        </a:rPr>
                        <a:t>Due to the long duration of the study, the study design allowed dose adjustment in increments of 2.5g/day (range min: 2.5g/day max: 10g/day) throughout the study period, depending on clinical symptoms and serum T levels.</a:t>
                      </a:r>
                      <a:endParaRPr lang="en-GB" sz="1400" b="1" i="0" u="none" strike="noStrike" kern="1200" cap="none" dirty="0">
                        <a:solidFill>
                          <a:schemeClr val="accent5"/>
                        </a:solidFill>
                        <a:effectLst/>
                        <a:latin typeface="+mn-lt"/>
                        <a:ea typeface="Verdana" panose="020B0604030504040204" pitchFamily="34" charset="0"/>
                        <a:cs typeface="Arial" panose="020B0604020202020204" pitchFamily="34" charset="0"/>
                      </a:endParaRPr>
                    </a:p>
                    <a:p>
                      <a:endParaRPr lang="en-GB" sz="900" baseline="30000" dirty="0">
                        <a:solidFill>
                          <a:schemeClr val="accent5"/>
                        </a:solidFill>
                        <a:latin typeface="+mn-lt"/>
                        <a:cs typeface="Arial" panose="020B0604020202020204" pitchFamily="34" charset="0"/>
                      </a:endParaRPr>
                    </a:p>
                  </a:txBody>
                  <a:tcPr marL="121920" marR="121920" marT="60960" marB="60960"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extLst>
                  <a:ext uri="{0D108BD9-81ED-4DB2-BD59-A6C34878D82A}">
                    <a16:rowId xmlns:a16="http://schemas.microsoft.com/office/drawing/2014/main" val="10002"/>
                  </a:ext>
                </a:extLst>
              </a:tr>
              <a:tr h="975360">
                <a:tc>
                  <a:txBody>
                    <a:bodyPr/>
                    <a:lstStyle/>
                    <a:p>
                      <a:r>
                        <a:rPr lang="en-GB" sz="1500" dirty="0">
                          <a:solidFill>
                            <a:schemeClr val="accent5"/>
                          </a:solidFill>
                          <a:latin typeface="+mn-lt"/>
                          <a:cs typeface="Arial" panose="020B0604020202020204" pitchFamily="34" charset="0"/>
                        </a:rPr>
                        <a:t>Study population</a:t>
                      </a:r>
                    </a:p>
                    <a:p>
                      <a:endParaRPr lang="en-GB" sz="1500" dirty="0">
                        <a:solidFill>
                          <a:schemeClr val="accent5"/>
                        </a:solidFill>
                        <a:latin typeface="+mn-lt"/>
                        <a:cs typeface="Arial" panose="020B0604020202020204" pitchFamily="34" charset="0"/>
                      </a:endParaRPr>
                    </a:p>
                  </a:txBody>
                  <a:tcPr marL="121920" marR="121920" marT="60960" marB="60960"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1400" u="none" strike="noStrike" kern="1200" dirty="0">
                          <a:solidFill>
                            <a:schemeClr val="accent5"/>
                          </a:solidFill>
                          <a:effectLst/>
                          <a:latin typeface="+mn-lt"/>
                          <a:cs typeface="Arial" panose="020B0604020202020204" pitchFamily="34" charset="0"/>
                        </a:rPr>
                        <a:t>A total of 163 subjects (aged 19-68 years) participated in the long-term study and were included in the safety analysis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u="none" strike="noStrike" kern="1200" dirty="0">
                          <a:solidFill>
                            <a:schemeClr val="accent5"/>
                          </a:solidFill>
                          <a:effectLst/>
                          <a:latin typeface="+mn-lt"/>
                          <a:cs typeface="Arial" panose="020B0604020202020204" pitchFamily="34" charset="0"/>
                        </a:rPr>
                        <a:t>123 subjects were included in the efficacy analysis </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u="none" strike="noStrike" kern="1200" dirty="0">
                          <a:solidFill>
                            <a:schemeClr val="accent5"/>
                          </a:solidFill>
                          <a:effectLst/>
                          <a:latin typeface="+mn-lt"/>
                          <a:cs typeface="Arial" panose="020B0604020202020204" pitchFamily="34" charset="0"/>
                        </a:rPr>
                        <a:t>n=49 (primary hypogonadism), n=27 (secondary hypogonadism), n=47 (age-related/adult-onset hypogonadism)</a:t>
                      </a:r>
                    </a:p>
                  </a:txBody>
                  <a:tcPr marL="121920" marR="121920" marT="60960" marB="60960"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7" name="Rectangle 4">
            <a:extLst>
              <a:ext uri="{FF2B5EF4-FFF2-40B4-BE49-F238E27FC236}">
                <a16:creationId xmlns:a16="http://schemas.microsoft.com/office/drawing/2014/main" id="{265DC2CD-52AE-4AC3-99CE-2897C3C14C0C}"/>
              </a:ext>
            </a:extLst>
          </p:cNvPr>
          <p:cNvSpPr>
            <a:spLocks noGrp="1" noChangeArrowheads="1"/>
          </p:cNvSpPr>
          <p:nvPr>
            <p:ph type="title"/>
          </p:nvPr>
        </p:nvSpPr>
        <p:spPr>
          <a:xfrm>
            <a:off x="372589" y="230373"/>
            <a:ext cx="10652454" cy="669740"/>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3 Year </a:t>
            </a:r>
            <a:r>
              <a:rPr lang="en-US" altLang="en-US" sz="3200" b="1" dirty="0" err="1"/>
              <a:t>AndroGel</a:t>
            </a:r>
            <a:r>
              <a:rPr lang="en-US" altLang="en-US" sz="3200" b="1" baseline="30000" dirty="0"/>
              <a:t>®</a:t>
            </a:r>
            <a:r>
              <a:rPr lang="en-US" altLang="en-US" sz="3200" b="1" dirty="0"/>
              <a:t> 1% Open Label Trial </a:t>
            </a:r>
            <a:endParaRPr lang="nl-NL" altLang="en-US" sz="3200" b="1" dirty="0"/>
          </a:p>
        </p:txBody>
      </p:sp>
    </p:spTree>
    <p:extLst>
      <p:ext uri="{BB962C8B-B14F-4D97-AF65-F5344CB8AC3E}">
        <p14:creationId xmlns:p14="http://schemas.microsoft.com/office/powerpoint/2010/main" val="1246908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5">
            <a:extLst>
              <a:ext uri="{FF2B5EF4-FFF2-40B4-BE49-F238E27FC236}">
                <a16:creationId xmlns:a16="http://schemas.microsoft.com/office/drawing/2014/main" id="{AD2BB42C-811E-4C09-87D3-865B93FE2D1F}"/>
              </a:ext>
            </a:extLst>
          </p:cNvPr>
          <p:cNvSpPr>
            <a:spLocks noGrp="1" noChangeArrowheads="1"/>
          </p:cNvSpPr>
          <p:nvPr>
            <p:ph type="body" idx="1"/>
          </p:nvPr>
        </p:nvSpPr>
        <p:spPr>
          <a:xfrm>
            <a:off x="675409" y="1341438"/>
            <a:ext cx="10214264" cy="4525962"/>
          </a:xfrm>
          <a:noFill/>
        </p:spPr>
        <p:txBody>
          <a:bodyPr>
            <a:normAutofit/>
          </a:bodyPr>
          <a:lstStyle/>
          <a:p>
            <a:pPr eaLnBrk="1" hangingPunct="1">
              <a:lnSpc>
                <a:spcPct val="90000"/>
              </a:lnSpc>
              <a:buFontTx/>
              <a:buNone/>
            </a:pPr>
            <a:r>
              <a:rPr lang="en-US" altLang="en-US" sz="2200" dirty="0">
                <a:solidFill>
                  <a:schemeClr val="accent5"/>
                </a:solidFill>
              </a:rPr>
              <a:t>Assessment Every 6 Months</a:t>
            </a:r>
          </a:p>
          <a:p>
            <a:pPr eaLnBrk="1" hangingPunct="1">
              <a:lnSpc>
                <a:spcPct val="90000"/>
              </a:lnSpc>
              <a:buFontTx/>
              <a:buNone/>
            </a:pPr>
            <a:endParaRPr lang="en-US" altLang="en-US" sz="1050" dirty="0">
              <a:solidFill>
                <a:schemeClr val="accent5"/>
              </a:solidFill>
            </a:endParaRPr>
          </a:p>
          <a:p>
            <a:pPr lvl="1" eaLnBrk="1" hangingPunct="1">
              <a:lnSpc>
                <a:spcPct val="90000"/>
              </a:lnSpc>
              <a:buFontTx/>
              <a:buChar char="•"/>
            </a:pPr>
            <a:r>
              <a:rPr lang="en-US" altLang="en-US" dirty="0">
                <a:solidFill>
                  <a:schemeClr val="accent5"/>
                </a:solidFill>
              </a:rPr>
              <a:t>Physical exam, AE assessment, skin irritation every 6 months</a:t>
            </a:r>
          </a:p>
          <a:p>
            <a:pPr lvl="1" eaLnBrk="1" hangingPunct="1">
              <a:lnSpc>
                <a:spcPct val="90000"/>
              </a:lnSpc>
              <a:buFontTx/>
              <a:buChar char="•"/>
            </a:pPr>
            <a:endParaRPr lang="en-US" altLang="en-US" sz="1400" dirty="0">
              <a:solidFill>
                <a:schemeClr val="accent5"/>
              </a:solidFill>
            </a:endParaRPr>
          </a:p>
          <a:p>
            <a:pPr lvl="1" eaLnBrk="1" hangingPunct="1">
              <a:lnSpc>
                <a:spcPct val="90000"/>
              </a:lnSpc>
              <a:buFontTx/>
              <a:buChar char="•"/>
            </a:pPr>
            <a:r>
              <a:rPr lang="en-US" altLang="en-US" dirty="0">
                <a:solidFill>
                  <a:schemeClr val="accent5"/>
                </a:solidFill>
              </a:rPr>
              <a:t>Blood samples every 6 months</a:t>
            </a:r>
            <a:r>
              <a:rPr lang="en-US" altLang="en-US" sz="2400" dirty="0">
                <a:solidFill>
                  <a:schemeClr val="accent5"/>
                </a:solidFill>
              </a:rPr>
              <a:t> </a:t>
            </a:r>
          </a:p>
          <a:p>
            <a:pPr lvl="2" eaLnBrk="1" hangingPunct="1">
              <a:lnSpc>
                <a:spcPct val="90000"/>
              </a:lnSpc>
              <a:buFont typeface="Verdana" panose="020B0604030504040204" pitchFamily="34" charset="0"/>
              <a:buChar char="–"/>
            </a:pPr>
            <a:r>
              <a:rPr lang="en-US" altLang="en-US" sz="1600" dirty="0">
                <a:solidFill>
                  <a:schemeClr val="accent5"/>
                </a:solidFill>
              </a:rPr>
              <a:t>Total T, Free T, DHT, E2, LH, FSH, SHBG, bone turnover markers</a:t>
            </a:r>
          </a:p>
          <a:p>
            <a:pPr lvl="2" eaLnBrk="1" hangingPunct="1">
              <a:lnSpc>
                <a:spcPct val="90000"/>
              </a:lnSpc>
              <a:buFont typeface="Verdana" panose="020B0604030504040204" pitchFamily="34" charset="0"/>
              <a:buChar char="–"/>
            </a:pPr>
            <a:r>
              <a:rPr lang="en-US" altLang="en-US" sz="1600" dirty="0">
                <a:solidFill>
                  <a:schemeClr val="accent5"/>
                </a:solidFill>
              </a:rPr>
              <a:t>Safety blood chemistry and PSA</a:t>
            </a:r>
          </a:p>
          <a:p>
            <a:pPr lvl="1" eaLnBrk="1" hangingPunct="1">
              <a:lnSpc>
                <a:spcPct val="90000"/>
              </a:lnSpc>
              <a:buFont typeface="Verdana" panose="020B0604030504040204" pitchFamily="34" charset="0"/>
              <a:buChar char="–"/>
            </a:pPr>
            <a:endParaRPr lang="en-US" altLang="en-US" sz="1400" dirty="0">
              <a:solidFill>
                <a:schemeClr val="accent5"/>
              </a:solidFill>
            </a:endParaRPr>
          </a:p>
          <a:p>
            <a:pPr lvl="1" eaLnBrk="1" hangingPunct="1">
              <a:lnSpc>
                <a:spcPct val="90000"/>
              </a:lnSpc>
              <a:buFontTx/>
              <a:buChar char="•"/>
            </a:pPr>
            <a:r>
              <a:rPr lang="en-US" altLang="en-US" dirty="0">
                <a:solidFill>
                  <a:schemeClr val="accent5"/>
                </a:solidFill>
              </a:rPr>
              <a:t>Questionnaire for sexual function and mood every 6 months </a:t>
            </a:r>
          </a:p>
          <a:p>
            <a:pPr lvl="1" eaLnBrk="1" hangingPunct="1">
              <a:lnSpc>
                <a:spcPct val="90000"/>
              </a:lnSpc>
              <a:buFontTx/>
              <a:buChar char="•"/>
            </a:pPr>
            <a:endParaRPr lang="en-US" altLang="en-US" sz="1400" dirty="0">
              <a:solidFill>
                <a:schemeClr val="accent5"/>
              </a:solidFill>
            </a:endParaRPr>
          </a:p>
          <a:p>
            <a:pPr lvl="1" eaLnBrk="1" hangingPunct="1">
              <a:lnSpc>
                <a:spcPct val="90000"/>
              </a:lnSpc>
              <a:buFontTx/>
              <a:buChar char="•"/>
            </a:pPr>
            <a:r>
              <a:rPr lang="en-US" altLang="en-US" dirty="0">
                <a:solidFill>
                  <a:schemeClr val="accent5"/>
                </a:solidFill>
              </a:rPr>
              <a:t>Body Composition and BMD at baseline, 6, 18 and 30 months</a:t>
            </a:r>
          </a:p>
          <a:p>
            <a:pPr lvl="1" eaLnBrk="1" hangingPunct="1">
              <a:lnSpc>
                <a:spcPct val="90000"/>
              </a:lnSpc>
              <a:buFontTx/>
              <a:buChar char="•"/>
            </a:pPr>
            <a:endParaRPr lang="en-US" altLang="en-US" sz="1400" dirty="0">
              <a:solidFill>
                <a:schemeClr val="accent5"/>
              </a:solidFill>
            </a:endParaRPr>
          </a:p>
          <a:p>
            <a:pPr lvl="1" eaLnBrk="1" hangingPunct="1">
              <a:lnSpc>
                <a:spcPct val="90000"/>
              </a:lnSpc>
              <a:buFontTx/>
              <a:buChar char="•"/>
            </a:pPr>
            <a:r>
              <a:rPr lang="en-US" altLang="en-US" dirty="0">
                <a:solidFill>
                  <a:schemeClr val="accent5"/>
                </a:solidFill>
              </a:rPr>
              <a:t>Muscle strength every 6 months</a:t>
            </a:r>
          </a:p>
          <a:p>
            <a:pPr lvl="1" eaLnBrk="1" hangingPunct="1">
              <a:lnSpc>
                <a:spcPct val="90000"/>
              </a:lnSpc>
            </a:pPr>
            <a:endParaRPr lang="en-US" altLang="en-US" dirty="0">
              <a:latin typeface="Verdana" panose="020B0604030504040204" pitchFamily="34" charset="0"/>
            </a:endParaRPr>
          </a:p>
          <a:p>
            <a:pPr lvl="1" eaLnBrk="1" hangingPunct="1">
              <a:lnSpc>
                <a:spcPct val="90000"/>
              </a:lnSpc>
            </a:pPr>
            <a:endParaRPr lang="en-US" altLang="en-US" dirty="0">
              <a:latin typeface="Verdana" panose="020B0604030504040204" pitchFamily="34" charset="0"/>
            </a:endParaRPr>
          </a:p>
          <a:p>
            <a:pPr lvl="1" eaLnBrk="1" hangingPunct="1">
              <a:lnSpc>
                <a:spcPct val="90000"/>
              </a:lnSpc>
            </a:pPr>
            <a:endParaRPr lang="en-US" altLang="en-US" sz="2400" dirty="0">
              <a:latin typeface="Verdana" panose="020B0604030504040204" pitchFamily="34" charset="0"/>
            </a:endParaRPr>
          </a:p>
          <a:p>
            <a:pPr lvl="1" eaLnBrk="1" hangingPunct="1">
              <a:lnSpc>
                <a:spcPct val="90000"/>
              </a:lnSpc>
            </a:pPr>
            <a:endParaRPr lang="en-US" altLang="en-US" sz="2400" dirty="0">
              <a:latin typeface="Verdana" panose="020B0604030504040204" pitchFamily="34" charset="0"/>
            </a:endParaRPr>
          </a:p>
          <a:p>
            <a:pPr lvl="1" eaLnBrk="1" hangingPunct="1">
              <a:lnSpc>
                <a:spcPct val="90000"/>
              </a:lnSpc>
            </a:pPr>
            <a:endParaRPr lang="en-US" altLang="en-US" sz="2400" dirty="0">
              <a:latin typeface="Verdana" panose="020B0604030504040204" pitchFamily="34" charset="0"/>
            </a:endParaRPr>
          </a:p>
        </p:txBody>
      </p:sp>
      <p:sp>
        <p:nvSpPr>
          <p:cNvPr id="38916" name="Text Box 6">
            <a:extLst>
              <a:ext uri="{FF2B5EF4-FFF2-40B4-BE49-F238E27FC236}">
                <a16:creationId xmlns:a16="http://schemas.microsoft.com/office/drawing/2014/main" id="{E03EB53B-0840-4C29-9872-808D36DBB273}"/>
              </a:ext>
            </a:extLst>
          </p:cNvPr>
          <p:cNvSpPr txBox="1">
            <a:spLocks noChangeArrowheads="1"/>
          </p:cNvSpPr>
          <p:nvPr/>
        </p:nvSpPr>
        <p:spPr bwMode="auto">
          <a:xfrm>
            <a:off x="1919289" y="6381750"/>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ko-KR" sz="1100" b="1">
                <a:ea typeface="Gulim" panose="020B0600000101010101" pitchFamily="34" charset="-127"/>
              </a:rPr>
              <a:t>Wang C, </a:t>
            </a:r>
            <a:r>
              <a:rPr lang="en-US" altLang="en-US" sz="1100" b="1"/>
              <a:t>Cunningham G</a:t>
            </a:r>
            <a:r>
              <a:rPr lang="en-US" altLang="ko-KR" sz="1100" b="1">
                <a:ea typeface="Gulim" panose="020B0600000101010101" pitchFamily="34" charset="-127"/>
              </a:rPr>
              <a:t> </a:t>
            </a:r>
            <a:r>
              <a:rPr lang="en-US" altLang="ko-KR" sz="1100" i="1">
                <a:ea typeface="Gulim" panose="020B0600000101010101" pitchFamily="34" charset="-127"/>
              </a:rPr>
              <a:t>et al. J Clin Endo Metab 2004; </a:t>
            </a:r>
            <a:r>
              <a:rPr lang="en-US" altLang="ko-KR" sz="1100" b="1">
                <a:ea typeface="Gulim" panose="020B0600000101010101" pitchFamily="34" charset="-127"/>
              </a:rPr>
              <a:t>89</a:t>
            </a:r>
            <a:r>
              <a:rPr lang="en-US" altLang="ko-KR" sz="1100" i="1">
                <a:ea typeface="Gulim" panose="020B0600000101010101" pitchFamily="34" charset="-127"/>
              </a:rPr>
              <a:t>:2085-98.</a:t>
            </a:r>
            <a:endParaRPr lang="en-US" altLang="en-US" sz="1100" i="1"/>
          </a:p>
        </p:txBody>
      </p:sp>
      <p:sp>
        <p:nvSpPr>
          <p:cNvPr id="5" name="Rectangle 4">
            <a:extLst>
              <a:ext uri="{FF2B5EF4-FFF2-40B4-BE49-F238E27FC236}">
                <a16:creationId xmlns:a16="http://schemas.microsoft.com/office/drawing/2014/main" id="{DAC3456D-06BD-40F9-A3BC-C8499A69322D}"/>
              </a:ext>
            </a:extLst>
          </p:cNvPr>
          <p:cNvSpPr txBox="1">
            <a:spLocks noChangeArrowheads="1"/>
          </p:cNvSpPr>
          <p:nvPr/>
        </p:nvSpPr>
        <p:spPr>
          <a:xfrm>
            <a:off x="372589" y="230373"/>
            <a:ext cx="10652454" cy="669740"/>
          </a:xfrm>
          <a:prstGeom prst="rect">
            <a:avLst/>
          </a:prstGeom>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en-US" sz="3200" b="1"/>
              <a:t>3 Year AndroGel</a:t>
            </a:r>
            <a:r>
              <a:rPr lang="en-US" altLang="en-US" sz="3200" b="1" baseline="30000"/>
              <a:t>®</a:t>
            </a:r>
            <a:r>
              <a:rPr lang="en-US" altLang="en-US" sz="3200" b="1"/>
              <a:t> 1% Open Label Trial </a:t>
            </a:r>
            <a:endParaRPr lang="nl-NL" altLang="en-US" sz="3200" b="1"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4">
            <a:extLst>
              <a:ext uri="{FF2B5EF4-FFF2-40B4-BE49-F238E27FC236}">
                <a16:creationId xmlns:a16="http://schemas.microsoft.com/office/drawing/2014/main" id="{4C1FB098-86E3-4B3A-99F4-4A15834A42F6}"/>
              </a:ext>
            </a:extLst>
          </p:cNvPr>
          <p:cNvSpPr>
            <a:spLocks noGrp="1" noChangeArrowheads="1"/>
          </p:cNvSpPr>
          <p:nvPr>
            <p:ph type="title"/>
          </p:nvPr>
        </p:nvSpPr>
        <p:spPr>
          <a:xfrm>
            <a:off x="389907" y="288925"/>
            <a:ext cx="10652454" cy="867313"/>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Patients Enrolled in the 3 Year </a:t>
            </a:r>
            <a:r>
              <a:rPr lang="en-US" altLang="en-US" sz="3200" b="1" dirty="0" err="1"/>
              <a:t>AndroGel</a:t>
            </a:r>
            <a:r>
              <a:rPr lang="en-US" altLang="en-US" sz="3200" b="1" baseline="30000" dirty="0"/>
              <a:t>®</a:t>
            </a:r>
            <a:r>
              <a:rPr lang="en-US" altLang="en-US" sz="3200" b="1" dirty="0"/>
              <a:t> 1% Trial</a:t>
            </a:r>
          </a:p>
        </p:txBody>
      </p:sp>
      <p:grpSp>
        <p:nvGrpSpPr>
          <p:cNvPr id="39940" name="Group 5">
            <a:extLst>
              <a:ext uri="{FF2B5EF4-FFF2-40B4-BE49-F238E27FC236}">
                <a16:creationId xmlns:a16="http://schemas.microsoft.com/office/drawing/2014/main" id="{214F5528-FFDC-46ED-8A31-59EB04B0A210}"/>
              </a:ext>
            </a:extLst>
          </p:cNvPr>
          <p:cNvGrpSpPr>
            <a:grpSpLocks/>
          </p:cNvGrpSpPr>
          <p:nvPr/>
        </p:nvGrpSpPr>
        <p:grpSpPr bwMode="auto">
          <a:xfrm>
            <a:off x="2019734" y="1229426"/>
            <a:ext cx="7454900" cy="4116388"/>
            <a:chOff x="968" y="768"/>
            <a:chExt cx="4696" cy="2593"/>
          </a:xfrm>
          <a:noFill/>
        </p:grpSpPr>
        <p:pic>
          <p:nvPicPr>
            <p:cNvPr id="39945" name="Picture 6" descr="white">
              <a:extLst>
                <a:ext uri="{FF2B5EF4-FFF2-40B4-BE49-F238E27FC236}">
                  <a16:creationId xmlns:a16="http://schemas.microsoft.com/office/drawing/2014/main" id="{8FEC9F41-D1EE-43AD-A01A-B4613B5D56BF}"/>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6" name="AutoShape 7">
              <a:extLst>
                <a:ext uri="{FF2B5EF4-FFF2-40B4-BE49-F238E27FC236}">
                  <a16:creationId xmlns:a16="http://schemas.microsoft.com/office/drawing/2014/main" id="{A8FAF18B-B179-46B3-A8DD-44B8470CEBC3}"/>
                </a:ext>
              </a:extLst>
            </p:cNvPr>
            <p:cNvSpPr>
              <a:spLocks noChangeArrowheads="1"/>
            </p:cNvSpPr>
            <p:nvPr/>
          </p:nvSpPr>
          <p:spPr bwMode="auto">
            <a:xfrm>
              <a:off x="1077" y="841"/>
              <a:ext cx="4401" cy="2351"/>
            </a:xfrm>
            <a:prstGeom prst="roundRect">
              <a:avLst>
                <a:gd name="adj" fmla="val 503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a:p>
          </p:txBody>
        </p:sp>
      </p:grpSp>
      <p:graphicFrame>
        <p:nvGraphicFramePr>
          <p:cNvPr id="39941" name="Object 8">
            <a:extLst>
              <a:ext uri="{FF2B5EF4-FFF2-40B4-BE49-F238E27FC236}">
                <a16:creationId xmlns:a16="http://schemas.microsoft.com/office/drawing/2014/main" id="{1DD74A31-5F2D-4A5E-B284-A1DF5A9AEB0B}"/>
              </a:ext>
            </a:extLst>
          </p:cNvPr>
          <p:cNvGraphicFramePr>
            <a:graphicFrameLocks noChangeAspect="1"/>
          </p:cNvGraphicFramePr>
          <p:nvPr>
            <p:extLst>
              <p:ext uri="{D42A27DB-BD31-4B8C-83A1-F6EECF244321}">
                <p14:modId xmlns:p14="http://schemas.microsoft.com/office/powerpoint/2010/main" val="3276399476"/>
              </p:ext>
            </p:extLst>
          </p:nvPr>
        </p:nvGraphicFramePr>
        <p:xfrm>
          <a:off x="2383272" y="1518351"/>
          <a:ext cx="6629400" cy="3479800"/>
        </p:xfrm>
        <a:graphic>
          <a:graphicData uri="http://schemas.openxmlformats.org/presentationml/2006/ole">
            <mc:AlternateContent xmlns:mc="http://schemas.openxmlformats.org/markup-compatibility/2006">
              <mc:Choice xmlns:v="urn:schemas-microsoft-com:vml" Requires="v">
                <p:oleObj name="Chart" r:id="rId4" imgW="8572500" imgH="4495800" progId="MSGraph.Chart.8">
                  <p:embed/>
                </p:oleObj>
              </mc:Choice>
              <mc:Fallback>
                <p:oleObj name="Chart" r:id="rId4" imgW="8572500" imgH="4495800" progId="MSGraph.Chart.8">
                  <p:embed/>
                  <p:pic>
                    <p:nvPicPr>
                      <p:cNvPr id="39941" name="Object 8">
                        <a:extLst>
                          <a:ext uri="{FF2B5EF4-FFF2-40B4-BE49-F238E27FC236}">
                            <a16:creationId xmlns:a16="http://schemas.microsoft.com/office/drawing/2014/main" id="{1DD74A31-5F2D-4A5E-B284-A1DF5A9AEB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383272" y="1518351"/>
                        <a:ext cx="6629400" cy="347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2" name="Text Box 9">
            <a:extLst>
              <a:ext uri="{FF2B5EF4-FFF2-40B4-BE49-F238E27FC236}">
                <a16:creationId xmlns:a16="http://schemas.microsoft.com/office/drawing/2014/main" id="{79134A67-AB41-4906-8E52-593B23744FC2}"/>
              </a:ext>
            </a:extLst>
          </p:cNvPr>
          <p:cNvSpPr txBox="1">
            <a:spLocks noChangeArrowheads="1"/>
          </p:cNvSpPr>
          <p:nvPr/>
        </p:nvSpPr>
        <p:spPr bwMode="auto">
          <a:xfrm>
            <a:off x="4703909" y="5195167"/>
            <a:ext cx="828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400" dirty="0">
                <a:solidFill>
                  <a:schemeClr val="accent5"/>
                </a:solidFill>
                <a:latin typeface="+mn-lt"/>
              </a:rPr>
              <a:t>Months</a:t>
            </a:r>
          </a:p>
        </p:txBody>
      </p:sp>
      <p:sp>
        <p:nvSpPr>
          <p:cNvPr id="39943" name="Text Box 10">
            <a:extLst>
              <a:ext uri="{FF2B5EF4-FFF2-40B4-BE49-F238E27FC236}">
                <a16:creationId xmlns:a16="http://schemas.microsoft.com/office/drawing/2014/main" id="{12837B1A-C72C-48A1-B76E-175CA6271D92}"/>
              </a:ext>
            </a:extLst>
          </p:cNvPr>
          <p:cNvSpPr txBox="1">
            <a:spLocks noChangeArrowheads="1"/>
          </p:cNvSpPr>
          <p:nvPr/>
        </p:nvSpPr>
        <p:spPr bwMode="auto">
          <a:xfrm rot="16200000">
            <a:off x="837841" y="2955833"/>
            <a:ext cx="19669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400" dirty="0">
                <a:solidFill>
                  <a:schemeClr val="accent5"/>
                </a:solidFill>
                <a:latin typeface="+mn-lt"/>
              </a:rPr>
              <a:t>Number of Patients </a:t>
            </a:r>
          </a:p>
        </p:txBody>
      </p:sp>
      <p:sp>
        <p:nvSpPr>
          <p:cNvPr id="39944" name="Text Box 11">
            <a:extLst>
              <a:ext uri="{FF2B5EF4-FFF2-40B4-BE49-F238E27FC236}">
                <a16:creationId xmlns:a16="http://schemas.microsoft.com/office/drawing/2014/main" id="{B30CFE5E-CADF-4328-ADC1-8BF5380A0067}"/>
              </a:ext>
            </a:extLst>
          </p:cNvPr>
          <p:cNvSpPr txBox="1">
            <a:spLocks noChangeArrowheads="1"/>
          </p:cNvSpPr>
          <p:nvPr/>
        </p:nvSpPr>
        <p:spPr bwMode="auto">
          <a:xfrm>
            <a:off x="1772806" y="5988049"/>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ko-KR" sz="1100" b="1" dirty="0">
                <a:latin typeface="+mn-lt"/>
                <a:ea typeface="Gulim" panose="020B0600000101010101" pitchFamily="34" charset="-127"/>
              </a:rPr>
              <a:t>Wang C, </a:t>
            </a:r>
            <a:r>
              <a:rPr lang="en-US" altLang="en-US" sz="1100" b="1" dirty="0">
                <a:latin typeface="+mn-lt"/>
              </a:rPr>
              <a:t>Cunningham G</a:t>
            </a:r>
            <a:r>
              <a:rPr lang="en-US" altLang="ko-KR" sz="1100" b="1" dirty="0">
                <a:latin typeface="+mn-lt"/>
                <a:ea typeface="Gulim" panose="020B0600000101010101" pitchFamily="34" charset="-127"/>
              </a:rPr>
              <a:t> </a:t>
            </a:r>
            <a:r>
              <a:rPr lang="en-US" altLang="ko-KR" sz="1100" i="1" dirty="0">
                <a:latin typeface="+mn-lt"/>
                <a:ea typeface="Gulim" panose="020B0600000101010101" pitchFamily="34" charset="-127"/>
              </a:rPr>
              <a:t>et al. J Clin Endo </a:t>
            </a:r>
            <a:r>
              <a:rPr lang="en-US" altLang="ko-KR" sz="1100" i="1" dirty="0" err="1">
                <a:latin typeface="+mn-lt"/>
                <a:ea typeface="Gulim" panose="020B0600000101010101" pitchFamily="34" charset="-127"/>
              </a:rPr>
              <a:t>Metab</a:t>
            </a:r>
            <a:r>
              <a:rPr lang="en-US" altLang="ko-KR" sz="1100" i="1" dirty="0">
                <a:latin typeface="+mn-lt"/>
                <a:ea typeface="Gulim" panose="020B0600000101010101" pitchFamily="34" charset="-127"/>
              </a:rPr>
              <a:t> 2004; </a:t>
            </a:r>
            <a:r>
              <a:rPr lang="en-US" altLang="ko-KR" sz="1100" b="1" dirty="0">
                <a:latin typeface="+mn-lt"/>
                <a:ea typeface="Gulim" panose="020B0600000101010101" pitchFamily="34" charset="-127"/>
              </a:rPr>
              <a:t>89</a:t>
            </a:r>
            <a:r>
              <a:rPr lang="en-US" altLang="ko-KR" sz="1100" i="1" dirty="0">
                <a:latin typeface="+mn-lt"/>
                <a:ea typeface="Gulim" panose="020B0600000101010101" pitchFamily="34" charset="-127"/>
              </a:rPr>
              <a:t>:2085-98.</a:t>
            </a:r>
            <a:endParaRPr lang="en-US" altLang="en-US" sz="1100" i="1" dirty="0">
              <a:latin typeface="+mn-lt"/>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a:extLst>
              <a:ext uri="{FF2B5EF4-FFF2-40B4-BE49-F238E27FC236}">
                <a16:creationId xmlns:a16="http://schemas.microsoft.com/office/drawing/2014/main" id="{5A4B3A7D-59D0-42F9-8102-CBDE9CF89243}"/>
              </a:ext>
            </a:extLst>
          </p:cNvPr>
          <p:cNvSpPr>
            <a:spLocks noGrp="1" noChangeArrowheads="1"/>
          </p:cNvSpPr>
          <p:nvPr>
            <p:ph type="title"/>
          </p:nvPr>
        </p:nvSpPr>
        <p:spPr>
          <a:xfrm>
            <a:off x="473778" y="217985"/>
            <a:ext cx="10652454" cy="792699"/>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Results of the 3 Year </a:t>
            </a:r>
            <a:r>
              <a:rPr lang="en-US" altLang="en-US" sz="3200" b="1" dirty="0" err="1"/>
              <a:t>AndroGel</a:t>
            </a:r>
            <a:r>
              <a:rPr lang="en-US" altLang="en-US" sz="3200" b="1" baseline="30000" dirty="0"/>
              <a:t>®</a:t>
            </a:r>
            <a:r>
              <a:rPr lang="en-US" altLang="en-US" sz="3200" b="1" dirty="0"/>
              <a:t> 1% Trial </a:t>
            </a:r>
            <a:endParaRPr lang="nl-NL" altLang="en-US" sz="3200" b="1" dirty="0"/>
          </a:p>
        </p:txBody>
      </p:sp>
      <p:sp>
        <p:nvSpPr>
          <p:cNvPr id="40963" name="Rectangle 5">
            <a:extLst>
              <a:ext uri="{FF2B5EF4-FFF2-40B4-BE49-F238E27FC236}">
                <a16:creationId xmlns:a16="http://schemas.microsoft.com/office/drawing/2014/main" id="{B088142F-0C01-492D-8739-1C9CF2355BEF}"/>
              </a:ext>
            </a:extLst>
          </p:cNvPr>
          <p:cNvSpPr>
            <a:spLocks noChangeArrowheads="1"/>
          </p:cNvSpPr>
          <p:nvPr/>
        </p:nvSpPr>
        <p:spPr bwMode="auto">
          <a:xfrm>
            <a:off x="166255" y="4724792"/>
            <a:ext cx="11419609" cy="851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lvl="1" eaLnBrk="1" hangingPunct="1">
              <a:spcBef>
                <a:spcPct val="20000"/>
              </a:spcBef>
              <a:buClr>
                <a:schemeClr val="tx1"/>
              </a:buClr>
              <a:buFontTx/>
              <a:buChar char="•"/>
            </a:pPr>
            <a:r>
              <a:rPr lang="en-GB" altLang="en-US" sz="1100" dirty="0">
                <a:solidFill>
                  <a:schemeClr val="accent5"/>
                </a:solidFill>
                <a:latin typeface="+mn-lt"/>
              </a:rPr>
              <a:t>At 6 months, the beginning of the long-term study, mean serum T levels were at 14.1, 22.4 and 25.6 nmol/L for the 5g, 7.5g and 10g groups, respectively, which were significantly different between the groups (p = 0.012)</a:t>
            </a:r>
          </a:p>
          <a:p>
            <a:pPr lvl="1" eaLnBrk="1" hangingPunct="1">
              <a:spcBef>
                <a:spcPct val="20000"/>
              </a:spcBef>
              <a:buClr>
                <a:schemeClr val="tx1"/>
              </a:buClr>
              <a:buFontTx/>
              <a:buChar char="•"/>
            </a:pPr>
            <a:r>
              <a:rPr lang="en-GB" altLang="en-US" sz="1100" dirty="0">
                <a:solidFill>
                  <a:schemeClr val="accent5"/>
                </a:solidFill>
                <a:latin typeface="+mn-lt"/>
              </a:rPr>
              <a:t>At 12 months the differences in T concentrations between the different dose groups became smaller but remained significant (p= 0.042) </a:t>
            </a:r>
          </a:p>
          <a:p>
            <a:pPr lvl="1" eaLnBrk="1" hangingPunct="1">
              <a:spcBef>
                <a:spcPct val="20000"/>
              </a:spcBef>
              <a:buClr>
                <a:schemeClr val="tx1"/>
              </a:buClr>
              <a:buFontTx/>
              <a:buChar char="•"/>
            </a:pPr>
            <a:r>
              <a:rPr lang="en-GB" altLang="en-US" sz="1100" dirty="0">
                <a:solidFill>
                  <a:schemeClr val="accent5"/>
                </a:solidFill>
                <a:latin typeface="+mn-lt"/>
              </a:rPr>
              <a:t>Thereafter with dose adjustment for the subjects, serum T levels were not different between the three groups. </a:t>
            </a:r>
          </a:p>
          <a:p>
            <a:pPr lvl="1" eaLnBrk="1" hangingPunct="1">
              <a:spcBef>
                <a:spcPct val="20000"/>
              </a:spcBef>
              <a:buClr>
                <a:schemeClr val="tx1"/>
              </a:buClr>
              <a:buFontTx/>
              <a:buChar char="•"/>
            </a:pPr>
            <a:r>
              <a:rPr lang="en-GB" altLang="en-US" sz="1100" dirty="0">
                <a:solidFill>
                  <a:schemeClr val="accent5"/>
                </a:solidFill>
                <a:latin typeface="+mn-lt"/>
              </a:rPr>
              <a:t>Serum free T followed the same pattern as serum T and also showed no significant differences among the dose groups after 12 months. </a:t>
            </a:r>
          </a:p>
          <a:p>
            <a:pPr lvl="1" eaLnBrk="1" hangingPunct="1">
              <a:spcBef>
                <a:spcPct val="20000"/>
              </a:spcBef>
              <a:buClr>
                <a:schemeClr val="tx1"/>
              </a:buClr>
              <a:buFontTx/>
              <a:buChar char="•"/>
            </a:pPr>
            <a:endParaRPr lang="en-US" altLang="en-US" sz="1600" dirty="0">
              <a:solidFill>
                <a:schemeClr val="accent5"/>
              </a:solidFill>
              <a:latin typeface="+mn-lt"/>
            </a:endParaRPr>
          </a:p>
        </p:txBody>
      </p:sp>
      <p:grpSp>
        <p:nvGrpSpPr>
          <p:cNvPr id="40964" name="Group 6">
            <a:extLst>
              <a:ext uri="{FF2B5EF4-FFF2-40B4-BE49-F238E27FC236}">
                <a16:creationId xmlns:a16="http://schemas.microsoft.com/office/drawing/2014/main" id="{1EFB2AA0-EEEB-41CB-9AC9-C558C422F582}"/>
              </a:ext>
            </a:extLst>
          </p:cNvPr>
          <p:cNvGrpSpPr>
            <a:grpSpLocks/>
          </p:cNvGrpSpPr>
          <p:nvPr/>
        </p:nvGrpSpPr>
        <p:grpSpPr bwMode="auto">
          <a:xfrm>
            <a:off x="1783197" y="1652732"/>
            <a:ext cx="8420676" cy="3147582"/>
            <a:chOff x="1001" y="1245"/>
            <a:chExt cx="4719" cy="1889"/>
          </a:xfrm>
        </p:grpSpPr>
        <p:grpSp>
          <p:nvGrpSpPr>
            <p:cNvPr id="40968" name="Group 7">
              <a:extLst>
                <a:ext uri="{FF2B5EF4-FFF2-40B4-BE49-F238E27FC236}">
                  <a16:creationId xmlns:a16="http://schemas.microsoft.com/office/drawing/2014/main" id="{7E513900-EAAC-43F8-8E83-A98816FBF764}"/>
                </a:ext>
              </a:extLst>
            </p:cNvPr>
            <p:cNvGrpSpPr>
              <a:grpSpLocks/>
            </p:cNvGrpSpPr>
            <p:nvPr/>
          </p:nvGrpSpPr>
          <p:grpSpPr bwMode="auto">
            <a:xfrm>
              <a:off x="1001" y="1245"/>
              <a:ext cx="4719" cy="1889"/>
              <a:chOff x="935" y="1245"/>
              <a:chExt cx="5153" cy="1889"/>
            </a:xfrm>
          </p:grpSpPr>
          <p:pic>
            <p:nvPicPr>
              <p:cNvPr id="40974" name="Picture 8" descr="white">
                <a:extLst>
                  <a:ext uri="{FF2B5EF4-FFF2-40B4-BE49-F238E27FC236}">
                    <a16:creationId xmlns:a16="http://schemas.microsoft.com/office/drawing/2014/main" id="{45955DE4-79D3-4671-B844-42622DEFEAD2}"/>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35" y="1245"/>
                <a:ext cx="5153" cy="1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5" name="AutoShape 9">
                <a:extLst>
                  <a:ext uri="{FF2B5EF4-FFF2-40B4-BE49-F238E27FC236}">
                    <a16:creationId xmlns:a16="http://schemas.microsoft.com/office/drawing/2014/main" id="{CEF7EAB0-8F64-44CE-8509-50E8B6BB5C14}"/>
                  </a:ext>
                </a:extLst>
              </p:cNvPr>
              <p:cNvSpPr>
                <a:spLocks noChangeArrowheads="1"/>
              </p:cNvSpPr>
              <p:nvPr/>
            </p:nvSpPr>
            <p:spPr bwMode="auto">
              <a:xfrm>
                <a:off x="1048" y="1291"/>
                <a:ext cx="4848" cy="1711"/>
              </a:xfrm>
              <a:prstGeom prst="roundRect">
                <a:avLst>
                  <a:gd name="adj" fmla="val 5037"/>
                </a:avLst>
              </a:prstGeom>
              <a:solidFill>
                <a:srgbClr val="EAF5F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a:p>
            </p:txBody>
          </p:sp>
        </p:grpSp>
        <p:pic>
          <p:nvPicPr>
            <p:cNvPr id="40969" name="Picture 10" descr="Tresults 2">
              <a:extLst>
                <a:ext uri="{FF2B5EF4-FFF2-40B4-BE49-F238E27FC236}">
                  <a16:creationId xmlns:a16="http://schemas.microsoft.com/office/drawing/2014/main" id="{2D969DB0-2CD7-4045-90AC-44198D97AF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 y="1347"/>
              <a:ext cx="4174"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0" name="Text Box 11">
              <a:extLst>
                <a:ext uri="{FF2B5EF4-FFF2-40B4-BE49-F238E27FC236}">
                  <a16:creationId xmlns:a16="http://schemas.microsoft.com/office/drawing/2014/main" id="{3C21A18A-A8D3-4FE7-A42A-A454EC2AF94E}"/>
                </a:ext>
              </a:extLst>
            </p:cNvPr>
            <p:cNvSpPr txBox="1">
              <a:spLocks noChangeArrowheads="1"/>
            </p:cNvSpPr>
            <p:nvPr/>
          </p:nvSpPr>
          <p:spPr bwMode="auto">
            <a:xfrm>
              <a:off x="2582" y="1398"/>
              <a:ext cx="371" cy="139"/>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GB" altLang="en-US" sz="900" dirty="0">
                  <a:solidFill>
                    <a:schemeClr val="accent5"/>
                  </a:solidFill>
                </a:rPr>
                <a:t>5 grams</a:t>
              </a:r>
            </a:p>
          </p:txBody>
        </p:sp>
        <p:sp>
          <p:nvSpPr>
            <p:cNvPr id="40971" name="Text Box 12">
              <a:extLst>
                <a:ext uri="{FF2B5EF4-FFF2-40B4-BE49-F238E27FC236}">
                  <a16:creationId xmlns:a16="http://schemas.microsoft.com/office/drawing/2014/main" id="{75998455-5DFB-4EFC-A23A-6CC789922D8A}"/>
                </a:ext>
              </a:extLst>
            </p:cNvPr>
            <p:cNvSpPr txBox="1">
              <a:spLocks noChangeArrowheads="1"/>
            </p:cNvSpPr>
            <p:nvPr/>
          </p:nvSpPr>
          <p:spPr bwMode="auto">
            <a:xfrm>
              <a:off x="2580" y="1490"/>
              <a:ext cx="436" cy="139"/>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GB" altLang="en-US" sz="900" dirty="0">
                  <a:solidFill>
                    <a:schemeClr val="accent5"/>
                  </a:solidFill>
                </a:rPr>
                <a:t>7.5 grams</a:t>
              </a:r>
            </a:p>
          </p:txBody>
        </p:sp>
        <p:sp>
          <p:nvSpPr>
            <p:cNvPr id="40972" name="Text Box 13">
              <a:extLst>
                <a:ext uri="{FF2B5EF4-FFF2-40B4-BE49-F238E27FC236}">
                  <a16:creationId xmlns:a16="http://schemas.microsoft.com/office/drawing/2014/main" id="{80F1EFE5-667D-4FA4-A7D8-A32B34DF2705}"/>
                </a:ext>
              </a:extLst>
            </p:cNvPr>
            <p:cNvSpPr txBox="1">
              <a:spLocks noChangeArrowheads="1"/>
            </p:cNvSpPr>
            <p:nvPr/>
          </p:nvSpPr>
          <p:spPr bwMode="auto">
            <a:xfrm>
              <a:off x="2582" y="1578"/>
              <a:ext cx="413" cy="139"/>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GB" altLang="en-US" sz="900" dirty="0">
                  <a:solidFill>
                    <a:schemeClr val="accent5"/>
                  </a:solidFill>
                </a:rPr>
                <a:t>10 grams</a:t>
              </a:r>
            </a:p>
          </p:txBody>
        </p:sp>
        <p:sp>
          <p:nvSpPr>
            <p:cNvPr id="40973" name="Text Box 14">
              <a:extLst>
                <a:ext uri="{FF2B5EF4-FFF2-40B4-BE49-F238E27FC236}">
                  <a16:creationId xmlns:a16="http://schemas.microsoft.com/office/drawing/2014/main" id="{8F060BC3-4DB8-4D19-BA0A-1B559447648E}"/>
                </a:ext>
              </a:extLst>
            </p:cNvPr>
            <p:cNvSpPr txBox="1">
              <a:spLocks noChangeArrowheads="1"/>
            </p:cNvSpPr>
            <p:nvPr/>
          </p:nvSpPr>
          <p:spPr bwMode="auto">
            <a:xfrm>
              <a:off x="2582" y="1658"/>
              <a:ext cx="548" cy="139"/>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GB" altLang="en-US" sz="900" dirty="0">
                  <a:solidFill>
                    <a:schemeClr val="accent5"/>
                  </a:solidFill>
                </a:rPr>
                <a:t>Normal range</a:t>
              </a:r>
            </a:p>
          </p:txBody>
        </p:sp>
      </p:grpSp>
      <p:sp>
        <p:nvSpPr>
          <p:cNvPr id="40965" name="Text Box 15">
            <a:extLst>
              <a:ext uri="{FF2B5EF4-FFF2-40B4-BE49-F238E27FC236}">
                <a16:creationId xmlns:a16="http://schemas.microsoft.com/office/drawing/2014/main" id="{E5C9C792-43A6-41DE-B435-F041FF93AFF8}"/>
              </a:ext>
            </a:extLst>
          </p:cNvPr>
          <p:cNvSpPr txBox="1">
            <a:spLocks noChangeArrowheads="1"/>
          </p:cNvSpPr>
          <p:nvPr/>
        </p:nvSpPr>
        <p:spPr bwMode="auto">
          <a:xfrm>
            <a:off x="2499121" y="4296359"/>
            <a:ext cx="3419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1200" dirty="0">
                <a:solidFill>
                  <a:schemeClr val="accent5"/>
                </a:solidFill>
                <a:latin typeface="+mn-lt"/>
              </a:rPr>
              <a:t>Months</a:t>
            </a:r>
            <a:endParaRPr lang="fr-BE" altLang="en-US" sz="1200" dirty="0">
              <a:solidFill>
                <a:schemeClr val="accent5"/>
              </a:solidFill>
              <a:latin typeface="+mn-lt"/>
            </a:endParaRPr>
          </a:p>
        </p:txBody>
      </p:sp>
      <p:sp>
        <p:nvSpPr>
          <p:cNvPr id="40966" name="Text Box 16">
            <a:extLst>
              <a:ext uri="{FF2B5EF4-FFF2-40B4-BE49-F238E27FC236}">
                <a16:creationId xmlns:a16="http://schemas.microsoft.com/office/drawing/2014/main" id="{5AC3E57F-B2C7-4498-BB92-FBE426B68DF7}"/>
              </a:ext>
            </a:extLst>
          </p:cNvPr>
          <p:cNvSpPr txBox="1">
            <a:spLocks noChangeArrowheads="1"/>
          </p:cNvSpPr>
          <p:nvPr/>
        </p:nvSpPr>
        <p:spPr bwMode="auto">
          <a:xfrm>
            <a:off x="6184468" y="4292734"/>
            <a:ext cx="3419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1200" dirty="0">
                <a:solidFill>
                  <a:schemeClr val="accent5"/>
                </a:solidFill>
                <a:latin typeface="+mn-lt"/>
              </a:rPr>
              <a:t>Months</a:t>
            </a:r>
            <a:endParaRPr lang="fr-BE" altLang="en-US" sz="1200" dirty="0">
              <a:solidFill>
                <a:schemeClr val="accent5"/>
              </a:solidFill>
              <a:latin typeface="+mn-lt"/>
            </a:endParaRPr>
          </a:p>
        </p:txBody>
      </p:sp>
      <p:sp>
        <p:nvSpPr>
          <p:cNvPr id="40967" name="Text Box 17">
            <a:extLst>
              <a:ext uri="{FF2B5EF4-FFF2-40B4-BE49-F238E27FC236}">
                <a16:creationId xmlns:a16="http://schemas.microsoft.com/office/drawing/2014/main" id="{EC8393CE-92A6-470C-9627-86E4668E99EE}"/>
              </a:ext>
            </a:extLst>
          </p:cNvPr>
          <p:cNvSpPr txBox="1">
            <a:spLocks noChangeArrowheads="1"/>
          </p:cNvSpPr>
          <p:nvPr/>
        </p:nvSpPr>
        <p:spPr bwMode="auto">
          <a:xfrm>
            <a:off x="1437122" y="5926618"/>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ko-KR" sz="1100" b="1" dirty="0">
                <a:latin typeface="+mn-lt"/>
                <a:ea typeface="Gulim" panose="020B0600000101010101" pitchFamily="34" charset="-127"/>
              </a:rPr>
              <a:t>Wang C, </a:t>
            </a:r>
            <a:r>
              <a:rPr lang="en-US" altLang="en-US" sz="1100" b="1" dirty="0">
                <a:latin typeface="+mn-lt"/>
              </a:rPr>
              <a:t>Cunningham G</a:t>
            </a:r>
            <a:r>
              <a:rPr lang="en-US" altLang="ko-KR" sz="1100" b="1" dirty="0">
                <a:latin typeface="+mn-lt"/>
                <a:ea typeface="Gulim" panose="020B0600000101010101" pitchFamily="34" charset="-127"/>
              </a:rPr>
              <a:t> </a:t>
            </a:r>
            <a:r>
              <a:rPr lang="en-US" altLang="ko-KR" sz="1100" i="1" dirty="0">
                <a:latin typeface="+mn-lt"/>
                <a:ea typeface="Gulim" panose="020B0600000101010101" pitchFamily="34" charset="-127"/>
              </a:rPr>
              <a:t>et al. J Clin Endo </a:t>
            </a:r>
            <a:r>
              <a:rPr lang="en-US" altLang="ko-KR" sz="1100" i="1" dirty="0" err="1">
                <a:latin typeface="+mn-lt"/>
                <a:ea typeface="Gulim" panose="020B0600000101010101" pitchFamily="34" charset="-127"/>
              </a:rPr>
              <a:t>Metab</a:t>
            </a:r>
            <a:r>
              <a:rPr lang="en-US" altLang="ko-KR" sz="1100" i="1" dirty="0">
                <a:latin typeface="+mn-lt"/>
                <a:ea typeface="Gulim" panose="020B0600000101010101" pitchFamily="34" charset="-127"/>
              </a:rPr>
              <a:t> 2004; </a:t>
            </a:r>
            <a:r>
              <a:rPr lang="en-US" altLang="ko-KR" sz="1100" b="1" dirty="0">
                <a:latin typeface="+mn-lt"/>
                <a:ea typeface="Gulim" panose="020B0600000101010101" pitchFamily="34" charset="-127"/>
              </a:rPr>
              <a:t>89</a:t>
            </a:r>
            <a:r>
              <a:rPr lang="en-US" altLang="ko-KR" sz="1100" i="1" dirty="0">
                <a:latin typeface="+mn-lt"/>
                <a:ea typeface="Gulim" panose="020B0600000101010101" pitchFamily="34" charset="-127"/>
              </a:rPr>
              <a:t>:2085-98</a:t>
            </a:r>
            <a:r>
              <a:rPr lang="en-US" altLang="ko-KR" sz="1100" i="1" dirty="0">
                <a:ea typeface="Gulim" panose="020B0600000101010101" pitchFamily="34" charset="-127"/>
              </a:rPr>
              <a:t>.</a:t>
            </a:r>
            <a:endParaRPr lang="en-US" altLang="en-US" sz="1100" i="1" dirty="0"/>
          </a:p>
        </p:txBody>
      </p:sp>
      <p:sp>
        <p:nvSpPr>
          <p:cNvPr id="17" name="TextBox 16">
            <a:extLst>
              <a:ext uri="{FF2B5EF4-FFF2-40B4-BE49-F238E27FC236}">
                <a16:creationId xmlns:a16="http://schemas.microsoft.com/office/drawing/2014/main" id="{543A4A89-0CF1-46B4-A676-8B65BF4572EE}"/>
              </a:ext>
            </a:extLst>
          </p:cNvPr>
          <p:cNvSpPr txBox="1"/>
          <p:nvPr/>
        </p:nvSpPr>
        <p:spPr>
          <a:xfrm>
            <a:off x="2499121" y="1125437"/>
            <a:ext cx="6094268" cy="369332"/>
          </a:xfrm>
          <a:prstGeom prst="rect">
            <a:avLst/>
          </a:prstGeom>
          <a:noFill/>
        </p:spPr>
        <p:txBody>
          <a:bodyPr wrap="square">
            <a:spAutoFit/>
          </a:bodyPr>
          <a:lstStyle/>
          <a:p>
            <a:pPr lvl="1" algn="ctr" eaLnBrk="1" hangingPunct="1">
              <a:spcBef>
                <a:spcPct val="20000"/>
              </a:spcBef>
            </a:pPr>
            <a:r>
              <a:rPr lang="en-US" altLang="en-US" sz="1800" b="1" dirty="0">
                <a:solidFill>
                  <a:schemeClr val="accent5"/>
                </a:solidFill>
              </a:rPr>
              <a:t>Testosterone Levels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a:extLst>
              <a:ext uri="{FF2B5EF4-FFF2-40B4-BE49-F238E27FC236}">
                <a16:creationId xmlns:a16="http://schemas.microsoft.com/office/drawing/2014/main" id="{BBD0CE4B-9279-46A1-AAA7-AD0AE3FA8088}"/>
              </a:ext>
            </a:extLst>
          </p:cNvPr>
          <p:cNvSpPr>
            <a:spLocks noGrp="1" noChangeArrowheads="1"/>
          </p:cNvSpPr>
          <p:nvPr>
            <p:ph type="body" idx="1"/>
          </p:nvPr>
        </p:nvSpPr>
        <p:spPr>
          <a:xfrm>
            <a:off x="598323" y="1329014"/>
            <a:ext cx="10617529" cy="3141025"/>
          </a:xfrm>
          <a:noFill/>
        </p:spPr>
        <p:txBody>
          <a:bodyPr/>
          <a:lstStyle/>
          <a:p>
            <a:pPr lvl="1" eaLnBrk="1" hangingPunct="1">
              <a:buFontTx/>
              <a:buChar char="•"/>
            </a:pPr>
            <a:r>
              <a:rPr lang="en-US" altLang="en-US" dirty="0"/>
              <a:t>SHBG: No significant changes</a:t>
            </a:r>
          </a:p>
          <a:p>
            <a:pPr lvl="1" eaLnBrk="1" hangingPunct="1">
              <a:buFontTx/>
              <a:buChar char="•"/>
            </a:pPr>
            <a:r>
              <a:rPr lang="en-US" altLang="en-US" dirty="0"/>
              <a:t>DHT &amp; E2: significantly higher concentrations from baseline</a:t>
            </a: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p:txBody>
      </p:sp>
      <p:grpSp>
        <p:nvGrpSpPr>
          <p:cNvPr id="41988" name="Group 4">
            <a:extLst>
              <a:ext uri="{FF2B5EF4-FFF2-40B4-BE49-F238E27FC236}">
                <a16:creationId xmlns:a16="http://schemas.microsoft.com/office/drawing/2014/main" id="{50A8B674-1FC3-4083-9A43-E5EAC3E94A71}"/>
              </a:ext>
            </a:extLst>
          </p:cNvPr>
          <p:cNvGrpSpPr>
            <a:grpSpLocks/>
          </p:cNvGrpSpPr>
          <p:nvPr/>
        </p:nvGrpSpPr>
        <p:grpSpPr bwMode="auto">
          <a:xfrm>
            <a:off x="1051067" y="2083223"/>
            <a:ext cx="9495705" cy="3565104"/>
            <a:chOff x="1001" y="1717"/>
            <a:chExt cx="4719" cy="1645"/>
          </a:xfrm>
        </p:grpSpPr>
        <p:grpSp>
          <p:nvGrpSpPr>
            <p:cNvPr id="41996" name="Group 5">
              <a:extLst>
                <a:ext uri="{FF2B5EF4-FFF2-40B4-BE49-F238E27FC236}">
                  <a16:creationId xmlns:a16="http://schemas.microsoft.com/office/drawing/2014/main" id="{AC6A713D-35ED-4A05-9F77-0C80C7B73A03}"/>
                </a:ext>
              </a:extLst>
            </p:cNvPr>
            <p:cNvGrpSpPr>
              <a:grpSpLocks/>
            </p:cNvGrpSpPr>
            <p:nvPr/>
          </p:nvGrpSpPr>
          <p:grpSpPr bwMode="auto">
            <a:xfrm>
              <a:off x="1001" y="1717"/>
              <a:ext cx="4719" cy="1645"/>
              <a:chOff x="935" y="1245"/>
              <a:chExt cx="5153" cy="1889"/>
            </a:xfrm>
          </p:grpSpPr>
          <p:pic>
            <p:nvPicPr>
              <p:cNvPr id="41998" name="Picture 6" descr="white">
                <a:extLst>
                  <a:ext uri="{FF2B5EF4-FFF2-40B4-BE49-F238E27FC236}">
                    <a16:creationId xmlns:a16="http://schemas.microsoft.com/office/drawing/2014/main" id="{AD372DA2-4F0A-466A-81B4-B7459B679501}"/>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35" y="1245"/>
                <a:ext cx="5153" cy="1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9" name="AutoShape 7">
                <a:extLst>
                  <a:ext uri="{FF2B5EF4-FFF2-40B4-BE49-F238E27FC236}">
                    <a16:creationId xmlns:a16="http://schemas.microsoft.com/office/drawing/2014/main" id="{3E8AFF84-74EC-45AC-9F8C-FC61699A726E}"/>
                  </a:ext>
                </a:extLst>
              </p:cNvPr>
              <p:cNvSpPr>
                <a:spLocks noChangeArrowheads="1"/>
              </p:cNvSpPr>
              <p:nvPr/>
            </p:nvSpPr>
            <p:spPr bwMode="auto">
              <a:xfrm>
                <a:off x="1048" y="1291"/>
                <a:ext cx="4848" cy="1711"/>
              </a:xfrm>
              <a:prstGeom prst="roundRect">
                <a:avLst>
                  <a:gd name="adj" fmla="val 5037"/>
                </a:avLst>
              </a:prstGeom>
              <a:solidFill>
                <a:srgbClr val="EAF5F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a:p>
            </p:txBody>
          </p:sp>
        </p:grpSp>
        <p:pic>
          <p:nvPicPr>
            <p:cNvPr id="41997" name="Picture 8" descr="shgb 2">
              <a:extLst>
                <a:ext uri="{FF2B5EF4-FFF2-40B4-BE49-F238E27FC236}">
                  <a16:creationId xmlns:a16="http://schemas.microsoft.com/office/drawing/2014/main" id="{1904EC49-61C4-47FA-9430-4D1C723125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 y="1791"/>
              <a:ext cx="4271" cy="1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989" name="Text Box 9">
            <a:extLst>
              <a:ext uri="{FF2B5EF4-FFF2-40B4-BE49-F238E27FC236}">
                <a16:creationId xmlns:a16="http://schemas.microsoft.com/office/drawing/2014/main" id="{142EDA1B-AE40-4009-9282-81E1DB83A0E9}"/>
              </a:ext>
            </a:extLst>
          </p:cNvPr>
          <p:cNvSpPr txBox="1">
            <a:spLocks noChangeArrowheads="1"/>
          </p:cNvSpPr>
          <p:nvPr/>
        </p:nvSpPr>
        <p:spPr bwMode="auto">
          <a:xfrm>
            <a:off x="938646" y="5532555"/>
            <a:ext cx="3984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1200" dirty="0">
                <a:solidFill>
                  <a:schemeClr val="accent5"/>
                </a:solidFill>
                <a:latin typeface="+mn-lt"/>
              </a:rPr>
              <a:t>Months</a:t>
            </a:r>
            <a:endParaRPr lang="fr-BE" altLang="en-US" sz="1200" dirty="0">
              <a:solidFill>
                <a:schemeClr val="accent5"/>
              </a:solidFill>
              <a:latin typeface="+mn-lt"/>
            </a:endParaRPr>
          </a:p>
        </p:txBody>
      </p:sp>
      <p:sp>
        <p:nvSpPr>
          <p:cNvPr id="41990" name="Text Box 10">
            <a:extLst>
              <a:ext uri="{FF2B5EF4-FFF2-40B4-BE49-F238E27FC236}">
                <a16:creationId xmlns:a16="http://schemas.microsoft.com/office/drawing/2014/main" id="{09D0079C-2CBB-4401-AEB0-C2FECB3D15B0}"/>
              </a:ext>
            </a:extLst>
          </p:cNvPr>
          <p:cNvSpPr txBox="1">
            <a:spLocks noChangeArrowheads="1"/>
          </p:cNvSpPr>
          <p:nvPr/>
        </p:nvSpPr>
        <p:spPr bwMode="auto">
          <a:xfrm>
            <a:off x="3806606" y="5528986"/>
            <a:ext cx="3984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1200" dirty="0">
                <a:solidFill>
                  <a:schemeClr val="accent5"/>
                </a:solidFill>
                <a:latin typeface="+mn-lt"/>
              </a:rPr>
              <a:t>Months</a:t>
            </a:r>
            <a:endParaRPr lang="fr-BE" altLang="en-US" sz="1200" dirty="0">
              <a:solidFill>
                <a:schemeClr val="accent5"/>
              </a:solidFill>
              <a:latin typeface="+mn-lt"/>
            </a:endParaRPr>
          </a:p>
        </p:txBody>
      </p:sp>
      <p:sp>
        <p:nvSpPr>
          <p:cNvPr id="41991" name="Text Box 11">
            <a:extLst>
              <a:ext uri="{FF2B5EF4-FFF2-40B4-BE49-F238E27FC236}">
                <a16:creationId xmlns:a16="http://schemas.microsoft.com/office/drawing/2014/main" id="{DAF45D96-8F12-4C54-BD93-6F752574A666}"/>
              </a:ext>
            </a:extLst>
          </p:cNvPr>
          <p:cNvSpPr txBox="1">
            <a:spLocks noChangeArrowheads="1"/>
          </p:cNvSpPr>
          <p:nvPr/>
        </p:nvSpPr>
        <p:spPr bwMode="auto">
          <a:xfrm>
            <a:off x="7538663" y="5528986"/>
            <a:ext cx="26543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1200" dirty="0">
                <a:solidFill>
                  <a:schemeClr val="accent5"/>
                </a:solidFill>
                <a:latin typeface="+mn-lt"/>
              </a:rPr>
              <a:t>Months</a:t>
            </a:r>
            <a:endParaRPr lang="fr-BE" altLang="en-US" sz="1200" dirty="0">
              <a:solidFill>
                <a:schemeClr val="accent5"/>
              </a:solidFill>
              <a:latin typeface="+mn-lt"/>
            </a:endParaRPr>
          </a:p>
        </p:txBody>
      </p:sp>
      <p:sp>
        <p:nvSpPr>
          <p:cNvPr id="41992" name="Text Box 12">
            <a:extLst>
              <a:ext uri="{FF2B5EF4-FFF2-40B4-BE49-F238E27FC236}">
                <a16:creationId xmlns:a16="http://schemas.microsoft.com/office/drawing/2014/main" id="{E362040D-1F86-4C23-8560-BBA6251A62F1}"/>
              </a:ext>
            </a:extLst>
          </p:cNvPr>
          <p:cNvSpPr txBox="1">
            <a:spLocks noChangeArrowheads="1"/>
          </p:cNvSpPr>
          <p:nvPr/>
        </p:nvSpPr>
        <p:spPr bwMode="auto">
          <a:xfrm>
            <a:off x="1763714" y="6021798"/>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ko-KR" sz="1100" b="1" dirty="0">
                <a:latin typeface="+mn-lt"/>
                <a:ea typeface="Gulim" panose="020B0600000101010101" pitchFamily="34" charset="-127"/>
              </a:rPr>
              <a:t>Wang C, </a:t>
            </a:r>
            <a:r>
              <a:rPr lang="en-US" altLang="en-US" sz="1100" b="1" dirty="0">
                <a:latin typeface="+mn-lt"/>
              </a:rPr>
              <a:t>Cunningham G</a:t>
            </a:r>
            <a:r>
              <a:rPr lang="en-US" altLang="ko-KR" sz="1100" b="1" dirty="0">
                <a:latin typeface="+mn-lt"/>
                <a:ea typeface="Gulim" panose="020B0600000101010101" pitchFamily="34" charset="-127"/>
              </a:rPr>
              <a:t> </a:t>
            </a:r>
            <a:r>
              <a:rPr lang="en-US" altLang="ko-KR" sz="1100" i="1" dirty="0">
                <a:latin typeface="+mn-lt"/>
                <a:ea typeface="Gulim" panose="020B0600000101010101" pitchFamily="34" charset="-127"/>
              </a:rPr>
              <a:t>et al. J Clin Endo </a:t>
            </a:r>
            <a:r>
              <a:rPr lang="en-US" altLang="ko-KR" sz="1100" i="1" dirty="0" err="1">
                <a:latin typeface="+mn-lt"/>
                <a:ea typeface="Gulim" panose="020B0600000101010101" pitchFamily="34" charset="-127"/>
              </a:rPr>
              <a:t>Metab</a:t>
            </a:r>
            <a:r>
              <a:rPr lang="en-US" altLang="ko-KR" sz="1100" i="1" dirty="0">
                <a:latin typeface="+mn-lt"/>
                <a:ea typeface="Gulim" panose="020B0600000101010101" pitchFamily="34" charset="-127"/>
              </a:rPr>
              <a:t> 2004; </a:t>
            </a:r>
            <a:r>
              <a:rPr lang="en-US" altLang="ko-KR" sz="1100" b="1" dirty="0">
                <a:latin typeface="+mn-lt"/>
                <a:ea typeface="Gulim" panose="020B0600000101010101" pitchFamily="34" charset="-127"/>
              </a:rPr>
              <a:t>89 </a:t>
            </a:r>
            <a:r>
              <a:rPr lang="en-US" altLang="ko-KR" sz="1100" i="1" dirty="0">
                <a:latin typeface="+mn-lt"/>
                <a:ea typeface="Gulim" panose="020B0600000101010101" pitchFamily="34" charset="-127"/>
              </a:rPr>
              <a:t>: 2085-98.</a:t>
            </a:r>
            <a:endParaRPr lang="en-US" altLang="en-US" sz="1100" i="1" dirty="0">
              <a:latin typeface="+mn-lt"/>
            </a:endParaRPr>
          </a:p>
        </p:txBody>
      </p:sp>
      <p:sp>
        <p:nvSpPr>
          <p:cNvPr id="41993" name="Text Box 13">
            <a:extLst>
              <a:ext uri="{FF2B5EF4-FFF2-40B4-BE49-F238E27FC236}">
                <a16:creationId xmlns:a16="http://schemas.microsoft.com/office/drawing/2014/main" id="{B8B8B9FF-D1F1-49B8-AF92-5B573B3A96B8}"/>
              </a:ext>
            </a:extLst>
          </p:cNvPr>
          <p:cNvSpPr txBox="1">
            <a:spLocks noChangeArrowheads="1"/>
          </p:cNvSpPr>
          <p:nvPr/>
        </p:nvSpPr>
        <p:spPr bwMode="auto">
          <a:xfrm>
            <a:off x="2559844" y="2442298"/>
            <a:ext cx="9350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fr-BE" altLang="en-US" sz="1200" b="1" dirty="0">
                <a:solidFill>
                  <a:schemeClr val="accent5"/>
                </a:solidFill>
                <a:latin typeface="+mn-lt"/>
              </a:rPr>
              <a:t>SHBG</a:t>
            </a:r>
          </a:p>
        </p:txBody>
      </p:sp>
      <p:sp>
        <p:nvSpPr>
          <p:cNvPr id="41994" name="Text Box 14">
            <a:extLst>
              <a:ext uri="{FF2B5EF4-FFF2-40B4-BE49-F238E27FC236}">
                <a16:creationId xmlns:a16="http://schemas.microsoft.com/office/drawing/2014/main" id="{A54864E1-BAD3-4F71-81C0-3DC1E49796B6}"/>
              </a:ext>
            </a:extLst>
          </p:cNvPr>
          <p:cNvSpPr txBox="1">
            <a:spLocks noChangeArrowheads="1"/>
          </p:cNvSpPr>
          <p:nvPr/>
        </p:nvSpPr>
        <p:spPr bwMode="auto">
          <a:xfrm>
            <a:off x="5357559" y="2463514"/>
            <a:ext cx="9350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fr-BE" altLang="en-US" sz="1200" b="1" dirty="0">
                <a:solidFill>
                  <a:schemeClr val="accent5"/>
                </a:solidFill>
                <a:latin typeface="+mn-lt"/>
              </a:rPr>
              <a:t>DHT</a:t>
            </a:r>
          </a:p>
        </p:txBody>
      </p:sp>
      <p:sp>
        <p:nvSpPr>
          <p:cNvPr id="41995" name="Text Box 15">
            <a:extLst>
              <a:ext uri="{FF2B5EF4-FFF2-40B4-BE49-F238E27FC236}">
                <a16:creationId xmlns:a16="http://schemas.microsoft.com/office/drawing/2014/main" id="{29500C84-F5B8-4E23-BAEE-6558530966D3}"/>
              </a:ext>
            </a:extLst>
          </p:cNvPr>
          <p:cNvSpPr txBox="1">
            <a:spLocks noChangeArrowheads="1"/>
          </p:cNvSpPr>
          <p:nvPr/>
        </p:nvSpPr>
        <p:spPr bwMode="auto">
          <a:xfrm>
            <a:off x="8381711" y="2463514"/>
            <a:ext cx="9350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fr-BE" altLang="en-US" sz="1200" b="1" dirty="0">
                <a:solidFill>
                  <a:schemeClr val="accent5"/>
                </a:solidFill>
                <a:latin typeface="+mn-lt"/>
              </a:rPr>
              <a:t>E2</a:t>
            </a:r>
          </a:p>
        </p:txBody>
      </p:sp>
      <p:sp>
        <p:nvSpPr>
          <p:cNvPr id="17" name="Rectangle 4">
            <a:extLst>
              <a:ext uri="{FF2B5EF4-FFF2-40B4-BE49-F238E27FC236}">
                <a16:creationId xmlns:a16="http://schemas.microsoft.com/office/drawing/2014/main" id="{4F11B24E-F355-4BE3-AF49-941B57568970}"/>
              </a:ext>
            </a:extLst>
          </p:cNvPr>
          <p:cNvSpPr>
            <a:spLocks noGrp="1" noChangeArrowheads="1"/>
          </p:cNvSpPr>
          <p:nvPr>
            <p:ph type="title"/>
          </p:nvPr>
        </p:nvSpPr>
        <p:spPr>
          <a:xfrm>
            <a:off x="463387" y="331972"/>
            <a:ext cx="10652454" cy="792699"/>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Results of the 3 Year </a:t>
            </a:r>
            <a:r>
              <a:rPr lang="en-US" altLang="en-US" sz="3200" b="1" dirty="0" err="1"/>
              <a:t>AndroGel</a:t>
            </a:r>
            <a:r>
              <a:rPr lang="en-US" altLang="en-US" sz="3200" b="1" baseline="30000" dirty="0"/>
              <a:t>®</a:t>
            </a:r>
            <a:r>
              <a:rPr lang="en-US" altLang="en-US" sz="3200" b="1" dirty="0"/>
              <a:t> 1% Trial </a:t>
            </a:r>
            <a:endParaRPr lang="nl-NL" altLang="en-US" sz="3200" b="1"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5">
            <a:extLst>
              <a:ext uri="{FF2B5EF4-FFF2-40B4-BE49-F238E27FC236}">
                <a16:creationId xmlns:a16="http://schemas.microsoft.com/office/drawing/2014/main" id="{C04FC966-34E3-424A-B538-3BD9F03AC978}"/>
              </a:ext>
            </a:extLst>
          </p:cNvPr>
          <p:cNvSpPr>
            <a:spLocks noGrp="1" noChangeArrowheads="1"/>
          </p:cNvSpPr>
          <p:nvPr>
            <p:ph type="body" idx="1"/>
          </p:nvPr>
        </p:nvSpPr>
        <p:spPr>
          <a:xfrm>
            <a:off x="463387" y="1407640"/>
            <a:ext cx="9750877" cy="523479"/>
          </a:xfrm>
          <a:noFill/>
        </p:spPr>
        <p:txBody>
          <a:bodyPr/>
          <a:lstStyle/>
          <a:p>
            <a:pPr lvl="1" eaLnBrk="1" hangingPunct="1">
              <a:buFontTx/>
              <a:buChar char="•"/>
            </a:pPr>
            <a:r>
              <a:rPr lang="en-US" altLang="en-US" dirty="0">
                <a:solidFill>
                  <a:schemeClr val="accent5"/>
                </a:solidFill>
              </a:rPr>
              <a:t>LH &amp; FSH: Long term suppression maintained from baseline (p&lt;0.0001) </a:t>
            </a:r>
          </a:p>
          <a:p>
            <a:pPr marL="457200" lvl="1" indent="0" eaLnBrk="1" hangingPunct="1">
              <a:buNone/>
            </a:pPr>
            <a:endParaRPr lang="en-US" altLang="en-US" b="1" dirty="0"/>
          </a:p>
          <a:p>
            <a:pPr lvl="1" eaLnBrk="1" hangingPunct="1"/>
            <a:endParaRPr lang="en-US" altLang="en-US" b="1" dirty="0"/>
          </a:p>
          <a:p>
            <a:pPr lvl="1" eaLnBrk="1" hangingPunct="1"/>
            <a:endParaRPr lang="en-US" altLang="en-US" dirty="0"/>
          </a:p>
          <a:p>
            <a:pPr lvl="1" eaLnBrk="1" hangingPunct="1"/>
            <a:endParaRPr lang="en-US" altLang="en-US" dirty="0"/>
          </a:p>
        </p:txBody>
      </p:sp>
      <p:grpSp>
        <p:nvGrpSpPr>
          <p:cNvPr id="43012" name="Group 6">
            <a:extLst>
              <a:ext uri="{FF2B5EF4-FFF2-40B4-BE49-F238E27FC236}">
                <a16:creationId xmlns:a16="http://schemas.microsoft.com/office/drawing/2014/main" id="{96B80C54-27BE-4AB1-BEBC-3DF54AD28F9D}"/>
              </a:ext>
            </a:extLst>
          </p:cNvPr>
          <p:cNvGrpSpPr>
            <a:grpSpLocks/>
          </p:cNvGrpSpPr>
          <p:nvPr/>
        </p:nvGrpSpPr>
        <p:grpSpPr bwMode="auto">
          <a:xfrm>
            <a:off x="1364964" y="1931119"/>
            <a:ext cx="9014280" cy="3765548"/>
            <a:chOff x="968" y="1329"/>
            <a:chExt cx="4834" cy="2106"/>
          </a:xfrm>
        </p:grpSpPr>
        <p:grpSp>
          <p:nvGrpSpPr>
            <p:cNvPr id="43019" name="Group 7">
              <a:extLst>
                <a:ext uri="{FF2B5EF4-FFF2-40B4-BE49-F238E27FC236}">
                  <a16:creationId xmlns:a16="http://schemas.microsoft.com/office/drawing/2014/main" id="{04C8D386-CDF7-466A-9350-CE16B616B5D0}"/>
                </a:ext>
              </a:extLst>
            </p:cNvPr>
            <p:cNvGrpSpPr>
              <a:grpSpLocks/>
            </p:cNvGrpSpPr>
            <p:nvPr/>
          </p:nvGrpSpPr>
          <p:grpSpPr bwMode="auto">
            <a:xfrm>
              <a:off x="968" y="1329"/>
              <a:ext cx="4834" cy="2106"/>
              <a:chOff x="1008" y="1329"/>
              <a:chExt cx="4834" cy="2106"/>
            </a:xfrm>
          </p:grpSpPr>
          <p:grpSp>
            <p:nvGrpSpPr>
              <p:cNvPr id="43022" name="Group 8">
                <a:extLst>
                  <a:ext uri="{FF2B5EF4-FFF2-40B4-BE49-F238E27FC236}">
                    <a16:creationId xmlns:a16="http://schemas.microsoft.com/office/drawing/2014/main" id="{62850CE5-4241-4410-B19B-90F3D072404D}"/>
                  </a:ext>
                </a:extLst>
              </p:cNvPr>
              <p:cNvGrpSpPr>
                <a:grpSpLocks/>
              </p:cNvGrpSpPr>
              <p:nvPr/>
            </p:nvGrpSpPr>
            <p:grpSpPr bwMode="auto">
              <a:xfrm>
                <a:off x="1008" y="1329"/>
                <a:ext cx="4834" cy="2106"/>
                <a:chOff x="935" y="1245"/>
                <a:chExt cx="5153" cy="1889"/>
              </a:xfrm>
            </p:grpSpPr>
            <p:pic>
              <p:nvPicPr>
                <p:cNvPr id="43024" name="Picture 9" descr="white">
                  <a:extLst>
                    <a:ext uri="{FF2B5EF4-FFF2-40B4-BE49-F238E27FC236}">
                      <a16:creationId xmlns:a16="http://schemas.microsoft.com/office/drawing/2014/main" id="{987BCADA-3522-4577-9DE4-BC17638F9522}"/>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35" y="1245"/>
                  <a:ext cx="5153" cy="1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5" name="AutoShape 10">
                  <a:extLst>
                    <a:ext uri="{FF2B5EF4-FFF2-40B4-BE49-F238E27FC236}">
                      <a16:creationId xmlns:a16="http://schemas.microsoft.com/office/drawing/2014/main" id="{3222B765-C990-4E0C-8857-D542667974AB}"/>
                    </a:ext>
                  </a:extLst>
                </p:cNvPr>
                <p:cNvSpPr>
                  <a:spLocks noChangeArrowheads="1"/>
                </p:cNvSpPr>
                <p:nvPr/>
              </p:nvSpPr>
              <p:spPr bwMode="auto">
                <a:xfrm>
                  <a:off x="1048" y="1291"/>
                  <a:ext cx="4848" cy="1711"/>
                </a:xfrm>
                <a:prstGeom prst="roundRect">
                  <a:avLst>
                    <a:gd name="adj" fmla="val 5037"/>
                  </a:avLst>
                </a:prstGeom>
                <a:solidFill>
                  <a:srgbClr val="EAF5F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a:p>
              </p:txBody>
            </p:sp>
          </p:grpSp>
          <p:pic>
            <p:nvPicPr>
              <p:cNvPr id="43023" name="Picture 11" descr="fsh 2">
                <a:extLst>
                  <a:ext uri="{FF2B5EF4-FFF2-40B4-BE49-F238E27FC236}">
                    <a16:creationId xmlns:a16="http://schemas.microsoft.com/office/drawing/2014/main" id="{66D825E8-4875-45EE-A76A-430B496555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 y="1430"/>
                <a:ext cx="4266" cy="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020" name="Text Box 12">
              <a:extLst>
                <a:ext uri="{FF2B5EF4-FFF2-40B4-BE49-F238E27FC236}">
                  <a16:creationId xmlns:a16="http://schemas.microsoft.com/office/drawing/2014/main" id="{95230D0E-7E94-4D1F-819A-2BAC4CC4DA47}"/>
                </a:ext>
              </a:extLst>
            </p:cNvPr>
            <p:cNvSpPr txBox="1">
              <a:spLocks noChangeArrowheads="1"/>
            </p:cNvSpPr>
            <p:nvPr/>
          </p:nvSpPr>
          <p:spPr bwMode="auto">
            <a:xfrm>
              <a:off x="4738" y="1780"/>
              <a:ext cx="558" cy="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900" dirty="0">
                  <a:solidFill>
                    <a:schemeClr val="accent5"/>
                  </a:solidFill>
                  <a:latin typeface="+mn-lt"/>
                </a:rPr>
                <a:t>Primary failure</a:t>
              </a:r>
            </a:p>
          </p:txBody>
        </p:sp>
        <p:sp>
          <p:nvSpPr>
            <p:cNvPr id="43021" name="Text Box 13">
              <a:extLst>
                <a:ext uri="{FF2B5EF4-FFF2-40B4-BE49-F238E27FC236}">
                  <a16:creationId xmlns:a16="http://schemas.microsoft.com/office/drawing/2014/main" id="{A8C78C26-D33C-4CDC-835E-42D6590DD6A0}"/>
                </a:ext>
              </a:extLst>
            </p:cNvPr>
            <p:cNvSpPr txBox="1">
              <a:spLocks noChangeArrowheads="1"/>
            </p:cNvSpPr>
            <p:nvPr/>
          </p:nvSpPr>
          <p:spPr bwMode="auto">
            <a:xfrm>
              <a:off x="4737" y="1911"/>
              <a:ext cx="275" cy="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900">
                  <a:solidFill>
                    <a:schemeClr val="accent5"/>
                  </a:solidFill>
                  <a:latin typeface="+mn-lt"/>
                </a:rPr>
                <a:t>Other</a:t>
              </a:r>
            </a:p>
          </p:txBody>
        </p:sp>
      </p:grpSp>
      <p:sp>
        <p:nvSpPr>
          <p:cNvPr id="43013" name="Text Box 14">
            <a:extLst>
              <a:ext uri="{FF2B5EF4-FFF2-40B4-BE49-F238E27FC236}">
                <a16:creationId xmlns:a16="http://schemas.microsoft.com/office/drawing/2014/main" id="{928AAFBE-1845-4D07-B13D-FAF20AE3F067}"/>
              </a:ext>
            </a:extLst>
          </p:cNvPr>
          <p:cNvSpPr txBox="1">
            <a:spLocks noChangeArrowheads="1"/>
          </p:cNvSpPr>
          <p:nvPr/>
        </p:nvSpPr>
        <p:spPr bwMode="auto">
          <a:xfrm>
            <a:off x="2661227" y="2398905"/>
            <a:ext cx="4478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1200" dirty="0">
                <a:solidFill>
                  <a:schemeClr val="accent5"/>
                </a:solidFill>
                <a:latin typeface="+mn-lt"/>
              </a:rPr>
              <a:t>FSH</a:t>
            </a:r>
          </a:p>
        </p:txBody>
      </p:sp>
      <p:sp>
        <p:nvSpPr>
          <p:cNvPr id="43014" name="Text Box 15">
            <a:extLst>
              <a:ext uri="{FF2B5EF4-FFF2-40B4-BE49-F238E27FC236}">
                <a16:creationId xmlns:a16="http://schemas.microsoft.com/office/drawing/2014/main" id="{DD48457D-11E4-4435-B3CA-72EB54593D59}"/>
              </a:ext>
            </a:extLst>
          </p:cNvPr>
          <p:cNvSpPr txBox="1">
            <a:spLocks noChangeArrowheads="1"/>
          </p:cNvSpPr>
          <p:nvPr/>
        </p:nvSpPr>
        <p:spPr bwMode="auto">
          <a:xfrm rot="16200000">
            <a:off x="1083497" y="3629192"/>
            <a:ext cx="13922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1200" dirty="0">
                <a:solidFill>
                  <a:schemeClr val="accent5"/>
                </a:solidFill>
              </a:rPr>
              <a:t>FSH (IU/L)</a:t>
            </a:r>
            <a:endParaRPr lang="fr-BE" altLang="en-US" sz="1200" dirty="0">
              <a:solidFill>
                <a:schemeClr val="accent5"/>
              </a:solidFill>
            </a:endParaRPr>
          </a:p>
        </p:txBody>
      </p:sp>
      <p:sp>
        <p:nvSpPr>
          <p:cNvPr id="43015" name="Text Box 16">
            <a:extLst>
              <a:ext uri="{FF2B5EF4-FFF2-40B4-BE49-F238E27FC236}">
                <a16:creationId xmlns:a16="http://schemas.microsoft.com/office/drawing/2014/main" id="{A6241FD1-C37C-4DD2-BA64-8720972C27A1}"/>
              </a:ext>
            </a:extLst>
          </p:cNvPr>
          <p:cNvSpPr txBox="1">
            <a:spLocks noChangeArrowheads="1"/>
          </p:cNvSpPr>
          <p:nvPr/>
        </p:nvSpPr>
        <p:spPr bwMode="auto">
          <a:xfrm>
            <a:off x="6777760" y="2385522"/>
            <a:ext cx="35298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1200" dirty="0">
                <a:solidFill>
                  <a:schemeClr val="accent5"/>
                </a:solidFill>
                <a:latin typeface="+mn-lt"/>
              </a:rPr>
              <a:t>LH</a:t>
            </a:r>
          </a:p>
        </p:txBody>
      </p:sp>
      <p:sp>
        <p:nvSpPr>
          <p:cNvPr id="43016" name="Text Box 17">
            <a:extLst>
              <a:ext uri="{FF2B5EF4-FFF2-40B4-BE49-F238E27FC236}">
                <a16:creationId xmlns:a16="http://schemas.microsoft.com/office/drawing/2014/main" id="{31DD4642-728A-409B-9A50-0AAEA8E0DB50}"/>
              </a:ext>
            </a:extLst>
          </p:cNvPr>
          <p:cNvSpPr txBox="1">
            <a:spLocks noChangeArrowheads="1"/>
          </p:cNvSpPr>
          <p:nvPr/>
        </p:nvSpPr>
        <p:spPr bwMode="auto">
          <a:xfrm>
            <a:off x="7386842" y="5510206"/>
            <a:ext cx="15192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1200" dirty="0">
                <a:solidFill>
                  <a:schemeClr val="accent5"/>
                </a:solidFill>
                <a:latin typeface="+mn-lt"/>
              </a:rPr>
              <a:t>Months</a:t>
            </a:r>
            <a:endParaRPr lang="fr-BE" altLang="en-US" sz="1200" dirty="0">
              <a:solidFill>
                <a:schemeClr val="accent5"/>
              </a:solidFill>
              <a:latin typeface="+mn-lt"/>
            </a:endParaRPr>
          </a:p>
        </p:txBody>
      </p:sp>
      <p:sp>
        <p:nvSpPr>
          <p:cNvPr id="43017" name="Text Box 18">
            <a:extLst>
              <a:ext uri="{FF2B5EF4-FFF2-40B4-BE49-F238E27FC236}">
                <a16:creationId xmlns:a16="http://schemas.microsoft.com/office/drawing/2014/main" id="{61CEDA59-CE0E-4375-8B7F-6E31542720EE}"/>
              </a:ext>
            </a:extLst>
          </p:cNvPr>
          <p:cNvSpPr txBox="1">
            <a:spLocks noChangeArrowheads="1"/>
          </p:cNvSpPr>
          <p:nvPr/>
        </p:nvSpPr>
        <p:spPr bwMode="auto">
          <a:xfrm>
            <a:off x="3109107" y="5522429"/>
            <a:ext cx="15192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1200" dirty="0">
                <a:solidFill>
                  <a:schemeClr val="accent5"/>
                </a:solidFill>
                <a:latin typeface="+mn-lt"/>
              </a:rPr>
              <a:t>Months</a:t>
            </a:r>
            <a:endParaRPr lang="fr-BE" altLang="en-US" sz="1200" dirty="0">
              <a:solidFill>
                <a:schemeClr val="accent5"/>
              </a:solidFill>
              <a:latin typeface="+mn-lt"/>
            </a:endParaRPr>
          </a:p>
        </p:txBody>
      </p:sp>
      <p:sp>
        <p:nvSpPr>
          <p:cNvPr id="43018" name="Text Box 20">
            <a:extLst>
              <a:ext uri="{FF2B5EF4-FFF2-40B4-BE49-F238E27FC236}">
                <a16:creationId xmlns:a16="http://schemas.microsoft.com/office/drawing/2014/main" id="{20932ED7-A936-44E1-96A8-9E19CA2CCA29}"/>
              </a:ext>
            </a:extLst>
          </p:cNvPr>
          <p:cNvSpPr txBox="1">
            <a:spLocks noChangeArrowheads="1"/>
          </p:cNvSpPr>
          <p:nvPr/>
        </p:nvSpPr>
        <p:spPr bwMode="auto">
          <a:xfrm>
            <a:off x="1779616" y="6045834"/>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ko-KR" sz="1100" b="1" dirty="0">
                <a:latin typeface="+mn-lt"/>
                <a:ea typeface="Gulim" panose="020B0600000101010101" pitchFamily="34" charset="-127"/>
              </a:rPr>
              <a:t>Wang C, </a:t>
            </a:r>
            <a:r>
              <a:rPr lang="en-US" altLang="en-US" sz="1100" b="1" dirty="0">
                <a:latin typeface="+mn-lt"/>
              </a:rPr>
              <a:t>Cunningham G</a:t>
            </a:r>
            <a:r>
              <a:rPr lang="en-US" altLang="ko-KR" sz="1100" b="1" dirty="0">
                <a:latin typeface="+mn-lt"/>
                <a:ea typeface="Gulim" panose="020B0600000101010101" pitchFamily="34" charset="-127"/>
              </a:rPr>
              <a:t> </a:t>
            </a:r>
            <a:r>
              <a:rPr lang="en-US" altLang="ko-KR" sz="1100" i="1" dirty="0">
                <a:latin typeface="+mn-lt"/>
                <a:ea typeface="Gulim" panose="020B0600000101010101" pitchFamily="34" charset="-127"/>
              </a:rPr>
              <a:t>et al. J Clin Endo </a:t>
            </a:r>
            <a:r>
              <a:rPr lang="en-US" altLang="ko-KR" sz="1100" i="1" dirty="0" err="1">
                <a:latin typeface="+mn-lt"/>
                <a:ea typeface="Gulim" panose="020B0600000101010101" pitchFamily="34" charset="-127"/>
              </a:rPr>
              <a:t>Metab</a:t>
            </a:r>
            <a:r>
              <a:rPr lang="en-US" altLang="ko-KR" sz="1100" i="1" dirty="0">
                <a:latin typeface="+mn-lt"/>
                <a:ea typeface="Gulim" panose="020B0600000101010101" pitchFamily="34" charset="-127"/>
              </a:rPr>
              <a:t> 2004; </a:t>
            </a:r>
            <a:r>
              <a:rPr lang="en-US" altLang="ko-KR" sz="1100" b="1" dirty="0">
                <a:latin typeface="+mn-lt"/>
                <a:ea typeface="Gulim" panose="020B0600000101010101" pitchFamily="34" charset="-127"/>
              </a:rPr>
              <a:t>89</a:t>
            </a:r>
            <a:r>
              <a:rPr lang="en-US" altLang="ko-KR" sz="1100" i="1" dirty="0">
                <a:latin typeface="+mn-lt"/>
                <a:ea typeface="Gulim" panose="020B0600000101010101" pitchFamily="34" charset="-127"/>
              </a:rPr>
              <a:t>:2085-98.</a:t>
            </a:r>
            <a:endParaRPr lang="en-US" altLang="en-US" sz="1100" i="1" dirty="0">
              <a:latin typeface="+mn-lt"/>
            </a:endParaRPr>
          </a:p>
        </p:txBody>
      </p:sp>
      <p:sp>
        <p:nvSpPr>
          <p:cNvPr id="19" name="Rectangle 4">
            <a:extLst>
              <a:ext uri="{FF2B5EF4-FFF2-40B4-BE49-F238E27FC236}">
                <a16:creationId xmlns:a16="http://schemas.microsoft.com/office/drawing/2014/main" id="{26070540-140B-4C91-80F9-F0602FE29400}"/>
              </a:ext>
            </a:extLst>
          </p:cNvPr>
          <p:cNvSpPr>
            <a:spLocks noGrp="1" noChangeArrowheads="1"/>
          </p:cNvSpPr>
          <p:nvPr>
            <p:ph type="title"/>
          </p:nvPr>
        </p:nvSpPr>
        <p:spPr>
          <a:xfrm>
            <a:off x="463387" y="331972"/>
            <a:ext cx="10652454" cy="792699"/>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Results of the 3 Year </a:t>
            </a:r>
            <a:r>
              <a:rPr lang="en-US" altLang="en-US" sz="3200" b="1" dirty="0" err="1"/>
              <a:t>AndroGel</a:t>
            </a:r>
            <a:r>
              <a:rPr lang="en-US" altLang="en-US" sz="3200" b="1" baseline="30000" dirty="0"/>
              <a:t>®</a:t>
            </a:r>
            <a:r>
              <a:rPr lang="en-US" altLang="en-US" sz="3200" b="1" dirty="0"/>
              <a:t> 1% Trial </a:t>
            </a:r>
            <a:endParaRPr lang="nl-NL" altLang="en-US" sz="3200" b="1"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a:extLst>
              <a:ext uri="{FF2B5EF4-FFF2-40B4-BE49-F238E27FC236}">
                <a16:creationId xmlns:a16="http://schemas.microsoft.com/office/drawing/2014/main" id="{03186E1C-1D3C-4541-822C-592DB939EB9D}"/>
              </a:ext>
            </a:extLst>
          </p:cNvPr>
          <p:cNvSpPr>
            <a:spLocks noGrp="1" noChangeArrowheads="1"/>
          </p:cNvSpPr>
          <p:nvPr>
            <p:ph type="title"/>
          </p:nvPr>
        </p:nvSpPr>
        <p:spPr>
          <a:xfrm>
            <a:off x="216727" y="165342"/>
            <a:ext cx="10652454" cy="809860"/>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Effects on Sexual Function (3 Years)</a:t>
            </a:r>
            <a:endParaRPr lang="nl-NL" altLang="en-US" sz="3200" b="1" dirty="0"/>
          </a:p>
        </p:txBody>
      </p:sp>
      <p:sp>
        <p:nvSpPr>
          <p:cNvPr id="44035" name="Rectangle 5">
            <a:extLst>
              <a:ext uri="{FF2B5EF4-FFF2-40B4-BE49-F238E27FC236}">
                <a16:creationId xmlns:a16="http://schemas.microsoft.com/office/drawing/2014/main" id="{E06E3B20-3D88-4402-8FDE-85204D235FD6}"/>
              </a:ext>
            </a:extLst>
          </p:cNvPr>
          <p:cNvSpPr>
            <a:spLocks noGrp="1" noChangeArrowheads="1"/>
          </p:cNvSpPr>
          <p:nvPr>
            <p:ph type="body" idx="1"/>
          </p:nvPr>
        </p:nvSpPr>
        <p:spPr>
          <a:xfrm>
            <a:off x="71826" y="993198"/>
            <a:ext cx="11451692" cy="3141025"/>
          </a:xfrm>
          <a:noFill/>
        </p:spPr>
        <p:txBody>
          <a:bodyPr/>
          <a:lstStyle/>
          <a:p>
            <a:pPr lvl="1" eaLnBrk="1" hangingPunct="1">
              <a:buFontTx/>
              <a:buChar char="•"/>
            </a:pPr>
            <a:r>
              <a:rPr lang="en-GB" altLang="en-US" sz="1600" dirty="0">
                <a:solidFill>
                  <a:schemeClr val="accent5"/>
                </a:solidFill>
              </a:rPr>
              <a:t>After treatment with T Gel, Sexual Desire, Sexual Enjoyment and Sexual Activity improved, compared with baseline, and were maintained at the same level from 6 months until the end of the treatment period.</a:t>
            </a:r>
          </a:p>
          <a:p>
            <a:pPr lvl="1" eaLnBrk="1" hangingPunct="1">
              <a:buFontTx/>
              <a:buChar char="•"/>
            </a:pPr>
            <a:endParaRPr lang="en-US" altLang="en-US" sz="1600" dirty="0"/>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p:txBody>
      </p:sp>
      <p:grpSp>
        <p:nvGrpSpPr>
          <p:cNvPr id="44036" name="Group 6">
            <a:extLst>
              <a:ext uri="{FF2B5EF4-FFF2-40B4-BE49-F238E27FC236}">
                <a16:creationId xmlns:a16="http://schemas.microsoft.com/office/drawing/2014/main" id="{E1910C0C-BDB7-43B2-B55E-F3CBBD6AFC09}"/>
              </a:ext>
            </a:extLst>
          </p:cNvPr>
          <p:cNvGrpSpPr>
            <a:grpSpLocks/>
          </p:cNvGrpSpPr>
          <p:nvPr/>
        </p:nvGrpSpPr>
        <p:grpSpPr bwMode="auto">
          <a:xfrm>
            <a:off x="1732253" y="1540825"/>
            <a:ext cx="8419666" cy="4314310"/>
            <a:chOff x="1024" y="1185"/>
            <a:chExt cx="4168" cy="2515"/>
          </a:xfrm>
        </p:grpSpPr>
        <p:grpSp>
          <p:nvGrpSpPr>
            <p:cNvPr id="44048" name="Group 7">
              <a:extLst>
                <a:ext uri="{FF2B5EF4-FFF2-40B4-BE49-F238E27FC236}">
                  <a16:creationId xmlns:a16="http://schemas.microsoft.com/office/drawing/2014/main" id="{6E16D726-504A-49A9-8E2D-FA90EC0A88B2}"/>
                </a:ext>
              </a:extLst>
            </p:cNvPr>
            <p:cNvGrpSpPr>
              <a:grpSpLocks/>
            </p:cNvGrpSpPr>
            <p:nvPr/>
          </p:nvGrpSpPr>
          <p:grpSpPr bwMode="auto">
            <a:xfrm>
              <a:off x="1024" y="1185"/>
              <a:ext cx="4168" cy="2515"/>
              <a:chOff x="1024" y="1185"/>
              <a:chExt cx="4168" cy="2515"/>
            </a:xfrm>
          </p:grpSpPr>
          <p:grpSp>
            <p:nvGrpSpPr>
              <p:cNvPr id="44052" name="Group 8">
                <a:extLst>
                  <a:ext uri="{FF2B5EF4-FFF2-40B4-BE49-F238E27FC236}">
                    <a16:creationId xmlns:a16="http://schemas.microsoft.com/office/drawing/2014/main" id="{BD6D5832-2525-496C-A981-1F69A17BAC40}"/>
                  </a:ext>
                </a:extLst>
              </p:cNvPr>
              <p:cNvGrpSpPr>
                <a:grpSpLocks/>
              </p:cNvGrpSpPr>
              <p:nvPr/>
            </p:nvGrpSpPr>
            <p:grpSpPr bwMode="auto">
              <a:xfrm>
                <a:off x="1024" y="1185"/>
                <a:ext cx="4168" cy="2515"/>
                <a:chOff x="1024" y="1185"/>
                <a:chExt cx="1046" cy="2515"/>
              </a:xfrm>
            </p:grpSpPr>
            <p:grpSp>
              <p:nvGrpSpPr>
                <p:cNvPr id="44055" name="Group 9">
                  <a:extLst>
                    <a:ext uri="{FF2B5EF4-FFF2-40B4-BE49-F238E27FC236}">
                      <a16:creationId xmlns:a16="http://schemas.microsoft.com/office/drawing/2014/main" id="{6E213E8D-1023-4E91-84C9-5156EDD4A9BF}"/>
                    </a:ext>
                  </a:extLst>
                </p:cNvPr>
                <p:cNvGrpSpPr>
                  <a:grpSpLocks/>
                </p:cNvGrpSpPr>
                <p:nvPr/>
              </p:nvGrpSpPr>
              <p:grpSpPr bwMode="auto">
                <a:xfrm>
                  <a:off x="1024" y="1185"/>
                  <a:ext cx="1046" cy="1298"/>
                  <a:chOff x="935" y="1245"/>
                  <a:chExt cx="5153" cy="1889"/>
                </a:xfrm>
              </p:grpSpPr>
              <p:pic>
                <p:nvPicPr>
                  <p:cNvPr id="44059" name="Picture 10" descr="white">
                    <a:extLst>
                      <a:ext uri="{FF2B5EF4-FFF2-40B4-BE49-F238E27FC236}">
                        <a16:creationId xmlns:a16="http://schemas.microsoft.com/office/drawing/2014/main" id="{BC7DF92F-6FE9-4769-A0FB-D82A7E8B3C30}"/>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35" y="1245"/>
                    <a:ext cx="5153" cy="1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60" name="AutoShape 11">
                    <a:extLst>
                      <a:ext uri="{FF2B5EF4-FFF2-40B4-BE49-F238E27FC236}">
                        <a16:creationId xmlns:a16="http://schemas.microsoft.com/office/drawing/2014/main" id="{ACA8B8B7-A4C8-41BA-BBB5-78C788102CE4}"/>
                      </a:ext>
                    </a:extLst>
                  </p:cNvPr>
                  <p:cNvSpPr>
                    <a:spLocks noChangeArrowheads="1"/>
                  </p:cNvSpPr>
                  <p:nvPr/>
                </p:nvSpPr>
                <p:spPr bwMode="auto">
                  <a:xfrm>
                    <a:off x="1048" y="1291"/>
                    <a:ext cx="4848" cy="1711"/>
                  </a:xfrm>
                  <a:prstGeom prst="roundRect">
                    <a:avLst>
                      <a:gd name="adj" fmla="val 5037"/>
                    </a:avLst>
                  </a:prstGeom>
                  <a:solidFill>
                    <a:srgbClr val="EAF5F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a:solidFill>
                        <a:schemeClr val="accent5"/>
                      </a:solidFill>
                      <a:latin typeface="+mn-lt"/>
                    </a:endParaRPr>
                  </a:p>
                </p:txBody>
              </p:sp>
            </p:grpSp>
            <p:grpSp>
              <p:nvGrpSpPr>
                <p:cNvPr id="44056" name="Group 12">
                  <a:extLst>
                    <a:ext uri="{FF2B5EF4-FFF2-40B4-BE49-F238E27FC236}">
                      <a16:creationId xmlns:a16="http://schemas.microsoft.com/office/drawing/2014/main" id="{56C917DE-3FFB-4F13-81F4-0401B59A7969}"/>
                    </a:ext>
                  </a:extLst>
                </p:cNvPr>
                <p:cNvGrpSpPr>
                  <a:grpSpLocks/>
                </p:cNvGrpSpPr>
                <p:nvPr/>
              </p:nvGrpSpPr>
              <p:grpSpPr bwMode="auto">
                <a:xfrm>
                  <a:off x="1024" y="2402"/>
                  <a:ext cx="1046" cy="1298"/>
                  <a:chOff x="935" y="1245"/>
                  <a:chExt cx="5153" cy="1889"/>
                </a:xfrm>
              </p:grpSpPr>
              <p:pic>
                <p:nvPicPr>
                  <p:cNvPr id="44057" name="Picture 13" descr="white">
                    <a:extLst>
                      <a:ext uri="{FF2B5EF4-FFF2-40B4-BE49-F238E27FC236}">
                        <a16:creationId xmlns:a16="http://schemas.microsoft.com/office/drawing/2014/main" id="{26DCF554-02F8-41CF-BAA6-E69DC9A2CCAE}"/>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35" y="1245"/>
                    <a:ext cx="5153" cy="1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8" name="AutoShape 14">
                    <a:extLst>
                      <a:ext uri="{FF2B5EF4-FFF2-40B4-BE49-F238E27FC236}">
                        <a16:creationId xmlns:a16="http://schemas.microsoft.com/office/drawing/2014/main" id="{59299D10-1207-4918-AB8D-223DF1F8AFF2}"/>
                      </a:ext>
                    </a:extLst>
                  </p:cNvPr>
                  <p:cNvSpPr>
                    <a:spLocks noChangeArrowheads="1"/>
                  </p:cNvSpPr>
                  <p:nvPr/>
                </p:nvSpPr>
                <p:spPr bwMode="auto">
                  <a:xfrm>
                    <a:off x="1048" y="1291"/>
                    <a:ext cx="4848" cy="1711"/>
                  </a:xfrm>
                  <a:prstGeom prst="roundRect">
                    <a:avLst>
                      <a:gd name="adj" fmla="val 5037"/>
                    </a:avLst>
                  </a:prstGeom>
                  <a:solidFill>
                    <a:srgbClr val="EAF5F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a:solidFill>
                        <a:schemeClr val="accent5"/>
                      </a:solidFill>
                      <a:latin typeface="+mn-lt"/>
                    </a:endParaRPr>
                  </a:p>
                </p:txBody>
              </p:sp>
            </p:grpSp>
          </p:grpSp>
          <p:pic>
            <p:nvPicPr>
              <p:cNvPr id="44053" name="Picture 15" descr="desact">
                <a:extLst>
                  <a:ext uri="{FF2B5EF4-FFF2-40B4-BE49-F238E27FC236}">
                    <a16:creationId xmlns:a16="http://schemas.microsoft.com/office/drawing/2014/main" id="{A30DD453-0392-4F6D-9028-A92BE6FFDF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4" y="1261"/>
                <a:ext cx="3494" cy="1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4" name="Picture 16" descr="erect2">
                <a:extLst>
                  <a:ext uri="{FF2B5EF4-FFF2-40B4-BE49-F238E27FC236}">
                    <a16:creationId xmlns:a16="http://schemas.microsoft.com/office/drawing/2014/main" id="{ABB19170-A0A4-4E2F-A429-F22966E857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 y="2444"/>
                <a:ext cx="3668" cy="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49" name="Text Box 17">
              <a:extLst>
                <a:ext uri="{FF2B5EF4-FFF2-40B4-BE49-F238E27FC236}">
                  <a16:creationId xmlns:a16="http://schemas.microsoft.com/office/drawing/2014/main" id="{B046E6BA-9344-4700-8247-324AB8A7D30E}"/>
                </a:ext>
              </a:extLst>
            </p:cNvPr>
            <p:cNvSpPr txBox="1">
              <a:spLocks noChangeArrowheads="1"/>
            </p:cNvSpPr>
            <p:nvPr/>
          </p:nvSpPr>
          <p:spPr bwMode="auto">
            <a:xfrm>
              <a:off x="3541" y="1559"/>
              <a:ext cx="145" cy="210"/>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GB" altLang="en-US">
                  <a:solidFill>
                    <a:schemeClr val="accent5"/>
                  </a:solidFill>
                  <a:latin typeface="+mn-lt"/>
                </a:rPr>
                <a:t>*</a:t>
              </a:r>
            </a:p>
          </p:txBody>
        </p:sp>
        <p:sp>
          <p:nvSpPr>
            <p:cNvPr id="44050" name="Text Box 18">
              <a:extLst>
                <a:ext uri="{FF2B5EF4-FFF2-40B4-BE49-F238E27FC236}">
                  <a16:creationId xmlns:a16="http://schemas.microsoft.com/office/drawing/2014/main" id="{7883C648-A28F-4D6D-ACCF-1BDCDF94075B}"/>
                </a:ext>
              </a:extLst>
            </p:cNvPr>
            <p:cNvSpPr txBox="1">
              <a:spLocks noChangeArrowheads="1"/>
            </p:cNvSpPr>
            <p:nvPr/>
          </p:nvSpPr>
          <p:spPr bwMode="auto">
            <a:xfrm>
              <a:off x="1692" y="1473"/>
              <a:ext cx="145" cy="210"/>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GB" altLang="en-US">
                  <a:solidFill>
                    <a:schemeClr val="accent5"/>
                  </a:solidFill>
                  <a:latin typeface="+mn-lt"/>
                </a:rPr>
                <a:t>*</a:t>
              </a:r>
            </a:p>
          </p:txBody>
        </p:sp>
        <p:sp>
          <p:nvSpPr>
            <p:cNvPr id="44051" name="Text Box 19">
              <a:extLst>
                <a:ext uri="{FF2B5EF4-FFF2-40B4-BE49-F238E27FC236}">
                  <a16:creationId xmlns:a16="http://schemas.microsoft.com/office/drawing/2014/main" id="{3B3A555E-EEC0-4B74-BB30-0BCB902890C0}"/>
                </a:ext>
              </a:extLst>
            </p:cNvPr>
            <p:cNvSpPr txBox="1">
              <a:spLocks noChangeArrowheads="1"/>
            </p:cNvSpPr>
            <p:nvPr/>
          </p:nvSpPr>
          <p:spPr bwMode="auto">
            <a:xfrm>
              <a:off x="1696" y="2713"/>
              <a:ext cx="145" cy="210"/>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GB" altLang="en-US">
                  <a:solidFill>
                    <a:schemeClr val="accent5"/>
                  </a:solidFill>
                  <a:latin typeface="+mn-lt"/>
                </a:rPr>
                <a:t>*</a:t>
              </a:r>
            </a:p>
          </p:txBody>
        </p:sp>
      </p:grpSp>
      <p:sp>
        <p:nvSpPr>
          <p:cNvPr id="44037" name="Rectangle 20">
            <a:extLst>
              <a:ext uri="{FF2B5EF4-FFF2-40B4-BE49-F238E27FC236}">
                <a16:creationId xmlns:a16="http://schemas.microsoft.com/office/drawing/2014/main" id="{FD819410-FC1C-4031-9CEE-000215838FAC}"/>
              </a:ext>
            </a:extLst>
          </p:cNvPr>
          <p:cNvSpPr>
            <a:spLocks noChangeArrowheads="1"/>
          </p:cNvSpPr>
          <p:nvPr/>
        </p:nvSpPr>
        <p:spPr bwMode="auto">
          <a:xfrm>
            <a:off x="3587512" y="1714405"/>
            <a:ext cx="104118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5988" eaLnBrk="0" hangingPunct="0">
              <a:defRPr>
                <a:solidFill>
                  <a:schemeClr val="tx1"/>
                </a:solidFill>
                <a:latin typeface="Verdana" panose="020B0604030504040204" pitchFamily="34" charset="0"/>
              </a:defRPr>
            </a:lvl1pPr>
            <a:lvl2pPr marL="742950" indent="-285750" defTabSz="915988" eaLnBrk="0" hangingPunct="0">
              <a:defRPr>
                <a:solidFill>
                  <a:schemeClr val="tx1"/>
                </a:solidFill>
                <a:latin typeface="Verdana" panose="020B0604030504040204" pitchFamily="34" charset="0"/>
              </a:defRPr>
            </a:lvl2pPr>
            <a:lvl3pPr marL="1143000" indent="-228600" defTabSz="915988" eaLnBrk="0" hangingPunct="0">
              <a:defRPr>
                <a:solidFill>
                  <a:schemeClr val="tx1"/>
                </a:solidFill>
                <a:latin typeface="Verdana" panose="020B0604030504040204" pitchFamily="34" charset="0"/>
              </a:defRPr>
            </a:lvl3pPr>
            <a:lvl4pPr marL="1600200" indent="-228600" defTabSz="915988" eaLnBrk="0" hangingPunct="0">
              <a:defRPr>
                <a:solidFill>
                  <a:schemeClr val="tx1"/>
                </a:solidFill>
                <a:latin typeface="Verdana" panose="020B0604030504040204" pitchFamily="34" charset="0"/>
              </a:defRPr>
            </a:lvl4pPr>
            <a:lvl5pPr marL="2057400" indent="-228600" defTabSz="915988" eaLnBrk="0" hangingPunct="0">
              <a:defRPr>
                <a:solidFill>
                  <a:schemeClr val="tx1"/>
                </a:solidFill>
                <a:latin typeface="Verdana" panose="020B0604030504040204" pitchFamily="34" charset="0"/>
              </a:defRPr>
            </a:lvl5pPr>
            <a:lvl6pPr marL="2514600" indent="-228600" defTabSz="915988" eaLnBrk="0" fontAlgn="base" hangingPunct="0">
              <a:spcBef>
                <a:spcPct val="0"/>
              </a:spcBef>
              <a:spcAft>
                <a:spcPct val="0"/>
              </a:spcAft>
              <a:defRPr>
                <a:solidFill>
                  <a:schemeClr val="tx1"/>
                </a:solidFill>
                <a:latin typeface="Verdana" panose="020B0604030504040204" pitchFamily="34" charset="0"/>
              </a:defRPr>
            </a:lvl6pPr>
            <a:lvl7pPr marL="2971800" indent="-228600" defTabSz="915988" eaLnBrk="0" fontAlgn="base" hangingPunct="0">
              <a:spcBef>
                <a:spcPct val="0"/>
              </a:spcBef>
              <a:spcAft>
                <a:spcPct val="0"/>
              </a:spcAft>
              <a:defRPr>
                <a:solidFill>
                  <a:schemeClr val="tx1"/>
                </a:solidFill>
                <a:latin typeface="Verdana" panose="020B0604030504040204" pitchFamily="34" charset="0"/>
              </a:defRPr>
            </a:lvl7pPr>
            <a:lvl8pPr marL="3429000" indent="-228600" defTabSz="915988" eaLnBrk="0" fontAlgn="base" hangingPunct="0">
              <a:spcBef>
                <a:spcPct val="0"/>
              </a:spcBef>
              <a:spcAft>
                <a:spcPct val="0"/>
              </a:spcAft>
              <a:defRPr>
                <a:solidFill>
                  <a:schemeClr val="tx1"/>
                </a:solidFill>
                <a:latin typeface="Verdana" panose="020B0604030504040204" pitchFamily="34" charset="0"/>
              </a:defRPr>
            </a:lvl8pPr>
            <a:lvl9pPr marL="3886200" indent="-228600" defTabSz="915988"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1200" dirty="0">
                <a:solidFill>
                  <a:schemeClr val="accent5"/>
                </a:solidFill>
                <a:latin typeface="+mn-lt"/>
              </a:rPr>
              <a:t>Sexual Desire </a:t>
            </a:r>
          </a:p>
        </p:txBody>
      </p:sp>
      <p:sp>
        <p:nvSpPr>
          <p:cNvPr id="44038" name="Rectangle 21">
            <a:extLst>
              <a:ext uri="{FF2B5EF4-FFF2-40B4-BE49-F238E27FC236}">
                <a16:creationId xmlns:a16="http://schemas.microsoft.com/office/drawing/2014/main" id="{4435461E-E40E-4C1E-99B9-7170428397E0}"/>
              </a:ext>
            </a:extLst>
          </p:cNvPr>
          <p:cNvSpPr>
            <a:spLocks noChangeArrowheads="1"/>
          </p:cNvSpPr>
          <p:nvPr/>
        </p:nvSpPr>
        <p:spPr bwMode="auto">
          <a:xfrm>
            <a:off x="7407622" y="1729488"/>
            <a:ext cx="111748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5988" eaLnBrk="0" hangingPunct="0">
              <a:defRPr>
                <a:solidFill>
                  <a:schemeClr val="tx1"/>
                </a:solidFill>
                <a:latin typeface="Verdana" panose="020B0604030504040204" pitchFamily="34" charset="0"/>
              </a:defRPr>
            </a:lvl1pPr>
            <a:lvl2pPr marL="742950" indent="-285750" defTabSz="915988" eaLnBrk="0" hangingPunct="0">
              <a:defRPr>
                <a:solidFill>
                  <a:schemeClr val="tx1"/>
                </a:solidFill>
                <a:latin typeface="Verdana" panose="020B0604030504040204" pitchFamily="34" charset="0"/>
              </a:defRPr>
            </a:lvl2pPr>
            <a:lvl3pPr marL="1143000" indent="-228600" defTabSz="915988" eaLnBrk="0" hangingPunct="0">
              <a:defRPr>
                <a:solidFill>
                  <a:schemeClr val="tx1"/>
                </a:solidFill>
                <a:latin typeface="Verdana" panose="020B0604030504040204" pitchFamily="34" charset="0"/>
              </a:defRPr>
            </a:lvl3pPr>
            <a:lvl4pPr marL="1600200" indent="-228600" defTabSz="915988" eaLnBrk="0" hangingPunct="0">
              <a:defRPr>
                <a:solidFill>
                  <a:schemeClr val="tx1"/>
                </a:solidFill>
                <a:latin typeface="Verdana" panose="020B0604030504040204" pitchFamily="34" charset="0"/>
              </a:defRPr>
            </a:lvl4pPr>
            <a:lvl5pPr marL="2057400" indent="-228600" defTabSz="915988" eaLnBrk="0" hangingPunct="0">
              <a:defRPr>
                <a:solidFill>
                  <a:schemeClr val="tx1"/>
                </a:solidFill>
                <a:latin typeface="Verdana" panose="020B0604030504040204" pitchFamily="34" charset="0"/>
              </a:defRPr>
            </a:lvl5pPr>
            <a:lvl6pPr marL="2514600" indent="-228600" defTabSz="915988" eaLnBrk="0" fontAlgn="base" hangingPunct="0">
              <a:spcBef>
                <a:spcPct val="0"/>
              </a:spcBef>
              <a:spcAft>
                <a:spcPct val="0"/>
              </a:spcAft>
              <a:defRPr>
                <a:solidFill>
                  <a:schemeClr val="tx1"/>
                </a:solidFill>
                <a:latin typeface="Verdana" panose="020B0604030504040204" pitchFamily="34" charset="0"/>
              </a:defRPr>
            </a:lvl6pPr>
            <a:lvl7pPr marL="2971800" indent="-228600" defTabSz="915988" eaLnBrk="0" fontAlgn="base" hangingPunct="0">
              <a:spcBef>
                <a:spcPct val="0"/>
              </a:spcBef>
              <a:spcAft>
                <a:spcPct val="0"/>
              </a:spcAft>
              <a:defRPr>
                <a:solidFill>
                  <a:schemeClr val="tx1"/>
                </a:solidFill>
                <a:latin typeface="Verdana" panose="020B0604030504040204" pitchFamily="34" charset="0"/>
              </a:defRPr>
            </a:lvl7pPr>
            <a:lvl8pPr marL="3429000" indent="-228600" defTabSz="915988" eaLnBrk="0" fontAlgn="base" hangingPunct="0">
              <a:spcBef>
                <a:spcPct val="0"/>
              </a:spcBef>
              <a:spcAft>
                <a:spcPct val="0"/>
              </a:spcAft>
              <a:defRPr>
                <a:solidFill>
                  <a:schemeClr val="tx1"/>
                </a:solidFill>
                <a:latin typeface="Verdana" panose="020B0604030504040204" pitchFamily="34" charset="0"/>
              </a:defRPr>
            </a:lvl8pPr>
            <a:lvl9pPr marL="3886200" indent="-228600" defTabSz="915988"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1200" dirty="0">
                <a:solidFill>
                  <a:schemeClr val="accent5"/>
                </a:solidFill>
                <a:latin typeface="+mn-lt"/>
              </a:rPr>
              <a:t>Sexual Activity </a:t>
            </a:r>
          </a:p>
        </p:txBody>
      </p:sp>
      <p:sp>
        <p:nvSpPr>
          <p:cNvPr id="44039" name="Text Box 22">
            <a:extLst>
              <a:ext uri="{FF2B5EF4-FFF2-40B4-BE49-F238E27FC236}">
                <a16:creationId xmlns:a16="http://schemas.microsoft.com/office/drawing/2014/main" id="{98B70F71-D99B-4382-9F0C-51D85F119409}"/>
              </a:ext>
            </a:extLst>
          </p:cNvPr>
          <p:cNvSpPr txBox="1">
            <a:spLocks noChangeArrowheads="1"/>
          </p:cNvSpPr>
          <p:nvPr/>
        </p:nvSpPr>
        <p:spPr bwMode="auto">
          <a:xfrm rot="16200000">
            <a:off x="1514239" y="2479917"/>
            <a:ext cx="14313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1200" dirty="0">
                <a:solidFill>
                  <a:schemeClr val="accent5"/>
                </a:solidFill>
                <a:latin typeface="+mn-lt"/>
              </a:rPr>
              <a:t>Sexual desire (0-7)</a:t>
            </a:r>
            <a:endParaRPr lang="fr-BE" altLang="en-US" sz="1200" dirty="0">
              <a:solidFill>
                <a:schemeClr val="accent5"/>
              </a:solidFill>
              <a:latin typeface="+mn-lt"/>
            </a:endParaRPr>
          </a:p>
        </p:txBody>
      </p:sp>
      <p:sp>
        <p:nvSpPr>
          <p:cNvPr id="44040" name="Text Box 23">
            <a:extLst>
              <a:ext uri="{FF2B5EF4-FFF2-40B4-BE49-F238E27FC236}">
                <a16:creationId xmlns:a16="http://schemas.microsoft.com/office/drawing/2014/main" id="{9E11492E-4B1D-4DAB-9823-784A85B85B6A}"/>
              </a:ext>
            </a:extLst>
          </p:cNvPr>
          <p:cNvSpPr txBox="1">
            <a:spLocks noChangeArrowheads="1"/>
          </p:cNvSpPr>
          <p:nvPr/>
        </p:nvSpPr>
        <p:spPr bwMode="auto">
          <a:xfrm rot="16200000">
            <a:off x="5235721" y="2341541"/>
            <a:ext cx="15011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1200" dirty="0">
                <a:solidFill>
                  <a:schemeClr val="accent5"/>
                </a:solidFill>
                <a:latin typeface="+mn-lt"/>
              </a:rPr>
              <a:t>Sexual activity (0-7)</a:t>
            </a:r>
            <a:endParaRPr lang="fr-BE" altLang="en-US" sz="1200" dirty="0">
              <a:solidFill>
                <a:schemeClr val="accent5"/>
              </a:solidFill>
              <a:latin typeface="+mn-lt"/>
            </a:endParaRPr>
          </a:p>
        </p:txBody>
      </p:sp>
      <p:sp>
        <p:nvSpPr>
          <p:cNvPr id="44041" name="Rectangle 24">
            <a:extLst>
              <a:ext uri="{FF2B5EF4-FFF2-40B4-BE49-F238E27FC236}">
                <a16:creationId xmlns:a16="http://schemas.microsoft.com/office/drawing/2014/main" id="{83596BA7-C941-4576-86FE-3141499F8262}"/>
              </a:ext>
            </a:extLst>
          </p:cNvPr>
          <p:cNvSpPr>
            <a:spLocks noChangeArrowheads="1"/>
          </p:cNvSpPr>
          <p:nvPr/>
        </p:nvSpPr>
        <p:spPr bwMode="auto">
          <a:xfrm>
            <a:off x="3275601" y="3801819"/>
            <a:ext cx="18929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5988" eaLnBrk="0" hangingPunct="0">
              <a:defRPr>
                <a:solidFill>
                  <a:schemeClr val="tx1"/>
                </a:solidFill>
                <a:latin typeface="Verdana" panose="020B0604030504040204" pitchFamily="34" charset="0"/>
              </a:defRPr>
            </a:lvl1pPr>
            <a:lvl2pPr marL="742950" indent="-285750" defTabSz="915988" eaLnBrk="0" hangingPunct="0">
              <a:defRPr>
                <a:solidFill>
                  <a:schemeClr val="tx1"/>
                </a:solidFill>
                <a:latin typeface="Verdana" panose="020B0604030504040204" pitchFamily="34" charset="0"/>
              </a:defRPr>
            </a:lvl2pPr>
            <a:lvl3pPr marL="1143000" indent="-228600" defTabSz="915988" eaLnBrk="0" hangingPunct="0">
              <a:defRPr>
                <a:solidFill>
                  <a:schemeClr val="tx1"/>
                </a:solidFill>
                <a:latin typeface="Verdana" panose="020B0604030504040204" pitchFamily="34" charset="0"/>
              </a:defRPr>
            </a:lvl3pPr>
            <a:lvl4pPr marL="1600200" indent="-228600" defTabSz="915988" eaLnBrk="0" hangingPunct="0">
              <a:defRPr>
                <a:solidFill>
                  <a:schemeClr val="tx1"/>
                </a:solidFill>
                <a:latin typeface="Verdana" panose="020B0604030504040204" pitchFamily="34" charset="0"/>
              </a:defRPr>
            </a:lvl4pPr>
            <a:lvl5pPr marL="2057400" indent="-228600" defTabSz="915988" eaLnBrk="0" hangingPunct="0">
              <a:defRPr>
                <a:solidFill>
                  <a:schemeClr val="tx1"/>
                </a:solidFill>
                <a:latin typeface="Verdana" panose="020B0604030504040204" pitchFamily="34" charset="0"/>
              </a:defRPr>
            </a:lvl5pPr>
            <a:lvl6pPr marL="2514600" indent="-228600" defTabSz="915988" eaLnBrk="0" fontAlgn="base" hangingPunct="0">
              <a:spcBef>
                <a:spcPct val="0"/>
              </a:spcBef>
              <a:spcAft>
                <a:spcPct val="0"/>
              </a:spcAft>
              <a:defRPr>
                <a:solidFill>
                  <a:schemeClr val="tx1"/>
                </a:solidFill>
                <a:latin typeface="Verdana" panose="020B0604030504040204" pitchFamily="34" charset="0"/>
              </a:defRPr>
            </a:lvl6pPr>
            <a:lvl7pPr marL="2971800" indent="-228600" defTabSz="915988" eaLnBrk="0" fontAlgn="base" hangingPunct="0">
              <a:spcBef>
                <a:spcPct val="0"/>
              </a:spcBef>
              <a:spcAft>
                <a:spcPct val="0"/>
              </a:spcAft>
              <a:defRPr>
                <a:solidFill>
                  <a:schemeClr val="tx1"/>
                </a:solidFill>
                <a:latin typeface="Verdana" panose="020B0604030504040204" pitchFamily="34" charset="0"/>
              </a:defRPr>
            </a:lvl7pPr>
            <a:lvl8pPr marL="3429000" indent="-228600" defTabSz="915988" eaLnBrk="0" fontAlgn="base" hangingPunct="0">
              <a:spcBef>
                <a:spcPct val="0"/>
              </a:spcBef>
              <a:spcAft>
                <a:spcPct val="0"/>
              </a:spcAft>
              <a:defRPr>
                <a:solidFill>
                  <a:schemeClr val="tx1"/>
                </a:solidFill>
                <a:latin typeface="Verdana" panose="020B0604030504040204" pitchFamily="34" charset="0"/>
              </a:defRPr>
            </a:lvl8pPr>
            <a:lvl9pPr marL="3886200" indent="-228600" defTabSz="915988"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1200" dirty="0">
                <a:solidFill>
                  <a:schemeClr val="accent5"/>
                </a:solidFill>
                <a:latin typeface="+mn-lt"/>
              </a:rPr>
              <a:t>Satisfaction with Erection</a:t>
            </a:r>
          </a:p>
        </p:txBody>
      </p:sp>
      <p:sp>
        <p:nvSpPr>
          <p:cNvPr id="44042" name="Rectangle 25">
            <a:extLst>
              <a:ext uri="{FF2B5EF4-FFF2-40B4-BE49-F238E27FC236}">
                <a16:creationId xmlns:a16="http://schemas.microsoft.com/office/drawing/2014/main" id="{43FCC342-6C37-4696-9F45-38020D59D621}"/>
              </a:ext>
            </a:extLst>
          </p:cNvPr>
          <p:cNvSpPr>
            <a:spLocks noChangeArrowheads="1"/>
          </p:cNvSpPr>
          <p:nvPr/>
        </p:nvSpPr>
        <p:spPr bwMode="auto">
          <a:xfrm>
            <a:off x="7236678" y="3807628"/>
            <a:ext cx="14593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5988" eaLnBrk="0" hangingPunct="0">
              <a:defRPr>
                <a:solidFill>
                  <a:schemeClr val="tx1"/>
                </a:solidFill>
                <a:latin typeface="Verdana" panose="020B0604030504040204" pitchFamily="34" charset="0"/>
              </a:defRPr>
            </a:lvl1pPr>
            <a:lvl2pPr marL="742950" indent="-285750" defTabSz="915988" eaLnBrk="0" hangingPunct="0">
              <a:defRPr>
                <a:solidFill>
                  <a:schemeClr val="tx1"/>
                </a:solidFill>
                <a:latin typeface="Verdana" panose="020B0604030504040204" pitchFamily="34" charset="0"/>
              </a:defRPr>
            </a:lvl2pPr>
            <a:lvl3pPr marL="1143000" indent="-228600" defTabSz="915988" eaLnBrk="0" hangingPunct="0">
              <a:defRPr>
                <a:solidFill>
                  <a:schemeClr val="tx1"/>
                </a:solidFill>
                <a:latin typeface="Verdana" panose="020B0604030504040204" pitchFamily="34" charset="0"/>
              </a:defRPr>
            </a:lvl3pPr>
            <a:lvl4pPr marL="1600200" indent="-228600" defTabSz="915988" eaLnBrk="0" hangingPunct="0">
              <a:defRPr>
                <a:solidFill>
                  <a:schemeClr val="tx1"/>
                </a:solidFill>
                <a:latin typeface="Verdana" panose="020B0604030504040204" pitchFamily="34" charset="0"/>
              </a:defRPr>
            </a:lvl4pPr>
            <a:lvl5pPr marL="2057400" indent="-228600" defTabSz="915988" eaLnBrk="0" hangingPunct="0">
              <a:defRPr>
                <a:solidFill>
                  <a:schemeClr val="tx1"/>
                </a:solidFill>
                <a:latin typeface="Verdana" panose="020B0604030504040204" pitchFamily="34" charset="0"/>
              </a:defRPr>
            </a:lvl5pPr>
            <a:lvl6pPr marL="2514600" indent="-228600" defTabSz="915988" eaLnBrk="0" fontAlgn="base" hangingPunct="0">
              <a:spcBef>
                <a:spcPct val="0"/>
              </a:spcBef>
              <a:spcAft>
                <a:spcPct val="0"/>
              </a:spcAft>
              <a:defRPr>
                <a:solidFill>
                  <a:schemeClr val="tx1"/>
                </a:solidFill>
                <a:latin typeface="Verdana" panose="020B0604030504040204" pitchFamily="34" charset="0"/>
              </a:defRPr>
            </a:lvl6pPr>
            <a:lvl7pPr marL="2971800" indent="-228600" defTabSz="915988" eaLnBrk="0" fontAlgn="base" hangingPunct="0">
              <a:spcBef>
                <a:spcPct val="0"/>
              </a:spcBef>
              <a:spcAft>
                <a:spcPct val="0"/>
              </a:spcAft>
              <a:defRPr>
                <a:solidFill>
                  <a:schemeClr val="tx1"/>
                </a:solidFill>
                <a:latin typeface="Verdana" panose="020B0604030504040204" pitchFamily="34" charset="0"/>
              </a:defRPr>
            </a:lvl7pPr>
            <a:lvl8pPr marL="3429000" indent="-228600" defTabSz="915988" eaLnBrk="0" fontAlgn="base" hangingPunct="0">
              <a:spcBef>
                <a:spcPct val="0"/>
              </a:spcBef>
              <a:spcAft>
                <a:spcPct val="0"/>
              </a:spcAft>
              <a:defRPr>
                <a:solidFill>
                  <a:schemeClr val="tx1"/>
                </a:solidFill>
                <a:latin typeface="Verdana" panose="020B0604030504040204" pitchFamily="34" charset="0"/>
              </a:defRPr>
            </a:lvl8pPr>
            <a:lvl9pPr marL="3886200" indent="-228600" defTabSz="915988"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1200" dirty="0">
                <a:solidFill>
                  <a:schemeClr val="accent5"/>
                </a:solidFill>
                <a:latin typeface="+mn-lt"/>
              </a:rPr>
              <a:t>% Without Erections</a:t>
            </a:r>
          </a:p>
        </p:txBody>
      </p:sp>
      <p:sp>
        <p:nvSpPr>
          <p:cNvPr id="44043" name="Text Box 26">
            <a:extLst>
              <a:ext uri="{FF2B5EF4-FFF2-40B4-BE49-F238E27FC236}">
                <a16:creationId xmlns:a16="http://schemas.microsoft.com/office/drawing/2014/main" id="{6886819F-EBFA-4998-B761-67BF33AF1978}"/>
              </a:ext>
            </a:extLst>
          </p:cNvPr>
          <p:cNvSpPr txBox="1">
            <a:spLocks noChangeArrowheads="1"/>
          </p:cNvSpPr>
          <p:nvPr/>
        </p:nvSpPr>
        <p:spPr bwMode="auto">
          <a:xfrm rot="16200000">
            <a:off x="1614268" y="4387480"/>
            <a:ext cx="12313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1200" dirty="0">
                <a:solidFill>
                  <a:schemeClr val="accent5"/>
                </a:solidFill>
                <a:latin typeface="+mn-lt"/>
              </a:rPr>
              <a:t>Satisfaction (0-7)</a:t>
            </a:r>
            <a:endParaRPr lang="fr-BE" altLang="en-US" sz="1200" dirty="0">
              <a:solidFill>
                <a:schemeClr val="accent5"/>
              </a:solidFill>
              <a:latin typeface="+mn-lt"/>
            </a:endParaRPr>
          </a:p>
        </p:txBody>
      </p:sp>
      <p:sp>
        <p:nvSpPr>
          <p:cNvPr id="44044" name="Text Box 27">
            <a:extLst>
              <a:ext uri="{FF2B5EF4-FFF2-40B4-BE49-F238E27FC236}">
                <a16:creationId xmlns:a16="http://schemas.microsoft.com/office/drawing/2014/main" id="{3BAF0C4E-D057-431B-920B-8A1B6AFF014F}"/>
              </a:ext>
            </a:extLst>
          </p:cNvPr>
          <p:cNvSpPr txBox="1">
            <a:spLocks noChangeArrowheads="1"/>
          </p:cNvSpPr>
          <p:nvPr/>
        </p:nvSpPr>
        <p:spPr bwMode="auto">
          <a:xfrm>
            <a:off x="7132926" y="5728911"/>
            <a:ext cx="16668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1200">
                <a:solidFill>
                  <a:schemeClr val="accent5"/>
                </a:solidFill>
                <a:latin typeface="+mn-lt"/>
              </a:rPr>
              <a:t>Months</a:t>
            </a:r>
            <a:endParaRPr lang="fr-BE" altLang="en-US" sz="1200">
              <a:solidFill>
                <a:schemeClr val="accent5"/>
              </a:solidFill>
              <a:latin typeface="+mn-lt"/>
            </a:endParaRPr>
          </a:p>
        </p:txBody>
      </p:sp>
      <p:sp>
        <p:nvSpPr>
          <p:cNvPr id="44045" name="Text Box 28">
            <a:extLst>
              <a:ext uri="{FF2B5EF4-FFF2-40B4-BE49-F238E27FC236}">
                <a16:creationId xmlns:a16="http://schemas.microsoft.com/office/drawing/2014/main" id="{A4DC739A-FD1F-4441-B9DB-748828D05DA1}"/>
              </a:ext>
            </a:extLst>
          </p:cNvPr>
          <p:cNvSpPr txBox="1">
            <a:spLocks noChangeArrowheads="1"/>
          </p:cNvSpPr>
          <p:nvPr/>
        </p:nvSpPr>
        <p:spPr bwMode="auto">
          <a:xfrm>
            <a:off x="3275601" y="5730666"/>
            <a:ext cx="16700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1200" dirty="0">
                <a:solidFill>
                  <a:schemeClr val="accent5"/>
                </a:solidFill>
                <a:latin typeface="+mn-lt"/>
              </a:rPr>
              <a:t>Months</a:t>
            </a:r>
            <a:endParaRPr lang="fr-BE" altLang="en-US" sz="1200" dirty="0">
              <a:solidFill>
                <a:schemeClr val="accent5"/>
              </a:solidFill>
              <a:latin typeface="+mn-lt"/>
            </a:endParaRPr>
          </a:p>
        </p:txBody>
      </p:sp>
      <p:sp>
        <p:nvSpPr>
          <p:cNvPr id="44046" name="Text Box 29">
            <a:extLst>
              <a:ext uri="{FF2B5EF4-FFF2-40B4-BE49-F238E27FC236}">
                <a16:creationId xmlns:a16="http://schemas.microsoft.com/office/drawing/2014/main" id="{79D94657-0355-4050-AD92-0051873EE54C}"/>
              </a:ext>
            </a:extLst>
          </p:cNvPr>
          <p:cNvSpPr txBox="1">
            <a:spLocks noChangeArrowheads="1"/>
          </p:cNvSpPr>
          <p:nvPr/>
        </p:nvSpPr>
        <p:spPr bwMode="auto">
          <a:xfrm rot="16200000">
            <a:off x="5229945" y="4369101"/>
            <a:ext cx="15126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1200" dirty="0">
                <a:solidFill>
                  <a:schemeClr val="accent5"/>
                </a:solidFill>
                <a:latin typeface="+mn-lt"/>
              </a:rPr>
              <a:t>Subjects without erections (%)</a:t>
            </a:r>
            <a:endParaRPr lang="fr-BE" altLang="en-US" sz="1200" dirty="0">
              <a:solidFill>
                <a:schemeClr val="accent5"/>
              </a:solidFill>
              <a:latin typeface="+mn-lt"/>
            </a:endParaRPr>
          </a:p>
        </p:txBody>
      </p:sp>
      <p:sp>
        <p:nvSpPr>
          <p:cNvPr id="44047" name="Text Box 31">
            <a:extLst>
              <a:ext uri="{FF2B5EF4-FFF2-40B4-BE49-F238E27FC236}">
                <a16:creationId xmlns:a16="http://schemas.microsoft.com/office/drawing/2014/main" id="{BACF739D-4798-4302-9883-42A8C56FA501}"/>
              </a:ext>
            </a:extLst>
          </p:cNvPr>
          <p:cNvSpPr txBox="1">
            <a:spLocks noChangeArrowheads="1"/>
          </p:cNvSpPr>
          <p:nvPr/>
        </p:nvSpPr>
        <p:spPr bwMode="auto">
          <a:xfrm>
            <a:off x="1553490" y="6047856"/>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ko-KR" sz="1100" b="1" dirty="0">
                <a:latin typeface="+mn-lt"/>
                <a:ea typeface="Gulim" panose="020B0600000101010101" pitchFamily="34" charset="-127"/>
              </a:rPr>
              <a:t>Wang C, </a:t>
            </a:r>
            <a:r>
              <a:rPr lang="en-US" altLang="en-US" sz="1100" b="1" dirty="0">
                <a:latin typeface="+mn-lt"/>
              </a:rPr>
              <a:t>Cunningham G</a:t>
            </a:r>
            <a:r>
              <a:rPr lang="en-US" altLang="ko-KR" sz="1100" b="1" dirty="0">
                <a:latin typeface="+mn-lt"/>
                <a:ea typeface="Gulim" panose="020B0600000101010101" pitchFamily="34" charset="-127"/>
              </a:rPr>
              <a:t> </a:t>
            </a:r>
            <a:r>
              <a:rPr lang="en-US" altLang="ko-KR" sz="1100" i="1" dirty="0">
                <a:latin typeface="+mn-lt"/>
                <a:ea typeface="Gulim" panose="020B0600000101010101" pitchFamily="34" charset="-127"/>
              </a:rPr>
              <a:t>et al. J Clin Endo </a:t>
            </a:r>
            <a:r>
              <a:rPr lang="en-US" altLang="ko-KR" sz="1100" i="1" dirty="0" err="1">
                <a:latin typeface="+mn-lt"/>
                <a:ea typeface="Gulim" panose="020B0600000101010101" pitchFamily="34" charset="-127"/>
              </a:rPr>
              <a:t>Metab</a:t>
            </a:r>
            <a:r>
              <a:rPr lang="en-US" altLang="ko-KR" sz="1100" i="1" dirty="0">
                <a:latin typeface="+mn-lt"/>
                <a:ea typeface="Gulim" panose="020B0600000101010101" pitchFamily="34" charset="-127"/>
              </a:rPr>
              <a:t> 2004; </a:t>
            </a:r>
            <a:r>
              <a:rPr lang="en-US" altLang="ko-KR" sz="1100" b="1" dirty="0">
                <a:latin typeface="+mn-lt"/>
                <a:ea typeface="Gulim" panose="020B0600000101010101" pitchFamily="34" charset="-127"/>
              </a:rPr>
              <a:t>89</a:t>
            </a:r>
            <a:r>
              <a:rPr lang="en-US" altLang="ko-KR" sz="1100" i="1" dirty="0">
                <a:latin typeface="+mn-lt"/>
                <a:ea typeface="Gulim" panose="020B0600000101010101" pitchFamily="34" charset="-127"/>
              </a:rPr>
              <a:t>:2085-98.</a:t>
            </a:r>
            <a:endParaRPr lang="en-US" altLang="en-US" sz="1100" i="1" dirty="0">
              <a:latin typeface="+mn-lt"/>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5">
            <a:extLst>
              <a:ext uri="{FF2B5EF4-FFF2-40B4-BE49-F238E27FC236}">
                <a16:creationId xmlns:a16="http://schemas.microsoft.com/office/drawing/2014/main" id="{05C50500-DD94-434E-920C-F4F2936839F8}"/>
              </a:ext>
            </a:extLst>
          </p:cNvPr>
          <p:cNvSpPr>
            <a:spLocks noGrp="1" noChangeArrowheads="1"/>
          </p:cNvSpPr>
          <p:nvPr>
            <p:ph type="body" idx="1"/>
          </p:nvPr>
        </p:nvSpPr>
        <p:spPr>
          <a:xfrm>
            <a:off x="261945" y="1062903"/>
            <a:ext cx="11105710" cy="3141025"/>
          </a:xfrm>
          <a:noFill/>
        </p:spPr>
        <p:txBody>
          <a:bodyPr/>
          <a:lstStyle/>
          <a:p>
            <a:pPr lvl="1" eaLnBrk="1" hangingPunct="1">
              <a:buFontTx/>
              <a:buChar char="•"/>
            </a:pPr>
            <a:r>
              <a:rPr lang="en-US" altLang="en-US" sz="1400" dirty="0">
                <a:solidFill>
                  <a:schemeClr val="accent5"/>
                </a:solidFill>
              </a:rPr>
              <a:t>Positive mood improved significantly and changes were sustained from baseline</a:t>
            </a:r>
          </a:p>
          <a:p>
            <a:pPr lvl="1" eaLnBrk="1" hangingPunct="1">
              <a:buFontTx/>
              <a:buChar char="•"/>
            </a:pPr>
            <a:r>
              <a:rPr lang="en-GB" altLang="en-US" sz="1400" dirty="0">
                <a:solidFill>
                  <a:schemeClr val="accent5"/>
                </a:solidFill>
              </a:rPr>
              <a:t>Negative mood parameters were decreased and remained significantly lower (p=0.0013) than baseline without further changes after 6 months of T Gel replacement therapy.</a:t>
            </a:r>
          </a:p>
          <a:p>
            <a:pPr lvl="1" eaLnBrk="1" hangingPunct="1">
              <a:buFontTx/>
              <a:buChar char="•"/>
            </a:pPr>
            <a:endParaRPr lang="en-US" altLang="en-US" sz="1400" dirty="0"/>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p:txBody>
      </p:sp>
      <p:grpSp>
        <p:nvGrpSpPr>
          <p:cNvPr id="45060" name="Group 6">
            <a:extLst>
              <a:ext uri="{FF2B5EF4-FFF2-40B4-BE49-F238E27FC236}">
                <a16:creationId xmlns:a16="http://schemas.microsoft.com/office/drawing/2014/main" id="{3F1EFDE3-AFCC-4F09-847A-D4D1DDD2D762}"/>
              </a:ext>
            </a:extLst>
          </p:cNvPr>
          <p:cNvGrpSpPr>
            <a:grpSpLocks/>
          </p:cNvGrpSpPr>
          <p:nvPr/>
        </p:nvGrpSpPr>
        <p:grpSpPr bwMode="auto">
          <a:xfrm>
            <a:off x="1442317" y="1981634"/>
            <a:ext cx="8867775" cy="3254375"/>
            <a:chOff x="974" y="1308"/>
            <a:chExt cx="4644" cy="1948"/>
          </a:xfrm>
        </p:grpSpPr>
        <p:grpSp>
          <p:nvGrpSpPr>
            <p:cNvPr id="45067" name="Group 7">
              <a:extLst>
                <a:ext uri="{FF2B5EF4-FFF2-40B4-BE49-F238E27FC236}">
                  <a16:creationId xmlns:a16="http://schemas.microsoft.com/office/drawing/2014/main" id="{5962132B-D28B-4D15-A154-C66D9062ABE5}"/>
                </a:ext>
              </a:extLst>
            </p:cNvPr>
            <p:cNvGrpSpPr>
              <a:grpSpLocks/>
            </p:cNvGrpSpPr>
            <p:nvPr/>
          </p:nvGrpSpPr>
          <p:grpSpPr bwMode="auto">
            <a:xfrm>
              <a:off x="974" y="1308"/>
              <a:ext cx="4644" cy="1948"/>
              <a:chOff x="935" y="1245"/>
              <a:chExt cx="5153" cy="1889"/>
            </a:xfrm>
          </p:grpSpPr>
          <p:pic>
            <p:nvPicPr>
              <p:cNvPr id="45073" name="Picture 8" descr="white">
                <a:extLst>
                  <a:ext uri="{FF2B5EF4-FFF2-40B4-BE49-F238E27FC236}">
                    <a16:creationId xmlns:a16="http://schemas.microsoft.com/office/drawing/2014/main" id="{FAEC40E9-5A94-46D2-847C-3E0590E75AF3}"/>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35" y="1245"/>
                <a:ext cx="5153" cy="1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4" name="AutoShape 9">
                <a:extLst>
                  <a:ext uri="{FF2B5EF4-FFF2-40B4-BE49-F238E27FC236}">
                    <a16:creationId xmlns:a16="http://schemas.microsoft.com/office/drawing/2014/main" id="{FF9ACF05-8B9F-4E2B-A897-8F41EC307A64}"/>
                  </a:ext>
                </a:extLst>
              </p:cNvPr>
              <p:cNvSpPr>
                <a:spLocks noChangeArrowheads="1"/>
              </p:cNvSpPr>
              <p:nvPr/>
            </p:nvSpPr>
            <p:spPr bwMode="auto">
              <a:xfrm>
                <a:off x="1048" y="1291"/>
                <a:ext cx="4848" cy="1711"/>
              </a:xfrm>
              <a:prstGeom prst="roundRect">
                <a:avLst>
                  <a:gd name="adj" fmla="val 5037"/>
                </a:avLst>
              </a:prstGeom>
              <a:solidFill>
                <a:srgbClr val="EAF5F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a:p>
            </p:txBody>
          </p:sp>
        </p:grpSp>
        <p:pic>
          <p:nvPicPr>
            <p:cNvPr id="45068" name="Picture 10" descr="moods 2">
              <a:extLst>
                <a:ext uri="{FF2B5EF4-FFF2-40B4-BE49-F238E27FC236}">
                  <a16:creationId xmlns:a16="http://schemas.microsoft.com/office/drawing/2014/main" id="{FCAEFD02-9843-4F38-B91C-06F8ABF3B9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 y="1489"/>
              <a:ext cx="3928"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9" name="Text Box 11">
              <a:extLst>
                <a:ext uri="{FF2B5EF4-FFF2-40B4-BE49-F238E27FC236}">
                  <a16:creationId xmlns:a16="http://schemas.microsoft.com/office/drawing/2014/main" id="{67E0C3CD-4687-4B05-8C08-571558EA87C7}"/>
                </a:ext>
              </a:extLst>
            </p:cNvPr>
            <p:cNvSpPr txBox="1">
              <a:spLocks noChangeArrowheads="1"/>
            </p:cNvSpPr>
            <p:nvPr/>
          </p:nvSpPr>
          <p:spPr bwMode="auto">
            <a:xfrm>
              <a:off x="2305" y="2705"/>
              <a:ext cx="839" cy="146"/>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lgn="ctr">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1000" dirty="0">
                  <a:solidFill>
                    <a:schemeClr val="accent5"/>
                  </a:solidFill>
                  <a:latin typeface="+mn-lt"/>
                </a:rPr>
                <a:t>p = 0.0022</a:t>
              </a:r>
            </a:p>
          </p:txBody>
        </p:sp>
        <p:sp>
          <p:nvSpPr>
            <p:cNvPr id="45070" name="Text Box 12">
              <a:extLst>
                <a:ext uri="{FF2B5EF4-FFF2-40B4-BE49-F238E27FC236}">
                  <a16:creationId xmlns:a16="http://schemas.microsoft.com/office/drawing/2014/main" id="{10A4641A-9B37-4F5D-90E2-355020B1A174}"/>
                </a:ext>
              </a:extLst>
            </p:cNvPr>
            <p:cNvSpPr txBox="1">
              <a:spLocks noChangeArrowheads="1"/>
            </p:cNvSpPr>
            <p:nvPr/>
          </p:nvSpPr>
          <p:spPr bwMode="auto">
            <a:xfrm>
              <a:off x="4345" y="2705"/>
              <a:ext cx="839" cy="146"/>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lgn="ctr">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1000" dirty="0">
                  <a:solidFill>
                    <a:srgbClr val="305A80"/>
                  </a:solidFill>
                  <a:latin typeface="Arial" panose="020B0604020202020204" pitchFamily="34" charset="0"/>
                </a:rPr>
                <a:t> </a:t>
              </a:r>
              <a:r>
                <a:rPr lang="en-US" altLang="en-US" sz="1000" dirty="0">
                  <a:solidFill>
                    <a:schemeClr val="accent5"/>
                  </a:solidFill>
                  <a:latin typeface="+mn-lt"/>
                </a:rPr>
                <a:t>p = 0.0013</a:t>
              </a:r>
            </a:p>
          </p:txBody>
        </p:sp>
        <p:sp>
          <p:nvSpPr>
            <p:cNvPr id="45071" name="Text Box 13">
              <a:extLst>
                <a:ext uri="{FF2B5EF4-FFF2-40B4-BE49-F238E27FC236}">
                  <a16:creationId xmlns:a16="http://schemas.microsoft.com/office/drawing/2014/main" id="{FE845497-5FA4-4C12-ACC5-BAA85724F90A}"/>
                </a:ext>
              </a:extLst>
            </p:cNvPr>
            <p:cNvSpPr txBox="1">
              <a:spLocks noChangeArrowheads="1"/>
            </p:cNvSpPr>
            <p:nvPr/>
          </p:nvSpPr>
          <p:spPr bwMode="auto">
            <a:xfrm>
              <a:off x="1788" y="1960"/>
              <a:ext cx="96" cy="219"/>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endParaRPr lang="fr-BE" altLang="en-US">
                <a:solidFill>
                  <a:srgbClr val="305A80"/>
                </a:solidFill>
                <a:latin typeface="Arial" panose="020B0604020202020204" pitchFamily="34" charset="0"/>
              </a:endParaRPr>
            </a:p>
          </p:txBody>
        </p:sp>
        <p:sp>
          <p:nvSpPr>
            <p:cNvPr id="45072" name="Text Box 14">
              <a:extLst>
                <a:ext uri="{FF2B5EF4-FFF2-40B4-BE49-F238E27FC236}">
                  <a16:creationId xmlns:a16="http://schemas.microsoft.com/office/drawing/2014/main" id="{03F74CD8-1F81-4B50-9A84-DE276CE96BBF}"/>
                </a:ext>
              </a:extLst>
            </p:cNvPr>
            <p:cNvSpPr txBox="1">
              <a:spLocks noChangeArrowheads="1"/>
            </p:cNvSpPr>
            <p:nvPr/>
          </p:nvSpPr>
          <p:spPr bwMode="auto">
            <a:xfrm>
              <a:off x="3845" y="2031"/>
              <a:ext cx="96" cy="220"/>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endParaRPr lang="fr-BE" altLang="en-US">
                <a:solidFill>
                  <a:srgbClr val="305A80"/>
                </a:solidFill>
                <a:latin typeface="Arial" panose="020B0604020202020204" pitchFamily="34" charset="0"/>
              </a:endParaRPr>
            </a:p>
          </p:txBody>
        </p:sp>
      </p:grpSp>
      <p:sp>
        <p:nvSpPr>
          <p:cNvPr id="45061" name="Rectangle 15">
            <a:extLst>
              <a:ext uri="{FF2B5EF4-FFF2-40B4-BE49-F238E27FC236}">
                <a16:creationId xmlns:a16="http://schemas.microsoft.com/office/drawing/2014/main" id="{8191EDCE-5612-4314-8C50-1E64361D12ED}"/>
              </a:ext>
            </a:extLst>
          </p:cNvPr>
          <p:cNvSpPr>
            <a:spLocks noChangeArrowheads="1"/>
          </p:cNvSpPr>
          <p:nvPr/>
        </p:nvSpPr>
        <p:spPr bwMode="auto">
          <a:xfrm>
            <a:off x="3443505" y="2425329"/>
            <a:ext cx="11175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5988" eaLnBrk="0" hangingPunct="0">
              <a:defRPr>
                <a:solidFill>
                  <a:schemeClr val="tx1"/>
                </a:solidFill>
                <a:latin typeface="Verdana" panose="020B0604030504040204" pitchFamily="34" charset="0"/>
              </a:defRPr>
            </a:lvl1pPr>
            <a:lvl2pPr marL="742950" indent="-285750" defTabSz="915988" eaLnBrk="0" hangingPunct="0">
              <a:defRPr>
                <a:solidFill>
                  <a:schemeClr val="tx1"/>
                </a:solidFill>
                <a:latin typeface="Verdana" panose="020B0604030504040204" pitchFamily="34" charset="0"/>
              </a:defRPr>
            </a:lvl2pPr>
            <a:lvl3pPr marL="1143000" indent="-228600" defTabSz="915988" eaLnBrk="0" hangingPunct="0">
              <a:defRPr>
                <a:solidFill>
                  <a:schemeClr val="tx1"/>
                </a:solidFill>
                <a:latin typeface="Verdana" panose="020B0604030504040204" pitchFamily="34" charset="0"/>
              </a:defRPr>
            </a:lvl3pPr>
            <a:lvl4pPr marL="1600200" indent="-228600" defTabSz="915988" eaLnBrk="0" hangingPunct="0">
              <a:defRPr>
                <a:solidFill>
                  <a:schemeClr val="tx1"/>
                </a:solidFill>
                <a:latin typeface="Verdana" panose="020B0604030504040204" pitchFamily="34" charset="0"/>
              </a:defRPr>
            </a:lvl4pPr>
            <a:lvl5pPr marL="2057400" indent="-228600" defTabSz="915988" eaLnBrk="0" hangingPunct="0">
              <a:defRPr>
                <a:solidFill>
                  <a:schemeClr val="tx1"/>
                </a:solidFill>
                <a:latin typeface="Verdana" panose="020B0604030504040204" pitchFamily="34" charset="0"/>
              </a:defRPr>
            </a:lvl5pPr>
            <a:lvl6pPr marL="2514600" indent="-228600" defTabSz="915988" eaLnBrk="0" fontAlgn="base" hangingPunct="0">
              <a:spcBef>
                <a:spcPct val="0"/>
              </a:spcBef>
              <a:spcAft>
                <a:spcPct val="0"/>
              </a:spcAft>
              <a:defRPr>
                <a:solidFill>
                  <a:schemeClr val="tx1"/>
                </a:solidFill>
                <a:latin typeface="Verdana" panose="020B0604030504040204" pitchFamily="34" charset="0"/>
              </a:defRPr>
            </a:lvl6pPr>
            <a:lvl7pPr marL="2971800" indent="-228600" defTabSz="915988" eaLnBrk="0" fontAlgn="base" hangingPunct="0">
              <a:spcBef>
                <a:spcPct val="0"/>
              </a:spcBef>
              <a:spcAft>
                <a:spcPct val="0"/>
              </a:spcAft>
              <a:defRPr>
                <a:solidFill>
                  <a:schemeClr val="tx1"/>
                </a:solidFill>
                <a:latin typeface="Verdana" panose="020B0604030504040204" pitchFamily="34" charset="0"/>
              </a:defRPr>
            </a:lvl7pPr>
            <a:lvl8pPr marL="3429000" indent="-228600" defTabSz="915988" eaLnBrk="0" fontAlgn="base" hangingPunct="0">
              <a:spcBef>
                <a:spcPct val="0"/>
              </a:spcBef>
              <a:spcAft>
                <a:spcPct val="0"/>
              </a:spcAft>
              <a:defRPr>
                <a:solidFill>
                  <a:schemeClr val="tx1"/>
                </a:solidFill>
                <a:latin typeface="Verdana" panose="020B0604030504040204" pitchFamily="34" charset="0"/>
              </a:defRPr>
            </a:lvl8pPr>
            <a:lvl9pPr marL="3886200" indent="-228600" defTabSz="915988"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1200" dirty="0">
                <a:solidFill>
                  <a:schemeClr val="accent5"/>
                </a:solidFill>
                <a:latin typeface="+mn-lt"/>
              </a:rPr>
              <a:t>Positive Moods</a:t>
            </a:r>
          </a:p>
        </p:txBody>
      </p:sp>
      <p:sp>
        <p:nvSpPr>
          <p:cNvPr id="45062" name="Rectangle 16">
            <a:extLst>
              <a:ext uri="{FF2B5EF4-FFF2-40B4-BE49-F238E27FC236}">
                <a16:creationId xmlns:a16="http://schemas.microsoft.com/office/drawing/2014/main" id="{C68E636C-C889-4F62-BE6B-CE08FD48976D}"/>
              </a:ext>
            </a:extLst>
          </p:cNvPr>
          <p:cNvSpPr>
            <a:spLocks noChangeArrowheads="1"/>
          </p:cNvSpPr>
          <p:nvPr/>
        </p:nvSpPr>
        <p:spPr bwMode="auto">
          <a:xfrm>
            <a:off x="7266454" y="2412547"/>
            <a:ext cx="122565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5988" eaLnBrk="0" hangingPunct="0">
              <a:defRPr>
                <a:solidFill>
                  <a:schemeClr val="tx1"/>
                </a:solidFill>
                <a:latin typeface="Verdana" panose="020B0604030504040204" pitchFamily="34" charset="0"/>
              </a:defRPr>
            </a:lvl1pPr>
            <a:lvl2pPr marL="742950" indent="-285750" defTabSz="915988" eaLnBrk="0" hangingPunct="0">
              <a:defRPr>
                <a:solidFill>
                  <a:schemeClr val="tx1"/>
                </a:solidFill>
                <a:latin typeface="Verdana" panose="020B0604030504040204" pitchFamily="34" charset="0"/>
              </a:defRPr>
            </a:lvl2pPr>
            <a:lvl3pPr marL="1143000" indent="-228600" defTabSz="915988" eaLnBrk="0" hangingPunct="0">
              <a:defRPr>
                <a:solidFill>
                  <a:schemeClr val="tx1"/>
                </a:solidFill>
                <a:latin typeface="Verdana" panose="020B0604030504040204" pitchFamily="34" charset="0"/>
              </a:defRPr>
            </a:lvl3pPr>
            <a:lvl4pPr marL="1600200" indent="-228600" defTabSz="915988" eaLnBrk="0" hangingPunct="0">
              <a:defRPr>
                <a:solidFill>
                  <a:schemeClr val="tx1"/>
                </a:solidFill>
                <a:latin typeface="Verdana" panose="020B0604030504040204" pitchFamily="34" charset="0"/>
              </a:defRPr>
            </a:lvl4pPr>
            <a:lvl5pPr marL="2057400" indent="-228600" defTabSz="915988" eaLnBrk="0" hangingPunct="0">
              <a:defRPr>
                <a:solidFill>
                  <a:schemeClr val="tx1"/>
                </a:solidFill>
                <a:latin typeface="Verdana" panose="020B0604030504040204" pitchFamily="34" charset="0"/>
              </a:defRPr>
            </a:lvl5pPr>
            <a:lvl6pPr marL="2514600" indent="-228600" defTabSz="915988" eaLnBrk="0" fontAlgn="base" hangingPunct="0">
              <a:spcBef>
                <a:spcPct val="0"/>
              </a:spcBef>
              <a:spcAft>
                <a:spcPct val="0"/>
              </a:spcAft>
              <a:defRPr>
                <a:solidFill>
                  <a:schemeClr val="tx1"/>
                </a:solidFill>
                <a:latin typeface="Verdana" panose="020B0604030504040204" pitchFamily="34" charset="0"/>
              </a:defRPr>
            </a:lvl6pPr>
            <a:lvl7pPr marL="2971800" indent="-228600" defTabSz="915988" eaLnBrk="0" fontAlgn="base" hangingPunct="0">
              <a:spcBef>
                <a:spcPct val="0"/>
              </a:spcBef>
              <a:spcAft>
                <a:spcPct val="0"/>
              </a:spcAft>
              <a:defRPr>
                <a:solidFill>
                  <a:schemeClr val="tx1"/>
                </a:solidFill>
                <a:latin typeface="Verdana" panose="020B0604030504040204" pitchFamily="34" charset="0"/>
              </a:defRPr>
            </a:lvl7pPr>
            <a:lvl8pPr marL="3429000" indent="-228600" defTabSz="915988" eaLnBrk="0" fontAlgn="base" hangingPunct="0">
              <a:spcBef>
                <a:spcPct val="0"/>
              </a:spcBef>
              <a:spcAft>
                <a:spcPct val="0"/>
              </a:spcAft>
              <a:defRPr>
                <a:solidFill>
                  <a:schemeClr val="tx1"/>
                </a:solidFill>
                <a:latin typeface="Verdana" panose="020B0604030504040204" pitchFamily="34" charset="0"/>
              </a:defRPr>
            </a:lvl8pPr>
            <a:lvl9pPr marL="3886200" indent="-228600" defTabSz="915988"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1200" dirty="0">
                <a:solidFill>
                  <a:schemeClr val="accent5"/>
                </a:solidFill>
                <a:latin typeface="+mn-lt"/>
              </a:rPr>
              <a:t>Negative Moods</a:t>
            </a:r>
          </a:p>
        </p:txBody>
      </p:sp>
      <p:sp>
        <p:nvSpPr>
          <p:cNvPr id="45063" name="Text Box 17">
            <a:extLst>
              <a:ext uri="{FF2B5EF4-FFF2-40B4-BE49-F238E27FC236}">
                <a16:creationId xmlns:a16="http://schemas.microsoft.com/office/drawing/2014/main" id="{3FCEDE7D-DE73-4BD0-A491-877393F655AC}"/>
              </a:ext>
            </a:extLst>
          </p:cNvPr>
          <p:cNvSpPr txBox="1">
            <a:spLocks noChangeArrowheads="1"/>
          </p:cNvSpPr>
          <p:nvPr/>
        </p:nvSpPr>
        <p:spPr bwMode="auto">
          <a:xfrm rot="16200000">
            <a:off x="970035" y="3476264"/>
            <a:ext cx="2082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1200">
                <a:solidFill>
                  <a:schemeClr val="accent5"/>
                </a:solidFill>
                <a:latin typeface="+mn-lt"/>
              </a:rPr>
              <a:t>Positive moods (0-7)</a:t>
            </a:r>
            <a:endParaRPr lang="fr-BE" altLang="en-US" sz="1200">
              <a:solidFill>
                <a:schemeClr val="accent5"/>
              </a:solidFill>
              <a:latin typeface="+mn-lt"/>
            </a:endParaRPr>
          </a:p>
        </p:txBody>
      </p:sp>
      <p:sp>
        <p:nvSpPr>
          <p:cNvPr id="45064" name="Text Box 18">
            <a:extLst>
              <a:ext uri="{FF2B5EF4-FFF2-40B4-BE49-F238E27FC236}">
                <a16:creationId xmlns:a16="http://schemas.microsoft.com/office/drawing/2014/main" id="{071C12A5-2F7B-4802-AA61-99585D601F52}"/>
              </a:ext>
            </a:extLst>
          </p:cNvPr>
          <p:cNvSpPr txBox="1">
            <a:spLocks noChangeArrowheads="1"/>
          </p:cNvSpPr>
          <p:nvPr/>
        </p:nvSpPr>
        <p:spPr bwMode="auto">
          <a:xfrm>
            <a:off x="7196410" y="5040621"/>
            <a:ext cx="1565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1200" dirty="0">
                <a:solidFill>
                  <a:schemeClr val="accent5"/>
                </a:solidFill>
                <a:latin typeface="+mn-lt"/>
              </a:rPr>
              <a:t>Months</a:t>
            </a:r>
            <a:endParaRPr lang="fr-BE" altLang="en-US" sz="1200" dirty="0">
              <a:solidFill>
                <a:schemeClr val="accent5"/>
              </a:solidFill>
              <a:latin typeface="+mn-lt"/>
            </a:endParaRPr>
          </a:p>
        </p:txBody>
      </p:sp>
      <p:sp>
        <p:nvSpPr>
          <p:cNvPr id="45065" name="Text Box 19">
            <a:extLst>
              <a:ext uri="{FF2B5EF4-FFF2-40B4-BE49-F238E27FC236}">
                <a16:creationId xmlns:a16="http://schemas.microsoft.com/office/drawing/2014/main" id="{8FD8836C-867F-41AA-BFA3-545592C02AC3}"/>
              </a:ext>
            </a:extLst>
          </p:cNvPr>
          <p:cNvSpPr txBox="1">
            <a:spLocks noChangeArrowheads="1"/>
          </p:cNvSpPr>
          <p:nvPr/>
        </p:nvSpPr>
        <p:spPr bwMode="auto">
          <a:xfrm>
            <a:off x="3219643" y="5048860"/>
            <a:ext cx="1565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1200" dirty="0">
                <a:solidFill>
                  <a:schemeClr val="accent5"/>
                </a:solidFill>
                <a:latin typeface="+mn-lt"/>
              </a:rPr>
              <a:t>Months</a:t>
            </a:r>
            <a:endParaRPr lang="fr-BE" altLang="en-US" sz="1200" dirty="0">
              <a:solidFill>
                <a:schemeClr val="accent5"/>
              </a:solidFill>
              <a:latin typeface="+mn-lt"/>
            </a:endParaRPr>
          </a:p>
        </p:txBody>
      </p:sp>
      <p:sp>
        <p:nvSpPr>
          <p:cNvPr id="45066" name="Text Box 21">
            <a:extLst>
              <a:ext uri="{FF2B5EF4-FFF2-40B4-BE49-F238E27FC236}">
                <a16:creationId xmlns:a16="http://schemas.microsoft.com/office/drawing/2014/main" id="{530AC1B6-E104-49CF-BDE0-B68AD1886772}"/>
              </a:ext>
            </a:extLst>
          </p:cNvPr>
          <p:cNvSpPr txBox="1">
            <a:spLocks noChangeArrowheads="1"/>
          </p:cNvSpPr>
          <p:nvPr/>
        </p:nvSpPr>
        <p:spPr bwMode="auto">
          <a:xfrm>
            <a:off x="1587352" y="5965219"/>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ko-KR" sz="1100" b="1" dirty="0">
                <a:latin typeface="+mn-lt"/>
                <a:ea typeface="Gulim" panose="020B0600000101010101" pitchFamily="34" charset="-127"/>
              </a:rPr>
              <a:t>Wang C, </a:t>
            </a:r>
            <a:r>
              <a:rPr lang="en-US" altLang="en-US" sz="1100" b="1" dirty="0">
                <a:latin typeface="+mn-lt"/>
              </a:rPr>
              <a:t>Cunningham G</a:t>
            </a:r>
            <a:r>
              <a:rPr lang="en-US" altLang="ko-KR" sz="1100" b="1" dirty="0">
                <a:latin typeface="+mn-lt"/>
                <a:ea typeface="Gulim" panose="020B0600000101010101" pitchFamily="34" charset="-127"/>
              </a:rPr>
              <a:t> </a:t>
            </a:r>
            <a:r>
              <a:rPr lang="en-US" altLang="ko-KR" sz="1100" i="1" dirty="0">
                <a:latin typeface="+mn-lt"/>
                <a:ea typeface="Gulim" panose="020B0600000101010101" pitchFamily="34" charset="-127"/>
              </a:rPr>
              <a:t>et al. J Clin Endo </a:t>
            </a:r>
            <a:r>
              <a:rPr lang="en-US" altLang="ko-KR" sz="1100" i="1" dirty="0" err="1">
                <a:latin typeface="+mn-lt"/>
                <a:ea typeface="Gulim" panose="020B0600000101010101" pitchFamily="34" charset="-127"/>
              </a:rPr>
              <a:t>Metab</a:t>
            </a:r>
            <a:r>
              <a:rPr lang="en-US" altLang="ko-KR" sz="1100" i="1" dirty="0">
                <a:latin typeface="+mn-lt"/>
                <a:ea typeface="Gulim" panose="020B0600000101010101" pitchFamily="34" charset="-127"/>
              </a:rPr>
              <a:t> 2004; </a:t>
            </a:r>
            <a:r>
              <a:rPr lang="en-US" altLang="ko-KR" sz="1100" b="1" dirty="0">
                <a:latin typeface="+mn-lt"/>
                <a:ea typeface="Gulim" panose="020B0600000101010101" pitchFamily="34" charset="-127"/>
              </a:rPr>
              <a:t>89</a:t>
            </a:r>
            <a:r>
              <a:rPr lang="en-US" altLang="ko-KR" sz="1100" i="1" dirty="0">
                <a:latin typeface="+mn-lt"/>
                <a:ea typeface="Gulim" panose="020B0600000101010101" pitchFamily="34" charset="-127"/>
              </a:rPr>
              <a:t>:2085-98.</a:t>
            </a:r>
            <a:endParaRPr lang="en-US" altLang="en-US" sz="1100" i="1" dirty="0">
              <a:latin typeface="+mn-lt"/>
            </a:endParaRPr>
          </a:p>
        </p:txBody>
      </p:sp>
      <p:sp>
        <p:nvSpPr>
          <p:cNvPr id="19" name="Rectangle 4">
            <a:extLst>
              <a:ext uri="{FF2B5EF4-FFF2-40B4-BE49-F238E27FC236}">
                <a16:creationId xmlns:a16="http://schemas.microsoft.com/office/drawing/2014/main" id="{B170524B-3099-4923-A6B2-9E2EB82E4858}"/>
              </a:ext>
            </a:extLst>
          </p:cNvPr>
          <p:cNvSpPr txBox="1">
            <a:spLocks noChangeArrowheads="1"/>
          </p:cNvSpPr>
          <p:nvPr/>
        </p:nvSpPr>
        <p:spPr>
          <a:xfrm>
            <a:off x="259732" y="179747"/>
            <a:ext cx="10652454" cy="809860"/>
          </a:xfrm>
          <a:prstGeom prst="rect">
            <a:avLst/>
          </a:prstGeom>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en-US" sz="3200" b="1" dirty="0"/>
              <a:t>Effects on Mood(3 Years)</a:t>
            </a:r>
            <a:endParaRPr lang="nl-NL" altLang="en-US" sz="3200" b="1" dirty="0"/>
          </a:p>
        </p:txBody>
      </p:sp>
    </p:spTree>
  </p:cSld>
  <p:clrMapOvr>
    <a:masterClrMapping/>
  </p:clrMapOvr>
  <p:transition/>
</p:sld>
</file>

<file path=ppt/theme/theme1.xml><?xml version="1.0" encoding="utf-8"?>
<a:theme xmlns:a="http://schemas.openxmlformats.org/drawingml/2006/main" name="Office Theme">
  <a:themeElements>
    <a:clrScheme name="Besins MA Hub">
      <a:dk1>
        <a:srgbClr val="006EAB"/>
      </a:dk1>
      <a:lt1>
        <a:sysClr val="window" lastClr="FFFFFF"/>
      </a:lt1>
      <a:dk2>
        <a:srgbClr val="58595B"/>
      </a:dk2>
      <a:lt2>
        <a:srgbClr val="E7E6E6"/>
      </a:lt2>
      <a:accent1>
        <a:srgbClr val="1272AE"/>
      </a:accent1>
      <a:accent2>
        <a:srgbClr val="00A8E1"/>
      </a:accent2>
      <a:accent3>
        <a:srgbClr val="95D600"/>
      </a:accent3>
      <a:accent4>
        <a:srgbClr val="F0C846"/>
      </a:accent4>
      <a:accent5>
        <a:srgbClr val="000000"/>
      </a:accent5>
      <a:accent6>
        <a:srgbClr val="CCDCE2"/>
      </a:accent6>
      <a:hlink>
        <a:srgbClr val="006EAB"/>
      </a:hlink>
      <a:folHlink>
        <a:srgbClr val="00A8E1"/>
      </a:folHlink>
    </a:clrScheme>
    <a:fontScheme name="Custom 2">
      <a:majorFont>
        <a:latin typeface="Poppins Medium"/>
        <a:ea typeface=""/>
        <a:cs typeface=""/>
      </a:majorFont>
      <a:minorFont>
        <a:latin typeface="Poppi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sins_tmp.potx" id="{58CFAB49-F3C1-4BE9-BA6C-4FFE0344BB85}" vid="{711EA1BB-B068-4CB0-AFBC-DEF8CF7720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5C31388130E845B306F08280035E70" ma:contentTypeVersion="10" ma:contentTypeDescription="Create a new document." ma:contentTypeScope="" ma:versionID="7e7cc3e53a1c6c13768d61cee4c666df">
  <xsd:schema xmlns:xsd="http://www.w3.org/2001/XMLSchema" xmlns:xs="http://www.w3.org/2001/XMLSchema" xmlns:p="http://schemas.microsoft.com/office/2006/metadata/properties" xmlns:ns2="2bd39ed4-040d-4575-9ecd-51b09e17f4f6" targetNamespace="http://schemas.microsoft.com/office/2006/metadata/properties" ma:root="true" ma:fieldsID="e59c39555b5737b5f5563e59e9207369" ns2:_="">
    <xsd:import namespace="2bd39ed4-040d-4575-9ecd-51b09e17f4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d39ed4-040d-4575-9ecd-51b09e17f4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5C7A89-3154-4CC3-88D0-EA34A5E42399}"/>
</file>

<file path=customXml/itemProps2.xml><?xml version="1.0" encoding="utf-8"?>
<ds:datastoreItem xmlns:ds="http://schemas.openxmlformats.org/officeDocument/2006/customXml" ds:itemID="{DD1ECB18-918B-46F4-B519-03FA663552DD}"/>
</file>

<file path=customXml/itemProps3.xml><?xml version="1.0" encoding="utf-8"?>
<ds:datastoreItem xmlns:ds="http://schemas.openxmlformats.org/officeDocument/2006/customXml" ds:itemID="{2C680196-D39D-46F0-B0CF-1587BCB64F5E}"/>
</file>

<file path=docProps/app.xml><?xml version="1.0" encoding="utf-8"?>
<Properties xmlns="http://schemas.openxmlformats.org/officeDocument/2006/extended-properties" xmlns:vt="http://schemas.openxmlformats.org/officeDocument/2006/docPropsVTypes">
  <Template/>
  <TotalTime>2021</TotalTime>
  <Words>3895</Words>
  <Application>Microsoft Office PowerPoint</Application>
  <PresentationFormat>Widescreen</PresentationFormat>
  <Paragraphs>312</Paragraphs>
  <Slides>17</Slides>
  <Notes>14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5" baseType="lpstr">
      <vt:lpstr>Poppins Medium</vt:lpstr>
      <vt:lpstr>Arial</vt:lpstr>
      <vt:lpstr>Poppins Light</vt:lpstr>
      <vt:lpstr>Wingdings</vt:lpstr>
      <vt:lpstr>Calibri</vt:lpstr>
      <vt:lpstr>Verdana</vt:lpstr>
      <vt:lpstr>Office Theme</vt:lpstr>
      <vt:lpstr>Chart</vt:lpstr>
      <vt:lpstr>Wang, C et al. Long-Term Testosterone Gel Treatment Maintains Beneficial Effects on Sexual Function and Mood, Lean and Fat Mass, and Bone Mineral Density in Hypogonadal Men  J Clin Endocrinol Metab, May 2004, 89(5):2085–2098.  </vt:lpstr>
      <vt:lpstr>3 Year AndroGel® 1% Open Label Trial </vt:lpstr>
      <vt:lpstr>PowerPoint Presentation</vt:lpstr>
      <vt:lpstr>Patients Enrolled in the 3 Year AndroGel® 1% Trial</vt:lpstr>
      <vt:lpstr>Results of the 3 Year AndroGel® 1% Trial </vt:lpstr>
      <vt:lpstr>Results of the 3 Year AndroGel® 1% Trial </vt:lpstr>
      <vt:lpstr>Results of the 3 Year AndroGel® 1% Trial </vt:lpstr>
      <vt:lpstr>Effects on Sexual Function (3 Years)</vt:lpstr>
      <vt:lpstr>PowerPoint Presentation</vt:lpstr>
      <vt:lpstr>PowerPoint Presentation</vt:lpstr>
      <vt:lpstr>PowerPoint Presentation</vt:lpstr>
      <vt:lpstr>PowerPoint Presentation</vt:lpstr>
      <vt:lpstr>Safety Results During the 3 Year Trial </vt:lpstr>
      <vt:lpstr>Safety Results During the 3 Year Trial </vt:lpstr>
      <vt:lpstr>PowerPoint Presentation</vt:lpstr>
      <vt:lpstr>Summary of the 3 Year AndroGel® 1% Trial </vt:lpstr>
      <vt:lpstr>Summary of the 3 Year AndroGel® 1% Trial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leslie beaumont</dc:creator>
  <cp:lastModifiedBy>richard jones</cp:lastModifiedBy>
  <cp:revision>53</cp:revision>
  <dcterms:created xsi:type="dcterms:W3CDTF">2020-12-03T13:24:11Z</dcterms:created>
  <dcterms:modified xsi:type="dcterms:W3CDTF">2021-03-23T15:38:46Z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0x010100915C31388130E845B306F08280035E70</vt:lpwstr>
  </property>
</Properties>
</file>