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893" r:id="rId2"/>
    <p:sldId id="1200" r:id="rId3"/>
    <p:sldId id="361" r:id="rId4"/>
    <p:sldId id="1189" r:id="rId5"/>
    <p:sldId id="1190" r:id="rId6"/>
    <p:sldId id="949" r:id="rId7"/>
    <p:sldId id="824" r:id="rId8"/>
    <p:sldId id="804" r:id="rId9"/>
    <p:sldId id="908" r:id="rId10"/>
    <p:sldId id="907" r:id="rId11"/>
    <p:sldId id="968" r:id="rId12"/>
    <p:sldId id="462" r:id="rId13"/>
    <p:sldId id="909" r:id="rId14"/>
    <p:sldId id="796" r:id="rId15"/>
    <p:sldId id="299" r:id="rId16"/>
    <p:sldId id="905" r:id="rId17"/>
    <p:sldId id="1191" r:id="rId18"/>
    <p:sldId id="982" r:id="rId19"/>
    <p:sldId id="1103" r:id="rId20"/>
    <p:sldId id="1102" r:id="rId21"/>
    <p:sldId id="1101" r:id="rId22"/>
    <p:sldId id="1100" r:id="rId23"/>
    <p:sldId id="1187" r:id="rId24"/>
    <p:sldId id="1098" r:id="rId25"/>
    <p:sldId id="1097" r:id="rId26"/>
    <p:sldId id="1096" r:id="rId27"/>
    <p:sldId id="1095"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427" autoAdjust="0"/>
  </p:normalViewPr>
  <p:slideViewPr>
    <p:cSldViewPr snapToGrid="0">
      <p:cViewPr varScale="1">
        <p:scale>
          <a:sx n="100" d="100"/>
          <a:sy n="100" d="100"/>
        </p:scale>
        <p:origin x="936" y="72"/>
      </p:cViewPr>
      <p:guideLst/>
    </p:cSldViewPr>
  </p:slideViewPr>
  <p:notesTextViewPr>
    <p:cViewPr>
      <p:scale>
        <a:sx n="1" d="1"/>
        <a:sy n="1" d="1"/>
      </p:scale>
      <p:origin x="0" y="0"/>
    </p:cViewPr>
  </p:notesTextViewPr>
  <p:sorterViewPr>
    <p:cViewPr>
      <p:scale>
        <a:sx n="80" d="100"/>
        <a:sy n="80" d="100"/>
      </p:scale>
      <p:origin x="0" y="-32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88E72-790F-428B-91BA-A60DE10C65CE}" type="datetimeFigureOut">
              <a:rPr lang="en-GB" smtClean="0"/>
              <a:t>30/03/2021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EB666-305D-4656-8F43-4ACFCB2C2E66}" type="slidenum">
              <a:rPr lang="en-GB" smtClean="0"/>
              <a:t>‹#›</a:t>
            </a:fld>
            <a:endParaRPr lang="en-GB"/>
          </a:p>
        </p:txBody>
      </p:sp>
    </p:spTree>
    <p:extLst>
      <p:ext uri="{BB962C8B-B14F-4D97-AF65-F5344CB8AC3E}">
        <p14:creationId xmlns:p14="http://schemas.microsoft.com/office/powerpoint/2010/main" val="91351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44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F4668-9CDE-B342-B878-AF08936086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97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Papers postulate that once symptoms improve people become less adherent to treatment.  </a:t>
            </a:r>
          </a:p>
          <a:p>
            <a:br>
              <a:rPr lang="en-GB" dirty="0"/>
            </a:br>
            <a:r>
              <a:rPr lang="en-GB" dirty="0"/>
              <a:t>Should this statement be updated to reinforce the benefits of long-term therapy…..?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9AE34-9F45-4A6E-B272-A8347CDD52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15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target range for patients once commenced on therapy is 15-30nmol/L as recommended by the BSSM.  Having too much or too little testosterone are both detrimental and should be avoided.</a:t>
            </a:r>
          </a:p>
        </p:txBody>
      </p:sp>
      <p:sp>
        <p:nvSpPr>
          <p:cNvPr id="4" name="Slide Number Placeholder 3"/>
          <p:cNvSpPr>
            <a:spLocks noGrp="1"/>
          </p:cNvSpPr>
          <p:nvPr>
            <p:ph type="sldNum" sz="quarter" idx="5"/>
          </p:nvPr>
        </p:nvSpPr>
        <p:spPr/>
        <p:txBody>
          <a:bodyPr/>
          <a:lstStyle/>
          <a:p>
            <a:fld id="{5CEEB666-305D-4656-8F43-4ACFCB2C2E66}" type="slidenum">
              <a:rPr lang="en-GB" smtClean="0"/>
              <a:t>8</a:t>
            </a:fld>
            <a:endParaRPr lang="en-GB"/>
          </a:p>
        </p:txBody>
      </p:sp>
    </p:spTree>
    <p:extLst>
      <p:ext uri="{BB962C8B-B14F-4D97-AF65-F5344CB8AC3E}">
        <p14:creationId xmlns:p14="http://schemas.microsoft.com/office/powerpoint/2010/main" val="336218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Although the optimal duration of therapy is unknown, continuous therapy over a longer period is necessary to derive the benefits of TRT, with different symptoms improving or resolving at different times.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 a review of the literature, Saad et al. found rapid improvement in sexual interest, quality of life, and change in lipids, showing improvement beginning in 3 to 4 weeks.  Changes in erection or ejaculation, erythropoiesis, </a:t>
            </a:r>
            <a:r>
              <a:rPr lang="en-GB" sz="1200" b="0" i="0" u="none" strike="noStrike" kern="1200" baseline="0" dirty="0" err="1">
                <a:solidFill>
                  <a:schemeClr val="tx1"/>
                </a:solidFill>
                <a:latin typeface="+mn-lt"/>
                <a:ea typeface="+mn-ea"/>
                <a:cs typeface="+mn-cs"/>
              </a:rPr>
              <a:t>glycemic</a:t>
            </a:r>
            <a:r>
              <a:rPr lang="en-GB" sz="1200" b="0" i="0" u="none" strike="noStrike" kern="1200" baseline="0" dirty="0">
                <a:solidFill>
                  <a:schemeClr val="tx1"/>
                </a:solidFill>
                <a:latin typeface="+mn-lt"/>
                <a:ea typeface="+mn-ea"/>
                <a:cs typeface="+mn-cs"/>
              </a:rPr>
              <a:t> control, body morphology (including fat mass, lean body mass, and muscle strength), and bone mass take longer to occur, ranging from 3 to 6 months, often achieving steady state at 1 year.  Thus, patients who discontinue therapy after short duration may not experience the benefits of TRT</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F9AE34-9F45-4A6E-B272-A8347CDD52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83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F4668-9CDE-B342-B878-AF08936086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88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F4668-9CDE-B342-B878-AF08936086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56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41078084"/>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guide id="3" pos="7106">
          <p15:clr>
            <a:srgbClr val="FBAE40"/>
          </p15:clr>
        </p15:guide>
        <p15:guide id="4" orient="horz" pos="187">
          <p15:clr>
            <a:srgbClr val="FBAE40"/>
          </p15:clr>
        </p15:guide>
        <p15:guide id="5" orient="horz" pos="4247">
          <p15:clr>
            <a:srgbClr val="FBAE40"/>
          </p15:clr>
        </p15:guide>
        <p15:guide id="6" pos="100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7978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0762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380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094C8B9-0262-482A-9539-E34D21D75997}"/>
              </a:ext>
            </a:extLst>
          </p:cNvPr>
          <p:cNvSpPr>
            <a:spLocks noGrp="1"/>
          </p:cNvSpPr>
          <p:nvPr>
            <p:ph type="body" sz="quarter" idx="11" hasCustomPrompt="1"/>
          </p:nvPr>
        </p:nvSpPr>
        <p:spPr>
          <a:xfrm>
            <a:off x="0" y="5966179"/>
            <a:ext cx="12192000" cy="232115"/>
          </a:xfrm>
        </p:spPr>
        <p:txBody>
          <a:bodyPr anchor="b" anchorCtr="0">
            <a:sp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Reference</a:t>
            </a:r>
            <a:endParaRPr lang="en-GB" dirty="0"/>
          </a:p>
        </p:txBody>
      </p:sp>
    </p:spTree>
    <p:extLst>
      <p:ext uri="{BB962C8B-B14F-4D97-AF65-F5344CB8AC3E}">
        <p14:creationId xmlns:p14="http://schemas.microsoft.com/office/powerpoint/2010/main" val="207452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30/03/2021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29600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62853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58490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59009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93801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66360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80414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0215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30/03/2021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828101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p15:clr>
            <a:srgbClr val="F26B43"/>
          </p15:clr>
        </p15:guide>
        <p15:guide id="2" pos="3817">
          <p15:clr>
            <a:srgbClr val="F26B43"/>
          </p15:clr>
        </p15:guide>
        <p15:guide id="3" orient="horz" pos="187">
          <p15:clr>
            <a:srgbClr val="F26B43"/>
          </p15:clr>
        </p15:guide>
        <p15:guide id="4" pos="234">
          <p15:clr>
            <a:srgbClr val="F26B43"/>
          </p15:clr>
        </p15:guide>
        <p15:guide id="5" pos="7174">
          <p15:clr>
            <a:srgbClr val="F26B43"/>
          </p15:clr>
        </p15:guide>
        <p15:guide id="6" pos="506">
          <p15:clr>
            <a:srgbClr val="F26B43"/>
          </p15:clr>
        </p15:guide>
        <p15:guide id="7" pos="10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52400"/>
            <a:ext cx="324040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2FE96A58-3D82-45BE-BF7E-08EA922E5240}"/>
              </a:ext>
            </a:extLst>
          </p:cNvPr>
          <p:cNvSpPr>
            <a:spLocks noGrp="1"/>
          </p:cNvSpPr>
          <p:nvPr>
            <p:ph type="ctrTitle"/>
          </p:nvPr>
        </p:nvSpPr>
        <p:spPr>
          <a:xfrm>
            <a:off x="268620" y="539496"/>
            <a:ext cx="10474037" cy="1960050"/>
          </a:xfrm>
        </p:spPr>
        <p:txBody>
          <a:bodyPr>
            <a:normAutofit/>
          </a:bodyPr>
          <a:lstStyle/>
          <a:p>
            <a:r>
              <a:rPr lang="en-GB" sz="4300" dirty="0"/>
              <a:t>Testosterone Therapy &amp; </a:t>
            </a:r>
            <a:br>
              <a:rPr lang="en-GB" sz="4300" dirty="0"/>
            </a:br>
            <a:r>
              <a:rPr lang="en-GB" sz="4300" dirty="0"/>
              <a:t>Monitoring Requirements</a:t>
            </a:r>
          </a:p>
        </p:txBody>
      </p:sp>
      <p:sp>
        <p:nvSpPr>
          <p:cNvPr id="4" name="Subtitle 2">
            <a:extLst>
              <a:ext uri="{FF2B5EF4-FFF2-40B4-BE49-F238E27FC236}">
                <a16:creationId xmlns:a16="http://schemas.microsoft.com/office/drawing/2014/main" id="{903964AB-E590-4060-85D7-15E875BCF468}"/>
              </a:ext>
            </a:extLst>
          </p:cNvPr>
          <p:cNvSpPr>
            <a:spLocks noGrp="1"/>
          </p:cNvSpPr>
          <p:nvPr>
            <p:ph type="subTitle" idx="1"/>
          </p:nvPr>
        </p:nvSpPr>
        <p:spPr>
          <a:xfrm>
            <a:off x="373063" y="2668588"/>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381820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A85B53-D087-479D-9D4A-61659812B2A5}"/>
              </a:ext>
            </a:extLst>
          </p:cNvPr>
          <p:cNvSpPr txBox="1">
            <a:spLocks/>
          </p:cNvSpPr>
          <p:nvPr/>
        </p:nvSpPr>
        <p:spPr>
          <a:xfrm>
            <a:off x="342900" y="265512"/>
            <a:ext cx="11010900" cy="653903"/>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Clr>
                <a:schemeClr val="tx2"/>
              </a:buClr>
              <a:buNone/>
              <a:defRPr sz="4400" b="1" i="0" kern="1200" baseline="0">
                <a:solidFill>
                  <a:schemeClr val="tx2"/>
                </a:solidFill>
                <a:latin typeface="Calibri"/>
                <a:ea typeface="+mj-ea"/>
                <a:cs typeface="+mj-cs"/>
              </a:defRPr>
            </a:lvl1pPr>
          </a:lstStyle>
          <a:p>
            <a:pPr marL="0" marR="0" lvl="0" indent="0" algn="ctr" defTabSz="457200" rtl="0" eaLnBrk="1" fontAlgn="auto" latinLnBrk="0" hangingPunct="1">
              <a:lnSpc>
                <a:spcPct val="80000"/>
              </a:lnSpc>
              <a:spcBef>
                <a:spcPct val="0"/>
              </a:spcBef>
              <a:spcAft>
                <a:spcPts val="0"/>
              </a:spcAft>
              <a:buClr>
                <a:srgbClr val="005294"/>
              </a:buClr>
              <a:buSzTx/>
              <a:buFontTx/>
              <a:buNone/>
              <a:tabLst/>
              <a:defRPr/>
            </a:pPr>
            <a:r>
              <a:rPr kumimoji="0" lang="en-GB" sz="4000" b="0" i="0" u="none" strike="noStrike" kern="1200" cap="none" spc="0" normalizeH="0" baseline="0" noProof="0" dirty="0">
                <a:ln>
                  <a:noFill/>
                </a:ln>
                <a:solidFill>
                  <a:srgbClr val="000000"/>
                </a:solidFill>
                <a:effectLst/>
                <a:uLnTx/>
                <a:uFillTx/>
                <a:latin typeface="Poppins Medium"/>
                <a:ea typeface="+mj-ea"/>
                <a:cs typeface="+mj-cs"/>
              </a:rPr>
              <a:t>Time to Onset of TD Symptom Improvement</a:t>
            </a:r>
          </a:p>
        </p:txBody>
      </p:sp>
      <p:sp>
        <p:nvSpPr>
          <p:cNvPr id="3" name="TextBox 2">
            <a:extLst>
              <a:ext uri="{FF2B5EF4-FFF2-40B4-BE49-F238E27FC236}">
                <a16:creationId xmlns:a16="http://schemas.microsoft.com/office/drawing/2014/main" id="{6787A553-3C24-4511-85A8-7A4F34B7A0A9}"/>
              </a:ext>
            </a:extLst>
          </p:cNvPr>
          <p:cNvSpPr txBox="1"/>
          <p:nvPr/>
        </p:nvSpPr>
        <p:spPr>
          <a:xfrm>
            <a:off x="809625" y="1014179"/>
            <a:ext cx="100774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Poppins Light"/>
                <a:ea typeface="+mn-ea"/>
                <a:cs typeface="+mn-cs"/>
              </a:rPr>
              <a:t>Time-dependent and symptom-specific onset of effects of </a:t>
            </a:r>
            <a:r>
              <a:rPr kumimoji="0" lang="en-GB" sz="2400" b="1" i="0" u="none" strike="noStrike" kern="1200" cap="none" spc="0" normalizeH="0" baseline="0" noProof="0" dirty="0" err="1">
                <a:ln>
                  <a:noFill/>
                </a:ln>
                <a:solidFill>
                  <a:srgbClr val="000000"/>
                </a:solidFill>
                <a:effectLst/>
                <a:uLnTx/>
                <a:uFillTx/>
                <a:latin typeface="Poppins Light"/>
                <a:ea typeface="+mn-ea"/>
                <a:cs typeface="+mn-cs"/>
              </a:rPr>
              <a:t>TTh</a:t>
            </a:r>
            <a:endParaRPr kumimoji="0" lang="en-GB" sz="24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16" name="TextBox 15">
            <a:extLst>
              <a:ext uri="{FF2B5EF4-FFF2-40B4-BE49-F238E27FC236}">
                <a16:creationId xmlns:a16="http://schemas.microsoft.com/office/drawing/2014/main" id="{D1272380-00E6-4899-A0A2-7AB2ADFDC994}"/>
              </a:ext>
            </a:extLst>
          </p:cNvPr>
          <p:cNvSpPr txBox="1"/>
          <p:nvPr/>
        </p:nvSpPr>
        <p:spPr>
          <a:xfrm>
            <a:off x="1047439" y="6003926"/>
            <a:ext cx="5629589" cy="2616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Arial" charset="0"/>
              </a:rPr>
              <a:t>Saad et al.  European Journal of Endocrinology (2011) 675-685</a:t>
            </a:r>
          </a:p>
        </p:txBody>
      </p:sp>
      <p:pic>
        <p:nvPicPr>
          <p:cNvPr id="6" name="Picture 5">
            <a:extLst>
              <a:ext uri="{FF2B5EF4-FFF2-40B4-BE49-F238E27FC236}">
                <a16:creationId xmlns:a16="http://schemas.microsoft.com/office/drawing/2014/main" id="{3D8DA61A-DC75-430F-9B83-7E71BB312239}"/>
              </a:ext>
            </a:extLst>
          </p:cNvPr>
          <p:cNvPicPr>
            <a:picLocks noChangeAspect="1"/>
          </p:cNvPicPr>
          <p:nvPr/>
        </p:nvPicPr>
        <p:blipFill>
          <a:blip r:embed="rId2"/>
          <a:stretch>
            <a:fillRect/>
          </a:stretch>
        </p:blipFill>
        <p:spPr>
          <a:xfrm>
            <a:off x="2942996" y="1812405"/>
            <a:ext cx="5810708" cy="3635092"/>
          </a:xfrm>
          <a:prstGeom prst="rect">
            <a:avLst/>
          </a:prstGeom>
        </p:spPr>
      </p:pic>
      <p:sp>
        <p:nvSpPr>
          <p:cNvPr id="15" name="TextBox 14">
            <a:extLst>
              <a:ext uri="{FF2B5EF4-FFF2-40B4-BE49-F238E27FC236}">
                <a16:creationId xmlns:a16="http://schemas.microsoft.com/office/drawing/2014/main" id="{3CB8E612-EFE1-4F39-8B22-A5B42473E2CE}"/>
              </a:ext>
            </a:extLst>
          </p:cNvPr>
          <p:cNvSpPr txBox="1"/>
          <p:nvPr/>
        </p:nvSpPr>
        <p:spPr>
          <a:xfrm>
            <a:off x="6771165" y="3861834"/>
            <a:ext cx="183943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Body Composition</a:t>
            </a:r>
          </a:p>
        </p:txBody>
      </p:sp>
    </p:spTree>
    <p:extLst>
      <p:ext uri="{BB962C8B-B14F-4D97-AF65-F5344CB8AC3E}">
        <p14:creationId xmlns:p14="http://schemas.microsoft.com/office/powerpoint/2010/main" val="77347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A85B53-D087-479D-9D4A-61659812B2A5}"/>
              </a:ext>
            </a:extLst>
          </p:cNvPr>
          <p:cNvSpPr txBox="1">
            <a:spLocks/>
          </p:cNvSpPr>
          <p:nvPr/>
        </p:nvSpPr>
        <p:spPr>
          <a:xfrm>
            <a:off x="283464" y="161825"/>
            <a:ext cx="11070336" cy="937482"/>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Clr>
                <a:schemeClr val="tx2"/>
              </a:buClr>
              <a:buNone/>
              <a:defRPr sz="4400" b="1" i="0" kern="1200" baseline="0">
                <a:solidFill>
                  <a:schemeClr val="tx2"/>
                </a:solidFill>
                <a:latin typeface="Calibri"/>
                <a:ea typeface="+mj-ea"/>
                <a:cs typeface="+mj-cs"/>
              </a:defRPr>
            </a:lvl1pPr>
          </a:lstStyle>
          <a:p>
            <a:pPr marL="0" marR="0" lvl="0" indent="0" algn="ctr" defTabSz="457200" rtl="0" eaLnBrk="1" fontAlgn="auto" latinLnBrk="0" hangingPunct="1">
              <a:lnSpc>
                <a:spcPct val="80000"/>
              </a:lnSpc>
              <a:spcBef>
                <a:spcPct val="0"/>
              </a:spcBef>
              <a:spcAft>
                <a:spcPts val="0"/>
              </a:spcAft>
              <a:buClr>
                <a:srgbClr val="005294"/>
              </a:buClr>
              <a:buSzTx/>
              <a:buFontTx/>
              <a:buNone/>
              <a:tabLst/>
              <a:defRPr/>
            </a:pPr>
            <a:r>
              <a:rPr kumimoji="0" lang="en-GB" sz="4000" b="1" i="0" u="none" strike="noStrike" kern="1200" cap="none" spc="0" normalizeH="0" baseline="0" noProof="0" dirty="0">
                <a:ln>
                  <a:noFill/>
                </a:ln>
                <a:solidFill>
                  <a:schemeClr val="accent5"/>
                </a:solidFill>
                <a:effectLst/>
                <a:uLnTx/>
                <a:uFillTx/>
                <a:latin typeface="Poppins Light"/>
                <a:ea typeface="+mj-ea"/>
                <a:cs typeface="+mj-cs"/>
              </a:rPr>
              <a:t>Time to Onset of TD Symptom Improvement</a:t>
            </a:r>
          </a:p>
        </p:txBody>
      </p:sp>
      <p:sp>
        <p:nvSpPr>
          <p:cNvPr id="3" name="TextBox 2">
            <a:extLst>
              <a:ext uri="{FF2B5EF4-FFF2-40B4-BE49-F238E27FC236}">
                <a16:creationId xmlns:a16="http://schemas.microsoft.com/office/drawing/2014/main" id="{6787A553-3C24-4511-85A8-7A4F34B7A0A9}"/>
              </a:ext>
            </a:extLst>
          </p:cNvPr>
          <p:cNvSpPr txBox="1"/>
          <p:nvPr/>
        </p:nvSpPr>
        <p:spPr>
          <a:xfrm>
            <a:off x="1124780" y="1206718"/>
            <a:ext cx="97992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Poppins Light"/>
                <a:ea typeface="+mn-ea"/>
                <a:cs typeface="+mn-cs"/>
              </a:rPr>
              <a:t>Time-dependent and symptom-specific onset of effects of </a:t>
            </a:r>
            <a:r>
              <a:rPr kumimoji="0" lang="en-GB" sz="2400" b="1" i="0" u="none" strike="noStrike" kern="1200" cap="none" spc="0" normalizeH="0" baseline="0" noProof="0" dirty="0" err="1">
                <a:ln>
                  <a:noFill/>
                </a:ln>
                <a:solidFill>
                  <a:srgbClr val="000000"/>
                </a:solidFill>
                <a:effectLst/>
                <a:uLnTx/>
                <a:uFillTx/>
                <a:latin typeface="Poppins Light"/>
                <a:ea typeface="+mn-ea"/>
                <a:cs typeface="+mn-cs"/>
              </a:rPr>
              <a:t>TTh</a:t>
            </a:r>
            <a:endParaRPr kumimoji="0" lang="en-GB" sz="24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16" name="TextBox 15">
            <a:extLst>
              <a:ext uri="{FF2B5EF4-FFF2-40B4-BE49-F238E27FC236}">
                <a16:creationId xmlns:a16="http://schemas.microsoft.com/office/drawing/2014/main" id="{D1272380-00E6-4899-A0A2-7AB2ADFDC994}"/>
              </a:ext>
            </a:extLst>
          </p:cNvPr>
          <p:cNvSpPr txBox="1"/>
          <p:nvPr/>
        </p:nvSpPr>
        <p:spPr>
          <a:xfrm>
            <a:off x="1124780" y="5999735"/>
            <a:ext cx="6327578" cy="30777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Arial" charset="0"/>
              </a:rPr>
              <a:t>Saad et al.  European Journal of Endocrinology (2011) 675-685</a:t>
            </a:r>
          </a:p>
        </p:txBody>
      </p:sp>
      <p:sp>
        <p:nvSpPr>
          <p:cNvPr id="15" name="TextBox 14">
            <a:extLst>
              <a:ext uri="{FF2B5EF4-FFF2-40B4-BE49-F238E27FC236}">
                <a16:creationId xmlns:a16="http://schemas.microsoft.com/office/drawing/2014/main" id="{3CB8E612-EFE1-4F39-8B22-A5B42473E2CE}"/>
              </a:ext>
            </a:extLst>
          </p:cNvPr>
          <p:cNvSpPr txBox="1"/>
          <p:nvPr/>
        </p:nvSpPr>
        <p:spPr>
          <a:xfrm>
            <a:off x="3795323" y="5144023"/>
            <a:ext cx="45747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Poppins Light"/>
                <a:ea typeface="+mn-ea"/>
                <a:cs typeface="+mn-cs"/>
              </a:rPr>
              <a:t>Lipids, Glucose &amp; Insulin</a:t>
            </a:r>
          </a:p>
        </p:txBody>
      </p:sp>
      <p:pic>
        <p:nvPicPr>
          <p:cNvPr id="2" name="Picture 1">
            <a:extLst>
              <a:ext uri="{FF2B5EF4-FFF2-40B4-BE49-F238E27FC236}">
                <a16:creationId xmlns:a16="http://schemas.microsoft.com/office/drawing/2014/main" id="{DF1621B0-99AD-4FF4-AE64-9A1E52970E51}"/>
              </a:ext>
            </a:extLst>
          </p:cNvPr>
          <p:cNvPicPr>
            <a:picLocks noChangeAspect="1"/>
          </p:cNvPicPr>
          <p:nvPr/>
        </p:nvPicPr>
        <p:blipFill>
          <a:blip r:embed="rId3"/>
          <a:stretch>
            <a:fillRect/>
          </a:stretch>
        </p:blipFill>
        <p:spPr>
          <a:xfrm>
            <a:off x="1900841" y="1981614"/>
            <a:ext cx="3929149" cy="3046116"/>
          </a:xfrm>
          <a:prstGeom prst="rect">
            <a:avLst/>
          </a:prstGeom>
        </p:spPr>
      </p:pic>
      <p:pic>
        <p:nvPicPr>
          <p:cNvPr id="5" name="Picture 4">
            <a:extLst>
              <a:ext uri="{FF2B5EF4-FFF2-40B4-BE49-F238E27FC236}">
                <a16:creationId xmlns:a16="http://schemas.microsoft.com/office/drawing/2014/main" id="{94237E9E-D6DF-48A7-A536-E7D104AB9D31}"/>
              </a:ext>
            </a:extLst>
          </p:cNvPr>
          <p:cNvPicPr>
            <a:picLocks noChangeAspect="1"/>
          </p:cNvPicPr>
          <p:nvPr/>
        </p:nvPicPr>
        <p:blipFill>
          <a:blip r:embed="rId4"/>
          <a:stretch>
            <a:fillRect/>
          </a:stretch>
        </p:blipFill>
        <p:spPr>
          <a:xfrm>
            <a:off x="6096000" y="1981614"/>
            <a:ext cx="3977591" cy="2997611"/>
          </a:xfrm>
          <a:prstGeom prst="rect">
            <a:avLst/>
          </a:prstGeom>
        </p:spPr>
      </p:pic>
    </p:spTree>
    <p:extLst>
      <p:ext uri="{BB962C8B-B14F-4D97-AF65-F5344CB8AC3E}">
        <p14:creationId xmlns:p14="http://schemas.microsoft.com/office/powerpoint/2010/main" val="176644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D9A695B-AFB0-4F73-94A9-26F92013B6A0}"/>
              </a:ext>
            </a:extLst>
          </p:cNvPr>
          <p:cNvSpPr txBox="1">
            <a:spLocks noChangeArrowheads="1"/>
          </p:cNvSpPr>
          <p:nvPr/>
        </p:nvSpPr>
        <p:spPr>
          <a:xfrm>
            <a:off x="2003426" y="167073"/>
            <a:ext cx="8207375" cy="954087"/>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Clr>
                <a:schemeClr val="tx2"/>
              </a:buClr>
              <a:buNone/>
              <a:defRPr sz="4400" b="1" i="0" kern="1200" baseline="0">
                <a:solidFill>
                  <a:schemeClr val="tx2"/>
                </a:solidFill>
                <a:latin typeface="Calibri"/>
                <a:ea typeface="+mj-ea"/>
                <a:cs typeface="+mj-cs"/>
              </a:defRPr>
            </a:lvl1pPr>
          </a:lstStyle>
          <a:p>
            <a:pPr marL="0" marR="0" lvl="0" indent="0" algn="ctr" defTabSz="457200" rtl="0" eaLnBrk="1" fontAlgn="auto" latinLnBrk="0" hangingPunct="1">
              <a:lnSpc>
                <a:spcPct val="80000"/>
              </a:lnSpc>
              <a:spcBef>
                <a:spcPct val="0"/>
              </a:spcBef>
              <a:spcAft>
                <a:spcPts val="0"/>
              </a:spcAft>
              <a:buClr>
                <a:srgbClr val="58595B"/>
              </a:buClr>
              <a:buSzTx/>
              <a:buFontTx/>
              <a:buNone/>
              <a:tabLst/>
              <a:defRPr/>
            </a:pPr>
            <a:r>
              <a:rPr kumimoji="0" lang="en-US" altLang="en-US" sz="4000" b="0" i="0" u="none" strike="noStrike" kern="1200" cap="none" spc="0" normalizeH="0" baseline="0" noProof="0" dirty="0" err="1">
                <a:ln>
                  <a:noFill/>
                </a:ln>
                <a:solidFill>
                  <a:srgbClr val="000000"/>
                </a:solidFill>
                <a:effectLst/>
                <a:uLnTx/>
                <a:uFillTx/>
                <a:latin typeface="Poppins Medium"/>
                <a:ea typeface="+mj-ea"/>
                <a:cs typeface="+mj-cs"/>
              </a:rPr>
              <a:t>TTh</a:t>
            </a:r>
            <a:r>
              <a:rPr kumimoji="0" lang="en-US" altLang="en-US" sz="4000" b="0" i="0" u="none" strike="noStrike" kern="1200" cap="none" spc="0" normalizeH="0" baseline="0" noProof="0" dirty="0">
                <a:ln>
                  <a:noFill/>
                </a:ln>
                <a:solidFill>
                  <a:srgbClr val="000000"/>
                </a:solidFill>
                <a:effectLst/>
                <a:uLnTx/>
                <a:uFillTx/>
                <a:latin typeface="Poppins Medium"/>
                <a:ea typeface="+mj-ea"/>
                <a:cs typeface="+mj-cs"/>
              </a:rPr>
              <a:t>: For how long? </a:t>
            </a:r>
          </a:p>
        </p:txBody>
      </p:sp>
      <p:sp>
        <p:nvSpPr>
          <p:cNvPr id="6" name="Rectangle 3">
            <a:extLst>
              <a:ext uri="{FF2B5EF4-FFF2-40B4-BE49-F238E27FC236}">
                <a16:creationId xmlns:a16="http://schemas.microsoft.com/office/drawing/2014/main" id="{730C5F07-6888-4DAA-B922-11A66B711FB2}"/>
              </a:ext>
            </a:extLst>
          </p:cNvPr>
          <p:cNvSpPr txBox="1">
            <a:spLocks noChangeArrowheads="1"/>
          </p:cNvSpPr>
          <p:nvPr/>
        </p:nvSpPr>
        <p:spPr>
          <a:xfrm>
            <a:off x="485775" y="1466185"/>
            <a:ext cx="10991849" cy="3492796"/>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Clr>
                <a:schemeClr val="tx2"/>
              </a:buClr>
              <a:buFont typeface="Arial"/>
              <a:buChar char="•"/>
              <a:defRPr sz="32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Poppins Light"/>
                <a:ea typeface="+mn-ea"/>
                <a:cs typeface="+mn-cs"/>
              </a:rPr>
              <a:t>Hypogonadism is a </a:t>
            </a:r>
            <a:r>
              <a:rPr kumimoji="0" lang="en-GB" sz="2800" b="1" i="0" u="none" strike="noStrike" kern="1200" cap="none" spc="0" normalizeH="0" baseline="0" noProof="0" dirty="0">
                <a:ln>
                  <a:noFill/>
                </a:ln>
                <a:solidFill>
                  <a:srgbClr val="000000"/>
                </a:solidFill>
                <a:effectLst/>
                <a:uLnTx/>
                <a:uFillTx/>
                <a:latin typeface="Poppins Light"/>
                <a:ea typeface="+mn-ea"/>
                <a:cs typeface="+mn-cs"/>
              </a:rPr>
              <a:t>chronic disease </a:t>
            </a:r>
            <a:r>
              <a:rPr kumimoji="0" lang="en-GB" sz="2800" b="0" i="0" u="none" strike="noStrike" kern="1200" cap="none" spc="0" normalizeH="0" baseline="0" noProof="0" dirty="0">
                <a:ln>
                  <a:noFill/>
                </a:ln>
                <a:solidFill>
                  <a:srgbClr val="000000"/>
                </a:solidFill>
                <a:effectLst/>
                <a:uLnTx/>
                <a:uFillTx/>
                <a:latin typeface="Poppins Light"/>
                <a:ea typeface="+mn-ea"/>
                <a:cs typeface="+mn-cs"/>
              </a:rPr>
              <a:t>which requires </a:t>
            </a:r>
            <a:r>
              <a:rPr kumimoji="0" lang="en-GB" sz="2800" b="1" i="0" u="none" strike="noStrike" kern="1200" cap="none" spc="0" normalizeH="0" baseline="0" noProof="0" dirty="0">
                <a:ln>
                  <a:noFill/>
                </a:ln>
                <a:solidFill>
                  <a:srgbClr val="000000"/>
                </a:solidFill>
                <a:effectLst/>
                <a:uLnTx/>
                <a:uFillTx/>
                <a:latin typeface="Poppins Light"/>
                <a:ea typeface="+mn-ea"/>
                <a:cs typeface="+mn-cs"/>
              </a:rPr>
              <a:t>long-term</a:t>
            </a:r>
            <a:r>
              <a:rPr kumimoji="0" lang="en-GB" sz="2800" b="0" i="0" u="none" strike="noStrike" kern="1200" cap="none" spc="0" normalizeH="0" baseline="0" noProof="0" dirty="0">
                <a:ln>
                  <a:noFill/>
                </a:ln>
                <a:solidFill>
                  <a:srgbClr val="000000"/>
                </a:solidFill>
                <a:effectLst/>
                <a:uLnTx/>
                <a:uFillTx/>
                <a:latin typeface="Poppins Light"/>
                <a:ea typeface="+mn-ea"/>
                <a:cs typeface="+mn-cs"/>
              </a:rPr>
              <a:t> treatment, not unlike diabetes.</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Poppins Light"/>
                <a:ea typeface="+mn-ea"/>
                <a:cs typeface="+mn-cs"/>
              </a:rPr>
              <a:t>Important to realise that </a:t>
            </a:r>
            <a:r>
              <a:rPr kumimoji="0" lang="en-GB" sz="28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2800" b="0" i="0" u="none" strike="noStrike" kern="1200" cap="none" spc="0" normalizeH="0" baseline="0" noProof="0" dirty="0">
                <a:ln>
                  <a:noFill/>
                </a:ln>
                <a:solidFill>
                  <a:srgbClr val="000000"/>
                </a:solidFill>
                <a:effectLst/>
                <a:uLnTx/>
                <a:uFillTx/>
                <a:latin typeface="Poppins Light"/>
                <a:ea typeface="+mn-ea"/>
                <a:cs typeface="+mn-cs"/>
              </a:rPr>
              <a:t> is considered lifelong therapy</a:t>
            </a:r>
            <a:r>
              <a:rPr kumimoji="0" lang="en-GB" sz="2800" b="0" i="0" u="none" strike="noStrike" kern="1200" cap="none" spc="0" normalizeH="0" baseline="30000" noProof="0" dirty="0">
                <a:ln>
                  <a:noFill/>
                </a:ln>
                <a:solidFill>
                  <a:srgbClr val="000000"/>
                </a:solidFill>
                <a:effectLst/>
                <a:uLnTx/>
                <a:uFillTx/>
                <a:latin typeface="Poppins Light"/>
                <a:ea typeface="+mn-ea"/>
                <a:cs typeface="+mn-cs"/>
              </a:rPr>
              <a:t>1</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NZ" altLang="en-US" sz="2800" b="0" i="0" u="none" strike="noStrike" kern="1200" cap="none" spc="0" normalizeH="0" baseline="0" noProof="0" dirty="0">
                <a:ln>
                  <a:noFill/>
                </a:ln>
                <a:solidFill>
                  <a:srgbClr val="000000"/>
                </a:solidFill>
                <a:effectLst/>
                <a:uLnTx/>
                <a:uFillTx/>
                <a:latin typeface="Poppins Light"/>
                <a:ea typeface="+mn-ea"/>
                <a:cs typeface="+mn-cs"/>
              </a:rPr>
              <a:t>In patients who have a positive response to </a:t>
            </a:r>
            <a:r>
              <a:rPr kumimoji="0" lang="en-NZ" altLang="en-US" sz="28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NZ" altLang="en-US" sz="2800" b="0" i="0" u="none" strike="noStrike" kern="1200" cap="none" spc="0" normalizeH="0" baseline="0" noProof="0" dirty="0">
                <a:ln>
                  <a:noFill/>
                </a:ln>
                <a:solidFill>
                  <a:srgbClr val="000000"/>
                </a:solidFill>
                <a:effectLst/>
                <a:uLnTx/>
                <a:uFillTx/>
                <a:latin typeface="Poppins Light"/>
                <a:ea typeface="+mn-ea"/>
                <a:cs typeface="+mn-cs"/>
              </a:rPr>
              <a:t>, treatment should continue in accordance with a standardised monitoring plan</a:t>
            </a:r>
            <a:r>
              <a:rPr kumimoji="0" lang="en-NZ" altLang="en-US" sz="2800" b="0" i="0" u="none" strike="noStrike" kern="1200" cap="none" spc="0" normalizeH="0" baseline="30000" noProof="0" dirty="0">
                <a:ln>
                  <a:noFill/>
                </a:ln>
                <a:solidFill>
                  <a:srgbClr val="000000"/>
                </a:solidFill>
                <a:effectLst/>
                <a:uLnTx/>
                <a:uFillTx/>
                <a:latin typeface="Poppins Light"/>
                <a:ea typeface="+mn-ea"/>
                <a:cs typeface="+mn-cs"/>
              </a:rPr>
              <a:t>2</a:t>
            </a:r>
            <a:r>
              <a:rPr kumimoji="0" lang="en-NZ" altLang="en-US" sz="2800" b="0" i="0" u="none" strike="noStrike" kern="1200" cap="none" spc="0" normalizeH="0" baseline="0" noProof="0" dirty="0">
                <a:ln>
                  <a:noFill/>
                </a:ln>
                <a:solidFill>
                  <a:srgbClr val="000000"/>
                </a:solidFill>
                <a:effectLst/>
                <a:uLnTx/>
                <a:uFillTx/>
                <a:latin typeface="Poppins Ligh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NZ" altLang="en-US" sz="2800" dirty="0">
                <a:solidFill>
                  <a:srgbClr val="000000"/>
                </a:solidFill>
                <a:latin typeface="Poppins Light"/>
              </a:rPr>
              <a:t>Patient &amp; HCP expectations need to be managed from the outset.  Signs &amp; symptoms of TD don’t appear overnight and they don’t disappear overnight either.  </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NZ" altLang="en-US" sz="2800" b="0" i="0" u="none" strike="noStrike" kern="1200" cap="none" spc="0" normalizeH="0" baseline="0" noProof="0" dirty="0">
                <a:ln>
                  <a:noFill/>
                </a:ln>
                <a:solidFill>
                  <a:srgbClr val="000000"/>
                </a:solidFill>
                <a:effectLst/>
                <a:uLnTx/>
                <a:uFillTx/>
                <a:latin typeface="Poppins Light"/>
                <a:ea typeface="+mn-ea"/>
                <a:cs typeface="+mn-cs"/>
              </a:rPr>
              <a:t>HCPs should ensure that their patients are compliant with therapy and that they optimise the </a:t>
            </a:r>
            <a:r>
              <a:rPr lang="en-NZ" altLang="en-US" sz="2800" dirty="0">
                <a:solidFill>
                  <a:srgbClr val="000000"/>
                </a:solidFill>
                <a:latin typeface="Poppins Light"/>
              </a:rPr>
              <a:t>dose of therapy for their patients early on to achieve better compliance</a:t>
            </a:r>
            <a:endParaRPr kumimoji="0" lang="en-NZ" altLang="en-US" sz="28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7" name="Text Placeholder 3">
            <a:extLst>
              <a:ext uri="{FF2B5EF4-FFF2-40B4-BE49-F238E27FC236}">
                <a16:creationId xmlns:a16="http://schemas.microsoft.com/office/drawing/2014/main" id="{152C3F0D-2543-454F-9FCB-F26353C645F6}"/>
              </a:ext>
            </a:extLst>
          </p:cNvPr>
          <p:cNvSpPr txBox="1">
            <a:spLocks/>
          </p:cNvSpPr>
          <p:nvPr/>
        </p:nvSpPr>
        <p:spPr>
          <a:xfrm>
            <a:off x="1508126" y="5799157"/>
            <a:ext cx="7848600" cy="582594"/>
          </a:xfrm>
          <a:prstGeom prst="rect">
            <a:avLst/>
          </a:prstGeom>
        </p:spPr>
        <p:txBody>
          <a:bodyPr>
            <a:noAutofit/>
          </a:bodyPr>
          <a:lstStyle>
            <a:lvl1pPr marL="342900" indent="-342900" algn="l" defTabSz="457200" rtl="0" eaLnBrk="1" latinLnBrk="0" hangingPunct="1">
              <a:spcBef>
                <a:spcPct val="20000"/>
              </a:spcBef>
              <a:buClr>
                <a:schemeClr val="tx2"/>
              </a:buClr>
              <a:buFont typeface="Arial"/>
              <a:buChar char="•"/>
              <a:defRPr sz="32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58595B"/>
              </a:buClr>
              <a:buSzTx/>
              <a:buFont typeface="Arial"/>
              <a:buNone/>
              <a:tabLst/>
              <a:defRPr/>
            </a:pPr>
            <a:r>
              <a:rPr kumimoji="0" lang="en-GB" altLang="en-US" sz="1100" b="0" i="0" u="none" strike="noStrike" kern="1200" cap="none" spc="0" normalizeH="0" baseline="0" noProof="0" dirty="0">
                <a:ln>
                  <a:noFill/>
                </a:ln>
                <a:solidFill>
                  <a:srgbClr val="000000"/>
                </a:solidFill>
                <a:effectLst/>
                <a:uLnTx/>
                <a:uFillTx/>
                <a:latin typeface="Poppins Medium"/>
                <a:ea typeface="+mn-ea"/>
                <a:cs typeface="+mn-cs"/>
              </a:rPr>
              <a:t>1. Chakrabarty A. </a:t>
            </a:r>
            <a:r>
              <a:rPr kumimoji="0" lang="en-GB" sz="1100" b="0" i="0" u="none" strike="noStrike" kern="1200" cap="none" spc="0" normalizeH="0" baseline="0" noProof="0" dirty="0" err="1">
                <a:ln>
                  <a:noFill/>
                </a:ln>
                <a:solidFill>
                  <a:srgbClr val="000000"/>
                </a:solidFill>
                <a:effectLst/>
                <a:uLnTx/>
                <a:uFillTx/>
                <a:latin typeface="Poppins Medium"/>
                <a:ea typeface="+mn-ea"/>
                <a:cs typeface="+mn-cs"/>
              </a:rPr>
              <a:t>Androl</a:t>
            </a:r>
            <a:r>
              <a:rPr kumimoji="0" lang="en-GB" sz="1100" b="0" i="0" u="none" strike="noStrike" kern="1200" cap="none" spc="0" normalizeH="0" baseline="0" noProof="0" dirty="0">
                <a:ln>
                  <a:noFill/>
                </a:ln>
                <a:solidFill>
                  <a:srgbClr val="000000"/>
                </a:solidFill>
                <a:effectLst/>
                <a:uLnTx/>
                <a:uFillTx/>
                <a:latin typeface="Poppins Medium"/>
                <a:ea typeface="+mn-ea"/>
                <a:cs typeface="+mn-cs"/>
              </a:rPr>
              <a:t> </a:t>
            </a:r>
            <a:r>
              <a:rPr kumimoji="0" lang="en-GB" sz="1100" b="0" i="0" u="none" strike="noStrike" kern="1200" cap="none" spc="0" normalizeH="0" baseline="0" noProof="0" dirty="0" err="1">
                <a:ln>
                  <a:noFill/>
                </a:ln>
                <a:solidFill>
                  <a:srgbClr val="000000"/>
                </a:solidFill>
                <a:effectLst/>
                <a:uLnTx/>
                <a:uFillTx/>
                <a:latin typeface="Poppins Medium"/>
                <a:ea typeface="+mn-ea"/>
                <a:cs typeface="+mn-cs"/>
              </a:rPr>
              <a:t>Gynecol</a:t>
            </a:r>
            <a:r>
              <a:rPr kumimoji="0" lang="en-GB" sz="1100" b="0" i="0" u="none" strike="noStrike" kern="1200" cap="none" spc="0" normalizeH="0" baseline="0" noProof="0" dirty="0">
                <a:ln>
                  <a:noFill/>
                </a:ln>
                <a:solidFill>
                  <a:srgbClr val="000000"/>
                </a:solidFill>
                <a:effectLst/>
                <a:uLnTx/>
                <a:uFillTx/>
                <a:latin typeface="Poppins Medium"/>
                <a:ea typeface="+mn-ea"/>
                <a:cs typeface="+mn-cs"/>
              </a:rPr>
              <a:t>: </a:t>
            </a:r>
            <a:r>
              <a:rPr kumimoji="0" lang="en-GB" sz="1100" b="0" i="0" u="none" strike="noStrike" kern="1200" cap="none" spc="0" normalizeH="0" baseline="0" noProof="0" dirty="0" err="1">
                <a:ln>
                  <a:noFill/>
                </a:ln>
                <a:solidFill>
                  <a:srgbClr val="000000"/>
                </a:solidFill>
                <a:effectLst/>
                <a:uLnTx/>
                <a:uFillTx/>
                <a:latin typeface="Poppins Medium"/>
                <a:ea typeface="+mn-ea"/>
                <a:cs typeface="+mn-cs"/>
              </a:rPr>
              <a:t>Curr</a:t>
            </a:r>
            <a:r>
              <a:rPr kumimoji="0" lang="en-GB" sz="1100" b="0" i="0" u="none" strike="noStrike" kern="1200" cap="none" spc="0" normalizeH="0" baseline="0" noProof="0" dirty="0">
                <a:ln>
                  <a:noFill/>
                </a:ln>
                <a:solidFill>
                  <a:srgbClr val="000000"/>
                </a:solidFill>
                <a:effectLst/>
                <a:uLnTx/>
                <a:uFillTx/>
                <a:latin typeface="Poppins Medium"/>
                <a:ea typeface="+mn-ea"/>
                <a:cs typeface="+mn-cs"/>
              </a:rPr>
              <a:t> Res 2013, 1:3</a:t>
            </a:r>
            <a:endParaRPr kumimoji="0" lang="en-GB" altLang="en-US" sz="1100" b="0" i="0" u="none" strike="noStrike" kern="1200" cap="none" spc="0" normalizeH="0" baseline="0" noProof="0" dirty="0">
              <a:ln>
                <a:noFill/>
              </a:ln>
              <a:solidFill>
                <a:srgbClr val="000000"/>
              </a:solidFill>
              <a:effectLst/>
              <a:uLnTx/>
              <a:uFillTx/>
              <a:latin typeface="Poppins Medium"/>
              <a:ea typeface="+mn-ea"/>
              <a:cs typeface="+mn-cs"/>
            </a:endParaRPr>
          </a:p>
          <a:p>
            <a:pPr marL="0" marR="0" lvl="0" indent="0" algn="l" defTabSz="457200" rtl="0" eaLnBrk="1" fontAlgn="auto" latinLnBrk="0" hangingPunct="1">
              <a:lnSpc>
                <a:spcPct val="100000"/>
              </a:lnSpc>
              <a:spcBef>
                <a:spcPct val="20000"/>
              </a:spcBef>
              <a:spcAft>
                <a:spcPts val="0"/>
              </a:spcAft>
              <a:buClr>
                <a:srgbClr val="58595B"/>
              </a:buClr>
              <a:buSzTx/>
              <a:buFont typeface="Arial"/>
              <a:buNone/>
              <a:tabLst/>
              <a:defRPr/>
            </a:pPr>
            <a:r>
              <a:rPr kumimoji="0" lang="en-GB" altLang="en-US" sz="1100" b="0" i="0" u="none" strike="noStrike" kern="1200" cap="none" spc="0" normalizeH="0" baseline="0" noProof="0" dirty="0">
                <a:ln>
                  <a:noFill/>
                </a:ln>
                <a:solidFill>
                  <a:srgbClr val="000000"/>
                </a:solidFill>
                <a:effectLst/>
                <a:uLnTx/>
                <a:uFillTx/>
                <a:latin typeface="Poppins Medium"/>
                <a:ea typeface="+mn-ea"/>
                <a:cs typeface="+mn-cs"/>
              </a:rPr>
              <a:t>2. </a:t>
            </a:r>
            <a:r>
              <a:rPr kumimoji="0" lang="en-GB" altLang="en-US" sz="1100" b="0" i="0" u="none" strike="noStrike" kern="1200" cap="none" spc="0" normalizeH="0" baseline="0" noProof="0" dirty="0" err="1">
                <a:ln>
                  <a:noFill/>
                </a:ln>
                <a:solidFill>
                  <a:srgbClr val="000000"/>
                </a:solidFill>
                <a:effectLst/>
                <a:uLnTx/>
                <a:uFillTx/>
                <a:latin typeface="Poppins Medium"/>
                <a:ea typeface="+mn-ea"/>
                <a:cs typeface="+mn-cs"/>
              </a:rPr>
              <a:t>Bhasin</a:t>
            </a:r>
            <a:r>
              <a:rPr kumimoji="0" lang="en-GB" altLang="en-US" sz="1100" b="0" i="0" u="none" strike="noStrike" kern="1200" cap="none" spc="0" normalizeH="0" baseline="0" noProof="0" dirty="0">
                <a:ln>
                  <a:noFill/>
                </a:ln>
                <a:solidFill>
                  <a:srgbClr val="000000"/>
                </a:solidFill>
                <a:effectLst/>
                <a:uLnTx/>
                <a:uFillTx/>
                <a:latin typeface="Poppins Medium"/>
                <a:ea typeface="+mn-ea"/>
                <a:cs typeface="+mn-cs"/>
              </a:rPr>
              <a:t> S, et al. </a:t>
            </a:r>
            <a:r>
              <a:rPr kumimoji="0" lang="en-GB" altLang="en-US" sz="1100" b="0" i="1" u="none" strike="noStrike" kern="1200" cap="none" spc="0" normalizeH="0" baseline="0" noProof="0" dirty="0">
                <a:ln>
                  <a:noFill/>
                </a:ln>
                <a:solidFill>
                  <a:srgbClr val="000000"/>
                </a:solidFill>
                <a:effectLst/>
                <a:uLnTx/>
                <a:uFillTx/>
                <a:latin typeface="Poppins Medium"/>
                <a:ea typeface="+mn-ea"/>
                <a:cs typeface="+mn-cs"/>
              </a:rPr>
              <a:t>J </a:t>
            </a:r>
            <a:r>
              <a:rPr kumimoji="0" lang="en-GB" altLang="en-US" sz="1100" b="0" i="1" u="none" strike="noStrike" kern="1200" cap="none" spc="0" normalizeH="0" baseline="0" noProof="0" dirty="0" err="1">
                <a:ln>
                  <a:noFill/>
                </a:ln>
                <a:solidFill>
                  <a:srgbClr val="000000"/>
                </a:solidFill>
                <a:effectLst/>
                <a:uLnTx/>
                <a:uFillTx/>
                <a:latin typeface="Poppins Medium"/>
                <a:ea typeface="+mn-ea"/>
                <a:cs typeface="+mn-cs"/>
              </a:rPr>
              <a:t>Clin</a:t>
            </a:r>
            <a:r>
              <a:rPr kumimoji="0" lang="en-GB" altLang="en-US" sz="1100" b="0" i="1" u="none" strike="noStrike" kern="1200" cap="none" spc="0" normalizeH="0" baseline="0" noProof="0" dirty="0">
                <a:ln>
                  <a:noFill/>
                </a:ln>
                <a:solidFill>
                  <a:srgbClr val="000000"/>
                </a:solidFill>
                <a:effectLst/>
                <a:uLnTx/>
                <a:uFillTx/>
                <a:latin typeface="Poppins Medium"/>
                <a:ea typeface="+mn-ea"/>
                <a:cs typeface="+mn-cs"/>
              </a:rPr>
              <a:t> Endocrinol </a:t>
            </a:r>
            <a:r>
              <a:rPr kumimoji="0" lang="en-GB" altLang="en-US" sz="1100" b="0" i="1" u="none" strike="noStrike" kern="1200" cap="none" spc="0" normalizeH="0" baseline="0" noProof="0" dirty="0" err="1">
                <a:ln>
                  <a:noFill/>
                </a:ln>
                <a:solidFill>
                  <a:srgbClr val="000000"/>
                </a:solidFill>
                <a:effectLst/>
                <a:uLnTx/>
                <a:uFillTx/>
                <a:latin typeface="Poppins Medium"/>
                <a:ea typeface="+mn-ea"/>
                <a:cs typeface="+mn-cs"/>
              </a:rPr>
              <a:t>Metab</a:t>
            </a:r>
            <a:r>
              <a:rPr kumimoji="0" lang="en-GB" altLang="en-US" sz="1100" b="0" i="1" u="none" strike="noStrike" kern="1200" cap="none" spc="0" normalizeH="0" baseline="0" noProof="0" dirty="0">
                <a:ln>
                  <a:noFill/>
                </a:ln>
                <a:solidFill>
                  <a:srgbClr val="000000"/>
                </a:solidFill>
                <a:effectLst/>
                <a:uLnTx/>
                <a:uFillTx/>
                <a:latin typeface="Poppins Medium"/>
                <a:ea typeface="+mn-ea"/>
                <a:cs typeface="+mn-cs"/>
              </a:rPr>
              <a:t> </a:t>
            </a:r>
            <a:r>
              <a:rPr kumimoji="0" lang="en-GB" altLang="en-US" sz="1100" b="0" i="0" u="none" strike="noStrike" kern="1200" cap="none" spc="0" normalizeH="0" baseline="0" noProof="0" dirty="0">
                <a:ln>
                  <a:noFill/>
                </a:ln>
                <a:solidFill>
                  <a:srgbClr val="000000"/>
                </a:solidFill>
                <a:effectLst/>
                <a:uLnTx/>
                <a:uFillTx/>
                <a:latin typeface="Poppins Medium"/>
                <a:ea typeface="+mn-ea"/>
                <a:cs typeface="+mn-cs"/>
              </a:rPr>
              <a:t>2010; 95: 2536-2559. </a:t>
            </a:r>
            <a:endParaRPr kumimoji="0" lang="en-SG" altLang="en-US" sz="1100" b="0" i="0" u="none" strike="noStrike" kern="1200" cap="none" spc="0" normalizeH="0" baseline="0" noProof="0" dirty="0">
              <a:ln>
                <a:noFill/>
              </a:ln>
              <a:solidFill>
                <a:srgbClr val="000000"/>
              </a:solidFill>
              <a:effectLst/>
              <a:uLnTx/>
              <a:uFillTx/>
              <a:latin typeface="Poppins Medium"/>
              <a:ea typeface="+mn-ea"/>
              <a:cs typeface="+mn-cs"/>
            </a:endParaRPr>
          </a:p>
        </p:txBody>
      </p:sp>
    </p:spTree>
    <p:extLst>
      <p:ext uri="{BB962C8B-B14F-4D97-AF65-F5344CB8AC3E}">
        <p14:creationId xmlns:p14="http://schemas.microsoft.com/office/powerpoint/2010/main" val="388312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D9A695B-AFB0-4F73-94A9-26F92013B6A0}"/>
              </a:ext>
            </a:extLst>
          </p:cNvPr>
          <p:cNvSpPr txBox="1">
            <a:spLocks noChangeArrowheads="1"/>
          </p:cNvSpPr>
          <p:nvPr/>
        </p:nvSpPr>
        <p:spPr>
          <a:xfrm>
            <a:off x="419130" y="75111"/>
            <a:ext cx="11001375" cy="954087"/>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Clr>
                <a:schemeClr val="tx2"/>
              </a:buClr>
              <a:buNone/>
              <a:defRPr sz="4400" b="1" i="0" kern="1200" baseline="0">
                <a:solidFill>
                  <a:schemeClr val="tx2"/>
                </a:solidFill>
                <a:latin typeface="Calibri"/>
                <a:ea typeface="+mj-ea"/>
                <a:cs typeface="+mj-cs"/>
              </a:defRPr>
            </a:lvl1pPr>
          </a:lstStyle>
          <a:p>
            <a:pPr marL="0" marR="0" lvl="0" indent="0" algn="ctr" defTabSz="457200" rtl="0" eaLnBrk="1" fontAlgn="auto" latinLnBrk="0" hangingPunct="1">
              <a:lnSpc>
                <a:spcPct val="80000"/>
              </a:lnSpc>
              <a:spcBef>
                <a:spcPct val="0"/>
              </a:spcBef>
              <a:spcAft>
                <a:spcPts val="0"/>
              </a:spcAft>
              <a:buClr>
                <a:srgbClr val="58595B"/>
              </a:buClr>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Poppins Medium"/>
                <a:ea typeface="+mj-ea"/>
                <a:cs typeface="+mj-cs"/>
              </a:rPr>
              <a:t>Potential adverse effects linked to </a:t>
            </a:r>
            <a:r>
              <a:rPr kumimoji="0" lang="en-US" altLang="en-US" sz="4000" b="0" i="0" u="none" strike="noStrike" kern="1200" cap="none" spc="0" normalizeH="0" baseline="0" noProof="0" dirty="0" err="1">
                <a:ln>
                  <a:noFill/>
                </a:ln>
                <a:solidFill>
                  <a:srgbClr val="000000"/>
                </a:solidFill>
                <a:effectLst/>
                <a:uLnTx/>
                <a:uFillTx/>
                <a:latin typeface="Poppins Medium"/>
                <a:ea typeface="+mj-ea"/>
                <a:cs typeface="+mj-cs"/>
              </a:rPr>
              <a:t>TTh</a:t>
            </a:r>
            <a:endParaRPr kumimoji="0" lang="en-US" altLang="en-US" sz="4000" b="0" i="0" u="none" strike="noStrike" kern="1200" cap="none" spc="0" normalizeH="0" baseline="0" noProof="0" dirty="0">
              <a:ln>
                <a:noFill/>
              </a:ln>
              <a:solidFill>
                <a:srgbClr val="000000"/>
              </a:solidFill>
              <a:effectLst/>
              <a:uLnTx/>
              <a:uFillTx/>
              <a:latin typeface="Poppins Medium"/>
              <a:ea typeface="+mj-ea"/>
              <a:cs typeface="+mj-cs"/>
            </a:endParaRPr>
          </a:p>
        </p:txBody>
      </p:sp>
      <p:sp>
        <p:nvSpPr>
          <p:cNvPr id="8" name="TextBox 7">
            <a:extLst>
              <a:ext uri="{FF2B5EF4-FFF2-40B4-BE49-F238E27FC236}">
                <a16:creationId xmlns:a16="http://schemas.microsoft.com/office/drawing/2014/main" id="{BDA70CF4-6E59-4EC4-8D9A-05047B79F1C1}"/>
              </a:ext>
            </a:extLst>
          </p:cNvPr>
          <p:cNvSpPr txBox="1"/>
          <p:nvPr/>
        </p:nvSpPr>
        <p:spPr>
          <a:xfrm>
            <a:off x="1453119" y="5777909"/>
            <a:ext cx="8732643" cy="55399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err="1">
                <a:ln>
                  <a:noFill/>
                </a:ln>
                <a:solidFill>
                  <a:srgbClr val="000000"/>
                </a:solidFill>
                <a:effectLst/>
                <a:uLnTx/>
                <a:uFillTx/>
                <a:latin typeface="Poppins Light"/>
                <a:ea typeface="+mn-ea"/>
                <a:cs typeface="+mn-cs"/>
              </a:rPr>
              <a:t>Bhasin</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 S, </a:t>
            </a:r>
            <a:r>
              <a:rPr kumimoji="0" lang="en-GB" altLang="en-US" sz="1000" b="0" i="0" u="none" strike="noStrike" kern="1200" cap="none" spc="0" normalizeH="0" baseline="0" noProof="0" dirty="0" err="1">
                <a:ln>
                  <a:noFill/>
                </a:ln>
                <a:solidFill>
                  <a:srgbClr val="000000"/>
                </a:solidFill>
                <a:effectLst/>
                <a:uLnTx/>
                <a:uFillTx/>
                <a:latin typeface="Poppins Light"/>
                <a:ea typeface="+mn-ea"/>
                <a:cs typeface="+mn-cs"/>
              </a:rPr>
              <a:t>Basaria</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 S. </a:t>
            </a:r>
            <a:r>
              <a:rPr kumimoji="0" lang="en-GB" altLang="en-US" sz="1000" b="0" i="1" u="none" strike="noStrike" kern="1200" cap="none" spc="0" normalizeH="0" baseline="0" noProof="0" dirty="0">
                <a:ln>
                  <a:noFill/>
                </a:ln>
                <a:solidFill>
                  <a:srgbClr val="000000"/>
                </a:solidFill>
                <a:effectLst/>
                <a:uLnTx/>
                <a:uFillTx/>
                <a:latin typeface="Poppins Light"/>
                <a:ea typeface="+mn-ea"/>
                <a:cs typeface="+mn-cs"/>
              </a:rPr>
              <a:t>Best </a:t>
            </a:r>
            <a:r>
              <a:rPr kumimoji="0" lang="en-GB" altLang="en-US" sz="1000" b="0" i="1" u="none" strike="noStrike" kern="1200" cap="none" spc="0" normalizeH="0" baseline="0" noProof="0" dirty="0" err="1">
                <a:ln>
                  <a:noFill/>
                </a:ln>
                <a:solidFill>
                  <a:srgbClr val="000000"/>
                </a:solidFill>
                <a:effectLst/>
                <a:uLnTx/>
                <a:uFillTx/>
                <a:latin typeface="Poppins Light"/>
                <a:ea typeface="+mn-ea"/>
                <a:cs typeface="+mn-cs"/>
              </a:rPr>
              <a:t>Pract</a:t>
            </a:r>
            <a:r>
              <a:rPr kumimoji="0" lang="en-GB" altLang="en-US" sz="1000" b="0" i="1" u="none" strike="noStrike" kern="1200" cap="none" spc="0" normalizeH="0" baseline="0" noProof="0" dirty="0">
                <a:ln>
                  <a:noFill/>
                </a:ln>
                <a:solidFill>
                  <a:srgbClr val="000000"/>
                </a:solidFill>
                <a:effectLst/>
                <a:uLnTx/>
                <a:uFillTx/>
                <a:latin typeface="Poppins Light"/>
                <a:ea typeface="+mn-ea"/>
                <a:cs typeface="+mn-cs"/>
              </a:rPr>
              <a:t> Res </a:t>
            </a:r>
            <a:r>
              <a:rPr kumimoji="0" lang="en-GB" altLang="en-US" sz="1000" b="0" i="1" u="none" strike="noStrike" kern="1200" cap="none" spc="0" normalizeH="0" baseline="0" noProof="0" dirty="0" err="1">
                <a:ln>
                  <a:noFill/>
                </a:ln>
                <a:solidFill>
                  <a:srgbClr val="000000"/>
                </a:solidFill>
                <a:effectLst/>
                <a:uLnTx/>
                <a:uFillTx/>
                <a:latin typeface="Poppins Light"/>
                <a:ea typeface="+mn-ea"/>
                <a:cs typeface="+mn-cs"/>
              </a:rPr>
              <a:t>Clin</a:t>
            </a:r>
            <a:r>
              <a:rPr kumimoji="0" lang="en-GB" altLang="en-US" sz="1000" b="0" i="1" u="none" strike="noStrike" kern="1200" cap="none" spc="0" normalizeH="0" baseline="0" noProof="0" dirty="0">
                <a:ln>
                  <a:noFill/>
                </a:ln>
                <a:solidFill>
                  <a:srgbClr val="000000"/>
                </a:solidFill>
                <a:effectLst/>
                <a:uLnTx/>
                <a:uFillTx/>
                <a:latin typeface="Poppins Light"/>
                <a:ea typeface="+mn-ea"/>
                <a:cs typeface="+mn-cs"/>
              </a:rPr>
              <a:t> </a:t>
            </a:r>
            <a:r>
              <a:rPr kumimoji="0" lang="en-GB" altLang="en-US" sz="1000" b="0" i="1" u="none" strike="noStrike" kern="1200" cap="none" spc="0" normalizeH="0" baseline="0" noProof="0" dirty="0" err="1">
                <a:ln>
                  <a:noFill/>
                </a:ln>
                <a:solidFill>
                  <a:srgbClr val="000000"/>
                </a:solidFill>
                <a:effectLst/>
                <a:uLnTx/>
                <a:uFillTx/>
                <a:latin typeface="Poppins Light"/>
                <a:ea typeface="+mn-ea"/>
                <a:cs typeface="+mn-cs"/>
              </a:rPr>
              <a:t>Endocrinol</a:t>
            </a:r>
            <a:r>
              <a:rPr kumimoji="0" lang="en-GB" altLang="en-US" sz="1000" b="0" i="1" u="none" strike="noStrike" kern="1200" cap="none" spc="0" normalizeH="0" baseline="0" noProof="0" dirty="0">
                <a:ln>
                  <a:noFill/>
                </a:ln>
                <a:solidFill>
                  <a:srgbClr val="000000"/>
                </a:solidFill>
                <a:effectLst/>
                <a:uLnTx/>
                <a:uFillTx/>
                <a:latin typeface="Poppins Light"/>
                <a:ea typeface="+mn-ea"/>
                <a:cs typeface="+mn-cs"/>
              </a:rPr>
              <a:t> </a:t>
            </a:r>
            <a:r>
              <a:rPr kumimoji="0" lang="en-GB" altLang="en-US" sz="1000" b="0" i="1" u="none" strike="noStrike" kern="1200" cap="none" spc="0" normalizeH="0" baseline="0" noProof="0" dirty="0" err="1">
                <a:ln>
                  <a:noFill/>
                </a:ln>
                <a:solidFill>
                  <a:srgbClr val="000000"/>
                </a:solidFill>
                <a:effectLst/>
                <a:uLnTx/>
                <a:uFillTx/>
                <a:latin typeface="Poppins Light"/>
                <a:ea typeface="+mn-ea"/>
                <a:cs typeface="+mn-cs"/>
              </a:rPr>
              <a:t>Metab</a:t>
            </a:r>
            <a:r>
              <a:rPr kumimoji="0" lang="en-GB" altLang="en-US" sz="1000" b="0" i="1" u="none" strike="noStrike" kern="1200" cap="none" spc="0" normalizeH="0" baseline="0" noProof="0" dirty="0">
                <a:ln>
                  <a:noFill/>
                </a:ln>
                <a:solidFill>
                  <a:srgbClr val="000000"/>
                </a:solidFill>
                <a:effectLst/>
                <a:uLnTx/>
                <a:uFillTx/>
                <a:latin typeface="Poppins Light"/>
                <a:ea typeface="+mn-ea"/>
                <a:cs typeface="+mn-cs"/>
              </a:rPr>
              <a:t> </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2011; 25: 251–270.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err="1">
                <a:ln>
                  <a:noFill/>
                </a:ln>
                <a:solidFill>
                  <a:srgbClr val="000000"/>
                </a:solidFill>
                <a:effectLst/>
                <a:uLnTx/>
                <a:uFillTx/>
                <a:latin typeface="Poppins Light"/>
                <a:ea typeface="+mn-ea"/>
                <a:cs typeface="+mn-cs"/>
              </a:rPr>
              <a:t>Bhasin</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 S, et al. </a:t>
            </a:r>
            <a:r>
              <a:rPr kumimoji="0" lang="en-GB" altLang="en-US" sz="1000" b="0" i="1" u="none" strike="noStrike" kern="1200" cap="none" spc="0" normalizeH="0" baseline="0" noProof="0" dirty="0">
                <a:ln>
                  <a:noFill/>
                </a:ln>
                <a:solidFill>
                  <a:srgbClr val="000000"/>
                </a:solidFill>
                <a:effectLst/>
                <a:uLnTx/>
                <a:uFillTx/>
                <a:latin typeface="Poppins Light"/>
                <a:ea typeface="+mn-ea"/>
                <a:cs typeface="+mn-cs"/>
              </a:rPr>
              <a:t>J Clin Endocrinol </a:t>
            </a:r>
            <a:r>
              <a:rPr kumimoji="0" lang="en-GB" altLang="en-US" sz="1000" b="0" i="1" u="none" strike="noStrike" kern="1200" cap="none" spc="0" normalizeH="0" baseline="0" noProof="0" dirty="0" err="1">
                <a:ln>
                  <a:noFill/>
                </a:ln>
                <a:solidFill>
                  <a:srgbClr val="000000"/>
                </a:solidFill>
                <a:effectLst/>
                <a:uLnTx/>
                <a:uFillTx/>
                <a:latin typeface="Poppins Light"/>
                <a:ea typeface="+mn-ea"/>
                <a:cs typeface="+mn-cs"/>
              </a:rPr>
              <a:t>Metab</a:t>
            </a:r>
            <a:r>
              <a:rPr kumimoji="0" lang="en-GB" altLang="en-US" sz="1000" b="0" i="1" u="none" strike="noStrike" kern="1200" cap="none" spc="0" normalizeH="0" baseline="0" noProof="0" dirty="0">
                <a:ln>
                  <a:noFill/>
                </a:ln>
                <a:solidFill>
                  <a:srgbClr val="000000"/>
                </a:solidFill>
                <a:effectLst/>
                <a:uLnTx/>
                <a:uFillTx/>
                <a:latin typeface="Poppins Light"/>
                <a:ea typeface="+mn-ea"/>
                <a:cs typeface="+mn-cs"/>
              </a:rPr>
              <a:t> </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2010; 95: 2536–2559.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err="1">
                <a:ln>
                  <a:noFill/>
                </a:ln>
                <a:solidFill>
                  <a:srgbClr val="000000"/>
                </a:solidFill>
                <a:effectLst/>
                <a:uLnTx/>
                <a:uFillTx/>
                <a:latin typeface="Poppins Light"/>
                <a:ea typeface="+mn-ea"/>
                <a:cs typeface="+mn-cs"/>
              </a:rPr>
              <a:t>Testogel</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 16.2mg/g SmPC </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hlinkClick r:id="rId2">
                  <a:extLst>
                    <a:ext uri="{A12FA001-AC4F-418D-AE19-62706E023703}">
                      <ahyp:hlinkClr xmlns:ahyp="http://schemas.microsoft.com/office/drawing/2018/hyperlinkcolor" val="tx"/>
                    </a:ext>
                  </a:extLst>
                </a:hlinkClick>
              </a:rPr>
              <a:t>https://www.medicines.org.uk/emc/product/8919/smpc</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 Last Accessed Sept 2020</a:t>
            </a:r>
            <a:endParaRPr kumimoji="0" lang="en-NZ" altLang="en-US" sz="10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9" name="Rectangle 3">
            <a:extLst>
              <a:ext uri="{FF2B5EF4-FFF2-40B4-BE49-F238E27FC236}">
                <a16:creationId xmlns:a16="http://schemas.microsoft.com/office/drawing/2014/main" id="{703E0103-FB6D-4A40-B9FB-A91686D2F43E}"/>
              </a:ext>
            </a:extLst>
          </p:cNvPr>
          <p:cNvSpPr txBox="1">
            <a:spLocks noChangeArrowheads="1"/>
          </p:cNvSpPr>
          <p:nvPr/>
        </p:nvSpPr>
        <p:spPr>
          <a:xfrm>
            <a:off x="952501" y="1046213"/>
            <a:ext cx="9906000" cy="44764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32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0000"/>
                </a:solidFill>
                <a:effectLst/>
                <a:uLnTx/>
                <a:uFillTx/>
                <a:latin typeface="Poppins Light"/>
                <a:ea typeface="+mn-ea"/>
                <a:cs typeface="+mn-cs"/>
              </a:rPr>
              <a:t>Erythrocytosis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0000"/>
                </a:solidFill>
                <a:effectLst/>
                <a:uLnTx/>
                <a:uFillTx/>
                <a:latin typeface="Poppins Light"/>
                <a:ea typeface="+mn-ea"/>
                <a:cs typeface="+mn-cs"/>
              </a:rPr>
              <a:t>Growth of metastatic prostate cancer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0000"/>
                </a:solidFill>
                <a:effectLst/>
                <a:uLnTx/>
                <a:uFillTx/>
                <a:latin typeface="Poppins Light"/>
                <a:ea typeface="+mn-ea"/>
                <a:cs typeface="+mn-cs"/>
              </a:rPr>
              <a:t>Detection of subclinical prostate cancer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0000"/>
                </a:solidFill>
                <a:effectLst/>
                <a:uLnTx/>
                <a:uFillTx/>
                <a:latin typeface="Poppins Light"/>
                <a:ea typeface="+mn-ea"/>
                <a:cs typeface="+mn-cs"/>
              </a:rPr>
              <a:t>Leg oedema and worsening of heart failure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0000"/>
                </a:solidFill>
                <a:effectLst/>
                <a:uLnTx/>
                <a:uFillTx/>
                <a:latin typeface="Poppins Light"/>
                <a:ea typeface="+mn-ea"/>
                <a:cs typeface="+mn-cs"/>
              </a:rPr>
              <a:t>Reduced sperm production and infertility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0000"/>
                </a:solidFill>
                <a:effectLst/>
                <a:uLnTx/>
                <a:uFillTx/>
                <a:latin typeface="Poppins Light"/>
                <a:ea typeface="+mn-ea"/>
                <a:cs typeface="+mn-cs"/>
              </a:rPr>
              <a:t>Acne, oiliness of skin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2060"/>
                </a:solidFill>
                <a:effectLst/>
                <a:uLnTx/>
                <a:uFillTx/>
                <a:latin typeface="Poppins Light"/>
                <a:ea typeface="+mn-ea"/>
                <a:cs typeface="+mn-cs"/>
              </a:rPr>
              <a:t>Breast tenderness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2060"/>
                </a:solidFill>
                <a:effectLst/>
                <a:uLnTx/>
                <a:uFillTx/>
                <a:latin typeface="Poppins Light"/>
                <a:ea typeface="+mn-ea"/>
                <a:cs typeface="+mn-cs"/>
              </a:rPr>
              <a:t>Induction/worsening of obstructive sleep apnoea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2060"/>
                </a:solidFill>
                <a:effectLst/>
                <a:uLnTx/>
                <a:uFillTx/>
                <a:latin typeface="Poppins Light"/>
                <a:ea typeface="+mn-ea"/>
                <a:cs typeface="+mn-cs"/>
              </a:rPr>
              <a:t>Gynaecomastia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2060"/>
                </a:solidFill>
                <a:effectLst/>
                <a:uLnTx/>
                <a:uFillTx/>
                <a:latin typeface="Poppins Light"/>
                <a:ea typeface="+mn-ea"/>
                <a:cs typeface="+mn-cs"/>
              </a:rPr>
              <a:t>Growth of breast cancer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2060"/>
                </a:solidFill>
                <a:effectLst/>
                <a:uLnTx/>
                <a:uFillTx/>
                <a:latin typeface="Poppins Light"/>
                <a:ea typeface="+mn-ea"/>
                <a:cs typeface="+mn-cs"/>
              </a:rPr>
              <a:t>Male pattern balding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0000"/>
                </a:solidFill>
                <a:effectLst/>
                <a:uLnTx/>
                <a:uFillTx/>
                <a:latin typeface="Poppins Light"/>
                <a:ea typeface="+mn-ea"/>
                <a:cs typeface="+mn-cs"/>
              </a:rPr>
              <a:t>Formulation-specific effects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0000"/>
                </a:solidFill>
                <a:effectLst/>
                <a:uLnTx/>
                <a:uFillTx/>
                <a:latin typeface="Poppins Light"/>
                <a:ea typeface="+mn-ea"/>
                <a:cs typeface="+mn-cs"/>
              </a:rPr>
              <a:t>Thrombotic events in patients with thrombophilia, or those with risk factors for VTE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NZ" sz="1600" b="0" i="0" u="none" strike="noStrike" kern="1200" cap="none" spc="0" normalizeH="0" baseline="0" noProof="0" dirty="0">
                <a:ln>
                  <a:noFill/>
                </a:ln>
                <a:solidFill>
                  <a:srgbClr val="000000"/>
                </a:solidFill>
                <a:effectLst/>
                <a:uLnTx/>
                <a:uFillTx/>
                <a:latin typeface="Poppins Light"/>
                <a:ea typeface="+mn-ea"/>
                <a:cs typeface="+mn-cs"/>
              </a:rPr>
              <a:t>Increases in blood pressure</a:t>
            </a:r>
          </a:p>
        </p:txBody>
      </p:sp>
      <p:sp>
        <p:nvSpPr>
          <p:cNvPr id="13" name="Right Brace 12">
            <a:extLst>
              <a:ext uri="{FF2B5EF4-FFF2-40B4-BE49-F238E27FC236}">
                <a16:creationId xmlns:a16="http://schemas.microsoft.com/office/drawing/2014/main" id="{FB4EB180-C7D4-4912-980F-FEDBF5E681D7}"/>
              </a:ext>
            </a:extLst>
          </p:cNvPr>
          <p:cNvSpPr>
            <a:spLocks noChangeAspect="1"/>
          </p:cNvSpPr>
          <p:nvPr/>
        </p:nvSpPr>
        <p:spPr>
          <a:xfrm>
            <a:off x="6701018" y="2850267"/>
            <a:ext cx="292100" cy="1313311"/>
          </a:xfrm>
          <a:prstGeom prst="rightBrace">
            <a:avLst>
              <a:gd name="adj1" fmla="val 0"/>
              <a:gd name="adj2" fmla="val 50000"/>
            </a:avLst>
          </a:prstGeom>
          <a:no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14" name="TextBox 13">
            <a:extLst>
              <a:ext uri="{FF2B5EF4-FFF2-40B4-BE49-F238E27FC236}">
                <a16:creationId xmlns:a16="http://schemas.microsoft.com/office/drawing/2014/main" id="{A6353A61-1AC0-40BE-AB86-65E603DA72A7}"/>
              </a:ext>
            </a:extLst>
          </p:cNvPr>
          <p:cNvSpPr txBox="1"/>
          <p:nvPr/>
        </p:nvSpPr>
        <p:spPr>
          <a:xfrm>
            <a:off x="7313958" y="3214534"/>
            <a:ext cx="256628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srgbClr val="002060"/>
                </a:solidFill>
                <a:effectLst/>
                <a:uLnTx/>
                <a:uFillTx/>
                <a:latin typeface="Poppins Light"/>
                <a:ea typeface="+mn-ea"/>
                <a:cs typeface="+mn-cs"/>
              </a:rPr>
              <a:t>Weak evidence of association with </a:t>
            </a:r>
            <a:r>
              <a:rPr kumimoji="0" lang="en-NZ" sz="1600" b="0" i="0" u="none" strike="noStrike" kern="1200" cap="none" spc="0" normalizeH="0" baseline="0" noProof="0" dirty="0" err="1">
                <a:ln>
                  <a:noFill/>
                </a:ln>
                <a:solidFill>
                  <a:srgbClr val="002060"/>
                </a:solidFill>
                <a:effectLst/>
                <a:uLnTx/>
                <a:uFillTx/>
                <a:latin typeface="Poppins Light"/>
                <a:ea typeface="+mn-ea"/>
                <a:cs typeface="+mn-cs"/>
              </a:rPr>
              <a:t>TTh</a:t>
            </a:r>
            <a:endParaRPr kumimoji="0" lang="en-NZ" sz="1600" b="0" i="0" u="none" strike="noStrike" kern="1200" cap="none" spc="0" normalizeH="0" baseline="0" noProof="0" dirty="0">
              <a:ln>
                <a:noFill/>
              </a:ln>
              <a:solidFill>
                <a:srgbClr val="002060"/>
              </a:solidFill>
              <a:effectLst/>
              <a:uLnTx/>
              <a:uFillTx/>
              <a:latin typeface="Poppins Light"/>
              <a:ea typeface="+mn-ea"/>
              <a:cs typeface="+mn-cs"/>
            </a:endParaRPr>
          </a:p>
        </p:txBody>
      </p:sp>
      <p:sp>
        <p:nvSpPr>
          <p:cNvPr id="15" name="TextBox 14">
            <a:extLst>
              <a:ext uri="{FF2B5EF4-FFF2-40B4-BE49-F238E27FC236}">
                <a16:creationId xmlns:a16="http://schemas.microsoft.com/office/drawing/2014/main" id="{AA0F7655-2F7F-4036-B2F4-7F4610C62A63}"/>
              </a:ext>
            </a:extLst>
          </p:cNvPr>
          <p:cNvSpPr txBox="1"/>
          <p:nvPr/>
        </p:nvSpPr>
        <p:spPr>
          <a:xfrm>
            <a:off x="1840938" y="5319415"/>
            <a:ext cx="815775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Consult Summary of Product characteristics for a full list of adverse events</a:t>
            </a:r>
          </a:p>
        </p:txBody>
      </p:sp>
    </p:spTree>
    <p:extLst>
      <p:ext uri="{BB962C8B-B14F-4D97-AF65-F5344CB8AC3E}">
        <p14:creationId xmlns:p14="http://schemas.microsoft.com/office/powerpoint/2010/main" val="396844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E32A-D07B-4E47-BBB4-BC06A9F4E001}"/>
              </a:ext>
            </a:extLst>
          </p:cNvPr>
          <p:cNvSpPr>
            <a:spLocks noGrp="1"/>
          </p:cNvSpPr>
          <p:nvPr>
            <p:ph type="title"/>
          </p:nvPr>
        </p:nvSpPr>
        <p:spPr>
          <a:xfrm>
            <a:off x="1981200" y="111642"/>
            <a:ext cx="8229600" cy="933851"/>
          </a:xfrm>
        </p:spPr>
        <p:txBody>
          <a:bodyPr/>
          <a:lstStyle/>
          <a:p>
            <a:pPr algn="ctr"/>
            <a:r>
              <a:rPr lang="en-GB" dirty="0">
                <a:solidFill>
                  <a:srgbClr val="000000"/>
                </a:solidFill>
              </a:rPr>
              <a:t>Monitoring of Testosterone Levels </a:t>
            </a:r>
          </a:p>
        </p:txBody>
      </p:sp>
      <p:sp>
        <p:nvSpPr>
          <p:cNvPr id="3" name="Content Placeholder 2">
            <a:extLst>
              <a:ext uri="{FF2B5EF4-FFF2-40B4-BE49-F238E27FC236}">
                <a16:creationId xmlns:a16="http://schemas.microsoft.com/office/drawing/2014/main" id="{29C71BF5-E6B6-42DF-85F0-9810E4900BE1}"/>
              </a:ext>
            </a:extLst>
          </p:cNvPr>
          <p:cNvSpPr>
            <a:spLocks noGrp="1"/>
          </p:cNvSpPr>
          <p:nvPr>
            <p:ph idx="1"/>
          </p:nvPr>
        </p:nvSpPr>
        <p:spPr>
          <a:xfrm>
            <a:off x="1137286" y="2047645"/>
            <a:ext cx="9629775" cy="2611513"/>
          </a:xfrm>
        </p:spPr>
        <p:txBody>
          <a:bodyPr>
            <a:normAutofit/>
          </a:bodyPr>
          <a:lstStyle/>
          <a:p>
            <a:pPr>
              <a:buClrTx/>
              <a:buFont typeface="Arial" panose="020B0604020202020204" pitchFamily="34" charset="0"/>
              <a:buChar char="•"/>
            </a:pPr>
            <a:r>
              <a:rPr lang="en-GB" b="1" dirty="0">
                <a:solidFill>
                  <a:srgbClr val="000000"/>
                </a:solidFill>
              </a:rPr>
              <a:t>Short-acting T injection</a:t>
            </a:r>
          </a:p>
          <a:p>
            <a:pPr lvl="1">
              <a:buClrTx/>
              <a:buFont typeface="Calibri" panose="020F0502020204030204" pitchFamily="34" charset="0"/>
              <a:buChar char="-"/>
            </a:pPr>
            <a:r>
              <a:rPr lang="en-GB" dirty="0">
                <a:solidFill>
                  <a:srgbClr val="000000"/>
                </a:solidFill>
              </a:rPr>
              <a:t>Midway in treatment cycle</a:t>
            </a:r>
          </a:p>
          <a:p>
            <a:pPr>
              <a:buClrTx/>
              <a:buFont typeface="Arial" panose="020B0604020202020204" pitchFamily="34" charset="0"/>
              <a:buChar char="•"/>
            </a:pPr>
            <a:r>
              <a:rPr lang="en-GB" b="1" dirty="0">
                <a:solidFill>
                  <a:srgbClr val="000000"/>
                </a:solidFill>
              </a:rPr>
              <a:t>Long-acting T undecanoate injection</a:t>
            </a:r>
          </a:p>
          <a:p>
            <a:pPr lvl="1">
              <a:buClrTx/>
              <a:buFont typeface="Calibri" panose="020F0502020204030204" pitchFamily="34" charset="0"/>
              <a:buChar char="-"/>
            </a:pPr>
            <a:r>
              <a:rPr lang="en-GB" dirty="0">
                <a:solidFill>
                  <a:srgbClr val="000000"/>
                </a:solidFill>
              </a:rPr>
              <a:t>Just prior to the next injection</a:t>
            </a:r>
          </a:p>
          <a:p>
            <a:pPr>
              <a:buClrTx/>
              <a:buFont typeface="Arial" panose="020B0604020202020204" pitchFamily="34" charset="0"/>
              <a:buChar char="•"/>
            </a:pPr>
            <a:r>
              <a:rPr lang="en-GB" b="1" dirty="0">
                <a:solidFill>
                  <a:srgbClr val="000000"/>
                </a:solidFill>
              </a:rPr>
              <a:t>Transdermal T gels*</a:t>
            </a:r>
          </a:p>
          <a:p>
            <a:pPr lvl="1">
              <a:buClrTx/>
              <a:buFont typeface="Calibri" panose="020F0502020204030204" pitchFamily="34" charset="0"/>
              <a:buChar char="-"/>
            </a:pPr>
            <a:r>
              <a:rPr lang="en-GB" dirty="0">
                <a:solidFill>
                  <a:srgbClr val="000000"/>
                </a:solidFill>
              </a:rPr>
              <a:t>Within 24 hours of precedent application, 2–8 hours after application</a:t>
            </a:r>
          </a:p>
          <a:p>
            <a:pPr marL="457200" lvl="1" indent="0">
              <a:buNone/>
            </a:pPr>
            <a:endParaRPr lang="en-GB" dirty="0"/>
          </a:p>
          <a:p>
            <a:endParaRPr lang="en-GB" dirty="0"/>
          </a:p>
        </p:txBody>
      </p:sp>
      <p:sp>
        <p:nvSpPr>
          <p:cNvPr id="5" name="TextBox 4">
            <a:extLst>
              <a:ext uri="{FF2B5EF4-FFF2-40B4-BE49-F238E27FC236}">
                <a16:creationId xmlns:a16="http://schemas.microsoft.com/office/drawing/2014/main" id="{709D7200-439A-4A3C-AD9B-F279BE6E3A06}"/>
              </a:ext>
            </a:extLst>
          </p:cNvPr>
          <p:cNvSpPr txBox="1"/>
          <p:nvPr/>
        </p:nvSpPr>
        <p:spPr>
          <a:xfrm>
            <a:off x="1440017" y="6018429"/>
            <a:ext cx="5082073" cy="27699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GB" sz="1200" b="0" i="0" u="none" strike="noStrike" kern="0" cap="none" spc="0" normalizeH="0" baseline="0" noProof="0" dirty="0" err="1">
                <a:ln>
                  <a:noFill/>
                </a:ln>
                <a:solidFill>
                  <a:srgbClr val="000000"/>
                </a:solidFill>
                <a:effectLst/>
                <a:uLnTx/>
                <a:uFillTx/>
                <a:latin typeface="Poppins Light"/>
                <a:ea typeface="+mn-ea"/>
                <a:cs typeface="Arial" charset="0"/>
              </a:rPr>
              <a:t>Buvat</a:t>
            </a:r>
            <a:r>
              <a:rPr kumimoji="0" lang="en-GB" sz="1200" b="0" i="0" u="none" strike="noStrike" kern="0" cap="none" spc="0" normalizeH="0" baseline="0" noProof="0" dirty="0">
                <a:ln>
                  <a:noFill/>
                </a:ln>
                <a:solidFill>
                  <a:srgbClr val="000000"/>
                </a:solidFill>
                <a:effectLst/>
                <a:uLnTx/>
                <a:uFillTx/>
                <a:latin typeface="Poppins Light"/>
                <a:ea typeface="+mn-ea"/>
                <a:cs typeface="Arial" charset="0"/>
              </a:rPr>
              <a:t> et al J Sex Med 2013;10:245–284 </a:t>
            </a:r>
          </a:p>
        </p:txBody>
      </p:sp>
      <p:sp>
        <p:nvSpPr>
          <p:cNvPr id="7" name="Rectangle 6">
            <a:extLst>
              <a:ext uri="{FF2B5EF4-FFF2-40B4-BE49-F238E27FC236}">
                <a16:creationId xmlns:a16="http://schemas.microsoft.com/office/drawing/2014/main" id="{E7133AF8-2961-4810-9178-6F29A0653581}"/>
              </a:ext>
            </a:extLst>
          </p:cNvPr>
          <p:cNvSpPr/>
          <p:nvPr/>
        </p:nvSpPr>
        <p:spPr>
          <a:xfrm>
            <a:off x="1137286" y="1334005"/>
            <a:ext cx="929679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srgbClr val="000000"/>
                </a:solidFill>
                <a:effectLst/>
                <a:uLnTx/>
                <a:uFillTx/>
                <a:latin typeface="Poppins Light"/>
                <a:ea typeface="+mn-ea"/>
                <a:cs typeface="+mn-cs"/>
              </a:rPr>
              <a:t>Optimum time to measure serum T whilst on </a:t>
            </a:r>
            <a:r>
              <a:rPr kumimoji="0" lang="en-GB" sz="2800" b="1" i="0" u="sng" strike="noStrike" kern="1200" cap="none" spc="0" normalizeH="0" baseline="0" noProof="0" dirty="0" err="1">
                <a:ln>
                  <a:noFill/>
                </a:ln>
                <a:solidFill>
                  <a:srgbClr val="000000"/>
                </a:solidFill>
                <a:effectLst/>
                <a:uLnTx/>
                <a:uFillTx/>
                <a:latin typeface="Poppins Light"/>
                <a:ea typeface="+mn-ea"/>
                <a:cs typeface="+mn-cs"/>
              </a:rPr>
              <a:t>TTh</a:t>
            </a:r>
            <a:r>
              <a:rPr kumimoji="0" lang="en-GB" sz="2800" b="1" i="0" u="sng" strike="noStrike" kern="1200" cap="none" spc="0" normalizeH="0" baseline="0" noProof="0" dirty="0">
                <a:ln>
                  <a:noFill/>
                </a:ln>
                <a:solidFill>
                  <a:srgbClr val="000000"/>
                </a:solidFill>
                <a:effectLst/>
                <a:uLnTx/>
                <a:uFillTx/>
                <a:latin typeface="Poppins Light"/>
                <a:ea typeface="+mn-ea"/>
                <a:cs typeface="+mn-cs"/>
              </a:rPr>
              <a:t> </a:t>
            </a:r>
            <a:r>
              <a:rPr kumimoji="0" lang="en-GB" sz="2800" b="1" i="0" u="sng" strike="noStrike" kern="1200" cap="none" spc="0" normalizeH="0" baseline="30000" noProof="0" dirty="0">
                <a:ln>
                  <a:noFill/>
                </a:ln>
                <a:solidFill>
                  <a:srgbClr val="000000"/>
                </a:solidFill>
                <a:effectLst/>
                <a:uLnTx/>
                <a:uFillTx/>
                <a:latin typeface="Poppins Light"/>
                <a:ea typeface="+mn-ea"/>
                <a:cs typeface="+mn-cs"/>
              </a:rPr>
              <a:t>1</a:t>
            </a:r>
          </a:p>
        </p:txBody>
      </p:sp>
      <p:sp>
        <p:nvSpPr>
          <p:cNvPr id="4" name="TextBox 3">
            <a:extLst>
              <a:ext uri="{FF2B5EF4-FFF2-40B4-BE49-F238E27FC236}">
                <a16:creationId xmlns:a16="http://schemas.microsoft.com/office/drawing/2014/main" id="{A26B8438-69CD-4812-8BA5-C2EF353534CB}"/>
              </a:ext>
            </a:extLst>
          </p:cNvPr>
          <p:cNvSpPr txBox="1"/>
          <p:nvPr/>
        </p:nvSpPr>
        <p:spPr>
          <a:xfrm>
            <a:off x="882214" y="4877128"/>
            <a:ext cx="9806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*Guidance on monitoring with T gels varies between the different products.  Refer to individual product SmPC for full details.  Please note that the guidance for </a:t>
            </a:r>
            <a:r>
              <a:rPr kumimoji="0" lang="en-GB" sz="1200" b="0" i="0" u="none" strike="noStrike" kern="1200" cap="none" spc="0" normalizeH="0" baseline="0" noProof="0" dirty="0" err="1">
                <a:ln>
                  <a:noFill/>
                </a:ln>
                <a:solidFill>
                  <a:srgbClr val="000000"/>
                </a:solidFill>
                <a:effectLst/>
                <a:uLnTx/>
                <a:uFillTx/>
                <a:latin typeface="Poppins Light"/>
                <a:ea typeface="+mn-ea"/>
                <a:cs typeface="+mn-cs"/>
              </a:rPr>
              <a:t>AndroGel</a:t>
            </a:r>
            <a:r>
              <a:rPr kumimoji="0" lang="en-GB" sz="1200" b="0" i="0" u="none" strike="noStrike" kern="1200" cap="none" spc="0" normalizeH="0" baseline="0" noProof="0" dirty="0">
                <a:ln>
                  <a:noFill/>
                </a:ln>
                <a:solidFill>
                  <a:srgbClr val="000000"/>
                </a:solidFill>
                <a:effectLst/>
                <a:uLnTx/>
                <a:uFillTx/>
                <a:latin typeface="Poppins Light"/>
                <a:ea typeface="+mn-ea"/>
                <a:cs typeface="+mn-cs"/>
              </a:rPr>
              <a:t> in the product summaries states that the dose should be titrated based on the pre-dose morning testosterone blood levels</a:t>
            </a: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22101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7047" y="6134622"/>
            <a:ext cx="8657551"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1. Hackett G, et al. J Sex Med 2017;14:1504-23</a:t>
            </a:r>
            <a:endParaRPr kumimoji="0" lang="en-US" sz="11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8" name="Rectangle 7"/>
          <p:cNvSpPr/>
          <p:nvPr/>
        </p:nvSpPr>
        <p:spPr>
          <a:xfrm>
            <a:off x="466726" y="1581422"/>
            <a:ext cx="10887738" cy="37828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900"/>
              </a:spcBef>
              <a:spcAft>
                <a:spcPts val="0"/>
              </a:spcAft>
              <a:buClrTx/>
              <a:buSzTx/>
              <a:buFontTx/>
              <a:buNone/>
              <a:tabLst/>
              <a:defRPr/>
            </a:pPr>
            <a:r>
              <a:rPr lang="en-GB" sz="1600" b="1" dirty="0">
                <a:solidFill>
                  <a:srgbClr val="000000"/>
                </a:solidFill>
                <a:latin typeface="Poppins Light"/>
                <a:cs typeface="Arial" panose="020B0604020202020204" pitchFamily="34" charset="0"/>
              </a:rPr>
              <a:t>BSSM Guidelines (2017)</a:t>
            </a:r>
            <a:endParaRPr kumimoji="0" lang="en-GB" sz="160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endParaRPr>
          </a:p>
          <a:p>
            <a:pPr marL="628650" lvl="1" indent="-171450">
              <a:spcBef>
                <a:spcPts val="900"/>
              </a:spcBef>
              <a:buClr>
                <a:schemeClr val="tx1"/>
              </a:buClr>
              <a:buFont typeface="Wingdings" panose="05000000000000000000" pitchFamily="2" charset="2"/>
              <a:buChar char="§"/>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Assess response to therapy at 3, 6, and 12 months and every 12 months thereafter</a:t>
            </a:r>
          </a:p>
          <a:p>
            <a:pPr marL="628650" lvl="1" indent="-171450">
              <a:spcBef>
                <a:spcPts val="900"/>
              </a:spcBef>
              <a:buClr>
                <a:schemeClr val="tx1"/>
              </a:buClr>
              <a:buFont typeface="Wingdings" panose="05000000000000000000" pitchFamily="2" charset="2"/>
              <a:buChar char="§"/>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Aim for a target TT level of 15-30 nmol/L to achieve optimal response</a:t>
            </a:r>
          </a:p>
          <a:p>
            <a:pPr marL="628650" lvl="1" indent="-171450">
              <a:spcBef>
                <a:spcPts val="900"/>
              </a:spcBef>
              <a:buClr>
                <a:schemeClr val="tx1"/>
              </a:buClr>
              <a:buFont typeface="Wingdings" panose="05000000000000000000" pitchFamily="2" charset="2"/>
              <a:buChar char="§"/>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Monitor haematocrit before treatment, at 3-6 months, and every 12 months thereafter; decrease dosage, or switch preparation, if haematocrit is &gt;0.54; if haematocrit remains high, consider stopping and reintroduce at a lower dose</a:t>
            </a:r>
          </a:p>
          <a:p>
            <a:pPr marL="628650" lvl="1" indent="-171450">
              <a:spcBef>
                <a:spcPts val="900"/>
              </a:spcBef>
              <a:buClr>
                <a:schemeClr val="tx1"/>
              </a:buClr>
              <a:buFont typeface="Wingdings" panose="05000000000000000000" pitchFamily="2" charset="2"/>
              <a:buChar char="§"/>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Assess prostate health by PSA and DRE before commencing </a:t>
            </a:r>
            <a:r>
              <a:rPr kumimoji="0" lang="en-GB" sz="1400" b="0"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TTh</a:t>
            </a: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followed by a PSA at 3-6 months, 12 months, and every 12 months thereafter</a:t>
            </a:r>
          </a:p>
          <a:p>
            <a:pPr marL="628650" lvl="1" indent="-171450">
              <a:spcBef>
                <a:spcPts val="900"/>
              </a:spcBef>
              <a:buClr>
                <a:schemeClr val="tx1"/>
              </a:buClr>
              <a:buFont typeface="Wingdings" panose="05000000000000000000" pitchFamily="2" charset="2"/>
              <a:buChar char="§"/>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Assess CV risk before </a:t>
            </a:r>
            <a:r>
              <a:rPr kumimoji="0" lang="en-GB" sz="1400" b="0"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TTh</a:t>
            </a: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is initiated and monitor CV risk factors throughout therapy</a:t>
            </a:r>
          </a:p>
        </p:txBody>
      </p:sp>
      <p:sp>
        <p:nvSpPr>
          <p:cNvPr id="10" name="TextBox 9">
            <a:extLst>
              <a:ext uri="{FF2B5EF4-FFF2-40B4-BE49-F238E27FC236}">
                <a16:creationId xmlns:a16="http://schemas.microsoft.com/office/drawing/2014/main" id="{A8B1A2B3-9774-4B05-9078-0A5F4E5EA0B3}"/>
              </a:ext>
            </a:extLst>
          </p:cNvPr>
          <p:cNvSpPr txBox="1"/>
          <p:nvPr/>
        </p:nvSpPr>
        <p:spPr>
          <a:xfrm>
            <a:off x="1527047" y="5765289"/>
            <a:ext cx="99805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Light"/>
                <a:ea typeface="+mn-ea"/>
                <a:cs typeface="+mn-cs"/>
              </a:rPr>
              <a:t>T: testosterone, BMI: body mass index, TD: testosterone deficiency, TTh: testosterone therapy, TT: total testosterone, PSA: prostate-specific antigen, DRE: digital rectal examination, CV: cardiovascular</a:t>
            </a:r>
          </a:p>
        </p:txBody>
      </p:sp>
      <p:sp>
        <p:nvSpPr>
          <p:cNvPr id="16" name="Title 1">
            <a:extLst>
              <a:ext uri="{FF2B5EF4-FFF2-40B4-BE49-F238E27FC236}">
                <a16:creationId xmlns:a16="http://schemas.microsoft.com/office/drawing/2014/main" id="{E0A92052-DBEC-41D6-9FC2-61C88FE81F74}"/>
              </a:ext>
            </a:extLst>
          </p:cNvPr>
          <p:cNvSpPr txBox="1">
            <a:spLocks/>
          </p:cNvSpPr>
          <p:nvPr/>
        </p:nvSpPr>
        <p:spPr>
          <a:xfrm>
            <a:off x="348516" y="437461"/>
            <a:ext cx="11210544"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rgbClr val="95D608"/>
                </a:solidFill>
                <a:latin typeface="Arial"/>
                <a:ea typeface="+mj-ea"/>
                <a:cs typeface="+mj-cs"/>
              </a:defRPr>
            </a:lvl1pPr>
          </a:lstStyle>
          <a:p>
            <a:pPr marL="0" marR="0" lvl="1"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Poppins Medium"/>
                <a:ea typeface="+mn-ea"/>
                <a:cs typeface="Arial"/>
              </a:rPr>
              <a:t>Recommendations </a:t>
            </a:r>
            <a:r>
              <a:rPr lang="en-US" sz="3600" dirty="0">
                <a:solidFill>
                  <a:srgbClr val="000000"/>
                </a:solidFill>
                <a:latin typeface="Poppins Medium"/>
                <a:cs typeface="Arial"/>
              </a:rPr>
              <a:t>for Follow Up</a:t>
            </a:r>
            <a:r>
              <a:rPr kumimoji="0" lang="en-US" sz="3600" b="0" i="0" u="none" strike="noStrike" kern="1200" cap="none" spc="0" normalizeH="0" baseline="0" noProof="0" dirty="0">
                <a:ln>
                  <a:noFill/>
                </a:ln>
                <a:solidFill>
                  <a:srgbClr val="000000"/>
                </a:solidFill>
                <a:effectLst/>
                <a:uLnTx/>
                <a:uFillTx/>
                <a:latin typeface="Poppins Medium"/>
                <a:ea typeface="+mn-ea"/>
                <a:cs typeface="Arial"/>
              </a:rPr>
              <a:t> (1/3)</a:t>
            </a:r>
            <a:br>
              <a:rPr kumimoji="0" lang="en-US" sz="2400" b="1" i="0" u="none" strike="noStrike" kern="1200" cap="none" spc="0" normalizeH="0" baseline="0" noProof="0" dirty="0">
                <a:ln>
                  <a:noFill/>
                </a:ln>
                <a:solidFill>
                  <a:srgbClr val="85D20C"/>
                </a:solidFill>
                <a:effectLst/>
                <a:uLnTx/>
                <a:uFillTx/>
                <a:latin typeface="Arial"/>
                <a:ea typeface="+mn-ea"/>
                <a:cs typeface="Arial"/>
              </a:rPr>
            </a:br>
            <a:endParaRPr kumimoji="0" lang="en-US" sz="2400" b="1" i="0" u="none" strike="noStrike" kern="1200" cap="none" spc="0" normalizeH="0" baseline="0" noProof="0" dirty="0">
              <a:ln>
                <a:noFill/>
              </a:ln>
              <a:solidFill>
                <a:srgbClr val="85D20C"/>
              </a:solidFill>
              <a:effectLst/>
              <a:uLnTx/>
              <a:uFillTx/>
              <a:latin typeface="Arial"/>
              <a:ea typeface="+mn-ea"/>
              <a:cs typeface="Arial"/>
            </a:endParaRPr>
          </a:p>
        </p:txBody>
      </p:sp>
    </p:spTree>
    <p:extLst>
      <p:ext uri="{BB962C8B-B14F-4D97-AF65-F5344CB8AC3E}">
        <p14:creationId xmlns:p14="http://schemas.microsoft.com/office/powerpoint/2010/main" val="157777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7ADABFA-B415-4BE6-A0B8-B4AB491748AF}"/>
              </a:ext>
            </a:extLst>
          </p:cNvPr>
          <p:cNvSpPr txBox="1"/>
          <p:nvPr/>
        </p:nvSpPr>
        <p:spPr>
          <a:xfrm>
            <a:off x="1443452" y="6064348"/>
            <a:ext cx="399660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Poppins Light"/>
                <a:ea typeface="+mn-ea"/>
                <a:cs typeface="+mn-cs"/>
              </a:rPr>
              <a:t>1. Bhasin S, et al. J Clin Endocrinol </a:t>
            </a:r>
            <a:r>
              <a:rPr kumimoji="0" lang="en-US" sz="1000" b="1" i="0" u="none" strike="noStrike" kern="1200" cap="none" spc="0" normalizeH="0" baseline="0" noProof="0" dirty="0" err="1">
                <a:ln>
                  <a:noFill/>
                </a:ln>
                <a:solidFill>
                  <a:srgbClr val="000000"/>
                </a:solidFill>
                <a:effectLst/>
                <a:uLnTx/>
                <a:uFillTx/>
                <a:latin typeface="Poppins Light"/>
                <a:ea typeface="+mn-ea"/>
                <a:cs typeface="+mn-cs"/>
              </a:rPr>
              <a:t>Metab</a:t>
            </a:r>
            <a:r>
              <a:rPr kumimoji="0" lang="en-US" sz="1000" b="1" i="0" u="none" strike="noStrike" kern="1200" cap="none" spc="0" normalizeH="0" baseline="0" noProof="0" dirty="0">
                <a:ln>
                  <a:noFill/>
                </a:ln>
                <a:solidFill>
                  <a:srgbClr val="000000"/>
                </a:solidFill>
                <a:effectLst/>
                <a:uLnTx/>
                <a:uFillTx/>
                <a:latin typeface="Poppins Light"/>
                <a:ea typeface="+mn-ea"/>
                <a:cs typeface="+mn-cs"/>
              </a:rPr>
              <a:t> 2018;103(5):1715-44</a:t>
            </a:r>
            <a:r>
              <a:rPr kumimoji="0" lang="en-US" sz="900" b="0" i="0" u="none" strike="noStrike" kern="1200" cap="none" spc="0" normalizeH="0" baseline="0" noProof="0" dirty="0">
                <a:ln>
                  <a:noFill/>
                </a:ln>
                <a:solidFill>
                  <a:srgbClr val="7F7F7F"/>
                </a:solidFill>
                <a:effectLst/>
                <a:uLnTx/>
                <a:uFillTx/>
                <a:latin typeface="Arial"/>
                <a:ea typeface="+mn-ea"/>
                <a:cs typeface="+mn-cs"/>
              </a:rPr>
              <a:t>.</a:t>
            </a:r>
          </a:p>
        </p:txBody>
      </p:sp>
      <p:sp>
        <p:nvSpPr>
          <p:cNvPr id="29" name="TextBox 28">
            <a:extLst>
              <a:ext uri="{FF2B5EF4-FFF2-40B4-BE49-F238E27FC236}">
                <a16:creationId xmlns:a16="http://schemas.microsoft.com/office/drawing/2014/main" id="{DB121AE8-0DA8-466C-9B0D-5EBEF237C036}"/>
              </a:ext>
            </a:extLst>
          </p:cNvPr>
          <p:cNvSpPr txBox="1"/>
          <p:nvPr/>
        </p:nvSpPr>
        <p:spPr>
          <a:xfrm>
            <a:off x="1443452" y="5761803"/>
            <a:ext cx="873143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Poppins Light"/>
                <a:ea typeface="+mn-ea"/>
                <a:cs typeface="+mn-cs"/>
              </a:rPr>
              <a:t>TTh: testosterone therapy, T: testosterone, AE: adverse effect, PSA: prostate-specific antigen, DRE: digital rectal examination</a:t>
            </a:r>
          </a:p>
        </p:txBody>
      </p:sp>
      <p:sp>
        <p:nvSpPr>
          <p:cNvPr id="11" name="TextBox 10">
            <a:extLst>
              <a:ext uri="{FF2B5EF4-FFF2-40B4-BE49-F238E27FC236}">
                <a16:creationId xmlns:a16="http://schemas.microsoft.com/office/drawing/2014/main" id="{D20F87EB-C0F2-428D-9C10-8E18FAD7BC97}"/>
              </a:ext>
            </a:extLst>
          </p:cNvPr>
          <p:cNvSpPr txBox="1"/>
          <p:nvPr/>
        </p:nvSpPr>
        <p:spPr>
          <a:xfrm>
            <a:off x="561504" y="1041958"/>
            <a:ext cx="60944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latin typeface="Poppins Light"/>
                <a:cs typeface="Arial" panose="020B0604020202020204" pitchFamily="34" charset="0"/>
              </a:rPr>
              <a:t>Endocrine Guidelines (2018)</a:t>
            </a:r>
            <a:endParaRPr kumimoji="0" lang="en-GB" sz="180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endParaRPr>
          </a:p>
        </p:txBody>
      </p:sp>
      <p:sp>
        <p:nvSpPr>
          <p:cNvPr id="9" name="Title 1">
            <a:extLst>
              <a:ext uri="{FF2B5EF4-FFF2-40B4-BE49-F238E27FC236}">
                <a16:creationId xmlns:a16="http://schemas.microsoft.com/office/drawing/2014/main" id="{1384ED79-52E9-4DF6-AE13-105FE3AF9453}"/>
              </a:ext>
            </a:extLst>
          </p:cNvPr>
          <p:cNvSpPr txBox="1">
            <a:spLocks/>
          </p:cNvSpPr>
          <p:nvPr/>
        </p:nvSpPr>
        <p:spPr>
          <a:xfrm>
            <a:off x="328803" y="327541"/>
            <a:ext cx="11210544" cy="89908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rgbClr val="95D608"/>
                </a:solidFill>
                <a:latin typeface="Arial"/>
                <a:ea typeface="+mj-ea"/>
                <a:cs typeface="+mj-cs"/>
              </a:defRPr>
            </a:lvl1pPr>
          </a:lstStyle>
          <a:p>
            <a:pPr marL="0" marR="0" lvl="1"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Poppins Medium"/>
                <a:ea typeface="+mn-ea"/>
                <a:cs typeface="Arial"/>
              </a:rPr>
              <a:t>Recommendations </a:t>
            </a:r>
            <a:r>
              <a:rPr lang="en-US" sz="3600" dirty="0">
                <a:solidFill>
                  <a:srgbClr val="000000"/>
                </a:solidFill>
                <a:latin typeface="Poppins Medium"/>
                <a:cs typeface="Arial"/>
              </a:rPr>
              <a:t>for Follow Up</a:t>
            </a:r>
            <a:r>
              <a:rPr kumimoji="0" lang="en-US" sz="3600" b="0" i="0" u="none" strike="noStrike" kern="1200" cap="none" spc="0" normalizeH="0" baseline="0" noProof="0" dirty="0">
                <a:ln>
                  <a:noFill/>
                </a:ln>
                <a:solidFill>
                  <a:srgbClr val="000000"/>
                </a:solidFill>
                <a:effectLst/>
                <a:uLnTx/>
                <a:uFillTx/>
                <a:latin typeface="Poppins Medium"/>
                <a:ea typeface="+mn-ea"/>
                <a:cs typeface="Arial"/>
              </a:rPr>
              <a:t> (2/3)</a:t>
            </a:r>
            <a:br>
              <a:rPr kumimoji="0" lang="en-US" sz="2400" b="1" i="0" u="none" strike="noStrike" kern="1200" cap="none" spc="0" normalizeH="0" baseline="0" noProof="0" dirty="0">
                <a:ln>
                  <a:noFill/>
                </a:ln>
                <a:solidFill>
                  <a:srgbClr val="85D20C"/>
                </a:solidFill>
                <a:effectLst/>
                <a:uLnTx/>
                <a:uFillTx/>
                <a:latin typeface="Arial"/>
                <a:ea typeface="+mn-ea"/>
                <a:cs typeface="Arial"/>
              </a:rPr>
            </a:br>
            <a:endParaRPr kumimoji="0" lang="en-US" sz="2400" b="1" i="0" u="none" strike="noStrike" kern="1200" cap="none" spc="0" normalizeH="0" baseline="0" noProof="0" dirty="0">
              <a:ln>
                <a:noFill/>
              </a:ln>
              <a:solidFill>
                <a:srgbClr val="85D20C"/>
              </a:solidFill>
              <a:effectLst/>
              <a:uLnTx/>
              <a:uFillTx/>
              <a:latin typeface="Arial"/>
              <a:ea typeface="+mn-ea"/>
              <a:cs typeface="Arial"/>
            </a:endParaRPr>
          </a:p>
        </p:txBody>
      </p:sp>
      <p:sp>
        <p:nvSpPr>
          <p:cNvPr id="6" name="Content Placeholder 5">
            <a:extLst>
              <a:ext uri="{FF2B5EF4-FFF2-40B4-BE49-F238E27FC236}">
                <a16:creationId xmlns:a16="http://schemas.microsoft.com/office/drawing/2014/main" id="{508AD739-5624-4466-A976-5B30C6CC230C}"/>
              </a:ext>
            </a:extLst>
          </p:cNvPr>
          <p:cNvSpPr>
            <a:spLocks noGrp="1"/>
          </p:cNvSpPr>
          <p:nvPr>
            <p:ph idx="1"/>
          </p:nvPr>
        </p:nvSpPr>
        <p:spPr>
          <a:xfrm>
            <a:off x="895350" y="1535107"/>
            <a:ext cx="10077450" cy="3990230"/>
          </a:xfrm>
        </p:spPr>
        <p:txBody>
          <a:bodyPr>
            <a:normAutofit fontScale="70000" lnSpcReduction="20000"/>
          </a:bodyPr>
          <a:lstStyle/>
          <a:p>
            <a:r>
              <a:rPr lang="en-GB" sz="2000" dirty="0">
                <a:solidFill>
                  <a:schemeClr val="accent5"/>
                </a:solidFill>
              </a:rPr>
              <a:t>In men with TD who have started T therapy, evaluate after treatment initiation to assess response, any AEs and compliance to treatment</a:t>
            </a:r>
          </a:p>
          <a:p>
            <a:r>
              <a:rPr lang="en-GB" sz="2000" dirty="0">
                <a:solidFill>
                  <a:schemeClr val="accent5"/>
                </a:solidFill>
              </a:rPr>
              <a:t>A urological consultation is recommended for men receiving </a:t>
            </a:r>
            <a:r>
              <a:rPr lang="en-GB" sz="2000" dirty="0" err="1">
                <a:solidFill>
                  <a:schemeClr val="accent5"/>
                </a:solidFill>
              </a:rPr>
              <a:t>TTh</a:t>
            </a:r>
            <a:r>
              <a:rPr lang="en-GB" sz="2000" dirty="0">
                <a:solidFill>
                  <a:schemeClr val="accent5"/>
                </a:solidFill>
              </a:rPr>
              <a:t> if during the first 12 months there is a confirmed increase in PSA concentration &gt;1.4 ng/mL above baseline, confirmed PSA &gt;4.0 ng/mL, or a prostatic abnormality detected on DRE. After 1 year, prostate monitoring should conform to standard guidelines for screening based on race and age of patient</a:t>
            </a:r>
          </a:p>
          <a:p>
            <a:r>
              <a:rPr lang="en-GB" sz="2000" dirty="0">
                <a:solidFill>
                  <a:schemeClr val="accent5"/>
                </a:solidFill>
              </a:rPr>
              <a:t>Explain the potential benefits and risks of monitoring for prostate cancer and engage the patient in shared decision making regarding the prostate monitoring plan</a:t>
            </a:r>
          </a:p>
          <a:p>
            <a:r>
              <a:rPr lang="en-GB" sz="2000" dirty="0">
                <a:solidFill>
                  <a:schemeClr val="accent5"/>
                </a:solidFill>
              </a:rPr>
              <a:t>Evaluate the patient at 3–12 months after treatment initiation and then annually to assess whether symptoms have responded to treatment and whether the patient is suffering from any adverse effects</a:t>
            </a:r>
          </a:p>
          <a:p>
            <a:r>
              <a:rPr lang="en-GB" sz="2000" dirty="0">
                <a:solidFill>
                  <a:schemeClr val="accent5"/>
                </a:solidFill>
              </a:rPr>
              <a:t>Monitor T concentrations 3–6 months after initiation of T therapy</a:t>
            </a:r>
          </a:p>
          <a:p>
            <a:r>
              <a:rPr lang="en-GB" sz="2000" dirty="0">
                <a:solidFill>
                  <a:schemeClr val="accent5"/>
                </a:solidFill>
              </a:rPr>
              <a:t>Check haematocrit at baseline, 3–6 months after starting treatment, and then annually. If haematocrit is &gt;54%, stop therapy until haematocrit decreases to a safe level; evaluate the patient for hypoxia and sleep </a:t>
            </a:r>
            <a:r>
              <a:rPr lang="en-GB" sz="2000" dirty="0" err="1">
                <a:solidFill>
                  <a:schemeClr val="accent5"/>
                </a:solidFill>
              </a:rPr>
              <a:t>apnea</a:t>
            </a:r>
            <a:r>
              <a:rPr lang="en-GB" sz="2000" dirty="0">
                <a:solidFill>
                  <a:schemeClr val="accent5"/>
                </a:solidFill>
              </a:rPr>
              <a:t>; reinitiate therapy with a reduced dose</a:t>
            </a:r>
          </a:p>
          <a:p>
            <a:r>
              <a:rPr lang="en-GB" sz="2000" dirty="0">
                <a:solidFill>
                  <a:schemeClr val="accent5"/>
                </a:solidFill>
              </a:rPr>
              <a:t>Measure BMD of lumbar spine and/or femoral neck after 1–2 years of T therapy in hypogonadal men with osteoporosis, consistent with regional standard of care</a:t>
            </a:r>
          </a:p>
          <a:p>
            <a:r>
              <a:rPr lang="en-GB" sz="2000" dirty="0">
                <a:solidFill>
                  <a:schemeClr val="accent5"/>
                </a:solidFill>
              </a:rPr>
              <a:t>For men 55–69 years and 40–69 years at increased risk for prostate cancer who choose prostate monitoring, perform DRE and check PSA level before initiating treatment; check PSA and perform digital rectal examination 3–12 months after initiating T treatment, and then in accordance with guidelines for prostate cancer screening depending on the age and race of the patient</a:t>
            </a:r>
          </a:p>
          <a:p>
            <a:r>
              <a:rPr lang="en-GB" sz="2000" dirty="0">
                <a:solidFill>
                  <a:schemeClr val="accent5"/>
                </a:solidFill>
              </a:rPr>
              <a:t>Evaluate formulation-specific adverse effects at each visit</a:t>
            </a:r>
          </a:p>
          <a:p>
            <a:endParaRPr lang="en-GB" dirty="0"/>
          </a:p>
        </p:txBody>
      </p:sp>
    </p:spTree>
    <p:extLst>
      <p:ext uri="{BB962C8B-B14F-4D97-AF65-F5344CB8AC3E}">
        <p14:creationId xmlns:p14="http://schemas.microsoft.com/office/powerpoint/2010/main" val="164541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F782D-117F-4702-8278-221BBA46F36E}"/>
              </a:ext>
            </a:extLst>
          </p:cNvPr>
          <p:cNvSpPr>
            <a:spLocks noGrp="1"/>
          </p:cNvSpPr>
          <p:nvPr>
            <p:ph idx="1"/>
          </p:nvPr>
        </p:nvSpPr>
        <p:spPr>
          <a:xfrm>
            <a:off x="523404" y="1813750"/>
            <a:ext cx="10178142" cy="3990230"/>
          </a:xfrm>
        </p:spPr>
        <p:txBody>
          <a:bodyPr>
            <a:normAutofit/>
          </a:bodyPr>
          <a:lstStyle/>
          <a:p>
            <a:pPr lvl="1"/>
            <a:r>
              <a:rPr lang="en-GB" sz="1800" dirty="0">
                <a:solidFill>
                  <a:schemeClr val="accent5"/>
                </a:solidFill>
              </a:rPr>
              <a:t>Clinicians should measure an initial follow-up total testosterone level after an appropriate interval to ensure that target testosterone levels have been achieved. </a:t>
            </a:r>
          </a:p>
          <a:p>
            <a:pPr lvl="1"/>
            <a:endParaRPr lang="en-GB" sz="1800" dirty="0">
              <a:solidFill>
                <a:schemeClr val="accent5"/>
              </a:solidFill>
            </a:endParaRPr>
          </a:p>
          <a:p>
            <a:pPr lvl="1"/>
            <a:r>
              <a:rPr lang="en-GB" sz="1800" dirty="0">
                <a:solidFill>
                  <a:schemeClr val="accent5"/>
                </a:solidFill>
              </a:rPr>
              <a:t>Testosterone levels should be measured every 6-12 months while on testosterone therapy. </a:t>
            </a:r>
          </a:p>
          <a:p>
            <a:pPr lvl="1"/>
            <a:endParaRPr lang="en-GB" sz="1800" dirty="0">
              <a:solidFill>
                <a:schemeClr val="accent5"/>
              </a:solidFill>
            </a:endParaRPr>
          </a:p>
          <a:p>
            <a:pPr lvl="1"/>
            <a:r>
              <a:rPr lang="en-GB" sz="1800" dirty="0">
                <a:solidFill>
                  <a:schemeClr val="accent5"/>
                </a:solidFill>
              </a:rPr>
              <a:t>Clinicians should discuss the cessation of testosterone therapy three to six months after commencement of treatment in patients who experience normalization of total testosterone levels but fail to achieve symptom or sign improvement. </a:t>
            </a:r>
          </a:p>
        </p:txBody>
      </p:sp>
      <p:sp>
        <p:nvSpPr>
          <p:cNvPr id="4" name="TextBox 3">
            <a:extLst>
              <a:ext uri="{FF2B5EF4-FFF2-40B4-BE49-F238E27FC236}">
                <a16:creationId xmlns:a16="http://schemas.microsoft.com/office/drawing/2014/main" id="{12BC5473-E016-432D-9CC4-1D960CDD350A}"/>
              </a:ext>
            </a:extLst>
          </p:cNvPr>
          <p:cNvSpPr txBox="1"/>
          <p:nvPr/>
        </p:nvSpPr>
        <p:spPr>
          <a:xfrm>
            <a:off x="1607557" y="5991014"/>
            <a:ext cx="333296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Light"/>
                <a:ea typeface="+mn-ea"/>
                <a:cs typeface="+mn-cs"/>
              </a:rPr>
              <a:t>1. Mulhall JP, et al. American Urological Association 2018</a:t>
            </a:r>
            <a:r>
              <a:rPr kumimoji="0" lang="en-US" sz="700" b="0" i="0" u="none" strike="noStrike" kern="1200" cap="none" spc="0" normalizeH="0" baseline="0" noProof="0" dirty="0">
                <a:ln>
                  <a:noFill/>
                </a:ln>
                <a:solidFill>
                  <a:srgbClr val="7F7F7F"/>
                </a:solidFill>
                <a:effectLst/>
                <a:uLnTx/>
                <a:uFillTx/>
                <a:latin typeface="Poppins Light"/>
                <a:ea typeface="+mn-ea"/>
                <a:cs typeface="+mn-cs"/>
              </a:rPr>
              <a:t>.</a:t>
            </a:r>
          </a:p>
        </p:txBody>
      </p:sp>
      <p:sp>
        <p:nvSpPr>
          <p:cNvPr id="5" name="Title 1">
            <a:extLst>
              <a:ext uri="{FF2B5EF4-FFF2-40B4-BE49-F238E27FC236}">
                <a16:creationId xmlns:a16="http://schemas.microsoft.com/office/drawing/2014/main" id="{D9A01FCF-D3AA-415E-A295-A6DF422BD2A3}"/>
              </a:ext>
            </a:extLst>
          </p:cNvPr>
          <p:cNvSpPr txBox="1">
            <a:spLocks noGrp="1"/>
          </p:cNvSpPr>
          <p:nvPr>
            <p:ph type="title"/>
          </p:nvPr>
        </p:nvSpPr>
        <p:spPr>
          <a:xfrm>
            <a:off x="695325" y="365126"/>
            <a:ext cx="10634663" cy="9017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rgbClr val="95D608"/>
                </a:solidFill>
                <a:latin typeface="Arial"/>
                <a:ea typeface="+mj-ea"/>
                <a:cs typeface="+mj-cs"/>
              </a:defRPr>
            </a:lvl1pPr>
          </a:lstStyle>
          <a:p>
            <a:pPr marL="0" marR="0" lvl="1"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Poppins Medium"/>
                <a:ea typeface="+mn-ea"/>
                <a:cs typeface="Arial"/>
              </a:rPr>
              <a:t>Recommendations </a:t>
            </a:r>
            <a:r>
              <a:rPr lang="en-US" sz="3600" dirty="0">
                <a:solidFill>
                  <a:srgbClr val="000000"/>
                </a:solidFill>
                <a:latin typeface="Poppins Medium"/>
                <a:cs typeface="Arial"/>
              </a:rPr>
              <a:t>for Follow Up</a:t>
            </a:r>
            <a:r>
              <a:rPr kumimoji="0" lang="en-US" sz="3600" b="0" i="0" u="none" strike="noStrike" kern="1200" cap="none" spc="0" normalizeH="0" baseline="0" noProof="0" dirty="0">
                <a:ln>
                  <a:noFill/>
                </a:ln>
                <a:solidFill>
                  <a:srgbClr val="000000"/>
                </a:solidFill>
                <a:effectLst/>
                <a:uLnTx/>
                <a:uFillTx/>
                <a:latin typeface="Poppins Medium"/>
                <a:ea typeface="+mn-ea"/>
                <a:cs typeface="Arial"/>
              </a:rPr>
              <a:t> (3/3)</a:t>
            </a:r>
            <a:br>
              <a:rPr kumimoji="0" lang="en-US" sz="2400" b="1" i="0" u="none" strike="noStrike" kern="1200" cap="none" spc="0" normalizeH="0" baseline="0" noProof="0" dirty="0">
                <a:ln>
                  <a:noFill/>
                </a:ln>
                <a:solidFill>
                  <a:srgbClr val="85D20C"/>
                </a:solidFill>
                <a:effectLst/>
                <a:uLnTx/>
                <a:uFillTx/>
                <a:latin typeface="Arial"/>
                <a:ea typeface="+mn-ea"/>
                <a:cs typeface="Arial"/>
              </a:rPr>
            </a:br>
            <a:endParaRPr kumimoji="0" lang="en-US" sz="2400" b="1" i="0" u="none" strike="noStrike" kern="1200" cap="none" spc="0" normalizeH="0" baseline="0" noProof="0" dirty="0">
              <a:ln>
                <a:noFill/>
              </a:ln>
              <a:solidFill>
                <a:srgbClr val="85D20C"/>
              </a:solidFill>
              <a:effectLst/>
              <a:uLnTx/>
              <a:uFillTx/>
              <a:latin typeface="Arial"/>
              <a:ea typeface="+mn-ea"/>
              <a:cs typeface="Arial"/>
            </a:endParaRPr>
          </a:p>
        </p:txBody>
      </p:sp>
      <p:sp>
        <p:nvSpPr>
          <p:cNvPr id="6" name="TextBox 5">
            <a:extLst>
              <a:ext uri="{FF2B5EF4-FFF2-40B4-BE49-F238E27FC236}">
                <a16:creationId xmlns:a16="http://schemas.microsoft.com/office/drawing/2014/main" id="{1FAABA2D-6946-4B2F-93AC-9A8392ABF522}"/>
              </a:ext>
            </a:extLst>
          </p:cNvPr>
          <p:cNvSpPr txBox="1"/>
          <p:nvPr/>
        </p:nvSpPr>
        <p:spPr>
          <a:xfrm>
            <a:off x="523404" y="1257384"/>
            <a:ext cx="60944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latin typeface="Poppins Light"/>
                <a:cs typeface="Arial" panose="020B0604020202020204" pitchFamily="34" charset="0"/>
              </a:rPr>
              <a:t>AUA Guidelines (2018)</a:t>
            </a:r>
            <a:endParaRPr kumimoji="0" lang="en-GB" sz="180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endParaRPr>
          </a:p>
        </p:txBody>
      </p:sp>
    </p:spTree>
    <p:extLst>
      <p:ext uri="{BB962C8B-B14F-4D97-AF65-F5344CB8AC3E}">
        <p14:creationId xmlns:p14="http://schemas.microsoft.com/office/powerpoint/2010/main" val="3823237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1. According to the BSSM guidelines from 2017, w</a:t>
            </a:r>
            <a:r>
              <a:rPr lang="en-GB" altLang="en-US" sz="2200" dirty="0">
                <a:solidFill>
                  <a:schemeClr val="accent5"/>
                </a:solidFill>
              </a:rPr>
              <a:t>hat is the recommended testosterone level target range for patients once they are initiated on </a:t>
            </a:r>
            <a:r>
              <a:rPr lang="en-GB" altLang="en-US" sz="2200" dirty="0" err="1">
                <a:solidFill>
                  <a:schemeClr val="accent5"/>
                </a:solidFill>
              </a:rPr>
              <a:t>TTh</a:t>
            </a:r>
            <a:r>
              <a:rPr lang="en-GB" altLang="en-US" sz="2200" dirty="0">
                <a:solidFill>
                  <a:schemeClr val="accent5"/>
                </a:solidFill>
              </a:rPr>
              <a:t>? </a:t>
            </a:r>
            <a:endParaRPr lang="en-US" altLang="en-US" dirty="0">
              <a:solidFill>
                <a:schemeClr val="accent5"/>
              </a:solidFill>
            </a:endParaRPr>
          </a:p>
          <a:p>
            <a:pPr lvl="1">
              <a:lnSpc>
                <a:spcPct val="130000"/>
              </a:lnSpc>
              <a:buFontTx/>
              <a:buChar char="•"/>
            </a:pPr>
            <a:r>
              <a:rPr lang="en-US" altLang="en-US" sz="1800" dirty="0">
                <a:solidFill>
                  <a:schemeClr val="accent5"/>
                </a:solidFill>
              </a:rPr>
              <a:t>8-12nmol/L</a:t>
            </a:r>
          </a:p>
          <a:p>
            <a:pPr lvl="1">
              <a:lnSpc>
                <a:spcPct val="130000"/>
              </a:lnSpc>
              <a:buFontTx/>
              <a:buChar char="•"/>
            </a:pPr>
            <a:r>
              <a:rPr lang="en-US" altLang="en-US" sz="1800" dirty="0">
                <a:solidFill>
                  <a:schemeClr val="accent5"/>
                </a:solidFill>
              </a:rPr>
              <a:t>&gt;12nmol/L</a:t>
            </a:r>
          </a:p>
          <a:p>
            <a:pPr lvl="1">
              <a:lnSpc>
                <a:spcPct val="130000"/>
              </a:lnSpc>
              <a:buFontTx/>
              <a:buChar char="•"/>
            </a:pPr>
            <a:r>
              <a:rPr lang="en-US" altLang="en-US" sz="1800" dirty="0">
                <a:solidFill>
                  <a:schemeClr val="accent5"/>
                </a:solidFill>
              </a:rPr>
              <a:t>12-35nmol/L</a:t>
            </a:r>
          </a:p>
          <a:p>
            <a:pPr lvl="1">
              <a:lnSpc>
                <a:spcPct val="130000"/>
              </a:lnSpc>
              <a:buFontTx/>
              <a:buChar char="•"/>
            </a:pPr>
            <a:r>
              <a:rPr lang="en-US" altLang="en-US" sz="1800" dirty="0">
                <a:solidFill>
                  <a:schemeClr val="accent5"/>
                </a:solidFill>
              </a:rPr>
              <a:t>15-30nmol/L</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Therapy &amp; Monitoring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2. Which of these is NOT a general principle that HCPs should follow prior to initiating a patient on testosterone therapy?</a:t>
            </a:r>
            <a:endParaRPr lang="en-US" altLang="en-US" dirty="0">
              <a:solidFill>
                <a:schemeClr val="accent5"/>
              </a:solidFill>
            </a:endParaRPr>
          </a:p>
          <a:p>
            <a:pPr lvl="1">
              <a:lnSpc>
                <a:spcPct val="130000"/>
              </a:lnSpc>
              <a:buFontTx/>
              <a:buChar char="•"/>
            </a:pPr>
            <a:r>
              <a:rPr lang="en-US" altLang="en-US" sz="1800" dirty="0">
                <a:solidFill>
                  <a:schemeClr val="accent5"/>
                </a:solidFill>
              </a:rPr>
              <a:t>Consider contraindications &amp; cautions</a:t>
            </a:r>
          </a:p>
          <a:p>
            <a:pPr lvl="1">
              <a:lnSpc>
                <a:spcPct val="130000"/>
              </a:lnSpc>
              <a:buFontTx/>
              <a:buChar char="•"/>
            </a:pPr>
            <a:r>
              <a:rPr lang="en-US" altLang="en-US" sz="1800" dirty="0">
                <a:solidFill>
                  <a:schemeClr val="accent5"/>
                </a:solidFill>
              </a:rPr>
              <a:t>Consider </a:t>
            </a:r>
            <a:r>
              <a:rPr lang="en-US" altLang="en-US" sz="1800" dirty="0" err="1">
                <a:solidFill>
                  <a:schemeClr val="accent5"/>
                </a:solidFill>
              </a:rPr>
              <a:t>aetiology</a:t>
            </a:r>
            <a:endParaRPr lang="en-US" altLang="en-US" sz="1800" dirty="0">
              <a:solidFill>
                <a:schemeClr val="accent5"/>
              </a:solidFill>
            </a:endParaRPr>
          </a:p>
          <a:p>
            <a:pPr lvl="1">
              <a:lnSpc>
                <a:spcPct val="130000"/>
              </a:lnSpc>
              <a:buFontTx/>
              <a:buChar char="•"/>
            </a:pPr>
            <a:r>
              <a:rPr lang="en-US" altLang="en-US" sz="1800" dirty="0" err="1">
                <a:solidFill>
                  <a:schemeClr val="accent5"/>
                </a:solidFill>
              </a:rPr>
              <a:t>Optimise</a:t>
            </a:r>
            <a:r>
              <a:rPr lang="en-US" altLang="en-US" sz="1800" dirty="0">
                <a:solidFill>
                  <a:schemeClr val="accent5"/>
                </a:solidFill>
              </a:rPr>
              <a:t> treatment dose</a:t>
            </a:r>
          </a:p>
          <a:p>
            <a:pPr lvl="1">
              <a:lnSpc>
                <a:spcPct val="130000"/>
              </a:lnSpc>
              <a:buFontTx/>
              <a:buChar char="•"/>
            </a:pPr>
            <a:r>
              <a:rPr lang="en-US" altLang="en-US" sz="1800" dirty="0">
                <a:solidFill>
                  <a:schemeClr val="accent5"/>
                </a:solidFill>
              </a:rPr>
              <a:t>Confirm diagnosis</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88746E4E-3D2E-4423-A258-611A8573C866}"/>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Therapy &amp; Monitoring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305752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302F2A6-0F00-4745-85AD-08D4D14793B4}"/>
              </a:ext>
            </a:extLst>
          </p:cNvPr>
          <p:cNvSpPr txBox="1">
            <a:spLocks/>
          </p:cNvSpPr>
          <p:nvPr/>
        </p:nvSpPr>
        <p:spPr>
          <a:xfrm>
            <a:off x="714444" y="2709111"/>
            <a:ext cx="10126909" cy="31424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32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5294"/>
              </a:buClr>
              <a:buSzTx/>
              <a:buFont typeface="Arial"/>
              <a:buNone/>
              <a:tabLst/>
              <a:defRPr/>
            </a:pPr>
            <a:r>
              <a:rPr kumimoji="0" lang="en-GB" sz="3000" b="1" i="1" u="none" strike="noStrike" kern="1200" cap="none" spc="0" normalizeH="0" baseline="0" noProof="0" dirty="0">
                <a:ln>
                  <a:noFill/>
                </a:ln>
                <a:solidFill>
                  <a:srgbClr val="272727"/>
                </a:solidFill>
                <a:effectLst/>
                <a:uLnTx/>
                <a:uFillTx/>
                <a:latin typeface="Poppins Medium"/>
                <a:ea typeface="+mn-ea"/>
                <a:cs typeface="+mn-cs"/>
              </a:rPr>
              <a:t>“The committee recommends that </a:t>
            </a:r>
            <a:r>
              <a:rPr kumimoji="0" lang="en-GB" sz="3000" b="1" i="1" u="none" strike="noStrike" kern="1200" cap="none" spc="0" normalizeH="0" baseline="0" noProof="0" dirty="0" err="1">
                <a:ln>
                  <a:noFill/>
                </a:ln>
                <a:solidFill>
                  <a:srgbClr val="272727"/>
                </a:solidFill>
                <a:effectLst/>
                <a:uLnTx/>
                <a:uFillTx/>
                <a:latin typeface="Poppins Medium"/>
                <a:ea typeface="+mn-ea"/>
                <a:cs typeface="+mn-cs"/>
              </a:rPr>
              <a:t>TTh</a:t>
            </a:r>
            <a:r>
              <a:rPr kumimoji="0" lang="en-GB" sz="3000" b="1" i="1" u="none" strike="noStrike" kern="1200" cap="none" spc="0" normalizeH="0" baseline="0" noProof="0" dirty="0">
                <a:ln>
                  <a:noFill/>
                </a:ln>
                <a:solidFill>
                  <a:srgbClr val="272727"/>
                </a:solidFill>
                <a:effectLst/>
                <a:uLnTx/>
                <a:uFillTx/>
                <a:latin typeface="Poppins Medium"/>
                <a:ea typeface="+mn-ea"/>
                <a:cs typeface="+mn-cs"/>
              </a:rPr>
              <a:t> be initiated</a:t>
            </a:r>
          </a:p>
          <a:p>
            <a:pPr marL="0" marR="0" lvl="0" indent="0" algn="ctr" defTabSz="457200" rtl="0" eaLnBrk="1" fontAlgn="auto" latinLnBrk="0" hangingPunct="1">
              <a:lnSpc>
                <a:spcPct val="100000"/>
              </a:lnSpc>
              <a:spcBef>
                <a:spcPct val="20000"/>
              </a:spcBef>
              <a:spcAft>
                <a:spcPts val="0"/>
              </a:spcAft>
              <a:buClr>
                <a:srgbClr val="005294"/>
              </a:buClr>
              <a:buSzTx/>
              <a:buFont typeface="Arial"/>
              <a:buNone/>
              <a:tabLst/>
              <a:defRPr/>
            </a:pPr>
            <a:r>
              <a:rPr kumimoji="0" lang="en-GB" sz="3000" b="1" i="1" u="none" strike="noStrike" kern="1200" cap="none" spc="0" normalizeH="0" baseline="0" noProof="0" dirty="0">
                <a:ln>
                  <a:noFill/>
                </a:ln>
                <a:solidFill>
                  <a:srgbClr val="272727"/>
                </a:solidFill>
                <a:effectLst/>
                <a:uLnTx/>
                <a:uFillTx/>
                <a:latin typeface="Poppins Medium"/>
                <a:ea typeface="+mn-ea"/>
                <a:cs typeface="+mn-cs"/>
              </a:rPr>
              <a:t>and monitored by the generalist in urology or</a:t>
            </a:r>
          </a:p>
          <a:p>
            <a:pPr marL="0" marR="0" lvl="0" indent="0" algn="ctr" defTabSz="457200" rtl="0" eaLnBrk="1" fontAlgn="auto" latinLnBrk="0" hangingPunct="1">
              <a:lnSpc>
                <a:spcPct val="100000"/>
              </a:lnSpc>
              <a:spcBef>
                <a:spcPct val="20000"/>
              </a:spcBef>
              <a:spcAft>
                <a:spcPts val="0"/>
              </a:spcAft>
              <a:buClr>
                <a:srgbClr val="005294"/>
              </a:buClr>
              <a:buSzTx/>
              <a:buFont typeface="Arial"/>
              <a:buNone/>
              <a:tabLst/>
              <a:defRPr/>
            </a:pPr>
            <a:r>
              <a:rPr kumimoji="0" lang="en-GB" sz="3000" b="1" i="1" u="none" strike="noStrike" kern="1200" cap="none" spc="0" normalizeH="0" baseline="0" noProof="0" dirty="0">
                <a:ln>
                  <a:noFill/>
                </a:ln>
                <a:solidFill>
                  <a:srgbClr val="272727"/>
                </a:solidFill>
                <a:effectLst/>
                <a:uLnTx/>
                <a:uFillTx/>
                <a:latin typeface="Poppins Medium"/>
                <a:ea typeface="+mn-ea"/>
                <a:cs typeface="+mn-cs"/>
              </a:rPr>
              <a:t>family medicine, for most patients, provided that</a:t>
            </a:r>
          </a:p>
          <a:p>
            <a:pPr marL="0" marR="0" lvl="0" indent="0" algn="ctr" defTabSz="457200" rtl="0" eaLnBrk="1" fontAlgn="auto" latinLnBrk="0" hangingPunct="1">
              <a:lnSpc>
                <a:spcPct val="100000"/>
              </a:lnSpc>
              <a:spcBef>
                <a:spcPct val="20000"/>
              </a:spcBef>
              <a:spcAft>
                <a:spcPts val="0"/>
              </a:spcAft>
              <a:buClr>
                <a:srgbClr val="005294"/>
              </a:buClr>
              <a:buSzTx/>
              <a:buFont typeface="Arial"/>
              <a:buNone/>
              <a:tabLst/>
              <a:defRPr/>
            </a:pPr>
            <a:r>
              <a:rPr kumimoji="0" lang="en-GB" sz="3000" b="1" i="1" u="none" strike="noStrike" kern="1200" cap="none" spc="0" normalizeH="0" baseline="0" noProof="0" dirty="0">
                <a:ln>
                  <a:noFill/>
                </a:ln>
                <a:solidFill>
                  <a:srgbClr val="272727"/>
                </a:solidFill>
                <a:effectLst/>
                <a:uLnTx/>
                <a:uFillTx/>
                <a:latin typeface="Poppins Medium"/>
                <a:ea typeface="+mn-ea"/>
                <a:cs typeface="+mn-cs"/>
              </a:rPr>
              <a:t>authoritative clinical guidelines are followed</a:t>
            </a:r>
            <a:r>
              <a:rPr kumimoji="0" lang="en-GB" sz="3000" b="1" i="0" u="none" strike="noStrike" kern="1200" cap="none" spc="0" normalizeH="0" baseline="0" noProof="0" dirty="0">
                <a:ln>
                  <a:noFill/>
                </a:ln>
                <a:solidFill>
                  <a:srgbClr val="272727"/>
                </a:solidFill>
                <a:effectLst/>
                <a:uLnTx/>
                <a:uFillTx/>
                <a:latin typeface="Poppins Medium"/>
                <a:ea typeface="+mn-ea"/>
                <a:cs typeface="+mn-cs"/>
              </a:rPr>
              <a:t>” </a:t>
            </a:r>
            <a:r>
              <a:rPr kumimoji="0" lang="en-GB" sz="3000" b="1" i="0" u="none" strike="noStrike" kern="1200" cap="none" spc="0" normalizeH="0" baseline="30000" noProof="0" dirty="0">
                <a:ln>
                  <a:noFill/>
                </a:ln>
                <a:solidFill>
                  <a:srgbClr val="272727"/>
                </a:solidFill>
                <a:effectLst/>
                <a:uLnTx/>
                <a:uFillTx/>
                <a:latin typeface="Poppins Medium"/>
                <a:ea typeface="+mn-ea"/>
                <a:cs typeface="+mn-cs"/>
              </a:rPr>
              <a:t>1</a:t>
            </a:r>
          </a:p>
          <a:p>
            <a:pPr marL="0"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2400" b="0" i="0" u="none" strike="noStrike" kern="1200" cap="none" spc="0" normalizeH="0" baseline="0" noProof="0" dirty="0">
              <a:ln>
                <a:noFill/>
              </a:ln>
              <a:solidFill>
                <a:srgbClr val="6F9AD3">
                  <a:lumMod val="75000"/>
                </a:srgbClr>
              </a:solidFill>
              <a:effectLst/>
              <a:uLnTx/>
              <a:uFillTx/>
              <a:latin typeface="Calibri"/>
              <a:ea typeface="+mn-ea"/>
              <a:cs typeface="+mn-cs"/>
            </a:endParaRPr>
          </a:p>
          <a:p>
            <a:pPr marL="457189" marR="0" lvl="1"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2400" b="0" i="0" u="none" strike="noStrike" kern="1200" cap="none" spc="0" normalizeH="0" baseline="0" noProof="0" dirty="0">
              <a:ln>
                <a:noFill/>
              </a:ln>
              <a:solidFill>
                <a:srgbClr val="6F9AD3">
                  <a:lumMod val="75000"/>
                </a:srgbClr>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
                <a:srgbClr val="005294"/>
              </a:buClr>
              <a:buSzTx/>
              <a:buFont typeface="Arial"/>
              <a:buChar char="–"/>
              <a:tabLst/>
              <a:defRPr/>
            </a:pPr>
            <a:endParaRPr kumimoji="0" lang="en-GB" sz="2400" b="0" i="0" u="none" strike="noStrike" kern="1200" cap="none" spc="0" normalizeH="0" baseline="0" noProof="0" dirty="0">
              <a:ln>
                <a:noFill/>
              </a:ln>
              <a:solidFill>
                <a:srgbClr val="005294"/>
              </a:solidFill>
              <a:effectLst/>
              <a:uLnTx/>
              <a:uFillTx/>
              <a:latin typeface="Calibri"/>
              <a:ea typeface="+mn-ea"/>
              <a:cs typeface="+mn-cs"/>
            </a:endParaRPr>
          </a:p>
        </p:txBody>
      </p:sp>
      <p:sp>
        <p:nvSpPr>
          <p:cNvPr id="7" name="Title 1">
            <a:extLst>
              <a:ext uri="{FF2B5EF4-FFF2-40B4-BE49-F238E27FC236}">
                <a16:creationId xmlns:a16="http://schemas.microsoft.com/office/drawing/2014/main" id="{D96899D8-481A-405F-AD49-D7E34C9A6F1E}"/>
              </a:ext>
            </a:extLst>
          </p:cNvPr>
          <p:cNvSpPr txBox="1">
            <a:spLocks/>
          </p:cNvSpPr>
          <p:nvPr/>
        </p:nvSpPr>
        <p:spPr>
          <a:xfrm>
            <a:off x="342899" y="144016"/>
            <a:ext cx="11229975" cy="1106196"/>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Clr>
                <a:schemeClr val="tx2"/>
              </a:buClr>
              <a:buNone/>
              <a:defRPr sz="4400" b="1" i="0" kern="1200" baseline="0">
                <a:solidFill>
                  <a:schemeClr val="tx2"/>
                </a:solidFill>
                <a:latin typeface="Calibri"/>
                <a:ea typeface="+mj-ea"/>
                <a:cs typeface="+mj-cs"/>
              </a:defRPr>
            </a:lvl1pPr>
          </a:lstStyle>
          <a:p>
            <a:pPr marL="0" marR="0" lvl="0" indent="0" algn="ctr" defTabSz="457200" rtl="0" eaLnBrk="1" fontAlgn="auto" latinLnBrk="0" hangingPunct="1">
              <a:lnSpc>
                <a:spcPct val="80000"/>
              </a:lnSpc>
              <a:spcBef>
                <a:spcPct val="0"/>
              </a:spcBef>
              <a:spcAft>
                <a:spcPts val="0"/>
              </a:spcAft>
              <a:buClr>
                <a:srgbClr val="005294"/>
              </a:buClr>
              <a:buSzTx/>
              <a:buFontTx/>
              <a:buNone/>
              <a:tabLst/>
              <a:defRPr/>
            </a:pPr>
            <a:r>
              <a:rPr kumimoji="0" lang="en-GB" sz="3200" b="0" i="0" u="none" strike="noStrike" kern="1200" cap="none" spc="0" normalizeH="0" baseline="0" noProof="0" dirty="0">
                <a:ln>
                  <a:noFill/>
                </a:ln>
                <a:solidFill>
                  <a:srgbClr val="000000"/>
                </a:solidFill>
                <a:effectLst/>
                <a:uLnTx/>
                <a:uFillTx/>
                <a:latin typeface="Poppins Medium"/>
                <a:ea typeface="+mj-ea"/>
                <a:cs typeface="+mj-cs"/>
              </a:rPr>
              <a:t>Who should be initiating &amp; monitoring TD patients?</a:t>
            </a:r>
          </a:p>
        </p:txBody>
      </p:sp>
      <p:sp>
        <p:nvSpPr>
          <p:cNvPr id="9" name="TextBox 8">
            <a:extLst>
              <a:ext uri="{FF2B5EF4-FFF2-40B4-BE49-F238E27FC236}">
                <a16:creationId xmlns:a16="http://schemas.microsoft.com/office/drawing/2014/main" id="{DEE576A7-B95E-4E59-8852-79AD3F6B3542}"/>
              </a:ext>
            </a:extLst>
          </p:cNvPr>
          <p:cNvSpPr txBox="1"/>
          <p:nvPr/>
        </p:nvSpPr>
        <p:spPr>
          <a:xfrm>
            <a:off x="1733026" y="5946804"/>
            <a:ext cx="5049297" cy="27699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GB" sz="1200" b="1" i="0" u="none" strike="noStrike" kern="0" cap="none" spc="0" normalizeH="0" baseline="0" noProof="0" dirty="0">
                <a:ln>
                  <a:noFill/>
                </a:ln>
                <a:solidFill>
                  <a:srgbClr val="000000"/>
                </a:solidFill>
                <a:effectLst/>
                <a:uLnTx/>
                <a:uFillTx/>
                <a:latin typeface="Poppins Light"/>
                <a:ea typeface="+mn-ea"/>
                <a:cs typeface="Arial" charset="0"/>
              </a:rPr>
              <a:t>Dean J et al. J Sex Med 2015;12:1660-86</a:t>
            </a:r>
            <a:r>
              <a:rPr kumimoji="0" lang="en-GB" sz="1050" b="1" i="0" u="none" strike="noStrike" kern="0" cap="none" spc="0" normalizeH="0" baseline="0" noProof="0" dirty="0">
                <a:ln>
                  <a:noFill/>
                </a:ln>
                <a:solidFill>
                  <a:srgbClr val="000000"/>
                </a:solidFill>
                <a:effectLst/>
                <a:uLnTx/>
                <a:uFillTx/>
                <a:latin typeface="Poppins Light"/>
                <a:ea typeface="+mn-ea"/>
                <a:cs typeface="Arial" charset="0"/>
              </a:rPr>
              <a:t>. </a:t>
            </a:r>
          </a:p>
        </p:txBody>
      </p:sp>
      <p:pic>
        <p:nvPicPr>
          <p:cNvPr id="10" name="Picture 9">
            <a:extLst>
              <a:ext uri="{FF2B5EF4-FFF2-40B4-BE49-F238E27FC236}">
                <a16:creationId xmlns:a16="http://schemas.microsoft.com/office/drawing/2014/main" id="{75722306-E064-4FE5-AE1F-76618E11F2C7}"/>
              </a:ext>
            </a:extLst>
          </p:cNvPr>
          <p:cNvPicPr>
            <a:picLocks noChangeAspect="1"/>
          </p:cNvPicPr>
          <p:nvPr/>
        </p:nvPicPr>
        <p:blipFill>
          <a:blip r:embed="rId2"/>
          <a:stretch>
            <a:fillRect/>
          </a:stretch>
        </p:blipFill>
        <p:spPr>
          <a:xfrm>
            <a:off x="3357926" y="1314114"/>
            <a:ext cx="5018948" cy="1299779"/>
          </a:xfrm>
          <a:prstGeom prst="rect">
            <a:avLst/>
          </a:prstGeom>
        </p:spPr>
      </p:pic>
    </p:spTree>
    <p:extLst>
      <p:ext uri="{BB962C8B-B14F-4D97-AF65-F5344CB8AC3E}">
        <p14:creationId xmlns:p14="http://schemas.microsoft.com/office/powerpoint/2010/main" val="2482521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297112" y="1602773"/>
            <a:ext cx="11032010" cy="3836205"/>
          </a:xfrm>
          <a:noFill/>
          <a:ln/>
        </p:spPr>
        <p:txBody>
          <a:bodyPr>
            <a:normAutofit/>
          </a:bodyPr>
          <a:lstStyle/>
          <a:p>
            <a:pPr>
              <a:lnSpc>
                <a:spcPct val="130000"/>
              </a:lnSpc>
              <a:buFontTx/>
              <a:buNone/>
            </a:pPr>
            <a:r>
              <a:rPr lang="en-US" altLang="en-US" sz="2200" dirty="0">
                <a:solidFill>
                  <a:schemeClr val="accent5"/>
                </a:solidFill>
              </a:rPr>
              <a:t>3. Which society guideline recommends that </a:t>
            </a:r>
            <a:r>
              <a:rPr lang="en-GB" altLang="en-US" sz="2200" dirty="0">
                <a:solidFill>
                  <a:schemeClr val="accent5"/>
                </a:solidFill>
              </a:rPr>
              <a:t>that </a:t>
            </a:r>
            <a:r>
              <a:rPr lang="en-GB" altLang="en-US" sz="2200" dirty="0" err="1">
                <a:solidFill>
                  <a:schemeClr val="accent5"/>
                </a:solidFill>
              </a:rPr>
              <a:t>TTh</a:t>
            </a:r>
            <a:r>
              <a:rPr lang="en-GB" altLang="en-US" sz="2200" dirty="0">
                <a:solidFill>
                  <a:schemeClr val="accent5"/>
                </a:solidFill>
              </a:rPr>
              <a:t> be initiated and monitored by the generalist in urology or family medicine, for most patients, provided that authoritative clinical guidelines are followed?</a:t>
            </a:r>
          </a:p>
          <a:p>
            <a:pPr>
              <a:lnSpc>
                <a:spcPct val="130000"/>
              </a:lnSpc>
              <a:buFontTx/>
              <a:buNone/>
            </a:pPr>
            <a:endParaRPr lang="en-US" altLang="en-US" sz="1000" dirty="0">
              <a:solidFill>
                <a:schemeClr val="accent5"/>
              </a:solidFill>
            </a:endParaRPr>
          </a:p>
          <a:p>
            <a:pPr lvl="1">
              <a:buFont typeface="Arial" panose="020B0604020202020204" pitchFamily="34" charset="0"/>
              <a:buChar char="•"/>
            </a:pPr>
            <a:r>
              <a:rPr lang="en-GB" sz="1800" dirty="0">
                <a:solidFill>
                  <a:schemeClr val="accent5"/>
                </a:solidFill>
              </a:rPr>
              <a:t>ISSM</a:t>
            </a:r>
          </a:p>
          <a:p>
            <a:pPr lvl="1">
              <a:buFont typeface="Arial" panose="020B0604020202020204" pitchFamily="34" charset="0"/>
              <a:buChar char="•"/>
            </a:pPr>
            <a:r>
              <a:rPr lang="en-GB" sz="1800" dirty="0">
                <a:solidFill>
                  <a:schemeClr val="accent5"/>
                </a:solidFill>
              </a:rPr>
              <a:t>AUA</a:t>
            </a:r>
          </a:p>
          <a:p>
            <a:pPr lvl="1">
              <a:buFont typeface="Arial" panose="020B0604020202020204" pitchFamily="34" charset="0"/>
              <a:buChar char="•"/>
            </a:pPr>
            <a:r>
              <a:rPr lang="en-GB" sz="1800" dirty="0">
                <a:solidFill>
                  <a:schemeClr val="accent5"/>
                </a:solidFill>
              </a:rPr>
              <a:t>Endocrine Society</a:t>
            </a:r>
          </a:p>
          <a:p>
            <a:pPr lvl="1">
              <a:buFont typeface="Arial" panose="020B0604020202020204" pitchFamily="34" charset="0"/>
              <a:buChar char="•"/>
            </a:pPr>
            <a:r>
              <a:rPr lang="en-GB" sz="1800" dirty="0">
                <a:solidFill>
                  <a:schemeClr val="accent5"/>
                </a:solidFill>
              </a:rPr>
              <a:t>ISSAM</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92DBC169-CFEE-4DD7-8464-7BDA1E77F301}"/>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Therapy &amp; </a:t>
            </a:r>
            <a:r>
              <a:rPr lang="en-US" altLang="en-US" sz="3200" b="1" dirty="0">
                <a:solidFill>
                  <a:srgbClr val="000000"/>
                </a:solidFill>
                <a:latin typeface="Poppins Medium"/>
              </a:rPr>
              <a:t>Monitoring </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417319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4. According to the Saad study from 2011, </a:t>
            </a:r>
            <a:r>
              <a:rPr lang="en-US" altLang="en-US" sz="2200" dirty="0" err="1">
                <a:solidFill>
                  <a:schemeClr val="accent5"/>
                </a:solidFill>
              </a:rPr>
              <a:t>i</a:t>
            </a:r>
            <a:r>
              <a:rPr lang="en-GB" altLang="en-US" sz="2200" dirty="0" err="1">
                <a:solidFill>
                  <a:schemeClr val="accent5"/>
                </a:solidFill>
              </a:rPr>
              <a:t>mprovements</a:t>
            </a:r>
            <a:r>
              <a:rPr lang="en-GB" altLang="en-US" sz="2200" dirty="0">
                <a:solidFill>
                  <a:schemeClr val="accent5"/>
                </a:solidFill>
              </a:rPr>
              <a:t> in fasting glucose can take how many months to achieve maximum reduction in hypogonadal men taking </a:t>
            </a:r>
            <a:r>
              <a:rPr lang="en-GB" altLang="en-US" sz="2200" dirty="0" err="1">
                <a:solidFill>
                  <a:schemeClr val="accent5"/>
                </a:solidFill>
              </a:rPr>
              <a:t>TTh</a:t>
            </a:r>
            <a:r>
              <a:rPr lang="en-GB" altLang="en-US" sz="2200" dirty="0">
                <a:solidFill>
                  <a:schemeClr val="accent5"/>
                </a:solidFill>
              </a:rPr>
              <a:t>?</a:t>
            </a:r>
            <a:endParaRPr lang="en-US" altLang="en-US" dirty="0">
              <a:solidFill>
                <a:schemeClr val="accent5"/>
              </a:solidFill>
            </a:endParaRPr>
          </a:p>
          <a:p>
            <a:pPr lvl="1">
              <a:lnSpc>
                <a:spcPct val="130000"/>
              </a:lnSpc>
              <a:buFontTx/>
              <a:buChar char="•"/>
            </a:pPr>
            <a:r>
              <a:rPr lang="en-US" altLang="en-US" sz="1800" dirty="0">
                <a:solidFill>
                  <a:schemeClr val="accent5"/>
                </a:solidFill>
              </a:rPr>
              <a:t>12 months</a:t>
            </a:r>
          </a:p>
          <a:p>
            <a:pPr lvl="1">
              <a:lnSpc>
                <a:spcPct val="130000"/>
              </a:lnSpc>
              <a:buFontTx/>
              <a:buChar char="•"/>
            </a:pPr>
            <a:r>
              <a:rPr lang="en-US" altLang="en-US" sz="1800" dirty="0">
                <a:solidFill>
                  <a:schemeClr val="accent5"/>
                </a:solidFill>
              </a:rPr>
              <a:t>26 months</a:t>
            </a:r>
          </a:p>
          <a:p>
            <a:pPr lvl="1">
              <a:lnSpc>
                <a:spcPct val="130000"/>
              </a:lnSpc>
              <a:buFontTx/>
              <a:buChar char="•"/>
            </a:pPr>
            <a:r>
              <a:rPr lang="en-US" altLang="en-US" sz="1800" dirty="0">
                <a:solidFill>
                  <a:schemeClr val="accent5"/>
                </a:solidFill>
              </a:rPr>
              <a:t>24 months</a:t>
            </a:r>
          </a:p>
          <a:p>
            <a:pPr lvl="1">
              <a:lnSpc>
                <a:spcPct val="130000"/>
              </a:lnSpc>
              <a:buFontTx/>
              <a:buChar char="•"/>
            </a:pPr>
            <a:r>
              <a:rPr lang="en-US" altLang="en-US" sz="1800" dirty="0">
                <a:solidFill>
                  <a:schemeClr val="accent5"/>
                </a:solidFill>
              </a:rPr>
              <a:t>36 months</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ACDC6C56-FC89-4663-870A-32DF1CCF6701}"/>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Therapy &amp; Monitoring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330082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442804"/>
            <a:ext cx="10617529" cy="3972392"/>
          </a:xfrm>
          <a:noFill/>
          <a:ln/>
        </p:spPr>
        <p:txBody>
          <a:bodyPr>
            <a:normAutofit/>
          </a:bodyPr>
          <a:lstStyle/>
          <a:p>
            <a:pPr marL="0" indent="0">
              <a:lnSpc>
                <a:spcPct val="130000"/>
              </a:lnSpc>
              <a:buNone/>
            </a:pPr>
            <a:r>
              <a:rPr lang="en-GB" altLang="en-US" dirty="0">
                <a:solidFill>
                  <a:schemeClr val="accent5"/>
                </a:solidFill>
              </a:rPr>
              <a:t>5. True or False.  Sexual symptoms take longer to improve compared to parameters of body composition in hypogonadal men taking </a:t>
            </a:r>
            <a:r>
              <a:rPr lang="en-GB" altLang="en-US" dirty="0" err="1">
                <a:solidFill>
                  <a:schemeClr val="accent5"/>
                </a:solidFill>
              </a:rPr>
              <a:t>TTh</a:t>
            </a:r>
            <a:r>
              <a:rPr lang="en-GB" altLang="en-US" dirty="0">
                <a:solidFill>
                  <a:schemeClr val="accent5"/>
                </a:solidFill>
              </a:rPr>
              <a:t>?</a:t>
            </a:r>
          </a:p>
          <a:p>
            <a:pPr marL="457200" indent="-457200">
              <a:lnSpc>
                <a:spcPct val="130000"/>
              </a:lnSpc>
              <a:buFontTx/>
              <a:buAutoNum type="arabicPeriod" startAt="5"/>
            </a:pPr>
            <a:endParaRPr lang="en-GB" altLang="en-US" sz="400" dirty="0">
              <a:solidFill>
                <a:schemeClr val="accent5"/>
              </a:solidFill>
            </a:endParaRPr>
          </a:p>
          <a:p>
            <a:pPr lvl="1">
              <a:lnSpc>
                <a:spcPct val="130000"/>
              </a:lnSpc>
              <a:buFontTx/>
              <a:buChar char="•"/>
            </a:pPr>
            <a:r>
              <a:rPr lang="en-US" altLang="en-US" sz="1800" dirty="0">
                <a:solidFill>
                  <a:schemeClr val="accent5"/>
                </a:solidFill>
              </a:rPr>
              <a:t>True</a:t>
            </a:r>
          </a:p>
          <a:p>
            <a:pPr lvl="1">
              <a:lnSpc>
                <a:spcPct val="130000"/>
              </a:lnSpc>
              <a:buFontTx/>
              <a:buChar char="•"/>
            </a:pPr>
            <a:r>
              <a:rPr lang="en-US" altLang="en-US" sz="1800" dirty="0">
                <a:solidFill>
                  <a:schemeClr val="accent5"/>
                </a:solidFill>
              </a:rPr>
              <a:t>False</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ED532877-D835-4B44-97AA-E38EB660BFA6}"/>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Therapy &amp; Monitoring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5925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a:bodyPr>
          <a:lstStyle/>
          <a:p>
            <a:pPr>
              <a:lnSpc>
                <a:spcPct val="130000"/>
              </a:lnSpc>
              <a:buFontTx/>
              <a:buNone/>
            </a:pPr>
            <a:r>
              <a:rPr lang="en-US" altLang="en-US" sz="2200" dirty="0">
                <a:solidFill>
                  <a:schemeClr val="accent5"/>
                </a:solidFill>
              </a:rPr>
              <a:t>6. </a:t>
            </a:r>
            <a:r>
              <a:rPr lang="en-GB" altLang="en-US" sz="2200" dirty="0">
                <a:solidFill>
                  <a:schemeClr val="accent5"/>
                </a:solidFill>
              </a:rPr>
              <a:t>Which of the following statements is correct?</a:t>
            </a:r>
            <a:endParaRPr lang="en-US" altLang="en-US" dirty="0">
              <a:solidFill>
                <a:schemeClr val="accent5"/>
              </a:solidFill>
            </a:endParaRPr>
          </a:p>
          <a:p>
            <a:pPr lvl="1">
              <a:lnSpc>
                <a:spcPct val="130000"/>
              </a:lnSpc>
              <a:buFontTx/>
              <a:buChar char="•"/>
            </a:pPr>
            <a:r>
              <a:rPr lang="en-GB" altLang="en-US" sz="1800" dirty="0">
                <a:solidFill>
                  <a:schemeClr val="accent5"/>
                </a:solidFill>
              </a:rPr>
              <a:t>Hypogonadism is a chronic disease which requires long-term treatment, not unlike diabetes.</a:t>
            </a:r>
          </a:p>
          <a:p>
            <a:pPr lvl="1">
              <a:lnSpc>
                <a:spcPct val="130000"/>
              </a:lnSpc>
              <a:buFontTx/>
              <a:buChar char="•"/>
            </a:pPr>
            <a:r>
              <a:rPr lang="en-US" altLang="en-US" sz="1800" dirty="0">
                <a:solidFill>
                  <a:schemeClr val="accent5"/>
                </a:solidFill>
              </a:rPr>
              <a:t>Hypogonadism only requires a short-course of treatment for all symptoms to resolve</a:t>
            </a:r>
          </a:p>
          <a:p>
            <a:pPr lvl="1">
              <a:lnSpc>
                <a:spcPct val="130000"/>
              </a:lnSpc>
              <a:buFontTx/>
              <a:buChar char="•"/>
            </a:pPr>
            <a:r>
              <a:rPr lang="en-US" altLang="en-US" sz="1800" dirty="0">
                <a:solidFill>
                  <a:schemeClr val="accent5"/>
                </a:solidFill>
              </a:rPr>
              <a:t>Hypogonadism should only be treated in men aged &lt;65 years</a:t>
            </a:r>
          </a:p>
          <a:p>
            <a:pPr lvl="1">
              <a:lnSpc>
                <a:spcPct val="130000"/>
              </a:lnSpc>
              <a:buFontTx/>
              <a:buChar char="•"/>
            </a:pPr>
            <a:r>
              <a:rPr lang="en-US" altLang="en-US" sz="1800" dirty="0">
                <a:solidFill>
                  <a:schemeClr val="accent5"/>
                </a:solidFill>
              </a:rPr>
              <a:t>Hypogonadism is an acute illness that can be treated with rest and relaxation</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A9F169D9-C1F1-4258-8886-14069AF6ACD0}"/>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Therapy &amp; Monitoring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906316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7. When should prostate health be checked in men treated with </a:t>
            </a:r>
            <a:r>
              <a:rPr lang="en-US" altLang="en-US" sz="2200" dirty="0" err="1">
                <a:solidFill>
                  <a:schemeClr val="accent5"/>
                </a:solidFill>
              </a:rPr>
              <a:t>TTh</a:t>
            </a:r>
            <a:r>
              <a:rPr lang="en-US" altLang="en-US" sz="2200" dirty="0">
                <a:solidFill>
                  <a:schemeClr val="accent5"/>
                </a:solidFill>
              </a:rPr>
              <a:t>?</a:t>
            </a:r>
            <a:endParaRPr lang="en-US" altLang="en-US" dirty="0">
              <a:solidFill>
                <a:schemeClr val="accent5"/>
              </a:solidFill>
            </a:endParaRPr>
          </a:p>
          <a:p>
            <a:pPr lvl="1">
              <a:lnSpc>
                <a:spcPct val="130000"/>
              </a:lnSpc>
              <a:buFontTx/>
              <a:buChar char="•"/>
            </a:pPr>
            <a:r>
              <a:rPr lang="en-US" altLang="en-US" sz="1800" dirty="0">
                <a:solidFill>
                  <a:schemeClr val="accent5"/>
                </a:solidFill>
              </a:rPr>
              <a:t>Annually</a:t>
            </a:r>
          </a:p>
          <a:p>
            <a:pPr lvl="1">
              <a:lnSpc>
                <a:spcPct val="130000"/>
              </a:lnSpc>
              <a:buFontTx/>
              <a:buChar char="•"/>
            </a:pPr>
            <a:r>
              <a:rPr lang="en-US" altLang="en-US" sz="1800" dirty="0">
                <a:solidFill>
                  <a:schemeClr val="accent5"/>
                </a:solidFill>
              </a:rPr>
              <a:t>At 12 months</a:t>
            </a:r>
          </a:p>
          <a:p>
            <a:pPr lvl="1">
              <a:lnSpc>
                <a:spcPct val="130000"/>
              </a:lnSpc>
              <a:buFontTx/>
              <a:buChar char="•"/>
            </a:pPr>
            <a:r>
              <a:rPr lang="en-US" altLang="en-US" sz="1800" dirty="0">
                <a:solidFill>
                  <a:schemeClr val="accent5"/>
                </a:solidFill>
              </a:rPr>
              <a:t>At baseline</a:t>
            </a:r>
          </a:p>
          <a:p>
            <a:pPr lvl="1">
              <a:lnSpc>
                <a:spcPct val="130000"/>
              </a:lnSpc>
              <a:buFontTx/>
              <a:buChar char="•"/>
            </a:pPr>
            <a:r>
              <a:rPr lang="en-US" altLang="en-US" sz="1800" dirty="0">
                <a:solidFill>
                  <a:schemeClr val="accent5"/>
                </a:solidFill>
              </a:rPr>
              <a:t>At 3-6 months</a:t>
            </a:r>
          </a:p>
          <a:p>
            <a:pPr lvl="1">
              <a:lnSpc>
                <a:spcPct val="130000"/>
              </a:lnSpc>
              <a:buFontTx/>
              <a:buChar char="•"/>
            </a:pPr>
            <a:r>
              <a:rPr lang="en-US" altLang="en-US" sz="1800" dirty="0">
                <a:solidFill>
                  <a:schemeClr val="accent5"/>
                </a:solidFill>
              </a:rPr>
              <a:t>All of the above</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D1B6EC0A-F576-4B49-BDDF-E6377ECB65BB}"/>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Therapy &amp; Monitoring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86661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fontScale="92500" lnSpcReduction="10000"/>
          </a:bodyPr>
          <a:lstStyle/>
          <a:p>
            <a:pPr>
              <a:lnSpc>
                <a:spcPct val="130000"/>
              </a:lnSpc>
              <a:buFontTx/>
              <a:buNone/>
            </a:pPr>
            <a:r>
              <a:rPr lang="en-US" altLang="en-US" sz="2200" dirty="0">
                <a:solidFill>
                  <a:schemeClr val="accent5"/>
                </a:solidFill>
              </a:rPr>
              <a:t>8. </a:t>
            </a:r>
            <a:r>
              <a:rPr lang="en-GB" altLang="en-US" sz="2200" dirty="0">
                <a:solidFill>
                  <a:schemeClr val="accent5"/>
                </a:solidFill>
              </a:rPr>
              <a:t>What options are available to a HCP if a patient of theirs on </a:t>
            </a:r>
            <a:r>
              <a:rPr lang="en-GB" altLang="en-US" sz="2200" dirty="0" err="1">
                <a:solidFill>
                  <a:schemeClr val="accent5"/>
                </a:solidFill>
              </a:rPr>
              <a:t>TTh</a:t>
            </a:r>
            <a:r>
              <a:rPr lang="en-GB" altLang="en-US" sz="2200" dirty="0">
                <a:solidFill>
                  <a:schemeClr val="accent5"/>
                </a:solidFill>
              </a:rPr>
              <a:t> records a haematocrit &gt;0.54 (54%)</a:t>
            </a:r>
          </a:p>
          <a:p>
            <a:pPr>
              <a:lnSpc>
                <a:spcPct val="130000"/>
              </a:lnSpc>
              <a:buFontTx/>
              <a:buNone/>
            </a:pPr>
            <a:endParaRPr lang="en-US" altLang="en-US" sz="500" dirty="0">
              <a:solidFill>
                <a:schemeClr val="accent5"/>
              </a:solidFill>
            </a:endParaRPr>
          </a:p>
          <a:p>
            <a:pPr lvl="1">
              <a:lnSpc>
                <a:spcPct val="130000"/>
              </a:lnSpc>
              <a:buFontTx/>
              <a:buChar char="•"/>
            </a:pPr>
            <a:r>
              <a:rPr lang="en-US" altLang="en-US" sz="1800" dirty="0">
                <a:solidFill>
                  <a:schemeClr val="accent5"/>
                </a:solidFill>
              </a:rPr>
              <a:t>Reduce the dose</a:t>
            </a:r>
          </a:p>
          <a:p>
            <a:pPr lvl="1">
              <a:lnSpc>
                <a:spcPct val="130000"/>
              </a:lnSpc>
              <a:buFontTx/>
              <a:buChar char="•"/>
            </a:pPr>
            <a:r>
              <a:rPr lang="en-US" altLang="en-US" sz="1800" dirty="0">
                <a:solidFill>
                  <a:schemeClr val="accent5"/>
                </a:solidFill>
              </a:rPr>
              <a:t>Switch preparation</a:t>
            </a:r>
          </a:p>
          <a:p>
            <a:pPr lvl="1">
              <a:lnSpc>
                <a:spcPct val="130000"/>
              </a:lnSpc>
              <a:buFontTx/>
              <a:buChar char="•"/>
            </a:pPr>
            <a:r>
              <a:rPr lang="en-US" altLang="en-US" sz="1800" dirty="0">
                <a:solidFill>
                  <a:schemeClr val="accent5"/>
                </a:solidFill>
              </a:rPr>
              <a:t>Consider stopping treatment</a:t>
            </a:r>
          </a:p>
          <a:p>
            <a:pPr lvl="1">
              <a:lnSpc>
                <a:spcPct val="130000"/>
              </a:lnSpc>
              <a:buFontTx/>
              <a:buChar char="•"/>
            </a:pPr>
            <a:r>
              <a:rPr lang="en-US" altLang="en-US" sz="1800" dirty="0">
                <a:solidFill>
                  <a:schemeClr val="accent5"/>
                </a:solidFill>
              </a:rPr>
              <a:t>Ask the patient to donate blood at a blood donation </a:t>
            </a:r>
            <a:r>
              <a:rPr lang="en-US" altLang="en-US" sz="1800" dirty="0" err="1">
                <a:solidFill>
                  <a:schemeClr val="accent5"/>
                </a:solidFill>
              </a:rPr>
              <a:t>centre</a:t>
            </a:r>
            <a:r>
              <a:rPr lang="en-US" altLang="en-US" sz="1800" dirty="0">
                <a:solidFill>
                  <a:schemeClr val="accent5"/>
                </a:solidFill>
              </a:rPr>
              <a:t> to reduce </a:t>
            </a:r>
            <a:r>
              <a:rPr lang="en-US" altLang="en-US" sz="1800" dirty="0" err="1">
                <a:solidFill>
                  <a:schemeClr val="accent5"/>
                </a:solidFill>
              </a:rPr>
              <a:t>haematocrit</a:t>
            </a:r>
            <a:endParaRPr lang="en-US" altLang="en-US" sz="1800" dirty="0">
              <a:solidFill>
                <a:schemeClr val="accent5"/>
              </a:solidFill>
            </a:endParaRPr>
          </a:p>
          <a:p>
            <a:pPr lvl="1">
              <a:lnSpc>
                <a:spcPct val="130000"/>
              </a:lnSpc>
              <a:buFontTx/>
              <a:buChar char="•"/>
            </a:pPr>
            <a:r>
              <a:rPr lang="en-US" altLang="en-US" sz="1800" dirty="0">
                <a:solidFill>
                  <a:schemeClr val="accent5"/>
                </a:solidFill>
              </a:rPr>
              <a:t>All of the above</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4A1E4C80-D5F5-4AC5-A431-23DD3FF7153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Therapy &amp; Monitoring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936481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9. What do the AUA guidelines suggest clinicians do if after 3-6 months </a:t>
            </a:r>
            <a:r>
              <a:rPr lang="en-GB" altLang="en-US" sz="2200" dirty="0">
                <a:solidFill>
                  <a:schemeClr val="accent5"/>
                </a:solidFill>
              </a:rPr>
              <a:t>of </a:t>
            </a:r>
            <a:r>
              <a:rPr lang="en-GB" altLang="en-US" sz="2200" dirty="0" err="1">
                <a:solidFill>
                  <a:schemeClr val="accent5"/>
                </a:solidFill>
              </a:rPr>
              <a:t>TTh</a:t>
            </a:r>
            <a:r>
              <a:rPr lang="en-GB" altLang="en-US" sz="2200" dirty="0">
                <a:solidFill>
                  <a:schemeClr val="accent5"/>
                </a:solidFill>
              </a:rPr>
              <a:t> in patients who normalise total testosterone levels but fail to achieve symptom or sign improvement. </a:t>
            </a:r>
            <a:endParaRPr lang="en-US" altLang="en-US" dirty="0">
              <a:solidFill>
                <a:schemeClr val="accent5"/>
              </a:solidFill>
            </a:endParaRPr>
          </a:p>
          <a:p>
            <a:pPr lvl="1">
              <a:lnSpc>
                <a:spcPct val="130000"/>
              </a:lnSpc>
              <a:buFontTx/>
              <a:buChar char="•"/>
            </a:pPr>
            <a:r>
              <a:rPr lang="en-US" altLang="en-US" sz="1800" dirty="0">
                <a:solidFill>
                  <a:schemeClr val="accent5"/>
                </a:solidFill>
              </a:rPr>
              <a:t>Tell patient to persevere on existing medication for a further 6 months then re-evaluate</a:t>
            </a:r>
          </a:p>
          <a:p>
            <a:pPr lvl="1">
              <a:lnSpc>
                <a:spcPct val="130000"/>
              </a:lnSpc>
              <a:buFontTx/>
              <a:buChar char="•"/>
            </a:pPr>
            <a:r>
              <a:rPr lang="en-US" altLang="en-US" sz="1800" dirty="0">
                <a:solidFill>
                  <a:schemeClr val="accent5"/>
                </a:solidFill>
              </a:rPr>
              <a:t>Switch to an oral preparation</a:t>
            </a:r>
          </a:p>
          <a:p>
            <a:pPr lvl="1">
              <a:lnSpc>
                <a:spcPct val="130000"/>
              </a:lnSpc>
              <a:buFontTx/>
              <a:buChar char="•"/>
            </a:pPr>
            <a:r>
              <a:rPr lang="en-US" altLang="en-US" sz="1800" dirty="0">
                <a:solidFill>
                  <a:schemeClr val="accent5"/>
                </a:solidFill>
              </a:rPr>
              <a:t>Double the dose of patient’s existing treatment </a:t>
            </a:r>
          </a:p>
          <a:p>
            <a:pPr lvl="1">
              <a:lnSpc>
                <a:spcPct val="130000"/>
              </a:lnSpc>
              <a:buFontTx/>
              <a:buChar char="•"/>
            </a:pPr>
            <a:r>
              <a:rPr lang="en-GB" altLang="en-US" sz="1800" dirty="0">
                <a:solidFill>
                  <a:schemeClr val="accent5"/>
                </a:solidFill>
              </a:rPr>
              <a:t>Discuss the cessation of testosterone therapy</a:t>
            </a:r>
            <a:endParaRPr lang="en-US" altLang="en-US" dirty="0">
              <a:solidFill>
                <a:schemeClr val="accent5"/>
              </a:solidFill>
            </a:endParaRPr>
          </a:p>
          <a:p>
            <a:pPr lvl="1">
              <a:buFontTx/>
              <a:buNone/>
            </a:pPr>
            <a:endParaRPr lang="en-US" altLang="en-US" sz="1800"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7358A46A-4C6A-47A1-A198-B1CE6A750A7B}"/>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Therapy &amp; Monitoring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332082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486890" y="1348638"/>
            <a:ext cx="10761378" cy="4001575"/>
          </a:xfrm>
          <a:noFill/>
          <a:ln/>
        </p:spPr>
        <p:txBody>
          <a:bodyPr>
            <a:normAutofit/>
          </a:bodyPr>
          <a:lstStyle/>
          <a:p>
            <a:pPr>
              <a:lnSpc>
                <a:spcPct val="130000"/>
              </a:lnSpc>
              <a:buFontTx/>
              <a:buNone/>
            </a:pPr>
            <a:r>
              <a:rPr lang="en-US" altLang="en-US" sz="2200" dirty="0">
                <a:solidFill>
                  <a:schemeClr val="accent5"/>
                </a:solidFill>
              </a:rPr>
              <a:t>10. </a:t>
            </a:r>
            <a:r>
              <a:rPr lang="en-GB" altLang="en-US" sz="2200" dirty="0">
                <a:solidFill>
                  <a:schemeClr val="accent5"/>
                </a:solidFill>
              </a:rPr>
              <a:t>According to </a:t>
            </a:r>
            <a:r>
              <a:rPr lang="en-GB" altLang="en-US" sz="2200" dirty="0" err="1">
                <a:solidFill>
                  <a:schemeClr val="accent5"/>
                </a:solidFill>
              </a:rPr>
              <a:t>Buvat</a:t>
            </a:r>
            <a:r>
              <a:rPr lang="en-GB" altLang="en-US" sz="2200" dirty="0">
                <a:solidFill>
                  <a:schemeClr val="accent5"/>
                </a:solidFill>
              </a:rPr>
              <a:t> et al in 2013, when is the optimum time to measure testosterone levels in patients receiving long-acting injectable therapy?</a:t>
            </a:r>
          </a:p>
          <a:p>
            <a:pPr>
              <a:lnSpc>
                <a:spcPct val="130000"/>
              </a:lnSpc>
              <a:buFontTx/>
              <a:buNone/>
            </a:pPr>
            <a:endParaRPr lang="en-US" altLang="en-US" sz="700" dirty="0">
              <a:solidFill>
                <a:schemeClr val="accent5"/>
              </a:solidFill>
            </a:endParaRPr>
          </a:p>
          <a:p>
            <a:pPr lvl="1">
              <a:lnSpc>
                <a:spcPct val="130000"/>
              </a:lnSpc>
              <a:buFontTx/>
              <a:buChar char="•"/>
            </a:pPr>
            <a:r>
              <a:rPr lang="en-GB" altLang="en-US" sz="1800" dirty="0">
                <a:solidFill>
                  <a:schemeClr val="accent5"/>
                </a:solidFill>
              </a:rPr>
              <a:t>Just prior to the next injection</a:t>
            </a:r>
          </a:p>
          <a:p>
            <a:pPr lvl="1">
              <a:lnSpc>
                <a:spcPct val="130000"/>
              </a:lnSpc>
              <a:buFontTx/>
              <a:buChar char="•"/>
            </a:pPr>
            <a:r>
              <a:rPr lang="en-US" altLang="en-US" sz="1800" dirty="0">
                <a:solidFill>
                  <a:schemeClr val="accent5"/>
                </a:solidFill>
              </a:rPr>
              <a:t>2-8 hours after administration of injection</a:t>
            </a:r>
          </a:p>
          <a:p>
            <a:pPr lvl="1">
              <a:lnSpc>
                <a:spcPct val="130000"/>
              </a:lnSpc>
              <a:buFontTx/>
              <a:buChar char="•"/>
            </a:pPr>
            <a:r>
              <a:rPr lang="en-US" altLang="en-US" sz="1800" dirty="0">
                <a:solidFill>
                  <a:schemeClr val="accent5"/>
                </a:solidFill>
              </a:rPr>
              <a:t>Midway between injections</a:t>
            </a:r>
          </a:p>
          <a:p>
            <a:pPr lvl="1">
              <a:lnSpc>
                <a:spcPct val="130000"/>
              </a:lnSpc>
              <a:buFontTx/>
              <a:buChar char="•"/>
            </a:pPr>
            <a:r>
              <a:rPr lang="en-US" altLang="en-US" sz="1800" dirty="0">
                <a:solidFill>
                  <a:schemeClr val="accent5"/>
                </a:solidFill>
              </a:rPr>
              <a:t>Whenever, it doesn’t matter</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3362FE42-B972-4CBB-B9A7-F7B905A3C70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Therapy &amp; </a:t>
            </a:r>
            <a:r>
              <a:rPr lang="en-US" altLang="en-US" sz="3200" b="1" dirty="0">
                <a:solidFill>
                  <a:srgbClr val="000000"/>
                </a:solidFill>
                <a:latin typeface="Poppins Medium"/>
              </a:rPr>
              <a:t>Monitoring </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401525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1E24EB1-5AB8-4179-BDCD-4C82959BFB44}"/>
              </a:ext>
            </a:extLst>
          </p:cNvPr>
          <p:cNvSpPr txBox="1">
            <a:spLocks noChangeArrowheads="1"/>
          </p:cNvSpPr>
          <p:nvPr/>
        </p:nvSpPr>
        <p:spPr>
          <a:xfrm>
            <a:off x="486890" y="213981"/>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Therapy &amp; Monitoring Answers: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
        <p:nvSpPr>
          <p:cNvPr id="6" name="Rectangle 5">
            <a:extLst>
              <a:ext uri="{FF2B5EF4-FFF2-40B4-BE49-F238E27FC236}">
                <a16:creationId xmlns:a16="http://schemas.microsoft.com/office/drawing/2014/main" id="{60B3F578-B628-4EA0-822C-B387B6B4A27D}"/>
              </a:ext>
            </a:extLst>
          </p:cNvPr>
          <p:cNvSpPr txBox="1">
            <a:spLocks noChangeArrowheads="1"/>
          </p:cNvSpPr>
          <p:nvPr/>
        </p:nvSpPr>
        <p:spPr>
          <a:xfrm>
            <a:off x="486890" y="966848"/>
            <a:ext cx="10970530" cy="4924303"/>
          </a:xfrm>
          <a:prstGeom prst="rect">
            <a:avLst/>
          </a:prstGeom>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Q1: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15-30nmol/L</a:t>
            </a:r>
            <a:endParaRPr kumimoji="0" lang="en-GB" altLang="en-US" sz="1800" b="1" i="0" u="none" strike="noStrike" kern="1200" cap="none" spc="0" normalizeH="0" baseline="0" noProof="0" dirty="0">
              <a:ln>
                <a:noFill/>
              </a:ln>
              <a:solidFill>
                <a:srgbClr val="000000"/>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Q2: </a:t>
            </a:r>
            <a:r>
              <a:rPr lang="en-GB" altLang="en-US" sz="1800" dirty="0">
                <a:solidFill>
                  <a:srgbClr val="000000"/>
                </a:solidFill>
                <a:latin typeface="Poppins Light"/>
              </a:rPr>
              <a:t>Optimise treatment dose</a:t>
            </a:r>
            <a:endParaRPr kumimoji="0" lang="en-GB"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Q3: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ISSM</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Q4: </a:t>
            </a:r>
            <a:r>
              <a:rPr lang="en-GB" altLang="en-US" sz="1800" dirty="0">
                <a:solidFill>
                  <a:srgbClr val="000000"/>
                </a:solidFill>
                <a:latin typeface="Poppins Light"/>
              </a:rPr>
              <a:t>24 months</a:t>
            </a:r>
            <a:endParaRPr kumimoji="0" lang="en-GB"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Q5: </a:t>
            </a:r>
            <a:r>
              <a:rPr lang="en-GB" altLang="en-US" sz="1800" dirty="0">
                <a:solidFill>
                  <a:srgbClr val="000000"/>
                </a:solidFill>
                <a:latin typeface="Poppins Light"/>
              </a:rPr>
              <a:t>False</a:t>
            </a:r>
            <a:endParaRPr kumimoji="0" lang="en-GB"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Q6: </a:t>
            </a:r>
            <a:r>
              <a:rPr kumimoji="0" lang="en-GB" altLang="en-US" sz="1800" i="0" u="none" strike="noStrike" kern="1200" cap="none" spc="0" normalizeH="0" baseline="0" noProof="0" dirty="0">
                <a:ln>
                  <a:noFill/>
                </a:ln>
                <a:solidFill>
                  <a:srgbClr val="000000"/>
                </a:solidFill>
                <a:effectLst/>
                <a:uLnTx/>
                <a:uFillTx/>
                <a:latin typeface="Poppins Light"/>
                <a:ea typeface="+mn-ea"/>
                <a:cs typeface="+mn-cs"/>
              </a:rPr>
              <a:t>Hypogonadism is a chronic disease which requires long-term treatment, not unlike diabetes.</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Q7: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All of the above</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Q8: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All of the above</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Q9: </a:t>
            </a:r>
            <a:r>
              <a:rPr kumimoji="0" lang="en-GB" altLang="en-US" sz="1800" i="0" u="none" strike="noStrike" kern="1200" cap="none" spc="0" normalizeH="0" baseline="0" noProof="0" dirty="0">
                <a:ln>
                  <a:noFill/>
                </a:ln>
                <a:solidFill>
                  <a:srgbClr val="000000"/>
                </a:solidFill>
                <a:effectLst/>
                <a:uLnTx/>
                <a:uFillTx/>
                <a:latin typeface="Poppins Light"/>
                <a:ea typeface="+mn-ea"/>
                <a:cs typeface="+mn-cs"/>
              </a:rPr>
              <a:t>Discuss the cessation of testosterone therapy</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Q10: </a:t>
            </a:r>
            <a:r>
              <a:rPr lang="en-GB" altLang="en-US" sz="1800" dirty="0">
                <a:solidFill>
                  <a:srgbClr val="000000"/>
                </a:solidFill>
                <a:latin typeface="Poppins Light"/>
              </a:rPr>
              <a:t>Just prior to next injection</a:t>
            </a:r>
            <a:endParaRPr kumimoji="0" lang="en-GB"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endParaRPr kumimoji="0" lang="en-GB" altLang="en-US" sz="1800" b="0" i="0" u="none" strike="noStrike" kern="1200" cap="none" spc="0" normalizeH="0" baseline="0" noProof="0" dirty="0">
              <a:ln>
                <a:noFill/>
              </a:ln>
              <a:solidFill>
                <a:srgbClr val="E7E6E6">
                  <a:lumMod val="25000"/>
                </a:srgbClr>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endParaRPr kumimoji="0" lang="en-GB" altLang="en-US" sz="1800" b="0" i="0" u="none" strike="noStrike" kern="1200" cap="none" spc="0" normalizeH="0" baseline="0" noProof="0" dirty="0">
              <a:ln>
                <a:noFill/>
              </a:ln>
              <a:solidFill>
                <a:srgbClr val="E7E6E6">
                  <a:lumMod val="25000"/>
                </a:srgbClr>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endParaRPr kumimoji="0" lang="en-GB" altLang="en-US" sz="1800" b="0" i="0" u="none" strike="noStrike" kern="1200" cap="none" spc="0" normalizeH="0" baseline="0" noProof="0" dirty="0">
              <a:ln>
                <a:noFill/>
              </a:ln>
              <a:solidFill>
                <a:srgbClr val="E7E6E6">
                  <a:lumMod val="25000"/>
                </a:srgbClr>
              </a:solidFill>
              <a:effectLst/>
              <a:uLnTx/>
              <a:uFillTx/>
              <a:latin typeface="Poppins Ligh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114" y="1579800"/>
            <a:ext cx="8847970" cy="3555538"/>
          </a:xfrm>
        </p:spPr>
        <p:txBody>
          <a:bodyPr>
            <a:normAutofit/>
          </a:bodyPr>
          <a:lstStyle/>
          <a:p>
            <a:pPr>
              <a:buClrTx/>
              <a:buFont typeface="Arial" panose="020B0604020202020204" pitchFamily="34" charset="0"/>
              <a:buChar char="•"/>
            </a:pPr>
            <a:r>
              <a:rPr lang="en-GB" sz="2000" b="1" dirty="0">
                <a:solidFill>
                  <a:srgbClr val="000000"/>
                </a:solidFill>
              </a:rPr>
              <a:t>Confirm Diagnosis</a:t>
            </a:r>
          </a:p>
          <a:p>
            <a:pPr lvl="1">
              <a:buClrTx/>
              <a:buFont typeface="Wingdings" panose="05000000000000000000" pitchFamily="2" charset="2"/>
              <a:buChar char="ü"/>
            </a:pPr>
            <a:r>
              <a:rPr lang="en-GB" sz="1800" dirty="0">
                <a:solidFill>
                  <a:srgbClr val="000000"/>
                </a:solidFill>
              </a:rPr>
              <a:t>Signs/Symptoms &amp; Biochemical Evidence (x2)</a:t>
            </a:r>
          </a:p>
          <a:p>
            <a:pPr lvl="1">
              <a:buClrTx/>
              <a:buFont typeface="Wingdings" panose="05000000000000000000" pitchFamily="2" charset="2"/>
              <a:buChar char="ü"/>
            </a:pPr>
            <a:r>
              <a:rPr lang="en-GB" sz="1800" dirty="0">
                <a:solidFill>
                  <a:srgbClr val="000000"/>
                </a:solidFill>
              </a:rPr>
              <a:t>Physical Examination</a:t>
            </a:r>
          </a:p>
          <a:p>
            <a:pPr>
              <a:buClrTx/>
              <a:buFont typeface="Arial" panose="020B0604020202020204" pitchFamily="34" charset="0"/>
              <a:buChar char="•"/>
            </a:pPr>
            <a:r>
              <a:rPr lang="en-GB" sz="2000" b="1" dirty="0">
                <a:solidFill>
                  <a:srgbClr val="000000"/>
                </a:solidFill>
              </a:rPr>
              <a:t>Consider Aetiology</a:t>
            </a:r>
          </a:p>
          <a:p>
            <a:pPr lvl="1">
              <a:buClrTx/>
              <a:buFont typeface="Wingdings" panose="05000000000000000000" pitchFamily="2" charset="2"/>
              <a:buChar char="ü"/>
            </a:pPr>
            <a:r>
              <a:rPr lang="en-GB" sz="1800" dirty="0">
                <a:solidFill>
                  <a:srgbClr val="000000"/>
                </a:solidFill>
              </a:rPr>
              <a:t>Primary or Secondary (Check LH/FSH)</a:t>
            </a:r>
          </a:p>
          <a:p>
            <a:pPr lvl="1">
              <a:buClrTx/>
              <a:buFont typeface="Wingdings" panose="05000000000000000000" pitchFamily="2" charset="2"/>
              <a:buChar char="ü"/>
            </a:pPr>
            <a:r>
              <a:rPr lang="en-GB" sz="1800" dirty="0">
                <a:solidFill>
                  <a:srgbClr val="000000"/>
                </a:solidFill>
              </a:rPr>
              <a:t>Reversible (Opioids, Glucocorticoids, Anti-Psychotics) </a:t>
            </a:r>
          </a:p>
          <a:p>
            <a:pPr>
              <a:buClrTx/>
              <a:buFont typeface="Arial" panose="020B0604020202020204" pitchFamily="34" charset="0"/>
              <a:buChar char="•"/>
            </a:pPr>
            <a:r>
              <a:rPr lang="en-GB" sz="2000" b="1" dirty="0">
                <a:solidFill>
                  <a:srgbClr val="000000"/>
                </a:solidFill>
              </a:rPr>
              <a:t>Consider Contraindications &amp; Cautions*</a:t>
            </a:r>
          </a:p>
          <a:p>
            <a:pPr lvl="1">
              <a:buClrTx/>
              <a:buFont typeface="Wingdings" panose="05000000000000000000" pitchFamily="2" charset="2"/>
              <a:buChar char="ü"/>
            </a:pPr>
            <a:r>
              <a:rPr lang="en-GB" sz="1800" dirty="0">
                <a:solidFill>
                  <a:srgbClr val="000000"/>
                </a:solidFill>
              </a:rPr>
              <a:t>Prostate Cancer, Abnormal DRE, Breast Cancer</a:t>
            </a:r>
          </a:p>
          <a:p>
            <a:pPr lvl="1">
              <a:buClrTx/>
              <a:buFont typeface="Wingdings" panose="05000000000000000000" pitchFamily="2" charset="2"/>
              <a:buChar char="ü"/>
            </a:pPr>
            <a:r>
              <a:rPr lang="en-GB" sz="1800" dirty="0">
                <a:solidFill>
                  <a:srgbClr val="000000"/>
                </a:solidFill>
              </a:rPr>
              <a:t>Fertility requirement, Haematocrit &lt;54%</a:t>
            </a:r>
          </a:p>
          <a:p>
            <a:pPr marL="457200" lvl="1" indent="0">
              <a:buNone/>
            </a:pPr>
            <a:endParaRPr lang="en-GB" dirty="0"/>
          </a:p>
        </p:txBody>
      </p:sp>
      <p:sp>
        <p:nvSpPr>
          <p:cNvPr id="6" name="object 5"/>
          <p:cNvSpPr txBox="1">
            <a:spLocks noGrp="1"/>
          </p:cNvSpPr>
          <p:nvPr>
            <p:ph type="title"/>
          </p:nvPr>
        </p:nvSpPr>
        <p:spPr>
          <a:xfrm>
            <a:off x="944114" y="261867"/>
            <a:ext cx="9514550" cy="1074653"/>
          </a:xfrm>
          <a:prstGeom prst="rect">
            <a:avLst/>
          </a:prstGeom>
        </p:spPr>
        <p:txBody>
          <a:bodyPr vert="horz" wrap="square" lIns="0" tIns="0" rIns="0" bIns="0" rtlCol="0" anchor="ctr">
            <a:noAutofit/>
          </a:bodyPr>
          <a:lstStyle/>
          <a:p>
            <a:pPr marL="12700" algn="ctr">
              <a:lnSpc>
                <a:spcPts val="4175"/>
              </a:lnSpc>
              <a:spcBef>
                <a:spcPts val="208"/>
              </a:spcBef>
              <a:defRPr/>
            </a:pPr>
            <a:r>
              <a:rPr sz="5400" kern="0" baseline="3413" dirty="0">
                <a:solidFill>
                  <a:srgbClr val="000000"/>
                </a:solidFill>
                <a:cs typeface="Calibri"/>
              </a:rPr>
              <a:t>Testoster</a:t>
            </a:r>
            <a:r>
              <a:rPr sz="5400" kern="0" spc="-9" baseline="3413" dirty="0">
                <a:solidFill>
                  <a:srgbClr val="000000"/>
                </a:solidFill>
                <a:cs typeface="Calibri"/>
              </a:rPr>
              <a:t>o</a:t>
            </a:r>
            <a:r>
              <a:rPr sz="5400" kern="0" baseline="3413" dirty="0">
                <a:solidFill>
                  <a:srgbClr val="000000"/>
                </a:solidFill>
                <a:cs typeface="Calibri"/>
              </a:rPr>
              <a:t>ne</a:t>
            </a:r>
            <a:r>
              <a:rPr sz="5400" kern="0" spc="24" baseline="3413" dirty="0">
                <a:solidFill>
                  <a:srgbClr val="000000"/>
                </a:solidFill>
                <a:cs typeface="Calibri"/>
              </a:rPr>
              <a:t> </a:t>
            </a:r>
            <a:r>
              <a:rPr sz="5400" kern="0" baseline="3413" dirty="0">
                <a:solidFill>
                  <a:srgbClr val="000000"/>
                </a:solidFill>
                <a:cs typeface="Calibri"/>
              </a:rPr>
              <a:t>Therapy: </a:t>
            </a:r>
            <a:r>
              <a:rPr lang="en-GB" sz="5400" kern="0" baseline="3413" dirty="0">
                <a:solidFill>
                  <a:srgbClr val="000000"/>
                </a:solidFill>
                <a:cs typeface="Calibri"/>
              </a:rPr>
              <a:t>Prior to Initiation (1/3)</a:t>
            </a:r>
            <a:br>
              <a:rPr lang="en-GB" sz="5400" kern="0" baseline="3413" dirty="0">
                <a:solidFill>
                  <a:srgbClr val="000000"/>
                </a:solidFill>
                <a:cs typeface="Calibri"/>
              </a:rPr>
            </a:br>
            <a:r>
              <a:rPr lang="en-GB" sz="5400" kern="0" baseline="3413" dirty="0">
                <a:solidFill>
                  <a:srgbClr val="000000"/>
                </a:solidFill>
                <a:cs typeface="Calibri"/>
              </a:rPr>
              <a:t>General Principles</a:t>
            </a:r>
            <a:endParaRPr sz="5400" kern="0" dirty="0">
              <a:solidFill>
                <a:srgbClr val="000000"/>
              </a:solidFill>
              <a:cs typeface="Calibri"/>
            </a:endParaRPr>
          </a:p>
        </p:txBody>
      </p:sp>
      <p:sp>
        <p:nvSpPr>
          <p:cNvPr id="8" name="Rectangle 7">
            <a:extLst>
              <a:ext uri="{FF2B5EF4-FFF2-40B4-BE49-F238E27FC236}">
                <a16:creationId xmlns:a16="http://schemas.microsoft.com/office/drawing/2014/main" id="{C12034D0-9DAD-4FD2-9F94-DD4DDB968196}"/>
              </a:ext>
            </a:extLst>
          </p:cNvPr>
          <p:cNvSpPr/>
          <p:nvPr/>
        </p:nvSpPr>
        <p:spPr>
          <a:xfrm>
            <a:off x="1504629" y="5983113"/>
            <a:ext cx="40687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Hackett, G; Kirby, M et al J Sex Med 2017;14:1504-1523</a:t>
            </a:r>
          </a:p>
        </p:txBody>
      </p:sp>
      <p:sp>
        <p:nvSpPr>
          <p:cNvPr id="11" name="TextBox 10">
            <a:extLst>
              <a:ext uri="{FF2B5EF4-FFF2-40B4-BE49-F238E27FC236}">
                <a16:creationId xmlns:a16="http://schemas.microsoft.com/office/drawing/2014/main" id="{114A4DDB-4F88-45AB-935D-1FEBB5907971}"/>
              </a:ext>
            </a:extLst>
          </p:cNvPr>
          <p:cNvSpPr txBox="1"/>
          <p:nvPr/>
        </p:nvSpPr>
        <p:spPr>
          <a:xfrm>
            <a:off x="522348" y="5240118"/>
            <a:ext cx="10102048"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*Please consult the Summary of Product Characteristics or Prescribing Information for a full list of cautions and contraindications</a:t>
            </a:r>
          </a:p>
        </p:txBody>
      </p:sp>
    </p:spTree>
    <p:extLst>
      <p:ext uri="{BB962C8B-B14F-4D97-AF65-F5344CB8AC3E}">
        <p14:creationId xmlns:p14="http://schemas.microsoft.com/office/powerpoint/2010/main" val="319137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13778" y="1314086"/>
            <a:ext cx="10650758" cy="41890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900"/>
              </a:spcBef>
              <a:spcAft>
                <a:spcPts val="0"/>
              </a:spcAft>
              <a:buClr>
                <a:schemeClr val="tx1"/>
              </a:buClr>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0000"/>
                </a:solidFill>
                <a:effectLst/>
                <a:uLnTx/>
                <a:uFillTx/>
                <a:latin typeface="Poppins Light"/>
                <a:cs typeface="Arial" panose="020B0604020202020204" pitchFamily="34" charset="0"/>
              </a:rPr>
              <a:t>BSSM Guidelines</a:t>
            </a:r>
            <a:r>
              <a:rPr kumimoji="0" lang="en-US" sz="1600" b="1" i="0" u="none" strike="noStrike" kern="1200" cap="none" spc="0" normalizeH="0" noProof="0" dirty="0">
                <a:ln>
                  <a:noFill/>
                </a:ln>
                <a:solidFill>
                  <a:srgbClr val="000000"/>
                </a:solidFill>
                <a:effectLst/>
                <a:uLnTx/>
                <a:uFillTx/>
                <a:latin typeface="Poppins Light"/>
                <a:cs typeface="Arial" panose="020B0604020202020204" pitchFamily="34" charset="0"/>
              </a:rPr>
              <a:t> (2017)</a:t>
            </a:r>
            <a:endParaRPr lang="en-US" sz="1600" b="1" dirty="0">
              <a:solidFill>
                <a:srgbClr val="000000"/>
              </a:solidFill>
              <a:latin typeface="Poppins Light"/>
              <a:cs typeface="Arial" panose="020B0604020202020204" pitchFamily="34" charset="0"/>
            </a:endParaRPr>
          </a:p>
          <a:p>
            <a:pPr marL="628650" lvl="1" indent="-171450">
              <a:spcBef>
                <a:spcPts val="900"/>
              </a:spcBef>
              <a:buClr>
                <a:schemeClr val="tx1"/>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Perform cardiovascular (CV), prostate, breast and </a:t>
            </a:r>
            <a:r>
              <a:rPr kumimoji="0" lang="en-US" sz="1400" b="0"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haematologic</a:t>
            </a:r>
            <a:r>
              <a:rPr kumimoji="0" lang="en-US"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assessment before start of treatment</a:t>
            </a:r>
          </a:p>
          <a:p>
            <a:pPr marL="628650" lvl="1" indent="-171450">
              <a:spcBef>
                <a:spcPts val="900"/>
              </a:spcBef>
              <a:buClr>
                <a:schemeClr val="tx1"/>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Offer T therapy to symptomatic men with TD syndrome for treated </a:t>
            </a:r>
            <a:r>
              <a:rPr kumimoji="0" lang="en-US" sz="1400" b="0"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localised</a:t>
            </a:r>
            <a:r>
              <a:rPr kumimoji="0" lang="en-US"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low-risk prostate cancer*, not starting before 1 year of follow-up </a:t>
            </a:r>
            <a:r>
              <a:rPr kumimoji="0" lang="en-US" sz="140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and without evidence of active disease </a:t>
            </a:r>
          </a:p>
          <a:p>
            <a:pPr marL="628650" lvl="1" indent="-171450">
              <a:spcBef>
                <a:spcPts val="900"/>
              </a:spcBef>
              <a:buClr>
                <a:schemeClr val="tx1"/>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Assess CV risk factors before commencing T therapy and </a:t>
            </a:r>
            <a:r>
              <a:rPr kumimoji="0" lang="en-US" sz="1400" b="0"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optimise</a:t>
            </a:r>
            <a:r>
              <a:rPr kumimoji="0" lang="en-US"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secondary prevention in men with established disease</a:t>
            </a:r>
          </a:p>
          <a:p>
            <a:pPr marL="171450" lvl="0" indent="-171450">
              <a:spcBef>
                <a:spcPts val="900"/>
              </a:spcBef>
              <a:buClr>
                <a:srgbClr val="006EAB"/>
              </a:buClr>
              <a:buFont typeface="Wingdings" panose="05000000000000000000" pitchFamily="2" charset="2"/>
              <a:buChar char="§"/>
              <a:defRPr/>
            </a:pPr>
            <a:r>
              <a:rPr lang="en-US" sz="1600" b="1" dirty="0">
                <a:solidFill>
                  <a:srgbClr val="000000"/>
                </a:solidFill>
                <a:cs typeface="Arial" panose="020B0604020202020204" pitchFamily="34" charset="0"/>
              </a:rPr>
              <a:t>Endocrine Society Guidelines (2018)</a:t>
            </a:r>
          </a:p>
          <a:p>
            <a:pPr marL="742950" lvl="1" indent="-285750">
              <a:spcBef>
                <a:spcPts val="900"/>
              </a:spcBef>
              <a:buClr>
                <a:schemeClr val="tx1"/>
              </a:buClr>
              <a:buFont typeface="Wingdings" panose="05000000000000000000" pitchFamily="2" charset="2"/>
              <a:buChar char="§"/>
              <a:defRPr/>
            </a:pPr>
            <a:r>
              <a:rPr lang="en-GB" sz="1400" dirty="0">
                <a:solidFill>
                  <a:schemeClr val="accent5"/>
                </a:solidFill>
                <a:cs typeface="Arial" panose="020B0604020202020204" pitchFamily="34" charset="0"/>
              </a:rPr>
              <a:t>T therapy is recommended to induce and maintain secondary sex characteristics and correct symptoms of TD</a:t>
            </a:r>
          </a:p>
          <a:p>
            <a:pPr marL="742950" lvl="1" indent="-285750">
              <a:spcBef>
                <a:spcPts val="900"/>
              </a:spcBef>
              <a:buClr>
                <a:schemeClr val="tx1"/>
              </a:buClr>
              <a:buFont typeface="Wingdings" panose="05000000000000000000" pitchFamily="2" charset="2"/>
              <a:buChar char="§"/>
              <a:defRPr/>
            </a:pPr>
            <a:r>
              <a:rPr lang="en-GB" sz="1400" dirty="0">
                <a:solidFill>
                  <a:schemeClr val="accent5"/>
                </a:solidFill>
                <a:cs typeface="Arial" panose="020B0604020202020204" pitchFamily="34" charset="0"/>
              </a:rPr>
              <a:t>T Therapy is not recommended in men planning fertility in the near term or men with breast or prostate cancer, a palpable prostate nodule or induration, a PSA level &gt;4 ng/mL, a PSA level &gt;3 ng/mL combined with a high risk of prostate cancer (without further urological evaluation), elevated haematocrit, untreated severe obstructive sleep apnoea, severe lower urinary tract symptoms, uncontrolled heart failure, MI or stroke within the last 6 months, or thrombophilia</a:t>
            </a:r>
          </a:p>
          <a:p>
            <a:pPr marL="742950" lvl="1" indent="-285750">
              <a:spcBef>
                <a:spcPts val="900"/>
              </a:spcBef>
              <a:buClr>
                <a:schemeClr val="tx1"/>
              </a:buClr>
              <a:buFont typeface="Wingdings" panose="05000000000000000000" pitchFamily="2" charset="2"/>
              <a:buChar char="§"/>
              <a:defRPr/>
            </a:pPr>
            <a:r>
              <a:rPr lang="en-GB" sz="1400" dirty="0">
                <a:solidFill>
                  <a:schemeClr val="accent5"/>
                </a:solidFill>
                <a:cs typeface="Arial" panose="020B0604020202020204" pitchFamily="34" charset="0"/>
              </a:rPr>
              <a:t>Men 55-69 years old being considered for T therapy with a life expectancy &gt;10 years: discuss the potential benefits and risks of evaluating prostate cancer risk and prostate monitoring and engage the patient in shared decision making regarding monitoring. If monitoring is chosen, assess risk before starting treatment then 3-12 months after treatment initiation. Men 40-69 with increased risk, discuss risk and monitoring options</a:t>
            </a:r>
          </a:p>
          <a:p>
            <a:pPr marL="628650" lvl="1" indent="-171450">
              <a:spcBef>
                <a:spcPts val="900"/>
              </a:spcBef>
              <a:buFont typeface="Arial" panose="020B0604020202020204" pitchFamily="34" charset="0"/>
              <a:buChar char="•"/>
              <a:defRPr/>
            </a:pPr>
            <a:endParaRPr kumimoji="0" lang="en-GB" sz="900" b="0" i="0" u="none" strike="noStrike" kern="1200" cap="none" spc="0" normalizeH="0" baseline="0" noProof="0" dirty="0">
              <a:ln>
                <a:noFill/>
              </a:ln>
              <a:solidFill>
                <a:srgbClr val="006EAB"/>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430154" y="6075589"/>
            <a:ext cx="305955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Hackett G, et al. J Sex Med 2017;14:1504-23. </a:t>
            </a:r>
            <a:endParaRPr kumimoji="0" lang="en-US" sz="10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18" name="Title 1"/>
          <p:cNvSpPr txBox="1">
            <a:spLocks/>
          </p:cNvSpPr>
          <p:nvPr/>
        </p:nvSpPr>
        <p:spPr>
          <a:xfrm>
            <a:off x="233885" y="391671"/>
            <a:ext cx="11210544" cy="5696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rgbClr val="95D608"/>
                </a:solidFill>
                <a:latin typeface="Arial"/>
                <a:ea typeface="+mj-ea"/>
                <a:cs typeface="+mj-cs"/>
              </a:defRPr>
            </a:lvl1pPr>
          </a:lstStyle>
          <a:p>
            <a:pPr marL="0" marR="0" lvl="1"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Poppins Medium"/>
                <a:ea typeface="+mn-ea"/>
                <a:cs typeface="Arial"/>
              </a:rPr>
              <a:t>Testosterone Therapy – Prior to Initiation (2/3)</a:t>
            </a:r>
            <a:br>
              <a:rPr kumimoji="0" lang="en-US" sz="2400" b="1" i="0" u="none" strike="noStrike" kern="1200" cap="none" spc="0" normalizeH="0" baseline="0" noProof="0" dirty="0">
                <a:ln>
                  <a:noFill/>
                </a:ln>
                <a:solidFill>
                  <a:srgbClr val="85D20C"/>
                </a:solidFill>
                <a:effectLst/>
                <a:uLnTx/>
                <a:uFillTx/>
                <a:latin typeface="Arial"/>
                <a:ea typeface="+mn-ea"/>
                <a:cs typeface="Arial"/>
              </a:rPr>
            </a:br>
            <a:endParaRPr kumimoji="0" lang="en-US" sz="2400" b="1" i="0" u="none" strike="noStrike" kern="1200" cap="none" spc="0" normalizeH="0" baseline="0" noProof="0" dirty="0">
              <a:ln>
                <a:noFill/>
              </a:ln>
              <a:solidFill>
                <a:srgbClr val="85D20C"/>
              </a:solidFill>
              <a:effectLst/>
              <a:uLnTx/>
              <a:uFillTx/>
              <a:latin typeface="Arial"/>
              <a:ea typeface="+mn-ea"/>
              <a:cs typeface="Arial"/>
            </a:endParaRPr>
          </a:p>
        </p:txBody>
      </p:sp>
      <p:sp>
        <p:nvSpPr>
          <p:cNvPr id="2" name="Rectangle 1">
            <a:extLst>
              <a:ext uri="{FF2B5EF4-FFF2-40B4-BE49-F238E27FC236}">
                <a16:creationId xmlns:a16="http://schemas.microsoft.com/office/drawing/2014/main" id="{1B3794E3-0241-4000-8052-934E7D20ECAD}"/>
              </a:ext>
            </a:extLst>
          </p:cNvPr>
          <p:cNvSpPr/>
          <p:nvPr/>
        </p:nvSpPr>
        <p:spPr>
          <a:xfrm>
            <a:off x="4111442" y="5952478"/>
            <a:ext cx="7426968" cy="21544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(Gleason score &lt;8, stages 1-2, preoperative PSA level &lt;10 ng/mL </a:t>
            </a:r>
          </a:p>
        </p:txBody>
      </p:sp>
      <p:sp>
        <p:nvSpPr>
          <p:cNvPr id="11" name="TextBox 10">
            <a:extLst>
              <a:ext uri="{FF2B5EF4-FFF2-40B4-BE49-F238E27FC236}">
                <a16:creationId xmlns:a16="http://schemas.microsoft.com/office/drawing/2014/main" id="{15F27D50-4DC4-44EF-8D5A-7DD13077E4AE}"/>
              </a:ext>
            </a:extLst>
          </p:cNvPr>
          <p:cNvSpPr txBox="1"/>
          <p:nvPr/>
        </p:nvSpPr>
        <p:spPr>
          <a:xfrm>
            <a:off x="1430154" y="5875534"/>
            <a:ext cx="335220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rgbClr val="000000"/>
                </a:solidFill>
                <a:effectLst/>
                <a:uLnTx/>
                <a:uFillTx/>
                <a:latin typeface="Poppins Light"/>
                <a:ea typeface="+mn-ea"/>
                <a:cs typeface="+mn-cs"/>
              </a:rPr>
              <a:t>Bhasin S, et al. J Clin Endocrinol </a:t>
            </a:r>
            <a:r>
              <a:rPr kumimoji="0" lang="en-US" sz="1000" i="0" u="none" strike="noStrike" kern="1200" cap="none" spc="0" normalizeH="0" baseline="0" noProof="0" dirty="0" err="1">
                <a:ln>
                  <a:noFill/>
                </a:ln>
                <a:solidFill>
                  <a:srgbClr val="000000"/>
                </a:solidFill>
                <a:effectLst/>
                <a:uLnTx/>
                <a:uFillTx/>
                <a:latin typeface="Poppins Light"/>
                <a:ea typeface="+mn-ea"/>
                <a:cs typeface="+mn-cs"/>
              </a:rPr>
              <a:t>Metab</a:t>
            </a:r>
            <a:r>
              <a:rPr kumimoji="0" lang="en-US" sz="1000" i="0" u="none" strike="noStrike" kern="1200" cap="none" spc="0" normalizeH="0" baseline="0" noProof="0" dirty="0">
                <a:ln>
                  <a:noFill/>
                </a:ln>
                <a:solidFill>
                  <a:srgbClr val="000000"/>
                </a:solidFill>
                <a:effectLst/>
                <a:uLnTx/>
                <a:uFillTx/>
                <a:latin typeface="Poppins Light"/>
                <a:ea typeface="+mn-ea"/>
                <a:cs typeface="+mn-cs"/>
              </a:rPr>
              <a:t> 2018;103(5):1715-44</a:t>
            </a:r>
            <a:r>
              <a:rPr kumimoji="0" lang="en-US" sz="900" b="0" i="0" u="none" strike="noStrike" kern="1200" cap="none" spc="0" normalizeH="0" baseline="0" noProof="0" dirty="0">
                <a:ln>
                  <a:noFill/>
                </a:ln>
                <a:solidFill>
                  <a:srgbClr val="7F7F7F"/>
                </a:solidFill>
                <a:effectLst/>
                <a:uLnTx/>
                <a:uFillTx/>
                <a:latin typeface="Arial"/>
                <a:ea typeface="+mn-ea"/>
                <a:cs typeface="+mn-cs"/>
              </a:rPr>
              <a:t>.</a:t>
            </a:r>
          </a:p>
        </p:txBody>
      </p:sp>
    </p:spTree>
    <p:extLst>
      <p:ext uri="{BB962C8B-B14F-4D97-AF65-F5344CB8AC3E}">
        <p14:creationId xmlns:p14="http://schemas.microsoft.com/office/powerpoint/2010/main" val="265985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B8E1F7-0474-4127-8A4B-209BC891D617}"/>
              </a:ext>
            </a:extLst>
          </p:cNvPr>
          <p:cNvSpPr>
            <a:spLocks noGrp="1"/>
          </p:cNvSpPr>
          <p:nvPr>
            <p:ph idx="1"/>
          </p:nvPr>
        </p:nvSpPr>
        <p:spPr>
          <a:xfrm>
            <a:off x="466788" y="1342239"/>
            <a:ext cx="10670268" cy="3990230"/>
          </a:xfrm>
        </p:spPr>
        <p:txBody>
          <a:bodyPr>
            <a:normAutofit/>
          </a:bodyPr>
          <a:lstStyle/>
          <a:p>
            <a:r>
              <a:rPr lang="en-GB" sz="1600" b="1" dirty="0">
                <a:solidFill>
                  <a:schemeClr val="accent5"/>
                </a:solidFill>
                <a:cs typeface="Arial" panose="020B0604020202020204" pitchFamily="34" charset="0"/>
              </a:rPr>
              <a:t>AUA Guidelines (2018)</a:t>
            </a:r>
          </a:p>
          <a:p>
            <a:endParaRPr lang="en-GB" sz="300" dirty="0">
              <a:solidFill>
                <a:schemeClr val="accent5"/>
              </a:solidFill>
              <a:cs typeface="Arial" panose="020B0604020202020204" pitchFamily="34" charset="0"/>
            </a:endParaRPr>
          </a:p>
          <a:p>
            <a:pPr lvl="1"/>
            <a:r>
              <a:rPr lang="en-GB" sz="1400" dirty="0">
                <a:solidFill>
                  <a:schemeClr val="accent5"/>
                </a:solidFill>
                <a:cs typeface="Arial" panose="020B0604020202020204" pitchFamily="34" charset="0"/>
              </a:rPr>
              <a:t>Clinicians should inform testosterone deficient patients that low testosterone is a risk factor for CV disease</a:t>
            </a:r>
          </a:p>
          <a:p>
            <a:pPr lvl="1"/>
            <a:r>
              <a:rPr lang="en-GB" sz="1400" dirty="0">
                <a:solidFill>
                  <a:schemeClr val="accent5"/>
                </a:solidFill>
              </a:rPr>
              <a:t>In patients with low testosterone, clinicians should measure serum luteinizing hormone levels. </a:t>
            </a:r>
          </a:p>
          <a:p>
            <a:pPr lvl="1"/>
            <a:r>
              <a:rPr lang="en-GB" sz="1400" dirty="0">
                <a:solidFill>
                  <a:schemeClr val="accent5"/>
                </a:solidFill>
              </a:rPr>
              <a:t>Serum prolactin levels should be measured in patients with low testosterone levels combined with low or low/normal luteinizing hormone levels. </a:t>
            </a:r>
          </a:p>
          <a:p>
            <a:pPr lvl="1"/>
            <a:r>
              <a:rPr lang="en-GB" sz="1400" dirty="0">
                <a:solidFill>
                  <a:schemeClr val="accent5"/>
                </a:solidFill>
              </a:rPr>
              <a:t>Patients with persistently high prolactin levels of unknown aetiology should undergo evaluation for endocrine disorders. </a:t>
            </a:r>
          </a:p>
          <a:p>
            <a:pPr lvl="1"/>
            <a:r>
              <a:rPr lang="en-GB" sz="1400" dirty="0">
                <a:solidFill>
                  <a:schemeClr val="accent5"/>
                </a:solidFill>
              </a:rPr>
              <a:t>Serum oestradiol should be measured in testosterone deficient patients who present with breast symptoms or gynecomastia prior to the commencement of testosterone therapy. </a:t>
            </a:r>
          </a:p>
          <a:p>
            <a:pPr lvl="1"/>
            <a:r>
              <a:rPr lang="en-GB" sz="1400" dirty="0">
                <a:solidFill>
                  <a:schemeClr val="accent5"/>
                </a:solidFill>
              </a:rPr>
              <a:t>Men with testosterone deficiency who are interested in fertility should have a reproductive health evaluation performed prior to treatment. </a:t>
            </a:r>
          </a:p>
          <a:p>
            <a:pPr lvl="1"/>
            <a:r>
              <a:rPr lang="en-GB" sz="1400" dirty="0">
                <a:solidFill>
                  <a:schemeClr val="accent5"/>
                </a:solidFill>
              </a:rPr>
              <a:t>Prior to offering testosterone therapy, clinicians should measure haemoglobin and haematocrit and inform patients regarding the increased risk of </a:t>
            </a:r>
            <a:r>
              <a:rPr lang="en-GB" sz="1400" dirty="0" err="1">
                <a:solidFill>
                  <a:schemeClr val="accent5"/>
                </a:solidFill>
              </a:rPr>
              <a:t>polycythemia</a:t>
            </a:r>
            <a:r>
              <a:rPr lang="en-GB" sz="1400" dirty="0">
                <a:solidFill>
                  <a:schemeClr val="accent5"/>
                </a:solidFill>
              </a:rPr>
              <a:t>. </a:t>
            </a:r>
          </a:p>
          <a:p>
            <a:pPr lvl="1"/>
            <a:r>
              <a:rPr lang="en-GB" sz="1400" dirty="0">
                <a:solidFill>
                  <a:schemeClr val="accent5"/>
                </a:solidFill>
              </a:rPr>
              <a:t>PSA should be measured in men over 40 years of age prior to commencement of testosterone therapy to exclude a prostate cancer diagnosis. </a:t>
            </a:r>
          </a:p>
        </p:txBody>
      </p:sp>
      <p:sp>
        <p:nvSpPr>
          <p:cNvPr id="4" name="Title 1">
            <a:extLst>
              <a:ext uri="{FF2B5EF4-FFF2-40B4-BE49-F238E27FC236}">
                <a16:creationId xmlns:a16="http://schemas.microsoft.com/office/drawing/2014/main" id="{09E84571-7AD4-4706-96FF-7B161E77FEF1}"/>
              </a:ext>
            </a:extLst>
          </p:cNvPr>
          <p:cNvSpPr txBox="1">
            <a:spLocks noGrp="1"/>
          </p:cNvSpPr>
          <p:nvPr>
            <p:ph type="title"/>
          </p:nvPr>
        </p:nvSpPr>
        <p:spPr>
          <a:xfrm>
            <a:off x="695325" y="365125"/>
            <a:ext cx="10634663" cy="86805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rgbClr val="95D608"/>
                </a:solidFill>
                <a:latin typeface="Arial"/>
                <a:ea typeface="+mj-ea"/>
                <a:cs typeface="+mj-cs"/>
              </a:defRPr>
            </a:lvl1pPr>
          </a:lstStyle>
          <a:p>
            <a:pPr marL="0" marR="0" lvl="1"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Poppins Medium"/>
                <a:ea typeface="+mn-ea"/>
                <a:cs typeface="Arial"/>
              </a:rPr>
              <a:t>Testosterone Therapy – Prior to Initiation (3/3)</a:t>
            </a:r>
            <a:br>
              <a:rPr kumimoji="0" lang="en-US" sz="2400" b="1" i="0" u="none" strike="noStrike" kern="1200" cap="none" spc="0" normalizeH="0" baseline="0" noProof="0" dirty="0">
                <a:ln>
                  <a:noFill/>
                </a:ln>
                <a:solidFill>
                  <a:srgbClr val="85D20C"/>
                </a:solidFill>
                <a:effectLst/>
                <a:uLnTx/>
                <a:uFillTx/>
                <a:latin typeface="Arial"/>
                <a:ea typeface="+mn-ea"/>
                <a:cs typeface="Arial"/>
              </a:rPr>
            </a:br>
            <a:endParaRPr kumimoji="0" lang="en-US" sz="2400" b="1" i="0" u="none" strike="noStrike" kern="1200" cap="none" spc="0" normalizeH="0" baseline="0" noProof="0" dirty="0">
              <a:ln>
                <a:noFill/>
              </a:ln>
              <a:solidFill>
                <a:srgbClr val="85D20C"/>
              </a:solidFill>
              <a:effectLst/>
              <a:uLnTx/>
              <a:uFillTx/>
              <a:latin typeface="Arial"/>
              <a:ea typeface="+mn-ea"/>
              <a:cs typeface="Arial"/>
            </a:endParaRPr>
          </a:p>
        </p:txBody>
      </p:sp>
      <p:sp>
        <p:nvSpPr>
          <p:cNvPr id="5" name="TextBox 4">
            <a:extLst>
              <a:ext uri="{FF2B5EF4-FFF2-40B4-BE49-F238E27FC236}">
                <a16:creationId xmlns:a16="http://schemas.microsoft.com/office/drawing/2014/main" id="{11DB4E02-1853-472C-AE5B-671A4C3DB80D}"/>
              </a:ext>
            </a:extLst>
          </p:cNvPr>
          <p:cNvSpPr txBox="1"/>
          <p:nvPr/>
        </p:nvSpPr>
        <p:spPr>
          <a:xfrm>
            <a:off x="1607557" y="5991014"/>
            <a:ext cx="333296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Light"/>
                <a:ea typeface="+mn-ea"/>
                <a:cs typeface="+mn-cs"/>
              </a:rPr>
              <a:t>1. Mulhall JP, et al. American Urological Association 2018</a:t>
            </a:r>
            <a:r>
              <a:rPr kumimoji="0" lang="en-US" sz="700" b="0" i="0" u="none" strike="noStrike" kern="1200" cap="none" spc="0" normalizeH="0" baseline="0" noProof="0" dirty="0">
                <a:ln>
                  <a:noFill/>
                </a:ln>
                <a:solidFill>
                  <a:srgbClr val="7F7F7F"/>
                </a:solidFill>
                <a:effectLst/>
                <a:uLnTx/>
                <a:uFillTx/>
                <a:latin typeface="Poppins Light"/>
                <a:ea typeface="+mn-ea"/>
                <a:cs typeface="+mn-cs"/>
              </a:rPr>
              <a:t>.</a:t>
            </a:r>
          </a:p>
        </p:txBody>
      </p:sp>
    </p:spTree>
    <p:extLst>
      <p:ext uri="{BB962C8B-B14F-4D97-AF65-F5344CB8AC3E}">
        <p14:creationId xmlns:p14="http://schemas.microsoft.com/office/powerpoint/2010/main" val="385972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7392-A013-4958-BB05-E2DBAC378C62}"/>
              </a:ext>
            </a:extLst>
          </p:cNvPr>
          <p:cNvSpPr>
            <a:spLocks noGrp="1"/>
          </p:cNvSpPr>
          <p:nvPr>
            <p:ph type="title"/>
          </p:nvPr>
        </p:nvSpPr>
        <p:spPr>
          <a:xfrm>
            <a:off x="1755169" y="198045"/>
            <a:ext cx="8229600" cy="1034902"/>
          </a:xfrm>
        </p:spPr>
        <p:txBody>
          <a:bodyPr>
            <a:normAutofit/>
          </a:bodyPr>
          <a:lstStyle/>
          <a:p>
            <a:pPr algn="ctr"/>
            <a:r>
              <a:rPr lang="en-US" altLang="en-US" sz="4400" dirty="0">
                <a:solidFill>
                  <a:schemeClr val="accent5"/>
                </a:solidFill>
              </a:rPr>
              <a:t>Testosterone Therapy (</a:t>
            </a:r>
            <a:r>
              <a:rPr lang="en-US" altLang="en-US" sz="4400" dirty="0" err="1">
                <a:solidFill>
                  <a:schemeClr val="accent5"/>
                </a:solidFill>
              </a:rPr>
              <a:t>TTh</a:t>
            </a:r>
            <a:r>
              <a:rPr lang="en-US" altLang="en-US" sz="4400" dirty="0">
                <a:solidFill>
                  <a:schemeClr val="accent5"/>
                </a:solidFill>
              </a:rPr>
              <a:t>)</a:t>
            </a:r>
            <a:endParaRPr lang="en-GB" sz="4400" dirty="0">
              <a:solidFill>
                <a:schemeClr val="accent5"/>
              </a:solidFill>
            </a:endParaRPr>
          </a:p>
        </p:txBody>
      </p:sp>
      <p:sp>
        <p:nvSpPr>
          <p:cNvPr id="5" name="Rectangle 3">
            <a:extLst>
              <a:ext uri="{FF2B5EF4-FFF2-40B4-BE49-F238E27FC236}">
                <a16:creationId xmlns:a16="http://schemas.microsoft.com/office/drawing/2014/main" id="{B23F8D78-72C6-431D-B753-CD5EE5B71557}"/>
              </a:ext>
            </a:extLst>
          </p:cNvPr>
          <p:cNvSpPr>
            <a:spLocks noGrp="1" noChangeArrowheads="1"/>
          </p:cNvSpPr>
          <p:nvPr>
            <p:ph idx="1"/>
          </p:nvPr>
        </p:nvSpPr>
        <p:spPr>
          <a:xfrm>
            <a:off x="628649" y="1495425"/>
            <a:ext cx="10106026" cy="3486150"/>
          </a:xfrm>
        </p:spPr>
        <p:txBody>
          <a:bodyPr>
            <a:noAutofit/>
          </a:bodyPr>
          <a:lstStyle/>
          <a:p>
            <a:pPr marL="0" indent="0" algn="ctr">
              <a:buClrTx/>
              <a:buNone/>
            </a:pPr>
            <a:r>
              <a:rPr lang="en-GB" altLang="en-US" sz="3600" b="1" u="sng" dirty="0">
                <a:solidFill>
                  <a:schemeClr val="accent5"/>
                </a:solidFill>
              </a:rPr>
              <a:t>The Major Goal of </a:t>
            </a:r>
            <a:r>
              <a:rPr lang="en-GB" altLang="en-US" sz="3600" b="1" u="sng" dirty="0" err="1">
                <a:solidFill>
                  <a:schemeClr val="accent5"/>
                </a:solidFill>
              </a:rPr>
              <a:t>TTh</a:t>
            </a:r>
            <a:r>
              <a:rPr lang="en-GB" altLang="en-US" sz="3600" b="1" u="sng" dirty="0">
                <a:solidFill>
                  <a:schemeClr val="accent5"/>
                </a:solidFill>
              </a:rPr>
              <a:t>:</a:t>
            </a:r>
          </a:p>
          <a:p>
            <a:pPr marL="0" indent="0" algn="ctr">
              <a:buClrTx/>
              <a:buNone/>
            </a:pPr>
            <a:endParaRPr lang="en-GB" altLang="en-US" sz="3600" b="1" dirty="0">
              <a:solidFill>
                <a:schemeClr val="accent5"/>
              </a:solidFill>
            </a:endParaRPr>
          </a:p>
          <a:p>
            <a:pPr marL="457200" lvl="1" indent="0" algn="ctr">
              <a:buClrTx/>
              <a:buNone/>
            </a:pPr>
            <a:r>
              <a:rPr lang="en-GB" altLang="en-US" sz="2800" dirty="0">
                <a:solidFill>
                  <a:schemeClr val="accent5"/>
                </a:solidFill>
              </a:rPr>
              <a:t>To achieve &amp; maintain normal physiological testosterone levels to relieve symptoms of androgen deficiency, such as loss of libido, erectile dysfunction, changes in body composition and psychological impairment</a:t>
            </a:r>
            <a:endParaRPr lang="en-NZ" altLang="en-US" sz="2800" dirty="0">
              <a:solidFill>
                <a:schemeClr val="accent5"/>
              </a:solidFill>
            </a:endParaRPr>
          </a:p>
        </p:txBody>
      </p:sp>
      <p:sp>
        <p:nvSpPr>
          <p:cNvPr id="6" name="TextBox 5">
            <a:extLst>
              <a:ext uri="{FF2B5EF4-FFF2-40B4-BE49-F238E27FC236}">
                <a16:creationId xmlns:a16="http://schemas.microsoft.com/office/drawing/2014/main" id="{2A3510BA-D3C3-4E45-A87F-0937BC470189}"/>
              </a:ext>
            </a:extLst>
          </p:cNvPr>
          <p:cNvSpPr txBox="1">
            <a:spLocks noChangeArrowheads="1"/>
          </p:cNvSpPr>
          <p:nvPr/>
        </p:nvSpPr>
        <p:spPr bwMode="auto">
          <a:xfrm>
            <a:off x="1755169" y="5834727"/>
            <a:ext cx="670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333333"/>
                </a:solidFill>
                <a:latin typeface="Verdana" panose="020B0604030504040204" pitchFamily="34" charset="0"/>
                <a:cs typeface="Arial" panose="020B0604020202020204" pitchFamily="34" charset="0"/>
              </a:defRPr>
            </a:lvl1pPr>
            <a:lvl2pPr marL="742950" indent="-285750" eaLnBrk="0" hangingPunct="0">
              <a:spcBef>
                <a:spcPct val="20000"/>
              </a:spcBef>
              <a:buChar char="–"/>
              <a:defRPr sz="2400">
                <a:solidFill>
                  <a:srgbClr val="333333"/>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000">
                <a:solidFill>
                  <a:srgbClr val="333333"/>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a:solidFill>
                  <a:srgbClr val="333333"/>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a:solidFill>
                  <a:srgbClr val="333333"/>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a:ea typeface="+mn-ea"/>
                <a:cs typeface="Arial" panose="020B0604020202020204" pitchFamily="34" charset="0"/>
              </a:rPr>
              <a:t>EMA/716062/2014  Pharmacovigilance Risk Assessment Committee (PRAC)</a:t>
            </a:r>
            <a:endParaRPr kumimoji="0" lang="en-NZ" altLang="en-US" sz="1200" b="0" i="0" u="none" strike="noStrike" kern="0" cap="none" spc="0" normalizeH="0" baseline="0" noProof="0" dirty="0">
              <a:ln>
                <a:noFill/>
              </a:ln>
              <a:solidFill>
                <a:srgbClr val="000000"/>
              </a:solidFill>
              <a:effectLst/>
              <a:uLnTx/>
              <a:uFillTx/>
              <a:latin typeface="Poppins Light"/>
              <a:ea typeface="+mn-ea"/>
              <a:cs typeface="Arial" panose="020B0604020202020204" pitchFamily="34" charset="0"/>
            </a:endParaRPr>
          </a:p>
        </p:txBody>
      </p:sp>
    </p:spTree>
    <p:extLst>
      <p:ext uri="{BB962C8B-B14F-4D97-AF65-F5344CB8AC3E}">
        <p14:creationId xmlns:p14="http://schemas.microsoft.com/office/powerpoint/2010/main" val="111538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8E23-9E83-4904-A90C-47C132F82473}"/>
              </a:ext>
            </a:extLst>
          </p:cNvPr>
          <p:cNvSpPr>
            <a:spLocks noGrp="1"/>
          </p:cNvSpPr>
          <p:nvPr>
            <p:ph type="title"/>
          </p:nvPr>
        </p:nvSpPr>
        <p:spPr>
          <a:xfrm>
            <a:off x="1981200" y="136526"/>
            <a:ext cx="8229600" cy="949551"/>
          </a:xfrm>
        </p:spPr>
        <p:txBody>
          <a:bodyPr>
            <a:normAutofit/>
          </a:bodyPr>
          <a:lstStyle/>
          <a:p>
            <a:pPr algn="ctr"/>
            <a:r>
              <a:rPr lang="en-GB" sz="4000" dirty="0">
                <a:solidFill>
                  <a:srgbClr val="000000"/>
                </a:solidFill>
              </a:rPr>
              <a:t>Testosterone Therapy (</a:t>
            </a:r>
            <a:r>
              <a:rPr lang="en-GB" sz="4000" dirty="0" err="1">
                <a:solidFill>
                  <a:srgbClr val="000000"/>
                </a:solidFill>
              </a:rPr>
              <a:t>TTh</a:t>
            </a:r>
            <a:r>
              <a:rPr lang="en-GB" sz="4000" dirty="0">
                <a:solidFill>
                  <a:srgbClr val="000000"/>
                </a:solidFill>
              </a:rPr>
              <a:t>) – UK </a:t>
            </a:r>
            <a:r>
              <a:rPr lang="en-GB" sz="4000" baseline="30000" dirty="0">
                <a:solidFill>
                  <a:srgbClr val="000000"/>
                </a:solidFill>
              </a:rPr>
              <a:t>1</a:t>
            </a:r>
            <a:r>
              <a:rPr lang="en-GB" sz="4000" dirty="0">
                <a:solidFill>
                  <a:srgbClr val="000000"/>
                </a:solidFill>
              </a:rPr>
              <a:t> </a:t>
            </a:r>
          </a:p>
        </p:txBody>
      </p:sp>
      <p:sp>
        <p:nvSpPr>
          <p:cNvPr id="5" name="Content Placeholder 2">
            <a:extLst>
              <a:ext uri="{FF2B5EF4-FFF2-40B4-BE49-F238E27FC236}">
                <a16:creationId xmlns:a16="http://schemas.microsoft.com/office/drawing/2014/main" id="{7DE1B2B0-CBF2-4090-93C8-AAAF4D7F8205}"/>
              </a:ext>
            </a:extLst>
          </p:cNvPr>
          <p:cNvSpPr txBox="1">
            <a:spLocks/>
          </p:cNvSpPr>
          <p:nvPr/>
        </p:nvSpPr>
        <p:spPr>
          <a:xfrm>
            <a:off x="5772702" y="1775637"/>
            <a:ext cx="5647774" cy="3607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32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Poppins Light"/>
                <a:ea typeface="+mn-ea"/>
                <a:cs typeface="+mn-cs"/>
              </a:rPr>
              <a:t>Preparations differ:</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00000"/>
                </a:solidFill>
                <a:effectLst/>
                <a:uLnTx/>
                <a:uFillTx/>
                <a:latin typeface="Poppins Light"/>
                <a:ea typeface="+mn-ea"/>
                <a:cs typeface="+mn-cs"/>
              </a:rPr>
              <a:t>Route of delivery</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00000"/>
                </a:solidFill>
                <a:effectLst/>
                <a:uLnTx/>
                <a:uFillTx/>
                <a:latin typeface="Poppins Light"/>
                <a:ea typeface="+mn-ea"/>
                <a:cs typeface="+mn-cs"/>
              </a:rPr>
              <a:t>Ease of use</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00000"/>
                </a:solidFill>
                <a:effectLst/>
                <a:uLnTx/>
                <a:uFillTx/>
                <a:latin typeface="Poppins Light"/>
                <a:ea typeface="+mn-ea"/>
                <a:cs typeface="+mn-cs"/>
              </a:rPr>
              <a:t>Pharmacokinetics</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00000"/>
                </a:solidFill>
                <a:effectLst/>
                <a:uLnTx/>
                <a:uFillTx/>
                <a:latin typeface="Poppins Light"/>
                <a:ea typeface="+mn-ea"/>
                <a:cs typeface="+mn-cs"/>
              </a:rPr>
              <a:t>Cost</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0000"/>
                </a:solidFill>
                <a:effectLst/>
                <a:uLnTx/>
                <a:uFillTx/>
                <a:latin typeface="Poppins Light"/>
                <a:ea typeface="+mn-ea"/>
                <a:cs typeface="+mn-cs"/>
              </a:rPr>
              <a:t>Compliance</a:t>
            </a:r>
            <a:r>
              <a:rPr kumimoji="0" lang="en-GB" sz="2400" b="0" i="0" u="none" strike="noStrike" kern="1200" cap="none" spc="0" normalizeH="0" baseline="0" noProof="0" dirty="0">
                <a:ln>
                  <a:noFill/>
                </a:ln>
                <a:solidFill>
                  <a:srgbClr val="000000"/>
                </a:solidFill>
                <a:effectLst/>
                <a:uLnTx/>
                <a:uFillTx/>
                <a:latin typeface="Poppins Light"/>
                <a:ea typeface="+mn-ea"/>
                <a:cs typeface="+mn-cs"/>
              </a:rPr>
              <a:t> is crucial</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Poppins Light"/>
                <a:ea typeface="+mn-ea"/>
                <a:cs typeface="+mn-cs"/>
              </a:rPr>
              <a:t>Must </a:t>
            </a:r>
            <a:r>
              <a:rPr kumimoji="0" lang="en-GB" sz="2400" b="1" i="0" u="none" strike="noStrike" kern="1200" cap="none" spc="0" normalizeH="0" baseline="0" noProof="0" dirty="0">
                <a:ln>
                  <a:noFill/>
                </a:ln>
                <a:solidFill>
                  <a:srgbClr val="000000"/>
                </a:solidFill>
                <a:effectLst/>
                <a:uLnTx/>
                <a:uFillTx/>
                <a:latin typeface="Poppins Light"/>
                <a:ea typeface="+mn-ea"/>
                <a:cs typeface="+mn-cs"/>
              </a:rPr>
              <a:t>advise </a:t>
            </a:r>
            <a:r>
              <a:rPr kumimoji="0" lang="en-GB" sz="2400" b="0" i="0" u="none" strike="noStrike" kern="1200" cap="none" spc="0" normalizeH="0" baseline="0" noProof="0" dirty="0">
                <a:ln>
                  <a:noFill/>
                </a:ln>
                <a:solidFill>
                  <a:srgbClr val="000000"/>
                </a:solidFill>
                <a:effectLst/>
                <a:uLnTx/>
                <a:uFillTx/>
                <a:latin typeface="Poppins Light"/>
                <a:ea typeface="+mn-ea"/>
                <a:cs typeface="+mn-cs"/>
              </a:rPr>
              <a:t>re: all options, including not treating i.e. lifestyle advice</a:t>
            </a:r>
          </a:p>
        </p:txBody>
      </p:sp>
      <p:pic>
        <p:nvPicPr>
          <p:cNvPr id="6" name="Picture 12" descr="https://www.adlershop.ch/p51334/67200/tostran-gel-20-mg-g-60-g-800x800.jpg">
            <a:extLst>
              <a:ext uri="{FF2B5EF4-FFF2-40B4-BE49-F238E27FC236}">
                <a16:creationId xmlns:a16="http://schemas.microsoft.com/office/drawing/2014/main" id="{35930DAB-AB71-4850-BE27-DB59A7C113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479" y="3572558"/>
            <a:ext cx="701723" cy="23737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1E0067B-506A-4091-9577-F790F31FDC3D}"/>
              </a:ext>
            </a:extLst>
          </p:cNvPr>
          <p:cNvPicPr>
            <a:picLocks noChangeAspect="1"/>
          </p:cNvPicPr>
          <p:nvPr/>
        </p:nvPicPr>
        <p:blipFill>
          <a:blip r:embed="rId3"/>
          <a:stretch>
            <a:fillRect/>
          </a:stretch>
        </p:blipFill>
        <p:spPr>
          <a:xfrm>
            <a:off x="3701290" y="3493427"/>
            <a:ext cx="1137189" cy="2548302"/>
          </a:xfrm>
          <a:prstGeom prst="rect">
            <a:avLst/>
          </a:prstGeom>
        </p:spPr>
      </p:pic>
      <p:pic>
        <p:nvPicPr>
          <p:cNvPr id="13" name="Picture 12">
            <a:extLst>
              <a:ext uri="{FF2B5EF4-FFF2-40B4-BE49-F238E27FC236}">
                <a16:creationId xmlns:a16="http://schemas.microsoft.com/office/drawing/2014/main" id="{2295501F-6046-4E18-B753-B03B0CEC458C}"/>
              </a:ext>
            </a:extLst>
          </p:cNvPr>
          <p:cNvPicPr>
            <a:picLocks noChangeAspect="1"/>
          </p:cNvPicPr>
          <p:nvPr/>
        </p:nvPicPr>
        <p:blipFill>
          <a:blip r:embed="rId4"/>
          <a:stretch>
            <a:fillRect/>
          </a:stretch>
        </p:blipFill>
        <p:spPr>
          <a:xfrm>
            <a:off x="1728454" y="4501829"/>
            <a:ext cx="2004736" cy="1496960"/>
          </a:xfrm>
          <a:prstGeom prst="rect">
            <a:avLst/>
          </a:prstGeom>
        </p:spPr>
      </p:pic>
      <p:pic>
        <p:nvPicPr>
          <p:cNvPr id="11" name="Picture 10">
            <a:extLst>
              <a:ext uri="{FF2B5EF4-FFF2-40B4-BE49-F238E27FC236}">
                <a16:creationId xmlns:a16="http://schemas.microsoft.com/office/drawing/2014/main" id="{511271EF-40B2-45D5-B34C-91D088B32FFE}"/>
              </a:ext>
            </a:extLst>
          </p:cNvPr>
          <p:cNvPicPr>
            <a:picLocks noChangeAspect="1"/>
          </p:cNvPicPr>
          <p:nvPr/>
        </p:nvPicPr>
        <p:blipFill>
          <a:blip r:embed="rId5"/>
          <a:stretch>
            <a:fillRect/>
          </a:stretch>
        </p:blipFill>
        <p:spPr>
          <a:xfrm>
            <a:off x="1783095" y="961900"/>
            <a:ext cx="3794346" cy="2467100"/>
          </a:xfrm>
          <a:prstGeom prst="rect">
            <a:avLst/>
          </a:prstGeom>
        </p:spPr>
      </p:pic>
      <p:pic>
        <p:nvPicPr>
          <p:cNvPr id="7" name="Picture 2" descr="http://www.nebido.com/html/images/upload/Patients/nebido/image1g.jpg">
            <a:extLst>
              <a:ext uri="{FF2B5EF4-FFF2-40B4-BE49-F238E27FC236}">
                <a16:creationId xmlns:a16="http://schemas.microsoft.com/office/drawing/2014/main" id="{7A26126E-232C-41CE-8683-D8BF3D58D3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3096" y="3141939"/>
            <a:ext cx="1950095" cy="12388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2B4B947-F590-4B2C-9284-C7AF677C084E}"/>
              </a:ext>
            </a:extLst>
          </p:cNvPr>
          <p:cNvSpPr/>
          <p:nvPr/>
        </p:nvSpPr>
        <p:spPr>
          <a:xfrm>
            <a:off x="8692595" y="6072945"/>
            <a:ext cx="3036409" cy="283667"/>
          </a:xfrm>
          <a:prstGeom prst="rect">
            <a:avLst/>
          </a:prstGeom>
        </p:spPr>
        <p:txBody>
          <a:bodyPr wrap="none">
            <a:spAutoFit/>
          </a:bodyPr>
          <a:lstStyle/>
          <a:p>
            <a:pPr marL="342900" marR="0" lvl="0" indent="-342900" algn="l" defTabSz="914400" rtl="0" eaLnBrk="1" fontAlgn="auto" latinLnBrk="0" hangingPunct="0">
              <a:lnSpc>
                <a:spcPct val="107000"/>
              </a:lnSpc>
              <a:spcBef>
                <a:spcPts val="0"/>
              </a:spcBef>
              <a:spcAft>
                <a:spcPts val="0"/>
              </a:spcAft>
              <a:buClrTx/>
              <a:buSzTx/>
              <a:buFont typeface="+mj-lt"/>
              <a:buAutoNum type="arabicPeriod"/>
              <a:tabLst>
                <a:tab pos="228600" algn="l"/>
              </a:tabLst>
              <a:defRPr/>
            </a:pPr>
            <a:r>
              <a:rPr kumimoji="0" lang="en-GB" sz="1200" b="0" i="0" u="none" strike="noStrike" kern="1200" cap="none" spc="0" normalizeH="0" baseline="0" noProof="0" dirty="0">
                <a:ln>
                  <a:noFill/>
                </a:ln>
                <a:solidFill>
                  <a:srgbClr val="000000"/>
                </a:solidFill>
                <a:effectLst/>
                <a:uLnTx/>
                <a:uFillTx/>
                <a:latin typeface="Poppins Light"/>
                <a:ea typeface="Times New Roman" panose="02020603050405020304" pitchFamily="18" charset="0"/>
                <a:cs typeface="Times New Roman" panose="02020603050405020304" pitchFamily="18" charset="0"/>
              </a:rPr>
              <a:t>MIMS Online: Accessed Feb 2021</a:t>
            </a:r>
          </a:p>
        </p:txBody>
      </p:sp>
    </p:spTree>
    <p:extLst>
      <p:ext uri="{BB962C8B-B14F-4D97-AF65-F5344CB8AC3E}">
        <p14:creationId xmlns:p14="http://schemas.microsoft.com/office/powerpoint/2010/main" val="173836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68C82C-3202-4255-A638-44FEDF36A180}"/>
              </a:ext>
            </a:extLst>
          </p:cNvPr>
          <p:cNvPicPr>
            <a:picLocks noChangeAspect="1"/>
          </p:cNvPicPr>
          <p:nvPr/>
        </p:nvPicPr>
        <p:blipFill>
          <a:blip r:embed="rId3"/>
          <a:stretch>
            <a:fillRect/>
          </a:stretch>
        </p:blipFill>
        <p:spPr>
          <a:xfrm>
            <a:off x="1257843" y="1035443"/>
            <a:ext cx="9324431" cy="4933956"/>
          </a:xfrm>
          <a:prstGeom prst="rect">
            <a:avLst/>
          </a:prstGeom>
        </p:spPr>
      </p:pic>
      <p:sp>
        <p:nvSpPr>
          <p:cNvPr id="6" name="Rectangle 5">
            <a:extLst>
              <a:ext uri="{FF2B5EF4-FFF2-40B4-BE49-F238E27FC236}">
                <a16:creationId xmlns:a16="http://schemas.microsoft.com/office/drawing/2014/main" id="{633B9B36-924C-435A-BC70-2259462D509D}"/>
              </a:ext>
            </a:extLst>
          </p:cNvPr>
          <p:cNvSpPr/>
          <p:nvPr/>
        </p:nvSpPr>
        <p:spPr>
          <a:xfrm>
            <a:off x="1531467" y="6077392"/>
            <a:ext cx="40687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Hackett, G; Kirby, M et al J Sex Med 2017;14:1504-1523</a:t>
            </a:r>
          </a:p>
        </p:txBody>
      </p:sp>
      <p:sp>
        <p:nvSpPr>
          <p:cNvPr id="7" name="object 5">
            <a:extLst>
              <a:ext uri="{FF2B5EF4-FFF2-40B4-BE49-F238E27FC236}">
                <a16:creationId xmlns:a16="http://schemas.microsoft.com/office/drawing/2014/main" id="{3E7BFD86-8A30-41D4-B19B-04F9D771E9D0}"/>
              </a:ext>
            </a:extLst>
          </p:cNvPr>
          <p:cNvSpPr txBox="1">
            <a:spLocks noGrp="1"/>
          </p:cNvSpPr>
          <p:nvPr>
            <p:ph type="title"/>
          </p:nvPr>
        </p:nvSpPr>
        <p:spPr>
          <a:xfrm>
            <a:off x="1981200" y="76201"/>
            <a:ext cx="8229600" cy="1131333"/>
          </a:xfrm>
          <a:prstGeom prst="rect">
            <a:avLst/>
          </a:prstGeom>
        </p:spPr>
        <p:txBody>
          <a:bodyPr vert="horz" wrap="square" lIns="0" tIns="0" rIns="0" bIns="0" rtlCol="0" anchor="ctr">
            <a:noAutofit/>
          </a:bodyPr>
          <a:lstStyle/>
          <a:p>
            <a:pPr marL="12700" algn="ctr" defTabSz="457200">
              <a:lnSpc>
                <a:spcPts val="4175"/>
              </a:lnSpc>
              <a:spcBef>
                <a:spcPts val="208"/>
              </a:spcBef>
              <a:defRPr/>
            </a:pPr>
            <a:r>
              <a:rPr lang="en-GB" sz="6000" b="1" baseline="3413" dirty="0">
                <a:solidFill>
                  <a:srgbClr val="005293"/>
                </a:solidFill>
                <a:latin typeface="Calibri"/>
                <a:ea typeface="+mn-ea"/>
                <a:cs typeface="Calibri"/>
              </a:rPr>
              <a:t> </a:t>
            </a:r>
            <a:r>
              <a:rPr lang="en-GB" sz="6000" b="1" spc="24" dirty="0">
                <a:solidFill>
                  <a:srgbClr val="005293"/>
                </a:solidFill>
                <a:latin typeface="Calibri"/>
                <a:ea typeface="+mn-ea"/>
                <a:cs typeface="Calibri"/>
              </a:rPr>
              <a:t>  </a:t>
            </a:r>
            <a:r>
              <a:rPr lang="en-GB" sz="4400" spc="24" dirty="0" err="1">
                <a:solidFill>
                  <a:srgbClr val="000000"/>
                </a:solidFill>
                <a:ea typeface="+mn-ea"/>
                <a:cs typeface="Calibri"/>
              </a:rPr>
              <a:t>TTh</a:t>
            </a:r>
            <a:r>
              <a:rPr lang="en-GB" sz="4400" spc="24" dirty="0">
                <a:solidFill>
                  <a:srgbClr val="000000"/>
                </a:solidFill>
                <a:ea typeface="+mn-ea"/>
                <a:cs typeface="Calibri"/>
              </a:rPr>
              <a:t> - ‘U’ Shaped Curve</a:t>
            </a:r>
            <a:endParaRPr sz="3200" dirty="0">
              <a:solidFill>
                <a:srgbClr val="000000"/>
              </a:solidFill>
              <a:ea typeface="+mn-ea"/>
              <a:cs typeface="Calibri"/>
            </a:endParaRPr>
          </a:p>
        </p:txBody>
      </p:sp>
      <p:sp>
        <p:nvSpPr>
          <p:cNvPr id="2" name="Rectangle 1">
            <a:extLst>
              <a:ext uri="{FF2B5EF4-FFF2-40B4-BE49-F238E27FC236}">
                <a16:creationId xmlns:a16="http://schemas.microsoft.com/office/drawing/2014/main" id="{F1B37A90-D8F3-47AF-A805-F3771AAFA8DF}"/>
              </a:ext>
            </a:extLst>
          </p:cNvPr>
          <p:cNvSpPr/>
          <p:nvPr/>
        </p:nvSpPr>
        <p:spPr>
          <a:xfrm>
            <a:off x="3962400" y="5076825"/>
            <a:ext cx="3990975"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 name="TextBox 2">
            <a:extLst>
              <a:ext uri="{FF2B5EF4-FFF2-40B4-BE49-F238E27FC236}">
                <a16:creationId xmlns:a16="http://schemas.microsoft.com/office/drawing/2014/main" id="{C4924C80-1B16-4754-9CC2-C8EFA5ABCFD8}"/>
              </a:ext>
            </a:extLst>
          </p:cNvPr>
          <p:cNvSpPr txBox="1"/>
          <p:nvPr/>
        </p:nvSpPr>
        <p:spPr>
          <a:xfrm>
            <a:off x="4086225" y="5019675"/>
            <a:ext cx="48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13" name="TextBox 12">
            <a:extLst>
              <a:ext uri="{FF2B5EF4-FFF2-40B4-BE49-F238E27FC236}">
                <a16:creationId xmlns:a16="http://schemas.microsoft.com/office/drawing/2014/main" id="{7300FDA3-AF48-422E-AEAB-E6C9E9D18FD7}"/>
              </a:ext>
            </a:extLst>
          </p:cNvPr>
          <p:cNvSpPr txBox="1"/>
          <p:nvPr/>
        </p:nvSpPr>
        <p:spPr>
          <a:xfrm>
            <a:off x="7296149" y="5019675"/>
            <a:ext cx="485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35</a:t>
            </a:r>
          </a:p>
        </p:txBody>
      </p:sp>
    </p:spTree>
    <p:extLst>
      <p:ext uri="{BB962C8B-B14F-4D97-AF65-F5344CB8AC3E}">
        <p14:creationId xmlns:p14="http://schemas.microsoft.com/office/powerpoint/2010/main" val="288522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A85B53-D087-479D-9D4A-61659812B2A5}"/>
              </a:ext>
            </a:extLst>
          </p:cNvPr>
          <p:cNvSpPr txBox="1">
            <a:spLocks/>
          </p:cNvSpPr>
          <p:nvPr/>
        </p:nvSpPr>
        <p:spPr>
          <a:xfrm>
            <a:off x="314325" y="260498"/>
            <a:ext cx="10963275" cy="653903"/>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Clr>
                <a:schemeClr val="tx2"/>
              </a:buClr>
              <a:buNone/>
              <a:defRPr sz="4400" b="1" i="0" kern="1200" baseline="0">
                <a:solidFill>
                  <a:schemeClr val="tx2"/>
                </a:solidFill>
                <a:latin typeface="Calibri"/>
                <a:ea typeface="+mj-ea"/>
                <a:cs typeface="+mj-cs"/>
              </a:defRPr>
            </a:lvl1pPr>
          </a:lstStyle>
          <a:p>
            <a:pPr marL="0" marR="0" lvl="0" indent="0" algn="ctr" defTabSz="457200" rtl="0" eaLnBrk="1" fontAlgn="auto" latinLnBrk="0" hangingPunct="1">
              <a:lnSpc>
                <a:spcPct val="80000"/>
              </a:lnSpc>
              <a:spcBef>
                <a:spcPct val="0"/>
              </a:spcBef>
              <a:spcAft>
                <a:spcPts val="0"/>
              </a:spcAft>
              <a:buClr>
                <a:srgbClr val="005294"/>
              </a:buClr>
              <a:buSzTx/>
              <a:buFontTx/>
              <a:buNone/>
              <a:tabLst/>
              <a:defRPr/>
            </a:pPr>
            <a:r>
              <a:rPr kumimoji="0" lang="en-GB" sz="3600" b="0" i="0" u="none" strike="noStrike" kern="1200" cap="none" spc="0" normalizeH="0" baseline="0" noProof="0" dirty="0">
                <a:ln>
                  <a:noFill/>
                </a:ln>
                <a:solidFill>
                  <a:srgbClr val="000000"/>
                </a:solidFill>
                <a:effectLst/>
                <a:uLnTx/>
                <a:uFillTx/>
                <a:latin typeface="Poppins Medium"/>
                <a:ea typeface="+mj-ea"/>
                <a:cs typeface="+mj-cs"/>
              </a:rPr>
              <a:t>Time to Onset of TD Symptom Improvement</a:t>
            </a:r>
          </a:p>
        </p:txBody>
      </p:sp>
      <p:sp>
        <p:nvSpPr>
          <p:cNvPr id="3" name="TextBox 2">
            <a:extLst>
              <a:ext uri="{FF2B5EF4-FFF2-40B4-BE49-F238E27FC236}">
                <a16:creationId xmlns:a16="http://schemas.microsoft.com/office/drawing/2014/main" id="{6787A553-3C24-4511-85A8-7A4F34B7A0A9}"/>
              </a:ext>
            </a:extLst>
          </p:cNvPr>
          <p:cNvSpPr txBox="1"/>
          <p:nvPr/>
        </p:nvSpPr>
        <p:spPr>
          <a:xfrm>
            <a:off x="695324" y="1121555"/>
            <a:ext cx="102012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Poppins Light"/>
                <a:ea typeface="+mn-ea"/>
                <a:cs typeface="+mn-cs"/>
              </a:rPr>
              <a:t>Time-dependent and symptom-specific onset of effects of </a:t>
            </a:r>
            <a:r>
              <a:rPr kumimoji="0" lang="en-GB" sz="2400" b="1" i="0" u="none" strike="noStrike" kern="1200" cap="none" spc="0" normalizeH="0" baseline="0" noProof="0" dirty="0" err="1">
                <a:ln>
                  <a:noFill/>
                </a:ln>
                <a:solidFill>
                  <a:srgbClr val="000000"/>
                </a:solidFill>
                <a:effectLst/>
                <a:uLnTx/>
                <a:uFillTx/>
                <a:latin typeface="Poppins Light"/>
                <a:ea typeface="+mn-ea"/>
                <a:cs typeface="+mn-cs"/>
              </a:rPr>
              <a:t>TTh</a:t>
            </a:r>
            <a:endParaRPr kumimoji="0" lang="en-GB" sz="2400" b="1" i="0" u="none" strike="noStrike" kern="1200" cap="none" spc="0" normalizeH="0" baseline="0" noProof="0" dirty="0">
              <a:ln>
                <a:noFill/>
              </a:ln>
              <a:solidFill>
                <a:srgbClr val="000000"/>
              </a:solidFill>
              <a:effectLst/>
              <a:uLnTx/>
              <a:uFillTx/>
              <a:latin typeface="Poppins Light"/>
              <a:ea typeface="+mn-ea"/>
              <a:cs typeface="+mn-cs"/>
            </a:endParaRPr>
          </a:p>
        </p:txBody>
      </p:sp>
      <p:pic>
        <p:nvPicPr>
          <p:cNvPr id="14" name="Content Placeholder 4">
            <a:extLst>
              <a:ext uri="{FF2B5EF4-FFF2-40B4-BE49-F238E27FC236}">
                <a16:creationId xmlns:a16="http://schemas.microsoft.com/office/drawing/2014/main" id="{20121A98-124F-4FEA-983B-2499A4CBAA04}"/>
              </a:ext>
            </a:extLst>
          </p:cNvPr>
          <p:cNvPicPr>
            <a:picLocks noGrp="1" noChangeAspect="1"/>
          </p:cNvPicPr>
          <p:nvPr>
            <p:ph idx="1"/>
          </p:nvPr>
        </p:nvPicPr>
        <p:blipFill>
          <a:blip r:embed="rId2"/>
          <a:stretch>
            <a:fillRect/>
          </a:stretch>
        </p:blipFill>
        <p:spPr>
          <a:xfrm>
            <a:off x="3352797" y="1668248"/>
            <a:ext cx="5486405" cy="3647809"/>
          </a:xfrm>
          <a:prstGeom prst="rect">
            <a:avLst/>
          </a:prstGeom>
        </p:spPr>
      </p:pic>
      <p:sp>
        <p:nvSpPr>
          <p:cNvPr id="15" name="TextBox 14">
            <a:extLst>
              <a:ext uri="{FF2B5EF4-FFF2-40B4-BE49-F238E27FC236}">
                <a16:creationId xmlns:a16="http://schemas.microsoft.com/office/drawing/2014/main" id="{3CB8E612-EFE1-4F39-8B22-A5B42473E2CE}"/>
              </a:ext>
            </a:extLst>
          </p:cNvPr>
          <p:cNvSpPr txBox="1"/>
          <p:nvPr/>
        </p:nvSpPr>
        <p:spPr>
          <a:xfrm>
            <a:off x="7028342" y="1942329"/>
            <a:ext cx="1658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Sexual Parameters</a:t>
            </a:r>
          </a:p>
        </p:txBody>
      </p:sp>
      <p:sp>
        <p:nvSpPr>
          <p:cNvPr id="16" name="TextBox 15">
            <a:extLst>
              <a:ext uri="{FF2B5EF4-FFF2-40B4-BE49-F238E27FC236}">
                <a16:creationId xmlns:a16="http://schemas.microsoft.com/office/drawing/2014/main" id="{D1272380-00E6-4899-A0A2-7AB2ADFDC994}"/>
              </a:ext>
            </a:extLst>
          </p:cNvPr>
          <p:cNvSpPr txBox="1"/>
          <p:nvPr/>
        </p:nvSpPr>
        <p:spPr>
          <a:xfrm>
            <a:off x="1247464" y="5984876"/>
            <a:ext cx="5629589" cy="27699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Arial" charset="0"/>
              </a:rPr>
              <a:t>Saad et al.  European Journal of Endocrinology (2011) 675-685</a:t>
            </a:r>
          </a:p>
        </p:txBody>
      </p:sp>
    </p:spTree>
    <p:extLst>
      <p:ext uri="{BB962C8B-B14F-4D97-AF65-F5344CB8AC3E}">
        <p14:creationId xmlns:p14="http://schemas.microsoft.com/office/powerpoint/2010/main" val="3235511424"/>
      </p:ext>
    </p:extLst>
  </p:cSld>
  <p:clrMapOvr>
    <a:masterClrMapping/>
  </p:clrMapOvr>
</p:sld>
</file>

<file path=ppt/theme/theme1.xml><?xml version="1.0" encoding="utf-8"?>
<a:theme xmlns:a="http://schemas.openxmlformats.org/drawingml/2006/main" name="1_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0" ma:contentTypeDescription="Create a new document." ma:contentTypeScope="" ma:versionID="7e7cc3e53a1c6c13768d61cee4c666df">
  <xsd:schema xmlns:xsd="http://www.w3.org/2001/XMLSchema" xmlns:xs="http://www.w3.org/2001/XMLSchema" xmlns:p="http://schemas.microsoft.com/office/2006/metadata/properties" xmlns:ns2="2bd39ed4-040d-4575-9ecd-51b09e17f4f6" targetNamespace="http://schemas.microsoft.com/office/2006/metadata/properties" ma:root="true" ma:fieldsID="e59c39555b5737b5f5563e59e9207369" ns2:_="">
    <xsd:import namespace="2bd39ed4-040d-4575-9ecd-51b09e17f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AECF6B-8753-4226-9ED9-2D4473F85160}"/>
</file>

<file path=customXml/itemProps2.xml><?xml version="1.0" encoding="utf-8"?>
<ds:datastoreItem xmlns:ds="http://schemas.openxmlformats.org/officeDocument/2006/customXml" ds:itemID="{E385C828-E80B-4189-9E4E-0E8410EB187F}"/>
</file>

<file path=customXml/itemProps3.xml><?xml version="1.0" encoding="utf-8"?>
<ds:datastoreItem xmlns:ds="http://schemas.openxmlformats.org/officeDocument/2006/customXml" ds:itemID="{536BFCEA-57D4-4F09-80AE-A5093D1B62E5}"/>
</file>

<file path=docProps/app.xml><?xml version="1.0" encoding="utf-8"?>
<Properties xmlns="http://schemas.openxmlformats.org/officeDocument/2006/extended-properties" xmlns:vt="http://schemas.openxmlformats.org/officeDocument/2006/docPropsVTypes">
  <TotalTime>10975</TotalTime>
  <Words>2659</Words>
  <Application>Microsoft Office PowerPoint</Application>
  <PresentationFormat>Widescreen</PresentationFormat>
  <Paragraphs>254</Paragraphs>
  <Slides>28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Poppins Light</vt:lpstr>
      <vt:lpstr>Poppins Medium</vt:lpstr>
      <vt:lpstr>Wingdings</vt:lpstr>
      <vt:lpstr>1_Office Theme</vt:lpstr>
      <vt:lpstr>Testosterone Therapy &amp;  Monitoring Requirements</vt:lpstr>
      <vt:lpstr>PowerPoint Presentation</vt:lpstr>
      <vt:lpstr>Testosterone Therapy: Prior to Initiation (1/3) General Principles</vt:lpstr>
      <vt:lpstr>PowerPoint Presentation</vt:lpstr>
      <vt:lpstr>Testosterone Therapy – Prior to Initiation (3/3) </vt:lpstr>
      <vt:lpstr>Testosterone Therapy (TTh)</vt:lpstr>
      <vt:lpstr>Testosterone Therapy (TTh) – UK 1 </vt:lpstr>
      <vt:lpstr>   TTh - ‘U’ Shaped Curve</vt:lpstr>
      <vt:lpstr>PowerPoint Presentation</vt:lpstr>
      <vt:lpstr>PowerPoint Presentation</vt:lpstr>
      <vt:lpstr>PowerPoint Presentation</vt:lpstr>
      <vt:lpstr>PowerPoint Presentation</vt:lpstr>
      <vt:lpstr>PowerPoint Presentation</vt:lpstr>
      <vt:lpstr>Monitoring of Testosterone Levels </vt:lpstr>
      <vt:lpstr>PowerPoint Presentation</vt:lpstr>
      <vt:lpstr>PowerPoint Presentation</vt:lpstr>
      <vt:lpstr>Recommendations for Follow Up (3/3)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Testosterone Therapy &amp;  Monitoring Requirements</dc:title>
  <dc:creator>richard jones</dc:creator>
  <cp:lastModifiedBy>richard jones</cp:lastModifiedBy>
  <cp:revision>21</cp:revision>
  <dcterms:created xsi:type="dcterms:W3CDTF">2021-03-19T08:54:29Z</dcterms:created>
  <dcterms:modified xsi:type="dcterms:W3CDTF">2021-03-30T16:59:39Z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