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100" r:id="rId2"/>
    <p:sldId id="2102" r:id="rId3"/>
    <p:sldId id="2145" r:id="rId4"/>
    <p:sldId id="2146" r:id="rId5"/>
    <p:sldId id="2143" r:id="rId6"/>
    <p:sldId id="2142" r:id="rId7"/>
    <p:sldId id="2147" r:id="rId8"/>
    <p:sldId id="2149" r:id="rId9"/>
    <p:sldId id="2150" r:id="rId10"/>
    <p:sldId id="2151" r:id="rId11"/>
    <p:sldId id="215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AB2C27-04D8-1D02-0A2C-2EC8C98F5F69}" name="JONES Richard" initials="JR" userId="JONES Richar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5D600"/>
    <a:srgbClr val="000000"/>
    <a:srgbClr val="FF9999"/>
    <a:srgbClr val="FF0000"/>
    <a:srgbClr val="800080"/>
    <a:srgbClr val="FFFFFF"/>
    <a:srgbClr val="00A8E1"/>
    <a:srgbClr val="006EAB"/>
    <a:srgbClr val="104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28" autoAdjust="0"/>
    <p:restoredTop sz="93447" autoAdjust="0"/>
  </p:normalViewPr>
  <p:slideViewPr>
    <p:cSldViewPr snapToGrid="0">
      <p:cViewPr varScale="1">
        <p:scale>
          <a:sx n="59" d="100"/>
          <a:sy n="59" d="100"/>
        </p:scale>
        <p:origin x="1320" y="76"/>
      </p:cViewPr>
      <p:guideLst/>
    </p:cSldViewPr>
  </p:slideViewPr>
  <p:outlineViewPr>
    <p:cViewPr>
      <p:scale>
        <a:sx n="33" d="100"/>
        <a:sy n="33" d="100"/>
      </p:scale>
      <p:origin x="0" y="-81956"/>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20" d="100"/>
          <a:sy n="120" d="100"/>
        </p:scale>
        <p:origin x="1891" y="-16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Richard" userId="480655c1-8f47-49d5-bd5e-fc27e78f803e" providerId="ADAL" clId="{D3BDA9D9-D18B-450B-AF69-687A0146C85B}"/>
    <pc:docChg chg="modSld">
      <pc:chgData name="JONES Richard" userId="480655c1-8f47-49d5-bd5e-fc27e78f803e" providerId="ADAL" clId="{D3BDA9D9-D18B-450B-AF69-687A0146C85B}" dt="2022-10-21T15:28:34.266" v="0" actId="1076"/>
      <pc:docMkLst>
        <pc:docMk/>
      </pc:docMkLst>
      <pc:sldChg chg="modSp mod">
        <pc:chgData name="JONES Richard" userId="480655c1-8f47-49d5-bd5e-fc27e78f803e" providerId="ADAL" clId="{D3BDA9D9-D18B-450B-AF69-687A0146C85B}" dt="2022-10-21T15:28:34.266" v="0" actId="1076"/>
        <pc:sldMkLst>
          <pc:docMk/>
          <pc:sldMk cId="1116748771" sldId="2151"/>
        </pc:sldMkLst>
        <pc:picChg chg="mod">
          <ac:chgData name="JONES Richard" userId="480655c1-8f47-49d5-bd5e-fc27e78f803e" providerId="ADAL" clId="{D3BDA9D9-D18B-450B-AF69-687A0146C85B}" dt="2022-10-21T15:28:34.266" v="0" actId="1076"/>
          <ac:picMkLst>
            <pc:docMk/>
            <pc:sldMk cId="1116748771" sldId="2151"/>
            <ac:picMk id="37" creationId="{829B0187-2435-8A45-E10A-DBAF617DEF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D747B-D609-47BE-A6A6-52428FADEC80}" type="datetimeFigureOut">
              <a:rPr lang="en-GB" smtClean="0"/>
              <a:t>21/10/2022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2D39-4678-4E9E-B489-7EE992660FB0}" type="slidenum">
              <a:rPr lang="en-GB" smtClean="0"/>
              <a:t>‹#›</a:t>
            </a:fld>
            <a:endParaRPr lang="en-GB"/>
          </a:p>
        </p:txBody>
      </p:sp>
    </p:spTree>
    <p:extLst>
      <p:ext uri="{BB962C8B-B14F-4D97-AF65-F5344CB8AC3E}">
        <p14:creationId xmlns:p14="http://schemas.microsoft.com/office/powerpoint/2010/main" val="341859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raversestudy.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da.gov/media/91048/downloa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89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lnSpcReduction="10000"/>
          </a:bodyPr>
          <a:lstStyle/>
          <a:p>
            <a:r>
              <a:rPr lang="sv-SE" b="1" dirty="0"/>
              <a:t>TRAVERSE: intervention and management</a:t>
            </a:r>
          </a:p>
          <a:p>
            <a:pPr marL="171450" indent="-171450">
              <a:buFont typeface="Arial" panose="020B0604020202020204" pitchFamily="34" charset="0"/>
              <a:buChar char="•"/>
            </a:pPr>
            <a:r>
              <a:rPr lang="en-GB" dirty="0"/>
              <a:t>Eligible subjects are randomised using an interactive response technology system in a 1:1 ratio to receive either transdermal 1.62% </a:t>
            </a:r>
            <a:r>
              <a:rPr lang="en-GB" dirty="0" err="1"/>
              <a:t>testoterone</a:t>
            </a:r>
            <a:r>
              <a:rPr lang="en-GB" dirty="0"/>
              <a:t> gel or a matching placebo gel daily.</a:t>
            </a:r>
          </a:p>
          <a:p>
            <a:pPr marL="171450" indent="-171450">
              <a:buFont typeface="Arial" panose="020B0604020202020204" pitchFamily="34" charset="0"/>
              <a:buChar char="•"/>
            </a:pPr>
            <a:r>
              <a:rPr lang="en-GB" dirty="0"/>
              <a:t>The study drug is provided in metered dose pumps applied once-daily in the morning to the shoulder(s) or upper arm(s).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All subjects randomised to the </a:t>
            </a:r>
            <a:r>
              <a:rPr lang="en-GB" dirty="0" err="1"/>
              <a:t>TTh</a:t>
            </a:r>
            <a:r>
              <a:rPr lang="en-GB" dirty="0"/>
              <a:t> group initiate therapy with a 40.5 mg dose </a:t>
            </a:r>
            <a:br>
              <a:rPr lang="en-GB" dirty="0"/>
            </a:br>
            <a:r>
              <a:rPr lang="en-GB" dirty="0"/>
              <a:t>(2 pump actuations, each delivering 20.25 mg testosterone) once-daily.</a:t>
            </a:r>
          </a:p>
          <a:p>
            <a:pPr marL="171450" indent="-171450">
              <a:buFont typeface="Arial" panose="020B0604020202020204" pitchFamily="34" charset="0"/>
              <a:buChar char="•"/>
            </a:pPr>
            <a:r>
              <a:rPr lang="en-GB" dirty="0"/>
              <a:t>The dose is titrated based on testosterone measurements to achieve and maintain serum levels at a concentration of 12.1–26.0 nmol/L (350–750 ng/dL).</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Study drug is permanently discontinued in subjects with confirmed testosterone levels &gt;26.0 nmol/L (750 ng/dL) or haematocrit &gt;54%, even after down-titration </a:t>
            </a:r>
            <a:br>
              <a:rPr lang="en-GB" dirty="0"/>
            </a:br>
            <a:r>
              <a:rPr lang="en-GB" dirty="0"/>
              <a:t>to the lowest dose, those with a new prostate cancer diagnosis, or those deemed at risk for suicide, as determined by the Investigator or by response to the Patient Health Questionnaire-9 in the PDD </a:t>
            </a:r>
            <a:r>
              <a:rPr lang="en-GB" dirty="0" err="1"/>
              <a:t>substudy</a:t>
            </a:r>
            <a:r>
              <a:rPr lang="en-GB" dirty="0"/>
              <a:t>.</a:t>
            </a:r>
          </a:p>
          <a:p>
            <a:pPr marL="171450" indent="-171450">
              <a:buFont typeface="Arial" panose="020B0604020202020204" pitchFamily="34" charset="0"/>
              <a:buChar char="•"/>
            </a:pPr>
            <a:r>
              <a:rPr lang="en-GB" dirty="0"/>
              <a:t>Specific criteria are provided for management or referral to a urologist for elevated prostate-specific antigen values.</a:t>
            </a:r>
          </a:p>
          <a:p>
            <a:pPr marL="171450" indent="-171450">
              <a:buFont typeface="Arial" panose="020B0604020202020204" pitchFamily="34" charset="0"/>
              <a:buChar char="•"/>
            </a:pPr>
            <a:r>
              <a:rPr lang="en-GB" dirty="0"/>
              <a:t>Otherwise, participants who discontinue study drug for other reasons may be restarted at any time, if deemed medically appropriate by the Investigator. </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PDD, persistent depressive disorder; TTh, testosterone therapy.</a:t>
            </a:r>
          </a:p>
          <a:p>
            <a:pPr marL="0" indent="0">
              <a:buFont typeface="Arial" panose="020B0604020202020204" pitchFamily="34" charset="0"/>
              <a:buNone/>
            </a:pPr>
            <a:endParaRPr lang="sv-SE" dirty="0"/>
          </a:p>
          <a:p>
            <a:r>
              <a:rPr lang="sv-SE" b="1" dirty="0"/>
              <a:t>Reference</a:t>
            </a:r>
          </a:p>
          <a:p>
            <a:r>
              <a:rPr lang="sv-SE" dirty="0"/>
              <a:t>Bhasin S </a:t>
            </a:r>
            <a:r>
              <a:rPr lang="sv-SE" i="1" dirty="0"/>
              <a:t>et al. Am Heart J</a:t>
            </a:r>
            <a:r>
              <a:rPr lang="sv-SE" dirty="0"/>
              <a:t> 2022;245:41–50</a:t>
            </a:r>
            <a:r>
              <a:rPr lang="en-GB" dirty="0"/>
              <a:t>.</a:t>
            </a:r>
            <a:endParaRPr lang="sv-SE" dirty="0"/>
          </a:p>
        </p:txBody>
      </p:sp>
      <p:sp>
        <p:nvSpPr>
          <p:cNvPr id="4" name="Slide Number Placeholder 3"/>
          <p:cNvSpPr>
            <a:spLocks noGrp="1"/>
          </p:cNvSpPr>
          <p:nvPr>
            <p:ph type="sldNum" sz="quarter" idx="5"/>
          </p:nvPr>
        </p:nvSpPr>
        <p:spPr/>
        <p:txBody>
          <a:bodyPr/>
          <a:lstStyle/>
          <a:p>
            <a:fld id="{3B372D39-4678-4E9E-B489-7EE992660FB0}" type="slidenum">
              <a:rPr lang="en-GB" smtClean="0"/>
              <a:t>10</a:t>
            </a:fld>
            <a:endParaRPr lang="en-GB" dirty="0"/>
          </a:p>
        </p:txBody>
      </p:sp>
    </p:spTree>
    <p:extLst>
      <p:ext uri="{BB962C8B-B14F-4D97-AF65-F5344CB8AC3E}">
        <p14:creationId xmlns:p14="http://schemas.microsoft.com/office/powerpoint/2010/main" val="116505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3B372D39-4678-4E9E-B489-7EE992660FB0}" type="slidenum">
              <a:rPr lang="en-GB" smtClean="0"/>
              <a:t>11</a:t>
            </a:fld>
            <a:endParaRPr lang="en-GB"/>
          </a:p>
        </p:txBody>
      </p:sp>
    </p:spTree>
    <p:extLst>
      <p:ext uri="{BB962C8B-B14F-4D97-AF65-F5344CB8AC3E}">
        <p14:creationId xmlns:p14="http://schemas.microsoft.com/office/powerpoint/2010/main" val="406131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0" indent="0">
              <a:buFont typeface="Arial" panose="020B0604020202020204" pitchFamily="34" charset="0"/>
              <a:buNone/>
            </a:pPr>
            <a:r>
              <a:rPr lang="sv-SE" sz="1200" dirty="0"/>
              <a:t>The recruitment page for the TRAVERSE study is at </a:t>
            </a:r>
            <a:r>
              <a:rPr lang="sv-SE" dirty="0">
                <a:hlinkClick r:id="rId3"/>
              </a:rPr>
              <a:t>http://traversestudy.com</a:t>
            </a:r>
            <a:r>
              <a:rPr lang="sv-SE" dirty="0"/>
              <a:t> (accessed October 2022)</a:t>
            </a:r>
            <a:r>
              <a:rPr lang="sv-SE" sz="1200" dirty="0"/>
              <a:t>.</a:t>
            </a:r>
          </a:p>
        </p:txBody>
      </p:sp>
      <p:sp>
        <p:nvSpPr>
          <p:cNvPr id="4" name="Slide Number Placeholder 3"/>
          <p:cNvSpPr>
            <a:spLocks noGrp="1"/>
          </p:cNvSpPr>
          <p:nvPr>
            <p:ph type="sldNum" sz="quarter" idx="5"/>
          </p:nvPr>
        </p:nvSpPr>
        <p:spPr/>
        <p:txBody>
          <a:bodyPr/>
          <a:lstStyle/>
          <a:p>
            <a:fld id="{3B372D39-4678-4E9E-B489-7EE992660FB0}" type="slidenum">
              <a:rPr lang="en-GB" smtClean="0"/>
              <a:t>2</a:t>
            </a:fld>
            <a:endParaRPr lang="en-GB" dirty="0"/>
          </a:p>
        </p:txBody>
      </p:sp>
    </p:spTree>
    <p:extLst>
      <p:ext uri="{BB962C8B-B14F-4D97-AF65-F5344CB8AC3E}">
        <p14:creationId xmlns:p14="http://schemas.microsoft.com/office/powerpoint/2010/main" val="311257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69280" cy="4743450"/>
          </a:xfrm>
        </p:spPr>
        <p:txBody>
          <a:bodyPr>
            <a:normAutofit fontScale="92500" lnSpcReduction="20000"/>
          </a:bodyPr>
          <a:lstStyle/>
          <a:p>
            <a:r>
              <a:rPr lang="en-GB" b="1" dirty="0"/>
              <a:t>Physiologic effects of testosterone on the CV system </a:t>
            </a:r>
          </a:p>
          <a:p>
            <a:pPr marL="171450" indent="-171450">
              <a:lnSpc>
                <a:spcPct val="120000"/>
              </a:lnSpc>
              <a:buFont typeface="Arial" panose="020B0604020202020204" pitchFamily="34" charset="0"/>
              <a:buChar char="•"/>
              <a:defRPr/>
            </a:pPr>
            <a:r>
              <a:rPr lang="en-GB" dirty="0">
                <a:solidFill>
                  <a:prstClr val="black"/>
                </a:solidFill>
              </a:rPr>
              <a:t>Testosterone exerts diverse effects on CV physiology, some of which may theoretically increase the risk of CV events, while others could be considered potentially beneficial.</a:t>
            </a:r>
          </a:p>
          <a:p>
            <a:pPr>
              <a:lnSpc>
                <a:spcPct val="120000"/>
              </a:lnSpc>
              <a:defRPr/>
            </a:pPr>
            <a:endParaRPr lang="en-GB" dirty="0">
              <a:solidFill>
                <a:prstClr val="black"/>
              </a:solidFill>
            </a:endParaRPr>
          </a:p>
          <a:p>
            <a:pPr>
              <a:lnSpc>
                <a:spcPct val="120000"/>
              </a:lnSpc>
              <a:defRPr/>
            </a:pPr>
            <a:r>
              <a:rPr lang="en-GB" u="sng" dirty="0">
                <a:solidFill>
                  <a:prstClr val="black"/>
                </a:solidFill>
              </a:rPr>
              <a:t>Potential benefits on the CV system</a:t>
            </a:r>
          </a:p>
          <a:p>
            <a:pPr marL="171450" indent="-171450">
              <a:lnSpc>
                <a:spcPct val="120000"/>
              </a:lnSpc>
              <a:buFont typeface="Arial" panose="020B0604020202020204" pitchFamily="34" charset="0"/>
              <a:buChar char="•"/>
              <a:defRPr/>
            </a:pPr>
            <a:r>
              <a:rPr lang="en-GB" dirty="0">
                <a:solidFill>
                  <a:prstClr val="black"/>
                </a:solidFill>
              </a:rPr>
              <a:t>Testosterone inhibits L-type calcium channels, resulting in coronary vasodilatation and increased coronary blood flow.</a:t>
            </a:r>
          </a:p>
          <a:p>
            <a:pPr marL="171450" indent="-171450">
              <a:lnSpc>
                <a:spcPct val="120000"/>
              </a:lnSpc>
              <a:buFont typeface="Arial" panose="020B0604020202020204" pitchFamily="34" charset="0"/>
              <a:buChar char="•"/>
              <a:defRPr/>
            </a:pPr>
            <a:r>
              <a:rPr lang="en-GB" dirty="0">
                <a:solidFill>
                  <a:prstClr val="black"/>
                </a:solidFill>
              </a:rPr>
              <a:t>Testosterone improves endothelial function, reduces vascular reactivity, prolongs time </a:t>
            </a:r>
            <a:br>
              <a:rPr lang="en-GB" dirty="0">
                <a:solidFill>
                  <a:prstClr val="black"/>
                </a:solidFill>
              </a:rPr>
            </a:br>
            <a:r>
              <a:rPr lang="en-GB" dirty="0">
                <a:solidFill>
                  <a:prstClr val="black"/>
                </a:solidFill>
              </a:rPr>
              <a:t>to ST segment depression in men with known CAD, and shortens QTc interval.</a:t>
            </a:r>
          </a:p>
          <a:p>
            <a:pPr marL="171450" indent="-171450">
              <a:lnSpc>
                <a:spcPct val="120000"/>
              </a:lnSpc>
              <a:buFont typeface="Arial" panose="020B0604020202020204" pitchFamily="34" charset="0"/>
              <a:buChar char="•"/>
              <a:defRPr/>
            </a:pPr>
            <a:r>
              <a:rPr lang="en-GB" dirty="0" err="1">
                <a:solidFill>
                  <a:prstClr val="black"/>
                </a:solidFill>
              </a:rPr>
              <a:t>TTh</a:t>
            </a:r>
            <a:r>
              <a:rPr lang="en-GB" dirty="0">
                <a:solidFill>
                  <a:prstClr val="black"/>
                </a:solidFill>
              </a:rPr>
              <a:t> administration also decreases whole body, subcutaneous and intra-abdominal fat.</a:t>
            </a:r>
          </a:p>
          <a:p>
            <a:pPr>
              <a:lnSpc>
                <a:spcPct val="120000"/>
              </a:lnSpc>
              <a:defRPr/>
            </a:pPr>
            <a:endParaRPr lang="en-GB" dirty="0">
              <a:solidFill>
                <a:prstClr val="black"/>
              </a:solidFill>
            </a:endParaRPr>
          </a:p>
          <a:p>
            <a:pPr>
              <a:lnSpc>
                <a:spcPct val="120000"/>
              </a:lnSpc>
              <a:defRPr/>
            </a:pPr>
            <a:r>
              <a:rPr lang="en-GB" u="sng" dirty="0">
                <a:solidFill>
                  <a:prstClr val="black"/>
                </a:solidFill>
              </a:rPr>
              <a:t>Potential drawbacks on the CV system</a:t>
            </a:r>
          </a:p>
          <a:p>
            <a:pPr marL="171450" indent="-171450">
              <a:lnSpc>
                <a:spcPct val="120000"/>
              </a:lnSpc>
              <a:buFont typeface="Arial" panose="020B0604020202020204" pitchFamily="34" charset="0"/>
              <a:buChar char="•"/>
              <a:defRPr/>
            </a:pPr>
            <a:r>
              <a:rPr lang="en-GB" dirty="0" err="1">
                <a:solidFill>
                  <a:prstClr val="black"/>
                </a:solidFill>
              </a:rPr>
              <a:t>TTh</a:t>
            </a:r>
            <a:r>
              <a:rPr lang="en-GB" dirty="0">
                <a:solidFill>
                  <a:prstClr val="black"/>
                </a:solidFill>
              </a:rPr>
              <a:t> administration reduces plasma HDL-C by a magnitude that is related to the administered dose, the route of administration, and the extent to which it can be aromatised.</a:t>
            </a:r>
          </a:p>
          <a:p>
            <a:pPr marL="171450" indent="-171450">
              <a:lnSpc>
                <a:spcPct val="120000"/>
              </a:lnSpc>
              <a:buFont typeface="Arial" panose="020B0604020202020204" pitchFamily="34" charset="0"/>
              <a:buChar char="•"/>
              <a:defRPr/>
            </a:pPr>
            <a:r>
              <a:rPr lang="en-GB" dirty="0">
                <a:solidFill>
                  <a:prstClr val="black"/>
                </a:solidFill>
              </a:rPr>
              <a:t>Testosterone induces platelet aggregation by stimulating thromboxane A2 and promotes sodium and water retention, which can contribute to oedema and may worsen pre-existing heart failure.</a:t>
            </a:r>
          </a:p>
          <a:p>
            <a:pPr marL="171450" indent="-171450">
              <a:lnSpc>
                <a:spcPct val="120000"/>
              </a:lnSpc>
              <a:buFont typeface="Arial" panose="020B0604020202020204" pitchFamily="34" charset="0"/>
              <a:buChar char="•"/>
              <a:defRPr/>
            </a:pPr>
            <a:r>
              <a:rPr lang="en-GB" dirty="0">
                <a:solidFill>
                  <a:prstClr val="black"/>
                </a:solidFill>
              </a:rPr>
              <a:t>Testosterone increases haematocrit by stimulating iron-dependent erythropoiesis through suppressing hepcidin, increasing erythropoietin, and by direct effects on the bone marrow that increase haematopoietic progenitors.</a:t>
            </a:r>
          </a:p>
          <a:p>
            <a:pPr marL="628650" lvl="1" indent="-171450">
              <a:lnSpc>
                <a:spcPct val="120000"/>
              </a:lnSpc>
              <a:buFont typeface="Arial" panose="020B0604020202020204" pitchFamily="34" charset="0"/>
              <a:buChar char="•"/>
              <a:defRPr/>
            </a:pPr>
            <a:r>
              <a:rPr lang="en-GB" dirty="0">
                <a:solidFill>
                  <a:prstClr val="black"/>
                </a:solidFill>
              </a:rPr>
              <a:t>Older men experience greater increases in haematocrit than younger men.</a:t>
            </a:r>
          </a:p>
          <a:p>
            <a:pPr>
              <a:lnSpc>
                <a:spcPct val="120000"/>
              </a:lnSpc>
              <a:defRPr/>
            </a:pPr>
            <a:endParaRPr lang="en-GB" dirty="0">
              <a:solidFill>
                <a:prstClr val="black"/>
              </a:solidFill>
            </a:endParaRPr>
          </a:p>
          <a:p>
            <a:pPr>
              <a:lnSpc>
                <a:spcPct val="120000"/>
              </a:lnSpc>
              <a:defRPr/>
            </a:pPr>
            <a:r>
              <a:rPr lang="en-GB" dirty="0">
                <a:solidFill>
                  <a:prstClr val="black"/>
                </a:solidFill>
              </a:rPr>
              <a:t>CAD, coronary artery disease; CV, cardiovascular; HDL-C, high-density lipoprotein cholesterol; </a:t>
            </a:r>
            <a:r>
              <a:rPr lang="en-GB" dirty="0" err="1">
                <a:solidFill>
                  <a:prstClr val="black"/>
                </a:solidFill>
              </a:rPr>
              <a:t>TTh</a:t>
            </a:r>
            <a:r>
              <a:rPr lang="en-GB" dirty="0">
                <a:solidFill>
                  <a:prstClr val="black"/>
                </a:solidFill>
              </a:rPr>
              <a:t>, testosterone therapy.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black"/>
                </a:solidFill>
                <a:effectLst/>
                <a:uLnTx/>
                <a:uFillTx/>
                <a:ea typeface="+mn-ea"/>
                <a:cs typeface="+mn-cs"/>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ea typeface="+mn-ea"/>
                <a:cs typeface="+mn-cs"/>
              </a:rPr>
              <a:t>Bhasin S </a:t>
            </a:r>
            <a:r>
              <a:rPr kumimoji="0" lang="sv-SE" b="0" i="1" u="none" strike="noStrike" kern="1200" cap="none" spc="0" normalizeH="0" baseline="0" noProof="0" dirty="0">
                <a:ln>
                  <a:noFill/>
                </a:ln>
                <a:solidFill>
                  <a:prstClr val="black"/>
                </a:solidFill>
                <a:effectLst/>
                <a:uLnTx/>
                <a:uFillTx/>
                <a:ea typeface="+mn-ea"/>
                <a:cs typeface="+mn-cs"/>
              </a:rPr>
              <a:t>et al. Am Heart J</a:t>
            </a:r>
            <a:r>
              <a:rPr kumimoji="0" lang="sv-SE" b="0" i="0" u="none" strike="noStrike" kern="1200" cap="none" spc="0" normalizeH="0" baseline="0" noProof="0" dirty="0">
                <a:ln>
                  <a:noFill/>
                </a:ln>
                <a:solidFill>
                  <a:prstClr val="black"/>
                </a:solidFill>
                <a:effectLst/>
                <a:uLnTx/>
                <a:uFillTx/>
                <a:ea typeface="+mn-ea"/>
                <a:cs typeface="+mn-cs"/>
              </a:rPr>
              <a:t> 2022;245:41–50.</a:t>
            </a:r>
          </a:p>
        </p:txBody>
      </p:sp>
      <p:sp>
        <p:nvSpPr>
          <p:cNvPr id="4" name="Slide Number Placeholder 3"/>
          <p:cNvSpPr>
            <a:spLocks noGrp="1"/>
          </p:cNvSpPr>
          <p:nvPr>
            <p:ph type="sldNum" sz="quarter" idx="5"/>
          </p:nvPr>
        </p:nvSpPr>
        <p:spPr/>
        <p:txBody>
          <a:bodyPr/>
          <a:lstStyle/>
          <a:p>
            <a:fld id="{3B372D39-4678-4E9E-B489-7EE992660FB0}" type="slidenum">
              <a:rPr lang="en-GB" smtClean="0"/>
              <a:t>3</a:t>
            </a:fld>
            <a:endParaRPr lang="en-GB"/>
          </a:p>
        </p:txBody>
      </p:sp>
    </p:spTree>
    <p:extLst>
      <p:ext uri="{BB962C8B-B14F-4D97-AF65-F5344CB8AC3E}">
        <p14:creationId xmlns:p14="http://schemas.microsoft.com/office/powerpoint/2010/main" val="311378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856413" cy="4743450"/>
          </a:xfrm>
        </p:spPr>
        <p:txBody>
          <a:bodyPr>
            <a:normAutofit fontScale="70000" lnSpcReduction="20000"/>
          </a:bodyPr>
          <a:lstStyle/>
          <a:p>
            <a:pPr>
              <a:defRPr/>
            </a:pPr>
            <a:r>
              <a:rPr kumimoji="0" lang="en-GB" b="0" i="0" u="none" strike="noStrike" kern="1200" cap="none" spc="0" normalizeH="0" baseline="0" noProof="0" dirty="0">
                <a:ln>
                  <a:noFill/>
                </a:ln>
                <a:solidFill>
                  <a:prstClr val="black"/>
                </a:solidFill>
                <a:effectLst/>
                <a:uLnTx/>
                <a:uFillTx/>
                <a:ea typeface="+mn-ea"/>
                <a:cs typeface="+mn-cs"/>
              </a:rPr>
              <a:t>Data are lacking on the long-term efficacy and safety of </a:t>
            </a:r>
            <a:r>
              <a:rPr kumimoji="0" lang="en-GB" b="0" i="0" u="none" strike="noStrike" kern="1200" cap="none" spc="0" normalizeH="0" baseline="0" noProof="0" dirty="0" err="1">
                <a:ln>
                  <a:noFill/>
                </a:ln>
                <a:solidFill>
                  <a:prstClr val="black"/>
                </a:solidFill>
                <a:effectLst/>
                <a:uLnTx/>
                <a:uFillTx/>
                <a:ea typeface="+mn-ea"/>
                <a:cs typeface="+mn-cs"/>
              </a:rPr>
              <a:t>TTh</a:t>
            </a:r>
            <a:r>
              <a:rPr kumimoji="0" lang="en-GB" b="0" i="0" u="none" strike="noStrike" kern="1200" cap="none" spc="0" normalizeH="0" baseline="0" noProof="0" dirty="0">
                <a:ln>
                  <a:noFill/>
                </a:ln>
                <a:solidFill>
                  <a:prstClr val="black"/>
                </a:solidFill>
                <a:effectLst/>
                <a:uLnTx/>
                <a:uFillTx/>
                <a:ea typeface="+mn-ea"/>
                <a:cs typeface="+mn-cs"/>
              </a:rPr>
              <a:t> use in men with hypogonadism, as shown from the following summary of available key evidence </a:t>
            </a:r>
            <a:br>
              <a:rPr kumimoji="0" lang="en-GB" b="0" i="0" u="none" strike="noStrike" kern="1200" cap="none" spc="0" normalizeH="0" baseline="0" noProof="0" dirty="0">
                <a:ln>
                  <a:noFill/>
                </a:ln>
                <a:solidFill>
                  <a:prstClr val="black"/>
                </a:solidFill>
                <a:effectLst/>
                <a:uLnTx/>
                <a:uFillTx/>
                <a:ea typeface="+mn-ea"/>
                <a:cs typeface="+mn-cs"/>
              </a:rPr>
            </a:br>
            <a:r>
              <a:rPr kumimoji="0" lang="en-GB" b="0" i="0" u="none" strike="noStrike" kern="1200" cap="none" spc="0" normalizeH="0" baseline="0" noProof="0" dirty="0">
                <a:ln>
                  <a:noFill/>
                </a:ln>
                <a:solidFill>
                  <a:prstClr val="black"/>
                </a:solidFill>
                <a:effectLst/>
                <a:uLnTx/>
                <a:uFillTx/>
                <a:ea typeface="+mn-ea"/>
                <a:cs typeface="+mn-cs"/>
              </a:rPr>
              <a:t>in the field.</a:t>
            </a:r>
            <a:r>
              <a:rPr kumimoji="0" lang="en-GB" b="0" i="0" u="none" strike="noStrike" kern="1200" cap="none" spc="0" normalizeH="0" baseline="30000" noProof="0" dirty="0">
                <a:ln>
                  <a:noFill/>
                </a:ln>
                <a:solidFill>
                  <a:prstClr val="black"/>
                </a:solidFill>
                <a:effectLst/>
                <a:uLnTx/>
                <a:uFillTx/>
                <a:ea typeface="+mn-ea"/>
                <a:cs typeface="+mn-cs"/>
              </a:rPr>
              <a:t>1</a:t>
            </a:r>
            <a:endParaRPr lang="en-GB" dirty="0">
              <a:solidFill>
                <a:prstClr val="black"/>
              </a:solidFill>
            </a:endParaRPr>
          </a:p>
          <a:p>
            <a:pPr>
              <a:defRPr/>
            </a:pPr>
            <a:endParaRPr lang="sv-SE" dirty="0">
              <a:solidFill>
                <a:prstClr val="black"/>
              </a:solidFill>
            </a:endParaRPr>
          </a:p>
          <a:p>
            <a:pPr>
              <a:defRPr/>
            </a:pPr>
            <a:r>
              <a:rPr lang="en-GB" b="1" dirty="0">
                <a:solidFill>
                  <a:prstClr val="black"/>
                </a:solidFill>
              </a:rPr>
              <a:t>Randomised trials</a:t>
            </a:r>
          </a:p>
          <a:p>
            <a:pPr marL="171450" indent="-171450">
              <a:buFont typeface="Arial" panose="020B0604020202020204" pitchFamily="34" charset="0"/>
              <a:buChar char="•"/>
              <a:defRPr/>
            </a:pPr>
            <a:r>
              <a:rPr lang="en-GB" dirty="0">
                <a:solidFill>
                  <a:prstClr val="black"/>
                </a:solidFill>
              </a:rPr>
              <a:t>There are no data from adequately powered randomised trials on the long-term efficacy and safety of </a:t>
            </a:r>
            <a:r>
              <a:rPr lang="en-GB" dirty="0" err="1">
                <a:solidFill>
                  <a:prstClr val="black"/>
                </a:solidFill>
              </a:rPr>
              <a:t>TTh</a:t>
            </a:r>
            <a:r>
              <a:rPr lang="en-GB" dirty="0">
                <a:solidFill>
                  <a:prstClr val="black"/>
                </a:solidFill>
              </a:rPr>
              <a:t> use in middle-aged or older men who have </a:t>
            </a:r>
            <a:br>
              <a:rPr lang="en-GB" dirty="0">
                <a:solidFill>
                  <a:prstClr val="black"/>
                </a:solidFill>
              </a:rPr>
            </a:br>
            <a:r>
              <a:rPr lang="en-GB" dirty="0">
                <a:solidFill>
                  <a:prstClr val="black"/>
                </a:solidFill>
              </a:rPr>
              <a:t>an age-related decline in testosterone levels.</a:t>
            </a:r>
            <a:r>
              <a:rPr lang="en-GB" baseline="30000" dirty="0">
                <a:solidFill>
                  <a:prstClr val="black"/>
                </a:solidFill>
              </a:rPr>
              <a:t>1,2</a:t>
            </a:r>
          </a:p>
          <a:p>
            <a:pPr marL="171450" indent="-171450">
              <a:buFont typeface="Arial" panose="020B0604020202020204" pitchFamily="34" charset="0"/>
              <a:buChar char="•"/>
              <a:defRPr/>
            </a:pPr>
            <a:r>
              <a:rPr lang="en-GB" dirty="0">
                <a:solidFill>
                  <a:prstClr val="black"/>
                </a:solidFill>
              </a:rPr>
              <a:t>The rate of atherogenesis progression, assessed using the common carotid artery intima media thickness or the coronary calcium scores, did not differ between </a:t>
            </a:r>
            <a:r>
              <a:rPr lang="en-GB" dirty="0" err="1">
                <a:solidFill>
                  <a:prstClr val="black"/>
                </a:solidFill>
              </a:rPr>
              <a:t>TTh</a:t>
            </a:r>
            <a:r>
              <a:rPr lang="en-GB" dirty="0">
                <a:solidFill>
                  <a:prstClr val="black"/>
                </a:solidFill>
              </a:rPr>
              <a:t>- or placebo-treated men, either in the Cardiovascular Testosterone Trial of the T Trials</a:t>
            </a:r>
            <a:r>
              <a:rPr lang="en-GB" baseline="30000" dirty="0">
                <a:solidFill>
                  <a:prstClr val="black"/>
                </a:solidFill>
              </a:rPr>
              <a:t>3</a:t>
            </a:r>
            <a:r>
              <a:rPr lang="en-GB" dirty="0">
                <a:solidFill>
                  <a:prstClr val="black"/>
                </a:solidFill>
              </a:rPr>
              <a:t> (in men aged ≥65 years with hypogonadism, for an intervention duration of 1 year) or in the Testosterone Effects on Atherosclerosis in Aging Men (TEAAM) Trial</a:t>
            </a:r>
            <a:r>
              <a:rPr lang="en-GB" baseline="30000" dirty="0">
                <a:solidFill>
                  <a:prstClr val="black"/>
                </a:solidFill>
              </a:rPr>
              <a:t>4</a:t>
            </a:r>
            <a:r>
              <a:rPr lang="en-GB" dirty="0">
                <a:solidFill>
                  <a:prstClr val="black"/>
                </a:solidFill>
              </a:rPr>
              <a:t> (in men aged ≥60 years with low or low-normal testosterone levels, for an intervention duration of 3 years).</a:t>
            </a:r>
            <a:endParaRPr lang="en-GB" baseline="30000" dirty="0">
              <a:solidFill>
                <a:prstClr val="black"/>
              </a:solidFill>
            </a:endParaRPr>
          </a:p>
          <a:p>
            <a:pPr marL="171450" indent="-171450">
              <a:buFont typeface="Arial" panose="020B0604020202020204" pitchFamily="34" charset="0"/>
              <a:buChar char="•"/>
              <a:defRPr/>
            </a:pPr>
            <a:r>
              <a:rPr lang="en-GB" dirty="0">
                <a:solidFill>
                  <a:prstClr val="black"/>
                </a:solidFill>
              </a:rPr>
              <a:t>Neither the </a:t>
            </a:r>
            <a:r>
              <a:rPr lang="en-GB" dirty="0" err="1">
                <a:solidFill>
                  <a:prstClr val="black"/>
                </a:solidFill>
              </a:rPr>
              <a:t>TTrials</a:t>
            </a:r>
            <a:r>
              <a:rPr lang="en-GB" dirty="0">
                <a:solidFill>
                  <a:prstClr val="black"/>
                </a:solidFill>
              </a:rPr>
              <a:t> nor any other trial to date was of sufficient size or duration to determine the effects of </a:t>
            </a:r>
            <a:r>
              <a:rPr lang="en-GB" dirty="0" err="1">
                <a:solidFill>
                  <a:prstClr val="black"/>
                </a:solidFill>
              </a:rPr>
              <a:t>TTh</a:t>
            </a:r>
            <a:r>
              <a:rPr lang="en-GB" dirty="0">
                <a:solidFill>
                  <a:prstClr val="black"/>
                </a:solidFill>
              </a:rPr>
              <a:t> on MACE in men with hypogonadism, </a:t>
            </a:r>
            <a:br>
              <a:rPr lang="en-GB" dirty="0">
                <a:solidFill>
                  <a:prstClr val="black"/>
                </a:solidFill>
              </a:rPr>
            </a:br>
            <a:r>
              <a:rPr lang="en-GB" dirty="0">
                <a:solidFill>
                  <a:prstClr val="black"/>
                </a:solidFill>
              </a:rPr>
              <a:t>or on prostate outcomes, </a:t>
            </a:r>
            <a:r>
              <a:rPr lang="en-GB" i="1" dirty="0">
                <a:solidFill>
                  <a:prstClr val="black"/>
                </a:solidFill>
              </a:rPr>
              <a:t>e.g.</a:t>
            </a:r>
            <a:r>
              <a:rPr lang="en-GB" dirty="0">
                <a:solidFill>
                  <a:prstClr val="black"/>
                </a:solidFill>
              </a:rPr>
              <a:t> incidence of prostate cancer (any grade), acute urinary retention, and invasive or non-invasive surgical procedures for BPH.</a:t>
            </a:r>
            <a:r>
              <a:rPr lang="en-GB" baseline="30000" dirty="0">
                <a:solidFill>
                  <a:prstClr val="black"/>
                </a:solidFill>
              </a:rPr>
              <a:t>1</a:t>
            </a:r>
          </a:p>
          <a:p>
            <a:pPr marL="171450" indent="-171450">
              <a:buFont typeface="Arial" panose="020B0604020202020204" pitchFamily="34" charset="0"/>
              <a:buChar char="•"/>
              <a:defRPr/>
            </a:pPr>
            <a:r>
              <a:rPr lang="en-GB" dirty="0">
                <a:solidFill>
                  <a:prstClr val="black"/>
                </a:solidFill>
              </a:rPr>
              <a:t>There is no evidence of a significant association between </a:t>
            </a:r>
            <a:r>
              <a:rPr lang="en-GB" dirty="0" err="1">
                <a:solidFill>
                  <a:prstClr val="black"/>
                </a:solidFill>
              </a:rPr>
              <a:t>TTh</a:t>
            </a:r>
            <a:r>
              <a:rPr lang="en-GB" dirty="0">
                <a:solidFill>
                  <a:prstClr val="black"/>
                </a:solidFill>
              </a:rPr>
              <a:t> and increased risk of venous thromboembolic events.</a:t>
            </a:r>
            <a:r>
              <a:rPr lang="en-GB" baseline="30000" dirty="0">
                <a:solidFill>
                  <a:prstClr val="black"/>
                </a:solidFill>
              </a:rPr>
              <a:t>5</a:t>
            </a:r>
            <a:endParaRPr lang="sv-SE" dirty="0">
              <a:solidFill>
                <a:prstClr val="black"/>
              </a:solidFill>
            </a:endParaRPr>
          </a:p>
          <a:p>
            <a:pPr>
              <a:defRPr/>
            </a:pPr>
            <a:endParaRPr lang="sv-SE" dirty="0">
              <a:solidFill>
                <a:prstClr val="black"/>
              </a:solidFill>
            </a:endParaRPr>
          </a:p>
          <a:p>
            <a:pPr>
              <a:defRPr/>
            </a:pPr>
            <a:r>
              <a:rPr lang="en-GB" b="1" dirty="0">
                <a:solidFill>
                  <a:prstClr val="black"/>
                </a:solidFill>
              </a:rPr>
              <a:t>Retrospective analyses of </a:t>
            </a:r>
            <a:r>
              <a:rPr lang="en-GB" b="1" dirty="0" err="1">
                <a:solidFill>
                  <a:prstClr val="black"/>
                </a:solidFill>
              </a:rPr>
              <a:t>TTh</a:t>
            </a:r>
            <a:r>
              <a:rPr lang="en-GB" b="1" dirty="0">
                <a:solidFill>
                  <a:prstClr val="black"/>
                </a:solidFill>
              </a:rPr>
              <a:t> </a:t>
            </a:r>
          </a:p>
          <a:p>
            <a:pPr marL="171450" indent="-171450">
              <a:buFont typeface="Arial" panose="020B0604020202020204" pitchFamily="34" charset="0"/>
              <a:buChar char="•"/>
              <a:defRPr/>
            </a:pPr>
            <a:r>
              <a:rPr lang="en-GB" dirty="0">
                <a:solidFill>
                  <a:prstClr val="black"/>
                </a:solidFill>
              </a:rPr>
              <a:t>Retrospective analyses of electronic medical records or Medicare data have reported conflicting findings on the association of </a:t>
            </a:r>
            <a:r>
              <a:rPr lang="en-GB" dirty="0" err="1">
                <a:solidFill>
                  <a:prstClr val="black"/>
                </a:solidFill>
              </a:rPr>
              <a:t>TTh</a:t>
            </a:r>
            <a:r>
              <a:rPr lang="en-GB" dirty="0">
                <a:solidFill>
                  <a:prstClr val="black"/>
                </a:solidFill>
              </a:rPr>
              <a:t> with CV events.</a:t>
            </a:r>
            <a:r>
              <a:rPr lang="en-GB" baseline="30000" dirty="0">
                <a:solidFill>
                  <a:prstClr val="black"/>
                </a:solidFill>
              </a:rPr>
              <a:t>6–10</a:t>
            </a:r>
          </a:p>
          <a:p>
            <a:pPr marL="361950" lvl="1" indent="-171450">
              <a:buFont typeface="Arial" panose="020B0604020202020204" pitchFamily="34" charset="0"/>
              <a:buChar char="•"/>
              <a:defRPr/>
            </a:pPr>
            <a:r>
              <a:rPr lang="en-GB" dirty="0">
                <a:solidFill>
                  <a:prstClr val="black"/>
                </a:solidFill>
              </a:rPr>
              <a:t>Of these five published retrospective studies considered by the FDA in its 2014 guidance, two reported increased risk of CV events, one showed </a:t>
            </a:r>
            <a:br>
              <a:rPr lang="en-GB" dirty="0">
                <a:solidFill>
                  <a:prstClr val="black"/>
                </a:solidFill>
              </a:rPr>
            </a:br>
            <a:r>
              <a:rPr lang="en-GB" dirty="0">
                <a:solidFill>
                  <a:prstClr val="black"/>
                </a:solidFill>
              </a:rPr>
              <a:t>a trend toward decreased risk, and two reported lower risk for all-cause mortality associated with TTh.</a:t>
            </a:r>
            <a:r>
              <a:rPr lang="en-GB" baseline="30000" dirty="0">
                <a:solidFill>
                  <a:prstClr val="black"/>
                </a:solidFill>
              </a:rPr>
              <a:t>1</a:t>
            </a:r>
          </a:p>
          <a:p>
            <a:pPr marL="361950" lvl="1" indent="-171450">
              <a:buFont typeface="Arial" panose="020B0604020202020204" pitchFamily="34" charset="0"/>
              <a:buChar char="•"/>
              <a:defRPr/>
            </a:pPr>
            <a:r>
              <a:rPr lang="en-GB" dirty="0">
                <a:solidFill>
                  <a:prstClr val="black"/>
                </a:solidFill>
              </a:rPr>
              <a:t>These studies have many limitations, including heterogeneity of study populations and differences in the duration of intervention and study design, </a:t>
            </a:r>
            <a:br>
              <a:rPr lang="en-GB" dirty="0">
                <a:solidFill>
                  <a:prstClr val="black"/>
                </a:solidFill>
              </a:rPr>
            </a:br>
            <a:r>
              <a:rPr lang="en-GB" dirty="0">
                <a:solidFill>
                  <a:prstClr val="black"/>
                </a:solidFill>
              </a:rPr>
              <a:t>use of variable definitions and varying rigor in ascertainment of CV outcomes, and unclear and differing indications for treatment, treatment regimens and on-treatment testosterone levels. Moreover, there is potential residual confounding with these studies, because participants assigned to </a:t>
            </a:r>
            <a:r>
              <a:rPr lang="en-GB" dirty="0" err="1">
                <a:solidFill>
                  <a:prstClr val="black"/>
                </a:solidFill>
              </a:rPr>
              <a:t>TTh</a:t>
            </a:r>
            <a:r>
              <a:rPr lang="en-GB" dirty="0">
                <a:solidFill>
                  <a:prstClr val="black"/>
                </a:solidFill>
              </a:rPr>
              <a:t> differed from comparators in baseline CV risk factors.</a:t>
            </a:r>
            <a:r>
              <a:rPr lang="en-GB" baseline="30000" dirty="0">
                <a:solidFill>
                  <a:prstClr val="black"/>
                </a:solidFill>
              </a:rPr>
              <a:t>1</a:t>
            </a:r>
          </a:p>
          <a:p>
            <a:pPr marL="171450" indent="-171450">
              <a:buFont typeface="Arial" panose="020B0604020202020204" pitchFamily="34" charset="0"/>
              <a:buChar char="•"/>
              <a:defRPr/>
            </a:pPr>
            <a:r>
              <a:rPr lang="en-GB" dirty="0">
                <a:solidFill>
                  <a:prstClr val="black"/>
                </a:solidFill>
              </a:rPr>
              <a:t>Because of these limitations and inconsistency of findings, these epidemiologic studies preclude robust conclusions being made about the relationship between </a:t>
            </a:r>
            <a:r>
              <a:rPr lang="en-GB" dirty="0" err="1">
                <a:solidFill>
                  <a:prstClr val="black"/>
                </a:solidFill>
              </a:rPr>
              <a:t>TTh</a:t>
            </a:r>
            <a:r>
              <a:rPr lang="en-GB" dirty="0">
                <a:solidFill>
                  <a:prstClr val="black"/>
                </a:solidFill>
              </a:rPr>
              <a:t> and CV outcomes and/or mortality.</a:t>
            </a:r>
            <a:r>
              <a:rPr lang="en-GB" baseline="30000" dirty="0">
                <a:solidFill>
                  <a:prstClr val="black"/>
                </a:solidFill>
              </a:rPr>
              <a:t>1</a:t>
            </a:r>
            <a:endParaRPr lang="sv-SE" baseline="30000" dirty="0">
              <a:solidFill>
                <a:prstClr val="black"/>
              </a:solidFill>
            </a:endParaRPr>
          </a:p>
          <a:p>
            <a:pPr>
              <a:defRPr/>
            </a:pPr>
            <a:endParaRPr lang="sv-SE" dirty="0">
              <a:solidFill>
                <a:prstClr val="black"/>
              </a:solidFill>
            </a:endParaRPr>
          </a:p>
          <a:p>
            <a:pPr>
              <a:defRPr/>
            </a:pPr>
            <a:r>
              <a:rPr lang="en-GB" b="1" dirty="0">
                <a:solidFill>
                  <a:prstClr val="black"/>
                </a:solidFill>
              </a:rPr>
              <a:t>Epidemiological studies of the association of endogenous testosterone levels with CV disease</a:t>
            </a:r>
          </a:p>
          <a:p>
            <a:pPr marL="171450" indent="-171450">
              <a:buFont typeface="Arial" panose="020B0604020202020204" pitchFamily="34" charset="0"/>
              <a:buChar char="•"/>
              <a:defRPr/>
            </a:pPr>
            <a:r>
              <a:rPr lang="en-GB" dirty="0">
                <a:solidFill>
                  <a:prstClr val="black"/>
                </a:solidFill>
              </a:rPr>
              <a:t>Prospective longitudinal studies have not found a consistent relationship between endogenous testosterone levels and incident CV events,</a:t>
            </a:r>
            <a:r>
              <a:rPr lang="en-GB" baseline="30000" dirty="0">
                <a:solidFill>
                  <a:prstClr val="black"/>
                </a:solidFill>
              </a:rPr>
              <a:t>11,12</a:t>
            </a:r>
            <a:r>
              <a:rPr lang="en-GB" dirty="0">
                <a:solidFill>
                  <a:prstClr val="black"/>
                </a:solidFill>
              </a:rPr>
              <a:t> although a meta-analysis of epidemiologic studies found lower testosterone levels were associated with increased risk of all-cause mortality, especially CV mortality.</a:t>
            </a:r>
            <a:r>
              <a:rPr lang="en-GB" baseline="30000" dirty="0">
                <a:solidFill>
                  <a:prstClr val="black"/>
                </a:solidFill>
              </a:rPr>
              <a:t>13</a:t>
            </a:r>
          </a:p>
          <a:p>
            <a:pPr marL="361950" lvl="1" indent="-171450">
              <a:buFont typeface="Arial" panose="020B0604020202020204" pitchFamily="34" charset="0"/>
              <a:buChar char="•"/>
              <a:defRPr/>
            </a:pPr>
            <a:r>
              <a:rPr lang="en-GB" dirty="0">
                <a:solidFill>
                  <a:prstClr val="black"/>
                </a:solidFill>
              </a:rPr>
              <a:t>However, epidemiological studies can only show association and cannot prove causality, and testosterone may be a marker of health, thus men at higher risk of dying have lower testosterone levels.</a:t>
            </a:r>
            <a:r>
              <a:rPr lang="en-GB" baseline="30000" dirty="0">
                <a:solidFill>
                  <a:prstClr val="black"/>
                </a:solidFill>
              </a:rPr>
              <a:t>1</a:t>
            </a:r>
          </a:p>
          <a:p>
            <a:pPr marL="171450" indent="-171450">
              <a:buFont typeface="Arial" panose="020B0604020202020204" pitchFamily="34" charset="0"/>
              <a:buChar char="•"/>
              <a:defRPr/>
            </a:pPr>
            <a:r>
              <a:rPr lang="en-GB" dirty="0">
                <a:solidFill>
                  <a:prstClr val="black"/>
                </a:solidFill>
              </a:rPr>
              <a:t>Mendelian randomisation studies did not find a significant association between genetically determined total or free testosterone levels and CV disease risk.</a:t>
            </a:r>
            <a:r>
              <a:rPr lang="en-GB" baseline="30000" dirty="0">
                <a:solidFill>
                  <a:prstClr val="black"/>
                </a:solidFill>
              </a:rPr>
              <a:t>14</a:t>
            </a:r>
            <a:endParaRPr lang="sv-SE" baseline="30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b="0" i="0" u="none" strike="noStrike" kern="1200" cap="none" spc="0" normalizeH="0" baseline="0" noProof="0" dirty="0">
              <a:ln>
                <a:noFill/>
              </a:ln>
              <a:solidFill>
                <a:prstClr val="black"/>
              </a:solidFill>
              <a:effectLst/>
              <a:uLnTx/>
              <a:uFillTx/>
              <a:ea typeface="+mn-ea"/>
              <a:cs typeface="+mn-cs"/>
            </a:endParaRPr>
          </a:p>
          <a:p>
            <a:pPr marR="0" lvl="0" indent="0" fontAlgn="auto">
              <a:spcBef>
                <a:spcPts val="0"/>
              </a:spcBef>
              <a:spcAft>
                <a:spcPts val="0"/>
              </a:spcAft>
              <a:buClrTx/>
              <a:buSzTx/>
              <a:buFont typeface="Arial" panose="020B0604020202020204" pitchFamily="34" charset="0"/>
              <a:buNone/>
              <a:tabLst/>
              <a:defRPr/>
            </a:pPr>
            <a:r>
              <a:rPr lang="en-GB" b="1" dirty="0">
                <a:solidFill>
                  <a:prstClr val="black"/>
                </a:solidFill>
              </a:rPr>
              <a:t>Other outcomes</a:t>
            </a:r>
          </a:p>
          <a:p>
            <a:pPr marL="171450" marR="0" lvl="0" indent="-171450" fontAlgn="auto">
              <a:spcBef>
                <a:spcPts val="0"/>
              </a:spcBef>
              <a:spcAft>
                <a:spcPts val="0"/>
              </a:spcAft>
              <a:buClrTx/>
              <a:buSzTx/>
              <a:buFont typeface="Arial" panose="020B0604020202020204" pitchFamily="34" charset="0"/>
              <a:buChar char="•"/>
              <a:tabLst/>
              <a:defRPr/>
            </a:pPr>
            <a:r>
              <a:rPr lang="en-GB" dirty="0">
                <a:solidFill>
                  <a:prstClr val="black"/>
                </a:solidFill>
              </a:rPr>
              <a:t>No trials have been large enough or long enough to determine the long-term benefits of </a:t>
            </a:r>
            <a:r>
              <a:rPr lang="en-GB" dirty="0" err="1">
                <a:solidFill>
                  <a:prstClr val="black"/>
                </a:solidFill>
              </a:rPr>
              <a:t>TTh</a:t>
            </a:r>
            <a:r>
              <a:rPr lang="en-GB" dirty="0">
                <a:solidFill>
                  <a:prstClr val="black"/>
                </a:solidFill>
              </a:rPr>
              <a:t> on clinically important outcomes such as bone fractures; progression from prediabetes to diabetes or induction of glycaemic remission; remission of late-life PDD; and sustained improvement in sexual function </a:t>
            </a:r>
            <a:br>
              <a:rPr lang="en-GB" dirty="0">
                <a:solidFill>
                  <a:prstClr val="black"/>
                </a:solidFill>
              </a:rPr>
            </a:br>
            <a:r>
              <a:rPr lang="en-GB" dirty="0">
                <a:solidFill>
                  <a:prstClr val="black"/>
                </a:solidFill>
              </a:rPr>
              <a:t>and activity in men who rigorously meet the Endocrine Society’s criteria for hypogonadism.</a:t>
            </a:r>
            <a:r>
              <a:rPr lang="en-GB" baseline="30000" dirty="0">
                <a:solidFill>
                  <a:prstClr val="black"/>
                </a:solidFill>
              </a:rPr>
              <a:t>1</a:t>
            </a:r>
            <a:endParaRPr lang="sv-SE" baseline="30000" dirty="0">
              <a:solidFill>
                <a:prstClr val="black"/>
              </a:solidFill>
            </a:endParaRPr>
          </a:p>
          <a:p>
            <a:pPr>
              <a:lnSpc>
                <a:spcPct val="110000"/>
              </a:lnSpc>
              <a:defRPr/>
            </a:pPr>
            <a:endParaRPr lang="sv-SE" dirty="0">
              <a:solidFill>
                <a:prstClr val="black"/>
              </a:solidFill>
            </a:endParaRPr>
          </a:p>
          <a:p>
            <a:pPr>
              <a:lnSpc>
                <a:spcPct val="110000"/>
              </a:lnSpc>
              <a:defRPr/>
            </a:pPr>
            <a:r>
              <a:rPr lang="sv-SE" dirty="0">
                <a:solidFill>
                  <a:prstClr val="black"/>
                </a:solidFill>
              </a:rPr>
              <a:t>BPH, benign prostatic hyperplasia; CV, cardiovascular; MACE, major adverse cardiovascular events; PDD, persistent depressive disorder; TTh, testosterone therapy.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black"/>
                </a:solidFill>
                <a:effectLst/>
                <a:uLnTx/>
                <a:uFillTx/>
                <a:ea typeface="+mn-ea"/>
                <a:cs typeface="+mn-cs"/>
              </a:rPr>
              <a:t>References</a:t>
            </a:r>
          </a:p>
          <a:p>
            <a:pPr>
              <a:lnSpc>
                <a:spcPct val="110000"/>
              </a:lnSpc>
              <a:defRPr/>
            </a:pPr>
            <a:r>
              <a:rPr lang="sv-SE" b="1" dirty="0">
                <a:solidFill>
                  <a:prstClr val="black"/>
                </a:solidFill>
              </a:rPr>
              <a:t>1.</a:t>
            </a:r>
            <a:r>
              <a:rPr lang="sv-SE" dirty="0">
                <a:solidFill>
                  <a:prstClr val="black"/>
                </a:solidFill>
              </a:rPr>
              <a:t> Bhasin S </a:t>
            </a:r>
            <a:r>
              <a:rPr lang="sv-SE" i="1" dirty="0">
                <a:solidFill>
                  <a:prstClr val="black"/>
                </a:solidFill>
              </a:rPr>
              <a:t>et al. Am Heart J</a:t>
            </a:r>
            <a:r>
              <a:rPr lang="sv-SE" dirty="0">
                <a:solidFill>
                  <a:prstClr val="black"/>
                </a:solidFill>
              </a:rPr>
              <a:t> 2022;245:41–50; </a:t>
            </a:r>
            <a:r>
              <a:rPr lang="sv-SE" b="1" dirty="0">
                <a:solidFill>
                  <a:prstClr val="black"/>
                </a:solidFill>
              </a:rPr>
              <a:t>2.</a:t>
            </a:r>
            <a:r>
              <a:rPr lang="sv-SE" dirty="0">
                <a:solidFill>
                  <a:prstClr val="black"/>
                </a:solidFill>
              </a:rPr>
              <a:t> Bhasin S </a:t>
            </a:r>
            <a:r>
              <a:rPr lang="sv-SE" i="1" dirty="0">
                <a:solidFill>
                  <a:prstClr val="black"/>
                </a:solidFill>
              </a:rPr>
              <a:t>et al. J Clin Endocrinol Metab</a:t>
            </a:r>
            <a:r>
              <a:rPr lang="sv-SE" dirty="0">
                <a:solidFill>
                  <a:prstClr val="black"/>
                </a:solidFill>
              </a:rPr>
              <a:t> 2018;103:1715–44; </a:t>
            </a:r>
            <a:r>
              <a:rPr lang="sv-SE" b="1" dirty="0">
                <a:solidFill>
                  <a:prstClr val="black"/>
                </a:solidFill>
              </a:rPr>
              <a:t>3.</a:t>
            </a:r>
            <a:r>
              <a:rPr lang="en-GB" dirty="0">
                <a:solidFill>
                  <a:prstClr val="black"/>
                </a:solidFill>
              </a:rPr>
              <a:t> </a:t>
            </a:r>
            <a:r>
              <a:rPr lang="en-GB" dirty="0" err="1">
                <a:solidFill>
                  <a:prstClr val="black"/>
                </a:solidFill>
              </a:rPr>
              <a:t>Budoff</a:t>
            </a:r>
            <a:r>
              <a:rPr lang="en-GB" dirty="0">
                <a:solidFill>
                  <a:prstClr val="black"/>
                </a:solidFill>
              </a:rPr>
              <a:t> MJ </a:t>
            </a:r>
            <a:r>
              <a:rPr lang="en-GB" i="1" dirty="0">
                <a:solidFill>
                  <a:prstClr val="black"/>
                </a:solidFill>
              </a:rPr>
              <a:t>et al. JAMA</a:t>
            </a:r>
            <a:r>
              <a:rPr lang="en-GB" dirty="0">
                <a:solidFill>
                  <a:prstClr val="black"/>
                </a:solidFill>
              </a:rPr>
              <a:t> 2017;317:708–16; </a:t>
            </a:r>
            <a:br>
              <a:rPr lang="en-GB" dirty="0">
                <a:solidFill>
                  <a:prstClr val="black"/>
                </a:solidFill>
              </a:rPr>
            </a:br>
            <a:r>
              <a:rPr lang="en-GB" b="1" dirty="0">
                <a:solidFill>
                  <a:prstClr val="black"/>
                </a:solidFill>
              </a:rPr>
              <a:t>4.</a:t>
            </a:r>
            <a:r>
              <a:rPr lang="en-GB" dirty="0">
                <a:solidFill>
                  <a:prstClr val="black"/>
                </a:solidFill>
              </a:rPr>
              <a:t> </a:t>
            </a:r>
            <a:r>
              <a:rPr lang="en-GB" dirty="0" err="1">
                <a:solidFill>
                  <a:prstClr val="black"/>
                </a:solidFill>
              </a:rPr>
              <a:t>Basaria</a:t>
            </a:r>
            <a:r>
              <a:rPr lang="en-GB" dirty="0">
                <a:solidFill>
                  <a:prstClr val="black"/>
                </a:solidFill>
              </a:rPr>
              <a:t> S </a:t>
            </a:r>
            <a:r>
              <a:rPr lang="en-GB" i="1" dirty="0">
                <a:solidFill>
                  <a:prstClr val="black"/>
                </a:solidFill>
              </a:rPr>
              <a:t>et al. JAMA</a:t>
            </a:r>
            <a:r>
              <a:rPr lang="en-GB" dirty="0">
                <a:solidFill>
                  <a:prstClr val="black"/>
                </a:solidFill>
              </a:rPr>
              <a:t> 2015;314:570–81; </a:t>
            </a:r>
            <a:r>
              <a:rPr lang="en-GB" b="1" dirty="0">
                <a:solidFill>
                  <a:prstClr val="black"/>
                </a:solidFill>
              </a:rPr>
              <a:t>5.</a:t>
            </a:r>
            <a:r>
              <a:rPr lang="en-GB" dirty="0">
                <a:solidFill>
                  <a:prstClr val="black"/>
                </a:solidFill>
              </a:rPr>
              <a:t> Houghton DE </a:t>
            </a:r>
            <a:r>
              <a:rPr lang="en-GB" i="1" dirty="0">
                <a:solidFill>
                  <a:prstClr val="black"/>
                </a:solidFill>
              </a:rPr>
              <a:t>et al. </a:t>
            </a:r>
            <a:r>
              <a:rPr lang="en-GB" i="1" dirty="0" err="1">
                <a:solidFill>
                  <a:prstClr val="black"/>
                </a:solidFill>
              </a:rPr>
              <a:t>Thromb</a:t>
            </a:r>
            <a:r>
              <a:rPr lang="en-GB" i="1" dirty="0">
                <a:solidFill>
                  <a:prstClr val="black"/>
                </a:solidFill>
              </a:rPr>
              <a:t> Res</a:t>
            </a:r>
            <a:r>
              <a:rPr lang="en-GB" dirty="0">
                <a:solidFill>
                  <a:prstClr val="black"/>
                </a:solidFill>
              </a:rPr>
              <a:t> 2018;172:94–103; </a:t>
            </a:r>
            <a:r>
              <a:rPr lang="en-GB" b="1" dirty="0">
                <a:solidFill>
                  <a:prstClr val="black"/>
                </a:solidFill>
              </a:rPr>
              <a:t>6.</a:t>
            </a:r>
            <a:r>
              <a:rPr lang="en-GB" dirty="0">
                <a:solidFill>
                  <a:prstClr val="black"/>
                </a:solidFill>
              </a:rPr>
              <a:t> </a:t>
            </a:r>
            <a:r>
              <a:rPr lang="en-GB" dirty="0" err="1">
                <a:solidFill>
                  <a:prstClr val="black"/>
                </a:solidFill>
              </a:rPr>
              <a:t>Vigen</a:t>
            </a:r>
            <a:r>
              <a:rPr lang="en-GB" dirty="0">
                <a:solidFill>
                  <a:prstClr val="black"/>
                </a:solidFill>
              </a:rPr>
              <a:t> R </a:t>
            </a:r>
            <a:r>
              <a:rPr lang="en-GB" i="1" dirty="0">
                <a:solidFill>
                  <a:prstClr val="black"/>
                </a:solidFill>
              </a:rPr>
              <a:t>et al. JAMA</a:t>
            </a:r>
            <a:r>
              <a:rPr lang="en-GB" dirty="0">
                <a:solidFill>
                  <a:prstClr val="black"/>
                </a:solidFill>
              </a:rPr>
              <a:t> 2013;310:1829–36; </a:t>
            </a:r>
            <a:r>
              <a:rPr lang="en-GB" b="1" dirty="0">
                <a:solidFill>
                  <a:prstClr val="black"/>
                </a:solidFill>
              </a:rPr>
              <a:t>7.</a:t>
            </a:r>
            <a:r>
              <a:rPr lang="en-GB" dirty="0">
                <a:solidFill>
                  <a:prstClr val="black"/>
                </a:solidFill>
              </a:rPr>
              <a:t> Finkle WD </a:t>
            </a:r>
            <a:r>
              <a:rPr lang="en-GB" i="1" dirty="0">
                <a:solidFill>
                  <a:prstClr val="black"/>
                </a:solidFill>
              </a:rPr>
              <a:t>et al. </a:t>
            </a:r>
            <a:r>
              <a:rPr lang="en-GB" i="1" dirty="0" err="1">
                <a:solidFill>
                  <a:prstClr val="black"/>
                </a:solidFill>
              </a:rPr>
              <a:t>PLoS</a:t>
            </a:r>
            <a:r>
              <a:rPr lang="en-GB" i="1" dirty="0">
                <a:solidFill>
                  <a:prstClr val="black"/>
                </a:solidFill>
              </a:rPr>
              <a:t> One</a:t>
            </a:r>
            <a:r>
              <a:rPr lang="en-GB" dirty="0">
                <a:solidFill>
                  <a:prstClr val="black"/>
                </a:solidFill>
              </a:rPr>
              <a:t> 2014;9:e85805; </a:t>
            </a:r>
            <a:r>
              <a:rPr lang="en-GB" b="1" dirty="0">
                <a:solidFill>
                  <a:prstClr val="black"/>
                </a:solidFill>
              </a:rPr>
              <a:t>8.</a:t>
            </a:r>
            <a:r>
              <a:rPr lang="en-GB" dirty="0">
                <a:solidFill>
                  <a:prstClr val="black"/>
                </a:solidFill>
              </a:rPr>
              <a:t> Shores MM </a:t>
            </a:r>
            <a:r>
              <a:rPr lang="en-GB" i="1" dirty="0">
                <a:solidFill>
                  <a:prstClr val="black"/>
                </a:solidFill>
              </a:rPr>
              <a:t>et al. J Clin Endocrinol </a:t>
            </a:r>
            <a:r>
              <a:rPr lang="en-GB" i="1" dirty="0" err="1">
                <a:solidFill>
                  <a:prstClr val="black"/>
                </a:solidFill>
              </a:rPr>
              <a:t>Metab</a:t>
            </a:r>
            <a:r>
              <a:rPr lang="en-GB" dirty="0">
                <a:solidFill>
                  <a:prstClr val="black"/>
                </a:solidFill>
              </a:rPr>
              <a:t> 2012;97:2050–8; </a:t>
            </a:r>
            <a:r>
              <a:rPr lang="en-GB" b="1" dirty="0">
                <a:solidFill>
                  <a:prstClr val="black"/>
                </a:solidFill>
              </a:rPr>
              <a:t>9.</a:t>
            </a:r>
            <a:r>
              <a:rPr lang="en-GB" dirty="0">
                <a:solidFill>
                  <a:prstClr val="black"/>
                </a:solidFill>
              </a:rPr>
              <a:t> </a:t>
            </a:r>
            <a:r>
              <a:rPr lang="en-GB" dirty="0" err="1">
                <a:solidFill>
                  <a:prstClr val="black"/>
                </a:solidFill>
              </a:rPr>
              <a:t>Muraleedharan</a:t>
            </a:r>
            <a:r>
              <a:rPr lang="en-GB" dirty="0">
                <a:solidFill>
                  <a:prstClr val="black"/>
                </a:solidFill>
              </a:rPr>
              <a:t> V </a:t>
            </a:r>
            <a:r>
              <a:rPr lang="en-GB" i="1" dirty="0">
                <a:solidFill>
                  <a:prstClr val="black"/>
                </a:solidFill>
              </a:rPr>
              <a:t>et al. </a:t>
            </a:r>
            <a:r>
              <a:rPr lang="en-GB" i="1" dirty="0" err="1">
                <a:solidFill>
                  <a:prstClr val="black"/>
                </a:solidFill>
              </a:rPr>
              <a:t>Eur</a:t>
            </a:r>
            <a:r>
              <a:rPr lang="en-GB" i="1" dirty="0">
                <a:solidFill>
                  <a:prstClr val="black"/>
                </a:solidFill>
              </a:rPr>
              <a:t> J Endocrinol</a:t>
            </a:r>
            <a:r>
              <a:rPr lang="en-GB" dirty="0">
                <a:solidFill>
                  <a:prstClr val="black"/>
                </a:solidFill>
              </a:rPr>
              <a:t> 2013;169:725–33; </a:t>
            </a:r>
            <a:r>
              <a:rPr lang="en-GB" b="1" dirty="0">
                <a:solidFill>
                  <a:prstClr val="black"/>
                </a:solidFill>
              </a:rPr>
              <a:t>10.</a:t>
            </a:r>
            <a:r>
              <a:rPr lang="en-GB" dirty="0">
                <a:solidFill>
                  <a:prstClr val="black"/>
                </a:solidFill>
              </a:rPr>
              <a:t> Baillargeon J </a:t>
            </a:r>
            <a:r>
              <a:rPr lang="en-GB" i="1" dirty="0">
                <a:solidFill>
                  <a:prstClr val="black"/>
                </a:solidFill>
              </a:rPr>
              <a:t>et al. Ann </a:t>
            </a:r>
            <a:r>
              <a:rPr lang="en-GB" i="1" dirty="0" err="1">
                <a:solidFill>
                  <a:prstClr val="black"/>
                </a:solidFill>
              </a:rPr>
              <a:t>Pharmacother</a:t>
            </a:r>
            <a:r>
              <a:rPr lang="en-GB" dirty="0">
                <a:solidFill>
                  <a:prstClr val="black"/>
                </a:solidFill>
              </a:rPr>
              <a:t> 2014;48:1138–40; </a:t>
            </a:r>
            <a:r>
              <a:rPr lang="en-GB" b="1" dirty="0">
                <a:solidFill>
                  <a:prstClr val="black"/>
                </a:solidFill>
              </a:rPr>
              <a:t>11.</a:t>
            </a:r>
            <a:r>
              <a:rPr lang="en-GB" dirty="0">
                <a:solidFill>
                  <a:prstClr val="black"/>
                </a:solidFill>
              </a:rPr>
              <a:t> Collet TH </a:t>
            </a:r>
            <a:r>
              <a:rPr lang="en-GB" i="1" dirty="0">
                <a:solidFill>
                  <a:prstClr val="black"/>
                </a:solidFill>
              </a:rPr>
              <a:t>et al. J </a:t>
            </a:r>
            <a:r>
              <a:rPr lang="en-GB" i="1" dirty="0" err="1">
                <a:solidFill>
                  <a:prstClr val="black"/>
                </a:solidFill>
              </a:rPr>
              <a:t>Endocr</a:t>
            </a:r>
            <a:r>
              <a:rPr lang="en-GB" i="1" dirty="0">
                <a:solidFill>
                  <a:prstClr val="black"/>
                </a:solidFill>
              </a:rPr>
              <a:t> Soc</a:t>
            </a:r>
            <a:r>
              <a:rPr lang="en-GB" dirty="0">
                <a:solidFill>
                  <a:prstClr val="black"/>
                </a:solidFill>
              </a:rPr>
              <a:t> 2020;4:bvaa038; </a:t>
            </a:r>
            <a:r>
              <a:rPr lang="en-GB" b="1" dirty="0">
                <a:solidFill>
                  <a:prstClr val="black"/>
                </a:solidFill>
              </a:rPr>
              <a:t>12.</a:t>
            </a:r>
            <a:r>
              <a:rPr lang="en-GB" dirty="0">
                <a:solidFill>
                  <a:prstClr val="black"/>
                </a:solidFill>
              </a:rPr>
              <a:t> Ohlsson C </a:t>
            </a:r>
            <a:r>
              <a:rPr lang="en-GB" i="1" dirty="0">
                <a:solidFill>
                  <a:prstClr val="black"/>
                </a:solidFill>
              </a:rPr>
              <a:t>et al. J Am Coll </a:t>
            </a:r>
            <a:r>
              <a:rPr lang="en-GB" i="1" dirty="0" err="1">
                <a:solidFill>
                  <a:prstClr val="black"/>
                </a:solidFill>
              </a:rPr>
              <a:t>Cardiol</a:t>
            </a:r>
            <a:r>
              <a:rPr lang="en-GB" dirty="0">
                <a:solidFill>
                  <a:prstClr val="black"/>
                </a:solidFill>
              </a:rPr>
              <a:t> 2011;58:1674–81; </a:t>
            </a:r>
            <a:r>
              <a:rPr lang="en-GB" b="1" dirty="0">
                <a:solidFill>
                  <a:prstClr val="black"/>
                </a:solidFill>
              </a:rPr>
              <a:t>13.</a:t>
            </a:r>
            <a:r>
              <a:rPr lang="en-GB" dirty="0">
                <a:solidFill>
                  <a:prstClr val="black"/>
                </a:solidFill>
              </a:rPr>
              <a:t> Araujo AB </a:t>
            </a:r>
            <a:r>
              <a:rPr lang="en-GB" i="1" dirty="0">
                <a:solidFill>
                  <a:prstClr val="black"/>
                </a:solidFill>
              </a:rPr>
              <a:t>et al. J Clin Endocrinol </a:t>
            </a:r>
            <a:r>
              <a:rPr lang="en-GB" i="1" dirty="0" err="1">
                <a:solidFill>
                  <a:prstClr val="black"/>
                </a:solidFill>
              </a:rPr>
              <a:t>Metab</a:t>
            </a:r>
            <a:r>
              <a:rPr lang="en-GB" dirty="0">
                <a:solidFill>
                  <a:prstClr val="black"/>
                </a:solidFill>
              </a:rPr>
              <a:t> 2011;96:3007–19; </a:t>
            </a:r>
            <a:r>
              <a:rPr lang="en-GB" b="1" dirty="0">
                <a:solidFill>
                  <a:prstClr val="black"/>
                </a:solidFill>
              </a:rPr>
              <a:t>14.</a:t>
            </a:r>
            <a:r>
              <a:rPr lang="en-GB" dirty="0">
                <a:solidFill>
                  <a:prstClr val="black"/>
                </a:solidFill>
              </a:rPr>
              <a:t> Mohammadi-</a:t>
            </a:r>
            <a:r>
              <a:rPr lang="en-GB" dirty="0" err="1">
                <a:solidFill>
                  <a:prstClr val="black"/>
                </a:solidFill>
              </a:rPr>
              <a:t>Shemirani</a:t>
            </a:r>
            <a:r>
              <a:rPr lang="en-GB" dirty="0">
                <a:solidFill>
                  <a:prstClr val="black"/>
                </a:solidFill>
              </a:rPr>
              <a:t> P </a:t>
            </a:r>
            <a:r>
              <a:rPr lang="en-GB" i="1" dirty="0">
                <a:solidFill>
                  <a:prstClr val="black"/>
                </a:solidFill>
              </a:rPr>
              <a:t>et al. </a:t>
            </a:r>
            <a:r>
              <a:rPr lang="en-GB" i="1" dirty="0" err="1">
                <a:solidFill>
                  <a:prstClr val="black"/>
                </a:solidFill>
              </a:rPr>
              <a:t>Elife</a:t>
            </a:r>
            <a:r>
              <a:rPr lang="en-GB" dirty="0">
                <a:solidFill>
                  <a:prstClr val="black"/>
                </a:solidFill>
              </a:rPr>
              <a:t> 2020;9:e58914.</a:t>
            </a:r>
          </a:p>
        </p:txBody>
      </p:sp>
      <p:sp>
        <p:nvSpPr>
          <p:cNvPr id="4" name="Slide Number Placeholder 3"/>
          <p:cNvSpPr>
            <a:spLocks noGrp="1"/>
          </p:cNvSpPr>
          <p:nvPr>
            <p:ph type="sldNum" sz="quarter" idx="5"/>
          </p:nvPr>
        </p:nvSpPr>
        <p:spPr/>
        <p:txBody>
          <a:bodyPr/>
          <a:lstStyle/>
          <a:p>
            <a:fld id="{3B372D39-4678-4E9E-B489-7EE992660FB0}" type="slidenum">
              <a:rPr lang="en-GB" smtClean="0"/>
              <a:t>4</a:t>
            </a:fld>
            <a:endParaRPr lang="en-GB" dirty="0"/>
          </a:p>
        </p:txBody>
      </p:sp>
    </p:spTree>
    <p:extLst>
      <p:ext uri="{BB962C8B-B14F-4D97-AF65-F5344CB8AC3E}">
        <p14:creationId xmlns:p14="http://schemas.microsoft.com/office/powerpoint/2010/main" val="307243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71450" indent="-171450">
              <a:buFont typeface="Arial" panose="020B0604020202020204" pitchFamily="34" charset="0"/>
              <a:buChar char="•"/>
            </a:pPr>
            <a:r>
              <a:rPr lang="en-GB" sz="1200" dirty="0"/>
              <a:t>In 2013, in response to a petition by a citizen’s interest group to add a black box warning about the potential CV dangers of </a:t>
            </a:r>
            <a:r>
              <a:rPr lang="en-GB" sz="1200" dirty="0" err="1"/>
              <a:t>TTh</a:t>
            </a:r>
            <a:r>
              <a:rPr lang="en-GB" sz="1200" dirty="0"/>
              <a:t>, as well as conflicting reports of </a:t>
            </a:r>
            <a:br>
              <a:rPr lang="en-GB" sz="1200" dirty="0"/>
            </a:br>
            <a:r>
              <a:rPr lang="en-GB" sz="1200" dirty="0"/>
              <a:t>CV events from small clinical trials, retrospective analyses of medical records data, and pharmacovigilance studies of </a:t>
            </a:r>
            <a:r>
              <a:rPr lang="en-GB" sz="1200" dirty="0" err="1"/>
              <a:t>TTh</a:t>
            </a:r>
            <a:r>
              <a:rPr lang="en-GB" sz="1200" dirty="0"/>
              <a:t>-treated men, the FDA conducted an extensive review of the available information.</a:t>
            </a:r>
            <a:r>
              <a:rPr lang="en-GB" sz="1200" baseline="30000" dirty="0"/>
              <a:t>1,2</a:t>
            </a:r>
          </a:p>
          <a:p>
            <a:pPr marL="171450" indent="-171450">
              <a:buFont typeface="Arial" panose="020B0604020202020204" pitchFamily="34" charset="0"/>
              <a:buChar char="•"/>
            </a:pPr>
            <a:r>
              <a:rPr lang="en-GB" sz="1200" dirty="0"/>
              <a:t>The FDA concluded that “</a:t>
            </a:r>
            <a:r>
              <a:rPr lang="en-GB" sz="1200" i="1" dirty="0"/>
              <a:t>the studies presented in the petition have significant limitations that weaken their evidentiary value for confirming a causal relationship between testosterone and adverse cardiovascular outcomes.</a:t>
            </a:r>
            <a:r>
              <a:rPr lang="en-GB" sz="1200" dirty="0"/>
              <a:t>”</a:t>
            </a:r>
            <a:r>
              <a:rPr lang="en-GB" sz="1200" baseline="30000" dirty="0"/>
              <a:t>1,2</a:t>
            </a:r>
          </a:p>
          <a:p>
            <a:pPr marL="171450" indent="-171450">
              <a:buFont typeface="Arial" panose="020B0604020202020204" pitchFamily="34" charset="0"/>
              <a:buChar char="•"/>
            </a:pPr>
            <a:r>
              <a:rPr lang="en-GB" dirty="0"/>
              <a:t>Nevertheless, the FDA mandated pharmaceutical companies to add labelling information about a possible increased risk of CV events with the use of TTh.</a:t>
            </a:r>
            <a:r>
              <a:rPr lang="en-GB" baseline="30000" dirty="0"/>
              <a:t>1</a:t>
            </a:r>
          </a:p>
          <a:p>
            <a:pPr marL="171450" indent="-171450">
              <a:buFont typeface="Arial" panose="020B0604020202020204" pitchFamily="34" charset="0"/>
              <a:buChar char="•"/>
            </a:pPr>
            <a:r>
              <a:rPr lang="en-GB" sz="1200" dirty="0"/>
              <a:t>An independent review conducted by the European Medicines Agency also found no consistent evidence of an increased risk of coronary heart disease associated with testosterone treatment of men with hypogonadism.</a:t>
            </a:r>
            <a:r>
              <a:rPr lang="en-GB" sz="1200" baseline="30000" dirty="0"/>
              <a:t>1,2</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CV, cardiovascular; FDA, US Food and Drug Administration; MACE, major adverse cardiovascular events; TTh, testosterone therapy.</a:t>
            </a:r>
          </a:p>
          <a:p>
            <a:pPr marL="0" indent="0">
              <a:buFont typeface="Arial" panose="020B0604020202020204" pitchFamily="34" charset="0"/>
              <a:buNone/>
            </a:pPr>
            <a:endParaRPr lang="sv-SE" sz="1200" dirty="0"/>
          </a:p>
          <a:p>
            <a:r>
              <a:rPr lang="sv-SE" sz="1200" b="1" dirty="0"/>
              <a:t>References</a:t>
            </a:r>
          </a:p>
          <a:p>
            <a:r>
              <a:rPr lang="sv-SE" b="1" dirty="0"/>
              <a:t>1</a:t>
            </a:r>
            <a:r>
              <a:rPr lang="sv-SE" sz="1200" b="1" dirty="0"/>
              <a:t>.</a:t>
            </a:r>
            <a:r>
              <a:rPr lang="sv-SE" dirty="0"/>
              <a:t> Bhasin S </a:t>
            </a:r>
            <a:r>
              <a:rPr lang="sv-SE" i="1" dirty="0"/>
              <a:t>et al. J Clin Endocrinol Metab</a:t>
            </a:r>
            <a:r>
              <a:rPr lang="sv-SE" dirty="0"/>
              <a:t> 2018;103:1715–44</a:t>
            </a:r>
            <a:r>
              <a:rPr lang="en-GB" dirty="0"/>
              <a:t>; </a:t>
            </a:r>
            <a:r>
              <a:rPr lang="sv-SE" b="1" dirty="0"/>
              <a:t>2</a:t>
            </a:r>
            <a:r>
              <a:rPr lang="sv-SE" sz="1200" b="1" dirty="0"/>
              <a:t>.</a:t>
            </a:r>
            <a:r>
              <a:rPr lang="sv-SE" sz="1200" dirty="0"/>
              <a:t> Bhasin S </a:t>
            </a:r>
            <a:r>
              <a:rPr lang="sv-SE" sz="1200" i="1" dirty="0"/>
              <a:t>et al. Am Heart J</a:t>
            </a:r>
            <a:r>
              <a:rPr lang="sv-SE" sz="1200" dirty="0"/>
              <a:t> 2022;245:41–50.</a:t>
            </a:r>
            <a:endParaRPr lang="sv-SE" dirty="0"/>
          </a:p>
        </p:txBody>
      </p:sp>
      <p:sp>
        <p:nvSpPr>
          <p:cNvPr id="4" name="Slide Number Placeholder 3"/>
          <p:cNvSpPr>
            <a:spLocks noGrp="1"/>
          </p:cNvSpPr>
          <p:nvPr>
            <p:ph type="sldNum" sz="quarter" idx="5"/>
          </p:nvPr>
        </p:nvSpPr>
        <p:spPr/>
        <p:txBody>
          <a:bodyPr/>
          <a:lstStyle/>
          <a:p>
            <a:fld id="{3B372D39-4678-4E9E-B489-7EE992660FB0}" type="slidenum">
              <a:rPr lang="en-GB" smtClean="0"/>
              <a:t>5</a:t>
            </a:fld>
            <a:endParaRPr lang="en-GB" dirty="0"/>
          </a:p>
        </p:txBody>
      </p:sp>
    </p:spTree>
    <p:extLst>
      <p:ext uri="{BB962C8B-B14F-4D97-AF65-F5344CB8AC3E}">
        <p14:creationId xmlns:p14="http://schemas.microsoft.com/office/powerpoint/2010/main" val="194342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62600" cy="4743450"/>
          </a:xfrm>
        </p:spPr>
        <p:txBody>
          <a:bodyPr>
            <a:normAutofit/>
          </a:bodyPr>
          <a:lstStyle/>
          <a:p>
            <a:pPr marL="171450" indent="-171450">
              <a:buFont typeface="Arial" panose="020B0604020202020204" pitchFamily="34" charset="0"/>
              <a:buChar char="•"/>
            </a:pPr>
            <a:r>
              <a:rPr lang="en-GB" dirty="0"/>
              <a:t>Given the broad and growing use of </a:t>
            </a:r>
            <a:r>
              <a:rPr lang="en-GB" dirty="0" err="1"/>
              <a:t>TTh</a:t>
            </a:r>
            <a:r>
              <a:rPr lang="en-GB" dirty="0"/>
              <a:t> among middle-aged and older men with, or who are at risk for, CV disease, the FDA issued updated testosterone labelling inclusive of a limitation of use in men with ‘age-related hypogonadism,’ along with a guidance “</a:t>
            </a:r>
            <a:r>
              <a:rPr lang="en-GB" i="1" dirty="0"/>
              <a:t>…requiring manufacturers of approved testosterone products to conduct a well-designed clinical trial to more clearly address the question of whether an increased risk of heart attack or stroke exists among users of these products.</a:t>
            </a:r>
            <a:r>
              <a:rPr lang="en-GB" dirty="0"/>
              <a:t>”</a:t>
            </a:r>
            <a:r>
              <a:rPr lang="en-GB" baseline="30000" dirty="0"/>
              <a:t>1,2</a:t>
            </a:r>
          </a:p>
          <a:p>
            <a:pPr marL="171450" indent="-171450">
              <a:buFont typeface="Arial" panose="020B0604020202020204" pitchFamily="34" charset="0"/>
              <a:buChar char="•"/>
            </a:pPr>
            <a:r>
              <a:rPr lang="en-GB" dirty="0"/>
              <a:t>The </a:t>
            </a:r>
            <a:r>
              <a:rPr lang="en-GB" b="1" u="sng" dirty="0"/>
              <a:t>T</a:t>
            </a:r>
            <a:r>
              <a:rPr lang="en-GB" dirty="0"/>
              <a:t>estosterone </a:t>
            </a:r>
            <a:r>
              <a:rPr lang="en-GB" b="1" u="sng" dirty="0"/>
              <a:t>R</a:t>
            </a:r>
            <a:r>
              <a:rPr lang="en-GB" dirty="0"/>
              <a:t>eplacement therapy for </a:t>
            </a:r>
            <a:r>
              <a:rPr lang="en-GB" b="1" u="sng" dirty="0"/>
              <a:t>A</a:t>
            </a:r>
            <a:r>
              <a:rPr lang="en-GB" dirty="0"/>
              <a:t>ssessment of long-term </a:t>
            </a:r>
            <a:r>
              <a:rPr lang="en-GB" b="1" u="sng" dirty="0"/>
              <a:t>V</a:t>
            </a:r>
            <a:r>
              <a:rPr lang="en-GB" dirty="0"/>
              <a:t>ascular </a:t>
            </a:r>
            <a:r>
              <a:rPr lang="en-GB" b="1" u="sng" dirty="0"/>
              <a:t>E</a:t>
            </a:r>
            <a:r>
              <a:rPr lang="en-GB" dirty="0"/>
              <a:t>vents and efficacy </a:t>
            </a:r>
            <a:r>
              <a:rPr lang="en-GB" b="1" u="sng" dirty="0" err="1"/>
              <a:t>R</a:t>
            </a:r>
            <a:r>
              <a:rPr lang="en-GB" dirty="0" err="1"/>
              <a:t>espon</a:t>
            </a:r>
            <a:r>
              <a:rPr lang="en-GB" b="1" u="sng" dirty="0" err="1"/>
              <a:t>SE</a:t>
            </a:r>
            <a:r>
              <a:rPr lang="en-GB" dirty="0"/>
              <a:t> in hypogonadal men (</a:t>
            </a:r>
            <a:r>
              <a:rPr lang="en-GB" b="1" dirty="0"/>
              <a:t>TRAVERSE</a:t>
            </a:r>
            <a:r>
              <a:rPr lang="en-GB" dirty="0"/>
              <a:t>) study was designed in response to this FDA guidance to determine the effects of </a:t>
            </a:r>
            <a:r>
              <a:rPr lang="en-GB" dirty="0" err="1"/>
              <a:t>TTh</a:t>
            </a:r>
            <a:r>
              <a:rPr lang="en-GB" dirty="0"/>
              <a:t> on the incidence of MACE in middle-aged and older men with hypogonadism who have, or are at high risk for, CV disease.</a:t>
            </a:r>
            <a:r>
              <a:rPr lang="en-GB" baseline="30000" dirty="0"/>
              <a:t>1</a:t>
            </a:r>
          </a:p>
          <a:p>
            <a:endParaRPr lang="en-GB" dirty="0"/>
          </a:p>
          <a:p>
            <a:pPr marL="0" indent="0">
              <a:buFont typeface="Arial" panose="020B0604020202020204" pitchFamily="34" charset="0"/>
              <a:buNone/>
            </a:pPr>
            <a:r>
              <a:rPr lang="sv-SE" b="1" dirty="0"/>
              <a:t>Study organisation</a:t>
            </a:r>
          </a:p>
          <a:p>
            <a:pPr marL="171450" indent="-171450">
              <a:buFont typeface="Arial" panose="020B0604020202020204" pitchFamily="34" charset="0"/>
              <a:buChar char="•"/>
            </a:pPr>
            <a:r>
              <a:rPr lang="en-GB" dirty="0"/>
              <a:t>The TRAVERSE study is funded by a consortium of testosterone manufacturers led by AbbVie, Inc. (North Chicago, IL, USA), and coordinated by the Cleveland Clinic Coordinating </a:t>
            </a:r>
            <a:r>
              <a:rPr lang="en-GB" dirty="0" err="1"/>
              <a:t>Center</a:t>
            </a:r>
            <a:r>
              <a:rPr lang="en-GB" dirty="0"/>
              <a:t> for Clinical Research (C5Research, Cleveland, OH, USA).</a:t>
            </a:r>
            <a:r>
              <a:rPr lang="en-GB" baseline="30000" dirty="0"/>
              <a:t>1</a:t>
            </a:r>
            <a:endParaRPr lang="sv-SE" baseline="30000" dirty="0"/>
          </a:p>
          <a:p>
            <a:pPr marL="0" indent="0">
              <a:buFont typeface="Arial" panose="020B0604020202020204" pitchFamily="34" charset="0"/>
              <a:buNone/>
            </a:pPr>
            <a:endParaRPr lang="sv-SE" dirty="0"/>
          </a:p>
          <a:p>
            <a:pPr marL="0" indent="0">
              <a:buFont typeface="Arial" panose="020B0604020202020204" pitchFamily="34" charset="0"/>
              <a:buNone/>
            </a:pPr>
            <a:r>
              <a:rPr lang="sv-SE" dirty="0"/>
              <a:t>CV, cardiovascular; FDA, US Food and Drug Administration; MACE, major adverse cardiovascular events; TTh, testosterone therapy.</a:t>
            </a:r>
          </a:p>
          <a:p>
            <a:pPr marL="0" indent="0">
              <a:buFont typeface="Arial" panose="020B0604020202020204" pitchFamily="34" charset="0"/>
              <a:buNone/>
            </a:pPr>
            <a:endParaRPr lang="sv-SE" dirty="0"/>
          </a:p>
          <a:p>
            <a:r>
              <a:rPr lang="sv-SE" b="1" dirty="0"/>
              <a:t>References</a:t>
            </a:r>
          </a:p>
          <a:p>
            <a:r>
              <a:rPr lang="sv-SE" b="1" dirty="0"/>
              <a:t>1.</a:t>
            </a:r>
            <a:r>
              <a:rPr lang="sv-SE" dirty="0"/>
              <a:t> Bhasin S </a:t>
            </a:r>
            <a:r>
              <a:rPr lang="sv-SE" i="1" dirty="0"/>
              <a:t>et al. Am Heart J</a:t>
            </a:r>
            <a:r>
              <a:rPr lang="sv-SE" dirty="0"/>
              <a:t> 2022;245:41–50; </a:t>
            </a:r>
            <a:r>
              <a:rPr lang="en-GB" b="1" dirty="0"/>
              <a:t>2.</a:t>
            </a:r>
            <a:r>
              <a:rPr lang="en-GB" dirty="0"/>
              <a:t> US Food and Drug Administration. Drug Safety Communication: FDA cautions about using testosterone products for low testosterone due to aging. Available at: </a:t>
            </a:r>
            <a:r>
              <a:rPr lang="en-GB" dirty="0">
                <a:hlinkClick r:id="rId3"/>
              </a:rPr>
              <a:t>https://www.fda.gov/media/91048/download</a:t>
            </a:r>
            <a:r>
              <a:rPr lang="en-GB" dirty="0"/>
              <a:t> (accessed October 2022).</a:t>
            </a:r>
            <a:endParaRPr lang="sv-SE" dirty="0"/>
          </a:p>
        </p:txBody>
      </p:sp>
      <p:sp>
        <p:nvSpPr>
          <p:cNvPr id="4" name="Slide Number Placeholder 3"/>
          <p:cNvSpPr>
            <a:spLocks noGrp="1"/>
          </p:cNvSpPr>
          <p:nvPr>
            <p:ph type="sldNum" sz="quarter" idx="5"/>
          </p:nvPr>
        </p:nvSpPr>
        <p:spPr/>
        <p:txBody>
          <a:bodyPr/>
          <a:lstStyle/>
          <a:p>
            <a:fld id="{3B372D39-4678-4E9E-B489-7EE992660FB0}" type="slidenum">
              <a:rPr lang="en-GB" smtClean="0"/>
              <a:t>6</a:t>
            </a:fld>
            <a:endParaRPr lang="en-GB" dirty="0"/>
          </a:p>
        </p:txBody>
      </p:sp>
    </p:spTree>
    <p:extLst>
      <p:ext uri="{BB962C8B-B14F-4D97-AF65-F5344CB8AC3E}">
        <p14:creationId xmlns:p14="http://schemas.microsoft.com/office/powerpoint/2010/main" val="329826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r>
              <a:rPr lang="en-GB" b="1" dirty="0"/>
              <a:t>TRAVERSE study overview</a:t>
            </a:r>
          </a:p>
          <a:p>
            <a:pPr marL="171450" indent="-171450">
              <a:buFont typeface="Arial" panose="020B0604020202020204" pitchFamily="34" charset="0"/>
              <a:buChar char="•"/>
            </a:pPr>
            <a:r>
              <a:rPr lang="en-GB" dirty="0"/>
              <a:t>TRAVERSE (Clinicaltrials.gov identifier NCT03518034) is a phase 4, randomised, double-blind, placebo-controlled, non-inferiority, parallel-group, multicentre study of transdermal TRT in symptomatic men with hypogonadism who have pre-existing CV disease or increased risk for CV disease.</a:t>
            </a:r>
          </a:p>
          <a:p>
            <a:pPr marL="171450" indent="-171450">
              <a:buFont typeface="Arial" panose="020B0604020202020204" pitchFamily="34" charset="0"/>
              <a:buChar char="•"/>
            </a:pPr>
            <a:r>
              <a:rPr lang="en-GB" dirty="0"/>
              <a:t>Participants will be randomised to either 1.62% transdermal testosterone gel or a matching placebo gel daily for an anticipated duration of up to 5 years.</a:t>
            </a:r>
          </a:p>
          <a:p>
            <a:pPr marL="171450" indent="-171450">
              <a:buFont typeface="Arial" panose="020B0604020202020204" pitchFamily="34" charset="0"/>
              <a:buChar char="•"/>
            </a:pPr>
            <a:endParaRPr lang="en-GB" sz="1200" dirty="0"/>
          </a:p>
          <a:p>
            <a:r>
              <a:rPr lang="en-GB" b="1" dirty="0"/>
              <a:t>Primary and secondary safety outcomes</a:t>
            </a:r>
            <a:r>
              <a:rPr lang="en-GB" dirty="0"/>
              <a:t> </a:t>
            </a:r>
          </a:p>
          <a:p>
            <a:pPr marL="171450" indent="-171450">
              <a:buFont typeface="Arial" panose="020B0604020202020204" pitchFamily="34" charset="0"/>
              <a:buChar char="•"/>
            </a:pPr>
            <a:r>
              <a:rPr lang="en-GB" dirty="0"/>
              <a:t>The primary CV safety outcome of the study is the time from randomisation to first occurrence of any component of the MACE composite of nonfatal MI, nonfatal stroke, or death due to CV causes.</a:t>
            </a:r>
          </a:p>
          <a:p>
            <a:pPr marL="171450" indent="-171450">
              <a:buFont typeface="Arial" panose="020B0604020202020204" pitchFamily="34" charset="0"/>
              <a:buChar char="•"/>
            </a:pPr>
            <a:r>
              <a:rPr lang="en-GB" dirty="0"/>
              <a:t>The secondary CV safety endpoint is the time to first occurrence of any component of the composite endpoint of nonfatal MI, nonfatal stroke, death due to CV causes, or coronary revascularisation (PCI or CABG).</a:t>
            </a:r>
          </a:p>
          <a:p>
            <a:pPr marL="171450" indent="-171450">
              <a:buFont typeface="Arial" panose="020B0604020202020204" pitchFamily="34" charset="0"/>
              <a:buChar char="•"/>
            </a:pPr>
            <a:r>
              <a:rPr lang="en-GB" dirty="0"/>
              <a:t>The secondary prostate safety endpoint is the incidence of high-grade prostate cancer, defined as a pathologically confirmed prostate cancer with Gleason score </a:t>
            </a:r>
            <a:br>
              <a:rPr lang="en-GB" dirty="0"/>
            </a:br>
            <a:r>
              <a:rPr lang="en-GB" dirty="0"/>
              <a:t>4 + 3 or higher.</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CABG, coronary artery bypass grafting; CV, cardiovascular; MACE, major adverse cardiovascular events; MI, myocardial infarction; PCI, percutaneous coronary intervention.</a:t>
            </a:r>
          </a:p>
          <a:p>
            <a:pPr marL="0" indent="0">
              <a:buFont typeface="Arial" panose="020B0604020202020204" pitchFamily="34" charset="0"/>
              <a:buNone/>
            </a:pPr>
            <a:endParaRPr lang="sv-SE" dirty="0"/>
          </a:p>
          <a:p>
            <a:r>
              <a:rPr lang="sv-SE" b="1" dirty="0"/>
              <a:t>Reference</a:t>
            </a:r>
          </a:p>
          <a:p>
            <a:r>
              <a:rPr lang="sv-SE" dirty="0"/>
              <a:t>Bhasin S </a:t>
            </a:r>
            <a:r>
              <a:rPr lang="sv-SE" i="1" dirty="0"/>
              <a:t>et al. Am Heart J</a:t>
            </a:r>
            <a:r>
              <a:rPr lang="sv-SE" dirty="0"/>
              <a:t> 2022;245:41–50</a:t>
            </a:r>
            <a:r>
              <a:rPr lang="en-GB" dirty="0"/>
              <a:t>.</a:t>
            </a:r>
            <a:endParaRPr lang="sv-SE" dirty="0"/>
          </a:p>
        </p:txBody>
      </p:sp>
      <p:sp>
        <p:nvSpPr>
          <p:cNvPr id="4" name="Slide Number Placeholder 3"/>
          <p:cNvSpPr>
            <a:spLocks noGrp="1"/>
          </p:cNvSpPr>
          <p:nvPr>
            <p:ph type="sldNum" sz="quarter" idx="5"/>
          </p:nvPr>
        </p:nvSpPr>
        <p:spPr/>
        <p:txBody>
          <a:bodyPr/>
          <a:lstStyle/>
          <a:p>
            <a:fld id="{3B372D39-4678-4E9E-B489-7EE992660FB0}" type="slidenum">
              <a:rPr lang="en-GB" smtClean="0"/>
              <a:t>7</a:t>
            </a:fld>
            <a:endParaRPr lang="en-GB" dirty="0"/>
          </a:p>
        </p:txBody>
      </p:sp>
    </p:spTree>
    <p:extLst>
      <p:ext uri="{BB962C8B-B14F-4D97-AF65-F5344CB8AC3E}">
        <p14:creationId xmlns:p14="http://schemas.microsoft.com/office/powerpoint/2010/main" val="162289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97071" cy="4743450"/>
          </a:xfrm>
        </p:spPr>
        <p:txBody>
          <a:bodyPr>
            <a:normAutofit fontScale="92500" lnSpcReduction="20000"/>
          </a:bodyPr>
          <a:lstStyle/>
          <a:p>
            <a:r>
              <a:rPr lang="en-GB" b="1" dirty="0"/>
              <a:t>Tertiary safety endpoints</a:t>
            </a:r>
          </a:p>
          <a:p>
            <a:pPr marL="171450" indent="-171450">
              <a:buFont typeface="Arial" panose="020B0604020202020204" pitchFamily="34" charset="0"/>
              <a:buChar char="•"/>
            </a:pPr>
            <a:r>
              <a:rPr lang="en-GB" dirty="0"/>
              <a:t>Tertiary safety CV endpoints include all-cause mortality; hospitalisation or urgent visit </a:t>
            </a:r>
            <a:br>
              <a:rPr lang="en-GB" dirty="0"/>
            </a:br>
            <a:r>
              <a:rPr lang="en-GB" dirty="0"/>
              <a:t>for heart failure; venous thromboembolic events, including DVT, PE, VTE; or peripheral arterial revascularisation.</a:t>
            </a:r>
          </a:p>
          <a:p>
            <a:pPr marL="171450" indent="-171450">
              <a:buFont typeface="Arial" panose="020B0604020202020204" pitchFamily="34" charset="0"/>
              <a:buChar char="•"/>
            </a:pPr>
            <a:r>
              <a:rPr lang="en-GB" dirty="0"/>
              <a:t>Tertiary prostate safety endpoints include prostate biopsy; any prostate cancer; </a:t>
            </a:r>
            <a:br>
              <a:rPr lang="en-GB" dirty="0"/>
            </a:br>
            <a:r>
              <a:rPr lang="en-GB" dirty="0"/>
              <a:t>acute urinary retention; starting pharmacologic treatment for LUTS; and invasive prostate surgical procedures (</a:t>
            </a:r>
            <a:r>
              <a:rPr lang="en-GB" i="1" dirty="0"/>
              <a:t>e.g.</a:t>
            </a:r>
            <a:r>
              <a:rPr lang="en-GB" dirty="0"/>
              <a:t> prostatectomy, transurethral prostate resection, brachytherapy </a:t>
            </a:r>
            <a:br>
              <a:rPr lang="en-GB" dirty="0"/>
            </a:br>
            <a:r>
              <a:rPr lang="en-GB" dirty="0"/>
              <a:t>or other prostate surgical procedure for BPH).</a:t>
            </a:r>
          </a:p>
          <a:p>
            <a:endParaRPr lang="en-GB" dirty="0"/>
          </a:p>
          <a:p>
            <a:r>
              <a:rPr lang="en-GB" b="1" dirty="0"/>
              <a:t>Efficacy endpoints</a:t>
            </a:r>
          </a:p>
          <a:p>
            <a:pPr marL="171450" indent="-171450">
              <a:buFont typeface="Arial" panose="020B0604020202020204" pitchFamily="34" charset="0"/>
              <a:buChar char="•"/>
            </a:pPr>
            <a:r>
              <a:rPr lang="en-GB" dirty="0"/>
              <a:t>A limited number of pre-specified efficacy endpoints are included as secondary outcomes </a:t>
            </a:r>
            <a:br>
              <a:rPr lang="en-GB" dirty="0"/>
            </a:br>
            <a:r>
              <a:rPr lang="en-GB" dirty="0"/>
              <a:t>in five efficacy domains, and will be evaluated in sub-studies or analyses of subpopulations using validated PRO questionnaires:</a:t>
            </a:r>
          </a:p>
          <a:p>
            <a:pPr marL="171450" indent="-171450">
              <a:buFont typeface="Arial" panose="020B0604020202020204" pitchFamily="34" charset="0"/>
              <a:buChar char="•"/>
            </a:pPr>
            <a:endParaRPr lang="en-GB" dirty="0"/>
          </a:p>
          <a:p>
            <a:pPr marL="685800" lvl="1" indent="-228600">
              <a:buFont typeface="+mj-lt"/>
              <a:buAutoNum type="arabicPeriod"/>
            </a:pPr>
            <a:r>
              <a:rPr lang="en-GB" b="1" dirty="0"/>
              <a:t>Sexual function:</a:t>
            </a:r>
            <a:r>
              <a:rPr lang="en-GB" dirty="0"/>
              <a:t> improvement in sexual activity in hypogonadal men with low libido.</a:t>
            </a:r>
          </a:p>
          <a:p>
            <a:pPr marL="685800" lvl="1" indent="-228600">
              <a:buFont typeface="+mj-lt"/>
              <a:buAutoNum type="arabicPeriod"/>
            </a:pPr>
            <a:r>
              <a:rPr lang="en-GB" b="1" dirty="0"/>
              <a:t>Low-grade PDD (dysthymia):</a:t>
            </a:r>
            <a:r>
              <a:rPr lang="en-GB" dirty="0"/>
              <a:t> remission of depression in hypogonadal men with </a:t>
            </a:r>
            <a:br>
              <a:rPr lang="en-GB" dirty="0"/>
            </a:br>
            <a:r>
              <a:rPr lang="en-GB" dirty="0"/>
              <a:t>late-onset, low grade PDD.</a:t>
            </a:r>
          </a:p>
          <a:p>
            <a:pPr marL="685800" lvl="1" indent="-228600">
              <a:buFont typeface="+mj-lt"/>
              <a:buAutoNum type="arabicPeriod"/>
            </a:pPr>
            <a:r>
              <a:rPr lang="en-GB" b="1" dirty="0"/>
              <a:t>Fracture:</a:t>
            </a:r>
            <a:r>
              <a:rPr lang="en-GB" dirty="0"/>
              <a:t> reduction in incidence of clinical fractures.</a:t>
            </a:r>
          </a:p>
          <a:p>
            <a:pPr marL="685800" lvl="1" indent="-228600">
              <a:buFont typeface="+mj-lt"/>
              <a:buAutoNum type="arabicPeriod"/>
            </a:pPr>
            <a:r>
              <a:rPr lang="en-GB" b="1" dirty="0"/>
              <a:t>Anaemia:</a:t>
            </a:r>
            <a:r>
              <a:rPr lang="en-GB" dirty="0"/>
              <a:t> correction of anaemia in subset of participants with baseline anaemia, </a:t>
            </a:r>
            <a:br>
              <a:rPr lang="en-GB" dirty="0"/>
            </a:br>
            <a:r>
              <a:rPr lang="en-GB" dirty="0"/>
              <a:t>and incidence of anaemia among randomised subjects who did not have anaemia </a:t>
            </a:r>
            <a:br>
              <a:rPr lang="en-GB" dirty="0"/>
            </a:br>
            <a:r>
              <a:rPr lang="en-GB" dirty="0"/>
              <a:t>at baseline.</a:t>
            </a:r>
          </a:p>
          <a:p>
            <a:pPr marL="685800" lvl="1" indent="-228600">
              <a:buFont typeface="+mj-lt"/>
              <a:buAutoNum type="arabicPeriod"/>
            </a:pPr>
            <a:r>
              <a:rPr lang="en-GB" b="1" dirty="0"/>
              <a:t>Diabetes:</a:t>
            </a:r>
            <a:r>
              <a:rPr lang="en-GB" dirty="0"/>
              <a:t> reduction in progression from pre-diabetes to diabetes in subset </a:t>
            </a:r>
            <a:br>
              <a:rPr lang="en-GB" dirty="0"/>
            </a:br>
            <a:r>
              <a:rPr lang="en-GB" dirty="0"/>
              <a:t>of participants with pre-diabetes at baseline, and glycaemic remission in subset </a:t>
            </a:r>
            <a:br>
              <a:rPr lang="en-GB" dirty="0"/>
            </a:br>
            <a:r>
              <a:rPr lang="en-GB" dirty="0"/>
              <a:t>of participants with diabetes at baseline.</a:t>
            </a:r>
          </a:p>
          <a:p>
            <a:endParaRPr lang="en-GB" dirty="0"/>
          </a:p>
          <a:p>
            <a:pPr indent="0">
              <a:buFont typeface="Arial" panose="020B0604020202020204" pitchFamily="34" charset="0"/>
              <a:buNone/>
            </a:pPr>
            <a:r>
              <a:rPr lang="sv-SE" spc="-10" dirty="0"/>
              <a:t>BPH, </a:t>
            </a:r>
            <a:r>
              <a:rPr lang="en-GB" spc="-10" dirty="0"/>
              <a:t>benign prostatic hyperplasia; </a:t>
            </a:r>
            <a:r>
              <a:rPr lang="sv-SE" spc="-10" dirty="0"/>
              <a:t>CV, cardiovascular; DVT, </a:t>
            </a:r>
            <a:r>
              <a:rPr lang="en-GB" spc="-10" dirty="0"/>
              <a:t>deep vein thrombosis; </a:t>
            </a:r>
            <a:br>
              <a:rPr lang="en-GB" spc="-10" dirty="0"/>
            </a:br>
            <a:r>
              <a:rPr lang="en-GB" spc="-10" dirty="0"/>
              <a:t>LUTS, lower urinary tract symptoms; </a:t>
            </a:r>
            <a:r>
              <a:rPr lang="sv-SE" spc="-10" dirty="0"/>
              <a:t>PDD, persistent depressive disorder; PE, </a:t>
            </a:r>
            <a:r>
              <a:rPr lang="en-GB" spc="-10" dirty="0"/>
              <a:t>pulmonary embolism;</a:t>
            </a:r>
            <a:r>
              <a:rPr lang="sv-SE" spc="-10" dirty="0"/>
              <a:t> PRO, patient-reported outcome; TTh, testosterone therapy; VTE, </a:t>
            </a:r>
            <a:r>
              <a:rPr lang="en-GB" spc="-10" dirty="0"/>
              <a:t>venous thromboembolism</a:t>
            </a:r>
            <a:r>
              <a:rPr lang="sv-SE" spc="-10" dirty="0"/>
              <a:t>.</a:t>
            </a:r>
          </a:p>
          <a:p>
            <a:pPr marL="0" indent="0">
              <a:buFont typeface="Arial" panose="020B0604020202020204" pitchFamily="34" charset="0"/>
              <a:buNone/>
            </a:pPr>
            <a:endParaRPr lang="sv-SE" dirty="0"/>
          </a:p>
          <a:p>
            <a:r>
              <a:rPr lang="sv-SE" b="1" dirty="0"/>
              <a:t>Reference</a:t>
            </a:r>
          </a:p>
          <a:p>
            <a:r>
              <a:rPr lang="sv-SE" dirty="0"/>
              <a:t>Bhasin S </a:t>
            </a:r>
            <a:r>
              <a:rPr lang="sv-SE" i="1" dirty="0"/>
              <a:t>et al. Am Heart J</a:t>
            </a:r>
            <a:r>
              <a:rPr lang="sv-SE" dirty="0"/>
              <a:t> 2022;245:41–50</a:t>
            </a:r>
            <a:r>
              <a:rPr lang="en-GB" dirty="0"/>
              <a:t>.</a:t>
            </a:r>
            <a:endParaRPr lang="sv-SE" dirty="0"/>
          </a:p>
        </p:txBody>
      </p:sp>
      <p:sp>
        <p:nvSpPr>
          <p:cNvPr id="4" name="Slide Number Placeholder 3"/>
          <p:cNvSpPr>
            <a:spLocks noGrp="1"/>
          </p:cNvSpPr>
          <p:nvPr>
            <p:ph type="sldNum" sz="quarter" idx="5"/>
          </p:nvPr>
        </p:nvSpPr>
        <p:spPr/>
        <p:txBody>
          <a:bodyPr/>
          <a:lstStyle/>
          <a:p>
            <a:fld id="{3B372D39-4678-4E9E-B489-7EE992660FB0}" type="slidenum">
              <a:rPr lang="en-GB" smtClean="0"/>
              <a:t>8</a:t>
            </a:fld>
            <a:endParaRPr lang="en-GB" dirty="0"/>
          </a:p>
        </p:txBody>
      </p:sp>
    </p:spTree>
    <p:extLst>
      <p:ext uri="{BB962C8B-B14F-4D97-AF65-F5344CB8AC3E}">
        <p14:creationId xmlns:p14="http://schemas.microsoft.com/office/powerpoint/2010/main" val="2728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3914" y="4400550"/>
            <a:ext cx="6302829" cy="4743450"/>
          </a:xfrm>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black"/>
                </a:solidFill>
                <a:effectLst/>
                <a:uLnTx/>
                <a:uFillTx/>
                <a:ea typeface="+mn-ea"/>
                <a:cs typeface="+mn-cs"/>
              </a:rPr>
              <a:t>TRAVERSE: study population</a:t>
            </a:r>
          </a:p>
          <a:p>
            <a:pPr marL="171450" indent="-171450">
              <a:buFont typeface="Arial" panose="020B0604020202020204" pitchFamily="34" charset="0"/>
              <a:buChar char="•"/>
            </a:pPr>
            <a:r>
              <a:rPr lang="en-GB" dirty="0"/>
              <a:t>This consists of men aged 45–80 years with confirmed serum testosterone concentrations &lt;10.4 nmol/L (300 ng/dL) who report hypogonadal symptoms and have evidence of, or are at an increased risk for, CV disease.</a:t>
            </a:r>
            <a:r>
              <a:rPr lang="en-GB" baseline="30000" dirty="0"/>
              <a:t>1</a:t>
            </a:r>
          </a:p>
          <a:p>
            <a:endParaRPr lang="en-GB" dirty="0"/>
          </a:p>
          <a:p>
            <a:r>
              <a:rPr lang="en-GB" u="sng" dirty="0"/>
              <a:t>Inclusion criteria</a:t>
            </a:r>
            <a:r>
              <a:rPr lang="en-GB" baseline="30000" dirty="0"/>
              <a:t>1</a:t>
            </a:r>
            <a:endParaRPr lang="en-GB" u="sng" dirty="0"/>
          </a:p>
          <a:p>
            <a:pPr marL="171450" indent="-171450">
              <a:buFont typeface="Arial" panose="020B0604020202020204" pitchFamily="34" charset="0"/>
              <a:buChar char="•"/>
            </a:pPr>
            <a:r>
              <a:rPr lang="en-GB" dirty="0"/>
              <a:t>These were designed to enrol middle-aged and older men who met the Endocrine Society’s criteria for the diagnosis of hypogonadism,</a:t>
            </a:r>
            <a:r>
              <a:rPr lang="en-GB" baseline="30000" dirty="0"/>
              <a:t>2</a:t>
            </a:r>
            <a:r>
              <a:rPr lang="en-GB" dirty="0"/>
              <a:t> </a:t>
            </a:r>
            <a:br>
              <a:rPr lang="en-GB" dirty="0"/>
            </a:br>
            <a:r>
              <a:rPr lang="en-GB" dirty="0"/>
              <a:t>defined as the presence of: a) two serum testosterone levels &lt;10.4 nmol/L (300 ng/dL), measured using liquid chromatography tandem mass spectrometry in fasting specimens obtained between 5–11 AM, plus b) self-report of ≥1 of the following symptoms related to testosterone deficiency: decreased sexual desire, decreased spontaneous erections, low energy or fatigue, low or depressed mood; loss of body hair or reduced shaving, or hot flashes. To enrich the study population with those at increased risk of CV events, participants were also required to have evidence of either pre-existing CV disease indicated by clinical or angiographic evidence of CAD, cerebrovascular disease, or peripheral vascular disease or increased CV risk defined by the presence of ≥3 of the following risk factors : hypertension, dyslipidaemia, current smoking, stage 3 kidney disease, diabetes, elevated high sensitivity C-reactive protein, age ≥65 years, documented historical </a:t>
            </a:r>
            <a:r>
              <a:rPr lang="en-GB" dirty="0" err="1"/>
              <a:t>Agatston</a:t>
            </a:r>
            <a:r>
              <a:rPr lang="en-GB" dirty="0"/>
              <a:t> coronary calcium score &gt;75th percentile for age and race.</a:t>
            </a:r>
            <a:endParaRPr lang="en-GB" baseline="30000"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first participant was enrolled in May 2018; in April 2019, blinded data from the first 2669 enrolled participants [of which 1799 (67%) and 870 (33%) were in the primary and secondary prevention strata, respectively] showed a pooled primary event rate in the CV risk factor cohort below the 1.5% per year projection. Therefore, on 31 May 2019, it was decided to cease enrolment of participants who qualified via CV risk factors, and subsequently enrol only those with pre-existing CV disease.</a:t>
            </a:r>
          </a:p>
          <a:p>
            <a:endParaRPr lang="en-GB" dirty="0"/>
          </a:p>
          <a:p>
            <a:r>
              <a:rPr lang="en-GB" u="sng" dirty="0"/>
              <a:t>Exclusion criteria</a:t>
            </a:r>
            <a:r>
              <a:rPr lang="en-GB" baseline="30000" dirty="0"/>
              <a:t>1</a:t>
            </a:r>
          </a:p>
          <a:p>
            <a:pPr marL="171450" indent="-171450">
              <a:buFont typeface="Arial" panose="020B0604020202020204" pitchFamily="34" charset="0"/>
              <a:buChar char="•"/>
            </a:pPr>
            <a:r>
              <a:rPr lang="en-GB" dirty="0"/>
              <a:t>The study excludes men with congenital or acquired hypogonadism for whom long-term therapy with placebo would not be medically appropriate [</a:t>
            </a:r>
            <a:r>
              <a:rPr lang="en-GB" i="1" dirty="0"/>
              <a:t>e.g.</a:t>
            </a:r>
            <a:r>
              <a:rPr lang="en-GB" dirty="0"/>
              <a:t> men with two testosterone measurements &lt;3.5 nmol/L (100 ng/dL)], and men with conditions that constitute a contraindication for </a:t>
            </a:r>
            <a:r>
              <a:rPr lang="en-GB" dirty="0" err="1"/>
              <a:t>TTh</a:t>
            </a:r>
            <a:r>
              <a:rPr lang="en-GB" dirty="0"/>
              <a:t>, including unstable medical conditions that might compromise their safety or make it difficult or unsafe to apply transdermal testosterone gel. Thus, men are excluded if they had a history of prostate or breast cancer; undiagnosed prostate nodule or prostate induration; severe LUTS (IPSS &gt;19); screening PSA &gt;3 ng/mL (or &gt;1.5 ng/mL if taking a 5-alpha reductase inhibitor); erythrocytosis; thrombophilia, unprovoked DVT or PE; haematocrit &gt;50%; uncontrolled heart failure; untreated severe OSA; severe or end-stage CKD </a:t>
            </a:r>
            <a:br>
              <a:rPr lang="en-GB" dirty="0"/>
            </a:br>
            <a:r>
              <a:rPr lang="en-GB" dirty="0"/>
              <a:t>(eGFR &lt;30 mL/min/1.73 m</a:t>
            </a:r>
            <a:r>
              <a:rPr lang="en-GB" baseline="30000" dirty="0"/>
              <a:t>2</a:t>
            </a:r>
            <a:r>
              <a:rPr lang="en-GB" dirty="0"/>
              <a:t>); or BMI &gt;50 kg/m</a:t>
            </a:r>
            <a:r>
              <a:rPr lang="en-GB" baseline="30000" dirty="0"/>
              <a:t>2</a:t>
            </a:r>
            <a:r>
              <a:rPr lang="en-GB" dirty="0"/>
              <a:t>.</a:t>
            </a:r>
          </a:p>
          <a:p>
            <a:pPr marL="171450" indent="-171450">
              <a:buFont typeface="Arial" panose="020B0604020202020204" pitchFamily="34" charset="0"/>
              <a:buChar char="•"/>
            </a:pPr>
            <a:r>
              <a:rPr lang="en-GB" dirty="0"/>
              <a:t>Participants are ineligible within the first 4 months after documented MI, stroke, percutaneous coronary angioplasty, CABG surgery, </a:t>
            </a:r>
            <a:br>
              <a:rPr lang="en-GB" dirty="0"/>
            </a:br>
            <a:r>
              <a:rPr lang="en-GB" dirty="0"/>
              <a:t>unstable angina; or procedures to treat critical limb ischaemia.</a:t>
            </a:r>
          </a:p>
          <a:p>
            <a:pPr marL="171450" indent="-171450">
              <a:buFont typeface="Arial" panose="020B0604020202020204" pitchFamily="34" charset="0"/>
              <a:buChar char="•"/>
            </a:pPr>
            <a:r>
              <a:rPr lang="en-GB" dirty="0"/>
              <a:t>To avoid confounding due to the use of other medications or conditions that might affect testosterone levels or its action, men were excluded who during the preceding 6 months had received testosterone replacement, clomiphene, anabolic steroids, compounded or over-the-counter androgenic steroid derivatives and DHEA, including investigational products that may affect the reproductive hormonal system.</a:t>
            </a:r>
          </a:p>
          <a:p>
            <a:pPr marL="0" indent="0">
              <a:buFont typeface="Arial" panose="020B0604020202020204" pitchFamily="34" charset="0"/>
              <a:buNone/>
            </a:pPr>
            <a:endParaRPr lang="sv-SE" dirty="0"/>
          </a:p>
          <a:p>
            <a:pPr marL="0" indent="0">
              <a:buFont typeface="Arial" panose="020B0604020202020204" pitchFamily="34" charset="0"/>
              <a:buNone/>
            </a:pPr>
            <a:r>
              <a:rPr lang="sv-SE" u="sng" dirty="0"/>
              <a:t>Planned enrolment and randomisation</a:t>
            </a:r>
            <a:r>
              <a:rPr lang="sv-SE" baseline="30000" dirty="0"/>
              <a:t>1</a:t>
            </a:r>
          </a:p>
          <a:p>
            <a:pPr marL="171450" indent="-171450">
              <a:buFont typeface="Arial" panose="020B0604020202020204" pitchFamily="34" charset="0"/>
              <a:buChar char="•"/>
            </a:pPr>
            <a:r>
              <a:rPr lang="en-GB" dirty="0"/>
              <a:t>The study will enrol ~6000 participants and continue until at least 256 adjudicated MACE have occurred, to assess whether the 95% (2-sided) upper confidence limit for a hazard ratio of 1.5 can be ruled out.</a:t>
            </a:r>
          </a:p>
          <a:p>
            <a:pPr marL="171450" indent="-171450">
              <a:buFont typeface="Arial" panose="020B0604020202020204" pitchFamily="34" charset="0"/>
              <a:buChar char="•"/>
            </a:pPr>
            <a:r>
              <a:rPr lang="en-GB" dirty="0"/>
              <a:t>As of 1 July 2021, 5076 subjects have been randomised.</a:t>
            </a: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sv-SE" dirty="0"/>
              <a:t>BMI, </a:t>
            </a:r>
            <a:r>
              <a:rPr lang="en-GB" dirty="0"/>
              <a:t>body mass index; CABG, coronary artery bypass graft; </a:t>
            </a:r>
            <a:r>
              <a:rPr lang="sv-SE" dirty="0"/>
              <a:t>CAD, coronary artery disease; CKD, </a:t>
            </a:r>
            <a:r>
              <a:rPr lang="en-GB" dirty="0"/>
              <a:t>chronic kidney disease; </a:t>
            </a:r>
            <a:r>
              <a:rPr lang="sv-SE" dirty="0"/>
              <a:t>CV, cardiovascular; </a:t>
            </a:r>
            <a:br>
              <a:rPr lang="sv-SE" dirty="0"/>
            </a:br>
            <a:r>
              <a:rPr lang="sv-SE" spc="-10" dirty="0"/>
              <a:t>DHEA, dehydroepiandrosterone; DVT, deep vein thrombosis; eGFR, estimated glomerular filtration rate; IPSS, </a:t>
            </a:r>
            <a:r>
              <a:rPr lang="en-GB" spc="-10" dirty="0"/>
              <a:t>International Prostate Symptom Score; </a:t>
            </a:r>
            <a:r>
              <a:rPr lang="sv-SE" dirty="0"/>
              <a:t>LUTS, </a:t>
            </a:r>
            <a:r>
              <a:rPr lang="en-GB" dirty="0"/>
              <a:t>lower urinary tract symptoms; MACE, major adverse cardiovascular events; MI, myocardial infarction; OSA, obstructive sleep apnoea; </a:t>
            </a:r>
            <a:br>
              <a:rPr lang="en-GB" dirty="0"/>
            </a:br>
            <a:r>
              <a:rPr lang="en-GB" dirty="0"/>
              <a:t>PE, pulmonary embolism; PSA, prostate-specific antigen; </a:t>
            </a:r>
            <a:r>
              <a:rPr lang="sv-SE" dirty="0"/>
              <a:t>TTh, testosterone therapy.</a:t>
            </a:r>
          </a:p>
          <a:p>
            <a:pPr marL="0" indent="0">
              <a:buFont typeface="Arial" panose="020B0604020202020204" pitchFamily="34" charset="0"/>
              <a:buNone/>
            </a:pPr>
            <a:endParaRPr lang="sv-SE" dirty="0"/>
          </a:p>
          <a:p>
            <a:r>
              <a:rPr lang="sv-SE" b="1" dirty="0"/>
              <a:t>References</a:t>
            </a:r>
          </a:p>
          <a:p>
            <a:r>
              <a:rPr lang="sv-SE" b="1" dirty="0"/>
              <a:t>1.</a:t>
            </a:r>
            <a:r>
              <a:rPr lang="sv-SE" dirty="0"/>
              <a:t> Bhasin S </a:t>
            </a:r>
            <a:r>
              <a:rPr lang="sv-SE" i="1" dirty="0"/>
              <a:t>et al. Am Heart J</a:t>
            </a:r>
            <a:r>
              <a:rPr lang="sv-SE" dirty="0"/>
              <a:t> 2022;245:41–50</a:t>
            </a:r>
            <a:r>
              <a:rPr lang="en-GB" dirty="0"/>
              <a:t>; </a:t>
            </a:r>
            <a:r>
              <a:rPr lang="en-GB" b="1" dirty="0"/>
              <a:t>2.</a:t>
            </a:r>
            <a:r>
              <a:rPr lang="en-GB" dirty="0"/>
              <a:t> </a:t>
            </a:r>
            <a:r>
              <a:rPr lang="sv-SE" dirty="0"/>
              <a:t>Bhasin S </a:t>
            </a:r>
            <a:r>
              <a:rPr lang="sv-SE" i="1" dirty="0"/>
              <a:t>et al. J Clin Endocrinol Metab</a:t>
            </a:r>
            <a:r>
              <a:rPr lang="sv-SE" dirty="0"/>
              <a:t> 2018;103:1715–44</a:t>
            </a:r>
            <a:r>
              <a:rPr lang="en-GB" dirty="0"/>
              <a:t>.</a:t>
            </a:r>
            <a:endParaRPr lang="sv-SE" dirty="0"/>
          </a:p>
        </p:txBody>
      </p:sp>
      <p:sp>
        <p:nvSpPr>
          <p:cNvPr id="4" name="Slide Number Placeholder 3"/>
          <p:cNvSpPr>
            <a:spLocks noGrp="1"/>
          </p:cNvSpPr>
          <p:nvPr>
            <p:ph type="sldNum" sz="quarter" idx="5"/>
          </p:nvPr>
        </p:nvSpPr>
        <p:spPr/>
        <p:txBody>
          <a:bodyPr/>
          <a:lstStyle/>
          <a:p>
            <a:fld id="{3B372D39-4678-4E9E-B489-7EE992660FB0}" type="slidenum">
              <a:rPr lang="en-GB" smtClean="0"/>
              <a:t>9</a:t>
            </a:fld>
            <a:endParaRPr lang="en-GB" dirty="0"/>
          </a:p>
        </p:txBody>
      </p:sp>
    </p:spTree>
    <p:extLst>
      <p:ext uri="{BB962C8B-B14F-4D97-AF65-F5344CB8AC3E}">
        <p14:creationId xmlns:p14="http://schemas.microsoft.com/office/powerpoint/2010/main" val="39546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8695176"/>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guide id="3" pos="7106">
          <p15:clr>
            <a:srgbClr val="FBAE40"/>
          </p15:clr>
        </p15:guide>
        <p15:guide id="4" orient="horz" pos="187">
          <p15:clr>
            <a:srgbClr val="FBAE40"/>
          </p15:clr>
        </p15:guide>
        <p15:guide id="5" orient="horz" pos="4247">
          <p15:clr>
            <a:srgbClr val="FBAE40"/>
          </p15:clr>
        </p15:guide>
        <p15:guide id="6" pos="100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00982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9377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m als Bild aus pdf">
    <p:spTree>
      <p:nvGrpSpPr>
        <p:cNvPr id="1" name=""/>
        <p:cNvGrpSpPr/>
        <p:nvPr/>
      </p:nvGrpSpPr>
      <p:grpSpPr>
        <a:xfrm>
          <a:off x="0" y="0"/>
          <a:ext cx="0" cy="0"/>
          <a:chOff x="0" y="0"/>
          <a:chExt cx="0" cy="0"/>
        </a:xfrm>
      </p:grpSpPr>
      <p:sp>
        <p:nvSpPr>
          <p:cNvPr id="2" name="Titel 1"/>
          <p:cNvSpPr>
            <a:spLocks noGrp="1"/>
          </p:cNvSpPr>
          <p:nvPr>
            <p:ph type="title"/>
          </p:nvPr>
        </p:nvSpPr>
        <p:spPr>
          <a:xfrm>
            <a:off x="44335" y="188640"/>
            <a:ext cx="12103331" cy="706090"/>
          </a:xfrm>
        </p:spPr>
        <p:txBody>
          <a:bodyPr/>
          <a:lstStyle>
            <a:lvl1pPr>
              <a:defRPr sz="2400" b="1"/>
            </a:lvl1pPr>
          </a:lstStyle>
          <a:p>
            <a:r>
              <a:rPr lang="de-DE"/>
              <a:t>Titelmasterformat durch Klicken bearbeiten</a:t>
            </a:r>
            <a:endParaRPr lang="de-DE" dirty="0"/>
          </a:p>
        </p:txBody>
      </p:sp>
      <p:sp>
        <p:nvSpPr>
          <p:cNvPr id="4" name="Textplatzhalter 4"/>
          <p:cNvSpPr>
            <a:spLocks noGrp="1"/>
          </p:cNvSpPr>
          <p:nvPr>
            <p:ph type="body" sz="quarter" idx="15"/>
          </p:nvPr>
        </p:nvSpPr>
        <p:spPr>
          <a:xfrm>
            <a:off x="143339" y="6453188"/>
            <a:ext cx="11905323" cy="360362"/>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de-DE"/>
              <a:t>Textmasterformat bearbeiten</a:t>
            </a:r>
          </a:p>
        </p:txBody>
      </p:sp>
      <p:sp>
        <p:nvSpPr>
          <p:cNvPr id="9" name="Inhaltsplatzhalter 8"/>
          <p:cNvSpPr>
            <a:spLocks noGrp="1"/>
          </p:cNvSpPr>
          <p:nvPr>
            <p:ph sz="quarter" idx="17"/>
          </p:nvPr>
        </p:nvSpPr>
        <p:spPr>
          <a:xfrm>
            <a:off x="239184" y="1125538"/>
            <a:ext cx="11713467" cy="518378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1009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21/10/2022</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111928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3334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22333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3939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25727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85379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08513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21/10/2022</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88870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21/10/2022</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425620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3817">
          <p15:clr>
            <a:srgbClr val="F26B43"/>
          </p15:clr>
        </p15:guide>
        <p15:guide id="3" orient="horz" pos="187">
          <p15:clr>
            <a:srgbClr val="F26B43"/>
          </p15:clr>
        </p15:guide>
        <p15:guide id="4" pos="234">
          <p15:clr>
            <a:srgbClr val="F26B43"/>
          </p15:clr>
        </p15:guide>
        <p15:guide id="5" pos="7174">
          <p15:clr>
            <a:srgbClr val="F26B43"/>
          </p15:clr>
        </p15:guide>
        <p15:guide id="6" pos="506">
          <p15:clr>
            <a:srgbClr val="F26B43"/>
          </p15:clr>
        </p15:guide>
        <p15:guide id="7" pos="10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clinicaltrials.gov/ct2/show/NCT03518034"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2.pn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23.png"/><Relationship Id="rId2" Type="http://schemas.openxmlformats.org/officeDocument/2006/relationships/notesSlide" Target="../notesSlides/notesSlide11.xml"/><Relationship Id="rId16" Type="http://schemas.openxmlformats.org/officeDocument/2006/relationships/image" Target="../media/image45.sv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svg"/><Relationship Id="rId5" Type="http://schemas.openxmlformats.org/officeDocument/2006/relationships/image" Target="../media/image18.png"/><Relationship Id="rId15" Type="http://schemas.openxmlformats.org/officeDocument/2006/relationships/image" Target="../media/image44.png"/><Relationship Id="rId10" Type="http://schemas.openxmlformats.org/officeDocument/2006/relationships/image" Target="../media/image21.png"/><Relationship Id="rId4" Type="http://schemas.openxmlformats.org/officeDocument/2006/relationships/image" Target="../media/image17.png"/><Relationship Id="rId9" Type="http://schemas.microsoft.com/office/2007/relationships/hdphoto" Target="../media/hdphoto3.wdp"/><Relationship Id="rId1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sv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25.sv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075" y="99142"/>
            <a:ext cx="324040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96B6E3F5-9AD4-0B5F-620E-E50DDC2C0C76}"/>
              </a:ext>
            </a:extLst>
          </p:cNvPr>
          <p:cNvSpPr>
            <a:spLocks noGrp="1"/>
          </p:cNvSpPr>
          <p:nvPr>
            <p:ph type="ctrTitle"/>
          </p:nvPr>
        </p:nvSpPr>
        <p:spPr/>
        <p:txBody>
          <a:bodyPr/>
          <a:lstStyle/>
          <a:p>
            <a:r>
              <a:rPr lang="en-GB" dirty="0"/>
              <a:t>The TRAVERSE study</a:t>
            </a:r>
          </a:p>
        </p:txBody>
      </p:sp>
      <p:sp>
        <p:nvSpPr>
          <p:cNvPr id="2" name="Content Placeholder 2">
            <a:extLst>
              <a:ext uri="{FF2B5EF4-FFF2-40B4-BE49-F238E27FC236}">
                <a16:creationId xmlns:a16="http://schemas.microsoft.com/office/drawing/2014/main" id="{2F1C863C-4332-ACA2-B6F7-72FF5C9EDCF6}"/>
              </a:ext>
            </a:extLst>
          </p:cNvPr>
          <p:cNvSpPr txBox="1">
            <a:spLocks/>
          </p:cNvSpPr>
          <p:nvPr/>
        </p:nvSpPr>
        <p:spPr>
          <a:xfrm>
            <a:off x="688767" y="2597900"/>
            <a:ext cx="5230252" cy="48372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Clr>
                <a:schemeClr val="tx1"/>
              </a:buClr>
              <a:buFont typeface="Wingdings" panose="05000000000000000000" pitchFamily="2" charset="2"/>
              <a:buNone/>
              <a:defRPr sz="2000" kern="1200">
                <a:solidFill>
                  <a:schemeClr val="bg2">
                    <a:lumMod val="25000"/>
                  </a:schemeClr>
                </a:solidFill>
                <a:latin typeface="+mn-lt"/>
                <a:ea typeface="+mn-ea"/>
                <a:cs typeface="+mn-cs"/>
              </a:defRPr>
            </a:lvl1pPr>
            <a:lvl2pPr marL="457200" indent="0" algn="ctr" defTabSz="914400" rtl="0" eaLnBrk="1" latinLnBrk="0" hangingPunct="1">
              <a:lnSpc>
                <a:spcPct val="90000"/>
              </a:lnSpc>
              <a:spcBef>
                <a:spcPts val="500"/>
              </a:spcBef>
              <a:buClr>
                <a:schemeClr val="tx1"/>
              </a:buClr>
              <a:buFont typeface="Wingdings" panose="05000000000000000000" pitchFamily="2" charset="2"/>
              <a:buNone/>
              <a:defRPr sz="2000" kern="1200">
                <a:solidFill>
                  <a:schemeClr val="bg2">
                    <a:lumMod val="25000"/>
                  </a:schemeClr>
                </a:solidFill>
                <a:latin typeface="+mn-lt"/>
                <a:ea typeface="+mn-ea"/>
                <a:cs typeface="+mn-cs"/>
              </a:defRPr>
            </a:lvl2pPr>
            <a:lvl3pPr marL="914400" indent="0" algn="ctr" defTabSz="914400" rtl="0" eaLnBrk="1" latinLnBrk="0" hangingPunct="1">
              <a:lnSpc>
                <a:spcPct val="90000"/>
              </a:lnSpc>
              <a:spcBef>
                <a:spcPts val="500"/>
              </a:spcBef>
              <a:buClr>
                <a:schemeClr val="tx1"/>
              </a:buClr>
              <a:buFont typeface="Wingdings" panose="05000000000000000000" pitchFamily="2" charset="2"/>
              <a:buNone/>
              <a:defRPr sz="1800" kern="1200">
                <a:solidFill>
                  <a:schemeClr val="bg2">
                    <a:lumMod val="25000"/>
                  </a:schemeClr>
                </a:solidFill>
                <a:latin typeface="+mn-lt"/>
                <a:ea typeface="+mn-ea"/>
                <a:cs typeface="+mn-cs"/>
              </a:defRPr>
            </a:lvl3pPr>
            <a:lvl4pPr marL="1371600" indent="0" algn="ctr" defTabSz="914400" rtl="0" eaLnBrk="1" latinLnBrk="0" hangingPunct="1">
              <a:lnSpc>
                <a:spcPct val="90000"/>
              </a:lnSpc>
              <a:spcBef>
                <a:spcPts val="500"/>
              </a:spcBef>
              <a:buClr>
                <a:schemeClr val="tx1"/>
              </a:buClr>
              <a:buFont typeface="Wingdings" panose="05000000000000000000" pitchFamily="2" charset="2"/>
              <a:buNone/>
              <a:defRPr sz="1600" kern="1200">
                <a:solidFill>
                  <a:schemeClr val="bg2">
                    <a:lumMod val="25000"/>
                  </a:schemeClr>
                </a:solidFill>
                <a:latin typeface="+mn-lt"/>
                <a:ea typeface="+mn-ea"/>
                <a:cs typeface="+mn-cs"/>
              </a:defRPr>
            </a:lvl4pPr>
            <a:lvl5pPr marL="1828800" indent="0" algn="ctr" defTabSz="914400" rtl="0" eaLnBrk="1" latinLnBrk="0" hangingPunct="1">
              <a:lnSpc>
                <a:spcPct val="90000"/>
              </a:lnSpc>
              <a:spcBef>
                <a:spcPts val="500"/>
              </a:spcBef>
              <a:buClr>
                <a:schemeClr val="tx1"/>
              </a:buClr>
              <a:buFont typeface="Wingdings" panose="05000000000000000000" pitchFamily="2" charset="2"/>
              <a:buNone/>
              <a:defRPr sz="1600" kern="1200">
                <a:solidFill>
                  <a:schemeClr val="bg2">
                    <a:lumMod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Rationale and study design</a:t>
            </a:r>
          </a:p>
        </p:txBody>
      </p:sp>
      <p:sp>
        <p:nvSpPr>
          <p:cNvPr id="5" name="TextBox 4">
            <a:extLst>
              <a:ext uri="{FF2B5EF4-FFF2-40B4-BE49-F238E27FC236}">
                <a16:creationId xmlns:a16="http://schemas.microsoft.com/office/drawing/2014/main" id="{1B2D0440-0ED7-177F-74B8-766B27F9D46A}"/>
              </a:ext>
            </a:extLst>
          </p:cNvPr>
          <p:cNvSpPr txBox="1"/>
          <p:nvPr/>
        </p:nvSpPr>
        <p:spPr>
          <a:xfrm>
            <a:off x="5427916" y="5971195"/>
            <a:ext cx="6096000" cy="315984"/>
          </a:xfrm>
          <a:prstGeom prst="rect">
            <a:avLst/>
          </a:prstGeom>
          <a:noFill/>
        </p:spPr>
        <p:txBody>
          <a:bodyPr wrap="square">
            <a:spAutoFit/>
          </a:bodyPr>
          <a:lstStyle/>
          <a:p>
            <a:pPr algn="r">
              <a:lnSpc>
                <a:spcPct val="90000"/>
              </a:lnSpc>
              <a:spcBef>
                <a:spcPts val="1000"/>
              </a:spcBef>
              <a:buClr>
                <a:schemeClr val="tx1"/>
              </a:buClr>
            </a:pPr>
            <a:r>
              <a:rPr lang="en-GB" sz="1600" dirty="0">
                <a:solidFill>
                  <a:schemeClr val="bg2">
                    <a:lumMod val="25000"/>
                  </a:schemeClr>
                </a:solidFill>
              </a:rPr>
              <a:t>Clinicaltrials.gov identifier </a:t>
            </a:r>
            <a:r>
              <a:rPr lang="en-GB" sz="1600" dirty="0">
                <a:solidFill>
                  <a:schemeClr val="bg2">
                    <a:lumMod val="25000"/>
                  </a:schemeClr>
                </a:solidFill>
                <a:hlinkClick r:id="rId4"/>
              </a:rPr>
              <a:t>NCT03518034</a:t>
            </a:r>
            <a:endParaRPr lang="en-GB" sz="1600" dirty="0">
              <a:solidFill>
                <a:schemeClr val="bg2">
                  <a:lumMod val="25000"/>
                </a:schemeClr>
              </a:solidFill>
            </a:endParaRPr>
          </a:p>
        </p:txBody>
      </p:sp>
      <p:pic>
        <p:nvPicPr>
          <p:cNvPr id="6" name="Picture 5">
            <a:extLst>
              <a:ext uri="{FF2B5EF4-FFF2-40B4-BE49-F238E27FC236}">
                <a16:creationId xmlns:a16="http://schemas.microsoft.com/office/drawing/2014/main" id="{B1F46A8C-3AC9-1E43-299B-CE45FA2AF015}"/>
              </a:ext>
            </a:extLst>
          </p:cNvPr>
          <p:cNvPicPr>
            <a:picLocks noChangeAspect="1"/>
          </p:cNvPicPr>
          <p:nvPr/>
        </p:nvPicPr>
        <p:blipFill>
          <a:blip r:embed="rId5"/>
          <a:stretch>
            <a:fillRect/>
          </a:stretch>
        </p:blipFill>
        <p:spPr>
          <a:xfrm>
            <a:off x="8239070" y="4995111"/>
            <a:ext cx="2454623" cy="859934"/>
          </a:xfrm>
          <a:prstGeom prst="rect">
            <a:avLst/>
          </a:prstGeom>
          <a:effectLst>
            <a:innerShdw blurRad="114300">
              <a:prstClr val="black"/>
            </a:innerShdw>
          </a:effectLst>
        </p:spPr>
      </p:pic>
    </p:spTree>
    <p:extLst>
      <p:ext uri="{BB962C8B-B14F-4D97-AF65-F5344CB8AC3E}">
        <p14:creationId xmlns:p14="http://schemas.microsoft.com/office/powerpoint/2010/main" val="31231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8" name="Group 1107">
            <a:extLst>
              <a:ext uri="{FF2B5EF4-FFF2-40B4-BE49-F238E27FC236}">
                <a16:creationId xmlns:a16="http://schemas.microsoft.com/office/drawing/2014/main" id="{6F684DAB-2E2A-9667-2B8E-CDAA933B36BF}"/>
              </a:ext>
            </a:extLst>
          </p:cNvPr>
          <p:cNvGrpSpPr/>
          <p:nvPr/>
        </p:nvGrpSpPr>
        <p:grpSpPr>
          <a:xfrm>
            <a:off x="326557" y="2914024"/>
            <a:ext cx="2644807" cy="2696149"/>
            <a:chOff x="688767" y="1799704"/>
            <a:chExt cx="3141792" cy="3202781"/>
          </a:xfrm>
        </p:grpSpPr>
        <p:sp>
          <p:nvSpPr>
            <p:cNvPr id="1107" name="Oval 1106">
              <a:extLst>
                <a:ext uri="{FF2B5EF4-FFF2-40B4-BE49-F238E27FC236}">
                  <a16:creationId xmlns:a16="http://schemas.microsoft.com/office/drawing/2014/main" id="{D6B7A575-960A-2324-70F8-9AD1729909A7}"/>
                </a:ext>
              </a:extLst>
            </p:cNvPr>
            <p:cNvSpPr/>
            <p:nvPr/>
          </p:nvSpPr>
          <p:spPr>
            <a:xfrm>
              <a:off x="2134302" y="2043704"/>
              <a:ext cx="494104" cy="202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5" name="Group 1064">
              <a:extLst>
                <a:ext uri="{FF2B5EF4-FFF2-40B4-BE49-F238E27FC236}">
                  <a16:creationId xmlns:a16="http://schemas.microsoft.com/office/drawing/2014/main" id="{7A3E0E80-E5FD-9520-EA98-EBF45DD6E967}"/>
                </a:ext>
              </a:extLst>
            </p:cNvPr>
            <p:cNvGrpSpPr/>
            <p:nvPr/>
          </p:nvGrpSpPr>
          <p:grpSpPr>
            <a:xfrm>
              <a:off x="688767" y="1799704"/>
              <a:ext cx="3141792" cy="3202781"/>
              <a:chOff x="574377" y="1812498"/>
              <a:chExt cx="3141792" cy="3202781"/>
            </a:xfrm>
            <a:effectLst>
              <a:outerShdw blurRad="76200" dist="177800" dir="16800000" sy="23000" kx="-1200000" algn="bl" rotWithShape="0">
                <a:prstClr val="black">
                  <a:alpha val="20000"/>
                </a:prstClr>
              </a:outerShdw>
            </a:effectLst>
          </p:grpSpPr>
          <p:sp>
            <p:nvSpPr>
              <p:cNvPr id="1064" name="Freeform: Shape 1063">
                <a:extLst>
                  <a:ext uri="{FF2B5EF4-FFF2-40B4-BE49-F238E27FC236}">
                    <a16:creationId xmlns:a16="http://schemas.microsoft.com/office/drawing/2014/main" id="{20AC7499-26A6-C813-D612-5E6266905280}"/>
                  </a:ext>
                </a:extLst>
              </p:cNvPr>
              <p:cNvSpPr/>
              <p:nvPr/>
            </p:nvSpPr>
            <p:spPr>
              <a:xfrm>
                <a:off x="1867301" y="4528686"/>
                <a:ext cx="1720516" cy="303196"/>
              </a:xfrm>
              <a:custGeom>
                <a:avLst/>
                <a:gdLst>
                  <a:gd name="connsiteX0" fmla="*/ 0 w 1720516"/>
                  <a:gd name="connsiteY0" fmla="*/ 0 h 303196"/>
                  <a:gd name="connsiteX1" fmla="*/ 26470 w 1720516"/>
                  <a:gd name="connsiteY1" fmla="*/ 228600 h 303196"/>
                  <a:gd name="connsiteX2" fmla="*/ 767615 w 1720516"/>
                  <a:gd name="connsiteY2" fmla="*/ 228600 h 303196"/>
                  <a:gd name="connsiteX3" fmla="*/ 969745 w 1720516"/>
                  <a:gd name="connsiteY3" fmla="*/ 303196 h 303196"/>
                  <a:gd name="connsiteX4" fmla="*/ 1691640 w 1720516"/>
                  <a:gd name="connsiteY4" fmla="*/ 276727 h 303196"/>
                  <a:gd name="connsiteX5" fmla="*/ 1720516 w 1720516"/>
                  <a:gd name="connsiteY5" fmla="*/ 43314 h 303196"/>
                  <a:gd name="connsiteX6" fmla="*/ 0 w 1720516"/>
                  <a:gd name="connsiteY6" fmla="*/ 0 h 30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516" h="303196">
                    <a:moveTo>
                      <a:pt x="0" y="0"/>
                    </a:moveTo>
                    <a:lnTo>
                      <a:pt x="26470" y="228600"/>
                    </a:lnTo>
                    <a:lnTo>
                      <a:pt x="767615" y="228600"/>
                    </a:lnTo>
                    <a:lnTo>
                      <a:pt x="969745" y="303196"/>
                    </a:lnTo>
                    <a:lnTo>
                      <a:pt x="1691640" y="276727"/>
                    </a:lnTo>
                    <a:lnTo>
                      <a:pt x="1720516" y="43314"/>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4" name="Group 1043">
                <a:extLst>
                  <a:ext uri="{FF2B5EF4-FFF2-40B4-BE49-F238E27FC236}">
                    <a16:creationId xmlns:a16="http://schemas.microsoft.com/office/drawing/2014/main" id="{FB2F841F-0121-BFD6-A496-BD073994572F}"/>
                  </a:ext>
                </a:extLst>
              </p:cNvPr>
              <p:cNvGrpSpPr/>
              <p:nvPr/>
            </p:nvGrpSpPr>
            <p:grpSpPr>
              <a:xfrm>
                <a:off x="574377" y="1812498"/>
                <a:ext cx="3141792" cy="3202781"/>
                <a:chOff x="539562" y="2035063"/>
                <a:chExt cx="3141792" cy="3202781"/>
              </a:xfrm>
            </p:grpSpPr>
            <p:pic>
              <p:nvPicPr>
                <p:cNvPr id="1032" name="Picture 8">
                  <a:extLst>
                    <a:ext uri="{FF2B5EF4-FFF2-40B4-BE49-F238E27FC236}">
                      <a16:creationId xmlns:a16="http://schemas.microsoft.com/office/drawing/2014/main" id="{C6C23D5C-998F-3929-3974-238746ED8699}"/>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7869" t="1778" r="28152" b="2151"/>
                <a:stretch/>
              </p:blipFill>
              <p:spPr bwMode="auto">
                <a:xfrm>
                  <a:off x="539562" y="2035063"/>
                  <a:ext cx="3141792" cy="32027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3B8B3D76-6BE0-1EF3-86AE-EF1476D3B69E}"/>
                    </a:ext>
                  </a:extLst>
                </p:cNvPr>
                <p:cNvPicPr>
                  <a:picLocks noChangeAspect="1"/>
                </p:cNvPicPr>
                <p:nvPr/>
              </p:nvPicPr>
              <p:blipFill>
                <a:blip r:embed="rId4"/>
                <a:stretch>
                  <a:fillRect/>
                </a:stretch>
              </p:blipFill>
              <p:spPr>
                <a:xfrm>
                  <a:off x="2006591" y="3473260"/>
                  <a:ext cx="462588" cy="181950"/>
                </a:xfrm>
                <a:prstGeom prst="rect">
                  <a:avLst/>
                </a:prstGeom>
              </p:spPr>
            </p:pic>
            <p:pic>
              <p:nvPicPr>
                <p:cNvPr id="34" name="Picture 33">
                  <a:extLst>
                    <a:ext uri="{FF2B5EF4-FFF2-40B4-BE49-F238E27FC236}">
                      <a16:creationId xmlns:a16="http://schemas.microsoft.com/office/drawing/2014/main" id="{AC59E93E-1AFA-0467-216E-F70410BE826F}"/>
                    </a:ext>
                  </a:extLst>
                </p:cNvPr>
                <p:cNvPicPr>
                  <a:picLocks noChangeAspect="1"/>
                </p:cNvPicPr>
                <p:nvPr/>
              </p:nvPicPr>
              <p:blipFill>
                <a:blip r:embed="rId4"/>
                <a:stretch>
                  <a:fillRect/>
                </a:stretch>
              </p:blipFill>
              <p:spPr>
                <a:xfrm>
                  <a:off x="1977302" y="3631145"/>
                  <a:ext cx="542510" cy="1110630"/>
                </a:xfrm>
                <a:prstGeom prst="rect">
                  <a:avLst/>
                </a:prstGeom>
              </p:spPr>
            </p:pic>
            <p:pic>
              <p:nvPicPr>
                <p:cNvPr id="35" name="Picture 34">
                  <a:extLst>
                    <a:ext uri="{FF2B5EF4-FFF2-40B4-BE49-F238E27FC236}">
                      <a16:creationId xmlns:a16="http://schemas.microsoft.com/office/drawing/2014/main" id="{5ABBA1A9-8CC4-02D7-4E34-D1FD1C980BC0}"/>
                    </a:ext>
                  </a:extLst>
                </p:cNvPr>
                <p:cNvPicPr>
                  <a:picLocks noChangeAspect="1"/>
                </p:cNvPicPr>
                <p:nvPr/>
              </p:nvPicPr>
              <p:blipFill>
                <a:blip r:embed="rId4"/>
                <a:stretch>
                  <a:fillRect/>
                </a:stretch>
              </p:blipFill>
              <p:spPr>
                <a:xfrm>
                  <a:off x="1947105" y="3792631"/>
                  <a:ext cx="617386" cy="1044456"/>
                </a:xfrm>
                <a:prstGeom prst="rect">
                  <a:avLst/>
                </a:prstGeom>
              </p:spPr>
            </p:pic>
            <p:pic>
              <p:nvPicPr>
                <p:cNvPr id="38" name="Picture 37">
                  <a:extLst>
                    <a:ext uri="{FF2B5EF4-FFF2-40B4-BE49-F238E27FC236}">
                      <a16:creationId xmlns:a16="http://schemas.microsoft.com/office/drawing/2014/main" id="{7A5B8687-A430-11D6-8981-9105049E0190}"/>
                    </a:ext>
                  </a:extLst>
                </p:cNvPr>
                <p:cNvPicPr>
                  <a:picLocks noChangeAspect="1"/>
                </p:cNvPicPr>
                <p:nvPr/>
              </p:nvPicPr>
              <p:blipFill>
                <a:blip r:embed="rId4"/>
                <a:stretch>
                  <a:fillRect/>
                </a:stretch>
              </p:blipFill>
              <p:spPr>
                <a:xfrm>
                  <a:off x="1902013" y="3993010"/>
                  <a:ext cx="617386" cy="758050"/>
                </a:xfrm>
                <a:prstGeom prst="rect">
                  <a:avLst/>
                </a:prstGeom>
              </p:spPr>
            </p:pic>
            <p:pic>
              <p:nvPicPr>
                <p:cNvPr id="48" name="Picture 47">
                  <a:extLst>
                    <a:ext uri="{FF2B5EF4-FFF2-40B4-BE49-F238E27FC236}">
                      <a16:creationId xmlns:a16="http://schemas.microsoft.com/office/drawing/2014/main" id="{18A95369-3401-855B-C298-8C02DCF7D5FA}"/>
                    </a:ext>
                  </a:extLst>
                </p:cNvPr>
                <p:cNvPicPr>
                  <a:picLocks noChangeAspect="1"/>
                </p:cNvPicPr>
                <p:nvPr/>
              </p:nvPicPr>
              <p:blipFill rotWithShape="1">
                <a:blip r:embed="rId4"/>
                <a:srcRect r="84976"/>
                <a:stretch/>
              </p:blipFill>
              <p:spPr>
                <a:xfrm rot="540000">
                  <a:off x="1915827" y="3798524"/>
                  <a:ext cx="92754" cy="221094"/>
                </a:xfrm>
                <a:prstGeom prst="rect">
                  <a:avLst/>
                </a:prstGeom>
              </p:spPr>
            </p:pic>
            <p:pic>
              <p:nvPicPr>
                <p:cNvPr id="56" name="Picture 55">
                  <a:extLst>
                    <a:ext uri="{FF2B5EF4-FFF2-40B4-BE49-F238E27FC236}">
                      <a16:creationId xmlns:a16="http://schemas.microsoft.com/office/drawing/2014/main" id="{D8419E8E-3CC3-3198-1A9F-CFBB0A648BC2}"/>
                    </a:ext>
                  </a:extLst>
                </p:cNvPr>
                <p:cNvPicPr>
                  <a:picLocks noChangeAspect="1"/>
                </p:cNvPicPr>
                <p:nvPr/>
              </p:nvPicPr>
              <p:blipFill>
                <a:blip r:embed="rId5"/>
                <a:stretch>
                  <a:fillRect/>
                </a:stretch>
              </p:blipFill>
              <p:spPr>
                <a:xfrm>
                  <a:off x="2803578" y="3368474"/>
                  <a:ext cx="519023" cy="358171"/>
                </a:xfrm>
                <a:prstGeom prst="rect">
                  <a:avLst/>
                </a:prstGeom>
              </p:spPr>
            </p:pic>
            <p:pic>
              <p:nvPicPr>
                <p:cNvPr id="57" name="Picture 56">
                  <a:extLst>
                    <a:ext uri="{FF2B5EF4-FFF2-40B4-BE49-F238E27FC236}">
                      <a16:creationId xmlns:a16="http://schemas.microsoft.com/office/drawing/2014/main" id="{20B07D2D-F2C3-4C5A-8EC2-9A692383E34B}"/>
                    </a:ext>
                  </a:extLst>
                </p:cNvPr>
                <p:cNvPicPr>
                  <a:picLocks noChangeAspect="1"/>
                </p:cNvPicPr>
                <p:nvPr/>
              </p:nvPicPr>
              <p:blipFill>
                <a:blip r:embed="rId5"/>
                <a:stretch>
                  <a:fillRect/>
                </a:stretch>
              </p:blipFill>
              <p:spPr>
                <a:xfrm>
                  <a:off x="2696842" y="3958889"/>
                  <a:ext cx="742426" cy="899150"/>
                </a:xfrm>
                <a:prstGeom prst="rect">
                  <a:avLst/>
                </a:prstGeom>
              </p:spPr>
            </p:pic>
            <p:pic>
              <p:nvPicPr>
                <p:cNvPr id="58" name="Picture 57">
                  <a:extLst>
                    <a:ext uri="{FF2B5EF4-FFF2-40B4-BE49-F238E27FC236}">
                      <a16:creationId xmlns:a16="http://schemas.microsoft.com/office/drawing/2014/main" id="{5F53E7D6-1F8D-BD1A-636D-FB796821BACD}"/>
                    </a:ext>
                  </a:extLst>
                </p:cNvPr>
                <p:cNvPicPr>
                  <a:picLocks noChangeAspect="1"/>
                </p:cNvPicPr>
                <p:nvPr/>
              </p:nvPicPr>
              <p:blipFill>
                <a:blip r:embed="rId5"/>
                <a:stretch>
                  <a:fillRect/>
                </a:stretch>
              </p:blipFill>
              <p:spPr>
                <a:xfrm>
                  <a:off x="2730559" y="3718217"/>
                  <a:ext cx="692571" cy="358171"/>
                </a:xfrm>
                <a:prstGeom prst="rect">
                  <a:avLst/>
                </a:prstGeom>
              </p:spPr>
            </p:pic>
            <p:pic>
              <p:nvPicPr>
                <p:cNvPr id="59" name="Picture 58">
                  <a:extLst>
                    <a:ext uri="{FF2B5EF4-FFF2-40B4-BE49-F238E27FC236}">
                      <a16:creationId xmlns:a16="http://schemas.microsoft.com/office/drawing/2014/main" id="{39B98915-F665-2E44-FF8D-90E1552292D5}"/>
                    </a:ext>
                  </a:extLst>
                </p:cNvPr>
                <p:cNvPicPr>
                  <a:picLocks noChangeAspect="1"/>
                </p:cNvPicPr>
                <p:nvPr/>
              </p:nvPicPr>
              <p:blipFill rotWithShape="1">
                <a:blip r:embed="rId4"/>
                <a:srcRect r="84976"/>
                <a:stretch/>
              </p:blipFill>
              <p:spPr>
                <a:xfrm rot="600000">
                  <a:off x="2707150" y="3661043"/>
                  <a:ext cx="92754" cy="292392"/>
                </a:xfrm>
                <a:prstGeom prst="rect">
                  <a:avLst/>
                </a:prstGeom>
              </p:spPr>
            </p:pic>
            <p:pic>
              <p:nvPicPr>
                <p:cNvPr id="60" name="Picture 59">
                  <a:extLst>
                    <a:ext uri="{FF2B5EF4-FFF2-40B4-BE49-F238E27FC236}">
                      <a16:creationId xmlns:a16="http://schemas.microsoft.com/office/drawing/2014/main" id="{E20CE8C0-CFAA-2096-ED51-5D587239908F}"/>
                    </a:ext>
                  </a:extLst>
                </p:cNvPr>
                <p:cNvPicPr>
                  <a:picLocks noChangeAspect="1"/>
                </p:cNvPicPr>
                <p:nvPr/>
              </p:nvPicPr>
              <p:blipFill rotWithShape="1">
                <a:blip r:embed="rId4"/>
                <a:srcRect r="84976"/>
                <a:stretch/>
              </p:blipFill>
              <p:spPr>
                <a:xfrm rot="21000000" flipH="1">
                  <a:off x="3298770" y="3429588"/>
                  <a:ext cx="92754" cy="292392"/>
                </a:xfrm>
                <a:prstGeom prst="rect">
                  <a:avLst/>
                </a:prstGeom>
              </p:spPr>
            </p:pic>
            <p:pic>
              <p:nvPicPr>
                <p:cNvPr id="1027" name="Picture 1026">
                  <a:extLst>
                    <a:ext uri="{FF2B5EF4-FFF2-40B4-BE49-F238E27FC236}">
                      <a16:creationId xmlns:a16="http://schemas.microsoft.com/office/drawing/2014/main" id="{928126A8-9752-9FB5-5B3F-E5B931A4D68B}"/>
                    </a:ext>
                  </a:extLst>
                </p:cNvPr>
                <p:cNvPicPr>
                  <a:picLocks noChangeAspect="1"/>
                </p:cNvPicPr>
                <p:nvPr/>
              </p:nvPicPr>
              <p:blipFill>
                <a:blip r:embed="rId6"/>
                <a:stretch>
                  <a:fillRect/>
                </a:stretch>
              </p:blipFill>
              <p:spPr>
                <a:xfrm>
                  <a:off x="801802" y="3137925"/>
                  <a:ext cx="706775" cy="750180"/>
                </a:xfrm>
                <a:prstGeom prst="rect">
                  <a:avLst/>
                </a:prstGeom>
              </p:spPr>
            </p:pic>
            <p:pic>
              <p:nvPicPr>
                <p:cNvPr id="1031" name="Picture 1030">
                  <a:extLst>
                    <a:ext uri="{FF2B5EF4-FFF2-40B4-BE49-F238E27FC236}">
                      <a16:creationId xmlns:a16="http://schemas.microsoft.com/office/drawing/2014/main" id="{300DA92F-138B-2FE9-B99E-93508217AD0C}"/>
                    </a:ext>
                  </a:extLst>
                </p:cNvPr>
                <p:cNvPicPr>
                  <a:picLocks noChangeAspect="1"/>
                </p:cNvPicPr>
                <p:nvPr/>
              </p:nvPicPr>
              <p:blipFill>
                <a:blip r:embed="rId7"/>
                <a:stretch>
                  <a:fillRect/>
                </a:stretch>
              </p:blipFill>
              <p:spPr>
                <a:xfrm rot="300000">
                  <a:off x="1380269" y="3486982"/>
                  <a:ext cx="447327" cy="406412"/>
                </a:xfrm>
                <a:prstGeom prst="rect">
                  <a:avLst/>
                </a:prstGeom>
              </p:spPr>
            </p:pic>
            <p:pic>
              <p:nvPicPr>
                <p:cNvPr id="1024" name="Picture 1023">
                  <a:extLst>
                    <a:ext uri="{FF2B5EF4-FFF2-40B4-BE49-F238E27FC236}">
                      <a16:creationId xmlns:a16="http://schemas.microsoft.com/office/drawing/2014/main" id="{2E4B846D-47B0-619F-1E57-EF7379E607E2}"/>
                    </a:ext>
                  </a:extLst>
                </p:cNvPr>
                <p:cNvPicPr>
                  <a:picLocks noChangeAspect="1"/>
                </p:cNvPicPr>
                <p:nvPr/>
              </p:nvPicPr>
              <p:blipFill>
                <a:blip r:embed="rId8"/>
                <a:stretch>
                  <a:fillRect/>
                </a:stretch>
              </p:blipFill>
              <p:spPr>
                <a:xfrm>
                  <a:off x="801802" y="3867973"/>
                  <a:ext cx="981300" cy="1027588"/>
                </a:xfrm>
                <a:prstGeom prst="rect">
                  <a:avLst/>
                </a:prstGeom>
              </p:spPr>
            </p:pic>
            <p:pic>
              <p:nvPicPr>
                <p:cNvPr id="1034" name="Picture 1033">
                  <a:extLst>
                    <a:ext uri="{FF2B5EF4-FFF2-40B4-BE49-F238E27FC236}">
                      <a16:creationId xmlns:a16="http://schemas.microsoft.com/office/drawing/2014/main" id="{B98C68C7-BBDD-A110-7FA5-D0EEFC5B3ADE}"/>
                    </a:ext>
                  </a:extLst>
                </p:cNvPr>
                <p:cNvPicPr>
                  <a:picLocks noChangeAspect="1"/>
                </p:cNvPicPr>
                <p:nvPr/>
              </p:nvPicPr>
              <p:blipFill>
                <a:blip r:embed="rId9"/>
                <a:stretch>
                  <a:fillRect/>
                </a:stretch>
              </p:blipFill>
              <p:spPr>
                <a:xfrm>
                  <a:off x="843915" y="3057535"/>
                  <a:ext cx="1013471" cy="480102"/>
                </a:xfrm>
                <a:prstGeom prst="rect">
                  <a:avLst/>
                </a:prstGeom>
              </p:spPr>
            </p:pic>
            <p:pic>
              <p:nvPicPr>
                <p:cNvPr id="1035" name="Picture 1034">
                  <a:extLst>
                    <a:ext uri="{FF2B5EF4-FFF2-40B4-BE49-F238E27FC236}">
                      <a16:creationId xmlns:a16="http://schemas.microsoft.com/office/drawing/2014/main" id="{E9F6034F-9FBA-08CF-86B1-BF4CDE898A2C}"/>
                    </a:ext>
                  </a:extLst>
                </p:cNvPr>
                <p:cNvPicPr>
                  <a:picLocks noChangeAspect="1"/>
                </p:cNvPicPr>
                <p:nvPr/>
              </p:nvPicPr>
              <p:blipFill>
                <a:blip r:embed="rId9"/>
                <a:stretch>
                  <a:fillRect/>
                </a:stretch>
              </p:blipFill>
              <p:spPr>
                <a:xfrm rot="540000">
                  <a:off x="1532388" y="3092911"/>
                  <a:ext cx="359702" cy="480102"/>
                </a:xfrm>
                <a:prstGeom prst="rect">
                  <a:avLst/>
                </a:prstGeom>
              </p:spPr>
            </p:pic>
            <p:pic>
              <p:nvPicPr>
                <p:cNvPr id="1037" name="Picture 1036">
                  <a:extLst>
                    <a:ext uri="{FF2B5EF4-FFF2-40B4-BE49-F238E27FC236}">
                      <a16:creationId xmlns:a16="http://schemas.microsoft.com/office/drawing/2014/main" id="{30938DA5-F4F1-0862-1DBC-E91E79349521}"/>
                    </a:ext>
                  </a:extLst>
                </p:cNvPr>
                <p:cNvPicPr>
                  <a:picLocks noChangeAspect="1"/>
                </p:cNvPicPr>
                <p:nvPr/>
              </p:nvPicPr>
              <p:blipFill>
                <a:blip r:embed="rId10"/>
                <a:stretch>
                  <a:fillRect/>
                </a:stretch>
              </p:blipFill>
              <p:spPr>
                <a:xfrm>
                  <a:off x="1572474" y="2883684"/>
                  <a:ext cx="354954" cy="243861"/>
                </a:xfrm>
                <a:prstGeom prst="rect">
                  <a:avLst/>
                </a:prstGeom>
              </p:spPr>
            </p:pic>
            <p:pic>
              <p:nvPicPr>
                <p:cNvPr id="1039" name="Picture 1038">
                  <a:extLst>
                    <a:ext uri="{FF2B5EF4-FFF2-40B4-BE49-F238E27FC236}">
                      <a16:creationId xmlns:a16="http://schemas.microsoft.com/office/drawing/2014/main" id="{20E99A6B-0A98-FC42-A322-B24E005A32A5}"/>
                    </a:ext>
                  </a:extLst>
                </p:cNvPr>
                <p:cNvPicPr>
                  <a:picLocks noChangeAspect="1"/>
                </p:cNvPicPr>
                <p:nvPr/>
              </p:nvPicPr>
              <p:blipFill>
                <a:blip r:embed="rId11"/>
                <a:stretch>
                  <a:fillRect/>
                </a:stretch>
              </p:blipFill>
              <p:spPr>
                <a:xfrm>
                  <a:off x="855074" y="2569709"/>
                  <a:ext cx="388891" cy="358171"/>
                </a:xfrm>
                <a:prstGeom prst="rect">
                  <a:avLst/>
                </a:prstGeom>
              </p:spPr>
            </p:pic>
            <p:pic>
              <p:nvPicPr>
                <p:cNvPr id="1040" name="Picture 1039">
                  <a:extLst>
                    <a:ext uri="{FF2B5EF4-FFF2-40B4-BE49-F238E27FC236}">
                      <a16:creationId xmlns:a16="http://schemas.microsoft.com/office/drawing/2014/main" id="{E08C9446-0768-4D05-11DF-E1E82D1804A2}"/>
                    </a:ext>
                  </a:extLst>
                </p:cNvPr>
                <p:cNvPicPr>
                  <a:picLocks noChangeAspect="1"/>
                </p:cNvPicPr>
                <p:nvPr/>
              </p:nvPicPr>
              <p:blipFill>
                <a:blip r:embed="rId11"/>
                <a:stretch>
                  <a:fillRect/>
                </a:stretch>
              </p:blipFill>
              <p:spPr>
                <a:xfrm rot="360000">
                  <a:off x="837227" y="2502841"/>
                  <a:ext cx="459180" cy="358171"/>
                </a:xfrm>
                <a:prstGeom prst="rect">
                  <a:avLst/>
                </a:prstGeom>
              </p:spPr>
            </p:pic>
            <p:pic>
              <p:nvPicPr>
                <p:cNvPr id="1042" name="Picture 1041">
                  <a:extLst>
                    <a:ext uri="{FF2B5EF4-FFF2-40B4-BE49-F238E27FC236}">
                      <a16:creationId xmlns:a16="http://schemas.microsoft.com/office/drawing/2014/main" id="{02651A49-7294-784A-95D7-1A9C01D1720F}"/>
                    </a:ext>
                  </a:extLst>
                </p:cNvPr>
                <p:cNvPicPr>
                  <a:picLocks noChangeAspect="1"/>
                </p:cNvPicPr>
                <p:nvPr/>
              </p:nvPicPr>
              <p:blipFill>
                <a:blip r:embed="rId12"/>
                <a:stretch>
                  <a:fillRect/>
                </a:stretch>
              </p:blipFill>
              <p:spPr>
                <a:xfrm>
                  <a:off x="685785" y="2920736"/>
                  <a:ext cx="99386" cy="434378"/>
                </a:xfrm>
                <a:prstGeom prst="rect">
                  <a:avLst/>
                </a:prstGeom>
              </p:spPr>
            </p:pic>
            <p:pic>
              <p:nvPicPr>
                <p:cNvPr id="1043" name="Picture 1042">
                  <a:extLst>
                    <a:ext uri="{FF2B5EF4-FFF2-40B4-BE49-F238E27FC236}">
                      <a16:creationId xmlns:a16="http://schemas.microsoft.com/office/drawing/2014/main" id="{88D36CAE-6986-1FB4-44B6-56361785FADB}"/>
                    </a:ext>
                  </a:extLst>
                </p:cNvPr>
                <p:cNvPicPr>
                  <a:picLocks noChangeAspect="1"/>
                </p:cNvPicPr>
                <p:nvPr/>
              </p:nvPicPr>
              <p:blipFill>
                <a:blip r:embed="rId12"/>
                <a:stretch>
                  <a:fillRect/>
                </a:stretch>
              </p:blipFill>
              <p:spPr>
                <a:xfrm rot="60000">
                  <a:off x="646852" y="3875547"/>
                  <a:ext cx="99386" cy="1027009"/>
                </a:xfrm>
                <a:prstGeom prst="rect">
                  <a:avLst/>
                </a:prstGeom>
              </p:spPr>
            </p:pic>
          </p:grpSp>
        </p:grpSp>
      </p:gr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6" y="582711"/>
            <a:ext cx="10917191" cy="639992"/>
          </a:xfrm>
        </p:spPr>
        <p:txBody>
          <a:bodyPr anchor="t">
            <a:noAutofit/>
          </a:bodyPr>
          <a:lstStyle/>
          <a:p>
            <a:r>
              <a:rPr lang="en-GB" sz="3450" dirty="0"/>
              <a:t>TRAVERSE: intervention and management</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sv-SE" sz="900" dirty="0">
                <a:solidFill>
                  <a:srgbClr val="005294"/>
                </a:solidFill>
              </a:rPr>
              <a:t>T, testosterone; TTh, testosterone therapy.</a:t>
            </a:r>
          </a:p>
          <a:p>
            <a:r>
              <a:rPr lang="sv-SE" sz="900" dirty="0">
                <a:solidFill>
                  <a:srgbClr val="005294"/>
                </a:solidFill>
              </a:rPr>
              <a:t>Bhasin S </a:t>
            </a:r>
            <a:r>
              <a:rPr lang="sv-SE" sz="900" i="1" dirty="0">
                <a:solidFill>
                  <a:srgbClr val="005294"/>
                </a:solidFill>
              </a:rPr>
              <a:t>et al. Am Heart J</a:t>
            </a:r>
            <a:r>
              <a:rPr lang="sv-SE" sz="900" dirty="0">
                <a:solidFill>
                  <a:srgbClr val="005294"/>
                </a:solidFill>
              </a:rPr>
              <a:t> 2022;245:41–50</a:t>
            </a:r>
            <a:r>
              <a:rPr lang="en-GB" sz="900" dirty="0">
                <a:solidFill>
                  <a:srgbClr val="005294"/>
                </a:solidFill>
              </a:rPr>
              <a:t>.</a:t>
            </a:r>
            <a:endParaRPr lang="sv-SE" sz="900" dirty="0">
              <a:solidFill>
                <a:srgbClr val="005294"/>
              </a:solidFill>
            </a:endParaRPr>
          </a:p>
        </p:txBody>
      </p:sp>
      <p:pic>
        <p:nvPicPr>
          <p:cNvPr id="37" name="Picture 36">
            <a:extLst>
              <a:ext uri="{FF2B5EF4-FFF2-40B4-BE49-F238E27FC236}">
                <a16:creationId xmlns:a16="http://schemas.microsoft.com/office/drawing/2014/main" id="{829B0187-2435-8A45-E10A-DBAF617DEFFF}"/>
              </a:ext>
            </a:extLst>
          </p:cNvPr>
          <p:cNvPicPr>
            <a:picLocks noChangeAspect="1"/>
          </p:cNvPicPr>
          <p:nvPr/>
        </p:nvPicPr>
        <p:blipFill>
          <a:blip r:embed="rId13"/>
          <a:stretch>
            <a:fillRect/>
          </a:stretch>
        </p:blipFill>
        <p:spPr>
          <a:xfrm>
            <a:off x="10271336" y="167893"/>
            <a:ext cx="1227312" cy="429967"/>
          </a:xfrm>
          <a:prstGeom prst="rect">
            <a:avLst/>
          </a:prstGeom>
          <a:effectLst>
            <a:innerShdw blurRad="114300">
              <a:prstClr val="black"/>
            </a:innerShdw>
          </a:effectLst>
        </p:spPr>
      </p:pic>
      <p:sp>
        <p:nvSpPr>
          <p:cNvPr id="3" name="Content Placeholder 2">
            <a:extLst>
              <a:ext uri="{FF2B5EF4-FFF2-40B4-BE49-F238E27FC236}">
                <a16:creationId xmlns:a16="http://schemas.microsoft.com/office/drawing/2014/main" id="{101624FA-8D9B-2209-2978-B039EE9096CE}"/>
              </a:ext>
            </a:extLst>
          </p:cNvPr>
          <p:cNvSpPr>
            <a:spLocks noGrp="1"/>
          </p:cNvSpPr>
          <p:nvPr>
            <p:ph idx="1"/>
          </p:nvPr>
        </p:nvSpPr>
        <p:spPr>
          <a:xfrm>
            <a:off x="688767" y="1306288"/>
            <a:ext cx="10617529" cy="4531804"/>
          </a:xfrm>
        </p:spPr>
        <p:txBody>
          <a:bodyPr>
            <a:noAutofit/>
          </a:bodyPr>
          <a:lstStyle/>
          <a:p>
            <a:pPr>
              <a:spcBef>
                <a:spcPts val="1800"/>
              </a:spcBef>
            </a:pPr>
            <a:r>
              <a:rPr lang="en-GB" sz="1800" dirty="0"/>
              <a:t>Randomised 1:1 to receive either </a:t>
            </a:r>
            <a:r>
              <a:rPr lang="en-GB" sz="1800" dirty="0">
                <a:solidFill>
                  <a:schemeClr val="accent1"/>
                </a:solidFill>
                <a:latin typeface="+mj-lt"/>
              </a:rPr>
              <a:t>transdermal 1.62% T gel</a:t>
            </a:r>
            <a:r>
              <a:rPr lang="en-GB" sz="1800" dirty="0"/>
              <a:t> or matching </a:t>
            </a:r>
            <a:r>
              <a:rPr lang="en-GB" sz="1800" dirty="0">
                <a:solidFill>
                  <a:schemeClr val="accent1"/>
                </a:solidFill>
                <a:latin typeface="+mj-lt"/>
              </a:rPr>
              <a:t>placebo gel</a:t>
            </a:r>
          </a:p>
          <a:p>
            <a:pPr>
              <a:spcBef>
                <a:spcPts val="1800"/>
              </a:spcBef>
            </a:pPr>
            <a:r>
              <a:rPr lang="en-GB" sz="1800" dirty="0"/>
              <a:t>Study drug is provided in metered dose pumps, applied once-daily </a:t>
            </a:r>
            <a:br>
              <a:rPr lang="en-GB" sz="1800" dirty="0"/>
            </a:br>
            <a:r>
              <a:rPr lang="en-GB" sz="1800" dirty="0"/>
              <a:t>in the morning to the shoulder(s) or upper arm(s)</a:t>
            </a:r>
          </a:p>
          <a:p>
            <a:pPr>
              <a:spcBef>
                <a:spcPts val="1800"/>
              </a:spcBef>
            </a:pPr>
            <a:r>
              <a:rPr lang="en-GB" sz="1800" dirty="0"/>
              <a:t>For </a:t>
            </a:r>
            <a:r>
              <a:rPr lang="en-GB" sz="1800" dirty="0" err="1"/>
              <a:t>TTh</a:t>
            </a:r>
            <a:r>
              <a:rPr lang="en-GB" sz="1800" dirty="0"/>
              <a:t>, the starting dose is </a:t>
            </a:r>
            <a:r>
              <a:rPr lang="en-GB" sz="1800" dirty="0">
                <a:solidFill>
                  <a:schemeClr val="accent1"/>
                </a:solidFill>
                <a:latin typeface="+mj-lt"/>
              </a:rPr>
              <a:t>40.5 mg</a:t>
            </a:r>
            <a:r>
              <a:rPr lang="en-GB" sz="1800" dirty="0"/>
              <a:t> (2 pump actuations of 20.25 mg)</a:t>
            </a:r>
          </a:p>
          <a:p>
            <a:pPr marL="2692400">
              <a:spcBef>
                <a:spcPts val="1800"/>
              </a:spcBef>
            </a:pPr>
            <a:r>
              <a:rPr lang="en-GB" sz="1800" dirty="0" err="1"/>
              <a:t>TTh</a:t>
            </a:r>
            <a:r>
              <a:rPr lang="en-GB" sz="1800" dirty="0"/>
              <a:t> dose is titrated to achieve and maintain a serum </a:t>
            </a:r>
            <a:br>
              <a:rPr lang="en-GB" sz="1800" dirty="0"/>
            </a:br>
            <a:r>
              <a:rPr lang="en-GB" sz="1800" dirty="0"/>
              <a:t>T concentration of </a:t>
            </a:r>
            <a:r>
              <a:rPr lang="en-GB" sz="1800" dirty="0">
                <a:latin typeface="+mj-lt"/>
              </a:rPr>
              <a:t>12.1–26.0 nmol/L</a:t>
            </a:r>
            <a:r>
              <a:rPr lang="en-GB" sz="1800" dirty="0"/>
              <a:t> (350–750 ng/dL)</a:t>
            </a:r>
          </a:p>
          <a:p>
            <a:pPr marL="2692400">
              <a:spcBef>
                <a:spcPts val="1800"/>
              </a:spcBef>
            </a:pPr>
            <a:r>
              <a:rPr lang="en-GB" sz="1800" dirty="0"/>
              <a:t>Study drug is </a:t>
            </a:r>
            <a:r>
              <a:rPr lang="en-GB" sz="1800" dirty="0">
                <a:latin typeface="+mj-lt"/>
              </a:rPr>
              <a:t>permanently discontinued</a:t>
            </a:r>
            <a:r>
              <a:rPr lang="en-GB" sz="1800" dirty="0"/>
              <a:t> in cases of:</a:t>
            </a:r>
          </a:p>
          <a:p>
            <a:pPr marL="3149600" lvl="1">
              <a:spcBef>
                <a:spcPts val="900"/>
              </a:spcBef>
            </a:pPr>
            <a:r>
              <a:rPr lang="en-GB" sz="1600" dirty="0"/>
              <a:t>Serum T levels &gt;26.0 nmol/L (750 ng/dL) </a:t>
            </a:r>
            <a:br>
              <a:rPr lang="en-GB" sz="1600" dirty="0"/>
            </a:br>
            <a:r>
              <a:rPr lang="en-GB" sz="1600" dirty="0"/>
              <a:t>or haematocrit &gt;54%, even after down-titration to lowest dose</a:t>
            </a:r>
          </a:p>
          <a:p>
            <a:pPr marL="3149600" lvl="1">
              <a:spcBef>
                <a:spcPts val="900"/>
              </a:spcBef>
            </a:pPr>
            <a:r>
              <a:rPr lang="en-GB" sz="1600" dirty="0"/>
              <a:t>New prostate cancer diagnosis</a:t>
            </a:r>
          </a:p>
          <a:p>
            <a:pPr marL="3149600" lvl="1">
              <a:spcBef>
                <a:spcPts val="900"/>
              </a:spcBef>
            </a:pPr>
            <a:r>
              <a:rPr lang="en-GB" sz="1600" dirty="0"/>
              <a:t>Being deemed at risk for suicide</a:t>
            </a:r>
          </a:p>
          <a:p>
            <a:pPr marL="2692400">
              <a:spcBef>
                <a:spcPts val="1800"/>
              </a:spcBef>
              <a:tabLst>
                <a:tab pos="2873375" algn="l"/>
              </a:tabLst>
            </a:pPr>
            <a:r>
              <a:rPr lang="en-GB" sz="1800" dirty="0"/>
              <a:t>Participants who discontinue study drug for any other reason may</a:t>
            </a:r>
            <a:br>
              <a:rPr lang="en-GB" sz="1800" dirty="0"/>
            </a:br>
            <a:r>
              <a:rPr lang="en-GB" sz="1800" dirty="0"/>
              <a:t>restart at a time deemed medically appropriate by the Investigator</a:t>
            </a:r>
          </a:p>
        </p:txBody>
      </p:sp>
      <p:grpSp>
        <p:nvGrpSpPr>
          <p:cNvPr id="1063" name="Group 1062">
            <a:extLst>
              <a:ext uri="{FF2B5EF4-FFF2-40B4-BE49-F238E27FC236}">
                <a16:creationId xmlns:a16="http://schemas.microsoft.com/office/drawing/2014/main" id="{7EA45AFD-59A5-29C9-F427-10C0ECD1419A}"/>
              </a:ext>
            </a:extLst>
          </p:cNvPr>
          <p:cNvGrpSpPr/>
          <p:nvPr/>
        </p:nvGrpSpPr>
        <p:grpSpPr>
          <a:xfrm>
            <a:off x="10385370" y="-3141108"/>
            <a:ext cx="2453054" cy="2453054"/>
            <a:chOff x="5796424" y="3057535"/>
            <a:chExt cx="1543050" cy="1543050"/>
          </a:xfrm>
        </p:grpSpPr>
        <p:sp>
          <p:nvSpPr>
            <p:cNvPr id="1052" name="Freeform: Shape 1051">
              <a:extLst>
                <a:ext uri="{FF2B5EF4-FFF2-40B4-BE49-F238E27FC236}">
                  <a16:creationId xmlns:a16="http://schemas.microsoft.com/office/drawing/2014/main" id="{9E181CE6-A6DB-BD54-2FF1-7872036A2BBB}"/>
                </a:ext>
              </a:extLst>
            </p:cNvPr>
            <p:cNvSpPr/>
            <p:nvPr/>
          </p:nvSpPr>
          <p:spPr>
            <a:xfrm>
              <a:off x="5875994" y="3096126"/>
              <a:ext cx="1365871" cy="1466707"/>
            </a:xfrm>
            <a:custGeom>
              <a:avLst/>
              <a:gdLst>
                <a:gd name="connsiteX0" fmla="*/ 1028986 w 1365871"/>
                <a:gd name="connsiteY0" fmla="*/ 843357 h 1466707"/>
                <a:gd name="connsiteX1" fmla="*/ 1019820 w 1365871"/>
                <a:gd name="connsiteY1" fmla="*/ 969402 h 1466707"/>
                <a:gd name="connsiteX2" fmla="*/ 994611 w 1365871"/>
                <a:gd name="connsiteY2" fmla="*/ 1077113 h 1466707"/>
                <a:gd name="connsiteX3" fmla="*/ 962526 w 1365871"/>
                <a:gd name="connsiteY3" fmla="*/ 1244409 h 1466707"/>
                <a:gd name="connsiteX4" fmla="*/ 1022111 w 1365871"/>
                <a:gd name="connsiteY4" fmla="*/ 1244409 h 1466707"/>
                <a:gd name="connsiteX5" fmla="*/ 1040445 w 1365871"/>
                <a:gd name="connsiteY5" fmla="*/ 1230659 h 1466707"/>
                <a:gd name="connsiteX6" fmla="*/ 1083988 w 1365871"/>
                <a:gd name="connsiteY6" fmla="*/ 1184824 h 1466707"/>
                <a:gd name="connsiteX7" fmla="*/ 1129823 w 1365871"/>
                <a:gd name="connsiteY7" fmla="*/ 1125239 h 1466707"/>
                <a:gd name="connsiteX8" fmla="*/ 1138989 w 1365871"/>
                <a:gd name="connsiteY8" fmla="*/ 1093155 h 1466707"/>
                <a:gd name="connsiteX9" fmla="*/ 1164198 w 1365871"/>
                <a:gd name="connsiteY9" fmla="*/ 1003778 h 1466707"/>
                <a:gd name="connsiteX10" fmla="*/ 1180241 w 1365871"/>
                <a:gd name="connsiteY10" fmla="*/ 951068 h 1466707"/>
                <a:gd name="connsiteX11" fmla="*/ 1198574 w 1365871"/>
                <a:gd name="connsiteY11" fmla="*/ 923567 h 1466707"/>
                <a:gd name="connsiteX12" fmla="*/ 1106905 w 1365871"/>
                <a:gd name="connsiteY12" fmla="*/ 884608 h 1466707"/>
                <a:gd name="connsiteX13" fmla="*/ 343759 w 1365871"/>
                <a:gd name="connsiteY13" fmla="*/ 820439 h 1466707"/>
                <a:gd name="connsiteX14" fmla="*/ 270424 w 1365871"/>
                <a:gd name="connsiteY14" fmla="*/ 857107 h 1466707"/>
                <a:gd name="connsiteX15" fmla="*/ 222298 w 1365871"/>
                <a:gd name="connsiteY15" fmla="*/ 889191 h 1466707"/>
                <a:gd name="connsiteX16" fmla="*/ 153546 w 1365871"/>
                <a:gd name="connsiteY16" fmla="*/ 918984 h 1466707"/>
                <a:gd name="connsiteX17" fmla="*/ 181047 w 1365871"/>
                <a:gd name="connsiteY17" fmla="*/ 960235 h 1466707"/>
                <a:gd name="connsiteX18" fmla="*/ 194797 w 1365871"/>
                <a:gd name="connsiteY18" fmla="*/ 1006069 h 1466707"/>
                <a:gd name="connsiteX19" fmla="*/ 212286 w 1365871"/>
                <a:gd name="connsiteY19" fmla="*/ 1101464 h 1466707"/>
                <a:gd name="connsiteX20" fmla="*/ 192505 w 1365871"/>
                <a:gd name="connsiteY20" fmla="*/ 1067946 h 1466707"/>
                <a:gd name="connsiteX21" fmla="*/ 191704 w 1365871"/>
                <a:gd name="connsiteY21" fmla="*/ 1079804 h 1466707"/>
                <a:gd name="connsiteX22" fmla="*/ 219634 w 1365871"/>
                <a:gd name="connsiteY22" fmla="*/ 1141545 h 1466707"/>
                <a:gd name="connsiteX23" fmla="*/ 212286 w 1365871"/>
                <a:gd name="connsiteY23" fmla="*/ 1101464 h 1466707"/>
                <a:gd name="connsiteX24" fmla="*/ 275008 w 1365871"/>
                <a:gd name="connsiteY24" fmla="*/ 1207742 h 1466707"/>
                <a:gd name="connsiteX25" fmla="*/ 327717 w 1365871"/>
                <a:gd name="connsiteY25" fmla="*/ 1255868 h 1466707"/>
                <a:gd name="connsiteX26" fmla="*/ 373552 w 1365871"/>
                <a:gd name="connsiteY26" fmla="*/ 1253576 h 1466707"/>
                <a:gd name="connsiteX27" fmla="*/ 421678 w 1365871"/>
                <a:gd name="connsiteY27" fmla="*/ 1253576 h 1466707"/>
                <a:gd name="connsiteX28" fmla="*/ 373552 w 1365871"/>
                <a:gd name="connsiteY28" fmla="*/ 1026695 h 1466707"/>
                <a:gd name="connsiteX29" fmla="*/ 355218 w 1365871"/>
                <a:gd name="connsiteY29" fmla="*/ 946485 h 1466707"/>
                <a:gd name="connsiteX30" fmla="*/ 359801 w 1365871"/>
                <a:gd name="connsiteY30" fmla="*/ 852524 h 1466707"/>
                <a:gd name="connsiteX31" fmla="*/ 692102 w 1365871"/>
                <a:gd name="connsiteY31" fmla="*/ 0 h 1466707"/>
                <a:gd name="connsiteX32" fmla="*/ 737937 w 1365871"/>
                <a:gd name="connsiteY32" fmla="*/ 9167 h 1466707"/>
                <a:gd name="connsiteX33" fmla="*/ 790647 w 1365871"/>
                <a:gd name="connsiteY33" fmla="*/ 45835 h 1466707"/>
                <a:gd name="connsiteX34" fmla="*/ 806689 w 1365871"/>
                <a:gd name="connsiteY34" fmla="*/ 82503 h 1466707"/>
                <a:gd name="connsiteX35" fmla="*/ 815856 w 1365871"/>
                <a:gd name="connsiteY35" fmla="*/ 123754 h 1466707"/>
                <a:gd name="connsiteX36" fmla="*/ 815856 w 1365871"/>
                <a:gd name="connsiteY36" fmla="*/ 183339 h 1466707"/>
                <a:gd name="connsiteX37" fmla="*/ 841065 w 1365871"/>
                <a:gd name="connsiteY37" fmla="*/ 199381 h 1466707"/>
                <a:gd name="connsiteX38" fmla="*/ 836481 w 1365871"/>
                <a:gd name="connsiteY38" fmla="*/ 258966 h 1466707"/>
                <a:gd name="connsiteX39" fmla="*/ 815856 w 1365871"/>
                <a:gd name="connsiteY39" fmla="*/ 268133 h 1466707"/>
                <a:gd name="connsiteX40" fmla="*/ 808980 w 1365871"/>
                <a:gd name="connsiteY40" fmla="*/ 304800 h 1466707"/>
                <a:gd name="connsiteX41" fmla="*/ 792938 w 1365871"/>
                <a:gd name="connsiteY41" fmla="*/ 336885 h 1466707"/>
                <a:gd name="connsiteX42" fmla="*/ 772313 w 1365871"/>
                <a:gd name="connsiteY42" fmla="*/ 378136 h 1466707"/>
                <a:gd name="connsiteX43" fmla="*/ 774604 w 1365871"/>
                <a:gd name="connsiteY43" fmla="*/ 453763 h 1466707"/>
                <a:gd name="connsiteX44" fmla="*/ 932734 w 1365871"/>
                <a:gd name="connsiteY44" fmla="*/ 524806 h 1466707"/>
                <a:gd name="connsiteX45" fmla="*/ 951068 w 1365871"/>
                <a:gd name="connsiteY45" fmla="*/ 543140 h 1466707"/>
                <a:gd name="connsiteX46" fmla="*/ 1010653 w 1365871"/>
                <a:gd name="connsiteY46" fmla="*/ 554599 h 1466707"/>
                <a:gd name="connsiteX47" fmla="*/ 1125239 w 1365871"/>
                <a:gd name="connsiteY47" fmla="*/ 609600 h 1466707"/>
                <a:gd name="connsiteX48" fmla="*/ 1157323 w 1365871"/>
                <a:gd name="connsiteY48" fmla="*/ 657727 h 1466707"/>
                <a:gd name="connsiteX49" fmla="*/ 1262743 w 1365871"/>
                <a:gd name="connsiteY49" fmla="*/ 747104 h 1466707"/>
                <a:gd name="connsiteX50" fmla="*/ 1278785 w 1365871"/>
                <a:gd name="connsiteY50" fmla="*/ 774605 h 1466707"/>
                <a:gd name="connsiteX51" fmla="*/ 1299411 w 1365871"/>
                <a:gd name="connsiteY51" fmla="*/ 818148 h 1466707"/>
                <a:gd name="connsiteX52" fmla="*/ 1313161 w 1365871"/>
                <a:gd name="connsiteY52" fmla="*/ 836482 h 1466707"/>
                <a:gd name="connsiteX53" fmla="*/ 1365871 w 1365871"/>
                <a:gd name="connsiteY53" fmla="*/ 882316 h 1466707"/>
                <a:gd name="connsiteX54" fmla="*/ 1352120 w 1365871"/>
                <a:gd name="connsiteY54" fmla="*/ 955651 h 1466707"/>
                <a:gd name="connsiteX55" fmla="*/ 1285660 w 1365871"/>
                <a:gd name="connsiteY55" fmla="*/ 1118364 h 1466707"/>
                <a:gd name="connsiteX56" fmla="*/ 1228367 w 1365871"/>
                <a:gd name="connsiteY56" fmla="*/ 1180241 h 1466707"/>
                <a:gd name="connsiteX57" fmla="*/ 1187116 w 1365871"/>
                <a:gd name="connsiteY57" fmla="*/ 1221492 h 1466707"/>
                <a:gd name="connsiteX58" fmla="*/ 1136698 w 1365871"/>
                <a:gd name="connsiteY58" fmla="*/ 1287952 h 1466707"/>
                <a:gd name="connsiteX59" fmla="*/ 1079404 w 1365871"/>
                <a:gd name="connsiteY59" fmla="*/ 1352121 h 1466707"/>
                <a:gd name="connsiteX60" fmla="*/ 1024403 w 1365871"/>
                <a:gd name="connsiteY60" fmla="*/ 1409414 h 1466707"/>
                <a:gd name="connsiteX61" fmla="*/ 999194 w 1365871"/>
                <a:gd name="connsiteY61" fmla="*/ 1391080 h 1466707"/>
                <a:gd name="connsiteX62" fmla="*/ 946484 w 1365871"/>
                <a:gd name="connsiteY62" fmla="*/ 1395663 h 1466707"/>
                <a:gd name="connsiteX63" fmla="*/ 987735 w 1365871"/>
                <a:gd name="connsiteY63" fmla="*/ 1466707 h 1466707"/>
                <a:gd name="connsiteX64" fmla="*/ 387302 w 1365871"/>
                <a:gd name="connsiteY64" fmla="*/ 1466707 h 1466707"/>
                <a:gd name="connsiteX65" fmla="*/ 401053 w 1365871"/>
                <a:gd name="connsiteY65" fmla="*/ 1404830 h 1466707"/>
                <a:gd name="connsiteX66" fmla="*/ 378135 w 1365871"/>
                <a:gd name="connsiteY66" fmla="*/ 1395663 h 1466707"/>
                <a:gd name="connsiteX67" fmla="*/ 359801 w 1365871"/>
                <a:gd name="connsiteY67" fmla="*/ 1411706 h 1466707"/>
                <a:gd name="connsiteX68" fmla="*/ 307092 w 1365871"/>
                <a:gd name="connsiteY68" fmla="*/ 1379621 h 1466707"/>
                <a:gd name="connsiteX69" fmla="*/ 265315 w 1365871"/>
                <a:gd name="connsiteY69" fmla="*/ 1321134 h 1466707"/>
                <a:gd name="connsiteX70" fmla="*/ 265841 w 1365871"/>
                <a:gd name="connsiteY70" fmla="*/ 1324620 h 1466707"/>
                <a:gd name="connsiteX71" fmla="*/ 255862 w 1365871"/>
                <a:gd name="connsiteY71" fmla="*/ 1311857 h 1466707"/>
                <a:gd name="connsiteX72" fmla="*/ 240632 w 1365871"/>
                <a:gd name="connsiteY72" fmla="*/ 1301703 h 1466707"/>
                <a:gd name="connsiteX73" fmla="*/ 181047 w 1365871"/>
                <a:gd name="connsiteY73" fmla="*/ 1237534 h 1466707"/>
                <a:gd name="connsiteX74" fmla="*/ 181887 w 1365871"/>
                <a:gd name="connsiteY74" fmla="*/ 1225107 h 1466707"/>
                <a:gd name="connsiteX75" fmla="*/ 192505 w 1365871"/>
                <a:gd name="connsiteY75" fmla="*/ 1235242 h 1466707"/>
                <a:gd name="connsiteX76" fmla="*/ 203307 w 1365871"/>
                <a:gd name="connsiteY76" fmla="*/ 1244635 h 1466707"/>
                <a:gd name="connsiteX77" fmla="*/ 182376 w 1365871"/>
                <a:gd name="connsiteY77" fmla="*/ 1217864 h 1466707"/>
                <a:gd name="connsiteX78" fmla="*/ 181887 w 1365871"/>
                <a:gd name="connsiteY78" fmla="*/ 1225107 h 1466707"/>
                <a:gd name="connsiteX79" fmla="*/ 142087 w 1365871"/>
                <a:gd name="connsiteY79" fmla="*/ 1187116 h 1466707"/>
                <a:gd name="connsiteX80" fmla="*/ 107711 w 1365871"/>
                <a:gd name="connsiteY80" fmla="*/ 1150448 h 1466707"/>
                <a:gd name="connsiteX81" fmla="*/ 55001 w 1365871"/>
                <a:gd name="connsiteY81" fmla="*/ 1072530 h 1466707"/>
                <a:gd name="connsiteX82" fmla="*/ 22917 w 1365871"/>
                <a:gd name="connsiteY82" fmla="*/ 985444 h 1466707"/>
                <a:gd name="connsiteX83" fmla="*/ 0 w 1365871"/>
                <a:gd name="connsiteY83" fmla="*/ 891483 h 1466707"/>
                <a:gd name="connsiteX84" fmla="*/ 38959 w 1365871"/>
                <a:gd name="connsiteY84" fmla="*/ 852524 h 1466707"/>
                <a:gd name="connsiteX85" fmla="*/ 66460 w 1365871"/>
                <a:gd name="connsiteY85" fmla="*/ 820439 h 1466707"/>
                <a:gd name="connsiteX86" fmla="*/ 80211 w 1365871"/>
                <a:gd name="connsiteY86" fmla="*/ 802106 h 1466707"/>
                <a:gd name="connsiteX87" fmla="*/ 87086 w 1365871"/>
                <a:gd name="connsiteY87" fmla="*/ 772313 h 1466707"/>
                <a:gd name="connsiteX88" fmla="*/ 110003 w 1365871"/>
                <a:gd name="connsiteY88" fmla="*/ 749396 h 1466707"/>
                <a:gd name="connsiteX89" fmla="*/ 185630 w 1365871"/>
                <a:gd name="connsiteY89" fmla="*/ 689811 h 1466707"/>
                <a:gd name="connsiteX90" fmla="*/ 215423 w 1365871"/>
                <a:gd name="connsiteY90" fmla="*/ 650851 h 1466707"/>
                <a:gd name="connsiteX91" fmla="*/ 226881 w 1365871"/>
                <a:gd name="connsiteY91" fmla="*/ 623351 h 1466707"/>
                <a:gd name="connsiteX92" fmla="*/ 297925 w 1365871"/>
                <a:gd name="connsiteY92" fmla="*/ 582100 h 1466707"/>
                <a:gd name="connsiteX93" fmla="*/ 362093 w 1365871"/>
                <a:gd name="connsiteY93" fmla="*/ 547724 h 1466707"/>
                <a:gd name="connsiteX94" fmla="*/ 403344 w 1365871"/>
                <a:gd name="connsiteY94" fmla="*/ 554599 h 1466707"/>
                <a:gd name="connsiteX95" fmla="*/ 417095 w 1365871"/>
                <a:gd name="connsiteY95" fmla="*/ 531682 h 1466707"/>
                <a:gd name="connsiteX96" fmla="*/ 476680 w 1365871"/>
                <a:gd name="connsiteY96" fmla="*/ 506472 h 1466707"/>
                <a:gd name="connsiteX97" fmla="*/ 593558 w 1365871"/>
                <a:gd name="connsiteY97" fmla="*/ 444596 h 1466707"/>
                <a:gd name="connsiteX98" fmla="*/ 595850 w 1365871"/>
                <a:gd name="connsiteY98" fmla="*/ 387303 h 1466707"/>
                <a:gd name="connsiteX99" fmla="*/ 575224 w 1365871"/>
                <a:gd name="connsiteY99" fmla="*/ 334593 h 1466707"/>
                <a:gd name="connsiteX100" fmla="*/ 552307 w 1365871"/>
                <a:gd name="connsiteY100" fmla="*/ 302509 h 1466707"/>
                <a:gd name="connsiteX101" fmla="*/ 552307 w 1365871"/>
                <a:gd name="connsiteY101" fmla="*/ 279591 h 1466707"/>
                <a:gd name="connsiteX102" fmla="*/ 529389 w 1365871"/>
                <a:gd name="connsiteY102" fmla="*/ 258966 h 1466707"/>
                <a:gd name="connsiteX103" fmla="*/ 536265 w 1365871"/>
                <a:gd name="connsiteY103" fmla="*/ 199381 h 1466707"/>
                <a:gd name="connsiteX104" fmla="*/ 550015 w 1365871"/>
                <a:gd name="connsiteY104" fmla="*/ 190214 h 1466707"/>
                <a:gd name="connsiteX105" fmla="*/ 550015 w 1365871"/>
                <a:gd name="connsiteY105" fmla="*/ 132921 h 1466707"/>
                <a:gd name="connsiteX106" fmla="*/ 552307 w 1365871"/>
                <a:gd name="connsiteY106" fmla="*/ 93961 h 1466707"/>
                <a:gd name="connsiteX107" fmla="*/ 566057 w 1365871"/>
                <a:gd name="connsiteY107" fmla="*/ 73336 h 1466707"/>
                <a:gd name="connsiteX108" fmla="*/ 577516 w 1365871"/>
                <a:gd name="connsiteY108" fmla="*/ 48127 h 1466707"/>
                <a:gd name="connsiteX109" fmla="*/ 605017 w 1365871"/>
                <a:gd name="connsiteY109" fmla="*/ 22918 h 1466707"/>
                <a:gd name="connsiteX110" fmla="*/ 653143 w 1365871"/>
                <a:gd name="connsiteY110" fmla="*/ 4584 h 146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365871" h="1466707">
                  <a:moveTo>
                    <a:pt x="1028986" y="843357"/>
                  </a:moveTo>
                  <a:lnTo>
                    <a:pt x="1019820" y="969402"/>
                  </a:lnTo>
                  <a:lnTo>
                    <a:pt x="994611" y="1077113"/>
                  </a:lnTo>
                  <a:lnTo>
                    <a:pt x="962526" y="1244409"/>
                  </a:lnTo>
                  <a:lnTo>
                    <a:pt x="1022111" y="1244409"/>
                  </a:lnTo>
                  <a:lnTo>
                    <a:pt x="1040445" y="1230659"/>
                  </a:lnTo>
                  <a:lnTo>
                    <a:pt x="1083988" y="1184824"/>
                  </a:lnTo>
                  <a:lnTo>
                    <a:pt x="1129823" y="1125239"/>
                  </a:lnTo>
                  <a:lnTo>
                    <a:pt x="1138989" y="1093155"/>
                  </a:lnTo>
                  <a:lnTo>
                    <a:pt x="1164198" y="1003778"/>
                  </a:lnTo>
                  <a:lnTo>
                    <a:pt x="1180241" y="951068"/>
                  </a:lnTo>
                  <a:lnTo>
                    <a:pt x="1198574" y="923567"/>
                  </a:lnTo>
                  <a:lnTo>
                    <a:pt x="1106905" y="884608"/>
                  </a:lnTo>
                  <a:close/>
                  <a:moveTo>
                    <a:pt x="343759" y="820439"/>
                  </a:moveTo>
                  <a:lnTo>
                    <a:pt x="270424" y="857107"/>
                  </a:lnTo>
                  <a:lnTo>
                    <a:pt x="222298" y="889191"/>
                  </a:lnTo>
                  <a:lnTo>
                    <a:pt x="153546" y="918984"/>
                  </a:lnTo>
                  <a:lnTo>
                    <a:pt x="181047" y="960235"/>
                  </a:lnTo>
                  <a:lnTo>
                    <a:pt x="194797" y="1006069"/>
                  </a:lnTo>
                  <a:lnTo>
                    <a:pt x="212286" y="1101464"/>
                  </a:lnTo>
                  <a:lnTo>
                    <a:pt x="192505" y="1067946"/>
                  </a:lnTo>
                  <a:lnTo>
                    <a:pt x="191704" y="1079804"/>
                  </a:lnTo>
                  <a:lnTo>
                    <a:pt x="219634" y="1141545"/>
                  </a:lnTo>
                  <a:lnTo>
                    <a:pt x="212286" y="1101464"/>
                  </a:lnTo>
                  <a:lnTo>
                    <a:pt x="275008" y="1207742"/>
                  </a:lnTo>
                  <a:lnTo>
                    <a:pt x="327717" y="1255868"/>
                  </a:lnTo>
                  <a:lnTo>
                    <a:pt x="373552" y="1253576"/>
                  </a:lnTo>
                  <a:lnTo>
                    <a:pt x="421678" y="1253576"/>
                  </a:lnTo>
                  <a:lnTo>
                    <a:pt x="373552" y="1026695"/>
                  </a:lnTo>
                  <a:lnTo>
                    <a:pt x="355218" y="946485"/>
                  </a:lnTo>
                  <a:lnTo>
                    <a:pt x="359801" y="852524"/>
                  </a:lnTo>
                  <a:close/>
                  <a:moveTo>
                    <a:pt x="692102" y="0"/>
                  </a:moveTo>
                  <a:lnTo>
                    <a:pt x="737937" y="9167"/>
                  </a:lnTo>
                  <a:lnTo>
                    <a:pt x="790647" y="45835"/>
                  </a:lnTo>
                  <a:lnTo>
                    <a:pt x="806689" y="82503"/>
                  </a:lnTo>
                  <a:lnTo>
                    <a:pt x="815856" y="123754"/>
                  </a:lnTo>
                  <a:lnTo>
                    <a:pt x="815856" y="183339"/>
                  </a:lnTo>
                  <a:lnTo>
                    <a:pt x="841065" y="199381"/>
                  </a:lnTo>
                  <a:lnTo>
                    <a:pt x="836481" y="258966"/>
                  </a:lnTo>
                  <a:lnTo>
                    <a:pt x="815856" y="268133"/>
                  </a:lnTo>
                  <a:lnTo>
                    <a:pt x="808980" y="304800"/>
                  </a:lnTo>
                  <a:lnTo>
                    <a:pt x="792938" y="336885"/>
                  </a:lnTo>
                  <a:lnTo>
                    <a:pt x="772313" y="378136"/>
                  </a:lnTo>
                  <a:cubicBezTo>
                    <a:pt x="773077" y="403345"/>
                    <a:pt x="773840" y="428554"/>
                    <a:pt x="774604" y="453763"/>
                  </a:cubicBezTo>
                  <a:lnTo>
                    <a:pt x="932734" y="524806"/>
                  </a:lnTo>
                  <a:lnTo>
                    <a:pt x="951068" y="543140"/>
                  </a:lnTo>
                  <a:lnTo>
                    <a:pt x="1010653" y="554599"/>
                  </a:lnTo>
                  <a:lnTo>
                    <a:pt x="1125239" y="609600"/>
                  </a:lnTo>
                  <a:lnTo>
                    <a:pt x="1157323" y="657727"/>
                  </a:lnTo>
                  <a:lnTo>
                    <a:pt x="1262743" y="747104"/>
                  </a:lnTo>
                  <a:lnTo>
                    <a:pt x="1278785" y="774605"/>
                  </a:lnTo>
                  <a:lnTo>
                    <a:pt x="1299411" y="818148"/>
                  </a:lnTo>
                  <a:lnTo>
                    <a:pt x="1313161" y="836482"/>
                  </a:lnTo>
                  <a:lnTo>
                    <a:pt x="1365871" y="882316"/>
                  </a:lnTo>
                  <a:lnTo>
                    <a:pt x="1352120" y="955651"/>
                  </a:lnTo>
                  <a:lnTo>
                    <a:pt x="1285660" y="1118364"/>
                  </a:lnTo>
                  <a:lnTo>
                    <a:pt x="1228367" y="1180241"/>
                  </a:lnTo>
                  <a:lnTo>
                    <a:pt x="1187116" y="1221492"/>
                  </a:lnTo>
                  <a:lnTo>
                    <a:pt x="1136698" y="1287952"/>
                  </a:lnTo>
                  <a:lnTo>
                    <a:pt x="1079404" y="1352121"/>
                  </a:lnTo>
                  <a:lnTo>
                    <a:pt x="1024403" y="1409414"/>
                  </a:lnTo>
                  <a:lnTo>
                    <a:pt x="999194" y="1391080"/>
                  </a:lnTo>
                  <a:lnTo>
                    <a:pt x="946484" y="1395663"/>
                  </a:lnTo>
                  <a:lnTo>
                    <a:pt x="987735" y="1466707"/>
                  </a:lnTo>
                  <a:lnTo>
                    <a:pt x="387302" y="1466707"/>
                  </a:lnTo>
                  <a:lnTo>
                    <a:pt x="401053" y="1404830"/>
                  </a:lnTo>
                  <a:lnTo>
                    <a:pt x="378135" y="1395663"/>
                  </a:lnTo>
                  <a:lnTo>
                    <a:pt x="359801" y="1411706"/>
                  </a:lnTo>
                  <a:lnTo>
                    <a:pt x="307092" y="1379621"/>
                  </a:lnTo>
                  <a:lnTo>
                    <a:pt x="265315" y="1321134"/>
                  </a:lnTo>
                  <a:lnTo>
                    <a:pt x="265841" y="1324620"/>
                  </a:lnTo>
                  <a:lnTo>
                    <a:pt x="255862" y="1311857"/>
                  </a:lnTo>
                  <a:lnTo>
                    <a:pt x="240632" y="1301703"/>
                  </a:lnTo>
                  <a:lnTo>
                    <a:pt x="181047" y="1237534"/>
                  </a:lnTo>
                  <a:lnTo>
                    <a:pt x="181887" y="1225107"/>
                  </a:lnTo>
                  <a:lnTo>
                    <a:pt x="192505" y="1235242"/>
                  </a:lnTo>
                  <a:lnTo>
                    <a:pt x="203307" y="1244635"/>
                  </a:lnTo>
                  <a:lnTo>
                    <a:pt x="182376" y="1217864"/>
                  </a:lnTo>
                  <a:lnTo>
                    <a:pt x="181887" y="1225107"/>
                  </a:lnTo>
                  <a:lnTo>
                    <a:pt x="142087" y="1187116"/>
                  </a:lnTo>
                  <a:lnTo>
                    <a:pt x="107711" y="1150448"/>
                  </a:lnTo>
                  <a:lnTo>
                    <a:pt x="55001" y="1072530"/>
                  </a:lnTo>
                  <a:lnTo>
                    <a:pt x="22917" y="985444"/>
                  </a:lnTo>
                  <a:lnTo>
                    <a:pt x="0" y="891483"/>
                  </a:lnTo>
                  <a:lnTo>
                    <a:pt x="38959" y="852524"/>
                  </a:lnTo>
                  <a:lnTo>
                    <a:pt x="66460" y="820439"/>
                  </a:lnTo>
                  <a:lnTo>
                    <a:pt x="80211" y="802106"/>
                  </a:lnTo>
                  <a:lnTo>
                    <a:pt x="87086" y="772313"/>
                  </a:lnTo>
                  <a:lnTo>
                    <a:pt x="110003" y="749396"/>
                  </a:lnTo>
                  <a:lnTo>
                    <a:pt x="185630" y="689811"/>
                  </a:lnTo>
                  <a:lnTo>
                    <a:pt x="215423" y="650851"/>
                  </a:lnTo>
                  <a:lnTo>
                    <a:pt x="226881" y="623351"/>
                  </a:lnTo>
                  <a:lnTo>
                    <a:pt x="297925" y="582100"/>
                  </a:lnTo>
                  <a:lnTo>
                    <a:pt x="362093" y="547724"/>
                  </a:lnTo>
                  <a:lnTo>
                    <a:pt x="403344" y="554599"/>
                  </a:lnTo>
                  <a:lnTo>
                    <a:pt x="417095" y="531682"/>
                  </a:lnTo>
                  <a:lnTo>
                    <a:pt x="476680" y="506472"/>
                  </a:lnTo>
                  <a:lnTo>
                    <a:pt x="593558" y="444596"/>
                  </a:lnTo>
                  <a:lnTo>
                    <a:pt x="595850" y="387303"/>
                  </a:lnTo>
                  <a:lnTo>
                    <a:pt x="575224" y="334593"/>
                  </a:lnTo>
                  <a:lnTo>
                    <a:pt x="552307" y="302509"/>
                  </a:lnTo>
                  <a:lnTo>
                    <a:pt x="552307" y="279591"/>
                  </a:lnTo>
                  <a:lnTo>
                    <a:pt x="529389" y="258966"/>
                  </a:lnTo>
                  <a:lnTo>
                    <a:pt x="536265" y="199381"/>
                  </a:lnTo>
                  <a:lnTo>
                    <a:pt x="550015" y="190214"/>
                  </a:lnTo>
                  <a:lnTo>
                    <a:pt x="550015" y="132921"/>
                  </a:lnTo>
                  <a:lnTo>
                    <a:pt x="552307" y="93961"/>
                  </a:lnTo>
                  <a:lnTo>
                    <a:pt x="566057" y="73336"/>
                  </a:lnTo>
                  <a:lnTo>
                    <a:pt x="577516" y="48127"/>
                  </a:lnTo>
                  <a:lnTo>
                    <a:pt x="605017" y="22918"/>
                  </a:lnTo>
                  <a:lnTo>
                    <a:pt x="653143" y="458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056" name="Group 1055">
              <a:extLst>
                <a:ext uri="{FF2B5EF4-FFF2-40B4-BE49-F238E27FC236}">
                  <a16:creationId xmlns:a16="http://schemas.microsoft.com/office/drawing/2014/main" id="{1C4DDE29-D1DA-14AC-2188-DC80AB739A1F}"/>
                </a:ext>
              </a:extLst>
            </p:cNvPr>
            <p:cNvGrpSpPr/>
            <p:nvPr/>
          </p:nvGrpSpPr>
          <p:grpSpPr>
            <a:xfrm>
              <a:off x="5796424" y="3057535"/>
              <a:ext cx="1543050" cy="1543050"/>
              <a:chOff x="5796424" y="3057535"/>
              <a:chExt cx="1543050" cy="1543050"/>
            </a:xfrm>
          </p:grpSpPr>
          <p:pic>
            <p:nvPicPr>
              <p:cNvPr id="1028" name="Picture 4" descr="Androgel">
                <a:extLst>
                  <a:ext uri="{FF2B5EF4-FFF2-40B4-BE49-F238E27FC236}">
                    <a16:creationId xmlns:a16="http://schemas.microsoft.com/office/drawing/2014/main" id="{A8855515-66AE-EDB1-B494-7E2CAD2CF03D}"/>
                  </a:ext>
                </a:extLst>
              </p:cNvPr>
              <p:cNvPicPr>
                <a:picLocks noChangeAspect="1" noChangeArrowheads="1"/>
              </p:cNvPicPr>
              <p:nvPr/>
            </p:nvPicPr>
            <p:blipFill>
              <a:blip r:embed="rId1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96424" y="3057535"/>
                <a:ext cx="1543050" cy="1543050"/>
              </a:xfrm>
              <a:prstGeom prst="rect">
                <a:avLst/>
              </a:prstGeom>
              <a:noFill/>
              <a:extLst>
                <a:ext uri="{909E8E84-426E-40DD-AFC4-6F175D3DCCD1}">
                  <a14:hiddenFill xmlns:a14="http://schemas.microsoft.com/office/drawing/2010/main">
                    <a:solidFill>
                      <a:srgbClr val="FFFFFF"/>
                    </a:solidFill>
                  </a14:hiddenFill>
                </a:ext>
              </a:extLst>
            </p:spPr>
          </p:pic>
          <p:sp>
            <p:nvSpPr>
              <p:cNvPr id="1055" name="Freeform: Shape 1054">
                <a:extLst>
                  <a:ext uri="{FF2B5EF4-FFF2-40B4-BE49-F238E27FC236}">
                    <a16:creationId xmlns:a16="http://schemas.microsoft.com/office/drawing/2014/main" id="{BFBC296F-889A-D978-FD32-B5BEE25AFDEA}"/>
                  </a:ext>
                </a:extLst>
              </p:cNvPr>
              <p:cNvSpPr/>
              <p:nvPr/>
            </p:nvSpPr>
            <p:spPr>
              <a:xfrm>
                <a:off x="6244590" y="3958590"/>
                <a:ext cx="638175" cy="592455"/>
              </a:xfrm>
              <a:custGeom>
                <a:avLst/>
                <a:gdLst>
                  <a:gd name="connsiteX0" fmla="*/ 0 w 638175"/>
                  <a:gd name="connsiteY0" fmla="*/ 0 h 592455"/>
                  <a:gd name="connsiteX1" fmla="*/ 53340 w 638175"/>
                  <a:gd name="connsiteY1" fmla="*/ 26670 h 592455"/>
                  <a:gd name="connsiteX2" fmla="*/ 83820 w 638175"/>
                  <a:gd name="connsiteY2" fmla="*/ 38100 h 592455"/>
                  <a:gd name="connsiteX3" fmla="*/ 213360 w 638175"/>
                  <a:gd name="connsiteY3" fmla="*/ 59055 h 592455"/>
                  <a:gd name="connsiteX4" fmla="*/ 281940 w 638175"/>
                  <a:gd name="connsiteY4" fmla="*/ 59055 h 592455"/>
                  <a:gd name="connsiteX5" fmla="*/ 428625 w 638175"/>
                  <a:gd name="connsiteY5" fmla="*/ 59055 h 592455"/>
                  <a:gd name="connsiteX6" fmla="*/ 531495 w 638175"/>
                  <a:gd name="connsiteY6" fmla="*/ 34290 h 592455"/>
                  <a:gd name="connsiteX7" fmla="*/ 638175 w 638175"/>
                  <a:gd name="connsiteY7" fmla="*/ 0 h 592455"/>
                  <a:gd name="connsiteX8" fmla="*/ 630555 w 638175"/>
                  <a:gd name="connsiteY8" fmla="*/ 114300 h 592455"/>
                  <a:gd name="connsiteX9" fmla="*/ 613410 w 638175"/>
                  <a:gd name="connsiteY9" fmla="*/ 182880 h 592455"/>
                  <a:gd name="connsiteX10" fmla="*/ 603885 w 638175"/>
                  <a:gd name="connsiteY10" fmla="*/ 238125 h 592455"/>
                  <a:gd name="connsiteX11" fmla="*/ 586740 w 638175"/>
                  <a:gd name="connsiteY11" fmla="*/ 316230 h 592455"/>
                  <a:gd name="connsiteX12" fmla="*/ 573405 w 638175"/>
                  <a:gd name="connsiteY12" fmla="*/ 390525 h 592455"/>
                  <a:gd name="connsiteX13" fmla="*/ 529590 w 638175"/>
                  <a:gd name="connsiteY13" fmla="*/ 415290 h 592455"/>
                  <a:gd name="connsiteX14" fmla="*/ 529590 w 638175"/>
                  <a:gd name="connsiteY14" fmla="*/ 421005 h 592455"/>
                  <a:gd name="connsiteX15" fmla="*/ 529590 w 638175"/>
                  <a:gd name="connsiteY15" fmla="*/ 434340 h 592455"/>
                  <a:gd name="connsiteX16" fmla="*/ 542925 w 638175"/>
                  <a:gd name="connsiteY16" fmla="*/ 457200 h 592455"/>
                  <a:gd name="connsiteX17" fmla="*/ 542018 w 638175"/>
                  <a:gd name="connsiteY17" fmla="*/ 471715 h 592455"/>
                  <a:gd name="connsiteX18" fmla="*/ 556260 w 638175"/>
                  <a:gd name="connsiteY18" fmla="*/ 542925 h 592455"/>
                  <a:gd name="connsiteX19" fmla="*/ 495300 w 638175"/>
                  <a:gd name="connsiteY19" fmla="*/ 575310 h 592455"/>
                  <a:gd name="connsiteX20" fmla="*/ 479568 w 638175"/>
                  <a:gd name="connsiteY20" fmla="*/ 557218 h 592455"/>
                  <a:gd name="connsiteX21" fmla="*/ 468630 w 638175"/>
                  <a:gd name="connsiteY21" fmla="*/ 569595 h 592455"/>
                  <a:gd name="connsiteX22" fmla="*/ 346710 w 638175"/>
                  <a:gd name="connsiteY22" fmla="*/ 592455 h 592455"/>
                  <a:gd name="connsiteX23" fmla="*/ 167640 w 638175"/>
                  <a:gd name="connsiteY23" fmla="*/ 575310 h 592455"/>
                  <a:gd name="connsiteX24" fmla="*/ 83820 w 638175"/>
                  <a:gd name="connsiteY24" fmla="*/ 518160 h 592455"/>
                  <a:gd name="connsiteX25" fmla="*/ 81915 w 638175"/>
                  <a:gd name="connsiteY25" fmla="*/ 462915 h 592455"/>
                  <a:gd name="connsiteX26" fmla="*/ 100965 w 638175"/>
                  <a:gd name="connsiteY26" fmla="*/ 440055 h 592455"/>
                  <a:gd name="connsiteX27" fmla="*/ 93345 w 638175"/>
                  <a:gd name="connsiteY27" fmla="*/ 413385 h 592455"/>
                  <a:gd name="connsiteX28" fmla="*/ 60960 w 638175"/>
                  <a:gd name="connsiteY28" fmla="*/ 388620 h 592455"/>
                  <a:gd name="connsiteX29" fmla="*/ 19050 w 638175"/>
                  <a:gd name="connsiteY29" fmla="*/ 217170 h 592455"/>
                  <a:gd name="connsiteX30" fmla="*/ 0 w 638175"/>
                  <a:gd name="connsiteY30" fmla="*/ 89535 h 59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8175" h="592455">
                    <a:moveTo>
                      <a:pt x="0" y="0"/>
                    </a:moveTo>
                    <a:lnTo>
                      <a:pt x="53340" y="26670"/>
                    </a:lnTo>
                    <a:lnTo>
                      <a:pt x="83820" y="38100"/>
                    </a:lnTo>
                    <a:lnTo>
                      <a:pt x="213360" y="59055"/>
                    </a:lnTo>
                    <a:lnTo>
                      <a:pt x="281940" y="59055"/>
                    </a:lnTo>
                    <a:lnTo>
                      <a:pt x="428625" y="59055"/>
                    </a:lnTo>
                    <a:lnTo>
                      <a:pt x="531495" y="34290"/>
                    </a:lnTo>
                    <a:lnTo>
                      <a:pt x="638175" y="0"/>
                    </a:lnTo>
                    <a:lnTo>
                      <a:pt x="630555" y="114300"/>
                    </a:lnTo>
                    <a:lnTo>
                      <a:pt x="613410" y="182880"/>
                    </a:lnTo>
                    <a:lnTo>
                      <a:pt x="603885" y="238125"/>
                    </a:lnTo>
                    <a:lnTo>
                      <a:pt x="586740" y="316230"/>
                    </a:lnTo>
                    <a:lnTo>
                      <a:pt x="573405" y="390525"/>
                    </a:lnTo>
                    <a:lnTo>
                      <a:pt x="529590" y="415290"/>
                    </a:lnTo>
                    <a:lnTo>
                      <a:pt x="529590" y="421005"/>
                    </a:lnTo>
                    <a:lnTo>
                      <a:pt x="529590" y="434340"/>
                    </a:lnTo>
                    <a:lnTo>
                      <a:pt x="542925" y="457200"/>
                    </a:lnTo>
                    <a:lnTo>
                      <a:pt x="542018" y="471715"/>
                    </a:lnTo>
                    <a:lnTo>
                      <a:pt x="556260" y="542925"/>
                    </a:lnTo>
                    <a:lnTo>
                      <a:pt x="495300" y="575310"/>
                    </a:lnTo>
                    <a:lnTo>
                      <a:pt x="479568" y="557218"/>
                    </a:lnTo>
                    <a:lnTo>
                      <a:pt x="468630" y="569595"/>
                    </a:lnTo>
                    <a:lnTo>
                      <a:pt x="346710" y="592455"/>
                    </a:lnTo>
                    <a:lnTo>
                      <a:pt x="167640" y="575310"/>
                    </a:lnTo>
                    <a:lnTo>
                      <a:pt x="83820" y="518160"/>
                    </a:lnTo>
                    <a:lnTo>
                      <a:pt x="81915" y="462915"/>
                    </a:lnTo>
                    <a:lnTo>
                      <a:pt x="100965" y="440055"/>
                    </a:lnTo>
                    <a:lnTo>
                      <a:pt x="93345" y="413385"/>
                    </a:lnTo>
                    <a:lnTo>
                      <a:pt x="60960" y="388620"/>
                    </a:lnTo>
                    <a:lnTo>
                      <a:pt x="19050" y="217170"/>
                    </a:lnTo>
                    <a:lnTo>
                      <a:pt x="0" y="8953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57" name="Oval 1056">
              <a:extLst>
                <a:ext uri="{FF2B5EF4-FFF2-40B4-BE49-F238E27FC236}">
                  <a16:creationId xmlns:a16="http://schemas.microsoft.com/office/drawing/2014/main" id="{21903611-18E0-7FFD-A4AA-17826A4B61B5}"/>
                </a:ext>
              </a:extLst>
            </p:cNvPr>
            <p:cNvSpPr/>
            <p:nvPr/>
          </p:nvSpPr>
          <p:spPr>
            <a:xfrm>
              <a:off x="6536069" y="4366191"/>
              <a:ext cx="45719" cy="457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Freeform: Shape 1061">
              <a:extLst>
                <a:ext uri="{FF2B5EF4-FFF2-40B4-BE49-F238E27FC236}">
                  <a16:creationId xmlns:a16="http://schemas.microsoft.com/office/drawing/2014/main" id="{32C68BE4-5CBE-C5EC-0FC3-73C41FB1A802}"/>
                </a:ext>
              </a:extLst>
            </p:cNvPr>
            <p:cNvSpPr/>
            <p:nvPr/>
          </p:nvSpPr>
          <p:spPr>
            <a:xfrm>
              <a:off x="6560820" y="4352925"/>
              <a:ext cx="74295" cy="85725"/>
            </a:xfrm>
            <a:custGeom>
              <a:avLst/>
              <a:gdLst>
                <a:gd name="connsiteX0" fmla="*/ 0 w 74295"/>
                <a:gd name="connsiteY0" fmla="*/ 36195 h 85725"/>
                <a:gd name="connsiteX1" fmla="*/ 74295 w 74295"/>
                <a:gd name="connsiteY1" fmla="*/ 0 h 85725"/>
                <a:gd name="connsiteX2" fmla="*/ 74295 w 74295"/>
                <a:gd name="connsiteY2" fmla="*/ 85725 h 85725"/>
                <a:gd name="connsiteX3" fmla="*/ 0 w 74295"/>
                <a:gd name="connsiteY3" fmla="*/ 36195 h 85725"/>
              </a:gdLst>
              <a:ahLst/>
              <a:cxnLst>
                <a:cxn ang="0">
                  <a:pos x="connsiteX0" y="connsiteY0"/>
                </a:cxn>
                <a:cxn ang="0">
                  <a:pos x="connsiteX1" y="connsiteY1"/>
                </a:cxn>
                <a:cxn ang="0">
                  <a:pos x="connsiteX2" y="connsiteY2"/>
                </a:cxn>
                <a:cxn ang="0">
                  <a:pos x="connsiteX3" y="connsiteY3"/>
                </a:cxn>
              </a:cxnLst>
              <a:rect l="l" t="t" r="r" b="b"/>
              <a:pathLst>
                <a:path w="74295" h="85725">
                  <a:moveTo>
                    <a:pt x="0" y="36195"/>
                  </a:moveTo>
                  <a:lnTo>
                    <a:pt x="74295" y="0"/>
                  </a:lnTo>
                  <a:lnTo>
                    <a:pt x="74295" y="85725"/>
                  </a:lnTo>
                  <a:lnTo>
                    <a:pt x="0" y="3619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874D29F0-11B2-B4BD-3C47-F339FF072598}"/>
              </a:ext>
            </a:extLst>
          </p:cNvPr>
          <p:cNvGrpSpPr/>
          <p:nvPr/>
        </p:nvGrpSpPr>
        <p:grpSpPr>
          <a:xfrm>
            <a:off x="9508384" y="1705958"/>
            <a:ext cx="2028161" cy="2260437"/>
            <a:chOff x="9508384" y="1967210"/>
            <a:chExt cx="2028161" cy="2260437"/>
          </a:xfrm>
        </p:grpSpPr>
        <p:sp>
          <p:nvSpPr>
            <p:cNvPr id="1096" name="Freeform: Shape 1095">
              <a:extLst>
                <a:ext uri="{FF2B5EF4-FFF2-40B4-BE49-F238E27FC236}">
                  <a16:creationId xmlns:a16="http://schemas.microsoft.com/office/drawing/2014/main" id="{A8FA9919-F9C8-14FC-406C-FAB563107F07}"/>
                </a:ext>
              </a:extLst>
            </p:cNvPr>
            <p:cNvSpPr/>
            <p:nvPr/>
          </p:nvSpPr>
          <p:spPr>
            <a:xfrm>
              <a:off x="9668486" y="2070901"/>
              <a:ext cx="1704369" cy="2061519"/>
            </a:xfrm>
            <a:custGeom>
              <a:avLst/>
              <a:gdLst>
                <a:gd name="connsiteX0" fmla="*/ 2232660 w 2872740"/>
                <a:gd name="connsiteY0" fmla="*/ 1920240 h 3474720"/>
                <a:gd name="connsiteX1" fmla="*/ 2087880 w 2872740"/>
                <a:gd name="connsiteY1" fmla="*/ 2148840 h 3474720"/>
                <a:gd name="connsiteX2" fmla="*/ 2087880 w 2872740"/>
                <a:gd name="connsiteY2" fmla="*/ 2446020 h 3474720"/>
                <a:gd name="connsiteX3" fmla="*/ 2263140 w 2872740"/>
                <a:gd name="connsiteY3" fmla="*/ 2781300 h 3474720"/>
                <a:gd name="connsiteX4" fmla="*/ 2385060 w 2872740"/>
                <a:gd name="connsiteY4" fmla="*/ 2415540 h 3474720"/>
                <a:gd name="connsiteX5" fmla="*/ 2354580 w 2872740"/>
                <a:gd name="connsiteY5" fmla="*/ 2278380 h 3474720"/>
                <a:gd name="connsiteX6" fmla="*/ 609600 w 2872740"/>
                <a:gd name="connsiteY6" fmla="*/ 1866900 h 3474720"/>
                <a:gd name="connsiteX7" fmla="*/ 541020 w 2872740"/>
                <a:gd name="connsiteY7" fmla="*/ 2255520 h 3474720"/>
                <a:gd name="connsiteX8" fmla="*/ 487680 w 2872740"/>
                <a:gd name="connsiteY8" fmla="*/ 2430780 h 3474720"/>
                <a:gd name="connsiteX9" fmla="*/ 586740 w 2872740"/>
                <a:gd name="connsiteY9" fmla="*/ 2674620 h 3474720"/>
                <a:gd name="connsiteX10" fmla="*/ 586740 w 2872740"/>
                <a:gd name="connsiteY10" fmla="*/ 2811780 h 3474720"/>
                <a:gd name="connsiteX11" fmla="*/ 807720 w 2872740"/>
                <a:gd name="connsiteY11" fmla="*/ 2430780 h 3474720"/>
                <a:gd name="connsiteX12" fmla="*/ 807720 w 2872740"/>
                <a:gd name="connsiteY12" fmla="*/ 2148840 h 3474720"/>
                <a:gd name="connsiteX13" fmla="*/ 1074420 w 2872740"/>
                <a:gd name="connsiteY13" fmla="*/ 0 h 3474720"/>
                <a:gd name="connsiteX14" fmla="*/ 1790700 w 2872740"/>
                <a:gd name="connsiteY14" fmla="*/ 0 h 3474720"/>
                <a:gd name="connsiteX15" fmla="*/ 1813560 w 2872740"/>
                <a:gd name="connsiteY15" fmla="*/ 83820 h 3474720"/>
                <a:gd name="connsiteX16" fmla="*/ 1973580 w 2872740"/>
                <a:gd name="connsiteY16" fmla="*/ 167640 h 3474720"/>
                <a:gd name="connsiteX17" fmla="*/ 2164080 w 2872740"/>
                <a:gd name="connsiteY17" fmla="*/ 251460 h 3474720"/>
                <a:gd name="connsiteX18" fmla="*/ 2438400 w 2872740"/>
                <a:gd name="connsiteY18" fmla="*/ 312420 h 3474720"/>
                <a:gd name="connsiteX19" fmla="*/ 2644140 w 2872740"/>
                <a:gd name="connsiteY19" fmla="*/ 472440 h 3474720"/>
                <a:gd name="connsiteX20" fmla="*/ 2827020 w 2872740"/>
                <a:gd name="connsiteY20" fmla="*/ 678180 h 3474720"/>
                <a:gd name="connsiteX21" fmla="*/ 2857500 w 2872740"/>
                <a:gd name="connsiteY21" fmla="*/ 922020 h 3474720"/>
                <a:gd name="connsiteX22" fmla="*/ 2857500 w 2872740"/>
                <a:gd name="connsiteY22" fmla="*/ 1165860 h 3474720"/>
                <a:gd name="connsiteX23" fmla="*/ 2827020 w 2872740"/>
                <a:gd name="connsiteY23" fmla="*/ 1310640 h 3474720"/>
                <a:gd name="connsiteX24" fmla="*/ 2872740 w 2872740"/>
                <a:gd name="connsiteY24" fmla="*/ 1752600 h 3474720"/>
                <a:gd name="connsiteX25" fmla="*/ 2857500 w 2872740"/>
                <a:gd name="connsiteY25" fmla="*/ 2034540 h 3474720"/>
                <a:gd name="connsiteX26" fmla="*/ 2788920 w 2872740"/>
                <a:gd name="connsiteY26" fmla="*/ 2514600 h 3474720"/>
                <a:gd name="connsiteX27" fmla="*/ 2834640 w 2872740"/>
                <a:gd name="connsiteY27" fmla="*/ 2827020 h 3474720"/>
                <a:gd name="connsiteX28" fmla="*/ 2712720 w 2872740"/>
                <a:gd name="connsiteY28" fmla="*/ 3474720 h 3474720"/>
                <a:gd name="connsiteX29" fmla="*/ 1562100 w 2872740"/>
                <a:gd name="connsiteY29" fmla="*/ 3474720 h 3474720"/>
                <a:gd name="connsiteX30" fmla="*/ 1546860 w 2872740"/>
                <a:gd name="connsiteY30" fmla="*/ 3352800 h 3474720"/>
                <a:gd name="connsiteX31" fmla="*/ 1363980 w 2872740"/>
                <a:gd name="connsiteY31" fmla="*/ 3337560 h 3474720"/>
                <a:gd name="connsiteX32" fmla="*/ 1310640 w 2872740"/>
                <a:gd name="connsiteY32" fmla="*/ 3474720 h 3474720"/>
                <a:gd name="connsiteX33" fmla="*/ 160020 w 2872740"/>
                <a:gd name="connsiteY33" fmla="*/ 3474720 h 3474720"/>
                <a:gd name="connsiteX34" fmla="*/ 83820 w 2872740"/>
                <a:gd name="connsiteY34" fmla="*/ 3116580 h 3474720"/>
                <a:gd name="connsiteX35" fmla="*/ 45720 w 2872740"/>
                <a:gd name="connsiteY35" fmla="*/ 2720340 h 3474720"/>
                <a:gd name="connsiteX36" fmla="*/ 76200 w 2872740"/>
                <a:gd name="connsiteY36" fmla="*/ 2537460 h 3474720"/>
                <a:gd name="connsiteX37" fmla="*/ 38100 w 2872740"/>
                <a:gd name="connsiteY37" fmla="*/ 2362200 h 3474720"/>
                <a:gd name="connsiteX38" fmla="*/ 0 w 2872740"/>
                <a:gd name="connsiteY38" fmla="*/ 1729740 h 3474720"/>
                <a:gd name="connsiteX39" fmla="*/ 53340 w 2872740"/>
                <a:gd name="connsiteY39" fmla="*/ 1333500 h 3474720"/>
                <a:gd name="connsiteX40" fmla="*/ 0 w 2872740"/>
                <a:gd name="connsiteY40" fmla="*/ 1097280 h 3474720"/>
                <a:gd name="connsiteX41" fmla="*/ 15240 w 2872740"/>
                <a:gd name="connsiteY41" fmla="*/ 914400 h 3474720"/>
                <a:gd name="connsiteX42" fmla="*/ 91440 w 2872740"/>
                <a:gd name="connsiteY42" fmla="*/ 678180 h 3474720"/>
                <a:gd name="connsiteX43" fmla="*/ 205740 w 2872740"/>
                <a:gd name="connsiteY43" fmla="*/ 502920 h 3474720"/>
                <a:gd name="connsiteX44" fmla="*/ 381000 w 2872740"/>
                <a:gd name="connsiteY44" fmla="*/ 365760 h 3474720"/>
                <a:gd name="connsiteX45" fmla="*/ 624840 w 2872740"/>
                <a:gd name="connsiteY45" fmla="*/ 274320 h 3474720"/>
                <a:gd name="connsiteX46" fmla="*/ 899160 w 2872740"/>
                <a:gd name="connsiteY46" fmla="*/ 152400 h 3474720"/>
                <a:gd name="connsiteX47" fmla="*/ 1074420 w 2872740"/>
                <a:gd name="connsiteY47" fmla="*/ 121920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72740" h="3474720">
                  <a:moveTo>
                    <a:pt x="2232660" y="1920240"/>
                  </a:moveTo>
                  <a:lnTo>
                    <a:pt x="2087880" y="2148840"/>
                  </a:lnTo>
                  <a:lnTo>
                    <a:pt x="2087880" y="2446020"/>
                  </a:lnTo>
                  <a:lnTo>
                    <a:pt x="2263140" y="2781300"/>
                  </a:lnTo>
                  <a:lnTo>
                    <a:pt x="2385060" y="2415540"/>
                  </a:lnTo>
                  <a:lnTo>
                    <a:pt x="2354580" y="2278380"/>
                  </a:lnTo>
                  <a:close/>
                  <a:moveTo>
                    <a:pt x="609600" y="1866900"/>
                  </a:moveTo>
                  <a:lnTo>
                    <a:pt x="541020" y="2255520"/>
                  </a:lnTo>
                  <a:lnTo>
                    <a:pt x="487680" y="2430780"/>
                  </a:lnTo>
                  <a:lnTo>
                    <a:pt x="586740" y="2674620"/>
                  </a:lnTo>
                  <a:lnTo>
                    <a:pt x="586740" y="2811780"/>
                  </a:lnTo>
                  <a:lnTo>
                    <a:pt x="807720" y="2430780"/>
                  </a:lnTo>
                  <a:lnTo>
                    <a:pt x="807720" y="2148840"/>
                  </a:lnTo>
                  <a:close/>
                  <a:moveTo>
                    <a:pt x="1074420" y="0"/>
                  </a:moveTo>
                  <a:lnTo>
                    <a:pt x="1790700" y="0"/>
                  </a:lnTo>
                  <a:lnTo>
                    <a:pt x="1813560" y="83820"/>
                  </a:lnTo>
                  <a:lnTo>
                    <a:pt x="1973580" y="167640"/>
                  </a:lnTo>
                  <a:lnTo>
                    <a:pt x="2164080" y="251460"/>
                  </a:lnTo>
                  <a:lnTo>
                    <a:pt x="2438400" y="312420"/>
                  </a:lnTo>
                  <a:lnTo>
                    <a:pt x="2644140" y="472440"/>
                  </a:lnTo>
                  <a:lnTo>
                    <a:pt x="2827020" y="678180"/>
                  </a:lnTo>
                  <a:lnTo>
                    <a:pt x="2857500" y="922020"/>
                  </a:lnTo>
                  <a:lnTo>
                    <a:pt x="2857500" y="1165860"/>
                  </a:lnTo>
                  <a:lnTo>
                    <a:pt x="2827020" y="1310640"/>
                  </a:lnTo>
                  <a:lnTo>
                    <a:pt x="2872740" y="1752600"/>
                  </a:lnTo>
                  <a:lnTo>
                    <a:pt x="2857500" y="2034540"/>
                  </a:lnTo>
                  <a:lnTo>
                    <a:pt x="2788920" y="2514600"/>
                  </a:lnTo>
                  <a:lnTo>
                    <a:pt x="2834640" y="2827020"/>
                  </a:lnTo>
                  <a:lnTo>
                    <a:pt x="2712720" y="3474720"/>
                  </a:lnTo>
                  <a:lnTo>
                    <a:pt x="1562100" y="3474720"/>
                  </a:lnTo>
                  <a:lnTo>
                    <a:pt x="1546860" y="3352800"/>
                  </a:lnTo>
                  <a:lnTo>
                    <a:pt x="1363980" y="3337560"/>
                  </a:lnTo>
                  <a:lnTo>
                    <a:pt x="1310640" y="3474720"/>
                  </a:lnTo>
                  <a:lnTo>
                    <a:pt x="160020" y="3474720"/>
                  </a:lnTo>
                  <a:lnTo>
                    <a:pt x="83820" y="3116580"/>
                  </a:lnTo>
                  <a:lnTo>
                    <a:pt x="45720" y="2720340"/>
                  </a:lnTo>
                  <a:lnTo>
                    <a:pt x="76200" y="2537460"/>
                  </a:lnTo>
                  <a:lnTo>
                    <a:pt x="38100" y="2362200"/>
                  </a:lnTo>
                  <a:lnTo>
                    <a:pt x="0" y="1729740"/>
                  </a:lnTo>
                  <a:lnTo>
                    <a:pt x="53340" y="1333500"/>
                  </a:lnTo>
                  <a:lnTo>
                    <a:pt x="0" y="1097280"/>
                  </a:lnTo>
                  <a:lnTo>
                    <a:pt x="15240" y="914400"/>
                  </a:lnTo>
                  <a:lnTo>
                    <a:pt x="91440" y="678180"/>
                  </a:lnTo>
                  <a:lnTo>
                    <a:pt x="205740" y="502920"/>
                  </a:lnTo>
                  <a:lnTo>
                    <a:pt x="381000" y="365760"/>
                  </a:lnTo>
                  <a:lnTo>
                    <a:pt x="624840" y="274320"/>
                  </a:lnTo>
                  <a:lnTo>
                    <a:pt x="899160" y="152400"/>
                  </a:lnTo>
                  <a:lnTo>
                    <a:pt x="1074420" y="121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1" name="Freeform: Shape 1100">
              <a:extLst>
                <a:ext uri="{FF2B5EF4-FFF2-40B4-BE49-F238E27FC236}">
                  <a16:creationId xmlns:a16="http://schemas.microsoft.com/office/drawing/2014/main" id="{EF357A77-BE5C-76FE-AA96-EFEA919898CE}"/>
                </a:ext>
              </a:extLst>
            </p:cNvPr>
            <p:cNvSpPr/>
            <p:nvPr/>
          </p:nvSpPr>
          <p:spPr>
            <a:xfrm flipH="1">
              <a:off x="9657172" y="2223494"/>
              <a:ext cx="1742260" cy="967935"/>
            </a:xfrm>
            <a:custGeom>
              <a:avLst/>
              <a:gdLst>
                <a:gd name="connsiteX0" fmla="*/ 609354 w 2936605"/>
                <a:gd name="connsiteY0" fmla="*/ 989 h 1631468"/>
                <a:gd name="connsiteX1" fmla="*/ 579476 w 2936605"/>
                <a:gd name="connsiteY1" fmla="*/ 2858 h 1631468"/>
                <a:gd name="connsiteX2" fmla="*/ 554205 w 2936605"/>
                <a:gd name="connsiteY2" fmla="*/ 18908 h 1631468"/>
                <a:gd name="connsiteX3" fmla="*/ 550050 w 2936605"/>
                <a:gd name="connsiteY3" fmla="*/ 25156 h 1631468"/>
                <a:gd name="connsiteX4" fmla="*/ 331595 w 2936605"/>
                <a:gd name="connsiteY4" fmla="*/ 144313 h 1631468"/>
                <a:gd name="connsiteX5" fmla="*/ 170822 w 2936605"/>
                <a:gd name="connsiteY5" fmla="*/ 274942 h 1631468"/>
                <a:gd name="connsiteX6" fmla="*/ 50241 w 2936605"/>
                <a:gd name="connsiteY6" fmla="*/ 516102 h 1631468"/>
                <a:gd name="connsiteX7" fmla="*/ 0 w 2936605"/>
                <a:gd name="connsiteY7" fmla="*/ 817553 h 1631468"/>
                <a:gd name="connsiteX8" fmla="*/ 70338 w 2936605"/>
                <a:gd name="connsiteY8" fmla="*/ 1058713 h 1631468"/>
                <a:gd name="connsiteX9" fmla="*/ 20096 w 2936605"/>
                <a:gd name="connsiteY9" fmla="*/ 1370212 h 1631468"/>
                <a:gd name="connsiteX10" fmla="*/ 64103 w 2936605"/>
                <a:gd name="connsiteY10" fmla="*/ 1398817 h 1631468"/>
                <a:gd name="connsiteX11" fmla="*/ 50485 w 2936605"/>
                <a:gd name="connsiteY11" fmla="*/ 1424422 h 1631468"/>
                <a:gd name="connsiteX12" fmla="*/ 44486 w 2936605"/>
                <a:gd name="connsiteY12" fmla="*/ 1459150 h 1631468"/>
                <a:gd name="connsiteX13" fmla="*/ 339735 w 2936605"/>
                <a:gd name="connsiteY13" fmla="*/ 1631468 h 1631468"/>
                <a:gd name="connsiteX14" fmla="*/ 342397 w 2936605"/>
                <a:gd name="connsiteY14" fmla="*/ 1631233 h 1631468"/>
                <a:gd name="connsiteX15" fmla="*/ 344390 w 2936605"/>
                <a:gd name="connsiteY15" fmla="*/ 1631468 h 1631468"/>
                <a:gd name="connsiteX16" fmla="*/ 358270 w 2936605"/>
                <a:gd name="connsiteY16" fmla="*/ 1629833 h 1631468"/>
                <a:gd name="connsiteX17" fmla="*/ 427534 w 2936605"/>
                <a:gd name="connsiteY17" fmla="*/ 1623721 h 1631468"/>
                <a:gd name="connsiteX18" fmla="*/ 440129 w 2936605"/>
                <a:gd name="connsiteY18" fmla="*/ 1620187 h 1631468"/>
                <a:gd name="connsiteX19" fmla="*/ 459315 w 2936605"/>
                <a:gd name="connsiteY19" fmla="*/ 1617927 h 1631468"/>
                <a:gd name="connsiteX20" fmla="*/ 486963 w 2936605"/>
                <a:gd name="connsiteY20" fmla="*/ 1607047 h 1631468"/>
                <a:gd name="connsiteX21" fmla="*/ 504812 w 2936605"/>
                <a:gd name="connsiteY21" fmla="*/ 1602039 h 1631468"/>
                <a:gd name="connsiteX22" fmla="*/ 519545 w 2936605"/>
                <a:gd name="connsiteY22" fmla="*/ 1594226 h 1631468"/>
                <a:gd name="connsiteX23" fmla="*/ 553163 w 2936605"/>
                <a:gd name="connsiteY23" fmla="*/ 1580997 h 1631468"/>
                <a:gd name="connsiteX24" fmla="*/ 566880 w 2936605"/>
                <a:gd name="connsiteY24" fmla="*/ 1569123 h 1631468"/>
                <a:gd name="connsiteX25" fmla="*/ 567564 w 2936605"/>
                <a:gd name="connsiteY25" fmla="*/ 1568761 h 1631468"/>
                <a:gd name="connsiteX26" fmla="*/ 569946 w 2936605"/>
                <a:gd name="connsiteY26" fmla="*/ 1566470 h 1631468"/>
                <a:gd name="connsiteX27" fmla="*/ 616437 w 2936605"/>
                <a:gd name="connsiteY27" fmla="*/ 1526224 h 1631468"/>
                <a:gd name="connsiteX28" fmla="*/ 625096 w 2936605"/>
                <a:gd name="connsiteY28" fmla="*/ 1501194 h 1631468"/>
                <a:gd name="connsiteX29" fmla="*/ 625283 w 2936605"/>
                <a:gd name="connsiteY29" fmla="*/ 1500841 h 1631468"/>
                <a:gd name="connsiteX30" fmla="*/ 633046 w 2936605"/>
                <a:gd name="connsiteY30" fmla="*/ 1500841 h 1631468"/>
                <a:gd name="connsiteX31" fmla="*/ 693336 w 2936605"/>
                <a:gd name="connsiteY31" fmla="*/ 1139100 h 1631468"/>
                <a:gd name="connsiteX32" fmla="*/ 592852 w 2936605"/>
                <a:gd name="connsiteY32" fmla="*/ 988375 h 1631468"/>
                <a:gd name="connsiteX33" fmla="*/ 767866 w 2936605"/>
                <a:gd name="connsiteY33" fmla="*/ 699602 h 1631468"/>
                <a:gd name="connsiteX34" fmla="*/ 776407 w 2936605"/>
                <a:gd name="connsiteY34" fmla="*/ 702773 h 1631468"/>
                <a:gd name="connsiteX35" fmla="*/ 806285 w 2936605"/>
                <a:gd name="connsiteY35" fmla="*/ 700905 h 1631468"/>
                <a:gd name="connsiteX36" fmla="*/ 829704 w 2936605"/>
                <a:gd name="connsiteY36" fmla="*/ 307425 h 1631468"/>
                <a:gd name="connsiteX37" fmla="*/ 609354 w 2936605"/>
                <a:gd name="connsiteY37" fmla="*/ 989 h 1631468"/>
                <a:gd name="connsiteX38" fmla="*/ 2338843 w 2936605"/>
                <a:gd name="connsiteY38" fmla="*/ 989 h 1631468"/>
                <a:gd name="connsiteX39" fmla="*/ 2118493 w 2936605"/>
                <a:gd name="connsiteY39" fmla="*/ 307425 h 1631468"/>
                <a:gd name="connsiteX40" fmla="*/ 2141912 w 2936605"/>
                <a:gd name="connsiteY40" fmla="*/ 700905 h 1631468"/>
                <a:gd name="connsiteX41" fmla="*/ 2170617 w 2936605"/>
                <a:gd name="connsiteY41" fmla="*/ 702700 h 1631468"/>
                <a:gd name="connsiteX42" fmla="*/ 2343753 w 2936605"/>
                <a:gd name="connsiteY42" fmla="*/ 988375 h 1631468"/>
                <a:gd name="connsiteX43" fmla="*/ 2243269 w 2936605"/>
                <a:gd name="connsiteY43" fmla="*/ 1139100 h 1631468"/>
                <a:gd name="connsiteX44" fmla="*/ 2303559 w 2936605"/>
                <a:gd name="connsiteY44" fmla="*/ 1500841 h 1631468"/>
                <a:gd name="connsiteX45" fmla="*/ 2311322 w 2936605"/>
                <a:gd name="connsiteY45" fmla="*/ 1500841 h 1631468"/>
                <a:gd name="connsiteX46" fmla="*/ 2324823 w 2936605"/>
                <a:gd name="connsiteY46" fmla="*/ 1526224 h 1631468"/>
                <a:gd name="connsiteX47" fmla="*/ 2596870 w 2936605"/>
                <a:gd name="connsiteY47" fmla="*/ 1631468 h 1631468"/>
                <a:gd name="connsiteX48" fmla="*/ 2892119 w 2936605"/>
                <a:gd name="connsiteY48" fmla="*/ 1459150 h 1631468"/>
                <a:gd name="connsiteX49" fmla="*/ 2886120 w 2936605"/>
                <a:gd name="connsiteY49" fmla="*/ 1424422 h 1631468"/>
                <a:gd name="connsiteX50" fmla="*/ 2872502 w 2936605"/>
                <a:gd name="connsiteY50" fmla="*/ 1398817 h 1631468"/>
                <a:gd name="connsiteX51" fmla="*/ 2916509 w 2936605"/>
                <a:gd name="connsiteY51" fmla="*/ 1370212 h 1631468"/>
                <a:gd name="connsiteX52" fmla="*/ 2866267 w 2936605"/>
                <a:gd name="connsiteY52" fmla="*/ 1058713 h 1631468"/>
                <a:gd name="connsiteX53" fmla="*/ 2936605 w 2936605"/>
                <a:gd name="connsiteY53" fmla="*/ 817553 h 1631468"/>
                <a:gd name="connsiteX54" fmla="*/ 2886364 w 2936605"/>
                <a:gd name="connsiteY54" fmla="*/ 516102 h 1631468"/>
                <a:gd name="connsiteX55" fmla="*/ 2765783 w 2936605"/>
                <a:gd name="connsiteY55" fmla="*/ 274942 h 1631468"/>
                <a:gd name="connsiteX56" fmla="*/ 2605010 w 2936605"/>
                <a:gd name="connsiteY56" fmla="*/ 144313 h 1631468"/>
                <a:gd name="connsiteX57" fmla="*/ 2404747 w 2936605"/>
                <a:gd name="connsiteY57" fmla="*/ 35079 h 1631468"/>
                <a:gd name="connsiteX58" fmla="*/ 2393992 w 2936605"/>
                <a:gd name="connsiteY58" fmla="*/ 18908 h 1631468"/>
                <a:gd name="connsiteX59" fmla="*/ 2368722 w 2936605"/>
                <a:gd name="connsiteY59" fmla="*/ 2858 h 1631468"/>
                <a:gd name="connsiteX60" fmla="*/ 2338843 w 2936605"/>
                <a:gd name="connsiteY60" fmla="*/ 989 h 163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936605" h="1631468">
                  <a:moveTo>
                    <a:pt x="609354" y="989"/>
                  </a:moveTo>
                  <a:cubicBezTo>
                    <a:pt x="598937" y="-766"/>
                    <a:pt x="588921" y="-211"/>
                    <a:pt x="579476" y="2858"/>
                  </a:cubicBezTo>
                  <a:cubicBezTo>
                    <a:pt x="570030" y="5927"/>
                    <a:pt x="561601" y="11365"/>
                    <a:pt x="554205" y="18908"/>
                  </a:cubicBezTo>
                  <a:lnTo>
                    <a:pt x="550050" y="25156"/>
                  </a:lnTo>
                  <a:lnTo>
                    <a:pt x="331595" y="144313"/>
                  </a:lnTo>
                  <a:lnTo>
                    <a:pt x="170822" y="274942"/>
                  </a:lnTo>
                  <a:lnTo>
                    <a:pt x="50241" y="516102"/>
                  </a:lnTo>
                  <a:lnTo>
                    <a:pt x="0" y="817553"/>
                  </a:lnTo>
                  <a:lnTo>
                    <a:pt x="70338" y="1058713"/>
                  </a:lnTo>
                  <a:lnTo>
                    <a:pt x="20096" y="1370212"/>
                  </a:lnTo>
                  <a:lnTo>
                    <a:pt x="64103" y="1398817"/>
                  </a:lnTo>
                  <a:lnTo>
                    <a:pt x="50485" y="1424422"/>
                  </a:lnTo>
                  <a:cubicBezTo>
                    <a:pt x="46552" y="1435639"/>
                    <a:pt x="44486" y="1447254"/>
                    <a:pt x="44486" y="1459150"/>
                  </a:cubicBezTo>
                  <a:cubicBezTo>
                    <a:pt x="44486" y="1554319"/>
                    <a:pt x="176673" y="1631468"/>
                    <a:pt x="339735" y="1631468"/>
                  </a:cubicBezTo>
                  <a:lnTo>
                    <a:pt x="342397" y="1631233"/>
                  </a:lnTo>
                  <a:lnTo>
                    <a:pt x="344390" y="1631468"/>
                  </a:lnTo>
                  <a:lnTo>
                    <a:pt x="358270" y="1629833"/>
                  </a:lnTo>
                  <a:lnTo>
                    <a:pt x="427534" y="1623721"/>
                  </a:lnTo>
                  <a:lnTo>
                    <a:pt x="440129" y="1620187"/>
                  </a:lnTo>
                  <a:lnTo>
                    <a:pt x="459315" y="1617927"/>
                  </a:lnTo>
                  <a:lnTo>
                    <a:pt x="486963" y="1607047"/>
                  </a:lnTo>
                  <a:lnTo>
                    <a:pt x="504812" y="1602039"/>
                  </a:lnTo>
                  <a:lnTo>
                    <a:pt x="519545" y="1594226"/>
                  </a:lnTo>
                  <a:lnTo>
                    <a:pt x="553163" y="1580997"/>
                  </a:lnTo>
                  <a:lnTo>
                    <a:pt x="566880" y="1569123"/>
                  </a:lnTo>
                  <a:lnTo>
                    <a:pt x="567564" y="1568761"/>
                  </a:lnTo>
                  <a:lnTo>
                    <a:pt x="569946" y="1566470"/>
                  </a:lnTo>
                  <a:lnTo>
                    <a:pt x="616437" y="1526224"/>
                  </a:lnTo>
                  <a:lnTo>
                    <a:pt x="625096" y="1501194"/>
                  </a:lnTo>
                  <a:lnTo>
                    <a:pt x="625283" y="1500841"/>
                  </a:lnTo>
                  <a:lnTo>
                    <a:pt x="633046" y="1500841"/>
                  </a:lnTo>
                  <a:lnTo>
                    <a:pt x="693336" y="1139100"/>
                  </a:lnTo>
                  <a:lnTo>
                    <a:pt x="592852" y="988375"/>
                  </a:lnTo>
                  <a:lnTo>
                    <a:pt x="767866" y="699602"/>
                  </a:lnTo>
                  <a:lnTo>
                    <a:pt x="776407" y="702773"/>
                  </a:lnTo>
                  <a:cubicBezTo>
                    <a:pt x="786824" y="704529"/>
                    <a:pt x="796840" y="703974"/>
                    <a:pt x="806285" y="700905"/>
                  </a:cubicBezTo>
                  <a:cubicBezTo>
                    <a:pt x="881850" y="676352"/>
                    <a:pt x="892336" y="500185"/>
                    <a:pt x="829704" y="307425"/>
                  </a:cubicBezTo>
                  <a:cubicBezTo>
                    <a:pt x="774902" y="138759"/>
                    <a:pt x="682277" y="13276"/>
                    <a:pt x="609354" y="989"/>
                  </a:cubicBezTo>
                  <a:close/>
                  <a:moveTo>
                    <a:pt x="2338843" y="989"/>
                  </a:moveTo>
                  <a:cubicBezTo>
                    <a:pt x="2265920" y="13276"/>
                    <a:pt x="2173296" y="138759"/>
                    <a:pt x="2118493" y="307425"/>
                  </a:cubicBezTo>
                  <a:cubicBezTo>
                    <a:pt x="2055862" y="500185"/>
                    <a:pt x="2066347" y="676352"/>
                    <a:pt x="2141912" y="700905"/>
                  </a:cubicBezTo>
                  <a:lnTo>
                    <a:pt x="2170617" y="702700"/>
                  </a:lnTo>
                  <a:lnTo>
                    <a:pt x="2343753" y="988375"/>
                  </a:lnTo>
                  <a:lnTo>
                    <a:pt x="2243269" y="1139100"/>
                  </a:lnTo>
                  <a:lnTo>
                    <a:pt x="2303559" y="1500841"/>
                  </a:lnTo>
                  <a:lnTo>
                    <a:pt x="2311322" y="1500841"/>
                  </a:lnTo>
                  <a:lnTo>
                    <a:pt x="2324823" y="1526224"/>
                  </a:lnTo>
                  <a:cubicBezTo>
                    <a:pt x="2369644" y="1588072"/>
                    <a:pt x="2474573" y="1631468"/>
                    <a:pt x="2596870" y="1631468"/>
                  </a:cubicBezTo>
                  <a:cubicBezTo>
                    <a:pt x="2759932" y="1631468"/>
                    <a:pt x="2892119" y="1554319"/>
                    <a:pt x="2892119" y="1459150"/>
                  </a:cubicBezTo>
                  <a:cubicBezTo>
                    <a:pt x="2892119" y="1447254"/>
                    <a:pt x="2890053" y="1435639"/>
                    <a:pt x="2886120" y="1424422"/>
                  </a:cubicBezTo>
                  <a:lnTo>
                    <a:pt x="2872502" y="1398817"/>
                  </a:lnTo>
                  <a:lnTo>
                    <a:pt x="2916509" y="1370212"/>
                  </a:lnTo>
                  <a:lnTo>
                    <a:pt x="2866267" y="1058713"/>
                  </a:lnTo>
                  <a:lnTo>
                    <a:pt x="2936605" y="817553"/>
                  </a:lnTo>
                  <a:lnTo>
                    <a:pt x="2886364" y="516102"/>
                  </a:lnTo>
                  <a:lnTo>
                    <a:pt x="2765783" y="274942"/>
                  </a:lnTo>
                  <a:lnTo>
                    <a:pt x="2605010" y="144313"/>
                  </a:lnTo>
                  <a:lnTo>
                    <a:pt x="2404747" y="35079"/>
                  </a:lnTo>
                  <a:lnTo>
                    <a:pt x="2393992" y="18908"/>
                  </a:lnTo>
                  <a:cubicBezTo>
                    <a:pt x="2386596" y="11365"/>
                    <a:pt x="2378167" y="5927"/>
                    <a:pt x="2368722" y="2858"/>
                  </a:cubicBezTo>
                  <a:cubicBezTo>
                    <a:pt x="2359276" y="-211"/>
                    <a:pt x="2349261" y="-766"/>
                    <a:pt x="2338843" y="9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4" name="Freeform: Shape 1103">
              <a:extLst>
                <a:ext uri="{FF2B5EF4-FFF2-40B4-BE49-F238E27FC236}">
                  <a16:creationId xmlns:a16="http://schemas.microsoft.com/office/drawing/2014/main" id="{A3DDFE0A-3D36-538F-3919-EC5931C5DCBB}"/>
                </a:ext>
              </a:extLst>
            </p:cNvPr>
            <p:cNvSpPr/>
            <p:nvPr/>
          </p:nvSpPr>
          <p:spPr>
            <a:xfrm>
              <a:off x="10009290" y="3512496"/>
              <a:ext cx="1035280" cy="556068"/>
            </a:xfrm>
            <a:custGeom>
              <a:avLst/>
              <a:gdLst>
                <a:gd name="connsiteX0" fmla="*/ 0 w 1744980"/>
                <a:gd name="connsiteY0" fmla="*/ 480060 h 937260"/>
                <a:gd name="connsiteX1" fmla="*/ 441960 w 1744980"/>
                <a:gd name="connsiteY1" fmla="*/ 701040 h 937260"/>
                <a:gd name="connsiteX2" fmla="*/ 800100 w 1744980"/>
                <a:gd name="connsiteY2" fmla="*/ 937260 h 937260"/>
                <a:gd name="connsiteX3" fmla="*/ 990600 w 1744980"/>
                <a:gd name="connsiteY3" fmla="*/ 914400 h 937260"/>
                <a:gd name="connsiteX4" fmla="*/ 1120140 w 1744980"/>
                <a:gd name="connsiteY4" fmla="*/ 784860 h 937260"/>
                <a:gd name="connsiteX5" fmla="*/ 1493520 w 1744980"/>
                <a:gd name="connsiteY5" fmla="*/ 609600 h 937260"/>
                <a:gd name="connsiteX6" fmla="*/ 1744980 w 1744980"/>
                <a:gd name="connsiteY6" fmla="*/ 487680 h 937260"/>
                <a:gd name="connsiteX7" fmla="*/ 1668780 w 1744980"/>
                <a:gd name="connsiteY7" fmla="*/ 289560 h 937260"/>
                <a:gd name="connsiteX8" fmla="*/ 1501140 w 1744980"/>
                <a:gd name="connsiteY8" fmla="*/ 15240 h 937260"/>
                <a:gd name="connsiteX9" fmla="*/ 1257300 w 1744980"/>
                <a:gd name="connsiteY9" fmla="*/ 53340 h 937260"/>
                <a:gd name="connsiteX10" fmla="*/ 655320 w 1744980"/>
                <a:gd name="connsiteY10" fmla="*/ 83820 h 937260"/>
                <a:gd name="connsiteX11" fmla="*/ 228600 w 1744980"/>
                <a:gd name="connsiteY11" fmla="*/ 0 h 937260"/>
                <a:gd name="connsiteX12" fmla="*/ 91440 w 1744980"/>
                <a:gd name="connsiteY12" fmla="*/ 266700 h 937260"/>
                <a:gd name="connsiteX13" fmla="*/ 0 w 1744980"/>
                <a:gd name="connsiteY13" fmla="*/ 480060 h 93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4980" h="937260">
                  <a:moveTo>
                    <a:pt x="0" y="480060"/>
                  </a:moveTo>
                  <a:lnTo>
                    <a:pt x="441960" y="701040"/>
                  </a:lnTo>
                  <a:lnTo>
                    <a:pt x="800100" y="937260"/>
                  </a:lnTo>
                  <a:lnTo>
                    <a:pt x="990600" y="914400"/>
                  </a:lnTo>
                  <a:lnTo>
                    <a:pt x="1120140" y="784860"/>
                  </a:lnTo>
                  <a:lnTo>
                    <a:pt x="1493520" y="609600"/>
                  </a:lnTo>
                  <a:lnTo>
                    <a:pt x="1744980" y="487680"/>
                  </a:lnTo>
                  <a:lnTo>
                    <a:pt x="1668780" y="289560"/>
                  </a:lnTo>
                  <a:lnTo>
                    <a:pt x="1501140" y="15240"/>
                  </a:lnTo>
                  <a:lnTo>
                    <a:pt x="1257300" y="53340"/>
                  </a:lnTo>
                  <a:lnTo>
                    <a:pt x="655320" y="83820"/>
                  </a:lnTo>
                  <a:lnTo>
                    <a:pt x="228600" y="0"/>
                  </a:lnTo>
                  <a:lnTo>
                    <a:pt x="91440" y="266700"/>
                  </a:lnTo>
                  <a:lnTo>
                    <a:pt x="0" y="48006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05" name="Graphic 1104">
              <a:extLst>
                <a:ext uri="{FF2B5EF4-FFF2-40B4-BE49-F238E27FC236}">
                  <a16:creationId xmlns:a16="http://schemas.microsoft.com/office/drawing/2014/main" id="{5354A0B7-D562-D41E-8FA4-DF4516DA3650}"/>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9508384" y="1967210"/>
              <a:ext cx="2028161" cy="2260437"/>
            </a:xfrm>
            <a:prstGeom prst="rect">
              <a:avLst/>
            </a:prstGeom>
          </p:spPr>
        </p:pic>
      </p:grpSp>
    </p:spTree>
    <p:extLst>
      <p:ext uri="{BB962C8B-B14F-4D97-AF65-F5344CB8AC3E}">
        <p14:creationId xmlns:p14="http://schemas.microsoft.com/office/powerpoint/2010/main" val="11167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08"/>
                                        </p:tgtEl>
                                        <p:attrNameLst>
                                          <p:attrName>style.visibility</p:attrName>
                                        </p:attrNameLst>
                                      </p:cBhvr>
                                      <p:to>
                                        <p:strVal val="visible"/>
                                      </p:to>
                                    </p:set>
                                    <p:anim calcmode="lin" valueType="num">
                                      <p:cBhvr>
                                        <p:cTn id="7" dur="500" fill="hold"/>
                                        <p:tgtEl>
                                          <p:spTgt spid="1108"/>
                                        </p:tgtEl>
                                        <p:attrNameLst>
                                          <p:attrName>ppt_w</p:attrName>
                                        </p:attrNameLst>
                                      </p:cBhvr>
                                      <p:tavLst>
                                        <p:tav tm="0">
                                          <p:val>
                                            <p:fltVal val="0"/>
                                          </p:val>
                                        </p:tav>
                                        <p:tav tm="100000">
                                          <p:val>
                                            <p:strVal val="#ppt_w"/>
                                          </p:val>
                                        </p:tav>
                                      </p:tavLst>
                                    </p:anim>
                                    <p:anim calcmode="lin" valueType="num">
                                      <p:cBhvr>
                                        <p:cTn id="8" dur="500" fill="hold"/>
                                        <p:tgtEl>
                                          <p:spTgt spid="1108"/>
                                        </p:tgtEl>
                                        <p:attrNameLst>
                                          <p:attrName>ppt_h</p:attrName>
                                        </p:attrNameLst>
                                      </p:cBhvr>
                                      <p:tavLst>
                                        <p:tav tm="0">
                                          <p:val>
                                            <p:fltVal val="0"/>
                                          </p:val>
                                        </p:tav>
                                        <p:tav tm="100000">
                                          <p:val>
                                            <p:strVal val="#ppt_h"/>
                                          </p:val>
                                        </p:tav>
                                      </p:tavLst>
                                    </p:anim>
                                    <p:animEffect transition="in" filter="fade">
                                      <p:cBhvr>
                                        <p:cTn id="9" dur="500"/>
                                        <p:tgtEl>
                                          <p:spTgt spid="110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Outlook and perspective</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sv-SE" sz="900" dirty="0">
                <a:solidFill>
                  <a:srgbClr val="005294"/>
                </a:solidFill>
              </a:rPr>
              <a:t>CV, cardiovascular; MACE, major adverse cardiovascular events; TTh, testosterone therapy.</a:t>
            </a:r>
          </a:p>
          <a:p>
            <a:r>
              <a:rPr lang="sv-SE" sz="900" dirty="0">
                <a:solidFill>
                  <a:srgbClr val="005294"/>
                </a:solidFill>
              </a:rPr>
              <a:t>Bhasin S </a:t>
            </a:r>
            <a:r>
              <a:rPr lang="sv-SE" sz="900" i="1" dirty="0">
                <a:solidFill>
                  <a:srgbClr val="005294"/>
                </a:solidFill>
              </a:rPr>
              <a:t>et al. Am Heart J</a:t>
            </a:r>
            <a:r>
              <a:rPr lang="sv-SE" sz="900" dirty="0">
                <a:solidFill>
                  <a:srgbClr val="005294"/>
                </a:solidFill>
              </a:rPr>
              <a:t> 2022;245:41–50</a:t>
            </a:r>
            <a:r>
              <a:rPr lang="en-GB" sz="900" dirty="0">
                <a:solidFill>
                  <a:srgbClr val="005294"/>
                </a:solidFill>
              </a:rPr>
              <a:t>.</a:t>
            </a:r>
            <a:endParaRPr lang="sv-SE" sz="900" dirty="0">
              <a:solidFill>
                <a:srgbClr val="005294"/>
              </a:solidFill>
            </a:endParaRPr>
          </a:p>
        </p:txBody>
      </p:sp>
      <p:sp>
        <p:nvSpPr>
          <p:cNvPr id="9" name="Content Placeholder 2">
            <a:extLst>
              <a:ext uri="{FF2B5EF4-FFF2-40B4-BE49-F238E27FC236}">
                <a16:creationId xmlns:a16="http://schemas.microsoft.com/office/drawing/2014/main" id="{FD2C92CD-AE4E-09A7-7524-1A56B48AD9E7}"/>
              </a:ext>
            </a:extLst>
          </p:cNvPr>
          <p:cNvSpPr>
            <a:spLocks noGrp="1"/>
          </p:cNvSpPr>
          <p:nvPr>
            <p:ph idx="1"/>
          </p:nvPr>
        </p:nvSpPr>
        <p:spPr>
          <a:xfrm>
            <a:off x="688767" y="1360561"/>
            <a:ext cx="10899511" cy="4332316"/>
          </a:xfrm>
        </p:spPr>
        <p:txBody>
          <a:bodyPr>
            <a:noAutofit/>
          </a:bodyPr>
          <a:lstStyle/>
          <a:p>
            <a:pPr>
              <a:spcBef>
                <a:spcPts val="1800"/>
              </a:spcBef>
              <a:buClr>
                <a:srgbClr val="006EAB"/>
              </a:buClr>
              <a:defRPr/>
            </a:pPr>
            <a:r>
              <a:rPr lang="en-GB" sz="2000" dirty="0">
                <a:solidFill>
                  <a:srgbClr val="E7E6E6">
                    <a:lumMod val="25000"/>
                  </a:srgbClr>
                </a:solidFill>
              </a:rPr>
              <a:t>TRAVERSE is the </a:t>
            </a:r>
            <a:r>
              <a:rPr lang="en-GB" sz="2000" dirty="0">
                <a:solidFill>
                  <a:schemeClr val="accent1"/>
                </a:solidFill>
                <a:latin typeface="+mj-lt"/>
              </a:rPr>
              <a:t>largest and longest-duration randomised </a:t>
            </a:r>
            <a:br>
              <a:rPr lang="en-GB" sz="2000" dirty="0">
                <a:solidFill>
                  <a:schemeClr val="accent1"/>
                </a:solidFill>
                <a:latin typeface="+mj-lt"/>
              </a:rPr>
            </a:br>
            <a:r>
              <a:rPr lang="en-GB" sz="2000" dirty="0">
                <a:solidFill>
                  <a:schemeClr val="accent1"/>
                </a:solidFill>
                <a:latin typeface="+mj-lt"/>
              </a:rPr>
              <a:t>study of </a:t>
            </a:r>
            <a:r>
              <a:rPr lang="en-GB" sz="2000" dirty="0" err="1">
                <a:solidFill>
                  <a:schemeClr val="accent1"/>
                </a:solidFill>
                <a:latin typeface="+mj-lt"/>
              </a:rPr>
              <a:t>TTh</a:t>
            </a:r>
            <a:r>
              <a:rPr lang="en-GB" sz="2000" dirty="0">
                <a:solidFill>
                  <a:srgbClr val="E7E6E6">
                    <a:lumMod val="25000"/>
                  </a:srgbClr>
                </a:solidFill>
              </a:rPr>
              <a:t> ever conducted</a:t>
            </a:r>
          </a:p>
          <a:p>
            <a:pPr>
              <a:spcBef>
                <a:spcPts val="1800"/>
              </a:spcBef>
              <a:buClr>
                <a:srgbClr val="006EAB"/>
              </a:buClr>
              <a:defRPr/>
            </a:pPr>
            <a:r>
              <a:rPr lang="en-GB" sz="2000" dirty="0">
                <a:solidFill>
                  <a:srgbClr val="E7E6E6">
                    <a:lumMod val="25000"/>
                  </a:srgbClr>
                </a:solidFill>
              </a:rPr>
              <a:t>It includes a greater number of </a:t>
            </a:r>
            <a:r>
              <a:rPr lang="en-GB" sz="2000" dirty="0">
                <a:solidFill>
                  <a:schemeClr val="accent1"/>
                </a:solidFill>
                <a:latin typeface="+mj-lt"/>
              </a:rPr>
              <a:t>MACE endpoints</a:t>
            </a:r>
            <a:r>
              <a:rPr lang="en-GB" sz="2000" dirty="0">
                <a:solidFill>
                  <a:srgbClr val="E7E6E6">
                    <a:lumMod val="25000"/>
                  </a:srgbClr>
                </a:solidFill>
              </a:rPr>
              <a:t> than all other randomised trials </a:t>
            </a:r>
            <a:br>
              <a:rPr lang="en-GB" sz="2000" dirty="0">
                <a:solidFill>
                  <a:srgbClr val="E7E6E6">
                    <a:lumMod val="25000"/>
                  </a:srgbClr>
                </a:solidFill>
              </a:rPr>
            </a:br>
            <a:r>
              <a:rPr lang="en-GB" sz="2000" dirty="0">
                <a:solidFill>
                  <a:srgbClr val="E7E6E6">
                    <a:lumMod val="25000"/>
                  </a:srgbClr>
                </a:solidFill>
              </a:rPr>
              <a:t>to date combined; therefore, it will help to address the uncertainty regarding </a:t>
            </a:r>
            <a:br>
              <a:rPr lang="en-GB" sz="2000" dirty="0">
                <a:solidFill>
                  <a:srgbClr val="E7E6E6">
                    <a:lumMod val="25000"/>
                  </a:srgbClr>
                </a:solidFill>
              </a:rPr>
            </a:br>
            <a:r>
              <a:rPr lang="en-GB" sz="2000" dirty="0">
                <a:solidFill>
                  <a:srgbClr val="E7E6E6">
                    <a:lumMod val="25000"/>
                  </a:srgbClr>
                </a:solidFill>
              </a:rPr>
              <a:t>CV safety of </a:t>
            </a:r>
            <a:r>
              <a:rPr lang="en-GB" sz="2000" dirty="0" err="1">
                <a:solidFill>
                  <a:srgbClr val="E7E6E6">
                    <a:lumMod val="25000"/>
                  </a:srgbClr>
                </a:solidFill>
              </a:rPr>
              <a:t>TTh</a:t>
            </a:r>
            <a:r>
              <a:rPr lang="en-GB" sz="2000" dirty="0">
                <a:solidFill>
                  <a:srgbClr val="E7E6E6">
                    <a:lumMod val="25000"/>
                  </a:srgbClr>
                </a:solidFill>
              </a:rPr>
              <a:t> among middle-aged or older men who have, or who are at </a:t>
            </a:r>
            <a:br>
              <a:rPr lang="en-GB" sz="2000" dirty="0">
                <a:solidFill>
                  <a:srgbClr val="E7E6E6">
                    <a:lumMod val="25000"/>
                  </a:srgbClr>
                </a:solidFill>
              </a:rPr>
            </a:br>
            <a:r>
              <a:rPr lang="en-GB" sz="2000" dirty="0">
                <a:solidFill>
                  <a:srgbClr val="E7E6E6">
                    <a:lumMod val="25000"/>
                  </a:srgbClr>
                </a:solidFill>
              </a:rPr>
              <a:t>high risk for, CV disease</a:t>
            </a:r>
          </a:p>
          <a:p>
            <a:pPr>
              <a:spcBef>
                <a:spcPts val="1800"/>
              </a:spcBef>
              <a:buClr>
                <a:srgbClr val="006EAB"/>
              </a:buClr>
              <a:defRPr/>
            </a:pPr>
            <a:r>
              <a:rPr lang="en-GB" sz="2000" dirty="0">
                <a:solidFill>
                  <a:srgbClr val="E7E6E6">
                    <a:lumMod val="25000"/>
                  </a:srgbClr>
                </a:solidFill>
              </a:rPr>
              <a:t>By virtue of its large sample size and treatment duration, the TRAVERSE study will also allow </a:t>
            </a:r>
            <a:r>
              <a:rPr lang="en-GB" sz="2000" dirty="0">
                <a:solidFill>
                  <a:schemeClr val="accent1"/>
                </a:solidFill>
                <a:latin typeface="+mj-lt"/>
              </a:rPr>
              <a:t>assessment of prostate safety</a:t>
            </a:r>
            <a:r>
              <a:rPr lang="en-GB" sz="2000" dirty="0">
                <a:solidFill>
                  <a:srgbClr val="E7E6E6">
                    <a:lumMod val="25000"/>
                  </a:srgbClr>
                </a:solidFill>
              </a:rPr>
              <a:t> and provide information regarding the long-term efficacy of </a:t>
            </a:r>
            <a:r>
              <a:rPr lang="en-GB" sz="2000" dirty="0" err="1">
                <a:solidFill>
                  <a:srgbClr val="E7E6E6">
                    <a:lumMod val="25000"/>
                  </a:srgbClr>
                </a:solidFill>
              </a:rPr>
              <a:t>TTh</a:t>
            </a:r>
            <a:r>
              <a:rPr lang="en-GB" sz="2000" dirty="0">
                <a:solidFill>
                  <a:srgbClr val="E7E6E6">
                    <a:lumMod val="25000"/>
                  </a:srgbClr>
                </a:solidFill>
              </a:rPr>
              <a:t> in improving </a:t>
            </a:r>
            <a:r>
              <a:rPr lang="en-GB" sz="2000" dirty="0">
                <a:solidFill>
                  <a:schemeClr val="accent1"/>
                </a:solidFill>
                <a:latin typeface="+mj-lt"/>
              </a:rPr>
              <a:t>sexual function</a:t>
            </a:r>
            <a:r>
              <a:rPr lang="en-GB" sz="2000" dirty="0">
                <a:solidFill>
                  <a:srgbClr val="E7E6E6">
                    <a:lumMod val="25000"/>
                  </a:srgbClr>
                </a:solidFill>
              </a:rPr>
              <a:t>, </a:t>
            </a:r>
            <a:r>
              <a:rPr lang="en-GB" sz="2000" dirty="0">
                <a:solidFill>
                  <a:schemeClr val="accent1"/>
                </a:solidFill>
                <a:latin typeface="+mj-lt"/>
              </a:rPr>
              <a:t>depressive symptoms</a:t>
            </a:r>
            <a:r>
              <a:rPr lang="en-GB" sz="2000" dirty="0">
                <a:solidFill>
                  <a:srgbClr val="E7E6E6">
                    <a:lumMod val="25000"/>
                  </a:srgbClr>
                </a:solidFill>
              </a:rPr>
              <a:t> and </a:t>
            </a:r>
            <a:r>
              <a:rPr lang="en-GB" sz="2000" dirty="0">
                <a:solidFill>
                  <a:schemeClr val="accent1"/>
                </a:solidFill>
                <a:latin typeface="+mj-lt"/>
              </a:rPr>
              <a:t>anaemia</a:t>
            </a:r>
            <a:r>
              <a:rPr lang="en-GB" sz="2000" dirty="0">
                <a:solidFill>
                  <a:srgbClr val="E7E6E6">
                    <a:lumMod val="25000"/>
                  </a:srgbClr>
                </a:solidFill>
              </a:rPr>
              <a:t>, and its effect on progression from prediabetes to diabetes or glycaemic remission in </a:t>
            </a:r>
            <a:r>
              <a:rPr lang="en-GB" sz="2000" dirty="0">
                <a:solidFill>
                  <a:schemeClr val="accent1"/>
                </a:solidFill>
                <a:latin typeface="+mj-lt"/>
              </a:rPr>
              <a:t>men with diabetes</a:t>
            </a:r>
            <a:r>
              <a:rPr lang="en-GB" sz="2000" dirty="0">
                <a:solidFill>
                  <a:srgbClr val="E7E6E6">
                    <a:lumMod val="25000"/>
                  </a:srgbClr>
                </a:solidFill>
              </a:rPr>
              <a:t>, and risk of </a:t>
            </a:r>
            <a:r>
              <a:rPr lang="en-GB" sz="2000" dirty="0">
                <a:solidFill>
                  <a:schemeClr val="accent1"/>
                </a:solidFill>
                <a:latin typeface="+mj-lt"/>
              </a:rPr>
              <a:t>bone fractures</a:t>
            </a:r>
          </a:p>
        </p:txBody>
      </p:sp>
      <p:pic>
        <p:nvPicPr>
          <p:cNvPr id="6" name="Picture 5">
            <a:extLst>
              <a:ext uri="{FF2B5EF4-FFF2-40B4-BE49-F238E27FC236}">
                <a16:creationId xmlns:a16="http://schemas.microsoft.com/office/drawing/2014/main" id="{0E39DF10-6280-0B00-34BE-4B9210A788B5}"/>
              </a:ext>
            </a:extLst>
          </p:cNvPr>
          <p:cNvPicPr>
            <a:picLocks noChangeAspect="1"/>
          </p:cNvPicPr>
          <p:nvPr/>
        </p:nvPicPr>
        <p:blipFill>
          <a:blip r:embed="rId3"/>
          <a:stretch>
            <a:fillRect/>
          </a:stretch>
        </p:blipFill>
        <p:spPr>
          <a:xfrm>
            <a:off x="8686588" y="1067925"/>
            <a:ext cx="2660574" cy="932085"/>
          </a:xfrm>
          <a:prstGeom prst="rect">
            <a:avLst/>
          </a:prstGeom>
          <a:effectLst>
            <a:innerShdw blurRad="114300">
              <a:prstClr val="black"/>
            </a:innerShdw>
          </a:effectLst>
        </p:spPr>
      </p:pic>
      <p:grpSp>
        <p:nvGrpSpPr>
          <p:cNvPr id="55" name="Group 54">
            <a:extLst>
              <a:ext uri="{FF2B5EF4-FFF2-40B4-BE49-F238E27FC236}">
                <a16:creationId xmlns:a16="http://schemas.microsoft.com/office/drawing/2014/main" id="{FC289555-BD4F-B4C0-C98E-6542AA53621E}"/>
              </a:ext>
            </a:extLst>
          </p:cNvPr>
          <p:cNvGrpSpPr/>
          <p:nvPr/>
        </p:nvGrpSpPr>
        <p:grpSpPr>
          <a:xfrm>
            <a:off x="1858130" y="5019940"/>
            <a:ext cx="8475741" cy="774293"/>
            <a:chOff x="1858130" y="5019940"/>
            <a:chExt cx="8475741" cy="774293"/>
          </a:xfrm>
        </p:grpSpPr>
        <p:grpSp>
          <p:nvGrpSpPr>
            <p:cNvPr id="7" name="Group 6">
              <a:extLst>
                <a:ext uri="{FF2B5EF4-FFF2-40B4-BE49-F238E27FC236}">
                  <a16:creationId xmlns:a16="http://schemas.microsoft.com/office/drawing/2014/main" id="{9994FDA1-8AC8-40D6-1562-2F40422A1213}"/>
                </a:ext>
              </a:extLst>
            </p:cNvPr>
            <p:cNvGrpSpPr/>
            <p:nvPr/>
          </p:nvGrpSpPr>
          <p:grpSpPr>
            <a:xfrm>
              <a:off x="6992428" y="5019940"/>
              <a:ext cx="774293" cy="774293"/>
              <a:chOff x="2816907" y="4263718"/>
              <a:chExt cx="478629" cy="478629"/>
            </a:xfrm>
            <a:effectLst>
              <a:outerShdw blurRad="50800" dist="38100" dir="2700000" algn="tl" rotWithShape="0">
                <a:prstClr val="black">
                  <a:alpha val="40000"/>
                </a:prstClr>
              </a:outerShdw>
            </a:effectLst>
          </p:grpSpPr>
          <p:sp>
            <p:nvSpPr>
              <p:cNvPr id="8" name="Rounded Rectangle 36">
                <a:extLst>
                  <a:ext uri="{FF2B5EF4-FFF2-40B4-BE49-F238E27FC236}">
                    <a16:creationId xmlns:a16="http://schemas.microsoft.com/office/drawing/2014/main" id="{7366BD31-354E-A06F-496F-EE95BE24C835}"/>
                  </a:ext>
                </a:extLst>
              </p:cNvPr>
              <p:cNvSpPr/>
              <p:nvPr/>
            </p:nvSpPr>
            <p:spPr>
              <a:xfrm>
                <a:off x="2816907" y="4263718"/>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559D164-D76F-CA23-0260-7EEE01B79AD1}"/>
                  </a:ext>
                </a:extLst>
              </p:cNvPr>
              <p:cNvGrpSpPr/>
              <p:nvPr/>
            </p:nvGrpSpPr>
            <p:grpSpPr>
              <a:xfrm>
                <a:off x="2860709" y="4305540"/>
                <a:ext cx="398474" cy="355600"/>
                <a:chOff x="1388443" y="4340041"/>
                <a:chExt cx="539015" cy="481020"/>
              </a:xfrm>
            </p:grpSpPr>
            <p:grpSp>
              <p:nvGrpSpPr>
                <p:cNvPr id="11" name="Group 10">
                  <a:extLst>
                    <a:ext uri="{FF2B5EF4-FFF2-40B4-BE49-F238E27FC236}">
                      <a16:creationId xmlns:a16="http://schemas.microsoft.com/office/drawing/2014/main" id="{48EA6F24-2290-FBFC-1C8E-9D74AD4BFD24}"/>
                    </a:ext>
                  </a:extLst>
                </p:cNvPr>
                <p:cNvGrpSpPr/>
                <p:nvPr/>
              </p:nvGrpSpPr>
              <p:grpSpPr>
                <a:xfrm>
                  <a:off x="1388443" y="4425866"/>
                  <a:ext cx="539015" cy="395195"/>
                  <a:chOff x="4102780" y="2749550"/>
                  <a:chExt cx="1853432" cy="1358900"/>
                </a:xfrm>
              </p:grpSpPr>
              <p:sp>
                <p:nvSpPr>
                  <p:cNvPr id="15" name="Freeform 56">
                    <a:extLst>
                      <a:ext uri="{FF2B5EF4-FFF2-40B4-BE49-F238E27FC236}">
                        <a16:creationId xmlns:a16="http://schemas.microsoft.com/office/drawing/2014/main" id="{F7770C74-C4B7-43FF-4DA9-79132014BB29}"/>
                      </a:ext>
                    </a:extLst>
                  </p:cNvPr>
                  <p:cNvSpPr/>
                  <p:nvPr/>
                </p:nvSpPr>
                <p:spPr>
                  <a:xfrm>
                    <a:off x="4267185" y="3029418"/>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3">
                    <a:extLst>
                      <a:ext uri="{FF2B5EF4-FFF2-40B4-BE49-F238E27FC236}">
                        <a16:creationId xmlns:a16="http://schemas.microsoft.com/office/drawing/2014/main" id="{2F5835EB-510A-5097-CCB9-010A664289F1}"/>
                      </a:ext>
                    </a:extLst>
                  </p:cNvPr>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612" r="33936"/>
                  <a:stretch/>
                </p:blipFill>
                <p:spPr bwMode="auto">
                  <a:xfrm flipH="1">
                    <a:off x="4102780" y="2749550"/>
                    <a:ext cx="1853432"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a:extLst>
                    <a:ext uri="{FF2B5EF4-FFF2-40B4-BE49-F238E27FC236}">
                      <a16:creationId xmlns:a16="http://schemas.microsoft.com/office/drawing/2014/main" id="{D243FD60-5EE2-4B1B-D8B0-C8C71F364D10}"/>
                    </a:ext>
                  </a:extLst>
                </p:cNvPr>
                <p:cNvGrpSpPr/>
                <p:nvPr/>
              </p:nvGrpSpPr>
              <p:grpSpPr>
                <a:xfrm>
                  <a:off x="1500315" y="4340041"/>
                  <a:ext cx="282345" cy="395195"/>
                  <a:chOff x="3111495" y="2749550"/>
                  <a:chExt cx="970858" cy="1358900"/>
                </a:xfrm>
              </p:grpSpPr>
              <p:sp>
                <p:nvSpPr>
                  <p:cNvPr id="13" name="Freeform 54">
                    <a:extLst>
                      <a:ext uri="{FF2B5EF4-FFF2-40B4-BE49-F238E27FC236}">
                        <a16:creationId xmlns:a16="http://schemas.microsoft.com/office/drawing/2014/main" id="{3C3ADA13-80BA-6132-DE1E-1C1576287C8A}"/>
                      </a:ext>
                    </a:extLst>
                  </p:cNvPr>
                  <p:cNvSpPr/>
                  <p:nvPr/>
                </p:nvSpPr>
                <p:spPr>
                  <a:xfrm>
                    <a:off x="3356517" y="3033132"/>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3">
                    <a:extLst>
                      <a:ext uri="{FF2B5EF4-FFF2-40B4-BE49-F238E27FC236}">
                        <a16:creationId xmlns:a16="http://schemas.microsoft.com/office/drawing/2014/main" id="{5906C92D-5382-9F75-EFA0-1774D0E02DC8}"/>
                      </a:ext>
                    </a:extLst>
                  </p:cNvPr>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6763"/>
                  <a:stretch/>
                </p:blipFill>
                <p:spPr bwMode="auto">
                  <a:xfrm flipH="1">
                    <a:off x="3111495" y="2749550"/>
                    <a:ext cx="97085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7" name="Group 16">
              <a:extLst>
                <a:ext uri="{FF2B5EF4-FFF2-40B4-BE49-F238E27FC236}">
                  <a16:creationId xmlns:a16="http://schemas.microsoft.com/office/drawing/2014/main" id="{CB0AF821-456A-45D1-100A-E7BA22AA749C}"/>
                </a:ext>
              </a:extLst>
            </p:cNvPr>
            <p:cNvGrpSpPr/>
            <p:nvPr/>
          </p:nvGrpSpPr>
          <p:grpSpPr>
            <a:xfrm>
              <a:off x="4425278" y="5019940"/>
              <a:ext cx="774295" cy="774293"/>
              <a:chOff x="1944675" y="4496399"/>
              <a:chExt cx="478630" cy="478629"/>
            </a:xfrm>
          </p:grpSpPr>
          <p:sp>
            <p:nvSpPr>
              <p:cNvPr id="18" name="Rounded Rectangle 94">
                <a:extLst>
                  <a:ext uri="{FF2B5EF4-FFF2-40B4-BE49-F238E27FC236}">
                    <a16:creationId xmlns:a16="http://schemas.microsoft.com/office/drawing/2014/main" id="{265DC1D0-4E38-65F2-FBBF-1A6D7B19903D}"/>
                  </a:ext>
                </a:extLst>
              </p:cNvPr>
              <p:cNvSpPr/>
              <p:nvPr/>
            </p:nvSpPr>
            <p:spPr>
              <a:xfrm>
                <a:off x="1944675" y="4496399"/>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Picture 3">
                <a:extLst>
                  <a:ext uri="{FF2B5EF4-FFF2-40B4-BE49-F238E27FC236}">
                    <a16:creationId xmlns:a16="http://schemas.microsoft.com/office/drawing/2014/main" id="{0BB936C5-BF3A-0B2A-D3CA-E08C91E32572}"/>
                  </a:ext>
                </a:extLst>
              </p:cNvPr>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7167" y="4590347"/>
                <a:ext cx="466138" cy="27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a:extLst>
                <a:ext uri="{FF2B5EF4-FFF2-40B4-BE49-F238E27FC236}">
                  <a16:creationId xmlns:a16="http://schemas.microsoft.com/office/drawing/2014/main" id="{9E2E209D-7E58-2D1F-4549-6A46E37074EB}"/>
                </a:ext>
              </a:extLst>
            </p:cNvPr>
            <p:cNvGrpSpPr/>
            <p:nvPr/>
          </p:nvGrpSpPr>
          <p:grpSpPr>
            <a:xfrm>
              <a:off x="5708854" y="5019940"/>
              <a:ext cx="774293" cy="774293"/>
              <a:chOff x="15014872" y="1830080"/>
              <a:chExt cx="478629" cy="478629"/>
            </a:xfrm>
          </p:grpSpPr>
          <p:sp>
            <p:nvSpPr>
              <p:cNvPr id="21" name="Rounded Rectangle 35">
                <a:extLst>
                  <a:ext uri="{FF2B5EF4-FFF2-40B4-BE49-F238E27FC236}">
                    <a16:creationId xmlns:a16="http://schemas.microsoft.com/office/drawing/2014/main" id="{8A7C5438-3021-22DE-FF30-06F5BEBD8B71}"/>
                  </a:ext>
                </a:extLst>
              </p:cNvPr>
              <p:cNvSpPr/>
              <p:nvPr/>
            </p:nvSpPr>
            <p:spPr>
              <a:xfrm>
                <a:off x="15014872" y="1830080"/>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Picture 4">
                <a:extLst>
                  <a:ext uri="{FF2B5EF4-FFF2-40B4-BE49-F238E27FC236}">
                    <a16:creationId xmlns:a16="http://schemas.microsoft.com/office/drawing/2014/main" id="{1950D134-A468-DE53-F9EE-8C50A64CB795}"/>
                  </a:ext>
                </a:extLst>
              </p:cNvPr>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8865" t="10553" r="18810" b="9386"/>
              <a:stretch/>
            </p:blipFill>
            <p:spPr bwMode="auto">
              <a:xfrm>
                <a:off x="15069181" y="1849130"/>
                <a:ext cx="352060" cy="43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a:extLst>
                <a:ext uri="{FF2B5EF4-FFF2-40B4-BE49-F238E27FC236}">
                  <a16:creationId xmlns:a16="http://schemas.microsoft.com/office/drawing/2014/main" id="{E71C474E-8C5E-96E2-EB3C-384BE7E11927}"/>
                </a:ext>
              </a:extLst>
            </p:cNvPr>
            <p:cNvGrpSpPr/>
            <p:nvPr/>
          </p:nvGrpSpPr>
          <p:grpSpPr>
            <a:xfrm>
              <a:off x="9559578" y="5019940"/>
              <a:ext cx="774293" cy="774293"/>
              <a:chOff x="4717030" y="4509848"/>
              <a:chExt cx="478629" cy="478629"/>
            </a:xfrm>
          </p:grpSpPr>
          <p:sp>
            <p:nvSpPr>
              <p:cNvPr id="24" name="Rounded Rectangle 88">
                <a:extLst>
                  <a:ext uri="{FF2B5EF4-FFF2-40B4-BE49-F238E27FC236}">
                    <a16:creationId xmlns:a16="http://schemas.microsoft.com/office/drawing/2014/main" id="{A174BD54-1D3D-8FD2-2262-2448F5B4CBC2}"/>
                  </a:ext>
                </a:extLst>
              </p:cNvPr>
              <p:cNvSpPr/>
              <p:nvPr/>
            </p:nvSpPr>
            <p:spPr>
              <a:xfrm>
                <a:off x="4717030" y="4509848"/>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68F47DB1-0515-6B2F-E42F-CC042E536D25}"/>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4740678" y="4533496"/>
                <a:ext cx="431332" cy="431332"/>
              </a:xfrm>
              <a:prstGeom prst="rect">
                <a:avLst/>
              </a:prstGeom>
            </p:spPr>
          </p:pic>
        </p:grpSp>
        <p:grpSp>
          <p:nvGrpSpPr>
            <p:cNvPr id="26" name="Group 25">
              <a:extLst>
                <a:ext uri="{FF2B5EF4-FFF2-40B4-BE49-F238E27FC236}">
                  <a16:creationId xmlns:a16="http://schemas.microsoft.com/office/drawing/2014/main" id="{CD4E6A35-773C-7F78-9E46-87CC214CEB59}"/>
                </a:ext>
              </a:extLst>
            </p:cNvPr>
            <p:cNvGrpSpPr/>
            <p:nvPr/>
          </p:nvGrpSpPr>
          <p:grpSpPr>
            <a:xfrm>
              <a:off x="8276002" y="5019940"/>
              <a:ext cx="774293" cy="774293"/>
              <a:chOff x="5152394" y="5061292"/>
              <a:chExt cx="478629" cy="478629"/>
            </a:xfrm>
          </p:grpSpPr>
          <p:sp>
            <p:nvSpPr>
              <p:cNvPr id="27" name="Rounded Rectangle 34">
                <a:extLst>
                  <a:ext uri="{FF2B5EF4-FFF2-40B4-BE49-F238E27FC236}">
                    <a16:creationId xmlns:a16="http://schemas.microsoft.com/office/drawing/2014/main" id="{312DD510-3819-A382-F055-5BBF5F349229}"/>
                  </a:ext>
                </a:extLst>
              </p:cNvPr>
              <p:cNvSpPr/>
              <p:nvPr/>
            </p:nvSpPr>
            <p:spPr>
              <a:xfrm>
                <a:off x="5152394" y="5061292"/>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BF411EB7-D641-0105-FC0C-17D1DBD51B3E}"/>
                  </a:ext>
                </a:extLst>
              </p:cNvPr>
              <p:cNvGrpSpPr/>
              <p:nvPr/>
            </p:nvGrpSpPr>
            <p:grpSpPr>
              <a:xfrm>
                <a:off x="5185729" y="5113870"/>
                <a:ext cx="416702" cy="369332"/>
                <a:chOff x="1005242" y="4873860"/>
                <a:chExt cx="614832" cy="544938"/>
              </a:xfrm>
            </p:grpSpPr>
            <p:grpSp>
              <p:nvGrpSpPr>
                <p:cNvPr id="29" name="Group 28">
                  <a:extLst>
                    <a:ext uri="{FF2B5EF4-FFF2-40B4-BE49-F238E27FC236}">
                      <a16:creationId xmlns:a16="http://schemas.microsoft.com/office/drawing/2014/main" id="{526819D3-AC89-E047-6E81-E964C2BB855F}"/>
                    </a:ext>
                  </a:extLst>
                </p:cNvPr>
                <p:cNvGrpSpPr/>
                <p:nvPr/>
              </p:nvGrpSpPr>
              <p:grpSpPr>
                <a:xfrm>
                  <a:off x="1058779" y="4948517"/>
                  <a:ext cx="498249" cy="376518"/>
                  <a:chOff x="1058779" y="4948517"/>
                  <a:chExt cx="498249" cy="376518"/>
                </a:xfrm>
              </p:grpSpPr>
              <p:grpSp>
                <p:nvGrpSpPr>
                  <p:cNvPr id="33" name="Group 32">
                    <a:extLst>
                      <a:ext uri="{FF2B5EF4-FFF2-40B4-BE49-F238E27FC236}">
                        <a16:creationId xmlns:a16="http://schemas.microsoft.com/office/drawing/2014/main" id="{887F8A39-F5BA-963C-7B03-B38B71E4268A}"/>
                      </a:ext>
                    </a:extLst>
                  </p:cNvPr>
                  <p:cNvGrpSpPr/>
                  <p:nvPr/>
                </p:nvGrpSpPr>
                <p:grpSpPr>
                  <a:xfrm>
                    <a:off x="1058779" y="4948517"/>
                    <a:ext cx="498249" cy="376518"/>
                    <a:chOff x="1058779" y="4948517"/>
                    <a:chExt cx="498249" cy="376518"/>
                  </a:xfrm>
                </p:grpSpPr>
                <p:sp>
                  <p:nvSpPr>
                    <p:cNvPr id="35" name="Freeform 64">
                      <a:extLst>
                        <a:ext uri="{FF2B5EF4-FFF2-40B4-BE49-F238E27FC236}">
                          <a16:creationId xmlns:a16="http://schemas.microsoft.com/office/drawing/2014/main" id="{51630E03-32B1-5163-21B4-8845D29FA667}"/>
                        </a:ext>
                      </a:extLst>
                    </p:cNvPr>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Freeform 65">
                      <a:extLst>
                        <a:ext uri="{FF2B5EF4-FFF2-40B4-BE49-F238E27FC236}">
                          <a16:creationId xmlns:a16="http://schemas.microsoft.com/office/drawing/2014/main" id="{622321BD-DAFE-603B-4547-2247C5768D06}"/>
                        </a:ext>
                      </a:extLst>
                    </p:cNvPr>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4" name="Freeform 63">
                    <a:extLst>
                      <a:ext uri="{FF2B5EF4-FFF2-40B4-BE49-F238E27FC236}">
                        <a16:creationId xmlns:a16="http://schemas.microsoft.com/office/drawing/2014/main" id="{8A789622-01F9-8BAF-F644-250BAD1A3845}"/>
                      </a:ext>
                    </a:extLst>
                  </p:cNvPr>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CF44A1EA-7631-40A3-6895-C80E19AFCFD9}"/>
                    </a:ext>
                  </a:extLst>
                </p:cNvPr>
                <p:cNvGrpSpPr/>
                <p:nvPr/>
              </p:nvGrpSpPr>
              <p:grpSpPr>
                <a:xfrm>
                  <a:off x="1005242" y="4873860"/>
                  <a:ext cx="614832" cy="544938"/>
                  <a:chOff x="1005242" y="4873860"/>
                  <a:chExt cx="614832" cy="544938"/>
                </a:xfrm>
              </p:grpSpPr>
              <p:sp>
                <p:nvSpPr>
                  <p:cNvPr id="31" name="Freeform 60">
                    <a:extLst>
                      <a:ext uri="{FF2B5EF4-FFF2-40B4-BE49-F238E27FC236}">
                        <a16:creationId xmlns:a16="http://schemas.microsoft.com/office/drawing/2014/main" id="{E86D5847-6C9E-FF5D-274E-E5566D98FE13}"/>
                      </a:ext>
                    </a:extLst>
                  </p:cNvPr>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14">
                    <a:extLst>
                      <a:ext uri="{FF2B5EF4-FFF2-40B4-BE49-F238E27FC236}">
                        <a16:creationId xmlns:a16="http://schemas.microsoft.com/office/drawing/2014/main" id="{CAD783D4-F729-E6B8-7D05-055610645EBA}"/>
                      </a:ext>
                    </a:extLst>
                  </p:cNvPr>
                  <p:cNvPicPr>
                    <a:picLocks noChangeAspect="1" noChangeArrowheads="1"/>
                  </p:cNvPicPr>
                  <p:nvPr/>
                </p:nvPicPr>
                <p:blipFill>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44" name="Group 43">
              <a:extLst>
                <a:ext uri="{FF2B5EF4-FFF2-40B4-BE49-F238E27FC236}">
                  <a16:creationId xmlns:a16="http://schemas.microsoft.com/office/drawing/2014/main" id="{802F154F-F194-3893-35FF-150902D506CE}"/>
                </a:ext>
              </a:extLst>
            </p:cNvPr>
            <p:cNvGrpSpPr/>
            <p:nvPr/>
          </p:nvGrpSpPr>
          <p:grpSpPr>
            <a:xfrm>
              <a:off x="1858130" y="5019940"/>
              <a:ext cx="774293" cy="774293"/>
              <a:chOff x="1513777" y="4936737"/>
              <a:chExt cx="774293" cy="774293"/>
            </a:xfrm>
          </p:grpSpPr>
          <p:sp>
            <p:nvSpPr>
              <p:cNvPr id="40" name="Rounded Rectangle 94">
                <a:extLst>
                  <a:ext uri="{FF2B5EF4-FFF2-40B4-BE49-F238E27FC236}">
                    <a16:creationId xmlns:a16="http://schemas.microsoft.com/office/drawing/2014/main" id="{2177CD01-1F40-B1ED-F805-C7017B45C292}"/>
                  </a:ext>
                </a:extLst>
              </p:cNvPr>
              <p:cNvSpPr/>
              <p:nvPr/>
            </p:nvSpPr>
            <p:spPr>
              <a:xfrm>
                <a:off x="1513777" y="4936737"/>
                <a:ext cx="774293" cy="774293"/>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583140BF-9D48-D032-3BB4-E8DA308AC76B}"/>
                  </a:ext>
                </a:extLst>
              </p:cNvPr>
              <p:cNvPicPr>
                <a:picLocks/>
              </p:cNvPicPr>
              <p:nvPr/>
            </p:nvPicPr>
            <p:blipFill rotWithShape="1">
              <a:blip r:embed="rId13">
                <a:extLst>
                  <a:ext uri="{96DAC541-7B7A-43D3-8B79-37D633B846F1}">
                    <asvg:svgBlip xmlns:asvg="http://schemas.microsoft.com/office/drawing/2016/SVG/main" r:embed="rId14"/>
                  </a:ext>
                </a:extLst>
              </a:blip>
              <a:srcRect l="13492" t="17956" r="14222" b="19348"/>
              <a:stretch/>
            </p:blipFill>
            <p:spPr>
              <a:xfrm>
                <a:off x="1557320" y="5035904"/>
                <a:ext cx="683527" cy="592840"/>
              </a:xfrm>
              <a:prstGeom prst="rect">
                <a:avLst/>
              </a:prstGeom>
            </p:spPr>
          </p:pic>
        </p:grpSp>
        <p:grpSp>
          <p:nvGrpSpPr>
            <p:cNvPr id="54" name="Group 53">
              <a:extLst>
                <a:ext uri="{FF2B5EF4-FFF2-40B4-BE49-F238E27FC236}">
                  <a16:creationId xmlns:a16="http://schemas.microsoft.com/office/drawing/2014/main" id="{1AF68270-C378-768F-F576-8EE620A2FFCC}"/>
                </a:ext>
              </a:extLst>
            </p:cNvPr>
            <p:cNvGrpSpPr/>
            <p:nvPr/>
          </p:nvGrpSpPr>
          <p:grpSpPr>
            <a:xfrm>
              <a:off x="3141704" y="5019940"/>
              <a:ext cx="774293" cy="774293"/>
              <a:chOff x="3141704" y="5019940"/>
              <a:chExt cx="774293" cy="774293"/>
            </a:xfrm>
          </p:grpSpPr>
          <p:grpSp>
            <p:nvGrpSpPr>
              <p:cNvPr id="45" name="Group 44">
                <a:extLst>
                  <a:ext uri="{FF2B5EF4-FFF2-40B4-BE49-F238E27FC236}">
                    <a16:creationId xmlns:a16="http://schemas.microsoft.com/office/drawing/2014/main" id="{825141AF-AA8F-55E4-18DF-C7924EE7E4A3}"/>
                  </a:ext>
                </a:extLst>
              </p:cNvPr>
              <p:cNvGrpSpPr/>
              <p:nvPr/>
            </p:nvGrpSpPr>
            <p:grpSpPr>
              <a:xfrm>
                <a:off x="3141704" y="5019940"/>
                <a:ext cx="774293" cy="774293"/>
                <a:chOff x="2501853" y="4934242"/>
                <a:chExt cx="774293" cy="774293"/>
              </a:xfrm>
            </p:grpSpPr>
            <p:sp>
              <p:nvSpPr>
                <p:cNvPr id="41" name="Rounded Rectangle 94">
                  <a:extLst>
                    <a:ext uri="{FF2B5EF4-FFF2-40B4-BE49-F238E27FC236}">
                      <a16:creationId xmlns:a16="http://schemas.microsoft.com/office/drawing/2014/main" id="{22190F98-D990-31B2-B265-8E272F321347}"/>
                    </a:ext>
                  </a:extLst>
                </p:cNvPr>
                <p:cNvSpPr/>
                <p:nvPr/>
              </p:nvSpPr>
              <p:spPr>
                <a:xfrm>
                  <a:off x="2501853" y="4934242"/>
                  <a:ext cx="774293" cy="774293"/>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9" name="Graphic 38">
                  <a:extLst>
                    <a:ext uri="{FF2B5EF4-FFF2-40B4-BE49-F238E27FC236}">
                      <a16:creationId xmlns:a16="http://schemas.microsoft.com/office/drawing/2014/main" id="{9998F305-B9DD-6C77-523A-0C1A263B3BC0}"/>
                    </a:ext>
                  </a:extLst>
                </p:cNvPr>
                <p:cNvPicPr>
                  <a:picLocks/>
                </p:cNvPicPr>
                <p:nvPr/>
              </p:nvPicPr>
              <p:blipFill rotWithShape="1">
                <a:blip r:embed="rId15">
                  <a:extLst>
                    <a:ext uri="{96DAC541-7B7A-43D3-8B79-37D633B846F1}">
                      <asvg:svgBlip xmlns:asvg="http://schemas.microsoft.com/office/drawing/2016/SVG/main" r:embed="rId16"/>
                    </a:ext>
                  </a:extLst>
                </a:blip>
                <a:srcRect l="23392" t="23293" r="22567" b="22024"/>
                <a:stretch/>
              </p:blipFill>
              <p:spPr>
                <a:xfrm>
                  <a:off x="2587149" y="5041418"/>
                  <a:ext cx="606182" cy="613379"/>
                </a:xfrm>
                <a:prstGeom prst="rect">
                  <a:avLst/>
                </a:prstGeom>
              </p:spPr>
            </p:pic>
          </p:grpSp>
          <p:sp>
            <p:nvSpPr>
              <p:cNvPr id="53" name="Explosion 2 61">
                <a:extLst>
                  <a:ext uri="{FF2B5EF4-FFF2-40B4-BE49-F238E27FC236}">
                    <a16:creationId xmlns:a16="http://schemas.microsoft.com/office/drawing/2014/main" id="{9028F6E9-BFAF-5688-09D1-E22F466B3E0A}"/>
                  </a:ext>
                </a:extLst>
              </p:cNvPr>
              <p:cNvSpPr/>
              <p:nvPr/>
            </p:nvSpPr>
            <p:spPr>
              <a:xfrm>
                <a:off x="3254048" y="5226301"/>
                <a:ext cx="273329" cy="273328"/>
              </a:xfrm>
              <a:prstGeom prst="irregularSeal2">
                <a:avLst/>
              </a:prstGeom>
              <a:solidFill>
                <a:srgbClr val="CC0000"/>
              </a:solidFill>
              <a:ln w="12700" cap="flat" cmpd="sng" algn="ctr">
                <a:solidFill>
                  <a:schemeClr val="tx1">
                    <a:lumMod val="7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318453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E7FE9A-8750-ED92-91C1-53FAC2638D9E}"/>
              </a:ext>
            </a:extLst>
          </p:cNvPr>
          <p:cNvPicPr>
            <a:picLocks noChangeAspect="1"/>
          </p:cNvPicPr>
          <p:nvPr/>
        </p:nvPicPr>
        <p:blipFill rotWithShape="1">
          <a:blip r:embed="rId3">
            <a:extLst>
              <a:ext uri="{28A0092B-C50C-407E-A947-70E740481C1C}">
                <a14:useLocalDpi xmlns:a14="http://schemas.microsoft.com/office/drawing/2010/main" val="0"/>
              </a:ext>
            </a:extLst>
          </a:blip>
          <a:srcRect b="22437"/>
          <a:stretch/>
        </p:blipFill>
        <p:spPr>
          <a:xfrm>
            <a:off x="2318350" y="89334"/>
            <a:ext cx="7555301" cy="6248049"/>
          </a:xfrm>
          <a:prstGeom prst="rect">
            <a:avLst/>
          </a:prstGeom>
          <a:effectLst>
            <a:innerShdw blurRad="114300">
              <a:prstClr val="black"/>
            </a:innerShdw>
          </a:effectLst>
        </p:spPr>
      </p:pic>
    </p:spTree>
    <p:extLst>
      <p:ext uri="{BB962C8B-B14F-4D97-AF65-F5344CB8AC3E}">
        <p14:creationId xmlns:p14="http://schemas.microsoft.com/office/powerpoint/2010/main" val="74686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fontScale="90000"/>
          </a:bodyPr>
          <a:lstStyle/>
          <a:p>
            <a:r>
              <a:rPr lang="en-GB" dirty="0"/>
              <a:t>Physiological effects of testosterone and TTh on the cardiovascular system </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en-GB" sz="900" dirty="0">
                <a:solidFill>
                  <a:srgbClr val="005294"/>
                </a:solidFill>
              </a:rPr>
              <a:t>CAD, coronary artery disease; CV, cardiovascular; HDL-C, high-density lipoprotein cholesterol; TTh, testosterone therapy.</a:t>
            </a:r>
          </a:p>
          <a:p>
            <a:r>
              <a:rPr lang="sv-SE" sz="900" dirty="0">
                <a:solidFill>
                  <a:srgbClr val="005294"/>
                </a:solidFill>
              </a:rPr>
              <a:t>Bhasin S </a:t>
            </a:r>
            <a:r>
              <a:rPr lang="sv-SE" sz="900" i="1" dirty="0">
                <a:solidFill>
                  <a:srgbClr val="005294"/>
                </a:solidFill>
              </a:rPr>
              <a:t>et al. Am Heart J</a:t>
            </a:r>
            <a:r>
              <a:rPr lang="sv-SE" sz="900" dirty="0">
                <a:solidFill>
                  <a:srgbClr val="005294"/>
                </a:solidFill>
              </a:rPr>
              <a:t> 2022;245:41–50.</a:t>
            </a:r>
            <a:endParaRPr lang="en-GB" sz="900" dirty="0">
              <a:solidFill>
                <a:srgbClr val="005294"/>
              </a:solidFill>
            </a:endParaRPr>
          </a:p>
        </p:txBody>
      </p:sp>
      <p:grpSp>
        <p:nvGrpSpPr>
          <p:cNvPr id="14" name="Group 13">
            <a:extLst>
              <a:ext uri="{FF2B5EF4-FFF2-40B4-BE49-F238E27FC236}">
                <a16:creationId xmlns:a16="http://schemas.microsoft.com/office/drawing/2014/main" id="{B2744265-FAC7-26DC-FADB-9BC7E94F3AA1}"/>
              </a:ext>
            </a:extLst>
          </p:cNvPr>
          <p:cNvGrpSpPr/>
          <p:nvPr/>
        </p:nvGrpSpPr>
        <p:grpSpPr>
          <a:xfrm>
            <a:off x="7218015" y="2242624"/>
            <a:ext cx="4322244" cy="3407388"/>
            <a:chOff x="7218016" y="2291784"/>
            <a:chExt cx="4322244" cy="3407388"/>
          </a:xfrm>
        </p:grpSpPr>
        <p:sp>
          <p:nvSpPr>
            <p:cNvPr id="11" name="TextBox 10">
              <a:extLst>
                <a:ext uri="{FF2B5EF4-FFF2-40B4-BE49-F238E27FC236}">
                  <a16:creationId xmlns:a16="http://schemas.microsoft.com/office/drawing/2014/main" id="{1B46262B-6BC0-08FB-C414-5AAAB83192F4}"/>
                </a:ext>
              </a:extLst>
            </p:cNvPr>
            <p:cNvSpPr txBox="1"/>
            <p:nvPr/>
          </p:nvSpPr>
          <p:spPr>
            <a:xfrm>
              <a:off x="7264772" y="2405189"/>
              <a:ext cx="4228732" cy="3293983"/>
            </a:xfrm>
            <a:prstGeom prst="roundRect">
              <a:avLst>
                <a:gd name="adj" fmla="val 1923"/>
              </a:avLst>
            </a:prstGeom>
            <a:solidFill>
              <a:srgbClr val="FF9999"/>
            </a:solidFill>
          </p:spPr>
          <p:txBody>
            <a:bodyPr wrap="square" rtlCol="0">
              <a:spAutoFit/>
            </a:bodyPr>
            <a:lstStyle/>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p:txBody>
        </p:sp>
        <p:sp>
          <p:nvSpPr>
            <p:cNvPr id="1192" name="TextBox 1191">
              <a:extLst>
                <a:ext uri="{FF2B5EF4-FFF2-40B4-BE49-F238E27FC236}">
                  <a16:creationId xmlns:a16="http://schemas.microsoft.com/office/drawing/2014/main" id="{A9C0FE30-40E0-7A94-819A-AEBA61CA5FEC}"/>
                </a:ext>
              </a:extLst>
            </p:cNvPr>
            <p:cNvSpPr txBox="1"/>
            <p:nvPr/>
          </p:nvSpPr>
          <p:spPr>
            <a:xfrm>
              <a:off x="7218016" y="2291784"/>
              <a:ext cx="4322244" cy="340519"/>
            </a:xfrm>
            <a:prstGeom prst="roundRect">
              <a:avLst/>
            </a:prstGeom>
            <a:solidFill>
              <a:schemeClr val="tx2"/>
            </a:solidFill>
          </p:spPr>
          <p:txBody>
            <a:bodyPr wrap="square" rtlCol="0">
              <a:spAutoFit/>
            </a:bodyPr>
            <a:lstStyle/>
            <a:p>
              <a:pPr algn="ctr"/>
              <a:r>
                <a:rPr lang="en-GB" sz="1400" dirty="0">
                  <a:solidFill>
                    <a:schemeClr val="bg1"/>
                  </a:solidFill>
                  <a:latin typeface="+mj-lt"/>
                </a:rPr>
                <a:t>Potentially negative effects on the CV system</a:t>
              </a:r>
              <a:endParaRPr lang="en-GB" sz="1400" b="0" i="0" u="none" strike="noStrike" baseline="0" dirty="0">
                <a:solidFill>
                  <a:schemeClr val="bg1"/>
                </a:solidFill>
                <a:latin typeface="+mj-lt"/>
              </a:endParaRPr>
            </a:p>
          </p:txBody>
        </p:sp>
      </p:grpSp>
      <p:grpSp>
        <p:nvGrpSpPr>
          <p:cNvPr id="8" name="Group 7">
            <a:extLst>
              <a:ext uri="{FF2B5EF4-FFF2-40B4-BE49-F238E27FC236}">
                <a16:creationId xmlns:a16="http://schemas.microsoft.com/office/drawing/2014/main" id="{46F4EE07-4874-BC77-02E8-824504C2C70A}"/>
              </a:ext>
            </a:extLst>
          </p:cNvPr>
          <p:cNvGrpSpPr/>
          <p:nvPr/>
        </p:nvGrpSpPr>
        <p:grpSpPr>
          <a:xfrm>
            <a:off x="458245" y="2242624"/>
            <a:ext cx="4322244" cy="3407388"/>
            <a:chOff x="497573" y="3648636"/>
            <a:chExt cx="4322244" cy="3407388"/>
          </a:xfrm>
        </p:grpSpPr>
        <p:sp>
          <p:nvSpPr>
            <p:cNvPr id="270" name="TextBox 269">
              <a:extLst>
                <a:ext uri="{FF2B5EF4-FFF2-40B4-BE49-F238E27FC236}">
                  <a16:creationId xmlns:a16="http://schemas.microsoft.com/office/drawing/2014/main" id="{0B0ACC5F-1053-691F-0072-5AC6042FD490}"/>
                </a:ext>
              </a:extLst>
            </p:cNvPr>
            <p:cNvSpPr txBox="1"/>
            <p:nvPr/>
          </p:nvSpPr>
          <p:spPr>
            <a:xfrm>
              <a:off x="544329" y="3762041"/>
              <a:ext cx="4228732" cy="3293983"/>
            </a:xfrm>
            <a:prstGeom prst="roundRect">
              <a:avLst>
                <a:gd name="adj" fmla="val 1923"/>
              </a:avLst>
            </a:prstGeom>
            <a:solidFill>
              <a:schemeClr val="accent3">
                <a:lumMod val="20000"/>
                <a:lumOff val="80000"/>
              </a:schemeClr>
            </a:solidFill>
          </p:spPr>
          <p:txBody>
            <a:bodyPr wrap="square" rtlCol="0">
              <a:spAutoFit/>
            </a:bodyPr>
            <a:lstStyle/>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a:p>
              <a:pPr marL="228600" indent="-228600">
                <a:spcBef>
                  <a:spcPts val="500"/>
                </a:spcBef>
                <a:buClr>
                  <a:schemeClr val="tx1"/>
                </a:buClr>
                <a:buFont typeface="Wingdings" panose="05000000000000000000" pitchFamily="2" charset="2"/>
                <a:buChar char="§"/>
              </a:pPr>
              <a:endParaRPr lang="en-GB" sz="1200" dirty="0">
                <a:solidFill>
                  <a:schemeClr val="accent5"/>
                </a:solidFill>
                <a:latin typeface="+mj-lt"/>
              </a:endParaRPr>
            </a:p>
          </p:txBody>
        </p:sp>
        <p:sp>
          <p:nvSpPr>
            <p:cNvPr id="1194" name="TextBox 1193">
              <a:extLst>
                <a:ext uri="{FF2B5EF4-FFF2-40B4-BE49-F238E27FC236}">
                  <a16:creationId xmlns:a16="http://schemas.microsoft.com/office/drawing/2014/main" id="{36F95ECC-688E-352A-07AA-F2EA66F507A6}"/>
                </a:ext>
              </a:extLst>
            </p:cNvPr>
            <p:cNvSpPr txBox="1"/>
            <p:nvPr/>
          </p:nvSpPr>
          <p:spPr>
            <a:xfrm>
              <a:off x="497573" y="3648636"/>
              <a:ext cx="4322244" cy="340519"/>
            </a:xfrm>
            <a:prstGeom prst="roundRect">
              <a:avLst/>
            </a:prstGeom>
            <a:solidFill>
              <a:schemeClr val="tx1"/>
            </a:solidFill>
          </p:spPr>
          <p:txBody>
            <a:bodyPr wrap="square" rtlCol="0">
              <a:spAutoFit/>
            </a:bodyPr>
            <a:lstStyle/>
            <a:p>
              <a:pPr algn="ctr"/>
              <a:r>
                <a:rPr lang="en-GB" sz="1400" dirty="0">
                  <a:solidFill>
                    <a:schemeClr val="bg1"/>
                  </a:solidFill>
                  <a:latin typeface="+mj-lt"/>
                </a:rPr>
                <a:t>Potentially positive effects on the CV system</a:t>
              </a:r>
            </a:p>
          </p:txBody>
        </p:sp>
      </p:grpSp>
      <p:grpSp>
        <p:nvGrpSpPr>
          <p:cNvPr id="182" name="Group 181">
            <a:extLst>
              <a:ext uri="{FF2B5EF4-FFF2-40B4-BE49-F238E27FC236}">
                <a16:creationId xmlns:a16="http://schemas.microsoft.com/office/drawing/2014/main" id="{31E5F591-AB1A-21FC-F1DD-437185001FE9}"/>
              </a:ext>
            </a:extLst>
          </p:cNvPr>
          <p:cNvGrpSpPr/>
          <p:nvPr/>
        </p:nvGrpSpPr>
        <p:grpSpPr>
          <a:xfrm>
            <a:off x="4780488" y="1615492"/>
            <a:ext cx="2437527" cy="1909314"/>
            <a:chOff x="1770261" y="3182117"/>
            <a:chExt cx="1280265" cy="1002831"/>
          </a:xfrm>
        </p:grpSpPr>
        <p:pic>
          <p:nvPicPr>
            <p:cNvPr id="261" name="Picture 5" descr="The chemical structure of testosterone.">
              <a:extLst>
                <a:ext uri="{FF2B5EF4-FFF2-40B4-BE49-F238E27FC236}">
                  <a16:creationId xmlns:a16="http://schemas.microsoft.com/office/drawing/2014/main" id="{71B4C43B-5CFC-DE3A-46FB-9E38FBD83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409" y="3482212"/>
              <a:ext cx="1086356" cy="702736"/>
            </a:xfrm>
            <a:prstGeom prst="rect">
              <a:avLst/>
            </a:prstGeom>
            <a:noFill/>
            <a:extLst>
              <a:ext uri="{909E8E84-426E-40DD-AFC4-6F175D3DCCD1}">
                <a14:hiddenFill xmlns:a14="http://schemas.microsoft.com/office/drawing/2010/main">
                  <a:solidFill>
                    <a:srgbClr val="FFFFFF"/>
                  </a:solidFill>
                </a14:hiddenFill>
              </a:ext>
            </a:extLst>
          </p:spPr>
        </p:pic>
        <p:sp>
          <p:nvSpPr>
            <p:cNvPr id="262" name="Rectangle: Rounded Corners 261">
              <a:extLst>
                <a:ext uri="{FF2B5EF4-FFF2-40B4-BE49-F238E27FC236}">
                  <a16:creationId xmlns:a16="http://schemas.microsoft.com/office/drawing/2014/main" id="{901828C4-84A9-36AF-3BFA-6B89380797D1}"/>
                </a:ext>
              </a:extLst>
            </p:cNvPr>
            <p:cNvSpPr/>
            <p:nvPr/>
          </p:nvSpPr>
          <p:spPr>
            <a:xfrm>
              <a:off x="1770261" y="3182117"/>
              <a:ext cx="1280265" cy="23300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Testosterone/TTh</a:t>
              </a:r>
            </a:p>
          </p:txBody>
        </p:sp>
      </p:grpSp>
      <p:cxnSp>
        <p:nvCxnSpPr>
          <p:cNvPr id="17" name="Connector: Elbow 16">
            <a:extLst>
              <a:ext uri="{FF2B5EF4-FFF2-40B4-BE49-F238E27FC236}">
                <a16:creationId xmlns:a16="http://schemas.microsoft.com/office/drawing/2014/main" id="{B56D3D27-C099-C75F-9469-A49FC7F48C4A}"/>
              </a:ext>
            </a:extLst>
          </p:cNvPr>
          <p:cNvCxnSpPr>
            <a:cxnSpLocks/>
            <a:stCxn id="262" idx="1"/>
            <a:endCxn id="1194" idx="0"/>
          </p:cNvCxnSpPr>
          <p:nvPr/>
        </p:nvCxnSpPr>
        <p:spPr>
          <a:xfrm rot="10800000" flipV="1">
            <a:off x="2619368" y="1837304"/>
            <a:ext cx="2161121" cy="405319"/>
          </a:xfrm>
          <a:prstGeom prst="bentConnector2">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E5FD547B-9718-52B7-32DC-A26E6E868422}"/>
              </a:ext>
            </a:extLst>
          </p:cNvPr>
          <p:cNvCxnSpPr>
            <a:cxnSpLocks/>
            <a:stCxn id="262" idx="3"/>
            <a:endCxn id="1192" idx="0"/>
          </p:cNvCxnSpPr>
          <p:nvPr/>
        </p:nvCxnSpPr>
        <p:spPr>
          <a:xfrm>
            <a:off x="7218015" y="1837305"/>
            <a:ext cx="2161122" cy="405319"/>
          </a:xfrm>
          <a:prstGeom prst="bentConnector2">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2198" name="Group 2197">
            <a:extLst>
              <a:ext uri="{FF2B5EF4-FFF2-40B4-BE49-F238E27FC236}">
                <a16:creationId xmlns:a16="http://schemas.microsoft.com/office/drawing/2014/main" id="{CD8ECC0E-1FF9-10B9-DD78-E7E1EAE9C3BA}"/>
              </a:ext>
            </a:extLst>
          </p:cNvPr>
          <p:cNvGrpSpPr/>
          <p:nvPr/>
        </p:nvGrpSpPr>
        <p:grpSpPr>
          <a:xfrm>
            <a:off x="637758" y="2634283"/>
            <a:ext cx="4044462" cy="3016210"/>
            <a:chOff x="637758" y="2634283"/>
            <a:chExt cx="4044462" cy="3016210"/>
          </a:xfrm>
        </p:grpSpPr>
        <p:sp>
          <p:nvSpPr>
            <p:cNvPr id="21" name="TextBox 20">
              <a:extLst>
                <a:ext uri="{FF2B5EF4-FFF2-40B4-BE49-F238E27FC236}">
                  <a16:creationId xmlns:a16="http://schemas.microsoft.com/office/drawing/2014/main" id="{EF7F2F89-C64A-CE37-C5E4-D1F9E4923527}"/>
                </a:ext>
              </a:extLst>
            </p:cNvPr>
            <p:cNvSpPr txBox="1"/>
            <p:nvPr/>
          </p:nvSpPr>
          <p:spPr>
            <a:xfrm>
              <a:off x="909061" y="2634283"/>
              <a:ext cx="3773159" cy="3016210"/>
            </a:xfrm>
            <a:prstGeom prst="rect">
              <a:avLst/>
            </a:prstGeom>
            <a:noFill/>
          </p:spPr>
          <p:txBody>
            <a:bodyPr wrap="square" rtlCol="0">
              <a:spAutoFit/>
            </a:bodyPr>
            <a:lstStyle/>
            <a:p>
              <a:pPr>
                <a:spcBef>
                  <a:spcPts val="1200"/>
                </a:spcBef>
                <a:buClr>
                  <a:schemeClr val="tx1"/>
                </a:buClr>
              </a:pPr>
              <a:r>
                <a:rPr lang="en-GB" sz="1400" dirty="0">
                  <a:solidFill>
                    <a:schemeClr val="accent5"/>
                  </a:solidFill>
                  <a:latin typeface="+mj-lt"/>
                </a:rPr>
                <a:t>Inhibits L-type calcium channels, leading to coronary vasodilation </a:t>
              </a:r>
              <a:br>
                <a:rPr lang="en-GB" sz="1400" dirty="0">
                  <a:solidFill>
                    <a:schemeClr val="accent5"/>
                  </a:solidFill>
                  <a:latin typeface="+mj-lt"/>
                </a:rPr>
              </a:br>
              <a:r>
                <a:rPr lang="en-GB" sz="1400" dirty="0">
                  <a:solidFill>
                    <a:schemeClr val="accent5"/>
                  </a:solidFill>
                  <a:latin typeface="+mj-lt"/>
                </a:rPr>
                <a:t>and increased coronary blood flow</a:t>
              </a:r>
            </a:p>
            <a:p>
              <a:pPr>
                <a:spcBef>
                  <a:spcPts val="1200"/>
                </a:spcBef>
                <a:buClr>
                  <a:schemeClr val="tx1"/>
                </a:buClr>
              </a:pPr>
              <a:r>
                <a:rPr lang="en-GB" sz="1400" dirty="0">
                  <a:solidFill>
                    <a:schemeClr val="accent5"/>
                  </a:solidFill>
                  <a:latin typeface="+mj-lt"/>
                </a:rPr>
                <a:t>Improves endothelial function</a:t>
              </a:r>
            </a:p>
            <a:p>
              <a:pPr>
                <a:spcBef>
                  <a:spcPts val="1200"/>
                </a:spcBef>
                <a:buClr>
                  <a:schemeClr val="tx1"/>
                </a:buClr>
              </a:pPr>
              <a:r>
                <a:rPr lang="en-GB" sz="1400" dirty="0">
                  <a:solidFill>
                    <a:schemeClr val="accent5"/>
                  </a:solidFill>
                  <a:latin typeface="+mj-lt"/>
                </a:rPr>
                <a:t>Reduces vascular reactivity</a:t>
              </a:r>
            </a:p>
            <a:p>
              <a:pPr>
                <a:spcBef>
                  <a:spcPts val="1200"/>
                </a:spcBef>
                <a:buClr>
                  <a:schemeClr val="tx1"/>
                </a:buClr>
              </a:pPr>
              <a:r>
                <a:rPr lang="en-GB" sz="1400" dirty="0">
                  <a:solidFill>
                    <a:schemeClr val="accent5"/>
                  </a:solidFill>
                  <a:latin typeface="+mj-lt"/>
                </a:rPr>
                <a:t>Prolongs time to ST segment depression in men with CAD</a:t>
              </a:r>
            </a:p>
            <a:p>
              <a:pPr>
                <a:spcBef>
                  <a:spcPts val="1200"/>
                </a:spcBef>
                <a:buClr>
                  <a:schemeClr val="tx1"/>
                </a:buClr>
              </a:pPr>
              <a:r>
                <a:rPr lang="en-GB" sz="1400" dirty="0">
                  <a:solidFill>
                    <a:schemeClr val="accent5"/>
                  </a:solidFill>
                  <a:latin typeface="+mj-lt"/>
                </a:rPr>
                <a:t>Shortens QTc interval</a:t>
              </a:r>
            </a:p>
            <a:p>
              <a:pPr>
                <a:spcBef>
                  <a:spcPts val="1200"/>
                </a:spcBef>
                <a:buClr>
                  <a:schemeClr val="tx1"/>
                </a:buClr>
              </a:pPr>
              <a:r>
                <a:rPr lang="en-GB" sz="1400" dirty="0">
                  <a:solidFill>
                    <a:schemeClr val="accent5"/>
                  </a:solidFill>
                  <a:latin typeface="+mj-lt"/>
                </a:rPr>
                <a:t>Promotes whole body, subcutaneous and intra-abdominal fat loss</a:t>
              </a:r>
            </a:p>
          </p:txBody>
        </p:sp>
        <p:grpSp>
          <p:nvGrpSpPr>
            <p:cNvPr id="59" name="Group 58">
              <a:extLst>
                <a:ext uri="{FF2B5EF4-FFF2-40B4-BE49-F238E27FC236}">
                  <a16:creationId xmlns:a16="http://schemas.microsoft.com/office/drawing/2014/main" id="{0065D10B-EDDB-9531-01A2-8D1BFD86F89F}"/>
                </a:ext>
              </a:extLst>
            </p:cNvPr>
            <p:cNvGrpSpPr/>
            <p:nvPr/>
          </p:nvGrpSpPr>
          <p:grpSpPr>
            <a:xfrm>
              <a:off x="637758" y="2653624"/>
              <a:ext cx="254871" cy="254871"/>
              <a:chOff x="9895663" y="4301542"/>
              <a:chExt cx="786344" cy="786344"/>
            </a:xfrm>
          </p:grpSpPr>
          <p:sp>
            <p:nvSpPr>
              <p:cNvPr id="58" name="Rectangle: Rounded Corners 57">
                <a:extLst>
                  <a:ext uri="{FF2B5EF4-FFF2-40B4-BE49-F238E27FC236}">
                    <a16:creationId xmlns:a16="http://schemas.microsoft.com/office/drawing/2014/main" id="{3D3F6D22-C8BE-2969-E422-292E997284DC}"/>
                  </a:ext>
                </a:extLst>
              </p:cNvPr>
              <p:cNvSpPr/>
              <p:nvPr/>
            </p:nvSpPr>
            <p:spPr>
              <a:xfrm>
                <a:off x="9895663" y="4301542"/>
                <a:ext cx="786344" cy="7863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Graphic 54">
                <a:extLst>
                  <a:ext uri="{FF2B5EF4-FFF2-40B4-BE49-F238E27FC236}">
                    <a16:creationId xmlns:a16="http://schemas.microsoft.com/office/drawing/2014/main" id="{314E6A49-D77E-6F25-EA1C-349B951F246E}"/>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954495" y="4360374"/>
                <a:ext cx="668680" cy="668680"/>
              </a:xfrm>
              <a:prstGeom prst="rect">
                <a:avLst/>
              </a:prstGeom>
            </p:spPr>
          </p:pic>
        </p:grpSp>
        <p:grpSp>
          <p:nvGrpSpPr>
            <p:cNvPr id="63" name="Group 62">
              <a:extLst>
                <a:ext uri="{FF2B5EF4-FFF2-40B4-BE49-F238E27FC236}">
                  <a16:creationId xmlns:a16="http://schemas.microsoft.com/office/drawing/2014/main" id="{49E63B6B-23A5-3579-DF07-594D0B998B83}"/>
                </a:ext>
              </a:extLst>
            </p:cNvPr>
            <p:cNvGrpSpPr/>
            <p:nvPr/>
          </p:nvGrpSpPr>
          <p:grpSpPr>
            <a:xfrm>
              <a:off x="637758" y="3446104"/>
              <a:ext cx="254871" cy="254871"/>
              <a:chOff x="9895663" y="4301542"/>
              <a:chExt cx="786344" cy="786344"/>
            </a:xfrm>
          </p:grpSpPr>
          <p:sp>
            <p:nvSpPr>
              <p:cNvPr id="960" name="Rectangle: Rounded Corners 959">
                <a:extLst>
                  <a:ext uri="{FF2B5EF4-FFF2-40B4-BE49-F238E27FC236}">
                    <a16:creationId xmlns:a16="http://schemas.microsoft.com/office/drawing/2014/main" id="{5849D248-6B3C-E542-0BF7-C53D6B760A99}"/>
                  </a:ext>
                </a:extLst>
              </p:cNvPr>
              <p:cNvSpPr/>
              <p:nvPr/>
            </p:nvSpPr>
            <p:spPr>
              <a:xfrm>
                <a:off x="9895663" y="4301542"/>
                <a:ext cx="786344" cy="7863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61" name="Graphic 960">
                <a:extLst>
                  <a:ext uri="{FF2B5EF4-FFF2-40B4-BE49-F238E27FC236}">
                    <a16:creationId xmlns:a16="http://schemas.microsoft.com/office/drawing/2014/main" id="{84CBED6F-7895-17C1-223B-4F7266E961B3}"/>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954495" y="4360374"/>
                <a:ext cx="668680" cy="668680"/>
              </a:xfrm>
              <a:prstGeom prst="rect">
                <a:avLst/>
              </a:prstGeom>
            </p:spPr>
          </p:pic>
        </p:grpSp>
        <p:grpSp>
          <p:nvGrpSpPr>
            <p:cNvPr id="962" name="Group 961">
              <a:extLst>
                <a:ext uri="{FF2B5EF4-FFF2-40B4-BE49-F238E27FC236}">
                  <a16:creationId xmlns:a16="http://schemas.microsoft.com/office/drawing/2014/main" id="{2371813C-92CB-7608-1E2B-5887DF33BDE9}"/>
                </a:ext>
              </a:extLst>
            </p:cNvPr>
            <p:cNvGrpSpPr/>
            <p:nvPr/>
          </p:nvGrpSpPr>
          <p:grpSpPr>
            <a:xfrm>
              <a:off x="637758" y="3811864"/>
              <a:ext cx="254871" cy="254871"/>
              <a:chOff x="9895663" y="4301542"/>
              <a:chExt cx="786344" cy="786344"/>
            </a:xfrm>
          </p:grpSpPr>
          <p:sp>
            <p:nvSpPr>
              <p:cNvPr id="963" name="Rectangle: Rounded Corners 962">
                <a:extLst>
                  <a:ext uri="{FF2B5EF4-FFF2-40B4-BE49-F238E27FC236}">
                    <a16:creationId xmlns:a16="http://schemas.microsoft.com/office/drawing/2014/main" id="{16D9D415-05E7-8A09-693D-C6A355A4CB91}"/>
                  </a:ext>
                </a:extLst>
              </p:cNvPr>
              <p:cNvSpPr/>
              <p:nvPr/>
            </p:nvSpPr>
            <p:spPr>
              <a:xfrm>
                <a:off x="9895663" y="4301542"/>
                <a:ext cx="786344" cy="7863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64" name="Graphic 963">
                <a:extLst>
                  <a:ext uri="{FF2B5EF4-FFF2-40B4-BE49-F238E27FC236}">
                    <a16:creationId xmlns:a16="http://schemas.microsoft.com/office/drawing/2014/main" id="{58720F99-6BDE-3788-4CA6-2600656AAAB5}"/>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954495" y="4360374"/>
                <a:ext cx="668680" cy="668680"/>
              </a:xfrm>
              <a:prstGeom prst="rect">
                <a:avLst/>
              </a:prstGeom>
            </p:spPr>
          </p:pic>
        </p:grpSp>
        <p:grpSp>
          <p:nvGrpSpPr>
            <p:cNvPr id="965" name="Group 964">
              <a:extLst>
                <a:ext uri="{FF2B5EF4-FFF2-40B4-BE49-F238E27FC236}">
                  <a16:creationId xmlns:a16="http://schemas.microsoft.com/office/drawing/2014/main" id="{592D7FFD-DC4A-82D0-483E-BE9A602ECC10}"/>
                </a:ext>
              </a:extLst>
            </p:cNvPr>
            <p:cNvGrpSpPr/>
            <p:nvPr/>
          </p:nvGrpSpPr>
          <p:grpSpPr>
            <a:xfrm>
              <a:off x="637758" y="4177624"/>
              <a:ext cx="254871" cy="254871"/>
              <a:chOff x="9895663" y="4301542"/>
              <a:chExt cx="786344" cy="786344"/>
            </a:xfrm>
          </p:grpSpPr>
          <p:sp>
            <p:nvSpPr>
              <p:cNvPr id="966" name="Rectangle: Rounded Corners 965">
                <a:extLst>
                  <a:ext uri="{FF2B5EF4-FFF2-40B4-BE49-F238E27FC236}">
                    <a16:creationId xmlns:a16="http://schemas.microsoft.com/office/drawing/2014/main" id="{C0DE27A4-52EC-865C-DA02-95FC49C32F1E}"/>
                  </a:ext>
                </a:extLst>
              </p:cNvPr>
              <p:cNvSpPr/>
              <p:nvPr/>
            </p:nvSpPr>
            <p:spPr>
              <a:xfrm>
                <a:off x="9895663" y="4301542"/>
                <a:ext cx="786344" cy="7863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67" name="Graphic 966">
                <a:extLst>
                  <a:ext uri="{FF2B5EF4-FFF2-40B4-BE49-F238E27FC236}">
                    <a16:creationId xmlns:a16="http://schemas.microsoft.com/office/drawing/2014/main" id="{DA2F34DA-5F40-0BD5-96AF-677B7B5068C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954495" y="4360374"/>
                <a:ext cx="668680" cy="668680"/>
              </a:xfrm>
              <a:prstGeom prst="rect">
                <a:avLst/>
              </a:prstGeom>
            </p:spPr>
          </p:pic>
        </p:grpSp>
        <p:grpSp>
          <p:nvGrpSpPr>
            <p:cNvPr id="968" name="Group 967">
              <a:extLst>
                <a:ext uri="{FF2B5EF4-FFF2-40B4-BE49-F238E27FC236}">
                  <a16:creationId xmlns:a16="http://schemas.microsoft.com/office/drawing/2014/main" id="{584AE4BA-02C6-089A-D379-80DF7E329AC2}"/>
                </a:ext>
              </a:extLst>
            </p:cNvPr>
            <p:cNvGrpSpPr/>
            <p:nvPr/>
          </p:nvGrpSpPr>
          <p:grpSpPr>
            <a:xfrm>
              <a:off x="637758" y="4756744"/>
              <a:ext cx="254871" cy="254871"/>
              <a:chOff x="9895663" y="4301542"/>
              <a:chExt cx="786344" cy="786344"/>
            </a:xfrm>
          </p:grpSpPr>
          <p:sp>
            <p:nvSpPr>
              <p:cNvPr id="969" name="Rectangle: Rounded Corners 968">
                <a:extLst>
                  <a:ext uri="{FF2B5EF4-FFF2-40B4-BE49-F238E27FC236}">
                    <a16:creationId xmlns:a16="http://schemas.microsoft.com/office/drawing/2014/main" id="{76856AB0-100D-5325-37D8-7B6DACBA074A}"/>
                  </a:ext>
                </a:extLst>
              </p:cNvPr>
              <p:cNvSpPr/>
              <p:nvPr/>
            </p:nvSpPr>
            <p:spPr>
              <a:xfrm>
                <a:off x="9895663" y="4301542"/>
                <a:ext cx="786344" cy="7863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70" name="Graphic 969">
                <a:extLst>
                  <a:ext uri="{FF2B5EF4-FFF2-40B4-BE49-F238E27FC236}">
                    <a16:creationId xmlns:a16="http://schemas.microsoft.com/office/drawing/2014/main" id="{14EB61C8-D1B6-3B4F-E363-A165AC67FA7D}"/>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954495" y="4360374"/>
                <a:ext cx="668680" cy="668680"/>
              </a:xfrm>
              <a:prstGeom prst="rect">
                <a:avLst/>
              </a:prstGeom>
            </p:spPr>
          </p:pic>
        </p:grpSp>
        <p:grpSp>
          <p:nvGrpSpPr>
            <p:cNvPr id="971" name="Group 970">
              <a:extLst>
                <a:ext uri="{FF2B5EF4-FFF2-40B4-BE49-F238E27FC236}">
                  <a16:creationId xmlns:a16="http://schemas.microsoft.com/office/drawing/2014/main" id="{C3BE38F1-D271-D45C-89CC-BD9613542882}"/>
                </a:ext>
              </a:extLst>
            </p:cNvPr>
            <p:cNvGrpSpPr/>
            <p:nvPr/>
          </p:nvGrpSpPr>
          <p:grpSpPr>
            <a:xfrm>
              <a:off x="637758" y="5122504"/>
              <a:ext cx="254871" cy="254871"/>
              <a:chOff x="9895663" y="4301542"/>
              <a:chExt cx="786344" cy="786344"/>
            </a:xfrm>
          </p:grpSpPr>
          <p:sp>
            <p:nvSpPr>
              <p:cNvPr id="972" name="Rectangle: Rounded Corners 971">
                <a:extLst>
                  <a:ext uri="{FF2B5EF4-FFF2-40B4-BE49-F238E27FC236}">
                    <a16:creationId xmlns:a16="http://schemas.microsoft.com/office/drawing/2014/main" id="{D2A008D7-28FE-33A4-0553-0BA68CD9D36B}"/>
                  </a:ext>
                </a:extLst>
              </p:cNvPr>
              <p:cNvSpPr/>
              <p:nvPr/>
            </p:nvSpPr>
            <p:spPr>
              <a:xfrm>
                <a:off x="9895663" y="4301542"/>
                <a:ext cx="786344" cy="7863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73" name="Graphic 972">
                <a:extLst>
                  <a:ext uri="{FF2B5EF4-FFF2-40B4-BE49-F238E27FC236}">
                    <a16:creationId xmlns:a16="http://schemas.microsoft.com/office/drawing/2014/main" id="{19541AB8-FCA2-60BC-5265-5E1D9CB2A2E4}"/>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954495" y="4360374"/>
                <a:ext cx="668680" cy="668680"/>
              </a:xfrm>
              <a:prstGeom prst="rect">
                <a:avLst/>
              </a:prstGeom>
            </p:spPr>
          </p:pic>
        </p:grpSp>
      </p:grpSp>
      <p:grpSp>
        <p:nvGrpSpPr>
          <p:cNvPr id="1214" name="Group 3">
            <a:extLst>
              <a:ext uri="{FF2B5EF4-FFF2-40B4-BE49-F238E27FC236}">
                <a16:creationId xmlns:a16="http://schemas.microsoft.com/office/drawing/2014/main" id="{E9550AFB-E24C-43AC-012B-CA7699E6A4F1}"/>
              </a:ext>
            </a:extLst>
          </p:cNvPr>
          <p:cNvGrpSpPr>
            <a:grpSpLocks/>
          </p:cNvGrpSpPr>
          <p:nvPr/>
        </p:nvGrpSpPr>
        <p:grpSpPr bwMode="auto">
          <a:xfrm>
            <a:off x="5186815" y="3672599"/>
            <a:ext cx="1624871" cy="2190275"/>
            <a:chOff x="1520" y="761"/>
            <a:chExt cx="2437" cy="3285"/>
          </a:xfrm>
        </p:grpSpPr>
        <p:sp>
          <p:nvSpPr>
            <p:cNvPr id="1215" name="Freeform 4">
              <a:extLst>
                <a:ext uri="{FF2B5EF4-FFF2-40B4-BE49-F238E27FC236}">
                  <a16:creationId xmlns:a16="http://schemas.microsoft.com/office/drawing/2014/main" id="{0D6283BE-D308-00E1-A4F4-BEB6A688E7F9}"/>
                </a:ext>
              </a:extLst>
            </p:cNvPr>
            <p:cNvSpPr>
              <a:spLocks/>
            </p:cNvSpPr>
            <p:nvPr/>
          </p:nvSpPr>
          <p:spPr bwMode="auto">
            <a:xfrm>
              <a:off x="2490" y="1681"/>
              <a:ext cx="1467" cy="693"/>
            </a:xfrm>
            <a:custGeom>
              <a:avLst/>
              <a:gdLst>
                <a:gd name="T0" fmla="*/ 6999 w 654"/>
                <a:gd name="T1" fmla="*/ 1218 h 309"/>
                <a:gd name="T2" fmla="*/ 4468 w 654"/>
                <a:gd name="T3" fmla="*/ 1424 h 309"/>
                <a:gd name="T4" fmla="*/ 3161 w 654"/>
                <a:gd name="T5" fmla="*/ 2480 h 309"/>
                <a:gd name="T6" fmla="*/ 3080 w 654"/>
                <a:gd name="T7" fmla="*/ 2866 h 309"/>
                <a:gd name="T8" fmla="*/ 2788 w 654"/>
                <a:gd name="T9" fmla="*/ 2886 h 309"/>
                <a:gd name="T10" fmla="*/ 1862 w 654"/>
                <a:gd name="T11" fmla="*/ 3093 h 309"/>
                <a:gd name="T12" fmla="*/ 814 w 654"/>
                <a:gd name="T13" fmla="*/ 3485 h 309"/>
                <a:gd name="T14" fmla="*/ 0 w 654"/>
                <a:gd name="T15" fmla="*/ 3225 h 309"/>
                <a:gd name="T16" fmla="*/ 363 w 654"/>
                <a:gd name="T17" fmla="*/ 2368 h 309"/>
                <a:gd name="T18" fmla="*/ 1353 w 654"/>
                <a:gd name="T19" fmla="*/ 960 h 309"/>
                <a:gd name="T20" fmla="*/ 1433 w 654"/>
                <a:gd name="T21" fmla="*/ 689 h 309"/>
                <a:gd name="T22" fmla="*/ 1445 w 654"/>
                <a:gd name="T23" fmla="*/ 680 h 309"/>
                <a:gd name="T24" fmla="*/ 2124 w 654"/>
                <a:gd name="T25" fmla="*/ 588 h 309"/>
                <a:gd name="T26" fmla="*/ 3250 w 654"/>
                <a:gd name="T27" fmla="*/ 283 h 309"/>
                <a:gd name="T28" fmla="*/ 6738 w 654"/>
                <a:gd name="T29" fmla="*/ 101 h 309"/>
                <a:gd name="T30" fmla="*/ 6999 w 654"/>
                <a:gd name="T31" fmla="*/ 1218 h 3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4" h="309">
                  <a:moveTo>
                    <a:pt x="620" y="108"/>
                  </a:moveTo>
                  <a:cubicBezTo>
                    <a:pt x="602" y="110"/>
                    <a:pt x="503" y="115"/>
                    <a:pt x="396" y="126"/>
                  </a:cubicBezTo>
                  <a:cubicBezTo>
                    <a:pt x="289" y="137"/>
                    <a:pt x="295" y="157"/>
                    <a:pt x="280" y="220"/>
                  </a:cubicBezTo>
                  <a:cubicBezTo>
                    <a:pt x="273" y="254"/>
                    <a:pt x="273" y="254"/>
                    <a:pt x="273" y="254"/>
                  </a:cubicBezTo>
                  <a:cubicBezTo>
                    <a:pt x="247" y="256"/>
                    <a:pt x="247" y="256"/>
                    <a:pt x="247" y="256"/>
                  </a:cubicBezTo>
                  <a:cubicBezTo>
                    <a:pt x="165" y="274"/>
                    <a:pt x="165" y="274"/>
                    <a:pt x="165" y="274"/>
                  </a:cubicBezTo>
                  <a:cubicBezTo>
                    <a:pt x="72" y="309"/>
                    <a:pt x="72" y="309"/>
                    <a:pt x="72" y="309"/>
                  </a:cubicBezTo>
                  <a:cubicBezTo>
                    <a:pt x="0" y="286"/>
                    <a:pt x="0" y="286"/>
                    <a:pt x="0" y="286"/>
                  </a:cubicBezTo>
                  <a:cubicBezTo>
                    <a:pt x="15" y="262"/>
                    <a:pt x="36" y="236"/>
                    <a:pt x="32" y="210"/>
                  </a:cubicBezTo>
                  <a:cubicBezTo>
                    <a:pt x="46" y="182"/>
                    <a:pt x="108" y="144"/>
                    <a:pt x="120" y="85"/>
                  </a:cubicBezTo>
                  <a:cubicBezTo>
                    <a:pt x="121" y="75"/>
                    <a:pt x="123" y="67"/>
                    <a:pt x="127" y="61"/>
                  </a:cubicBezTo>
                  <a:cubicBezTo>
                    <a:pt x="128" y="60"/>
                    <a:pt x="128" y="60"/>
                    <a:pt x="128" y="60"/>
                  </a:cubicBezTo>
                  <a:cubicBezTo>
                    <a:pt x="128" y="60"/>
                    <a:pt x="177" y="56"/>
                    <a:pt x="188" y="52"/>
                  </a:cubicBezTo>
                  <a:cubicBezTo>
                    <a:pt x="208" y="45"/>
                    <a:pt x="235" y="33"/>
                    <a:pt x="288" y="25"/>
                  </a:cubicBezTo>
                  <a:cubicBezTo>
                    <a:pt x="380" y="11"/>
                    <a:pt x="521" y="0"/>
                    <a:pt x="597" y="9"/>
                  </a:cubicBezTo>
                  <a:cubicBezTo>
                    <a:pt x="648" y="8"/>
                    <a:pt x="654" y="108"/>
                    <a:pt x="620" y="108"/>
                  </a:cubicBezTo>
                </a:path>
              </a:pathLst>
            </a:custGeom>
            <a:solidFill>
              <a:srgbClr val="5B7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 name="Freeform 5">
              <a:extLst>
                <a:ext uri="{FF2B5EF4-FFF2-40B4-BE49-F238E27FC236}">
                  <a16:creationId xmlns:a16="http://schemas.microsoft.com/office/drawing/2014/main" id="{0803EB78-1187-BF6E-12C3-61951FCB56B5}"/>
                </a:ext>
              </a:extLst>
            </p:cNvPr>
            <p:cNvSpPr>
              <a:spLocks/>
            </p:cNvSpPr>
            <p:nvPr/>
          </p:nvSpPr>
          <p:spPr bwMode="auto">
            <a:xfrm>
              <a:off x="2164" y="2101"/>
              <a:ext cx="1728" cy="1696"/>
            </a:xfrm>
            <a:custGeom>
              <a:avLst/>
              <a:gdLst>
                <a:gd name="T0" fmla="*/ 8375 w 770"/>
                <a:gd name="T1" fmla="*/ 3841 h 756"/>
                <a:gd name="T2" fmla="*/ 8229 w 770"/>
                <a:gd name="T3" fmla="*/ 3141 h 756"/>
                <a:gd name="T4" fmla="*/ 8149 w 770"/>
                <a:gd name="T5" fmla="*/ 2723 h 756"/>
                <a:gd name="T6" fmla="*/ 7695 w 770"/>
                <a:gd name="T7" fmla="*/ 2279 h 756"/>
                <a:gd name="T8" fmla="*/ 7403 w 770"/>
                <a:gd name="T9" fmla="*/ 1963 h 756"/>
                <a:gd name="T10" fmla="*/ 7332 w 770"/>
                <a:gd name="T11" fmla="*/ 1716 h 756"/>
                <a:gd name="T12" fmla="*/ 6975 w 770"/>
                <a:gd name="T13" fmla="*/ 1559 h 756"/>
                <a:gd name="T14" fmla="*/ 6975 w 770"/>
                <a:gd name="T15" fmla="*/ 1559 h 756"/>
                <a:gd name="T16" fmla="*/ 6869 w 770"/>
                <a:gd name="T17" fmla="*/ 1606 h 756"/>
                <a:gd name="T18" fmla="*/ 6557 w 770"/>
                <a:gd name="T19" fmla="*/ 1546 h 756"/>
                <a:gd name="T20" fmla="*/ 6169 w 770"/>
                <a:gd name="T21" fmla="*/ 1853 h 756"/>
                <a:gd name="T22" fmla="*/ 5842 w 770"/>
                <a:gd name="T23" fmla="*/ 1806 h 756"/>
                <a:gd name="T24" fmla="*/ 5469 w 770"/>
                <a:gd name="T25" fmla="*/ 1963 h 756"/>
                <a:gd name="T26" fmla="*/ 5007 w 770"/>
                <a:gd name="T27" fmla="*/ 1862 h 756"/>
                <a:gd name="T28" fmla="*/ 4760 w 770"/>
                <a:gd name="T29" fmla="*/ 1490 h 756"/>
                <a:gd name="T30" fmla="*/ 4704 w 770"/>
                <a:gd name="T31" fmla="*/ 1081 h 756"/>
                <a:gd name="T32" fmla="*/ 4805 w 770"/>
                <a:gd name="T33" fmla="*/ 781 h 756"/>
                <a:gd name="T34" fmla="*/ 4805 w 770"/>
                <a:gd name="T35" fmla="*/ 437 h 756"/>
                <a:gd name="T36" fmla="*/ 4794 w 770"/>
                <a:gd name="T37" fmla="*/ 428 h 756"/>
                <a:gd name="T38" fmla="*/ 4805 w 770"/>
                <a:gd name="T39" fmla="*/ 372 h 756"/>
                <a:gd name="T40" fmla="*/ 4881 w 770"/>
                <a:gd name="T41" fmla="*/ 0 h 756"/>
                <a:gd name="T42" fmla="*/ 1964 w 770"/>
                <a:gd name="T43" fmla="*/ 529 h 756"/>
                <a:gd name="T44" fmla="*/ 1481 w 770"/>
                <a:gd name="T45" fmla="*/ 1389 h 756"/>
                <a:gd name="T46" fmla="*/ 1210 w 770"/>
                <a:gd name="T47" fmla="*/ 2008 h 756"/>
                <a:gd name="T48" fmla="*/ 871 w 770"/>
                <a:gd name="T49" fmla="*/ 2676 h 756"/>
                <a:gd name="T50" fmla="*/ 590 w 770"/>
                <a:gd name="T51" fmla="*/ 3367 h 756"/>
                <a:gd name="T52" fmla="*/ 384 w 770"/>
                <a:gd name="T53" fmla="*/ 4040 h 756"/>
                <a:gd name="T54" fmla="*/ 202 w 770"/>
                <a:gd name="T55" fmla="*/ 5350 h 756"/>
                <a:gd name="T56" fmla="*/ 408 w 770"/>
                <a:gd name="T57" fmla="*/ 5893 h 756"/>
                <a:gd name="T58" fmla="*/ 635 w 770"/>
                <a:gd name="T59" fmla="*/ 6391 h 756"/>
                <a:gd name="T60" fmla="*/ 635 w 770"/>
                <a:gd name="T61" fmla="*/ 6423 h 756"/>
                <a:gd name="T62" fmla="*/ 619 w 770"/>
                <a:gd name="T63" fmla="*/ 6423 h 756"/>
                <a:gd name="T64" fmla="*/ 664 w 770"/>
                <a:gd name="T65" fmla="*/ 6447 h 756"/>
                <a:gd name="T66" fmla="*/ 1097 w 770"/>
                <a:gd name="T67" fmla="*/ 6946 h 756"/>
                <a:gd name="T68" fmla="*/ 1562 w 770"/>
                <a:gd name="T69" fmla="*/ 7201 h 756"/>
                <a:gd name="T70" fmla="*/ 2044 w 770"/>
                <a:gd name="T71" fmla="*/ 7484 h 756"/>
                <a:gd name="T72" fmla="*/ 2563 w 770"/>
                <a:gd name="T73" fmla="*/ 7666 h 756"/>
                <a:gd name="T74" fmla="*/ 3027 w 770"/>
                <a:gd name="T75" fmla="*/ 7780 h 756"/>
                <a:gd name="T76" fmla="*/ 3662 w 770"/>
                <a:gd name="T77" fmla="*/ 7991 h 756"/>
                <a:gd name="T78" fmla="*/ 4271 w 770"/>
                <a:gd name="T79" fmla="*/ 8218 h 756"/>
                <a:gd name="T80" fmla="*/ 5631 w 770"/>
                <a:gd name="T81" fmla="*/ 8410 h 756"/>
                <a:gd name="T82" fmla="*/ 6214 w 770"/>
                <a:gd name="T83" fmla="*/ 8444 h 756"/>
                <a:gd name="T84" fmla="*/ 7141 w 770"/>
                <a:gd name="T85" fmla="*/ 8410 h 756"/>
                <a:gd name="T86" fmla="*/ 7765 w 770"/>
                <a:gd name="T87" fmla="*/ 8244 h 756"/>
                <a:gd name="T88" fmla="*/ 8113 w 770"/>
                <a:gd name="T89" fmla="*/ 7901 h 756"/>
                <a:gd name="T90" fmla="*/ 8205 w 770"/>
                <a:gd name="T91" fmla="*/ 7473 h 756"/>
                <a:gd name="T92" fmla="*/ 8546 w 770"/>
                <a:gd name="T93" fmla="*/ 5873 h 756"/>
                <a:gd name="T94" fmla="*/ 8375 w 770"/>
                <a:gd name="T95" fmla="*/ 3841 h 7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0" h="756">
                  <a:moveTo>
                    <a:pt x="741" y="340"/>
                  </a:moveTo>
                  <a:cubicBezTo>
                    <a:pt x="732" y="298"/>
                    <a:pt x="730" y="293"/>
                    <a:pt x="728" y="278"/>
                  </a:cubicBezTo>
                  <a:cubicBezTo>
                    <a:pt x="726" y="263"/>
                    <a:pt x="732" y="264"/>
                    <a:pt x="721" y="241"/>
                  </a:cubicBezTo>
                  <a:cubicBezTo>
                    <a:pt x="710" y="218"/>
                    <a:pt x="688" y="210"/>
                    <a:pt x="681" y="202"/>
                  </a:cubicBezTo>
                  <a:cubicBezTo>
                    <a:pt x="674" y="194"/>
                    <a:pt x="662" y="184"/>
                    <a:pt x="655" y="174"/>
                  </a:cubicBezTo>
                  <a:cubicBezTo>
                    <a:pt x="648" y="164"/>
                    <a:pt x="654" y="160"/>
                    <a:pt x="649" y="152"/>
                  </a:cubicBezTo>
                  <a:cubicBezTo>
                    <a:pt x="644" y="144"/>
                    <a:pt x="630" y="141"/>
                    <a:pt x="617" y="138"/>
                  </a:cubicBezTo>
                  <a:cubicBezTo>
                    <a:pt x="617" y="138"/>
                    <a:pt x="617" y="138"/>
                    <a:pt x="617" y="138"/>
                  </a:cubicBezTo>
                  <a:cubicBezTo>
                    <a:pt x="614" y="140"/>
                    <a:pt x="611" y="141"/>
                    <a:pt x="608" y="142"/>
                  </a:cubicBezTo>
                  <a:cubicBezTo>
                    <a:pt x="591" y="149"/>
                    <a:pt x="586" y="132"/>
                    <a:pt x="580" y="137"/>
                  </a:cubicBezTo>
                  <a:cubicBezTo>
                    <a:pt x="574" y="142"/>
                    <a:pt x="568" y="159"/>
                    <a:pt x="546" y="164"/>
                  </a:cubicBezTo>
                  <a:cubicBezTo>
                    <a:pt x="524" y="169"/>
                    <a:pt x="526" y="156"/>
                    <a:pt x="517" y="160"/>
                  </a:cubicBezTo>
                  <a:cubicBezTo>
                    <a:pt x="508" y="164"/>
                    <a:pt x="505" y="169"/>
                    <a:pt x="484" y="174"/>
                  </a:cubicBezTo>
                  <a:cubicBezTo>
                    <a:pt x="463" y="179"/>
                    <a:pt x="455" y="177"/>
                    <a:pt x="443" y="165"/>
                  </a:cubicBezTo>
                  <a:cubicBezTo>
                    <a:pt x="431" y="153"/>
                    <a:pt x="430" y="147"/>
                    <a:pt x="421" y="132"/>
                  </a:cubicBezTo>
                  <a:cubicBezTo>
                    <a:pt x="412" y="117"/>
                    <a:pt x="414" y="108"/>
                    <a:pt x="416" y="96"/>
                  </a:cubicBezTo>
                  <a:cubicBezTo>
                    <a:pt x="418" y="84"/>
                    <a:pt x="426" y="82"/>
                    <a:pt x="425" y="69"/>
                  </a:cubicBezTo>
                  <a:cubicBezTo>
                    <a:pt x="424" y="56"/>
                    <a:pt x="425" y="45"/>
                    <a:pt x="425" y="39"/>
                  </a:cubicBezTo>
                  <a:cubicBezTo>
                    <a:pt x="424" y="38"/>
                    <a:pt x="424" y="38"/>
                    <a:pt x="424" y="38"/>
                  </a:cubicBezTo>
                  <a:cubicBezTo>
                    <a:pt x="425" y="33"/>
                    <a:pt x="425" y="33"/>
                    <a:pt x="425" y="33"/>
                  </a:cubicBezTo>
                  <a:cubicBezTo>
                    <a:pt x="428" y="21"/>
                    <a:pt x="430" y="10"/>
                    <a:pt x="432" y="0"/>
                  </a:cubicBezTo>
                  <a:cubicBezTo>
                    <a:pt x="174" y="47"/>
                    <a:pt x="174" y="47"/>
                    <a:pt x="174" y="47"/>
                  </a:cubicBezTo>
                  <a:cubicBezTo>
                    <a:pt x="165" y="74"/>
                    <a:pt x="140" y="100"/>
                    <a:pt x="131" y="123"/>
                  </a:cubicBezTo>
                  <a:cubicBezTo>
                    <a:pt x="124" y="142"/>
                    <a:pt x="118" y="160"/>
                    <a:pt x="107" y="178"/>
                  </a:cubicBezTo>
                  <a:cubicBezTo>
                    <a:pt x="95" y="198"/>
                    <a:pt x="83" y="215"/>
                    <a:pt x="77" y="237"/>
                  </a:cubicBezTo>
                  <a:cubicBezTo>
                    <a:pt x="70" y="258"/>
                    <a:pt x="60" y="278"/>
                    <a:pt x="52" y="298"/>
                  </a:cubicBezTo>
                  <a:cubicBezTo>
                    <a:pt x="43" y="317"/>
                    <a:pt x="41" y="338"/>
                    <a:pt x="34" y="358"/>
                  </a:cubicBezTo>
                  <a:cubicBezTo>
                    <a:pt x="22" y="397"/>
                    <a:pt x="0" y="432"/>
                    <a:pt x="18" y="474"/>
                  </a:cubicBezTo>
                  <a:cubicBezTo>
                    <a:pt x="25" y="492"/>
                    <a:pt x="27" y="505"/>
                    <a:pt x="36" y="522"/>
                  </a:cubicBezTo>
                  <a:cubicBezTo>
                    <a:pt x="41" y="534"/>
                    <a:pt x="47" y="554"/>
                    <a:pt x="56" y="566"/>
                  </a:cubicBezTo>
                  <a:cubicBezTo>
                    <a:pt x="58" y="568"/>
                    <a:pt x="58" y="569"/>
                    <a:pt x="56" y="569"/>
                  </a:cubicBezTo>
                  <a:cubicBezTo>
                    <a:pt x="56" y="569"/>
                    <a:pt x="55" y="569"/>
                    <a:pt x="55" y="569"/>
                  </a:cubicBezTo>
                  <a:cubicBezTo>
                    <a:pt x="59" y="571"/>
                    <a:pt x="59" y="571"/>
                    <a:pt x="59" y="571"/>
                  </a:cubicBezTo>
                  <a:cubicBezTo>
                    <a:pt x="65" y="587"/>
                    <a:pt x="73" y="611"/>
                    <a:pt x="97" y="615"/>
                  </a:cubicBezTo>
                  <a:cubicBezTo>
                    <a:pt x="112" y="625"/>
                    <a:pt x="128" y="633"/>
                    <a:pt x="138" y="638"/>
                  </a:cubicBezTo>
                  <a:cubicBezTo>
                    <a:pt x="158" y="650"/>
                    <a:pt x="168" y="654"/>
                    <a:pt x="181" y="663"/>
                  </a:cubicBezTo>
                  <a:cubicBezTo>
                    <a:pt x="194" y="672"/>
                    <a:pt x="204" y="673"/>
                    <a:pt x="227" y="679"/>
                  </a:cubicBezTo>
                  <a:cubicBezTo>
                    <a:pt x="242" y="685"/>
                    <a:pt x="254" y="686"/>
                    <a:pt x="268" y="689"/>
                  </a:cubicBezTo>
                  <a:cubicBezTo>
                    <a:pt x="288" y="705"/>
                    <a:pt x="299" y="698"/>
                    <a:pt x="324" y="708"/>
                  </a:cubicBezTo>
                  <a:cubicBezTo>
                    <a:pt x="349" y="718"/>
                    <a:pt x="356" y="720"/>
                    <a:pt x="378" y="728"/>
                  </a:cubicBezTo>
                  <a:cubicBezTo>
                    <a:pt x="400" y="736"/>
                    <a:pt x="483" y="742"/>
                    <a:pt x="498" y="745"/>
                  </a:cubicBezTo>
                  <a:cubicBezTo>
                    <a:pt x="513" y="748"/>
                    <a:pt x="542" y="746"/>
                    <a:pt x="550" y="748"/>
                  </a:cubicBezTo>
                  <a:cubicBezTo>
                    <a:pt x="598" y="756"/>
                    <a:pt x="623" y="745"/>
                    <a:pt x="632" y="745"/>
                  </a:cubicBezTo>
                  <a:cubicBezTo>
                    <a:pt x="639" y="748"/>
                    <a:pt x="675" y="738"/>
                    <a:pt x="687" y="730"/>
                  </a:cubicBezTo>
                  <a:cubicBezTo>
                    <a:pt x="699" y="722"/>
                    <a:pt x="710" y="714"/>
                    <a:pt x="718" y="700"/>
                  </a:cubicBezTo>
                  <a:cubicBezTo>
                    <a:pt x="726" y="686"/>
                    <a:pt x="728" y="676"/>
                    <a:pt x="726" y="662"/>
                  </a:cubicBezTo>
                  <a:cubicBezTo>
                    <a:pt x="732" y="634"/>
                    <a:pt x="742" y="623"/>
                    <a:pt x="756" y="520"/>
                  </a:cubicBezTo>
                  <a:cubicBezTo>
                    <a:pt x="770" y="417"/>
                    <a:pt x="750" y="382"/>
                    <a:pt x="741" y="340"/>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 name="Freeform 6">
              <a:extLst>
                <a:ext uri="{FF2B5EF4-FFF2-40B4-BE49-F238E27FC236}">
                  <a16:creationId xmlns:a16="http://schemas.microsoft.com/office/drawing/2014/main" id="{8FAAC39B-BF54-684C-A9DB-89AC6EE843D8}"/>
                </a:ext>
              </a:extLst>
            </p:cNvPr>
            <p:cNvSpPr>
              <a:spLocks/>
            </p:cNvSpPr>
            <p:nvPr/>
          </p:nvSpPr>
          <p:spPr bwMode="auto">
            <a:xfrm>
              <a:off x="1520" y="1773"/>
              <a:ext cx="530" cy="238"/>
            </a:xfrm>
            <a:custGeom>
              <a:avLst/>
              <a:gdLst>
                <a:gd name="T0" fmla="*/ 2672 w 236"/>
                <a:gd name="T1" fmla="*/ 202 h 106"/>
                <a:gd name="T2" fmla="*/ 1810 w 236"/>
                <a:gd name="T3" fmla="*/ 182 h 106"/>
                <a:gd name="T4" fmla="*/ 283 w 236"/>
                <a:gd name="T5" fmla="*/ 36 h 106"/>
                <a:gd name="T6" fmla="*/ 353 w 236"/>
                <a:gd name="T7" fmla="*/ 1028 h 106"/>
                <a:gd name="T8" fmla="*/ 773 w 236"/>
                <a:gd name="T9" fmla="*/ 1044 h 106"/>
                <a:gd name="T10" fmla="*/ 1538 w 236"/>
                <a:gd name="T11" fmla="*/ 1098 h 106"/>
                <a:gd name="T12" fmla="*/ 2300 w 236"/>
                <a:gd name="T13" fmla="*/ 1134 h 106"/>
                <a:gd name="T14" fmla="*/ 2583 w 236"/>
                <a:gd name="T15" fmla="*/ 1190 h 106"/>
                <a:gd name="T16" fmla="*/ 2628 w 236"/>
                <a:gd name="T17" fmla="*/ 1199 h 106"/>
                <a:gd name="T18" fmla="*/ 2672 w 236"/>
                <a:gd name="T19" fmla="*/ 20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6" h="106">
                  <a:moveTo>
                    <a:pt x="236" y="18"/>
                  </a:moveTo>
                  <a:cubicBezTo>
                    <a:pt x="211" y="18"/>
                    <a:pt x="185" y="17"/>
                    <a:pt x="160" y="16"/>
                  </a:cubicBezTo>
                  <a:cubicBezTo>
                    <a:pt x="115" y="12"/>
                    <a:pt x="70" y="5"/>
                    <a:pt x="25" y="3"/>
                  </a:cubicBezTo>
                  <a:cubicBezTo>
                    <a:pt x="2" y="0"/>
                    <a:pt x="0" y="92"/>
                    <a:pt x="31" y="91"/>
                  </a:cubicBezTo>
                  <a:cubicBezTo>
                    <a:pt x="42" y="88"/>
                    <a:pt x="56" y="91"/>
                    <a:pt x="68" y="92"/>
                  </a:cubicBezTo>
                  <a:cubicBezTo>
                    <a:pt x="90" y="94"/>
                    <a:pt x="113" y="95"/>
                    <a:pt x="136" y="97"/>
                  </a:cubicBezTo>
                  <a:cubicBezTo>
                    <a:pt x="158" y="99"/>
                    <a:pt x="181" y="98"/>
                    <a:pt x="203" y="100"/>
                  </a:cubicBezTo>
                  <a:cubicBezTo>
                    <a:pt x="217" y="102"/>
                    <a:pt x="215" y="103"/>
                    <a:pt x="228" y="105"/>
                  </a:cubicBezTo>
                  <a:cubicBezTo>
                    <a:pt x="232" y="106"/>
                    <a:pt x="232" y="106"/>
                    <a:pt x="232" y="106"/>
                  </a:cubicBezTo>
                  <a:cubicBezTo>
                    <a:pt x="233" y="83"/>
                    <a:pt x="234" y="53"/>
                    <a:pt x="236" y="18"/>
                  </a:cubicBezTo>
                </a:path>
              </a:pathLst>
            </a:custGeom>
            <a:solidFill>
              <a:srgbClr val="5B7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 name="Freeform 7">
              <a:extLst>
                <a:ext uri="{FF2B5EF4-FFF2-40B4-BE49-F238E27FC236}">
                  <a16:creationId xmlns:a16="http://schemas.microsoft.com/office/drawing/2014/main" id="{2E1EB90E-49BD-3879-C178-D0247DC70EFF}"/>
                </a:ext>
              </a:extLst>
            </p:cNvPr>
            <p:cNvSpPr>
              <a:spLocks/>
            </p:cNvSpPr>
            <p:nvPr/>
          </p:nvSpPr>
          <p:spPr bwMode="auto">
            <a:xfrm>
              <a:off x="1677" y="2119"/>
              <a:ext cx="306" cy="121"/>
            </a:xfrm>
            <a:custGeom>
              <a:avLst/>
              <a:gdLst>
                <a:gd name="T0" fmla="*/ 1377 w 136"/>
                <a:gd name="T1" fmla="*/ 607 h 54"/>
                <a:gd name="T2" fmla="*/ 1550 w 136"/>
                <a:gd name="T3" fmla="*/ 101 h 54"/>
                <a:gd name="T4" fmla="*/ 866 w 136"/>
                <a:gd name="T5" fmla="*/ 36 h 54"/>
                <a:gd name="T6" fmla="*/ 218 w 136"/>
                <a:gd name="T7" fmla="*/ 9 h 54"/>
                <a:gd name="T8" fmla="*/ 320 w 136"/>
                <a:gd name="T9" fmla="*/ 462 h 54"/>
                <a:gd name="T10" fmla="*/ 923 w 136"/>
                <a:gd name="T11" fmla="*/ 542 h 54"/>
                <a:gd name="T12" fmla="*/ 1357 w 136"/>
                <a:gd name="T13" fmla="*/ 607 h 54"/>
                <a:gd name="T14" fmla="*/ 1377 w 136"/>
                <a:gd name="T15" fmla="*/ 607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54">
                  <a:moveTo>
                    <a:pt x="121" y="54"/>
                  </a:moveTo>
                  <a:cubicBezTo>
                    <a:pt x="124" y="39"/>
                    <a:pt x="129" y="24"/>
                    <a:pt x="136" y="9"/>
                  </a:cubicBezTo>
                  <a:cubicBezTo>
                    <a:pt x="118" y="3"/>
                    <a:pt x="95" y="5"/>
                    <a:pt x="76" y="3"/>
                  </a:cubicBezTo>
                  <a:cubicBezTo>
                    <a:pt x="57" y="2"/>
                    <a:pt x="38" y="3"/>
                    <a:pt x="19" y="1"/>
                  </a:cubicBezTo>
                  <a:cubicBezTo>
                    <a:pt x="6" y="0"/>
                    <a:pt x="0" y="38"/>
                    <a:pt x="28" y="41"/>
                  </a:cubicBezTo>
                  <a:cubicBezTo>
                    <a:pt x="44" y="46"/>
                    <a:pt x="64" y="46"/>
                    <a:pt x="81" y="48"/>
                  </a:cubicBezTo>
                  <a:cubicBezTo>
                    <a:pt x="94" y="50"/>
                    <a:pt x="107" y="53"/>
                    <a:pt x="119" y="54"/>
                  </a:cubicBezTo>
                  <a:cubicBezTo>
                    <a:pt x="119" y="54"/>
                    <a:pt x="120" y="54"/>
                    <a:pt x="121" y="54"/>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 name="Freeform 8">
              <a:extLst>
                <a:ext uri="{FF2B5EF4-FFF2-40B4-BE49-F238E27FC236}">
                  <a16:creationId xmlns:a16="http://schemas.microsoft.com/office/drawing/2014/main" id="{0225058F-A3DB-DEFD-9B8E-5249FBC379B2}"/>
                </a:ext>
              </a:extLst>
            </p:cNvPr>
            <p:cNvSpPr>
              <a:spLocks/>
            </p:cNvSpPr>
            <p:nvPr/>
          </p:nvSpPr>
          <p:spPr bwMode="auto">
            <a:xfrm>
              <a:off x="2488" y="2392"/>
              <a:ext cx="819" cy="1118"/>
            </a:xfrm>
            <a:custGeom>
              <a:avLst/>
              <a:gdLst>
                <a:gd name="T0" fmla="*/ 2834 w 365"/>
                <a:gd name="T1" fmla="*/ 3352 h 498"/>
                <a:gd name="T2" fmla="*/ 3162 w 365"/>
                <a:gd name="T3" fmla="*/ 3563 h 498"/>
                <a:gd name="T4" fmla="*/ 3413 w 365"/>
                <a:gd name="T5" fmla="*/ 3554 h 498"/>
                <a:gd name="T6" fmla="*/ 3716 w 365"/>
                <a:gd name="T7" fmla="*/ 3745 h 498"/>
                <a:gd name="T8" fmla="*/ 3671 w 365"/>
                <a:gd name="T9" fmla="*/ 4153 h 498"/>
                <a:gd name="T10" fmla="*/ 3444 w 365"/>
                <a:gd name="T11" fmla="*/ 4582 h 498"/>
                <a:gd name="T12" fmla="*/ 3061 w 365"/>
                <a:gd name="T13" fmla="*/ 4798 h 498"/>
                <a:gd name="T14" fmla="*/ 3105 w 365"/>
                <a:gd name="T15" fmla="*/ 5080 h 498"/>
                <a:gd name="T16" fmla="*/ 3951 w 365"/>
                <a:gd name="T17" fmla="*/ 5137 h 498"/>
                <a:gd name="T18" fmla="*/ 3877 w 365"/>
                <a:gd name="T19" fmla="*/ 5444 h 498"/>
                <a:gd name="T20" fmla="*/ 3085 w 365"/>
                <a:gd name="T21" fmla="*/ 5579 h 498"/>
                <a:gd name="T22" fmla="*/ 2859 w 365"/>
                <a:gd name="T23" fmla="*/ 5363 h 498"/>
                <a:gd name="T24" fmla="*/ 2280 w 365"/>
                <a:gd name="T25" fmla="*/ 5296 h 498"/>
                <a:gd name="T26" fmla="*/ 1797 w 365"/>
                <a:gd name="T27" fmla="*/ 5101 h 498"/>
                <a:gd name="T28" fmla="*/ 1409 w 365"/>
                <a:gd name="T29" fmla="*/ 4753 h 498"/>
                <a:gd name="T30" fmla="*/ 1335 w 365"/>
                <a:gd name="T31" fmla="*/ 4461 h 498"/>
                <a:gd name="T32" fmla="*/ 1728 w 365"/>
                <a:gd name="T33" fmla="*/ 4744 h 498"/>
                <a:gd name="T34" fmla="*/ 1934 w 365"/>
                <a:gd name="T35" fmla="*/ 4773 h 498"/>
                <a:gd name="T36" fmla="*/ 2587 w 365"/>
                <a:gd name="T37" fmla="*/ 4910 h 498"/>
                <a:gd name="T38" fmla="*/ 2643 w 365"/>
                <a:gd name="T39" fmla="*/ 4683 h 498"/>
                <a:gd name="T40" fmla="*/ 2926 w 365"/>
                <a:gd name="T41" fmla="*/ 4436 h 498"/>
                <a:gd name="T42" fmla="*/ 2926 w 365"/>
                <a:gd name="T43" fmla="*/ 4097 h 498"/>
                <a:gd name="T44" fmla="*/ 2587 w 365"/>
                <a:gd name="T45" fmla="*/ 3935 h 498"/>
                <a:gd name="T46" fmla="*/ 1907 w 365"/>
                <a:gd name="T47" fmla="*/ 3882 h 498"/>
                <a:gd name="T48" fmla="*/ 1708 w 365"/>
                <a:gd name="T49" fmla="*/ 3689 h 498"/>
                <a:gd name="T50" fmla="*/ 1344 w 365"/>
                <a:gd name="T51" fmla="*/ 3316 h 498"/>
                <a:gd name="T52" fmla="*/ 1708 w 365"/>
                <a:gd name="T53" fmla="*/ 3190 h 498"/>
                <a:gd name="T54" fmla="*/ 2114 w 365"/>
                <a:gd name="T55" fmla="*/ 3145 h 498"/>
                <a:gd name="T56" fmla="*/ 2271 w 365"/>
                <a:gd name="T57" fmla="*/ 2862 h 498"/>
                <a:gd name="T58" fmla="*/ 2053 w 365"/>
                <a:gd name="T59" fmla="*/ 2853 h 498"/>
                <a:gd name="T60" fmla="*/ 1535 w 365"/>
                <a:gd name="T61" fmla="*/ 2728 h 498"/>
                <a:gd name="T62" fmla="*/ 972 w 365"/>
                <a:gd name="T63" fmla="*/ 2707 h 498"/>
                <a:gd name="T64" fmla="*/ 442 w 365"/>
                <a:gd name="T65" fmla="*/ 2707 h 498"/>
                <a:gd name="T66" fmla="*/ 337 w 365"/>
                <a:gd name="T67" fmla="*/ 2555 h 498"/>
                <a:gd name="T68" fmla="*/ 215 w 365"/>
                <a:gd name="T69" fmla="*/ 2389 h 498"/>
                <a:gd name="T70" fmla="*/ 0 w 365"/>
                <a:gd name="T71" fmla="*/ 2016 h 498"/>
                <a:gd name="T72" fmla="*/ 171 w 365"/>
                <a:gd name="T73" fmla="*/ 1866 h 498"/>
                <a:gd name="T74" fmla="*/ 337 w 365"/>
                <a:gd name="T75" fmla="*/ 1890 h 498"/>
                <a:gd name="T76" fmla="*/ 871 w 365"/>
                <a:gd name="T77" fmla="*/ 1890 h 498"/>
                <a:gd name="T78" fmla="*/ 1037 w 365"/>
                <a:gd name="T79" fmla="*/ 1551 h 498"/>
                <a:gd name="T80" fmla="*/ 1344 w 365"/>
                <a:gd name="T81" fmla="*/ 1044 h 498"/>
                <a:gd name="T82" fmla="*/ 1651 w 365"/>
                <a:gd name="T83" fmla="*/ 846 h 498"/>
                <a:gd name="T84" fmla="*/ 1660 w 365"/>
                <a:gd name="T85" fmla="*/ 599 h 498"/>
                <a:gd name="T86" fmla="*/ 1907 w 365"/>
                <a:gd name="T87" fmla="*/ 247 h 498"/>
                <a:gd name="T88" fmla="*/ 2327 w 365"/>
                <a:gd name="T89" fmla="*/ 56 h 498"/>
                <a:gd name="T90" fmla="*/ 3263 w 365"/>
                <a:gd name="T91" fmla="*/ 712 h 498"/>
                <a:gd name="T92" fmla="*/ 3298 w 365"/>
                <a:gd name="T93" fmla="*/ 1165 h 498"/>
                <a:gd name="T94" fmla="*/ 3132 w 365"/>
                <a:gd name="T95" fmla="*/ 1652 h 498"/>
                <a:gd name="T96" fmla="*/ 3534 w 365"/>
                <a:gd name="T97" fmla="*/ 2025 h 498"/>
                <a:gd name="T98" fmla="*/ 3263 w 365"/>
                <a:gd name="T99" fmla="*/ 2434 h 498"/>
                <a:gd name="T100" fmla="*/ 3105 w 365"/>
                <a:gd name="T101" fmla="*/ 2728 h 498"/>
                <a:gd name="T102" fmla="*/ 2845 w 365"/>
                <a:gd name="T103" fmla="*/ 3064 h 498"/>
                <a:gd name="T104" fmla="*/ 2654 w 365"/>
                <a:gd name="T105" fmla="*/ 3280 h 4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5" h="498">
                  <a:moveTo>
                    <a:pt x="235" y="290"/>
                  </a:moveTo>
                  <a:cubicBezTo>
                    <a:pt x="240" y="296"/>
                    <a:pt x="245" y="293"/>
                    <a:pt x="251" y="296"/>
                  </a:cubicBezTo>
                  <a:cubicBezTo>
                    <a:pt x="259" y="302"/>
                    <a:pt x="250" y="302"/>
                    <a:pt x="251" y="309"/>
                  </a:cubicBezTo>
                  <a:cubicBezTo>
                    <a:pt x="254" y="322"/>
                    <a:pt x="280" y="303"/>
                    <a:pt x="280" y="315"/>
                  </a:cubicBezTo>
                  <a:cubicBezTo>
                    <a:pt x="277" y="316"/>
                    <a:pt x="277" y="318"/>
                    <a:pt x="276" y="319"/>
                  </a:cubicBezTo>
                  <a:cubicBezTo>
                    <a:pt x="285" y="323"/>
                    <a:pt x="293" y="316"/>
                    <a:pt x="302" y="314"/>
                  </a:cubicBezTo>
                  <a:cubicBezTo>
                    <a:pt x="310" y="312"/>
                    <a:pt x="324" y="314"/>
                    <a:pt x="331" y="317"/>
                  </a:cubicBezTo>
                  <a:cubicBezTo>
                    <a:pt x="341" y="322"/>
                    <a:pt x="334" y="325"/>
                    <a:pt x="329" y="331"/>
                  </a:cubicBezTo>
                  <a:cubicBezTo>
                    <a:pt x="323" y="338"/>
                    <a:pt x="324" y="341"/>
                    <a:pt x="333" y="348"/>
                  </a:cubicBezTo>
                  <a:cubicBezTo>
                    <a:pt x="330" y="355"/>
                    <a:pt x="325" y="359"/>
                    <a:pt x="325" y="367"/>
                  </a:cubicBezTo>
                  <a:cubicBezTo>
                    <a:pt x="324" y="377"/>
                    <a:pt x="326" y="380"/>
                    <a:pt x="318" y="388"/>
                  </a:cubicBezTo>
                  <a:cubicBezTo>
                    <a:pt x="313" y="394"/>
                    <a:pt x="311" y="400"/>
                    <a:pt x="305" y="405"/>
                  </a:cubicBezTo>
                  <a:cubicBezTo>
                    <a:pt x="299" y="409"/>
                    <a:pt x="289" y="409"/>
                    <a:pt x="282" y="411"/>
                  </a:cubicBezTo>
                  <a:cubicBezTo>
                    <a:pt x="275" y="413"/>
                    <a:pt x="264" y="415"/>
                    <a:pt x="271" y="424"/>
                  </a:cubicBezTo>
                  <a:cubicBezTo>
                    <a:pt x="277" y="431"/>
                    <a:pt x="289" y="424"/>
                    <a:pt x="279" y="435"/>
                  </a:cubicBezTo>
                  <a:cubicBezTo>
                    <a:pt x="274" y="441"/>
                    <a:pt x="264" y="443"/>
                    <a:pt x="275" y="449"/>
                  </a:cubicBezTo>
                  <a:cubicBezTo>
                    <a:pt x="281" y="453"/>
                    <a:pt x="293" y="454"/>
                    <a:pt x="300" y="455"/>
                  </a:cubicBezTo>
                  <a:cubicBezTo>
                    <a:pt x="316" y="459"/>
                    <a:pt x="334" y="451"/>
                    <a:pt x="350" y="454"/>
                  </a:cubicBezTo>
                  <a:cubicBezTo>
                    <a:pt x="357" y="456"/>
                    <a:pt x="365" y="462"/>
                    <a:pt x="362" y="471"/>
                  </a:cubicBezTo>
                  <a:cubicBezTo>
                    <a:pt x="360" y="479"/>
                    <a:pt x="349" y="479"/>
                    <a:pt x="343" y="481"/>
                  </a:cubicBezTo>
                  <a:cubicBezTo>
                    <a:pt x="328" y="484"/>
                    <a:pt x="314" y="494"/>
                    <a:pt x="299" y="495"/>
                  </a:cubicBezTo>
                  <a:cubicBezTo>
                    <a:pt x="290" y="496"/>
                    <a:pt x="282" y="493"/>
                    <a:pt x="273" y="493"/>
                  </a:cubicBezTo>
                  <a:cubicBezTo>
                    <a:pt x="265" y="494"/>
                    <a:pt x="257" y="498"/>
                    <a:pt x="255" y="488"/>
                  </a:cubicBezTo>
                  <a:cubicBezTo>
                    <a:pt x="253" y="483"/>
                    <a:pt x="261" y="478"/>
                    <a:pt x="253" y="474"/>
                  </a:cubicBezTo>
                  <a:cubicBezTo>
                    <a:pt x="248" y="472"/>
                    <a:pt x="238" y="478"/>
                    <a:pt x="233" y="480"/>
                  </a:cubicBezTo>
                  <a:cubicBezTo>
                    <a:pt x="217" y="483"/>
                    <a:pt x="216" y="469"/>
                    <a:pt x="202" y="468"/>
                  </a:cubicBezTo>
                  <a:cubicBezTo>
                    <a:pt x="201" y="463"/>
                    <a:pt x="204" y="459"/>
                    <a:pt x="208" y="455"/>
                  </a:cubicBezTo>
                  <a:cubicBezTo>
                    <a:pt x="193" y="442"/>
                    <a:pt x="174" y="458"/>
                    <a:pt x="159" y="451"/>
                  </a:cubicBezTo>
                  <a:cubicBezTo>
                    <a:pt x="150" y="446"/>
                    <a:pt x="143" y="441"/>
                    <a:pt x="134" y="437"/>
                  </a:cubicBezTo>
                  <a:cubicBezTo>
                    <a:pt x="125" y="433"/>
                    <a:pt x="119" y="431"/>
                    <a:pt x="125" y="420"/>
                  </a:cubicBezTo>
                  <a:cubicBezTo>
                    <a:pt x="130" y="411"/>
                    <a:pt x="135" y="413"/>
                    <a:pt x="123" y="406"/>
                  </a:cubicBezTo>
                  <a:cubicBezTo>
                    <a:pt x="116" y="403"/>
                    <a:pt x="104" y="398"/>
                    <a:pt x="118" y="394"/>
                  </a:cubicBezTo>
                  <a:cubicBezTo>
                    <a:pt x="128" y="391"/>
                    <a:pt x="133" y="398"/>
                    <a:pt x="138" y="404"/>
                  </a:cubicBezTo>
                  <a:cubicBezTo>
                    <a:pt x="142" y="410"/>
                    <a:pt x="147" y="414"/>
                    <a:pt x="153" y="419"/>
                  </a:cubicBezTo>
                  <a:cubicBezTo>
                    <a:pt x="159" y="425"/>
                    <a:pt x="160" y="436"/>
                    <a:pt x="170" y="438"/>
                  </a:cubicBezTo>
                  <a:cubicBezTo>
                    <a:pt x="186" y="442"/>
                    <a:pt x="180" y="428"/>
                    <a:pt x="171" y="422"/>
                  </a:cubicBezTo>
                  <a:cubicBezTo>
                    <a:pt x="181" y="419"/>
                    <a:pt x="187" y="433"/>
                    <a:pt x="197" y="434"/>
                  </a:cubicBezTo>
                  <a:cubicBezTo>
                    <a:pt x="207" y="436"/>
                    <a:pt x="219" y="434"/>
                    <a:pt x="229" y="434"/>
                  </a:cubicBezTo>
                  <a:cubicBezTo>
                    <a:pt x="232" y="427"/>
                    <a:pt x="226" y="422"/>
                    <a:pt x="221" y="419"/>
                  </a:cubicBezTo>
                  <a:cubicBezTo>
                    <a:pt x="224" y="414"/>
                    <a:pt x="232" y="417"/>
                    <a:pt x="234" y="414"/>
                  </a:cubicBezTo>
                  <a:cubicBezTo>
                    <a:pt x="237" y="410"/>
                    <a:pt x="228" y="401"/>
                    <a:pt x="227" y="396"/>
                  </a:cubicBezTo>
                  <a:cubicBezTo>
                    <a:pt x="238" y="393"/>
                    <a:pt x="249" y="399"/>
                    <a:pt x="259" y="392"/>
                  </a:cubicBezTo>
                  <a:cubicBezTo>
                    <a:pt x="260" y="386"/>
                    <a:pt x="256" y="382"/>
                    <a:pt x="256" y="376"/>
                  </a:cubicBezTo>
                  <a:cubicBezTo>
                    <a:pt x="256" y="371"/>
                    <a:pt x="261" y="366"/>
                    <a:pt x="259" y="362"/>
                  </a:cubicBezTo>
                  <a:cubicBezTo>
                    <a:pt x="256" y="357"/>
                    <a:pt x="248" y="357"/>
                    <a:pt x="244" y="356"/>
                  </a:cubicBezTo>
                  <a:cubicBezTo>
                    <a:pt x="239" y="353"/>
                    <a:pt x="235" y="349"/>
                    <a:pt x="229" y="348"/>
                  </a:cubicBezTo>
                  <a:cubicBezTo>
                    <a:pt x="217" y="346"/>
                    <a:pt x="212" y="355"/>
                    <a:pt x="199" y="354"/>
                  </a:cubicBezTo>
                  <a:cubicBezTo>
                    <a:pt x="191" y="354"/>
                    <a:pt x="168" y="354"/>
                    <a:pt x="169" y="343"/>
                  </a:cubicBezTo>
                  <a:cubicBezTo>
                    <a:pt x="178" y="342"/>
                    <a:pt x="174" y="337"/>
                    <a:pt x="170" y="333"/>
                  </a:cubicBezTo>
                  <a:cubicBezTo>
                    <a:pt x="164" y="328"/>
                    <a:pt x="158" y="329"/>
                    <a:pt x="151" y="326"/>
                  </a:cubicBezTo>
                  <a:cubicBezTo>
                    <a:pt x="142" y="323"/>
                    <a:pt x="122" y="317"/>
                    <a:pt x="117" y="308"/>
                  </a:cubicBezTo>
                  <a:cubicBezTo>
                    <a:pt x="115" y="304"/>
                    <a:pt x="115" y="296"/>
                    <a:pt x="119" y="293"/>
                  </a:cubicBezTo>
                  <a:cubicBezTo>
                    <a:pt x="125" y="288"/>
                    <a:pt x="131" y="294"/>
                    <a:pt x="138" y="291"/>
                  </a:cubicBezTo>
                  <a:cubicBezTo>
                    <a:pt x="144" y="289"/>
                    <a:pt x="144" y="284"/>
                    <a:pt x="151" y="282"/>
                  </a:cubicBezTo>
                  <a:cubicBezTo>
                    <a:pt x="156" y="281"/>
                    <a:pt x="163" y="281"/>
                    <a:pt x="169" y="280"/>
                  </a:cubicBezTo>
                  <a:cubicBezTo>
                    <a:pt x="176" y="284"/>
                    <a:pt x="180" y="282"/>
                    <a:pt x="187" y="278"/>
                  </a:cubicBezTo>
                  <a:cubicBezTo>
                    <a:pt x="193" y="275"/>
                    <a:pt x="204" y="272"/>
                    <a:pt x="208" y="265"/>
                  </a:cubicBezTo>
                  <a:cubicBezTo>
                    <a:pt x="212" y="258"/>
                    <a:pt x="210" y="252"/>
                    <a:pt x="201" y="253"/>
                  </a:cubicBezTo>
                  <a:cubicBezTo>
                    <a:pt x="198" y="253"/>
                    <a:pt x="197" y="257"/>
                    <a:pt x="193" y="257"/>
                  </a:cubicBezTo>
                  <a:cubicBezTo>
                    <a:pt x="188" y="257"/>
                    <a:pt x="186" y="254"/>
                    <a:pt x="182" y="252"/>
                  </a:cubicBezTo>
                  <a:cubicBezTo>
                    <a:pt x="174" y="249"/>
                    <a:pt x="168" y="250"/>
                    <a:pt x="160" y="249"/>
                  </a:cubicBezTo>
                  <a:cubicBezTo>
                    <a:pt x="152" y="248"/>
                    <a:pt x="144" y="244"/>
                    <a:pt x="136" y="241"/>
                  </a:cubicBezTo>
                  <a:cubicBezTo>
                    <a:pt x="128" y="239"/>
                    <a:pt x="120" y="236"/>
                    <a:pt x="112" y="237"/>
                  </a:cubicBezTo>
                  <a:cubicBezTo>
                    <a:pt x="102" y="239"/>
                    <a:pt x="96" y="241"/>
                    <a:pt x="86" y="239"/>
                  </a:cubicBezTo>
                  <a:cubicBezTo>
                    <a:pt x="76" y="238"/>
                    <a:pt x="67" y="235"/>
                    <a:pt x="57" y="234"/>
                  </a:cubicBezTo>
                  <a:cubicBezTo>
                    <a:pt x="48" y="232"/>
                    <a:pt x="46" y="237"/>
                    <a:pt x="39" y="239"/>
                  </a:cubicBezTo>
                  <a:cubicBezTo>
                    <a:pt x="35" y="240"/>
                    <a:pt x="21" y="241"/>
                    <a:pt x="18" y="237"/>
                  </a:cubicBezTo>
                  <a:cubicBezTo>
                    <a:pt x="9" y="227"/>
                    <a:pt x="28" y="231"/>
                    <a:pt x="30" y="226"/>
                  </a:cubicBezTo>
                  <a:cubicBezTo>
                    <a:pt x="31" y="221"/>
                    <a:pt x="25" y="221"/>
                    <a:pt x="23" y="219"/>
                  </a:cubicBezTo>
                  <a:cubicBezTo>
                    <a:pt x="20" y="215"/>
                    <a:pt x="20" y="215"/>
                    <a:pt x="19" y="211"/>
                  </a:cubicBezTo>
                  <a:cubicBezTo>
                    <a:pt x="16" y="205"/>
                    <a:pt x="16" y="198"/>
                    <a:pt x="12" y="193"/>
                  </a:cubicBezTo>
                  <a:cubicBezTo>
                    <a:pt x="7" y="187"/>
                    <a:pt x="0" y="187"/>
                    <a:pt x="0" y="178"/>
                  </a:cubicBezTo>
                  <a:cubicBezTo>
                    <a:pt x="0" y="171"/>
                    <a:pt x="8" y="164"/>
                    <a:pt x="15" y="165"/>
                  </a:cubicBezTo>
                  <a:cubicBezTo>
                    <a:pt x="15" y="165"/>
                    <a:pt x="15" y="165"/>
                    <a:pt x="15" y="165"/>
                  </a:cubicBezTo>
                  <a:cubicBezTo>
                    <a:pt x="12" y="162"/>
                    <a:pt x="12" y="159"/>
                    <a:pt x="16" y="156"/>
                  </a:cubicBezTo>
                  <a:cubicBezTo>
                    <a:pt x="21" y="159"/>
                    <a:pt x="24" y="164"/>
                    <a:pt x="30" y="167"/>
                  </a:cubicBezTo>
                  <a:cubicBezTo>
                    <a:pt x="31" y="169"/>
                    <a:pt x="31" y="169"/>
                    <a:pt x="31" y="169"/>
                  </a:cubicBezTo>
                  <a:cubicBezTo>
                    <a:pt x="42" y="173"/>
                    <a:pt x="69" y="179"/>
                    <a:pt x="77" y="167"/>
                  </a:cubicBezTo>
                  <a:cubicBezTo>
                    <a:pt x="82" y="158"/>
                    <a:pt x="72" y="153"/>
                    <a:pt x="74" y="146"/>
                  </a:cubicBezTo>
                  <a:cubicBezTo>
                    <a:pt x="75" y="141"/>
                    <a:pt x="87" y="139"/>
                    <a:pt x="92" y="137"/>
                  </a:cubicBezTo>
                  <a:cubicBezTo>
                    <a:pt x="103" y="132"/>
                    <a:pt x="121" y="125"/>
                    <a:pt x="124" y="111"/>
                  </a:cubicBezTo>
                  <a:cubicBezTo>
                    <a:pt x="125" y="104"/>
                    <a:pt x="117" y="97"/>
                    <a:pt x="119" y="92"/>
                  </a:cubicBezTo>
                  <a:cubicBezTo>
                    <a:pt x="121" y="86"/>
                    <a:pt x="134" y="87"/>
                    <a:pt x="138" y="84"/>
                  </a:cubicBezTo>
                  <a:cubicBezTo>
                    <a:pt x="141" y="82"/>
                    <a:pt x="141" y="78"/>
                    <a:pt x="146" y="75"/>
                  </a:cubicBezTo>
                  <a:cubicBezTo>
                    <a:pt x="149" y="73"/>
                    <a:pt x="154" y="72"/>
                    <a:pt x="157" y="69"/>
                  </a:cubicBezTo>
                  <a:cubicBezTo>
                    <a:pt x="162" y="62"/>
                    <a:pt x="157" y="48"/>
                    <a:pt x="147" y="53"/>
                  </a:cubicBezTo>
                  <a:cubicBezTo>
                    <a:pt x="145" y="46"/>
                    <a:pt x="158" y="46"/>
                    <a:pt x="163" y="43"/>
                  </a:cubicBezTo>
                  <a:cubicBezTo>
                    <a:pt x="170" y="38"/>
                    <a:pt x="166" y="32"/>
                    <a:pt x="169" y="22"/>
                  </a:cubicBezTo>
                  <a:cubicBezTo>
                    <a:pt x="172" y="8"/>
                    <a:pt x="176" y="14"/>
                    <a:pt x="186" y="12"/>
                  </a:cubicBezTo>
                  <a:cubicBezTo>
                    <a:pt x="192" y="12"/>
                    <a:pt x="199" y="7"/>
                    <a:pt x="206" y="5"/>
                  </a:cubicBezTo>
                  <a:cubicBezTo>
                    <a:pt x="231" y="0"/>
                    <a:pt x="277" y="12"/>
                    <a:pt x="283" y="40"/>
                  </a:cubicBezTo>
                  <a:cubicBezTo>
                    <a:pt x="285" y="51"/>
                    <a:pt x="282" y="54"/>
                    <a:pt x="289" y="63"/>
                  </a:cubicBezTo>
                  <a:cubicBezTo>
                    <a:pt x="294" y="70"/>
                    <a:pt x="300" y="75"/>
                    <a:pt x="295" y="84"/>
                  </a:cubicBezTo>
                  <a:cubicBezTo>
                    <a:pt x="290" y="93"/>
                    <a:pt x="286" y="91"/>
                    <a:pt x="292" y="103"/>
                  </a:cubicBezTo>
                  <a:cubicBezTo>
                    <a:pt x="296" y="109"/>
                    <a:pt x="300" y="115"/>
                    <a:pt x="304" y="121"/>
                  </a:cubicBezTo>
                  <a:cubicBezTo>
                    <a:pt x="314" y="143"/>
                    <a:pt x="288" y="137"/>
                    <a:pt x="277" y="146"/>
                  </a:cubicBezTo>
                  <a:cubicBezTo>
                    <a:pt x="263" y="157"/>
                    <a:pt x="289" y="164"/>
                    <a:pt x="297" y="168"/>
                  </a:cubicBezTo>
                  <a:cubicBezTo>
                    <a:pt x="301" y="171"/>
                    <a:pt x="310" y="174"/>
                    <a:pt x="313" y="179"/>
                  </a:cubicBezTo>
                  <a:cubicBezTo>
                    <a:pt x="318" y="188"/>
                    <a:pt x="308" y="185"/>
                    <a:pt x="303" y="191"/>
                  </a:cubicBezTo>
                  <a:cubicBezTo>
                    <a:pt x="314" y="201"/>
                    <a:pt x="297" y="211"/>
                    <a:pt x="289" y="215"/>
                  </a:cubicBezTo>
                  <a:cubicBezTo>
                    <a:pt x="272" y="223"/>
                    <a:pt x="277" y="225"/>
                    <a:pt x="293" y="230"/>
                  </a:cubicBezTo>
                  <a:cubicBezTo>
                    <a:pt x="294" y="240"/>
                    <a:pt x="280" y="237"/>
                    <a:pt x="275" y="241"/>
                  </a:cubicBezTo>
                  <a:cubicBezTo>
                    <a:pt x="267" y="247"/>
                    <a:pt x="273" y="255"/>
                    <a:pt x="270" y="262"/>
                  </a:cubicBezTo>
                  <a:cubicBezTo>
                    <a:pt x="266" y="271"/>
                    <a:pt x="260" y="268"/>
                    <a:pt x="252" y="271"/>
                  </a:cubicBezTo>
                  <a:cubicBezTo>
                    <a:pt x="245" y="272"/>
                    <a:pt x="236" y="277"/>
                    <a:pt x="230" y="282"/>
                  </a:cubicBezTo>
                  <a:lnTo>
                    <a:pt x="235" y="290"/>
                  </a:lnTo>
                  <a:close/>
                </a:path>
              </a:pathLst>
            </a:custGeom>
            <a:solidFill>
              <a:srgbClr val="BA6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 name="Freeform 9">
              <a:extLst>
                <a:ext uri="{FF2B5EF4-FFF2-40B4-BE49-F238E27FC236}">
                  <a16:creationId xmlns:a16="http://schemas.microsoft.com/office/drawing/2014/main" id="{88E660EF-D565-DDE5-6AD2-7D122C5D403F}"/>
                </a:ext>
              </a:extLst>
            </p:cNvPr>
            <p:cNvSpPr>
              <a:spLocks/>
            </p:cNvSpPr>
            <p:nvPr/>
          </p:nvSpPr>
          <p:spPr bwMode="auto">
            <a:xfrm>
              <a:off x="2909" y="3068"/>
              <a:ext cx="254" cy="172"/>
            </a:xfrm>
            <a:custGeom>
              <a:avLst/>
              <a:gdLst>
                <a:gd name="T0" fmla="*/ 247 w 113"/>
                <a:gd name="T1" fmla="*/ 0 h 77"/>
                <a:gd name="T2" fmla="*/ 0 w 113"/>
                <a:gd name="T3" fmla="*/ 9 h 77"/>
                <a:gd name="T4" fmla="*/ 238 w 113"/>
                <a:gd name="T5" fmla="*/ 125 h 77"/>
                <a:gd name="T6" fmla="*/ 36 w 113"/>
                <a:gd name="T7" fmla="*/ 134 h 77"/>
                <a:gd name="T8" fmla="*/ 45 w 113"/>
                <a:gd name="T9" fmla="*/ 270 h 77"/>
                <a:gd name="T10" fmla="*/ 373 w 113"/>
                <a:gd name="T11" fmla="*/ 389 h 77"/>
                <a:gd name="T12" fmla="*/ 681 w 113"/>
                <a:gd name="T13" fmla="*/ 478 h 77"/>
                <a:gd name="T14" fmla="*/ 600 w 113"/>
                <a:gd name="T15" fmla="*/ 534 h 77"/>
                <a:gd name="T16" fmla="*/ 919 w 113"/>
                <a:gd name="T17" fmla="*/ 614 h 77"/>
                <a:gd name="T18" fmla="*/ 1092 w 113"/>
                <a:gd name="T19" fmla="*/ 858 h 77"/>
                <a:gd name="T20" fmla="*/ 1283 w 113"/>
                <a:gd name="T21" fmla="*/ 748 h 77"/>
                <a:gd name="T22" fmla="*/ 1036 w 113"/>
                <a:gd name="T23" fmla="*/ 648 h 77"/>
                <a:gd name="T24" fmla="*/ 1203 w 113"/>
                <a:gd name="T25" fmla="*/ 558 h 77"/>
                <a:gd name="T26" fmla="*/ 910 w 113"/>
                <a:gd name="T27" fmla="*/ 445 h 77"/>
                <a:gd name="T28" fmla="*/ 1036 w 113"/>
                <a:gd name="T29" fmla="*/ 335 h 77"/>
                <a:gd name="T30" fmla="*/ 854 w 113"/>
                <a:gd name="T31" fmla="*/ 270 h 77"/>
                <a:gd name="T32" fmla="*/ 863 w 113"/>
                <a:gd name="T33" fmla="*/ 243 h 77"/>
                <a:gd name="T34" fmla="*/ 728 w 113"/>
                <a:gd name="T35" fmla="*/ 145 h 77"/>
                <a:gd name="T36" fmla="*/ 420 w 113"/>
                <a:gd name="T37" fmla="*/ 9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77">
                  <a:moveTo>
                    <a:pt x="22" y="0"/>
                  </a:moveTo>
                  <a:cubicBezTo>
                    <a:pt x="15" y="0"/>
                    <a:pt x="7" y="2"/>
                    <a:pt x="0" y="1"/>
                  </a:cubicBezTo>
                  <a:cubicBezTo>
                    <a:pt x="8" y="3"/>
                    <a:pt x="17" y="4"/>
                    <a:pt x="21" y="11"/>
                  </a:cubicBezTo>
                  <a:cubicBezTo>
                    <a:pt x="16" y="13"/>
                    <a:pt x="8" y="12"/>
                    <a:pt x="3" y="12"/>
                  </a:cubicBezTo>
                  <a:cubicBezTo>
                    <a:pt x="17" y="14"/>
                    <a:pt x="18" y="21"/>
                    <a:pt x="4" y="24"/>
                  </a:cubicBezTo>
                  <a:cubicBezTo>
                    <a:pt x="11" y="24"/>
                    <a:pt x="33" y="24"/>
                    <a:pt x="33" y="35"/>
                  </a:cubicBezTo>
                  <a:cubicBezTo>
                    <a:pt x="41" y="37"/>
                    <a:pt x="55" y="36"/>
                    <a:pt x="60" y="43"/>
                  </a:cubicBezTo>
                  <a:cubicBezTo>
                    <a:pt x="59" y="45"/>
                    <a:pt x="56" y="47"/>
                    <a:pt x="53" y="48"/>
                  </a:cubicBezTo>
                  <a:cubicBezTo>
                    <a:pt x="64" y="45"/>
                    <a:pt x="73" y="49"/>
                    <a:pt x="81" y="55"/>
                  </a:cubicBezTo>
                  <a:cubicBezTo>
                    <a:pt x="85" y="59"/>
                    <a:pt x="104" y="72"/>
                    <a:pt x="96" y="77"/>
                  </a:cubicBezTo>
                  <a:cubicBezTo>
                    <a:pt x="98" y="68"/>
                    <a:pt x="104" y="67"/>
                    <a:pt x="113" y="67"/>
                  </a:cubicBezTo>
                  <a:cubicBezTo>
                    <a:pt x="105" y="68"/>
                    <a:pt x="97" y="63"/>
                    <a:pt x="91" y="58"/>
                  </a:cubicBezTo>
                  <a:cubicBezTo>
                    <a:pt x="94" y="53"/>
                    <a:pt x="101" y="51"/>
                    <a:pt x="106" y="50"/>
                  </a:cubicBezTo>
                  <a:cubicBezTo>
                    <a:pt x="98" y="49"/>
                    <a:pt x="85" y="47"/>
                    <a:pt x="80" y="40"/>
                  </a:cubicBezTo>
                  <a:cubicBezTo>
                    <a:pt x="83" y="36"/>
                    <a:pt x="88" y="34"/>
                    <a:pt x="91" y="30"/>
                  </a:cubicBezTo>
                  <a:cubicBezTo>
                    <a:pt x="86" y="27"/>
                    <a:pt x="79" y="27"/>
                    <a:pt x="75" y="24"/>
                  </a:cubicBezTo>
                  <a:cubicBezTo>
                    <a:pt x="75" y="23"/>
                    <a:pt x="76" y="23"/>
                    <a:pt x="76" y="22"/>
                  </a:cubicBezTo>
                  <a:cubicBezTo>
                    <a:pt x="73" y="19"/>
                    <a:pt x="62" y="19"/>
                    <a:pt x="64" y="13"/>
                  </a:cubicBezTo>
                  <a:cubicBezTo>
                    <a:pt x="57" y="8"/>
                    <a:pt x="42" y="10"/>
                    <a:pt x="37" y="1"/>
                  </a:cubicBezTo>
                </a:path>
              </a:pathLst>
            </a:custGeom>
            <a:solidFill>
              <a:srgbClr val="C275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 name="Freeform 10">
              <a:extLst>
                <a:ext uri="{FF2B5EF4-FFF2-40B4-BE49-F238E27FC236}">
                  <a16:creationId xmlns:a16="http://schemas.microsoft.com/office/drawing/2014/main" id="{3E49921C-B89C-5C97-4052-61C83CEADBD0}"/>
                </a:ext>
              </a:extLst>
            </p:cNvPr>
            <p:cNvSpPr>
              <a:spLocks/>
            </p:cNvSpPr>
            <p:nvPr/>
          </p:nvSpPr>
          <p:spPr bwMode="auto">
            <a:xfrm>
              <a:off x="2968" y="3088"/>
              <a:ext cx="110" cy="74"/>
            </a:xfrm>
            <a:custGeom>
              <a:avLst/>
              <a:gdLst>
                <a:gd name="T0" fmla="*/ 171 w 49"/>
                <a:gd name="T1" fmla="*/ 0 h 33"/>
                <a:gd name="T2" fmla="*/ 0 w 49"/>
                <a:gd name="T3" fmla="*/ 9 h 33"/>
                <a:gd name="T4" fmla="*/ 146 w 49"/>
                <a:gd name="T5" fmla="*/ 81 h 33"/>
                <a:gd name="T6" fmla="*/ 0 w 49"/>
                <a:gd name="T7" fmla="*/ 110 h 33"/>
                <a:gd name="T8" fmla="*/ 56 w 49"/>
                <a:gd name="T9" fmla="*/ 215 h 33"/>
                <a:gd name="T10" fmla="*/ 397 w 49"/>
                <a:gd name="T11" fmla="*/ 372 h 33"/>
                <a:gd name="T12" fmla="*/ 554 w 49"/>
                <a:gd name="T13" fmla="*/ 316 h 33"/>
                <a:gd name="T14" fmla="*/ 373 w 49"/>
                <a:gd name="T15" fmla="*/ 271 h 33"/>
                <a:gd name="T16" fmla="*/ 510 w 49"/>
                <a:gd name="T17" fmla="*/ 215 h 33"/>
                <a:gd name="T18" fmla="*/ 397 w 49"/>
                <a:gd name="T19" fmla="*/ 157 h 33"/>
                <a:gd name="T20" fmla="*/ 489 w 49"/>
                <a:gd name="T21" fmla="*/ 11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3">
                  <a:moveTo>
                    <a:pt x="15" y="0"/>
                  </a:moveTo>
                  <a:cubicBezTo>
                    <a:pt x="10" y="0"/>
                    <a:pt x="5" y="0"/>
                    <a:pt x="0" y="1"/>
                  </a:cubicBezTo>
                  <a:cubicBezTo>
                    <a:pt x="4" y="3"/>
                    <a:pt x="9" y="4"/>
                    <a:pt x="13" y="7"/>
                  </a:cubicBezTo>
                  <a:cubicBezTo>
                    <a:pt x="10" y="10"/>
                    <a:pt x="4" y="10"/>
                    <a:pt x="0" y="10"/>
                  </a:cubicBezTo>
                  <a:cubicBezTo>
                    <a:pt x="6" y="11"/>
                    <a:pt x="15" y="15"/>
                    <a:pt x="5" y="19"/>
                  </a:cubicBezTo>
                  <a:cubicBezTo>
                    <a:pt x="16" y="18"/>
                    <a:pt x="30" y="23"/>
                    <a:pt x="35" y="33"/>
                  </a:cubicBezTo>
                  <a:cubicBezTo>
                    <a:pt x="27" y="29"/>
                    <a:pt x="44" y="25"/>
                    <a:pt x="49" y="28"/>
                  </a:cubicBezTo>
                  <a:cubicBezTo>
                    <a:pt x="44" y="28"/>
                    <a:pt x="37" y="26"/>
                    <a:pt x="33" y="24"/>
                  </a:cubicBezTo>
                  <a:cubicBezTo>
                    <a:pt x="36" y="20"/>
                    <a:pt x="41" y="20"/>
                    <a:pt x="45" y="19"/>
                  </a:cubicBezTo>
                  <a:cubicBezTo>
                    <a:pt x="41" y="17"/>
                    <a:pt x="37" y="16"/>
                    <a:pt x="35" y="14"/>
                  </a:cubicBezTo>
                  <a:cubicBezTo>
                    <a:pt x="37" y="12"/>
                    <a:pt x="42" y="10"/>
                    <a:pt x="43" y="10"/>
                  </a:cubicBezTo>
                </a:path>
              </a:pathLst>
            </a:custGeom>
            <a:solidFill>
              <a:srgbClr val="CB89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 name="Freeform 11">
              <a:extLst>
                <a:ext uri="{FF2B5EF4-FFF2-40B4-BE49-F238E27FC236}">
                  <a16:creationId xmlns:a16="http://schemas.microsoft.com/office/drawing/2014/main" id="{07372CC5-6F40-7BC0-19F6-EE57308E65B3}"/>
                </a:ext>
              </a:extLst>
            </p:cNvPr>
            <p:cNvSpPr>
              <a:spLocks/>
            </p:cNvSpPr>
            <p:nvPr/>
          </p:nvSpPr>
          <p:spPr bwMode="auto">
            <a:xfrm>
              <a:off x="2703" y="2469"/>
              <a:ext cx="337" cy="417"/>
            </a:xfrm>
            <a:custGeom>
              <a:avLst/>
              <a:gdLst>
                <a:gd name="T0" fmla="*/ 1337 w 150"/>
                <a:gd name="T1" fmla="*/ 0 h 186"/>
                <a:gd name="T2" fmla="*/ 1029 w 150"/>
                <a:gd name="T3" fmla="*/ 316 h 186"/>
                <a:gd name="T4" fmla="*/ 827 w 150"/>
                <a:gd name="T5" fmla="*/ 980 h 186"/>
                <a:gd name="T6" fmla="*/ 292 w 150"/>
                <a:gd name="T7" fmla="*/ 1567 h 186"/>
                <a:gd name="T8" fmla="*/ 45 w 150"/>
                <a:gd name="T9" fmla="*/ 1769 h 186"/>
                <a:gd name="T10" fmla="*/ 171 w 150"/>
                <a:gd name="T11" fmla="*/ 1950 h 186"/>
                <a:gd name="T12" fmla="*/ 454 w 150"/>
                <a:gd name="T13" fmla="*/ 2007 h 186"/>
                <a:gd name="T14" fmla="*/ 874 w 150"/>
                <a:gd name="T15" fmla="*/ 2076 h 186"/>
                <a:gd name="T16" fmla="*/ 1665 w 150"/>
                <a:gd name="T17" fmla="*/ 1769 h 186"/>
                <a:gd name="T18" fmla="*/ 1600 w 150"/>
                <a:gd name="T19" fmla="*/ 1408 h 186"/>
                <a:gd name="T20" fmla="*/ 1575 w 150"/>
                <a:gd name="T21" fmla="*/ 1016 h 186"/>
                <a:gd name="T22" fmla="*/ 1564 w 150"/>
                <a:gd name="T23" fmla="*/ 632 h 186"/>
                <a:gd name="T24" fmla="*/ 1454 w 150"/>
                <a:gd name="T25" fmla="*/ 170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86">
                  <a:moveTo>
                    <a:pt x="118" y="0"/>
                  </a:moveTo>
                  <a:cubicBezTo>
                    <a:pt x="103" y="0"/>
                    <a:pt x="94" y="15"/>
                    <a:pt x="91" y="28"/>
                  </a:cubicBezTo>
                  <a:cubicBezTo>
                    <a:pt x="87" y="48"/>
                    <a:pt x="84" y="69"/>
                    <a:pt x="73" y="87"/>
                  </a:cubicBezTo>
                  <a:cubicBezTo>
                    <a:pt x="61" y="108"/>
                    <a:pt x="47" y="126"/>
                    <a:pt x="26" y="139"/>
                  </a:cubicBezTo>
                  <a:cubicBezTo>
                    <a:pt x="18" y="144"/>
                    <a:pt x="8" y="147"/>
                    <a:pt x="4" y="157"/>
                  </a:cubicBezTo>
                  <a:cubicBezTo>
                    <a:pt x="0" y="167"/>
                    <a:pt x="8" y="169"/>
                    <a:pt x="15" y="173"/>
                  </a:cubicBezTo>
                  <a:cubicBezTo>
                    <a:pt x="23" y="177"/>
                    <a:pt x="31" y="177"/>
                    <a:pt x="40" y="178"/>
                  </a:cubicBezTo>
                  <a:cubicBezTo>
                    <a:pt x="52" y="180"/>
                    <a:pt x="65" y="182"/>
                    <a:pt x="77" y="184"/>
                  </a:cubicBezTo>
                  <a:cubicBezTo>
                    <a:pt x="98" y="186"/>
                    <a:pt x="141" y="183"/>
                    <a:pt x="147" y="157"/>
                  </a:cubicBezTo>
                  <a:cubicBezTo>
                    <a:pt x="150" y="147"/>
                    <a:pt x="144" y="135"/>
                    <a:pt x="141" y="125"/>
                  </a:cubicBezTo>
                  <a:cubicBezTo>
                    <a:pt x="139" y="114"/>
                    <a:pt x="138" y="102"/>
                    <a:pt x="139" y="90"/>
                  </a:cubicBezTo>
                  <a:cubicBezTo>
                    <a:pt x="139" y="79"/>
                    <a:pt x="139" y="67"/>
                    <a:pt x="138" y="56"/>
                  </a:cubicBezTo>
                  <a:cubicBezTo>
                    <a:pt x="136" y="42"/>
                    <a:pt x="128" y="28"/>
                    <a:pt x="128" y="15"/>
                  </a:cubicBezTo>
                </a:path>
              </a:pathLst>
            </a:custGeom>
            <a:solidFill>
              <a:srgbClr val="C275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 name="Freeform 12">
              <a:extLst>
                <a:ext uri="{FF2B5EF4-FFF2-40B4-BE49-F238E27FC236}">
                  <a16:creationId xmlns:a16="http://schemas.microsoft.com/office/drawing/2014/main" id="{9C661034-EE59-FDB1-C14A-90AD929F80F3}"/>
                </a:ext>
              </a:extLst>
            </p:cNvPr>
            <p:cNvSpPr>
              <a:spLocks/>
            </p:cNvSpPr>
            <p:nvPr/>
          </p:nvSpPr>
          <p:spPr bwMode="auto">
            <a:xfrm>
              <a:off x="2665" y="2478"/>
              <a:ext cx="397" cy="397"/>
            </a:xfrm>
            <a:custGeom>
              <a:avLst/>
              <a:gdLst>
                <a:gd name="T0" fmla="*/ 1862 w 177"/>
                <a:gd name="T1" fmla="*/ 700 h 177"/>
                <a:gd name="T2" fmla="*/ 1806 w 177"/>
                <a:gd name="T3" fmla="*/ 769 h 177"/>
                <a:gd name="T4" fmla="*/ 1752 w 177"/>
                <a:gd name="T5" fmla="*/ 881 h 177"/>
                <a:gd name="T6" fmla="*/ 1886 w 177"/>
                <a:gd name="T7" fmla="*/ 1036 h 177"/>
                <a:gd name="T8" fmla="*/ 1906 w 177"/>
                <a:gd name="T9" fmla="*/ 1142 h 177"/>
                <a:gd name="T10" fmla="*/ 1996 w 177"/>
                <a:gd name="T11" fmla="*/ 1227 h 177"/>
                <a:gd name="T12" fmla="*/ 1886 w 177"/>
                <a:gd name="T13" fmla="*/ 1299 h 177"/>
                <a:gd name="T14" fmla="*/ 1862 w 177"/>
                <a:gd name="T15" fmla="*/ 1352 h 177"/>
                <a:gd name="T16" fmla="*/ 1886 w 177"/>
                <a:gd name="T17" fmla="*/ 1615 h 177"/>
                <a:gd name="T18" fmla="*/ 1996 w 177"/>
                <a:gd name="T19" fmla="*/ 1772 h 177"/>
                <a:gd name="T20" fmla="*/ 1942 w 177"/>
                <a:gd name="T21" fmla="*/ 1806 h 177"/>
                <a:gd name="T22" fmla="*/ 1752 w 177"/>
                <a:gd name="T23" fmla="*/ 1918 h 177"/>
                <a:gd name="T24" fmla="*/ 1761 w 177"/>
                <a:gd name="T25" fmla="*/ 1987 h 177"/>
                <a:gd name="T26" fmla="*/ 292 w 177"/>
                <a:gd name="T27" fmla="*/ 1898 h 177"/>
                <a:gd name="T28" fmla="*/ 227 w 177"/>
                <a:gd name="T29" fmla="*/ 1797 h 177"/>
                <a:gd name="T30" fmla="*/ 271 w 177"/>
                <a:gd name="T31" fmla="*/ 1725 h 177"/>
                <a:gd name="T32" fmla="*/ 327 w 177"/>
                <a:gd name="T33" fmla="*/ 1671 h 177"/>
                <a:gd name="T34" fmla="*/ 428 w 177"/>
                <a:gd name="T35" fmla="*/ 1579 h 177"/>
                <a:gd name="T36" fmla="*/ 473 w 177"/>
                <a:gd name="T37" fmla="*/ 1489 h 177"/>
                <a:gd name="T38" fmla="*/ 689 w 177"/>
                <a:gd name="T39" fmla="*/ 1388 h 177"/>
                <a:gd name="T40" fmla="*/ 790 w 177"/>
                <a:gd name="T41" fmla="*/ 1243 h 177"/>
                <a:gd name="T42" fmla="*/ 810 w 177"/>
                <a:gd name="T43" fmla="*/ 1187 h 177"/>
                <a:gd name="T44" fmla="*/ 947 w 177"/>
                <a:gd name="T45" fmla="*/ 1072 h 177"/>
                <a:gd name="T46" fmla="*/ 960 w 177"/>
                <a:gd name="T47" fmla="*/ 980 h 177"/>
                <a:gd name="T48" fmla="*/ 1027 w 177"/>
                <a:gd name="T49" fmla="*/ 926 h 177"/>
                <a:gd name="T50" fmla="*/ 1142 w 177"/>
                <a:gd name="T51" fmla="*/ 801 h 177"/>
                <a:gd name="T52" fmla="*/ 1187 w 177"/>
                <a:gd name="T53" fmla="*/ 599 h 177"/>
                <a:gd name="T54" fmla="*/ 980 w 177"/>
                <a:gd name="T55" fmla="*/ 498 h 177"/>
                <a:gd name="T56" fmla="*/ 1061 w 177"/>
                <a:gd name="T57" fmla="*/ 473 h 177"/>
                <a:gd name="T58" fmla="*/ 1162 w 177"/>
                <a:gd name="T59" fmla="*/ 408 h 177"/>
                <a:gd name="T60" fmla="*/ 1187 w 177"/>
                <a:gd name="T61" fmla="*/ 283 h 177"/>
                <a:gd name="T62" fmla="*/ 1272 w 177"/>
                <a:gd name="T63" fmla="*/ 236 h 177"/>
                <a:gd name="T64" fmla="*/ 1272 w 177"/>
                <a:gd name="T65" fmla="*/ 81 h 177"/>
                <a:gd name="T66" fmla="*/ 1409 w 177"/>
                <a:gd name="T67" fmla="*/ 45 h 177"/>
                <a:gd name="T68" fmla="*/ 1570 w 177"/>
                <a:gd name="T69" fmla="*/ 45 h 177"/>
                <a:gd name="T70" fmla="*/ 1615 w 177"/>
                <a:gd name="T71" fmla="*/ 137 h 177"/>
                <a:gd name="T72" fmla="*/ 1635 w 177"/>
                <a:gd name="T73" fmla="*/ 202 h 177"/>
                <a:gd name="T74" fmla="*/ 1615 w 177"/>
                <a:gd name="T75" fmla="*/ 381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7" h="177">
                  <a:moveTo>
                    <a:pt x="152" y="57"/>
                  </a:moveTo>
                  <a:cubicBezTo>
                    <a:pt x="153" y="60"/>
                    <a:pt x="162" y="62"/>
                    <a:pt x="165" y="62"/>
                  </a:cubicBezTo>
                  <a:cubicBezTo>
                    <a:pt x="161" y="63"/>
                    <a:pt x="157" y="64"/>
                    <a:pt x="152" y="64"/>
                  </a:cubicBezTo>
                  <a:cubicBezTo>
                    <a:pt x="155" y="65"/>
                    <a:pt x="158" y="66"/>
                    <a:pt x="160" y="68"/>
                  </a:cubicBezTo>
                  <a:cubicBezTo>
                    <a:pt x="158" y="69"/>
                    <a:pt x="156" y="68"/>
                    <a:pt x="154" y="71"/>
                  </a:cubicBezTo>
                  <a:cubicBezTo>
                    <a:pt x="152" y="74"/>
                    <a:pt x="154" y="76"/>
                    <a:pt x="155" y="78"/>
                  </a:cubicBezTo>
                  <a:cubicBezTo>
                    <a:pt x="156" y="81"/>
                    <a:pt x="156" y="85"/>
                    <a:pt x="158" y="88"/>
                  </a:cubicBezTo>
                  <a:cubicBezTo>
                    <a:pt x="160" y="90"/>
                    <a:pt x="164" y="91"/>
                    <a:pt x="167" y="92"/>
                  </a:cubicBezTo>
                  <a:cubicBezTo>
                    <a:pt x="162" y="94"/>
                    <a:pt x="156" y="92"/>
                    <a:pt x="151" y="93"/>
                  </a:cubicBezTo>
                  <a:cubicBezTo>
                    <a:pt x="157" y="95"/>
                    <a:pt x="162" y="100"/>
                    <a:pt x="169" y="101"/>
                  </a:cubicBezTo>
                  <a:cubicBezTo>
                    <a:pt x="165" y="101"/>
                    <a:pt x="160" y="101"/>
                    <a:pt x="157" y="102"/>
                  </a:cubicBezTo>
                  <a:cubicBezTo>
                    <a:pt x="163" y="104"/>
                    <a:pt x="170" y="108"/>
                    <a:pt x="177" y="109"/>
                  </a:cubicBezTo>
                  <a:cubicBezTo>
                    <a:pt x="171" y="112"/>
                    <a:pt x="163" y="109"/>
                    <a:pt x="157" y="110"/>
                  </a:cubicBezTo>
                  <a:cubicBezTo>
                    <a:pt x="160" y="111"/>
                    <a:pt x="165" y="112"/>
                    <a:pt x="167" y="115"/>
                  </a:cubicBezTo>
                  <a:cubicBezTo>
                    <a:pt x="165" y="115"/>
                    <a:pt x="163" y="116"/>
                    <a:pt x="160" y="116"/>
                  </a:cubicBezTo>
                  <a:cubicBezTo>
                    <a:pt x="162" y="118"/>
                    <a:pt x="164" y="118"/>
                    <a:pt x="165" y="120"/>
                  </a:cubicBezTo>
                  <a:cubicBezTo>
                    <a:pt x="161" y="127"/>
                    <a:pt x="152" y="125"/>
                    <a:pt x="162" y="133"/>
                  </a:cubicBezTo>
                  <a:cubicBezTo>
                    <a:pt x="166" y="136"/>
                    <a:pt x="168" y="139"/>
                    <a:pt x="167" y="143"/>
                  </a:cubicBezTo>
                  <a:cubicBezTo>
                    <a:pt x="166" y="148"/>
                    <a:pt x="162" y="149"/>
                    <a:pt x="160" y="152"/>
                  </a:cubicBezTo>
                  <a:cubicBezTo>
                    <a:pt x="165" y="155"/>
                    <a:pt x="172" y="154"/>
                    <a:pt x="177" y="157"/>
                  </a:cubicBezTo>
                  <a:cubicBezTo>
                    <a:pt x="173" y="156"/>
                    <a:pt x="168" y="156"/>
                    <a:pt x="164" y="158"/>
                  </a:cubicBezTo>
                  <a:cubicBezTo>
                    <a:pt x="167" y="158"/>
                    <a:pt x="169" y="159"/>
                    <a:pt x="172" y="160"/>
                  </a:cubicBezTo>
                  <a:cubicBezTo>
                    <a:pt x="168" y="162"/>
                    <a:pt x="163" y="161"/>
                    <a:pt x="159" y="165"/>
                  </a:cubicBezTo>
                  <a:cubicBezTo>
                    <a:pt x="157" y="166"/>
                    <a:pt x="158" y="168"/>
                    <a:pt x="155" y="170"/>
                  </a:cubicBezTo>
                  <a:cubicBezTo>
                    <a:pt x="152" y="171"/>
                    <a:pt x="149" y="169"/>
                    <a:pt x="149" y="172"/>
                  </a:cubicBezTo>
                  <a:cubicBezTo>
                    <a:pt x="152" y="173"/>
                    <a:pt x="154" y="173"/>
                    <a:pt x="156" y="176"/>
                  </a:cubicBezTo>
                  <a:cubicBezTo>
                    <a:pt x="126" y="177"/>
                    <a:pt x="96" y="177"/>
                    <a:pt x="65" y="175"/>
                  </a:cubicBezTo>
                  <a:cubicBezTo>
                    <a:pt x="51" y="174"/>
                    <a:pt x="39" y="174"/>
                    <a:pt x="26" y="168"/>
                  </a:cubicBezTo>
                  <a:cubicBezTo>
                    <a:pt x="17" y="164"/>
                    <a:pt x="9" y="159"/>
                    <a:pt x="0" y="155"/>
                  </a:cubicBezTo>
                  <a:cubicBezTo>
                    <a:pt x="6" y="157"/>
                    <a:pt x="15" y="162"/>
                    <a:pt x="20" y="159"/>
                  </a:cubicBezTo>
                  <a:cubicBezTo>
                    <a:pt x="17" y="159"/>
                    <a:pt x="15" y="157"/>
                    <a:pt x="14" y="154"/>
                  </a:cubicBezTo>
                  <a:cubicBezTo>
                    <a:pt x="17" y="156"/>
                    <a:pt x="21" y="156"/>
                    <a:pt x="24" y="153"/>
                  </a:cubicBezTo>
                  <a:cubicBezTo>
                    <a:pt x="24" y="153"/>
                    <a:pt x="23" y="153"/>
                    <a:pt x="23" y="152"/>
                  </a:cubicBezTo>
                  <a:cubicBezTo>
                    <a:pt x="26" y="151"/>
                    <a:pt x="28" y="150"/>
                    <a:pt x="29" y="148"/>
                  </a:cubicBezTo>
                  <a:cubicBezTo>
                    <a:pt x="27" y="145"/>
                    <a:pt x="22" y="145"/>
                    <a:pt x="20" y="142"/>
                  </a:cubicBezTo>
                  <a:cubicBezTo>
                    <a:pt x="25" y="146"/>
                    <a:pt x="34" y="146"/>
                    <a:pt x="38" y="140"/>
                  </a:cubicBezTo>
                  <a:cubicBezTo>
                    <a:pt x="35" y="137"/>
                    <a:pt x="31" y="133"/>
                    <a:pt x="27" y="131"/>
                  </a:cubicBezTo>
                  <a:cubicBezTo>
                    <a:pt x="32" y="133"/>
                    <a:pt x="37" y="136"/>
                    <a:pt x="42" y="132"/>
                  </a:cubicBezTo>
                  <a:cubicBezTo>
                    <a:pt x="41" y="131"/>
                    <a:pt x="39" y="130"/>
                    <a:pt x="37" y="129"/>
                  </a:cubicBezTo>
                  <a:cubicBezTo>
                    <a:pt x="45" y="132"/>
                    <a:pt x="55" y="130"/>
                    <a:pt x="61" y="123"/>
                  </a:cubicBezTo>
                  <a:cubicBezTo>
                    <a:pt x="68" y="115"/>
                    <a:pt x="52" y="110"/>
                    <a:pt x="46" y="108"/>
                  </a:cubicBezTo>
                  <a:cubicBezTo>
                    <a:pt x="51" y="113"/>
                    <a:pt x="64" y="114"/>
                    <a:pt x="70" y="110"/>
                  </a:cubicBezTo>
                  <a:cubicBezTo>
                    <a:pt x="68" y="108"/>
                    <a:pt x="65" y="106"/>
                    <a:pt x="63" y="105"/>
                  </a:cubicBezTo>
                  <a:cubicBezTo>
                    <a:pt x="65" y="107"/>
                    <a:pt x="69" y="108"/>
                    <a:pt x="72" y="105"/>
                  </a:cubicBezTo>
                  <a:cubicBezTo>
                    <a:pt x="71" y="105"/>
                    <a:pt x="71" y="103"/>
                    <a:pt x="70" y="103"/>
                  </a:cubicBezTo>
                  <a:cubicBezTo>
                    <a:pt x="73" y="102"/>
                    <a:pt x="84" y="99"/>
                    <a:pt x="84" y="95"/>
                  </a:cubicBezTo>
                  <a:cubicBezTo>
                    <a:pt x="85" y="91"/>
                    <a:pt x="75" y="90"/>
                    <a:pt x="72" y="89"/>
                  </a:cubicBezTo>
                  <a:cubicBezTo>
                    <a:pt x="76" y="89"/>
                    <a:pt x="82" y="91"/>
                    <a:pt x="85" y="87"/>
                  </a:cubicBezTo>
                  <a:cubicBezTo>
                    <a:pt x="84" y="84"/>
                    <a:pt x="82" y="83"/>
                    <a:pt x="80" y="81"/>
                  </a:cubicBezTo>
                  <a:cubicBezTo>
                    <a:pt x="83" y="84"/>
                    <a:pt x="87" y="85"/>
                    <a:pt x="91" y="82"/>
                  </a:cubicBezTo>
                  <a:cubicBezTo>
                    <a:pt x="90" y="76"/>
                    <a:pt x="85" y="71"/>
                    <a:pt x="78" y="69"/>
                  </a:cubicBezTo>
                  <a:cubicBezTo>
                    <a:pt x="86" y="69"/>
                    <a:pt x="93" y="74"/>
                    <a:pt x="101" y="71"/>
                  </a:cubicBezTo>
                  <a:cubicBezTo>
                    <a:pt x="100" y="71"/>
                    <a:pt x="100" y="70"/>
                    <a:pt x="99" y="69"/>
                  </a:cubicBezTo>
                  <a:cubicBezTo>
                    <a:pt x="103" y="67"/>
                    <a:pt x="109" y="57"/>
                    <a:pt x="105" y="53"/>
                  </a:cubicBezTo>
                  <a:cubicBezTo>
                    <a:pt x="104" y="51"/>
                    <a:pt x="97" y="51"/>
                    <a:pt x="94" y="50"/>
                  </a:cubicBezTo>
                  <a:cubicBezTo>
                    <a:pt x="91" y="49"/>
                    <a:pt x="89" y="46"/>
                    <a:pt x="87" y="44"/>
                  </a:cubicBezTo>
                  <a:cubicBezTo>
                    <a:pt x="91" y="48"/>
                    <a:pt x="99" y="49"/>
                    <a:pt x="103" y="46"/>
                  </a:cubicBezTo>
                  <a:cubicBezTo>
                    <a:pt x="100" y="45"/>
                    <a:pt x="97" y="45"/>
                    <a:pt x="94" y="42"/>
                  </a:cubicBezTo>
                  <a:cubicBezTo>
                    <a:pt x="97" y="44"/>
                    <a:pt x="105" y="46"/>
                    <a:pt x="106" y="41"/>
                  </a:cubicBezTo>
                  <a:cubicBezTo>
                    <a:pt x="107" y="39"/>
                    <a:pt x="104" y="37"/>
                    <a:pt x="103" y="36"/>
                  </a:cubicBezTo>
                  <a:cubicBezTo>
                    <a:pt x="101" y="32"/>
                    <a:pt x="102" y="34"/>
                    <a:pt x="104" y="32"/>
                  </a:cubicBezTo>
                  <a:cubicBezTo>
                    <a:pt x="108" y="29"/>
                    <a:pt x="111" y="29"/>
                    <a:pt x="105" y="25"/>
                  </a:cubicBezTo>
                  <a:cubicBezTo>
                    <a:pt x="101" y="22"/>
                    <a:pt x="96" y="21"/>
                    <a:pt x="93" y="18"/>
                  </a:cubicBezTo>
                  <a:cubicBezTo>
                    <a:pt x="100" y="21"/>
                    <a:pt x="106" y="23"/>
                    <a:pt x="113" y="21"/>
                  </a:cubicBezTo>
                  <a:cubicBezTo>
                    <a:pt x="107" y="18"/>
                    <a:pt x="109" y="14"/>
                    <a:pt x="106" y="9"/>
                  </a:cubicBezTo>
                  <a:cubicBezTo>
                    <a:pt x="108" y="9"/>
                    <a:pt x="111" y="9"/>
                    <a:pt x="113" y="7"/>
                  </a:cubicBezTo>
                  <a:cubicBezTo>
                    <a:pt x="112" y="5"/>
                    <a:pt x="109" y="3"/>
                    <a:pt x="107" y="2"/>
                  </a:cubicBezTo>
                  <a:cubicBezTo>
                    <a:pt x="112" y="4"/>
                    <a:pt x="119" y="7"/>
                    <a:pt x="125" y="4"/>
                  </a:cubicBezTo>
                  <a:cubicBezTo>
                    <a:pt x="124" y="3"/>
                    <a:pt x="122" y="1"/>
                    <a:pt x="121" y="0"/>
                  </a:cubicBezTo>
                  <a:cubicBezTo>
                    <a:pt x="127" y="1"/>
                    <a:pt x="134" y="1"/>
                    <a:pt x="139" y="4"/>
                  </a:cubicBezTo>
                  <a:cubicBezTo>
                    <a:pt x="144" y="7"/>
                    <a:pt x="149" y="9"/>
                    <a:pt x="155" y="11"/>
                  </a:cubicBezTo>
                  <a:cubicBezTo>
                    <a:pt x="151" y="11"/>
                    <a:pt x="147" y="12"/>
                    <a:pt x="143" y="12"/>
                  </a:cubicBezTo>
                  <a:cubicBezTo>
                    <a:pt x="145" y="14"/>
                    <a:pt x="147" y="14"/>
                    <a:pt x="149" y="15"/>
                  </a:cubicBezTo>
                  <a:cubicBezTo>
                    <a:pt x="148" y="16"/>
                    <a:pt x="146" y="17"/>
                    <a:pt x="145" y="18"/>
                  </a:cubicBezTo>
                  <a:cubicBezTo>
                    <a:pt x="147" y="21"/>
                    <a:pt x="151" y="22"/>
                    <a:pt x="153" y="24"/>
                  </a:cubicBezTo>
                  <a:cubicBezTo>
                    <a:pt x="150" y="28"/>
                    <a:pt x="143" y="29"/>
                    <a:pt x="143" y="34"/>
                  </a:cubicBezTo>
                </a:path>
              </a:pathLst>
            </a:custGeom>
            <a:solidFill>
              <a:srgbClr val="C275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0" name="Freeform 13">
              <a:extLst>
                <a:ext uri="{FF2B5EF4-FFF2-40B4-BE49-F238E27FC236}">
                  <a16:creationId xmlns:a16="http://schemas.microsoft.com/office/drawing/2014/main" id="{EF39CFCA-1283-D1B6-C760-79415FF02092}"/>
                </a:ext>
              </a:extLst>
            </p:cNvPr>
            <p:cNvSpPr>
              <a:spLocks/>
            </p:cNvSpPr>
            <p:nvPr/>
          </p:nvSpPr>
          <p:spPr bwMode="auto">
            <a:xfrm>
              <a:off x="2764" y="2552"/>
              <a:ext cx="269" cy="312"/>
            </a:xfrm>
            <a:custGeom>
              <a:avLst/>
              <a:gdLst>
                <a:gd name="T0" fmla="*/ 915 w 120"/>
                <a:gd name="T1" fmla="*/ 126 h 139"/>
                <a:gd name="T2" fmla="*/ 899 w 120"/>
                <a:gd name="T3" fmla="*/ 202 h 139"/>
                <a:gd name="T4" fmla="*/ 834 w 120"/>
                <a:gd name="T5" fmla="*/ 283 h 139"/>
                <a:gd name="T6" fmla="*/ 733 w 120"/>
                <a:gd name="T7" fmla="*/ 364 h 139"/>
                <a:gd name="T8" fmla="*/ 854 w 120"/>
                <a:gd name="T9" fmla="*/ 417 h 139"/>
                <a:gd name="T10" fmla="*/ 753 w 120"/>
                <a:gd name="T11" fmla="*/ 474 h 139"/>
                <a:gd name="T12" fmla="*/ 809 w 120"/>
                <a:gd name="T13" fmla="*/ 519 h 139"/>
                <a:gd name="T14" fmla="*/ 764 w 120"/>
                <a:gd name="T15" fmla="*/ 664 h 139"/>
                <a:gd name="T16" fmla="*/ 563 w 120"/>
                <a:gd name="T17" fmla="*/ 725 h 139"/>
                <a:gd name="T18" fmla="*/ 679 w 120"/>
                <a:gd name="T19" fmla="*/ 770 h 139"/>
                <a:gd name="T20" fmla="*/ 574 w 120"/>
                <a:gd name="T21" fmla="*/ 801 h 139"/>
                <a:gd name="T22" fmla="*/ 408 w 120"/>
                <a:gd name="T23" fmla="*/ 1008 h 139"/>
                <a:gd name="T24" fmla="*/ 518 w 120"/>
                <a:gd name="T25" fmla="*/ 1118 h 139"/>
                <a:gd name="T26" fmla="*/ 462 w 120"/>
                <a:gd name="T27" fmla="*/ 1219 h 139"/>
                <a:gd name="T28" fmla="*/ 417 w 120"/>
                <a:gd name="T29" fmla="*/ 1300 h 139"/>
                <a:gd name="T30" fmla="*/ 226 w 120"/>
                <a:gd name="T31" fmla="*/ 1291 h 139"/>
                <a:gd name="T32" fmla="*/ 0 w 120"/>
                <a:gd name="T33" fmla="*/ 1300 h 139"/>
                <a:gd name="T34" fmla="*/ 155 w 120"/>
                <a:gd name="T35" fmla="*/ 1446 h 139"/>
                <a:gd name="T36" fmla="*/ 437 w 120"/>
                <a:gd name="T37" fmla="*/ 1526 h 139"/>
                <a:gd name="T38" fmla="*/ 699 w 120"/>
                <a:gd name="T39" fmla="*/ 1562 h 139"/>
                <a:gd name="T40" fmla="*/ 643 w 120"/>
                <a:gd name="T41" fmla="*/ 1538 h 139"/>
                <a:gd name="T42" fmla="*/ 744 w 120"/>
                <a:gd name="T43" fmla="*/ 1490 h 139"/>
                <a:gd name="T44" fmla="*/ 1089 w 120"/>
                <a:gd name="T45" fmla="*/ 1490 h 139"/>
                <a:gd name="T46" fmla="*/ 845 w 120"/>
                <a:gd name="T47" fmla="*/ 1437 h 139"/>
                <a:gd name="T48" fmla="*/ 991 w 120"/>
                <a:gd name="T49" fmla="*/ 1416 h 139"/>
                <a:gd name="T50" fmla="*/ 1004 w 120"/>
                <a:gd name="T51" fmla="*/ 1311 h 139"/>
                <a:gd name="T52" fmla="*/ 1352 w 120"/>
                <a:gd name="T53" fmla="*/ 1300 h 139"/>
                <a:gd name="T54" fmla="*/ 1206 w 120"/>
                <a:gd name="T55" fmla="*/ 1255 h 139"/>
                <a:gd name="T56" fmla="*/ 1316 w 120"/>
                <a:gd name="T57" fmla="*/ 1244 h 139"/>
                <a:gd name="T58" fmla="*/ 1332 w 120"/>
                <a:gd name="T59" fmla="*/ 1145 h 139"/>
                <a:gd name="T60" fmla="*/ 1105 w 120"/>
                <a:gd name="T61" fmla="*/ 1073 h 139"/>
                <a:gd name="T62" fmla="*/ 870 w 120"/>
                <a:gd name="T63" fmla="*/ 983 h 139"/>
                <a:gd name="T64" fmla="*/ 1045 w 120"/>
                <a:gd name="T65" fmla="*/ 972 h 139"/>
                <a:gd name="T66" fmla="*/ 980 w 120"/>
                <a:gd name="T67" fmla="*/ 871 h 139"/>
                <a:gd name="T68" fmla="*/ 1262 w 120"/>
                <a:gd name="T69" fmla="*/ 846 h 139"/>
                <a:gd name="T70" fmla="*/ 1015 w 120"/>
                <a:gd name="T71" fmla="*/ 756 h 139"/>
                <a:gd name="T72" fmla="*/ 1170 w 120"/>
                <a:gd name="T73" fmla="*/ 664 h 139"/>
                <a:gd name="T74" fmla="*/ 1060 w 120"/>
                <a:gd name="T75" fmla="*/ 599 h 139"/>
                <a:gd name="T76" fmla="*/ 1105 w 120"/>
                <a:gd name="T77" fmla="*/ 498 h 139"/>
                <a:gd name="T78" fmla="*/ 1060 w 120"/>
                <a:gd name="T79" fmla="*/ 384 h 139"/>
                <a:gd name="T80" fmla="*/ 1262 w 120"/>
                <a:gd name="T81" fmla="*/ 364 h 139"/>
                <a:gd name="T82" fmla="*/ 1036 w 120"/>
                <a:gd name="T83" fmla="*/ 308 h 139"/>
                <a:gd name="T84" fmla="*/ 971 w 120"/>
                <a:gd name="T85" fmla="*/ 171 h 139"/>
                <a:gd name="T86" fmla="*/ 1015 w 120"/>
                <a:gd name="T87" fmla="*/ 146 h 139"/>
                <a:gd name="T88" fmla="*/ 944 w 120"/>
                <a:gd name="T89" fmla="*/ 0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39">
                  <a:moveTo>
                    <a:pt x="81" y="11"/>
                  </a:moveTo>
                  <a:cubicBezTo>
                    <a:pt x="81" y="13"/>
                    <a:pt x="81" y="16"/>
                    <a:pt x="80" y="18"/>
                  </a:cubicBezTo>
                  <a:cubicBezTo>
                    <a:pt x="79" y="22"/>
                    <a:pt x="76" y="22"/>
                    <a:pt x="74" y="25"/>
                  </a:cubicBezTo>
                  <a:cubicBezTo>
                    <a:pt x="83" y="32"/>
                    <a:pt x="70" y="32"/>
                    <a:pt x="65" y="32"/>
                  </a:cubicBezTo>
                  <a:cubicBezTo>
                    <a:pt x="66" y="33"/>
                    <a:pt x="77" y="34"/>
                    <a:pt x="76" y="37"/>
                  </a:cubicBezTo>
                  <a:cubicBezTo>
                    <a:pt x="76" y="39"/>
                    <a:pt x="68" y="41"/>
                    <a:pt x="67" y="42"/>
                  </a:cubicBezTo>
                  <a:cubicBezTo>
                    <a:pt x="68" y="43"/>
                    <a:pt x="71" y="44"/>
                    <a:pt x="72" y="46"/>
                  </a:cubicBezTo>
                  <a:cubicBezTo>
                    <a:pt x="67" y="49"/>
                    <a:pt x="72" y="55"/>
                    <a:pt x="68" y="59"/>
                  </a:cubicBezTo>
                  <a:cubicBezTo>
                    <a:pt x="64" y="63"/>
                    <a:pt x="55" y="64"/>
                    <a:pt x="50" y="64"/>
                  </a:cubicBezTo>
                  <a:cubicBezTo>
                    <a:pt x="52" y="64"/>
                    <a:pt x="60" y="65"/>
                    <a:pt x="60" y="68"/>
                  </a:cubicBezTo>
                  <a:cubicBezTo>
                    <a:pt x="60" y="71"/>
                    <a:pt x="53" y="71"/>
                    <a:pt x="51" y="71"/>
                  </a:cubicBezTo>
                  <a:cubicBezTo>
                    <a:pt x="62" y="81"/>
                    <a:pt x="45" y="88"/>
                    <a:pt x="36" y="89"/>
                  </a:cubicBezTo>
                  <a:cubicBezTo>
                    <a:pt x="43" y="91"/>
                    <a:pt x="49" y="91"/>
                    <a:pt x="46" y="99"/>
                  </a:cubicBezTo>
                  <a:cubicBezTo>
                    <a:pt x="51" y="104"/>
                    <a:pt x="44" y="105"/>
                    <a:pt x="41" y="108"/>
                  </a:cubicBezTo>
                  <a:cubicBezTo>
                    <a:pt x="38" y="112"/>
                    <a:pt x="43" y="115"/>
                    <a:pt x="37" y="115"/>
                  </a:cubicBezTo>
                  <a:cubicBezTo>
                    <a:pt x="32" y="116"/>
                    <a:pt x="25" y="114"/>
                    <a:pt x="20" y="114"/>
                  </a:cubicBezTo>
                  <a:cubicBezTo>
                    <a:pt x="14" y="115"/>
                    <a:pt x="6" y="116"/>
                    <a:pt x="0" y="115"/>
                  </a:cubicBezTo>
                  <a:cubicBezTo>
                    <a:pt x="8" y="115"/>
                    <a:pt x="16" y="120"/>
                    <a:pt x="14" y="128"/>
                  </a:cubicBezTo>
                  <a:cubicBezTo>
                    <a:pt x="21" y="128"/>
                    <a:pt x="39" y="124"/>
                    <a:pt x="39" y="135"/>
                  </a:cubicBezTo>
                  <a:cubicBezTo>
                    <a:pt x="45" y="135"/>
                    <a:pt x="58" y="133"/>
                    <a:pt x="62" y="138"/>
                  </a:cubicBezTo>
                  <a:cubicBezTo>
                    <a:pt x="61" y="139"/>
                    <a:pt x="57" y="138"/>
                    <a:pt x="57" y="136"/>
                  </a:cubicBezTo>
                  <a:cubicBezTo>
                    <a:pt x="56" y="133"/>
                    <a:pt x="64" y="133"/>
                    <a:pt x="66" y="132"/>
                  </a:cubicBezTo>
                  <a:cubicBezTo>
                    <a:pt x="74" y="131"/>
                    <a:pt x="90" y="128"/>
                    <a:pt x="97" y="132"/>
                  </a:cubicBezTo>
                  <a:cubicBezTo>
                    <a:pt x="91" y="132"/>
                    <a:pt x="79" y="132"/>
                    <a:pt x="75" y="127"/>
                  </a:cubicBezTo>
                  <a:cubicBezTo>
                    <a:pt x="78" y="124"/>
                    <a:pt x="84" y="125"/>
                    <a:pt x="88" y="125"/>
                  </a:cubicBezTo>
                  <a:cubicBezTo>
                    <a:pt x="81" y="124"/>
                    <a:pt x="80" y="118"/>
                    <a:pt x="89" y="116"/>
                  </a:cubicBezTo>
                  <a:cubicBezTo>
                    <a:pt x="97" y="115"/>
                    <a:pt x="112" y="112"/>
                    <a:pt x="120" y="115"/>
                  </a:cubicBezTo>
                  <a:cubicBezTo>
                    <a:pt x="116" y="114"/>
                    <a:pt x="110" y="114"/>
                    <a:pt x="107" y="111"/>
                  </a:cubicBezTo>
                  <a:cubicBezTo>
                    <a:pt x="110" y="109"/>
                    <a:pt x="114" y="110"/>
                    <a:pt x="117" y="110"/>
                  </a:cubicBezTo>
                  <a:cubicBezTo>
                    <a:pt x="108" y="110"/>
                    <a:pt x="113" y="103"/>
                    <a:pt x="118" y="101"/>
                  </a:cubicBezTo>
                  <a:cubicBezTo>
                    <a:pt x="111" y="100"/>
                    <a:pt x="105" y="97"/>
                    <a:pt x="98" y="95"/>
                  </a:cubicBezTo>
                  <a:cubicBezTo>
                    <a:pt x="93" y="93"/>
                    <a:pt x="80" y="93"/>
                    <a:pt x="77" y="87"/>
                  </a:cubicBezTo>
                  <a:cubicBezTo>
                    <a:pt x="80" y="84"/>
                    <a:pt x="89" y="85"/>
                    <a:pt x="93" y="86"/>
                  </a:cubicBezTo>
                  <a:cubicBezTo>
                    <a:pt x="87" y="85"/>
                    <a:pt x="79" y="81"/>
                    <a:pt x="87" y="77"/>
                  </a:cubicBezTo>
                  <a:cubicBezTo>
                    <a:pt x="93" y="73"/>
                    <a:pt x="104" y="75"/>
                    <a:pt x="112" y="75"/>
                  </a:cubicBezTo>
                  <a:cubicBezTo>
                    <a:pt x="106" y="73"/>
                    <a:pt x="94" y="73"/>
                    <a:pt x="90" y="67"/>
                  </a:cubicBezTo>
                  <a:cubicBezTo>
                    <a:pt x="85" y="60"/>
                    <a:pt x="100" y="59"/>
                    <a:pt x="104" y="59"/>
                  </a:cubicBezTo>
                  <a:cubicBezTo>
                    <a:pt x="101" y="58"/>
                    <a:pt x="93" y="57"/>
                    <a:pt x="94" y="53"/>
                  </a:cubicBezTo>
                  <a:cubicBezTo>
                    <a:pt x="95" y="48"/>
                    <a:pt x="103" y="51"/>
                    <a:pt x="98" y="44"/>
                  </a:cubicBezTo>
                  <a:cubicBezTo>
                    <a:pt x="96" y="41"/>
                    <a:pt x="89" y="39"/>
                    <a:pt x="94" y="34"/>
                  </a:cubicBezTo>
                  <a:cubicBezTo>
                    <a:pt x="99" y="30"/>
                    <a:pt x="107" y="34"/>
                    <a:pt x="112" y="32"/>
                  </a:cubicBezTo>
                  <a:cubicBezTo>
                    <a:pt x="106" y="30"/>
                    <a:pt x="98" y="31"/>
                    <a:pt x="92" y="27"/>
                  </a:cubicBezTo>
                  <a:cubicBezTo>
                    <a:pt x="87" y="24"/>
                    <a:pt x="88" y="20"/>
                    <a:pt x="86" y="15"/>
                  </a:cubicBezTo>
                  <a:cubicBezTo>
                    <a:pt x="87" y="15"/>
                    <a:pt x="88" y="14"/>
                    <a:pt x="90" y="13"/>
                  </a:cubicBezTo>
                  <a:cubicBezTo>
                    <a:pt x="83" y="11"/>
                    <a:pt x="81" y="7"/>
                    <a:pt x="84" y="0"/>
                  </a:cubicBezTo>
                </a:path>
              </a:pathLst>
            </a:custGeom>
            <a:solidFill>
              <a:srgbClr val="CB89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1" name="Freeform 14">
              <a:extLst>
                <a:ext uri="{FF2B5EF4-FFF2-40B4-BE49-F238E27FC236}">
                  <a16:creationId xmlns:a16="http://schemas.microsoft.com/office/drawing/2014/main" id="{2F9E361A-C3AF-8667-D7C6-52086B517CC0}"/>
                </a:ext>
              </a:extLst>
            </p:cNvPr>
            <p:cNvSpPr>
              <a:spLocks/>
            </p:cNvSpPr>
            <p:nvPr/>
          </p:nvSpPr>
          <p:spPr bwMode="auto">
            <a:xfrm>
              <a:off x="2501" y="2760"/>
              <a:ext cx="61" cy="99"/>
            </a:xfrm>
            <a:custGeom>
              <a:avLst/>
              <a:gdLst>
                <a:gd name="T0" fmla="*/ 93 w 27"/>
                <a:gd name="T1" fmla="*/ 72 h 44"/>
                <a:gd name="T2" fmla="*/ 0 w 27"/>
                <a:gd name="T3" fmla="*/ 146 h 44"/>
                <a:gd name="T4" fmla="*/ 81 w 27"/>
                <a:gd name="T5" fmla="*/ 263 h 44"/>
                <a:gd name="T6" fmla="*/ 194 w 27"/>
                <a:gd name="T7" fmla="*/ 502 h 44"/>
                <a:gd name="T8" fmla="*/ 194 w 27"/>
                <a:gd name="T9" fmla="*/ 101 h 44"/>
                <a:gd name="T10" fmla="*/ 312 w 27"/>
                <a:gd name="T11" fmla="*/ 146 h 44"/>
                <a:gd name="T12" fmla="*/ 117 w 27"/>
                <a:gd name="T13" fmla="*/ 45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44">
                  <a:moveTo>
                    <a:pt x="8" y="6"/>
                  </a:moveTo>
                  <a:cubicBezTo>
                    <a:pt x="5" y="9"/>
                    <a:pt x="1" y="8"/>
                    <a:pt x="0" y="13"/>
                  </a:cubicBezTo>
                  <a:cubicBezTo>
                    <a:pt x="0" y="17"/>
                    <a:pt x="5" y="19"/>
                    <a:pt x="7" y="23"/>
                  </a:cubicBezTo>
                  <a:cubicBezTo>
                    <a:pt x="12" y="29"/>
                    <a:pt x="13" y="38"/>
                    <a:pt x="17" y="44"/>
                  </a:cubicBezTo>
                  <a:cubicBezTo>
                    <a:pt x="20" y="36"/>
                    <a:pt x="7" y="13"/>
                    <a:pt x="17" y="9"/>
                  </a:cubicBezTo>
                  <a:cubicBezTo>
                    <a:pt x="20" y="11"/>
                    <a:pt x="23" y="20"/>
                    <a:pt x="27" y="13"/>
                  </a:cubicBezTo>
                  <a:cubicBezTo>
                    <a:pt x="20" y="11"/>
                    <a:pt x="18" y="0"/>
                    <a:pt x="10" y="4"/>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2" name="Freeform 15">
              <a:extLst>
                <a:ext uri="{FF2B5EF4-FFF2-40B4-BE49-F238E27FC236}">
                  <a16:creationId xmlns:a16="http://schemas.microsoft.com/office/drawing/2014/main" id="{253294B2-E5B2-153D-4346-57092131B914}"/>
                </a:ext>
              </a:extLst>
            </p:cNvPr>
            <p:cNvSpPr>
              <a:spLocks/>
            </p:cNvSpPr>
            <p:nvPr/>
          </p:nvSpPr>
          <p:spPr bwMode="auto">
            <a:xfrm>
              <a:off x="3621" y="3074"/>
              <a:ext cx="139" cy="330"/>
            </a:xfrm>
            <a:custGeom>
              <a:avLst/>
              <a:gdLst>
                <a:gd name="T0" fmla="*/ 90 w 62"/>
                <a:gd name="T1" fmla="*/ 563 h 147"/>
                <a:gd name="T2" fmla="*/ 36 w 62"/>
                <a:gd name="T3" fmla="*/ 1129 h 147"/>
                <a:gd name="T4" fmla="*/ 65 w 62"/>
                <a:gd name="T5" fmla="*/ 1372 h 147"/>
                <a:gd name="T6" fmla="*/ 90 w 62"/>
                <a:gd name="T7" fmla="*/ 1607 h 147"/>
                <a:gd name="T8" fmla="*/ 235 w 62"/>
                <a:gd name="T9" fmla="*/ 1461 h 147"/>
                <a:gd name="T10" fmla="*/ 417 w 62"/>
                <a:gd name="T11" fmla="*/ 1300 h 147"/>
                <a:gd name="T12" fmla="*/ 619 w 62"/>
                <a:gd name="T13" fmla="*/ 1190 h 147"/>
                <a:gd name="T14" fmla="*/ 599 w 62"/>
                <a:gd name="T15" fmla="*/ 983 h 147"/>
                <a:gd name="T16" fmla="*/ 408 w 62"/>
                <a:gd name="T17" fmla="*/ 801 h 147"/>
                <a:gd name="T18" fmla="*/ 307 w 62"/>
                <a:gd name="T19" fmla="*/ 519 h 147"/>
                <a:gd name="T20" fmla="*/ 170 w 62"/>
                <a:gd name="T21" fmla="*/ 263 h 147"/>
                <a:gd name="T22" fmla="*/ 9 w 62"/>
                <a:gd name="T23" fmla="*/ 101 h 147"/>
                <a:gd name="T24" fmla="*/ 90 w 62"/>
                <a:gd name="T25" fmla="*/ 563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147">
                  <a:moveTo>
                    <a:pt x="8" y="50"/>
                  </a:moveTo>
                  <a:cubicBezTo>
                    <a:pt x="19" y="64"/>
                    <a:pt x="7" y="88"/>
                    <a:pt x="3" y="100"/>
                  </a:cubicBezTo>
                  <a:cubicBezTo>
                    <a:pt x="0" y="108"/>
                    <a:pt x="5" y="114"/>
                    <a:pt x="6" y="121"/>
                  </a:cubicBezTo>
                  <a:cubicBezTo>
                    <a:pt x="7" y="128"/>
                    <a:pt x="0" y="138"/>
                    <a:pt x="8" y="142"/>
                  </a:cubicBezTo>
                  <a:cubicBezTo>
                    <a:pt x="18" y="147"/>
                    <a:pt x="18" y="134"/>
                    <a:pt x="21" y="129"/>
                  </a:cubicBezTo>
                  <a:cubicBezTo>
                    <a:pt x="24" y="124"/>
                    <a:pt x="31" y="118"/>
                    <a:pt x="37" y="115"/>
                  </a:cubicBezTo>
                  <a:cubicBezTo>
                    <a:pt x="44" y="111"/>
                    <a:pt x="50" y="113"/>
                    <a:pt x="55" y="105"/>
                  </a:cubicBezTo>
                  <a:cubicBezTo>
                    <a:pt x="62" y="96"/>
                    <a:pt x="61" y="94"/>
                    <a:pt x="53" y="87"/>
                  </a:cubicBezTo>
                  <a:cubicBezTo>
                    <a:pt x="47" y="82"/>
                    <a:pt x="40" y="78"/>
                    <a:pt x="36" y="71"/>
                  </a:cubicBezTo>
                  <a:cubicBezTo>
                    <a:pt x="31" y="64"/>
                    <a:pt x="30" y="54"/>
                    <a:pt x="27" y="46"/>
                  </a:cubicBezTo>
                  <a:cubicBezTo>
                    <a:pt x="23" y="37"/>
                    <a:pt x="17" y="32"/>
                    <a:pt x="15" y="23"/>
                  </a:cubicBezTo>
                  <a:cubicBezTo>
                    <a:pt x="14" y="19"/>
                    <a:pt x="9" y="0"/>
                    <a:pt x="1" y="9"/>
                  </a:cubicBezTo>
                  <a:cubicBezTo>
                    <a:pt x="10" y="15"/>
                    <a:pt x="10" y="39"/>
                    <a:pt x="8" y="50"/>
                  </a:cubicBezTo>
                </a:path>
              </a:pathLst>
            </a:custGeom>
            <a:solidFill>
              <a:srgbClr val="BA6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3" name="Freeform 16">
              <a:extLst>
                <a:ext uri="{FF2B5EF4-FFF2-40B4-BE49-F238E27FC236}">
                  <a16:creationId xmlns:a16="http://schemas.microsoft.com/office/drawing/2014/main" id="{CC3DE422-832A-DAB8-8005-8747B2021A71}"/>
                </a:ext>
              </a:extLst>
            </p:cNvPr>
            <p:cNvSpPr>
              <a:spLocks/>
            </p:cNvSpPr>
            <p:nvPr/>
          </p:nvSpPr>
          <p:spPr bwMode="auto">
            <a:xfrm>
              <a:off x="2274" y="761"/>
              <a:ext cx="981" cy="1391"/>
            </a:xfrm>
            <a:custGeom>
              <a:avLst/>
              <a:gdLst>
                <a:gd name="T0" fmla="*/ 3607 w 437"/>
                <a:gd name="T1" fmla="*/ 2724 h 620"/>
                <a:gd name="T2" fmla="*/ 3125 w 437"/>
                <a:gd name="T3" fmla="*/ 2024 h 620"/>
                <a:gd name="T4" fmla="*/ 3327 w 437"/>
                <a:gd name="T5" fmla="*/ 191 h 620"/>
                <a:gd name="T6" fmla="*/ 2692 w 437"/>
                <a:gd name="T7" fmla="*/ 227 h 620"/>
                <a:gd name="T8" fmla="*/ 2319 w 437"/>
                <a:gd name="T9" fmla="*/ 2327 h 620"/>
                <a:gd name="T10" fmla="*/ 2218 w 437"/>
                <a:gd name="T11" fmla="*/ 363 h 620"/>
                <a:gd name="T12" fmla="*/ 1708 w 437"/>
                <a:gd name="T13" fmla="*/ 498 h 620"/>
                <a:gd name="T14" fmla="*/ 1628 w 437"/>
                <a:gd name="T15" fmla="*/ 3060 h 620"/>
                <a:gd name="T16" fmla="*/ 1017 w 437"/>
                <a:gd name="T17" fmla="*/ 826 h 620"/>
                <a:gd name="T18" fmla="*/ 409 w 437"/>
                <a:gd name="T19" fmla="*/ 1061 h 620"/>
                <a:gd name="T20" fmla="*/ 790 w 437"/>
                <a:gd name="T21" fmla="*/ 2845 h 620"/>
                <a:gd name="T22" fmla="*/ 519 w 437"/>
                <a:gd name="T23" fmla="*/ 3976 h 620"/>
                <a:gd name="T24" fmla="*/ 474 w 437"/>
                <a:gd name="T25" fmla="*/ 4077 h 620"/>
                <a:gd name="T26" fmla="*/ 247 w 437"/>
                <a:gd name="T27" fmla="*/ 6141 h 620"/>
                <a:gd name="T28" fmla="*/ 238 w 437"/>
                <a:gd name="T29" fmla="*/ 6156 h 620"/>
                <a:gd name="T30" fmla="*/ 465 w 437"/>
                <a:gd name="T31" fmla="*/ 6291 h 620"/>
                <a:gd name="T32" fmla="*/ 790 w 437"/>
                <a:gd name="T33" fmla="*/ 6585 h 620"/>
                <a:gd name="T34" fmla="*/ 1392 w 437"/>
                <a:gd name="T35" fmla="*/ 6820 h 620"/>
                <a:gd name="T36" fmla="*/ 1446 w 437"/>
                <a:gd name="T37" fmla="*/ 7002 h 620"/>
                <a:gd name="T38" fmla="*/ 2445 w 437"/>
                <a:gd name="T39" fmla="*/ 5593 h 620"/>
                <a:gd name="T40" fmla="*/ 3080 w 437"/>
                <a:gd name="T41" fmla="*/ 5230 h 620"/>
                <a:gd name="T42" fmla="*/ 3100 w 437"/>
                <a:gd name="T43" fmla="*/ 5250 h 620"/>
                <a:gd name="T44" fmla="*/ 3215 w 437"/>
                <a:gd name="T45" fmla="*/ 5221 h 620"/>
                <a:gd name="T46" fmla="*/ 4344 w 437"/>
                <a:gd name="T47" fmla="*/ 4913 h 620"/>
                <a:gd name="T48" fmla="*/ 4943 w 437"/>
                <a:gd name="T49" fmla="*/ 4833 h 620"/>
                <a:gd name="T50" fmla="*/ 4943 w 437"/>
                <a:gd name="T51" fmla="*/ 4812 h 620"/>
                <a:gd name="T52" fmla="*/ 3607 w 437"/>
                <a:gd name="T53" fmla="*/ 2724 h 6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37" h="620">
                  <a:moveTo>
                    <a:pt x="319" y="241"/>
                  </a:moveTo>
                  <a:cubicBezTo>
                    <a:pt x="290" y="226"/>
                    <a:pt x="276" y="217"/>
                    <a:pt x="276" y="179"/>
                  </a:cubicBezTo>
                  <a:cubicBezTo>
                    <a:pt x="276" y="141"/>
                    <a:pt x="287" y="52"/>
                    <a:pt x="294" y="17"/>
                  </a:cubicBezTo>
                  <a:cubicBezTo>
                    <a:pt x="296" y="0"/>
                    <a:pt x="244" y="0"/>
                    <a:pt x="238" y="20"/>
                  </a:cubicBezTo>
                  <a:cubicBezTo>
                    <a:pt x="232" y="79"/>
                    <a:pt x="207" y="212"/>
                    <a:pt x="205" y="206"/>
                  </a:cubicBezTo>
                  <a:cubicBezTo>
                    <a:pt x="203" y="200"/>
                    <a:pt x="195" y="65"/>
                    <a:pt x="196" y="32"/>
                  </a:cubicBezTo>
                  <a:cubicBezTo>
                    <a:pt x="195" y="12"/>
                    <a:pt x="150" y="20"/>
                    <a:pt x="151" y="44"/>
                  </a:cubicBezTo>
                  <a:cubicBezTo>
                    <a:pt x="151" y="44"/>
                    <a:pt x="160" y="262"/>
                    <a:pt x="144" y="271"/>
                  </a:cubicBezTo>
                  <a:cubicBezTo>
                    <a:pt x="128" y="280"/>
                    <a:pt x="98" y="142"/>
                    <a:pt x="90" y="73"/>
                  </a:cubicBezTo>
                  <a:cubicBezTo>
                    <a:pt x="87" y="48"/>
                    <a:pt x="29" y="58"/>
                    <a:pt x="36" y="94"/>
                  </a:cubicBezTo>
                  <a:cubicBezTo>
                    <a:pt x="40" y="142"/>
                    <a:pt x="56" y="199"/>
                    <a:pt x="70" y="252"/>
                  </a:cubicBezTo>
                  <a:cubicBezTo>
                    <a:pt x="78" y="284"/>
                    <a:pt x="59" y="323"/>
                    <a:pt x="46" y="352"/>
                  </a:cubicBezTo>
                  <a:cubicBezTo>
                    <a:pt x="45" y="354"/>
                    <a:pt x="42" y="361"/>
                    <a:pt x="42" y="361"/>
                  </a:cubicBezTo>
                  <a:cubicBezTo>
                    <a:pt x="0" y="441"/>
                    <a:pt x="8" y="486"/>
                    <a:pt x="22" y="544"/>
                  </a:cubicBezTo>
                  <a:cubicBezTo>
                    <a:pt x="21" y="545"/>
                    <a:pt x="21" y="545"/>
                    <a:pt x="21" y="545"/>
                  </a:cubicBezTo>
                  <a:cubicBezTo>
                    <a:pt x="28" y="550"/>
                    <a:pt x="34" y="552"/>
                    <a:pt x="41" y="557"/>
                  </a:cubicBezTo>
                  <a:cubicBezTo>
                    <a:pt x="52" y="564"/>
                    <a:pt x="59" y="576"/>
                    <a:pt x="70" y="583"/>
                  </a:cubicBezTo>
                  <a:cubicBezTo>
                    <a:pt x="85" y="594"/>
                    <a:pt x="112" y="586"/>
                    <a:pt x="123" y="604"/>
                  </a:cubicBezTo>
                  <a:cubicBezTo>
                    <a:pt x="125" y="610"/>
                    <a:pt x="127" y="615"/>
                    <a:pt x="128" y="620"/>
                  </a:cubicBezTo>
                  <a:cubicBezTo>
                    <a:pt x="142" y="592"/>
                    <a:pt x="204" y="554"/>
                    <a:pt x="216" y="495"/>
                  </a:cubicBezTo>
                  <a:cubicBezTo>
                    <a:pt x="222" y="438"/>
                    <a:pt x="267" y="448"/>
                    <a:pt x="272" y="463"/>
                  </a:cubicBezTo>
                  <a:cubicBezTo>
                    <a:pt x="274" y="465"/>
                    <a:pt x="274" y="465"/>
                    <a:pt x="274" y="465"/>
                  </a:cubicBezTo>
                  <a:cubicBezTo>
                    <a:pt x="278" y="464"/>
                    <a:pt x="282" y="463"/>
                    <a:pt x="284" y="462"/>
                  </a:cubicBezTo>
                  <a:cubicBezTo>
                    <a:pt x="304" y="455"/>
                    <a:pt x="331" y="443"/>
                    <a:pt x="384" y="435"/>
                  </a:cubicBezTo>
                  <a:cubicBezTo>
                    <a:pt x="400" y="433"/>
                    <a:pt x="418" y="430"/>
                    <a:pt x="437" y="428"/>
                  </a:cubicBezTo>
                  <a:cubicBezTo>
                    <a:pt x="437" y="426"/>
                    <a:pt x="437" y="426"/>
                    <a:pt x="437" y="426"/>
                  </a:cubicBezTo>
                  <a:cubicBezTo>
                    <a:pt x="426" y="307"/>
                    <a:pt x="347" y="256"/>
                    <a:pt x="319" y="241"/>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4" name="Freeform 17">
              <a:extLst>
                <a:ext uri="{FF2B5EF4-FFF2-40B4-BE49-F238E27FC236}">
                  <a16:creationId xmlns:a16="http://schemas.microsoft.com/office/drawing/2014/main" id="{89B4B77E-C297-23EE-7D3A-8FC64E5DE153}"/>
                </a:ext>
              </a:extLst>
            </p:cNvPr>
            <p:cNvSpPr>
              <a:spLocks/>
            </p:cNvSpPr>
            <p:nvPr/>
          </p:nvSpPr>
          <p:spPr bwMode="auto">
            <a:xfrm>
              <a:off x="1702" y="2312"/>
              <a:ext cx="236" cy="119"/>
            </a:xfrm>
            <a:custGeom>
              <a:avLst/>
              <a:gdLst>
                <a:gd name="T0" fmla="*/ 1101 w 105"/>
                <a:gd name="T1" fmla="*/ 599 h 53"/>
                <a:gd name="T2" fmla="*/ 1191 w 105"/>
                <a:gd name="T3" fmla="*/ 45 h 53"/>
                <a:gd name="T4" fmla="*/ 1182 w 105"/>
                <a:gd name="T5" fmla="*/ 45 h 53"/>
                <a:gd name="T6" fmla="*/ 218 w 105"/>
                <a:gd name="T7" fmla="*/ 20 h 53"/>
                <a:gd name="T8" fmla="*/ 292 w 105"/>
                <a:gd name="T9" fmla="*/ 543 h 53"/>
                <a:gd name="T10" fmla="*/ 809 w 105"/>
                <a:gd name="T11" fmla="*/ 564 h 53"/>
                <a:gd name="T12" fmla="*/ 1101 w 105"/>
                <a:gd name="T13" fmla="*/ 599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53">
                  <a:moveTo>
                    <a:pt x="97" y="53"/>
                  </a:moveTo>
                  <a:cubicBezTo>
                    <a:pt x="100" y="37"/>
                    <a:pt x="103" y="21"/>
                    <a:pt x="105" y="4"/>
                  </a:cubicBezTo>
                  <a:cubicBezTo>
                    <a:pt x="104" y="4"/>
                    <a:pt x="104" y="4"/>
                    <a:pt x="104" y="4"/>
                  </a:cubicBezTo>
                  <a:cubicBezTo>
                    <a:pt x="75" y="4"/>
                    <a:pt x="47" y="2"/>
                    <a:pt x="19" y="2"/>
                  </a:cubicBezTo>
                  <a:cubicBezTo>
                    <a:pt x="2" y="0"/>
                    <a:pt x="0" y="48"/>
                    <a:pt x="26" y="48"/>
                  </a:cubicBezTo>
                  <a:cubicBezTo>
                    <a:pt x="41" y="50"/>
                    <a:pt x="56" y="48"/>
                    <a:pt x="71" y="50"/>
                  </a:cubicBezTo>
                  <a:cubicBezTo>
                    <a:pt x="82" y="50"/>
                    <a:pt x="87" y="53"/>
                    <a:pt x="97" y="53"/>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5" name="Freeform 18">
              <a:extLst>
                <a:ext uri="{FF2B5EF4-FFF2-40B4-BE49-F238E27FC236}">
                  <a16:creationId xmlns:a16="http://schemas.microsoft.com/office/drawing/2014/main" id="{D426ECB0-69C4-A65E-1F54-9BFBDA8C9C0D}"/>
                </a:ext>
              </a:extLst>
            </p:cNvPr>
            <p:cNvSpPr>
              <a:spLocks/>
            </p:cNvSpPr>
            <p:nvPr/>
          </p:nvSpPr>
          <p:spPr bwMode="auto">
            <a:xfrm>
              <a:off x="3089" y="2031"/>
              <a:ext cx="505" cy="471"/>
            </a:xfrm>
            <a:custGeom>
              <a:avLst/>
              <a:gdLst>
                <a:gd name="T0" fmla="*/ 1683 w 225"/>
                <a:gd name="T1" fmla="*/ 754 h 210"/>
                <a:gd name="T2" fmla="*/ 1053 w 225"/>
                <a:gd name="T3" fmla="*/ 262 h 210"/>
                <a:gd name="T4" fmla="*/ 292 w 225"/>
                <a:gd name="T5" fmla="*/ 170 h 210"/>
                <a:gd name="T6" fmla="*/ 146 w 225"/>
                <a:gd name="T7" fmla="*/ 724 h 210"/>
                <a:gd name="T8" fmla="*/ 137 w 225"/>
                <a:gd name="T9" fmla="*/ 781 h 210"/>
                <a:gd name="T10" fmla="*/ 146 w 225"/>
                <a:gd name="T11" fmla="*/ 789 h 210"/>
                <a:gd name="T12" fmla="*/ 146 w 225"/>
                <a:gd name="T13" fmla="*/ 1126 h 210"/>
                <a:gd name="T14" fmla="*/ 45 w 225"/>
                <a:gd name="T15" fmla="*/ 1433 h 210"/>
                <a:gd name="T16" fmla="*/ 101 w 225"/>
                <a:gd name="T17" fmla="*/ 1841 h 210"/>
                <a:gd name="T18" fmla="*/ 352 w 225"/>
                <a:gd name="T19" fmla="*/ 2214 h 210"/>
                <a:gd name="T20" fmla="*/ 817 w 225"/>
                <a:gd name="T21" fmla="*/ 2315 h 210"/>
                <a:gd name="T22" fmla="*/ 1190 w 225"/>
                <a:gd name="T23" fmla="*/ 2153 h 210"/>
                <a:gd name="T24" fmla="*/ 1517 w 225"/>
                <a:gd name="T25" fmla="*/ 2198 h 210"/>
                <a:gd name="T26" fmla="*/ 1899 w 225"/>
                <a:gd name="T27" fmla="*/ 1897 h 210"/>
                <a:gd name="T28" fmla="*/ 2218 w 225"/>
                <a:gd name="T29" fmla="*/ 1951 h 210"/>
                <a:gd name="T30" fmla="*/ 2453 w 225"/>
                <a:gd name="T31" fmla="*/ 1514 h 210"/>
                <a:gd name="T32" fmla="*/ 1683 w 225"/>
                <a:gd name="T33" fmla="*/ 754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5" h="210">
                  <a:moveTo>
                    <a:pt x="149" y="67"/>
                  </a:moveTo>
                  <a:cubicBezTo>
                    <a:pt x="126" y="55"/>
                    <a:pt x="125" y="41"/>
                    <a:pt x="93" y="23"/>
                  </a:cubicBezTo>
                  <a:cubicBezTo>
                    <a:pt x="62" y="6"/>
                    <a:pt x="57" y="0"/>
                    <a:pt x="26" y="15"/>
                  </a:cubicBezTo>
                  <a:cubicBezTo>
                    <a:pt x="20" y="28"/>
                    <a:pt x="18" y="44"/>
                    <a:pt x="13" y="64"/>
                  </a:cubicBezTo>
                  <a:cubicBezTo>
                    <a:pt x="12" y="69"/>
                    <a:pt x="12" y="69"/>
                    <a:pt x="12" y="69"/>
                  </a:cubicBezTo>
                  <a:cubicBezTo>
                    <a:pt x="13" y="70"/>
                    <a:pt x="13" y="70"/>
                    <a:pt x="13" y="70"/>
                  </a:cubicBezTo>
                  <a:cubicBezTo>
                    <a:pt x="13" y="76"/>
                    <a:pt x="12" y="87"/>
                    <a:pt x="13" y="100"/>
                  </a:cubicBezTo>
                  <a:cubicBezTo>
                    <a:pt x="14" y="113"/>
                    <a:pt x="6" y="115"/>
                    <a:pt x="4" y="127"/>
                  </a:cubicBezTo>
                  <a:cubicBezTo>
                    <a:pt x="2" y="139"/>
                    <a:pt x="0" y="148"/>
                    <a:pt x="9" y="163"/>
                  </a:cubicBezTo>
                  <a:cubicBezTo>
                    <a:pt x="18" y="178"/>
                    <a:pt x="19" y="184"/>
                    <a:pt x="31" y="196"/>
                  </a:cubicBezTo>
                  <a:cubicBezTo>
                    <a:pt x="43" y="208"/>
                    <a:pt x="51" y="210"/>
                    <a:pt x="72" y="205"/>
                  </a:cubicBezTo>
                  <a:cubicBezTo>
                    <a:pt x="93" y="200"/>
                    <a:pt x="96" y="195"/>
                    <a:pt x="105" y="191"/>
                  </a:cubicBezTo>
                  <a:cubicBezTo>
                    <a:pt x="114" y="187"/>
                    <a:pt x="112" y="200"/>
                    <a:pt x="134" y="195"/>
                  </a:cubicBezTo>
                  <a:cubicBezTo>
                    <a:pt x="156" y="190"/>
                    <a:pt x="162" y="173"/>
                    <a:pt x="168" y="168"/>
                  </a:cubicBezTo>
                  <a:cubicBezTo>
                    <a:pt x="174" y="163"/>
                    <a:pt x="179" y="180"/>
                    <a:pt x="196" y="173"/>
                  </a:cubicBezTo>
                  <a:cubicBezTo>
                    <a:pt x="213" y="166"/>
                    <a:pt x="225" y="159"/>
                    <a:pt x="217" y="134"/>
                  </a:cubicBezTo>
                  <a:cubicBezTo>
                    <a:pt x="209" y="109"/>
                    <a:pt x="172" y="79"/>
                    <a:pt x="149" y="67"/>
                  </a:cubicBezTo>
                </a:path>
              </a:pathLst>
            </a:custGeom>
            <a:solidFill>
              <a:srgbClr val="D69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 name="Freeform 19">
              <a:extLst>
                <a:ext uri="{FF2B5EF4-FFF2-40B4-BE49-F238E27FC236}">
                  <a16:creationId xmlns:a16="http://schemas.microsoft.com/office/drawing/2014/main" id="{F4DA9ADD-E6EE-F7C0-8032-720C3D0F209A}"/>
                </a:ext>
              </a:extLst>
            </p:cNvPr>
            <p:cNvSpPr>
              <a:spLocks/>
            </p:cNvSpPr>
            <p:nvPr/>
          </p:nvSpPr>
          <p:spPr bwMode="auto">
            <a:xfrm>
              <a:off x="1861" y="1802"/>
              <a:ext cx="741" cy="1575"/>
            </a:xfrm>
            <a:custGeom>
              <a:avLst/>
              <a:gdLst>
                <a:gd name="T0" fmla="*/ 1810 w 330"/>
                <a:gd name="T1" fmla="*/ 0 h 702"/>
                <a:gd name="T2" fmla="*/ 1992 w 330"/>
                <a:gd name="T3" fmla="*/ 563 h 702"/>
                <a:gd name="T4" fmla="*/ 2263 w 330"/>
                <a:gd name="T5" fmla="*/ 862 h 702"/>
                <a:gd name="T6" fmla="*/ 2546 w 330"/>
                <a:gd name="T7" fmla="*/ 1052 h 702"/>
                <a:gd name="T8" fmla="*/ 2874 w 330"/>
                <a:gd name="T9" fmla="*/ 1344 h 702"/>
                <a:gd name="T10" fmla="*/ 3474 w 330"/>
                <a:gd name="T11" fmla="*/ 1579 h 702"/>
                <a:gd name="T12" fmla="*/ 3011 w 330"/>
                <a:gd name="T13" fmla="*/ 2890 h 702"/>
                <a:gd name="T14" fmla="*/ 2737 w 330"/>
                <a:gd name="T15" fmla="*/ 3513 h 702"/>
                <a:gd name="T16" fmla="*/ 2400 w 330"/>
                <a:gd name="T17" fmla="*/ 4178 h 702"/>
                <a:gd name="T18" fmla="*/ 2117 w 330"/>
                <a:gd name="T19" fmla="*/ 4869 h 702"/>
                <a:gd name="T20" fmla="*/ 1911 w 330"/>
                <a:gd name="T21" fmla="*/ 5546 h 702"/>
                <a:gd name="T22" fmla="*/ 1733 w 330"/>
                <a:gd name="T23" fmla="*/ 6856 h 702"/>
                <a:gd name="T24" fmla="*/ 1936 w 330"/>
                <a:gd name="T25" fmla="*/ 7399 h 702"/>
                <a:gd name="T26" fmla="*/ 2162 w 330"/>
                <a:gd name="T27" fmla="*/ 7893 h 702"/>
                <a:gd name="T28" fmla="*/ 2162 w 330"/>
                <a:gd name="T29" fmla="*/ 7929 h 702"/>
                <a:gd name="T30" fmla="*/ 1972 w 330"/>
                <a:gd name="T31" fmla="*/ 7909 h 702"/>
                <a:gd name="T32" fmla="*/ 1781 w 330"/>
                <a:gd name="T33" fmla="*/ 7803 h 702"/>
                <a:gd name="T34" fmla="*/ 1381 w 330"/>
                <a:gd name="T35" fmla="*/ 7545 h 702"/>
                <a:gd name="T36" fmla="*/ 1226 w 330"/>
                <a:gd name="T37" fmla="*/ 7319 h 702"/>
                <a:gd name="T38" fmla="*/ 999 w 330"/>
                <a:gd name="T39" fmla="*/ 7148 h 702"/>
                <a:gd name="T40" fmla="*/ 680 w 330"/>
                <a:gd name="T41" fmla="*/ 6666 h 702"/>
                <a:gd name="T42" fmla="*/ 56 w 330"/>
                <a:gd name="T43" fmla="*/ 5396 h 702"/>
                <a:gd name="T44" fmla="*/ 171 w 330"/>
                <a:gd name="T45" fmla="*/ 3951 h 702"/>
                <a:gd name="T46" fmla="*/ 283 w 330"/>
                <a:gd name="T47" fmla="*/ 3251 h 702"/>
                <a:gd name="T48" fmla="*/ 397 w 330"/>
                <a:gd name="T49" fmla="*/ 2517 h 702"/>
                <a:gd name="T50" fmla="*/ 907 w 330"/>
                <a:gd name="T51" fmla="*/ 1243 h 702"/>
                <a:gd name="T52" fmla="*/ 1401 w 330"/>
                <a:gd name="T53" fmla="*/ 509 h 7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0" h="702">
                  <a:moveTo>
                    <a:pt x="160" y="0"/>
                  </a:moveTo>
                  <a:cubicBezTo>
                    <a:pt x="156" y="12"/>
                    <a:pt x="169" y="40"/>
                    <a:pt x="176" y="50"/>
                  </a:cubicBezTo>
                  <a:cubicBezTo>
                    <a:pt x="182" y="60"/>
                    <a:pt x="192" y="68"/>
                    <a:pt x="200" y="76"/>
                  </a:cubicBezTo>
                  <a:cubicBezTo>
                    <a:pt x="208" y="84"/>
                    <a:pt x="216" y="87"/>
                    <a:pt x="225" y="93"/>
                  </a:cubicBezTo>
                  <a:cubicBezTo>
                    <a:pt x="236" y="100"/>
                    <a:pt x="243" y="112"/>
                    <a:pt x="254" y="119"/>
                  </a:cubicBezTo>
                  <a:cubicBezTo>
                    <a:pt x="269" y="130"/>
                    <a:pt x="296" y="122"/>
                    <a:pt x="307" y="140"/>
                  </a:cubicBezTo>
                  <a:cubicBezTo>
                    <a:pt x="330" y="181"/>
                    <a:pt x="279" y="222"/>
                    <a:pt x="266" y="256"/>
                  </a:cubicBezTo>
                  <a:cubicBezTo>
                    <a:pt x="259" y="275"/>
                    <a:pt x="253" y="293"/>
                    <a:pt x="242" y="311"/>
                  </a:cubicBezTo>
                  <a:cubicBezTo>
                    <a:pt x="230" y="331"/>
                    <a:pt x="218" y="348"/>
                    <a:pt x="212" y="370"/>
                  </a:cubicBezTo>
                  <a:cubicBezTo>
                    <a:pt x="205" y="391"/>
                    <a:pt x="195" y="411"/>
                    <a:pt x="187" y="431"/>
                  </a:cubicBezTo>
                  <a:cubicBezTo>
                    <a:pt x="178" y="450"/>
                    <a:pt x="176" y="471"/>
                    <a:pt x="169" y="491"/>
                  </a:cubicBezTo>
                  <a:cubicBezTo>
                    <a:pt x="157" y="530"/>
                    <a:pt x="135" y="565"/>
                    <a:pt x="153" y="607"/>
                  </a:cubicBezTo>
                  <a:cubicBezTo>
                    <a:pt x="160" y="625"/>
                    <a:pt x="162" y="638"/>
                    <a:pt x="171" y="655"/>
                  </a:cubicBezTo>
                  <a:cubicBezTo>
                    <a:pt x="176" y="667"/>
                    <a:pt x="182" y="687"/>
                    <a:pt x="191" y="699"/>
                  </a:cubicBezTo>
                  <a:cubicBezTo>
                    <a:pt x="193" y="701"/>
                    <a:pt x="193" y="702"/>
                    <a:pt x="191" y="702"/>
                  </a:cubicBezTo>
                  <a:cubicBezTo>
                    <a:pt x="185" y="701"/>
                    <a:pt x="180" y="702"/>
                    <a:pt x="174" y="700"/>
                  </a:cubicBezTo>
                  <a:cubicBezTo>
                    <a:pt x="168" y="699"/>
                    <a:pt x="163" y="694"/>
                    <a:pt x="157" y="691"/>
                  </a:cubicBezTo>
                  <a:cubicBezTo>
                    <a:pt x="144" y="685"/>
                    <a:pt x="132" y="680"/>
                    <a:pt x="122" y="668"/>
                  </a:cubicBezTo>
                  <a:cubicBezTo>
                    <a:pt x="117" y="662"/>
                    <a:pt x="114" y="654"/>
                    <a:pt x="108" y="648"/>
                  </a:cubicBezTo>
                  <a:cubicBezTo>
                    <a:pt x="102" y="642"/>
                    <a:pt x="94" y="639"/>
                    <a:pt x="88" y="633"/>
                  </a:cubicBezTo>
                  <a:cubicBezTo>
                    <a:pt x="75" y="623"/>
                    <a:pt x="67" y="605"/>
                    <a:pt x="60" y="590"/>
                  </a:cubicBezTo>
                  <a:cubicBezTo>
                    <a:pt x="41" y="553"/>
                    <a:pt x="11" y="520"/>
                    <a:pt x="5" y="478"/>
                  </a:cubicBezTo>
                  <a:cubicBezTo>
                    <a:pt x="0" y="438"/>
                    <a:pt x="1" y="386"/>
                    <a:pt x="15" y="350"/>
                  </a:cubicBezTo>
                  <a:cubicBezTo>
                    <a:pt x="22" y="329"/>
                    <a:pt x="22" y="310"/>
                    <a:pt x="25" y="288"/>
                  </a:cubicBezTo>
                  <a:cubicBezTo>
                    <a:pt x="28" y="266"/>
                    <a:pt x="32" y="245"/>
                    <a:pt x="35" y="223"/>
                  </a:cubicBezTo>
                  <a:cubicBezTo>
                    <a:pt x="38" y="187"/>
                    <a:pt x="53" y="137"/>
                    <a:pt x="80" y="110"/>
                  </a:cubicBezTo>
                  <a:cubicBezTo>
                    <a:pt x="100" y="86"/>
                    <a:pt x="114" y="63"/>
                    <a:pt x="124" y="45"/>
                  </a:cubicBezTo>
                </a:path>
              </a:pathLst>
            </a:custGeom>
            <a:solidFill>
              <a:srgbClr val="D69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 name="Freeform 20">
              <a:extLst>
                <a:ext uri="{FF2B5EF4-FFF2-40B4-BE49-F238E27FC236}">
                  <a16:creationId xmlns:a16="http://schemas.microsoft.com/office/drawing/2014/main" id="{AE8D719D-85A4-2295-12CA-A4D23F5BE396}"/>
                </a:ext>
              </a:extLst>
            </p:cNvPr>
            <p:cNvSpPr>
              <a:spLocks/>
            </p:cNvSpPr>
            <p:nvPr/>
          </p:nvSpPr>
          <p:spPr bwMode="auto">
            <a:xfrm>
              <a:off x="3605" y="2709"/>
              <a:ext cx="287" cy="929"/>
            </a:xfrm>
            <a:custGeom>
              <a:avLst/>
              <a:gdLst>
                <a:gd name="T0" fmla="*/ 1117 w 128"/>
                <a:gd name="T1" fmla="*/ 781 h 414"/>
                <a:gd name="T2" fmla="*/ 971 w 128"/>
                <a:gd name="T3" fmla="*/ 81 h 414"/>
                <a:gd name="T4" fmla="*/ 960 w 128"/>
                <a:gd name="T5" fmla="*/ 0 h 414"/>
                <a:gd name="T6" fmla="*/ 946 w 128"/>
                <a:gd name="T7" fmla="*/ 0 h 414"/>
                <a:gd name="T8" fmla="*/ 834 w 128"/>
                <a:gd name="T9" fmla="*/ 202 h 414"/>
                <a:gd name="T10" fmla="*/ 733 w 128"/>
                <a:gd name="T11" fmla="*/ 408 h 414"/>
                <a:gd name="T12" fmla="*/ 825 w 128"/>
                <a:gd name="T13" fmla="*/ 635 h 414"/>
                <a:gd name="T14" fmla="*/ 834 w 128"/>
                <a:gd name="T15" fmla="*/ 882 h 414"/>
                <a:gd name="T16" fmla="*/ 825 w 128"/>
                <a:gd name="T17" fmla="*/ 1153 h 414"/>
                <a:gd name="T18" fmla="*/ 635 w 128"/>
                <a:gd name="T19" fmla="*/ 1279 h 414"/>
                <a:gd name="T20" fmla="*/ 709 w 128"/>
                <a:gd name="T21" fmla="*/ 1456 h 414"/>
                <a:gd name="T22" fmla="*/ 809 w 128"/>
                <a:gd name="T23" fmla="*/ 1636 h 414"/>
                <a:gd name="T24" fmla="*/ 1061 w 128"/>
                <a:gd name="T25" fmla="*/ 2100 h 414"/>
                <a:gd name="T26" fmla="*/ 1052 w 128"/>
                <a:gd name="T27" fmla="*/ 2226 h 414"/>
                <a:gd name="T28" fmla="*/ 1105 w 128"/>
                <a:gd name="T29" fmla="*/ 2327 h 414"/>
                <a:gd name="T30" fmla="*/ 1161 w 128"/>
                <a:gd name="T31" fmla="*/ 2599 h 414"/>
                <a:gd name="T32" fmla="*/ 1072 w 128"/>
                <a:gd name="T33" fmla="*/ 2825 h 414"/>
                <a:gd name="T34" fmla="*/ 1061 w 128"/>
                <a:gd name="T35" fmla="*/ 3088 h 414"/>
                <a:gd name="T36" fmla="*/ 971 w 128"/>
                <a:gd name="T37" fmla="*/ 3287 h 414"/>
                <a:gd name="T38" fmla="*/ 780 w 128"/>
                <a:gd name="T39" fmla="*/ 3433 h 414"/>
                <a:gd name="T40" fmla="*/ 652 w 128"/>
                <a:gd name="T41" fmla="*/ 3687 h 414"/>
                <a:gd name="T42" fmla="*/ 543 w 128"/>
                <a:gd name="T43" fmla="*/ 3954 h 414"/>
                <a:gd name="T44" fmla="*/ 20 w 128"/>
                <a:gd name="T45" fmla="*/ 4205 h 414"/>
                <a:gd name="T46" fmla="*/ 146 w 128"/>
                <a:gd name="T47" fmla="*/ 4578 h 414"/>
                <a:gd name="T48" fmla="*/ 453 w 128"/>
                <a:gd name="T49" fmla="*/ 4497 h 414"/>
                <a:gd name="T50" fmla="*/ 554 w 128"/>
                <a:gd name="T51" fmla="*/ 4405 h 414"/>
                <a:gd name="T52" fmla="*/ 733 w 128"/>
                <a:gd name="T53" fmla="*/ 4441 h 414"/>
                <a:gd name="T54" fmla="*/ 946 w 128"/>
                <a:gd name="T55" fmla="*/ 4578 h 414"/>
                <a:gd name="T56" fmla="*/ 946 w 128"/>
                <a:gd name="T57" fmla="*/ 4578 h 414"/>
                <a:gd name="T58" fmla="*/ 946 w 128"/>
                <a:gd name="T59" fmla="*/ 4416 h 414"/>
                <a:gd name="T60" fmla="*/ 1287 w 128"/>
                <a:gd name="T61" fmla="*/ 2814 h 414"/>
                <a:gd name="T62" fmla="*/ 1117 w 128"/>
                <a:gd name="T63" fmla="*/ 781 h 4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8" h="414">
                  <a:moveTo>
                    <a:pt x="99" y="69"/>
                  </a:moveTo>
                  <a:cubicBezTo>
                    <a:pt x="90" y="27"/>
                    <a:pt x="88" y="22"/>
                    <a:pt x="86" y="7"/>
                  </a:cubicBezTo>
                  <a:cubicBezTo>
                    <a:pt x="85" y="5"/>
                    <a:pt x="85" y="2"/>
                    <a:pt x="85" y="0"/>
                  </a:cubicBezTo>
                  <a:cubicBezTo>
                    <a:pt x="84" y="0"/>
                    <a:pt x="84" y="0"/>
                    <a:pt x="84" y="0"/>
                  </a:cubicBezTo>
                  <a:cubicBezTo>
                    <a:pt x="81" y="7"/>
                    <a:pt x="79" y="13"/>
                    <a:pt x="74" y="18"/>
                  </a:cubicBezTo>
                  <a:cubicBezTo>
                    <a:pt x="66" y="26"/>
                    <a:pt x="65" y="25"/>
                    <a:pt x="65" y="36"/>
                  </a:cubicBezTo>
                  <a:cubicBezTo>
                    <a:pt x="65" y="46"/>
                    <a:pt x="68" y="48"/>
                    <a:pt x="73" y="56"/>
                  </a:cubicBezTo>
                  <a:cubicBezTo>
                    <a:pt x="77" y="65"/>
                    <a:pt x="74" y="70"/>
                    <a:pt x="74" y="78"/>
                  </a:cubicBezTo>
                  <a:cubicBezTo>
                    <a:pt x="74" y="86"/>
                    <a:pt x="77" y="95"/>
                    <a:pt x="73" y="102"/>
                  </a:cubicBezTo>
                  <a:cubicBezTo>
                    <a:pt x="69" y="109"/>
                    <a:pt x="60" y="107"/>
                    <a:pt x="56" y="113"/>
                  </a:cubicBezTo>
                  <a:cubicBezTo>
                    <a:pt x="48" y="123"/>
                    <a:pt x="57" y="123"/>
                    <a:pt x="63" y="129"/>
                  </a:cubicBezTo>
                  <a:cubicBezTo>
                    <a:pt x="67" y="133"/>
                    <a:pt x="68" y="140"/>
                    <a:pt x="72" y="145"/>
                  </a:cubicBezTo>
                  <a:cubicBezTo>
                    <a:pt x="81" y="156"/>
                    <a:pt x="93" y="171"/>
                    <a:pt x="94" y="186"/>
                  </a:cubicBezTo>
                  <a:cubicBezTo>
                    <a:pt x="94" y="190"/>
                    <a:pt x="92" y="193"/>
                    <a:pt x="93" y="197"/>
                  </a:cubicBezTo>
                  <a:cubicBezTo>
                    <a:pt x="93" y="200"/>
                    <a:pt x="96" y="203"/>
                    <a:pt x="98" y="206"/>
                  </a:cubicBezTo>
                  <a:cubicBezTo>
                    <a:pt x="101" y="214"/>
                    <a:pt x="104" y="223"/>
                    <a:pt x="103" y="230"/>
                  </a:cubicBezTo>
                  <a:cubicBezTo>
                    <a:pt x="102" y="238"/>
                    <a:pt x="98" y="242"/>
                    <a:pt x="95" y="250"/>
                  </a:cubicBezTo>
                  <a:cubicBezTo>
                    <a:pt x="92" y="257"/>
                    <a:pt x="95" y="266"/>
                    <a:pt x="94" y="273"/>
                  </a:cubicBezTo>
                  <a:cubicBezTo>
                    <a:pt x="93" y="278"/>
                    <a:pt x="90" y="287"/>
                    <a:pt x="86" y="291"/>
                  </a:cubicBezTo>
                  <a:cubicBezTo>
                    <a:pt x="81" y="297"/>
                    <a:pt x="73" y="297"/>
                    <a:pt x="69" y="304"/>
                  </a:cubicBezTo>
                  <a:cubicBezTo>
                    <a:pt x="65" y="310"/>
                    <a:pt x="61" y="319"/>
                    <a:pt x="58" y="326"/>
                  </a:cubicBezTo>
                  <a:cubicBezTo>
                    <a:pt x="54" y="333"/>
                    <a:pt x="54" y="344"/>
                    <a:pt x="48" y="350"/>
                  </a:cubicBezTo>
                  <a:cubicBezTo>
                    <a:pt x="40" y="359"/>
                    <a:pt x="5" y="355"/>
                    <a:pt x="2" y="372"/>
                  </a:cubicBezTo>
                  <a:cubicBezTo>
                    <a:pt x="0" y="389"/>
                    <a:pt x="11" y="402"/>
                    <a:pt x="13" y="405"/>
                  </a:cubicBezTo>
                  <a:cubicBezTo>
                    <a:pt x="20" y="414"/>
                    <a:pt x="33" y="404"/>
                    <a:pt x="40" y="398"/>
                  </a:cubicBezTo>
                  <a:cubicBezTo>
                    <a:pt x="44" y="395"/>
                    <a:pt x="43" y="392"/>
                    <a:pt x="49" y="390"/>
                  </a:cubicBezTo>
                  <a:cubicBezTo>
                    <a:pt x="54" y="389"/>
                    <a:pt x="60" y="393"/>
                    <a:pt x="65" y="393"/>
                  </a:cubicBezTo>
                  <a:cubicBezTo>
                    <a:pt x="80" y="393"/>
                    <a:pt x="77" y="392"/>
                    <a:pt x="84" y="405"/>
                  </a:cubicBezTo>
                  <a:cubicBezTo>
                    <a:pt x="84" y="405"/>
                    <a:pt x="84" y="405"/>
                    <a:pt x="84" y="405"/>
                  </a:cubicBezTo>
                  <a:cubicBezTo>
                    <a:pt x="85" y="401"/>
                    <a:pt x="85" y="396"/>
                    <a:pt x="84" y="391"/>
                  </a:cubicBezTo>
                  <a:cubicBezTo>
                    <a:pt x="90" y="363"/>
                    <a:pt x="100" y="352"/>
                    <a:pt x="114" y="249"/>
                  </a:cubicBezTo>
                  <a:cubicBezTo>
                    <a:pt x="128" y="146"/>
                    <a:pt x="108" y="111"/>
                    <a:pt x="99" y="69"/>
                  </a:cubicBezTo>
                </a:path>
              </a:pathLst>
            </a:custGeom>
            <a:solidFill>
              <a:srgbClr val="BA6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 name="Freeform 21">
              <a:extLst>
                <a:ext uri="{FF2B5EF4-FFF2-40B4-BE49-F238E27FC236}">
                  <a16:creationId xmlns:a16="http://schemas.microsoft.com/office/drawing/2014/main" id="{F82F15C2-4C39-7602-F14F-2CA17F0BC3BB}"/>
                </a:ext>
              </a:extLst>
            </p:cNvPr>
            <p:cNvSpPr>
              <a:spLocks/>
            </p:cNvSpPr>
            <p:nvPr/>
          </p:nvSpPr>
          <p:spPr bwMode="auto">
            <a:xfrm>
              <a:off x="2075" y="3234"/>
              <a:ext cx="332" cy="695"/>
            </a:xfrm>
            <a:custGeom>
              <a:avLst/>
              <a:gdLst>
                <a:gd name="T0" fmla="*/ 1626 w 148"/>
                <a:gd name="T1" fmla="*/ 1287 h 310"/>
                <a:gd name="T2" fmla="*/ 1546 w 148"/>
                <a:gd name="T3" fmla="*/ 1242 h 310"/>
                <a:gd name="T4" fmla="*/ 1117 w 148"/>
                <a:gd name="T5" fmla="*/ 744 h 310"/>
                <a:gd name="T6" fmla="*/ 1072 w 148"/>
                <a:gd name="T7" fmla="*/ 720 h 310"/>
                <a:gd name="T8" fmla="*/ 1081 w 148"/>
                <a:gd name="T9" fmla="*/ 720 h 310"/>
                <a:gd name="T10" fmla="*/ 891 w 148"/>
                <a:gd name="T11" fmla="*/ 699 h 310"/>
                <a:gd name="T12" fmla="*/ 700 w 148"/>
                <a:gd name="T13" fmla="*/ 599 h 310"/>
                <a:gd name="T14" fmla="*/ 307 w 148"/>
                <a:gd name="T15" fmla="*/ 336 h 310"/>
                <a:gd name="T16" fmla="*/ 146 w 148"/>
                <a:gd name="T17" fmla="*/ 110 h 310"/>
                <a:gd name="T18" fmla="*/ 0 w 148"/>
                <a:gd name="T19" fmla="*/ 0 h 310"/>
                <a:gd name="T20" fmla="*/ 0 w 148"/>
                <a:gd name="T21" fmla="*/ 0 h 310"/>
                <a:gd name="T22" fmla="*/ 202 w 148"/>
                <a:gd name="T23" fmla="*/ 3011 h 310"/>
                <a:gd name="T24" fmla="*/ 1660 w 148"/>
                <a:gd name="T25" fmla="*/ 3067 h 310"/>
                <a:gd name="T26" fmla="*/ 1626 w 148"/>
                <a:gd name="T27" fmla="*/ 1287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10">
                  <a:moveTo>
                    <a:pt x="144" y="114"/>
                  </a:moveTo>
                  <a:cubicBezTo>
                    <a:pt x="141" y="113"/>
                    <a:pt x="139" y="112"/>
                    <a:pt x="137" y="110"/>
                  </a:cubicBezTo>
                  <a:cubicBezTo>
                    <a:pt x="113" y="106"/>
                    <a:pt x="105" y="82"/>
                    <a:pt x="99" y="66"/>
                  </a:cubicBezTo>
                  <a:cubicBezTo>
                    <a:pt x="95" y="64"/>
                    <a:pt x="95" y="64"/>
                    <a:pt x="95" y="64"/>
                  </a:cubicBezTo>
                  <a:cubicBezTo>
                    <a:pt x="95" y="64"/>
                    <a:pt x="96" y="64"/>
                    <a:pt x="96" y="64"/>
                  </a:cubicBezTo>
                  <a:cubicBezTo>
                    <a:pt x="90" y="63"/>
                    <a:pt x="85" y="64"/>
                    <a:pt x="79" y="62"/>
                  </a:cubicBezTo>
                  <a:cubicBezTo>
                    <a:pt x="73" y="61"/>
                    <a:pt x="68" y="56"/>
                    <a:pt x="62" y="53"/>
                  </a:cubicBezTo>
                  <a:cubicBezTo>
                    <a:pt x="49" y="47"/>
                    <a:pt x="37" y="42"/>
                    <a:pt x="27" y="30"/>
                  </a:cubicBezTo>
                  <a:cubicBezTo>
                    <a:pt x="22" y="24"/>
                    <a:pt x="19" y="16"/>
                    <a:pt x="13" y="10"/>
                  </a:cubicBezTo>
                  <a:cubicBezTo>
                    <a:pt x="9" y="6"/>
                    <a:pt x="5" y="3"/>
                    <a:pt x="0" y="0"/>
                  </a:cubicBezTo>
                  <a:cubicBezTo>
                    <a:pt x="0" y="0"/>
                    <a:pt x="0" y="0"/>
                    <a:pt x="0" y="0"/>
                  </a:cubicBezTo>
                  <a:cubicBezTo>
                    <a:pt x="3" y="52"/>
                    <a:pt x="20" y="191"/>
                    <a:pt x="18" y="267"/>
                  </a:cubicBezTo>
                  <a:cubicBezTo>
                    <a:pt x="24" y="310"/>
                    <a:pt x="148" y="294"/>
                    <a:pt x="147" y="272"/>
                  </a:cubicBezTo>
                  <a:cubicBezTo>
                    <a:pt x="143" y="233"/>
                    <a:pt x="142" y="146"/>
                    <a:pt x="144" y="114"/>
                  </a:cubicBezTo>
                </a:path>
              </a:pathLst>
            </a:custGeom>
            <a:solidFill>
              <a:srgbClr val="538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9" name="Freeform 22">
              <a:extLst>
                <a:ext uri="{FF2B5EF4-FFF2-40B4-BE49-F238E27FC236}">
                  <a16:creationId xmlns:a16="http://schemas.microsoft.com/office/drawing/2014/main" id="{2388674E-3B32-1DB0-378F-D5576DA232E8}"/>
                </a:ext>
              </a:extLst>
            </p:cNvPr>
            <p:cNvSpPr>
              <a:spLocks/>
            </p:cNvSpPr>
            <p:nvPr/>
          </p:nvSpPr>
          <p:spPr bwMode="auto">
            <a:xfrm>
              <a:off x="2918" y="3700"/>
              <a:ext cx="321" cy="346"/>
            </a:xfrm>
            <a:custGeom>
              <a:avLst/>
              <a:gdLst>
                <a:gd name="T0" fmla="*/ 1618 w 143"/>
                <a:gd name="T1" fmla="*/ 339 h 154"/>
                <a:gd name="T2" fmla="*/ 1618 w 143"/>
                <a:gd name="T3" fmla="*/ 339 h 154"/>
                <a:gd name="T4" fmla="*/ 474 w 143"/>
                <a:gd name="T5" fmla="*/ 171 h 154"/>
                <a:gd name="T6" fmla="*/ 0 w 143"/>
                <a:gd name="T7" fmla="*/ 0 h 154"/>
                <a:gd name="T8" fmla="*/ 45 w 143"/>
                <a:gd name="T9" fmla="*/ 1317 h 154"/>
                <a:gd name="T10" fmla="*/ 1583 w 143"/>
                <a:gd name="T11" fmla="*/ 1337 h 154"/>
                <a:gd name="T12" fmla="*/ 1618 w 143"/>
                <a:gd name="T13" fmla="*/ 339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154">
                  <a:moveTo>
                    <a:pt x="143" y="30"/>
                  </a:moveTo>
                  <a:cubicBezTo>
                    <a:pt x="143" y="30"/>
                    <a:pt x="143" y="30"/>
                    <a:pt x="143" y="30"/>
                  </a:cubicBezTo>
                  <a:cubicBezTo>
                    <a:pt x="113" y="27"/>
                    <a:pt x="59" y="22"/>
                    <a:pt x="42" y="15"/>
                  </a:cubicBezTo>
                  <a:cubicBezTo>
                    <a:pt x="24" y="9"/>
                    <a:pt x="16" y="6"/>
                    <a:pt x="0" y="0"/>
                  </a:cubicBezTo>
                  <a:cubicBezTo>
                    <a:pt x="3" y="39"/>
                    <a:pt x="2" y="90"/>
                    <a:pt x="4" y="116"/>
                  </a:cubicBezTo>
                  <a:cubicBezTo>
                    <a:pt x="6" y="147"/>
                    <a:pt x="140" y="154"/>
                    <a:pt x="140" y="118"/>
                  </a:cubicBezTo>
                  <a:cubicBezTo>
                    <a:pt x="140" y="111"/>
                    <a:pt x="141" y="65"/>
                    <a:pt x="143" y="30"/>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0" name="Freeform 23">
              <a:extLst>
                <a:ext uri="{FF2B5EF4-FFF2-40B4-BE49-F238E27FC236}">
                  <a16:creationId xmlns:a16="http://schemas.microsoft.com/office/drawing/2014/main" id="{FC1F7F61-E39E-3402-1C82-0F7A424927C9}"/>
                </a:ext>
              </a:extLst>
            </p:cNvPr>
            <p:cNvSpPr>
              <a:spLocks/>
            </p:cNvSpPr>
            <p:nvPr/>
          </p:nvSpPr>
          <p:spPr bwMode="auto">
            <a:xfrm>
              <a:off x="2786" y="3543"/>
              <a:ext cx="801" cy="254"/>
            </a:xfrm>
            <a:custGeom>
              <a:avLst/>
              <a:gdLst>
                <a:gd name="T0" fmla="*/ 4032 w 357"/>
                <a:gd name="T1" fmla="*/ 1171 h 113"/>
                <a:gd name="T2" fmla="*/ 4023 w 357"/>
                <a:gd name="T3" fmla="*/ 1158 h 113"/>
                <a:gd name="T4" fmla="*/ 3886 w 357"/>
                <a:gd name="T5" fmla="*/ 944 h 113"/>
                <a:gd name="T6" fmla="*/ 3570 w 357"/>
                <a:gd name="T7" fmla="*/ 976 h 113"/>
                <a:gd name="T8" fmla="*/ 3397 w 357"/>
                <a:gd name="T9" fmla="*/ 1000 h 113"/>
                <a:gd name="T10" fmla="*/ 3278 w 357"/>
                <a:gd name="T11" fmla="*/ 931 h 113"/>
                <a:gd name="T12" fmla="*/ 3072 w 357"/>
                <a:gd name="T13" fmla="*/ 931 h 113"/>
                <a:gd name="T14" fmla="*/ 2814 w 357"/>
                <a:gd name="T15" fmla="*/ 931 h 113"/>
                <a:gd name="T16" fmla="*/ 2652 w 357"/>
                <a:gd name="T17" fmla="*/ 782 h 113"/>
                <a:gd name="T18" fmla="*/ 2181 w 357"/>
                <a:gd name="T19" fmla="*/ 580 h 113"/>
                <a:gd name="T20" fmla="*/ 2080 w 357"/>
                <a:gd name="T21" fmla="*/ 510 h 113"/>
                <a:gd name="T22" fmla="*/ 2044 w 357"/>
                <a:gd name="T23" fmla="*/ 384 h 113"/>
                <a:gd name="T24" fmla="*/ 1806 w 357"/>
                <a:gd name="T25" fmla="*/ 272 h 113"/>
                <a:gd name="T26" fmla="*/ 1380 w 357"/>
                <a:gd name="T27" fmla="*/ 90 h 113"/>
                <a:gd name="T28" fmla="*/ 1454 w 357"/>
                <a:gd name="T29" fmla="*/ 283 h 113"/>
                <a:gd name="T30" fmla="*/ 1335 w 357"/>
                <a:gd name="T31" fmla="*/ 465 h 113"/>
                <a:gd name="T32" fmla="*/ 1142 w 357"/>
                <a:gd name="T33" fmla="*/ 501 h 113"/>
                <a:gd name="T34" fmla="*/ 1097 w 357"/>
                <a:gd name="T35" fmla="*/ 627 h 113"/>
                <a:gd name="T36" fmla="*/ 983 w 357"/>
                <a:gd name="T37" fmla="*/ 647 h 113"/>
                <a:gd name="T38" fmla="*/ 756 w 357"/>
                <a:gd name="T39" fmla="*/ 591 h 113"/>
                <a:gd name="T40" fmla="*/ 498 w 357"/>
                <a:gd name="T41" fmla="*/ 636 h 113"/>
                <a:gd name="T42" fmla="*/ 0 w 357"/>
                <a:gd name="T43" fmla="*/ 591 h 113"/>
                <a:gd name="T44" fmla="*/ 530 w 357"/>
                <a:gd name="T45" fmla="*/ 737 h 113"/>
                <a:gd name="T46" fmla="*/ 1142 w 357"/>
                <a:gd name="T47" fmla="*/ 964 h 113"/>
                <a:gd name="T48" fmla="*/ 2497 w 357"/>
                <a:gd name="T49" fmla="*/ 1158 h 113"/>
                <a:gd name="T50" fmla="*/ 3085 w 357"/>
                <a:gd name="T51" fmla="*/ 1191 h 113"/>
                <a:gd name="T52" fmla="*/ 4012 w 357"/>
                <a:gd name="T53" fmla="*/ 1158 h 113"/>
                <a:gd name="T54" fmla="*/ 4032 w 357"/>
                <a:gd name="T55" fmla="*/ 1171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7" h="113">
                  <a:moveTo>
                    <a:pt x="357" y="103"/>
                  </a:moveTo>
                  <a:cubicBezTo>
                    <a:pt x="356" y="102"/>
                    <a:pt x="356" y="102"/>
                    <a:pt x="356" y="102"/>
                  </a:cubicBezTo>
                  <a:cubicBezTo>
                    <a:pt x="349" y="99"/>
                    <a:pt x="352" y="87"/>
                    <a:pt x="344" y="83"/>
                  </a:cubicBezTo>
                  <a:cubicBezTo>
                    <a:pt x="337" y="79"/>
                    <a:pt x="324" y="85"/>
                    <a:pt x="316" y="86"/>
                  </a:cubicBezTo>
                  <a:cubicBezTo>
                    <a:pt x="311" y="87"/>
                    <a:pt x="305" y="89"/>
                    <a:pt x="301" y="88"/>
                  </a:cubicBezTo>
                  <a:cubicBezTo>
                    <a:pt x="297" y="87"/>
                    <a:pt x="294" y="82"/>
                    <a:pt x="290" y="82"/>
                  </a:cubicBezTo>
                  <a:cubicBezTo>
                    <a:pt x="284" y="82"/>
                    <a:pt x="273" y="100"/>
                    <a:pt x="272" y="82"/>
                  </a:cubicBezTo>
                  <a:cubicBezTo>
                    <a:pt x="267" y="86"/>
                    <a:pt x="252" y="90"/>
                    <a:pt x="249" y="82"/>
                  </a:cubicBezTo>
                  <a:cubicBezTo>
                    <a:pt x="247" y="76"/>
                    <a:pt x="241" y="73"/>
                    <a:pt x="235" y="69"/>
                  </a:cubicBezTo>
                  <a:cubicBezTo>
                    <a:pt x="221" y="60"/>
                    <a:pt x="207" y="58"/>
                    <a:pt x="193" y="51"/>
                  </a:cubicBezTo>
                  <a:cubicBezTo>
                    <a:pt x="190" y="50"/>
                    <a:pt x="186" y="47"/>
                    <a:pt x="184" y="45"/>
                  </a:cubicBezTo>
                  <a:cubicBezTo>
                    <a:pt x="181" y="41"/>
                    <a:pt x="183" y="38"/>
                    <a:pt x="181" y="34"/>
                  </a:cubicBezTo>
                  <a:cubicBezTo>
                    <a:pt x="176" y="24"/>
                    <a:pt x="170" y="27"/>
                    <a:pt x="160" y="24"/>
                  </a:cubicBezTo>
                  <a:cubicBezTo>
                    <a:pt x="153" y="22"/>
                    <a:pt x="127" y="0"/>
                    <a:pt x="122" y="8"/>
                  </a:cubicBezTo>
                  <a:cubicBezTo>
                    <a:pt x="119" y="13"/>
                    <a:pt x="129" y="18"/>
                    <a:pt x="129" y="25"/>
                  </a:cubicBezTo>
                  <a:cubicBezTo>
                    <a:pt x="128" y="28"/>
                    <a:pt x="121" y="41"/>
                    <a:pt x="118" y="41"/>
                  </a:cubicBezTo>
                  <a:cubicBezTo>
                    <a:pt x="109" y="43"/>
                    <a:pt x="107" y="33"/>
                    <a:pt x="101" y="44"/>
                  </a:cubicBezTo>
                  <a:cubicBezTo>
                    <a:pt x="98" y="49"/>
                    <a:pt x="102" y="51"/>
                    <a:pt x="97" y="55"/>
                  </a:cubicBezTo>
                  <a:cubicBezTo>
                    <a:pt x="94" y="58"/>
                    <a:pt x="90" y="57"/>
                    <a:pt x="87" y="57"/>
                  </a:cubicBezTo>
                  <a:cubicBezTo>
                    <a:pt x="78" y="54"/>
                    <a:pt x="77" y="49"/>
                    <a:pt x="67" y="52"/>
                  </a:cubicBezTo>
                  <a:cubicBezTo>
                    <a:pt x="59" y="53"/>
                    <a:pt x="53" y="56"/>
                    <a:pt x="44" y="56"/>
                  </a:cubicBezTo>
                  <a:cubicBezTo>
                    <a:pt x="29" y="57"/>
                    <a:pt x="14" y="55"/>
                    <a:pt x="0" y="52"/>
                  </a:cubicBezTo>
                  <a:cubicBezTo>
                    <a:pt x="15" y="60"/>
                    <a:pt x="26" y="57"/>
                    <a:pt x="47" y="65"/>
                  </a:cubicBezTo>
                  <a:cubicBezTo>
                    <a:pt x="72" y="75"/>
                    <a:pt x="79" y="77"/>
                    <a:pt x="101" y="85"/>
                  </a:cubicBezTo>
                  <a:cubicBezTo>
                    <a:pt x="123" y="93"/>
                    <a:pt x="206" y="99"/>
                    <a:pt x="221" y="102"/>
                  </a:cubicBezTo>
                  <a:cubicBezTo>
                    <a:pt x="236" y="105"/>
                    <a:pt x="265" y="103"/>
                    <a:pt x="273" y="105"/>
                  </a:cubicBezTo>
                  <a:cubicBezTo>
                    <a:pt x="321" y="113"/>
                    <a:pt x="346" y="102"/>
                    <a:pt x="355" y="102"/>
                  </a:cubicBezTo>
                  <a:cubicBezTo>
                    <a:pt x="355" y="103"/>
                    <a:pt x="356" y="103"/>
                    <a:pt x="357" y="103"/>
                  </a:cubicBezTo>
                </a:path>
              </a:pathLst>
            </a:custGeom>
            <a:solidFill>
              <a:srgbClr val="BA6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1" name="Freeform 24">
              <a:extLst>
                <a:ext uri="{FF2B5EF4-FFF2-40B4-BE49-F238E27FC236}">
                  <a16:creationId xmlns:a16="http://schemas.microsoft.com/office/drawing/2014/main" id="{226FA533-EB43-3FD1-77DD-D8A39AA2B10A}"/>
                </a:ext>
              </a:extLst>
            </p:cNvPr>
            <p:cNvSpPr>
              <a:spLocks/>
            </p:cNvSpPr>
            <p:nvPr/>
          </p:nvSpPr>
          <p:spPr bwMode="auto">
            <a:xfrm>
              <a:off x="3547" y="2285"/>
              <a:ext cx="249" cy="150"/>
            </a:xfrm>
            <a:custGeom>
              <a:avLst/>
              <a:gdLst>
                <a:gd name="T0" fmla="*/ 1027 w 111"/>
                <a:gd name="T1" fmla="*/ 752 h 67"/>
                <a:gd name="T2" fmla="*/ 36 w 111"/>
                <a:gd name="T3" fmla="*/ 643 h 67"/>
                <a:gd name="T4" fmla="*/ 20 w 111"/>
                <a:gd name="T5" fmla="*/ 616 h 67"/>
                <a:gd name="T6" fmla="*/ 146 w 111"/>
                <a:gd name="T7" fmla="*/ 235 h 67"/>
                <a:gd name="T8" fmla="*/ 0 w 111"/>
                <a:gd name="T9" fmla="*/ 0 h 67"/>
                <a:gd name="T10" fmla="*/ 328 w 111"/>
                <a:gd name="T11" fmla="*/ 9 h 67"/>
                <a:gd name="T12" fmla="*/ 915 w 111"/>
                <a:gd name="T13" fmla="*/ 65 h 67"/>
                <a:gd name="T14" fmla="*/ 1027 w 111"/>
                <a:gd name="T15" fmla="*/ 752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 h="67">
                  <a:moveTo>
                    <a:pt x="91" y="67"/>
                  </a:moveTo>
                  <a:cubicBezTo>
                    <a:pt x="64" y="62"/>
                    <a:pt x="29" y="64"/>
                    <a:pt x="3" y="57"/>
                  </a:cubicBezTo>
                  <a:cubicBezTo>
                    <a:pt x="2" y="55"/>
                    <a:pt x="2" y="55"/>
                    <a:pt x="2" y="55"/>
                  </a:cubicBezTo>
                  <a:cubicBezTo>
                    <a:pt x="13" y="49"/>
                    <a:pt x="19" y="41"/>
                    <a:pt x="13" y="21"/>
                  </a:cubicBezTo>
                  <a:cubicBezTo>
                    <a:pt x="11" y="14"/>
                    <a:pt x="6" y="7"/>
                    <a:pt x="0" y="0"/>
                  </a:cubicBezTo>
                  <a:cubicBezTo>
                    <a:pt x="9" y="2"/>
                    <a:pt x="20" y="1"/>
                    <a:pt x="29" y="1"/>
                  </a:cubicBezTo>
                  <a:cubicBezTo>
                    <a:pt x="46" y="2"/>
                    <a:pt x="64" y="6"/>
                    <a:pt x="81" y="6"/>
                  </a:cubicBezTo>
                  <a:cubicBezTo>
                    <a:pt x="96" y="7"/>
                    <a:pt x="111" y="66"/>
                    <a:pt x="91" y="67"/>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2" name="Freeform 25">
              <a:extLst>
                <a:ext uri="{FF2B5EF4-FFF2-40B4-BE49-F238E27FC236}">
                  <a16:creationId xmlns:a16="http://schemas.microsoft.com/office/drawing/2014/main" id="{E6C9CFFC-E53D-EE6B-199C-8A79A400520B}"/>
                </a:ext>
              </a:extLst>
            </p:cNvPr>
            <p:cNvSpPr>
              <a:spLocks/>
            </p:cNvSpPr>
            <p:nvPr/>
          </p:nvSpPr>
          <p:spPr bwMode="auto">
            <a:xfrm>
              <a:off x="3340" y="2112"/>
              <a:ext cx="371" cy="121"/>
            </a:xfrm>
            <a:custGeom>
              <a:avLst/>
              <a:gdLst>
                <a:gd name="T0" fmla="*/ 1673 w 165"/>
                <a:gd name="T1" fmla="*/ 598 h 54"/>
                <a:gd name="T2" fmla="*/ 1066 w 165"/>
                <a:gd name="T3" fmla="*/ 562 h 54"/>
                <a:gd name="T4" fmla="*/ 704 w 165"/>
                <a:gd name="T5" fmla="*/ 542 h 54"/>
                <a:gd name="T6" fmla="*/ 704 w 165"/>
                <a:gd name="T7" fmla="*/ 542 h 54"/>
                <a:gd name="T8" fmla="*/ 420 w 165"/>
                <a:gd name="T9" fmla="*/ 347 h 54"/>
                <a:gd name="T10" fmla="*/ 0 w 165"/>
                <a:gd name="T11" fmla="*/ 0 h 54"/>
                <a:gd name="T12" fmla="*/ 612 w 165"/>
                <a:gd name="T13" fmla="*/ 20 h 54"/>
                <a:gd name="T14" fmla="*/ 1430 w 165"/>
                <a:gd name="T15" fmla="*/ 110 h 54"/>
                <a:gd name="T16" fmla="*/ 1673 w 165"/>
                <a:gd name="T17" fmla="*/ 598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 h="54">
                  <a:moveTo>
                    <a:pt x="147" y="53"/>
                  </a:moveTo>
                  <a:cubicBezTo>
                    <a:pt x="129" y="54"/>
                    <a:pt x="111" y="51"/>
                    <a:pt x="94" y="50"/>
                  </a:cubicBezTo>
                  <a:cubicBezTo>
                    <a:pt x="86" y="50"/>
                    <a:pt x="69" y="50"/>
                    <a:pt x="62" y="48"/>
                  </a:cubicBezTo>
                  <a:cubicBezTo>
                    <a:pt x="62" y="48"/>
                    <a:pt x="62" y="48"/>
                    <a:pt x="62" y="48"/>
                  </a:cubicBezTo>
                  <a:cubicBezTo>
                    <a:pt x="53" y="41"/>
                    <a:pt x="44" y="35"/>
                    <a:pt x="37" y="31"/>
                  </a:cubicBezTo>
                  <a:cubicBezTo>
                    <a:pt x="20" y="22"/>
                    <a:pt x="15" y="12"/>
                    <a:pt x="0" y="0"/>
                  </a:cubicBezTo>
                  <a:cubicBezTo>
                    <a:pt x="17" y="1"/>
                    <a:pt x="42" y="1"/>
                    <a:pt x="54" y="2"/>
                  </a:cubicBezTo>
                  <a:cubicBezTo>
                    <a:pt x="85" y="5"/>
                    <a:pt x="99" y="12"/>
                    <a:pt x="126" y="10"/>
                  </a:cubicBezTo>
                  <a:cubicBezTo>
                    <a:pt x="138" y="9"/>
                    <a:pt x="165" y="52"/>
                    <a:pt x="147" y="53"/>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 name="Freeform 26">
              <a:extLst>
                <a:ext uri="{FF2B5EF4-FFF2-40B4-BE49-F238E27FC236}">
                  <a16:creationId xmlns:a16="http://schemas.microsoft.com/office/drawing/2014/main" id="{742BF9C8-DDA7-B426-BA82-E153F1802388}"/>
                </a:ext>
              </a:extLst>
            </p:cNvPr>
            <p:cNvSpPr>
              <a:spLocks/>
            </p:cNvSpPr>
            <p:nvPr/>
          </p:nvSpPr>
          <p:spPr bwMode="auto">
            <a:xfrm>
              <a:off x="3147" y="1980"/>
              <a:ext cx="128" cy="92"/>
            </a:xfrm>
            <a:custGeom>
              <a:avLst/>
              <a:gdLst>
                <a:gd name="T0" fmla="*/ 0 w 57"/>
                <a:gd name="T1" fmla="*/ 429 h 41"/>
                <a:gd name="T2" fmla="*/ 644 w 57"/>
                <a:gd name="T3" fmla="*/ 462 h 41"/>
                <a:gd name="T4" fmla="*/ 636 w 57"/>
                <a:gd name="T5" fmla="*/ 0 h 41"/>
                <a:gd name="T6" fmla="*/ 0 w 57"/>
                <a:gd name="T7" fmla="*/ 429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41">
                  <a:moveTo>
                    <a:pt x="0" y="38"/>
                  </a:moveTo>
                  <a:cubicBezTo>
                    <a:pt x="27" y="25"/>
                    <a:pt x="34" y="28"/>
                    <a:pt x="57" y="41"/>
                  </a:cubicBezTo>
                  <a:cubicBezTo>
                    <a:pt x="57" y="29"/>
                    <a:pt x="57" y="13"/>
                    <a:pt x="56" y="0"/>
                  </a:cubicBezTo>
                  <a:cubicBezTo>
                    <a:pt x="21" y="8"/>
                    <a:pt x="7" y="19"/>
                    <a:pt x="0" y="38"/>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4" name="Freeform 27">
              <a:extLst>
                <a:ext uri="{FF2B5EF4-FFF2-40B4-BE49-F238E27FC236}">
                  <a16:creationId xmlns:a16="http://schemas.microsoft.com/office/drawing/2014/main" id="{A474F2AB-06B3-4711-2F2A-E4365C0C1E4B}"/>
                </a:ext>
              </a:extLst>
            </p:cNvPr>
            <p:cNvSpPr>
              <a:spLocks/>
            </p:cNvSpPr>
            <p:nvPr/>
          </p:nvSpPr>
          <p:spPr bwMode="auto">
            <a:xfrm>
              <a:off x="2396" y="2186"/>
              <a:ext cx="85" cy="328"/>
            </a:xfrm>
            <a:custGeom>
              <a:avLst/>
              <a:gdLst>
                <a:gd name="T0" fmla="*/ 246 w 38"/>
                <a:gd name="T1" fmla="*/ 101 h 146"/>
                <a:gd name="T2" fmla="*/ 89 w 38"/>
                <a:gd name="T3" fmla="*/ 793 h 146"/>
                <a:gd name="T4" fmla="*/ 56 w 38"/>
                <a:gd name="T5" fmla="*/ 1530 h 146"/>
                <a:gd name="T6" fmla="*/ 0 w 38"/>
                <a:gd name="T7" fmla="*/ 1656 h 146"/>
                <a:gd name="T8" fmla="*/ 45 w 38"/>
                <a:gd name="T9" fmla="*/ 1591 h 146"/>
                <a:gd name="T10" fmla="*/ 246 w 38"/>
                <a:gd name="T11" fmla="*/ 1146 h 146"/>
                <a:gd name="T12" fmla="*/ 380 w 38"/>
                <a:gd name="T13" fmla="*/ 171 h 146"/>
                <a:gd name="T14" fmla="*/ 246 w 38"/>
                <a:gd name="T15" fmla="*/ 101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146">
                  <a:moveTo>
                    <a:pt x="22" y="9"/>
                  </a:moveTo>
                  <a:cubicBezTo>
                    <a:pt x="18" y="17"/>
                    <a:pt x="9" y="50"/>
                    <a:pt x="8" y="70"/>
                  </a:cubicBezTo>
                  <a:cubicBezTo>
                    <a:pt x="6" y="90"/>
                    <a:pt x="10" y="119"/>
                    <a:pt x="5" y="135"/>
                  </a:cubicBezTo>
                  <a:cubicBezTo>
                    <a:pt x="4" y="138"/>
                    <a:pt x="2" y="142"/>
                    <a:pt x="0" y="146"/>
                  </a:cubicBezTo>
                  <a:cubicBezTo>
                    <a:pt x="2" y="144"/>
                    <a:pt x="3" y="142"/>
                    <a:pt x="4" y="140"/>
                  </a:cubicBezTo>
                  <a:cubicBezTo>
                    <a:pt x="12" y="128"/>
                    <a:pt x="17" y="114"/>
                    <a:pt x="22" y="101"/>
                  </a:cubicBezTo>
                  <a:cubicBezTo>
                    <a:pt x="23" y="79"/>
                    <a:pt x="24" y="33"/>
                    <a:pt x="34" y="15"/>
                  </a:cubicBezTo>
                  <a:cubicBezTo>
                    <a:pt x="38" y="3"/>
                    <a:pt x="26" y="0"/>
                    <a:pt x="22" y="9"/>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5" name="Freeform 28">
              <a:extLst>
                <a:ext uri="{FF2B5EF4-FFF2-40B4-BE49-F238E27FC236}">
                  <a16:creationId xmlns:a16="http://schemas.microsoft.com/office/drawing/2014/main" id="{F7B92CB9-D65B-52B9-B0B9-35595E1AA62D}"/>
                </a:ext>
              </a:extLst>
            </p:cNvPr>
            <p:cNvSpPr>
              <a:spLocks/>
            </p:cNvSpPr>
            <p:nvPr/>
          </p:nvSpPr>
          <p:spPr bwMode="auto">
            <a:xfrm>
              <a:off x="3493" y="2202"/>
              <a:ext cx="157" cy="20"/>
            </a:xfrm>
            <a:custGeom>
              <a:avLst/>
              <a:gdLst>
                <a:gd name="T0" fmla="*/ 182 w 70"/>
                <a:gd name="T1" fmla="*/ 36 h 9"/>
                <a:gd name="T2" fmla="*/ 482 w 70"/>
                <a:gd name="T3" fmla="*/ 64 h 9"/>
                <a:gd name="T4" fmla="*/ 789 w 70"/>
                <a:gd name="T5" fmla="*/ 98 h 9"/>
                <a:gd name="T6" fmla="*/ 664 w 70"/>
                <a:gd name="T7" fmla="*/ 53 h 9"/>
                <a:gd name="T8" fmla="*/ 509 w 70"/>
                <a:gd name="T9" fmla="*/ 53 h 9"/>
                <a:gd name="T10" fmla="*/ 336 w 70"/>
                <a:gd name="T11" fmla="*/ 9 h 9"/>
                <a:gd name="T12" fmla="*/ 227 w 70"/>
                <a:gd name="T13" fmla="*/ 20 h 9"/>
                <a:gd name="T14" fmla="*/ 146 w 70"/>
                <a:gd name="T15" fmla="*/ 9 h 9"/>
                <a:gd name="T16" fmla="*/ 81 w 70"/>
                <a:gd name="T17" fmla="*/ 9 h 9"/>
                <a:gd name="T18" fmla="*/ 0 w 70"/>
                <a:gd name="T19" fmla="*/ 9 h 9"/>
                <a:gd name="T20" fmla="*/ 20 w 70"/>
                <a:gd name="T21" fmla="*/ 9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9">
                  <a:moveTo>
                    <a:pt x="16" y="3"/>
                  </a:moveTo>
                  <a:cubicBezTo>
                    <a:pt x="25" y="2"/>
                    <a:pt x="34" y="5"/>
                    <a:pt x="43" y="6"/>
                  </a:cubicBezTo>
                  <a:cubicBezTo>
                    <a:pt x="52" y="7"/>
                    <a:pt x="61" y="8"/>
                    <a:pt x="70" y="9"/>
                  </a:cubicBezTo>
                  <a:cubicBezTo>
                    <a:pt x="67" y="7"/>
                    <a:pt x="63" y="6"/>
                    <a:pt x="59" y="5"/>
                  </a:cubicBezTo>
                  <a:cubicBezTo>
                    <a:pt x="55" y="5"/>
                    <a:pt x="49" y="6"/>
                    <a:pt x="45" y="5"/>
                  </a:cubicBezTo>
                  <a:cubicBezTo>
                    <a:pt x="40" y="5"/>
                    <a:pt x="35" y="1"/>
                    <a:pt x="30" y="1"/>
                  </a:cubicBezTo>
                  <a:cubicBezTo>
                    <a:pt x="27" y="1"/>
                    <a:pt x="23" y="1"/>
                    <a:pt x="20" y="2"/>
                  </a:cubicBezTo>
                  <a:cubicBezTo>
                    <a:pt x="18" y="2"/>
                    <a:pt x="16" y="1"/>
                    <a:pt x="13" y="1"/>
                  </a:cubicBezTo>
                  <a:cubicBezTo>
                    <a:pt x="11" y="1"/>
                    <a:pt x="9" y="2"/>
                    <a:pt x="7" y="1"/>
                  </a:cubicBezTo>
                  <a:cubicBezTo>
                    <a:pt x="5" y="1"/>
                    <a:pt x="1" y="0"/>
                    <a:pt x="0" y="1"/>
                  </a:cubicBezTo>
                  <a:cubicBezTo>
                    <a:pt x="2" y="1"/>
                    <a:pt x="2" y="1"/>
                    <a:pt x="2" y="1"/>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6" name="Freeform 29">
              <a:extLst>
                <a:ext uri="{FF2B5EF4-FFF2-40B4-BE49-F238E27FC236}">
                  <a16:creationId xmlns:a16="http://schemas.microsoft.com/office/drawing/2014/main" id="{0AF08EFD-62A6-1DE4-3DD3-5387E5106456}"/>
                </a:ext>
              </a:extLst>
            </p:cNvPr>
            <p:cNvSpPr>
              <a:spLocks/>
            </p:cNvSpPr>
            <p:nvPr/>
          </p:nvSpPr>
          <p:spPr bwMode="auto">
            <a:xfrm>
              <a:off x="3515" y="2186"/>
              <a:ext cx="65" cy="13"/>
            </a:xfrm>
            <a:custGeom>
              <a:avLst/>
              <a:gdLst>
                <a:gd name="T0" fmla="*/ 0 w 29"/>
                <a:gd name="T1" fmla="*/ 0 h 6"/>
                <a:gd name="T2" fmla="*/ 155 w 29"/>
                <a:gd name="T3" fmla="*/ 43 h 6"/>
                <a:gd name="T4" fmla="*/ 327 w 29"/>
                <a:gd name="T5" fmla="*/ 52 h 6"/>
                <a:gd name="T6" fmla="*/ 191 w 29"/>
                <a:gd name="T7" fmla="*/ 33 h 6"/>
                <a:gd name="T8" fmla="*/ 45 w 29"/>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
                  <a:moveTo>
                    <a:pt x="0" y="0"/>
                  </a:moveTo>
                  <a:cubicBezTo>
                    <a:pt x="5" y="1"/>
                    <a:pt x="9" y="2"/>
                    <a:pt x="14" y="4"/>
                  </a:cubicBezTo>
                  <a:cubicBezTo>
                    <a:pt x="19" y="5"/>
                    <a:pt x="24" y="3"/>
                    <a:pt x="29" y="5"/>
                  </a:cubicBezTo>
                  <a:cubicBezTo>
                    <a:pt x="25" y="6"/>
                    <a:pt x="21" y="3"/>
                    <a:pt x="17" y="3"/>
                  </a:cubicBezTo>
                  <a:cubicBezTo>
                    <a:pt x="11" y="3"/>
                    <a:pt x="7" y="4"/>
                    <a:pt x="4" y="0"/>
                  </a:cubicBezTo>
                </a:path>
              </a:pathLst>
            </a:custGeom>
            <a:solidFill>
              <a:srgbClr val="A07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 name="Freeform 30">
              <a:extLst>
                <a:ext uri="{FF2B5EF4-FFF2-40B4-BE49-F238E27FC236}">
                  <a16:creationId xmlns:a16="http://schemas.microsoft.com/office/drawing/2014/main" id="{CC612E23-98B8-EB35-26F7-0FEFF9B4CDB5}"/>
                </a:ext>
              </a:extLst>
            </p:cNvPr>
            <p:cNvSpPr>
              <a:spLocks/>
            </p:cNvSpPr>
            <p:nvPr/>
          </p:nvSpPr>
          <p:spPr bwMode="auto">
            <a:xfrm>
              <a:off x="3628" y="2132"/>
              <a:ext cx="20" cy="11"/>
            </a:xfrm>
            <a:custGeom>
              <a:avLst/>
              <a:gdLst>
                <a:gd name="T0" fmla="*/ 44 w 9"/>
                <a:gd name="T1" fmla="*/ 44 h 5"/>
                <a:gd name="T2" fmla="*/ 44 w 9"/>
                <a:gd name="T3" fmla="*/ 33 h 5"/>
                <a:gd name="T4" fmla="*/ 44 w 9"/>
                <a:gd name="T5" fmla="*/ 44 h 5"/>
                <a:gd name="T6" fmla="*/ 36 w 9"/>
                <a:gd name="T7" fmla="*/ 53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4" y="4"/>
                  </a:moveTo>
                  <a:cubicBezTo>
                    <a:pt x="4" y="4"/>
                    <a:pt x="4" y="3"/>
                    <a:pt x="4" y="3"/>
                  </a:cubicBezTo>
                  <a:cubicBezTo>
                    <a:pt x="4" y="4"/>
                    <a:pt x="4" y="4"/>
                    <a:pt x="4" y="4"/>
                  </a:cubicBezTo>
                  <a:cubicBezTo>
                    <a:pt x="9" y="5"/>
                    <a:pt x="0" y="0"/>
                    <a:pt x="3" y="5"/>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8" name="Freeform 31">
              <a:extLst>
                <a:ext uri="{FF2B5EF4-FFF2-40B4-BE49-F238E27FC236}">
                  <a16:creationId xmlns:a16="http://schemas.microsoft.com/office/drawing/2014/main" id="{A6F7B364-E032-1AC8-7086-D5B91DA2C1CF}"/>
                </a:ext>
              </a:extLst>
            </p:cNvPr>
            <p:cNvSpPr>
              <a:spLocks/>
            </p:cNvSpPr>
            <p:nvPr/>
          </p:nvSpPr>
          <p:spPr bwMode="auto">
            <a:xfrm>
              <a:off x="2039" y="1782"/>
              <a:ext cx="235" cy="290"/>
            </a:xfrm>
            <a:custGeom>
              <a:avLst/>
              <a:gdLst>
                <a:gd name="T0" fmla="*/ 0 w 105"/>
                <a:gd name="T1" fmla="*/ 1385 h 129"/>
                <a:gd name="T2" fmla="*/ 45 w 105"/>
                <a:gd name="T3" fmla="*/ 1295 h 129"/>
                <a:gd name="T4" fmla="*/ 81 w 105"/>
                <a:gd name="T5" fmla="*/ 1194 h 129"/>
                <a:gd name="T6" fmla="*/ 145 w 105"/>
                <a:gd name="T7" fmla="*/ 1102 h 129"/>
                <a:gd name="T8" fmla="*/ 154 w 105"/>
                <a:gd name="T9" fmla="*/ 976 h 129"/>
                <a:gd name="T10" fmla="*/ 271 w 105"/>
                <a:gd name="T11" fmla="*/ 749 h 129"/>
                <a:gd name="T12" fmla="*/ 345 w 105"/>
                <a:gd name="T13" fmla="*/ 510 h 129"/>
                <a:gd name="T14" fmla="*/ 392 w 105"/>
                <a:gd name="T15" fmla="*/ 681 h 129"/>
                <a:gd name="T16" fmla="*/ 425 w 105"/>
                <a:gd name="T17" fmla="*/ 501 h 129"/>
                <a:gd name="T18" fmla="*/ 436 w 105"/>
                <a:gd name="T19" fmla="*/ 546 h 129"/>
                <a:gd name="T20" fmla="*/ 470 w 105"/>
                <a:gd name="T21" fmla="*/ 454 h 129"/>
                <a:gd name="T22" fmla="*/ 481 w 105"/>
                <a:gd name="T23" fmla="*/ 328 h 129"/>
                <a:gd name="T24" fmla="*/ 490 w 105"/>
                <a:gd name="T25" fmla="*/ 373 h 129"/>
                <a:gd name="T26" fmla="*/ 595 w 105"/>
                <a:gd name="T27" fmla="*/ 384 h 129"/>
                <a:gd name="T28" fmla="*/ 571 w 105"/>
                <a:gd name="T29" fmla="*/ 308 h 129"/>
                <a:gd name="T30" fmla="*/ 607 w 105"/>
                <a:gd name="T31" fmla="*/ 283 h 129"/>
                <a:gd name="T32" fmla="*/ 615 w 105"/>
                <a:gd name="T33" fmla="*/ 328 h 129"/>
                <a:gd name="T34" fmla="*/ 741 w 105"/>
                <a:gd name="T35" fmla="*/ 202 h 129"/>
                <a:gd name="T36" fmla="*/ 741 w 105"/>
                <a:gd name="T37" fmla="*/ 202 h 129"/>
                <a:gd name="T38" fmla="*/ 797 w 105"/>
                <a:gd name="T39" fmla="*/ 65 h 129"/>
                <a:gd name="T40" fmla="*/ 817 w 105"/>
                <a:gd name="T41" fmla="*/ 137 h 129"/>
                <a:gd name="T42" fmla="*/ 1023 w 105"/>
                <a:gd name="T43" fmla="*/ 110 h 129"/>
                <a:gd name="T44" fmla="*/ 951 w 105"/>
                <a:gd name="T45" fmla="*/ 218 h 129"/>
                <a:gd name="T46" fmla="*/ 962 w 105"/>
                <a:gd name="T47" fmla="*/ 328 h 129"/>
                <a:gd name="T48" fmla="*/ 962 w 105"/>
                <a:gd name="T49" fmla="*/ 474 h 129"/>
                <a:gd name="T50" fmla="*/ 1032 w 105"/>
                <a:gd name="T51" fmla="*/ 582 h 129"/>
                <a:gd name="T52" fmla="*/ 1121 w 105"/>
                <a:gd name="T53" fmla="*/ 931 h 129"/>
                <a:gd name="T54" fmla="*/ 862 w 105"/>
                <a:gd name="T55" fmla="*/ 1021 h 129"/>
                <a:gd name="T56" fmla="*/ 450 w 105"/>
                <a:gd name="T57" fmla="*/ 1466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5" h="129">
                  <a:moveTo>
                    <a:pt x="0" y="122"/>
                  </a:moveTo>
                  <a:cubicBezTo>
                    <a:pt x="0" y="118"/>
                    <a:pt x="3" y="117"/>
                    <a:pt x="4" y="114"/>
                  </a:cubicBezTo>
                  <a:cubicBezTo>
                    <a:pt x="6" y="111"/>
                    <a:pt x="5" y="108"/>
                    <a:pt x="7" y="105"/>
                  </a:cubicBezTo>
                  <a:cubicBezTo>
                    <a:pt x="8" y="102"/>
                    <a:pt x="12" y="99"/>
                    <a:pt x="13" y="97"/>
                  </a:cubicBezTo>
                  <a:cubicBezTo>
                    <a:pt x="14" y="93"/>
                    <a:pt x="12" y="90"/>
                    <a:pt x="14" y="86"/>
                  </a:cubicBezTo>
                  <a:cubicBezTo>
                    <a:pt x="17" y="79"/>
                    <a:pt x="22" y="74"/>
                    <a:pt x="24" y="66"/>
                  </a:cubicBezTo>
                  <a:cubicBezTo>
                    <a:pt x="25" y="62"/>
                    <a:pt x="28" y="47"/>
                    <a:pt x="31" y="45"/>
                  </a:cubicBezTo>
                  <a:cubicBezTo>
                    <a:pt x="35" y="49"/>
                    <a:pt x="28" y="60"/>
                    <a:pt x="35" y="60"/>
                  </a:cubicBezTo>
                  <a:cubicBezTo>
                    <a:pt x="35" y="56"/>
                    <a:pt x="35" y="46"/>
                    <a:pt x="38" y="44"/>
                  </a:cubicBezTo>
                  <a:cubicBezTo>
                    <a:pt x="38" y="45"/>
                    <a:pt x="39" y="47"/>
                    <a:pt x="39" y="48"/>
                  </a:cubicBezTo>
                  <a:cubicBezTo>
                    <a:pt x="46" y="47"/>
                    <a:pt x="37" y="42"/>
                    <a:pt x="42" y="40"/>
                  </a:cubicBezTo>
                  <a:cubicBezTo>
                    <a:pt x="41" y="36"/>
                    <a:pt x="36" y="31"/>
                    <a:pt x="43" y="29"/>
                  </a:cubicBezTo>
                  <a:cubicBezTo>
                    <a:pt x="43" y="30"/>
                    <a:pt x="44" y="32"/>
                    <a:pt x="44" y="33"/>
                  </a:cubicBezTo>
                  <a:cubicBezTo>
                    <a:pt x="47" y="34"/>
                    <a:pt x="49" y="34"/>
                    <a:pt x="53" y="34"/>
                  </a:cubicBezTo>
                  <a:cubicBezTo>
                    <a:pt x="53" y="31"/>
                    <a:pt x="53" y="29"/>
                    <a:pt x="51" y="27"/>
                  </a:cubicBezTo>
                  <a:cubicBezTo>
                    <a:pt x="52" y="26"/>
                    <a:pt x="53" y="25"/>
                    <a:pt x="54" y="25"/>
                  </a:cubicBezTo>
                  <a:cubicBezTo>
                    <a:pt x="54" y="26"/>
                    <a:pt x="55" y="27"/>
                    <a:pt x="55" y="29"/>
                  </a:cubicBezTo>
                  <a:cubicBezTo>
                    <a:pt x="66" y="30"/>
                    <a:pt x="56" y="15"/>
                    <a:pt x="66" y="18"/>
                  </a:cubicBezTo>
                  <a:cubicBezTo>
                    <a:pt x="66" y="18"/>
                    <a:pt x="66" y="18"/>
                    <a:pt x="66" y="18"/>
                  </a:cubicBezTo>
                  <a:cubicBezTo>
                    <a:pt x="65" y="15"/>
                    <a:pt x="67" y="8"/>
                    <a:pt x="71" y="6"/>
                  </a:cubicBezTo>
                  <a:cubicBezTo>
                    <a:pt x="78" y="3"/>
                    <a:pt x="78" y="9"/>
                    <a:pt x="73" y="12"/>
                  </a:cubicBezTo>
                  <a:cubicBezTo>
                    <a:pt x="79" y="19"/>
                    <a:pt x="84" y="0"/>
                    <a:pt x="91" y="10"/>
                  </a:cubicBezTo>
                  <a:cubicBezTo>
                    <a:pt x="88" y="14"/>
                    <a:pt x="86" y="14"/>
                    <a:pt x="85" y="19"/>
                  </a:cubicBezTo>
                  <a:cubicBezTo>
                    <a:pt x="85" y="22"/>
                    <a:pt x="86" y="26"/>
                    <a:pt x="86" y="29"/>
                  </a:cubicBezTo>
                  <a:cubicBezTo>
                    <a:pt x="86" y="34"/>
                    <a:pt x="85" y="37"/>
                    <a:pt x="86" y="42"/>
                  </a:cubicBezTo>
                  <a:cubicBezTo>
                    <a:pt x="87" y="47"/>
                    <a:pt x="89" y="47"/>
                    <a:pt x="92" y="51"/>
                  </a:cubicBezTo>
                  <a:cubicBezTo>
                    <a:pt x="96" y="58"/>
                    <a:pt x="105" y="75"/>
                    <a:pt x="100" y="82"/>
                  </a:cubicBezTo>
                  <a:cubicBezTo>
                    <a:pt x="95" y="89"/>
                    <a:pt x="83" y="87"/>
                    <a:pt x="77" y="90"/>
                  </a:cubicBezTo>
                  <a:cubicBezTo>
                    <a:pt x="63" y="97"/>
                    <a:pt x="43" y="114"/>
                    <a:pt x="40" y="129"/>
                  </a:cubicBezTo>
                </a:path>
              </a:pathLst>
            </a:custGeom>
            <a:solidFill>
              <a:srgbClr val="D69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9" name="Freeform 32">
              <a:extLst>
                <a:ext uri="{FF2B5EF4-FFF2-40B4-BE49-F238E27FC236}">
                  <a16:creationId xmlns:a16="http://schemas.microsoft.com/office/drawing/2014/main" id="{BF2415C0-F5EE-7836-D4BB-00F89BF40FF5}"/>
                </a:ext>
              </a:extLst>
            </p:cNvPr>
            <p:cNvSpPr>
              <a:spLocks/>
            </p:cNvSpPr>
            <p:nvPr/>
          </p:nvSpPr>
          <p:spPr bwMode="auto">
            <a:xfrm>
              <a:off x="2041" y="871"/>
              <a:ext cx="1180" cy="1223"/>
            </a:xfrm>
            <a:custGeom>
              <a:avLst/>
              <a:gdLst>
                <a:gd name="T0" fmla="*/ 1425 w 526"/>
                <a:gd name="T1" fmla="*/ 5594 h 545"/>
                <a:gd name="T2" fmla="*/ 1027 w 526"/>
                <a:gd name="T3" fmla="*/ 6158 h 545"/>
                <a:gd name="T4" fmla="*/ 227 w 526"/>
                <a:gd name="T5" fmla="*/ 6158 h 545"/>
                <a:gd name="T6" fmla="*/ 0 w 526"/>
                <a:gd name="T7" fmla="*/ 5931 h 545"/>
                <a:gd name="T8" fmla="*/ 271 w 526"/>
                <a:gd name="T9" fmla="*/ 3254 h 545"/>
                <a:gd name="T10" fmla="*/ 45 w 526"/>
                <a:gd name="T11" fmla="*/ 554 h 545"/>
                <a:gd name="T12" fmla="*/ 1153 w 526"/>
                <a:gd name="T13" fmla="*/ 442 h 545"/>
                <a:gd name="T14" fmla="*/ 1364 w 526"/>
                <a:gd name="T15" fmla="*/ 1696 h 545"/>
                <a:gd name="T16" fmla="*/ 1705 w 526"/>
                <a:gd name="T17" fmla="*/ 1833 h 545"/>
                <a:gd name="T18" fmla="*/ 5658 w 526"/>
                <a:gd name="T19" fmla="*/ 498 h 545"/>
                <a:gd name="T20" fmla="*/ 5736 w 526"/>
                <a:gd name="T21" fmla="*/ 1129 h 545"/>
                <a:gd name="T22" fmla="*/ 1862 w 526"/>
                <a:gd name="T23" fmla="*/ 3162 h 545"/>
                <a:gd name="T24" fmla="*/ 1425 w 526"/>
                <a:gd name="T25" fmla="*/ 5594 h 5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6" h="545">
                  <a:moveTo>
                    <a:pt x="126" y="495"/>
                  </a:moveTo>
                  <a:cubicBezTo>
                    <a:pt x="91" y="545"/>
                    <a:pt x="91" y="545"/>
                    <a:pt x="91" y="545"/>
                  </a:cubicBezTo>
                  <a:cubicBezTo>
                    <a:pt x="20" y="545"/>
                    <a:pt x="20" y="545"/>
                    <a:pt x="20" y="545"/>
                  </a:cubicBezTo>
                  <a:cubicBezTo>
                    <a:pt x="0" y="525"/>
                    <a:pt x="0" y="525"/>
                    <a:pt x="0" y="525"/>
                  </a:cubicBezTo>
                  <a:cubicBezTo>
                    <a:pt x="2" y="477"/>
                    <a:pt x="1" y="388"/>
                    <a:pt x="24" y="288"/>
                  </a:cubicBezTo>
                  <a:cubicBezTo>
                    <a:pt x="47" y="188"/>
                    <a:pt x="3" y="109"/>
                    <a:pt x="4" y="49"/>
                  </a:cubicBezTo>
                  <a:cubicBezTo>
                    <a:pt x="9" y="0"/>
                    <a:pt x="104" y="17"/>
                    <a:pt x="102" y="39"/>
                  </a:cubicBezTo>
                  <a:cubicBezTo>
                    <a:pt x="92" y="91"/>
                    <a:pt x="108" y="128"/>
                    <a:pt x="121" y="150"/>
                  </a:cubicBezTo>
                  <a:cubicBezTo>
                    <a:pt x="126" y="158"/>
                    <a:pt x="130" y="175"/>
                    <a:pt x="151" y="162"/>
                  </a:cubicBezTo>
                  <a:cubicBezTo>
                    <a:pt x="196" y="136"/>
                    <a:pt x="318" y="44"/>
                    <a:pt x="501" y="44"/>
                  </a:cubicBezTo>
                  <a:cubicBezTo>
                    <a:pt x="526" y="41"/>
                    <a:pt x="526" y="99"/>
                    <a:pt x="508" y="100"/>
                  </a:cubicBezTo>
                  <a:cubicBezTo>
                    <a:pt x="452" y="100"/>
                    <a:pt x="244" y="153"/>
                    <a:pt x="165" y="280"/>
                  </a:cubicBezTo>
                  <a:cubicBezTo>
                    <a:pt x="102" y="381"/>
                    <a:pt x="110" y="429"/>
                    <a:pt x="126" y="495"/>
                  </a:cubicBezTo>
                </a:path>
              </a:pathLst>
            </a:custGeom>
            <a:solidFill>
              <a:srgbClr val="538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0" name="Freeform 33">
              <a:extLst>
                <a:ext uri="{FF2B5EF4-FFF2-40B4-BE49-F238E27FC236}">
                  <a16:creationId xmlns:a16="http://schemas.microsoft.com/office/drawing/2014/main" id="{E45ECF9A-3741-50AD-0553-E597327E6563}"/>
                </a:ext>
              </a:extLst>
            </p:cNvPr>
            <p:cNvSpPr>
              <a:spLocks/>
            </p:cNvSpPr>
            <p:nvPr/>
          </p:nvSpPr>
          <p:spPr bwMode="auto">
            <a:xfrm>
              <a:off x="2555" y="2076"/>
              <a:ext cx="590" cy="177"/>
            </a:xfrm>
            <a:custGeom>
              <a:avLst/>
              <a:gdLst>
                <a:gd name="T0" fmla="*/ 45 w 263"/>
                <a:gd name="T1" fmla="*/ 627 h 79"/>
                <a:gd name="T2" fmla="*/ 20 w 263"/>
                <a:gd name="T3" fmla="*/ 744 h 79"/>
                <a:gd name="T4" fmla="*/ 215 w 263"/>
                <a:gd name="T5" fmla="*/ 753 h 79"/>
                <a:gd name="T6" fmla="*/ 283 w 263"/>
                <a:gd name="T7" fmla="*/ 697 h 79"/>
                <a:gd name="T8" fmla="*/ 372 w 263"/>
                <a:gd name="T9" fmla="*/ 753 h 79"/>
                <a:gd name="T10" fmla="*/ 381 w 263"/>
                <a:gd name="T11" fmla="*/ 744 h 79"/>
                <a:gd name="T12" fmla="*/ 428 w 263"/>
                <a:gd name="T13" fmla="*/ 889 h 79"/>
                <a:gd name="T14" fmla="*/ 509 w 263"/>
                <a:gd name="T15" fmla="*/ 833 h 79"/>
                <a:gd name="T16" fmla="*/ 518 w 263"/>
                <a:gd name="T17" fmla="*/ 717 h 79"/>
                <a:gd name="T18" fmla="*/ 655 w 263"/>
                <a:gd name="T19" fmla="*/ 822 h 79"/>
                <a:gd name="T20" fmla="*/ 655 w 263"/>
                <a:gd name="T21" fmla="*/ 744 h 79"/>
                <a:gd name="T22" fmla="*/ 725 w 263"/>
                <a:gd name="T23" fmla="*/ 708 h 79"/>
                <a:gd name="T24" fmla="*/ 814 w 263"/>
                <a:gd name="T25" fmla="*/ 587 h 79"/>
                <a:gd name="T26" fmla="*/ 915 w 263"/>
                <a:gd name="T27" fmla="*/ 663 h 79"/>
                <a:gd name="T28" fmla="*/ 992 w 263"/>
                <a:gd name="T29" fmla="*/ 688 h 79"/>
                <a:gd name="T30" fmla="*/ 1061 w 263"/>
                <a:gd name="T31" fmla="*/ 733 h 79"/>
                <a:gd name="T32" fmla="*/ 1061 w 263"/>
                <a:gd name="T33" fmla="*/ 697 h 79"/>
                <a:gd name="T34" fmla="*/ 1243 w 263"/>
                <a:gd name="T35" fmla="*/ 777 h 79"/>
                <a:gd name="T36" fmla="*/ 1400 w 263"/>
                <a:gd name="T37" fmla="*/ 643 h 79"/>
                <a:gd name="T38" fmla="*/ 1660 w 263"/>
                <a:gd name="T39" fmla="*/ 587 h 79"/>
                <a:gd name="T40" fmla="*/ 1772 w 263"/>
                <a:gd name="T41" fmla="*/ 708 h 79"/>
                <a:gd name="T42" fmla="*/ 1826 w 263"/>
                <a:gd name="T43" fmla="*/ 753 h 79"/>
                <a:gd name="T44" fmla="*/ 1862 w 263"/>
                <a:gd name="T45" fmla="*/ 822 h 79"/>
                <a:gd name="T46" fmla="*/ 1873 w 263"/>
                <a:gd name="T47" fmla="*/ 809 h 79"/>
                <a:gd name="T48" fmla="*/ 1898 w 263"/>
                <a:gd name="T49" fmla="*/ 869 h 79"/>
                <a:gd name="T50" fmla="*/ 1952 w 263"/>
                <a:gd name="T51" fmla="*/ 809 h 79"/>
                <a:gd name="T52" fmla="*/ 2008 w 263"/>
                <a:gd name="T53" fmla="*/ 854 h 79"/>
                <a:gd name="T54" fmla="*/ 2080 w 263"/>
                <a:gd name="T55" fmla="*/ 854 h 79"/>
                <a:gd name="T56" fmla="*/ 2089 w 263"/>
                <a:gd name="T57" fmla="*/ 798 h 79"/>
                <a:gd name="T58" fmla="*/ 2279 w 263"/>
                <a:gd name="T59" fmla="*/ 789 h 79"/>
                <a:gd name="T60" fmla="*/ 2380 w 263"/>
                <a:gd name="T61" fmla="*/ 618 h 79"/>
                <a:gd name="T62" fmla="*/ 2416 w 263"/>
                <a:gd name="T63" fmla="*/ 643 h 79"/>
                <a:gd name="T64" fmla="*/ 2470 w 263"/>
                <a:gd name="T65" fmla="*/ 652 h 79"/>
                <a:gd name="T66" fmla="*/ 2506 w 263"/>
                <a:gd name="T67" fmla="*/ 688 h 79"/>
                <a:gd name="T68" fmla="*/ 2542 w 263"/>
                <a:gd name="T69" fmla="*/ 697 h 79"/>
                <a:gd name="T70" fmla="*/ 2708 w 263"/>
                <a:gd name="T71" fmla="*/ 809 h 79"/>
                <a:gd name="T72" fmla="*/ 2753 w 263"/>
                <a:gd name="T73" fmla="*/ 744 h 79"/>
                <a:gd name="T74" fmla="*/ 2777 w 263"/>
                <a:gd name="T75" fmla="*/ 798 h 79"/>
                <a:gd name="T76" fmla="*/ 2797 w 263"/>
                <a:gd name="T77" fmla="*/ 643 h 79"/>
                <a:gd name="T78" fmla="*/ 2858 w 263"/>
                <a:gd name="T79" fmla="*/ 437 h 79"/>
                <a:gd name="T80" fmla="*/ 2914 w 263"/>
                <a:gd name="T81" fmla="*/ 226 h 79"/>
                <a:gd name="T82" fmla="*/ 2934 w 263"/>
                <a:gd name="T83" fmla="*/ 110 h 79"/>
                <a:gd name="T84" fmla="*/ 2970 w 263"/>
                <a:gd name="T85" fmla="*/ 0 h 79"/>
                <a:gd name="T86" fmla="*/ 2676 w 263"/>
                <a:gd name="T87" fmla="*/ 110 h 79"/>
                <a:gd name="T88" fmla="*/ 2425 w 263"/>
                <a:gd name="T89" fmla="*/ 181 h 79"/>
                <a:gd name="T90" fmla="*/ 2113 w 263"/>
                <a:gd name="T91" fmla="*/ 215 h 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3" h="79">
                  <a:moveTo>
                    <a:pt x="4" y="56"/>
                  </a:moveTo>
                  <a:cubicBezTo>
                    <a:pt x="2" y="58"/>
                    <a:pt x="0" y="64"/>
                    <a:pt x="2" y="66"/>
                  </a:cubicBezTo>
                  <a:cubicBezTo>
                    <a:pt x="9" y="59"/>
                    <a:pt x="14" y="58"/>
                    <a:pt x="19" y="67"/>
                  </a:cubicBezTo>
                  <a:cubicBezTo>
                    <a:pt x="20" y="64"/>
                    <a:pt x="22" y="62"/>
                    <a:pt x="25" y="62"/>
                  </a:cubicBezTo>
                  <a:cubicBezTo>
                    <a:pt x="30" y="61"/>
                    <a:pt x="30" y="64"/>
                    <a:pt x="33" y="67"/>
                  </a:cubicBezTo>
                  <a:cubicBezTo>
                    <a:pt x="33" y="67"/>
                    <a:pt x="34" y="66"/>
                    <a:pt x="34" y="66"/>
                  </a:cubicBezTo>
                  <a:cubicBezTo>
                    <a:pt x="36" y="70"/>
                    <a:pt x="37" y="74"/>
                    <a:pt x="38" y="79"/>
                  </a:cubicBezTo>
                  <a:cubicBezTo>
                    <a:pt x="40" y="78"/>
                    <a:pt x="44" y="76"/>
                    <a:pt x="45" y="74"/>
                  </a:cubicBezTo>
                  <a:cubicBezTo>
                    <a:pt x="47" y="72"/>
                    <a:pt x="44" y="67"/>
                    <a:pt x="46" y="64"/>
                  </a:cubicBezTo>
                  <a:cubicBezTo>
                    <a:pt x="52" y="57"/>
                    <a:pt x="56" y="70"/>
                    <a:pt x="58" y="73"/>
                  </a:cubicBezTo>
                  <a:cubicBezTo>
                    <a:pt x="58" y="71"/>
                    <a:pt x="57" y="68"/>
                    <a:pt x="58" y="66"/>
                  </a:cubicBezTo>
                  <a:cubicBezTo>
                    <a:pt x="60" y="63"/>
                    <a:pt x="62" y="65"/>
                    <a:pt x="64" y="63"/>
                  </a:cubicBezTo>
                  <a:cubicBezTo>
                    <a:pt x="68" y="60"/>
                    <a:pt x="67" y="53"/>
                    <a:pt x="72" y="52"/>
                  </a:cubicBezTo>
                  <a:cubicBezTo>
                    <a:pt x="78" y="51"/>
                    <a:pt x="78" y="57"/>
                    <a:pt x="81" y="59"/>
                  </a:cubicBezTo>
                  <a:cubicBezTo>
                    <a:pt x="84" y="61"/>
                    <a:pt x="85" y="60"/>
                    <a:pt x="88" y="61"/>
                  </a:cubicBezTo>
                  <a:cubicBezTo>
                    <a:pt x="90" y="62"/>
                    <a:pt x="92" y="64"/>
                    <a:pt x="94" y="65"/>
                  </a:cubicBezTo>
                  <a:cubicBezTo>
                    <a:pt x="94" y="64"/>
                    <a:pt x="94" y="63"/>
                    <a:pt x="94" y="62"/>
                  </a:cubicBezTo>
                  <a:cubicBezTo>
                    <a:pt x="100" y="62"/>
                    <a:pt x="106" y="66"/>
                    <a:pt x="110" y="69"/>
                  </a:cubicBezTo>
                  <a:cubicBezTo>
                    <a:pt x="111" y="62"/>
                    <a:pt x="118" y="59"/>
                    <a:pt x="124" y="57"/>
                  </a:cubicBezTo>
                  <a:cubicBezTo>
                    <a:pt x="130" y="55"/>
                    <a:pt x="141" y="50"/>
                    <a:pt x="147" y="52"/>
                  </a:cubicBezTo>
                  <a:cubicBezTo>
                    <a:pt x="153" y="54"/>
                    <a:pt x="153" y="60"/>
                    <a:pt x="157" y="63"/>
                  </a:cubicBezTo>
                  <a:cubicBezTo>
                    <a:pt x="159" y="65"/>
                    <a:pt x="160" y="65"/>
                    <a:pt x="162" y="67"/>
                  </a:cubicBezTo>
                  <a:cubicBezTo>
                    <a:pt x="163" y="68"/>
                    <a:pt x="164" y="71"/>
                    <a:pt x="165" y="73"/>
                  </a:cubicBezTo>
                  <a:cubicBezTo>
                    <a:pt x="165" y="73"/>
                    <a:pt x="166" y="73"/>
                    <a:pt x="166" y="72"/>
                  </a:cubicBezTo>
                  <a:cubicBezTo>
                    <a:pt x="167" y="74"/>
                    <a:pt x="167" y="76"/>
                    <a:pt x="168" y="77"/>
                  </a:cubicBezTo>
                  <a:cubicBezTo>
                    <a:pt x="169" y="76"/>
                    <a:pt x="171" y="73"/>
                    <a:pt x="173" y="72"/>
                  </a:cubicBezTo>
                  <a:cubicBezTo>
                    <a:pt x="177" y="72"/>
                    <a:pt x="176" y="74"/>
                    <a:pt x="178" y="76"/>
                  </a:cubicBezTo>
                  <a:cubicBezTo>
                    <a:pt x="180" y="78"/>
                    <a:pt x="181" y="79"/>
                    <a:pt x="184" y="76"/>
                  </a:cubicBezTo>
                  <a:cubicBezTo>
                    <a:pt x="185" y="75"/>
                    <a:pt x="186" y="73"/>
                    <a:pt x="185" y="71"/>
                  </a:cubicBezTo>
                  <a:cubicBezTo>
                    <a:pt x="188" y="62"/>
                    <a:pt x="197" y="70"/>
                    <a:pt x="202" y="70"/>
                  </a:cubicBezTo>
                  <a:cubicBezTo>
                    <a:pt x="212" y="71"/>
                    <a:pt x="198" y="54"/>
                    <a:pt x="211" y="55"/>
                  </a:cubicBezTo>
                  <a:cubicBezTo>
                    <a:pt x="214" y="55"/>
                    <a:pt x="212" y="57"/>
                    <a:pt x="214" y="57"/>
                  </a:cubicBezTo>
                  <a:cubicBezTo>
                    <a:pt x="215" y="58"/>
                    <a:pt x="218" y="57"/>
                    <a:pt x="219" y="58"/>
                  </a:cubicBezTo>
                  <a:cubicBezTo>
                    <a:pt x="220" y="59"/>
                    <a:pt x="221" y="60"/>
                    <a:pt x="222" y="61"/>
                  </a:cubicBezTo>
                  <a:cubicBezTo>
                    <a:pt x="223" y="62"/>
                    <a:pt x="223" y="61"/>
                    <a:pt x="225" y="62"/>
                  </a:cubicBezTo>
                  <a:cubicBezTo>
                    <a:pt x="233" y="63"/>
                    <a:pt x="236" y="65"/>
                    <a:pt x="240" y="72"/>
                  </a:cubicBezTo>
                  <a:cubicBezTo>
                    <a:pt x="242" y="70"/>
                    <a:pt x="243" y="68"/>
                    <a:pt x="244" y="66"/>
                  </a:cubicBezTo>
                  <a:cubicBezTo>
                    <a:pt x="245" y="67"/>
                    <a:pt x="246" y="69"/>
                    <a:pt x="246" y="71"/>
                  </a:cubicBezTo>
                  <a:cubicBezTo>
                    <a:pt x="253" y="75"/>
                    <a:pt x="248" y="60"/>
                    <a:pt x="248" y="57"/>
                  </a:cubicBezTo>
                  <a:cubicBezTo>
                    <a:pt x="248" y="51"/>
                    <a:pt x="252" y="45"/>
                    <a:pt x="253" y="39"/>
                  </a:cubicBezTo>
                  <a:cubicBezTo>
                    <a:pt x="254" y="32"/>
                    <a:pt x="257" y="27"/>
                    <a:pt x="258" y="20"/>
                  </a:cubicBezTo>
                  <a:cubicBezTo>
                    <a:pt x="259" y="17"/>
                    <a:pt x="259" y="14"/>
                    <a:pt x="260" y="10"/>
                  </a:cubicBezTo>
                  <a:cubicBezTo>
                    <a:pt x="261" y="7"/>
                    <a:pt x="263" y="4"/>
                    <a:pt x="263" y="0"/>
                  </a:cubicBezTo>
                  <a:cubicBezTo>
                    <a:pt x="255" y="2"/>
                    <a:pt x="246" y="7"/>
                    <a:pt x="237" y="10"/>
                  </a:cubicBezTo>
                  <a:cubicBezTo>
                    <a:pt x="230" y="12"/>
                    <a:pt x="223" y="14"/>
                    <a:pt x="215" y="16"/>
                  </a:cubicBezTo>
                  <a:cubicBezTo>
                    <a:pt x="206" y="18"/>
                    <a:pt x="196" y="17"/>
                    <a:pt x="187" y="19"/>
                  </a:cubicBezTo>
                </a:path>
              </a:pathLst>
            </a:custGeom>
            <a:solidFill>
              <a:srgbClr val="5B7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1" name="Freeform 34">
              <a:extLst>
                <a:ext uri="{FF2B5EF4-FFF2-40B4-BE49-F238E27FC236}">
                  <a16:creationId xmlns:a16="http://schemas.microsoft.com/office/drawing/2014/main" id="{A710BD27-A2AA-3A5A-CD76-287DB32776AF}"/>
                </a:ext>
              </a:extLst>
            </p:cNvPr>
            <p:cNvSpPr>
              <a:spLocks/>
            </p:cNvSpPr>
            <p:nvPr/>
          </p:nvSpPr>
          <p:spPr bwMode="auto">
            <a:xfrm>
              <a:off x="1985" y="1802"/>
              <a:ext cx="359" cy="337"/>
            </a:xfrm>
            <a:custGeom>
              <a:avLst/>
              <a:gdLst>
                <a:gd name="T0" fmla="*/ 0 w 160"/>
                <a:gd name="T1" fmla="*/ 1681 h 150"/>
                <a:gd name="T2" fmla="*/ 283 w 160"/>
                <a:gd name="T3" fmla="*/ 1247 h 150"/>
                <a:gd name="T4" fmla="*/ 781 w 160"/>
                <a:gd name="T5" fmla="*/ 510 h 150"/>
                <a:gd name="T6" fmla="*/ 1189 w 160"/>
                <a:gd name="T7" fmla="*/ 0 h 150"/>
                <a:gd name="T8" fmla="*/ 1364 w 160"/>
                <a:gd name="T9" fmla="*/ 566 h 150"/>
                <a:gd name="T10" fmla="*/ 1636 w 160"/>
                <a:gd name="T11" fmla="*/ 863 h 150"/>
                <a:gd name="T12" fmla="*/ 1808 w 160"/>
                <a:gd name="T13" fmla="*/ 984 h 150"/>
                <a:gd name="T14" fmla="*/ 1445 w 160"/>
                <a:gd name="T15" fmla="*/ 1701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0" h="150">
                  <a:moveTo>
                    <a:pt x="0" y="148"/>
                  </a:moveTo>
                  <a:cubicBezTo>
                    <a:pt x="7" y="133"/>
                    <a:pt x="15" y="120"/>
                    <a:pt x="25" y="110"/>
                  </a:cubicBezTo>
                  <a:cubicBezTo>
                    <a:pt x="45" y="86"/>
                    <a:pt x="59" y="63"/>
                    <a:pt x="69" y="45"/>
                  </a:cubicBezTo>
                  <a:cubicBezTo>
                    <a:pt x="105" y="0"/>
                    <a:pt x="105" y="0"/>
                    <a:pt x="105" y="0"/>
                  </a:cubicBezTo>
                  <a:cubicBezTo>
                    <a:pt x="101" y="12"/>
                    <a:pt x="114" y="40"/>
                    <a:pt x="121" y="50"/>
                  </a:cubicBezTo>
                  <a:cubicBezTo>
                    <a:pt x="127" y="60"/>
                    <a:pt x="137" y="68"/>
                    <a:pt x="145" y="76"/>
                  </a:cubicBezTo>
                  <a:cubicBezTo>
                    <a:pt x="150" y="81"/>
                    <a:pt x="155" y="84"/>
                    <a:pt x="160" y="87"/>
                  </a:cubicBezTo>
                  <a:cubicBezTo>
                    <a:pt x="160" y="87"/>
                    <a:pt x="129" y="148"/>
                    <a:pt x="128" y="150"/>
                  </a:cubicBezTo>
                </a:path>
              </a:pathLst>
            </a:custGeom>
            <a:solidFill>
              <a:srgbClr val="D69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2" name="Freeform 35">
              <a:extLst>
                <a:ext uri="{FF2B5EF4-FFF2-40B4-BE49-F238E27FC236}">
                  <a16:creationId xmlns:a16="http://schemas.microsoft.com/office/drawing/2014/main" id="{BA4D12BD-C9B9-7856-8D69-80BDAA5AAD25}"/>
                </a:ext>
              </a:extLst>
            </p:cNvPr>
            <p:cNvSpPr>
              <a:spLocks/>
            </p:cNvSpPr>
            <p:nvPr/>
          </p:nvSpPr>
          <p:spPr bwMode="auto">
            <a:xfrm>
              <a:off x="2048" y="1798"/>
              <a:ext cx="190" cy="238"/>
            </a:xfrm>
            <a:custGeom>
              <a:avLst/>
              <a:gdLst>
                <a:gd name="T0" fmla="*/ 9 w 85"/>
                <a:gd name="T1" fmla="*/ 1199 h 106"/>
                <a:gd name="T2" fmla="*/ 20 w 85"/>
                <a:gd name="T3" fmla="*/ 1044 h 106"/>
                <a:gd name="T4" fmla="*/ 89 w 85"/>
                <a:gd name="T5" fmla="*/ 1064 h 106"/>
                <a:gd name="T6" fmla="*/ 110 w 85"/>
                <a:gd name="T7" fmla="*/ 1028 h 106"/>
                <a:gd name="T8" fmla="*/ 101 w 85"/>
                <a:gd name="T9" fmla="*/ 999 h 106"/>
                <a:gd name="T10" fmla="*/ 125 w 85"/>
                <a:gd name="T11" fmla="*/ 972 h 106"/>
                <a:gd name="T12" fmla="*/ 179 w 85"/>
                <a:gd name="T13" fmla="*/ 939 h 106"/>
                <a:gd name="T14" fmla="*/ 190 w 85"/>
                <a:gd name="T15" fmla="*/ 826 h 106"/>
                <a:gd name="T16" fmla="*/ 199 w 85"/>
                <a:gd name="T17" fmla="*/ 871 h 106"/>
                <a:gd name="T18" fmla="*/ 235 w 85"/>
                <a:gd name="T19" fmla="*/ 826 h 106"/>
                <a:gd name="T20" fmla="*/ 210 w 85"/>
                <a:gd name="T21" fmla="*/ 793 h 106"/>
                <a:gd name="T22" fmla="*/ 235 w 85"/>
                <a:gd name="T23" fmla="*/ 757 h 106"/>
                <a:gd name="T24" fmla="*/ 270 w 85"/>
                <a:gd name="T25" fmla="*/ 635 h 106"/>
                <a:gd name="T26" fmla="*/ 324 w 85"/>
                <a:gd name="T27" fmla="*/ 599 h 106"/>
                <a:gd name="T28" fmla="*/ 369 w 85"/>
                <a:gd name="T29" fmla="*/ 543 h 106"/>
                <a:gd name="T30" fmla="*/ 416 w 85"/>
                <a:gd name="T31" fmla="*/ 489 h 106"/>
                <a:gd name="T32" fmla="*/ 490 w 85"/>
                <a:gd name="T33" fmla="*/ 454 h 106"/>
                <a:gd name="T34" fmla="*/ 505 w 85"/>
                <a:gd name="T35" fmla="*/ 364 h 106"/>
                <a:gd name="T36" fmla="*/ 550 w 85"/>
                <a:gd name="T37" fmla="*/ 292 h 106"/>
                <a:gd name="T38" fmla="*/ 570 w 85"/>
                <a:gd name="T39" fmla="*/ 182 h 106"/>
                <a:gd name="T40" fmla="*/ 624 w 85"/>
                <a:gd name="T41" fmla="*/ 126 h 106"/>
                <a:gd name="T42" fmla="*/ 680 w 85"/>
                <a:gd name="T43" fmla="*/ 45 h 106"/>
                <a:gd name="T44" fmla="*/ 760 w 85"/>
                <a:gd name="T45" fmla="*/ 0 h 106"/>
                <a:gd name="T46" fmla="*/ 858 w 85"/>
                <a:gd name="T47" fmla="*/ 0 h 106"/>
                <a:gd name="T48" fmla="*/ 939 w 85"/>
                <a:gd name="T49" fmla="*/ 81 h 106"/>
                <a:gd name="T50" fmla="*/ 905 w 85"/>
                <a:gd name="T51" fmla="*/ 191 h 106"/>
                <a:gd name="T52" fmla="*/ 894 w 85"/>
                <a:gd name="T53" fmla="*/ 272 h 106"/>
                <a:gd name="T54" fmla="*/ 894 w 85"/>
                <a:gd name="T55" fmla="*/ 418 h 106"/>
                <a:gd name="T56" fmla="*/ 814 w 85"/>
                <a:gd name="T57" fmla="*/ 555 h 106"/>
                <a:gd name="T58" fmla="*/ 650 w 85"/>
                <a:gd name="T59" fmla="*/ 591 h 1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5" h="106">
                  <a:moveTo>
                    <a:pt x="1" y="106"/>
                  </a:moveTo>
                  <a:cubicBezTo>
                    <a:pt x="0" y="103"/>
                    <a:pt x="1" y="95"/>
                    <a:pt x="2" y="92"/>
                  </a:cubicBezTo>
                  <a:cubicBezTo>
                    <a:pt x="6" y="93"/>
                    <a:pt x="3" y="98"/>
                    <a:pt x="8" y="94"/>
                  </a:cubicBezTo>
                  <a:cubicBezTo>
                    <a:pt x="9" y="93"/>
                    <a:pt x="9" y="93"/>
                    <a:pt x="10" y="91"/>
                  </a:cubicBezTo>
                  <a:cubicBezTo>
                    <a:pt x="10" y="90"/>
                    <a:pt x="9" y="89"/>
                    <a:pt x="9" y="88"/>
                  </a:cubicBezTo>
                  <a:cubicBezTo>
                    <a:pt x="10" y="87"/>
                    <a:pt x="10" y="86"/>
                    <a:pt x="11" y="86"/>
                  </a:cubicBezTo>
                  <a:cubicBezTo>
                    <a:pt x="13" y="90"/>
                    <a:pt x="14" y="87"/>
                    <a:pt x="16" y="83"/>
                  </a:cubicBezTo>
                  <a:cubicBezTo>
                    <a:pt x="17" y="79"/>
                    <a:pt x="14" y="76"/>
                    <a:pt x="17" y="73"/>
                  </a:cubicBezTo>
                  <a:cubicBezTo>
                    <a:pt x="18" y="74"/>
                    <a:pt x="18" y="76"/>
                    <a:pt x="18" y="77"/>
                  </a:cubicBezTo>
                  <a:cubicBezTo>
                    <a:pt x="21" y="76"/>
                    <a:pt x="21" y="75"/>
                    <a:pt x="21" y="73"/>
                  </a:cubicBezTo>
                  <a:cubicBezTo>
                    <a:pt x="20" y="72"/>
                    <a:pt x="20" y="71"/>
                    <a:pt x="19" y="70"/>
                  </a:cubicBezTo>
                  <a:cubicBezTo>
                    <a:pt x="19" y="69"/>
                    <a:pt x="20" y="68"/>
                    <a:pt x="21" y="67"/>
                  </a:cubicBezTo>
                  <a:cubicBezTo>
                    <a:pt x="21" y="62"/>
                    <a:pt x="19" y="59"/>
                    <a:pt x="24" y="56"/>
                  </a:cubicBezTo>
                  <a:cubicBezTo>
                    <a:pt x="25" y="63"/>
                    <a:pt x="29" y="56"/>
                    <a:pt x="29" y="53"/>
                  </a:cubicBezTo>
                  <a:cubicBezTo>
                    <a:pt x="33" y="53"/>
                    <a:pt x="33" y="51"/>
                    <a:pt x="33" y="48"/>
                  </a:cubicBezTo>
                  <a:cubicBezTo>
                    <a:pt x="34" y="44"/>
                    <a:pt x="34" y="43"/>
                    <a:pt x="37" y="43"/>
                  </a:cubicBezTo>
                  <a:cubicBezTo>
                    <a:pt x="40" y="43"/>
                    <a:pt x="43" y="42"/>
                    <a:pt x="44" y="40"/>
                  </a:cubicBezTo>
                  <a:cubicBezTo>
                    <a:pt x="45" y="38"/>
                    <a:pt x="44" y="35"/>
                    <a:pt x="45" y="32"/>
                  </a:cubicBezTo>
                  <a:cubicBezTo>
                    <a:pt x="46" y="29"/>
                    <a:pt x="48" y="29"/>
                    <a:pt x="49" y="26"/>
                  </a:cubicBezTo>
                  <a:cubicBezTo>
                    <a:pt x="49" y="22"/>
                    <a:pt x="48" y="18"/>
                    <a:pt x="51" y="16"/>
                  </a:cubicBezTo>
                  <a:cubicBezTo>
                    <a:pt x="53" y="13"/>
                    <a:pt x="54" y="14"/>
                    <a:pt x="56" y="11"/>
                  </a:cubicBezTo>
                  <a:cubicBezTo>
                    <a:pt x="57" y="8"/>
                    <a:pt x="58" y="6"/>
                    <a:pt x="61" y="4"/>
                  </a:cubicBezTo>
                  <a:cubicBezTo>
                    <a:pt x="64" y="2"/>
                    <a:pt x="65" y="0"/>
                    <a:pt x="68" y="0"/>
                  </a:cubicBezTo>
                  <a:cubicBezTo>
                    <a:pt x="72" y="1"/>
                    <a:pt x="73" y="1"/>
                    <a:pt x="77" y="0"/>
                  </a:cubicBezTo>
                  <a:cubicBezTo>
                    <a:pt x="79" y="4"/>
                    <a:pt x="83" y="3"/>
                    <a:pt x="84" y="7"/>
                  </a:cubicBezTo>
                  <a:cubicBezTo>
                    <a:pt x="85" y="10"/>
                    <a:pt x="82" y="14"/>
                    <a:pt x="81" y="17"/>
                  </a:cubicBezTo>
                  <a:cubicBezTo>
                    <a:pt x="80" y="19"/>
                    <a:pt x="80" y="21"/>
                    <a:pt x="80" y="24"/>
                  </a:cubicBezTo>
                  <a:cubicBezTo>
                    <a:pt x="81" y="28"/>
                    <a:pt x="80" y="32"/>
                    <a:pt x="80" y="37"/>
                  </a:cubicBezTo>
                  <a:cubicBezTo>
                    <a:pt x="79" y="42"/>
                    <a:pt x="79" y="46"/>
                    <a:pt x="73" y="49"/>
                  </a:cubicBezTo>
                  <a:cubicBezTo>
                    <a:pt x="68" y="51"/>
                    <a:pt x="63" y="50"/>
                    <a:pt x="58" y="52"/>
                  </a:cubicBezTo>
                </a:path>
              </a:pathLst>
            </a:custGeom>
            <a:solidFill>
              <a:srgbClr val="D69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3" name="Freeform 36">
              <a:extLst>
                <a:ext uri="{FF2B5EF4-FFF2-40B4-BE49-F238E27FC236}">
                  <a16:creationId xmlns:a16="http://schemas.microsoft.com/office/drawing/2014/main" id="{1888DDB4-765C-D605-BB0B-E2C7FC56CDA1}"/>
                </a:ext>
              </a:extLst>
            </p:cNvPr>
            <p:cNvSpPr>
              <a:spLocks/>
            </p:cNvSpPr>
            <p:nvPr/>
          </p:nvSpPr>
          <p:spPr bwMode="auto">
            <a:xfrm>
              <a:off x="2548" y="2709"/>
              <a:ext cx="126" cy="107"/>
            </a:xfrm>
            <a:custGeom>
              <a:avLst/>
              <a:gdLst>
                <a:gd name="T0" fmla="*/ 558 w 56"/>
                <a:gd name="T1" fmla="*/ 0 h 48"/>
                <a:gd name="T2" fmla="*/ 619 w 56"/>
                <a:gd name="T3" fmla="*/ 125 h 48"/>
                <a:gd name="T4" fmla="*/ 628 w 56"/>
                <a:gd name="T5" fmla="*/ 243 h 48"/>
                <a:gd name="T6" fmla="*/ 639 w 56"/>
                <a:gd name="T7" fmla="*/ 368 h 48"/>
                <a:gd name="T8" fmla="*/ 538 w 56"/>
                <a:gd name="T9" fmla="*/ 397 h 48"/>
                <a:gd name="T10" fmla="*/ 527 w 56"/>
                <a:gd name="T11" fmla="*/ 513 h 48"/>
                <a:gd name="T12" fmla="*/ 446 w 56"/>
                <a:gd name="T13" fmla="*/ 441 h 48"/>
                <a:gd name="T14" fmla="*/ 218 w 56"/>
                <a:gd name="T15" fmla="*/ 421 h 48"/>
                <a:gd name="T16" fmla="*/ 11 w 56"/>
                <a:gd name="T17" fmla="*/ 254 h 48"/>
                <a:gd name="T18" fmla="*/ 547 w 56"/>
                <a:gd name="T19" fmla="*/ 14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48">
                  <a:moveTo>
                    <a:pt x="49" y="0"/>
                  </a:moveTo>
                  <a:cubicBezTo>
                    <a:pt x="46" y="4"/>
                    <a:pt x="51" y="9"/>
                    <a:pt x="54" y="11"/>
                  </a:cubicBezTo>
                  <a:cubicBezTo>
                    <a:pt x="50" y="16"/>
                    <a:pt x="52" y="19"/>
                    <a:pt x="55" y="22"/>
                  </a:cubicBezTo>
                  <a:cubicBezTo>
                    <a:pt x="54" y="26"/>
                    <a:pt x="56" y="29"/>
                    <a:pt x="56" y="33"/>
                  </a:cubicBezTo>
                  <a:cubicBezTo>
                    <a:pt x="53" y="34"/>
                    <a:pt x="50" y="34"/>
                    <a:pt x="47" y="36"/>
                  </a:cubicBezTo>
                  <a:cubicBezTo>
                    <a:pt x="46" y="39"/>
                    <a:pt x="49" y="44"/>
                    <a:pt x="46" y="46"/>
                  </a:cubicBezTo>
                  <a:cubicBezTo>
                    <a:pt x="42" y="48"/>
                    <a:pt x="37" y="43"/>
                    <a:pt x="39" y="40"/>
                  </a:cubicBezTo>
                  <a:cubicBezTo>
                    <a:pt x="32" y="36"/>
                    <a:pt x="26" y="41"/>
                    <a:pt x="19" y="38"/>
                  </a:cubicBezTo>
                  <a:cubicBezTo>
                    <a:pt x="14" y="36"/>
                    <a:pt x="0" y="30"/>
                    <a:pt x="1" y="23"/>
                  </a:cubicBezTo>
                  <a:cubicBezTo>
                    <a:pt x="19" y="32"/>
                    <a:pt x="41" y="36"/>
                    <a:pt x="48" y="13"/>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4" name="Freeform 37">
              <a:extLst>
                <a:ext uri="{FF2B5EF4-FFF2-40B4-BE49-F238E27FC236}">
                  <a16:creationId xmlns:a16="http://schemas.microsoft.com/office/drawing/2014/main" id="{933F0E85-5669-D796-A56D-D6EE1DEC0C24}"/>
                </a:ext>
              </a:extLst>
            </p:cNvPr>
            <p:cNvSpPr>
              <a:spLocks/>
            </p:cNvSpPr>
            <p:nvPr/>
          </p:nvSpPr>
          <p:spPr bwMode="auto">
            <a:xfrm>
              <a:off x="2654" y="2574"/>
              <a:ext cx="161" cy="144"/>
            </a:xfrm>
            <a:custGeom>
              <a:avLst/>
              <a:gdLst>
                <a:gd name="T0" fmla="*/ 36 w 72"/>
                <a:gd name="T1" fmla="*/ 729 h 64"/>
                <a:gd name="T2" fmla="*/ 255 w 72"/>
                <a:gd name="T3" fmla="*/ 648 h 64"/>
                <a:gd name="T4" fmla="*/ 534 w 72"/>
                <a:gd name="T5" fmla="*/ 572 h 64"/>
                <a:gd name="T6" fmla="*/ 651 w 72"/>
                <a:gd name="T7" fmla="*/ 466 h 64"/>
                <a:gd name="T8" fmla="*/ 695 w 72"/>
                <a:gd name="T9" fmla="*/ 389 h 64"/>
                <a:gd name="T10" fmla="*/ 725 w 72"/>
                <a:gd name="T11" fmla="*/ 320 h 64"/>
                <a:gd name="T12" fmla="*/ 660 w 72"/>
                <a:gd name="T13" fmla="*/ 308 h 64"/>
                <a:gd name="T14" fmla="*/ 626 w 72"/>
                <a:gd name="T15" fmla="*/ 254 h 64"/>
                <a:gd name="T16" fmla="*/ 671 w 72"/>
                <a:gd name="T17" fmla="*/ 162 h 64"/>
                <a:gd name="T18" fmla="*/ 579 w 72"/>
                <a:gd name="T19" fmla="*/ 117 h 64"/>
                <a:gd name="T20" fmla="*/ 534 w 72"/>
                <a:gd name="T21" fmla="*/ 92 h 64"/>
                <a:gd name="T22" fmla="*/ 525 w 72"/>
                <a:gd name="T23" fmla="*/ 45 h 64"/>
                <a:gd name="T24" fmla="*/ 470 w 72"/>
                <a:gd name="T25" fmla="*/ 162 h 64"/>
                <a:gd name="T26" fmla="*/ 490 w 72"/>
                <a:gd name="T27" fmla="*/ 365 h 64"/>
                <a:gd name="T28" fmla="*/ 300 w 72"/>
                <a:gd name="T29" fmla="*/ 527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64">
                  <a:moveTo>
                    <a:pt x="3" y="64"/>
                  </a:moveTo>
                  <a:cubicBezTo>
                    <a:pt x="0" y="55"/>
                    <a:pt x="19" y="56"/>
                    <a:pt x="23" y="57"/>
                  </a:cubicBezTo>
                  <a:cubicBezTo>
                    <a:pt x="34" y="59"/>
                    <a:pt x="39" y="55"/>
                    <a:pt x="48" y="50"/>
                  </a:cubicBezTo>
                  <a:cubicBezTo>
                    <a:pt x="38" y="43"/>
                    <a:pt x="57" y="42"/>
                    <a:pt x="58" y="41"/>
                  </a:cubicBezTo>
                  <a:cubicBezTo>
                    <a:pt x="52" y="36"/>
                    <a:pt x="59" y="35"/>
                    <a:pt x="62" y="34"/>
                  </a:cubicBezTo>
                  <a:cubicBezTo>
                    <a:pt x="66" y="33"/>
                    <a:pt x="72" y="31"/>
                    <a:pt x="65" y="28"/>
                  </a:cubicBezTo>
                  <a:cubicBezTo>
                    <a:pt x="63" y="27"/>
                    <a:pt x="61" y="28"/>
                    <a:pt x="59" y="27"/>
                  </a:cubicBezTo>
                  <a:cubicBezTo>
                    <a:pt x="59" y="27"/>
                    <a:pt x="57" y="22"/>
                    <a:pt x="56" y="22"/>
                  </a:cubicBezTo>
                  <a:cubicBezTo>
                    <a:pt x="54" y="18"/>
                    <a:pt x="52" y="13"/>
                    <a:pt x="60" y="14"/>
                  </a:cubicBezTo>
                  <a:cubicBezTo>
                    <a:pt x="58" y="11"/>
                    <a:pt x="55" y="11"/>
                    <a:pt x="52" y="10"/>
                  </a:cubicBezTo>
                  <a:cubicBezTo>
                    <a:pt x="51" y="9"/>
                    <a:pt x="49" y="9"/>
                    <a:pt x="48" y="8"/>
                  </a:cubicBezTo>
                  <a:cubicBezTo>
                    <a:pt x="47" y="7"/>
                    <a:pt x="47" y="5"/>
                    <a:pt x="47" y="4"/>
                  </a:cubicBezTo>
                  <a:cubicBezTo>
                    <a:pt x="39" y="0"/>
                    <a:pt x="41" y="10"/>
                    <a:pt x="42" y="14"/>
                  </a:cubicBezTo>
                  <a:cubicBezTo>
                    <a:pt x="44" y="20"/>
                    <a:pt x="45" y="26"/>
                    <a:pt x="44" y="32"/>
                  </a:cubicBezTo>
                  <a:cubicBezTo>
                    <a:pt x="42" y="40"/>
                    <a:pt x="33" y="42"/>
                    <a:pt x="27" y="46"/>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5" name="Freeform 38">
              <a:extLst>
                <a:ext uri="{FF2B5EF4-FFF2-40B4-BE49-F238E27FC236}">
                  <a16:creationId xmlns:a16="http://schemas.microsoft.com/office/drawing/2014/main" id="{133A28D4-E61C-0FCA-F7DE-0A98895F03F4}"/>
                </a:ext>
              </a:extLst>
            </p:cNvPr>
            <p:cNvSpPr>
              <a:spLocks/>
            </p:cNvSpPr>
            <p:nvPr/>
          </p:nvSpPr>
          <p:spPr bwMode="auto">
            <a:xfrm>
              <a:off x="2817" y="2973"/>
              <a:ext cx="223" cy="63"/>
            </a:xfrm>
            <a:custGeom>
              <a:avLst/>
              <a:gdLst>
                <a:gd name="T0" fmla="*/ 595 w 99"/>
                <a:gd name="T1" fmla="*/ 92 h 28"/>
                <a:gd name="T2" fmla="*/ 721 w 99"/>
                <a:gd name="T3" fmla="*/ 146 h 28"/>
                <a:gd name="T4" fmla="*/ 924 w 99"/>
                <a:gd name="T5" fmla="*/ 173 h 28"/>
                <a:gd name="T6" fmla="*/ 1005 w 99"/>
                <a:gd name="T7" fmla="*/ 207 h 28"/>
                <a:gd name="T8" fmla="*/ 1097 w 99"/>
                <a:gd name="T9" fmla="*/ 218 h 28"/>
                <a:gd name="T10" fmla="*/ 1106 w 99"/>
                <a:gd name="T11" fmla="*/ 284 h 28"/>
                <a:gd name="T12" fmla="*/ 1041 w 99"/>
                <a:gd name="T13" fmla="*/ 299 h 28"/>
                <a:gd name="T14" fmla="*/ 892 w 99"/>
                <a:gd name="T15" fmla="*/ 263 h 28"/>
                <a:gd name="T16" fmla="*/ 730 w 99"/>
                <a:gd name="T17" fmla="*/ 218 h 28"/>
                <a:gd name="T18" fmla="*/ 574 w 99"/>
                <a:gd name="T19" fmla="*/ 263 h 28"/>
                <a:gd name="T20" fmla="*/ 356 w 99"/>
                <a:gd name="T21" fmla="*/ 275 h 28"/>
                <a:gd name="T22" fmla="*/ 218 w 99"/>
                <a:gd name="T23" fmla="*/ 254 h 28"/>
                <a:gd name="T24" fmla="*/ 0 w 99"/>
                <a:gd name="T25" fmla="*/ 162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28">
                  <a:moveTo>
                    <a:pt x="52" y="8"/>
                  </a:moveTo>
                  <a:cubicBezTo>
                    <a:pt x="55" y="0"/>
                    <a:pt x="61" y="11"/>
                    <a:pt x="63" y="13"/>
                  </a:cubicBezTo>
                  <a:cubicBezTo>
                    <a:pt x="68" y="18"/>
                    <a:pt x="75" y="15"/>
                    <a:pt x="81" y="15"/>
                  </a:cubicBezTo>
                  <a:cubicBezTo>
                    <a:pt x="83" y="16"/>
                    <a:pt x="85" y="17"/>
                    <a:pt x="88" y="18"/>
                  </a:cubicBezTo>
                  <a:cubicBezTo>
                    <a:pt x="89" y="18"/>
                    <a:pt x="95" y="18"/>
                    <a:pt x="96" y="19"/>
                  </a:cubicBezTo>
                  <a:cubicBezTo>
                    <a:pt x="97" y="20"/>
                    <a:pt x="99" y="23"/>
                    <a:pt x="97" y="25"/>
                  </a:cubicBezTo>
                  <a:cubicBezTo>
                    <a:pt x="95" y="28"/>
                    <a:pt x="94" y="26"/>
                    <a:pt x="91" y="26"/>
                  </a:cubicBezTo>
                  <a:cubicBezTo>
                    <a:pt x="87" y="25"/>
                    <a:pt x="82" y="25"/>
                    <a:pt x="78" y="23"/>
                  </a:cubicBezTo>
                  <a:cubicBezTo>
                    <a:pt x="72" y="21"/>
                    <a:pt x="70" y="19"/>
                    <a:pt x="64" y="19"/>
                  </a:cubicBezTo>
                  <a:cubicBezTo>
                    <a:pt x="59" y="20"/>
                    <a:pt x="55" y="23"/>
                    <a:pt x="50" y="23"/>
                  </a:cubicBezTo>
                  <a:cubicBezTo>
                    <a:pt x="44" y="24"/>
                    <a:pt x="37" y="24"/>
                    <a:pt x="31" y="24"/>
                  </a:cubicBezTo>
                  <a:cubicBezTo>
                    <a:pt x="27" y="24"/>
                    <a:pt x="23" y="23"/>
                    <a:pt x="19" y="22"/>
                  </a:cubicBezTo>
                  <a:cubicBezTo>
                    <a:pt x="12" y="21"/>
                    <a:pt x="7" y="14"/>
                    <a:pt x="0" y="14"/>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6" name="Freeform 39">
              <a:extLst>
                <a:ext uri="{FF2B5EF4-FFF2-40B4-BE49-F238E27FC236}">
                  <a16:creationId xmlns:a16="http://schemas.microsoft.com/office/drawing/2014/main" id="{4E18557D-ED4D-9374-7E38-4438B6F90681}"/>
                </a:ext>
              </a:extLst>
            </p:cNvPr>
            <p:cNvSpPr>
              <a:spLocks/>
            </p:cNvSpPr>
            <p:nvPr/>
          </p:nvSpPr>
          <p:spPr bwMode="auto">
            <a:xfrm>
              <a:off x="2849" y="3133"/>
              <a:ext cx="99" cy="67"/>
            </a:xfrm>
            <a:custGeom>
              <a:avLst/>
              <a:gdLst>
                <a:gd name="T0" fmla="*/ 0 w 44"/>
                <a:gd name="T1" fmla="*/ 36 h 30"/>
                <a:gd name="T2" fmla="*/ 227 w 44"/>
                <a:gd name="T3" fmla="*/ 109 h 30"/>
                <a:gd name="T4" fmla="*/ 72 w 44"/>
                <a:gd name="T5" fmla="*/ 109 h 30"/>
                <a:gd name="T6" fmla="*/ 117 w 44"/>
                <a:gd name="T7" fmla="*/ 125 h 30"/>
                <a:gd name="T8" fmla="*/ 25 w 44"/>
                <a:gd name="T9" fmla="*/ 179 h 30"/>
                <a:gd name="T10" fmla="*/ 146 w 44"/>
                <a:gd name="T11" fmla="*/ 199 h 30"/>
                <a:gd name="T12" fmla="*/ 275 w 44"/>
                <a:gd name="T13" fmla="*/ 199 h 30"/>
                <a:gd name="T14" fmla="*/ 502 w 44"/>
                <a:gd name="T15" fmla="*/ 243 h 30"/>
                <a:gd name="T16" fmla="*/ 284 w 44"/>
                <a:gd name="T17" fmla="*/ 290 h 30"/>
                <a:gd name="T18" fmla="*/ 117 w 44"/>
                <a:gd name="T19" fmla="*/ 324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30">
                  <a:moveTo>
                    <a:pt x="0" y="3"/>
                  </a:moveTo>
                  <a:cubicBezTo>
                    <a:pt x="6" y="3"/>
                    <a:pt x="22" y="0"/>
                    <a:pt x="20" y="10"/>
                  </a:cubicBezTo>
                  <a:cubicBezTo>
                    <a:pt x="16" y="10"/>
                    <a:pt x="11" y="8"/>
                    <a:pt x="6" y="10"/>
                  </a:cubicBezTo>
                  <a:cubicBezTo>
                    <a:pt x="7" y="10"/>
                    <a:pt x="9" y="10"/>
                    <a:pt x="10" y="11"/>
                  </a:cubicBezTo>
                  <a:cubicBezTo>
                    <a:pt x="8" y="14"/>
                    <a:pt x="4" y="14"/>
                    <a:pt x="2" y="16"/>
                  </a:cubicBezTo>
                  <a:cubicBezTo>
                    <a:pt x="4" y="20"/>
                    <a:pt x="9" y="19"/>
                    <a:pt x="13" y="18"/>
                  </a:cubicBezTo>
                  <a:cubicBezTo>
                    <a:pt x="17" y="17"/>
                    <a:pt x="19" y="17"/>
                    <a:pt x="24" y="18"/>
                  </a:cubicBezTo>
                  <a:cubicBezTo>
                    <a:pt x="29" y="20"/>
                    <a:pt x="42" y="14"/>
                    <a:pt x="44" y="22"/>
                  </a:cubicBezTo>
                  <a:cubicBezTo>
                    <a:pt x="38" y="24"/>
                    <a:pt x="31" y="24"/>
                    <a:pt x="25" y="26"/>
                  </a:cubicBezTo>
                  <a:cubicBezTo>
                    <a:pt x="21" y="27"/>
                    <a:pt x="13" y="30"/>
                    <a:pt x="10" y="29"/>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7" name="Freeform 40">
              <a:extLst>
                <a:ext uri="{FF2B5EF4-FFF2-40B4-BE49-F238E27FC236}">
                  <a16:creationId xmlns:a16="http://schemas.microsoft.com/office/drawing/2014/main" id="{076E6FF1-F200-14D6-398E-099851DF122F}"/>
                </a:ext>
              </a:extLst>
            </p:cNvPr>
            <p:cNvSpPr>
              <a:spLocks/>
            </p:cNvSpPr>
            <p:nvPr/>
          </p:nvSpPr>
          <p:spPr bwMode="auto">
            <a:xfrm>
              <a:off x="2914" y="3180"/>
              <a:ext cx="45" cy="22"/>
            </a:xfrm>
            <a:custGeom>
              <a:avLst/>
              <a:gdLst>
                <a:gd name="T0" fmla="*/ 126 w 20"/>
                <a:gd name="T1" fmla="*/ 0 h 10"/>
                <a:gd name="T2" fmla="*/ 146 w 20"/>
                <a:gd name="T3" fmla="*/ 73 h 10"/>
                <a:gd name="T4" fmla="*/ 0 w 20"/>
                <a:gd name="T5" fmla="*/ 73 h 10"/>
                <a:gd name="T6" fmla="*/ 0 60000 65536"/>
                <a:gd name="T7" fmla="*/ 0 60000 65536"/>
                <a:gd name="T8" fmla="*/ 0 60000 65536"/>
              </a:gdLst>
              <a:ahLst/>
              <a:cxnLst>
                <a:cxn ang="T6">
                  <a:pos x="T0" y="T1"/>
                </a:cxn>
                <a:cxn ang="T7">
                  <a:pos x="T2" y="T3"/>
                </a:cxn>
                <a:cxn ang="T8">
                  <a:pos x="T4" y="T5"/>
                </a:cxn>
              </a:cxnLst>
              <a:rect l="0" t="0" r="r" b="b"/>
              <a:pathLst>
                <a:path w="20" h="10">
                  <a:moveTo>
                    <a:pt x="11" y="0"/>
                  </a:moveTo>
                  <a:cubicBezTo>
                    <a:pt x="15" y="2"/>
                    <a:pt x="20" y="4"/>
                    <a:pt x="13" y="7"/>
                  </a:cubicBezTo>
                  <a:cubicBezTo>
                    <a:pt x="9" y="10"/>
                    <a:pt x="4" y="10"/>
                    <a:pt x="0" y="7"/>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 name="Freeform 41">
              <a:extLst>
                <a:ext uri="{FF2B5EF4-FFF2-40B4-BE49-F238E27FC236}">
                  <a16:creationId xmlns:a16="http://schemas.microsoft.com/office/drawing/2014/main" id="{F04B1BCB-B6DF-45D6-8154-1D8993E5224F}"/>
                </a:ext>
              </a:extLst>
            </p:cNvPr>
            <p:cNvSpPr>
              <a:spLocks/>
            </p:cNvSpPr>
            <p:nvPr/>
          </p:nvSpPr>
          <p:spPr bwMode="auto">
            <a:xfrm>
              <a:off x="2977" y="3238"/>
              <a:ext cx="159" cy="74"/>
            </a:xfrm>
            <a:custGeom>
              <a:avLst/>
              <a:gdLst>
                <a:gd name="T0" fmla="*/ 405 w 71"/>
                <a:gd name="T1" fmla="*/ 0 h 33"/>
                <a:gd name="T2" fmla="*/ 506 w 71"/>
                <a:gd name="T3" fmla="*/ 110 h 33"/>
                <a:gd name="T4" fmla="*/ 652 w 71"/>
                <a:gd name="T5" fmla="*/ 157 h 33"/>
                <a:gd name="T6" fmla="*/ 582 w 71"/>
                <a:gd name="T7" fmla="*/ 170 h 33"/>
                <a:gd name="T8" fmla="*/ 643 w 71"/>
                <a:gd name="T9" fmla="*/ 226 h 33"/>
                <a:gd name="T10" fmla="*/ 777 w 71"/>
                <a:gd name="T11" fmla="*/ 283 h 33"/>
                <a:gd name="T12" fmla="*/ 652 w 71"/>
                <a:gd name="T13" fmla="*/ 316 h 33"/>
                <a:gd name="T14" fmla="*/ 616 w 71"/>
                <a:gd name="T15" fmla="*/ 361 h 33"/>
                <a:gd name="T16" fmla="*/ 537 w 71"/>
                <a:gd name="T17" fmla="*/ 327 h 33"/>
                <a:gd name="T18" fmla="*/ 202 w 71"/>
                <a:gd name="T19" fmla="*/ 262 h 33"/>
                <a:gd name="T20" fmla="*/ 155 w 71"/>
                <a:gd name="T21" fmla="*/ 235 h 33"/>
                <a:gd name="T22" fmla="*/ 101 w 71"/>
                <a:gd name="T23" fmla="*/ 292 h 33"/>
                <a:gd name="T24" fmla="*/ 0 w 71"/>
                <a:gd name="T25" fmla="*/ 215 h 33"/>
                <a:gd name="T26" fmla="*/ 9 w 71"/>
                <a:gd name="T27" fmla="*/ 202 h 33"/>
                <a:gd name="T28" fmla="*/ 90 w 71"/>
                <a:gd name="T29" fmla="*/ 126 h 33"/>
                <a:gd name="T30" fmla="*/ 425 w 71"/>
                <a:gd name="T31" fmla="*/ 45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1" h="33">
                  <a:moveTo>
                    <a:pt x="36" y="0"/>
                  </a:moveTo>
                  <a:cubicBezTo>
                    <a:pt x="37" y="3"/>
                    <a:pt x="42" y="8"/>
                    <a:pt x="45" y="10"/>
                  </a:cubicBezTo>
                  <a:cubicBezTo>
                    <a:pt x="47" y="10"/>
                    <a:pt x="60" y="10"/>
                    <a:pt x="58" y="14"/>
                  </a:cubicBezTo>
                  <a:cubicBezTo>
                    <a:pt x="57" y="17"/>
                    <a:pt x="53" y="14"/>
                    <a:pt x="52" y="15"/>
                  </a:cubicBezTo>
                  <a:cubicBezTo>
                    <a:pt x="50" y="18"/>
                    <a:pt x="55" y="20"/>
                    <a:pt x="57" y="20"/>
                  </a:cubicBezTo>
                  <a:cubicBezTo>
                    <a:pt x="60" y="20"/>
                    <a:pt x="71" y="18"/>
                    <a:pt x="69" y="25"/>
                  </a:cubicBezTo>
                  <a:cubicBezTo>
                    <a:pt x="68" y="29"/>
                    <a:pt x="60" y="26"/>
                    <a:pt x="58" y="28"/>
                  </a:cubicBezTo>
                  <a:cubicBezTo>
                    <a:pt x="56" y="29"/>
                    <a:pt x="59" y="32"/>
                    <a:pt x="55" y="32"/>
                  </a:cubicBezTo>
                  <a:cubicBezTo>
                    <a:pt x="53" y="33"/>
                    <a:pt x="50" y="30"/>
                    <a:pt x="48" y="29"/>
                  </a:cubicBezTo>
                  <a:cubicBezTo>
                    <a:pt x="38" y="24"/>
                    <a:pt x="29" y="27"/>
                    <a:pt x="18" y="23"/>
                  </a:cubicBezTo>
                  <a:cubicBezTo>
                    <a:pt x="17" y="23"/>
                    <a:pt x="16" y="21"/>
                    <a:pt x="14" y="21"/>
                  </a:cubicBezTo>
                  <a:cubicBezTo>
                    <a:pt x="12" y="22"/>
                    <a:pt x="11" y="25"/>
                    <a:pt x="9" y="26"/>
                  </a:cubicBezTo>
                  <a:cubicBezTo>
                    <a:pt x="4" y="27"/>
                    <a:pt x="1" y="23"/>
                    <a:pt x="0" y="19"/>
                  </a:cubicBezTo>
                  <a:cubicBezTo>
                    <a:pt x="0" y="19"/>
                    <a:pt x="1" y="18"/>
                    <a:pt x="1" y="18"/>
                  </a:cubicBezTo>
                  <a:cubicBezTo>
                    <a:pt x="9" y="20"/>
                    <a:pt x="0" y="13"/>
                    <a:pt x="8" y="11"/>
                  </a:cubicBezTo>
                  <a:cubicBezTo>
                    <a:pt x="18" y="9"/>
                    <a:pt x="35" y="13"/>
                    <a:pt x="38" y="4"/>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 name="Freeform 42">
              <a:extLst>
                <a:ext uri="{FF2B5EF4-FFF2-40B4-BE49-F238E27FC236}">
                  <a16:creationId xmlns:a16="http://schemas.microsoft.com/office/drawing/2014/main" id="{86DCA485-FAF8-83B7-6F72-09B69C49E484}"/>
                </a:ext>
              </a:extLst>
            </p:cNvPr>
            <p:cNvSpPr>
              <a:spLocks/>
            </p:cNvSpPr>
            <p:nvPr/>
          </p:nvSpPr>
          <p:spPr bwMode="auto">
            <a:xfrm>
              <a:off x="2986" y="3337"/>
              <a:ext cx="341" cy="99"/>
            </a:xfrm>
            <a:custGeom>
              <a:avLst/>
              <a:gdLst>
                <a:gd name="T0" fmla="*/ 608 w 152"/>
                <a:gd name="T1" fmla="*/ 0 h 44"/>
                <a:gd name="T2" fmla="*/ 574 w 152"/>
                <a:gd name="T3" fmla="*/ 11 h 44"/>
                <a:gd name="T4" fmla="*/ 529 w 152"/>
                <a:gd name="T5" fmla="*/ 162 h 44"/>
                <a:gd name="T6" fmla="*/ 384 w 152"/>
                <a:gd name="T7" fmla="*/ 239 h 44"/>
                <a:gd name="T8" fmla="*/ 101 w 152"/>
                <a:gd name="T9" fmla="*/ 284 h 44"/>
                <a:gd name="T10" fmla="*/ 81 w 152"/>
                <a:gd name="T11" fmla="*/ 356 h 44"/>
                <a:gd name="T12" fmla="*/ 202 w 152"/>
                <a:gd name="T13" fmla="*/ 389 h 44"/>
                <a:gd name="T14" fmla="*/ 191 w 152"/>
                <a:gd name="T15" fmla="*/ 410 h 44"/>
                <a:gd name="T16" fmla="*/ 509 w 152"/>
                <a:gd name="T17" fmla="*/ 410 h 44"/>
                <a:gd name="T18" fmla="*/ 619 w 152"/>
                <a:gd name="T19" fmla="*/ 466 h 44"/>
                <a:gd name="T20" fmla="*/ 814 w 152"/>
                <a:gd name="T21" fmla="*/ 466 h 44"/>
                <a:gd name="T22" fmla="*/ 882 w 152"/>
                <a:gd name="T23" fmla="*/ 446 h 44"/>
                <a:gd name="T24" fmla="*/ 960 w 152"/>
                <a:gd name="T25" fmla="*/ 491 h 44"/>
                <a:gd name="T26" fmla="*/ 1117 w 152"/>
                <a:gd name="T27" fmla="*/ 446 h 44"/>
                <a:gd name="T28" fmla="*/ 1501 w 152"/>
                <a:gd name="T29" fmla="*/ 457 h 44"/>
                <a:gd name="T30" fmla="*/ 1716 w 152"/>
                <a:gd name="T31" fmla="*/ 401 h 44"/>
                <a:gd name="T32" fmla="*/ 882 w 152"/>
                <a:gd name="T33" fmla="*/ 22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2" h="44">
                  <a:moveTo>
                    <a:pt x="54" y="0"/>
                  </a:moveTo>
                  <a:cubicBezTo>
                    <a:pt x="53" y="0"/>
                    <a:pt x="52" y="0"/>
                    <a:pt x="51" y="1"/>
                  </a:cubicBezTo>
                  <a:cubicBezTo>
                    <a:pt x="57" y="8"/>
                    <a:pt x="57" y="12"/>
                    <a:pt x="47" y="14"/>
                  </a:cubicBezTo>
                  <a:cubicBezTo>
                    <a:pt x="43" y="14"/>
                    <a:pt x="24" y="12"/>
                    <a:pt x="34" y="21"/>
                  </a:cubicBezTo>
                  <a:cubicBezTo>
                    <a:pt x="25" y="27"/>
                    <a:pt x="18" y="23"/>
                    <a:pt x="9" y="25"/>
                  </a:cubicBezTo>
                  <a:cubicBezTo>
                    <a:pt x="2" y="25"/>
                    <a:pt x="0" y="29"/>
                    <a:pt x="7" y="31"/>
                  </a:cubicBezTo>
                  <a:cubicBezTo>
                    <a:pt x="11" y="32"/>
                    <a:pt x="15" y="29"/>
                    <a:pt x="18" y="34"/>
                  </a:cubicBezTo>
                  <a:cubicBezTo>
                    <a:pt x="18" y="35"/>
                    <a:pt x="17" y="35"/>
                    <a:pt x="17" y="36"/>
                  </a:cubicBezTo>
                  <a:cubicBezTo>
                    <a:pt x="28" y="42"/>
                    <a:pt x="35" y="30"/>
                    <a:pt x="45" y="36"/>
                  </a:cubicBezTo>
                  <a:cubicBezTo>
                    <a:pt x="50" y="39"/>
                    <a:pt x="49" y="40"/>
                    <a:pt x="55" y="41"/>
                  </a:cubicBezTo>
                  <a:cubicBezTo>
                    <a:pt x="61" y="41"/>
                    <a:pt x="66" y="42"/>
                    <a:pt x="72" y="41"/>
                  </a:cubicBezTo>
                  <a:cubicBezTo>
                    <a:pt x="74" y="40"/>
                    <a:pt x="76" y="39"/>
                    <a:pt x="78" y="39"/>
                  </a:cubicBezTo>
                  <a:cubicBezTo>
                    <a:pt x="81" y="40"/>
                    <a:pt x="82" y="43"/>
                    <a:pt x="85" y="43"/>
                  </a:cubicBezTo>
                  <a:cubicBezTo>
                    <a:pt x="90" y="44"/>
                    <a:pt x="95" y="41"/>
                    <a:pt x="99" y="39"/>
                  </a:cubicBezTo>
                  <a:cubicBezTo>
                    <a:pt x="111" y="34"/>
                    <a:pt x="120" y="40"/>
                    <a:pt x="133" y="40"/>
                  </a:cubicBezTo>
                  <a:cubicBezTo>
                    <a:pt x="140" y="40"/>
                    <a:pt x="146" y="38"/>
                    <a:pt x="152" y="35"/>
                  </a:cubicBezTo>
                  <a:cubicBezTo>
                    <a:pt x="128" y="30"/>
                    <a:pt x="102" y="28"/>
                    <a:pt x="78" y="20"/>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 name="Freeform 43">
              <a:extLst>
                <a:ext uri="{FF2B5EF4-FFF2-40B4-BE49-F238E27FC236}">
                  <a16:creationId xmlns:a16="http://schemas.microsoft.com/office/drawing/2014/main" id="{C96D5EAC-E463-B600-76BF-F7F4C8291760}"/>
                </a:ext>
              </a:extLst>
            </p:cNvPr>
            <p:cNvSpPr>
              <a:spLocks/>
            </p:cNvSpPr>
            <p:nvPr/>
          </p:nvSpPr>
          <p:spPr bwMode="auto">
            <a:xfrm>
              <a:off x="2732" y="3315"/>
              <a:ext cx="81" cy="83"/>
            </a:xfrm>
            <a:custGeom>
              <a:avLst/>
              <a:gdLst>
                <a:gd name="T0" fmla="*/ 146 w 36"/>
                <a:gd name="T1" fmla="*/ 0 h 37"/>
                <a:gd name="T2" fmla="*/ 329 w 36"/>
                <a:gd name="T3" fmla="*/ 81 h 37"/>
                <a:gd name="T4" fmla="*/ 218 w 36"/>
                <a:gd name="T5" fmla="*/ 90 h 37"/>
                <a:gd name="T6" fmla="*/ 218 w 36"/>
                <a:gd name="T7" fmla="*/ 110 h 37"/>
                <a:gd name="T8" fmla="*/ 308 w 36"/>
                <a:gd name="T9" fmla="*/ 170 h 37"/>
                <a:gd name="T10" fmla="*/ 194 w 36"/>
                <a:gd name="T11" fmla="*/ 227 h 37"/>
                <a:gd name="T12" fmla="*/ 356 w 36"/>
                <a:gd name="T13" fmla="*/ 352 h 37"/>
                <a:gd name="T14" fmla="*/ 0 w 36"/>
                <a:gd name="T15" fmla="*/ 31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37">
                  <a:moveTo>
                    <a:pt x="13" y="0"/>
                  </a:moveTo>
                  <a:cubicBezTo>
                    <a:pt x="18" y="1"/>
                    <a:pt x="26" y="1"/>
                    <a:pt x="29" y="7"/>
                  </a:cubicBezTo>
                  <a:cubicBezTo>
                    <a:pt x="35" y="18"/>
                    <a:pt x="23" y="8"/>
                    <a:pt x="19" y="8"/>
                  </a:cubicBezTo>
                  <a:cubicBezTo>
                    <a:pt x="19" y="8"/>
                    <a:pt x="19" y="10"/>
                    <a:pt x="19" y="10"/>
                  </a:cubicBezTo>
                  <a:cubicBezTo>
                    <a:pt x="22" y="10"/>
                    <a:pt x="25" y="13"/>
                    <a:pt x="27" y="15"/>
                  </a:cubicBezTo>
                  <a:cubicBezTo>
                    <a:pt x="24" y="16"/>
                    <a:pt x="19" y="17"/>
                    <a:pt x="17" y="20"/>
                  </a:cubicBezTo>
                  <a:cubicBezTo>
                    <a:pt x="19" y="24"/>
                    <a:pt x="36" y="23"/>
                    <a:pt x="31" y="31"/>
                  </a:cubicBezTo>
                  <a:cubicBezTo>
                    <a:pt x="28" y="37"/>
                    <a:pt x="6" y="28"/>
                    <a:pt x="0" y="28"/>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 name="Freeform 44">
              <a:extLst>
                <a:ext uri="{FF2B5EF4-FFF2-40B4-BE49-F238E27FC236}">
                  <a16:creationId xmlns:a16="http://schemas.microsoft.com/office/drawing/2014/main" id="{7068B2A4-0A50-167A-66FF-EDD52AD26018}"/>
                </a:ext>
              </a:extLst>
            </p:cNvPr>
            <p:cNvSpPr>
              <a:spLocks/>
            </p:cNvSpPr>
            <p:nvPr/>
          </p:nvSpPr>
          <p:spPr bwMode="auto">
            <a:xfrm>
              <a:off x="2703" y="3021"/>
              <a:ext cx="119" cy="98"/>
            </a:xfrm>
            <a:custGeom>
              <a:avLst/>
              <a:gdLst>
                <a:gd name="T0" fmla="*/ 384 w 53"/>
                <a:gd name="T1" fmla="*/ 89 h 44"/>
                <a:gd name="T2" fmla="*/ 283 w 53"/>
                <a:gd name="T3" fmla="*/ 165 h 44"/>
                <a:gd name="T4" fmla="*/ 418 w 53"/>
                <a:gd name="T5" fmla="*/ 209 h 44"/>
                <a:gd name="T6" fmla="*/ 317 w 53"/>
                <a:gd name="T7" fmla="*/ 298 h 44"/>
                <a:gd name="T8" fmla="*/ 465 w 53"/>
                <a:gd name="T9" fmla="*/ 323 h 44"/>
                <a:gd name="T10" fmla="*/ 555 w 53"/>
                <a:gd name="T11" fmla="*/ 388 h 44"/>
                <a:gd name="T12" fmla="*/ 418 w 53"/>
                <a:gd name="T13" fmla="*/ 396 h 44"/>
                <a:gd name="T14" fmla="*/ 373 w 53"/>
                <a:gd name="T15" fmla="*/ 477 h 44"/>
                <a:gd name="T16" fmla="*/ 171 w 53"/>
                <a:gd name="T17" fmla="*/ 396 h 44"/>
                <a:gd name="T18" fmla="*/ 65 w 53"/>
                <a:gd name="T19" fmla="*/ 80 h 44"/>
                <a:gd name="T20" fmla="*/ 418 w 53"/>
                <a:gd name="T21" fmla="*/ 45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44">
                  <a:moveTo>
                    <a:pt x="34" y="8"/>
                  </a:moveTo>
                  <a:cubicBezTo>
                    <a:pt x="31" y="8"/>
                    <a:pt x="23" y="11"/>
                    <a:pt x="25" y="15"/>
                  </a:cubicBezTo>
                  <a:cubicBezTo>
                    <a:pt x="26" y="18"/>
                    <a:pt x="35" y="18"/>
                    <a:pt x="37" y="19"/>
                  </a:cubicBezTo>
                  <a:cubicBezTo>
                    <a:pt x="35" y="21"/>
                    <a:pt x="27" y="23"/>
                    <a:pt x="28" y="27"/>
                  </a:cubicBezTo>
                  <a:cubicBezTo>
                    <a:pt x="29" y="30"/>
                    <a:pt x="39" y="29"/>
                    <a:pt x="41" y="29"/>
                  </a:cubicBezTo>
                  <a:cubicBezTo>
                    <a:pt x="43" y="30"/>
                    <a:pt x="53" y="31"/>
                    <a:pt x="49" y="35"/>
                  </a:cubicBezTo>
                  <a:cubicBezTo>
                    <a:pt x="47" y="37"/>
                    <a:pt x="40" y="34"/>
                    <a:pt x="37" y="36"/>
                  </a:cubicBezTo>
                  <a:cubicBezTo>
                    <a:pt x="42" y="40"/>
                    <a:pt x="37" y="42"/>
                    <a:pt x="33" y="43"/>
                  </a:cubicBezTo>
                  <a:cubicBezTo>
                    <a:pt x="26" y="44"/>
                    <a:pt x="20" y="41"/>
                    <a:pt x="15" y="36"/>
                  </a:cubicBezTo>
                  <a:cubicBezTo>
                    <a:pt x="9" y="31"/>
                    <a:pt x="0" y="15"/>
                    <a:pt x="6" y="7"/>
                  </a:cubicBezTo>
                  <a:cubicBezTo>
                    <a:pt x="12" y="0"/>
                    <a:pt x="29" y="4"/>
                    <a:pt x="37" y="4"/>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2" name="Freeform 45">
              <a:extLst>
                <a:ext uri="{FF2B5EF4-FFF2-40B4-BE49-F238E27FC236}">
                  <a16:creationId xmlns:a16="http://schemas.microsoft.com/office/drawing/2014/main" id="{290659B4-7ACE-7769-56A6-552429ECCC21}"/>
                </a:ext>
              </a:extLst>
            </p:cNvPr>
            <p:cNvSpPr>
              <a:spLocks/>
            </p:cNvSpPr>
            <p:nvPr/>
          </p:nvSpPr>
          <p:spPr bwMode="auto">
            <a:xfrm>
              <a:off x="2988" y="2397"/>
              <a:ext cx="168" cy="161"/>
            </a:xfrm>
            <a:custGeom>
              <a:avLst/>
              <a:gdLst>
                <a:gd name="T0" fmla="*/ 202 w 75"/>
                <a:gd name="T1" fmla="*/ 45 h 72"/>
                <a:gd name="T2" fmla="*/ 45 w 75"/>
                <a:gd name="T3" fmla="*/ 45 h 72"/>
                <a:gd name="T4" fmla="*/ 215 w 75"/>
                <a:gd name="T5" fmla="*/ 154 h 72"/>
                <a:gd name="T6" fmla="*/ 347 w 75"/>
                <a:gd name="T7" fmla="*/ 271 h 72"/>
                <a:gd name="T8" fmla="*/ 125 w 75"/>
                <a:gd name="T9" fmla="*/ 300 h 72"/>
                <a:gd name="T10" fmla="*/ 260 w 75"/>
                <a:gd name="T11" fmla="*/ 380 h 72"/>
                <a:gd name="T12" fmla="*/ 437 w 75"/>
                <a:gd name="T13" fmla="*/ 461 h 72"/>
                <a:gd name="T14" fmla="*/ 405 w 75"/>
                <a:gd name="T15" fmla="*/ 570 h 72"/>
                <a:gd name="T16" fmla="*/ 506 w 75"/>
                <a:gd name="T17" fmla="*/ 635 h 72"/>
                <a:gd name="T18" fmla="*/ 426 w 75"/>
                <a:gd name="T19" fmla="*/ 660 h 72"/>
                <a:gd name="T20" fmla="*/ 517 w 75"/>
                <a:gd name="T21" fmla="*/ 704 h 72"/>
                <a:gd name="T22" fmla="*/ 618 w 75"/>
                <a:gd name="T23" fmla="*/ 704 h 72"/>
                <a:gd name="T24" fmla="*/ 618 w 75"/>
                <a:gd name="T25" fmla="*/ 796 h 72"/>
                <a:gd name="T26" fmla="*/ 842 w 75"/>
                <a:gd name="T27" fmla="*/ 805 h 72"/>
                <a:gd name="T28" fmla="*/ 788 w 75"/>
                <a:gd name="T29" fmla="*/ 606 h 72"/>
                <a:gd name="T30" fmla="*/ 732 w 75"/>
                <a:gd name="T31" fmla="*/ 369 h 72"/>
                <a:gd name="T32" fmla="*/ 280 w 75"/>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72">
                  <a:moveTo>
                    <a:pt x="18" y="4"/>
                  </a:moveTo>
                  <a:cubicBezTo>
                    <a:pt x="13" y="3"/>
                    <a:pt x="9" y="4"/>
                    <a:pt x="4" y="4"/>
                  </a:cubicBezTo>
                  <a:cubicBezTo>
                    <a:pt x="5" y="7"/>
                    <a:pt x="36" y="10"/>
                    <a:pt x="19" y="14"/>
                  </a:cubicBezTo>
                  <a:cubicBezTo>
                    <a:pt x="20" y="19"/>
                    <a:pt x="35" y="15"/>
                    <a:pt x="31" y="24"/>
                  </a:cubicBezTo>
                  <a:cubicBezTo>
                    <a:pt x="28" y="31"/>
                    <a:pt x="17" y="25"/>
                    <a:pt x="11" y="27"/>
                  </a:cubicBezTo>
                  <a:cubicBezTo>
                    <a:pt x="0" y="33"/>
                    <a:pt x="19" y="34"/>
                    <a:pt x="23" y="34"/>
                  </a:cubicBezTo>
                  <a:cubicBezTo>
                    <a:pt x="29" y="34"/>
                    <a:pt x="34" y="37"/>
                    <a:pt x="39" y="41"/>
                  </a:cubicBezTo>
                  <a:cubicBezTo>
                    <a:pt x="36" y="44"/>
                    <a:pt x="26" y="48"/>
                    <a:pt x="36" y="51"/>
                  </a:cubicBezTo>
                  <a:cubicBezTo>
                    <a:pt x="39" y="52"/>
                    <a:pt x="55" y="50"/>
                    <a:pt x="45" y="57"/>
                  </a:cubicBezTo>
                  <a:cubicBezTo>
                    <a:pt x="44" y="58"/>
                    <a:pt x="39" y="57"/>
                    <a:pt x="38" y="59"/>
                  </a:cubicBezTo>
                  <a:cubicBezTo>
                    <a:pt x="37" y="63"/>
                    <a:pt x="44" y="63"/>
                    <a:pt x="46" y="63"/>
                  </a:cubicBezTo>
                  <a:cubicBezTo>
                    <a:pt x="49" y="64"/>
                    <a:pt x="52" y="61"/>
                    <a:pt x="55" y="63"/>
                  </a:cubicBezTo>
                  <a:cubicBezTo>
                    <a:pt x="57" y="65"/>
                    <a:pt x="58" y="69"/>
                    <a:pt x="55" y="71"/>
                  </a:cubicBezTo>
                  <a:cubicBezTo>
                    <a:pt x="62" y="72"/>
                    <a:pt x="69" y="69"/>
                    <a:pt x="75" y="72"/>
                  </a:cubicBezTo>
                  <a:cubicBezTo>
                    <a:pt x="75" y="66"/>
                    <a:pt x="71" y="60"/>
                    <a:pt x="70" y="54"/>
                  </a:cubicBezTo>
                  <a:cubicBezTo>
                    <a:pt x="67" y="47"/>
                    <a:pt x="67" y="40"/>
                    <a:pt x="65" y="33"/>
                  </a:cubicBezTo>
                  <a:cubicBezTo>
                    <a:pt x="60" y="16"/>
                    <a:pt x="39" y="8"/>
                    <a:pt x="25" y="0"/>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3" name="Freeform 46">
              <a:extLst>
                <a:ext uri="{FF2B5EF4-FFF2-40B4-BE49-F238E27FC236}">
                  <a16:creationId xmlns:a16="http://schemas.microsoft.com/office/drawing/2014/main" id="{AE9BD07C-11BB-526C-5816-208B0F811CB2}"/>
                </a:ext>
              </a:extLst>
            </p:cNvPr>
            <p:cNvSpPr>
              <a:spLocks/>
            </p:cNvSpPr>
            <p:nvPr/>
          </p:nvSpPr>
          <p:spPr bwMode="auto">
            <a:xfrm>
              <a:off x="3096" y="2585"/>
              <a:ext cx="96" cy="119"/>
            </a:xfrm>
            <a:custGeom>
              <a:avLst/>
              <a:gdLst>
                <a:gd name="T0" fmla="*/ 270 w 43"/>
                <a:gd name="T1" fmla="*/ 0 h 53"/>
                <a:gd name="T2" fmla="*/ 145 w 43"/>
                <a:gd name="T3" fmla="*/ 101 h 53"/>
                <a:gd name="T4" fmla="*/ 20 w 43"/>
                <a:gd name="T5" fmla="*/ 182 h 53"/>
                <a:gd name="T6" fmla="*/ 190 w 43"/>
                <a:gd name="T7" fmla="*/ 218 h 53"/>
                <a:gd name="T8" fmla="*/ 145 w 43"/>
                <a:gd name="T9" fmla="*/ 308 h 53"/>
                <a:gd name="T10" fmla="*/ 134 w 43"/>
                <a:gd name="T11" fmla="*/ 317 h 53"/>
                <a:gd name="T12" fmla="*/ 243 w 43"/>
                <a:gd name="T13" fmla="*/ 465 h 53"/>
                <a:gd name="T14" fmla="*/ 380 w 43"/>
                <a:gd name="T15" fmla="*/ 599 h 53"/>
                <a:gd name="T16" fmla="*/ 458 w 43"/>
                <a:gd name="T17" fmla="*/ 384 h 53"/>
                <a:gd name="T18" fmla="*/ 288 w 43"/>
                <a:gd name="T19" fmla="*/ 65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53">
                  <a:moveTo>
                    <a:pt x="24" y="0"/>
                  </a:moveTo>
                  <a:cubicBezTo>
                    <a:pt x="18" y="2"/>
                    <a:pt x="18" y="7"/>
                    <a:pt x="13" y="9"/>
                  </a:cubicBezTo>
                  <a:cubicBezTo>
                    <a:pt x="9" y="11"/>
                    <a:pt x="0" y="9"/>
                    <a:pt x="2" y="16"/>
                  </a:cubicBezTo>
                  <a:cubicBezTo>
                    <a:pt x="4" y="23"/>
                    <a:pt x="13" y="17"/>
                    <a:pt x="17" y="19"/>
                  </a:cubicBezTo>
                  <a:cubicBezTo>
                    <a:pt x="23" y="23"/>
                    <a:pt x="18" y="28"/>
                    <a:pt x="13" y="27"/>
                  </a:cubicBezTo>
                  <a:cubicBezTo>
                    <a:pt x="12" y="27"/>
                    <a:pt x="12" y="28"/>
                    <a:pt x="12" y="28"/>
                  </a:cubicBezTo>
                  <a:cubicBezTo>
                    <a:pt x="15" y="31"/>
                    <a:pt x="34" y="35"/>
                    <a:pt x="22" y="41"/>
                  </a:cubicBezTo>
                  <a:cubicBezTo>
                    <a:pt x="25" y="47"/>
                    <a:pt x="38" y="41"/>
                    <a:pt x="34" y="53"/>
                  </a:cubicBezTo>
                  <a:cubicBezTo>
                    <a:pt x="41" y="53"/>
                    <a:pt x="43" y="39"/>
                    <a:pt x="41" y="34"/>
                  </a:cubicBezTo>
                  <a:cubicBezTo>
                    <a:pt x="38" y="27"/>
                    <a:pt x="17" y="14"/>
                    <a:pt x="26" y="6"/>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 name="Freeform 47">
              <a:extLst>
                <a:ext uri="{FF2B5EF4-FFF2-40B4-BE49-F238E27FC236}">
                  <a16:creationId xmlns:a16="http://schemas.microsoft.com/office/drawing/2014/main" id="{58D31E76-96C1-F705-8983-4FBA8D333899}"/>
                </a:ext>
              </a:extLst>
            </p:cNvPr>
            <p:cNvSpPr>
              <a:spLocks/>
            </p:cNvSpPr>
            <p:nvPr/>
          </p:nvSpPr>
          <p:spPr bwMode="auto">
            <a:xfrm>
              <a:off x="3051" y="2718"/>
              <a:ext cx="157" cy="101"/>
            </a:xfrm>
            <a:custGeom>
              <a:avLst/>
              <a:gdLst>
                <a:gd name="T0" fmla="*/ 336 w 70"/>
                <a:gd name="T1" fmla="*/ 0 h 45"/>
                <a:gd name="T2" fmla="*/ 126 w 70"/>
                <a:gd name="T3" fmla="*/ 36 h 45"/>
                <a:gd name="T4" fmla="*/ 227 w 70"/>
                <a:gd name="T5" fmla="*/ 110 h 45"/>
                <a:gd name="T6" fmla="*/ 137 w 70"/>
                <a:gd name="T7" fmla="*/ 171 h 45"/>
                <a:gd name="T8" fmla="*/ 137 w 70"/>
                <a:gd name="T9" fmla="*/ 191 h 45"/>
                <a:gd name="T10" fmla="*/ 247 w 70"/>
                <a:gd name="T11" fmla="*/ 202 h 45"/>
                <a:gd name="T12" fmla="*/ 336 w 70"/>
                <a:gd name="T13" fmla="*/ 263 h 45"/>
                <a:gd name="T14" fmla="*/ 437 w 70"/>
                <a:gd name="T15" fmla="*/ 352 h 45"/>
                <a:gd name="T16" fmla="*/ 619 w 70"/>
                <a:gd name="T17" fmla="*/ 453 h 45"/>
                <a:gd name="T18" fmla="*/ 754 w 70"/>
                <a:gd name="T19" fmla="*/ 397 h 45"/>
                <a:gd name="T20" fmla="*/ 498 w 70"/>
                <a:gd name="T21" fmla="*/ 6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45">
                  <a:moveTo>
                    <a:pt x="30" y="0"/>
                  </a:moveTo>
                  <a:cubicBezTo>
                    <a:pt x="25" y="0"/>
                    <a:pt x="17" y="1"/>
                    <a:pt x="11" y="3"/>
                  </a:cubicBezTo>
                  <a:cubicBezTo>
                    <a:pt x="0" y="7"/>
                    <a:pt x="16" y="8"/>
                    <a:pt x="20" y="10"/>
                  </a:cubicBezTo>
                  <a:cubicBezTo>
                    <a:pt x="21" y="14"/>
                    <a:pt x="15" y="15"/>
                    <a:pt x="12" y="15"/>
                  </a:cubicBezTo>
                  <a:cubicBezTo>
                    <a:pt x="12" y="16"/>
                    <a:pt x="12" y="17"/>
                    <a:pt x="12" y="17"/>
                  </a:cubicBezTo>
                  <a:cubicBezTo>
                    <a:pt x="15" y="18"/>
                    <a:pt x="19" y="17"/>
                    <a:pt x="22" y="18"/>
                  </a:cubicBezTo>
                  <a:cubicBezTo>
                    <a:pt x="25" y="19"/>
                    <a:pt x="26" y="22"/>
                    <a:pt x="30" y="23"/>
                  </a:cubicBezTo>
                  <a:cubicBezTo>
                    <a:pt x="37" y="24"/>
                    <a:pt x="45" y="19"/>
                    <a:pt x="39" y="31"/>
                  </a:cubicBezTo>
                  <a:cubicBezTo>
                    <a:pt x="43" y="32"/>
                    <a:pt x="63" y="31"/>
                    <a:pt x="55" y="40"/>
                  </a:cubicBezTo>
                  <a:cubicBezTo>
                    <a:pt x="61" y="45"/>
                    <a:pt x="70" y="44"/>
                    <a:pt x="67" y="35"/>
                  </a:cubicBezTo>
                  <a:cubicBezTo>
                    <a:pt x="64" y="25"/>
                    <a:pt x="43" y="17"/>
                    <a:pt x="44" y="6"/>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 name="Freeform 48">
              <a:extLst>
                <a:ext uri="{FF2B5EF4-FFF2-40B4-BE49-F238E27FC236}">
                  <a16:creationId xmlns:a16="http://schemas.microsoft.com/office/drawing/2014/main" id="{921B395B-E3CD-4A40-FDEC-B00961B5E82B}"/>
                </a:ext>
              </a:extLst>
            </p:cNvPr>
            <p:cNvSpPr>
              <a:spLocks/>
            </p:cNvSpPr>
            <p:nvPr/>
          </p:nvSpPr>
          <p:spPr bwMode="auto">
            <a:xfrm>
              <a:off x="3244" y="3418"/>
              <a:ext cx="74" cy="58"/>
            </a:xfrm>
            <a:custGeom>
              <a:avLst/>
              <a:gdLst>
                <a:gd name="T0" fmla="*/ 226 w 33"/>
                <a:gd name="T1" fmla="*/ 20 h 26"/>
                <a:gd name="T2" fmla="*/ 90 w 33"/>
                <a:gd name="T3" fmla="*/ 45 h 26"/>
                <a:gd name="T4" fmla="*/ 157 w 33"/>
                <a:gd name="T5" fmla="*/ 89 h 26"/>
                <a:gd name="T6" fmla="*/ 202 w 33"/>
                <a:gd name="T7" fmla="*/ 154 h 26"/>
                <a:gd name="T8" fmla="*/ 110 w 33"/>
                <a:gd name="T9" fmla="*/ 199 h 26"/>
                <a:gd name="T10" fmla="*/ 182 w 33"/>
                <a:gd name="T11" fmla="*/ 243 h 26"/>
                <a:gd name="T12" fmla="*/ 157 w 33"/>
                <a:gd name="T13" fmla="*/ 288 h 26"/>
                <a:gd name="T14" fmla="*/ 336 w 33"/>
                <a:gd name="T15" fmla="*/ 210 h 26"/>
                <a:gd name="T16" fmla="*/ 271 w 33"/>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6">
                  <a:moveTo>
                    <a:pt x="20" y="2"/>
                  </a:moveTo>
                  <a:cubicBezTo>
                    <a:pt x="17" y="3"/>
                    <a:pt x="12" y="2"/>
                    <a:pt x="8" y="4"/>
                  </a:cubicBezTo>
                  <a:cubicBezTo>
                    <a:pt x="0" y="9"/>
                    <a:pt x="10" y="8"/>
                    <a:pt x="14" y="8"/>
                  </a:cubicBezTo>
                  <a:cubicBezTo>
                    <a:pt x="17" y="8"/>
                    <a:pt x="21" y="9"/>
                    <a:pt x="18" y="14"/>
                  </a:cubicBezTo>
                  <a:cubicBezTo>
                    <a:pt x="16" y="16"/>
                    <a:pt x="12" y="16"/>
                    <a:pt x="10" y="18"/>
                  </a:cubicBezTo>
                  <a:cubicBezTo>
                    <a:pt x="11" y="20"/>
                    <a:pt x="14" y="20"/>
                    <a:pt x="16" y="22"/>
                  </a:cubicBezTo>
                  <a:cubicBezTo>
                    <a:pt x="15" y="23"/>
                    <a:pt x="15" y="25"/>
                    <a:pt x="14" y="26"/>
                  </a:cubicBezTo>
                  <a:cubicBezTo>
                    <a:pt x="18" y="26"/>
                    <a:pt x="28" y="23"/>
                    <a:pt x="30" y="19"/>
                  </a:cubicBezTo>
                  <a:cubicBezTo>
                    <a:pt x="33" y="14"/>
                    <a:pt x="27" y="4"/>
                    <a:pt x="24" y="0"/>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 name="Freeform 49">
              <a:extLst>
                <a:ext uri="{FF2B5EF4-FFF2-40B4-BE49-F238E27FC236}">
                  <a16:creationId xmlns:a16="http://schemas.microsoft.com/office/drawing/2014/main" id="{E44A3CF0-008C-E989-C0C7-A00D93D799DD}"/>
                </a:ext>
              </a:extLst>
            </p:cNvPr>
            <p:cNvSpPr>
              <a:spLocks/>
            </p:cNvSpPr>
            <p:nvPr/>
          </p:nvSpPr>
          <p:spPr bwMode="auto">
            <a:xfrm>
              <a:off x="3138" y="3624"/>
              <a:ext cx="229" cy="128"/>
            </a:xfrm>
            <a:custGeom>
              <a:avLst/>
              <a:gdLst>
                <a:gd name="T0" fmla="*/ 317 w 102"/>
                <a:gd name="T1" fmla="*/ 0 h 57"/>
                <a:gd name="T2" fmla="*/ 81 w 102"/>
                <a:gd name="T3" fmla="*/ 137 h 57"/>
                <a:gd name="T4" fmla="*/ 454 w 102"/>
                <a:gd name="T5" fmla="*/ 292 h 57"/>
                <a:gd name="T6" fmla="*/ 384 w 102"/>
                <a:gd name="T7" fmla="*/ 292 h 57"/>
                <a:gd name="T8" fmla="*/ 555 w 102"/>
                <a:gd name="T9" fmla="*/ 429 h 57"/>
                <a:gd name="T10" fmla="*/ 418 w 102"/>
                <a:gd name="T11" fmla="*/ 519 h 57"/>
                <a:gd name="T12" fmla="*/ 564 w 102"/>
                <a:gd name="T13" fmla="*/ 566 h 57"/>
                <a:gd name="T14" fmla="*/ 891 w 102"/>
                <a:gd name="T15" fmla="*/ 600 h 57"/>
                <a:gd name="T16" fmla="*/ 1028 w 102"/>
                <a:gd name="T17" fmla="*/ 624 h 57"/>
                <a:gd name="T18" fmla="*/ 1154 w 102"/>
                <a:gd name="T19" fmla="*/ 579 h 57"/>
                <a:gd name="T20" fmla="*/ 590 w 102"/>
                <a:gd name="T21" fmla="*/ 218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57">
                  <a:moveTo>
                    <a:pt x="28" y="0"/>
                  </a:moveTo>
                  <a:cubicBezTo>
                    <a:pt x="28" y="12"/>
                    <a:pt x="0" y="1"/>
                    <a:pt x="7" y="12"/>
                  </a:cubicBezTo>
                  <a:cubicBezTo>
                    <a:pt x="13" y="22"/>
                    <a:pt x="39" y="10"/>
                    <a:pt x="40" y="26"/>
                  </a:cubicBezTo>
                  <a:cubicBezTo>
                    <a:pt x="38" y="26"/>
                    <a:pt x="36" y="26"/>
                    <a:pt x="34" y="26"/>
                  </a:cubicBezTo>
                  <a:cubicBezTo>
                    <a:pt x="33" y="36"/>
                    <a:pt x="55" y="29"/>
                    <a:pt x="49" y="38"/>
                  </a:cubicBezTo>
                  <a:cubicBezTo>
                    <a:pt x="47" y="41"/>
                    <a:pt x="37" y="41"/>
                    <a:pt x="37" y="46"/>
                  </a:cubicBezTo>
                  <a:cubicBezTo>
                    <a:pt x="37" y="50"/>
                    <a:pt x="47" y="49"/>
                    <a:pt x="50" y="50"/>
                  </a:cubicBezTo>
                  <a:cubicBezTo>
                    <a:pt x="60" y="50"/>
                    <a:pt x="70" y="48"/>
                    <a:pt x="79" y="53"/>
                  </a:cubicBezTo>
                  <a:cubicBezTo>
                    <a:pt x="85" y="57"/>
                    <a:pt x="84" y="57"/>
                    <a:pt x="91" y="55"/>
                  </a:cubicBezTo>
                  <a:cubicBezTo>
                    <a:pt x="94" y="54"/>
                    <a:pt x="99" y="53"/>
                    <a:pt x="102" y="51"/>
                  </a:cubicBezTo>
                  <a:cubicBezTo>
                    <a:pt x="89" y="37"/>
                    <a:pt x="71" y="24"/>
                    <a:pt x="52" y="19"/>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 name="Freeform 50">
              <a:extLst>
                <a:ext uri="{FF2B5EF4-FFF2-40B4-BE49-F238E27FC236}">
                  <a16:creationId xmlns:a16="http://schemas.microsoft.com/office/drawing/2014/main" id="{024CCB3B-939E-A58B-EF3A-DA82B4C36839}"/>
                </a:ext>
              </a:extLst>
            </p:cNvPr>
            <p:cNvSpPr>
              <a:spLocks/>
            </p:cNvSpPr>
            <p:nvPr/>
          </p:nvSpPr>
          <p:spPr bwMode="auto">
            <a:xfrm>
              <a:off x="3747" y="2821"/>
              <a:ext cx="44" cy="119"/>
            </a:xfrm>
            <a:custGeom>
              <a:avLst/>
              <a:gdLst>
                <a:gd name="T0" fmla="*/ 44 w 20"/>
                <a:gd name="T1" fmla="*/ 0 h 53"/>
                <a:gd name="T2" fmla="*/ 169 w 20"/>
                <a:gd name="T3" fmla="*/ 56 h 53"/>
                <a:gd name="T4" fmla="*/ 97 w 20"/>
                <a:gd name="T5" fmla="*/ 182 h 53"/>
                <a:gd name="T6" fmla="*/ 161 w 20"/>
                <a:gd name="T7" fmla="*/ 218 h 53"/>
                <a:gd name="T8" fmla="*/ 117 w 20"/>
                <a:gd name="T9" fmla="*/ 292 h 53"/>
                <a:gd name="T10" fmla="*/ 150 w 20"/>
                <a:gd name="T11" fmla="*/ 384 h 53"/>
                <a:gd name="T12" fmla="*/ 106 w 20"/>
                <a:gd name="T13" fmla="*/ 429 h 53"/>
                <a:gd name="T14" fmla="*/ 97 w 20"/>
                <a:gd name="T15" fmla="*/ 498 h 53"/>
                <a:gd name="T16" fmla="*/ 53 w 20"/>
                <a:gd name="T17" fmla="*/ 418 h 53"/>
                <a:gd name="T18" fmla="*/ 0 w 20"/>
                <a:gd name="T19" fmla="*/ 18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3">
                  <a:moveTo>
                    <a:pt x="4" y="0"/>
                  </a:moveTo>
                  <a:cubicBezTo>
                    <a:pt x="7" y="5"/>
                    <a:pt x="13" y="2"/>
                    <a:pt x="16" y="5"/>
                  </a:cubicBezTo>
                  <a:cubicBezTo>
                    <a:pt x="20" y="11"/>
                    <a:pt x="13" y="13"/>
                    <a:pt x="9" y="16"/>
                  </a:cubicBezTo>
                  <a:cubicBezTo>
                    <a:pt x="10" y="16"/>
                    <a:pt x="15" y="18"/>
                    <a:pt x="15" y="19"/>
                  </a:cubicBezTo>
                  <a:cubicBezTo>
                    <a:pt x="16" y="23"/>
                    <a:pt x="12" y="22"/>
                    <a:pt x="11" y="26"/>
                  </a:cubicBezTo>
                  <a:cubicBezTo>
                    <a:pt x="15" y="29"/>
                    <a:pt x="17" y="30"/>
                    <a:pt x="14" y="34"/>
                  </a:cubicBezTo>
                  <a:cubicBezTo>
                    <a:pt x="13" y="36"/>
                    <a:pt x="11" y="36"/>
                    <a:pt x="10" y="38"/>
                  </a:cubicBezTo>
                  <a:cubicBezTo>
                    <a:pt x="9" y="40"/>
                    <a:pt x="10" y="43"/>
                    <a:pt x="9" y="44"/>
                  </a:cubicBezTo>
                  <a:cubicBezTo>
                    <a:pt x="5" y="53"/>
                    <a:pt x="5" y="41"/>
                    <a:pt x="5" y="37"/>
                  </a:cubicBezTo>
                  <a:cubicBezTo>
                    <a:pt x="5" y="30"/>
                    <a:pt x="5" y="22"/>
                    <a:pt x="0" y="16"/>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 name="Freeform 51">
              <a:extLst>
                <a:ext uri="{FF2B5EF4-FFF2-40B4-BE49-F238E27FC236}">
                  <a16:creationId xmlns:a16="http://schemas.microsoft.com/office/drawing/2014/main" id="{93612FC1-D900-420C-CE56-FC196C33D763}"/>
                </a:ext>
              </a:extLst>
            </p:cNvPr>
            <p:cNvSpPr>
              <a:spLocks/>
            </p:cNvSpPr>
            <p:nvPr/>
          </p:nvSpPr>
          <p:spPr bwMode="auto">
            <a:xfrm>
              <a:off x="3744" y="3005"/>
              <a:ext cx="108" cy="155"/>
            </a:xfrm>
            <a:custGeom>
              <a:avLst/>
              <a:gdLst>
                <a:gd name="T0" fmla="*/ 0 w 48"/>
                <a:gd name="T1" fmla="*/ 0 h 69"/>
                <a:gd name="T2" fmla="*/ 162 w 48"/>
                <a:gd name="T3" fmla="*/ 90 h 69"/>
                <a:gd name="T4" fmla="*/ 263 w 48"/>
                <a:gd name="T5" fmla="*/ 157 h 69"/>
                <a:gd name="T6" fmla="*/ 218 w 48"/>
                <a:gd name="T7" fmla="*/ 272 h 69"/>
                <a:gd name="T8" fmla="*/ 329 w 48"/>
                <a:gd name="T9" fmla="*/ 353 h 69"/>
                <a:gd name="T10" fmla="*/ 308 w 48"/>
                <a:gd name="T11" fmla="*/ 429 h 69"/>
                <a:gd name="T12" fmla="*/ 410 w 48"/>
                <a:gd name="T13" fmla="*/ 445 h 69"/>
                <a:gd name="T14" fmla="*/ 527 w 48"/>
                <a:gd name="T15" fmla="*/ 510 h 69"/>
                <a:gd name="T16" fmla="*/ 365 w 48"/>
                <a:gd name="T17" fmla="*/ 611 h 69"/>
                <a:gd name="T18" fmla="*/ 365 w 48"/>
                <a:gd name="T19" fmla="*/ 681 h 69"/>
                <a:gd name="T20" fmla="*/ 344 w 48"/>
                <a:gd name="T21" fmla="*/ 746 h 69"/>
                <a:gd name="T22" fmla="*/ 329 w 48"/>
                <a:gd name="T23" fmla="*/ 782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69">
                  <a:moveTo>
                    <a:pt x="0" y="0"/>
                  </a:moveTo>
                  <a:cubicBezTo>
                    <a:pt x="3" y="3"/>
                    <a:pt x="9" y="7"/>
                    <a:pt x="14" y="8"/>
                  </a:cubicBezTo>
                  <a:cubicBezTo>
                    <a:pt x="17" y="9"/>
                    <a:pt x="28" y="6"/>
                    <a:pt x="23" y="14"/>
                  </a:cubicBezTo>
                  <a:cubicBezTo>
                    <a:pt x="21" y="18"/>
                    <a:pt x="12" y="19"/>
                    <a:pt x="19" y="24"/>
                  </a:cubicBezTo>
                  <a:cubicBezTo>
                    <a:pt x="24" y="28"/>
                    <a:pt x="29" y="23"/>
                    <a:pt x="29" y="31"/>
                  </a:cubicBezTo>
                  <a:cubicBezTo>
                    <a:pt x="29" y="34"/>
                    <a:pt x="24" y="34"/>
                    <a:pt x="27" y="38"/>
                  </a:cubicBezTo>
                  <a:cubicBezTo>
                    <a:pt x="28" y="40"/>
                    <a:pt x="33" y="39"/>
                    <a:pt x="36" y="39"/>
                  </a:cubicBezTo>
                  <a:cubicBezTo>
                    <a:pt x="38" y="39"/>
                    <a:pt x="48" y="41"/>
                    <a:pt x="46" y="45"/>
                  </a:cubicBezTo>
                  <a:cubicBezTo>
                    <a:pt x="44" y="49"/>
                    <a:pt x="35" y="47"/>
                    <a:pt x="32" y="54"/>
                  </a:cubicBezTo>
                  <a:cubicBezTo>
                    <a:pt x="32" y="55"/>
                    <a:pt x="33" y="58"/>
                    <a:pt x="32" y="60"/>
                  </a:cubicBezTo>
                  <a:cubicBezTo>
                    <a:pt x="32" y="62"/>
                    <a:pt x="30" y="64"/>
                    <a:pt x="30" y="66"/>
                  </a:cubicBezTo>
                  <a:cubicBezTo>
                    <a:pt x="29" y="67"/>
                    <a:pt x="29" y="68"/>
                    <a:pt x="29" y="69"/>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 name="Freeform 52">
              <a:extLst>
                <a:ext uri="{FF2B5EF4-FFF2-40B4-BE49-F238E27FC236}">
                  <a16:creationId xmlns:a16="http://schemas.microsoft.com/office/drawing/2014/main" id="{5BDFC3F4-1384-D3F3-397F-B83987E69A20}"/>
                </a:ext>
              </a:extLst>
            </p:cNvPr>
            <p:cNvSpPr>
              <a:spLocks/>
            </p:cNvSpPr>
            <p:nvPr/>
          </p:nvSpPr>
          <p:spPr bwMode="auto">
            <a:xfrm>
              <a:off x="3702" y="3339"/>
              <a:ext cx="110" cy="144"/>
            </a:xfrm>
            <a:custGeom>
              <a:avLst/>
              <a:gdLst>
                <a:gd name="T0" fmla="*/ 510 w 49"/>
                <a:gd name="T1" fmla="*/ 0 h 64"/>
                <a:gd name="T2" fmla="*/ 510 w 49"/>
                <a:gd name="T3" fmla="*/ 239 h 64"/>
                <a:gd name="T4" fmla="*/ 429 w 49"/>
                <a:gd name="T5" fmla="*/ 356 h 64"/>
                <a:gd name="T6" fmla="*/ 409 w 49"/>
                <a:gd name="T7" fmla="*/ 466 h 64"/>
                <a:gd name="T8" fmla="*/ 191 w 49"/>
                <a:gd name="T9" fmla="*/ 547 h 64"/>
                <a:gd name="T10" fmla="*/ 9 w 49"/>
                <a:gd name="T11" fmla="*/ 709 h 64"/>
                <a:gd name="T12" fmla="*/ 65 w 49"/>
                <a:gd name="T13" fmla="*/ 329 h 64"/>
                <a:gd name="T14" fmla="*/ 364 w 49"/>
                <a:gd name="T15" fmla="*/ 36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64">
                  <a:moveTo>
                    <a:pt x="45" y="0"/>
                  </a:moveTo>
                  <a:cubicBezTo>
                    <a:pt x="43" y="6"/>
                    <a:pt x="49" y="14"/>
                    <a:pt x="45" y="21"/>
                  </a:cubicBezTo>
                  <a:cubicBezTo>
                    <a:pt x="43" y="25"/>
                    <a:pt x="39" y="26"/>
                    <a:pt x="38" y="31"/>
                  </a:cubicBezTo>
                  <a:cubicBezTo>
                    <a:pt x="37" y="35"/>
                    <a:pt x="42" y="37"/>
                    <a:pt x="36" y="41"/>
                  </a:cubicBezTo>
                  <a:cubicBezTo>
                    <a:pt x="28" y="44"/>
                    <a:pt x="22" y="38"/>
                    <a:pt x="17" y="48"/>
                  </a:cubicBezTo>
                  <a:cubicBezTo>
                    <a:pt x="14" y="55"/>
                    <a:pt x="12" y="64"/>
                    <a:pt x="1" y="62"/>
                  </a:cubicBezTo>
                  <a:cubicBezTo>
                    <a:pt x="0" y="52"/>
                    <a:pt x="2" y="38"/>
                    <a:pt x="6" y="29"/>
                  </a:cubicBezTo>
                  <a:cubicBezTo>
                    <a:pt x="12" y="17"/>
                    <a:pt x="21" y="11"/>
                    <a:pt x="32" y="3"/>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6" name="Freeform 53">
              <a:extLst>
                <a:ext uri="{FF2B5EF4-FFF2-40B4-BE49-F238E27FC236}">
                  <a16:creationId xmlns:a16="http://schemas.microsoft.com/office/drawing/2014/main" id="{8C0D7A5A-85E0-A3D0-9F31-41546D35D329}"/>
                </a:ext>
              </a:extLst>
            </p:cNvPr>
            <p:cNvSpPr>
              <a:spLocks/>
            </p:cNvSpPr>
            <p:nvPr/>
          </p:nvSpPr>
          <p:spPr bwMode="auto">
            <a:xfrm>
              <a:off x="3612" y="3148"/>
              <a:ext cx="60" cy="265"/>
            </a:xfrm>
            <a:custGeom>
              <a:avLst/>
              <a:gdLst>
                <a:gd name="T0" fmla="*/ 98 w 27"/>
                <a:gd name="T1" fmla="*/ 202 h 118"/>
                <a:gd name="T2" fmla="*/ 207 w 27"/>
                <a:gd name="T3" fmla="*/ 182 h 118"/>
                <a:gd name="T4" fmla="*/ 162 w 27"/>
                <a:gd name="T5" fmla="*/ 308 h 118"/>
                <a:gd name="T6" fmla="*/ 178 w 27"/>
                <a:gd name="T7" fmla="*/ 409 h 118"/>
                <a:gd name="T8" fmla="*/ 207 w 27"/>
                <a:gd name="T9" fmla="*/ 490 h 118"/>
                <a:gd name="T10" fmla="*/ 162 w 27"/>
                <a:gd name="T11" fmla="*/ 591 h 118"/>
                <a:gd name="T12" fmla="*/ 53 w 27"/>
                <a:gd name="T13" fmla="*/ 712 h 118"/>
                <a:gd name="T14" fmla="*/ 198 w 27"/>
                <a:gd name="T15" fmla="*/ 757 h 118"/>
                <a:gd name="T16" fmla="*/ 98 w 27"/>
                <a:gd name="T17" fmla="*/ 907 h 118"/>
                <a:gd name="T18" fmla="*/ 142 w 27"/>
                <a:gd name="T19" fmla="*/ 1073 h 118"/>
                <a:gd name="T20" fmla="*/ 89 w 27"/>
                <a:gd name="T21" fmla="*/ 1235 h 118"/>
                <a:gd name="T22" fmla="*/ 296 w 27"/>
                <a:gd name="T23" fmla="*/ 1271 h 118"/>
                <a:gd name="T24" fmla="*/ 162 w 27"/>
                <a:gd name="T25" fmla="*/ 1336 h 118"/>
                <a:gd name="T26" fmla="*/ 0 w 27"/>
                <a:gd name="T27" fmla="*/ 1166 h 118"/>
                <a:gd name="T28" fmla="*/ 53 w 27"/>
                <a:gd name="T29" fmla="*/ 465 h 118"/>
                <a:gd name="T30" fmla="*/ 44 w 27"/>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118">
                  <a:moveTo>
                    <a:pt x="9" y="18"/>
                  </a:moveTo>
                  <a:cubicBezTo>
                    <a:pt x="11" y="18"/>
                    <a:pt x="15" y="16"/>
                    <a:pt x="19" y="16"/>
                  </a:cubicBezTo>
                  <a:cubicBezTo>
                    <a:pt x="19" y="20"/>
                    <a:pt x="15" y="23"/>
                    <a:pt x="15" y="27"/>
                  </a:cubicBezTo>
                  <a:cubicBezTo>
                    <a:pt x="25" y="28"/>
                    <a:pt x="17" y="32"/>
                    <a:pt x="16" y="36"/>
                  </a:cubicBezTo>
                  <a:cubicBezTo>
                    <a:pt x="16" y="39"/>
                    <a:pt x="18" y="40"/>
                    <a:pt x="19" y="43"/>
                  </a:cubicBezTo>
                  <a:cubicBezTo>
                    <a:pt x="19" y="46"/>
                    <a:pt x="17" y="50"/>
                    <a:pt x="15" y="52"/>
                  </a:cubicBezTo>
                  <a:cubicBezTo>
                    <a:pt x="12" y="56"/>
                    <a:pt x="3" y="57"/>
                    <a:pt x="5" y="63"/>
                  </a:cubicBezTo>
                  <a:cubicBezTo>
                    <a:pt x="7" y="69"/>
                    <a:pt x="14" y="64"/>
                    <a:pt x="18" y="67"/>
                  </a:cubicBezTo>
                  <a:cubicBezTo>
                    <a:pt x="17" y="72"/>
                    <a:pt x="10" y="75"/>
                    <a:pt x="9" y="80"/>
                  </a:cubicBezTo>
                  <a:cubicBezTo>
                    <a:pt x="9" y="85"/>
                    <a:pt x="13" y="89"/>
                    <a:pt x="13" y="95"/>
                  </a:cubicBezTo>
                  <a:cubicBezTo>
                    <a:pt x="12" y="99"/>
                    <a:pt x="7" y="105"/>
                    <a:pt x="8" y="109"/>
                  </a:cubicBezTo>
                  <a:cubicBezTo>
                    <a:pt x="9" y="117"/>
                    <a:pt x="22" y="116"/>
                    <a:pt x="27" y="112"/>
                  </a:cubicBezTo>
                  <a:cubicBezTo>
                    <a:pt x="24" y="116"/>
                    <a:pt x="20" y="118"/>
                    <a:pt x="15" y="118"/>
                  </a:cubicBezTo>
                  <a:cubicBezTo>
                    <a:pt x="5" y="118"/>
                    <a:pt x="1" y="113"/>
                    <a:pt x="0" y="103"/>
                  </a:cubicBezTo>
                  <a:cubicBezTo>
                    <a:pt x="0" y="83"/>
                    <a:pt x="4" y="62"/>
                    <a:pt x="5" y="41"/>
                  </a:cubicBezTo>
                  <a:cubicBezTo>
                    <a:pt x="5" y="28"/>
                    <a:pt x="0" y="12"/>
                    <a:pt x="4" y="0"/>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7" name="Freeform 54">
              <a:extLst>
                <a:ext uri="{FF2B5EF4-FFF2-40B4-BE49-F238E27FC236}">
                  <a16:creationId xmlns:a16="http://schemas.microsoft.com/office/drawing/2014/main" id="{94D496EA-51AD-872B-3CA1-16208AEECD62}"/>
                </a:ext>
              </a:extLst>
            </p:cNvPr>
            <p:cNvSpPr>
              <a:spLocks/>
            </p:cNvSpPr>
            <p:nvPr/>
          </p:nvSpPr>
          <p:spPr bwMode="auto">
            <a:xfrm>
              <a:off x="3612" y="3117"/>
              <a:ext cx="38" cy="83"/>
            </a:xfrm>
            <a:custGeom>
              <a:avLst/>
              <a:gdLst>
                <a:gd name="T0" fmla="*/ 170 w 17"/>
                <a:gd name="T1" fmla="*/ 363 h 37"/>
                <a:gd name="T2" fmla="*/ 179 w 17"/>
                <a:gd name="T3" fmla="*/ 137 h 37"/>
                <a:gd name="T4" fmla="*/ 56 w 17"/>
                <a:gd name="T5" fmla="*/ 0 h 37"/>
                <a:gd name="T6" fmla="*/ 134 w 17"/>
                <a:gd name="T7" fmla="*/ 41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7">
                  <a:moveTo>
                    <a:pt x="15" y="32"/>
                  </a:moveTo>
                  <a:cubicBezTo>
                    <a:pt x="16" y="29"/>
                    <a:pt x="17" y="16"/>
                    <a:pt x="16" y="12"/>
                  </a:cubicBezTo>
                  <a:cubicBezTo>
                    <a:pt x="14" y="6"/>
                    <a:pt x="4" y="5"/>
                    <a:pt x="5" y="0"/>
                  </a:cubicBezTo>
                  <a:cubicBezTo>
                    <a:pt x="3" y="8"/>
                    <a:pt x="0" y="34"/>
                    <a:pt x="12" y="37"/>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8" name="Freeform 55">
              <a:extLst>
                <a:ext uri="{FF2B5EF4-FFF2-40B4-BE49-F238E27FC236}">
                  <a16:creationId xmlns:a16="http://schemas.microsoft.com/office/drawing/2014/main" id="{6F792E35-41C1-72F9-EE86-BF09F2E249BE}"/>
                </a:ext>
              </a:extLst>
            </p:cNvPr>
            <p:cNvSpPr>
              <a:spLocks/>
            </p:cNvSpPr>
            <p:nvPr/>
          </p:nvSpPr>
          <p:spPr bwMode="auto">
            <a:xfrm>
              <a:off x="3201" y="2922"/>
              <a:ext cx="52" cy="34"/>
            </a:xfrm>
            <a:custGeom>
              <a:avLst/>
              <a:gdLst>
                <a:gd name="T0" fmla="*/ 0 w 23"/>
                <a:gd name="T1" fmla="*/ 102 h 15"/>
                <a:gd name="T2" fmla="*/ 267 w 23"/>
                <a:gd name="T3" fmla="*/ 36 h 15"/>
                <a:gd name="T4" fmla="*/ 240 w 23"/>
                <a:gd name="T5" fmla="*/ 175 h 15"/>
                <a:gd name="T6" fmla="*/ 138 w 23"/>
                <a:gd name="T7" fmla="*/ 8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5">
                  <a:moveTo>
                    <a:pt x="0" y="9"/>
                  </a:moveTo>
                  <a:cubicBezTo>
                    <a:pt x="9" y="10"/>
                    <a:pt x="15" y="0"/>
                    <a:pt x="23" y="3"/>
                  </a:cubicBezTo>
                  <a:cubicBezTo>
                    <a:pt x="22" y="7"/>
                    <a:pt x="21" y="10"/>
                    <a:pt x="21" y="15"/>
                  </a:cubicBezTo>
                  <a:cubicBezTo>
                    <a:pt x="19" y="12"/>
                    <a:pt x="15" y="8"/>
                    <a:pt x="12" y="7"/>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9" name="Freeform 56">
              <a:extLst>
                <a:ext uri="{FF2B5EF4-FFF2-40B4-BE49-F238E27FC236}">
                  <a16:creationId xmlns:a16="http://schemas.microsoft.com/office/drawing/2014/main" id="{18ED01AD-EA7E-B514-76F7-F2BDC983707F}"/>
                </a:ext>
              </a:extLst>
            </p:cNvPr>
            <p:cNvSpPr>
              <a:spLocks/>
            </p:cNvSpPr>
            <p:nvPr/>
          </p:nvSpPr>
          <p:spPr bwMode="auto">
            <a:xfrm>
              <a:off x="3313" y="2787"/>
              <a:ext cx="54" cy="124"/>
            </a:xfrm>
            <a:custGeom>
              <a:avLst/>
              <a:gdLst>
                <a:gd name="T0" fmla="*/ 25 w 24"/>
                <a:gd name="T1" fmla="*/ 437 h 55"/>
                <a:gd name="T2" fmla="*/ 101 w 24"/>
                <a:gd name="T3" fmla="*/ 604 h 55"/>
                <a:gd name="T4" fmla="*/ 218 w 24"/>
                <a:gd name="T5" fmla="*/ 437 h 55"/>
                <a:gd name="T6" fmla="*/ 263 w 24"/>
                <a:gd name="T7" fmla="*/ 239 h 55"/>
                <a:gd name="T8" fmla="*/ 207 w 24"/>
                <a:gd name="T9" fmla="*/ 0 h 55"/>
                <a:gd name="T10" fmla="*/ 218 w 24"/>
                <a:gd name="T11" fmla="*/ 345 h 55"/>
                <a:gd name="T12" fmla="*/ 72 w 24"/>
                <a:gd name="T13" fmla="*/ 446 h 55"/>
                <a:gd name="T14" fmla="*/ 81 w 24"/>
                <a:gd name="T15" fmla="*/ 446 h 55"/>
                <a:gd name="T16" fmla="*/ 92 w 24"/>
                <a:gd name="T17" fmla="*/ 446 h 55"/>
                <a:gd name="T18" fmla="*/ 72 w 24"/>
                <a:gd name="T19" fmla="*/ 46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55">
                  <a:moveTo>
                    <a:pt x="2" y="38"/>
                  </a:moveTo>
                  <a:cubicBezTo>
                    <a:pt x="0" y="43"/>
                    <a:pt x="4" y="51"/>
                    <a:pt x="9" y="53"/>
                  </a:cubicBezTo>
                  <a:cubicBezTo>
                    <a:pt x="16" y="55"/>
                    <a:pt x="18" y="44"/>
                    <a:pt x="19" y="38"/>
                  </a:cubicBezTo>
                  <a:cubicBezTo>
                    <a:pt x="20" y="32"/>
                    <a:pt x="22" y="26"/>
                    <a:pt x="23" y="21"/>
                  </a:cubicBezTo>
                  <a:cubicBezTo>
                    <a:pt x="24" y="13"/>
                    <a:pt x="19" y="7"/>
                    <a:pt x="18" y="0"/>
                  </a:cubicBezTo>
                  <a:cubicBezTo>
                    <a:pt x="16" y="10"/>
                    <a:pt x="23" y="21"/>
                    <a:pt x="19" y="30"/>
                  </a:cubicBezTo>
                  <a:cubicBezTo>
                    <a:pt x="17" y="37"/>
                    <a:pt x="11" y="34"/>
                    <a:pt x="6" y="39"/>
                  </a:cubicBezTo>
                  <a:cubicBezTo>
                    <a:pt x="7" y="39"/>
                    <a:pt x="7" y="39"/>
                    <a:pt x="7" y="39"/>
                  </a:cubicBezTo>
                  <a:cubicBezTo>
                    <a:pt x="7" y="39"/>
                    <a:pt x="8" y="39"/>
                    <a:pt x="8" y="39"/>
                  </a:cubicBezTo>
                  <a:cubicBezTo>
                    <a:pt x="8" y="39"/>
                    <a:pt x="6" y="40"/>
                    <a:pt x="6" y="41"/>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0" name="Freeform 57">
              <a:extLst>
                <a:ext uri="{FF2B5EF4-FFF2-40B4-BE49-F238E27FC236}">
                  <a16:creationId xmlns:a16="http://schemas.microsoft.com/office/drawing/2014/main" id="{46F24640-1E96-F5C6-09A9-2767FA8D9379}"/>
                </a:ext>
              </a:extLst>
            </p:cNvPr>
            <p:cNvSpPr>
              <a:spLocks/>
            </p:cNvSpPr>
            <p:nvPr/>
          </p:nvSpPr>
          <p:spPr bwMode="auto">
            <a:xfrm>
              <a:off x="3163" y="3005"/>
              <a:ext cx="117" cy="52"/>
            </a:xfrm>
            <a:custGeom>
              <a:avLst/>
              <a:gdLst>
                <a:gd name="T0" fmla="*/ 81 w 52"/>
                <a:gd name="T1" fmla="*/ 219 h 23"/>
                <a:gd name="T2" fmla="*/ 275 w 52"/>
                <a:gd name="T3" fmla="*/ 45 h 23"/>
                <a:gd name="T4" fmla="*/ 410 w 52"/>
                <a:gd name="T5" fmla="*/ 45 h 23"/>
                <a:gd name="T6" fmla="*/ 592 w 52"/>
                <a:gd name="T7" fmla="*/ 11 h 23"/>
                <a:gd name="T8" fmla="*/ 511 w 52"/>
                <a:gd name="T9" fmla="*/ 138 h 23"/>
                <a:gd name="T10" fmla="*/ 284 w 52"/>
                <a:gd name="T11" fmla="*/ 138 h 23"/>
                <a:gd name="T12" fmla="*/ 0 w 52"/>
                <a:gd name="T13" fmla="*/ 267 h 23"/>
                <a:gd name="T14" fmla="*/ 11 w 52"/>
                <a:gd name="T15" fmla="*/ 24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3">
                  <a:moveTo>
                    <a:pt x="7" y="19"/>
                  </a:moveTo>
                  <a:cubicBezTo>
                    <a:pt x="11" y="14"/>
                    <a:pt x="17" y="6"/>
                    <a:pt x="24" y="4"/>
                  </a:cubicBezTo>
                  <a:cubicBezTo>
                    <a:pt x="28" y="3"/>
                    <a:pt x="32" y="5"/>
                    <a:pt x="36" y="4"/>
                  </a:cubicBezTo>
                  <a:cubicBezTo>
                    <a:pt x="41" y="4"/>
                    <a:pt x="46" y="0"/>
                    <a:pt x="52" y="1"/>
                  </a:cubicBezTo>
                  <a:cubicBezTo>
                    <a:pt x="50" y="5"/>
                    <a:pt x="46" y="8"/>
                    <a:pt x="45" y="12"/>
                  </a:cubicBezTo>
                  <a:cubicBezTo>
                    <a:pt x="41" y="3"/>
                    <a:pt x="31" y="8"/>
                    <a:pt x="25" y="12"/>
                  </a:cubicBezTo>
                  <a:cubicBezTo>
                    <a:pt x="17" y="18"/>
                    <a:pt x="9" y="20"/>
                    <a:pt x="0" y="23"/>
                  </a:cubicBezTo>
                  <a:cubicBezTo>
                    <a:pt x="0" y="22"/>
                    <a:pt x="1" y="22"/>
                    <a:pt x="1" y="21"/>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1" name="Freeform 58">
              <a:extLst>
                <a:ext uri="{FF2B5EF4-FFF2-40B4-BE49-F238E27FC236}">
                  <a16:creationId xmlns:a16="http://schemas.microsoft.com/office/drawing/2014/main" id="{3137A7BA-37D6-50A8-14A1-8FFF821CCF6B}"/>
                </a:ext>
              </a:extLst>
            </p:cNvPr>
            <p:cNvSpPr>
              <a:spLocks/>
            </p:cNvSpPr>
            <p:nvPr/>
          </p:nvSpPr>
          <p:spPr bwMode="auto">
            <a:xfrm>
              <a:off x="3257" y="3072"/>
              <a:ext cx="108" cy="74"/>
            </a:xfrm>
            <a:custGeom>
              <a:avLst/>
              <a:gdLst>
                <a:gd name="T0" fmla="*/ 117 w 48"/>
                <a:gd name="T1" fmla="*/ 262 h 33"/>
                <a:gd name="T2" fmla="*/ 329 w 48"/>
                <a:gd name="T3" fmla="*/ 327 h 33"/>
                <a:gd name="T4" fmla="*/ 376 w 48"/>
                <a:gd name="T5" fmla="*/ 182 h 33"/>
                <a:gd name="T6" fmla="*/ 502 w 48"/>
                <a:gd name="T7" fmla="*/ 56 h 33"/>
                <a:gd name="T8" fmla="*/ 491 w 48"/>
                <a:gd name="T9" fmla="*/ 9 h 33"/>
                <a:gd name="T10" fmla="*/ 365 w 48"/>
                <a:gd name="T11" fmla="*/ 146 h 33"/>
                <a:gd name="T12" fmla="*/ 146 w 48"/>
                <a:gd name="T13" fmla="*/ 202 h 33"/>
                <a:gd name="T14" fmla="*/ 11 w 48"/>
                <a:gd name="T15" fmla="*/ 372 h 33"/>
                <a:gd name="T16" fmla="*/ 173 w 48"/>
                <a:gd name="T17" fmla="*/ 31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3">
                  <a:moveTo>
                    <a:pt x="10" y="23"/>
                  </a:moveTo>
                  <a:cubicBezTo>
                    <a:pt x="17" y="23"/>
                    <a:pt x="26" y="20"/>
                    <a:pt x="29" y="29"/>
                  </a:cubicBezTo>
                  <a:cubicBezTo>
                    <a:pt x="30" y="25"/>
                    <a:pt x="31" y="20"/>
                    <a:pt x="33" y="16"/>
                  </a:cubicBezTo>
                  <a:cubicBezTo>
                    <a:pt x="36" y="11"/>
                    <a:pt x="41" y="9"/>
                    <a:pt x="44" y="5"/>
                  </a:cubicBezTo>
                  <a:cubicBezTo>
                    <a:pt x="46" y="2"/>
                    <a:pt x="48" y="0"/>
                    <a:pt x="43" y="1"/>
                  </a:cubicBezTo>
                  <a:cubicBezTo>
                    <a:pt x="38" y="2"/>
                    <a:pt x="35" y="9"/>
                    <a:pt x="32" y="13"/>
                  </a:cubicBezTo>
                  <a:cubicBezTo>
                    <a:pt x="25" y="21"/>
                    <a:pt x="22" y="16"/>
                    <a:pt x="13" y="18"/>
                  </a:cubicBezTo>
                  <a:cubicBezTo>
                    <a:pt x="5" y="20"/>
                    <a:pt x="1" y="26"/>
                    <a:pt x="1" y="33"/>
                  </a:cubicBezTo>
                  <a:cubicBezTo>
                    <a:pt x="0" y="26"/>
                    <a:pt x="10" y="31"/>
                    <a:pt x="15" y="28"/>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2" name="Freeform 59">
              <a:extLst>
                <a:ext uri="{FF2B5EF4-FFF2-40B4-BE49-F238E27FC236}">
                  <a16:creationId xmlns:a16="http://schemas.microsoft.com/office/drawing/2014/main" id="{0576991C-C9D6-89F5-43E1-19065264C240}"/>
                </a:ext>
              </a:extLst>
            </p:cNvPr>
            <p:cNvSpPr>
              <a:spLocks/>
            </p:cNvSpPr>
            <p:nvPr/>
          </p:nvSpPr>
          <p:spPr bwMode="auto">
            <a:xfrm>
              <a:off x="3251" y="3216"/>
              <a:ext cx="136" cy="103"/>
            </a:xfrm>
            <a:custGeom>
              <a:avLst/>
              <a:gdLst>
                <a:gd name="T0" fmla="*/ 268 w 61"/>
                <a:gd name="T1" fmla="*/ 125 h 46"/>
                <a:gd name="T2" fmla="*/ 377 w 61"/>
                <a:gd name="T3" fmla="*/ 20 h 46"/>
                <a:gd name="T4" fmla="*/ 453 w 61"/>
                <a:gd name="T5" fmla="*/ 65 h 46"/>
                <a:gd name="T6" fmla="*/ 497 w 61"/>
                <a:gd name="T7" fmla="*/ 280 h 46"/>
                <a:gd name="T8" fmla="*/ 566 w 61"/>
                <a:gd name="T9" fmla="*/ 146 h 46"/>
                <a:gd name="T10" fmla="*/ 676 w 61"/>
                <a:gd name="T11" fmla="*/ 9 h 46"/>
                <a:gd name="T12" fmla="*/ 551 w 61"/>
                <a:gd name="T13" fmla="*/ 517 h 46"/>
                <a:gd name="T14" fmla="*/ 332 w 61"/>
                <a:gd name="T15" fmla="*/ 155 h 46"/>
                <a:gd name="T16" fmla="*/ 178 w 61"/>
                <a:gd name="T17" fmla="*/ 316 h 46"/>
                <a:gd name="T18" fmla="*/ 0 w 61"/>
                <a:gd name="T19" fmla="*/ 497 h 46"/>
                <a:gd name="T20" fmla="*/ 165 w 61"/>
                <a:gd name="T21" fmla="*/ 235 h 46"/>
                <a:gd name="T22" fmla="*/ 288 w 61"/>
                <a:gd name="T23" fmla="*/ 9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 h="46">
                  <a:moveTo>
                    <a:pt x="24" y="11"/>
                  </a:moveTo>
                  <a:cubicBezTo>
                    <a:pt x="26" y="8"/>
                    <a:pt x="31" y="4"/>
                    <a:pt x="34" y="2"/>
                  </a:cubicBezTo>
                  <a:cubicBezTo>
                    <a:pt x="40" y="0"/>
                    <a:pt x="39" y="1"/>
                    <a:pt x="41" y="6"/>
                  </a:cubicBezTo>
                  <a:cubicBezTo>
                    <a:pt x="43" y="11"/>
                    <a:pt x="45" y="19"/>
                    <a:pt x="45" y="25"/>
                  </a:cubicBezTo>
                  <a:cubicBezTo>
                    <a:pt x="49" y="24"/>
                    <a:pt x="50" y="17"/>
                    <a:pt x="51" y="13"/>
                  </a:cubicBezTo>
                  <a:cubicBezTo>
                    <a:pt x="54" y="9"/>
                    <a:pt x="57" y="4"/>
                    <a:pt x="61" y="1"/>
                  </a:cubicBezTo>
                  <a:cubicBezTo>
                    <a:pt x="60" y="17"/>
                    <a:pt x="51" y="30"/>
                    <a:pt x="50" y="46"/>
                  </a:cubicBezTo>
                  <a:cubicBezTo>
                    <a:pt x="37" y="39"/>
                    <a:pt x="54" y="11"/>
                    <a:pt x="30" y="14"/>
                  </a:cubicBezTo>
                  <a:cubicBezTo>
                    <a:pt x="21" y="15"/>
                    <a:pt x="20" y="21"/>
                    <a:pt x="16" y="28"/>
                  </a:cubicBezTo>
                  <a:cubicBezTo>
                    <a:pt x="12" y="35"/>
                    <a:pt x="5" y="38"/>
                    <a:pt x="0" y="44"/>
                  </a:cubicBezTo>
                  <a:cubicBezTo>
                    <a:pt x="5" y="37"/>
                    <a:pt x="11" y="29"/>
                    <a:pt x="15" y="21"/>
                  </a:cubicBezTo>
                  <a:cubicBezTo>
                    <a:pt x="17" y="16"/>
                    <a:pt x="18" y="7"/>
                    <a:pt x="26" y="8"/>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3" name="Freeform 60">
              <a:extLst>
                <a:ext uri="{FF2B5EF4-FFF2-40B4-BE49-F238E27FC236}">
                  <a16:creationId xmlns:a16="http://schemas.microsoft.com/office/drawing/2014/main" id="{E7847482-5E7C-0405-025A-6E373EBF42DF}"/>
                </a:ext>
              </a:extLst>
            </p:cNvPr>
            <p:cNvSpPr>
              <a:spLocks/>
            </p:cNvSpPr>
            <p:nvPr/>
          </p:nvSpPr>
          <p:spPr bwMode="auto">
            <a:xfrm>
              <a:off x="3313" y="3346"/>
              <a:ext cx="39" cy="45"/>
            </a:xfrm>
            <a:custGeom>
              <a:avLst/>
              <a:gdLst>
                <a:gd name="T0" fmla="*/ 25 w 17"/>
                <a:gd name="T1" fmla="*/ 101 h 20"/>
                <a:gd name="T2" fmla="*/ 158 w 17"/>
                <a:gd name="T3" fmla="*/ 72 h 20"/>
                <a:gd name="T4" fmla="*/ 204 w 17"/>
                <a:gd name="T5" fmla="*/ 227 h 20"/>
                <a:gd name="T6" fmla="*/ 0 w 17"/>
                <a:gd name="T7" fmla="*/ 12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0">
                  <a:moveTo>
                    <a:pt x="2" y="9"/>
                  </a:moveTo>
                  <a:cubicBezTo>
                    <a:pt x="6" y="5"/>
                    <a:pt x="8" y="0"/>
                    <a:pt x="13" y="6"/>
                  </a:cubicBezTo>
                  <a:cubicBezTo>
                    <a:pt x="16" y="9"/>
                    <a:pt x="17" y="16"/>
                    <a:pt x="17" y="20"/>
                  </a:cubicBezTo>
                  <a:cubicBezTo>
                    <a:pt x="15" y="14"/>
                    <a:pt x="6" y="3"/>
                    <a:pt x="0" y="11"/>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4" name="Freeform 61">
              <a:extLst>
                <a:ext uri="{FF2B5EF4-FFF2-40B4-BE49-F238E27FC236}">
                  <a16:creationId xmlns:a16="http://schemas.microsoft.com/office/drawing/2014/main" id="{99CF7AAD-D161-2398-D4A5-594EE25A70DD}"/>
                </a:ext>
              </a:extLst>
            </p:cNvPr>
            <p:cNvSpPr>
              <a:spLocks/>
            </p:cNvSpPr>
            <p:nvPr/>
          </p:nvSpPr>
          <p:spPr bwMode="auto">
            <a:xfrm>
              <a:off x="3316" y="3398"/>
              <a:ext cx="38" cy="127"/>
            </a:xfrm>
            <a:custGeom>
              <a:avLst/>
              <a:gdLst>
                <a:gd name="T0" fmla="*/ 154 w 17"/>
                <a:gd name="T1" fmla="*/ 100 h 57"/>
                <a:gd name="T2" fmla="*/ 179 w 17"/>
                <a:gd name="T3" fmla="*/ 441 h 57"/>
                <a:gd name="T4" fmla="*/ 0 w 17"/>
                <a:gd name="T5" fmla="*/ 466 h 57"/>
                <a:gd name="T6" fmla="*/ 134 w 17"/>
                <a:gd name="T7" fmla="*/ 388 h 57"/>
                <a:gd name="T8" fmla="*/ 80 w 17"/>
                <a:gd name="T9" fmla="*/ 234 h 57"/>
                <a:gd name="T10" fmla="*/ 125 w 17"/>
                <a:gd name="T11" fmla="*/ 109 h 57"/>
                <a:gd name="T12" fmla="*/ 145 w 17"/>
                <a:gd name="T13" fmla="*/ 0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7">
                  <a:moveTo>
                    <a:pt x="14" y="9"/>
                  </a:moveTo>
                  <a:cubicBezTo>
                    <a:pt x="14" y="19"/>
                    <a:pt x="15" y="30"/>
                    <a:pt x="16" y="40"/>
                  </a:cubicBezTo>
                  <a:cubicBezTo>
                    <a:pt x="17" y="57"/>
                    <a:pt x="4" y="38"/>
                    <a:pt x="0" y="42"/>
                  </a:cubicBezTo>
                  <a:cubicBezTo>
                    <a:pt x="3" y="38"/>
                    <a:pt x="10" y="40"/>
                    <a:pt x="12" y="35"/>
                  </a:cubicBezTo>
                  <a:cubicBezTo>
                    <a:pt x="14" y="31"/>
                    <a:pt x="10" y="24"/>
                    <a:pt x="7" y="21"/>
                  </a:cubicBezTo>
                  <a:cubicBezTo>
                    <a:pt x="11" y="17"/>
                    <a:pt x="13" y="15"/>
                    <a:pt x="11" y="10"/>
                  </a:cubicBezTo>
                  <a:cubicBezTo>
                    <a:pt x="10" y="4"/>
                    <a:pt x="7" y="3"/>
                    <a:pt x="13"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5" name="Freeform 62">
              <a:extLst>
                <a:ext uri="{FF2B5EF4-FFF2-40B4-BE49-F238E27FC236}">
                  <a16:creationId xmlns:a16="http://schemas.microsoft.com/office/drawing/2014/main" id="{AF0E863D-99F2-6C1D-EDD4-96BA7CDCE5C6}"/>
                </a:ext>
              </a:extLst>
            </p:cNvPr>
            <p:cNvSpPr>
              <a:spLocks/>
            </p:cNvSpPr>
            <p:nvPr/>
          </p:nvSpPr>
          <p:spPr bwMode="auto">
            <a:xfrm>
              <a:off x="3194" y="3534"/>
              <a:ext cx="144" cy="95"/>
            </a:xfrm>
            <a:custGeom>
              <a:avLst/>
              <a:gdLst>
                <a:gd name="T0" fmla="*/ 720 w 64"/>
                <a:gd name="T1" fmla="*/ 45 h 42"/>
                <a:gd name="T2" fmla="*/ 648 w 64"/>
                <a:gd name="T3" fmla="*/ 210 h 42"/>
                <a:gd name="T4" fmla="*/ 558 w 64"/>
                <a:gd name="T5" fmla="*/ 210 h 42"/>
                <a:gd name="T6" fmla="*/ 482 w 64"/>
                <a:gd name="T7" fmla="*/ 149 h 42"/>
                <a:gd name="T8" fmla="*/ 344 w 64"/>
                <a:gd name="T9" fmla="*/ 219 h 42"/>
                <a:gd name="T10" fmla="*/ 308 w 64"/>
                <a:gd name="T11" fmla="*/ 0 h 42"/>
                <a:gd name="T12" fmla="*/ 227 w 64"/>
                <a:gd name="T13" fmla="*/ 183 h 42"/>
                <a:gd name="T14" fmla="*/ 0 w 64"/>
                <a:gd name="T15" fmla="*/ 81 h 42"/>
                <a:gd name="T16" fmla="*/ 0 w 64"/>
                <a:gd name="T17" fmla="*/ 81 h 42"/>
                <a:gd name="T18" fmla="*/ 194 w 64"/>
                <a:gd name="T19" fmla="*/ 195 h 42"/>
                <a:gd name="T20" fmla="*/ 263 w 64"/>
                <a:gd name="T21" fmla="*/ 292 h 42"/>
                <a:gd name="T22" fmla="*/ 344 w 64"/>
                <a:gd name="T23" fmla="*/ 276 h 42"/>
                <a:gd name="T24" fmla="*/ 502 w 64"/>
                <a:gd name="T25" fmla="*/ 267 h 42"/>
                <a:gd name="T26" fmla="*/ 511 w 64"/>
                <a:gd name="T27" fmla="*/ 486 h 42"/>
                <a:gd name="T28" fmla="*/ 628 w 64"/>
                <a:gd name="T29" fmla="*/ 276 h 42"/>
                <a:gd name="T30" fmla="*/ 709 w 64"/>
                <a:gd name="T31" fmla="*/ 247 h 42"/>
                <a:gd name="T32" fmla="*/ 729 w 64"/>
                <a:gd name="T33" fmla="*/ 7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42">
                  <a:moveTo>
                    <a:pt x="63" y="4"/>
                  </a:moveTo>
                  <a:cubicBezTo>
                    <a:pt x="58" y="6"/>
                    <a:pt x="62" y="16"/>
                    <a:pt x="57" y="18"/>
                  </a:cubicBezTo>
                  <a:cubicBezTo>
                    <a:pt x="55" y="19"/>
                    <a:pt x="50" y="18"/>
                    <a:pt x="49" y="18"/>
                  </a:cubicBezTo>
                  <a:cubicBezTo>
                    <a:pt x="46" y="17"/>
                    <a:pt x="42" y="13"/>
                    <a:pt x="42" y="13"/>
                  </a:cubicBezTo>
                  <a:cubicBezTo>
                    <a:pt x="36" y="12"/>
                    <a:pt x="35" y="23"/>
                    <a:pt x="30" y="19"/>
                  </a:cubicBezTo>
                  <a:cubicBezTo>
                    <a:pt x="26" y="16"/>
                    <a:pt x="27" y="4"/>
                    <a:pt x="27" y="0"/>
                  </a:cubicBezTo>
                  <a:cubicBezTo>
                    <a:pt x="24" y="4"/>
                    <a:pt x="22" y="11"/>
                    <a:pt x="20" y="16"/>
                  </a:cubicBezTo>
                  <a:cubicBezTo>
                    <a:pt x="13" y="15"/>
                    <a:pt x="7" y="11"/>
                    <a:pt x="0" y="7"/>
                  </a:cubicBezTo>
                  <a:cubicBezTo>
                    <a:pt x="0" y="7"/>
                    <a:pt x="0" y="7"/>
                    <a:pt x="0" y="7"/>
                  </a:cubicBezTo>
                  <a:cubicBezTo>
                    <a:pt x="4" y="12"/>
                    <a:pt x="12" y="13"/>
                    <a:pt x="17" y="17"/>
                  </a:cubicBezTo>
                  <a:cubicBezTo>
                    <a:pt x="20" y="20"/>
                    <a:pt x="21" y="23"/>
                    <a:pt x="23" y="25"/>
                  </a:cubicBezTo>
                  <a:cubicBezTo>
                    <a:pt x="28" y="30"/>
                    <a:pt x="25" y="27"/>
                    <a:pt x="30" y="24"/>
                  </a:cubicBezTo>
                  <a:cubicBezTo>
                    <a:pt x="35" y="20"/>
                    <a:pt x="42" y="18"/>
                    <a:pt x="44" y="23"/>
                  </a:cubicBezTo>
                  <a:cubicBezTo>
                    <a:pt x="46" y="29"/>
                    <a:pt x="41" y="35"/>
                    <a:pt x="45" y="42"/>
                  </a:cubicBezTo>
                  <a:cubicBezTo>
                    <a:pt x="46" y="31"/>
                    <a:pt x="43" y="26"/>
                    <a:pt x="55" y="24"/>
                  </a:cubicBezTo>
                  <a:cubicBezTo>
                    <a:pt x="60" y="23"/>
                    <a:pt x="61" y="26"/>
                    <a:pt x="62" y="21"/>
                  </a:cubicBezTo>
                  <a:cubicBezTo>
                    <a:pt x="63" y="16"/>
                    <a:pt x="59" y="10"/>
                    <a:pt x="64" y="6"/>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6" name="Freeform 63">
              <a:extLst>
                <a:ext uri="{FF2B5EF4-FFF2-40B4-BE49-F238E27FC236}">
                  <a16:creationId xmlns:a16="http://schemas.microsoft.com/office/drawing/2014/main" id="{5998E392-1EF4-0AC3-C3FD-7BD197ADEB89}"/>
                </a:ext>
              </a:extLst>
            </p:cNvPr>
            <p:cNvSpPr>
              <a:spLocks/>
            </p:cNvSpPr>
            <p:nvPr/>
          </p:nvSpPr>
          <p:spPr bwMode="auto">
            <a:xfrm>
              <a:off x="3401" y="3362"/>
              <a:ext cx="29" cy="143"/>
            </a:xfrm>
            <a:custGeom>
              <a:avLst/>
              <a:gdLst>
                <a:gd name="T0" fmla="*/ 36 w 13"/>
                <a:gd name="T1" fmla="*/ 0 h 64"/>
                <a:gd name="T2" fmla="*/ 80 w 13"/>
                <a:gd name="T3" fmla="*/ 324 h 64"/>
                <a:gd name="T4" fmla="*/ 0 w 13"/>
                <a:gd name="T5" fmla="*/ 715 h 64"/>
                <a:gd name="T6" fmla="*/ 56 w 13"/>
                <a:gd name="T7" fmla="*/ 505 h 64"/>
                <a:gd name="T8" fmla="*/ 125 w 13"/>
                <a:gd name="T9" fmla="*/ 344 h 64"/>
                <a:gd name="T10" fmla="*/ 145 w 13"/>
                <a:gd name="T11" fmla="*/ 299 h 64"/>
                <a:gd name="T12" fmla="*/ 100 w 13"/>
                <a:gd name="T13" fmla="*/ 235 h 64"/>
                <a:gd name="T14" fmla="*/ 100 w 13"/>
                <a:gd name="T15" fmla="*/ 65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64">
                  <a:moveTo>
                    <a:pt x="3" y="0"/>
                  </a:moveTo>
                  <a:cubicBezTo>
                    <a:pt x="3" y="10"/>
                    <a:pt x="7" y="19"/>
                    <a:pt x="7" y="29"/>
                  </a:cubicBezTo>
                  <a:cubicBezTo>
                    <a:pt x="8" y="42"/>
                    <a:pt x="1" y="52"/>
                    <a:pt x="0" y="64"/>
                  </a:cubicBezTo>
                  <a:cubicBezTo>
                    <a:pt x="3" y="59"/>
                    <a:pt x="3" y="51"/>
                    <a:pt x="5" y="45"/>
                  </a:cubicBezTo>
                  <a:cubicBezTo>
                    <a:pt x="6" y="40"/>
                    <a:pt x="10" y="36"/>
                    <a:pt x="11" y="31"/>
                  </a:cubicBezTo>
                  <a:cubicBezTo>
                    <a:pt x="12" y="29"/>
                    <a:pt x="13" y="30"/>
                    <a:pt x="13" y="27"/>
                  </a:cubicBezTo>
                  <a:cubicBezTo>
                    <a:pt x="12" y="26"/>
                    <a:pt x="10" y="22"/>
                    <a:pt x="9" y="21"/>
                  </a:cubicBezTo>
                  <a:cubicBezTo>
                    <a:pt x="8" y="16"/>
                    <a:pt x="8" y="11"/>
                    <a:pt x="9" y="6"/>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7" name="Freeform 64">
              <a:extLst>
                <a:ext uri="{FF2B5EF4-FFF2-40B4-BE49-F238E27FC236}">
                  <a16:creationId xmlns:a16="http://schemas.microsoft.com/office/drawing/2014/main" id="{DE8C21C4-ED1A-891C-8ABC-39E1C781AA4A}"/>
                </a:ext>
              </a:extLst>
            </p:cNvPr>
            <p:cNvSpPr>
              <a:spLocks/>
            </p:cNvSpPr>
            <p:nvPr/>
          </p:nvSpPr>
          <p:spPr bwMode="auto">
            <a:xfrm>
              <a:off x="3468" y="3337"/>
              <a:ext cx="74" cy="274"/>
            </a:xfrm>
            <a:custGeom>
              <a:avLst/>
              <a:gdLst>
                <a:gd name="T0" fmla="*/ 182 w 33"/>
                <a:gd name="T1" fmla="*/ 337 h 122"/>
                <a:gd name="T2" fmla="*/ 126 w 33"/>
                <a:gd name="T3" fmla="*/ 546 h 122"/>
                <a:gd name="T4" fmla="*/ 126 w 33"/>
                <a:gd name="T5" fmla="*/ 624 h 122"/>
                <a:gd name="T6" fmla="*/ 56 w 33"/>
                <a:gd name="T7" fmla="*/ 692 h 122"/>
                <a:gd name="T8" fmla="*/ 202 w 33"/>
                <a:gd name="T9" fmla="*/ 782 h 122"/>
                <a:gd name="T10" fmla="*/ 157 w 33"/>
                <a:gd name="T11" fmla="*/ 952 h 122"/>
                <a:gd name="T12" fmla="*/ 283 w 33"/>
                <a:gd name="T13" fmla="*/ 1100 h 122"/>
                <a:gd name="T14" fmla="*/ 202 w 33"/>
                <a:gd name="T15" fmla="*/ 1381 h 122"/>
                <a:gd name="T16" fmla="*/ 327 w 33"/>
                <a:gd name="T17" fmla="*/ 1100 h 122"/>
                <a:gd name="T18" fmla="*/ 372 w 33"/>
                <a:gd name="T19" fmla="*/ 883 h 122"/>
                <a:gd name="T20" fmla="*/ 292 w 33"/>
                <a:gd name="T21" fmla="*/ 862 h 122"/>
                <a:gd name="T22" fmla="*/ 247 w 33"/>
                <a:gd name="T23" fmla="*/ 782 h 122"/>
                <a:gd name="T24" fmla="*/ 202 w 33"/>
                <a:gd name="T25" fmla="*/ 591 h 122"/>
                <a:gd name="T26" fmla="*/ 316 w 33"/>
                <a:gd name="T27" fmla="*/ 672 h 122"/>
                <a:gd name="T28" fmla="*/ 191 w 33"/>
                <a:gd name="T29" fmla="*/ 546 h 122"/>
                <a:gd name="T30" fmla="*/ 247 w 33"/>
                <a:gd name="T31" fmla="*/ 384 h 122"/>
                <a:gd name="T32" fmla="*/ 157 w 33"/>
                <a:gd name="T33" fmla="*/ 137 h 122"/>
                <a:gd name="T34" fmla="*/ 146 w 33"/>
                <a:gd name="T35" fmla="*/ 36 h 122"/>
                <a:gd name="T36" fmla="*/ 0 w 33"/>
                <a:gd name="T37" fmla="*/ 65 h 122"/>
                <a:gd name="T38" fmla="*/ 146 w 33"/>
                <a:gd name="T39" fmla="*/ 137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 h="122">
                  <a:moveTo>
                    <a:pt x="16" y="30"/>
                  </a:moveTo>
                  <a:cubicBezTo>
                    <a:pt x="9" y="31"/>
                    <a:pt x="11" y="44"/>
                    <a:pt x="11" y="48"/>
                  </a:cubicBezTo>
                  <a:cubicBezTo>
                    <a:pt x="11" y="52"/>
                    <a:pt x="13" y="52"/>
                    <a:pt x="11" y="55"/>
                  </a:cubicBezTo>
                  <a:cubicBezTo>
                    <a:pt x="10" y="58"/>
                    <a:pt x="6" y="57"/>
                    <a:pt x="5" y="61"/>
                  </a:cubicBezTo>
                  <a:cubicBezTo>
                    <a:pt x="13" y="61"/>
                    <a:pt x="17" y="60"/>
                    <a:pt x="18" y="69"/>
                  </a:cubicBezTo>
                  <a:cubicBezTo>
                    <a:pt x="18" y="73"/>
                    <a:pt x="17" y="80"/>
                    <a:pt x="14" y="84"/>
                  </a:cubicBezTo>
                  <a:cubicBezTo>
                    <a:pt x="23" y="82"/>
                    <a:pt x="25" y="91"/>
                    <a:pt x="25" y="97"/>
                  </a:cubicBezTo>
                  <a:cubicBezTo>
                    <a:pt x="25" y="106"/>
                    <a:pt x="18" y="114"/>
                    <a:pt x="18" y="122"/>
                  </a:cubicBezTo>
                  <a:cubicBezTo>
                    <a:pt x="24" y="117"/>
                    <a:pt x="28" y="104"/>
                    <a:pt x="29" y="97"/>
                  </a:cubicBezTo>
                  <a:cubicBezTo>
                    <a:pt x="29" y="95"/>
                    <a:pt x="33" y="79"/>
                    <a:pt x="33" y="78"/>
                  </a:cubicBezTo>
                  <a:cubicBezTo>
                    <a:pt x="32" y="77"/>
                    <a:pt x="27" y="77"/>
                    <a:pt x="26" y="76"/>
                  </a:cubicBezTo>
                  <a:cubicBezTo>
                    <a:pt x="24" y="74"/>
                    <a:pt x="23" y="71"/>
                    <a:pt x="22" y="69"/>
                  </a:cubicBezTo>
                  <a:cubicBezTo>
                    <a:pt x="20" y="64"/>
                    <a:pt x="17" y="58"/>
                    <a:pt x="18" y="52"/>
                  </a:cubicBezTo>
                  <a:cubicBezTo>
                    <a:pt x="20" y="56"/>
                    <a:pt x="22" y="63"/>
                    <a:pt x="28" y="59"/>
                  </a:cubicBezTo>
                  <a:cubicBezTo>
                    <a:pt x="22" y="55"/>
                    <a:pt x="18" y="56"/>
                    <a:pt x="17" y="48"/>
                  </a:cubicBezTo>
                  <a:cubicBezTo>
                    <a:pt x="17" y="43"/>
                    <a:pt x="15" y="34"/>
                    <a:pt x="22" y="34"/>
                  </a:cubicBezTo>
                  <a:cubicBezTo>
                    <a:pt x="21" y="27"/>
                    <a:pt x="16" y="20"/>
                    <a:pt x="14" y="12"/>
                  </a:cubicBezTo>
                  <a:cubicBezTo>
                    <a:pt x="14" y="9"/>
                    <a:pt x="16" y="5"/>
                    <a:pt x="13" y="3"/>
                  </a:cubicBezTo>
                  <a:cubicBezTo>
                    <a:pt x="9" y="0"/>
                    <a:pt x="3" y="4"/>
                    <a:pt x="0" y="6"/>
                  </a:cubicBezTo>
                  <a:cubicBezTo>
                    <a:pt x="6" y="8"/>
                    <a:pt x="8" y="7"/>
                    <a:pt x="13" y="1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8" name="Freeform 65">
              <a:extLst>
                <a:ext uri="{FF2B5EF4-FFF2-40B4-BE49-F238E27FC236}">
                  <a16:creationId xmlns:a16="http://schemas.microsoft.com/office/drawing/2014/main" id="{044DADB9-CEFF-992B-15CB-DD70749CF4D6}"/>
                </a:ext>
              </a:extLst>
            </p:cNvPr>
            <p:cNvSpPr>
              <a:spLocks/>
            </p:cNvSpPr>
            <p:nvPr/>
          </p:nvSpPr>
          <p:spPr bwMode="auto">
            <a:xfrm>
              <a:off x="3614" y="3337"/>
              <a:ext cx="103" cy="123"/>
            </a:xfrm>
            <a:custGeom>
              <a:avLst/>
              <a:gdLst>
                <a:gd name="T0" fmla="*/ 20 w 46"/>
                <a:gd name="T1" fmla="*/ 335 h 55"/>
                <a:gd name="T2" fmla="*/ 20 w 46"/>
                <a:gd name="T3" fmla="*/ 490 h 55"/>
                <a:gd name="T4" fmla="*/ 190 w 46"/>
                <a:gd name="T5" fmla="*/ 405 h 55"/>
                <a:gd name="T6" fmla="*/ 170 w 46"/>
                <a:gd name="T7" fmla="*/ 615 h 55"/>
                <a:gd name="T8" fmla="*/ 280 w 46"/>
                <a:gd name="T9" fmla="*/ 445 h 55"/>
                <a:gd name="T10" fmla="*/ 235 w 46"/>
                <a:gd name="T11" fmla="*/ 315 h 55"/>
                <a:gd name="T12" fmla="*/ 517 w 46"/>
                <a:gd name="T13" fmla="*/ 56 h 55"/>
                <a:gd name="T14" fmla="*/ 280 w 46"/>
                <a:gd name="T15" fmla="*/ 190 h 55"/>
                <a:gd name="T16" fmla="*/ 226 w 46"/>
                <a:gd name="T17" fmla="*/ 324 h 55"/>
                <a:gd name="T18" fmla="*/ 81 w 46"/>
                <a:gd name="T19" fmla="*/ 324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55">
                  <a:moveTo>
                    <a:pt x="2" y="30"/>
                  </a:moveTo>
                  <a:cubicBezTo>
                    <a:pt x="0" y="34"/>
                    <a:pt x="4" y="39"/>
                    <a:pt x="2" y="44"/>
                  </a:cubicBezTo>
                  <a:cubicBezTo>
                    <a:pt x="4" y="39"/>
                    <a:pt x="9" y="27"/>
                    <a:pt x="17" y="36"/>
                  </a:cubicBezTo>
                  <a:cubicBezTo>
                    <a:pt x="21" y="40"/>
                    <a:pt x="19" y="51"/>
                    <a:pt x="15" y="55"/>
                  </a:cubicBezTo>
                  <a:cubicBezTo>
                    <a:pt x="19" y="53"/>
                    <a:pt x="25" y="45"/>
                    <a:pt x="25" y="40"/>
                  </a:cubicBezTo>
                  <a:cubicBezTo>
                    <a:pt x="24" y="34"/>
                    <a:pt x="18" y="35"/>
                    <a:pt x="21" y="28"/>
                  </a:cubicBezTo>
                  <a:cubicBezTo>
                    <a:pt x="24" y="22"/>
                    <a:pt x="39" y="0"/>
                    <a:pt x="46" y="5"/>
                  </a:cubicBezTo>
                  <a:cubicBezTo>
                    <a:pt x="36" y="7"/>
                    <a:pt x="30" y="8"/>
                    <a:pt x="25" y="17"/>
                  </a:cubicBezTo>
                  <a:cubicBezTo>
                    <a:pt x="24" y="20"/>
                    <a:pt x="23" y="27"/>
                    <a:pt x="20" y="29"/>
                  </a:cubicBezTo>
                  <a:cubicBezTo>
                    <a:pt x="17" y="31"/>
                    <a:pt x="9" y="29"/>
                    <a:pt x="7" y="29"/>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 name="Freeform 66">
              <a:extLst>
                <a:ext uri="{FF2B5EF4-FFF2-40B4-BE49-F238E27FC236}">
                  <a16:creationId xmlns:a16="http://schemas.microsoft.com/office/drawing/2014/main" id="{436BEA44-8BB8-7764-EF2E-28E98A97A911}"/>
                </a:ext>
              </a:extLst>
            </p:cNvPr>
            <p:cNvSpPr>
              <a:spLocks/>
            </p:cNvSpPr>
            <p:nvPr/>
          </p:nvSpPr>
          <p:spPr bwMode="auto">
            <a:xfrm>
              <a:off x="3690" y="3323"/>
              <a:ext cx="88" cy="140"/>
            </a:xfrm>
            <a:custGeom>
              <a:avLst/>
              <a:gdLst>
                <a:gd name="T0" fmla="*/ 174 w 39"/>
                <a:gd name="T1" fmla="*/ 332 h 62"/>
                <a:gd name="T2" fmla="*/ 56 w 39"/>
                <a:gd name="T3" fmla="*/ 506 h 62"/>
                <a:gd name="T4" fmla="*/ 117 w 39"/>
                <a:gd name="T5" fmla="*/ 474 h 62"/>
                <a:gd name="T6" fmla="*/ 230 w 39"/>
                <a:gd name="T7" fmla="*/ 519 h 62"/>
                <a:gd name="T8" fmla="*/ 126 w 39"/>
                <a:gd name="T9" fmla="*/ 714 h 62"/>
                <a:gd name="T10" fmla="*/ 239 w 39"/>
                <a:gd name="T11" fmla="*/ 567 h 62"/>
                <a:gd name="T12" fmla="*/ 393 w 39"/>
                <a:gd name="T13" fmla="*/ 519 h 62"/>
                <a:gd name="T14" fmla="*/ 413 w 39"/>
                <a:gd name="T15" fmla="*/ 474 h 62"/>
                <a:gd name="T16" fmla="*/ 311 w 39"/>
                <a:gd name="T17" fmla="*/ 495 h 62"/>
                <a:gd name="T18" fmla="*/ 194 w 39"/>
                <a:gd name="T19" fmla="*/ 402 h 62"/>
                <a:gd name="T20" fmla="*/ 275 w 39"/>
                <a:gd name="T21" fmla="*/ 183 h 62"/>
                <a:gd name="T22" fmla="*/ 264 w 39"/>
                <a:gd name="T23" fmla="*/ 72 h 62"/>
                <a:gd name="T24" fmla="*/ 320 w 39"/>
                <a:gd name="T25" fmla="*/ 0 h 62"/>
                <a:gd name="T26" fmla="*/ 194 w 39"/>
                <a:gd name="T27" fmla="*/ 126 h 62"/>
                <a:gd name="T28" fmla="*/ 219 w 39"/>
                <a:gd name="T29" fmla="*/ 183 h 62"/>
                <a:gd name="T30" fmla="*/ 210 w 39"/>
                <a:gd name="T31" fmla="*/ 275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62">
                  <a:moveTo>
                    <a:pt x="15" y="29"/>
                  </a:moveTo>
                  <a:cubicBezTo>
                    <a:pt x="13" y="35"/>
                    <a:pt x="7" y="39"/>
                    <a:pt x="5" y="44"/>
                  </a:cubicBezTo>
                  <a:cubicBezTo>
                    <a:pt x="0" y="54"/>
                    <a:pt x="8" y="43"/>
                    <a:pt x="10" y="41"/>
                  </a:cubicBezTo>
                  <a:cubicBezTo>
                    <a:pt x="14" y="38"/>
                    <a:pt x="20" y="40"/>
                    <a:pt x="20" y="45"/>
                  </a:cubicBezTo>
                  <a:cubicBezTo>
                    <a:pt x="21" y="50"/>
                    <a:pt x="12" y="57"/>
                    <a:pt x="11" y="62"/>
                  </a:cubicBezTo>
                  <a:cubicBezTo>
                    <a:pt x="16" y="61"/>
                    <a:pt x="18" y="53"/>
                    <a:pt x="21" y="49"/>
                  </a:cubicBezTo>
                  <a:cubicBezTo>
                    <a:pt x="26" y="41"/>
                    <a:pt x="27" y="47"/>
                    <a:pt x="34" y="45"/>
                  </a:cubicBezTo>
                  <a:cubicBezTo>
                    <a:pt x="35" y="44"/>
                    <a:pt x="39" y="42"/>
                    <a:pt x="36" y="41"/>
                  </a:cubicBezTo>
                  <a:cubicBezTo>
                    <a:pt x="34" y="40"/>
                    <a:pt x="30" y="44"/>
                    <a:pt x="27" y="43"/>
                  </a:cubicBezTo>
                  <a:cubicBezTo>
                    <a:pt x="23" y="42"/>
                    <a:pt x="22" y="37"/>
                    <a:pt x="17" y="35"/>
                  </a:cubicBezTo>
                  <a:cubicBezTo>
                    <a:pt x="19" y="29"/>
                    <a:pt x="23" y="22"/>
                    <a:pt x="24" y="16"/>
                  </a:cubicBezTo>
                  <a:cubicBezTo>
                    <a:pt x="24" y="12"/>
                    <a:pt x="22" y="10"/>
                    <a:pt x="23" y="6"/>
                  </a:cubicBezTo>
                  <a:cubicBezTo>
                    <a:pt x="24" y="4"/>
                    <a:pt x="27" y="3"/>
                    <a:pt x="28" y="0"/>
                  </a:cubicBezTo>
                  <a:cubicBezTo>
                    <a:pt x="24" y="2"/>
                    <a:pt x="17" y="6"/>
                    <a:pt x="17" y="11"/>
                  </a:cubicBezTo>
                  <a:cubicBezTo>
                    <a:pt x="17" y="11"/>
                    <a:pt x="19" y="15"/>
                    <a:pt x="19" y="16"/>
                  </a:cubicBezTo>
                  <a:cubicBezTo>
                    <a:pt x="19" y="19"/>
                    <a:pt x="18" y="22"/>
                    <a:pt x="18" y="24"/>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 name="Freeform 67">
              <a:extLst>
                <a:ext uri="{FF2B5EF4-FFF2-40B4-BE49-F238E27FC236}">
                  <a16:creationId xmlns:a16="http://schemas.microsoft.com/office/drawing/2014/main" id="{F7DA317C-CD59-708E-2FCE-2ADD64A5A470}"/>
                </a:ext>
              </a:extLst>
            </p:cNvPr>
            <p:cNvSpPr>
              <a:spLocks/>
            </p:cNvSpPr>
            <p:nvPr/>
          </p:nvSpPr>
          <p:spPr bwMode="auto">
            <a:xfrm>
              <a:off x="3560" y="3546"/>
              <a:ext cx="38" cy="65"/>
            </a:xfrm>
            <a:custGeom>
              <a:avLst/>
              <a:gdLst>
                <a:gd name="T0" fmla="*/ 125 w 17"/>
                <a:gd name="T1" fmla="*/ 9 h 29"/>
                <a:gd name="T2" fmla="*/ 36 w 17"/>
                <a:gd name="T3" fmla="*/ 327 h 29"/>
                <a:gd name="T4" fmla="*/ 190 w 17"/>
                <a:gd name="T5" fmla="*/ 137 h 29"/>
                <a:gd name="T6" fmla="*/ 134 w 17"/>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9">
                  <a:moveTo>
                    <a:pt x="11" y="1"/>
                  </a:moveTo>
                  <a:cubicBezTo>
                    <a:pt x="6" y="6"/>
                    <a:pt x="0" y="23"/>
                    <a:pt x="3" y="29"/>
                  </a:cubicBezTo>
                  <a:cubicBezTo>
                    <a:pt x="9" y="25"/>
                    <a:pt x="5" y="4"/>
                    <a:pt x="17" y="12"/>
                  </a:cubicBezTo>
                  <a:cubicBezTo>
                    <a:pt x="15" y="9"/>
                    <a:pt x="5" y="5"/>
                    <a:pt x="12"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 name="Freeform 68">
              <a:extLst>
                <a:ext uri="{FF2B5EF4-FFF2-40B4-BE49-F238E27FC236}">
                  <a16:creationId xmlns:a16="http://schemas.microsoft.com/office/drawing/2014/main" id="{41840FAF-EF18-A9D6-7EC8-943BAFBF692E}"/>
                </a:ext>
              </a:extLst>
            </p:cNvPr>
            <p:cNvSpPr>
              <a:spLocks/>
            </p:cNvSpPr>
            <p:nvPr/>
          </p:nvSpPr>
          <p:spPr bwMode="auto">
            <a:xfrm>
              <a:off x="3448" y="3586"/>
              <a:ext cx="83" cy="105"/>
            </a:xfrm>
            <a:custGeom>
              <a:avLst/>
              <a:gdLst>
                <a:gd name="T0" fmla="*/ 381 w 37"/>
                <a:gd name="T1" fmla="*/ 0 h 47"/>
                <a:gd name="T2" fmla="*/ 328 w 37"/>
                <a:gd name="T3" fmla="*/ 344 h 47"/>
                <a:gd name="T4" fmla="*/ 170 w 37"/>
                <a:gd name="T5" fmla="*/ 505 h 47"/>
                <a:gd name="T6" fmla="*/ 9 w 37"/>
                <a:gd name="T7" fmla="*/ 478 h 47"/>
                <a:gd name="T8" fmla="*/ 227 w 37"/>
                <a:gd name="T9" fmla="*/ 380 h 47"/>
                <a:gd name="T10" fmla="*/ 262 w 37"/>
                <a:gd name="T11" fmla="*/ 255 h 47"/>
                <a:gd name="T12" fmla="*/ 0 w 37"/>
                <a:gd name="T13" fmla="*/ 235 h 47"/>
                <a:gd name="T14" fmla="*/ 202 w 37"/>
                <a:gd name="T15" fmla="*/ 244 h 47"/>
                <a:gd name="T16" fmla="*/ 363 w 37"/>
                <a:gd name="T17" fmla="*/ 3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7">
                  <a:moveTo>
                    <a:pt x="34" y="0"/>
                  </a:moveTo>
                  <a:cubicBezTo>
                    <a:pt x="27" y="10"/>
                    <a:pt x="37" y="21"/>
                    <a:pt x="29" y="31"/>
                  </a:cubicBezTo>
                  <a:cubicBezTo>
                    <a:pt x="26" y="35"/>
                    <a:pt x="19" y="43"/>
                    <a:pt x="15" y="45"/>
                  </a:cubicBezTo>
                  <a:cubicBezTo>
                    <a:pt x="10" y="47"/>
                    <a:pt x="6" y="42"/>
                    <a:pt x="1" y="43"/>
                  </a:cubicBezTo>
                  <a:cubicBezTo>
                    <a:pt x="7" y="44"/>
                    <a:pt x="15" y="38"/>
                    <a:pt x="20" y="34"/>
                  </a:cubicBezTo>
                  <a:cubicBezTo>
                    <a:pt x="26" y="30"/>
                    <a:pt x="25" y="29"/>
                    <a:pt x="23" y="23"/>
                  </a:cubicBezTo>
                  <a:cubicBezTo>
                    <a:pt x="12" y="25"/>
                    <a:pt x="7" y="37"/>
                    <a:pt x="0" y="21"/>
                  </a:cubicBezTo>
                  <a:cubicBezTo>
                    <a:pt x="0" y="30"/>
                    <a:pt x="14" y="24"/>
                    <a:pt x="18" y="22"/>
                  </a:cubicBezTo>
                  <a:cubicBezTo>
                    <a:pt x="26" y="19"/>
                    <a:pt x="26" y="9"/>
                    <a:pt x="32" y="3"/>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2" name="Freeform 69">
              <a:extLst>
                <a:ext uri="{FF2B5EF4-FFF2-40B4-BE49-F238E27FC236}">
                  <a16:creationId xmlns:a16="http://schemas.microsoft.com/office/drawing/2014/main" id="{2D5A678B-CF14-92C1-06E3-AD8E6C5599BB}"/>
                </a:ext>
              </a:extLst>
            </p:cNvPr>
            <p:cNvSpPr>
              <a:spLocks/>
            </p:cNvSpPr>
            <p:nvPr/>
          </p:nvSpPr>
          <p:spPr bwMode="auto">
            <a:xfrm>
              <a:off x="3598" y="3678"/>
              <a:ext cx="52" cy="34"/>
            </a:xfrm>
            <a:custGeom>
              <a:avLst/>
              <a:gdLst>
                <a:gd name="T0" fmla="*/ 0 w 23"/>
                <a:gd name="T1" fmla="*/ 11 h 15"/>
                <a:gd name="T2" fmla="*/ 118 w 23"/>
                <a:gd name="T3" fmla="*/ 0 h 15"/>
                <a:gd name="T4" fmla="*/ 267 w 23"/>
                <a:gd name="T5" fmla="*/ 165 h 15"/>
                <a:gd name="T6" fmla="*/ 36 w 23"/>
                <a:gd name="T7" fmla="*/ 5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5">
                  <a:moveTo>
                    <a:pt x="0" y="1"/>
                  </a:moveTo>
                  <a:cubicBezTo>
                    <a:pt x="3" y="2"/>
                    <a:pt x="7" y="2"/>
                    <a:pt x="10" y="0"/>
                  </a:cubicBezTo>
                  <a:cubicBezTo>
                    <a:pt x="4" y="10"/>
                    <a:pt x="20" y="9"/>
                    <a:pt x="23" y="14"/>
                  </a:cubicBezTo>
                  <a:cubicBezTo>
                    <a:pt x="16" y="15"/>
                    <a:pt x="7" y="7"/>
                    <a:pt x="3" y="5"/>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3" name="Freeform 70">
              <a:extLst>
                <a:ext uri="{FF2B5EF4-FFF2-40B4-BE49-F238E27FC236}">
                  <a16:creationId xmlns:a16="http://schemas.microsoft.com/office/drawing/2014/main" id="{72235B9B-2A88-67BB-C827-380CD1CF4AC4}"/>
                </a:ext>
              </a:extLst>
            </p:cNvPr>
            <p:cNvSpPr>
              <a:spLocks/>
            </p:cNvSpPr>
            <p:nvPr/>
          </p:nvSpPr>
          <p:spPr bwMode="auto">
            <a:xfrm>
              <a:off x="3661" y="3629"/>
              <a:ext cx="52" cy="62"/>
            </a:xfrm>
            <a:custGeom>
              <a:avLst/>
              <a:gdLst>
                <a:gd name="T0" fmla="*/ 174 w 23"/>
                <a:gd name="T1" fmla="*/ 89 h 28"/>
                <a:gd name="T2" fmla="*/ 138 w 23"/>
                <a:gd name="T3" fmla="*/ 303 h 28"/>
                <a:gd name="T4" fmla="*/ 163 w 23"/>
                <a:gd name="T5" fmla="*/ 117 h 28"/>
                <a:gd name="T6" fmla="*/ 0 w 23"/>
                <a:gd name="T7" fmla="*/ 44 h 28"/>
                <a:gd name="T8" fmla="*/ 102 w 23"/>
                <a:gd name="T9" fmla="*/ 0 h 28"/>
                <a:gd name="T10" fmla="*/ 194 w 23"/>
                <a:gd name="T11" fmla="*/ 64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8">
                  <a:moveTo>
                    <a:pt x="15" y="8"/>
                  </a:moveTo>
                  <a:cubicBezTo>
                    <a:pt x="23" y="14"/>
                    <a:pt x="11" y="22"/>
                    <a:pt x="12" y="28"/>
                  </a:cubicBezTo>
                  <a:cubicBezTo>
                    <a:pt x="7" y="21"/>
                    <a:pt x="14" y="18"/>
                    <a:pt x="14" y="11"/>
                  </a:cubicBezTo>
                  <a:cubicBezTo>
                    <a:pt x="14" y="2"/>
                    <a:pt x="7" y="5"/>
                    <a:pt x="0" y="4"/>
                  </a:cubicBezTo>
                  <a:cubicBezTo>
                    <a:pt x="2" y="2"/>
                    <a:pt x="6" y="0"/>
                    <a:pt x="9" y="0"/>
                  </a:cubicBezTo>
                  <a:cubicBezTo>
                    <a:pt x="15" y="1"/>
                    <a:pt x="12" y="4"/>
                    <a:pt x="17" y="6"/>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4" name="Freeform 71">
              <a:extLst>
                <a:ext uri="{FF2B5EF4-FFF2-40B4-BE49-F238E27FC236}">
                  <a16:creationId xmlns:a16="http://schemas.microsoft.com/office/drawing/2014/main" id="{20F088FE-F6FB-1103-A612-4253DAF76EF0}"/>
                </a:ext>
              </a:extLst>
            </p:cNvPr>
            <p:cNvSpPr>
              <a:spLocks/>
            </p:cNvSpPr>
            <p:nvPr/>
          </p:nvSpPr>
          <p:spPr bwMode="auto">
            <a:xfrm>
              <a:off x="3724" y="3629"/>
              <a:ext cx="43" cy="60"/>
            </a:xfrm>
            <a:custGeom>
              <a:avLst/>
              <a:gdLst>
                <a:gd name="T0" fmla="*/ 174 w 19"/>
                <a:gd name="T1" fmla="*/ 0 h 27"/>
                <a:gd name="T2" fmla="*/ 81 w 19"/>
                <a:gd name="T3" fmla="*/ 231 h 27"/>
                <a:gd name="T4" fmla="*/ 93 w 19"/>
                <a:gd name="T5" fmla="*/ 287 h 27"/>
                <a:gd name="T6" fmla="*/ 25 w 19"/>
                <a:gd name="T7" fmla="*/ 262 h 27"/>
                <a:gd name="T8" fmla="*/ 129 w 19"/>
                <a:gd name="T9" fmla="*/ 118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7">
                  <a:moveTo>
                    <a:pt x="15" y="0"/>
                  </a:moveTo>
                  <a:cubicBezTo>
                    <a:pt x="19" y="10"/>
                    <a:pt x="10" y="12"/>
                    <a:pt x="7" y="21"/>
                  </a:cubicBezTo>
                  <a:cubicBezTo>
                    <a:pt x="7" y="23"/>
                    <a:pt x="10" y="24"/>
                    <a:pt x="8" y="26"/>
                  </a:cubicBezTo>
                  <a:cubicBezTo>
                    <a:pt x="6" y="27"/>
                    <a:pt x="3" y="26"/>
                    <a:pt x="2" y="24"/>
                  </a:cubicBezTo>
                  <a:cubicBezTo>
                    <a:pt x="0" y="19"/>
                    <a:pt x="8" y="14"/>
                    <a:pt x="11" y="11"/>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5" name="Freeform 72">
              <a:extLst>
                <a:ext uri="{FF2B5EF4-FFF2-40B4-BE49-F238E27FC236}">
                  <a16:creationId xmlns:a16="http://schemas.microsoft.com/office/drawing/2014/main" id="{53D23397-9529-1866-43D1-BA9B113BD84D}"/>
                </a:ext>
              </a:extLst>
            </p:cNvPr>
            <p:cNvSpPr>
              <a:spLocks/>
            </p:cNvSpPr>
            <p:nvPr/>
          </p:nvSpPr>
          <p:spPr bwMode="auto">
            <a:xfrm>
              <a:off x="3224" y="3662"/>
              <a:ext cx="121" cy="86"/>
            </a:xfrm>
            <a:custGeom>
              <a:avLst/>
              <a:gdLst>
                <a:gd name="T0" fmla="*/ 182 w 54"/>
                <a:gd name="T1" fmla="*/ 81 h 38"/>
                <a:gd name="T2" fmla="*/ 226 w 54"/>
                <a:gd name="T3" fmla="*/ 210 h 38"/>
                <a:gd name="T4" fmla="*/ 146 w 54"/>
                <a:gd name="T5" fmla="*/ 324 h 38"/>
                <a:gd name="T6" fmla="*/ 280 w 54"/>
                <a:gd name="T7" fmla="*/ 312 h 38"/>
                <a:gd name="T8" fmla="*/ 392 w 54"/>
                <a:gd name="T9" fmla="*/ 349 h 38"/>
                <a:gd name="T10" fmla="*/ 607 w 54"/>
                <a:gd name="T11" fmla="*/ 312 h 38"/>
                <a:gd name="T12" fmla="*/ 392 w 54"/>
                <a:gd name="T13" fmla="*/ 276 h 38"/>
                <a:gd name="T14" fmla="*/ 327 w 54"/>
                <a:gd name="T15" fmla="*/ 210 h 38"/>
                <a:gd name="T16" fmla="*/ 291 w 54"/>
                <a:gd name="T17" fmla="*/ 102 h 38"/>
                <a:gd name="T18" fmla="*/ 101 w 54"/>
                <a:gd name="T19" fmla="*/ 0 h 38"/>
                <a:gd name="T20" fmla="*/ 182 w 54"/>
                <a:gd name="T21" fmla="*/ 11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38">
                  <a:moveTo>
                    <a:pt x="16" y="7"/>
                  </a:moveTo>
                  <a:cubicBezTo>
                    <a:pt x="14" y="9"/>
                    <a:pt x="20" y="14"/>
                    <a:pt x="20" y="18"/>
                  </a:cubicBezTo>
                  <a:cubicBezTo>
                    <a:pt x="19" y="23"/>
                    <a:pt x="16" y="25"/>
                    <a:pt x="13" y="28"/>
                  </a:cubicBezTo>
                  <a:cubicBezTo>
                    <a:pt x="16" y="30"/>
                    <a:pt x="21" y="28"/>
                    <a:pt x="25" y="27"/>
                  </a:cubicBezTo>
                  <a:cubicBezTo>
                    <a:pt x="30" y="27"/>
                    <a:pt x="30" y="27"/>
                    <a:pt x="35" y="30"/>
                  </a:cubicBezTo>
                  <a:cubicBezTo>
                    <a:pt x="43" y="33"/>
                    <a:pt x="53" y="38"/>
                    <a:pt x="54" y="27"/>
                  </a:cubicBezTo>
                  <a:cubicBezTo>
                    <a:pt x="47" y="33"/>
                    <a:pt x="40" y="30"/>
                    <a:pt x="35" y="24"/>
                  </a:cubicBezTo>
                  <a:cubicBezTo>
                    <a:pt x="33" y="22"/>
                    <a:pt x="30" y="20"/>
                    <a:pt x="29" y="18"/>
                  </a:cubicBezTo>
                  <a:cubicBezTo>
                    <a:pt x="27" y="16"/>
                    <a:pt x="28" y="12"/>
                    <a:pt x="26" y="9"/>
                  </a:cubicBezTo>
                  <a:cubicBezTo>
                    <a:pt x="26" y="8"/>
                    <a:pt x="11" y="0"/>
                    <a:pt x="9" y="0"/>
                  </a:cubicBezTo>
                  <a:cubicBezTo>
                    <a:pt x="0" y="2"/>
                    <a:pt x="13" y="9"/>
                    <a:pt x="16" y="1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6" name="Freeform 73">
              <a:extLst>
                <a:ext uri="{FF2B5EF4-FFF2-40B4-BE49-F238E27FC236}">
                  <a16:creationId xmlns:a16="http://schemas.microsoft.com/office/drawing/2014/main" id="{3244A855-3ABF-5734-35F8-C378CDE67219}"/>
                </a:ext>
              </a:extLst>
            </p:cNvPr>
            <p:cNvSpPr>
              <a:spLocks/>
            </p:cNvSpPr>
            <p:nvPr/>
          </p:nvSpPr>
          <p:spPr bwMode="auto">
            <a:xfrm>
              <a:off x="3080" y="3523"/>
              <a:ext cx="83" cy="63"/>
            </a:xfrm>
            <a:custGeom>
              <a:avLst/>
              <a:gdLst>
                <a:gd name="T0" fmla="*/ 157 w 37"/>
                <a:gd name="T1" fmla="*/ 182 h 28"/>
                <a:gd name="T2" fmla="*/ 417 w 37"/>
                <a:gd name="T3" fmla="*/ 320 h 28"/>
                <a:gd name="T4" fmla="*/ 227 w 37"/>
                <a:gd name="T5" fmla="*/ 162 h 28"/>
                <a:gd name="T6" fmla="*/ 182 w 37"/>
                <a:gd name="T7" fmla="*/ 36 h 28"/>
                <a:gd name="T8" fmla="*/ 56 w 37"/>
                <a:gd name="T9" fmla="*/ 0 h 28"/>
                <a:gd name="T10" fmla="*/ 170 w 37"/>
                <a:gd name="T11" fmla="*/ 182 h 28"/>
                <a:gd name="T12" fmla="*/ 0 w 37"/>
                <a:gd name="T13" fmla="*/ 146 h 28"/>
                <a:gd name="T14" fmla="*/ 182 w 37"/>
                <a:gd name="T15" fmla="*/ 218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8">
                  <a:moveTo>
                    <a:pt x="14" y="16"/>
                  </a:moveTo>
                  <a:cubicBezTo>
                    <a:pt x="18" y="26"/>
                    <a:pt x="31" y="23"/>
                    <a:pt x="37" y="28"/>
                  </a:cubicBezTo>
                  <a:cubicBezTo>
                    <a:pt x="31" y="24"/>
                    <a:pt x="24" y="20"/>
                    <a:pt x="20" y="14"/>
                  </a:cubicBezTo>
                  <a:cubicBezTo>
                    <a:pt x="18" y="11"/>
                    <a:pt x="19" y="6"/>
                    <a:pt x="16" y="3"/>
                  </a:cubicBezTo>
                  <a:cubicBezTo>
                    <a:pt x="14" y="1"/>
                    <a:pt x="8" y="2"/>
                    <a:pt x="5" y="0"/>
                  </a:cubicBezTo>
                  <a:cubicBezTo>
                    <a:pt x="5" y="7"/>
                    <a:pt x="19" y="8"/>
                    <a:pt x="15" y="16"/>
                  </a:cubicBezTo>
                  <a:cubicBezTo>
                    <a:pt x="12" y="16"/>
                    <a:pt x="3" y="15"/>
                    <a:pt x="0" y="13"/>
                  </a:cubicBezTo>
                  <a:cubicBezTo>
                    <a:pt x="5" y="16"/>
                    <a:pt x="11" y="15"/>
                    <a:pt x="16" y="19"/>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7" name="Freeform 74">
              <a:extLst>
                <a:ext uri="{FF2B5EF4-FFF2-40B4-BE49-F238E27FC236}">
                  <a16:creationId xmlns:a16="http://schemas.microsoft.com/office/drawing/2014/main" id="{565470E5-911F-39A5-FFC6-9ED8FE303113}"/>
                </a:ext>
              </a:extLst>
            </p:cNvPr>
            <p:cNvSpPr>
              <a:spLocks/>
            </p:cNvSpPr>
            <p:nvPr/>
          </p:nvSpPr>
          <p:spPr bwMode="auto">
            <a:xfrm>
              <a:off x="3037" y="3373"/>
              <a:ext cx="117" cy="51"/>
            </a:xfrm>
            <a:custGeom>
              <a:avLst/>
              <a:gdLst>
                <a:gd name="T0" fmla="*/ 0 w 52"/>
                <a:gd name="T1" fmla="*/ 133 h 23"/>
                <a:gd name="T2" fmla="*/ 146 w 52"/>
                <a:gd name="T3" fmla="*/ 133 h 23"/>
                <a:gd name="T4" fmla="*/ 275 w 52"/>
                <a:gd name="T5" fmla="*/ 162 h 23"/>
                <a:gd name="T6" fmla="*/ 592 w 52"/>
                <a:gd name="T7" fmla="*/ 197 h 23"/>
                <a:gd name="T8" fmla="*/ 356 w 52"/>
                <a:gd name="T9" fmla="*/ 153 h 23"/>
                <a:gd name="T10" fmla="*/ 329 w 52"/>
                <a:gd name="T11" fmla="*/ 20 h 23"/>
                <a:gd name="T12" fmla="*/ 207 w 52"/>
                <a:gd name="T13" fmla="*/ 89 h 23"/>
                <a:gd name="T14" fmla="*/ 146 w 52"/>
                <a:gd name="T15" fmla="*/ 89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3">
                  <a:moveTo>
                    <a:pt x="0" y="12"/>
                  </a:moveTo>
                  <a:cubicBezTo>
                    <a:pt x="0" y="18"/>
                    <a:pt x="9" y="13"/>
                    <a:pt x="13" y="12"/>
                  </a:cubicBezTo>
                  <a:cubicBezTo>
                    <a:pt x="18" y="10"/>
                    <a:pt x="20" y="12"/>
                    <a:pt x="24" y="15"/>
                  </a:cubicBezTo>
                  <a:cubicBezTo>
                    <a:pt x="35" y="23"/>
                    <a:pt x="42" y="15"/>
                    <a:pt x="52" y="18"/>
                  </a:cubicBezTo>
                  <a:cubicBezTo>
                    <a:pt x="45" y="20"/>
                    <a:pt x="37" y="17"/>
                    <a:pt x="31" y="14"/>
                  </a:cubicBezTo>
                  <a:cubicBezTo>
                    <a:pt x="26" y="11"/>
                    <a:pt x="20" y="5"/>
                    <a:pt x="29" y="2"/>
                  </a:cubicBezTo>
                  <a:cubicBezTo>
                    <a:pt x="24" y="2"/>
                    <a:pt x="15" y="0"/>
                    <a:pt x="18" y="8"/>
                  </a:cubicBezTo>
                  <a:cubicBezTo>
                    <a:pt x="16" y="8"/>
                    <a:pt x="14" y="9"/>
                    <a:pt x="13" y="8"/>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8" name="Freeform 75">
              <a:extLst>
                <a:ext uri="{FF2B5EF4-FFF2-40B4-BE49-F238E27FC236}">
                  <a16:creationId xmlns:a16="http://schemas.microsoft.com/office/drawing/2014/main" id="{DEA8A1CB-924C-F72C-309D-7E7BCA010A6D}"/>
                </a:ext>
              </a:extLst>
            </p:cNvPr>
            <p:cNvSpPr>
              <a:spLocks/>
            </p:cNvSpPr>
            <p:nvPr/>
          </p:nvSpPr>
          <p:spPr bwMode="auto">
            <a:xfrm>
              <a:off x="3174" y="3270"/>
              <a:ext cx="47" cy="45"/>
            </a:xfrm>
            <a:custGeom>
              <a:avLst/>
              <a:gdLst>
                <a:gd name="T0" fmla="*/ 0 w 21"/>
                <a:gd name="T1" fmla="*/ 207 h 20"/>
                <a:gd name="T2" fmla="*/ 190 w 21"/>
                <a:gd name="T3" fmla="*/ 0 h 20"/>
                <a:gd name="T4" fmla="*/ 226 w 21"/>
                <a:gd name="T5" fmla="*/ 173 h 20"/>
                <a:gd name="T6" fmla="*/ 45 w 21"/>
                <a:gd name="T7" fmla="*/ 227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0">
                  <a:moveTo>
                    <a:pt x="0" y="18"/>
                  </a:moveTo>
                  <a:cubicBezTo>
                    <a:pt x="9" y="14"/>
                    <a:pt x="11" y="5"/>
                    <a:pt x="17" y="0"/>
                  </a:cubicBezTo>
                  <a:cubicBezTo>
                    <a:pt x="16" y="4"/>
                    <a:pt x="21" y="12"/>
                    <a:pt x="20" y="15"/>
                  </a:cubicBezTo>
                  <a:cubicBezTo>
                    <a:pt x="17" y="19"/>
                    <a:pt x="7" y="13"/>
                    <a:pt x="4" y="2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 name="Freeform 76">
              <a:extLst>
                <a:ext uri="{FF2B5EF4-FFF2-40B4-BE49-F238E27FC236}">
                  <a16:creationId xmlns:a16="http://schemas.microsoft.com/office/drawing/2014/main" id="{E33F7B77-F0DB-04A1-FC89-926BB5CE5A9E}"/>
                </a:ext>
              </a:extLst>
            </p:cNvPr>
            <p:cNvSpPr>
              <a:spLocks/>
            </p:cNvSpPr>
            <p:nvPr/>
          </p:nvSpPr>
          <p:spPr bwMode="auto">
            <a:xfrm>
              <a:off x="3022" y="3005"/>
              <a:ext cx="54" cy="78"/>
            </a:xfrm>
            <a:custGeom>
              <a:avLst/>
              <a:gdLst>
                <a:gd name="T0" fmla="*/ 0 w 24"/>
                <a:gd name="T1" fmla="*/ 125 h 35"/>
                <a:gd name="T2" fmla="*/ 56 w 24"/>
                <a:gd name="T3" fmla="*/ 189 h 35"/>
                <a:gd name="T4" fmla="*/ 173 w 24"/>
                <a:gd name="T5" fmla="*/ 198 h 35"/>
                <a:gd name="T6" fmla="*/ 207 w 24"/>
                <a:gd name="T7" fmla="*/ 388 h 35"/>
                <a:gd name="T8" fmla="*/ 275 w 24"/>
                <a:gd name="T9" fmla="*/ 323 h 35"/>
                <a:gd name="T10" fmla="*/ 239 w 24"/>
                <a:gd name="T11" fmla="*/ 198 h 35"/>
                <a:gd name="T12" fmla="*/ 137 w 24"/>
                <a:gd name="T13" fmla="*/ 165 h 35"/>
                <a:gd name="T14" fmla="*/ 239 w 24"/>
                <a:gd name="T15" fmla="*/ 0 h 35"/>
                <a:gd name="T16" fmla="*/ 45 w 24"/>
                <a:gd name="T17" fmla="*/ 45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35">
                  <a:moveTo>
                    <a:pt x="0" y="11"/>
                  </a:moveTo>
                  <a:cubicBezTo>
                    <a:pt x="3" y="11"/>
                    <a:pt x="2" y="15"/>
                    <a:pt x="5" y="17"/>
                  </a:cubicBezTo>
                  <a:cubicBezTo>
                    <a:pt x="8" y="20"/>
                    <a:pt x="12" y="17"/>
                    <a:pt x="15" y="18"/>
                  </a:cubicBezTo>
                  <a:cubicBezTo>
                    <a:pt x="24" y="22"/>
                    <a:pt x="18" y="29"/>
                    <a:pt x="18" y="35"/>
                  </a:cubicBezTo>
                  <a:cubicBezTo>
                    <a:pt x="20" y="33"/>
                    <a:pt x="22" y="31"/>
                    <a:pt x="24" y="29"/>
                  </a:cubicBezTo>
                  <a:cubicBezTo>
                    <a:pt x="21" y="26"/>
                    <a:pt x="24" y="20"/>
                    <a:pt x="21" y="18"/>
                  </a:cubicBezTo>
                  <a:cubicBezTo>
                    <a:pt x="20" y="16"/>
                    <a:pt x="15" y="17"/>
                    <a:pt x="12" y="15"/>
                  </a:cubicBezTo>
                  <a:cubicBezTo>
                    <a:pt x="5" y="8"/>
                    <a:pt x="13" y="1"/>
                    <a:pt x="21" y="0"/>
                  </a:cubicBezTo>
                  <a:cubicBezTo>
                    <a:pt x="14" y="0"/>
                    <a:pt x="10" y="3"/>
                    <a:pt x="4" y="4"/>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 name="Freeform 77">
              <a:extLst>
                <a:ext uri="{FF2B5EF4-FFF2-40B4-BE49-F238E27FC236}">
                  <a16:creationId xmlns:a16="http://schemas.microsoft.com/office/drawing/2014/main" id="{18D274D6-8E4A-DC15-A47A-AC18561CA2CB}"/>
                </a:ext>
              </a:extLst>
            </p:cNvPr>
            <p:cNvSpPr>
              <a:spLocks/>
            </p:cNvSpPr>
            <p:nvPr/>
          </p:nvSpPr>
          <p:spPr bwMode="auto">
            <a:xfrm>
              <a:off x="3107" y="2745"/>
              <a:ext cx="99" cy="80"/>
            </a:xfrm>
            <a:custGeom>
              <a:avLst/>
              <a:gdLst>
                <a:gd name="T0" fmla="*/ 0 w 44"/>
                <a:gd name="T1" fmla="*/ 0 h 36"/>
                <a:gd name="T2" fmla="*/ 146 w 44"/>
                <a:gd name="T3" fmla="*/ 80 h 36"/>
                <a:gd name="T4" fmla="*/ 227 w 44"/>
                <a:gd name="T5" fmla="*/ 162 h 36"/>
                <a:gd name="T6" fmla="*/ 421 w 44"/>
                <a:gd name="T7" fmla="*/ 207 h 36"/>
                <a:gd name="T8" fmla="*/ 437 w 44"/>
                <a:gd name="T9" fmla="*/ 396 h 36"/>
                <a:gd name="T10" fmla="*/ 502 w 44"/>
                <a:gd name="T11" fmla="*/ 296 h 36"/>
                <a:gd name="T12" fmla="*/ 491 w 44"/>
                <a:gd name="T13" fmla="*/ 64 h 36"/>
                <a:gd name="T14" fmla="*/ 376 w 44"/>
                <a:gd name="T15" fmla="*/ 98 h 36"/>
                <a:gd name="T16" fmla="*/ 299 w 44"/>
                <a:gd name="T17" fmla="*/ 118 h 36"/>
                <a:gd name="T18" fmla="*/ 275 w 44"/>
                <a:gd name="T19" fmla="*/ 20 h 36"/>
                <a:gd name="T20" fmla="*/ 146 w 44"/>
                <a:gd name="T21" fmla="*/ 2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0" y="0"/>
                  </a:moveTo>
                  <a:cubicBezTo>
                    <a:pt x="0" y="6"/>
                    <a:pt x="8" y="7"/>
                    <a:pt x="13" y="7"/>
                  </a:cubicBezTo>
                  <a:cubicBezTo>
                    <a:pt x="17" y="7"/>
                    <a:pt x="27" y="9"/>
                    <a:pt x="20" y="15"/>
                  </a:cubicBezTo>
                  <a:cubicBezTo>
                    <a:pt x="25" y="18"/>
                    <a:pt x="33" y="14"/>
                    <a:pt x="37" y="19"/>
                  </a:cubicBezTo>
                  <a:cubicBezTo>
                    <a:pt x="40" y="24"/>
                    <a:pt x="34" y="31"/>
                    <a:pt x="38" y="36"/>
                  </a:cubicBezTo>
                  <a:cubicBezTo>
                    <a:pt x="41" y="34"/>
                    <a:pt x="43" y="30"/>
                    <a:pt x="44" y="27"/>
                  </a:cubicBezTo>
                  <a:cubicBezTo>
                    <a:pt x="32" y="27"/>
                    <a:pt x="36" y="9"/>
                    <a:pt x="43" y="6"/>
                  </a:cubicBezTo>
                  <a:cubicBezTo>
                    <a:pt x="38" y="5"/>
                    <a:pt x="37" y="6"/>
                    <a:pt x="33" y="9"/>
                  </a:cubicBezTo>
                  <a:cubicBezTo>
                    <a:pt x="31" y="11"/>
                    <a:pt x="30" y="16"/>
                    <a:pt x="26" y="11"/>
                  </a:cubicBezTo>
                  <a:cubicBezTo>
                    <a:pt x="23" y="8"/>
                    <a:pt x="26" y="4"/>
                    <a:pt x="24" y="2"/>
                  </a:cubicBezTo>
                  <a:cubicBezTo>
                    <a:pt x="21" y="1"/>
                    <a:pt x="15" y="4"/>
                    <a:pt x="13" y="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 name="Freeform 78">
              <a:extLst>
                <a:ext uri="{FF2B5EF4-FFF2-40B4-BE49-F238E27FC236}">
                  <a16:creationId xmlns:a16="http://schemas.microsoft.com/office/drawing/2014/main" id="{B1A94E62-631A-CCFB-1D4A-2C79245E307A}"/>
                </a:ext>
              </a:extLst>
            </p:cNvPr>
            <p:cNvSpPr>
              <a:spLocks/>
            </p:cNvSpPr>
            <p:nvPr/>
          </p:nvSpPr>
          <p:spPr bwMode="auto">
            <a:xfrm>
              <a:off x="3210" y="2695"/>
              <a:ext cx="34" cy="59"/>
            </a:xfrm>
            <a:custGeom>
              <a:avLst/>
              <a:gdLst>
                <a:gd name="T0" fmla="*/ 102 w 15"/>
                <a:gd name="T1" fmla="*/ 45 h 26"/>
                <a:gd name="T2" fmla="*/ 45 w 15"/>
                <a:gd name="T3" fmla="*/ 166 h 26"/>
                <a:gd name="T4" fmla="*/ 0 w 15"/>
                <a:gd name="T5" fmla="*/ 304 h 26"/>
                <a:gd name="T6" fmla="*/ 93 w 15"/>
                <a:gd name="T7" fmla="*/ 202 h 26"/>
                <a:gd name="T8" fmla="*/ 175 w 15"/>
                <a:gd name="T9" fmla="*/ 73 h 26"/>
                <a:gd name="T10" fmla="*/ 129 w 15"/>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6">
                  <a:moveTo>
                    <a:pt x="9" y="4"/>
                  </a:moveTo>
                  <a:cubicBezTo>
                    <a:pt x="2" y="7"/>
                    <a:pt x="4" y="8"/>
                    <a:pt x="4" y="14"/>
                  </a:cubicBezTo>
                  <a:cubicBezTo>
                    <a:pt x="4" y="18"/>
                    <a:pt x="5" y="24"/>
                    <a:pt x="0" y="26"/>
                  </a:cubicBezTo>
                  <a:cubicBezTo>
                    <a:pt x="5" y="23"/>
                    <a:pt x="8" y="23"/>
                    <a:pt x="8" y="17"/>
                  </a:cubicBezTo>
                  <a:cubicBezTo>
                    <a:pt x="9" y="10"/>
                    <a:pt x="6" y="9"/>
                    <a:pt x="15" y="6"/>
                  </a:cubicBezTo>
                  <a:cubicBezTo>
                    <a:pt x="13" y="4"/>
                    <a:pt x="11" y="2"/>
                    <a:pt x="11"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2" name="Freeform 79">
              <a:extLst>
                <a:ext uri="{FF2B5EF4-FFF2-40B4-BE49-F238E27FC236}">
                  <a16:creationId xmlns:a16="http://schemas.microsoft.com/office/drawing/2014/main" id="{D6937DE0-450B-5E4C-00FC-4B39D1B18CC5}"/>
                </a:ext>
              </a:extLst>
            </p:cNvPr>
            <p:cNvSpPr>
              <a:spLocks/>
            </p:cNvSpPr>
            <p:nvPr/>
          </p:nvSpPr>
          <p:spPr bwMode="auto">
            <a:xfrm>
              <a:off x="3237" y="2603"/>
              <a:ext cx="58" cy="142"/>
            </a:xfrm>
            <a:custGeom>
              <a:avLst/>
              <a:gdLst>
                <a:gd name="T0" fmla="*/ 243 w 26"/>
                <a:gd name="T1" fmla="*/ 539 h 63"/>
                <a:gd name="T2" fmla="*/ 268 w 26"/>
                <a:gd name="T3" fmla="*/ 721 h 63"/>
                <a:gd name="T4" fmla="*/ 243 w 26"/>
                <a:gd name="T5" fmla="*/ 604 h 63"/>
                <a:gd name="T6" fmla="*/ 279 w 26"/>
                <a:gd name="T7" fmla="*/ 514 h 63"/>
                <a:gd name="T8" fmla="*/ 154 w 26"/>
                <a:gd name="T9" fmla="*/ 356 h 63"/>
                <a:gd name="T10" fmla="*/ 134 w 26"/>
                <a:gd name="T11" fmla="*/ 255 h 63"/>
                <a:gd name="T12" fmla="*/ 80 w 26"/>
                <a:gd name="T13" fmla="*/ 174 h 63"/>
                <a:gd name="T14" fmla="*/ 125 w 26"/>
                <a:gd name="T15" fmla="*/ 0 h 63"/>
                <a:gd name="T16" fmla="*/ 36 w 26"/>
                <a:gd name="T17" fmla="*/ 228 h 63"/>
                <a:gd name="T18" fmla="*/ 45 w 26"/>
                <a:gd name="T19" fmla="*/ 309 h 63"/>
                <a:gd name="T20" fmla="*/ 89 w 26"/>
                <a:gd name="T21" fmla="*/ 331 h 63"/>
                <a:gd name="T22" fmla="*/ 125 w 26"/>
                <a:gd name="T23" fmla="*/ 37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63">
                  <a:moveTo>
                    <a:pt x="22" y="47"/>
                  </a:moveTo>
                  <a:cubicBezTo>
                    <a:pt x="19" y="51"/>
                    <a:pt x="17" y="63"/>
                    <a:pt x="24" y="63"/>
                  </a:cubicBezTo>
                  <a:cubicBezTo>
                    <a:pt x="24" y="60"/>
                    <a:pt x="22" y="56"/>
                    <a:pt x="22" y="53"/>
                  </a:cubicBezTo>
                  <a:cubicBezTo>
                    <a:pt x="23" y="49"/>
                    <a:pt x="26" y="50"/>
                    <a:pt x="25" y="45"/>
                  </a:cubicBezTo>
                  <a:cubicBezTo>
                    <a:pt x="24" y="40"/>
                    <a:pt x="16" y="36"/>
                    <a:pt x="14" y="31"/>
                  </a:cubicBezTo>
                  <a:cubicBezTo>
                    <a:pt x="13" y="28"/>
                    <a:pt x="13" y="25"/>
                    <a:pt x="12" y="22"/>
                  </a:cubicBezTo>
                  <a:cubicBezTo>
                    <a:pt x="11" y="20"/>
                    <a:pt x="8" y="17"/>
                    <a:pt x="7" y="15"/>
                  </a:cubicBezTo>
                  <a:cubicBezTo>
                    <a:pt x="7" y="11"/>
                    <a:pt x="11" y="4"/>
                    <a:pt x="11" y="0"/>
                  </a:cubicBezTo>
                  <a:cubicBezTo>
                    <a:pt x="4" y="3"/>
                    <a:pt x="5" y="14"/>
                    <a:pt x="3" y="20"/>
                  </a:cubicBezTo>
                  <a:cubicBezTo>
                    <a:pt x="1" y="25"/>
                    <a:pt x="0" y="21"/>
                    <a:pt x="4" y="27"/>
                  </a:cubicBezTo>
                  <a:cubicBezTo>
                    <a:pt x="4" y="27"/>
                    <a:pt x="7" y="29"/>
                    <a:pt x="8" y="29"/>
                  </a:cubicBezTo>
                  <a:cubicBezTo>
                    <a:pt x="9" y="31"/>
                    <a:pt x="8" y="32"/>
                    <a:pt x="11" y="33"/>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3" name="Freeform 80">
              <a:extLst>
                <a:ext uri="{FF2B5EF4-FFF2-40B4-BE49-F238E27FC236}">
                  <a16:creationId xmlns:a16="http://schemas.microsoft.com/office/drawing/2014/main" id="{CCBF4B01-6A32-FE5F-59E8-1F8AE57962C3}"/>
                </a:ext>
              </a:extLst>
            </p:cNvPr>
            <p:cNvSpPr>
              <a:spLocks/>
            </p:cNvSpPr>
            <p:nvPr/>
          </p:nvSpPr>
          <p:spPr bwMode="auto">
            <a:xfrm>
              <a:off x="3228" y="2516"/>
              <a:ext cx="38" cy="87"/>
            </a:xfrm>
            <a:custGeom>
              <a:avLst/>
              <a:gdLst>
                <a:gd name="T0" fmla="*/ 110 w 17"/>
                <a:gd name="T1" fmla="*/ 20 h 39"/>
                <a:gd name="T2" fmla="*/ 170 w 17"/>
                <a:gd name="T3" fmla="*/ 210 h 39"/>
                <a:gd name="T4" fmla="*/ 145 w 17"/>
                <a:gd name="T5" fmla="*/ 332 h 39"/>
                <a:gd name="T6" fmla="*/ 110 w 17"/>
                <a:gd name="T7" fmla="*/ 433 h 39"/>
                <a:gd name="T8" fmla="*/ 134 w 17"/>
                <a:gd name="T9" fmla="*/ 243 h 39"/>
                <a:gd name="T10" fmla="*/ 0 w 17"/>
                <a:gd name="T11" fmla="*/ 254 h 39"/>
                <a:gd name="T12" fmla="*/ 101 w 17"/>
                <a:gd name="T13" fmla="*/ 154 h 39"/>
                <a:gd name="T14" fmla="*/ 89 w 17"/>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39">
                  <a:moveTo>
                    <a:pt x="10" y="2"/>
                  </a:moveTo>
                  <a:cubicBezTo>
                    <a:pt x="13" y="9"/>
                    <a:pt x="17" y="13"/>
                    <a:pt x="15" y="19"/>
                  </a:cubicBezTo>
                  <a:cubicBezTo>
                    <a:pt x="14" y="23"/>
                    <a:pt x="13" y="25"/>
                    <a:pt x="13" y="30"/>
                  </a:cubicBezTo>
                  <a:cubicBezTo>
                    <a:pt x="13" y="33"/>
                    <a:pt x="15" y="39"/>
                    <a:pt x="10" y="39"/>
                  </a:cubicBezTo>
                  <a:cubicBezTo>
                    <a:pt x="10" y="35"/>
                    <a:pt x="13" y="25"/>
                    <a:pt x="12" y="22"/>
                  </a:cubicBezTo>
                  <a:cubicBezTo>
                    <a:pt x="9" y="17"/>
                    <a:pt x="3" y="22"/>
                    <a:pt x="0" y="23"/>
                  </a:cubicBezTo>
                  <a:cubicBezTo>
                    <a:pt x="0" y="19"/>
                    <a:pt x="5" y="16"/>
                    <a:pt x="9" y="14"/>
                  </a:cubicBezTo>
                  <a:cubicBezTo>
                    <a:pt x="10" y="9"/>
                    <a:pt x="6" y="5"/>
                    <a:pt x="8"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4" name="Freeform 81">
              <a:extLst>
                <a:ext uri="{FF2B5EF4-FFF2-40B4-BE49-F238E27FC236}">
                  <a16:creationId xmlns:a16="http://schemas.microsoft.com/office/drawing/2014/main" id="{560FD325-5B39-91C5-38F3-B8C0F7842DE6}"/>
                </a:ext>
              </a:extLst>
            </p:cNvPr>
            <p:cNvSpPr>
              <a:spLocks/>
            </p:cNvSpPr>
            <p:nvPr/>
          </p:nvSpPr>
          <p:spPr bwMode="auto">
            <a:xfrm>
              <a:off x="3058" y="2415"/>
              <a:ext cx="94" cy="130"/>
            </a:xfrm>
            <a:custGeom>
              <a:avLst/>
              <a:gdLst>
                <a:gd name="T0" fmla="*/ 0 w 42"/>
                <a:gd name="T1" fmla="*/ 262 h 58"/>
                <a:gd name="T2" fmla="*/ 110 w 42"/>
                <a:gd name="T3" fmla="*/ 291 h 58"/>
                <a:gd name="T4" fmla="*/ 145 w 42"/>
                <a:gd name="T5" fmla="*/ 417 h 58"/>
                <a:gd name="T6" fmla="*/ 235 w 42"/>
                <a:gd name="T7" fmla="*/ 462 h 58"/>
                <a:gd name="T8" fmla="*/ 246 w 42"/>
                <a:gd name="T9" fmla="*/ 554 h 58"/>
                <a:gd name="T10" fmla="*/ 345 w 42"/>
                <a:gd name="T11" fmla="*/ 652 h 58"/>
                <a:gd name="T12" fmla="*/ 470 w 42"/>
                <a:gd name="T13" fmla="*/ 632 h 58"/>
                <a:gd name="T14" fmla="*/ 325 w 42"/>
                <a:gd name="T15" fmla="*/ 507 h 58"/>
                <a:gd name="T16" fmla="*/ 271 w 42"/>
                <a:gd name="T17" fmla="*/ 327 h 58"/>
                <a:gd name="T18" fmla="*/ 246 w 42"/>
                <a:gd name="T19" fmla="*/ 170 h 58"/>
                <a:gd name="T20" fmla="*/ 110 w 42"/>
                <a:gd name="T21" fmla="*/ 0 h 58"/>
                <a:gd name="T22" fmla="*/ 235 w 42"/>
                <a:gd name="T23" fmla="*/ 247 h 58"/>
                <a:gd name="T24" fmla="*/ 45 w 42"/>
                <a:gd name="T25" fmla="*/ 247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58">
                  <a:moveTo>
                    <a:pt x="0" y="23"/>
                  </a:moveTo>
                  <a:cubicBezTo>
                    <a:pt x="3" y="23"/>
                    <a:pt x="8" y="24"/>
                    <a:pt x="10" y="26"/>
                  </a:cubicBezTo>
                  <a:cubicBezTo>
                    <a:pt x="15" y="30"/>
                    <a:pt x="12" y="32"/>
                    <a:pt x="13" y="37"/>
                  </a:cubicBezTo>
                  <a:cubicBezTo>
                    <a:pt x="14" y="42"/>
                    <a:pt x="16" y="38"/>
                    <a:pt x="21" y="41"/>
                  </a:cubicBezTo>
                  <a:cubicBezTo>
                    <a:pt x="24" y="43"/>
                    <a:pt x="26" y="46"/>
                    <a:pt x="22" y="49"/>
                  </a:cubicBezTo>
                  <a:cubicBezTo>
                    <a:pt x="26" y="52"/>
                    <a:pt x="32" y="50"/>
                    <a:pt x="31" y="58"/>
                  </a:cubicBezTo>
                  <a:cubicBezTo>
                    <a:pt x="35" y="58"/>
                    <a:pt x="38" y="56"/>
                    <a:pt x="42" y="56"/>
                  </a:cubicBezTo>
                  <a:cubicBezTo>
                    <a:pt x="35" y="58"/>
                    <a:pt x="32" y="49"/>
                    <a:pt x="29" y="45"/>
                  </a:cubicBezTo>
                  <a:cubicBezTo>
                    <a:pt x="24" y="39"/>
                    <a:pt x="19" y="37"/>
                    <a:pt x="24" y="29"/>
                  </a:cubicBezTo>
                  <a:cubicBezTo>
                    <a:pt x="30" y="21"/>
                    <a:pt x="29" y="23"/>
                    <a:pt x="22" y="15"/>
                  </a:cubicBezTo>
                  <a:cubicBezTo>
                    <a:pt x="18" y="11"/>
                    <a:pt x="16" y="2"/>
                    <a:pt x="10" y="0"/>
                  </a:cubicBezTo>
                  <a:cubicBezTo>
                    <a:pt x="15" y="3"/>
                    <a:pt x="21" y="16"/>
                    <a:pt x="21" y="22"/>
                  </a:cubicBezTo>
                  <a:cubicBezTo>
                    <a:pt x="20" y="32"/>
                    <a:pt x="10" y="24"/>
                    <a:pt x="4" y="2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5" name="Freeform 82">
              <a:extLst>
                <a:ext uri="{FF2B5EF4-FFF2-40B4-BE49-F238E27FC236}">
                  <a16:creationId xmlns:a16="http://schemas.microsoft.com/office/drawing/2014/main" id="{729FA021-5A3B-DEFA-3BC6-974865C6E180}"/>
                </a:ext>
              </a:extLst>
            </p:cNvPr>
            <p:cNvSpPr>
              <a:spLocks/>
            </p:cNvSpPr>
            <p:nvPr/>
          </p:nvSpPr>
          <p:spPr bwMode="auto">
            <a:xfrm>
              <a:off x="3123" y="2576"/>
              <a:ext cx="42" cy="81"/>
            </a:xfrm>
            <a:custGeom>
              <a:avLst/>
              <a:gdLst>
                <a:gd name="T0" fmla="*/ 88 w 19"/>
                <a:gd name="T1" fmla="*/ 146 h 36"/>
                <a:gd name="T2" fmla="*/ 9 w 19"/>
                <a:gd name="T3" fmla="*/ 194 h 36"/>
                <a:gd name="T4" fmla="*/ 73 w 19"/>
                <a:gd name="T5" fmla="*/ 227 h 36"/>
                <a:gd name="T6" fmla="*/ 88 w 19"/>
                <a:gd name="T7" fmla="*/ 365 h 36"/>
                <a:gd name="T8" fmla="*/ 206 w 19"/>
                <a:gd name="T9" fmla="*/ 410 h 36"/>
                <a:gd name="T10" fmla="*/ 206 w 19"/>
                <a:gd name="T11" fmla="*/ 0 h 36"/>
                <a:gd name="T12" fmla="*/ 117 w 19"/>
                <a:gd name="T13" fmla="*/ 12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6">
                  <a:moveTo>
                    <a:pt x="8" y="13"/>
                  </a:moveTo>
                  <a:cubicBezTo>
                    <a:pt x="7" y="14"/>
                    <a:pt x="1" y="15"/>
                    <a:pt x="1" y="17"/>
                  </a:cubicBezTo>
                  <a:cubicBezTo>
                    <a:pt x="0" y="20"/>
                    <a:pt x="5" y="19"/>
                    <a:pt x="7" y="20"/>
                  </a:cubicBezTo>
                  <a:cubicBezTo>
                    <a:pt x="14" y="24"/>
                    <a:pt x="13" y="27"/>
                    <a:pt x="8" y="32"/>
                  </a:cubicBezTo>
                  <a:cubicBezTo>
                    <a:pt x="12" y="35"/>
                    <a:pt x="17" y="31"/>
                    <a:pt x="19" y="36"/>
                  </a:cubicBezTo>
                  <a:cubicBezTo>
                    <a:pt x="4" y="24"/>
                    <a:pt x="19" y="13"/>
                    <a:pt x="19" y="0"/>
                  </a:cubicBezTo>
                  <a:cubicBezTo>
                    <a:pt x="18" y="3"/>
                    <a:pt x="13" y="9"/>
                    <a:pt x="11" y="11"/>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6" name="Freeform 83">
              <a:extLst>
                <a:ext uri="{FF2B5EF4-FFF2-40B4-BE49-F238E27FC236}">
                  <a16:creationId xmlns:a16="http://schemas.microsoft.com/office/drawing/2014/main" id="{630EB6AB-AAAC-174B-9509-9AA8ED2BD387}"/>
                </a:ext>
              </a:extLst>
            </p:cNvPr>
            <p:cNvSpPr>
              <a:spLocks/>
            </p:cNvSpPr>
            <p:nvPr/>
          </p:nvSpPr>
          <p:spPr bwMode="auto">
            <a:xfrm>
              <a:off x="2824" y="2336"/>
              <a:ext cx="94" cy="65"/>
            </a:xfrm>
            <a:custGeom>
              <a:avLst/>
              <a:gdLst>
                <a:gd name="T0" fmla="*/ 81 w 42"/>
                <a:gd name="T1" fmla="*/ 247 h 29"/>
                <a:gd name="T2" fmla="*/ 226 w 42"/>
                <a:gd name="T3" fmla="*/ 316 h 29"/>
                <a:gd name="T4" fmla="*/ 372 w 42"/>
                <a:gd name="T5" fmla="*/ 247 h 29"/>
                <a:gd name="T6" fmla="*/ 461 w 42"/>
                <a:gd name="T7" fmla="*/ 182 h 29"/>
                <a:gd name="T8" fmla="*/ 436 w 42"/>
                <a:gd name="T9" fmla="*/ 0 h 29"/>
                <a:gd name="T10" fmla="*/ 405 w 42"/>
                <a:gd name="T11" fmla="*/ 202 h 29"/>
                <a:gd name="T12" fmla="*/ 235 w 42"/>
                <a:gd name="T13" fmla="*/ 247 h 29"/>
                <a:gd name="T14" fmla="*/ 90 w 42"/>
                <a:gd name="T15" fmla="*/ 215 h 29"/>
                <a:gd name="T16" fmla="*/ 36 w 42"/>
                <a:gd name="T17" fmla="*/ 191 h 29"/>
                <a:gd name="T18" fmla="*/ 0 w 42"/>
                <a:gd name="T19" fmla="*/ 27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29">
                  <a:moveTo>
                    <a:pt x="7" y="22"/>
                  </a:moveTo>
                  <a:cubicBezTo>
                    <a:pt x="11" y="24"/>
                    <a:pt x="13" y="29"/>
                    <a:pt x="20" y="28"/>
                  </a:cubicBezTo>
                  <a:cubicBezTo>
                    <a:pt x="25" y="28"/>
                    <a:pt x="28" y="24"/>
                    <a:pt x="33" y="22"/>
                  </a:cubicBezTo>
                  <a:cubicBezTo>
                    <a:pt x="38" y="20"/>
                    <a:pt x="39" y="22"/>
                    <a:pt x="41" y="16"/>
                  </a:cubicBezTo>
                  <a:cubicBezTo>
                    <a:pt x="42" y="12"/>
                    <a:pt x="40" y="4"/>
                    <a:pt x="39" y="0"/>
                  </a:cubicBezTo>
                  <a:cubicBezTo>
                    <a:pt x="38" y="4"/>
                    <a:pt x="39" y="15"/>
                    <a:pt x="36" y="18"/>
                  </a:cubicBezTo>
                  <a:cubicBezTo>
                    <a:pt x="34" y="20"/>
                    <a:pt x="25" y="21"/>
                    <a:pt x="21" y="22"/>
                  </a:cubicBezTo>
                  <a:cubicBezTo>
                    <a:pt x="15" y="24"/>
                    <a:pt x="14" y="21"/>
                    <a:pt x="8" y="19"/>
                  </a:cubicBezTo>
                  <a:cubicBezTo>
                    <a:pt x="6" y="18"/>
                    <a:pt x="7" y="16"/>
                    <a:pt x="3" y="17"/>
                  </a:cubicBezTo>
                  <a:cubicBezTo>
                    <a:pt x="1" y="19"/>
                    <a:pt x="0" y="22"/>
                    <a:pt x="0" y="24"/>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7" name="Freeform 84">
              <a:extLst>
                <a:ext uri="{FF2B5EF4-FFF2-40B4-BE49-F238E27FC236}">
                  <a16:creationId xmlns:a16="http://schemas.microsoft.com/office/drawing/2014/main" id="{B68D062A-6F1D-6E09-FD91-0E43CE02E24F}"/>
                </a:ext>
              </a:extLst>
            </p:cNvPr>
            <p:cNvSpPr>
              <a:spLocks/>
            </p:cNvSpPr>
            <p:nvPr/>
          </p:nvSpPr>
          <p:spPr bwMode="auto">
            <a:xfrm>
              <a:off x="2941" y="2285"/>
              <a:ext cx="103" cy="83"/>
            </a:xfrm>
            <a:custGeom>
              <a:avLst/>
              <a:gdLst>
                <a:gd name="T0" fmla="*/ 0 w 46"/>
                <a:gd name="T1" fmla="*/ 283 h 37"/>
                <a:gd name="T2" fmla="*/ 316 w 46"/>
                <a:gd name="T3" fmla="*/ 215 h 37"/>
                <a:gd name="T4" fmla="*/ 425 w 46"/>
                <a:gd name="T5" fmla="*/ 363 h 37"/>
                <a:gd name="T6" fmla="*/ 497 w 46"/>
                <a:gd name="T7" fmla="*/ 352 h 37"/>
                <a:gd name="T8" fmla="*/ 437 w 46"/>
                <a:gd name="T9" fmla="*/ 283 h 37"/>
                <a:gd name="T10" fmla="*/ 347 w 46"/>
                <a:gd name="T11" fmla="*/ 146 h 37"/>
                <a:gd name="T12" fmla="*/ 246 w 46"/>
                <a:gd name="T13" fmla="*/ 0 h 37"/>
                <a:gd name="T14" fmla="*/ 300 w 46"/>
                <a:gd name="T15" fmla="*/ 170 h 37"/>
                <a:gd name="T16" fmla="*/ 181 w 46"/>
                <a:gd name="T17" fmla="*/ 2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37">
                  <a:moveTo>
                    <a:pt x="0" y="25"/>
                  </a:moveTo>
                  <a:cubicBezTo>
                    <a:pt x="5" y="37"/>
                    <a:pt x="23" y="25"/>
                    <a:pt x="28" y="19"/>
                  </a:cubicBezTo>
                  <a:cubicBezTo>
                    <a:pt x="34" y="22"/>
                    <a:pt x="33" y="29"/>
                    <a:pt x="38" y="32"/>
                  </a:cubicBezTo>
                  <a:cubicBezTo>
                    <a:pt x="40" y="33"/>
                    <a:pt x="43" y="33"/>
                    <a:pt x="44" y="31"/>
                  </a:cubicBezTo>
                  <a:cubicBezTo>
                    <a:pt x="46" y="28"/>
                    <a:pt x="41" y="26"/>
                    <a:pt x="39" y="25"/>
                  </a:cubicBezTo>
                  <a:cubicBezTo>
                    <a:pt x="31" y="20"/>
                    <a:pt x="33" y="21"/>
                    <a:pt x="31" y="13"/>
                  </a:cubicBezTo>
                  <a:cubicBezTo>
                    <a:pt x="30" y="8"/>
                    <a:pt x="25" y="4"/>
                    <a:pt x="22" y="0"/>
                  </a:cubicBezTo>
                  <a:cubicBezTo>
                    <a:pt x="21" y="5"/>
                    <a:pt x="28" y="11"/>
                    <a:pt x="27" y="15"/>
                  </a:cubicBezTo>
                  <a:cubicBezTo>
                    <a:pt x="26" y="20"/>
                    <a:pt x="19" y="19"/>
                    <a:pt x="16" y="2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8" name="Freeform 85">
              <a:extLst>
                <a:ext uri="{FF2B5EF4-FFF2-40B4-BE49-F238E27FC236}">
                  <a16:creationId xmlns:a16="http://schemas.microsoft.com/office/drawing/2014/main" id="{7C310B87-CA7A-80A2-3FDD-9417388898DB}"/>
                </a:ext>
              </a:extLst>
            </p:cNvPr>
            <p:cNvSpPr>
              <a:spLocks/>
            </p:cNvSpPr>
            <p:nvPr/>
          </p:nvSpPr>
          <p:spPr bwMode="auto">
            <a:xfrm>
              <a:off x="2589" y="2457"/>
              <a:ext cx="92" cy="50"/>
            </a:xfrm>
            <a:custGeom>
              <a:avLst/>
              <a:gdLst>
                <a:gd name="T0" fmla="*/ 0 w 41"/>
                <a:gd name="T1" fmla="*/ 102 h 22"/>
                <a:gd name="T2" fmla="*/ 90 w 41"/>
                <a:gd name="T3" fmla="*/ 211 h 22"/>
                <a:gd name="T4" fmla="*/ 227 w 41"/>
                <a:gd name="T5" fmla="*/ 211 h 22"/>
                <a:gd name="T6" fmla="*/ 283 w 41"/>
                <a:gd name="T7" fmla="*/ 175 h 22"/>
                <a:gd name="T8" fmla="*/ 364 w 41"/>
                <a:gd name="T9" fmla="*/ 166 h 22"/>
                <a:gd name="T10" fmla="*/ 372 w 41"/>
                <a:gd name="T11" fmla="*/ 73 h 22"/>
                <a:gd name="T12" fmla="*/ 316 w 41"/>
                <a:gd name="T13" fmla="*/ 155 h 22"/>
                <a:gd name="T14" fmla="*/ 247 w 41"/>
                <a:gd name="T15" fmla="*/ 0 h 22"/>
                <a:gd name="T16" fmla="*/ 157 w 41"/>
                <a:gd name="T17" fmla="*/ 155 h 22"/>
                <a:gd name="T18" fmla="*/ 126 w 41"/>
                <a:gd name="T19" fmla="*/ 1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
                  <a:moveTo>
                    <a:pt x="0" y="9"/>
                  </a:moveTo>
                  <a:cubicBezTo>
                    <a:pt x="1" y="12"/>
                    <a:pt x="6" y="16"/>
                    <a:pt x="8" y="18"/>
                  </a:cubicBezTo>
                  <a:cubicBezTo>
                    <a:pt x="13" y="22"/>
                    <a:pt x="15" y="22"/>
                    <a:pt x="20" y="18"/>
                  </a:cubicBezTo>
                  <a:cubicBezTo>
                    <a:pt x="22" y="17"/>
                    <a:pt x="23" y="16"/>
                    <a:pt x="25" y="15"/>
                  </a:cubicBezTo>
                  <a:cubicBezTo>
                    <a:pt x="28" y="14"/>
                    <a:pt x="30" y="14"/>
                    <a:pt x="32" y="14"/>
                  </a:cubicBezTo>
                  <a:cubicBezTo>
                    <a:pt x="36" y="12"/>
                    <a:pt x="41" y="8"/>
                    <a:pt x="33" y="6"/>
                  </a:cubicBezTo>
                  <a:cubicBezTo>
                    <a:pt x="31" y="8"/>
                    <a:pt x="30" y="11"/>
                    <a:pt x="28" y="13"/>
                  </a:cubicBezTo>
                  <a:cubicBezTo>
                    <a:pt x="25" y="9"/>
                    <a:pt x="24" y="4"/>
                    <a:pt x="22" y="0"/>
                  </a:cubicBezTo>
                  <a:cubicBezTo>
                    <a:pt x="18" y="3"/>
                    <a:pt x="18" y="10"/>
                    <a:pt x="14" y="13"/>
                  </a:cubicBezTo>
                  <a:cubicBezTo>
                    <a:pt x="13" y="13"/>
                    <a:pt x="12" y="12"/>
                    <a:pt x="11" y="1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9" name="Freeform 86">
              <a:extLst>
                <a:ext uri="{FF2B5EF4-FFF2-40B4-BE49-F238E27FC236}">
                  <a16:creationId xmlns:a16="http://schemas.microsoft.com/office/drawing/2014/main" id="{8047E04D-942B-04F1-38CA-C824DFAF52FE}"/>
                </a:ext>
              </a:extLst>
            </p:cNvPr>
            <p:cNvSpPr>
              <a:spLocks/>
            </p:cNvSpPr>
            <p:nvPr/>
          </p:nvSpPr>
          <p:spPr bwMode="auto">
            <a:xfrm>
              <a:off x="2665" y="2395"/>
              <a:ext cx="117" cy="69"/>
            </a:xfrm>
            <a:custGeom>
              <a:avLst/>
              <a:gdLst>
                <a:gd name="T0" fmla="*/ 194 w 52"/>
                <a:gd name="T1" fmla="*/ 343 h 31"/>
                <a:gd name="T2" fmla="*/ 308 w 52"/>
                <a:gd name="T3" fmla="*/ 287 h 31"/>
                <a:gd name="T4" fmla="*/ 437 w 52"/>
                <a:gd name="T5" fmla="*/ 323 h 31"/>
                <a:gd name="T6" fmla="*/ 592 w 52"/>
                <a:gd name="T7" fmla="*/ 198 h 31"/>
                <a:gd name="T8" fmla="*/ 437 w 52"/>
                <a:gd name="T9" fmla="*/ 145 h 31"/>
                <a:gd name="T10" fmla="*/ 446 w 52"/>
                <a:gd name="T11" fmla="*/ 0 h 31"/>
                <a:gd name="T12" fmla="*/ 421 w 52"/>
                <a:gd name="T13" fmla="*/ 198 h 31"/>
                <a:gd name="T14" fmla="*/ 182 w 52"/>
                <a:gd name="T15" fmla="*/ 307 h 31"/>
                <a:gd name="T16" fmla="*/ 36 w 52"/>
                <a:gd name="T17" fmla="*/ 178 h 31"/>
                <a:gd name="T18" fmla="*/ 36 w 52"/>
                <a:gd name="T19" fmla="*/ 24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31">
                  <a:moveTo>
                    <a:pt x="17" y="31"/>
                  </a:moveTo>
                  <a:cubicBezTo>
                    <a:pt x="19" y="31"/>
                    <a:pt x="23" y="27"/>
                    <a:pt x="27" y="26"/>
                  </a:cubicBezTo>
                  <a:cubicBezTo>
                    <a:pt x="31" y="26"/>
                    <a:pt x="34" y="30"/>
                    <a:pt x="38" y="29"/>
                  </a:cubicBezTo>
                  <a:cubicBezTo>
                    <a:pt x="45" y="28"/>
                    <a:pt x="43" y="18"/>
                    <a:pt x="52" y="18"/>
                  </a:cubicBezTo>
                  <a:cubicBezTo>
                    <a:pt x="47" y="18"/>
                    <a:pt x="40" y="17"/>
                    <a:pt x="38" y="13"/>
                  </a:cubicBezTo>
                  <a:cubicBezTo>
                    <a:pt x="36" y="9"/>
                    <a:pt x="39" y="4"/>
                    <a:pt x="39" y="0"/>
                  </a:cubicBezTo>
                  <a:cubicBezTo>
                    <a:pt x="28" y="4"/>
                    <a:pt x="39" y="11"/>
                    <a:pt x="37" y="18"/>
                  </a:cubicBezTo>
                  <a:cubicBezTo>
                    <a:pt x="36" y="25"/>
                    <a:pt x="21" y="22"/>
                    <a:pt x="16" y="28"/>
                  </a:cubicBezTo>
                  <a:cubicBezTo>
                    <a:pt x="8" y="25"/>
                    <a:pt x="8" y="21"/>
                    <a:pt x="3" y="16"/>
                  </a:cubicBezTo>
                  <a:cubicBezTo>
                    <a:pt x="1" y="17"/>
                    <a:pt x="0" y="20"/>
                    <a:pt x="3" y="2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0" name="Freeform 87">
              <a:extLst>
                <a:ext uri="{FF2B5EF4-FFF2-40B4-BE49-F238E27FC236}">
                  <a16:creationId xmlns:a16="http://schemas.microsoft.com/office/drawing/2014/main" id="{376CFBD3-7EE6-4CCD-0C61-E8FFC3B9AAB3}"/>
                </a:ext>
              </a:extLst>
            </p:cNvPr>
            <p:cNvSpPr>
              <a:spLocks/>
            </p:cNvSpPr>
            <p:nvPr/>
          </p:nvSpPr>
          <p:spPr bwMode="auto">
            <a:xfrm>
              <a:off x="2613" y="2556"/>
              <a:ext cx="99" cy="99"/>
            </a:xfrm>
            <a:custGeom>
              <a:avLst/>
              <a:gdLst>
                <a:gd name="T0" fmla="*/ 0 w 44"/>
                <a:gd name="T1" fmla="*/ 491 h 44"/>
                <a:gd name="T2" fmla="*/ 11 w 44"/>
                <a:gd name="T3" fmla="*/ 502 h 44"/>
                <a:gd name="T4" fmla="*/ 227 w 44"/>
                <a:gd name="T5" fmla="*/ 437 h 44"/>
                <a:gd name="T6" fmla="*/ 437 w 44"/>
                <a:gd name="T7" fmla="*/ 410 h 44"/>
                <a:gd name="T8" fmla="*/ 421 w 44"/>
                <a:gd name="T9" fmla="*/ 227 h 44"/>
                <a:gd name="T10" fmla="*/ 482 w 44"/>
                <a:gd name="T11" fmla="*/ 45 h 44"/>
                <a:gd name="T12" fmla="*/ 376 w 44"/>
                <a:gd name="T13" fmla="*/ 162 h 44"/>
                <a:gd name="T14" fmla="*/ 356 w 44"/>
                <a:gd name="T15" fmla="*/ 356 h 44"/>
                <a:gd name="T16" fmla="*/ 173 w 44"/>
                <a:gd name="T17" fmla="*/ 356 h 44"/>
                <a:gd name="T18" fmla="*/ 11 w 44"/>
                <a:gd name="T19" fmla="*/ 45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0" y="43"/>
                  </a:moveTo>
                  <a:cubicBezTo>
                    <a:pt x="1" y="43"/>
                    <a:pt x="0" y="44"/>
                    <a:pt x="1" y="44"/>
                  </a:cubicBezTo>
                  <a:cubicBezTo>
                    <a:pt x="7" y="41"/>
                    <a:pt x="13" y="38"/>
                    <a:pt x="20" y="38"/>
                  </a:cubicBezTo>
                  <a:cubicBezTo>
                    <a:pt x="26" y="37"/>
                    <a:pt x="33" y="40"/>
                    <a:pt x="38" y="36"/>
                  </a:cubicBezTo>
                  <a:cubicBezTo>
                    <a:pt x="44" y="31"/>
                    <a:pt x="39" y="27"/>
                    <a:pt x="37" y="20"/>
                  </a:cubicBezTo>
                  <a:cubicBezTo>
                    <a:pt x="35" y="12"/>
                    <a:pt x="39" y="12"/>
                    <a:pt x="42" y="4"/>
                  </a:cubicBezTo>
                  <a:cubicBezTo>
                    <a:pt x="37" y="0"/>
                    <a:pt x="33" y="10"/>
                    <a:pt x="33" y="14"/>
                  </a:cubicBezTo>
                  <a:cubicBezTo>
                    <a:pt x="33" y="19"/>
                    <a:pt x="36" y="28"/>
                    <a:pt x="31" y="31"/>
                  </a:cubicBezTo>
                  <a:cubicBezTo>
                    <a:pt x="28" y="33"/>
                    <a:pt x="18" y="30"/>
                    <a:pt x="15" y="31"/>
                  </a:cubicBezTo>
                  <a:cubicBezTo>
                    <a:pt x="9" y="32"/>
                    <a:pt x="7" y="39"/>
                    <a:pt x="1" y="4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1" name="Freeform 88">
              <a:extLst>
                <a:ext uri="{FF2B5EF4-FFF2-40B4-BE49-F238E27FC236}">
                  <a16:creationId xmlns:a16="http://schemas.microsoft.com/office/drawing/2014/main" id="{2CB2B2A7-73DA-E3F2-FD9F-F7DC3E3881D9}"/>
                </a:ext>
              </a:extLst>
            </p:cNvPr>
            <p:cNvSpPr>
              <a:spLocks/>
            </p:cNvSpPr>
            <p:nvPr/>
          </p:nvSpPr>
          <p:spPr bwMode="auto">
            <a:xfrm>
              <a:off x="2712" y="2590"/>
              <a:ext cx="70" cy="105"/>
            </a:xfrm>
            <a:custGeom>
              <a:avLst/>
              <a:gdLst>
                <a:gd name="T0" fmla="*/ 230 w 31"/>
                <a:gd name="T1" fmla="*/ 101 h 47"/>
                <a:gd name="T2" fmla="*/ 321 w 31"/>
                <a:gd name="T3" fmla="*/ 190 h 47"/>
                <a:gd name="T4" fmla="*/ 275 w 31"/>
                <a:gd name="T5" fmla="*/ 279 h 47"/>
                <a:gd name="T6" fmla="*/ 174 w 31"/>
                <a:gd name="T7" fmla="*/ 489 h 47"/>
                <a:gd name="T8" fmla="*/ 255 w 31"/>
                <a:gd name="T9" fmla="*/ 270 h 47"/>
                <a:gd name="T10" fmla="*/ 183 w 31"/>
                <a:gd name="T11" fmla="*/ 134 h 47"/>
                <a:gd name="T12" fmla="*/ 219 w 31"/>
                <a:gd name="T13" fmla="*/ 36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47">
                  <a:moveTo>
                    <a:pt x="20" y="9"/>
                  </a:moveTo>
                  <a:cubicBezTo>
                    <a:pt x="22" y="12"/>
                    <a:pt x="26" y="15"/>
                    <a:pt x="28" y="17"/>
                  </a:cubicBezTo>
                  <a:cubicBezTo>
                    <a:pt x="31" y="24"/>
                    <a:pt x="27" y="22"/>
                    <a:pt x="24" y="25"/>
                  </a:cubicBezTo>
                  <a:cubicBezTo>
                    <a:pt x="19" y="29"/>
                    <a:pt x="16" y="37"/>
                    <a:pt x="15" y="44"/>
                  </a:cubicBezTo>
                  <a:cubicBezTo>
                    <a:pt x="0" y="47"/>
                    <a:pt x="21" y="27"/>
                    <a:pt x="22" y="24"/>
                  </a:cubicBezTo>
                  <a:cubicBezTo>
                    <a:pt x="23" y="18"/>
                    <a:pt x="19" y="16"/>
                    <a:pt x="16" y="12"/>
                  </a:cubicBezTo>
                  <a:cubicBezTo>
                    <a:pt x="15" y="9"/>
                    <a:pt x="14" y="0"/>
                    <a:pt x="19" y="3"/>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2" name="Freeform 89">
              <a:extLst>
                <a:ext uri="{FF2B5EF4-FFF2-40B4-BE49-F238E27FC236}">
                  <a16:creationId xmlns:a16="http://schemas.microsoft.com/office/drawing/2014/main" id="{9D550137-DC86-9371-1011-B9A8E6CB171F}"/>
                </a:ext>
              </a:extLst>
            </p:cNvPr>
            <p:cNvSpPr>
              <a:spLocks/>
            </p:cNvSpPr>
            <p:nvPr/>
          </p:nvSpPr>
          <p:spPr bwMode="auto">
            <a:xfrm>
              <a:off x="2586" y="2767"/>
              <a:ext cx="68" cy="27"/>
            </a:xfrm>
            <a:custGeom>
              <a:avLst/>
              <a:gdLst>
                <a:gd name="T0" fmla="*/ 0 w 30"/>
                <a:gd name="T1" fmla="*/ 45 h 12"/>
                <a:gd name="T2" fmla="*/ 220 w 30"/>
                <a:gd name="T3" fmla="*/ 92 h 12"/>
                <a:gd name="T4" fmla="*/ 304 w 30"/>
                <a:gd name="T5" fmla="*/ 92 h 12"/>
                <a:gd name="T6" fmla="*/ 349 w 30"/>
                <a:gd name="T7" fmla="*/ 0 h 12"/>
                <a:gd name="T8" fmla="*/ 138 w 30"/>
                <a:gd name="T9" fmla="*/ 2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2">
                  <a:moveTo>
                    <a:pt x="0" y="4"/>
                  </a:moveTo>
                  <a:cubicBezTo>
                    <a:pt x="2" y="7"/>
                    <a:pt x="14" y="6"/>
                    <a:pt x="19" y="8"/>
                  </a:cubicBezTo>
                  <a:cubicBezTo>
                    <a:pt x="22" y="9"/>
                    <a:pt x="22" y="12"/>
                    <a:pt x="26" y="8"/>
                  </a:cubicBezTo>
                  <a:cubicBezTo>
                    <a:pt x="28" y="6"/>
                    <a:pt x="27" y="2"/>
                    <a:pt x="30" y="0"/>
                  </a:cubicBezTo>
                  <a:cubicBezTo>
                    <a:pt x="26" y="4"/>
                    <a:pt x="17" y="6"/>
                    <a:pt x="12" y="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3" name="Freeform 90">
              <a:extLst>
                <a:ext uri="{FF2B5EF4-FFF2-40B4-BE49-F238E27FC236}">
                  <a16:creationId xmlns:a16="http://schemas.microsoft.com/office/drawing/2014/main" id="{67C96998-2735-A062-55F6-53AD1A9C7A22}"/>
                </a:ext>
              </a:extLst>
            </p:cNvPr>
            <p:cNvSpPr>
              <a:spLocks/>
            </p:cNvSpPr>
            <p:nvPr/>
          </p:nvSpPr>
          <p:spPr bwMode="auto">
            <a:xfrm>
              <a:off x="2398" y="2729"/>
              <a:ext cx="63" cy="126"/>
            </a:xfrm>
            <a:custGeom>
              <a:avLst/>
              <a:gdLst>
                <a:gd name="T0" fmla="*/ 25 w 28"/>
                <a:gd name="T1" fmla="*/ 173 h 56"/>
                <a:gd name="T2" fmla="*/ 45 w 28"/>
                <a:gd name="T3" fmla="*/ 308 h 56"/>
                <a:gd name="T4" fmla="*/ 56 w 28"/>
                <a:gd name="T5" fmla="*/ 457 h 56"/>
                <a:gd name="T6" fmla="*/ 239 w 28"/>
                <a:gd name="T7" fmla="*/ 639 h 56"/>
                <a:gd name="T8" fmla="*/ 126 w 28"/>
                <a:gd name="T9" fmla="*/ 457 h 56"/>
                <a:gd name="T10" fmla="*/ 126 w 28"/>
                <a:gd name="T11" fmla="*/ 284 h 56"/>
                <a:gd name="T12" fmla="*/ 162 w 28"/>
                <a:gd name="T13" fmla="*/ 101 h 56"/>
                <a:gd name="T14" fmla="*/ 320 w 28"/>
                <a:gd name="T15" fmla="*/ 11 h 56"/>
                <a:gd name="T16" fmla="*/ 92 w 28"/>
                <a:gd name="T17" fmla="*/ 9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2" y="15"/>
                  </a:moveTo>
                  <a:cubicBezTo>
                    <a:pt x="0" y="20"/>
                    <a:pt x="3" y="23"/>
                    <a:pt x="4" y="27"/>
                  </a:cubicBezTo>
                  <a:cubicBezTo>
                    <a:pt x="6" y="33"/>
                    <a:pt x="5" y="35"/>
                    <a:pt x="5" y="40"/>
                  </a:cubicBezTo>
                  <a:cubicBezTo>
                    <a:pt x="5" y="51"/>
                    <a:pt x="15" y="51"/>
                    <a:pt x="21" y="56"/>
                  </a:cubicBezTo>
                  <a:cubicBezTo>
                    <a:pt x="21" y="49"/>
                    <a:pt x="14" y="46"/>
                    <a:pt x="11" y="40"/>
                  </a:cubicBezTo>
                  <a:cubicBezTo>
                    <a:pt x="9" y="36"/>
                    <a:pt x="12" y="30"/>
                    <a:pt x="11" y="25"/>
                  </a:cubicBezTo>
                  <a:cubicBezTo>
                    <a:pt x="9" y="18"/>
                    <a:pt x="7" y="15"/>
                    <a:pt x="14" y="9"/>
                  </a:cubicBezTo>
                  <a:cubicBezTo>
                    <a:pt x="18" y="6"/>
                    <a:pt x="24" y="3"/>
                    <a:pt x="28" y="1"/>
                  </a:cubicBezTo>
                  <a:cubicBezTo>
                    <a:pt x="20" y="0"/>
                    <a:pt x="14" y="8"/>
                    <a:pt x="8" y="8"/>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4" name="Freeform 91">
              <a:extLst>
                <a:ext uri="{FF2B5EF4-FFF2-40B4-BE49-F238E27FC236}">
                  <a16:creationId xmlns:a16="http://schemas.microsoft.com/office/drawing/2014/main" id="{9AA71D15-D69F-19C3-7D14-3597C8E7FDB5}"/>
                </a:ext>
              </a:extLst>
            </p:cNvPr>
            <p:cNvSpPr>
              <a:spLocks/>
            </p:cNvSpPr>
            <p:nvPr/>
          </p:nvSpPr>
          <p:spPr bwMode="auto">
            <a:xfrm>
              <a:off x="2328" y="2756"/>
              <a:ext cx="43" cy="81"/>
            </a:xfrm>
            <a:custGeom>
              <a:avLst/>
              <a:gdLst>
                <a:gd name="T0" fmla="*/ 195 w 19"/>
                <a:gd name="T1" fmla="*/ 36 h 36"/>
                <a:gd name="T2" fmla="*/ 149 w 19"/>
                <a:gd name="T3" fmla="*/ 218 h 36"/>
                <a:gd name="T4" fmla="*/ 183 w 19"/>
                <a:gd name="T5" fmla="*/ 410 h 36"/>
                <a:gd name="T6" fmla="*/ 102 w 19"/>
                <a:gd name="T7" fmla="*/ 218 h 36"/>
                <a:gd name="T8" fmla="*/ 0 w 19"/>
                <a:gd name="T9" fmla="*/ 173 h 36"/>
                <a:gd name="T10" fmla="*/ 118 w 19"/>
                <a:gd name="T11" fmla="*/ 0 h 36"/>
                <a:gd name="T12" fmla="*/ 138 w 19"/>
                <a:gd name="T13" fmla="*/ 45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6">
                  <a:moveTo>
                    <a:pt x="17" y="3"/>
                  </a:moveTo>
                  <a:cubicBezTo>
                    <a:pt x="13" y="6"/>
                    <a:pt x="13" y="14"/>
                    <a:pt x="13" y="19"/>
                  </a:cubicBezTo>
                  <a:cubicBezTo>
                    <a:pt x="14" y="24"/>
                    <a:pt x="19" y="33"/>
                    <a:pt x="16" y="36"/>
                  </a:cubicBezTo>
                  <a:cubicBezTo>
                    <a:pt x="11" y="33"/>
                    <a:pt x="9" y="25"/>
                    <a:pt x="9" y="19"/>
                  </a:cubicBezTo>
                  <a:cubicBezTo>
                    <a:pt x="7" y="12"/>
                    <a:pt x="7" y="13"/>
                    <a:pt x="0" y="15"/>
                  </a:cubicBezTo>
                  <a:cubicBezTo>
                    <a:pt x="1" y="9"/>
                    <a:pt x="8" y="5"/>
                    <a:pt x="10" y="0"/>
                  </a:cubicBezTo>
                  <a:cubicBezTo>
                    <a:pt x="11" y="1"/>
                    <a:pt x="12" y="2"/>
                    <a:pt x="12" y="4"/>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5" name="Freeform 92">
              <a:extLst>
                <a:ext uri="{FF2B5EF4-FFF2-40B4-BE49-F238E27FC236}">
                  <a16:creationId xmlns:a16="http://schemas.microsoft.com/office/drawing/2014/main" id="{1F4088F5-37B1-994C-1645-E831CDF61156}"/>
                </a:ext>
              </a:extLst>
            </p:cNvPr>
            <p:cNvSpPr>
              <a:spLocks/>
            </p:cNvSpPr>
            <p:nvPr/>
          </p:nvSpPr>
          <p:spPr bwMode="auto">
            <a:xfrm>
              <a:off x="2380" y="2953"/>
              <a:ext cx="195" cy="54"/>
            </a:xfrm>
            <a:custGeom>
              <a:avLst/>
              <a:gdLst>
                <a:gd name="T0" fmla="*/ 9 w 87"/>
                <a:gd name="T1" fmla="*/ 194 h 24"/>
                <a:gd name="T2" fmla="*/ 137 w 87"/>
                <a:gd name="T3" fmla="*/ 162 h 24"/>
                <a:gd name="T4" fmla="*/ 307 w 87"/>
                <a:gd name="T5" fmla="*/ 146 h 24"/>
                <a:gd name="T6" fmla="*/ 453 w 87"/>
                <a:gd name="T7" fmla="*/ 146 h 24"/>
                <a:gd name="T8" fmla="*/ 574 w 87"/>
                <a:gd name="T9" fmla="*/ 173 h 24"/>
                <a:gd name="T10" fmla="*/ 979 w 87"/>
                <a:gd name="T11" fmla="*/ 173 h 24"/>
                <a:gd name="T12" fmla="*/ 789 w 87"/>
                <a:gd name="T13" fmla="*/ 126 h 24"/>
                <a:gd name="T14" fmla="*/ 672 w 87"/>
                <a:gd name="T15" fmla="*/ 162 h 24"/>
                <a:gd name="T16" fmla="*/ 507 w 87"/>
                <a:gd name="T17" fmla="*/ 126 h 24"/>
                <a:gd name="T18" fmla="*/ 361 w 87"/>
                <a:gd name="T19" fmla="*/ 56 h 24"/>
                <a:gd name="T20" fmla="*/ 226 w 87"/>
                <a:gd name="T21" fmla="*/ 0 h 24"/>
                <a:gd name="T22" fmla="*/ 155 w 87"/>
                <a:gd name="T23" fmla="*/ 126 h 24"/>
                <a:gd name="T24" fmla="*/ 0 w 87"/>
                <a:gd name="T25" fmla="*/ 19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24">
                  <a:moveTo>
                    <a:pt x="1" y="17"/>
                  </a:moveTo>
                  <a:cubicBezTo>
                    <a:pt x="3" y="18"/>
                    <a:pt x="9" y="15"/>
                    <a:pt x="12" y="14"/>
                  </a:cubicBezTo>
                  <a:cubicBezTo>
                    <a:pt x="17" y="13"/>
                    <a:pt x="22" y="13"/>
                    <a:pt x="27" y="13"/>
                  </a:cubicBezTo>
                  <a:cubicBezTo>
                    <a:pt x="32" y="12"/>
                    <a:pt x="36" y="12"/>
                    <a:pt x="40" y="13"/>
                  </a:cubicBezTo>
                  <a:cubicBezTo>
                    <a:pt x="44" y="14"/>
                    <a:pt x="47" y="17"/>
                    <a:pt x="51" y="15"/>
                  </a:cubicBezTo>
                  <a:cubicBezTo>
                    <a:pt x="59" y="24"/>
                    <a:pt x="78" y="20"/>
                    <a:pt x="87" y="15"/>
                  </a:cubicBezTo>
                  <a:cubicBezTo>
                    <a:pt x="79" y="20"/>
                    <a:pt x="74" y="19"/>
                    <a:pt x="70" y="11"/>
                  </a:cubicBezTo>
                  <a:cubicBezTo>
                    <a:pt x="67" y="16"/>
                    <a:pt x="66" y="17"/>
                    <a:pt x="60" y="14"/>
                  </a:cubicBezTo>
                  <a:cubicBezTo>
                    <a:pt x="55" y="13"/>
                    <a:pt x="49" y="12"/>
                    <a:pt x="45" y="11"/>
                  </a:cubicBezTo>
                  <a:cubicBezTo>
                    <a:pt x="39" y="8"/>
                    <a:pt x="40" y="5"/>
                    <a:pt x="32" y="5"/>
                  </a:cubicBezTo>
                  <a:cubicBezTo>
                    <a:pt x="25" y="6"/>
                    <a:pt x="25" y="5"/>
                    <a:pt x="20" y="0"/>
                  </a:cubicBezTo>
                  <a:cubicBezTo>
                    <a:pt x="18" y="4"/>
                    <a:pt x="18" y="8"/>
                    <a:pt x="14" y="11"/>
                  </a:cubicBezTo>
                  <a:cubicBezTo>
                    <a:pt x="10" y="15"/>
                    <a:pt x="4" y="13"/>
                    <a:pt x="0" y="17"/>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6" name="Freeform 93">
              <a:extLst>
                <a:ext uri="{FF2B5EF4-FFF2-40B4-BE49-F238E27FC236}">
                  <a16:creationId xmlns:a16="http://schemas.microsoft.com/office/drawing/2014/main" id="{9759A6BE-A4E5-A167-5CB2-907CB52F83E4}"/>
                </a:ext>
              </a:extLst>
            </p:cNvPr>
            <p:cNvSpPr>
              <a:spLocks/>
            </p:cNvSpPr>
            <p:nvPr/>
          </p:nvSpPr>
          <p:spPr bwMode="auto">
            <a:xfrm>
              <a:off x="2676" y="2942"/>
              <a:ext cx="128" cy="58"/>
            </a:xfrm>
            <a:custGeom>
              <a:avLst/>
              <a:gdLst>
                <a:gd name="T0" fmla="*/ 0 w 57"/>
                <a:gd name="T1" fmla="*/ 154 h 26"/>
                <a:gd name="T2" fmla="*/ 644 w 57"/>
                <a:gd name="T3" fmla="*/ 178 h 26"/>
                <a:gd name="T4" fmla="*/ 308 w 57"/>
                <a:gd name="T5" fmla="*/ 190 h 26"/>
                <a:gd name="T6" fmla="*/ 157 w 57"/>
                <a:gd name="T7" fmla="*/ 145 h 26"/>
                <a:gd name="T8" fmla="*/ 137 w 57"/>
                <a:gd name="T9" fmla="*/ 0 h 26"/>
                <a:gd name="T10" fmla="*/ 56 w 57"/>
                <a:gd name="T11" fmla="*/ 20 h 26"/>
                <a:gd name="T12" fmla="*/ 65 w 57"/>
                <a:gd name="T13" fmla="*/ 154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6">
                  <a:moveTo>
                    <a:pt x="0" y="14"/>
                  </a:moveTo>
                  <a:cubicBezTo>
                    <a:pt x="16" y="26"/>
                    <a:pt x="40" y="20"/>
                    <a:pt x="57" y="16"/>
                  </a:cubicBezTo>
                  <a:cubicBezTo>
                    <a:pt x="50" y="20"/>
                    <a:pt x="35" y="19"/>
                    <a:pt x="27" y="17"/>
                  </a:cubicBezTo>
                  <a:cubicBezTo>
                    <a:pt x="24" y="16"/>
                    <a:pt x="16" y="15"/>
                    <a:pt x="14" y="13"/>
                  </a:cubicBezTo>
                  <a:cubicBezTo>
                    <a:pt x="10" y="10"/>
                    <a:pt x="13" y="5"/>
                    <a:pt x="12" y="0"/>
                  </a:cubicBezTo>
                  <a:cubicBezTo>
                    <a:pt x="10" y="0"/>
                    <a:pt x="7" y="0"/>
                    <a:pt x="5" y="2"/>
                  </a:cubicBezTo>
                  <a:cubicBezTo>
                    <a:pt x="9" y="6"/>
                    <a:pt x="13" y="11"/>
                    <a:pt x="6" y="14"/>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7" name="Freeform 94">
              <a:extLst>
                <a:ext uri="{FF2B5EF4-FFF2-40B4-BE49-F238E27FC236}">
                  <a16:creationId xmlns:a16="http://schemas.microsoft.com/office/drawing/2014/main" id="{BD965188-CC4D-88B8-7919-30178FC3017A}"/>
                </a:ext>
              </a:extLst>
            </p:cNvPr>
            <p:cNvSpPr>
              <a:spLocks/>
            </p:cNvSpPr>
            <p:nvPr/>
          </p:nvSpPr>
          <p:spPr bwMode="auto">
            <a:xfrm>
              <a:off x="2721" y="3007"/>
              <a:ext cx="139" cy="74"/>
            </a:xfrm>
            <a:custGeom>
              <a:avLst/>
              <a:gdLst>
                <a:gd name="T0" fmla="*/ 417 w 62"/>
                <a:gd name="T1" fmla="*/ 56 h 33"/>
                <a:gd name="T2" fmla="*/ 247 w 62"/>
                <a:gd name="T3" fmla="*/ 157 h 33"/>
                <a:gd name="T4" fmla="*/ 126 w 62"/>
                <a:gd name="T5" fmla="*/ 191 h 33"/>
                <a:gd name="T6" fmla="*/ 146 w 62"/>
                <a:gd name="T7" fmla="*/ 262 h 33"/>
                <a:gd name="T8" fmla="*/ 182 w 62"/>
                <a:gd name="T9" fmla="*/ 336 h 33"/>
                <a:gd name="T10" fmla="*/ 65 w 62"/>
                <a:gd name="T11" fmla="*/ 292 h 33"/>
                <a:gd name="T12" fmla="*/ 0 w 62"/>
                <a:gd name="T13" fmla="*/ 81 h 33"/>
                <a:gd name="T14" fmla="*/ 352 w 62"/>
                <a:gd name="T15" fmla="*/ 56 h 33"/>
                <a:gd name="T16" fmla="*/ 527 w 62"/>
                <a:gd name="T17" fmla="*/ 9 h 33"/>
                <a:gd name="T18" fmla="*/ 699 w 62"/>
                <a:gd name="T19" fmla="*/ 56 h 33"/>
                <a:gd name="T20" fmla="*/ 453 w 62"/>
                <a:gd name="T21" fmla="*/ 9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33">
                  <a:moveTo>
                    <a:pt x="37" y="5"/>
                  </a:moveTo>
                  <a:cubicBezTo>
                    <a:pt x="33" y="13"/>
                    <a:pt x="30" y="13"/>
                    <a:pt x="22" y="14"/>
                  </a:cubicBezTo>
                  <a:cubicBezTo>
                    <a:pt x="18" y="14"/>
                    <a:pt x="13" y="14"/>
                    <a:pt x="11" y="17"/>
                  </a:cubicBezTo>
                  <a:cubicBezTo>
                    <a:pt x="8" y="22"/>
                    <a:pt x="10" y="20"/>
                    <a:pt x="13" y="23"/>
                  </a:cubicBezTo>
                  <a:cubicBezTo>
                    <a:pt x="15" y="25"/>
                    <a:pt x="21" y="26"/>
                    <a:pt x="16" y="30"/>
                  </a:cubicBezTo>
                  <a:cubicBezTo>
                    <a:pt x="12" y="33"/>
                    <a:pt x="8" y="29"/>
                    <a:pt x="6" y="26"/>
                  </a:cubicBezTo>
                  <a:cubicBezTo>
                    <a:pt x="2" y="20"/>
                    <a:pt x="3" y="13"/>
                    <a:pt x="0" y="7"/>
                  </a:cubicBezTo>
                  <a:cubicBezTo>
                    <a:pt x="3" y="18"/>
                    <a:pt x="25" y="8"/>
                    <a:pt x="31" y="5"/>
                  </a:cubicBezTo>
                  <a:cubicBezTo>
                    <a:pt x="37" y="2"/>
                    <a:pt x="40" y="0"/>
                    <a:pt x="47" y="1"/>
                  </a:cubicBezTo>
                  <a:cubicBezTo>
                    <a:pt x="52" y="1"/>
                    <a:pt x="58" y="5"/>
                    <a:pt x="62" y="5"/>
                  </a:cubicBezTo>
                  <a:cubicBezTo>
                    <a:pt x="54" y="5"/>
                    <a:pt x="45" y="1"/>
                    <a:pt x="40" y="8"/>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8" name="Freeform 95">
              <a:extLst>
                <a:ext uri="{FF2B5EF4-FFF2-40B4-BE49-F238E27FC236}">
                  <a16:creationId xmlns:a16="http://schemas.microsoft.com/office/drawing/2014/main" id="{E18CE1B7-5C0B-39F8-A573-580E49751047}"/>
                </a:ext>
              </a:extLst>
            </p:cNvPr>
            <p:cNvSpPr>
              <a:spLocks/>
            </p:cNvSpPr>
            <p:nvPr/>
          </p:nvSpPr>
          <p:spPr bwMode="auto">
            <a:xfrm>
              <a:off x="2474" y="3214"/>
              <a:ext cx="79" cy="74"/>
            </a:xfrm>
            <a:custGeom>
              <a:avLst/>
              <a:gdLst>
                <a:gd name="T0" fmla="*/ 81 w 35"/>
                <a:gd name="T1" fmla="*/ 0 h 33"/>
                <a:gd name="T2" fmla="*/ 45 w 35"/>
                <a:gd name="T3" fmla="*/ 235 h 33"/>
                <a:gd name="T4" fmla="*/ 264 w 35"/>
                <a:gd name="T5" fmla="*/ 372 h 33"/>
                <a:gd name="T6" fmla="*/ 230 w 35"/>
                <a:gd name="T7" fmla="*/ 215 h 33"/>
                <a:gd name="T8" fmla="*/ 402 w 35"/>
                <a:gd name="T9" fmla="*/ 170 h 33"/>
                <a:gd name="T10" fmla="*/ 377 w 35"/>
                <a:gd name="T11" fmla="*/ 170 h 33"/>
                <a:gd name="T12" fmla="*/ 345 w 35"/>
                <a:gd name="T13" fmla="*/ 215 h 33"/>
                <a:gd name="T14" fmla="*/ 275 w 35"/>
                <a:gd name="T15" fmla="*/ 126 h 33"/>
                <a:gd name="T16" fmla="*/ 194 w 35"/>
                <a:gd name="T17" fmla="*/ 191 h 33"/>
                <a:gd name="T18" fmla="*/ 93 w 35"/>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33">
                  <a:moveTo>
                    <a:pt x="7" y="0"/>
                  </a:moveTo>
                  <a:cubicBezTo>
                    <a:pt x="4" y="7"/>
                    <a:pt x="0" y="13"/>
                    <a:pt x="4" y="21"/>
                  </a:cubicBezTo>
                  <a:cubicBezTo>
                    <a:pt x="7" y="27"/>
                    <a:pt x="16" y="31"/>
                    <a:pt x="23" y="33"/>
                  </a:cubicBezTo>
                  <a:cubicBezTo>
                    <a:pt x="18" y="30"/>
                    <a:pt x="13" y="23"/>
                    <a:pt x="20" y="19"/>
                  </a:cubicBezTo>
                  <a:cubicBezTo>
                    <a:pt x="25" y="16"/>
                    <a:pt x="30" y="20"/>
                    <a:pt x="35" y="15"/>
                  </a:cubicBezTo>
                  <a:cubicBezTo>
                    <a:pt x="35" y="15"/>
                    <a:pt x="33" y="15"/>
                    <a:pt x="33" y="15"/>
                  </a:cubicBezTo>
                  <a:cubicBezTo>
                    <a:pt x="32" y="16"/>
                    <a:pt x="31" y="17"/>
                    <a:pt x="30" y="19"/>
                  </a:cubicBezTo>
                  <a:cubicBezTo>
                    <a:pt x="29" y="17"/>
                    <a:pt x="27" y="11"/>
                    <a:pt x="24" y="11"/>
                  </a:cubicBezTo>
                  <a:cubicBezTo>
                    <a:pt x="21" y="11"/>
                    <a:pt x="20" y="17"/>
                    <a:pt x="17" y="17"/>
                  </a:cubicBezTo>
                  <a:cubicBezTo>
                    <a:pt x="12" y="16"/>
                    <a:pt x="6" y="4"/>
                    <a:pt x="8"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 name="Freeform 96">
              <a:extLst>
                <a:ext uri="{FF2B5EF4-FFF2-40B4-BE49-F238E27FC236}">
                  <a16:creationId xmlns:a16="http://schemas.microsoft.com/office/drawing/2014/main" id="{E3BB1B14-367F-1AB8-0479-801C72030BBD}"/>
                </a:ext>
              </a:extLst>
            </p:cNvPr>
            <p:cNvSpPr>
              <a:spLocks/>
            </p:cNvSpPr>
            <p:nvPr/>
          </p:nvSpPr>
          <p:spPr bwMode="auto">
            <a:xfrm>
              <a:off x="2470" y="3339"/>
              <a:ext cx="62" cy="29"/>
            </a:xfrm>
            <a:custGeom>
              <a:avLst/>
              <a:gdLst>
                <a:gd name="T0" fmla="*/ 0 w 28"/>
                <a:gd name="T1" fmla="*/ 0 h 13"/>
                <a:gd name="T2" fmla="*/ 186 w 28"/>
                <a:gd name="T3" fmla="*/ 145 h 13"/>
                <a:gd name="T4" fmla="*/ 303 w 28"/>
                <a:gd name="T5" fmla="*/ 125 h 13"/>
                <a:gd name="T6" fmla="*/ 206 w 28"/>
                <a:gd name="T7" fmla="*/ 9 h 13"/>
                <a:gd name="T8" fmla="*/ 78 w 28"/>
                <a:gd name="T9" fmla="*/ 2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3">
                  <a:moveTo>
                    <a:pt x="0" y="0"/>
                  </a:moveTo>
                  <a:cubicBezTo>
                    <a:pt x="8" y="5"/>
                    <a:pt x="14" y="4"/>
                    <a:pt x="17" y="13"/>
                  </a:cubicBezTo>
                  <a:cubicBezTo>
                    <a:pt x="20" y="11"/>
                    <a:pt x="24" y="10"/>
                    <a:pt x="28" y="11"/>
                  </a:cubicBezTo>
                  <a:cubicBezTo>
                    <a:pt x="24" y="9"/>
                    <a:pt x="22" y="5"/>
                    <a:pt x="19" y="1"/>
                  </a:cubicBezTo>
                  <a:cubicBezTo>
                    <a:pt x="16" y="4"/>
                    <a:pt x="10" y="7"/>
                    <a:pt x="7" y="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 name="Freeform 97">
              <a:extLst>
                <a:ext uri="{FF2B5EF4-FFF2-40B4-BE49-F238E27FC236}">
                  <a16:creationId xmlns:a16="http://schemas.microsoft.com/office/drawing/2014/main" id="{729B9B15-ABA8-0B0F-29CF-8DE6CD083A6E}"/>
                </a:ext>
              </a:extLst>
            </p:cNvPr>
            <p:cNvSpPr>
              <a:spLocks/>
            </p:cNvSpPr>
            <p:nvPr/>
          </p:nvSpPr>
          <p:spPr bwMode="auto">
            <a:xfrm>
              <a:off x="2288" y="3187"/>
              <a:ext cx="94" cy="78"/>
            </a:xfrm>
            <a:custGeom>
              <a:avLst/>
              <a:gdLst>
                <a:gd name="T0" fmla="*/ 134 w 42"/>
                <a:gd name="T1" fmla="*/ 20 h 35"/>
                <a:gd name="T2" fmla="*/ 255 w 42"/>
                <a:gd name="T3" fmla="*/ 165 h 35"/>
                <a:gd name="T4" fmla="*/ 360 w 42"/>
                <a:gd name="T5" fmla="*/ 299 h 35"/>
                <a:gd name="T6" fmla="*/ 470 w 42"/>
                <a:gd name="T7" fmla="*/ 388 h 35"/>
                <a:gd name="T8" fmla="*/ 372 w 42"/>
                <a:gd name="T9" fmla="*/ 154 h 35"/>
                <a:gd name="T10" fmla="*/ 154 w 42"/>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35">
                  <a:moveTo>
                    <a:pt x="12" y="2"/>
                  </a:moveTo>
                  <a:cubicBezTo>
                    <a:pt x="0" y="12"/>
                    <a:pt x="20" y="12"/>
                    <a:pt x="23" y="15"/>
                  </a:cubicBezTo>
                  <a:cubicBezTo>
                    <a:pt x="26" y="18"/>
                    <a:pt x="28" y="23"/>
                    <a:pt x="32" y="27"/>
                  </a:cubicBezTo>
                  <a:cubicBezTo>
                    <a:pt x="35" y="29"/>
                    <a:pt x="39" y="32"/>
                    <a:pt x="42" y="35"/>
                  </a:cubicBezTo>
                  <a:cubicBezTo>
                    <a:pt x="35" y="34"/>
                    <a:pt x="33" y="20"/>
                    <a:pt x="33" y="14"/>
                  </a:cubicBezTo>
                  <a:cubicBezTo>
                    <a:pt x="26" y="19"/>
                    <a:pt x="13" y="7"/>
                    <a:pt x="14"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1" name="Freeform 98">
              <a:extLst>
                <a:ext uri="{FF2B5EF4-FFF2-40B4-BE49-F238E27FC236}">
                  <a16:creationId xmlns:a16="http://schemas.microsoft.com/office/drawing/2014/main" id="{317ED898-2D56-927A-F467-A23319D46902}"/>
                </a:ext>
              </a:extLst>
            </p:cNvPr>
            <p:cNvSpPr>
              <a:spLocks/>
            </p:cNvSpPr>
            <p:nvPr/>
          </p:nvSpPr>
          <p:spPr bwMode="auto">
            <a:xfrm>
              <a:off x="2420" y="3380"/>
              <a:ext cx="38" cy="65"/>
            </a:xfrm>
            <a:custGeom>
              <a:avLst/>
              <a:gdLst>
                <a:gd name="T0" fmla="*/ 65 w 17"/>
                <a:gd name="T1" fmla="*/ 9 h 29"/>
                <a:gd name="T2" fmla="*/ 101 w 17"/>
                <a:gd name="T3" fmla="*/ 126 h 29"/>
                <a:gd name="T4" fmla="*/ 20 w 17"/>
                <a:gd name="T5" fmla="*/ 226 h 29"/>
                <a:gd name="T6" fmla="*/ 190 w 17"/>
                <a:gd name="T7" fmla="*/ 307 h 29"/>
                <a:gd name="T8" fmla="*/ 190 w 17"/>
                <a:gd name="T9" fmla="*/ 215 h 29"/>
                <a:gd name="T10" fmla="*/ 190 w 17"/>
                <a:gd name="T11" fmla="*/ 235 h 29"/>
                <a:gd name="T12" fmla="*/ 170 w 17"/>
                <a:gd name="T13" fmla="*/ 81 h 29"/>
                <a:gd name="T14" fmla="*/ 65 w 17"/>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9">
                  <a:moveTo>
                    <a:pt x="6" y="1"/>
                  </a:moveTo>
                  <a:cubicBezTo>
                    <a:pt x="6" y="4"/>
                    <a:pt x="9" y="8"/>
                    <a:pt x="9" y="11"/>
                  </a:cubicBezTo>
                  <a:cubicBezTo>
                    <a:pt x="9" y="15"/>
                    <a:pt x="3" y="17"/>
                    <a:pt x="2" y="20"/>
                  </a:cubicBezTo>
                  <a:cubicBezTo>
                    <a:pt x="0" y="28"/>
                    <a:pt x="11" y="29"/>
                    <a:pt x="17" y="27"/>
                  </a:cubicBezTo>
                  <a:cubicBezTo>
                    <a:pt x="8" y="29"/>
                    <a:pt x="10" y="16"/>
                    <a:pt x="17" y="19"/>
                  </a:cubicBezTo>
                  <a:cubicBezTo>
                    <a:pt x="17" y="20"/>
                    <a:pt x="17" y="21"/>
                    <a:pt x="17" y="21"/>
                  </a:cubicBezTo>
                  <a:cubicBezTo>
                    <a:pt x="3" y="26"/>
                    <a:pt x="12" y="13"/>
                    <a:pt x="15" y="7"/>
                  </a:cubicBezTo>
                  <a:cubicBezTo>
                    <a:pt x="12" y="4"/>
                    <a:pt x="9" y="3"/>
                    <a:pt x="6"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2" name="Freeform 99">
              <a:extLst>
                <a:ext uri="{FF2B5EF4-FFF2-40B4-BE49-F238E27FC236}">
                  <a16:creationId xmlns:a16="http://schemas.microsoft.com/office/drawing/2014/main" id="{3B01D7C3-7A29-7EC6-F83D-192462BBBDC2}"/>
                </a:ext>
              </a:extLst>
            </p:cNvPr>
            <p:cNvSpPr>
              <a:spLocks/>
            </p:cNvSpPr>
            <p:nvPr/>
          </p:nvSpPr>
          <p:spPr bwMode="auto">
            <a:xfrm>
              <a:off x="2506" y="3469"/>
              <a:ext cx="94" cy="52"/>
            </a:xfrm>
            <a:custGeom>
              <a:avLst/>
              <a:gdLst>
                <a:gd name="T0" fmla="*/ 9 w 42"/>
                <a:gd name="T1" fmla="*/ 81 h 23"/>
                <a:gd name="T2" fmla="*/ 336 w 42"/>
                <a:gd name="T3" fmla="*/ 138 h 23"/>
                <a:gd name="T4" fmla="*/ 470 w 42"/>
                <a:gd name="T5" fmla="*/ 149 h 23"/>
                <a:gd name="T6" fmla="*/ 360 w 42"/>
                <a:gd name="T7" fmla="*/ 138 h 23"/>
                <a:gd name="T8" fmla="*/ 154 w 42"/>
                <a:gd name="T9" fmla="*/ 57 h 23"/>
                <a:gd name="T10" fmla="*/ 170 w 42"/>
                <a:gd name="T11" fmla="*/ 0 h 23"/>
                <a:gd name="T12" fmla="*/ 134 w 42"/>
                <a:gd name="T13" fmla="*/ 102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3">
                  <a:moveTo>
                    <a:pt x="1" y="7"/>
                  </a:moveTo>
                  <a:cubicBezTo>
                    <a:pt x="0" y="20"/>
                    <a:pt x="22" y="9"/>
                    <a:pt x="30" y="12"/>
                  </a:cubicBezTo>
                  <a:cubicBezTo>
                    <a:pt x="32" y="14"/>
                    <a:pt x="41" y="23"/>
                    <a:pt x="42" y="13"/>
                  </a:cubicBezTo>
                  <a:cubicBezTo>
                    <a:pt x="42" y="4"/>
                    <a:pt x="34" y="9"/>
                    <a:pt x="32" y="12"/>
                  </a:cubicBezTo>
                  <a:cubicBezTo>
                    <a:pt x="29" y="4"/>
                    <a:pt x="20" y="7"/>
                    <a:pt x="14" y="5"/>
                  </a:cubicBezTo>
                  <a:cubicBezTo>
                    <a:pt x="15" y="4"/>
                    <a:pt x="15" y="2"/>
                    <a:pt x="15" y="0"/>
                  </a:cubicBezTo>
                  <a:cubicBezTo>
                    <a:pt x="13" y="2"/>
                    <a:pt x="11" y="6"/>
                    <a:pt x="12" y="9"/>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3" name="Freeform 100">
              <a:extLst>
                <a:ext uri="{FF2B5EF4-FFF2-40B4-BE49-F238E27FC236}">
                  <a16:creationId xmlns:a16="http://schemas.microsoft.com/office/drawing/2014/main" id="{9043C560-38A0-DDF4-B59B-36C103CD85E7}"/>
                </a:ext>
              </a:extLst>
            </p:cNvPr>
            <p:cNvSpPr>
              <a:spLocks/>
            </p:cNvSpPr>
            <p:nvPr/>
          </p:nvSpPr>
          <p:spPr bwMode="auto">
            <a:xfrm>
              <a:off x="2622" y="3530"/>
              <a:ext cx="47" cy="54"/>
            </a:xfrm>
            <a:custGeom>
              <a:avLst/>
              <a:gdLst>
                <a:gd name="T0" fmla="*/ 20 w 21"/>
                <a:gd name="T1" fmla="*/ 0 h 24"/>
                <a:gd name="T2" fmla="*/ 134 w 21"/>
                <a:gd name="T3" fmla="*/ 173 h 24"/>
                <a:gd name="T4" fmla="*/ 170 w 21"/>
                <a:gd name="T5" fmla="*/ 239 h 24"/>
                <a:gd name="T6" fmla="*/ 235 w 21"/>
                <a:gd name="T7" fmla="*/ 275 h 24"/>
                <a:gd name="T8" fmla="*/ 201 w 21"/>
                <a:gd name="T9" fmla="*/ 20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2" y="0"/>
                  </a:moveTo>
                  <a:cubicBezTo>
                    <a:pt x="0" y="7"/>
                    <a:pt x="9" y="10"/>
                    <a:pt x="12" y="15"/>
                  </a:cubicBezTo>
                  <a:cubicBezTo>
                    <a:pt x="14" y="18"/>
                    <a:pt x="12" y="18"/>
                    <a:pt x="15" y="21"/>
                  </a:cubicBezTo>
                  <a:cubicBezTo>
                    <a:pt x="16" y="23"/>
                    <a:pt x="19" y="23"/>
                    <a:pt x="21" y="24"/>
                  </a:cubicBezTo>
                  <a:cubicBezTo>
                    <a:pt x="20" y="22"/>
                    <a:pt x="20" y="20"/>
                    <a:pt x="18" y="18"/>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4" name="Freeform 101">
              <a:extLst>
                <a:ext uri="{FF2B5EF4-FFF2-40B4-BE49-F238E27FC236}">
                  <a16:creationId xmlns:a16="http://schemas.microsoft.com/office/drawing/2014/main" id="{320252CB-1E14-47B5-B1C4-A8385753A6FB}"/>
                </a:ext>
              </a:extLst>
            </p:cNvPr>
            <p:cNvSpPr>
              <a:spLocks/>
            </p:cNvSpPr>
            <p:nvPr/>
          </p:nvSpPr>
          <p:spPr bwMode="auto">
            <a:xfrm>
              <a:off x="2766" y="3503"/>
              <a:ext cx="157" cy="74"/>
            </a:xfrm>
            <a:custGeom>
              <a:avLst/>
              <a:gdLst>
                <a:gd name="T0" fmla="*/ 0 w 70"/>
                <a:gd name="T1" fmla="*/ 292 h 33"/>
                <a:gd name="T2" fmla="*/ 215 w 70"/>
                <a:gd name="T3" fmla="*/ 292 h 33"/>
                <a:gd name="T4" fmla="*/ 462 w 70"/>
                <a:gd name="T5" fmla="*/ 352 h 33"/>
                <a:gd name="T6" fmla="*/ 789 w 70"/>
                <a:gd name="T7" fmla="*/ 327 h 33"/>
                <a:gd name="T8" fmla="*/ 700 w 70"/>
                <a:gd name="T9" fmla="*/ 202 h 33"/>
                <a:gd name="T10" fmla="*/ 689 w 70"/>
                <a:gd name="T11" fmla="*/ 0 h 33"/>
                <a:gd name="T12" fmla="*/ 608 w 70"/>
                <a:gd name="T13" fmla="*/ 292 h 33"/>
                <a:gd name="T14" fmla="*/ 608 w 70"/>
                <a:gd name="T15" fmla="*/ 30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33">
                  <a:moveTo>
                    <a:pt x="0" y="26"/>
                  </a:moveTo>
                  <a:cubicBezTo>
                    <a:pt x="3" y="30"/>
                    <a:pt x="14" y="26"/>
                    <a:pt x="19" y="26"/>
                  </a:cubicBezTo>
                  <a:cubicBezTo>
                    <a:pt x="27" y="27"/>
                    <a:pt x="33" y="32"/>
                    <a:pt x="41" y="31"/>
                  </a:cubicBezTo>
                  <a:cubicBezTo>
                    <a:pt x="50" y="30"/>
                    <a:pt x="62" y="33"/>
                    <a:pt x="70" y="29"/>
                  </a:cubicBezTo>
                  <a:cubicBezTo>
                    <a:pt x="67" y="26"/>
                    <a:pt x="64" y="22"/>
                    <a:pt x="62" y="18"/>
                  </a:cubicBezTo>
                  <a:cubicBezTo>
                    <a:pt x="59" y="11"/>
                    <a:pt x="62" y="7"/>
                    <a:pt x="61" y="0"/>
                  </a:cubicBezTo>
                  <a:cubicBezTo>
                    <a:pt x="55" y="5"/>
                    <a:pt x="62" y="27"/>
                    <a:pt x="54" y="26"/>
                  </a:cubicBezTo>
                  <a:cubicBezTo>
                    <a:pt x="53" y="27"/>
                    <a:pt x="54" y="27"/>
                    <a:pt x="54" y="27"/>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5" name="Freeform 102">
              <a:extLst>
                <a:ext uri="{FF2B5EF4-FFF2-40B4-BE49-F238E27FC236}">
                  <a16:creationId xmlns:a16="http://schemas.microsoft.com/office/drawing/2014/main" id="{BF4530A0-CCD9-43C0-1E2D-3D5FF7104857}"/>
                </a:ext>
              </a:extLst>
            </p:cNvPr>
            <p:cNvSpPr>
              <a:spLocks/>
            </p:cNvSpPr>
            <p:nvPr/>
          </p:nvSpPr>
          <p:spPr bwMode="auto">
            <a:xfrm>
              <a:off x="2806" y="3463"/>
              <a:ext cx="94" cy="47"/>
            </a:xfrm>
            <a:custGeom>
              <a:avLst/>
              <a:gdLst>
                <a:gd name="T0" fmla="*/ 0 w 42"/>
                <a:gd name="T1" fmla="*/ 170 h 21"/>
                <a:gd name="T2" fmla="*/ 0 w 42"/>
                <a:gd name="T3" fmla="*/ 190 h 21"/>
                <a:gd name="T4" fmla="*/ 134 w 42"/>
                <a:gd name="T5" fmla="*/ 201 h 21"/>
                <a:gd name="T6" fmla="*/ 316 w 42"/>
                <a:gd name="T7" fmla="*/ 226 h 21"/>
                <a:gd name="T8" fmla="*/ 470 w 42"/>
                <a:gd name="T9" fmla="*/ 65 h 21"/>
                <a:gd name="T10" fmla="*/ 316 w 42"/>
                <a:gd name="T11" fmla="*/ 0 h 21"/>
                <a:gd name="T12" fmla="*/ 280 w 42"/>
                <a:gd name="T13" fmla="*/ 170 h 21"/>
                <a:gd name="T14" fmla="*/ 190 w 42"/>
                <a:gd name="T15" fmla="*/ 134 h 21"/>
                <a:gd name="T16" fmla="*/ 90 w 42"/>
                <a:gd name="T17" fmla="*/ 18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21">
                  <a:moveTo>
                    <a:pt x="0" y="15"/>
                  </a:moveTo>
                  <a:cubicBezTo>
                    <a:pt x="0" y="16"/>
                    <a:pt x="0" y="16"/>
                    <a:pt x="0" y="17"/>
                  </a:cubicBezTo>
                  <a:cubicBezTo>
                    <a:pt x="3" y="19"/>
                    <a:pt x="8" y="18"/>
                    <a:pt x="12" y="18"/>
                  </a:cubicBezTo>
                  <a:cubicBezTo>
                    <a:pt x="17" y="19"/>
                    <a:pt x="23" y="21"/>
                    <a:pt x="28" y="20"/>
                  </a:cubicBezTo>
                  <a:cubicBezTo>
                    <a:pt x="35" y="18"/>
                    <a:pt x="35" y="5"/>
                    <a:pt x="42" y="6"/>
                  </a:cubicBezTo>
                  <a:cubicBezTo>
                    <a:pt x="39" y="4"/>
                    <a:pt x="32" y="3"/>
                    <a:pt x="28" y="0"/>
                  </a:cubicBezTo>
                  <a:cubicBezTo>
                    <a:pt x="31" y="5"/>
                    <a:pt x="33" y="16"/>
                    <a:pt x="25" y="15"/>
                  </a:cubicBezTo>
                  <a:cubicBezTo>
                    <a:pt x="21" y="15"/>
                    <a:pt x="21" y="12"/>
                    <a:pt x="17" y="12"/>
                  </a:cubicBezTo>
                  <a:cubicBezTo>
                    <a:pt x="14" y="12"/>
                    <a:pt x="11" y="16"/>
                    <a:pt x="8" y="16"/>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6" name="Freeform 103">
              <a:extLst>
                <a:ext uri="{FF2B5EF4-FFF2-40B4-BE49-F238E27FC236}">
                  <a16:creationId xmlns:a16="http://schemas.microsoft.com/office/drawing/2014/main" id="{1A827999-A035-84C4-4370-3265C1E2E54B}"/>
                </a:ext>
              </a:extLst>
            </p:cNvPr>
            <p:cNvSpPr>
              <a:spLocks/>
            </p:cNvSpPr>
            <p:nvPr/>
          </p:nvSpPr>
          <p:spPr bwMode="auto">
            <a:xfrm>
              <a:off x="2566" y="2327"/>
              <a:ext cx="90" cy="99"/>
            </a:xfrm>
            <a:custGeom>
              <a:avLst/>
              <a:gdLst>
                <a:gd name="T0" fmla="*/ 56 w 40"/>
                <a:gd name="T1" fmla="*/ 182 h 44"/>
                <a:gd name="T2" fmla="*/ 72 w 40"/>
                <a:gd name="T3" fmla="*/ 421 h 44"/>
                <a:gd name="T4" fmla="*/ 284 w 40"/>
                <a:gd name="T5" fmla="*/ 365 h 44"/>
                <a:gd name="T6" fmla="*/ 389 w 40"/>
                <a:gd name="T7" fmla="*/ 275 h 44"/>
                <a:gd name="T8" fmla="*/ 437 w 40"/>
                <a:gd name="T9" fmla="*/ 0 h 44"/>
                <a:gd name="T10" fmla="*/ 410 w 40"/>
                <a:gd name="T11" fmla="*/ 117 h 44"/>
                <a:gd name="T12" fmla="*/ 356 w 40"/>
                <a:gd name="T13" fmla="*/ 254 h 44"/>
                <a:gd name="T14" fmla="*/ 56 w 40"/>
                <a:gd name="T15" fmla="*/ 254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4">
                  <a:moveTo>
                    <a:pt x="5" y="16"/>
                  </a:moveTo>
                  <a:cubicBezTo>
                    <a:pt x="0" y="19"/>
                    <a:pt x="2" y="33"/>
                    <a:pt x="6" y="37"/>
                  </a:cubicBezTo>
                  <a:cubicBezTo>
                    <a:pt x="13" y="44"/>
                    <a:pt x="19" y="36"/>
                    <a:pt x="25" y="32"/>
                  </a:cubicBezTo>
                  <a:cubicBezTo>
                    <a:pt x="28" y="28"/>
                    <a:pt x="32" y="28"/>
                    <a:pt x="34" y="24"/>
                  </a:cubicBezTo>
                  <a:cubicBezTo>
                    <a:pt x="38" y="18"/>
                    <a:pt x="40" y="5"/>
                    <a:pt x="38" y="0"/>
                  </a:cubicBezTo>
                  <a:cubicBezTo>
                    <a:pt x="34" y="3"/>
                    <a:pt x="36" y="6"/>
                    <a:pt x="36" y="10"/>
                  </a:cubicBezTo>
                  <a:cubicBezTo>
                    <a:pt x="36" y="16"/>
                    <a:pt x="34" y="18"/>
                    <a:pt x="31" y="22"/>
                  </a:cubicBezTo>
                  <a:cubicBezTo>
                    <a:pt x="25" y="28"/>
                    <a:pt x="9" y="34"/>
                    <a:pt x="5" y="2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7" name="Freeform 104">
              <a:extLst>
                <a:ext uri="{FF2B5EF4-FFF2-40B4-BE49-F238E27FC236}">
                  <a16:creationId xmlns:a16="http://schemas.microsoft.com/office/drawing/2014/main" id="{2DE3964C-492B-14D8-7646-8F1744ACB20D}"/>
                </a:ext>
              </a:extLst>
            </p:cNvPr>
            <p:cNvSpPr>
              <a:spLocks/>
            </p:cNvSpPr>
            <p:nvPr/>
          </p:nvSpPr>
          <p:spPr bwMode="auto">
            <a:xfrm>
              <a:off x="2454" y="2457"/>
              <a:ext cx="31" cy="61"/>
            </a:xfrm>
            <a:custGeom>
              <a:avLst/>
              <a:gdLst>
                <a:gd name="T0" fmla="*/ 44 w 14"/>
                <a:gd name="T1" fmla="*/ 72 h 27"/>
                <a:gd name="T2" fmla="*/ 35 w 14"/>
                <a:gd name="T3" fmla="*/ 300 h 27"/>
                <a:gd name="T4" fmla="*/ 153 w 14"/>
                <a:gd name="T5" fmla="*/ 276 h 27"/>
                <a:gd name="T6" fmla="*/ 53 w 1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7">
                  <a:moveTo>
                    <a:pt x="4" y="6"/>
                  </a:moveTo>
                  <a:cubicBezTo>
                    <a:pt x="3" y="9"/>
                    <a:pt x="0" y="23"/>
                    <a:pt x="3" y="26"/>
                  </a:cubicBezTo>
                  <a:cubicBezTo>
                    <a:pt x="5" y="27"/>
                    <a:pt x="11" y="23"/>
                    <a:pt x="14" y="24"/>
                  </a:cubicBezTo>
                  <a:cubicBezTo>
                    <a:pt x="8" y="17"/>
                    <a:pt x="2" y="11"/>
                    <a:pt x="5"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8" name="Freeform 105">
              <a:extLst>
                <a:ext uri="{FF2B5EF4-FFF2-40B4-BE49-F238E27FC236}">
                  <a16:creationId xmlns:a16="http://schemas.microsoft.com/office/drawing/2014/main" id="{565E8CC8-3427-35AF-EA3F-114B3D082406}"/>
                </a:ext>
              </a:extLst>
            </p:cNvPr>
            <p:cNvSpPr>
              <a:spLocks/>
            </p:cNvSpPr>
            <p:nvPr/>
          </p:nvSpPr>
          <p:spPr bwMode="auto">
            <a:xfrm>
              <a:off x="2557" y="2574"/>
              <a:ext cx="97" cy="61"/>
            </a:xfrm>
            <a:custGeom>
              <a:avLst/>
              <a:gdLst>
                <a:gd name="T0" fmla="*/ 11 w 43"/>
                <a:gd name="T1" fmla="*/ 72 h 27"/>
                <a:gd name="T2" fmla="*/ 56 w 43"/>
                <a:gd name="T3" fmla="*/ 264 h 27"/>
                <a:gd name="T4" fmla="*/ 208 w 43"/>
                <a:gd name="T5" fmla="*/ 183 h 27"/>
                <a:gd name="T6" fmla="*/ 345 w 43"/>
                <a:gd name="T7" fmla="*/ 81 h 27"/>
                <a:gd name="T8" fmla="*/ 494 w 43"/>
                <a:gd name="T9" fmla="*/ 0 h 27"/>
                <a:gd name="T10" fmla="*/ 102 w 43"/>
                <a:gd name="T11" fmla="*/ 56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7">
                  <a:moveTo>
                    <a:pt x="1" y="6"/>
                  </a:moveTo>
                  <a:cubicBezTo>
                    <a:pt x="0" y="8"/>
                    <a:pt x="1" y="20"/>
                    <a:pt x="5" y="23"/>
                  </a:cubicBezTo>
                  <a:cubicBezTo>
                    <a:pt x="10" y="27"/>
                    <a:pt x="15" y="20"/>
                    <a:pt x="18" y="16"/>
                  </a:cubicBezTo>
                  <a:cubicBezTo>
                    <a:pt x="22" y="10"/>
                    <a:pt x="23" y="9"/>
                    <a:pt x="30" y="7"/>
                  </a:cubicBezTo>
                  <a:cubicBezTo>
                    <a:pt x="34" y="6"/>
                    <a:pt x="42" y="5"/>
                    <a:pt x="43" y="0"/>
                  </a:cubicBezTo>
                  <a:cubicBezTo>
                    <a:pt x="36" y="0"/>
                    <a:pt x="10" y="23"/>
                    <a:pt x="9" y="5"/>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9" name="Freeform 106">
              <a:extLst>
                <a:ext uri="{FF2B5EF4-FFF2-40B4-BE49-F238E27FC236}">
                  <a16:creationId xmlns:a16="http://schemas.microsoft.com/office/drawing/2014/main" id="{531671E2-4BB6-43FE-A87C-9715FBCFF40B}"/>
                </a:ext>
              </a:extLst>
            </p:cNvPr>
            <p:cNvSpPr>
              <a:spLocks/>
            </p:cNvSpPr>
            <p:nvPr/>
          </p:nvSpPr>
          <p:spPr bwMode="auto">
            <a:xfrm>
              <a:off x="2865" y="2229"/>
              <a:ext cx="47" cy="89"/>
            </a:xfrm>
            <a:custGeom>
              <a:avLst/>
              <a:gdLst>
                <a:gd name="T0" fmla="*/ 36 w 21"/>
                <a:gd name="T1" fmla="*/ 109 h 40"/>
                <a:gd name="T2" fmla="*/ 90 w 21"/>
                <a:gd name="T3" fmla="*/ 251 h 40"/>
                <a:gd name="T4" fmla="*/ 0 w 21"/>
                <a:gd name="T5" fmla="*/ 441 h 40"/>
                <a:gd name="T6" fmla="*/ 235 w 21"/>
                <a:gd name="T7" fmla="*/ 376 h 40"/>
                <a:gd name="T8" fmla="*/ 90 w 21"/>
                <a:gd name="T9" fmla="*/ 162 h 40"/>
                <a:gd name="T10" fmla="*/ 0 w 21"/>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0">
                  <a:moveTo>
                    <a:pt x="3" y="10"/>
                  </a:moveTo>
                  <a:cubicBezTo>
                    <a:pt x="2" y="13"/>
                    <a:pt x="7" y="18"/>
                    <a:pt x="8" y="23"/>
                  </a:cubicBezTo>
                  <a:cubicBezTo>
                    <a:pt x="9" y="30"/>
                    <a:pt x="5" y="36"/>
                    <a:pt x="0" y="40"/>
                  </a:cubicBezTo>
                  <a:cubicBezTo>
                    <a:pt x="6" y="39"/>
                    <a:pt x="14" y="36"/>
                    <a:pt x="21" y="34"/>
                  </a:cubicBezTo>
                  <a:cubicBezTo>
                    <a:pt x="17" y="29"/>
                    <a:pt x="10" y="22"/>
                    <a:pt x="8" y="15"/>
                  </a:cubicBezTo>
                  <a:cubicBezTo>
                    <a:pt x="7" y="7"/>
                    <a:pt x="10" y="3"/>
                    <a:pt x="0"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0" name="Freeform 107">
              <a:extLst>
                <a:ext uri="{FF2B5EF4-FFF2-40B4-BE49-F238E27FC236}">
                  <a16:creationId xmlns:a16="http://schemas.microsoft.com/office/drawing/2014/main" id="{D00A96B8-EB70-29C9-7BD8-DA529E850B2E}"/>
                </a:ext>
              </a:extLst>
            </p:cNvPr>
            <p:cNvSpPr>
              <a:spLocks/>
            </p:cNvSpPr>
            <p:nvPr/>
          </p:nvSpPr>
          <p:spPr bwMode="auto">
            <a:xfrm>
              <a:off x="2990" y="2242"/>
              <a:ext cx="63" cy="34"/>
            </a:xfrm>
            <a:custGeom>
              <a:avLst/>
              <a:gdLst>
                <a:gd name="T0" fmla="*/ 173 w 28"/>
                <a:gd name="T1" fmla="*/ 0 h 15"/>
                <a:gd name="T2" fmla="*/ 0 w 28"/>
                <a:gd name="T3" fmla="*/ 138 h 15"/>
                <a:gd name="T4" fmla="*/ 194 w 28"/>
                <a:gd name="T5" fmla="*/ 93 h 15"/>
                <a:gd name="T6" fmla="*/ 320 w 28"/>
                <a:gd name="T7" fmla="*/ 175 h 15"/>
                <a:gd name="T8" fmla="*/ 254 w 28"/>
                <a:gd name="T9" fmla="*/ 2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15" y="0"/>
                  </a:moveTo>
                  <a:cubicBezTo>
                    <a:pt x="15" y="6"/>
                    <a:pt x="5" y="10"/>
                    <a:pt x="0" y="12"/>
                  </a:cubicBezTo>
                  <a:cubicBezTo>
                    <a:pt x="6" y="12"/>
                    <a:pt x="11" y="8"/>
                    <a:pt x="17" y="8"/>
                  </a:cubicBezTo>
                  <a:cubicBezTo>
                    <a:pt x="23" y="9"/>
                    <a:pt x="24" y="12"/>
                    <a:pt x="28" y="15"/>
                  </a:cubicBezTo>
                  <a:cubicBezTo>
                    <a:pt x="26" y="11"/>
                    <a:pt x="20" y="6"/>
                    <a:pt x="22" y="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1" name="Freeform 108">
              <a:extLst>
                <a:ext uri="{FF2B5EF4-FFF2-40B4-BE49-F238E27FC236}">
                  <a16:creationId xmlns:a16="http://schemas.microsoft.com/office/drawing/2014/main" id="{FA37D7E6-EB6A-7B3C-1953-01B1E70FDE76}"/>
                </a:ext>
              </a:extLst>
            </p:cNvPr>
            <p:cNvSpPr>
              <a:spLocks/>
            </p:cNvSpPr>
            <p:nvPr/>
          </p:nvSpPr>
          <p:spPr bwMode="auto">
            <a:xfrm>
              <a:off x="3655" y="2610"/>
              <a:ext cx="65" cy="36"/>
            </a:xfrm>
            <a:custGeom>
              <a:avLst/>
              <a:gdLst>
                <a:gd name="T0" fmla="*/ 126 w 29"/>
                <a:gd name="T1" fmla="*/ 56 h 16"/>
                <a:gd name="T2" fmla="*/ 191 w 29"/>
                <a:gd name="T3" fmla="*/ 182 h 16"/>
                <a:gd name="T4" fmla="*/ 327 w 29"/>
                <a:gd name="T5" fmla="*/ 36 h 16"/>
                <a:gd name="T6" fmla="*/ 146 w 29"/>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6">
                  <a:moveTo>
                    <a:pt x="11" y="5"/>
                  </a:moveTo>
                  <a:cubicBezTo>
                    <a:pt x="5" y="7"/>
                    <a:pt x="14" y="13"/>
                    <a:pt x="17" y="16"/>
                  </a:cubicBezTo>
                  <a:cubicBezTo>
                    <a:pt x="0" y="10"/>
                    <a:pt x="23" y="3"/>
                    <a:pt x="29" y="3"/>
                  </a:cubicBezTo>
                  <a:cubicBezTo>
                    <a:pt x="25" y="1"/>
                    <a:pt x="18" y="0"/>
                    <a:pt x="13" y="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2" name="Freeform 109">
              <a:extLst>
                <a:ext uri="{FF2B5EF4-FFF2-40B4-BE49-F238E27FC236}">
                  <a16:creationId xmlns:a16="http://schemas.microsoft.com/office/drawing/2014/main" id="{3D3C19DB-59E2-64BF-DCA0-920313728E82}"/>
                </a:ext>
              </a:extLst>
            </p:cNvPr>
            <p:cNvSpPr>
              <a:spLocks/>
            </p:cNvSpPr>
            <p:nvPr/>
          </p:nvSpPr>
          <p:spPr bwMode="auto">
            <a:xfrm>
              <a:off x="3708" y="2754"/>
              <a:ext cx="32" cy="38"/>
            </a:xfrm>
            <a:custGeom>
              <a:avLst/>
              <a:gdLst>
                <a:gd name="T0" fmla="*/ 37 w 14"/>
                <a:gd name="T1" fmla="*/ 0 h 17"/>
                <a:gd name="T2" fmla="*/ 167 w 14"/>
                <a:gd name="T3" fmla="*/ 179 h 17"/>
                <a:gd name="T4" fmla="*/ 11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3" y="0"/>
                  </a:moveTo>
                  <a:cubicBezTo>
                    <a:pt x="0" y="7"/>
                    <a:pt x="7" y="17"/>
                    <a:pt x="14" y="16"/>
                  </a:cubicBezTo>
                  <a:cubicBezTo>
                    <a:pt x="13" y="9"/>
                    <a:pt x="4" y="8"/>
                    <a:pt x="9"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3" name="Freeform 110">
              <a:extLst>
                <a:ext uri="{FF2B5EF4-FFF2-40B4-BE49-F238E27FC236}">
                  <a16:creationId xmlns:a16="http://schemas.microsoft.com/office/drawing/2014/main" id="{619A75D2-33A3-0D43-5E69-8E7857157B29}"/>
                </a:ext>
              </a:extLst>
            </p:cNvPr>
            <p:cNvSpPr>
              <a:spLocks/>
            </p:cNvSpPr>
            <p:nvPr/>
          </p:nvSpPr>
          <p:spPr bwMode="auto">
            <a:xfrm>
              <a:off x="3569" y="2698"/>
              <a:ext cx="59" cy="69"/>
            </a:xfrm>
            <a:custGeom>
              <a:avLst/>
              <a:gdLst>
                <a:gd name="T0" fmla="*/ 45 w 26"/>
                <a:gd name="T1" fmla="*/ 80 h 31"/>
                <a:gd name="T2" fmla="*/ 73 w 26"/>
                <a:gd name="T3" fmla="*/ 278 h 31"/>
                <a:gd name="T4" fmla="*/ 202 w 26"/>
                <a:gd name="T5" fmla="*/ 234 h 31"/>
                <a:gd name="T6" fmla="*/ 293 w 26"/>
                <a:gd name="T7" fmla="*/ 343 h 31"/>
                <a:gd name="T8" fmla="*/ 304 w 26"/>
                <a:gd name="T9" fmla="*/ 100 h 31"/>
                <a:gd name="T10" fmla="*/ 102 w 26"/>
                <a:gd name="T11" fmla="*/ 207 h 31"/>
                <a:gd name="T12" fmla="*/ 45 w 26"/>
                <a:gd name="T13" fmla="*/ 0 h 31"/>
                <a:gd name="T14" fmla="*/ 11 w 2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1">
                  <a:moveTo>
                    <a:pt x="4" y="7"/>
                  </a:moveTo>
                  <a:cubicBezTo>
                    <a:pt x="6" y="13"/>
                    <a:pt x="6" y="18"/>
                    <a:pt x="6" y="25"/>
                  </a:cubicBezTo>
                  <a:cubicBezTo>
                    <a:pt x="9" y="24"/>
                    <a:pt x="14" y="20"/>
                    <a:pt x="17" y="21"/>
                  </a:cubicBezTo>
                  <a:cubicBezTo>
                    <a:pt x="22" y="21"/>
                    <a:pt x="22" y="28"/>
                    <a:pt x="25" y="31"/>
                  </a:cubicBezTo>
                  <a:cubicBezTo>
                    <a:pt x="20" y="25"/>
                    <a:pt x="18" y="14"/>
                    <a:pt x="26" y="9"/>
                  </a:cubicBezTo>
                  <a:cubicBezTo>
                    <a:pt x="21" y="11"/>
                    <a:pt x="17" y="23"/>
                    <a:pt x="9" y="19"/>
                  </a:cubicBezTo>
                  <a:cubicBezTo>
                    <a:pt x="4" y="16"/>
                    <a:pt x="8" y="5"/>
                    <a:pt x="4" y="0"/>
                  </a:cubicBezTo>
                  <a:cubicBezTo>
                    <a:pt x="3" y="0"/>
                    <a:pt x="0" y="0"/>
                    <a:pt x="1"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4" name="Freeform 111">
              <a:extLst>
                <a:ext uri="{FF2B5EF4-FFF2-40B4-BE49-F238E27FC236}">
                  <a16:creationId xmlns:a16="http://schemas.microsoft.com/office/drawing/2014/main" id="{FC3DA849-9E52-D238-1F9D-1C9791D5B4D5}"/>
                </a:ext>
              </a:extLst>
            </p:cNvPr>
            <p:cNvSpPr>
              <a:spLocks/>
            </p:cNvSpPr>
            <p:nvPr/>
          </p:nvSpPr>
          <p:spPr bwMode="auto">
            <a:xfrm>
              <a:off x="3423" y="2581"/>
              <a:ext cx="117" cy="63"/>
            </a:xfrm>
            <a:custGeom>
              <a:avLst/>
              <a:gdLst>
                <a:gd name="T0" fmla="*/ 56 w 52"/>
                <a:gd name="T1" fmla="*/ 11 h 28"/>
                <a:gd name="T2" fmla="*/ 162 w 52"/>
                <a:gd name="T3" fmla="*/ 92 h 28"/>
                <a:gd name="T4" fmla="*/ 356 w 52"/>
                <a:gd name="T5" fmla="*/ 56 h 28"/>
                <a:gd name="T6" fmla="*/ 583 w 52"/>
                <a:gd name="T7" fmla="*/ 320 h 28"/>
                <a:gd name="T8" fmla="*/ 558 w 52"/>
                <a:gd name="T9" fmla="*/ 101 h 28"/>
                <a:gd name="T10" fmla="*/ 421 w 52"/>
                <a:gd name="T11" fmla="*/ 72 h 28"/>
                <a:gd name="T12" fmla="*/ 101 w 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28">
                  <a:moveTo>
                    <a:pt x="5" y="1"/>
                  </a:moveTo>
                  <a:cubicBezTo>
                    <a:pt x="0" y="4"/>
                    <a:pt x="11" y="8"/>
                    <a:pt x="14" y="8"/>
                  </a:cubicBezTo>
                  <a:cubicBezTo>
                    <a:pt x="20" y="7"/>
                    <a:pt x="25" y="4"/>
                    <a:pt x="31" y="5"/>
                  </a:cubicBezTo>
                  <a:cubicBezTo>
                    <a:pt x="43" y="6"/>
                    <a:pt x="51" y="16"/>
                    <a:pt x="51" y="28"/>
                  </a:cubicBezTo>
                  <a:cubicBezTo>
                    <a:pt x="52" y="24"/>
                    <a:pt x="51" y="12"/>
                    <a:pt x="49" y="9"/>
                  </a:cubicBezTo>
                  <a:cubicBezTo>
                    <a:pt x="47" y="6"/>
                    <a:pt x="40" y="7"/>
                    <a:pt x="37" y="6"/>
                  </a:cubicBezTo>
                  <a:cubicBezTo>
                    <a:pt x="31" y="5"/>
                    <a:pt x="13" y="4"/>
                    <a:pt x="9"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5" name="Freeform 112">
              <a:extLst>
                <a:ext uri="{FF2B5EF4-FFF2-40B4-BE49-F238E27FC236}">
                  <a16:creationId xmlns:a16="http://schemas.microsoft.com/office/drawing/2014/main" id="{58C916A8-8186-A5B7-22CB-6A53D941AFB5}"/>
                </a:ext>
              </a:extLst>
            </p:cNvPr>
            <p:cNvSpPr>
              <a:spLocks/>
            </p:cNvSpPr>
            <p:nvPr/>
          </p:nvSpPr>
          <p:spPr bwMode="auto">
            <a:xfrm>
              <a:off x="3475" y="2664"/>
              <a:ext cx="47" cy="51"/>
            </a:xfrm>
            <a:custGeom>
              <a:avLst/>
              <a:gdLst>
                <a:gd name="T0" fmla="*/ 0 w 21"/>
                <a:gd name="T1" fmla="*/ 9 h 23"/>
                <a:gd name="T2" fmla="*/ 235 w 21"/>
                <a:gd name="T3" fmla="*/ 251 h 23"/>
                <a:gd name="T4" fmla="*/ 0 w 21"/>
                <a:gd name="T5" fmla="*/ 0 h 23"/>
                <a:gd name="T6" fmla="*/ 0 60000 65536"/>
                <a:gd name="T7" fmla="*/ 0 60000 65536"/>
                <a:gd name="T8" fmla="*/ 0 60000 65536"/>
              </a:gdLst>
              <a:ahLst/>
              <a:cxnLst>
                <a:cxn ang="T6">
                  <a:pos x="T0" y="T1"/>
                </a:cxn>
                <a:cxn ang="T7">
                  <a:pos x="T2" y="T3"/>
                </a:cxn>
                <a:cxn ang="T8">
                  <a:pos x="T4" y="T5"/>
                </a:cxn>
              </a:cxnLst>
              <a:rect l="0" t="0" r="r" b="b"/>
              <a:pathLst>
                <a:path w="21" h="23">
                  <a:moveTo>
                    <a:pt x="0" y="1"/>
                  </a:moveTo>
                  <a:cubicBezTo>
                    <a:pt x="4" y="9"/>
                    <a:pt x="12" y="21"/>
                    <a:pt x="21" y="23"/>
                  </a:cubicBezTo>
                  <a:cubicBezTo>
                    <a:pt x="15" y="16"/>
                    <a:pt x="8" y="4"/>
                    <a:pt x="0"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6" name="Freeform 113">
              <a:extLst>
                <a:ext uri="{FF2B5EF4-FFF2-40B4-BE49-F238E27FC236}">
                  <a16:creationId xmlns:a16="http://schemas.microsoft.com/office/drawing/2014/main" id="{4E9A4394-94F7-64F6-7ECE-FD0ADCA9BCD1}"/>
                </a:ext>
              </a:extLst>
            </p:cNvPr>
            <p:cNvSpPr>
              <a:spLocks/>
            </p:cNvSpPr>
            <p:nvPr/>
          </p:nvSpPr>
          <p:spPr bwMode="auto">
            <a:xfrm>
              <a:off x="3560" y="2821"/>
              <a:ext cx="52" cy="36"/>
            </a:xfrm>
            <a:custGeom>
              <a:avLst/>
              <a:gdLst>
                <a:gd name="T0" fmla="*/ 0 w 23"/>
                <a:gd name="T1" fmla="*/ 25 h 16"/>
                <a:gd name="T2" fmla="*/ 138 w 23"/>
                <a:gd name="T3" fmla="*/ 56 h 16"/>
                <a:gd name="T4" fmla="*/ 267 w 23"/>
                <a:gd name="T5" fmla="*/ 182 h 16"/>
                <a:gd name="T6" fmla="*/ 81 w 23"/>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6">
                  <a:moveTo>
                    <a:pt x="0" y="2"/>
                  </a:moveTo>
                  <a:cubicBezTo>
                    <a:pt x="0" y="5"/>
                    <a:pt x="8" y="4"/>
                    <a:pt x="12" y="5"/>
                  </a:cubicBezTo>
                  <a:cubicBezTo>
                    <a:pt x="17" y="7"/>
                    <a:pt x="18" y="14"/>
                    <a:pt x="23" y="16"/>
                  </a:cubicBezTo>
                  <a:cubicBezTo>
                    <a:pt x="19" y="10"/>
                    <a:pt x="11" y="6"/>
                    <a:pt x="7"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7" name="Freeform 114">
              <a:extLst>
                <a:ext uri="{FF2B5EF4-FFF2-40B4-BE49-F238E27FC236}">
                  <a16:creationId xmlns:a16="http://schemas.microsoft.com/office/drawing/2014/main" id="{EEB35F04-DAD2-6706-2D07-4EFF1C693B2E}"/>
                </a:ext>
              </a:extLst>
            </p:cNvPr>
            <p:cNvSpPr>
              <a:spLocks/>
            </p:cNvSpPr>
            <p:nvPr/>
          </p:nvSpPr>
          <p:spPr bwMode="auto">
            <a:xfrm>
              <a:off x="3659" y="3059"/>
              <a:ext cx="67" cy="67"/>
            </a:xfrm>
            <a:custGeom>
              <a:avLst/>
              <a:gdLst>
                <a:gd name="T0" fmla="*/ 20 w 30"/>
                <a:gd name="T1" fmla="*/ 20 h 30"/>
                <a:gd name="T2" fmla="*/ 134 w 30"/>
                <a:gd name="T3" fmla="*/ 335 h 30"/>
                <a:gd name="T4" fmla="*/ 170 w 30"/>
                <a:gd name="T5" fmla="*/ 134 h 30"/>
                <a:gd name="T6" fmla="*/ 335 w 30"/>
                <a:gd name="T7" fmla="*/ 243 h 30"/>
                <a:gd name="T8" fmla="*/ 179 w 30"/>
                <a:gd name="T9" fmla="*/ 56 h 30"/>
                <a:gd name="T10" fmla="*/ 65 w 30"/>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0">
                  <a:moveTo>
                    <a:pt x="2" y="2"/>
                  </a:moveTo>
                  <a:cubicBezTo>
                    <a:pt x="0" y="7"/>
                    <a:pt x="7" y="27"/>
                    <a:pt x="12" y="30"/>
                  </a:cubicBezTo>
                  <a:cubicBezTo>
                    <a:pt x="17" y="23"/>
                    <a:pt x="4" y="14"/>
                    <a:pt x="15" y="12"/>
                  </a:cubicBezTo>
                  <a:cubicBezTo>
                    <a:pt x="21" y="10"/>
                    <a:pt x="28" y="16"/>
                    <a:pt x="30" y="22"/>
                  </a:cubicBezTo>
                  <a:cubicBezTo>
                    <a:pt x="25" y="18"/>
                    <a:pt x="22" y="6"/>
                    <a:pt x="16" y="5"/>
                  </a:cubicBezTo>
                  <a:cubicBezTo>
                    <a:pt x="9" y="3"/>
                    <a:pt x="8" y="12"/>
                    <a:pt x="6"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8" name="Freeform 115">
              <a:extLst>
                <a:ext uri="{FF2B5EF4-FFF2-40B4-BE49-F238E27FC236}">
                  <a16:creationId xmlns:a16="http://schemas.microsoft.com/office/drawing/2014/main" id="{7DEEC449-5D47-19AB-C11F-16E3B0491280}"/>
                </a:ext>
              </a:extLst>
            </p:cNvPr>
            <p:cNvSpPr>
              <a:spLocks/>
            </p:cNvSpPr>
            <p:nvPr/>
          </p:nvSpPr>
          <p:spPr bwMode="auto">
            <a:xfrm>
              <a:off x="3497" y="3063"/>
              <a:ext cx="54" cy="103"/>
            </a:xfrm>
            <a:custGeom>
              <a:avLst/>
              <a:gdLst>
                <a:gd name="T0" fmla="*/ 275 w 24"/>
                <a:gd name="T1" fmla="*/ 0 h 46"/>
                <a:gd name="T2" fmla="*/ 227 w 24"/>
                <a:gd name="T3" fmla="*/ 506 h 46"/>
                <a:gd name="T4" fmla="*/ 117 w 24"/>
                <a:gd name="T5" fmla="*/ 517 h 46"/>
                <a:gd name="T6" fmla="*/ 0 w 24"/>
                <a:gd name="T7" fmla="*/ 425 h 46"/>
                <a:gd name="T8" fmla="*/ 0 w 24"/>
                <a:gd name="T9" fmla="*/ 425 h 46"/>
                <a:gd name="T10" fmla="*/ 137 w 24"/>
                <a:gd name="T11" fmla="*/ 452 h 46"/>
                <a:gd name="T12" fmla="*/ 137 w 24"/>
                <a:gd name="T13" fmla="*/ 336 h 46"/>
                <a:gd name="T14" fmla="*/ 207 w 24"/>
                <a:gd name="T15" fmla="*/ 81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46">
                  <a:moveTo>
                    <a:pt x="24" y="0"/>
                  </a:moveTo>
                  <a:cubicBezTo>
                    <a:pt x="3" y="5"/>
                    <a:pt x="23" y="34"/>
                    <a:pt x="20" y="45"/>
                  </a:cubicBezTo>
                  <a:cubicBezTo>
                    <a:pt x="17" y="37"/>
                    <a:pt x="13" y="43"/>
                    <a:pt x="10" y="46"/>
                  </a:cubicBezTo>
                  <a:cubicBezTo>
                    <a:pt x="6" y="44"/>
                    <a:pt x="2" y="41"/>
                    <a:pt x="0" y="38"/>
                  </a:cubicBezTo>
                  <a:cubicBezTo>
                    <a:pt x="0" y="38"/>
                    <a:pt x="0" y="38"/>
                    <a:pt x="0" y="38"/>
                  </a:cubicBezTo>
                  <a:cubicBezTo>
                    <a:pt x="3" y="41"/>
                    <a:pt x="8" y="43"/>
                    <a:pt x="12" y="40"/>
                  </a:cubicBezTo>
                  <a:cubicBezTo>
                    <a:pt x="16" y="37"/>
                    <a:pt x="13" y="34"/>
                    <a:pt x="12" y="30"/>
                  </a:cubicBezTo>
                  <a:cubicBezTo>
                    <a:pt x="11" y="24"/>
                    <a:pt x="10" y="8"/>
                    <a:pt x="18" y="7"/>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9" name="Freeform 116">
              <a:extLst>
                <a:ext uri="{FF2B5EF4-FFF2-40B4-BE49-F238E27FC236}">
                  <a16:creationId xmlns:a16="http://schemas.microsoft.com/office/drawing/2014/main" id="{406EC106-E943-3CED-AD37-8A42F17E792E}"/>
                </a:ext>
              </a:extLst>
            </p:cNvPr>
            <p:cNvSpPr>
              <a:spLocks/>
            </p:cNvSpPr>
            <p:nvPr/>
          </p:nvSpPr>
          <p:spPr bwMode="auto">
            <a:xfrm>
              <a:off x="3497" y="3216"/>
              <a:ext cx="52" cy="116"/>
            </a:xfrm>
            <a:custGeom>
              <a:avLst/>
              <a:gdLst>
                <a:gd name="T0" fmla="*/ 267 w 23"/>
                <a:gd name="T1" fmla="*/ 0 h 52"/>
                <a:gd name="T2" fmla="*/ 174 w 23"/>
                <a:gd name="T3" fmla="*/ 332 h 52"/>
                <a:gd name="T4" fmla="*/ 210 w 23"/>
                <a:gd name="T5" fmla="*/ 578 h 52"/>
                <a:gd name="T6" fmla="*/ 0 w 23"/>
                <a:gd name="T7" fmla="*/ 413 h 52"/>
                <a:gd name="T8" fmla="*/ 138 w 23"/>
                <a:gd name="T9" fmla="*/ 388 h 52"/>
                <a:gd name="T10" fmla="*/ 163 w 23"/>
                <a:gd name="T11" fmla="*/ 223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52">
                  <a:moveTo>
                    <a:pt x="23" y="0"/>
                  </a:moveTo>
                  <a:cubicBezTo>
                    <a:pt x="17" y="7"/>
                    <a:pt x="15" y="21"/>
                    <a:pt x="15" y="30"/>
                  </a:cubicBezTo>
                  <a:cubicBezTo>
                    <a:pt x="15" y="37"/>
                    <a:pt x="19" y="45"/>
                    <a:pt x="18" y="52"/>
                  </a:cubicBezTo>
                  <a:cubicBezTo>
                    <a:pt x="14" y="48"/>
                    <a:pt x="7" y="33"/>
                    <a:pt x="0" y="37"/>
                  </a:cubicBezTo>
                  <a:cubicBezTo>
                    <a:pt x="4" y="35"/>
                    <a:pt x="7" y="33"/>
                    <a:pt x="12" y="35"/>
                  </a:cubicBezTo>
                  <a:cubicBezTo>
                    <a:pt x="14" y="30"/>
                    <a:pt x="12" y="25"/>
                    <a:pt x="14" y="2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 name="Freeform 117">
              <a:extLst>
                <a:ext uri="{FF2B5EF4-FFF2-40B4-BE49-F238E27FC236}">
                  <a16:creationId xmlns:a16="http://schemas.microsoft.com/office/drawing/2014/main" id="{75B3F4E8-28CA-3B12-F7CB-6336555C34F1}"/>
                </a:ext>
              </a:extLst>
            </p:cNvPr>
            <p:cNvSpPr>
              <a:spLocks/>
            </p:cNvSpPr>
            <p:nvPr/>
          </p:nvSpPr>
          <p:spPr bwMode="auto">
            <a:xfrm>
              <a:off x="3470" y="2821"/>
              <a:ext cx="39" cy="78"/>
            </a:xfrm>
            <a:custGeom>
              <a:avLst/>
              <a:gdLst>
                <a:gd name="T0" fmla="*/ 57 w 17"/>
                <a:gd name="T1" fmla="*/ 189 h 35"/>
                <a:gd name="T2" fmla="*/ 204 w 17"/>
                <a:gd name="T3" fmla="*/ 388 h 35"/>
                <a:gd name="T4" fmla="*/ 167 w 17"/>
                <a:gd name="T5" fmla="*/ 109 h 35"/>
                <a:gd name="T6" fmla="*/ 0 w 17"/>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5">
                  <a:moveTo>
                    <a:pt x="5" y="17"/>
                  </a:moveTo>
                  <a:cubicBezTo>
                    <a:pt x="5" y="17"/>
                    <a:pt x="16" y="31"/>
                    <a:pt x="17" y="35"/>
                  </a:cubicBezTo>
                  <a:cubicBezTo>
                    <a:pt x="11" y="30"/>
                    <a:pt x="9" y="17"/>
                    <a:pt x="14" y="10"/>
                  </a:cubicBezTo>
                  <a:cubicBezTo>
                    <a:pt x="10" y="7"/>
                    <a:pt x="1" y="6"/>
                    <a:pt x="0"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 name="Freeform 118">
              <a:extLst>
                <a:ext uri="{FF2B5EF4-FFF2-40B4-BE49-F238E27FC236}">
                  <a16:creationId xmlns:a16="http://schemas.microsoft.com/office/drawing/2014/main" id="{E2A13509-41C7-1ACC-6BA0-0FE3D6A40573}"/>
                </a:ext>
              </a:extLst>
            </p:cNvPr>
            <p:cNvSpPr>
              <a:spLocks/>
            </p:cNvSpPr>
            <p:nvPr/>
          </p:nvSpPr>
          <p:spPr bwMode="auto">
            <a:xfrm>
              <a:off x="3814" y="3101"/>
              <a:ext cx="20" cy="21"/>
            </a:xfrm>
            <a:custGeom>
              <a:avLst/>
              <a:gdLst>
                <a:gd name="T0" fmla="*/ 0 w 9"/>
                <a:gd name="T1" fmla="*/ 28 h 9"/>
                <a:gd name="T2" fmla="*/ 0 w 9"/>
                <a:gd name="T3" fmla="*/ 114 h 9"/>
                <a:gd name="T4" fmla="*/ 98 w 9"/>
                <a:gd name="T5" fmla="*/ 12 h 9"/>
                <a:gd name="T6" fmla="*/ 44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2"/>
                  </a:moveTo>
                  <a:cubicBezTo>
                    <a:pt x="0" y="2"/>
                    <a:pt x="0" y="7"/>
                    <a:pt x="0" y="9"/>
                  </a:cubicBezTo>
                  <a:cubicBezTo>
                    <a:pt x="2" y="5"/>
                    <a:pt x="4" y="0"/>
                    <a:pt x="9" y="1"/>
                  </a:cubicBezTo>
                  <a:cubicBezTo>
                    <a:pt x="7" y="1"/>
                    <a:pt x="5" y="0"/>
                    <a:pt x="4" y="0"/>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2" name="Freeform 119">
              <a:extLst>
                <a:ext uri="{FF2B5EF4-FFF2-40B4-BE49-F238E27FC236}">
                  <a16:creationId xmlns:a16="http://schemas.microsoft.com/office/drawing/2014/main" id="{E2B80049-64D4-61FB-8EDF-F668F9C1C6FD}"/>
                </a:ext>
              </a:extLst>
            </p:cNvPr>
            <p:cNvSpPr>
              <a:spLocks/>
            </p:cNvSpPr>
            <p:nvPr/>
          </p:nvSpPr>
          <p:spPr bwMode="auto">
            <a:xfrm>
              <a:off x="3594" y="2511"/>
              <a:ext cx="29" cy="43"/>
            </a:xfrm>
            <a:custGeom>
              <a:avLst/>
              <a:gdLst>
                <a:gd name="T0" fmla="*/ 0 w 13"/>
                <a:gd name="T1" fmla="*/ 0 h 19"/>
                <a:gd name="T2" fmla="*/ 134 w 13"/>
                <a:gd name="T3" fmla="*/ 220 h 19"/>
                <a:gd name="T4" fmla="*/ 56 w 13"/>
                <a:gd name="T5" fmla="*/ 25 h 19"/>
                <a:gd name="T6" fmla="*/ 0 60000 65536"/>
                <a:gd name="T7" fmla="*/ 0 60000 65536"/>
                <a:gd name="T8" fmla="*/ 0 60000 65536"/>
              </a:gdLst>
              <a:ahLst/>
              <a:cxnLst>
                <a:cxn ang="T6">
                  <a:pos x="T0" y="T1"/>
                </a:cxn>
                <a:cxn ang="T7">
                  <a:pos x="T2" y="T3"/>
                </a:cxn>
                <a:cxn ang="T8">
                  <a:pos x="T4" y="T5"/>
                </a:cxn>
              </a:cxnLst>
              <a:rect l="0" t="0" r="r" b="b"/>
              <a:pathLst>
                <a:path w="13" h="19">
                  <a:moveTo>
                    <a:pt x="0" y="0"/>
                  </a:moveTo>
                  <a:cubicBezTo>
                    <a:pt x="8" y="1"/>
                    <a:pt x="7" y="15"/>
                    <a:pt x="12" y="19"/>
                  </a:cubicBezTo>
                  <a:cubicBezTo>
                    <a:pt x="13" y="13"/>
                    <a:pt x="13" y="1"/>
                    <a:pt x="5" y="2"/>
                  </a:cubicBezTo>
                </a:path>
              </a:pathLst>
            </a:custGeom>
            <a:solidFill>
              <a:srgbClr val="F7B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3" name="Freeform 120">
              <a:extLst>
                <a:ext uri="{FF2B5EF4-FFF2-40B4-BE49-F238E27FC236}">
                  <a16:creationId xmlns:a16="http://schemas.microsoft.com/office/drawing/2014/main" id="{F31F24DE-C473-E683-CF58-4B69B3DAE4DD}"/>
                </a:ext>
              </a:extLst>
            </p:cNvPr>
            <p:cNvSpPr>
              <a:spLocks/>
            </p:cNvSpPr>
            <p:nvPr/>
          </p:nvSpPr>
          <p:spPr bwMode="auto">
            <a:xfrm>
              <a:off x="2528" y="2870"/>
              <a:ext cx="92" cy="59"/>
            </a:xfrm>
            <a:custGeom>
              <a:avLst/>
              <a:gdLst>
                <a:gd name="T0" fmla="*/ 101 w 41"/>
                <a:gd name="T1" fmla="*/ 211 h 26"/>
                <a:gd name="T2" fmla="*/ 65 w 41"/>
                <a:gd name="T3" fmla="*/ 293 h 26"/>
                <a:gd name="T4" fmla="*/ 202 w 41"/>
                <a:gd name="T5" fmla="*/ 256 h 26"/>
                <a:gd name="T6" fmla="*/ 462 w 41"/>
                <a:gd name="T7" fmla="*/ 211 h 26"/>
                <a:gd name="T8" fmla="*/ 352 w 41"/>
                <a:gd name="T9" fmla="*/ 186 h 26"/>
                <a:gd name="T10" fmla="*/ 236 w 41"/>
                <a:gd name="T11" fmla="*/ 186 h 26"/>
                <a:gd name="T12" fmla="*/ 65 w 41"/>
                <a:gd name="T13" fmla="*/ 0 h 26"/>
                <a:gd name="T14" fmla="*/ 110 w 41"/>
                <a:gd name="T15" fmla="*/ 202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6">
                  <a:moveTo>
                    <a:pt x="9" y="18"/>
                  </a:moveTo>
                  <a:cubicBezTo>
                    <a:pt x="5" y="20"/>
                    <a:pt x="0" y="23"/>
                    <a:pt x="6" y="25"/>
                  </a:cubicBezTo>
                  <a:cubicBezTo>
                    <a:pt x="9" y="26"/>
                    <a:pt x="15" y="23"/>
                    <a:pt x="18" y="22"/>
                  </a:cubicBezTo>
                  <a:cubicBezTo>
                    <a:pt x="26" y="19"/>
                    <a:pt x="32" y="16"/>
                    <a:pt x="41" y="18"/>
                  </a:cubicBezTo>
                  <a:cubicBezTo>
                    <a:pt x="38" y="17"/>
                    <a:pt x="34" y="16"/>
                    <a:pt x="31" y="16"/>
                  </a:cubicBezTo>
                  <a:cubicBezTo>
                    <a:pt x="28" y="15"/>
                    <a:pt x="23" y="17"/>
                    <a:pt x="21" y="16"/>
                  </a:cubicBezTo>
                  <a:cubicBezTo>
                    <a:pt x="15" y="14"/>
                    <a:pt x="11" y="4"/>
                    <a:pt x="6" y="0"/>
                  </a:cubicBezTo>
                  <a:cubicBezTo>
                    <a:pt x="6" y="5"/>
                    <a:pt x="18" y="17"/>
                    <a:pt x="10" y="17"/>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4" name="Freeform 121">
              <a:extLst>
                <a:ext uri="{FF2B5EF4-FFF2-40B4-BE49-F238E27FC236}">
                  <a16:creationId xmlns:a16="http://schemas.microsoft.com/office/drawing/2014/main" id="{4E877B5E-77A6-7C6B-9F1E-5E0001F1CF57}"/>
                </a:ext>
              </a:extLst>
            </p:cNvPr>
            <p:cNvSpPr>
              <a:spLocks/>
            </p:cNvSpPr>
            <p:nvPr/>
          </p:nvSpPr>
          <p:spPr bwMode="auto">
            <a:xfrm>
              <a:off x="2658" y="2680"/>
              <a:ext cx="110" cy="134"/>
            </a:xfrm>
            <a:custGeom>
              <a:avLst/>
              <a:gdLst>
                <a:gd name="T0" fmla="*/ 36 w 49"/>
                <a:gd name="T1" fmla="*/ 570 h 60"/>
                <a:gd name="T2" fmla="*/ 90 w 49"/>
                <a:gd name="T3" fmla="*/ 389 h 60"/>
                <a:gd name="T4" fmla="*/ 81 w 49"/>
                <a:gd name="T5" fmla="*/ 279 h 60"/>
                <a:gd name="T6" fmla="*/ 45 w 49"/>
                <a:gd name="T7" fmla="*/ 210 h 60"/>
                <a:gd name="T8" fmla="*/ 328 w 49"/>
                <a:gd name="T9" fmla="*/ 134 h 60"/>
                <a:gd name="T10" fmla="*/ 554 w 49"/>
                <a:gd name="T11" fmla="*/ 0 h 60"/>
                <a:gd name="T12" fmla="*/ 171 w 49"/>
                <a:gd name="T13" fmla="*/ 299 h 60"/>
                <a:gd name="T14" fmla="*/ 146 w 49"/>
                <a:gd name="T15" fmla="*/ 543 h 60"/>
                <a:gd name="T16" fmla="*/ 101 w 49"/>
                <a:gd name="T17" fmla="*/ 648 h 60"/>
                <a:gd name="T18" fmla="*/ 0 w 49"/>
                <a:gd name="T19" fmla="*/ 659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3" y="51"/>
                  </a:moveTo>
                  <a:cubicBezTo>
                    <a:pt x="11" y="46"/>
                    <a:pt x="10" y="44"/>
                    <a:pt x="8" y="35"/>
                  </a:cubicBezTo>
                  <a:cubicBezTo>
                    <a:pt x="7" y="31"/>
                    <a:pt x="7" y="29"/>
                    <a:pt x="7" y="25"/>
                  </a:cubicBezTo>
                  <a:cubicBezTo>
                    <a:pt x="7" y="23"/>
                    <a:pt x="11" y="20"/>
                    <a:pt x="4" y="19"/>
                  </a:cubicBezTo>
                  <a:cubicBezTo>
                    <a:pt x="7" y="12"/>
                    <a:pt x="23" y="12"/>
                    <a:pt x="29" y="12"/>
                  </a:cubicBezTo>
                  <a:cubicBezTo>
                    <a:pt x="38" y="12"/>
                    <a:pt x="44" y="7"/>
                    <a:pt x="49" y="0"/>
                  </a:cubicBezTo>
                  <a:cubicBezTo>
                    <a:pt x="48" y="22"/>
                    <a:pt x="21" y="10"/>
                    <a:pt x="15" y="27"/>
                  </a:cubicBezTo>
                  <a:cubicBezTo>
                    <a:pt x="12" y="34"/>
                    <a:pt x="15" y="42"/>
                    <a:pt x="13" y="49"/>
                  </a:cubicBezTo>
                  <a:cubicBezTo>
                    <a:pt x="12" y="52"/>
                    <a:pt x="12" y="56"/>
                    <a:pt x="9" y="58"/>
                  </a:cubicBezTo>
                  <a:cubicBezTo>
                    <a:pt x="6" y="60"/>
                    <a:pt x="3" y="58"/>
                    <a:pt x="0" y="59"/>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5" name="Freeform 122">
              <a:extLst>
                <a:ext uri="{FF2B5EF4-FFF2-40B4-BE49-F238E27FC236}">
                  <a16:creationId xmlns:a16="http://schemas.microsoft.com/office/drawing/2014/main" id="{153C1EDD-8820-734A-5554-C7EB682FC33C}"/>
                </a:ext>
              </a:extLst>
            </p:cNvPr>
            <p:cNvSpPr>
              <a:spLocks/>
            </p:cNvSpPr>
            <p:nvPr/>
          </p:nvSpPr>
          <p:spPr bwMode="auto">
            <a:xfrm>
              <a:off x="2782" y="2554"/>
              <a:ext cx="62" cy="94"/>
            </a:xfrm>
            <a:custGeom>
              <a:avLst/>
              <a:gdLst>
                <a:gd name="T0" fmla="*/ 53 w 28"/>
                <a:gd name="T1" fmla="*/ 380 h 42"/>
                <a:gd name="T2" fmla="*/ 44 w 28"/>
                <a:gd name="T3" fmla="*/ 215 h 42"/>
                <a:gd name="T4" fmla="*/ 0 w 28"/>
                <a:gd name="T5" fmla="*/ 190 h 42"/>
                <a:gd name="T6" fmla="*/ 173 w 28"/>
                <a:gd name="T7" fmla="*/ 134 h 42"/>
                <a:gd name="T8" fmla="*/ 283 w 28"/>
                <a:gd name="T9" fmla="*/ 0 h 42"/>
                <a:gd name="T10" fmla="*/ 173 w 28"/>
                <a:gd name="T11" fmla="*/ 101 h 42"/>
                <a:gd name="T12" fmla="*/ 117 w 28"/>
                <a:gd name="T13" fmla="*/ 255 h 42"/>
                <a:gd name="T14" fmla="*/ 162 w 28"/>
                <a:gd name="T15" fmla="*/ 392 h 42"/>
                <a:gd name="T16" fmla="*/ 53 w 28"/>
                <a:gd name="T17" fmla="*/ 34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42">
                  <a:moveTo>
                    <a:pt x="5" y="34"/>
                  </a:moveTo>
                  <a:cubicBezTo>
                    <a:pt x="3" y="31"/>
                    <a:pt x="5" y="24"/>
                    <a:pt x="4" y="19"/>
                  </a:cubicBezTo>
                  <a:cubicBezTo>
                    <a:pt x="1" y="19"/>
                    <a:pt x="1" y="19"/>
                    <a:pt x="0" y="17"/>
                  </a:cubicBezTo>
                  <a:cubicBezTo>
                    <a:pt x="5" y="16"/>
                    <a:pt x="12" y="16"/>
                    <a:pt x="16" y="12"/>
                  </a:cubicBezTo>
                  <a:cubicBezTo>
                    <a:pt x="20" y="8"/>
                    <a:pt x="20" y="3"/>
                    <a:pt x="26" y="0"/>
                  </a:cubicBezTo>
                  <a:cubicBezTo>
                    <a:pt x="28" y="4"/>
                    <a:pt x="19" y="7"/>
                    <a:pt x="16" y="9"/>
                  </a:cubicBezTo>
                  <a:cubicBezTo>
                    <a:pt x="14" y="12"/>
                    <a:pt x="11" y="19"/>
                    <a:pt x="11" y="23"/>
                  </a:cubicBezTo>
                  <a:cubicBezTo>
                    <a:pt x="10" y="28"/>
                    <a:pt x="15" y="31"/>
                    <a:pt x="15" y="35"/>
                  </a:cubicBezTo>
                  <a:cubicBezTo>
                    <a:pt x="15" y="42"/>
                    <a:pt x="7" y="35"/>
                    <a:pt x="5" y="31"/>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6" name="Freeform 123">
              <a:extLst>
                <a:ext uri="{FF2B5EF4-FFF2-40B4-BE49-F238E27FC236}">
                  <a16:creationId xmlns:a16="http://schemas.microsoft.com/office/drawing/2014/main" id="{5063404B-9F16-8BC4-CB2F-D1D2B9D8D0D6}"/>
                </a:ext>
              </a:extLst>
            </p:cNvPr>
            <p:cNvSpPr>
              <a:spLocks/>
            </p:cNvSpPr>
            <p:nvPr/>
          </p:nvSpPr>
          <p:spPr bwMode="auto">
            <a:xfrm>
              <a:off x="2838" y="2428"/>
              <a:ext cx="47" cy="115"/>
            </a:xfrm>
            <a:custGeom>
              <a:avLst/>
              <a:gdLst>
                <a:gd name="T0" fmla="*/ 65 w 21"/>
                <a:gd name="T1" fmla="*/ 377 h 51"/>
                <a:gd name="T2" fmla="*/ 0 w 21"/>
                <a:gd name="T3" fmla="*/ 401 h 51"/>
                <a:gd name="T4" fmla="*/ 36 w 21"/>
                <a:gd name="T5" fmla="*/ 584 h 51"/>
                <a:gd name="T6" fmla="*/ 101 w 21"/>
                <a:gd name="T7" fmla="*/ 401 h 51"/>
                <a:gd name="T8" fmla="*/ 170 w 21"/>
                <a:gd name="T9" fmla="*/ 284 h 51"/>
                <a:gd name="T10" fmla="*/ 235 w 21"/>
                <a:gd name="T11" fmla="*/ 11 h 51"/>
                <a:gd name="T12" fmla="*/ 134 w 21"/>
                <a:gd name="T13" fmla="*/ 239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51">
                  <a:moveTo>
                    <a:pt x="6" y="33"/>
                  </a:moveTo>
                  <a:cubicBezTo>
                    <a:pt x="3" y="33"/>
                    <a:pt x="1" y="34"/>
                    <a:pt x="0" y="35"/>
                  </a:cubicBezTo>
                  <a:cubicBezTo>
                    <a:pt x="6" y="39"/>
                    <a:pt x="8" y="44"/>
                    <a:pt x="3" y="51"/>
                  </a:cubicBezTo>
                  <a:cubicBezTo>
                    <a:pt x="6" y="46"/>
                    <a:pt x="8" y="41"/>
                    <a:pt x="9" y="35"/>
                  </a:cubicBezTo>
                  <a:cubicBezTo>
                    <a:pt x="10" y="29"/>
                    <a:pt x="12" y="30"/>
                    <a:pt x="15" y="25"/>
                  </a:cubicBezTo>
                  <a:cubicBezTo>
                    <a:pt x="20" y="18"/>
                    <a:pt x="13" y="7"/>
                    <a:pt x="21" y="1"/>
                  </a:cubicBezTo>
                  <a:cubicBezTo>
                    <a:pt x="9" y="0"/>
                    <a:pt x="19" y="16"/>
                    <a:pt x="12" y="21"/>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7" name="Freeform 124">
              <a:extLst>
                <a:ext uri="{FF2B5EF4-FFF2-40B4-BE49-F238E27FC236}">
                  <a16:creationId xmlns:a16="http://schemas.microsoft.com/office/drawing/2014/main" id="{C3EF7203-961A-9E4D-8FAB-9D1FF7721EF2}"/>
                </a:ext>
              </a:extLst>
            </p:cNvPr>
            <p:cNvSpPr>
              <a:spLocks/>
            </p:cNvSpPr>
            <p:nvPr/>
          </p:nvSpPr>
          <p:spPr bwMode="auto">
            <a:xfrm>
              <a:off x="2777" y="3025"/>
              <a:ext cx="168" cy="106"/>
            </a:xfrm>
            <a:custGeom>
              <a:avLst/>
              <a:gdLst>
                <a:gd name="T0" fmla="*/ 271 w 75"/>
                <a:gd name="T1" fmla="*/ 56 h 47"/>
                <a:gd name="T2" fmla="*/ 134 w 75"/>
                <a:gd name="T3" fmla="*/ 126 h 47"/>
                <a:gd name="T4" fmla="*/ 0 w 75"/>
                <a:gd name="T5" fmla="*/ 147 h 47"/>
                <a:gd name="T6" fmla="*/ 134 w 75"/>
                <a:gd name="T7" fmla="*/ 194 h 47"/>
                <a:gd name="T8" fmla="*/ 9 w 75"/>
                <a:gd name="T9" fmla="*/ 264 h 47"/>
                <a:gd name="T10" fmla="*/ 226 w 75"/>
                <a:gd name="T11" fmla="*/ 284 h 47"/>
                <a:gd name="T12" fmla="*/ 170 w 75"/>
                <a:gd name="T13" fmla="*/ 438 h 47"/>
                <a:gd name="T14" fmla="*/ 336 w 75"/>
                <a:gd name="T15" fmla="*/ 467 h 47"/>
                <a:gd name="T16" fmla="*/ 506 w 75"/>
                <a:gd name="T17" fmla="*/ 530 h 47"/>
                <a:gd name="T18" fmla="*/ 280 w 75"/>
                <a:gd name="T19" fmla="*/ 365 h 47"/>
                <a:gd name="T20" fmla="*/ 271 w 75"/>
                <a:gd name="T21" fmla="*/ 138 h 47"/>
                <a:gd name="T22" fmla="*/ 405 w 75"/>
                <a:gd name="T23" fmla="*/ 101 h 47"/>
                <a:gd name="T24" fmla="*/ 542 w 75"/>
                <a:gd name="T25" fmla="*/ 72 h 47"/>
                <a:gd name="T26" fmla="*/ 842 w 75"/>
                <a:gd name="T27" fmla="*/ 45 h 47"/>
                <a:gd name="T28" fmla="*/ 571 w 75"/>
                <a:gd name="T29" fmla="*/ 56 h 47"/>
                <a:gd name="T30" fmla="*/ 347 w 75"/>
                <a:gd name="T31" fmla="*/ 25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5" h="47">
                  <a:moveTo>
                    <a:pt x="24" y="5"/>
                  </a:moveTo>
                  <a:cubicBezTo>
                    <a:pt x="20" y="7"/>
                    <a:pt x="16" y="10"/>
                    <a:pt x="12" y="11"/>
                  </a:cubicBezTo>
                  <a:cubicBezTo>
                    <a:pt x="8" y="12"/>
                    <a:pt x="3" y="11"/>
                    <a:pt x="0" y="13"/>
                  </a:cubicBezTo>
                  <a:cubicBezTo>
                    <a:pt x="4" y="14"/>
                    <a:pt x="9" y="14"/>
                    <a:pt x="12" y="17"/>
                  </a:cubicBezTo>
                  <a:cubicBezTo>
                    <a:pt x="9" y="22"/>
                    <a:pt x="2" y="18"/>
                    <a:pt x="1" y="23"/>
                  </a:cubicBezTo>
                  <a:cubicBezTo>
                    <a:pt x="7" y="24"/>
                    <a:pt x="15" y="20"/>
                    <a:pt x="20" y="25"/>
                  </a:cubicBezTo>
                  <a:cubicBezTo>
                    <a:pt x="26" y="31"/>
                    <a:pt x="19" y="34"/>
                    <a:pt x="15" y="38"/>
                  </a:cubicBezTo>
                  <a:cubicBezTo>
                    <a:pt x="20" y="41"/>
                    <a:pt x="26" y="40"/>
                    <a:pt x="30" y="41"/>
                  </a:cubicBezTo>
                  <a:cubicBezTo>
                    <a:pt x="35" y="42"/>
                    <a:pt x="40" y="47"/>
                    <a:pt x="45" y="46"/>
                  </a:cubicBezTo>
                  <a:cubicBezTo>
                    <a:pt x="36" y="44"/>
                    <a:pt x="29" y="41"/>
                    <a:pt x="25" y="32"/>
                  </a:cubicBezTo>
                  <a:cubicBezTo>
                    <a:pt x="22" y="26"/>
                    <a:pt x="18" y="17"/>
                    <a:pt x="24" y="12"/>
                  </a:cubicBezTo>
                  <a:cubicBezTo>
                    <a:pt x="28" y="7"/>
                    <a:pt x="31" y="10"/>
                    <a:pt x="36" y="9"/>
                  </a:cubicBezTo>
                  <a:cubicBezTo>
                    <a:pt x="40" y="9"/>
                    <a:pt x="44" y="6"/>
                    <a:pt x="48" y="6"/>
                  </a:cubicBezTo>
                  <a:cubicBezTo>
                    <a:pt x="57" y="5"/>
                    <a:pt x="66" y="10"/>
                    <a:pt x="75" y="4"/>
                  </a:cubicBezTo>
                  <a:cubicBezTo>
                    <a:pt x="67" y="4"/>
                    <a:pt x="59" y="6"/>
                    <a:pt x="51" y="5"/>
                  </a:cubicBezTo>
                  <a:cubicBezTo>
                    <a:pt x="46" y="5"/>
                    <a:pt x="35" y="0"/>
                    <a:pt x="31" y="2"/>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8" name="Freeform 125">
              <a:extLst>
                <a:ext uri="{FF2B5EF4-FFF2-40B4-BE49-F238E27FC236}">
                  <a16:creationId xmlns:a16="http://schemas.microsoft.com/office/drawing/2014/main" id="{1F02B50F-5B0B-8E52-912B-92332C51E291}"/>
                </a:ext>
              </a:extLst>
            </p:cNvPr>
            <p:cNvSpPr>
              <a:spLocks/>
            </p:cNvSpPr>
            <p:nvPr/>
          </p:nvSpPr>
          <p:spPr bwMode="auto">
            <a:xfrm>
              <a:off x="2990" y="3297"/>
              <a:ext cx="97" cy="71"/>
            </a:xfrm>
            <a:custGeom>
              <a:avLst/>
              <a:gdLst>
                <a:gd name="T0" fmla="*/ 147 w 43"/>
                <a:gd name="T1" fmla="*/ 0 h 32"/>
                <a:gd name="T2" fmla="*/ 126 w 43"/>
                <a:gd name="T3" fmla="*/ 9 h 32"/>
                <a:gd name="T4" fmla="*/ 138 w 43"/>
                <a:gd name="T5" fmla="*/ 118 h 32"/>
                <a:gd name="T6" fmla="*/ 36 w 43"/>
                <a:gd name="T7" fmla="*/ 153 h 32"/>
                <a:gd name="T8" fmla="*/ 92 w 43"/>
                <a:gd name="T9" fmla="*/ 351 h 32"/>
                <a:gd name="T10" fmla="*/ 117 w 43"/>
                <a:gd name="T11" fmla="*/ 178 h 32"/>
                <a:gd name="T12" fmla="*/ 239 w 43"/>
                <a:gd name="T13" fmla="*/ 109 h 32"/>
                <a:gd name="T14" fmla="*/ 230 w 43"/>
                <a:gd name="T15" fmla="*/ 53 h 32"/>
                <a:gd name="T16" fmla="*/ 311 w 43"/>
                <a:gd name="T17" fmla="*/ 64 h 32"/>
                <a:gd name="T18" fmla="*/ 494 w 43"/>
                <a:gd name="T19" fmla="*/ 89 h 32"/>
                <a:gd name="T20" fmla="*/ 239 w 43"/>
                <a:gd name="T21" fmla="*/ 9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2">
                  <a:moveTo>
                    <a:pt x="13" y="0"/>
                  </a:moveTo>
                  <a:cubicBezTo>
                    <a:pt x="12" y="1"/>
                    <a:pt x="12" y="0"/>
                    <a:pt x="11" y="1"/>
                  </a:cubicBezTo>
                  <a:cubicBezTo>
                    <a:pt x="14" y="5"/>
                    <a:pt x="15" y="7"/>
                    <a:pt x="12" y="11"/>
                  </a:cubicBezTo>
                  <a:cubicBezTo>
                    <a:pt x="10" y="14"/>
                    <a:pt x="4" y="12"/>
                    <a:pt x="3" y="14"/>
                  </a:cubicBezTo>
                  <a:cubicBezTo>
                    <a:pt x="0" y="18"/>
                    <a:pt x="11" y="25"/>
                    <a:pt x="8" y="32"/>
                  </a:cubicBezTo>
                  <a:cubicBezTo>
                    <a:pt x="7" y="28"/>
                    <a:pt x="7" y="20"/>
                    <a:pt x="10" y="16"/>
                  </a:cubicBezTo>
                  <a:cubicBezTo>
                    <a:pt x="13" y="13"/>
                    <a:pt x="19" y="14"/>
                    <a:pt x="21" y="10"/>
                  </a:cubicBezTo>
                  <a:cubicBezTo>
                    <a:pt x="22" y="9"/>
                    <a:pt x="18" y="7"/>
                    <a:pt x="20" y="5"/>
                  </a:cubicBezTo>
                  <a:cubicBezTo>
                    <a:pt x="22" y="3"/>
                    <a:pt x="25" y="5"/>
                    <a:pt x="27" y="6"/>
                  </a:cubicBezTo>
                  <a:cubicBezTo>
                    <a:pt x="32" y="6"/>
                    <a:pt x="38" y="7"/>
                    <a:pt x="43" y="8"/>
                  </a:cubicBezTo>
                  <a:cubicBezTo>
                    <a:pt x="35" y="6"/>
                    <a:pt x="28" y="3"/>
                    <a:pt x="21" y="1"/>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9" name="Freeform 126">
              <a:extLst>
                <a:ext uri="{FF2B5EF4-FFF2-40B4-BE49-F238E27FC236}">
                  <a16:creationId xmlns:a16="http://schemas.microsoft.com/office/drawing/2014/main" id="{4987B5C4-C5D7-E686-5453-319FC7012FBE}"/>
                </a:ext>
              </a:extLst>
            </p:cNvPr>
            <p:cNvSpPr>
              <a:spLocks/>
            </p:cNvSpPr>
            <p:nvPr/>
          </p:nvSpPr>
          <p:spPr bwMode="auto">
            <a:xfrm>
              <a:off x="2746" y="3281"/>
              <a:ext cx="56" cy="29"/>
            </a:xfrm>
            <a:custGeom>
              <a:avLst/>
              <a:gdLst>
                <a:gd name="T0" fmla="*/ 81 w 25"/>
                <a:gd name="T1" fmla="*/ 9 h 13"/>
                <a:gd name="T2" fmla="*/ 0 w 25"/>
                <a:gd name="T3" fmla="*/ 56 h 13"/>
                <a:gd name="T4" fmla="*/ 134 w 25"/>
                <a:gd name="T5" fmla="*/ 65 h 13"/>
                <a:gd name="T6" fmla="*/ 202 w 25"/>
                <a:gd name="T7" fmla="*/ 145 h 13"/>
                <a:gd name="T8" fmla="*/ 101 w 25"/>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3">
                  <a:moveTo>
                    <a:pt x="7" y="1"/>
                  </a:moveTo>
                  <a:cubicBezTo>
                    <a:pt x="5" y="1"/>
                    <a:pt x="2" y="2"/>
                    <a:pt x="0" y="5"/>
                  </a:cubicBezTo>
                  <a:cubicBezTo>
                    <a:pt x="3" y="8"/>
                    <a:pt x="8" y="4"/>
                    <a:pt x="12" y="6"/>
                  </a:cubicBezTo>
                  <a:cubicBezTo>
                    <a:pt x="15" y="8"/>
                    <a:pt x="15" y="12"/>
                    <a:pt x="18" y="13"/>
                  </a:cubicBezTo>
                  <a:cubicBezTo>
                    <a:pt x="25" y="9"/>
                    <a:pt x="11" y="2"/>
                    <a:pt x="9" y="0"/>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0" name="Freeform 127">
              <a:extLst>
                <a:ext uri="{FF2B5EF4-FFF2-40B4-BE49-F238E27FC236}">
                  <a16:creationId xmlns:a16="http://schemas.microsoft.com/office/drawing/2014/main" id="{2477FC40-8CBE-41C5-977E-B6057BC3F78C}"/>
                </a:ext>
              </a:extLst>
            </p:cNvPr>
            <p:cNvSpPr>
              <a:spLocks/>
            </p:cNvSpPr>
            <p:nvPr/>
          </p:nvSpPr>
          <p:spPr bwMode="auto">
            <a:xfrm>
              <a:off x="2896" y="3359"/>
              <a:ext cx="79" cy="23"/>
            </a:xfrm>
            <a:custGeom>
              <a:avLst/>
              <a:gdLst>
                <a:gd name="T0" fmla="*/ 25 w 35"/>
                <a:gd name="T1" fmla="*/ 0 h 10"/>
                <a:gd name="T2" fmla="*/ 25 w 35"/>
                <a:gd name="T3" fmla="*/ 122 h 10"/>
                <a:gd name="T4" fmla="*/ 219 w 35"/>
                <a:gd name="T5" fmla="*/ 110 h 10"/>
                <a:gd name="T6" fmla="*/ 402 w 35"/>
                <a:gd name="T7" fmla="*/ 122 h 10"/>
                <a:gd name="T8" fmla="*/ 36 w 35"/>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2" y="0"/>
                  </a:moveTo>
                  <a:cubicBezTo>
                    <a:pt x="0" y="1"/>
                    <a:pt x="2" y="7"/>
                    <a:pt x="2" y="10"/>
                  </a:cubicBezTo>
                  <a:cubicBezTo>
                    <a:pt x="7" y="8"/>
                    <a:pt x="13" y="9"/>
                    <a:pt x="19" y="9"/>
                  </a:cubicBezTo>
                  <a:cubicBezTo>
                    <a:pt x="23" y="9"/>
                    <a:pt x="30" y="8"/>
                    <a:pt x="35" y="10"/>
                  </a:cubicBezTo>
                  <a:cubicBezTo>
                    <a:pt x="27" y="8"/>
                    <a:pt x="7" y="8"/>
                    <a:pt x="3" y="0"/>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1" name="Freeform 128">
              <a:extLst>
                <a:ext uri="{FF2B5EF4-FFF2-40B4-BE49-F238E27FC236}">
                  <a16:creationId xmlns:a16="http://schemas.microsoft.com/office/drawing/2014/main" id="{A85E5B72-FBFB-63DB-94EF-8C952378AE0A}"/>
                </a:ext>
              </a:extLst>
            </p:cNvPr>
            <p:cNvSpPr>
              <a:spLocks/>
            </p:cNvSpPr>
            <p:nvPr/>
          </p:nvSpPr>
          <p:spPr bwMode="auto">
            <a:xfrm>
              <a:off x="3044" y="3413"/>
              <a:ext cx="207" cy="72"/>
            </a:xfrm>
            <a:custGeom>
              <a:avLst/>
              <a:gdLst>
                <a:gd name="T0" fmla="*/ 0 w 92"/>
                <a:gd name="T1" fmla="*/ 81 h 32"/>
                <a:gd name="T2" fmla="*/ 162 w 92"/>
                <a:gd name="T3" fmla="*/ 45 h 32"/>
                <a:gd name="T4" fmla="*/ 389 w 92"/>
                <a:gd name="T5" fmla="*/ 146 h 32"/>
                <a:gd name="T6" fmla="*/ 527 w 92"/>
                <a:gd name="T7" fmla="*/ 146 h 32"/>
                <a:gd name="T8" fmla="*/ 628 w 92"/>
                <a:gd name="T9" fmla="*/ 182 h 32"/>
                <a:gd name="T10" fmla="*/ 1049 w 92"/>
                <a:gd name="T11" fmla="*/ 239 h 32"/>
                <a:gd name="T12" fmla="*/ 810 w 92"/>
                <a:gd name="T13" fmla="*/ 365 h 32"/>
                <a:gd name="T14" fmla="*/ 801 w 92"/>
                <a:gd name="T15" fmla="*/ 365 h 32"/>
                <a:gd name="T16" fmla="*/ 855 w 92"/>
                <a:gd name="T17" fmla="*/ 254 h 32"/>
                <a:gd name="T18" fmla="*/ 785 w 92"/>
                <a:gd name="T19" fmla="*/ 227 h 32"/>
                <a:gd name="T20" fmla="*/ 547 w 92"/>
                <a:gd name="T21" fmla="*/ 227 h 32"/>
                <a:gd name="T22" fmla="*/ 457 w 92"/>
                <a:gd name="T23" fmla="*/ 173 h 32"/>
                <a:gd name="T24" fmla="*/ 329 w 92"/>
                <a:gd name="T25" fmla="*/ 162 h 32"/>
                <a:gd name="T26" fmla="*/ 72 w 92"/>
                <a:gd name="T27" fmla="*/ 56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32">
                  <a:moveTo>
                    <a:pt x="0" y="7"/>
                  </a:moveTo>
                  <a:cubicBezTo>
                    <a:pt x="5" y="7"/>
                    <a:pt x="9" y="4"/>
                    <a:pt x="14" y="4"/>
                  </a:cubicBezTo>
                  <a:cubicBezTo>
                    <a:pt x="15" y="12"/>
                    <a:pt x="28" y="13"/>
                    <a:pt x="34" y="13"/>
                  </a:cubicBezTo>
                  <a:cubicBezTo>
                    <a:pt x="38" y="13"/>
                    <a:pt x="42" y="13"/>
                    <a:pt x="46" y="13"/>
                  </a:cubicBezTo>
                  <a:cubicBezTo>
                    <a:pt x="50" y="13"/>
                    <a:pt x="51" y="14"/>
                    <a:pt x="55" y="16"/>
                  </a:cubicBezTo>
                  <a:cubicBezTo>
                    <a:pt x="70" y="20"/>
                    <a:pt x="85" y="0"/>
                    <a:pt x="92" y="21"/>
                  </a:cubicBezTo>
                  <a:cubicBezTo>
                    <a:pt x="83" y="16"/>
                    <a:pt x="76" y="26"/>
                    <a:pt x="71" y="32"/>
                  </a:cubicBezTo>
                  <a:cubicBezTo>
                    <a:pt x="71" y="32"/>
                    <a:pt x="71" y="32"/>
                    <a:pt x="70" y="32"/>
                  </a:cubicBezTo>
                  <a:cubicBezTo>
                    <a:pt x="71" y="29"/>
                    <a:pt x="75" y="25"/>
                    <a:pt x="75" y="22"/>
                  </a:cubicBezTo>
                  <a:cubicBezTo>
                    <a:pt x="75" y="17"/>
                    <a:pt x="73" y="20"/>
                    <a:pt x="69" y="20"/>
                  </a:cubicBezTo>
                  <a:cubicBezTo>
                    <a:pt x="63" y="21"/>
                    <a:pt x="54" y="22"/>
                    <a:pt x="48" y="20"/>
                  </a:cubicBezTo>
                  <a:cubicBezTo>
                    <a:pt x="45" y="19"/>
                    <a:pt x="44" y="16"/>
                    <a:pt x="40" y="15"/>
                  </a:cubicBezTo>
                  <a:cubicBezTo>
                    <a:pt x="37" y="14"/>
                    <a:pt x="32" y="15"/>
                    <a:pt x="29" y="14"/>
                  </a:cubicBezTo>
                  <a:cubicBezTo>
                    <a:pt x="19" y="13"/>
                    <a:pt x="15" y="9"/>
                    <a:pt x="6" y="5"/>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2" name="Freeform 129">
              <a:extLst>
                <a:ext uri="{FF2B5EF4-FFF2-40B4-BE49-F238E27FC236}">
                  <a16:creationId xmlns:a16="http://schemas.microsoft.com/office/drawing/2014/main" id="{B1BF8685-E8D1-61DE-642B-503F335D6C39}"/>
                </a:ext>
              </a:extLst>
            </p:cNvPr>
            <p:cNvSpPr>
              <a:spLocks/>
            </p:cNvSpPr>
            <p:nvPr/>
          </p:nvSpPr>
          <p:spPr bwMode="auto">
            <a:xfrm>
              <a:off x="2923" y="3566"/>
              <a:ext cx="294" cy="186"/>
            </a:xfrm>
            <a:custGeom>
              <a:avLst/>
              <a:gdLst>
                <a:gd name="T0" fmla="*/ 846 w 131"/>
                <a:gd name="T1" fmla="*/ 65 h 83"/>
                <a:gd name="T2" fmla="*/ 736 w 131"/>
                <a:gd name="T3" fmla="*/ 65 h 83"/>
                <a:gd name="T4" fmla="*/ 781 w 131"/>
                <a:gd name="T5" fmla="*/ 226 h 83"/>
                <a:gd name="T6" fmla="*/ 563 w 131"/>
                <a:gd name="T7" fmla="*/ 437 h 83"/>
                <a:gd name="T8" fmla="*/ 442 w 131"/>
                <a:gd name="T9" fmla="*/ 497 h 83"/>
                <a:gd name="T10" fmla="*/ 337 w 131"/>
                <a:gd name="T11" fmla="*/ 607 h 83"/>
                <a:gd name="T12" fmla="*/ 171 w 131"/>
                <a:gd name="T13" fmla="*/ 607 h 83"/>
                <a:gd name="T14" fmla="*/ 0 w 131"/>
                <a:gd name="T15" fmla="*/ 598 h 83"/>
                <a:gd name="T16" fmla="*/ 337 w 131"/>
                <a:gd name="T17" fmla="*/ 733 h 83"/>
                <a:gd name="T18" fmla="*/ 756 w 131"/>
                <a:gd name="T19" fmla="*/ 809 h 83"/>
                <a:gd name="T20" fmla="*/ 1109 w 131"/>
                <a:gd name="T21" fmla="*/ 899 h 83"/>
                <a:gd name="T22" fmla="*/ 1436 w 131"/>
                <a:gd name="T23" fmla="*/ 899 h 83"/>
                <a:gd name="T24" fmla="*/ 1445 w 131"/>
                <a:gd name="T25" fmla="*/ 688 h 83"/>
                <a:gd name="T26" fmla="*/ 1243 w 131"/>
                <a:gd name="T27" fmla="*/ 554 h 83"/>
                <a:gd name="T28" fmla="*/ 1037 w 131"/>
                <a:gd name="T29" fmla="*/ 437 h 83"/>
                <a:gd name="T30" fmla="*/ 1189 w 131"/>
                <a:gd name="T31" fmla="*/ 291 h 83"/>
                <a:gd name="T32" fmla="*/ 1037 w 131"/>
                <a:gd name="T33" fmla="*/ 155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83">
                  <a:moveTo>
                    <a:pt x="75" y="6"/>
                  </a:moveTo>
                  <a:cubicBezTo>
                    <a:pt x="72" y="3"/>
                    <a:pt x="65" y="0"/>
                    <a:pt x="65" y="6"/>
                  </a:cubicBezTo>
                  <a:cubicBezTo>
                    <a:pt x="65" y="12"/>
                    <a:pt x="72" y="12"/>
                    <a:pt x="69" y="20"/>
                  </a:cubicBezTo>
                  <a:cubicBezTo>
                    <a:pt x="66" y="27"/>
                    <a:pt x="58" y="38"/>
                    <a:pt x="50" y="39"/>
                  </a:cubicBezTo>
                  <a:cubicBezTo>
                    <a:pt x="43" y="40"/>
                    <a:pt x="42" y="35"/>
                    <a:pt x="39" y="44"/>
                  </a:cubicBezTo>
                  <a:cubicBezTo>
                    <a:pt x="36" y="50"/>
                    <a:pt x="38" y="52"/>
                    <a:pt x="30" y="54"/>
                  </a:cubicBezTo>
                  <a:cubicBezTo>
                    <a:pt x="25" y="55"/>
                    <a:pt x="20" y="54"/>
                    <a:pt x="15" y="54"/>
                  </a:cubicBezTo>
                  <a:cubicBezTo>
                    <a:pt x="11" y="53"/>
                    <a:pt x="4" y="50"/>
                    <a:pt x="0" y="53"/>
                  </a:cubicBezTo>
                  <a:cubicBezTo>
                    <a:pt x="5" y="61"/>
                    <a:pt x="21" y="63"/>
                    <a:pt x="30" y="65"/>
                  </a:cubicBezTo>
                  <a:cubicBezTo>
                    <a:pt x="42" y="68"/>
                    <a:pt x="54" y="70"/>
                    <a:pt x="67" y="72"/>
                  </a:cubicBezTo>
                  <a:cubicBezTo>
                    <a:pt x="78" y="74"/>
                    <a:pt x="88" y="78"/>
                    <a:pt x="98" y="80"/>
                  </a:cubicBezTo>
                  <a:cubicBezTo>
                    <a:pt x="106" y="81"/>
                    <a:pt x="119" y="83"/>
                    <a:pt x="127" y="80"/>
                  </a:cubicBezTo>
                  <a:cubicBezTo>
                    <a:pt x="127" y="74"/>
                    <a:pt x="131" y="66"/>
                    <a:pt x="128" y="61"/>
                  </a:cubicBezTo>
                  <a:cubicBezTo>
                    <a:pt x="124" y="56"/>
                    <a:pt x="115" y="52"/>
                    <a:pt x="110" y="49"/>
                  </a:cubicBezTo>
                  <a:cubicBezTo>
                    <a:pt x="104" y="46"/>
                    <a:pt x="96" y="44"/>
                    <a:pt x="92" y="39"/>
                  </a:cubicBezTo>
                  <a:cubicBezTo>
                    <a:pt x="84" y="29"/>
                    <a:pt x="99" y="27"/>
                    <a:pt x="105" y="26"/>
                  </a:cubicBezTo>
                  <a:cubicBezTo>
                    <a:pt x="104" y="21"/>
                    <a:pt x="95" y="18"/>
                    <a:pt x="92" y="14"/>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3" name="Freeform 130">
              <a:extLst>
                <a:ext uri="{FF2B5EF4-FFF2-40B4-BE49-F238E27FC236}">
                  <a16:creationId xmlns:a16="http://schemas.microsoft.com/office/drawing/2014/main" id="{FC4DBCBB-2F01-6183-EB1A-86F47BC5FBF2}"/>
                </a:ext>
              </a:extLst>
            </p:cNvPr>
            <p:cNvSpPr>
              <a:spLocks/>
            </p:cNvSpPr>
            <p:nvPr/>
          </p:nvSpPr>
          <p:spPr bwMode="auto">
            <a:xfrm>
              <a:off x="3174" y="3718"/>
              <a:ext cx="377" cy="63"/>
            </a:xfrm>
            <a:custGeom>
              <a:avLst/>
              <a:gdLst>
                <a:gd name="T0" fmla="*/ 45 w 168"/>
                <a:gd name="T1" fmla="*/ 137 h 28"/>
                <a:gd name="T2" fmla="*/ 215 w 168"/>
                <a:gd name="T3" fmla="*/ 182 h 28"/>
                <a:gd name="T4" fmla="*/ 417 w 168"/>
                <a:gd name="T5" fmla="*/ 182 h 28"/>
                <a:gd name="T6" fmla="*/ 790 w 168"/>
                <a:gd name="T7" fmla="*/ 254 h 28"/>
                <a:gd name="T8" fmla="*/ 1243 w 168"/>
                <a:gd name="T9" fmla="*/ 275 h 28"/>
                <a:gd name="T10" fmla="*/ 1672 w 168"/>
                <a:gd name="T11" fmla="*/ 299 h 28"/>
                <a:gd name="T12" fmla="*/ 1854 w 168"/>
                <a:gd name="T13" fmla="*/ 284 h 28"/>
                <a:gd name="T14" fmla="*/ 1854 w 168"/>
                <a:gd name="T15" fmla="*/ 117 h 28"/>
                <a:gd name="T16" fmla="*/ 1683 w 168"/>
                <a:gd name="T17" fmla="*/ 162 h 28"/>
                <a:gd name="T18" fmla="*/ 1490 w 168"/>
                <a:gd name="T19" fmla="*/ 173 h 28"/>
                <a:gd name="T20" fmla="*/ 1129 w 168"/>
                <a:gd name="T21" fmla="*/ 182 h 28"/>
                <a:gd name="T22" fmla="*/ 972 w 168"/>
                <a:gd name="T23" fmla="*/ 173 h 28"/>
                <a:gd name="T24" fmla="*/ 817 w 168"/>
                <a:gd name="T25" fmla="*/ 194 h 28"/>
                <a:gd name="T26" fmla="*/ 0 w 168"/>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28">
                  <a:moveTo>
                    <a:pt x="4" y="12"/>
                  </a:moveTo>
                  <a:cubicBezTo>
                    <a:pt x="8" y="12"/>
                    <a:pt x="14" y="15"/>
                    <a:pt x="19" y="16"/>
                  </a:cubicBezTo>
                  <a:cubicBezTo>
                    <a:pt x="25" y="17"/>
                    <a:pt x="31" y="15"/>
                    <a:pt x="37" y="16"/>
                  </a:cubicBezTo>
                  <a:cubicBezTo>
                    <a:pt x="48" y="17"/>
                    <a:pt x="59" y="21"/>
                    <a:pt x="70" y="22"/>
                  </a:cubicBezTo>
                  <a:cubicBezTo>
                    <a:pt x="83" y="24"/>
                    <a:pt x="96" y="24"/>
                    <a:pt x="110" y="24"/>
                  </a:cubicBezTo>
                  <a:cubicBezTo>
                    <a:pt x="123" y="23"/>
                    <a:pt x="135" y="26"/>
                    <a:pt x="148" y="26"/>
                  </a:cubicBezTo>
                  <a:cubicBezTo>
                    <a:pt x="152" y="26"/>
                    <a:pt x="160" y="28"/>
                    <a:pt x="164" y="25"/>
                  </a:cubicBezTo>
                  <a:cubicBezTo>
                    <a:pt x="167" y="23"/>
                    <a:pt x="168" y="13"/>
                    <a:pt x="164" y="10"/>
                  </a:cubicBezTo>
                  <a:cubicBezTo>
                    <a:pt x="160" y="6"/>
                    <a:pt x="153" y="12"/>
                    <a:pt x="149" y="14"/>
                  </a:cubicBezTo>
                  <a:cubicBezTo>
                    <a:pt x="143" y="16"/>
                    <a:pt x="138" y="16"/>
                    <a:pt x="132" y="15"/>
                  </a:cubicBezTo>
                  <a:cubicBezTo>
                    <a:pt x="121" y="14"/>
                    <a:pt x="111" y="17"/>
                    <a:pt x="100" y="16"/>
                  </a:cubicBezTo>
                  <a:cubicBezTo>
                    <a:pt x="94" y="16"/>
                    <a:pt x="91" y="14"/>
                    <a:pt x="86" y="15"/>
                  </a:cubicBezTo>
                  <a:cubicBezTo>
                    <a:pt x="80" y="16"/>
                    <a:pt x="78" y="18"/>
                    <a:pt x="72" y="17"/>
                  </a:cubicBezTo>
                  <a:cubicBezTo>
                    <a:pt x="48" y="15"/>
                    <a:pt x="22" y="8"/>
                    <a:pt x="0" y="0"/>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4" name="Freeform 131">
              <a:extLst>
                <a:ext uri="{FF2B5EF4-FFF2-40B4-BE49-F238E27FC236}">
                  <a16:creationId xmlns:a16="http://schemas.microsoft.com/office/drawing/2014/main" id="{3ED4EC76-6695-886E-1F44-7EA309EFDCCE}"/>
                </a:ext>
              </a:extLst>
            </p:cNvPr>
            <p:cNvSpPr>
              <a:spLocks/>
            </p:cNvSpPr>
            <p:nvPr/>
          </p:nvSpPr>
          <p:spPr bwMode="auto">
            <a:xfrm>
              <a:off x="3612" y="3415"/>
              <a:ext cx="200" cy="196"/>
            </a:xfrm>
            <a:custGeom>
              <a:avLst/>
              <a:gdLst>
                <a:gd name="T0" fmla="*/ 90 w 89"/>
                <a:gd name="T1" fmla="*/ 629 h 87"/>
                <a:gd name="T2" fmla="*/ 227 w 89"/>
                <a:gd name="T3" fmla="*/ 894 h 87"/>
                <a:gd name="T4" fmla="*/ 409 w 89"/>
                <a:gd name="T5" fmla="*/ 777 h 87"/>
                <a:gd name="T6" fmla="*/ 591 w 89"/>
                <a:gd name="T7" fmla="*/ 777 h 87"/>
                <a:gd name="T8" fmla="*/ 874 w 89"/>
                <a:gd name="T9" fmla="*/ 583 h 87"/>
                <a:gd name="T10" fmla="*/ 1009 w 89"/>
                <a:gd name="T11" fmla="*/ 81 h 87"/>
                <a:gd name="T12" fmla="*/ 1000 w 89"/>
                <a:gd name="T13" fmla="*/ 0 h 87"/>
                <a:gd name="T14" fmla="*/ 874 w 89"/>
                <a:gd name="T15" fmla="*/ 162 h 87"/>
                <a:gd name="T16" fmla="*/ 773 w 89"/>
                <a:gd name="T17" fmla="*/ 146 h 87"/>
                <a:gd name="T18" fmla="*/ 701 w 89"/>
                <a:gd name="T19" fmla="*/ 239 h 87"/>
                <a:gd name="T20" fmla="*/ 263 w 89"/>
                <a:gd name="T21" fmla="*/ 538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9" h="87">
                  <a:moveTo>
                    <a:pt x="8" y="55"/>
                  </a:moveTo>
                  <a:cubicBezTo>
                    <a:pt x="0" y="57"/>
                    <a:pt x="4" y="87"/>
                    <a:pt x="20" y="78"/>
                  </a:cubicBezTo>
                  <a:cubicBezTo>
                    <a:pt x="25" y="75"/>
                    <a:pt x="30" y="71"/>
                    <a:pt x="36" y="68"/>
                  </a:cubicBezTo>
                  <a:cubicBezTo>
                    <a:pt x="43" y="64"/>
                    <a:pt x="46" y="66"/>
                    <a:pt x="52" y="68"/>
                  </a:cubicBezTo>
                  <a:cubicBezTo>
                    <a:pt x="67" y="71"/>
                    <a:pt x="73" y="62"/>
                    <a:pt x="77" y="51"/>
                  </a:cubicBezTo>
                  <a:cubicBezTo>
                    <a:pt x="82" y="37"/>
                    <a:pt x="88" y="23"/>
                    <a:pt x="89" y="7"/>
                  </a:cubicBezTo>
                  <a:cubicBezTo>
                    <a:pt x="89" y="5"/>
                    <a:pt x="89" y="2"/>
                    <a:pt x="88" y="0"/>
                  </a:cubicBezTo>
                  <a:cubicBezTo>
                    <a:pt x="85" y="4"/>
                    <a:pt x="83" y="12"/>
                    <a:pt x="77" y="14"/>
                  </a:cubicBezTo>
                  <a:cubicBezTo>
                    <a:pt x="74" y="15"/>
                    <a:pt x="71" y="12"/>
                    <a:pt x="68" y="13"/>
                  </a:cubicBezTo>
                  <a:cubicBezTo>
                    <a:pt x="65" y="15"/>
                    <a:pt x="64" y="19"/>
                    <a:pt x="62" y="21"/>
                  </a:cubicBezTo>
                  <a:cubicBezTo>
                    <a:pt x="54" y="33"/>
                    <a:pt x="37" y="45"/>
                    <a:pt x="23" y="47"/>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5" name="Freeform 132">
              <a:extLst>
                <a:ext uri="{FF2B5EF4-FFF2-40B4-BE49-F238E27FC236}">
                  <a16:creationId xmlns:a16="http://schemas.microsoft.com/office/drawing/2014/main" id="{347504A2-17F5-A6B5-BE8E-541138F3A9CA}"/>
                </a:ext>
              </a:extLst>
            </p:cNvPr>
            <p:cNvSpPr>
              <a:spLocks/>
            </p:cNvSpPr>
            <p:nvPr/>
          </p:nvSpPr>
          <p:spPr bwMode="auto">
            <a:xfrm>
              <a:off x="3796" y="3209"/>
              <a:ext cx="63" cy="258"/>
            </a:xfrm>
            <a:custGeom>
              <a:avLst/>
              <a:gdLst>
                <a:gd name="T0" fmla="*/ 299 w 28"/>
                <a:gd name="T1" fmla="*/ 146 h 115"/>
                <a:gd name="T2" fmla="*/ 173 w 28"/>
                <a:gd name="T3" fmla="*/ 790 h 115"/>
                <a:gd name="T4" fmla="*/ 25 w 28"/>
                <a:gd name="T5" fmla="*/ 1299 h 115"/>
                <a:gd name="T6" fmla="*/ 11 w 28"/>
                <a:gd name="T7" fmla="*/ 1108 h 115"/>
                <a:gd name="T8" fmla="*/ 92 w 28"/>
                <a:gd name="T9" fmla="*/ 936 h 115"/>
                <a:gd name="T10" fmla="*/ 146 w 28"/>
                <a:gd name="T11" fmla="*/ 599 h 115"/>
                <a:gd name="T12" fmla="*/ 308 w 28"/>
                <a:gd name="T13" fmla="*/ 0 h 115"/>
                <a:gd name="T14" fmla="*/ 320 w 28"/>
                <a:gd name="T15" fmla="*/ 36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15">
                  <a:moveTo>
                    <a:pt x="26" y="13"/>
                  </a:moveTo>
                  <a:cubicBezTo>
                    <a:pt x="22" y="32"/>
                    <a:pt x="18" y="51"/>
                    <a:pt x="15" y="70"/>
                  </a:cubicBezTo>
                  <a:cubicBezTo>
                    <a:pt x="12" y="84"/>
                    <a:pt x="8" y="104"/>
                    <a:pt x="2" y="115"/>
                  </a:cubicBezTo>
                  <a:cubicBezTo>
                    <a:pt x="2" y="109"/>
                    <a:pt x="0" y="103"/>
                    <a:pt x="1" y="98"/>
                  </a:cubicBezTo>
                  <a:cubicBezTo>
                    <a:pt x="2" y="92"/>
                    <a:pt x="6" y="88"/>
                    <a:pt x="8" y="83"/>
                  </a:cubicBezTo>
                  <a:cubicBezTo>
                    <a:pt x="12" y="74"/>
                    <a:pt x="13" y="63"/>
                    <a:pt x="13" y="53"/>
                  </a:cubicBezTo>
                  <a:cubicBezTo>
                    <a:pt x="12" y="34"/>
                    <a:pt x="23" y="18"/>
                    <a:pt x="27" y="0"/>
                  </a:cubicBezTo>
                  <a:cubicBezTo>
                    <a:pt x="27" y="1"/>
                    <a:pt x="28" y="2"/>
                    <a:pt x="28" y="3"/>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6" name="Freeform 133">
              <a:extLst>
                <a:ext uri="{FF2B5EF4-FFF2-40B4-BE49-F238E27FC236}">
                  <a16:creationId xmlns:a16="http://schemas.microsoft.com/office/drawing/2014/main" id="{2BB6AD82-C202-1973-25E2-4D8DC1A5DF27}"/>
                </a:ext>
              </a:extLst>
            </p:cNvPr>
            <p:cNvSpPr>
              <a:spLocks/>
            </p:cNvSpPr>
            <p:nvPr/>
          </p:nvSpPr>
          <p:spPr bwMode="auto">
            <a:xfrm>
              <a:off x="3661" y="3148"/>
              <a:ext cx="32" cy="140"/>
            </a:xfrm>
            <a:custGeom>
              <a:avLst/>
              <a:gdLst>
                <a:gd name="T0" fmla="*/ 37 w 14"/>
                <a:gd name="T1" fmla="*/ 239 h 62"/>
                <a:gd name="T2" fmla="*/ 25 w 14"/>
                <a:gd name="T3" fmla="*/ 551 h 62"/>
                <a:gd name="T4" fmla="*/ 167 w 14"/>
                <a:gd name="T5" fmla="*/ 714 h 62"/>
                <a:gd name="T6" fmla="*/ 85 w 14"/>
                <a:gd name="T7" fmla="*/ 587 h 62"/>
                <a:gd name="T8" fmla="*/ 110 w 14"/>
                <a:gd name="T9" fmla="*/ 438 h 62"/>
                <a:gd name="T10" fmla="*/ 37 w 14"/>
                <a:gd name="T11" fmla="*/ 210 h 62"/>
                <a:gd name="T12" fmla="*/ 0 w 1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2">
                  <a:moveTo>
                    <a:pt x="3" y="21"/>
                  </a:moveTo>
                  <a:cubicBezTo>
                    <a:pt x="1" y="30"/>
                    <a:pt x="3" y="39"/>
                    <a:pt x="2" y="48"/>
                  </a:cubicBezTo>
                  <a:cubicBezTo>
                    <a:pt x="0" y="60"/>
                    <a:pt x="7" y="56"/>
                    <a:pt x="14" y="62"/>
                  </a:cubicBezTo>
                  <a:cubicBezTo>
                    <a:pt x="12" y="58"/>
                    <a:pt x="8" y="55"/>
                    <a:pt x="7" y="51"/>
                  </a:cubicBezTo>
                  <a:cubicBezTo>
                    <a:pt x="6" y="47"/>
                    <a:pt x="9" y="42"/>
                    <a:pt x="9" y="38"/>
                  </a:cubicBezTo>
                  <a:cubicBezTo>
                    <a:pt x="8" y="31"/>
                    <a:pt x="5" y="24"/>
                    <a:pt x="3" y="18"/>
                  </a:cubicBezTo>
                  <a:cubicBezTo>
                    <a:pt x="2" y="12"/>
                    <a:pt x="2" y="5"/>
                    <a:pt x="0" y="0"/>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7" name="Freeform 134">
              <a:extLst>
                <a:ext uri="{FF2B5EF4-FFF2-40B4-BE49-F238E27FC236}">
                  <a16:creationId xmlns:a16="http://schemas.microsoft.com/office/drawing/2014/main" id="{38549ED0-70B7-8EF5-6AA3-5A55A7F2D28B}"/>
                </a:ext>
              </a:extLst>
            </p:cNvPr>
            <p:cNvSpPr>
              <a:spLocks/>
            </p:cNvSpPr>
            <p:nvPr/>
          </p:nvSpPr>
          <p:spPr bwMode="auto">
            <a:xfrm>
              <a:off x="3641" y="3301"/>
              <a:ext cx="58" cy="63"/>
            </a:xfrm>
            <a:custGeom>
              <a:avLst/>
              <a:gdLst>
                <a:gd name="T0" fmla="*/ 89 w 26"/>
                <a:gd name="T1" fmla="*/ 72 h 28"/>
                <a:gd name="T2" fmla="*/ 36 w 26"/>
                <a:gd name="T3" fmla="*/ 320 h 28"/>
                <a:gd name="T4" fmla="*/ 80 w 26"/>
                <a:gd name="T5" fmla="*/ 101 h 28"/>
                <a:gd name="T6" fmla="*/ 288 w 26"/>
                <a:gd name="T7" fmla="*/ 81 h 28"/>
                <a:gd name="T8" fmla="*/ 100 w 26"/>
                <a:gd name="T9" fmla="*/ 36 h 28"/>
                <a:gd name="T10" fmla="*/ 109 w 26"/>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8">
                  <a:moveTo>
                    <a:pt x="8" y="6"/>
                  </a:moveTo>
                  <a:cubicBezTo>
                    <a:pt x="0" y="11"/>
                    <a:pt x="2" y="21"/>
                    <a:pt x="3" y="28"/>
                  </a:cubicBezTo>
                  <a:cubicBezTo>
                    <a:pt x="6" y="23"/>
                    <a:pt x="4" y="13"/>
                    <a:pt x="7" y="9"/>
                  </a:cubicBezTo>
                  <a:cubicBezTo>
                    <a:pt x="11" y="2"/>
                    <a:pt x="20" y="6"/>
                    <a:pt x="26" y="7"/>
                  </a:cubicBezTo>
                  <a:cubicBezTo>
                    <a:pt x="21" y="3"/>
                    <a:pt x="15" y="3"/>
                    <a:pt x="9" y="3"/>
                  </a:cubicBezTo>
                  <a:cubicBezTo>
                    <a:pt x="8" y="2"/>
                    <a:pt x="9" y="1"/>
                    <a:pt x="10" y="0"/>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8" name="Freeform 135">
              <a:extLst>
                <a:ext uri="{FF2B5EF4-FFF2-40B4-BE49-F238E27FC236}">
                  <a16:creationId xmlns:a16="http://schemas.microsoft.com/office/drawing/2014/main" id="{D8CE9E58-4C2E-010C-7CA3-C56BE9263FB9}"/>
                </a:ext>
              </a:extLst>
            </p:cNvPr>
            <p:cNvSpPr>
              <a:spLocks/>
            </p:cNvSpPr>
            <p:nvPr/>
          </p:nvSpPr>
          <p:spPr bwMode="auto">
            <a:xfrm>
              <a:off x="3663" y="3256"/>
              <a:ext cx="63" cy="32"/>
            </a:xfrm>
            <a:custGeom>
              <a:avLst/>
              <a:gdLst>
                <a:gd name="T0" fmla="*/ 25 w 28"/>
                <a:gd name="T1" fmla="*/ 48 h 14"/>
                <a:gd name="T2" fmla="*/ 320 w 28"/>
                <a:gd name="T3" fmla="*/ 167 h 14"/>
                <a:gd name="T4" fmla="*/ 11 w 28"/>
                <a:gd name="T5" fmla="*/ 11 h 14"/>
                <a:gd name="T6" fmla="*/ 25 w 28"/>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4">
                  <a:moveTo>
                    <a:pt x="2" y="4"/>
                  </a:moveTo>
                  <a:cubicBezTo>
                    <a:pt x="1" y="8"/>
                    <a:pt x="23" y="14"/>
                    <a:pt x="28" y="14"/>
                  </a:cubicBezTo>
                  <a:cubicBezTo>
                    <a:pt x="25" y="5"/>
                    <a:pt x="9" y="2"/>
                    <a:pt x="1" y="1"/>
                  </a:cubicBezTo>
                  <a:cubicBezTo>
                    <a:pt x="0" y="0"/>
                    <a:pt x="1" y="0"/>
                    <a:pt x="2" y="0"/>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9" name="Freeform 136">
              <a:extLst>
                <a:ext uri="{FF2B5EF4-FFF2-40B4-BE49-F238E27FC236}">
                  <a16:creationId xmlns:a16="http://schemas.microsoft.com/office/drawing/2014/main" id="{6D51009E-F7C6-86BC-1391-296D062FDCE0}"/>
                </a:ext>
              </a:extLst>
            </p:cNvPr>
            <p:cNvSpPr>
              <a:spLocks/>
            </p:cNvSpPr>
            <p:nvPr/>
          </p:nvSpPr>
          <p:spPr bwMode="auto">
            <a:xfrm>
              <a:off x="3742" y="2745"/>
              <a:ext cx="130" cy="401"/>
            </a:xfrm>
            <a:custGeom>
              <a:avLst/>
              <a:gdLst>
                <a:gd name="T0" fmla="*/ 226 w 58"/>
                <a:gd name="T1" fmla="*/ 0 h 179"/>
                <a:gd name="T2" fmla="*/ 146 w 58"/>
                <a:gd name="T3" fmla="*/ 372 h 179"/>
                <a:gd name="T4" fmla="*/ 247 w 58"/>
                <a:gd name="T5" fmla="*/ 517 h 179"/>
                <a:gd name="T6" fmla="*/ 226 w 58"/>
                <a:gd name="T7" fmla="*/ 697 h 179"/>
                <a:gd name="T8" fmla="*/ 191 w 58"/>
                <a:gd name="T9" fmla="*/ 1044 h 179"/>
                <a:gd name="T10" fmla="*/ 36 w 58"/>
                <a:gd name="T11" fmla="*/ 1149 h 179"/>
                <a:gd name="T12" fmla="*/ 126 w 58"/>
                <a:gd name="T13" fmla="*/ 1279 h 179"/>
                <a:gd name="T14" fmla="*/ 215 w 58"/>
                <a:gd name="T15" fmla="*/ 1324 h 179"/>
                <a:gd name="T16" fmla="*/ 247 w 58"/>
                <a:gd name="T17" fmla="*/ 1371 h 179"/>
                <a:gd name="T18" fmla="*/ 327 w 58"/>
                <a:gd name="T19" fmla="*/ 1371 h 179"/>
                <a:gd name="T20" fmla="*/ 316 w 58"/>
                <a:gd name="T21" fmla="*/ 1550 h 179"/>
                <a:gd name="T22" fmla="*/ 428 w 58"/>
                <a:gd name="T23" fmla="*/ 1696 h 179"/>
                <a:gd name="T24" fmla="*/ 563 w 58"/>
                <a:gd name="T25" fmla="*/ 2012 h 179"/>
                <a:gd name="T26" fmla="*/ 482 w 58"/>
                <a:gd name="T27" fmla="*/ 1125 h 179"/>
                <a:gd name="T28" fmla="*/ 336 w 58"/>
                <a:gd name="T29" fmla="*/ 300 h 179"/>
                <a:gd name="T30" fmla="*/ 307 w 58"/>
                <a:gd name="T31" fmla="*/ 20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179">
                  <a:moveTo>
                    <a:pt x="20" y="0"/>
                  </a:moveTo>
                  <a:cubicBezTo>
                    <a:pt x="13" y="13"/>
                    <a:pt x="2" y="19"/>
                    <a:pt x="13" y="33"/>
                  </a:cubicBezTo>
                  <a:cubicBezTo>
                    <a:pt x="17" y="37"/>
                    <a:pt x="20" y="40"/>
                    <a:pt x="22" y="46"/>
                  </a:cubicBezTo>
                  <a:cubicBezTo>
                    <a:pt x="24" y="53"/>
                    <a:pt x="21" y="55"/>
                    <a:pt x="20" y="62"/>
                  </a:cubicBezTo>
                  <a:cubicBezTo>
                    <a:pt x="19" y="71"/>
                    <a:pt x="23" y="84"/>
                    <a:pt x="17" y="93"/>
                  </a:cubicBezTo>
                  <a:cubicBezTo>
                    <a:pt x="13" y="98"/>
                    <a:pt x="5" y="97"/>
                    <a:pt x="3" y="102"/>
                  </a:cubicBezTo>
                  <a:cubicBezTo>
                    <a:pt x="0" y="109"/>
                    <a:pt x="7" y="112"/>
                    <a:pt x="11" y="114"/>
                  </a:cubicBezTo>
                  <a:cubicBezTo>
                    <a:pt x="14" y="115"/>
                    <a:pt x="17" y="117"/>
                    <a:pt x="19" y="118"/>
                  </a:cubicBezTo>
                  <a:cubicBezTo>
                    <a:pt x="20" y="119"/>
                    <a:pt x="20" y="122"/>
                    <a:pt x="22" y="122"/>
                  </a:cubicBezTo>
                  <a:cubicBezTo>
                    <a:pt x="24" y="123"/>
                    <a:pt x="27" y="122"/>
                    <a:pt x="29" y="122"/>
                  </a:cubicBezTo>
                  <a:cubicBezTo>
                    <a:pt x="39" y="125"/>
                    <a:pt x="33" y="132"/>
                    <a:pt x="28" y="138"/>
                  </a:cubicBezTo>
                  <a:cubicBezTo>
                    <a:pt x="33" y="142"/>
                    <a:pt x="39" y="142"/>
                    <a:pt x="38" y="151"/>
                  </a:cubicBezTo>
                  <a:cubicBezTo>
                    <a:pt x="55" y="145"/>
                    <a:pt x="49" y="170"/>
                    <a:pt x="50" y="179"/>
                  </a:cubicBezTo>
                  <a:cubicBezTo>
                    <a:pt x="58" y="153"/>
                    <a:pt x="47" y="125"/>
                    <a:pt x="43" y="100"/>
                  </a:cubicBezTo>
                  <a:cubicBezTo>
                    <a:pt x="40" y="76"/>
                    <a:pt x="34" y="51"/>
                    <a:pt x="30" y="27"/>
                  </a:cubicBezTo>
                  <a:cubicBezTo>
                    <a:pt x="28" y="19"/>
                    <a:pt x="24" y="10"/>
                    <a:pt x="27" y="2"/>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0" name="Freeform 137">
              <a:extLst>
                <a:ext uri="{FF2B5EF4-FFF2-40B4-BE49-F238E27FC236}">
                  <a16:creationId xmlns:a16="http://schemas.microsoft.com/office/drawing/2014/main" id="{C6C4EC57-40D1-CD0C-40E0-9C8DA644EB1D}"/>
                </a:ext>
              </a:extLst>
            </p:cNvPr>
            <p:cNvSpPr>
              <a:spLocks/>
            </p:cNvSpPr>
            <p:nvPr/>
          </p:nvSpPr>
          <p:spPr bwMode="auto">
            <a:xfrm>
              <a:off x="3760" y="2754"/>
              <a:ext cx="74" cy="226"/>
            </a:xfrm>
            <a:custGeom>
              <a:avLst/>
              <a:gdLst>
                <a:gd name="T0" fmla="*/ 137 w 33"/>
                <a:gd name="T1" fmla="*/ 36 h 101"/>
                <a:gd name="T2" fmla="*/ 9 w 33"/>
                <a:gd name="T3" fmla="*/ 226 h 101"/>
                <a:gd name="T4" fmla="*/ 226 w 33"/>
                <a:gd name="T5" fmla="*/ 582 h 101"/>
                <a:gd name="T6" fmla="*/ 372 w 33"/>
                <a:gd name="T7" fmla="*/ 1132 h 101"/>
                <a:gd name="T8" fmla="*/ 307 w 33"/>
                <a:gd name="T9" fmla="*/ 761 h 101"/>
                <a:gd name="T10" fmla="*/ 262 w 33"/>
                <a:gd name="T11" fmla="*/ 490 h 101"/>
                <a:gd name="T12" fmla="*/ 170 w 33"/>
                <a:gd name="T13" fmla="*/ 0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01">
                  <a:moveTo>
                    <a:pt x="12" y="3"/>
                  </a:moveTo>
                  <a:cubicBezTo>
                    <a:pt x="6" y="4"/>
                    <a:pt x="0" y="14"/>
                    <a:pt x="1" y="20"/>
                  </a:cubicBezTo>
                  <a:cubicBezTo>
                    <a:pt x="17" y="9"/>
                    <a:pt x="18" y="44"/>
                    <a:pt x="20" y="52"/>
                  </a:cubicBezTo>
                  <a:cubicBezTo>
                    <a:pt x="24" y="69"/>
                    <a:pt x="32" y="84"/>
                    <a:pt x="33" y="101"/>
                  </a:cubicBezTo>
                  <a:cubicBezTo>
                    <a:pt x="28" y="92"/>
                    <a:pt x="28" y="78"/>
                    <a:pt x="27" y="68"/>
                  </a:cubicBezTo>
                  <a:cubicBezTo>
                    <a:pt x="25" y="60"/>
                    <a:pt x="24" y="52"/>
                    <a:pt x="23" y="44"/>
                  </a:cubicBezTo>
                  <a:cubicBezTo>
                    <a:pt x="21" y="29"/>
                    <a:pt x="18" y="14"/>
                    <a:pt x="15" y="0"/>
                  </a:cubicBezTo>
                </a:path>
              </a:pathLst>
            </a:custGeom>
            <a:solidFill>
              <a:srgbClr val="A4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1" name="Freeform 138">
              <a:extLst>
                <a:ext uri="{FF2B5EF4-FFF2-40B4-BE49-F238E27FC236}">
                  <a16:creationId xmlns:a16="http://schemas.microsoft.com/office/drawing/2014/main" id="{D19748C6-20AF-EDF2-E0F7-40C01A3306F4}"/>
                </a:ext>
              </a:extLst>
            </p:cNvPr>
            <p:cNvSpPr>
              <a:spLocks/>
            </p:cNvSpPr>
            <p:nvPr/>
          </p:nvSpPr>
          <p:spPr bwMode="auto">
            <a:xfrm>
              <a:off x="3690" y="3211"/>
              <a:ext cx="166" cy="371"/>
            </a:xfrm>
            <a:custGeom>
              <a:avLst/>
              <a:gdLst>
                <a:gd name="T0" fmla="*/ 834 w 74"/>
                <a:gd name="T1" fmla="*/ 0 h 165"/>
                <a:gd name="T2" fmla="*/ 736 w 74"/>
                <a:gd name="T3" fmla="*/ 420 h 165"/>
                <a:gd name="T4" fmla="*/ 635 w 74"/>
                <a:gd name="T5" fmla="*/ 1021 h 165"/>
                <a:gd name="T6" fmla="*/ 518 w 74"/>
                <a:gd name="T7" fmla="*/ 1522 h 165"/>
                <a:gd name="T8" fmla="*/ 381 w 74"/>
                <a:gd name="T9" fmla="*/ 1875 h 165"/>
                <a:gd name="T10" fmla="*/ 372 w 74"/>
                <a:gd name="T11" fmla="*/ 1875 h 165"/>
                <a:gd name="T12" fmla="*/ 227 w 74"/>
                <a:gd name="T13" fmla="*/ 1819 h 165"/>
                <a:gd name="T14" fmla="*/ 0 w 74"/>
                <a:gd name="T15" fmla="*/ 1794 h 165"/>
                <a:gd name="T16" fmla="*/ 202 w 74"/>
                <a:gd name="T17" fmla="*/ 1738 h 165"/>
                <a:gd name="T18" fmla="*/ 372 w 74"/>
                <a:gd name="T19" fmla="*/ 1718 h 165"/>
                <a:gd name="T20" fmla="*/ 202 w 74"/>
                <a:gd name="T21" fmla="*/ 1659 h 165"/>
                <a:gd name="T22" fmla="*/ 453 w 74"/>
                <a:gd name="T23" fmla="*/ 1639 h 165"/>
                <a:gd name="T24" fmla="*/ 247 w 74"/>
                <a:gd name="T25" fmla="*/ 1466 h 165"/>
                <a:gd name="T26" fmla="*/ 336 w 74"/>
                <a:gd name="T27" fmla="*/ 1340 h 165"/>
                <a:gd name="T28" fmla="*/ 529 w 74"/>
                <a:gd name="T29" fmla="*/ 1228 h 165"/>
                <a:gd name="T30" fmla="*/ 563 w 74"/>
                <a:gd name="T31" fmla="*/ 1102 h 165"/>
                <a:gd name="T32" fmla="*/ 644 w 74"/>
                <a:gd name="T33" fmla="*/ 931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65">
                  <a:moveTo>
                    <a:pt x="74" y="0"/>
                  </a:moveTo>
                  <a:cubicBezTo>
                    <a:pt x="68" y="11"/>
                    <a:pt x="66" y="25"/>
                    <a:pt x="65" y="37"/>
                  </a:cubicBezTo>
                  <a:cubicBezTo>
                    <a:pt x="62" y="55"/>
                    <a:pt x="59" y="73"/>
                    <a:pt x="56" y="90"/>
                  </a:cubicBezTo>
                  <a:cubicBezTo>
                    <a:pt x="53" y="105"/>
                    <a:pt x="48" y="119"/>
                    <a:pt x="46" y="134"/>
                  </a:cubicBezTo>
                  <a:cubicBezTo>
                    <a:pt x="45" y="139"/>
                    <a:pt x="40" y="164"/>
                    <a:pt x="34" y="165"/>
                  </a:cubicBezTo>
                  <a:cubicBezTo>
                    <a:pt x="33" y="165"/>
                    <a:pt x="33" y="165"/>
                    <a:pt x="33" y="165"/>
                  </a:cubicBezTo>
                  <a:cubicBezTo>
                    <a:pt x="32" y="157"/>
                    <a:pt x="25" y="161"/>
                    <a:pt x="20" y="160"/>
                  </a:cubicBezTo>
                  <a:cubicBezTo>
                    <a:pt x="13" y="160"/>
                    <a:pt x="8" y="156"/>
                    <a:pt x="0" y="158"/>
                  </a:cubicBezTo>
                  <a:cubicBezTo>
                    <a:pt x="6" y="156"/>
                    <a:pt x="12" y="153"/>
                    <a:pt x="18" y="153"/>
                  </a:cubicBezTo>
                  <a:cubicBezTo>
                    <a:pt x="25" y="153"/>
                    <a:pt x="27" y="156"/>
                    <a:pt x="33" y="151"/>
                  </a:cubicBezTo>
                  <a:cubicBezTo>
                    <a:pt x="28" y="148"/>
                    <a:pt x="24" y="145"/>
                    <a:pt x="18" y="146"/>
                  </a:cubicBezTo>
                  <a:cubicBezTo>
                    <a:pt x="22" y="141"/>
                    <a:pt x="37" y="156"/>
                    <a:pt x="40" y="144"/>
                  </a:cubicBezTo>
                  <a:cubicBezTo>
                    <a:pt x="42" y="136"/>
                    <a:pt x="25" y="135"/>
                    <a:pt x="22" y="129"/>
                  </a:cubicBezTo>
                  <a:cubicBezTo>
                    <a:pt x="25" y="140"/>
                    <a:pt x="60" y="120"/>
                    <a:pt x="30" y="118"/>
                  </a:cubicBezTo>
                  <a:cubicBezTo>
                    <a:pt x="37" y="120"/>
                    <a:pt x="45" y="114"/>
                    <a:pt x="47" y="108"/>
                  </a:cubicBezTo>
                  <a:cubicBezTo>
                    <a:pt x="49" y="104"/>
                    <a:pt x="49" y="101"/>
                    <a:pt x="50" y="97"/>
                  </a:cubicBezTo>
                  <a:cubicBezTo>
                    <a:pt x="52" y="92"/>
                    <a:pt x="57" y="89"/>
                    <a:pt x="57" y="82"/>
                  </a:cubicBezTo>
                </a:path>
              </a:pathLst>
            </a:custGeom>
            <a:solidFill>
              <a:srgbClr val="A4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2" name="Freeform 139">
              <a:extLst>
                <a:ext uri="{FF2B5EF4-FFF2-40B4-BE49-F238E27FC236}">
                  <a16:creationId xmlns:a16="http://schemas.microsoft.com/office/drawing/2014/main" id="{A5B75D7F-EAAB-94AA-C584-501D7731E9A0}"/>
                </a:ext>
              </a:extLst>
            </p:cNvPr>
            <p:cNvSpPr>
              <a:spLocks/>
            </p:cNvSpPr>
            <p:nvPr/>
          </p:nvSpPr>
          <p:spPr bwMode="auto">
            <a:xfrm>
              <a:off x="3365" y="3734"/>
              <a:ext cx="197" cy="38"/>
            </a:xfrm>
            <a:custGeom>
              <a:avLst/>
              <a:gdLst>
                <a:gd name="T0" fmla="*/ 280 w 88"/>
                <a:gd name="T1" fmla="*/ 145 h 17"/>
                <a:gd name="T2" fmla="*/ 833 w 88"/>
                <a:gd name="T3" fmla="*/ 170 h 17"/>
                <a:gd name="T4" fmla="*/ 978 w 88"/>
                <a:gd name="T5" fmla="*/ 101 h 17"/>
                <a:gd name="T6" fmla="*/ 842 w 88"/>
                <a:gd name="T7" fmla="*/ 0 h 17"/>
                <a:gd name="T8" fmla="*/ 833 w 88"/>
                <a:gd name="T9" fmla="*/ 101 h 17"/>
                <a:gd name="T10" fmla="*/ 642 w 88"/>
                <a:gd name="T11" fmla="*/ 80 h 17"/>
                <a:gd name="T12" fmla="*/ 425 w 88"/>
                <a:gd name="T13" fmla="*/ 110 h 17"/>
                <a:gd name="T14" fmla="*/ 0 w 88"/>
                <a:gd name="T15" fmla="*/ 125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17">
                  <a:moveTo>
                    <a:pt x="25" y="13"/>
                  </a:moveTo>
                  <a:cubicBezTo>
                    <a:pt x="40" y="17"/>
                    <a:pt x="58" y="17"/>
                    <a:pt x="74" y="15"/>
                  </a:cubicBezTo>
                  <a:cubicBezTo>
                    <a:pt x="79" y="15"/>
                    <a:pt x="86" y="16"/>
                    <a:pt x="87" y="9"/>
                  </a:cubicBezTo>
                  <a:cubicBezTo>
                    <a:pt x="88" y="0"/>
                    <a:pt x="77" y="5"/>
                    <a:pt x="75" y="0"/>
                  </a:cubicBezTo>
                  <a:cubicBezTo>
                    <a:pt x="75" y="3"/>
                    <a:pt x="76" y="6"/>
                    <a:pt x="74" y="9"/>
                  </a:cubicBezTo>
                  <a:cubicBezTo>
                    <a:pt x="68" y="9"/>
                    <a:pt x="63" y="7"/>
                    <a:pt x="57" y="7"/>
                  </a:cubicBezTo>
                  <a:cubicBezTo>
                    <a:pt x="50" y="8"/>
                    <a:pt x="44" y="10"/>
                    <a:pt x="38" y="10"/>
                  </a:cubicBezTo>
                  <a:cubicBezTo>
                    <a:pt x="25" y="11"/>
                    <a:pt x="12" y="11"/>
                    <a:pt x="0" y="11"/>
                  </a:cubicBezTo>
                </a:path>
              </a:pathLst>
            </a:custGeom>
            <a:solidFill>
              <a:srgbClr val="A4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3" name="Freeform 140">
              <a:extLst>
                <a:ext uri="{FF2B5EF4-FFF2-40B4-BE49-F238E27FC236}">
                  <a16:creationId xmlns:a16="http://schemas.microsoft.com/office/drawing/2014/main" id="{7C17CA22-D461-1348-5926-528BD4DC1D2B}"/>
                </a:ext>
              </a:extLst>
            </p:cNvPr>
            <p:cNvSpPr>
              <a:spLocks/>
            </p:cNvSpPr>
            <p:nvPr/>
          </p:nvSpPr>
          <p:spPr bwMode="auto">
            <a:xfrm>
              <a:off x="3062" y="3651"/>
              <a:ext cx="94" cy="18"/>
            </a:xfrm>
            <a:custGeom>
              <a:avLst/>
              <a:gdLst>
                <a:gd name="T0" fmla="*/ 0 w 42"/>
                <a:gd name="T1" fmla="*/ 0 h 8"/>
                <a:gd name="T2" fmla="*/ 145 w 42"/>
                <a:gd name="T3" fmla="*/ 45 h 8"/>
                <a:gd name="T4" fmla="*/ 470 w 42"/>
                <a:gd name="T5" fmla="*/ 92 h 8"/>
                <a:gd name="T6" fmla="*/ 0 60000 65536"/>
                <a:gd name="T7" fmla="*/ 0 60000 65536"/>
                <a:gd name="T8" fmla="*/ 0 60000 65536"/>
              </a:gdLst>
              <a:ahLst/>
              <a:cxnLst>
                <a:cxn ang="T6">
                  <a:pos x="T0" y="T1"/>
                </a:cxn>
                <a:cxn ang="T7">
                  <a:pos x="T2" y="T3"/>
                </a:cxn>
                <a:cxn ang="T8">
                  <a:pos x="T4" y="T5"/>
                </a:cxn>
              </a:cxnLst>
              <a:rect l="0" t="0" r="r" b="b"/>
              <a:pathLst>
                <a:path w="42" h="8">
                  <a:moveTo>
                    <a:pt x="0" y="0"/>
                  </a:moveTo>
                  <a:cubicBezTo>
                    <a:pt x="4" y="0"/>
                    <a:pt x="9" y="3"/>
                    <a:pt x="13" y="4"/>
                  </a:cubicBezTo>
                  <a:cubicBezTo>
                    <a:pt x="22" y="6"/>
                    <a:pt x="32" y="6"/>
                    <a:pt x="42" y="8"/>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4" name="Freeform 141">
              <a:extLst>
                <a:ext uri="{FF2B5EF4-FFF2-40B4-BE49-F238E27FC236}">
                  <a16:creationId xmlns:a16="http://schemas.microsoft.com/office/drawing/2014/main" id="{41DE0F9B-FEE2-3BC7-07BF-B6E71AA39E7E}"/>
                </a:ext>
              </a:extLst>
            </p:cNvPr>
            <p:cNvSpPr>
              <a:spLocks/>
            </p:cNvSpPr>
            <p:nvPr/>
          </p:nvSpPr>
          <p:spPr bwMode="auto">
            <a:xfrm>
              <a:off x="3073" y="3682"/>
              <a:ext cx="130" cy="23"/>
            </a:xfrm>
            <a:custGeom>
              <a:avLst/>
              <a:gdLst>
                <a:gd name="T0" fmla="*/ 0 w 58"/>
                <a:gd name="T1" fmla="*/ 0 h 10"/>
                <a:gd name="T2" fmla="*/ 316 w 58"/>
                <a:gd name="T3" fmla="*/ 64 h 10"/>
                <a:gd name="T4" fmla="*/ 652 w 58"/>
                <a:gd name="T5" fmla="*/ 74 h 10"/>
                <a:gd name="T6" fmla="*/ 0 60000 65536"/>
                <a:gd name="T7" fmla="*/ 0 60000 65536"/>
                <a:gd name="T8" fmla="*/ 0 60000 65536"/>
              </a:gdLst>
              <a:ahLst/>
              <a:cxnLst>
                <a:cxn ang="T6">
                  <a:pos x="T0" y="T1"/>
                </a:cxn>
                <a:cxn ang="T7">
                  <a:pos x="T2" y="T3"/>
                </a:cxn>
                <a:cxn ang="T8">
                  <a:pos x="T4" y="T5"/>
                </a:cxn>
              </a:cxnLst>
              <a:rect l="0" t="0" r="r" b="b"/>
              <a:pathLst>
                <a:path w="58" h="10">
                  <a:moveTo>
                    <a:pt x="0" y="0"/>
                  </a:moveTo>
                  <a:cubicBezTo>
                    <a:pt x="8" y="5"/>
                    <a:pt x="19" y="4"/>
                    <a:pt x="28" y="5"/>
                  </a:cubicBezTo>
                  <a:cubicBezTo>
                    <a:pt x="33" y="5"/>
                    <a:pt x="56" y="10"/>
                    <a:pt x="58" y="6"/>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5" name="Freeform 142">
              <a:extLst>
                <a:ext uri="{FF2B5EF4-FFF2-40B4-BE49-F238E27FC236}">
                  <a16:creationId xmlns:a16="http://schemas.microsoft.com/office/drawing/2014/main" id="{BC5A3B50-9632-BED3-D6F1-FEB1EEC2CEDC}"/>
                </a:ext>
              </a:extLst>
            </p:cNvPr>
            <p:cNvSpPr>
              <a:spLocks/>
            </p:cNvSpPr>
            <p:nvPr/>
          </p:nvSpPr>
          <p:spPr bwMode="auto">
            <a:xfrm>
              <a:off x="3019" y="3696"/>
              <a:ext cx="198" cy="36"/>
            </a:xfrm>
            <a:custGeom>
              <a:avLst/>
              <a:gdLst>
                <a:gd name="T0" fmla="*/ 0 w 88"/>
                <a:gd name="T1" fmla="*/ 0 h 16"/>
                <a:gd name="T2" fmla="*/ 389 w 88"/>
                <a:gd name="T3" fmla="*/ 126 h 16"/>
                <a:gd name="T4" fmla="*/ 1004 w 88"/>
                <a:gd name="T5" fmla="*/ 162 h 16"/>
                <a:gd name="T6" fmla="*/ 0 60000 65536"/>
                <a:gd name="T7" fmla="*/ 0 60000 65536"/>
                <a:gd name="T8" fmla="*/ 0 60000 65536"/>
              </a:gdLst>
              <a:ahLst/>
              <a:cxnLst>
                <a:cxn ang="T6">
                  <a:pos x="T0" y="T1"/>
                </a:cxn>
                <a:cxn ang="T7">
                  <a:pos x="T2" y="T3"/>
                </a:cxn>
                <a:cxn ang="T8">
                  <a:pos x="T4" y="T5"/>
                </a:cxn>
              </a:cxnLst>
              <a:rect l="0" t="0" r="r" b="b"/>
              <a:pathLst>
                <a:path w="88" h="16">
                  <a:moveTo>
                    <a:pt x="0" y="0"/>
                  </a:moveTo>
                  <a:cubicBezTo>
                    <a:pt x="11" y="3"/>
                    <a:pt x="23" y="8"/>
                    <a:pt x="34" y="11"/>
                  </a:cubicBezTo>
                  <a:cubicBezTo>
                    <a:pt x="52" y="16"/>
                    <a:pt x="70" y="15"/>
                    <a:pt x="88" y="14"/>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6" name="Freeform 143">
              <a:extLst>
                <a:ext uri="{FF2B5EF4-FFF2-40B4-BE49-F238E27FC236}">
                  <a16:creationId xmlns:a16="http://schemas.microsoft.com/office/drawing/2014/main" id="{D403F60B-F67C-64DF-4F3B-3DF4F36CF423}"/>
                </a:ext>
              </a:extLst>
            </p:cNvPr>
            <p:cNvSpPr>
              <a:spLocks/>
            </p:cNvSpPr>
            <p:nvPr/>
          </p:nvSpPr>
          <p:spPr bwMode="auto">
            <a:xfrm>
              <a:off x="3076" y="3469"/>
              <a:ext cx="96" cy="23"/>
            </a:xfrm>
            <a:custGeom>
              <a:avLst/>
              <a:gdLst>
                <a:gd name="T0" fmla="*/ 0 w 43"/>
                <a:gd name="T1" fmla="*/ 0 h 10"/>
                <a:gd name="T2" fmla="*/ 478 w 43"/>
                <a:gd name="T3" fmla="*/ 74 h 10"/>
                <a:gd name="T4" fmla="*/ 0 60000 65536"/>
                <a:gd name="T5" fmla="*/ 0 60000 65536"/>
              </a:gdLst>
              <a:ahLst/>
              <a:cxnLst>
                <a:cxn ang="T4">
                  <a:pos x="T0" y="T1"/>
                </a:cxn>
                <a:cxn ang="T5">
                  <a:pos x="T2" y="T3"/>
                </a:cxn>
              </a:cxnLst>
              <a:rect l="0" t="0" r="r" b="b"/>
              <a:pathLst>
                <a:path w="43" h="10">
                  <a:moveTo>
                    <a:pt x="0" y="0"/>
                  </a:moveTo>
                  <a:cubicBezTo>
                    <a:pt x="12" y="5"/>
                    <a:pt x="30" y="10"/>
                    <a:pt x="43" y="6"/>
                  </a:cubicBezTo>
                </a:path>
              </a:pathLst>
            </a:custGeom>
            <a:solidFill>
              <a:srgbClr val="A4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7" name="Freeform 144">
              <a:extLst>
                <a:ext uri="{FF2B5EF4-FFF2-40B4-BE49-F238E27FC236}">
                  <a16:creationId xmlns:a16="http://schemas.microsoft.com/office/drawing/2014/main" id="{5A2E3309-BEE6-FACD-1288-CEA1F3CE2C62}"/>
                </a:ext>
              </a:extLst>
            </p:cNvPr>
            <p:cNvSpPr>
              <a:spLocks/>
            </p:cNvSpPr>
            <p:nvPr/>
          </p:nvSpPr>
          <p:spPr bwMode="auto">
            <a:xfrm>
              <a:off x="3019" y="3355"/>
              <a:ext cx="45" cy="13"/>
            </a:xfrm>
            <a:custGeom>
              <a:avLst/>
              <a:gdLst>
                <a:gd name="T0" fmla="*/ 0 w 20"/>
                <a:gd name="T1" fmla="*/ 0 h 6"/>
                <a:gd name="T2" fmla="*/ 227 w 20"/>
                <a:gd name="T3" fmla="*/ 43 h 6"/>
                <a:gd name="T4" fmla="*/ 0 60000 65536"/>
                <a:gd name="T5" fmla="*/ 0 60000 65536"/>
              </a:gdLst>
              <a:ahLst/>
              <a:cxnLst>
                <a:cxn ang="T4">
                  <a:pos x="T0" y="T1"/>
                </a:cxn>
                <a:cxn ang="T5">
                  <a:pos x="T2" y="T3"/>
                </a:cxn>
              </a:cxnLst>
              <a:rect l="0" t="0" r="r" b="b"/>
              <a:pathLst>
                <a:path w="20" h="6">
                  <a:moveTo>
                    <a:pt x="0" y="0"/>
                  </a:moveTo>
                  <a:cubicBezTo>
                    <a:pt x="3" y="6"/>
                    <a:pt x="14" y="6"/>
                    <a:pt x="20" y="4"/>
                  </a:cubicBezTo>
                </a:path>
              </a:pathLst>
            </a:custGeom>
            <a:solidFill>
              <a:srgbClr val="A4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8" name="Freeform 145">
              <a:extLst>
                <a:ext uri="{FF2B5EF4-FFF2-40B4-BE49-F238E27FC236}">
                  <a16:creationId xmlns:a16="http://schemas.microsoft.com/office/drawing/2014/main" id="{EE79AC72-479D-4E46-ACDA-66F6E38FF02B}"/>
                </a:ext>
              </a:extLst>
            </p:cNvPr>
            <p:cNvSpPr>
              <a:spLocks/>
            </p:cNvSpPr>
            <p:nvPr/>
          </p:nvSpPr>
          <p:spPr bwMode="auto">
            <a:xfrm>
              <a:off x="2934" y="3384"/>
              <a:ext cx="67" cy="11"/>
            </a:xfrm>
            <a:custGeom>
              <a:avLst/>
              <a:gdLst>
                <a:gd name="T0" fmla="*/ 0 w 30"/>
                <a:gd name="T1" fmla="*/ 0 h 5"/>
                <a:gd name="T2" fmla="*/ 335 w 30"/>
                <a:gd name="T3" fmla="*/ 20 h 5"/>
                <a:gd name="T4" fmla="*/ 0 60000 65536"/>
                <a:gd name="T5" fmla="*/ 0 60000 65536"/>
              </a:gdLst>
              <a:ahLst/>
              <a:cxnLst>
                <a:cxn ang="T4">
                  <a:pos x="T0" y="T1"/>
                </a:cxn>
                <a:cxn ang="T5">
                  <a:pos x="T2" y="T3"/>
                </a:cxn>
              </a:cxnLst>
              <a:rect l="0" t="0" r="r" b="b"/>
              <a:pathLst>
                <a:path w="30" h="5">
                  <a:moveTo>
                    <a:pt x="0" y="0"/>
                  </a:moveTo>
                  <a:cubicBezTo>
                    <a:pt x="8" y="5"/>
                    <a:pt x="21" y="5"/>
                    <a:pt x="30" y="2"/>
                  </a:cubicBezTo>
                </a:path>
              </a:pathLst>
            </a:custGeom>
            <a:solidFill>
              <a:srgbClr val="A4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9" name="Freeform 146">
              <a:extLst>
                <a:ext uri="{FF2B5EF4-FFF2-40B4-BE49-F238E27FC236}">
                  <a16:creationId xmlns:a16="http://schemas.microsoft.com/office/drawing/2014/main" id="{390DB1A4-3272-E7A1-2E30-F48CDEA94F2C}"/>
                </a:ext>
              </a:extLst>
            </p:cNvPr>
            <p:cNvSpPr>
              <a:spLocks/>
            </p:cNvSpPr>
            <p:nvPr/>
          </p:nvSpPr>
          <p:spPr bwMode="auto">
            <a:xfrm>
              <a:off x="2968" y="3429"/>
              <a:ext cx="29" cy="13"/>
            </a:xfrm>
            <a:custGeom>
              <a:avLst/>
              <a:gdLst>
                <a:gd name="T0" fmla="*/ 0 w 13"/>
                <a:gd name="T1" fmla="*/ 0 h 6"/>
                <a:gd name="T2" fmla="*/ 145 w 13"/>
                <a:gd name="T3" fmla="*/ 61 h 6"/>
                <a:gd name="T4" fmla="*/ 0 60000 65536"/>
                <a:gd name="T5" fmla="*/ 0 60000 65536"/>
              </a:gdLst>
              <a:ahLst/>
              <a:cxnLst>
                <a:cxn ang="T4">
                  <a:pos x="T0" y="T1"/>
                </a:cxn>
                <a:cxn ang="T5">
                  <a:pos x="T2" y="T3"/>
                </a:cxn>
              </a:cxnLst>
              <a:rect l="0" t="0" r="r" b="b"/>
              <a:pathLst>
                <a:path w="13" h="6">
                  <a:moveTo>
                    <a:pt x="0" y="0"/>
                  </a:moveTo>
                  <a:cubicBezTo>
                    <a:pt x="2" y="4"/>
                    <a:pt x="8" y="6"/>
                    <a:pt x="13" y="6"/>
                  </a:cubicBezTo>
                </a:path>
              </a:pathLst>
            </a:custGeom>
            <a:solidFill>
              <a:srgbClr val="A4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0" name="Freeform 147">
              <a:extLst>
                <a:ext uri="{FF2B5EF4-FFF2-40B4-BE49-F238E27FC236}">
                  <a16:creationId xmlns:a16="http://schemas.microsoft.com/office/drawing/2014/main" id="{694A230F-ABAC-D42E-8700-0CF3D26EAE48}"/>
                </a:ext>
              </a:extLst>
            </p:cNvPr>
            <p:cNvSpPr>
              <a:spLocks/>
            </p:cNvSpPr>
            <p:nvPr/>
          </p:nvSpPr>
          <p:spPr bwMode="auto">
            <a:xfrm>
              <a:off x="3702" y="3523"/>
              <a:ext cx="74" cy="34"/>
            </a:xfrm>
            <a:custGeom>
              <a:avLst/>
              <a:gdLst>
                <a:gd name="T0" fmla="*/ 0 w 33"/>
                <a:gd name="T1" fmla="*/ 0 h 15"/>
                <a:gd name="T2" fmla="*/ 372 w 33"/>
                <a:gd name="T3" fmla="*/ 138 h 15"/>
                <a:gd name="T4" fmla="*/ 0 60000 65536"/>
                <a:gd name="T5" fmla="*/ 0 60000 65536"/>
              </a:gdLst>
              <a:ahLst/>
              <a:cxnLst>
                <a:cxn ang="T4">
                  <a:pos x="T0" y="T1"/>
                </a:cxn>
                <a:cxn ang="T5">
                  <a:pos x="T2" y="T3"/>
                </a:cxn>
              </a:cxnLst>
              <a:rect l="0" t="0" r="r" b="b"/>
              <a:pathLst>
                <a:path w="33" h="15">
                  <a:moveTo>
                    <a:pt x="0" y="0"/>
                  </a:moveTo>
                  <a:cubicBezTo>
                    <a:pt x="2" y="6"/>
                    <a:pt x="25" y="15"/>
                    <a:pt x="33" y="12"/>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1" name="Freeform 148">
              <a:extLst>
                <a:ext uri="{FF2B5EF4-FFF2-40B4-BE49-F238E27FC236}">
                  <a16:creationId xmlns:a16="http://schemas.microsoft.com/office/drawing/2014/main" id="{24E030BB-013D-0A67-B567-086BE6DAFC19}"/>
                </a:ext>
              </a:extLst>
            </p:cNvPr>
            <p:cNvSpPr>
              <a:spLocks/>
            </p:cNvSpPr>
            <p:nvPr/>
          </p:nvSpPr>
          <p:spPr bwMode="auto">
            <a:xfrm>
              <a:off x="3643" y="3543"/>
              <a:ext cx="65" cy="23"/>
            </a:xfrm>
            <a:custGeom>
              <a:avLst/>
              <a:gdLst>
                <a:gd name="T0" fmla="*/ 0 w 29"/>
                <a:gd name="T1" fmla="*/ 0 h 10"/>
                <a:gd name="T2" fmla="*/ 126 w 29"/>
                <a:gd name="T3" fmla="*/ 37 h 10"/>
                <a:gd name="T4" fmla="*/ 327 w 29"/>
                <a:gd name="T5" fmla="*/ 122 h 10"/>
                <a:gd name="T6" fmla="*/ 0 60000 65536"/>
                <a:gd name="T7" fmla="*/ 0 60000 65536"/>
                <a:gd name="T8" fmla="*/ 0 60000 65536"/>
              </a:gdLst>
              <a:ahLst/>
              <a:cxnLst>
                <a:cxn ang="T6">
                  <a:pos x="T0" y="T1"/>
                </a:cxn>
                <a:cxn ang="T7">
                  <a:pos x="T2" y="T3"/>
                </a:cxn>
                <a:cxn ang="T8">
                  <a:pos x="T4" y="T5"/>
                </a:cxn>
              </a:cxnLst>
              <a:rect l="0" t="0" r="r" b="b"/>
              <a:pathLst>
                <a:path w="29" h="10">
                  <a:moveTo>
                    <a:pt x="0" y="0"/>
                  </a:moveTo>
                  <a:cubicBezTo>
                    <a:pt x="2" y="3"/>
                    <a:pt x="7" y="2"/>
                    <a:pt x="11" y="3"/>
                  </a:cubicBezTo>
                  <a:cubicBezTo>
                    <a:pt x="18" y="4"/>
                    <a:pt x="23" y="7"/>
                    <a:pt x="29" y="10"/>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2" name="Freeform 149">
              <a:extLst>
                <a:ext uri="{FF2B5EF4-FFF2-40B4-BE49-F238E27FC236}">
                  <a16:creationId xmlns:a16="http://schemas.microsoft.com/office/drawing/2014/main" id="{B9DE8908-27B4-614F-C0B5-FA5B7AD3FD17}"/>
                </a:ext>
              </a:extLst>
            </p:cNvPr>
            <p:cNvSpPr>
              <a:spLocks/>
            </p:cNvSpPr>
            <p:nvPr/>
          </p:nvSpPr>
          <p:spPr bwMode="auto">
            <a:xfrm>
              <a:off x="3735" y="3494"/>
              <a:ext cx="54" cy="27"/>
            </a:xfrm>
            <a:custGeom>
              <a:avLst/>
              <a:gdLst>
                <a:gd name="T0" fmla="*/ 0 w 24"/>
                <a:gd name="T1" fmla="*/ 0 h 12"/>
                <a:gd name="T2" fmla="*/ 275 w 24"/>
                <a:gd name="T3" fmla="*/ 137 h 12"/>
                <a:gd name="T4" fmla="*/ 0 60000 65536"/>
                <a:gd name="T5" fmla="*/ 0 60000 65536"/>
              </a:gdLst>
              <a:ahLst/>
              <a:cxnLst>
                <a:cxn ang="T4">
                  <a:pos x="T0" y="T1"/>
                </a:cxn>
                <a:cxn ang="T5">
                  <a:pos x="T2" y="T3"/>
                </a:cxn>
              </a:cxnLst>
              <a:rect l="0" t="0" r="r" b="b"/>
              <a:pathLst>
                <a:path w="24" h="12">
                  <a:moveTo>
                    <a:pt x="0" y="0"/>
                  </a:moveTo>
                  <a:cubicBezTo>
                    <a:pt x="10" y="3"/>
                    <a:pt x="16" y="6"/>
                    <a:pt x="24" y="12"/>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3" name="Freeform 150">
              <a:extLst>
                <a:ext uri="{FF2B5EF4-FFF2-40B4-BE49-F238E27FC236}">
                  <a16:creationId xmlns:a16="http://schemas.microsoft.com/office/drawing/2014/main" id="{4A02AD27-57CD-9717-120B-31999362C219}"/>
                </a:ext>
              </a:extLst>
            </p:cNvPr>
            <p:cNvSpPr>
              <a:spLocks/>
            </p:cNvSpPr>
            <p:nvPr/>
          </p:nvSpPr>
          <p:spPr bwMode="auto">
            <a:xfrm>
              <a:off x="3758" y="3467"/>
              <a:ext cx="40" cy="16"/>
            </a:xfrm>
            <a:custGeom>
              <a:avLst/>
              <a:gdLst>
                <a:gd name="T0" fmla="*/ 0 w 18"/>
                <a:gd name="T1" fmla="*/ 0 h 7"/>
                <a:gd name="T2" fmla="*/ 198 w 18"/>
                <a:gd name="T3" fmla="*/ 85 h 7"/>
                <a:gd name="T4" fmla="*/ 0 60000 65536"/>
                <a:gd name="T5" fmla="*/ 0 60000 65536"/>
              </a:gdLst>
              <a:ahLst/>
              <a:cxnLst>
                <a:cxn ang="T4">
                  <a:pos x="T0" y="T1"/>
                </a:cxn>
                <a:cxn ang="T5">
                  <a:pos x="T2" y="T3"/>
                </a:cxn>
              </a:cxnLst>
              <a:rect l="0" t="0" r="r" b="b"/>
              <a:pathLst>
                <a:path w="18" h="7">
                  <a:moveTo>
                    <a:pt x="0" y="0"/>
                  </a:moveTo>
                  <a:cubicBezTo>
                    <a:pt x="7" y="0"/>
                    <a:pt x="13" y="2"/>
                    <a:pt x="18" y="7"/>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4" name="Freeform 151">
              <a:extLst>
                <a:ext uri="{FF2B5EF4-FFF2-40B4-BE49-F238E27FC236}">
                  <a16:creationId xmlns:a16="http://schemas.microsoft.com/office/drawing/2014/main" id="{395A0699-20E5-FD67-1E52-DB1E31BA8305}"/>
                </a:ext>
              </a:extLst>
            </p:cNvPr>
            <p:cNvSpPr>
              <a:spLocks/>
            </p:cNvSpPr>
            <p:nvPr/>
          </p:nvSpPr>
          <p:spPr bwMode="auto">
            <a:xfrm>
              <a:off x="3661" y="3258"/>
              <a:ext cx="61" cy="25"/>
            </a:xfrm>
            <a:custGeom>
              <a:avLst/>
              <a:gdLst>
                <a:gd name="T0" fmla="*/ 0 w 27"/>
                <a:gd name="T1" fmla="*/ 0 h 11"/>
                <a:gd name="T2" fmla="*/ 174 w 27"/>
                <a:gd name="T3" fmla="*/ 45 h 11"/>
                <a:gd name="T4" fmla="*/ 312 w 27"/>
                <a:gd name="T5" fmla="*/ 130 h 11"/>
                <a:gd name="T6" fmla="*/ 0 60000 65536"/>
                <a:gd name="T7" fmla="*/ 0 60000 65536"/>
                <a:gd name="T8" fmla="*/ 0 60000 65536"/>
              </a:gdLst>
              <a:ahLst/>
              <a:cxnLst>
                <a:cxn ang="T6">
                  <a:pos x="T0" y="T1"/>
                </a:cxn>
                <a:cxn ang="T7">
                  <a:pos x="T2" y="T3"/>
                </a:cxn>
                <a:cxn ang="T8">
                  <a:pos x="T4" y="T5"/>
                </a:cxn>
              </a:cxnLst>
              <a:rect l="0" t="0" r="r" b="b"/>
              <a:pathLst>
                <a:path w="27" h="11">
                  <a:moveTo>
                    <a:pt x="0" y="0"/>
                  </a:moveTo>
                  <a:cubicBezTo>
                    <a:pt x="3" y="3"/>
                    <a:pt x="10" y="2"/>
                    <a:pt x="15" y="4"/>
                  </a:cubicBezTo>
                  <a:cubicBezTo>
                    <a:pt x="19" y="6"/>
                    <a:pt x="23" y="9"/>
                    <a:pt x="27" y="11"/>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5" name="Freeform 152">
              <a:extLst>
                <a:ext uri="{FF2B5EF4-FFF2-40B4-BE49-F238E27FC236}">
                  <a16:creationId xmlns:a16="http://schemas.microsoft.com/office/drawing/2014/main" id="{E2FEBAB9-7BE6-16D1-73EF-0CBF8CE850DE}"/>
                </a:ext>
              </a:extLst>
            </p:cNvPr>
            <p:cNvSpPr>
              <a:spLocks/>
            </p:cNvSpPr>
            <p:nvPr/>
          </p:nvSpPr>
          <p:spPr bwMode="auto">
            <a:xfrm>
              <a:off x="3780" y="2949"/>
              <a:ext cx="54" cy="33"/>
            </a:xfrm>
            <a:custGeom>
              <a:avLst/>
              <a:gdLst>
                <a:gd name="T0" fmla="*/ 25 w 24"/>
                <a:gd name="T1" fmla="*/ 9 h 15"/>
                <a:gd name="T2" fmla="*/ 0 w 24"/>
                <a:gd name="T3" fmla="*/ 9 h 15"/>
                <a:gd name="T4" fmla="*/ 173 w 24"/>
                <a:gd name="T5" fmla="*/ 53 h 15"/>
                <a:gd name="T6" fmla="*/ 275 w 24"/>
                <a:gd name="T7" fmla="*/ 16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5">
                  <a:moveTo>
                    <a:pt x="2" y="1"/>
                  </a:moveTo>
                  <a:cubicBezTo>
                    <a:pt x="1" y="1"/>
                    <a:pt x="1" y="0"/>
                    <a:pt x="0" y="1"/>
                  </a:cubicBezTo>
                  <a:cubicBezTo>
                    <a:pt x="4" y="2"/>
                    <a:pt x="10" y="2"/>
                    <a:pt x="15" y="5"/>
                  </a:cubicBezTo>
                  <a:cubicBezTo>
                    <a:pt x="19" y="7"/>
                    <a:pt x="20" y="12"/>
                    <a:pt x="24" y="15"/>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6" name="Freeform 153">
              <a:extLst>
                <a:ext uri="{FF2B5EF4-FFF2-40B4-BE49-F238E27FC236}">
                  <a16:creationId xmlns:a16="http://schemas.microsoft.com/office/drawing/2014/main" id="{26882942-98CD-1126-A805-0D8229EADF81}"/>
                </a:ext>
              </a:extLst>
            </p:cNvPr>
            <p:cNvSpPr>
              <a:spLocks/>
            </p:cNvSpPr>
            <p:nvPr/>
          </p:nvSpPr>
          <p:spPr bwMode="auto">
            <a:xfrm>
              <a:off x="3773" y="2985"/>
              <a:ext cx="79" cy="58"/>
            </a:xfrm>
            <a:custGeom>
              <a:avLst/>
              <a:gdLst>
                <a:gd name="T0" fmla="*/ 0 w 35"/>
                <a:gd name="T1" fmla="*/ 0 h 26"/>
                <a:gd name="T2" fmla="*/ 402 w 35"/>
                <a:gd name="T3" fmla="*/ 288 h 26"/>
                <a:gd name="T4" fmla="*/ 0 60000 65536"/>
                <a:gd name="T5" fmla="*/ 0 60000 65536"/>
              </a:gdLst>
              <a:ahLst/>
              <a:cxnLst>
                <a:cxn ang="T4">
                  <a:pos x="T0" y="T1"/>
                </a:cxn>
                <a:cxn ang="T5">
                  <a:pos x="T2" y="T3"/>
                </a:cxn>
              </a:cxnLst>
              <a:rect l="0" t="0" r="r" b="b"/>
              <a:pathLst>
                <a:path w="35" h="26">
                  <a:moveTo>
                    <a:pt x="0" y="0"/>
                  </a:moveTo>
                  <a:cubicBezTo>
                    <a:pt x="13" y="5"/>
                    <a:pt x="28" y="13"/>
                    <a:pt x="35" y="26"/>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7" name="Freeform 154">
              <a:extLst>
                <a:ext uri="{FF2B5EF4-FFF2-40B4-BE49-F238E27FC236}">
                  <a16:creationId xmlns:a16="http://schemas.microsoft.com/office/drawing/2014/main" id="{08B3A658-C0F2-29EF-8AAC-10BB80B03B8C}"/>
                </a:ext>
              </a:extLst>
            </p:cNvPr>
            <p:cNvSpPr>
              <a:spLocks/>
            </p:cNvSpPr>
            <p:nvPr/>
          </p:nvSpPr>
          <p:spPr bwMode="auto">
            <a:xfrm>
              <a:off x="3825" y="3065"/>
              <a:ext cx="40" cy="39"/>
            </a:xfrm>
            <a:custGeom>
              <a:avLst/>
              <a:gdLst>
                <a:gd name="T0" fmla="*/ 0 w 18"/>
                <a:gd name="T1" fmla="*/ 11 h 17"/>
                <a:gd name="T2" fmla="*/ 198 w 18"/>
                <a:gd name="T3" fmla="*/ 204 h 17"/>
                <a:gd name="T4" fmla="*/ 0 60000 65536"/>
                <a:gd name="T5" fmla="*/ 0 60000 65536"/>
              </a:gdLst>
              <a:ahLst/>
              <a:cxnLst>
                <a:cxn ang="T4">
                  <a:pos x="T0" y="T1"/>
                </a:cxn>
                <a:cxn ang="T5">
                  <a:pos x="T2" y="T3"/>
                </a:cxn>
              </a:cxnLst>
              <a:rect l="0" t="0" r="r" b="b"/>
              <a:pathLst>
                <a:path w="18" h="17">
                  <a:moveTo>
                    <a:pt x="0" y="1"/>
                  </a:moveTo>
                  <a:cubicBezTo>
                    <a:pt x="7" y="0"/>
                    <a:pt x="15" y="11"/>
                    <a:pt x="18" y="17"/>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8" name="Freeform 155">
              <a:extLst>
                <a:ext uri="{FF2B5EF4-FFF2-40B4-BE49-F238E27FC236}">
                  <a16:creationId xmlns:a16="http://schemas.microsoft.com/office/drawing/2014/main" id="{FD692649-BCB8-966C-3A14-0DBEF48F4ADD}"/>
                </a:ext>
              </a:extLst>
            </p:cNvPr>
            <p:cNvSpPr>
              <a:spLocks/>
            </p:cNvSpPr>
            <p:nvPr/>
          </p:nvSpPr>
          <p:spPr bwMode="auto">
            <a:xfrm>
              <a:off x="3798" y="2902"/>
              <a:ext cx="23" cy="22"/>
            </a:xfrm>
            <a:custGeom>
              <a:avLst/>
              <a:gdLst>
                <a:gd name="T0" fmla="*/ 0 w 10"/>
                <a:gd name="T1" fmla="*/ 20 h 10"/>
                <a:gd name="T2" fmla="*/ 122 w 10"/>
                <a:gd name="T3" fmla="*/ 106 h 10"/>
                <a:gd name="T4" fmla="*/ 0 60000 65536"/>
                <a:gd name="T5" fmla="*/ 0 60000 65536"/>
              </a:gdLst>
              <a:ahLst/>
              <a:cxnLst>
                <a:cxn ang="T4">
                  <a:pos x="T0" y="T1"/>
                </a:cxn>
                <a:cxn ang="T5">
                  <a:pos x="T2" y="T3"/>
                </a:cxn>
              </a:cxnLst>
              <a:rect l="0" t="0" r="r" b="b"/>
              <a:pathLst>
                <a:path w="10" h="10">
                  <a:moveTo>
                    <a:pt x="0" y="2"/>
                  </a:moveTo>
                  <a:cubicBezTo>
                    <a:pt x="3" y="0"/>
                    <a:pt x="7" y="7"/>
                    <a:pt x="10" y="10"/>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9" name="Freeform 156">
              <a:extLst>
                <a:ext uri="{FF2B5EF4-FFF2-40B4-BE49-F238E27FC236}">
                  <a16:creationId xmlns:a16="http://schemas.microsoft.com/office/drawing/2014/main" id="{801DABE6-CE3D-3742-B412-A776098C3220}"/>
                </a:ext>
              </a:extLst>
            </p:cNvPr>
            <p:cNvSpPr>
              <a:spLocks/>
            </p:cNvSpPr>
            <p:nvPr/>
          </p:nvSpPr>
          <p:spPr bwMode="auto">
            <a:xfrm>
              <a:off x="3794" y="2861"/>
              <a:ext cx="22" cy="21"/>
            </a:xfrm>
            <a:custGeom>
              <a:avLst/>
              <a:gdLst>
                <a:gd name="T0" fmla="*/ 0 w 10"/>
                <a:gd name="T1" fmla="*/ 0 h 9"/>
                <a:gd name="T2" fmla="*/ 106 w 10"/>
                <a:gd name="T3" fmla="*/ 114 h 9"/>
                <a:gd name="T4" fmla="*/ 0 60000 65536"/>
                <a:gd name="T5" fmla="*/ 0 60000 65536"/>
              </a:gdLst>
              <a:ahLst/>
              <a:cxnLst>
                <a:cxn ang="T4">
                  <a:pos x="T0" y="T1"/>
                </a:cxn>
                <a:cxn ang="T5">
                  <a:pos x="T2" y="T3"/>
                </a:cxn>
              </a:cxnLst>
              <a:rect l="0" t="0" r="r" b="b"/>
              <a:pathLst>
                <a:path w="10" h="9">
                  <a:moveTo>
                    <a:pt x="0" y="0"/>
                  </a:moveTo>
                  <a:cubicBezTo>
                    <a:pt x="4" y="2"/>
                    <a:pt x="7" y="5"/>
                    <a:pt x="10" y="9"/>
                  </a:cubicBezTo>
                </a:path>
              </a:pathLst>
            </a:custGeom>
            <a:solidFill>
              <a:srgbClr val="952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0" name="Freeform 157">
              <a:extLst>
                <a:ext uri="{FF2B5EF4-FFF2-40B4-BE49-F238E27FC236}">
                  <a16:creationId xmlns:a16="http://schemas.microsoft.com/office/drawing/2014/main" id="{69238690-E135-75A0-EFB5-95C6259917CB}"/>
                </a:ext>
              </a:extLst>
            </p:cNvPr>
            <p:cNvSpPr>
              <a:spLocks/>
            </p:cNvSpPr>
            <p:nvPr/>
          </p:nvSpPr>
          <p:spPr bwMode="auto">
            <a:xfrm>
              <a:off x="2737" y="2745"/>
              <a:ext cx="213" cy="53"/>
            </a:xfrm>
            <a:custGeom>
              <a:avLst/>
              <a:gdLst>
                <a:gd name="T0" fmla="*/ 0 w 95"/>
                <a:gd name="T1" fmla="*/ 0 h 24"/>
                <a:gd name="T2" fmla="*/ 1072 w 95"/>
                <a:gd name="T3" fmla="*/ 258 h 24"/>
                <a:gd name="T4" fmla="*/ 0 60000 65536"/>
                <a:gd name="T5" fmla="*/ 0 60000 65536"/>
              </a:gdLst>
              <a:ahLst/>
              <a:cxnLst>
                <a:cxn ang="T4">
                  <a:pos x="T0" y="T1"/>
                </a:cxn>
                <a:cxn ang="T5">
                  <a:pos x="T2" y="T3"/>
                </a:cxn>
              </a:cxnLst>
              <a:rect l="0" t="0" r="r" b="b"/>
              <a:pathLst>
                <a:path w="95" h="24">
                  <a:moveTo>
                    <a:pt x="0" y="0"/>
                  </a:moveTo>
                  <a:cubicBezTo>
                    <a:pt x="27" y="14"/>
                    <a:pt x="70" y="22"/>
                    <a:pt x="95" y="24"/>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1" name="Freeform 158">
              <a:extLst>
                <a:ext uri="{FF2B5EF4-FFF2-40B4-BE49-F238E27FC236}">
                  <a16:creationId xmlns:a16="http://schemas.microsoft.com/office/drawing/2014/main" id="{504495C7-AA35-3FC0-1AAC-295D7CDDAADA}"/>
                </a:ext>
              </a:extLst>
            </p:cNvPr>
            <p:cNvSpPr>
              <a:spLocks/>
            </p:cNvSpPr>
            <p:nvPr/>
          </p:nvSpPr>
          <p:spPr bwMode="auto">
            <a:xfrm>
              <a:off x="2844" y="2720"/>
              <a:ext cx="216" cy="38"/>
            </a:xfrm>
            <a:custGeom>
              <a:avLst/>
              <a:gdLst>
                <a:gd name="T0" fmla="*/ 0 w 96"/>
                <a:gd name="T1" fmla="*/ 0 h 17"/>
                <a:gd name="T2" fmla="*/ 1094 w 96"/>
                <a:gd name="T3" fmla="*/ 190 h 17"/>
                <a:gd name="T4" fmla="*/ 0 60000 65536"/>
                <a:gd name="T5" fmla="*/ 0 60000 65536"/>
              </a:gdLst>
              <a:ahLst/>
              <a:cxnLst>
                <a:cxn ang="T4">
                  <a:pos x="T0" y="T1"/>
                </a:cxn>
                <a:cxn ang="T5">
                  <a:pos x="T2" y="T3"/>
                </a:cxn>
              </a:cxnLst>
              <a:rect l="0" t="0" r="r" b="b"/>
              <a:pathLst>
                <a:path w="96" h="17">
                  <a:moveTo>
                    <a:pt x="0" y="0"/>
                  </a:moveTo>
                  <a:cubicBezTo>
                    <a:pt x="43" y="17"/>
                    <a:pt x="83" y="17"/>
                    <a:pt x="96" y="17"/>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2" name="Freeform 159">
              <a:extLst>
                <a:ext uri="{FF2B5EF4-FFF2-40B4-BE49-F238E27FC236}">
                  <a16:creationId xmlns:a16="http://schemas.microsoft.com/office/drawing/2014/main" id="{6F50A9E0-EE17-8269-86C0-5DCEC6FD9640}"/>
                </a:ext>
              </a:extLst>
            </p:cNvPr>
            <p:cNvSpPr>
              <a:spLocks/>
            </p:cNvSpPr>
            <p:nvPr/>
          </p:nvSpPr>
          <p:spPr bwMode="auto">
            <a:xfrm>
              <a:off x="2851" y="2682"/>
              <a:ext cx="171" cy="31"/>
            </a:xfrm>
            <a:custGeom>
              <a:avLst/>
              <a:gdLst>
                <a:gd name="T0" fmla="*/ 0 w 76"/>
                <a:gd name="T1" fmla="*/ 0 h 14"/>
                <a:gd name="T2" fmla="*/ 866 w 76"/>
                <a:gd name="T3" fmla="*/ 153 h 14"/>
                <a:gd name="T4" fmla="*/ 0 60000 65536"/>
                <a:gd name="T5" fmla="*/ 0 60000 65536"/>
              </a:gdLst>
              <a:ahLst/>
              <a:cxnLst>
                <a:cxn ang="T4">
                  <a:pos x="T0" y="T1"/>
                </a:cxn>
                <a:cxn ang="T5">
                  <a:pos x="T2" y="T3"/>
                </a:cxn>
              </a:cxnLst>
              <a:rect l="0" t="0" r="r" b="b"/>
              <a:pathLst>
                <a:path w="76" h="14">
                  <a:moveTo>
                    <a:pt x="0" y="0"/>
                  </a:moveTo>
                  <a:cubicBezTo>
                    <a:pt x="24" y="10"/>
                    <a:pt x="68" y="13"/>
                    <a:pt x="76" y="14"/>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3" name="Freeform 160">
              <a:extLst>
                <a:ext uri="{FF2B5EF4-FFF2-40B4-BE49-F238E27FC236}">
                  <a16:creationId xmlns:a16="http://schemas.microsoft.com/office/drawing/2014/main" id="{EE1978CF-8CE4-34F5-47A7-AD22D93ACF87}"/>
                </a:ext>
              </a:extLst>
            </p:cNvPr>
            <p:cNvSpPr>
              <a:spLocks/>
            </p:cNvSpPr>
            <p:nvPr/>
          </p:nvSpPr>
          <p:spPr bwMode="auto">
            <a:xfrm>
              <a:off x="2835" y="2603"/>
              <a:ext cx="214" cy="56"/>
            </a:xfrm>
            <a:custGeom>
              <a:avLst/>
              <a:gdLst>
                <a:gd name="T0" fmla="*/ 0 w 95"/>
                <a:gd name="T1" fmla="*/ 0 h 25"/>
                <a:gd name="T2" fmla="*/ 1086 w 95"/>
                <a:gd name="T3" fmla="*/ 271 h 25"/>
                <a:gd name="T4" fmla="*/ 0 60000 65536"/>
                <a:gd name="T5" fmla="*/ 0 60000 65536"/>
              </a:gdLst>
              <a:ahLst/>
              <a:cxnLst>
                <a:cxn ang="T4">
                  <a:pos x="T0" y="T1"/>
                </a:cxn>
                <a:cxn ang="T5">
                  <a:pos x="T2" y="T3"/>
                </a:cxn>
              </a:cxnLst>
              <a:rect l="0" t="0" r="r" b="b"/>
              <a:pathLst>
                <a:path w="95" h="25">
                  <a:moveTo>
                    <a:pt x="0" y="0"/>
                  </a:moveTo>
                  <a:cubicBezTo>
                    <a:pt x="39" y="22"/>
                    <a:pt x="79" y="25"/>
                    <a:pt x="95" y="24"/>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4" name="Freeform 161">
              <a:extLst>
                <a:ext uri="{FF2B5EF4-FFF2-40B4-BE49-F238E27FC236}">
                  <a16:creationId xmlns:a16="http://schemas.microsoft.com/office/drawing/2014/main" id="{F6BB03F4-4B35-2CF8-45E0-320C04277058}"/>
                </a:ext>
              </a:extLst>
            </p:cNvPr>
            <p:cNvSpPr>
              <a:spLocks/>
            </p:cNvSpPr>
            <p:nvPr/>
          </p:nvSpPr>
          <p:spPr bwMode="auto">
            <a:xfrm>
              <a:off x="2889" y="2552"/>
              <a:ext cx="169" cy="45"/>
            </a:xfrm>
            <a:custGeom>
              <a:avLst/>
              <a:gdLst>
                <a:gd name="T0" fmla="*/ 0 w 75"/>
                <a:gd name="T1" fmla="*/ 0 h 20"/>
                <a:gd name="T2" fmla="*/ 859 w 75"/>
                <a:gd name="T3" fmla="*/ 227 h 20"/>
                <a:gd name="T4" fmla="*/ 0 60000 65536"/>
                <a:gd name="T5" fmla="*/ 0 60000 65536"/>
              </a:gdLst>
              <a:ahLst/>
              <a:cxnLst>
                <a:cxn ang="T4">
                  <a:pos x="T0" y="T1"/>
                </a:cxn>
                <a:cxn ang="T5">
                  <a:pos x="T2" y="T3"/>
                </a:cxn>
              </a:cxnLst>
              <a:rect l="0" t="0" r="r" b="b"/>
              <a:pathLst>
                <a:path w="75" h="20">
                  <a:moveTo>
                    <a:pt x="0" y="0"/>
                  </a:moveTo>
                  <a:cubicBezTo>
                    <a:pt x="25" y="14"/>
                    <a:pt x="51" y="17"/>
                    <a:pt x="75" y="20"/>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5" name="Freeform 162">
              <a:extLst>
                <a:ext uri="{FF2B5EF4-FFF2-40B4-BE49-F238E27FC236}">
                  <a16:creationId xmlns:a16="http://schemas.microsoft.com/office/drawing/2014/main" id="{0A1E4AF5-84A8-1952-0D64-EA464C7B8A67}"/>
                </a:ext>
              </a:extLst>
            </p:cNvPr>
            <p:cNvSpPr>
              <a:spLocks/>
            </p:cNvSpPr>
            <p:nvPr/>
          </p:nvSpPr>
          <p:spPr bwMode="auto">
            <a:xfrm>
              <a:off x="2896" y="2511"/>
              <a:ext cx="168" cy="32"/>
            </a:xfrm>
            <a:custGeom>
              <a:avLst/>
              <a:gdLst>
                <a:gd name="T0" fmla="*/ 0 w 75"/>
                <a:gd name="T1" fmla="*/ 0 h 14"/>
                <a:gd name="T2" fmla="*/ 842 w 75"/>
                <a:gd name="T3" fmla="*/ 167 h 14"/>
                <a:gd name="T4" fmla="*/ 0 60000 65536"/>
                <a:gd name="T5" fmla="*/ 0 60000 65536"/>
              </a:gdLst>
              <a:ahLst/>
              <a:cxnLst>
                <a:cxn ang="T4">
                  <a:pos x="T0" y="T1"/>
                </a:cxn>
                <a:cxn ang="T5">
                  <a:pos x="T2" y="T3"/>
                </a:cxn>
              </a:cxnLst>
              <a:rect l="0" t="0" r="r" b="b"/>
              <a:pathLst>
                <a:path w="75" h="14">
                  <a:moveTo>
                    <a:pt x="0" y="0"/>
                  </a:moveTo>
                  <a:cubicBezTo>
                    <a:pt x="36" y="14"/>
                    <a:pt x="70" y="14"/>
                    <a:pt x="75" y="14"/>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6" name="Freeform 163">
              <a:extLst>
                <a:ext uri="{FF2B5EF4-FFF2-40B4-BE49-F238E27FC236}">
                  <a16:creationId xmlns:a16="http://schemas.microsoft.com/office/drawing/2014/main" id="{62D87467-1F58-8CEE-F521-C2E213B33543}"/>
                </a:ext>
              </a:extLst>
            </p:cNvPr>
            <p:cNvSpPr>
              <a:spLocks/>
            </p:cNvSpPr>
            <p:nvPr/>
          </p:nvSpPr>
          <p:spPr bwMode="auto">
            <a:xfrm>
              <a:off x="2699" y="2812"/>
              <a:ext cx="282" cy="74"/>
            </a:xfrm>
            <a:custGeom>
              <a:avLst/>
              <a:gdLst>
                <a:gd name="T0" fmla="*/ 0 w 126"/>
                <a:gd name="T1" fmla="*/ 0 h 33"/>
                <a:gd name="T2" fmla="*/ 1412 w 126"/>
                <a:gd name="T3" fmla="*/ 372 h 33"/>
                <a:gd name="T4" fmla="*/ 0 60000 65536"/>
                <a:gd name="T5" fmla="*/ 0 60000 65536"/>
              </a:gdLst>
              <a:ahLst/>
              <a:cxnLst>
                <a:cxn ang="T4">
                  <a:pos x="T0" y="T1"/>
                </a:cxn>
                <a:cxn ang="T5">
                  <a:pos x="T2" y="T3"/>
                </a:cxn>
              </a:cxnLst>
              <a:rect l="0" t="0" r="r" b="b"/>
              <a:pathLst>
                <a:path w="126" h="33">
                  <a:moveTo>
                    <a:pt x="0" y="0"/>
                  </a:moveTo>
                  <a:cubicBezTo>
                    <a:pt x="30" y="18"/>
                    <a:pt x="118" y="32"/>
                    <a:pt x="126" y="33"/>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7" name="Freeform 164">
              <a:extLst>
                <a:ext uri="{FF2B5EF4-FFF2-40B4-BE49-F238E27FC236}">
                  <a16:creationId xmlns:a16="http://schemas.microsoft.com/office/drawing/2014/main" id="{31FAE422-334F-1BCF-6CED-B8463477A3FF}"/>
                </a:ext>
              </a:extLst>
            </p:cNvPr>
            <p:cNvSpPr>
              <a:spLocks/>
            </p:cNvSpPr>
            <p:nvPr/>
          </p:nvSpPr>
          <p:spPr bwMode="auto">
            <a:xfrm>
              <a:off x="2972" y="2852"/>
              <a:ext cx="169" cy="21"/>
            </a:xfrm>
            <a:custGeom>
              <a:avLst/>
              <a:gdLst>
                <a:gd name="T0" fmla="*/ 0 w 75"/>
                <a:gd name="T1" fmla="*/ 0 h 9"/>
                <a:gd name="T2" fmla="*/ 859 w 75"/>
                <a:gd name="T3" fmla="*/ 12 h 9"/>
                <a:gd name="T4" fmla="*/ 0 60000 65536"/>
                <a:gd name="T5" fmla="*/ 0 60000 65536"/>
              </a:gdLst>
              <a:ahLst/>
              <a:cxnLst>
                <a:cxn ang="T4">
                  <a:pos x="T0" y="T1"/>
                </a:cxn>
                <a:cxn ang="T5">
                  <a:pos x="T2" y="T3"/>
                </a:cxn>
              </a:cxnLst>
              <a:rect l="0" t="0" r="r" b="b"/>
              <a:pathLst>
                <a:path w="75" h="9">
                  <a:moveTo>
                    <a:pt x="0" y="0"/>
                  </a:moveTo>
                  <a:cubicBezTo>
                    <a:pt x="30" y="9"/>
                    <a:pt x="68" y="2"/>
                    <a:pt x="75" y="1"/>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8" name="Freeform 165">
              <a:extLst>
                <a:ext uri="{FF2B5EF4-FFF2-40B4-BE49-F238E27FC236}">
                  <a16:creationId xmlns:a16="http://schemas.microsoft.com/office/drawing/2014/main" id="{B15E612D-F885-CACE-0D75-4C1616CC782D}"/>
                </a:ext>
              </a:extLst>
            </p:cNvPr>
            <p:cNvSpPr>
              <a:spLocks/>
            </p:cNvSpPr>
            <p:nvPr/>
          </p:nvSpPr>
          <p:spPr bwMode="auto">
            <a:xfrm>
              <a:off x="2541" y="2823"/>
              <a:ext cx="436" cy="119"/>
            </a:xfrm>
            <a:custGeom>
              <a:avLst/>
              <a:gdLst>
                <a:gd name="T0" fmla="*/ 0 w 194"/>
                <a:gd name="T1" fmla="*/ 0 h 53"/>
                <a:gd name="T2" fmla="*/ 2202 w 194"/>
                <a:gd name="T3" fmla="*/ 599 h 53"/>
                <a:gd name="T4" fmla="*/ 0 60000 65536"/>
                <a:gd name="T5" fmla="*/ 0 60000 65536"/>
              </a:gdLst>
              <a:ahLst/>
              <a:cxnLst>
                <a:cxn ang="T4">
                  <a:pos x="T0" y="T1"/>
                </a:cxn>
                <a:cxn ang="T5">
                  <a:pos x="T2" y="T3"/>
                </a:cxn>
              </a:cxnLst>
              <a:rect l="0" t="0" r="r" b="b"/>
              <a:pathLst>
                <a:path w="194" h="53">
                  <a:moveTo>
                    <a:pt x="0" y="0"/>
                  </a:moveTo>
                  <a:cubicBezTo>
                    <a:pt x="22" y="15"/>
                    <a:pt x="164" y="52"/>
                    <a:pt x="194" y="53"/>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9" name="Freeform 166">
              <a:extLst>
                <a:ext uri="{FF2B5EF4-FFF2-40B4-BE49-F238E27FC236}">
                  <a16:creationId xmlns:a16="http://schemas.microsoft.com/office/drawing/2014/main" id="{271153B9-3A11-E141-C138-4B6F069C0648}"/>
                </a:ext>
              </a:extLst>
            </p:cNvPr>
            <p:cNvSpPr>
              <a:spLocks/>
            </p:cNvSpPr>
            <p:nvPr/>
          </p:nvSpPr>
          <p:spPr bwMode="auto">
            <a:xfrm>
              <a:off x="2907" y="3086"/>
              <a:ext cx="139" cy="33"/>
            </a:xfrm>
            <a:custGeom>
              <a:avLst/>
              <a:gdLst>
                <a:gd name="T0" fmla="*/ 0 w 62"/>
                <a:gd name="T1" fmla="*/ 0 h 15"/>
                <a:gd name="T2" fmla="*/ 699 w 62"/>
                <a:gd name="T3" fmla="*/ 161 h 15"/>
                <a:gd name="T4" fmla="*/ 0 60000 65536"/>
                <a:gd name="T5" fmla="*/ 0 60000 65536"/>
              </a:gdLst>
              <a:ahLst/>
              <a:cxnLst>
                <a:cxn ang="T4">
                  <a:pos x="T0" y="T1"/>
                </a:cxn>
                <a:cxn ang="T5">
                  <a:pos x="T2" y="T3"/>
                </a:cxn>
              </a:cxnLst>
              <a:rect l="0" t="0" r="r" b="b"/>
              <a:pathLst>
                <a:path w="62" h="15">
                  <a:moveTo>
                    <a:pt x="0" y="0"/>
                  </a:moveTo>
                  <a:cubicBezTo>
                    <a:pt x="35" y="10"/>
                    <a:pt x="47" y="14"/>
                    <a:pt x="62" y="15"/>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0" name="Freeform 167">
              <a:extLst>
                <a:ext uri="{FF2B5EF4-FFF2-40B4-BE49-F238E27FC236}">
                  <a16:creationId xmlns:a16="http://schemas.microsoft.com/office/drawing/2014/main" id="{0489B2AA-5567-3463-8E53-BD5493D85B3F}"/>
                </a:ext>
              </a:extLst>
            </p:cNvPr>
            <p:cNvSpPr>
              <a:spLocks/>
            </p:cNvSpPr>
            <p:nvPr/>
          </p:nvSpPr>
          <p:spPr bwMode="auto">
            <a:xfrm>
              <a:off x="2968" y="3140"/>
              <a:ext cx="217" cy="33"/>
            </a:xfrm>
            <a:custGeom>
              <a:avLst/>
              <a:gdLst>
                <a:gd name="T0" fmla="*/ 0 w 97"/>
                <a:gd name="T1" fmla="*/ 0 h 15"/>
                <a:gd name="T2" fmla="*/ 1085 w 97"/>
                <a:gd name="T3" fmla="*/ 150 h 15"/>
                <a:gd name="T4" fmla="*/ 0 60000 65536"/>
                <a:gd name="T5" fmla="*/ 0 60000 65536"/>
              </a:gdLst>
              <a:ahLst/>
              <a:cxnLst>
                <a:cxn ang="T4">
                  <a:pos x="T0" y="T1"/>
                </a:cxn>
                <a:cxn ang="T5">
                  <a:pos x="T2" y="T3"/>
                </a:cxn>
              </a:cxnLst>
              <a:rect l="0" t="0" r="r" b="b"/>
              <a:pathLst>
                <a:path w="97" h="15">
                  <a:moveTo>
                    <a:pt x="0" y="0"/>
                  </a:moveTo>
                  <a:cubicBezTo>
                    <a:pt x="23" y="10"/>
                    <a:pt x="89" y="15"/>
                    <a:pt x="97" y="14"/>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 name="Freeform 168">
              <a:extLst>
                <a:ext uri="{FF2B5EF4-FFF2-40B4-BE49-F238E27FC236}">
                  <a16:creationId xmlns:a16="http://schemas.microsoft.com/office/drawing/2014/main" id="{E6483B8D-B6E2-00B8-C4EA-4CC936A42567}"/>
                </a:ext>
              </a:extLst>
            </p:cNvPr>
            <p:cNvSpPr>
              <a:spLocks/>
            </p:cNvSpPr>
            <p:nvPr/>
          </p:nvSpPr>
          <p:spPr bwMode="auto">
            <a:xfrm>
              <a:off x="3087" y="3198"/>
              <a:ext cx="101" cy="25"/>
            </a:xfrm>
            <a:custGeom>
              <a:avLst/>
              <a:gdLst>
                <a:gd name="T0" fmla="*/ 0 w 45"/>
                <a:gd name="T1" fmla="*/ 0 h 11"/>
                <a:gd name="T2" fmla="*/ 509 w 45"/>
                <a:gd name="T3" fmla="*/ 118 h 11"/>
                <a:gd name="T4" fmla="*/ 0 60000 65536"/>
                <a:gd name="T5" fmla="*/ 0 60000 65536"/>
              </a:gdLst>
              <a:ahLst/>
              <a:cxnLst>
                <a:cxn ang="T4">
                  <a:pos x="T0" y="T1"/>
                </a:cxn>
                <a:cxn ang="T5">
                  <a:pos x="T2" y="T3"/>
                </a:cxn>
              </a:cxnLst>
              <a:rect l="0" t="0" r="r" b="b"/>
              <a:pathLst>
                <a:path w="45" h="11">
                  <a:moveTo>
                    <a:pt x="0" y="0"/>
                  </a:moveTo>
                  <a:cubicBezTo>
                    <a:pt x="22" y="11"/>
                    <a:pt x="39" y="10"/>
                    <a:pt x="45" y="10"/>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 name="Freeform 169">
              <a:extLst>
                <a:ext uri="{FF2B5EF4-FFF2-40B4-BE49-F238E27FC236}">
                  <a16:creationId xmlns:a16="http://schemas.microsoft.com/office/drawing/2014/main" id="{AFF1D1FB-EEC6-B629-9520-C3C3F0AAE36F}"/>
                </a:ext>
              </a:extLst>
            </p:cNvPr>
            <p:cNvSpPr>
              <a:spLocks/>
            </p:cNvSpPr>
            <p:nvPr/>
          </p:nvSpPr>
          <p:spPr bwMode="auto">
            <a:xfrm>
              <a:off x="3109" y="3254"/>
              <a:ext cx="70" cy="13"/>
            </a:xfrm>
            <a:custGeom>
              <a:avLst/>
              <a:gdLst>
                <a:gd name="T0" fmla="*/ 0 w 31"/>
                <a:gd name="T1" fmla="*/ 0 h 6"/>
                <a:gd name="T2" fmla="*/ 357 w 31"/>
                <a:gd name="T3" fmla="*/ 52 h 6"/>
                <a:gd name="T4" fmla="*/ 0 60000 65536"/>
                <a:gd name="T5" fmla="*/ 0 60000 65536"/>
              </a:gdLst>
              <a:ahLst/>
              <a:cxnLst>
                <a:cxn ang="T4">
                  <a:pos x="T0" y="T1"/>
                </a:cxn>
                <a:cxn ang="T5">
                  <a:pos x="T2" y="T3"/>
                </a:cxn>
              </a:cxnLst>
              <a:rect l="0" t="0" r="r" b="b"/>
              <a:pathLst>
                <a:path w="31" h="6">
                  <a:moveTo>
                    <a:pt x="0" y="0"/>
                  </a:moveTo>
                  <a:cubicBezTo>
                    <a:pt x="15" y="6"/>
                    <a:pt x="27" y="5"/>
                    <a:pt x="31" y="5"/>
                  </a:cubicBezTo>
                </a:path>
              </a:pathLst>
            </a:custGeom>
            <a:solidFill>
              <a:srgbClr val="B24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 name="Freeform 170">
              <a:extLst>
                <a:ext uri="{FF2B5EF4-FFF2-40B4-BE49-F238E27FC236}">
                  <a16:creationId xmlns:a16="http://schemas.microsoft.com/office/drawing/2014/main" id="{9AAA4EEC-3843-3213-13AA-99278FF2486C}"/>
                </a:ext>
              </a:extLst>
            </p:cNvPr>
            <p:cNvSpPr>
              <a:spLocks/>
            </p:cNvSpPr>
            <p:nvPr/>
          </p:nvSpPr>
          <p:spPr bwMode="auto">
            <a:xfrm>
              <a:off x="2905" y="2579"/>
              <a:ext cx="150" cy="36"/>
            </a:xfrm>
            <a:custGeom>
              <a:avLst/>
              <a:gdLst>
                <a:gd name="T0" fmla="*/ 0 w 67"/>
                <a:gd name="T1" fmla="*/ 0 h 16"/>
                <a:gd name="T2" fmla="*/ 752 w 67"/>
                <a:gd name="T3" fmla="*/ 182 h 16"/>
                <a:gd name="T4" fmla="*/ 0 60000 65536"/>
                <a:gd name="T5" fmla="*/ 0 60000 65536"/>
              </a:gdLst>
              <a:ahLst/>
              <a:cxnLst>
                <a:cxn ang="T4">
                  <a:pos x="T0" y="T1"/>
                </a:cxn>
                <a:cxn ang="T5">
                  <a:pos x="T2" y="T3"/>
                </a:cxn>
              </a:cxnLst>
              <a:rect l="0" t="0" r="r" b="b"/>
              <a:pathLst>
                <a:path w="67" h="16">
                  <a:moveTo>
                    <a:pt x="0" y="0"/>
                  </a:moveTo>
                  <a:cubicBezTo>
                    <a:pt x="30" y="11"/>
                    <a:pt x="55" y="16"/>
                    <a:pt x="67" y="16"/>
                  </a:cubicBezTo>
                </a:path>
              </a:pathLst>
            </a:custGeom>
            <a:solidFill>
              <a:srgbClr val="9E4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 name="Freeform 171">
              <a:extLst>
                <a:ext uri="{FF2B5EF4-FFF2-40B4-BE49-F238E27FC236}">
                  <a16:creationId xmlns:a16="http://schemas.microsoft.com/office/drawing/2014/main" id="{B277C703-B544-C67D-8AB2-175F8BE168D7}"/>
                </a:ext>
              </a:extLst>
            </p:cNvPr>
            <p:cNvSpPr>
              <a:spLocks/>
            </p:cNvSpPr>
            <p:nvPr/>
          </p:nvSpPr>
          <p:spPr bwMode="auto">
            <a:xfrm>
              <a:off x="2797" y="2682"/>
              <a:ext cx="184" cy="45"/>
            </a:xfrm>
            <a:custGeom>
              <a:avLst/>
              <a:gdLst>
                <a:gd name="T0" fmla="*/ 0 w 82"/>
                <a:gd name="T1" fmla="*/ 0 h 20"/>
                <a:gd name="T2" fmla="*/ 927 w 82"/>
                <a:gd name="T3" fmla="*/ 227 h 20"/>
                <a:gd name="T4" fmla="*/ 0 60000 65536"/>
                <a:gd name="T5" fmla="*/ 0 60000 65536"/>
              </a:gdLst>
              <a:ahLst/>
              <a:cxnLst>
                <a:cxn ang="T4">
                  <a:pos x="T0" y="T1"/>
                </a:cxn>
                <a:cxn ang="T5">
                  <a:pos x="T2" y="T3"/>
                </a:cxn>
              </a:cxnLst>
              <a:rect l="0" t="0" r="r" b="b"/>
              <a:pathLst>
                <a:path w="82" h="20">
                  <a:moveTo>
                    <a:pt x="0" y="0"/>
                  </a:moveTo>
                  <a:cubicBezTo>
                    <a:pt x="16" y="9"/>
                    <a:pt x="70" y="18"/>
                    <a:pt x="82" y="20"/>
                  </a:cubicBezTo>
                </a:path>
              </a:pathLst>
            </a:custGeom>
            <a:solidFill>
              <a:srgbClr val="9E4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 name="Freeform 172">
              <a:extLst>
                <a:ext uri="{FF2B5EF4-FFF2-40B4-BE49-F238E27FC236}">
                  <a16:creationId xmlns:a16="http://schemas.microsoft.com/office/drawing/2014/main" id="{57B363D8-59BE-EC8C-A6B0-A8E7C72B2C28}"/>
                </a:ext>
              </a:extLst>
            </p:cNvPr>
            <p:cNvSpPr>
              <a:spLocks/>
            </p:cNvSpPr>
            <p:nvPr/>
          </p:nvSpPr>
          <p:spPr bwMode="auto">
            <a:xfrm>
              <a:off x="2824" y="2864"/>
              <a:ext cx="252" cy="47"/>
            </a:xfrm>
            <a:custGeom>
              <a:avLst/>
              <a:gdLst>
                <a:gd name="T0" fmla="*/ 0 w 112"/>
                <a:gd name="T1" fmla="*/ 0 h 21"/>
                <a:gd name="T2" fmla="*/ 1276 w 112"/>
                <a:gd name="T3" fmla="*/ 226 h 21"/>
                <a:gd name="T4" fmla="*/ 0 60000 65536"/>
                <a:gd name="T5" fmla="*/ 0 60000 65536"/>
              </a:gdLst>
              <a:ahLst/>
              <a:cxnLst>
                <a:cxn ang="T4">
                  <a:pos x="T0" y="T1"/>
                </a:cxn>
                <a:cxn ang="T5">
                  <a:pos x="T2" y="T3"/>
                </a:cxn>
              </a:cxnLst>
              <a:rect l="0" t="0" r="r" b="b"/>
              <a:pathLst>
                <a:path w="112" h="21">
                  <a:moveTo>
                    <a:pt x="0" y="0"/>
                  </a:moveTo>
                  <a:cubicBezTo>
                    <a:pt x="24" y="9"/>
                    <a:pt x="102" y="21"/>
                    <a:pt x="112" y="20"/>
                  </a:cubicBezTo>
                </a:path>
              </a:pathLst>
            </a:custGeom>
            <a:solidFill>
              <a:srgbClr val="9E4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 name="Freeform 173">
              <a:extLst>
                <a:ext uri="{FF2B5EF4-FFF2-40B4-BE49-F238E27FC236}">
                  <a16:creationId xmlns:a16="http://schemas.microsoft.com/office/drawing/2014/main" id="{8A97D852-83A3-E5EF-416B-9C45A22EAE4A}"/>
                </a:ext>
              </a:extLst>
            </p:cNvPr>
            <p:cNvSpPr>
              <a:spLocks/>
            </p:cNvSpPr>
            <p:nvPr/>
          </p:nvSpPr>
          <p:spPr bwMode="auto">
            <a:xfrm>
              <a:off x="2918" y="3050"/>
              <a:ext cx="83" cy="20"/>
            </a:xfrm>
            <a:custGeom>
              <a:avLst/>
              <a:gdLst>
                <a:gd name="T0" fmla="*/ 0 w 37"/>
                <a:gd name="T1" fmla="*/ 0 h 9"/>
                <a:gd name="T2" fmla="*/ 417 w 37"/>
                <a:gd name="T3" fmla="*/ 98 h 9"/>
                <a:gd name="T4" fmla="*/ 0 60000 65536"/>
                <a:gd name="T5" fmla="*/ 0 60000 65536"/>
              </a:gdLst>
              <a:ahLst/>
              <a:cxnLst>
                <a:cxn ang="T4">
                  <a:pos x="T0" y="T1"/>
                </a:cxn>
                <a:cxn ang="T5">
                  <a:pos x="T2" y="T3"/>
                </a:cxn>
              </a:cxnLst>
              <a:rect l="0" t="0" r="r" b="b"/>
              <a:pathLst>
                <a:path w="37" h="9">
                  <a:moveTo>
                    <a:pt x="0" y="0"/>
                  </a:moveTo>
                  <a:cubicBezTo>
                    <a:pt x="21" y="6"/>
                    <a:pt x="28" y="8"/>
                    <a:pt x="37" y="9"/>
                  </a:cubicBezTo>
                </a:path>
              </a:pathLst>
            </a:custGeom>
            <a:solidFill>
              <a:srgbClr val="9E4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 name="Freeform 174">
              <a:extLst>
                <a:ext uri="{FF2B5EF4-FFF2-40B4-BE49-F238E27FC236}">
                  <a16:creationId xmlns:a16="http://schemas.microsoft.com/office/drawing/2014/main" id="{9A660E37-CADB-49BF-AF20-D52B3B911A06}"/>
                </a:ext>
              </a:extLst>
            </p:cNvPr>
            <p:cNvSpPr>
              <a:spLocks/>
            </p:cNvSpPr>
            <p:nvPr/>
          </p:nvSpPr>
          <p:spPr bwMode="auto">
            <a:xfrm>
              <a:off x="2979" y="3108"/>
              <a:ext cx="206" cy="43"/>
            </a:xfrm>
            <a:custGeom>
              <a:avLst/>
              <a:gdLst>
                <a:gd name="T0" fmla="*/ 0 w 92"/>
                <a:gd name="T1" fmla="*/ 0 h 19"/>
                <a:gd name="T2" fmla="*/ 1032 w 92"/>
                <a:gd name="T3" fmla="*/ 220 h 19"/>
                <a:gd name="T4" fmla="*/ 0 60000 65536"/>
                <a:gd name="T5" fmla="*/ 0 60000 65536"/>
              </a:gdLst>
              <a:ahLst/>
              <a:cxnLst>
                <a:cxn ang="T4">
                  <a:pos x="T0" y="T1"/>
                </a:cxn>
                <a:cxn ang="T5">
                  <a:pos x="T2" y="T3"/>
                </a:cxn>
              </a:cxnLst>
              <a:rect l="0" t="0" r="r" b="b"/>
              <a:pathLst>
                <a:path w="92" h="19">
                  <a:moveTo>
                    <a:pt x="0" y="0"/>
                  </a:moveTo>
                  <a:cubicBezTo>
                    <a:pt x="18" y="6"/>
                    <a:pt x="77" y="19"/>
                    <a:pt x="92" y="19"/>
                  </a:cubicBezTo>
                </a:path>
              </a:pathLst>
            </a:custGeom>
            <a:solidFill>
              <a:srgbClr val="9E4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 name="Freeform 175">
              <a:extLst>
                <a:ext uri="{FF2B5EF4-FFF2-40B4-BE49-F238E27FC236}">
                  <a16:creationId xmlns:a16="http://schemas.microsoft.com/office/drawing/2014/main" id="{6D746911-2EE1-2165-8605-21EF99212C93}"/>
                </a:ext>
              </a:extLst>
            </p:cNvPr>
            <p:cNvSpPr>
              <a:spLocks/>
            </p:cNvSpPr>
            <p:nvPr/>
          </p:nvSpPr>
          <p:spPr bwMode="auto">
            <a:xfrm>
              <a:off x="3787" y="2935"/>
              <a:ext cx="34" cy="16"/>
            </a:xfrm>
            <a:custGeom>
              <a:avLst/>
              <a:gdLst>
                <a:gd name="T0" fmla="*/ 0 w 15"/>
                <a:gd name="T1" fmla="*/ 0 h 7"/>
                <a:gd name="T2" fmla="*/ 175 w 15"/>
                <a:gd name="T3" fmla="*/ 85 h 7"/>
                <a:gd name="T4" fmla="*/ 0 60000 65536"/>
                <a:gd name="T5" fmla="*/ 0 60000 65536"/>
              </a:gdLst>
              <a:ahLst/>
              <a:cxnLst>
                <a:cxn ang="T4">
                  <a:pos x="T0" y="T1"/>
                </a:cxn>
                <a:cxn ang="T5">
                  <a:pos x="T2" y="T3"/>
                </a:cxn>
              </a:cxnLst>
              <a:rect l="0" t="0" r="r" b="b"/>
              <a:pathLst>
                <a:path w="15" h="7">
                  <a:moveTo>
                    <a:pt x="0" y="0"/>
                  </a:moveTo>
                  <a:cubicBezTo>
                    <a:pt x="4" y="0"/>
                    <a:pt x="13" y="3"/>
                    <a:pt x="15" y="7"/>
                  </a:cubicBezTo>
                </a:path>
              </a:pathLst>
            </a:custGeom>
            <a:solidFill>
              <a:srgbClr val="9E4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 name="Freeform 176">
              <a:extLst>
                <a:ext uri="{FF2B5EF4-FFF2-40B4-BE49-F238E27FC236}">
                  <a16:creationId xmlns:a16="http://schemas.microsoft.com/office/drawing/2014/main" id="{A380ECEA-6795-598C-FC89-248090D359E0}"/>
                </a:ext>
              </a:extLst>
            </p:cNvPr>
            <p:cNvSpPr>
              <a:spLocks/>
            </p:cNvSpPr>
            <p:nvPr/>
          </p:nvSpPr>
          <p:spPr bwMode="auto">
            <a:xfrm>
              <a:off x="3661" y="3276"/>
              <a:ext cx="61" cy="18"/>
            </a:xfrm>
            <a:custGeom>
              <a:avLst/>
              <a:gdLst>
                <a:gd name="T0" fmla="*/ 0 w 27"/>
                <a:gd name="T1" fmla="*/ 0 h 8"/>
                <a:gd name="T2" fmla="*/ 312 w 27"/>
                <a:gd name="T3" fmla="*/ 92 h 8"/>
                <a:gd name="T4" fmla="*/ 0 60000 65536"/>
                <a:gd name="T5" fmla="*/ 0 60000 65536"/>
              </a:gdLst>
              <a:ahLst/>
              <a:cxnLst>
                <a:cxn ang="T4">
                  <a:pos x="T0" y="T1"/>
                </a:cxn>
                <a:cxn ang="T5">
                  <a:pos x="T2" y="T3"/>
                </a:cxn>
              </a:cxnLst>
              <a:rect l="0" t="0" r="r" b="b"/>
              <a:pathLst>
                <a:path w="27" h="8">
                  <a:moveTo>
                    <a:pt x="0" y="0"/>
                  </a:moveTo>
                  <a:cubicBezTo>
                    <a:pt x="8" y="0"/>
                    <a:pt x="19" y="4"/>
                    <a:pt x="27" y="8"/>
                  </a:cubicBezTo>
                </a:path>
              </a:pathLst>
            </a:custGeom>
            <a:solidFill>
              <a:srgbClr val="9E4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 name="Freeform 177">
              <a:extLst>
                <a:ext uri="{FF2B5EF4-FFF2-40B4-BE49-F238E27FC236}">
                  <a16:creationId xmlns:a16="http://schemas.microsoft.com/office/drawing/2014/main" id="{DBD0FB22-0318-AF4C-AF28-FF153A2E6546}"/>
                </a:ext>
              </a:extLst>
            </p:cNvPr>
            <p:cNvSpPr>
              <a:spLocks/>
            </p:cNvSpPr>
            <p:nvPr/>
          </p:nvSpPr>
          <p:spPr bwMode="auto">
            <a:xfrm>
              <a:off x="2995" y="2540"/>
              <a:ext cx="38" cy="39"/>
            </a:xfrm>
            <a:custGeom>
              <a:avLst/>
              <a:gdLst>
                <a:gd name="T0" fmla="*/ 0 w 17"/>
                <a:gd name="T1" fmla="*/ 0 h 17"/>
                <a:gd name="T2" fmla="*/ 36 w 17"/>
                <a:gd name="T3" fmla="*/ 110 h 17"/>
                <a:gd name="T4" fmla="*/ 190 w 17"/>
                <a:gd name="T5" fmla="*/ 167 h 17"/>
                <a:gd name="T6" fmla="*/ 20 w 17"/>
                <a:gd name="T7" fmla="*/ 16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cubicBezTo>
                    <a:pt x="3" y="2"/>
                    <a:pt x="10" y="7"/>
                    <a:pt x="3" y="9"/>
                  </a:cubicBezTo>
                  <a:cubicBezTo>
                    <a:pt x="6" y="12"/>
                    <a:pt x="13" y="13"/>
                    <a:pt x="17" y="14"/>
                  </a:cubicBezTo>
                  <a:cubicBezTo>
                    <a:pt x="12" y="16"/>
                    <a:pt x="7" y="17"/>
                    <a:pt x="2" y="14"/>
                  </a:cubicBezTo>
                </a:path>
              </a:pathLst>
            </a:custGeom>
            <a:solidFill>
              <a:srgbClr val="C275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 name="Freeform 178">
              <a:extLst>
                <a:ext uri="{FF2B5EF4-FFF2-40B4-BE49-F238E27FC236}">
                  <a16:creationId xmlns:a16="http://schemas.microsoft.com/office/drawing/2014/main" id="{A9983F4C-93BC-1756-4284-A0453C551D1E}"/>
                </a:ext>
              </a:extLst>
            </p:cNvPr>
            <p:cNvSpPr>
              <a:spLocks/>
            </p:cNvSpPr>
            <p:nvPr/>
          </p:nvSpPr>
          <p:spPr bwMode="auto">
            <a:xfrm>
              <a:off x="3109" y="2056"/>
              <a:ext cx="447" cy="428"/>
            </a:xfrm>
            <a:custGeom>
              <a:avLst/>
              <a:gdLst>
                <a:gd name="T0" fmla="*/ 328 w 199"/>
                <a:gd name="T1" fmla="*/ 36 h 191"/>
                <a:gd name="T2" fmla="*/ 202 w 199"/>
                <a:gd name="T3" fmla="*/ 155 h 191"/>
                <a:gd name="T4" fmla="*/ 227 w 199"/>
                <a:gd name="T5" fmla="*/ 235 h 191"/>
                <a:gd name="T6" fmla="*/ 157 w 199"/>
                <a:gd name="T7" fmla="*/ 327 h 191"/>
                <a:gd name="T8" fmla="*/ 126 w 199"/>
                <a:gd name="T9" fmla="*/ 697 h 191"/>
                <a:gd name="T10" fmla="*/ 146 w 199"/>
                <a:gd name="T11" fmla="*/ 1044 h 191"/>
                <a:gd name="T12" fmla="*/ 90 w 199"/>
                <a:gd name="T13" fmla="*/ 1181 h 191"/>
                <a:gd name="T14" fmla="*/ 81 w 199"/>
                <a:gd name="T15" fmla="*/ 1250 h 191"/>
                <a:gd name="T16" fmla="*/ 20 w 199"/>
                <a:gd name="T17" fmla="*/ 1315 h 191"/>
                <a:gd name="T18" fmla="*/ 36 w 199"/>
                <a:gd name="T19" fmla="*/ 1452 h 191"/>
                <a:gd name="T20" fmla="*/ 0 w 199"/>
                <a:gd name="T21" fmla="*/ 1522 h 191"/>
                <a:gd name="T22" fmla="*/ 45 w 199"/>
                <a:gd name="T23" fmla="*/ 1578 h 191"/>
                <a:gd name="T24" fmla="*/ 101 w 199"/>
                <a:gd name="T25" fmla="*/ 1696 h 191"/>
                <a:gd name="T26" fmla="*/ 182 w 199"/>
                <a:gd name="T27" fmla="*/ 1842 h 191"/>
                <a:gd name="T28" fmla="*/ 292 w 199"/>
                <a:gd name="T29" fmla="*/ 1947 h 191"/>
                <a:gd name="T30" fmla="*/ 364 w 199"/>
                <a:gd name="T31" fmla="*/ 2093 h 191"/>
                <a:gd name="T32" fmla="*/ 656 w 199"/>
                <a:gd name="T33" fmla="*/ 2129 h 191"/>
                <a:gd name="T34" fmla="*/ 681 w 199"/>
                <a:gd name="T35" fmla="*/ 2059 h 191"/>
                <a:gd name="T36" fmla="*/ 773 w 199"/>
                <a:gd name="T37" fmla="*/ 2068 h 191"/>
                <a:gd name="T38" fmla="*/ 883 w 199"/>
                <a:gd name="T39" fmla="*/ 2068 h 191"/>
                <a:gd name="T40" fmla="*/ 894 w 199"/>
                <a:gd name="T41" fmla="*/ 2048 h 191"/>
                <a:gd name="T42" fmla="*/ 1029 w 199"/>
                <a:gd name="T43" fmla="*/ 1967 h 191"/>
                <a:gd name="T44" fmla="*/ 1166 w 199"/>
                <a:gd name="T45" fmla="*/ 2015 h 191"/>
                <a:gd name="T46" fmla="*/ 1256 w 199"/>
                <a:gd name="T47" fmla="*/ 1994 h 191"/>
                <a:gd name="T48" fmla="*/ 1348 w 199"/>
                <a:gd name="T49" fmla="*/ 2015 h 191"/>
                <a:gd name="T50" fmla="*/ 1518 w 199"/>
                <a:gd name="T51" fmla="*/ 1947 h 191"/>
                <a:gd name="T52" fmla="*/ 1644 w 199"/>
                <a:gd name="T53" fmla="*/ 1802 h 191"/>
                <a:gd name="T54" fmla="*/ 1766 w 199"/>
                <a:gd name="T55" fmla="*/ 1676 h 191"/>
                <a:gd name="T56" fmla="*/ 1858 w 199"/>
                <a:gd name="T57" fmla="*/ 1676 h 191"/>
                <a:gd name="T58" fmla="*/ 1983 w 199"/>
                <a:gd name="T59" fmla="*/ 1732 h 191"/>
                <a:gd name="T60" fmla="*/ 2085 w 199"/>
                <a:gd name="T61" fmla="*/ 1743 h 191"/>
                <a:gd name="T62" fmla="*/ 2174 w 199"/>
                <a:gd name="T63" fmla="*/ 1578 h 191"/>
                <a:gd name="T64" fmla="*/ 2255 w 199"/>
                <a:gd name="T65" fmla="*/ 1461 h 191"/>
                <a:gd name="T66" fmla="*/ 2174 w 199"/>
                <a:gd name="T67" fmla="*/ 1327 h 191"/>
                <a:gd name="T68" fmla="*/ 2118 w 199"/>
                <a:gd name="T69" fmla="*/ 1161 h 191"/>
                <a:gd name="T70" fmla="*/ 1992 w 199"/>
                <a:gd name="T71" fmla="*/ 1069 h 191"/>
                <a:gd name="T72" fmla="*/ 1858 w 199"/>
                <a:gd name="T73" fmla="*/ 943 h 191"/>
                <a:gd name="T74" fmla="*/ 1709 w 199"/>
                <a:gd name="T75" fmla="*/ 822 h 191"/>
                <a:gd name="T76" fmla="*/ 1554 w 199"/>
                <a:gd name="T77" fmla="*/ 744 h 191"/>
                <a:gd name="T78" fmla="*/ 1438 w 199"/>
                <a:gd name="T79" fmla="*/ 598 h 191"/>
                <a:gd name="T80" fmla="*/ 1110 w 199"/>
                <a:gd name="T81" fmla="*/ 506 h 191"/>
                <a:gd name="T82" fmla="*/ 919 w 199"/>
                <a:gd name="T83" fmla="*/ 215 h 191"/>
                <a:gd name="T84" fmla="*/ 627 w 199"/>
                <a:gd name="T85" fmla="*/ 101 h 191"/>
                <a:gd name="T86" fmla="*/ 535 w 199"/>
                <a:gd name="T87" fmla="*/ 9 h 191"/>
                <a:gd name="T88" fmla="*/ 373 w 199"/>
                <a:gd name="T89" fmla="*/ 36 h 1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 h="191">
                  <a:moveTo>
                    <a:pt x="29" y="3"/>
                  </a:moveTo>
                  <a:cubicBezTo>
                    <a:pt x="25" y="4"/>
                    <a:pt x="18" y="9"/>
                    <a:pt x="18" y="14"/>
                  </a:cubicBezTo>
                  <a:cubicBezTo>
                    <a:pt x="17" y="17"/>
                    <a:pt x="20" y="18"/>
                    <a:pt x="20" y="21"/>
                  </a:cubicBezTo>
                  <a:cubicBezTo>
                    <a:pt x="19" y="24"/>
                    <a:pt x="15" y="27"/>
                    <a:pt x="14" y="29"/>
                  </a:cubicBezTo>
                  <a:cubicBezTo>
                    <a:pt x="9" y="39"/>
                    <a:pt x="12" y="51"/>
                    <a:pt x="11" y="62"/>
                  </a:cubicBezTo>
                  <a:cubicBezTo>
                    <a:pt x="9" y="72"/>
                    <a:pt x="16" y="83"/>
                    <a:pt x="13" y="93"/>
                  </a:cubicBezTo>
                  <a:cubicBezTo>
                    <a:pt x="12" y="98"/>
                    <a:pt x="9" y="101"/>
                    <a:pt x="8" y="105"/>
                  </a:cubicBezTo>
                  <a:cubicBezTo>
                    <a:pt x="7" y="109"/>
                    <a:pt x="8" y="108"/>
                    <a:pt x="7" y="111"/>
                  </a:cubicBezTo>
                  <a:cubicBezTo>
                    <a:pt x="5" y="113"/>
                    <a:pt x="2" y="115"/>
                    <a:pt x="2" y="117"/>
                  </a:cubicBezTo>
                  <a:cubicBezTo>
                    <a:pt x="1" y="123"/>
                    <a:pt x="5" y="124"/>
                    <a:pt x="3" y="129"/>
                  </a:cubicBezTo>
                  <a:cubicBezTo>
                    <a:pt x="3" y="132"/>
                    <a:pt x="0" y="131"/>
                    <a:pt x="0" y="135"/>
                  </a:cubicBezTo>
                  <a:cubicBezTo>
                    <a:pt x="0" y="136"/>
                    <a:pt x="3" y="139"/>
                    <a:pt x="4" y="140"/>
                  </a:cubicBezTo>
                  <a:cubicBezTo>
                    <a:pt x="6" y="145"/>
                    <a:pt x="6" y="147"/>
                    <a:pt x="9" y="151"/>
                  </a:cubicBezTo>
                  <a:cubicBezTo>
                    <a:pt x="12" y="155"/>
                    <a:pt x="13" y="160"/>
                    <a:pt x="16" y="164"/>
                  </a:cubicBezTo>
                  <a:cubicBezTo>
                    <a:pt x="19" y="167"/>
                    <a:pt x="23" y="169"/>
                    <a:pt x="26" y="173"/>
                  </a:cubicBezTo>
                  <a:cubicBezTo>
                    <a:pt x="29" y="177"/>
                    <a:pt x="28" y="182"/>
                    <a:pt x="32" y="186"/>
                  </a:cubicBezTo>
                  <a:cubicBezTo>
                    <a:pt x="36" y="190"/>
                    <a:pt x="53" y="191"/>
                    <a:pt x="58" y="189"/>
                  </a:cubicBezTo>
                  <a:cubicBezTo>
                    <a:pt x="58" y="187"/>
                    <a:pt x="59" y="185"/>
                    <a:pt x="60" y="183"/>
                  </a:cubicBezTo>
                  <a:cubicBezTo>
                    <a:pt x="63" y="182"/>
                    <a:pt x="67" y="180"/>
                    <a:pt x="68" y="184"/>
                  </a:cubicBezTo>
                  <a:cubicBezTo>
                    <a:pt x="71" y="182"/>
                    <a:pt x="75" y="182"/>
                    <a:pt x="78" y="184"/>
                  </a:cubicBezTo>
                  <a:cubicBezTo>
                    <a:pt x="78" y="183"/>
                    <a:pt x="78" y="183"/>
                    <a:pt x="79" y="182"/>
                  </a:cubicBezTo>
                  <a:cubicBezTo>
                    <a:pt x="82" y="184"/>
                    <a:pt x="86" y="177"/>
                    <a:pt x="91" y="175"/>
                  </a:cubicBezTo>
                  <a:cubicBezTo>
                    <a:pt x="94" y="173"/>
                    <a:pt x="104" y="170"/>
                    <a:pt x="103" y="179"/>
                  </a:cubicBezTo>
                  <a:cubicBezTo>
                    <a:pt x="106" y="179"/>
                    <a:pt x="108" y="177"/>
                    <a:pt x="111" y="177"/>
                  </a:cubicBezTo>
                  <a:cubicBezTo>
                    <a:pt x="114" y="177"/>
                    <a:pt x="116" y="179"/>
                    <a:pt x="119" y="179"/>
                  </a:cubicBezTo>
                  <a:cubicBezTo>
                    <a:pt x="125" y="180"/>
                    <a:pt x="130" y="177"/>
                    <a:pt x="134" y="173"/>
                  </a:cubicBezTo>
                  <a:cubicBezTo>
                    <a:pt x="140" y="168"/>
                    <a:pt x="142" y="166"/>
                    <a:pt x="145" y="160"/>
                  </a:cubicBezTo>
                  <a:cubicBezTo>
                    <a:pt x="147" y="155"/>
                    <a:pt x="151" y="151"/>
                    <a:pt x="156" y="149"/>
                  </a:cubicBezTo>
                  <a:cubicBezTo>
                    <a:pt x="159" y="153"/>
                    <a:pt x="161" y="148"/>
                    <a:pt x="164" y="149"/>
                  </a:cubicBezTo>
                  <a:cubicBezTo>
                    <a:pt x="168" y="149"/>
                    <a:pt x="170" y="154"/>
                    <a:pt x="175" y="154"/>
                  </a:cubicBezTo>
                  <a:cubicBezTo>
                    <a:pt x="178" y="139"/>
                    <a:pt x="179" y="155"/>
                    <a:pt x="184" y="155"/>
                  </a:cubicBezTo>
                  <a:cubicBezTo>
                    <a:pt x="190" y="155"/>
                    <a:pt x="194" y="145"/>
                    <a:pt x="192" y="140"/>
                  </a:cubicBezTo>
                  <a:cubicBezTo>
                    <a:pt x="196" y="137"/>
                    <a:pt x="199" y="136"/>
                    <a:pt x="199" y="130"/>
                  </a:cubicBezTo>
                  <a:cubicBezTo>
                    <a:pt x="199" y="124"/>
                    <a:pt x="195" y="123"/>
                    <a:pt x="192" y="118"/>
                  </a:cubicBezTo>
                  <a:cubicBezTo>
                    <a:pt x="189" y="112"/>
                    <a:pt x="191" y="109"/>
                    <a:pt x="187" y="103"/>
                  </a:cubicBezTo>
                  <a:cubicBezTo>
                    <a:pt x="184" y="99"/>
                    <a:pt x="181" y="98"/>
                    <a:pt x="176" y="95"/>
                  </a:cubicBezTo>
                  <a:cubicBezTo>
                    <a:pt x="170" y="93"/>
                    <a:pt x="169" y="87"/>
                    <a:pt x="164" y="84"/>
                  </a:cubicBezTo>
                  <a:cubicBezTo>
                    <a:pt x="158" y="80"/>
                    <a:pt x="155" y="80"/>
                    <a:pt x="151" y="73"/>
                  </a:cubicBezTo>
                  <a:cubicBezTo>
                    <a:pt x="146" y="67"/>
                    <a:pt x="143" y="70"/>
                    <a:pt x="137" y="66"/>
                  </a:cubicBezTo>
                  <a:cubicBezTo>
                    <a:pt x="132" y="63"/>
                    <a:pt x="132" y="57"/>
                    <a:pt x="127" y="53"/>
                  </a:cubicBezTo>
                  <a:cubicBezTo>
                    <a:pt x="119" y="47"/>
                    <a:pt x="107" y="51"/>
                    <a:pt x="98" y="45"/>
                  </a:cubicBezTo>
                  <a:cubicBezTo>
                    <a:pt x="88" y="38"/>
                    <a:pt x="89" y="27"/>
                    <a:pt x="81" y="19"/>
                  </a:cubicBezTo>
                  <a:cubicBezTo>
                    <a:pt x="74" y="12"/>
                    <a:pt x="64" y="12"/>
                    <a:pt x="55" y="9"/>
                  </a:cubicBezTo>
                  <a:cubicBezTo>
                    <a:pt x="50" y="8"/>
                    <a:pt x="50" y="3"/>
                    <a:pt x="47" y="1"/>
                  </a:cubicBezTo>
                  <a:cubicBezTo>
                    <a:pt x="44" y="0"/>
                    <a:pt x="35" y="1"/>
                    <a:pt x="33" y="3"/>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 name="Freeform 179">
              <a:extLst>
                <a:ext uri="{FF2B5EF4-FFF2-40B4-BE49-F238E27FC236}">
                  <a16:creationId xmlns:a16="http://schemas.microsoft.com/office/drawing/2014/main" id="{BF921FBB-85A2-76C4-EFA6-1C9B47725B19}"/>
                </a:ext>
              </a:extLst>
            </p:cNvPr>
            <p:cNvSpPr>
              <a:spLocks/>
            </p:cNvSpPr>
            <p:nvPr/>
          </p:nvSpPr>
          <p:spPr bwMode="auto">
            <a:xfrm>
              <a:off x="3120" y="2081"/>
              <a:ext cx="389" cy="390"/>
            </a:xfrm>
            <a:custGeom>
              <a:avLst/>
              <a:gdLst>
                <a:gd name="T0" fmla="*/ 353 w 173"/>
                <a:gd name="T1" fmla="*/ 20 h 174"/>
                <a:gd name="T2" fmla="*/ 272 w 173"/>
                <a:gd name="T3" fmla="*/ 126 h 174"/>
                <a:gd name="T4" fmla="*/ 227 w 173"/>
                <a:gd name="T5" fmla="*/ 182 h 174"/>
                <a:gd name="T6" fmla="*/ 202 w 173"/>
                <a:gd name="T7" fmla="*/ 202 h 174"/>
                <a:gd name="T8" fmla="*/ 227 w 173"/>
                <a:gd name="T9" fmla="*/ 247 h 174"/>
                <a:gd name="T10" fmla="*/ 191 w 173"/>
                <a:gd name="T11" fmla="*/ 381 h 174"/>
                <a:gd name="T12" fmla="*/ 218 w 173"/>
                <a:gd name="T13" fmla="*/ 542 h 174"/>
                <a:gd name="T14" fmla="*/ 247 w 173"/>
                <a:gd name="T15" fmla="*/ 719 h 174"/>
                <a:gd name="T16" fmla="*/ 238 w 173"/>
                <a:gd name="T17" fmla="*/ 798 h 174"/>
                <a:gd name="T18" fmla="*/ 247 w 173"/>
                <a:gd name="T19" fmla="*/ 890 h 174"/>
                <a:gd name="T20" fmla="*/ 182 w 173"/>
                <a:gd name="T21" fmla="*/ 1069 h 174"/>
                <a:gd name="T22" fmla="*/ 110 w 173"/>
                <a:gd name="T23" fmla="*/ 1125 h 174"/>
                <a:gd name="T24" fmla="*/ 90 w 173"/>
                <a:gd name="T25" fmla="*/ 1215 h 174"/>
                <a:gd name="T26" fmla="*/ 101 w 173"/>
                <a:gd name="T27" fmla="*/ 1327 h 174"/>
                <a:gd name="T28" fmla="*/ 146 w 173"/>
                <a:gd name="T29" fmla="*/ 1195 h 174"/>
                <a:gd name="T30" fmla="*/ 263 w 173"/>
                <a:gd name="T31" fmla="*/ 1080 h 174"/>
                <a:gd name="T32" fmla="*/ 328 w 173"/>
                <a:gd name="T33" fmla="*/ 923 h 174"/>
                <a:gd name="T34" fmla="*/ 340 w 173"/>
                <a:gd name="T35" fmla="*/ 744 h 174"/>
                <a:gd name="T36" fmla="*/ 454 w 173"/>
                <a:gd name="T37" fmla="*/ 619 h 174"/>
                <a:gd name="T38" fmla="*/ 546 w 173"/>
                <a:gd name="T39" fmla="*/ 462 h 174"/>
                <a:gd name="T40" fmla="*/ 738 w 173"/>
                <a:gd name="T41" fmla="*/ 453 h 174"/>
                <a:gd name="T42" fmla="*/ 818 w 173"/>
                <a:gd name="T43" fmla="*/ 498 h 174"/>
                <a:gd name="T44" fmla="*/ 899 w 173"/>
                <a:gd name="T45" fmla="*/ 482 h 174"/>
                <a:gd name="T46" fmla="*/ 956 w 173"/>
                <a:gd name="T47" fmla="*/ 563 h 174"/>
                <a:gd name="T48" fmla="*/ 1037 w 173"/>
                <a:gd name="T49" fmla="*/ 598 h 174"/>
                <a:gd name="T50" fmla="*/ 1194 w 173"/>
                <a:gd name="T51" fmla="*/ 563 h 174"/>
                <a:gd name="T52" fmla="*/ 1365 w 173"/>
                <a:gd name="T53" fmla="*/ 607 h 174"/>
                <a:gd name="T54" fmla="*/ 1491 w 173"/>
                <a:gd name="T55" fmla="*/ 744 h 174"/>
                <a:gd name="T56" fmla="*/ 1628 w 173"/>
                <a:gd name="T57" fmla="*/ 845 h 174"/>
                <a:gd name="T58" fmla="*/ 1774 w 173"/>
                <a:gd name="T59" fmla="*/ 944 h 174"/>
                <a:gd name="T60" fmla="*/ 1720 w 173"/>
                <a:gd name="T61" fmla="*/ 1242 h 174"/>
                <a:gd name="T62" fmla="*/ 1421 w 173"/>
                <a:gd name="T63" fmla="*/ 1340 h 174"/>
                <a:gd name="T64" fmla="*/ 1385 w 173"/>
                <a:gd name="T65" fmla="*/ 1486 h 174"/>
                <a:gd name="T66" fmla="*/ 1329 w 173"/>
                <a:gd name="T67" fmla="*/ 1542 h 174"/>
                <a:gd name="T68" fmla="*/ 1309 w 173"/>
                <a:gd name="T69" fmla="*/ 1623 h 174"/>
                <a:gd name="T70" fmla="*/ 1012 w 173"/>
                <a:gd name="T71" fmla="*/ 1712 h 174"/>
                <a:gd name="T72" fmla="*/ 854 w 173"/>
                <a:gd name="T73" fmla="*/ 1744 h 174"/>
                <a:gd name="T74" fmla="*/ 774 w 173"/>
                <a:gd name="T75" fmla="*/ 1869 h 174"/>
                <a:gd name="T76" fmla="*/ 765 w 173"/>
                <a:gd name="T77" fmla="*/ 1849 h 174"/>
                <a:gd name="T78" fmla="*/ 738 w 173"/>
                <a:gd name="T79" fmla="*/ 1849 h 174"/>
                <a:gd name="T80" fmla="*/ 1174 w 173"/>
                <a:gd name="T81" fmla="*/ 1849 h 174"/>
                <a:gd name="T82" fmla="*/ 1264 w 173"/>
                <a:gd name="T83" fmla="*/ 1824 h 174"/>
                <a:gd name="T84" fmla="*/ 1376 w 173"/>
                <a:gd name="T85" fmla="*/ 1813 h 174"/>
                <a:gd name="T86" fmla="*/ 1446 w 173"/>
                <a:gd name="T87" fmla="*/ 1632 h 174"/>
                <a:gd name="T88" fmla="*/ 1502 w 173"/>
                <a:gd name="T89" fmla="*/ 1612 h 174"/>
                <a:gd name="T90" fmla="*/ 1502 w 173"/>
                <a:gd name="T91" fmla="*/ 1632 h 174"/>
                <a:gd name="T92" fmla="*/ 1547 w 173"/>
                <a:gd name="T93" fmla="*/ 1506 h 174"/>
                <a:gd name="T94" fmla="*/ 1673 w 173"/>
                <a:gd name="T95" fmla="*/ 1441 h 174"/>
                <a:gd name="T96" fmla="*/ 1729 w 173"/>
                <a:gd name="T97" fmla="*/ 1461 h 174"/>
                <a:gd name="T98" fmla="*/ 1810 w 173"/>
                <a:gd name="T99" fmla="*/ 1432 h 174"/>
                <a:gd name="T100" fmla="*/ 1866 w 173"/>
                <a:gd name="T101" fmla="*/ 1432 h 174"/>
                <a:gd name="T102" fmla="*/ 1956 w 173"/>
                <a:gd name="T103" fmla="*/ 1372 h 174"/>
                <a:gd name="T104" fmla="*/ 1967 w 173"/>
                <a:gd name="T105" fmla="*/ 1206 h 174"/>
                <a:gd name="T106" fmla="*/ 1810 w 173"/>
                <a:gd name="T107" fmla="*/ 935 h 174"/>
                <a:gd name="T108" fmla="*/ 1522 w 173"/>
                <a:gd name="T109" fmla="*/ 663 h 174"/>
                <a:gd name="T110" fmla="*/ 1228 w 173"/>
                <a:gd name="T111" fmla="*/ 498 h 174"/>
                <a:gd name="T112" fmla="*/ 1066 w 173"/>
                <a:gd name="T113" fmla="*/ 417 h 174"/>
                <a:gd name="T114" fmla="*/ 899 w 173"/>
                <a:gd name="T115" fmla="*/ 372 h 174"/>
                <a:gd name="T116" fmla="*/ 657 w 173"/>
                <a:gd name="T117" fmla="*/ 182 h 174"/>
                <a:gd name="T118" fmla="*/ 420 w 173"/>
                <a:gd name="T119" fmla="*/ 0 h 174"/>
                <a:gd name="T120" fmla="*/ 340 w 173"/>
                <a:gd name="T121" fmla="*/ 9 h 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174">
                  <a:moveTo>
                    <a:pt x="31" y="2"/>
                  </a:moveTo>
                  <a:cubicBezTo>
                    <a:pt x="23" y="1"/>
                    <a:pt x="25" y="6"/>
                    <a:pt x="24" y="11"/>
                  </a:cubicBezTo>
                  <a:cubicBezTo>
                    <a:pt x="23" y="13"/>
                    <a:pt x="21" y="14"/>
                    <a:pt x="20" y="16"/>
                  </a:cubicBezTo>
                  <a:cubicBezTo>
                    <a:pt x="20" y="17"/>
                    <a:pt x="19" y="18"/>
                    <a:pt x="18" y="18"/>
                  </a:cubicBezTo>
                  <a:cubicBezTo>
                    <a:pt x="18" y="20"/>
                    <a:pt x="20" y="21"/>
                    <a:pt x="20" y="22"/>
                  </a:cubicBezTo>
                  <a:cubicBezTo>
                    <a:pt x="18" y="27"/>
                    <a:pt x="15" y="28"/>
                    <a:pt x="17" y="34"/>
                  </a:cubicBezTo>
                  <a:cubicBezTo>
                    <a:pt x="19" y="40"/>
                    <a:pt x="20" y="41"/>
                    <a:pt x="19" y="48"/>
                  </a:cubicBezTo>
                  <a:cubicBezTo>
                    <a:pt x="18" y="55"/>
                    <a:pt x="21" y="57"/>
                    <a:pt x="22" y="64"/>
                  </a:cubicBezTo>
                  <a:cubicBezTo>
                    <a:pt x="23" y="66"/>
                    <a:pt x="22" y="68"/>
                    <a:pt x="21" y="71"/>
                  </a:cubicBezTo>
                  <a:cubicBezTo>
                    <a:pt x="21" y="74"/>
                    <a:pt x="22" y="76"/>
                    <a:pt x="22" y="79"/>
                  </a:cubicBezTo>
                  <a:cubicBezTo>
                    <a:pt x="22" y="84"/>
                    <a:pt x="20" y="91"/>
                    <a:pt x="16" y="95"/>
                  </a:cubicBezTo>
                  <a:cubicBezTo>
                    <a:pt x="14" y="97"/>
                    <a:pt x="12" y="97"/>
                    <a:pt x="10" y="100"/>
                  </a:cubicBezTo>
                  <a:cubicBezTo>
                    <a:pt x="9" y="102"/>
                    <a:pt x="9" y="106"/>
                    <a:pt x="8" y="108"/>
                  </a:cubicBezTo>
                  <a:cubicBezTo>
                    <a:pt x="7" y="110"/>
                    <a:pt x="0" y="122"/>
                    <a:pt x="9" y="118"/>
                  </a:cubicBezTo>
                  <a:cubicBezTo>
                    <a:pt x="3" y="118"/>
                    <a:pt x="11" y="109"/>
                    <a:pt x="13" y="106"/>
                  </a:cubicBezTo>
                  <a:cubicBezTo>
                    <a:pt x="16" y="102"/>
                    <a:pt x="19" y="100"/>
                    <a:pt x="23" y="96"/>
                  </a:cubicBezTo>
                  <a:cubicBezTo>
                    <a:pt x="26" y="93"/>
                    <a:pt x="28" y="87"/>
                    <a:pt x="29" y="82"/>
                  </a:cubicBezTo>
                  <a:cubicBezTo>
                    <a:pt x="31" y="76"/>
                    <a:pt x="29" y="72"/>
                    <a:pt x="30" y="66"/>
                  </a:cubicBezTo>
                  <a:cubicBezTo>
                    <a:pt x="31" y="60"/>
                    <a:pt x="36" y="59"/>
                    <a:pt x="40" y="55"/>
                  </a:cubicBezTo>
                  <a:cubicBezTo>
                    <a:pt x="45" y="51"/>
                    <a:pt x="44" y="45"/>
                    <a:pt x="48" y="41"/>
                  </a:cubicBezTo>
                  <a:cubicBezTo>
                    <a:pt x="52" y="38"/>
                    <a:pt x="60" y="39"/>
                    <a:pt x="65" y="40"/>
                  </a:cubicBezTo>
                  <a:cubicBezTo>
                    <a:pt x="67" y="41"/>
                    <a:pt x="69" y="43"/>
                    <a:pt x="72" y="44"/>
                  </a:cubicBezTo>
                  <a:cubicBezTo>
                    <a:pt x="74" y="44"/>
                    <a:pt x="78" y="42"/>
                    <a:pt x="79" y="43"/>
                  </a:cubicBezTo>
                  <a:cubicBezTo>
                    <a:pt x="81" y="44"/>
                    <a:pt x="82" y="48"/>
                    <a:pt x="84" y="50"/>
                  </a:cubicBezTo>
                  <a:cubicBezTo>
                    <a:pt x="85" y="51"/>
                    <a:pt x="88" y="53"/>
                    <a:pt x="91" y="53"/>
                  </a:cubicBezTo>
                  <a:cubicBezTo>
                    <a:pt x="96" y="54"/>
                    <a:pt x="100" y="50"/>
                    <a:pt x="105" y="50"/>
                  </a:cubicBezTo>
                  <a:cubicBezTo>
                    <a:pt x="108" y="50"/>
                    <a:pt x="118" y="52"/>
                    <a:pt x="120" y="54"/>
                  </a:cubicBezTo>
                  <a:cubicBezTo>
                    <a:pt x="125" y="58"/>
                    <a:pt x="125" y="62"/>
                    <a:pt x="131" y="66"/>
                  </a:cubicBezTo>
                  <a:cubicBezTo>
                    <a:pt x="135" y="69"/>
                    <a:pt x="139" y="72"/>
                    <a:pt x="143" y="75"/>
                  </a:cubicBezTo>
                  <a:cubicBezTo>
                    <a:pt x="147" y="78"/>
                    <a:pt x="153" y="80"/>
                    <a:pt x="156" y="84"/>
                  </a:cubicBezTo>
                  <a:cubicBezTo>
                    <a:pt x="161" y="90"/>
                    <a:pt x="158" y="106"/>
                    <a:pt x="151" y="110"/>
                  </a:cubicBezTo>
                  <a:cubicBezTo>
                    <a:pt x="143" y="115"/>
                    <a:pt x="131" y="108"/>
                    <a:pt x="125" y="119"/>
                  </a:cubicBezTo>
                  <a:cubicBezTo>
                    <a:pt x="124" y="123"/>
                    <a:pt x="125" y="128"/>
                    <a:pt x="122" y="132"/>
                  </a:cubicBezTo>
                  <a:cubicBezTo>
                    <a:pt x="121" y="134"/>
                    <a:pt x="118" y="135"/>
                    <a:pt x="117" y="137"/>
                  </a:cubicBezTo>
                  <a:cubicBezTo>
                    <a:pt x="115" y="139"/>
                    <a:pt x="116" y="142"/>
                    <a:pt x="115" y="144"/>
                  </a:cubicBezTo>
                  <a:cubicBezTo>
                    <a:pt x="110" y="152"/>
                    <a:pt x="97" y="151"/>
                    <a:pt x="89" y="152"/>
                  </a:cubicBezTo>
                  <a:cubicBezTo>
                    <a:pt x="84" y="152"/>
                    <a:pt x="78" y="150"/>
                    <a:pt x="75" y="155"/>
                  </a:cubicBezTo>
                  <a:cubicBezTo>
                    <a:pt x="72" y="160"/>
                    <a:pt x="76" y="165"/>
                    <a:pt x="68" y="166"/>
                  </a:cubicBezTo>
                  <a:cubicBezTo>
                    <a:pt x="68" y="165"/>
                    <a:pt x="67" y="165"/>
                    <a:pt x="67" y="164"/>
                  </a:cubicBezTo>
                  <a:cubicBezTo>
                    <a:pt x="67" y="164"/>
                    <a:pt x="65" y="165"/>
                    <a:pt x="65" y="164"/>
                  </a:cubicBezTo>
                  <a:cubicBezTo>
                    <a:pt x="68" y="174"/>
                    <a:pt x="97" y="146"/>
                    <a:pt x="103" y="164"/>
                  </a:cubicBezTo>
                  <a:cubicBezTo>
                    <a:pt x="106" y="163"/>
                    <a:pt x="108" y="162"/>
                    <a:pt x="111" y="162"/>
                  </a:cubicBezTo>
                  <a:cubicBezTo>
                    <a:pt x="115" y="161"/>
                    <a:pt x="118" y="163"/>
                    <a:pt x="121" y="161"/>
                  </a:cubicBezTo>
                  <a:cubicBezTo>
                    <a:pt x="127" y="158"/>
                    <a:pt x="128" y="150"/>
                    <a:pt x="127" y="145"/>
                  </a:cubicBezTo>
                  <a:cubicBezTo>
                    <a:pt x="128" y="144"/>
                    <a:pt x="131" y="143"/>
                    <a:pt x="132" y="143"/>
                  </a:cubicBezTo>
                  <a:cubicBezTo>
                    <a:pt x="132" y="144"/>
                    <a:pt x="132" y="144"/>
                    <a:pt x="132" y="145"/>
                  </a:cubicBezTo>
                  <a:cubicBezTo>
                    <a:pt x="137" y="143"/>
                    <a:pt x="140" y="139"/>
                    <a:pt x="136" y="134"/>
                  </a:cubicBezTo>
                  <a:cubicBezTo>
                    <a:pt x="140" y="132"/>
                    <a:pt x="142" y="128"/>
                    <a:pt x="147" y="128"/>
                  </a:cubicBezTo>
                  <a:cubicBezTo>
                    <a:pt x="149" y="128"/>
                    <a:pt x="148" y="131"/>
                    <a:pt x="152" y="130"/>
                  </a:cubicBezTo>
                  <a:cubicBezTo>
                    <a:pt x="153" y="130"/>
                    <a:pt x="156" y="127"/>
                    <a:pt x="159" y="127"/>
                  </a:cubicBezTo>
                  <a:cubicBezTo>
                    <a:pt x="160" y="127"/>
                    <a:pt x="163" y="128"/>
                    <a:pt x="164" y="127"/>
                  </a:cubicBezTo>
                  <a:cubicBezTo>
                    <a:pt x="167" y="127"/>
                    <a:pt x="170" y="125"/>
                    <a:pt x="172" y="122"/>
                  </a:cubicBezTo>
                  <a:cubicBezTo>
                    <a:pt x="173" y="120"/>
                    <a:pt x="173" y="110"/>
                    <a:pt x="173" y="107"/>
                  </a:cubicBezTo>
                  <a:cubicBezTo>
                    <a:pt x="173" y="99"/>
                    <a:pt x="164" y="89"/>
                    <a:pt x="159" y="83"/>
                  </a:cubicBezTo>
                  <a:cubicBezTo>
                    <a:pt x="150" y="74"/>
                    <a:pt x="144" y="66"/>
                    <a:pt x="134" y="59"/>
                  </a:cubicBezTo>
                  <a:cubicBezTo>
                    <a:pt x="124" y="53"/>
                    <a:pt x="119" y="47"/>
                    <a:pt x="108" y="44"/>
                  </a:cubicBezTo>
                  <a:cubicBezTo>
                    <a:pt x="103" y="42"/>
                    <a:pt x="99" y="39"/>
                    <a:pt x="94" y="37"/>
                  </a:cubicBezTo>
                  <a:cubicBezTo>
                    <a:pt x="89" y="35"/>
                    <a:pt x="84" y="35"/>
                    <a:pt x="79" y="33"/>
                  </a:cubicBezTo>
                  <a:cubicBezTo>
                    <a:pt x="69" y="28"/>
                    <a:pt x="70" y="17"/>
                    <a:pt x="58" y="16"/>
                  </a:cubicBezTo>
                  <a:cubicBezTo>
                    <a:pt x="52" y="15"/>
                    <a:pt x="35" y="9"/>
                    <a:pt x="37" y="0"/>
                  </a:cubicBezTo>
                  <a:cubicBezTo>
                    <a:pt x="34" y="0"/>
                    <a:pt x="32" y="0"/>
                    <a:pt x="30" y="1"/>
                  </a:cubicBezTo>
                </a:path>
              </a:pathLst>
            </a:custGeom>
            <a:solidFill>
              <a:srgbClr val="CB7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 name="Freeform 180">
              <a:extLst>
                <a:ext uri="{FF2B5EF4-FFF2-40B4-BE49-F238E27FC236}">
                  <a16:creationId xmlns:a16="http://schemas.microsoft.com/office/drawing/2014/main" id="{EB7AA9F1-DE12-E555-1CE8-93251347AF1B}"/>
                </a:ext>
              </a:extLst>
            </p:cNvPr>
            <p:cNvSpPr>
              <a:spLocks/>
            </p:cNvSpPr>
            <p:nvPr/>
          </p:nvSpPr>
          <p:spPr bwMode="auto">
            <a:xfrm>
              <a:off x="3199" y="2087"/>
              <a:ext cx="105" cy="74"/>
            </a:xfrm>
            <a:custGeom>
              <a:avLst/>
              <a:gdLst>
                <a:gd name="T0" fmla="*/ 20 w 47"/>
                <a:gd name="T1" fmla="*/ 9 h 33"/>
                <a:gd name="T2" fmla="*/ 101 w 47"/>
                <a:gd name="T3" fmla="*/ 9 h 33"/>
                <a:gd name="T4" fmla="*/ 179 w 47"/>
                <a:gd name="T5" fmla="*/ 36 h 33"/>
                <a:gd name="T6" fmla="*/ 355 w 47"/>
                <a:gd name="T7" fmla="*/ 65 h 33"/>
                <a:gd name="T8" fmla="*/ 380 w 47"/>
                <a:gd name="T9" fmla="*/ 157 h 33"/>
                <a:gd name="T10" fmla="*/ 460 w 47"/>
                <a:gd name="T11" fmla="*/ 202 h 33"/>
                <a:gd name="T12" fmla="*/ 478 w 47"/>
                <a:gd name="T13" fmla="*/ 307 h 33"/>
                <a:gd name="T14" fmla="*/ 460 w 47"/>
                <a:gd name="T15" fmla="*/ 361 h 33"/>
                <a:gd name="T16" fmla="*/ 279 w 47"/>
                <a:gd name="T17" fmla="*/ 202 h 33"/>
                <a:gd name="T18" fmla="*/ 134 w 47"/>
                <a:gd name="T19" fmla="*/ 170 h 33"/>
                <a:gd name="T20" fmla="*/ 0 w 47"/>
                <a:gd name="T21" fmla="*/ 14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3">
                  <a:moveTo>
                    <a:pt x="2" y="1"/>
                  </a:moveTo>
                  <a:cubicBezTo>
                    <a:pt x="5" y="0"/>
                    <a:pt x="7" y="0"/>
                    <a:pt x="9" y="1"/>
                  </a:cubicBezTo>
                  <a:cubicBezTo>
                    <a:pt x="13" y="4"/>
                    <a:pt x="12" y="4"/>
                    <a:pt x="16" y="3"/>
                  </a:cubicBezTo>
                  <a:cubicBezTo>
                    <a:pt x="21" y="3"/>
                    <a:pt x="29" y="2"/>
                    <a:pt x="32" y="6"/>
                  </a:cubicBezTo>
                  <a:cubicBezTo>
                    <a:pt x="33" y="9"/>
                    <a:pt x="31" y="12"/>
                    <a:pt x="34" y="14"/>
                  </a:cubicBezTo>
                  <a:cubicBezTo>
                    <a:pt x="37" y="15"/>
                    <a:pt x="39" y="14"/>
                    <a:pt x="41" y="18"/>
                  </a:cubicBezTo>
                  <a:cubicBezTo>
                    <a:pt x="42" y="21"/>
                    <a:pt x="41" y="24"/>
                    <a:pt x="43" y="27"/>
                  </a:cubicBezTo>
                  <a:cubicBezTo>
                    <a:pt x="44" y="29"/>
                    <a:pt x="47" y="33"/>
                    <a:pt x="41" y="32"/>
                  </a:cubicBezTo>
                  <a:cubicBezTo>
                    <a:pt x="34" y="31"/>
                    <a:pt x="32" y="20"/>
                    <a:pt x="25" y="18"/>
                  </a:cubicBezTo>
                  <a:cubicBezTo>
                    <a:pt x="21" y="16"/>
                    <a:pt x="16" y="16"/>
                    <a:pt x="12" y="15"/>
                  </a:cubicBezTo>
                  <a:cubicBezTo>
                    <a:pt x="9" y="15"/>
                    <a:pt x="3" y="15"/>
                    <a:pt x="0" y="13"/>
                  </a:cubicBezTo>
                </a:path>
              </a:pathLst>
            </a:custGeom>
            <a:solidFill>
              <a:srgbClr val="CB7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 name="Freeform 181">
              <a:extLst>
                <a:ext uri="{FF2B5EF4-FFF2-40B4-BE49-F238E27FC236}">
                  <a16:creationId xmlns:a16="http://schemas.microsoft.com/office/drawing/2014/main" id="{F70E1F95-2EF6-BDD7-FAF2-CE74F83AAEB5}"/>
                </a:ext>
              </a:extLst>
            </p:cNvPr>
            <p:cNvSpPr>
              <a:spLocks/>
            </p:cNvSpPr>
            <p:nvPr/>
          </p:nvSpPr>
          <p:spPr bwMode="auto">
            <a:xfrm>
              <a:off x="3170" y="2098"/>
              <a:ext cx="81" cy="52"/>
            </a:xfrm>
            <a:custGeom>
              <a:avLst/>
              <a:gdLst>
                <a:gd name="T0" fmla="*/ 101 w 36"/>
                <a:gd name="T1" fmla="*/ 25 h 23"/>
                <a:gd name="T2" fmla="*/ 25 w 36"/>
                <a:gd name="T3" fmla="*/ 138 h 23"/>
                <a:gd name="T4" fmla="*/ 36 w 36"/>
                <a:gd name="T5" fmla="*/ 267 h 23"/>
                <a:gd name="T6" fmla="*/ 36 w 36"/>
                <a:gd name="T7" fmla="*/ 163 h 23"/>
                <a:gd name="T8" fmla="*/ 72 w 36"/>
                <a:gd name="T9" fmla="*/ 93 h 23"/>
                <a:gd name="T10" fmla="*/ 173 w 36"/>
                <a:gd name="T11" fmla="*/ 163 h 23"/>
                <a:gd name="T12" fmla="*/ 218 w 36"/>
                <a:gd name="T13" fmla="*/ 174 h 23"/>
                <a:gd name="T14" fmla="*/ 207 w 36"/>
                <a:gd name="T15" fmla="*/ 72 h 23"/>
                <a:gd name="T16" fmla="*/ 308 w 36"/>
                <a:gd name="T17" fmla="*/ 93 h 23"/>
                <a:gd name="T18" fmla="*/ 356 w 36"/>
                <a:gd name="T19" fmla="*/ 93 h 23"/>
                <a:gd name="T20" fmla="*/ 389 w 36"/>
                <a:gd name="T21" fmla="*/ 81 h 23"/>
                <a:gd name="T22" fmla="*/ 299 w 36"/>
                <a:gd name="T23" fmla="*/ 72 h 23"/>
                <a:gd name="T24" fmla="*/ 126 w 36"/>
                <a:gd name="T25" fmla="*/ 2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23">
                  <a:moveTo>
                    <a:pt x="9" y="2"/>
                  </a:moveTo>
                  <a:cubicBezTo>
                    <a:pt x="5" y="2"/>
                    <a:pt x="2" y="9"/>
                    <a:pt x="2" y="12"/>
                  </a:cubicBezTo>
                  <a:cubicBezTo>
                    <a:pt x="2" y="16"/>
                    <a:pt x="0" y="20"/>
                    <a:pt x="3" y="23"/>
                  </a:cubicBezTo>
                  <a:cubicBezTo>
                    <a:pt x="5" y="21"/>
                    <a:pt x="2" y="16"/>
                    <a:pt x="3" y="14"/>
                  </a:cubicBezTo>
                  <a:cubicBezTo>
                    <a:pt x="3" y="10"/>
                    <a:pt x="4" y="10"/>
                    <a:pt x="6" y="8"/>
                  </a:cubicBezTo>
                  <a:cubicBezTo>
                    <a:pt x="13" y="3"/>
                    <a:pt x="13" y="7"/>
                    <a:pt x="15" y="14"/>
                  </a:cubicBezTo>
                  <a:cubicBezTo>
                    <a:pt x="17" y="13"/>
                    <a:pt x="19" y="12"/>
                    <a:pt x="19" y="15"/>
                  </a:cubicBezTo>
                  <a:cubicBezTo>
                    <a:pt x="18" y="12"/>
                    <a:pt x="16" y="8"/>
                    <a:pt x="18" y="6"/>
                  </a:cubicBezTo>
                  <a:cubicBezTo>
                    <a:pt x="20" y="4"/>
                    <a:pt x="24" y="7"/>
                    <a:pt x="27" y="8"/>
                  </a:cubicBezTo>
                  <a:cubicBezTo>
                    <a:pt x="28" y="8"/>
                    <a:pt x="29" y="8"/>
                    <a:pt x="31" y="8"/>
                  </a:cubicBezTo>
                  <a:cubicBezTo>
                    <a:pt x="32" y="8"/>
                    <a:pt x="33" y="11"/>
                    <a:pt x="34" y="7"/>
                  </a:cubicBezTo>
                  <a:cubicBezTo>
                    <a:pt x="36" y="1"/>
                    <a:pt x="28" y="6"/>
                    <a:pt x="26" y="6"/>
                  </a:cubicBezTo>
                  <a:cubicBezTo>
                    <a:pt x="26" y="1"/>
                    <a:pt x="14" y="0"/>
                    <a:pt x="11" y="2"/>
                  </a:cubicBezTo>
                </a:path>
              </a:pathLst>
            </a:custGeom>
            <a:solidFill>
              <a:srgbClr val="B767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 name="Freeform 182">
              <a:extLst>
                <a:ext uri="{FF2B5EF4-FFF2-40B4-BE49-F238E27FC236}">
                  <a16:creationId xmlns:a16="http://schemas.microsoft.com/office/drawing/2014/main" id="{A3691B9C-FA93-0DFB-1817-B337399A2758}"/>
                </a:ext>
              </a:extLst>
            </p:cNvPr>
            <p:cNvSpPr>
              <a:spLocks/>
            </p:cNvSpPr>
            <p:nvPr/>
          </p:nvSpPr>
          <p:spPr bwMode="auto">
            <a:xfrm>
              <a:off x="3177" y="2157"/>
              <a:ext cx="38" cy="38"/>
            </a:xfrm>
            <a:custGeom>
              <a:avLst/>
              <a:gdLst>
                <a:gd name="T0" fmla="*/ 20 w 17"/>
                <a:gd name="T1" fmla="*/ 65 h 17"/>
                <a:gd name="T2" fmla="*/ 20 w 17"/>
                <a:gd name="T3" fmla="*/ 179 h 17"/>
                <a:gd name="T4" fmla="*/ 101 w 17"/>
                <a:gd name="T5" fmla="*/ 154 h 17"/>
                <a:gd name="T6" fmla="*/ 80 w 17"/>
                <a:gd name="T7" fmla="*/ 125 h 17"/>
                <a:gd name="T8" fmla="*/ 110 w 17"/>
                <a:gd name="T9" fmla="*/ 89 h 17"/>
                <a:gd name="T10" fmla="*/ 134 w 17"/>
                <a:gd name="T11" fmla="*/ 36 h 17"/>
                <a:gd name="T12" fmla="*/ 190 w 17"/>
                <a:gd name="T13" fmla="*/ 65 h 17"/>
                <a:gd name="T14" fmla="*/ 134 w 17"/>
                <a:gd name="T15" fmla="*/ 36 h 17"/>
                <a:gd name="T16" fmla="*/ 45 w 17"/>
                <a:gd name="T17" fmla="*/ 8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2" y="6"/>
                  </a:moveTo>
                  <a:cubicBezTo>
                    <a:pt x="1" y="9"/>
                    <a:pt x="0" y="13"/>
                    <a:pt x="2" y="16"/>
                  </a:cubicBezTo>
                  <a:cubicBezTo>
                    <a:pt x="4" y="17"/>
                    <a:pt x="7" y="15"/>
                    <a:pt x="9" y="14"/>
                  </a:cubicBezTo>
                  <a:cubicBezTo>
                    <a:pt x="8" y="13"/>
                    <a:pt x="8" y="12"/>
                    <a:pt x="7" y="11"/>
                  </a:cubicBezTo>
                  <a:cubicBezTo>
                    <a:pt x="8" y="10"/>
                    <a:pt x="9" y="9"/>
                    <a:pt x="10" y="8"/>
                  </a:cubicBezTo>
                  <a:cubicBezTo>
                    <a:pt x="8" y="7"/>
                    <a:pt x="9" y="3"/>
                    <a:pt x="12" y="3"/>
                  </a:cubicBezTo>
                  <a:cubicBezTo>
                    <a:pt x="14" y="3"/>
                    <a:pt x="14" y="7"/>
                    <a:pt x="17" y="6"/>
                  </a:cubicBezTo>
                  <a:cubicBezTo>
                    <a:pt x="17" y="3"/>
                    <a:pt x="14" y="0"/>
                    <a:pt x="12" y="3"/>
                  </a:cubicBezTo>
                  <a:cubicBezTo>
                    <a:pt x="13" y="0"/>
                    <a:pt x="3" y="0"/>
                    <a:pt x="4" y="7"/>
                  </a:cubicBezTo>
                </a:path>
              </a:pathLst>
            </a:custGeom>
            <a:solidFill>
              <a:srgbClr val="B767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 name="Freeform 183">
              <a:extLst>
                <a:ext uri="{FF2B5EF4-FFF2-40B4-BE49-F238E27FC236}">
                  <a16:creationId xmlns:a16="http://schemas.microsoft.com/office/drawing/2014/main" id="{31100DB2-B5E9-C2BA-B45E-50E26741A7FA}"/>
                </a:ext>
              </a:extLst>
            </p:cNvPr>
            <p:cNvSpPr>
              <a:spLocks/>
            </p:cNvSpPr>
            <p:nvPr/>
          </p:nvSpPr>
          <p:spPr bwMode="auto">
            <a:xfrm>
              <a:off x="3300" y="2164"/>
              <a:ext cx="56" cy="26"/>
            </a:xfrm>
            <a:custGeom>
              <a:avLst/>
              <a:gdLst>
                <a:gd name="T0" fmla="*/ 20 w 25"/>
                <a:gd name="T1" fmla="*/ 9 h 12"/>
                <a:gd name="T2" fmla="*/ 81 w 25"/>
                <a:gd name="T3" fmla="*/ 72 h 12"/>
                <a:gd name="T4" fmla="*/ 125 w 25"/>
                <a:gd name="T5" fmla="*/ 113 h 12"/>
                <a:gd name="T6" fmla="*/ 181 w 25"/>
                <a:gd name="T7" fmla="*/ 104 h 12"/>
                <a:gd name="T8" fmla="*/ 202 w 25"/>
                <a:gd name="T9" fmla="*/ 121 h 12"/>
                <a:gd name="T10" fmla="*/ 280 w 25"/>
                <a:gd name="T11" fmla="*/ 104 h 12"/>
                <a:gd name="T12" fmla="*/ 125 w 25"/>
                <a:gd name="T13" fmla="*/ 72 h 12"/>
                <a:gd name="T14" fmla="*/ 90 w 25"/>
                <a:gd name="T15" fmla="*/ 20 h 12"/>
                <a:gd name="T16" fmla="*/ 0 w 25"/>
                <a:gd name="T17" fmla="*/ 2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2">
                  <a:moveTo>
                    <a:pt x="2" y="1"/>
                  </a:moveTo>
                  <a:cubicBezTo>
                    <a:pt x="4" y="3"/>
                    <a:pt x="6" y="4"/>
                    <a:pt x="7" y="7"/>
                  </a:cubicBezTo>
                  <a:cubicBezTo>
                    <a:pt x="8" y="11"/>
                    <a:pt x="7" y="12"/>
                    <a:pt x="11" y="11"/>
                  </a:cubicBezTo>
                  <a:cubicBezTo>
                    <a:pt x="13" y="11"/>
                    <a:pt x="15" y="10"/>
                    <a:pt x="16" y="10"/>
                  </a:cubicBezTo>
                  <a:cubicBezTo>
                    <a:pt x="18" y="10"/>
                    <a:pt x="17" y="11"/>
                    <a:pt x="18" y="12"/>
                  </a:cubicBezTo>
                  <a:cubicBezTo>
                    <a:pt x="21" y="12"/>
                    <a:pt x="23" y="11"/>
                    <a:pt x="25" y="10"/>
                  </a:cubicBezTo>
                  <a:cubicBezTo>
                    <a:pt x="21" y="10"/>
                    <a:pt x="13" y="10"/>
                    <a:pt x="11" y="7"/>
                  </a:cubicBezTo>
                  <a:cubicBezTo>
                    <a:pt x="10" y="4"/>
                    <a:pt x="11" y="3"/>
                    <a:pt x="8" y="2"/>
                  </a:cubicBezTo>
                  <a:cubicBezTo>
                    <a:pt x="5" y="0"/>
                    <a:pt x="2" y="0"/>
                    <a:pt x="0" y="2"/>
                  </a:cubicBezTo>
                </a:path>
              </a:pathLst>
            </a:custGeom>
            <a:solidFill>
              <a:srgbClr val="B767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 name="Freeform 184">
              <a:extLst>
                <a:ext uri="{FF2B5EF4-FFF2-40B4-BE49-F238E27FC236}">
                  <a16:creationId xmlns:a16="http://schemas.microsoft.com/office/drawing/2014/main" id="{5B16F9C5-523E-1BF0-75AD-B4DC306D2FBC}"/>
                </a:ext>
              </a:extLst>
            </p:cNvPr>
            <p:cNvSpPr>
              <a:spLocks/>
            </p:cNvSpPr>
            <p:nvPr/>
          </p:nvSpPr>
          <p:spPr bwMode="auto">
            <a:xfrm>
              <a:off x="3345" y="2312"/>
              <a:ext cx="164" cy="134"/>
            </a:xfrm>
            <a:custGeom>
              <a:avLst/>
              <a:gdLst>
                <a:gd name="T0" fmla="*/ 0 w 73"/>
                <a:gd name="T1" fmla="*/ 590 h 60"/>
                <a:gd name="T2" fmla="*/ 218 w 73"/>
                <a:gd name="T3" fmla="*/ 634 h 60"/>
                <a:gd name="T4" fmla="*/ 247 w 73"/>
                <a:gd name="T5" fmla="*/ 558 h 60"/>
                <a:gd name="T6" fmla="*/ 263 w 73"/>
                <a:gd name="T7" fmla="*/ 514 h 60"/>
                <a:gd name="T8" fmla="*/ 283 w 73"/>
                <a:gd name="T9" fmla="*/ 489 h 60"/>
                <a:gd name="T10" fmla="*/ 328 w 73"/>
                <a:gd name="T11" fmla="*/ 413 h 60"/>
                <a:gd name="T12" fmla="*/ 384 w 73"/>
                <a:gd name="T13" fmla="*/ 380 h 60"/>
                <a:gd name="T14" fmla="*/ 418 w 73"/>
                <a:gd name="T15" fmla="*/ 290 h 60"/>
                <a:gd name="T16" fmla="*/ 499 w 73"/>
                <a:gd name="T17" fmla="*/ 226 h 60"/>
                <a:gd name="T18" fmla="*/ 546 w 73"/>
                <a:gd name="T19" fmla="*/ 255 h 60"/>
                <a:gd name="T20" fmla="*/ 580 w 73"/>
                <a:gd name="T21" fmla="*/ 235 h 60"/>
                <a:gd name="T22" fmla="*/ 692 w 73"/>
                <a:gd name="T23" fmla="*/ 226 h 60"/>
                <a:gd name="T24" fmla="*/ 773 w 73"/>
                <a:gd name="T25" fmla="*/ 179 h 60"/>
                <a:gd name="T26" fmla="*/ 762 w 73"/>
                <a:gd name="T27" fmla="*/ 89 h 60"/>
                <a:gd name="T28" fmla="*/ 762 w 73"/>
                <a:gd name="T29" fmla="*/ 0 h 60"/>
                <a:gd name="T30" fmla="*/ 692 w 73"/>
                <a:gd name="T31" fmla="*/ 145 h 60"/>
                <a:gd name="T32" fmla="*/ 611 w 73"/>
                <a:gd name="T33" fmla="*/ 125 h 60"/>
                <a:gd name="T34" fmla="*/ 535 w 73"/>
                <a:gd name="T35" fmla="*/ 170 h 60"/>
                <a:gd name="T36" fmla="*/ 409 w 73"/>
                <a:gd name="T37" fmla="*/ 190 h 60"/>
                <a:gd name="T38" fmla="*/ 364 w 73"/>
                <a:gd name="T39" fmla="*/ 226 h 60"/>
                <a:gd name="T40" fmla="*/ 353 w 73"/>
                <a:gd name="T41" fmla="*/ 279 h 60"/>
                <a:gd name="T42" fmla="*/ 328 w 73"/>
                <a:gd name="T43" fmla="*/ 335 h 60"/>
                <a:gd name="T44" fmla="*/ 263 w 73"/>
                <a:gd name="T45" fmla="*/ 389 h 60"/>
                <a:gd name="T46" fmla="*/ 263 w 73"/>
                <a:gd name="T47" fmla="*/ 444 h 60"/>
                <a:gd name="T48" fmla="*/ 238 w 73"/>
                <a:gd name="T49" fmla="*/ 469 h 60"/>
                <a:gd name="T50" fmla="*/ 202 w 73"/>
                <a:gd name="T51" fmla="*/ 558 h 60"/>
                <a:gd name="T52" fmla="*/ 81 w 73"/>
                <a:gd name="T53" fmla="*/ 62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3" h="60">
                  <a:moveTo>
                    <a:pt x="0" y="53"/>
                  </a:moveTo>
                  <a:cubicBezTo>
                    <a:pt x="6" y="53"/>
                    <a:pt x="13" y="60"/>
                    <a:pt x="19" y="57"/>
                  </a:cubicBezTo>
                  <a:cubicBezTo>
                    <a:pt x="21" y="55"/>
                    <a:pt x="21" y="52"/>
                    <a:pt x="22" y="50"/>
                  </a:cubicBezTo>
                  <a:cubicBezTo>
                    <a:pt x="22" y="49"/>
                    <a:pt x="22" y="47"/>
                    <a:pt x="23" y="46"/>
                  </a:cubicBezTo>
                  <a:cubicBezTo>
                    <a:pt x="24" y="45"/>
                    <a:pt x="25" y="45"/>
                    <a:pt x="25" y="44"/>
                  </a:cubicBezTo>
                  <a:cubicBezTo>
                    <a:pt x="27" y="42"/>
                    <a:pt x="27" y="38"/>
                    <a:pt x="29" y="37"/>
                  </a:cubicBezTo>
                  <a:cubicBezTo>
                    <a:pt x="32" y="35"/>
                    <a:pt x="33" y="39"/>
                    <a:pt x="34" y="34"/>
                  </a:cubicBezTo>
                  <a:cubicBezTo>
                    <a:pt x="34" y="30"/>
                    <a:pt x="34" y="29"/>
                    <a:pt x="37" y="26"/>
                  </a:cubicBezTo>
                  <a:cubicBezTo>
                    <a:pt x="40" y="24"/>
                    <a:pt x="42" y="23"/>
                    <a:pt x="44" y="20"/>
                  </a:cubicBezTo>
                  <a:cubicBezTo>
                    <a:pt x="46" y="21"/>
                    <a:pt x="46" y="23"/>
                    <a:pt x="48" y="23"/>
                  </a:cubicBezTo>
                  <a:cubicBezTo>
                    <a:pt x="49" y="23"/>
                    <a:pt x="50" y="21"/>
                    <a:pt x="51" y="21"/>
                  </a:cubicBezTo>
                  <a:cubicBezTo>
                    <a:pt x="54" y="20"/>
                    <a:pt x="58" y="21"/>
                    <a:pt x="61" y="20"/>
                  </a:cubicBezTo>
                  <a:cubicBezTo>
                    <a:pt x="64" y="19"/>
                    <a:pt x="66" y="18"/>
                    <a:pt x="68" y="16"/>
                  </a:cubicBezTo>
                  <a:cubicBezTo>
                    <a:pt x="70" y="13"/>
                    <a:pt x="71" y="9"/>
                    <a:pt x="67" y="8"/>
                  </a:cubicBezTo>
                  <a:cubicBezTo>
                    <a:pt x="66" y="5"/>
                    <a:pt x="68" y="3"/>
                    <a:pt x="67" y="0"/>
                  </a:cubicBezTo>
                  <a:cubicBezTo>
                    <a:pt x="61" y="0"/>
                    <a:pt x="73" y="15"/>
                    <a:pt x="61" y="13"/>
                  </a:cubicBezTo>
                  <a:cubicBezTo>
                    <a:pt x="59" y="13"/>
                    <a:pt x="55" y="11"/>
                    <a:pt x="54" y="11"/>
                  </a:cubicBezTo>
                  <a:cubicBezTo>
                    <a:pt x="51" y="12"/>
                    <a:pt x="50" y="14"/>
                    <a:pt x="47" y="15"/>
                  </a:cubicBezTo>
                  <a:cubicBezTo>
                    <a:pt x="43" y="15"/>
                    <a:pt x="40" y="16"/>
                    <a:pt x="36" y="17"/>
                  </a:cubicBezTo>
                  <a:cubicBezTo>
                    <a:pt x="34" y="17"/>
                    <a:pt x="31" y="16"/>
                    <a:pt x="32" y="20"/>
                  </a:cubicBezTo>
                  <a:cubicBezTo>
                    <a:pt x="32" y="23"/>
                    <a:pt x="35" y="23"/>
                    <a:pt x="31" y="25"/>
                  </a:cubicBezTo>
                  <a:cubicBezTo>
                    <a:pt x="28" y="27"/>
                    <a:pt x="27" y="27"/>
                    <a:pt x="29" y="30"/>
                  </a:cubicBezTo>
                  <a:cubicBezTo>
                    <a:pt x="25" y="31"/>
                    <a:pt x="24" y="32"/>
                    <a:pt x="23" y="35"/>
                  </a:cubicBezTo>
                  <a:cubicBezTo>
                    <a:pt x="23" y="37"/>
                    <a:pt x="24" y="38"/>
                    <a:pt x="23" y="40"/>
                  </a:cubicBezTo>
                  <a:cubicBezTo>
                    <a:pt x="22" y="41"/>
                    <a:pt x="21" y="41"/>
                    <a:pt x="21" y="42"/>
                  </a:cubicBezTo>
                  <a:cubicBezTo>
                    <a:pt x="19" y="46"/>
                    <a:pt x="24" y="48"/>
                    <a:pt x="18" y="50"/>
                  </a:cubicBezTo>
                  <a:cubicBezTo>
                    <a:pt x="14" y="51"/>
                    <a:pt x="9" y="52"/>
                    <a:pt x="7" y="56"/>
                  </a:cubicBezTo>
                </a:path>
              </a:pathLst>
            </a:custGeom>
            <a:solidFill>
              <a:srgbClr val="A86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 name="Freeform 185">
              <a:extLst>
                <a:ext uri="{FF2B5EF4-FFF2-40B4-BE49-F238E27FC236}">
                  <a16:creationId xmlns:a16="http://schemas.microsoft.com/office/drawing/2014/main" id="{FCF5789E-6703-1A3C-8CFB-8690613E5A4F}"/>
                </a:ext>
              </a:extLst>
            </p:cNvPr>
            <p:cNvSpPr>
              <a:spLocks/>
            </p:cNvSpPr>
            <p:nvPr/>
          </p:nvSpPr>
          <p:spPr bwMode="auto">
            <a:xfrm>
              <a:off x="3468" y="2240"/>
              <a:ext cx="81" cy="150"/>
            </a:xfrm>
            <a:custGeom>
              <a:avLst/>
              <a:gdLst>
                <a:gd name="T0" fmla="*/ 275 w 36"/>
                <a:gd name="T1" fmla="*/ 255 h 67"/>
                <a:gd name="T2" fmla="*/ 320 w 36"/>
                <a:gd name="T3" fmla="*/ 345 h 67"/>
                <a:gd name="T4" fmla="*/ 356 w 36"/>
                <a:gd name="T5" fmla="*/ 437 h 67"/>
                <a:gd name="T6" fmla="*/ 356 w 36"/>
                <a:gd name="T7" fmla="*/ 607 h 67"/>
                <a:gd name="T8" fmla="*/ 275 w 36"/>
                <a:gd name="T9" fmla="*/ 672 h 67"/>
                <a:gd name="T10" fmla="*/ 263 w 36"/>
                <a:gd name="T11" fmla="*/ 741 h 67"/>
                <a:gd name="T12" fmla="*/ 218 w 36"/>
                <a:gd name="T13" fmla="*/ 696 h 67"/>
                <a:gd name="T14" fmla="*/ 173 w 36"/>
                <a:gd name="T15" fmla="*/ 696 h 67"/>
                <a:gd name="T16" fmla="*/ 101 w 36"/>
                <a:gd name="T17" fmla="*/ 752 h 67"/>
                <a:gd name="T18" fmla="*/ 25 w 36"/>
                <a:gd name="T19" fmla="*/ 716 h 67"/>
                <a:gd name="T20" fmla="*/ 126 w 36"/>
                <a:gd name="T21" fmla="*/ 687 h 67"/>
                <a:gd name="T22" fmla="*/ 218 w 36"/>
                <a:gd name="T23" fmla="*/ 651 h 67"/>
                <a:gd name="T24" fmla="*/ 284 w 36"/>
                <a:gd name="T25" fmla="*/ 562 h 67"/>
                <a:gd name="T26" fmla="*/ 263 w 36"/>
                <a:gd name="T27" fmla="*/ 461 h 67"/>
                <a:gd name="T28" fmla="*/ 207 w 36"/>
                <a:gd name="T29" fmla="*/ 291 h 67"/>
                <a:gd name="T30" fmla="*/ 137 w 36"/>
                <a:gd name="T31" fmla="*/ 201 h 67"/>
                <a:gd name="T32" fmla="*/ 137 w 36"/>
                <a:gd name="T33" fmla="*/ 146 h 67"/>
                <a:gd name="T34" fmla="*/ 101 w 36"/>
                <a:gd name="T35" fmla="*/ 110 h 67"/>
                <a:gd name="T36" fmla="*/ 0 w 36"/>
                <a:gd name="T37" fmla="*/ 0 h 67"/>
                <a:gd name="T38" fmla="*/ 101 w 36"/>
                <a:gd name="T39" fmla="*/ 45 h 67"/>
                <a:gd name="T40" fmla="*/ 162 w 36"/>
                <a:gd name="T41" fmla="*/ 110 h 67"/>
                <a:gd name="T42" fmla="*/ 207 w 36"/>
                <a:gd name="T43" fmla="*/ 170 h 67"/>
                <a:gd name="T44" fmla="*/ 284 w 36"/>
                <a:gd name="T45" fmla="*/ 190 h 67"/>
                <a:gd name="T46" fmla="*/ 299 w 36"/>
                <a:gd name="T47" fmla="*/ 280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67">
                  <a:moveTo>
                    <a:pt x="24" y="23"/>
                  </a:moveTo>
                  <a:cubicBezTo>
                    <a:pt x="27" y="26"/>
                    <a:pt x="27" y="27"/>
                    <a:pt x="28" y="31"/>
                  </a:cubicBezTo>
                  <a:cubicBezTo>
                    <a:pt x="28" y="35"/>
                    <a:pt x="28" y="36"/>
                    <a:pt x="31" y="39"/>
                  </a:cubicBezTo>
                  <a:cubicBezTo>
                    <a:pt x="35" y="43"/>
                    <a:pt x="36" y="50"/>
                    <a:pt x="31" y="54"/>
                  </a:cubicBezTo>
                  <a:cubicBezTo>
                    <a:pt x="29" y="56"/>
                    <a:pt x="25" y="57"/>
                    <a:pt x="24" y="60"/>
                  </a:cubicBezTo>
                  <a:cubicBezTo>
                    <a:pt x="23" y="62"/>
                    <a:pt x="26" y="66"/>
                    <a:pt x="23" y="66"/>
                  </a:cubicBezTo>
                  <a:cubicBezTo>
                    <a:pt x="21" y="65"/>
                    <a:pt x="20" y="63"/>
                    <a:pt x="19" y="62"/>
                  </a:cubicBezTo>
                  <a:cubicBezTo>
                    <a:pt x="18" y="62"/>
                    <a:pt x="16" y="62"/>
                    <a:pt x="15" y="62"/>
                  </a:cubicBezTo>
                  <a:cubicBezTo>
                    <a:pt x="12" y="63"/>
                    <a:pt x="10" y="64"/>
                    <a:pt x="9" y="67"/>
                  </a:cubicBezTo>
                  <a:cubicBezTo>
                    <a:pt x="7" y="64"/>
                    <a:pt x="4" y="64"/>
                    <a:pt x="2" y="64"/>
                  </a:cubicBezTo>
                  <a:cubicBezTo>
                    <a:pt x="5" y="67"/>
                    <a:pt x="9" y="63"/>
                    <a:pt x="11" y="61"/>
                  </a:cubicBezTo>
                  <a:cubicBezTo>
                    <a:pt x="14" y="60"/>
                    <a:pt x="16" y="60"/>
                    <a:pt x="19" y="58"/>
                  </a:cubicBezTo>
                  <a:cubicBezTo>
                    <a:pt x="23" y="57"/>
                    <a:pt x="26" y="54"/>
                    <a:pt x="25" y="50"/>
                  </a:cubicBezTo>
                  <a:cubicBezTo>
                    <a:pt x="24" y="46"/>
                    <a:pt x="22" y="45"/>
                    <a:pt x="23" y="41"/>
                  </a:cubicBezTo>
                  <a:cubicBezTo>
                    <a:pt x="24" y="35"/>
                    <a:pt x="22" y="31"/>
                    <a:pt x="18" y="26"/>
                  </a:cubicBezTo>
                  <a:cubicBezTo>
                    <a:pt x="16" y="23"/>
                    <a:pt x="13" y="21"/>
                    <a:pt x="12" y="18"/>
                  </a:cubicBezTo>
                  <a:cubicBezTo>
                    <a:pt x="12" y="16"/>
                    <a:pt x="13" y="14"/>
                    <a:pt x="12" y="13"/>
                  </a:cubicBezTo>
                  <a:cubicBezTo>
                    <a:pt x="11" y="11"/>
                    <a:pt x="11" y="11"/>
                    <a:pt x="9" y="10"/>
                  </a:cubicBezTo>
                  <a:cubicBezTo>
                    <a:pt x="5" y="7"/>
                    <a:pt x="3" y="3"/>
                    <a:pt x="0" y="0"/>
                  </a:cubicBezTo>
                  <a:cubicBezTo>
                    <a:pt x="3" y="1"/>
                    <a:pt x="6" y="1"/>
                    <a:pt x="9" y="4"/>
                  </a:cubicBezTo>
                  <a:cubicBezTo>
                    <a:pt x="11" y="5"/>
                    <a:pt x="13" y="8"/>
                    <a:pt x="14" y="10"/>
                  </a:cubicBezTo>
                  <a:cubicBezTo>
                    <a:pt x="16" y="11"/>
                    <a:pt x="17" y="13"/>
                    <a:pt x="18" y="15"/>
                  </a:cubicBezTo>
                  <a:cubicBezTo>
                    <a:pt x="20" y="17"/>
                    <a:pt x="22" y="17"/>
                    <a:pt x="25" y="17"/>
                  </a:cubicBezTo>
                  <a:cubicBezTo>
                    <a:pt x="26" y="19"/>
                    <a:pt x="24" y="23"/>
                    <a:pt x="26" y="25"/>
                  </a:cubicBezTo>
                </a:path>
              </a:pathLst>
            </a:custGeom>
            <a:solidFill>
              <a:srgbClr val="BC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 name="Freeform 186">
              <a:extLst>
                <a:ext uri="{FF2B5EF4-FFF2-40B4-BE49-F238E27FC236}">
                  <a16:creationId xmlns:a16="http://schemas.microsoft.com/office/drawing/2014/main" id="{A4E1DA31-F8CE-948B-0AFB-8FC9177323C9}"/>
                </a:ext>
              </a:extLst>
            </p:cNvPr>
            <p:cNvSpPr>
              <a:spLocks/>
            </p:cNvSpPr>
            <p:nvPr/>
          </p:nvSpPr>
          <p:spPr bwMode="auto">
            <a:xfrm>
              <a:off x="3143" y="2345"/>
              <a:ext cx="238" cy="112"/>
            </a:xfrm>
            <a:custGeom>
              <a:avLst/>
              <a:gdLst>
                <a:gd name="T0" fmla="*/ 20 w 106"/>
                <a:gd name="T1" fmla="*/ 0 h 50"/>
                <a:gd name="T2" fmla="*/ 36 w 106"/>
                <a:gd name="T3" fmla="*/ 81 h 50"/>
                <a:gd name="T4" fmla="*/ 81 w 106"/>
                <a:gd name="T5" fmla="*/ 190 h 50"/>
                <a:gd name="T6" fmla="*/ 157 w 106"/>
                <a:gd name="T7" fmla="*/ 300 h 50"/>
                <a:gd name="T8" fmla="*/ 218 w 106"/>
                <a:gd name="T9" fmla="*/ 426 h 50"/>
                <a:gd name="T10" fmla="*/ 373 w 106"/>
                <a:gd name="T11" fmla="*/ 562 h 50"/>
                <a:gd name="T12" fmla="*/ 418 w 106"/>
                <a:gd name="T13" fmla="*/ 562 h 50"/>
                <a:gd name="T14" fmla="*/ 445 w 106"/>
                <a:gd name="T15" fmla="*/ 506 h 50"/>
                <a:gd name="T16" fmla="*/ 474 w 106"/>
                <a:gd name="T17" fmla="*/ 482 h 50"/>
                <a:gd name="T18" fmla="*/ 519 w 106"/>
                <a:gd name="T19" fmla="*/ 497 h 50"/>
                <a:gd name="T20" fmla="*/ 635 w 106"/>
                <a:gd name="T21" fmla="*/ 473 h 50"/>
                <a:gd name="T22" fmla="*/ 665 w 106"/>
                <a:gd name="T23" fmla="*/ 417 h 50"/>
                <a:gd name="T24" fmla="*/ 736 w 106"/>
                <a:gd name="T25" fmla="*/ 361 h 50"/>
                <a:gd name="T26" fmla="*/ 802 w 106"/>
                <a:gd name="T27" fmla="*/ 347 h 50"/>
                <a:gd name="T28" fmla="*/ 882 w 106"/>
                <a:gd name="T29" fmla="*/ 327 h 50"/>
                <a:gd name="T30" fmla="*/ 1073 w 106"/>
                <a:gd name="T31" fmla="*/ 280 h 50"/>
                <a:gd name="T32" fmla="*/ 1145 w 106"/>
                <a:gd name="T33" fmla="*/ 271 h 50"/>
                <a:gd name="T34" fmla="*/ 1165 w 106"/>
                <a:gd name="T35" fmla="*/ 181 h 50"/>
                <a:gd name="T36" fmla="*/ 1199 w 106"/>
                <a:gd name="T37" fmla="*/ 81 h 50"/>
                <a:gd name="T38" fmla="*/ 1008 w 106"/>
                <a:gd name="T39" fmla="*/ 226 h 50"/>
                <a:gd name="T40" fmla="*/ 736 w 106"/>
                <a:gd name="T41" fmla="*/ 260 h 50"/>
                <a:gd name="T42" fmla="*/ 656 w 106"/>
                <a:gd name="T43" fmla="*/ 336 h 50"/>
                <a:gd name="T44" fmla="*/ 591 w 106"/>
                <a:gd name="T45" fmla="*/ 327 h 50"/>
                <a:gd name="T46" fmla="*/ 599 w 106"/>
                <a:gd name="T47" fmla="*/ 316 h 50"/>
                <a:gd name="T48" fmla="*/ 534 w 106"/>
                <a:gd name="T49" fmla="*/ 327 h 50"/>
                <a:gd name="T50" fmla="*/ 519 w 106"/>
                <a:gd name="T51" fmla="*/ 381 h 50"/>
                <a:gd name="T52" fmla="*/ 353 w 106"/>
                <a:gd name="T53" fmla="*/ 417 h 50"/>
                <a:gd name="T54" fmla="*/ 364 w 106"/>
                <a:gd name="T55" fmla="*/ 417 h 50"/>
                <a:gd name="T56" fmla="*/ 247 w 106"/>
                <a:gd name="T57" fmla="*/ 280 h 50"/>
                <a:gd name="T58" fmla="*/ 146 w 106"/>
                <a:gd name="T59" fmla="*/ 215 h 50"/>
                <a:gd name="T60" fmla="*/ 90 w 106"/>
                <a:gd name="T61" fmla="*/ 125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50">
                  <a:moveTo>
                    <a:pt x="2" y="0"/>
                  </a:moveTo>
                  <a:cubicBezTo>
                    <a:pt x="0" y="4"/>
                    <a:pt x="0" y="5"/>
                    <a:pt x="3" y="7"/>
                  </a:cubicBezTo>
                  <a:cubicBezTo>
                    <a:pt x="5" y="11"/>
                    <a:pt x="5" y="13"/>
                    <a:pt x="7" y="17"/>
                  </a:cubicBezTo>
                  <a:cubicBezTo>
                    <a:pt x="8" y="21"/>
                    <a:pt x="12" y="23"/>
                    <a:pt x="14" y="27"/>
                  </a:cubicBezTo>
                  <a:cubicBezTo>
                    <a:pt x="16" y="30"/>
                    <a:pt x="18" y="34"/>
                    <a:pt x="19" y="38"/>
                  </a:cubicBezTo>
                  <a:cubicBezTo>
                    <a:pt x="21" y="46"/>
                    <a:pt x="23" y="50"/>
                    <a:pt x="33" y="50"/>
                  </a:cubicBezTo>
                  <a:cubicBezTo>
                    <a:pt x="34" y="50"/>
                    <a:pt x="36" y="50"/>
                    <a:pt x="37" y="50"/>
                  </a:cubicBezTo>
                  <a:cubicBezTo>
                    <a:pt x="39" y="48"/>
                    <a:pt x="38" y="47"/>
                    <a:pt x="39" y="45"/>
                  </a:cubicBezTo>
                  <a:cubicBezTo>
                    <a:pt x="39" y="44"/>
                    <a:pt x="41" y="43"/>
                    <a:pt x="42" y="43"/>
                  </a:cubicBezTo>
                  <a:cubicBezTo>
                    <a:pt x="45" y="42"/>
                    <a:pt x="44" y="43"/>
                    <a:pt x="46" y="44"/>
                  </a:cubicBezTo>
                  <a:cubicBezTo>
                    <a:pt x="49" y="44"/>
                    <a:pt x="54" y="41"/>
                    <a:pt x="56" y="42"/>
                  </a:cubicBezTo>
                  <a:cubicBezTo>
                    <a:pt x="58" y="41"/>
                    <a:pt x="58" y="38"/>
                    <a:pt x="59" y="37"/>
                  </a:cubicBezTo>
                  <a:cubicBezTo>
                    <a:pt x="60" y="35"/>
                    <a:pt x="64" y="32"/>
                    <a:pt x="65" y="32"/>
                  </a:cubicBezTo>
                  <a:cubicBezTo>
                    <a:pt x="67" y="31"/>
                    <a:pt x="69" y="32"/>
                    <a:pt x="71" y="31"/>
                  </a:cubicBezTo>
                  <a:cubicBezTo>
                    <a:pt x="75" y="29"/>
                    <a:pt x="75" y="29"/>
                    <a:pt x="78" y="29"/>
                  </a:cubicBezTo>
                  <a:cubicBezTo>
                    <a:pt x="84" y="29"/>
                    <a:pt x="89" y="27"/>
                    <a:pt x="95" y="25"/>
                  </a:cubicBezTo>
                  <a:cubicBezTo>
                    <a:pt x="97" y="25"/>
                    <a:pt x="100" y="26"/>
                    <a:pt x="101" y="24"/>
                  </a:cubicBezTo>
                  <a:cubicBezTo>
                    <a:pt x="102" y="22"/>
                    <a:pt x="102" y="18"/>
                    <a:pt x="103" y="16"/>
                  </a:cubicBezTo>
                  <a:cubicBezTo>
                    <a:pt x="99" y="13"/>
                    <a:pt x="105" y="10"/>
                    <a:pt x="106" y="7"/>
                  </a:cubicBezTo>
                  <a:cubicBezTo>
                    <a:pt x="104" y="5"/>
                    <a:pt x="93" y="19"/>
                    <a:pt x="89" y="20"/>
                  </a:cubicBezTo>
                  <a:cubicBezTo>
                    <a:pt x="87" y="20"/>
                    <a:pt x="60" y="17"/>
                    <a:pt x="65" y="23"/>
                  </a:cubicBezTo>
                  <a:cubicBezTo>
                    <a:pt x="61" y="26"/>
                    <a:pt x="57" y="23"/>
                    <a:pt x="58" y="30"/>
                  </a:cubicBezTo>
                  <a:cubicBezTo>
                    <a:pt x="56" y="30"/>
                    <a:pt x="54" y="28"/>
                    <a:pt x="52" y="29"/>
                  </a:cubicBezTo>
                  <a:cubicBezTo>
                    <a:pt x="52" y="29"/>
                    <a:pt x="52" y="28"/>
                    <a:pt x="53" y="28"/>
                  </a:cubicBezTo>
                  <a:cubicBezTo>
                    <a:pt x="51" y="27"/>
                    <a:pt x="48" y="27"/>
                    <a:pt x="47" y="29"/>
                  </a:cubicBezTo>
                  <a:cubicBezTo>
                    <a:pt x="45" y="31"/>
                    <a:pt x="47" y="32"/>
                    <a:pt x="46" y="34"/>
                  </a:cubicBezTo>
                  <a:cubicBezTo>
                    <a:pt x="44" y="37"/>
                    <a:pt x="34" y="40"/>
                    <a:pt x="31" y="37"/>
                  </a:cubicBezTo>
                  <a:cubicBezTo>
                    <a:pt x="32" y="37"/>
                    <a:pt x="32" y="37"/>
                    <a:pt x="32" y="37"/>
                  </a:cubicBezTo>
                  <a:cubicBezTo>
                    <a:pt x="25" y="41"/>
                    <a:pt x="24" y="28"/>
                    <a:pt x="22" y="25"/>
                  </a:cubicBezTo>
                  <a:cubicBezTo>
                    <a:pt x="20" y="22"/>
                    <a:pt x="16" y="22"/>
                    <a:pt x="13" y="19"/>
                  </a:cubicBezTo>
                  <a:cubicBezTo>
                    <a:pt x="11" y="17"/>
                    <a:pt x="11" y="12"/>
                    <a:pt x="8" y="11"/>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 name="Freeform 187">
              <a:extLst>
                <a:ext uri="{FF2B5EF4-FFF2-40B4-BE49-F238E27FC236}">
                  <a16:creationId xmlns:a16="http://schemas.microsoft.com/office/drawing/2014/main" id="{8BA4C5ED-9791-451D-7095-68144A5CF073}"/>
                </a:ext>
              </a:extLst>
            </p:cNvPr>
            <p:cNvSpPr>
              <a:spLocks/>
            </p:cNvSpPr>
            <p:nvPr/>
          </p:nvSpPr>
          <p:spPr bwMode="auto">
            <a:xfrm>
              <a:off x="3154" y="2193"/>
              <a:ext cx="290" cy="208"/>
            </a:xfrm>
            <a:custGeom>
              <a:avLst/>
              <a:gdLst>
                <a:gd name="T0" fmla="*/ 36 w 129"/>
                <a:gd name="T1" fmla="*/ 671 h 93"/>
                <a:gd name="T2" fmla="*/ 126 w 129"/>
                <a:gd name="T3" fmla="*/ 606 h 93"/>
                <a:gd name="T4" fmla="*/ 191 w 129"/>
                <a:gd name="T5" fmla="*/ 514 h 93"/>
                <a:gd name="T6" fmla="*/ 247 w 129"/>
                <a:gd name="T7" fmla="*/ 436 h 93"/>
                <a:gd name="T8" fmla="*/ 283 w 129"/>
                <a:gd name="T9" fmla="*/ 324 h 93"/>
                <a:gd name="T10" fmla="*/ 339 w 129"/>
                <a:gd name="T11" fmla="*/ 134 h 93"/>
                <a:gd name="T12" fmla="*/ 429 w 129"/>
                <a:gd name="T13" fmla="*/ 89 h 93"/>
                <a:gd name="T14" fmla="*/ 535 w 129"/>
                <a:gd name="T15" fmla="*/ 20 h 93"/>
                <a:gd name="T16" fmla="*/ 728 w 129"/>
                <a:gd name="T17" fmla="*/ 145 h 93"/>
                <a:gd name="T18" fmla="*/ 883 w 129"/>
                <a:gd name="T19" fmla="*/ 170 h 93"/>
                <a:gd name="T20" fmla="*/ 1036 w 129"/>
                <a:gd name="T21" fmla="*/ 235 h 93"/>
                <a:gd name="T22" fmla="*/ 1182 w 129"/>
                <a:gd name="T23" fmla="*/ 291 h 93"/>
                <a:gd name="T24" fmla="*/ 1340 w 129"/>
                <a:gd name="T25" fmla="*/ 324 h 93"/>
                <a:gd name="T26" fmla="*/ 1430 w 129"/>
                <a:gd name="T27" fmla="*/ 559 h 93"/>
                <a:gd name="T28" fmla="*/ 1340 w 129"/>
                <a:gd name="T29" fmla="*/ 570 h 93"/>
                <a:gd name="T30" fmla="*/ 1308 w 129"/>
                <a:gd name="T31" fmla="*/ 490 h 93"/>
                <a:gd name="T32" fmla="*/ 1194 w 129"/>
                <a:gd name="T33" fmla="*/ 490 h 93"/>
                <a:gd name="T34" fmla="*/ 1093 w 129"/>
                <a:gd name="T35" fmla="*/ 425 h 93"/>
                <a:gd name="T36" fmla="*/ 1036 w 129"/>
                <a:gd name="T37" fmla="*/ 380 h 93"/>
                <a:gd name="T38" fmla="*/ 955 w 129"/>
                <a:gd name="T39" fmla="*/ 360 h 93"/>
                <a:gd name="T40" fmla="*/ 883 w 129"/>
                <a:gd name="T41" fmla="*/ 315 h 93"/>
                <a:gd name="T42" fmla="*/ 794 w 129"/>
                <a:gd name="T43" fmla="*/ 360 h 93"/>
                <a:gd name="T44" fmla="*/ 701 w 129"/>
                <a:gd name="T45" fmla="*/ 380 h 93"/>
                <a:gd name="T46" fmla="*/ 454 w 129"/>
                <a:gd name="T47" fmla="*/ 696 h 93"/>
                <a:gd name="T48" fmla="*/ 656 w 129"/>
                <a:gd name="T49" fmla="*/ 705 h 93"/>
                <a:gd name="T50" fmla="*/ 717 w 129"/>
                <a:gd name="T51" fmla="*/ 841 h 93"/>
                <a:gd name="T52" fmla="*/ 501 w 129"/>
                <a:gd name="T53" fmla="*/ 951 h 93"/>
                <a:gd name="T54" fmla="*/ 238 w 129"/>
                <a:gd name="T55" fmla="*/ 995 h 93"/>
                <a:gd name="T56" fmla="*/ 191 w 129"/>
                <a:gd name="T57" fmla="*/ 959 h 93"/>
                <a:gd name="T58" fmla="*/ 191 w 129"/>
                <a:gd name="T59" fmla="*/ 915 h 93"/>
                <a:gd name="T60" fmla="*/ 90 w 129"/>
                <a:gd name="T61" fmla="*/ 861 h 93"/>
                <a:gd name="T62" fmla="*/ 36 w 129"/>
                <a:gd name="T63" fmla="*/ 671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9" h="93">
                  <a:moveTo>
                    <a:pt x="3" y="60"/>
                  </a:moveTo>
                  <a:cubicBezTo>
                    <a:pt x="3" y="57"/>
                    <a:pt x="8" y="55"/>
                    <a:pt x="11" y="54"/>
                  </a:cubicBezTo>
                  <a:cubicBezTo>
                    <a:pt x="14" y="51"/>
                    <a:pt x="15" y="50"/>
                    <a:pt x="17" y="46"/>
                  </a:cubicBezTo>
                  <a:cubicBezTo>
                    <a:pt x="18" y="43"/>
                    <a:pt x="21" y="42"/>
                    <a:pt x="22" y="39"/>
                  </a:cubicBezTo>
                  <a:cubicBezTo>
                    <a:pt x="23" y="37"/>
                    <a:pt x="24" y="32"/>
                    <a:pt x="25" y="29"/>
                  </a:cubicBezTo>
                  <a:cubicBezTo>
                    <a:pt x="26" y="23"/>
                    <a:pt x="23" y="16"/>
                    <a:pt x="30" y="12"/>
                  </a:cubicBezTo>
                  <a:cubicBezTo>
                    <a:pt x="32" y="10"/>
                    <a:pt x="35" y="10"/>
                    <a:pt x="38" y="8"/>
                  </a:cubicBezTo>
                  <a:cubicBezTo>
                    <a:pt x="40" y="6"/>
                    <a:pt x="43" y="3"/>
                    <a:pt x="47" y="2"/>
                  </a:cubicBezTo>
                  <a:cubicBezTo>
                    <a:pt x="56" y="0"/>
                    <a:pt x="57" y="10"/>
                    <a:pt x="64" y="13"/>
                  </a:cubicBezTo>
                  <a:cubicBezTo>
                    <a:pt x="69" y="15"/>
                    <a:pt x="74" y="14"/>
                    <a:pt x="78" y="15"/>
                  </a:cubicBezTo>
                  <a:cubicBezTo>
                    <a:pt x="83" y="17"/>
                    <a:pt x="86" y="20"/>
                    <a:pt x="91" y="21"/>
                  </a:cubicBezTo>
                  <a:cubicBezTo>
                    <a:pt x="96" y="22"/>
                    <a:pt x="99" y="24"/>
                    <a:pt x="104" y="26"/>
                  </a:cubicBezTo>
                  <a:cubicBezTo>
                    <a:pt x="108" y="28"/>
                    <a:pt x="113" y="28"/>
                    <a:pt x="118" y="29"/>
                  </a:cubicBezTo>
                  <a:cubicBezTo>
                    <a:pt x="125" y="31"/>
                    <a:pt x="129" y="44"/>
                    <a:pt x="126" y="50"/>
                  </a:cubicBezTo>
                  <a:cubicBezTo>
                    <a:pt x="124" y="54"/>
                    <a:pt x="121" y="56"/>
                    <a:pt x="118" y="51"/>
                  </a:cubicBezTo>
                  <a:cubicBezTo>
                    <a:pt x="117" y="47"/>
                    <a:pt x="119" y="45"/>
                    <a:pt x="115" y="44"/>
                  </a:cubicBezTo>
                  <a:cubicBezTo>
                    <a:pt x="111" y="43"/>
                    <a:pt x="108" y="45"/>
                    <a:pt x="105" y="44"/>
                  </a:cubicBezTo>
                  <a:cubicBezTo>
                    <a:pt x="102" y="43"/>
                    <a:pt x="99" y="41"/>
                    <a:pt x="96" y="38"/>
                  </a:cubicBezTo>
                  <a:cubicBezTo>
                    <a:pt x="95" y="37"/>
                    <a:pt x="93" y="35"/>
                    <a:pt x="91" y="34"/>
                  </a:cubicBezTo>
                  <a:cubicBezTo>
                    <a:pt x="89" y="33"/>
                    <a:pt x="86" y="34"/>
                    <a:pt x="84" y="32"/>
                  </a:cubicBezTo>
                  <a:cubicBezTo>
                    <a:pt x="81" y="31"/>
                    <a:pt x="83" y="28"/>
                    <a:pt x="78" y="28"/>
                  </a:cubicBezTo>
                  <a:cubicBezTo>
                    <a:pt x="75" y="28"/>
                    <a:pt x="72" y="30"/>
                    <a:pt x="70" y="32"/>
                  </a:cubicBezTo>
                  <a:cubicBezTo>
                    <a:pt x="67" y="34"/>
                    <a:pt x="66" y="34"/>
                    <a:pt x="62" y="34"/>
                  </a:cubicBezTo>
                  <a:cubicBezTo>
                    <a:pt x="51" y="34"/>
                    <a:pt x="32" y="50"/>
                    <a:pt x="40" y="62"/>
                  </a:cubicBezTo>
                  <a:cubicBezTo>
                    <a:pt x="44" y="67"/>
                    <a:pt x="52" y="62"/>
                    <a:pt x="58" y="63"/>
                  </a:cubicBezTo>
                  <a:cubicBezTo>
                    <a:pt x="63" y="64"/>
                    <a:pt x="67" y="70"/>
                    <a:pt x="63" y="75"/>
                  </a:cubicBezTo>
                  <a:cubicBezTo>
                    <a:pt x="55" y="70"/>
                    <a:pt x="50" y="79"/>
                    <a:pt x="44" y="85"/>
                  </a:cubicBezTo>
                  <a:cubicBezTo>
                    <a:pt x="38" y="90"/>
                    <a:pt x="28" y="93"/>
                    <a:pt x="21" y="89"/>
                  </a:cubicBezTo>
                  <a:cubicBezTo>
                    <a:pt x="20" y="89"/>
                    <a:pt x="18" y="87"/>
                    <a:pt x="17" y="86"/>
                  </a:cubicBezTo>
                  <a:cubicBezTo>
                    <a:pt x="17" y="85"/>
                    <a:pt x="17" y="83"/>
                    <a:pt x="17" y="82"/>
                  </a:cubicBezTo>
                  <a:cubicBezTo>
                    <a:pt x="15" y="80"/>
                    <a:pt x="11" y="79"/>
                    <a:pt x="8" y="77"/>
                  </a:cubicBezTo>
                  <a:cubicBezTo>
                    <a:pt x="5" y="74"/>
                    <a:pt x="0" y="65"/>
                    <a:pt x="3" y="60"/>
                  </a:cubicBezTo>
                </a:path>
              </a:pathLst>
            </a:custGeom>
            <a:solidFill>
              <a:srgbClr val="D691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 name="Freeform 188">
              <a:extLst>
                <a:ext uri="{FF2B5EF4-FFF2-40B4-BE49-F238E27FC236}">
                  <a16:creationId xmlns:a16="http://schemas.microsoft.com/office/drawing/2014/main" id="{F7D6004E-6B91-43EC-42D7-85D9406EF557}"/>
                </a:ext>
              </a:extLst>
            </p:cNvPr>
            <p:cNvSpPr>
              <a:spLocks/>
            </p:cNvSpPr>
            <p:nvPr/>
          </p:nvSpPr>
          <p:spPr bwMode="auto">
            <a:xfrm>
              <a:off x="3262" y="2336"/>
              <a:ext cx="87" cy="36"/>
            </a:xfrm>
            <a:custGeom>
              <a:avLst/>
              <a:gdLst>
                <a:gd name="T0" fmla="*/ 0 w 39"/>
                <a:gd name="T1" fmla="*/ 182 h 16"/>
                <a:gd name="T2" fmla="*/ 89 w 39"/>
                <a:gd name="T3" fmla="*/ 162 h 16"/>
                <a:gd name="T4" fmla="*/ 125 w 39"/>
                <a:gd name="T5" fmla="*/ 173 h 16"/>
                <a:gd name="T6" fmla="*/ 165 w 39"/>
                <a:gd name="T7" fmla="*/ 173 h 16"/>
                <a:gd name="T8" fmla="*/ 243 w 39"/>
                <a:gd name="T9" fmla="*/ 101 h 16"/>
                <a:gd name="T10" fmla="*/ 344 w 39"/>
                <a:gd name="T11" fmla="*/ 162 h 16"/>
                <a:gd name="T12" fmla="*/ 424 w 39"/>
                <a:gd name="T13" fmla="*/ 101 h 16"/>
                <a:gd name="T14" fmla="*/ 332 w 39"/>
                <a:gd name="T15" fmla="*/ 92 h 16"/>
                <a:gd name="T16" fmla="*/ 268 w 39"/>
                <a:gd name="T17" fmla="*/ 11 h 16"/>
                <a:gd name="T18" fmla="*/ 223 w 39"/>
                <a:gd name="T19" fmla="*/ 25 h 16"/>
                <a:gd name="T20" fmla="*/ 165 w 39"/>
                <a:gd name="T21" fmla="*/ 11 h 16"/>
                <a:gd name="T22" fmla="*/ 80 w 39"/>
                <a:gd name="T23" fmla="*/ 3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6">
                  <a:moveTo>
                    <a:pt x="0" y="16"/>
                  </a:moveTo>
                  <a:cubicBezTo>
                    <a:pt x="2" y="11"/>
                    <a:pt x="5" y="13"/>
                    <a:pt x="8" y="14"/>
                  </a:cubicBezTo>
                  <a:cubicBezTo>
                    <a:pt x="8" y="14"/>
                    <a:pt x="11" y="15"/>
                    <a:pt x="11" y="15"/>
                  </a:cubicBezTo>
                  <a:cubicBezTo>
                    <a:pt x="13" y="15"/>
                    <a:pt x="12" y="16"/>
                    <a:pt x="15" y="15"/>
                  </a:cubicBezTo>
                  <a:cubicBezTo>
                    <a:pt x="18" y="14"/>
                    <a:pt x="19" y="9"/>
                    <a:pt x="22" y="9"/>
                  </a:cubicBezTo>
                  <a:cubicBezTo>
                    <a:pt x="26" y="9"/>
                    <a:pt x="27" y="14"/>
                    <a:pt x="31" y="14"/>
                  </a:cubicBezTo>
                  <a:cubicBezTo>
                    <a:pt x="33" y="14"/>
                    <a:pt x="38" y="11"/>
                    <a:pt x="38" y="9"/>
                  </a:cubicBezTo>
                  <a:cubicBezTo>
                    <a:pt x="39" y="4"/>
                    <a:pt x="32" y="9"/>
                    <a:pt x="30" y="8"/>
                  </a:cubicBezTo>
                  <a:cubicBezTo>
                    <a:pt x="27" y="8"/>
                    <a:pt x="27" y="2"/>
                    <a:pt x="24" y="1"/>
                  </a:cubicBezTo>
                  <a:cubicBezTo>
                    <a:pt x="23" y="1"/>
                    <a:pt x="21" y="2"/>
                    <a:pt x="20" y="2"/>
                  </a:cubicBezTo>
                  <a:cubicBezTo>
                    <a:pt x="18" y="2"/>
                    <a:pt x="17" y="1"/>
                    <a:pt x="15" y="1"/>
                  </a:cubicBezTo>
                  <a:cubicBezTo>
                    <a:pt x="12" y="0"/>
                    <a:pt x="10" y="2"/>
                    <a:pt x="7" y="3"/>
                  </a:cubicBezTo>
                </a:path>
              </a:pathLst>
            </a:custGeom>
            <a:solidFill>
              <a:srgbClr val="D691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 name="Freeform 189">
              <a:extLst>
                <a:ext uri="{FF2B5EF4-FFF2-40B4-BE49-F238E27FC236}">
                  <a16:creationId xmlns:a16="http://schemas.microsoft.com/office/drawing/2014/main" id="{58F9B764-7D7E-7414-A1F3-B7C96360C4BC}"/>
                </a:ext>
              </a:extLst>
            </p:cNvPr>
            <p:cNvSpPr>
              <a:spLocks/>
            </p:cNvSpPr>
            <p:nvPr/>
          </p:nvSpPr>
          <p:spPr bwMode="auto">
            <a:xfrm>
              <a:off x="3181" y="2229"/>
              <a:ext cx="128" cy="132"/>
            </a:xfrm>
            <a:custGeom>
              <a:avLst/>
              <a:gdLst>
                <a:gd name="T0" fmla="*/ 36 w 57"/>
                <a:gd name="T1" fmla="*/ 550 h 59"/>
                <a:gd name="T2" fmla="*/ 81 w 57"/>
                <a:gd name="T3" fmla="*/ 571 h 59"/>
                <a:gd name="T4" fmla="*/ 101 w 57"/>
                <a:gd name="T5" fmla="*/ 626 h 59"/>
                <a:gd name="T6" fmla="*/ 157 w 57"/>
                <a:gd name="T7" fmla="*/ 615 h 59"/>
                <a:gd name="T8" fmla="*/ 126 w 57"/>
                <a:gd name="T9" fmla="*/ 535 h 59"/>
                <a:gd name="T10" fmla="*/ 171 w 57"/>
                <a:gd name="T11" fmla="*/ 461 h 59"/>
                <a:gd name="T12" fmla="*/ 191 w 57"/>
                <a:gd name="T13" fmla="*/ 360 h 59"/>
                <a:gd name="T14" fmla="*/ 283 w 57"/>
                <a:gd name="T15" fmla="*/ 315 h 59"/>
                <a:gd name="T16" fmla="*/ 353 w 57"/>
                <a:gd name="T17" fmla="*/ 235 h 59"/>
                <a:gd name="T18" fmla="*/ 384 w 57"/>
                <a:gd name="T19" fmla="*/ 145 h 59"/>
                <a:gd name="T20" fmla="*/ 445 w 57"/>
                <a:gd name="T21" fmla="*/ 101 h 59"/>
                <a:gd name="T22" fmla="*/ 510 w 57"/>
                <a:gd name="T23" fmla="*/ 125 h 59"/>
                <a:gd name="T24" fmla="*/ 579 w 57"/>
                <a:gd name="T25" fmla="*/ 101 h 59"/>
                <a:gd name="T26" fmla="*/ 644 w 57"/>
                <a:gd name="T27" fmla="*/ 101 h 59"/>
                <a:gd name="T28" fmla="*/ 555 w 57"/>
                <a:gd name="T29" fmla="*/ 89 h 59"/>
                <a:gd name="T30" fmla="*/ 465 w 57"/>
                <a:gd name="T31" fmla="*/ 45 h 59"/>
                <a:gd name="T32" fmla="*/ 308 w 57"/>
                <a:gd name="T33" fmla="*/ 101 h 59"/>
                <a:gd name="T34" fmla="*/ 283 w 57"/>
                <a:gd name="T35" fmla="*/ 199 h 59"/>
                <a:gd name="T36" fmla="*/ 227 w 57"/>
                <a:gd name="T37" fmla="*/ 271 h 59"/>
                <a:gd name="T38" fmla="*/ 171 w 57"/>
                <a:gd name="T39" fmla="*/ 324 h 59"/>
                <a:gd name="T40" fmla="*/ 137 w 57"/>
                <a:gd name="T41" fmla="*/ 360 h 59"/>
                <a:gd name="T42" fmla="*/ 137 w 57"/>
                <a:gd name="T43" fmla="*/ 392 h 59"/>
                <a:gd name="T44" fmla="*/ 81 w 57"/>
                <a:gd name="T45" fmla="*/ 461 h 59"/>
                <a:gd name="T46" fmla="*/ 45 w 57"/>
                <a:gd name="T47" fmla="*/ 550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59">
                  <a:moveTo>
                    <a:pt x="3" y="49"/>
                  </a:moveTo>
                  <a:cubicBezTo>
                    <a:pt x="3" y="51"/>
                    <a:pt x="5" y="50"/>
                    <a:pt x="7" y="51"/>
                  </a:cubicBezTo>
                  <a:cubicBezTo>
                    <a:pt x="8" y="53"/>
                    <a:pt x="8" y="55"/>
                    <a:pt x="9" y="56"/>
                  </a:cubicBezTo>
                  <a:cubicBezTo>
                    <a:pt x="10" y="58"/>
                    <a:pt x="14" y="59"/>
                    <a:pt x="14" y="55"/>
                  </a:cubicBezTo>
                  <a:cubicBezTo>
                    <a:pt x="15" y="53"/>
                    <a:pt x="10" y="52"/>
                    <a:pt x="11" y="48"/>
                  </a:cubicBezTo>
                  <a:cubicBezTo>
                    <a:pt x="11" y="44"/>
                    <a:pt x="13" y="43"/>
                    <a:pt x="15" y="41"/>
                  </a:cubicBezTo>
                  <a:cubicBezTo>
                    <a:pt x="16" y="38"/>
                    <a:pt x="16" y="35"/>
                    <a:pt x="17" y="32"/>
                  </a:cubicBezTo>
                  <a:cubicBezTo>
                    <a:pt x="19" y="30"/>
                    <a:pt x="22" y="29"/>
                    <a:pt x="25" y="28"/>
                  </a:cubicBezTo>
                  <a:cubicBezTo>
                    <a:pt x="27" y="26"/>
                    <a:pt x="30" y="24"/>
                    <a:pt x="31" y="21"/>
                  </a:cubicBezTo>
                  <a:cubicBezTo>
                    <a:pt x="33" y="18"/>
                    <a:pt x="32" y="15"/>
                    <a:pt x="34" y="13"/>
                  </a:cubicBezTo>
                  <a:cubicBezTo>
                    <a:pt x="35" y="11"/>
                    <a:pt x="37" y="9"/>
                    <a:pt x="39" y="9"/>
                  </a:cubicBezTo>
                  <a:cubicBezTo>
                    <a:pt x="41" y="9"/>
                    <a:pt x="42" y="11"/>
                    <a:pt x="45" y="11"/>
                  </a:cubicBezTo>
                  <a:cubicBezTo>
                    <a:pt x="47" y="11"/>
                    <a:pt x="48" y="9"/>
                    <a:pt x="51" y="9"/>
                  </a:cubicBezTo>
                  <a:cubicBezTo>
                    <a:pt x="53" y="9"/>
                    <a:pt x="55" y="10"/>
                    <a:pt x="57" y="9"/>
                  </a:cubicBezTo>
                  <a:cubicBezTo>
                    <a:pt x="57" y="5"/>
                    <a:pt x="52" y="7"/>
                    <a:pt x="49" y="8"/>
                  </a:cubicBezTo>
                  <a:cubicBezTo>
                    <a:pt x="46" y="8"/>
                    <a:pt x="43" y="6"/>
                    <a:pt x="41" y="4"/>
                  </a:cubicBezTo>
                  <a:cubicBezTo>
                    <a:pt x="34" y="0"/>
                    <a:pt x="29" y="0"/>
                    <a:pt x="27" y="9"/>
                  </a:cubicBezTo>
                  <a:cubicBezTo>
                    <a:pt x="26" y="12"/>
                    <a:pt x="25" y="14"/>
                    <a:pt x="25" y="18"/>
                  </a:cubicBezTo>
                  <a:cubicBezTo>
                    <a:pt x="24" y="22"/>
                    <a:pt x="24" y="22"/>
                    <a:pt x="20" y="24"/>
                  </a:cubicBezTo>
                  <a:cubicBezTo>
                    <a:pt x="17" y="26"/>
                    <a:pt x="17" y="26"/>
                    <a:pt x="15" y="29"/>
                  </a:cubicBezTo>
                  <a:cubicBezTo>
                    <a:pt x="14" y="30"/>
                    <a:pt x="13" y="31"/>
                    <a:pt x="12" y="32"/>
                  </a:cubicBezTo>
                  <a:cubicBezTo>
                    <a:pt x="11" y="34"/>
                    <a:pt x="12" y="34"/>
                    <a:pt x="12" y="35"/>
                  </a:cubicBezTo>
                  <a:cubicBezTo>
                    <a:pt x="11" y="39"/>
                    <a:pt x="10" y="39"/>
                    <a:pt x="7" y="41"/>
                  </a:cubicBezTo>
                  <a:cubicBezTo>
                    <a:pt x="4" y="42"/>
                    <a:pt x="0" y="45"/>
                    <a:pt x="4" y="49"/>
                  </a:cubicBezTo>
                </a:path>
              </a:pathLst>
            </a:custGeom>
            <a:solidFill>
              <a:srgbClr val="DDA4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 name="Freeform 190">
              <a:extLst>
                <a:ext uri="{FF2B5EF4-FFF2-40B4-BE49-F238E27FC236}">
                  <a16:creationId xmlns:a16="http://schemas.microsoft.com/office/drawing/2014/main" id="{B0D5D46B-C683-9219-BA24-EF37C46CE717}"/>
                </a:ext>
              </a:extLst>
            </p:cNvPr>
            <p:cNvSpPr>
              <a:spLocks/>
            </p:cNvSpPr>
            <p:nvPr/>
          </p:nvSpPr>
          <p:spPr bwMode="auto">
            <a:xfrm>
              <a:off x="3219" y="2343"/>
              <a:ext cx="74" cy="22"/>
            </a:xfrm>
            <a:custGeom>
              <a:avLst/>
              <a:gdLst>
                <a:gd name="T0" fmla="*/ 9 w 33"/>
                <a:gd name="T1" fmla="*/ 44 h 10"/>
                <a:gd name="T2" fmla="*/ 81 w 33"/>
                <a:gd name="T3" fmla="*/ 64 h 10"/>
                <a:gd name="T4" fmla="*/ 182 w 33"/>
                <a:gd name="T5" fmla="*/ 73 h 10"/>
                <a:gd name="T6" fmla="*/ 283 w 33"/>
                <a:gd name="T7" fmla="*/ 44 h 10"/>
                <a:gd name="T8" fmla="*/ 316 w 33"/>
                <a:gd name="T9" fmla="*/ 88 h 10"/>
                <a:gd name="T10" fmla="*/ 372 w 33"/>
                <a:gd name="T11" fmla="*/ 53 h 10"/>
                <a:gd name="T12" fmla="*/ 292 w 33"/>
                <a:gd name="T13" fmla="*/ 20 h 10"/>
                <a:gd name="T14" fmla="*/ 247 w 33"/>
                <a:gd name="T15" fmla="*/ 9 h 10"/>
                <a:gd name="T16" fmla="*/ 202 w 33"/>
                <a:gd name="T17" fmla="*/ 33 h 10"/>
                <a:gd name="T18" fmla="*/ 101 w 33"/>
                <a:gd name="T19" fmla="*/ 44 h 10"/>
                <a:gd name="T20" fmla="*/ 20 w 33"/>
                <a:gd name="T21" fmla="*/ 53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0">
                  <a:moveTo>
                    <a:pt x="1" y="4"/>
                  </a:moveTo>
                  <a:cubicBezTo>
                    <a:pt x="0" y="10"/>
                    <a:pt x="3" y="8"/>
                    <a:pt x="7" y="6"/>
                  </a:cubicBezTo>
                  <a:cubicBezTo>
                    <a:pt x="11" y="5"/>
                    <a:pt x="11" y="6"/>
                    <a:pt x="16" y="7"/>
                  </a:cubicBezTo>
                  <a:cubicBezTo>
                    <a:pt x="19" y="7"/>
                    <a:pt x="22" y="3"/>
                    <a:pt x="25" y="4"/>
                  </a:cubicBezTo>
                  <a:cubicBezTo>
                    <a:pt x="26" y="5"/>
                    <a:pt x="26" y="7"/>
                    <a:pt x="28" y="8"/>
                  </a:cubicBezTo>
                  <a:cubicBezTo>
                    <a:pt x="30" y="8"/>
                    <a:pt x="32" y="6"/>
                    <a:pt x="33" y="5"/>
                  </a:cubicBezTo>
                  <a:cubicBezTo>
                    <a:pt x="30" y="7"/>
                    <a:pt x="28" y="3"/>
                    <a:pt x="26" y="2"/>
                  </a:cubicBezTo>
                  <a:cubicBezTo>
                    <a:pt x="25" y="1"/>
                    <a:pt x="23" y="0"/>
                    <a:pt x="22" y="1"/>
                  </a:cubicBezTo>
                  <a:cubicBezTo>
                    <a:pt x="20" y="1"/>
                    <a:pt x="19" y="3"/>
                    <a:pt x="18" y="3"/>
                  </a:cubicBezTo>
                  <a:cubicBezTo>
                    <a:pt x="16" y="4"/>
                    <a:pt x="11" y="4"/>
                    <a:pt x="9" y="4"/>
                  </a:cubicBezTo>
                  <a:cubicBezTo>
                    <a:pt x="7" y="4"/>
                    <a:pt x="3" y="2"/>
                    <a:pt x="2" y="5"/>
                  </a:cubicBezTo>
                </a:path>
              </a:pathLst>
            </a:custGeom>
            <a:solidFill>
              <a:srgbClr val="DDA4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 name="Freeform 191">
              <a:extLst>
                <a:ext uri="{FF2B5EF4-FFF2-40B4-BE49-F238E27FC236}">
                  <a16:creationId xmlns:a16="http://schemas.microsoft.com/office/drawing/2014/main" id="{383DFF0B-0BCD-8C3E-C321-75407EADB6FA}"/>
                </a:ext>
              </a:extLst>
            </p:cNvPr>
            <p:cNvSpPr>
              <a:spLocks/>
            </p:cNvSpPr>
            <p:nvPr/>
          </p:nvSpPr>
          <p:spPr bwMode="auto">
            <a:xfrm>
              <a:off x="3248" y="2231"/>
              <a:ext cx="25" cy="25"/>
            </a:xfrm>
            <a:custGeom>
              <a:avLst/>
              <a:gdLst>
                <a:gd name="T0" fmla="*/ 36 w 11"/>
                <a:gd name="T1" fmla="*/ 57 h 11"/>
                <a:gd name="T2" fmla="*/ 0 w 11"/>
                <a:gd name="T3" fmla="*/ 130 h 11"/>
                <a:gd name="T4" fmla="*/ 45 w 11"/>
                <a:gd name="T5" fmla="*/ 57 h 11"/>
                <a:gd name="T6" fmla="*/ 130 w 11"/>
                <a:gd name="T7" fmla="*/ 73 h 11"/>
                <a:gd name="T8" fmla="*/ 102 w 11"/>
                <a:gd name="T9" fmla="*/ 73 h 11"/>
                <a:gd name="T10" fmla="*/ 36 w 11"/>
                <a:gd name="T11" fmla="*/ 5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3" y="5"/>
                  </a:moveTo>
                  <a:cubicBezTo>
                    <a:pt x="1" y="5"/>
                    <a:pt x="0" y="9"/>
                    <a:pt x="0" y="11"/>
                  </a:cubicBezTo>
                  <a:cubicBezTo>
                    <a:pt x="1" y="9"/>
                    <a:pt x="2" y="6"/>
                    <a:pt x="4" y="5"/>
                  </a:cubicBezTo>
                  <a:cubicBezTo>
                    <a:pt x="7" y="5"/>
                    <a:pt x="10" y="9"/>
                    <a:pt x="11" y="6"/>
                  </a:cubicBezTo>
                  <a:cubicBezTo>
                    <a:pt x="11" y="6"/>
                    <a:pt x="10" y="6"/>
                    <a:pt x="9" y="6"/>
                  </a:cubicBezTo>
                  <a:cubicBezTo>
                    <a:pt x="8" y="5"/>
                    <a:pt x="4" y="0"/>
                    <a:pt x="3" y="5"/>
                  </a:cubicBezTo>
                </a:path>
              </a:pathLst>
            </a:custGeom>
            <a:solidFill>
              <a:srgbClr val="E9C5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 name="Freeform 192">
              <a:extLst>
                <a:ext uri="{FF2B5EF4-FFF2-40B4-BE49-F238E27FC236}">
                  <a16:creationId xmlns:a16="http://schemas.microsoft.com/office/drawing/2014/main" id="{41B82DB7-1301-A453-17A6-F8239D79C186}"/>
                </a:ext>
              </a:extLst>
            </p:cNvPr>
            <p:cNvSpPr>
              <a:spLocks/>
            </p:cNvSpPr>
            <p:nvPr/>
          </p:nvSpPr>
          <p:spPr bwMode="auto">
            <a:xfrm>
              <a:off x="3230" y="2244"/>
              <a:ext cx="25" cy="41"/>
            </a:xfrm>
            <a:custGeom>
              <a:avLst/>
              <a:gdLst>
                <a:gd name="T0" fmla="*/ 57 w 11"/>
                <a:gd name="T1" fmla="*/ 141 h 18"/>
                <a:gd name="T2" fmla="*/ 45 w 11"/>
                <a:gd name="T3" fmla="*/ 187 h 18"/>
                <a:gd name="T4" fmla="*/ 0 w 11"/>
                <a:gd name="T5" fmla="*/ 212 h 18"/>
                <a:gd name="T6" fmla="*/ 130 w 11"/>
                <a:gd name="T7" fmla="*/ 57 h 18"/>
                <a:gd name="T8" fmla="*/ 118 w 11"/>
                <a:gd name="T9" fmla="*/ 0 h 18"/>
                <a:gd name="T10" fmla="*/ 118 w 11"/>
                <a:gd name="T11" fmla="*/ 0 h 18"/>
                <a:gd name="T12" fmla="*/ 93 w 11"/>
                <a:gd name="T13" fmla="*/ 25 h 18"/>
                <a:gd name="T14" fmla="*/ 93 w 11"/>
                <a:gd name="T15" fmla="*/ 57 h 18"/>
                <a:gd name="T16" fmla="*/ 73 w 11"/>
                <a:gd name="T17" fmla="*/ 14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18">
                  <a:moveTo>
                    <a:pt x="5" y="12"/>
                  </a:moveTo>
                  <a:cubicBezTo>
                    <a:pt x="5" y="13"/>
                    <a:pt x="5" y="15"/>
                    <a:pt x="4" y="16"/>
                  </a:cubicBezTo>
                  <a:cubicBezTo>
                    <a:pt x="3" y="17"/>
                    <a:pt x="2" y="18"/>
                    <a:pt x="0" y="18"/>
                  </a:cubicBezTo>
                  <a:cubicBezTo>
                    <a:pt x="10" y="18"/>
                    <a:pt x="5" y="6"/>
                    <a:pt x="11" y="5"/>
                  </a:cubicBezTo>
                  <a:cubicBezTo>
                    <a:pt x="10" y="4"/>
                    <a:pt x="9" y="2"/>
                    <a:pt x="10" y="0"/>
                  </a:cubicBezTo>
                  <a:cubicBezTo>
                    <a:pt x="11" y="0"/>
                    <a:pt x="11" y="0"/>
                    <a:pt x="10" y="0"/>
                  </a:cubicBezTo>
                  <a:cubicBezTo>
                    <a:pt x="10" y="1"/>
                    <a:pt x="8" y="1"/>
                    <a:pt x="8" y="2"/>
                  </a:cubicBezTo>
                  <a:cubicBezTo>
                    <a:pt x="7" y="4"/>
                    <a:pt x="8" y="4"/>
                    <a:pt x="8" y="5"/>
                  </a:cubicBezTo>
                  <a:cubicBezTo>
                    <a:pt x="7" y="8"/>
                    <a:pt x="3" y="10"/>
                    <a:pt x="6" y="12"/>
                  </a:cubicBezTo>
                </a:path>
              </a:pathLst>
            </a:custGeom>
            <a:solidFill>
              <a:srgbClr val="E9C5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 name="Freeform 193">
              <a:extLst>
                <a:ext uri="{FF2B5EF4-FFF2-40B4-BE49-F238E27FC236}">
                  <a16:creationId xmlns:a16="http://schemas.microsoft.com/office/drawing/2014/main" id="{16C9605A-D54E-CD50-D8C2-1779B3F7D585}"/>
                </a:ext>
              </a:extLst>
            </p:cNvPr>
            <p:cNvSpPr>
              <a:spLocks/>
            </p:cNvSpPr>
            <p:nvPr/>
          </p:nvSpPr>
          <p:spPr bwMode="auto">
            <a:xfrm>
              <a:off x="3192" y="2318"/>
              <a:ext cx="20" cy="32"/>
            </a:xfrm>
            <a:custGeom>
              <a:avLst/>
              <a:gdLst>
                <a:gd name="T0" fmla="*/ 53 w 9"/>
                <a:gd name="T1" fmla="*/ 37 h 14"/>
                <a:gd name="T2" fmla="*/ 0 w 9"/>
                <a:gd name="T3" fmla="*/ 57 h 14"/>
                <a:gd name="T4" fmla="*/ 53 w 9"/>
                <a:gd name="T5" fmla="*/ 142 h 14"/>
                <a:gd name="T6" fmla="*/ 64 w 9"/>
                <a:gd name="T7" fmla="*/ 48 h 14"/>
                <a:gd name="T8" fmla="*/ 98 w 9"/>
                <a:gd name="T9" fmla="*/ 11 h 14"/>
                <a:gd name="T10" fmla="*/ 80 w 9"/>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4">
                  <a:moveTo>
                    <a:pt x="5" y="3"/>
                  </a:moveTo>
                  <a:cubicBezTo>
                    <a:pt x="3" y="4"/>
                    <a:pt x="1" y="4"/>
                    <a:pt x="0" y="5"/>
                  </a:cubicBezTo>
                  <a:cubicBezTo>
                    <a:pt x="1" y="7"/>
                    <a:pt x="4" y="14"/>
                    <a:pt x="5" y="12"/>
                  </a:cubicBezTo>
                  <a:cubicBezTo>
                    <a:pt x="2" y="10"/>
                    <a:pt x="3" y="5"/>
                    <a:pt x="6" y="4"/>
                  </a:cubicBezTo>
                  <a:cubicBezTo>
                    <a:pt x="6" y="2"/>
                    <a:pt x="7" y="1"/>
                    <a:pt x="9" y="1"/>
                  </a:cubicBezTo>
                  <a:cubicBezTo>
                    <a:pt x="9" y="0"/>
                    <a:pt x="8" y="0"/>
                    <a:pt x="7" y="0"/>
                  </a:cubicBezTo>
                </a:path>
              </a:pathLst>
            </a:custGeom>
            <a:solidFill>
              <a:srgbClr val="E9C5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 name="Freeform 194">
              <a:extLst>
                <a:ext uri="{FF2B5EF4-FFF2-40B4-BE49-F238E27FC236}">
                  <a16:creationId xmlns:a16="http://schemas.microsoft.com/office/drawing/2014/main" id="{00C95B3F-78F0-4C8D-7EB3-9ED5533562F0}"/>
                </a:ext>
              </a:extLst>
            </p:cNvPr>
            <p:cNvSpPr>
              <a:spLocks/>
            </p:cNvSpPr>
            <p:nvPr/>
          </p:nvSpPr>
          <p:spPr bwMode="auto">
            <a:xfrm>
              <a:off x="3210" y="2116"/>
              <a:ext cx="54" cy="34"/>
            </a:xfrm>
            <a:custGeom>
              <a:avLst/>
              <a:gdLst>
                <a:gd name="T0" fmla="*/ 36 w 24"/>
                <a:gd name="T1" fmla="*/ 25 h 15"/>
                <a:gd name="T2" fmla="*/ 25 w 24"/>
                <a:gd name="T3" fmla="*/ 118 h 15"/>
                <a:gd name="T4" fmla="*/ 25 w 24"/>
                <a:gd name="T5" fmla="*/ 150 h 15"/>
                <a:gd name="T6" fmla="*/ 56 w 24"/>
                <a:gd name="T7" fmla="*/ 118 h 15"/>
                <a:gd name="T8" fmla="*/ 36 w 24"/>
                <a:gd name="T9" fmla="*/ 73 h 15"/>
                <a:gd name="T10" fmla="*/ 92 w 24"/>
                <a:gd name="T11" fmla="*/ 36 h 15"/>
                <a:gd name="T12" fmla="*/ 117 w 24"/>
                <a:gd name="T13" fmla="*/ 73 h 15"/>
                <a:gd name="T14" fmla="*/ 182 w 24"/>
                <a:gd name="T15" fmla="*/ 45 h 15"/>
                <a:gd name="T16" fmla="*/ 207 w 24"/>
                <a:gd name="T17" fmla="*/ 36 h 15"/>
                <a:gd name="T18" fmla="*/ 137 w 24"/>
                <a:gd name="T19" fmla="*/ 36 h 15"/>
                <a:gd name="T20" fmla="*/ 72 w 24"/>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5">
                  <a:moveTo>
                    <a:pt x="3" y="2"/>
                  </a:moveTo>
                  <a:cubicBezTo>
                    <a:pt x="0" y="2"/>
                    <a:pt x="3" y="7"/>
                    <a:pt x="2" y="10"/>
                  </a:cubicBezTo>
                  <a:cubicBezTo>
                    <a:pt x="2" y="11"/>
                    <a:pt x="0" y="12"/>
                    <a:pt x="2" y="13"/>
                  </a:cubicBezTo>
                  <a:cubicBezTo>
                    <a:pt x="4" y="15"/>
                    <a:pt x="5" y="12"/>
                    <a:pt x="5" y="10"/>
                  </a:cubicBezTo>
                  <a:cubicBezTo>
                    <a:pt x="5" y="9"/>
                    <a:pt x="3" y="7"/>
                    <a:pt x="3" y="6"/>
                  </a:cubicBezTo>
                  <a:cubicBezTo>
                    <a:pt x="4" y="5"/>
                    <a:pt x="7" y="3"/>
                    <a:pt x="8" y="3"/>
                  </a:cubicBezTo>
                  <a:cubicBezTo>
                    <a:pt x="9" y="3"/>
                    <a:pt x="9" y="5"/>
                    <a:pt x="10" y="6"/>
                  </a:cubicBezTo>
                  <a:cubicBezTo>
                    <a:pt x="12" y="6"/>
                    <a:pt x="15" y="5"/>
                    <a:pt x="16" y="4"/>
                  </a:cubicBezTo>
                  <a:cubicBezTo>
                    <a:pt x="18" y="12"/>
                    <a:pt x="24" y="2"/>
                    <a:pt x="18" y="3"/>
                  </a:cubicBezTo>
                  <a:cubicBezTo>
                    <a:pt x="15" y="3"/>
                    <a:pt x="15" y="5"/>
                    <a:pt x="12" y="3"/>
                  </a:cubicBezTo>
                  <a:cubicBezTo>
                    <a:pt x="10" y="2"/>
                    <a:pt x="8" y="1"/>
                    <a:pt x="6" y="0"/>
                  </a:cubicBezTo>
                </a:path>
              </a:pathLst>
            </a:custGeom>
            <a:solidFill>
              <a:srgbClr val="C95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 name="Freeform 195">
              <a:extLst>
                <a:ext uri="{FF2B5EF4-FFF2-40B4-BE49-F238E27FC236}">
                  <a16:creationId xmlns:a16="http://schemas.microsoft.com/office/drawing/2014/main" id="{D5E1A1BC-47A2-E2A4-D205-E5C5B9426EAA}"/>
                </a:ext>
              </a:extLst>
            </p:cNvPr>
            <p:cNvSpPr>
              <a:spLocks/>
            </p:cNvSpPr>
            <p:nvPr/>
          </p:nvSpPr>
          <p:spPr bwMode="auto">
            <a:xfrm>
              <a:off x="3177" y="2123"/>
              <a:ext cx="24" cy="36"/>
            </a:xfrm>
            <a:custGeom>
              <a:avLst/>
              <a:gdLst>
                <a:gd name="T0" fmla="*/ 52 w 11"/>
                <a:gd name="T1" fmla="*/ 0 h 16"/>
                <a:gd name="T2" fmla="*/ 20 w 11"/>
                <a:gd name="T3" fmla="*/ 182 h 16"/>
                <a:gd name="T4" fmla="*/ 61 w 11"/>
                <a:gd name="T5" fmla="*/ 92 h 16"/>
                <a:gd name="T6" fmla="*/ 113 w 11"/>
                <a:gd name="T7" fmla="*/ 137 h 16"/>
                <a:gd name="T8" fmla="*/ 72 w 11"/>
                <a:gd name="T9" fmla="*/ 92 h 16"/>
                <a:gd name="T10" fmla="*/ 81 w 11"/>
                <a:gd name="T11" fmla="*/ 56 h 16"/>
                <a:gd name="T12" fmla="*/ 61 w 11"/>
                <a:gd name="T13" fmla="*/ 11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6">
                  <a:moveTo>
                    <a:pt x="5" y="0"/>
                  </a:moveTo>
                  <a:cubicBezTo>
                    <a:pt x="0" y="1"/>
                    <a:pt x="1" y="13"/>
                    <a:pt x="2" y="16"/>
                  </a:cubicBezTo>
                  <a:cubicBezTo>
                    <a:pt x="3" y="14"/>
                    <a:pt x="3" y="9"/>
                    <a:pt x="6" y="8"/>
                  </a:cubicBezTo>
                  <a:cubicBezTo>
                    <a:pt x="8" y="8"/>
                    <a:pt x="9" y="11"/>
                    <a:pt x="11" y="12"/>
                  </a:cubicBezTo>
                  <a:cubicBezTo>
                    <a:pt x="11" y="9"/>
                    <a:pt x="8" y="10"/>
                    <a:pt x="7" y="8"/>
                  </a:cubicBezTo>
                  <a:cubicBezTo>
                    <a:pt x="7" y="8"/>
                    <a:pt x="8" y="6"/>
                    <a:pt x="8" y="5"/>
                  </a:cubicBezTo>
                  <a:cubicBezTo>
                    <a:pt x="8" y="3"/>
                    <a:pt x="6" y="2"/>
                    <a:pt x="6" y="1"/>
                  </a:cubicBezTo>
                </a:path>
              </a:pathLst>
            </a:custGeom>
            <a:solidFill>
              <a:srgbClr val="C95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9" name="Freeform 196">
              <a:extLst>
                <a:ext uri="{FF2B5EF4-FFF2-40B4-BE49-F238E27FC236}">
                  <a16:creationId xmlns:a16="http://schemas.microsoft.com/office/drawing/2014/main" id="{2A13DD90-EC89-F859-DAC5-71396404614B}"/>
                </a:ext>
              </a:extLst>
            </p:cNvPr>
            <p:cNvSpPr>
              <a:spLocks/>
            </p:cNvSpPr>
            <p:nvPr/>
          </p:nvSpPr>
          <p:spPr bwMode="auto">
            <a:xfrm>
              <a:off x="3405" y="2359"/>
              <a:ext cx="57" cy="42"/>
            </a:xfrm>
            <a:custGeom>
              <a:avLst/>
              <a:gdLst>
                <a:gd name="T0" fmla="*/ 11 w 25"/>
                <a:gd name="T1" fmla="*/ 206 h 19"/>
                <a:gd name="T2" fmla="*/ 73 w 25"/>
                <a:gd name="T3" fmla="*/ 206 h 19"/>
                <a:gd name="T4" fmla="*/ 82 w 25"/>
                <a:gd name="T5" fmla="*/ 161 h 19"/>
                <a:gd name="T6" fmla="*/ 178 w 25"/>
                <a:gd name="T7" fmla="*/ 53 h 19"/>
                <a:gd name="T8" fmla="*/ 212 w 25"/>
                <a:gd name="T9" fmla="*/ 0 h 19"/>
                <a:gd name="T10" fmla="*/ 141 w 25"/>
                <a:gd name="T11" fmla="*/ 20 h 19"/>
                <a:gd name="T12" fmla="*/ 73 w 25"/>
                <a:gd name="T13" fmla="*/ 64 h 19"/>
                <a:gd name="T14" fmla="*/ 48 w 25"/>
                <a:gd name="T15" fmla="*/ 108 h 19"/>
                <a:gd name="T16" fmla="*/ 36 w 25"/>
                <a:gd name="T17" fmla="*/ 161 h 19"/>
                <a:gd name="T18" fmla="*/ 48 w 25"/>
                <a:gd name="T19" fmla="*/ 170 h 19"/>
                <a:gd name="T20" fmla="*/ 36 w 25"/>
                <a:gd name="T21" fmla="*/ 18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19">
                  <a:moveTo>
                    <a:pt x="1" y="19"/>
                  </a:moveTo>
                  <a:cubicBezTo>
                    <a:pt x="0" y="16"/>
                    <a:pt x="4" y="19"/>
                    <a:pt x="6" y="19"/>
                  </a:cubicBezTo>
                  <a:cubicBezTo>
                    <a:pt x="8" y="19"/>
                    <a:pt x="10" y="16"/>
                    <a:pt x="7" y="15"/>
                  </a:cubicBezTo>
                  <a:cubicBezTo>
                    <a:pt x="7" y="11"/>
                    <a:pt x="10" y="7"/>
                    <a:pt x="15" y="5"/>
                  </a:cubicBezTo>
                  <a:cubicBezTo>
                    <a:pt x="17" y="4"/>
                    <a:pt x="25" y="2"/>
                    <a:pt x="18" y="0"/>
                  </a:cubicBezTo>
                  <a:cubicBezTo>
                    <a:pt x="15" y="0"/>
                    <a:pt x="13" y="0"/>
                    <a:pt x="12" y="2"/>
                  </a:cubicBezTo>
                  <a:cubicBezTo>
                    <a:pt x="9" y="4"/>
                    <a:pt x="8" y="4"/>
                    <a:pt x="6" y="6"/>
                  </a:cubicBezTo>
                  <a:cubicBezTo>
                    <a:pt x="2" y="7"/>
                    <a:pt x="4" y="8"/>
                    <a:pt x="4" y="10"/>
                  </a:cubicBezTo>
                  <a:cubicBezTo>
                    <a:pt x="5" y="13"/>
                    <a:pt x="5" y="13"/>
                    <a:pt x="3" y="15"/>
                  </a:cubicBezTo>
                  <a:cubicBezTo>
                    <a:pt x="3" y="15"/>
                    <a:pt x="4" y="16"/>
                    <a:pt x="4" y="16"/>
                  </a:cubicBezTo>
                  <a:cubicBezTo>
                    <a:pt x="4" y="16"/>
                    <a:pt x="3" y="16"/>
                    <a:pt x="3" y="17"/>
                  </a:cubicBezTo>
                </a:path>
              </a:pathLst>
            </a:custGeom>
            <a:solidFill>
              <a:srgbClr val="C95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0" name="Freeform 197">
              <a:extLst>
                <a:ext uri="{FF2B5EF4-FFF2-40B4-BE49-F238E27FC236}">
                  <a16:creationId xmlns:a16="http://schemas.microsoft.com/office/drawing/2014/main" id="{4FB8878F-0CC6-458C-10D1-21576EE22147}"/>
                </a:ext>
              </a:extLst>
            </p:cNvPr>
            <p:cNvSpPr>
              <a:spLocks/>
            </p:cNvSpPr>
            <p:nvPr/>
          </p:nvSpPr>
          <p:spPr bwMode="auto">
            <a:xfrm>
              <a:off x="3462" y="2305"/>
              <a:ext cx="47" cy="49"/>
            </a:xfrm>
            <a:custGeom>
              <a:avLst/>
              <a:gdLst>
                <a:gd name="T0" fmla="*/ 0 w 21"/>
                <a:gd name="T1" fmla="*/ 234 h 22"/>
                <a:gd name="T2" fmla="*/ 36 w 21"/>
                <a:gd name="T3" fmla="*/ 198 h 22"/>
                <a:gd name="T4" fmla="*/ 65 w 21"/>
                <a:gd name="T5" fmla="*/ 234 h 22"/>
                <a:gd name="T6" fmla="*/ 101 w 21"/>
                <a:gd name="T7" fmla="*/ 243 h 22"/>
                <a:gd name="T8" fmla="*/ 145 w 21"/>
                <a:gd name="T9" fmla="*/ 223 h 22"/>
                <a:gd name="T10" fmla="*/ 154 w 21"/>
                <a:gd name="T11" fmla="*/ 198 h 22"/>
                <a:gd name="T12" fmla="*/ 181 w 21"/>
                <a:gd name="T13" fmla="*/ 198 h 22"/>
                <a:gd name="T14" fmla="*/ 201 w 21"/>
                <a:gd name="T15" fmla="*/ 145 h 22"/>
                <a:gd name="T16" fmla="*/ 181 w 21"/>
                <a:gd name="T17" fmla="*/ 0 h 22"/>
                <a:gd name="T18" fmla="*/ 154 w 21"/>
                <a:gd name="T19" fmla="*/ 145 h 22"/>
                <a:gd name="T20" fmla="*/ 81 w 21"/>
                <a:gd name="T21" fmla="*/ 209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2">
                  <a:moveTo>
                    <a:pt x="0" y="21"/>
                  </a:moveTo>
                  <a:cubicBezTo>
                    <a:pt x="0" y="20"/>
                    <a:pt x="2" y="18"/>
                    <a:pt x="3" y="18"/>
                  </a:cubicBezTo>
                  <a:cubicBezTo>
                    <a:pt x="4" y="18"/>
                    <a:pt x="5" y="20"/>
                    <a:pt x="6" y="21"/>
                  </a:cubicBezTo>
                  <a:cubicBezTo>
                    <a:pt x="6" y="21"/>
                    <a:pt x="9" y="22"/>
                    <a:pt x="9" y="22"/>
                  </a:cubicBezTo>
                  <a:cubicBezTo>
                    <a:pt x="12" y="22"/>
                    <a:pt x="11" y="22"/>
                    <a:pt x="13" y="20"/>
                  </a:cubicBezTo>
                  <a:cubicBezTo>
                    <a:pt x="13" y="19"/>
                    <a:pt x="13" y="19"/>
                    <a:pt x="14" y="18"/>
                  </a:cubicBezTo>
                  <a:cubicBezTo>
                    <a:pt x="14" y="18"/>
                    <a:pt x="15" y="18"/>
                    <a:pt x="16" y="18"/>
                  </a:cubicBezTo>
                  <a:cubicBezTo>
                    <a:pt x="18" y="16"/>
                    <a:pt x="18" y="15"/>
                    <a:pt x="18" y="13"/>
                  </a:cubicBezTo>
                  <a:cubicBezTo>
                    <a:pt x="18" y="9"/>
                    <a:pt x="18" y="4"/>
                    <a:pt x="16" y="0"/>
                  </a:cubicBezTo>
                  <a:cubicBezTo>
                    <a:pt x="11" y="3"/>
                    <a:pt x="21" y="11"/>
                    <a:pt x="14" y="13"/>
                  </a:cubicBezTo>
                  <a:cubicBezTo>
                    <a:pt x="17" y="19"/>
                    <a:pt x="7" y="21"/>
                    <a:pt x="7" y="19"/>
                  </a:cubicBezTo>
                </a:path>
              </a:pathLst>
            </a:custGeom>
            <a:solidFill>
              <a:srgbClr val="C95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 name="Freeform 198">
              <a:extLst>
                <a:ext uri="{FF2B5EF4-FFF2-40B4-BE49-F238E27FC236}">
                  <a16:creationId xmlns:a16="http://schemas.microsoft.com/office/drawing/2014/main" id="{479E57B0-7CD1-6766-F883-FE71393D811A}"/>
                </a:ext>
              </a:extLst>
            </p:cNvPr>
            <p:cNvSpPr>
              <a:spLocks/>
            </p:cNvSpPr>
            <p:nvPr/>
          </p:nvSpPr>
          <p:spPr bwMode="auto">
            <a:xfrm>
              <a:off x="3179" y="2161"/>
              <a:ext cx="81" cy="104"/>
            </a:xfrm>
            <a:custGeom>
              <a:avLst/>
              <a:gdLst>
                <a:gd name="T0" fmla="*/ 36 w 36"/>
                <a:gd name="T1" fmla="*/ 459 h 46"/>
                <a:gd name="T2" fmla="*/ 25 w 36"/>
                <a:gd name="T3" fmla="*/ 531 h 46"/>
                <a:gd name="T4" fmla="*/ 56 w 36"/>
                <a:gd name="T5" fmla="*/ 414 h 46"/>
                <a:gd name="T6" fmla="*/ 92 w 36"/>
                <a:gd name="T7" fmla="*/ 384 h 46"/>
                <a:gd name="T8" fmla="*/ 101 w 36"/>
                <a:gd name="T9" fmla="*/ 301 h 46"/>
                <a:gd name="T10" fmla="*/ 137 w 36"/>
                <a:gd name="T11" fmla="*/ 292 h 46"/>
                <a:gd name="T12" fmla="*/ 162 w 36"/>
                <a:gd name="T13" fmla="*/ 255 h 46"/>
                <a:gd name="T14" fmla="*/ 218 w 36"/>
                <a:gd name="T15" fmla="*/ 219 h 46"/>
                <a:gd name="T16" fmla="*/ 239 w 36"/>
                <a:gd name="T17" fmla="*/ 138 h 46"/>
                <a:gd name="T18" fmla="*/ 263 w 36"/>
                <a:gd name="T19" fmla="*/ 149 h 46"/>
                <a:gd name="T20" fmla="*/ 344 w 36"/>
                <a:gd name="T21" fmla="*/ 129 h 46"/>
                <a:gd name="T22" fmla="*/ 329 w 36"/>
                <a:gd name="T23" fmla="*/ 45 h 46"/>
                <a:gd name="T24" fmla="*/ 365 w 36"/>
                <a:gd name="T25" fmla="*/ 72 h 46"/>
                <a:gd name="T26" fmla="*/ 410 w 36"/>
                <a:gd name="T27" fmla="*/ 57 h 46"/>
                <a:gd name="T28" fmla="*/ 329 w 36"/>
                <a:gd name="T29" fmla="*/ 11 h 46"/>
                <a:gd name="T30" fmla="*/ 263 w 36"/>
                <a:gd name="T31" fmla="*/ 45 h 46"/>
                <a:gd name="T32" fmla="*/ 218 w 36"/>
                <a:gd name="T33" fmla="*/ 102 h 46"/>
                <a:gd name="T34" fmla="*/ 173 w 36"/>
                <a:gd name="T35" fmla="*/ 129 h 46"/>
                <a:gd name="T36" fmla="*/ 162 w 36"/>
                <a:gd name="T37" fmla="*/ 174 h 46"/>
                <a:gd name="T38" fmla="*/ 101 w 36"/>
                <a:gd name="T39" fmla="*/ 231 h 46"/>
                <a:gd name="T40" fmla="*/ 45 w 36"/>
                <a:gd name="T41" fmla="*/ 292 h 46"/>
                <a:gd name="T42" fmla="*/ 25 w 36"/>
                <a:gd name="T43" fmla="*/ 337 h 46"/>
                <a:gd name="T44" fmla="*/ 45 w 36"/>
                <a:gd name="T45" fmla="*/ 414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46">
                  <a:moveTo>
                    <a:pt x="3" y="40"/>
                  </a:moveTo>
                  <a:cubicBezTo>
                    <a:pt x="3" y="42"/>
                    <a:pt x="2" y="44"/>
                    <a:pt x="2" y="46"/>
                  </a:cubicBezTo>
                  <a:cubicBezTo>
                    <a:pt x="3" y="43"/>
                    <a:pt x="4" y="39"/>
                    <a:pt x="5" y="36"/>
                  </a:cubicBezTo>
                  <a:cubicBezTo>
                    <a:pt x="5" y="34"/>
                    <a:pt x="7" y="28"/>
                    <a:pt x="8" y="33"/>
                  </a:cubicBezTo>
                  <a:cubicBezTo>
                    <a:pt x="9" y="31"/>
                    <a:pt x="7" y="28"/>
                    <a:pt x="9" y="26"/>
                  </a:cubicBezTo>
                  <a:cubicBezTo>
                    <a:pt x="10" y="25"/>
                    <a:pt x="11" y="26"/>
                    <a:pt x="12" y="25"/>
                  </a:cubicBezTo>
                  <a:cubicBezTo>
                    <a:pt x="13" y="24"/>
                    <a:pt x="13" y="23"/>
                    <a:pt x="14" y="22"/>
                  </a:cubicBezTo>
                  <a:cubicBezTo>
                    <a:pt x="16" y="21"/>
                    <a:pt x="18" y="22"/>
                    <a:pt x="19" y="19"/>
                  </a:cubicBezTo>
                  <a:cubicBezTo>
                    <a:pt x="20" y="17"/>
                    <a:pt x="17" y="13"/>
                    <a:pt x="21" y="12"/>
                  </a:cubicBezTo>
                  <a:cubicBezTo>
                    <a:pt x="21" y="13"/>
                    <a:pt x="22" y="13"/>
                    <a:pt x="23" y="13"/>
                  </a:cubicBezTo>
                  <a:cubicBezTo>
                    <a:pt x="24" y="10"/>
                    <a:pt x="27" y="12"/>
                    <a:pt x="30" y="11"/>
                  </a:cubicBezTo>
                  <a:cubicBezTo>
                    <a:pt x="27" y="10"/>
                    <a:pt x="26" y="6"/>
                    <a:pt x="29" y="4"/>
                  </a:cubicBezTo>
                  <a:cubicBezTo>
                    <a:pt x="30" y="5"/>
                    <a:pt x="31" y="6"/>
                    <a:pt x="32" y="6"/>
                  </a:cubicBezTo>
                  <a:cubicBezTo>
                    <a:pt x="34" y="6"/>
                    <a:pt x="34" y="3"/>
                    <a:pt x="36" y="5"/>
                  </a:cubicBezTo>
                  <a:cubicBezTo>
                    <a:pt x="35" y="2"/>
                    <a:pt x="31" y="1"/>
                    <a:pt x="29" y="1"/>
                  </a:cubicBezTo>
                  <a:cubicBezTo>
                    <a:pt x="25" y="0"/>
                    <a:pt x="24" y="1"/>
                    <a:pt x="23" y="4"/>
                  </a:cubicBezTo>
                  <a:cubicBezTo>
                    <a:pt x="21" y="7"/>
                    <a:pt x="21" y="8"/>
                    <a:pt x="19" y="9"/>
                  </a:cubicBezTo>
                  <a:cubicBezTo>
                    <a:pt x="17" y="10"/>
                    <a:pt x="16" y="10"/>
                    <a:pt x="15" y="11"/>
                  </a:cubicBezTo>
                  <a:cubicBezTo>
                    <a:pt x="14" y="12"/>
                    <a:pt x="15" y="14"/>
                    <a:pt x="14" y="15"/>
                  </a:cubicBezTo>
                  <a:cubicBezTo>
                    <a:pt x="13" y="17"/>
                    <a:pt x="11" y="18"/>
                    <a:pt x="9" y="20"/>
                  </a:cubicBezTo>
                  <a:cubicBezTo>
                    <a:pt x="7" y="23"/>
                    <a:pt x="7" y="24"/>
                    <a:pt x="4" y="25"/>
                  </a:cubicBezTo>
                  <a:cubicBezTo>
                    <a:pt x="0" y="26"/>
                    <a:pt x="0" y="26"/>
                    <a:pt x="2" y="29"/>
                  </a:cubicBezTo>
                  <a:cubicBezTo>
                    <a:pt x="3" y="32"/>
                    <a:pt x="4" y="33"/>
                    <a:pt x="4" y="36"/>
                  </a:cubicBezTo>
                </a:path>
              </a:pathLst>
            </a:custGeom>
            <a:solidFill>
              <a:srgbClr val="C76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 name="Freeform 199">
              <a:extLst>
                <a:ext uri="{FF2B5EF4-FFF2-40B4-BE49-F238E27FC236}">
                  <a16:creationId xmlns:a16="http://schemas.microsoft.com/office/drawing/2014/main" id="{C9F47933-9E21-0DBA-21DC-7DB92DB48624}"/>
                </a:ext>
              </a:extLst>
            </p:cNvPr>
            <p:cNvSpPr>
              <a:spLocks/>
            </p:cNvSpPr>
            <p:nvPr/>
          </p:nvSpPr>
          <p:spPr bwMode="auto">
            <a:xfrm>
              <a:off x="3356" y="2330"/>
              <a:ext cx="63" cy="83"/>
            </a:xfrm>
            <a:custGeom>
              <a:avLst/>
              <a:gdLst>
                <a:gd name="T0" fmla="*/ 137 w 28"/>
                <a:gd name="T1" fmla="*/ 316 h 37"/>
                <a:gd name="T2" fmla="*/ 137 w 28"/>
                <a:gd name="T3" fmla="*/ 283 h 37"/>
                <a:gd name="T4" fmla="*/ 173 w 28"/>
                <a:gd name="T5" fmla="*/ 271 h 37"/>
                <a:gd name="T6" fmla="*/ 162 w 28"/>
                <a:gd name="T7" fmla="*/ 191 h 37"/>
                <a:gd name="T8" fmla="*/ 218 w 28"/>
                <a:gd name="T9" fmla="*/ 146 h 37"/>
                <a:gd name="T10" fmla="*/ 207 w 28"/>
                <a:gd name="T11" fmla="*/ 65 h 37"/>
                <a:gd name="T12" fmla="*/ 239 w 28"/>
                <a:gd name="T13" fmla="*/ 45 h 37"/>
                <a:gd name="T14" fmla="*/ 275 w 28"/>
                <a:gd name="T15" fmla="*/ 20 h 37"/>
                <a:gd name="T16" fmla="*/ 320 w 28"/>
                <a:gd name="T17" fmla="*/ 45 h 37"/>
                <a:gd name="T18" fmla="*/ 254 w 28"/>
                <a:gd name="T19" fmla="*/ 126 h 37"/>
                <a:gd name="T20" fmla="*/ 227 w 28"/>
                <a:gd name="T21" fmla="*/ 182 h 37"/>
                <a:gd name="T22" fmla="*/ 207 w 28"/>
                <a:gd name="T23" fmla="*/ 247 h 37"/>
                <a:gd name="T24" fmla="*/ 182 w 28"/>
                <a:gd name="T25" fmla="*/ 262 h 37"/>
                <a:gd name="T26" fmla="*/ 182 w 28"/>
                <a:gd name="T27" fmla="*/ 292 h 37"/>
                <a:gd name="T28" fmla="*/ 146 w 28"/>
                <a:gd name="T29" fmla="*/ 363 h 37"/>
                <a:gd name="T30" fmla="*/ 72 w 28"/>
                <a:gd name="T31" fmla="*/ 408 h 37"/>
                <a:gd name="T32" fmla="*/ 0 w 28"/>
                <a:gd name="T33" fmla="*/ 417 h 37"/>
                <a:gd name="T34" fmla="*/ 117 w 28"/>
                <a:gd name="T35" fmla="*/ 316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37">
                  <a:moveTo>
                    <a:pt x="12" y="28"/>
                  </a:moveTo>
                  <a:cubicBezTo>
                    <a:pt x="11" y="28"/>
                    <a:pt x="11" y="26"/>
                    <a:pt x="12" y="25"/>
                  </a:cubicBezTo>
                  <a:cubicBezTo>
                    <a:pt x="13" y="22"/>
                    <a:pt x="13" y="24"/>
                    <a:pt x="15" y="24"/>
                  </a:cubicBezTo>
                  <a:cubicBezTo>
                    <a:pt x="17" y="22"/>
                    <a:pt x="14" y="20"/>
                    <a:pt x="14" y="17"/>
                  </a:cubicBezTo>
                  <a:cubicBezTo>
                    <a:pt x="16" y="17"/>
                    <a:pt x="19" y="14"/>
                    <a:pt x="19" y="13"/>
                  </a:cubicBezTo>
                  <a:cubicBezTo>
                    <a:pt x="19" y="10"/>
                    <a:pt x="17" y="8"/>
                    <a:pt x="18" y="6"/>
                  </a:cubicBezTo>
                  <a:cubicBezTo>
                    <a:pt x="19" y="5"/>
                    <a:pt x="21" y="5"/>
                    <a:pt x="21" y="4"/>
                  </a:cubicBezTo>
                  <a:cubicBezTo>
                    <a:pt x="22" y="4"/>
                    <a:pt x="23" y="2"/>
                    <a:pt x="24" y="2"/>
                  </a:cubicBezTo>
                  <a:cubicBezTo>
                    <a:pt x="26" y="0"/>
                    <a:pt x="26" y="2"/>
                    <a:pt x="28" y="4"/>
                  </a:cubicBezTo>
                  <a:cubicBezTo>
                    <a:pt x="22" y="2"/>
                    <a:pt x="23" y="9"/>
                    <a:pt x="22" y="11"/>
                  </a:cubicBezTo>
                  <a:cubicBezTo>
                    <a:pt x="21" y="13"/>
                    <a:pt x="20" y="12"/>
                    <a:pt x="20" y="16"/>
                  </a:cubicBezTo>
                  <a:cubicBezTo>
                    <a:pt x="19" y="18"/>
                    <a:pt x="20" y="20"/>
                    <a:pt x="18" y="22"/>
                  </a:cubicBezTo>
                  <a:cubicBezTo>
                    <a:pt x="18" y="22"/>
                    <a:pt x="16" y="22"/>
                    <a:pt x="16" y="23"/>
                  </a:cubicBezTo>
                  <a:cubicBezTo>
                    <a:pt x="15" y="24"/>
                    <a:pt x="16" y="24"/>
                    <a:pt x="16" y="26"/>
                  </a:cubicBezTo>
                  <a:cubicBezTo>
                    <a:pt x="15" y="28"/>
                    <a:pt x="15" y="30"/>
                    <a:pt x="13" y="32"/>
                  </a:cubicBezTo>
                  <a:cubicBezTo>
                    <a:pt x="11" y="33"/>
                    <a:pt x="8" y="36"/>
                    <a:pt x="6" y="36"/>
                  </a:cubicBezTo>
                  <a:cubicBezTo>
                    <a:pt x="4" y="37"/>
                    <a:pt x="1" y="36"/>
                    <a:pt x="0" y="37"/>
                  </a:cubicBezTo>
                  <a:cubicBezTo>
                    <a:pt x="4" y="35"/>
                    <a:pt x="9" y="33"/>
                    <a:pt x="10" y="28"/>
                  </a:cubicBezTo>
                </a:path>
              </a:pathLst>
            </a:custGeom>
            <a:solidFill>
              <a:srgbClr val="C76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3" name="Freeform 200">
              <a:extLst>
                <a:ext uri="{FF2B5EF4-FFF2-40B4-BE49-F238E27FC236}">
                  <a16:creationId xmlns:a16="http://schemas.microsoft.com/office/drawing/2014/main" id="{49B42AFC-E899-E700-DB50-F6D6A542484D}"/>
                </a:ext>
              </a:extLst>
            </p:cNvPr>
            <p:cNvSpPr>
              <a:spLocks/>
            </p:cNvSpPr>
            <p:nvPr/>
          </p:nvSpPr>
          <p:spPr bwMode="auto">
            <a:xfrm>
              <a:off x="3479" y="2287"/>
              <a:ext cx="45" cy="81"/>
            </a:xfrm>
            <a:custGeom>
              <a:avLst/>
              <a:gdLst>
                <a:gd name="T0" fmla="*/ 146 w 20"/>
                <a:gd name="T1" fmla="*/ 117 h 36"/>
                <a:gd name="T2" fmla="*/ 182 w 20"/>
                <a:gd name="T3" fmla="*/ 207 h 36"/>
                <a:gd name="T4" fmla="*/ 137 w 20"/>
                <a:gd name="T5" fmla="*/ 299 h 36"/>
                <a:gd name="T6" fmla="*/ 101 w 20"/>
                <a:gd name="T7" fmla="*/ 376 h 36"/>
                <a:gd name="T8" fmla="*/ 0 w 20"/>
                <a:gd name="T9" fmla="*/ 389 h 36"/>
                <a:gd name="T10" fmla="*/ 117 w 20"/>
                <a:gd name="T11" fmla="*/ 410 h 36"/>
                <a:gd name="T12" fmla="*/ 218 w 20"/>
                <a:gd name="T13" fmla="*/ 356 h 36"/>
                <a:gd name="T14" fmla="*/ 207 w 20"/>
                <a:gd name="T15" fmla="*/ 239 h 36"/>
                <a:gd name="T16" fmla="*/ 207 w 20"/>
                <a:gd name="T17" fmla="*/ 137 h 36"/>
                <a:gd name="T18" fmla="*/ 146 w 20"/>
                <a:gd name="T19" fmla="*/ 56 h 36"/>
                <a:gd name="T20" fmla="*/ 101 w 20"/>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36">
                  <a:moveTo>
                    <a:pt x="13" y="10"/>
                  </a:moveTo>
                  <a:cubicBezTo>
                    <a:pt x="13" y="13"/>
                    <a:pt x="16" y="15"/>
                    <a:pt x="16" y="18"/>
                  </a:cubicBezTo>
                  <a:cubicBezTo>
                    <a:pt x="16" y="23"/>
                    <a:pt x="14" y="23"/>
                    <a:pt x="12" y="26"/>
                  </a:cubicBezTo>
                  <a:cubicBezTo>
                    <a:pt x="10" y="28"/>
                    <a:pt x="11" y="31"/>
                    <a:pt x="9" y="33"/>
                  </a:cubicBezTo>
                  <a:cubicBezTo>
                    <a:pt x="7" y="35"/>
                    <a:pt x="3" y="34"/>
                    <a:pt x="0" y="34"/>
                  </a:cubicBezTo>
                  <a:cubicBezTo>
                    <a:pt x="3" y="30"/>
                    <a:pt x="7" y="36"/>
                    <a:pt x="10" y="36"/>
                  </a:cubicBezTo>
                  <a:cubicBezTo>
                    <a:pt x="12" y="36"/>
                    <a:pt x="16" y="31"/>
                    <a:pt x="19" y="31"/>
                  </a:cubicBezTo>
                  <a:cubicBezTo>
                    <a:pt x="16" y="28"/>
                    <a:pt x="17" y="24"/>
                    <a:pt x="18" y="21"/>
                  </a:cubicBezTo>
                  <a:cubicBezTo>
                    <a:pt x="20" y="17"/>
                    <a:pt x="20" y="16"/>
                    <a:pt x="18" y="12"/>
                  </a:cubicBezTo>
                  <a:cubicBezTo>
                    <a:pt x="17" y="8"/>
                    <a:pt x="17" y="7"/>
                    <a:pt x="13" y="5"/>
                  </a:cubicBezTo>
                  <a:cubicBezTo>
                    <a:pt x="11" y="4"/>
                    <a:pt x="9" y="2"/>
                    <a:pt x="9" y="0"/>
                  </a:cubicBezTo>
                </a:path>
              </a:pathLst>
            </a:custGeom>
            <a:solidFill>
              <a:srgbClr val="AB5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4" name="Freeform 201">
              <a:extLst>
                <a:ext uri="{FF2B5EF4-FFF2-40B4-BE49-F238E27FC236}">
                  <a16:creationId xmlns:a16="http://schemas.microsoft.com/office/drawing/2014/main" id="{DBC5EE3F-CBCF-16E9-D7F8-1D1F654DE5D9}"/>
                </a:ext>
              </a:extLst>
            </p:cNvPr>
            <p:cNvSpPr>
              <a:spLocks/>
            </p:cNvSpPr>
            <p:nvPr/>
          </p:nvSpPr>
          <p:spPr bwMode="auto">
            <a:xfrm>
              <a:off x="3513" y="2309"/>
              <a:ext cx="34" cy="88"/>
            </a:xfrm>
            <a:custGeom>
              <a:avLst/>
              <a:gdLst>
                <a:gd name="T0" fmla="*/ 129 w 15"/>
                <a:gd name="T1" fmla="*/ 117 h 39"/>
                <a:gd name="T2" fmla="*/ 165 w 15"/>
                <a:gd name="T3" fmla="*/ 219 h 39"/>
                <a:gd name="T4" fmla="*/ 93 w 15"/>
                <a:gd name="T5" fmla="*/ 311 h 39"/>
                <a:gd name="T6" fmla="*/ 82 w 15"/>
                <a:gd name="T7" fmla="*/ 402 h 39"/>
                <a:gd name="T8" fmla="*/ 0 w 15"/>
                <a:gd name="T9" fmla="*/ 377 h 39"/>
                <a:gd name="T10" fmla="*/ 102 w 15"/>
                <a:gd name="T11" fmla="*/ 194 h 39"/>
                <a:gd name="T12" fmla="*/ 73 w 15"/>
                <a:gd name="T13" fmla="*/ 0 h 39"/>
                <a:gd name="T14" fmla="*/ 150 w 15"/>
                <a:gd name="T15" fmla="*/ 12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39">
                  <a:moveTo>
                    <a:pt x="11" y="10"/>
                  </a:moveTo>
                  <a:cubicBezTo>
                    <a:pt x="11" y="13"/>
                    <a:pt x="15" y="16"/>
                    <a:pt x="14" y="19"/>
                  </a:cubicBezTo>
                  <a:cubicBezTo>
                    <a:pt x="14" y="23"/>
                    <a:pt x="10" y="24"/>
                    <a:pt x="8" y="27"/>
                  </a:cubicBezTo>
                  <a:cubicBezTo>
                    <a:pt x="7" y="30"/>
                    <a:pt x="9" y="33"/>
                    <a:pt x="7" y="35"/>
                  </a:cubicBezTo>
                  <a:cubicBezTo>
                    <a:pt x="5" y="39"/>
                    <a:pt x="2" y="35"/>
                    <a:pt x="0" y="33"/>
                  </a:cubicBezTo>
                  <a:cubicBezTo>
                    <a:pt x="9" y="32"/>
                    <a:pt x="10" y="24"/>
                    <a:pt x="9" y="17"/>
                  </a:cubicBezTo>
                  <a:cubicBezTo>
                    <a:pt x="8" y="13"/>
                    <a:pt x="9" y="2"/>
                    <a:pt x="6" y="0"/>
                  </a:cubicBezTo>
                  <a:cubicBezTo>
                    <a:pt x="9" y="2"/>
                    <a:pt x="14" y="7"/>
                    <a:pt x="13" y="11"/>
                  </a:cubicBezTo>
                </a:path>
              </a:pathLst>
            </a:custGeom>
            <a:solidFill>
              <a:srgbClr val="B45D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5" name="Freeform 202">
              <a:extLst>
                <a:ext uri="{FF2B5EF4-FFF2-40B4-BE49-F238E27FC236}">
                  <a16:creationId xmlns:a16="http://schemas.microsoft.com/office/drawing/2014/main" id="{272F9FD3-93BE-2EC5-655E-517449C8EB04}"/>
                </a:ext>
              </a:extLst>
            </p:cNvPr>
            <p:cNvSpPr>
              <a:spLocks/>
            </p:cNvSpPr>
            <p:nvPr/>
          </p:nvSpPr>
          <p:spPr bwMode="auto">
            <a:xfrm>
              <a:off x="3168" y="2076"/>
              <a:ext cx="74" cy="43"/>
            </a:xfrm>
            <a:custGeom>
              <a:avLst/>
              <a:gdLst>
                <a:gd name="T0" fmla="*/ 101 w 33"/>
                <a:gd name="T1" fmla="*/ 25 h 19"/>
                <a:gd name="T2" fmla="*/ 9 w 33"/>
                <a:gd name="T3" fmla="*/ 220 h 19"/>
                <a:gd name="T4" fmla="*/ 45 w 33"/>
                <a:gd name="T5" fmla="*/ 220 h 19"/>
                <a:gd name="T6" fmla="*/ 90 w 33"/>
                <a:gd name="T7" fmla="*/ 93 h 19"/>
                <a:gd name="T8" fmla="*/ 137 w 33"/>
                <a:gd name="T9" fmla="*/ 57 h 19"/>
                <a:gd name="T10" fmla="*/ 157 w 33"/>
                <a:gd name="T11" fmla="*/ 93 h 19"/>
                <a:gd name="T12" fmla="*/ 215 w 33"/>
                <a:gd name="T13" fmla="*/ 93 h 19"/>
                <a:gd name="T14" fmla="*/ 292 w 33"/>
                <a:gd name="T15" fmla="*/ 129 h 19"/>
                <a:gd name="T16" fmla="*/ 372 w 33"/>
                <a:gd name="T17" fmla="*/ 149 h 19"/>
                <a:gd name="T18" fmla="*/ 126 w 33"/>
                <a:gd name="T19" fmla="*/ 45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9">
                  <a:moveTo>
                    <a:pt x="9" y="2"/>
                  </a:moveTo>
                  <a:cubicBezTo>
                    <a:pt x="0" y="3"/>
                    <a:pt x="2" y="12"/>
                    <a:pt x="1" y="19"/>
                  </a:cubicBezTo>
                  <a:cubicBezTo>
                    <a:pt x="2" y="19"/>
                    <a:pt x="3" y="19"/>
                    <a:pt x="4" y="19"/>
                  </a:cubicBezTo>
                  <a:cubicBezTo>
                    <a:pt x="0" y="16"/>
                    <a:pt x="6" y="10"/>
                    <a:pt x="8" y="8"/>
                  </a:cubicBezTo>
                  <a:cubicBezTo>
                    <a:pt x="7" y="4"/>
                    <a:pt x="10" y="4"/>
                    <a:pt x="12" y="5"/>
                  </a:cubicBezTo>
                  <a:cubicBezTo>
                    <a:pt x="13" y="6"/>
                    <a:pt x="13" y="8"/>
                    <a:pt x="14" y="8"/>
                  </a:cubicBezTo>
                  <a:cubicBezTo>
                    <a:pt x="16" y="9"/>
                    <a:pt x="17" y="8"/>
                    <a:pt x="19" y="8"/>
                  </a:cubicBezTo>
                  <a:cubicBezTo>
                    <a:pt x="22" y="9"/>
                    <a:pt x="23" y="11"/>
                    <a:pt x="26" y="11"/>
                  </a:cubicBezTo>
                  <a:cubicBezTo>
                    <a:pt x="29" y="12"/>
                    <a:pt x="31" y="8"/>
                    <a:pt x="33" y="13"/>
                  </a:cubicBezTo>
                  <a:cubicBezTo>
                    <a:pt x="31" y="10"/>
                    <a:pt x="14" y="0"/>
                    <a:pt x="11" y="4"/>
                  </a:cubicBezTo>
                </a:path>
              </a:pathLst>
            </a:custGeom>
            <a:solidFill>
              <a:srgbClr val="B45D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6" name="Freeform 203">
              <a:extLst>
                <a:ext uri="{FF2B5EF4-FFF2-40B4-BE49-F238E27FC236}">
                  <a16:creationId xmlns:a16="http://schemas.microsoft.com/office/drawing/2014/main" id="{18C26185-7C6F-3C94-5F22-D3F3BF790F31}"/>
                </a:ext>
              </a:extLst>
            </p:cNvPr>
            <p:cNvSpPr>
              <a:spLocks/>
            </p:cNvSpPr>
            <p:nvPr/>
          </p:nvSpPr>
          <p:spPr bwMode="auto">
            <a:xfrm>
              <a:off x="3185" y="2424"/>
              <a:ext cx="79" cy="36"/>
            </a:xfrm>
            <a:custGeom>
              <a:avLst/>
              <a:gdLst>
                <a:gd name="T0" fmla="*/ 25 w 35"/>
                <a:gd name="T1" fmla="*/ 92 h 16"/>
                <a:gd name="T2" fmla="*/ 81 w 35"/>
                <a:gd name="T3" fmla="*/ 182 h 16"/>
                <a:gd name="T4" fmla="*/ 163 w 35"/>
                <a:gd name="T5" fmla="*/ 173 h 16"/>
                <a:gd name="T6" fmla="*/ 219 w 35"/>
                <a:gd name="T7" fmla="*/ 92 h 16"/>
                <a:gd name="T8" fmla="*/ 300 w 35"/>
                <a:gd name="T9" fmla="*/ 81 h 16"/>
                <a:gd name="T10" fmla="*/ 332 w 35"/>
                <a:gd name="T11" fmla="*/ 36 h 16"/>
                <a:gd name="T12" fmla="*/ 239 w 35"/>
                <a:gd name="T13" fmla="*/ 81 h 16"/>
                <a:gd name="T14" fmla="*/ 147 w 35"/>
                <a:gd name="T15" fmla="*/ 101 h 16"/>
                <a:gd name="T16" fmla="*/ 102 w 35"/>
                <a:gd name="T17" fmla="*/ 126 h 16"/>
                <a:gd name="T18" fmla="*/ 72 w 35"/>
                <a:gd name="T19" fmla="*/ 92 h 16"/>
                <a:gd name="T20" fmla="*/ 0 w 35"/>
                <a:gd name="T21" fmla="*/ 25 h 16"/>
                <a:gd name="T22" fmla="*/ 0 w 3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16">
                  <a:moveTo>
                    <a:pt x="2" y="8"/>
                  </a:moveTo>
                  <a:cubicBezTo>
                    <a:pt x="4" y="11"/>
                    <a:pt x="5" y="14"/>
                    <a:pt x="7" y="16"/>
                  </a:cubicBezTo>
                  <a:cubicBezTo>
                    <a:pt x="10" y="12"/>
                    <a:pt x="11" y="16"/>
                    <a:pt x="14" y="15"/>
                  </a:cubicBezTo>
                  <a:cubicBezTo>
                    <a:pt x="19" y="15"/>
                    <a:pt x="17" y="11"/>
                    <a:pt x="19" y="8"/>
                  </a:cubicBezTo>
                  <a:cubicBezTo>
                    <a:pt x="22" y="5"/>
                    <a:pt x="24" y="7"/>
                    <a:pt x="26" y="7"/>
                  </a:cubicBezTo>
                  <a:cubicBezTo>
                    <a:pt x="29" y="7"/>
                    <a:pt x="35" y="4"/>
                    <a:pt x="29" y="3"/>
                  </a:cubicBezTo>
                  <a:cubicBezTo>
                    <a:pt x="26" y="2"/>
                    <a:pt x="24" y="7"/>
                    <a:pt x="21" y="7"/>
                  </a:cubicBezTo>
                  <a:cubicBezTo>
                    <a:pt x="18" y="8"/>
                    <a:pt x="16" y="8"/>
                    <a:pt x="13" y="9"/>
                  </a:cubicBezTo>
                  <a:cubicBezTo>
                    <a:pt x="11" y="10"/>
                    <a:pt x="13" y="12"/>
                    <a:pt x="9" y="11"/>
                  </a:cubicBezTo>
                  <a:cubicBezTo>
                    <a:pt x="8" y="11"/>
                    <a:pt x="7" y="9"/>
                    <a:pt x="6" y="8"/>
                  </a:cubicBezTo>
                  <a:cubicBezTo>
                    <a:pt x="4" y="6"/>
                    <a:pt x="4" y="2"/>
                    <a:pt x="0" y="2"/>
                  </a:cubicBezTo>
                  <a:cubicBezTo>
                    <a:pt x="0" y="1"/>
                    <a:pt x="0" y="0"/>
                    <a:pt x="0" y="0"/>
                  </a:cubicBezTo>
                </a:path>
              </a:pathLst>
            </a:custGeom>
            <a:solidFill>
              <a:srgbClr val="9A4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7" name="Freeform 204">
              <a:extLst>
                <a:ext uri="{FF2B5EF4-FFF2-40B4-BE49-F238E27FC236}">
                  <a16:creationId xmlns:a16="http://schemas.microsoft.com/office/drawing/2014/main" id="{B72449BE-1E13-00D0-B2C0-F782F709ECD1}"/>
                </a:ext>
              </a:extLst>
            </p:cNvPr>
            <p:cNvSpPr>
              <a:spLocks/>
            </p:cNvSpPr>
            <p:nvPr/>
          </p:nvSpPr>
          <p:spPr bwMode="auto">
            <a:xfrm>
              <a:off x="1882" y="2087"/>
              <a:ext cx="653" cy="1272"/>
            </a:xfrm>
            <a:custGeom>
              <a:avLst/>
              <a:gdLst>
                <a:gd name="T0" fmla="*/ 36 w 291"/>
                <a:gd name="T1" fmla="*/ 3542 h 567"/>
                <a:gd name="T2" fmla="*/ 171 w 291"/>
                <a:gd name="T3" fmla="*/ 4278 h 567"/>
                <a:gd name="T4" fmla="*/ 518 w 291"/>
                <a:gd name="T5" fmla="*/ 4947 h 567"/>
                <a:gd name="T6" fmla="*/ 871 w 291"/>
                <a:gd name="T7" fmla="*/ 5566 h 567"/>
                <a:gd name="T8" fmla="*/ 983 w 291"/>
                <a:gd name="T9" fmla="*/ 5658 h 567"/>
                <a:gd name="T10" fmla="*/ 1129 w 291"/>
                <a:gd name="T11" fmla="*/ 5792 h 567"/>
                <a:gd name="T12" fmla="*/ 1243 w 291"/>
                <a:gd name="T13" fmla="*/ 5884 h 567"/>
                <a:gd name="T14" fmla="*/ 1335 w 291"/>
                <a:gd name="T15" fmla="*/ 6019 h 567"/>
                <a:gd name="T16" fmla="*/ 1526 w 291"/>
                <a:gd name="T17" fmla="*/ 6129 h 567"/>
                <a:gd name="T18" fmla="*/ 1681 w 291"/>
                <a:gd name="T19" fmla="*/ 6277 h 567"/>
                <a:gd name="T20" fmla="*/ 1887 w 291"/>
                <a:gd name="T21" fmla="*/ 6335 h 567"/>
                <a:gd name="T22" fmla="*/ 1809 w 291"/>
                <a:gd name="T23" fmla="*/ 6095 h 567"/>
                <a:gd name="T24" fmla="*/ 1696 w 291"/>
                <a:gd name="T25" fmla="*/ 5893 h 567"/>
                <a:gd name="T26" fmla="*/ 1627 w 291"/>
                <a:gd name="T27" fmla="*/ 5667 h 567"/>
                <a:gd name="T28" fmla="*/ 1456 w 291"/>
                <a:gd name="T29" fmla="*/ 5238 h 567"/>
                <a:gd name="T30" fmla="*/ 1515 w 291"/>
                <a:gd name="T31" fmla="*/ 4866 h 567"/>
                <a:gd name="T32" fmla="*/ 1591 w 291"/>
                <a:gd name="T33" fmla="*/ 4303 h 567"/>
                <a:gd name="T34" fmla="*/ 1696 w 291"/>
                <a:gd name="T35" fmla="*/ 4132 h 567"/>
                <a:gd name="T36" fmla="*/ 1696 w 291"/>
                <a:gd name="T37" fmla="*/ 3796 h 567"/>
                <a:gd name="T38" fmla="*/ 1833 w 291"/>
                <a:gd name="T39" fmla="*/ 3376 h 567"/>
                <a:gd name="T40" fmla="*/ 1999 w 291"/>
                <a:gd name="T41" fmla="*/ 3096 h 567"/>
                <a:gd name="T42" fmla="*/ 2100 w 291"/>
                <a:gd name="T43" fmla="*/ 2777 h 567"/>
                <a:gd name="T44" fmla="*/ 2190 w 291"/>
                <a:gd name="T45" fmla="*/ 2542 h 567"/>
                <a:gd name="T46" fmla="*/ 2316 w 291"/>
                <a:gd name="T47" fmla="*/ 2304 h 567"/>
                <a:gd name="T48" fmla="*/ 2554 w 291"/>
                <a:gd name="T49" fmla="*/ 1898 h 567"/>
                <a:gd name="T50" fmla="*/ 2733 w 291"/>
                <a:gd name="T51" fmla="*/ 1425 h 567"/>
                <a:gd name="T52" fmla="*/ 2861 w 291"/>
                <a:gd name="T53" fmla="*/ 1081 h 567"/>
                <a:gd name="T54" fmla="*/ 2971 w 291"/>
                <a:gd name="T55" fmla="*/ 1007 h 567"/>
                <a:gd name="T56" fmla="*/ 3108 w 291"/>
                <a:gd name="T57" fmla="*/ 826 h 567"/>
                <a:gd name="T58" fmla="*/ 3162 w 291"/>
                <a:gd name="T59" fmla="*/ 680 h 567"/>
                <a:gd name="T60" fmla="*/ 3072 w 291"/>
                <a:gd name="T61" fmla="*/ 328 h 567"/>
                <a:gd name="T62" fmla="*/ 2834 w 291"/>
                <a:gd name="T63" fmla="*/ 146 h 567"/>
                <a:gd name="T64" fmla="*/ 2724 w 291"/>
                <a:gd name="T65" fmla="*/ 0 h 567"/>
                <a:gd name="T66" fmla="*/ 2825 w 291"/>
                <a:gd name="T67" fmla="*/ 462 h 567"/>
                <a:gd name="T68" fmla="*/ 2587 w 291"/>
                <a:gd name="T69" fmla="*/ 891 h 567"/>
                <a:gd name="T70" fmla="*/ 2296 w 291"/>
                <a:gd name="T71" fmla="*/ 1153 h 567"/>
                <a:gd name="T72" fmla="*/ 2235 w 291"/>
                <a:gd name="T73" fmla="*/ 1660 h 567"/>
                <a:gd name="T74" fmla="*/ 2035 w 291"/>
                <a:gd name="T75" fmla="*/ 1932 h 567"/>
                <a:gd name="T76" fmla="*/ 1943 w 291"/>
                <a:gd name="T77" fmla="*/ 2169 h 567"/>
                <a:gd name="T78" fmla="*/ 1907 w 291"/>
                <a:gd name="T79" fmla="*/ 2315 h 567"/>
                <a:gd name="T80" fmla="*/ 1741 w 291"/>
                <a:gd name="T81" fmla="*/ 2688 h 567"/>
                <a:gd name="T82" fmla="*/ 1636 w 291"/>
                <a:gd name="T83" fmla="*/ 2824 h 567"/>
                <a:gd name="T84" fmla="*/ 1501 w 291"/>
                <a:gd name="T85" fmla="*/ 3343 h 567"/>
                <a:gd name="T86" fmla="*/ 1308 w 291"/>
                <a:gd name="T87" fmla="*/ 3760 h 567"/>
                <a:gd name="T88" fmla="*/ 1082 w 291"/>
                <a:gd name="T89" fmla="*/ 4040 h 567"/>
                <a:gd name="T90" fmla="*/ 1017 w 291"/>
                <a:gd name="T91" fmla="*/ 4278 h 567"/>
                <a:gd name="T92" fmla="*/ 907 w 291"/>
                <a:gd name="T93" fmla="*/ 4303 h 567"/>
                <a:gd name="T94" fmla="*/ 745 w 291"/>
                <a:gd name="T95" fmla="*/ 4186 h 567"/>
                <a:gd name="T96" fmla="*/ 599 w 291"/>
                <a:gd name="T97" fmla="*/ 4007 h 567"/>
                <a:gd name="T98" fmla="*/ 408 w 291"/>
                <a:gd name="T99" fmla="*/ 3841 h 567"/>
                <a:gd name="T100" fmla="*/ 307 w 291"/>
                <a:gd name="T101" fmla="*/ 3578 h 567"/>
                <a:gd name="T102" fmla="*/ 101 w 291"/>
                <a:gd name="T103" fmla="*/ 3322 h 567"/>
                <a:gd name="T104" fmla="*/ 65 w 291"/>
                <a:gd name="T105" fmla="*/ 3116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 h="567">
                  <a:moveTo>
                    <a:pt x="3" y="276"/>
                  </a:moveTo>
                  <a:cubicBezTo>
                    <a:pt x="3" y="289"/>
                    <a:pt x="0" y="301"/>
                    <a:pt x="3" y="314"/>
                  </a:cubicBezTo>
                  <a:cubicBezTo>
                    <a:pt x="6" y="325"/>
                    <a:pt x="5" y="335"/>
                    <a:pt x="5" y="347"/>
                  </a:cubicBezTo>
                  <a:cubicBezTo>
                    <a:pt x="5" y="357"/>
                    <a:pt x="10" y="370"/>
                    <a:pt x="15" y="379"/>
                  </a:cubicBezTo>
                  <a:cubicBezTo>
                    <a:pt x="21" y="390"/>
                    <a:pt x="25" y="401"/>
                    <a:pt x="32" y="412"/>
                  </a:cubicBezTo>
                  <a:cubicBezTo>
                    <a:pt x="37" y="420"/>
                    <a:pt x="41" y="430"/>
                    <a:pt x="46" y="438"/>
                  </a:cubicBezTo>
                  <a:cubicBezTo>
                    <a:pt x="52" y="448"/>
                    <a:pt x="60" y="455"/>
                    <a:pt x="63" y="467"/>
                  </a:cubicBezTo>
                  <a:cubicBezTo>
                    <a:pt x="66" y="479"/>
                    <a:pt x="69" y="485"/>
                    <a:pt x="77" y="493"/>
                  </a:cubicBezTo>
                  <a:cubicBezTo>
                    <a:pt x="79" y="495"/>
                    <a:pt x="81" y="498"/>
                    <a:pt x="82" y="499"/>
                  </a:cubicBezTo>
                  <a:cubicBezTo>
                    <a:pt x="84" y="501"/>
                    <a:pt x="85" y="500"/>
                    <a:pt x="87" y="501"/>
                  </a:cubicBezTo>
                  <a:cubicBezTo>
                    <a:pt x="92" y="504"/>
                    <a:pt x="95" y="505"/>
                    <a:pt x="94" y="511"/>
                  </a:cubicBezTo>
                  <a:cubicBezTo>
                    <a:pt x="99" y="510"/>
                    <a:pt x="98" y="512"/>
                    <a:pt x="100" y="513"/>
                  </a:cubicBezTo>
                  <a:cubicBezTo>
                    <a:pt x="102" y="514"/>
                    <a:pt x="105" y="516"/>
                    <a:pt x="106" y="517"/>
                  </a:cubicBezTo>
                  <a:cubicBezTo>
                    <a:pt x="109" y="519"/>
                    <a:pt x="109" y="517"/>
                    <a:pt x="110" y="521"/>
                  </a:cubicBezTo>
                  <a:cubicBezTo>
                    <a:pt x="112" y="524"/>
                    <a:pt x="110" y="526"/>
                    <a:pt x="112" y="529"/>
                  </a:cubicBezTo>
                  <a:cubicBezTo>
                    <a:pt x="113" y="531"/>
                    <a:pt x="117" y="531"/>
                    <a:pt x="118" y="533"/>
                  </a:cubicBezTo>
                  <a:cubicBezTo>
                    <a:pt x="120" y="536"/>
                    <a:pt x="119" y="538"/>
                    <a:pt x="121" y="541"/>
                  </a:cubicBezTo>
                  <a:cubicBezTo>
                    <a:pt x="125" y="547"/>
                    <a:pt x="130" y="542"/>
                    <a:pt x="135" y="543"/>
                  </a:cubicBezTo>
                  <a:cubicBezTo>
                    <a:pt x="141" y="545"/>
                    <a:pt x="138" y="550"/>
                    <a:pt x="142" y="554"/>
                  </a:cubicBezTo>
                  <a:cubicBezTo>
                    <a:pt x="145" y="556"/>
                    <a:pt x="147" y="555"/>
                    <a:pt x="149" y="556"/>
                  </a:cubicBezTo>
                  <a:cubicBezTo>
                    <a:pt x="152" y="557"/>
                    <a:pt x="153" y="558"/>
                    <a:pt x="157" y="560"/>
                  </a:cubicBezTo>
                  <a:cubicBezTo>
                    <a:pt x="160" y="563"/>
                    <a:pt x="167" y="567"/>
                    <a:pt x="167" y="561"/>
                  </a:cubicBezTo>
                  <a:cubicBezTo>
                    <a:pt x="167" y="558"/>
                    <a:pt x="163" y="550"/>
                    <a:pt x="162" y="547"/>
                  </a:cubicBezTo>
                  <a:cubicBezTo>
                    <a:pt x="161" y="543"/>
                    <a:pt x="163" y="544"/>
                    <a:pt x="160" y="540"/>
                  </a:cubicBezTo>
                  <a:cubicBezTo>
                    <a:pt x="159" y="538"/>
                    <a:pt x="157" y="537"/>
                    <a:pt x="155" y="535"/>
                  </a:cubicBezTo>
                  <a:cubicBezTo>
                    <a:pt x="151" y="530"/>
                    <a:pt x="152" y="529"/>
                    <a:pt x="150" y="522"/>
                  </a:cubicBezTo>
                  <a:cubicBezTo>
                    <a:pt x="149" y="517"/>
                    <a:pt x="145" y="514"/>
                    <a:pt x="144" y="509"/>
                  </a:cubicBezTo>
                  <a:cubicBezTo>
                    <a:pt x="143" y="507"/>
                    <a:pt x="144" y="504"/>
                    <a:pt x="144" y="502"/>
                  </a:cubicBezTo>
                  <a:cubicBezTo>
                    <a:pt x="143" y="498"/>
                    <a:pt x="140" y="497"/>
                    <a:pt x="138" y="494"/>
                  </a:cubicBezTo>
                  <a:cubicBezTo>
                    <a:pt x="132" y="485"/>
                    <a:pt x="129" y="474"/>
                    <a:pt x="129" y="464"/>
                  </a:cubicBezTo>
                  <a:cubicBezTo>
                    <a:pt x="130" y="454"/>
                    <a:pt x="128" y="442"/>
                    <a:pt x="132" y="432"/>
                  </a:cubicBezTo>
                  <a:cubicBezTo>
                    <a:pt x="132" y="432"/>
                    <a:pt x="133" y="431"/>
                    <a:pt x="134" y="431"/>
                  </a:cubicBezTo>
                  <a:cubicBezTo>
                    <a:pt x="129" y="422"/>
                    <a:pt x="129" y="404"/>
                    <a:pt x="132" y="396"/>
                  </a:cubicBezTo>
                  <a:cubicBezTo>
                    <a:pt x="134" y="390"/>
                    <a:pt x="138" y="385"/>
                    <a:pt x="141" y="381"/>
                  </a:cubicBezTo>
                  <a:cubicBezTo>
                    <a:pt x="144" y="376"/>
                    <a:pt x="147" y="374"/>
                    <a:pt x="146" y="367"/>
                  </a:cubicBezTo>
                  <a:cubicBezTo>
                    <a:pt x="148" y="367"/>
                    <a:pt x="148" y="366"/>
                    <a:pt x="150" y="366"/>
                  </a:cubicBezTo>
                  <a:cubicBezTo>
                    <a:pt x="145" y="362"/>
                    <a:pt x="143" y="350"/>
                    <a:pt x="145" y="345"/>
                  </a:cubicBezTo>
                  <a:cubicBezTo>
                    <a:pt x="146" y="341"/>
                    <a:pt x="149" y="339"/>
                    <a:pt x="150" y="336"/>
                  </a:cubicBezTo>
                  <a:cubicBezTo>
                    <a:pt x="152" y="332"/>
                    <a:pt x="150" y="328"/>
                    <a:pt x="151" y="324"/>
                  </a:cubicBezTo>
                  <a:cubicBezTo>
                    <a:pt x="163" y="323"/>
                    <a:pt x="159" y="306"/>
                    <a:pt x="162" y="299"/>
                  </a:cubicBezTo>
                  <a:cubicBezTo>
                    <a:pt x="164" y="294"/>
                    <a:pt x="168" y="292"/>
                    <a:pt x="169" y="286"/>
                  </a:cubicBezTo>
                  <a:cubicBezTo>
                    <a:pt x="171" y="279"/>
                    <a:pt x="172" y="279"/>
                    <a:pt x="177" y="274"/>
                  </a:cubicBezTo>
                  <a:cubicBezTo>
                    <a:pt x="179" y="271"/>
                    <a:pt x="184" y="265"/>
                    <a:pt x="185" y="262"/>
                  </a:cubicBezTo>
                  <a:cubicBezTo>
                    <a:pt x="186" y="256"/>
                    <a:pt x="182" y="252"/>
                    <a:pt x="186" y="246"/>
                  </a:cubicBezTo>
                  <a:cubicBezTo>
                    <a:pt x="189" y="240"/>
                    <a:pt x="192" y="239"/>
                    <a:pt x="193" y="232"/>
                  </a:cubicBezTo>
                  <a:cubicBezTo>
                    <a:pt x="193" y="229"/>
                    <a:pt x="193" y="227"/>
                    <a:pt x="194" y="225"/>
                  </a:cubicBezTo>
                  <a:cubicBezTo>
                    <a:pt x="195" y="222"/>
                    <a:pt x="198" y="221"/>
                    <a:pt x="199" y="219"/>
                  </a:cubicBezTo>
                  <a:cubicBezTo>
                    <a:pt x="202" y="215"/>
                    <a:pt x="202" y="209"/>
                    <a:pt x="205" y="204"/>
                  </a:cubicBezTo>
                  <a:cubicBezTo>
                    <a:pt x="207" y="201"/>
                    <a:pt x="211" y="198"/>
                    <a:pt x="214" y="194"/>
                  </a:cubicBezTo>
                  <a:cubicBezTo>
                    <a:pt x="220" y="186"/>
                    <a:pt x="223" y="177"/>
                    <a:pt x="226" y="168"/>
                  </a:cubicBezTo>
                  <a:cubicBezTo>
                    <a:pt x="230" y="159"/>
                    <a:pt x="237" y="151"/>
                    <a:pt x="239" y="141"/>
                  </a:cubicBezTo>
                  <a:cubicBezTo>
                    <a:pt x="240" y="136"/>
                    <a:pt x="239" y="130"/>
                    <a:pt x="242" y="126"/>
                  </a:cubicBezTo>
                  <a:cubicBezTo>
                    <a:pt x="245" y="121"/>
                    <a:pt x="250" y="120"/>
                    <a:pt x="251" y="115"/>
                  </a:cubicBezTo>
                  <a:cubicBezTo>
                    <a:pt x="253" y="109"/>
                    <a:pt x="246" y="99"/>
                    <a:pt x="253" y="96"/>
                  </a:cubicBezTo>
                  <a:cubicBezTo>
                    <a:pt x="255" y="100"/>
                    <a:pt x="259" y="100"/>
                    <a:pt x="262" y="96"/>
                  </a:cubicBezTo>
                  <a:cubicBezTo>
                    <a:pt x="263" y="94"/>
                    <a:pt x="261" y="91"/>
                    <a:pt x="263" y="89"/>
                  </a:cubicBezTo>
                  <a:cubicBezTo>
                    <a:pt x="264" y="88"/>
                    <a:pt x="269" y="88"/>
                    <a:pt x="270" y="87"/>
                  </a:cubicBezTo>
                  <a:cubicBezTo>
                    <a:pt x="272" y="83"/>
                    <a:pt x="272" y="77"/>
                    <a:pt x="275" y="73"/>
                  </a:cubicBezTo>
                  <a:cubicBezTo>
                    <a:pt x="276" y="71"/>
                    <a:pt x="280" y="70"/>
                    <a:pt x="280" y="68"/>
                  </a:cubicBezTo>
                  <a:cubicBezTo>
                    <a:pt x="282" y="66"/>
                    <a:pt x="280" y="63"/>
                    <a:pt x="280" y="60"/>
                  </a:cubicBezTo>
                  <a:cubicBezTo>
                    <a:pt x="281" y="48"/>
                    <a:pt x="291" y="38"/>
                    <a:pt x="283" y="27"/>
                  </a:cubicBezTo>
                  <a:cubicBezTo>
                    <a:pt x="278" y="20"/>
                    <a:pt x="279" y="27"/>
                    <a:pt x="272" y="29"/>
                  </a:cubicBezTo>
                  <a:cubicBezTo>
                    <a:pt x="265" y="31"/>
                    <a:pt x="267" y="24"/>
                    <a:pt x="263" y="20"/>
                  </a:cubicBezTo>
                  <a:cubicBezTo>
                    <a:pt x="260" y="15"/>
                    <a:pt x="254" y="17"/>
                    <a:pt x="251" y="13"/>
                  </a:cubicBezTo>
                  <a:cubicBezTo>
                    <a:pt x="248" y="9"/>
                    <a:pt x="251" y="3"/>
                    <a:pt x="245" y="1"/>
                  </a:cubicBezTo>
                  <a:cubicBezTo>
                    <a:pt x="243" y="0"/>
                    <a:pt x="243" y="0"/>
                    <a:pt x="241" y="0"/>
                  </a:cubicBezTo>
                  <a:cubicBezTo>
                    <a:pt x="242" y="11"/>
                    <a:pt x="245" y="20"/>
                    <a:pt x="248" y="30"/>
                  </a:cubicBezTo>
                  <a:cubicBezTo>
                    <a:pt x="250" y="37"/>
                    <a:pt x="255" y="37"/>
                    <a:pt x="250" y="41"/>
                  </a:cubicBezTo>
                  <a:cubicBezTo>
                    <a:pt x="243" y="47"/>
                    <a:pt x="245" y="48"/>
                    <a:pt x="247" y="55"/>
                  </a:cubicBezTo>
                  <a:cubicBezTo>
                    <a:pt x="249" y="65"/>
                    <a:pt x="235" y="72"/>
                    <a:pt x="229" y="79"/>
                  </a:cubicBezTo>
                  <a:cubicBezTo>
                    <a:pt x="225" y="84"/>
                    <a:pt x="224" y="88"/>
                    <a:pt x="219" y="91"/>
                  </a:cubicBezTo>
                  <a:cubicBezTo>
                    <a:pt x="213" y="95"/>
                    <a:pt x="207" y="96"/>
                    <a:pt x="203" y="102"/>
                  </a:cubicBezTo>
                  <a:cubicBezTo>
                    <a:pt x="195" y="112"/>
                    <a:pt x="193" y="119"/>
                    <a:pt x="195" y="131"/>
                  </a:cubicBezTo>
                  <a:cubicBezTo>
                    <a:pt x="196" y="135"/>
                    <a:pt x="199" y="143"/>
                    <a:pt x="198" y="147"/>
                  </a:cubicBezTo>
                  <a:cubicBezTo>
                    <a:pt x="197" y="151"/>
                    <a:pt x="191" y="157"/>
                    <a:pt x="189" y="160"/>
                  </a:cubicBezTo>
                  <a:cubicBezTo>
                    <a:pt x="186" y="164"/>
                    <a:pt x="182" y="167"/>
                    <a:pt x="180" y="171"/>
                  </a:cubicBezTo>
                  <a:cubicBezTo>
                    <a:pt x="177" y="176"/>
                    <a:pt x="178" y="183"/>
                    <a:pt x="176" y="187"/>
                  </a:cubicBezTo>
                  <a:cubicBezTo>
                    <a:pt x="174" y="191"/>
                    <a:pt x="174" y="189"/>
                    <a:pt x="172" y="192"/>
                  </a:cubicBezTo>
                  <a:cubicBezTo>
                    <a:pt x="170" y="194"/>
                    <a:pt x="167" y="195"/>
                    <a:pt x="167" y="198"/>
                  </a:cubicBezTo>
                  <a:cubicBezTo>
                    <a:pt x="166" y="201"/>
                    <a:pt x="169" y="203"/>
                    <a:pt x="169" y="205"/>
                  </a:cubicBezTo>
                  <a:cubicBezTo>
                    <a:pt x="170" y="207"/>
                    <a:pt x="170" y="211"/>
                    <a:pt x="170" y="213"/>
                  </a:cubicBezTo>
                  <a:cubicBezTo>
                    <a:pt x="172" y="228"/>
                    <a:pt x="157" y="226"/>
                    <a:pt x="154" y="238"/>
                  </a:cubicBezTo>
                  <a:cubicBezTo>
                    <a:pt x="154" y="241"/>
                    <a:pt x="156" y="241"/>
                    <a:pt x="153" y="244"/>
                  </a:cubicBezTo>
                  <a:cubicBezTo>
                    <a:pt x="151" y="247"/>
                    <a:pt x="147" y="247"/>
                    <a:pt x="145" y="250"/>
                  </a:cubicBezTo>
                  <a:cubicBezTo>
                    <a:pt x="142" y="254"/>
                    <a:pt x="142" y="260"/>
                    <a:pt x="140" y="264"/>
                  </a:cubicBezTo>
                  <a:cubicBezTo>
                    <a:pt x="136" y="275"/>
                    <a:pt x="137" y="286"/>
                    <a:pt x="133" y="296"/>
                  </a:cubicBezTo>
                  <a:cubicBezTo>
                    <a:pt x="129" y="304"/>
                    <a:pt x="125" y="310"/>
                    <a:pt x="123" y="318"/>
                  </a:cubicBezTo>
                  <a:cubicBezTo>
                    <a:pt x="121" y="325"/>
                    <a:pt x="121" y="328"/>
                    <a:pt x="116" y="333"/>
                  </a:cubicBezTo>
                  <a:cubicBezTo>
                    <a:pt x="111" y="338"/>
                    <a:pt x="103" y="342"/>
                    <a:pt x="99" y="348"/>
                  </a:cubicBezTo>
                  <a:cubicBezTo>
                    <a:pt x="97" y="351"/>
                    <a:pt x="96" y="354"/>
                    <a:pt x="96" y="358"/>
                  </a:cubicBezTo>
                  <a:cubicBezTo>
                    <a:pt x="97" y="360"/>
                    <a:pt x="101" y="364"/>
                    <a:pt x="100" y="366"/>
                  </a:cubicBezTo>
                  <a:cubicBezTo>
                    <a:pt x="100" y="369"/>
                    <a:pt x="92" y="375"/>
                    <a:pt x="90" y="379"/>
                  </a:cubicBezTo>
                  <a:cubicBezTo>
                    <a:pt x="89" y="381"/>
                    <a:pt x="88" y="385"/>
                    <a:pt x="85" y="386"/>
                  </a:cubicBezTo>
                  <a:cubicBezTo>
                    <a:pt x="81" y="387"/>
                    <a:pt x="78" y="385"/>
                    <a:pt x="80" y="381"/>
                  </a:cubicBezTo>
                  <a:cubicBezTo>
                    <a:pt x="80" y="387"/>
                    <a:pt x="72" y="384"/>
                    <a:pt x="69" y="382"/>
                  </a:cubicBezTo>
                  <a:cubicBezTo>
                    <a:pt x="62" y="377"/>
                    <a:pt x="67" y="376"/>
                    <a:pt x="66" y="371"/>
                  </a:cubicBezTo>
                  <a:cubicBezTo>
                    <a:pt x="66" y="363"/>
                    <a:pt x="63" y="369"/>
                    <a:pt x="58" y="368"/>
                  </a:cubicBezTo>
                  <a:cubicBezTo>
                    <a:pt x="52" y="366"/>
                    <a:pt x="53" y="360"/>
                    <a:pt x="53" y="355"/>
                  </a:cubicBezTo>
                  <a:cubicBezTo>
                    <a:pt x="47" y="355"/>
                    <a:pt x="46" y="355"/>
                    <a:pt x="42" y="351"/>
                  </a:cubicBezTo>
                  <a:cubicBezTo>
                    <a:pt x="39" y="348"/>
                    <a:pt x="38" y="343"/>
                    <a:pt x="36" y="340"/>
                  </a:cubicBezTo>
                  <a:cubicBezTo>
                    <a:pt x="33" y="336"/>
                    <a:pt x="30" y="335"/>
                    <a:pt x="28" y="331"/>
                  </a:cubicBezTo>
                  <a:cubicBezTo>
                    <a:pt x="24" y="326"/>
                    <a:pt x="28" y="321"/>
                    <a:pt x="27" y="317"/>
                  </a:cubicBezTo>
                  <a:cubicBezTo>
                    <a:pt x="26" y="313"/>
                    <a:pt x="20" y="311"/>
                    <a:pt x="17" y="307"/>
                  </a:cubicBezTo>
                  <a:cubicBezTo>
                    <a:pt x="13" y="304"/>
                    <a:pt x="11" y="299"/>
                    <a:pt x="9" y="294"/>
                  </a:cubicBezTo>
                  <a:cubicBezTo>
                    <a:pt x="7" y="289"/>
                    <a:pt x="6" y="286"/>
                    <a:pt x="6" y="281"/>
                  </a:cubicBezTo>
                  <a:cubicBezTo>
                    <a:pt x="6" y="279"/>
                    <a:pt x="7" y="277"/>
                    <a:pt x="6" y="276"/>
                  </a:cubicBezTo>
                  <a:cubicBezTo>
                    <a:pt x="6" y="274"/>
                    <a:pt x="1" y="275"/>
                    <a:pt x="5" y="271"/>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8" name="Freeform 205">
              <a:extLst>
                <a:ext uri="{FF2B5EF4-FFF2-40B4-BE49-F238E27FC236}">
                  <a16:creationId xmlns:a16="http://schemas.microsoft.com/office/drawing/2014/main" id="{A8B28C7C-F395-C172-35A3-207AD6647A01}"/>
                </a:ext>
              </a:extLst>
            </p:cNvPr>
            <p:cNvSpPr>
              <a:spLocks/>
            </p:cNvSpPr>
            <p:nvPr/>
          </p:nvSpPr>
          <p:spPr bwMode="auto">
            <a:xfrm>
              <a:off x="1922" y="2072"/>
              <a:ext cx="115" cy="468"/>
            </a:xfrm>
            <a:custGeom>
              <a:avLst/>
              <a:gdLst>
                <a:gd name="T0" fmla="*/ 483 w 51"/>
                <a:gd name="T1" fmla="*/ 202 h 209"/>
                <a:gd name="T2" fmla="*/ 311 w 51"/>
                <a:gd name="T3" fmla="*/ 470 h 209"/>
                <a:gd name="T4" fmla="*/ 275 w 51"/>
                <a:gd name="T5" fmla="*/ 643 h 209"/>
                <a:gd name="T6" fmla="*/ 194 w 51"/>
                <a:gd name="T7" fmla="*/ 788 h 209"/>
                <a:gd name="T8" fmla="*/ 228 w 51"/>
                <a:gd name="T9" fmla="*/ 967 h 209"/>
                <a:gd name="T10" fmla="*/ 174 w 51"/>
                <a:gd name="T11" fmla="*/ 1113 h 209"/>
                <a:gd name="T12" fmla="*/ 183 w 51"/>
                <a:gd name="T13" fmla="*/ 1294 h 209"/>
                <a:gd name="T14" fmla="*/ 147 w 51"/>
                <a:gd name="T15" fmla="*/ 1460 h 209"/>
                <a:gd name="T16" fmla="*/ 126 w 51"/>
                <a:gd name="T17" fmla="*/ 1684 h 209"/>
                <a:gd name="T18" fmla="*/ 92 w 51"/>
                <a:gd name="T19" fmla="*/ 1796 h 209"/>
                <a:gd name="T20" fmla="*/ 92 w 51"/>
                <a:gd name="T21" fmla="*/ 1894 h 209"/>
                <a:gd name="T22" fmla="*/ 72 w 51"/>
                <a:gd name="T23" fmla="*/ 2121 h 209"/>
                <a:gd name="T24" fmla="*/ 0 w 51"/>
                <a:gd name="T25" fmla="*/ 2347 h 209"/>
                <a:gd name="T26" fmla="*/ 72 w 51"/>
                <a:gd name="T27" fmla="*/ 2132 h 209"/>
                <a:gd name="T28" fmla="*/ 138 w 51"/>
                <a:gd name="T29" fmla="*/ 1955 h 209"/>
                <a:gd name="T30" fmla="*/ 194 w 51"/>
                <a:gd name="T31" fmla="*/ 1570 h 209"/>
                <a:gd name="T32" fmla="*/ 284 w 51"/>
                <a:gd name="T33" fmla="*/ 1279 h 209"/>
                <a:gd name="T34" fmla="*/ 320 w 51"/>
                <a:gd name="T35" fmla="*/ 842 h 209"/>
                <a:gd name="T36" fmla="*/ 437 w 51"/>
                <a:gd name="T37" fmla="*/ 582 h 209"/>
                <a:gd name="T38" fmla="*/ 437 w 51"/>
                <a:gd name="T39" fmla="*/ 405 h 209"/>
                <a:gd name="T40" fmla="*/ 494 w 51"/>
                <a:gd name="T41" fmla="*/ 181 h 209"/>
                <a:gd name="T42" fmla="*/ 550 w 51"/>
                <a:gd name="T43" fmla="*/ 90 h 209"/>
                <a:gd name="T44" fmla="*/ 584 w 51"/>
                <a:gd name="T45" fmla="*/ 0 h 2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1" h="209">
                  <a:moveTo>
                    <a:pt x="42" y="18"/>
                  </a:moveTo>
                  <a:cubicBezTo>
                    <a:pt x="34" y="23"/>
                    <a:pt x="27" y="32"/>
                    <a:pt x="27" y="42"/>
                  </a:cubicBezTo>
                  <a:cubicBezTo>
                    <a:pt x="26" y="48"/>
                    <a:pt x="26" y="51"/>
                    <a:pt x="24" y="57"/>
                  </a:cubicBezTo>
                  <a:cubicBezTo>
                    <a:pt x="22" y="61"/>
                    <a:pt x="18" y="66"/>
                    <a:pt x="17" y="70"/>
                  </a:cubicBezTo>
                  <a:cubicBezTo>
                    <a:pt x="15" y="76"/>
                    <a:pt x="20" y="80"/>
                    <a:pt x="20" y="86"/>
                  </a:cubicBezTo>
                  <a:cubicBezTo>
                    <a:pt x="19" y="90"/>
                    <a:pt x="16" y="94"/>
                    <a:pt x="15" y="99"/>
                  </a:cubicBezTo>
                  <a:cubicBezTo>
                    <a:pt x="15" y="105"/>
                    <a:pt x="16" y="110"/>
                    <a:pt x="16" y="115"/>
                  </a:cubicBezTo>
                  <a:cubicBezTo>
                    <a:pt x="17" y="121"/>
                    <a:pt x="14" y="125"/>
                    <a:pt x="13" y="130"/>
                  </a:cubicBezTo>
                  <a:cubicBezTo>
                    <a:pt x="11" y="137"/>
                    <a:pt x="13" y="144"/>
                    <a:pt x="11" y="150"/>
                  </a:cubicBezTo>
                  <a:cubicBezTo>
                    <a:pt x="10" y="154"/>
                    <a:pt x="8" y="155"/>
                    <a:pt x="8" y="160"/>
                  </a:cubicBezTo>
                  <a:cubicBezTo>
                    <a:pt x="8" y="163"/>
                    <a:pt x="9" y="166"/>
                    <a:pt x="8" y="169"/>
                  </a:cubicBezTo>
                  <a:cubicBezTo>
                    <a:pt x="6" y="176"/>
                    <a:pt x="7" y="183"/>
                    <a:pt x="6" y="189"/>
                  </a:cubicBezTo>
                  <a:cubicBezTo>
                    <a:pt x="4" y="195"/>
                    <a:pt x="0" y="201"/>
                    <a:pt x="0" y="209"/>
                  </a:cubicBezTo>
                  <a:cubicBezTo>
                    <a:pt x="3" y="203"/>
                    <a:pt x="3" y="196"/>
                    <a:pt x="6" y="190"/>
                  </a:cubicBezTo>
                  <a:cubicBezTo>
                    <a:pt x="9" y="183"/>
                    <a:pt x="13" y="181"/>
                    <a:pt x="12" y="174"/>
                  </a:cubicBezTo>
                  <a:cubicBezTo>
                    <a:pt x="12" y="162"/>
                    <a:pt x="16" y="152"/>
                    <a:pt x="17" y="140"/>
                  </a:cubicBezTo>
                  <a:cubicBezTo>
                    <a:pt x="20" y="127"/>
                    <a:pt x="21" y="126"/>
                    <a:pt x="25" y="114"/>
                  </a:cubicBezTo>
                  <a:cubicBezTo>
                    <a:pt x="28" y="102"/>
                    <a:pt x="28" y="87"/>
                    <a:pt x="28" y="75"/>
                  </a:cubicBezTo>
                  <a:cubicBezTo>
                    <a:pt x="28" y="67"/>
                    <a:pt x="34" y="59"/>
                    <a:pt x="38" y="52"/>
                  </a:cubicBezTo>
                  <a:cubicBezTo>
                    <a:pt x="43" y="45"/>
                    <a:pt x="37" y="44"/>
                    <a:pt x="38" y="36"/>
                  </a:cubicBezTo>
                  <a:cubicBezTo>
                    <a:pt x="38" y="31"/>
                    <a:pt x="41" y="20"/>
                    <a:pt x="43" y="16"/>
                  </a:cubicBezTo>
                  <a:cubicBezTo>
                    <a:pt x="44" y="13"/>
                    <a:pt x="47" y="11"/>
                    <a:pt x="48" y="8"/>
                  </a:cubicBezTo>
                  <a:cubicBezTo>
                    <a:pt x="49" y="6"/>
                    <a:pt x="50" y="1"/>
                    <a:pt x="51" y="0"/>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9" name="Freeform 206">
              <a:extLst>
                <a:ext uri="{FF2B5EF4-FFF2-40B4-BE49-F238E27FC236}">
                  <a16:creationId xmlns:a16="http://schemas.microsoft.com/office/drawing/2014/main" id="{76235545-8F51-DD83-6174-E40EF2717A0D}"/>
                </a:ext>
              </a:extLst>
            </p:cNvPr>
            <p:cNvSpPr>
              <a:spLocks/>
            </p:cNvSpPr>
            <p:nvPr/>
          </p:nvSpPr>
          <p:spPr bwMode="auto">
            <a:xfrm>
              <a:off x="1933" y="2852"/>
              <a:ext cx="328" cy="492"/>
            </a:xfrm>
            <a:custGeom>
              <a:avLst/>
              <a:gdLst>
                <a:gd name="T0" fmla="*/ 20 w 146"/>
                <a:gd name="T1" fmla="*/ 308 h 219"/>
                <a:gd name="T2" fmla="*/ 90 w 146"/>
                <a:gd name="T3" fmla="*/ 490 h 219"/>
                <a:gd name="T4" fmla="*/ 182 w 146"/>
                <a:gd name="T5" fmla="*/ 672 h 219"/>
                <a:gd name="T6" fmla="*/ 263 w 146"/>
                <a:gd name="T7" fmla="*/ 838 h 219"/>
                <a:gd name="T8" fmla="*/ 384 w 146"/>
                <a:gd name="T9" fmla="*/ 984 h 219"/>
                <a:gd name="T10" fmla="*/ 384 w 146"/>
                <a:gd name="T11" fmla="*/ 1090 h 219"/>
                <a:gd name="T12" fmla="*/ 454 w 146"/>
                <a:gd name="T13" fmla="*/ 1155 h 219"/>
                <a:gd name="T14" fmla="*/ 546 w 146"/>
                <a:gd name="T15" fmla="*/ 1316 h 219"/>
                <a:gd name="T16" fmla="*/ 656 w 146"/>
                <a:gd name="T17" fmla="*/ 1483 h 219"/>
                <a:gd name="T18" fmla="*/ 672 w 146"/>
                <a:gd name="T19" fmla="*/ 1575 h 219"/>
                <a:gd name="T20" fmla="*/ 746 w 146"/>
                <a:gd name="T21" fmla="*/ 1636 h 219"/>
                <a:gd name="T22" fmla="*/ 827 w 146"/>
                <a:gd name="T23" fmla="*/ 1746 h 219"/>
                <a:gd name="T24" fmla="*/ 984 w 146"/>
                <a:gd name="T25" fmla="*/ 1793 h 219"/>
                <a:gd name="T26" fmla="*/ 1009 w 146"/>
                <a:gd name="T27" fmla="*/ 1939 h 219"/>
                <a:gd name="T28" fmla="*/ 1101 w 146"/>
                <a:gd name="T29" fmla="*/ 2040 h 219"/>
                <a:gd name="T30" fmla="*/ 1191 w 146"/>
                <a:gd name="T31" fmla="*/ 2175 h 219"/>
                <a:gd name="T32" fmla="*/ 1256 w 146"/>
                <a:gd name="T33" fmla="*/ 2220 h 219"/>
                <a:gd name="T34" fmla="*/ 1283 w 146"/>
                <a:gd name="T35" fmla="*/ 2292 h 219"/>
                <a:gd name="T36" fmla="*/ 1429 w 146"/>
                <a:gd name="T37" fmla="*/ 2327 h 219"/>
                <a:gd name="T38" fmla="*/ 1530 w 146"/>
                <a:gd name="T39" fmla="*/ 2372 h 219"/>
                <a:gd name="T40" fmla="*/ 1611 w 146"/>
                <a:gd name="T41" fmla="*/ 2372 h 219"/>
                <a:gd name="T42" fmla="*/ 1519 w 146"/>
                <a:gd name="T43" fmla="*/ 2327 h 219"/>
                <a:gd name="T44" fmla="*/ 1465 w 146"/>
                <a:gd name="T45" fmla="*/ 2256 h 219"/>
                <a:gd name="T46" fmla="*/ 1316 w 146"/>
                <a:gd name="T47" fmla="*/ 2121 h 219"/>
                <a:gd name="T48" fmla="*/ 1283 w 146"/>
                <a:gd name="T49" fmla="*/ 1948 h 219"/>
                <a:gd name="T50" fmla="*/ 1182 w 146"/>
                <a:gd name="T51" fmla="*/ 1813 h 219"/>
                <a:gd name="T52" fmla="*/ 1135 w 146"/>
                <a:gd name="T53" fmla="*/ 1721 h 219"/>
                <a:gd name="T54" fmla="*/ 1065 w 146"/>
                <a:gd name="T55" fmla="*/ 1665 h 219"/>
                <a:gd name="T56" fmla="*/ 1076 w 146"/>
                <a:gd name="T57" fmla="*/ 1465 h 219"/>
                <a:gd name="T58" fmla="*/ 1090 w 146"/>
                <a:gd name="T59" fmla="*/ 1056 h 219"/>
                <a:gd name="T60" fmla="*/ 1110 w 146"/>
                <a:gd name="T61" fmla="*/ 883 h 219"/>
                <a:gd name="T62" fmla="*/ 1045 w 146"/>
                <a:gd name="T63" fmla="*/ 737 h 219"/>
                <a:gd name="T64" fmla="*/ 1090 w 146"/>
                <a:gd name="T65" fmla="*/ 566 h 219"/>
                <a:gd name="T66" fmla="*/ 1155 w 146"/>
                <a:gd name="T67" fmla="*/ 474 h 219"/>
                <a:gd name="T68" fmla="*/ 1155 w 146"/>
                <a:gd name="T69" fmla="*/ 373 h 219"/>
                <a:gd name="T70" fmla="*/ 1202 w 146"/>
                <a:gd name="T71" fmla="*/ 353 h 219"/>
                <a:gd name="T72" fmla="*/ 1191 w 146"/>
                <a:gd name="T73" fmla="*/ 308 h 219"/>
                <a:gd name="T74" fmla="*/ 1202 w 146"/>
                <a:gd name="T75" fmla="*/ 202 h 219"/>
                <a:gd name="T76" fmla="*/ 1247 w 146"/>
                <a:gd name="T77" fmla="*/ 126 h 219"/>
                <a:gd name="T78" fmla="*/ 1256 w 146"/>
                <a:gd name="T79" fmla="*/ 0 h 219"/>
                <a:gd name="T80" fmla="*/ 1283 w 146"/>
                <a:gd name="T81" fmla="*/ 0 h 219"/>
                <a:gd name="T82" fmla="*/ 1110 w 146"/>
                <a:gd name="T83" fmla="*/ 238 h 219"/>
                <a:gd name="T84" fmla="*/ 1029 w 146"/>
                <a:gd name="T85" fmla="*/ 510 h 219"/>
                <a:gd name="T86" fmla="*/ 939 w 146"/>
                <a:gd name="T87" fmla="*/ 627 h 219"/>
                <a:gd name="T88" fmla="*/ 964 w 146"/>
                <a:gd name="T89" fmla="*/ 762 h 219"/>
                <a:gd name="T90" fmla="*/ 838 w 146"/>
                <a:gd name="T91" fmla="*/ 984 h 219"/>
                <a:gd name="T92" fmla="*/ 672 w 146"/>
                <a:gd name="T93" fmla="*/ 975 h 219"/>
                <a:gd name="T94" fmla="*/ 681 w 146"/>
                <a:gd name="T95" fmla="*/ 883 h 219"/>
                <a:gd name="T96" fmla="*/ 510 w 146"/>
                <a:gd name="T97" fmla="*/ 793 h 219"/>
                <a:gd name="T98" fmla="*/ 465 w 146"/>
                <a:gd name="T99" fmla="*/ 681 h 219"/>
                <a:gd name="T100" fmla="*/ 263 w 146"/>
                <a:gd name="T101" fmla="*/ 510 h 219"/>
                <a:gd name="T102" fmla="*/ 171 w 146"/>
                <a:gd name="T103" fmla="*/ 499 h 219"/>
                <a:gd name="T104" fmla="*/ 157 w 146"/>
                <a:gd name="T105" fmla="*/ 454 h 219"/>
                <a:gd name="T106" fmla="*/ 110 w 146"/>
                <a:gd name="T107" fmla="*/ 445 h 219"/>
                <a:gd name="T108" fmla="*/ 20 w 146"/>
                <a:gd name="T109" fmla="*/ 292 h 2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6" h="219">
                  <a:moveTo>
                    <a:pt x="2" y="27"/>
                  </a:moveTo>
                  <a:cubicBezTo>
                    <a:pt x="0" y="36"/>
                    <a:pt x="4" y="37"/>
                    <a:pt x="8" y="43"/>
                  </a:cubicBezTo>
                  <a:cubicBezTo>
                    <a:pt x="11" y="48"/>
                    <a:pt x="13" y="54"/>
                    <a:pt x="16" y="59"/>
                  </a:cubicBezTo>
                  <a:cubicBezTo>
                    <a:pt x="19" y="64"/>
                    <a:pt x="20" y="70"/>
                    <a:pt x="23" y="74"/>
                  </a:cubicBezTo>
                  <a:cubicBezTo>
                    <a:pt x="28" y="80"/>
                    <a:pt x="32" y="79"/>
                    <a:pt x="34" y="87"/>
                  </a:cubicBezTo>
                  <a:cubicBezTo>
                    <a:pt x="34" y="90"/>
                    <a:pt x="32" y="92"/>
                    <a:pt x="34" y="96"/>
                  </a:cubicBezTo>
                  <a:cubicBezTo>
                    <a:pt x="35" y="99"/>
                    <a:pt x="38" y="100"/>
                    <a:pt x="40" y="102"/>
                  </a:cubicBezTo>
                  <a:cubicBezTo>
                    <a:pt x="43" y="107"/>
                    <a:pt x="44" y="112"/>
                    <a:pt x="48" y="116"/>
                  </a:cubicBezTo>
                  <a:cubicBezTo>
                    <a:pt x="52" y="121"/>
                    <a:pt x="56" y="124"/>
                    <a:pt x="58" y="131"/>
                  </a:cubicBezTo>
                  <a:cubicBezTo>
                    <a:pt x="59" y="134"/>
                    <a:pt x="58" y="137"/>
                    <a:pt x="59" y="139"/>
                  </a:cubicBezTo>
                  <a:cubicBezTo>
                    <a:pt x="61" y="143"/>
                    <a:pt x="64" y="142"/>
                    <a:pt x="66" y="144"/>
                  </a:cubicBezTo>
                  <a:cubicBezTo>
                    <a:pt x="69" y="149"/>
                    <a:pt x="64" y="152"/>
                    <a:pt x="73" y="154"/>
                  </a:cubicBezTo>
                  <a:cubicBezTo>
                    <a:pt x="78" y="155"/>
                    <a:pt x="83" y="152"/>
                    <a:pt x="87" y="158"/>
                  </a:cubicBezTo>
                  <a:cubicBezTo>
                    <a:pt x="89" y="162"/>
                    <a:pt x="87" y="167"/>
                    <a:pt x="89" y="171"/>
                  </a:cubicBezTo>
                  <a:cubicBezTo>
                    <a:pt x="91" y="175"/>
                    <a:pt x="94" y="177"/>
                    <a:pt x="97" y="180"/>
                  </a:cubicBezTo>
                  <a:cubicBezTo>
                    <a:pt x="100" y="184"/>
                    <a:pt x="101" y="189"/>
                    <a:pt x="105" y="192"/>
                  </a:cubicBezTo>
                  <a:cubicBezTo>
                    <a:pt x="107" y="194"/>
                    <a:pt x="109" y="194"/>
                    <a:pt x="111" y="196"/>
                  </a:cubicBezTo>
                  <a:cubicBezTo>
                    <a:pt x="112" y="198"/>
                    <a:pt x="111" y="200"/>
                    <a:pt x="113" y="202"/>
                  </a:cubicBezTo>
                  <a:cubicBezTo>
                    <a:pt x="116" y="205"/>
                    <a:pt x="122" y="203"/>
                    <a:pt x="126" y="205"/>
                  </a:cubicBezTo>
                  <a:cubicBezTo>
                    <a:pt x="131" y="208"/>
                    <a:pt x="127" y="211"/>
                    <a:pt x="135" y="209"/>
                  </a:cubicBezTo>
                  <a:cubicBezTo>
                    <a:pt x="134" y="219"/>
                    <a:pt x="146" y="218"/>
                    <a:pt x="142" y="209"/>
                  </a:cubicBezTo>
                  <a:cubicBezTo>
                    <a:pt x="138" y="210"/>
                    <a:pt x="137" y="208"/>
                    <a:pt x="134" y="205"/>
                  </a:cubicBezTo>
                  <a:cubicBezTo>
                    <a:pt x="132" y="203"/>
                    <a:pt x="132" y="201"/>
                    <a:pt x="129" y="199"/>
                  </a:cubicBezTo>
                  <a:cubicBezTo>
                    <a:pt x="124" y="195"/>
                    <a:pt x="120" y="192"/>
                    <a:pt x="116" y="187"/>
                  </a:cubicBezTo>
                  <a:cubicBezTo>
                    <a:pt x="112" y="181"/>
                    <a:pt x="115" y="179"/>
                    <a:pt x="113" y="172"/>
                  </a:cubicBezTo>
                  <a:cubicBezTo>
                    <a:pt x="111" y="167"/>
                    <a:pt x="107" y="164"/>
                    <a:pt x="104" y="160"/>
                  </a:cubicBezTo>
                  <a:cubicBezTo>
                    <a:pt x="102" y="157"/>
                    <a:pt x="104" y="156"/>
                    <a:pt x="100" y="152"/>
                  </a:cubicBezTo>
                  <a:cubicBezTo>
                    <a:pt x="98" y="150"/>
                    <a:pt x="95" y="150"/>
                    <a:pt x="94" y="147"/>
                  </a:cubicBezTo>
                  <a:cubicBezTo>
                    <a:pt x="92" y="143"/>
                    <a:pt x="95" y="134"/>
                    <a:pt x="95" y="129"/>
                  </a:cubicBezTo>
                  <a:cubicBezTo>
                    <a:pt x="95" y="116"/>
                    <a:pt x="97" y="104"/>
                    <a:pt x="96" y="93"/>
                  </a:cubicBezTo>
                  <a:cubicBezTo>
                    <a:pt x="95" y="87"/>
                    <a:pt x="98" y="83"/>
                    <a:pt x="98" y="78"/>
                  </a:cubicBezTo>
                  <a:cubicBezTo>
                    <a:pt x="98" y="74"/>
                    <a:pt x="94" y="68"/>
                    <a:pt x="92" y="65"/>
                  </a:cubicBezTo>
                  <a:cubicBezTo>
                    <a:pt x="101" y="64"/>
                    <a:pt x="94" y="56"/>
                    <a:pt x="96" y="50"/>
                  </a:cubicBezTo>
                  <a:cubicBezTo>
                    <a:pt x="98" y="47"/>
                    <a:pt x="101" y="47"/>
                    <a:pt x="102" y="42"/>
                  </a:cubicBezTo>
                  <a:cubicBezTo>
                    <a:pt x="102" y="39"/>
                    <a:pt x="100" y="36"/>
                    <a:pt x="102" y="33"/>
                  </a:cubicBezTo>
                  <a:cubicBezTo>
                    <a:pt x="102" y="32"/>
                    <a:pt x="106" y="32"/>
                    <a:pt x="106" y="31"/>
                  </a:cubicBezTo>
                  <a:cubicBezTo>
                    <a:pt x="107" y="29"/>
                    <a:pt x="105" y="28"/>
                    <a:pt x="105" y="27"/>
                  </a:cubicBezTo>
                  <a:cubicBezTo>
                    <a:pt x="106" y="23"/>
                    <a:pt x="104" y="22"/>
                    <a:pt x="106" y="18"/>
                  </a:cubicBezTo>
                  <a:cubicBezTo>
                    <a:pt x="107" y="15"/>
                    <a:pt x="109" y="14"/>
                    <a:pt x="110" y="11"/>
                  </a:cubicBezTo>
                  <a:cubicBezTo>
                    <a:pt x="111" y="7"/>
                    <a:pt x="110" y="4"/>
                    <a:pt x="111" y="0"/>
                  </a:cubicBezTo>
                  <a:cubicBezTo>
                    <a:pt x="112" y="0"/>
                    <a:pt x="112" y="0"/>
                    <a:pt x="113" y="0"/>
                  </a:cubicBezTo>
                  <a:cubicBezTo>
                    <a:pt x="107" y="1"/>
                    <a:pt x="102" y="15"/>
                    <a:pt x="98" y="21"/>
                  </a:cubicBezTo>
                  <a:cubicBezTo>
                    <a:pt x="92" y="29"/>
                    <a:pt x="94" y="37"/>
                    <a:pt x="91" y="45"/>
                  </a:cubicBezTo>
                  <a:cubicBezTo>
                    <a:pt x="89" y="49"/>
                    <a:pt x="84" y="50"/>
                    <a:pt x="83" y="55"/>
                  </a:cubicBezTo>
                  <a:cubicBezTo>
                    <a:pt x="82" y="59"/>
                    <a:pt x="85" y="62"/>
                    <a:pt x="85" y="67"/>
                  </a:cubicBezTo>
                  <a:cubicBezTo>
                    <a:pt x="84" y="74"/>
                    <a:pt x="76" y="80"/>
                    <a:pt x="74" y="87"/>
                  </a:cubicBezTo>
                  <a:cubicBezTo>
                    <a:pt x="69" y="87"/>
                    <a:pt x="64" y="87"/>
                    <a:pt x="59" y="86"/>
                  </a:cubicBezTo>
                  <a:cubicBezTo>
                    <a:pt x="59" y="84"/>
                    <a:pt x="59" y="81"/>
                    <a:pt x="60" y="78"/>
                  </a:cubicBezTo>
                  <a:cubicBezTo>
                    <a:pt x="55" y="70"/>
                    <a:pt x="46" y="82"/>
                    <a:pt x="45" y="70"/>
                  </a:cubicBezTo>
                  <a:cubicBezTo>
                    <a:pt x="38" y="73"/>
                    <a:pt x="41" y="65"/>
                    <a:pt x="41" y="60"/>
                  </a:cubicBezTo>
                  <a:cubicBezTo>
                    <a:pt x="34" y="58"/>
                    <a:pt x="19" y="57"/>
                    <a:pt x="23" y="45"/>
                  </a:cubicBezTo>
                  <a:cubicBezTo>
                    <a:pt x="20" y="45"/>
                    <a:pt x="17" y="45"/>
                    <a:pt x="15" y="44"/>
                  </a:cubicBezTo>
                  <a:cubicBezTo>
                    <a:pt x="14" y="43"/>
                    <a:pt x="14" y="40"/>
                    <a:pt x="14" y="40"/>
                  </a:cubicBezTo>
                  <a:cubicBezTo>
                    <a:pt x="12" y="39"/>
                    <a:pt x="11" y="40"/>
                    <a:pt x="10" y="39"/>
                  </a:cubicBezTo>
                  <a:cubicBezTo>
                    <a:pt x="5" y="34"/>
                    <a:pt x="6" y="30"/>
                    <a:pt x="2" y="26"/>
                  </a:cubicBezTo>
                </a:path>
              </a:pathLst>
            </a:custGeom>
            <a:solidFill>
              <a:srgbClr val="CB7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0" name="Freeform 207">
              <a:extLst>
                <a:ext uri="{FF2B5EF4-FFF2-40B4-BE49-F238E27FC236}">
                  <a16:creationId xmlns:a16="http://schemas.microsoft.com/office/drawing/2014/main" id="{3A18E796-D308-9ABF-9B49-13EA10C10C67}"/>
                </a:ext>
              </a:extLst>
            </p:cNvPr>
            <p:cNvSpPr>
              <a:spLocks/>
            </p:cNvSpPr>
            <p:nvPr/>
          </p:nvSpPr>
          <p:spPr bwMode="auto">
            <a:xfrm>
              <a:off x="2173" y="2186"/>
              <a:ext cx="326" cy="696"/>
            </a:xfrm>
            <a:custGeom>
              <a:avLst/>
              <a:gdLst>
                <a:gd name="T0" fmla="*/ 171 w 145"/>
                <a:gd name="T1" fmla="*/ 3020 h 310"/>
                <a:gd name="T2" fmla="*/ 319 w 145"/>
                <a:gd name="T3" fmla="*/ 2692 h 310"/>
                <a:gd name="T4" fmla="*/ 373 w 145"/>
                <a:gd name="T5" fmla="*/ 2602 h 310"/>
                <a:gd name="T6" fmla="*/ 490 w 145"/>
                <a:gd name="T7" fmla="*/ 2481 h 310"/>
                <a:gd name="T8" fmla="*/ 522 w 145"/>
                <a:gd name="T9" fmla="*/ 2353 h 310"/>
                <a:gd name="T10" fmla="*/ 612 w 145"/>
                <a:gd name="T11" fmla="*/ 2092 h 310"/>
                <a:gd name="T12" fmla="*/ 717 w 145"/>
                <a:gd name="T13" fmla="*/ 1855 h 310"/>
                <a:gd name="T14" fmla="*/ 794 w 145"/>
                <a:gd name="T15" fmla="*/ 1753 h 310"/>
                <a:gd name="T16" fmla="*/ 931 w 145"/>
                <a:gd name="T17" fmla="*/ 1608 h 310"/>
                <a:gd name="T18" fmla="*/ 911 w 145"/>
                <a:gd name="T19" fmla="*/ 1372 h 310"/>
                <a:gd name="T20" fmla="*/ 1012 w 145"/>
                <a:gd name="T21" fmla="*/ 1255 h 310"/>
                <a:gd name="T22" fmla="*/ 1081 w 145"/>
                <a:gd name="T23" fmla="*/ 1109 h 310"/>
                <a:gd name="T24" fmla="*/ 1174 w 145"/>
                <a:gd name="T25" fmla="*/ 952 h 310"/>
                <a:gd name="T26" fmla="*/ 1219 w 145"/>
                <a:gd name="T27" fmla="*/ 802 h 310"/>
                <a:gd name="T28" fmla="*/ 1284 w 145"/>
                <a:gd name="T29" fmla="*/ 564 h 310"/>
                <a:gd name="T30" fmla="*/ 1475 w 145"/>
                <a:gd name="T31" fmla="*/ 373 h 310"/>
                <a:gd name="T32" fmla="*/ 1556 w 145"/>
                <a:gd name="T33" fmla="*/ 0 h 310"/>
                <a:gd name="T34" fmla="*/ 1446 w 145"/>
                <a:gd name="T35" fmla="*/ 263 h 310"/>
                <a:gd name="T36" fmla="*/ 1376 w 145"/>
                <a:gd name="T37" fmla="*/ 384 h 310"/>
                <a:gd name="T38" fmla="*/ 1021 w 145"/>
                <a:gd name="T39" fmla="*/ 665 h 310"/>
                <a:gd name="T40" fmla="*/ 1000 w 145"/>
                <a:gd name="T41" fmla="*/ 871 h 310"/>
                <a:gd name="T42" fmla="*/ 991 w 145"/>
                <a:gd name="T43" fmla="*/ 1028 h 310"/>
                <a:gd name="T44" fmla="*/ 875 w 145"/>
                <a:gd name="T45" fmla="*/ 1235 h 310"/>
                <a:gd name="T46" fmla="*/ 737 w 145"/>
                <a:gd name="T47" fmla="*/ 1482 h 310"/>
                <a:gd name="T48" fmla="*/ 728 w 145"/>
                <a:gd name="T49" fmla="*/ 1608 h 310"/>
                <a:gd name="T50" fmla="*/ 627 w 145"/>
                <a:gd name="T51" fmla="*/ 1855 h 310"/>
                <a:gd name="T52" fmla="*/ 501 w 145"/>
                <a:gd name="T53" fmla="*/ 2048 h 310"/>
                <a:gd name="T54" fmla="*/ 465 w 145"/>
                <a:gd name="T55" fmla="*/ 2182 h 310"/>
                <a:gd name="T56" fmla="*/ 400 w 145"/>
                <a:gd name="T57" fmla="*/ 2420 h 310"/>
                <a:gd name="T58" fmla="*/ 227 w 145"/>
                <a:gd name="T59" fmla="*/ 2647 h 310"/>
                <a:gd name="T60" fmla="*/ 182 w 145"/>
                <a:gd name="T61" fmla="*/ 2887 h 310"/>
                <a:gd name="T62" fmla="*/ 81 w 145"/>
                <a:gd name="T63" fmla="*/ 3125 h 310"/>
                <a:gd name="T64" fmla="*/ 81 w 145"/>
                <a:gd name="T65" fmla="*/ 3247 h 310"/>
                <a:gd name="T66" fmla="*/ 90 w 145"/>
                <a:gd name="T67" fmla="*/ 3363 h 3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5" h="310">
                  <a:moveTo>
                    <a:pt x="14" y="279"/>
                  </a:moveTo>
                  <a:cubicBezTo>
                    <a:pt x="15" y="275"/>
                    <a:pt x="15" y="271"/>
                    <a:pt x="15" y="267"/>
                  </a:cubicBezTo>
                  <a:cubicBezTo>
                    <a:pt x="16" y="261"/>
                    <a:pt x="17" y="263"/>
                    <a:pt x="20" y="258"/>
                  </a:cubicBezTo>
                  <a:cubicBezTo>
                    <a:pt x="25" y="253"/>
                    <a:pt x="28" y="245"/>
                    <a:pt x="28" y="238"/>
                  </a:cubicBezTo>
                  <a:cubicBezTo>
                    <a:pt x="28" y="234"/>
                    <a:pt x="25" y="232"/>
                    <a:pt x="28" y="229"/>
                  </a:cubicBezTo>
                  <a:cubicBezTo>
                    <a:pt x="29" y="228"/>
                    <a:pt x="32" y="231"/>
                    <a:pt x="33" y="230"/>
                  </a:cubicBezTo>
                  <a:cubicBezTo>
                    <a:pt x="35" y="229"/>
                    <a:pt x="35" y="226"/>
                    <a:pt x="36" y="225"/>
                  </a:cubicBezTo>
                  <a:cubicBezTo>
                    <a:pt x="39" y="223"/>
                    <a:pt x="41" y="222"/>
                    <a:pt x="43" y="219"/>
                  </a:cubicBezTo>
                  <a:cubicBezTo>
                    <a:pt x="44" y="215"/>
                    <a:pt x="42" y="211"/>
                    <a:pt x="44" y="207"/>
                  </a:cubicBezTo>
                  <a:cubicBezTo>
                    <a:pt x="45" y="207"/>
                    <a:pt x="46" y="208"/>
                    <a:pt x="46" y="208"/>
                  </a:cubicBezTo>
                  <a:cubicBezTo>
                    <a:pt x="48" y="204"/>
                    <a:pt x="45" y="200"/>
                    <a:pt x="47" y="195"/>
                  </a:cubicBezTo>
                  <a:cubicBezTo>
                    <a:pt x="50" y="191"/>
                    <a:pt x="54" y="191"/>
                    <a:pt x="54" y="185"/>
                  </a:cubicBezTo>
                  <a:cubicBezTo>
                    <a:pt x="54" y="180"/>
                    <a:pt x="52" y="176"/>
                    <a:pt x="55" y="172"/>
                  </a:cubicBezTo>
                  <a:cubicBezTo>
                    <a:pt x="57" y="168"/>
                    <a:pt x="60" y="168"/>
                    <a:pt x="63" y="164"/>
                  </a:cubicBezTo>
                  <a:cubicBezTo>
                    <a:pt x="64" y="162"/>
                    <a:pt x="63" y="160"/>
                    <a:pt x="65" y="158"/>
                  </a:cubicBezTo>
                  <a:cubicBezTo>
                    <a:pt x="66" y="156"/>
                    <a:pt x="69" y="157"/>
                    <a:pt x="70" y="155"/>
                  </a:cubicBezTo>
                  <a:cubicBezTo>
                    <a:pt x="75" y="152"/>
                    <a:pt x="74" y="150"/>
                    <a:pt x="77" y="146"/>
                  </a:cubicBezTo>
                  <a:cubicBezTo>
                    <a:pt x="78" y="144"/>
                    <a:pt x="81" y="144"/>
                    <a:pt x="82" y="142"/>
                  </a:cubicBezTo>
                  <a:cubicBezTo>
                    <a:pt x="83" y="139"/>
                    <a:pt x="81" y="138"/>
                    <a:pt x="80" y="135"/>
                  </a:cubicBezTo>
                  <a:cubicBezTo>
                    <a:pt x="80" y="131"/>
                    <a:pt x="82" y="125"/>
                    <a:pt x="80" y="121"/>
                  </a:cubicBezTo>
                  <a:cubicBezTo>
                    <a:pt x="82" y="119"/>
                    <a:pt x="86" y="120"/>
                    <a:pt x="88" y="119"/>
                  </a:cubicBezTo>
                  <a:cubicBezTo>
                    <a:pt x="90" y="116"/>
                    <a:pt x="88" y="114"/>
                    <a:pt x="89" y="111"/>
                  </a:cubicBezTo>
                  <a:cubicBezTo>
                    <a:pt x="90" y="107"/>
                    <a:pt x="90" y="107"/>
                    <a:pt x="91" y="105"/>
                  </a:cubicBezTo>
                  <a:cubicBezTo>
                    <a:pt x="91" y="106"/>
                    <a:pt x="94" y="98"/>
                    <a:pt x="95" y="98"/>
                  </a:cubicBezTo>
                  <a:cubicBezTo>
                    <a:pt x="96" y="95"/>
                    <a:pt x="99" y="95"/>
                    <a:pt x="101" y="92"/>
                  </a:cubicBezTo>
                  <a:cubicBezTo>
                    <a:pt x="102" y="89"/>
                    <a:pt x="102" y="86"/>
                    <a:pt x="103" y="84"/>
                  </a:cubicBezTo>
                  <a:cubicBezTo>
                    <a:pt x="104" y="82"/>
                    <a:pt x="107" y="79"/>
                    <a:pt x="108" y="77"/>
                  </a:cubicBezTo>
                  <a:cubicBezTo>
                    <a:pt x="109" y="74"/>
                    <a:pt x="107" y="74"/>
                    <a:pt x="107" y="71"/>
                  </a:cubicBezTo>
                  <a:cubicBezTo>
                    <a:pt x="106" y="62"/>
                    <a:pt x="111" y="65"/>
                    <a:pt x="113" y="59"/>
                  </a:cubicBezTo>
                  <a:cubicBezTo>
                    <a:pt x="114" y="57"/>
                    <a:pt x="112" y="52"/>
                    <a:pt x="113" y="50"/>
                  </a:cubicBezTo>
                  <a:cubicBezTo>
                    <a:pt x="114" y="46"/>
                    <a:pt x="116" y="45"/>
                    <a:pt x="119" y="43"/>
                  </a:cubicBezTo>
                  <a:cubicBezTo>
                    <a:pt x="125" y="39"/>
                    <a:pt x="126" y="39"/>
                    <a:pt x="130" y="33"/>
                  </a:cubicBezTo>
                  <a:cubicBezTo>
                    <a:pt x="132" y="29"/>
                    <a:pt x="134" y="25"/>
                    <a:pt x="137" y="20"/>
                  </a:cubicBezTo>
                  <a:cubicBezTo>
                    <a:pt x="140" y="14"/>
                    <a:pt x="145" y="6"/>
                    <a:pt x="137" y="0"/>
                  </a:cubicBezTo>
                  <a:cubicBezTo>
                    <a:pt x="135" y="4"/>
                    <a:pt x="140" y="7"/>
                    <a:pt x="137" y="13"/>
                  </a:cubicBezTo>
                  <a:cubicBezTo>
                    <a:pt x="135" y="17"/>
                    <a:pt x="130" y="19"/>
                    <a:pt x="127" y="23"/>
                  </a:cubicBezTo>
                  <a:cubicBezTo>
                    <a:pt x="126" y="25"/>
                    <a:pt x="128" y="28"/>
                    <a:pt x="126" y="30"/>
                  </a:cubicBezTo>
                  <a:cubicBezTo>
                    <a:pt x="125" y="32"/>
                    <a:pt x="122" y="32"/>
                    <a:pt x="121" y="34"/>
                  </a:cubicBezTo>
                  <a:cubicBezTo>
                    <a:pt x="117" y="38"/>
                    <a:pt x="116" y="42"/>
                    <a:pt x="113" y="45"/>
                  </a:cubicBezTo>
                  <a:cubicBezTo>
                    <a:pt x="109" y="49"/>
                    <a:pt x="90" y="54"/>
                    <a:pt x="90" y="59"/>
                  </a:cubicBezTo>
                  <a:cubicBezTo>
                    <a:pt x="90" y="63"/>
                    <a:pt x="100" y="62"/>
                    <a:pt x="95" y="69"/>
                  </a:cubicBezTo>
                  <a:cubicBezTo>
                    <a:pt x="93" y="72"/>
                    <a:pt x="81" y="71"/>
                    <a:pt x="88" y="77"/>
                  </a:cubicBezTo>
                  <a:cubicBezTo>
                    <a:pt x="87" y="77"/>
                    <a:pt x="86" y="79"/>
                    <a:pt x="85" y="80"/>
                  </a:cubicBezTo>
                  <a:cubicBezTo>
                    <a:pt x="90" y="81"/>
                    <a:pt x="90" y="88"/>
                    <a:pt x="87" y="91"/>
                  </a:cubicBezTo>
                  <a:cubicBezTo>
                    <a:pt x="85" y="94"/>
                    <a:pt x="80" y="93"/>
                    <a:pt x="77" y="97"/>
                  </a:cubicBezTo>
                  <a:cubicBezTo>
                    <a:pt x="75" y="101"/>
                    <a:pt x="78" y="104"/>
                    <a:pt x="77" y="109"/>
                  </a:cubicBezTo>
                  <a:cubicBezTo>
                    <a:pt x="77" y="112"/>
                    <a:pt x="74" y="118"/>
                    <a:pt x="72" y="121"/>
                  </a:cubicBezTo>
                  <a:cubicBezTo>
                    <a:pt x="69" y="125"/>
                    <a:pt x="65" y="125"/>
                    <a:pt x="65" y="131"/>
                  </a:cubicBezTo>
                  <a:cubicBezTo>
                    <a:pt x="65" y="133"/>
                    <a:pt x="68" y="135"/>
                    <a:pt x="68" y="138"/>
                  </a:cubicBezTo>
                  <a:cubicBezTo>
                    <a:pt x="67" y="140"/>
                    <a:pt x="64" y="140"/>
                    <a:pt x="64" y="142"/>
                  </a:cubicBezTo>
                  <a:cubicBezTo>
                    <a:pt x="61" y="147"/>
                    <a:pt x="61" y="149"/>
                    <a:pt x="58" y="153"/>
                  </a:cubicBezTo>
                  <a:cubicBezTo>
                    <a:pt x="55" y="158"/>
                    <a:pt x="51" y="158"/>
                    <a:pt x="55" y="164"/>
                  </a:cubicBezTo>
                  <a:cubicBezTo>
                    <a:pt x="48" y="167"/>
                    <a:pt x="45" y="165"/>
                    <a:pt x="44" y="174"/>
                  </a:cubicBezTo>
                  <a:cubicBezTo>
                    <a:pt x="44" y="177"/>
                    <a:pt x="46" y="178"/>
                    <a:pt x="44" y="181"/>
                  </a:cubicBezTo>
                  <a:cubicBezTo>
                    <a:pt x="44" y="183"/>
                    <a:pt x="41" y="184"/>
                    <a:pt x="40" y="186"/>
                  </a:cubicBezTo>
                  <a:cubicBezTo>
                    <a:pt x="39" y="189"/>
                    <a:pt x="42" y="191"/>
                    <a:pt x="41" y="193"/>
                  </a:cubicBezTo>
                  <a:cubicBezTo>
                    <a:pt x="41" y="196"/>
                    <a:pt x="39" y="197"/>
                    <a:pt x="38" y="200"/>
                  </a:cubicBezTo>
                  <a:cubicBezTo>
                    <a:pt x="36" y="205"/>
                    <a:pt x="37" y="209"/>
                    <a:pt x="35" y="214"/>
                  </a:cubicBezTo>
                  <a:cubicBezTo>
                    <a:pt x="34" y="219"/>
                    <a:pt x="31" y="223"/>
                    <a:pt x="27" y="225"/>
                  </a:cubicBezTo>
                  <a:cubicBezTo>
                    <a:pt x="21" y="229"/>
                    <a:pt x="20" y="226"/>
                    <a:pt x="20" y="234"/>
                  </a:cubicBezTo>
                  <a:cubicBezTo>
                    <a:pt x="20" y="238"/>
                    <a:pt x="23" y="244"/>
                    <a:pt x="21" y="246"/>
                  </a:cubicBezTo>
                  <a:cubicBezTo>
                    <a:pt x="20" y="248"/>
                    <a:pt x="9" y="249"/>
                    <a:pt x="16" y="255"/>
                  </a:cubicBezTo>
                  <a:cubicBezTo>
                    <a:pt x="14" y="259"/>
                    <a:pt x="9" y="263"/>
                    <a:pt x="13" y="267"/>
                  </a:cubicBezTo>
                  <a:cubicBezTo>
                    <a:pt x="8" y="269"/>
                    <a:pt x="7" y="272"/>
                    <a:pt x="7" y="276"/>
                  </a:cubicBezTo>
                  <a:cubicBezTo>
                    <a:pt x="7" y="277"/>
                    <a:pt x="9" y="280"/>
                    <a:pt x="9" y="281"/>
                  </a:cubicBezTo>
                  <a:cubicBezTo>
                    <a:pt x="9" y="283"/>
                    <a:pt x="7" y="285"/>
                    <a:pt x="7" y="287"/>
                  </a:cubicBezTo>
                  <a:cubicBezTo>
                    <a:pt x="5" y="294"/>
                    <a:pt x="3" y="302"/>
                    <a:pt x="0" y="310"/>
                  </a:cubicBezTo>
                  <a:cubicBezTo>
                    <a:pt x="1" y="304"/>
                    <a:pt x="6" y="302"/>
                    <a:pt x="8" y="297"/>
                  </a:cubicBezTo>
                  <a:cubicBezTo>
                    <a:pt x="12" y="292"/>
                    <a:pt x="11" y="286"/>
                    <a:pt x="14" y="280"/>
                  </a:cubicBezTo>
                </a:path>
              </a:pathLst>
            </a:custGeom>
            <a:solidFill>
              <a:srgbClr val="CB7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1" name="Freeform 208">
              <a:extLst>
                <a:ext uri="{FF2B5EF4-FFF2-40B4-BE49-F238E27FC236}">
                  <a16:creationId xmlns:a16="http://schemas.microsoft.com/office/drawing/2014/main" id="{3105898A-A16A-A4EB-7BE3-037AE3498B10}"/>
                </a:ext>
              </a:extLst>
            </p:cNvPr>
            <p:cNvSpPr>
              <a:spLocks/>
            </p:cNvSpPr>
            <p:nvPr/>
          </p:nvSpPr>
          <p:spPr bwMode="auto">
            <a:xfrm>
              <a:off x="1884" y="2451"/>
              <a:ext cx="76" cy="374"/>
            </a:xfrm>
            <a:custGeom>
              <a:avLst/>
              <a:gdLst>
                <a:gd name="T0" fmla="*/ 270 w 34"/>
                <a:gd name="T1" fmla="*/ 1765 h 167"/>
                <a:gd name="T2" fmla="*/ 255 w 34"/>
                <a:gd name="T3" fmla="*/ 1404 h 167"/>
                <a:gd name="T4" fmla="*/ 179 w 34"/>
                <a:gd name="T5" fmla="*/ 1223 h 167"/>
                <a:gd name="T6" fmla="*/ 255 w 34"/>
                <a:gd name="T7" fmla="*/ 1068 h 167"/>
                <a:gd name="T8" fmla="*/ 210 w 34"/>
                <a:gd name="T9" fmla="*/ 898 h 167"/>
                <a:gd name="T10" fmla="*/ 235 w 34"/>
                <a:gd name="T11" fmla="*/ 696 h 167"/>
                <a:gd name="T12" fmla="*/ 324 w 34"/>
                <a:gd name="T13" fmla="*/ 526 h 167"/>
                <a:gd name="T14" fmla="*/ 324 w 34"/>
                <a:gd name="T15" fmla="*/ 372 h 167"/>
                <a:gd name="T16" fmla="*/ 380 w 34"/>
                <a:gd name="T17" fmla="*/ 300 h 167"/>
                <a:gd name="T18" fmla="*/ 300 w 34"/>
                <a:gd name="T19" fmla="*/ 0 h 167"/>
                <a:gd name="T20" fmla="*/ 255 w 34"/>
                <a:gd name="T21" fmla="*/ 170 h 167"/>
                <a:gd name="T22" fmla="*/ 210 w 34"/>
                <a:gd name="T23" fmla="*/ 347 h 167"/>
                <a:gd name="T24" fmla="*/ 145 w 34"/>
                <a:gd name="T25" fmla="*/ 517 h 167"/>
                <a:gd name="T26" fmla="*/ 179 w 34"/>
                <a:gd name="T27" fmla="*/ 598 h 167"/>
                <a:gd name="T28" fmla="*/ 134 w 34"/>
                <a:gd name="T29" fmla="*/ 663 h 167"/>
                <a:gd name="T30" fmla="*/ 110 w 34"/>
                <a:gd name="T31" fmla="*/ 817 h 167"/>
                <a:gd name="T32" fmla="*/ 65 w 34"/>
                <a:gd name="T33" fmla="*/ 999 h 167"/>
                <a:gd name="T34" fmla="*/ 20 w 34"/>
                <a:gd name="T35" fmla="*/ 1339 h 167"/>
                <a:gd name="T36" fmla="*/ 36 w 34"/>
                <a:gd name="T37" fmla="*/ 1514 h 167"/>
                <a:gd name="T38" fmla="*/ 125 w 34"/>
                <a:gd name="T39" fmla="*/ 1877 h 1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167">
                  <a:moveTo>
                    <a:pt x="24" y="157"/>
                  </a:moveTo>
                  <a:cubicBezTo>
                    <a:pt x="12" y="148"/>
                    <a:pt x="27" y="135"/>
                    <a:pt x="23" y="125"/>
                  </a:cubicBezTo>
                  <a:cubicBezTo>
                    <a:pt x="20" y="119"/>
                    <a:pt x="16" y="116"/>
                    <a:pt x="16" y="109"/>
                  </a:cubicBezTo>
                  <a:cubicBezTo>
                    <a:pt x="16" y="102"/>
                    <a:pt x="21" y="100"/>
                    <a:pt x="23" y="95"/>
                  </a:cubicBezTo>
                  <a:cubicBezTo>
                    <a:pt x="24" y="90"/>
                    <a:pt x="19" y="85"/>
                    <a:pt x="19" y="80"/>
                  </a:cubicBezTo>
                  <a:cubicBezTo>
                    <a:pt x="19" y="74"/>
                    <a:pt x="21" y="68"/>
                    <a:pt x="21" y="62"/>
                  </a:cubicBezTo>
                  <a:cubicBezTo>
                    <a:pt x="22" y="55"/>
                    <a:pt x="28" y="53"/>
                    <a:pt x="29" y="47"/>
                  </a:cubicBezTo>
                  <a:cubicBezTo>
                    <a:pt x="30" y="41"/>
                    <a:pt x="24" y="40"/>
                    <a:pt x="29" y="33"/>
                  </a:cubicBezTo>
                  <a:cubicBezTo>
                    <a:pt x="30" y="31"/>
                    <a:pt x="32" y="29"/>
                    <a:pt x="34" y="27"/>
                  </a:cubicBezTo>
                  <a:cubicBezTo>
                    <a:pt x="26" y="20"/>
                    <a:pt x="33" y="8"/>
                    <a:pt x="27" y="0"/>
                  </a:cubicBezTo>
                  <a:cubicBezTo>
                    <a:pt x="24" y="3"/>
                    <a:pt x="24" y="11"/>
                    <a:pt x="23" y="15"/>
                  </a:cubicBezTo>
                  <a:cubicBezTo>
                    <a:pt x="21" y="20"/>
                    <a:pt x="20" y="25"/>
                    <a:pt x="19" y="31"/>
                  </a:cubicBezTo>
                  <a:cubicBezTo>
                    <a:pt x="19" y="36"/>
                    <a:pt x="14" y="41"/>
                    <a:pt x="13" y="46"/>
                  </a:cubicBezTo>
                  <a:cubicBezTo>
                    <a:pt x="13" y="49"/>
                    <a:pt x="16" y="51"/>
                    <a:pt x="16" y="53"/>
                  </a:cubicBezTo>
                  <a:cubicBezTo>
                    <a:pt x="15" y="56"/>
                    <a:pt x="13" y="57"/>
                    <a:pt x="12" y="59"/>
                  </a:cubicBezTo>
                  <a:cubicBezTo>
                    <a:pt x="10" y="65"/>
                    <a:pt x="12" y="68"/>
                    <a:pt x="10" y="73"/>
                  </a:cubicBezTo>
                  <a:cubicBezTo>
                    <a:pt x="7" y="79"/>
                    <a:pt x="7" y="82"/>
                    <a:pt x="6" y="89"/>
                  </a:cubicBezTo>
                  <a:cubicBezTo>
                    <a:pt x="4" y="100"/>
                    <a:pt x="0" y="107"/>
                    <a:pt x="2" y="119"/>
                  </a:cubicBezTo>
                  <a:cubicBezTo>
                    <a:pt x="2" y="124"/>
                    <a:pt x="2" y="130"/>
                    <a:pt x="3" y="135"/>
                  </a:cubicBezTo>
                  <a:cubicBezTo>
                    <a:pt x="5" y="145"/>
                    <a:pt x="7" y="158"/>
                    <a:pt x="11" y="167"/>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2" name="Freeform 209">
              <a:extLst>
                <a:ext uri="{FF2B5EF4-FFF2-40B4-BE49-F238E27FC236}">
                  <a16:creationId xmlns:a16="http://schemas.microsoft.com/office/drawing/2014/main" id="{0413D777-563D-5E4E-9E06-99DE52767268}"/>
                </a:ext>
              </a:extLst>
            </p:cNvPr>
            <p:cNvSpPr>
              <a:spLocks/>
            </p:cNvSpPr>
            <p:nvPr/>
          </p:nvSpPr>
          <p:spPr bwMode="auto">
            <a:xfrm>
              <a:off x="1895" y="2615"/>
              <a:ext cx="121" cy="424"/>
            </a:xfrm>
            <a:custGeom>
              <a:avLst/>
              <a:gdLst>
                <a:gd name="T0" fmla="*/ 101 w 54"/>
                <a:gd name="T1" fmla="*/ 0 h 189"/>
                <a:gd name="T2" fmla="*/ 9 w 54"/>
                <a:gd name="T3" fmla="*/ 307 h 189"/>
                <a:gd name="T4" fmla="*/ 36 w 54"/>
                <a:gd name="T5" fmla="*/ 363 h 189"/>
                <a:gd name="T6" fmla="*/ 9 w 54"/>
                <a:gd name="T7" fmla="*/ 437 h 189"/>
                <a:gd name="T8" fmla="*/ 0 w 54"/>
                <a:gd name="T9" fmla="*/ 599 h 189"/>
                <a:gd name="T10" fmla="*/ 65 w 54"/>
                <a:gd name="T11" fmla="*/ 947 h 189"/>
                <a:gd name="T12" fmla="*/ 81 w 54"/>
                <a:gd name="T13" fmla="*/ 1117 h 189"/>
                <a:gd name="T14" fmla="*/ 101 w 54"/>
                <a:gd name="T15" fmla="*/ 1187 h 189"/>
                <a:gd name="T16" fmla="*/ 65 w 54"/>
                <a:gd name="T17" fmla="*/ 1288 h 189"/>
                <a:gd name="T18" fmla="*/ 101 w 54"/>
                <a:gd name="T19" fmla="*/ 1434 h 189"/>
                <a:gd name="T20" fmla="*/ 101 w 54"/>
                <a:gd name="T21" fmla="*/ 1526 h 189"/>
                <a:gd name="T22" fmla="*/ 155 w 54"/>
                <a:gd name="T23" fmla="*/ 1570 h 189"/>
                <a:gd name="T24" fmla="*/ 202 w 54"/>
                <a:gd name="T25" fmla="*/ 1716 h 189"/>
                <a:gd name="T26" fmla="*/ 262 w 54"/>
                <a:gd name="T27" fmla="*/ 1761 h 189"/>
                <a:gd name="T28" fmla="*/ 280 w 54"/>
                <a:gd name="T29" fmla="*/ 1853 h 189"/>
                <a:gd name="T30" fmla="*/ 347 w 54"/>
                <a:gd name="T31" fmla="*/ 1918 h 189"/>
                <a:gd name="T32" fmla="*/ 408 w 54"/>
                <a:gd name="T33" fmla="*/ 2024 h 189"/>
                <a:gd name="T34" fmla="*/ 506 w 54"/>
                <a:gd name="T35" fmla="*/ 2053 h 189"/>
                <a:gd name="T36" fmla="*/ 607 w 54"/>
                <a:gd name="T37" fmla="*/ 2133 h 189"/>
                <a:gd name="T38" fmla="*/ 453 w 54"/>
                <a:gd name="T39" fmla="*/ 1898 h 189"/>
                <a:gd name="T40" fmla="*/ 327 w 54"/>
                <a:gd name="T41" fmla="*/ 1716 h 189"/>
                <a:gd name="T42" fmla="*/ 280 w 54"/>
                <a:gd name="T43" fmla="*/ 1579 h 189"/>
                <a:gd name="T44" fmla="*/ 246 w 54"/>
                <a:gd name="T45" fmla="*/ 1514 h 189"/>
                <a:gd name="T46" fmla="*/ 271 w 54"/>
                <a:gd name="T47" fmla="*/ 1425 h 189"/>
                <a:gd name="T48" fmla="*/ 202 w 54"/>
                <a:gd name="T49" fmla="*/ 1263 h 189"/>
                <a:gd name="T50" fmla="*/ 190 w 54"/>
                <a:gd name="T51" fmla="*/ 1173 h 189"/>
                <a:gd name="T52" fmla="*/ 146 w 54"/>
                <a:gd name="T53" fmla="*/ 1097 h 189"/>
                <a:gd name="T54" fmla="*/ 155 w 54"/>
                <a:gd name="T55" fmla="*/ 1007 h 189"/>
                <a:gd name="T56" fmla="*/ 125 w 54"/>
                <a:gd name="T57" fmla="*/ 927 h 189"/>
                <a:gd name="T58" fmla="*/ 125 w 54"/>
                <a:gd name="T59" fmla="*/ 769 h 189"/>
                <a:gd name="T60" fmla="*/ 81 w 54"/>
                <a:gd name="T61" fmla="*/ 689 h 189"/>
                <a:gd name="T62" fmla="*/ 81 w 54"/>
                <a:gd name="T63" fmla="*/ 599 h 189"/>
                <a:gd name="T64" fmla="*/ 45 w 54"/>
                <a:gd name="T65" fmla="*/ 529 h 189"/>
                <a:gd name="T66" fmla="*/ 65 w 54"/>
                <a:gd name="T67" fmla="*/ 437 h 189"/>
                <a:gd name="T68" fmla="*/ 65 w 54"/>
                <a:gd name="T69" fmla="*/ 101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 h="189">
                  <a:moveTo>
                    <a:pt x="9" y="0"/>
                  </a:moveTo>
                  <a:cubicBezTo>
                    <a:pt x="6" y="5"/>
                    <a:pt x="0" y="21"/>
                    <a:pt x="1" y="27"/>
                  </a:cubicBezTo>
                  <a:cubicBezTo>
                    <a:pt x="1" y="29"/>
                    <a:pt x="3" y="31"/>
                    <a:pt x="3" y="32"/>
                  </a:cubicBezTo>
                  <a:cubicBezTo>
                    <a:pt x="3" y="36"/>
                    <a:pt x="2" y="36"/>
                    <a:pt x="1" y="39"/>
                  </a:cubicBezTo>
                  <a:cubicBezTo>
                    <a:pt x="0" y="44"/>
                    <a:pt x="3" y="50"/>
                    <a:pt x="0" y="53"/>
                  </a:cubicBezTo>
                  <a:cubicBezTo>
                    <a:pt x="7" y="57"/>
                    <a:pt x="4" y="77"/>
                    <a:pt x="6" y="84"/>
                  </a:cubicBezTo>
                  <a:cubicBezTo>
                    <a:pt x="7" y="89"/>
                    <a:pt x="6" y="94"/>
                    <a:pt x="7" y="99"/>
                  </a:cubicBezTo>
                  <a:cubicBezTo>
                    <a:pt x="7" y="101"/>
                    <a:pt x="9" y="103"/>
                    <a:pt x="9" y="105"/>
                  </a:cubicBezTo>
                  <a:cubicBezTo>
                    <a:pt x="9" y="108"/>
                    <a:pt x="7" y="111"/>
                    <a:pt x="6" y="114"/>
                  </a:cubicBezTo>
                  <a:cubicBezTo>
                    <a:pt x="5" y="121"/>
                    <a:pt x="7" y="121"/>
                    <a:pt x="9" y="127"/>
                  </a:cubicBezTo>
                  <a:cubicBezTo>
                    <a:pt x="9" y="129"/>
                    <a:pt x="8" y="132"/>
                    <a:pt x="9" y="135"/>
                  </a:cubicBezTo>
                  <a:cubicBezTo>
                    <a:pt x="10" y="136"/>
                    <a:pt x="13" y="137"/>
                    <a:pt x="14" y="139"/>
                  </a:cubicBezTo>
                  <a:cubicBezTo>
                    <a:pt x="16" y="143"/>
                    <a:pt x="15" y="148"/>
                    <a:pt x="18" y="152"/>
                  </a:cubicBezTo>
                  <a:cubicBezTo>
                    <a:pt x="19" y="154"/>
                    <a:pt x="22" y="155"/>
                    <a:pt x="23" y="156"/>
                  </a:cubicBezTo>
                  <a:cubicBezTo>
                    <a:pt x="24" y="159"/>
                    <a:pt x="23" y="161"/>
                    <a:pt x="25" y="164"/>
                  </a:cubicBezTo>
                  <a:cubicBezTo>
                    <a:pt x="27" y="166"/>
                    <a:pt x="30" y="167"/>
                    <a:pt x="31" y="170"/>
                  </a:cubicBezTo>
                  <a:cubicBezTo>
                    <a:pt x="33" y="173"/>
                    <a:pt x="33" y="176"/>
                    <a:pt x="36" y="179"/>
                  </a:cubicBezTo>
                  <a:cubicBezTo>
                    <a:pt x="39" y="181"/>
                    <a:pt x="42" y="180"/>
                    <a:pt x="45" y="182"/>
                  </a:cubicBezTo>
                  <a:cubicBezTo>
                    <a:pt x="49" y="183"/>
                    <a:pt x="50" y="187"/>
                    <a:pt x="54" y="189"/>
                  </a:cubicBezTo>
                  <a:cubicBezTo>
                    <a:pt x="52" y="180"/>
                    <a:pt x="46" y="174"/>
                    <a:pt x="40" y="168"/>
                  </a:cubicBezTo>
                  <a:cubicBezTo>
                    <a:pt x="35" y="163"/>
                    <a:pt x="32" y="158"/>
                    <a:pt x="29" y="152"/>
                  </a:cubicBezTo>
                  <a:cubicBezTo>
                    <a:pt x="31" y="148"/>
                    <a:pt x="27" y="144"/>
                    <a:pt x="25" y="140"/>
                  </a:cubicBezTo>
                  <a:cubicBezTo>
                    <a:pt x="24" y="138"/>
                    <a:pt x="22" y="136"/>
                    <a:pt x="22" y="134"/>
                  </a:cubicBezTo>
                  <a:cubicBezTo>
                    <a:pt x="21" y="130"/>
                    <a:pt x="24" y="129"/>
                    <a:pt x="24" y="126"/>
                  </a:cubicBezTo>
                  <a:cubicBezTo>
                    <a:pt x="24" y="121"/>
                    <a:pt x="19" y="117"/>
                    <a:pt x="18" y="112"/>
                  </a:cubicBezTo>
                  <a:cubicBezTo>
                    <a:pt x="17" y="110"/>
                    <a:pt x="18" y="106"/>
                    <a:pt x="17" y="104"/>
                  </a:cubicBezTo>
                  <a:cubicBezTo>
                    <a:pt x="17" y="102"/>
                    <a:pt x="14" y="100"/>
                    <a:pt x="13" y="97"/>
                  </a:cubicBezTo>
                  <a:cubicBezTo>
                    <a:pt x="13" y="94"/>
                    <a:pt x="15" y="92"/>
                    <a:pt x="14" y="89"/>
                  </a:cubicBezTo>
                  <a:cubicBezTo>
                    <a:pt x="14" y="86"/>
                    <a:pt x="12" y="84"/>
                    <a:pt x="11" y="82"/>
                  </a:cubicBezTo>
                  <a:cubicBezTo>
                    <a:pt x="9" y="76"/>
                    <a:pt x="12" y="73"/>
                    <a:pt x="11" y="68"/>
                  </a:cubicBezTo>
                  <a:cubicBezTo>
                    <a:pt x="10" y="65"/>
                    <a:pt x="8" y="64"/>
                    <a:pt x="7" y="61"/>
                  </a:cubicBezTo>
                  <a:cubicBezTo>
                    <a:pt x="6" y="59"/>
                    <a:pt x="8" y="55"/>
                    <a:pt x="7" y="53"/>
                  </a:cubicBezTo>
                  <a:cubicBezTo>
                    <a:pt x="6" y="51"/>
                    <a:pt x="4" y="50"/>
                    <a:pt x="4" y="47"/>
                  </a:cubicBezTo>
                  <a:cubicBezTo>
                    <a:pt x="3" y="44"/>
                    <a:pt x="5" y="42"/>
                    <a:pt x="6" y="39"/>
                  </a:cubicBezTo>
                  <a:cubicBezTo>
                    <a:pt x="7" y="29"/>
                    <a:pt x="6" y="19"/>
                    <a:pt x="6" y="9"/>
                  </a:cubicBezTo>
                </a:path>
              </a:pathLst>
            </a:custGeom>
            <a:solidFill>
              <a:srgbClr val="CB7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3" name="Freeform 210">
              <a:extLst>
                <a:ext uri="{FF2B5EF4-FFF2-40B4-BE49-F238E27FC236}">
                  <a16:creationId xmlns:a16="http://schemas.microsoft.com/office/drawing/2014/main" id="{43F5E027-B274-A101-9993-15AFD8746904}"/>
                </a:ext>
              </a:extLst>
            </p:cNvPr>
            <p:cNvSpPr>
              <a:spLocks/>
            </p:cNvSpPr>
            <p:nvPr/>
          </p:nvSpPr>
          <p:spPr bwMode="auto">
            <a:xfrm>
              <a:off x="1978" y="2022"/>
              <a:ext cx="420" cy="808"/>
            </a:xfrm>
            <a:custGeom>
              <a:avLst/>
              <a:gdLst>
                <a:gd name="T0" fmla="*/ 418 w 187"/>
                <a:gd name="T1" fmla="*/ 408 h 360"/>
                <a:gd name="T2" fmla="*/ 409 w 187"/>
                <a:gd name="T3" fmla="*/ 745 h 360"/>
                <a:gd name="T4" fmla="*/ 445 w 187"/>
                <a:gd name="T5" fmla="*/ 1109 h 360"/>
                <a:gd name="T6" fmla="*/ 353 w 187"/>
                <a:gd name="T7" fmla="*/ 1344 h 360"/>
                <a:gd name="T8" fmla="*/ 292 w 187"/>
                <a:gd name="T9" fmla="*/ 1571 h 360"/>
                <a:gd name="T10" fmla="*/ 227 w 187"/>
                <a:gd name="T11" fmla="*/ 1899 h 360"/>
                <a:gd name="T12" fmla="*/ 182 w 187"/>
                <a:gd name="T13" fmla="*/ 2251 h 360"/>
                <a:gd name="T14" fmla="*/ 137 w 187"/>
                <a:gd name="T15" fmla="*/ 2579 h 360"/>
                <a:gd name="T16" fmla="*/ 81 w 187"/>
                <a:gd name="T17" fmla="*/ 2862 h 360"/>
                <a:gd name="T18" fmla="*/ 90 w 187"/>
                <a:gd name="T19" fmla="*/ 3109 h 360"/>
                <a:gd name="T20" fmla="*/ 36 w 187"/>
                <a:gd name="T21" fmla="*/ 3450 h 360"/>
                <a:gd name="T22" fmla="*/ 384 w 187"/>
                <a:gd name="T23" fmla="*/ 4051 h 360"/>
                <a:gd name="T24" fmla="*/ 725 w 187"/>
                <a:gd name="T25" fmla="*/ 3582 h 360"/>
                <a:gd name="T26" fmla="*/ 746 w 187"/>
                <a:gd name="T27" fmla="*/ 3270 h 360"/>
                <a:gd name="T28" fmla="*/ 874 w 187"/>
                <a:gd name="T29" fmla="*/ 2927 h 360"/>
                <a:gd name="T30" fmla="*/ 894 w 187"/>
                <a:gd name="T31" fmla="*/ 2590 h 360"/>
                <a:gd name="T32" fmla="*/ 973 w 187"/>
                <a:gd name="T33" fmla="*/ 2271 h 360"/>
                <a:gd name="T34" fmla="*/ 1154 w 187"/>
                <a:gd name="T35" fmla="*/ 2117 h 360"/>
                <a:gd name="T36" fmla="*/ 1271 w 187"/>
                <a:gd name="T37" fmla="*/ 2016 h 360"/>
                <a:gd name="T38" fmla="*/ 1428 w 187"/>
                <a:gd name="T39" fmla="*/ 1728 h 360"/>
                <a:gd name="T40" fmla="*/ 1462 w 187"/>
                <a:gd name="T41" fmla="*/ 1506 h 360"/>
                <a:gd name="T42" fmla="*/ 1619 w 187"/>
                <a:gd name="T43" fmla="*/ 1163 h 360"/>
                <a:gd name="T44" fmla="*/ 1781 w 187"/>
                <a:gd name="T45" fmla="*/ 1129 h 360"/>
                <a:gd name="T46" fmla="*/ 1916 w 187"/>
                <a:gd name="T47" fmla="*/ 1028 h 360"/>
                <a:gd name="T48" fmla="*/ 2037 w 187"/>
                <a:gd name="T49" fmla="*/ 846 h 360"/>
                <a:gd name="T50" fmla="*/ 2084 w 187"/>
                <a:gd name="T51" fmla="*/ 700 h 360"/>
                <a:gd name="T52" fmla="*/ 1857 w 187"/>
                <a:gd name="T53" fmla="*/ 756 h 360"/>
                <a:gd name="T54" fmla="*/ 1689 w 187"/>
                <a:gd name="T55" fmla="*/ 725 h 360"/>
                <a:gd name="T56" fmla="*/ 1563 w 187"/>
                <a:gd name="T57" fmla="*/ 489 h 360"/>
                <a:gd name="T58" fmla="*/ 1473 w 187"/>
                <a:gd name="T59" fmla="*/ 373 h 360"/>
                <a:gd name="T60" fmla="*/ 1190 w 187"/>
                <a:gd name="T61" fmla="*/ 171 h 360"/>
                <a:gd name="T62" fmla="*/ 907 w 187"/>
                <a:gd name="T63" fmla="*/ 0 h 360"/>
                <a:gd name="T64" fmla="*/ 656 w 187"/>
                <a:gd name="T65" fmla="*/ 56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7" h="360">
                  <a:moveTo>
                    <a:pt x="53" y="5"/>
                  </a:moveTo>
                  <a:cubicBezTo>
                    <a:pt x="45" y="13"/>
                    <a:pt x="36" y="23"/>
                    <a:pt x="37" y="36"/>
                  </a:cubicBezTo>
                  <a:cubicBezTo>
                    <a:pt x="37" y="42"/>
                    <a:pt x="42" y="46"/>
                    <a:pt x="41" y="53"/>
                  </a:cubicBezTo>
                  <a:cubicBezTo>
                    <a:pt x="40" y="58"/>
                    <a:pt x="36" y="61"/>
                    <a:pt x="36" y="66"/>
                  </a:cubicBezTo>
                  <a:cubicBezTo>
                    <a:pt x="36" y="72"/>
                    <a:pt x="40" y="77"/>
                    <a:pt x="40" y="83"/>
                  </a:cubicBezTo>
                  <a:cubicBezTo>
                    <a:pt x="39" y="88"/>
                    <a:pt x="38" y="91"/>
                    <a:pt x="39" y="98"/>
                  </a:cubicBezTo>
                  <a:cubicBezTo>
                    <a:pt x="40" y="104"/>
                    <a:pt x="39" y="106"/>
                    <a:pt x="35" y="112"/>
                  </a:cubicBezTo>
                  <a:cubicBezTo>
                    <a:pt x="34" y="114"/>
                    <a:pt x="32" y="116"/>
                    <a:pt x="31" y="119"/>
                  </a:cubicBezTo>
                  <a:cubicBezTo>
                    <a:pt x="31" y="122"/>
                    <a:pt x="34" y="123"/>
                    <a:pt x="33" y="127"/>
                  </a:cubicBezTo>
                  <a:cubicBezTo>
                    <a:pt x="31" y="132"/>
                    <a:pt x="26" y="133"/>
                    <a:pt x="26" y="139"/>
                  </a:cubicBezTo>
                  <a:cubicBezTo>
                    <a:pt x="26" y="143"/>
                    <a:pt x="29" y="152"/>
                    <a:pt x="30" y="155"/>
                  </a:cubicBezTo>
                  <a:cubicBezTo>
                    <a:pt x="27" y="159"/>
                    <a:pt x="22" y="164"/>
                    <a:pt x="20" y="168"/>
                  </a:cubicBezTo>
                  <a:cubicBezTo>
                    <a:pt x="16" y="174"/>
                    <a:pt x="21" y="178"/>
                    <a:pt x="20" y="184"/>
                  </a:cubicBezTo>
                  <a:cubicBezTo>
                    <a:pt x="19" y="190"/>
                    <a:pt x="15" y="193"/>
                    <a:pt x="16" y="199"/>
                  </a:cubicBezTo>
                  <a:cubicBezTo>
                    <a:pt x="16" y="205"/>
                    <a:pt x="19" y="206"/>
                    <a:pt x="17" y="213"/>
                  </a:cubicBezTo>
                  <a:cubicBezTo>
                    <a:pt x="15" y="218"/>
                    <a:pt x="12" y="222"/>
                    <a:pt x="12" y="228"/>
                  </a:cubicBezTo>
                  <a:cubicBezTo>
                    <a:pt x="12" y="235"/>
                    <a:pt x="15" y="238"/>
                    <a:pt x="12" y="244"/>
                  </a:cubicBezTo>
                  <a:cubicBezTo>
                    <a:pt x="10" y="247"/>
                    <a:pt x="8" y="250"/>
                    <a:pt x="7" y="253"/>
                  </a:cubicBezTo>
                  <a:cubicBezTo>
                    <a:pt x="6" y="256"/>
                    <a:pt x="8" y="257"/>
                    <a:pt x="8" y="261"/>
                  </a:cubicBezTo>
                  <a:cubicBezTo>
                    <a:pt x="8" y="266"/>
                    <a:pt x="6" y="268"/>
                    <a:pt x="8" y="275"/>
                  </a:cubicBezTo>
                  <a:cubicBezTo>
                    <a:pt x="11" y="281"/>
                    <a:pt x="12" y="282"/>
                    <a:pt x="8" y="289"/>
                  </a:cubicBezTo>
                  <a:cubicBezTo>
                    <a:pt x="6" y="295"/>
                    <a:pt x="4" y="300"/>
                    <a:pt x="3" y="305"/>
                  </a:cubicBezTo>
                  <a:cubicBezTo>
                    <a:pt x="0" y="317"/>
                    <a:pt x="8" y="324"/>
                    <a:pt x="15" y="332"/>
                  </a:cubicBezTo>
                  <a:cubicBezTo>
                    <a:pt x="20" y="338"/>
                    <a:pt x="24" y="360"/>
                    <a:pt x="34" y="358"/>
                  </a:cubicBezTo>
                  <a:cubicBezTo>
                    <a:pt x="49" y="356"/>
                    <a:pt x="41" y="338"/>
                    <a:pt x="42" y="330"/>
                  </a:cubicBezTo>
                  <a:cubicBezTo>
                    <a:pt x="42" y="317"/>
                    <a:pt x="57" y="326"/>
                    <a:pt x="64" y="317"/>
                  </a:cubicBezTo>
                  <a:cubicBezTo>
                    <a:pt x="67" y="314"/>
                    <a:pt x="70" y="307"/>
                    <a:pt x="69" y="304"/>
                  </a:cubicBezTo>
                  <a:cubicBezTo>
                    <a:pt x="68" y="299"/>
                    <a:pt x="66" y="295"/>
                    <a:pt x="66" y="289"/>
                  </a:cubicBezTo>
                  <a:cubicBezTo>
                    <a:pt x="73" y="287"/>
                    <a:pt x="68" y="278"/>
                    <a:pt x="68" y="274"/>
                  </a:cubicBezTo>
                  <a:cubicBezTo>
                    <a:pt x="68" y="267"/>
                    <a:pt x="72" y="263"/>
                    <a:pt x="77" y="259"/>
                  </a:cubicBezTo>
                  <a:cubicBezTo>
                    <a:pt x="83" y="255"/>
                    <a:pt x="86" y="253"/>
                    <a:pt x="84" y="245"/>
                  </a:cubicBezTo>
                  <a:cubicBezTo>
                    <a:pt x="82" y="240"/>
                    <a:pt x="79" y="235"/>
                    <a:pt x="79" y="229"/>
                  </a:cubicBezTo>
                  <a:cubicBezTo>
                    <a:pt x="78" y="222"/>
                    <a:pt x="80" y="219"/>
                    <a:pt x="83" y="213"/>
                  </a:cubicBezTo>
                  <a:cubicBezTo>
                    <a:pt x="87" y="208"/>
                    <a:pt x="86" y="207"/>
                    <a:pt x="86" y="201"/>
                  </a:cubicBezTo>
                  <a:cubicBezTo>
                    <a:pt x="85" y="197"/>
                    <a:pt x="83" y="187"/>
                    <a:pt x="89" y="187"/>
                  </a:cubicBezTo>
                  <a:cubicBezTo>
                    <a:pt x="93" y="187"/>
                    <a:pt x="99" y="198"/>
                    <a:pt x="102" y="187"/>
                  </a:cubicBezTo>
                  <a:cubicBezTo>
                    <a:pt x="105" y="187"/>
                    <a:pt x="109" y="186"/>
                    <a:pt x="110" y="184"/>
                  </a:cubicBezTo>
                  <a:cubicBezTo>
                    <a:pt x="113" y="182"/>
                    <a:pt x="110" y="181"/>
                    <a:pt x="112" y="178"/>
                  </a:cubicBezTo>
                  <a:cubicBezTo>
                    <a:pt x="114" y="172"/>
                    <a:pt x="120" y="168"/>
                    <a:pt x="123" y="162"/>
                  </a:cubicBezTo>
                  <a:cubicBezTo>
                    <a:pt x="124" y="159"/>
                    <a:pt x="126" y="157"/>
                    <a:pt x="126" y="153"/>
                  </a:cubicBezTo>
                  <a:cubicBezTo>
                    <a:pt x="125" y="150"/>
                    <a:pt x="123" y="151"/>
                    <a:pt x="122" y="148"/>
                  </a:cubicBezTo>
                  <a:cubicBezTo>
                    <a:pt x="121" y="143"/>
                    <a:pt x="123" y="131"/>
                    <a:pt x="129" y="133"/>
                  </a:cubicBezTo>
                  <a:cubicBezTo>
                    <a:pt x="131" y="126"/>
                    <a:pt x="132" y="120"/>
                    <a:pt x="133" y="112"/>
                  </a:cubicBezTo>
                  <a:cubicBezTo>
                    <a:pt x="133" y="108"/>
                    <a:pt x="139" y="93"/>
                    <a:pt x="143" y="103"/>
                  </a:cubicBezTo>
                  <a:cubicBezTo>
                    <a:pt x="145" y="102"/>
                    <a:pt x="147" y="100"/>
                    <a:pt x="149" y="99"/>
                  </a:cubicBezTo>
                  <a:cubicBezTo>
                    <a:pt x="151" y="99"/>
                    <a:pt x="154" y="102"/>
                    <a:pt x="157" y="100"/>
                  </a:cubicBezTo>
                  <a:cubicBezTo>
                    <a:pt x="160" y="99"/>
                    <a:pt x="158" y="96"/>
                    <a:pt x="161" y="94"/>
                  </a:cubicBezTo>
                  <a:cubicBezTo>
                    <a:pt x="163" y="92"/>
                    <a:pt x="167" y="92"/>
                    <a:pt x="169" y="91"/>
                  </a:cubicBezTo>
                  <a:cubicBezTo>
                    <a:pt x="174" y="89"/>
                    <a:pt x="178" y="87"/>
                    <a:pt x="180" y="82"/>
                  </a:cubicBezTo>
                  <a:cubicBezTo>
                    <a:pt x="181" y="79"/>
                    <a:pt x="179" y="77"/>
                    <a:pt x="180" y="75"/>
                  </a:cubicBezTo>
                  <a:cubicBezTo>
                    <a:pt x="181" y="72"/>
                    <a:pt x="184" y="71"/>
                    <a:pt x="185" y="68"/>
                  </a:cubicBezTo>
                  <a:cubicBezTo>
                    <a:pt x="186" y="66"/>
                    <a:pt x="187" y="65"/>
                    <a:pt x="184" y="62"/>
                  </a:cubicBezTo>
                  <a:cubicBezTo>
                    <a:pt x="180" y="57"/>
                    <a:pt x="181" y="61"/>
                    <a:pt x="178" y="64"/>
                  </a:cubicBezTo>
                  <a:cubicBezTo>
                    <a:pt x="172" y="68"/>
                    <a:pt x="172" y="71"/>
                    <a:pt x="164" y="67"/>
                  </a:cubicBezTo>
                  <a:cubicBezTo>
                    <a:pt x="162" y="66"/>
                    <a:pt x="163" y="64"/>
                    <a:pt x="159" y="64"/>
                  </a:cubicBezTo>
                  <a:cubicBezTo>
                    <a:pt x="156" y="63"/>
                    <a:pt x="152" y="65"/>
                    <a:pt x="149" y="64"/>
                  </a:cubicBezTo>
                  <a:cubicBezTo>
                    <a:pt x="141" y="63"/>
                    <a:pt x="140" y="60"/>
                    <a:pt x="140" y="52"/>
                  </a:cubicBezTo>
                  <a:cubicBezTo>
                    <a:pt x="140" y="48"/>
                    <a:pt x="143" y="46"/>
                    <a:pt x="138" y="43"/>
                  </a:cubicBezTo>
                  <a:cubicBezTo>
                    <a:pt x="135" y="40"/>
                    <a:pt x="130" y="42"/>
                    <a:pt x="126" y="40"/>
                  </a:cubicBezTo>
                  <a:cubicBezTo>
                    <a:pt x="128" y="37"/>
                    <a:pt x="130" y="35"/>
                    <a:pt x="130" y="33"/>
                  </a:cubicBezTo>
                  <a:cubicBezTo>
                    <a:pt x="122" y="31"/>
                    <a:pt x="125" y="25"/>
                    <a:pt x="122" y="19"/>
                  </a:cubicBezTo>
                  <a:cubicBezTo>
                    <a:pt x="118" y="10"/>
                    <a:pt x="113" y="14"/>
                    <a:pt x="105" y="15"/>
                  </a:cubicBezTo>
                  <a:cubicBezTo>
                    <a:pt x="99" y="16"/>
                    <a:pt x="93" y="15"/>
                    <a:pt x="87" y="13"/>
                  </a:cubicBezTo>
                  <a:cubicBezTo>
                    <a:pt x="78" y="9"/>
                    <a:pt x="85" y="5"/>
                    <a:pt x="80" y="0"/>
                  </a:cubicBezTo>
                  <a:cubicBezTo>
                    <a:pt x="76" y="1"/>
                    <a:pt x="73" y="4"/>
                    <a:pt x="69" y="5"/>
                  </a:cubicBezTo>
                  <a:cubicBezTo>
                    <a:pt x="65" y="5"/>
                    <a:pt x="61" y="2"/>
                    <a:pt x="58" y="5"/>
                  </a:cubicBezTo>
                </a:path>
              </a:pathLst>
            </a:custGeom>
            <a:solidFill>
              <a:srgbClr val="D99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4" name="Freeform 211">
              <a:extLst>
                <a:ext uri="{FF2B5EF4-FFF2-40B4-BE49-F238E27FC236}">
                  <a16:creationId xmlns:a16="http://schemas.microsoft.com/office/drawing/2014/main" id="{A353F6B5-01C9-AE77-9F2E-94D43A379696}"/>
                </a:ext>
              </a:extLst>
            </p:cNvPr>
            <p:cNvSpPr>
              <a:spLocks/>
            </p:cNvSpPr>
            <p:nvPr/>
          </p:nvSpPr>
          <p:spPr bwMode="auto">
            <a:xfrm>
              <a:off x="2054" y="2128"/>
              <a:ext cx="193" cy="516"/>
            </a:xfrm>
            <a:custGeom>
              <a:avLst/>
              <a:gdLst>
                <a:gd name="T0" fmla="*/ 263 w 86"/>
                <a:gd name="T1" fmla="*/ 756 h 230"/>
                <a:gd name="T2" fmla="*/ 191 w 86"/>
                <a:gd name="T3" fmla="*/ 891 h 230"/>
                <a:gd name="T4" fmla="*/ 236 w 86"/>
                <a:gd name="T5" fmla="*/ 1061 h 230"/>
                <a:gd name="T6" fmla="*/ 218 w 86"/>
                <a:gd name="T7" fmla="*/ 1142 h 230"/>
                <a:gd name="T8" fmla="*/ 227 w 86"/>
                <a:gd name="T9" fmla="*/ 1234 h 230"/>
                <a:gd name="T10" fmla="*/ 191 w 86"/>
                <a:gd name="T11" fmla="*/ 1299 h 230"/>
                <a:gd name="T12" fmla="*/ 202 w 86"/>
                <a:gd name="T13" fmla="*/ 1389 h 230"/>
                <a:gd name="T14" fmla="*/ 157 w 86"/>
                <a:gd name="T15" fmla="*/ 1454 h 230"/>
                <a:gd name="T16" fmla="*/ 171 w 86"/>
                <a:gd name="T17" fmla="*/ 1546 h 230"/>
                <a:gd name="T18" fmla="*/ 90 w 86"/>
                <a:gd name="T19" fmla="*/ 1651 h 230"/>
                <a:gd name="T20" fmla="*/ 101 w 86"/>
                <a:gd name="T21" fmla="*/ 1806 h 230"/>
                <a:gd name="T22" fmla="*/ 90 w 86"/>
                <a:gd name="T23" fmla="*/ 1887 h 230"/>
                <a:gd name="T24" fmla="*/ 110 w 86"/>
                <a:gd name="T25" fmla="*/ 1952 h 230"/>
                <a:gd name="T26" fmla="*/ 56 w 86"/>
                <a:gd name="T27" fmla="*/ 2089 h 230"/>
                <a:gd name="T28" fmla="*/ 36 w 86"/>
                <a:gd name="T29" fmla="*/ 2134 h 230"/>
                <a:gd name="T30" fmla="*/ 56 w 86"/>
                <a:gd name="T31" fmla="*/ 2214 h 230"/>
                <a:gd name="T32" fmla="*/ 45 w 86"/>
                <a:gd name="T33" fmla="*/ 2279 h 230"/>
                <a:gd name="T34" fmla="*/ 56 w 86"/>
                <a:gd name="T35" fmla="*/ 2360 h 230"/>
                <a:gd name="T36" fmla="*/ 9 w 86"/>
                <a:gd name="T37" fmla="*/ 2405 h 230"/>
                <a:gd name="T38" fmla="*/ 9 w 86"/>
                <a:gd name="T39" fmla="*/ 2461 h 230"/>
                <a:gd name="T40" fmla="*/ 45 w 86"/>
                <a:gd name="T41" fmla="*/ 2517 h 230"/>
                <a:gd name="T42" fmla="*/ 0 w 86"/>
                <a:gd name="T43" fmla="*/ 2587 h 230"/>
                <a:gd name="T44" fmla="*/ 126 w 86"/>
                <a:gd name="T45" fmla="*/ 2542 h 230"/>
                <a:gd name="T46" fmla="*/ 101 w 86"/>
                <a:gd name="T47" fmla="*/ 2405 h 230"/>
                <a:gd name="T48" fmla="*/ 146 w 86"/>
                <a:gd name="T49" fmla="*/ 2270 h 230"/>
                <a:gd name="T50" fmla="*/ 157 w 86"/>
                <a:gd name="T51" fmla="*/ 2089 h 230"/>
                <a:gd name="T52" fmla="*/ 218 w 86"/>
                <a:gd name="T53" fmla="*/ 1952 h 230"/>
                <a:gd name="T54" fmla="*/ 218 w 86"/>
                <a:gd name="T55" fmla="*/ 1797 h 230"/>
                <a:gd name="T56" fmla="*/ 283 w 86"/>
                <a:gd name="T57" fmla="*/ 1514 h 230"/>
                <a:gd name="T58" fmla="*/ 292 w 86"/>
                <a:gd name="T59" fmla="*/ 1526 h 230"/>
                <a:gd name="T60" fmla="*/ 442 w 86"/>
                <a:gd name="T61" fmla="*/ 1097 h 230"/>
                <a:gd name="T62" fmla="*/ 530 w 86"/>
                <a:gd name="T63" fmla="*/ 1028 h 230"/>
                <a:gd name="T64" fmla="*/ 554 w 86"/>
                <a:gd name="T65" fmla="*/ 861 h 230"/>
                <a:gd name="T66" fmla="*/ 599 w 86"/>
                <a:gd name="T67" fmla="*/ 801 h 230"/>
                <a:gd name="T68" fmla="*/ 610 w 86"/>
                <a:gd name="T69" fmla="*/ 709 h 230"/>
                <a:gd name="T70" fmla="*/ 680 w 86"/>
                <a:gd name="T71" fmla="*/ 543 h 230"/>
                <a:gd name="T72" fmla="*/ 801 w 86"/>
                <a:gd name="T73" fmla="*/ 453 h 230"/>
                <a:gd name="T74" fmla="*/ 927 w 86"/>
                <a:gd name="T75" fmla="*/ 372 h 230"/>
                <a:gd name="T76" fmla="*/ 846 w 86"/>
                <a:gd name="T77" fmla="*/ 307 h 230"/>
                <a:gd name="T78" fmla="*/ 790 w 86"/>
                <a:gd name="T79" fmla="*/ 146 h 230"/>
                <a:gd name="T80" fmla="*/ 709 w 86"/>
                <a:gd name="T81" fmla="*/ 36 h 230"/>
                <a:gd name="T82" fmla="*/ 530 w 86"/>
                <a:gd name="T83" fmla="*/ 0 h 230"/>
                <a:gd name="T84" fmla="*/ 453 w 86"/>
                <a:gd name="T85" fmla="*/ 36 h 230"/>
                <a:gd name="T86" fmla="*/ 352 w 86"/>
                <a:gd name="T87" fmla="*/ 90 h 230"/>
                <a:gd name="T88" fmla="*/ 227 w 86"/>
                <a:gd name="T89" fmla="*/ 408 h 230"/>
                <a:gd name="T90" fmla="*/ 263 w 86"/>
                <a:gd name="T91" fmla="*/ 453 h 230"/>
                <a:gd name="T92" fmla="*/ 247 w 86"/>
                <a:gd name="T93" fmla="*/ 574 h 230"/>
                <a:gd name="T94" fmla="*/ 236 w 86"/>
                <a:gd name="T95" fmla="*/ 745 h 2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 h="230">
                  <a:moveTo>
                    <a:pt x="23" y="67"/>
                  </a:moveTo>
                  <a:cubicBezTo>
                    <a:pt x="22" y="71"/>
                    <a:pt x="18" y="74"/>
                    <a:pt x="17" y="79"/>
                  </a:cubicBezTo>
                  <a:cubicBezTo>
                    <a:pt x="17" y="85"/>
                    <a:pt x="21" y="88"/>
                    <a:pt x="21" y="94"/>
                  </a:cubicBezTo>
                  <a:cubicBezTo>
                    <a:pt x="20" y="97"/>
                    <a:pt x="19" y="99"/>
                    <a:pt x="19" y="101"/>
                  </a:cubicBezTo>
                  <a:cubicBezTo>
                    <a:pt x="18" y="104"/>
                    <a:pt x="20" y="107"/>
                    <a:pt x="20" y="109"/>
                  </a:cubicBezTo>
                  <a:cubicBezTo>
                    <a:pt x="20" y="111"/>
                    <a:pt x="17" y="113"/>
                    <a:pt x="17" y="115"/>
                  </a:cubicBezTo>
                  <a:cubicBezTo>
                    <a:pt x="16" y="117"/>
                    <a:pt x="18" y="120"/>
                    <a:pt x="18" y="123"/>
                  </a:cubicBezTo>
                  <a:cubicBezTo>
                    <a:pt x="17" y="125"/>
                    <a:pt x="15" y="127"/>
                    <a:pt x="14" y="129"/>
                  </a:cubicBezTo>
                  <a:cubicBezTo>
                    <a:pt x="14" y="131"/>
                    <a:pt x="16" y="135"/>
                    <a:pt x="15" y="137"/>
                  </a:cubicBezTo>
                  <a:cubicBezTo>
                    <a:pt x="14" y="140"/>
                    <a:pt x="9" y="142"/>
                    <a:pt x="8" y="146"/>
                  </a:cubicBezTo>
                  <a:cubicBezTo>
                    <a:pt x="7" y="150"/>
                    <a:pt x="9" y="155"/>
                    <a:pt x="9" y="160"/>
                  </a:cubicBezTo>
                  <a:cubicBezTo>
                    <a:pt x="9" y="162"/>
                    <a:pt x="8" y="164"/>
                    <a:pt x="8" y="167"/>
                  </a:cubicBezTo>
                  <a:cubicBezTo>
                    <a:pt x="8" y="169"/>
                    <a:pt x="10" y="171"/>
                    <a:pt x="10" y="173"/>
                  </a:cubicBezTo>
                  <a:cubicBezTo>
                    <a:pt x="10" y="177"/>
                    <a:pt x="7" y="181"/>
                    <a:pt x="5" y="185"/>
                  </a:cubicBezTo>
                  <a:cubicBezTo>
                    <a:pt x="5" y="186"/>
                    <a:pt x="3" y="188"/>
                    <a:pt x="3" y="189"/>
                  </a:cubicBezTo>
                  <a:cubicBezTo>
                    <a:pt x="2" y="193"/>
                    <a:pt x="5" y="193"/>
                    <a:pt x="5" y="196"/>
                  </a:cubicBezTo>
                  <a:cubicBezTo>
                    <a:pt x="6" y="198"/>
                    <a:pt x="4" y="200"/>
                    <a:pt x="4" y="202"/>
                  </a:cubicBezTo>
                  <a:cubicBezTo>
                    <a:pt x="4" y="204"/>
                    <a:pt x="6" y="206"/>
                    <a:pt x="5" y="209"/>
                  </a:cubicBezTo>
                  <a:cubicBezTo>
                    <a:pt x="4" y="211"/>
                    <a:pt x="2" y="211"/>
                    <a:pt x="1" y="213"/>
                  </a:cubicBezTo>
                  <a:cubicBezTo>
                    <a:pt x="0" y="217"/>
                    <a:pt x="1" y="215"/>
                    <a:pt x="1" y="218"/>
                  </a:cubicBezTo>
                  <a:cubicBezTo>
                    <a:pt x="2" y="221"/>
                    <a:pt x="4" y="219"/>
                    <a:pt x="4" y="223"/>
                  </a:cubicBezTo>
                  <a:cubicBezTo>
                    <a:pt x="4" y="225"/>
                    <a:pt x="1" y="228"/>
                    <a:pt x="0" y="229"/>
                  </a:cubicBezTo>
                  <a:cubicBezTo>
                    <a:pt x="2" y="230"/>
                    <a:pt x="9" y="228"/>
                    <a:pt x="11" y="225"/>
                  </a:cubicBezTo>
                  <a:cubicBezTo>
                    <a:pt x="12" y="221"/>
                    <a:pt x="8" y="216"/>
                    <a:pt x="9" y="213"/>
                  </a:cubicBezTo>
                  <a:cubicBezTo>
                    <a:pt x="9" y="208"/>
                    <a:pt x="12" y="205"/>
                    <a:pt x="13" y="201"/>
                  </a:cubicBezTo>
                  <a:cubicBezTo>
                    <a:pt x="14" y="195"/>
                    <a:pt x="12" y="191"/>
                    <a:pt x="14" y="185"/>
                  </a:cubicBezTo>
                  <a:cubicBezTo>
                    <a:pt x="15" y="181"/>
                    <a:pt x="18" y="178"/>
                    <a:pt x="19" y="173"/>
                  </a:cubicBezTo>
                  <a:cubicBezTo>
                    <a:pt x="19" y="169"/>
                    <a:pt x="19" y="163"/>
                    <a:pt x="19" y="159"/>
                  </a:cubicBezTo>
                  <a:cubicBezTo>
                    <a:pt x="20" y="149"/>
                    <a:pt x="15" y="140"/>
                    <a:pt x="25" y="134"/>
                  </a:cubicBezTo>
                  <a:cubicBezTo>
                    <a:pt x="25" y="134"/>
                    <a:pt x="25" y="135"/>
                    <a:pt x="26" y="135"/>
                  </a:cubicBezTo>
                  <a:cubicBezTo>
                    <a:pt x="27" y="127"/>
                    <a:pt x="25" y="94"/>
                    <a:pt x="39" y="97"/>
                  </a:cubicBezTo>
                  <a:cubicBezTo>
                    <a:pt x="42" y="95"/>
                    <a:pt x="44" y="93"/>
                    <a:pt x="47" y="91"/>
                  </a:cubicBezTo>
                  <a:cubicBezTo>
                    <a:pt x="45" y="85"/>
                    <a:pt x="44" y="81"/>
                    <a:pt x="49" y="76"/>
                  </a:cubicBezTo>
                  <a:cubicBezTo>
                    <a:pt x="52" y="73"/>
                    <a:pt x="52" y="76"/>
                    <a:pt x="53" y="71"/>
                  </a:cubicBezTo>
                  <a:cubicBezTo>
                    <a:pt x="54" y="69"/>
                    <a:pt x="53" y="66"/>
                    <a:pt x="54" y="63"/>
                  </a:cubicBezTo>
                  <a:cubicBezTo>
                    <a:pt x="55" y="59"/>
                    <a:pt x="57" y="51"/>
                    <a:pt x="60" y="48"/>
                  </a:cubicBezTo>
                  <a:cubicBezTo>
                    <a:pt x="64" y="45"/>
                    <a:pt x="69" y="46"/>
                    <a:pt x="71" y="40"/>
                  </a:cubicBezTo>
                  <a:cubicBezTo>
                    <a:pt x="75" y="40"/>
                    <a:pt x="81" y="37"/>
                    <a:pt x="82" y="33"/>
                  </a:cubicBezTo>
                  <a:cubicBezTo>
                    <a:pt x="86" y="25"/>
                    <a:pt x="79" y="28"/>
                    <a:pt x="75" y="27"/>
                  </a:cubicBezTo>
                  <a:cubicBezTo>
                    <a:pt x="69" y="24"/>
                    <a:pt x="72" y="18"/>
                    <a:pt x="70" y="13"/>
                  </a:cubicBezTo>
                  <a:cubicBezTo>
                    <a:pt x="69" y="10"/>
                    <a:pt x="65" y="6"/>
                    <a:pt x="63" y="3"/>
                  </a:cubicBezTo>
                  <a:cubicBezTo>
                    <a:pt x="58" y="5"/>
                    <a:pt x="53" y="0"/>
                    <a:pt x="47" y="0"/>
                  </a:cubicBezTo>
                  <a:cubicBezTo>
                    <a:pt x="42" y="0"/>
                    <a:pt x="43" y="1"/>
                    <a:pt x="40" y="3"/>
                  </a:cubicBezTo>
                  <a:cubicBezTo>
                    <a:pt x="37" y="5"/>
                    <a:pt x="34" y="6"/>
                    <a:pt x="31" y="8"/>
                  </a:cubicBezTo>
                  <a:cubicBezTo>
                    <a:pt x="20" y="14"/>
                    <a:pt x="27" y="27"/>
                    <a:pt x="20" y="36"/>
                  </a:cubicBezTo>
                  <a:cubicBezTo>
                    <a:pt x="21" y="37"/>
                    <a:pt x="22" y="39"/>
                    <a:pt x="23" y="40"/>
                  </a:cubicBezTo>
                  <a:cubicBezTo>
                    <a:pt x="21" y="43"/>
                    <a:pt x="22" y="48"/>
                    <a:pt x="22" y="51"/>
                  </a:cubicBezTo>
                  <a:cubicBezTo>
                    <a:pt x="22" y="56"/>
                    <a:pt x="22" y="62"/>
                    <a:pt x="21" y="66"/>
                  </a:cubicBezTo>
                </a:path>
              </a:pathLst>
            </a:custGeom>
            <a:solidFill>
              <a:srgbClr val="DCA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5" name="Freeform 212">
              <a:extLst>
                <a:ext uri="{FF2B5EF4-FFF2-40B4-BE49-F238E27FC236}">
                  <a16:creationId xmlns:a16="http://schemas.microsoft.com/office/drawing/2014/main" id="{BEDCA72A-60EE-9D21-7233-7C409D2CEF10}"/>
                </a:ext>
              </a:extLst>
            </p:cNvPr>
            <p:cNvSpPr>
              <a:spLocks/>
            </p:cNvSpPr>
            <p:nvPr/>
          </p:nvSpPr>
          <p:spPr bwMode="auto">
            <a:xfrm>
              <a:off x="2122" y="2161"/>
              <a:ext cx="78" cy="79"/>
            </a:xfrm>
            <a:custGeom>
              <a:avLst/>
              <a:gdLst>
                <a:gd name="T0" fmla="*/ 254 w 35"/>
                <a:gd name="T1" fmla="*/ 0 h 35"/>
                <a:gd name="T2" fmla="*/ 125 w 35"/>
                <a:gd name="T3" fmla="*/ 45 h 35"/>
                <a:gd name="T4" fmla="*/ 100 w 35"/>
                <a:gd name="T5" fmla="*/ 102 h 35"/>
                <a:gd name="T6" fmla="*/ 56 w 35"/>
                <a:gd name="T7" fmla="*/ 138 h 35"/>
                <a:gd name="T8" fmla="*/ 56 w 35"/>
                <a:gd name="T9" fmla="*/ 284 h 35"/>
                <a:gd name="T10" fmla="*/ 65 w 35"/>
                <a:gd name="T11" fmla="*/ 393 h 35"/>
                <a:gd name="T12" fmla="*/ 65 w 35"/>
                <a:gd name="T13" fmla="*/ 239 h 35"/>
                <a:gd name="T14" fmla="*/ 178 w 35"/>
                <a:gd name="T15" fmla="*/ 163 h 35"/>
                <a:gd name="T16" fmla="*/ 263 w 35"/>
                <a:gd name="T17" fmla="*/ 117 h 35"/>
                <a:gd name="T18" fmla="*/ 308 w 35"/>
                <a:gd name="T19" fmla="*/ 138 h 35"/>
                <a:gd name="T20" fmla="*/ 377 w 35"/>
                <a:gd name="T21" fmla="*/ 163 h 35"/>
                <a:gd name="T22" fmla="*/ 332 w 35"/>
                <a:gd name="T23" fmla="*/ 81 h 35"/>
                <a:gd name="T24" fmla="*/ 279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23" y="0"/>
                  </a:moveTo>
                  <a:cubicBezTo>
                    <a:pt x="19" y="0"/>
                    <a:pt x="14" y="1"/>
                    <a:pt x="11" y="4"/>
                  </a:cubicBezTo>
                  <a:cubicBezTo>
                    <a:pt x="10" y="5"/>
                    <a:pt x="10" y="7"/>
                    <a:pt x="9" y="9"/>
                  </a:cubicBezTo>
                  <a:cubicBezTo>
                    <a:pt x="8" y="10"/>
                    <a:pt x="6" y="11"/>
                    <a:pt x="5" y="12"/>
                  </a:cubicBezTo>
                  <a:cubicBezTo>
                    <a:pt x="2" y="17"/>
                    <a:pt x="6" y="20"/>
                    <a:pt x="5" y="25"/>
                  </a:cubicBezTo>
                  <a:cubicBezTo>
                    <a:pt x="5" y="28"/>
                    <a:pt x="0" y="35"/>
                    <a:pt x="6" y="34"/>
                  </a:cubicBezTo>
                  <a:cubicBezTo>
                    <a:pt x="6" y="30"/>
                    <a:pt x="5" y="26"/>
                    <a:pt x="6" y="21"/>
                  </a:cubicBezTo>
                  <a:cubicBezTo>
                    <a:pt x="8" y="14"/>
                    <a:pt x="11" y="16"/>
                    <a:pt x="16" y="14"/>
                  </a:cubicBezTo>
                  <a:cubicBezTo>
                    <a:pt x="16" y="8"/>
                    <a:pt x="21" y="9"/>
                    <a:pt x="24" y="10"/>
                  </a:cubicBezTo>
                  <a:cubicBezTo>
                    <a:pt x="24" y="10"/>
                    <a:pt x="27" y="12"/>
                    <a:pt x="28" y="12"/>
                  </a:cubicBezTo>
                  <a:cubicBezTo>
                    <a:pt x="30" y="13"/>
                    <a:pt x="32" y="13"/>
                    <a:pt x="34" y="14"/>
                  </a:cubicBezTo>
                  <a:cubicBezTo>
                    <a:pt x="33" y="11"/>
                    <a:pt x="32" y="9"/>
                    <a:pt x="30" y="7"/>
                  </a:cubicBezTo>
                  <a:cubicBezTo>
                    <a:pt x="35" y="3"/>
                    <a:pt x="29" y="2"/>
                    <a:pt x="25" y="0"/>
                  </a:cubicBezTo>
                </a:path>
              </a:pathLst>
            </a:custGeom>
            <a:solidFill>
              <a:srgbClr val="E5B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6" name="Freeform 213">
              <a:extLst>
                <a:ext uri="{FF2B5EF4-FFF2-40B4-BE49-F238E27FC236}">
                  <a16:creationId xmlns:a16="http://schemas.microsoft.com/office/drawing/2014/main" id="{2F046140-9B08-9EFB-989D-A7EF7D7B3D66}"/>
                </a:ext>
              </a:extLst>
            </p:cNvPr>
            <p:cNvSpPr>
              <a:spLocks/>
            </p:cNvSpPr>
            <p:nvPr/>
          </p:nvSpPr>
          <p:spPr bwMode="auto">
            <a:xfrm>
              <a:off x="2050" y="2265"/>
              <a:ext cx="56" cy="224"/>
            </a:xfrm>
            <a:custGeom>
              <a:avLst/>
              <a:gdLst>
                <a:gd name="T0" fmla="*/ 280 w 25"/>
                <a:gd name="T1" fmla="*/ 0 h 100"/>
                <a:gd name="T2" fmla="*/ 125 w 25"/>
                <a:gd name="T3" fmla="*/ 246 h 100"/>
                <a:gd name="T4" fmla="*/ 125 w 25"/>
                <a:gd name="T5" fmla="*/ 316 h 100"/>
                <a:gd name="T6" fmla="*/ 65 w 25"/>
                <a:gd name="T7" fmla="*/ 381 h 100"/>
                <a:gd name="T8" fmla="*/ 101 w 25"/>
                <a:gd name="T9" fmla="*/ 526 h 100"/>
                <a:gd name="T10" fmla="*/ 45 w 25"/>
                <a:gd name="T11" fmla="*/ 643 h 100"/>
                <a:gd name="T12" fmla="*/ 65 w 25"/>
                <a:gd name="T13" fmla="*/ 717 h 100"/>
                <a:gd name="T14" fmla="*/ 36 w 25"/>
                <a:gd name="T15" fmla="*/ 777 h 100"/>
                <a:gd name="T16" fmla="*/ 56 w 25"/>
                <a:gd name="T17" fmla="*/ 887 h 100"/>
                <a:gd name="T18" fmla="*/ 81 w 25"/>
                <a:gd name="T19" fmla="*/ 1044 h 100"/>
                <a:gd name="T20" fmla="*/ 170 w 25"/>
                <a:gd name="T21" fmla="*/ 1124 h 100"/>
                <a:gd name="T22" fmla="*/ 181 w 25"/>
                <a:gd name="T23" fmla="*/ 809 h 100"/>
                <a:gd name="T24" fmla="*/ 246 w 25"/>
                <a:gd name="T25" fmla="*/ 542 h 100"/>
                <a:gd name="T26" fmla="*/ 260 w 25"/>
                <a:gd name="T27" fmla="*/ 372 h 100"/>
                <a:gd name="T28" fmla="*/ 260 w 25"/>
                <a:gd name="T29" fmla="*/ 9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100">
                  <a:moveTo>
                    <a:pt x="25" y="0"/>
                  </a:moveTo>
                  <a:cubicBezTo>
                    <a:pt x="23" y="10"/>
                    <a:pt x="15" y="14"/>
                    <a:pt x="11" y="22"/>
                  </a:cubicBezTo>
                  <a:cubicBezTo>
                    <a:pt x="11" y="24"/>
                    <a:pt x="11" y="27"/>
                    <a:pt x="11" y="28"/>
                  </a:cubicBezTo>
                  <a:cubicBezTo>
                    <a:pt x="9" y="31"/>
                    <a:pt x="7" y="32"/>
                    <a:pt x="6" y="34"/>
                  </a:cubicBezTo>
                  <a:cubicBezTo>
                    <a:pt x="4" y="41"/>
                    <a:pt x="9" y="41"/>
                    <a:pt x="9" y="47"/>
                  </a:cubicBezTo>
                  <a:cubicBezTo>
                    <a:pt x="8" y="51"/>
                    <a:pt x="4" y="53"/>
                    <a:pt x="4" y="57"/>
                  </a:cubicBezTo>
                  <a:cubicBezTo>
                    <a:pt x="4" y="59"/>
                    <a:pt x="6" y="62"/>
                    <a:pt x="6" y="64"/>
                  </a:cubicBezTo>
                  <a:cubicBezTo>
                    <a:pt x="6" y="67"/>
                    <a:pt x="4" y="67"/>
                    <a:pt x="3" y="69"/>
                  </a:cubicBezTo>
                  <a:cubicBezTo>
                    <a:pt x="0" y="76"/>
                    <a:pt x="3" y="75"/>
                    <a:pt x="5" y="79"/>
                  </a:cubicBezTo>
                  <a:cubicBezTo>
                    <a:pt x="8" y="84"/>
                    <a:pt x="7" y="88"/>
                    <a:pt x="7" y="93"/>
                  </a:cubicBezTo>
                  <a:cubicBezTo>
                    <a:pt x="9" y="94"/>
                    <a:pt x="23" y="96"/>
                    <a:pt x="15" y="100"/>
                  </a:cubicBezTo>
                  <a:cubicBezTo>
                    <a:pt x="9" y="93"/>
                    <a:pt x="16" y="79"/>
                    <a:pt x="16" y="72"/>
                  </a:cubicBezTo>
                  <a:cubicBezTo>
                    <a:pt x="17" y="64"/>
                    <a:pt x="22" y="56"/>
                    <a:pt x="22" y="48"/>
                  </a:cubicBezTo>
                  <a:cubicBezTo>
                    <a:pt x="22" y="40"/>
                    <a:pt x="20" y="42"/>
                    <a:pt x="23" y="33"/>
                  </a:cubicBezTo>
                  <a:cubicBezTo>
                    <a:pt x="25" y="25"/>
                    <a:pt x="23" y="10"/>
                    <a:pt x="23" y="1"/>
                  </a:cubicBezTo>
                </a:path>
              </a:pathLst>
            </a:custGeom>
            <a:solidFill>
              <a:srgbClr val="DCA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7" name="Freeform 214">
              <a:extLst>
                <a:ext uri="{FF2B5EF4-FFF2-40B4-BE49-F238E27FC236}">
                  <a16:creationId xmlns:a16="http://schemas.microsoft.com/office/drawing/2014/main" id="{731B1D23-F0A3-8F76-94F1-8583470A1D29}"/>
                </a:ext>
              </a:extLst>
            </p:cNvPr>
            <p:cNvSpPr>
              <a:spLocks/>
            </p:cNvSpPr>
            <p:nvPr/>
          </p:nvSpPr>
          <p:spPr bwMode="auto">
            <a:xfrm>
              <a:off x="2077" y="2260"/>
              <a:ext cx="49" cy="197"/>
            </a:xfrm>
            <a:custGeom>
              <a:avLst/>
              <a:gdLst>
                <a:gd name="T0" fmla="*/ 165 w 22"/>
                <a:gd name="T1" fmla="*/ 154 h 88"/>
                <a:gd name="T2" fmla="*/ 89 w 22"/>
                <a:gd name="T3" fmla="*/ 316 h 88"/>
                <a:gd name="T4" fmla="*/ 20 w 22"/>
                <a:gd name="T5" fmla="*/ 381 h 88"/>
                <a:gd name="T6" fmla="*/ 45 w 22"/>
                <a:gd name="T7" fmla="*/ 450 h 88"/>
                <a:gd name="T8" fmla="*/ 9 w 22"/>
                <a:gd name="T9" fmla="*/ 526 h 88"/>
                <a:gd name="T10" fmla="*/ 53 w 22"/>
                <a:gd name="T11" fmla="*/ 627 h 88"/>
                <a:gd name="T12" fmla="*/ 9 w 22"/>
                <a:gd name="T13" fmla="*/ 797 h 88"/>
                <a:gd name="T14" fmla="*/ 9 w 22"/>
                <a:gd name="T15" fmla="*/ 898 h 88"/>
                <a:gd name="T16" fmla="*/ 36 w 22"/>
                <a:gd name="T17" fmla="*/ 987 h 88"/>
                <a:gd name="T18" fmla="*/ 80 w 22"/>
                <a:gd name="T19" fmla="*/ 696 h 88"/>
                <a:gd name="T20" fmla="*/ 89 w 22"/>
                <a:gd name="T21" fmla="*/ 437 h 88"/>
                <a:gd name="T22" fmla="*/ 109 w 22"/>
                <a:gd name="T23" fmla="*/ 381 h 88"/>
                <a:gd name="T24" fmla="*/ 154 w 22"/>
                <a:gd name="T25" fmla="*/ 345 h 88"/>
                <a:gd name="T26" fmla="*/ 165 w 22"/>
                <a:gd name="T27" fmla="*/ 226 h 88"/>
                <a:gd name="T28" fmla="*/ 234 w 22"/>
                <a:gd name="T29" fmla="*/ 125 h 88"/>
                <a:gd name="T30" fmla="*/ 234 w 22"/>
                <a:gd name="T31" fmla="*/ 0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88">
                  <a:moveTo>
                    <a:pt x="15" y="14"/>
                  </a:moveTo>
                  <a:cubicBezTo>
                    <a:pt x="13" y="18"/>
                    <a:pt x="4" y="25"/>
                    <a:pt x="8" y="28"/>
                  </a:cubicBezTo>
                  <a:cubicBezTo>
                    <a:pt x="6" y="30"/>
                    <a:pt x="2" y="31"/>
                    <a:pt x="2" y="34"/>
                  </a:cubicBezTo>
                  <a:cubicBezTo>
                    <a:pt x="0" y="37"/>
                    <a:pt x="4" y="37"/>
                    <a:pt x="4" y="40"/>
                  </a:cubicBezTo>
                  <a:cubicBezTo>
                    <a:pt x="4" y="42"/>
                    <a:pt x="1" y="44"/>
                    <a:pt x="1" y="47"/>
                  </a:cubicBezTo>
                  <a:cubicBezTo>
                    <a:pt x="1" y="50"/>
                    <a:pt x="4" y="52"/>
                    <a:pt x="5" y="56"/>
                  </a:cubicBezTo>
                  <a:cubicBezTo>
                    <a:pt x="5" y="61"/>
                    <a:pt x="1" y="65"/>
                    <a:pt x="1" y="71"/>
                  </a:cubicBezTo>
                  <a:cubicBezTo>
                    <a:pt x="1" y="74"/>
                    <a:pt x="1" y="77"/>
                    <a:pt x="1" y="80"/>
                  </a:cubicBezTo>
                  <a:cubicBezTo>
                    <a:pt x="1" y="82"/>
                    <a:pt x="4" y="85"/>
                    <a:pt x="3" y="88"/>
                  </a:cubicBezTo>
                  <a:cubicBezTo>
                    <a:pt x="2" y="77"/>
                    <a:pt x="7" y="71"/>
                    <a:pt x="7" y="62"/>
                  </a:cubicBezTo>
                  <a:cubicBezTo>
                    <a:pt x="8" y="54"/>
                    <a:pt x="6" y="47"/>
                    <a:pt x="8" y="39"/>
                  </a:cubicBezTo>
                  <a:cubicBezTo>
                    <a:pt x="9" y="38"/>
                    <a:pt x="9" y="36"/>
                    <a:pt x="10" y="34"/>
                  </a:cubicBezTo>
                  <a:cubicBezTo>
                    <a:pt x="11" y="33"/>
                    <a:pt x="14" y="32"/>
                    <a:pt x="14" y="31"/>
                  </a:cubicBezTo>
                  <a:cubicBezTo>
                    <a:pt x="16" y="27"/>
                    <a:pt x="13" y="24"/>
                    <a:pt x="15" y="20"/>
                  </a:cubicBezTo>
                  <a:cubicBezTo>
                    <a:pt x="16" y="16"/>
                    <a:pt x="20" y="15"/>
                    <a:pt x="21" y="11"/>
                  </a:cubicBezTo>
                  <a:cubicBezTo>
                    <a:pt x="22" y="7"/>
                    <a:pt x="19" y="4"/>
                    <a:pt x="21" y="0"/>
                  </a:cubicBezTo>
                </a:path>
              </a:pathLst>
            </a:custGeom>
            <a:solidFill>
              <a:srgbClr val="E5B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8" name="Freeform 215">
              <a:extLst>
                <a:ext uri="{FF2B5EF4-FFF2-40B4-BE49-F238E27FC236}">
                  <a16:creationId xmlns:a16="http://schemas.microsoft.com/office/drawing/2014/main" id="{7FAF248E-C433-B9DD-7082-025ED741CBE0}"/>
                </a:ext>
              </a:extLst>
            </p:cNvPr>
            <p:cNvSpPr>
              <a:spLocks/>
            </p:cNvSpPr>
            <p:nvPr/>
          </p:nvSpPr>
          <p:spPr bwMode="auto">
            <a:xfrm>
              <a:off x="1992" y="2143"/>
              <a:ext cx="89" cy="415"/>
            </a:xfrm>
            <a:custGeom>
              <a:avLst/>
              <a:gdLst>
                <a:gd name="T0" fmla="*/ 396 w 40"/>
                <a:gd name="T1" fmla="*/ 0 h 185"/>
                <a:gd name="T2" fmla="*/ 263 w 40"/>
                <a:gd name="T3" fmla="*/ 307 h 185"/>
                <a:gd name="T4" fmla="*/ 198 w 40"/>
                <a:gd name="T5" fmla="*/ 437 h 185"/>
                <a:gd name="T6" fmla="*/ 178 w 40"/>
                <a:gd name="T7" fmla="*/ 608 h 185"/>
                <a:gd name="T8" fmla="*/ 189 w 40"/>
                <a:gd name="T9" fmla="*/ 769 h 185"/>
                <a:gd name="T10" fmla="*/ 118 w 40"/>
                <a:gd name="T11" fmla="*/ 902 h 185"/>
                <a:gd name="T12" fmla="*/ 100 w 40"/>
                <a:gd name="T13" fmla="*/ 1052 h 185"/>
                <a:gd name="T14" fmla="*/ 109 w 40"/>
                <a:gd name="T15" fmla="*/ 1187 h 185"/>
                <a:gd name="T16" fmla="*/ 100 w 40"/>
                <a:gd name="T17" fmla="*/ 1274 h 185"/>
                <a:gd name="T18" fmla="*/ 100 w 40"/>
                <a:gd name="T19" fmla="*/ 1332 h 185"/>
                <a:gd name="T20" fmla="*/ 45 w 40"/>
                <a:gd name="T21" fmla="*/ 1380 h 185"/>
                <a:gd name="T22" fmla="*/ 80 w 40"/>
                <a:gd name="T23" fmla="*/ 1433 h 185"/>
                <a:gd name="T24" fmla="*/ 80 w 40"/>
                <a:gd name="T25" fmla="*/ 1490 h 185"/>
                <a:gd name="T26" fmla="*/ 65 w 40"/>
                <a:gd name="T27" fmla="*/ 1606 h 185"/>
                <a:gd name="T28" fmla="*/ 0 w 40"/>
                <a:gd name="T29" fmla="*/ 1691 h 185"/>
                <a:gd name="T30" fmla="*/ 45 w 40"/>
                <a:gd name="T31" fmla="*/ 1826 h 185"/>
                <a:gd name="T32" fmla="*/ 89 w 40"/>
                <a:gd name="T33" fmla="*/ 1952 h 185"/>
                <a:gd name="T34" fmla="*/ 178 w 40"/>
                <a:gd name="T35" fmla="*/ 2088 h 185"/>
                <a:gd name="T36" fmla="*/ 162 w 40"/>
                <a:gd name="T37" fmla="*/ 1817 h 185"/>
                <a:gd name="T38" fmla="*/ 298 w 40"/>
                <a:gd name="T39" fmla="*/ 1234 h 185"/>
                <a:gd name="T40" fmla="*/ 263 w 40"/>
                <a:gd name="T41" fmla="*/ 947 h 185"/>
                <a:gd name="T42" fmla="*/ 405 w 40"/>
                <a:gd name="T43" fmla="*/ 554 h 185"/>
                <a:gd name="T44" fmla="*/ 432 w 40"/>
                <a:gd name="T45" fmla="*/ 20 h 1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 h="185">
                  <a:moveTo>
                    <a:pt x="36" y="0"/>
                  </a:moveTo>
                  <a:cubicBezTo>
                    <a:pt x="27" y="7"/>
                    <a:pt x="28" y="18"/>
                    <a:pt x="24" y="27"/>
                  </a:cubicBezTo>
                  <a:cubicBezTo>
                    <a:pt x="22" y="32"/>
                    <a:pt x="18" y="34"/>
                    <a:pt x="18" y="39"/>
                  </a:cubicBezTo>
                  <a:cubicBezTo>
                    <a:pt x="18" y="46"/>
                    <a:pt x="18" y="48"/>
                    <a:pt x="16" y="54"/>
                  </a:cubicBezTo>
                  <a:cubicBezTo>
                    <a:pt x="14" y="60"/>
                    <a:pt x="17" y="63"/>
                    <a:pt x="17" y="68"/>
                  </a:cubicBezTo>
                  <a:cubicBezTo>
                    <a:pt x="16" y="73"/>
                    <a:pt x="13" y="77"/>
                    <a:pt x="11" y="80"/>
                  </a:cubicBezTo>
                  <a:cubicBezTo>
                    <a:pt x="9" y="85"/>
                    <a:pt x="6" y="88"/>
                    <a:pt x="9" y="93"/>
                  </a:cubicBezTo>
                  <a:cubicBezTo>
                    <a:pt x="11" y="97"/>
                    <a:pt x="17" y="101"/>
                    <a:pt x="10" y="105"/>
                  </a:cubicBezTo>
                  <a:cubicBezTo>
                    <a:pt x="15" y="108"/>
                    <a:pt x="10" y="110"/>
                    <a:pt x="9" y="113"/>
                  </a:cubicBezTo>
                  <a:cubicBezTo>
                    <a:pt x="9" y="114"/>
                    <a:pt x="10" y="116"/>
                    <a:pt x="9" y="118"/>
                  </a:cubicBezTo>
                  <a:cubicBezTo>
                    <a:pt x="8" y="120"/>
                    <a:pt x="5" y="119"/>
                    <a:pt x="4" y="122"/>
                  </a:cubicBezTo>
                  <a:cubicBezTo>
                    <a:pt x="3" y="125"/>
                    <a:pt x="7" y="125"/>
                    <a:pt x="7" y="127"/>
                  </a:cubicBezTo>
                  <a:cubicBezTo>
                    <a:pt x="8" y="129"/>
                    <a:pt x="7" y="130"/>
                    <a:pt x="7" y="132"/>
                  </a:cubicBezTo>
                  <a:cubicBezTo>
                    <a:pt x="7" y="135"/>
                    <a:pt x="8" y="139"/>
                    <a:pt x="6" y="142"/>
                  </a:cubicBezTo>
                  <a:cubicBezTo>
                    <a:pt x="5" y="145"/>
                    <a:pt x="1" y="145"/>
                    <a:pt x="0" y="150"/>
                  </a:cubicBezTo>
                  <a:cubicBezTo>
                    <a:pt x="0" y="155"/>
                    <a:pt x="5" y="157"/>
                    <a:pt x="4" y="162"/>
                  </a:cubicBezTo>
                  <a:cubicBezTo>
                    <a:pt x="4" y="170"/>
                    <a:pt x="0" y="168"/>
                    <a:pt x="8" y="173"/>
                  </a:cubicBezTo>
                  <a:cubicBezTo>
                    <a:pt x="12" y="176"/>
                    <a:pt x="17" y="180"/>
                    <a:pt x="16" y="185"/>
                  </a:cubicBezTo>
                  <a:cubicBezTo>
                    <a:pt x="12" y="179"/>
                    <a:pt x="13" y="168"/>
                    <a:pt x="15" y="161"/>
                  </a:cubicBezTo>
                  <a:cubicBezTo>
                    <a:pt x="17" y="149"/>
                    <a:pt x="27" y="121"/>
                    <a:pt x="27" y="109"/>
                  </a:cubicBezTo>
                  <a:cubicBezTo>
                    <a:pt x="27" y="94"/>
                    <a:pt x="21" y="99"/>
                    <a:pt x="24" y="84"/>
                  </a:cubicBezTo>
                  <a:cubicBezTo>
                    <a:pt x="27" y="72"/>
                    <a:pt x="35" y="62"/>
                    <a:pt x="37" y="49"/>
                  </a:cubicBezTo>
                  <a:cubicBezTo>
                    <a:pt x="40" y="34"/>
                    <a:pt x="39" y="17"/>
                    <a:pt x="39" y="2"/>
                  </a:cubicBezTo>
                </a:path>
              </a:pathLst>
            </a:custGeom>
            <a:solidFill>
              <a:srgbClr val="D99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9" name="Freeform 216">
              <a:extLst>
                <a:ext uri="{FF2B5EF4-FFF2-40B4-BE49-F238E27FC236}">
                  <a16:creationId xmlns:a16="http://schemas.microsoft.com/office/drawing/2014/main" id="{A81C4515-D832-DA60-2D22-F00382248F9D}"/>
                </a:ext>
              </a:extLst>
            </p:cNvPr>
            <p:cNvSpPr>
              <a:spLocks/>
            </p:cNvSpPr>
            <p:nvPr/>
          </p:nvSpPr>
          <p:spPr bwMode="auto">
            <a:xfrm>
              <a:off x="2138" y="1957"/>
              <a:ext cx="190" cy="231"/>
            </a:xfrm>
            <a:custGeom>
              <a:avLst/>
              <a:gdLst>
                <a:gd name="T0" fmla="*/ 0 w 85"/>
                <a:gd name="T1" fmla="*/ 392 h 103"/>
                <a:gd name="T2" fmla="*/ 210 w 85"/>
                <a:gd name="T3" fmla="*/ 235 h 103"/>
                <a:gd name="T4" fmla="*/ 255 w 85"/>
                <a:gd name="T5" fmla="*/ 9 h 103"/>
                <a:gd name="T6" fmla="*/ 255 w 85"/>
                <a:gd name="T7" fmla="*/ 126 h 103"/>
                <a:gd name="T8" fmla="*/ 291 w 85"/>
                <a:gd name="T9" fmla="*/ 235 h 103"/>
                <a:gd name="T10" fmla="*/ 445 w 85"/>
                <a:gd name="T11" fmla="*/ 227 h 103"/>
                <a:gd name="T12" fmla="*/ 505 w 85"/>
                <a:gd name="T13" fmla="*/ 336 h 103"/>
                <a:gd name="T14" fmla="*/ 590 w 85"/>
                <a:gd name="T15" fmla="*/ 417 h 103"/>
                <a:gd name="T16" fmla="*/ 695 w 85"/>
                <a:gd name="T17" fmla="*/ 527 h 103"/>
                <a:gd name="T18" fmla="*/ 749 w 85"/>
                <a:gd name="T19" fmla="*/ 689 h 103"/>
                <a:gd name="T20" fmla="*/ 805 w 85"/>
                <a:gd name="T21" fmla="*/ 846 h 103"/>
                <a:gd name="T22" fmla="*/ 870 w 85"/>
                <a:gd name="T23" fmla="*/ 1027 h 103"/>
                <a:gd name="T24" fmla="*/ 870 w 85"/>
                <a:gd name="T25" fmla="*/ 1153 h 103"/>
                <a:gd name="T26" fmla="*/ 680 w 85"/>
                <a:gd name="T27" fmla="*/ 1027 h 103"/>
                <a:gd name="T28" fmla="*/ 590 w 85"/>
                <a:gd name="T29" fmla="*/ 915 h 103"/>
                <a:gd name="T30" fmla="*/ 525 w 85"/>
                <a:gd name="T31" fmla="*/ 769 h 103"/>
                <a:gd name="T32" fmla="*/ 89 w 85"/>
                <a:gd name="T33" fmla="*/ 619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103">
                  <a:moveTo>
                    <a:pt x="0" y="35"/>
                  </a:moveTo>
                  <a:cubicBezTo>
                    <a:pt x="3" y="25"/>
                    <a:pt x="15" y="28"/>
                    <a:pt x="19" y="21"/>
                  </a:cubicBezTo>
                  <a:cubicBezTo>
                    <a:pt x="22" y="15"/>
                    <a:pt x="10" y="0"/>
                    <a:pt x="23" y="1"/>
                  </a:cubicBezTo>
                  <a:cubicBezTo>
                    <a:pt x="24" y="4"/>
                    <a:pt x="22" y="8"/>
                    <a:pt x="23" y="11"/>
                  </a:cubicBezTo>
                  <a:cubicBezTo>
                    <a:pt x="24" y="15"/>
                    <a:pt x="27" y="16"/>
                    <a:pt x="26" y="21"/>
                  </a:cubicBezTo>
                  <a:cubicBezTo>
                    <a:pt x="29" y="21"/>
                    <a:pt x="40" y="19"/>
                    <a:pt x="40" y="20"/>
                  </a:cubicBezTo>
                  <a:cubicBezTo>
                    <a:pt x="44" y="23"/>
                    <a:pt x="36" y="31"/>
                    <a:pt x="45" y="30"/>
                  </a:cubicBezTo>
                  <a:cubicBezTo>
                    <a:pt x="44" y="34"/>
                    <a:pt x="50" y="35"/>
                    <a:pt x="53" y="37"/>
                  </a:cubicBezTo>
                  <a:cubicBezTo>
                    <a:pt x="59" y="39"/>
                    <a:pt x="60" y="42"/>
                    <a:pt x="62" y="47"/>
                  </a:cubicBezTo>
                  <a:cubicBezTo>
                    <a:pt x="64" y="52"/>
                    <a:pt x="65" y="57"/>
                    <a:pt x="67" y="61"/>
                  </a:cubicBezTo>
                  <a:cubicBezTo>
                    <a:pt x="70" y="66"/>
                    <a:pt x="70" y="70"/>
                    <a:pt x="72" y="75"/>
                  </a:cubicBezTo>
                  <a:cubicBezTo>
                    <a:pt x="74" y="81"/>
                    <a:pt x="75" y="86"/>
                    <a:pt x="78" y="91"/>
                  </a:cubicBezTo>
                  <a:cubicBezTo>
                    <a:pt x="80" y="94"/>
                    <a:pt x="85" y="100"/>
                    <a:pt x="78" y="102"/>
                  </a:cubicBezTo>
                  <a:cubicBezTo>
                    <a:pt x="73" y="103"/>
                    <a:pt x="64" y="95"/>
                    <a:pt x="61" y="91"/>
                  </a:cubicBezTo>
                  <a:cubicBezTo>
                    <a:pt x="58" y="88"/>
                    <a:pt x="55" y="85"/>
                    <a:pt x="53" y="81"/>
                  </a:cubicBezTo>
                  <a:cubicBezTo>
                    <a:pt x="50" y="77"/>
                    <a:pt x="50" y="72"/>
                    <a:pt x="47" y="68"/>
                  </a:cubicBezTo>
                  <a:cubicBezTo>
                    <a:pt x="37" y="56"/>
                    <a:pt x="20" y="62"/>
                    <a:pt x="8" y="55"/>
                  </a:cubicBezTo>
                </a:path>
              </a:pathLst>
            </a:custGeom>
            <a:solidFill>
              <a:srgbClr val="D99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0" name="Freeform 217">
              <a:extLst>
                <a:ext uri="{FF2B5EF4-FFF2-40B4-BE49-F238E27FC236}">
                  <a16:creationId xmlns:a16="http://schemas.microsoft.com/office/drawing/2014/main" id="{4022352F-B09F-1676-46FB-7303AFA21CFD}"/>
                </a:ext>
              </a:extLst>
            </p:cNvPr>
            <p:cNvSpPr>
              <a:spLocks/>
            </p:cNvSpPr>
            <p:nvPr/>
          </p:nvSpPr>
          <p:spPr bwMode="auto">
            <a:xfrm>
              <a:off x="2241" y="1930"/>
              <a:ext cx="235" cy="274"/>
            </a:xfrm>
            <a:custGeom>
              <a:avLst/>
              <a:gdLst>
                <a:gd name="T0" fmla="*/ 0 w 105"/>
                <a:gd name="T1" fmla="*/ 0 h 122"/>
                <a:gd name="T2" fmla="*/ 125 w 105"/>
                <a:gd name="T3" fmla="*/ 90 h 122"/>
                <a:gd name="T4" fmla="*/ 226 w 105"/>
                <a:gd name="T5" fmla="*/ 227 h 122"/>
                <a:gd name="T6" fmla="*/ 345 w 105"/>
                <a:gd name="T7" fmla="*/ 328 h 122"/>
                <a:gd name="T8" fmla="*/ 392 w 105"/>
                <a:gd name="T9" fmla="*/ 398 h 122"/>
                <a:gd name="T10" fmla="*/ 481 w 105"/>
                <a:gd name="T11" fmla="*/ 418 h 122"/>
                <a:gd name="T12" fmla="*/ 506 w 105"/>
                <a:gd name="T13" fmla="*/ 499 h 122"/>
                <a:gd name="T14" fmla="*/ 582 w 105"/>
                <a:gd name="T15" fmla="*/ 510 h 122"/>
                <a:gd name="T16" fmla="*/ 696 w 105"/>
                <a:gd name="T17" fmla="*/ 600 h 122"/>
                <a:gd name="T18" fmla="*/ 931 w 105"/>
                <a:gd name="T19" fmla="*/ 773 h 122"/>
                <a:gd name="T20" fmla="*/ 1007 w 105"/>
                <a:gd name="T21" fmla="*/ 939 h 122"/>
                <a:gd name="T22" fmla="*/ 1032 w 105"/>
                <a:gd name="T23" fmla="*/ 1020 h 122"/>
                <a:gd name="T24" fmla="*/ 1097 w 105"/>
                <a:gd name="T25" fmla="*/ 1065 h 122"/>
                <a:gd name="T26" fmla="*/ 1141 w 105"/>
                <a:gd name="T27" fmla="*/ 1280 h 122"/>
                <a:gd name="T28" fmla="*/ 951 w 105"/>
                <a:gd name="T29" fmla="*/ 1381 h 122"/>
                <a:gd name="T30" fmla="*/ 942 w 105"/>
                <a:gd name="T31" fmla="*/ 1190 h 122"/>
                <a:gd name="T32" fmla="*/ 862 w 105"/>
                <a:gd name="T33" fmla="*/ 972 h 122"/>
                <a:gd name="T34" fmla="*/ 752 w 105"/>
                <a:gd name="T35" fmla="*/ 773 h 122"/>
                <a:gd name="T36" fmla="*/ 582 w 105"/>
                <a:gd name="T37" fmla="*/ 672 h 122"/>
                <a:gd name="T38" fmla="*/ 416 w 105"/>
                <a:gd name="T39" fmla="*/ 555 h 122"/>
                <a:gd name="T40" fmla="*/ 425 w 105"/>
                <a:gd name="T41" fmla="*/ 474 h 122"/>
                <a:gd name="T42" fmla="*/ 246 w 105"/>
                <a:gd name="T43" fmla="*/ 409 h 122"/>
                <a:gd name="T44" fmla="*/ 271 w 105"/>
                <a:gd name="T45" fmla="*/ 373 h 122"/>
                <a:gd name="T46" fmla="*/ 170 w 105"/>
                <a:gd name="T47" fmla="*/ 191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5" h="122">
                  <a:moveTo>
                    <a:pt x="0" y="0"/>
                  </a:moveTo>
                  <a:cubicBezTo>
                    <a:pt x="3" y="4"/>
                    <a:pt x="7" y="6"/>
                    <a:pt x="11" y="8"/>
                  </a:cubicBezTo>
                  <a:cubicBezTo>
                    <a:pt x="17" y="12"/>
                    <a:pt x="16" y="14"/>
                    <a:pt x="20" y="20"/>
                  </a:cubicBezTo>
                  <a:cubicBezTo>
                    <a:pt x="22" y="24"/>
                    <a:pt x="27" y="26"/>
                    <a:pt x="31" y="29"/>
                  </a:cubicBezTo>
                  <a:cubicBezTo>
                    <a:pt x="32" y="31"/>
                    <a:pt x="33" y="33"/>
                    <a:pt x="35" y="35"/>
                  </a:cubicBezTo>
                  <a:cubicBezTo>
                    <a:pt x="37" y="36"/>
                    <a:pt x="41" y="35"/>
                    <a:pt x="43" y="37"/>
                  </a:cubicBezTo>
                  <a:cubicBezTo>
                    <a:pt x="45" y="39"/>
                    <a:pt x="43" y="42"/>
                    <a:pt x="45" y="44"/>
                  </a:cubicBezTo>
                  <a:cubicBezTo>
                    <a:pt x="47" y="47"/>
                    <a:pt x="49" y="45"/>
                    <a:pt x="52" y="45"/>
                  </a:cubicBezTo>
                  <a:cubicBezTo>
                    <a:pt x="59" y="47"/>
                    <a:pt x="57" y="49"/>
                    <a:pt x="62" y="53"/>
                  </a:cubicBezTo>
                  <a:cubicBezTo>
                    <a:pt x="68" y="59"/>
                    <a:pt x="78" y="61"/>
                    <a:pt x="83" y="68"/>
                  </a:cubicBezTo>
                  <a:cubicBezTo>
                    <a:pt x="86" y="72"/>
                    <a:pt x="89" y="79"/>
                    <a:pt x="90" y="83"/>
                  </a:cubicBezTo>
                  <a:cubicBezTo>
                    <a:pt x="91" y="85"/>
                    <a:pt x="89" y="87"/>
                    <a:pt x="92" y="90"/>
                  </a:cubicBezTo>
                  <a:cubicBezTo>
                    <a:pt x="93" y="92"/>
                    <a:pt x="97" y="92"/>
                    <a:pt x="98" y="94"/>
                  </a:cubicBezTo>
                  <a:cubicBezTo>
                    <a:pt x="101" y="98"/>
                    <a:pt x="105" y="109"/>
                    <a:pt x="102" y="113"/>
                  </a:cubicBezTo>
                  <a:cubicBezTo>
                    <a:pt x="99" y="118"/>
                    <a:pt x="89" y="117"/>
                    <a:pt x="85" y="122"/>
                  </a:cubicBezTo>
                  <a:cubicBezTo>
                    <a:pt x="91" y="116"/>
                    <a:pt x="90" y="110"/>
                    <a:pt x="84" y="105"/>
                  </a:cubicBezTo>
                  <a:cubicBezTo>
                    <a:pt x="77" y="99"/>
                    <a:pt x="82" y="94"/>
                    <a:pt x="77" y="86"/>
                  </a:cubicBezTo>
                  <a:cubicBezTo>
                    <a:pt x="73" y="80"/>
                    <a:pt x="72" y="74"/>
                    <a:pt x="67" y="68"/>
                  </a:cubicBezTo>
                  <a:cubicBezTo>
                    <a:pt x="63" y="63"/>
                    <a:pt x="58" y="62"/>
                    <a:pt x="52" y="59"/>
                  </a:cubicBezTo>
                  <a:cubicBezTo>
                    <a:pt x="57" y="51"/>
                    <a:pt x="41" y="49"/>
                    <a:pt x="37" y="49"/>
                  </a:cubicBezTo>
                  <a:cubicBezTo>
                    <a:pt x="37" y="46"/>
                    <a:pt x="37" y="44"/>
                    <a:pt x="38" y="42"/>
                  </a:cubicBezTo>
                  <a:cubicBezTo>
                    <a:pt x="30" y="42"/>
                    <a:pt x="30" y="38"/>
                    <a:pt x="22" y="36"/>
                  </a:cubicBezTo>
                  <a:cubicBezTo>
                    <a:pt x="23" y="35"/>
                    <a:pt x="23" y="34"/>
                    <a:pt x="24" y="33"/>
                  </a:cubicBezTo>
                  <a:cubicBezTo>
                    <a:pt x="14" y="33"/>
                    <a:pt x="16" y="22"/>
                    <a:pt x="15" y="17"/>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1" name="Freeform 218">
              <a:extLst>
                <a:ext uri="{FF2B5EF4-FFF2-40B4-BE49-F238E27FC236}">
                  <a16:creationId xmlns:a16="http://schemas.microsoft.com/office/drawing/2014/main" id="{7230985D-A05C-2D59-747D-A6EA4E4A7280}"/>
                </a:ext>
              </a:extLst>
            </p:cNvPr>
            <p:cNvSpPr>
              <a:spLocks/>
            </p:cNvSpPr>
            <p:nvPr/>
          </p:nvSpPr>
          <p:spPr bwMode="auto">
            <a:xfrm>
              <a:off x="2005" y="3027"/>
              <a:ext cx="119" cy="115"/>
            </a:xfrm>
            <a:custGeom>
              <a:avLst/>
              <a:gdLst>
                <a:gd name="T0" fmla="*/ 202 w 53"/>
                <a:gd name="T1" fmla="*/ 255 h 51"/>
                <a:gd name="T2" fmla="*/ 418 w 53"/>
                <a:gd name="T3" fmla="*/ 584 h 51"/>
                <a:gd name="T4" fmla="*/ 328 w 53"/>
                <a:gd name="T5" fmla="*/ 356 h 51"/>
                <a:gd name="T6" fmla="*/ 498 w 53"/>
                <a:gd name="T7" fmla="*/ 365 h 51"/>
                <a:gd name="T8" fmla="*/ 564 w 53"/>
                <a:gd name="T9" fmla="*/ 194 h 51"/>
                <a:gd name="T10" fmla="*/ 579 w 53"/>
                <a:gd name="T11" fmla="*/ 72 h 51"/>
                <a:gd name="T12" fmla="*/ 474 w 53"/>
                <a:gd name="T13" fmla="*/ 219 h 51"/>
                <a:gd name="T14" fmla="*/ 328 w 53"/>
                <a:gd name="T15" fmla="*/ 255 h 51"/>
                <a:gd name="T16" fmla="*/ 65 w 53"/>
                <a:gd name="T17" fmla="*/ 0 h 51"/>
                <a:gd name="T18" fmla="*/ 0 w 53"/>
                <a:gd name="T19" fmla="*/ 25 h 51"/>
                <a:gd name="T20" fmla="*/ 126 w 53"/>
                <a:gd name="T21" fmla="*/ 18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51">
                  <a:moveTo>
                    <a:pt x="18" y="22"/>
                  </a:moveTo>
                  <a:cubicBezTo>
                    <a:pt x="22" y="36"/>
                    <a:pt x="25" y="44"/>
                    <a:pt x="37" y="51"/>
                  </a:cubicBezTo>
                  <a:cubicBezTo>
                    <a:pt x="39" y="42"/>
                    <a:pt x="27" y="40"/>
                    <a:pt x="29" y="31"/>
                  </a:cubicBezTo>
                  <a:cubicBezTo>
                    <a:pt x="34" y="42"/>
                    <a:pt x="38" y="29"/>
                    <a:pt x="44" y="32"/>
                  </a:cubicBezTo>
                  <a:cubicBezTo>
                    <a:pt x="46" y="27"/>
                    <a:pt x="41" y="17"/>
                    <a:pt x="50" y="17"/>
                  </a:cubicBezTo>
                  <a:cubicBezTo>
                    <a:pt x="52" y="14"/>
                    <a:pt x="53" y="10"/>
                    <a:pt x="51" y="6"/>
                  </a:cubicBezTo>
                  <a:cubicBezTo>
                    <a:pt x="47" y="11"/>
                    <a:pt x="46" y="15"/>
                    <a:pt x="42" y="19"/>
                  </a:cubicBezTo>
                  <a:cubicBezTo>
                    <a:pt x="36" y="25"/>
                    <a:pt x="36" y="25"/>
                    <a:pt x="29" y="22"/>
                  </a:cubicBezTo>
                  <a:cubicBezTo>
                    <a:pt x="19" y="18"/>
                    <a:pt x="7" y="11"/>
                    <a:pt x="6" y="0"/>
                  </a:cubicBezTo>
                  <a:cubicBezTo>
                    <a:pt x="3" y="0"/>
                    <a:pt x="2" y="0"/>
                    <a:pt x="0" y="2"/>
                  </a:cubicBezTo>
                  <a:cubicBezTo>
                    <a:pt x="2" y="7"/>
                    <a:pt x="8" y="11"/>
                    <a:pt x="11" y="16"/>
                  </a:cubicBezTo>
                </a:path>
              </a:pathLst>
            </a:custGeom>
            <a:solidFill>
              <a:srgbClr val="B767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 name="Freeform 219">
              <a:extLst>
                <a:ext uri="{FF2B5EF4-FFF2-40B4-BE49-F238E27FC236}">
                  <a16:creationId xmlns:a16="http://schemas.microsoft.com/office/drawing/2014/main" id="{037B29D5-920C-0285-1CB8-49EB1E5C447D}"/>
                </a:ext>
              </a:extLst>
            </p:cNvPr>
            <p:cNvSpPr>
              <a:spLocks/>
            </p:cNvSpPr>
            <p:nvPr/>
          </p:nvSpPr>
          <p:spPr bwMode="auto">
            <a:xfrm>
              <a:off x="2153" y="3059"/>
              <a:ext cx="110" cy="287"/>
            </a:xfrm>
            <a:custGeom>
              <a:avLst/>
              <a:gdLst>
                <a:gd name="T0" fmla="*/ 171 w 49"/>
                <a:gd name="T1" fmla="*/ 271 h 128"/>
                <a:gd name="T2" fmla="*/ 191 w 49"/>
                <a:gd name="T3" fmla="*/ 608 h 128"/>
                <a:gd name="T4" fmla="*/ 283 w 49"/>
                <a:gd name="T5" fmla="*/ 926 h 128"/>
                <a:gd name="T6" fmla="*/ 444 w 49"/>
                <a:gd name="T7" fmla="*/ 1182 h 128"/>
                <a:gd name="T8" fmla="*/ 554 w 49"/>
                <a:gd name="T9" fmla="*/ 1444 h 128"/>
                <a:gd name="T10" fmla="*/ 429 w 49"/>
                <a:gd name="T11" fmla="*/ 1226 h 128"/>
                <a:gd name="T12" fmla="*/ 292 w 49"/>
                <a:gd name="T13" fmla="*/ 1016 h 128"/>
                <a:gd name="T14" fmla="*/ 137 w 49"/>
                <a:gd name="T15" fmla="*/ 1036 h 128"/>
                <a:gd name="T16" fmla="*/ 137 w 49"/>
                <a:gd name="T17" fmla="*/ 915 h 128"/>
                <a:gd name="T18" fmla="*/ 56 w 49"/>
                <a:gd name="T19" fmla="*/ 780 h 128"/>
                <a:gd name="T20" fmla="*/ 65 w 49"/>
                <a:gd name="T21" fmla="*/ 619 h 128"/>
                <a:gd name="T22" fmla="*/ 0 w 49"/>
                <a:gd name="T23" fmla="*/ 462 h 128"/>
                <a:gd name="T24" fmla="*/ 65 w 49"/>
                <a:gd name="T25" fmla="*/ 327 h 128"/>
                <a:gd name="T26" fmla="*/ 101 w 49"/>
                <a:gd name="T27" fmla="*/ 0 h 1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128">
                  <a:moveTo>
                    <a:pt x="15" y="24"/>
                  </a:moveTo>
                  <a:cubicBezTo>
                    <a:pt x="10" y="35"/>
                    <a:pt x="11" y="44"/>
                    <a:pt x="17" y="54"/>
                  </a:cubicBezTo>
                  <a:cubicBezTo>
                    <a:pt x="22" y="63"/>
                    <a:pt x="21" y="73"/>
                    <a:pt x="25" y="82"/>
                  </a:cubicBezTo>
                  <a:cubicBezTo>
                    <a:pt x="28" y="90"/>
                    <a:pt x="35" y="98"/>
                    <a:pt x="39" y="105"/>
                  </a:cubicBezTo>
                  <a:cubicBezTo>
                    <a:pt x="44" y="112"/>
                    <a:pt x="47" y="120"/>
                    <a:pt x="49" y="128"/>
                  </a:cubicBezTo>
                  <a:cubicBezTo>
                    <a:pt x="43" y="122"/>
                    <a:pt x="42" y="116"/>
                    <a:pt x="38" y="109"/>
                  </a:cubicBezTo>
                  <a:cubicBezTo>
                    <a:pt x="34" y="102"/>
                    <a:pt x="27" y="100"/>
                    <a:pt x="26" y="90"/>
                  </a:cubicBezTo>
                  <a:cubicBezTo>
                    <a:pt x="23" y="92"/>
                    <a:pt x="16" y="95"/>
                    <a:pt x="12" y="92"/>
                  </a:cubicBezTo>
                  <a:cubicBezTo>
                    <a:pt x="6" y="87"/>
                    <a:pt x="13" y="87"/>
                    <a:pt x="12" y="81"/>
                  </a:cubicBezTo>
                  <a:cubicBezTo>
                    <a:pt x="11" y="76"/>
                    <a:pt x="5" y="74"/>
                    <a:pt x="5" y="69"/>
                  </a:cubicBezTo>
                  <a:cubicBezTo>
                    <a:pt x="5" y="64"/>
                    <a:pt x="7" y="61"/>
                    <a:pt x="6" y="55"/>
                  </a:cubicBezTo>
                  <a:cubicBezTo>
                    <a:pt x="4" y="51"/>
                    <a:pt x="0" y="46"/>
                    <a:pt x="0" y="41"/>
                  </a:cubicBezTo>
                  <a:cubicBezTo>
                    <a:pt x="0" y="36"/>
                    <a:pt x="4" y="34"/>
                    <a:pt x="6" y="29"/>
                  </a:cubicBezTo>
                  <a:cubicBezTo>
                    <a:pt x="10" y="20"/>
                    <a:pt x="5" y="10"/>
                    <a:pt x="9" y="0"/>
                  </a:cubicBezTo>
                </a:path>
              </a:pathLst>
            </a:custGeom>
            <a:solidFill>
              <a:srgbClr val="B767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 name="Freeform 220">
              <a:extLst>
                <a:ext uri="{FF2B5EF4-FFF2-40B4-BE49-F238E27FC236}">
                  <a16:creationId xmlns:a16="http://schemas.microsoft.com/office/drawing/2014/main" id="{76BC2C45-12AF-8BFC-610C-731A9D8DCCD9}"/>
                </a:ext>
              </a:extLst>
            </p:cNvPr>
            <p:cNvSpPr>
              <a:spLocks/>
            </p:cNvSpPr>
            <p:nvPr/>
          </p:nvSpPr>
          <p:spPr bwMode="auto">
            <a:xfrm>
              <a:off x="2120" y="3229"/>
              <a:ext cx="89" cy="88"/>
            </a:xfrm>
            <a:custGeom>
              <a:avLst/>
              <a:gdLst>
                <a:gd name="T0" fmla="*/ 0 w 40"/>
                <a:gd name="T1" fmla="*/ 45 h 39"/>
                <a:gd name="T2" fmla="*/ 80 w 40"/>
                <a:gd name="T3" fmla="*/ 194 h 39"/>
                <a:gd name="T4" fmla="*/ 145 w 40"/>
                <a:gd name="T5" fmla="*/ 239 h 39"/>
                <a:gd name="T6" fmla="*/ 162 w 40"/>
                <a:gd name="T7" fmla="*/ 332 h 39"/>
                <a:gd name="T8" fmla="*/ 251 w 40"/>
                <a:gd name="T9" fmla="*/ 345 h 39"/>
                <a:gd name="T10" fmla="*/ 323 w 40"/>
                <a:gd name="T11" fmla="*/ 402 h 39"/>
                <a:gd name="T12" fmla="*/ 387 w 40"/>
                <a:gd name="T13" fmla="*/ 449 h 39"/>
                <a:gd name="T14" fmla="*/ 441 w 40"/>
                <a:gd name="T15" fmla="*/ 422 h 39"/>
                <a:gd name="T16" fmla="*/ 234 w 40"/>
                <a:gd name="T17" fmla="*/ 264 h 39"/>
                <a:gd name="T18" fmla="*/ 36 w 4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9">
                  <a:moveTo>
                    <a:pt x="0" y="4"/>
                  </a:moveTo>
                  <a:cubicBezTo>
                    <a:pt x="2" y="9"/>
                    <a:pt x="3" y="13"/>
                    <a:pt x="7" y="17"/>
                  </a:cubicBezTo>
                  <a:cubicBezTo>
                    <a:pt x="7" y="18"/>
                    <a:pt x="12" y="20"/>
                    <a:pt x="13" y="21"/>
                  </a:cubicBezTo>
                  <a:cubicBezTo>
                    <a:pt x="15" y="24"/>
                    <a:pt x="13" y="27"/>
                    <a:pt x="15" y="29"/>
                  </a:cubicBezTo>
                  <a:cubicBezTo>
                    <a:pt x="16" y="30"/>
                    <a:pt x="21" y="29"/>
                    <a:pt x="23" y="30"/>
                  </a:cubicBezTo>
                  <a:cubicBezTo>
                    <a:pt x="25" y="31"/>
                    <a:pt x="28" y="35"/>
                    <a:pt x="29" y="35"/>
                  </a:cubicBezTo>
                  <a:cubicBezTo>
                    <a:pt x="31" y="37"/>
                    <a:pt x="31" y="38"/>
                    <a:pt x="35" y="39"/>
                  </a:cubicBezTo>
                  <a:cubicBezTo>
                    <a:pt x="34" y="39"/>
                    <a:pt x="40" y="37"/>
                    <a:pt x="40" y="37"/>
                  </a:cubicBezTo>
                  <a:cubicBezTo>
                    <a:pt x="34" y="36"/>
                    <a:pt x="26" y="26"/>
                    <a:pt x="21" y="23"/>
                  </a:cubicBezTo>
                  <a:cubicBezTo>
                    <a:pt x="16" y="19"/>
                    <a:pt x="2" y="7"/>
                    <a:pt x="3" y="0"/>
                  </a:cubicBezTo>
                </a:path>
              </a:pathLst>
            </a:custGeom>
            <a:solidFill>
              <a:srgbClr val="B767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4" name="Freeform 221">
              <a:extLst>
                <a:ext uri="{FF2B5EF4-FFF2-40B4-BE49-F238E27FC236}">
                  <a16:creationId xmlns:a16="http://schemas.microsoft.com/office/drawing/2014/main" id="{C37E730F-C841-31A9-F4B6-A2EDA1E3CA06}"/>
                </a:ext>
              </a:extLst>
            </p:cNvPr>
            <p:cNvSpPr>
              <a:spLocks/>
            </p:cNvSpPr>
            <p:nvPr/>
          </p:nvSpPr>
          <p:spPr bwMode="auto">
            <a:xfrm>
              <a:off x="2167" y="2843"/>
              <a:ext cx="54" cy="144"/>
            </a:xfrm>
            <a:custGeom>
              <a:avLst/>
              <a:gdLst>
                <a:gd name="T0" fmla="*/ 11 w 24"/>
                <a:gd name="T1" fmla="*/ 709 h 64"/>
                <a:gd name="T2" fmla="*/ 92 w 24"/>
                <a:gd name="T3" fmla="*/ 527 h 64"/>
                <a:gd name="T4" fmla="*/ 117 w 24"/>
                <a:gd name="T5" fmla="*/ 344 h 64"/>
                <a:gd name="T6" fmla="*/ 173 w 24"/>
                <a:gd name="T7" fmla="*/ 173 h 64"/>
                <a:gd name="T8" fmla="*/ 227 w 24"/>
                <a:gd name="T9" fmla="*/ 0 h 64"/>
                <a:gd name="T10" fmla="*/ 182 w 24"/>
                <a:gd name="T11" fmla="*/ 173 h 64"/>
                <a:gd name="T12" fmla="*/ 218 w 24"/>
                <a:gd name="T13" fmla="*/ 389 h 64"/>
                <a:gd name="T14" fmla="*/ 25 w 24"/>
                <a:gd name="T15" fmla="*/ 729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64">
                  <a:moveTo>
                    <a:pt x="1" y="62"/>
                  </a:moveTo>
                  <a:cubicBezTo>
                    <a:pt x="0" y="55"/>
                    <a:pt x="5" y="52"/>
                    <a:pt x="8" y="46"/>
                  </a:cubicBezTo>
                  <a:cubicBezTo>
                    <a:pt x="10" y="40"/>
                    <a:pt x="8" y="36"/>
                    <a:pt x="10" y="30"/>
                  </a:cubicBezTo>
                  <a:cubicBezTo>
                    <a:pt x="11" y="24"/>
                    <a:pt x="14" y="21"/>
                    <a:pt x="15" y="15"/>
                  </a:cubicBezTo>
                  <a:cubicBezTo>
                    <a:pt x="16" y="10"/>
                    <a:pt x="17" y="5"/>
                    <a:pt x="20" y="0"/>
                  </a:cubicBezTo>
                  <a:cubicBezTo>
                    <a:pt x="24" y="5"/>
                    <a:pt x="17" y="10"/>
                    <a:pt x="16" y="15"/>
                  </a:cubicBezTo>
                  <a:cubicBezTo>
                    <a:pt x="15" y="22"/>
                    <a:pt x="20" y="28"/>
                    <a:pt x="19" y="34"/>
                  </a:cubicBezTo>
                  <a:cubicBezTo>
                    <a:pt x="17" y="44"/>
                    <a:pt x="7" y="56"/>
                    <a:pt x="2" y="64"/>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5" name="Freeform 222">
              <a:extLst>
                <a:ext uri="{FF2B5EF4-FFF2-40B4-BE49-F238E27FC236}">
                  <a16:creationId xmlns:a16="http://schemas.microsoft.com/office/drawing/2014/main" id="{5D9C7BD7-7F51-5F2E-04DD-FEA89DBB1ACC}"/>
                </a:ext>
              </a:extLst>
            </p:cNvPr>
            <p:cNvSpPr>
              <a:spLocks/>
            </p:cNvSpPr>
            <p:nvPr/>
          </p:nvSpPr>
          <p:spPr bwMode="auto">
            <a:xfrm>
              <a:off x="1924" y="2877"/>
              <a:ext cx="92" cy="197"/>
            </a:xfrm>
            <a:custGeom>
              <a:avLst/>
              <a:gdLst>
                <a:gd name="T0" fmla="*/ 56 w 41"/>
                <a:gd name="T1" fmla="*/ 372 h 88"/>
                <a:gd name="T2" fmla="*/ 247 w 41"/>
                <a:gd name="T3" fmla="*/ 732 h 88"/>
                <a:gd name="T4" fmla="*/ 272 w 41"/>
                <a:gd name="T5" fmla="*/ 833 h 88"/>
                <a:gd name="T6" fmla="*/ 364 w 41"/>
                <a:gd name="T7" fmla="*/ 842 h 88"/>
                <a:gd name="T8" fmla="*/ 462 w 41"/>
                <a:gd name="T9" fmla="*/ 987 h 88"/>
                <a:gd name="T10" fmla="*/ 442 w 41"/>
                <a:gd name="T11" fmla="*/ 833 h 88"/>
                <a:gd name="T12" fmla="*/ 137 w 41"/>
                <a:gd name="T13" fmla="*/ 470 h 88"/>
                <a:gd name="T14" fmla="*/ 65 w 41"/>
                <a:gd name="T15" fmla="*/ 215 h 88"/>
                <a:gd name="T16" fmla="*/ 9 w 41"/>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88">
                  <a:moveTo>
                    <a:pt x="5" y="33"/>
                  </a:moveTo>
                  <a:cubicBezTo>
                    <a:pt x="11" y="43"/>
                    <a:pt x="18" y="55"/>
                    <a:pt x="22" y="65"/>
                  </a:cubicBezTo>
                  <a:cubicBezTo>
                    <a:pt x="23" y="67"/>
                    <a:pt x="22" y="72"/>
                    <a:pt x="24" y="74"/>
                  </a:cubicBezTo>
                  <a:cubicBezTo>
                    <a:pt x="26" y="76"/>
                    <a:pt x="30" y="74"/>
                    <a:pt x="32" y="75"/>
                  </a:cubicBezTo>
                  <a:cubicBezTo>
                    <a:pt x="37" y="81"/>
                    <a:pt x="32" y="85"/>
                    <a:pt x="41" y="88"/>
                  </a:cubicBezTo>
                  <a:cubicBezTo>
                    <a:pt x="39" y="85"/>
                    <a:pt x="40" y="79"/>
                    <a:pt x="39" y="74"/>
                  </a:cubicBezTo>
                  <a:cubicBezTo>
                    <a:pt x="31" y="71"/>
                    <a:pt x="15" y="50"/>
                    <a:pt x="12" y="42"/>
                  </a:cubicBezTo>
                  <a:cubicBezTo>
                    <a:pt x="9" y="35"/>
                    <a:pt x="9" y="27"/>
                    <a:pt x="6" y="19"/>
                  </a:cubicBezTo>
                  <a:cubicBezTo>
                    <a:pt x="4" y="13"/>
                    <a:pt x="0" y="7"/>
                    <a:pt x="1" y="0"/>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6" name="Freeform 223">
              <a:extLst>
                <a:ext uri="{FF2B5EF4-FFF2-40B4-BE49-F238E27FC236}">
                  <a16:creationId xmlns:a16="http://schemas.microsoft.com/office/drawing/2014/main" id="{FDEAAD95-E376-BFD7-E688-F4469FC00A13}"/>
                </a:ext>
              </a:extLst>
            </p:cNvPr>
            <p:cNvSpPr>
              <a:spLocks/>
            </p:cNvSpPr>
            <p:nvPr/>
          </p:nvSpPr>
          <p:spPr bwMode="auto">
            <a:xfrm>
              <a:off x="2041" y="3099"/>
              <a:ext cx="88" cy="124"/>
            </a:xfrm>
            <a:custGeom>
              <a:avLst/>
              <a:gdLst>
                <a:gd name="T0" fmla="*/ 0 w 39"/>
                <a:gd name="T1" fmla="*/ 0 h 55"/>
                <a:gd name="T2" fmla="*/ 11 w 39"/>
                <a:gd name="T3" fmla="*/ 147 h 55"/>
                <a:gd name="T4" fmla="*/ 81 w 39"/>
                <a:gd name="T5" fmla="*/ 264 h 55"/>
                <a:gd name="T6" fmla="*/ 102 w 39"/>
                <a:gd name="T7" fmla="*/ 413 h 55"/>
                <a:gd name="T8" fmla="*/ 183 w 39"/>
                <a:gd name="T9" fmla="*/ 514 h 55"/>
                <a:gd name="T10" fmla="*/ 449 w 39"/>
                <a:gd name="T11" fmla="*/ 575 h 55"/>
                <a:gd name="T12" fmla="*/ 126 w 39"/>
                <a:gd name="T13" fmla="*/ 284 h 55"/>
                <a:gd name="T14" fmla="*/ 284 w 39"/>
                <a:gd name="T15" fmla="*/ 264 h 55"/>
                <a:gd name="T16" fmla="*/ 300 w 39"/>
                <a:gd name="T17" fmla="*/ 92 h 55"/>
                <a:gd name="T18" fmla="*/ 194 w 39"/>
                <a:gd name="T19" fmla="*/ 174 h 55"/>
                <a:gd name="T20" fmla="*/ 174 w 39"/>
                <a:gd name="T21" fmla="*/ 183 h 55"/>
                <a:gd name="T22" fmla="*/ 36 w 39"/>
                <a:gd name="T23" fmla="*/ 36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55">
                  <a:moveTo>
                    <a:pt x="0" y="0"/>
                  </a:moveTo>
                  <a:cubicBezTo>
                    <a:pt x="1" y="4"/>
                    <a:pt x="0" y="9"/>
                    <a:pt x="1" y="13"/>
                  </a:cubicBezTo>
                  <a:cubicBezTo>
                    <a:pt x="2" y="18"/>
                    <a:pt x="5" y="20"/>
                    <a:pt x="7" y="23"/>
                  </a:cubicBezTo>
                  <a:cubicBezTo>
                    <a:pt x="9" y="28"/>
                    <a:pt x="7" y="32"/>
                    <a:pt x="9" y="36"/>
                  </a:cubicBezTo>
                  <a:cubicBezTo>
                    <a:pt x="11" y="41"/>
                    <a:pt x="15" y="39"/>
                    <a:pt x="16" y="45"/>
                  </a:cubicBezTo>
                  <a:cubicBezTo>
                    <a:pt x="23" y="41"/>
                    <a:pt x="30" y="55"/>
                    <a:pt x="39" y="50"/>
                  </a:cubicBezTo>
                  <a:cubicBezTo>
                    <a:pt x="30" y="48"/>
                    <a:pt x="12" y="37"/>
                    <a:pt x="11" y="25"/>
                  </a:cubicBezTo>
                  <a:cubicBezTo>
                    <a:pt x="10" y="15"/>
                    <a:pt x="20" y="25"/>
                    <a:pt x="25" y="23"/>
                  </a:cubicBezTo>
                  <a:cubicBezTo>
                    <a:pt x="32" y="20"/>
                    <a:pt x="30" y="13"/>
                    <a:pt x="26" y="8"/>
                  </a:cubicBezTo>
                  <a:cubicBezTo>
                    <a:pt x="30" y="19"/>
                    <a:pt x="15" y="21"/>
                    <a:pt x="17" y="15"/>
                  </a:cubicBezTo>
                  <a:cubicBezTo>
                    <a:pt x="16" y="15"/>
                    <a:pt x="15" y="16"/>
                    <a:pt x="15" y="16"/>
                  </a:cubicBezTo>
                  <a:cubicBezTo>
                    <a:pt x="11" y="12"/>
                    <a:pt x="7" y="7"/>
                    <a:pt x="3" y="3"/>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7" name="Freeform 224">
              <a:extLst>
                <a:ext uri="{FF2B5EF4-FFF2-40B4-BE49-F238E27FC236}">
                  <a16:creationId xmlns:a16="http://schemas.microsoft.com/office/drawing/2014/main" id="{9F971A46-4BF8-072E-0A40-A2E158409B79}"/>
                </a:ext>
              </a:extLst>
            </p:cNvPr>
            <p:cNvSpPr>
              <a:spLocks/>
            </p:cNvSpPr>
            <p:nvPr/>
          </p:nvSpPr>
          <p:spPr bwMode="auto">
            <a:xfrm>
              <a:off x="2129" y="3072"/>
              <a:ext cx="60" cy="144"/>
            </a:xfrm>
            <a:custGeom>
              <a:avLst/>
              <a:gdLst>
                <a:gd name="T0" fmla="*/ 80 w 27"/>
                <a:gd name="T1" fmla="*/ 263 h 64"/>
                <a:gd name="T2" fmla="*/ 20 w 27"/>
                <a:gd name="T3" fmla="*/ 376 h 64"/>
                <a:gd name="T4" fmla="*/ 44 w 27"/>
                <a:gd name="T5" fmla="*/ 502 h 64"/>
                <a:gd name="T6" fmla="*/ 80 w 27"/>
                <a:gd name="T7" fmla="*/ 729 h 64"/>
                <a:gd name="T8" fmla="*/ 218 w 27"/>
                <a:gd name="T9" fmla="*/ 693 h 64"/>
                <a:gd name="T10" fmla="*/ 118 w 27"/>
                <a:gd name="T11" fmla="*/ 482 h 64"/>
                <a:gd name="T12" fmla="*/ 109 w 27"/>
                <a:gd name="T13" fmla="*/ 376 h 64"/>
                <a:gd name="T14" fmla="*/ 198 w 27"/>
                <a:gd name="T15" fmla="*/ 299 h 64"/>
                <a:gd name="T16" fmla="*/ 231 w 27"/>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64">
                  <a:moveTo>
                    <a:pt x="7" y="23"/>
                  </a:moveTo>
                  <a:cubicBezTo>
                    <a:pt x="5" y="26"/>
                    <a:pt x="3" y="30"/>
                    <a:pt x="2" y="33"/>
                  </a:cubicBezTo>
                  <a:cubicBezTo>
                    <a:pt x="0" y="40"/>
                    <a:pt x="2" y="39"/>
                    <a:pt x="4" y="44"/>
                  </a:cubicBezTo>
                  <a:cubicBezTo>
                    <a:pt x="5" y="49"/>
                    <a:pt x="11" y="61"/>
                    <a:pt x="7" y="64"/>
                  </a:cubicBezTo>
                  <a:cubicBezTo>
                    <a:pt x="10" y="61"/>
                    <a:pt x="15" y="61"/>
                    <a:pt x="20" y="61"/>
                  </a:cubicBezTo>
                  <a:cubicBezTo>
                    <a:pt x="8" y="58"/>
                    <a:pt x="11" y="51"/>
                    <a:pt x="11" y="42"/>
                  </a:cubicBezTo>
                  <a:cubicBezTo>
                    <a:pt x="11" y="38"/>
                    <a:pt x="8" y="38"/>
                    <a:pt x="10" y="33"/>
                  </a:cubicBezTo>
                  <a:cubicBezTo>
                    <a:pt x="11" y="30"/>
                    <a:pt x="16" y="28"/>
                    <a:pt x="18" y="26"/>
                  </a:cubicBezTo>
                  <a:cubicBezTo>
                    <a:pt x="10" y="19"/>
                    <a:pt x="27" y="11"/>
                    <a:pt x="21" y="0"/>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8" name="Freeform 225">
              <a:extLst>
                <a:ext uri="{FF2B5EF4-FFF2-40B4-BE49-F238E27FC236}">
                  <a16:creationId xmlns:a16="http://schemas.microsoft.com/office/drawing/2014/main" id="{373467CD-9A1E-A32C-1F3C-712580230AC6}"/>
                </a:ext>
              </a:extLst>
            </p:cNvPr>
            <p:cNvSpPr>
              <a:spLocks/>
            </p:cNvSpPr>
            <p:nvPr/>
          </p:nvSpPr>
          <p:spPr bwMode="auto">
            <a:xfrm>
              <a:off x="2120" y="3236"/>
              <a:ext cx="89" cy="67"/>
            </a:xfrm>
            <a:custGeom>
              <a:avLst/>
              <a:gdLst>
                <a:gd name="T0" fmla="*/ 109 w 40"/>
                <a:gd name="T1" fmla="*/ 9 h 30"/>
                <a:gd name="T2" fmla="*/ 251 w 40"/>
                <a:gd name="T3" fmla="*/ 199 h 30"/>
                <a:gd name="T4" fmla="*/ 263 w 40"/>
                <a:gd name="T5" fmla="*/ 270 h 30"/>
                <a:gd name="T6" fmla="*/ 332 w 40"/>
                <a:gd name="T7" fmla="*/ 290 h 30"/>
                <a:gd name="T8" fmla="*/ 441 w 40"/>
                <a:gd name="T9" fmla="*/ 335 h 30"/>
                <a:gd name="T10" fmla="*/ 263 w 40"/>
                <a:gd name="T11" fmla="*/ 199 h 30"/>
                <a:gd name="T12" fmla="*/ 243 w 40"/>
                <a:gd name="T13" fmla="*/ 65 h 30"/>
                <a:gd name="T14" fmla="*/ 145 w 40"/>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30">
                  <a:moveTo>
                    <a:pt x="10" y="1"/>
                  </a:moveTo>
                  <a:cubicBezTo>
                    <a:pt x="0" y="7"/>
                    <a:pt x="20" y="16"/>
                    <a:pt x="23" y="18"/>
                  </a:cubicBezTo>
                  <a:cubicBezTo>
                    <a:pt x="24" y="20"/>
                    <a:pt x="23" y="23"/>
                    <a:pt x="24" y="24"/>
                  </a:cubicBezTo>
                  <a:cubicBezTo>
                    <a:pt x="26" y="26"/>
                    <a:pt x="28" y="25"/>
                    <a:pt x="30" y="26"/>
                  </a:cubicBezTo>
                  <a:cubicBezTo>
                    <a:pt x="33" y="28"/>
                    <a:pt x="36" y="30"/>
                    <a:pt x="40" y="30"/>
                  </a:cubicBezTo>
                  <a:cubicBezTo>
                    <a:pt x="37" y="23"/>
                    <a:pt x="28" y="27"/>
                    <a:pt x="24" y="18"/>
                  </a:cubicBezTo>
                  <a:cubicBezTo>
                    <a:pt x="22" y="15"/>
                    <a:pt x="24" y="9"/>
                    <a:pt x="22" y="6"/>
                  </a:cubicBezTo>
                  <a:cubicBezTo>
                    <a:pt x="20" y="3"/>
                    <a:pt x="16" y="3"/>
                    <a:pt x="13" y="0"/>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9" name="Freeform 226">
              <a:extLst>
                <a:ext uri="{FF2B5EF4-FFF2-40B4-BE49-F238E27FC236}">
                  <a16:creationId xmlns:a16="http://schemas.microsoft.com/office/drawing/2014/main" id="{F2DD9B19-CAD7-EA1C-649A-40F92A645B3F}"/>
                </a:ext>
              </a:extLst>
            </p:cNvPr>
            <p:cNvSpPr>
              <a:spLocks/>
            </p:cNvSpPr>
            <p:nvPr/>
          </p:nvSpPr>
          <p:spPr bwMode="auto">
            <a:xfrm>
              <a:off x="1911" y="2558"/>
              <a:ext cx="25" cy="131"/>
            </a:xfrm>
            <a:custGeom>
              <a:avLst/>
              <a:gdLst>
                <a:gd name="T0" fmla="*/ 130 w 11"/>
                <a:gd name="T1" fmla="*/ 0 h 58"/>
                <a:gd name="T2" fmla="*/ 82 w 11"/>
                <a:gd name="T3" fmla="*/ 174 h 58"/>
                <a:gd name="T4" fmla="*/ 93 w 11"/>
                <a:gd name="T5" fmla="*/ 264 h 58"/>
                <a:gd name="T6" fmla="*/ 36 w 11"/>
                <a:gd name="T7" fmla="*/ 348 h 58"/>
                <a:gd name="T8" fmla="*/ 82 w 11"/>
                <a:gd name="T9" fmla="*/ 438 h 58"/>
                <a:gd name="T10" fmla="*/ 45 w 11"/>
                <a:gd name="T11" fmla="*/ 506 h 58"/>
                <a:gd name="T12" fmla="*/ 73 w 11"/>
                <a:gd name="T13" fmla="*/ 669 h 58"/>
                <a:gd name="T14" fmla="*/ 25 w 11"/>
                <a:gd name="T15" fmla="*/ 495 h 58"/>
                <a:gd name="T16" fmla="*/ 36 w 11"/>
                <a:gd name="T17" fmla="*/ 337 h 58"/>
                <a:gd name="T18" fmla="*/ 11 w 11"/>
                <a:gd name="T19" fmla="*/ 194 h 58"/>
                <a:gd name="T20" fmla="*/ 118 w 11"/>
                <a:gd name="T21" fmla="*/ 1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58">
                  <a:moveTo>
                    <a:pt x="11" y="0"/>
                  </a:moveTo>
                  <a:cubicBezTo>
                    <a:pt x="8" y="7"/>
                    <a:pt x="8" y="8"/>
                    <a:pt x="7" y="15"/>
                  </a:cubicBezTo>
                  <a:cubicBezTo>
                    <a:pt x="7" y="18"/>
                    <a:pt x="8" y="20"/>
                    <a:pt x="8" y="23"/>
                  </a:cubicBezTo>
                  <a:cubicBezTo>
                    <a:pt x="8" y="25"/>
                    <a:pt x="4" y="27"/>
                    <a:pt x="3" y="30"/>
                  </a:cubicBezTo>
                  <a:cubicBezTo>
                    <a:pt x="3" y="33"/>
                    <a:pt x="7" y="34"/>
                    <a:pt x="7" y="38"/>
                  </a:cubicBezTo>
                  <a:cubicBezTo>
                    <a:pt x="7" y="40"/>
                    <a:pt x="4" y="42"/>
                    <a:pt x="4" y="44"/>
                  </a:cubicBezTo>
                  <a:cubicBezTo>
                    <a:pt x="4" y="49"/>
                    <a:pt x="11" y="53"/>
                    <a:pt x="6" y="58"/>
                  </a:cubicBezTo>
                  <a:cubicBezTo>
                    <a:pt x="4" y="54"/>
                    <a:pt x="3" y="48"/>
                    <a:pt x="2" y="43"/>
                  </a:cubicBezTo>
                  <a:cubicBezTo>
                    <a:pt x="0" y="35"/>
                    <a:pt x="2" y="36"/>
                    <a:pt x="3" y="29"/>
                  </a:cubicBezTo>
                  <a:cubicBezTo>
                    <a:pt x="3" y="26"/>
                    <a:pt x="1" y="21"/>
                    <a:pt x="1" y="17"/>
                  </a:cubicBezTo>
                  <a:cubicBezTo>
                    <a:pt x="2" y="10"/>
                    <a:pt x="7" y="6"/>
                    <a:pt x="10" y="1"/>
                  </a:cubicBezTo>
                </a:path>
              </a:pathLst>
            </a:custGeom>
            <a:solidFill>
              <a:srgbClr val="C76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0" name="Freeform 227">
              <a:extLst>
                <a:ext uri="{FF2B5EF4-FFF2-40B4-BE49-F238E27FC236}">
                  <a16:creationId xmlns:a16="http://schemas.microsoft.com/office/drawing/2014/main" id="{16589CAF-9FC1-C343-FAA2-55E4DF250E1B}"/>
                </a:ext>
              </a:extLst>
            </p:cNvPr>
            <p:cNvSpPr>
              <a:spLocks/>
            </p:cNvSpPr>
            <p:nvPr/>
          </p:nvSpPr>
          <p:spPr bwMode="auto">
            <a:xfrm>
              <a:off x="2037" y="2861"/>
              <a:ext cx="92" cy="130"/>
            </a:xfrm>
            <a:custGeom>
              <a:avLst/>
              <a:gdLst>
                <a:gd name="T0" fmla="*/ 272 w 41"/>
                <a:gd name="T1" fmla="*/ 527 h 58"/>
                <a:gd name="T2" fmla="*/ 283 w 41"/>
                <a:gd name="T3" fmla="*/ 554 h 58"/>
                <a:gd name="T4" fmla="*/ 352 w 41"/>
                <a:gd name="T5" fmla="*/ 381 h 58"/>
                <a:gd name="T6" fmla="*/ 429 w 41"/>
                <a:gd name="T7" fmla="*/ 101 h 58"/>
                <a:gd name="T8" fmla="*/ 462 w 41"/>
                <a:gd name="T9" fmla="*/ 110 h 58"/>
                <a:gd name="T10" fmla="*/ 372 w 41"/>
                <a:gd name="T11" fmla="*/ 182 h 58"/>
                <a:gd name="T12" fmla="*/ 307 w 41"/>
                <a:gd name="T13" fmla="*/ 271 h 58"/>
                <a:gd name="T14" fmla="*/ 316 w 41"/>
                <a:gd name="T15" fmla="*/ 347 h 58"/>
                <a:gd name="T16" fmla="*/ 45 w 41"/>
                <a:gd name="T17" fmla="*/ 507 h 58"/>
                <a:gd name="T18" fmla="*/ 146 w 41"/>
                <a:gd name="T19" fmla="*/ 542 h 58"/>
                <a:gd name="T20" fmla="*/ 292 w 41"/>
                <a:gd name="T21" fmla="*/ 52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58">
                  <a:moveTo>
                    <a:pt x="24" y="47"/>
                  </a:moveTo>
                  <a:cubicBezTo>
                    <a:pt x="25" y="48"/>
                    <a:pt x="23" y="49"/>
                    <a:pt x="25" y="49"/>
                  </a:cubicBezTo>
                  <a:cubicBezTo>
                    <a:pt x="30" y="47"/>
                    <a:pt x="36" y="40"/>
                    <a:pt x="31" y="34"/>
                  </a:cubicBezTo>
                  <a:cubicBezTo>
                    <a:pt x="35" y="26"/>
                    <a:pt x="36" y="19"/>
                    <a:pt x="38" y="9"/>
                  </a:cubicBezTo>
                  <a:cubicBezTo>
                    <a:pt x="39" y="9"/>
                    <a:pt x="40" y="10"/>
                    <a:pt x="41" y="10"/>
                  </a:cubicBezTo>
                  <a:cubicBezTo>
                    <a:pt x="32" y="0"/>
                    <a:pt x="35" y="12"/>
                    <a:pt x="33" y="16"/>
                  </a:cubicBezTo>
                  <a:cubicBezTo>
                    <a:pt x="32" y="19"/>
                    <a:pt x="28" y="21"/>
                    <a:pt x="27" y="24"/>
                  </a:cubicBezTo>
                  <a:cubicBezTo>
                    <a:pt x="26" y="27"/>
                    <a:pt x="28" y="29"/>
                    <a:pt x="28" y="31"/>
                  </a:cubicBezTo>
                  <a:cubicBezTo>
                    <a:pt x="26" y="39"/>
                    <a:pt x="12" y="58"/>
                    <a:pt x="4" y="45"/>
                  </a:cubicBezTo>
                  <a:cubicBezTo>
                    <a:pt x="0" y="53"/>
                    <a:pt x="9" y="52"/>
                    <a:pt x="13" y="48"/>
                  </a:cubicBezTo>
                  <a:cubicBezTo>
                    <a:pt x="17" y="51"/>
                    <a:pt x="21" y="48"/>
                    <a:pt x="26" y="47"/>
                  </a:cubicBezTo>
                </a:path>
              </a:pathLst>
            </a:custGeom>
            <a:solidFill>
              <a:srgbClr val="C76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1" name="Freeform 228">
              <a:extLst>
                <a:ext uri="{FF2B5EF4-FFF2-40B4-BE49-F238E27FC236}">
                  <a16:creationId xmlns:a16="http://schemas.microsoft.com/office/drawing/2014/main" id="{1E83F010-1574-75E6-9AEF-282F64E52A79}"/>
                </a:ext>
              </a:extLst>
            </p:cNvPr>
            <p:cNvSpPr>
              <a:spLocks/>
            </p:cNvSpPr>
            <p:nvPr/>
          </p:nvSpPr>
          <p:spPr bwMode="auto">
            <a:xfrm>
              <a:off x="2169" y="3122"/>
              <a:ext cx="76" cy="201"/>
            </a:xfrm>
            <a:custGeom>
              <a:avLst/>
              <a:gdLst>
                <a:gd name="T0" fmla="*/ 45 w 34"/>
                <a:gd name="T1" fmla="*/ 80 h 90"/>
                <a:gd name="T2" fmla="*/ 89 w 34"/>
                <a:gd name="T3" fmla="*/ 335 h 90"/>
                <a:gd name="T4" fmla="*/ 145 w 34"/>
                <a:gd name="T5" fmla="*/ 570 h 90"/>
                <a:gd name="T6" fmla="*/ 380 w 34"/>
                <a:gd name="T7" fmla="*/ 992 h 90"/>
                <a:gd name="T8" fmla="*/ 279 w 34"/>
                <a:gd name="T9" fmla="*/ 893 h 90"/>
                <a:gd name="T10" fmla="*/ 179 w 34"/>
                <a:gd name="T11" fmla="*/ 793 h 90"/>
                <a:gd name="T12" fmla="*/ 101 w 34"/>
                <a:gd name="T13" fmla="*/ 543 h 90"/>
                <a:gd name="T14" fmla="*/ 9 w 34"/>
                <a:gd name="T15" fmla="*/ 279 h 90"/>
                <a:gd name="T16" fmla="*/ 36 w 34"/>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90">
                  <a:moveTo>
                    <a:pt x="4" y="7"/>
                  </a:moveTo>
                  <a:cubicBezTo>
                    <a:pt x="4" y="17"/>
                    <a:pt x="5" y="22"/>
                    <a:pt x="8" y="30"/>
                  </a:cubicBezTo>
                  <a:cubicBezTo>
                    <a:pt x="11" y="38"/>
                    <a:pt x="10" y="43"/>
                    <a:pt x="13" y="51"/>
                  </a:cubicBezTo>
                  <a:cubicBezTo>
                    <a:pt x="19" y="64"/>
                    <a:pt x="26" y="76"/>
                    <a:pt x="34" y="89"/>
                  </a:cubicBezTo>
                  <a:cubicBezTo>
                    <a:pt x="28" y="90"/>
                    <a:pt x="27" y="85"/>
                    <a:pt x="25" y="80"/>
                  </a:cubicBezTo>
                  <a:cubicBezTo>
                    <a:pt x="22" y="76"/>
                    <a:pt x="19" y="74"/>
                    <a:pt x="16" y="71"/>
                  </a:cubicBezTo>
                  <a:cubicBezTo>
                    <a:pt x="8" y="63"/>
                    <a:pt x="11" y="59"/>
                    <a:pt x="9" y="49"/>
                  </a:cubicBezTo>
                  <a:cubicBezTo>
                    <a:pt x="7" y="40"/>
                    <a:pt x="1" y="37"/>
                    <a:pt x="1" y="25"/>
                  </a:cubicBezTo>
                  <a:cubicBezTo>
                    <a:pt x="0" y="16"/>
                    <a:pt x="0" y="9"/>
                    <a:pt x="3" y="0"/>
                  </a:cubicBezTo>
                </a:path>
              </a:pathLst>
            </a:custGeom>
            <a:solidFill>
              <a:srgbClr val="AB5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 name="Freeform 229">
              <a:extLst>
                <a:ext uri="{FF2B5EF4-FFF2-40B4-BE49-F238E27FC236}">
                  <a16:creationId xmlns:a16="http://schemas.microsoft.com/office/drawing/2014/main" id="{D798073D-006F-60A2-B217-1362D06B1001}"/>
                </a:ext>
              </a:extLst>
            </p:cNvPr>
            <p:cNvSpPr>
              <a:spLocks/>
            </p:cNvSpPr>
            <p:nvPr/>
          </p:nvSpPr>
          <p:spPr bwMode="auto">
            <a:xfrm>
              <a:off x="2353" y="2269"/>
              <a:ext cx="101" cy="173"/>
            </a:xfrm>
            <a:custGeom>
              <a:avLst/>
              <a:gdLst>
                <a:gd name="T0" fmla="*/ 272 w 45"/>
                <a:gd name="T1" fmla="*/ 398 h 77"/>
                <a:gd name="T2" fmla="*/ 146 w 45"/>
                <a:gd name="T3" fmla="*/ 656 h 77"/>
                <a:gd name="T4" fmla="*/ 45 w 45"/>
                <a:gd name="T5" fmla="*/ 748 h 77"/>
                <a:gd name="T6" fmla="*/ 0 w 45"/>
                <a:gd name="T7" fmla="*/ 874 h 77"/>
                <a:gd name="T8" fmla="*/ 101 w 45"/>
                <a:gd name="T9" fmla="*/ 647 h 77"/>
                <a:gd name="T10" fmla="*/ 171 w 45"/>
                <a:gd name="T11" fmla="*/ 555 h 77"/>
                <a:gd name="T12" fmla="*/ 171 w 45"/>
                <a:gd name="T13" fmla="*/ 418 h 77"/>
                <a:gd name="T14" fmla="*/ 263 w 45"/>
                <a:gd name="T15" fmla="*/ 319 h 77"/>
                <a:gd name="T16" fmla="*/ 307 w 45"/>
                <a:gd name="T17" fmla="*/ 202 h 77"/>
                <a:gd name="T18" fmla="*/ 509 w 45"/>
                <a:gd name="T19" fmla="*/ 0 h 77"/>
                <a:gd name="T20" fmla="*/ 272 w 45"/>
                <a:gd name="T21" fmla="*/ 384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77">
                  <a:moveTo>
                    <a:pt x="24" y="35"/>
                  </a:moveTo>
                  <a:cubicBezTo>
                    <a:pt x="20" y="43"/>
                    <a:pt x="18" y="51"/>
                    <a:pt x="13" y="58"/>
                  </a:cubicBezTo>
                  <a:cubicBezTo>
                    <a:pt x="10" y="61"/>
                    <a:pt x="6" y="62"/>
                    <a:pt x="4" y="66"/>
                  </a:cubicBezTo>
                  <a:cubicBezTo>
                    <a:pt x="2" y="71"/>
                    <a:pt x="6" y="75"/>
                    <a:pt x="0" y="77"/>
                  </a:cubicBezTo>
                  <a:cubicBezTo>
                    <a:pt x="2" y="70"/>
                    <a:pt x="5" y="63"/>
                    <a:pt x="9" y="57"/>
                  </a:cubicBezTo>
                  <a:cubicBezTo>
                    <a:pt x="11" y="54"/>
                    <a:pt x="14" y="53"/>
                    <a:pt x="15" y="49"/>
                  </a:cubicBezTo>
                  <a:cubicBezTo>
                    <a:pt x="16" y="45"/>
                    <a:pt x="14" y="41"/>
                    <a:pt x="15" y="37"/>
                  </a:cubicBezTo>
                  <a:cubicBezTo>
                    <a:pt x="16" y="33"/>
                    <a:pt x="21" y="31"/>
                    <a:pt x="23" y="28"/>
                  </a:cubicBezTo>
                  <a:cubicBezTo>
                    <a:pt x="25" y="25"/>
                    <a:pt x="25" y="21"/>
                    <a:pt x="27" y="18"/>
                  </a:cubicBezTo>
                  <a:cubicBezTo>
                    <a:pt x="31" y="10"/>
                    <a:pt x="40" y="6"/>
                    <a:pt x="45" y="0"/>
                  </a:cubicBezTo>
                  <a:cubicBezTo>
                    <a:pt x="37" y="11"/>
                    <a:pt x="24" y="20"/>
                    <a:pt x="24" y="34"/>
                  </a:cubicBezTo>
                </a:path>
              </a:pathLst>
            </a:custGeom>
            <a:solidFill>
              <a:srgbClr val="AB5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3" name="Freeform 230">
              <a:extLst>
                <a:ext uri="{FF2B5EF4-FFF2-40B4-BE49-F238E27FC236}">
                  <a16:creationId xmlns:a16="http://schemas.microsoft.com/office/drawing/2014/main" id="{73E2CC19-140F-62CA-6C51-470B83AC8E7F}"/>
                </a:ext>
              </a:extLst>
            </p:cNvPr>
            <p:cNvSpPr>
              <a:spLocks/>
            </p:cNvSpPr>
            <p:nvPr/>
          </p:nvSpPr>
          <p:spPr bwMode="auto">
            <a:xfrm>
              <a:off x="1985" y="2623"/>
              <a:ext cx="45" cy="182"/>
            </a:xfrm>
            <a:custGeom>
              <a:avLst/>
              <a:gdLst>
                <a:gd name="T0" fmla="*/ 45 w 20"/>
                <a:gd name="T1" fmla="*/ 373 h 81"/>
                <a:gd name="T2" fmla="*/ 45 w 20"/>
                <a:gd name="T3" fmla="*/ 656 h 81"/>
                <a:gd name="T4" fmla="*/ 182 w 20"/>
                <a:gd name="T5" fmla="*/ 919 h 81"/>
                <a:gd name="T6" fmla="*/ 227 w 20"/>
                <a:gd name="T7" fmla="*/ 827 h 81"/>
                <a:gd name="T8" fmla="*/ 45 w 20"/>
                <a:gd name="T9" fmla="*/ 465 h 81"/>
                <a:gd name="T10" fmla="*/ 92 w 20"/>
                <a:gd name="T11" fmla="*/ 238 h 81"/>
                <a:gd name="T12" fmla="*/ 126 w 20"/>
                <a:gd name="T13" fmla="*/ 0 h 81"/>
                <a:gd name="T14" fmla="*/ 36 w 20"/>
                <a:gd name="T15" fmla="*/ 308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81">
                  <a:moveTo>
                    <a:pt x="4" y="33"/>
                  </a:moveTo>
                  <a:cubicBezTo>
                    <a:pt x="2" y="43"/>
                    <a:pt x="0" y="49"/>
                    <a:pt x="4" y="58"/>
                  </a:cubicBezTo>
                  <a:cubicBezTo>
                    <a:pt x="8" y="65"/>
                    <a:pt x="12" y="74"/>
                    <a:pt x="16" y="81"/>
                  </a:cubicBezTo>
                  <a:cubicBezTo>
                    <a:pt x="16" y="78"/>
                    <a:pt x="17" y="76"/>
                    <a:pt x="20" y="73"/>
                  </a:cubicBezTo>
                  <a:cubicBezTo>
                    <a:pt x="12" y="81"/>
                    <a:pt x="3" y="48"/>
                    <a:pt x="4" y="41"/>
                  </a:cubicBezTo>
                  <a:cubicBezTo>
                    <a:pt x="4" y="34"/>
                    <a:pt x="8" y="28"/>
                    <a:pt x="8" y="21"/>
                  </a:cubicBezTo>
                  <a:cubicBezTo>
                    <a:pt x="8" y="13"/>
                    <a:pt x="7" y="9"/>
                    <a:pt x="11" y="0"/>
                  </a:cubicBezTo>
                  <a:cubicBezTo>
                    <a:pt x="1" y="4"/>
                    <a:pt x="5" y="19"/>
                    <a:pt x="3" y="27"/>
                  </a:cubicBezTo>
                </a:path>
              </a:pathLst>
            </a:custGeom>
            <a:solidFill>
              <a:srgbClr val="BCA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4" name="Freeform 231">
              <a:extLst>
                <a:ext uri="{FF2B5EF4-FFF2-40B4-BE49-F238E27FC236}">
                  <a16:creationId xmlns:a16="http://schemas.microsoft.com/office/drawing/2014/main" id="{A5BB0DEE-60F8-E9BB-10E8-8089F554BD6C}"/>
                </a:ext>
              </a:extLst>
            </p:cNvPr>
            <p:cNvSpPr>
              <a:spLocks/>
            </p:cNvSpPr>
            <p:nvPr/>
          </p:nvSpPr>
          <p:spPr bwMode="auto">
            <a:xfrm>
              <a:off x="1980" y="2480"/>
              <a:ext cx="34" cy="126"/>
            </a:xfrm>
            <a:custGeom>
              <a:avLst/>
              <a:gdLst>
                <a:gd name="T0" fmla="*/ 57 w 15"/>
                <a:gd name="T1" fmla="*/ 401 h 56"/>
                <a:gd name="T2" fmla="*/ 0 w 15"/>
                <a:gd name="T3" fmla="*/ 572 h 56"/>
                <a:gd name="T4" fmla="*/ 73 w 15"/>
                <a:gd name="T5" fmla="*/ 558 h 56"/>
                <a:gd name="T6" fmla="*/ 73 w 15"/>
                <a:gd name="T7" fmla="*/ 639 h 56"/>
                <a:gd name="T8" fmla="*/ 102 w 15"/>
                <a:gd name="T9" fmla="*/ 491 h 56"/>
                <a:gd name="T10" fmla="*/ 93 w 15"/>
                <a:gd name="T11" fmla="*/ 356 h 56"/>
                <a:gd name="T12" fmla="*/ 175 w 15"/>
                <a:gd name="T13" fmla="*/ 11 h 56"/>
                <a:gd name="T14" fmla="*/ 82 w 15"/>
                <a:gd name="T15" fmla="*/ 0 h 56"/>
                <a:gd name="T16" fmla="*/ 93 w 15"/>
                <a:gd name="T17" fmla="*/ 81 h 56"/>
                <a:gd name="T18" fmla="*/ 73 w 15"/>
                <a:gd name="T19" fmla="*/ 146 h 56"/>
                <a:gd name="T20" fmla="*/ 36 w 15"/>
                <a:gd name="T21" fmla="*/ 218 h 56"/>
                <a:gd name="T22" fmla="*/ 45 w 15"/>
                <a:gd name="T23" fmla="*/ 308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56">
                  <a:moveTo>
                    <a:pt x="5" y="35"/>
                  </a:moveTo>
                  <a:cubicBezTo>
                    <a:pt x="2" y="39"/>
                    <a:pt x="0" y="45"/>
                    <a:pt x="0" y="50"/>
                  </a:cubicBezTo>
                  <a:cubicBezTo>
                    <a:pt x="2" y="49"/>
                    <a:pt x="4" y="50"/>
                    <a:pt x="6" y="49"/>
                  </a:cubicBezTo>
                  <a:cubicBezTo>
                    <a:pt x="6" y="53"/>
                    <a:pt x="7" y="53"/>
                    <a:pt x="6" y="56"/>
                  </a:cubicBezTo>
                  <a:cubicBezTo>
                    <a:pt x="6" y="51"/>
                    <a:pt x="8" y="48"/>
                    <a:pt x="9" y="43"/>
                  </a:cubicBezTo>
                  <a:cubicBezTo>
                    <a:pt x="10" y="37"/>
                    <a:pt x="9" y="38"/>
                    <a:pt x="8" y="31"/>
                  </a:cubicBezTo>
                  <a:cubicBezTo>
                    <a:pt x="6" y="19"/>
                    <a:pt x="9" y="11"/>
                    <a:pt x="15" y="1"/>
                  </a:cubicBezTo>
                  <a:cubicBezTo>
                    <a:pt x="13" y="0"/>
                    <a:pt x="9" y="0"/>
                    <a:pt x="7" y="0"/>
                  </a:cubicBezTo>
                  <a:cubicBezTo>
                    <a:pt x="7" y="2"/>
                    <a:pt x="8" y="7"/>
                    <a:pt x="8" y="7"/>
                  </a:cubicBezTo>
                  <a:cubicBezTo>
                    <a:pt x="8" y="7"/>
                    <a:pt x="6" y="13"/>
                    <a:pt x="6" y="13"/>
                  </a:cubicBezTo>
                  <a:cubicBezTo>
                    <a:pt x="5" y="14"/>
                    <a:pt x="3" y="17"/>
                    <a:pt x="3" y="19"/>
                  </a:cubicBezTo>
                  <a:cubicBezTo>
                    <a:pt x="3" y="21"/>
                    <a:pt x="5" y="24"/>
                    <a:pt x="4" y="27"/>
                  </a:cubicBezTo>
                </a:path>
              </a:pathLst>
            </a:custGeom>
            <a:solidFill>
              <a:srgbClr val="BCA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5" name="Freeform 232">
              <a:extLst>
                <a:ext uri="{FF2B5EF4-FFF2-40B4-BE49-F238E27FC236}">
                  <a16:creationId xmlns:a16="http://schemas.microsoft.com/office/drawing/2014/main" id="{5B4A243A-6561-12AC-666F-CB970CC5C7AB}"/>
                </a:ext>
              </a:extLst>
            </p:cNvPr>
            <p:cNvSpPr>
              <a:spLocks/>
            </p:cNvSpPr>
            <p:nvPr/>
          </p:nvSpPr>
          <p:spPr bwMode="auto">
            <a:xfrm>
              <a:off x="2014" y="2547"/>
              <a:ext cx="16" cy="142"/>
            </a:xfrm>
            <a:custGeom>
              <a:avLst/>
              <a:gdLst>
                <a:gd name="T0" fmla="*/ 48 w 7"/>
                <a:gd name="T1" fmla="*/ 300 h 63"/>
                <a:gd name="T2" fmla="*/ 11 w 7"/>
                <a:gd name="T3" fmla="*/ 721 h 63"/>
                <a:gd name="T4" fmla="*/ 11 w 7"/>
                <a:gd name="T5" fmla="*/ 559 h 63"/>
                <a:gd name="T6" fmla="*/ 48 w 7"/>
                <a:gd name="T7" fmla="*/ 392 h 63"/>
                <a:gd name="T8" fmla="*/ 48 w 7"/>
                <a:gd name="T9" fmla="*/ 194 h 63"/>
                <a:gd name="T10" fmla="*/ 48 w 7"/>
                <a:gd name="T11" fmla="*/ 0 h 63"/>
                <a:gd name="T12" fmla="*/ 0 w 7"/>
                <a:gd name="T13" fmla="*/ 5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3">
                  <a:moveTo>
                    <a:pt x="4" y="26"/>
                  </a:moveTo>
                  <a:cubicBezTo>
                    <a:pt x="1" y="39"/>
                    <a:pt x="0" y="50"/>
                    <a:pt x="1" y="63"/>
                  </a:cubicBezTo>
                  <a:cubicBezTo>
                    <a:pt x="6" y="61"/>
                    <a:pt x="2" y="54"/>
                    <a:pt x="1" y="49"/>
                  </a:cubicBezTo>
                  <a:cubicBezTo>
                    <a:pt x="0" y="43"/>
                    <a:pt x="2" y="39"/>
                    <a:pt x="4" y="34"/>
                  </a:cubicBezTo>
                  <a:cubicBezTo>
                    <a:pt x="7" y="25"/>
                    <a:pt x="7" y="26"/>
                    <a:pt x="4" y="17"/>
                  </a:cubicBezTo>
                  <a:cubicBezTo>
                    <a:pt x="2" y="12"/>
                    <a:pt x="1" y="6"/>
                    <a:pt x="4" y="0"/>
                  </a:cubicBezTo>
                  <a:cubicBezTo>
                    <a:pt x="1" y="2"/>
                    <a:pt x="1" y="4"/>
                    <a:pt x="0" y="5"/>
                  </a:cubicBezTo>
                </a:path>
              </a:pathLst>
            </a:custGeom>
            <a:solidFill>
              <a:srgbClr val="BCA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6" name="Freeform 233">
              <a:extLst>
                <a:ext uri="{FF2B5EF4-FFF2-40B4-BE49-F238E27FC236}">
                  <a16:creationId xmlns:a16="http://schemas.microsoft.com/office/drawing/2014/main" id="{9FE77874-886E-9CE7-9C43-70B8AD954EEE}"/>
                </a:ext>
              </a:extLst>
            </p:cNvPr>
            <p:cNvSpPr>
              <a:spLocks/>
            </p:cNvSpPr>
            <p:nvPr/>
          </p:nvSpPr>
          <p:spPr bwMode="auto">
            <a:xfrm>
              <a:off x="1936" y="2700"/>
              <a:ext cx="58" cy="164"/>
            </a:xfrm>
            <a:custGeom>
              <a:avLst/>
              <a:gdLst>
                <a:gd name="T0" fmla="*/ 45 w 26"/>
                <a:gd name="T1" fmla="*/ 283 h 73"/>
                <a:gd name="T2" fmla="*/ 45 w 26"/>
                <a:gd name="T3" fmla="*/ 465 h 73"/>
                <a:gd name="T4" fmla="*/ 109 w 26"/>
                <a:gd name="T5" fmla="*/ 566 h 73"/>
                <a:gd name="T6" fmla="*/ 154 w 26"/>
                <a:gd name="T7" fmla="*/ 701 h 73"/>
                <a:gd name="T8" fmla="*/ 288 w 26"/>
                <a:gd name="T9" fmla="*/ 818 h 73"/>
                <a:gd name="T10" fmla="*/ 154 w 26"/>
                <a:gd name="T11" fmla="*/ 647 h 73"/>
                <a:gd name="T12" fmla="*/ 145 w 26"/>
                <a:gd name="T13" fmla="*/ 535 h 73"/>
                <a:gd name="T14" fmla="*/ 80 w 26"/>
                <a:gd name="T15" fmla="*/ 445 h 73"/>
                <a:gd name="T16" fmla="*/ 36 w 26"/>
                <a:gd name="T17" fmla="*/ 218 h 73"/>
                <a:gd name="T18" fmla="*/ 20 w 26"/>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73">
                  <a:moveTo>
                    <a:pt x="4" y="25"/>
                  </a:moveTo>
                  <a:cubicBezTo>
                    <a:pt x="4" y="31"/>
                    <a:pt x="2" y="36"/>
                    <a:pt x="4" y="41"/>
                  </a:cubicBezTo>
                  <a:cubicBezTo>
                    <a:pt x="5" y="45"/>
                    <a:pt x="8" y="45"/>
                    <a:pt x="10" y="50"/>
                  </a:cubicBezTo>
                  <a:cubicBezTo>
                    <a:pt x="12" y="56"/>
                    <a:pt x="9" y="57"/>
                    <a:pt x="14" y="62"/>
                  </a:cubicBezTo>
                  <a:cubicBezTo>
                    <a:pt x="17" y="66"/>
                    <a:pt x="23" y="70"/>
                    <a:pt x="26" y="72"/>
                  </a:cubicBezTo>
                  <a:cubicBezTo>
                    <a:pt x="16" y="73"/>
                    <a:pt x="15" y="64"/>
                    <a:pt x="14" y="57"/>
                  </a:cubicBezTo>
                  <a:cubicBezTo>
                    <a:pt x="13" y="54"/>
                    <a:pt x="14" y="51"/>
                    <a:pt x="13" y="47"/>
                  </a:cubicBezTo>
                  <a:cubicBezTo>
                    <a:pt x="12" y="45"/>
                    <a:pt x="8" y="43"/>
                    <a:pt x="7" y="39"/>
                  </a:cubicBezTo>
                  <a:cubicBezTo>
                    <a:pt x="5" y="33"/>
                    <a:pt x="5" y="25"/>
                    <a:pt x="3" y="19"/>
                  </a:cubicBezTo>
                  <a:cubicBezTo>
                    <a:pt x="1" y="13"/>
                    <a:pt x="0" y="7"/>
                    <a:pt x="2" y="0"/>
                  </a:cubicBezTo>
                </a:path>
              </a:pathLst>
            </a:custGeom>
            <a:solidFill>
              <a:srgbClr val="BCA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7" name="Freeform 234">
              <a:extLst>
                <a:ext uri="{FF2B5EF4-FFF2-40B4-BE49-F238E27FC236}">
                  <a16:creationId xmlns:a16="http://schemas.microsoft.com/office/drawing/2014/main" id="{82281EBC-1FF7-CD18-DEC5-EC1F4F66CC3D}"/>
                </a:ext>
              </a:extLst>
            </p:cNvPr>
            <p:cNvSpPr>
              <a:spLocks/>
            </p:cNvSpPr>
            <p:nvPr/>
          </p:nvSpPr>
          <p:spPr bwMode="auto">
            <a:xfrm>
              <a:off x="2288" y="2249"/>
              <a:ext cx="105" cy="150"/>
            </a:xfrm>
            <a:custGeom>
              <a:avLst/>
              <a:gdLst>
                <a:gd name="T0" fmla="*/ 226 w 47"/>
                <a:gd name="T1" fmla="*/ 154 h 67"/>
                <a:gd name="T2" fmla="*/ 80 w 47"/>
                <a:gd name="T3" fmla="*/ 416 h 67"/>
                <a:gd name="T4" fmla="*/ 45 w 47"/>
                <a:gd name="T5" fmla="*/ 752 h 67"/>
                <a:gd name="T6" fmla="*/ 56 w 47"/>
                <a:gd name="T7" fmla="*/ 537 h 67"/>
                <a:gd name="T8" fmla="*/ 179 w 47"/>
                <a:gd name="T9" fmla="*/ 291 h 67"/>
                <a:gd name="T10" fmla="*/ 525 w 47"/>
                <a:gd name="T11" fmla="*/ 81 h 67"/>
                <a:gd name="T12" fmla="*/ 525 w 47"/>
                <a:gd name="T13" fmla="*/ 9 h 67"/>
                <a:gd name="T14" fmla="*/ 244 w 47"/>
                <a:gd name="T15" fmla="*/ 170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67">
                  <a:moveTo>
                    <a:pt x="20" y="14"/>
                  </a:moveTo>
                  <a:cubicBezTo>
                    <a:pt x="9" y="20"/>
                    <a:pt x="7" y="26"/>
                    <a:pt x="7" y="37"/>
                  </a:cubicBezTo>
                  <a:cubicBezTo>
                    <a:pt x="7" y="44"/>
                    <a:pt x="0" y="63"/>
                    <a:pt x="4" y="67"/>
                  </a:cubicBezTo>
                  <a:cubicBezTo>
                    <a:pt x="8" y="62"/>
                    <a:pt x="4" y="55"/>
                    <a:pt x="5" y="48"/>
                  </a:cubicBezTo>
                  <a:cubicBezTo>
                    <a:pt x="6" y="41"/>
                    <a:pt x="12" y="33"/>
                    <a:pt x="16" y="26"/>
                  </a:cubicBezTo>
                  <a:cubicBezTo>
                    <a:pt x="24" y="14"/>
                    <a:pt x="36" y="16"/>
                    <a:pt x="47" y="7"/>
                  </a:cubicBezTo>
                  <a:cubicBezTo>
                    <a:pt x="47" y="7"/>
                    <a:pt x="47" y="0"/>
                    <a:pt x="47" y="1"/>
                  </a:cubicBezTo>
                  <a:cubicBezTo>
                    <a:pt x="41" y="4"/>
                    <a:pt x="19" y="8"/>
                    <a:pt x="22" y="15"/>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8" name="Freeform 235">
              <a:extLst>
                <a:ext uri="{FF2B5EF4-FFF2-40B4-BE49-F238E27FC236}">
                  <a16:creationId xmlns:a16="http://schemas.microsoft.com/office/drawing/2014/main" id="{748C527F-AD07-428F-7900-816EFC629C38}"/>
                </a:ext>
              </a:extLst>
            </p:cNvPr>
            <p:cNvSpPr>
              <a:spLocks/>
            </p:cNvSpPr>
            <p:nvPr/>
          </p:nvSpPr>
          <p:spPr bwMode="auto">
            <a:xfrm>
              <a:off x="2247" y="2339"/>
              <a:ext cx="72" cy="163"/>
            </a:xfrm>
            <a:custGeom>
              <a:avLst/>
              <a:gdLst>
                <a:gd name="T0" fmla="*/ 275 w 32"/>
                <a:gd name="T1" fmla="*/ 299 h 73"/>
                <a:gd name="T2" fmla="*/ 207 w 32"/>
                <a:gd name="T3" fmla="*/ 543 h 73"/>
                <a:gd name="T4" fmla="*/ 56 w 32"/>
                <a:gd name="T5" fmla="*/ 757 h 73"/>
                <a:gd name="T6" fmla="*/ 207 w 32"/>
                <a:gd name="T7" fmla="*/ 578 h 73"/>
                <a:gd name="T8" fmla="*/ 365 w 32"/>
                <a:gd name="T9" fmla="*/ 424 h 73"/>
                <a:gd name="T10" fmla="*/ 227 w 32"/>
                <a:gd name="T11" fmla="*/ 290 h 73"/>
                <a:gd name="T12" fmla="*/ 308 w 3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73">
                  <a:moveTo>
                    <a:pt x="24" y="27"/>
                  </a:moveTo>
                  <a:cubicBezTo>
                    <a:pt x="22" y="35"/>
                    <a:pt x="22" y="43"/>
                    <a:pt x="18" y="49"/>
                  </a:cubicBezTo>
                  <a:cubicBezTo>
                    <a:pt x="16" y="53"/>
                    <a:pt x="0" y="63"/>
                    <a:pt x="5" y="68"/>
                  </a:cubicBezTo>
                  <a:cubicBezTo>
                    <a:pt x="10" y="73"/>
                    <a:pt x="16" y="55"/>
                    <a:pt x="18" y="52"/>
                  </a:cubicBezTo>
                  <a:cubicBezTo>
                    <a:pt x="22" y="45"/>
                    <a:pt x="26" y="43"/>
                    <a:pt x="32" y="38"/>
                  </a:cubicBezTo>
                  <a:cubicBezTo>
                    <a:pt x="25" y="35"/>
                    <a:pt x="31" y="19"/>
                    <a:pt x="20" y="26"/>
                  </a:cubicBezTo>
                  <a:cubicBezTo>
                    <a:pt x="21" y="18"/>
                    <a:pt x="30" y="8"/>
                    <a:pt x="27" y="0"/>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9" name="Freeform 236">
              <a:extLst>
                <a:ext uri="{FF2B5EF4-FFF2-40B4-BE49-F238E27FC236}">
                  <a16:creationId xmlns:a16="http://schemas.microsoft.com/office/drawing/2014/main" id="{B68BA993-B916-9433-D00A-D00CB29C46D6}"/>
                </a:ext>
              </a:extLst>
            </p:cNvPr>
            <p:cNvSpPr>
              <a:spLocks/>
            </p:cNvSpPr>
            <p:nvPr/>
          </p:nvSpPr>
          <p:spPr bwMode="auto">
            <a:xfrm>
              <a:off x="2396" y="2161"/>
              <a:ext cx="49" cy="99"/>
            </a:xfrm>
            <a:custGeom>
              <a:avLst/>
              <a:gdLst>
                <a:gd name="T0" fmla="*/ 89 w 22"/>
                <a:gd name="T1" fmla="*/ 457 h 44"/>
                <a:gd name="T2" fmla="*/ 0 w 22"/>
                <a:gd name="T3" fmla="*/ 446 h 44"/>
                <a:gd name="T4" fmla="*/ 189 w 22"/>
                <a:gd name="T5" fmla="*/ 329 h 44"/>
                <a:gd name="T6" fmla="*/ 100 w 22"/>
                <a:gd name="T7" fmla="*/ 299 h 44"/>
                <a:gd name="T8" fmla="*/ 134 w 22"/>
                <a:gd name="T9" fmla="*/ 0 h 44"/>
                <a:gd name="T10" fmla="*/ 65 w 22"/>
                <a:gd name="T11" fmla="*/ 308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4">
                  <a:moveTo>
                    <a:pt x="8" y="40"/>
                  </a:moveTo>
                  <a:cubicBezTo>
                    <a:pt x="4" y="44"/>
                    <a:pt x="1" y="43"/>
                    <a:pt x="0" y="39"/>
                  </a:cubicBezTo>
                  <a:cubicBezTo>
                    <a:pt x="4" y="35"/>
                    <a:pt x="14" y="34"/>
                    <a:pt x="17" y="29"/>
                  </a:cubicBezTo>
                  <a:cubicBezTo>
                    <a:pt x="22" y="21"/>
                    <a:pt x="13" y="18"/>
                    <a:pt x="9" y="26"/>
                  </a:cubicBezTo>
                  <a:cubicBezTo>
                    <a:pt x="15" y="19"/>
                    <a:pt x="12" y="9"/>
                    <a:pt x="12" y="0"/>
                  </a:cubicBezTo>
                  <a:cubicBezTo>
                    <a:pt x="9" y="6"/>
                    <a:pt x="5" y="21"/>
                    <a:pt x="6" y="27"/>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0" name="Freeform 237">
              <a:extLst>
                <a:ext uri="{FF2B5EF4-FFF2-40B4-BE49-F238E27FC236}">
                  <a16:creationId xmlns:a16="http://schemas.microsoft.com/office/drawing/2014/main" id="{DBA95F82-D752-6ACC-E22F-94318B9A037A}"/>
                </a:ext>
              </a:extLst>
            </p:cNvPr>
            <p:cNvSpPr>
              <a:spLocks/>
            </p:cNvSpPr>
            <p:nvPr/>
          </p:nvSpPr>
          <p:spPr bwMode="auto">
            <a:xfrm>
              <a:off x="2209" y="2491"/>
              <a:ext cx="47" cy="162"/>
            </a:xfrm>
            <a:custGeom>
              <a:avLst/>
              <a:gdLst>
                <a:gd name="T0" fmla="*/ 201 w 21"/>
                <a:gd name="T1" fmla="*/ 56 h 72"/>
                <a:gd name="T2" fmla="*/ 45 w 21"/>
                <a:gd name="T3" fmla="*/ 263 h 72"/>
                <a:gd name="T4" fmla="*/ 65 w 21"/>
                <a:gd name="T5" fmla="*/ 356 h 72"/>
                <a:gd name="T6" fmla="*/ 20 w 21"/>
                <a:gd name="T7" fmla="*/ 446 h 72"/>
                <a:gd name="T8" fmla="*/ 0 w 21"/>
                <a:gd name="T9" fmla="*/ 821 h 72"/>
                <a:gd name="T10" fmla="*/ 215 w 21"/>
                <a:gd name="T11" fmla="*/ 538 h 72"/>
                <a:gd name="T12" fmla="*/ 181 w 21"/>
                <a:gd name="T13" fmla="*/ 365 h 72"/>
                <a:gd name="T14" fmla="*/ 110 w 21"/>
                <a:gd name="T15" fmla="*/ 275 h 72"/>
                <a:gd name="T16" fmla="*/ 235 w 21"/>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2">
                  <a:moveTo>
                    <a:pt x="18" y="5"/>
                  </a:moveTo>
                  <a:cubicBezTo>
                    <a:pt x="13" y="9"/>
                    <a:pt x="5" y="17"/>
                    <a:pt x="4" y="23"/>
                  </a:cubicBezTo>
                  <a:cubicBezTo>
                    <a:pt x="3" y="25"/>
                    <a:pt x="6" y="28"/>
                    <a:pt x="6" y="31"/>
                  </a:cubicBezTo>
                  <a:cubicBezTo>
                    <a:pt x="6" y="33"/>
                    <a:pt x="3" y="37"/>
                    <a:pt x="2" y="39"/>
                  </a:cubicBezTo>
                  <a:cubicBezTo>
                    <a:pt x="18" y="41"/>
                    <a:pt x="2" y="65"/>
                    <a:pt x="0" y="72"/>
                  </a:cubicBezTo>
                  <a:cubicBezTo>
                    <a:pt x="9" y="66"/>
                    <a:pt x="6" y="50"/>
                    <a:pt x="19" y="47"/>
                  </a:cubicBezTo>
                  <a:cubicBezTo>
                    <a:pt x="19" y="42"/>
                    <a:pt x="18" y="37"/>
                    <a:pt x="16" y="32"/>
                  </a:cubicBezTo>
                  <a:cubicBezTo>
                    <a:pt x="15" y="30"/>
                    <a:pt x="10" y="27"/>
                    <a:pt x="10" y="24"/>
                  </a:cubicBezTo>
                  <a:cubicBezTo>
                    <a:pt x="9" y="20"/>
                    <a:pt x="19" y="4"/>
                    <a:pt x="21" y="0"/>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1" name="Freeform 238">
              <a:extLst>
                <a:ext uri="{FF2B5EF4-FFF2-40B4-BE49-F238E27FC236}">
                  <a16:creationId xmlns:a16="http://schemas.microsoft.com/office/drawing/2014/main" id="{DEE8E38A-790E-3E4E-41B1-203A0BCE966B}"/>
                </a:ext>
              </a:extLst>
            </p:cNvPr>
            <p:cNvSpPr>
              <a:spLocks/>
            </p:cNvSpPr>
            <p:nvPr/>
          </p:nvSpPr>
          <p:spPr bwMode="auto">
            <a:xfrm>
              <a:off x="2203" y="2558"/>
              <a:ext cx="74" cy="106"/>
            </a:xfrm>
            <a:custGeom>
              <a:avLst/>
              <a:gdLst>
                <a:gd name="T0" fmla="*/ 137 w 33"/>
                <a:gd name="T1" fmla="*/ 126 h 47"/>
                <a:gd name="T2" fmla="*/ 101 w 33"/>
                <a:gd name="T3" fmla="*/ 345 h 47"/>
                <a:gd name="T4" fmla="*/ 110 w 33"/>
                <a:gd name="T5" fmla="*/ 494 h 47"/>
                <a:gd name="T6" fmla="*/ 90 w 33"/>
                <a:gd name="T7" fmla="*/ 539 h 47"/>
                <a:gd name="T8" fmla="*/ 191 w 33"/>
                <a:gd name="T9" fmla="*/ 255 h 47"/>
                <a:gd name="T10" fmla="*/ 372 w 33"/>
                <a:gd name="T11" fmla="*/ 0 h 47"/>
                <a:gd name="T12" fmla="*/ 157 w 33"/>
                <a:gd name="T13" fmla="*/ 72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7">
                  <a:moveTo>
                    <a:pt x="12" y="11"/>
                  </a:moveTo>
                  <a:cubicBezTo>
                    <a:pt x="12" y="19"/>
                    <a:pt x="11" y="24"/>
                    <a:pt x="9" y="30"/>
                  </a:cubicBezTo>
                  <a:cubicBezTo>
                    <a:pt x="7" y="34"/>
                    <a:pt x="0" y="44"/>
                    <a:pt x="10" y="43"/>
                  </a:cubicBezTo>
                  <a:cubicBezTo>
                    <a:pt x="9" y="46"/>
                    <a:pt x="10" y="46"/>
                    <a:pt x="8" y="47"/>
                  </a:cubicBezTo>
                  <a:cubicBezTo>
                    <a:pt x="8" y="36"/>
                    <a:pt x="10" y="30"/>
                    <a:pt x="17" y="22"/>
                  </a:cubicBezTo>
                  <a:cubicBezTo>
                    <a:pt x="22" y="17"/>
                    <a:pt x="30" y="8"/>
                    <a:pt x="33" y="0"/>
                  </a:cubicBezTo>
                  <a:cubicBezTo>
                    <a:pt x="30" y="3"/>
                    <a:pt x="11" y="24"/>
                    <a:pt x="14" y="6"/>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2" name="Freeform 239">
              <a:extLst>
                <a:ext uri="{FF2B5EF4-FFF2-40B4-BE49-F238E27FC236}">
                  <a16:creationId xmlns:a16="http://schemas.microsoft.com/office/drawing/2014/main" id="{DC38E82C-6F49-908C-BA65-1CFC1C81CD1C}"/>
                </a:ext>
              </a:extLst>
            </p:cNvPr>
            <p:cNvSpPr>
              <a:spLocks/>
            </p:cNvSpPr>
            <p:nvPr/>
          </p:nvSpPr>
          <p:spPr bwMode="auto">
            <a:xfrm>
              <a:off x="2295" y="2321"/>
              <a:ext cx="58" cy="119"/>
            </a:xfrm>
            <a:custGeom>
              <a:avLst/>
              <a:gdLst>
                <a:gd name="T0" fmla="*/ 80 w 26"/>
                <a:gd name="T1" fmla="*/ 429 h 53"/>
                <a:gd name="T2" fmla="*/ 0 w 26"/>
                <a:gd name="T3" fmla="*/ 599 h 53"/>
                <a:gd name="T4" fmla="*/ 100 w 26"/>
                <a:gd name="T5" fmla="*/ 591 h 53"/>
                <a:gd name="T6" fmla="*/ 199 w 26"/>
                <a:gd name="T7" fmla="*/ 364 h 53"/>
                <a:gd name="T8" fmla="*/ 288 w 26"/>
                <a:gd name="T9" fmla="*/ 0 h 53"/>
                <a:gd name="T10" fmla="*/ 210 w 26"/>
                <a:gd name="T11" fmla="*/ 19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3">
                  <a:moveTo>
                    <a:pt x="7" y="38"/>
                  </a:moveTo>
                  <a:cubicBezTo>
                    <a:pt x="4" y="43"/>
                    <a:pt x="2" y="48"/>
                    <a:pt x="0" y="53"/>
                  </a:cubicBezTo>
                  <a:cubicBezTo>
                    <a:pt x="2" y="50"/>
                    <a:pt x="6" y="49"/>
                    <a:pt x="9" y="52"/>
                  </a:cubicBezTo>
                  <a:cubicBezTo>
                    <a:pt x="5" y="45"/>
                    <a:pt x="11" y="35"/>
                    <a:pt x="18" y="32"/>
                  </a:cubicBezTo>
                  <a:cubicBezTo>
                    <a:pt x="15" y="22"/>
                    <a:pt x="15" y="6"/>
                    <a:pt x="26" y="0"/>
                  </a:cubicBezTo>
                  <a:cubicBezTo>
                    <a:pt x="18" y="4"/>
                    <a:pt x="12" y="9"/>
                    <a:pt x="19" y="17"/>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3" name="Freeform 240">
              <a:extLst>
                <a:ext uri="{FF2B5EF4-FFF2-40B4-BE49-F238E27FC236}">
                  <a16:creationId xmlns:a16="http://schemas.microsoft.com/office/drawing/2014/main" id="{6EA8FAF4-708C-62A4-355D-E68F9FFF9D2E}"/>
                </a:ext>
              </a:extLst>
            </p:cNvPr>
            <p:cNvSpPr>
              <a:spLocks/>
            </p:cNvSpPr>
            <p:nvPr/>
          </p:nvSpPr>
          <p:spPr bwMode="auto">
            <a:xfrm>
              <a:off x="2245" y="2532"/>
              <a:ext cx="63" cy="136"/>
            </a:xfrm>
            <a:custGeom>
              <a:avLst/>
              <a:gdLst>
                <a:gd name="T0" fmla="*/ 137 w 28"/>
                <a:gd name="T1" fmla="*/ 343 h 61"/>
                <a:gd name="T2" fmla="*/ 45 w 28"/>
                <a:gd name="T3" fmla="*/ 497 h 61"/>
                <a:gd name="T4" fmla="*/ 45 w 28"/>
                <a:gd name="T5" fmla="*/ 631 h 61"/>
                <a:gd name="T6" fmla="*/ 72 w 28"/>
                <a:gd name="T7" fmla="*/ 676 h 61"/>
                <a:gd name="T8" fmla="*/ 320 w 28"/>
                <a:gd name="T9" fmla="*/ 0 h 61"/>
                <a:gd name="T10" fmla="*/ 207 w 28"/>
                <a:gd name="T11" fmla="*/ 145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1">
                  <a:moveTo>
                    <a:pt x="12" y="31"/>
                  </a:moveTo>
                  <a:cubicBezTo>
                    <a:pt x="8" y="35"/>
                    <a:pt x="4" y="40"/>
                    <a:pt x="4" y="45"/>
                  </a:cubicBezTo>
                  <a:cubicBezTo>
                    <a:pt x="3" y="49"/>
                    <a:pt x="8" y="51"/>
                    <a:pt x="4" y="57"/>
                  </a:cubicBezTo>
                  <a:cubicBezTo>
                    <a:pt x="4" y="58"/>
                    <a:pt x="5" y="60"/>
                    <a:pt x="6" y="61"/>
                  </a:cubicBezTo>
                  <a:cubicBezTo>
                    <a:pt x="0" y="37"/>
                    <a:pt x="26" y="23"/>
                    <a:pt x="28" y="0"/>
                  </a:cubicBezTo>
                  <a:cubicBezTo>
                    <a:pt x="24" y="4"/>
                    <a:pt x="21" y="9"/>
                    <a:pt x="18" y="13"/>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4" name="Freeform 241">
              <a:extLst>
                <a:ext uri="{FF2B5EF4-FFF2-40B4-BE49-F238E27FC236}">
                  <a16:creationId xmlns:a16="http://schemas.microsoft.com/office/drawing/2014/main" id="{2447539F-E948-CEE1-3013-3CD86A02E83C}"/>
                </a:ext>
              </a:extLst>
            </p:cNvPr>
            <p:cNvSpPr>
              <a:spLocks/>
            </p:cNvSpPr>
            <p:nvPr/>
          </p:nvSpPr>
          <p:spPr bwMode="auto">
            <a:xfrm>
              <a:off x="2292" y="2552"/>
              <a:ext cx="47" cy="76"/>
            </a:xfrm>
            <a:custGeom>
              <a:avLst/>
              <a:gdLst>
                <a:gd name="T0" fmla="*/ 90 w 21"/>
                <a:gd name="T1" fmla="*/ 154 h 34"/>
                <a:gd name="T2" fmla="*/ 20 w 21"/>
                <a:gd name="T3" fmla="*/ 380 h 34"/>
                <a:gd name="T4" fmla="*/ 134 w 21"/>
                <a:gd name="T5" fmla="*/ 0 h 34"/>
                <a:gd name="T6" fmla="*/ 0 60000 65536"/>
                <a:gd name="T7" fmla="*/ 0 60000 65536"/>
                <a:gd name="T8" fmla="*/ 0 60000 65536"/>
              </a:gdLst>
              <a:ahLst/>
              <a:cxnLst>
                <a:cxn ang="T6">
                  <a:pos x="T0" y="T1"/>
                </a:cxn>
                <a:cxn ang="T7">
                  <a:pos x="T2" y="T3"/>
                </a:cxn>
                <a:cxn ang="T8">
                  <a:pos x="T4" y="T5"/>
                </a:cxn>
              </a:cxnLst>
              <a:rect l="0" t="0" r="r" b="b"/>
              <a:pathLst>
                <a:path w="21" h="34">
                  <a:moveTo>
                    <a:pt x="8" y="14"/>
                  </a:moveTo>
                  <a:cubicBezTo>
                    <a:pt x="0" y="20"/>
                    <a:pt x="9" y="29"/>
                    <a:pt x="2" y="34"/>
                  </a:cubicBezTo>
                  <a:cubicBezTo>
                    <a:pt x="4" y="24"/>
                    <a:pt x="21" y="7"/>
                    <a:pt x="12" y="0"/>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5" name="Freeform 242">
              <a:extLst>
                <a:ext uri="{FF2B5EF4-FFF2-40B4-BE49-F238E27FC236}">
                  <a16:creationId xmlns:a16="http://schemas.microsoft.com/office/drawing/2014/main" id="{9276146E-827C-12CD-3865-40C12977626E}"/>
                </a:ext>
              </a:extLst>
            </p:cNvPr>
            <p:cNvSpPr>
              <a:spLocks/>
            </p:cNvSpPr>
            <p:nvPr/>
          </p:nvSpPr>
          <p:spPr bwMode="auto">
            <a:xfrm>
              <a:off x="2393" y="2072"/>
              <a:ext cx="59" cy="112"/>
            </a:xfrm>
            <a:custGeom>
              <a:avLst/>
              <a:gdLst>
                <a:gd name="T0" fmla="*/ 102 w 26"/>
                <a:gd name="T1" fmla="*/ 190 h 50"/>
                <a:gd name="T2" fmla="*/ 231 w 26"/>
                <a:gd name="T3" fmla="*/ 381 h 50"/>
                <a:gd name="T4" fmla="*/ 279 w 26"/>
                <a:gd name="T5" fmla="*/ 482 h 50"/>
                <a:gd name="T6" fmla="*/ 211 w 26"/>
                <a:gd name="T7" fmla="*/ 437 h 50"/>
                <a:gd name="T8" fmla="*/ 175 w 26"/>
                <a:gd name="T9" fmla="*/ 316 h 50"/>
                <a:gd name="T10" fmla="*/ 93 w 26"/>
                <a:gd name="T11" fmla="*/ 202 h 50"/>
                <a:gd name="T12" fmla="*/ 0 w 26"/>
                <a:gd name="T13" fmla="*/ 0 h 50"/>
                <a:gd name="T14" fmla="*/ 211 w 26"/>
                <a:gd name="T15" fmla="*/ 37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50">
                  <a:moveTo>
                    <a:pt x="9" y="17"/>
                  </a:moveTo>
                  <a:cubicBezTo>
                    <a:pt x="14" y="22"/>
                    <a:pt x="17" y="28"/>
                    <a:pt x="20" y="34"/>
                  </a:cubicBezTo>
                  <a:cubicBezTo>
                    <a:pt x="22" y="38"/>
                    <a:pt x="26" y="39"/>
                    <a:pt x="24" y="43"/>
                  </a:cubicBezTo>
                  <a:cubicBezTo>
                    <a:pt x="22" y="50"/>
                    <a:pt x="19" y="41"/>
                    <a:pt x="18" y="39"/>
                  </a:cubicBezTo>
                  <a:cubicBezTo>
                    <a:pt x="16" y="36"/>
                    <a:pt x="17" y="31"/>
                    <a:pt x="15" y="28"/>
                  </a:cubicBezTo>
                  <a:cubicBezTo>
                    <a:pt x="13" y="24"/>
                    <a:pt x="10" y="22"/>
                    <a:pt x="8" y="18"/>
                  </a:cubicBezTo>
                  <a:cubicBezTo>
                    <a:pt x="4" y="13"/>
                    <a:pt x="6" y="4"/>
                    <a:pt x="0" y="0"/>
                  </a:cubicBezTo>
                  <a:cubicBezTo>
                    <a:pt x="10" y="11"/>
                    <a:pt x="15" y="20"/>
                    <a:pt x="18" y="33"/>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6" name="Freeform 243">
              <a:extLst>
                <a:ext uri="{FF2B5EF4-FFF2-40B4-BE49-F238E27FC236}">
                  <a16:creationId xmlns:a16="http://schemas.microsoft.com/office/drawing/2014/main" id="{F98E5FEC-9E98-78F5-37F5-195551745E96}"/>
                </a:ext>
              </a:extLst>
            </p:cNvPr>
            <p:cNvSpPr>
              <a:spLocks/>
            </p:cNvSpPr>
            <p:nvPr/>
          </p:nvSpPr>
          <p:spPr bwMode="auto">
            <a:xfrm>
              <a:off x="2456" y="2141"/>
              <a:ext cx="59" cy="92"/>
            </a:xfrm>
            <a:custGeom>
              <a:avLst/>
              <a:gdLst>
                <a:gd name="T0" fmla="*/ 211 w 26"/>
                <a:gd name="T1" fmla="*/ 90 h 41"/>
                <a:gd name="T2" fmla="*/ 231 w 26"/>
                <a:gd name="T3" fmla="*/ 272 h 41"/>
                <a:gd name="T4" fmla="*/ 211 w 26"/>
                <a:gd name="T5" fmla="*/ 462 h 41"/>
                <a:gd name="T6" fmla="*/ 175 w 26"/>
                <a:gd name="T7" fmla="*/ 191 h 41"/>
                <a:gd name="T8" fmla="*/ 57 w 26"/>
                <a:gd name="T9" fmla="*/ 110 h 41"/>
                <a:gd name="T10" fmla="*/ 0 w 26"/>
                <a:gd name="T11" fmla="*/ 0 h 41"/>
                <a:gd name="T12" fmla="*/ 231 w 26"/>
                <a:gd name="T13" fmla="*/ 11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41">
                  <a:moveTo>
                    <a:pt x="18" y="8"/>
                  </a:moveTo>
                  <a:cubicBezTo>
                    <a:pt x="24" y="16"/>
                    <a:pt x="21" y="15"/>
                    <a:pt x="20" y="24"/>
                  </a:cubicBezTo>
                  <a:cubicBezTo>
                    <a:pt x="19" y="29"/>
                    <a:pt x="26" y="39"/>
                    <a:pt x="18" y="41"/>
                  </a:cubicBezTo>
                  <a:cubicBezTo>
                    <a:pt x="13" y="31"/>
                    <a:pt x="24" y="25"/>
                    <a:pt x="15" y="17"/>
                  </a:cubicBezTo>
                  <a:cubicBezTo>
                    <a:pt x="11" y="14"/>
                    <a:pt x="9" y="15"/>
                    <a:pt x="5" y="10"/>
                  </a:cubicBezTo>
                  <a:cubicBezTo>
                    <a:pt x="3" y="7"/>
                    <a:pt x="0" y="4"/>
                    <a:pt x="0" y="0"/>
                  </a:cubicBezTo>
                  <a:cubicBezTo>
                    <a:pt x="3" y="9"/>
                    <a:pt x="12" y="8"/>
                    <a:pt x="20" y="10"/>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7" name="Freeform 244">
              <a:extLst>
                <a:ext uri="{FF2B5EF4-FFF2-40B4-BE49-F238E27FC236}">
                  <a16:creationId xmlns:a16="http://schemas.microsoft.com/office/drawing/2014/main" id="{E9F997AA-6735-2B05-B646-7A5A487461CE}"/>
                </a:ext>
              </a:extLst>
            </p:cNvPr>
            <p:cNvSpPr>
              <a:spLocks/>
            </p:cNvSpPr>
            <p:nvPr/>
          </p:nvSpPr>
          <p:spPr bwMode="auto">
            <a:xfrm>
              <a:off x="2434" y="2123"/>
              <a:ext cx="22" cy="25"/>
            </a:xfrm>
            <a:custGeom>
              <a:avLst/>
              <a:gdLst>
                <a:gd name="T0" fmla="*/ 106 w 10"/>
                <a:gd name="T1" fmla="*/ 93 h 11"/>
                <a:gd name="T2" fmla="*/ 0 w 10"/>
                <a:gd name="T3" fmla="*/ 11 h 11"/>
                <a:gd name="T4" fmla="*/ 9 w 10"/>
                <a:gd name="T5" fmla="*/ 25 h 11"/>
                <a:gd name="T6" fmla="*/ 0 60000 65536"/>
                <a:gd name="T7" fmla="*/ 0 60000 65536"/>
                <a:gd name="T8" fmla="*/ 0 60000 65536"/>
              </a:gdLst>
              <a:ahLst/>
              <a:cxnLst>
                <a:cxn ang="T6">
                  <a:pos x="T0" y="T1"/>
                </a:cxn>
                <a:cxn ang="T7">
                  <a:pos x="T2" y="T3"/>
                </a:cxn>
                <a:cxn ang="T8">
                  <a:pos x="T4" y="T5"/>
                </a:cxn>
              </a:cxnLst>
              <a:rect l="0" t="0" r="r" b="b"/>
              <a:pathLst>
                <a:path w="10" h="11">
                  <a:moveTo>
                    <a:pt x="10" y="8"/>
                  </a:moveTo>
                  <a:cubicBezTo>
                    <a:pt x="5" y="11"/>
                    <a:pt x="0" y="7"/>
                    <a:pt x="0" y="1"/>
                  </a:cubicBezTo>
                  <a:cubicBezTo>
                    <a:pt x="0" y="0"/>
                    <a:pt x="0" y="2"/>
                    <a:pt x="1" y="2"/>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8" name="Freeform 245">
              <a:extLst>
                <a:ext uri="{FF2B5EF4-FFF2-40B4-BE49-F238E27FC236}">
                  <a16:creationId xmlns:a16="http://schemas.microsoft.com/office/drawing/2014/main" id="{FFCD91FD-B0BF-C036-C0E8-604F556CB0DC}"/>
                </a:ext>
              </a:extLst>
            </p:cNvPr>
            <p:cNvSpPr>
              <a:spLocks/>
            </p:cNvSpPr>
            <p:nvPr/>
          </p:nvSpPr>
          <p:spPr bwMode="auto">
            <a:xfrm>
              <a:off x="2355" y="2045"/>
              <a:ext cx="18" cy="9"/>
            </a:xfrm>
            <a:custGeom>
              <a:avLst/>
              <a:gdLst>
                <a:gd name="T0" fmla="*/ 0 w 8"/>
                <a:gd name="T1" fmla="*/ 0 h 4"/>
                <a:gd name="T2" fmla="*/ 92 w 8"/>
                <a:gd name="T3" fmla="*/ 45 h 4"/>
                <a:gd name="T4" fmla="*/ 0 60000 65536"/>
                <a:gd name="T5" fmla="*/ 0 60000 65536"/>
              </a:gdLst>
              <a:ahLst/>
              <a:cxnLst>
                <a:cxn ang="T4">
                  <a:pos x="T0" y="T1"/>
                </a:cxn>
                <a:cxn ang="T5">
                  <a:pos x="T2" y="T3"/>
                </a:cxn>
              </a:cxnLst>
              <a:rect l="0" t="0" r="r" b="b"/>
              <a:pathLst>
                <a:path w="8" h="4">
                  <a:moveTo>
                    <a:pt x="0" y="0"/>
                  </a:moveTo>
                  <a:cubicBezTo>
                    <a:pt x="0" y="2"/>
                    <a:pt x="4" y="4"/>
                    <a:pt x="8" y="4"/>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9" name="Freeform 246">
              <a:extLst>
                <a:ext uri="{FF2B5EF4-FFF2-40B4-BE49-F238E27FC236}">
                  <a16:creationId xmlns:a16="http://schemas.microsoft.com/office/drawing/2014/main" id="{2EEB1E43-0173-DAAA-61D7-363AE83D602B}"/>
                </a:ext>
              </a:extLst>
            </p:cNvPr>
            <p:cNvSpPr>
              <a:spLocks/>
            </p:cNvSpPr>
            <p:nvPr/>
          </p:nvSpPr>
          <p:spPr bwMode="auto">
            <a:xfrm>
              <a:off x="1996" y="2709"/>
              <a:ext cx="65" cy="110"/>
            </a:xfrm>
            <a:custGeom>
              <a:avLst/>
              <a:gdLst>
                <a:gd name="T0" fmla="*/ 191 w 29"/>
                <a:gd name="T1" fmla="*/ 283 h 49"/>
                <a:gd name="T2" fmla="*/ 327 w 29"/>
                <a:gd name="T3" fmla="*/ 554 h 49"/>
                <a:gd name="T4" fmla="*/ 235 w 29"/>
                <a:gd name="T5" fmla="*/ 384 h 49"/>
                <a:gd name="T6" fmla="*/ 262 w 29"/>
                <a:gd name="T7" fmla="*/ 191 h 49"/>
                <a:gd name="T8" fmla="*/ 20 w 29"/>
                <a:gd name="T9" fmla="*/ 101 h 49"/>
                <a:gd name="T10" fmla="*/ 182 w 29"/>
                <a:gd name="T11" fmla="*/ 30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49">
                  <a:moveTo>
                    <a:pt x="17" y="25"/>
                  </a:moveTo>
                  <a:cubicBezTo>
                    <a:pt x="9" y="31"/>
                    <a:pt x="23" y="45"/>
                    <a:pt x="29" y="49"/>
                  </a:cubicBezTo>
                  <a:cubicBezTo>
                    <a:pt x="27" y="44"/>
                    <a:pt x="22" y="39"/>
                    <a:pt x="21" y="34"/>
                  </a:cubicBezTo>
                  <a:cubicBezTo>
                    <a:pt x="17" y="26"/>
                    <a:pt x="23" y="24"/>
                    <a:pt x="23" y="17"/>
                  </a:cubicBezTo>
                  <a:cubicBezTo>
                    <a:pt x="22" y="0"/>
                    <a:pt x="6" y="18"/>
                    <a:pt x="2" y="9"/>
                  </a:cubicBezTo>
                  <a:cubicBezTo>
                    <a:pt x="0" y="20"/>
                    <a:pt x="15" y="19"/>
                    <a:pt x="16" y="27"/>
                  </a:cubicBezTo>
                </a:path>
              </a:pathLst>
            </a:custGeom>
            <a:solidFill>
              <a:srgbClr val="C796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0" name="Freeform 247">
              <a:extLst>
                <a:ext uri="{FF2B5EF4-FFF2-40B4-BE49-F238E27FC236}">
                  <a16:creationId xmlns:a16="http://schemas.microsoft.com/office/drawing/2014/main" id="{2A65DABE-EA45-CE41-EE4A-A51E20780C6D}"/>
                </a:ext>
              </a:extLst>
            </p:cNvPr>
            <p:cNvSpPr>
              <a:spLocks/>
            </p:cNvSpPr>
            <p:nvPr/>
          </p:nvSpPr>
          <p:spPr bwMode="auto">
            <a:xfrm>
              <a:off x="2079" y="2742"/>
              <a:ext cx="83" cy="153"/>
            </a:xfrm>
            <a:custGeom>
              <a:avLst/>
              <a:gdLst>
                <a:gd name="T0" fmla="*/ 227 w 37"/>
                <a:gd name="T1" fmla="*/ 466 h 68"/>
                <a:gd name="T2" fmla="*/ 352 w 37"/>
                <a:gd name="T3" fmla="*/ 263 h 68"/>
                <a:gd name="T4" fmla="*/ 408 w 37"/>
                <a:gd name="T5" fmla="*/ 0 h 68"/>
                <a:gd name="T6" fmla="*/ 247 w 37"/>
                <a:gd name="T7" fmla="*/ 275 h 68"/>
                <a:gd name="T8" fmla="*/ 0 w 37"/>
                <a:gd name="T9" fmla="*/ 466 h 68"/>
                <a:gd name="T10" fmla="*/ 137 w 37"/>
                <a:gd name="T11" fmla="*/ 592 h 68"/>
                <a:gd name="T12" fmla="*/ 56 w 37"/>
                <a:gd name="T13" fmla="*/ 774 h 68"/>
                <a:gd name="T14" fmla="*/ 215 w 37"/>
                <a:gd name="T15" fmla="*/ 572 h 68"/>
                <a:gd name="T16" fmla="*/ 307 w 37"/>
                <a:gd name="T17" fmla="*/ 376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68">
                  <a:moveTo>
                    <a:pt x="20" y="41"/>
                  </a:moveTo>
                  <a:cubicBezTo>
                    <a:pt x="15" y="34"/>
                    <a:pt x="26" y="29"/>
                    <a:pt x="31" y="23"/>
                  </a:cubicBezTo>
                  <a:cubicBezTo>
                    <a:pt x="37" y="16"/>
                    <a:pt x="36" y="9"/>
                    <a:pt x="36" y="0"/>
                  </a:cubicBezTo>
                  <a:cubicBezTo>
                    <a:pt x="32" y="11"/>
                    <a:pt x="28" y="15"/>
                    <a:pt x="22" y="24"/>
                  </a:cubicBezTo>
                  <a:cubicBezTo>
                    <a:pt x="16" y="35"/>
                    <a:pt x="9" y="33"/>
                    <a:pt x="0" y="41"/>
                  </a:cubicBezTo>
                  <a:cubicBezTo>
                    <a:pt x="2" y="47"/>
                    <a:pt x="11" y="46"/>
                    <a:pt x="12" y="52"/>
                  </a:cubicBezTo>
                  <a:cubicBezTo>
                    <a:pt x="12" y="57"/>
                    <a:pt x="5" y="63"/>
                    <a:pt x="5" y="68"/>
                  </a:cubicBezTo>
                  <a:cubicBezTo>
                    <a:pt x="10" y="61"/>
                    <a:pt x="14" y="56"/>
                    <a:pt x="19" y="50"/>
                  </a:cubicBezTo>
                  <a:cubicBezTo>
                    <a:pt x="22" y="47"/>
                    <a:pt x="28" y="38"/>
                    <a:pt x="27" y="33"/>
                  </a:cubicBezTo>
                </a:path>
              </a:pathLst>
            </a:custGeom>
            <a:solidFill>
              <a:srgbClr val="C796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1" name="Freeform 248">
              <a:extLst>
                <a:ext uri="{FF2B5EF4-FFF2-40B4-BE49-F238E27FC236}">
                  <a16:creationId xmlns:a16="http://schemas.microsoft.com/office/drawing/2014/main" id="{99FEDCFD-9F34-9501-F99E-F3AB33B8D533}"/>
                </a:ext>
              </a:extLst>
            </p:cNvPr>
            <p:cNvSpPr>
              <a:spLocks/>
            </p:cNvSpPr>
            <p:nvPr/>
          </p:nvSpPr>
          <p:spPr bwMode="auto">
            <a:xfrm>
              <a:off x="2034" y="2902"/>
              <a:ext cx="56" cy="42"/>
            </a:xfrm>
            <a:custGeom>
              <a:avLst/>
              <a:gdLst>
                <a:gd name="T0" fmla="*/ 202 w 25"/>
                <a:gd name="T1" fmla="*/ 0 h 19"/>
                <a:gd name="T2" fmla="*/ 20 w 25"/>
                <a:gd name="T3" fmla="*/ 53 h 19"/>
                <a:gd name="T4" fmla="*/ 56 w 25"/>
                <a:gd name="T5" fmla="*/ 195 h 19"/>
                <a:gd name="T6" fmla="*/ 134 w 25"/>
                <a:gd name="T7" fmla="*/ 141 h 19"/>
                <a:gd name="T8" fmla="*/ 170 w 25"/>
                <a:gd name="T9" fmla="*/ 206 h 19"/>
                <a:gd name="T10" fmla="*/ 280 w 25"/>
                <a:gd name="T11" fmla="*/ 73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9">
                  <a:moveTo>
                    <a:pt x="18" y="0"/>
                  </a:moveTo>
                  <a:cubicBezTo>
                    <a:pt x="13" y="5"/>
                    <a:pt x="8" y="13"/>
                    <a:pt x="2" y="5"/>
                  </a:cubicBezTo>
                  <a:cubicBezTo>
                    <a:pt x="0" y="10"/>
                    <a:pt x="0" y="16"/>
                    <a:pt x="5" y="18"/>
                  </a:cubicBezTo>
                  <a:cubicBezTo>
                    <a:pt x="7" y="16"/>
                    <a:pt x="10" y="15"/>
                    <a:pt x="12" y="13"/>
                  </a:cubicBezTo>
                  <a:cubicBezTo>
                    <a:pt x="12" y="15"/>
                    <a:pt x="15" y="17"/>
                    <a:pt x="15" y="19"/>
                  </a:cubicBezTo>
                  <a:cubicBezTo>
                    <a:pt x="22" y="19"/>
                    <a:pt x="24" y="13"/>
                    <a:pt x="25" y="7"/>
                  </a:cubicBezTo>
                </a:path>
              </a:pathLst>
            </a:custGeom>
            <a:solidFill>
              <a:srgbClr val="C796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2" name="Freeform 249">
              <a:extLst>
                <a:ext uri="{FF2B5EF4-FFF2-40B4-BE49-F238E27FC236}">
                  <a16:creationId xmlns:a16="http://schemas.microsoft.com/office/drawing/2014/main" id="{7288341C-71A2-BC6C-F797-1055F5B5B8DE}"/>
                </a:ext>
              </a:extLst>
            </p:cNvPr>
            <p:cNvSpPr>
              <a:spLocks/>
            </p:cNvSpPr>
            <p:nvPr/>
          </p:nvSpPr>
          <p:spPr bwMode="auto">
            <a:xfrm>
              <a:off x="2167" y="2258"/>
              <a:ext cx="103" cy="152"/>
            </a:xfrm>
            <a:custGeom>
              <a:avLst/>
              <a:gdLst>
                <a:gd name="T0" fmla="*/ 202 w 46"/>
                <a:gd name="T1" fmla="*/ 425 h 68"/>
                <a:gd name="T2" fmla="*/ 36 w 46"/>
                <a:gd name="T3" fmla="*/ 635 h 68"/>
                <a:gd name="T4" fmla="*/ 101 w 46"/>
                <a:gd name="T5" fmla="*/ 760 h 68"/>
                <a:gd name="T6" fmla="*/ 316 w 46"/>
                <a:gd name="T7" fmla="*/ 389 h 68"/>
                <a:gd name="T8" fmla="*/ 405 w 46"/>
                <a:gd name="T9" fmla="*/ 0 h 68"/>
                <a:gd name="T10" fmla="*/ 280 w 46"/>
                <a:gd name="T11" fmla="*/ 226 h 68"/>
                <a:gd name="T12" fmla="*/ 181 w 46"/>
                <a:gd name="T13" fmla="*/ 134 h 68"/>
                <a:gd name="T14" fmla="*/ 215 w 46"/>
                <a:gd name="T15" fmla="*/ 335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8">
                  <a:moveTo>
                    <a:pt x="18" y="38"/>
                  </a:moveTo>
                  <a:cubicBezTo>
                    <a:pt x="12" y="42"/>
                    <a:pt x="4" y="51"/>
                    <a:pt x="3" y="57"/>
                  </a:cubicBezTo>
                  <a:cubicBezTo>
                    <a:pt x="8" y="58"/>
                    <a:pt x="11" y="64"/>
                    <a:pt x="9" y="68"/>
                  </a:cubicBezTo>
                  <a:cubicBezTo>
                    <a:pt x="0" y="55"/>
                    <a:pt x="23" y="45"/>
                    <a:pt x="28" y="35"/>
                  </a:cubicBezTo>
                  <a:cubicBezTo>
                    <a:pt x="32" y="29"/>
                    <a:pt x="46" y="2"/>
                    <a:pt x="36" y="0"/>
                  </a:cubicBezTo>
                  <a:cubicBezTo>
                    <a:pt x="37" y="8"/>
                    <a:pt x="32" y="17"/>
                    <a:pt x="25" y="20"/>
                  </a:cubicBezTo>
                  <a:cubicBezTo>
                    <a:pt x="22" y="18"/>
                    <a:pt x="20" y="13"/>
                    <a:pt x="16" y="12"/>
                  </a:cubicBezTo>
                  <a:cubicBezTo>
                    <a:pt x="20" y="18"/>
                    <a:pt x="25" y="24"/>
                    <a:pt x="19" y="30"/>
                  </a:cubicBezTo>
                </a:path>
              </a:pathLst>
            </a:custGeom>
            <a:solidFill>
              <a:srgbClr val="C796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3" name="Freeform 250">
              <a:extLst>
                <a:ext uri="{FF2B5EF4-FFF2-40B4-BE49-F238E27FC236}">
                  <a16:creationId xmlns:a16="http://schemas.microsoft.com/office/drawing/2014/main" id="{C3921A2F-20CF-D88C-BA60-EEFEC7B27C0A}"/>
                </a:ext>
              </a:extLst>
            </p:cNvPr>
            <p:cNvSpPr>
              <a:spLocks/>
            </p:cNvSpPr>
            <p:nvPr/>
          </p:nvSpPr>
          <p:spPr bwMode="auto">
            <a:xfrm>
              <a:off x="2236" y="2051"/>
              <a:ext cx="135" cy="175"/>
            </a:xfrm>
            <a:custGeom>
              <a:avLst/>
              <a:gdLst>
                <a:gd name="T0" fmla="*/ 218 w 60"/>
                <a:gd name="T1" fmla="*/ 137 h 78"/>
                <a:gd name="T2" fmla="*/ 329 w 60"/>
                <a:gd name="T3" fmla="*/ 498 h 78"/>
                <a:gd name="T4" fmla="*/ 583 w 60"/>
                <a:gd name="T5" fmla="*/ 725 h 78"/>
                <a:gd name="T6" fmla="*/ 299 w 60"/>
                <a:gd name="T7" fmla="*/ 882 h 78"/>
                <a:gd name="T8" fmla="*/ 356 w 60"/>
                <a:gd name="T9" fmla="*/ 644 h 78"/>
                <a:gd name="T10" fmla="*/ 254 w 60"/>
                <a:gd name="T11" fmla="*/ 453 h 78"/>
                <a:gd name="T12" fmla="*/ 146 w 60"/>
                <a:gd name="T13" fmla="*/ 227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19" y="12"/>
                  </a:moveTo>
                  <a:cubicBezTo>
                    <a:pt x="23" y="24"/>
                    <a:pt x="17" y="35"/>
                    <a:pt x="29" y="44"/>
                  </a:cubicBezTo>
                  <a:cubicBezTo>
                    <a:pt x="37" y="49"/>
                    <a:pt x="60" y="51"/>
                    <a:pt x="51" y="64"/>
                  </a:cubicBezTo>
                  <a:cubicBezTo>
                    <a:pt x="49" y="44"/>
                    <a:pt x="29" y="75"/>
                    <a:pt x="26" y="78"/>
                  </a:cubicBezTo>
                  <a:cubicBezTo>
                    <a:pt x="28" y="72"/>
                    <a:pt x="34" y="63"/>
                    <a:pt x="31" y="57"/>
                  </a:cubicBezTo>
                  <a:cubicBezTo>
                    <a:pt x="27" y="49"/>
                    <a:pt x="16" y="52"/>
                    <a:pt x="22" y="40"/>
                  </a:cubicBezTo>
                  <a:cubicBezTo>
                    <a:pt x="8" y="39"/>
                    <a:pt x="14" y="29"/>
                    <a:pt x="13" y="20"/>
                  </a:cubicBezTo>
                  <a:cubicBezTo>
                    <a:pt x="12" y="11"/>
                    <a:pt x="5" y="7"/>
                    <a:pt x="0" y="0"/>
                  </a:cubicBezTo>
                </a:path>
              </a:pathLst>
            </a:custGeom>
            <a:solidFill>
              <a:srgbClr val="C796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4" name="Freeform 251">
              <a:extLst>
                <a:ext uri="{FF2B5EF4-FFF2-40B4-BE49-F238E27FC236}">
                  <a16:creationId xmlns:a16="http://schemas.microsoft.com/office/drawing/2014/main" id="{3BBBFB5B-E2EB-E5A6-0B29-A82B66E20248}"/>
                </a:ext>
              </a:extLst>
            </p:cNvPr>
            <p:cNvSpPr>
              <a:spLocks/>
            </p:cNvSpPr>
            <p:nvPr/>
          </p:nvSpPr>
          <p:spPr bwMode="auto">
            <a:xfrm>
              <a:off x="2126" y="2206"/>
              <a:ext cx="92" cy="124"/>
            </a:xfrm>
            <a:custGeom>
              <a:avLst/>
              <a:gdLst>
                <a:gd name="T0" fmla="*/ 316 w 41"/>
                <a:gd name="T1" fmla="*/ 72 h 55"/>
                <a:gd name="T2" fmla="*/ 171 w 41"/>
                <a:gd name="T3" fmla="*/ 219 h 55"/>
                <a:gd name="T4" fmla="*/ 157 w 41"/>
                <a:gd name="T5" fmla="*/ 401 h 55"/>
                <a:gd name="T6" fmla="*/ 20 w 41"/>
                <a:gd name="T7" fmla="*/ 631 h 55"/>
                <a:gd name="T8" fmla="*/ 137 w 41"/>
                <a:gd name="T9" fmla="*/ 255 h 55"/>
                <a:gd name="T10" fmla="*/ 146 w 41"/>
                <a:gd name="T11" fmla="*/ 11 h 55"/>
                <a:gd name="T12" fmla="*/ 462 w 41"/>
                <a:gd name="T13" fmla="*/ 45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5">
                  <a:moveTo>
                    <a:pt x="28" y="6"/>
                  </a:moveTo>
                  <a:cubicBezTo>
                    <a:pt x="23" y="9"/>
                    <a:pt x="19" y="14"/>
                    <a:pt x="15" y="19"/>
                  </a:cubicBezTo>
                  <a:cubicBezTo>
                    <a:pt x="23" y="26"/>
                    <a:pt x="17" y="28"/>
                    <a:pt x="14" y="35"/>
                  </a:cubicBezTo>
                  <a:cubicBezTo>
                    <a:pt x="10" y="41"/>
                    <a:pt x="9" y="54"/>
                    <a:pt x="2" y="55"/>
                  </a:cubicBezTo>
                  <a:cubicBezTo>
                    <a:pt x="0" y="44"/>
                    <a:pt x="12" y="34"/>
                    <a:pt x="12" y="22"/>
                  </a:cubicBezTo>
                  <a:cubicBezTo>
                    <a:pt x="12" y="15"/>
                    <a:pt x="3" y="6"/>
                    <a:pt x="13" y="1"/>
                  </a:cubicBezTo>
                  <a:cubicBezTo>
                    <a:pt x="19" y="18"/>
                    <a:pt x="31" y="0"/>
                    <a:pt x="41" y="4"/>
                  </a:cubicBezTo>
                </a:path>
              </a:pathLst>
            </a:custGeom>
            <a:solidFill>
              <a:srgbClr val="D1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5" name="Freeform 252">
              <a:extLst>
                <a:ext uri="{FF2B5EF4-FFF2-40B4-BE49-F238E27FC236}">
                  <a16:creationId xmlns:a16="http://schemas.microsoft.com/office/drawing/2014/main" id="{77D0BFCD-2A4D-81A1-926A-395A9F59BEAD}"/>
                </a:ext>
              </a:extLst>
            </p:cNvPr>
            <p:cNvSpPr>
              <a:spLocks/>
            </p:cNvSpPr>
            <p:nvPr/>
          </p:nvSpPr>
          <p:spPr bwMode="auto">
            <a:xfrm>
              <a:off x="2391" y="2074"/>
              <a:ext cx="153" cy="312"/>
            </a:xfrm>
            <a:custGeom>
              <a:avLst/>
              <a:gdLst>
                <a:gd name="T0" fmla="*/ 117 w 68"/>
                <a:gd name="T1" fmla="*/ 36 h 139"/>
                <a:gd name="T2" fmla="*/ 344 w 68"/>
                <a:gd name="T3" fmla="*/ 110 h 139"/>
                <a:gd name="T4" fmla="*/ 583 w 68"/>
                <a:gd name="T5" fmla="*/ 283 h 139"/>
                <a:gd name="T6" fmla="*/ 720 w 68"/>
                <a:gd name="T7" fmla="*/ 328 h 139"/>
                <a:gd name="T8" fmla="*/ 765 w 68"/>
                <a:gd name="T9" fmla="*/ 465 h 139"/>
                <a:gd name="T10" fmla="*/ 709 w 68"/>
                <a:gd name="T11" fmla="*/ 790 h 139"/>
                <a:gd name="T12" fmla="*/ 558 w 68"/>
                <a:gd name="T13" fmla="*/ 1073 h 139"/>
                <a:gd name="T14" fmla="*/ 410 w 68"/>
                <a:gd name="T15" fmla="*/ 1291 h 139"/>
                <a:gd name="T16" fmla="*/ 239 w 68"/>
                <a:gd name="T17" fmla="*/ 1461 h 139"/>
                <a:gd name="T18" fmla="*/ 0 w 68"/>
                <a:gd name="T19" fmla="*/ 1571 h 139"/>
                <a:gd name="T20" fmla="*/ 126 w 68"/>
                <a:gd name="T21" fmla="*/ 1336 h 139"/>
                <a:gd name="T22" fmla="*/ 356 w 68"/>
                <a:gd name="T23" fmla="*/ 1084 h 139"/>
                <a:gd name="T24" fmla="*/ 639 w 68"/>
                <a:gd name="T25" fmla="*/ 563 h 139"/>
                <a:gd name="T26" fmla="*/ 603 w 68"/>
                <a:gd name="T27" fmla="*/ 397 h 139"/>
                <a:gd name="T28" fmla="*/ 482 w 68"/>
                <a:gd name="T29" fmla="*/ 352 h 139"/>
                <a:gd name="T30" fmla="*/ 376 w 68"/>
                <a:gd name="T31" fmla="*/ 227 h 139"/>
                <a:gd name="T32" fmla="*/ 299 w 68"/>
                <a:gd name="T33" fmla="*/ 110 h 139"/>
                <a:gd name="T34" fmla="*/ 146 w 68"/>
                <a:gd name="T35" fmla="*/ 65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139">
                  <a:moveTo>
                    <a:pt x="10" y="3"/>
                  </a:moveTo>
                  <a:cubicBezTo>
                    <a:pt x="17" y="0"/>
                    <a:pt x="26" y="4"/>
                    <a:pt x="30" y="10"/>
                  </a:cubicBezTo>
                  <a:cubicBezTo>
                    <a:pt x="35" y="17"/>
                    <a:pt x="43" y="21"/>
                    <a:pt x="51" y="25"/>
                  </a:cubicBezTo>
                  <a:cubicBezTo>
                    <a:pt x="54" y="27"/>
                    <a:pt x="60" y="27"/>
                    <a:pt x="63" y="29"/>
                  </a:cubicBezTo>
                  <a:cubicBezTo>
                    <a:pt x="66" y="31"/>
                    <a:pt x="67" y="37"/>
                    <a:pt x="67" y="41"/>
                  </a:cubicBezTo>
                  <a:cubicBezTo>
                    <a:pt x="68" y="52"/>
                    <a:pt x="66" y="61"/>
                    <a:pt x="62" y="70"/>
                  </a:cubicBezTo>
                  <a:cubicBezTo>
                    <a:pt x="59" y="79"/>
                    <a:pt x="53" y="87"/>
                    <a:pt x="49" y="95"/>
                  </a:cubicBezTo>
                  <a:cubicBezTo>
                    <a:pt x="45" y="102"/>
                    <a:pt x="42" y="109"/>
                    <a:pt x="36" y="114"/>
                  </a:cubicBezTo>
                  <a:cubicBezTo>
                    <a:pt x="32" y="120"/>
                    <a:pt x="26" y="124"/>
                    <a:pt x="21" y="129"/>
                  </a:cubicBezTo>
                  <a:cubicBezTo>
                    <a:pt x="14" y="135"/>
                    <a:pt x="7" y="135"/>
                    <a:pt x="0" y="139"/>
                  </a:cubicBezTo>
                  <a:cubicBezTo>
                    <a:pt x="8" y="137"/>
                    <a:pt x="9" y="124"/>
                    <a:pt x="11" y="118"/>
                  </a:cubicBezTo>
                  <a:cubicBezTo>
                    <a:pt x="14" y="110"/>
                    <a:pt x="24" y="101"/>
                    <a:pt x="31" y="96"/>
                  </a:cubicBezTo>
                  <a:cubicBezTo>
                    <a:pt x="46" y="85"/>
                    <a:pt x="56" y="68"/>
                    <a:pt x="56" y="50"/>
                  </a:cubicBezTo>
                  <a:cubicBezTo>
                    <a:pt x="57" y="45"/>
                    <a:pt x="54" y="40"/>
                    <a:pt x="53" y="35"/>
                  </a:cubicBezTo>
                  <a:cubicBezTo>
                    <a:pt x="47" y="34"/>
                    <a:pt x="46" y="36"/>
                    <a:pt x="42" y="31"/>
                  </a:cubicBezTo>
                  <a:cubicBezTo>
                    <a:pt x="39" y="27"/>
                    <a:pt x="36" y="24"/>
                    <a:pt x="33" y="20"/>
                  </a:cubicBezTo>
                  <a:cubicBezTo>
                    <a:pt x="31" y="17"/>
                    <a:pt x="29" y="12"/>
                    <a:pt x="26" y="10"/>
                  </a:cubicBezTo>
                  <a:cubicBezTo>
                    <a:pt x="22" y="7"/>
                    <a:pt x="16" y="9"/>
                    <a:pt x="13" y="6"/>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6" name="Freeform 253">
              <a:extLst>
                <a:ext uri="{FF2B5EF4-FFF2-40B4-BE49-F238E27FC236}">
                  <a16:creationId xmlns:a16="http://schemas.microsoft.com/office/drawing/2014/main" id="{ACC2C65F-0C94-E384-A016-0AB30AA95C24}"/>
                </a:ext>
              </a:extLst>
            </p:cNvPr>
            <p:cNvSpPr>
              <a:spLocks/>
            </p:cNvSpPr>
            <p:nvPr/>
          </p:nvSpPr>
          <p:spPr bwMode="auto">
            <a:xfrm>
              <a:off x="2431" y="2092"/>
              <a:ext cx="108" cy="101"/>
            </a:xfrm>
            <a:custGeom>
              <a:avLst/>
              <a:gdLst>
                <a:gd name="T0" fmla="*/ 0 w 48"/>
                <a:gd name="T1" fmla="*/ 0 h 45"/>
                <a:gd name="T2" fmla="*/ 101 w 48"/>
                <a:gd name="T3" fmla="*/ 157 h 45"/>
                <a:gd name="T4" fmla="*/ 146 w 48"/>
                <a:gd name="T5" fmla="*/ 182 h 45"/>
                <a:gd name="T6" fmla="*/ 182 w 48"/>
                <a:gd name="T7" fmla="*/ 218 h 45"/>
                <a:gd name="T8" fmla="*/ 275 w 48"/>
                <a:gd name="T9" fmla="*/ 247 h 45"/>
                <a:gd name="T10" fmla="*/ 446 w 48"/>
                <a:gd name="T11" fmla="*/ 307 h 45"/>
                <a:gd name="T12" fmla="*/ 502 w 48"/>
                <a:gd name="T13" fmla="*/ 408 h 45"/>
                <a:gd name="T14" fmla="*/ 466 w 48"/>
                <a:gd name="T15" fmla="*/ 509 h 45"/>
                <a:gd name="T16" fmla="*/ 547 w 48"/>
                <a:gd name="T17" fmla="*/ 292 h 45"/>
                <a:gd name="T18" fmla="*/ 446 w 48"/>
                <a:gd name="T19" fmla="*/ 126 h 45"/>
                <a:gd name="T20" fmla="*/ 56 w 48"/>
                <a:gd name="T21" fmla="*/ 9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45">
                  <a:moveTo>
                    <a:pt x="0" y="0"/>
                  </a:moveTo>
                  <a:cubicBezTo>
                    <a:pt x="0" y="6"/>
                    <a:pt x="4" y="11"/>
                    <a:pt x="9" y="14"/>
                  </a:cubicBezTo>
                  <a:cubicBezTo>
                    <a:pt x="10" y="15"/>
                    <a:pt x="12" y="15"/>
                    <a:pt x="13" y="16"/>
                  </a:cubicBezTo>
                  <a:cubicBezTo>
                    <a:pt x="14" y="17"/>
                    <a:pt x="15" y="18"/>
                    <a:pt x="16" y="19"/>
                  </a:cubicBezTo>
                  <a:cubicBezTo>
                    <a:pt x="19" y="22"/>
                    <a:pt x="21" y="22"/>
                    <a:pt x="24" y="22"/>
                  </a:cubicBezTo>
                  <a:cubicBezTo>
                    <a:pt x="32" y="22"/>
                    <a:pt x="34" y="21"/>
                    <a:pt x="39" y="27"/>
                  </a:cubicBezTo>
                  <a:cubicBezTo>
                    <a:pt x="41" y="29"/>
                    <a:pt x="44" y="34"/>
                    <a:pt x="44" y="36"/>
                  </a:cubicBezTo>
                  <a:cubicBezTo>
                    <a:pt x="45" y="40"/>
                    <a:pt x="42" y="42"/>
                    <a:pt x="41" y="45"/>
                  </a:cubicBezTo>
                  <a:cubicBezTo>
                    <a:pt x="47" y="40"/>
                    <a:pt x="48" y="34"/>
                    <a:pt x="48" y="26"/>
                  </a:cubicBezTo>
                  <a:cubicBezTo>
                    <a:pt x="48" y="18"/>
                    <a:pt x="48" y="14"/>
                    <a:pt x="39" y="11"/>
                  </a:cubicBezTo>
                  <a:cubicBezTo>
                    <a:pt x="28" y="6"/>
                    <a:pt x="18" y="1"/>
                    <a:pt x="5" y="1"/>
                  </a:cubicBezTo>
                </a:path>
              </a:pathLst>
            </a:custGeom>
            <a:solidFill>
              <a:srgbClr val="D69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7" name="Freeform 254">
              <a:extLst>
                <a:ext uri="{FF2B5EF4-FFF2-40B4-BE49-F238E27FC236}">
                  <a16:creationId xmlns:a16="http://schemas.microsoft.com/office/drawing/2014/main" id="{7B596F27-16EC-E6CD-1F59-7BAAA863A8DF}"/>
                </a:ext>
              </a:extLst>
            </p:cNvPr>
            <p:cNvSpPr>
              <a:spLocks/>
            </p:cNvSpPr>
            <p:nvPr/>
          </p:nvSpPr>
          <p:spPr bwMode="auto">
            <a:xfrm>
              <a:off x="2414" y="2083"/>
              <a:ext cx="134" cy="208"/>
            </a:xfrm>
            <a:custGeom>
              <a:avLst/>
              <a:gdLst>
                <a:gd name="T0" fmla="*/ 226 w 60"/>
                <a:gd name="T1" fmla="*/ 56 h 93"/>
                <a:gd name="T2" fmla="*/ 478 w 60"/>
                <a:gd name="T3" fmla="*/ 125 h 93"/>
                <a:gd name="T4" fmla="*/ 614 w 60"/>
                <a:gd name="T5" fmla="*/ 324 h 93"/>
                <a:gd name="T6" fmla="*/ 590 w 60"/>
                <a:gd name="T7" fmla="*/ 606 h 93"/>
                <a:gd name="T8" fmla="*/ 478 w 60"/>
                <a:gd name="T9" fmla="*/ 886 h 93"/>
                <a:gd name="T10" fmla="*/ 400 w 60"/>
                <a:gd name="T11" fmla="*/ 1040 h 93"/>
                <a:gd name="T12" fmla="*/ 614 w 60"/>
                <a:gd name="T13" fmla="*/ 660 h 93"/>
                <a:gd name="T14" fmla="*/ 668 w 60"/>
                <a:gd name="T15" fmla="*/ 371 h 93"/>
                <a:gd name="T16" fmla="*/ 369 w 60"/>
                <a:gd name="T17" fmla="*/ 36 h 93"/>
                <a:gd name="T18" fmla="*/ 179 w 60"/>
                <a:gd name="T19" fmla="*/ 20 h 93"/>
                <a:gd name="T20" fmla="*/ 0 w 60"/>
                <a:gd name="T21" fmla="*/ 9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93">
                  <a:moveTo>
                    <a:pt x="20" y="5"/>
                  </a:moveTo>
                  <a:cubicBezTo>
                    <a:pt x="26" y="4"/>
                    <a:pt x="38" y="7"/>
                    <a:pt x="43" y="11"/>
                  </a:cubicBezTo>
                  <a:cubicBezTo>
                    <a:pt x="50" y="15"/>
                    <a:pt x="54" y="22"/>
                    <a:pt x="55" y="29"/>
                  </a:cubicBezTo>
                  <a:cubicBezTo>
                    <a:pt x="57" y="39"/>
                    <a:pt x="54" y="45"/>
                    <a:pt x="53" y="54"/>
                  </a:cubicBezTo>
                  <a:cubicBezTo>
                    <a:pt x="51" y="64"/>
                    <a:pt x="47" y="70"/>
                    <a:pt x="43" y="79"/>
                  </a:cubicBezTo>
                  <a:cubicBezTo>
                    <a:pt x="41" y="83"/>
                    <a:pt x="39" y="88"/>
                    <a:pt x="36" y="93"/>
                  </a:cubicBezTo>
                  <a:cubicBezTo>
                    <a:pt x="44" y="84"/>
                    <a:pt x="50" y="70"/>
                    <a:pt x="55" y="59"/>
                  </a:cubicBezTo>
                  <a:cubicBezTo>
                    <a:pt x="59" y="50"/>
                    <a:pt x="60" y="42"/>
                    <a:pt x="60" y="33"/>
                  </a:cubicBezTo>
                  <a:cubicBezTo>
                    <a:pt x="59" y="17"/>
                    <a:pt x="50" y="4"/>
                    <a:pt x="33" y="3"/>
                  </a:cubicBezTo>
                  <a:cubicBezTo>
                    <a:pt x="27" y="3"/>
                    <a:pt x="22" y="3"/>
                    <a:pt x="16" y="2"/>
                  </a:cubicBezTo>
                  <a:cubicBezTo>
                    <a:pt x="11" y="2"/>
                    <a:pt x="5" y="0"/>
                    <a:pt x="0" y="1"/>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8" name="Freeform 255">
              <a:extLst>
                <a:ext uri="{FF2B5EF4-FFF2-40B4-BE49-F238E27FC236}">
                  <a16:creationId xmlns:a16="http://schemas.microsoft.com/office/drawing/2014/main" id="{BABD187D-02B2-F60A-7813-98273A5FDAA9}"/>
                </a:ext>
              </a:extLst>
            </p:cNvPr>
            <p:cNvSpPr>
              <a:spLocks/>
            </p:cNvSpPr>
            <p:nvPr/>
          </p:nvSpPr>
          <p:spPr bwMode="auto">
            <a:xfrm>
              <a:off x="2326" y="2018"/>
              <a:ext cx="92" cy="56"/>
            </a:xfrm>
            <a:custGeom>
              <a:avLst/>
              <a:gdLst>
                <a:gd name="T0" fmla="*/ 0 w 41"/>
                <a:gd name="T1" fmla="*/ 0 h 25"/>
                <a:gd name="T2" fmla="*/ 137 w 41"/>
                <a:gd name="T3" fmla="*/ 56 h 25"/>
                <a:gd name="T4" fmla="*/ 272 w 41"/>
                <a:gd name="T5" fmla="*/ 101 h 25"/>
                <a:gd name="T6" fmla="*/ 462 w 41"/>
                <a:gd name="T7" fmla="*/ 280 h 25"/>
                <a:gd name="T8" fmla="*/ 283 w 41"/>
                <a:gd name="T9" fmla="*/ 235 h 25"/>
                <a:gd name="T10" fmla="*/ 90 w 41"/>
                <a:gd name="T11" fmla="*/ 15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5">
                  <a:moveTo>
                    <a:pt x="0" y="0"/>
                  </a:moveTo>
                  <a:cubicBezTo>
                    <a:pt x="5" y="1"/>
                    <a:pt x="8" y="3"/>
                    <a:pt x="12" y="5"/>
                  </a:cubicBezTo>
                  <a:cubicBezTo>
                    <a:pt x="16" y="6"/>
                    <a:pt x="21" y="7"/>
                    <a:pt x="24" y="9"/>
                  </a:cubicBezTo>
                  <a:cubicBezTo>
                    <a:pt x="31" y="13"/>
                    <a:pt x="37" y="19"/>
                    <a:pt x="41" y="25"/>
                  </a:cubicBezTo>
                  <a:cubicBezTo>
                    <a:pt x="37" y="20"/>
                    <a:pt x="31" y="21"/>
                    <a:pt x="25" y="21"/>
                  </a:cubicBezTo>
                  <a:cubicBezTo>
                    <a:pt x="20" y="20"/>
                    <a:pt x="13" y="16"/>
                    <a:pt x="8" y="14"/>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9" name="Freeform 256">
              <a:extLst>
                <a:ext uri="{FF2B5EF4-FFF2-40B4-BE49-F238E27FC236}">
                  <a16:creationId xmlns:a16="http://schemas.microsoft.com/office/drawing/2014/main" id="{A4468A4A-A42F-4BB5-084A-6FC9A27AB07D}"/>
                </a:ext>
              </a:extLst>
            </p:cNvPr>
            <p:cNvSpPr>
              <a:spLocks/>
            </p:cNvSpPr>
            <p:nvPr/>
          </p:nvSpPr>
          <p:spPr bwMode="auto">
            <a:xfrm>
              <a:off x="2279" y="2085"/>
              <a:ext cx="146" cy="101"/>
            </a:xfrm>
            <a:custGeom>
              <a:avLst/>
              <a:gdLst>
                <a:gd name="T0" fmla="*/ 0 w 65"/>
                <a:gd name="T1" fmla="*/ 0 h 45"/>
                <a:gd name="T2" fmla="*/ 81 w 65"/>
                <a:gd name="T3" fmla="*/ 90 h 45"/>
                <a:gd name="T4" fmla="*/ 218 w 65"/>
                <a:gd name="T5" fmla="*/ 182 h 45"/>
                <a:gd name="T6" fmla="*/ 510 w 65"/>
                <a:gd name="T7" fmla="*/ 171 h 45"/>
                <a:gd name="T8" fmla="*/ 546 w 65"/>
                <a:gd name="T9" fmla="*/ 263 h 45"/>
                <a:gd name="T10" fmla="*/ 672 w 65"/>
                <a:gd name="T11" fmla="*/ 292 h 45"/>
                <a:gd name="T12" fmla="*/ 611 w 65"/>
                <a:gd name="T13" fmla="*/ 498 h 45"/>
                <a:gd name="T14" fmla="*/ 580 w 65"/>
                <a:gd name="T15" fmla="*/ 417 h 45"/>
                <a:gd name="T16" fmla="*/ 454 w 65"/>
                <a:gd name="T17" fmla="*/ 444 h 45"/>
                <a:gd name="T18" fmla="*/ 398 w 65"/>
                <a:gd name="T19" fmla="*/ 498 h 45"/>
                <a:gd name="T20" fmla="*/ 308 w 65"/>
                <a:gd name="T21" fmla="*/ 474 h 45"/>
                <a:gd name="T22" fmla="*/ 238 w 65"/>
                <a:gd name="T23" fmla="*/ 408 h 45"/>
                <a:gd name="T24" fmla="*/ 157 w 65"/>
                <a:gd name="T25" fmla="*/ 352 h 45"/>
                <a:gd name="T26" fmla="*/ 90 w 65"/>
                <a:gd name="T27" fmla="*/ 236 h 45"/>
                <a:gd name="T28" fmla="*/ 90 w 65"/>
                <a:gd name="T29" fmla="*/ 81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5">
                  <a:moveTo>
                    <a:pt x="0" y="0"/>
                  </a:moveTo>
                  <a:cubicBezTo>
                    <a:pt x="1" y="3"/>
                    <a:pt x="5" y="6"/>
                    <a:pt x="7" y="8"/>
                  </a:cubicBezTo>
                  <a:cubicBezTo>
                    <a:pt x="11" y="12"/>
                    <a:pt x="13" y="15"/>
                    <a:pt x="19" y="16"/>
                  </a:cubicBezTo>
                  <a:cubicBezTo>
                    <a:pt x="27" y="18"/>
                    <a:pt x="37" y="11"/>
                    <a:pt x="45" y="15"/>
                  </a:cubicBezTo>
                  <a:cubicBezTo>
                    <a:pt x="48" y="17"/>
                    <a:pt x="46" y="20"/>
                    <a:pt x="48" y="23"/>
                  </a:cubicBezTo>
                  <a:cubicBezTo>
                    <a:pt x="51" y="25"/>
                    <a:pt x="56" y="24"/>
                    <a:pt x="59" y="26"/>
                  </a:cubicBezTo>
                  <a:cubicBezTo>
                    <a:pt x="65" y="30"/>
                    <a:pt x="60" y="41"/>
                    <a:pt x="54" y="44"/>
                  </a:cubicBezTo>
                  <a:cubicBezTo>
                    <a:pt x="53" y="41"/>
                    <a:pt x="54" y="39"/>
                    <a:pt x="51" y="37"/>
                  </a:cubicBezTo>
                  <a:cubicBezTo>
                    <a:pt x="48" y="36"/>
                    <a:pt x="43" y="37"/>
                    <a:pt x="40" y="39"/>
                  </a:cubicBezTo>
                  <a:cubicBezTo>
                    <a:pt x="38" y="41"/>
                    <a:pt x="38" y="43"/>
                    <a:pt x="35" y="44"/>
                  </a:cubicBezTo>
                  <a:cubicBezTo>
                    <a:pt x="33" y="45"/>
                    <a:pt x="29" y="44"/>
                    <a:pt x="27" y="42"/>
                  </a:cubicBezTo>
                  <a:cubicBezTo>
                    <a:pt x="25" y="41"/>
                    <a:pt x="24" y="38"/>
                    <a:pt x="21" y="36"/>
                  </a:cubicBezTo>
                  <a:cubicBezTo>
                    <a:pt x="19" y="34"/>
                    <a:pt x="16" y="33"/>
                    <a:pt x="14" y="31"/>
                  </a:cubicBezTo>
                  <a:cubicBezTo>
                    <a:pt x="11" y="28"/>
                    <a:pt x="9" y="25"/>
                    <a:pt x="8" y="21"/>
                  </a:cubicBezTo>
                  <a:cubicBezTo>
                    <a:pt x="6" y="16"/>
                    <a:pt x="8" y="12"/>
                    <a:pt x="8" y="7"/>
                  </a:cubicBezTo>
                </a:path>
              </a:pathLst>
            </a:custGeom>
            <a:solidFill>
              <a:srgbClr val="D99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0" name="Freeform 257">
              <a:extLst>
                <a:ext uri="{FF2B5EF4-FFF2-40B4-BE49-F238E27FC236}">
                  <a16:creationId xmlns:a16="http://schemas.microsoft.com/office/drawing/2014/main" id="{B3D4298C-09B6-BF4E-52E4-4E40D946A3E7}"/>
                </a:ext>
              </a:extLst>
            </p:cNvPr>
            <p:cNvSpPr>
              <a:spLocks/>
            </p:cNvSpPr>
            <p:nvPr/>
          </p:nvSpPr>
          <p:spPr bwMode="auto">
            <a:xfrm>
              <a:off x="2447" y="2098"/>
              <a:ext cx="76" cy="59"/>
            </a:xfrm>
            <a:custGeom>
              <a:avLst/>
              <a:gdLst>
                <a:gd name="T0" fmla="*/ 0 w 34"/>
                <a:gd name="T1" fmla="*/ 45 h 26"/>
                <a:gd name="T2" fmla="*/ 279 w 34"/>
                <a:gd name="T3" fmla="*/ 57 h 26"/>
                <a:gd name="T4" fmla="*/ 369 w 34"/>
                <a:gd name="T5" fmla="*/ 304 h 26"/>
                <a:gd name="T6" fmla="*/ 279 w 34"/>
                <a:gd name="T7" fmla="*/ 166 h 26"/>
                <a:gd name="T8" fmla="*/ 199 w 34"/>
                <a:gd name="T9" fmla="*/ 247 h 26"/>
                <a:gd name="T10" fmla="*/ 36 w 34"/>
                <a:gd name="T11" fmla="*/ 93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6">
                  <a:moveTo>
                    <a:pt x="0" y="4"/>
                  </a:moveTo>
                  <a:cubicBezTo>
                    <a:pt x="8" y="3"/>
                    <a:pt x="18" y="0"/>
                    <a:pt x="25" y="5"/>
                  </a:cubicBezTo>
                  <a:cubicBezTo>
                    <a:pt x="31" y="9"/>
                    <a:pt x="34" y="19"/>
                    <a:pt x="33" y="26"/>
                  </a:cubicBezTo>
                  <a:cubicBezTo>
                    <a:pt x="32" y="23"/>
                    <a:pt x="30" y="15"/>
                    <a:pt x="25" y="14"/>
                  </a:cubicBezTo>
                  <a:cubicBezTo>
                    <a:pt x="22" y="14"/>
                    <a:pt x="20" y="19"/>
                    <a:pt x="18" y="21"/>
                  </a:cubicBezTo>
                  <a:cubicBezTo>
                    <a:pt x="12" y="19"/>
                    <a:pt x="11" y="6"/>
                    <a:pt x="3" y="8"/>
                  </a:cubicBezTo>
                </a:path>
              </a:pathLst>
            </a:custGeom>
            <a:solidFill>
              <a:srgbClr val="D99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1" name="Freeform 258">
              <a:extLst>
                <a:ext uri="{FF2B5EF4-FFF2-40B4-BE49-F238E27FC236}">
                  <a16:creationId xmlns:a16="http://schemas.microsoft.com/office/drawing/2014/main" id="{AD525DEA-74F8-0FFA-FBAD-721345CF641D}"/>
                </a:ext>
              </a:extLst>
            </p:cNvPr>
            <p:cNvSpPr>
              <a:spLocks/>
            </p:cNvSpPr>
            <p:nvPr/>
          </p:nvSpPr>
          <p:spPr bwMode="auto">
            <a:xfrm>
              <a:off x="2474" y="2112"/>
              <a:ext cx="41" cy="22"/>
            </a:xfrm>
            <a:custGeom>
              <a:avLst/>
              <a:gdLst>
                <a:gd name="T0" fmla="*/ 11 w 18"/>
                <a:gd name="T1" fmla="*/ 20 h 10"/>
                <a:gd name="T2" fmla="*/ 0 w 18"/>
                <a:gd name="T3" fmla="*/ 33 h 10"/>
                <a:gd name="T4" fmla="*/ 118 w 18"/>
                <a:gd name="T5" fmla="*/ 33 h 10"/>
                <a:gd name="T6" fmla="*/ 212 w 18"/>
                <a:gd name="T7" fmla="*/ 106 h 10"/>
                <a:gd name="T8" fmla="*/ 118 w 18"/>
                <a:gd name="T9" fmla="*/ 9 h 10"/>
                <a:gd name="T10" fmla="*/ 0 w 18"/>
                <a:gd name="T11" fmla="*/ 33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0">
                  <a:moveTo>
                    <a:pt x="1" y="2"/>
                  </a:moveTo>
                  <a:cubicBezTo>
                    <a:pt x="0" y="2"/>
                    <a:pt x="0" y="2"/>
                    <a:pt x="0" y="3"/>
                  </a:cubicBezTo>
                  <a:cubicBezTo>
                    <a:pt x="3" y="5"/>
                    <a:pt x="7" y="2"/>
                    <a:pt x="10" y="3"/>
                  </a:cubicBezTo>
                  <a:cubicBezTo>
                    <a:pt x="14" y="4"/>
                    <a:pt x="15" y="8"/>
                    <a:pt x="18" y="10"/>
                  </a:cubicBezTo>
                  <a:cubicBezTo>
                    <a:pt x="18" y="6"/>
                    <a:pt x="13" y="2"/>
                    <a:pt x="10" y="1"/>
                  </a:cubicBezTo>
                  <a:cubicBezTo>
                    <a:pt x="7" y="0"/>
                    <a:pt x="4" y="3"/>
                    <a:pt x="0" y="3"/>
                  </a:cubicBezTo>
                </a:path>
              </a:pathLst>
            </a:custGeom>
            <a:solidFill>
              <a:srgbClr val="E5B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2" name="Freeform 259">
              <a:extLst>
                <a:ext uri="{FF2B5EF4-FFF2-40B4-BE49-F238E27FC236}">
                  <a16:creationId xmlns:a16="http://schemas.microsoft.com/office/drawing/2014/main" id="{0847EEFD-2183-0201-E2EF-55F366AFF9B0}"/>
                </a:ext>
              </a:extLst>
            </p:cNvPr>
            <p:cNvSpPr>
              <a:spLocks/>
            </p:cNvSpPr>
            <p:nvPr/>
          </p:nvSpPr>
          <p:spPr bwMode="auto">
            <a:xfrm>
              <a:off x="2414" y="2235"/>
              <a:ext cx="98" cy="122"/>
            </a:xfrm>
            <a:custGeom>
              <a:avLst/>
              <a:gdLst>
                <a:gd name="T0" fmla="*/ 367 w 44"/>
                <a:gd name="T1" fmla="*/ 56 h 54"/>
                <a:gd name="T2" fmla="*/ 134 w 44"/>
                <a:gd name="T3" fmla="*/ 368 h 54"/>
                <a:gd name="T4" fmla="*/ 65 w 44"/>
                <a:gd name="T5" fmla="*/ 486 h 54"/>
                <a:gd name="T6" fmla="*/ 0 w 44"/>
                <a:gd name="T7" fmla="*/ 624 h 54"/>
                <a:gd name="T8" fmla="*/ 178 w 44"/>
                <a:gd name="T9" fmla="*/ 486 h 54"/>
                <a:gd name="T10" fmla="*/ 234 w 44"/>
                <a:gd name="T11" fmla="*/ 393 h 54"/>
                <a:gd name="T12" fmla="*/ 298 w 44"/>
                <a:gd name="T13" fmla="*/ 321 h 54"/>
                <a:gd name="T14" fmla="*/ 396 w 44"/>
                <a:gd name="T15" fmla="*/ 163 h 54"/>
                <a:gd name="T16" fmla="*/ 486 w 44"/>
                <a:gd name="T17" fmla="*/ 0 h 54"/>
                <a:gd name="T18" fmla="*/ 376 w 44"/>
                <a:gd name="T19" fmla="*/ 81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33" y="5"/>
                  </a:moveTo>
                  <a:cubicBezTo>
                    <a:pt x="26" y="13"/>
                    <a:pt x="19" y="23"/>
                    <a:pt x="12" y="32"/>
                  </a:cubicBezTo>
                  <a:cubicBezTo>
                    <a:pt x="10" y="35"/>
                    <a:pt x="8" y="39"/>
                    <a:pt x="6" y="42"/>
                  </a:cubicBezTo>
                  <a:cubicBezTo>
                    <a:pt x="5" y="46"/>
                    <a:pt x="1" y="50"/>
                    <a:pt x="0" y="54"/>
                  </a:cubicBezTo>
                  <a:cubicBezTo>
                    <a:pt x="6" y="52"/>
                    <a:pt x="13" y="47"/>
                    <a:pt x="16" y="42"/>
                  </a:cubicBezTo>
                  <a:cubicBezTo>
                    <a:pt x="18" y="40"/>
                    <a:pt x="19" y="36"/>
                    <a:pt x="21" y="34"/>
                  </a:cubicBezTo>
                  <a:cubicBezTo>
                    <a:pt x="23" y="31"/>
                    <a:pt x="25" y="30"/>
                    <a:pt x="27" y="28"/>
                  </a:cubicBezTo>
                  <a:cubicBezTo>
                    <a:pt x="31" y="24"/>
                    <a:pt x="33" y="19"/>
                    <a:pt x="36" y="14"/>
                  </a:cubicBezTo>
                  <a:cubicBezTo>
                    <a:pt x="39" y="10"/>
                    <a:pt x="43" y="6"/>
                    <a:pt x="44" y="0"/>
                  </a:cubicBezTo>
                  <a:cubicBezTo>
                    <a:pt x="40" y="0"/>
                    <a:pt x="37" y="6"/>
                    <a:pt x="34" y="7"/>
                  </a:cubicBezTo>
                </a:path>
              </a:pathLst>
            </a:custGeom>
            <a:solidFill>
              <a:srgbClr val="D99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3" name="Freeform 260">
              <a:extLst>
                <a:ext uri="{FF2B5EF4-FFF2-40B4-BE49-F238E27FC236}">
                  <a16:creationId xmlns:a16="http://schemas.microsoft.com/office/drawing/2014/main" id="{81DB7352-E9B5-FBE5-4E23-626867BCD34A}"/>
                </a:ext>
              </a:extLst>
            </p:cNvPr>
            <p:cNvSpPr>
              <a:spLocks/>
            </p:cNvSpPr>
            <p:nvPr/>
          </p:nvSpPr>
          <p:spPr bwMode="auto">
            <a:xfrm>
              <a:off x="2440" y="2256"/>
              <a:ext cx="54" cy="65"/>
            </a:xfrm>
            <a:custGeom>
              <a:avLst/>
              <a:gdLst>
                <a:gd name="T0" fmla="*/ 146 w 24"/>
                <a:gd name="T1" fmla="*/ 110 h 29"/>
                <a:gd name="T2" fmla="*/ 0 w 24"/>
                <a:gd name="T3" fmla="*/ 327 h 29"/>
                <a:gd name="T4" fmla="*/ 81 w 24"/>
                <a:gd name="T5" fmla="*/ 226 h 29"/>
                <a:gd name="T6" fmla="*/ 173 w 24"/>
                <a:gd name="T7" fmla="*/ 146 h 29"/>
                <a:gd name="T8" fmla="*/ 254 w 24"/>
                <a:gd name="T9" fmla="*/ 9 h 29"/>
                <a:gd name="T10" fmla="*/ 263 w 24"/>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3" y="10"/>
                  </a:moveTo>
                  <a:cubicBezTo>
                    <a:pt x="10" y="17"/>
                    <a:pt x="2" y="21"/>
                    <a:pt x="0" y="29"/>
                  </a:cubicBezTo>
                  <a:cubicBezTo>
                    <a:pt x="3" y="27"/>
                    <a:pt x="4" y="22"/>
                    <a:pt x="7" y="20"/>
                  </a:cubicBezTo>
                  <a:cubicBezTo>
                    <a:pt x="9" y="17"/>
                    <a:pt x="13" y="15"/>
                    <a:pt x="15" y="13"/>
                  </a:cubicBezTo>
                  <a:cubicBezTo>
                    <a:pt x="17" y="10"/>
                    <a:pt x="24" y="4"/>
                    <a:pt x="22" y="1"/>
                  </a:cubicBezTo>
                  <a:cubicBezTo>
                    <a:pt x="22" y="1"/>
                    <a:pt x="23" y="1"/>
                    <a:pt x="23" y="0"/>
                  </a:cubicBezTo>
                </a:path>
              </a:pathLst>
            </a:custGeom>
            <a:solidFill>
              <a:srgbClr val="E5B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4" name="Freeform 261">
              <a:extLst>
                <a:ext uri="{FF2B5EF4-FFF2-40B4-BE49-F238E27FC236}">
                  <a16:creationId xmlns:a16="http://schemas.microsoft.com/office/drawing/2014/main" id="{D6B8282B-9445-3B69-B33B-DA33ECA7D9F1}"/>
                </a:ext>
              </a:extLst>
            </p:cNvPr>
            <p:cNvSpPr>
              <a:spLocks/>
            </p:cNvSpPr>
            <p:nvPr/>
          </p:nvSpPr>
          <p:spPr bwMode="auto">
            <a:xfrm>
              <a:off x="2337" y="2363"/>
              <a:ext cx="83" cy="202"/>
            </a:xfrm>
            <a:custGeom>
              <a:avLst/>
              <a:gdLst>
                <a:gd name="T0" fmla="*/ 36 w 37"/>
                <a:gd name="T1" fmla="*/ 644 h 90"/>
                <a:gd name="T2" fmla="*/ 56 w 37"/>
                <a:gd name="T3" fmla="*/ 817 h 90"/>
                <a:gd name="T4" fmla="*/ 81 w 37"/>
                <a:gd name="T5" fmla="*/ 916 h 90"/>
                <a:gd name="T6" fmla="*/ 65 w 37"/>
                <a:gd name="T7" fmla="*/ 1017 h 90"/>
                <a:gd name="T8" fmla="*/ 101 w 37"/>
                <a:gd name="T9" fmla="*/ 916 h 90"/>
                <a:gd name="T10" fmla="*/ 170 w 37"/>
                <a:gd name="T11" fmla="*/ 837 h 90"/>
                <a:gd name="T12" fmla="*/ 271 w 37"/>
                <a:gd name="T13" fmla="*/ 644 h 90"/>
                <a:gd name="T14" fmla="*/ 417 w 37"/>
                <a:gd name="T15" fmla="*/ 283 h 90"/>
                <a:gd name="T16" fmla="*/ 352 w 37"/>
                <a:gd name="T17" fmla="*/ 0 h 90"/>
                <a:gd name="T18" fmla="*/ 191 w 37"/>
                <a:gd name="T19" fmla="*/ 247 h 90"/>
                <a:gd name="T20" fmla="*/ 110 w 37"/>
                <a:gd name="T21" fmla="*/ 408 h 90"/>
                <a:gd name="T22" fmla="*/ 0 w 37"/>
                <a:gd name="T23" fmla="*/ 599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90">
                  <a:moveTo>
                    <a:pt x="3" y="57"/>
                  </a:moveTo>
                  <a:cubicBezTo>
                    <a:pt x="12" y="56"/>
                    <a:pt x="5" y="68"/>
                    <a:pt x="5" y="72"/>
                  </a:cubicBezTo>
                  <a:cubicBezTo>
                    <a:pt x="5" y="76"/>
                    <a:pt x="7" y="78"/>
                    <a:pt x="7" y="81"/>
                  </a:cubicBezTo>
                  <a:cubicBezTo>
                    <a:pt x="8" y="84"/>
                    <a:pt x="7" y="87"/>
                    <a:pt x="6" y="90"/>
                  </a:cubicBezTo>
                  <a:cubicBezTo>
                    <a:pt x="8" y="88"/>
                    <a:pt x="8" y="84"/>
                    <a:pt x="9" y="81"/>
                  </a:cubicBezTo>
                  <a:cubicBezTo>
                    <a:pt x="10" y="78"/>
                    <a:pt x="13" y="77"/>
                    <a:pt x="15" y="74"/>
                  </a:cubicBezTo>
                  <a:cubicBezTo>
                    <a:pt x="19" y="69"/>
                    <a:pt x="21" y="63"/>
                    <a:pt x="24" y="57"/>
                  </a:cubicBezTo>
                  <a:cubicBezTo>
                    <a:pt x="29" y="47"/>
                    <a:pt x="33" y="36"/>
                    <a:pt x="37" y="25"/>
                  </a:cubicBezTo>
                  <a:cubicBezTo>
                    <a:pt x="27" y="18"/>
                    <a:pt x="28" y="11"/>
                    <a:pt x="31" y="0"/>
                  </a:cubicBezTo>
                  <a:cubicBezTo>
                    <a:pt x="24" y="5"/>
                    <a:pt x="22" y="16"/>
                    <a:pt x="17" y="22"/>
                  </a:cubicBezTo>
                  <a:cubicBezTo>
                    <a:pt x="14" y="27"/>
                    <a:pt x="12" y="30"/>
                    <a:pt x="10" y="36"/>
                  </a:cubicBezTo>
                  <a:cubicBezTo>
                    <a:pt x="8" y="42"/>
                    <a:pt x="6" y="49"/>
                    <a:pt x="0" y="53"/>
                  </a:cubicBezTo>
                </a:path>
              </a:pathLst>
            </a:custGeom>
            <a:solidFill>
              <a:srgbClr val="CB7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5" name="Freeform 262">
              <a:extLst>
                <a:ext uri="{FF2B5EF4-FFF2-40B4-BE49-F238E27FC236}">
                  <a16:creationId xmlns:a16="http://schemas.microsoft.com/office/drawing/2014/main" id="{CAD9E819-B513-4D10-3D13-AC867237F896}"/>
                </a:ext>
              </a:extLst>
            </p:cNvPr>
            <p:cNvSpPr>
              <a:spLocks/>
            </p:cNvSpPr>
            <p:nvPr/>
          </p:nvSpPr>
          <p:spPr bwMode="auto">
            <a:xfrm>
              <a:off x="2207" y="2547"/>
              <a:ext cx="130" cy="290"/>
            </a:xfrm>
            <a:custGeom>
              <a:avLst/>
              <a:gdLst>
                <a:gd name="T0" fmla="*/ 652 w 58"/>
                <a:gd name="T1" fmla="*/ 0 h 129"/>
                <a:gd name="T2" fmla="*/ 632 w 58"/>
                <a:gd name="T3" fmla="*/ 137 h 129"/>
                <a:gd name="T4" fmla="*/ 598 w 58"/>
                <a:gd name="T5" fmla="*/ 283 h 129"/>
                <a:gd name="T6" fmla="*/ 527 w 58"/>
                <a:gd name="T7" fmla="*/ 555 h 129"/>
                <a:gd name="T8" fmla="*/ 408 w 58"/>
                <a:gd name="T9" fmla="*/ 818 h 129"/>
                <a:gd name="T10" fmla="*/ 271 w 58"/>
                <a:gd name="T11" fmla="*/ 1045 h 129"/>
                <a:gd name="T12" fmla="*/ 247 w 58"/>
                <a:gd name="T13" fmla="*/ 1147 h 129"/>
                <a:gd name="T14" fmla="*/ 235 w 58"/>
                <a:gd name="T15" fmla="*/ 1275 h 129"/>
                <a:gd name="T16" fmla="*/ 137 w 58"/>
                <a:gd name="T17" fmla="*/ 1374 h 129"/>
                <a:gd name="T18" fmla="*/ 45 w 58"/>
                <a:gd name="T19" fmla="*/ 1466 h 129"/>
                <a:gd name="T20" fmla="*/ 146 w 58"/>
                <a:gd name="T21" fmla="*/ 1113 h 129"/>
                <a:gd name="T22" fmla="*/ 347 w 58"/>
                <a:gd name="T23" fmla="*/ 749 h 129"/>
                <a:gd name="T24" fmla="*/ 372 w 58"/>
                <a:gd name="T25" fmla="*/ 636 h 129"/>
                <a:gd name="T26" fmla="*/ 437 w 58"/>
                <a:gd name="T27" fmla="*/ 546 h 129"/>
                <a:gd name="T28" fmla="*/ 542 w 58"/>
                <a:gd name="T29" fmla="*/ 227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129">
                  <a:moveTo>
                    <a:pt x="58" y="0"/>
                  </a:moveTo>
                  <a:cubicBezTo>
                    <a:pt x="56" y="3"/>
                    <a:pt x="57" y="9"/>
                    <a:pt x="56" y="12"/>
                  </a:cubicBezTo>
                  <a:cubicBezTo>
                    <a:pt x="55" y="17"/>
                    <a:pt x="54" y="21"/>
                    <a:pt x="53" y="25"/>
                  </a:cubicBezTo>
                  <a:cubicBezTo>
                    <a:pt x="51" y="33"/>
                    <a:pt x="49" y="41"/>
                    <a:pt x="47" y="49"/>
                  </a:cubicBezTo>
                  <a:cubicBezTo>
                    <a:pt x="44" y="57"/>
                    <a:pt x="40" y="65"/>
                    <a:pt x="36" y="72"/>
                  </a:cubicBezTo>
                  <a:cubicBezTo>
                    <a:pt x="32" y="79"/>
                    <a:pt x="27" y="85"/>
                    <a:pt x="24" y="92"/>
                  </a:cubicBezTo>
                  <a:cubicBezTo>
                    <a:pt x="23" y="95"/>
                    <a:pt x="22" y="98"/>
                    <a:pt x="22" y="101"/>
                  </a:cubicBezTo>
                  <a:cubicBezTo>
                    <a:pt x="21" y="104"/>
                    <a:pt x="22" y="110"/>
                    <a:pt x="21" y="112"/>
                  </a:cubicBezTo>
                  <a:cubicBezTo>
                    <a:pt x="20" y="116"/>
                    <a:pt x="15" y="119"/>
                    <a:pt x="12" y="121"/>
                  </a:cubicBezTo>
                  <a:cubicBezTo>
                    <a:pt x="9" y="123"/>
                    <a:pt x="7" y="127"/>
                    <a:pt x="4" y="129"/>
                  </a:cubicBezTo>
                  <a:cubicBezTo>
                    <a:pt x="0" y="117"/>
                    <a:pt x="7" y="108"/>
                    <a:pt x="13" y="98"/>
                  </a:cubicBezTo>
                  <a:cubicBezTo>
                    <a:pt x="19" y="87"/>
                    <a:pt x="27" y="77"/>
                    <a:pt x="31" y="66"/>
                  </a:cubicBezTo>
                  <a:cubicBezTo>
                    <a:pt x="32" y="63"/>
                    <a:pt x="32" y="59"/>
                    <a:pt x="33" y="56"/>
                  </a:cubicBezTo>
                  <a:cubicBezTo>
                    <a:pt x="35" y="53"/>
                    <a:pt x="38" y="51"/>
                    <a:pt x="39" y="48"/>
                  </a:cubicBezTo>
                  <a:cubicBezTo>
                    <a:pt x="43" y="39"/>
                    <a:pt x="43" y="29"/>
                    <a:pt x="48" y="20"/>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6" name="Freeform 263">
              <a:extLst>
                <a:ext uri="{FF2B5EF4-FFF2-40B4-BE49-F238E27FC236}">
                  <a16:creationId xmlns:a16="http://schemas.microsoft.com/office/drawing/2014/main" id="{55109532-09BA-7FC1-6B7D-DA899AEAFF8B}"/>
                </a:ext>
              </a:extLst>
            </p:cNvPr>
            <p:cNvSpPr>
              <a:spLocks/>
            </p:cNvSpPr>
            <p:nvPr/>
          </p:nvSpPr>
          <p:spPr bwMode="auto">
            <a:xfrm>
              <a:off x="1983" y="3061"/>
              <a:ext cx="114" cy="168"/>
            </a:xfrm>
            <a:custGeom>
              <a:avLst/>
              <a:gdLst>
                <a:gd name="T0" fmla="*/ 110 w 51"/>
                <a:gd name="T1" fmla="*/ 271 h 75"/>
                <a:gd name="T2" fmla="*/ 179 w 51"/>
                <a:gd name="T3" fmla="*/ 461 h 75"/>
                <a:gd name="T4" fmla="*/ 279 w 51"/>
                <a:gd name="T5" fmla="*/ 627 h 75"/>
                <a:gd name="T6" fmla="*/ 425 w 51"/>
                <a:gd name="T7" fmla="*/ 753 h 75"/>
                <a:gd name="T8" fmla="*/ 570 w 51"/>
                <a:gd name="T9" fmla="*/ 842 h 75"/>
                <a:gd name="T10" fmla="*/ 514 w 51"/>
                <a:gd name="T11" fmla="*/ 672 h 75"/>
                <a:gd name="T12" fmla="*/ 490 w 51"/>
                <a:gd name="T13" fmla="*/ 506 h 75"/>
                <a:gd name="T14" fmla="*/ 469 w 51"/>
                <a:gd name="T15" fmla="*/ 607 h 75"/>
                <a:gd name="T16" fmla="*/ 380 w 51"/>
                <a:gd name="T17" fmla="*/ 598 h 75"/>
                <a:gd name="T18" fmla="*/ 210 w 51"/>
                <a:gd name="T19" fmla="*/ 372 h 75"/>
                <a:gd name="T20" fmla="*/ 170 w 51"/>
                <a:gd name="T21" fmla="*/ 260 h 75"/>
                <a:gd name="T22" fmla="*/ 101 w 51"/>
                <a:gd name="T23" fmla="*/ 181 h 75"/>
                <a:gd name="T24" fmla="*/ 0 w 51"/>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75">
                  <a:moveTo>
                    <a:pt x="10" y="24"/>
                  </a:moveTo>
                  <a:cubicBezTo>
                    <a:pt x="12" y="30"/>
                    <a:pt x="14" y="35"/>
                    <a:pt x="16" y="41"/>
                  </a:cubicBezTo>
                  <a:cubicBezTo>
                    <a:pt x="19" y="46"/>
                    <a:pt x="23" y="51"/>
                    <a:pt x="25" y="56"/>
                  </a:cubicBezTo>
                  <a:cubicBezTo>
                    <a:pt x="29" y="62"/>
                    <a:pt x="32" y="64"/>
                    <a:pt x="38" y="67"/>
                  </a:cubicBezTo>
                  <a:cubicBezTo>
                    <a:pt x="42" y="70"/>
                    <a:pt x="46" y="75"/>
                    <a:pt x="51" y="75"/>
                  </a:cubicBezTo>
                  <a:cubicBezTo>
                    <a:pt x="50" y="71"/>
                    <a:pt x="47" y="65"/>
                    <a:pt x="46" y="60"/>
                  </a:cubicBezTo>
                  <a:cubicBezTo>
                    <a:pt x="45" y="55"/>
                    <a:pt x="44" y="49"/>
                    <a:pt x="44" y="45"/>
                  </a:cubicBezTo>
                  <a:cubicBezTo>
                    <a:pt x="43" y="47"/>
                    <a:pt x="44" y="52"/>
                    <a:pt x="42" y="54"/>
                  </a:cubicBezTo>
                  <a:cubicBezTo>
                    <a:pt x="40" y="57"/>
                    <a:pt x="36" y="55"/>
                    <a:pt x="34" y="53"/>
                  </a:cubicBezTo>
                  <a:cubicBezTo>
                    <a:pt x="28" y="48"/>
                    <a:pt x="22" y="40"/>
                    <a:pt x="19" y="33"/>
                  </a:cubicBezTo>
                  <a:cubicBezTo>
                    <a:pt x="17" y="30"/>
                    <a:pt x="17" y="26"/>
                    <a:pt x="15" y="23"/>
                  </a:cubicBezTo>
                  <a:cubicBezTo>
                    <a:pt x="14" y="20"/>
                    <a:pt x="11" y="18"/>
                    <a:pt x="9" y="16"/>
                  </a:cubicBezTo>
                  <a:cubicBezTo>
                    <a:pt x="8" y="14"/>
                    <a:pt x="0" y="1"/>
                    <a:pt x="0" y="0"/>
                  </a:cubicBezTo>
                </a:path>
              </a:pathLst>
            </a:custGeom>
            <a:solidFill>
              <a:srgbClr val="AB5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7" name="Freeform 264">
              <a:extLst>
                <a:ext uri="{FF2B5EF4-FFF2-40B4-BE49-F238E27FC236}">
                  <a16:creationId xmlns:a16="http://schemas.microsoft.com/office/drawing/2014/main" id="{DCD7719E-BAF9-DC6F-D921-559DB17ECAA5}"/>
                </a:ext>
              </a:extLst>
            </p:cNvPr>
            <p:cNvSpPr>
              <a:spLocks/>
            </p:cNvSpPr>
            <p:nvPr/>
          </p:nvSpPr>
          <p:spPr bwMode="auto">
            <a:xfrm>
              <a:off x="2003" y="3092"/>
              <a:ext cx="72" cy="106"/>
            </a:xfrm>
            <a:custGeom>
              <a:avLst/>
              <a:gdLst>
                <a:gd name="T0" fmla="*/ 0 w 32"/>
                <a:gd name="T1" fmla="*/ 0 h 47"/>
                <a:gd name="T2" fmla="*/ 117 w 32"/>
                <a:gd name="T3" fmla="*/ 126 h 47"/>
                <a:gd name="T4" fmla="*/ 239 w 32"/>
                <a:gd name="T5" fmla="*/ 194 h 47"/>
                <a:gd name="T6" fmla="*/ 299 w 32"/>
                <a:gd name="T7" fmla="*/ 320 h 47"/>
                <a:gd name="T8" fmla="*/ 365 w 32"/>
                <a:gd name="T9" fmla="*/ 447 h 47"/>
                <a:gd name="T10" fmla="*/ 117 w 32"/>
                <a:gd name="T11" fmla="*/ 147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47">
                  <a:moveTo>
                    <a:pt x="0" y="0"/>
                  </a:moveTo>
                  <a:cubicBezTo>
                    <a:pt x="3" y="4"/>
                    <a:pt x="6" y="8"/>
                    <a:pt x="10" y="11"/>
                  </a:cubicBezTo>
                  <a:cubicBezTo>
                    <a:pt x="14" y="16"/>
                    <a:pt x="17" y="14"/>
                    <a:pt x="21" y="17"/>
                  </a:cubicBezTo>
                  <a:cubicBezTo>
                    <a:pt x="25" y="19"/>
                    <a:pt x="25" y="25"/>
                    <a:pt x="26" y="28"/>
                  </a:cubicBezTo>
                  <a:cubicBezTo>
                    <a:pt x="28" y="32"/>
                    <a:pt x="30" y="36"/>
                    <a:pt x="32" y="39"/>
                  </a:cubicBezTo>
                  <a:cubicBezTo>
                    <a:pt x="20" y="47"/>
                    <a:pt x="13" y="20"/>
                    <a:pt x="10" y="13"/>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8" name="Freeform 265">
              <a:extLst>
                <a:ext uri="{FF2B5EF4-FFF2-40B4-BE49-F238E27FC236}">
                  <a16:creationId xmlns:a16="http://schemas.microsoft.com/office/drawing/2014/main" id="{C5B17FEC-E5E4-8112-DC97-A7E97C5A76F7}"/>
                </a:ext>
              </a:extLst>
            </p:cNvPr>
            <p:cNvSpPr>
              <a:spLocks/>
            </p:cNvSpPr>
            <p:nvPr/>
          </p:nvSpPr>
          <p:spPr bwMode="auto">
            <a:xfrm>
              <a:off x="2079" y="3142"/>
              <a:ext cx="76" cy="92"/>
            </a:xfrm>
            <a:custGeom>
              <a:avLst/>
              <a:gdLst>
                <a:gd name="T0" fmla="*/ 45 w 34"/>
                <a:gd name="T1" fmla="*/ 20 h 41"/>
                <a:gd name="T2" fmla="*/ 80 w 34"/>
                <a:gd name="T3" fmla="*/ 307 h 41"/>
                <a:gd name="T4" fmla="*/ 125 w 34"/>
                <a:gd name="T5" fmla="*/ 442 h 41"/>
                <a:gd name="T6" fmla="*/ 154 w 34"/>
                <a:gd name="T7" fmla="*/ 372 h 41"/>
                <a:gd name="T8" fmla="*/ 279 w 34"/>
                <a:gd name="T9" fmla="*/ 442 h 41"/>
                <a:gd name="T10" fmla="*/ 344 w 34"/>
                <a:gd name="T11" fmla="*/ 408 h 41"/>
                <a:gd name="T12" fmla="*/ 134 w 34"/>
                <a:gd name="T13" fmla="*/ 202 h 41"/>
                <a:gd name="T14" fmla="*/ 36 w 34"/>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41">
                  <a:moveTo>
                    <a:pt x="4" y="2"/>
                  </a:moveTo>
                  <a:cubicBezTo>
                    <a:pt x="4" y="11"/>
                    <a:pt x="6" y="19"/>
                    <a:pt x="7" y="27"/>
                  </a:cubicBezTo>
                  <a:cubicBezTo>
                    <a:pt x="8" y="30"/>
                    <a:pt x="9" y="38"/>
                    <a:pt x="11" y="39"/>
                  </a:cubicBezTo>
                  <a:cubicBezTo>
                    <a:pt x="15" y="41"/>
                    <a:pt x="15" y="35"/>
                    <a:pt x="14" y="33"/>
                  </a:cubicBezTo>
                  <a:cubicBezTo>
                    <a:pt x="19" y="32"/>
                    <a:pt x="22" y="37"/>
                    <a:pt x="25" y="39"/>
                  </a:cubicBezTo>
                  <a:cubicBezTo>
                    <a:pt x="28" y="40"/>
                    <a:pt x="34" y="41"/>
                    <a:pt x="31" y="36"/>
                  </a:cubicBezTo>
                  <a:cubicBezTo>
                    <a:pt x="20" y="37"/>
                    <a:pt x="18" y="25"/>
                    <a:pt x="12" y="18"/>
                  </a:cubicBezTo>
                  <a:cubicBezTo>
                    <a:pt x="8" y="14"/>
                    <a:pt x="0" y="7"/>
                    <a:pt x="3" y="0"/>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9" name="Freeform 266">
              <a:extLst>
                <a:ext uri="{FF2B5EF4-FFF2-40B4-BE49-F238E27FC236}">
                  <a16:creationId xmlns:a16="http://schemas.microsoft.com/office/drawing/2014/main" id="{AD82CF0D-9AF8-F24B-DDFD-D59A0675457A}"/>
                </a:ext>
              </a:extLst>
            </p:cNvPr>
            <p:cNvSpPr>
              <a:spLocks/>
            </p:cNvSpPr>
            <p:nvPr/>
          </p:nvSpPr>
          <p:spPr bwMode="auto">
            <a:xfrm>
              <a:off x="2169" y="3110"/>
              <a:ext cx="87" cy="213"/>
            </a:xfrm>
            <a:custGeom>
              <a:avLst/>
              <a:gdLst>
                <a:gd name="T0" fmla="*/ 56 w 39"/>
                <a:gd name="T1" fmla="*/ 9 h 95"/>
                <a:gd name="T2" fmla="*/ 125 w 39"/>
                <a:gd name="T3" fmla="*/ 271 h 95"/>
                <a:gd name="T4" fmla="*/ 223 w 39"/>
                <a:gd name="T5" fmla="*/ 543 h 95"/>
                <a:gd name="T6" fmla="*/ 332 w 39"/>
                <a:gd name="T7" fmla="*/ 789 h 95"/>
                <a:gd name="T8" fmla="*/ 433 w 39"/>
                <a:gd name="T9" fmla="*/ 1072 h 95"/>
                <a:gd name="T10" fmla="*/ 243 w 39"/>
                <a:gd name="T11" fmla="*/ 789 h 95"/>
                <a:gd name="T12" fmla="*/ 134 w 39"/>
                <a:gd name="T13" fmla="*/ 563 h 95"/>
                <a:gd name="T14" fmla="*/ 65 w 39"/>
                <a:gd name="T15" fmla="*/ 0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95">
                  <a:moveTo>
                    <a:pt x="5" y="1"/>
                  </a:moveTo>
                  <a:cubicBezTo>
                    <a:pt x="8" y="9"/>
                    <a:pt x="9" y="16"/>
                    <a:pt x="11" y="24"/>
                  </a:cubicBezTo>
                  <a:cubicBezTo>
                    <a:pt x="14" y="32"/>
                    <a:pt x="17" y="40"/>
                    <a:pt x="20" y="48"/>
                  </a:cubicBezTo>
                  <a:cubicBezTo>
                    <a:pt x="23" y="56"/>
                    <a:pt x="27" y="63"/>
                    <a:pt x="30" y="70"/>
                  </a:cubicBezTo>
                  <a:cubicBezTo>
                    <a:pt x="32" y="77"/>
                    <a:pt x="39" y="87"/>
                    <a:pt x="39" y="95"/>
                  </a:cubicBezTo>
                  <a:cubicBezTo>
                    <a:pt x="31" y="90"/>
                    <a:pt x="28" y="78"/>
                    <a:pt x="22" y="70"/>
                  </a:cubicBezTo>
                  <a:cubicBezTo>
                    <a:pt x="18" y="64"/>
                    <a:pt x="14" y="57"/>
                    <a:pt x="12" y="50"/>
                  </a:cubicBezTo>
                  <a:cubicBezTo>
                    <a:pt x="8" y="35"/>
                    <a:pt x="0" y="15"/>
                    <a:pt x="6" y="0"/>
                  </a:cubicBezTo>
                </a:path>
              </a:pathLst>
            </a:custGeom>
            <a:solidFill>
              <a:srgbClr val="B767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0" name="Freeform 267">
              <a:extLst>
                <a:ext uri="{FF2B5EF4-FFF2-40B4-BE49-F238E27FC236}">
                  <a16:creationId xmlns:a16="http://schemas.microsoft.com/office/drawing/2014/main" id="{DA737696-0714-F5E6-3E44-446ED9EF539F}"/>
                </a:ext>
              </a:extLst>
            </p:cNvPr>
            <p:cNvSpPr>
              <a:spLocks/>
            </p:cNvSpPr>
            <p:nvPr/>
          </p:nvSpPr>
          <p:spPr bwMode="auto">
            <a:xfrm>
              <a:off x="1879" y="2850"/>
              <a:ext cx="86" cy="211"/>
            </a:xfrm>
            <a:custGeom>
              <a:avLst/>
              <a:gdLst>
                <a:gd name="T0" fmla="*/ 36 w 38"/>
                <a:gd name="T1" fmla="*/ 238 h 94"/>
                <a:gd name="T2" fmla="*/ 247 w 38"/>
                <a:gd name="T3" fmla="*/ 725 h 94"/>
                <a:gd name="T4" fmla="*/ 349 w 38"/>
                <a:gd name="T5" fmla="*/ 882 h 94"/>
                <a:gd name="T6" fmla="*/ 441 w 38"/>
                <a:gd name="T7" fmla="*/ 1064 h 94"/>
                <a:gd name="T8" fmla="*/ 358 w 38"/>
                <a:gd name="T9" fmla="*/ 862 h 94"/>
                <a:gd name="T10" fmla="*/ 337 w 38"/>
                <a:gd name="T11" fmla="*/ 691 h 94"/>
                <a:gd name="T12" fmla="*/ 231 w 38"/>
                <a:gd name="T13" fmla="*/ 474 h 94"/>
                <a:gd name="T14" fmla="*/ 129 w 38"/>
                <a:gd name="T15" fmla="*/ 364 h 94"/>
                <a:gd name="T16" fmla="*/ 81 w 38"/>
                <a:gd name="T17" fmla="*/ 238 h 94"/>
                <a:gd name="T18" fmla="*/ 25 w 38"/>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94">
                  <a:moveTo>
                    <a:pt x="3" y="21"/>
                  </a:moveTo>
                  <a:cubicBezTo>
                    <a:pt x="8" y="36"/>
                    <a:pt x="13" y="52"/>
                    <a:pt x="21" y="64"/>
                  </a:cubicBezTo>
                  <a:cubicBezTo>
                    <a:pt x="25" y="69"/>
                    <a:pt x="28" y="73"/>
                    <a:pt x="30" y="78"/>
                  </a:cubicBezTo>
                  <a:cubicBezTo>
                    <a:pt x="32" y="83"/>
                    <a:pt x="33" y="91"/>
                    <a:pt x="38" y="94"/>
                  </a:cubicBezTo>
                  <a:cubicBezTo>
                    <a:pt x="38" y="88"/>
                    <a:pt x="33" y="82"/>
                    <a:pt x="31" y="76"/>
                  </a:cubicBezTo>
                  <a:cubicBezTo>
                    <a:pt x="30" y="71"/>
                    <a:pt x="30" y="66"/>
                    <a:pt x="29" y="61"/>
                  </a:cubicBezTo>
                  <a:cubicBezTo>
                    <a:pt x="28" y="56"/>
                    <a:pt x="24" y="46"/>
                    <a:pt x="20" y="42"/>
                  </a:cubicBezTo>
                  <a:cubicBezTo>
                    <a:pt x="17" y="38"/>
                    <a:pt x="14" y="37"/>
                    <a:pt x="11" y="32"/>
                  </a:cubicBezTo>
                  <a:cubicBezTo>
                    <a:pt x="9" y="29"/>
                    <a:pt x="8" y="25"/>
                    <a:pt x="7" y="21"/>
                  </a:cubicBezTo>
                  <a:cubicBezTo>
                    <a:pt x="4" y="14"/>
                    <a:pt x="0" y="8"/>
                    <a:pt x="2" y="0"/>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1" name="Freeform 268">
              <a:extLst>
                <a:ext uri="{FF2B5EF4-FFF2-40B4-BE49-F238E27FC236}">
                  <a16:creationId xmlns:a16="http://schemas.microsoft.com/office/drawing/2014/main" id="{63503C78-55DF-D408-D1B2-9109EB81A978}"/>
                </a:ext>
              </a:extLst>
            </p:cNvPr>
            <p:cNvSpPr>
              <a:spLocks/>
            </p:cNvSpPr>
            <p:nvPr/>
          </p:nvSpPr>
          <p:spPr bwMode="auto">
            <a:xfrm>
              <a:off x="1902" y="2926"/>
              <a:ext cx="49" cy="108"/>
            </a:xfrm>
            <a:custGeom>
              <a:avLst/>
              <a:gdLst>
                <a:gd name="T0" fmla="*/ 53 w 22"/>
                <a:gd name="T1" fmla="*/ 162 h 48"/>
                <a:gd name="T2" fmla="*/ 145 w 22"/>
                <a:gd name="T3" fmla="*/ 365 h 48"/>
                <a:gd name="T4" fmla="*/ 243 w 22"/>
                <a:gd name="T5" fmla="*/ 547 h 48"/>
                <a:gd name="T6" fmla="*/ 243 w 22"/>
                <a:gd name="T7" fmla="*/ 344 h 48"/>
                <a:gd name="T8" fmla="*/ 118 w 22"/>
                <a:gd name="T9" fmla="*/ 227 h 48"/>
                <a:gd name="T10" fmla="*/ 45 w 22"/>
                <a:gd name="T11" fmla="*/ 137 h 48"/>
                <a:gd name="T12" fmla="*/ 0 w 22"/>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8">
                  <a:moveTo>
                    <a:pt x="5" y="14"/>
                  </a:moveTo>
                  <a:cubicBezTo>
                    <a:pt x="6" y="21"/>
                    <a:pt x="11" y="27"/>
                    <a:pt x="13" y="32"/>
                  </a:cubicBezTo>
                  <a:cubicBezTo>
                    <a:pt x="15" y="38"/>
                    <a:pt x="18" y="43"/>
                    <a:pt x="22" y="48"/>
                  </a:cubicBezTo>
                  <a:cubicBezTo>
                    <a:pt x="19" y="42"/>
                    <a:pt x="17" y="35"/>
                    <a:pt x="22" y="30"/>
                  </a:cubicBezTo>
                  <a:cubicBezTo>
                    <a:pt x="13" y="35"/>
                    <a:pt x="14" y="25"/>
                    <a:pt x="11" y="20"/>
                  </a:cubicBezTo>
                  <a:cubicBezTo>
                    <a:pt x="9" y="17"/>
                    <a:pt x="6" y="15"/>
                    <a:pt x="4" y="12"/>
                  </a:cubicBezTo>
                  <a:cubicBezTo>
                    <a:pt x="2" y="8"/>
                    <a:pt x="1" y="4"/>
                    <a:pt x="0" y="0"/>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2" name="Freeform 269">
              <a:extLst>
                <a:ext uri="{FF2B5EF4-FFF2-40B4-BE49-F238E27FC236}">
                  <a16:creationId xmlns:a16="http://schemas.microsoft.com/office/drawing/2014/main" id="{B6FFD9DC-AEBC-D0EC-2188-076F32EFCD9F}"/>
                </a:ext>
              </a:extLst>
            </p:cNvPr>
            <p:cNvSpPr>
              <a:spLocks/>
            </p:cNvSpPr>
            <p:nvPr/>
          </p:nvSpPr>
          <p:spPr bwMode="auto">
            <a:xfrm>
              <a:off x="2005" y="2751"/>
              <a:ext cx="54" cy="294"/>
            </a:xfrm>
            <a:custGeom>
              <a:avLst/>
              <a:gdLst>
                <a:gd name="T0" fmla="*/ 146 w 24"/>
                <a:gd name="T1" fmla="*/ 90 h 131"/>
                <a:gd name="T2" fmla="*/ 101 w 24"/>
                <a:gd name="T3" fmla="*/ 373 h 131"/>
                <a:gd name="T4" fmla="*/ 81 w 24"/>
                <a:gd name="T5" fmla="*/ 655 h 131"/>
                <a:gd name="T6" fmla="*/ 182 w 24"/>
                <a:gd name="T7" fmla="*/ 1234 h 131"/>
                <a:gd name="T8" fmla="*/ 275 w 24"/>
                <a:gd name="T9" fmla="*/ 1481 h 131"/>
                <a:gd name="T10" fmla="*/ 117 w 24"/>
                <a:gd name="T11" fmla="*/ 1255 h 131"/>
                <a:gd name="T12" fmla="*/ 56 w 24"/>
                <a:gd name="T13" fmla="*/ 1129 h 131"/>
                <a:gd name="T14" fmla="*/ 36 w 24"/>
                <a:gd name="T15" fmla="*/ 983 h 131"/>
                <a:gd name="T16" fmla="*/ 36 w 24"/>
                <a:gd name="T17" fmla="*/ 837 h 131"/>
                <a:gd name="T18" fmla="*/ 11 w 24"/>
                <a:gd name="T19" fmla="*/ 700 h 131"/>
                <a:gd name="T20" fmla="*/ 25 w 24"/>
                <a:gd name="T21" fmla="*/ 575 h 131"/>
                <a:gd name="T22" fmla="*/ 25 w 24"/>
                <a:gd name="T23" fmla="*/ 429 h 131"/>
                <a:gd name="T24" fmla="*/ 101 w 24"/>
                <a:gd name="T25" fmla="*/ 227 h 131"/>
                <a:gd name="T26" fmla="*/ 194 w 24"/>
                <a:gd name="T27" fmla="*/ 0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131">
                  <a:moveTo>
                    <a:pt x="13" y="8"/>
                  </a:moveTo>
                  <a:cubicBezTo>
                    <a:pt x="10" y="15"/>
                    <a:pt x="10" y="26"/>
                    <a:pt x="9" y="33"/>
                  </a:cubicBezTo>
                  <a:cubicBezTo>
                    <a:pt x="8" y="41"/>
                    <a:pt x="8" y="49"/>
                    <a:pt x="7" y="58"/>
                  </a:cubicBezTo>
                  <a:cubicBezTo>
                    <a:pt x="7" y="75"/>
                    <a:pt x="12" y="93"/>
                    <a:pt x="16" y="109"/>
                  </a:cubicBezTo>
                  <a:cubicBezTo>
                    <a:pt x="18" y="117"/>
                    <a:pt x="21" y="124"/>
                    <a:pt x="24" y="131"/>
                  </a:cubicBezTo>
                  <a:cubicBezTo>
                    <a:pt x="16" y="125"/>
                    <a:pt x="10" y="123"/>
                    <a:pt x="10" y="111"/>
                  </a:cubicBezTo>
                  <a:cubicBezTo>
                    <a:pt x="10" y="106"/>
                    <a:pt x="7" y="104"/>
                    <a:pt x="5" y="100"/>
                  </a:cubicBezTo>
                  <a:cubicBezTo>
                    <a:pt x="3" y="96"/>
                    <a:pt x="3" y="91"/>
                    <a:pt x="3" y="87"/>
                  </a:cubicBezTo>
                  <a:cubicBezTo>
                    <a:pt x="3" y="83"/>
                    <a:pt x="3" y="78"/>
                    <a:pt x="3" y="74"/>
                  </a:cubicBezTo>
                  <a:cubicBezTo>
                    <a:pt x="2" y="70"/>
                    <a:pt x="0" y="67"/>
                    <a:pt x="1" y="62"/>
                  </a:cubicBezTo>
                  <a:cubicBezTo>
                    <a:pt x="1" y="58"/>
                    <a:pt x="3" y="55"/>
                    <a:pt x="2" y="51"/>
                  </a:cubicBezTo>
                  <a:cubicBezTo>
                    <a:pt x="2" y="47"/>
                    <a:pt x="1" y="42"/>
                    <a:pt x="2" y="38"/>
                  </a:cubicBezTo>
                  <a:cubicBezTo>
                    <a:pt x="3" y="32"/>
                    <a:pt x="6" y="26"/>
                    <a:pt x="9" y="20"/>
                  </a:cubicBezTo>
                  <a:cubicBezTo>
                    <a:pt x="11" y="13"/>
                    <a:pt x="13" y="6"/>
                    <a:pt x="17" y="0"/>
                  </a:cubicBezTo>
                </a:path>
              </a:pathLst>
            </a:custGeom>
            <a:solidFill>
              <a:srgbClr val="CB7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3" name="Freeform 270">
              <a:extLst>
                <a:ext uri="{FF2B5EF4-FFF2-40B4-BE49-F238E27FC236}">
                  <a16:creationId xmlns:a16="http://schemas.microsoft.com/office/drawing/2014/main" id="{72847F18-7818-4581-23FF-78AED1487C2D}"/>
                </a:ext>
              </a:extLst>
            </p:cNvPr>
            <p:cNvSpPr>
              <a:spLocks/>
            </p:cNvSpPr>
            <p:nvPr/>
          </p:nvSpPr>
          <p:spPr bwMode="auto">
            <a:xfrm>
              <a:off x="1969" y="2561"/>
              <a:ext cx="52" cy="271"/>
            </a:xfrm>
            <a:custGeom>
              <a:avLst/>
              <a:gdLst>
                <a:gd name="T0" fmla="*/ 118 w 23"/>
                <a:gd name="T1" fmla="*/ 56 h 121"/>
                <a:gd name="T2" fmla="*/ 118 w 23"/>
                <a:gd name="T3" fmla="*/ 347 h 121"/>
                <a:gd name="T4" fmla="*/ 81 w 23"/>
                <a:gd name="T5" fmla="*/ 616 h 121"/>
                <a:gd name="T6" fmla="*/ 81 w 23"/>
                <a:gd name="T7" fmla="*/ 887 h 121"/>
                <a:gd name="T8" fmla="*/ 183 w 23"/>
                <a:gd name="T9" fmla="*/ 1133 h 121"/>
                <a:gd name="T10" fmla="*/ 255 w 23"/>
                <a:gd name="T11" fmla="*/ 1359 h 121"/>
                <a:gd name="T12" fmla="*/ 72 w 23"/>
                <a:gd name="T13" fmla="*/ 1133 h 121"/>
                <a:gd name="T14" fmla="*/ 11 w 23"/>
                <a:gd name="T15" fmla="*/ 741 h 121"/>
                <a:gd name="T16" fmla="*/ 45 w 23"/>
                <a:gd name="T17" fmla="*/ 582 h 121"/>
                <a:gd name="T18" fmla="*/ 72 w 23"/>
                <a:gd name="T19" fmla="*/ 392 h 121"/>
                <a:gd name="T20" fmla="*/ 72 w 23"/>
                <a:gd name="T21" fmla="*/ 81 h 121"/>
                <a:gd name="T22" fmla="*/ 81 w 23"/>
                <a:gd name="T23" fmla="*/ 0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21">
                  <a:moveTo>
                    <a:pt x="10" y="5"/>
                  </a:moveTo>
                  <a:cubicBezTo>
                    <a:pt x="14" y="12"/>
                    <a:pt x="11" y="24"/>
                    <a:pt x="10" y="31"/>
                  </a:cubicBezTo>
                  <a:cubicBezTo>
                    <a:pt x="10" y="39"/>
                    <a:pt x="8" y="47"/>
                    <a:pt x="7" y="55"/>
                  </a:cubicBezTo>
                  <a:cubicBezTo>
                    <a:pt x="7" y="63"/>
                    <a:pt x="6" y="71"/>
                    <a:pt x="7" y="79"/>
                  </a:cubicBezTo>
                  <a:cubicBezTo>
                    <a:pt x="8" y="87"/>
                    <a:pt x="12" y="94"/>
                    <a:pt x="16" y="101"/>
                  </a:cubicBezTo>
                  <a:cubicBezTo>
                    <a:pt x="19" y="108"/>
                    <a:pt x="23" y="114"/>
                    <a:pt x="22" y="121"/>
                  </a:cubicBezTo>
                  <a:cubicBezTo>
                    <a:pt x="16" y="121"/>
                    <a:pt x="8" y="106"/>
                    <a:pt x="6" y="101"/>
                  </a:cubicBezTo>
                  <a:cubicBezTo>
                    <a:pt x="3" y="90"/>
                    <a:pt x="0" y="78"/>
                    <a:pt x="1" y="66"/>
                  </a:cubicBezTo>
                  <a:cubicBezTo>
                    <a:pt x="1" y="61"/>
                    <a:pt x="3" y="57"/>
                    <a:pt x="4" y="52"/>
                  </a:cubicBezTo>
                  <a:cubicBezTo>
                    <a:pt x="6" y="47"/>
                    <a:pt x="6" y="41"/>
                    <a:pt x="6" y="35"/>
                  </a:cubicBezTo>
                  <a:cubicBezTo>
                    <a:pt x="6" y="26"/>
                    <a:pt x="7" y="16"/>
                    <a:pt x="6" y="7"/>
                  </a:cubicBezTo>
                  <a:cubicBezTo>
                    <a:pt x="6" y="5"/>
                    <a:pt x="6" y="2"/>
                    <a:pt x="7" y="0"/>
                  </a:cubicBezTo>
                </a:path>
              </a:pathLst>
            </a:custGeom>
            <a:solidFill>
              <a:srgbClr val="CB7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 name="Freeform 271">
              <a:extLst>
                <a:ext uri="{FF2B5EF4-FFF2-40B4-BE49-F238E27FC236}">
                  <a16:creationId xmlns:a16="http://schemas.microsoft.com/office/drawing/2014/main" id="{C75D1A77-4AF3-7CBB-2262-053046EF53B7}"/>
                </a:ext>
              </a:extLst>
            </p:cNvPr>
            <p:cNvSpPr>
              <a:spLocks/>
            </p:cNvSpPr>
            <p:nvPr/>
          </p:nvSpPr>
          <p:spPr bwMode="auto">
            <a:xfrm>
              <a:off x="1962" y="2359"/>
              <a:ext cx="48" cy="251"/>
            </a:xfrm>
            <a:custGeom>
              <a:avLst/>
              <a:gdLst>
                <a:gd name="T0" fmla="*/ 251 w 21"/>
                <a:gd name="T1" fmla="*/ 65 h 112"/>
                <a:gd name="T2" fmla="*/ 224 w 21"/>
                <a:gd name="T3" fmla="*/ 347 h 112"/>
                <a:gd name="T4" fmla="*/ 224 w 21"/>
                <a:gd name="T5" fmla="*/ 628 h 112"/>
                <a:gd name="T6" fmla="*/ 48 w 21"/>
                <a:gd name="T7" fmla="*/ 1116 h 112"/>
                <a:gd name="T8" fmla="*/ 0 w 21"/>
                <a:gd name="T9" fmla="*/ 1262 h 112"/>
                <a:gd name="T10" fmla="*/ 142 w 21"/>
                <a:gd name="T11" fmla="*/ 542 h 112"/>
                <a:gd name="T12" fmla="*/ 240 w 21"/>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12">
                  <a:moveTo>
                    <a:pt x="21" y="6"/>
                  </a:moveTo>
                  <a:cubicBezTo>
                    <a:pt x="21" y="14"/>
                    <a:pt x="19" y="22"/>
                    <a:pt x="19" y="31"/>
                  </a:cubicBezTo>
                  <a:cubicBezTo>
                    <a:pt x="20" y="39"/>
                    <a:pt x="20" y="47"/>
                    <a:pt x="19" y="56"/>
                  </a:cubicBezTo>
                  <a:cubicBezTo>
                    <a:pt x="17" y="70"/>
                    <a:pt x="10" y="86"/>
                    <a:pt x="4" y="99"/>
                  </a:cubicBezTo>
                  <a:cubicBezTo>
                    <a:pt x="3" y="103"/>
                    <a:pt x="2" y="108"/>
                    <a:pt x="0" y="112"/>
                  </a:cubicBezTo>
                  <a:cubicBezTo>
                    <a:pt x="6" y="91"/>
                    <a:pt x="14" y="70"/>
                    <a:pt x="12" y="48"/>
                  </a:cubicBezTo>
                  <a:cubicBezTo>
                    <a:pt x="11" y="31"/>
                    <a:pt x="13" y="15"/>
                    <a:pt x="20" y="0"/>
                  </a:cubicBezTo>
                </a:path>
              </a:pathLst>
            </a:custGeom>
            <a:solidFill>
              <a:srgbClr val="CB7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 name="Freeform 272">
              <a:extLst>
                <a:ext uri="{FF2B5EF4-FFF2-40B4-BE49-F238E27FC236}">
                  <a16:creationId xmlns:a16="http://schemas.microsoft.com/office/drawing/2014/main" id="{C4B458BA-E856-F9F5-3819-E14A47A523C6}"/>
                </a:ext>
              </a:extLst>
            </p:cNvPr>
            <p:cNvSpPr>
              <a:spLocks/>
            </p:cNvSpPr>
            <p:nvPr/>
          </p:nvSpPr>
          <p:spPr bwMode="auto">
            <a:xfrm>
              <a:off x="1911" y="2305"/>
              <a:ext cx="58" cy="224"/>
            </a:xfrm>
            <a:custGeom>
              <a:avLst/>
              <a:gdLst>
                <a:gd name="T0" fmla="*/ 254 w 26"/>
                <a:gd name="T1" fmla="*/ 246 h 100"/>
                <a:gd name="T2" fmla="*/ 199 w 26"/>
                <a:gd name="T3" fmla="*/ 708 h 100"/>
                <a:gd name="T4" fmla="*/ 0 w 26"/>
                <a:gd name="T5" fmla="*/ 1124 h 100"/>
                <a:gd name="T6" fmla="*/ 80 w 26"/>
                <a:gd name="T7" fmla="*/ 753 h 100"/>
                <a:gd name="T8" fmla="*/ 109 w 26"/>
                <a:gd name="T9" fmla="*/ 473 h 100"/>
                <a:gd name="T10" fmla="*/ 210 w 26"/>
                <a:gd name="T11" fmla="*/ 235 h 100"/>
                <a:gd name="T12" fmla="*/ 288 w 26"/>
                <a:gd name="T13" fmla="*/ 0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00">
                  <a:moveTo>
                    <a:pt x="23" y="22"/>
                  </a:moveTo>
                  <a:cubicBezTo>
                    <a:pt x="20" y="36"/>
                    <a:pt x="22" y="50"/>
                    <a:pt x="18" y="63"/>
                  </a:cubicBezTo>
                  <a:cubicBezTo>
                    <a:pt x="14" y="76"/>
                    <a:pt x="4" y="87"/>
                    <a:pt x="0" y="100"/>
                  </a:cubicBezTo>
                  <a:cubicBezTo>
                    <a:pt x="5" y="90"/>
                    <a:pt x="5" y="78"/>
                    <a:pt x="7" y="67"/>
                  </a:cubicBezTo>
                  <a:cubicBezTo>
                    <a:pt x="8" y="59"/>
                    <a:pt x="9" y="50"/>
                    <a:pt x="10" y="42"/>
                  </a:cubicBezTo>
                  <a:cubicBezTo>
                    <a:pt x="11" y="35"/>
                    <a:pt x="16" y="28"/>
                    <a:pt x="19" y="21"/>
                  </a:cubicBezTo>
                  <a:cubicBezTo>
                    <a:pt x="22" y="14"/>
                    <a:pt x="26" y="8"/>
                    <a:pt x="26" y="0"/>
                  </a:cubicBezTo>
                </a:path>
              </a:pathLst>
            </a:custGeom>
            <a:solidFill>
              <a:srgbClr val="CF83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6" name="Freeform 273">
              <a:extLst>
                <a:ext uri="{FF2B5EF4-FFF2-40B4-BE49-F238E27FC236}">
                  <a16:creationId xmlns:a16="http://schemas.microsoft.com/office/drawing/2014/main" id="{1A7A244C-1269-E2A9-3307-768478F59B69}"/>
                </a:ext>
              </a:extLst>
            </p:cNvPr>
            <p:cNvSpPr>
              <a:spLocks/>
            </p:cNvSpPr>
            <p:nvPr/>
          </p:nvSpPr>
          <p:spPr bwMode="auto">
            <a:xfrm>
              <a:off x="1933" y="2399"/>
              <a:ext cx="54" cy="204"/>
            </a:xfrm>
            <a:custGeom>
              <a:avLst/>
              <a:gdLst>
                <a:gd name="T0" fmla="*/ 218 w 24"/>
                <a:gd name="T1" fmla="*/ 101 h 91"/>
                <a:gd name="T2" fmla="*/ 162 w 24"/>
                <a:gd name="T3" fmla="*/ 307 h 91"/>
                <a:gd name="T4" fmla="*/ 92 w 24"/>
                <a:gd name="T5" fmla="*/ 498 h 91"/>
                <a:gd name="T6" fmla="*/ 45 w 24"/>
                <a:gd name="T7" fmla="*/ 699 h 91"/>
                <a:gd name="T8" fmla="*/ 36 w 24"/>
                <a:gd name="T9" fmla="*/ 1024 h 91"/>
                <a:gd name="T10" fmla="*/ 162 w 24"/>
                <a:gd name="T11" fmla="*/ 720 h 91"/>
                <a:gd name="T12" fmla="*/ 227 w 24"/>
                <a:gd name="T13" fmla="*/ 518 h 91"/>
                <a:gd name="T14" fmla="*/ 263 w 24"/>
                <a:gd name="T15" fmla="*/ 428 h 91"/>
                <a:gd name="T16" fmla="*/ 254 w 24"/>
                <a:gd name="T17" fmla="*/ 316 h 91"/>
                <a:gd name="T18" fmla="*/ 263 w 24"/>
                <a:gd name="T19" fmla="*/ 137 h 91"/>
                <a:gd name="T20" fmla="*/ 275 w 24"/>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91">
                  <a:moveTo>
                    <a:pt x="19" y="9"/>
                  </a:moveTo>
                  <a:cubicBezTo>
                    <a:pt x="16" y="14"/>
                    <a:pt x="16" y="22"/>
                    <a:pt x="14" y="27"/>
                  </a:cubicBezTo>
                  <a:cubicBezTo>
                    <a:pt x="12" y="33"/>
                    <a:pt x="10" y="38"/>
                    <a:pt x="8" y="44"/>
                  </a:cubicBezTo>
                  <a:cubicBezTo>
                    <a:pt x="5" y="50"/>
                    <a:pt x="4" y="55"/>
                    <a:pt x="4" y="62"/>
                  </a:cubicBezTo>
                  <a:cubicBezTo>
                    <a:pt x="4" y="71"/>
                    <a:pt x="0" y="83"/>
                    <a:pt x="3" y="91"/>
                  </a:cubicBezTo>
                  <a:cubicBezTo>
                    <a:pt x="7" y="82"/>
                    <a:pt x="9" y="73"/>
                    <a:pt x="14" y="64"/>
                  </a:cubicBezTo>
                  <a:cubicBezTo>
                    <a:pt x="18" y="58"/>
                    <a:pt x="19" y="54"/>
                    <a:pt x="20" y="46"/>
                  </a:cubicBezTo>
                  <a:cubicBezTo>
                    <a:pt x="21" y="43"/>
                    <a:pt x="23" y="41"/>
                    <a:pt x="23" y="38"/>
                  </a:cubicBezTo>
                  <a:cubicBezTo>
                    <a:pt x="24" y="34"/>
                    <a:pt x="22" y="31"/>
                    <a:pt x="22" y="28"/>
                  </a:cubicBezTo>
                  <a:cubicBezTo>
                    <a:pt x="21" y="23"/>
                    <a:pt x="23" y="17"/>
                    <a:pt x="23" y="12"/>
                  </a:cubicBezTo>
                  <a:cubicBezTo>
                    <a:pt x="24" y="8"/>
                    <a:pt x="23" y="4"/>
                    <a:pt x="24" y="0"/>
                  </a:cubicBezTo>
                </a:path>
              </a:pathLst>
            </a:custGeom>
            <a:solidFill>
              <a:srgbClr val="D99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7" name="Freeform 274">
              <a:extLst>
                <a:ext uri="{FF2B5EF4-FFF2-40B4-BE49-F238E27FC236}">
                  <a16:creationId xmlns:a16="http://schemas.microsoft.com/office/drawing/2014/main" id="{B5F749C3-1794-805F-45E5-59E8F5CE3E16}"/>
                </a:ext>
              </a:extLst>
            </p:cNvPr>
            <p:cNvSpPr>
              <a:spLocks/>
            </p:cNvSpPr>
            <p:nvPr/>
          </p:nvSpPr>
          <p:spPr bwMode="auto">
            <a:xfrm>
              <a:off x="1953" y="2415"/>
              <a:ext cx="30" cy="130"/>
            </a:xfrm>
            <a:custGeom>
              <a:avLst/>
              <a:gdLst>
                <a:gd name="T0" fmla="*/ 122 w 13"/>
                <a:gd name="T1" fmla="*/ 126 h 58"/>
                <a:gd name="T2" fmla="*/ 74 w 13"/>
                <a:gd name="T3" fmla="*/ 392 h 58"/>
                <a:gd name="T4" fmla="*/ 0 w 13"/>
                <a:gd name="T5" fmla="*/ 652 h 58"/>
                <a:gd name="T6" fmla="*/ 28 w 13"/>
                <a:gd name="T7" fmla="*/ 417 h 58"/>
                <a:gd name="T8" fmla="*/ 74 w 13"/>
                <a:gd name="T9" fmla="*/ 271 h 58"/>
                <a:gd name="T10" fmla="*/ 159 w 13"/>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58">
                  <a:moveTo>
                    <a:pt x="10" y="11"/>
                  </a:moveTo>
                  <a:cubicBezTo>
                    <a:pt x="11" y="19"/>
                    <a:pt x="7" y="27"/>
                    <a:pt x="6" y="35"/>
                  </a:cubicBezTo>
                  <a:cubicBezTo>
                    <a:pt x="6" y="44"/>
                    <a:pt x="5" y="50"/>
                    <a:pt x="0" y="58"/>
                  </a:cubicBezTo>
                  <a:cubicBezTo>
                    <a:pt x="1" y="51"/>
                    <a:pt x="2" y="44"/>
                    <a:pt x="2" y="37"/>
                  </a:cubicBezTo>
                  <a:cubicBezTo>
                    <a:pt x="3" y="32"/>
                    <a:pt x="5" y="29"/>
                    <a:pt x="6" y="24"/>
                  </a:cubicBezTo>
                  <a:cubicBezTo>
                    <a:pt x="8" y="16"/>
                    <a:pt x="10" y="8"/>
                    <a:pt x="13" y="0"/>
                  </a:cubicBezTo>
                </a:path>
              </a:pathLst>
            </a:custGeom>
            <a:solidFill>
              <a:srgbClr val="E5B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8" name="Freeform 275">
              <a:extLst>
                <a:ext uri="{FF2B5EF4-FFF2-40B4-BE49-F238E27FC236}">
                  <a16:creationId xmlns:a16="http://schemas.microsoft.com/office/drawing/2014/main" id="{7811114F-64F3-6110-11F1-47AE59B2CC8A}"/>
                </a:ext>
              </a:extLst>
            </p:cNvPr>
            <p:cNvSpPr>
              <a:spLocks/>
            </p:cNvSpPr>
            <p:nvPr/>
          </p:nvSpPr>
          <p:spPr bwMode="auto">
            <a:xfrm>
              <a:off x="2032" y="2754"/>
              <a:ext cx="58" cy="255"/>
            </a:xfrm>
            <a:custGeom>
              <a:avLst/>
              <a:gdLst>
                <a:gd name="T0" fmla="*/ 56 w 26"/>
                <a:gd name="T1" fmla="*/ 215 h 114"/>
                <a:gd name="T2" fmla="*/ 20 w 26"/>
                <a:gd name="T3" fmla="*/ 526 h 114"/>
                <a:gd name="T4" fmla="*/ 9 w 26"/>
                <a:gd name="T5" fmla="*/ 796 h 114"/>
                <a:gd name="T6" fmla="*/ 80 w 26"/>
                <a:gd name="T7" fmla="*/ 1040 h 114"/>
                <a:gd name="T8" fmla="*/ 154 w 26"/>
                <a:gd name="T9" fmla="*/ 1177 h 114"/>
                <a:gd name="T10" fmla="*/ 223 w 26"/>
                <a:gd name="T11" fmla="*/ 1275 h 114"/>
                <a:gd name="T12" fmla="*/ 145 w 26"/>
                <a:gd name="T13" fmla="*/ 1105 h 114"/>
                <a:gd name="T14" fmla="*/ 199 w 26"/>
                <a:gd name="T15" fmla="*/ 986 h 114"/>
                <a:gd name="T16" fmla="*/ 243 w 26"/>
                <a:gd name="T17" fmla="*/ 850 h 114"/>
                <a:gd name="T18" fmla="*/ 288 w 26"/>
                <a:gd name="T19" fmla="*/ 740 h 114"/>
                <a:gd name="T20" fmla="*/ 243 w 26"/>
                <a:gd name="T21" fmla="*/ 606 h 114"/>
                <a:gd name="T22" fmla="*/ 199 w 26"/>
                <a:gd name="T23" fmla="*/ 416 h 114"/>
                <a:gd name="T24" fmla="*/ 223 w 26"/>
                <a:gd name="T25" fmla="*/ 215 h 114"/>
                <a:gd name="T26" fmla="*/ 210 w 26"/>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114">
                  <a:moveTo>
                    <a:pt x="5" y="19"/>
                  </a:moveTo>
                  <a:cubicBezTo>
                    <a:pt x="1" y="28"/>
                    <a:pt x="1" y="38"/>
                    <a:pt x="2" y="47"/>
                  </a:cubicBezTo>
                  <a:cubicBezTo>
                    <a:pt x="2" y="55"/>
                    <a:pt x="0" y="64"/>
                    <a:pt x="1" y="71"/>
                  </a:cubicBezTo>
                  <a:cubicBezTo>
                    <a:pt x="2" y="78"/>
                    <a:pt x="4" y="87"/>
                    <a:pt x="7" y="93"/>
                  </a:cubicBezTo>
                  <a:cubicBezTo>
                    <a:pt x="8" y="98"/>
                    <a:pt x="11" y="101"/>
                    <a:pt x="14" y="105"/>
                  </a:cubicBezTo>
                  <a:cubicBezTo>
                    <a:pt x="16" y="108"/>
                    <a:pt x="17" y="112"/>
                    <a:pt x="20" y="114"/>
                  </a:cubicBezTo>
                  <a:cubicBezTo>
                    <a:pt x="17" y="109"/>
                    <a:pt x="13" y="104"/>
                    <a:pt x="13" y="99"/>
                  </a:cubicBezTo>
                  <a:cubicBezTo>
                    <a:pt x="12" y="93"/>
                    <a:pt x="15" y="92"/>
                    <a:pt x="18" y="88"/>
                  </a:cubicBezTo>
                  <a:cubicBezTo>
                    <a:pt x="22" y="84"/>
                    <a:pt x="21" y="81"/>
                    <a:pt x="22" y="76"/>
                  </a:cubicBezTo>
                  <a:cubicBezTo>
                    <a:pt x="23" y="73"/>
                    <a:pt x="26" y="70"/>
                    <a:pt x="26" y="66"/>
                  </a:cubicBezTo>
                  <a:cubicBezTo>
                    <a:pt x="26" y="62"/>
                    <a:pt x="24" y="58"/>
                    <a:pt x="22" y="54"/>
                  </a:cubicBezTo>
                  <a:cubicBezTo>
                    <a:pt x="19" y="49"/>
                    <a:pt x="18" y="43"/>
                    <a:pt x="18" y="37"/>
                  </a:cubicBezTo>
                  <a:cubicBezTo>
                    <a:pt x="19" y="31"/>
                    <a:pt x="20" y="25"/>
                    <a:pt x="20" y="19"/>
                  </a:cubicBezTo>
                  <a:cubicBezTo>
                    <a:pt x="20" y="13"/>
                    <a:pt x="19" y="7"/>
                    <a:pt x="19" y="0"/>
                  </a:cubicBezTo>
                </a:path>
              </a:pathLst>
            </a:custGeom>
            <a:solidFill>
              <a:srgbClr val="D99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 name="Freeform 276">
              <a:extLst>
                <a:ext uri="{FF2B5EF4-FFF2-40B4-BE49-F238E27FC236}">
                  <a16:creationId xmlns:a16="http://schemas.microsoft.com/office/drawing/2014/main" id="{654ECD90-C184-A682-277C-E4E60B456377}"/>
                </a:ext>
              </a:extLst>
            </p:cNvPr>
            <p:cNvSpPr>
              <a:spLocks/>
            </p:cNvSpPr>
            <p:nvPr/>
          </p:nvSpPr>
          <p:spPr bwMode="auto">
            <a:xfrm>
              <a:off x="2041" y="2796"/>
              <a:ext cx="31" cy="142"/>
            </a:xfrm>
            <a:custGeom>
              <a:avLst/>
              <a:gdLst>
                <a:gd name="T0" fmla="*/ 64 w 14"/>
                <a:gd name="T1" fmla="*/ 25 h 63"/>
                <a:gd name="T2" fmla="*/ 20 w 14"/>
                <a:gd name="T3" fmla="*/ 356 h 63"/>
                <a:gd name="T4" fmla="*/ 53 w 14"/>
                <a:gd name="T5" fmla="*/ 494 h 63"/>
                <a:gd name="T6" fmla="*/ 44 w 14"/>
                <a:gd name="T7" fmla="*/ 629 h 63"/>
                <a:gd name="T8" fmla="*/ 64 w 14"/>
                <a:gd name="T9" fmla="*/ 712 h 63"/>
                <a:gd name="T10" fmla="*/ 133 w 14"/>
                <a:gd name="T11" fmla="*/ 665 h 63"/>
                <a:gd name="T12" fmla="*/ 89 w 14"/>
                <a:gd name="T13" fmla="*/ 575 h 63"/>
                <a:gd name="T14" fmla="*/ 153 w 14"/>
                <a:gd name="T15" fmla="*/ 494 h 63"/>
                <a:gd name="T16" fmla="*/ 53 w 14"/>
                <a:gd name="T17" fmla="*/ 264 h 63"/>
                <a:gd name="T18" fmla="*/ 64 w 14"/>
                <a:gd name="T19" fmla="*/ 137 h 63"/>
                <a:gd name="T20" fmla="*/ 78 w 14"/>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63">
                  <a:moveTo>
                    <a:pt x="6" y="2"/>
                  </a:moveTo>
                  <a:cubicBezTo>
                    <a:pt x="2" y="10"/>
                    <a:pt x="0" y="23"/>
                    <a:pt x="2" y="31"/>
                  </a:cubicBezTo>
                  <a:cubicBezTo>
                    <a:pt x="3" y="35"/>
                    <a:pt x="5" y="39"/>
                    <a:pt x="5" y="43"/>
                  </a:cubicBezTo>
                  <a:cubicBezTo>
                    <a:pt x="6" y="47"/>
                    <a:pt x="4" y="51"/>
                    <a:pt x="4" y="55"/>
                  </a:cubicBezTo>
                  <a:cubicBezTo>
                    <a:pt x="4" y="57"/>
                    <a:pt x="4" y="62"/>
                    <a:pt x="6" y="62"/>
                  </a:cubicBezTo>
                  <a:cubicBezTo>
                    <a:pt x="8" y="63"/>
                    <a:pt x="12" y="60"/>
                    <a:pt x="12" y="58"/>
                  </a:cubicBezTo>
                  <a:cubicBezTo>
                    <a:pt x="12" y="55"/>
                    <a:pt x="8" y="54"/>
                    <a:pt x="8" y="50"/>
                  </a:cubicBezTo>
                  <a:cubicBezTo>
                    <a:pt x="9" y="47"/>
                    <a:pt x="12" y="45"/>
                    <a:pt x="14" y="43"/>
                  </a:cubicBezTo>
                  <a:cubicBezTo>
                    <a:pt x="10" y="38"/>
                    <a:pt x="5" y="31"/>
                    <a:pt x="5" y="23"/>
                  </a:cubicBezTo>
                  <a:cubicBezTo>
                    <a:pt x="5" y="19"/>
                    <a:pt x="7" y="16"/>
                    <a:pt x="6" y="12"/>
                  </a:cubicBezTo>
                  <a:cubicBezTo>
                    <a:pt x="6" y="8"/>
                    <a:pt x="6" y="4"/>
                    <a:pt x="7" y="0"/>
                  </a:cubicBezTo>
                </a:path>
              </a:pathLst>
            </a:custGeom>
            <a:solidFill>
              <a:srgbClr val="E5B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 name="Freeform 277">
              <a:extLst>
                <a:ext uri="{FF2B5EF4-FFF2-40B4-BE49-F238E27FC236}">
                  <a16:creationId xmlns:a16="http://schemas.microsoft.com/office/drawing/2014/main" id="{4280456F-FF2B-09C6-B810-974875AF8284}"/>
                </a:ext>
              </a:extLst>
            </p:cNvPr>
            <p:cNvSpPr>
              <a:spLocks/>
            </p:cNvSpPr>
            <p:nvPr/>
          </p:nvSpPr>
          <p:spPr bwMode="auto">
            <a:xfrm>
              <a:off x="2173" y="2523"/>
              <a:ext cx="83" cy="249"/>
            </a:xfrm>
            <a:custGeom>
              <a:avLst/>
              <a:gdLst>
                <a:gd name="T0" fmla="*/ 247 w 37"/>
                <a:gd name="T1" fmla="*/ 518 h 111"/>
                <a:gd name="T2" fmla="*/ 137 w 37"/>
                <a:gd name="T3" fmla="*/ 664 h 111"/>
                <a:gd name="T4" fmla="*/ 101 w 37"/>
                <a:gd name="T5" fmla="*/ 855 h 111"/>
                <a:gd name="T6" fmla="*/ 0 w 37"/>
                <a:gd name="T7" fmla="*/ 1254 h 111"/>
                <a:gd name="T8" fmla="*/ 137 w 37"/>
                <a:gd name="T9" fmla="*/ 960 h 111"/>
                <a:gd name="T10" fmla="*/ 215 w 37"/>
                <a:gd name="T11" fmla="*/ 745 h 111"/>
                <a:gd name="T12" fmla="*/ 292 w 37"/>
                <a:gd name="T13" fmla="*/ 700 h 111"/>
                <a:gd name="T14" fmla="*/ 271 w 37"/>
                <a:gd name="T15" fmla="*/ 599 h 111"/>
                <a:gd name="T16" fmla="*/ 307 w 37"/>
                <a:gd name="T17" fmla="*/ 554 h 111"/>
                <a:gd name="T18" fmla="*/ 307 w 37"/>
                <a:gd name="T19" fmla="*/ 498 h 111"/>
                <a:gd name="T20" fmla="*/ 372 w 37"/>
                <a:gd name="T21" fmla="*/ 397 h 111"/>
                <a:gd name="T22" fmla="*/ 417 w 37"/>
                <a:gd name="T23" fmla="*/ 328 h 111"/>
                <a:gd name="T24" fmla="*/ 336 w 37"/>
                <a:gd name="T25" fmla="*/ 307 h 111"/>
                <a:gd name="T26" fmla="*/ 292 w 37"/>
                <a:gd name="T27" fmla="*/ 191 h 111"/>
                <a:gd name="T28" fmla="*/ 292 w 37"/>
                <a:gd name="T29" fmla="*/ 81 h 111"/>
                <a:gd name="T30" fmla="*/ 316 w 37"/>
                <a:gd name="T31" fmla="*/ 0 h 111"/>
                <a:gd name="T32" fmla="*/ 247 w 37"/>
                <a:gd name="T33" fmla="*/ 56 h 111"/>
                <a:gd name="T34" fmla="*/ 262 w 37"/>
                <a:gd name="T35" fmla="*/ 137 h 111"/>
                <a:gd name="T36" fmla="*/ 227 w 37"/>
                <a:gd name="T37" fmla="*/ 227 h 111"/>
                <a:gd name="T38" fmla="*/ 262 w 37"/>
                <a:gd name="T39" fmla="*/ 328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111">
                  <a:moveTo>
                    <a:pt x="22" y="46"/>
                  </a:moveTo>
                  <a:cubicBezTo>
                    <a:pt x="20" y="50"/>
                    <a:pt x="13" y="54"/>
                    <a:pt x="12" y="59"/>
                  </a:cubicBezTo>
                  <a:cubicBezTo>
                    <a:pt x="10" y="64"/>
                    <a:pt x="11" y="70"/>
                    <a:pt x="9" y="76"/>
                  </a:cubicBezTo>
                  <a:cubicBezTo>
                    <a:pt x="5" y="87"/>
                    <a:pt x="3" y="99"/>
                    <a:pt x="0" y="111"/>
                  </a:cubicBezTo>
                  <a:cubicBezTo>
                    <a:pt x="3" y="102"/>
                    <a:pt x="6" y="92"/>
                    <a:pt x="12" y="85"/>
                  </a:cubicBezTo>
                  <a:cubicBezTo>
                    <a:pt x="16" y="79"/>
                    <a:pt x="12" y="71"/>
                    <a:pt x="19" y="66"/>
                  </a:cubicBezTo>
                  <a:cubicBezTo>
                    <a:pt x="20" y="65"/>
                    <a:pt x="25" y="64"/>
                    <a:pt x="26" y="62"/>
                  </a:cubicBezTo>
                  <a:cubicBezTo>
                    <a:pt x="27" y="58"/>
                    <a:pt x="23" y="57"/>
                    <a:pt x="24" y="53"/>
                  </a:cubicBezTo>
                  <a:cubicBezTo>
                    <a:pt x="25" y="51"/>
                    <a:pt x="26" y="50"/>
                    <a:pt x="27" y="49"/>
                  </a:cubicBezTo>
                  <a:cubicBezTo>
                    <a:pt x="27" y="47"/>
                    <a:pt x="26" y="45"/>
                    <a:pt x="27" y="44"/>
                  </a:cubicBezTo>
                  <a:cubicBezTo>
                    <a:pt x="28" y="40"/>
                    <a:pt x="32" y="38"/>
                    <a:pt x="33" y="35"/>
                  </a:cubicBezTo>
                  <a:cubicBezTo>
                    <a:pt x="34" y="33"/>
                    <a:pt x="34" y="29"/>
                    <a:pt x="37" y="29"/>
                  </a:cubicBezTo>
                  <a:cubicBezTo>
                    <a:pt x="33" y="29"/>
                    <a:pt x="32" y="31"/>
                    <a:pt x="30" y="27"/>
                  </a:cubicBezTo>
                  <a:cubicBezTo>
                    <a:pt x="29" y="24"/>
                    <a:pt x="27" y="20"/>
                    <a:pt x="26" y="17"/>
                  </a:cubicBezTo>
                  <a:cubicBezTo>
                    <a:pt x="26" y="15"/>
                    <a:pt x="26" y="9"/>
                    <a:pt x="26" y="7"/>
                  </a:cubicBezTo>
                  <a:cubicBezTo>
                    <a:pt x="27" y="4"/>
                    <a:pt x="31" y="3"/>
                    <a:pt x="28" y="0"/>
                  </a:cubicBezTo>
                  <a:cubicBezTo>
                    <a:pt x="26" y="1"/>
                    <a:pt x="23" y="3"/>
                    <a:pt x="22" y="5"/>
                  </a:cubicBezTo>
                  <a:cubicBezTo>
                    <a:pt x="20" y="8"/>
                    <a:pt x="22" y="9"/>
                    <a:pt x="23" y="12"/>
                  </a:cubicBezTo>
                  <a:cubicBezTo>
                    <a:pt x="24" y="17"/>
                    <a:pt x="21" y="17"/>
                    <a:pt x="20" y="20"/>
                  </a:cubicBezTo>
                  <a:cubicBezTo>
                    <a:pt x="19" y="24"/>
                    <a:pt x="21" y="26"/>
                    <a:pt x="23" y="29"/>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 name="Freeform 278">
              <a:extLst>
                <a:ext uri="{FF2B5EF4-FFF2-40B4-BE49-F238E27FC236}">
                  <a16:creationId xmlns:a16="http://schemas.microsoft.com/office/drawing/2014/main" id="{FB0C60EA-BCB0-3EBB-80F2-E285F9241ED9}"/>
                </a:ext>
              </a:extLst>
            </p:cNvPr>
            <p:cNvSpPr>
              <a:spLocks/>
            </p:cNvSpPr>
            <p:nvPr/>
          </p:nvSpPr>
          <p:spPr bwMode="auto">
            <a:xfrm>
              <a:off x="2218" y="2534"/>
              <a:ext cx="18" cy="89"/>
            </a:xfrm>
            <a:custGeom>
              <a:avLst/>
              <a:gdLst>
                <a:gd name="T0" fmla="*/ 36 w 8"/>
                <a:gd name="T1" fmla="*/ 134 h 40"/>
                <a:gd name="T2" fmla="*/ 11 w 8"/>
                <a:gd name="T3" fmla="*/ 198 h 40"/>
                <a:gd name="T4" fmla="*/ 45 w 8"/>
                <a:gd name="T5" fmla="*/ 278 h 40"/>
                <a:gd name="T6" fmla="*/ 25 w 8"/>
                <a:gd name="T7" fmla="*/ 441 h 40"/>
                <a:gd name="T8" fmla="*/ 56 w 8"/>
                <a:gd name="T9" fmla="*/ 198 h 40"/>
                <a:gd name="T10" fmla="*/ 56 w 8"/>
                <a:gd name="T11" fmla="*/ 100 h 40"/>
                <a:gd name="T12" fmla="*/ 36 w 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0">
                  <a:moveTo>
                    <a:pt x="3" y="12"/>
                  </a:moveTo>
                  <a:cubicBezTo>
                    <a:pt x="2" y="14"/>
                    <a:pt x="0" y="16"/>
                    <a:pt x="1" y="18"/>
                  </a:cubicBezTo>
                  <a:cubicBezTo>
                    <a:pt x="2" y="21"/>
                    <a:pt x="4" y="21"/>
                    <a:pt x="4" y="25"/>
                  </a:cubicBezTo>
                  <a:cubicBezTo>
                    <a:pt x="4" y="30"/>
                    <a:pt x="3" y="35"/>
                    <a:pt x="2" y="40"/>
                  </a:cubicBezTo>
                  <a:cubicBezTo>
                    <a:pt x="7" y="34"/>
                    <a:pt x="8" y="26"/>
                    <a:pt x="5" y="18"/>
                  </a:cubicBezTo>
                  <a:cubicBezTo>
                    <a:pt x="5" y="15"/>
                    <a:pt x="5" y="13"/>
                    <a:pt x="5" y="9"/>
                  </a:cubicBezTo>
                  <a:cubicBezTo>
                    <a:pt x="5" y="6"/>
                    <a:pt x="3" y="3"/>
                    <a:pt x="3" y="0"/>
                  </a:cubicBezTo>
                </a:path>
              </a:pathLst>
            </a:custGeom>
            <a:solidFill>
              <a:srgbClr val="964F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2" name="Freeform 279">
              <a:extLst>
                <a:ext uri="{FF2B5EF4-FFF2-40B4-BE49-F238E27FC236}">
                  <a16:creationId xmlns:a16="http://schemas.microsoft.com/office/drawing/2014/main" id="{248FAB53-56A7-2999-ADB6-C360766D785D}"/>
                </a:ext>
              </a:extLst>
            </p:cNvPr>
            <p:cNvSpPr>
              <a:spLocks/>
            </p:cNvSpPr>
            <p:nvPr/>
          </p:nvSpPr>
          <p:spPr bwMode="auto">
            <a:xfrm>
              <a:off x="2189" y="2612"/>
              <a:ext cx="43" cy="74"/>
            </a:xfrm>
            <a:custGeom>
              <a:avLst/>
              <a:gdLst>
                <a:gd name="T0" fmla="*/ 129 w 19"/>
                <a:gd name="T1" fmla="*/ 137 h 33"/>
                <a:gd name="T2" fmla="*/ 36 w 19"/>
                <a:gd name="T3" fmla="*/ 372 h 33"/>
                <a:gd name="T4" fmla="*/ 138 w 19"/>
                <a:gd name="T5" fmla="*/ 191 h 33"/>
                <a:gd name="T6" fmla="*/ 195 w 19"/>
                <a:gd name="T7" fmla="*/ 126 h 33"/>
                <a:gd name="T8" fmla="*/ 220 w 19"/>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3">
                  <a:moveTo>
                    <a:pt x="11" y="12"/>
                  </a:moveTo>
                  <a:cubicBezTo>
                    <a:pt x="5" y="17"/>
                    <a:pt x="0" y="27"/>
                    <a:pt x="3" y="33"/>
                  </a:cubicBezTo>
                  <a:cubicBezTo>
                    <a:pt x="7" y="27"/>
                    <a:pt x="6" y="22"/>
                    <a:pt x="12" y="17"/>
                  </a:cubicBezTo>
                  <a:cubicBezTo>
                    <a:pt x="14" y="15"/>
                    <a:pt x="16" y="14"/>
                    <a:pt x="17" y="11"/>
                  </a:cubicBezTo>
                  <a:cubicBezTo>
                    <a:pt x="18" y="8"/>
                    <a:pt x="17" y="4"/>
                    <a:pt x="19" y="0"/>
                  </a:cubicBezTo>
                </a:path>
              </a:pathLst>
            </a:custGeom>
            <a:solidFill>
              <a:srgbClr val="964F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3" name="Freeform 280">
              <a:extLst>
                <a:ext uri="{FF2B5EF4-FFF2-40B4-BE49-F238E27FC236}">
                  <a16:creationId xmlns:a16="http://schemas.microsoft.com/office/drawing/2014/main" id="{54A4977E-4BA8-0170-ACF8-71C98557B8D9}"/>
                </a:ext>
              </a:extLst>
            </p:cNvPr>
            <p:cNvSpPr>
              <a:spLocks/>
            </p:cNvSpPr>
            <p:nvPr/>
          </p:nvSpPr>
          <p:spPr bwMode="auto">
            <a:xfrm>
              <a:off x="2510" y="2110"/>
              <a:ext cx="45" cy="161"/>
            </a:xfrm>
            <a:custGeom>
              <a:avLst/>
              <a:gdLst>
                <a:gd name="T0" fmla="*/ 92 w 20"/>
                <a:gd name="T1" fmla="*/ 0 h 72"/>
                <a:gd name="T2" fmla="*/ 207 w 20"/>
                <a:gd name="T3" fmla="*/ 369 h 72"/>
                <a:gd name="T4" fmla="*/ 137 w 20"/>
                <a:gd name="T5" fmla="*/ 595 h 72"/>
                <a:gd name="T6" fmla="*/ 0 w 20"/>
                <a:gd name="T7" fmla="*/ 805 h 72"/>
                <a:gd name="T8" fmla="*/ 101 w 20"/>
                <a:gd name="T9" fmla="*/ 579 h 72"/>
                <a:gd name="T10" fmla="*/ 162 w 20"/>
                <a:gd name="T11" fmla="*/ 380 h 72"/>
                <a:gd name="T12" fmla="*/ 173 w 20"/>
                <a:gd name="T13" fmla="*/ 226 h 72"/>
                <a:gd name="T14" fmla="*/ 137 w 20"/>
                <a:gd name="T15" fmla="*/ 45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72">
                  <a:moveTo>
                    <a:pt x="8" y="0"/>
                  </a:moveTo>
                  <a:cubicBezTo>
                    <a:pt x="18" y="4"/>
                    <a:pt x="20" y="25"/>
                    <a:pt x="18" y="33"/>
                  </a:cubicBezTo>
                  <a:cubicBezTo>
                    <a:pt x="17" y="40"/>
                    <a:pt x="15" y="47"/>
                    <a:pt x="12" y="53"/>
                  </a:cubicBezTo>
                  <a:cubicBezTo>
                    <a:pt x="8" y="59"/>
                    <a:pt x="3" y="65"/>
                    <a:pt x="0" y="72"/>
                  </a:cubicBezTo>
                  <a:cubicBezTo>
                    <a:pt x="2" y="66"/>
                    <a:pt x="6" y="59"/>
                    <a:pt x="9" y="52"/>
                  </a:cubicBezTo>
                  <a:cubicBezTo>
                    <a:pt x="11" y="46"/>
                    <a:pt x="13" y="41"/>
                    <a:pt x="14" y="34"/>
                  </a:cubicBezTo>
                  <a:cubicBezTo>
                    <a:pt x="15" y="30"/>
                    <a:pt x="15" y="25"/>
                    <a:pt x="15" y="20"/>
                  </a:cubicBezTo>
                  <a:cubicBezTo>
                    <a:pt x="15" y="16"/>
                    <a:pt x="16" y="7"/>
                    <a:pt x="12" y="4"/>
                  </a:cubicBezTo>
                </a:path>
              </a:pathLst>
            </a:custGeom>
            <a:solidFill>
              <a:srgbClr val="964F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4" name="Freeform 281">
              <a:extLst>
                <a:ext uri="{FF2B5EF4-FFF2-40B4-BE49-F238E27FC236}">
                  <a16:creationId xmlns:a16="http://schemas.microsoft.com/office/drawing/2014/main" id="{7A2B500E-1D3A-4CA7-C5C0-3CF7077AECE2}"/>
                </a:ext>
              </a:extLst>
            </p:cNvPr>
            <p:cNvSpPr>
              <a:spLocks/>
            </p:cNvSpPr>
            <p:nvPr/>
          </p:nvSpPr>
          <p:spPr bwMode="auto">
            <a:xfrm>
              <a:off x="2362" y="2029"/>
              <a:ext cx="54" cy="40"/>
            </a:xfrm>
            <a:custGeom>
              <a:avLst/>
              <a:gdLst>
                <a:gd name="T0" fmla="*/ 11 w 24"/>
                <a:gd name="T1" fmla="*/ 142 h 18"/>
                <a:gd name="T2" fmla="*/ 146 w 24"/>
                <a:gd name="T3" fmla="*/ 162 h 18"/>
                <a:gd name="T4" fmla="*/ 275 w 24"/>
                <a:gd name="T5" fmla="*/ 178 h 18"/>
                <a:gd name="T6" fmla="*/ 126 w 24"/>
                <a:gd name="T7" fmla="*/ 64 h 18"/>
                <a:gd name="T8" fmla="*/ 0 w 24"/>
                <a:gd name="T9" fmla="*/ 0 h 18"/>
                <a:gd name="T10" fmla="*/ 45 w 24"/>
                <a:gd name="T11" fmla="*/ 133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8">
                  <a:moveTo>
                    <a:pt x="1" y="13"/>
                  </a:moveTo>
                  <a:cubicBezTo>
                    <a:pt x="5" y="14"/>
                    <a:pt x="9" y="14"/>
                    <a:pt x="13" y="15"/>
                  </a:cubicBezTo>
                  <a:cubicBezTo>
                    <a:pt x="17" y="16"/>
                    <a:pt x="20" y="15"/>
                    <a:pt x="24" y="16"/>
                  </a:cubicBezTo>
                  <a:cubicBezTo>
                    <a:pt x="19" y="18"/>
                    <a:pt x="14" y="10"/>
                    <a:pt x="11" y="6"/>
                  </a:cubicBezTo>
                  <a:cubicBezTo>
                    <a:pt x="9" y="2"/>
                    <a:pt x="5" y="2"/>
                    <a:pt x="0" y="0"/>
                  </a:cubicBezTo>
                  <a:cubicBezTo>
                    <a:pt x="1" y="1"/>
                    <a:pt x="14" y="14"/>
                    <a:pt x="4" y="12"/>
                  </a:cubicBezTo>
                </a:path>
              </a:pathLst>
            </a:custGeom>
            <a:solidFill>
              <a:srgbClr val="C46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 name="Freeform 282">
              <a:extLst>
                <a:ext uri="{FF2B5EF4-FFF2-40B4-BE49-F238E27FC236}">
                  <a16:creationId xmlns:a16="http://schemas.microsoft.com/office/drawing/2014/main" id="{2CD0EC08-1A52-0F57-2963-CDD82BCD9281}"/>
                </a:ext>
              </a:extLst>
            </p:cNvPr>
            <p:cNvSpPr>
              <a:spLocks/>
            </p:cNvSpPr>
            <p:nvPr/>
          </p:nvSpPr>
          <p:spPr bwMode="auto">
            <a:xfrm>
              <a:off x="2012" y="2529"/>
              <a:ext cx="67" cy="204"/>
            </a:xfrm>
            <a:custGeom>
              <a:avLst/>
              <a:gdLst>
                <a:gd name="T0" fmla="*/ 290 w 30"/>
                <a:gd name="T1" fmla="*/ 56 h 91"/>
                <a:gd name="T2" fmla="*/ 65 w 30"/>
                <a:gd name="T3" fmla="*/ 518 h 91"/>
                <a:gd name="T4" fmla="*/ 56 w 30"/>
                <a:gd name="T5" fmla="*/ 652 h 91"/>
                <a:gd name="T6" fmla="*/ 9 w 30"/>
                <a:gd name="T7" fmla="*/ 764 h 91"/>
                <a:gd name="T8" fmla="*/ 45 w 30"/>
                <a:gd name="T9" fmla="*/ 1024 h 91"/>
                <a:gd name="T10" fmla="*/ 101 w 30"/>
                <a:gd name="T11" fmla="*/ 720 h 91"/>
                <a:gd name="T12" fmla="*/ 190 w 30"/>
                <a:gd name="T13" fmla="*/ 699 h 91"/>
                <a:gd name="T14" fmla="*/ 210 w 30"/>
                <a:gd name="T15" fmla="*/ 599 h 91"/>
                <a:gd name="T16" fmla="*/ 290 w 30"/>
                <a:gd name="T17" fmla="*/ 347 h 91"/>
                <a:gd name="T18" fmla="*/ 290 w 30"/>
                <a:gd name="T19" fmla="*/ 182 h 91"/>
                <a:gd name="T20" fmla="*/ 315 w 30"/>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91">
                  <a:moveTo>
                    <a:pt x="26" y="5"/>
                  </a:moveTo>
                  <a:cubicBezTo>
                    <a:pt x="19" y="18"/>
                    <a:pt x="6" y="30"/>
                    <a:pt x="6" y="46"/>
                  </a:cubicBezTo>
                  <a:cubicBezTo>
                    <a:pt x="5" y="50"/>
                    <a:pt x="6" y="53"/>
                    <a:pt x="5" y="58"/>
                  </a:cubicBezTo>
                  <a:cubicBezTo>
                    <a:pt x="4" y="61"/>
                    <a:pt x="1" y="64"/>
                    <a:pt x="1" y="68"/>
                  </a:cubicBezTo>
                  <a:cubicBezTo>
                    <a:pt x="0" y="76"/>
                    <a:pt x="3" y="84"/>
                    <a:pt x="4" y="91"/>
                  </a:cubicBezTo>
                  <a:cubicBezTo>
                    <a:pt x="2" y="84"/>
                    <a:pt x="1" y="68"/>
                    <a:pt x="9" y="64"/>
                  </a:cubicBezTo>
                  <a:cubicBezTo>
                    <a:pt x="12" y="62"/>
                    <a:pt x="14" y="64"/>
                    <a:pt x="17" y="62"/>
                  </a:cubicBezTo>
                  <a:cubicBezTo>
                    <a:pt x="18" y="60"/>
                    <a:pt x="18" y="55"/>
                    <a:pt x="19" y="53"/>
                  </a:cubicBezTo>
                  <a:cubicBezTo>
                    <a:pt x="26" y="44"/>
                    <a:pt x="28" y="43"/>
                    <a:pt x="26" y="31"/>
                  </a:cubicBezTo>
                  <a:cubicBezTo>
                    <a:pt x="25" y="25"/>
                    <a:pt x="24" y="22"/>
                    <a:pt x="26" y="16"/>
                  </a:cubicBezTo>
                  <a:cubicBezTo>
                    <a:pt x="27" y="10"/>
                    <a:pt x="30" y="6"/>
                    <a:pt x="28" y="0"/>
                  </a:cubicBezTo>
                </a:path>
              </a:pathLst>
            </a:custGeom>
            <a:solidFill>
              <a:srgbClr val="DCA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 name="Freeform 283">
              <a:extLst>
                <a:ext uri="{FF2B5EF4-FFF2-40B4-BE49-F238E27FC236}">
                  <a16:creationId xmlns:a16="http://schemas.microsoft.com/office/drawing/2014/main" id="{A0C974EC-B3F5-9096-F676-B8A5894FA9D2}"/>
                </a:ext>
              </a:extLst>
            </p:cNvPr>
            <p:cNvSpPr>
              <a:spLocks/>
            </p:cNvSpPr>
            <p:nvPr/>
          </p:nvSpPr>
          <p:spPr bwMode="auto">
            <a:xfrm>
              <a:off x="2021" y="2388"/>
              <a:ext cx="60" cy="213"/>
            </a:xfrm>
            <a:custGeom>
              <a:avLst/>
              <a:gdLst>
                <a:gd name="T0" fmla="*/ 218 w 27"/>
                <a:gd name="T1" fmla="*/ 0 h 95"/>
                <a:gd name="T2" fmla="*/ 53 w 27"/>
                <a:gd name="T3" fmla="*/ 191 h 95"/>
                <a:gd name="T4" fmla="*/ 64 w 27"/>
                <a:gd name="T5" fmla="*/ 453 h 95"/>
                <a:gd name="T6" fmla="*/ 80 w 27"/>
                <a:gd name="T7" fmla="*/ 599 h 95"/>
                <a:gd name="T8" fmla="*/ 187 w 27"/>
                <a:gd name="T9" fmla="*/ 679 h 95"/>
                <a:gd name="T10" fmla="*/ 133 w 27"/>
                <a:gd name="T11" fmla="*/ 1072 h 95"/>
                <a:gd name="T12" fmla="*/ 287 w 27"/>
                <a:gd name="T13" fmla="*/ 587 h 95"/>
                <a:gd name="T14" fmla="*/ 287 w 27"/>
                <a:gd name="T15" fmla="*/ 336 h 95"/>
                <a:gd name="T16" fmla="*/ 207 w 27"/>
                <a:gd name="T17" fmla="*/ 9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5">
                  <a:moveTo>
                    <a:pt x="20" y="0"/>
                  </a:moveTo>
                  <a:cubicBezTo>
                    <a:pt x="15" y="4"/>
                    <a:pt x="9" y="12"/>
                    <a:pt x="5" y="17"/>
                  </a:cubicBezTo>
                  <a:cubicBezTo>
                    <a:pt x="0" y="25"/>
                    <a:pt x="5" y="32"/>
                    <a:pt x="6" y="40"/>
                  </a:cubicBezTo>
                  <a:cubicBezTo>
                    <a:pt x="6" y="44"/>
                    <a:pt x="5" y="49"/>
                    <a:pt x="7" y="53"/>
                  </a:cubicBezTo>
                  <a:cubicBezTo>
                    <a:pt x="10" y="56"/>
                    <a:pt x="14" y="57"/>
                    <a:pt x="17" y="60"/>
                  </a:cubicBezTo>
                  <a:cubicBezTo>
                    <a:pt x="25" y="71"/>
                    <a:pt x="12" y="84"/>
                    <a:pt x="12" y="95"/>
                  </a:cubicBezTo>
                  <a:cubicBezTo>
                    <a:pt x="26" y="95"/>
                    <a:pt x="27" y="61"/>
                    <a:pt x="26" y="52"/>
                  </a:cubicBezTo>
                  <a:cubicBezTo>
                    <a:pt x="26" y="45"/>
                    <a:pt x="27" y="37"/>
                    <a:pt x="26" y="30"/>
                  </a:cubicBezTo>
                  <a:cubicBezTo>
                    <a:pt x="25" y="22"/>
                    <a:pt x="20" y="16"/>
                    <a:pt x="19" y="8"/>
                  </a:cubicBezTo>
                </a:path>
              </a:pathLst>
            </a:custGeom>
            <a:solidFill>
              <a:srgbClr val="DCA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 name="Freeform 284">
              <a:extLst>
                <a:ext uri="{FF2B5EF4-FFF2-40B4-BE49-F238E27FC236}">
                  <a16:creationId xmlns:a16="http://schemas.microsoft.com/office/drawing/2014/main" id="{1D364BF4-A67B-42CF-11FE-A62D7AFC7429}"/>
                </a:ext>
              </a:extLst>
            </p:cNvPr>
            <p:cNvSpPr>
              <a:spLocks/>
            </p:cNvSpPr>
            <p:nvPr/>
          </p:nvSpPr>
          <p:spPr bwMode="auto">
            <a:xfrm>
              <a:off x="2034" y="2440"/>
              <a:ext cx="45" cy="201"/>
            </a:xfrm>
            <a:custGeom>
              <a:avLst/>
              <a:gdLst>
                <a:gd name="T0" fmla="*/ 117 w 20"/>
                <a:gd name="T1" fmla="*/ 0 h 90"/>
                <a:gd name="T2" fmla="*/ 137 w 20"/>
                <a:gd name="T3" fmla="*/ 255 h 90"/>
                <a:gd name="T4" fmla="*/ 173 w 20"/>
                <a:gd name="T5" fmla="*/ 543 h 90"/>
                <a:gd name="T6" fmla="*/ 146 w 20"/>
                <a:gd name="T7" fmla="*/ 668 h 90"/>
                <a:gd name="T8" fmla="*/ 56 w 20"/>
                <a:gd name="T9" fmla="*/ 768 h 90"/>
                <a:gd name="T10" fmla="*/ 11 w 20"/>
                <a:gd name="T11" fmla="*/ 1003 h 90"/>
                <a:gd name="T12" fmla="*/ 146 w 20"/>
                <a:gd name="T13" fmla="*/ 813 h 90"/>
                <a:gd name="T14" fmla="*/ 194 w 20"/>
                <a:gd name="T15" fmla="*/ 659 h 90"/>
                <a:gd name="T16" fmla="*/ 207 w 20"/>
                <a:gd name="T17" fmla="*/ 413 h 90"/>
                <a:gd name="T18" fmla="*/ 182 w 20"/>
                <a:gd name="T19" fmla="*/ 315 h 90"/>
                <a:gd name="T20" fmla="*/ 194 w 20"/>
                <a:gd name="T21" fmla="*/ 226 h 90"/>
                <a:gd name="T22" fmla="*/ 126 w 20"/>
                <a:gd name="T23" fmla="*/ 9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90">
                  <a:moveTo>
                    <a:pt x="10" y="0"/>
                  </a:moveTo>
                  <a:cubicBezTo>
                    <a:pt x="4" y="9"/>
                    <a:pt x="8" y="14"/>
                    <a:pt x="12" y="23"/>
                  </a:cubicBezTo>
                  <a:cubicBezTo>
                    <a:pt x="15" y="31"/>
                    <a:pt x="15" y="40"/>
                    <a:pt x="15" y="49"/>
                  </a:cubicBezTo>
                  <a:cubicBezTo>
                    <a:pt x="15" y="53"/>
                    <a:pt x="15" y="57"/>
                    <a:pt x="13" y="60"/>
                  </a:cubicBezTo>
                  <a:cubicBezTo>
                    <a:pt x="12" y="64"/>
                    <a:pt x="7" y="66"/>
                    <a:pt x="5" y="69"/>
                  </a:cubicBezTo>
                  <a:cubicBezTo>
                    <a:pt x="0" y="77"/>
                    <a:pt x="8" y="83"/>
                    <a:pt x="1" y="90"/>
                  </a:cubicBezTo>
                  <a:cubicBezTo>
                    <a:pt x="5" y="84"/>
                    <a:pt x="6" y="78"/>
                    <a:pt x="13" y="73"/>
                  </a:cubicBezTo>
                  <a:cubicBezTo>
                    <a:pt x="8" y="66"/>
                    <a:pt x="15" y="65"/>
                    <a:pt x="17" y="59"/>
                  </a:cubicBezTo>
                  <a:cubicBezTo>
                    <a:pt x="20" y="54"/>
                    <a:pt x="20" y="43"/>
                    <a:pt x="18" y="37"/>
                  </a:cubicBezTo>
                  <a:cubicBezTo>
                    <a:pt x="18" y="34"/>
                    <a:pt x="16" y="32"/>
                    <a:pt x="16" y="28"/>
                  </a:cubicBezTo>
                  <a:cubicBezTo>
                    <a:pt x="16" y="24"/>
                    <a:pt x="18" y="23"/>
                    <a:pt x="17" y="20"/>
                  </a:cubicBezTo>
                  <a:cubicBezTo>
                    <a:pt x="14" y="12"/>
                    <a:pt x="8" y="11"/>
                    <a:pt x="11" y="1"/>
                  </a:cubicBezTo>
                </a:path>
              </a:pathLst>
            </a:custGeom>
            <a:solidFill>
              <a:srgbClr val="E5B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 name="Freeform 285">
              <a:extLst>
                <a:ext uri="{FF2B5EF4-FFF2-40B4-BE49-F238E27FC236}">
                  <a16:creationId xmlns:a16="http://schemas.microsoft.com/office/drawing/2014/main" id="{1A3CCF62-F3FF-6AB4-A4D0-F1E12A6F1C05}"/>
                </a:ext>
              </a:extLst>
            </p:cNvPr>
            <p:cNvSpPr>
              <a:spLocks/>
            </p:cNvSpPr>
            <p:nvPr/>
          </p:nvSpPr>
          <p:spPr bwMode="auto">
            <a:xfrm>
              <a:off x="1945" y="2632"/>
              <a:ext cx="35" cy="169"/>
            </a:xfrm>
            <a:custGeom>
              <a:avLst/>
              <a:gdLst>
                <a:gd name="T0" fmla="*/ 53 w 16"/>
                <a:gd name="T1" fmla="*/ 117 h 75"/>
                <a:gd name="T2" fmla="*/ 0 w 16"/>
                <a:gd name="T3" fmla="*/ 275 h 75"/>
                <a:gd name="T4" fmla="*/ 44 w 16"/>
                <a:gd name="T5" fmla="*/ 466 h 75"/>
                <a:gd name="T6" fmla="*/ 158 w 16"/>
                <a:gd name="T7" fmla="*/ 859 h 75"/>
                <a:gd name="T8" fmla="*/ 72 w 16"/>
                <a:gd name="T9" fmla="*/ 320 h 75"/>
                <a:gd name="T10" fmla="*/ 125 w 16"/>
                <a:gd name="T11" fmla="*/ 0 h 75"/>
                <a:gd name="T12" fmla="*/ 20 w 16"/>
                <a:gd name="T13" fmla="*/ 117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75">
                  <a:moveTo>
                    <a:pt x="5" y="10"/>
                  </a:moveTo>
                  <a:cubicBezTo>
                    <a:pt x="4" y="14"/>
                    <a:pt x="0" y="19"/>
                    <a:pt x="0" y="24"/>
                  </a:cubicBezTo>
                  <a:cubicBezTo>
                    <a:pt x="1" y="30"/>
                    <a:pt x="4" y="34"/>
                    <a:pt x="4" y="41"/>
                  </a:cubicBezTo>
                  <a:cubicBezTo>
                    <a:pt x="2" y="55"/>
                    <a:pt x="9" y="63"/>
                    <a:pt x="15" y="75"/>
                  </a:cubicBezTo>
                  <a:cubicBezTo>
                    <a:pt x="2" y="75"/>
                    <a:pt x="5" y="36"/>
                    <a:pt x="7" y="28"/>
                  </a:cubicBezTo>
                  <a:cubicBezTo>
                    <a:pt x="8" y="22"/>
                    <a:pt x="16" y="4"/>
                    <a:pt x="12" y="0"/>
                  </a:cubicBezTo>
                  <a:cubicBezTo>
                    <a:pt x="8" y="3"/>
                    <a:pt x="7" y="9"/>
                    <a:pt x="2" y="10"/>
                  </a:cubicBezTo>
                </a:path>
              </a:pathLst>
            </a:custGeom>
            <a:solidFill>
              <a:srgbClr val="DCA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 name="Freeform 286">
              <a:extLst>
                <a:ext uri="{FF2B5EF4-FFF2-40B4-BE49-F238E27FC236}">
                  <a16:creationId xmlns:a16="http://schemas.microsoft.com/office/drawing/2014/main" id="{8D25C220-3CE7-0322-74C8-B2A80CC6F177}"/>
                </a:ext>
              </a:extLst>
            </p:cNvPr>
            <p:cNvSpPr>
              <a:spLocks/>
            </p:cNvSpPr>
            <p:nvPr/>
          </p:nvSpPr>
          <p:spPr bwMode="auto">
            <a:xfrm>
              <a:off x="2084" y="2296"/>
              <a:ext cx="33" cy="74"/>
            </a:xfrm>
            <a:custGeom>
              <a:avLst/>
              <a:gdLst>
                <a:gd name="T0" fmla="*/ 64 w 15"/>
                <a:gd name="T1" fmla="*/ 157 h 33"/>
                <a:gd name="T2" fmla="*/ 44 w 15"/>
                <a:gd name="T3" fmla="*/ 372 h 33"/>
                <a:gd name="T4" fmla="*/ 106 w 15"/>
                <a:gd name="T5" fmla="*/ 157 h 33"/>
                <a:gd name="T6" fmla="*/ 150 w 15"/>
                <a:gd name="T7" fmla="*/ 90 h 33"/>
                <a:gd name="T8" fmla="*/ 161 w 1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3">
                  <a:moveTo>
                    <a:pt x="6" y="14"/>
                  </a:moveTo>
                  <a:cubicBezTo>
                    <a:pt x="0" y="19"/>
                    <a:pt x="3" y="27"/>
                    <a:pt x="4" y="33"/>
                  </a:cubicBezTo>
                  <a:cubicBezTo>
                    <a:pt x="4" y="24"/>
                    <a:pt x="5" y="20"/>
                    <a:pt x="10" y="14"/>
                  </a:cubicBezTo>
                  <a:cubicBezTo>
                    <a:pt x="12" y="11"/>
                    <a:pt x="13" y="11"/>
                    <a:pt x="14" y="8"/>
                  </a:cubicBezTo>
                  <a:cubicBezTo>
                    <a:pt x="15" y="4"/>
                    <a:pt x="13" y="2"/>
                    <a:pt x="15" y="0"/>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 name="Freeform 287">
              <a:extLst>
                <a:ext uri="{FF2B5EF4-FFF2-40B4-BE49-F238E27FC236}">
                  <a16:creationId xmlns:a16="http://schemas.microsoft.com/office/drawing/2014/main" id="{A321AD01-4CF3-C579-864C-1A44BE29A9AB}"/>
                </a:ext>
              </a:extLst>
            </p:cNvPr>
            <p:cNvSpPr>
              <a:spLocks/>
            </p:cNvSpPr>
            <p:nvPr/>
          </p:nvSpPr>
          <p:spPr bwMode="auto">
            <a:xfrm>
              <a:off x="2054" y="2498"/>
              <a:ext cx="27" cy="81"/>
            </a:xfrm>
            <a:custGeom>
              <a:avLst/>
              <a:gdLst>
                <a:gd name="T0" fmla="*/ 72 w 12"/>
                <a:gd name="T1" fmla="*/ 11 h 36"/>
                <a:gd name="T2" fmla="*/ 81 w 12"/>
                <a:gd name="T3" fmla="*/ 207 h 36"/>
                <a:gd name="T4" fmla="*/ 56 w 12"/>
                <a:gd name="T5" fmla="*/ 320 h 36"/>
                <a:gd name="T6" fmla="*/ 56 w 12"/>
                <a:gd name="T7" fmla="*/ 410 h 36"/>
                <a:gd name="T8" fmla="*/ 126 w 12"/>
                <a:gd name="T9" fmla="*/ 207 h 36"/>
                <a:gd name="T10" fmla="*/ 101 w 1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6">
                  <a:moveTo>
                    <a:pt x="6" y="1"/>
                  </a:moveTo>
                  <a:cubicBezTo>
                    <a:pt x="0" y="1"/>
                    <a:pt x="7" y="15"/>
                    <a:pt x="7" y="18"/>
                  </a:cubicBezTo>
                  <a:cubicBezTo>
                    <a:pt x="7" y="21"/>
                    <a:pt x="5" y="24"/>
                    <a:pt x="5" y="28"/>
                  </a:cubicBezTo>
                  <a:cubicBezTo>
                    <a:pt x="5" y="30"/>
                    <a:pt x="7" y="33"/>
                    <a:pt x="5" y="36"/>
                  </a:cubicBezTo>
                  <a:cubicBezTo>
                    <a:pt x="6" y="29"/>
                    <a:pt x="12" y="24"/>
                    <a:pt x="11" y="18"/>
                  </a:cubicBezTo>
                  <a:cubicBezTo>
                    <a:pt x="11" y="12"/>
                    <a:pt x="5" y="8"/>
                    <a:pt x="9" y="0"/>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 name="Freeform 288">
              <a:extLst>
                <a:ext uri="{FF2B5EF4-FFF2-40B4-BE49-F238E27FC236}">
                  <a16:creationId xmlns:a16="http://schemas.microsoft.com/office/drawing/2014/main" id="{7040E9CF-A47B-4AFE-21FA-0579D25528BE}"/>
                </a:ext>
              </a:extLst>
            </p:cNvPr>
            <p:cNvSpPr>
              <a:spLocks/>
            </p:cNvSpPr>
            <p:nvPr/>
          </p:nvSpPr>
          <p:spPr bwMode="auto">
            <a:xfrm>
              <a:off x="2037" y="2846"/>
              <a:ext cx="20" cy="38"/>
            </a:xfrm>
            <a:custGeom>
              <a:avLst/>
              <a:gdLst>
                <a:gd name="T0" fmla="*/ 64 w 9"/>
                <a:gd name="T1" fmla="*/ 36 h 17"/>
                <a:gd name="T2" fmla="*/ 98 w 9"/>
                <a:gd name="T3" fmla="*/ 190 h 17"/>
                <a:gd name="T4" fmla="*/ 80 w 9"/>
                <a:gd name="T5" fmla="*/ 0 h 17"/>
                <a:gd name="T6" fmla="*/ 0 60000 65536"/>
                <a:gd name="T7" fmla="*/ 0 60000 65536"/>
                <a:gd name="T8" fmla="*/ 0 60000 65536"/>
              </a:gdLst>
              <a:ahLst/>
              <a:cxnLst>
                <a:cxn ang="T6">
                  <a:pos x="T0" y="T1"/>
                </a:cxn>
                <a:cxn ang="T7">
                  <a:pos x="T2" y="T3"/>
                </a:cxn>
                <a:cxn ang="T8">
                  <a:pos x="T4" y="T5"/>
                </a:cxn>
              </a:cxnLst>
              <a:rect l="0" t="0" r="r" b="b"/>
              <a:pathLst>
                <a:path w="9" h="17">
                  <a:moveTo>
                    <a:pt x="6" y="3"/>
                  </a:moveTo>
                  <a:cubicBezTo>
                    <a:pt x="0" y="3"/>
                    <a:pt x="7" y="15"/>
                    <a:pt x="9" y="17"/>
                  </a:cubicBezTo>
                  <a:cubicBezTo>
                    <a:pt x="7" y="10"/>
                    <a:pt x="4" y="7"/>
                    <a:pt x="7" y="0"/>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 name="Freeform 289">
              <a:extLst>
                <a:ext uri="{FF2B5EF4-FFF2-40B4-BE49-F238E27FC236}">
                  <a16:creationId xmlns:a16="http://schemas.microsoft.com/office/drawing/2014/main" id="{3077F67A-00AD-3ED9-0235-C0222778D6A8}"/>
                </a:ext>
              </a:extLst>
            </p:cNvPr>
            <p:cNvSpPr>
              <a:spLocks/>
            </p:cNvSpPr>
            <p:nvPr/>
          </p:nvSpPr>
          <p:spPr bwMode="auto">
            <a:xfrm>
              <a:off x="2054" y="2897"/>
              <a:ext cx="9" cy="25"/>
            </a:xfrm>
            <a:custGeom>
              <a:avLst/>
              <a:gdLst>
                <a:gd name="T0" fmla="*/ 0 w 4"/>
                <a:gd name="T1" fmla="*/ 36 h 11"/>
                <a:gd name="T2" fmla="*/ 11 w 4"/>
                <a:gd name="T3" fmla="*/ 130 h 11"/>
                <a:gd name="T4" fmla="*/ 36 w 4"/>
                <a:gd name="T5" fmla="*/ 0 h 11"/>
                <a:gd name="T6" fmla="*/ 0 60000 65536"/>
                <a:gd name="T7" fmla="*/ 0 60000 65536"/>
                <a:gd name="T8" fmla="*/ 0 60000 65536"/>
              </a:gdLst>
              <a:ahLst/>
              <a:cxnLst>
                <a:cxn ang="T6">
                  <a:pos x="T0" y="T1"/>
                </a:cxn>
                <a:cxn ang="T7">
                  <a:pos x="T2" y="T3"/>
                </a:cxn>
                <a:cxn ang="T8">
                  <a:pos x="T4" y="T5"/>
                </a:cxn>
              </a:cxnLst>
              <a:rect l="0" t="0" r="r" b="b"/>
              <a:pathLst>
                <a:path w="4" h="11">
                  <a:moveTo>
                    <a:pt x="0" y="3"/>
                  </a:moveTo>
                  <a:cubicBezTo>
                    <a:pt x="1" y="5"/>
                    <a:pt x="1" y="8"/>
                    <a:pt x="1" y="11"/>
                  </a:cubicBezTo>
                  <a:cubicBezTo>
                    <a:pt x="4" y="9"/>
                    <a:pt x="3" y="4"/>
                    <a:pt x="3" y="0"/>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 name="Freeform 290">
              <a:extLst>
                <a:ext uri="{FF2B5EF4-FFF2-40B4-BE49-F238E27FC236}">
                  <a16:creationId xmlns:a16="http://schemas.microsoft.com/office/drawing/2014/main" id="{94E598C0-75E5-4A43-C2C7-93C6AAEEB96A}"/>
                </a:ext>
              </a:extLst>
            </p:cNvPr>
            <p:cNvSpPr>
              <a:spLocks/>
            </p:cNvSpPr>
            <p:nvPr/>
          </p:nvSpPr>
          <p:spPr bwMode="auto">
            <a:xfrm>
              <a:off x="2045" y="2821"/>
              <a:ext cx="7" cy="13"/>
            </a:xfrm>
            <a:custGeom>
              <a:avLst/>
              <a:gdLst>
                <a:gd name="T0" fmla="*/ 12 w 3"/>
                <a:gd name="T1" fmla="*/ 61 h 6"/>
                <a:gd name="T2" fmla="*/ 37 w 3"/>
                <a:gd name="T3" fmla="*/ 0 h 6"/>
                <a:gd name="T4" fmla="*/ 0 60000 65536"/>
                <a:gd name="T5" fmla="*/ 0 60000 65536"/>
              </a:gdLst>
              <a:ahLst/>
              <a:cxnLst>
                <a:cxn ang="T4">
                  <a:pos x="T0" y="T1"/>
                </a:cxn>
                <a:cxn ang="T5">
                  <a:pos x="T2" y="T3"/>
                </a:cxn>
              </a:cxnLst>
              <a:rect l="0" t="0" r="r" b="b"/>
              <a:pathLst>
                <a:path w="3" h="6">
                  <a:moveTo>
                    <a:pt x="1" y="6"/>
                  </a:moveTo>
                  <a:cubicBezTo>
                    <a:pt x="0" y="4"/>
                    <a:pt x="1" y="2"/>
                    <a:pt x="3" y="0"/>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 name="Freeform 291">
              <a:extLst>
                <a:ext uri="{FF2B5EF4-FFF2-40B4-BE49-F238E27FC236}">
                  <a16:creationId xmlns:a16="http://schemas.microsoft.com/office/drawing/2014/main" id="{14DB35DA-44BA-3391-BBD5-AE557475DD98}"/>
                </a:ext>
              </a:extLst>
            </p:cNvPr>
            <p:cNvSpPr>
              <a:spLocks/>
            </p:cNvSpPr>
            <p:nvPr/>
          </p:nvSpPr>
          <p:spPr bwMode="auto">
            <a:xfrm>
              <a:off x="2481" y="2112"/>
              <a:ext cx="25" cy="13"/>
            </a:xfrm>
            <a:custGeom>
              <a:avLst/>
              <a:gdLst>
                <a:gd name="T0" fmla="*/ 57 w 11"/>
                <a:gd name="T1" fmla="*/ 0 h 6"/>
                <a:gd name="T2" fmla="*/ 118 w 11"/>
                <a:gd name="T3" fmla="*/ 43 h 6"/>
                <a:gd name="T4" fmla="*/ 102 w 11"/>
                <a:gd name="T5" fmla="*/ 20 h 6"/>
                <a:gd name="T6" fmla="*/ 0 60000 65536"/>
                <a:gd name="T7" fmla="*/ 0 60000 65536"/>
                <a:gd name="T8" fmla="*/ 0 60000 65536"/>
              </a:gdLst>
              <a:ahLst/>
              <a:cxnLst>
                <a:cxn ang="T6">
                  <a:pos x="T0" y="T1"/>
                </a:cxn>
                <a:cxn ang="T7">
                  <a:pos x="T2" y="T3"/>
                </a:cxn>
                <a:cxn ang="T8">
                  <a:pos x="T4" y="T5"/>
                </a:cxn>
              </a:cxnLst>
              <a:rect l="0" t="0" r="r" b="b"/>
              <a:pathLst>
                <a:path w="11" h="6">
                  <a:moveTo>
                    <a:pt x="5" y="0"/>
                  </a:moveTo>
                  <a:cubicBezTo>
                    <a:pt x="0" y="5"/>
                    <a:pt x="7" y="6"/>
                    <a:pt x="10" y="4"/>
                  </a:cubicBezTo>
                  <a:cubicBezTo>
                    <a:pt x="11" y="2"/>
                    <a:pt x="10" y="3"/>
                    <a:pt x="9" y="2"/>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 name="Freeform 292">
              <a:extLst>
                <a:ext uri="{FF2B5EF4-FFF2-40B4-BE49-F238E27FC236}">
                  <a16:creationId xmlns:a16="http://schemas.microsoft.com/office/drawing/2014/main" id="{5084FD2F-F709-5655-F1C4-7827B54DCD63}"/>
                </a:ext>
              </a:extLst>
            </p:cNvPr>
            <p:cNvSpPr>
              <a:spLocks/>
            </p:cNvSpPr>
            <p:nvPr/>
          </p:nvSpPr>
          <p:spPr bwMode="auto">
            <a:xfrm>
              <a:off x="2512" y="2130"/>
              <a:ext cx="5" cy="4"/>
            </a:xfrm>
            <a:custGeom>
              <a:avLst/>
              <a:gdLst>
                <a:gd name="T0" fmla="*/ 20 w 2"/>
                <a:gd name="T1" fmla="*/ 8 h 2"/>
                <a:gd name="T2" fmla="*/ 33 w 2"/>
                <a:gd name="T3" fmla="*/ 16 h 2"/>
                <a:gd name="T4" fmla="*/ 0 60000 65536"/>
                <a:gd name="T5" fmla="*/ 0 60000 65536"/>
              </a:gdLst>
              <a:ahLst/>
              <a:cxnLst>
                <a:cxn ang="T4">
                  <a:pos x="T0" y="T1"/>
                </a:cxn>
                <a:cxn ang="T5">
                  <a:pos x="T2" y="T3"/>
                </a:cxn>
              </a:cxnLst>
              <a:rect l="0" t="0" r="r" b="b"/>
              <a:pathLst>
                <a:path w="2" h="2">
                  <a:moveTo>
                    <a:pt x="1" y="1"/>
                  </a:moveTo>
                  <a:cubicBezTo>
                    <a:pt x="0" y="0"/>
                    <a:pt x="1" y="1"/>
                    <a:pt x="2" y="2"/>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 name="Freeform 293">
              <a:extLst>
                <a:ext uri="{FF2B5EF4-FFF2-40B4-BE49-F238E27FC236}">
                  <a16:creationId xmlns:a16="http://schemas.microsoft.com/office/drawing/2014/main" id="{CEAF81C0-B318-5864-AB5B-4AF4E24A5790}"/>
                </a:ext>
              </a:extLst>
            </p:cNvPr>
            <p:cNvSpPr>
              <a:spLocks/>
            </p:cNvSpPr>
            <p:nvPr/>
          </p:nvSpPr>
          <p:spPr bwMode="auto">
            <a:xfrm>
              <a:off x="2467" y="2267"/>
              <a:ext cx="18" cy="24"/>
            </a:xfrm>
            <a:custGeom>
              <a:avLst/>
              <a:gdLst>
                <a:gd name="T0" fmla="*/ 92 w 8"/>
                <a:gd name="T1" fmla="*/ 0 h 11"/>
                <a:gd name="T2" fmla="*/ 0 w 8"/>
                <a:gd name="T3" fmla="*/ 113 h 11"/>
                <a:gd name="T4" fmla="*/ 0 w 8"/>
                <a:gd name="T5" fmla="*/ 96 h 11"/>
                <a:gd name="T6" fmla="*/ 0 60000 65536"/>
                <a:gd name="T7" fmla="*/ 0 60000 65536"/>
                <a:gd name="T8" fmla="*/ 0 60000 65536"/>
              </a:gdLst>
              <a:ahLst/>
              <a:cxnLst>
                <a:cxn ang="T6">
                  <a:pos x="T0" y="T1"/>
                </a:cxn>
                <a:cxn ang="T7">
                  <a:pos x="T2" y="T3"/>
                </a:cxn>
                <a:cxn ang="T8">
                  <a:pos x="T4" y="T5"/>
                </a:cxn>
              </a:cxnLst>
              <a:rect l="0" t="0" r="r" b="b"/>
              <a:pathLst>
                <a:path w="8" h="11">
                  <a:moveTo>
                    <a:pt x="8" y="0"/>
                  </a:moveTo>
                  <a:cubicBezTo>
                    <a:pt x="6" y="3"/>
                    <a:pt x="4" y="10"/>
                    <a:pt x="0" y="11"/>
                  </a:cubicBezTo>
                  <a:cubicBezTo>
                    <a:pt x="0" y="10"/>
                    <a:pt x="0" y="9"/>
                    <a:pt x="0" y="9"/>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 name="Freeform 294">
              <a:extLst>
                <a:ext uri="{FF2B5EF4-FFF2-40B4-BE49-F238E27FC236}">
                  <a16:creationId xmlns:a16="http://schemas.microsoft.com/office/drawing/2014/main" id="{22BFDDA9-7389-47EB-3386-092748E2B718}"/>
                </a:ext>
              </a:extLst>
            </p:cNvPr>
            <p:cNvSpPr>
              <a:spLocks/>
            </p:cNvSpPr>
            <p:nvPr/>
          </p:nvSpPr>
          <p:spPr bwMode="auto">
            <a:xfrm>
              <a:off x="2153" y="2166"/>
              <a:ext cx="25" cy="16"/>
            </a:xfrm>
            <a:custGeom>
              <a:avLst/>
              <a:gdLst>
                <a:gd name="T0" fmla="*/ 11 w 11"/>
                <a:gd name="T1" fmla="*/ 73 h 7"/>
                <a:gd name="T2" fmla="*/ 73 w 11"/>
                <a:gd name="T3" fmla="*/ 0 h 7"/>
                <a:gd name="T4" fmla="*/ 130 w 11"/>
                <a:gd name="T5" fmla="*/ 48 h 7"/>
                <a:gd name="T6" fmla="*/ 45 w 11"/>
                <a:gd name="T7" fmla="*/ 4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7">
                  <a:moveTo>
                    <a:pt x="1" y="6"/>
                  </a:moveTo>
                  <a:cubicBezTo>
                    <a:pt x="0" y="7"/>
                    <a:pt x="4" y="1"/>
                    <a:pt x="6" y="0"/>
                  </a:cubicBezTo>
                  <a:cubicBezTo>
                    <a:pt x="8" y="2"/>
                    <a:pt x="9" y="3"/>
                    <a:pt x="11" y="4"/>
                  </a:cubicBezTo>
                  <a:cubicBezTo>
                    <a:pt x="8" y="3"/>
                    <a:pt x="6" y="3"/>
                    <a:pt x="4" y="4"/>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 name="Freeform 295">
              <a:extLst>
                <a:ext uri="{FF2B5EF4-FFF2-40B4-BE49-F238E27FC236}">
                  <a16:creationId xmlns:a16="http://schemas.microsoft.com/office/drawing/2014/main" id="{2DB797CB-E625-7AE8-E9B3-9768A7C0984F}"/>
                </a:ext>
              </a:extLst>
            </p:cNvPr>
            <p:cNvSpPr>
              <a:spLocks/>
            </p:cNvSpPr>
            <p:nvPr/>
          </p:nvSpPr>
          <p:spPr bwMode="auto">
            <a:xfrm>
              <a:off x="2194" y="2175"/>
              <a:ext cx="9" cy="4"/>
            </a:xfrm>
            <a:custGeom>
              <a:avLst/>
              <a:gdLst>
                <a:gd name="T0" fmla="*/ 11 w 4"/>
                <a:gd name="T1" fmla="*/ 0 h 2"/>
                <a:gd name="T2" fmla="*/ 0 w 4"/>
                <a:gd name="T3" fmla="*/ 16 h 2"/>
                <a:gd name="T4" fmla="*/ 45 w 4"/>
                <a:gd name="T5" fmla="*/ 16 h 2"/>
                <a:gd name="T6" fmla="*/ 0 60000 65536"/>
                <a:gd name="T7" fmla="*/ 0 60000 65536"/>
                <a:gd name="T8" fmla="*/ 0 60000 65536"/>
              </a:gdLst>
              <a:ahLst/>
              <a:cxnLst>
                <a:cxn ang="T6">
                  <a:pos x="T0" y="T1"/>
                </a:cxn>
                <a:cxn ang="T7">
                  <a:pos x="T2" y="T3"/>
                </a:cxn>
                <a:cxn ang="T8">
                  <a:pos x="T4" y="T5"/>
                </a:cxn>
              </a:cxnLst>
              <a:rect l="0" t="0" r="r" b="b"/>
              <a:pathLst>
                <a:path w="4" h="2">
                  <a:moveTo>
                    <a:pt x="1" y="0"/>
                  </a:moveTo>
                  <a:cubicBezTo>
                    <a:pt x="1" y="0"/>
                    <a:pt x="0" y="0"/>
                    <a:pt x="0" y="2"/>
                  </a:cubicBezTo>
                  <a:cubicBezTo>
                    <a:pt x="1" y="2"/>
                    <a:pt x="4" y="2"/>
                    <a:pt x="4" y="2"/>
                  </a:cubicBezTo>
                </a:path>
              </a:pathLst>
            </a:custGeom>
            <a:solidFill>
              <a:srgbClr val="F0D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 name="Freeform 296">
              <a:extLst>
                <a:ext uri="{FF2B5EF4-FFF2-40B4-BE49-F238E27FC236}">
                  <a16:creationId xmlns:a16="http://schemas.microsoft.com/office/drawing/2014/main" id="{DC72BF66-81D0-B41A-52A8-0A978815DCB0}"/>
                </a:ext>
              </a:extLst>
            </p:cNvPr>
            <p:cNvSpPr>
              <a:spLocks/>
            </p:cNvSpPr>
            <p:nvPr/>
          </p:nvSpPr>
          <p:spPr bwMode="auto">
            <a:xfrm>
              <a:off x="2353" y="2063"/>
              <a:ext cx="193" cy="298"/>
            </a:xfrm>
            <a:custGeom>
              <a:avLst/>
              <a:gdLst>
                <a:gd name="T0" fmla="*/ 9 w 86"/>
                <a:gd name="T1" fmla="*/ 0 h 133"/>
                <a:gd name="T2" fmla="*/ 65 w 86"/>
                <a:gd name="T3" fmla="*/ 372 h 133"/>
                <a:gd name="T4" fmla="*/ 146 w 86"/>
                <a:gd name="T5" fmla="*/ 717 h 133"/>
                <a:gd name="T6" fmla="*/ 272 w 86"/>
                <a:gd name="T7" fmla="*/ 1181 h 133"/>
                <a:gd name="T8" fmla="*/ 384 w 86"/>
                <a:gd name="T9" fmla="*/ 1477 h 133"/>
                <a:gd name="T10" fmla="*/ 489 w 86"/>
                <a:gd name="T11" fmla="*/ 1416 h 133"/>
                <a:gd name="T12" fmla="*/ 599 w 86"/>
                <a:gd name="T13" fmla="*/ 1279 h 133"/>
                <a:gd name="T14" fmla="*/ 891 w 86"/>
                <a:gd name="T15" fmla="*/ 643 h 133"/>
                <a:gd name="T16" fmla="*/ 891 w 86"/>
                <a:gd name="T17" fmla="*/ 361 h 133"/>
                <a:gd name="T18" fmla="*/ 590 w 86"/>
                <a:gd name="T19" fmla="*/ 181 h 133"/>
                <a:gd name="T20" fmla="*/ 770 w 86"/>
                <a:gd name="T21" fmla="*/ 518 h 133"/>
                <a:gd name="T22" fmla="*/ 689 w 86"/>
                <a:gd name="T23" fmla="*/ 842 h 133"/>
                <a:gd name="T24" fmla="*/ 429 w 86"/>
                <a:gd name="T25" fmla="*/ 923 h 133"/>
                <a:gd name="T26" fmla="*/ 272 w 86"/>
                <a:gd name="T27" fmla="*/ 753 h 133"/>
                <a:gd name="T28" fmla="*/ 218 w 86"/>
                <a:gd name="T29" fmla="*/ 406 h 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6" h="133">
                  <a:moveTo>
                    <a:pt x="1" y="0"/>
                  </a:moveTo>
                  <a:cubicBezTo>
                    <a:pt x="0" y="11"/>
                    <a:pt x="4" y="22"/>
                    <a:pt x="6" y="33"/>
                  </a:cubicBezTo>
                  <a:cubicBezTo>
                    <a:pt x="8" y="44"/>
                    <a:pt x="11" y="54"/>
                    <a:pt x="13" y="64"/>
                  </a:cubicBezTo>
                  <a:cubicBezTo>
                    <a:pt x="17" y="78"/>
                    <a:pt x="20" y="92"/>
                    <a:pt x="24" y="105"/>
                  </a:cubicBezTo>
                  <a:cubicBezTo>
                    <a:pt x="26" y="112"/>
                    <a:pt x="27" y="127"/>
                    <a:pt x="34" y="131"/>
                  </a:cubicBezTo>
                  <a:cubicBezTo>
                    <a:pt x="39" y="133"/>
                    <a:pt x="40" y="130"/>
                    <a:pt x="43" y="126"/>
                  </a:cubicBezTo>
                  <a:cubicBezTo>
                    <a:pt x="46" y="122"/>
                    <a:pt x="50" y="119"/>
                    <a:pt x="53" y="114"/>
                  </a:cubicBezTo>
                  <a:cubicBezTo>
                    <a:pt x="64" y="97"/>
                    <a:pt x="72" y="77"/>
                    <a:pt x="79" y="57"/>
                  </a:cubicBezTo>
                  <a:cubicBezTo>
                    <a:pt x="82" y="49"/>
                    <a:pt x="86" y="39"/>
                    <a:pt x="79" y="32"/>
                  </a:cubicBezTo>
                  <a:cubicBezTo>
                    <a:pt x="74" y="25"/>
                    <a:pt x="61" y="17"/>
                    <a:pt x="52" y="16"/>
                  </a:cubicBezTo>
                  <a:cubicBezTo>
                    <a:pt x="64" y="23"/>
                    <a:pt x="68" y="33"/>
                    <a:pt x="68" y="46"/>
                  </a:cubicBezTo>
                  <a:cubicBezTo>
                    <a:pt x="68" y="56"/>
                    <a:pt x="66" y="67"/>
                    <a:pt x="61" y="75"/>
                  </a:cubicBezTo>
                  <a:cubicBezTo>
                    <a:pt x="54" y="87"/>
                    <a:pt x="50" y="88"/>
                    <a:pt x="38" y="82"/>
                  </a:cubicBezTo>
                  <a:cubicBezTo>
                    <a:pt x="30" y="78"/>
                    <a:pt x="27" y="76"/>
                    <a:pt x="24" y="67"/>
                  </a:cubicBezTo>
                  <a:cubicBezTo>
                    <a:pt x="22" y="57"/>
                    <a:pt x="21" y="47"/>
                    <a:pt x="19" y="36"/>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 name="Freeform 297">
              <a:extLst>
                <a:ext uri="{FF2B5EF4-FFF2-40B4-BE49-F238E27FC236}">
                  <a16:creationId xmlns:a16="http://schemas.microsoft.com/office/drawing/2014/main" id="{CB13D035-0844-0E46-FE7E-D0B9D40E3F60}"/>
                </a:ext>
              </a:extLst>
            </p:cNvPr>
            <p:cNvSpPr>
              <a:spLocks/>
            </p:cNvSpPr>
            <p:nvPr/>
          </p:nvSpPr>
          <p:spPr bwMode="auto">
            <a:xfrm>
              <a:off x="2420" y="2240"/>
              <a:ext cx="83" cy="105"/>
            </a:xfrm>
            <a:custGeom>
              <a:avLst/>
              <a:gdLst>
                <a:gd name="T0" fmla="*/ 0 w 37"/>
                <a:gd name="T1" fmla="*/ 355 h 47"/>
                <a:gd name="T2" fmla="*/ 101 w 37"/>
                <a:gd name="T3" fmla="*/ 505 h 47"/>
                <a:gd name="T4" fmla="*/ 215 w 37"/>
                <a:gd name="T5" fmla="*/ 355 h 47"/>
                <a:gd name="T6" fmla="*/ 397 w 37"/>
                <a:gd name="T7" fmla="*/ 0 h 47"/>
                <a:gd name="T8" fmla="*/ 328 w 37"/>
                <a:gd name="T9" fmla="*/ 134 h 47"/>
                <a:gd name="T10" fmla="*/ 202 w 37"/>
                <a:gd name="T11" fmla="*/ 299 h 47"/>
                <a:gd name="T12" fmla="*/ 36 w 37"/>
                <a:gd name="T13" fmla="*/ 33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47">
                  <a:moveTo>
                    <a:pt x="0" y="32"/>
                  </a:moveTo>
                  <a:cubicBezTo>
                    <a:pt x="0" y="36"/>
                    <a:pt x="5" y="44"/>
                    <a:pt x="9" y="45"/>
                  </a:cubicBezTo>
                  <a:cubicBezTo>
                    <a:pt x="16" y="47"/>
                    <a:pt x="17" y="36"/>
                    <a:pt x="19" y="32"/>
                  </a:cubicBezTo>
                  <a:cubicBezTo>
                    <a:pt x="23" y="21"/>
                    <a:pt x="37" y="14"/>
                    <a:pt x="35" y="0"/>
                  </a:cubicBezTo>
                  <a:cubicBezTo>
                    <a:pt x="32" y="2"/>
                    <a:pt x="31" y="9"/>
                    <a:pt x="29" y="12"/>
                  </a:cubicBezTo>
                  <a:cubicBezTo>
                    <a:pt x="26" y="18"/>
                    <a:pt x="23" y="23"/>
                    <a:pt x="18" y="27"/>
                  </a:cubicBezTo>
                  <a:cubicBezTo>
                    <a:pt x="16" y="29"/>
                    <a:pt x="5" y="36"/>
                    <a:pt x="3" y="30"/>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 name="Freeform 298">
              <a:extLst>
                <a:ext uri="{FF2B5EF4-FFF2-40B4-BE49-F238E27FC236}">
                  <a16:creationId xmlns:a16="http://schemas.microsoft.com/office/drawing/2014/main" id="{2D4F3A1F-BD79-C970-DE34-D4EBF79994AA}"/>
                </a:ext>
              </a:extLst>
            </p:cNvPr>
            <p:cNvSpPr>
              <a:spLocks/>
            </p:cNvSpPr>
            <p:nvPr/>
          </p:nvSpPr>
          <p:spPr bwMode="auto">
            <a:xfrm>
              <a:off x="3154" y="2525"/>
              <a:ext cx="67" cy="132"/>
            </a:xfrm>
            <a:custGeom>
              <a:avLst/>
              <a:gdLst>
                <a:gd name="T0" fmla="*/ 125 w 30"/>
                <a:gd name="T1" fmla="*/ 215 h 59"/>
                <a:gd name="T2" fmla="*/ 80 w 30"/>
                <a:gd name="T3" fmla="*/ 336 h 59"/>
                <a:gd name="T4" fmla="*/ 65 w 30"/>
                <a:gd name="T5" fmla="*/ 392 h 59"/>
                <a:gd name="T6" fmla="*/ 20 w 30"/>
                <a:gd name="T7" fmla="*/ 436 h 59"/>
                <a:gd name="T8" fmla="*/ 109 w 30"/>
                <a:gd name="T9" fmla="*/ 535 h 59"/>
                <a:gd name="T10" fmla="*/ 154 w 30"/>
                <a:gd name="T11" fmla="*/ 660 h 59"/>
                <a:gd name="T12" fmla="*/ 243 w 30"/>
                <a:gd name="T13" fmla="*/ 615 h 59"/>
                <a:gd name="T14" fmla="*/ 335 w 30"/>
                <a:gd name="T15" fmla="*/ 65 h 59"/>
                <a:gd name="T16" fmla="*/ 80 w 30"/>
                <a:gd name="T17" fmla="*/ 65 h 59"/>
                <a:gd name="T18" fmla="*/ 56 w 30"/>
                <a:gd name="T19" fmla="*/ 20 h 59"/>
                <a:gd name="T20" fmla="*/ 45 w 30"/>
                <a:gd name="T21" fmla="*/ 56 h 59"/>
                <a:gd name="T22" fmla="*/ 101 w 30"/>
                <a:gd name="T23" fmla="*/ 154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9">
                  <a:moveTo>
                    <a:pt x="11" y="19"/>
                  </a:moveTo>
                  <a:cubicBezTo>
                    <a:pt x="7" y="21"/>
                    <a:pt x="8" y="26"/>
                    <a:pt x="7" y="30"/>
                  </a:cubicBezTo>
                  <a:cubicBezTo>
                    <a:pt x="7" y="32"/>
                    <a:pt x="7" y="34"/>
                    <a:pt x="6" y="35"/>
                  </a:cubicBezTo>
                  <a:cubicBezTo>
                    <a:pt x="6" y="37"/>
                    <a:pt x="3" y="37"/>
                    <a:pt x="2" y="39"/>
                  </a:cubicBezTo>
                  <a:cubicBezTo>
                    <a:pt x="0" y="44"/>
                    <a:pt x="7" y="45"/>
                    <a:pt x="10" y="48"/>
                  </a:cubicBezTo>
                  <a:cubicBezTo>
                    <a:pt x="15" y="51"/>
                    <a:pt x="14" y="53"/>
                    <a:pt x="14" y="59"/>
                  </a:cubicBezTo>
                  <a:cubicBezTo>
                    <a:pt x="17" y="59"/>
                    <a:pt x="20" y="58"/>
                    <a:pt x="22" y="55"/>
                  </a:cubicBezTo>
                  <a:cubicBezTo>
                    <a:pt x="10" y="42"/>
                    <a:pt x="17" y="15"/>
                    <a:pt x="30" y="6"/>
                  </a:cubicBezTo>
                  <a:cubicBezTo>
                    <a:pt x="22" y="5"/>
                    <a:pt x="14" y="11"/>
                    <a:pt x="7" y="6"/>
                  </a:cubicBezTo>
                  <a:cubicBezTo>
                    <a:pt x="6" y="5"/>
                    <a:pt x="6" y="3"/>
                    <a:pt x="5" y="2"/>
                  </a:cubicBezTo>
                  <a:cubicBezTo>
                    <a:pt x="2" y="0"/>
                    <a:pt x="3" y="4"/>
                    <a:pt x="4" y="5"/>
                  </a:cubicBezTo>
                  <a:cubicBezTo>
                    <a:pt x="6" y="8"/>
                    <a:pt x="14" y="8"/>
                    <a:pt x="9" y="14"/>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2" name="Freeform 299">
              <a:extLst>
                <a:ext uri="{FF2B5EF4-FFF2-40B4-BE49-F238E27FC236}">
                  <a16:creationId xmlns:a16="http://schemas.microsoft.com/office/drawing/2014/main" id="{61866EAE-423F-8003-A53C-791CF740C1EA}"/>
                </a:ext>
              </a:extLst>
            </p:cNvPr>
            <p:cNvSpPr>
              <a:spLocks/>
            </p:cNvSpPr>
            <p:nvPr/>
          </p:nvSpPr>
          <p:spPr bwMode="auto">
            <a:xfrm>
              <a:off x="3152" y="2590"/>
              <a:ext cx="92" cy="146"/>
            </a:xfrm>
            <a:custGeom>
              <a:avLst/>
              <a:gdLst>
                <a:gd name="T0" fmla="*/ 307 w 41"/>
                <a:gd name="T1" fmla="*/ 465 h 65"/>
                <a:gd name="T2" fmla="*/ 157 w 41"/>
                <a:gd name="T3" fmla="*/ 627 h 65"/>
                <a:gd name="T4" fmla="*/ 0 w 41"/>
                <a:gd name="T5" fmla="*/ 672 h 65"/>
                <a:gd name="T6" fmla="*/ 236 w 41"/>
                <a:gd name="T7" fmla="*/ 647 h 65"/>
                <a:gd name="T8" fmla="*/ 292 w 41"/>
                <a:gd name="T9" fmla="*/ 717 h 65"/>
                <a:gd name="T10" fmla="*/ 328 w 41"/>
                <a:gd name="T11" fmla="*/ 465 h 65"/>
                <a:gd name="T12" fmla="*/ 352 w 41"/>
                <a:gd name="T13" fmla="*/ 272 h 65"/>
                <a:gd name="T14" fmla="*/ 227 w 41"/>
                <a:gd name="T15" fmla="*/ 101 h 65"/>
                <a:gd name="T16" fmla="*/ 397 w 41"/>
                <a:gd name="T17" fmla="*/ 272 h 65"/>
                <a:gd name="T18" fmla="*/ 352 w 41"/>
                <a:gd name="T19" fmla="*/ 373 h 65"/>
                <a:gd name="T20" fmla="*/ 247 w 41"/>
                <a:gd name="T21" fmla="*/ 398 h 65"/>
                <a:gd name="T22" fmla="*/ 272 w 41"/>
                <a:gd name="T23" fmla="*/ 418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65">
                  <a:moveTo>
                    <a:pt x="27" y="41"/>
                  </a:moveTo>
                  <a:cubicBezTo>
                    <a:pt x="21" y="43"/>
                    <a:pt x="20" y="53"/>
                    <a:pt x="14" y="55"/>
                  </a:cubicBezTo>
                  <a:cubicBezTo>
                    <a:pt x="9" y="57"/>
                    <a:pt x="0" y="51"/>
                    <a:pt x="0" y="59"/>
                  </a:cubicBezTo>
                  <a:cubicBezTo>
                    <a:pt x="4" y="61"/>
                    <a:pt x="15" y="57"/>
                    <a:pt x="21" y="57"/>
                  </a:cubicBezTo>
                  <a:cubicBezTo>
                    <a:pt x="17" y="62"/>
                    <a:pt x="22" y="65"/>
                    <a:pt x="26" y="63"/>
                  </a:cubicBezTo>
                  <a:cubicBezTo>
                    <a:pt x="22" y="56"/>
                    <a:pt x="26" y="48"/>
                    <a:pt x="29" y="41"/>
                  </a:cubicBezTo>
                  <a:cubicBezTo>
                    <a:pt x="41" y="46"/>
                    <a:pt x="33" y="28"/>
                    <a:pt x="31" y="24"/>
                  </a:cubicBezTo>
                  <a:cubicBezTo>
                    <a:pt x="30" y="21"/>
                    <a:pt x="27" y="0"/>
                    <a:pt x="20" y="9"/>
                  </a:cubicBezTo>
                  <a:cubicBezTo>
                    <a:pt x="23" y="13"/>
                    <a:pt x="35" y="18"/>
                    <a:pt x="35" y="24"/>
                  </a:cubicBezTo>
                  <a:cubicBezTo>
                    <a:pt x="35" y="29"/>
                    <a:pt x="27" y="29"/>
                    <a:pt x="31" y="33"/>
                  </a:cubicBezTo>
                  <a:cubicBezTo>
                    <a:pt x="28" y="32"/>
                    <a:pt x="25" y="34"/>
                    <a:pt x="22" y="35"/>
                  </a:cubicBezTo>
                  <a:cubicBezTo>
                    <a:pt x="22" y="36"/>
                    <a:pt x="23" y="36"/>
                    <a:pt x="24" y="3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3" name="Freeform 300">
              <a:extLst>
                <a:ext uri="{FF2B5EF4-FFF2-40B4-BE49-F238E27FC236}">
                  <a16:creationId xmlns:a16="http://schemas.microsoft.com/office/drawing/2014/main" id="{1AEB62B1-560A-18C1-BDF5-4A7139DD227B}"/>
                </a:ext>
              </a:extLst>
            </p:cNvPr>
            <p:cNvSpPr>
              <a:spLocks/>
            </p:cNvSpPr>
            <p:nvPr/>
          </p:nvSpPr>
          <p:spPr bwMode="auto">
            <a:xfrm>
              <a:off x="3177" y="2763"/>
              <a:ext cx="121" cy="136"/>
            </a:xfrm>
            <a:custGeom>
              <a:avLst/>
              <a:gdLst>
                <a:gd name="T0" fmla="*/ 262 w 54"/>
                <a:gd name="T1" fmla="*/ 45 h 61"/>
                <a:gd name="T2" fmla="*/ 125 w 54"/>
                <a:gd name="T3" fmla="*/ 100 h 61"/>
                <a:gd name="T4" fmla="*/ 190 w 54"/>
                <a:gd name="T5" fmla="*/ 332 h 61"/>
                <a:gd name="T6" fmla="*/ 125 w 54"/>
                <a:gd name="T7" fmla="*/ 433 h 61"/>
                <a:gd name="T8" fmla="*/ 155 w 54"/>
                <a:gd name="T9" fmla="*/ 577 h 61"/>
                <a:gd name="T10" fmla="*/ 0 w 54"/>
                <a:gd name="T11" fmla="*/ 522 h 61"/>
                <a:gd name="T12" fmla="*/ 45 w 54"/>
                <a:gd name="T13" fmla="*/ 533 h 61"/>
                <a:gd name="T14" fmla="*/ 56 w 54"/>
                <a:gd name="T15" fmla="*/ 667 h 61"/>
                <a:gd name="T16" fmla="*/ 170 w 54"/>
                <a:gd name="T17" fmla="*/ 598 h 61"/>
                <a:gd name="T18" fmla="*/ 271 w 54"/>
                <a:gd name="T19" fmla="*/ 676 h 61"/>
                <a:gd name="T20" fmla="*/ 202 w 54"/>
                <a:gd name="T21" fmla="*/ 477 h 61"/>
                <a:gd name="T22" fmla="*/ 336 w 54"/>
                <a:gd name="T23" fmla="*/ 397 h 61"/>
                <a:gd name="T24" fmla="*/ 607 w 54"/>
                <a:gd name="T25" fmla="*/ 308 h 61"/>
                <a:gd name="T26" fmla="*/ 372 w 54"/>
                <a:gd name="T27" fmla="*/ 299 h 61"/>
                <a:gd name="T28" fmla="*/ 417 w 54"/>
                <a:gd name="T29" fmla="*/ 243 h 61"/>
                <a:gd name="T30" fmla="*/ 347 w 54"/>
                <a:gd name="T31" fmla="*/ 223 h 61"/>
                <a:gd name="T32" fmla="*/ 316 w 54"/>
                <a:gd name="T33" fmla="*/ 89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61">
                  <a:moveTo>
                    <a:pt x="23" y="4"/>
                  </a:moveTo>
                  <a:cubicBezTo>
                    <a:pt x="21" y="0"/>
                    <a:pt x="12" y="6"/>
                    <a:pt x="11" y="9"/>
                  </a:cubicBezTo>
                  <a:cubicBezTo>
                    <a:pt x="20" y="16"/>
                    <a:pt x="28" y="20"/>
                    <a:pt x="17" y="30"/>
                  </a:cubicBezTo>
                  <a:cubicBezTo>
                    <a:pt x="13" y="34"/>
                    <a:pt x="11" y="33"/>
                    <a:pt x="11" y="39"/>
                  </a:cubicBezTo>
                  <a:cubicBezTo>
                    <a:pt x="11" y="44"/>
                    <a:pt x="15" y="48"/>
                    <a:pt x="14" y="52"/>
                  </a:cubicBezTo>
                  <a:cubicBezTo>
                    <a:pt x="10" y="51"/>
                    <a:pt x="5" y="48"/>
                    <a:pt x="0" y="47"/>
                  </a:cubicBezTo>
                  <a:cubicBezTo>
                    <a:pt x="1" y="47"/>
                    <a:pt x="3" y="48"/>
                    <a:pt x="4" y="48"/>
                  </a:cubicBezTo>
                  <a:cubicBezTo>
                    <a:pt x="3" y="52"/>
                    <a:pt x="5" y="56"/>
                    <a:pt x="5" y="60"/>
                  </a:cubicBezTo>
                  <a:cubicBezTo>
                    <a:pt x="8" y="58"/>
                    <a:pt x="11" y="54"/>
                    <a:pt x="15" y="54"/>
                  </a:cubicBezTo>
                  <a:cubicBezTo>
                    <a:pt x="18" y="55"/>
                    <a:pt x="21" y="60"/>
                    <a:pt x="24" y="61"/>
                  </a:cubicBezTo>
                  <a:cubicBezTo>
                    <a:pt x="22" y="56"/>
                    <a:pt x="16" y="49"/>
                    <a:pt x="18" y="43"/>
                  </a:cubicBezTo>
                  <a:cubicBezTo>
                    <a:pt x="19" y="38"/>
                    <a:pt x="25" y="35"/>
                    <a:pt x="30" y="36"/>
                  </a:cubicBezTo>
                  <a:cubicBezTo>
                    <a:pt x="30" y="26"/>
                    <a:pt x="46" y="26"/>
                    <a:pt x="54" y="28"/>
                  </a:cubicBezTo>
                  <a:cubicBezTo>
                    <a:pt x="47" y="27"/>
                    <a:pt x="40" y="27"/>
                    <a:pt x="33" y="27"/>
                  </a:cubicBezTo>
                  <a:cubicBezTo>
                    <a:pt x="34" y="26"/>
                    <a:pt x="37" y="23"/>
                    <a:pt x="37" y="22"/>
                  </a:cubicBezTo>
                  <a:cubicBezTo>
                    <a:pt x="36" y="19"/>
                    <a:pt x="33" y="22"/>
                    <a:pt x="31" y="20"/>
                  </a:cubicBezTo>
                  <a:cubicBezTo>
                    <a:pt x="28" y="18"/>
                    <a:pt x="27" y="12"/>
                    <a:pt x="28" y="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4" name="Freeform 301">
              <a:extLst>
                <a:ext uri="{FF2B5EF4-FFF2-40B4-BE49-F238E27FC236}">
                  <a16:creationId xmlns:a16="http://schemas.microsoft.com/office/drawing/2014/main" id="{1BE98C2C-3A3A-84FA-EFB8-B7C34CC0D020}"/>
                </a:ext>
              </a:extLst>
            </p:cNvPr>
            <p:cNvSpPr>
              <a:spLocks/>
            </p:cNvSpPr>
            <p:nvPr/>
          </p:nvSpPr>
          <p:spPr bwMode="auto">
            <a:xfrm>
              <a:off x="3156" y="2729"/>
              <a:ext cx="25" cy="22"/>
            </a:xfrm>
            <a:custGeom>
              <a:avLst/>
              <a:gdLst>
                <a:gd name="T0" fmla="*/ 73 w 11"/>
                <a:gd name="T1" fmla="*/ 44 h 10"/>
                <a:gd name="T2" fmla="*/ 11 w 11"/>
                <a:gd name="T3" fmla="*/ 88 h 10"/>
                <a:gd name="T4" fmla="*/ 102 w 11"/>
                <a:gd name="T5" fmla="*/ 73 h 10"/>
                <a:gd name="T6" fmla="*/ 102 w 11"/>
                <a:gd name="T7" fmla="*/ 106 h 10"/>
                <a:gd name="T8" fmla="*/ 57 w 11"/>
                <a:gd name="T9" fmla="*/ 9 h 10"/>
                <a:gd name="T10" fmla="*/ 93 w 11"/>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0">
                  <a:moveTo>
                    <a:pt x="6" y="4"/>
                  </a:moveTo>
                  <a:cubicBezTo>
                    <a:pt x="4" y="1"/>
                    <a:pt x="0" y="4"/>
                    <a:pt x="1" y="8"/>
                  </a:cubicBezTo>
                  <a:cubicBezTo>
                    <a:pt x="4" y="8"/>
                    <a:pt x="6" y="7"/>
                    <a:pt x="9" y="7"/>
                  </a:cubicBezTo>
                  <a:cubicBezTo>
                    <a:pt x="9" y="8"/>
                    <a:pt x="9" y="9"/>
                    <a:pt x="9" y="10"/>
                  </a:cubicBezTo>
                  <a:cubicBezTo>
                    <a:pt x="11" y="7"/>
                    <a:pt x="8" y="3"/>
                    <a:pt x="5" y="1"/>
                  </a:cubicBezTo>
                  <a:cubicBezTo>
                    <a:pt x="6" y="0"/>
                    <a:pt x="7" y="0"/>
                    <a:pt x="8"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5" name="Freeform 302">
              <a:extLst>
                <a:ext uri="{FF2B5EF4-FFF2-40B4-BE49-F238E27FC236}">
                  <a16:creationId xmlns:a16="http://schemas.microsoft.com/office/drawing/2014/main" id="{4C3F4995-ABD7-B9BE-4F72-FCDC132624E6}"/>
                </a:ext>
              </a:extLst>
            </p:cNvPr>
            <p:cNvSpPr>
              <a:spLocks/>
            </p:cNvSpPr>
            <p:nvPr/>
          </p:nvSpPr>
          <p:spPr bwMode="auto">
            <a:xfrm>
              <a:off x="3055" y="2949"/>
              <a:ext cx="90" cy="101"/>
            </a:xfrm>
            <a:custGeom>
              <a:avLst/>
              <a:gdLst>
                <a:gd name="T0" fmla="*/ 376 w 40"/>
                <a:gd name="T1" fmla="*/ 0 h 45"/>
                <a:gd name="T2" fmla="*/ 284 w 40"/>
                <a:gd name="T3" fmla="*/ 56 h 45"/>
                <a:gd name="T4" fmla="*/ 275 w 40"/>
                <a:gd name="T5" fmla="*/ 137 h 45"/>
                <a:gd name="T6" fmla="*/ 275 w 40"/>
                <a:gd name="T7" fmla="*/ 316 h 45"/>
                <a:gd name="T8" fmla="*/ 92 w 40"/>
                <a:gd name="T9" fmla="*/ 328 h 45"/>
                <a:gd name="T10" fmla="*/ 137 w 40"/>
                <a:gd name="T11" fmla="*/ 397 h 45"/>
                <a:gd name="T12" fmla="*/ 0 w 40"/>
                <a:gd name="T13" fmla="*/ 373 h 45"/>
                <a:gd name="T14" fmla="*/ 72 w 40"/>
                <a:gd name="T15" fmla="*/ 453 h 45"/>
                <a:gd name="T16" fmla="*/ 137 w 40"/>
                <a:gd name="T17" fmla="*/ 509 h 45"/>
                <a:gd name="T18" fmla="*/ 227 w 40"/>
                <a:gd name="T19" fmla="*/ 397 h 45"/>
                <a:gd name="T20" fmla="*/ 376 w 40"/>
                <a:gd name="T21" fmla="*/ 417 h 45"/>
                <a:gd name="T22" fmla="*/ 457 w 40"/>
                <a:gd name="T23" fmla="*/ 337 h 45"/>
                <a:gd name="T24" fmla="*/ 320 w 40"/>
                <a:gd name="T25" fmla="*/ 307 h 45"/>
                <a:gd name="T26" fmla="*/ 308 w 40"/>
                <a:gd name="T27" fmla="*/ 236 h 45"/>
                <a:gd name="T28" fmla="*/ 320 w 40"/>
                <a:gd name="T29" fmla="*/ 171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45">
                  <a:moveTo>
                    <a:pt x="33" y="0"/>
                  </a:moveTo>
                  <a:cubicBezTo>
                    <a:pt x="31" y="2"/>
                    <a:pt x="27" y="3"/>
                    <a:pt x="25" y="5"/>
                  </a:cubicBezTo>
                  <a:cubicBezTo>
                    <a:pt x="21" y="9"/>
                    <a:pt x="23" y="7"/>
                    <a:pt x="24" y="12"/>
                  </a:cubicBezTo>
                  <a:cubicBezTo>
                    <a:pt x="24" y="17"/>
                    <a:pt x="21" y="23"/>
                    <a:pt x="24" y="28"/>
                  </a:cubicBezTo>
                  <a:cubicBezTo>
                    <a:pt x="19" y="29"/>
                    <a:pt x="13" y="27"/>
                    <a:pt x="8" y="29"/>
                  </a:cubicBezTo>
                  <a:cubicBezTo>
                    <a:pt x="11" y="30"/>
                    <a:pt x="12" y="32"/>
                    <a:pt x="12" y="35"/>
                  </a:cubicBezTo>
                  <a:cubicBezTo>
                    <a:pt x="9" y="33"/>
                    <a:pt x="4" y="33"/>
                    <a:pt x="0" y="33"/>
                  </a:cubicBezTo>
                  <a:cubicBezTo>
                    <a:pt x="6" y="31"/>
                    <a:pt x="4" y="37"/>
                    <a:pt x="6" y="40"/>
                  </a:cubicBezTo>
                  <a:cubicBezTo>
                    <a:pt x="7" y="42"/>
                    <a:pt x="10" y="43"/>
                    <a:pt x="12" y="45"/>
                  </a:cubicBezTo>
                  <a:cubicBezTo>
                    <a:pt x="15" y="40"/>
                    <a:pt x="12" y="34"/>
                    <a:pt x="20" y="35"/>
                  </a:cubicBezTo>
                  <a:cubicBezTo>
                    <a:pt x="26" y="36"/>
                    <a:pt x="26" y="39"/>
                    <a:pt x="33" y="37"/>
                  </a:cubicBezTo>
                  <a:cubicBezTo>
                    <a:pt x="28" y="33"/>
                    <a:pt x="36" y="28"/>
                    <a:pt x="40" y="30"/>
                  </a:cubicBezTo>
                  <a:cubicBezTo>
                    <a:pt x="35" y="30"/>
                    <a:pt x="31" y="30"/>
                    <a:pt x="28" y="27"/>
                  </a:cubicBezTo>
                  <a:cubicBezTo>
                    <a:pt x="29" y="28"/>
                    <a:pt x="27" y="19"/>
                    <a:pt x="27" y="21"/>
                  </a:cubicBezTo>
                  <a:cubicBezTo>
                    <a:pt x="27" y="19"/>
                    <a:pt x="26" y="17"/>
                    <a:pt x="28" y="1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6" name="Freeform 303">
              <a:extLst>
                <a:ext uri="{FF2B5EF4-FFF2-40B4-BE49-F238E27FC236}">
                  <a16:creationId xmlns:a16="http://schemas.microsoft.com/office/drawing/2014/main" id="{F7423933-17D9-6A7A-76AD-B0A7C6C06AD2}"/>
                </a:ext>
              </a:extLst>
            </p:cNvPr>
            <p:cNvSpPr>
              <a:spLocks/>
            </p:cNvSpPr>
            <p:nvPr/>
          </p:nvSpPr>
          <p:spPr bwMode="auto">
            <a:xfrm>
              <a:off x="3145" y="2940"/>
              <a:ext cx="115" cy="42"/>
            </a:xfrm>
            <a:custGeom>
              <a:avLst/>
              <a:gdLst>
                <a:gd name="T0" fmla="*/ 72 w 51"/>
                <a:gd name="T1" fmla="*/ 20 h 19"/>
                <a:gd name="T2" fmla="*/ 101 w 51"/>
                <a:gd name="T3" fmla="*/ 0 h 19"/>
                <a:gd name="T4" fmla="*/ 11 w 51"/>
                <a:gd name="T5" fmla="*/ 117 h 19"/>
                <a:gd name="T6" fmla="*/ 126 w 51"/>
                <a:gd name="T7" fmla="*/ 161 h 19"/>
                <a:gd name="T8" fmla="*/ 194 w 51"/>
                <a:gd name="T9" fmla="*/ 161 h 19"/>
                <a:gd name="T10" fmla="*/ 264 w 51"/>
                <a:gd name="T11" fmla="*/ 73 h 19"/>
                <a:gd name="T12" fmla="*/ 401 w 51"/>
                <a:gd name="T13" fmla="*/ 186 h 19"/>
                <a:gd name="T14" fmla="*/ 584 w 51"/>
                <a:gd name="T15" fmla="*/ 141 h 19"/>
                <a:gd name="T16" fmla="*/ 483 w 51"/>
                <a:gd name="T17" fmla="*/ 97 h 19"/>
                <a:gd name="T18" fmla="*/ 356 w 51"/>
                <a:gd name="T19" fmla="*/ 88 h 19"/>
                <a:gd name="T20" fmla="*/ 392 w 51"/>
                <a:gd name="T21" fmla="*/ 20 h 19"/>
                <a:gd name="T22" fmla="*/ 320 w 51"/>
                <a:gd name="T23" fmla="*/ 73 h 19"/>
                <a:gd name="T24" fmla="*/ 138 w 51"/>
                <a:gd name="T25" fmla="*/ 88 h 19"/>
                <a:gd name="T26" fmla="*/ 138 w 51"/>
                <a:gd name="T27" fmla="*/ 33 h 19"/>
                <a:gd name="T28" fmla="*/ 377 w 51"/>
                <a:gd name="T29" fmla="*/ 11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1" h="19">
                  <a:moveTo>
                    <a:pt x="6" y="2"/>
                  </a:moveTo>
                  <a:cubicBezTo>
                    <a:pt x="7" y="1"/>
                    <a:pt x="8" y="0"/>
                    <a:pt x="9" y="0"/>
                  </a:cubicBezTo>
                  <a:cubicBezTo>
                    <a:pt x="7" y="1"/>
                    <a:pt x="0" y="7"/>
                    <a:pt x="1" y="11"/>
                  </a:cubicBezTo>
                  <a:cubicBezTo>
                    <a:pt x="2" y="13"/>
                    <a:pt x="8" y="14"/>
                    <a:pt x="11" y="15"/>
                  </a:cubicBezTo>
                  <a:cubicBezTo>
                    <a:pt x="15" y="16"/>
                    <a:pt x="13" y="18"/>
                    <a:pt x="17" y="15"/>
                  </a:cubicBezTo>
                  <a:cubicBezTo>
                    <a:pt x="20" y="13"/>
                    <a:pt x="20" y="9"/>
                    <a:pt x="23" y="7"/>
                  </a:cubicBezTo>
                  <a:cubicBezTo>
                    <a:pt x="27" y="10"/>
                    <a:pt x="26" y="19"/>
                    <a:pt x="35" y="17"/>
                  </a:cubicBezTo>
                  <a:cubicBezTo>
                    <a:pt x="38" y="16"/>
                    <a:pt x="47" y="6"/>
                    <a:pt x="51" y="13"/>
                  </a:cubicBezTo>
                  <a:cubicBezTo>
                    <a:pt x="48" y="13"/>
                    <a:pt x="45" y="10"/>
                    <a:pt x="42" y="9"/>
                  </a:cubicBezTo>
                  <a:cubicBezTo>
                    <a:pt x="38" y="8"/>
                    <a:pt x="35" y="9"/>
                    <a:pt x="31" y="8"/>
                  </a:cubicBezTo>
                  <a:cubicBezTo>
                    <a:pt x="32" y="6"/>
                    <a:pt x="33" y="4"/>
                    <a:pt x="34" y="2"/>
                  </a:cubicBezTo>
                  <a:cubicBezTo>
                    <a:pt x="31" y="3"/>
                    <a:pt x="30" y="5"/>
                    <a:pt x="28" y="7"/>
                  </a:cubicBezTo>
                  <a:cubicBezTo>
                    <a:pt x="23" y="0"/>
                    <a:pt x="18" y="7"/>
                    <a:pt x="12" y="8"/>
                  </a:cubicBezTo>
                  <a:cubicBezTo>
                    <a:pt x="12" y="6"/>
                    <a:pt x="11" y="5"/>
                    <a:pt x="12" y="3"/>
                  </a:cubicBezTo>
                  <a:cubicBezTo>
                    <a:pt x="5" y="16"/>
                    <a:pt x="26" y="12"/>
                    <a:pt x="33" y="11"/>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7" name="Freeform 304">
              <a:extLst>
                <a:ext uri="{FF2B5EF4-FFF2-40B4-BE49-F238E27FC236}">
                  <a16:creationId xmlns:a16="http://schemas.microsoft.com/office/drawing/2014/main" id="{31D30267-612B-4D33-923E-91C8782409B5}"/>
                </a:ext>
              </a:extLst>
            </p:cNvPr>
            <p:cNvSpPr>
              <a:spLocks/>
            </p:cNvSpPr>
            <p:nvPr/>
          </p:nvSpPr>
          <p:spPr bwMode="auto">
            <a:xfrm>
              <a:off x="3253" y="2861"/>
              <a:ext cx="63" cy="74"/>
            </a:xfrm>
            <a:custGeom>
              <a:avLst/>
              <a:gdLst>
                <a:gd name="T0" fmla="*/ 173 w 28"/>
                <a:gd name="T1" fmla="*/ 271 h 33"/>
                <a:gd name="T2" fmla="*/ 81 w 28"/>
                <a:gd name="T3" fmla="*/ 182 h 33"/>
                <a:gd name="T4" fmla="*/ 101 w 28"/>
                <a:gd name="T5" fmla="*/ 283 h 33"/>
                <a:gd name="T6" fmla="*/ 194 w 28"/>
                <a:gd name="T7" fmla="*/ 0 h 33"/>
                <a:gd name="T8" fmla="*/ 254 w 28"/>
                <a:gd name="T9" fmla="*/ 110 h 33"/>
                <a:gd name="T10" fmla="*/ 320 w 28"/>
                <a:gd name="T11" fmla="*/ 235 h 33"/>
                <a:gd name="T12" fmla="*/ 218 w 28"/>
                <a:gd name="T13" fmla="*/ 361 h 33"/>
                <a:gd name="T14" fmla="*/ 0 w 28"/>
                <a:gd name="T15" fmla="*/ 23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3">
                  <a:moveTo>
                    <a:pt x="15" y="24"/>
                  </a:moveTo>
                  <a:cubicBezTo>
                    <a:pt x="14" y="20"/>
                    <a:pt x="11" y="16"/>
                    <a:pt x="7" y="16"/>
                  </a:cubicBezTo>
                  <a:cubicBezTo>
                    <a:pt x="8" y="19"/>
                    <a:pt x="8" y="22"/>
                    <a:pt x="9" y="25"/>
                  </a:cubicBezTo>
                  <a:cubicBezTo>
                    <a:pt x="17" y="22"/>
                    <a:pt x="25" y="6"/>
                    <a:pt x="17" y="0"/>
                  </a:cubicBezTo>
                  <a:cubicBezTo>
                    <a:pt x="23" y="2"/>
                    <a:pt x="21" y="5"/>
                    <a:pt x="22" y="10"/>
                  </a:cubicBezTo>
                  <a:cubicBezTo>
                    <a:pt x="22" y="15"/>
                    <a:pt x="25" y="17"/>
                    <a:pt x="28" y="21"/>
                  </a:cubicBezTo>
                  <a:cubicBezTo>
                    <a:pt x="22" y="22"/>
                    <a:pt x="12" y="24"/>
                    <a:pt x="19" y="32"/>
                  </a:cubicBezTo>
                  <a:cubicBezTo>
                    <a:pt x="13" y="33"/>
                    <a:pt x="5" y="24"/>
                    <a:pt x="0" y="21"/>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8" name="Freeform 305">
              <a:extLst>
                <a:ext uri="{FF2B5EF4-FFF2-40B4-BE49-F238E27FC236}">
                  <a16:creationId xmlns:a16="http://schemas.microsoft.com/office/drawing/2014/main" id="{31E6C878-4755-2C8C-5BF1-F95D4E511FF1}"/>
                </a:ext>
              </a:extLst>
            </p:cNvPr>
            <p:cNvSpPr>
              <a:spLocks/>
            </p:cNvSpPr>
            <p:nvPr/>
          </p:nvSpPr>
          <p:spPr bwMode="auto">
            <a:xfrm>
              <a:off x="3271" y="2821"/>
              <a:ext cx="42" cy="67"/>
            </a:xfrm>
            <a:custGeom>
              <a:avLst/>
              <a:gdLst>
                <a:gd name="T0" fmla="*/ 141 w 19"/>
                <a:gd name="T1" fmla="*/ 134 h 30"/>
                <a:gd name="T2" fmla="*/ 88 w 19"/>
                <a:gd name="T3" fmla="*/ 20 h 30"/>
                <a:gd name="T4" fmla="*/ 206 w 19"/>
                <a:gd name="T5" fmla="*/ 45 h 30"/>
                <a:gd name="T6" fmla="*/ 206 w 19"/>
                <a:gd name="T7" fmla="*/ 145 h 30"/>
                <a:gd name="T8" fmla="*/ 64 w 19"/>
                <a:gd name="T9" fmla="*/ 134 h 30"/>
                <a:gd name="T10" fmla="*/ 97 w 19"/>
                <a:gd name="T11" fmla="*/ 270 h 30"/>
                <a:gd name="T12" fmla="*/ 0 w 19"/>
                <a:gd name="T13" fmla="*/ 210 h 30"/>
                <a:gd name="T14" fmla="*/ 97 w 19"/>
                <a:gd name="T15" fmla="*/ 89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30">
                  <a:moveTo>
                    <a:pt x="13" y="12"/>
                  </a:moveTo>
                  <a:cubicBezTo>
                    <a:pt x="12" y="11"/>
                    <a:pt x="7" y="4"/>
                    <a:pt x="8" y="2"/>
                  </a:cubicBezTo>
                  <a:cubicBezTo>
                    <a:pt x="10" y="0"/>
                    <a:pt x="16" y="4"/>
                    <a:pt x="19" y="4"/>
                  </a:cubicBezTo>
                  <a:cubicBezTo>
                    <a:pt x="18" y="6"/>
                    <a:pt x="17" y="11"/>
                    <a:pt x="19" y="13"/>
                  </a:cubicBezTo>
                  <a:cubicBezTo>
                    <a:pt x="16" y="10"/>
                    <a:pt x="10" y="9"/>
                    <a:pt x="6" y="12"/>
                  </a:cubicBezTo>
                  <a:cubicBezTo>
                    <a:pt x="0" y="19"/>
                    <a:pt x="12" y="19"/>
                    <a:pt x="9" y="24"/>
                  </a:cubicBezTo>
                  <a:cubicBezTo>
                    <a:pt x="6" y="30"/>
                    <a:pt x="0" y="22"/>
                    <a:pt x="0" y="19"/>
                  </a:cubicBezTo>
                  <a:cubicBezTo>
                    <a:pt x="0" y="14"/>
                    <a:pt x="4" y="9"/>
                    <a:pt x="9" y="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9" name="Freeform 306">
              <a:extLst>
                <a:ext uri="{FF2B5EF4-FFF2-40B4-BE49-F238E27FC236}">
                  <a16:creationId xmlns:a16="http://schemas.microsoft.com/office/drawing/2014/main" id="{DBDCEF51-40E3-D420-FD13-08A8E0098CF1}"/>
                </a:ext>
              </a:extLst>
            </p:cNvPr>
            <p:cNvSpPr>
              <a:spLocks/>
            </p:cNvSpPr>
            <p:nvPr/>
          </p:nvSpPr>
          <p:spPr bwMode="auto">
            <a:xfrm>
              <a:off x="3233" y="2668"/>
              <a:ext cx="71" cy="122"/>
            </a:xfrm>
            <a:custGeom>
              <a:avLst/>
              <a:gdLst>
                <a:gd name="T0" fmla="*/ 178 w 32"/>
                <a:gd name="T1" fmla="*/ 368 h 54"/>
                <a:gd name="T2" fmla="*/ 153 w 32"/>
                <a:gd name="T3" fmla="*/ 357 h 54"/>
                <a:gd name="T4" fmla="*/ 162 w 32"/>
                <a:gd name="T5" fmla="*/ 459 h 54"/>
                <a:gd name="T6" fmla="*/ 306 w 32"/>
                <a:gd name="T7" fmla="*/ 624 h 54"/>
                <a:gd name="T8" fmla="*/ 351 w 32"/>
                <a:gd name="T9" fmla="*/ 520 h 54"/>
                <a:gd name="T10" fmla="*/ 271 w 32"/>
                <a:gd name="T11" fmla="*/ 459 h 54"/>
                <a:gd name="T12" fmla="*/ 197 w 32"/>
                <a:gd name="T13" fmla="*/ 321 h 54"/>
                <a:gd name="T14" fmla="*/ 142 w 32"/>
                <a:gd name="T15" fmla="*/ 163 h 54"/>
                <a:gd name="T16" fmla="*/ 64 w 32"/>
                <a:gd name="T17" fmla="*/ 102 h 54"/>
                <a:gd name="T18" fmla="*/ 118 w 32"/>
                <a:gd name="T19" fmla="*/ 239 h 54"/>
                <a:gd name="T20" fmla="*/ 0 w 32"/>
                <a:gd name="T21" fmla="*/ 321 h 54"/>
                <a:gd name="T22" fmla="*/ 109 w 32"/>
                <a:gd name="T23" fmla="*/ 393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54">
                  <a:moveTo>
                    <a:pt x="16" y="32"/>
                  </a:moveTo>
                  <a:cubicBezTo>
                    <a:pt x="15" y="32"/>
                    <a:pt x="15" y="31"/>
                    <a:pt x="14" y="31"/>
                  </a:cubicBezTo>
                  <a:cubicBezTo>
                    <a:pt x="8" y="33"/>
                    <a:pt x="12" y="38"/>
                    <a:pt x="15" y="40"/>
                  </a:cubicBezTo>
                  <a:cubicBezTo>
                    <a:pt x="22" y="44"/>
                    <a:pt x="29" y="44"/>
                    <a:pt x="28" y="54"/>
                  </a:cubicBezTo>
                  <a:cubicBezTo>
                    <a:pt x="29" y="52"/>
                    <a:pt x="32" y="48"/>
                    <a:pt x="32" y="45"/>
                  </a:cubicBezTo>
                  <a:cubicBezTo>
                    <a:pt x="31" y="40"/>
                    <a:pt x="29" y="42"/>
                    <a:pt x="25" y="40"/>
                  </a:cubicBezTo>
                  <a:cubicBezTo>
                    <a:pt x="15" y="37"/>
                    <a:pt x="16" y="36"/>
                    <a:pt x="18" y="28"/>
                  </a:cubicBezTo>
                  <a:cubicBezTo>
                    <a:pt x="12" y="27"/>
                    <a:pt x="13" y="19"/>
                    <a:pt x="13" y="14"/>
                  </a:cubicBezTo>
                  <a:cubicBezTo>
                    <a:pt x="14" y="9"/>
                    <a:pt x="12" y="0"/>
                    <a:pt x="6" y="9"/>
                  </a:cubicBezTo>
                  <a:cubicBezTo>
                    <a:pt x="1" y="16"/>
                    <a:pt x="10" y="17"/>
                    <a:pt x="11" y="21"/>
                  </a:cubicBezTo>
                  <a:cubicBezTo>
                    <a:pt x="11" y="25"/>
                    <a:pt x="3" y="26"/>
                    <a:pt x="0" y="28"/>
                  </a:cubicBezTo>
                  <a:cubicBezTo>
                    <a:pt x="6" y="29"/>
                    <a:pt x="9" y="29"/>
                    <a:pt x="10" y="34"/>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0" name="Freeform 307">
              <a:extLst>
                <a:ext uri="{FF2B5EF4-FFF2-40B4-BE49-F238E27FC236}">
                  <a16:creationId xmlns:a16="http://schemas.microsoft.com/office/drawing/2014/main" id="{3ABCB2B0-6F7B-92F5-EAA3-FB242DB66269}"/>
                </a:ext>
              </a:extLst>
            </p:cNvPr>
            <p:cNvSpPr>
              <a:spLocks/>
            </p:cNvSpPr>
            <p:nvPr/>
          </p:nvSpPr>
          <p:spPr bwMode="auto">
            <a:xfrm>
              <a:off x="3080" y="3050"/>
              <a:ext cx="139" cy="47"/>
            </a:xfrm>
            <a:custGeom>
              <a:avLst/>
              <a:gdLst>
                <a:gd name="T0" fmla="*/ 226 w 62"/>
                <a:gd name="T1" fmla="*/ 145 h 21"/>
                <a:gd name="T2" fmla="*/ 235 w 62"/>
                <a:gd name="T3" fmla="*/ 226 h 21"/>
                <a:gd name="T4" fmla="*/ 247 w 62"/>
                <a:gd name="T5" fmla="*/ 170 h 21"/>
                <a:gd name="T6" fmla="*/ 282 w 62"/>
                <a:gd name="T7" fmla="*/ 235 h 21"/>
                <a:gd name="T8" fmla="*/ 428 w 62"/>
                <a:gd name="T9" fmla="*/ 134 h 21"/>
                <a:gd name="T10" fmla="*/ 632 w 62"/>
                <a:gd name="T11" fmla="*/ 56 h 21"/>
                <a:gd name="T12" fmla="*/ 664 w 62"/>
                <a:gd name="T13" fmla="*/ 0 h 21"/>
                <a:gd name="T14" fmla="*/ 507 w 62"/>
                <a:gd name="T15" fmla="*/ 90 h 21"/>
                <a:gd name="T16" fmla="*/ 428 w 62"/>
                <a:gd name="T17" fmla="*/ 81 h 21"/>
                <a:gd name="T18" fmla="*/ 352 w 62"/>
                <a:gd name="T19" fmla="*/ 110 h 21"/>
                <a:gd name="T20" fmla="*/ 0 w 62"/>
                <a:gd name="T21" fmla="*/ 154 h 21"/>
                <a:gd name="T22" fmla="*/ 215 w 62"/>
                <a:gd name="T23" fmla="*/ 17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21">
                  <a:moveTo>
                    <a:pt x="20" y="13"/>
                  </a:moveTo>
                  <a:cubicBezTo>
                    <a:pt x="14" y="12"/>
                    <a:pt x="14" y="20"/>
                    <a:pt x="21" y="20"/>
                  </a:cubicBezTo>
                  <a:cubicBezTo>
                    <a:pt x="20" y="18"/>
                    <a:pt x="22" y="17"/>
                    <a:pt x="22" y="15"/>
                  </a:cubicBezTo>
                  <a:cubicBezTo>
                    <a:pt x="24" y="16"/>
                    <a:pt x="25" y="19"/>
                    <a:pt x="25" y="21"/>
                  </a:cubicBezTo>
                  <a:cubicBezTo>
                    <a:pt x="27" y="13"/>
                    <a:pt x="31" y="13"/>
                    <a:pt x="38" y="12"/>
                  </a:cubicBezTo>
                  <a:cubicBezTo>
                    <a:pt x="46" y="11"/>
                    <a:pt x="49" y="10"/>
                    <a:pt x="56" y="5"/>
                  </a:cubicBezTo>
                  <a:cubicBezTo>
                    <a:pt x="60" y="11"/>
                    <a:pt x="62" y="3"/>
                    <a:pt x="59" y="0"/>
                  </a:cubicBezTo>
                  <a:cubicBezTo>
                    <a:pt x="55" y="4"/>
                    <a:pt x="51" y="8"/>
                    <a:pt x="45" y="8"/>
                  </a:cubicBezTo>
                  <a:cubicBezTo>
                    <a:pt x="42" y="8"/>
                    <a:pt x="40" y="6"/>
                    <a:pt x="38" y="7"/>
                  </a:cubicBezTo>
                  <a:cubicBezTo>
                    <a:pt x="35" y="7"/>
                    <a:pt x="33" y="10"/>
                    <a:pt x="31" y="10"/>
                  </a:cubicBezTo>
                  <a:cubicBezTo>
                    <a:pt x="23" y="12"/>
                    <a:pt x="6" y="5"/>
                    <a:pt x="0" y="14"/>
                  </a:cubicBezTo>
                  <a:cubicBezTo>
                    <a:pt x="6" y="14"/>
                    <a:pt x="15" y="10"/>
                    <a:pt x="19" y="1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1" name="Freeform 308">
              <a:extLst>
                <a:ext uri="{FF2B5EF4-FFF2-40B4-BE49-F238E27FC236}">
                  <a16:creationId xmlns:a16="http://schemas.microsoft.com/office/drawing/2014/main" id="{87309840-ED00-F647-E798-50BAEF6EE3F9}"/>
                </a:ext>
              </a:extLst>
            </p:cNvPr>
            <p:cNvSpPr>
              <a:spLocks/>
            </p:cNvSpPr>
            <p:nvPr/>
          </p:nvSpPr>
          <p:spPr bwMode="auto">
            <a:xfrm>
              <a:off x="3221" y="3072"/>
              <a:ext cx="122" cy="56"/>
            </a:xfrm>
            <a:custGeom>
              <a:avLst/>
              <a:gdLst>
                <a:gd name="T0" fmla="*/ 11 w 54"/>
                <a:gd name="T1" fmla="*/ 90 h 25"/>
                <a:gd name="T2" fmla="*/ 163 w 54"/>
                <a:gd name="T3" fmla="*/ 280 h 25"/>
                <a:gd name="T4" fmla="*/ 276 w 54"/>
                <a:gd name="T5" fmla="*/ 110 h 25"/>
                <a:gd name="T6" fmla="*/ 321 w 54"/>
                <a:gd name="T7" fmla="*/ 181 h 25"/>
                <a:gd name="T8" fmla="*/ 474 w 54"/>
                <a:gd name="T9" fmla="*/ 101 h 25"/>
                <a:gd name="T10" fmla="*/ 624 w 54"/>
                <a:gd name="T11" fmla="*/ 0 h 25"/>
                <a:gd name="T12" fmla="*/ 576 w 54"/>
                <a:gd name="T13" fmla="*/ 65 h 25"/>
                <a:gd name="T14" fmla="*/ 567 w 54"/>
                <a:gd name="T15" fmla="*/ 9 h 25"/>
                <a:gd name="T16" fmla="*/ 393 w 54"/>
                <a:gd name="T17" fmla="*/ 90 h 25"/>
                <a:gd name="T18" fmla="*/ 174 w 54"/>
                <a:gd name="T19" fmla="*/ 0 h 25"/>
                <a:gd name="T20" fmla="*/ 138 w 54"/>
                <a:gd name="T21" fmla="*/ 90 h 25"/>
                <a:gd name="T22" fmla="*/ 36 w 54"/>
                <a:gd name="T23" fmla="*/ 65 h 25"/>
                <a:gd name="T24" fmla="*/ 72 w 54"/>
                <a:gd name="T25" fmla="*/ 134 h 25"/>
                <a:gd name="T26" fmla="*/ 36 w 54"/>
                <a:gd name="T27" fmla="*/ 134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25">
                  <a:moveTo>
                    <a:pt x="1" y="8"/>
                  </a:moveTo>
                  <a:cubicBezTo>
                    <a:pt x="2" y="10"/>
                    <a:pt x="29" y="11"/>
                    <a:pt x="14" y="25"/>
                  </a:cubicBezTo>
                  <a:cubicBezTo>
                    <a:pt x="20" y="21"/>
                    <a:pt x="19" y="13"/>
                    <a:pt x="24" y="10"/>
                  </a:cubicBezTo>
                  <a:cubicBezTo>
                    <a:pt x="25" y="12"/>
                    <a:pt x="26" y="14"/>
                    <a:pt x="28" y="16"/>
                  </a:cubicBezTo>
                  <a:cubicBezTo>
                    <a:pt x="33" y="9"/>
                    <a:pt x="32" y="8"/>
                    <a:pt x="41" y="9"/>
                  </a:cubicBezTo>
                  <a:cubicBezTo>
                    <a:pt x="49" y="11"/>
                    <a:pt x="51" y="8"/>
                    <a:pt x="54" y="0"/>
                  </a:cubicBezTo>
                  <a:cubicBezTo>
                    <a:pt x="53" y="1"/>
                    <a:pt x="51" y="4"/>
                    <a:pt x="50" y="6"/>
                  </a:cubicBezTo>
                  <a:cubicBezTo>
                    <a:pt x="50" y="4"/>
                    <a:pt x="49" y="3"/>
                    <a:pt x="49" y="1"/>
                  </a:cubicBezTo>
                  <a:cubicBezTo>
                    <a:pt x="42" y="2"/>
                    <a:pt x="42" y="10"/>
                    <a:pt x="34" y="8"/>
                  </a:cubicBezTo>
                  <a:cubicBezTo>
                    <a:pt x="28" y="6"/>
                    <a:pt x="21" y="2"/>
                    <a:pt x="15" y="0"/>
                  </a:cubicBezTo>
                  <a:cubicBezTo>
                    <a:pt x="14" y="2"/>
                    <a:pt x="13" y="5"/>
                    <a:pt x="12" y="8"/>
                  </a:cubicBezTo>
                  <a:cubicBezTo>
                    <a:pt x="10" y="8"/>
                    <a:pt x="3" y="5"/>
                    <a:pt x="3" y="6"/>
                  </a:cubicBezTo>
                  <a:cubicBezTo>
                    <a:pt x="0" y="8"/>
                    <a:pt x="5" y="12"/>
                    <a:pt x="6" y="12"/>
                  </a:cubicBezTo>
                  <a:cubicBezTo>
                    <a:pt x="5" y="12"/>
                    <a:pt x="4" y="13"/>
                    <a:pt x="3" y="1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2" name="Freeform 309">
              <a:extLst>
                <a:ext uri="{FF2B5EF4-FFF2-40B4-BE49-F238E27FC236}">
                  <a16:creationId xmlns:a16="http://schemas.microsoft.com/office/drawing/2014/main" id="{DB40028A-E1F8-5EDE-32A0-2E19F26865B1}"/>
                </a:ext>
              </a:extLst>
            </p:cNvPr>
            <p:cNvSpPr>
              <a:spLocks/>
            </p:cNvSpPr>
            <p:nvPr/>
          </p:nvSpPr>
          <p:spPr bwMode="auto">
            <a:xfrm>
              <a:off x="3251" y="2929"/>
              <a:ext cx="62" cy="42"/>
            </a:xfrm>
            <a:custGeom>
              <a:avLst/>
              <a:gdLst>
                <a:gd name="T0" fmla="*/ 44 w 28"/>
                <a:gd name="T1" fmla="*/ 44 h 19"/>
                <a:gd name="T2" fmla="*/ 20 w 28"/>
                <a:gd name="T3" fmla="*/ 141 h 19"/>
                <a:gd name="T4" fmla="*/ 133 w 28"/>
                <a:gd name="T5" fmla="*/ 133 h 19"/>
                <a:gd name="T6" fmla="*/ 215 w 28"/>
                <a:gd name="T7" fmla="*/ 170 h 19"/>
                <a:gd name="T8" fmla="*/ 303 w 28"/>
                <a:gd name="T9" fmla="*/ 53 h 19"/>
                <a:gd name="T10" fmla="*/ 197 w 28"/>
                <a:gd name="T11" fmla="*/ 141 h 19"/>
                <a:gd name="T12" fmla="*/ 133 w 28"/>
                <a:gd name="T13" fmla="*/ 64 h 19"/>
                <a:gd name="T14" fmla="*/ 97 w 28"/>
                <a:gd name="T15" fmla="*/ 88 h 19"/>
                <a:gd name="T16" fmla="*/ 78 w 28"/>
                <a:gd name="T17" fmla="*/ 0 h 19"/>
                <a:gd name="T18" fmla="*/ 20 w 28"/>
                <a:gd name="T19" fmla="*/ 53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19">
                  <a:moveTo>
                    <a:pt x="4" y="4"/>
                  </a:moveTo>
                  <a:cubicBezTo>
                    <a:pt x="3" y="5"/>
                    <a:pt x="0" y="11"/>
                    <a:pt x="2" y="13"/>
                  </a:cubicBezTo>
                  <a:cubicBezTo>
                    <a:pt x="4" y="15"/>
                    <a:pt x="9" y="10"/>
                    <a:pt x="12" y="12"/>
                  </a:cubicBezTo>
                  <a:cubicBezTo>
                    <a:pt x="16" y="13"/>
                    <a:pt x="15" y="19"/>
                    <a:pt x="20" y="16"/>
                  </a:cubicBezTo>
                  <a:cubicBezTo>
                    <a:pt x="23" y="15"/>
                    <a:pt x="27" y="8"/>
                    <a:pt x="28" y="5"/>
                  </a:cubicBezTo>
                  <a:cubicBezTo>
                    <a:pt x="26" y="9"/>
                    <a:pt x="22" y="13"/>
                    <a:pt x="18" y="13"/>
                  </a:cubicBezTo>
                  <a:cubicBezTo>
                    <a:pt x="13" y="13"/>
                    <a:pt x="9" y="10"/>
                    <a:pt x="12" y="6"/>
                  </a:cubicBezTo>
                  <a:cubicBezTo>
                    <a:pt x="11" y="6"/>
                    <a:pt x="10" y="7"/>
                    <a:pt x="9" y="8"/>
                  </a:cubicBezTo>
                  <a:cubicBezTo>
                    <a:pt x="10" y="5"/>
                    <a:pt x="10" y="2"/>
                    <a:pt x="7" y="0"/>
                  </a:cubicBezTo>
                  <a:cubicBezTo>
                    <a:pt x="5" y="1"/>
                    <a:pt x="3" y="3"/>
                    <a:pt x="2" y="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3" name="Freeform 310">
              <a:extLst>
                <a:ext uri="{FF2B5EF4-FFF2-40B4-BE49-F238E27FC236}">
                  <a16:creationId xmlns:a16="http://schemas.microsoft.com/office/drawing/2014/main" id="{CA7A7B45-ECF8-2255-08B8-50854177B1A9}"/>
                </a:ext>
              </a:extLst>
            </p:cNvPr>
            <p:cNvSpPr>
              <a:spLocks/>
            </p:cNvSpPr>
            <p:nvPr/>
          </p:nvSpPr>
          <p:spPr bwMode="auto">
            <a:xfrm>
              <a:off x="3161" y="2897"/>
              <a:ext cx="54" cy="36"/>
            </a:xfrm>
            <a:custGeom>
              <a:avLst/>
              <a:gdLst>
                <a:gd name="T0" fmla="*/ 25 w 24"/>
                <a:gd name="T1" fmla="*/ 45 h 16"/>
                <a:gd name="T2" fmla="*/ 25 w 24"/>
                <a:gd name="T3" fmla="*/ 137 h 16"/>
                <a:gd name="T4" fmla="*/ 162 w 24"/>
                <a:gd name="T5" fmla="*/ 92 h 16"/>
                <a:gd name="T6" fmla="*/ 275 w 24"/>
                <a:gd name="T7" fmla="*/ 137 h 16"/>
                <a:gd name="T8" fmla="*/ 162 w 24"/>
                <a:gd name="T9" fmla="*/ 173 h 16"/>
                <a:gd name="T10" fmla="*/ 137 w 24"/>
                <a:gd name="T11" fmla="*/ 56 h 16"/>
                <a:gd name="T12" fmla="*/ 56 w 24"/>
                <a:gd name="T13" fmla="*/ 5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 y="4"/>
                  </a:moveTo>
                  <a:cubicBezTo>
                    <a:pt x="0" y="6"/>
                    <a:pt x="0" y="10"/>
                    <a:pt x="2" y="12"/>
                  </a:cubicBezTo>
                  <a:cubicBezTo>
                    <a:pt x="7" y="11"/>
                    <a:pt x="9" y="7"/>
                    <a:pt x="14" y="8"/>
                  </a:cubicBezTo>
                  <a:cubicBezTo>
                    <a:pt x="18" y="10"/>
                    <a:pt x="19" y="16"/>
                    <a:pt x="24" y="12"/>
                  </a:cubicBezTo>
                  <a:cubicBezTo>
                    <a:pt x="20" y="12"/>
                    <a:pt x="18" y="16"/>
                    <a:pt x="14" y="15"/>
                  </a:cubicBezTo>
                  <a:cubicBezTo>
                    <a:pt x="15" y="12"/>
                    <a:pt x="14" y="8"/>
                    <a:pt x="12" y="5"/>
                  </a:cubicBezTo>
                  <a:cubicBezTo>
                    <a:pt x="9" y="3"/>
                    <a:pt x="3" y="0"/>
                    <a:pt x="5" y="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4" name="Freeform 311">
              <a:extLst>
                <a:ext uri="{FF2B5EF4-FFF2-40B4-BE49-F238E27FC236}">
                  <a16:creationId xmlns:a16="http://schemas.microsoft.com/office/drawing/2014/main" id="{F69B1F80-4133-C2A1-15F0-F7D01BECD023}"/>
                </a:ext>
              </a:extLst>
            </p:cNvPr>
            <p:cNvSpPr>
              <a:spLocks/>
            </p:cNvSpPr>
            <p:nvPr/>
          </p:nvSpPr>
          <p:spPr bwMode="auto">
            <a:xfrm>
              <a:off x="3412" y="2843"/>
              <a:ext cx="43" cy="99"/>
            </a:xfrm>
            <a:custGeom>
              <a:avLst/>
              <a:gdLst>
                <a:gd name="T0" fmla="*/ 45 w 19"/>
                <a:gd name="T1" fmla="*/ 207 h 44"/>
                <a:gd name="T2" fmla="*/ 36 w 19"/>
                <a:gd name="T3" fmla="*/ 389 h 44"/>
                <a:gd name="T4" fmla="*/ 129 w 19"/>
                <a:gd name="T5" fmla="*/ 482 h 44"/>
                <a:gd name="T6" fmla="*/ 195 w 19"/>
                <a:gd name="T7" fmla="*/ 502 h 44"/>
                <a:gd name="T8" fmla="*/ 72 w 19"/>
                <a:gd name="T9" fmla="*/ 320 h 44"/>
                <a:gd name="T10" fmla="*/ 45 w 19"/>
                <a:gd name="T11" fmla="*/ 182 h 44"/>
                <a:gd name="T12" fmla="*/ 0 w 19"/>
                <a:gd name="T13" fmla="*/ 0 h 44"/>
                <a:gd name="T14" fmla="*/ 36 w 19"/>
                <a:gd name="T15" fmla="*/ 194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44">
                  <a:moveTo>
                    <a:pt x="4" y="18"/>
                  </a:moveTo>
                  <a:cubicBezTo>
                    <a:pt x="2" y="22"/>
                    <a:pt x="0" y="31"/>
                    <a:pt x="3" y="34"/>
                  </a:cubicBezTo>
                  <a:cubicBezTo>
                    <a:pt x="7" y="36"/>
                    <a:pt x="16" y="34"/>
                    <a:pt x="11" y="42"/>
                  </a:cubicBezTo>
                  <a:cubicBezTo>
                    <a:pt x="13" y="42"/>
                    <a:pt x="15" y="43"/>
                    <a:pt x="17" y="44"/>
                  </a:cubicBezTo>
                  <a:cubicBezTo>
                    <a:pt x="19" y="38"/>
                    <a:pt x="11" y="31"/>
                    <a:pt x="6" y="28"/>
                  </a:cubicBezTo>
                  <a:cubicBezTo>
                    <a:pt x="11" y="20"/>
                    <a:pt x="8" y="23"/>
                    <a:pt x="4" y="16"/>
                  </a:cubicBezTo>
                  <a:cubicBezTo>
                    <a:pt x="2" y="11"/>
                    <a:pt x="6" y="3"/>
                    <a:pt x="0" y="0"/>
                  </a:cubicBezTo>
                  <a:cubicBezTo>
                    <a:pt x="0" y="6"/>
                    <a:pt x="2" y="12"/>
                    <a:pt x="3" y="1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5" name="Freeform 312">
              <a:extLst>
                <a:ext uri="{FF2B5EF4-FFF2-40B4-BE49-F238E27FC236}">
                  <a16:creationId xmlns:a16="http://schemas.microsoft.com/office/drawing/2014/main" id="{01F97CC0-B32A-6BA1-DD7B-21299014252F}"/>
                </a:ext>
              </a:extLst>
            </p:cNvPr>
            <p:cNvSpPr>
              <a:spLocks/>
            </p:cNvSpPr>
            <p:nvPr/>
          </p:nvSpPr>
          <p:spPr bwMode="auto">
            <a:xfrm>
              <a:off x="3257" y="3146"/>
              <a:ext cx="61" cy="50"/>
            </a:xfrm>
            <a:custGeom>
              <a:avLst/>
              <a:gdLst>
                <a:gd name="T0" fmla="*/ 219 w 27"/>
                <a:gd name="T1" fmla="*/ 82 h 22"/>
                <a:gd name="T2" fmla="*/ 210 w 27"/>
                <a:gd name="T3" fmla="*/ 57 h 22"/>
                <a:gd name="T4" fmla="*/ 163 w 27"/>
                <a:gd name="T5" fmla="*/ 202 h 22"/>
                <a:gd name="T6" fmla="*/ 149 w 27"/>
                <a:gd name="T7" fmla="*/ 232 h 22"/>
                <a:gd name="T8" fmla="*/ 210 w 27"/>
                <a:gd name="T9" fmla="*/ 73 h 22"/>
                <a:gd name="T10" fmla="*/ 287 w 27"/>
                <a:gd name="T11" fmla="*/ 259 h 22"/>
                <a:gd name="T12" fmla="*/ 312 w 27"/>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2">
                  <a:moveTo>
                    <a:pt x="19" y="7"/>
                  </a:moveTo>
                  <a:cubicBezTo>
                    <a:pt x="18" y="6"/>
                    <a:pt x="19" y="5"/>
                    <a:pt x="18" y="5"/>
                  </a:cubicBezTo>
                  <a:cubicBezTo>
                    <a:pt x="9" y="5"/>
                    <a:pt x="0" y="18"/>
                    <a:pt x="14" y="17"/>
                  </a:cubicBezTo>
                  <a:cubicBezTo>
                    <a:pt x="14" y="18"/>
                    <a:pt x="13" y="19"/>
                    <a:pt x="13" y="20"/>
                  </a:cubicBezTo>
                  <a:cubicBezTo>
                    <a:pt x="14" y="17"/>
                    <a:pt x="15" y="9"/>
                    <a:pt x="18" y="6"/>
                  </a:cubicBezTo>
                  <a:cubicBezTo>
                    <a:pt x="23" y="10"/>
                    <a:pt x="20" y="18"/>
                    <a:pt x="25" y="22"/>
                  </a:cubicBezTo>
                  <a:cubicBezTo>
                    <a:pt x="26" y="16"/>
                    <a:pt x="19" y="2"/>
                    <a:pt x="27"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6" name="Freeform 313">
              <a:extLst>
                <a:ext uri="{FF2B5EF4-FFF2-40B4-BE49-F238E27FC236}">
                  <a16:creationId xmlns:a16="http://schemas.microsoft.com/office/drawing/2014/main" id="{9DC3FB2B-FACD-C53F-D0FA-8DA168E42D82}"/>
                </a:ext>
              </a:extLst>
            </p:cNvPr>
            <p:cNvSpPr>
              <a:spLocks/>
            </p:cNvSpPr>
            <p:nvPr/>
          </p:nvSpPr>
          <p:spPr bwMode="auto">
            <a:xfrm>
              <a:off x="3358" y="3041"/>
              <a:ext cx="41" cy="94"/>
            </a:xfrm>
            <a:custGeom>
              <a:avLst/>
              <a:gdLst>
                <a:gd name="T0" fmla="*/ 130 w 18"/>
                <a:gd name="T1" fmla="*/ 300 h 42"/>
                <a:gd name="T2" fmla="*/ 11 w 18"/>
                <a:gd name="T3" fmla="*/ 470 h 42"/>
                <a:gd name="T4" fmla="*/ 93 w 18"/>
                <a:gd name="T5" fmla="*/ 380 h 42"/>
                <a:gd name="T6" fmla="*/ 203 w 18"/>
                <a:gd name="T7" fmla="*/ 336 h 42"/>
                <a:gd name="T8" fmla="*/ 166 w 18"/>
                <a:gd name="T9" fmla="*/ 226 h 42"/>
                <a:gd name="T10" fmla="*/ 212 w 18"/>
                <a:gd name="T11" fmla="*/ 110 h 42"/>
                <a:gd name="T12" fmla="*/ 93 w 18"/>
                <a:gd name="T13" fmla="*/ 0 h 42"/>
                <a:gd name="T14" fmla="*/ 93 w 18"/>
                <a:gd name="T15" fmla="*/ 19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42">
                  <a:moveTo>
                    <a:pt x="11" y="27"/>
                  </a:moveTo>
                  <a:cubicBezTo>
                    <a:pt x="7" y="27"/>
                    <a:pt x="0" y="37"/>
                    <a:pt x="1" y="42"/>
                  </a:cubicBezTo>
                  <a:cubicBezTo>
                    <a:pt x="5" y="42"/>
                    <a:pt x="5" y="37"/>
                    <a:pt x="8" y="34"/>
                  </a:cubicBezTo>
                  <a:cubicBezTo>
                    <a:pt x="9" y="33"/>
                    <a:pt x="16" y="32"/>
                    <a:pt x="17" y="30"/>
                  </a:cubicBezTo>
                  <a:cubicBezTo>
                    <a:pt x="18" y="28"/>
                    <a:pt x="13" y="23"/>
                    <a:pt x="14" y="20"/>
                  </a:cubicBezTo>
                  <a:cubicBezTo>
                    <a:pt x="14" y="16"/>
                    <a:pt x="17" y="14"/>
                    <a:pt x="18" y="10"/>
                  </a:cubicBezTo>
                  <a:cubicBezTo>
                    <a:pt x="11" y="14"/>
                    <a:pt x="11" y="3"/>
                    <a:pt x="8" y="0"/>
                  </a:cubicBezTo>
                  <a:cubicBezTo>
                    <a:pt x="1" y="4"/>
                    <a:pt x="10" y="11"/>
                    <a:pt x="8" y="1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7" name="Freeform 314">
              <a:extLst>
                <a:ext uri="{FF2B5EF4-FFF2-40B4-BE49-F238E27FC236}">
                  <a16:creationId xmlns:a16="http://schemas.microsoft.com/office/drawing/2014/main" id="{43557DAD-F908-C106-6826-4AC430C30423}"/>
                </a:ext>
              </a:extLst>
            </p:cNvPr>
            <p:cNvSpPr>
              <a:spLocks/>
            </p:cNvSpPr>
            <p:nvPr/>
          </p:nvSpPr>
          <p:spPr bwMode="auto">
            <a:xfrm>
              <a:off x="3298" y="3023"/>
              <a:ext cx="49" cy="38"/>
            </a:xfrm>
            <a:custGeom>
              <a:avLst/>
              <a:gdLst>
                <a:gd name="T0" fmla="*/ 80 w 22"/>
                <a:gd name="T1" fmla="*/ 65 h 17"/>
                <a:gd name="T2" fmla="*/ 0 w 22"/>
                <a:gd name="T3" fmla="*/ 134 h 17"/>
                <a:gd name="T4" fmla="*/ 145 w 22"/>
                <a:gd name="T5" fmla="*/ 125 h 17"/>
                <a:gd name="T6" fmla="*/ 154 w 22"/>
                <a:gd name="T7" fmla="*/ 45 h 17"/>
                <a:gd name="T8" fmla="*/ 243 w 22"/>
                <a:gd name="T9" fmla="*/ 20 h 17"/>
                <a:gd name="T10" fmla="*/ 243 w 2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7">
                  <a:moveTo>
                    <a:pt x="7" y="6"/>
                  </a:moveTo>
                  <a:cubicBezTo>
                    <a:pt x="5" y="8"/>
                    <a:pt x="2" y="10"/>
                    <a:pt x="0" y="12"/>
                  </a:cubicBezTo>
                  <a:cubicBezTo>
                    <a:pt x="4" y="17"/>
                    <a:pt x="11" y="16"/>
                    <a:pt x="13" y="11"/>
                  </a:cubicBezTo>
                  <a:cubicBezTo>
                    <a:pt x="14" y="9"/>
                    <a:pt x="12" y="6"/>
                    <a:pt x="14" y="4"/>
                  </a:cubicBezTo>
                  <a:cubicBezTo>
                    <a:pt x="15" y="2"/>
                    <a:pt x="20" y="2"/>
                    <a:pt x="22" y="2"/>
                  </a:cubicBezTo>
                  <a:cubicBezTo>
                    <a:pt x="22" y="1"/>
                    <a:pt x="22" y="0"/>
                    <a:pt x="22"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8" name="Freeform 315">
              <a:extLst>
                <a:ext uri="{FF2B5EF4-FFF2-40B4-BE49-F238E27FC236}">
                  <a16:creationId xmlns:a16="http://schemas.microsoft.com/office/drawing/2014/main" id="{ADE80780-90F3-CB02-5FC3-570C9D370DAD}"/>
                </a:ext>
              </a:extLst>
            </p:cNvPr>
            <p:cNvSpPr>
              <a:spLocks/>
            </p:cNvSpPr>
            <p:nvPr/>
          </p:nvSpPr>
          <p:spPr bwMode="auto">
            <a:xfrm>
              <a:off x="3280" y="3267"/>
              <a:ext cx="69" cy="95"/>
            </a:xfrm>
            <a:custGeom>
              <a:avLst/>
              <a:gdLst>
                <a:gd name="T0" fmla="*/ 234 w 31"/>
                <a:gd name="T1" fmla="*/ 11 h 42"/>
                <a:gd name="T2" fmla="*/ 207 w 31"/>
                <a:gd name="T3" fmla="*/ 219 h 42"/>
                <a:gd name="T4" fmla="*/ 0 w 31"/>
                <a:gd name="T5" fmla="*/ 312 h 42"/>
                <a:gd name="T6" fmla="*/ 134 w 31"/>
                <a:gd name="T7" fmla="*/ 385 h 42"/>
                <a:gd name="T8" fmla="*/ 118 w 31"/>
                <a:gd name="T9" fmla="*/ 450 h 42"/>
                <a:gd name="T10" fmla="*/ 278 w 31"/>
                <a:gd name="T11" fmla="*/ 348 h 42"/>
                <a:gd name="T12" fmla="*/ 343 w 31"/>
                <a:gd name="T13" fmla="*/ 486 h 42"/>
                <a:gd name="T14" fmla="*/ 287 w 31"/>
                <a:gd name="T15" fmla="*/ 348 h 42"/>
                <a:gd name="T16" fmla="*/ 254 w 31"/>
                <a:gd name="T17" fmla="*/ 292 h 42"/>
                <a:gd name="T18" fmla="*/ 263 w 31"/>
                <a:gd name="T19" fmla="*/ 247 h 42"/>
                <a:gd name="T20" fmla="*/ 298 w 31"/>
                <a:gd name="T21" fmla="*/ 1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42">
                  <a:moveTo>
                    <a:pt x="21" y="1"/>
                  </a:moveTo>
                  <a:cubicBezTo>
                    <a:pt x="9" y="0"/>
                    <a:pt x="19" y="15"/>
                    <a:pt x="19" y="19"/>
                  </a:cubicBezTo>
                  <a:cubicBezTo>
                    <a:pt x="16" y="32"/>
                    <a:pt x="7" y="22"/>
                    <a:pt x="0" y="27"/>
                  </a:cubicBezTo>
                  <a:cubicBezTo>
                    <a:pt x="4" y="28"/>
                    <a:pt x="8" y="33"/>
                    <a:pt x="12" y="33"/>
                  </a:cubicBezTo>
                  <a:cubicBezTo>
                    <a:pt x="12" y="35"/>
                    <a:pt x="12" y="37"/>
                    <a:pt x="11" y="39"/>
                  </a:cubicBezTo>
                  <a:cubicBezTo>
                    <a:pt x="14" y="36"/>
                    <a:pt x="19" y="28"/>
                    <a:pt x="25" y="30"/>
                  </a:cubicBezTo>
                  <a:cubicBezTo>
                    <a:pt x="27" y="31"/>
                    <a:pt x="30" y="40"/>
                    <a:pt x="31" y="42"/>
                  </a:cubicBezTo>
                  <a:cubicBezTo>
                    <a:pt x="30" y="38"/>
                    <a:pt x="28" y="34"/>
                    <a:pt x="26" y="30"/>
                  </a:cubicBezTo>
                  <a:cubicBezTo>
                    <a:pt x="25" y="29"/>
                    <a:pt x="23" y="27"/>
                    <a:pt x="23" y="25"/>
                  </a:cubicBezTo>
                  <a:cubicBezTo>
                    <a:pt x="23" y="24"/>
                    <a:pt x="24" y="22"/>
                    <a:pt x="24" y="21"/>
                  </a:cubicBezTo>
                  <a:cubicBezTo>
                    <a:pt x="23" y="16"/>
                    <a:pt x="22" y="3"/>
                    <a:pt x="27" y="1"/>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9" name="Freeform 316">
              <a:extLst>
                <a:ext uri="{FF2B5EF4-FFF2-40B4-BE49-F238E27FC236}">
                  <a16:creationId xmlns:a16="http://schemas.microsoft.com/office/drawing/2014/main" id="{CDD56A09-2E9F-E2F9-71ED-4C79062B7DCD}"/>
                </a:ext>
              </a:extLst>
            </p:cNvPr>
            <p:cNvSpPr>
              <a:spLocks/>
            </p:cNvSpPr>
            <p:nvPr/>
          </p:nvSpPr>
          <p:spPr bwMode="auto">
            <a:xfrm>
              <a:off x="3356" y="3189"/>
              <a:ext cx="29" cy="38"/>
            </a:xfrm>
            <a:custGeom>
              <a:avLst/>
              <a:gdLst>
                <a:gd name="T0" fmla="*/ 100 w 13"/>
                <a:gd name="T1" fmla="*/ 20 h 17"/>
                <a:gd name="T2" fmla="*/ 89 w 13"/>
                <a:gd name="T3" fmla="*/ 9 h 17"/>
                <a:gd name="T4" fmla="*/ 0 w 13"/>
                <a:gd name="T5" fmla="*/ 110 h 17"/>
                <a:gd name="T6" fmla="*/ 65 w 13"/>
                <a:gd name="T7" fmla="*/ 190 h 17"/>
                <a:gd name="T8" fmla="*/ 36 w 13"/>
                <a:gd name="T9" fmla="*/ 179 h 17"/>
                <a:gd name="T10" fmla="*/ 145 w 1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7">
                  <a:moveTo>
                    <a:pt x="9" y="2"/>
                  </a:moveTo>
                  <a:cubicBezTo>
                    <a:pt x="8" y="2"/>
                    <a:pt x="9" y="1"/>
                    <a:pt x="8" y="1"/>
                  </a:cubicBezTo>
                  <a:cubicBezTo>
                    <a:pt x="5" y="3"/>
                    <a:pt x="2" y="7"/>
                    <a:pt x="0" y="10"/>
                  </a:cubicBezTo>
                  <a:cubicBezTo>
                    <a:pt x="5" y="9"/>
                    <a:pt x="6" y="13"/>
                    <a:pt x="6" y="17"/>
                  </a:cubicBezTo>
                  <a:cubicBezTo>
                    <a:pt x="5" y="17"/>
                    <a:pt x="4" y="17"/>
                    <a:pt x="3" y="16"/>
                  </a:cubicBezTo>
                  <a:cubicBezTo>
                    <a:pt x="4" y="12"/>
                    <a:pt x="8" y="2"/>
                    <a:pt x="13"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0" name="Freeform 317">
              <a:extLst>
                <a:ext uri="{FF2B5EF4-FFF2-40B4-BE49-F238E27FC236}">
                  <a16:creationId xmlns:a16="http://schemas.microsoft.com/office/drawing/2014/main" id="{EFD219AB-C354-D741-AA2A-FA2B2D1B421E}"/>
                </a:ext>
              </a:extLst>
            </p:cNvPr>
            <p:cNvSpPr>
              <a:spLocks/>
            </p:cNvSpPr>
            <p:nvPr/>
          </p:nvSpPr>
          <p:spPr bwMode="auto">
            <a:xfrm>
              <a:off x="3123" y="3362"/>
              <a:ext cx="38" cy="38"/>
            </a:xfrm>
            <a:custGeom>
              <a:avLst/>
              <a:gdLst>
                <a:gd name="T0" fmla="*/ 154 w 17"/>
                <a:gd name="T1" fmla="*/ 45 h 17"/>
                <a:gd name="T2" fmla="*/ 20 w 17"/>
                <a:gd name="T3" fmla="*/ 80 h 17"/>
                <a:gd name="T4" fmla="*/ 134 w 17"/>
                <a:gd name="T5" fmla="*/ 190 h 17"/>
                <a:gd name="T6" fmla="*/ 154 w 17"/>
                <a:gd name="T7" fmla="*/ 145 h 17"/>
                <a:gd name="T8" fmla="*/ 190 w 17"/>
                <a:gd name="T9" fmla="*/ 3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4" y="4"/>
                  </a:moveTo>
                  <a:cubicBezTo>
                    <a:pt x="13" y="0"/>
                    <a:pt x="3" y="4"/>
                    <a:pt x="2" y="7"/>
                  </a:cubicBezTo>
                  <a:cubicBezTo>
                    <a:pt x="0" y="13"/>
                    <a:pt x="10" y="13"/>
                    <a:pt x="12" y="17"/>
                  </a:cubicBezTo>
                  <a:cubicBezTo>
                    <a:pt x="13" y="16"/>
                    <a:pt x="14" y="15"/>
                    <a:pt x="14" y="13"/>
                  </a:cubicBezTo>
                  <a:cubicBezTo>
                    <a:pt x="1" y="11"/>
                    <a:pt x="14" y="6"/>
                    <a:pt x="17" y="3"/>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1" name="Freeform 318">
              <a:extLst>
                <a:ext uri="{FF2B5EF4-FFF2-40B4-BE49-F238E27FC236}">
                  <a16:creationId xmlns:a16="http://schemas.microsoft.com/office/drawing/2014/main" id="{18B6C5E3-2B20-8232-E895-B125D2378E9C}"/>
                </a:ext>
              </a:extLst>
            </p:cNvPr>
            <p:cNvSpPr>
              <a:spLocks/>
            </p:cNvSpPr>
            <p:nvPr/>
          </p:nvSpPr>
          <p:spPr bwMode="auto">
            <a:xfrm>
              <a:off x="3215" y="3330"/>
              <a:ext cx="42" cy="56"/>
            </a:xfrm>
            <a:custGeom>
              <a:avLst/>
              <a:gdLst>
                <a:gd name="T0" fmla="*/ 20 w 19"/>
                <a:gd name="T1" fmla="*/ 235 h 25"/>
                <a:gd name="T2" fmla="*/ 0 w 19"/>
                <a:gd name="T3" fmla="*/ 246 h 25"/>
                <a:gd name="T4" fmla="*/ 153 w 19"/>
                <a:gd name="T5" fmla="*/ 190 h 25"/>
                <a:gd name="T6" fmla="*/ 133 w 19"/>
                <a:gd name="T7" fmla="*/ 110 h 25"/>
                <a:gd name="T8" fmla="*/ 195 w 19"/>
                <a:gd name="T9" fmla="*/ 36 h 25"/>
                <a:gd name="T10" fmla="*/ 88 w 19"/>
                <a:gd name="T11" fmla="*/ 45 h 25"/>
                <a:gd name="T12" fmla="*/ 108 w 19"/>
                <a:gd name="T13" fmla="*/ 17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5">
                  <a:moveTo>
                    <a:pt x="2" y="21"/>
                  </a:moveTo>
                  <a:cubicBezTo>
                    <a:pt x="1" y="22"/>
                    <a:pt x="0" y="22"/>
                    <a:pt x="0" y="22"/>
                  </a:cubicBezTo>
                  <a:cubicBezTo>
                    <a:pt x="3" y="25"/>
                    <a:pt x="13" y="21"/>
                    <a:pt x="14" y="17"/>
                  </a:cubicBezTo>
                  <a:cubicBezTo>
                    <a:pt x="14" y="14"/>
                    <a:pt x="11" y="12"/>
                    <a:pt x="12" y="10"/>
                  </a:cubicBezTo>
                  <a:cubicBezTo>
                    <a:pt x="12" y="7"/>
                    <a:pt x="17" y="5"/>
                    <a:pt x="18" y="3"/>
                  </a:cubicBezTo>
                  <a:cubicBezTo>
                    <a:pt x="15" y="3"/>
                    <a:pt x="10" y="0"/>
                    <a:pt x="8" y="4"/>
                  </a:cubicBezTo>
                  <a:cubicBezTo>
                    <a:pt x="11" y="7"/>
                    <a:pt x="19" y="13"/>
                    <a:pt x="10" y="1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2" name="Freeform 319">
              <a:extLst>
                <a:ext uri="{FF2B5EF4-FFF2-40B4-BE49-F238E27FC236}">
                  <a16:creationId xmlns:a16="http://schemas.microsoft.com/office/drawing/2014/main" id="{CB2C36FE-25E2-8790-40D6-830929CE87B5}"/>
                </a:ext>
              </a:extLst>
            </p:cNvPr>
            <p:cNvSpPr>
              <a:spLocks/>
            </p:cNvSpPr>
            <p:nvPr/>
          </p:nvSpPr>
          <p:spPr bwMode="auto">
            <a:xfrm>
              <a:off x="3293" y="3386"/>
              <a:ext cx="45" cy="74"/>
            </a:xfrm>
            <a:custGeom>
              <a:avLst/>
              <a:gdLst>
                <a:gd name="T0" fmla="*/ 126 w 20"/>
                <a:gd name="T1" fmla="*/ 157 h 33"/>
                <a:gd name="T2" fmla="*/ 81 w 20"/>
                <a:gd name="T3" fmla="*/ 361 h 33"/>
                <a:gd name="T4" fmla="*/ 218 w 20"/>
                <a:gd name="T5" fmla="*/ 283 h 33"/>
                <a:gd name="T6" fmla="*/ 126 w 20"/>
                <a:gd name="T7" fmla="*/ 137 h 33"/>
                <a:gd name="T8" fmla="*/ 227 w 20"/>
                <a:gd name="T9" fmla="*/ 0 h 33"/>
                <a:gd name="T10" fmla="*/ 126 w 20"/>
                <a:gd name="T11" fmla="*/ 4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3">
                  <a:moveTo>
                    <a:pt x="11" y="14"/>
                  </a:moveTo>
                  <a:cubicBezTo>
                    <a:pt x="0" y="16"/>
                    <a:pt x="20" y="33"/>
                    <a:pt x="7" y="32"/>
                  </a:cubicBezTo>
                  <a:cubicBezTo>
                    <a:pt x="9" y="28"/>
                    <a:pt x="15" y="23"/>
                    <a:pt x="19" y="25"/>
                  </a:cubicBezTo>
                  <a:cubicBezTo>
                    <a:pt x="17" y="22"/>
                    <a:pt x="11" y="16"/>
                    <a:pt x="11" y="12"/>
                  </a:cubicBezTo>
                  <a:cubicBezTo>
                    <a:pt x="11" y="7"/>
                    <a:pt x="18" y="4"/>
                    <a:pt x="20" y="0"/>
                  </a:cubicBezTo>
                  <a:cubicBezTo>
                    <a:pt x="18" y="2"/>
                    <a:pt x="11" y="2"/>
                    <a:pt x="11" y="4"/>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3" name="Freeform 320">
              <a:extLst>
                <a:ext uri="{FF2B5EF4-FFF2-40B4-BE49-F238E27FC236}">
                  <a16:creationId xmlns:a16="http://schemas.microsoft.com/office/drawing/2014/main" id="{572DFFDA-C20F-75F6-A0EB-5F8694D02821}"/>
                </a:ext>
              </a:extLst>
            </p:cNvPr>
            <p:cNvSpPr>
              <a:spLocks/>
            </p:cNvSpPr>
            <p:nvPr/>
          </p:nvSpPr>
          <p:spPr bwMode="auto">
            <a:xfrm>
              <a:off x="2564" y="2671"/>
              <a:ext cx="87" cy="71"/>
            </a:xfrm>
            <a:custGeom>
              <a:avLst/>
              <a:gdLst>
                <a:gd name="T0" fmla="*/ 45 w 39"/>
                <a:gd name="T1" fmla="*/ 153 h 32"/>
                <a:gd name="T2" fmla="*/ 0 w 39"/>
                <a:gd name="T3" fmla="*/ 242 h 32"/>
                <a:gd name="T4" fmla="*/ 145 w 39"/>
                <a:gd name="T5" fmla="*/ 206 h 32"/>
                <a:gd name="T6" fmla="*/ 154 w 39"/>
                <a:gd name="T7" fmla="*/ 286 h 32"/>
                <a:gd name="T8" fmla="*/ 199 w 39"/>
                <a:gd name="T9" fmla="*/ 206 h 32"/>
                <a:gd name="T10" fmla="*/ 288 w 39"/>
                <a:gd name="T11" fmla="*/ 306 h 32"/>
                <a:gd name="T12" fmla="*/ 352 w 39"/>
                <a:gd name="T13" fmla="*/ 351 h 32"/>
                <a:gd name="T14" fmla="*/ 268 w 39"/>
                <a:gd name="T15" fmla="*/ 153 h 32"/>
                <a:gd name="T16" fmla="*/ 433 w 39"/>
                <a:gd name="T17" fmla="*/ 53 h 32"/>
                <a:gd name="T18" fmla="*/ 279 w 39"/>
                <a:gd name="T19" fmla="*/ 89 h 32"/>
                <a:gd name="T20" fmla="*/ 109 w 39"/>
                <a:gd name="T21" fmla="*/ 89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2">
                  <a:moveTo>
                    <a:pt x="4" y="14"/>
                  </a:moveTo>
                  <a:cubicBezTo>
                    <a:pt x="2" y="16"/>
                    <a:pt x="0" y="19"/>
                    <a:pt x="0" y="22"/>
                  </a:cubicBezTo>
                  <a:cubicBezTo>
                    <a:pt x="4" y="22"/>
                    <a:pt x="9" y="20"/>
                    <a:pt x="13" y="19"/>
                  </a:cubicBezTo>
                  <a:cubicBezTo>
                    <a:pt x="14" y="21"/>
                    <a:pt x="13" y="24"/>
                    <a:pt x="14" y="26"/>
                  </a:cubicBezTo>
                  <a:cubicBezTo>
                    <a:pt x="16" y="24"/>
                    <a:pt x="17" y="21"/>
                    <a:pt x="18" y="19"/>
                  </a:cubicBezTo>
                  <a:cubicBezTo>
                    <a:pt x="22" y="21"/>
                    <a:pt x="26" y="24"/>
                    <a:pt x="26" y="28"/>
                  </a:cubicBezTo>
                  <a:cubicBezTo>
                    <a:pt x="29" y="28"/>
                    <a:pt x="32" y="29"/>
                    <a:pt x="32" y="32"/>
                  </a:cubicBezTo>
                  <a:cubicBezTo>
                    <a:pt x="30" y="27"/>
                    <a:pt x="22" y="19"/>
                    <a:pt x="24" y="14"/>
                  </a:cubicBezTo>
                  <a:cubicBezTo>
                    <a:pt x="26" y="10"/>
                    <a:pt x="35" y="7"/>
                    <a:pt x="39" y="5"/>
                  </a:cubicBezTo>
                  <a:cubicBezTo>
                    <a:pt x="33" y="0"/>
                    <a:pt x="29" y="5"/>
                    <a:pt x="25" y="8"/>
                  </a:cubicBezTo>
                  <a:cubicBezTo>
                    <a:pt x="19" y="12"/>
                    <a:pt x="16" y="8"/>
                    <a:pt x="10" y="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4" name="Freeform 321">
              <a:extLst>
                <a:ext uri="{FF2B5EF4-FFF2-40B4-BE49-F238E27FC236}">
                  <a16:creationId xmlns:a16="http://schemas.microsoft.com/office/drawing/2014/main" id="{21594793-BA53-21FF-6DF6-FF5F9DC2329F}"/>
                </a:ext>
              </a:extLst>
            </p:cNvPr>
            <p:cNvSpPr>
              <a:spLocks/>
            </p:cNvSpPr>
            <p:nvPr/>
          </p:nvSpPr>
          <p:spPr bwMode="auto">
            <a:xfrm>
              <a:off x="2465" y="2520"/>
              <a:ext cx="97" cy="65"/>
            </a:xfrm>
            <a:custGeom>
              <a:avLst/>
              <a:gdLst>
                <a:gd name="T0" fmla="*/ 92 w 43"/>
                <a:gd name="T1" fmla="*/ 0 h 29"/>
                <a:gd name="T2" fmla="*/ 0 w 43"/>
                <a:gd name="T3" fmla="*/ 126 h 29"/>
                <a:gd name="T4" fmla="*/ 102 w 43"/>
                <a:gd name="T5" fmla="*/ 126 h 29"/>
                <a:gd name="T6" fmla="*/ 117 w 43"/>
                <a:gd name="T7" fmla="*/ 202 h 29"/>
                <a:gd name="T8" fmla="*/ 332 w 43"/>
                <a:gd name="T9" fmla="*/ 316 h 29"/>
                <a:gd name="T10" fmla="*/ 422 w 43"/>
                <a:gd name="T11" fmla="*/ 271 h 29"/>
                <a:gd name="T12" fmla="*/ 264 w 43"/>
                <a:gd name="T13" fmla="*/ 110 h 29"/>
                <a:gd name="T14" fmla="*/ 494 w 43"/>
                <a:gd name="T15" fmla="*/ 101 h 29"/>
                <a:gd name="T16" fmla="*/ 377 w 43"/>
                <a:gd name="T17" fmla="*/ 45 h 29"/>
                <a:gd name="T18" fmla="*/ 230 w 43"/>
                <a:gd name="T19" fmla="*/ 2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29">
                  <a:moveTo>
                    <a:pt x="8" y="0"/>
                  </a:moveTo>
                  <a:cubicBezTo>
                    <a:pt x="4" y="2"/>
                    <a:pt x="2" y="7"/>
                    <a:pt x="0" y="11"/>
                  </a:cubicBezTo>
                  <a:cubicBezTo>
                    <a:pt x="3" y="11"/>
                    <a:pt x="6" y="11"/>
                    <a:pt x="9" y="11"/>
                  </a:cubicBezTo>
                  <a:cubicBezTo>
                    <a:pt x="10" y="13"/>
                    <a:pt x="11" y="15"/>
                    <a:pt x="10" y="18"/>
                  </a:cubicBezTo>
                  <a:cubicBezTo>
                    <a:pt x="23" y="14"/>
                    <a:pt x="28" y="13"/>
                    <a:pt x="29" y="28"/>
                  </a:cubicBezTo>
                  <a:cubicBezTo>
                    <a:pt x="32" y="29"/>
                    <a:pt x="35" y="27"/>
                    <a:pt x="37" y="24"/>
                  </a:cubicBezTo>
                  <a:cubicBezTo>
                    <a:pt x="32" y="20"/>
                    <a:pt x="22" y="18"/>
                    <a:pt x="23" y="10"/>
                  </a:cubicBezTo>
                  <a:cubicBezTo>
                    <a:pt x="25" y="0"/>
                    <a:pt x="37" y="9"/>
                    <a:pt x="43" y="9"/>
                  </a:cubicBezTo>
                  <a:cubicBezTo>
                    <a:pt x="39" y="8"/>
                    <a:pt x="37" y="5"/>
                    <a:pt x="33" y="4"/>
                  </a:cubicBezTo>
                  <a:cubicBezTo>
                    <a:pt x="28" y="3"/>
                    <a:pt x="24" y="3"/>
                    <a:pt x="20" y="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5" name="Freeform 322">
              <a:extLst>
                <a:ext uri="{FF2B5EF4-FFF2-40B4-BE49-F238E27FC236}">
                  <a16:creationId xmlns:a16="http://schemas.microsoft.com/office/drawing/2014/main" id="{B2184F9E-9B85-A3F6-8106-23BACF4AF3E9}"/>
                </a:ext>
              </a:extLst>
            </p:cNvPr>
            <p:cNvSpPr>
              <a:spLocks/>
            </p:cNvSpPr>
            <p:nvPr/>
          </p:nvSpPr>
          <p:spPr bwMode="auto">
            <a:xfrm>
              <a:off x="2488" y="2527"/>
              <a:ext cx="27" cy="16"/>
            </a:xfrm>
            <a:custGeom>
              <a:avLst/>
              <a:gdLst>
                <a:gd name="T0" fmla="*/ 0 w 12"/>
                <a:gd name="T1" fmla="*/ 11 h 7"/>
                <a:gd name="T2" fmla="*/ 137 w 12"/>
                <a:gd name="T3" fmla="*/ 57 h 7"/>
                <a:gd name="T4" fmla="*/ 36 w 12"/>
                <a:gd name="T5" fmla="*/ 0 h 7"/>
                <a:gd name="T6" fmla="*/ 0 60000 65536"/>
                <a:gd name="T7" fmla="*/ 0 60000 65536"/>
                <a:gd name="T8" fmla="*/ 0 60000 65536"/>
              </a:gdLst>
              <a:ahLst/>
              <a:cxnLst>
                <a:cxn ang="T6">
                  <a:pos x="T0" y="T1"/>
                </a:cxn>
                <a:cxn ang="T7">
                  <a:pos x="T2" y="T3"/>
                </a:cxn>
                <a:cxn ang="T8">
                  <a:pos x="T4" y="T5"/>
                </a:cxn>
              </a:cxnLst>
              <a:rect l="0" t="0" r="r" b="b"/>
              <a:pathLst>
                <a:path w="12" h="7">
                  <a:moveTo>
                    <a:pt x="0" y="1"/>
                  </a:moveTo>
                  <a:cubicBezTo>
                    <a:pt x="1" y="7"/>
                    <a:pt x="7" y="7"/>
                    <a:pt x="12" y="5"/>
                  </a:cubicBezTo>
                  <a:cubicBezTo>
                    <a:pt x="9" y="1"/>
                    <a:pt x="6"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6" name="Freeform 323">
              <a:extLst>
                <a:ext uri="{FF2B5EF4-FFF2-40B4-BE49-F238E27FC236}">
                  <a16:creationId xmlns:a16="http://schemas.microsoft.com/office/drawing/2014/main" id="{1794E738-9985-1472-F440-2A50A6E65D73}"/>
                </a:ext>
              </a:extLst>
            </p:cNvPr>
            <p:cNvSpPr>
              <a:spLocks/>
            </p:cNvSpPr>
            <p:nvPr/>
          </p:nvSpPr>
          <p:spPr bwMode="auto">
            <a:xfrm>
              <a:off x="2633" y="2493"/>
              <a:ext cx="126" cy="83"/>
            </a:xfrm>
            <a:custGeom>
              <a:avLst/>
              <a:gdLst>
                <a:gd name="T0" fmla="*/ 126 w 56"/>
                <a:gd name="T1" fmla="*/ 182 h 37"/>
                <a:gd name="T2" fmla="*/ 101 w 56"/>
                <a:gd name="T3" fmla="*/ 262 h 37"/>
                <a:gd name="T4" fmla="*/ 194 w 56"/>
                <a:gd name="T5" fmla="*/ 157 h 37"/>
                <a:gd name="T6" fmla="*/ 329 w 56"/>
                <a:gd name="T7" fmla="*/ 182 h 37"/>
                <a:gd name="T8" fmla="*/ 356 w 56"/>
                <a:gd name="T9" fmla="*/ 137 h 37"/>
                <a:gd name="T10" fmla="*/ 457 w 56"/>
                <a:gd name="T11" fmla="*/ 215 h 37"/>
                <a:gd name="T12" fmla="*/ 491 w 56"/>
                <a:gd name="T13" fmla="*/ 45 h 37"/>
                <a:gd name="T14" fmla="*/ 639 w 56"/>
                <a:gd name="T15" fmla="*/ 0 h 37"/>
                <a:gd name="T16" fmla="*/ 446 w 56"/>
                <a:gd name="T17" fmla="*/ 20 h 37"/>
                <a:gd name="T18" fmla="*/ 329 w 56"/>
                <a:gd name="T19" fmla="*/ 110 h 37"/>
                <a:gd name="T20" fmla="*/ 284 w 56"/>
                <a:gd name="T21" fmla="*/ 9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37">
                  <a:moveTo>
                    <a:pt x="11" y="16"/>
                  </a:moveTo>
                  <a:cubicBezTo>
                    <a:pt x="0" y="10"/>
                    <a:pt x="0" y="37"/>
                    <a:pt x="9" y="23"/>
                  </a:cubicBezTo>
                  <a:cubicBezTo>
                    <a:pt x="12" y="19"/>
                    <a:pt x="10" y="14"/>
                    <a:pt x="17" y="14"/>
                  </a:cubicBezTo>
                  <a:cubicBezTo>
                    <a:pt x="20" y="13"/>
                    <a:pt x="25" y="17"/>
                    <a:pt x="29" y="16"/>
                  </a:cubicBezTo>
                  <a:cubicBezTo>
                    <a:pt x="29" y="15"/>
                    <a:pt x="31" y="13"/>
                    <a:pt x="31" y="12"/>
                  </a:cubicBezTo>
                  <a:cubicBezTo>
                    <a:pt x="33" y="16"/>
                    <a:pt x="36" y="18"/>
                    <a:pt x="40" y="19"/>
                  </a:cubicBezTo>
                  <a:cubicBezTo>
                    <a:pt x="38" y="15"/>
                    <a:pt x="37" y="6"/>
                    <a:pt x="43" y="4"/>
                  </a:cubicBezTo>
                  <a:cubicBezTo>
                    <a:pt x="47" y="1"/>
                    <a:pt x="51" y="6"/>
                    <a:pt x="56" y="0"/>
                  </a:cubicBezTo>
                  <a:cubicBezTo>
                    <a:pt x="50" y="2"/>
                    <a:pt x="45" y="2"/>
                    <a:pt x="39" y="2"/>
                  </a:cubicBezTo>
                  <a:cubicBezTo>
                    <a:pt x="30" y="1"/>
                    <a:pt x="33" y="3"/>
                    <a:pt x="29" y="10"/>
                  </a:cubicBezTo>
                  <a:cubicBezTo>
                    <a:pt x="28" y="9"/>
                    <a:pt x="26" y="8"/>
                    <a:pt x="25" y="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7" name="Freeform 324">
              <a:extLst>
                <a:ext uri="{FF2B5EF4-FFF2-40B4-BE49-F238E27FC236}">
                  <a16:creationId xmlns:a16="http://schemas.microsoft.com/office/drawing/2014/main" id="{15D1FE98-3185-1A73-96AF-98903D37797F}"/>
                </a:ext>
              </a:extLst>
            </p:cNvPr>
            <p:cNvSpPr>
              <a:spLocks/>
            </p:cNvSpPr>
            <p:nvPr/>
          </p:nvSpPr>
          <p:spPr bwMode="auto">
            <a:xfrm>
              <a:off x="2748" y="2509"/>
              <a:ext cx="81" cy="65"/>
            </a:xfrm>
            <a:custGeom>
              <a:avLst/>
              <a:gdLst>
                <a:gd name="T0" fmla="*/ 0 w 36"/>
                <a:gd name="T1" fmla="*/ 327 h 29"/>
                <a:gd name="T2" fmla="*/ 72 w 36"/>
                <a:gd name="T3" fmla="*/ 226 h 29"/>
                <a:gd name="T4" fmla="*/ 182 w 36"/>
                <a:gd name="T5" fmla="*/ 182 h 29"/>
                <a:gd name="T6" fmla="*/ 182 w 36"/>
                <a:gd name="T7" fmla="*/ 0 h 29"/>
                <a:gd name="T8" fmla="*/ 182 w 36"/>
                <a:gd name="T9" fmla="*/ 101 h 29"/>
                <a:gd name="T10" fmla="*/ 320 w 36"/>
                <a:gd name="T11" fmla="*/ 90 h 29"/>
                <a:gd name="T12" fmla="*/ 218 w 36"/>
                <a:gd name="T13" fmla="*/ 235 h 29"/>
                <a:gd name="T14" fmla="*/ 162 w 36"/>
                <a:gd name="T15" fmla="*/ 262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9">
                  <a:moveTo>
                    <a:pt x="0" y="29"/>
                  </a:moveTo>
                  <a:cubicBezTo>
                    <a:pt x="1" y="28"/>
                    <a:pt x="4" y="22"/>
                    <a:pt x="6" y="20"/>
                  </a:cubicBezTo>
                  <a:cubicBezTo>
                    <a:pt x="10" y="16"/>
                    <a:pt x="12" y="19"/>
                    <a:pt x="16" y="16"/>
                  </a:cubicBezTo>
                  <a:cubicBezTo>
                    <a:pt x="12" y="12"/>
                    <a:pt x="6" y="0"/>
                    <a:pt x="16" y="0"/>
                  </a:cubicBezTo>
                  <a:cubicBezTo>
                    <a:pt x="16" y="3"/>
                    <a:pt x="14" y="7"/>
                    <a:pt x="16" y="9"/>
                  </a:cubicBezTo>
                  <a:cubicBezTo>
                    <a:pt x="19" y="11"/>
                    <a:pt x="25" y="6"/>
                    <a:pt x="28" y="8"/>
                  </a:cubicBezTo>
                  <a:cubicBezTo>
                    <a:pt x="36" y="14"/>
                    <a:pt x="13" y="13"/>
                    <a:pt x="19" y="21"/>
                  </a:cubicBezTo>
                  <a:cubicBezTo>
                    <a:pt x="18" y="22"/>
                    <a:pt x="15" y="22"/>
                    <a:pt x="14" y="23"/>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8" name="Freeform 325">
              <a:extLst>
                <a:ext uri="{FF2B5EF4-FFF2-40B4-BE49-F238E27FC236}">
                  <a16:creationId xmlns:a16="http://schemas.microsoft.com/office/drawing/2014/main" id="{831EDFCD-BBDB-ED42-FDEC-B80EA91245D4}"/>
                </a:ext>
              </a:extLst>
            </p:cNvPr>
            <p:cNvSpPr>
              <a:spLocks/>
            </p:cNvSpPr>
            <p:nvPr/>
          </p:nvSpPr>
          <p:spPr bwMode="auto">
            <a:xfrm>
              <a:off x="2775" y="2404"/>
              <a:ext cx="60" cy="74"/>
            </a:xfrm>
            <a:custGeom>
              <a:avLst/>
              <a:gdLst>
                <a:gd name="T0" fmla="*/ 0 w 27"/>
                <a:gd name="T1" fmla="*/ 110 h 33"/>
                <a:gd name="T2" fmla="*/ 109 w 27"/>
                <a:gd name="T3" fmla="*/ 36 h 33"/>
                <a:gd name="T4" fmla="*/ 218 w 27"/>
                <a:gd name="T5" fmla="*/ 65 h 33"/>
                <a:gd name="T6" fmla="*/ 296 w 27"/>
                <a:gd name="T7" fmla="*/ 271 h 33"/>
                <a:gd name="T8" fmla="*/ 276 w 27"/>
                <a:gd name="T9" fmla="*/ 226 h 33"/>
                <a:gd name="T10" fmla="*/ 218 w 27"/>
                <a:gd name="T11" fmla="*/ 327 h 33"/>
                <a:gd name="T12" fmla="*/ 36 w 27"/>
                <a:gd name="T13" fmla="*/ 372 h 33"/>
                <a:gd name="T14" fmla="*/ 142 w 27"/>
                <a:gd name="T15" fmla="*/ 292 h 33"/>
                <a:gd name="T16" fmla="*/ 251 w 27"/>
                <a:gd name="T17" fmla="*/ 215 h 33"/>
                <a:gd name="T18" fmla="*/ 133 w 2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3">
                  <a:moveTo>
                    <a:pt x="0" y="10"/>
                  </a:moveTo>
                  <a:cubicBezTo>
                    <a:pt x="0" y="9"/>
                    <a:pt x="7" y="4"/>
                    <a:pt x="10" y="3"/>
                  </a:cubicBezTo>
                  <a:cubicBezTo>
                    <a:pt x="16" y="1"/>
                    <a:pt x="16" y="2"/>
                    <a:pt x="20" y="6"/>
                  </a:cubicBezTo>
                  <a:cubicBezTo>
                    <a:pt x="26" y="11"/>
                    <a:pt x="27" y="15"/>
                    <a:pt x="27" y="24"/>
                  </a:cubicBezTo>
                  <a:cubicBezTo>
                    <a:pt x="27" y="24"/>
                    <a:pt x="26" y="21"/>
                    <a:pt x="25" y="20"/>
                  </a:cubicBezTo>
                  <a:cubicBezTo>
                    <a:pt x="22" y="21"/>
                    <a:pt x="20" y="25"/>
                    <a:pt x="20" y="29"/>
                  </a:cubicBezTo>
                  <a:cubicBezTo>
                    <a:pt x="16" y="20"/>
                    <a:pt x="7" y="28"/>
                    <a:pt x="3" y="33"/>
                  </a:cubicBezTo>
                  <a:cubicBezTo>
                    <a:pt x="6" y="28"/>
                    <a:pt x="8" y="27"/>
                    <a:pt x="13" y="26"/>
                  </a:cubicBezTo>
                  <a:cubicBezTo>
                    <a:pt x="17" y="24"/>
                    <a:pt x="22" y="25"/>
                    <a:pt x="23" y="19"/>
                  </a:cubicBezTo>
                  <a:cubicBezTo>
                    <a:pt x="24" y="12"/>
                    <a:pt x="1" y="6"/>
                    <a:pt x="12"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9" name="Freeform 326">
              <a:extLst>
                <a:ext uri="{FF2B5EF4-FFF2-40B4-BE49-F238E27FC236}">
                  <a16:creationId xmlns:a16="http://schemas.microsoft.com/office/drawing/2014/main" id="{F156E5BE-F2BA-E3DE-0B37-365CFD9579EB}"/>
                </a:ext>
              </a:extLst>
            </p:cNvPr>
            <p:cNvSpPr>
              <a:spLocks/>
            </p:cNvSpPr>
            <p:nvPr/>
          </p:nvSpPr>
          <p:spPr bwMode="auto">
            <a:xfrm>
              <a:off x="2443" y="2738"/>
              <a:ext cx="58" cy="90"/>
            </a:xfrm>
            <a:custGeom>
              <a:avLst/>
              <a:gdLst>
                <a:gd name="T0" fmla="*/ 89 w 26"/>
                <a:gd name="T1" fmla="*/ 56 h 40"/>
                <a:gd name="T2" fmla="*/ 9 w 26"/>
                <a:gd name="T3" fmla="*/ 173 h 40"/>
                <a:gd name="T4" fmla="*/ 100 w 26"/>
                <a:gd name="T5" fmla="*/ 239 h 40"/>
                <a:gd name="T6" fmla="*/ 165 w 26"/>
                <a:gd name="T7" fmla="*/ 457 h 40"/>
                <a:gd name="T8" fmla="*/ 288 w 26"/>
                <a:gd name="T9" fmla="*/ 81 h 40"/>
                <a:gd name="T10" fmla="*/ 134 w 26"/>
                <a:gd name="T11" fmla="*/ 5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0">
                  <a:moveTo>
                    <a:pt x="8" y="5"/>
                  </a:moveTo>
                  <a:cubicBezTo>
                    <a:pt x="4" y="8"/>
                    <a:pt x="0" y="10"/>
                    <a:pt x="1" y="15"/>
                  </a:cubicBezTo>
                  <a:cubicBezTo>
                    <a:pt x="1" y="20"/>
                    <a:pt x="7" y="19"/>
                    <a:pt x="9" y="21"/>
                  </a:cubicBezTo>
                  <a:cubicBezTo>
                    <a:pt x="14" y="26"/>
                    <a:pt x="6" y="35"/>
                    <a:pt x="15" y="40"/>
                  </a:cubicBezTo>
                  <a:cubicBezTo>
                    <a:pt x="6" y="28"/>
                    <a:pt x="5" y="0"/>
                    <a:pt x="26" y="7"/>
                  </a:cubicBezTo>
                  <a:cubicBezTo>
                    <a:pt x="20" y="0"/>
                    <a:pt x="18" y="4"/>
                    <a:pt x="12" y="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0" name="Freeform 327">
              <a:extLst>
                <a:ext uri="{FF2B5EF4-FFF2-40B4-BE49-F238E27FC236}">
                  <a16:creationId xmlns:a16="http://schemas.microsoft.com/office/drawing/2014/main" id="{BB08EF42-5802-CCA9-DDB9-E3B82AE6ADA2}"/>
                </a:ext>
              </a:extLst>
            </p:cNvPr>
            <p:cNvSpPr>
              <a:spLocks/>
            </p:cNvSpPr>
            <p:nvPr/>
          </p:nvSpPr>
          <p:spPr bwMode="auto">
            <a:xfrm>
              <a:off x="2387" y="2657"/>
              <a:ext cx="40" cy="36"/>
            </a:xfrm>
            <a:custGeom>
              <a:avLst/>
              <a:gdLst>
                <a:gd name="T0" fmla="*/ 64 w 18"/>
                <a:gd name="T1" fmla="*/ 0 h 16"/>
                <a:gd name="T2" fmla="*/ 20 w 18"/>
                <a:gd name="T3" fmla="*/ 182 h 16"/>
                <a:gd name="T4" fmla="*/ 44 w 18"/>
                <a:gd name="T5" fmla="*/ 182 h 16"/>
                <a:gd name="T6" fmla="*/ 89 w 18"/>
                <a:gd name="T7" fmla="*/ 56 h 16"/>
                <a:gd name="T8" fmla="*/ 198 w 18"/>
                <a:gd name="T9" fmla="*/ 81 h 16"/>
                <a:gd name="T10" fmla="*/ 80 w 18"/>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6">
                  <a:moveTo>
                    <a:pt x="6" y="0"/>
                  </a:moveTo>
                  <a:cubicBezTo>
                    <a:pt x="0" y="3"/>
                    <a:pt x="1" y="11"/>
                    <a:pt x="2" y="16"/>
                  </a:cubicBezTo>
                  <a:cubicBezTo>
                    <a:pt x="2" y="16"/>
                    <a:pt x="3" y="16"/>
                    <a:pt x="4" y="16"/>
                  </a:cubicBezTo>
                  <a:cubicBezTo>
                    <a:pt x="5" y="13"/>
                    <a:pt x="4" y="6"/>
                    <a:pt x="8" y="5"/>
                  </a:cubicBezTo>
                  <a:cubicBezTo>
                    <a:pt x="12" y="3"/>
                    <a:pt x="15" y="12"/>
                    <a:pt x="18" y="7"/>
                  </a:cubicBezTo>
                  <a:cubicBezTo>
                    <a:pt x="15" y="5"/>
                    <a:pt x="6" y="4"/>
                    <a:pt x="7"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1" name="Freeform 328">
              <a:extLst>
                <a:ext uri="{FF2B5EF4-FFF2-40B4-BE49-F238E27FC236}">
                  <a16:creationId xmlns:a16="http://schemas.microsoft.com/office/drawing/2014/main" id="{E1D2B7B3-3DFE-17F3-9DA3-E8B3682FDF8D}"/>
                </a:ext>
              </a:extLst>
            </p:cNvPr>
            <p:cNvSpPr>
              <a:spLocks/>
            </p:cNvSpPr>
            <p:nvPr/>
          </p:nvSpPr>
          <p:spPr bwMode="auto">
            <a:xfrm>
              <a:off x="2339" y="2875"/>
              <a:ext cx="75" cy="74"/>
            </a:xfrm>
            <a:custGeom>
              <a:avLst/>
              <a:gdLst>
                <a:gd name="T0" fmla="*/ 118 w 33"/>
                <a:gd name="T1" fmla="*/ 9 h 33"/>
                <a:gd name="T2" fmla="*/ 0 w 33"/>
                <a:gd name="T3" fmla="*/ 126 h 33"/>
                <a:gd name="T4" fmla="*/ 118 w 33"/>
                <a:gd name="T5" fmla="*/ 101 h 33"/>
                <a:gd name="T6" fmla="*/ 186 w 33"/>
                <a:gd name="T7" fmla="*/ 182 h 33"/>
                <a:gd name="T8" fmla="*/ 295 w 33"/>
                <a:gd name="T9" fmla="*/ 361 h 33"/>
                <a:gd name="T10" fmla="*/ 248 w 33"/>
                <a:gd name="T11" fmla="*/ 101 h 33"/>
                <a:gd name="T12" fmla="*/ 330 w 33"/>
                <a:gd name="T13" fmla="*/ 235 h 33"/>
                <a:gd name="T14" fmla="*/ 386 w 33"/>
                <a:gd name="T15" fmla="*/ 157 h 33"/>
                <a:gd name="T16" fmla="*/ 386 w 33"/>
                <a:gd name="T17" fmla="*/ 170 h 33"/>
                <a:gd name="T18" fmla="*/ 175 w 33"/>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3">
                  <a:moveTo>
                    <a:pt x="10" y="1"/>
                  </a:moveTo>
                  <a:cubicBezTo>
                    <a:pt x="6" y="3"/>
                    <a:pt x="2" y="7"/>
                    <a:pt x="0" y="11"/>
                  </a:cubicBezTo>
                  <a:cubicBezTo>
                    <a:pt x="4" y="14"/>
                    <a:pt x="6" y="9"/>
                    <a:pt x="10" y="9"/>
                  </a:cubicBezTo>
                  <a:cubicBezTo>
                    <a:pt x="14" y="9"/>
                    <a:pt x="15" y="13"/>
                    <a:pt x="16" y="16"/>
                  </a:cubicBezTo>
                  <a:cubicBezTo>
                    <a:pt x="18" y="23"/>
                    <a:pt x="14" y="33"/>
                    <a:pt x="25" y="32"/>
                  </a:cubicBezTo>
                  <a:cubicBezTo>
                    <a:pt x="19" y="28"/>
                    <a:pt x="14" y="14"/>
                    <a:pt x="21" y="9"/>
                  </a:cubicBezTo>
                  <a:cubicBezTo>
                    <a:pt x="24" y="13"/>
                    <a:pt x="26" y="16"/>
                    <a:pt x="28" y="21"/>
                  </a:cubicBezTo>
                  <a:cubicBezTo>
                    <a:pt x="29" y="18"/>
                    <a:pt x="30" y="15"/>
                    <a:pt x="33" y="14"/>
                  </a:cubicBezTo>
                  <a:cubicBezTo>
                    <a:pt x="33" y="14"/>
                    <a:pt x="33" y="15"/>
                    <a:pt x="33" y="15"/>
                  </a:cubicBezTo>
                  <a:cubicBezTo>
                    <a:pt x="30" y="10"/>
                    <a:pt x="21" y="0"/>
                    <a:pt x="15" y="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2" name="Freeform 329">
              <a:extLst>
                <a:ext uri="{FF2B5EF4-FFF2-40B4-BE49-F238E27FC236}">
                  <a16:creationId xmlns:a16="http://schemas.microsoft.com/office/drawing/2014/main" id="{27039F59-0BE5-A305-B80A-7DCDA302E735}"/>
                </a:ext>
              </a:extLst>
            </p:cNvPr>
            <p:cNvSpPr>
              <a:spLocks/>
            </p:cNvSpPr>
            <p:nvPr/>
          </p:nvSpPr>
          <p:spPr bwMode="auto">
            <a:xfrm>
              <a:off x="2593" y="2947"/>
              <a:ext cx="63" cy="20"/>
            </a:xfrm>
            <a:custGeom>
              <a:avLst/>
              <a:gdLst>
                <a:gd name="T0" fmla="*/ 25 w 28"/>
                <a:gd name="T1" fmla="*/ 89 h 9"/>
                <a:gd name="T2" fmla="*/ 81 w 28"/>
                <a:gd name="T3" fmla="*/ 36 h 9"/>
                <a:gd name="T4" fmla="*/ 146 w 28"/>
                <a:gd name="T5" fmla="*/ 44 h 9"/>
                <a:gd name="T6" fmla="*/ 227 w 28"/>
                <a:gd name="T7" fmla="*/ 64 h 9"/>
                <a:gd name="T8" fmla="*/ 308 w 28"/>
                <a:gd name="T9" fmla="*/ 98 h 9"/>
                <a:gd name="T10" fmla="*/ 56 w 28"/>
                <a:gd name="T11" fmla="*/ 8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9">
                  <a:moveTo>
                    <a:pt x="2" y="8"/>
                  </a:moveTo>
                  <a:cubicBezTo>
                    <a:pt x="0" y="9"/>
                    <a:pt x="5" y="4"/>
                    <a:pt x="7" y="3"/>
                  </a:cubicBezTo>
                  <a:cubicBezTo>
                    <a:pt x="13" y="0"/>
                    <a:pt x="9" y="2"/>
                    <a:pt x="13" y="4"/>
                  </a:cubicBezTo>
                  <a:cubicBezTo>
                    <a:pt x="17" y="7"/>
                    <a:pt x="16" y="6"/>
                    <a:pt x="20" y="6"/>
                  </a:cubicBezTo>
                  <a:cubicBezTo>
                    <a:pt x="24" y="5"/>
                    <a:pt x="28" y="3"/>
                    <a:pt x="27" y="9"/>
                  </a:cubicBezTo>
                  <a:cubicBezTo>
                    <a:pt x="22" y="8"/>
                    <a:pt x="8" y="5"/>
                    <a:pt x="5" y="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3" name="Freeform 330">
              <a:extLst>
                <a:ext uri="{FF2B5EF4-FFF2-40B4-BE49-F238E27FC236}">
                  <a16:creationId xmlns:a16="http://schemas.microsoft.com/office/drawing/2014/main" id="{4D9872E7-E4C4-E9AD-DAF9-C0D55FD68020}"/>
                </a:ext>
              </a:extLst>
            </p:cNvPr>
            <p:cNvSpPr>
              <a:spLocks/>
            </p:cNvSpPr>
            <p:nvPr/>
          </p:nvSpPr>
          <p:spPr bwMode="auto">
            <a:xfrm>
              <a:off x="2710" y="2922"/>
              <a:ext cx="76" cy="58"/>
            </a:xfrm>
            <a:custGeom>
              <a:avLst/>
              <a:gdLst>
                <a:gd name="T0" fmla="*/ 80 w 34"/>
                <a:gd name="T1" fmla="*/ 125 h 26"/>
                <a:gd name="T2" fmla="*/ 0 w 34"/>
                <a:gd name="T3" fmla="*/ 165 h 26"/>
                <a:gd name="T4" fmla="*/ 101 w 34"/>
                <a:gd name="T5" fmla="*/ 279 h 26"/>
                <a:gd name="T6" fmla="*/ 300 w 34"/>
                <a:gd name="T7" fmla="*/ 288 h 26"/>
                <a:gd name="T8" fmla="*/ 154 w 34"/>
                <a:gd name="T9" fmla="*/ 243 h 26"/>
                <a:gd name="T10" fmla="*/ 145 w 34"/>
                <a:gd name="T11" fmla="*/ 109 h 26"/>
                <a:gd name="T12" fmla="*/ 380 w 34"/>
                <a:gd name="T13" fmla="*/ 154 h 26"/>
                <a:gd name="T14" fmla="*/ 300 w 34"/>
                <a:gd name="T15" fmla="*/ 89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26">
                  <a:moveTo>
                    <a:pt x="7" y="11"/>
                  </a:moveTo>
                  <a:cubicBezTo>
                    <a:pt x="7" y="9"/>
                    <a:pt x="0" y="11"/>
                    <a:pt x="0" y="15"/>
                  </a:cubicBezTo>
                  <a:cubicBezTo>
                    <a:pt x="8" y="12"/>
                    <a:pt x="8" y="19"/>
                    <a:pt x="9" y="25"/>
                  </a:cubicBezTo>
                  <a:cubicBezTo>
                    <a:pt x="15" y="24"/>
                    <a:pt x="22" y="25"/>
                    <a:pt x="27" y="26"/>
                  </a:cubicBezTo>
                  <a:cubicBezTo>
                    <a:pt x="24" y="26"/>
                    <a:pt x="17" y="25"/>
                    <a:pt x="14" y="22"/>
                  </a:cubicBezTo>
                  <a:cubicBezTo>
                    <a:pt x="13" y="20"/>
                    <a:pt x="11" y="12"/>
                    <a:pt x="13" y="10"/>
                  </a:cubicBezTo>
                  <a:cubicBezTo>
                    <a:pt x="19" y="0"/>
                    <a:pt x="28" y="17"/>
                    <a:pt x="34" y="14"/>
                  </a:cubicBezTo>
                  <a:cubicBezTo>
                    <a:pt x="34" y="10"/>
                    <a:pt x="29" y="7"/>
                    <a:pt x="27" y="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4" name="Freeform 331">
              <a:extLst>
                <a:ext uri="{FF2B5EF4-FFF2-40B4-BE49-F238E27FC236}">
                  <a16:creationId xmlns:a16="http://schemas.microsoft.com/office/drawing/2014/main" id="{9974A37E-0523-C9A7-0CA3-3605C03F7781}"/>
                </a:ext>
              </a:extLst>
            </p:cNvPr>
            <p:cNvSpPr>
              <a:spLocks/>
            </p:cNvSpPr>
            <p:nvPr/>
          </p:nvSpPr>
          <p:spPr bwMode="auto">
            <a:xfrm>
              <a:off x="2858" y="2962"/>
              <a:ext cx="65" cy="50"/>
            </a:xfrm>
            <a:custGeom>
              <a:avLst/>
              <a:gdLst>
                <a:gd name="T0" fmla="*/ 0 w 29"/>
                <a:gd name="T1" fmla="*/ 45 h 22"/>
                <a:gd name="T2" fmla="*/ 126 w 29"/>
                <a:gd name="T3" fmla="*/ 11 h 22"/>
                <a:gd name="T4" fmla="*/ 202 w 29"/>
                <a:gd name="T5" fmla="*/ 118 h 22"/>
                <a:gd name="T6" fmla="*/ 316 w 29"/>
                <a:gd name="T7" fmla="*/ 93 h 22"/>
                <a:gd name="T8" fmla="*/ 126 w 29"/>
                <a:gd name="T9" fmla="*/ 259 h 22"/>
                <a:gd name="T10" fmla="*/ 101 w 29"/>
                <a:gd name="T11" fmla="*/ 4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2">
                  <a:moveTo>
                    <a:pt x="0" y="4"/>
                  </a:moveTo>
                  <a:cubicBezTo>
                    <a:pt x="2" y="0"/>
                    <a:pt x="7" y="0"/>
                    <a:pt x="11" y="1"/>
                  </a:cubicBezTo>
                  <a:cubicBezTo>
                    <a:pt x="18" y="3"/>
                    <a:pt x="17" y="4"/>
                    <a:pt x="18" y="10"/>
                  </a:cubicBezTo>
                  <a:cubicBezTo>
                    <a:pt x="22" y="11"/>
                    <a:pt x="25" y="9"/>
                    <a:pt x="28" y="8"/>
                  </a:cubicBezTo>
                  <a:cubicBezTo>
                    <a:pt x="29" y="18"/>
                    <a:pt x="14" y="12"/>
                    <a:pt x="11" y="22"/>
                  </a:cubicBezTo>
                  <a:cubicBezTo>
                    <a:pt x="14" y="13"/>
                    <a:pt x="18" y="10"/>
                    <a:pt x="9" y="4"/>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5" name="Freeform 332">
              <a:extLst>
                <a:ext uri="{FF2B5EF4-FFF2-40B4-BE49-F238E27FC236}">
                  <a16:creationId xmlns:a16="http://schemas.microsoft.com/office/drawing/2014/main" id="{2B349BD3-1AD8-6C36-F4C6-E695561F6A4C}"/>
                </a:ext>
              </a:extLst>
            </p:cNvPr>
            <p:cNvSpPr>
              <a:spLocks/>
            </p:cNvSpPr>
            <p:nvPr/>
          </p:nvSpPr>
          <p:spPr bwMode="auto">
            <a:xfrm>
              <a:off x="2627" y="3030"/>
              <a:ext cx="98" cy="89"/>
            </a:xfrm>
            <a:custGeom>
              <a:avLst/>
              <a:gdLst>
                <a:gd name="T0" fmla="*/ 134 w 44"/>
                <a:gd name="T1" fmla="*/ 45 h 40"/>
                <a:gd name="T2" fmla="*/ 9 w 44"/>
                <a:gd name="T3" fmla="*/ 100 h 40"/>
                <a:gd name="T4" fmla="*/ 134 w 44"/>
                <a:gd name="T5" fmla="*/ 145 h 40"/>
                <a:gd name="T6" fmla="*/ 145 w 44"/>
                <a:gd name="T7" fmla="*/ 251 h 40"/>
                <a:gd name="T8" fmla="*/ 198 w 44"/>
                <a:gd name="T9" fmla="*/ 343 h 40"/>
                <a:gd name="T10" fmla="*/ 154 w 44"/>
                <a:gd name="T11" fmla="*/ 432 h 40"/>
                <a:gd name="T12" fmla="*/ 323 w 44"/>
                <a:gd name="T13" fmla="*/ 432 h 40"/>
                <a:gd name="T14" fmla="*/ 209 w 44"/>
                <a:gd name="T15" fmla="*/ 251 h 40"/>
                <a:gd name="T16" fmla="*/ 343 w 44"/>
                <a:gd name="T17" fmla="*/ 145 h 40"/>
                <a:gd name="T18" fmla="*/ 388 w 44"/>
                <a:gd name="T19" fmla="*/ 207 h 40"/>
                <a:gd name="T20" fmla="*/ 486 w 44"/>
                <a:gd name="T21" fmla="*/ 145 h 40"/>
                <a:gd name="T22" fmla="*/ 323 w 44"/>
                <a:gd name="T23" fmla="*/ 100 h 40"/>
                <a:gd name="T24" fmla="*/ 189 w 44"/>
                <a:gd name="T25" fmla="*/ 8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40">
                  <a:moveTo>
                    <a:pt x="12" y="4"/>
                  </a:moveTo>
                  <a:cubicBezTo>
                    <a:pt x="8" y="0"/>
                    <a:pt x="0" y="2"/>
                    <a:pt x="1" y="9"/>
                  </a:cubicBezTo>
                  <a:cubicBezTo>
                    <a:pt x="4" y="10"/>
                    <a:pt x="9" y="10"/>
                    <a:pt x="12" y="13"/>
                  </a:cubicBezTo>
                  <a:cubicBezTo>
                    <a:pt x="14" y="16"/>
                    <a:pt x="12" y="20"/>
                    <a:pt x="13" y="23"/>
                  </a:cubicBezTo>
                  <a:cubicBezTo>
                    <a:pt x="14" y="26"/>
                    <a:pt x="19" y="26"/>
                    <a:pt x="18" y="31"/>
                  </a:cubicBezTo>
                  <a:cubicBezTo>
                    <a:pt x="18" y="34"/>
                    <a:pt x="14" y="34"/>
                    <a:pt x="14" y="39"/>
                  </a:cubicBezTo>
                  <a:cubicBezTo>
                    <a:pt x="19" y="40"/>
                    <a:pt x="24" y="35"/>
                    <a:pt x="29" y="39"/>
                  </a:cubicBezTo>
                  <a:cubicBezTo>
                    <a:pt x="25" y="34"/>
                    <a:pt x="19" y="30"/>
                    <a:pt x="19" y="23"/>
                  </a:cubicBezTo>
                  <a:cubicBezTo>
                    <a:pt x="20" y="15"/>
                    <a:pt x="25" y="15"/>
                    <a:pt x="31" y="13"/>
                  </a:cubicBezTo>
                  <a:cubicBezTo>
                    <a:pt x="33" y="15"/>
                    <a:pt x="33" y="18"/>
                    <a:pt x="35" y="19"/>
                  </a:cubicBezTo>
                  <a:cubicBezTo>
                    <a:pt x="38" y="18"/>
                    <a:pt x="40" y="14"/>
                    <a:pt x="44" y="13"/>
                  </a:cubicBezTo>
                  <a:cubicBezTo>
                    <a:pt x="37" y="18"/>
                    <a:pt x="34" y="10"/>
                    <a:pt x="29" y="9"/>
                  </a:cubicBezTo>
                  <a:cubicBezTo>
                    <a:pt x="25" y="9"/>
                    <a:pt x="16" y="17"/>
                    <a:pt x="17" y="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6" name="Freeform 333">
              <a:extLst>
                <a:ext uri="{FF2B5EF4-FFF2-40B4-BE49-F238E27FC236}">
                  <a16:creationId xmlns:a16="http://schemas.microsoft.com/office/drawing/2014/main" id="{F69535F0-F3AA-912D-18C4-FD17111D3628}"/>
                </a:ext>
              </a:extLst>
            </p:cNvPr>
            <p:cNvSpPr>
              <a:spLocks/>
            </p:cNvSpPr>
            <p:nvPr/>
          </p:nvSpPr>
          <p:spPr bwMode="auto">
            <a:xfrm>
              <a:off x="2734" y="3135"/>
              <a:ext cx="70" cy="56"/>
            </a:xfrm>
            <a:custGeom>
              <a:avLst/>
              <a:gdLst>
                <a:gd name="T0" fmla="*/ 0 w 31"/>
                <a:gd name="T1" fmla="*/ 20 h 25"/>
                <a:gd name="T2" fmla="*/ 174 w 31"/>
                <a:gd name="T3" fmla="*/ 65 h 25"/>
                <a:gd name="T4" fmla="*/ 255 w 31"/>
                <a:gd name="T5" fmla="*/ 190 h 25"/>
                <a:gd name="T6" fmla="*/ 321 w 31"/>
                <a:gd name="T7" fmla="*/ 202 h 25"/>
                <a:gd name="T8" fmla="*/ 321 w 31"/>
                <a:gd name="T9" fmla="*/ 271 h 25"/>
                <a:gd name="T10" fmla="*/ 163 w 31"/>
                <a:gd name="T11" fmla="*/ 155 h 25"/>
                <a:gd name="T12" fmla="*/ 72 w 31"/>
                <a:gd name="T13" fmla="*/ 45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5">
                  <a:moveTo>
                    <a:pt x="0" y="2"/>
                  </a:moveTo>
                  <a:cubicBezTo>
                    <a:pt x="3" y="4"/>
                    <a:pt x="11" y="0"/>
                    <a:pt x="15" y="6"/>
                  </a:cubicBezTo>
                  <a:cubicBezTo>
                    <a:pt x="19" y="10"/>
                    <a:pt x="15" y="14"/>
                    <a:pt x="22" y="17"/>
                  </a:cubicBezTo>
                  <a:cubicBezTo>
                    <a:pt x="24" y="18"/>
                    <a:pt x="26" y="16"/>
                    <a:pt x="28" y="18"/>
                  </a:cubicBezTo>
                  <a:cubicBezTo>
                    <a:pt x="30" y="21"/>
                    <a:pt x="31" y="24"/>
                    <a:pt x="28" y="24"/>
                  </a:cubicBezTo>
                  <a:cubicBezTo>
                    <a:pt x="26" y="25"/>
                    <a:pt x="14" y="16"/>
                    <a:pt x="14" y="14"/>
                  </a:cubicBezTo>
                  <a:cubicBezTo>
                    <a:pt x="11" y="16"/>
                    <a:pt x="5" y="8"/>
                    <a:pt x="6" y="4"/>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7" name="Freeform 334">
              <a:extLst>
                <a:ext uri="{FF2B5EF4-FFF2-40B4-BE49-F238E27FC236}">
                  <a16:creationId xmlns:a16="http://schemas.microsoft.com/office/drawing/2014/main" id="{267ED687-3BD8-74A9-F830-25323F6AE77D}"/>
                </a:ext>
              </a:extLst>
            </p:cNvPr>
            <p:cNvSpPr>
              <a:spLocks/>
            </p:cNvSpPr>
            <p:nvPr/>
          </p:nvSpPr>
          <p:spPr bwMode="auto">
            <a:xfrm>
              <a:off x="2889" y="3202"/>
              <a:ext cx="86" cy="30"/>
            </a:xfrm>
            <a:custGeom>
              <a:avLst/>
              <a:gdLst>
                <a:gd name="T0" fmla="*/ 11 w 38"/>
                <a:gd name="T1" fmla="*/ 74 h 13"/>
                <a:gd name="T2" fmla="*/ 0 w 38"/>
                <a:gd name="T3" fmla="*/ 85 h 13"/>
                <a:gd name="T4" fmla="*/ 102 w 38"/>
                <a:gd name="T5" fmla="*/ 0 h 13"/>
                <a:gd name="T6" fmla="*/ 247 w 38"/>
                <a:gd name="T7" fmla="*/ 74 h 13"/>
                <a:gd name="T8" fmla="*/ 369 w 38"/>
                <a:gd name="T9" fmla="*/ 74 h 13"/>
                <a:gd name="T10" fmla="*/ 441 w 38"/>
                <a:gd name="T11" fmla="*/ 159 h 13"/>
                <a:gd name="T12" fmla="*/ 292 w 38"/>
                <a:gd name="T13" fmla="*/ 159 h 13"/>
                <a:gd name="T14" fmla="*/ 247 w 38"/>
                <a:gd name="T15" fmla="*/ 85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13">
                  <a:moveTo>
                    <a:pt x="1" y="6"/>
                  </a:moveTo>
                  <a:cubicBezTo>
                    <a:pt x="1" y="6"/>
                    <a:pt x="0" y="6"/>
                    <a:pt x="0" y="7"/>
                  </a:cubicBezTo>
                  <a:cubicBezTo>
                    <a:pt x="3" y="5"/>
                    <a:pt x="6" y="1"/>
                    <a:pt x="9" y="0"/>
                  </a:cubicBezTo>
                  <a:cubicBezTo>
                    <a:pt x="14" y="0"/>
                    <a:pt x="16" y="5"/>
                    <a:pt x="21" y="6"/>
                  </a:cubicBezTo>
                  <a:cubicBezTo>
                    <a:pt x="25" y="6"/>
                    <a:pt x="28" y="4"/>
                    <a:pt x="32" y="6"/>
                  </a:cubicBezTo>
                  <a:cubicBezTo>
                    <a:pt x="37" y="7"/>
                    <a:pt x="36" y="8"/>
                    <a:pt x="38" y="13"/>
                  </a:cubicBezTo>
                  <a:cubicBezTo>
                    <a:pt x="36" y="9"/>
                    <a:pt x="27" y="8"/>
                    <a:pt x="25" y="13"/>
                  </a:cubicBezTo>
                  <a:cubicBezTo>
                    <a:pt x="21" y="12"/>
                    <a:pt x="24" y="7"/>
                    <a:pt x="21" y="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8" name="Freeform 335">
              <a:extLst>
                <a:ext uri="{FF2B5EF4-FFF2-40B4-BE49-F238E27FC236}">
                  <a16:creationId xmlns:a16="http://schemas.microsoft.com/office/drawing/2014/main" id="{8D2CC234-1942-0DFB-CE39-DFB7456A9D20}"/>
                </a:ext>
              </a:extLst>
            </p:cNvPr>
            <p:cNvSpPr>
              <a:spLocks/>
            </p:cNvSpPr>
            <p:nvPr/>
          </p:nvSpPr>
          <p:spPr bwMode="auto">
            <a:xfrm>
              <a:off x="2909" y="3294"/>
              <a:ext cx="68" cy="59"/>
            </a:xfrm>
            <a:custGeom>
              <a:avLst/>
              <a:gdLst>
                <a:gd name="T0" fmla="*/ 0 w 30"/>
                <a:gd name="T1" fmla="*/ 11 h 26"/>
                <a:gd name="T2" fmla="*/ 82 w 30"/>
                <a:gd name="T3" fmla="*/ 11 h 26"/>
                <a:gd name="T4" fmla="*/ 93 w 30"/>
                <a:gd name="T5" fmla="*/ 102 h 26"/>
                <a:gd name="T6" fmla="*/ 277 w 30"/>
                <a:gd name="T7" fmla="*/ 202 h 26"/>
                <a:gd name="T8" fmla="*/ 211 w 30"/>
                <a:gd name="T9" fmla="*/ 268 h 26"/>
                <a:gd name="T10" fmla="*/ 73 w 30"/>
                <a:gd name="T11" fmla="*/ 175 h 26"/>
                <a:gd name="T12" fmla="*/ 93 w 30"/>
                <a:gd name="T13" fmla="*/ 45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6">
                  <a:moveTo>
                    <a:pt x="0" y="1"/>
                  </a:moveTo>
                  <a:cubicBezTo>
                    <a:pt x="1" y="1"/>
                    <a:pt x="6" y="0"/>
                    <a:pt x="7" y="1"/>
                  </a:cubicBezTo>
                  <a:cubicBezTo>
                    <a:pt x="10" y="4"/>
                    <a:pt x="8" y="7"/>
                    <a:pt x="8" y="9"/>
                  </a:cubicBezTo>
                  <a:cubicBezTo>
                    <a:pt x="11" y="19"/>
                    <a:pt x="18" y="13"/>
                    <a:pt x="24" y="17"/>
                  </a:cubicBezTo>
                  <a:cubicBezTo>
                    <a:pt x="30" y="23"/>
                    <a:pt x="23" y="26"/>
                    <a:pt x="18" y="23"/>
                  </a:cubicBezTo>
                  <a:cubicBezTo>
                    <a:pt x="13" y="21"/>
                    <a:pt x="10" y="15"/>
                    <a:pt x="6" y="15"/>
                  </a:cubicBezTo>
                  <a:cubicBezTo>
                    <a:pt x="6" y="11"/>
                    <a:pt x="6" y="7"/>
                    <a:pt x="8" y="4"/>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9" name="Freeform 336">
              <a:extLst>
                <a:ext uri="{FF2B5EF4-FFF2-40B4-BE49-F238E27FC236}">
                  <a16:creationId xmlns:a16="http://schemas.microsoft.com/office/drawing/2014/main" id="{EE3A65EA-0B85-51E8-F94C-0BB131E50D84}"/>
                </a:ext>
              </a:extLst>
            </p:cNvPr>
            <p:cNvSpPr>
              <a:spLocks/>
            </p:cNvSpPr>
            <p:nvPr/>
          </p:nvSpPr>
          <p:spPr bwMode="auto">
            <a:xfrm>
              <a:off x="2822" y="3281"/>
              <a:ext cx="47" cy="25"/>
            </a:xfrm>
            <a:custGeom>
              <a:avLst/>
              <a:gdLst>
                <a:gd name="T0" fmla="*/ 190 w 21"/>
                <a:gd name="T1" fmla="*/ 0 h 11"/>
                <a:gd name="T2" fmla="*/ 0 w 21"/>
                <a:gd name="T3" fmla="*/ 36 h 11"/>
                <a:gd name="T4" fmla="*/ 110 w 21"/>
                <a:gd name="T5" fmla="*/ 130 h 11"/>
                <a:gd name="T6" fmla="*/ 81 w 21"/>
                <a:gd name="T7" fmla="*/ 130 h 11"/>
                <a:gd name="T8" fmla="*/ 235 w 21"/>
                <a:gd name="T9" fmla="*/ 93 h 11"/>
                <a:gd name="T10" fmla="*/ 235 w 21"/>
                <a:gd name="T11" fmla="*/ 5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1">
                  <a:moveTo>
                    <a:pt x="17" y="0"/>
                  </a:moveTo>
                  <a:cubicBezTo>
                    <a:pt x="11" y="0"/>
                    <a:pt x="6" y="3"/>
                    <a:pt x="0" y="3"/>
                  </a:cubicBezTo>
                  <a:cubicBezTo>
                    <a:pt x="4" y="5"/>
                    <a:pt x="7" y="8"/>
                    <a:pt x="10" y="11"/>
                  </a:cubicBezTo>
                  <a:cubicBezTo>
                    <a:pt x="9" y="11"/>
                    <a:pt x="9" y="11"/>
                    <a:pt x="7" y="11"/>
                  </a:cubicBezTo>
                  <a:cubicBezTo>
                    <a:pt x="8" y="2"/>
                    <a:pt x="17" y="4"/>
                    <a:pt x="21" y="8"/>
                  </a:cubicBezTo>
                  <a:cubicBezTo>
                    <a:pt x="21" y="7"/>
                    <a:pt x="21" y="6"/>
                    <a:pt x="21" y="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0" name="Freeform 337">
              <a:extLst>
                <a:ext uri="{FF2B5EF4-FFF2-40B4-BE49-F238E27FC236}">
                  <a16:creationId xmlns:a16="http://schemas.microsoft.com/office/drawing/2014/main" id="{D92C5D39-BF3F-9362-04BB-923942F8D550}"/>
                </a:ext>
              </a:extLst>
            </p:cNvPr>
            <p:cNvSpPr>
              <a:spLocks/>
            </p:cNvSpPr>
            <p:nvPr/>
          </p:nvSpPr>
          <p:spPr bwMode="auto">
            <a:xfrm>
              <a:off x="2669" y="3187"/>
              <a:ext cx="110" cy="78"/>
            </a:xfrm>
            <a:custGeom>
              <a:avLst/>
              <a:gdLst>
                <a:gd name="T0" fmla="*/ 20 w 49"/>
                <a:gd name="T1" fmla="*/ 0 h 35"/>
                <a:gd name="T2" fmla="*/ 171 w 49"/>
                <a:gd name="T3" fmla="*/ 36 h 35"/>
                <a:gd name="T4" fmla="*/ 317 w 49"/>
                <a:gd name="T5" fmla="*/ 65 h 35"/>
                <a:gd name="T6" fmla="*/ 418 w 49"/>
                <a:gd name="T7" fmla="*/ 165 h 35"/>
                <a:gd name="T8" fmla="*/ 554 w 49"/>
                <a:gd name="T9" fmla="*/ 234 h 35"/>
                <a:gd name="T10" fmla="*/ 498 w 49"/>
                <a:gd name="T11" fmla="*/ 323 h 35"/>
                <a:gd name="T12" fmla="*/ 364 w 49"/>
                <a:gd name="T13" fmla="*/ 388 h 35"/>
                <a:gd name="T14" fmla="*/ 238 w 49"/>
                <a:gd name="T15" fmla="*/ 145 h 35"/>
                <a:gd name="T16" fmla="*/ 126 w 49"/>
                <a:gd name="T17" fmla="*/ 100 h 35"/>
                <a:gd name="T18" fmla="*/ 36 w 49"/>
                <a:gd name="T19" fmla="*/ 2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35">
                  <a:moveTo>
                    <a:pt x="2" y="0"/>
                  </a:moveTo>
                  <a:cubicBezTo>
                    <a:pt x="0" y="4"/>
                    <a:pt x="11" y="3"/>
                    <a:pt x="15" y="3"/>
                  </a:cubicBezTo>
                  <a:cubicBezTo>
                    <a:pt x="20" y="3"/>
                    <a:pt x="24" y="2"/>
                    <a:pt x="28" y="6"/>
                  </a:cubicBezTo>
                  <a:cubicBezTo>
                    <a:pt x="32" y="11"/>
                    <a:pt x="31" y="14"/>
                    <a:pt x="37" y="15"/>
                  </a:cubicBezTo>
                  <a:cubicBezTo>
                    <a:pt x="43" y="17"/>
                    <a:pt x="45" y="16"/>
                    <a:pt x="49" y="21"/>
                  </a:cubicBezTo>
                  <a:cubicBezTo>
                    <a:pt x="47" y="23"/>
                    <a:pt x="44" y="27"/>
                    <a:pt x="44" y="29"/>
                  </a:cubicBezTo>
                  <a:cubicBezTo>
                    <a:pt x="40" y="22"/>
                    <a:pt x="31" y="28"/>
                    <a:pt x="32" y="35"/>
                  </a:cubicBezTo>
                  <a:cubicBezTo>
                    <a:pt x="28" y="28"/>
                    <a:pt x="24" y="20"/>
                    <a:pt x="21" y="13"/>
                  </a:cubicBezTo>
                  <a:cubicBezTo>
                    <a:pt x="17" y="7"/>
                    <a:pt x="18" y="10"/>
                    <a:pt x="11" y="9"/>
                  </a:cubicBezTo>
                  <a:cubicBezTo>
                    <a:pt x="8" y="8"/>
                    <a:pt x="3" y="6"/>
                    <a:pt x="3" y="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1" name="Freeform 338">
              <a:extLst>
                <a:ext uri="{FF2B5EF4-FFF2-40B4-BE49-F238E27FC236}">
                  <a16:creationId xmlns:a16="http://schemas.microsoft.com/office/drawing/2014/main" id="{93BC5578-BCE7-16A8-6E95-256DD04E985C}"/>
                </a:ext>
              </a:extLst>
            </p:cNvPr>
            <p:cNvSpPr>
              <a:spLocks/>
            </p:cNvSpPr>
            <p:nvPr/>
          </p:nvSpPr>
          <p:spPr bwMode="auto">
            <a:xfrm>
              <a:off x="2429" y="3023"/>
              <a:ext cx="126" cy="92"/>
            </a:xfrm>
            <a:custGeom>
              <a:avLst/>
              <a:gdLst>
                <a:gd name="T0" fmla="*/ 36 w 56"/>
                <a:gd name="T1" fmla="*/ 90 h 41"/>
                <a:gd name="T2" fmla="*/ 0 w 56"/>
                <a:gd name="T3" fmla="*/ 110 h 41"/>
                <a:gd name="T4" fmla="*/ 194 w 56"/>
                <a:gd name="T5" fmla="*/ 65 h 41"/>
                <a:gd name="T6" fmla="*/ 389 w 56"/>
                <a:gd name="T7" fmla="*/ 146 h 41"/>
                <a:gd name="T8" fmla="*/ 482 w 56"/>
                <a:gd name="T9" fmla="*/ 272 h 41"/>
                <a:gd name="T10" fmla="*/ 639 w 56"/>
                <a:gd name="T11" fmla="*/ 337 h 41"/>
                <a:gd name="T12" fmla="*/ 457 w 56"/>
                <a:gd name="T13" fmla="*/ 462 h 41"/>
                <a:gd name="T14" fmla="*/ 401 w 56"/>
                <a:gd name="T15" fmla="*/ 316 h 41"/>
                <a:gd name="T16" fmla="*/ 308 w 56"/>
                <a:gd name="T17" fmla="*/ 263 h 41"/>
                <a:gd name="T18" fmla="*/ 239 w 56"/>
                <a:gd name="T19" fmla="*/ 157 h 41"/>
                <a:gd name="T20" fmla="*/ 101 w 56"/>
                <a:gd name="T21" fmla="*/ 11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41">
                  <a:moveTo>
                    <a:pt x="3" y="8"/>
                  </a:moveTo>
                  <a:cubicBezTo>
                    <a:pt x="2" y="9"/>
                    <a:pt x="1" y="9"/>
                    <a:pt x="0" y="10"/>
                  </a:cubicBezTo>
                  <a:cubicBezTo>
                    <a:pt x="5" y="0"/>
                    <a:pt x="9" y="2"/>
                    <a:pt x="17" y="6"/>
                  </a:cubicBezTo>
                  <a:cubicBezTo>
                    <a:pt x="21" y="7"/>
                    <a:pt x="32" y="10"/>
                    <a:pt x="34" y="13"/>
                  </a:cubicBezTo>
                  <a:cubicBezTo>
                    <a:pt x="38" y="18"/>
                    <a:pt x="30" y="25"/>
                    <a:pt x="42" y="24"/>
                  </a:cubicBezTo>
                  <a:cubicBezTo>
                    <a:pt x="47" y="24"/>
                    <a:pt x="55" y="21"/>
                    <a:pt x="56" y="30"/>
                  </a:cubicBezTo>
                  <a:cubicBezTo>
                    <a:pt x="47" y="28"/>
                    <a:pt x="36" y="28"/>
                    <a:pt x="40" y="41"/>
                  </a:cubicBezTo>
                  <a:cubicBezTo>
                    <a:pt x="39" y="37"/>
                    <a:pt x="37" y="32"/>
                    <a:pt x="35" y="28"/>
                  </a:cubicBezTo>
                  <a:cubicBezTo>
                    <a:pt x="33" y="23"/>
                    <a:pt x="32" y="25"/>
                    <a:pt x="27" y="23"/>
                  </a:cubicBezTo>
                  <a:cubicBezTo>
                    <a:pt x="20" y="20"/>
                    <a:pt x="25" y="20"/>
                    <a:pt x="21" y="14"/>
                  </a:cubicBezTo>
                  <a:cubicBezTo>
                    <a:pt x="19" y="11"/>
                    <a:pt x="12" y="9"/>
                    <a:pt x="9" y="1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2" name="Freeform 339">
              <a:extLst>
                <a:ext uri="{FF2B5EF4-FFF2-40B4-BE49-F238E27FC236}">
                  <a16:creationId xmlns:a16="http://schemas.microsoft.com/office/drawing/2014/main" id="{667839A9-027C-A521-B67B-7BB5ADCC2CF7}"/>
                </a:ext>
              </a:extLst>
            </p:cNvPr>
            <p:cNvSpPr>
              <a:spLocks/>
            </p:cNvSpPr>
            <p:nvPr/>
          </p:nvSpPr>
          <p:spPr bwMode="auto">
            <a:xfrm>
              <a:off x="2362" y="3097"/>
              <a:ext cx="130" cy="121"/>
            </a:xfrm>
            <a:custGeom>
              <a:avLst/>
              <a:gdLst>
                <a:gd name="T0" fmla="*/ 182 w 58"/>
                <a:gd name="T1" fmla="*/ 101 h 54"/>
                <a:gd name="T2" fmla="*/ 282 w 58"/>
                <a:gd name="T3" fmla="*/ 155 h 54"/>
                <a:gd name="T4" fmla="*/ 372 w 58"/>
                <a:gd name="T5" fmla="*/ 262 h 54"/>
                <a:gd name="T6" fmla="*/ 652 w 58"/>
                <a:gd name="T7" fmla="*/ 347 h 54"/>
                <a:gd name="T8" fmla="*/ 587 w 58"/>
                <a:gd name="T9" fmla="*/ 462 h 54"/>
                <a:gd name="T10" fmla="*/ 574 w 58"/>
                <a:gd name="T11" fmla="*/ 607 h 54"/>
                <a:gd name="T12" fmla="*/ 542 w 58"/>
                <a:gd name="T13" fmla="*/ 518 h 54"/>
                <a:gd name="T14" fmla="*/ 518 w 58"/>
                <a:gd name="T15" fmla="*/ 408 h 54"/>
                <a:gd name="T16" fmla="*/ 271 w 58"/>
                <a:gd name="T17" fmla="*/ 372 h 54"/>
                <a:gd name="T18" fmla="*/ 247 w 58"/>
                <a:gd name="T19" fmla="*/ 235 h 54"/>
                <a:gd name="T20" fmla="*/ 126 w 58"/>
                <a:gd name="T21" fmla="*/ 190 h 54"/>
                <a:gd name="T22" fmla="*/ 81 w 58"/>
                <a:gd name="T23" fmla="*/ 81 h 54"/>
                <a:gd name="T24" fmla="*/ 0 w 58"/>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16" y="9"/>
                  </a:moveTo>
                  <a:cubicBezTo>
                    <a:pt x="15" y="12"/>
                    <a:pt x="21" y="13"/>
                    <a:pt x="25" y="14"/>
                  </a:cubicBezTo>
                  <a:cubicBezTo>
                    <a:pt x="32" y="16"/>
                    <a:pt x="29" y="17"/>
                    <a:pt x="33" y="23"/>
                  </a:cubicBezTo>
                  <a:cubicBezTo>
                    <a:pt x="38" y="29"/>
                    <a:pt x="50" y="31"/>
                    <a:pt x="58" y="31"/>
                  </a:cubicBezTo>
                  <a:cubicBezTo>
                    <a:pt x="58" y="36"/>
                    <a:pt x="54" y="38"/>
                    <a:pt x="52" y="41"/>
                  </a:cubicBezTo>
                  <a:cubicBezTo>
                    <a:pt x="49" y="46"/>
                    <a:pt x="49" y="48"/>
                    <a:pt x="51" y="54"/>
                  </a:cubicBezTo>
                  <a:cubicBezTo>
                    <a:pt x="45" y="54"/>
                    <a:pt x="48" y="49"/>
                    <a:pt x="48" y="46"/>
                  </a:cubicBezTo>
                  <a:cubicBezTo>
                    <a:pt x="49" y="40"/>
                    <a:pt x="50" y="40"/>
                    <a:pt x="46" y="36"/>
                  </a:cubicBezTo>
                  <a:cubicBezTo>
                    <a:pt x="38" y="27"/>
                    <a:pt x="33" y="32"/>
                    <a:pt x="24" y="33"/>
                  </a:cubicBezTo>
                  <a:cubicBezTo>
                    <a:pt x="22" y="30"/>
                    <a:pt x="24" y="24"/>
                    <a:pt x="22" y="21"/>
                  </a:cubicBezTo>
                  <a:cubicBezTo>
                    <a:pt x="20" y="18"/>
                    <a:pt x="14" y="19"/>
                    <a:pt x="11" y="17"/>
                  </a:cubicBezTo>
                  <a:cubicBezTo>
                    <a:pt x="6" y="13"/>
                    <a:pt x="8" y="12"/>
                    <a:pt x="7" y="7"/>
                  </a:cubicBezTo>
                  <a:cubicBezTo>
                    <a:pt x="5" y="3"/>
                    <a:pt x="3" y="3"/>
                    <a:pt x="0"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3" name="Freeform 340">
              <a:extLst>
                <a:ext uri="{FF2B5EF4-FFF2-40B4-BE49-F238E27FC236}">
                  <a16:creationId xmlns:a16="http://schemas.microsoft.com/office/drawing/2014/main" id="{AA5DD52F-B27D-702E-DB26-C4E31860BB42}"/>
                </a:ext>
              </a:extLst>
            </p:cNvPr>
            <p:cNvSpPr>
              <a:spLocks/>
            </p:cNvSpPr>
            <p:nvPr/>
          </p:nvSpPr>
          <p:spPr bwMode="auto">
            <a:xfrm>
              <a:off x="2286" y="3074"/>
              <a:ext cx="60" cy="57"/>
            </a:xfrm>
            <a:custGeom>
              <a:avLst/>
              <a:gdLst>
                <a:gd name="T0" fmla="*/ 0 w 27"/>
                <a:gd name="T1" fmla="*/ 57 h 25"/>
                <a:gd name="T2" fmla="*/ 207 w 27"/>
                <a:gd name="T3" fmla="*/ 212 h 25"/>
                <a:gd name="T4" fmla="*/ 296 w 27"/>
                <a:gd name="T5" fmla="*/ 57 h 25"/>
                <a:gd name="T6" fmla="*/ 251 w 27"/>
                <a:gd name="T7" fmla="*/ 166 h 25"/>
                <a:gd name="T8" fmla="*/ 251 w 27"/>
                <a:gd name="T9" fmla="*/ 296 h 25"/>
                <a:gd name="T10" fmla="*/ 218 w 27"/>
                <a:gd name="T11" fmla="*/ 21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5">
                  <a:moveTo>
                    <a:pt x="0" y="5"/>
                  </a:moveTo>
                  <a:cubicBezTo>
                    <a:pt x="6" y="13"/>
                    <a:pt x="13" y="13"/>
                    <a:pt x="19" y="18"/>
                  </a:cubicBezTo>
                  <a:cubicBezTo>
                    <a:pt x="20" y="13"/>
                    <a:pt x="19" y="0"/>
                    <a:pt x="27" y="5"/>
                  </a:cubicBezTo>
                  <a:cubicBezTo>
                    <a:pt x="27" y="8"/>
                    <a:pt x="24" y="10"/>
                    <a:pt x="23" y="14"/>
                  </a:cubicBezTo>
                  <a:cubicBezTo>
                    <a:pt x="22" y="18"/>
                    <a:pt x="24" y="21"/>
                    <a:pt x="23" y="25"/>
                  </a:cubicBezTo>
                  <a:cubicBezTo>
                    <a:pt x="21" y="24"/>
                    <a:pt x="19" y="21"/>
                    <a:pt x="20" y="1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4" name="Freeform 341">
              <a:extLst>
                <a:ext uri="{FF2B5EF4-FFF2-40B4-BE49-F238E27FC236}">
                  <a16:creationId xmlns:a16="http://schemas.microsoft.com/office/drawing/2014/main" id="{5B6FA533-AF8E-A730-4AF8-5260DB923AA4}"/>
                </a:ext>
              </a:extLst>
            </p:cNvPr>
            <p:cNvSpPr>
              <a:spLocks/>
            </p:cNvSpPr>
            <p:nvPr/>
          </p:nvSpPr>
          <p:spPr bwMode="auto">
            <a:xfrm>
              <a:off x="2546" y="3243"/>
              <a:ext cx="132" cy="58"/>
            </a:xfrm>
            <a:custGeom>
              <a:avLst/>
              <a:gdLst>
                <a:gd name="T0" fmla="*/ 65 w 59"/>
                <a:gd name="T1" fmla="*/ 20 h 26"/>
                <a:gd name="T2" fmla="*/ 89 w 59"/>
                <a:gd name="T3" fmla="*/ 190 h 26"/>
                <a:gd name="T4" fmla="*/ 181 w 59"/>
                <a:gd name="T5" fmla="*/ 134 h 26"/>
                <a:gd name="T6" fmla="*/ 291 w 59"/>
                <a:gd name="T7" fmla="*/ 154 h 26"/>
                <a:gd name="T8" fmla="*/ 461 w 59"/>
                <a:gd name="T9" fmla="*/ 288 h 26"/>
                <a:gd name="T10" fmla="*/ 660 w 59"/>
                <a:gd name="T11" fmla="*/ 254 h 26"/>
                <a:gd name="T12" fmla="*/ 481 w 59"/>
                <a:gd name="T13" fmla="*/ 234 h 26"/>
                <a:gd name="T14" fmla="*/ 436 w 59"/>
                <a:gd name="T15" fmla="*/ 100 h 26"/>
                <a:gd name="T16" fmla="*/ 271 w 59"/>
                <a:gd name="T17" fmla="*/ 89 h 26"/>
                <a:gd name="T18" fmla="*/ 125 w 59"/>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26">
                  <a:moveTo>
                    <a:pt x="6" y="2"/>
                  </a:moveTo>
                  <a:cubicBezTo>
                    <a:pt x="1" y="6"/>
                    <a:pt x="0" y="16"/>
                    <a:pt x="8" y="17"/>
                  </a:cubicBezTo>
                  <a:cubicBezTo>
                    <a:pt x="12" y="17"/>
                    <a:pt x="13" y="13"/>
                    <a:pt x="16" y="12"/>
                  </a:cubicBezTo>
                  <a:cubicBezTo>
                    <a:pt x="18" y="12"/>
                    <a:pt x="24" y="14"/>
                    <a:pt x="26" y="14"/>
                  </a:cubicBezTo>
                  <a:cubicBezTo>
                    <a:pt x="32" y="17"/>
                    <a:pt x="35" y="25"/>
                    <a:pt x="41" y="26"/>
                  </a:cubicBezTo>
                  <a:cubicBezTo>
                    <a:pt x="47" y="26"/>
                    <a:pt x="53" y="18"/>
                    <a:pt x="59" y="23"/>
                  </a:cubicBezTo>
                  <a:cubicBezTo>
                    <a:pt x="57" y="23"/>
                    <a:pt x="45" y="22"/>
                    <a:pt x="43" y="21"/>
                  </a:cubicBezTo>
                  <a:cubicBezTo>
                    <a:pt x="39" y="19"/>
                    <a:pt x="39" y="14"/>
                    <a:pt x="39" y="9"/>
                  </a:cubicBezTo>
                  <a:cubicBezTo>
                    <a:pt x="34" y="14"/>
                    <a:pt x="30" y="10"/>
                    <a:pt x="24" y="8"/>
                  </a:cubicBezTo>
                  <a:cubicBezTo>
                    <a:pt x="20" y="7"/>
                    <a:pt x="7" y="8"/>
                    <a:pt x="11"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5" name="Freeform 342">
              <a:extLst>
                <a:ext uri="{FF2B5EF4-FFF2-40B4-BE49-F238E27FC236}">
                  <a16:creationId xmlns:a16="http://schemas.microsoft.com/office/drawing/2014/main" id="{E21BCD50-8B3D-155F-6694-F1B747831ECD}"/>
                </a:ext>
              </a:extLst>
            </p:cNvPr>
            <p:cNvSpPr>
              <a:spLocks/>
            </p:cNvSpPr>
            <p:nvPr/>
          </p:nvSpPr>
          <p:spPr bwMode="auto">
            <a:xfrm>
              <a:off x="2658" y="3375"/>
              <a:ext cx="191" cy="115"/>
            </a:xfrm>
            <a:custGeom>
              <a:avLst/>
              <a:gdLst>
                <a:gd name="T0" fmla="*/ 146 w 85"/>
                <a:gd name="T1" fmla="*/ 0 h 51"/>
                <a:gd name="T2" fmla="*/ 0 w 85"/>
                <a:gd name="T3" fmla="*/ 101 h 51"/>
                <a:gd name="T4" fmla="*/ 191 w 85"/>
                <a:gd name="T5" fmla="*/ 126 h 51"/>
                <a:gd name="T6" fmla="*/ 272 w 85"/>
                <a:gd name="T7" fmla="*/ 255 h 51"/>
                <a:gd name="T8" fmla="*/ 384 w 85"/>
                <a:gd name="T9" fmla="*/ 331 h 51"/>
                <a:gd name="T10" fmla="*/ 409 w 85"/>
                <a:gd name="T11" fmla="*/ 458 h 51"/>
                <a:gd name="T12" fmla="*/ 535 w 85"/>
                <a:gd name="T13" fmla="*/ 514 h 51"/>
                <a:gd name="T14" fmla="*/ 672 w 85"/>
                <a:gd name="T15" fmla="*/ 575 h 51"/>
                <a:gd name="T16" fmla="*/ 748 w 85"/>
                <a:gd name="T17" fmla="*/ 458 h 51"/>
                <a:gd name="T18" fmla="*/ 964 w 85"/>
                <a:gd name="T19" fmla="*/ 437 h 51"/>
                <a:gd name="T20" fmla="*/ 647 w 85"/>
                <a:gd name="T21" fmla="*/ 503 h 51"/>
                <a:gd name="T22" fmla="*/ 580 w 85"/>
                <a:gd name="T23" fmla="*/ 345 h 51"/>
                <a:gd name="T24" fmla="*/ 465 w 85"/>
                <a:gd name="T25" fmla="*/ 284 h 51"/>
                <a:gd name="T26" fmla="*/ 384 w 85"/>
                <a:gd name="T27" fmla="*/ 219 h 51"/>
                <a:gd name="T28" fmla="*/ 292 w 85"/>
                <a:gd name="T29" fmla="*/ 147 h 51"/>
                <a:gd name="T30" fmla="*/ 227 w 85"/>
                <a:gd name="T31" fmla="*/ 25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5" h="51">
                  <a:moveTo>
                    <a:pt x="13" y="0"/>
                  </a:moveTo>
                  <a:cubicBezTo>
                    <a:pt x="7" y="1"/>
                    <a:pt x="2" y="4"/>
                    <a:pt x="0" y="9"/>
                  </a:cubicBezTo>
                  <a:cubicBezTo>
                    <a:pt x="5" y="11"/>
                    <a:pt x="12" y="7"/>
                    <a:pt x="17" y="11"/>
                  </a:cubicBezTo>
                  <a:cubicBezTo>
                    <a:pt x="22" y="14"/>
                    <a:pt x="19" y="20"/>
                    <a:pt x="24" y="22"/>
                  </a:cubicBezTo>
                  <a:cubicBezTo>
                    <a:pt x="29" y="25"/>
                    <a:pt x="32" y="20"/>
                    <a:pt x="34" y="29"/>
                  </a:cubicBezTo>
                  <a:cubicBezTo>
                    <a:pt x="34" y="34"/>
                    <a:pt x="31" y="37"/>
                    <a:pt x="36" y="40"/>
                  </a:cubicBezTo>
                  <a:cubicBezTo>
                    <a:pt x="39" y="43"/>
                    <a:pt x="44" y="44"/>
                    <a:pt x="47" y="45"/>
                  </a:cubicBezTo>
                  <a:cubicBezTo>
                    <a:pt x="50" y="47"/>
                    <a:pt x="54" y="51"/>
                    <a:pt x="59" y="50"/>
                  </a:cubicBezTo>
                  <a:cubicBezTo>
                    <a:pt x="65" y="49"/>
                    <a:pt x="62" y="44"/>
                    <a:pt x="66" y="40"/>
                  </a:cubicBezTo>
                  <a:cubicBezTo>
                    <a:pt x="70" y="36"/>
                    <a:pt x="80" y="38"/>
                    <a:pt x="85" y="38"/>
                  </a:cubicBezTo>
                  <a:cubicBezTo>
                    <a:pt x="79" y="36"/>
                    <a:pt x="59" y="34"/>
                    <a:pt x="57" y="44"/>
                  </a:cubicBezTo>
                  <a:cubicBezTo>
                    <a:pt x="49" y="44"/>
                    <a:pt x="50" y="35"/>
                    <a:pt x="51" y="30"/>
                  </a:cubicBezTo>
                  <a:cubicBezTo>
                    <a:pt x="46" y="30"/>
                    <a:pt x="44" y="28"/>
                    <a:pt x="41" y="25"/>
                  </a:cubicBezTo>
                  <a:cubicBezTo>
                    <a:pt x="38" y="21"/>
                    <a:pt x="38" y="20"/>
                    <a:pt x="34" y="19"/>
                  </a:cubicBezTo>
                  <a:cubicBezTo>
                    <a:pt x="28" y="17"/>
                    <a:pt x="29" y="18"/>
                    <a:pt x="26" y="13"/>
                  </a:cubicBezTo>
                  <a:cubicBezTo>
                    <a:pt x="24" y="9"/>
                    <a:pt x="25" y="4"/>
                    <a:pt x="20" y="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6" name="Freeform 343">
              <a:extLst>
                <a:ext uri="{FF2B5EF4-FFF2-40B4-BE49-F238E27FC236}">
                  <a16:creationId xmlns:a16="http://schemas.microsoft.com/office/drawing/2014/main" id="{7FD7AD63-9ECA-43F5-8398-DD57DF00260B}"/>
                </a:ext>
              </a:extLst>
            </p:cNvPr>
            <p:cNvSpPr>
              <a:spLocks/>
            </p:cNvSpPr>
            <p:nvPr/>
          </p:nvSpPr>
          <p:spPr bwMode="auto">
            <a:xfrm>
              <a:off x="2889" y="3478"/>
              <a:ext cx="81" cy="79"/>
            </a:xfrm>
            <a:custGeom>
              <a:avLst/>
              <a:gdLst>
                <a:gd name="T0" fmla="*/ 0 w 36"/>
                <a:gd name="T1" fmla="*/ 56 h 35"/>
                <a:gd name="T2" fmla="*/ 194 w 36"/>
                <a:gd name="T3" fmla="*/ 25 h 35"/>
                <a:gd name="T4" fmla="*/ 218 w 36"/>
                <a:gd name="T5" fmla="*/ 147 h 35"/>
                <a:gd name="T6" fmla="*/ 308 w 36"/>
                <a:gd name="T7" fmla="*/ 255 h 35"/>
                <a:gd name="T8" fmla="*/ 410 w 36"/>
                <a:gd name="T9" fmla="*/ 332 h 35"/>
                <a:gd name="T10" fmla="*/ 194 w 36"/>
                <a:gd name="T11" fmla="*/ 357 h 35"/>
                <a:gd name="T12" fmla="*/ 146 w 36"/>
                <a:gd name="T13" fmla="*/ 9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5">
                  <a:moveTo>
                    <a:pt x="0" y="5"/>
                  </a:moveTo>
                  <a:cubicBezTo>
                    <a:pt x="4" y="4"/>
                    <a:pt x="12" y="0"/>
                    <a:pt x="17" y="2"/>
                  </a:cubicBezTo>
                  <a:cubicBezTo>
                    <a:pt x="22" y="5"/>
                    <a:pt x="18" y="8"/>
                    <a:pt x="19" y="13"/>
                  </a:cubicBezTo>
                  <a:cubicBezTo>
                    <a:pt x="19" y="20"/>
                    <a:pt x="22" y="19"/>
                    <a:pt x="27" y="22"/>
                  </a:cubicBezTo>
                  <a:cubicBezTo>
                    <a:pt x="30" y="26"/>
                    <a:pt x="30" y="30"/>
                    <a:pt x="36" y="29"/>
                  </a:cubicBezTo>
                  <a:cubicBezTo>
                    <a:pt x="33" y="35"/>
                    <a:pt x="24" y="27"/>
                    <a:pt x="17" y="31"/>
                  </a:cubicBezTo>
                  <a:cubicBezTo>
                    <a:pt x="20" y="23"/>
                    <a:pt x="16" y="15"/>
                    <a:pt x="13" y="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7" name="Freeform 344">
              <a:extLst>
                <a:ext uri="{FF2B5EF4-FFF2-40B4-BE49-F238E27FC236}">
                  <a16:creationId xmlns:a16="http://schemas.microsoft.com/office/drawing/2014/main" id="{905F5634-3578-0FFE-D71F-DA3F4E60D3F0}"/>
                </a:ext>
              </a:extLst>
            </p:cNvPr>
            <p:cNvSpPr>
              <a:spLocks/>
            </p:cNvSpPr>
            <p:nvPr/>
          </p:nvSpPr>
          <p:spPr bwMode="auto">
            <a:xfrm>
              <a:off x="2887" y="3409"/>
              <a:ext cx="54" cy="51"/>
            </a:xfrm>
            <a:custGeom>
              <a:avLst/>
              <a:gdLst>
                <a:gd name="T0" fmla="*/ 0 w 24"/>
                <a:gd name="T1" fmla="*/ 35 h 23"/>
                <a:gd name="T2" fmla="*/ 173 w 24"/>
                <a:gd name="T3" fmla="*/ 9 h 23"/>
                <a:gd name="T4" fmla="*/ 182 w 24"/>
                <a:gd name="T5" fmla="*/ 89 h 23"/>
                <a:gd name="T6" fmla="*/ 182 w 24"/>
                <a:gd name="T7" fmla="*/ 153 h 23"/>
                <a:gd name="T8" fmla="*/ 254 w 24"/>
                <a:gd name="T9" fmla="*/ 251 h 23"/>
                <a:gd name="T10" fmla="*/ 117 w 24"/>
                <a:gd name="T11" fmla="*/ 197 h 23"/>
                <a:gd name="T12" fmla="*/ 137 w 24"/>
                <a:gd name="T13" fmla="*/ 109 h 23"/>
                <a:gd name="T14" fmla="*/ 81 w 24"/>
                <a:gd name="T15" fmla="*/ 78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3">
                  <a:moveTo>
                    <a:pt x="0" y="3"/>
                  </a:moveTo>
                  <a:cubicBezTo>
                    <a:pt x="4" y="5"/>
                    <a:pt x="10" y="0"/>
                    <a:pt x="15" y="1"/>
                  </a:cubicBezTo>
                  <a:cubicBezTo>
                    <a:pt x="22" y="3"/>
                    <a:pt x="18" y="4"/>
                    <a:pt x="16" y="8"/>
                  </a:cubicBezTo>
                  <a:cubicBezTo>
                    <a:pt x="12" y="12"/>
                    <a:pt x="10" y="9"/>
                    <a:pt x="16" y="14"/>
                  </a:cubicBezTo>
                  <a:cubicBezTo>
                    <a:pt x="19" y="16"/>
                    <a:pt x="24" y="18"/>
                    <a:pt x="22" y="23"/>
                  </a:cubicBezTo>
                  <a:cubicBezTo>
                    <a:pt x="19" y="23"/>
                    <a:pt x="11" y="20"/>
                    <a:pt x="10" y="18"/>
                  </a:cubicBezTo>
                  <a:cubicBezTo>
                    <a:pt x="10" y="16"/>
                    <a:pt x="14" y="14"/>
                    <a:pt x="12" y="10"/>
                  </a:cubicBezTo>
                  <a:cubicBezTo>
                    <a:pt x="11" y="8"/>
                    <a:pt x="9" y="7"/>
                    <a:pt x="7" y="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8" name="Freeform 345">
              <a:extLst>
                <a:ext uri="{FF2B5EF4-FFF2-40B4-BE49-F238E27FC236}">
                  <a16:creationId xmlns:a16="http://schemas.microsoft.com/office/drawing/2014/main" id="{EA886FFD-A5BD-7B70-330D-18D38DB1BB6F}"/>
                </a:ext>
              </a:extLst>
            </p:cNvPr>
            <p:cNvSpPr>
              <a:spLocks/>
            </p:cNvSpPr>
            <p:nvPr/>
          </p:nvSpPr>
          <p:spPr bwMode="auto">
            <a:xfrm>
              <a:off x="3008" y="3478"/>
              <a:ext cx="25" cy="25"/>
            </a:xfrm>
            <a:custGeom>
              <a:avLst/>
              <a:gdLst>
                <a:gd name="T0" fmla="*/ 0 w 11"/>
                <a:gd name="T1" fmla="*/ 57 h 11"/>
                <a:gd name="T2" fmla="*/ 130 w 11"/>
                <a:gd name="T3" fmla="*/ 11 h 11"/>
                <a:gd name="T4" fmla="*/ 118 w 11"/>
                <a:gd name="T5" fmla="*/ 130 h 11"/>
                <a:gd name="T6" fmla="*/ 73 w 11"/>
                <a:gd name="T7" fmla="*/ 73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5"/>
                  </a:moveTo>
                  <a:cubicBezTo>
                    <a:pt x="2" y="4"/>
                    <a:pt x="7" y="0"/>
                    <a:pt x="11" y="1"/>
                  </a:cubicBezTo>
                  <a:cubicBezTo>
                    <a:pt x="10" y="5"/>
                    <a:pt x="4" y="7"/>
                    <a:pt x="10" y="11"/>
                  </a:cubicBezTo>
                  <a:cubicBezTo>
                    <a:pt x="7" y="10"/>
                    <a:pt x="5" y="8"/>
                    <a:pt x="6" y="6"/>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9" name="Freeform 346">
              <a:extLst>
                <a:ext uri="{FF2B5EF4-FFF2-40B4-BE49-F238E27FC236}">
                  <a16:creationId xmlns:a16="http://schemas.microsoft.com/office/drawing/2014/main" id="{035743EE-E5E3-7600-1AE3-F4BEB5C2096E}"/>
                </a:ext>
              </a:extLst>
            </p:cNvPr>
            <p:cNvSpPr>
              <a:spLocks/>
            </p:cNvSpPr>
            <p:nvPr/>
          </p:nvSpPr>
          <p:spPr bwMode="auto">
            <a:xfrm>
              <a:off x="3107" y="3510"/>
              <a:ext cx="105" cy="40"/>
            </a:xfrm>
            <a:custGeom>
              <a:avLst/>
              <a:gdLst>
                <a:gd name="T0" fmla="*/ 0 w 47"/>
                <a:gd name="T1" fmla="*/ 53 h 18"/>
                <a:gd name="T2" fmla="*/ 109 w 47"/>
                <a:gd name="T3" fmla="*/ 44 h 18"/>
                <a:gd name="T4" fmla="*/ 270 w 47"/>
                <a:gd name="T5" fmla="*/ 98 h 18"/>
                <a:gd name="T6" fmla="*/ 525 w 47"/>
                <a:gd name="T7" fmla="*/ 0 h 18"/>
                <a:gd name="T8" fmla="*/ 344 w 47"/>
                <a:gd name="T9" fmla="*/ 162 h 18"/>
                <a:gd name="T10" fmla="*/ 199 w 47"/>
                <a:gd name="T11" fmla="*/ 198 h 18"/>
                <a:gd name="T12" fmla="*/ 109 w 47"/>
                <a:gd name="T13" fmla="*/ 8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8">
                  <a:moveTo>
                    <a:pt x="0" y="5"/>
                  </a:moveTo>
                  <a:cubicBezTo>
                    <a:pt x="0" y="5"/>
                    <a:pt x="7" y="4"/>
                    <a:pt x="10" y="4"/>
                  </a:cubicBezTo>
                  <a:cubicBezTo>
                    <a:pt x="15" y="5"/>
                    <a:pt x="19" y="9"/>
                    <a:pt x="24" y="9"/>
                  </a:cubicBezTo>
                  <a:cubicBezTo>
                    <a:pt x="32" y="10"/>
                    <a:pt x="38" y="0"/>
                    <a:pt x="47" y="0"/>
                  </a:cubicBezTo>
                  <a:cubicBezTo>
                    <a:pt x="44" y="6"/>
                    <a:pt x="31" y="5"/>
                    <a:pt x="31" y="15"/>
                  </a:cubicBezTo>
                  <a:cubicBezTo>
                    <a:pt x="28" y="14"/>
                    <a:pt x="18" y="13"/>
                    <a:pt x="18" y="18"/>
                  </a:cubicBezTo>
                  <a:cubicBezTo>
                    <a:pt x="20" y="14"/>
                    <a:pt x="14" y="5"/>
                    <a:pt x="10" y="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0" name="Freeform 347">
              <a:extLst>
                <a:ext uri="{FF2B5EF4-FFF2-40B4-BE49-F238E27FC236}">
                  <a16:creationId xmlns:a16="http://schemas.microsoft.com/office/drawing/2014/main" id="{3BDDFBB3-436C-5E7A-9EC8-F1A63BEE31D1}"/>
                </a:ext>
              </a:extLst>
            </p:cNvPr>
            <p:cNvSpPr>
              <a:spLocks/>
            </p:cNvSpPr>
            <p:nvPr/>
          </p:nvSpPr>
          <p:spPr bwMode="auto">
            <a:xfrm>
              <a:off x="2858" y="3599"/>
              <a:ext cx="60" cy="54"/>
            </a:xfrm>
            <a:custGeom>
              <a:avLst/>
              <a:gdLst>
                <a:gd name="T0" fmla="*/ 36 w 27"/>
                <a:gd name="T1" fmla="*/ 45 h 24"/>
                <a:gd name="T2" fmla="*/ 231 w 27"/>
                <a:gd name="T3" fmla="*/ 92 h 24"/>
                <a:gd name="T4" fmla="*/ 133 w 27"/>
                <a:gd name="T5" fmla="*/ 218 h 24"/>
                <a:gd name="T6" fmla="*/ 36 w 27"/>
                <a:gd name="T7" fmla="*/ 275 h 24"/>
                <a:gd name="T8" fmla="*/ 109 w 27"/>
                <a:gd name="T9" fmla="*/ 81 h 24"/>
                <a:gd name="T10" fmla="*/ 80 w 27"/>
                <a:gd name="T11" fmla="*/ 36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4">
                  <a:moveTo>
                    <a:pt x="3" y="4"/>
                  </a:moveTo>
                  <a:cubicBezTo>
                    <a:pt x="5" y="3"/>
                    <a:pt x="27" y="0"/>
                    <a:pt x="21" y="8"/>
                  </a:cubicBezTo>
                  <a:cubicBezTo>
                    <a:pt x="19" y="10"/>
                    <a:pt x="0" y="11"/>
                    <a:pt x="12" y="19"/>
                  </a:cubicBezTo>
                  <a:cubicBezTo>
                    <a:pt x="10" y="21"/>
                    <a:pt x="6" y="23"/>
                    <a:pt x="3" y="24"/>
                  </a:cubicBezTo>
                  <a:cubicBezTo>
                    <a:pt x="6" y="18"/>
                    <a:pt x="0" y="8"/>
                    <a:pt x="10" y="7"/>
                  </a:cubicBezTo>
                  <a:cubicBezTo>
                    <a:pt x="9" y="5"/>
                    <a:pt x="8" y="4"/>
                    <a:pt x="7" y="3"/>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1" name="Freeform 348">
              <a:extLst>
                <a:ext uri="{FF2B5EF4-FFF2-40B4-BE49-F238E27FC236}">
                  <a16:creationId xmlns:a16="http://schemas.microsoft.com/office/drawing/2014/main" id="{D00E62DC-CD69-9551-68B5-E530C2C71CAB}"/>
                </a:ext>
              </a:extLst>
            </p:cNvPr>
            <p:cNvSpPr>
              <a:spLocks/>
            </p:cNvSpPr>
            <p:nvPr/>
          </p:nvSpPr>
          <p:spPr bwMode="auto">
            <a:xfrm>
              <a:off x="2665" y="3472"/>
              <a:ext cx="103" cy="89"/>
            </a:xfrm>
            <a:custGeom>
              <a:avLst/>
              <a:gdLst>
                <a:gd name="T0" fmla="*/ 0 w 46"/>
                <a:gd name="T1" fmla="*/ 45 h 40"/>
                <a:gd name="T2" fmla="*/ 246 w 46"/>
                <a:gd name="T3" fmla="*/ 207 h 40"/>
                <a:gd name="T4" fmla="*/ 361 w 46"/>
                <a:gd name="T5" fmla="*/ 307 h 40"/>
                <a:gd name="T6" fmla="*/ 517 w 46"/>
                <a:gd name="T7" fmla="*/ 307 h 40"/>
                <a:gd name="T8" fmla="*/ 327 w 46"/>
                <a:gd name="T9" fmla="*/ 387 h 40"/>
                <a:gd name="T10" fmla="*/ 215 w 46"/>
                <a:gd name="T11" fmla="*/ 360 h 40"/>
                <a:gd name="T12" fmla="*/ 101 w 46"/>
                <a:gd name="T13" fmla="*/ 134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0">
                  <a:moveTo>
                    <a:pt x="0" y="4"/>
                  </a:moveTo>
                  <a:cubicBezTo>
                    <a:pt x="6" y="0"/>
                    <a:pt x="17" y="13"/>
                    <a:pt x="22" y="19"/>
                  </a:cubicBezTo>
                  <a:cubicBezTo>
                    <a:pt x="25" y="24"/>
                    <a:pt x="26" y="27"/>
                    <a:pt x="32" y="28"/>
                  </a:cubicBezTo>
                  <a:cubicBezTo>
                    <a:pt x="36" y="28"/>
                    <a:pt x="41" y="27"/>
                    <a:pt x="46" y="28"/>
                  </a:cubicBezTo>
                  <a:cubicBezTo>
                    <a:pt x="43" y="40"/>
                    <a:pt x="32" y="25"/>
                    <a:pt x="29" y="35"/>
                  </a:cubicBezTo>
                  <a:cubicBezTo>
                    <a:pt x="29" y="29"/>
                    <a:pt x="22" y="29"/>
                    <a:pt x="19" y="33"/>
                  </a:cubicBezTo>
                  <a:cubicBezTo>
                    <a:pt x="23" y="25"/>
                    <a:pt x="14" y="17"/>
                    <a:pt x="9" y="1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2" name="Freeform 349">
              <a:extLst>
                <a:ext uri="{FF2B5EF4-FFF2-40B4-BE49-F238E27FC236}">
                  <a16:creationId xmlns:a16="http://schemas.microsoft.com/office/drawing/2014/main" id="{EB31B599-781F-D451-63DD-392A7E4E1F51}"/>
                </a:ext>
              </a:extLst>
            </p:cNvPr>
            <p:cNvSpPr>
              <a:spLocks/>
            </p:cNvSpPr>
            <p:nvPr/>
          </p:nvSpPr>
          <p:spPr bwMode="auto">
            <a:xfrm>
              <a:off x="2474" y="3384"/>
              <a:ext cx="97" cy="56"/>
            </a:xfrm>
            <a:custGeom>
              <a:avLst/>
              <a:gdLst>
                <a:gd name="T0" fmla="*/ 356 w 43"/>
                <a:gd name="T1" fmla="*/ 134 h 25"/>
                <a:gd name="T2" fmla="*/ 345 w 43"/>
                <a:gd name="T3" fmla="*/ 125 h 25"/>
                <a:gd name="T4" fmla="*/ 494 w 43"/>
                <a:gd name="T5" fmla="*/ 280 h 25"/>
                <a:gd name="T6" fmla="*/ 365 w 43"/>
                <a:gd name="T7" fmla="*/ 110 h 25"/>
                <a:gd name="T8" fmla="*/ 126 w 43"/>
                <a:gd name="T9" fmla="*/ 260 h 25"/>
                <a:gd name="T10" fmla="*/ 11 w 43"/>
                <a:gd name="T11" fmla="*/ 235 h 25"/>
                <a:gd name="T12" fmla="*/ 117 w 43"/>
                <a:gd name="T13" fmla="*/ 170 h 25"/>
                <a:gd name="T14" fmla="*/ 300 w 43"/>
                <a:gd name="T15" fmla="*/ 0 h 25"/>
                <a:gd name="T16" fmla="*/ 320 w 43"/>
                <a:gd name="T17" fmla="*/ 4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25">
                  <a:moveTo>
                    <a:pt x="31" y="12"/>
                  </a:moveTo>
                  <a:cubicBezTo>
                    <a:pt x="30" y="12"/>
                    <a:pt x="30" y="13"/>
                    <a:pt x="30" y="11"/>
                  </a:cubicBezTo>
                  <a:cubicBezTo>
                    <a:pt x="39" y="0"/>
                    <a:pt x="43" y="18"/>
                    <a:pt x="43" y="25"/>
                  </a:cubicBezTo>
                  <a:cubicBezTo>
                    <a:pt x="35" y="22"/>
                    <a:pt x="40" y="11"/>
                    <a:pt x="32" y="10"/>
                  </a:cubicBezTo>
                  <a:cubicBezTo>
                    <a:pt x="24" y="9"/>
                    <a:pt x="18" y="21"/>
                    <a:pt x="11" y="23"/>
                  </a:cubicBezTo>
                  <a:cubicBezTo>
                    <a:pt x="9" y="23"/>
                    <a:pt x="2" y="23"/>
                    <a:pt x="1" y="21"/>
                  </a:cubicBezTo>
                  <a:cubicBezTo>
                    <a:pt x="0" y="17"/>
                    <a:pt x="7" y="16"/>
                    <a:pt x="10" y="15"/>
                  </a:cubicBezTo>
                  <a:cubicBezTo>
                    <a:pt x="19" y="12"/>
                    <a:pt x="24" y="10"/>
                    <a:pt x="26" y="0"/>
                  </a:cubicBezTo>
                  <a:cubicBezTo>
                    <a:pt x="26" y="1"/>
                    <a:pt x="28" y="4"/>
                    <a:pt x="28" y="4"/>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3" name="Freeform 350">
              <a:extLst>
                <a:ext uri="{FF2B5EF4-FFF2-40B4-BE49-F238E27FC236}">
                  <a16:creationId xmlns:a16="http://schemas.microsoft.com/office/drawing/2014/main" id="{08BB2A95-6BC2-4208-8E57-F86CE67CB2E9}"/>
                </a:ext>
              </a:extLst>
            </p:cNvPr>
            <p:cNvSpPr>
              <a:spLocks/>
            </p:cNvSpPr>
            <p:nvPr/>
          </p:nvSpPr>
          <p:spPr bwMode="auto">
            <a:xfrm>
              <a:off x="2364" y="3229"/>
              <a:ext cx="101" cy="94"/>
            </a:xfrm>
            <a:custGeom>
              <a:avLst/>
              <a:gdLst>
                <a:gd name="T0" fmla="*/ 0 w 45"/>
                <a:gd name="T1" fmla="*/ 0 h 42"/>
                <a:gd name="T2" fmla="*/ 191 w 45"/>
                <a:gd name="T3" fmla="*/ 125 h 42"/>
                <a:gd name="T4" fmla="*/ 263 w 45"/>
                <a:gd name="T5" fmla="*/ 201 h 42"/>
                <a:gd name="T6" fmla="*/ 272 w 45"/>
                <a:gd name="T7" fmla="*/ 291 h 42"/>
                <a:gd name="T8" fmla="*/ 509 w 45"/>
                <a:gd name="T9" fmla="*/ 470 h 42"/>
                <a:gd name="T10" fmla="*/ 292 w 45"/>
                <a:gd name="T11" fmla="*/ 380 h 42"/>
                <a:gd name="T12" fmla="*/ 157 w 45"/>
                <a:gd name="T13" fmla="*/ 291 h 42"/>
                <a:gd name="T14" fmla="*/ 146 w 45"/>
                <a:gd name="T15" fmla="*/ 11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2">
                  <a:moveTo>
                    <a:pt x="0" y="0"/>
                  </a:moveTo>
                  <a:cubicBezTo>
                    <a:pt x="5" y="5"/>
                    <a:pt x="12" y="7"/>
                    <a:pt x="17" y="11"/>
                  </a:cubicBezTo>
                  <a:cubicBezTo>
                    <a:pt x="20" y="14"/>
                    <a:pt x="21" y="15"/>
                    <a:pt x="23" y="18"/>
                  </a:cubicBezTo>
                  <a:cubicBezTo>
                    <a:pt x="23" y="21"/>
                    <a:pt x="22" y="23"/>
                    <a:pt x="24" y="26"/>
                  </a:cubicBezTo>
                  <a:cubicBezTo>
                    <a:pt x="29" y="34"/>
                    <a:pt x="41" y="32"/>
                    <a:pt x="45" y="42"/>
                  </a:cubicBezTo>
                  <a:cubicBezTo>
                    <a:pt x="41" y="42"/>
                    <a:pt x="29" y="36"/>
                    <a:pt x="26" y="34"/>
                  </a:cubicBezTo>
                  <a:cubicBezTo>
                    <a:pt x="22" y="31"/>
                    <a:pt x="21" y="23"/>
                    <a:pt x="14" y="26"/>
                  </a:cubicBezTo>
                  <a:cubicBezTo>
                    <a:pt x="17" y="22"/>
                    <a:pt x="20" y="12"/>
                    <a:pt x="13" y="1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4" name="Freeform 351">
              <a:extLst>
                <a:ext uri="{FF2B5EF4-FFF2-40B4-BE49-F238E27FC236}">
                  <a16:creationId xmlns:a16="http://schemas.microsoft.com/office/drawing/2014/main" id="{7B8FB594-CB53-3766-981D-70EB94AF6AEC}"/>
                </a:ext>
              </a:extLst>
            </p:cNvPr>
            <p:cNvSpPr>
              <a:spLocks/>
            </p:cNvSpPr>
            <p:nvPr/>
          </p:nvSpPr>
          <p:spPr bwMode="auto">
            <a:xfrm>
              <a:off x="2355" y="3362"/>
              <a:ext cx="76" cy="76"/>
            </a:xfrm>
            <a:custGeom>
              <a:avLst/>
              <a:gdLst>
                <a:gd name="T0" fmla="*/ 170 w 34"/>
                <a:gd name="T1" fmla="*/ 9 h 34"/>
                <a:gd name="T2" fmla="*/ 335 w 34"/>
                <a:gd name="T3" fmla="*/ 170 h 34"/>
                <a:gd name="T4" fmla="*/ 255 w 34"/>
                <a:gd name="T5" fmla="*/ 246 h 34"/>
                <a:gd name="T6" fmla="*/ 279 w 34"/>
                <a:gd name="T7" fmla="*/ 380 h 34"/>
                <a:gd name="T8" fmla="*/ 210 w 34"/>
                <a:gd name="T9" fmla="*/ 246 h 34"/>
                <a:gd name="T10" fmla="*/ 255 w 34"/>
                <a:gd name="T11" fmla="*/ 110 h 34"/>
                <a:gd name="T12" fmla="*/ 45 w 34"/>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4">
                  <a:moveTo>
                    <a:pt x="15" y="1"/>
                  </a:moveTo>
                  <a:cubicBezTo>
                    <a:pt x="20" y="2"/>
                    <a:pt x="34" y="5"/>
                    <a:pt x="30" y="15"/>
                  </a:cubicBezTo>
                  <a:cubicBezTo>
                    <a:pt x="28" y="19"/>
                    <a:pt x="24" y="19"/>
                    <a:pt x="23" y="22"/>
                  </a:cubicBezTo>
                  <a:cubicBezTo>
                    <a:pt x="22" y="26"/>
                    <a:pt x="25" y="30"/>
                    <a:pt x="25" y="34"/>
                  </a:cubicBezTo>
                  <a:cubicBezTo>
                    <a:pt x="22" y="30"/>
                    <a:pt x="19" y="27"/>
                    <a:pt x="19" y="22"/>
                  </a:cubicBezTo>
                  <a:cubicBezTo>
                    <a:pt x="19" y="19"/>
                    <a:pt x="24" y="13"/>
                    <a:pt x="23" y="10"/>
                  </a:cubicBezTo>
                  <a:cubicBezTo>
                    <a:pt x="22" y="6"/>
                    <a:pt x="0" y="8"/>
                    <a:pt x="4"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5" name="Freeform 352">
              <a:extLst>
                <a:ext uri="{FF2B5EF4-FFF2-40B4-BE49-F238E27FC236}">
                  <a16:creationId xmlns:a16="http://schemas.microsoft.com/office/drawing/2014/main" id="{9D225F35-0006-91EB-38AA-1C997F7467DD}"/>
                </a:ext>
              </a:extLst>
            </p:cNvPr>
            <p:cNvSpPr>
              <a:spLocks/>
            </p:cNvSpPr>
            <p:nvPr/>
          </p:nvSpPr>
          <p:spPr bwMode="auto">
            <a:xfrm>
              <a:off x="2521" y="3507"/>
              <a:ext cx="130" cy="86"/>
            </a:xfrm>
            <a:custGeom>
              <a:avLst/>
              <a:gdLst>
                <a:gd name="T0" fmla="*/ 56 w 58"/>
                <a:gd name="T1" fmla="*/ 0 h 38"/>
                <a:gd name="T2" fmla="*/ 215 w 58"/>
                <a:gd name="T3" fmla="*/ 138 h 38"/>
                <a:gd name="T4" fmla="*/ 408 w 58"/>
                <a:gd name="T5" fmla="*/ 174 h 38"/>
                <a:gd name="T6" fmla="*/ 428 w 58"/>
                <a:gd name="T7" fmla="*/ 267 h 38"/>
                <a:gd name="T8" fmla="*/ 507 w 58"/>
                <a:gd name="T9" fmla="*/ 292 h 38"/>
                <a:gd name="T10" fmla="*/ 652 w 58"/>
                <a:gd name="T11" fmla="*/ 369 h 38"/>
                <a:gd name="T12" fmla="*/ 563 w 58"/>
                <a:gd name="T13" fmla="*/ 276 h 38"/>
                <a:gd name="T14" fmla="*/ 453 w 58"/>
                <a:gd name="T15" fmla="*/ 210 h 38"/>
                <a:gd name="T16" fmla="*/ 437 w 58"/>
                <a:gd name="T17" fmla="*/ 45 h 38"/>
                <a:gd name="T18" fmla="*/ 282 w 58"/>
                <a:gd name="T19" fmla="*/ 7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38">
                  <a:moveTo>
                    <a:pt x="5" y="0"/>
                  </a:moveTo>
                  <a:cubicBezTo>
                    <a:pt x="0" y="9"/>
                    <a:pt x="13" y="12"/>
                    <a:pt x="19" y="12"/>
                  </a:cubicBezTo>
                  <a:cubicBezTo>
                    <a:pt x="24" y="13"/>
                    <a:pt x="32" y="11"/>
                    <a:pt x="36" y="15"/>
                  </a:cubicBezTo>
                  <a:cubicBezTo>
                    <a:pt x="38" y="17"/>
                    <a:pt x="37" y="21"/>
                    <a:pt x="38" y="23"/>
                  </a:cubicBezTo>
                  <a:cubicBezTo>
                    <a:pt x="41" y="27"/>
                    <a:pt x="42" y="24"/>
                    <a:pt x="45" y="25"/>
                  </a:cubicBezTo>
                  <a:cubicBezTo>
                    <a:pt x="50" y="27"/>
                    <a:pt x="49" y="38"/>
                    <a:pt x="58" y="32"/>
                  </a:cubicBezTo>
                  <a:cubicBezTo>
                    <a:pt x="51" y="33"/>
                    <a:pt x="52" y="28"/>
                    <a:pt x="50" y="24"/>
                  </a:cubicBezTo>
                  <a:cubicBezTo>
                    <a:pt x="47" y="20"/>
                    <a:pt x="42" y="21"/>
                    <a:pt x="40" y="18"/>
                  </a:cubicBezTo>
                  <a:cubicBezTo>
                    <a:pt x="38" y="14"/>
                    <a:pt x="43" y="8"/>
                    <a:pt x="39" y="4"/>
                  </a:cubicBezTo>
                  <a:cubicBezTo>
                    <a:pt x="35" y="1"/>
                    <a:pt x="27" y="4"/>
                    <a:pt x="25" y="6"/>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6" name="Freeform 353">
              <a:extLst>
                <a:ext uri="{FF2B5EF4-FFF2-40B4-BE49-F238E27FC236}">
                  <a16:creationId xmlns:a16="http://schemas.microsoft.com/office/drawing/2014/main" id="{BF56B986-F588-B9C4-4B85-6AA4C5075696}"/>
                </a:ext>
              </a:extLst>
            </p:cNvPr>
            <p:cNvSpPr>
              <a:spLocks/>
            </p:cNvSpPr>
            <p:nvPr/>
          </p:nvSpPr>
          <p:spPr bwMode="auto">
            <a:xfrm>
              <a:off x="3188" y="3584"/>
              <a:ext cx="74" cy="63"/>
            </a:xfrm>
            <a:custGeom>
              <a:avLst/>
              <a:gdLst>
                <a:gd name="T0" fmla="*/ 0 w 33"/>
                <a:gd name="T1" fmla="*/ 72 h 28"/>
                <a:gd name="T2" fmla="*/ 101 w 33"/>
                <a:gd name="T3" fmla="*/ 25 h 28"/>
                <a:gd name="T4" fmla="*/ 137 w 33"/>
                <a:gd name="T5" fmla="*/ 137 h 28"/>
                <a:gd name="T6" fmla="*/ 372 w 33"/>
                <a:gd name="T7" fmla="*/ 227 h 28"/>
                <a:gd name="T8" fmla="*/ 215 w 33"/>
                <a:gd name="T9" fmla="*/ 320 h 28"/>
                <a:gd name="T10" fmla="*/ 182 w 33"/>
                <a:gd name="T11" fmla="*/ 18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0" y="6"/>
                  </a:moveTo>
                  <a:cubicBezTo>
                    <a:pt x="2" y="4"/>
                    <a:pt x="7" y="0"/>
                    <a:pt x="9" y="2"/>
                  </a:cubicBezTo>
                  <a:cubicBezTo>
                    <a:pt x="11" y="4"/>
                    <a:pt x="10" y="10"/>
                    <a:pt x="12" y="12"/>
                  </a:cubicBezTo>
                  <a:cubicBezTo>
                    <a:pt x="16" y="16"/>
                    <a:pt x="27" y="18"/>
                    <a:pt x="33" y="20"/>
                  </a:cubicBezTo>
                  <a:cubicBezTo>
                    <a:pt x="29" y="22"/>
                    <a:pt x="19" y="23"/>
                    <a:pt x="19" y="28"/>
                  </a:cubicBezTo>
                  <a:cubicBezTo>
                    <a:pt x="23" y="25"/>
                    <a:pt x="16" y="19"/>
                    <a:pt x="16" y="16"/>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7" name="Freeform 354">
              <a:extLst>
                <a:ext uri="{FF2B5EF4-FFF2-40B4-BE49-F238E27FC236}">
                  <a16:creationId xmlns:a16="http://schemas.microsoft.com/office/drawing/2014/main" id="{2C2188E8-B5BF-22D0-B358-4D4BEA902058}"/>
                </a:ext>
              </a:extLst>
            </p:cNvPr>
            <p:cNvSpPr>
              <a:spLocks/>
            </p:cNvSpPr>
            <p:nvPr/>
          </p:nvSpPr>
          <p:spPr bwMode="auto">
            <a:xfrm>
              <a:off x="3345" y="3669"/>
              <a:ext cx="99" cy="38"/>
            </a:xfrm>
            <a:custGeom>
              <a:avLst/>
              <a:gdLst>
                <a:gd name="T0" fmla="*/ 162 w 44"/>
                <a:gd name="T1" fmla="*/ 0 h 17"/>
                <a:gd name="T2" fmla="*/ 0 w 44"/>
                <a:gd name="T3" fmla="*/ 36 h 17"/>
                <a:gd name="T4" fmla="*/ 162 w 44"/>
                <a:gd name="T5" fmla="*/ 190 h 17"/>
                <a:gd name="T6" fmla="*/ 182 w 44"/>
                <a:gd name="T7" fmla="*/ 65 h 17"/>
                <a:gd name="T8" fmla="*/ 299 w 44"/>
                <a:gd name="T9" fmla="*/ 125 h 17"/>
                <a:gd name="T10" fmla="*/ 502 w 44"/>
                <a:gd name="T11" fmla="*/ 80 h 17"/>
                <a:gd name="T12" fmla="*/ 421 w 44"/>
                <a:gd name="T13" fmla="*/ 101 h 17"/>
                <a:gd name="T14" fmla="*/ 344 w 44"/>
                <a:gd name="T15" fmla="*/ 56 h 17"/>
                <a:gd name="T16" fmla="*/ 263 w 44"/>
                <a:gd name="T17" fmla="*/ 45 h 17"/>
                <a:gd name="T18" fmla="*/ 207 w 44"/>
                <a:gd name="T19" fmla="*/ 2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7">
                  <a:moveTo>
                    <a:pt x="14" y="0"/>
                  </a:moveTo>
                  <a:cubicBezTo>
                    <a:pt x="9" y="2"/>
                    <a:pt x="4" y="1"/>
                    <a:pt x="0" y="3"/>
                  </a:cubicBezTo>
                  <a:cubicBezTo>
                    <a:pt x="5" y="8"/>
                    <a:pt x="11" y="10"/>
                    <a:pt x="14" y="17"/>
                  </a:cubicBezTo>
                  <a:cubicBezTo>
                    <a:pt x="15" y="14"/>
                    <a:pt x="14" y="8"/>
                    <a:pt x="16" y="6"/>
                  </a:cubicBezTo>
                  <a:cubicBezTo>
                    <a:pt x="21" y="2"/>
                    <a:pt x="22" y="9"/>
                    <a:pt x="26" y="11"/>
                  </a:cubicBezTo>
                  <a:cubicBezTo>
                    <a:pt x="29" y="13"/>
                    <a:pt x="43" y="12"/>
                    <a:pt x="44" y="7"/>
                  </a:cubicBezTo>
                  <a:cubicBezTo>
                    <a:pt x="42" y="8"/>
                    <a:pt x="39" y="9"/>
                    <a:pt x="37" y="9"/>
                  </a:cubicBezTo>
                  <a:cubicBezTo>
                    <a:pt x="32" y="9"/>
                    <a:pt x="33" y="6"/>
                    <a:pt x="30" y="5"/>
                  </a:cubicBezTo>
                  <a:cubicBezTo>
                    <a:pt x="28" y="4"/>
                    <a:pt x="26" y="4"/>
                    <a:pt x="23" y="4"/>
                  </a:cubicBezTo>
                  <a:cubicBezTo>
                    <a:pt x="21" y="3"/>
                    <a:pt x="20" y="0"/>
                    <a:pt x="18" y="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8" name="Freeform 355">
              <a:extLst>
                <a:ext uri="{FF2B5EF4-FFF2-40B4-BE49-F238E27FC236}">
                  <a16:creationId xmlns:a16="http://schemas.microsoft.com/office/drawing/2014/main" id="{88F7EF8B-6824-E0C2-270A-8712BCCBA6AD}"/>
                </a:ext>
              </a:extLst>
            </p:cNvPr>
            <p:cNvSpPr>
              <a:spLocks/>
            </p:cNvSpPr>
            <p:nvPr/>
          </p:nvSpPr>
          <p:spPr bwMode="auto">
            <a:xfrm>
              <a:off x="3446" y="3485"/>
              <a:ext cx="49" cy="117"/>
            </a:xfrm>
            <a:custGeom>
              <a:avLst/>
              <a:gdLst>
                <a:gd name="T0" fmla="*/ 198 w 22"/>
                <a:gd name="T1" fmla="*/ 0 h 52"/>
                <a:gd name="T2" fmla="*/ 89 w 22"/>
                <a:gd name="T3" fmla="*/ 182 h 52"/>
                <a:gd name="T4" fmla="*/ 100 w 22"/>
                <a:gd name="T5" fmla="*/ 227 h 52"/>
                <a:gd name="T6" fmla="*/ 53 w 22"/>
                <a:gd name="T7" fmla="*/ 275 h 52"/>
                <a:gd name="T8" fmla="*/ 80 w 22"/>
                <a:gd name="T9" fmla="*/ 365 h 52"/>
                <a:gd name="T10" fmla="*/ 100 w 22"/>
                <a:gd name="T11" fmla="*/ 502 h 52"/>
                <a:gd name="T12" fmla="*/ 189 w 22"/>
                <a:gd name="T13" fmla="*/ 511 h 52"/>
                <a:gd name="T14" fmla="*/ 209 w 22"/>
                <a:gd name="T15" fmla="*/ 592 h 52"/>
                <a:gd name="T16" fmla="*/ 145 w 22"/>
                <a:gd name="T17" fmla="*/ 410 h 52"/>
                <a:gd name="T18" fmla="*/ 145 w 22"/>
                <a:gd name="T19" fmla="*/ 254 h 52"/>
                <a:gd name="T20" fmla="*/ 198 w 22"/>
                <a:gd name="T21" fmla="*/ 146 h 52"/>
                <a:gd name="T22" fmla="*/ 189 w 22"/>
                <a:gd name="T23" fmla="*/ 11 h 52"/>
                <a:gd name="T24" fmla="*/ 234 w 22"/>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52">
                  <a:moveTo>
                    <a:pt x="18" y="0"/>
                  </a:moveTo>
                  <a:cubicBezTo>
                    <a:pt x="10" y="1"/>
                    <a:pt x="8" y="10"/>
                    <a:pt x="8" y="16"/>
                  </a:cubicBezTo>
                  <a:cubicBezTo>
                    <a:pt x="8" y="17"/>
                    <a:pt x="9" y="18"/>
                    <a:pt x="9" y="20"/>
                  </a:cubicBezTo>
                  <a:cubicBezTo>
                    <a:pt x="8" y="22"/>
                    <a:pt x="5" y="22"/>
                    <a:pt x="5" y="24"/>
                  </a:cubicBezTo>
                  <a:cubicBezTo>
                    <a:pt x="4" y="27"/>
                    <a:pt x="7" y="28"/>
                    <a:pt x="7" y="32"/>
                  </a:cubicBezTo>
                  <a:cubicBezTo>
                    <a:pt x="7" y="38"/>
                    <a:pt x="0" y="42"/>
                    <a:pt x="9" y="44"/>
                  </a:cubicBezTo>
                  <a:cubicBezTo>
                    <a:pt x="12" y="45"/>
                    <a:pt x="14" y="42"/>
                    <a:pt x="17" y="45"/>
                  </a:cubicBezTo>
                  <a:cubicBezTo>
                    <a:pt x="18" y="46"/>
                    <a:pt x="19" y="52"/>
                    <a:pt x="19" y="52"/>
                  </a:cubicBezTo>
                  <a:cubicBezTo>
                    <a:pt x="20" y="45"/>
                    <a:pt x="15" y="42"/>
                    <a:pt x="13" y="36"/>
                  </a:cubicBezTo>
                  <a:cubicBezTo>
                    <a:pt x="10" y="32"/>
                    <a:pt x="13" y="27"/>
                    <a:pt x="13" y="22"/>
                  </a:cubicBezTo>
                  <a:cubicBezTo>
                    <a:pt x="13" y="14"/>
                    <a:pt x="13" y="18"/>
                    <a:pt x="18" y="13"/>
                  </a:cubicBezTo>
                  <a:cubicBezTo>
                    <a:pt x="22" y="10"/>
                    <a:pt x="21" y="6"/>
                    <a:pt x="17" y="1"/>
                  </a:cubicBezTo>
                  <a:cubicBezTo>
                    <a:pt x="18" y="0"/>
                    <a:pt x="19" y="0"/>
                    <a:pt x="21"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9" name="Freeform 356">
              <a:extLst>
                <a:ext uri="{FF2B5EF4-FFF2-40B4-BE49-F238E27FC236}">
                  <a16:creationId xmlns:a16="http://schemas.microsoft.com/office/drawing/2014/main" id="{E34B63BF-0366-D949-7217-20C3AC09BE9E}"/>
                </a:ext>
              </a:extLst>
            </p:cNvPr>
            <p:cNvSpPr>
              <a:spLocks/>
            </p:cNvSpPr>
            <p:nvPr/>
          </p:nvSpPr>
          <p:spPr bwMode="auto">
            <a:xfrm>
              <a:off x="3470" y="3359"/>
              <a:ext cx="41" cy="68"/>
            </a:xfrm>
            <a:custGeom>
              <a:avLst/>
              <a:gdLst>
                <a:gd name="T0" fmla="*/ 93 w 18"/>
                <a:gd name="T1" fmla="*/ 25 h 30"/>
                <a:gd name="T2" fmla="*/ 25 w 18"/>
                <a:gd name="T3" fmla="*/ 118 h 30"/>
                <a:gd name="T4" fmla="*/ 73 w 18"/>
                <a:gd name="T5" fmla="*/ 349 h 30"/>
                <a:gd name="T6" fmla="*/ 212 w 18"/>
                <a:gd name="T7" fmla="*/ 138 h 30"/>
                <a:gd name="T8" fmla="*/ 141 w 18"/>
                <a:gd name="T9" fmla="*/ 57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0">
                  <a:moveTo>
                    <a:pt x="8" y="2"/>
                  </a:moveTo>
                  <a:cubicBezTo>
                    <a:pt x="3" y="0"/>
                    <a:pt x="0" y="4"/>
                    <a:pt x="2" y="10"/>
                  </a:cubicBezTo>
                  <a:cubicBezTo>
                    <a:pt x="3" y="16"/>
                    <a:pt x="9" y="23"/>
                    <a:pt x="6" y="30"/>
                  </a:cubicBezTo>
                  <a:cubicBezTo>
                    <a:pt x="4" y="19"/>
                    <a:pt x="4" y="3"/>
                    <a:pt x="18" y="12"/>
                  </a:cubicBezTo>
                  <a:cubicBezTo>
                    <a:pt x="17" y="9"/>
                    <a:pt x="13" y="7"/>
                    <a:pt x="12" y="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0" name="Freeform 357">
              <a:extLst>
                <a:ext uri="{FF2B5EF4-FFF2-40B4-BE49-F238E27FC236}">
                  <a16:creationId xmlns:a16="http://schemas.microsoft.com/office/drawing/2014/main" id="{D63CE9FC-6ED5-E124-D036-F09013944DE2}"/>
                </a:ext>
              </a:extLst>
            </p:cNvPr>
            <p:cNvSpPr>
              <a:spLocks/>
            </p:cNvSpPr>
            <p:nvPr/>
          </p:nvSpPr>
          <p:spPr bwMode="auto">
            <a:xfrm>
              <a:off x="3264" y="3490"/>
              <a:ext cx="74" cy="85"/>
            </a:xfrm>
            <a:custGeom>
              <a:avLst/>
              <a:gdLst>
                <a:gd name="T0" fmla="*/ 361 w 33"/>
                <a:gd name="T1" fmla="*/ 65 h 38"/>
                <a:gd name="T2" fmla="*/ 226 w 33"/>
                <a:gd name="T3" fmla="*/ 145 h 38"/>
                <a:gd name="T4" fmla="*/ 0 w 33"/>
                <a:gd name="T5" fmla="*/ 125 h 38"/>
                <a:gd name="T6" fmla="*/ 81 w 33"/>
                <a:gd name="T7" fmla="*/ 425 h 38"/>
                <a:gd name="T8" fmla="*/ 65 w 33"/>
                <a:gd name="T9" fmla="*/ 235 h 38"/>
                <a:gd name="T10" fmla="*/ 157 w 33"/>
                <a:gd name="T11" fmla="*/ 199 h 38"/>
                <a:gd name="T12" fmla="*/ 283 w 33"/>
                <a:gd name="T13" fmla="*/ 154 h 38"/>
                <a:gd name="T14" fmla="*/ 361 w 33"/>
                <a:gd name="T15" fmla="*/ 81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8">
                  <a:moveTo>
                    <a:pt x="32" y="6"/>
                  </a:moveTo>
                  <a:cubicBezTo>
                    <a:pt x="33" y="0"/>
                    <a:pt x="19" y="5"/>
                    <a:pt x="20" y="13"/>
                  </a:cubicBezTo>
                  <a:cubicBezTo>
                    <a:pt x="13" y="11"/>
                    <a:pt x="8" y="10"/>
                    <a:pt x="0" y="11"/>
                  </a:cubicBezTo>
                  <a:cubicBezTo>
                    <a:pt x="4" y="19"/>
                    <a:pt x="5" y="29"/>
                    <a:pt x="7" y="38"/>
                  </a:cubicBezTo>
                  <a:cubicBezTo>
                    <a:pt x="7" y="33"/>
                    <a:pt x="5" y="26"/>
                    <a:pt x="6" y="21"/>
                  </a:cubicBezTo>
                  <a:cubicBezTo>
                    <a:pt x="8" y="15"/>
                    <a:pt x="9" y="17"/>
                    <a:pt x="14" y="18"/>
                  </a:cubicBezTo>
                  <a:cubicBezTo>
                    <a:pt x="20" y="19"/>
                    <a:pt x="21" y="20"/>
                    <a:pt x="25" y="14"/>
                  </a:cubicBezTo>
                  <a:cubicBezTo>
                    <a:pt x="27" y="11"/>
                    <a:pt x="26" y="6"/>
                    <a:pt x="32" y="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1" name="Freeform 358">
              <a:extLst>
                <a:ext uri="{FF2B5EF4-FFF2-40B4-BE49-F238E27FC236}">
                  <a16:creationId xmlns:a16="http://schemas.microsoft.com/office/drawing/2014/main" id="{37B13249-2CF7-B908-421E-A580337E98D9}"/>
                </a:ext>
              </a:extLst>
            </p:cNvPr>
            <p:cNvSpPr>
              <a:spLocks/>
            </p:cNvSpPr>
            <p:nvPr/>
          </p:nvSpPr>
          <p:spPr bwMode="auto">
            <a:xfrm>
              <a:off x="3304" y="3590"/>
              <a:ext cx="54" cy="50"/>
            </a:xfrm>
            <a:custGeom>
              <a:avLst/>
              <a:gdLst>
                <a:gd name="T0" fmla="*/ 137 w 24"/>
                <a:gd name="T1" fmla="*/ 11 h 22"/>
                <a:gd name="T2" fmla="*/ 0 w 24"/>
                <a:gd name="T3" fmla="*/ 93 h 22"/>
                <a:gd name="T4" fmla="*/ 92 w 24"/>
                <a:gd name="T5" fmla="*/ 202 h 22"/>
                <a:gd name="T6" fmla="*/ 146 w 24"/>
                <a:gd name="T7" fmla="*/ 130 h 22"/>
                <a:gd name="T8" fmla="*/ 275 w 24"/>
                <a:gd name="T9" fmla="*/ 186 h 22"/>
                <a:gd name="T10" fmla="*/ 162 w 24"/>
                <a:gd name="T11" fmla="*/ 5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2">
                  <a:moveTo>
                    <a:pt x="12" y="1"/>
                  </a:moveTo>
                  <a:cubicBezTo>
                    <a:pt x="8" y="0"/>
                    <a:pt x="1" y="3"/>
                    <a:pt x="0" y="8"/>
                  </a:cubicBezTo>
                  <a:cubicBezTo>
                    <a:pt x="0" y="14"/>
                    <a:pt x="8" y="11"/>
                    <a:pt x="8" y="17"/>
                  </a:cubicBezTo>
                  <a:cubicBezTo>
                    <a:pt x="4" y="13"/>
                    <a:pt x="10" y="9"/>
                    <a:pt x="13" y="11"/>
                  </a:cubicBezTo>
                  <a:cubicBezTo>
                    <a:pt x="16" y="13"/>
                    <a:pt x="19" y="22"/>
                    <a:pt x="24" y="16"/>
                  </a:cubicBezTo>
                  <a:cubicBezTo>
                    <a:pt x="22" y="13"/>
                    <a:pt x="8" y="10"/>
                    <a:pt x="14" y="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2" name="Freeform 359">
              <a:extLst>
                <a:ext uri="{FF2B5EF4-FFF2-40B4-BE49-F238E27FC236}">
                  <a16:creationId xmlns:a16="http://schemas.microsoft.com/office/drawing/2014/main" id="{6EEC5F68-4451-1AB3-8823-CC2DA8FD11EC}"/>
                </a:ext>
              </a:extLst>
            </p:cNvPr>
            <p:cNvSpPr>
              <a:spLocks/>
            </p:cNvSpPr>
            <p:nvPr/>
          </p:nvSpPr>
          <p:spPr bwMode="auto">
            <a:xfrm>
              <a:off x="3504" y="3169"/>
              <a:ext cx="34" cy="110"/>
            </a:xfrm>
            <a:custGeom>
              <a:avLst/>
              <a:gdLst>
                <a:gd name="T0" fmla="*/ 93 w 15"/>
                <a:gd name="T1" fmla="*/ 56 h 49"/>
                <a:gd name="T2" fmla="*/ 0 w 15"/>
                <a:gd name="T3" fmla="*/ 218 h 49"/>
                <a:gd name="T4" fmla="*/ 73 w 15"/>
                <a:gd name="T5" fmla="*/ 308 h 49"/>
                <a:gd name="T6" fmla="*/ 82 w 15"/>
                <a:gd name="T7" fmla="*/ 554 h 49"/>
                <a:gd name="T8" fmla="*/ 129 w 15"/>
                <a:gd name="T9" fmla="*/ 283 h 49"/>
                <a:gd name="T10" fmla="*/ 175 w 15"/>
                <a:gd name="T11" fmla="*/ 110 h 49"/>
                <a:gd name="T12" fmla="*/ 102 w 15"/>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9">
                  <a:moveTo>
                    <a:pt x="8" y="5"/>
                  </a:moveTo>
                  <a:cubicBezTo>
                    <a:pt x="4" y="8"/>
                    <a:pt x="1" y="14"/>
                    <a:pt x="0" y="19"/>
                  </a:cubicBezTo>
                  <a:cubicBezTo>
                    <a:pt x="0" y="26"/>
                    <a:pt x="3" y="22"/>
                    <a:pt x="6" y="27"/>
                  </a:cubicBezTo>
                  <a:cubicBezTo>
                    <a:pt x="10" y="34"/>
                    <a:pt x="1" y="41"/>
                    <a:pt x="7" y="49"/>
                  </a:cubicBezTo>
                  <a:cubicBezTo>
                    <a:pt x="10" y="42"/>
                    <a:pt x="3" y="30"/>
                    <a:pt x="11" y="25"/>
                  </a:cubicBezTo>
                  <a:cubicBezTo>
                    <a:pt x="2" y="18"/>
                    <a:pt x="9" y="14"/>
                    <a:pt x="15" y="10"/>
                  </a:cubicBezTo>
                  <a:cubicBezTo>
                    <a:pt x="11" y="8"/>
                    <a:pt x="5" y="6"/>
                    <a:pt x="9"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3" name="Freeform 360">
              <a:extLst>
                <a:ext uri="{FF2B5EF4-FFF2-40B4-BE49-F238E27FC236}">
                  <a16:creationId xmlns:a16="http://schemas.microsoft.com/office/drawing/2014/main" id="{88992EEC-2B2F-4187-43C1-8CD11C0A0159}"/>
                </a:ext>
              </a:extLst>
            </p:cNvPr>
            <p:cNvSpPr>
              <a:spLocks/>
            </p:cNvSpPr>
            <p:nvPr/>
          </p:nvSpPr>
          <p:spPr bwMode="auto">
            <a:xfrm>
              <a:off x="3515" y="3027"/>
              <a:ext cx="25" cy="27"/>
            </a:xfrm>
            <a:custGeom>
              <a:avLst/>
              <a:gdLst>
                <a:gd name="T0" fmla="*/ 93 w 11"/>
                <a:gd name="T1" fmla="*/ 11 h 12"/>
                <a:gd name="T2" fmla="*/ 45 w 11"/>
                <a:gd name="T3" fmla="*/ 117 h 12"/>
                <a:gd name="T4" fmla="*/ 130 w 11"/>
                <a:gd name="T5" fmla="*/ 11 h 12"/>
                <a:gd name="T6" fmla="*/ 0 60000 65536"/>
                <a:gd name="T7" fmla="*/ 0 60000 65536"/>
                <a:gd name="T8" fmla="*/ 0 60000 65536"/>
              </a:gdLst>
              <a:ahLst/>
              <a:cxnLst>
                <a:cxn ang="T6">
                  <a:pos x="T0" y="T1"/>
                </a:cxn>
                <a:cxn ang="T7">
                  <a:pos x="T2" y="T3"/>
                </a:cxn>
                <a:cxn ang="T8">
                  <a:pos x="T4" y="T5"/>
                </a:cxn>
              </a:cxnLst>
              <a:rect l="0" t="0" r="r" b="b"/>
              <a:pathLst>
                <a:path w="11" h="12">
                  <a:moveTo>
                    <a:pt x="8" y="1"/>
                  </a:moveTo>
                  <a:cubicBezTo>
                    <a:pt x="3" y="2"/>
                    <a:pt x="0" y="12"/>
                    <a:pt x="4" y="10"/>
                  </a:cubicBezTo>
                  <a:cubicBezTo>
                    <a:pt x="8" y="8"/>
                    <a:pt x="4" y="0"/>
                    <a:pt x="11" y="1"/>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4" name="Freeform 361">
              <a:extLst>
                <a:ext uri="{FF2B5EF4-FFF2-40B4-BE49-F238E27FC236}">
                  <a16:creationId xmlns:a16="http://schemas.microsoft.com/office/drawing/2014/main" id="{82BED58D-65DF-8587-124A-52BB81FCB1CC}"/>
                </a:ext>
              </a:extLst>
            </p:cNvPr>
            <p:cNvSpPr>
              <a:spLocks/>
            </p:cNvSpPr>
            <p:nvPr/>
          </p:nvSpPr>
          <p:spPr bwMode="auto">
            <a:xfrm>
              <a:off x="3495" y="3088"/>
              <a:ext cx="27" cy="54"/>
            </a:xfrm>
            <a:custGeom>
              <a:avLst/>
              <a:gdLst>
                <a:gd name="T0" fmla="*/ 117 w 12"/>
                <a:gd name="T1" fmla="*/ 11 h 24"/>
                <a:gd name="T2" fmla="*/ 11 w 12"/>
                <a:gd name="T3" fmla="*/ 146 h 24"/>
                <a:gd name="T4" fmla="*/ 117 w 12"/>
                <a:gd name="T5" fmla="*/ 275 h 24"/>
                <a:gd name="T6" fmla="*/ 137 w 12"/>
                <a:gd name="T7" fmla="*/ 25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4">
                  <a:moveTo>
                    <a:pt x="10" y="1"/>
                  </a:moveTo>
                  <a:cubicBezTo>
                    <a:pt x="7" y="0"/>
                    <a:pt x="0" y="9"/>
                    <a:pt x="1" y="13"/>
                  </a:cubicBezTo>
                  <a:cubicBezTo>
                    <a:pt x="2" y="17"/>
                    <a:pt x="7" y="21"/>
                    <a:pt x="10" y="24"/>
                  </a:cubicBezTo>
                  <a:cubicBezTo>
                    <a:pt x="4" y="15"/>
                    <a:pt x="6" y="9"/>
                    <a:pt x="12" y="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5" name="Freeform 362">
              <a:extLst>
                <a:ext uri="{FF2B5EF4-FFF2-40B4-BE49-F238E27FC236}">
                  <a16:creationId xmlns:a16="http://schemas.microsoft.com/office/drawing/2014/main" id="{5E891DA0-AB07-BB7C-E477-0748417E2A42}"/>
                </a:ext>
              </a:extLst>
            </p:cNvPr>
            <p:cNvSpPr>
              <a:spLocks/>
            </p:cNvSpPr>
            <p:nvPr/>
          </p:nvSpPr>
          <p:spPr bwMode="auto">
            <a:xfrm>
              <a:off x="3565" y="3227"/>
              <a:ext cx="54" cy="112"/>
            </a:xfrm>
            <a:custGeom>
              <a:avLst/>
              <a:gdLst>
                <a:gd name="T0" fmla="*/ 137 w 24"/>
                <a:gd name="T1" fmla="*/ 90 h 50"/>
                <a:gd name="T2" fmla="*/ 36 w 24"/>
                <a:gd name="T3" fmla="*/ 562 h 50"/>
                <a:gd name="T4" fmla="*/ 173 w 24"/>
                <a:gd name="T5" fmla="*/ 327 h 50"/>
                <a:gd name="T6" fmla="*/ 137 w 24"/>
                <a:gd name="T7" fmla="*/ 134 h 50"/>
                <a:gd name="T8" fmla="*/ 218 w 24"/>
                <a:gd name="T9" fmla="*/ 90 h 50"/>
                <a:gd name="T10" fmla="*/ 275 w 24"/>
                <a:gd name="T11" fmla="*/ 0 h 50"/>
                <a:gd name="T12" fmla="*/ 275 w 24"/>
                <a:gd name="T13" fmla="*/ 0 h 50"/>
                <a:gd name="T14" fmla="*/ 173 w 24"/>
                <a:gd name="T15" fmla="*/ 56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50">
                  <a:moveTo>
                    <a:pt x="12" y="8"/>
                  </a:moveTo>
                  <a:cubicBezTo>
                    <a:pt x="0" y="3"/>
                    <a:pt x="7" y="44"/>
                    <a:pt x="3" y="50"/>
                  </a:cubicBezTo>
                  <a:cubicBezTo>
                    <a:pt x="6" y="42"/>
                    <a:pt x="7" y="32"/>
                    <a:pt x="15" y="29"/>
                  </a:cubicBezTo>
                  <a:cubicBezTo>
                    <a:pt x="8" y="27"/>
                    <a:pt x="6" y="16"/>
                    <a:pt x="12" y="12"/>
                  </a:cubicBezTo>
                  <a:cubicBezTo>
                    <a:pt x="14" y="11"/>
                    <a:pt x="17" y="10"/>
                    <a:pt x="19" y="8"/>
                  </a:cubicBezTo>
                  <a:cubicBezTo>
                    <a:pt x="21" y="6"/>
                    <a:pt x="22" y="3"/>
                    <a:pt x="24" y="0"/>
                  </a:cubicBezTo>
                  <a:cubicBezTo>
                    <a:pt x="24" y="0"/>
                    <a:pt x="24" y="0"/>
                    <a:pt x="24" y="0"/>
                  </a:cubicBezTo>
                  <a:cubicBezTo>
                    <a:pt x="21" y="1"/>
                    <a:pt x="16" y="4"/>
                    <a:pt x="15" y="5"/>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6" name="Freeform 363">
              <a:extLst>
                <a:ext uri="{FF2B5EF4-FFF2-40B4-BE49-F238E27FC236}">
                  <a16:creationId xmlns:a16="http://schemas.microsoft.com/office/drawing/2014/main" id="{8A5DECFE-3C86-0AC5-B488-63B00B27197F}"/>
                </a:ext>
              </a:extLst>
            </p:cNvPr>
            <p:cNvSpPr>
              <a:spLocks/>
            </p:cNvSpPr>
            <p:nvPr/>
          </p:nvSpPr>
          <p:spPr bwMode="auto">
            <a:xfrm>
              <a:off x="3702" y="3099"/>
              <a:ext cx="58" cy="106"/>
            </a:xfrm>
            <a:custGeom>
              <a:avLst/>
              <a:gdLst>
                <a:gd name="T0" fmla="*/ 45 w 26"/>
                <a:gd name="T1" fmla="*/ 162 h 47"/>
                <a:gd name="T2" fmla="*/ 109 w 26"/>
                <a:gd name="T3" fmla="*/ 345 h 47"/>
                <a:gd name="T4" fmla="*/ 223 w 26"/>
                <a:gd name="T5" fmla="*/ 539 h 47"/>
                <a:gd name="T6" fmla="*/ 190 w 26"/>
                <a:gd name="T7" fmla="*/ 365 h 47"/>
                <a:gd name="T8" fmla="*/ 125 w 26"/>
                <a:gd name="T9" fmla="*/ 255 h 47"/>
                <a:gd name="T10" fmla="*/ 89 w 26"/>
                <a:gd name="T11" fmla="*/ 101 h 47"/>
                <a:gd name="T12" fmla="*/ 45 w 26"/>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47">
                  <a:moveTo>
                    <a:pt x="4" y="14"/>
                  </a:moveTo>
                  <a:cubicBezTo>
                    <a:pt x="7" y="20"/>
                    <a:pt x="2" y="25"/>
                    <a:pt x="10" y="30"/>
                  </a:cubicBezTo>
                  <a:cubicBezTo>
                    <a:pt x="6" y="37"/>
                    <a:pt x="26" y="36"/>
                    <a:pt x="20" y="47"/>
                  </a:cubicBezTo>
                  <a:cubicBezTo>
                    <a:pt x="19" y="42"/>
                    <a:pt x="20" y="35"/>
                    <a:pt x="17" y="32"/>
                  </a:cubicBezTo>
                  <a:cubicBezTo>
                    <a:pt x="12" y="27"/>
                    <a:pt x="11" y="30"/>
                    <a:pt x="11" y="22"/>
                  </a:cubicBezTo>
                  <a:cubicBezTo>
                    <a:pt x="10" y="18"/>
                    <a:pt x="10" y="13"/>
                    <a:pt x="8" y="9"/>
                  </a:cubicBezTo>
                  <a:cubicBezTo>
                    <a:pt x="6" y="6"/>
                    <a:pt x="0" y="3"/>
                    <a:pt x="4"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7" name="Freeform 364">
              <a:extLst>
                <a:ext uri="{FF2B5EF4-FFF2-40B4-BE49-F238E27FC236}">
                  <a16:creationId xmlns:a16="http://schemas.microsoft.com/office/drawing/2014/main" id="{3923CE31-7280-AF17-D86D-38F641A0C7C9}"/>
                </a:ext>
              </a:extLst>
            </p:cNvPr>
            <p:cNvSpPr>
              <a:spLocks/>
            </p:cNvSpPr>
            <p:nvPr/>
          </p:nvSpPr>
          <p:spPr bwMode="auto">
            <a:xfrm>
              <a:off x="3598" y="3057"/>
              <a:ext cx="52" cy="40"/>
            </a:xfrm>
            <a:custGeom>
              <a:avLst/>
              <a:gdLst>
                <a:gd name="T0" fmla="*/ 163 w 23"/>
                <a:gd name="T1" fmla="*/ 9 h 18"/>
                <a:gd name="T2" fmla="*/ 45 w 23"/>
                <a:gd name="T3" fmla="*/ 53 h 18"/>
                <a:gd name="T4" fmla="*/ 45 w 23"/>
                <a:gd name="T5" fmla="*/ 198 h 18"/>
                <a:gd name="T6" fmla="*/ 102 w 23"/>
                <a:gd name="T7" fmla="*/ 36 h 18"/>
                <a:gd name="T8" fmla="*/ 219 w 23"/>
                <a:gd name="T9" fmla="*/ 53 h 18"/>
                <a:gd name="T10" fmla="*/ 255 w 23"/>
                <a:gd name="T11" fmla="*/ 64 h 18"/>
                <a:gd name="T12" fmla="*/ 231 w 23"/>
                <a:gd name="T13" fmla="*/ 9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8">
                  <a:moveTo>
                    <a:pt x="14" y="1"/>
                  </a:moveTo>
                  <a:cubicBezTo>
                    <a:pt x="13" y="0"/>
                    <a:pt x="6" y="3"/>
                    <a:pt x="4" y="5"/>
                  </a:cubicBezTo>
                  <a:cubicBezTo>
                    <a:pt x="0" y="10"/>
                    <a:pt x="3" y="14"/>
                    <a:pt x="4" y="18"/>
                  </a:cubicBezTo>
                  <a:cubicBezTo>
                    <a:pt x="3" y="15"/>
                    <a:pt x="5" y="4"/>
                    <a:pt x="9" y="3"/>
                  </a:cubicBezTo>
                  <a:cubicBezTo>
                    <a:pt x="13" y="2"/>
                    <a:pt x="16" y="11"/>
                    <a:pt x="19" y="5"/>
                  </a:cubicBezTo>
                  <a:cubicBezTo>
                    <a:pt x="20" y="5"/>
                    <a:pt x="22" y="6"/>
                    <a:pt x="22" y="6"/>
                  </a:cubicBezTo>
                  <a:cubicBezTo>
                    <a:pt x="23" y="4"/>
                    <a:pt x="22" y="3"/>
                    <a:pt x="20" y="1"/>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8" name="Freeform 365">
              <a:extLst>
                <a:ext uri="{FF2B5EF4-FFF2-40B4-BE49-F238E27FC236}">
                  <a16:creationId xmlns:a16="http://schemas.microsoft.com/office/drawing/2014/main" id="{AFCCFDAE-6AC7-0643-842E-CF37CD3C9DFA}"/>
                </a:ext>
              </a:extLst>
            </p:cNvPr>
            <p:cNvSpPr>
              <a:spLocks/>
            </p:cNvSpPr>
            <p:nvPr/>
          </p:nvSpPr>
          <p:spPr bwMode="auto">
            <a:xfrm>
              <a:off x="3594" y="2933"/>
              <a:ext cx="18" cy="72"/>
            </a:xfrm>
            <a:custGeom>
              <a:avLst/>
              <a:gdLst>
                <a:gd name="T0" fmla="*/ 36 w 8"/>
                <a:gd name="T1" fmla="*/ 0 h 32"/>
                <a:gd name="T2" fmla="*/ 72 w 8"/>
                <a:gd name="T3" fmla="*/ 218 h 32"/>
                <a:gd name="T4" fmla="*/ 36 w 8"/>
                <a:gd name="T5" fmla="*/ 299 h 32"/>
                <a:gd name="T6" fmla="*/ 92 w 8"/>
                <a:gd name="T7" fmla="*/ 365 h 32"/>
                <a:gd name="T8" fmla="*/ 81 w 8"/>
                <a:gd name="T9" fmla="*/ 18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3" y="0"/>
                  </a:moveTo>
                  <a:cubicBezTo>
                    <a:pt x="0" y="5"/>
                    <a:pt x="8" y="13"/>
                    <a:pt x="6" y="19"/>
                  </a:cubicBezTo>
                  <a:cubicBezTo>
                    <a:pt x="5" y="22"/>
                    <a:pt x="3" y="22"/>
                    <a:pt x="3" y="26"/>
                  </a:cubicBezTo>
                  <a:cubicBezTo>
                    <a:pt x="3" y="28"/>
                    <a:pt x="7" y="31"/>
                    <a:pt x="8" y="32"/>
                  </a:cubicBezTo>
                  <a:cubicBezTo>
                    <a:pt x="8" y="27"/>
                    <a:pt x="7" y="22"/>
                    <a:pt x="7" y="16"/>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9" name="Freeform 366">
              <a:extLst>
                <a:ext uri="{FF2B5EF4-FFF2-40B4-BE49-F238E27FC236}">
                  <a16:creationId xmlns:a16="http://schemas.microsoft.com/office/drawing/2014/main" id="{D0DD51CB-30FF-3605-56EB-DF56080C86C9}"/>
                </a:ext>
              </a:extLst>
            </p:cNvPr>
            <p:cNvSpPr>
              <a:spLocks/>
            </p:cNvSpPr>
            <p:nvPr/>
          </p:nvSpPr>
          <p:spPr bwMode="auto">
            <a:xfrm>
              <a:off x="3717" y="3000"/>
              <a:ext cx="32" cy="39"/>
            </a:xfrm>
            <a:custGeom>
              <a:avLst/>
              <a:gdLst>
                <a:gd name="T0" fmla="*/ 37 w 14"/>
                <a:gd name="T1" fmla="*/ 0 h 17"/>
                <a:gd name="T2" fmla="*/ 57 w 14"/>
                <a:gd name="T3" fmla="*/ 131 h 17"/>
                <a:gd name="T4" fmla="*/ 167 w 14"/>
                <a:gd name="T5" fmla="*/ 204 h 17"/>
                <a:gd name="T6" fmla="*/ 48 w 14"/>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7">
                  <a:moveTo>
                    <a:pt x="3" y="0"/>
                  </a:moveTo>
                  <a:cubicBezTo>
                    <a:pt x="0" y="1"/>
                    <a:pt x="2" y="9"/>
                    <a:pt x="5" y="11"/>
                  </a:cubicBezTo>
                  <a:cubicBezTo>
                    <a:pt x="9" y="14"/>
                    <a:pt x="13" y="12"/>
                    <a:pt x="14" y="17"/>
                  </a:cubicBezTo>
                  <a:cubicBezTo>
                    <a:pt x="12" y="10"/>
                    <a:pt x="5" y="7"/>
                    <a:pt x="4"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0" name="Freeform 367">
              <a:extLst>
                <a:ext uri="{FF2B5EF4-FFF2-40B4-BE49-F238E27FC236}">
                  <a16:creationId xmlns:a16="http://schemas.microsoft.com/office/drawing/2014/main" id="{4B72AB01-EFB2-46B3-72A9-00A7CFB3555E}"/>
                </a:ext>
              </a:extLst>
            </p:cNvPr>
            <p:cNvSpPr>
              <a:spLocks/>
            </p:cNvSpPr>
            <p:nvPr/>
          </p:nvSpPr>
          <p:spPr bwMode="auto">
            <a:xfrm>
              <a:off x="3782" y="3117"/>
              <a:ext cx="39" cy="115"/>
            </a:xfrm>
            <a:custGeom>
              <a:avLst/>
              <a:gdLst>
                <a:gd name="T0" fmla="*/ 85 w 17"/>
                <a:gd name="T1" fmla="*/ 228 h 51"/>
                <a:gd name="T2" fmla="*/ 94 w 17"/>
                <a:gd name="T3" fmla="*/ 413 h 51"/>
                <a:gd name="T4" fmla="*/ 131 w 17"/>
                <a:gd name="T5" fmla="*/ 584 h 51"/>
                <a:gd name="T6" fmla="*/ 122 w 17"/>
                <a:gd name="T7" fmla="*/ 446 h 51"/>
                <a:gd name="T8" fmla="*/ 94 w 17"/>
                <a:gd name="T9" fmla="*/ 300 h 51"/>
                <a:gd name="T10" fmla="*/ 11 w 17"/>
                <a:gd name="T11" fmla="*/ 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51">
                  <a:moveTo>
                    <a:pt x="7" y="20"/>
                  </a:moveTo>
                  <a:cubicBezTo>
                    <a:pt x="0" y="21"/>
                    <a:pt x="7" y="32"/>
                    <a:pt x="8" y="36"/>
                  </a:cubicBezTo>
                  <a:cubicBezTo>
                    <a:pt x="9" y="40"/>
                    <a:pt x="8" y="48"/>
                    <a:pt x="11" y="51"/>
                  </a:cubicBezTo>
                  <a:cubicBezTo>
                    <a:pt x="17" y="46"/>
                    <a:pt x="13" y="44"/>
                    <a:pt x="10" y="39"/>
                  </a:cubicBezTo>
                  <a:cubicBezTo>
                    <a:pt x="8" y="35"/>
                    <a:pt x="8" y="31"/>
                    <a:pt x="8" y="26"/>
                  </a:cubicBezTo>
                  <a:cubicBezTo>
                    <a:pt x="8" y="16"/>
                    <a:pt x="3" y="9"/>
                    <a:pt x="1"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1" name="Freeform 368">
              <a:extLst>
                <a:ext uri="{FF2B5EF4-FFF2-40B4-BE49-F238E27FC236}">
                  <a16:creationId xmlns:a16="http://schemas.microsoft.com/office/drawing/2014/main" id="{B9AAFDF8-DD9B-F5B2-ABA0-6D652BABB0EB}"/>
                </a:ext>
              </a:extLst>
            </p:cNvPr>
            <p:cNvSpPr>
              <a:spLocks/>
            </p:cNvSpPr>
            <p:nvPr/>
          </p:nvSpPr>
          <p:spPr bwMode="auto">
            <a:xfrm>
              <a:off x="3681" y="3389"/>
              <a:ext cx="34" cy="65"/>
            </a:xfrm>
            <a:custGeom>
              <a:avLst/>
              <a:gdLst>
                <a:gd name="T0" fmla="*/ 165 w 15"/>
                <a:gd name="T1" fmla="*/ 9 h 29"/>
                <a:gd name="T2" fmla="*/ 11 w 15"/>
                <a:gd name="T3" fmla="*/ 126 h 29"/>
                <a:gd name="T4" fmla="*/ 0 w 15"/>
                <a:gd name="T5" fmla="*/ 327 h 29"/>
                <a:gd name="T6" fmla="*/ 73 w 15"/>
                <a:gd name="T7" fmla="*/ 137 h 29"/>
                <a:gd name="T8" fmla="*/ 175 w 15"/>
                <a:gd name="T9" fmla="*/ 3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9">
                  <a:moveTo>
                    <a:pt x="14" y="1"/>
                  </a:moveTo>
                  <a:cubicBezTo>
                    <a:pt x="9" y="0"/>
                    <a:pt x="2" y="6"/>
                    <a:pt x="1" y="11"/>
                  </a:cubicBezTo>
                  <a:cubicBezTo>
                    <a:pt x="1" y="17"/>
                    <a:pt x="4" y="22"/>
                    <a:pt x="0" y="29"/>
                  </a:cubicBezTo>
                  <a:cubicBezTo>
                    <a:pt x="6" y="24"/>
                    <a:pt x="4" y="18"/>
                    <a:pt x="6" y="12"/>
                  </a:cubicBezTo>
                  <a:cubicBezTo>
                    <a:pt x="8" y="6"/>
                    <a:pt x="10" y="6"/>
                    <a:pt x="15" y="3"/>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2" name="Freeform 369">
              <a:extLst>
                <a:ext uri="{FF2B5EF4-FFF2-40B4-BE49-F238E27FC236}">
                  <a16:creationId xmlns:a16="http://schemas.microsoft.com/office/drawing/2014/main" id="{673104E3-18D3-99C9-88D4-D378C68432D1}"/>
                </a:ext>
              </a:extLst>
            </p:cNvPr>
            <p:cNvSpPr>
              <a:spLocks/>
            </p:cNvSpPr>
            <p:nvPr/>
          </p:nvSpPr>
          <p:spPr bwMode="auto">
            <a:xfrm>
              <a:off x="3592" y="3467"/>
              <a:ext cx="45" cy="63"/>
            </a:xfrm>
            <a:custGeom>
              <a:avLst/>
              <a:gdLst>
                <a:gd name="T0" fmla="*/ 207 w 20"/>
                <a:gd name="T1" fmla="*/ 11 h 28"/>
                <a:gd name="T2" fmla="*/ 126 w 20"/>
                <a:gd name="T3" fmla="*/ 81 h 28"/>
                <a:gd name="T4" fmla="*/ 45 w 20"/>
                <a:gd name="T5" fmla="*/ 117 h 28"/>
                <a:gd name="T6" fmla="*/ 11 w 20"/>
                <a:gd name="T7" fmla="*/ 194 h 28"/>
                <a:gd name="T8" fmla="*/ 0 w 20"/>
                <a:gd name="T9" fmla="*/ 320 h 28"/>
                <a:gd name="T10" fmla="*/ 101 w 20"/>
                <a:gd name="T11" fmla="*/ 126 h 28"/>
                <a:gd name="T12" fmla="*/ 227 w 20"/>
                <a:gd name="T13" fmla="*/ 36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8">
                  <a:moveTo>
                    <a:pt x="18" y="1"/>
                  </a:moveTo>
                  <a:cubicBezTo>
                    <a:pt x="14" y="0"/>
                    <a:pt x="13" y="5"/>
                    <a:pt x="11" y="7"/>
                  </a:cubicBezTo>
                  <a:cubicBezTo>
                    <a:pt x="8" y="10"/>
                    <a:pt x="6" y="9"/>
                    <a:pt x="4" y="10"/>
                  </a:cubicBezTo>
                  <a:cubicBezTo>
                    <a:pt x="0" y="13"/>
                    <a:pt x="1" y="12"/>
                    <a:pt x="1" y="17"/>
                  </a:cubicBezTo>
                  <a:cubicBezTo>
                    <a:pt x="0" y="20"/>
                    <a:pt x="0" y="24"/>
                    <a:pt x="0" y="28"/>
                  </a:cubicBezTo>
                  <a:cubicBezTo>
                    <a:pt x="4" y="22"/>
                    <a:pt x="2" y="15"/>
                    <a:pt x="9" y="11"/>
                  </a:cubicBezTo>
                  <a:cubicBezTo>
                    <a:pt x="17" y="7"/>
                    <a:pt x="18" y="12"/>
                    <a:pt x="20" y="3"/>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3" name="Freeform 370">
              <a:extLst>
                <a:ext uri="{FF2B5EF4-FFF2-40B4-BE49-F238E27FC236}">
                  <a16:creationId xmlns:a16="http://schemas.microsoft.com/office/drawing/2014/main" id="{C59478A4-ED63-3954-1505-5BB2A45253A4}"/>
                </a:ext>
              </a:extLst>
            </p:cNvPr>
            <p:cNvSpPr>
              <a:spLocks/>
            </p:cNvSpPr>
            <p:nvPr/>
          </p:nvSpPr>
          <p:spPr bwMode="auto">
            <a:xfrm>
              <a:off x="3506" y="3375"/>
              <a:ext cx="106" cy="92"/>
            </a:xfrm>
            <a:custGeom>
              <a:avLst/>
              <a:gdLst>
                <a:gd name="T0" fmla="*/ 514 w 47"/>
                <a:gd name="T1" fmla="*/ 171 h 41"/>
                <a:gd name="T2" fmla="*/ 207 w 47"/>
                <a:gd name="T3" fmla="*/ 316 h 41"/>
                <a:gd name="T4" fmla="*/ 174 w 47"/>
                <a:gd name="T5" fmla="*/ 384 h 41"/>
                <a:gd name="T6" fmla="*/ 56 w 47"/>
                <a:gd name="T7" fmla="*/ 236 h 41"/>
                <a:gd name="T8" fmla="*/ 138 w 47"/>
                <a:gd name="T9" fmla="*/ 429 h 41"/>
                <a:gd name="T10" fmla="*/ 255 w 47"/>
                <a:gd name="T11" fmla="*/ 442 h 41"/>
                <a:gd name="T12" fmla="*/ 356 w 47"/>
                <a:gd name="T13" fmla="*/ 384 h 41"/>
                <a:gd name="T14" fmla="*/ 467 w 47"/>
                <a:gd name="T15" fmla="*/ 372 h 41"/>
                <a:gd name="T16" fmla="*/ 503 w 47"/>
                <a:gd name="T17" fmla="*/ 247 h 41"/>
                <a:gd name="T18" fmla="*/ 514 w 47"/>
                <a:gd name="T19" fmla="*/ 126 h 41"/>
                <a:gd name="T20" fmla="*/ 422 w 47"/>
                <a:gd name="T21" fmla="*/ 0 h 41"/>
                <a:gd name="T22" fmla="*/ 438 w 47"/>
                <a:gd name="T23" fmla="*/ 90 h 41"/>
                <a:gd name="T24" fmla="*/ 458 w 47"/>
                <a:gd name="T25" fmla="*/ 247 h 41"/>
                <a:gd name="T26" fmla="*/ 483 w 47"/>
                <a:gd name="T27" fmla="*/ 247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7" h="41">
                  <a:moveTo>
                    <a:pt x="45" y="15"/>
                  </a:moveTo>
                  <a:cubicBezTo>
                    <a:pt x="35" y="21"/>
                    <a:pt x="33" y="34"/>
                    <a:pt x="18" y="28"/>
                  </a:cubicBezTo>
                  <a:cubicBezTo>
                    <a:pt x="17" y="30"/>
                    <a:pt x="16" y="32"/>
                    <a:pt x="15" y="34"/>
                  </a:cubicBezTo>
                  <a:cubicBezTo>
                    <a:pt x="13" y="30"/>
                    <a:pt x="8" y="25"/>
                    <a:pt x="5" y="21"/>
                  </a:cubicBezTo>
                  <a:cubicBezTo>
                    <a:pt x="0" y="30"/>
                    <a:pt x="6" y="35"/>
                    <a:pt x="12" y="38"/>
                  </a:cubicBezTo>
                  <a:cubicBezTo>
                    <a:pt x="17" y="41"/>
                    <a:pt x="16" y="41"/>
                    <a:pt x="22" y="39"/>
                  </a:cubicBezTo>
                  <a:cubicBezTo>
                    <a:pt x="25" y="37"/>
                    <a:pt x="28" y="34"/>
                    <a:pt x="31" y="34"/>
                  </a:cubicBezTo>
                  <a:cubicBezTo>
                    <a:pt x="35" y="34"/>
                    <a:pt x="37" y="38"/>
                    <a:pt x="41" y="33"/>
                  </a:cubicBezTo>
                  <a:cubicBezTo>
                    <a:pt x="45" y="29"/>
                    <a:pt x="44" y="26"/>
                    <a:pt x="44" y="22"/>
                  </a:cubicBezTo>
                  <a:cubicBezTo>
                    <a:pt x="45" y="18"/>
                    <a:pt x="47" y="16"/>
                    <a:pt x="45" y="11"/>
                  </a:cubicBezTo>
                  <a:cubicBezTo>
                    <a:pt x="43" y="7"/>
                    <a:pt x="39" y="5"/>
                    <a:pt x="37" y="0"/>
                  </a:cubicBezTo>
                  <a:cubicBezTo>
                    <a:pt x="34" y="4"/>
                    <a:pt x="37" y="5"/>
                    <a:pt x="38" y="8"/>
                  </a:cubicBezTo>
                  <a:cubicBezTo>
                    <a:pt x="40" y="13"/>
                    <a:pt x="40" y="17"/>
                    <a:pt x="40" y="22"/>
                  </a:cubicBezTo>
                  <a:cubicBezTo>
                    <a:pt x="41" y="23"/>
                    <a:pt x="41" y="22"/>
                    <a:pt x="42" y="2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4" name="Freeform 371">
              <a:extLst>
                <a:ext uri="{FF2B5EF4-FFF2-40B4-BE49-F238E27FC236}">
                  <a16:creationId xmlns:a16="http://schemas.microsoft.com/office/drawing/2014/main" id="{DA2E003F-FAF3-7A06-B8E0-064EE71CFD29}"/>
                </a:ext>
              </a:extLst>
            </p:cNvPr>
            <p:cNvSpPr>
              <a:spLocks/>
            </p:cNvSpPr>
            <p:nvPr/>
          </p:nvSpPr>
          <p:spPr bwMode="auto">
            <a:xfrm>
              <a:off x="3585" y="3577"/>
              <a:ext cx="105" cy="103"/>
            </a:xfrm>
            <a:custGeom>
              <a:avLst/>
              <a:gdLst>
                <a:gd name="T0" fmla="*/ 56 w 47"/>
                <a:gd name="T1" fmla="*/ 0 h 46"/>
                <a:gd name="T2" fmla="*/ 0 w 47"/>
                <a:gd name="T3" fmla="*/ 125 h 46"/>
                <a:gd name="T4" fmla="*/ 89 w 47"/>
                <a:gd name="T5" fmla="*/ 202 h 46"/>
                <a:gd name="T6" fmla="*/ 65 w 47"/>
                <a:gd name="T7" fmla="*/ 336 h 46"/>
                <a:gd name="T8" fmla="*/ 179 w 47"/>
                <a:gd name="T9" fmla="*/ 327 h 46"/>
                <a:gd name="T10" fmla="*/ 299 w 47"/>
                <a:gd name="T11" fmla="*/ 361 h 46"/>
                <a:gd name="T12" fmla="*/ 324 w 47"/>
                <a:gd name="T13" fmla="*/ 481 h 46"/>
                <a:gd name="T14" fmla="*/ 525 w 47"/>
                <a:gd name="T15" fmla="*/ 372 h 46"/>
                <a:gd name="T16" fmla="*/ 335 w 47"/>
                <a:gd name="T17" fmla="*/ 347 h 46"/>
                <a:gd name="T18" fmla="*/ 154 w 47"/>
                <a:gd name="T19" fmla="*/ 246 h 46"/>
                <a:gd name="T20" fmla="*/ 134 w 47"/>
                <a:gd name="T21" fmla="*/ 13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6">
                  <a:moveTo>
                    <a:pt x="5" y="0"/>
                  </a:moveTo>
                  <a:cubicBezTo>
                    <a:pt x="3" y="2"/>
                    <a:pt x="0" y="8"/>
                    <a:pt x="0" y="11"/>
                  </a:cubicBezTo>
                  <a:cubicBezTo>
                    <a:pt x="1" y="14"/>
                    <a:pt x="6" y="13"/>
                    <a:pt x="8" y="18"/>
                  </a:cubicBezTo>
                  <a:cubicBezTo>
                    <a:pt x="9" y="22"/>
                    <a:pt x="5" y="27"/>
                    <a:pt x="6" y="30"/>
                  </a:cubicBezTo>
                  <a:cubicBezTo>
                    <a:pt x="9" y="35"/>
                    <a:pt x="13" y="30"/>
                    <a:pt x="16" y="29"/>
                  </a:cubicBezTo>
                  <a:cubicBezTo>
                    <a:pt x="20" y="29"/>
                    <a:pt x="25" y="29"/>
                    <a:pt x="27" y="32"/>
                  </a:cubicBezTo>
                  <a:cubicBezTo>
                    <a:pt x="29" y="34"/>
                    <a:pt x="26" y="42"/>
                    <a:pt x="29" y="43"/>
                  </a:cubicBezTo>
                  <a:cubicBezTo>
                    <a:pt x="35" y="46"/>
                    <a:pt x="40" y="26"/>
                    <a:pt x="47" y="33"/>
                  </a:cubicBezTo>
                  <a:cubicBezTo>
                    <a:pt x="40" y="29"/>
                    <a:pt x="36" y="38"/>
                    <a:pt x="30" y="31"/>
                  </a:cubicBezTo>
                  <a:cubicBezTo>
                    <a:pt x="24" y="24"/>
                    <a:pt x="24" y="18"/>
                    <a:pt x="14" y="22"/>
                  </a:cubicBezTo>
                  <a:cubicBezTo>
                    <a:pt x="14" y="18"/>
                    <a:pt x="13" y="16"/>
                    <a:pt x="12" y="1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5" name="Freeform 372">
              <a:extLst>
                <a:ext uri="{FF2B5EF4-FFF2-40B4-BE49-F238E27FC236}">
                  <a16:creationId xmlns:a16="http://schemas.microsoft.com/office/drawing/2014/main" id="{05A78B60-508B-9713-4328-CB16C5D7413D}"/>
                </a:ext>
              </a:extLst>
            </p:cNvPr>
            <p:cNvSpPr>
              <a:spLocks/>
            </p:cNvSpPr>
            <p:nvPr/>
          </p:nvSpPr>
          <p:spPr bwMode="auto">
            <a:xfrm>
              <a:off x="3515" y="3656"/>
              <a:ext cx="63" cy="65"/>
            </a:xfrm>
            <a:custGeom>
              <a:avLst/>
              <a:gdLst>
                <a:gd name="T0" fmla="*/ 0 w 28"/>
                <a:gd name="T1" fmla="*/ 226 h 29"/>
                <a:gd name="T2" fmla="*/ 92 w 28"/>
                <a:gd name="T3" fmla="*/ 226 h 29"/>
                <a:gd name="T4" fmla="*/ 182 w 28"/>
                <a:gd name="T5" fmla="*/ 146 h 29"/>
                <a:gd name="T6" fmla="*/ 218 w 28"/>
                <a:gd name="T7" fmla="*/ 291 h 29"/>
                <a:gd name="T8" fmla="*/ 320 w 28"/>
                <a:gd name="T9" fmla="*/ 271 h 29"/>
                <a:gd name="T10" fmla="*/ 218 w 28"/>
                <a:gd name="T11" fmla="*/ 155 h 29"/>
                <a:gd name="T12" fmla="*/ 173 w 28"/>
                <a:gd name="T13" fmla="*/ 6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9">
                  <a:moveTo>
                    <a:pt x="0" y="20"/>
                  </a:moveTo>
                  <a:cubicBezTo>
                    <a:pt x="1" y="20"/>
                    <a:pt x="5" y="21"/>
                    <a:pt x="8" y="20"/>
                  </a:cubicBezTo>
                  <a:cubicBezTo>
                    <a:pt x="11" y="18"/>
                    <a:pt x="13" y="15"/>
                    <a:pt x="16" y="13"/>
                  </a:cubicBezTo>
                  <a:cubicBezTo>
                    <a:pt x="19" y="17"/>
                    <a:pt x="17" y="23"/>
                    <a:pt x="19" y="26"/>
                  </a:cubicBezTo>
                  <a:cubicBezTo>
                    <a:pt x="22" y="29"/>
                    <a:pt x="28" y="29"/>
                    <a:pt x="28" y="24"/>
                  </a:cubicBezTo>
                  <a:cubicBezTo>
                    <a:pt x="27" y="20"/>
                    <a:pt x="20" y="17"/>
                    <a:pt x="19" y="14"/>
                  </a:cubicBezTo>
                  <a:cubicBezTo>
                    <a:pt x="18" y="11"/>
                    <a:pt x="19" y="0"/>
                    <a:pt x="15" y="6"/>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 name="Freeform 373">
              <a:extLst>
                <a:ext uri="{FF2B5EF4-FFF2-40B4-BE49-F238E27FC236}">
                  <a16:creationId xmlns:a16="http://schemas.microsoft.com/office/drawing/2014/main" id="{DDDE0F94-63DA-8308-B9B0-1D5A3F89F915}"/>
                </a:ext>
              </a:extLst>
            </p:cNvPr>
            <p:cNvSpPr>
              <a:spLocks/>
            </p:cNvSpPr>
            <p:nvPr/>
          </p:nvSpPr>
          <p:spPr bwMode="auto">
            <a:xfrm>
              <a:off x="3419" y="2601"/>
              <a:ext cx="155" cy="135"/>
            </a:xfrm>
            <a:custGeom>
              <a:avLst/>
              <a:gdLst>
                <a:gd name="T0" fmla="*/ 292 w 69"/>
                <a:gd name="T1" fmla="*/ 137 h 60"/>
                <a:gd name="T2" fmla="*/ 339 w 69"/>
                <a:gd name="T3" fmla="*/ 320 h 60"/>
                <a:gd name="T4" fmla="*/ 474 w 69"/>
                <a:gd name="T5" fmla="*/ 401 h 60"/>
                <a:gd name="T6" fmla="*/ 519 w 69"/>
                <a:gd name="T7" fmla="*/ 547 h 60"/>
                <a:gd name="T8" fmla="*/ 636 w 69"/>
                <a:gd name="T9" fmla="*/ 673 h 60"/>
                <a:gd name="T10" fmla="*/ 782 w 69"/>
                <a:gd name="T11" fmla="*/ 628 h 60"/>
                <a:gd name="T12" fmla="*/ 600 w 69"/>
                <a:gd name="T13" fmla="*/ 572 h 60"/>
                <a:gd name="T14" fmla="*/ 535 w 69"/>
                <a:gd name="T15" fmla="*/ 365 h 60"/>
                <a:gd name="T16" fmla="*/ 398 w 69"/>
                <a:gd name="T17" fmla="*/ 254 h 60"/>
                <a:gd name="T18" fmla="*/ 319 w 69"/>
                <a:gd name="T19" fmla="*/ 72 h 60"/>
                <a:gd name="T20" fmla="*/ 9 w 69"/>
                <a:gd name="T21" fmla="*/ 0 h 60"/>
                <a:gd name="T22" fmla="*/ 0 w 69"/>
                <a:gd name="T23" fmla="*/ 0 h 60"/>
                <a:gd name="T24" fmla="*/ 191 w 69"/>
                <a:gd name="T25" fmla="*/ 14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0">
                  <a:moveTo>
                    <a:pt x="26" y="12"/>
                  </a:moveTo>
                  <a:cubicBezTo>
                    <a:pt x="26" y="17"/>
                    <a:pt x="28" y="23"/>
                    <a:pt x="30" y="28"/>
                  </a:cubicBezTo>
                  <a:cubicBezTo>
                    <a:pt x="34" y="35"/>
                    <a:pt x="36" y="30"/>
                    <a:pt x="42" y="35"/>
                  </a:cubicBezTo>
                  <a:cubicBezTo>
                    <a:pt x="46" y="39"/>
                    <a:pt x="43" y="43"/>
                    <a:pt x="46" y="48"/>
                  </a:cubicBezTo>
                  <a:cubicBezTo>
                    <a:pt x="48" y="52"/>
                    <a:pt x="54" y="54"/>
                    <a:pt x="56" y="59"/>
                  </a:cubicBezTo>
                  <a:cubicBezTo>
                    <a:pt x="60" y="60"/>
                    <a:pt x="65" y="58"/>
                    <a:pt x="69" y="55"/>
                  </a:cubicBezTo>
                  <a:cubicBezTo>
                    <a:pt x="64" y="51"/>
                    <a:pt x="57" y="56"/>
                    <a:pt x="53" y="50"/>
                  </a:cubicBezTo>
                  <a:cubicBezTo>
                    <a:pt x="49" y="45"/>
                    <a:pt x="50" y="37"/>
                    <a:pt x="47" y="32"/>
                  </a:cubicBezTo>
                  <a:cubicBezTo>
                    <a:pt x="44" y="28"/>
                    <a:pt x="37" y="26"/>
                    <a:pt x="35" y="22"/>
                  </a:cubicBezTo>
                  <a:cubicBezTo>
                    <a:pt x="32" y="17"/>
                    <a:pt x="31" y="11"/>
                    <a:pt x="28" y="6"/>
                  </a:cubicBezTo>
                  <a:cubicBezTo>
                    <a:pt x="16" y="10"/>
                    <a:pt x="11" y="8"/>
                    <a:pt x="1" y="0"/>
                  </a:cubicBezTo>
                  <a:cubicBezTo>
                    <a:pt x="1" y="0"/>
                    <a:pt x="0" y="0"/>
                    <a:pt x="0" y="0"/>
                  </a:cubicBezTo>
                  <a:cubicBezTo>
                    <a:pt x="2" y="8"/>
                    <a:pt x="10" y="11"/>
                    <a:pt x="17" y="13"/>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7" name="Freeform 374">
              <a:extLst>
                <a:ext uri="{FF2B5EF4-FFF2-40B4-BE49-F238E27FC236}">
                  <a16:creationId xmlns:a16="http://schemas.microsoft.com/office/drawing/2014/main" id="{7B827814-5DEB-071D-7EC3-1ED9216D2368}"/>
                </a:ext>
              </a:extLst>
            </p:cNvPr>
            <p:cNvSpPr>
              <a:spLocks/>
            </p:cNvSpPr>
            <p:nvPr/>
          </p:nvSpPr>
          <p:spPr bwMode="auto">
            <a:xfrm>
              <a:off x="3565" y="2664"/>
              <a:ext cx="47" cy="72"/>
            </a:xfrm>
            <a:custGeom>
              <a:avLst/>
              <a:gdLst>
                <a:gd name="T0" fmla="*/ 9 w 21"/>
                <a:gd name="T1" fmla="*/ 0 h 32"/>
                <a:gd name="T2" fmla="*/ 125 w 21"/>
                <a:gd name="T3" fmla="*/ 173 h 32"/>
                <a:gd name="T4" fmla="*/ 134 w 21"/>
                <a:gd name="T5" fmla="*/ 365 h 32"/>
                <a:gd name="T6" fmla="*/ 145 w 21"/>
                <a:gd name="T7" fmla="*/ 218 h 32"/>
                <a:gd name="T8" fmla="*/ 45 w 21"/>
                <a:gd name="T9" fmla="*/ 45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2">
                  <a:moveTo>
                    <a:pt x="1" y="0"/>
                  </a:moveTo>
                  <a:cubicBezTo>
                    <a:pt x="0" y="8"/>
                    <a:pt x="7" y="9"/>
                    <a:pt x="11" y="15"/>
                  </a:cubicBezTo>
                  <a:cubicBezTo>
                    <a:pt x="15" y="21"/>
                    <a:pt x="13" y="26"/>
                    <a:pt x="12" y="32"/>
                  </a:cubicBezTo>
                  <a:cubicBezTo>
                    <a:pt x="21" y="31"/>
                    <a:pt x="14" y="22"/>
                    <a:pt x="13" y="19"/>
                  </a:cubicBezTo>
                  <a:cubicBezTo>
                    <a:pt x="11" y="13"/>
                    <a:pt x="12" y="5"/>
                    <a:pt x="4" y="4"/>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 name="Freeform 375">
              <a:extLst>
                <a:ext uri="{FF2B5EF4-FFF2-40B4-BE49-F238E27FC236}">
                  <a16:creationId xmlns:a16="http://schemas.microsoft.com/office/drawing/2014/main" id="{3219A49B-866E-9D27-30E8-2DF3195892E0}"/>
                </a:ext>
              </a:extLst>
            </p:cNvPr>
            <p:cNvSpPr>
              <a:spLocks/>
            </p:cNvSpPr>
            <p:nvPr/>
          </p:nvSpPr>
          <p:spPr bwMode="auto">
            <a:xfrm>
              <a:off x="3628" y="2722"/>
              <a:ext cx="53" cy="124"/>
            </a:xfrm>
            <a:custGeom>
              <a:avLst/>
              <a:gdLst>
                <a:gd name="T0" fmla="*/ 88 w 24"/>
                <a:gd name="T1" fmla="*/ 0 h 55"/>
                <a:gd name="T2" fmla="*/ 20 w 24"/>
                <a:gd name="T3" fmla="*/ 174 h 55"/>
                <a:gd name="T4" fmla="*/ 53 w 24"/>
                <a:gd name="T5" fmla="*/ 264 h 55"/>
                <a:gd name="T6" fmla="*/ 108 w 24"/>
                <a:gd name="T7" fmla="*/ 320 h 55"/>
                <a:gd name="T8" fmla="*/ 205 w 24"/>
                <a:gd name="T9" fmla="*/ 437 h 55"/>
                <a:gd name="T10" fmla="*/ 239 w 24"/>
                <a:gd name="T11" fmla="*/ 631 h 55"/>
                <a:gd name="T12" fmla="*/ 225 w 24"/>
                <a:gd name="T13" fmla="*/ 458 h 55"/>
                <a:gd name="T14" fmla="*/ 225 w 24"/>
                <a:gd name="T15" fmla="*/ 311 h 55"/>
                <a:gd name="T16" fmla="*/ 117 w 24"/>
                <a:gd name="T17" fmla="*/ 207 h 55"/>
                <a:gd name="T18" fmla="*/ 117 w 24"/>
                <a:gd name="T19" fmla="*/ 8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55">
                  <a:moveTo>
                    <a:pt x="8" y="0"/>
                  </a:moveTo>
                  <a:cubicBezTo>
                    <a:pt x="2" y="2"/>
                    <a:pt x="0" y="11"/>
                    <a:pt x="2" y="15"/>
                  </a:cubicBezTo>
                  <a:cubicBezTo>
                    <a:pt x="2" y="17"/>
                    <a:pt x="5" y="22"/>
                    <a:pt x="5" y="23"/>
                  </a:cubicBezTo>
                  <a:cubicBezTo>
                    <a:pt x="7" y="27"/>
                    <a:pt x="5" y="25"/>
                    <a:pt x="10" y="28"/>
                  </a:cubicBezTo>
                  <a:cubicBezTo>
                    <a:pt x="17" y="31"/>
                    <a:pt x="20" y="30"/>
                    <a:pt x="19" y="38"/>
                  </a:cubicBezTo>
                  <a:cubicBezTo>
                    <a:pt x="18" y="45"/>
                    <a:pt x="17" y="50"/>
                    <a:pt x="22" y="55"/>
                  </a:cubicBezTo>
                  <a:cubicBezTo>
                    <a:pt x="22" y="50"/>
                    <a:pt x="21" y="45"/>
                    <a:pt x="21" y="40"/>
                  </a:cubicBezTo>
                  <a:cubicBezTo>
                    <a:pt x="22" y="34"/>
                    <a:pt x="24" y="32"/>
                    <a:pt x="21" y="27"/>
                  </a:cubicBezTo>
                  <a:cubicBezTo>
                    <a:pt x="18" y="24"/>
                    <a:pt x="14" y="22"/>
                    <a:pt x="11" y="18"/>
                  </a:cubicBezTo>
                  <a:cubicBezTo>
                    <a:pt x="9" y="13"/>
                    <a:pt x="10" y="13"/>
                    <a:pt x="11" y="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 name="Freeform 376">
              <a:extLst>
                <a:ext uri="{FF2B5EF4-FFF2-40B4-BE49-F238E27FC236}">
                  <a16:creationId xmlns:a16="http://schemas.microsoft.com/office/drawing/2014/main" id="{281722D0-C7D2-C418-F478-7A240B92FD90}"/>
                </a:ext>
              </a:extLst>
            </p:cNvPr>
            <p:cNvSpPr>
              <a:spLocks/>
            </p:cNvSpPr>
            <p:nvPr/>
          </p:nvSpPr>
          <p:spPr bwMode="auto">
            <a:xfrm>
              <a:off x="3646" y="2621"/>
              <a:ext cx="114" cy="130"/>
            </a:xfrm>
            <a:custGeom>
              <a:avLst/>
              <a:gdLst>
                <a:gd name="T0" fmla="*/ 279 w 51"/>
                <a:gd name="T1" fmla="*/ 361 h 58"/>
                <a:gd name="T2" fmla="*/ 315 w 51"/>
                <a:gd name="T3" fmla="*/ 563 h 58"/>
                <a:gd name="T4" fmla="*/ 389 w 51"/>
                <a:gd name="T5" fmla="*/ 643 h 58"/>
                <a:gd name="T6" fmla="*/ 380 w 51"/>
                <a:gd name="T7" fmla="*/ 574 h 58"/>
                <a:gd name="T8" fmla="*/ 425 w 51"/>
                <a:gd name="T9" fmla="*/ 473 h 58"/>
                <a:gd name="T10" fmla="*/ 490 w 51"/>
                <a:gd name="T11" fmla="*/ 518 h 58"/>
                <a:gd name="T12" fmla="*/ 570 w 51"/>
                <a:gd name="T13" fmla="*/ 473 h 58"/>
                <a:gd name="T14" fmla="*/ 300 w 51"/>
                <a:gd name="T15" fmla="*/ 347 h 58"/>
                <a:gd name="T16" fmla="*/ 270 w 51"/>
                <a:gd name="T17" fmla="*/ 271 h 58"/>
                <a:gd name="T18" fmla="*/ 210 w 51"/>
                <a:gd name="T19" fmla="*/ 226 h 58"/>
                <a:gd name="T20" fmla="*/ 369 w 51"/>
                <a:gd name="T21" fmla="*/ 182 h 58"/>
                <a:gd name="T22" fmla="*/ 389 w 51"/>
                <a:gd name="T23" fmla="*/ 235 h 58"/>
                <a:gd name="T24" fmla="*/ 360 w 51"/>
                <a:gd name="T25" fmla="*/ 101 h 58"/>
                <a:gd name="T26" fmla="*/ 226 w 51"/>
                <a:gd name="T27" fmla="*/ 146 h 58"/>
                <a:gd name="T28" fmla="*/ 0 w 51"/>
                <a:gd name="T29" fmla="*/ 0 h 58"/>
                <a:gd name="T30" fmla="*/ 210 w 51"/>
                <a:gd name="T31" fmla="*/ 247 h 58"/>
                <a:gd name="T32" fmla="*/ 210 w 51"/>
                <a:gd name="T33" fmla="*/ 27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8">
                  <a:moveTo>
                    <a:pt x="25" y="32"/>
                  </a:moveTo>
                  <a:cubicBezTo>
                    <a:pt x="25" y="37"/>
                    <a:pt x="26" y="45"/>
                    <a:pt x="28" y="50"/>
                  </a:cubicBezTo>
                  <a:cubicBezTo>
                    <a:pt x="29" y="53"/>
                    <a:pt x="31" y="58"/>
                    <a:pt x="35" y="57"/>
                  </a:cubicBezTo>
                  <a:cubicBezTo>
                    <a:pt x="39" y="55"/>
                    <a:pt x="35" y="54"/>
                    <a:pt x="34" y="51"/>
                  </a:cubicBezTo>
                  <a:cubicBezTo>
                    <a:pt x="33" y="47"/>
                    <a:pt x="31" y="40"/>
                    <a:pt x="38" y="42"/>
                  </a:cubicBezTo>
                  <a:cubicBezTo>
                    <a:pt x="40" y="42"/>
                    <a:pt x="40" y="46"/>
                    <a:pt x="44" y="46"/>
                  </a:cubicBezTo>
                  <a:cubicBezTo>
                    <a:pt x="46" y="46"/>
                    <a:pt x="49" y="44"/>
                    <a:pt x="51" y="42"/>
                  </a:cubicBezTo>
                  <a:cubicBezTo>
                    <a:pt x="43" y="44"/>
                    <a:pt x="31" y="37"/>
                    <a:pt x="27" y="31"/>
                  </a:cubicBezTo>
                  <a:cubicBezTo>
                    <a:pt x="25" y="29"/>
                    <a:pt x="26" y="26"/>
                    <a:pt x="24" y="24"/>
                  </a:cubicBezTo>
                  <a:cubicBezTo>
                    <a:pt x="22" y="22"/>
                    <a:pt x="19" y="23"/>
                    <a:pt x="19" y="20"/>
                  </a:cubicBezTo>
                  <a:cubicBezTo>
                    <a:pt x="19" y="15"/>
                    <a:pt x="30" y="16"/>
                    <a:pt x="33" y="16"/>
                  </a:cubicBezTo>
                  <a:cubicBezTo>
                    <a:pt x="33" y="18"/>
                    <a:pt x="34" y="20"/>
                    <a:pt x="35" y="21"/>
                  </a:cubicBezTo>
                  <a:cubicBezTo>
                    <a:pt x="35" y="19"/>
                    <a:pt x="34" y="11"/>
                    <a:pt x="32" y="9"/>
                  </a:cubicBezTo>
                  <a:cubicBezTo>
                    <a:pt x="28" y="6"/>
                    <a:pt x="24" y="12"/>
                    <a:pt x="20" y="13"/>
                  </a:cubicBezTo>
                  <a:cubicBezTo>
                    <a:pt x="13" y="14"/>
                    <a:pt x="6" y="4"/>
                    <a:pt x="0" y="0"/>
                  </a:cubicBezTo>
                  <a:cubicBezTo>
                    <a:pt x="7" y="8"/>
                    <a:pt x="9" y="16"/>
                    <a:pt x="19" y="22"/>
                  </a:cubicBezTo>
                  <a:cubicBezTo>
                    <a:pt x="19" y="23"/>
                    <a:pt x="19" y="23"/>
                    <a:pt x="19" y="24"/>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 name="Freeform 377">
              <a:extLst>
                <a:ext uri="{FF2B5EF4-FFF2-40B4-BE49-F238E27FC236}">
                  <a16:creationId xmlns:a16="http://schemas.microsoft.com/office/drawing/2014/main" id="{ABA139C8-B60D-7072-F997-1D29E7A85AC4}"/>
                </a:ext>
              </a:extLst>
            </p:cNvPr>
            <p:cNvSpPr>
              <a:spLocks/>
            </p:cNvSpPr>
            <p:nvPr/>
          </p:nvSpPr>
          <p:spPr bwMode="auto">
            <a:xfrm>
              <a:off x="3486" y="2480"/>
              <a:ext cx="124" cy="67"/>
            </a:xfrm>
            <a:custGeom>
              <a:avLst/>
              <a:gdLst>
                <a:gd name="T0" fmla="*/ 0 w 55"/>
                <a:gd name="T1" fmla="*/ 179 h 30"/>
                <a:gd name="T2" fmla="*/ 138 w 55"/>
                <a:gd name="T3" fmla="*/ 154 h 30"/>
                <a:gd name="T4" fmla="*/ 264 w 55"/>
                <a:gd name="T5" fmla="*/ 154 h 30"/>
                <a:gd name="T6" fmla="*/ 467 w 55"/>
                <a:gd name="T7" fmla="*/ 65 h 30"/>
                <a:gd name="T8" fmla="*/ 528 w 55"/>
                <a:gd name="T9" fmla="*/ 179 h 30"/>
                <a:gd name="T10" fmla="*/ 631 w 55"/>
                <a:gd name="T11" fmla="*/ 324 h 30"/>
                <a:gd name="T12" fmla="*/ 494 w 55"/>
                <a:gd name="T13" fmla="*/ 210 h 30"/>
                <a:gd name="T14" fmla="*/ 437 w 55"/>
                <a:gd name="T15" fmla="*/ 226 h 30"/>
                <a:gd name="T16" fmla="*/ 255 w 55"/>
                <a:gd name="T17" fmla="*/ 324 h 30"/>
                <a:gd name="T18" fmla="*/ 162 w 55"/>
                <a:gd name="T19" fmla="*/ 190 h 30"/>
                <a:gd name="T20" fmla="*/ 147 w 55"/>
                <a:gd name="T21" fmla="*/ 19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30">
                  <a:moveTo>
                    <a:pt x="0" y="16"/>
                  </a:moveTo>
                  <a:cubicBezTo>
                    <a:pt x="4" y="17"/>
                    <a:pt x="8" y="15"/>
                    <a:pt x="12" y="14"/>
                  </a:cubicBezTo>
                  <a:cubicBezTo>
                    <a:pt x="16" y="14"/>
                    <a:pt x="20" y="15"/>
                    <a:pt x="23" y="14"/>
                  </a:cubicBezTo>
                  <a:cubicBezTo>
                    <a:pt x="30" y="13"/>
                    <a:pt x="33" y="6"/>
                    <a:pt x="41" y="6"/>
                  </a:cubicBezTo>
                  <a:cubicBezTo>
                    <a:pt x="38" y="12"/>
                    <a:pt x="42" y="13"/>
                    <a:pt x="46" y="16"/>
                  </a:cubicBezTo>
                  <a:cubicBezTo>
                    <a:pt x="51" y="20"/>
                    <a:pt x="53" y="23"/>
                    <a:pt x="55" y="29"/>
                  </a:cubicBezTo>
                  <a:cubicBezTo>
                    <a:pt x="50" y="30"/>
                    <a:pt x="42" y="25"/>
                    <a:pt x="43" y="19"/>
                  </a:cubicBezTo>
                  <a:cubicBezTo>
                    <a:pt x="42" y="20"/>
                    <a:pt x="40" y="19"/>
                    <a:pt x="38" y="20"/>
                  </a:cubicBezTo>
                  <a:cubicBezTo>
                    <a:pt x="34" y="0"/>
                    <a:pt x="25" y="28"/>
                    <a:pt x="22" y="29"/>
                  </a:cubicBezTo>
                  <a:cubicBezTo>
                    <a:pt x="19" y="25"/>
                    <a:pt x="18" y="21"/>
                    <a:pt x="14" y="17"/>
                  </a:cubicBezTo>
                  <a:cubicBezTo>
                    <a:pt x="13" y="17"/>
                    <a:pt x="14" y="18"/>
                    <a:pt x="13" y="1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 name="Freeform 378">
              <a:extLst>
                <a:ext uri="{FF2B5EF4-FFF2-40B4-BE49-F238E27FC236}">
                  <a16:creationId xmlns:a16="http://schemas.microsoft.com/office/drawing/2014/main" id="{B8B8E2D9-3E67-B7C9-6D64-77DA7C6E8561}"/>
                </a:ext>
              </a:extLst>
            </p:cNvPr>
            <p:cNvSpPr>
              <a:spLocks/>
            </p:cNvSpPr>
            <p:nvPr/>
          </p:nvSpPr>
          <p:spPr bwMode="auto">
            <a:xfrm>
              <a:off x="3693" y="2895"/>
              <a:ext cx="40" cy="85"/>
            </a:xfrm>
            <a:custGeom>
              <a:avLst/>
              <a:gdLst>
                <a:gd name="T0" fmla="*/ 36 w 18"/>
                <a:gd name="T1" fmla="*/ 181 h 38"/>
                <a:gd name="T2" fmla="*/ 162 w 18"/>
                <a:gd name="T3" fmla="*/ 125 h 38"/>
                <a:gd name="T4" fmla="*/ 187 w 18"/>
                <a:gd name="T5" fmla="*/ 0 h 38"/>
                <a:gd name="T6" fmla="*/ 178 w 18"/>
                <a:gd name="T7" fmla="*/ 125 h 38"/>
                <a:gd name="T8" fmla="*/ 133 w 18"/>
                <a:gd name="T9" fmla="*/ 215 h 38"/>
                <a:gd name="T10" fmla="*/ 44 w 18"/>
                <a:gd name="T11" fmla="*/ 291 h 38"/>
                <a:gd name="T12" fmla="*/ 64 w 18"/>
                <a:gd name="T13" fmla="*/ 425 h 38"/>
                <a:gd name="T14" fmla="*/ 44 w 18"/>
                <a:gd name="T15" fmla="*/ 235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38">
                  <a:moveTo>
                    <a:pt x="3" y="16"/>
                  </a:moveTo>
                  <a:cubicBezTo>
                    <a:pt x="5" y="17"/>
                    <a:pt x="12" y="14"/>
                    <a:pt x="15" y="11"/>
                  </a:cubicBezTo>
                  <a:cubicBezTo>
                    <a:pt x="18" y="8"/>
                    <a:pt x="15" y="3"/>
                    <a:pt x="17" y="0"/>
                  </a:cubicBezTo>
                  <a:cubicBezTo>
                    <a:pt x="18" y="3"/>
                    <a:pt x="16" y="7"/>
                    <a:pt x="16" y="11"/>
                  </a:cubicBezTo>
                  <a:cubicBezTo>
                    <a:pt x="15" y="16"/>
                    <a:pt x="16" y="16"/>
                    <a:pt x="12" y="19"/>
                  </a:cubicBezTo>
                  <a:cubicBezTo>
                    <a:pt x="8" y="22"/>
                    <a:pt x="5" y="20"/>
                    <a:pt x="4" y="26"/>
                  </a:cubicBezTo>
                  <a:cubicBezTo>
                    <a:pt x="3" y="30"/>
                    <a:pt x="6" y="34"/>
                    <a:pt x="6" y="38"/>
                  </a:cubicBezTo>
                  <a:cubicBezTo>
                    <a:pt x="3" y="34"/>
                    <a:pt x="0" y="25"/>
                    <a:pt x="4" y="21"/>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 name="Freeform 379">
              <a:extLst>
                <a:ext uri="{FF2B5EF4-FFF2-40B4-BE49-F238E27FC236}">
                  <a16:creationId xmlns:a16="http://schemas.microsoft.com/office/drawing/2014/main" id="{743DD7F9-99CA-70AB-1AD0-A7316F37C967}"/>
                </a:ext>
              </a:extLst>
            </p:cNvPr>
            <p:cNvSpPr>
              <a:spLocks/>
            </p:cNvSpPr>
            <p:nvPr/>
          </p:nvSpPr>
          <p:spPr bwMode="auto">
            <a:xfrm>
              <a:off x="2598" y="2431"/>
              <a:ext cx="80" cy="42"/>
            </a:xfrm>
            <a:custGeom>
              <a:avLst/>
              <a:gdLst>
                <a:gd name="T0" fmla="*/ 231 w 36"/>
                <a:gd name="T1" fmla="*/ 9 h 19"/>
                <a:gd name="T2" fmla="*/ 133 w 36"/>
                <a:gd name="T3" fmla="*/ 88 h 19"/>
                <a:gd name="T4" fmla="*/ 80 w 36"/>
                <a:gd name="T5" fmla="*/ 186 h 19"/>
                <a:gd name="T6" fmla="*/ 251 w 36"/>
                <a:gd name="T7" fmla="*/ 88 h 19"/>
                <a:gd name="T8" fmla="*/ 396 w 36"/>
                <a:gd name="T9" fmla="*/ 170 h 19"/>
                <a:gd name="T10" fmla="*/ 276 w 3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9">
                  <a:moveTo>
                    <a:pt x="21" y="1"/>
                  </a:moveTo>
                  <a:cubicBezTo>
                    <a:pt x="19" y="4"/>
                    <a:pt x="16" y="6"/>
                    <a:pt x="12" y="8"/>
                  </a:cubicBezTo>
                  <a:cubicBezTo>
                    <a:pt x="11" y="10"/>
                    <a:pt x="0" y="16"/>
                    <a:pt x="7" y="17"/>
                  </a:cubicBezTo>
                  <a:cubicBezTo>
                    <a:pt x="12" y="18"/>
                    <a:pt x="18" y="8"/>
                    <a:pt x="23" y="8"/>
                  </a:cubicBezTo>
                  <a:cubicBezTo>
                    <a:pt x="27" y="9"/>
                    <a:pt x="30" y="19"/>
                    <a:pt x="36" y="16"/>
                  </a:cubicBezTo>
                  <a:cubicBezTo>
                    <a:pt x="34" y="10"/>
                    <a:pt x="29" y="5"/>
                    <a:pt x="25"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3" name="Freeform 380">
              <a:extLst>
                <a:ext uri="{FF2B5EF4-FFF2-40B4-BE49-F238E27FC236}">
                  <a16:creationId xmlns:a16="http://schemas.microsoft.com/office/drawing/2014/main" id="{4B20CAB7-3B87-EFA3-4C00-EA88519C8039}"/>
                </a:ext>
              </a:extLst>
            </p:cNvPr>
            <p:cNvSpPr>
              <a:spLocks/>
            </p:cNvSpPr>
            <p:nvPr/>
          </p:nvSpPr>
          <p:spPr bwMode="auto">
            <a:xfrm>
              <a:off x="2523" y="2273"/>
              <a:ext cx="66" cy="164"/>
            </a:xfrm>
            <a:custGeom>
              <a:avLst/>
              <a:gdLst>
                <a:gd name="T0" fmla="*/ 139 w 29"/>
                <a:gd name="T1" fmla="*/ 157 h 73"/>
                <a:gd name="T2" fmla="*/ 25 w 29"/>
                <a:gd name="T3" fmla="*/ 238 h 73"/>
                <a:gd name="T4" fmla="*/ 36 w 29"/>
                <a:gd name="T5" fmla="*/ 364 h 73"/>
                <a:gd name="T6" fmla="*/ 36 w 29"/>
                <a:gd name="T7" fmla="*/ 591 h 73"/>
                <a:gd name="T8" fmla="*/ 105 w 29"/>
                <a:gd name="T9" fmla="*/ 773 h 73"/>
                <a:gd name="T10" fmla="*/ 341 w 29"/>
                <a:gd name="T11" fmla="*/ 827 h 73"/>
                <a:gd name="T12" fmla="*/ 118 w 29"/>
                <a:gd name="T13" fmla="*/ 656 h 73"/>
                <a:gd name="T14" fmla="*/ 175 w 29"/>
                <a:gd name="T15" fmla="*/ 398 h 73"/>
                <a:gd name="T16" fmla="*/ 166 w 29"/>
                <a:gd name="T17" fmla="*/ 308 h 73"/>
                <a:gd name="T18" fmla="*/ 175 w 29"/>
                <a:gd name="T19" fmla="*/ 191 h 73"/>
                <a:gd name="T20" fmla="*/ 248 w 29"/>
                <a:gd name="T21" fmla="*/ 101 h 73"/>
                <a:gd name="T22" fmla="*/ 284 w 29"/>
                <a:gd name="T23" fmla="*/ 0 h 73"/>
                <a:gd name="T24" fmla="*/ 248 w 29"/>
                <a:gd name="T25" fmla="*/ 9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3">
                  <a:moveTo>
                    <a:pt x="12" y="14"/>
                  </a:moveTo>
                  <a:cubicBezTo>
                    <a:pt x="9" y="15"/>
                    <a:pt x="4" y="18"/>
                    <a:pt x="2" y="21"/>
                  </a:cubicBezTo>
                  <a:cubicBezTo>
                    <a:pt x="0" y="26"/>
                    <a:pt x="2" y="28"/>
                    <a:pt x="3" y="32"/>
                  </a:cubicBezTo>
                  <a:cubicBezTo>
                    <a:pt x="4" y="39"/>
                    <a:pt x="2" y="45"/>
                    <a:pt x="3" y="52"/>
                  </a:cubicBezTo>
                  <a:cubicBezTo>
                    <a:pt x="5" y="60"/>
                    <a:pt x="0" y="65"/>
                    <a:pt x="9" y="68"/>
                  </a:cubicBezTo>
                  <a:cubicBezTo>
                    <a:pt x="16" y="71"/>
                    <a:pt x="22" y="70"/>
                    <a:pt x="29" y="73"/>
                  </a:cubicBezTo>
                  <a:cubicBezTo>
                    <a:pt x="26" y="62"/>
                    <a:pt x="11" y="69"/>
                    <a:pt x="10" y="58"/>
                  </a:cubicBezTo>
                  <a:cubicBezTo>
                    <a:pt x="10" y="51"/>
                    <a:pt x="12" y="42"/>
                    <a:pt x="15" y="35"/>
                  </a:cubicBezTo>
                  <a:cubicBezTo>
                    <a:pt x="18" y="29"/>
                    <a:pt x="17" y="31"/>
                    <a:pt x="14" y="27"/>
                  </a:cubicBezTo>
                  <a:cubicBezTo>
                    <a:pt x="11" y="22"/>
                    <a:pt x="12" y="21"/>
                    <a:pt x="15" y="17"/>
                  </a:cubicBezTo>
                  <a:cubicBezTo>
                    <a:pt x="17" y="14"/>
                    <a:pt x="20" y="12"/>
                    <a:pt x="21" y="9"/>
                  </a:cubicBezTo>
                  <a:cubicBezTo>
                    <a:pt x="22" y="6"/>
                    <a:pt x="20" y="3"/>
                    <a:pt x="24" y="0"/>
                  </a:cubicBezTo>
                  <a:cubicBezTo>
                    <a:pt x="23" y="1"/>
                    <a:pt x="22" y="1"/>
                    <a:pt x="21" y="1"/>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4" name="Freeform 381">
              <a:extLst>
                <a:ext uri="{FF2B5EF4-FFF2-40B4-BE49-F238E27FC236}">
                  <a16:creationId xmlns:a16="http://schemas.microsoft.com/office/drawing/2014/main" id="{F5333E42-DF5C-4B33-BF64-C4ACD2F9AAA5}"/>
                </a:ext>
              </a:extLst>
            </p:cNvPr>
            <p:cNvSpPr>
              <a:spLocks/>
            </p:cNvSpPr>
            <p:nvPr/>
          </p:nvSpPr>
          <p:spPr bwMode="auto">
            <a:xfrm>
              <a:off x="2602" y="2244"/>
              <a:ext cx="74" cy="79"/>
            </a:xfrm>
            <a:custGeom>
              <a:avLst/>
              <a:gdLst>
                <a:gd name="T0" fmla="*/ 65 w 33"/>
                <a:gd name="T1" fmla="*/ 81 h 35"/>
                <a:gd name="T2" fmla="*/ 81 w 33"/>
                <a:gd name="T3" fmla="*/ 81 h 35"/>
                <a:gd name="T4" fmla="*/ 235 w 33"/>
                <a:gd name="T5" fmla="*/ 117 h 35"/>
                <a:gd name="T6" fmla="*/ 372 w 33"/>
                <a:gd name="T7" fmla="*/ 72 h 35"/>
                <a:gd name="T8" fmla="*/ 262 w 33"/>
                <a:gd name="T9" fmla="*/ 210 h 35"/>
                <a:gd name="T10" fmla="*/ 262 w 33"/>
                <a:gd name="T11" fmla="*/ 402 h 35"/>
                <a:gd name="T12" fmla="*/ 170 w 33"/>
                <a:gd name="T13" fmla="*/ 194 h 35"/>
                <a:gd name="T14" fmla="*/ 0 w 33"/>
                <a:gd name="T15" fmla="*/ 138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5">
                  <a:moveTo>
                    <a:pt x="6" y="7"/>
                  </a:moveTo>
                  <a:cubicBezTo>
                    <a:pt x="6" y="7"/>
                    <a:pt x="7" y="7"/>
                    <a:pt x="7" y="7"/>
                  </a:cubicBezTo>
                  <a:cubicBezTo>
                    <a:pt x="7" y="16"/>
                    <a:pt x="17" y="14"/>
                    <a:pt x="21" y="10"/>
                  </a:cubicBezTo>
                  <a:cubicBezTo>
                    <a:pt x="26" y="7"/>
                    <a:pt x="27" y="0"/>
                    <a:pt x="33" y="6"/>
                  </a:cubicBezTo>
                  <a:cubicBezTo>
                    <a:pt x="30" y="11"/>
                    <a:pt x="23" y="11"/>
                    <a:pt x="23" y="18"/>
                  </a:cubicBezTo>
                  <a:cubicBezTo>
                    <a:pt x="23" y="24"/>
                    <a:pt x="29" y="31"/>
                    <a:pt x="23" y="35"/>
                  </a:cubicBezTo>
                  <a:cubicBezTo>
                    <a:pt x="17" y="31"/>
                    <a:pt x="21" y="22"/>
                    <a:pt x="15" y="17"/>
                  </a:cubicBezTo>
                  <a:cubicBezTo>
                    <a:pt x="11" y="13"/>
                    <a:pt x="4" y="15"/>
                    <a:pt x="0" y="12"/>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5" name="Freeform 382">
              <a:extLst>
                <a:ext uri="{FF2B5EF4-FFF2-40B4-BE49-F238E27FC236}">
                  <a16:creationId xmlns:a16="http://schemas.microsoft.com/office/drawing/2014/main" id="{AB5A58AF-7C50-BAC3-F8C9-ACB7488363DE}"/>
                </a:ext>
              </a:extLst>
            </p:cNvPr>
            <p:cNvSpPr>
              <a:spLocks/>
            </p:cNvSpPr>
            <p:nvPr/>
          </p:nvSpPr>
          <p:spPr bwMode="auto">
            <a:xfrm>
              <a:off x="2694" y="2260"/>
              <a:ext cx="79" cy="97"/>
            </a:xfrm>
            <a:custGeom>
              <a:avLst/>
              <a:gdLst>
                <a:gd name="T0" fmla="*/ 72 w 35"/>
                <a:gd name="T1" fmla="*/ 138 h 43"/>
                <a:gd name="T2" fmla="*/ 56 w 35"/>
                <a:gd name="T3" fmla="*/ 300 h 43"/>
                <a:gd name="T4" fmla="*/ 117 w 35"/>
                <a:gd name="T5" fmla="*/ 494 h 43"/>
                <a:gd name="T6" fmla="*/ 183 w 35"/>
                <a:gd name="T7" fmla="*/ 300 h 43"/>
                <a:gd name="T8" fmla="*/ 102 w 35"/>
                <a:gd name="T9" fmla="*/ 147 h 43"/>
                <a:gd name="T10" fmla="*/ 284 w 35"/>
                <a:gd name="T11" fmla="*/ 56 h 43"/>
                <a:gd name="T12" fmla="*/ 402 w 35"/>
                <a:gd name="T13" fmla="*/ 102 h 43"/>
                <a:gd name="T14" fmla="*/ 284 w 35"/>
                <a:gd name="T15" fmla="*/ 11 h 43"/>
                <a:gd name="T16" fmla="*/ 126 w 35"/>
                <a:gd name="T17" fmla="*/ 45 h 43"/>
                <a:gd name="T18" fmla="*/ 126 w 35"/>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43">
                  <a:moveTo>
                    <a:pt x="6" y="12"/>
                  </a:moveTo>
                  <a:cubicBezTo>
                    <a:pt x="0" y="13"/>
                    <a:pt x="3" y="23"/>
                    <a:pt x="5" y="26"/>
                  </a:cubicBezTo>
                  <a:cubicBezTo>
                    <a:pt x="8" y="32"/>
                    <a:pt x="13" y="36"/>
                    <a:pt x="10" y="43"/>
                  </a:cubicBezTo>
                  <a:cubicBezTo>
                    <a:pt x="14" y="39"/>
                    <a:pt x="17" y="32"/>
                    <a:pt x="16" y="26"/>
                  </a:cubicBezTo>
                  <a:cubicBezTo>
                    <a:pt x="15" y="22"/>
                    <a:pt x="7" y="18"/>
                    <a:pt x="9" y="13"/>
                  </a:cubicBezTo>
                  <a:cubicBezTo>
                    <a:pt x="10" y="9"/>
                    <a:pt x="21" y="5"/>
                    <a:pt x="25" y="5"/>
                  </a:cubicBezTo>
                  <a:cubicBezTo>
                    <a:pt x="29" y="5"/>
                    <a:pt x="32" y="9"/>
                    <a:pt x="35" y="9"/>
                  </a:cubicBezTo>
                  <a:cubicBezTo>
                    <a:pt x="35" y="5"/>
                    <a:pt x="29" y="1"/>
                    <a:pt x="25" y="1"/>
                  </a:cubicBezTo>
                  <a:cubicBezTo>
                    <a:pt x="20" y="0"/>
                    <a:pt x="16" y="4"/>
                    <a:pt x="11" y="4"/>
                  </a:cubicBezTo>
                  <a:cubicBezTo>
                    <a:pt x="11" y="3"/>
                    <a:pt x="11" y="1"/>
                    <a:pt x="11" y="0"/>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6" name="Freeform 383">
              <a:extLst>
                <a:ext uri="{FF2B5EF4-FFF2-40B4-BE49-F238E27FC236}">
                  <a16:creationId xmlns:a16="http://schemas.microsoft.com/office/drawing/2014/main" id="{E0E87622-279A-E425-F268-0B3C9F2C5693}"/>
                </a:ext>
              </a:extLst>
            </p:cNvPr>
            <p:cNvSpPr>
              <a:spLocks/>
            </p:cNvSpPr>
            <p:nvPr/>
          </p:nvSpPr>
          <p:spPr bwMode="auto">
            <a:xfrm>
              <a:off x="2710" y="2208"/>
              <a:ext cx="155" cy="68"/>
            </a:xfrm>
            <a:custGeom>
              <a:avLst/>
              <a:gdLst>
                <a:gd name="T0" fmla="*/ 56 w 69"/>
                <a:gd name="T1" fmla="*/ 36 h 30"/>
                <a:gd name="T2" fmla="*/ 65 w 69"/>
                <a:gd name="T3" fmla="*/ 138 h 30"/>
                <a:gd name="T4" fmla="*/ 157 w 69"/>
                <a:gd name="T5" fmla="*/ 118 h 30"/>
                <a:gd name="T6" fmla="*/ 238 w 69"/>
                <a:gd name="T7" fmla="*/ 150 h 30"/>
                <a:gd name="T8" fmla="*/ 474 w 69"/>
                <a:gd name="T9" fmla="*/ 277 h 30"/>
                <a:gd name="T10" fmla="*/ 499 w 69"/>
                <a:gd name="T11" fmla="*/ 340 h 30"/>
                <a:gd name="T12" fmla="*/ 580 w 69"/>
                <a:gd name="T13" fmla="*/ 292 h 30"/>
                <a:gd name="T14" fmla="*/ 591 w 69"/>
                <a:gd name="T15" fmla="*/ 165 h 30"/>
                <a:gd name="T16" fmla="*/ 746 w 69"/>
                <a:gd name="T17" fmla="*/ 73 h 30"/>
                <a:gd name="T18" fmla="*/ 627 w 69"/>
                <a:gd name="T19" fmla="*/ 82 h 30"/>
                <a:gd name="T20" fmla="*/ 546 w 69"/>
                <a:gd name="T21" fmla="*/ 138 h 30"/>
                <a:gd name="T22" fmla="*/ 474 w 69"/>
                <a:gd name="T23" fmla="*/ 186 h 30"/>
                <a:gd name="T24" fmla="*/ 283 w 69"/>
                <a:gd name="T25" fmla="*/ 93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30">
                  <a:moveTo>
                    <a:pt x="5" y="3"/>
                  </a:moveTo>
                  <a:cubicBezTo>
                    <a:pt x="0" y="6"/>
                    <a:pt x="1" y="12"/>
                    <a:pt x="6" y="12"/>
                  </a:cubicBezTo>
                  <a:cubicBezTo>
                    <a:pt x="9" y="12"/>
                    <a:pt x="12" y="10"/>
                    <a:pt x="14" y="10"/>
                  </a:cubicBezTo>
                  <a:cubicBezTo>
                    <a:pt x="17" y="10"/>
                    <a:pt x="19" y="12"/>
                    <a:pt x="21" y="13"/>
                  </a:cubicBezTo>
                  <a:cubicBezTo>
                    <a:pt x="29" y="16"/>
                    <a:pt x="40" y="13"/>
                    <a:pt x="42" y="24"/>
                  </a:cubicBezTo>
                  <a:cubicBezTo>
                    <a:pt x="43" y="27"/>
                    <a:pt x="41" y="28"/>
                    <a:pt x="44" y="29"/>
                  </a:cubicBezTo>
                  <a:cubicBezTo>
                    <a:pt x="46" y="30"/>
                    <a:pt x="50" y="27"/>
                    <a:pt x="51" y="25"/>
                  </a:cubicBezTo>
                  <a:cubicBezTo>
                    <a:pt x="55" y="20"/>
                    <a:pt x="48" y="19"/>
                    <a:pt x="52" y="14"/>
                  </a:cubicBezTo>
                  <a:cubicBezTo>
                    <a:pt x="55" y="10"/>
                    <a:pt x="65" y="10"/>
                    <a:pt x="66" y="6"/>
                  </a:cubicBezTo>
                  <a:cubicBezTo>
                    <a:pt x="69" y="0"/>
                    <a:pt x="57" y="6"/>
                    <a:pt x="55" y="7"/>
                  </a:cubicBezTo>
                  <a:cubicBezTo>
                    <a:pt x="50" y="8"/>
                    <a:pt x="51" y="8"/>
                    <a:pt x="48" y="12"/>
                  </a:cubicBezTo>
                  <a:cubicBezTo>
                    <a:pt x="46" y="16"/>
                    <a:pt x="47" y="17"/>
                    <a:pt x="42" y="16"/>
                  </a:cubicBezTo>
                  <a:cubicBezTo>
                    <a:pt x="36" y="15"/>
                    <a:pt x="31" y="9"/>
                    <a:pt x="25" y="8"/>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7" name="Freeform 384">
              <a:extLst>
                <a:ext uri="{FF2B5EF4-FFF2-40B4-BE49-F238E27FC236}">
                  <a16:creationId xmlns:a16="http://schemas.microsoft.com/office/drawing/2014/main" id="{95414792-5634-103C-CEE6-D2E4FF0CC0CE}"/>
                </a:ext>
              </a:extLst>
            </p:cNvPr>
            <p:cNvSpPr>
              <a:spLocks/>
            </p:cNvSpPr>
            <p:nvPr/>
          </p:nvSpPr>
          <p:spPr bwMode="auto">
            <a:xfrm>
              <a:off x="2934" y="3716"/>
              <a:ext cx="294" cy="287"/>
            </a:xfrm>
            <a:custGeom>
              <a:avLst/>
              <a:gdLst>
                <a:gd name="T0" fmla="*/ 20 w 131"/>
                <a:gd name="T1" fmla="*/ 0 h 128"/>
                <a:gd name="T2" fmla="*/ 700 w 131"/>
                <a:gd name="T3" fmla="*/ 226 h 128"/>
                <a:gd name="T4" fmla="*/ 1008 w 131"/>
                <a:gd name="T5" fmla="*/ 283 h 128"/>
                <a:gd name="T6" fmla="*/ 1324 w 131"/>
                <a:gd name="T7" fmla="*/ 307 h 128"/>
                <a:gd name="T8" fmla="*/ 1425 w 131"/>
                <a:gd name="T9" fmla="*/ 664 h 128"/>
                <a:gd name="T10" fmla="*/ 1425 w 131"/>
                <a:gd name="T11" fmla="*/ 1016 h 128"/>
                <a:gd name="T12" fmla="*/ 1425 w 131"/>
                <a:gd name="T13" fmla="*/ 1271 h 128"/>
                <a:gd name="T14" fmla="*/ 770 w 131"/>
                <a:gd name="T15" fmla="*/ 1352 h 128"/>
                <a:gd name="T16" fmla="*/ 1163 w 131"/>
                <a:gd name="T17" fmla="*/ 870 h 128"/>
                <a:gd name="T18" fmla="*/ 655 w 131"/>
                <a:gd name="T19" fmla="*/ 554 h 128"/>
                <a:gd name="T20" fmla="*/ 364 w 131"/>
                <a:gd name="T21" fmla="*/ 417 h 128"/>
                <a:gd name="T22" fmla="*/ 182 w 131"/>
                <a:gd name="T23" fmla="*/ 247 h 128"/>
                <a:gd name="T24" fmla="*/ 81 w 131"/>
                <a:gd name="T25" fmla="*/ 361 h 128"/>
                <a:gd name="T26" fmla="*/ 65 w 131"/>
                <a:gd name="T27" fmla="*/ 635 h 128"/>
                <a:gd name="T28" fmla="*/ 9 w 131"/>
                <a:gd name="T29" fmla="*/ 291 h 128"/>
                <a:gd name="T30" fmla="*/ 0 w 131"/>
                <a:gd name="T31" fmla="*/ 65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128">
                  <a:moveTo>
                    <a:pt x="2" y="0"/>
                  </a:moveTo>
                  <a:cubicBezTo>
                    <a:pt x="21" y="11"/>
                    <a:pt x="40" y="16"/>
                    <a:pt x="62" y="20"/>
                  </a:cubicBezTo>
                  <a:cubicBezTo>
                    <a:pt x="70" y="21"/>
                    <a:pt x="81" y="24"/>
                    <a:pt x="89" y="25"/>
                  </a:cubicBezTo>
                  <a:cubicBezTo>
                    <a:pt x="97" y="25"/>
                    <a:pt x="110" y="25"/>
                    <a:pt x="117" y="27"/>
                  </a:cubicBezTo>
                  <a:cubicBezTo>
                    <a:pt x="131" y="31"/>
                    <a:pt x="126" y="47"/>
                    <a:pt x="126" y="59"/>
                  </a:cubicBezTo>
                  <a:cubicBezTo>
                    <a:pt x="127" y="69"/>
                    <a:pt x="126" y="79"/>
                    <a:pt x="126" y="90"/>
                  </a:cubicBezTo>
                  <a:cubicBezTo>
                    <a:pt x="126" y="97"/>
                    <a:pt x="129" y="107"/>
                    <a:pt x="126" y="113"/>
                  </a:cubicBezTo>
                  <a:cubicBezTo>
                    <a:pt x="119" y="128"/>
                    <a:pt x="81" y="120"/>
                    <a:pt x="68" y="120"/>
                  </a:cubicBezTo>
                  <a:cubicBezTo>
                    <a:pt x="88" y="121"/>
                    <a:pt x="116" y="98"/>
                    <a:pt x="103" y="77"/>
                  </a:cubicBezTo>
                  <a:cubicBezTo>
                    <a:pt x="95" y="62"/>
                    <a:pt x="73" y="53"/>
                    <a:pt x="58" y="49"/>
                  </a:cubicBezTo>
                  <a:cubicBezTo>
                    <a:pt x="47" y="46"/>
                    <a:pt x="40" y="44"/>
                    <a:pt x="32" y="37"/>
                  </a:cubicBezTo>
                  <a:cubicBezTo>
                    <a:pt x="27" y="32"/>
                    <a:pt x="22" y="25"/>
                    <a:pt x="16" y="22"/>
                  </a:cubicBezTo>
                  <a:cubicBezTo>
                    <a:pt x="8" y="18"/>
                    <a:pt x="8" y="25"/>
                    <a:pt x="7" y="32"/>
                  </a:cubicBezTo>
                  <a:cubicBezTo>
                    <a:pt x="7" y="40"/>
                    <a:pt x="6" y="48"/>
                    <a:pt x="6" y="56"/>
                  </a:cubicBezTo>
                  <a:cubicBezTo>
                    <a:pt x="4" y="46"/>
                    <a:pt x="2" y="37"/>
                    <a:pt x="1" y="26"/>
                  </a:cubicBezTo>
                  <a:cubicBezTo>
                    <a:pt x="1" y="20"/>
                    <a:pt x="2" y="11"/>
                    <a:pt x="0" y="6"/>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8" name="Freeform 385">
              <a:extLst>
                <a:ext uri="{FF2B5EF4-FFF2-40B4-BE49-F238E27FC236}">
                  <a16:creationId xmlns:a16="http://schemas.microsoft.com/office/drawing/2014/main" id="{7BBE7B9A-7FF6-0168-FADC-AF7163108C0E}"/>
                </a:ext>
              </a:extLst>
            </p:cNvPr>
            <p:cNvSpPr>
              <a:spLocks/>
            </p:cNvSpPr>
            <p:nvPr/>
          </p:nvSpPr>
          <p:spPr bwMode="auto">
            <a:xfrm>
              <a:off x="3078" y="3763"/>
              <a:ext cx="148" cy="191"/>
            </a:xfrm>
            <a:custGeom>
              <a:avLst/>
              <a:gdLst>
                <a:gd name="T0" fmla="*/ 361 w 66"/>
                <a:gd name="T1" fmla="*/ 20 h 85"/>
                <a:gd name="T2" fmla="*/ 563 w 66"/>
                <a:gd name="T3" fmla="*/ 45 h 85"/>
                <a:gd name="T4" fmla="*/ 700 w 66"/>
                <a:gd name="T5" fmla="*/ 191 h 85"/>
                <a:gd name="T6" fmla="*/ 700 w 66"/>
                <a:gd name="T7" fmla="*/ 535 h 85"/>
                <a:gd name="T8" fmla="*/ 688 w 66"/>
                <a:gd name="T9" fmla="*/ 964 h 85"/>
                <a:gd name="T10" fmla="*/ 518 w 66"/>
                <a:gd name="T11" fmla="*/ 182 h 85"/>
                <a:gd name="T12" fmla="*/ 0 w 66"/>
                <a:gd name="T13" fmla="*/ 9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85">
                  <a:moveTo>
                    <a:pt x="32" y="2"/>
                  </a:moveTo>
                  <a:cubicBezTo>
                    <a:pt x="37" y="5"/>
                    <a:pt x="44" y="4"/>
                    <a:pt x="50" y="4"/>
                  </a:cubicBezTo>
                  <a:cubicBezTo>
                    <a:pt x="59" y="5"/>
                    <a:pt x="60" y="9"/>
                    <a:pt x="62" y="17"/>
                  </a:cubicBezTo>
                  <a:cubicBezTo>
                    <a:pt x="64" y="26"/>
                    <a:pt x="62" y="37"/>
                    <a:pt x="62" y="47"/>
                  </a:cubicBezTo>
                  <a:cubicBezTo>
                    <a:pt x="61" y="59"/>
                    <a:pt x="61" y="74"/>
                    <a:pt x="61" y="85"/>
                  </a:cubicBezTo>
                  <a:cubicBezTo>
                    <a:pt x="61" y="63"/>
                    <a:pt x="66" y="31"/>
                    <a:pt x="46" y="16"/>
                  </a:cubicBezTo>
                  <a:cubicBezTo>
                    <a:pt x="35" y="8"/>
                    <a:pt x="14" y="0"/>
                    <a:pt x="0" y="1"/>
                  </a:cubicBezTo>
                </a:path>
              </a:pathLst>
            </a:custGeom>
            <a:solidFill>
              <a:srgbClr val="6300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9" name="Freeform 386">
              <a:extLst>
                <a:ext uri="{FF2B5EF4-FFF2-40B4-BE49-F238E27FC236}">
                  <a16:creationId xmlns:a16="http://schemas.microsoft.com/office/drawing/2014/main" id="{B045B3A6-DEAB-6E82-8AC7-C88B2CB81043}"/>
                </a:ext>
              </a:extLst>
            </p:cNvPr>
            <p:cNvSpPr>
              <a:spLocks/>
            </p:cNvSpPr>
            <p:nvPr/>
          </p:nvSpPr>
          <p:spPr bwMode="auto">
            <a:xfrm>
              <a:off x="2970" y="3765"/>
              <a:ext cx="220" cy="223"/>
            </a:xfrm>
            <a:custGeom>
              <a:avLst/>
              <a:gdLst>
                <a:gd name="T0" fmla="*/ 0 w 98"/>
                <a:gd name="T1" fmla="*/ 0 h 99"/>
                <a:gd name="T2" fmla="*/ 352 w 98"/>
                <a:gd name="T3" fmla="*/ 218 h 99"/>
                <a:gd name="T4" fmla="*/ 801 w 98"/>
                <a:gd name="T5" fmla="*/ 390 h 99"/>
                <a:gd name="T6" fmla="*/ 983 w 98"/>
                <a:gd name="T7" fmla="*/ 491 h 99"/>
                <a:gd name="T8" fmla="*/ 1098 w 98"/>
                <a:gd name="T9" fmla="*/ 685 h 99"/>
                <a:gd name="T10" fmla="*/ 1064 w 98"/>
                <a:gd name="T11" fmla="*/ 969 h 99"/>
                <a:gd name="T12" fmla="*/ 882 w 98"/>
                <a:gd name="T13" fmla="*/ 1086 h 99"/>
                <a:gd name="T14" fmla="*/ 790 w 98"/>
                <a:gd name="T15" fmla="*/ 1131 h 99"/>
                <a:gd name="T16" fmla="*/ 952 w 98"/>
                <a:gd name="T17" fmla="*/ 777 h 99"/>
                <a:gd name="T18" fmla="*/ 745 w 98"/>
                <a:gd name="T19" fmla="*/ 583 h 99"/>
                <a:gd name="T20" fmla="*/ 429 w 98"/>
                <a:gd name="T21" fmla="*/ 446 h 99"/>
                <a:gd name="T22" fmla="*/ 218 w 98"/>
                <a:gd name="T23" fmla="*/ 182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99">
                  <a:moveTo>
                    <a:pt x="0" y="0"/>
                  </a:moveTo>
                  <a:cubicBezTo>
                    <a:pt x="6" y="8"/>
                    <a:pt x="22" y="15"/>
                    <a:pt x="31" y="19"/>
                  </a:cubicBezTo>
                  <a:cubicBezTo>
                    <a:pt x="44" y="25"/>
                    <a:pt x="57" y="29"/>
                    <a:pt x="71" y="34"/>
                  </a:cubicBezTo>
                  <a:cubicBezTo>
                    <a:pt x="76" y="37"/>
                    <a:pt x="81" y="39"/>
                    <a:pt x="87" y="43"/>
                  </a:cubicBezTo>
                  <a:cubicBezTo>
                    <a:pt x="94" y="48"/>
                    <a:pt x="97" y="50"/>
                    <a:pt x="97" y="60"/>
                  </a:cubicBezTo>
                  <a:cubicBezTo>
                    <a:pt x="98" y="68"/>
                    <a:pt x="97" y="77"/>
                    <a:pt x="94" y="85"/>
                  </a:cubicBezTo>
                  <a:cubicBezTo>
                    <a:pt x="90" y="93"/>
                    <a:pt x="85" y="92"/>
                    <a:pt x="78" y="95"/>
                  </a:cubicBezTo>
                  <a:cubicBezTo>
                    <a:pt x="75" y="96"/>
                    <a:pt x="73" y="98"/>
                    <a:pt x="70" y="99"/>
                  </a:cubicBezTo>
                  <a:cubicBezTo>
                    <a:pt x="77" y="92"/>
                    <a:pt x="86" y="79"/>
                    <a:pt x="84" y="68"/>
                  </a:cubicBezTo>
                  <a:cubicBezTo>
                    <a:pt x="83" y="60"/>
                    <a:pt x="73" y="54"/>
                    <a:pt x="66" y="51"/>
                  </a:cubicBezTo>
                  <a:cubicBezTo>
                    <a:pt x="56" y="47"/>
                    <a:pt x="47" y="46"/>
                    <a:pt x="38" y="39"/>
                  </a:cubicBezTo>
                  <a:cubicBezTo>
                    <a:pt x="31" y="32"/>
                    <a:pt x="26" y="23"/>
                    <a:pt x="19" y="16"/>
                  </a:cubicBezTo>
                </a:path>
              </a:pathLst>
            </a:custGeom>
            <a:solidFill>
              <a:srgbClr val="8C3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0" name="Freeform 387">
              <a:extLst>
                <a:ext uri="{FF2B5EF4-FFF2-40B4-BE49-F238E27FC236}">
                  <a16:creationId xmlns:a16="http://schemas.microsoft.com/office/drawing/2014/main" id="{127619CA-423C-E5B0-CDCD-50623E227832}"/>
                </a:ext>
              </a:extLst>
            </p:cNvPr>
            <p:cNvSpPr>
              <a:spLocks/>
            </p:cNvSpPr>
            <p:nvPr/>
          </p:nvSpPr>
          <p:spPr bwMode="auto">
            <a:xfrm>
              <a:off x="2952" y="3801"/>
              <a:ext cx="162" cy="175"/>
            </a:xfrm>
            <a:custGeom>
              <a:avLst/>
              <a:gdLst>
                <a:gd name="T0" fmla="*/ 36 w 72"/>
                <a:gd name="T1" fmla="*/ 146 h 78"/>
                <a:gd name="T2" fmla="*/ 45 w 72"/>
                <a:gd name="T3" fmla="*/ 462 h 78"/>
                <a:gd name="T4" fmla="*/ 146 w 72"/>
                <a:gd name="T5" fmla="*/ 781 h 78"/>
                <a:gd name="T6" fmla="*/ 558 w 72"/>
                <a:gd name="T7" fmla="*/ 871 h 78"/>
                <a:gd name="T8" fmla="*/ 810 w 72"/>
                <a:gd name="T9" fmla="*/ 781 h 78"/>
                <a:gd name="T10" fmla="*/ 639 w 72"/>
                <a:gd name="T11" fmla="*/ 655 h 78"/>
                <a:gd name="T12" fmla="*/ 299 w 72"/>
                <a:gd name="T13" fmla="*/ 462 h 78"/>
                <a:gd name="T14" fmla="*/ 137 w 72"/>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78">
                  <a:moveTo>
                    <a:pt x="3" y="13"/>
                  </a:moveTo>
                  <a:cubicBezTo>
                    <a:pt x="0" y="20"/>
                    <a:pt x="4" y="33"/>
                    <a:pt x="4" y="41"/>
                  </a:cubicBezTo>
                  <a:cubicBezTo>
                    <a:pt x="5" y="52"/>
                    <a:pt x="2" y="62"/>
                    <a:pt x="13" y="69"/>
                  </a:cubicBezTo>
                  <a:cubicBezTo>
                    <a:pt x="24" y="77"/>
                    <a:pt x="36" y="78"/>
                    <a:pt x="49" y="77"/>
                  </a:cubicBezTo>
                  <a:cubicBezTo>
                    <a:pt x="56" y="77"/>
                    <a:pt x="70" y="77"/>
                    <a:pt x="71" y="69"/>
                  </a:cubicBezTo>
                  <a:cubicBezTo>
                    <a:pt x="72" y="60"/>
                    <a:pt x="62" y="59"/>
                    <a:pt x="56" y="58"/>
                  </a:cubicBezTo>
                  <a:cubicBezTo>
                    <a:pt x="45" y="56"/>
                    <a:pt x="32" y="52"/>
                    <a:pt x="26" y="41"/>
                  </a:cubicBezTo>
                  <a:cubicBezTo>
                    <a:pt x="19" y="28"/>
                    <a:pt x="30" y="5"/>
                    <a:pt x="12" y="0"/>
                  </a:cubicBezTo>
                </a:path>
              </a:pathLst>
            </a:custGeom>
            <a:solidFill>
              <a:srgbClr val="D65D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1" name="Freeform 388">
              <a:extLst>
                <a:ext uri="{FF2B5EF4-FFF2-40B4-BE49-F238E27FC236}">
                  <a16:creationId xmlns:a16="http://schemas.microsoft.com/office/drawing/2014/main" id="{FFF13801-1703-9E1F-80DA-A4359418B150}"/>
                </a:ext>
              </a:extLst>
            </p:cNvPr>
            <p:cNvSpPr>
              <a:spLocks/>
            </p:cNvSpPr>
            <p:nvPr/>
          </p:nvSpPr>
          <p:spPr bwMode="auto">
            <a:xfrm>
              <a:off x="2972" y="3826"/>
              <a:ext cx="50" cy="126"/>
            </a:xfrm>
            <a:custGeom>
              <a:avLst/>
              <a:gdLst>
                <a:gd name="T0" fmla="*/ 36 w 22"/>
                <a:gd name="T1" fmla="*/ 126 h 56"/>
                <a:gd name="T2" fmla="*/ 57 w 22"/>
                <a:gd name="T3" fmla="*/ 491 h 56"/>
                <a:gd name="T4" fmla="*/ 259 w 22"/>
                <a:gd name="T5" fmla="*/ 592 h 56"/>
                <a:gd name="T6" fmla="*/ 102 w 22"/>
                <a:gd name="T7" fmla="*/ 308 h 56"/>
                <a:gd name="T8" fmla="*/ 93 w 22"/>
                <a:gd name="T9" fmla="*/ 11 h 56"/>
                <a:gd name="T10" fmla="*/ 45 w 22"/>
                <a:gd name="T11" fmla="*/ 45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56">
                  <a:moveTo>
                    <a:pt x="3" y="11"/>
                  </a:moveTo>
                  <a:cubicBezTo>
                    <a:pt x="0" y="18"/>
                    <a:pt x="4" y="35"/>
                    <a:pt x="5" y="43"/>
                  </a:cubicBezTo>
                  <a:cubicBezTo>
                    <a:pt x="7" y="51"/>
                    <a:pt x="15" y="56"/>
                    <a:pt x="22" y="52"/>
                  </a:cubicBezTo>
                  <a:cubicBezTo>
                    <a:pt x="12" y="48"/>
                    <a:pt x="10" y="37"/>
                    <a:pt x="9" y="27"/>
                  </a:cubicBezTo>
                  <a:cubicBezTo>
                    <a:pt x="9" y="19"/>
                    <a:pt x="13" y="8"/>
                    <a:pt x="8" y="1"/>
                  </a:cubicBezTo>
                  <a:cubicBezTo>
                    <a:pt x="5" y="0"/>
                    <a:pt x="3" y="1"/>
                    <a:pt x="4" y="4"/>
                  </a:cubicBezTo>
                </a:path>
              </a:pathLst>
            </a:custGeom>
            <a:solidFill>
              <a:srgbClr val="D670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2" name="Freeform 389">
              <a:extLst>
                <a:ext uri="{FF2B5EF4-FFF2-40B4-BE49-F238E27FC236}">
                  <a16:creationId xmlns:a16="http://schemas.microsoft.com/office/drawing/2014/main" id="{F41A5F30-5E4A-CCCF-DEDB-7F61D1A89E96}"/>
                </a:ext>
              </a:extLst>
            </p:cNvPr>
            <p:cNvSpPr>
              <a:spLocks/>
            </p:cNvSpPr>
            <p:nvPr/>
          </p:nvSpPr>
          <p:spPr bwMode="auto">
            <a:xfrm>
              <a:off x="2981" y="3860"/>
              <a:ext cx="12" cy="69"/>
            </a:xfrm>
            <a:custGeom>
              <a:avLst/>
              <a:gdLst>
                <a:gd name="T0" fmla="*/ 29 w 5"/>
                <a:gd name="T1" fmla="*/ 80 h 31"/>
                <a:gd name="T2" fmla="*/ 41 w 5"/>
                <a:gd name="T3" fmla="*/ 343 h 31"/>
                <a:gd name="T4" fmla="*/ 41 w 5"/>
                <a:gd name="T5" fmla="*/ 178 h 31"/>
                <a:gd name="T6" fmla="*/ 29 w 5"/>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31">
                  <a:moveTo>
                    <a:pt x="2" y="7"/>
                  </a:moveTo>
                  <a:cubicBezTo>
                    <a:pt x="0" y="11"/>
                    <a:pt x="1" y="27"/>
                    <a:pt x="3" y="31"/>
                  </a:cubicBezTo>
                  <a:cubicBezTo>
                    <a:pt x="5" y="27"/>
                    <a:pt x="3" y="21"/>
                    <a:pt x="3" y="16"/>
                  </a:cubicBezTo>
                  <a:cubicBezTo>
                    <a:pt x="3" y="12"/>
                    <a:pt x="1" y="2"/>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3" name="Freeform 390">
              <a:extLst>
                <a:ext uri="{FF2B5EF4-FFF2-40B4-BE49-F238E27FC236}">
                  <a16:creationId xmlns:a16="http://schemas.microsoft.com/office/drawing/2014/main" id="{8B519E58-0B98-DF97-6ED1-BF53BDA3CB10}"/>
                </a:ext>
              </a:extLst>
            </p:cNvPr>
            <p:cNvSpPr>
              <a:spLocks/>
            </p:cNvSpPr>
            <p:nvPr/>
          </p:nvSpPr>
          <p:spPr bwMode="auto">
            <a:xfrm>
              <a:off x="2997" y="3927"/>
              <a:ext cx="7" cy="9"/>
            </a:xfrm>
            <a:custGeom>
              <a:avLst/>
              <a:gdLst>
                <a:gd name="T0" fmla="*/ 0 w 3"/>
                <a:gd name="T1" fmla="*/ 0 h 4"/>
                <a:gd name="T2" fmla="*/ 37 w 3"/>
                <a:gd name="T3" fmla="*/ 45 h 4"/>
                <a:gd name="T4" fmla="*/ 0 60000 65536"/>
                <a:gd name="T5" fmla="*/ 0 60000 65536"/>
              </a:gdLst>
              <a:ahLst/>
              <a:cxnLst>
                <a:cxn ang="T4">
                  <a:pos x="T0" y="T1"/>
                </a:cxn>
                <a:cxn ang="T5">
                  <a:pos x="T2" y="T3"/>
                </a:cxn>
              </a:cxnLst>
              <a:rect l="0" t="0" r="r" b="b"/>
              <a:pathLst>
                <a:path w="3" h="4">
                  <a:moveTo>
                    <a:pt x="0" y="0"/>
                  </a:moveTo>
                  <a:cubicBezTo>
                    <a:pt x="0" y="2"/>
                    <a:pt x="1" y="3"/>
                    <a:pt x="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4" name="Freeform 391">
              <a:extLst>
                <a:ext uri="{FF2B5EF4-FFF2-40B4-BE49-F238E27FC236}">
                  <a16:creationId xmlns:a16="http://schemas.microsoft.com/office/drawing/2014/main" id="{4C06189E-565D-0CCE-F1DC-86867121D471}"/>
                </a:ext>
              </a:extLst>
            </p:cNvPr>
            <p:cNvSpPr>
              <a:spLocks/>
            </p:cNvSpPr>
            <p:nvPr/>
          </p:nvSpPr>
          <p:spPr bwMode="auto">
            <a:xfrm>
              <a:off x="3105" y="2724"/>
              <a:ext cx="45" cy="30"/>
            </a:xfrm>
            <a:custGeom>
              <a:avLst/>
              <a:gdLst>
                <a:gd name="T0" fmla="*/ 92 w 20"/>
                <a:gd name="T1" fmla="*/ 37 h 13"/>
                <a:gd name="T2" fmla="*/ 227 w 20"/>
                <a:gd name="T3" fmla="*/ 159 h 13"/>
                <a:gd name="T4" fmla="*/ 218 w 20"/>
                <a:gd name="T5" fmla="*/ 12 h 13"/>
                <a:gd name="T6" fmla="*/ 92 w 20"/>
                <a:gd name="T7" fmla="*/ 12 h 13"/>
                <a:gd name="T8" fmla="*/ 101 w 20"/>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3">
                  <a:moveTo>
                    <a:pt x="8" y="3"/>
                  </a:moveTo>
                  <a:cubicBezTo>
                    <a:pt x="0" y="4"/>
                    <a:pt x="18" y="12"/>
                    <a:pt x="20" y="13"/>
                  </a:cubicBezTo>
                  <a:cubicBezTo>
                    <a:pt x="12" y="11"/>
                    <a:pt x="10" y="5"/>
                    <a:pt x="19" y="1"/>
                  </a:cubicBezTo>
                  <a:cubicBezTo>
                    <a:pt x="16" y="0"/>
                    <a:pt x="11" y="1"/>
                    <a:pt x="8" y="1"/>
                  </a:cubicBezTo>
                  <a:cubicBezTo>
                    <a:pt x="8" y="0"/>
                    <a:pt x="9" y="0"/>
                    <a:pt x="9"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5" name="Freeform 392">
              <a:extLst>
                <a:ext uri="{FF2B5EF4-FFF2-40B4-BE49-F238E27FC236}">
                  <a16:creationId xmlns:a16="http://schemas.microsoft.com/office/drawing/2014/main" id="{50B6E19E-26D8-755D-86A5-7F8A1C26A01C}"/>
                </a:ext>
              </a:extLst>
            </p:cNvPr>
            <p:cNvSpPr>
              <a:spLocks/>
            </p:cNvSpPr>
            <p:nvPr/>
          </p:nvSpPr>
          <p:spPr bwMode="auto">
            <a:xfrm>
              <a:off x="3129" y="2825"/>
              <a:ext cx="70" cy="77"/>
            </a:xfrm>
            <a:custGeom>
              <a:avLst/>
              <a:gdLst>
                <a:gd name="T0" fmla="*/ 264 w 31"/>
                <a:gd name="T1" fmla="*/ 36 h 34"/>
                <a:gd name="T2" fmla="*/ 194 w 31"/>
                <a:gd name="T3" fmla="*/ 256 h 34"/>
                <a:gd name="T4" fmla="*/ 0 w 31"/>
                <a:gd name="T5" fmla="*/ 369 h 34"/>
                <a:gd name="T6" fmla="*/ 230 w 31"/>
                <a:gd name="T7" fmla="*/ 394 h 34"/>
                <a:gd name="T8" fmla="*/ 147 w 31"/>
                <a:gd name="T9" fmla="*/ 337 h 34"/>
                <a:gd name="T10" fmla="*/ 285 w 31"/>
                <a:gd name="T11" fmla="*/ 231 h 34"/>
                <a:gd name="T12" fmla="*/ 255 w 31"/>
                <a:gd name="T13" fmla="*/ 138 h 34"/>
                <a:gd name="T14" fmla="*/ 357 w 31"/>
                <a:gd name="T15" fmla="*/ 118 h 34"/>
                <a:gd name="T16" fmla="*/ 312 w 31"/>
                <a:gd name="T17" fmla="*/ 11 h 34"/>
                <a:gd name="T18" fmla="*/ 332 w 31"/>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4">
                  <a:moveTo>
                    <a:pt x="23" y="3"/>
                  </a:moveTo>
                  <a:cubicBezTo>
                    <a:pt x="18" y="9"/>
                    <a:pt x="24" y="17"/>
                    <a:pt x="17" y="22"/>
                  </a:cubicBezTo>
                  <a:cubicBezTo>
                    <a:pt x="12" y="26"/>
                    <a:pt x="6" y="29"/>
                    <a:pt x="0" y="32"/>
                  </a:cubicBezTo>
                  <a:cubicBezTo>
                    <a:pt x="5" y="33"/>
                    <a:pt x="19" y="28"/>
                    <a:pt x="20" y="34"/>
                  </a:cubicBezTo>
                  <a:cubicBezTo>
                    <a:pt x="21" y="28"/>
                    <a:pt x="17" y="26"/>
                    <a:pt x="13" y="29"/>
                  </a:cubicBezTo>
                  <a:cubicBezTo>
                    <a:pt x="16" y="25"/>
                    <a:pt x="24" y="23"/>
                    <a:pt x="25" y="20"/>
                  </a:cubicBezTo>
                  <a:cubicBezTo>
                    <a:pt x="25" y="17"/>
                    <a:pt x="21" y="15"/>
                    <a:pt x="22" y="12"/>
                  </a:cubicBezTo>
                  <a:cubicBezTo>
                    <a:pt x="24" y="8"/>
                    <a:pt x="28" y="9"/>
                    <a:pt x="31" y="10"/>
                  </a:cubicBezTo>
                  <a:cubicBezTo>
                    <a:pt x="30" y="7"/>
                    <a:pt x="27" y="4"/>
                    <a:pt x="27" y="1"/>
                  </a:cubicBezTo>
                  <a:cubicBezTo>
                    <a:pt x="28" y="1"/>
                    <a:pt x="28" y="1"/>
                    <a:pt x="29"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6" name="Freeform 393">
              <a:extLst>
                <a:ext uri="{FF2B5EF4-FFF2-40B4-BE49-F238E27FC236}">
                  <a16:creationId xmlns:a16="http://schemas.microsoft.com/office/drawing/2014/main" id="{8AAFF42F-69D1-B9EA-544F-53F24BF56806}"/>
                </a:ext>
              </a:extLst>
            </p:cNvPr>
            <p:cNvSpPr>
              <a:spLocks/>
            </p:cNvSpPr>
            <p:nvPr/>
          </p:nvSpPr>
          <p:spPr bwMode="auto">
            <a:xfrm>
              <a:off x="3105" y="2924"/>
              <a:ext cx="47" cy="23"/>
            </a:xfrm>
            <a:custGeom>
              <a:avLst/>
              <a:gdLst>
                <a:gd name="T0" fmla="*/ 81 w 21"/>
                <a:gd name="T1" fmla="*/ 74 h 10"/>
                <a:gd name="T2" fmla="*/ 0 w 21"/>
                <a:gd name="T3" fmla="*/ 122 h 10"/>
                <a:gd name="T4" fmla="*/ 154 w 21"/>
                <a:gd name="T5" fmla="*/ 122 h 10"/>
                <a:gd name="T6" fmla="*/ 145 w 21"/>
                <a:gd name="T7" fmla="*/ 48 h 10"/>
                <a:gd name="T8" fmla="*/ 235 w 21"/>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0">
                  <a:moveTo>
                    <a:pt x="7" y="6"/>
                  </a:moveTo>
                  <a:cubicBezTo>
                    <a:pt x="3" y="6"/>
                    <a:pt x="1" y="7"/>
                    <a:pt x="0" y="10"/>
                  </a:cubicBezTo>
                  <a:cubicBezTo>
                    <a:pt x="5" y="7"/>
                    <a:pt x="11" y="4"/>
                    <a:pt x="14" y="10"/>
                  </a:cubicBezTo>
                  <a:cubicBezTo>
                    <a:pt x="15" y="9"/>
                    <a:pt x="15" y="6"/>
                    <a:pt x="13" y="4"/>
                  </a:cubicBezTo>
                  <a:cubicBezTo>
                    <a:pt x="15" y="2"/>
                    <a:pt x="20" y="0"/>
                    <a:pt x="21"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7" name="Freeform 394">
              <a:extLst>
                <a:ext uri="{FF2B5EF4-FFF2-40B4-BE49-F238E27FC236}">
                  <a16:creationId xmlns:a16="http://schemas.microsoft.com/office/drawing/2014/main" id="{829D76AF-CE05-799A-E080-5585CA8617B5}"/>
                </a:ext>
              </a:extLst>
            </p:cNvPr>
            <p:cNvSpPr>
              <a:spLocks/>
            </p:cNvSpPr>
            <p:nvPr/>
          </p:nvSpPr>
          <p:spPr bwMode="auto">
            <a:xfrm>
              <a:off x="3096" y="3000"/>
              <a:ext cx="78" cy="50"/>
            </a:xfrm>
            <a:custGeom>
              <a:avLst/>
              <a:gdLst>
                <a:gd name="T0" fmla="*/ 0 w 35"/>
                <a:gd name="T1" fmla="*/ 259 h 22"/>
                <a:gd name="T2" fmla="*/ 223 w 35"/>
                <a:gd name="T3" fmla="*/ 186 h 22"/>
                <a:gd name="T4" fmla="*/ 377 w 35"/>
                <a:gd name="T5" fmla="*/ 45 h 22"/>
                <a:gd name="T6" fmla="*/ 377 w 35"/>
                <a:gd name="T7" fmla="*/ 57 h 22"/>
                <a:gd name="T8" fmla="*/ 189 w 35"/>
                <a:gd name="T9" fmla="*/ 45 h 22"/>
                <a:gd name="T10" fmla="*/ 234 w 35"/>
                <a:gd name="T11" fmla="*/ 15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2">
                  <a:moveTo>
                    <a:pt x="0" y="22"/>
                  </a:moveTo>
                  <a:cubicBezTo>
                    <a:pt x="7" y="21"/>
                    <a:pt x="12" y="20"/>
                    <a:pt x="20" y="16"/>
                  </a:cubicBezTo>
                  <a:cubicBezTo>
                    <a:pt x="26" y="13"/>
                    <a:pt x="28" y="6"/>
                    <a:pt x="34" y="4"/>
                  </a:cubicBezTo>
                  <a:cubicBezTo>
                    <a:pt x="34" y="4"/>
                    <a:pt x="35" y="5"/>
                    <a:pt x="34" y="5"/>
                  </a:cubicBezTo>
                  <a:cubicBezTo>
                    <a:pt x="30" y="3"/>
                    <a:pt x="21" y="3"/>
                    <a:pt x="17" y="4"/>
                  </a:cubicBezTo>
                  <a:cubicBezTo>
                    <a:pt x="23" y="0"/>
                    <a:pt x="30" y="10"/>
                    <a:pt x="21" y="1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8" name="Freeform 395">
              <a:extLst>
                <a:ext uri="{FF2B5EF4-FFF2-40B4-BE49-F238E27FC236}">
                  <a16:creationId xmlns:a16="http://schemas.microsoft.com/office/drawing/2014/main" id="{66808C2F-E0C8-43F1-F525-DD005E849C3D}"/>
                </a:ext>
              </a:extLst>
            </p:cNvPr>
            <p:cNvSpPr>
              <a:spLocks/>
            </p:cNvSpPr>
            <p:nvPr/>
          </p:nvSpPr>
          <p:spPr bwMode="auto">
            <a:xfrm>
              <a:off x="3161" y="3045"/>
              <a:ext cx="105" cy="50"/>
            </a:xfrm>
            <a:custGeom>
              <a:avLst/>
              <a:gdLst>
                <a:gd name="T0" fmla="*/ 0 w 47"/>
                <a:gd name="T1" fmla="*/ 232 h 22"/>
                <a:gd name="T2" fmla="*/ 199 w 47"/>
                <a:gd name="T3" fmla="*/ 202 h 22"/>
                <a:gd name="T4" fmla="*/ 290 w 47"/>
                <a:gd name="T5" fmla="*/ 248 h 22"/>
                <a:gd name="T6" fmla="*/ 315 w 47"/>
                <a:gd name="T7" fmla="*/ 166 h 22"/>
                <a:gd name="T8" fmla="*/ 489 w 47"/>
                <a:gd name="T9" fmla="*/ 130 h 22"/>
                <a:gd name="T10" fmla="*/ 344 w 47"/>
                <a:gd name="T11" fmla="*/ 0 h 22"/>
                <a:gd name="T12" fmla="*/ 400 w 47"/>
                <a:gd name="T13" fmla="*/ 73 h 22"/>
                <a:gd name="T14" fmla="*/ 290 w 47"/>
                <a:gd name="T15" fmla="*/ 16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22">
                  <a:moveTo>
                    <a:pt x="0" y="20"/>
                  </a:moveTo>
                  <a:cubicBezTo>
                    <a:pt x="4" y="16"/>
                    <a:pt x="12" y="15"/>
                    <a:pt x="18" y="17"/>
                  </a:cubicBezTo>
                  <a:cubicBezTo>
                    <a:pt x="20" y="18"/>
                    <a:pt x="24" y="22"/>
                    <a:pt x="26" y="21"/>
                  </a:cubicBezTo>
                  <a:cubicBezTo>
                    <a:pt x="30" y="19"/>
                    <a:pt x="27" y="16"/>
                    <a:pt x="28" y="14"/>
                  </a:cubicBezTo>
                  <a:cubicBezTo>
                    <a:pt x="32" y="7"/>
                    <a:pt x="42" y="15"/>
                    <a:pt x="44" y="11"/>
                  </a:cubicBezTo>
                  <a:cubicBezTo>
                    <a:pt x="47" y="7"/>
                    <a:pt x="34" y="2"/>
                    <a:pt x="31" y="0"/>
                  </a:cubicBezTo>
                  <a:cubicBezTo>
                    <a:pt x="33" y="2"/>
                    <a:pt x="35" y="4"/>
                    <a:pt x="36" y="6"/>
                  </a:cubicBezTo>
                  <a:cubicBezTo>
                    <a:pt x="32" y="9"/>
                    <a:pt x="22" y="6"/>
                    <a:pt x="26" y="14"/>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9" name="Freeform 396">
              <a:extLst>
                <a:ext uri="{FF2B5EF4-FFF2-40B4-BE49-F238E27FC236}">
                  <a16:creationId xmlns:a16="http://schemas.microsoft.com/office/drawing/2014/main" id="{70840381-EEBA-0D52-EF8F-CAF192198BE3}"/>
                </a:ext>
              </a:extLst>
            </p:cNvPr>
            <p:cNvSpPr>
              <a:spLocks/>
            </p:cNvSpPr>
            <p:nvPr/>
          </p:nvSpPr>
          <p:spPr bwMode="auto">
            <a:xfrm>
              <a:off x="3349" y="2949"/>
              <a:ext cx="61" cy="125"/>
            </a:xfrm>
            <a:custGeom>
              <a:avLst/>
              <a:gdLst>
                <a:gd name="T0" fmla="*/ 102 w 27"/>
                <a:gd name="T1" fmla="*/ 0 h 56"/>
                <a:gd name="T2" fmla="*/ 0 w 27"/>
                <a:gd name="T3" fmla="*/ 165 h 56"/>
                <a:gd name="T4" fmla="*/ 138 w 27"/>
                <a:gd name="T5" fmla="*/ 134 h 56"/>
                <a:gd name="T6" fmla="*/ 174 w 27"/>
                <a:gd name="T7" fmla="*/ 279 h 56"/>
                <a:gd name="T8" fmla="*/ 174 w 27"/>
                <a:gd name="T9" fmla="*/ 353 h 56"/>
                <a:gd name="T10" fmla="*/ 210 w 27"/>
                <a:gd name="T11" fmla="*/ 413 h 56"/>
                <a:gd name="T12" fmla="*/ 81 w 27"/>
                <a:gd name="T13" fmla="*/ 458 h 56"/>
                <a:gd name="T14" fmla="*/ 264 w 27"/>
                <a:gd name="T15" fmla="*/ 623 h 56"/>
                <a:gd name="T16" fmla="*/ 300 w 27"/>
                <a:gd name="T17" fmla="*/ 469 h 56"/>
                <a:gd name="T18" fmla="*/ 239 w 27"/>
                <a:gd name="T19" fmla="*/ 324 h 56"/>
                <a:gd name="T20" fmla="*/ 239 w 27"/>
                <a:gd name="T21" fmla="*/ 165 h 56"/>
                <a:gd name="T22" fmla="*/ 163 w 27"/>
                <a:gd name="T23" fmla="*/ 9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56">
                  <a:moveTo>
                    <a:pt x="9" y="0"/>
                  </a:moveTo>
                  <a:cubicBezTo>
                    <a:pt x="7" y="5"/>
                    <a:pt x="3" y="10"/>
                    <a:pt x="0" y="15"/>
                  </a:cubicBezTo>
                  <a:cubicBezTo>
                    <a:pt x="4" y="14"/>
                    <a:pt x="9" y="10"/>
                    <a:pt x="12" y="12"/>
                  </a:cubicBezTo>
                  <a:cubicBezTo>
                    <a:pt x="15" y="14"/>
                    <a:pt x="14" y="23"/>
                    <a:pt x="15" y="25"/>
                  </a:cubicBezTo>
                  <a:cubicBezTo>
                    <a:pt x="15" y="28"/>
                    <a:pt x="15" y="29"/>
                    <a:pt x="15" y="32"/>
                  </a:cubicBezTo>
                  <a:cubicBezTo>
                    <a:pt x="16" y="34"/>
                    <a:pt x="19" y="35"/>
                    <a:pt x="18" y="37"/>
                  </a:cubicBezTo>
                  <a:cubicBezTo>
                    <a:pt x="18" y="39"/>
                    <a:pt x="8" y="41"/>
                    <a:pt x="7" y="41"/>
                  </a:cubicBezTo>
                  <a:cubicBezTo>
                    <a:pt x="19" y="37"/>
                    <a:pt x="25" y="45"/>
                    <a:pt x="23" y="56"/>
                  </a:cubicBezTo>
                  <a:cubicBezTo>
                    <a:pt x="25" y="52"/>
                    <a:pt x="27" y="46"/>
                    <a:pt x="26" y="42"/>
                  </a:cubicBezTo>
                  <a:cubicBezTo>
                    <a:pt x="26" y="37"/>
                    <a:pt x="22" y="34"/>
                    <a:pt x="21" y="29"/>
                  </a:cubicBezTo>
                  <a:cubicBezTo>
                    <a:pt x="20" y="25"/>
                    <a:pt x="23" y="20"/>
                    <a:pt x="21" y="15"/>
                  </a:cubicBezTo>
                  <a:cubicBezTo>
                    <a:pt x="19" y="11"/>
                    <a:pt x="10" y="7"/>
                    <a:pt x="14" y="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0" name="Freeform 397">
              <a:extLst>
                <a:ext uri="{FF2B5EF4-FFF2-40B4-BE49-F238E27FC236}">
                  <a16:creationId xmlns:a16="http://schemas.microsoft.com/office/drawing/2014/main" id="{ADF04BAD-495B-B0C5-71E8-D4A9A239E669}"/>
                </a:ext>
              </a:extLst>
            </p:cNvPr>
            <p:cNvSpPr>
              <a:spLocks/>
            </p:cNvSpPr>
            <p:nvPr/>
          </p:nvSpPr>
          <p:spPr bwMode="auto">
            <a:xfrm>
              <a:off x="3435" y="2388"/>
              <a:ext cx="60" cy="63"/>
            </a:xfrm>
            <a:custGeom>
              <a:avLst/>
              <a:gdLst>
                <a:gd name="T0" fmla="*/ 0 w 27"/>
                <a:gd name="T1" fmla="*/ 320 h 28"/>
                <a:gd name="T2" fmla="*/ 296 w 27"/>
                <a:gd name="T3" fmla="*/ 218 h 28"/>
                <a:gd name="T4" fmla="*/ 53 w 27"/>
                <a:gd name="T5" fmla="*/ 320 h 28"/>
                <a:gd name="T6" fmla="*/ 0 60000 65536"/>
                <a:gd name="T7" fmla="*/ 0 60000 65536"/>
                <a:gd name="T8" fmla="*/ 0 60000 65536"/>
              </a:gdLst>
              <a:ahLst/>
              <a:cxnLst>
                <a:cxn ang="T6">
                  <a:pos x="T0" y="T1"/>
                </a:cxn>
                <a:cxn ang="T7">
                  <a:pos x="T2" y="T3"/>
                </a:cxn>
                <a:cxn ang="T8">
                  <a:pos x="T4" y="T5"/>
                </a:cxn>
              </a:cxnLst>
              <a:rect l="0" t="0" r="r" b="b"/>
              <a:pathLst>
                <a:path w="27" h="28">
                  <a:moveTo>
                    <a:pt x="0" y="28"/>
                  </a:moveTo>
                  <a:cubicBezTo>
                    <a:pt x="8" y="26"/>
                    <a:pt x="12" y="0"/>
                    <a:pt x="27" y="19"/>
                  </a:cubicBezTo>
                  <a:cubicBezTo>
                    <a:pt x="22" y="17"/>
                    <a:pt x="8" y="24"/>
                    <a:pt x="5" y="28"/>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1" name="Freeform 398">
              <a:extLst>
                <a:ext uri="{FF2B5EF4-FFF2-40B4-BE49-F238E27FC236}">
                  <a16:creationId xmlns:a16="http://schemas.microsoft.com/office/drawing/2014/main" id="{FBD666D2-FEF6-718A-6982-E699B722EF72}"/>
                </a:ext>
              </a:extLst>
            </p:cNvPr>
            <p:cNvSpPr>
              <a:spLocks/>
            </p:cNvSpPr>
            <p:nvPr/>
          </p:nvSpPr>
          <p:spPr bwMode="auto">
            <a:xfrm>
              <a:off x="3300" y="2462"/>
              <a:ext cx="83" cy="27"/>
            </a:xfrm>
            <a:custGeom>
              <a:avLst/>
              <a:gdLst>
                <a:gd name="T0" fmla="*/ 0 w 37"/>
                <a:gd name="T1" fmla="*/ 72 h 12"/>
                <a:gd name="T2" fmla="*/ 191 w 37"/>
                <a:gd name="T3" fmla="*/ 25 h 12"/>
                <a:gd name="T4" fmla="*/ 417 w 37"/>
                <a:gd name="T5" fmla="*/ 56 h 12"/>
                <a:gd name="T6" fmla="*/ 20 w 37"/>
                <a:gd name="T7" fmla="*/ 9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12">
                  <a:moveTo>
                    <a:pt x="0" y="6"/>
                  </a:moveTo>
                  <a:cubicBezTo>
                    <a:pt x="6" y="3"/>
                    <a:pt x="11" y="0"/>
                    <a:pt x="17" y="2"/>
                  </a:cubicBezTo>
                  <a:cubicBezTo>
                    <a:pt x="24" y="3"/>
                    <a:pt x="29" y="5"/>
                    <a:pt x="37" y="5"/>
                  </a:cubicBezTo>
                  <a:cubicBezTo>
                    <a:pt x="31" y="11"/>
                    <a:pt x="8" y="12"/>
                    <a:pt x="2" y="8"/>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2" name="Freeform 399">
              <a:extLst>
                <a:ext uri="{FF2B5EF4-FFF2-40B4-BE49-F238E27FC236}">
                  <a16:creationId xmlns:a16="http://schemas.microsoft.com/office/drawing/2014/main" id="{F8DE563A-7C9A-10A8-F94A-EAC4C5C78D96}"/>
                </a:ext>
              </a:extLst>
            </p:cNvPr>
            <p:cNvSpPr>
              <a:spLocks/>
            </p:cNvSpPr>
            <p:nvPr/>
          </p:nvSpPr>
          <p:spPr bwMode="auto">
            <a:xfrm>
              <a:off x="3601" y="2482"/>
              <a:ext cx="105" cy="92"/>
            </a:xfrm>
            <a:custGeom>
              <a:avLst/>
              <a:gdLst>
                <a:gd name="T0" fmla="*/ 154 w 47"/>
                <a:gd name="T1" fmla="*/ 126 h 41"/>
                <a:gd name="T2" fmla="*/ 315 w 47"/>
                <a:gd name="T3" fmla="*/ 292 h 41"/>
                <a:gd name="T4" fmla="*/ 525 w 47"/>
                <a:gd name="T5" fmla="*/ 462 h 41"/>
                <a:gd name="T6" fmla="*/ 270 w 47"/>
                <a:gd name="T7" fmla="*/ 417 h 41"/>
                <a:gd name="T8" fmla="*/ 89 w 47"/>
                <a:gd name="T9" fmla="*/ 397 h 41"/>
                <a:gd name="T10" fmla="*/ 170 w 47"/>
                <a:gd name="T11" fmla="*/ 236 h 41"/>
                <a:gd name="T12" fmla="*/ 101 w 47"/>
                <a:gd name="T13" fmla="*/ 101 h 41"/>
                <a:gd name="T14" fmla="*/ 9 w 47"/>
                <a:gd name="T15" fmla="*/ 0 h 41"/>
                <a:gd name="T16" fmla="*/ 9 w 47"/>
                <a:gd name="T17" fmla="*/ 0 h 41"/>
                <a:gd name="T18" fmla="*/ 145 w 47"/>
                <a:gd name="T19" fmla="*/ 101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1">
                  <a:moveTo>
                    <a:pt x="14" y="11"/>
                  </a:moveTo>
                  <a:cubicBezTo>
                    <a:pt x="20" y="15"/>
                    <a:pt x="22" y="22"/>
                    <a:pt x="28" y="26"/>
                  </a:cubicBezTo>
                  <a:cubicBezTo>
                    <a:pt x="34" y="31"/>
                    <a:pt x="44" y="33"/>
                    <a:pt x="47" y="41"/>
                  </a:cubicBezTo>
                  <a:cubicBezTo>
                    <a:pt x="40" y="41"/>
                    <a:pt x="31" y="38"/>
                    <a:pt x="24" y="37"/>
                  </a:cubicBezTo>
                  <a:cubicBezTo>
                    <a:pt x="19" y="37"/>
                    <a:pt x="13" y="36"/>
                    <a:pt x="8" y="35"/>
                  </a:cubicBezTo>
                  <a:cubicBezTo>
                    <a:pt x="16" y="29"/>
                    <a:pt x="21" y="32"/>
                    <a:pt x="15" y="21"/>
                  </a:cubicBezTo>
                  <a:cubicBezTo>
                    <a:pt x="13" y="17"/>
                    <a:pt x="12" y="12"/>
                    <a:pt x="9" y="9"/>
                  </a:cubicBezTo>
                  <a:cubicBezTo>
                    <a:pt x="5" y="6"/>
                    <a:pt x="1" y="7"/>
                    <a:pt x="1" y="0"/>
                  </a:cubicBezTo>
                  <a:cubicBezTo>
                    <a:pt x="0" y="0"/>
                    <a:pt x="0" y="0"/>
                    <a:pt x="1" y="0"/>
                  </a:cubicBezTo>
                  <a:cubicBezTo>
                    <a:pt x="7" y="3"/>
                    <a:pt x="9" y="3"/>
                    <a:pt x="13" y="9"/>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3" name="Freeform 400">
              <a:extLst>
                <a:ext uri="{FF2B5EF4-FFF2-40B4-BE49-F238E27FC236}">
                  <a16:creationId xmlns:a16="http://schemas.microsoft.com/office/drawing/2014/main" id="{9985E958-580C-1861-7675-3220E811C1D3}"/>
                </a:ext>
              </a:extLst>
            </p:cNvPr>
            <p:cNvSpPr>
              <a:spLocks/>
            </p:cNvSpPr>
            <p:nvPr/>
          </p:nvSpPr>
          <p:spPr bwMode="auto">
            <a:xfrm>
              <a:off x="3419" y="2480"/>
              <a:ext cx="135" cy="58"/>
            </a:xfrm>
            <a:custGeom>
              <a:avLst/>
              <a:gdLst>
                <a:gd name="T0" fmla="*/ 72 w 60"/>
                <a:gd name="T1" fmla="*/ 154 h 26"/>
                <a:gd name="T2" fmla="*/ 0 w 60"/>
                <a:gd name="T3" fmla="*/ 154 h 26"/>
                <a:gd name="T4" fmla="*/ 182 w 60"/>
                <a:gd name="T5" fmla="*/ 288 h 26"/>
                <a:gd name="T6" fmla="*/ 117 w 60"/>
                <a:gd name="T7" fmla="*/ 145 h 26"/>
                <a:gd name="T8" fmla="*/ 344 w 60"/>
                <a:gd name="T9" fmla="*/ 199 h 26"/>
                <a:gd name="T10" fmla="*/ 502 w 60"/>
                <a:gd name="T11" fmla="*/ 100 h 26"/>
                <a:gd name="T12" fmla="*/ 684 w 60"/>
                <a:gd name="T13" fmla="*/ 0 h 26"/>
                <a:gd name="T14" fmla="*/ 308 w 60"/>
                <a:gd name="T15" fmla="*/ 109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6">
                  <a:moveTo>
                    <a:pt x="6" y="14"/>
                  </a:moveTo>
                  <a:cubicBezTo>
                    <a:pt x="4" y="14"/>
                    <a:pt x="2" y="14"/>
                    <a:pt x="0" y="14"/>
                  </a:cubicBezTo>
                  <a:cubicBezTo>
                    <a:pt x="2" y="19"/>
                    <a:pt x="10" y="26"/>
                    <a:pt x="16" y="26"/>
                  </a:cubicBezTo>
                  <a:cubicBezTo>
                    <a:pt x="9" y="25"/>
                    <a:pt x="0" y="17"/>
                    <a:pt x="10" y="13"/>
                  </a:cubicBezTo>
                  <a:cubicBezTo>
                    <a:pt x="18" y="10"/>
                    <a:pt x="23" y="15"/>
                    <a:pt x="30" y="18"/>
                  </a:cubicBezTo>
                  <a:cubicBezTo>
                    <a:pt x="21" y="9"/>
                    <a:pt x="40" y="9"/>
                    <a:pt x="44" y="9"/>
                  </a:cubicBezTo>
                  <a:cubicBezTo>
                    <a:pt x="46" y="2"/>
                    <a:pt x="54" y="3"/>
                    <a:pt x="60" y="0"/>
                  </a:cubicBezTo>
                  <a:cubicBezTo>
                    <a:pt x="53" y="1"/>
                    <a:pt x="31" y="3"/>
                    <a:pt x="27" y="1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4" name="Freeform 401">
              <a:extLst>
                <a:ext uri="{FF2B5EF4-FFF2-40B4-BE49-F238E27FC236}">
                  <a16:creationId xmlns:a16="http://schemas.microsoft.com/office/drawing/2014/main" id="{301CD680-1368-9629-A897-AD278315BD4F}"/>
                </a:ext>
              </a:extLst>
            </p:cNvPr>
            <p:cNvSpPr>
              <a:spLocks/>
            </p:cNvSpPr>
            <p:nvPr/>
          </p:nvSpPr>
          <p:spPr bwMode="auto">
            <a:xfrm>
              <a:off x="3475" y="2538"/>
              <a:ext cx="112" cy="36"/>
            </a:xfrm>
            <a:custGeom>
              <a:avLst/>
              <a:gdLst>
                <a:gd name="T0" fmla="*/ 0 w 50"/>
                <a:gd name="T1" fmla="*/ 25 h 16"/>
                <a:gd name="T2" fmla="*/ 562 w 50"/>
                <a:gd name="T3" fmla="*/ 72 h 16"/>
                <a:gd name="T4" fmla="*/ 417 w 50"/>
                <a:gd name="T5" fmla="*/ 0 h 16"/>
                <a:gd name="T6" fmla="*/ 190 w 50"/>
                <a:gd name="T7" fmla="*/ 36 h 16"/>
                <a:gd name="T8" fmla="*/ 90 w 50"/>
                <a:gd name="T9" fmla="*/ 2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6">
                  <a:moveTo>
                    <a:pt x="0" y="2"/>
                  </a:moveTo>
                  <a:cubicBezTo>
                    <a:pt x="15" y="16"/>
                    <a:pt x="33" y="6"/>
                    <a:pt x="50" y="6"/>
                  </a:cubicBezTo>
                  <a:cubicBezTo>
                    <a:pt x="47" y="5"/>
                    <a:pt x="40" y="3"/>
                    <a:pt x="37" y="0"/>
                  </a:cubicBezTo>
                  <a:cubicBezTo>
                    <a:pt x="35" y="7"/>
                    <a:pt x="21" y="9"/>
                    <a:pt x="17" y="3"/>
                  </a:cubicBezTo>
                  <a:cubicBezTo>
                    <a:pt x="17" y="10"/>
                    <a:pt x="11" y="4"/>
                    <a:pt x="8" y="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5" name="Freeform 402">
              <a:extLst>
                <a:ext uri="{FF2B5EF4-FFF2-40B4-BE49-F238E27FC236}">
                  <a16:creationId xmlns:a16="http://schemas.microsoft.com/office/drawing/2014/main" id="{4D72DDA5-BAEE-A7F1-A1B4-021E4C22D615}"/>
                </a:ext>
              </a:extLst>
            </p:cNvPr>
            <p:cNvSpPr>
              <a:spLocks/>
            </p:cNvSpPr>
            <p:nvPr/>
          </p:nvSpPr>
          <p:spPr bwMode="auto">
            <a:xfrm>
              <a:off x="3731" y="2617"/>
              <a:ext cx="56" cy="141"/>
            </a:xfrm>
            <a:custGeom>
              <a:avLst/>
              <a:gdLst>
                <a:gd name="T0" fmla="*/ 146 w 25"/>
                <a:gd name="T1" fmla="*/ 101 h 63"/>
                <a:gd name="T2" fmla="*/ 271 w 25"/>
                <a:gd name="T3" fmla="*/ 436 h 63"/>
                <a:gd name="T4" fmla="*/ 81 w 25"/>
                <a:gd name="T5" fmla="*/ 707 h 63"/>
                <a:gd name="T6" fmla="*/ 36 w 25"/>
                <a:gd name="T7" fmla="*/ 607 h 63"/>
                <a:gd name="T8" fmla="*/ 146 w 25"/>
                <a:gd name="T9" fmla="*/ 450 h 63"/>
                <a:gd name="T10" fmla="*/ 246 w 25"/>
                <a:gd name="T11" fmla="*/ 325 h 63"/>
                <a:gd name="T12" fmla="*/ 101 w 25"/>
                <a:gd name="T13" fmla="*/ 325 h 63"/>
                <a:gd name="T14" fmla="*/ 170 w 25"/>
                <a:gd name="T15" fmla="*/ 235 h 63"/>
                <a:gd name="T16" fmla="*/ 90 w 25"/>
                <a:gd name="T17" fmla="*/ 154 h 63"/>
                <a:gd name="T18" fmla="*/ 0 w 25"/>
                <a:gd name="T19" fmla="*/ 0 h 63"/>
                <a:gd name="T20" fmla="*/ 155 w 25"/>
                <a:gd name="T21" fmla="*/ 11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63">
                  <a:moveTo>
                    <a:pt x="13" y="9"/>
                  </a:moveTo>
                  <a:cubicBezTo>
                    <a:pt x="23" y="11"/>
                    <a:pt x="25" y="30"/>
                    <a:pt x="24" y="39"/>
                  </a:cubicBezTo>
                  <a:cubicBezTo>
                    <a:pt x="23" y="50"/>
                    <a:pt x="10" y="53"/>
                    <a:pt x="7" y="63"/>
                  </a:cubicBezTo>
                  <a:cubicBezTo>
                    <a:pt x="5" y="61"/>
                    <a:pt x="4" y="57"/>
                    <a:pt x="3" y="54"/>
                  </a:cubicBezTo>
                  <a:cubicBezTo>
                    <a:pt x="10" y="56"/>
                    <a:pt x="21" y="46"/>
                    <a:pt x="13" y="40"/>
                  </a:cubicBezTo>
                  <a:cubicBezTo>
                    <a:pt x="18" y="39"/>
                    <a:pt x="23" y="34"/>
                    <a:pt x="22" y="29"/>
                  </a:cubicBezTo>
                  <a:cubicBezTo>
                    <a:pt x="19" y="20"/>
                    <a:pt x="15" y="30"/>
                    <a:pt x="9" y="29"/>
                  </a:cubicBezTo>
                  <a:cubicBezTo>
                    <a:pt x="12" y="27"/>
                    <a:pt x="15" y="25"/>
                    <a:pt x="15" y="21"/>
                  </a:cubicBezTo>
                  <a:cubicBezTo>
                    <a:pt x="14" y="16"/>
                    <a:pt x="10" y="17"/>
                    <a:pt x="8" y="14"/>
                  </a:cubicBezTo>
                  <a:cubicBezTo>
                    <a:pt x="5" y="8"/>
                    <a:pt x="8" y="2"/>
                    <a:pt x="0" y="0"/>
                  </a:cubicBezTo>
                  <a:cubicBezTo>
                    <a:pt x="5" y="0"/>
                    <a:pt x="12" y="4"/>
                    <a:pt x="14" y="1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6" name="Freeform 403">
              <a:extLst>
                <a:ext uri="{FF2B5EF4-FFF2-40B4-BE49-F238E27FC236}">
                  <a16:creationId xmlns:a16="http://schemas.microsoft.com/office/drawing/2014/main" id="{3106A614-0CAC-E84C-F8E2-68A0DB8AFA26}"/>
                </a:ext>
              </a:extLst>
            </p:cNvPr>
            <p:cNvSpPr>
              <a:spLocks/>
            </p:cNvSpPr>
            <p:nvPr/>
          </p:nvSpPr>
          <p:spPr bwMode="auto">
            <a:xfrm>
              <a:off x="3684" y="2803"/>
              <a:ext cx="85" cy="146"/>
            </a:xfrm>
            <a:custGeom>
              <a:avLst/>
              <a:gdLst>
                <a:gd name="T0" fmla="*/ 280 w 38"/>
                <a:gd name="T1" fmla="*/ 0 h 65"/>
                <a:gd name="T2" fmla="*/ 389 w 38"/>
                <a:gd name="T3" fmla="*/ 182 h 65"/>
                <a:gd name="T4" fmla="*/ 389 w 38"/>
                <a:gd name="T5" fmla="*/ 398 h 65"/>
                <a:gd name="T6" fmla="*/ 380 w 38"/>
                <a:gd name="T7" fmla="*/ 611 h 65"/>
                <a:gd name="T8" fmla="*/ 255 w 38"/>
                <a:gd name="T9" fmla="*/ 737 h 65"/>
                <a:gd name="T10" fmla="*/ 235 w 38"/>
                <a:gd name="T11" fmla="*/ 726 h 65"/>
                <a:gd name="T12" fmla="*/ 344 w 38"/>
                <a:gd name="T13" fmla="*/ 566 h 65"/>
                <a:gd name="T14" fmla="*/ 291 w 38"/>
                <a:gd name="T15" fmla="*/ 429 h 65"/>
                <a:gd name="T16" fmla="*/ 181 w 38"/>
                <a:gd name="T17" fmla="*/ 409 h 65"/>
                <a:gd name="T18" fmla="*/ 145 w 38"/>
                <a:gd name="T19" fmla="*/ 555 h 65"/>
                <a:gd name="T20" fmla="*/ 110 w 38"/>
                <a:gd name="T21" fmla="*/ 418 h 65"/>
                <a:gd name="T22" fmla="*/ 0 w 38"/>
                <a:gd name="T23" fmla="*/ 337 h 65"/>
                <a:gd name="T24" fmla="*/ 291 w 38"/>
                <a:gd name="T25" fmla="*/ 319 h 65"/>
                <a:gd name="T26" fmla="*/ 300 w 38"/>
                <a:gd name="T27" fmla="*/ 90 h 65"/>
                <a:gd name="T28" fmla="*/ 235 w 38"/>
                <a:gd name="T29" fmla="*/ 272 h 65"/>
                <a:gd name="T30" fmla="*/ 190 w 38"/>
                <a:gd name="T31" fmla="*/ 20 h 65"/>
                <a:gd name="T32" fmla="*/ 271 w 38"/>
                <a:gd name="T33" fmla="*/ 2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5">
                  <a:moveTo>
                    <a:pt x="25" y="0"/>
                  </a:moveTo>
                  <a:cubicBezTo>
                    <a:pt x="26" y="6"/>
                    <a:pt x="33" y="10"/>
                    <a:pt x="35" y="16"/>
                  </a:cubicBezTo>
                  <a:cubicBezTo>
                    <a:pt x="37" y="22"/>
                    <a:pt x="35" y="29"/>
                    <a:pt x="35" y="35"/>
                  </a:cubicBezTo>
                  <a:cubicBezTo>
                    <a:pt x="34" y="42"/>
                    <a:pt x="38" y="48"/>
                    <a:pt x="34" y="54"/>
                  </a:cubicBezTo>
                  <a:cubicBezTo>
                    <a:pt x="32" y="58"/>
                    <a:pt x="26" y="62"/>
                    <a:pt x="23" y="65"/>
                  </a:cubicBezTo>
                  <a:cubicBezTo>
                    <a:pt x="22" y="64"/>
                    <a:pt x="22" y="64"/>
                    <a:pt x="21" y="64"/>
                  </a:cubicBezTo>
                  <a:cubicBezTo>
                    <a:pt x="21" y="58"/>
                    <a:pt x="30" y="57"/>
                    <a:pt x="31" y="50"/>
                  </a:cubicBezTo>
                  <a:cubicBezTo>
                    <a:pt x="32" y="46"/>
                    <a:pt x="29" y="41"/>
                    <a:pt x="26" y="38"/>
                  </a:cubicBezTo>
                  <a:cubicBezTo>
                    <a:pt x="24" y="35"/>
                    <a:pt x="19" y="30"/>
                    <a:pt x="16" y="36"/>
                  </a:cubicBezTo>
                  <a:cubicBezTo>
                    <a:pt x="13" y="40"/>
                    <a:pt x="19" y="45"/>
                    <a:pt x="13" y="49"/>
                  </a:cubicBezTo>
                  <a:cubicBezTo>
                    <a:pt x="11" y="45"/>
                    <a:pt x="12" y="41"/>
                    <a:pt x="10" y="37"/>
                  </a:cubicBezTo>
                  <a:cubicBezTo>
                    <a:pt x="8" y="33"/>
                    <a:pt x="4" y="32"/>
                    <a:pt x="0" y="30"/>
                  </a:cubicBezTo>
                  <a:cubicBezTo>
                    <a:pt x="9" y="30"/>
                    <a:pt x="18" y="33"/>
                    <a:pt x="26" y="28"/>
                  </a:cubicBezTo>
                  <a:cubicBezTo>
                    <a:pt x="35" y="23"/>
                    <a:pt x="28" y="17"/>
                    <a:pt x="27" y="8"/>
                  </a:cubicBezTo>
                  <a:cubicBezTo>
                    <a:pt x="21" y="11"/>
                    <a:pt x="26" y="22"/>
                    <a:pt x="21" y="24"/>
                  </a:cubicBezTo>
                  <a:cubicBezTo>
                    <a:pt x="18" y="16"/>
                    <a:pt x="21" y="10"/>
                    <a:pt x="17" y="2"/>
                  </a:cubicBezTo>
                  <a:cubicBezTo>
                    <a:pt x="20" y="2"/>
                    <a:pt x="24" y="2"/>
                    <a:pt x="24" y="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7" name="Freeform 404">
              <a:extLst>
                <a:ext uri="{FF2B5EF4-FFF2-40B4-BE49-F238E27FC236}">
                  <a16:creationId xmlns:a16="http://schemas.microsoft.com/office/drawing/2014/main" id="{6283D2A5-801B-020D-BA93-9B33EB2EEADE}"/>
                </a:ext>
              </a:extLst>
            </p:cNvPr>
            <p:cNvSpPr>
              <a:spLocks/>
            </p:cNvSpPr>
            <p:nvPr/>
          </p:nvSpPr>
          <p:spPr bwMode="auto">
            <a:xfrm>
              <a:off x="3562" y="2749"/>
              <a:ext cx="133" cy="150"/>
            </a:xfrm>
            <a:custGeom>
              <a:avLst/>
              <a:gdLst>
                <a:gd name="T0" fmla="*/ 284 w 59"/>
                <a:gd name="T1" fmla="*/ 201 h 67"/>
                <a:gd name="T2" fmla="*/ 437 w 59"/>
                <a:gd name="T3" fmla="*/ 255 h 67"/>
                <a:gd name="T4" fmla="*/ 494 w 59"/>
                <a:gd name="T5" fmla="*/ 582 h 67"/>
                <a:gd name="T6" fmla="*/ 604 w 59"/>
                <a:gd name="T7" fmla="*/ 672 h 67"/>
                <a:gd name="T8" fmla="*/ 575 w 59"/>
                <a:gd name="T9" fmla="*/ 741 h 67"/>
                <a:gd name="T10" fmla="*/ 413 w 59"/>
                <a:gd name="T11" fmla="*/ 470 h 67"/>
                <a:gd name="T12" fmla="*/ 207 w 59"/>
                <a:gd name="T13" fmla="*/ 226 h 67"/>
                <a:gd name="T14" fmla="*/ 0 w 59"/>
                <a:gd name="T15" fmla="*/ 56 h 67"/>
                <a:gd name="T16" fmla="*/ 255 w 59"/>
                <a:gd name="T17" fmla="*/ 14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67">
                  <a:moveTo>
                    <a:pt x="25" y="18"/>
                  </a:moveTo>
                  <a:cubicBezTo>
                    <a:pt x="29" y="21"/>
                    <a:pt x="33" y="24"/>
                    <a:pt x="38" y="23"/>
                  </a:cubicBezTo>
                  <a:cubicBezTo>
                    <a:pt x="41" y="32"/>
                    <a:pt x="40" y="43"/>
                    <a:pt x="43" y="52"/>
                  </a:cubicBezTo>
                  <a:cubicBezTo>
                    <a:pt x="46" y="58"/>
                    <a:pt x="48" y="58"/>
                    <a:pt x="53" y="60"/>
                  </a:cubicBezTo>
                  <a:cubicBezTo>
                    <a:pt x="59" y="64"/>
                    <a:pt x="59" y="67"/>
                    <a:pt x="50" y="66"/>
                  </a:cubicBezTo>
                  <a:cubicBezTo>
                    <a:pt x="37" y="64"/>
                    <a:pt x="36" y="53"/>
                    <a:pt x="36" y="42"/>
                  </a:cubicBezTo>
                  <a:cubicBezTo>
                    <a:pt x="36" y="28"/>
                    <a:pt x="28" y="26"/>
                    <a:pt x="18" y="20"/>
                  </a:cubicBezTo>
                  <a:cubicBezTo>
                    <a:pt x="13" y="18"/>
                    <a:pt x="2" y="10"/>
                    <a:pt x="0" y="5"/>
                  </a:cubicBezTo>
                  <a:cubicBezTo>
                    <a:pt x="8" y="0"/>
                    <a:pt x="14" y="14"/>
                    <a:pt x="22" y="1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8" name="Freeform 405">
              <a:extLst>
                <a:ext uri="{FF2B5EF4-FFF2-40B4-BE49-F238E27FC236}">
                  <a16:creationId xmlns:a16="http://schemas.microsoft.com/office/drawing/2014/main" id="{653C73BD-01D7-BE93-F93F-B95A2B22D7D0}"/>
                </a:ext>
              </a:extLst>
            </p:cNvPr>
            <p:cNvSpPr>
              <a:spLocks/>
            </p:cNvSpPr>
            <p:nvPr/>
          </p:nvSpPr>
          <p:spPr bwMode="auto">
            <a:xfrm>
              <a:off x="3583" y="2677"/>
              <a:ext cx="31" cy="47"/>
            </a:xfrm>
            <a:custGeom>
              <a:avLst/>
              <a:gdLst>
                <a:gd name="T0" fmla="*/ 44 w 14"/>
                <a:gd name="T1" fmla="*/ 0 h 21"/>
                <a:gd name="T2" fmla="*/ 153 w 14"/>
                <a:gd name="T3" fmla="*/ 90 h 21"/>
                <a:gd name="T4" fmla="*/ 133 w 14"/>
                <a:gd name="T5" fmla="*/ 235 h 21"/>
                <a:gd name="T6" fmla="*/ 35 w 14"/>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1">
                  <a:moveTo>
                    <a:pt x="4" y="0"/>
                  </a:moveTo>
                  <a:cubicBezTo>
                    <a:pt x="4" y="3"/>
                    <a:pt x="11" y="8"/>
                    <a:pt x="14" y="8"/>
                  </a:cubicBezTo>
                  <a:cubicBezTo>
                    <a:pt x="13" y="12"/>
                    <a:pt x="11" y="16"/>
                    <a:pt x="12" y="21"/>
                  </a:cubicBezTo>
                  <a:cubicBezTo>
                    <a:pt x="10" y="16"/>
                    <a:pt x="0" y="4"/>
                    <a:pt x="3"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9" name="Freeform 406">
              <a:extLst>
                <a:ext uri="{FF2B5EF4-FFF2-40B4-BE49-F238E27FC236}">
                  <a16:creationId xmlns:a16="http://schemas.microsoft.com/office/drawing/2014/main" id="{6D934C4C-E787-0BF6-C2DF-497EE0F01D58}"/>
                </a:ext>
              </a:extLst>
            </p:cNvPr>
            <p:cNvSpPr>
              <a:spLocks/>
            </p:cNvSpPr>
            <p:nvPr/>
          </p:nvSpPr>
          <p:spPr bwMode="auto">
            <a:xfrm>
              <a:off x="3361" y="2523"/>
              <a:ext cx="80" cy="74"/>
            </a:xfrm>
            <a:custGeom>
              <a:avLst/>
              <a:gdLst>
                <a:gd name="T0" fmla="*/ 118 w 36"/>
                <a:gd name="T1" fmla="*/ 0 h 33"/>
                <a:gd name="T2" fmla="*/ 89 w 36"/>
                <a:gd name="T3" fmla="*/ 372 h 33"/>
                <a:gd name="T4" fmla="*/ 178 w 36"/>
                <a:gd name="T5" fmla="*/ 157 h 33"/>
                <a:gd name="T6" fmla="*/ 276 w 36"/>
                <a:gd name="T7" fmla="*/ 215 h 33"/>
                <a:gd name="T8" fmla="*/ 396 w 36"/>
                <a:gd name="T9" fmla="*/ 235 h 33"/>
                <a:gd name="T10" fmla="*/ 133 w 36"/>
                <a:gd name="T11" fmla="*/ 81 h 33"/>
                <a:gd name="T12" fmla="*/ 153 w 36"/>
                <a:gd name="T13" fmla="*/ 5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3">
                  <a:moveTo>
                    <a:pt x="11" y="0"/>
                  </a:moveTo>
                  <a:cubicBezTo>
                    <a:pt x="4" y="8"/>
                    <a:pt x="0" y="24"/>
                    <a:pt x="8" y="33"/>
                  </a:cubicBezTo>
                  <a:cubicBezTo>
                    <a:pt x="6" y="24"/>
                    <a:pt x="3" y="8"/>
                    <a:pt x="16" y="14"/>
                  </a:cubicBezTo>
                  <a:cubicBezTo>
                    <a:pt x="19" y="16"/>
                    <a:pt x="21" y="18"/>
                    <a:pt x="25" y="19"/>
                  </a:cubicBezTo>
                  <a:cubicBezTo>
                    <a:pt x="28" y="21"/>
                    <a:pt x="33" y="20"/>
                    <a:pt x="36" y="21"/>
                  </a:cubicBezTo>
                  <a:cubicBezTo>
                    <a:pt x="28" y="16"/>
                    <a:pt x="20" y="14"/>
                    <a:pt x="12" y="7"/>
                  </a:cubicBezTo>
                  <a:cubicBezTo>
                    <a:pt x="12" y="6"/>
                    <a:pt x="13" y="5"/>
                    <a:pt x="14" y="5"/>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0" name="Freeform 407">
              <a:extLst>
                <a:ext uri="{FF2B5EF4-FFF2-40B4-BE49-F238E27FC236}">
                  <a16:creationId xmlns:a16="http://schemas.microsoft.com/office/drawing/2014/main" id="{80C14522-E403-C026-E46E-EE8ABCA9BE01}"/>
                </a:ext>
              </a:extLst>
            </p:cNvPr>
            <p:cNvSpPr>
              <a:spLocks/>
            </p:cNvSpPr>
            <p:nvPr/>
          </p:nvSpPr>
          <p:spPr bwMode="auto">
            <a:xfrm>
              <a:off x="3327" y="2527"/>
              <a:ext cx="20" cy="36"/>
            </a:xfrm>
            <a:custGeom>
              <a:avLst/>
              <a:gdLst>
                <a:gd name="T0" fmla="*/ 64 w 9"/>
                <a:gd name="T1" fmla="*/ 36 h 16"/>
                <a:gd name="T2" fmla="*/ 44 w 9"/>
                <a:gd name="T3" fmla="*/ 182 h 16"/>
                <a:gd name="T4" fmla="*/ 98 w 9"/>
                <a:gd name="T5" fmla="*/ 0 h 16"/>
                <a:gd name="T6" fmla="*/ 0 60000 65536"/>
                <a:gd name="T7" fmla="*/ 0 60000 65536"/>
                <a:gd name="T8" fmla="*/ 0 60000 65536"/>
              </a:gdLst>
              <a:ahLst/>
              <a:cxnLst>
                <a:cxn ang="T6">
                  <a:pos x="T0" y="T1"/>
                </a:cxn>
                <a:cxn ang="T7">
                  <a:pos x="T2" y="T3"/>
                </a:cxn>
                <a:cxn ang="T8">
                  <a:pos x="T4" y="T5"/>
                </a:cxn>
              </a:cxnLst>
              <a:rect l="0" t="0" r="r" b="b"/>
              <a:pathLst>
                <a:path w="9" h="16">
                  <a:moveTo>
                    <a:pt x="6" y="3"/>
                  </a:moveTo>
                  <a:cubicBezTo>
                    <a:pt x="0" y="6"/>
                    <a:pt x="1" y="11"/>
                    <a:pt x="4" y="16"/>
                  </a:cubicBezTo>
                  <a:cubicBezTo>
                    <a:pt x="4" y="10"/>
                    <a:pt x="4" y="4"/>
                    <a:pt x="9"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1" name="Freeform 408">
              <a:extLst>
                <a:ext uri="{FF2B5EF4-FFF2-40B4-BE49-F238E27FC236}">
                  <a16:creationId xmlns:a16="http://schemas.microsoft.com/office/drawing/2014/main" id="{005A8FC6-167D-CEC8-84B4-F17086891656}"/>
                </a:ext>
              </a:extLst>
            </p:cNvPr>
            <p:cNvSpPr>
              <a:spLocks/>
            </p:cNvSpPr>
            <p:nvPr/>
          </p:nvSpPr>
          <p:spPr bwMode="auto">
            <a:xfrm>
              <a:off x="3401" y="2668"/>
              <a:ext cx="87" cy="83"/>
            </a:xfrm>
            <a:custGeom>
              <a:avLst/>
              <a:gdLst>
                <a:gd name="T0" fmla="*/ 0 w 39"/>
                <a:gd name="T1" fmla="*/ 0 h 37"/>
                <a:gd name="T2" fmla="*/ 288 w 39"/>
                <a:gd name="T3" fmla="*/ 417 h 37"/>
                <a:gd name="T4" fmla="*/ 190 w 39"/>
                <a:gd name="T5" fmla="*/ 236 h 37"/>
                <a:gd name="T6" fmla="*/ 433 w 39"/>
                <a:gd name="T7" fmla="*/ 397 h 37"/>
                <a:gd name="T8" fmla="*/ 109 w 39"/>
                <a:gd name="T9" fmla="*/ 6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7">
                  <a:moveTo>
                    <a:pt x="0" y="0"/>
                  </a:moveTo>
                  <a:cubicBezTo>
                    <a:pt x="11" y="9"/>
                    <a:pt x="17" y="26"/>
                    <a:pt x="26" y="37"/>
                  </a:cubicBezTo>
                  <a:cubicBezTo>
                    <a:pt x="22" y="34"/>
                    <a:pt x="16" y="27"/>
                    <a:pt x="17" y="21"/>
                  </a:cubicBezTo>
                  <a:cubicBezTo>
                    <a:pt x="26" y="15"/>
                    <a:pt x="33" y="32"/>
                    <a:pt x="39" y="35"/>
                  </a:cubicBezTo>
                  <a:cubicBezTo>
                    <a:pt x="32" y="25"/>
                    <a:pt x="21" y="10"/>
                    <a:pt x="10" y="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2" name="Freeform 409">
              <a:extLst>
                <a:ext uri="{FF2B5EF4-FFF2-40B4-BE49-F238E27FC236}">
                  <a16:creationId xmlns:a16="http://schemas.microsoft.com/office/drawing/2014/main" id="{3D9392DF-6F14-AA95-DD6B-C0BE66B2EE83}"/>
                </a:ext>
              </a:extLst>
            </p:cNvPr>
            <p:cNvSpPr>
              <a:spLocks/>
            </p:cNvSpPr>
            <p:nvPr/>
          </p:nvSpPr>
          <p:spPr bwMode="auto">
            <a:xfrm>
              <a:off x="3531" y="2781"/>
              <a:ext cx="74" cy="49"/>
            </a:xfrm>
            <a:custGeom>
              <a:avLst/>
              <a:gdLst>
                <a:gd name="T0" fmla="*/ 0 w 33"/>
                <a:gd name="T1" fmla="*/ 0 h 22"/>
                <a:gd name="T2" fmla="*/ 65 w 33"/>
                <a:gd name="T3" fmla="*/ 243 h 22"/>
                <a:gd name="T4" fmla="*/ 182 w 33"/>
                <a:gd name="T5" fmla="*/ 109 h 22"/>
                <a:gd name="T6" fmla="*/ 372 w 33"/>
                <a:gd name="T7" fmla="*/ 234 h 22"/>
                <a:gd name="T8" fmla="*/ 81 w 33"/>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2">
                  <a:moveTo>
                    <a:pt x="0" y="0"/>
                  </a:moveTo>
                  <a:cubicBezTo>
                    <a:pt x="8" y="6"/>
                    <a:pt x="6" y="13"/>
                    <a:pt x="6" y="22"/>
                  </a:cubicBezTo>
                  <a:cubicBezTo>
                    <a:pt x="9" y="17"/>
                    <a:pt x="6" y="7"/>
                    <a:pt x="16" y="10"/>
                  </a:cubicBezTo>
                  <a:cubicBezTo>
                    <a:pt x="22" y="12"/>
                    <a:pt x="27" y="20"/>
                    <a:pt x="33" y="21"/>
                  </a:cubicBezTo>
                  <a:cubicBezTo>
                    <a:pt x="29" y="8"/>
                    <a:pt x="15" y="9"/>
                    <a:pt x="7"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3" name="Freeform 410">
              <a:extLst>
                <a:ext uri="{FF2B5EF4-FFF2-40B4-BE49-F238E27FC236}">
                  <a16:creationId xmlns:a16="http://schemas.microsoft.com/office/drawing/2014/main" id="{519DF643-C798-6400-D774-2C6336B222FA}"/>
                </a:ext>
              </a:extLst>
            </p:cNvPr>
            <p:cNvSpPr>
              <a:spLocks/>
            </p:cNvSpPr>
            <p:nvPr/>
          </p:nvSpPr>
          <p:spPr bwMode="auto">
            <a:xfrm>
              <a:off x="3542" y="2864"/>
              <a:ext cx="32" cy="31"/>
            </a:xfrm>
            <a:custGeom>
              <a:avLst/>
              <a:gdLst>
                <a:gd name="T0" fmla="*/ 25 w 14"/>
                <a:gd name="T1" fmla="*/ 0 h 14"/>
                <a:gd name="T2" fmla="*/ 25 w 14"/>
                <a:gd name="T3" fmla="*/ 153 h 14"/>
                <a:gd name="T4" fmla="*/ 48 w 14"/>
                <a:gd name="T5" fmla="*/ 64 h 14"/>
                <a:gd name="T6" fmla="*/ 167 w 14"/>
                <a:gd name="T7" fmla="*/ 89 h 14"/>
                <a:gd name="T8" fmla="*/ 48 w 14"/>
                <a:gd name="T9" fmla="*/ 9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2" y="0"/>
                  </a:moveTo>
                  <a:cubicBezTo>
                    <a:pt x="0" y="4"/>
                    <a:pt x="0" y="10"/>
                    <a:pt x="2" y="14"/>
                  </a:cubicBezTo>
                  <a:cubicBezTo>
                    <a:pt x="3" y="11"/>
                    <a:pt x="3" y="9"/>
                    <a:pt x="4" y="6"/>
                  </a:cubicBezTo>
                  <a:cubicBezTo>
                    <a:pt x="8" y="5"/>
                    <a:pt x="11" y="7"/>
                    <a:pt x="14" y="8"/>
                  </a:cubicBezTo>
                  <a:cubicBezTo>
                    <a:pt x="12" y="4"/>
                    <a:pt x="7" y="3"/>
                    <a:pt x="4" y="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4" name="Freeform 411">
              <a:extLst>
                <a:ext uri="{FF2B5EF4-FFF2-40B4-BE49-F238E27FC236}">
                  <a16:creationId xmlns:a16="http://schemas.microsoft.com/office/drawing/2014/main" id="{0965F361-CF05-B2EC-7689-D269AC7CE550}"/>
                </a:ext>
              </a:extLst>
            </p:cNvPr>
            <p:cNvSpPr>
              <a:spLocks/>
            </p:cNvSpPr>
            <p:nvPr/>
          </p:nvSpPr>
          <p:spPr bwMode="auto">
            <a:xfrm>
              <a:off x="3455" y="2805"/>
              <a:ext cx="29" cy="41"/>
            </a:xfrm>
            <a:custGeom>
              <a:avLst/>
              <a:gdLst>
                <a:gd name="T0" fmla="*/ 9 w 13"/>
                <a:gd name="T1" fmla="*/ 0 h 18"/>
                <a:gd name="T2" fmla="*/ 89 w 13"/>
                <a:gd name="T3" fmla="*/ 212 h 18"/>
                <a:gd name="T4" fmla="*/ 145 w 13"/>
                <a:gd name="T5" fmla="*/ 130 h 18"/>
                <a:gd name="T6" fmla="*/ 45 w 13"/>
                <a:gd name="T7" fmla="*/ 1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8">
                  <a:moveTo>
                    <a:pt x="1" y="0"/>
                  </a:moveTo>
                  <a:cubicBezTo>
                    <a:pt x="0" y="7"/>
                    <a:pt x="3" y="13"/>
                    <a:pt x="8" y="18"/>
                  </a:cubicBezTo>
                  <a:cubicBezTo>
                    <a:pt x="0" y="10"/>
                    <a:pt x="7" y="10"/>
                    <a:pt x="13" y="11"/>
                  </a:cubicBezTo>
                  <a:cubicBezTo>
                    <a:pt x="11" y="7"/>
                    <a:pt x="6" y="5"/>
                    <a:pt x="4" y="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5" name="Freeform 412">
              <a:extLst>
                <a:ext uri="{FF2B5EF4-FFF2-40B4-BE49-F238E27FC236}">
                  <a16:creationId xmlns:a16="http://schemas.microsoft.com/office/drawing/2014/main" id="{4F59511D-31DE-529C-F411-672AE1F61B33}"/>
                </a:ext>
              </a:extLst>
            </p:cNvPr>
            <p:cNvSpPr>
              <a:spLocks/>
            </p:cNvSpPr>
            <p:nvPr/>
          </p:nvSpPr>
          <p:spPr bwMode="auto">
            <a:xfrm>
              <a:off x="3105" y="3371"/>
              <a:ext cx="78" cy="33"/>
            </a:xfrm>
            <a:custGeom>
              <a:avLst/>
              <a:gdLst>
                <a:gd name="T0" fmla="*/ 36 w 35"/>
                <a:gd name="T1" fmla="*/ 53 h 15"/>
                <a:gd name="T2" fmla="*/ 234 w 35"/>
                <a:gd name="T3" fmla="*/ 150 h 15"/>
                <a:gd name="T4" fmla="*/ 377 w 35"/>
                <a:gd name="T5" fmla="*/ 0 h 15"/>
                <a:gd name="T6" fmla="*/ 279 w 35"/>
                <a:gd name="T7" fmla="*/ 44 h 15"/>
                <a:gd name="T8" fmla="*/ 178 w 35"/>
                <a:gd name="T9" fmla="*/ 10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5">
                  <a:moveTo>
                    <a:pt x="3" y="5"/>
                  </a:moveTo>
                  <a:cubicBezTo>
                    <a:pt x="0" y="11"/>
                    <a:pt x="16" y="14"/>
                    <a:pt x="21" y="14"/>
                  </a:cubicBezTo>
                  <a:cubicBezTo>
                    <a:pt x="29" y="15"/>
                    <a:pt x="35" y="10"/>
                    <a:pt x="34" y="0"/>
                  </a:cubicBezTo>
                  <a:cubicBezTo>
                    <a:pt x="30" y="0"/>
                    <a:pt x="29" y="3"/>
                    <a:pt x="25" y="4"/>
                  </a:cubicBezTo>
                  <a:cubicBezTo>
                    <a:pt x="34" y="14"/>
                    <a:pt x="21" y="9"/>
                    <a:pt x="16" y="1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6" name="Freeform 413">
              <a:extLst>
                <a:ext uri="{FF2B5EF4-FFF2-40B4-BE49-F238E27FC236}">
                  <a16:creationId xmlns:a16="http://schemas.microsoft.com/office/drawing/2014/main" id="{8A339B2D-4940-2BDC-F714-75AEFBB688B3}"/>
                </a:ext>
              </a:extLst>
            </p:cNvPr>
            <p:cNvSpPr>
              <a:spLocks/>
            </p:cNvSpPr>
            <p:nvPr/>
          </p:nvSpPr>
          <p:spPr bwMode="auto">
            <a:xfrm>
              <a:off x="3233" y="3366"/>
              <a:ext cx="96" cy="61"/>
            </a:xfrm>
            <a:custGeom>
              <a:avLst/>
              <a:gdLst>
                <a:gd name="T0" fmla="*/ 0 w 43"/>
                <a:gd name="T1" fmla="*/ 183 h 27"/>
                <a:gd name="T2" fmla="*/ 355 w 43"/>
                <a:gd name="T3" fmla="*/ 312 h 27"/>
                <a:gd name="T4" fmla="*/ 355 w 43"/>
                <a:gd name="T5" fmla="*/ 149 h 27"/>
                <a:gd name="T6" fmla="*/ 424 w 43"/>
                <a:gd name="T7" fmla="*/ 56 h 27"/>
                <a:gd name="T8" fmla="*/ 299 w 43"/>
                <a:gd name="T9" fmla="*/ 81 h 27"/>
                <a:gd name="T10" fmla="*/ 179 w 43"/>
                <a:gd name="T11" fmla="*/ 0 h 27"/>
                <a:gd name="T12" fmla="*/ 89 w 43"/>
                <a:gd name="T13" fmla="*/ 138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7">
                  <a:moveTo>
                    <a:pt x="0" y="16"/>
                  </a:moveTo>
                  <a:cubicBezTo>
                    <a:pt x="8" y="16"/>
                    <a:pt x="30" y="15"/>
                    <a:pt x="32" y="27"/>
                  </a:cubicBezTo>
                  <a:cubicBezTo>
                    <a:pt x="29" y="23"/>
                    <a:pt x="29" y="18"/>
                    <a:pt x="32" y="13"/>
                  </a:cubicBezTo>
                  <a:cubicBezTo>
                    <a:pt x="36" y="9"/>
                    <a:pt x="43" y="10"/>
                    <a:pt x="38" y="5"/>
                  </a:cubicBezTo>
                  <a:cubicBezTo>
                    <a:pt x="33" y="0"/>
                    <a:pt x="32" y="5"/>
                    <a:pt x="27" y="7"/>
                  </a:cubicBezTo>
                  <a:cubicBezTo>
                    <a:pt x="21" y="8"/>
                    <a:pt x="16" y="6"/>
                    <a:pt x="16" y="0"/>
                  </a:cubicBezTo>
                  <a:cubicBezTo>
                    <a:pt x="14" y="4"/>
                    <a:pt x="14" y="13"/>
                    <a:pt x="8" y="1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7" name="Freeform 414">
              <a:extLst>
                <a:ext uri="{FF2B5EF4-FFF2-40B4-BE49-F238E27FC236}">
                  <a16:creationId xmlns:a16="http://schemas.microsoft.com/office/drawing/2014/main" id="{033D69C0-82CF-6C23-DA21-C7F7222A3373}"/>
                </a:ext>
              </a:extLst>
            </p:cNvPr>
            <p:cNvSpPr>
              <a:spLocks/>
            </p:cNvSpPr>
            <p:nvPr/>
          </p:nvSpPr>
          <p:spPr bwMode="auto">
            <a:xfrm>
              <a:off x="3347" y="3353"/>
              <a:ext cx="43" cy="186"/>
            </a:xfrm>
            <a:custGeom>
              <a:avLst/>
              <a:gdLst>
                <a:gd name="T0" fmla="*/ 174 w 19"/>
                <a:gd name="T1" fmla="*/ 182 h 83"/>
                <a:gd name="T2" fmla="*/ 163 w 19"/>
                <a:gd name="T3" fmla="*/ 587 h 83"/>
                <a:gd name="T4" fmla="*/ 0 w 19"/>
                <a:gd name="T5" fmla="*/ 934 h 83"/>
                <a:gd name="T6" fmla="*/ 81 w 19"/>
                <a:gd name="T7" fmla="*/ 733 h 83"/>
                <a:gd name="T8" fmla="*/ 118 w 19"/>
                <a:gd name="T9" fmla="*/ 554 h 83"/>
                <a:gd name="T10" fmla="*/ 72 w 19"/>
                <a:gd name="T11" fmla="*/ 408 h 83"/>
                <a:gd name="T12" fmla="*/ 45 w 19"/>
                <a:gd name="T13" fmla="*/ 247 h 83"/>
                <a:gd name="T14" fmla="*/ 149 w 19"/>
                <a:gd name="T15" fmla="*/ 0 h 83"/>
                <a:gd name="T16" fmla="*/ 174 w 19"/>
                <a:gd name="T17" fmla="*/ 247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83">
                  <a:moveTo>
                    <a:pt x="15" y="16"/>
                  </a:moveTo>
                  <a:cubicBezTo>
                    <a:pt x="19" y="25"/>
                    <a:pt x="17" y="42"/>
                    <a:pt x="14" y="52"/>
                  </a:cubicBezTo>
                  <a:cubicBezTo>
                    <a:pt x="11" y="63"/>
                    <a:pt x="4" y="72"/>
                    <a:pt x="0" y="83"/>
                  </a:cubicBezTo>
                  <a:cubicBezTo>
                    <a:pt x="2" y="76"/>
                    <a:pt x="3" y="71"/>
                    <a:pt x="7" y="65"/>
                  </a:cubicBezTo>
                  <a:cubicBezTo>
                    <a:pt x="9" y="60"/>
                    <a:pt x="10" y="54"/>
                    <a:pt x="10" y="49"/>
                  </a:cubicBezTo>
                  <a:cubicBezTo>
                    <a:pt x="10" y="43"/>
                    <a:pt x="8" y="41"/>
                    <a:pt x="6" y="36"/>
                  </a:cubicBezTo>
                  <a:cubicBezTo>
                    <a:pt x="5" y="32"/>
                    <a:pt x="7" y="23"/>
                    <a:pt x="4" y="22"/>
                  </a:cubicBezTo>
                  <a:cubicBezTo>
                    <a:pt x="15" y="35"/>
                    <a:pt x="12" y="1"/>
                    <a:pt x="13" y="0"/>
                  </a:cubicBezTo>
                  <a:cubicBezTo>
                    <a:pt x="13" y="7"/>
                    <a:pt x="15" y="14"/>
                    <a:pt x="15" y="2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8" name="Freeform 415">
              <a:extLst>
                <a:ext uri="{FF2B5EF4-FFF2-40B4-BE49-F238E27FC236}">
                  <a16:creationId xmlns:a16="http://schemas.microsoft.com/office/drawing/2014/main" id="{4B72BE7C-EF70-E1D3-D64F-D5A0F7252665}"/>
                </a:ext>
              </a:extLst>
            </p:cNvPr>
            <p:cNvSpPr>
              <a:spLocks/>
            </p:cNvSpPr>
            <p:nvPr/>
          </p:nvSpPr>
          <p:spPr bwMode="auto">
            <a:xfrm>
              <a:off x="3203" y="3624"/>
              <a:ext cx="131" cy="74"/>
            </a:xfrm>
            <a:custGeom>
              <a:avLst/>
              <a:gdLst>
                <a:gd name="T0" fmla="*/ 25 w 58"/>
                <a:gd name="T1" fmla="*/ 0 h 33"/>
                <a:gd name="T2" fmla="*/ 321 w 58"/>
                <a:gd name="T3" fmla="*/ 170 h 33"/>
                <a:gd name="T4" fmla="*/ 495 w 58"/>
                <a:gd name="T5" fmla="*/ 271 h 33"/>
                <a:gd name="T6" fmla="*/ 669 w 58"/>
                <a:gd name="T7" fmla="*/ 372 h 33"/>
                <a:gd name="T8" fmla="*/ 632 w 58"/>
                <a:gd name="T9" fmla="*/ 126 h 33"/>
                <a:gd name="T10" fmla="*/ 506 w 58"/>
                <a:gd name="T11" fmla="*/ 182 h 33"/>
                <a:gd name="T12" fmla="*/ 357 w 58"/>
                <a:gd name="T13" fmla="*/ 157 h 33"/>
                <a:gd name="T14" fmla="*/ 402 w 58"/>
                <a:gd name="T15" fmla="*/ 9 h 33"/>
                <a:gd name="T16" fmla="*/ 264 w 58"/>
                <a:gd name="T17" fmla="*/ 6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33">
                  <a:moveTo>
                    <a:pt x="2" y="0"/>
                  </a:moveTo>
                  <a:cubicBezTo>
                    <a:pt x="0" y="11"/>
                    <a:pt x="21" y="12"/>
                    <a:pt x="28" y="15"/>
                  </a:cubicBezTo>
                  <a:cubicBezTo>
                    <a:pt x="33" y="18"/>
                    <a:pt x="38" y="21"/>
                    <a:pt x="43" y="24"/>
                  </a:cubicBezTo>
                  <a:cubicBezTo>
                    <a:pt x="49" y="26"/>
                    <a:pt x="53" y="29"/>
                    <a:pt x="58" y="33"/>
                  </a:cubicBezTo>
                  <a:cubicBezTo>
                    <a:pt x="47" y="26"/>
                    <a:pt x="45" y="19"/>
                    <a:pt x="55" y="11"/>
                  </a:cubicBezTo>
                  <a:cubicBezTo>
                    <a:pt x="50" y="11"/>
                    <a:pt x="48" y="16"/>
                    <a:pt x="44" y="16"/>
                  </a:cubicBezTo>
                  <a:cubicBezTo>
                    <a:pt x="39" y="17"/>
                    <a:pt x="36" y="13"/>
                    <a:pt x="31" y="14"/>
                  </a:cubicBezTo>
                  <a:cubicBezTo>
                    <a:pt x="33" y="10"/>
                    <a:pt x="38" y="5"/>
                    <a:pt x="35" y="1"/>
                  </a:cubicBezTo>
                  <a:cubicBezTo>
                    <a:pt x="31" y="4"/>
                    <a:pt x="28" y="7"/>
                    <a:pt x="23" y="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9" name="Freeform 416">
              <a:extLst>
                <a:ext uri="{FF2B5EF4-FFF2-40B4-BE49-F238E27FC236}">
                  <a16:creationId xmlns:a16="http://schemas.microsoft.com/office/drawing/2014/main" id="{5BD9BF67-6EFC-8946-EB50-4D28BF0D3870}"/>
                </a:ext>
              </a:extLst>
            </p:cNvPr>
            <p:cNvSpPr>
              <a:spLocks/>
            </p:cNvSpPr>
            <p:nvPr/>
          </p:nvSpPr>
          <p:spPr bwMode="auto">
            <a:xfrm>
              <a:off x="3358" y="3687"/>
              <a:ext cx="88" cy="56"/>
            </a:xfrm>
            <a:custGeom>
              <a:avLst/>
              <a:gdLst>
                <a:gd name="T0" fmla="*/ 0 w 39"/>
                <a:gd name="T1" fmla="*/ 56 h 25"/>
                <a:gd name="T2" fmla="*/ 45 w 39"/>
                <a:gd name="T3" fmla="*/ 235 h 25"/>
                <a:gd name="T4" fmla="*/ 219 w 39"/>
                <a:gd name="T5" fmla="*/ 134 h 25"/>
                <a:gd name="T6" fmla="*/ 284 w 39"/>
                <a:gd name="T7" fmla="*/ 226 h 25"/>
                <a:gd name="T8" fmla="*/ 345 w 39"/>
                <a:gd name="T9" fmla="*/ 155 h 25"/>
                <a:gd name="T10" fmla="*/ 449 w 39"/>
                <a:gd name="T11" fmla="*/ 155 h 25"/>
                <a:gd name="T12" fmla="*/ 438 w 39"/>
                <a:gd name="T13" fmla="*/ 81 h 25"/>
                <a:gd name="T14" fmla="*/ 366 w 39"/>
                <a:gd name="T15" fmla="*/ 134 h 25"/>
                <a:gd name="T16" fmla="*/ 275 w 39"/>
                <a:gd name="T17" fmla="*/ 65 h 25"/>
                <a:gd name="T18" fmla="*/ 117 w 39"/>
                <a:gd name="T19" fmla="*/ 134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5">
                  <a:moveTo>
                    <a:pt x="0" y="5"/>
                  </a:moveTo>
                  <a:cubicBezTo>
                    <a:pt x="2" y="10"/>
                    <a:pt x="0" y="20"/>
                    <a:pt x="4" y="21"/>
                  </a:cubicBezTo>
                  <a:cubicBezTo>
                    <a:pt x="9" y="22"/>
                    <a:pt x="12" y="12"/>
                    <a:pt x="19" y="12"/>
                  </a:cubicBezTo>
                  <a:cubicBezTo>
                    <a:pt x="22" y="18"/>
                    <a:pt x="19" y="25"/>
                    <a:pt x="25" y="20"/>
                  </a:cubicBezTo>
                  <a:cubicBezTo>
                    <a:pt x="27" y="19"/>
                    <a:pt x="27" y="16"/>
                    <a:pt x="30" y="14"/>
                  </a:cubicBezTo>
                  <a:cubicBezTo>
                    <a:pt x="33" y="13"/>
                    <a:pt x="36" y="16"/>
                    <a:pt x="39" y="14"/>
                  </a:cubicBezTo>
                  <a:cubicBezTo>
                    <a:pt x="38" y="12"/>
                    <a:pt x="37" y="9"/>
                    <a:pt x="38" y="7"/>
                  </a:cubicBezTo>
                  <a:cubicBezTo>
                    <a:pt x="36" y="8"/>
                    <a:pt x="34" y="11"/>
                    <a:pt x="32" y="12"/>
                  </a:cubicBezTo>
                  <a:cubicBezTo>
                    <a:pt x="26" y="13"/>
                    <a:pt x="27" y="9"/>
                    <a:pt x="24" y="6"/>
                  </a:cubicBezTo>
                  <a:cubicBezTo>
                    <a:pt x="16" y="0"/>
                    <a:pt x="18" y="12"/>
                    <a:pt x="10" y="1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0" name="Freeform 417">
              <a:extLst>
                <a:ext uri="{FF2B5EF4-FFF2-40B4-BE49-F238E27FC236}">
                  <a16:creationId xmlns:a16="http://schemas.microsoft.com/office/drawing/2014/main" id="{0303161D-9C5E-5B98-6875-89AD0B9600DC}"/>
                </a:ext>
              </a:extLst>
            </p:cNvPr>
            <p:cNvSpPr>
              <a:spLocks/>
            </p:cNvSpPr>
            <p:nvPr/>
          </p:nvSpPr>
          <p:spPr bwMode="auto">
            <a:xfrm>
              <a:off x="3455" y="3714"/>
              <a:ext cx="40" cy="27"/>
            </a:xfrm>
            <a:custGeom>
              <a:avLst/>
              <a:gdLst>
                <a:gd name="T0" fmla="*/ 9 w 18"/>
                <a:gd name="T1" fmla="*/ 72 h 12"/>
                <a:gd name="T2" fmla="*/ 0 w 18"/>
                <a:gd name="T3" fmla="*/ 92 h 12"/>
                <a:gd name="T4" fmla="*/ 198 w 18"/>
                <a:gd name="T5" fmla="*/ 92 h 12"/>
                <a:gd name="T6" fmla="*/ 53 w 18"/>
                <a:gd name="T7" fmla="*/ 7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2">
                  <a:moveTo>
                    <a:pt x="1" y="6"/>
                  </a:moveTo>
                  <a:cubicBezTo>
                    <a:pt x="0" y="6"/>
                    <a:pt x="0" y="7"/>
                    <a:pt x="0" y="8"/>
                  </a:cubicBezTo>
                  <a:cubicBezTo>
                    <a:pt x="5" y="12"/>
                    <a:pt x="12" y="8"/>
                    <a:pt x="18" y="8"/>
                  </a:cubicBezTo>
                  <a:cubicBezTo>
                    <a:pt x="18" y="0"/>
                    <a:pt x="8" y="8"/>
                    <a:pt x="5" y="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1" name="Freeform 418">
              <a:extLst>
                <a:ext uri="{FF2B5EF4-FFF2-40B4-BE49-F238E27FC236}">
                  <a16:creationId xmlns:a16="http://schemas.microsoft.com/office/drawing/2014/main" id="{12903264-D053-A91E-2E40-05AD063BE494}"/>
                </a:ext>
              </a:extLst>
            </p:cNvPr>
            <p:cNvSpPr>
              <a:spLocks/>
            </p:cNvSpPr>
            <p:nvPr/>
          </p:nvSpPr>
          <p:spPr bwMode="auto">
            <a:xfrm>
              <a:off x="3547" y="3590"/>
              <a:ext cx="235" cy="173"/>
            </a:xfrm>
            <a:custGeom>
              <a:avLst/>
              <a:gdLst>
                <a:gd name="T0" fmla="*/ 0 w 105"/>
                <a:gd name="T1" fmla="*/ 672 h 77"/>
                <a:gd name="T2" fmla="*/ 154 w 105"/>
                <a:gd name="T3" fmla="*/ 692 h 77"/>
                <a:gd name="T4" fmla="*/ 215 w 105"/>
                <a:gd name="T5" fmla="*/ 854 h 77"/>
                <a:gd name="T6" fmla="*/ 380 w 105"/>
                <a:gd name="T7" fmla="*/ 863 h 77"/>
                <a:gd name="T8" fmla="*/ 562 w 105"/>
                <a:gd name="T9" fmla="*/ 807 h 77"/>
                <a:gd name="T10" fmla="*/ 1088 w 105"/>
                <a:gd name="T11" fmla="*/ 445 h 77"/>
                <a:gd name="T12" fmla="*/ 1177 w 105"/>
                <a:gd name="T13" fmla="*/ 182 h 77"/>
                <a:gd name="T14" fmla="*/ 1007 w 105"/>
                <a:gd name="T15" fmla="*/ 45 h 77"/>
                <a:gd name="T16" fmla="*/ 1121 w 105"/>
                <a:gd name="T17" fmla="*/ 272 h 77"/>
                <a:gd name="T18" fmla="*/ 1097 w 105"/>
                <a:gd name="T19" fmla="*/ 339 h 77"/>
                <a:gd name="T20" fmla="*/ 1032 w 105"/>
                <a:gd name="T21" fmla="*/ 373 h 77"/>
                <a:gd name="T22" fmla="*/ 1032 w 105"/>
                <a:gd name="T23" fmla="*/ 490 h 77"/>
                <a:gd name="T24" fmla="*/ 786 w 105"/>
                <a:gd name="T25" fmla="*/ 499 h 77"/>
                <a:gd name="T26" fmla="*/ 707 w 105"/>
                <a:gd name="T27" fmla="*/ 566 h 77"/>
                <a:gd name="T28" fmla="*/ 607 w 105"/>
                <a:gd name="T29" fmla="*/ 535 h 77"/>
                <a:gd name="T30" fmla="*/ 741 w 105"/>
                <a:gd name="T31" fmla="*/ 611 h 77"/>
                <a:gd name="T32" fmla="*/ 562 w 105"/>
                <a:gd name="T33" fmla="*/ 793 h 77"/>
                <a:gd name="T34" fmla="*/ 271 w 105"/>
                <a:gd name="T35" fmla="*/ 818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5" h="77">
                  <a:moveTo>
                    <a:pt x="0" y="59"/>
                  </a:moveTo>
                  <a:cubicBezTo>
                    <a:pt x="5" y="57"/>
                    <a:pt x="10" y="57"/>
                    <a:pt x="14" y="61"/>
                  </a:cubicBezTo>
                  <a:cubicBezTo>
                    <a:pt x="17" y="66"/>
                    <a:pt x="15" y="72"/>
                    <a:pt x="19" y="75"/>
                  </a:cubicBezTo>
                  <a:cubicBezTo>
                    <a:pt x="22" y="76"/>
                    <a:pt x="31" y="76"/>
                    <a:pt x="34" y="76"/>
                  </a:cubicBezTo>
                  <a:cubicBezTo>
                    <a:pt x="40" y="76"/>
                    <a:pt x="45" y="74"/>
                    <a:pt x="50" y="71"/>
                  </a:cubicBezTo>
                  <a:cubicBezTo>
                    <a:pt x="69" y="64"/>
                    <a:pt x="89" y="58"/>
                    <a:pt x="97" y="39"/>
                  </a:cubicBezTo>
                  <a:cubicBezTo>
                    <a:pt x="100" y="31"/>
                    <a:pt x="104" y="24"/>
                    <a:pt x="105" y="16"/>
                  </a:cubicBezTo>
                  <a:cubicBezTo>
                    <a:pt x="105" y="8"/>
                    <a:pt x="99" y="0"/>
                    <a:pt x="90" y="4"/>
                  </a:cubicBezTo>
                  <a:cubicBezTo>
                    <a:pt x="97" y="9"/>
                    <a:pt x="102" y="15"/>
                    <a:pt x="100" y="24"/>
                  </a:cubicBezTo>
                  <a:cubicBezTo>
                    <a:pt x="99" y="27"/>
                    <a:pt x="99" y="27"/>
                    <a:pt x="98" y="30"/>
                  </a:cubicBezTo>
                  <a:cubicBezTo>
                    <a:pt x="96" y="31"/>
                    <a:pt x="93" y="31"/>
                    <a:pt x="92" y="33"/>
                  </a:cubicBezTo>
                  <a:cubicBezTo>
                    <a:pt x="91" y="37"/>
                    <a:pt x="95" y="39"/>
                    <a:pt x="92" y="43"/>
                  </a:cubicBezTo>
                  <a:cubicBezTo>
                    <a:pt x="85" y="54"/>
                    <a:pt x="76" y="40"/>
                    <a:pt x="70" y="44"/>
                  </a:cubicBezTo>
                  <a:cubicBezTo>
                    <a:pt x="66" y="47"/>
                    <a:pt x="70" y="53"/>
                    <a:pt x="63" y="50"/>
                  </a:cubicBezTo>
                  <a:cubicBezTo>
                    <a:pt x="59" y="49"/>
                    <a:pt x="58" y="42"/>
                    <a:pt x="54" y="47"/>
                  </a:cubicBezTo>
                  <a:cubicBezTo>
                    <a:pt x="56" y="52"/>
                    <a:pt x="62" y="52"/>
                    <a:pt x="66" y="54"/>
                  </a:cubicBezTo>
                  <a:cubicBezTo>
                    <a:pt x="65" y="62"/>
                    <a:pt x="56" y="68"/>
                    <a:pt x="50" y="70"/>
                  </a:cubicBezTo>
                  <a:cubicBezTo>
                    <a:pt x="42" y="73"/>
                    <a:pt x="31" y="77"/>
                    <a:pt x="24" y="7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2" name="Freeform 419">
              <a:extLst>
                <a:ext uri="{FF2B5EF4-FFF2-40B4-BE49-F238E27FC236}">
                  <a16:creationId xmlns:a16="http://schemas.microsoft.com/office/drawing/2014/main" id="{E9A76EAD-2BF3-5AB5-02EB-1609982F4B74}"/>
                </a:ext>
              </a:extLst>
            </p:cNvPr>
            <p:cNvSpPr>
              <a:spLocks/>
            </p:cNvSpPr>
            <p:nvPr/>
          </p:nvSpPr>
          <p:spPr bwMode="auto">
            <a:xfrm>
              <a:off x="3605" y="3712"/>
              <a:ext cx="36" cy="22"/>
            </a:xfrm>
            <a:custGeom>
              <a:avLst/>
              <a:gdLst>
                <a:gd name="T0" fmla="*/ 0 w 16"/>
                <a:gd name="T1" fmla="*/ 0 h 10"/>
                <a:gd name="T2" fmla="*/ 182 w 16"/>
                <a:gd name="T3" fmla="*/ 53 h 10"/>
                <a:gd name="T4" fmla="*/ 45 w 16"/>
                <a:gd name="T5" fmla="*/ 20 h 10"/>
                <a:gd name="T6" fmla="*/ 0 60000 65536"/>
                <a:gd name="T7" fmla="*/ 0 60000 65536"/>
                <a:gd name="T8" fmla="*/ 0 60000 65536"/>
              </a:gdLst>
              <a:ahLst/>
              <a:cxnLst>
                <a:cxn ang="T6">
                  <a:pos x="T0" y="T1"/>
                </a:cxn>
                <a:cxn ang="T7">
                  <a:pos x="T2" y="T3"/>
                </a:cxn>
                <a:cxn ang="T8">
                  <a:pos x="T4" y="T5"/>
                </a:cxn>
              </a:cxnLst>
              <a:rect l="0" t="0" r="r" b="b"/>
              <a:pathLst>
                <a:path w="16" h="10">
                  <a:moveTo>
                    <a:pt x="0" y="0"/>
                  </a:moveTo>
                  <a:cubicBezTo>
                    <a:pt x="1" y="7"/>
                    <a:pt x="12" y="10"/>
                    <a:pt x="16" y="5"/>
                  </a:cubicBezTo>
                  <a:cubicBezTo>
                    <a:pt x="14" y="5"/>
                    <a:pt x="4" y="2"/>
                    <a:pt x="4" y="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3" name="Freeform 420">
              <a:extLst>
                <a:ext uri="{FF2B5EF4-FFF2-40B4-BE49-F238E27FC236}">
                  <a16:creationId xmlns:a16="http://schemas.microsoft.com/office/drawing/2014/main" id="{6927AC0A-F34C-FAE1-EC02-15E535515682}"/>
                </a:ext>
              </a:extLst>
            </p:cNvPr>
            <p:cNvSpPr>
              <a:spLocks/>
            </p:cNvSpPr>
            <p:nvPr/>
          </p:nvSpPr>
          <p:spPr bwMode="auto">
            <a:xfrm>
              <a:off x="3684" y="3595"/>
              <a:ext cx="63" cy="67"/>
            </a:xfrm>
            <a:custGeom>
              <a:avLst/>
              <a:gdLst>
                <a:gd name="T0" fmla="*/ 72 w 28"/>
                <a:gd name="T1" fmla="*/ 170 h 30"/>
                <a:gd name="T2" fmla="*/ 299 w 28"/>
                <a:gd name="T3" fmla="*/ 145 h 30"/>
                <a:gd name="T4" fmla="*/ 117 w 28"/>
                <a:gd name="T5" fmla="*/ 335 h 30"/>
                <a:gd name="T6" fmla="*/ 11 w 28"/>
                <a:gd name="T7" fmla="*/ 190 h 30"/>
                <a:gd name="T8" fmla="*/ 0 w 28"/>
                <a:gd name="T9" fmla="*/ 190 h 30"/>
                <a:gd name="T10" fmla="*/ 173 w 28"/>
                <a:gd name="T11" fmla="*/ 0 h 30"/>
                <a:gd name="T12" fmla="*/ 194 w 28"/>
                <a:gd name="T13" fmla="*/ 4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0">
                  <a:moveTo>
                    <a:pt x="6" y="15"/>
                  </a:moveTo>
                  <a:cubicBezTo>
                    <a:pt x="8" y="14"/>
                    <a:pt x="24" y="10"/>
                    <a:pt x="26" y="13"/>
                  </a:cubicBezTo>
                  <a:cubicBezTo>
                    <a:pt x="28" y="18"/>
                    <a:pt x="12" y="26"/>
                    <a:pt x="10" y="30"/>
                  </a:cubicBezTo>
                  <a:cubicBezTo>
                    <a:pt x="14" y="20"/>
                    <a:pt x="14" y="12"/>
                    <a:pt x="1" y="17"/>
                  </a:cubicBezTo>
                  <a:cubicBezTo>
                    <a:pt x="1" y="17"/>
                    <a:pt x="0" y="17"/>
                    <a:pt x="0" y="17"/>
                  </a:cubicBezTo>
                  <a:cubicBezTo>
                    <a:pt x="2" y="10"/>
                    <a:pt x="10" y="5"/>
                    <a:pt x="15" y="0"/>
                  </a:cubicBezTo>
                  <a:cubicBezTo>
                    <a:pt x="15" y="1"/>
                    <a:pt x="16" y="3"/>
                    <a:pt x="17" y="4"/>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4" name="Freeform 421">
              <a:extLst>
                <a:ext uri="{FF2B5EF4-FFF2-40B4-BE49-F238E27FC236}">
                  <a16:creationId xmlns:a16="http://schemas.microsoft.com/office/drawing/2014/main" id="{A621BFBA-322B-DAE0-AF55-02B987D53141}"/>
                </a:ext>
              </a:extLst>
            </p:cNvPr>
            <p:cNvSpPr>
              <a:spLocks/>
            </p:cNvSpPr>
            <p:nvPr/>
          </p:nvSpPr>
          <p:spPr bwMode="auto">
            <a:xfrm>
              <a:off x="3594" y="3465"/>
              <a:ext cx="119" cy="103"/>
            </a:xfrm>
            <a:custGeom>
              <a:avLst/>
              <a:gdLst>
                <a:gd name="T0" fmla="*/ 101 w 53"/>
                <a:gd name="T1" fmla="*/ 271 h 46"/>
                <a:gd name="T2" fmla="*/ 397 w 53"/>
                <a:gd name="T3" fmla="*/ 170 h 46"/>
                <a:gd name="T4" fmla="*/ 599 w 53"/>
                <a:gd name="T5" fmla="*/ 0 h 46"/>
                <a:gd name="T6" fmla="*/ 454 w 53"/>
                <a:gd name="T7" fmla="*/ 110 h 46"/>
                <a:gd name="T8" fmla="*/ 292 w 53"/>
                <a:gd name="T9" fmla="*/ 170 h 46"/>
                <a:gd name="T10" fmla="*/ 247 w 53"/>
                <a:gd name="T11" fmla="*/ 36 h 46"/>
                <a:gd name="T12" fmla="*/ 218 w 53"/>
                <a:gd name="T13" fmla="*/ 181 h 46"/>
                <a:gd name="T14" fmla="*/ 81 w 53"/>
                <a:gd name="T15" fmla="*/ 235 h 46"/>
                <a:gd name="T16" fmla="*/ 9 w 53"/>
                <a:gd name="T17" fmla="*/ 361 h 46"/>
                <a:gd name="T18" fmla="*/ 45 w 53"/>
                <a:gd name="T19" fmla="*/ 517 h 46"/>
                <a:gd name="T20" fmla="*/ 137 w 53"/>
                <a:gd name="T21" fmla="*/ 28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46">
                  <a:moveTo>
                    <a:pt x="9" y="24"/>
                  </a:moveTo>
                  <a:cubicBezTo>
                    <a:pt x="16" y="17"/>
                    <a:pt x="25" y="18"/>
                    <a:pt x="35" y="15"/>
                  </a:cubicBezTo>
                  <a:cubicBezTo>
                    <a:pt x="42" y="13"/>
                    <a:pt x="52" y="9"/>
                    <a:pt x="53" y="0"/>
                  </a:cubicBezTo>
                  <a:cubicBezTo>
                    <a:pt x="48" y="5"/>
                    <a:pt x="47" y="8"/>
                    <a:pt x="40" y="10"/>
                  </a:cubicBezTo>
                  <a:cubicBezTo>
                    <a:pt x="35" y="11"/>
                    <a:pt x="31" y="14"/>
                    <a:pt x="26" y="15"/>
                  </a:cubicBezTo>
                  <a:cubicBezTo>
                    <a:pt x="24" y="11"/>
                    <a:pt x="24" y="7"/>
                    <a:pt x="22" y="3"/>
                  </a:cubicBezTo>
                  <a:cubicBezTo>
                    <a:pt x="19" y="7"/>
                    <a:pt x="22" y="13"/>
                    <a:pt x="19" y="16"/>
                  </a:cubicBezTo>
                  <a:cubicBezTo>
                    <a:pt x="16" y="18"/>
                    <a:pt x="10" y="18"/>
                    <a:pt x="7" y="21"/>
                  </a:cubicBezTo>
                  <a:cubicBezTo>
                    <a:pt x="3" y="25"/>
                    <a:pt x="2" y="27"/>
                    <a:pt x="1" y="32"/>
                  </a:cubicBezTo>
                  <a:cubicBezTo>
                    <a:pt x="0" y="38"/>
                    <a:pt x="4" y="42"/>
                    <a:pt x="4" y="46"/>
                  </a:cubicBezTo>
                  <a:cubicBezTo>
                    <a:pt x="2" y="39"/>
                    <a:pt x="5" y="29"/>
                    <a:pt x="12" y="25"/>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5" name="Freeform 422">
              <a:extLst>
                <a:ext uri="{FF2B5EF4-FFF2-40B4-BE49-F238E27FC236}">
                  <a16:creationId xmlns:a16="http://schemas.microsoft.com/office/drawing/2014/main" id="{206FA758-317E-B641-F3F8-6FF8B0D47623}"/>
                </a:ext>
              </a:extLst>
            </p:cNvPr>
            <p:cNvSpPr>
              <a:spLocks/>
            </p:cNvSpPr>
            <p:nvPr/>
          </p:nvSpPr>
          <p:spPr bwMode="auto">
            <a:xfrm>
              <a:off x="3738" y="3339"/>
              <a:ext cx="67" cy="85"/>
            </a:xfrm>
            <a:custGeom>
              <a:avLst/>
              <a:gdLst>
                <a:gd name="T0" fmla="*/ 20 w 30"/>
                <a:gd name="T1" fmla="*/ 425 h 38"/>
                <a:gd name="T2" fmla="*/ 101 w 30"/>
                <a:gd name="T3" fmla="*/ 315 h 38"/>
                <a:gd name="T4" fmla="*/ 235 w 30"/>
                <a:gd name="T5" fmla="*/ 280 h 38"/>
                <a:gd name="T6" fmla="*/ 299 w 30"/>
                <a:gd name="T7" fmla="*/ 0 h 38"/>
                <a:gd name="T8" fmla="*/ 226 w 30"/>
                <a:gd name="T9" fmla="*/ 246 h 38"/>
                <a:gd name="T10" fmla="*/ 0 w 30"/>
                <a:gd name="T11" fmla="*/ 31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8">
                  <a:moveTo>
                    <a:pt x="2" y="38"/>
                  </a:moveTo>
                  <a:cubicBezTo>
                    <a:pt x="0" y="36"/>
                    <a:pt x="5" y="30"/>
                    <a:pt x="9" y="28"/>
                  </a:cubicBezTo>
                  <a:cubicBezTo>
                    <a:pt x="13" y="25"/>
                    <a:pt x="17" y="27"/>
                    <a:pt x="21" y="25"/>
                  </a:cubicBezTo>
                  <a:cubicBezTo>
                    <a:pt x="30" y="21"/>
                    <a:pt x="23" y="8"/>
                    <a:pt x="27" y="0"/>
                  </a:cubicBezTo>
                  <a:cubicBezTo>
                    <a:pt x="24" y="7"/>
                    <a:pt x="24" y="16"/>
                    <a:pt x="20" y="22"/>
                  </a:cubicBezTo>
                  <a:cubicBezTo>
                    <a:pt x="14" y="30"/>
                    <a:pt x="7" y="20"/>
                    <a:pt x="0" y="28"/>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6" name="Freeform 423">
              <a:extLst>
                <a:ext uri="{FF2B5EF4-FFF2-40B4-BE49-F238E27FC236}">
                  <a16:creationId xmlns:a16="http://schemas.microsoft.com/office/drawing/2014/main" id="{DB9AC0E4-3D76-663A-E29F-B801CC06D785}"/>
                </a:ext>
              </a:extLst>
            </p:cNvPr>
            <p:cNvSpPr>
              <a:spLocks/>
            </p:cNvSpPr>
            <p:nvPr/>
          </p:nvSpPr>
          <p:spPr bwMode="auto">
            <a:xfrm>
              <a:off x="3668" y="3133"/>
              <a:ext cx="49" cy="94"/>
            </a:xfrm>
            <a:custGeom>
              <a:avLst/>
              <a:gdLst>
                <a:gd name="T0" fmla="*/ 154 w 22"/>
                <a:gd name="T1" fmla="*/ 300 h 42"/>
                <a:gd name="T2" fmla="*/ 234 w 22"/>
                <a:gd name="T3" fmla="*/ 470 h 42"/>
                <a:gd name="T4" fmla="*/ 243 w 22"/>
                <a:gd name="T5" fmla="*/ 345 h 42"/>
                <a:gd name="T6" fmla="*/ 134 w 22"/>
                <a:gd name="T7" fmla="*/ 215 h 42"/>
                <a:gd name="T8" fmla="*/ 100 w 22"/>
                <a:gd name="T9" fmla="*/ 36 h 42"/>
                <a:gd name="T10" fmla="*/ 45 w 22"/>
                <a:gd name="T11" fmla="*/ 9 h 42"/>
                <a:gd name="T12" fmla="*/ 45 w 22"/>
                <a:gd name="T13" fmla="*/ 65 h 42"/>
                <a:gd name="T14" fmla="*/ 118 w 22"/>
                <a:gd name="T15" fmla="*/ 291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42">
                  <a:moveTo>
                    <a:pt x="14" y="27"/>
                  </a:moveTo>
                  <a:cubicBezTo>
                    <a:pt x="16" y="32"/>
                    <a:pt x="13" y="41"/>
                    <a:pt x="21" y="42"/>
                  </a:cubicBezTo>
                  <a:cubicBezTo>
                    <a:pt x="21" y="38"/>
                    <a:pt x="19" y="34"/>
                    <a:pt x="22" y="31"/>
                  </a:cubicBezTo>
                  <a:cubicBezTo>
                    <a:pt x="16" y="29"/>
                    <a:pt x="14" y="25"/>
                    <a:pt x="12" y="19"/>
                  </a:cubicBezTo>
                  <a:cubicBezTo>
                    <a:pt x="10" y="14"/>
                    <a:pt x="12" y="7"/>
                    <a:pt x="9" y="3"/>
                  </a:cubicBezTo>
                  <a:cubicBezTo>
                    <a:pt x="9" y="2"/>
                    <a:pt x="5" y="0"/>
                    <a:pt x="4" y="1"/>
                  </a:cubicBezTo>
                  <a:cubicBezTo>
                    <a:pt x="0" y="2"/>
                    <a:pt x="4" y="4"/>
                    <a:pt x="4" y="6"/>
                  </a:cubicBezTo>
                  <a:cubicBezTo>
                    <a:pt x="6" y="12"/>
                    <a:pt x="8" y="20"/>
                    <a:pt x="11" y="2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7" name="Freeform 424">
              <a:extLst>
                <a:ext uri="{FF2B5EF4-FFF2-40B4-BE49-F238E27FC236}">
                  <a16:creationId xmlns:a16="http://schemas.microsoft.com/office/drawing/2014/main" id="{BA32F0AE-2E4B-5FBB-E8A4-D452FFE8ADE5}"/>
                </a:ext>
              </a:extLst>
            </p:cNvPr>
            <p:cNvSpPr>
              <a:spLocks/>
            </p:cNvSpPr>
            <p:nvPr/>
          </p:nvSpPr>
          <p:spPr bwMode="auto">
            <a:xfrm>
              <a:off x="3729" y="3229"/>
              <a:ext cx="33" cy="50"/>
            </a:xfrm>
            <a:custGeom>
              <a:avLst/>
              <a:gdLst>
                <a:gd name="T0" fmla="*/ 0 w 15"/>
                <a:gd name="T1" fmla="*/ 45 h 22"/>
                <a:gd name="T2" fmla="*/ 88 w 15"/>
                <a:gd name="T3" fmla="*/ 175 h 22"/>
                <a:gd name="T4" fmla="*/ 161 w 15"/>
                <a:gd name="T5" fmla="*/ 259 h 22"/>
                <a:gd name="T6" fmla="*/ 97 w 15"/>
                <a:gd name="T7" fmla="*/ 102 h 22"/>
                <a:gd name="T8" fmla="*/ 141 w 15"/>
                <a:gd name="T9" fmla="*/ 0 h 22"/>
                <a:gd name="T10" fmla="*/ 33 w 15"/>
                <a:gd name="T11" fmla="*/ 73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2">
                  <a:moveTo>
                    <a:pt x="0" y="4"/>
                  </a:moveTo>
                  <a:cubicBezTo>
                    <a:pt x="1" y="8"/>
                    <a:pt x="5" y="12"/>
                    <a:pt x="8" y="15"/>
                  </a:cubicBezTo>
                  <a:cubicBezTo>
                    <a:pt x="10" y="17"/>
                    <a:pt x="15" y="19"/>
                    <a:pt x="15" y="22"/>
                  </a:cubicBezTo>
                  <a:cubicBezTo>
                    <a:pt x="14" y="18"/>
                    <a:pt x="12" y="12"/>
                    <a:pt x="9" y="9"/>
                  </a:cubicBezTo>
                  <a:cubicBezTo>
                    <a:pt x="10" y="6"/>
                    <a:pt x="12" y="3"/>
                    <a:pt x="13" y="0"/>
                  </a:cubicBezTo>
                  <a:cubicBezTo>
                    <a:pt x="11" y="3"/>
                    <a:pt x="6" y="11"/>
                    <a:pt x="3" y="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8" name="Freeform 425">
              <a:extLst>
                <a:ext uri="{FF2B5EF4-FFF2-40B4-BE49-F238E27FC236}">
                  <a16:creationId xmlns:a16="http://schemas.microsoft.com/office/drawing/2014/main" id="{C58E4202-12E7-E3B7-1895-3E87299CDB41}"/>
                </a:ext>
              </a:extLst>
            </p:cNvPr>
            <p:cNvSpPr>
              <a:spLocks/>
            </p:cNvSpPr>
            <p:nvPr/>
          </p:nvSpPr>
          <p:spPr bwMode="auto">
            <a:xfrm>
              <a:off x="3800" y="3169"/>
              <a:ext cx="30" cy="119"/>
            </a:xfrm>
            <a:custGeom>
              <a:avLst/>
              <a:gdLst>
                <a:gd name="T0" fmla="*/ 0 w 13"/>
                <a:gd name="T1" fmla="*/ 353 h 53"/>
                <a:gd name="T2" fmla="*/ 37 w 13"/>
                <a:gd name="T3" fmla="*/ 454 h 53"/>
                <a:gd name="T4" fmla="*/ 28 w 13"/>
                <a:gd name="T5" fmla="*/ 599 h 53"/>
                <a:gd name="T6" fmla="*/ 65 w 13"/>
                <a:gd name="T7" fmla="*/ 418 h 53"/>
                <a:gd name="T8" fmla="*/ 122 w 13"/>
                <a:gd name="T9" fmla="*/ 292 h 53"/>
                <a:gd name="T10" fmla="*/ 48 w 13"/>
                <a:gd name="T11" fmla="*/ 0 h 53"/>
                <a:gd name="T12" fmla="*/ 111 w 13"/>
                <a:gd name="T13" fmla="*/ 171 h 53"/>
                <a:gd name="T14" fmla="*/ 65 w 13"/>
                <a:gd name="T15" fmla="*/ 317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53">
                  <a:moveTo>
                    <a:pt x="0" y="31"/>
                  </a:moveTo>
                  <a:cubicBezTo>
                    <a:pt x="1" y="34"/>
                    <a:pt x="3" y="37"/>
                    <a:pt x="3" y="40"/>
                  </a:cubicBezTo>
                  <a:cubicBezTo>
                    <a:pt x="4" y="45"/>
                    <a:pt x="1" y="49"/>
                    <a:pt x="2" y="53"/>
                  </a:cubicBezTo>
                  <a:cubicBezTo>
                    <a:pt x="5" y="49"/>
                    <a:pt x="4" y="42"/>
                    <a:pt x="5" y="37"/>
                  </a:cubicBezTo>
                  <a:cubicBezTo>
                    <a:pt x="6" y="32"/>
                    <a:pt x="9" y="30"/>
                    <a:pt x="10" y="26"/>
                  </a:cubicBezTo>
                  <a:cubicBezTo>
                    <a:pt x="13" y="19"/>
                    <a:pt x="10" y="5"/>
                    <a:pt x="4" y="0"/>
                  </a:cubicBezTo>
                  <a:cubicBezTo>
                    <a:pt x="4" y="5"/>
                    <a:pt x="8" y="10"/>
                    <a:pt x="9" y="15"/>
                  </a:cubicBezTo>
                  <a:cubicBezTo>
                    <a:pt x="9" y="22"/>
                    <a:pt x="6" y="24"/>
                    <a:pt x="5" y="28"/>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9" name="Freeform 426">
              <a:extLst>
                <a:ext uri="{FF2B5EF4-FFF2-40B4-BE49-F238E27FC236}">
                  <a16:creationId xmlns:a16="http://schemas.microsoft.com/office/drawing/2014/main" id="{958BBB53-B896-3958-8DCA-C9BA03ED877E}"/>
                </a:ext>
              </a:extLst>
            </p:cNvPr>
            <p:cNvSpPr>
              <a:spLocks/>
            </p:cNvSpPr>
            <p:nvPr/>
          </p:nvSpPr>
          <p:spPr bwMode="auto">
            <a:xfrm>
              <a:off x="3740" y="3016"/>
              <a:ext cx="67" cy="126"/>
            </a:xfrm>
            <a:custGeom>
              <a:avLst/>
              <a:gdLst>
                <a:gd name="T0" fmla="*/ 199 w 30"/>
                <a:gd name="T1" fmla="*/ 275 h 56"/>
                <a:gd name="T2" fmla="*/ 290 w 30"/>
                <a:gd name="T3" fmla="*/ 446 h 56"/>
                <a:gd name="T4" fmla="*/ 299 w 30"/>
                <a:gd name="T5" fmla="*/ 639 h 56"/>
                <a:gd name="T6" fmla="*/ 199 w 30"/>
                <a:gd name="T7" fmla="*/ 511 h 56"/>
                <a:gd name="T8" fmla="*/ 170 w 30"/>
                <a:gd name="T9" fmla="*/ 275 h 56"/>
                <a:gd name="T10" fmla="*/ 109 w 30"/>
                <a:gd name="T11" fmla="*/ 182 h 56"/>
                <a:gd name="T12" fmla="*/ 20 w 30"/>
                <a:gd name="T13" fmla="*/ 137 h 56"/>
                <a:gd name="T14" fmla="*/ 80 w 30"/>
                <a:gd name="T15" fmla="*/ 0 h 56"/>
                <a:gd name="T16" fmla="*/ 226 w 30"/>
                <a:gd name="T17" fmla="*/ 284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56">
                  <a:moveTo>
                    <a:pt x="18" y="24"/>
                  </a:moveTo>
                  <a:cubicBezTo>
                    <a:pt x="18" y="29"/>
                    <a:pt x="24" y="35"/>
                    <a:pt x="26" y="39"/>
                  </a:cubicBezTo>
                  <a:cubicBezTo>
                    <a:pt x="28" y="45"/>
                    <a:pt x="30" y="51"/>
                    <a:pt x="27" y="56"/>
                  </a:cubicBezTo>
                  <a:cubicBezTo>
                    <a:pt x="28" y="50"/>
                    <a:pt x="25" y="44"/>
                    <a:pt x="18" y="45"/>
                  </a:cubicBezTo>
                  <a:cubicBezTo>
                    <a:pt x="24" y="36"/>
                    <a:pt x="19" y="32"/>
                    <a:pt x="15" y="24"/>
                  </a:cubicBezTo>
                  <a:cubicBezTo>
                    <a:pt x="13" y="21"/>
                    <a:pt x="14" y="18"/>
                    <a:pt x="10" y="16"/>
                  </a:cubicBezTo>
                  <a:cubicBezTo>
                    <a:pt x="7" y="15"/>
                    <a:pt x="0" y="20"/>
                    <a:pt x="2" y="12"/>
                  </a:cubicBezTo>
                  <a:cubicBezTo>
                    <a:pt x="11" y="22"/>
                    <a:pt x="10" y="6"/>
                    <a:pt x="7" y="0"/>
                  </a:cubicBezTo>
                  <a:cubicBezTo>
                    <a:pt x="11" y="9"/>
                    <a:pt x="13" y="17"/>
                    <a:pt x="20" y="25"/>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0" name="Freeform 427">
              <a:extLst>
                <a:ext uri="{FF2B5EF4-FFF2-40B4-BE49-F238E27FC236}">
                  <a16:creationId xmlns:a16="http://schemas.microsoft.com/office/drawing/2014/main" id="{E1359027-9DA6-EA93-0295-EAC45A697D4D}"/>
                </a:ext>
              </a:extLst>
            </p:cNvPr>
            <p:cNvSpPr>
              <a:spLocks/>
            </p:cNvSpPr>
            <p:nvPr/>
          </p:nvSpPr>
          <p:spPr bwMode="auto">
            <a:xfrm>
              <a:off x="3558" y="3003"/>
              <a:ext cx="85" cy="132"/>
            </a:xfrm>
            <a:custGeom>
              <a:avLst/>
              <a:gdLst>
                <a:gd name="T0" fmla="*/ 215 w 38"/>
                <a:gd name="T1" fmla="*/ 89 h 59"/>
                <a:gd name="T2" fmla="*/ 134 w 38"/>
                <a:gd name="T3" fmla="*/ 371 h 59"/>
                <a:gd name="T4" fmla="*/ 81 w 38"/>
                <a:gd name="T5" fmla="*/ 660 h 59"/>
                <a:gd name="T6" fmla="*/ 89 w 38"/>
                <a:gd name="T7" fmla="*/ 481 h 59"/>
                <a:gd name="T8" fmla="*/ 181 w 38"/>
                <a:gd name="T9" fmla="*/ 392 h 59"/>
                <a:gd name="T10" fmla="*/ 199 w 38"/>
                <a:gd name="T11" fmla="*/ 271 h 59"/>
                <a:gd name="T12" fmla="*/ 300 w 38"/>
                <a:gd name="T13" fmla="*/ 215 h 59"/>
                <a:gd name="T14" fmla="*/ 280 w 38"/>
                <a:gd name="T15" fmla="*/ 154 h 59"/>
                <a:gd name="T16" fmla="*/ 416 w 38"/>
                <a:gd name="T17" fmla="*/ 215 h 59"/>
                <a:gd name="T18" fmla="*/ 344 w 38"/>
                <a:gd name="T19" fmla="*/ 134 h 59"/>
                <a:gd name="T20" fmla="*/ 324 w 38"/>
                <a:gd name="T21" fmla="*/ 0 h 59"/>
                <a:gd name="T22" fmla="*/ 226 w 38"/>
                <a:gd name="T23" fmla="*/ 89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59">
                  <a:moveTo>
                    <a:pt x="19" y="8"/>
                  </a:moveTo>
                  <a:cubicBezTo>
                    <a:pt x="18" y="16"/>
                    <a:pt x="15" y="26"/>
                    <a:pt x="12" y="33"/>
                  </a:cubicBezTo>
                  <a:cubicBezTo>
                    <a:pt x="7" y="41"/>
                    <a:pt x="0" y="50"/>
                    <a:pt x="7" y="59"/>
                  </a:cubicBezTo>
                  <a:cubicBezTo>
                    <a:pt x="7" y="54"/>
                    <a:pt x="6" y="48"/>
                    <a:pt x="8" y="43"/>
                  </a:cubicBezTo>
                  <a:cubicBezTo>
                    <a:pt x="10" y="40"/>
                    <a:pt x="15" y="39"/>
                    <a:pt x="16" y="35"/>
                  </a:cubicBezTo>
                  <a:cubicBezTo>
                    <a:pt x="17" y="32"/>
                    <a:pt x="15" y="28"/>
                    <a:pt x="18" y="24"/>
                  </a:cubicBezTo>
                  <a:cubicBezTo>
                    <a:pt x="20" y="21"/>
                    <a:pt x="23" y="18"/>
                    <a:pt x="27" y="19"/>
                  </a:cubicBezTo>
                  <a:cubicBezTo>
                    <a:pt x="25" y="17"/>
                    <a:pt x="25" y="17"/>
                    <a:pt x="25" y="14"/>
                  </a:cubicBezTo>
                  <a:cubicBezTo>
                    <a:pt x="29" y="18"/>
                    <a:pt x="35" y="14"/>
                    <a:pt x="37" y="19"/>
                  </a:cubicBezTo>
                  <a:cubicBezTo>
                    <a:pt x="38" y="13"/>
                    <a:pt x="33" y="15"/>
                    <a:pt x="31" y="12"/>
                  </a:cubicBezTo>
                  <a:cubicBezTo>
                    <a:pt x="30" y="9"/>
                    <a:pt x="30" y="4"/>
                    <a:pt x="29" y="0"/>
                  </a:cubicBezTo>
                  <a:cubicBezTo>
                    <a:pt x="27" y="2"/>
                    <a:pt x="21" y="15"/>
                    <a:pt x="20" y="8"/>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1" name="Freeform 428">
              <a:extLst>
                <a:ext uri="{FF2B5EF4-FFF2-40B4-BE49-F238E27FC236}">
                  <a16:creationId xmlns:a16="http://schemas.microsoft.com/office/drawing/2014/main" id="{F2418DD2-2B6A-254D-B87C-3FD9C4220340}"/>
                </a:ext>
              </a:extLst>
            </p:cNvPr>
            <p:cNvSpPr>
              <a:spLocks/>
            </p:cNvSpPr>
            <p:nvPr/>
          </p:nvSpPr>
          <p:spPr bwMode="auto">
            <a:xfrm>
              <a:off x="3594" y="3104"/>
              <a:ext cx="38" cy="103"/>
            </a:xfrm>
            <a:custGeom>
              <a:avLst/>
              <a:gdLst>
                <a:gd name="T0" fmla="*/ 0 w 17"/>
                <a:gd name="T1" fmla="*/ 271 h 46"/>
                <a:gd name="T2" fmla="*/ 20 w 17"/>
                <a:gd name="T3" fmla="*/ 461 h 46"/>
                <a:gd name="T4" fmla="*/ 125 w 17"/>
                <a:gd name="T5" fmla="*/ 372 h 46"/>
                <a:gd name="T6" fmla="*/ 80 w 17"/>
                <a:gd name="T7" fmla="*/ 0 h 46"/>
                <a:gd name="T8" fmla="*/ 125 w 17"/>
                <a:gd name="T9" fmla="*/ 181 h 46"/>
                <a:gd name="T10" fmla="*/ 36 w 17"/>
                <a:gd name="T11" fmla="*/ 291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6">
                  <a:moveTo>
                    <a:pt x="0" y="24"/>
                  </a:moveTo>
                  <a:cubicBezTo>
                    <a:pt x="1" y="27"/>
                    <a:pt x="0" y="38"/>
                    <a:pt x="2" y="41"/>
                  </a:cubicBezTo>
                  <a:cubicBezTo>
                    <a:pt x="6" y="46"/>
                    <a:pt x="10" y="36"/>
                    <a:pt x="11" y="33"/>
                  </a:cubicBezTo>
                  <a:cubicBezTo>
                    <a:pt x="15" y="25"/>
                    <a:pt x="17" y="5"/>
                    <a:pt x="7" y="0"/>
                  </a:cubicBezTo>
                  <a:cubicBezTo>
                    <a:pt x="7" y="5"/>
                    <a:pt x="12" y="9"/>
                    <a:pt x="11" y="16"/>
                  </a:cubicBezTo>
                  <a:cubicBezTo>
                    <a:pt x="11" y="23"/>
                    <a:pt x="9" y="26"/>
                    <a:pt x="3" y="2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2" name="Freeform 429">
              <a:extLst>
                <a:ext uri="{FF2B5EF4-FFF2-40B4-BE49-F238E27FC236}">
                  <a16:creationId xmlns:a16="http://schemas.microsoft.com/office/drawing/2014/main" id="{B525C673-5086-6AB8-64EF-42A1137707F5}"/>
                </a:ext>
              </a:extLst>
            </p:cNvPr>
            <p:cNvSpPr>
              <a:spLocks/>
            </p:cNvSpPr>
            <p:nvPr/>
          </p:nvSpPr>
          <p:spPr bwMode="auto">
            <a:xfrm>
              <a:off x="3607" y="3225"/>
              <a:ext cx="27" cy="72"/>
            </a:xfrm>
            <a:custGeom>
              <a:avLst/>
              <a:gdLst>
                <a:gd name="T0" fmla="*/ 137 w 12"/>
                <a:gd name="T1" fmla="*/ 0 h 32"/>
                <a:gd name="T2" fmla="*/ 101 w 12"/>
                <a:gd name="T3" fmla="*/ 207 h 32"/>
                <a:gd name="T4" fmla="*/ 0 w 12"/>
                <a:gd name="T5" fmla="*/ 275 h 32"/>
                <a:gd name="T6" fmla="*/ 81 w 12"/>
                <a:gd name="T7" fmla="*/ 162 h 32"/>
                <a:gd name="T8" fmla="*/ 126 w 12"/>
                <a:gd name="T9" fmla="*/ 25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2">
                  <a:moveTo>
                    <a:pt x="12" y="0"/>
                  </a:moveTo>
                  <a:cubicBezTo>
                    <a:pt x="10" y="5"/>
                    <a:pt x="11" y="12"/>
                    <a:pt x="9" y="18"/>
                  </a:cubicBezTo>
                  <a:cubicBezTo>
                    <a:pt x="8" y="21"/>
                    <a:pt x="1" y="32"/>
                    <a:pt x="0" y="24"/>
                  </a:cubicBezTo>
                  <a:cubicBezTo>
                    <a:pt x="7" y="25"/>
                    <a:pt x="6" y="19"/>
                    <a:pt x="7" y="14"/>
                  </a:cubicBezTo>
                  <a:cubicBezTo>
                    <a:pt x="7" y="8"/>
                    <a:pt x="8" y="7"/>
                    <a:pt x="11" y="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3" name="Freeform 430">
              <a:extLst>
                <a:ext uri="{FF2B5EF4-FFF2-40B4-BE49-F238E27FC236}">
                  <a16:creationId xmlns:a16="http://schemas.microsoft.com/office/drawing/2014/main" id="{DFF68856-3E66-7319-956B-DE7ABE44A558}"/>
                </a:ext>
              </a:extLst>
            </p:cNvPr>
            <p:cNvSpPr>
              <a:spLocks/>
            </p:cNvSpPr>
            <p:nvPr/>
          </p:nvSpPr>
          <p:spPr bwMode="auto">
            <a:xfrm>
              <a:off x="3536" y="3326"/>
              <a:ext cx="87" cy="98"/>
            </a:xfrm>
            <a:custGeom>
              <a:avLst/>
              <a:gdLst>
                <a:gd name="T0" fmla="*/ 413 w 39"/>
                <a:gd name="T1" fmla="*/ 0 h 44"/>
                <a:gd name="T2" fmla="*/ 424 w 39"/>
                <a:gd name="T3" fmla="*/ 189 h 44"/>
                <a:gd name="T4" fmla="*/ 308 w 39"/>
                <a:gd name="T5" fmla="*/ 243 h 44"/>
                <a:gd name="T6" fmla="*/ 234 w 39"/>
                <a:gd name="T7" fmla="*/ 486 h 44"/>
                <a:gd name="T8" fmla="*/ 223 w 39"/>
                <a:gd name="T9" fmla="*/ 307 h 44"/>
                <a:gd name="T10" fmla="*/ 80 w 39"/>
                <a:gd name="T11" fmla="*/ 388 h 44"/>
                <a:gd name="T12" fmla="*/ 0 w 39"/>
                <a:gd name="T13" fmla="*/ 189 h 44"/>
                <a:gd name="T14" fmla="*/ 109 w 39"/>
                <a:gd name="T15" fmla="*/ 298 h 44"/>
                <a:gd name="T16" fmla="*/ 190 w 39"/>
                <a:gd name="T17" fmla="*/ 209 h 44"/>
                <a:gd name="T18" fmla="*/ 125 w 39"/>
                <a:gd name="T19" fmla="*/ 165 h 44"/>
                <a:gd name="T20" fmla="*/ 154 w 39"/>
                <a:gd name="T21" fmla="*/ 109 h 44"/>
                <a:gd name="T22" fmla="*/ 397 w 39"/>
                <a:gd name="T23" fmla="*/ 3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44">
                  <a:moveTo>
                    <a:pt x="37" y="0"/>
                  </a:moveTo>
                  <a:cubicBezTo>
                    <a:pt x="37" y="6"/>
                    <a:pt x="39" y="11"/>
                    <a:pt x="38" y="17"/>
                  </a:cubicBezTo>
                  <a:cubicBezTo>
                    <a:pt x="36" y="24"/>
                    <a:pt x="34" y="23"/>
                    <a:pt x="28" y="22"/>
                  </a:cubicBezTo>
                  <a:cubicBezTo>
                    <a:pt x="11" y="20"/>
                    <a:pt x="29" y="37"/>
                    <a:pt x="21" y="44"/>
                  </a:cubicBezTo>
                  <a:cubicBezTo>
                    <a:pt x="16" y="40"/>
                    <a:pt x="25" y="32"/>
                    <a:pt x="20" y="28"/>
                  </a:cubicBezTo>
                  <a:cubicBezTo>
                    <a:pt x="16" y="24"/>
                    <a:pt x="12" y="34"/>
                    <a:pt x="7" y="35"/>
                  </a:cubicBezTo>
                  <a:cubicBezTo>
                    <a:pt x="5" y="29"/>
                    <a:pt x="1" y="23"/>
                    <a:pt x="0" y="17"/>
                  </a:cubicBezTo>
                  <a:cubicBezTo>
                    <a:pt x="1" y="22"/>
                    <a:pt x="5" y="26"/>
                    <a:pt x="10" y="27"/>
                  </a:cubicBezTo>
                  <a:cubicBezTo>
                    <a:pt x="12" y="24"/>
                    <a:pt x="15" y="22"/>
                    <a:pt x="17" y="19"/>
                  </a:cubicBezTo>
                  <a:cubicBezTo>
                    <a:pt x="16" y="17"/>
                    <a:pt x="14" y="15"/>
                    <a:pt x="11" y="15"/>
                  </a:cubicBezTo>
                  <a:cubicBezTo>
                    <a:pt x="11" y="13"/>
                    <a:pt x="12" y="11"/>
                    <a:pt x="14" y="10"/>
                  </a:cubicBezTo>
                  <a:cubicBezTo>
                    <a:pt x="20" y="21"/>
                    <a:pt x="36" y="17"/>
                    <a:pt x="36" y="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4" name="Freeform 431">
              <a:extLst>
                <a:ext uri="{FF2B5EF4-FFF2-40B4-BE49-F238E27FC236}">
                  <a16:creationId xmlns:a16="http://schemas.microsoft.com/office/drawing/2014/main" id="{2EFB75EB-08FD-C620-FB51-21CA25B237D6}"/>
                </a:ext>
              </a:extLst>
            </p:cNvPr>
            <p:cNvSpPr>
              <a:spLocks/>
            </p:cNvSpPr>
            <p:nvPr/>
          </p:nvSpPr>
          <p:spPr bwMode="auto">
            <a:xfrm>
              <a:off x="3569" y="3451"/>
              <a:ext cx="52" cy="79"/>
            </a:xfrm>
            <a:custGeom>
              <a:avLst/>
              <a:gdLst>
                <a:gd name="T0" fmla="*/ 25 w 23"/>
                <a:gd name="T1" fmla="*/ 147 h 35"/>
                <a:gd name="T2" fmla="*/ 25 w 23"/>
                <a:gd name="T3" fmla="*/ 402 h 35"/>
                <a:gd name="T4" fmla="*/ 57 w 23"/>
                <a:gd name="T5" fmla="*/ 275 h 35"/>
                <a:gd name="T6" fmla="*/ 81 w 23"/>
                <a:gd name="T7" fmla="*/ 147 h 35"/>
                <a:gd name="T8" fmla="*/ 219 w 23"/>
                <a:gd name="T9" fmla="*/ 102 h 35"/>
                <a:gd name="T10" fmla="*/ 267 w 23"/>
                <a:gd name="T11" fmla="*/ 0 h 35"/>
                <a:gd name="T12" fmla="*/ 93 w 23"/>
                <a:gd name="T13" fmla="*/ 12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5">
                  <a:moveTo>
                    <a:pt x="2" y="13"/>
                  </a:moveTo>
                  <a:cubicBezTo>
                    <a:pt x="4" y="20"/>
                    <a:pt x="0" y="28"/>
                    <a:pt x="2" y="35"/>
                  </a:cubicBezTo>
                  <a:cubicBezTo>
                    <a:pt x="2" y="31"/>
                    <a:pt x="3" y="27"/>
                    <a:pt x="5" y="24"/>
                  </a:cubicBezTo>
                  <a:cubicBezTo>
                    <a:pt x="6" y="22"/>
                    <a:pt x="7" y="14"/>
                    <a:pt x="7" y="13"/>
                  </a:cubicBezTo>
                  <a:cubicBezTo>
                    <a:pt x="10" y="9"/>
                    <a:pt x="15" y="12"/>
                    <a:pt x="19" y="9"/>
                  </a:cubicBezTo>
                  <a:cubicBezTo>
                    <a:pt x="22" y="7"/>
                    <a:pt x="23" y="3"/>
                    <a:pt x="23" y="0"/>
                  </a:cubicBezTo>
                  <a:cubicBezTo>
                    <a:pt x="19" y="5"/>
                    <a:pt x="15" y="8"/>
                    <a:pt x="8" y="1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5" name="Freeform 432">
              <a:extLst>
                <a:ext uri="{FF2B5EF4-FFF2-40B4-BE49-F238E27FC236}">
                  <a16:creationId xmlns:a16="http://schemas.microsoft.com/office/drawing/2014/main" id="{7D5DEC3C-7253-D02B-3EB8-6B4C8023E46F}"/>
                </a:ext>
              </a:extLst>
            </p:cNvPr>
            <p:cNvSpPr>
              <a:spLocks/>
            </p:cNvSpPr>
            <p:nvPr/>
          </p:nvSpPr>
          <p:spPr bwMode="auto">
            <a:xfrm>
              <a:off x="3423" y="3454"/>
              <a:ext cx="41" cy="134"/>
            </a:xfrm>
            <a:custGeom>
              <a:avLst/>
              <a:gdLst>
                <a:gd name="T0" fmla="*/ 212 w 18"/>
                <a:gd name="T1" fmla="*/ 0 h 60"/>
                <a:gd name="T2" fmla="*/ 187 w 18"/>
                <a:gd name="T3" fmla="*/ 190 h 60"/>
                <a:gd name="T4" fmla="*/ 82 w 18"/>
                <a:gd name="T5" fmla="*/ 335 h 60"/>
                <a:gd name="T6" fmla="*/ 130 w 18"/>
                <a:gd name="T7" fmla="*/ 525 h 60"/>
                <a:gd name="T8" fmla="*/ 82 w 18"/>
                <a:gd name="T9" fmla="*/ 668 h 60"/>
                <a:gd name="T10" fmla="*/ 36 w 18"/>
                <a:gd name="T11" fmla="*/ 344 h 60"/>
                <a:gd name="T12" fmla="*/ 175 w 18"/>
                <a:gd name="T13" fmla="*/ 36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60">
                  <a:moveTo>
                    <a:pt x="18" y="0"/>
                  </a:moveTo>
                  <a:cubicBezTo>
                    <a:pt x="15" y="6"/>
                    <a:pt x="13" y="9"/>
                    <a:pt x="16" y="17"/>
                  </a:cubicBezTo>
                  <a:cubicBezTo>
                    <a:pt x="11" y="21"/>
                    <a:pt x="8" y="23"/>
                    <a:pt x="7" y="30"/>
                  </a:cubicBezTo>
                  <a:cubicBezTo>
                    <a:pt x="6" y="38"/>
                    <a:pt x="11" y="41"/>
                    <a:pt x="11" y="47"/>
                  </a:cubicBezTo>
                  <a:cubicBezTo>
                    <a:pt x="4" y="42"/>
                    <a:pt x="6" y="57"/>
                    <a:pt x="7" y="60"/>
                  </a:cubicBezTo>
                  <a:cubicBezTo>
                    <a:pt x="0" y="53"/>
                    <a:pt x="2" y="40"/>
                    <a:pt x="3" y="31"/>
                  </a:cubicBezTo>
                  <a:cubicBezTo>
                    <a:pt x="3" y="22"/>
                    <a:pt x="8" y="10"/>
                    <a:pt x="15" y="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6" name="Freeform 433">
              <a:extLst>
                <a:ext uri="{FF2B5EF4-FFF2-40B4-BE49-F238E27FC236}">
                  <a16:creationId xmlns:a16="http://schemas.microsoft.com/office/drawing/2014/main" id="{9127362C-D9F9-1885-A588-F01AA47825DD}"/>
                </a:ext>
              </a:extLst>
            </p:cNvPr>
            <p:cNvSpPr>
              <a:spLocks/>
            </p:cNvSpPr>
            <p:nvPr/>
          </p:nvSpPr>
          <p:spPr bwMode="auto">
            <a:xfrm>
              <a:off x="3401" y="3595"/>
              <a:ext cx="45" cy="78"/>
            </a:xfrm>
            <a:custGeom>
              <a:avLst/>
              <a:gdLst>
                <a:gd name="T0" fmla="*/ 0 w 20"/>
                <a:gd name="T1" fmla="*/ 343 h 35"/>
                <a:gd name="T2" fmla="*/ 227 w 20"/>
                <a:gd name="T3" fmla="*/ 198 h 35"/>
                <a:gd name="T4" fmla="*/ 173 w 20"/>
                <a:gd name="T5" fmla="*/ 263 h 35"/>
                <a:gd name="T6" fmla="*/ 56 w 20"/>
                <a:gd name="T7" fmla="*/ 0 h 35"/>
                <a:gd name="T8" fmla="*/ 56 w 20"/>
                <a:gd name="T9" fmla="*/ 279 h 35"/>
                <a:gd name="T10" fmla="*/ 56 w 20"/>
                <a:gd name="T11" fmla="*/ 263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5">
                  <a:moveTo>
                    <a:pt x="0" y="31"/>
                  </a:moveTo>
                  <a:cubicBezTo>
                    <a:pt x="10" y="35"/>
                    <a:pt x="19" y="29"/>
                    <a:pt x="20" y="18"/>
                  </a:cubicBezTo>
                  <a:cubicBezTo>
                    <a:pt x="18" y="21"/>
                    <a:pt x="17" y="23"/>
                    <a:pt x="15" y="24"/>
                  </a:cubicBezTo>
                  <a:cubicBezTo>
                    <a:pt x="10" y="19"/>
                    <a:pt x="7" y="5"/>
                    <a:pt x="5" y="0"/>
                  </a:cubicBezTo>
                  <a:cubicBezTo>
                    <a:pt x="5" y="8"/>
                    <a:pt x="6" y="17"/>
                    <a:pt x="5" y="25"/>
                  </a:cubicBezTo>
                  <a:cubicBezTo>
                    <a:pt x="4" y="26"/>
                    <a:pt x="5" y="24"/>
                    <a:pt x="5" y="24"/>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7" name="Freeform 434">
              <a:extLst>
                <a:ext uri="{FF2B5EF4-FFF2-40B4-BE49-F238E27FC236}">
                  <a16:creationId xmlns:a16="http://schemas.microsoft.com/office/drawing/2014/main" id="{B06C5436-ABE6-D8F6-0AB0-1536306643A3}"/>
                </a:ext>
              </a:extLst>
            </p:cNvPr>
            <p:cNvSpPr>
              <a:spLocks/>
            </p:cNvSpPr>
            <p:nvPr/>
          </p:nvSpPr>
          <p:spPr bwMode="auto">
            <a:xfrm>
              <a:off x="3426" y="3308"/>
              <a:ext cx="76" cy="83"/>
            </a:xfrm>
            <a:custGeom>
              <a:avLst/>
              <a:gdLst>
                <a:gd name="T0" fmla="*/ 199 w 34"/>
                <a:gd name="T1" fmla="*/ 45 h 37"/>
                <a:gd name="T2" fmla="*/ 154 w 34"/>
                <a:gd name="T3" fmla="*/ 417 h 37"/>
                <a:gd name="T4" fmla="*/ 170 w 34"/>
                <a:gd name="T5" fmla="*/ 157 h 37"/>
                <a:gd name="T6" fmla="*/ 369 w 34"/>
                <a:gd name="T7" fmla="*/ 146 h 37"/>
                <a:gd name="T8" fmla="*/ 134 w 34"/>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7">
                  <a:moveTo>
                    <a:pt x="18" y="4"/>
                  </a:moveTo>
                  <a:cubicBezTo>
                    <a:pt x="8" y="9"/>
                    <a:pt x="0" y="32"/>
                    <a:pt x="14" y="37"/>
                  </a:cubicBezTo>
                  <a:cubicBezTo>
                    <a:pt x="12" y="29"/>
                    <a:pt x="7" y="20"/>
                    <a:pt x="15" y="14"/>
                  </a:cubicBezTo>
                  <a:cubicBezTo>
                    <a:pt x="19" y="12"/>
                    <a:pt x="30" y="10"/>
                    <a:pt x="33" y="13"/>
                  </a:cubicBezTo>
                  <a:cubicBezTo>
                    <a:pt x="34" y="2"/>
                    <a:pt x="12" y="10"/>
                    <a:pt x="12"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8" name="Freeform 435">
              <a:extLst>
                <a:ext uri="{FF2B5EF4-FFF2-40B4-BE49-F238E27FC236}">
                  <a16:creationId xmlns:a16="http://schemas.microsoft.com/office/drawing/2014/main" id="{9F48EEE2-117A-1E98-D12A-A2656914AEB3}"/>
                </a:ext>
              </a:extLst>
            </p:cNvPr>
            <p:cNvSpPr>
              <a:spLocks/>
            </p:cNvSpPr>
            <p:nvPr/>
          </p:nvSpPr>
          <p:spPr bwMode="auto">
            <a:xfrm>
              <a:off x="3466" y="3182"/>
              <a:ext cx="29" cy="99"/>
            </a:xfrm>
            <a:custGeom>
              <a:avLst/>
              <a:gdLst>
                <a:gd name="T0" fmla="*/ 134 w 13"/>
                <a:gd name="T1" fmla="*/ 0 h 44"/>
                <a:gd name="T2" fmla="*/ 45 w 13"/>
                <a:gd name="T3" fmla="*/ 146 h 44"/>
                <a:gd name="T4" fmla="*/ 80 w 13"/>
                <a:gd name="T5" fmla="*/ 329 h 44"/>
                <a:gd name="T6" fmla="*/ 0 w 13"/>
                <a:gd name="T7" fmla="*/ 446 h 44"/>
                <a:gd name="T8" fmla="*/ 145 w 13"/>
                <a:gd name="T9" fmla="*/ 466 h 44"/>
                <a:gd name="T10" fmla="*/ 89 w 13"/>
                <a:gd name="T11" fmla="*/ 299 h 44"/>
                <a:gd name="T12" fmla="*/ 134 w 13"/>
                <a:gd name="T13" fmla="*/ 5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4">
                  <a:moveTo>
                    <a:pt x="12" y="0"/>
                  </a:moveTo>
                  <a:cubicBezTo>
                    <a:pt x="8" y="4"/>
                    <a:pt x="5" y="9"/>
                    <a:pt x="4" y="13"/>
                  </a:cubicBezTo>
                  <a:cubicBezTo>
                    <a:pt x="3" y="19"/>
                    <a:pt x="8" y="24"/>
                    <a:pt x="7" y="29"/>
                  </a:cubicBezTo>
                  <a:cubicBezTo>
                    <a:pt x="6" y="33"/>
                    <a:pt x="0" y="36"/>
                    <a:pt x="0" y="39"/>
                  </a:cubicBezTo>
                  <a:cubicBezTo>
                    <a:pt x="0" y="44"/>
                    <a:pt x="10" y="41"/>
                    <a:pt x="13" y="41"/>
                  </a:cubicBezTo>
                  <a:cubicBezTo>
                    <a:pt x="12" y="36"/>
                    <a:pt x="9" y="30"/>
                    <a:pt x="8" y="26"/>
                  </a:cubicBezTo>
                  <a:cubicBezTo>
                    <a:pt x="7" y="19"/>
                    <a:pt x="7" y="10"/>
                    <a:pt x="12" y="5"/>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9" name="Freeform 436">
              <a:extLst>
                <a:ext uri="{FF2B5EF4-FFF2-40B4-BE49-F238E27FC236}">
                  <a16:creationId xmlns:a16="http://schemas.microsoft.com/office/drawing/2014/main" id="{4D3F78BA-D3EF-FC92-EA8E-F724D5096807}"/>
                </a:ext>
              </a:extLst>
            </p:cNvPr>
            <p:cNvSpPr>
              <a:spLocks/>
            </p:cNvSpPr>
            <p:nvPr/>
          </p:nvSpPr>
          <p:spPr bwMode="auto">
            <a:xfrm>
              <a:off x="3408" y="2935"/>
              <a:ext cx="56" cy="113"/>
            </a:xfrm>
            <a:custGeom>
              <a:avLst/>
              <a:gdLst>
                <a:gd name="T0" fmla="*/ 20 w 25"/>
                <a:gd name="T1" fmla="*/ 81 h 50"/>
                <a:gd name="T2" fmla="*/ 181 w 25"/>
                <a:gd name="T3" fmla="*/ 576 h 50"/>
                <a:gd name="T4" fmla="*/ 202 w 25"/>
                <a:gd name="T5" fmla="*/ 287 h 50"/>
                <a:gd name="T6" fmla="*/ 246 w 25"/>
                <a:gd name="T7" fmla="*/ 56 h 50"/>
                <a:gd name="T8" fmla="*/ 181 w 25"/>
                <a:gd name="T9" fmla="*/ 210 h 50"/>
                <a:gd name="T10" fmla="*/ 0 w 25"/>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0">
                  <a:moveTo>
                    <a:pt x="2" y="7"/>
                  </a:moveTo>
                  <a:cubicBezTo>
                    <a:pt x="12" y="20"/>
                    <a:pt x="17" y="35"/>
                    <a:pt x="16" y="50"/>
                  </a:cubicBezTo>
                  <a:cubicBezTo>
                    <a:pt x="16" y="42"/>
                    <a:pt x="17" y="33"/>
                    <a:pt x="18" y="25"/>
                  </a:cubicBezTo>
                  <a:cubicBezTo>
                    <a:pt x="19" y="18"/>
                    <a:pt x="25" y="11"/>
                    <a:pt x="22" y="5"/>
                  </a:cubicBezTo>
                  <a:cubicBezTo>
                    <a:pt x="21" y="9"/>
                    <a:pt x="22" y="16"/>
                    <a:pt x="16" y="18"/>
                  </a:cubicBezTo>
                  <a:cubicBezTo>
                    <a:pt x="12" y="12"/>
                    <a:pt x="2" y="6"/>
                    <a:pt x="0"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0" name="Freeform 437">
              <a:extLst>
                <a:ext uri="{FF2B5EF4-FFF2-40B4-BE49-F238E27FC236}">
                  <a16:creationId xmlns:a16="http://schemas.microsoft.com/office/drawing/2014/main" id="{0E494FB1-DC93-20F7-3F7F-0897E8BE1C4A}"/>
                </a:ext>
              </a:extLst>
            </p:cNvPr>
            <p:cNvSpPr>
              <a:spLocks/>
            </p:cNvSpPr>
            <p:nvPr/>
          </p:nvSpPr>
          <p:spPr bwMode="auto">
            <a:xfrm>
              <a:off x="3412" y="3095"/>
              <a:ext cx="32" cy="80"/>
            </a:xfrm>
            <a:custGeom>
              <a:avLst/>
              <a:gdLst>
                <a:gd name="T0" fmla="*/ 142 w 14"/>
                <a:gd name="T1" fmla="*/ 20 h 36"/>
                <a:gd name="T2" fmla="*/ 37 w 14"/>
                <a:gd name="T3" fmla="*/ 198 h 36"/>
                <a:gd name="T4" fmla="*/ 94 w 14"/>
                <a:gd name="T5" fmla="*/ 396 h 36"/>
                <a:gd name="T6" fmla="*/ 167 w 14"/>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6">
                  <a:moveTo>
                    <a:pt x="12" y="2"/>
                  </a:moveTo>
                  <a:cubicBezTo>
                    <a:pt x="10" y="8"/>
                    <a:pt x="5" y="12"/>
                    <a:pt x="3" y="18"/>
                  </a:cubicBezTo>
                  <a:cubicBezTo>
                    <a:pt x="0" y="27"/>
                    <a:pt x="8" y="28"/>
                    <a:pt x="8" y="36"/>
                  </a:cubicBezTo>
                  <a:cubicBezTo>
                    <a:pt x="8" y="25"/>
                    <a:pt x="7" y="9"/>
                    <a:pt x="14"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1" name="Freeform 438">
              <a:extLst>
                <a:ext uri="{FF2B5EF4-FFF2-40B4-BE49-F238E27FC236}">
                  <a16:creationId xmlns:a16="http://schemas.microsoft.com/office/drawing/2014/main" id="{59B0E078-DA6D-5D8A-AA0C-9A0AF5F83FB9}"/>
                </a:ext>
              </a:extLst>
            </p:cNvPr>
            <p:cNvSpPr>
              <a:spLocks/>
            </p:cNvSpPr>
            <p:nvPr/>
          </p:nvSpPr>
          <p:spPr bwMode="auto">
            <a:xfrm>
              <a:off x="3403" y="3238"/>
              <a:ext cx="29" cy="106"/>
            </a:xfrm>
            <a:custGeom>
              <a:avLst/>
              <a:gdLst>
                <a:gd name="T0" fmla="*/ 65 w 13"/>
                <a:gd name="T1" fmla="*/ 0 h 47"/>
                <a:gd name="T2" fmla="*/ 65 w 13"/>
                <a:gd name="T3" fmla="*/ 138 h 47"/>
                <a:gd name="T4" fmla="*/ 109 w 13"/>
                <a:gd name="T5" fmla="*/ 275 h 47"/>
                <a:gd name="T6" fmla="*/ 65 w 13"/>
                <a:gd name="T7" fmla="*/ 539 h 47"/>
                <a:gd name="T8" fmla="*/ 65 w 13"/>
                <a:gd name="T9" fmla="*/ 264 h 47"/>
                <a:gd name="T10" fmla="*/ 56 w 13"/>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7">
                  <a:moveTo>
                    <a:pt x="6" y="0"/>
                  </a:moveTo>
                  <a:cubicBezTo>
                    <a:pt x="6" y="4"/>
                    <a:pt x="5" y="8"/>
                    <a:pt x="6" y="12"/>
                  </a:cubicBezTo>
                  <a:cubicBezTo>
                    <a:pt x="6" y="17"/>
                    <a:pt x="9" y="20"/>
                    <a:pt x="10" y="24"/>
                  </a:cubicBezTo>
                  <a:cubicBezTo>
                    <a:pt x="13" y="33"/>
                    <a:pt x="4" y="37"/>
                    <a:pt x="6" y="47"/>
                  </a:cubicBezTo>
                  <a:cubicBezTo>
                    <a:pt x="2" y="39"/>
                    <a:pt x="6" y="30"/>
                    <a:pt x="6" y="23"/>
                  </a:cubicBezTo>
                  <a:cubicBezTo>
                    <a:pt x="5" y="16"/>
                    <a:pt x="0" y="11"/>
                    <a:pt x="5" y="4"/>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2" name="Freeform 439">
              <a:extLst>
                <a:ext uri="{FF2B5EF4-FFF2-40B4-BE49-F238E27FC236}">
                  <a16:creationId xmlns:a16="http://schemas.microsoft.com/office/drawing/2014/main" id="{3B8AF38D-28C7-DF20-5391-C3893A10C08D}"/>
                </a:ext>
              </a:extLst>
            </p:cNvPr>
            <p:cNvSpPr>
              <a:spLocks/>
            </p:cNvSpPr>
            <p:nvPr/>
          </p:nvSpPr>
          <p:spPr bwMode="auto">
            <a:xfrm>
              <a:off x="3300" y="2608"/>
              <a:ext cx="103" cy="177"/>
            </a:xfrm>
            <a:custGeom>
              <a:avLst/>
              <a:gdLst>
                <a:gd name="T0" fmla="*/ 0 w 46"/>
                <a:gd name="T1" fmla="*/ 0 h 79"/>
                <a:gd name="T2" fmla="*/ 215 w 46"/>
                <a:gd name="T3" fmla="*/ 406 h 79"/>
                <a:gd name="T4" fmla="*/ 405 w 46"/>
                <a:gd name="T5" fmla="*/ 571 h 79"/>
                <a:gd name="T6" fmla="*/ 517 w 46"/>
                <a:gd name="T7" fmla="*/ 889 h 79"/>
                <a:gd name="T8" fmla="*/ 280 w 46"/>
                <a:gd name="T9" fmla="*/ 527 h 79"/>
                <a:gd name="T10" fmla="*/ 155 w 46"/>
                <a:gd name="T11" fmla="*/ 406 h 79"/>
                <a:gd name="T12" fmla="*/ 81 w 46"/>
                <a:gd name="T13" fmla="*/ 19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9">
                  <a:moveTo>
                    <a:pt x="0" y="0"/>
                  </a:moveTo>
                  <a:cubicBezTo>
                    <a:pt x="3" y="11"/>
                    <a:pt x="10" y="28"/>
                    <a:pt x="19" y="36"/>
                  </a:cubicBezTo>
                  <a:cubicBezTo>
                    <a:pt x="25" y="41"/>
                    <a:pt x="32" y="45"/>
                    <a:pt x="36" y="51"/>
                  </a:cubicBezTo>
                  <a:cubicBezTo>
                    <a:pt x="41" y="60"/>
                    <a:pt x="42" y="72"/>
                    <a:pt x="46" y="79"/>
                  </a:cubicBezTo>
                  <a:cubicBezTo>
                    <a:pt x="43" y="64"/>
                    <a:pt x="36" y="56"/>
                    <a:pt x="25" y="47"/>
                  </a:cubicBezTo>
                  <a:cubicBezTo>
                    <a:pt x="20" y="44"/>
                    <a:pt x="16" y="41"/>
                    <a:pt x="14" y="36"/>
                  </a:cubicBezTo>
                  <a:cubicBezTo>
                    <a:pt x="11" y="30"/>
                    <a:pt x="11" y="23"/>
                    <a:pt x="7" y="17"/>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3" name="Freeform 440">
              <a:extLst>
                <a:ext uri="{FF2B5EF4-FFF2-40B4-BE49-F238E27FC236}">
                  <a16:creationId xmlns:a16="http://schemas.microsoft.com/office/drawing/2014/main" id="{543C7C41-5DD7-BEBA-EA0C-12AB17B8B1A0}"/>
                </a:ext>
              </a:extLst>
            </p:cNvPr>
            <p:cNvSpPr>
              <a:spLocks/>
            </p:cNvSpPr>
            <p:nvPr/>
          </p:nvSpPr>
          <p:spPr bwMode="auto">
            <a:xfrm>
              <a:off x="3520" y="2594"/>
              <a:ext cx="87" cy="70"/>
            </a:xfrm>
            <a:custGeom>
              <a:avLst/>
              <a:gdLst>
                <a:gd name="T0" fmla="*/ 0 w 39"/>
                <a:gd name="T1" fmla="*/ 0 h 31"/>
                <a:gd name="T2" fmla="*/ 279 w 39"/>
                <a:gd name="T3" fmla="*/ 72 h 31"/>
                <a:gd name="T4" fmla="*/ 433 w 39"/>
                <a:gd name="T5" fmla="*/ 357 h 31"/>
                <a:gd name="T6" fmla="*/ 299 w 39"/>
                <a:gd name="T7" fmla="*/ 117 h 31"/>
                <a:gd name="T8" fmla="*/ 210 w 39"/>
                <a:gd name="T9" fmla="*/ 239 h 31"/>
                <a:gd name="T10" fmla="*/ 190 w 39"/>
                <a:gd name="T11" fmla="*/ 81 h 31"/>
                <a:gd name="T12" fmla="*/ 65 w 39"/>
                <a:gd name="T13" fmla="*/ 1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1">
                  <a:moveTo>
                    <a:pt x="0" y="0"/>
                  </a:moveTo>
                  <a:cubicBezTo>
                    <a:pt x="6" y="0"/>
                    <a:pt x="20" y="2"/>
                    <a:pt x="25" y="6"/>
                  </a:cubicBezTo>
                  <a:cubicBezTo>
                    <a:pt x="31" y="10"/>
                    <a:pt x="37" y="25"/>
                    <a:pt x="39" y="31"/>
                  </a:cubicBezTo>
                  <a:cubicBezTo>
                    <a:pt x="32" y="29"/>
                    <a:pt x="28" y="17"/>
                    <a:pt x="27" y="10"/>
                  </a:cubicBezTo>
                  <a:cubicBezTo>
                    <a:pt x="22" y="12"/>
                    <a:pt x="19" y="15"/>
                    <a:pt x="19" y="21"/>
                  </a:cubicBezTo>
                  <a:cubicBezTo>
                    <a:pt x="18" y="18"/>
                    <a:pt x="19" y="9"/>
                    <a:pt x="17" y="7"/>
                  </a:cubicBezTo>
                  <a:cubicBezTo>
                    <a:pt x="16" y="5"/>
                    <a:pt x="7" y="1"/>
                    <a:pt x="6" y="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4" name="Freeform 441">
              <a:extLst>
                <a:ext uri="{FF2B5EF4-FFF2-40B4-BE49-F238E27FC236}">
                  <a16:creationId xmlns:a16="http://schemas.microsoft.com/office/drawing/2014/main" id="{FDE83192-18A7-4CAA-57EC-3FECD7FBFC31}"/>
                </a:ext>
              </a:extLst>
            </p:cNvPr>
            <p:cNvSpPr>
              <a:spLocks/>
            </p:cNvSpPr>
            <p:nvPr/>
          </p:nvSpPr>
          <p:spPr bwMode="auto">
            <a:xfrm>
              <a:off x="2636" y="2574"/>
              <a:ext cx="114" cy="150"/>
            </a:xfrm>
            <a:custGeom>
              <a:avLst/>
              <a:gdLst>
                <a:gd name="T0" fmla="*/ 9 w 51"/>
                <a:gd name="T1" fmla="*/ 752 h 67"/>
                <a:gd name="T2" fmla="*/ 210 w 51"/>
                <a:gd name="T3" fmla="*/ 582 h 67"/>
                <a:gd name="T4" fmla="*/ 344 w 51"/>
                <a:gd name="T5" fmla="*/ 497 h 67"/>
                <a:gd name="T6" fmla="*/ 490 w 51"/>
                <a:gd name="T7" fmla="*/ 425 h 67"/>
                <a:gd name="T8" fmla="*/ 559 w 51"/>
                <a:gd name="T9" fmla="*/ 316 h 67"/>
                <a:gd name="T10" fmla="*/ 505 w 51"/>
                <a:gd name="T11" fmla="*/ 190 h 67"/>
                <a:gd name="T12" fmla="*/ 469 w 51"/>
                <a:gd name="T13" fmla="*/ 125 h 67"/>
                <a:gd name="T14" fmla="*/ 469 w 51"/>
                <a:gd name="T15" fmla="*/ 45 h 67"/>
                <a:gd name="T16" fmla="*/ 416 w 51"/>
                <a:gd name="T17" fmla="*/ 125 h 67"/>
                <a:gd name="T18" fmla="*/ 481 w 51"/>
                <a:gd name="T19" fmla="*/ 246 h 67"/>
                <a:gd name="T20" fmla="*/ 460 w 51"/>
                <a:gd name="T21" fmla="*/ 372 h 67"/>
                <a:gd name="T22" fmla="*/ 255 w 51"/>
                <a:gd name="T23" fmla="*/ 381 h 67"/>
                <a:gd name="T24" fmla="*/ 190 w 51"/>
                <a:gd name="T25" fmla="*/ 497 h 67"/>
                <a:gd name="T26" fmla="*/ 65 w 51"/>
                <a:gd name="T27" fmla="*/ 470 h 67"/>
                <a:gd name="T28" fmla="*/ 145 w 51"/>
                <a:gd name="T29" fmla="*/ 517 h 67"/>
                <a:gd name="T30" fmla="*/ 80 w 51"/>
                <a:gd name="T31" fmla="*/ 582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67">
                  <a:moveTo>
                    <a:pt x="1" y="67"/>
                  </a:moveTo>
                  <a:cubicBezTo>
                    <a:pt x="0" y="56"/>
                    <a:pt x="11" y="55"/>
                    <a:pt x="19" y="52"/>
                  </a:cubicBezTo>
                  <a:cubicBezTo>
                    <a:pt x="24" y="51"/>
                    <a:pt x="27" y="47"/>
                    <a:pt x="31" y="44"/>
                  </a:cubicBezTo>
                  <a:cubicBezTo>
                    <a:pt x="35" y="41"/>
                    <a:pt x="40" y="41"/>
                    <a:pt x="44" y="38"/>
                  </a:cubicBezTo>
                  <a:cubicBezTo>
                    <a:pt x="47" y="36"/>
                    <a:pt x="49" y="33"/>
                    <a:pt x="50" y="28"/>
                  </a:cubicBezTo>
                  <a:cubicBezTo>
                    <a:pt x="51" y="23"/>
                    <a:pt x="48" y="21"/>
                    <a:pt x="45" y="17"/>
                  </a:cubicBezTo>
                  <a:cubicBezTo>
                    <a:pt x="44" y="15"/>
                    <a:pt x="43" y="13"/>
                    <a:pt x="42" y="11"/>
                  </a:cubicBezTo>
                  <a:cubicBezTo>
                    <a:pt x="42" y="9"/>
                    <a:pt x="43" y="5"/>
                    <a:pt x="42" y="4"/>
                  </a:cubicBezTo>
                  <a:cubicBezTo>
                    <a:pt x="38" y="0"/>
                    <a:pt x="36" y="9"/>
                    <a:pt x="37" y="11"/>
                  </a:cubicBezTo>
                  <a:cubicBezTo>
                    <a:pt x="39" y="15"/>
                    <a:pt x="43" y="17"/>
                    <a:pt x="43" y="22"/>
                  </a:cubicBezTo>
                  <a:cubicBezTo>
                    <a:pt x="44" y="26"/>
                    <a:pt x="43" y="30"/>
                    <a:pt x="41" y="33"/>
                  </a:cubicBezTo>
                  <a:cubicBezTo>
                    <a:pt x="36" y="40"/>
                    <a:pt x="28" y="41"/>
                    <a:pt x="23" y="34"/>
                  </a:cubicBezTo>
                  <a:cubicBezTo>
                    <a:pt x="23" y="39"/>
                    <a:pt x="22" y="42"/>
                    <a:pt x="17" y="44"/>
                  </a:cubicBezTo>
                  <a:cubicBezTo>
                    <a:pt x="12" y="46"/>
                    <a:pt x="11" y="42"/>
                    <a:pt x="6" y="42"/>
                  </a:cubicBezTo>
                  <a:cubicBezTo>
                    <a:pt x="8" y="43"/>
                    <a:pt x="12" y="43"/>
                    <a:pt x="13" y="46"/>
                  </a:cubicBezTo>
                  <a:cubicBezTo>
                    <a:pt x="13" y="49"/>
                    <a:pt x="10" y="52"/>
                    <a:pt x="7" y="5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5" name="Freeform 442">
              <a:extLst>
                <a:ext uri="{FF2B5EF4-FFF2-40B4-BE49-F238E27FC236}">
                  <a16:creationId xmlns:a16="http://schemas.microsoft.com/office/drawing/2014/main" id="{DA420CEE-8E4E-09D8-C082-848A6DAC4C14}"/>
                </a:ext>
              </a:extLst>
            </p:cNvPr>
            <p:cNvSpPr>
              <a:spLocks/>
            </p:cNvSpPr>
            <p:nvPr/>
          </p:nvSpPr>
          <p:spPr bwMode="auto">
            <a:xfrm>
              <a:off x="2752" y="2516"/>
              <a:ext cx="79" cy="67"/>
            </a:xfrm>
            <a:custGeom>
              <a:avLst/>
              <a:gdLst>
                <a:gd name="T0" fmla="*/ 0 w 35"/>
                <a:gd name="T1" fmla="*/ 335 h 30"/>
                <a:gd name="T2" fmla="*/ 126 w 35"/>
                <a:gd name="T3" fmla="*/ 315 h 30"/>
                <a:gd name="T4" fmla="*/ 230 w 35"/>
                <a:gd name="T5" fmla="*/ 226 h 30"/>
                <a:gd name="T6" fmla="*/ 332 w 35"/>
                <a:gd name="T7" fmla="*/ 145 h 30"/>
                <a:gd name="T8" fmla="*/ 393 w 35"/>
                <a:gd name="T9" fmla="*/ 36 h 30"/>
                <a:gd name="T10" fmla="*/ 275 w 35"/>
                <a:gd name="T11" fmla="*/ 0 h 30"/>
                <a:gd name="T12" fmla="*/ 332 w 35"/>
                <a:gd name="T13" fmla="*/ 89 h 30"/>
                <a:gd name="T14" fmla="*/ 219 w 35"/>
                <a:gd name="T15" fmla="*/ 125 h 30"/>
                <a:gd name="T16" fmla="*/ 117 w 35"/>
                <a:gd name="T17" fmla="*/ 25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30">
                  <a:moveTo>
                    <a:pt x="0" y="30"/>
                  </a:moveTo>
                  <a:cubicBezTo>
                    <a:pt x="3" y="29"/>
                    <a:pt x="8" y="30"/>
                    <a:pt x="11" y="28"/>
                  </a:cubicBezTo>
                  <a:cubicBezTo>
                    <a:pt x="16" y="27"/>
                    <a:pt x="17" y="23"/>
                    <a:pt x="20" y="20"/>
                  </a:cubicBezTo>
                  <a:cubicBezTo>
                    <a:pt x="23" y="17"/>
                    <a:pt x="25" y="15"/>
                    <a:pt x="29" y="13"/>
                  </a:cubicBezTo>
                  <a:cubicBezTo>
                    <a:pt x="35" y="10"/>
                    <a:pt x="33" y="9"/>
                    <a:pt x="34" y="3"/>
                  </a:cubicBezTo>
                  <a:cubicBezTo>
                    <a:pt x="31" y="1"/>
                    <a:pt x="27" y="2"/>
                    <a:pt x="24" y="0"/>
                  </a:cubicBezTo>
                  <a:cubicBezTo>
                    <a:pt x="27" y="2"/>
                    <a:pt x="30" y="4"/>
                    <a:pt x="29" y="8"/>
                  </a:cubicBezTo>
                  <a:cubicBezTo>
                    <a:pt x="28" y="12"/>
                    <a:pt x="23" y="13"/>
                    <a:pt x="19" y="11"/>
                  </a:cubicBezTo>
                  <a:cubicBezTo>
                    <a:pt x="23" y="17"/>
                    <a:pt x="17" y="24"/>
                    <a:pt x="10" y="2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6" name="Freeform 443">
              <a:extLst>
                <a:ext uri="{FF2B5EF4-FFF2-40B4-BE49-F238E27FC236}">
                  <a16:creationId xmlns:a16="http://schemas.microsoft.com/office/drawing/2014/main" id="{D15000DF-226E-1930-8A47-266404E66403}"/>
                </a:ext>
              </a:extLst>
            </p:cNvPr>
            <p:cNvSpPr>
              <a:spLocks/>
            </p:cNvSpPr>
            <p:nvPr/>
          </p:nvSpPr>
          <p:spPr bwMode="auto">
            <a:xfrm>
              <a:off x="2795" y="2417"/>
              <a:ext cx="61" cy="92"/>
            </a:xfrm>
            <a:custGeom>
              <a:avLst/>
              <a:gdLst>
                <a:gd name="T0" fmla="*/ 36 w 27"/>
                <a:gd name="T1" fmla="*/ 462 h 41"/>
                <a:gd name="T2" fmla="*/ 149 w 27"/>
                <a:gd name="T3" fmla="*/ 352 h 41"/>
                <a:gd name="T4" fmla="*/ 287 w 27"/>
                <a:gd name="T5" fmla="*/ 247 h 41"/>
                <a:gd name="T6" fmla="*/ 276 w 27"/>
                <a:gd name="T7" fmla="*/ 90 h 41"/>
                <a:gd name="T8" fmla="*/ 276 w 27"/>
                <a:gd name="T9" fmla="*/ 20 h 41"/>
                <a:gd name="T10" fmla="*/ 183 w 27"/>
                <a:gd name="T11" fmla="*/ 0 h 41"/>
                <a:gd name="T12" fmla="*/ 239 w 27"/>
                <a:gd name="T13" fmla="*/ 215 h 41"/>
                <a:gd name="T14" fmla="*/ 81 w 27"/>
                <a:gd name="T15" fmla="*/ 272 h 41"/>
                <a:gd name="T16" fmla="*/ 102 w 27"/>
                <a:gd name="T17" fmla="*/ 316 h 41"/>
                <a:gd name="T18" fmla="*/ 56 w 27"/>
                <a:gd name="T19" fmla="*/ 352 h 41"/>
                <a:gd name="T20" fmla="*/ 45 w 27"/>
                <a:gd name="T21" fmla="*/ 453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1">
                  <a:moveTo>
                    <a:pt x="3" y="41"/>
                  </a:moveTo>
                  <a:cubicBezTo>
                    <a:pt x="6" y="36"/>
                    <a:pt x="6" y="33"/>
                    <a:pt x="13" y="31"/>
                  </a:cubicBezTo>
                  <a:cubicBezTo>
                    <a:pt x="18" y="30"/>
                    <a:pt x="23" y="28"/>
                    <a:pt x="25" y="22"/>
                  </a:cubicBezTo>
                  <a:cubicBezTo>
                    <a:pt x="27" y="17"/>
                    <a:pt x="24" y="13"/>
                    <a:pt x="24" y="8"/>
                  </a:cubicBezTo>
                  <a:cubicBezTo>
                    <a:pt x="24" y="5"/>
                    <a:pt x="26" y="5"/>
                    <a:pt x="24" y="2"/>
                  </a:cubicBezTo>
                  <a:cubicBezTo>
                    <a:pt x="23" y="1"/>
                    <a:pt x="18" y="0"/>
                    <a:pt x="16" y="0"/>
                  </a:cubicBezTo>
                  <a:cubicBezTo>
                    <a:pt x="23" y="6"/>
                    <a:pt x="22" y="11"/>
                    <a:pt x="21" y="19"/>
                  </a:cubicBezTo>
                  <a:cubicBezTo>
                    <a:pt x="20" y="28"/>
                    <a:pt x="14" y="28"/>
                    <a:pt x="7" y="24"/>
                  </a:cubicBezTo>
                  <a:cubicBezTo>
                    <a:pt x="6" y="27"/>
                    <a:pt x="9" y="27"/>
                    <a:pt x="9" y="28"/>
                  </a:cubicBezTo>
                  <a:cubicBezTo>
                    <a:pt x="8" y="30"/>
                    <a:pt x="7" y="30"/>
                    <a:pt x="5" y="31"/>
                  </a:cubicBezTo>
                  <a:cubicBezTo>
                    <a:pt x="3" y="34"/>
                    <a:pt x="0" y="37"/>
                    <a:pt x="4" y="4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7" name="Freeform 444">
              <a:extLst>
                <a:ext uri="{FF2B5EF4-FFF2-40B4-BE49-F238E27FC236}">
                  <a16:creationId xmlns:a16="http://schemas.microsoft.com/office/drawing/2014/main" id="{987B6D7A-A902-106C-F026-9B0C82F8006E}"/>
                </a:ext>
              </a:extLst>
            </p:cNvPr>
            <p:cNvSpPr>
              <a:spLocks/>
            </p:cNvSpPr>
            <p:nvPr/>
          </p:nvSpPr>
          <p:spPr bwMode="auto">
            <a:xfrm>
              <a:off x="2869" y="2365"/>
              <a:ext cx="191" cy="61"/>
            </a:xfrm>
            <a:custGeom>
              <a:avLst/>
              <a:gdLst>
                <a:gd name="T0" fmla="*/ 0 w 85"/>
                <a:gd name="T1" fmla="*/ 230 h 27"/>
                <a:gd name="T2" fmla="*/ 454 w 85"/>
                <a:gd name="T3" fmla="*/ 127 h 27"/>
                <a:gd name="T4" fmla="*/ 964 w 85"/>
                <a:gd name="T5" fmla="*/ 183 h 27"/>
                <a:gd name="T6" fmla="*/ 809 w 85"/>
                <a:gd name="T7" fmla="*/ 117 h 27"/>
                <a:gd name="T8" fmla="*/ 748 w 85"/>
                <a:gd name="T9" fmla="*/ 0 h 27"/>
                <a:gd name="T10" fmla="*/ 692 w 85"/>
                <a:gd name="T11" fmla="*/ 93 h 27"/>
                <a:gd name="T12" fmla="*/ 627 w 85"/>
                <a:gd name="T13" fmla="*/ 81 h 27"/>
                <a:gd name="T14" fmla="*/ 546 w 85"/>
                <a:gd name="T15" fmla="*/ 102 h 27"/>
                <a:gd name="T16" fmla="*/ 420 w 85"/>
                <a:gd name="T17" fmla="*/ 45 h 27"/>
                <a:gd name="T18" fmla="*/ 283 w 85"/>
                <a:gd name="T19" fmla="*/ 11 h 27"/>
                <a:gd name="T20" fmla="*/ 263 w 85"/>
                <a:gd name="T21" fmla="*/ 138 h 27"/>
                <a:gd name="T22" fmla="*/ 171 w 85"/>
                <a:gd name="T23" fmla="*/ 149 h 27"/>
                <a:gd name="T24" fmla="*/ 81 w 85"/>
                <a:gd name="T25" fmla="*/ 183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 h="27">
                  <a:moveTo>
                    <a:pt x="0" y="20"/>
                  </a:moveTo>
                  <a:cubicBezTo>
                    <a:pt x="8" y="27"/>
                    <a:pt x="30" y="11"/>
                    <a:pt x="40" y="11"/>
                  </a:cubicBezTo>
                  <a:cubicBezTo>
                    <a:pt x="55" y="11"/>
                    <a:pt x="70" y="17"/>
                    <a:pt x="85" y="16"/>
                  </a:cubicBezTo>
                  <a:cubicBezTo>
                    <a:pt x="81" y="15"/>
                    <a:pt x="75" y="14"/>
                    <a:pt x="71" y="10"/>
                  </a:cubicBezTo>
                  <a:cubicBezTo>
                    <a:pt x="67" y="7"/>
                    <a:pt x="68" y="3"/>
                    <a:pt x="66" y="0"/>
                  </a:cubicBezTo>
                  <a:cubicBezTo>
                    <a:pt x="65" y="4"/>
                    <a:pt x="66" y="8"/>
                    <a:pt x="61" y="8"/>
                  </a:cubicBezTo>
                  <a:cubicBezTo>
                    <a:pt x="59" y="8"/>
                    <a:pt x="57" y="7"/>
                    <a:pt x="55" y="7"/>
                  </a:cubicBezTo>
                  <a:cubicBezTo>
                    <a:pt x="53" y="7"/>
                    <a:pt x="51" y="9"/>
                    <a:pt x="48" y="9"/>
                  </a:cubicBezTo>
                  <a:cubicBezTo>
                    <a:pt x="44" y="9"/>
                    <a:pt x="41" y="6"/>
                    <a:pt x="37" y="4"/>
                  </a:cubicBezTo>
                  <a:cubicBezTo>
                    <a:pt x="33" y="2"/>
                    <a:pt x="29" y="3"/>
                    <a:pt x="25" y="1"/>
                  </a:cubicBezTo>
                  <a:cubicBezTo>
                    <a:pt x="27" y="6"/>
                    <a:pt x="31" y="10"/>
                    <a:pt x="23" y="12"/>
                  </a:cubicBezTo>
                  <a:cubicBezTo>
                    <a:pt x="21" y="13"/>
                    <a:pt x="18" y="12"/>
                    <a:pt x="15" y="13"/>
                  </a:cubicBezTo>
                  <a:cubicBezTo>
                    <a:pt x="12" y="14"/>
                    <a:pt x="9" y="15"/>
                    <a:pt x="7" y="1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8" name="Freeform 445">
              <a:extLst>
                <a:ext uri="{FF2B5EF4-FFF2-40B4-BE49-F238E27FC236}">
                  <a16:creationId xmlns:a16="http://schemas.microsoft.com/office/drawing/2014/main" id="{EE436A9A-E21A-8A53-BE98-CE19F110AA73}"/>
                </a:ext>
              </a:extLst>
            </p:cNvPr>
            <p:cNvSpPr>
              <a:spLocks/>
            </p:cNvSpPr>
            <p:nvPr/>
          </p:nvSpPr>
          <p:spPr bwMode="auto">
            <a:xfrm>
              <a:off x="3019" y="2208"/>
              <a:ext cx="83" cy="173"/>
            </a:xfrm>
            <a:custGeom>
              <a:avLst/>
              <a:gdLst>
                <a:gd name="T0" fmla="*/ 271 w 37"/>
                <a:gd name="T1" fmla="*/ 101 h 77"/>
                <a:gd name="T2" fmla="*/ 408 w 37"/>
                <a:gd name="T3" fmla="*/ 263 h 77"/>
                <a:gd name="T4" fmla="*/ 381 w 37"/>
                <a:gd name="T5" fmla="*/ 465 h 77"/>
                <a:gd name="T6" fmla="*/ 352 w 37"/>
                <a:gd name="T7" fmla="*/ 647 h 77"/>
                <a:gd name="T8" fmla="*/ 352 w 37"/>
                <a:gd name="T9" fmla="*/ 762 h 77"/>
                <a:gd name="T10" fmla="*/ 372 w 37"/>
                <a:gd name="T11" fmla="*/ 874 h 77"/>
                <a:gd name="T12" fmla="*/ 292 w 37"/>
                <a:gd name="T13" fmla="*/ 627 h 77"/>
                <a:gd name="T14" fmla="*/ 126 w 37"/>
                <a:gd name="T15" fmla="*/ 636 h 77"/>
                <a:gd name="T16" fmla="*/ 9 w 37"/>
                <a:gd name="T17" fmla="*/ 465 h 77"/>
                <a:gd name="T18" fmla="*/ 191 w 37"/>
                <a:gd name="T19" fmla="*/ 591 h 77"/>
                <a:gd name="T20" fmla="*/ 363 w 37"/>
                <a:gd name="T21" fmla="*/ 429 h 77"/>
                <a:gd name="T22" fmla="*/ 215 w 37"/>
                <a:gd name="T23" fmla="*/ 474 h 77"/>
                <a:gd name="T24" fmla="*/ 65 w 37"/>
                <a:gd name="T25" fmla="*/ 384 h 77"/>
                <a:gd name="T26" fmla="*/ 271 w 37"/>
                <a:gd name="T27" fmla="*/ 409 h 77"/>
                <a:gd name="T28" fmla="*/ 283 w 37"/>
                <a:gd name="T29" fmla="*/ 247 h 77"/>
                <a:gd name="T30" fmla="*/ 182 w 37"/>
                <a:gd name="T31" fmla="*/ 126 h 77"/>
                <a:gd name="T32" fmla="*/ 56 w 37"/>
                <a:gd name="T33" fmla="*/ 20 h 77"/>
                <a:gd name="T34" fmla="*/ 9 w 37"/>
                <a:gd name="T35" fmla="*/ 157 h 77"/>
                <a:gd name="T36" fmla="*/ 20 w 37"/>
                <a:gd name="T37" fmla="*/ 0 h 77"/>
                <a:gd name="T38" fmla="*/ 271 w 37"/>
                <a:gd name="T39" fmla="*/ 13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77">
                  <a:moveTo>
                    <a:pt x="24" y="9"/>
                  </a:moveTo>
                  <a:cubicBezTo>
                    <a:pt x="29" y="14"/>
                    <a:pt x="34" y="16"/>
                    <a:pt x="36" y="23"/>
                  </a:cubicBezTo>
                  <a:cubicBezTo>
                    <a:pt x="37" y="30"/>
                    <a:pt x="37" y="35"/>
                    <a:pt x="34" y="41"/>
                  </a:cubicBezTo>
                  <a:cubicBezTo>
                    <a:pt x="32" y="46"/>
                    <a:pt x="33" y="52"/>
                    <a:pt x="31" y="57"/>
                  </a:cubicBezTo>
                  <a:cubicBezTo>
                    <a:pt x="31" y="61"/>
                    <a:pt x="30" y="63"/>
                    <a:pt x="31" y="67"/>
                  </a:cubicBezTo>
                  <a:cubicBezTo>
                    <a:pt x="32" y="70"/>
                    <a:pt x="35" y="74"/>
                    <a:pt x="33" y="77"/>
                  </a:cubicBezTo>
                  <a:cubicBezTo>
                    <a:pt x="28" y="73"/>
                    <a:pt x="27" y="62"/>
                    <a:pt x="26" y="55"/>
                  </a:cubicBezTo>
                  <a:cubicBezTo>
                    <a:pt x="21" y="56"/>
                    <a:pt x="17" y="59"/>
                    <a:pt x="11" y="56"/>
                  </a:cubicBezTo>
                  <a:cubicBezTo>
                    <a:pt x="4" y="53"/>
                    <a:pt x="3" y="48"/>
                    <a:pt x="1" y="41"/>
                  </a:cubicBezTo>
                  <a:cubicBezTo>
                    <a:pt x="9" y="42"/>
                    <a:pt x="9" y="52"/>
                    <a:pt x="17" y="52"/>
                  </a:cubicBezTo>
                  <a:cubicBezTo>
                    <a:pt x="25" y="52"/>
                    <a:pt x="33" y="47"/>
                    <a:pt x="32" y="38"/>
                  </a:cubicBezTo>
                  <a:cubicBezTo>
                    <a:pt x="27" y="38"/>
                    <a:pt x="24" y="44"/>
                    <a:pt x="19" y="42"/>
                  </a:cubicBezTo>
                  <a:cubicBezTo>
                    <a:pt x="14" y="40"/>
                    <a:pt x="12" y="34"/>
                    <a:pt x="6" y="34"/>
                  </a:cubicBezTo>
                  <a:cubicBezTo>
                    <a:pt x="11" y="36"/>
                    <a:pt x="19" y="39"/>
                    <a:pt x="24" y="36"/>
                  </a:cubicBezTo>
                  <a:cubicBezTo>
                    <a:pt x="28" y="33"/>
                    <a:pt x="28" y="27"/>
                    <a:pt x="25" y="22"/>
                  </a:cubicBezTo>
                  <a:cubicBezTo>
                    <a:pt x="23" y="18"/>
                    <a:pt x="19" y="14"/>
                    <a:pt x="16" y="11"/>
                  </a:cubicBezTo>
                  <a:cubicBezTo>
                    <a:pt x="14" y="8"/>
                    <a:pt x="9" y="4"/>
                    <a:pt x="5" y="2"/>
                  </a:cubicBezTo>
                  <a:cubicBezTo>
                    <a:pt x="5" y="3"/>
                    <a:pt x="7" y="17"/>
                    <a:pt x="1" y="14"/>
                  </a:cubicBezTo>
                  <a:cubicBezTo>
                    <a:pt x="0" y="13"/>
                    <a:pt x="3" y="3"/>
                    <a:pt x="2" y="0"/>
                  </a:cubicBezTo>
                  <a:cubicBezTo>
                    <a:pt x="11" y="1"/>
                    <a:pt x="15" y="13"/>
                    <a:pt x="24" y="1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9" name="Freeform 446">
              <a:extLst>
                <a:ext uri="{FF2B5EF4-FFF2-40B4-BE49-F238E27FC236}">
                  <a16:creationId xmlns:a16="http://schemas.microsoft.com/office/drawing/2014/main" id="{AAC543CD-A3AE-0C3A-C475-6D8A86183FFF}"/>
                </a:ext>
              </a:extLst>
            </p:cNvPr>
            <p:cNvSpPr>
              <a:spLocks/>
            </p:cNvSpPr>
            <p:nvPr/>
          </p:nvSpPr>
          <p:spPr bwMode="auto">
            <a:xfrm>
              <a:off x="2770" y="2269"/>
              <a:ext cx="99" cy="58"/>
            </a:xfrm>
            <a:custGeom>
              <a:avLst/>
              <a:gdLst>
                <a:gd name="T0" fmla="*/ 137 w 44"/>
                <a:gd name="T1" fmla="*/ 56 h 26"/>
                <a:gd name="T2" fmla="*/ 263 w 44"/>
                <a:gd name="T3" fmla="*/ 134 h 26"/>
                <a:gd name="T4" fmla="*/ 344 w 44"/>
                <a:gd name="T5" fmla="*/ 0 h 26"/>
                <a:gd name="T6" fmla="*/ 502 w 44"/>
                <a:gd name="T7" fmla="*/ 109 h 26"/>
                <a:gd name="T8" fmla="*/ 344 w 44"/>
                <a:gd name="T9" fmla="*/ 154 h 26"/>
                <a:gd name="T10" fmla="*/ 263 w 44"/>
                <a:gd name="T11" fmla="*/ 288 h 26"/>
                <a:gd name="T12" fmla="*/ 162 w 44"/>
                <a:gd name="T13" fmla="*/ 165 h 26"/>
                <a:gd name="T14" fmla="*/ 0 w 44"/>
                <a:gd name="T15" fmla="*/ 234 h 26"/>
                <a:gd name="T16" fmla="*/ 81 w 44"/>
                <a:gd name="T17" fmla="*/ 109 h 26"/>
                <a:gd name="T18" fmla="*/ 56 w 4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26">
                  <a:moveTo>
                    <a:pt x="12" y="5"/>
                  </a:moveTo>
                  <a:cubicBezTo>
                    <a:pt x="12" y="9"/>
                    <a:pt x="20" y="13"/>
                    <a:pt x="23" y="12"/>
                  </a:cubicBezTo>
                  <a:cubicBezTo>
                    <a:pt x="30" y="12"/>
                    <a:pt x="27" y="4"/>
                    <a:pt x="30" y="0"/>
                  </a:cubicBezTo>
                  <a:cubicBezTo>
                    <a:pt x="31" y="9"/>
                    <a:pt x="40" y="6"/>
                    <a:pt x="44" y="10"/>
                  </a:cubicBezTo>
                  <a:cubicBezTo>
                    <a:pt x="40" y="11"/>
                    <a:pt x="33" y="12"/>
                    <a:pt x="30" y="14"/>
                  </a:cubicBezTo>
                  <a:cubicBezTo>
                    <a:pt x="26" y="17"/>
                    <a:pt x="27" y="25"/>
                    <a:pt x="23" y="26"/>
                  </a:cubicBezTo>
                  <a:cubicBezTo>
                    <a:pt x="22" y="21"/>
                    <a:pt x="21" y="15"/>
                    <a:pt x="14" y="15"/>
                  </a:cubicBezTo>
                  <a:cubicBezTo>
                    <a:pt x="10" y="15"/>
                    <a:pt x="3" y="19"/>
                    <a:pt x="0" y="21"/>
                  </a:cubicBezTo>
                  <a:cubicBezTo>
                    <a:pt x="2" y="18"/>
                    <a:pt x="6" y="14"/>
                    <a:pt x="7" y="10"/>
                  </a:cubicBezTo>
                  <a:cubicBezTo>
                    <a:pt x="8" y="6"/>
                    <a:pt x="6" y="4"/>
                    <a:pt x="5"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0" name="Freeform 447">
              <a:extLst>
                <a:ext uri="{FF2B5EF4-FFF2-40B4-BE49-F238E27FC236}">
                  <a16:creationId xmlns:a16="http://schemas.microsoft.com/office/drawing/2014/main" id="{1075BF13-60CA-A436-8237-0EA7982EECB0}"/>
                </a:ext>
              </a:extLst>
            </p:cNvPr>
            <p:cNvSpPr>
              <a:spLocks/>
            </p:cNvSpPr>
            <p:nvPr/>
          </p:nvSpPr>
          <p:spPr bwMode="auto">
            <a:xfrm>
              <a:off x="2687" y="2325"/>
              <a:ext cx="128" cy="85"/>
            </a:xfrm>
            <a:custGeom>
              <a:avLst/>
              <a:gdLst>
                <a:gd name="T0" fmla="*/ 90 w 57"/>
                <a:gd name="T1" fmla="*/ 255 h 38"/>
                <a:gd name="T2" fmla="*/ 0 w 57"/>
                <a:gd name="T3" fmla="*/ 389 h 38"/>
                <a:gd name="T4" fmla="*/ 110 w 57"/>
                <a:gd name="T5" fmla="*/ 300 h 38"/>
                <a:gd name="T6" fmla="*/ 218 w 57"/>
                <a:gd name="T7" fmla="*/ 425 h 38"/>
                <a:gd name="T8" fmla="*/ 227 w 57"/>
                <a:gd name="T9" fmla="*/ 425 h 38"/>
                <a:gd name="T10" fmla="*/ 283 w 57"/>
                <a:gd name="T11" fmla="*/ 324 h 38"/>
                <a:gd name="T12" fmla="*/ 418 w 57"/>
                <a:gd name="T13" fmla="*/ 300 h 38"/>
                <a:gd name="T14" fmla="*/ 611 w 57"/>
                <a:gd name="T15" fmla="*/ 154 h 38"/>
                <a:gd name="T16" fmla="*/ 566 w 57"/>
                <a:gd name="T17" fmla="*/ 226 h 38"/>
                <a:gd name="T18" fmla="*/ 499 w 57"/>
                <a:gd name="T19" fmla="*/ 0 h 38"/>
                <a:gd name="T20" fmla="*/ 519 w 57"/>
                <a:gd name="T21" fmla="*/ 134 h 38"/>
                <a:gd name="T22" fmla="*/ 474 w 57"/>
                <a:gd name="T23" fmla="*/ 255 h 38"/>
                <a:gd name="T24" fmla="*/ 353 w 57"/>
                <a:gd name="T25" fmla="*/ 271 h 38"/>
                <a:gd name="T26" fmla="*/ 238 w 57"/>
                <a:gd name="T27" fmla="*/ 25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 h="38">
                  <a:moveTo>
                    <a:pt x="8" y="23"/>
                  </a:moveTo>
                  <a:cubicBezTo>
                    <a:pt x="3" y="26"/>
                    <a:pt x="2" y="30"/>
                    <a:pt x="0" y="35"/>
                  </a:cubicBezTo>
                  <a:cubicBezTo>
                    <a:pt x="2" y="31"/>
                    <a:pt x="5" y="26"/>
                    <a:pt x="10" y="27"/>
                  </a:cubicBezTo>
                  <a:cubicBezTo>
                    <a:pt x="15" y="28"/>
                    <a:pt x="19" y="33"/>
                    <a:pt x="19" y="38"/>
                  </a:cubicBezTo>
                  <a:cubicBezTo>
                    <a:pt x="19" y="38"/>
                    <a:pt x="20" y="38"/>
                    <a:pt x="20" y="38"/>
                  </a:cubicBezTo>
                  <a:cubicBezTo>
                    <a:pt x="23" y="35"/>
                    <a:pt x="21" y="32"/>
                    <a:pt x="25" y="29"/>
                  </a:cubicBezTo>
                  <a:cubicBezTo>
                    <a:pt x="28" y="27"/>
                    <a:pt x="33" y="27"/>
                    <a:pt x="37" y="27"/>
                  </a:cubicBezTo>
                  <a:cubicBezTo>
                    <a:pt x="45" y="26"/>
                    <a:pt x="57" y="26"/>
                    <a:pt x="54" y="14"/>
                  </a:cubicBezTo>
                  <a:cubicBezTo>
                    <a:pt x="54" y="17"/>
                    <a:pt x="52" y="20"/>
                    <a:pt x="50" y="20"/>
                  </a:cubicBezTo>
                  <a:cubicBezTo>
                    <a:pt x="48" y="15"/>
                    <a:pt x="49" y="3"/>
                    <a:pt x="44" y="0"/>
                  </a:cubicBezTo>
                  <a:cubicBezTo>
                    <a:pt x="43" y="6"/>
                    <a:pt x="44" y="6"/>
                    <a:pt x="46" y="12"/>
                  </a:cubicBezTo>
                  <a:cubicBezTo>
                    <a:pt x="47" y="16"/>
                    <a:pt x="46" y="21"/>
                    <a:pt x="42" y="23"/>
                  </a:cubicBezTo>
                  <a:cubicBezTo>
                    <a:pt x="39" y="25"/>
                    <a:pt x="35" y="24"/>
                    <a:pt x="31" y="24"/>
                  </a:cubicBezTo>
                  <a:cubicBezTo>
                    <a:pt x="27" y="24"/>
                    <a:pt x="25" y="26"/>
                    <a:pt x="21" y="2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1" name="Freeform 448">
              <a:extLst>
                <a:ext uri="{FF2B5EF4-FFF2-40B4-BE49-F238E27FC236}">
                  <a16:creationId xmlns:a16="http://schemas.microsoft.com/office/drawing/2014/main" id="{E94588BB-9FF1-D999-5D0C-D6F90122C534}"/>
                </a:ext>
              </a:extLst>
            </p:cNvPr>
            <p:cNvSpPr>
              <a:spLocks/>
            </p:cNvSpPr>
            <p:nvPr/>
          </p:nvSpPr>
          <p:spPr bwMode="auto">
            <a:xfrm>
              <a:off x="2851" y="2330"/>
              <a:ext cx="56" cy="44"/>
            </a:xfrm>
            <a:custGeom>
              <a:avLst/>
              <a:gdLst>
                <a:gd name="T0" fmla="*/ 20 w 25"/>
                <a:gd name="T1" fmla="*/ 20 h 20"/>
                <a:gd name="T2" fmla="*/ 0 w 25"/>
                <a:gd name="T3" fmla="*/ 213 h 20"/>
                <a:gd name="T4" fmla="*/ 125 w 25"/>
                <a:gd name="T5" fmla="*/ 125 h 20"/>
                <a:gd name="T6" fmla="*/ 280 w 25"/>
                <a:gd name="T7" fmla="*/ 0 h 20"/>
                <a:gd name="T8" fmla="*/ 146 w 25"/>
                <a:gd name="T9" fmla="*/ 9 h 20"/>
                <a:gd name="T10" fmla="*/ 36 w 25"/>
                <a:gd name="T11" fmla="*/ 33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0">
                  <a:moveTo>
                    <a:pt x="2" y="2"/>
                  </a:moveTo>
                  <a:cubicBezTo>
                    <a:pt x="1" y="2"/>
                    <a:pt x="3" y="16"/>
                    <a:pt x="0" y="20"/>
                  </a:cubicBezTo>
                  <a:cubicBezTo>
                    <a:pt x="1" y="16"/>
                    <a:pt x="9" y="4"/>
                    <a:pt x="11" y="12"/>
                  </a:cubicBezTo>
                  <a:cubicBezTo>
                    <a:pt x="0" y="6"/>
                    <a:pt x="21" y="0"/>
                    <a:pt x="25" y="0"/>
                  </a:cubicBezTo>
                  <a:cubicBezTo>
                    <a:pt x="21" y="1"/>
                    <a:pt x="17" y="0"/>
                    <a:pt x="13" y="1"/>
                  </a:cubicBezTo>
                  <a:cubicBezTo>
                    <a:pt x="11" y="2"/>
                    <a:pt x="2" y="8"/>
                    <a:pt x="3" y="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2" name="Freeform 449">
              <a:extLst>
                <a:ext uri="{FF2B5EF4-FFF2-40B4-BE49-F238E27FC236}">
                  <a16:creationId xmlns:a16="http://schemas.microsoft.com/office/drawing/2014/main" id="{95E77EFA-5C1F-514D-E423-58B9A96B2BC3}"/>
                </a:ext>
              </a:extLst>
            </p:cNvPr>
            <p:cNvSpPr>
              <a:spLocks/>
            </p:cNvSpPr>
            <p:nvPr/>
          </p:nvSpPr>
          <p:spPr bwMode="auto">
            <a:xfrm>
              <a:off x="2925" y="2258"/>
              <a:ext cx="47" cy="81"/>
            </a:xfrm>
            <a:custGeom>
              <a:avLst/>
              <a:gdLst>
                <a:gd name="T0" fmla="*/ 36 w 21"/>
                <a:gd name="T1" fmla="*/ 207 h 36"/>
                <a:gd name="T2" fmla="*/ 125 w 21"/>
                <a:gd name="T3" fmla="*/ 284 h 36"/>
                <a:gd name="T4" fmla="*/ 90 w 21"/>
                <a:gd name="T5" fmla="*/ 410 h 36"/>
                <a:gd name="T6" fmla="*/ 235 w 21"/>
                <a:gd name="T7" fmla="*/ 284 h 36"/>
                <a:gd name="T8" fmla="*/ 134 w 21"/>
                <a:gd name="T9" fmla="*/ 254 h 36"/>
                <a:gd name="T10" fmla="*/ 81 w 21"/>
                <a:gd name="T11" fmla="*/ 182 h 36"/>
                <a:gd name="T12" fmla="*/ 45 w 21"/>
                <a:gd name="T13" fmla="*/ 92 h 36"/>
                <a:gd name="T14" fmla="*/ 0 w 21"/>
                <a:gd name="T15" fmla="*/ 56 h 36"/>
                <a:gd name="T16" fmla="*/ 20 w 21"/>
                <a:gd name="T17" fmla="*/ 5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36">
                  <a:moveTo>
                    <a:pt x="3" y="18"/>
                  </a:moveTo>
                  <a:cubicBezTo>
                    <a:pt x="8" y="15"/>
                    <a:pt x="10" y="22"/>
                    <a:pt x="11" y="25"/>
                  </a:cubicBezTo>
                  <a:cubicBezTo>
                    <a:pt x="12" y="30"/>
                    <a:pt x="11" y="32"/>
                    <a:pt x="8" y="36"/>
                  </a:cubicBezTo>
                  <a:cubicBezTo>
                    <a:pt x="10" y="32"/>
                    <a:pt x="16" y="21"/>
                    <a:pt x="21" y="25"/>
                  </a:cubicBezTo>
                  <a:cubicBezTo>
                    <a:pt x="19" y="22"/>
                    <a:pt x="15" y="23"/>
                    <a:pt x="12" y="22"/>
                  </a:cubicBezTo>
                  <a:cubicBezTo>
                    <a:pt x="8" y="21"/>
                    <a:pt x="9" y="20"/>
                    <a:pt x="7" y="16"/>
                  </a:cubicBezTo>
                  <a:cubicBezTo>
                    <a:pt x="6" y="13"/>
                    <a:pt x="5" y="11"/>
                    <a:pt x="4" y="8"/>
                  </a:cubicBezTo>
                  <a:cubicBezTo>
                    <a:pt x="3" y="6"/>
                    <a:pt x="2" y="0"/>
                    <a:pt x="0" y="5"/>
                  </a:cubicBezTo>
                  <a:cubicBezTo>
                    <a:pt x="1" y="5"/>
                    <a:pt x="1" y="5"/>
                    <a:pt x="2" y="5"/>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3" name="Freeform 450">
              <a:extLst>
                <a:ext uri="{FF2B5EF4-FFF2-40B4-BE49-F238E27FC236}">
                  <a16:creationId xmlns:a16="http://schemas.microsoft.com/office/drawing/2014/main" id="{7752291C-F400-B0BE-F814-C89147ED7CB4}"/>
                </a:ext>
              </a:extLst>
            </p:cNvPr>
            <p:cNvSpPr>
              <a:spLocks/>
            </p:cNvSpPr>
            <p:nvPr/>
          </p:nvSpPr>
          <p:spPr bwMode="auto">
            <a:xfrm>
              <a:off x="2571" y="2271"/>
              <a:ext cx="53" cy="90"/>
            </a:xfrm>
            <a:custGeom>
              <a:avLst/>
              <a:gdLst>
                <a:gd name="T0" fmla="*/ 88 w 24"/>
                <a:gd name="T1" fmla="*/ 227 h 40"/>
                <a:gd name="T2" fmla="*/ 97 w 24"/>
                <a:gd name="T3" fmla="*/ 389 h 40"/>
                <a:gd name="T4" fmla="*/ 258 w 24"/>
                <a:gd name="T5" fmla="*/ 457 h 40"/>
                <a:gd name="T6" fmla="*/ 141 w 24"/>
                <a:gd name="T7" fmla="*/ 308 h 40"/>
                <a:gd name="T8" fmla="*/ 150 w 24"/>
                <a:gd name="T9" fmla="*/ 182 h 40"/>
                <a:gd name="T10" fmla="*/ 73 w 24"/>
                <a:gd name="T11" fmla="*/ 0 h 40"/>
                <a:gd name="T12" fmla="*/ 44 w 24"/>
                <a:gd name="T13" fmla="*/ 14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0">
                  <a:moveTo>
                    <a:pt x="8" y="20"/>
                  </a:moveTo>
                  <a:cubicBezTo>
                    <a:pt x="9" y="24"/>
                    <a:pt x="11" y="29"/>
                    <a:pt x="9" y="34"/>
                  </a:cubicBezTo>
                  <a:cubicBezTo>
                    <a:pt x="8" y="25"/>
                    <a:pt x="22" y="38"/>
                    <a:pt x="24" y="40"/>
                  </a:cubicBezTo>
                  <a:cubicBezTo>
                    <a:pt x="21" y="38"/>
                    <a:pt x="13" y="31"/>
                    <a:pt x="13" y="27"/>
                  </a:cubicBezTo>
                  <a:cubicBezTo>
                    <a:pt x="13" y="23"/>
                    <a:pt x="16" y="21"/>
                    <a:pt x="14" y="16"/>
                  </a:cubicBezTo>
                  <a:cubicBezTo>
                    <a:pt x="11" y="9"/>
                    <a:pt x="0" y="8"/>
                    <a:pt x="7" y="0"/>
                  </a:cubicBezTo>
                  <a:cubicBezTo>
                    <a:pt x="4" y="4"/>
                    <a:pt x="2" y="9"/>
                    <a:pt x="4" y="1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4" name="Freeform 451">
              <a:extLst>
                <a:ext uri="{FF2B5EF4-FFF2-40B4-BE49-F238E27FC236}">
                  <a16:creationId xmlns:a16="http://schemas.microsoft.com/office/drawing/2014/main" id="{A4663D18-BDD5-5CF5-B385-889ECEC1DF3D}"/>
                </a:ext>
              </a:extLst>
            </p:cNvPr>
            <p:cNvSpPr>
              <a:spLocks/>
            </p:cNvSpPr>
            <p:nvPr/>
          </p:nvSpPr>
          <p:spPr bwMode="auto">
            <a:xfrm>
              <a:off x="2492" y="2348"/>
              <a:ext cx="97" cy="134"/>
            </a:xfrm>
            <a:custGeom>
              <a:avLst/>
              <a:gdLst>
                <a:gd name="T0" fmla="*/ 208 w 43"/>
                <a:gd name="T1" fmla="*/ 458 h 60"/>
                <a:gd name="T2" fmla="*/ 300 w 43"/>
                <a:gd name="T3" fmla="*/ 478 h 60"/>
                <a:gd name="T4" fmla="*/ 365 w 43"/>
                <a:gd name="T5" fmla="*/ 543 h 60"/>
                <a:gd name="T6" fmla="*/ 469 w 43"/>
                <a:gd name="T7" fmla="*/ 534 h 60"/>
                <a:gd name="T8" fmla="*/ 494 w 43"/>
                <a:gd name="T9" fmla="*/ 668 h 60"/>
                <a:gd name="T10" fmla="*/ 393 w 43"/>
                <a:gd name="T11" fmla="*/ 558 h 60"/>
                <a:gd name="T12" fmla="*/ 208 w 43"/>
                <a:gd name="T13" fmla="*/ 525 h 60"/>
                <a:gd name="T14" fmla="*/ 0 w 43"/>
                <a:gd name="T15" fmla="*/ 505 h 60"/>
                <a:gd name="T16" fmla="*/ 81 w 43"/>
                <a:gd name="T17" fmla="*/ 369 h 60"/>
                <a:gd name="T18" fmla="*/ 45 w 43"/>
                <a:gd name="T19" fmla="*/ 243 h 60"/>
                <a:gd name="T20" fmla="*/ 36 w 43"/>
                <a:gd name="T21" fmla="*/ 125 h 60"/>
                <a:gd name="T22" fmla="*/ 36 w 43"/>
                <a:gd name="T23" fmla="*/ 0 h 60"/>
                <a:gd name="T24" fmla="*/ 147 w 43"/>
                <a:gd name="T25" fmla="*/ 145 h 60"/>
                <a:gd name="T26" fmla="*/ 126 w 43"/>
                <a:gd name="T27" fmla="*/ 29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 h="60">
                  <a:moveTo>
                    <a:pt x="18" y="41"/>
                  </a:moveTo>
                  <a:cubicBezTo>
                    <a:pt x="20" y="43"/>
                    <a:pt x="23" y="42"/>
                    <a:pt x="26" y="43"/>
                  </a:cubicBezTo>
                  <a:cubicBezTo>
                    <a:pt x="28" y="44"/>
                    <a:pt x="30" y="47"/>
                    <a:pt x="32" y="49"/>
                  </a:cubicBezTo>
                  <a:cubicBezTo>
                    <a:pt x="36" y="47"/>
                    <a:pt x="38" y="44"/>
                    <a:pt x="41" y="48"/>
                  </a:cubicBezTo>
                  <a:cubicBezTo>
                    <a:pt x="43" y="52"/>
                    <a:pt x="40" y="57"/>
                    <a:pt x="43" y="60"/>
                  </a:cubicBezTo>
                  <a:cubicBezTo>
                    <a:pt x="42" y="56"/>
                    <a:pt x="34" y="54"/>
                    <a:pt x="34" y="50"/>
                  </a:cubicBezTo>
                  <a:cubicBezTo>
                    <a:pt x="25" y="56"/>
                    <a:pt x="24" y="55"/>
                    <a:pt x="18" y="47"/>
                  </a:cubicBezTo>
                  <a:cubicBezTo>
                    <a:pt x="11" y="39"/>
                    <a:pt x="7" y="49"/>
                    <a:pt x="0" y="45"/>
                  </a:cubicBezTo>
                  <a:cubicBezTo>
                    <a:pt x="2" y="40"/>
                    <a:pt x="7" y="38"/>
                    <a:pt x="7" y="33"/>
                  </a:cubicBezTo>
                  <a:cubicBezTo>
                    <a:pt x="8" y="29"/>
                    <a:pt x="6" y="26"/>
                    <a:pt x="4" y="22"/>
                  </a:cubicBezTo>
                  <a:cubicBezTo>
                    <a:pt x="3" y="18"/>
                    <a:pt x="2" y="15"/>
                    <a:pt x="3" y="11"/>
                  </a:cubicBezTo>
                  <a:cubicBezTo>
                    <a:pt x="3" y="7"/>
                    <a:pt x="5" y="3"/>
                    <a:pt x="3" y="0"/>
                  </a:cubicBezTo>
                  <a:cubicBezTo>
                    <a:pt x="4" y="5"/>
                    <a:pt x="12" y="7"/>
                    <a:pt x="13" y="13"/>
                  </a:cubicBezTo>
                  <a:cubicBezTo>
                    <a:pt x="13" y="16"/>
                    <a:pt x="14" y="24"/>
                    <a:pt x="11" y="2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5" name="Freeform 452">
              <a:extLst>
                <a:ext uri="{FF2B5EF4-FFF2-40B4-BE49-F238E27FC236}">
                  <a16:creationId xmlns:a16="http://schemas.microsoft.com/office/drawing/2014/main" id="{049A9ECA-2CB2-E7E7-5AE5-50AFCEC16FFD}"/>
                </a:ext>
              </a:extLst>
            </p:cNvPr>
            <p:cNvSpPr>
              <a:spLocks/>
            </p:cNvSpPr>
            <p:nvPr/>
          </p:nvSpPr>
          <p:spPr bwMode="auto">
            <a:xfrm>
              <a:off x="2582" y="2498"/>
              <a:ext cx="81" cy="47"/>
            </a:xfrm>
            <a:custGeom>
              <a:avLst/>
              <a:gdLst>
                <a:gd name="T0" fmla="*/ 11 w 36"/>
                <a:gd name="T1" fmla="*/ 110 h 21"/>
                <a:gd name="T2" fmla="*/ 117 w 36"/>
                <a:gd name="T3" fmla="*/ 235 h 21"/>
                <a:gd name="T4" fmla="*/ 389 w 36"/>
                <a:gd name="T5" fmla="*/ 0 h 21"/>
                <a:gd name="T6" fmla="*/ 173 w 36"/>
                <a:gd name="T7" fmla="*/ 101 h 21"/>
                <a:gd name="T8" fmla="*/ 81 w 36"/>
                <a:gd name="T9" fmla="*/ 65 h 21"/>
                <a:gd name="T10" fmla="*/ 25 w 36"/>
                <a:gd name="T11" fmla="*/ 11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1">
                  <a:moveTo>
                    <a:pt x="1" y="10"/>
                  </a:moveTo>
                  <a:cubicBezTo>
                    <a:pt x="5" y="12"/>
                    <a:pt x="10" y="15"/>
                    <a:pt x="10" y="21"/>
                  </a:cubicBezTo>
                  <a:cubicBezTo>
                    <a:pt x="7" y="4"/>
                    <a:pt x="36" y="15"/>
                    <a:pt x="34" y="0"/>
                  </a:cubicBezTo>
                  <a:cubicBezTo>
                    <a:pt x="32" y="7"/>
                    <a:pt x="22" y="7"/>
                    <a:pt x="15" y="9"/>
                  </a:cubicBezTo>
                  <a:cubicBezTo>
                    <a:pt x="9" y="11"/>
                    <a:pt x="11" y="9"/>
                    <a:pt x="7" y="6"/>
                  </a:cubicBezTo>
                  <a:cubicBezTo>
                    <a:pt x="4" y="4"/>
                    <a:pt x="0" y="5"/>
                    <a:pt x="2" y="1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6" name="Freeform 453">
              <a:extLst>
                <a:ext uri="{FF2B5EF4-FFF2-40B4-BE49-F238E27FC236}">
                  <a16:creationId xmlns:a16="http://schemas.microsoft.com/office/drawing/2014/main" id="{AF93AEE2-E3B7-8CF8-2B83-CA2354BAB340}"/>
                </a:ext>
              </a:extLst>
            </p:cNvPr>
            <p:cNvSpPr>
              <a:spLocks/>
            </p:cNvSpPr>
            <p:nvPr/>
          </p:nvSpPr>
          <p:spPr bwMode="auto">
            <a:xfrm>
              <a:off x="2465" y="2567"/>
              <a:ext cx="88" cy="86"/>
            </a:xfrm>
            <a:custGeom>
              <a:avLst/>
              <a:gdLst>
                <a:gd name="T0" fmla="*/ 0 w 39"/>
                <a:gd name="T1" fmla="*/ 0 h 38"/>
                <a:gd name="T2" fmla="*/ 138 w 39"/>
                <a:gd name="T3" fmla="*/ 36 h 38"/>
                <a:gd name="T4" fmla="*/ 219 w 39"/>
                <a:gd name="T5" fmla="*/ 149 h 38"/>
                <a:gd name="T6" fmla="*/ 255 w 39"/>
                <a:gd name="T7" fmla="*/ 93 h 38"/>
                <a:gd name="T8" fmla="*/ 449 w 39"/>
                <a:gd name="T9" fmla="*/ 267 h 38"/>
                <a:gd name="T10" fmla="*/ 357 w 39"/>
                <a:gd name="T11" fmla="*/ 441 h 38"/>
                <a:gd name="T12" fmla="*/ 320 w 39"/>
                <a:gd name="T13" fmla="*/ 303 h 38"/>
                <a:gd name="T14" fmla="*/ 255 w 39"/>
                <a:gd name="T15" fmla="*/ 247 h 38"/>
                <a:gd name="T16" fmla="*/ 36 w 39"/>
                <a:gd name="T17" fmla="*/ 324 h 38"/>
                <a:gd name="T18" fmla="*/ 126 w 39"/>
                <a:gd name="T19" fmla="*/ 138 h 38"/>
                <a:gd name="T20" fmla="*/ 56 w 39"/>
                <a:gd name="T21" fmla="*/ 93 h 38"/>
                <a:gd name="T22" fmla="*/ 0 w 39"/>
                <a:gd name="T23" fmla="*/ 25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8">
                  <a:moveTo>
                    <a:pt x="0" y="0"/>
                  </a:moveTo>
                  <a:cubicBezTo>
                    <a:pt x="3" y="1"/>
                    <a:pt x="9" y="1"/>
                    <a:pt x="12" y="3"/>
                  </a:cubicBezTo>
                  <a:cubicBezTo>
                    <a:pt x="16" y="6"/>
                    <a:pt x="16" y="11"/>
                    <a:pt x="19" y="13"/>
                  </a:cubicBezTo>
                  <a:cubicBezTo>
                    <a:pt x="21" y="12"/>
                    <a:pt x="22" y="10"/>
                    <a:pt x="22" y="8"/>
                  </a:cubicBezTo>
                  <a:cubicBezTo>
                    <a:pt x="23" y="16"/>
                    <a:pt x="30" y="24"/>
                    <a:pt x="39" y="23"/>
                  </a:cubicBezTo>
                  <a:cubicBezTo>
                    <a:pt x="35" y="26"/>
                    <a:pt x="29" y="34"/>
                    <a:pt x="31" y="38"/>
                  </a:cubicBezTo>
                  <a:cubicBezTo>
                    <a:pt x="33" y="35"/>
                    <a:pt x="29" y="30"/>
                    <a:pt x="28" y="26"/>
                  </a:cubicBezTo>
                  <a:cubicBezTo>
                    <a:pt x="26" y="21"/>
                    <a:pt x="27" y="19"/>
                    <a:pt x="22" y="21"/>
                  </a:cubicBezTo>
                  <a:cubicBezTo>
                    <a:pt x="15" y="23"/>
                    <a:pt x="9" y="24"/>
                    <a:pt x="3" y="28"/>
                  </a:cubicBezTo>
                  <a:cubicBezTo>
                    <a:pt x="6" y="24"/>
                    <a:pt x="15" y="17"/>
                    <a:pt x="11" y="12"/>
                  </a:cubicBezTo>
                  <a:cubicBezTo>
                    <a:pt x="10" y="10"/>
                    <a:pt x="7" y="10"/>
                    <a:pt x="5" y="8"/>
                  </a:cubicBezTo>
                  <a:cubicBezTo>
                    <a:pt x="3" y="7"/>
                    <a:pt x="2" y="4"/>
                    <a:pt x="0" y="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7" name="Freeform 454">
              <a:extLst>
                <a:ext uri="{FF2B5EF4-FFF2-40B4-BE49-F238E27FC236}">
                  <a16:creationId xmlns:a16="http://schemas.microsoft.com/office/drawing/2014/main" id="{F646B04F-94F3-9A37-C2BF-6227711922C5}"/>
                </a:ext>
              </a:extLst>
            </p:cNvPr>
            <p:cNvSpPr>
              <a:spLocks/>
            </p:cNvSpPr>
            <p:nvPr/>
          </p:nvSpPr>
          <p:spPr bwMode="auto">
            <a:xfrm>
              <a:off x="2380" y="2610"/>
              <a:ext cx="34" cy="38"/>
            </a:xfrm>
            <a:custGeom>
              <a:avLst/>
              <a:gdLst>
                <a:gd name="T0" fmla="*/ 82 w 15"/>
                <a:gd name="T1" fmla="*/ 0 h 17"/>
                <a:gd name="T2" fmla="*/ 0 w 15"/>
                <a:gd name="T3" fmla="*/ 190 h 17"/>
                <a:gd name="T4" fmla="*/ 82 w 15"/>
                <a:gd name="T5" fmla="*/ 89 h 17"/>
                <a:gd name="T6" fmla="*/ 175 w 15"/>
                <a:gd name="T7" fmla="*/ 179 h 17"/>
                <a:gd name="T8" fmla="*/ 82 w 15"/>
                <a:gd name="T9" fmla="*/ 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7" y="0"/>
                  </a:moveTo>
                  <a:cubicBezTo>
                    <a:pt x="4" y="4"/>
                    <a:pt x="2" y="12"/>
                    <a:pt x="0" y="17"/>
                  </a:cubicBezTo>
                  <a:cubicBezTo>
                    <a:pt x="2" y="14"/>
                    <a:pt x="4" y="10"/>
                    <a:pt x="7" y="8"/>
                  </a:cubicBezTo>
                  <a:cubicBezTo>
                    <a:pt x="9" y="11"/>
                    <a:pt x="13" y="12"/>
                    <a:pt x="15" y="16"/>
                  </a:cubicBezTo>
                  <a:cubicBezTo>
                    <a:pt x="12" y="10"/>
                    <a:pt x="8" y="7"/>
                    <a:pt x="7" y="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8" name="Freeform 455">
              <a:extLst>
                <a:ext uri="{FF2B5EF4-FFF2-40B4-BE49-F238E27FC236}">
                  <a16:creationId xmlns:a16="http://schemas.microsoft.com/office/drawing/2014/main" id="{DA53AAA9-B90D-05A9-D8E2-DD6028224AC8}"/>
                </a:ext>
              </a:extLst>
            </p:cNvPr>
            <p:cNvSpPr>
              <a:spLocks/>
            </p:cNvSpPr>
            <p:nvPr/>
          </p:nvSpPr>
          <p:spPr bwMode="auto">
            <a:xfrm>
              <a:off x="2467" y="2675"/>
              <a:ext cx="79" cy="40"/>
            </a:xfrm>
            <a:custGeom>
              <a:avLst/>
              <a:gdLst>
                <a:gd name="T0" fmla="*/ 0 w 35"/>
                <a:gd name="T1" fmla="*/ 198 h 18"/>
                <a:gd name="T2" fmla="*/ 210 w 35"/>
                <a:gd name="T3" fmla="*/ 53 h 18"/>
                <a:gd name="T4" fmla="*/ 402 w 35"/>
                <a:gd name="T5" fmla="*/ 20 h 18"/>
                <a:gd name="T6" fmla="*/ 402 w 35"/>
                <a:gd name="T7" fmla="*/ 36 h 18"/>
                <a:gd name="T8" fmla="*/ 284 w 35"/>
                <a:gd name="T9" fmla="*/ 198 h 18"/>
                <a:gd name="T10" fmla="*/ 194 w 35"/>
                <a:gd name="T11" fmla="*/ 133 h 18"/>
                <a:gd name="T12" fmla="*/ 93 w 35"/>
                <a:gd name="T13" fmla="*/ 14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8">
                  <a:moveTo>
                    <a:pt x="0" y="18"/>
                  </a:moveTo>
                  <a:cubicBezTo>
                    <a:pt x="5" y="12"/>
                    <a:pt x="11" y="7"/>
                    <a:pt x="18" y="5"/>
                  </a:cubicBezTo>
                  <a:cubicBezTo>
                    <a:pt x="22" y="4"/>
                    <a:pt x="31" y="0"/>
                    <a:pt x="35" y="2"/>
                  </a:cubicBezTo>
                  <a:cubicBezTo>
                    <a:pt x="35" y="2"/>
                    <a:pt x="35" y="3"/>
                    <a:pt x="35" y="3"/>
                  </a:cubicBezTo>
                  <a:cubicBezTo>
                    <a:pt x="32" y="7"/>
                    <a:pt x="32" y="18"/>
                    <a:pt x="25" y="18"/>
                  </a:cubicBezTo>
                  <a:cubicBezTo>
                    <a:pt x="21" y="18"/>
                    <a:pt x="21" y="13"/>
                    <a:pt x="17" y="12"/>
                  </a:cubicBezTo>
                  <a:cubicBezTo>
                    <a:pt x="14" y="11"/>
                    <a:pt x="11" y="13"/>
                    <a:pt x="8" y="1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9" name="Freeform 456">
              <a:extLst>
                <a:ext uri="{FF2B5EF4-FFF2-40B4-BE49-F238E27FC236}">
                  <a16:creationId xmlns:a16="http://schemas.microsoft.com/office/drawing/2014/main" id="{02A6B8EB-BD82-D185-B9D4-991188F9CC5B}"/>
                </a:ext>
              </a:extLst>
            </p:cNvPr>
            <p:cNvSpPr>
              <a:spLocks/>
            </p:cNvSpPr>
            <p:nvPr/>
          </p:nvSpPr>
          <p:spPr bwMode="auto">
            <a:xfrm>
              <a:off x="2532" y="2733"/>
              <a:ext cx="124" cy="39"/>
            </a:xfrm>
            <a:custGeom>
              <a:avLst/>
              <a:gdLst>
                <a:gd name="T0" fmla="*/ 147 w 55"/>
                <a:gd name="T1" fmla="*/ 147 h 17"/>
                <a:gd name="T2" fmla="*/ 413 w 55"/>
                <a:gd name="T3" fmla="*/ 179 h 17"/>
                <a:gd name="T4" fmla="*/ 575 w 55"/>
                <a:gd name="T5" fmla="*/ 57 h 17"/>
                <a:gd name="T6" fmla="*/ 437 w 55"/>
                <a:gd name="T7" fmla="*/ 122 h 17"/>
                <a:gd name="T8" fmla="*/ 392 w 55"/>
                <a:gd name="T9" fmla="*/ 48 h 17"/>
                <a:gd name="T10" fmla="*/ 331 w 55"/>
                <a:gd name="T11" fmla="*/ 122 h 17"/>
                <a:gd name="T12" fmla="*/ 162 w 55"/>
                <a:gd name="T13" fmla="*/ 73 h 17"/>
                <a:gd name="T14" fmla="*/ 0 w 55"/>
                <a:gd name="T15" fmla="*/ 0 h 17"/>
                <a:gd name="T16" fmla="*/ 126 w 55"/>
                <a:gd name="T17" fmla="*/ 11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17">
                  <a:moveTo>
                    <a:pt x="13" y="12"/>
                  </a:moveTo>
                  <a:cubicBezTo>
                    <a:pt x="22" y="16"/>
                    <a:pt x="27" y="16"/>
                    <a:pt x="36" y="15"/>
                  </a:cubicBezTo>
                  <a:cubicBezTo>
                    <a:pt x="41" y="15"/>
                    <a:pt x="55" y="15"/>
                    <a:pt x="50" y="5"/>
                  </a:cubicBezTo>
                  <a:cubicBezTo>
                    <a:pt x="48" y="11"/>
                    <a:pt x="45" y="17"/>
                    <a:pt x="38" y="10"/>
                  </a:cubicBezTo>
                  <a:cubicBezTo>
                    <a:pt x="37" y="9"/>
                    <a:pt x="36" y="4"/>
                    <a:pt x="34" y="4"/>
                  </a:cubicBezTo>
                  <a:cubicBezTo>
                    <a:pt x="31" y="5"/>
                    <a:pt x="31" y="9"/>
                    <a:pt x="29" y="10"/>
                  </a:cubicBezTo>
                  <a:cubicBezTo>
                    <a:pt x="26" y="11"/>
                    <a:pt x="17" y="6"/>
                    <a:pt x="14" y="6"/>
                  </a:cubicBezTo>
                  <a:cubicBezTo>
                    <a:pt x="9" y="5"/>
                    <a:pt x="2" y="6"/>
                    <a:pt x="0" y="0"/>
                  </a:cubicBezTo>
                  <a:cubicBezTo>
                    <a:pt x="3" y="4"/>
                    <a:pt x="6" y="9"/>
                    <a:pt x="11" y="9"/>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0" name="Freeform 457">
              <a:extLst>
                <a:ext uri="{FF2B5EF4-FFF2-40B4-BE49-F238E27FC236}">
                  <a16:creationId xmlns:a16="http://schemas.microsoft.com/office/drawing/2014/main" id="{BD5E3C84-26F7-30C7-FEC3-16FFCCDE7352}"/>
                </a:ext>
              </a:extLst>
            </p:cNvPr>
            <p:cNvSpPr>
              <a:spLocks/>
            </p:cNvSpPr>
            <p:nvPr/>
          </p:nvSpPr>
          <p:spPr bwMode="auto">
            <a:xfrm>
              <a:off x="2490" y="2830"/>
              <a:ext cx="54" cy="105"/>
            </a:xfrm>
            <a:custGeom>
              <a:avLst/>
              <a:gdLst>
                <a:gd name="T0" fmla="*/ 101 w 24"/>
                <a:gd name="T1" fmla="*/ 0 h 47"/>
                <a:gd name="T2" fmla="*/ 146 w 24"/>
                <a:gd name="T3" fmla="*/ 179 h 47"/>
                <a:gd name="T4" fmla="*/ 263 w 24"/>
                <a:gd name="T5" fmla="*/ 290 h 47"/>
                <a:gd name="T6" fmla="*/ 92 w 24"/>
                <a:gd name="T7" fmla="*/ 400 h 47"/>
                <a:gd name="T8" fmla="*/ 218 w 24"/>
                <a:gd name="T9" fmla="*/ 514 h 47"/>
                <a:gd name="T10" fmla="*/ 45 w 24"/>
                <a:gd name="T11" fmla="*/ 335 h 47"/>
                <a:gd name="T12" fmla="*/ 126 w 24"/>
                <a:gd name="T13" fmla="*/ 199 h 47"/>
                <a:gd name="T14" fmla="*/ 56 w 24"/>
                <a:gd name="T15" fmla="*/ 109 h 47"/>
                <a:gd name="T16" fmla="*/ 92 w 24"/>
                <a:gd name="T17" fmla="*/ 2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7">
                  <a:moveTo>
                    <a:pt x="9" y="0"/>
                  </a:moveTo>
                  <a:cubicBezTo>
                    <a:pt x="9" y="4"/>
                    <a:pt x="12" y="12"/>
                    <a:pt x="13" y="16"/>
                  </a:cubicBezTo>
                  <a:cubicBezTo>
                    <a:pt x="15" y="19"/>
                    <a:pt x="24" y="23"/>
                    <a:pt x="23" y="26"/>
                  </a:cubicBezTo>
                  <a:cubicBezTo>
                    <a:pt x="23" y="31"/>
                    <a:pt x="8" y="30"/>
                    <a:pt x="8" y="36"/>
                  </a:cubicBezTo>
                  <a:cubicBezTo>
                    <a:pt x="7" y="42"/>
                    <a:pt x="20" y="40"/>
                    <a:pt x="19" y="46"/>
                  </a:cubicBezTo>
                  <a:cubicBezTo>
                    <a:pt x="11" y="47"/>
                    <a:pt x="0" y="39"/>
                    <a:pt x="4" y="30"/>
                  </a:cubicBezTo>
                  <a:cubicBezTo>
                    <a:pt x="12" y="29"/>
                    <a:pt x="16" y="25"/>
                    <a:pt x="11" y="18"/>
                  </a:cubicBezTo>
                  <a:cubicBezTo>
                    <a:pt x="9" y="16"/>
                    <a:pt x="5" y="13"/>
                    <a:pt x="5" y="10"/>
                  </a:cubicBezTo>
                  <a:cubicBezTo>
                    <a:pt x="5" y="7"/>
                    <a:pt x="9" y="5"/>
                    <a:pt x="8" y="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1" name="Freeform 458">
              <a:extLst>
                <a:ext uri="{FF2B5EF4-FFF2-40B4-BE49-F238E27FC236}">
                  <a16:creationId xmlns:a16="http://schemas.microsoft.com/office/drawing/2014/main" id="{7DB501A5-2399-7338-F5C9-16D85BDBD5D2}"/>
                </a:ext>
              </a:extLst>
            </p:cNvPr>
            <p:cNvSpPr>
              <a:spLocks/>
            </p:cNvSpPr>
            <p:nvPr/>
          </p:nvSpPr>
          <p:spPr bwMode="auto">
            <a:xfrm>
              <a:off x="2378" y="2837"/>
              <a:ext cx="98" cy="85"/>
            </a:xfrm>
            <a:custGeom>
              <a:avLst/>
              <a:gdLst>
                <a:gd name="T0" fmla="*/ 100 w 44"/>
                <a:gd name="T1" fmla="*/ 101 h 38"/>
                <a:gd name="T2" fmla="*/ 298 w 44"/>
                <a:gd name="T3" fmla="*/ 425 h 38"/>
                <a:gd name="T4" fmla="*/ 432 w 44"/>
                <a:gd name="T5" fmla="*/ 199 h 38"/>
                <a:gd name="T6" fmla="*/ 89 w 44"/>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8">
                  <a:moveTo>
                    <a:pt x="9" y="9"/>
                  </a:moveTo>
                  <a:cubicBezTo>
                    <a:pt x="0" y="20"/>
                    <a:pt x="34" y="24"/>
                    <a:pt x="27" y="38"/>
                  </a:cubicBezTo>
                  <a:cubicBezTo>
                    <a:pt x="34" y="37"/>
                    <a:pt x="44" y="25"/>
                    <a:pt x="39" y="18"/>
                  </a:cubicBezTo>
                  <a:cubicBezTo>
                    <a:pt x="33" y="24"/>
                    <a:pt x="10" y="7"/>
                    <a:pt x="8"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2" name="Freeform 459">
              <a:extLst>
                <a:ext uri="{FF2B5EF4-FFF2-40B4-BE49-F238E27FC236}">
                  <a16:creationId xmlns:a16="http://schemas.microsoft.com/office/drawing/2014/main" id="{46A2010D-BC84-1705-B346-4221AF9716DD}"/>
                </a:ext>
              </a:extLst>
            </p:cNvPr>
            <p:cNvSpPr>
              <a:spLocks/>
            </p:cNvSpPr>
            <p:nvPr/>
          </p:nvSpPr>
          <p:spPr bwMode="auto">
            <a:xfrm>
              <a:off x="2315" y="2895"/>
              <a:ext cx="69" cy="110"/>
            </a:xfrm>
            <a:custGeom>
              <a:avLst/>
              <a:gdLst>
                <a:gd name="T0" fmla="*/ 109 w 31"/>
                <a:gd name="T1" fmla="*/ 56 h 49"/>
                <a:gd name="T2" fmla="*/ 234 w 31"/>
                <a:gd name="T3" fmla="*/ 126 h 49"/>
                <a:gd name="T4" fmla="*/ 234 w 31"/>
                <a:gd name="T5" fmla="*/ 247 h 49"/>
                <a:gd name="T6" fmla="*/ 343 w 31"/>
                <a:gd name="T7" fmla="*/ 328 h 49"/>
                <a:gd name="T8" fmla="*/ 254 w 31"/>
                <a:gd name="T9" fmla="*/ 397 h 49"/>
                <a:gd name="T10" fmla="*/ 278 w 31"/>
                <a:gd name="T11" fmla="*/ 554 h 49"/>
                <a:gd name="T12" fmla="*/ 178 w 31"/>
                <a:gd name="T13" fmla="*/ 263 h 49"/>
                <a:gd name="T14" fmla="*/ 0 w 31"/>
                <a:gd name="T15" fmla="*/ 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49">
                  <a:moveTo>
                    <a:pt x="10" y="5"/>
                  </a:moveTo>
                  <a:cubicBezTo>
                    <a:pt x="7" y="11"/>
                    <a:pt x="19" y="18"/>
                    <a:pt x="21" y="11"/>
                  </a:cubicBezTo>
                  <a:cubicBezTo>
                    <a:pt x="24" y="14"/>
                    <a:pt x="20" y="19"/>
                    <a:pt x="21" y="22"/>
                  </a:cubicBezTo>
                  <a:cubicBezTo>
                    <a:pt x="22" y="25"/>
                    <a:pt x="28" y="28"/>
                    <a:pt x="31" y="29"/>
                  </a:cubicBezTo>
                  <a:cubicBezTo>
                    <a:pt x="28" y="33"/>
                    <a:pt x="24" y="29"/>
                    <a:pt x="23" y="35"/>
                  </a:cubicBezTo>
                  <a:cubicBezTo>
                    <a:pt x="23" y="39"/>
                    <a:pt x="25" y="44"/>
                    <a:pt x="25" y="49"/>
                  </a:cubicBezTo>
                  <a:cubicBezTo>
                    <a:pt x="18" y="48"/>
                    <a:pt x="19" y="29"/>
                    <a:pt x="16" y="23"/>
                  </a:cubicBezTo>
                  <a:cubicBezTo>
                    <a:pt x="12" y="15"/>
                    <a:pt x="5" y="8"/>
                    <a:pt x="0"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3" name="Freeform 460">
              <a:extLst>
                <a:ext uri="{FF2B5EF4-FFF2-40B4-BE49-F238E27FC236}">
                  <a16:creationId xmlns:a16="http://schemas.microsoft.com/office/drawing/2014/main" id="{E32BF2AA-E208-B6C1-5EB2-2FD61A9CB306}"/>
                </a:ext>
              </a:extLst>
            </p:cNvPr>
            <p:cNvSpPr>
              <a:spLocks/>
            </p:cNvSpPr>
            <p:nvPr/>
          </p:nvSpPr>
          <p:spPr bwMode="auto">
            <a:xfrm>
              <a:off x="2270" y="2825"/>
              <a:ext cx="56" cy="68"/>
            </a:xfrm>
            <a:custGeom>
              <a:avLst/>
              <a:gdLst>
                <a:gd name="T0" fmla="*/ 45 w 25"/>
                <a:gd name="T1" fmla="*/ 45 h 30"/>
                <a:gd name="T2" fmla="*/ 0 w 25"/>
                <a:gd name="T3" fmla="*/ 175 h 30"/>
                <a:gd name="T4" fmla="*/ 65 w 25"/>
                <a:gd name="T5" fmla="*/ 231 h 30"/>
                <a:gd name="T6" fmla="*/ 170 w 25"/>
                <a:gd name="T7" fmla="*/ 231 h 30"/>
                <a:gd name="T8" fmla="*/ 190 w 25"/>
                <a:gd name="T9" fmla="*/ 349 h 30"/>
                <a:gd name="T10" fmla="*/ 181 w 25"/>
                <a:gd name="T11" fmla="*/ 165 h 30"/>
                <a:gd name="T12" fmla="*/ 56 w 25"/>
                <a:gd name="T13" fmla="*/ 138 h 30"/>
                <a:gd name="T14" fmla="*/ 56 w 25"/>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0">
                  <a:moveTo>
                    <a:pt x="4" y="4"/>
                  </a:moveTo>
                  <a:cubicBezTo>
                    <a:pt x="1" y="6"/>
                    <a:pt x="0" y="11"/>
                    <a:pt x="0" y="15"/>
                  </a:cubicBezTo>
                  <a:cubicBezTo>
                    <a:pt x="1" y="20"/>
                    <a:pt x="2" y="21"/>
                    <a:pt x="6" y="20"/>
                  </a:cubicBezTo>
                  <a:cubicBezTo>
                    <a:pt x="10" y="19"/>
                    <a:pt x="12" y="17"/>
                    <a:pt x="15" y="20"/>
                  </a:cubicBezTo>
                  <a:cubicBezTo>
                    <a:pt x="17" y="23"/>
                    <a:pt x="18" y="26"/>
                    <a:pt x="17" y="30"/>
                  </a:cubicBezTo>
                  <a:cubicBezTo>
                    <a:pt x="25" y="30"/>
                    <a:pt x="13" y="18"/>
                    <a:pt x="16" y="14"/>
                  </a:cubicBezTo>
                  <a:cubicBezTo>
                    <a:pt x="13" y="14"/>
                    <a:pt x="7" y="15"/>
                    <a:pt x="5" y="12"/>
                  </a:cubicBezTo>
                  <a:cubicBezTo>
                    <a:pt x="3" y="9"/>
                    <a:pt x="5" y="3"/>
                    <a:pt x="5"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4" name="Freeform 461">
              <a:extLst>
                <a:ext uri="{FF2B5EF4-FFF2-40B4-BE49-F238E27FC236}">
                  <a16:creationId xmlns:a16="http://schemas.microsoft.com/office/drawing/2014/main" id="{6866D6F2-B1AE-3BB2-D5C2-01BF4267D64F}"/>
                </a:ext>
              </a:extLst>
            </p:cNvPr>
            <p:cNvSpPr>
              <a:spLocks/>
            </p:cNvSpPr>
            <p:nvPr/>
          </p:nvSpPr>
          <p:spPr bwMode="auto">
            <a:xfrm>
              <a:off x="2315" y="3128"/>
              <a:ext cx="150" cy="133"/>
            </a:xfrm>
            <a:custGeom>
              <a:avLst/>
              <a:gdLst>
                <a:gd name="T0" fmla="*/ 0 w 67"/>
                <a:gd name="T1" fmla="*/ 0 h 59"/>
                <a:gd name="T2" fmla="*/ 271 w 67"/>
                <a:gd name="T3" fmla="*/ 183 h 59"/>
                <a:gd name="T4" fmla="*/ 327 w 67"/>
                <a:gd name="T5" fmla="*/ 275 h 59"/>
                <a:gd name="T6" fmla="*/ 425 w 67"/>
                <a:gd name="T7" fmla="*/ 356 h 59"/>
                <a:gd name="T8" fmla="*/ 497 w 67"/>
                <a:gd name="T9" fmla="*/ 446 h 59"/>
                <a:gd name="T10" fmla="*/ 607 w 67"/>
                <a:gd name="T11" fmla="*/ 482 h 59"/>
                <a:gd name="T12" fmla="*/ 752 w 67"/>
                <a:gd name="T13" fmla="*/ 676 h 59"/>
                <a:gd name="T14" fmla="*/ 696 w 67"/>
                <a:gd name="T15" fmla="*/ 467 h 59"/>
                <a:gd name="T16" fmla="*/ 663 w 67"/>
                <a:gd name="T17" fmla="*/ 331 h 59"/>
                <a:gd name="T18" fmla="*/ 470 w 67"/>
                <a:gd name="T19" fmla="*/ 320 h 59"/>
                <a:gd name="T20" fmla="*/ 327 w 67"/>
                <a:gd name="T21" fmla="*/ 19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59">
                  <a:moveTo>
                    <a:pt x="0" y="0"/>
                  </a:moveTo>
                  <a:cubicBezTo>
                    <a:pt x="8" y="6"/>
                    <a:pt x="18" y="9"/>
                    <a:pt x="24" y="16"/>
                  </a:cubicBezTo>
                  <a:cubicBezTo>
                    <a:pt x="27" y="18"/>
                    <a:pt x="27" y="22"/>
                    <a:pt x="29" y="24"/>
                  </a:cubicBezTo>
                  <a:cubicBezTo>
                    <a:pt x="32" y="27"/>
                    <a:pt x="35" y="29"/>
                    <a:pt x="38" y="31"/>
                  </a:cubicBezTo>
                  <a:cubicBezTo>
                    <a:pt x="40" y="33"/>
                    <a:pt x="42" y="37"/>
                    <a:pt x="44" y="39"/>
                  </a:cubicBezTo>
                  <a:cubicBezTo>
                    <a:pt x="47" y="40"/>
                    <a:pt x="51" y="40"/>
                    <a:pt x="54" y="42"/>
                  </a:cubicBezTo>
                  <a:cubicBezTo>
                    <a:pt x="60" y="47"/>
                    <a:pt x="64" y="53"/>
                    <a:pt x="67" y="59"/>
                  </a:cubicBezTo>
                  <a:cubicBezTo>
                    <a:pt x="65" y="53"/>
                    <a:pt x="64" y="47"/>
                    <a:pt x="62" y="41"/>
                  </a:cubicBezTo>
                  <a:cubicBezTo>
                    <a:pt x="61" y="38"/>
                    <a:pt x="56" y="32"/>
                    <a:pt x="59" y="29"/>
                  </a:cubicBezTo>
                  <a:cubicBezTo>
                    <a:pt x="55" y="36"/>
                    <a:pt x="47" y="32"/>
                    <a:pt x="42" y="28"/>
                  </a:cubicBezTo>
                  <a:cubicBezTo>
                    <a:pt x="39" y="26"/>
                    <a:pt x="30" y="21"/>
                    <a:pt x="29" y="17"/>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5" name="Freeform 462">
              <a:extLst>
                <a:ext uri="{FF2B5EF4-FFF2-40B4-BE49-F238E27FC236}">
                  <a16:creationId xmlns:a16="http://schemas.microsoft.com/office/drawing/2014/main" id="{EE7F666F-1FA0-ACD7-647B-60A75D3D77AB}"/>
                </a:ext>
              </a:extLst>
            </p:cNvPr>
            <p:cNvSpPr>
              <a:spLocks/>
            </p:cNvSpPr>
            <p:nvPr/>
          </p:nvSpPr>
          <p:spPr bwMode="auto">
            <a:xfrm>
              <a:off x="2535" y="3281"/>
              <a:ext cx="101" cy="63"/>
            </a:xfrm>
            <a:custGeom>
              <a:avLst/>
              <a:gdLst>
                <a:gd name="T0" fmla="*/ 0 w 45"/>
                <a:gd name="T1" fmla="*/ 0 h 28"/>
                <a:gd name="T2" fmla="*/ 101 w 45"/>
                <a:gd name="T3" fmla="*/ 137 h 28"/>
                <a:gd name="T4" fmla="*/ 263 w 45"/>
                <a:gd name="T5" fmla="*/ 254 h 28"/>
                <a:gd name="T6" fmla="*/ 373 w 45"/>
                <a:gd name="T7" fmla="*/ 275 h 28"/>
                <a:gd name="T8" fmla="*/ 429 w 45"/>
                <a:gd name="T9" fmla="*/ 218 h 28"/>
                <a:gd name="T10" fmla="*/ 509 w 45"/>
                <a:gd name="T11" fmla="*/ 227 h 28"/>
                <a:gd name="T12" fmla="*/ 417 w 45"/>
                <a:gd name="T13" fmla="*/ 162 h 28"/>
                <a:gd name="T14" fmla="*/ 316 w 45"/>
                <a:gd name="T15" fmla="*/ 194 h 28"/>
                <a:gd name="T16" fmla="*/ 202 w 45"/>
                <a:gd name="T17" fmla="*/ 126 h 28"/>
                <a:gd name="T18" fmla="*/ 20 w 45"/>
                <a:gd name="T19" fmla="*/ 7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28">
                  <a:moveTo>
                    <a:pt x="0" y="0"/>
                  </a:moveTo>
                  <a:cubicBezTo>
                    <a:pt x="1" y="7"/>
                    <a:pt x="4" y="11"/>
                    <a:pt x="9" y="12"/>
                  </a:cubicBezTo>
                  <a:cubicBezTo>
                    <a:pt x="16" y="13"/>
                    <a:pt x="20" y="17"/>
                    <a:pt x="23" y="22"/>
                  </a:cubicBezTo>
                  <a:cubicBezTo>
                    <a:pt x="25" y="26"/>
                    <a:pt x="28" y="28"/>
                    <a:pt x="33" y="24"/>
                  </a:cubicBezTo>
                  <a:cubicBezTo>
                    <a:pt x="35" y="23"/>
                    <a:pt x="35" y="20"/>
                    <a:pt x="38" y="19"/>
                  </a:cubicBezTo>
                  <a:cubicBezTo>
                    <a:pt x="40" y="18"/>
                    <a:pt x="43" y="20"/>
                    <a:pt x="45" y="20"/>
                  </a:cubicBezTo>
                  <a:cubicBezTo>
                    <a:pt x="43" y="19"/>
                    <a:pt x="39" y="15"/>
                    <a:pt x="37" y="14"/>
                  </a:cubicBezTo>
                  <a:cubicBezTo>
                    <a:pt x="34" y="13"/>
                    <a:pt x="31" y="16"/>
                    <a:pt x="28" y="17"/>
                  </a:cubicBezTo>
                  <a:cubicBezTo>
                    <a:pt x="26" y="10"/>
                    <a:pt x="25" y="11"/>
                    <a:pt x="18" y="11"/>
                  </a:cubicBezTo>
                  <a:cubicBezTo>
                    <a:pt x="12" y="11"/>
                    <a:pt x="7" y="10"/>
                    <a:pt x="2" y="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6" name="Freeform 463">
              <a:extLst>
                <a:ext uri="{FF2B5EF4-FFF2-40B4-BE49-F238E27FC236}">
                  <a16:creationId xmlns:a16="http://schemas.microsoft.com/office/drawing/2014/main" id="{253EF531-F432-FE37-64C3-C965F5E0F630}"/>
                </a:ext>
              </a:extLst>
            </p:cNvPr>
            <p:cNvSpPr>
              <a:spLocks/>
            </p:cNvSpPr>
            <p:nvPr/>
          </p:nvSpPr>
          <p:spPr bwMode="auto">
            <a:xfrm>
              <a:off x="2434" y="3079"/>
              <a:ext cx="87" cy="40"/>
            </a:xfrm>
            <a:custGeom>
              <a:avLst/>
              <a:gdLst>
                <a:gd name="T0" fmla="*/ 0 w 39"/>
                <a:gd name="T1" fmla="*/ 9 h 18"/>
                <a:gd name="T2" fmla="*/ 190 w 39"/>
                <a:gd name="T3" fmla="*/ 153 h 18"/>
                <a:gd name="T4" fmla="*/ 308 w 39"/>
                <a:gd name="T5" fmla="*/ 178 h 18"/>
                <a:gd name="T6" fmla="*/ 433 w 39"/>
                <a:gd name="T7" fmla="*/ 198 h 18"/>
                <a:gd name="T8" fmla="*/ 344 w 39"/>
                <a:gd name="T9" fmla="*/ 142 h 18"/>
                <a:gd name="T10" fmla="*/ 254 w 39"/>
                <a:gd name="T11" fmla="*/ 118 h 18"/>
                <a:gd name="T12" fmla="*/ 125 w 39"/>
                <a:gd name="T13" fmla="*/ 0 h 18"/>
                <a:gd name="T14" fmla="*/ 9 w 39"/>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8">
                  <a:moveTo>
                    <a:pt x="0" y="1"/>
                  </a:moveTo>
                  <a:cubicBezTo>
                    <a:pt x="6" y="5"/>
                    <a:pt x="11" y="11"/>
                    <a:pt x="17" y="14"/>
                  </a:cubicBezTo>
                  <a:cubicBezTo>
                    <a:pt x="21" y="17"/>
                    <a:pt x="24" y="16"/>
                    <a:pt x="28" y="16"/>
                  </a:cubicBezTo>
                  <a:cubicBezTo>
                    <a:pt x="32" y="16"/>
                    <a:pt x="36" y="18"/>
                    <a:pt x="39" y="18"/>
                  </a:cubicBezTo>
                  <a:cubicBezTo>
                    <a:pt x="36" y="17"/>
                    <a:pt x="34" y="14"/>
                    <a:pt x="31" y="13"/>
                  </a:cubicBezTo>
                  <a:cubicBezTo>
                    <a:pt x="29" y="12"/>
                    <a:pt x="26" y="12"/>
                    <a:pt x="23" y="11"/>
                  </a:cubicBezTo>
                  <a:cubicBezTo>
                    <a:pt x="17" y="9"/>
                    <a:pt x="14" y="5"/>
                    <a:pt x="11" y="0"/>
                  </a:cubicBezTo>
                  <a:cubicBezTo>
                    <a:pt x="8" y="2"/>
                    <a:pt x="4" y="1"/>
                    <a:pt x="1"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7" name="Freeform 464">
              <a:extLst>
                <a:ext uri="{FF2B5EF4-FFF2-40B4-BE49-F238E27FC236}">
                  <a16:creationId xmlns:a16="http://schemas.microsoft.com/office/drawing/2014/main" id="{E2EA8407-9BF1-ECE5-44C6-7F87436AA93A}"/>
                </a:ext>
              </a:extLst>
            </p:cNvPr>
            <p:cNvSpPr>
              <a:spLocks/>
            </p:cNvSpPr>
            <p:nvPr/>
          </p:nvSpPr>
          <p:spPr bwMode="auto">
            <a:xfrm>
              <a:off x="2557" y="3137"/>
              <a:ext cx="83" cy="59"/>
            </a:xfrm>
            <a:custGeom>
              <a:avLst/>
              <a:gdLst>
                <a:gd name="T0" fmla="*/ 0 w 37"/>
                <a:gd name="T1" fmla="*/ 0 h 26"/>
                <a:gd name="T2" fmla="*/ 90 w 37"/>
                <a:gd name="T3" fmla="*/ 118 h 26"/>
                <a:gd name="T4" fmla="*/ 182 w 37"/>
                <a:gd name="T5" fmla="*/ 211 h 26"/>
                <a:gd name="T6" fmla="*/ 283 w 37"/>
                <a:gd name="T7" fmla="*/ 268 h 26"/>
                <a:gd name="T8" fmla="*/ 417 w 37"/>
                <a:gd name="T9" fmla="*/ 304 h 26"/>
                <a:gd name="T10" fmla="*/ 262 w 37"/>
                <a:gd name="T11" fmla="*/ 166 h 26"/>
                <a:gd name="T12" fmla="*/ 110 w 37"/>
                <a:gd name="T13" fmla="*/ 3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26">
                  <a:moveTo>
                    <a:pt x="0" y="0"/>
                  </a:moveTo>
                  <a:cubicBezTo>
                    <a:pt x="4" y="2"/>
                    <a:pt x="6" y="6"/>
                    <a:pt x="8" y="10"/>
                  </a:cubicBezTo>
                  <a:cubicBezTo>
                    <a:pt x="10" y="15"/>
                    <a:pt x="11" y="16"/>
                    <a:pt x="16" y="18"/>
                  </a:cubicBezTo>
                  <a:cubicBezTo>
                    <a:pt x="19" y="20"/>
                    <a:pt x="21" y="22"/>
                    <a:pt x="25" y="23"/>
                  </a:cubicBezTo>
                  <a:cubicBezTo>
                    <a:pt x="30" y="24"/>
                    <a:pt x="33" y="24"/>
                    <a:pt x="37" y="26"/>
                  </a:cubicBezTo>
                  <a:cubicBezTo>
                    <a:pt x="33" y="25"/>
                    <a:pt x="22" y="20"/>
                    <a:pt x="23" y="14"/>
                  </a:cubicBezTo>
                  <a:cubicBezTo>
                    <a:pt x="17" y="15"/>
                    <a:pt x="14" y="5"/>
                    <a:pt x="10" y="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8" name="Freeform 465">
              <a:extLst>
                <a:ext uri="{FF2B5EF4-FFF2-40B4-BE49-F238E27FC236}">
                  <a16:creationId xmlns:a16="http://schemas.microsoft.com/office/drawing/2014/main" id="{569D37EE-84D0-8F0B-E19F-AFF5082D2EF5}"/>
                </a:ext>
              </a:extLst>
            </p:cNvPr>
            <p:cNvSpPr>
              <a:spLocks/>
            </p:cNvSpPr>
            <p:nvPr/>
          </p:nvSpPr>
          <p:spPr bwMode="auto">
            <a:xfrm>
              <a:off x="2658" y="3133"/>
              <a:ext cx="74" cy="36"/>
            </a:xfrm>
            <a:custGeom>
              <a:avLst/>
              <a:gdLst>
                <a:gd name="T0" fmla="*/ 0 w 33"/>
                <a:gd name="T1" fmla="*/ 0 h 16"/>
                <a:gd name="T2" fmla="*/ 215 w 33"/>
                <a:gd name="T3" fmla="*/ 36 h 16"/>
                <a:gd name="T4" fmla="*/ 271 w 33"/>
                <a:gd name="T5" fmla="*/ 92 h 16"/>
                <a:gd name="T6" fmla="*/ 372 w 33"/>
                <a:gd name="T7" fmla="*/ 162 h 16"/>
                <a:gd name="T8" fmla="*/ 191 w 33"/>
                <a:gd name="T9" fmla="*/ 117 h 16"/>
                <a:gd name="T10" fmla="*/ 20 w 33"/>
                <a:gd name="T11" fmla="*/ 11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6">
                  <a:moveTo>
                    <a:pt x="0" y="0"/>
                  </a:moveTo>
                  <a:cubicBezTo>
                    <a:pt x="6" y="3"/>
                    <a:pt x="13" y="0"/>
                    <a:pt x="19" y="3"/>
                  </a:cubicBezTo>
                  <a:cubicBezTo>
                    <a:pt x="21" y="4"/>
                    <a:pt x="22" y="7"/>
                    <a:pt x="24" y="8"/>
                  </a:cubicBezTo>
                  <a:cubicBezTo>
                    <a:pt x="27" y="10"/>
                    <a:pt x="30" y="12"/>
                    <a:pt x="33" y="14"/>
                  </a:cubicBezTo>
                  <a:cubicBezTo>
                    <a:pt x="26" y="16"/>
                    <a:pt x="22" y="15"/>
                    <a:pt x="17" y="10"/>
                  </a:cubicBezTo>
                  <a:cubicBezTo>
                    <a:pt x="12" y="5"/>
                    <a:pt x="6" y="6"/>
                    <a:pt x="2" y="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9" name="Freeform 466">
              <a:extLst>
                <a:ext uri="{FF2B5EF4-FFF2-40B4-BE49-F238E27FC236}">
                  <a16:creationId xmlns:a16="http://schemas.microsoft.com/office/drawing/2014/main" id="{BE044012-3FC3-FB1F-5FC8-5A75F6E165F5}"/>
                </a:ext>
              </a:extLst>
            </p:cNvPr>
            <p:cNvSpPr>
              <a:spLocks/>
            </p:cNvSpPr>
            <p:nvPr/>
          </p:nvSpPr>
          <p:spPr bwMode="auto">
            <a:xfrm>
              <a:off x="2791" y="3122"/>
              <a:ext cx="83" cy="78"/>
            </a:xfrm>
            <a:custGeom>
              <a:avLst/>
              <a:gdLst>
                <a:gd name="T0" fmla="*/ 137 w 37"/>
                <a:gd name="T1" fmla="*/ 234 h 35"/>
                <a:gd name="T2" fmla="*/ 247 w 37"/>
                <a:gd name="T3" fmla="*/ 368 h 35"/>
                <a:gd name="T4" fmla="*/ 408 w 37"/>
                <a:gd name="T5" fmla="*/ 352 h 35"/>
                <a:gd name="T6" fmla="*/ 417 w 37"/>
                <a:gd name="T7" fmla="*/ 368 h 35"/>
                <a:gd name="T8" fmla="*/ 417 w 37"/>
                <a:gd name="T9" fmla="*/ 368 h 35"/>
                <a:gd name="T10" fmla="*/ 328 w 37"/>
                <a:gd name="T11" fmla="*/ 343 h 35"/>
                <a:gd name="T12" fmla="*/ 227 w 37"/>
                <a:gd name="T13" fmla="*/ 279 h 35"/>
                <a:gd name="T14" fmla="*/ 307 w 37"/>
                <a:gd name="T15" fmla="*/ 154 h 35"/>
                <a:gd name="T16" fmla="*/ 137 w 37"/>
                <a:gd name="T17" fmla="*/ 100 h 35"/>
                <a:gd name="T18" fmla="*/ 9 w 37"/>
                <a:gd name="T19" fmla="*/ 9 h 35"/>
                <a:gd name="T20" fmla="*/ 101 w 37"/>
                <a:gd name="T21" fmla="*/ 65 h 35"/>
                <a:gd name="T22" fmla="*/ 146 w 37"/>
                <a:gd name="T23" fmla="*/ 178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5">
                  <a:moveTo>
                    <a:pt x="12" y="21"/>
                  </a:moveTo>
                  <a:cubicBezTo>
                    <a:pt x="15" y="25"/>
                    <a:pt x="17" y="32"/>
                    <a:pt x="22" y="33"/>
                  </a:cubicBezTo>
                  <a:cubicBezTo>
                    <a:pt x="27" y="35"/>
                    <a:pt x="31" y="31"/>
                    <a:pt x="36" y="32"/>
                  </a:cubicBezTo>
                  <a:cubicBezTo>
                    <a:pt x="36" y="32"/>
                    <a:pt x="37" y="33"/>
                    <a:pt x="37" y="33"/>
                  </a:cubicBezTo>
                  <a:cubicBezTo>
                    <a:pt x="37" y="33"/>
                    <a:pt x="37" y="33"/>
                    <a:pt x="37" y="33"/>
                  </a:cubicBezTo>
                  <a:cubicBezTo>
                    <a:pt x="35" y="30"/>
                    <a:pt x="32" y="32"/>
                    <a:pt x="29" y="31"/>
                  </a:cubicBezTo>
                  <a:cubicBezTo>
                    <a:pt x="26" y="31"/>
                    <a:pt x="22" y="28"/>
                    <a:pt x="20" y="25"/>
                  </a:cubicBezTo>
                  <a:cubicBezTo>
                    <a:pt x="13" y="17"/>
                    <a:pt x="24" y="19"/>
                    <a:pt x="27" y="14"/>
                  </a:cubicBezTo>
                  <a:cubicBezTo>
                    <a:pt x="22" y="12"/>
                    <a:pt x="17" y="12"/>
                    <a:pt x="12" y="9"/>
                  </a:cubicBezTo>
                  <a:cubicBezTo>
                    <a:pt x="8" y="7"/>
                    <a:pt x="6" y="0"/>
                    <a:pt x="1" y="1"/>
                  </a:cubicBezTo>
                  <a:cubicBezTo>
                    <a:pt x="0" y="5"/>
                    <a:pt x="6" y="4"/>
                    <a:pt x="9" y="6"/>
                  </a:cubicBezTo>
                  <a:cubicBezTo>
                    <a:pt x="12" y="9"/>
                    <a:pt x="10" y="13"/>
                    <a:pt x="13" y="1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0" name="Freeform 467">
              <a:extLst>
                <a:ext uri="{FF2B5EF4-FFF2-40B4-BE49-F238E27FC236}">
                  <a16:creationId xmlns:a16="http://schemas.microsoft.com/office/drawing/2014/main" id="{84F87C42-B875-F75A-041A-4D44A5FFA11A}"/>
                </a:ext>
              </a:extLst>
            </p:cNvPr>
            <p:cNvSpPr>
              <a:spLocks/>
            </p:cNvSpPr>
            <p:nvPr/>
          </p:nvSpPr>
          <p:spPr bwMode="auto">
            <a:xfrm>
              <a:off x="3001" y="3189"/>
              <a:ext cx="61" cy="85"/>
            </a:xfrm>
            <a:custGeom>
              <a:avLst/>
              <a:gdLst>
                <a:gd name="T0" fmla="*/ 11 w 27"/>
                <a:gd name="T1" fmla="*/ 0 h 38"/>
                <a:gd name="T2" fmla="*/ 183 w 27"/>
                <a:gd name="T3" fmla="*/ 36 h 38"/>
                <a:gd name="T4" fmla="*/ 300 w 27"/>
                <a:gd name="T5" fmla="*/ 89 h 38"/>
                <a:gd name="T6" fmla="*/ 255 w 27"/>
                <a:gd name="T7" fmla="*/ 226 h 38"/>
                <a:gd name="T8" fmla="*/ 287 w 27"/>
                <a:gd name="T9" fmla="*/ 371 h 38"/>
                <a:gd name="T10" fmla="*/ 174 w 27"/>
                <a:gd name="T11" fmla="*/ 416 h 38"/>
                <a:gd name="T12" fmla="*/ 0 w 27"/>
                <a:gd name="T13" fmla="*/ 405 h 38"/>
                <a:gd name="T14" fmla="*/ 210 w 27"/>
                <a:gd name="T15" fmla="*/ 380 h 38"/>
                <a:gd name="T16" fmla="*/ 210 w 27"/>
                <a:gd name="T17" fmla="*/ 215 h 38"/>
                <a:gd name="T18" fmla="*/ 93 w 27"/>
                <a:gd name="T19" fmla="*/ 246 h 38"/>
                <a:gd name="T20" fmla="*/ 174 w 27"/>
                <a:gd name="T21" fmla="*/ 110 h 38"/>
                <a:gd name="T22" fmla="*/ 36 w 27"/>
                <a:gd name="T23" fmla="*/ 9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38">
                  <a:moveTo>
                    <a:pt x="1" y="0"/>
                  </a:moveTo>
                  <a:cubicBezTo>
                    <a:pt x="7" y="0"/>
                    <a:pt x="11" y="1"/>
                    <a:pt x="16" y="3"/>
                  </a:cubicBezTo>
                  <a:cubicBezTo>
                    <a:pt x="19" y="5"/>
                    <a:pt x="22" y="9"/>
                    <a:pt x="26" y="8"/>
                  </a:cubicBezTo>
                  <a:cubicBezTo>
                    <a:pt x="25" y="12"/>
                    <a:pt x="22" y="16"/>
                    <a:pt x="22" y="20"/>
                  </a:cubicBezTo>
                  <a:cubicBezTo>
                    <a:pt x="23" y="25"/>
                    <a:pt x="27" y="28"/>
                    <a:pt x="25" y="33"/>
                  </a:cubicBezTo>
                  <a:cubicBezTo>
                    <a:pt x="23" y="37"/>
                    <a:pt x="19" y="38"/>
                    <a:pt x="15" y="37"/>
                  </a:cubicBezTo>
                  <a:cubicBezTo>
                    <a:pt x="10" y="37"/>
                    <a:pt x="6" y="36"/>
                    <a:pt x="0" y="36"/>
                  </a:cubicBezTo>
                  <a:cubicBezTo>
                    <a:pt x="4" y="31"/>
                    <a:pt x="13" y="35"/>
                    <a:pt x="18" y="34"/>
                  </a:cubicBezTo>
                  <a:cubicBezTo>
                    <a:pt x="24" y="32"/>
                    <a:pt x="22" y="23"/>
                    <a:pt x="18" y="19"/>
                  </a:cubicBezTo>
                  <a:cubicBezTo>
                    <a:pt x="15" y="20"/>
                    <a:pt x="11" y="21"/>
                    <a:pt x="8" y="22"/>
                  </a:cubicBezTo>
                  <a:cubicBezTo>
                    <a:pt x="10" y="20"/>
                    <a:pt x="17" y="14"/>
                    <a:pt x="15" y="10"/>
                  </a:cubicBezTo>
                  <a:cubicBezTo>
                    <a:pt x="14" y="8"/>
                    <a:pt x="6" y="1"/>
                    <a:pt x="3" y="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1" name="Freeform 468">
              <a:extLst>
                <a:ext uri="{FF2B5EF4-FFF2-40B4-BE49-F238E27FC236}">
                  <a16:creationId xmlns:a16="http://schemas.microsoft.com/office/drawing/2014/main" id="{DF544372-989F-3830-BECF-689EA009F40E}"/>
                </a:ext>
              </a:extLst>
            </p:cNvPr>
            <p:cNvSpPr>
              <a:spLocks/>
            </p:cNvSpPr>
            <p:nvPr/>
          </p:nvSpPr>
          <p:spPr bwMode="auto">
            <a:xfrm>
              <a:off x="2925" y="3288"/>
              <a:ext cx="90" cy="76"/>
            </a:xfrm>
            <a:custGeom>
              <a:avLst/>
              <a:gdLst>
                <a:gd name="T0" fmla="*/ 329 w 40"/>
                <a:gd name="T1" fmla="*/ 20 h 34"/>
                <a:gd name="T2" fmla="*/ 356 w 40"/>
                <a:gd name="T3" fmla="*/ 179 h 34"/>
                <a:gd name="T4" fmla="*/ 263 w 40"/>
                <a:gd name="T5" fmla="*/ 210 h 34"/>
                <a:gd name="T6" fmla="*/ 299 w 40"/>
                <a:gd name="T7" fmla="*/ 279 h 34"/>
                <a:gd name="T8" fmla="*/ 182 w 40"/>
                <a:gd name="T9" fmla="*/ 344 h 34"/>
                <a:gd name="T10" fmla="*/ 0 w 40"/>
                <a:gd name="T11" fmla="*/ 300 h 34"/>
                <a:gd name="T12" fmla="*/ 162 w 40"/>
                <a:gd name="T13" fmla="*/ 335 h 34"/>
                <a:gd name="T14" fmla="*/ 227 w 40"/>
                <a:gd name="T15" fmla="*/ 246 h 34"/>
                <a:gd name="T16" fmla="*/ 126 w 40"/>
                <a:gd name="T17" fmla="*/ 179 h 34"/>
                <a:gd name="T18" fmla="*/ 162 w 40"/>
                <a:gd name="T19" fmla="*/ 65 h 34"/>
                <a:gd name="T20" fmla="*/ 275 w 40"/>
                <a:gd name="T21" fmla="*/ 145 h 34"/>
                <a:gd name="T22" fmla="*/ 320 w 40"/>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4">
                  <a:moveTo>
                    <a:pt x="29" y="2"/>
                  </a:moveTo>
                  <a:cubicBezTo>
                    <a:pt x="30" y="7"/>
                    <a:pt x="40" y="14"/>
                    <a:pt x="31" y="16"/>
                  </a:cubicBezTo>
                  <a:cubicBezTo>
                    <a:pt x="28" y="17"/>
                    <a:pt x="25" y="15"/>
                    <a:pt x="23" y="19"/>
                  </a:cubicBezTo>
                  <a:cubicBezTo>
                    <a:pt x="21" y="23"/>
                    <a:pt x="25" y="23"/>
                    <a:pt x="26" y="25"/>
                  </a:cubicBezTo>
                  <a:cubicBezTo>
                    <a:pt x="33" y="34"/>
                    <a:pt x="21" y="31"/>
                    <a:pt x="16" y="31"/>
                  </a:cubicBezTo>
                  <a:cubicBezTo>
                    <a:pt x="11" y="30"/>
                    <a:pt x="1" y="33"/>
                    <a:pt x="0" y="27"/>
                  </a:cubicBezTo>
                  <a:cubicBezTo>
                    <a:pt x="3" y="31"/>
                    <a:pt x="10" y="31"/>
                    <a:pt x="14" y="30"/>
                  </a:cubicBezTo>
                  <a:cubicBezTo>
                    <a:pt x="22" y="30"/>
                    <a:pt x="22" y="28"/>
                    <a:pt x="20" y="22"/>
                  </a:cubicBezTo>
                  <a:cubicBezTo>
                    <a:pt x="17" y="17"/>
                    <a:pt x="16" y="19"/>
                    <a:pt x="11" y="16"/>
                  </a:cubicBezTo>
                  <a:cubicBezTo>
                    <a:pt x="6" y="13"/>
                    <a:pt x="11" y="10"/>
                    <a:pt x="14" y="6"/>
                  </a:cubicBezTo>
                  <a:cubicBezTo>
                    <a:pt x="9" y="15"/>
                    <a:pt x="19" y="15"/>
                    <a:pt x="24" y="13"/>
                  </a:cubicBezTo>
                  <a:cubicBezTo>
                    <a:pt x="33" y="11"/>
                    <a:pt x="28" y="8"/>
                    <a:pt x="28"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2" name="Freeform 469">
              <a:extLst>
                <a:ext uri="{FF2B5EF4-FFF2-40B4-BE49-F238E27FC236}">
                  <a16:creationId xmlns:a16="http://schemas.microsoft.com/office/drawing/2014/main" id="{BD826734-C332-45AA-4E5D-D97CDE3E4DFB}"/>
                </a:ext>
              </a:extLst>
            </p:cNvPr>
            <p:cNvSpPr>
              <a:spLocks/>
            </p:cNvSpPr>
            <p:nvPr/>
          </p:nvSpPr>
          <p:spPr bwMode="auto">
            <a:xfrm>
              <a:off x="2808" y="3297"/>
              <a:ext cx="66" cy="71"/>
            </a:xfrm>
            <a:custGeom>
              <a:avLst/>
              <a:gdLst>
                <a:gd name="T0" fmla="*/ 118 w 29"/>
                <a:gd name="T1" fmla="*/ 98 h 32"/>
                <a:gd name="T2" fmla="*/ 212 w 29"/>
                <a:gd name="T3" fmla="*/ 231 h 32"/>
                <a:gd name="T4" fmla="*/ 284 w 29"/>
                <a:gd name="T5" fmla="*/ 351 h 32"/>
                <a:gd name="T6" fmla="*/ 341 w 29"/>
                <a:gd name="T7" fmla="*/ 251 h 32"/>
                <a:gd name="T8" fmla="*/ 259 w 29"/>
                <a:gd name="T9" fmla="*/ 197 h 32"/>
                <a:gd name="T10" fmla="*/ 187 w 29"/>
                <a:gd name="T11" fmla="*/ 133 h 32"/>
                <a:gd name="T12" fmla="*/ 0 w 29"/>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
                  <a:moveTo>
                    <a:pt x="10" y="9"/>
                  </a:moveTo>
                  <a:cubicBezTo>
                    <a:pt x="11" y="14"/>
                    <a:pt x="16" y="17"/>
                    <a:pt x="18" y="21"/>
                  </a:cubicBezTo>
                  <a:cubicBezTo>
                    <a:pt x="21" y="25"/>
                    <a:pt x="23" y="28"/>
                    <a:pt x="24" y="32"/>
                  </a:cubicBezTo>
                  <a:cubicBezTo>
                    <a:pt x="29" y="31"/>
                    <a:pt x="28" y="27"/>
                    <a:pt x="29" y="23"/>
                  </a:cubicBezTo>
                  <a:cubicBezTo>
                    <a:pt x="26" y="28"/>
                    <a:pt x="23" y="21"/>
                    <a:pt x="22" y="18"/>
                  </a:cubicBezTo>
                  <a:cubicBezTo>
                    <a:pt x="21" y="12"/>
                    <a:pt x="22" y="13"/>
                    <a:pt x="16" y="12"/>
                  </a:cubicBezTo>
                  <a:cubicBezTo>
                    <a:pt x="9" y="10"/>
                    <a:pt x="6" y="2"/>
                    <a:pt x="0"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3" name="Freeform 470">
              <a:extLst>
                <a:ext uri="{FF2B5EF4-FFF2-40B4-BE49-F238E27FC236}">
                  <a16:creationId xmlns:a16="http://schemas.microsoft.com/office/drawing/2014/main" id="{98E1C231-B114-9E92-E288-2B61E4E63A97}"/>
                </a:ext>
              </a:extLst>
            </p:cNvPr>
            <p:cNvSpPr>
              <a:spLocks/>
            </p:cNvSpPr>
            <p:nvPr/>
          </p:nvSpPr>
          <p:spPr bwMode="auto">
            <a:xfrm>
              <a:off x="2723" y="3297"/>
              <a:ext cx="52" cy="74"/>
            </a:xfrm>
            <a:custGeom>
              <a:avLst/>
              <a:gdLst>
                <a:gd name="T0" fmla="*/ 57 w 23"/>
                <a:gd name="T1" fmla="*/ 0 h 33"/>
                <a:gd name="T2" fmla="*/ 210 w 23"/>
                <a:gd name="T3" fmla="*/ 157 h 33"/>
                <a:gd name="T4" fmla="*/ 118 w 23"/>
                <a:gd name="T5" fmla="*/ 262 h 33"/>
                <a:gd name="T6" fmla="*/ 210 w 23"/>
                <a:gd name="T7" fmla="*/ 352 h 33"/>
                <a:gd name="T8" fmla="*/ 102 w 23"/>
                <a:gd name="T9" fmla="*/ 262 h 33"/>
                <a:gd name="T10" fmla="*/ 163 w 23"/>
                <a:gd name="T11" fmla="*/ 157 h 33"/>
                <a:gd name="T12" fmla="*/ 57 w 23"/>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3">
                  <a:moveTo>
                    <a:pt x="5" y="0"/>
                  </a:moveTo>
                  <a:cubicBezTo>
                    <a:pt x="11" y="2"/>
                    <a:pt x="23" y="6"/>
                    <a:pt x="18" y="14"/>
                  </a:cubicBezTo>
                  <a:cubicBezTo>
                    <a:pt x="16" y="17"/>
                    <a:pt x="10" y="18"/>
                    <a:pt x="10" y="23"/>
                  </a:cubicBezTo>
                  <a:cubicBezTo>
                    <a:pt x="11" y="27"/>
                    <a:pt x="16" y="28"/>
                    <a:pt x="18" y="31"/>
                  </a:cubicBezTo>
                  <a:cubicBezTo>
                    <a:pt x="13" y="33"/>
                    <a:pt x="10" y="27"/>
                    <a:pt x="9" y="23"/>
                  </a:cubicBezTo>
                  <a:cubicBezTo>
                    <a:pt x="7" y="16"/>
                    <a:pt x="11" y="19"/>
                    <a:pt x="14" y="14"/>
                  </a:cubicBezTo>
                  <a:cubicBezTo>
                    <a:pt x="17" y="6"/>
                    <a:pt x="0" y="4"/>
                    <a:pt x="5"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4" name="Freeform 471">
              <a:extLst>
                <a:ext uri="{FF2B5EF4-FFF2-40B4-BE49-F238E27FC236}">
                  <a16:creationId xmlns:a16="http://schemas.microsoft.com/office/drawing/2014/main" id="{B98C730E-13E4-0FE1-7854-A3AF0D9E0C96}"/>
                </a:ext>
              </a:extLst>
            </p:cNvPr>
            <p:cNvSpPr>
              <a:spLocks/>
            </p:cNvSpPr>
            <p:nvPr/>
          </p:nvSpPr>
          <p:spPr bwMode="auto">
            <a:xfrm>
              <a:off x="2844" y="3613"/>
              <a:ext cx="173" cy="52"/>
            </a:xfrm>
            <a:custGeom>
              <a:avLst/>
              <a:gdLst>
                <a:gd name="T0" fmla="*/ 0 w 77"/>
                <a:gd name="T1" fmla="*/ 255 h 23"/>
                <a:gd name="T2" fmla="*/ 45 w 77"/>
                <a:gd name="T3" fmla="*/ 267 h 23"/>
                <a:gd name="T4" fmla="*/ 126 w 77"/>
                <a:gd name="T5" fmla="*/ 267 h 23"/>
                <a:gd name="T6" fmla="*/ 263 w 77"/>
                <a:gd name="T7" fmla="*/ 231 h 23"/>
                <a:gd name="T8" fmla="*/ 510 w 77"/>
                <a:gd name="T9" fmla="*/ 183 h 23"/>
                <a:gd name="T10" fmla="*/ 748 w 77"/>
                <a:gd name="T11" fmla="*/ 240 h 23"/>
                <a:gd name="T12" fmla="*/ 854 w 77"/>
                <a:gd name="T13" fmla="*/ 11 h 23"/>
                <a:gd name="T14" fmla="*/ 748 w 77"/>
                <a:gd name="T15" fmla="*/ 174 h 23"/>
                <a:gd name="T16" fmla="*/ 656 w 77"/>
                <a:gd name="T17" fmla="*/ 163 h 23"/>
                <a:gd name="T18" fmla="*/ 555 w 77"/>
                <a:gd name="T19" fmla="*/ 16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23">
                  <a:moveTo>
                    <a:pt x="0" y="22"/>
                  </a:moveTo>
                  <a:cubicBezTo>
                    <a:pt x="2" y="21"/>
                    <a:pt x="2" y="23"/>
                    <a:pt x="4" y="23"/>
                  </a:cubicBezTo>
                  <a:cubicBezTo>
                    <a:pt x="7" y="23"/>
                    <a:pt x="8" y="23"/>
                    <a:pt x="11" y="23"/>
                  </a:cubicBezTo>
                  <a:cubicBezTo>
                    <a:pt x="15" y="22"/>
                    <a:pt x="19" y="21"/>
                    <a:pt x="23" y="20"/>
                  </a:cubicBezTo>
                  <a:cubicBezTo>
                    <a:pt x="30" y="19"/>
                    <a:pt x="38" y="16"/>
                    <a:pt x="45" y="16"/>
                  </a:cubicBezTo>
                  <a:cubicBezTo>
                    <a:pt x="52" y="17"/>
                    <a:pt x="59" y="23"/>
                    <a:pt x="66" y="21"/>
                  </a:cubicBezTo>
                  <a:cubicBezTo>
                    <a:pt x="77" y="19"/>
                    <a:pt x="72" y="8"/>
                    <a:pt x="75" y="1"/>
                  </a:cubicBezTo>
                  <a:cubicBezTo>
                    <a:pt x="67" y="0"/>
                    <a:pt x="71" y="12"/>
                    <a:pt x="66" y="15"/>
                  </a:cubicBezTo>
                  <a:cubicBezTo>
                    <a:pt x="63" y="18"/>
                    <a:pt x="61" y="15"/>
                    <a:pt x="58" y="14"/>
                  </a:cubicBezTo>
                  <a:cubicBezTo>
                    <a:pt x="55" y="13"/>
                    <a:pt x="53" y="13"/>
                    <a:pt x="49" y="14"/>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5" name="Freeform 472">
              <a:extLst>
                <a:ext uri="{FF2B5EF4-FFF2-40B4-BE49-F238E27FC236}">
                  <a16:creationId xmlns:a16="http://schemas.microsoft.com/office/drawing/2014/main" id="{55C45317-58CC-3626-2BDA-182DBEA1D3B8}"/>
                </a:ext>
              </a:extLst>
            </p:cNvPr>
            <p:cNvSpPr>
              <a:spLocks/>
            </p:cNvSpPr>
            <p:nvPr/>
          </p:nvSpPr>
          <p:spPr bwMode="auto">
            <a:xfrm>
              <a:off x="3028" y="3550"/>
              <a:ext cx="34" cy="81"/>
            </a:xfrm>
            <a:custGeom>
              <a:avLst/>
              <a:gdLst>
                <a:gd name="T0" fmla="*/ 0 w 15"/>
                <a:gd name="T1" fmla="*/ 401 h 36"/>
                <a:gd name="T2" fmla="*/ 138 w 15"/>
                <a:gd name="T3" fmla="*/ 376 h 36"/>
                <a:gd name="T4" fmla="*/ 150 w 15"/>
                <a:gd name="T5" fmla="*/ 239 h 36"/>
                <a:gd name="T6" fmla="*/ 165 w 15"/>
                <a:gd name="T7" fmla="*/ 0 h 36"/>
                <a:gd name="T8" fmla="*/ 57 w 15"/>
                <a:gd name="T9" fmla="*/ 56 h 36"/>
                <a:gd name="T10" fmla="*/ 82 w 15"/>
                <a:gd name="T11" fmla="*/ 146 h 36"/>
                <a:gd name="T12" fmla="*/ 129 w 15"/>
                <a:gd name="T13" fmla="*/ 263 h 36"/>
                <a:gd name="T14" fmla="*/ 45 w 15"/>
                <a:gd name="T15" fmla="*/ 35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36">
                  <a:moveTo>
                    <a:pt x="0" y="35"/>
                  </a:moveTo>
                  <a:cubicBezTo>
                    <a:pt x="4" y="34"/>
                    <a:pt x="9" y="36"/>
                    <a:pt x="12" y="33"/>
                  </a:cubicBezTo>
                  <a:cubicBezTo>
                    <a:pt x="15" y="31"/>
                    <a:pt x="15" y="24"/>
                    <a:pt x="13" y="21"/>
                  </a:cubicBezTo>
                  <a:cubicBezTo>
                    <a:pt x="10" y="12"/>
                    <a:pt x="5" y="8"/>
                    <a:pt x="14" y="0"/>
                  </a:cubicBezTo>
                  <a:cubicBezTo>
                    <a:pt x="11" y="1"/>
                    <a:pt x="6" y="3"/>
                    <a:pt x="5" y="5"/>
                  </a:cubicBezTo>
                  <a:cubicBezTo>
                    <a:pt x="3" y="8"/>
                    <a:pt x="5" y="11"/>
                    <a:pt x="7" y="13"/>
                  </a:cubicBezTo>
                  <a:cubicBezTo>
                    <a:pt x="8" y="15"/>
                    <a:pt x="11" y="20"/>
                    <a:pt x="11" y="23"/>
                  </a:cubicBezTo>
                  <a:cubicBezTo>
                    <a:pt x="10" y="26"/>
                    <a:pt x="5" y="28"/>
                    <a:pt x="4" y="3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6" name="Freeform 473">
              <a:extLst>
                <a:ext uri="{FF2B5EF4-FFF2-40B4-BE49-F238E27FC236}">
                  <a16:creationId xmlns:a16="http://schemas.microsoft.com/office/drawing/2014/main" id="{B3C32530-2645-5263-53A5-D2FB298776EA}"/>
                </a:ext>
              </a:extLst>
            </p:cNvPr>
            <p:cNvSpPr>
              <a:spLocks/>
            </p:cNvSpPr>
            <p:nvPr/>
          </p:nvSpPr>
          <p:spPr bwMode="auto">
            <a:xfrm>
              <a:off x="2961" y="3559"/>
              <a:ext cx="40" cy="34"/>
            </a:xfrm>
            <a:custGeom>
              <a:avLst/>
              <a:gdLst>
                <a:gd name="T0" fmla="*/ 109 w 18"/>
                <a:gd name="T1" fmla="*/ 0 h 15"/>
                <a:gd name="T2" fmla="*/ 142 w 18"/>
                <a:gd name="T3" fmla="*/ 118 h 15"/>
                <a:gd name="T4" fmla="*/ 0 w 18"/>
                <a:gd name="T5" fmla="*/ 175 h 15"/>
                <a:gd name="T6" fmla="*/ 153 w 18"/>
                <a:gd name="T7" fmla="*/ 138 h 15"/>
                <a:gd name="T8" fmla="*/ 153 w 18"/>
                <a:gd name="T9" fmla="*/ 3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5">
                  <a:moveTo>
                    <a:pt x="10" y="0"/>
                  </a:moveTo>
                  <a:cubicBezTo>
                    <a:pt x="7" y="2"/>
                    <a:pt x="15" y="7"/>
                    <a:pt x="13" y="10"/>
                  </a:cubicBezTo>
                  <a:cubicBezTo>
                    <a:pt x="11" y="13"/>
                    <a:pt x="3" y="13"/>
                    <a:pt x="0" y="15"/>
                  </a:cubicBezTo>
                  <a:cubicBezTo>
                    <a:pt x="4" y="14"/>
                    <a:pt x="10" y="14"/>
                    <a:pt x="14" y="12"/>
                  </a:cubicBezTo>
                  <a:cubicBezTo>
                    <a:pt x="18" y="10"/>
                    <a:pt x="16" y="6"/>
                    <a:pt x="14" y="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7" name="Freeform 474">
              <a:extLst>
                <a:ext uri="{FF2B5EF4-FFF2-40B4-BE49-F238E27FC236}">
                  <a16:creationId xmlns:a16="http://schemas.microsoft.com/office/drawing/2014/main" id="{580D66FB-B670-B739-5EE5-144A7C28C657}"/>
                </a:ext>
              </a:extLst>
            </p:cNvPr>
            <p:cNvSpPr>
              <a:spLocks/>
            </p:cNvSpPr>
            <p:nvPr/>
          </p:nvSpPr>
          <p:spPr bwMode="auto">
            <a:xfrm>
              <a:off x="2797" y="3599"/>
              <a:ext cx="47" cy="34"/>
            </a:xfrm>
            <a:custGeom>
              <a:avLst/>
              <a:gdLst>
                <a:gd name="T0" fmla="*/ 0 w 21"/>
                <a:gd name="T1" fmla="*/ 36 h 15"/>
                <a:gd name="T2" fmla="*/ 56 w 21"/>
                <a:gd name="T3" fmla="*/ 73 h 15"/>
                <a:gd name="T4" fmla="*/ 110 w 21"/>
                <a:gd name="T5" fmla="*/ 138 h 15"/>
                <a:gd name="T6" fmla="*/ 170 w 21"/>
                <a:gd name="T7" fmla="*/ 150 h 15"/>
                <a:gd name="T8" fmla="*/ 235 w 21"/>
                <a:gd name="T9" fmla="*/ 138 h 15"/>
                <a:gd name="T10" fmla="*/ 45 w 21"/>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5">
                  <a:moveTo>
                    <a:pt x="0" y="3"/>
                  </a:moveTo>
                  <a:cubicBezTo>
                    <a:pt x="1" y="5"/>
                    <a:pt x="4" y="5"/>
                    <a:pt x="5" y="6"/>
                  </a:cubicBezTo>
                  <a:cubicBezTo>
                    <a:pt x="8" y="8"/>
                    <a:pt x="8" y="10"/>
                    <a:pt x="10" y="12"/>
                  </a:cubicBezTo>
                  <a:cubicBezTo>
                    <a:pt x="13" y="15"/>
                    <a:pt x="11" y="14"/>
                    <a:pt x="15" y="13"/>
                  </a:cubicBezTo>
                  <a:cubicBezTo>
                    <a:pt x="17" y="13"/>
                    <a:pt x="19" y="13"/>
                    <a:pt x="21" y="12"/>
                  </a:cubicBezTo>
                  <a:cubicBezTo>
                    <a:pt x="21" y="4"/>
                    <a:pt x="4" y="7"/>
                    <a:pt x="4"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8" name="Freeform 475">
              <a:extLst>
                <a:ext uri="{FF2B5EF4-FFF2-40B4-BE49-F238E27FC236}">
                  <a16:creationId xmlns:a16="http://schemas.microsoft.com/office/drawing/2014/main" id="{4A2C3491-1992-BF3F-48B9-D3E4A33DD6E7}"/>
                </a:ext>
              </a:extLst>
            </p:cNvPr>
            <p:cNvSpPr>
              <a:spLocks/>
            </p:cNvSpPr>
            <p:nvPr/>
          </p:nvSpPr>
          <p:spPr bwMode="auto">
            <a:xfrm>
              <a:off x="2387" y="3456"/>
              <a:ext cx="413" cy="179"/>
            </a:xfrm>
            <a:custGeom>
              <a:avLst/>
              <a:gdLst>
                <a:gd name="T0" fmla="*/ 1084 w 184"/>
                <a:gd name="T1" fmla="*/ 671 h 80"/>
                <a:gd name="T2" fmla="*/ 1380 w 184"/>
                <a:gd name="T3" fmla="*/ 772 h 80"/>
                <a:gd name="T4" fmla="*/ 1636 w 184"/>
                <a:gd name="T5" fmla="*/ 830 h 80"/>
                <a:gd name="T6" fmla="*/ 1879 w 184"/>
                <a:gd name="T7" fmla="*/ 897 h 80"/>
                <a:gd name="T8" fmla="*/ 1980 w 184"/>
                <a:gd name="T9" fmla="*/ 877 h 80"/>
                <a:gd name="T10" fmla="*/ 2081 w 184"/>
                <a:gd name="T11" fmla="*/ 830 h 80"/>
                <a:gd name="T12" fmla="*/ 1845 w 184"/>
                <a:gd name="T13" fmla="*/ 705 h 80"/>
                <a:gd name="T14" fmla="*/ 1854 w 184"/>
                <a:gd name="T15" fmla="*/ 805 h 80"/>
                <a:gd name="T16" fmla="*/ 1717 w 184"/>
                <a:gd name="T17" fmla="*/ 797 h 80"/>
                <a:gd name="T18" fmla="*/ 1490 w 184"/>
                <a:gd name="T19" fmla="*/ 705 h 80"/>
                <a:gd name="T20" fmla="*/ 1255 w 184"/>
                <a:gd name="T21" fmla="*/ 696 h 80"/>
                <a:gd name="T22" fmla="*/ 1073 w 184"/>
                <a:gd name="T23" fmla="*/ 595 h 80"/>
                <a:gd name="T24" fmla="*/ 1044 w 184"/>
                <a:gd name="T25" fmla="*/ 615 h 80"/>
                <a:gd name="T26" fmla="*/ 983 w 184"/>
                <a:gd name="T27" fmla="*/ 481 h 80"/>
                <a:gd name="T28" fmla="*/ 745 w 184"/>
                <a:gd name="T29" fmla="*/ 461 h 80"/>
                <a:gd name="T30" fmla="*/ 655 w 184"/>
                <a:gd name="T31" fmla="*/ 360 h 80"/>
                <a:gd name="T32" fmla="*/ 543 w 184"/>
                <a:gd name="T33" fmla="*/ 291 h 80"/>
                <a:gd name="T34" fmla="*/ 444 w 184"/>
                <a:gd name="T35" fmla="*/ 215 h 80"/>
                <a:gd name="T36" fmla="*/ 444 w 184"/>
                <a:gd name="T37" fmla="*/ 90 h 80"/>
                <a:gd name="T38" fmla="*/ 191 w 184"/>
                <a:gd name="T39" fmla="*/ 81 h 80"/>
                <a:gd name="T40" fmla="*/ 0 w 184"/>
                <a:gd name="T41" fmla="*/ 20 h 80"/>
                <a:gd name="T42" fmla="*/ 308 w 184"/>
                <a:gd name="T43" fmla="*/ 246 h 80"/>
                <a:gd name="T44" fmla="*/ 554 w 184"/>
                <a:gd name="T45" fmla="*/ 405 h 80"/>
                <a:gd name="T46" fmla="*/ 691 w 184"/>
                <a:gd name="T47" fmla="*/ 461 h 80"/>
                <a:gd name="T48" fmla="*/ 837 w 184"/>
                <a:gd name="T49" fmla="*/ 535 h 80"/>
                <a:gd name="T50" fmla="*/ 1174 w 184"/>
                <a:gd name="T51" fmla="*/ 696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4" h="80">
                  <a:moveTo>
                    <a:pt x="96" y="60"/>
                  </a:moveTo>
                  <a:cubicBezTo>
                    <a:pt x="101" y="66"/>
                    <a:pt x="115" y="67"/>
                    <a:pt x="122" y="69"/>
                  </a:cubicBezTo>
                  <a:cubicBezTo>
                    <a:pt x="129" y="71"/>
                    <a:pt x="137" y="73"/>
                    <a:pt x="145" y="74"/>
                  </a:cubicBezTo>
                  <a:cubicBezTo>
                    <a:pt x="152" y="76"/>
                    <a:pt x="159" y="79"/>
                    <a:pt x="166" y="80"/>
                  </a:cubicBezTo>
                  <a:cubicBezTo>
                    <a:pt x="170" y="80"/>
                    <a:pt x="173" y="80"/>
                    <a:pt x="175" y="78"/>
                  </a:cubicBezTo>
                  <a:cubicBezTo>
                    <a:pt x="178" y="76"/>
                    <a:pt x="180" y="72"/>
                    <a:pt x="184" y="74"/>
                  </a:cubicBezTo>
                  <a:cubicBezTo>
                    <a:pt x="178" y="67"/>
                    <a:pt x="169" y="69"/>
                    <a:pt x="163" y="63"/>
                  </a:cubicBezTo>
                  <a:cubicBezTo>
                    <a:pt x="164" y="66"/>
                    <a:pt x="167" y="70"/>
                    <a:pt x="164" y="72"/>
                  </a:cubicBezTo>
                  <a:cubicBezTo>
                    <a:pt x="162" y="74"/>
                    <a:pt x="155" y="72"/>
                    <a:pt x="152" y="71"/>
                  </a:cubicBezTo>
                  <a:cubicBezTo>
                    <a:pt x="145" y="69"/>
                    <a:pt x="139" y="64"/>
                    <a:pt x="132" y="63"/>
                  </a:cubicBezTo>
                  <a:cubicBezTo>
                    <a:pt x="125" y="63"/>
                    <a:pt x="118" y="63"/>
                    <a:pt x="111" y="62"/>
                  </a:cubicBezTo>
                  <a:cubicBezTo>
                    <a:pt x="106" y="61"/>
                    <a:pt x="98" y="58"/>
                    <a:pt x="95" y="53"/>
                  </a:cubicBezTo>
                  <a:cubicBezTo>
                    <a:pt x="95" y="53"/>
                    <a:pt x="93" y="54"/>
                    <a:pt x="92" y="55"/>
                  </a:cubicBezTo>
                  <a:cubicBezTo>
                    <a:pt x="89" y="51"/>
                    <a:pt x="91" y="46"/>
                    <a:pt x="87" y="43"/>
                  </a:cubicBezTo>
                  <a:cubicBezTo>
                    <a:pt x="81" y="48"/>
                    <a:pt x="71" y="45"/>
                    <a:pt x="66" y="41"/>
                  </a:cubicBezTo>
                  <a:cubicBezTo>
                    <a:pt x="62" y="39"/>
                    <a:pt x="60" y="35"/>
                    <a:pt x="58" y="32"/>
                  </a:cubicBezTo>
                  <a:cubicBezTo>
                    <a:pt x="55" y="28"/>
                    <a:pt x="52" y="27"/>
                    <a:pt x="48" y="26"/>
                  </a:cubicBezTo>
                  <a:cubicBezTo>
                    <a:pt x="44" y="25"/>
                    <a:pt x="40" y="24"/>
                    <a:pt x="39" y="19"/>
                  </a:cubicBezTo>
                  <a:cubicBezTo>
                    <a:pt x="39" y="13"/>
                    <a:pt x="43" y="13"/>
                    <a:pt x="39" y="8"/>
                  </a:cubicBezTo>
                  <a:cubicBezTo>
                    <a:pt x="32" y="0"/>
                    <a:pt x="26" y="9"/>
                    <a:pt x="17" y="7"/>
                  </a:cubicBezTo>
                  <a:cubicBezTo>
                    <a:pt x="11" y="6"/>
                    <a:pt x="6" y="4"/>
                    <a:pt x="0" y="2"/>
                  </a:cubicBezTo>
                  <a:cubicBezTo>
                    <a:pt x="3" y="12"/>
                    <a:pt x="20" y="16"/>
                    <a:pt x="27" y="22"/>
                  </a:cubicBezTo>
                  <a:cubicBezTo>
                    <a:pt x="33" y="27"/>
                    <a:pt x="42" y="32"/>
                    <a:pt x="49" y="36"/>
                  </a:cubicBezTo>
                  <a:cubicBezTo>
                    <a:pt x="53" y="39"/>
                    <a:pt x="57" y="40"/>
                    <a:pt x="61" y="41"/>
                  </a:cubicBezTo>
                  <a:cubicBezTo>
                    <a:pt x="67" y="42"/>
                    <a:pt x="70" y="45"/>
                    <a:pt x="74" y="48"/>
                  </a:cubicBezTo>
                  <a:cubicBezTo>
                    <a:pt x="82" y="54"/>
                    <a:pt x="94" y="63"/>
                    <a:pt x="104" y="6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 name="Freeform 476">
              <a:extLst>
                <a:ext uri="{FF2B5EF4-FFF2-40B4-BE49-F238E27FC236}">
                  <a16:creationId xmlns:a16="http://schemas.microsoft.com/office/drawing/2014/main" id="{155AF6CA-AD29-2AA4-7422-9CF5373AA591}"/>
                </a:ext>
              </a:extLst>
            </p:cNvPr>
            <p:cNvSpPr>
              <a:spLocks/>
            </p:cNvSpPr>
            <p:nvPr/>
          </p:nvSpPr>
          <p:spPr bwMode="auto">
            <a:xfrm>
              <a:off x="2389" y="3332"/>
              <a:ext cx="117" cy="72"/>
            </a:xfrm>
            <a:custGeom>
              <a:avLst/>
              <a:gdLst>
                <a:gd name="T0" fmla="*/ 0 w 52"/>
                <a:gd name="T1" fmla="*/ 0 h 32"/>
                <a:gd name="T2" fmla="*/ 117 w 52"/>
                <a:gd name="T3" fmla="*/ 81 h 32"/>
                <a:gd name="T4" fmla="*/ 263 w 52"/>
                <a:gd name="T5" fmla="*/ 137 h 32"/>
                <a:gd name="T6" fmla="*/ 389 w 52"/>
                <a:gd name="T7" fmla="*/ 239 h 32"/>
                <a:gd name="T8" fmla="*/ 437 w 52"/>
                <a:gd name="T9" fmla="*/ 299 h 32"/>
                <a:gd name="T10" fmla="*/ 457 w 52"/>
                <a:gd name="T11" fmla="*/ 344 h 32"/>
                <a:gd name="T12" fmla="*/ 583 w 52"/>
                <a:gd name="T13" fmla="*/ 299 h 32"/>
                <a:gd name="T14" fmla="*/ 446 w 52"/>
                <a:gd name="T15" fmla="*/ 194 h 32"/>
                <a:gd name="T16" fmla="*/ 126 w 52"/>
                <a:gd name="T17" fmla="*/ 2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32">
                  <a:moveTo>
                    <a:pt x="0" y="0"/>
                  </a:moveTo>
                  <a:cubicBezTo>
                    <a:pt x="4" y="1"/>
                    <a:pt x="7" y="5"/>
                    <a:pt x="10" y="7"/>
                  </a:cubicBezTo>
                  <a:cubicBezTo>
                    <a:pt x="15" y="9"/>
                    <a:pt x="19" y="9"/>
                    <a:pt x="23" y="12"/>
                  </a:cubicBezTo>
                  <a:cubicBezTo>
                    <a:pt x="27" y="14"/>
                    <a:pt x="31" y="18"/>
                    <a:pt x="34" y="21"/>
                  </a:cubicBezTo>
                  <a:cubicBezTo>
                    <a:pt x="36" y="23"/>
                    <a:pt x="37" y="24"/>
                    <a:pt x="38" y="26"/>
                  </a:cubicBezTo>
                  <a:cubicBezTo>
                    <a:pt x="39" y="27"/>
                    <a:pt x="39" y="29"/>
                    <a:pt x="40" y="30"/>
                  </a:cubicBezTo>
                  <a:cubicBezTo>
                    <a:pt x="43" y="32"/>
                    <a:pt x="51" y="29"/>
                    <a:pt x="51" y="26"/>
                  </a:cubicBezTo>
                  <a:cubicBezTo>
                    <a:pt x="52" y="22"/>
                    <a:pt x="42" y="19"/>
                    <a:pt x="39" y="17"/>
                  </a:cubicBezTo>
                  <a:cubicBezTo>
                    <a:pt x="30" y="10"/>
                    <a:pt x="23" y="3"/>
                    <a:pt x="11" y="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0" name="Freeform 477">
              <a:extLst>
                <a:ext uri="{FF2B5EF4-FFF2-40B4-BE49-F238E27FC236}">
                  <a16:creationId xmlns:a16="http://schemas.microsoft.com/office/drawing/2014/main" id="{E4D6B42C-35C1-D4CF-EDA5-B818DA154DF3}"/>
                </a:ext>
              </a:extLst>
            </p:cNvPr>
            <p:cNvSpPr>
              <a:spLocks/>
            </p:cNvSpPr>
            <p:nvPr/>
          </p:nvSpPr>
          <p:spPr bwMode="auto">
            <a:xfrm>
              <a:off x="2573" y="3460"/>
              <a:ext cx="83" cy="70"/>
            </a:xfrm>
            <a:custGeom>
              <a:avLst/>
              <a:gdLst>
                <a:gd name="T0" fmla="*/ 20 w 37"/>
                <a:gd name="T1" fmla="*/ 11 h 31"/>
                <a:gd name="T2" fmla="*/ 56 w 37"/>
                <a:gd name="T3" fmla="*/ 102 h 31"/>
                <a:gd name="T4" fmla="*/ 202 w 37"/>
                <a:gd name="T5" fmla="*/ 147 h 31"/>
                <a:gd name="T6" fmla="*/ 417 w 37"/>
                <a:gd name="T7" fmla="*/ 357 h 31"/>
                <a:gd name="T8" fmla="*/ 271 w 37"/>
                <a:gd name="T9" fmla="*/ 147 h 31"/>
                <a:gd name="T10" fmla="*/ 170 w 37"/>
                <a:gd name="T11" fmla="*/ 56 h 31"/>
                <a:gd name="T12" fmla="*/ 65 w 37"/>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1">
                  <a:moveTo>
                    <a:pt x="2" y="1"/>
                  </a:moveTo>
                  <a:cubicBezTo>
                    <a:pt x="0" y="7"/>
                    <a:pt x="0" y="8"/>
                    <a:pt x="5" y="9"/>
                  </a:cubicBezTo>
                  <a:cubicBezTo>
                    <a:pt x="9" y="10"/>
                    <a:pt x="15" y="11"/>
                    <a:pt x="18" y="13"/>
                  </a:cubicBezTo>
                  <a:cubicBezTo>
                    <a:pt x="25" y="18"/>
                    <a:pt x="29" y="28"/>
                    <a:pt x="37" y="31"/>
                  </a:cubicBezTo>
                  <a:cubicBezTo>
                    <a:pt x="37" y="24"/>
                    <a:pt x="29" y="18"/>
                    <a:pt x="24" y="13"/>
                  </a:cubicBezTo>
                  <a:cubicBezTo>
                    <a:pt x="21" y="11"/>
                    <a:pt x="18" y="8"/>
                    <a:pt x="15" y="5"/>
                  </a:cubicBezTo>
                  <a:cubicBezTo>
                    <a:pt x="12" y="3"/>
                    <a:pt x="8" y="3"/>
                    <a:pt x="6"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1" name="Freeform 478">
              <a:extLst>
                <a:ext uri="{FF2B5EF4-FFF2-40B4-BE49-F238E27FC236}">
                  <a16:creationId xmlns:a16="http://schemas.microsoft.com/office/drawing/2014/main" id="{9F61EBCD-F8EE-C9F7-002F-3A5328E53A6A}"/>
                </a:ext>
              </a:extLst>
            </p:cNvPr>
            <p:cNvSpPr>
              <a:spLocks/>
            </p:cNvSpPr>
            <p:nvPr/>
          </p:nvSpPr>
          <p:spPr bwMode="auto">
            <a:xfrm>
              <a:off x="2494" y="3429"/>
              <a:ext cx="70" cy="43"/>
            </a:xfrm>
            <a:custGeom>
              <a:avLst/>
              <a:gdLst>
                <a:gd name="T0" fmla="*/ 239 w 31"/>
                <a:gd name="T1" fmla="*/ 25 h 19"/>
                <a:gd name="T2" fmla="*/ 163 w 31"/>
                <a:gd name="T3" fmla="*/ 149 h 19"/>
                <a:gd name="T4" fmla="*/ 0 w 31"/>
                <a:gd name="T5" fmla="*/ 174 h 19"/>
                <a:gd name="T6" fmla="*/ 239 w 31"/>
                <a:gd name="T7" fmla="*/ 163 h 19"/>
                <a:gd name="T8" fmla="*/ 312 w 31"/>
                <a:gd name="T9" fmla="*/ 102 h 19"/>
                <a:gd name="T10" fmla="*/ 357 w 31"/>
                <a:gd name="T11" fmla="*/ 183 h 19"/>
                <a:gd name="T12" fmla="*/ 264 w 31"/>
                <a:gd name="T13" fmla="*/ 36 h 19"/>
                <a:gd name="T14" fmla="*/ 275 w 31"/>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9">
                  <a:moveTo>
                    <a:pt x="21" y="2"/>
                  </a:moveTo>
                  <a:cubicBezTo>
                    <a:pt x="17" y="5"/>
                    <a:pt x="18" y="10"/>
                    <a:pt x="14" y="13"/>
                  </a:cubicBezTo>
                  <a:cubicBezTo>
                    <a:pt x="11" y="15"/>
                    <a:pt x="4" y="14"/>
                    <a:pt x="0" y="15"/>
                  </a:cubicBezTo>
                  <a:cubicBezTo>
                    <a:pt x="7" y="13"/>
                    <a:pt x="15" y="19"/>
                    <a:pt x="21" y="14"/>
                  </a:cubicBezTo>
                  <a:cubicBezTo>
                    <a:pt x="23" y="13"/>
                    <a:pt x="24" y="9"/>
                    <a:pt x="27" y="9"/>
                  </a:cubicBezTo>
                  <a:cubicBezTo>
                    <a:pt x="30" y="9"/>
                    <a:pt x="30" y="14"/>
                    <a:pt x="31" y="16"/>
                  </a:cubicBezTo>
                  <a:cubicBezTo>
                    <a:pt x="30" y="12"/>
                    <a:pt x="28" y="3"/>
                    <a:pt x="23" y="3"/>
                  </a:cubicBezTo>
                  <a:cubicBezTo>
                    <a:pt x="23" y="2"/>
                    <a:pt x="23" y="1"/>
                    <a:pt x="24"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2" name="Freeform 479">
              <a:extLst>
                <a:ext uri="{FF2B5EF4-FFF2-40B4-BE49-F238E27FC236}">
                  <a16:creationId xmlns:a16="http://schemas.microsoft.com/office/drawing/2014/main" id="{E5EEBFBB-A6FA-EFE5-46FF-0CA820EFA614}"/>
                </a:ext>
              </a:extLst>
            </p:cNvPr>
            <p:cNvSpPr>
              <a:spLocks/>
            </p:cNvSpPr>
            <p:nvPr/>
          </p:nvSpPr>
          <p:spPr bwMode="auto">
            <a:xfrm>
              <a:off x="2607" y="3382"/>
              <a:ext cx="114" cy="69"/>
            </a:xfrm>
            <a:custGeom>
              <a:avLst/>
              <a:gdLst>
                <a:gd name="T0" fmla="*/ 134 w 51"/>
                <a:gd name="T1" fmla="*/ 0 h 31"/>
                <a:gd name="T2" fmla="*/ 36 w 51"/>
                <a:gd name="T3" fmla="*/ 20 h 31"/>
                <a:gd name="T4" fmla="*/ 65 w 51"/>
                <a:gd name="T5" fmla="*/ 109 h 31"/>
                <a:gd name="T6" fmla="*/ 145 w 51"/>
                <a:gd name="T7" fmla="*/ 189 h 31"/>
                <a:gd name="T8" fmla="*/ 190 w 51"/>
                <a:gd name="T9" fmla="*/ 243 h 31"/>
                <a:gd name="T10" fmla="*/ 291 w 51"/>
                <a:gd name="T11" fmla="*/ 263 h 31"/>
                <a:gd name="T12" fmla="*/ 360 w 51"/>
                <a:gd name="T13" fmla="*/ 307 h 31"/>
                <a:gd name="T14" fmla="*/ 570 w 51"/>
                <a:gd name="T15" fmla="*/ 298 h 31"/>
                <a:gd name="T16" fmla="*/ 389 w 51"/>
                <a:gd name="T17" fmla="*/ 198 h 31"/>
                <a:gd name="T18" fmla="*/ 291 w 51"/>
                <a:gd name="T19" fmla="*/ 223 h 31"/>
                <a:gd name="T20" fmla="*/ 255 w 51"/>
                <a:gd name="T21" fmla="*/ 118 h 31"/>
                <a:gd name="T22" fmla="*/ 125 w 51"/>
                <a:gd name="T23" fmla="*/ 8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1">
                  <a:moveTo>
                    <a:pt x="12" y="0"/>
                  </a:moveTo>
                  <a:cubicBezTo>
                    <a:pt x="10" y="0"/>
                    <a:pt x="5" y="0"/>
                    <a:pt x="3" y="2"/>
                  </a:cubicBezTo>
                  <a:cubicBezTo>
                    <a:pt x="0" y="5"/>
                    <a:pt x="4" y="8"/>
                    <a:pt x="6" y="10"/>
                  </a:cubicBezTo>
                  <a:cubicBezTo>
                    <a:pt x="9" y="12"/>
                    <a:pt x="11" y="14"/>
                    <a:pt x="13" y="17"/>
                  </a:cubicBezTo>
                  <a:cubicBezTo>
                    <a:pt x="15" y="21"/>
                    <a:pt x="13" y="21"/>
                    <a:pt x="17" y="22"/>
                  </a:cubicBezTo>
                  <a:cubicBezTo>
                    <a:pt x="21" y="23"/>
                    <a:pt x="23" y="22"/>
                    <a:pt x="26" y="24"/>
                  </a:cubicBezTo>
                  <a:cubicBezTo>
                    <a:pt x="28" y="25"/>
                    <a:pt x="30" y="27"/>
                    <a:pt x="32" y="28"/>
                  </a:cubicBezTo>
                  <a:cubicBezTo>
                    <a:pt x="37" y="31"/>
                    <a:pt x="47" y="30"/>
                    <a:pt x="51" y="27"/>
                  </a:cubicBezTo>
                  <a:cubicBezTo>
                    <a:pt x="47" y="29"/>
                    <a:pt x="32" y="26"/>
                    <a:pt x="35" y="18"/>
                  </a:cubicBezTo>
                  <a:cubicBezTo>
                    <a:pt x="33" y="20"/>
                    <a:pt x="30" y="23"/>
                    <a:pt x="26" y="20"/>
                  </a:cubicBezTo>
                  <a:cubicBezTo>
                    <a:pt x="24" y="19"/>
                    <a:pt x="21" y="13"/>
                    <a:pt x="23" y="11"/>
                  </a:cubicBezTo>
                  <a:cubicBezTo>
                    <a:pt x="19" y="13"/>
                    <a:pt x="12" y="11"/>
                    <a:pt x="11" y="7"/>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3" name="Freeform 480">
              <a:extLst>
                <a:ext uri="{FF2B5EF4-FFF2-40B4-BE49-F238E27FC236}">
                  <a16:creationId xmlns:a16="http://schemas.microsoft.com/office/drawing/2014/main" id="{AEEBA435-94D8-17D7-FA38-8C89FDEC3884}"/>
                </a:ext>
              </a:extLst>
            </p:cNvPr>
            <p:cNvSpPr>
              <a:spLocks/>
            </p:cNvSpPr>
            <p:nvPr/>
          </p:nvSpPr>
          <p:spPr bwMode="auto">
            <a:xfrm>
              <a:off x="2259" y="3146"/>
              <a:ext cx="60" cy="47"/>
            </a:xfrm>
            <a:custGeom>
              <a:avLst/>
              <a:gdLst>
                <a:gd name="T0" fmla="*/ 0 w 27"/>
                <a:gd name="T1" fmla="*/ 9 h 21"/>
                <a:gd name="T2" fmla="*/ 109 w 27"/>
                <a:gd name="T3" fmla="*/ 235 h 21"/>
                <a:gd name="T4" fmla="*/ 118 w 27"/>
                <a:gd name="T5" fmla="*/ 65 h 21"/>
                <a:gd name="T6" fmla="*/ 296 w 27"/>
                <a:gd name="T7" fmla="*/ 110 h 21"/>
                <a:gd name="T8" fmla="*/ 36 w 27"/>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1">
                  <a:moveTo>
                    <a:pt x="0" y="1"/>
                  </a:moveTo>
                  <a:cubicBezTo>
                    <a:pt x="0" y="6"/>
                    <a:pt x="6" y="18"/>
                    <a:pt x="10" y="21"/>
                  </a:cubicBezTo>
                  <a:cubicBezTo>
                    <a:pt x="9" y="16"/>
                    <a:pt x="3" y="7"/>
                    <a:pt x="11" y="6"/>
                  </a:cubicBezTo>
                  <a:cubicBezTo>
                    <a:pt x="16" y="6"/>
                    <a:pt x="21" y="11"/>
                    <a:pt x="27" y="10"/>
                  </a:cubicBezTo>
                  <a:cubicBezTo>
                    <a:pt x="22" y="4"/>
                    <a:pt x="9" y="4"/>
                    <a:pt x="3"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4" name="Freeform 481">
              <a:extLst>
                <a:ext uri="{FF2B5EF4-FFF2-40B4-BE49-F238E27FC236}">
                  <a16:creationId xmlns:a16="http://schemas.microsoft.com/office/drawing/2014/main" id="{22FF6730-6AB8-D1A2-26F3-A2D06F734C49}"/>
                </a:ext>
              </a:extLst>
            </p:cNvPr>
            <p:cNvSpPr>
              <a:spLocks/>
            </p:cNvSpPr>
            <p:nvPr/>
          </p:nvSpPr>
          <p:spPr bwMode="auto">
            <a:xfrm>
              <a:off x="2254" y="3032"/>
              <a:ext cx="88" cy="49"/>
            </a:xfrm>
            <a:custGeom>
              <a:avLst/>
              <a:gdLst>
                <a:gd name="T0" fmla="*/ 117 w 39"/>
                <a:gd name="T1" fmla="*/ 0 h 22"/>
                <a:gd name="T2" fmla="*/ 72 w 39"/>
                <a:gd name="T3" fmla="*/ 118 h 22"/>
                <a:gd name="T4" fmla="*/ 0 w 39"/>
                <a:gd name="T5" fmla="*/ 243 h 22"/>
                <a:gd name="T6" fmla="*/ 162 w 39"/>
                <a:gd name="T7" fmla="*/ 53 h 22"/>
                <a:gd name="T8" fmla="*/ 264 w 39"/>
                <a:gd name="T9" fmla="*/ 198 h 22"/>
                <a:gd name="T10" fmla="*/ 366 w 39"/>
                <a:gd name="T11" fmla="*/ 145 h 22"/>
                <a:gd name="T12" fmla="*/ 449 w 39"/>
                <a:gd name="T13" fmla="*/ 53 h 22"/>
                <a:gd name="T14" fmla="*/ 183 w 39"/>
                <a:gd name="T15" fmla="*/ 2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22">
                  <a:moveTo>
                    <a:pt x="10" y="0"/>
                  </a:moveTo>
                  <a:cubicBezTo>
                    <a:pt x="8" y="3"/>
                    <a:pt x="7" y="7"/>
                    <a:pt x="6" y="11"/>
                  </a:cubicBezTo>
                  <a:cubicBezTo>
                    <a:pt x="4" y="15"/>
                    <a:pt x="1" y="18"/>
                    <a:pt x="0" y="22"/>
                  </a:cubicBezTo>
                  <a:cubicBezTo>
                    <a:pt x="6" y="21"/>
                    <a:pt x="7" y="4"/>
                    <a:pt x="14" y="5"/>
                  </a:cubicBezTo>
                  <a:cubicBezTo>
                    <a:pt x="20" y="5"/>
                    <a:pt x="21" y="14"/>
                    <a:pt x="23" y="18"/>
                  </a:cubicBezTo>
                  <a:cubicBezTo>
                    <a:pt x="26" y="15"/>
                    <a:pt x="27" y="13"/>
                    <a:pt x="32" y="13"/>
                  </a:cubicBezTo>
                  <a:cubicBezTo>
                    <a:pt x="27" y="9"/>
                    <a:pt x="35" y="5"/>
                    <a:pt x="39" y="5"/>
                  </a:cubicBezTo>
                  <a:cubicBezTo>
                    <a:pt x="32" y="7"/>
                    <a:pt x="23" y="6"/>
                    <a:pt x="16" y="2"/>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5" name="Freeform 482">
              <a:extLst>
                <a:ext uri="{FF2B5EF4-FFF2-40B4-BE49-F238E27FC236}">
                  <a16:creationId xmlns:a16="http://schemas.microsoft.com/office/drawing/2014/main" id="{56B5DF67-CC97-236E-C6C5-51AB06AB19E2}"/>
                </a:ext>
              </a:extLst>
            </p:cNvPr>
            <p:cNvSpPr>
              <a:spLocks/>
            </p:cNvSpPr>
            <p:nvPr/>
          </p:nvSpPr>
          <p:spPr bwMode="auto">
            <a:xfrm>
              <a:off x="2279" y="2935"/>
              <a:ext cx="54" cy="54"/>
            </a:xfrm>
            <a:custGeom>
              <a:avLst/>
              <a:gdLst>
                <a:gd name="T0" fmla="*/ 81 w 24"/>
                <a:gd name="T1" fmla="*/ 0 h 24"/>
                <a:gd name="T2" fmla="*/ 11 w 24"/>
                <a:gd name="T3" fmla="*/ 207 h 24"/>
                <a:gd name="T4" fmla="*/ 126 w 24"/>
                <a:gd name="T5" fmla="*/ 56 h 24"/>
                <a:gd name="T6" fmla="*/ 218 w 24"/>
                <a:gd name="T7" fmla="*/ 275 h 24"/>
                <a:gd name="T8" fmla="*/ 92 w 24"/>
                <a:gd name="T9" fmla="*/ 11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7" y="0"/>
                  </a:moveTo>
                  <a:cubicBezTo>
                    <a:pt x="4" y="4"/>
                    <a:pt x="0" y="13"/>
                    <a:pt x="1" y="18"/>
                  </a:cubicBezTo>
                  <a:cubicBezTo>
                    <a:pt x="4" y="15"/>
                    <a:pt x="6" y="3"/>
                    <a:pt x="11" y="5"/>
                  </a:cubicBezTo>
                  <a:cubicBezTo>
                    <a:pt x="16" y="6"/>
                    <a:pt x="18" y="20"/>
                    <a:pt x="19" y="24"/>
                  </a:cubicBezTo>
                  <a:cubicBezTo>
                    <a:pt x="24" y="18"/>
                    <a:pt x="16" y="2"/>
                    <a:pt x="8" y="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6" name="Freeform 483">
              <a:extLst>
                <a:ext uri="{FF2B5EF4-FFF2-40B4-BE49-F238E27FC236}">
                  <a16:creationId xmlns:a16="http://schemas.microsoft.com/office/drawing/2014/main" id="{BDF205FA-98AB-C924-F024-3909EF7FE42C}"/>
                </a:ext>
              </a:extLst>
            </p:cNvPr>
            <p:cNvSpPr>
              <a:spLocks/>
            </p:cNvSpPr>
            <p:nvPr/>
          </p:nvSpPr>
          <p:spPr bwMode="auto">
            <a:xfrm>
              <a:off x="2203" y="2991"/>
              <a:ext cx="38" cy="54"/>
            </a:xfrm>
            <a:custGeom>
              <a:avLst/>
              <a:gdLst>
                <a:gd name="T0" fmla="*/ 145 w 17"/>
                <a:gd name="T1" fmla="*/ 0 h 24"/>
                <a:gd name="T2" fmla="*/ 89 w 17"/>
                <a:gd name="T3" fmla="*/ 275 h 24"/>
                <a:gd name="T4" fmla="*/ 190 w 17"/>
                <a:gd name="T5" fmla="*/ 45 h 24"/>
                <a:gd name="T6" fmla="*/ 0 60000 65536"/>
                <a:gd name="T7" fmla="*/ 0 60000 65536"/>
                <a:gd name="T8" fmla="*/ 0 60000 65536"/>
              </a:gdLst>
              <a:ahLst/>
              <a:cxnLst>
                <a:cxn ang="T6">
                  <a:pos x="T0" y="T1"/>
                </a:cxn>
                <a:cxn ang="T7">
                  <a:pos x="T2" y="T3"/>
                </a:cxn>
                <a:cxn ang="T8">
                  <a:pos x="T4" y="T5"/>
                </a:cxn>
              </a:cxnLst>
              <a:rect l="0" t="0" r="r" b="b"/>
              <a:pathLst>
                <a:path w="17" h="24">
                  <a:moveTo>
                    <a:pt x="13" y="0"/>
                  </a:moveTo>
                  <a:cubicBezTo>
                    <a:pt x="8" y="1"/>
                    <a:pt x="0" y="20"/>
                    <a:pt x="8" y="24"/>
                  </a:cubicBezTo>
                  <a:cubicBezTo>
                    <a:pt x="10" y="20"/>
                    <a:pt x="8" y="1"/>
                    <a:pt x="17" y="4"/>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7" name="Freeform 484">
              <a:extLst>
                <a:ext uri="{FF2B5EF4-FFF2-40B4-BE49-F238E27FC236}">
                  <a16:creationId xmlns:a16="http://schemas.microsoft.com/office/drawing/2014/main" id="{9D2FEA42-7AF7-20BC-24C4-93CD9FC0BC98}"/>
                </a:ext>
              </a:extLst>
            </p:cNvPr>
            <p:cNvSpPr>
              <a:spLocks/>
            </p:cNvSpPr>
            <p:nvPr/>
          </p:nvSpPr>
          <p:spPr bwMode="auto">
            <a:xfrm>
              <a:off x="2196" y="3095"/>
              <a:ext cx="20" cy="78"/>
            </a:xfrm>
            <a:custGeom>
              <a:avLst/>
              <a:gdLst>
                <a:gd name="T0" fmla="*/ 20 w 9"/>
                <a:gd name="T1" fmla="*/ 20 h 35"/>
                <a:gd name="T2" fmla="*/ 36 w 9"/>
                <a:gd name="T3" fmla="*/ 189 h 35"/>
                <a:gd name="T4" fmla="*/ 89 w 9"/>
                <a:gd name="T5" fmla="*/ 388 h 35"/>
                <a:gd name="T6" fmla="*/ 64 w 9"/>
                <a:gd name="T7" fmla="*/ 100 h 35"/>
                <a:gd name="T8" fmla="*/ 9 w 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5">
                  <a:moveTo>
                    <a:pt x="2" y="2"/>
                  </a:moveTo>
                  <a:cubicBezTo>
                    <a:pt x="0" y="7"/>
                    <a:pt x="2" y="12"/>
                    <a:pt x="3" y="17"/>
                  </a:cubicBezTo>
                  <a:cubicBezTo>
                    <a:pt x="5" y="23"/>
                    <a:pt x="6" y="29"/>
                    <a:pt x="8" y="35"/>
                  </a:cubicBezTo>
                  <a:cubicBezTo>
                    <a:pt x="9" y="29"/>
                    <a:pt x="1" y="13"/>
                    <a:pt x="6" y="9"/>
                  </a:cubicBezTo>
                  <a:cubicBezTo>
                    <a:pt x="5" y="6"/>
                    <a:pt x="1" y="4"/>
                    <a:pt x="1"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8" name="Freeform 485">
              <a:extLst>
                <a:ext uri="{FF2B5EF4-FFF2-40B4-BE49-F238E27FC236}">
                  <a16:creationId xmlns:a16="http://schemas.microsoft.com/office/drawing/2014/main" id="{B0C249C5-EC22-F12B-05FB-8418F8748FA3}"/>
                </a:ext>
              </a:extLst>
            </p:cNvPr>
            <p:cNvSpPr>
              <a:spLocks/>
            </p:cNvSpPr>
            <p:nvPr/>
          </p:nvSpPr>
          <p:spPr bwMode="auto">
            <a:xfrm>
              <a:off x="2286" y="3247"/>
              <a:ext cx="78" cy="112"/>
            </a:xfrm>
            <a:custGeom>
              <a:avLst/>
              <a:gdLst>
                <a:gd name="T0" fmla="*/ 0 w 35"/>
                <a:gd name="T1" fmla="*/ 9 h 50"/>
                <a:gd name="T2" fmla="*/ 20 w 35"/>
                <a:gd name="T3" fmla="*/ 146 h 50"/>
                <a:gd name="T4" fmla="*/ 36 w 35"/>
                <a:gd name="T5" fmla="*/ 291 h 50"/>
                <a:gd name="T6" fmla="*/ 198 w 35"/>
                <a:gd name="T7" fmla="*/ 562 h 50"/>
                <a:gd name="T8" fmla="*/ 100 w 35"/>
                <a:gd name="T9" fmla="*/ 327 h 50"/>
                <a:gd name="T10" fmla="*/ 109 w 35"/>
                <a:gd name="T11" fmla="*/ 146 h 50"/>
                <a:gd name="T12" fmla="*/ 234 w 35"/>
                <a:gd name="T13" fmla="*/ 291 h 50"/>
                <a:gd name="T14" fmla="*/ 388 w 35"/>
                <a:gd name="T15" fmla="*/ 381 h 50"/>
                <a:gd name="T16" fmla="*/ 223 w 35"/>
                <a:gd name="T17" fmla="*/ 155 h 50"/>
                <a:gd name="T18" fmla="*/ 145 w 35"/>
                <a:gd name="T19" fmla="*/ 56 h 50"/>
                <a:gd name="T20" fmla="*/ 45 w 35"/>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50">
                  <a:moveTo>
                    <a:pt x="0" y="1"/>
                  </a:moveTo>
                  <a:cubicBezTo>
                    <a:pt x="0" y="5"/>
                    <a:pt x="2" y="9"/>
                    <a:pt x="2" y="13"/>
                  </a:cubicBezTo>
                  <a:cubicBezTo>
                    <a:pt x="3" y="17"/>
                    <a:pt x="2" y="22"/>
                    <a:pt x="3" y="26"/>
                  </a:cubicBezTo>
                  <a:cubicBezTo>
                    <a:pt x="6" y="36"/>
                    <a:pt x="13" y="42"/>
                    <a:pt x="18" y="50"/>
                  </a:cubicBezTo>
                  <a:cubicBezTo>
                    <a:pt x="10" y="47"/>
                    <a:pt x="9" y="36"/>
                    <a:pt x="9" y="29"/>
                  </a:cubicBezTo>
                  <a:cubicBezTo>
                    <a:pt x="9" y="25"/>
                    <a:pt x="5" y="14"/>
                    <a:pt x="10" y="13"/>
                  </a:cubicBezTo>
                  <a:cubicBezTo>
                    <a:pt x="14" y="13"/>
                    <a:pt x="19" y="23"/>
                    <a:pt x="21" y="26"/>
                  </a:cubicBezTo>
                  <a:cubicBezTo>
                    <a:pt x="25" y="31"/>
                    <a:pt x="30" y="32"/>
                    <a:pt x="35" y="34"/>
                  </a:cubicBezTo>
                  <a:cubicBezTo>
                    <a:pt x="24" y="31"/>
                    <a:pt x="26" y="23"/>
                    <a:pt x="20" y="14"/>
                  </a:cubicBezTo>
                  <a:cubicBezTo>
                    <a:pt x="18" y="11"/>
                    <a:pt x="16" y="8"/>
                    <a:pt x="13" y="5"/>
                  </a:cubicBezTo>
                  <a:cubicBezTo>
                    <a:pt x="11" y="3"/>
                    <a:pt x="4" y="3"/>
                    <a:pt x="4"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 name="Freeform 486">
              <a:extLst>
                <a:ext uri="{FF2B5EF4-FFF2-40B4-BE49-F238E27FC236}">
                  <a16:creationId xmlns:a16="http://schemas.microsoft.com/office/drawing/2014/main" id="{0FF82B7D-DB2E-26A3-1653-01D62B37BF54}"/>
                </a:ext>
              </a:extLst>
            </p:cNvPr>
            <p:cNvSpPr>
              <a:spLocks/>
            </p:cNvSpPr>
            <p:nvPr/>
          </p:nvSpPr>
          <p:spPr bwMode="auto">
            <a:xfrm>
              <a:off x="2494" y="3323"/>
              <a:ext cx="72" cy="52"/>
            </a:xfrm>
            <a:custGeom>
              <a:avLst/>
              <a:gdLst>
                <a:gd name="T0" fmla="*/ 36 w 32"/>
                <a:gd name="T1" fmla="*/ 11 h 23"/>
                <a:gd name="T2" fmla="*/ 254 w 32"/>
                <a:gd name="T3" fmla="*/ 72 h 23"/>
                <a:gd name="T4" fmla="*/ 365 w 32"/>
                <a:gd name="T5" fmla="*/ 267 h 23"/>
                <a:gd name="T6" fmla="*/ 263 w 32"/>
                <a:gd name="T7" fmla="*/ 163 h 23"/>
                <a:gd name="T8" fmla="*/ 207 w 32"/>
                <a:gd name="T9" fmla="*/ 93 h 23"/>
                <a:gd name="T10" fmla="*/ 101 w 32"/>
                <a:gd name="T11" fmla="*/ 57 h 23"/>
                <a:gd name="T12" fmla="*/ 0 w 32"/>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3">
                  <a:moveTo>
                    <a:pt x="3" y="1"/>
                  </a:moveTo>
                  <a:cubicBezTo>
                    <a:pt x="5" y="5"/>
                    <a:pt x="17" y="3"/>
                    <a:pt x="22" y="6"/>
                  </a:cubicBezTo>
                  <a:cubicBezTo>
                    <a:pt x="26" y="9"/>
                    <a:pt x="31" y="18"/>
                    <a:pt x="32" y="23"/>
                  </a:cubicBezTo>
                  <a:cubicBezTo>
                    <a:pt x="29" y="20"/>
                    <a:pt x="26" y="17"/>
                    <a:pt x="23" y="14"/>
                  </a:cubicBezTo>
                  <a:cubicBezTo>
                    <a:pt x="21" y="12"/>
                    <a:pt x="20" y="9"/>
                    <a:pt x="18" y="8"/>
                  </a:cubicBezTo>
                  <a:cubicBezTo>
                    <a:pt x="15" y="6"/>
                    <a:pt x="12" y="6"/>
                    <a:pt x="9" y="5"/>
                  </a:cubicBezTo>
                  <a:cubicBezTo>
                    <a:pt x="6" y="3"/>
                    <a:pt x="3" y="0"/>
                    <a:pt x="0"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 name="Freeform 487">
              <a:extLst>
                <a:ext uri="{FF2B5EF4-FFF2-40B4-BE49-F238E27FC236}">
                  <a16:creationId xmlns:a16="http://schemas.microsoft.com/office/drawing/2014/main" id="{67D10202-9213-C893-BB31-2AD48806CD11}"/>
                </a:ext>
              </a:extLst>
            </p:cNvPr>
            <p:cNvSpPr>
              <a:spLocks/>
            </p:cNvSpPr>
            <p:nvPr/>
          </p:nvSpPr>
          <p:spPr bwMode="auto">
            <a:xfrm>
              <a:off x="2732" y="3377"/>
              <a:ext cx="124" cy="56"/>
            </a:xfrm>
            <a:custGeom>
              <a:avLst/>
              <a:gdLst>
                <a:gd name="T0" fmla="*/ 101 w 55"/>
                <a:gd name="T1" fmla="*/ 56 h 25"/>
                <a:gd name="T2" fmla="*/ 255 w 55"/>
                <a:gd name="T3" fmla="*/ 134 h 25"/>
                <a:gd name="T4" fmla="*/ 300 w 55"/>
                <a:gd name="T5" fmla="*/ 202 h 25"/>
                <a:gd name="T6" fmla="*/ 356 w 55"/>
                <a:gd name="T7" fmla="*/ 202 h 25"/>
                <a:gd name="T8" fmla="*/ 494 w 55"/>
                <a:gd name="T9" fmla="*/ 246 h 25"/>
                <a:gd name="T10" fmla="*/ 631 w 55"/>
                <a:gd name="T11" fmla="*/ 260 h 25"/>
                <a:gd name="T12" fmla="*/ 446 w 55"/>
                <a:gd name="T13" fmla="*/ 215 h 25"/>
                <a:gd name="T14" fmla="*/ 377 w 55"/>
                <a:gd name="T15" fmla="*/ 170 h 25"/>
                <a:gd name="T16" fmla="*/ 356 w 55"/>
                <a:gd name="T17" fmla="*/ 90 h 25"/>
                <a:gd name="T18" fmla="*/ 174 w 55"/>
                <a:gd name="T19" fmla="*/ 0 h 25"/>
                <a:gd name="T20" fmla="*/ 0 w 5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25">
                  <a:moveTo>
                    <a:pt x="9" y="5"/>
                  </a:moveTo>
                  <a:cubicBezTo>
                    <a:pt x="15" y="6"/>
                    <a:pt x="18" y="7"/>
                    <a:pt x="22" y="12"/>
                  </a:cubicBezTo>
                  <a:cubicBezTo>
                    <a:pt x="23" y="13"/>
                    <a:pt x="24" y="17"/>
                    <a:pt x="26" y="18"/>
                  </a:cubicBezTo>
                  <a:cubicBezTo>
                    <a:pt x="28" y="20"/>
                    <a:pt x="29" y="18"/>
                    <a:pt x="31" y="18"/>
                  </a:cubicBezTo>
                  <a:cubicBezTo>
                    <a:pt x="35" y="18"/>
                    <a:pt x="40" y="21"/>
                    <a:pt x="43" y="22"/>
                  </a:cubicBezTo>
                  <a:cubicBezTo>
                    <a:pt x="48" y="25"/>
                    <a:pt x="49" y="25"/>
                    <a:pt x="55" y="23"/>
                  </a:cubicBezTo>
                  <a:cubicBezTo>
                    <a:pt x="49" y="25"/>
                    <a:pt x="45" y="22"/>
                    <a:pt x="39" y="19"/>
                  </a:cubicBezTo>
                  <a:cubicBezTo>
                    <a:pt x="37" y="18"/>
                    <a:pt x="34" y="18"/>
                    <a:pt x="33" y="15"/>
                  </a:cubicBezTo>
                  <a:cubicBezTo>
                    <a:pt x="32" y="13"/>
                    <a:pt x="33" y="11"/>
                    <a:pt x="31" y="8"/>
                  </a:cubicBezTo>
                  <a:cubicBezTo>
                    <a:pt x="29" y="5"/>
                    <a:pt x="20" y="0"/>
                    <a:pt x="15" y="0"/>
                  </a:cubicBezTo>
                  <a:cubicBezTo>
                    <a:pt x="10" y="0"/>
                    <a:pt x="5" y="4"/>
                    <a:pt x="0"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 name="Freeform 488">
              <a:extLst>
                <a:ext uri="{FF2B5EF4-FFF2-40B4-BE49-F238E27FC236}">
                  <a16:creationId xmlns:a16="http://schemas.microsoft.com/office/drawing/2014/main" id="{2EF4338A-3099-FA03-6268-D31537F749AF}"/>
                </a:ext>
              </a:extLst>
            </p:cNvPr>
            <p:cNvSpPr>
              <a:spLocks/>
            </p:cNvSpPr>
            <p:nvPr/>
          </p:nvSpPr>
          <p:spPr bwMode="auto">
            <a:xfrm>
              <a:off x="2943" y="3454"/>
              <a:ext cx="112" cy="51"/>
            </a:xfrm>
            <a:custGeom>
              <a:avLst/>
              <a:gdLst>
                <a:gd name="T0" fmla="*/ 0 w 50"/>
                <a:gd name="T1" fmla="*/ 0 h 23"/>
                <a:gd name="T2" fmla="*/ 170 w 50"/>
                <a:gd name="T3" fmla="*/ 89 h 23"/>
                <a:gd name="T4" fmla="*/ 336 w 50"/>
                <a:gd name="T5" fmla="*/ 118 h 23"/>
                <a:gd name="T6" fmla="*/ 551 w 50"/>
                <a:gd name="T7" fmla="*/ 78 h 23"/>
                <a:gd name="T8" fmla="*/ 517 w 50"/>
                <a:gd name="T9" fmla="*/ 251 h 23"/>
                <a:gd name="T10" fmla="*/ 473 w 50"/>
                <a:gd name="T11" fmla="*/ 118 h 23"/>
                <a:gd name="T12" fmla="*/ 372 w 50"/>
                <a:gd name="T13" fmla="*/ 153 h 23"/>
                <a:gd name="T14" fmla="*/ 260 w 50"/>
                <a:gd name="T15" fmla="*/ 206 h 23"/>
                <a:gd name="T16" fmla="*/ 226 w 50"/>
                <a:gd name="T17" fmla="*/ 173 h 23"/>
                <a:gd name="T18" fmla="*/ 181 w 50"/>
                <a:gd name="T19" fmla="*/ 142 h 23"/>
                <a:gd name="T20" fmla="*/ 101 w 50"/>
                <a:gd name="T21" fmla="*/ 53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23">
                  <a:moveTo>
                    <a:pt x="0" y="0"/>
                  </a:moveTo>
                  <a:cubicBezTo>
                    <a:pt x="7" y="0"/>
                    <a:pt x="10" y="5"/>
                    <a:pt x="15" y="8"/>
                  </a:cubicBezTo>
                  <a:cubicBezTo>
                    <a:pt x="21" y="13"/>
                    <a:pt x="23" y="15"/>
                    <a:pt x="30" y="11"/>
                  </a:cubicBezTo>
                  <a:cubicBezTo>
                    <a:pt x="34" y="9"/>
                    <a:pt x="47" y="2"/>
                    <a:pt x="49" y="7"/>
                  </a:cubicBezTo>
                  <a:cubicBezTo>
                    <a:pt x="50" y="11"/>
                    <a:pt x="45" y="19"/>
                    <a:pt x="46" y="23"/>
                  </a:cubicBezTo>
                  <a:cubicBezTo>
                    <a:pt x="46" y="19"/>
                    <a:pt x="44" y="15"/>
                    <a:pt x="42" y="11"/>
                  </a:cubicBezTo>
                  <a:cubicBezTo>
                    <a:pt x="38" y="12"/>
                    <a:pt x="36" y="12"/>
                    <a:pt x="33" y="14"/>
                  </a:cubicBezTo>
                  <a:cubicBezTo>
                    <a:pt x="30" y="15"/>
                    <a:pt x="26" y="20"/>
                    <a:pt x="23" y="19"/>
                  </a:cubicBezTo>
                  <a:cubicBezTo>
                    <a:pt x="22" y="19"/>
                    <a:pt x="21" y="17"/>
                    <a:pt x="20" y="16"/>
                  </a:cubicBezTo>
                  <a:cubicBezTo>
                    <a:pt x="20" y="16"/>
                    <a:pt x="17" y="14"/>
                    <a:pt x="16" y="13"/>
                  </a:cubicBezTo>
                  <a:cubicBezTo>
                    <a:pt x="14" y="11"/>
                    <a:pt x="13" y="7"/>
                    <a:pt x="9" y="5"/>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 name="Freeform 489">
              <a:extLst>
                <a:ext uri="{FF2B5EF4-FFF2-40B4-BE49-F238E27FC236}">
                  <a16:creationId xmlns:a16="http://schemas.microsoft.com/office/drawing/2014/main" id="{47E36399-7437-5F74-43F1-BE5559B2564C}"/>
                </a:ext>
              </a:extLst>
            </p:cNvPr>
            <p:cNvSpPr>
              <a:spLocks/>
            </p:cNvSpPr>
            <p:nvPr/>
          </p:nvSpPr>
          <p:spPr bwMode="auto">
            <a:xfrm>
              <a:off x="2770" y="3537"/>
              <a:ext cx="106" cy="29"/>
            </a:xfrm>
            <a:custGeom>
              <a:avLst/>
              <a:gdLst>
                <a:gd name="T0" fmla="*/ 0 w 47"/>
                <a:gd name="T1" fmla="*/ 9 h 13"/>
                <a:gd name="T2" fmla="*/ 284 w 47"/>
                <a:gd name="T3" fmla="*/ 80 h 13"/>
                <a:gd name="T4" fmla="*/ 539 w 47"/>
                <a:gd name="T5" fmla="*/ 36 h 13"/>
                <a:gd name="T6" fmla="*/ 401 w 47"/>
                <a:gd name="T7" fmla="*/ 145 h 13"/>
                <a:gd name="T8" fmla="*/ 356 w 47"/>
                <a:gd name="T9" fmla="*/ 8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3">
                  <a:moveTo>
                    <a:pt x="0" y="1"/>
                  </a:moveTo>
                  <a:cubicBezTo>
                    <a:pt x="5" y="5"/>
                    <a:pt x="18" y="7"/>
                    <a:pt x="25" y="7"/>
                  </a:cubicBezTo>
                  <a:cubicBezTo>
                    <a:pt x="30" y="7"/>
                    <a:pt x="43" y="0"/>
                    <a:pt x="47" y="3"/>
                  </a:cubicBezTo>
                  <a:cubicBezTo>
                    <a:pt x="43" y="6"/>
                    <a:pt x="31" y="6"/>
                    <a:pt x="35" y="13"/>
                  </a:cubicBezTo>
                  <a:cubicBezTo>
                    <a:pt x="34" y="11"/>
                    <a:pt x="33" y="9"/>
                    <a:pt x="31" y="8"/>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 name="Freeform 490">
              <a:extLst>
                <a:ext uri="{FF2B5EF4-FFF2-40B4-BE49-F238E27FC236}">
                  <a16:creationId xmlns:a16="http://schemas.microsoft.com/office/drawing/2014/main" id="{A7CACA98-F63F-BCAF-A2BC-977703BDBA58}"/>
                </a:ext>
              </a:extLst>
            </p:cNvPr>
            <p:cNvSpPr>
              <a:spLocks/>
            </p:cNvSpPr>
            <p:nvPr/>
          </p:nvSpPr>
          <p:spPr bwMode="auto">
            <a:xfrm>
              <a:off x="3194" y="3530"/>
              <a:ext cx="48" cy="27"/>
            </a:xfrm>
            <a:custGeom>
              <a:avLst/>
              <a:gdLst>
                <a:gd name="T0" fmla="*/ 11 w 21"/>
                <a:gd name="T1" fmla="*/ 56 h 12"/>
                <a:gd name="T2" fmla="*/ 0 w 21"/>
                <a:gd name="T3" fmla="*/ 56 h 12"/>
                <a:gd name="T4" fmla="*/ 251 w 21"/>
                <a:gd name="T5" fmla="*/ 0 h 12"/>
                <a:gd name="T6" fmla="*/ 194 w 21"/>
                <a:gd name="T7" fmla="*/ 137 h 12"/>
                <a:gd name="T8" fmla="*/ 110 w 21"/>
                <a:gd name="T9" fmla="*/ 8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5"/>
                  </a:moveTo>
                  <a:cubicBezTo>
                    <a:pt x="1" y="5"/>
                    <a:pt x="0" y="5"/>
                    <a:pt x="0" y="5"/>
                  </a:cubicBezTo>
                  <a:cubicBezTo>
                    <a:pt x="7" y="5"/>
                    <a:pt x="16" y="5"/>
                    <a:pt x="21" y="0"/>
                  </a:cubicBezTo>
                  <a:cubicBezTo>
                    <a:pt x="17" y="5"/>
                    <a:pt x="13" y="5"/>
                    <a:pt x="16" y="12"/>
                  </a:cubicBezTo>
                  <a:cubicBezTo>
                    <a:pt x="15" y="9"/>
                    <a:pt x="12" y="7"/>
                    <a:pt x="9" y="7"/>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 name="Freeform 491">
              <a:extLst>
                <a:ext uri="{FF2B5EF4-FFF2-40B4-BE49-F238E27FC236}">
                  <a16:creationId xmlns:a16="http://schemas.microsoft.com/office/drawing/2014/main" id="{423DD21B-118C-926B-78A4-0568BF95C28A}"/>
                </a:ext>
              </a:extLst>
            </p:cNvPr>
            <p:cNvSpPr>
              <a:spLocks/>
            </p:cNvSpPr>
            <p:nvPr/>
          </p:nvSpPr>
          <p:spPr bwMode="auto">
            <a:xfrm>
              <a:off x="3286" y="3537"/>
              <a:ext cx="30" cy="13"/>
            </a:xfrm>
            <a:custGeom>
              <a:avLst/>
              <a:gdLst>
                <a:gd name="T0" fmla="*/ 0 w 13"/>
                <a:gd name="T1" fmla="*/ 0 h 6"/>
                <a:gd name="T2" fmla="*/ 74 w 13"/>
                <a:gd name="T3" fmla="*/ 61 h 6"/>
                <a:gd name="T4" fmla="*/ 159 w 13"/>
                <a:gd name="T5" fmla="*/ 0 h 6"/>
                <a:gd name="T6" fmla="*/ 48 w 1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0"/>
                  </a:moveTo>
                  <a:cubicBezTo>
                    <a:pt x="2" y="2"/>
                    <a:pt x="4" y="4"/>
                    <a:pt x="6" y="6"/>
                  </a:cubicBezTo>
                  <a:cubicBezTo>
                    <a:pt x="8" y="3"/>
                    <a:pt x="10" y="1"/>
                    <a:pt x="13" y="0"/>
                  </a:cubicBezTo>
                  <a:cubicBezTo>
                    <a:pt x="11" y="2"/>
                    <a:pt x="6" y="2"/>
                    <a:pt x="4"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 name="Freeform 492">
              <a:extLst>
                <a:ext uri="{FF2B5EF4-FFF2-40B4-BE49-F238E27FC236}">
                  <a16:creationId xmlns:a16="http://schemas.microsoft.com/office/drawing/2014/main" id="{11E4433E-CD81-D1AB-C272-40BA94CF40E7}"/>
                </a:ext>
              </a:extLst>
            </p:cNvPr>
            <p:cNvSpPr>
              <a:spLocks/>
            </p:cNvSpPr>
            <p:nvPr/>
          </p:nvSpPr>
          <p:spPr bwMode="auto">
            <a:xfrm>
              <a:off x="3228" y="3577"/>
              <a:ext cx="58" cy="40"/>
            </a:xfrm>
            <a:custGeom>
              <a:avLst/>
              <a:gdLst>
                <a:gd name="T0" fmla="*/ 20 w 26"/>
                <a:gd name="T1" fmla="*/ 36 h 18"/>
                <a:gd name="T2" fmla="*/ 20 w 26"/>
                <a:gd name="T3" fmla="*/ 133 h 18"/>
                <a:gd name="T4" fmla="*/ 100 w 26"/>
                <a:gd name="T5" fmla="*/ 142 h 18"/>
                <a:gd name="T6" fmla="*/ 254 w 26"/>
                <a:gd name="T7" fmla="*/ 198 h 18"/>
                <a:gd name="T8" fmla="*/ 288 w 26"/>
                <a:gd name="T9" fmla="*/ 36 h 18"/>
                <a:gd name="T10" fmla="*/ 210 w 26"/>
                <a:gd name="T11" fmla="*/ 80 h 18"/>
                <a:gd name="T12" fmla="*/ 134 w 26"/>
                <a:gd name="T13" fmla="*/ 98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 y="3"/>
                  </a:moveTo>
                  <a:cubicBezTo>
                    <a:pt x="2" y="5"/>
                    <a:pt x="1" y="10"/>
                    <a:pt x="2" y="12"/>
                  </a:cubicBezTo>
                  <a:cubicBezTo>
                    <a:pt x="4" y="16"/>
                    <a:pt x="6" y="14"/>
                    <a:pt x="9" y="13"/>
                  </a:cubicBezTo>
                  <a:cubicBezTo>
                    <a:pt x="15" y="11"/>
                    <a:pt x="19" y="14"/>
                    <a:pt x="23" y="18"/>
                  </a:cubicBezTo>
                  <a:cubicBezTo>
                    <a:pt x="22" y="11"/>
                    <a:pt x="17" y="7"/>
                    <a:pt x="26" y="3"/>
                  </a:cubicBezTo>
                  <a:cubicBezTo>
                    <a:pt x="23" y="4"/>
                    <a:pt x="21" y="6"/>
                    <a:pt x="19" y="7"/>
                  </a:cubicBezTo>
                  <a:cubicBezTo>
                    <a:pt x="15" y="10"/>
                    <a:pt x="16" y="10"/>
                    <a:pt x="12" y="9"/>
                  </a:cubicBezTo>
                  <a:cubicBezTo>
                    <a:pt x="4" y="8"/>
                    <a:pt x="4" y="6"/>
                    <a:pt x="0"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 name="Freeform 493">
              <a:extLst>
                <a:ext uri="{FF2B5EF4-FFF2-40B4-BE49-F238E27FC236}">
                  <a16:creationId xmlns:a16="http://schemas.microsoft.com/office/drawing/2014/main" id="{EDE33E50-1F48-DA44-0428-199E6401E3A5}"/>
                </a:ext>
              </a:extLst>
            </p:cNvPr>
            <p:cNvSpPr>
              <a:spLocks/>
            </p:cNvSpPr>
            <p:nvPr/>
          </p:nvSpPr>
          <p:spPr bwMode="auto">
            <a:xfrm>
              <a:off x="3334" y="3561"/>
              <a:ext cx="53" cy="41"/>
            </a:xfrm>
            <a:custGeom>
              <a:avLst/>
              <a:gdLst>
                <a:gd name="T0" fmla="*/ 44 w 24"/>
                <a:gd name="T1" fmla="*/ 25 h 18"/>
                <a:gd name="T2" fmla="*/ 97 w 24"/>
                <a:gd name="T3" fmla="*/ 175 h 18"/>
                <a:gd name="T4" fmla="*/ 258 w 24"/>
                <a:gd name="T5" fmla="*/ 0 h 18"/>
                <a:gd name="T6" fmla="*/ 161 w 24"/>
                <a:gd name="T7" fmla="*/ 57 h 18"/>
                <a:gd name="T8" fmla="*/ 33 w 24"/>
                <a:gd name="T9" fmla="*/ 1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4" y="2"/>
                  </a:moveTo>
                  <a:cubicBezTo>
                    <a:pt x="0" y="7"/>
                    <a:pt x="5" y="14"/>
                    <a:pt x="9" y="15"/>
                  </a:cubicBezTo>
                  <a:cubicBezTo>
                    <a:pt x="18" y="18"/>
                    <a:pt x="22" y="7"/>
                    <a:pt x="24" y="0"/>
                  </a:cubicBezTo>
                  <a:cubicBezTo>
                    <a:pt x="20" y="3"/>
                    <a:pt x="21" y="6"/>
                    <a:pt x="15" y="5"/>
                  </a:cubicBezTo>
                  <a:cubicBezTo>
                    <a:pt x="11" y="5"/>
                    <a:pt x="4" y="6"/>
                    <a:pt x="3" y="1"/>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 name="Freeform 494">
              <a:extLst>
                <a:ext uri="{FF2B5EF4-FFF2-40B4-BE49-F238E27FC236}">
                  <a16:creationId xmlns:a16="http://schemas.microsoft.com/office/drawing/2014/main" id="{58E3199F-5A41-57C8-7622-7881225D227A}"/>
                </a:ext>
              </a:extLst>
            </p:cNvPr>
            <p:cNvSpPr>
              <a:spLocks/>
            </p:cNvSpPr>
            <p:nvPr/>
          </p:nvSpPr>
          <p:spPr bwMode="auto">
            <a:xfrm>
              <a:off x="3533" y="3620"/>
              <a:ext cx="36" cy="53"/>
            </a:xfrm>
            <a:custGeom>
              <a:avLst/>
              <a:gdLst>
                <a:gd name="T0" fmla="*/ 0 w 16"/>
                <a:gd name="T1" fmla="*/ 258 h 24"/>
                <a:gd name="T2" fmla="*/ 146 w 16"/>
                <a:gd name="T3" fmla="*/ 214 h 24"/>
                <a:gd name="T4" fmla="*/ 101 w 16"/>
                <a:gd name="T5" fmla="*/ 0 h 24"/>
                <a:gd name="T6" fmla="*/ 0 60000 65536"/>
                <a:gd name="T7" fmla="*/ 0 60000 65536"/>
                <a:gd name="T8" fmla="*/ 0 60000 65536"/>
              </a:gdLst>
              <a:ahLst/>
              <a:cxnLst>
                <a:cxn ang="T6">
                  <a:pos x="T0" y="T1"/>
                </a:cxn>
                <a:cxn ang="T7">
                  <a:pos x="T2" y="T3"/>
                </a:cxn>
                <a:cxn ang="T8">
                  <a:pos x="T4" y="T5"/>
                </a:cxn>
              </a:cxnLst>
              <a:rect l="0" t="0" r="r" b="b"/>
              <a:pathLst>
                <a:path w="16" h="24">
                  <a:moveTo>
                    <a:pt x="0" y="24"/>
                  </a:moveTo>
                  <a:cubicBezTo>
                    <a:pt x="3" y="24"/>
                    <a:pt x="6" y="17"/>
                    <a:pt x="13" y="20"/>
                  </a:cubicBezTo>
                  <a:cubicBezTo>
                    <a:pt x="16" y="14"/>
                    <a:pt x="7" y="8"/>
                    <a:pt x="9"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8" name="Freeform 495">
              <a:extLst>
                <a:ext uri="{FF2B5EF4-FFF2-40B4-BE49-F238E27FC236}">
                  <a16:creationId xmlns:a16="http://schemas.microsoft.com/office/drawing/2014/main" id="{21EA73AB-5ECE-07BE-1E51-71EFB924DE62}"/>
                </a:ext>
              </a:extLst>
            </p:cNvPr>
            <p:cNvSpPr>
              <a:spLocks/>
            </p:cNvSpPr>
            <p:nvPr/>
          </p:nvSpPr>
          <p:spPr bwMode="auto">
            <a:xfrm>
              <a:off x="3744" y="3355"/>
              <a:ext cx="50" cy="45"/>
            </a:xfrm>
            <a:custGeom>
              <a:avLst/>
              <a:gdLst>
                <a:gd name="T0" fmla="*/ 45 w 22"/>
                <a:gd name="T1" fmla="*/ 126 h 20"/>
                <a:gd name="T2" fmla="*/ 25 w 22"/>
                <a:gd name="T3" fmla="*/ 218 h 20"/>
                <a:gd name="T4" fmla="*/ 166 w 22"/>
                <a:gd name="T5" fmla="*/ 218 h 20"/>
                <a:gd name="T6" fmla="*/ 223 w 22"/>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0">
                  <a:moveTo>
                    <a:pt x="4" y="11"/>
                  </a:moveTo>
                  <a:cubicBezTo>
                    <a:pt x="2" y="12"/>
                    <a:pt x="0" y="17"/>
                    <a:pt x="2" y="19"/>
                  </a:cubicBezTo>
                  <a:cubicBezTo>
                    <a:pt x="3" y="20"/>
                    <a:pt x="13" y="20"/>
                    <a:pt x="14" y="19"/>
                  </a:cubicBezTo>
                  <a:cubicBezTo>
                    <a:pt x="22" y="17"/>
                    <a:pt x="22" y="6"/>
                    <a:pt x="19"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9" name="Freeform 496">
              <a:extLst>
                <a:ext uri="{FF2B5EF4-FFF2-40B4-BE49-F238E27FC236}">
                  <a16:creationId xmlns:a16="http://schemas.microsoft.com/office/drawing/2014/main" id="{535EE808-FC8D-4356-C1EF-B634DAB098A9}"/>
                </a:ext>
              </a:extLst>
            </p:cNvPr>
            <p:cNvSpPr>
              <a:spLocks/>
            </p:cNvSpPr>
            <p:nvPr/>
          </p:nvSpPr>
          <p:spPr bwMode="auto">
            <a:xfrm>
              <a:off x="3661" y="2938"/>
              <a:ext cx="32" cy="62"/>
            </a:xfrm>
            <a:custGeom>
              <a:avLst/>
              <a:gdLst>
                <a:gd name="T0" fmla="*/ 57 w 14"/>
                <a:gd name="T1" fmla="*/ 270 h 28"/>
                <a:gd name="T2" fmla="*/ 142 w 14"/>
                <a:gd name="T3" fmla="*/ 250 h 28"/>
                <a:gd name="T4" fmla="*/ 130 w 14"/>
                <a:gd name="T5" fmla="*/ 162 h 28"/>
                <a:gd name="T6" fmla="*/ 57 w 14"/>
                <a:gd name="T7" fmla="*/ 97 h 28"/>
                <a:gd name="T8" fmla="*/ 37 w 14"/>
                <a:gd name="T9" fmla="*/ 0 h 28"/>
                <a:gd name="T10" fmla="*/ 110 w 14"/>
                <a:gd name="T11" fmla="*/ 259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8">
                  <a:moveTo>
                    <a:pt x="5" y="25"/>
                  </a:moveTo>
                  <a:cubicBezTo>
                    <a:pt x="7" y="28"/>
                    <a:pt x="10" y="26"/>
                    <a:pt x="12" y="23"/>
                  </a:cubicBezTo>
                  <a:cubicBezTo>
                    <a:pt x="14" y="19"/>
                    <a:pt x="13" y="18"/>
                    <a:pt x="11" y="15"/>
                  </a:cubicBezTo>
                  <a:cubicBezTo>
                    <a:pt x="9" y="13"/>
                    <a:pt x="7" y="12"/>
                    <a:pt x="5" y="9"/>
                  </a:cubicBezTo>
                  <a:cubicBezTo>
                    <a:pt x="4" y="6"/>
                    <a:pt x="5" y="2"/>
                    <a:pt x="3" y="0"/>
                  </a:cubicBezTo>
                  <a:cubicBezTo>
                    <a:pt x="0" y="8"/>
                    <a:pt x="6" y="17"/>
                    <a:pt x="9" y="24"/>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0" name="Freeform 497">
              <a:extLst>
                <a:ext uri="{FF2B5EF4-FFF2-40B4-BE49-F238E27FC236}">
                  <a16:creationId xmlns:a16="http://schemas.microsoft.com/office/drawing/2014/main" id="{BFD81CEA-23FB-7F99-548B-129BE4E27EA0}"/>
                </a:ext>
              </a:extLst>
            </p:cNvPr>
            <p:cNvSpPr>
              <a:spLocks/>
            </p:cNvSpPr>
            <p:nvPr/>
          </p:nvSpPr>
          <p:spPr bwMode="auto">
            <a:xfrm>
              <a:off x="3596" y="2576"/>
              <a:ext cx="142" cy="52"/>
            </a:xfrm>
            <a:custGeom>
              <a:avLst/>
              <a:gdLst>
                <a:gd name="T0" fmla="*/ 11 w 63"/>
                <a:gd name="T1" fmla="*/ 57 h 23"/>
                <a:gd name="T2" fmla="*/ 137 w 63"/>
                <a:gd name="T3" fmla="*/ 255 h 23"/>
                <a:gd name="T4" fmla="*/ 137 w 63"/>
                <a:gd name="T5" fmla="*/ 255 h 23"/>
                <a:gd name="T6" fmla="*/ 392 w 63"/>
                <a:gd name="T7" fmla="*/ 183 h 23"/>
                <a:gd name="T8" fmla="*/ 548 w 63"/>
                <a:gd name="T9" fmla="*/ 149 h 23"/>
                <a:gd name="T10" fmla="*/ 712 w 63"/>
                <a:gd name="T11" fmla="*/ 194 h 23"/>
                <a:gd name="T12" fmla="*/ 437 w 63"/>
                <a:gd name="T13" fmla="*/ 57 h 23"/>
                <a:gd name="T14" fmla="*/ 0 w 63"/>
                <a:gd name="T15" fmla="*/ 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23">
                  <a:moveTo>
                    <a:pt x="1" y="5"/>
                  </a:moveTo>
                  <a:cubicBezTo>
                    <a:pt x="6" y="10"/>
                    <a:pt x="13" y="15"/>
                    <a:pt x="12" y="22"/>
                  </a:cubicBezTo>
                  <a:cubicBezTo>
                    <a:pt x="12" y="23"/>
                    <a:pt x="12" y="23"/>
                    <a:pt x="12" y="22"/>
                  </a:cubicBezTo>
                  <a:cubicBezTo>
                    <a:pt x="12" y="10"/>
                    <a:pt x="26" y="15"/>
                    <a:pt x="34" y="16"/>
                  </a:cubicBezTo>
                  <a:cubicBezTo>
                    <a:pt x="39" y="16"/>
                    <a:pt x="43" y="14"/>
                    <a:pt x="48" y="13"/>
                  </a:cubicBezTo>
                  <a:cubicBezTo>
                    <a:pt x="53" y="12"/>
                    <a:pt x="57" y="15"/>
                    <a:pt x="62" y="17"/>
                  </a:cubicBezTo>
                  <a:cubicBezTo>
                    <a:pt x="63" y="6"/>
                    <a:pt x="46" y="7"/>
                    <a:pt x="38" y="5"/>
                  </a:cubicBezTo>
                  <a:cubicBezTo>
                    <a:pt x="25" y="4"/>
                    <a:pt x="13" y="0"/>
                    <a:pt x="0"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1" name="Freeform 498">
              <a:extLst>
                <a:ext uri="{FF2B5EF4-FFF2-40B4-BE49-F238E27FC236}">
                  <a16:creationId xmlns:a16="http://schemas.microsoft.com/office/drawing/2014/main" id="{D21E471D-D9F3-E6C4-417E-458C8F193739}"/>
                </a:ext>
              </a:extLst>
            </p:cNvPr>
            <p:cNvSpPr>
              <a:spLocks/>
            </p:cNvSpPr>
            <p:nvPr/>
          </p:nvSpPr>
          <p:spPr bwMode="auto">
            <a:xfrm>
              <a:off x="3132" y="249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0"/>
                  </a:cubicBezTo>
                  <a:cubicBezTo>
                    <a:pt x="0" y="0"/>
                    <a:pt x="0" y="0"/>
                    <a:pt x="0" y="0"/>
                  </a:cubicBezTo>
                  <a:cubicBezTo>
                    <a:pt x="0" y="0"/>
                    <a:pt x="0" y="0"/>
                    <a:pt x="0" y="0"/>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2" name="Freeform 499">
              <a:extLst>
                <a:ext uri="{FF2B5EF4-FFF2-40B4-BE49-F238E27FC236}">
                  <a16:creationId xmlns:a16="http://schemas.microsoft.com/office/drawing/2014/main" id="{1C41C04C-78C9-6E58-C7D0-C6591BBCFD5C}"/>
                </a:ext>
              </a:extLst>
            </p:cNvPr>
            <p:cNvSpPr>
              <a:spLocks/>
            </p:cNvSpPr>
            <p:nvPr/>
          </p:nvSpPr>
          <p:spPr bwMode="auto">
            <a:xfrm>
              <a:off x="3058" y="2363"/>
              <a:ext cx="285" cy="153"/>
            </a:xfrm>
            <a:custGeom>
              <a:avLst/>
              <a:gdLst>
                <a:gd name="T0" fmla="*/ 1344 w 127"/>
                <a:gd name="T1" fmla="*/ 491 h 68"/>
                <a:gd name="T2" fmla="*/ 972 w 127"/>
                <a:gd name="T3" fmla="*/ 648 h 68"/>
                <a:gd name="T4" fmla="*/ 509 w 127"/>
                <a:gd name="T5" fmla="*/ 547 h 68"/>
                <a:gd name="T6" fmla="*/ 263 w 127"/>
                <a:gd name="T7" fmla="*/ 173 h 68"/>
                <a:gd name="T8" fmla="*/ 191 w 127"/>
                <a:gd name="T9" fmla="*/ 0 h 68"/>
                <a:gd name="T10" fmla="*/ 157 w 127"/>
                <a:gd name="T11" fmla="*/ 0 h 68"/>
                <a:gd name="T12" fmla="*/ 373 w 127"/>
                <a:gd name="T13" fmla="*/ 673 h 68"/>
                <a:gd name="T14" fmla="*/ 417 w 127"/>
                <a:gd name="T15" fmla="*/ 619 h 68"/>
                <a:gd name="T16" fmla="*/ 554 w 127"/>
                <a:gd name="T17" fmla="*/ 709 h 68"/>
                <a:gd name="T18" fmla="*/ 736 w 127"/>
                <a:gd name="T19" fmla="*/ 765 h 68"/>
                <a:gd name="T20" fmla="*/ 916 w 127"/>
                <a:gd name="T21" fmla="*/ 740 h 68"/>
                <a:gd name="T22" fmla="*/ 1073 w 127"/>
                <a:gd name="T23" fmla="*/ 693 h 68"/>
                <a:gd name="T24" fmla="*/ 1243 w 127"/>
                <a:gd name="T25" fmla="*/ 603 h 68"/>
                <a:gd name="T26" fmla="*/ 1436 w 127"/>
                <a:gd name="T27" fmla="*/ 547 h 68"/>
                <a:gd name="T28" fmla="*/ 1436 w 127"/>
                <a:gd name="T29" fmla="*/ 511 h 68"/>
                <a:gd name="T30" fmla="*/ 1344 w 127"/>
                <a:gd name="T31" fmla="*/ 49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 h="68">
                  <a:moveTo>
                    <a:pt x="119" y="43"/>
                  </a:moveTo>
                  <a:cubicBezTo>
                    <a:pt x="110" y="47"/>
                    <a:pt x="107" y="52"/>
                    <a:pt x="86" y="57"/>
                  </a:cubicBezTo>
                  <a:cubicBezTo>
                    <a:pt x="65" y="62"/>
                    <a:pt x="57" y="60"/>
                    <a:pt x="45" y="48"/>
                  </a:cubicBezTo>
                  <a:cubicBezTo>
                    <a:pt x="33" y="36"/>
                    <a:pt x="32" y="30"/>
                    <a:pt x="23" y="15"/>
                  </a:cubicBezTo>
                  <a:cubicBezTo>
                    <a:pt x="19" y="10"/>
                    <a:pt x="18" y="5"/>
                    <a:pt x="17" y="0"/>
                  </a:cubicBezTo>
                  <a:cubicBezTo>
                    <a:pt x="14" y="0"/>
                    <a:pt x="14" y="0"/>
                    <a:pt x="14" y="0"/>
                  </a:cubicBezTo>
                  <a:cubicBezTo>
                    <a:pt x="0" y="20"/>
                    <a:pt x="43" y="39"/>
                    <a:pt x="33" y="59"/>
                  </a:cubicBezTo>
                  <a:cubicBezTo>
                    <a:pt x="34" y="57"/>
                    <a:pt x="36" y="55"/>
                    <a:pt x="37" y="54"/>
                  </a:cubicBezTo>
                  <a:cubicBezTo>
                    <a:pt x="42" y="55"/>
                    <a:pt x="45" y="60"/>
                    <a:pt x="49" y="62"/>
                  </a:cubicBezTo>
                  <a:cubicBezTo>
                    <a:pt x="54" y="64"/>
                    <a:pt x="60" y="66"/>
                    <a:pt x="65" y="67"/>
                  </a:cubicBezTo>
                  <a:cubicBezTo>
                    <a:pt x="71" y="68"/>
                    <a:pt x="76" y="67"/>
                    <a:pt x="81" y="65"/>
                  </a:cubicBezTo>
                  <a:cubicBezTo>
                    <a:pt x="85" y="64"/>
                    <a:pt x="90" y="63"/>
                    <a:pt x="95" y="61"/>
                  </a:cubicBezTo>
                  <a:cubicBezTo>
                    <a:pt x="100" y="60"/>
                    <a:pt x="105" y="55"/>
                    <a:pt x="110" y="53"/>
                  </a:cubicBezTo>
                  <a:cubicBezTo>
                    <a:pt x="114" y="52"/>
                    <a:pt x="125" y="51"/>
                    <a:pt x="127" y="48"/>
                  </a:cubicBezTo>
                  <a:cubicBezTo>
                    <a:pt x="127" y="48"/>
                    <a:pt x="127" y="46"/>
                    <a:pt x="127" y="45"/>
                  </a:cubicBezTo>
                  <a:cubicBezTo>
                    <a:pt x="125" y="43"/>
                    <a:pt x="123" y="42"/>
                    <a:pt x="119" y="43"/>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3" name="Freeform 500">
              <a:extLst>
                <a:ext uri="{FF2B5EF4-FFF2-40B4-BE49-F238E27FC236}">
                  <a16:creationId xmlns:a16="http://schemas.microsoft.com/office/drawing/2014/main" id="{C3EDCFBA-7365-FF04-017E-1CCA1A142C8B}"/>
                </a:ext>
              </a:extLst>
            </p:cNvPr>
            <p:cNvSpPr>
              <a:spLocks/>
            </p:cNvSpPr>
            <p:nvPr/>
          </p:nvSpPr>
          <p:spPr bwMode="auto">
            <a:xfrm>
              <a:off x="2488" y="2581"/>
              <a:ext cx="27" cy="29"/>
            </a:xfrm>
            <a:custGeom>
              <a:avLst/>
              <a:gdLst>
                <a:gd name="T0" fmla="*/ 0 w 12"/>
                <a:gd name="T1" fmla="*/ 9 h 13"/>
                <a:gd name="T2" fmla="*/ 101 w 12"/>
                <a:gd name="T3" fmla="*/ 145 h 13"/>
                <a:gd name="T4" fmla="*/ 126 w 12"/>
                <a:gd name="T5" fmla="*/ 65 h 13"/>
                <a:gd name="T6" fmla="*/ 126 w 12"/>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3">
                  <a:moveTo>
                    <a:pt x="0" y="1"/>
                  </a:moveTo>
                  <a:cubicBezTo>
                    <a:pt x="3" y="5"/>
                    <a:pt x="4" y="11"/>
                    <a:pt x="9" y="13"/>
                  </a:cubicBezTo>
                  <a:cubicBezTo>
                    <a:pt x="10" y="11"/>
                    <a:pt x="9" y="7"/>
                    <a:pt x="11" y="6"/>
                  </a:cubicBezTo>
                  <a:cubicBezTo>
                    <a:pt x="11" y="4"/>
                    <a:pt x="12" y="2"/>
                    <a:pt x="11"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 name="Freeform 501">
              <a:extLst>
                <a:ext uri="{FF2B5EF4-FFF2-40B4-BE49-F238E27FC236}">
                  <a16:creationId xmlns:a16="http://schemas.microsoft.com/office/drawing/2014/main" id="{CF0D0CC5-816E-7903-8D62-8BD64CA2E266}"/>
                </a:ext>
              </a:extLst>
            </p:cNvPr>
            <p:cNvSpPr>
              <a:spLocks/>
            </p:cNvSpPr>
            <p:nvPr/>
          </p:nvSpPr>
          <p:spPr bwMode="auto">
            <a:xfrm>
              <a:off x="2705" y="2626"/>
              <a:ext cx="34" cy="54"/>
            </a:xfrm>
            <a:custGeom>
              <a:avLst/>
              <a:gdLst>
                <a:gd name="T0" fmla="*/ 175 w 15"/>
                <a:gd name="T1" fmla="*/ 0 h 24"/>
                <a:gd name="T2" fmla="*/ 150 w 15"/>
                <a:gd name="T3" fmla="*/ 126 h 24"/>
                <a:gd name="T4" fmla="*/ 129 w 15"/>
                <a:gd name="T5" fmla="*/ 254 h 24"/>
                <a:gd name="T6" fmla="*/ 0 w 15"/>
                <a:gd name="T7" fmla="*/ 275 h 24"/>
                <a:gd name="T8" fmla="*/ 0 w 15"/>
                <a:gd name="T9" fmla="*/ 218 h 24"/>
                <a:gd name="T10" fmla="*/ 129 w 15"/>
                <a:gd name="T11" fmla="*/ 117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4">
                  <a:moveTo>
                    <a:pt x="15" y="0"/>
                  </a:moveTo>
                  <a:cubicBezTo>
                    <a:pt x="13" y="3"/>
                    <a:pt x="15" y="7"/>
                    <a:pt x="13" y="11"/>
                  </a:cubicBezTo>
                  <a:cubicBezTo>
                    <a:pt x="10" y="16"/>
                    <a:pt x="6" y="16"/>
                    <a:pt x="11" y="22"/>
                  </a:cubicBezTo>
                  <a:cubicBezTo>
                    <a:pt x="8" y="23"/>
                    <a:pt x="3" y="24"/>
                    <a:pt x="0" y="24"/>
                  </a:cubicBezTo>
                  <a:cubicBezTo>
                    <a:pt x="0" y="22"/>
                    <a:pt x="0" y="21"/>
                    <a:pt x="0" y="19"/>
                  </a:cubicBezTo>
                  <a:cubicBezTo>
                    <a:pt x="6" y="20"/>
                    <a:pt x="9" y="14"/>
                    <a:pt x="11" y="1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5" name="Freeform 502">
              <a:extLst>
                <a:ext uri="{FF2B5EF4-FFF2-40B4-BE49-F238E27FC236}">
                  <a16:creationId xmlns:a16="http://schemas.microsoft.com/office/drawing/2014/main" id="{99C753BA-5A5F-8C04-A3B9-23FB03C8ADB6}"/>
                </a:ext>
              </a:extLst>
            </p:cNvPr>
            <p:cNvSpPr>
              <a:spLocks/>
            </p:cNvSpPr>
            <p:nvPr/>
          </p:nvSpPr>
          <p:spPr bwMode="auto">
            <a:xfrm>
              <a:off x="2797" y="2534"/>
              <a:ext cx="18" cy="22"/>
            </a:xfrm>
            <a:custGeom>
              <a:avLst/>
              <a:gdLst>
                <a:gd name="T0" fmla="*/ 11 w 8"/>
                <a:gd name="T1" fmla="*/ 106 h 10"/>
                <a:gd name="T2" fmla="*/ 92 w 8"/>
                <a:gd name="T3" fmla="*/ 53 h 10"/>
                <a:gd name="T4" fmla="*/ 0 w 8"/>
                <a:gd name="T5" fmla="*/ 20 h 10"/>
                <a:gd name="T6" fmla="*/ 0 w 8"/>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1" y="10"/>
                  </a:moveTo>
                  <a:cubicBezTo>
                    <a:pt x="1" y="6"/>
                    <a:pt x="5" y="5"/>
                    <a:pt x="8" y="5"/>
                  </a:cubicBezTo>
                  <a:cubicBezTo>
                    <a:pt x="6" y="3"/>
                    <a:pt x="3" y="3"/>
                    <a:pt x="0" y="2"/>
                  </a:cubicBezTo>
                  <a:cubicBezTo>
                    <a:pt x="0" y="2"/>
                    <a:pt x="0" y="1"/>
                    <a:pt x="0"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6" name="Freeform 503">
              <a:extLst>
                <a:ext uri="{FF2B5EF4-FFF2-40B4-BE49-F238E27FC236}">
                  <a16:creationId xmlns:a16="http://schemas.microsoft.com/office/drawing/2014/main" id="{C9446905-6CB4-35BB-6D29-ACE0F88B0A3C}"/>
                </a:ext>
              </a:extLst>
            </p:cNvPr>
            <p:cNvSpPr>
              <a:spLocks/>
            </p:cNvSpPr>
            <p:nvPr/>
          </p:nvSpPr>
          <p:spPr bwMode="auto">
            <a:xfrm>
              <a:off x="2712" y="2372"/>
              <a:ext cx="31" cy="23"/>
            </a:xfrm>
            <a:custGeom>
              <a:avLst/>
              <a:gdLst>
                <a:gd name="T0" fmla="*/ 53 w 14"/>
                <a:gd name="T1" fmla="*/ 28 h 10"/>
                <a:gd name="T2" fmla="*/ 89 w 14"/>
                <a:gd name="T3" fmla="*/ 122 h 10"/>
                <a:gd name="T4" fmla="*/ 153 w 14"/>
                <a:gd name="T5" fmla="*/ 64 h 10"/>
                <a:gd name="T6" fmla="*/ 0 w 14"/>
                <a:gd name="T7" fmla="*/ 12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0">
                  <a:moveTo>
                    <a:pt x="5" y="2"/>
                  </a:moveTo>
                  <a:cubicBezTo>
                    <a:pt x="5" y="1"/>
                    <a:pt x="6" y="9"/>
                    <a:pt x="8" y="10"/>
                  </a:cubicBezTo>
                  <a:cubicBezTo>
                    <a:pt x="9" y="7"/>
                    <a:pt x="10" y="3"/>
                    <a:pt x="14" y="5"/>
                  </a:cubicBezTo>
                  <a:cubicBezTo>
                    <a:pt x="10" y="4"/>
                    <a:pt x="3" y="0"/>
                    <a:pt x="0" y="1"/>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7" name="Freeform 504">
              <a:extLst>
                <a:ext uri="{FF2B5EF4-FFF2-40B4-BE49-F238E27FC236}">
                  <a16:creationId xmlns:a16="http://schemas.microsoft.com/office/drawing/2014/main" id="{687B7128-C551-6A6C-1322-F31D91B40DBE}"/>
                </a:ext>
              </a:extLst>
            </p:cNvPr>
            <p:cNvSpPr>
              <a:spLocks/>
            </p:cNvSpPr>
            <p:nvPr/>
          </p:nvSpPr>
          <p:spPr bwMode="auto">
            <a:xfrm>
              <a:off x="2822" y="2280"/>
              <a:ext cx="31" cy="23"/>
            </a:xfrm>
            <a:custGeom>
              <a:avLst/>
              <a:gdLst>
                <a:gd name="T0" fmla="*/ 78 w 14"/>
                <a:gd name="T1" fmla="*/ 0 h 10"/>
                <a:gd name="T2" fmla="*/ 0 w 14"/>
                <a:gd name="T3" fmla="*/ 122 h 10"/>
                <a:gd name="T4" fmla="*/ 153 w 14"/>
                <a:gd name="T5" fmla="*/ 74 h 10"/>
                <a:gd name="T6" fmla="*/ 109 w 14"/>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0">
                  <a:moveTo>
                    <a:pt x="7" y="0"/>
                  </a:moveTo>
                  <a:cubicBezTo>
                    <a:pt x="4" y="0"/>
                    <a:pt x="3" y="8"/>
                    <a:pt x="0" y="10"/>
                  </a:cubicBezTo>
                  <a:cubicBezTo>
                    <a:pt x="4" y="4"/>
                    <a:pt x="9" y="4"/>
                    <a:pt x="14" y="6"/>
                  </a:cubicBezTo>
                  <a:cubicBezTo>
                    <a:pt x="14" y="4"/>
                    <a:pt x="11" y="1"/>
                    <a:pt x="10"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8" name="Freeform 505">
              <a:extLst>
                <a:ext uri="{FF2B5EF4-FFF2-40B4-BE49-F238E27FC236}">
                  <a16:creationId xmlns:a16="http://schemas.microsoft.com/office/drawing/2014/main" id="{F074A76B-4894-D3D8-EDD6-73917E8E0A8F}"/>
                </a:ext>
              </a:extLst>
            </p:cNvPr>
            <p:cNvSpPr>
              <a:spLocks/>
            </p:cNvSpPr>
            <p:nvPr/>
          </p:nvSpPr>
          <p:spPr bwMode="auto">
            <a:xfrm>
              <a:off x="2927" y="2372"/>
              <a:ext cx="54" cy="20"/>
            </a:xfrm>
            <a:custGeom>
              <a:avLst/>
              <a:gdLst>
                <a:gd name="T0" fmla="*/ 72 w 24"/>
                <a:gd name="T1" fmla="*/ 20 h 9"/>
                <a:gd name="T2" fmla="*/ 45 w 24"/>
                <a:gd name="T3" fmla="*/ 0 h 9"/>
                <a:gd name="T4" fmla="*/ 0 w 24"/>
                <a:gd name="T5" fmla="*/ 98 h 9"/>
                <a:gd name="T6" fmla="*/ 137 w 24"/>
                <a:gd name="T7" fmla="*/ 44 h 9"/>
                <a:gd name="T8" fmla="*/ 275 w 24"/>
                <a:gd name="T9" fmla="*/ 89 h 9"/>
                <a:gd name="T10" fmla="*/ 182 w 24"/>
                <a:gd name="T11" fmla="*/ 44 h 9"/>
                <a:gd name="T12" fmla="*/ 117 w 24"/>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
                  <a:moveTo>
                    <a:pt x="6" y="2"/>
                  </a:moveTo>
                  <a:cubicBezTo>
                    <a:pt x="5" y="1"/>
                    <a:pt x="4" y="1"/>
                    <a:pt x="4" y="0"/>
                  </a:cubicBezTo>
                  <a:cubicBezTo>
                    <a:pt x="3" y="3"/>
                    <a:pt x="3" y="6"/>
                    <a:pt x="0" y="9"/>
                  </a:cubicBezTo>
                  <a:cubicBezTo>
                    <a:pt x="3" y="7"/>
                    <a:pt x="8" y="3"/>
                    <a:pt x="12" y="4"/>
                  </a:cubicBezTo>
                  <a:cubicBezTo>
                    <a:pt x="16" y="4"/>
                    <a:pt x="19" y="9"/>
                    <a:pt x="24" y="8"/>
                  </a:cubicBezTo>
                  <a:cubicBezTo>
                    <a:pt x="23" y="5"/>
                    <a:pt x="19" y="5"/>
                    <a:pt x="16" y="4"/>
                  </a:cubicBezTo>
                  <a:cubicBezTo>
                    <a:pt x="13" y="3"/>
                    <a:pt x="7" y="2"/>
                    <a:pt x="10" y="1"/>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9" name="Freeform 506">
              <a:extLst>
                <a:ext uri="{FF2B5EF4-FFF2-40B4-BE49-F238E27FC236}">
                  <a16:creationId xmlns:a16="http://schemas.microsoft.com/office/drawing/2014/main" id="{C2216229-B098-C0A9-4B80-065DEDC76883}"/>
                </a:ext>
              </a:extLst>
            </p:cNvPr>
            <p:cNvSpPr>
              <a:spLocks/>
            </p:cNvSpPr>
            <p:nvPr/>
          </p:nvSpPr>
          <p:spPr bwMode="auto">
            <a:xfrm>
              <a:off x="3163" y="2489"/>
              <a:ext cx="72" cy="29"/>
            </a:xfrm>
            <a:custGeom>
              <a:avLst/>
              <a:gdLst>
                <a:gd name="T0" fmla="*/ 92 w 32"/>
                <a:gd name="T1" fmla="*/ 45 h 13"/>
                <a:gd name="T2" fmla="*/ 365 w 32"/>
                <a:gd name="T3" fmla="*/ 100 h 13"/>
                <a:gd name="T4" fmla="*/ 0 w 32"/>
                <a:gd name="T5" fmla="*/ 0 h 13"/>
                <a:gd name="T6" fmla="*/ 0 60000 65536"/>
                <a:gd name="T7" fmla="*/ 0 60000 65536"/>
                <a:gd name="T8" fmla="*/ 0 60000 65536"/>
              </a:gdLst>
              <a:ahLst/>
              <a:cxnLst>
                <a:cxn ang="T6">
                  <a:pos x="T0" y="T1"/>
                </a:cxn>
                <a:cxn ang="T7">
                  <a:pos x="T2" y="T3"/>
                </a:cxn>
                <a:cxn ang="T8">
                  <a:pos x="T4" y="T5"/>
                </a:cxn>
              </a:cxnLst>
              <a:rect l="0" t="0" r="r" b="b"/>
              <a:pathLst>
                <a:path w="32" h="13">
                  <a:moveTo>
                    <a:pt x="8" y="4"/>
                  </a:moveTo>
                  <a:cubicBezTo>
                    <a:pt x="10" y="13"/>
                    <a:pt x="26" y="13"/>
                    <a:pt x="32" y="9"/>
                  </a:cubicBezTo>
                  <a:cubicBezTo>
                    <a:pt x="22" y="11"/>
                    <a:pt x="8" y="7"/>
                    <a:pt x="0"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0" name="Freeform 507">
              <a:extLst>
                <a:ext uri="{FF2B5EF4-FFF2-40B4-BE49-F238E27FC236}">
                  <a16:creationId xmlns:a16="http://schemas.microsoft.com/office/drawing/2014/main" id="{D4D2E063-2CD7-AA8B-97CE-BC34C8193D8B}"/>
                </a:ext>
              </a:extLst>
            </p:cNvPr>
            <p:cNvSpPr>
              <a:spLocks/>
            </p:cNvSpPr>
            <p:nvPr/>
          </p:nvSpPr>
          <p:spPr bwMode="auto">
            <a:xfrm>
              <a:off x="3170" y="2839"/>
              <a:ext cx="27" cy="31"/>
            </a:xfrm>
            <a:custGeom>
              <a:avLst/>
              <a:gdLst>
                <a:gd name="T0" fmla="*/ 117 w 12"/>
                <a:gd name="T1" fmla="*/ 0 h 14"/>
                <a:gd name="T2" fmla="*/ 137 w 12"/>
                <a:gd name="T3" fmla="*/ 35 h 14"/>
                <a:gd name="T4" fmla="*/ 92 w 12"/>
                <a:gd name="T5" fmla="*/ 153 h 14"/>
                <a:gd name="T6" fmla="*/ 0 w 12"/>
                <a:gd name="T7" fmla="*/ 117 h 14"/>
                <a:gd name="T8" fmla="*/ 72 w 12"/>
                <a:gd name="T9" fmla="*/ 9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10" y="0"/>
                  </a:moveTo>
                  <a:cubicBezTo>
                    <a:pt x="10" y="0"/>
                    <a:pt x="11" y="1"/>
                    <a:pt x="12" y="3"/>
                  </a:cubicBezTo>
                  <a:cubicBezTo>
                    <a:pt x="2" y="4"/>
                    <a:pt x="6" y="8"/>
                    <a:pt x="8" y="14"/>
                  </a:cubicBezTo>
                  <a:cubicBezTo>
                    <a:pt x="5" y="14"/>
                    <a:pt x="2" y="13"/>
                    <a:pt x="0" y="11"/>
                  </a:cubicBezTo>
                  <a:cubicBezTo>
                    <a:pt x="2" y="10"/>
                    <a:pt x="4" y="9"/>
                    <a:pt x="6" y="9"/>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1" name="Freeform 508">
              <a:extLst>
                <a:ext uri="{FF2B5EF4-FFF2-40B4-BE49-F238E27FC236}">
                  <a16:creationId xmlns:a16="http://schemas.microsoft.com/office/drawing/2014/main" id="{6F2D87F9-DE8A-57E6-A322-4BBF25448B6D}"/>
                </a:ext>
              </a:extLst>
            </p:cNvPr>
            <p:cNvSpPr>
              <a:spLocks/>
            </p:cNvSpPr>
            <p:nvPr/>
          </p:nvSpPr>
          <p:spPr bwMode="auto">
            <a:xfrm>
              <a:off x="3352" y="2960"/>
              <a:ext cx="35" cy="43"/>
            </a:xfrm>
            <a:custGeom>
              <a:avLst/>
              <a:gdLst>
                <a:gd name="T0" fmla="*/ 85 w 16"/>
                <a:gd name="T1" fmla="*/ 25 h 19"/>
                <a:gd name="T2" fmla="*/ 168 w 16"/>
                <a:gd name="T3" fmla="*/ 220 h 19"/>
                <a:gd name="T4" fmla="*/ 168 w 16"/>
                <a:gd name="T5" fmla="*/ 220 h 19"/>
                <a:gd name="T6" fmla="*/ 53 w 16"/>
                <a:gd name="T7" fmla="*/ 72 h 19"/>
                <a:gd name="T8" fmla="*/ 0 w 16"/>
                <a:gd name="T9" fmla="*/ 129 h 19"/>
                <a:gd name="T10" fmla="*/ 96 w 1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8" y="2"/>
                  </a:moveTo>
                  <a:cubicBezTo>
                    <a:pt x="15" y="2"/>
                    <a:pt x="16" y="14"/>
                    <a:pt x="16" y="19"/>
                  </a:cubicBezTo>
                  <a:cubicBezTo>
                    <a:pt x="16" y="19"/>
                    <a:pt x="16" y="19"/>
                    <a:pt x="16" y="19"/>
                  </a:cubicBezTo>
                  <a:cubicBezTo>
                    <a:pt x="12" y="15"/>
                    <a:pt x="9" y="10"/>
                    <a:pt x="5" y="6"/>
                  </a:cubicBezTo>
                  <a:cubicBezTo>
                    <a:pt x="3" y="7"/>
                    <a:pt x="1" y="9"/>
                    <a:pt x="0" y="11"/>
                  </a:cubicBezTo>
                  <a:cubicBezTo>
                    <a:pt x="2" y="8"/>
                    <a:pt x="6" y="0"/>
                    <a:pt x="9"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2" name="Freeform 509">
              <a:extLst>
                <a:ext uri="{FF2B5EF4-FFF2-40B4-BE49-F238E27FC236}">
                  <a16:creationId xmlns:a16="http://schemas.microsoft.com/office/drawing/2014/main" id="{1B9F70FD-3D5A-58A1-21FF-DB8DBDDBDBA0}"/>
                </a:ext>
              </a:extLst>
            </p:cNvPr>
            <p:cNvSpPr>
              <a:spLocks/>
            </p:cNvSpPr>
            <p:nvPr/>
          </p:nvSpPr>
          <p:spPr bwMode="auto">
            <a:xfrm>
              <a:off x="3428" y="2967"/>
              <a:ext cx="27" cy="24"/>
            </a:xfrm>
            <a:custGeom>
              <a:avLst/>
              <a:gdLst>
                <a:gd name="T0" fmla="*/ 0 w 12"/>
                <a:gd name="T1" fmla="*/ 33 h 11"/>
                <a:gd name="T2" fmla="*/ 92 w 12"/>
                <a:gd name="T3" fmla="*/ 113 h 11"/>
                <a:gd name="T4" fmla="*/ 81 w 12"/>
                <a:gd name="T5" fmla="*/ 105 h 11"/>
                <a:gd name="T6" fmla="*/ 0 60000 65536"/>
                <a:gd name="T7" fmla="*/ 0 60000 65536"/>
                <a:gd name="T8" fmla="*/ 0 60000 65536"/>
              </a:gdLst>
              <a:ahLst/>
              <a:cxnLst>
                <a:cxn ang="T6">
                  <a:pos x="T0" y="T1"/>
                </a:cxn>
                <a:cxn ang="T7">
                  <a:pos x="T2" y="T3"/>
                </a:cxn>
                <a:cxn ang="T8">
                  <a:pos x="T4" y="T5"/>
                </a:cxn>
              </a:cxnLst>
              <a:rect l="0" t="0" r="r" b="b"/>
              <a:pathLst>
                <a:path w="12" h="11">
                  <a:moveTo>
                    <a:pt x="0" y="3"/>
                  </a:moveTo>
                  <a:cubicBezTo>
                    <a:pt x="6" y="0"/>
                    <a:pt x="12" y="4"/>
                    <a:pt x="8" y="11"/>
                  </a:cubicBezTo>
                  <a:cubicBezTo>
                    <a:pt x="7" y="11"/>
                    <a:pt x="8" y="10"/>
                    <a:pt x="7" y="1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3" name="Freeform 510">
              <a:extLst>
                <a:ext uri="{FF2B5EF4-FFF2-40B4-BE49-F238E27FC236}">
                  <a16:creationId xmlns:a16="http://schemas.microsoft.com/office/drawing/2014/main" id="{22FD8B5F-9077-9BB4-6B39-D05681778AD6}"/>
                </a:ext>
              </a:extLst>
            </p:cNvPr>
            <p:cNvSpPr>
              <a:spLocks/>
            </p:cNvSpPr>
            <p:nvPr/>
          </p:nvSpPr>
          <p:spPr bwMode="auto">
            <a:xfrm>
              <a:off x="3228" y="3052"/>
              <a:ext cx="25" cy="20"/>
            </a:xfrm>
            <a:custGeom>
              <a:avLst/>
              <a:gdLst>
                <a:gd name="T0" fmla="*/ 82 w 11"/>
                <a:gd name="T1" fmla="*/ 0 h 9"/>
                <a:gd name="T2" fmla="*/ 82 w 11"/>
                <a:gd name="T3" fmla="*/ 36 h 9"/>
                <a:gd name="T4" fmla="*/ 130 w 11"/>
                <a:gd name="T5" fmla="*/ 89 h 9"/>
                <a:gd name="T6" fmla="*/ 0 w 11"/>
                <a:gd name="T7" fmla="*/ 80 h 9"/>
                <a:gd name="T8" fmla="*/ 11 w 11"/>
                <a:gd name="T9" fmla="*/ 9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7" y="0"/>
                  </a:moveTo>
                  <a:cubicBezTo>
                    <a:pt x="7" y="0"/>
                    <a:pt x="6" y="1"/>
                    <a:pt x="7" y="3"/>
                  </a:cubicBezTo>
                  <a:cubicBezTo>
                    <a:pt x="8" y="5"/>
                    <a:pt x="10" y="7"/>
                    <a:pt x="11" y="8"/>
                  </a:cubicBezTo>
                  <a:cubicBezTo>
                    <a:pt x="7" y="9"/>
                    <a:pt x="4" y="7"/>
                    <a:pt x="0" y="7"/>
                  </a:cubicBezTo>
                  <a:cubicBezTo>
                    <a:pt x="0" y="7"/>
                    <a:pt x="0" y="8"/>
                    <a:pt x="1" y="9"/>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4" name="Freeform 511">
              <a:extLst>
                <a:ext uri="{FF2B5EF4-FFF2-40B4-BE49-F238E27FC236}">
                  <a16:creationId xmlns:a16="http://schemas.microsoft.com/office/drawing/2014/main" id="{DBE58D99-B531-C2DA-1901-7817F5C67B98}"/>
                </a:ext>
              </a:extLst>
            </p:cNvPr>
            <p:cNvSpPr>
              <a:spLocks/>
            </p:cNvSpPr>
            <p:nvPr/>
          </p:nvSpPr>
          <p:spPr bwMode="auto">
            <a:xfrm>
              <a:off x="3255" y="3377"/>
              <a:ext cx="49" cy="25"/>
            </a:xfrm>
            <a:custGeom>
              <a:avLst/>
              <a:gdLst>
                <a:gd name="T0" fmla="*/ 45 w 22"/>
                <a:gd name="T1" fmla="*/ 82 h 11"/>
                <a:gd name="T2" fmla="*/ 145 w 22"/>
                <a:gd name="T3" fmla="*/ 0 h 11"/>
                <a:gd name="T4" fmla="*/ 243 w 22"/>
                <a:gd name="T5" fmla="*/ 36 h 11"/>
                <a:gd name="T6" fmla="*/ 209 w 22"/>
                <a:gd name="T7" fmla="*/ 130 h 11"/>
                <a:gd name="T8" fmla="*/ 118 w 22"/>
                <a:gd name="T9" fmla="*/ 57 h 11"/>
                <a:gd name="T10" fmla="*/ 0 w 22"/>
                <a:gd name="T11" fmla="*/ 5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1">
                  <a:moveTo>
                    <a:pt x="4" y="7"/>
                  </a:moveTo>
                  <a:cubicBezTo>
                    <a:pt x="8" y="6"/>
                    <a:pt x="12" y="4"/>
                    <a:pt x="13" y="0"/>
                  </a:cubicBezTo>
                  <a:cubicBezTo>
                    <a:pt x="15" y="3"/>
                    <a:pt x="18" y="4"/>
                    <a:pt x="22" y="3"/>
                  </a:cubicBezTo>
                  <a:cubicBezTo>
                    <a:pt x="21" y="5"/>
                    <a:pt x="20" y="8"/>
                    <a:pt x="19" y="11"/>
                  </a:cubicBezTo>
                  <a:cubicBezTo>
                    <a:pt x="17" y="6"/>
                    <a:pt x="15" y="6"/>
                    <a:pt x="11" y="5"/>
                  </a:cubicBezTo>
                  <a:cubicBezTo>
                    <a:pt x="8" y="4"/>
                    <a:pt x="2" y="4"/>
                    <a:pt x="0" y="5"/>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5" name="Freeform 512">
              <a:extLst>
                <a:ext uri="{FF2B5EF4-FFF2-40B4-BE49-F238E27FC236}">
                  <a16:creationId xmlns:a16="http://schemas.microsoft.com/office/drawing/2014/main" id="{E0A8830D-8F99-0036-61FD-7515031656B5}"/>
                </a:ext>
              </a:extLst>
            </p:cNvPr>
            <p:cNvSpPr>
              <a:spLocks/>
            </p:cNvSpPr>
            <p:nvPr/>
          </p:nvSpPr>
          <p:spPr bwMode="auto">
            <a:xfrm>
              <a:off x="3363" y="3400"/>
              <a:ext cx="15" cy="40"/>
            </a:xfrm>
            <a:custGeom>
              <a:avLst/>
              <a:gdLst>
                <a:gd name="T0" fmla="*/ 28 w 7"/>
                <a:gd name="T1" fmla="*/ 0 h 18"/>
                <a:gd name="T2" fmla="*/ 0 w 7"/>
                <a:gd name="T3" fmla="*/ 162 h 18"/>
                <a:gd name="T4" fmla="*/ 60 w 7"/>
                <a:gd name="T5" fmla="*/ 198 h 18"/>
                <a:gd name="T6" fmla="*/ 41 w 7"/>
                <a:gd name="T7" fmla="*/ 2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3" y="0"/>
                  </a:moveTo>
                  <a:cubicBezTo>
                    <a:pt x="2" y="5"/>
                    <a:pt x="5" y="12"/>
                    <a:pt x="0" y="15"/>
                  </a:cubicBezTo>
                  <a:cubicBezTo>
                    <a:pt x="2" y="16"/>
                    <a:pt x="4" y="17"/>
                    <a:pt x="6" y="18"/>
                  </a:cubicBezTo>
                  <a:cubicBezTo>
                    <a:pt x="7" y="13"/>
                    <a:pt x="2" y="7"/>
                    <a:pt x="4" y="2"/>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6" name="Freeform 513">
              <a:extLst>
                <a:ext uri="{FF2B5EF4-FFF2-40B4-BE49-F238E27FC236}">
                  <a16:creationId xmlns:a16="http://schemas.microsoft.com/office/drawing/2014/main" id="{8723AC35-333D-80F0-1D37-A203FB0144F1}"/>
                </a:ext>
              </a:extLst>
            </p:cNvPr>
            <p:cNvSpPr>
              <a:spLocks/>
            </p:cNvSpPr>
            <p:nvPr/>
          </p:nvSpPr>
          <p:spPr bwMode="auto">
            <a:xfrm>
              <a:off x="3233" y="3595"/>
              <a:ext cx="38" cy="20"/>
            </a:xfrm>
            <a:custGeom>
              <a:avLst/>
              <a:gdLst>
                <a:gd name="T0" fmla="*/ 0 w 17"/>
                <a:gd name="T1" fmla="*/ 20 h 9"/>
                <a:gd name="T2" fmla="*/ 190 w 17"/>
                <a:gd name="T3" fmla="*/ 53 h 9"/>
                <a:gd name="T4" fmla="*/ 56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2"/>
                  </a:moveTo>
                  <a:cubicBezTo>
                    <a:pt x="7" y="9"/>
                    <a:pt x="11" y="2"/>
                    <a:pt x="17" y="5"/>
                  </a:cubicBezTo>
                  <a:cubicBezTo>
                    <a:pt x="14" y="4"/>
                    <a:pt x="5" y="3"/>
                    <a:pt x="5"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7" name="Freeform 514">
              <a:extLst>
                <a:ext uri="{FF2B5EF4-FFF2-40B4-BE49-F238E27FC236}">
                  <a16:creationId xmlns:a16="http://schemas.microsoft.com/office/drawing/2014/main" id="{99FEC152-0CA0-A0FB-7B0B-7501E0BBA566}"/>
                </a:ext>
              </a:extLst>
            </p:cNvPr>
            <p:cNvSpPr>
              <a:spLocks/>
            </p:cNvSpPr>
            <p:nvPr/>
          </p:nvSpPr>
          <p:spPr bwMode="auto">
            <a:xfrm>
              <a:off x="3417" y="3638"/>
              <a:ext cx="20" cy="22"/>
            </a:xfrm>
            <a:custGeom>
              <a:avLst/>
              <a:gdLst>
                <a:gd name="T0" fmla="*/ 9 w 9"/>
                <a:gd name="T1" fmla="*/ 0 h 10"/>
                <a:gd name="T2" fmla="*/ 0 w 9"/>
                <a:gd name="T3" fmla="*/ 106 h 10"/>
                <a:gd name="T4" fmla="*/ 44 w 9"/>
                <a:gd name="T5" fmla="*/ 20 h 10"/>
                <a:gd name="T6" fmla="*/ 0 60000 65536"/>
                <a:gd name="T7" fmla="*/ 0 60000 65536"/>
                <a:gd name="T8" fmla="*/ 0 60000 65536"/>
              </a:gdLst>
              <a:ahLst/>
              <a:cxnLst>
                <a:cxn ang="T6">
                  <a:pos x="T0" y="T1"/>
                </a:cxn>
                <a:cxn ang="T7">
                  <a:pos x="T2" y="T3"/>
                </a:cxn>
                <a:cxn ang="T8">
                  <a:pos x="T4" y="T5"/>
                </a:cxn>
              </a:cxnLst>
              <a:rect l="0" t="0" r="r" b="b"/>
              <a:pathLst>
                <a:path w="9" h="10">
                  <a:moveTo>
                    <a:pt x="1" y="0"/>
                  </a:moveTo>
                  <a:cubicBezTo>
                    <a:pt x="1" y="3"/>
                    <a:pt x="0" y="7"/>
                    <a:pt x="0" y="10"/>
                  </a:cubicBezTo>
                  <a:cubicBezTo>
                    <a:pt x="5" y="10"/>
                    <a:pt x="9" y="8"/>
                    <a:pt x="4" y="2"/>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8" name="Freeform 515">
              <a:extLst>
                <a:ext uri="{FF2B5EF4-FFF2-40B4-BE49-F238E27FC236}">
                  <a16:creationId xmlns:a16="http://schemas.microsoft.com/office/drawing/2014/main" id="{DBDD4086-FB2D-3E55-1FA4-E869099F6882}"/>
                </a:ext>
              </a:extLst>
            </p:cNvPr>
            <p:cNvSpPr>
              <a:spLocks/>
            </p:cNvSpPr>
            <p:nvPr/>
          </p:nvSpPr>
          <p:spPr bwMode="auto">
            <a:xfrm>
              <a:off x="3374" y="3698"/>
              <a:ext cx="45" cy="27"/>
            </a:xfrm>
            <a:custGeom>
              <a:avLst/>
              <a:gdLst>
                <a:gd name="T0" fmla="*/ 72 w 20"/>
                <a:gd name="T1" fmla="*/ 0 h 12"/>
                <a:gd name="T2" fmla="*/ 25 w 20"/>
                <a:gd name="T3" fmla="*/ 117 h 12"/>
                <a:gd name="T4" fmla="*/ 162 w 20"/>
                <a:gd name="T5" fmla="*/ 56 h 12"/>
                <a:gd name="T6" fmla="*/ 227 w 20"/>
                <a:gd name="T7" fmla="*/ 92 h 12"/>
                <a:gd name="T8" fmla="*/ 126 w 20"/>
                <a:gd name="T9" fmla="*/ 3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2">
                  <a:moveTo>
                    <a:pt x="6" y="0"/>
                  </a:moveTo>
                  <a:cubicBezTo>
                    <a:pt x="3" y="1"/>
                    <a:pt x="0" y="7"/>
                    <a:pt x="2" y="10"/>
                  </a:cubicBezTo>
                  <a:cubicBezTo>
                    <a:pt x="6" y="9"/>
                    <a:pt x="10" y="5"/>
                    <a:pt x="14" y="5"/>
                  </a:cubicBezTo>
                  <a:cubicBezTo>
                    <a:pt x="14" y="8"/>
                    <a:pt x="19" y="12"/>
                    <a:pt x="20" y="8"/>
                  </a:cubicBezTo>
                  <a:cubicBezTo>
                    <a:pt x="20" y="4"/>
                    <a:pt x="13" y="4"/>
                    <a:pt x="11" y="3"/>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9" name="Freeform 516">
              <a:extLst>
                <a:ext uri="{FF2B5EF4-FFF2-40B4-BE49-F238E27FC236}">
                  <a16:creationId xmlns:a16="http://schemas.microsoft.com/office/drawing/2014/main" id="{7B708A26-4CB9-F978-2DE7-02457988CA26}"/>
                </a:ext>
              </a:extLst>
            </p:cNvPr>
            <p:cNvSpPr>
              <a:spLocks/>
            </p:cNvSpPr>
            <p:nvPr/>
          </p:nvSpPr>
          <p:spPr bwMode="auto">
            <a:xfrm>
              <a:off x="3235" y="3631"/>
              <a:ext cx="45" cy="27"/>
            </a:xfrm>
            <a:custGeom>
              <a:avLst/>
              <a:gdLst>
                <a:gd name="T0" fmla="*/ 0 w 20"/>
                <a:gd name="T1" fmla="*/ 0 h 12"/>
                <a:gd name="T2" fmla="*/ 126 w 20"/>
                <a:gd name="T3" fmla="*/ 81 h 12"/>
                <a:gd name="T4" fmla="*/ 227 w 20"/>
                <a:gd name="T5" fmla="*/ 137 h 12"/>
                <a:gd name="T6" fmla="*/ 101 w 20"/>
                <a:gd name="T7" fmla="*/ 3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2">
                  <a:moveTo>
                    <a:pt x="0" y="0"/>
                  </a:moveTo>
                  <a:cubicBezTo>
                    <a:pt x="2" y="6"/>
                    <a:pt x="5" y="7"/>
                    <a:pt x="11" y="7"/>
                  </a:cubicBezTo>
                  <a:cubicBezTo>
                    <a:pt x="18" y="7"/>
                    <a:pt x="17" y="7"/>
                    <a:pt x="20" y="12"/>
                  </a:cubicBezTo>
                  <a:cubicBezTo>
                    <a:pt x="19" y="5"/>
                    <a:pt x="14" y="6"/>
                    <a:pt x="9" y="3"/>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0" name="Freeform 517">
              <a:extLst>
                <a:ext uri="{FF2B5EF4-FFF2-40B4-BE49-F238E27FC236}">
                  <a16:creationId xmlns:a16="http://schemas.microsoft.com/office/drawing/2014/main" id="{7835BFEF-C9B8-5971-3E0E-1E985C2454D1}"/>
                </a:ext>
              </a:extLst>
            </p:cNvPr>
            <p:cNvSpPr>
              <a:spLocks/>
            </p:cNvSpPr>
            <p:nvPr/>
          </p:nvSpPr>
          <p:spPr bwMode="auto">
            <a:xfrm>
              <a:off x="3681" y="3694"/>
              <a:ext cx="61" cy="42"/>
            </a:xfrm>
            <a:custGeom>
              <a:avLst/>
              <a:gdLst>
                <a:gd name="T0" fmla="*/ 0 w 27"/>
                <a:gd name="T1" fmla="*/ 195 h 19"/>
                <a:gd name="T2" fmla="*/ 174 w 27"/>
                <a:gd name="T3" fmla="*/ 117 h 19"/>
                <a:gd name="T4" fmla="*/ 312 w 27"/>
                <a:gd name="T5" fmla="*/ 0 h 19"/>
                <a:gd name="T6" fmla="*/ 174 w 27"/>
                <a:gd name="T7" fmla="*/ 53 h 19"/>
                <a:gd name="T8" fmla="*/ 163 w 27"/>
                <a:gd name="T9" fmla="*/ 0 h 19"/>
                <a:gd name="T10" fmla="*/ 174 w 27"/>
                <a:gd name="T11" fmla="*/ 88 h 19"/>
                <a:gd name="T12" fmla="*/ 93 w 27"/>
                <a:gd name="T13" fmla="*/ 117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0" y="18"/>
                  </a:moveTo>
                  <a:cubicBezTo>
                    <a:pt x="0" y="19"/>
                    <a:pt x="12" y="13"/>
                    <a:pt x="15" y="11"/>
                  </a:cubicBezTo>
                  <a:cubicBezTo>
                    <a:pt x="20" y="9"/>
                    <a:pt x="23" y="5"/>
                    <a:pt x="27" y="0"/>
                  </a:cubicBezTo>
                  <a:cubicBezTo>
                    <a:pt x="23" y="3"/>
                    <a:pt x="19" y="5"/>
                    <a:pt x="15" y="5"/>
                  </a:cubicBezTo>
                  <a:cubicBezTo>
                    <a:pt x="15" y="3"/>
                    <a:pt x="14" y="1"/>
                    <a:pt x="14" y="0"/>
                  </a:cubicBezTo>
                  <a:cubicBezTo>
                    <a:pt x="13" y="2"/>
                    <a:pt x="16" y="6"/>
                    <a:pt x="15" y="8"/>
                  </a:cubicBezTo>
                  <a:cubicBezTo>
                    <a:pt x="13" y="11"/>
                    <a:pt x="10" y="8"/>
                    <a:pt x="8" y="11"/>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1" name="Freeform 518">
              <a:extLst>
                <a:ext uri="{FF2B5EF4-FFF2-40B4-BE49-F238E27FC236}">
                  <a16:creationId xmlns:a16="http://schemas.microsoft.com/office/drawing/2014/main" id="{A7F02441-947D-B12E-7238-6B2B6222F151}"/>
                </a:ext>
              </a:extLst>
            </p:cNvPr>
            <p:cNvSpPr>
              <a:spLocks/>
            </p:cNvSpPr>
            <p:nvPr/>
          </p:nvSpPr>
          <p:spPr bwMode="auto">
            <a:xfrm>
              <a:off x="3592" y="3146"/>
              <a:ext cx="31" cy="50"/>
            </a:xfrm>
            <a:custGeom>
              <a:avLst/>
              <a:gdLst>
                <a:gd name="T0" fmla="*/ 109 w 14"/>
                <a:gd name="T1" fmla="*/ 0 h 22"/>
                <a:gd name="T2" fmla="*/ 97 w 14"/>
                <a:gd name="T3" fmla="*/ 223 h 22"/>
                <a:gd name="T4" fmla="*/ 117 w 14"/>
                <a:gd name="T5" fmla="*/ 118 h 22"/>
                <a:gd name="T6" fmla="*/ 0 60000 65536"/>
                <a:gd name="T7" fmla="*/ 0 60000 65536"/>
                <a:gd name="T8" fmla="*/ 0 60000 65536"/>
              </a:gdLst>
              <a:ahLst/>
              <a:cxnLst>
                <a:cxn ang="T6">
                  <a:pos x="T0" y="T1"/>
                </a:cxn>
                <a:cxn ang="T7">
                  <a:pos x="T2" y="T3"/>
                </a:cxn>
                <a:cxn ang="T8">
                  <a:pos x="T4" y="T5"/>
                </a:cxn>
              </a:cxnLst>
              <a:rect l="0" t="0" r="r" b="b"/>
              <a:pathLst>
                <a:path w="14" h="22">
                  <a:moveTo>
                    <a:pt x="10" y="0"/>
                  </a:moveTo>
                  <a:cubicBezTo>
                    <a:pt x="10" y="5"/>
                    <a:pt x="14" y="17"/>
                    <a:pt x="9" y="19"/>
                  </a:cubicBezTo>
                  <a:cubicBezTo>
                    <a:pt x="0" y="22"/>
                    <a:pt x="11" y="11"/>
                    <a:pt x="11" y="1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2" name="Freeform 519">
              <a:extLst>
                <a:ext uri="{FF2B5EF4-FFF2-40B4-BE49-F238E27FC236}">
                  <a16:creationId xmlns:a16="http://schemas.microsoft.com/office/drawing/2014/main" id="{27FF55C6-CCB4-ED87-3DC7-7834C20392C7}"/>
                </a:ext>
              </a:extLst>
            </p:cNvPr>
            <p:cNvSpPr>
              <a:spLocks/>
            </p:cNvSpPr>
            <p:nvPr/>
          </p:nvSpPr>
          <p:spPr bwMode="auto">
            <a:xfrm>
              <a:off x="3729" y="2839"/>
              <a:ext cx="31" cy="69"/>
            </a:xfrm>
            <a:custGeom>
              <a:avLst/>
              <a:gdLst>
                <a:gd name="T0" fmla="*/ 117 w 14"/>
                <a:gd name="T1" fmla="*/ 0 h 31"/>
                <a:gd name="T2" fmla="*/ 153 w 14"/>
                <a:gd name="T3" fmla="*/ 189 h 31"/>
                <a:gd name="T4" fmla="*/ 117 w 14"/>
                <a:gd name="T5" fmla="*/ 343 h 31"/>
                <a:gd name="T6" fmla="*/ 117 w 14"/>
                <a:gd name="T7" fmla="*/ 207 h 31"/>
                <a:gd name="T8" fmla="*/ 0 w 14"/>
                <a:gd name="T9" fmla="*/ 198 h 31"/>
                <a:gd name="T10" fmla="*/ 89 w 14"/>
                <a:gd name="T11" fmla="*/ 154 h 31"/>
                <a:gd name="T12" fmla="*/ 133 w 14"/>
                <a:gd name="T13" fmla="*/ 53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1">
                  <a:moveTo>
                    <a:pt x="11" y="0"/>
                  </a:moveTo>
                  <a:cubicBezTo>
                    <a:pt x="12" y="5"/>
                    <a:pt x="14" y="11"/>
                    <a:pt x="14" y="17"/>
                  </a:cubicBezTo>
                  <a:cubicBezTo>
                    <a:pt x="14" y="22"/>
                    <a:pt x="12" y="26"/>
                    <a:pt x="11" y="31"/>
                  </a:cubicBezTo>
                  <a:cubicBezTo>
                    <a:pt x="13" y="29"/>
                    <a:pt x="13" y="21"/>
                    <a:pt x="11" y="19"/>
                  </a:cubicBezTo>
                  <a:cubicBezTo>
                    <a:pt x="9" y="16"/>
                    <a:pt x="4" y="18"/>
                    <a:pt x="0" y="18"/>
                  </a:cubicBezTo>
                  <a:cubicBezTo>
                    <a:pt x="2" y="16"/>
                    <a:pt x="7" y="16"/>
                    <a:pt x="8" y="14"/>
                  </a:cubicBezTo>
                  <a:cubicBezTo>
                    <a:pt x="11" y="12"/>
                    <a:pt x="10" y="8"/>
                    <a:pt x="12" y="5"/>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3" name="Freeform 520">
              <a:extLst>
                <a:ext uri="{FF2B5EF4-FFF2-40B4-BE49-F238E27FC236}">
                  <a16:creationId xmlns:a16="http://schemas.microsoft.com/office/drawing/2014/main" id="{C6BEFD2B-AB4F-903A-D81B-B39EAABCF1D6}"/>
                </a:ext>
              </a:extLst>
            </p:cNvPr>
            <p:cNvSpPr>
              <a:spLocks/>
            </p:cNvSpPr>
            <p:nvPr/>
          </p:nvSpPr>
          <p:spPr bwMode="auto">
            <a:xfrm>
              <a:off x="3755" y="2641"/>
              <a:ext cx="32" cy="88"/>
            </a:xfrm>
            <a:custGeom>
              <a:avLst/>
              <a:gdLst>
                <a:gd name="T0" fmla="*/ 94 w 14"/>
                <a:gd name="T1" fmla="*/ 36 h 39"/>
                <a:gd name="T2" fmla="*/ 130 w 14"/>
                <a:gd name="T3" fmla="*/ 102 h 39"/>
                <a:gd name="T4" fmla="*/ 142 w 14"/>
                <a:gd name="T5" fmla="*/ 210 h 39"/>
                <a:gd name="T6" fmla="*/ 57 w 14"/>
                <a:gd name="T7" fmla="*/ 449 h 39"/>
                <a:gd name="T8" fmla="*/ 48 w 14"/>
                <a:gd name="T9" fmla="*/ 345 h 39"/>
                <a:gd name="T10" fmla="*/ 110 w 14"/>
                <a:gd name="T11" fmla="*/ 210 h 39"/>
                <a:gd name="T12" fmla="*/ 121 w 14"/>
                <a:gd name="T13" fmla="*/ 102 h 39"/>
                <a:gd name="T14" fmla="*/ 0 w 14"/>
                <a:gd name="T15" fmla="*/ 72 h 39"/>
                <a:gd name="T16" fmla="*/ 57 w 14"/>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9">
                  <a:moveTo>
                    <a:pt x="8" y="3"/>
                  </a:moveTo>
                  <a:cubicBezTo>
                    <a:pt x="6" y="5"/>
                    <a:pt x="9" y="6"/>
                    <a:pt x="11" y="9"/>
                  </a:cubicBezTo>
                  <a:cubicBezTo>
                    <a:pt x="13" y="13"/>
                    <a:pt x="12" y="14"/>
                    <a:pt x="12" y="18"/>
                  </a:cubicBezTo>
                  <a:cubicBezTo>
                    <a:pt x="11" y="24"/>
                    <a:pt x="9" y="35"/>
                    <a:pt x="5" y="39"/>
                  </a:cubicBezTo>
                  <a:cubicBezTo>
                    <a:pt x="3" y="37"/>
                    <a:pt x="4" y="33"/>
                    <a:pt x="4" y="30"/>
                  </a:cubicBezTo>
                  <a:cubicBezTo>
                    <a:pt x="14" y="37"/>
                    <a:pt x="9" y="22"/>
                    <a:pt x="9" y="18"/>
                  </a:cubicBezTo>
                  <a:cubicBezTo>
                    <a:pt x="9" y="15"/>
                    <a:pt x="12" y="10"/>
                    <a:pt x="10" y="9"/>
                  </a:cubicBezTo>
                  <a:cubicBezTo>
                    <a:pt x="8" y="6"/>
                    <a:pt x="3" y="9"/>
                    <a:pt x="0" y="6"/>
                  </a:cubicBezTo>
                  <a:cubicBezTo>
                    <a:pt x="2" y="4"/>
                    <a:pt x="4" y="2"/>
                    <a:pt x="5"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4" name="Freeform 521">
              <a:extLst>
                <a:ext uri="{FF2B5EF4-FFF2-40B4-BE49-F238E27FC236}">
                  <a16:creationId xmlns:a16="http://schemas.microsoft.com/office/drawing/2014/main" id="{D45F5639-50B0-247F-0B7A-B0CD41983AAC}"/>
                </a:ext>
              </a:extLst>
            </p:cNvPr>
            <p:cNvSpPr>
              <a:spLocks/>
            </p:cNvSpPr>
            <p:nvPr/>
          </p:nvSpPr>
          <p:spPr bwMode="auto">
            <a:xfrm>
              <a:off x="3621" y="2796"/>
              <a:ext cx="29" cy="54"/>
            </a:xfrm>
            <a:custGeom>
              <a:avLst/>
              <a:gdLst>
                <a:gd name="T0" fmla="*/ 0 w 13"/>
                <a:gd name="T1" fmla="*/ 0 h 24"/>
                <a:gd name="T2" fmla="*/ 134 w 13"/>
                <a:gd name="T3" fmla="*/ 92 h 24"/>
                <a:gd name="T4" fmla="*/ 109 w 13"/>
                <a:gd name="T5" fmla="*/ 194 h 24"/>
                <a:gd name="T6" fmla="*/ 145 w 13"/>
                <a:gd name="T7" fmla="*/ 275 h 24"/>
                <a:gd name="T8" fmla="*/ 56 w 13"/>
                <a:gd name="T9" fmla="*/ 2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4">
                  <a:moveTo>
                    <a:pt x="0" y="0"/>
                  </a:moveTo>
                  <a:cubicBezTo>
                    <a:pt x="5" y="1"/>
                    <a:pt x="11" y="3"/>
                    <a:pt x="12" y="8"/>
                  </a:cubicBezTo>
                  <a:cubicBezTo>
                    <a:pt x="12" y="10"/>
                    <a:pt x="10" y="14"/>
                    <a:pt x="10" y="17"/>
                  </a:cubicBezTo>
                  <a:cubicBezTo>
                    <a:pt x="11" y="19"/>
                    <a:pt x="12" y="22"/>
                    <a:pt x="13" y="24"/>
                  </a:cubicBezTo>
                  <a:cubicBezTo>
                    <a:pt x="11" y="17"/>
                    <a:pt x="10" y="9"/>
                    <a:pt x="5" y="2"/>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5" name="Freeform 522">
              <a:extLst>
                <a:ext uri="{FF2B5EF4-FFF2-40B4-BE49-F238E27FC236}">
                  <a16:creationId xmlns:a16="http://schemas.microsoft.com/office/drawing/2014/main" id="{228FF035-A440-178A-6FC1-B644EFB81F9C}"/>
                </a:ext>
              </a:extLst>
            </p:cNvPr>
            <p:cNvSpPr>
              <a:spLocks/>
            </p:cNvSpPr>
            <p:nvPr/>
          </p:nvSpPr>
          <p:spPr bwMode="auto">
            <a:xfrm>
              <a:off x="3560" y="2606"/>
              <a:ext cx="23" cy="17"/>
            </a:xfrm>
            <a:custGeom>
              <a:avLst/>
              <a:gdLst>
                <a:gd name="T0" fmla="*/ 0 w 10"/>
                <a:gd name="T1" fmla="*/ 0 h 8"/>
                <a:gd name="T2" fmla="*/ 122 w 10"/>
                <a:gd name="T3" fmla="*/ 77 h 8"/>
                <a:gd name="T4" fmla="*/ 37 w 10"/>
                <a:gd name="T5" fmla="*/ 68 h 8"/>
                <a:gd name="T6" fmla="*/ 0 60000 65536"/>
                <a:gd name="T7" fmla="*/ 0 60000 65536"/>
                <a:gd name="T8" fmla="*/ 0 60000 65536"/>
              </a:gdLst>
              <a:ahLst/>
              <a:cxnLst>
                <a:cxn ang="T6">
                  <a:pos x="T0" y="T1"/>
                </a:cxn>
                <a:cxn ang="T7">
                  <a:pos x="T2" y="T3"/>
                </a:cxn>
                <a:cxn ang="T8">
                  <a:pos x="T4" y="T5"/>
                </a:cxn>
              </a:cxnLst>
              <a:rect l="0" t="0" r="r" b="b"/>
              <a:pathLst>
                <a:path w="10" h="8">
                  <a:moveTo>
                    <a:pt x="0" y="0"/>
                  </a:moveTo>
                  <a:cubicBezTo>
                    <a:pt x="4" y="3"/>
                    <a:pt x="10" y="2"/>
                    <a:pt x="10" y="8"/>
                  </a:cubicBezTo>
                  <a:cubicBezTo>
                    <a:pt x="8" y="7"/>
                    <a:pt x="2" y="5"/>
                    <a:pt x="3" y="7"/>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6" name="Freeform 523">
              <a:extLst>
                <a:ext uri="{FF2B5EF4-FFF2-40B4-BE49-F238E27FC236}">
                  <a16:creationId xmlns:a16="http://schemas.microsoft.com/office/drawing/2014/main" id="{48DD4F83-FAF6-BBC2-929C-B88ACEE626BE}"/>
                </a:ext>
              </a:extLst>
            </p:cNvPr>
            <p:cNvSpPr>
              <a:spLocks/>
            </p:cNvSpPr>
            <p:nvPr/>
          </p:nvSpPr>
          <p:spPr bwMode="auto">
            <a:xfrm>
              <a:off x="3652" y="2527"/>
              <a:ext cx="34" cy="38"/>
            </a:xfrm>
            <a:custGeom>
              <a:avLst/>
              <a:gdLst>
                <a:gd name="T0" fmla="*/ 0 w 15"/>
                <a:gd name="T1" fmla="*/ 0 h 17"/>
                <a:gd name="T2" fmla="*/ 102 w 15"/>
                <a:gd name="T3" fmla="*/ 101 h 17"/>
                <a:gd name="T4" fmla="*/ 175 w 15"/>
                <a:gd name="T5" fmla="*/ 190 h 17"/>
                <a:gd name="T6" fmla="*/ 0 w 15"/>
                <a:gd name="T7" fmla="*/ 170 h 17"/>
                <a:gd name="T8" fmla="*/ 73 w 15"/>
                <a:gd name="T9" fmla="*/ 125 h 17"/>
                <a:gd name="T10" fmla="*/ 0 w 15"/>
                <a:gd name="T11" fmla="*/ 3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7">
                  <a:moveTo>
                    <a:pt x="0" y="0"/>
                  </a:moveTo>
                  <a:cubicBezTo>
                    <a:pt x="1" y="3"/>
                    <a:pt x="6" y="6"/>
                    <a:pt x="9" y="9"/>
                  </a:cubicBezTo>
                  <a:cubicBezTo>
                    <a:pt x="11" y="12"/>
                    <a:pt x="13" y="15"/>
                    <a:pt x="15" y="17"/>
                  </a:cubicBezTo>
                  <a:cubicBezTo>
                    <a:pt x="10" y="17"/>
                    <a:pt x="5" y="16"/>
                    <a:pt x="0" y="15"/>
                  </a:cubicBezTo>
                  <a:cubicBezTo>
                    <a:pt x="1" y="14"/>
                    <a:pt x="6" y="13"/>
                    <a:pt x="6" y="11"/>
                  </a:cubicBezTo>
                  <a:cubicBezTo>
                    <a:pt x="7" y="8"/>
                    <a:pt x="0" y="6"/>
                    <a:pt x="0" y="3"/>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7" name="Freeform 524">
              <a:extLst>
                <a:ext uri="{FF2B5EF4-FFF2-40B4-BE49-F238E27FC236}">
                  <a16:creationId xmlns:a16="http://schemas.microsoft.com/office/drawing/2014/main" id="{62BE3508-652C-D262-39B7-0A46A11A5633}"/>
                </a:ext>
              </a:extLst>
            </p:cNvPr>
            <p:cNvSpPr>
              <a:spLocks/>
            </p:cNvSpPr>
            <p:nvPr/>
          </p:nvSpPr>
          <p:spPr bwMode="auto">
            <a:xfrm>
              <a:off x="3450" y="2408"/>
              <a:ext cx="38" cy="34"/>
            </a:xfrm>
            <a:custGeom>
              <a:avLst/>
              <a:gdLst>
                <a:gd name="T0" fmla="*/ 80 w 17"/>
                <a:gd name="T1" fmla="*/ 73 h 15"/>
                <a:gd name="T2" fmla="*/ 0 w 17"/>
                <a:gd name="T3" fmla="*/ 175 h 15"/>
                <a:gd name="T4" fmla="*/ 190 w 17"/>
                <a:gd name="T5" fmla="*/ 93 h 15"/>
                <a:gd name="T6" fmla="*/ 110 w 17"/>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5">
                  <a:moveTo>
                    <a:pt x="7" y="6"/>
                  </a:moveTo>
                  <a:cubicBezTo>
                    <a:pt x="5" y="7"/>
                    <a:pt x="1" y="12"/>
                    <a:pt x="0" y="15"/>
                  </a:cubicBezTo>
                  <a:cubicBezTo>
                    <a:pt x="6" y="12"/>
                    <a:pt x="11" y="8"/>
                    <a:pt x="17" y="8"/>
                  </a:cubicBezTo>
                  <a:cubicBezTo>
                    <a:pt x="16" y="5"/>
                    <a:pt x="13" y="1"/>
                    <a:pt x="10"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8" name="Freeform 525">
              <a:extLst>
                <a:ext uri="{FF2B5EF4-FFF2-40B4-BE49-F238E27FC236}">
                  <a16:creationId xmlns:a16="http://schemas.microsoft.com/office/drawing/2014/main" id="{1B8D95FA-9A13-DECF-5F65-6BA82D3FA78E}"/>
                </a:ext>
              </a:extLst>
            </p:cNvPr>
            <p:cNvSpPr>
              <a:spLocks/>
            </p:cNvSpPr>
            <p:nvPr/>
          </p:nvSpPr>
          <p:spPr bwMode="auto">
            <a:xfrm>
              <a:off x="3316" y="2464"/>
              <a:ext cx="31" cy="20"/>
            </a:xfrm>
            <a:custGeom>
              <a:avLst/>
              <a:gdLst>
                <a:gd name="T0" fmla="*/ 0 w 14"/>
                <a:gd name="T1" fmla="*/ 44 h 9"/>
                <a:gd name="T2" fmla="*/ 109 w 14"/>
                <a:gd name="T3" fmla="*/ 9 h 9"/>
                <a:gd name="T4" fmla="*/ 153 w 14"/>
                <a:gd name="T5" fmla="*/ 98 h 9"/>
                <a:gd name="T6" fmla="*/ 0 60000 65536"/>
                <a:gd name="T7" fmla="*/ 0 60000 65536"/>
                <a:gd name="T8" fmla="*/ 0 60000 65536"/>
              </a:gdLst>
              <a:ahLst/>
              <a:cxnLst>
                <a:cxn ang="T6">
                  <a:pos x="T0" y="T1"/>
                </a:cxn>
                <a:cxn ang="T7">
                  <a:pos x="T2" y="T3"/>
                </a:cxn>
                <a:cxn ang="T8">
                  <a:pos x="T4" y="T5"/>
                </a:cxn>
              </a:cxnLst>
              <a:rect l="0" t="0" r="r" b="b"/>
              <a:pathLst>
                <a:path w="14" h="9">
                  <a:moveTo>
                    <a:pt x="0" y="4"/>
                  </a:moveTo>
                  <a:cubicBezTo>
                    <a:pt x="2" y="3"/>
                    <a:pt x="8" y="0"/>
                    <a:pt x="10" y="1"/>
                  </a:cubicBezTo>
                  <a:cubicBezTo>
                    <a:pt x="12" y="3"/>
                    <a:pt x="11" y="8"/>
                    <a:pt x="14" y="9"/>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9" name="Freeform 526">
              <a:extLst>
                <a:ext uri="{FF2B5EF4-FFF2-40B4-BE49-F238E27FC236}">
                  <a16:creationId xmlns:a16="http://schemas.microsoft.com/office/drawing/2014/main" id="{5F8876FB-6DD8-8990-0399-4B567515E6C8}"/>
                </a:ext>
              </a:extLst>
            </p:cNvPr>
            <p:cNvSpPr>
              <a:spLocks/>
            </p:cNvSpPr>
            <p:nvPr/>
          </p:nvSpPr>
          <p:spPr bwMode="auto">
            <a:xfrm>
              <a:off x="2339" y="2924"/>
              <a:ext cx="25" cy="38"/>
            </a:xfrm>
            <a:custGeom>
              <a:avLst/>
              <a:gdLst>
                <a:gd name="T0" fmla="*/ 0 w 11"/>
                <a:gd name="T1" fmla="*/ 9 h 17"/>
                <a:gd name="T2" fmla="*/ 130 w 11"/>
                <a:gd name="T3" fmla="*/ 0 h 17"/>
                <a:gd name="T4" fmla="*/ 130 w 11"/>
                <a:gd name="T5" fmla="*/ 190 h 17"/>
                <a:gd name="T6" fmla="*/ 73 w 1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7">
                  <a:moveTo>
                    <a:pt x="0" y="1"/>
                  </a:moveTo>
                  <a:cubicBezTo>
                    <a:pt x="4" y="1"/>
                    <a:pt x="7" y="1"/>
                    <a:pt x="11" y="0"/>
                  </a:cubicBezTo>
                  <a:cubicBezTo>
                    <a:pt x="7" y="5"/>
                    <a:pt x="11" y="11"/>
                    <a:pt x="11" y="17"/>
                  </a:cubicBezTo>
                  <a:cubicBezTo>
                    <a:pt x="8" y="13"/>
                    <a:pt x="5" y="5"/>
                    <a:pt x="6"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0" name="Freeform 527">
              <a:extLst>
                <a:ext uri="{FF2B5EF4-FFF2-40B4-BE49-F238E27FC236}">
                  <a16:creationId xmlns:a16="http://schemas.microsoft.com/office/drawing/2014/main" id="{66CD57E8-2D73-0185-9A9F-1773871B8260}"/>
                </a:ext>
              </a:extLst>
            </p:cNvPr>
            <p:cNvSpPr>
              <a:spLocks/>
            </p:cNvSpPr>
            <p:nvPr/>
          </p:nvSpPr>
          <p:spPr bwMode="auto">
            <a:xfrm>
              <a:off x="2409" y="3196"/>
              <a:ext cx="45" cy="38"/>
            </a:xfrm>
            <a:custGeom>
              <a:avLst/>
              <a:gdLst>
                <a:gd name="T0" fmla="*/ 0 w 20"/>
                <a:gd name="T1" fmla="*/ 9 h 17"/>
                <a:gd name="T2" fmla="*/ 194 w 20"/>
                <a:gd name="T3" fmla="*/ 0 h 17"/>
                <a:gd name="T4" fmla="*/ 227 w 20"/>
                <a:gd name="T5" fmla="*/ 190 h 17"/>
                <a:gd name="T6" fmla="*/ 45 w 20"/>
                <a:gd name="T7" fmla="*/ 2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7">
                  <a:moveTo>
                    <a:pt x="0" y="1"/>
                  </a:moveTo>
                  <a:cubicBezTo>
                    <a:pt x="5" y="1"/>
                    <a:pt x="11" y="2"/>
                    <a:pt x="17" y="0"/>
                  </a:cubicBezTo>
                  <a:cubicBezTo>
                    <a:pt x="15" y="6"/>
                    <a:pt x="17" y="13"/>
                    <a:pt x="20" y="17"/>
                  </a:cubicBezTo>
                  <a:cubicBezTo>
                    <a:pt x="14" y="12"/>
                    <a:pt x="11" y="5"/>
                    <a:pt x="4" y="2"/>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1" name="Freeform 528">
              <a:extLst>
                <a:ext uri="{FF2B5EF4-FFF2-40B4-BE49-F238E27FC236}">
                  <a16:creationId xmlns:a16="http://schemas.microsoft.com/office/drawing/2014/main" id="{1092166C-3B99-2F6D-50C7-A8D072BE8682}"/>
                </a:ext>
              </a:extLst>
            </p:cNvPr>
            <p:cNvSpPr>
              <a:spLocks/>
            </p:cNvSpPr>
            <p:nvPr/>
          </p:nvSpPr>
          <p:spPr bwMode="auto">
            <a:xfrm>
              <a:off x="2292" y="3249"/>
              <a:ext cx="34" cy="36"/>
            </a:xfrm>
            <a:custGeom>
              <a:avLst/>
              <a:gdLst>
                <a:gd name="T0" fmla="*/ 11 w 15"/>
                <a:gd name="T1" fmla="*/ 36 h 16"/>
                <a:gd name="T2" fmla="*/ 11 w 15"/>
                <a:gd name="T3" fmla="*/ 36 h 16"/>
                <a:gd name="T4" fmla="*/ 25 w 15"/>
                <a:gd name="T5" fmla="*/ 182 h 16"/>
                <a:gd name="T6" fmla="*/ 57 w 15"/>
                <a:gd name="T7" fmla="*/ 92 h 16"/>
                <a:gd name="T8" fmla="*/ 175 w 15"/>
                <a:gd name="T9" fmla="*/ 126 h 16"/>
                <a:gd name="T10" fmla="*/ 11 w 15"/>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6">
                  <a:moveTo>
                    <a:pt x="1" y="3"/>
                  </a:moveTo>
                  <a:cubicBezTo>
                    <a:pt x="2" y="3"/>
                    <a:pt x="2" y="2"/>
                    <a:pt x="1" y="3"/>
                  </a:cubicBezTo>
                  <a:cubicBezTo>
                    <a:pt x="0" y="7"/>
                    <a:pt x="1" y="13"/>
                    <a:pt x="2" y="16"/>
                  </a:cubicBezTo>
                  <a:cubicBezTo>
                    <a:pt x="2" y="13"/>
                    <a:pt x="1" y="10"/>
                    <a:pt x="5" y="8"/>
                  </a:cubicBezTo>
                  <a:cubicBezTo>
                    <a:pt x="8" y="7"/>
                    <a:pt x="12" y="11"/>
                    <a:pt x="15" y="11"/>
                  </a:cubicBezTo>
                  <a:cubicBezTo>
                    <a:pt x="11" y="6"/>
                    <a:pt x="6" y="3"/>
                    <a:pt x="1"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2" name="Freeform 529">
              <a:extLst>
                <a:ext uri="{FF2B5EF4-FFF2-40B4-BE49-F238E27FC236}">
                  <a16:creationId xmlns:a16="http://schemas.microsoft.com/office/drawing/2014/main" id="{F74B610B-B1B1-BDD7-8598-3DC01D452ED5}"/>
                </a:ext>
              </a:extLst>
            </p:cNvPr>
            <p:cNvSpPr>
              <a:spLocks/>
            </p:cNvSpPr>
            <p:nvPr/>
          </p:nvSpPr>
          <p:spPr bwMode="auto">
            <a:xfrm>
              <a:off x="2568" y="3299"/>
              <a:ext cx="52" cy="31"/>
            </a:xfrm>
            <a:custGeom>
              <a:avLst/>
              <a:gdLst>
                <a:gd name="T0" fmla="*/ 0 w 23"/>
                <a:gd name="T1" fmla="*/ 35 h 14"/>
                <a:gd name="T2" fmla="*/ 138 w 23"/>
                <a:gd name="T3" fmla="*/ 97 h 14"/>
                <a:gd name="T4" fmla="*/ 255 w 23"/>
                <a:gd name="T5" fmla="*/ 89 h 14"/>
                <a:gd name="T6" fmla="*/ 174 w 23"/>
                <a:gd name="T7" fmla="*/ 142 h 14"/>
                <a:gd name="T8" fmla="*/ 102 w 23"/>
                <a:gd name="T9" fmla="*/ 5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4">
                  <a:moveTo>
                    <a:pt x="0" y="3"/>
                  </a:moveTo>
                  <a:cubicBezTo>
                    <a:pt x="5" y="3"/>
                    <a:pt x="16" y="0"/>
                    <a:pt x="12" y="9"/>
                  </a:cubicBezTo>
                  <a:cubicBezTo>
                    <a:pt x="16" y="10"/>
                    <a:pt x="19" y="6"/>
                    <a:pt x="22" y="8"/>
                  </a:cubicBezTo>
                  <a:cubicBezTo>
                    <a:pt x="23" y="12"/>
                    <a:pt x="18" y="14"/>
                    <a:pt x="15" y="13"/>
                  </a:cubicBezTo>
                  <a:cubicBezTo>
                    <a:pt x="11" y="12"/>
                    <a:pt x="9" y="7"/>
                    <a:pt x="9" y="5"/>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3" name="Freeform 530">
              <a:extLst>
                <a:ext uri="{FF2B5EF4-FFF2-40B4-BE49-F238E27FC236}">
                  <a16:creationId xmlns:a16="http://schemas.microsoft.com/office/drawing/2014/main" id="{00D66D41-78B3-3468-6BEF-84718FAABB89}"/>
                </a:ext>
              </a:extLst>
            </p:cNvPr>
            <p:cNvSpPr>
              <a:spLocks/>
            </p:cNvSpPr>
            <p:nvPr/>
          </p:nvSpPr>
          <p:spPr bwMode="auto">
            <a:xfrm>
              <a:off x="2770" y="3384"/>
              <a:ext cx="27" cy="29"/>
            </a:xfrm>
            <a:custGeom>
              <a:avLst/>
              <a:gdLst>
                <a:gd name="T0" fmla="*/ 0 w 12"/>
                <a:gd name="T1" fmla="*/ 0 h 13"/>
                <a:gd name="T2" fmla="*/ 137 w 12"/>
                <a:gd name="T3" fmla="*/ 145 h 13"/>
                <a:gd name="T4" fmla="*/ 11 w 12"/>
                <a:gd name="T5" fmla="*/ 0 h 13"/>
                <a:gd name="T6" fmla="*/ 0 60000 65536"/>
                <a:gd name="T7" fmla="*/ 0 60000 65536"/>
                <a:gd name="T8" fmla="*/ 0 60000 65536"/>
              </a:gdLst>
              <a:ahLst/>
              <a:cxnLst>
                <a:cxn ang="T6">
                  <a:pos x="T0" y="T1"/>
                </a:cxn>
                <a:cxn ang="T7">
                  <a:pos x="T2" y="T3"/>
                </a:cxn>
                <a:cxn ang="T8">
                  <a:pos x="T4" y="T5"/>
                </a:cxn>
              </a:cxnLst>
              <a:rect l="0" t="0" r="r" b="b"/>
              <a:pathLst>
                <a:path w="12" h="13">
                  <a:moveTo>
                    <a:pt x="0" y="0"/>
                  </a:moveTo>
                  <a:cubicBezTo>
                    <a:pt x="6" y="0"/>
                    <a:pt x="11" y="8"/>
                    <a:pt x="12" y="13"/>
                  </a:cubicBezTo>
                  <a:cubicBezTo>
                    <a:pt x="9" y="9"/>
                    <a:pt x="2" y="6"/>
                    <a:pt x="1"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4" name="Freeform 531">
              <a:extLst>
                <a:ext uri="{FF2B5EF4-FFF2-40B4-BE49-F238E27FC236}">
                  <a16:creationId xmlns:a16="http://schemas.microsoft.com/office/drawing/2014/main" id="{44F25AC9-8EFA-13FC-F5AF-9D872E308DB0}"/>
                </a:ext>
              </a:extLst>
            </p:cNvPr>
            <p:cNvSpPr>
              <a:spLocks/>
            </p:cNvSpPr>
            <p:nvPr/>
          </p:nvSpPr>
          <p:spPr bwMode="auto">
            <a:xfrm>
              <a:off x="2423" y="3481"/>
              <a:ext cx="92" cy="69"/>
            </a:xfrm>
            <a:custGeom>
              <a:avLst/>
              <a:gdLst>
                <a:gd name="T0" fmla="*/ 56 w 41"/>
                <a:gd name="T1" fmla="*/ 36 h 31"/>
                <a:gd name="T2" fmla="*/ 215 w 41"/>
                <a:gd name="T3" fmla="*/ 0 h 31"/>
                <a:gd name="T4" fmla="*/ 292 w 41"/>
                <a:gd name="T5" fmla="*/ 189 h 31"/>
                <a:gd name="T6" fmla="*/ 462 w 41"/>
                <a:gd name="T7" fmla="*/ 343 h 31"/>
                <a:gd name="T8" fmla="*/ 227 w 41"/>
                <a:gd name="T9" fmla="*/ 178 h 31"/>
                <a:gd name="T10" fmla="*/ 101 w 41"/>
                <a:gd name="T11" fmla="*/ 118 h 31"/>
                <a:gd name="T12" fmla="*/ 0 w 41"/>
                <a:gd name="T13" fmla="*/ 3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1">
                  <a:moveTo>
                    <a:pt x="5" y="3"/>
                  </a:moveTo>
                  <a:cubicBezTo>
                    <a:pt x="7" y="5"/>
                    <a:pt x="15" y="1"/>
                    <a:pt x="19" y="0"/>
                  </a:cubicBezTo>
                  <a:cubicBezTo>
                    <a:pt x="20" y="9"/>
                    <a:pt x="18" y="11"/>
                    <a:pt x="26" y="17"/>
                  </a:cubicBezTo>
                  <a:cubicBezTo>
                    <a:pt x="33" y="21"/>
                    <a:pt x="37" y="23"/>
                    <a:pt x="41" y="31"/>
                  </a:cubicBezTo>
                  <a:cubicBezTo>
                    <a:pt x="34" y="26"/>
                    <a:pt x="28" y="20"/>
                    <a:pt x="20" y="16"/>
                  </a:cubicBezTo>
                  <a:cubicBezTo>
                    <a:pt x="17" y="15"/>
                    <a:pt x="12" y="14"/>
                    <a:pt x="9" y="11"/>
                  </a:cubicBezTo>
                  <a:cubicBezTo>
                    <a:pt x="6" y="8"/>
                    <a:pt x="4" y="4"/>
                    <a:pt x="0" y="3"/>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5" name="Freeform 532">
              <a:extLst>
                <a:ext uri="{FF2B5EF4-FFF2-40B4-BE49-F238E27FC236}">
                  <a16:creationId xmlns:a16="http://schemas.microsoft.com/office/drawing/2014/main" id="{4FFAD61A-6B4D-D2E3-617A-F94C10DB9232}"/>
                </a:ext>
              </a:extLst>
            </p:cNvPr>
            <p:cNvSpPr>
              <a:spLocks/>
            </p:cNvSpPr>
            <p:nvPr/>
          </p:nvSpPr>
          <p:spPr bwMode="auto">
            <a:xfrm>
              <a:off x="2586" y="3579"/>
              <a:ext cx="99" cy="38"/>
            </a:xfrm>
            <a:custGeom>
              <a:avLst/>
              <a:gdLst>
                <a:gd name="T0" fmla="*/ 0 w 44"/>
                <a:gd name="T1" fmla="*/ 9 h 17"/>
                <a:gd name="T2" fmla="*/ 101 w 44"/>
                <a:gd name="T3" fmla="*/ 0 h 17"/>
                <a:gd name="T4" fmla="*/ 299 w 44"/>
                <a:gd name="T5" fmla="*/ 89 h 17"/>
                <a:gd name="T6" fmla="*/ 502 w 44"/>
                <a:gd name="T7" fmla="*/ 190 h 17"/>
                <a:gd name="T8" fmla="*/ 92 w 44"/>
                <a:gd name="T9" fmla="*/ 5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17">
                  <a:moveTo>
                    <a:pt x="0" y="1"/>
                  </a:moveTo>
                  <a:cubicBezTo>
                    <a:pt x="2" y="3"/>
                    <a:pt x="6" y="1"/>
                    <a:pt x="9" y="0"/>
                  </a:cubicBezTo>
                  <a:cubicBezTo>
                    <a:pt x="7" y="8"/>
                    <a:pt x="21" y="7"/>
                    <a:pt x="26" y="8"/>
                  </a:cubicBezTo>
                  <a:cubicBezTo>
                    <a:pt x="33" y="10"/>
                    <a:pt x="40" y="12"/>
                    <a:pt x="44" y="17"/>
                  </a:cubicBezTo>
                  <a:cubicBezTo>
                    <a:pt x="33" y="9"/>
                    <a:pt x="19" y="11"/>
                    <a:pt x="8" y="5"/>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6" name="Freeform 533">
              <a:extLst>
                <a:ext uri="{FF2B5EF4-FFF2-40B4-BE49-F238E27FC236}">
                  <a16:creationId xmlns:a16="http://schemas.microsoft.com/office/drawing/2014/main" id="{5E68F55B-FFB3-27E8-1197-AC656011C39F}"/>
                </a:ext>
              </a:extLst>
            </p:cNvPr>
            <p:cNvSpPr>
              <a:spLocks/>
            </p:cNvSpPr>
            <p:nvPr/>
          </p:nvSpPr>
          <p:spPr bwMode="auto">
            <a:xfrm>
              <a:off x="2977" y="3640"/>
              <a:ext cx="33" cy="25"/>
            </a:xfrm>
            <a:custGeom>
              <a:avLst/>
              <a:gdLst>
                <a:gd name="T0" fmla="*/ 0 w 15"/>
                <a:gd name="T1" fmla="*/ 73 h 11"/>
                <a:gd name="T2" fmla="*/ 117 w 15"/>
                <a:gd name="T3" fmla="*/ 0 h 11"/>
                <a:gd name="T4" fmla="*/ 44 w 15"/>
                <a:gd name="T5" fmla="*/ 73 h 11"/>
                <a:gd name="T6" fmla="*/ 0 60000 65536"/>
                <a:gd name="T7" fmla="*/ 0 60000 65536"/>
                <a:gd name="T8" fmla="*/ 0 60000 65536"/>
              </a:gdLst>
              <a:ahLst/>
              <a:cxnLst>
                <a:cxn ang="T6">
                  <a:pos x="T0" y="T1"/>
                </a:cxn>
                <a:cxn ang="T7">
                  <a:pos x="T2" y="T3"/>
                </a:cxn>
                <a:cxn ang="T8">
                  <a:pos x="T4" y="T5"/>
                </a:cxn>
              </a:cxnLst>
              <a:rect l="0" t="0" r="r" b="b"/>
              <a:pathLst>
                <a:path w="15" h="11">
                  <a:moveTo>
                    <a:pt x="0" y="6"/>
                  </a:moveTo>
                  <a:cubicBezTo>
                    <a:pt x="7" y="11"/>
                    <a:pt x="15" y="7"/>
                    <a:pt x="11" y="0"/>
                  </a:cubicBezTo>
                  <a:cubicBezTo>
                    <a:pt x="12" y="4"/>
                    <a:pt x="8" y="6"/>
                    <a:pt x="4" y="6"/>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7" name="Freeform 534">
              <a:extLst>
                <a:ext uri="{FF2B5EF4-FFF2-40B4-BE49-F238E27FC236}">
                  <a16:creationId xmlns:a16="http://schemas.microsoft.com/office/drawing/2014/main" id="{9BD620EE-6260-5DDA-BFAE-70DBEAD51781}"/>
                </a:ext>
              </a:extLst>
            </p:cNvPr>
            <p:cNvSpPr>
              <a:spLocks/>
            </p:cNvSpPr>
            <p:nvPr/>
          </p:nvSpPr>
          <p:spPr bwMode="auto">
            <a:xfrm>
              <a:off x="2636" y="3402"/>
              <a:ext cx="29" cy="27"/>
            </a:xfrm>
            <a:custGeom>
              <a:avLst/>
              <a:gdLst>
                <a:gd name="T0" fmla="*/ 36 w 13"/>
                <a:gd name="T1" fmla="*/ 0 h 12"/>
                <a:gd name="T2" fmla="*/ 100 w 13"/>
                <a:gd name="T3" fmla="*/ 137 h 12"/>
                <a:gd name="T4" fmla="*/ 145 w 13"/>
                <a:gd name="T5" fmla="*/ 36 h 12"/>
                <a:gd name="T6" fmla="*/ 0 60000 65536"/>
                <a:gd name="T7" fmla="*/ 0 60000 65536"/>
                <a:gd name="T8" fmla="*/ 0 60000 65536"/>
              </a:gdLst>
              <a:ahLst/>
              <a:cxnLst>
                <a:cxn ang="T6">
                  <a:pos x="T0" y="T1"/>
                </a:cxn>
                <a:cxn ang="T7">
                  <a:pos x="T2" y="T3"/>
                </a:cxn>
                <a:cxn ang="T8">
                  <a:pos x="T4" y="T5"/>
                </a:cxn>
              </a:cxnLst>
              <a:rect l="0" t="0" r="r" b="b"/>
              <a:pathLst>
                <a:path w="13" h="12">
                  <a:moveTo>
                    <a:pt x="3" y="0"/>
                  </a:moveTo>
                  <a:cubicBezTo>
                    <a:pt x="0" y="2"/>
                    <a:pt x="6" y="10"/>
                    <a:pt x="9" y="12"/>
                  </a:cubicBezTo>
                  <a:cubicBezTo>
                    <a:pt x="9" y="8"/>
                    <a:pt x="8" y="2"/>
                    <a:pt x="13" y="3"/>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8" name="Freeform 535">
              <a:extLst>
                <a:ext uri="{FF2B5EF4-FFF2-40B4-BE49-F238E27FC236}">
                  <a16:creationId xmlns:a16="http://schemas.microsoft.com/office/drawing/2014/main" id="{31FE0E2C-9B26-5F2E-612D-BE5BC8D0109E}"/>
                </a:ext>
              </a:extLst>
            </p:cNvPr>
            <p:cNvSpPr>
              <a:spLocks/>
            </p:cNvSpPr>
            <p:nvPr/>
          </p:nvSpPr>
          <p:spPr bwMode="auto">
            <a:xfrm>
              <a:off x="2476" y="2529"/>
              <a:ext cx="9" cy="14"/>
            </a:xfrm>
            <a:custGeom>
              <a:avLst/>
              <a:gdLst>
                <a:gd name="T0" fmla="*/ 11 w 4"/>
                <a:gd name="T1" fmla="*/ 28 h 6"/>
                <a:gd name="T2" fmla="*/ 11 w 4"/>
                <a:gd name="T3" fmla="*/ 77 h 6"/>
                <a:gd name="T4" fmla="*/ 45 w 4"/>
                <a:gd name="T5" fmla="*/ 28 h 6"/>
                <a:gd name="T6" fmla="*/ 36 w 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1" y="2"/>
                  </a:moveTo>
                  <a:cubicBezTo>
                    <a:pt x="1" y="4"/>
                    <a:pt x="0" y="5"/>
                    <a:pt x="1" y="6"/>
                  </a:cubicBezTo>
                  <a:cubicBezTo>
                    <a:pt x="2" y="5"/>
                    <a:pt x="3" y="4"/>
                    <a:pt x="4" y="2"/>
                  </a:cubicBezTo>
                  <a:cubicBezTo>
                    <a:pt x="4"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9" name="Freeform 536">
              <a:extLst>
                <a:ext uri="{FF2B5EF4-FFF2-40B4-BE49-F238E27FC236}">
                  <a16:creationId xmlns:a16="http://schemas.microsoft.com/office/drawing/2014/main" id="{BF752726-9C20-A6B9-E0A1-3425A621DDC3}"/>
                </a:ext>
              </a:extLst>
            </p:cNvPr>
            <p:cNvSpPr>
              <a:spLocks/>
            </p:cNvSpPr>
            <p:nvPr/>
          </p:nvSpPr>
          <p:spPr bwMode="auto">
            <a:xfrm>
              <a:off x="2631" y="2437"/>
              <a:ext cx="29" cy="18"/>
            </a:xfrm>
            <a:custGeom>
              <a:avLst/>
              <a:gdLst>
                <a:gd name="T0" fmla="*/ 36 w 13"/>
                <a:gd name="T1" fmla="*/ 45 h 8"/>
                <a:gd name="T2" fmla="*/ 0 w 13"/>
                <a:gd name="T3" fmla="*/ 92 h 8"/>
                <a:gd name="T4" fmla="*/ 145 w 13"/>
                <a:gd name="T5" fmla="*/ 92 h 8"/>
                <a:gd name="T6" fmla="*/ 89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3" y="4"/>
                  </a:moveTo>
                  <a:cubicBezTo>
                    <a:pt x="2" y="5"/>
                    <a:pt x="0" y="7"/>
                    <a:pt x="0" y="8"/>
                  </a:cubicBezTo>
                  <a:cubicBezTo>
                    <a:pt x="4" y="6"/>
                    <a:pt x="9" y="6"/>
                    <a:pt x="13" y="8"/>
                  </a:cubicBezTo>
                  <a:cubicBezTo>
                    <a:pt x="12" y="5"/>
                    <a:pt x="7" y="2"/>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0" name="Freeform 537">
              <a:extLst>
                <a:ext uri="{FF2B5EF4-FFF2-40B4-BE49-F238E27FC236}">
                  <a16:creationId xmlns:a16="http://schemas.microsoft.com/office/drawing/2014/main" id="{41EA13C5-FD30-4058-6126-0E97429CFC65}"/>
                </a:ext>
              </a:extLst>
            </p:cNvPr>
            <p:cNvSpPr>
              <a:spLocks/>
            </p:cNvSpPr>
            <p:nvPr/>
          </p:nvSpPr>
          <p:spPr bwMode="auto">
            <a:xfrm>
              <a:off x="3212" y="2785"/>
              <a:ext cx="36" cy="65"/>
            </a:xfrm>
            <a:custGeom>
              <a:avLst/>
              <a:gdLst>
                <a:gd name="T0" fmla="*/ 45 w 16"/>
                <a:gd name="T1" fmla="*/ 9 h 29"/>
                <a:gd name="T2" fmla="*/ 92 w 16"/>
                <a:gd name="T3" fmla="*/ 202 h 29"/>
                <a:gd name="T4" fmla="*/ 11 w 16"/>
                <a:gd name="T5" fmla="*/ 327 h 29"/>
                <a:gd name="T6" fmla="*/ 182 w 16"/>
                <a:gd name="T7" fmla="*/ 182 h 29"/>
                <a:gd name="T8" fmla="*/ 81 w 1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9">
                  <a:moveTo>
                    <a:pt x="4" y="1"/>
                  </a:moveTo>
                  <a:cubicBezTo>
                    <a:pt x="7" y="6"/>
                    <a:pt x="12" y="13"/>
                    <a:pt x="8" y="18"/>
                  </a:cubicBezTo>
                  <a:cubicBezTo>
                    <a:pt x="4" y="23"/>
                    <a:pt x="0" y="20"/>
                    <a:pt x="1" y="29"/>
                  </a:cubicBezTo>
                  <a:cubicBezTo>
                    <a:pt x="1" y="23"/>
                    <a:pt x="10" y="16"/>
                    <a:pt x="16" y="16"/>
                  </a:cubicBezTo>
                  <a:cubicBezTo>
                    <a:pt x="11" y="13"/>
                    <a:pt x="7" y="6"/>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1" name="Freeform 538">
              <a:extLst>
                <a:ext uri="{FF2B5EF4-FFF2-40B4-BE49-F238E27FC236}">
                  <a16:creationId xmlns:a16="http://schemas.microsoft.com/office/drawing/2014/main" id="{9A3EA844-3E89-9B8E-EBF5-C885C5F4A15F}"/>
                </a:ext>
              </a:extLst>
            </p:cNvPr>
            <p:cNvSpPr>
              <a:spLocks/>
            </p:cNvSpPr>
            <p:nvPr/>
          </p:nvSpPr>
          <p:spPr bwMode="auto">
            <a:xfrm>
              <a:off x="3282" y="2895"/>
              <a:ext cx="25" cy="43"/>
            </a:xfrm>
            <a:custGeom>
              <a:avLst/>
              <a:gdLst>
                <a:gd name="T0" fmla="*/ 0 w 11"/>
                <a:gd name="T1" fmla="*/ 93 h 19"/>
                <a:gd name="T2" fmla="*/ 130 w 11"/>
                <a:gd name="T3" fmla="*/ 57 h 19"/>
                <a:gd name="T4" fmla="*/ 102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0" y="8"/>
                  </a:moveTo>
                  <a:cubicBezTo>
                    <a:pt x="0" y="19"/>
                    <a:pt x="8" y="5"/>
                    <a:pt x="11" y="5"/>
                  </a:cubicBezTo>
                  <a:cubicBezTo>
                    <a:pt x="10" y="4"/>
                    <a:pt x="10" y="2"/>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2" name="Freeform 539">
              <a:extLst>
                <a:ext uri="{FF2B5EF4-FFF2-40B4-BE49-F238E27FC236}">
                  <a16:creationId xmlns:a16="http://schemas.microsoft.com/office/drawing/2014/main" id="{8E438854-7629-609E-4C27-170C4E324B9D}"/>
                </a:ext>
              </a:extLst>
            </p:cNvPr>
            <p:cNvSpPr>
              <a:spLocks/>
            </p:cNvSpPr>
            <p:nvPr/>
          </p:nvSpPr>
          <p:spPr bwMode="auto">
            <a:xfrm>
              <a:off x="3085" y="2980"/>
              <a:ext cx="35" cy="56"/>
            </a:xfrm>
            <a:custGeom>
              <a:avLst/>
              <a:gdLst>
                <a:gd name="T0" fmla="*/ 0 w 16"/>
                <a:gd name="T1" fmla="*/ 181 h 25"/>
                <a:gd name="T2" fmla="*/ 9 w 16"/>
                <a:gd name="T3" fmla="*/ 280 h 25"/>
                <a:gd name="T4" fmla="*/ 72 w 16"/>
                <a:gd name="T5" fmla="*/ 202 h 25"/>
                <a:gd name="T6" fmla="*/ 158 w 16"/>
                <a:gd name="T7" fmla="*/ 260 h 25"/>
                <a:gd name="T8" fmla="*/ 116 w 16"/>
                <a:gd name="T9" fmla="*/ 134 h 25"/>
                <a:gd name="T10" fmla="*/ 133 w 16"/>
                <a:gd name="T11" fmla="*/ 0 h 25"/>
                <a:gd name="T12" fmla="*/ 44 w 16"/>
                <a:gd name="T13" fmla="*/ 155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5">
                  <a:moveTo>
                    <a:pt x="0" y="16"/>
                  </a:moveTo>
                  <a:cubicBezTo>
                    <a:pt x="0" y="18"/>
                    <a:pt x="0" y="22"/>
                    <a:pt x="1" y="25"/>
                  </a:cubicBezTo>
                  <a:cubicBezTo>
                    <a:pt x="2" y="23"/>
                    <a:pt x="5" y="18"/>
                    <a:pt x="7" y="18"/>
                  </a:cubicBezTo>
                  <a:cubicBezTo>
                    <a:pt x="11" y="17"/>
                    <a:pt x="12" y="22"/>
                    <a:pt x="15" y="23"/>
                  </a:cubicBezTo>
                  <a:cubicBezTo>
                    <a:pt x="16" y="18"/>
                    <a:pt x="12" y="16"/>
                    <a:pt x="11" y="12"/>
                  </a:cubicBezTo>
                  <a:cubicBezTo>
                    <a:pt x="10" y="8"/>
                    <a:pt x="13" y="4"/>
                    <a:pt x="13" y="0"/>
                  </a:cubicBezTo>
                  <a:cubicBezTo>
                    <a:pt x="11" y="9"/>
                    <a:pt x="16" y="17"/>
                    <a:pt x="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3" name="Freeform 540">
              <a:extLst>
                <a:ext uri="{FF2B5EF4-FFF2-40B4-BE49-F238E27FC236}">
                  <a16:creationId xmlns:a16="http://schemas.microsoft.com/office/drawing/2014/main" id="{6A056A06-5EA1-83E8-EED0-52DAD722F99B}"/>
                </a:ext>
              </a:extLst>
            </p:cNvPr>
            <p:cNvSpPr>
              <a:spLocks/>
            </p:cNvSpPr>
            <p:nvPr/>
          </p:nvSpPr>
          <p:spPr bwMode="auto">
            <a:xfrm>
              <a:off x="3120" y="3070"/>
              <a:ext cx="32" cy="22"/>
            </a:xfrm>
            <a:custGeom>
              <a:avLst/>
              <a:gdLst>
                <a:gd name="T0" fmla="*/ 0 w 14"/>
                <a:gd name="T1" fmla="*/ 0 h 10"/>
                <a:gd name="T2" fmla="*/ 25 w 14"/>
                <a:gd name="T3" fmla="*/ 106 h 10"/>
                <a:gd name="T4" fmla="*/ 85 w 14"/>
                <a:gd name="T5" fmla="*/ 44 h 10"/>
                <a:gd name="T6" fmla="*/ 167 w 14"/>
                <a:gd name="T7" fmla="*/ 3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0">
                  <a:moveTo>
                    <a:pt x="0" y="0"/>
                  </a:moveTo>
                  <a:cubicBezTo>
                    <a:pt x="0" y="3"/>
                    <a:pt x="1" y="7"/>
                    <a:pt x="2" y="10"/>
                  </a:cubicBezTo>
                  <a:cubicBezTo>
                    <a:pt x="4" y="8"/>
                    <a:pt x="5" y="5"/>
                    <a:pt x="7" y="4"/>
                  </a:cubicBezTo>
                  <a:cubicBezTo>
                    <a:pt x="9" y="3"/>
                    <a:pt x="12" y="4"/>
                    <a:pt x="1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4" name="Freeform 541">
              <a:extLst>
                <a:ext uri="{FF2B5EF4-FFF2-40B4-BE49-F238E27FC236}">
                  <a16:creationId xmlns:a16="http://schemas.microsoft.com/office/drawing/2014/main" id="{5DB59FD3-A756-73C0-16E9-B15DEBE6A4A4}"/>
                </a:ext>
              </a:extLst>
            </p:cNvPr>
            <p:cNvSpPr>
              <a:spLocks/>
            </p:cNvSpPr>
            <p:nvPr/>
          </p:nvSpPr>
          <p:spPr bwMode="auto">
            <a:xfrm>
              <a:off x="3246" y="3086"/>
              <a:ext cx="45" cy="20"/>
            </a:xfrm>
            <a:custGeom>
              <a:avLst/>
              <a:gdLst>
                <a:gd name="T0" fmla="*/ 0 w 20"/>
                <a:gd name="T1" fmla="*/ 9 h 9"/>
                <a:gd name="T2" fmla="*/ 11 w 20"/>
                <a:gd name="T3" fmla="*/ 9 h 9"/>
                <a:gd name="T4" fmla="*/ 45 w 20"/>
                <a:gd name="T5" fmla="*/ 98 h 9"/>
                <a:gd name="T6" fmla="*/ 92 w 20"/>
                <a:gd name="T7" fmla="*/ 44 h 9"/>
                <a:gd name="T8" fmla="*/ 227 w 20"/>
                <a:gd name="T9" fmla="*/ 44 h 9"/>
                <a:gd name="T10" fmla="*/ 126 w 20"/>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9">
                  <a:moveTo>
                    <a:pt x="0" y="1"/>
                  </a:moveTo>
                  <a:cubicBezTo>
                    <a:pt x="1" y="1"/>
                    <a:pt x="0" y="0"/>
                    <a:pt x="1" y="1"/>
                  </a:cubicBezTo>
                  <a:cubicBezTo>
                    <a:pt x="1" y="3"/>
                    <a:pt x="1" y="9"/>
                    <a:pt x="4" y="9"/>
                  </a:cubicBezTo>
                  <a:cubicBezTo>
                    <a:pt x="6" y="9"/>
                    <a:pt x="7" y="5"/>
                    <a:pt x="8" y="4"/>
                  </a:cubicBezTo>
                  <a:cubicBezTo>
                    <a:pt x="12" y="2"/>
                    <a:pt x="17" y="9"/>
                    <a:pt x="20" y="4"/>
                  </a:cubicBezTo>
                  <a:cubicBezTo>
                    <a:pt x="18" y="2"/>
                    <a:pt x="11" y="2"/>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5" name="Freeform 542">
              <a:extLst>
                <a:ext uri="{FF2B5EF4-FFF2-40B4-BE49-F238E27FC236}">
                  <a16:creationId xmlns:a16="http://schemas.microsoft.com/office/drawing/2014/main" id="{BE495295-E229-9269-06B6-4687F54F8347}"/>
                </a:ext>
              </a:extLst>
            </p:cNvPr>
            <p:cNvSpPr>
              <a:spLocks/>
            </p:cNvSpPr>
            <p:nvPr/>
          </p:nvSpPr>
          <p:spPr bwMode="auto">
            <a:xfrm>
              <a:off x="3365" y="3057"/>
              <a:ext cx="20" cy="42"/>
            </a:xfrm>
            <a:custGeom>
              <a:avLst/>
              <a:gdLst>
                <a:gd name="T0" fmla="*/ 64 w 9"/>
                <a:gd name="T1" fmla="*/ 0 h 19"/>
                <a:gd name="T2" fmla="*/ 64 w 9"/>
                <a:gd name="T3" fmla="*/ 88 h 19"/>
                <a:gd name="T4" fmla="*/ 64 w 9"/>
                <a:gd name="T5" fmla="*/ 206 h 19"/>
                <a:gd name="T6" fmla="*/ 98 w 9"/>
                <a:gd name="T7" fmla="*/ 153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9">
                  <a:moveTo>
                    <a:pt x="6" y="0"/>
                  </a:moveTo>
                  <a:cubicBezTo>
                    <a:pt x="0" y="1"/>
                    <a:pt x="5" y="5"/>
                    <a:pt x="6" y="8"/>
                  </a:cubicBezTo>
                  <a:cubicBezTo>
                    <a:pt x="7" y="13"/>
                    <a:pt x="7" y="14"/>
                    <a:pt x="6" y="19"/>
                  </a:cubicBezTo>
                  <a:cubicBezTo>
                    <a:pt x="7" y="17"/>
                    <a:pt x="8" y="16"/>
                    <a:pt x="9"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6" name="Freeform 543">
              <a:extLst>
                <a:ext uri="{FF2B5EF4-FFF2-40B4-BE49-F238E27FC236}">
                  <a16:creationId xmlns:a16="http://schemas.microsoft.com/office/drawing/2014/main" id="{500186B1-DF54-7C38-9B7C-AC3A44D1F339}"/>
                </a:ext>
              </a:extLst>
            </p:cNvPr>
            <p:cNvSpPr>
              <a:spLocks/>
            </p:cNvSpPr>
            <p:nvPr/>
          </p:nvSpPr>
          <p:spPr bwMode="auto">
            <a:xfrm>
              <a:off x="3414" y="2897"/>
              <a:ext cx="21" cy="23"/>
            </a:xfrm>
            <a:custGeom>
              <a:avLst/>
              <a:gdLst>
                <a:gd name="T0" fmla="*/ 49 w 9"/>
                <a:gd name="T1" fmla="*/ 0 h 10"/>
                <a:gd name="T2" fmla="*/ 114 w 9"/>
                <a:gd name="T3" fmla="*/ 122 h 10"/>
                <a:gd name="T4" fmla="*/ 0 60000 65536"/>
                <a:gd name="T5" fmla="*/ 0 60000 65536"/>
              </a:gdLst>
              <a:ahLst/>
              <a:cxnLst>
                <a:cxn ang="T4">
                  <a:pos x="T0" y="T1"/>
                </a:cxn>
                <a:cxn ang="T5">
                  <a:pos x="T2" y="T3"/>
                </a:cxn>
              </a:cxnLst>
              <a:rect l="0" t="0" r="r" b="b"/>
              <a:pathLst>
                <a:path w="9" h="10">
                  <a:moveTo>
                    <a:pt x="4" y="0"/>
                  </a:moveTo>
                  <a:cubicBezTo>
                    <a:pt x="0" y="9"/>
                    <a:pt x="6" y="6"/>
                    <a:pt x="9"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7" name="Freeform 544">
              <a:extLst>
                <a:ext uri="{FF2B5EF4-FFF2-40B4-BE49-F238E27FC236}">
                  <a16:creationId xmlns:a16="http://schemas.microsoft.com/office/drawing/2014/main" id="{7B075AB0-2E1C-DDC8-664C-340D192994CD}"/>
                </a:ext>
              </a:extLst>
            </p:cNvPr>
            <p:cNvSpPr>
              <a:spLocks/>
            </p:cNvSpPr>
            <p:nvPr/>
          </p:nvSpPr>
          <p:spPr bwMode="auto">
            <a:xfrm>
              <a:off x="3500" y="3101"/>
              <a:ext cx="9" cy="23"/>
            </a:xfrm>
            <a:custGeom>
              <a:avLst/>
              <a:gdLst>
                <a:gd name="T0" fmla="*/ 36 w 4"/>
                <a:gd name="T1" fmla="*/ 0 h 10"/>
                <a:gd name="T2" fmla="*/ 45 w 4"/>
                <a:gd name="T3" fmla="*/ 122 h 10"/>
                <a:gd name="T4" fmla="*/ 0 60000 65536"/>
                <a:gd name="T5" fmla="*/ 0 60000 65536"/>
              </a:gdLst>
              <a:ahLst/>
              <a:cxnLst>
                <a:cxn ang="T4">
                  <a:pos x="T0" y="T1"/>
                </a:cxn>
                <a:cxn ang="T5">
                  <a:pos x="T2" y="T3"/>
                </a:cxn>
              </a:cxnLst>
              <a:rect l="0" t="0" r="r" b="b"/>
              <a:pathLst>
                <a:path w="4" h="10">
                  <a:moveTo>
                    <a:pt x="3" y="0"/>
                  </a:moveTo>
                  <a:cubicBezTo>
                    <a:pt x="1" y="3"/>
                    <a:pt x="0" y="8"/>
                    <a:pt x="4"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8" name="Freeform 545">
              <a:extLst>
                <a:ext uri="{FF2B5EF4-FFF2-40B4-BE49-F238E27FC236}">
                  <a16:creationId xmlns:a16="http://schemas.microsoft.com/office/drawing/2014/main" id="{157D3447-3E0E-BF7C-AFD4-9280C03DE905}"/>
                </a:ext>
              </a:extLst>
            </p:cNvPr>
            <p:cNvSpPr>
              <a:spLocks/>
            </p:cNvSpPr>
            <p:nvPr/>
          </p:nvSpPr>
          <p:spPr bwMode="auto">
            <a:xfrm>
              <a:off x="3515" y="3187"/>
              <a:ext cx="9" cy="20"/>
            </a:xfrm>
            <a:custGeom>
              <a:avLst/>
              <a:gdLst>
                <a:gd name="T0" fmla="*/ 45 w 4"/>
                <a:gd name="T1" fmla="*/ 0 h 9"/>
                <a:gd name="T2" fmla="*/ 0 w 4"/>
                <a:gd name="T3" fmla="*/ 98 h 9"/>
                <a:gd name="T4" fmla="*/ 0 60000 65536"/>
                <a:gd name="T5" fmla="*/ 0 60000 65536"/>
              </a:gdLst>
              <a:ahLst/>
              <a:cxnLst>
                <a:cxn ang="T4">
                  <a:pos x="T0" y="T1"/>
                </a:cxn>
                <a:cxn ang="T5">
                  <a:pos x="T2" y="T3"/>
                </a:cxn>
              </a:cxnLst>
              <a:rect l="0" t="0" r="r" b="b"/>
              <a:pathLst>
                <a:path w="4" h="9">
                  <a:moveTo>
                    <a:pt x="4" y="0"/>
                  </a:moveTo>
                  <a:cubicBezTo>
                    <a:pt x="1" y="2"/>
                    <a:pt x="0" y="6"/>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9" name="Freeform 546">
              <a:extLst>
                <a:ext uri="{FF2B5EF4-FFF2-40B4-BE49-F238E27FC236}">
                  <a16:creationId xmlns:a16="http://schemas.microsoft.com/office/drawing/2014/main" id="{1644A4BE-CA47-A683-4BD6-205CFC239714}"/>
                </a:ext>
              </a:extLst>
            </p:cNvPr>
            <p:cNvSpPr>
              <a:spLocks/>
            </p:cNvSpPr>
            <p:nvPr/>
          </p:nvSpPr>
          <p:spPr bwMode="auto">
            <a:xfrm>
              <a:off x="3304" y="3294"/>
              <a:ext cx="25" cy="41"/>
            </a:xfrm>
            <a:custGeom>
              <a:avLst/>
              <a:gdLst>
                <a:gd name="T0" fmla="*/ 0 w 11"/>
                <a:gd name="T1" fmla="*/ 212 h 18"/>
                <a:gd name="T2" fmla="*/ 82 w 11"/>
                <a:gd name="T3" fmla="*/ 141 h 18"/>
                <a:gd name="T4" fmla="*/ 73 w 11"/>
                <a:gd name="T5" fmla="*/ 0 h 18"/>
                <a:gd name="T6" fmla="*/ 130 w 11"/>
                <a:gd name="T7" fmla="*/ 203 h 18"/>
                <a:gd name="T8" fmla="*/ 57 w 11"/>
                <a:gd name="T9" fmla="*/ 21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8">
                  <a:moveTo>
                    <a:pt x="0" y="18"/>
                  </a:moveTo>
                  <a:cubicBezTo>
                    <a:pt x="1" y="17"/>
                    <a:pt x="6" y="14"/>
                    <a:pt x="7" y="12"/>
                  </a:cubicBezTo>
                  <a:cubicBezTo>
                    <a:pt x="8" y="9"/>
                    <a:pt x="5" y="3"/>
                    <a:pt x="6" y="0"/>
                  </a:cubicBezTo>
                  <a:cubicBezTo>
                    <a:pt x="8" y="5"/>
                    <a:pt x="8" y="11"/>
                    <a:pt x="11" y="17"/>
                  </a:cubicBezTo>
                  <a:cubicBezTo>
                    <a:pt x="9" y="17"/>
                    <a:pt x="7" y="17"/>
                    <a:pt x="5"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0" name="Freeform 547">
              <a:extLst>
                <a:ext uri="{FF2B5EF4-FFF2-40B4-BE49-F238E27FC236}">
                  <a16:creationId xmlns:a16="http://schemas.microsoft.com/office/drawing/2014/main" id="{8C01665B-B2F6-24E4-527C-5C8218FD5299}"/>
                </a:ext>
              </a:extLst>
            </p:cNvPr>
            <p:cNvSpPr>
              <a:spLocks/>
            </p:cNvSpPr>
            <p:nvPr/>
          </p:nvSpPr>
          <p:spPr bwMode="auto">
            <a:xfrm>
              <a:off x="3477" y="3364"/>
              <a:ext cx="14" cy="16"/>
            </a:xfrm>
            <a:custGeom>
              <a:avLst/>
              <a:gdLst>
                <a:gd name="T0" fmla="*/ 77 w 6"/>
                <a:gd name="T1" fmla="*/ 25 h 7"/>
                <a:gd name="T2" fmla="*/ 0 w 6"/>
                <a:gd name="T3" fmla="*/ 57 h 7"/>
                <a:gd name="T4" fmla="*/ 37 w 6"/>
                <a:gd name="T5" fmla="*/ 73 h 7"/>
                <a:gd name="T6" fmla="*/ 0 60000 65536"/>
                <a:gd name="T7" fmla="*/ 0 60000 65536"/>
                <a:gd name="T8" fmla="*/ 0 60000 65536"/>
              </a:gdLst>
              <a:ahLst/>
              <a:cxnLst>
                <a:cxn ang="T6">
                  <a:pos x="T0" y="T1"/>
                </a:cxn>
                <a:cxn ang="T7">
                  <a:pos x="T2" y="T3"/>
                </a:cxn>
                <a:cxn ang="T8">
                  <a:pos x="T4" y="T5"/>
                </a:cxn>
              </a:cxnLst>
              <a:rect l="0" t="0" r="r" b="b"/>
              <a:pathLst>
                <a:path w="6" h="7">
                  <a:moveTo>
                    <a:pt x="6" y="2"/>
                  </a:moveTo>
                  <a:cubicBezTo>
                    <a:pt x="3" y="0"/>
                    <a:pt x="1" y="2"/>
                    <a:pt x="0" y="5"/>
                  </a:cubicBezTo>
                  <a:cubicBezTo>
                    <a:pt x="1" y="7"/>
                    <a:pt x="2" y="6"/>
                    <a:pt x="3"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1" name="Freeform 548">
              <a:extLst>
                <a:ext uri="{FF2B5EF4-FFF2-40B4-BE49-F238E27FC236}">
                  <a16:creationId xmlns:a16="http://schemas.microsoft.com/office/drawing/2014/main" id="{8F2BA533-ED5C-8C48-C907-8CE9895B4AE2}"/>
                </a:ext>
              </a:extLst>
            </p:cNvPr>
            <p:cNvSpPr>
              <a:spLocks/>
            </p:cNvSpPr>
            <p:nvPr/>
          </p:nvSpPr>
          <p:spPr bwMode="auto">
            <a:xfrm>
              <a:off x="3536" y="3431"/>
              <a:ext cx="60" cy="25"/>
            </a:xfrm>
            <a:custGeom>
              <a:avLst/>
              <a:gdLst>
                <a:gd name="T0" fmla="*/ 0 w 27"/>
                <a:gd name="T1" fmla="*/ 45 h 11"/>
                <a:gd name="T2" fmla="*/ 178 w 27"/>
                <a:gd name="T3" fmla="*/ 25 h 11"/>
                <a:gd name="T4" fmla="*/ 287 w 27"/>
                <a:gd name="T5" fmla="*/ 0 h 11"/>
                <a:gd name="T6" fmla="*/ 296 w 27"/>
                <a:gd name="T7" fmla="*/ 93 h 11"/>
                <a:gd name="T8" fmla="*/ 133 w 27"/>
                <a:gd name="T9" fmla="*/ 8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1">
                  <a:moveTo>
                    <a:pt x="0" y="4"/>
                  </a:moveTo>
                  <a:cubicBezTo>
                    <a:pt x="3" y="11"/>
                    <a:pt x="12" y="2"/>
                    <a:pt x="16" y="2"/>
                  </a:cubicBezTo>
                  <a:cubicBezTo>
                    <a:pt x="16" y="11"/>
                    <a:pt x="24" y="3"/>
                    <a:pt x="26" y="0"/>
                  </a:cubicBezTo>
                  <a:cubicBezTo>
                    <a:pt x="27" y="3"/>
                    <a:pt x="26" y="6"/>
                    <a:pt x="27" y="8"/>
                  </a:cubicBezTo>
                  <a:cubicBezTo>
                    <a:pt x="22" y="6"/>
                    <a:pt x="17" y="10"/>
                    <a:pt x="12"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2" name="Freeform 549">
              <a:extLst>
                <a:ext uri="{FF2B5EF4-FFF2-40B4-BE49-F238E27FC236}">
                  <a16:creationId xmlns:a16="http://schemas.microsoft.com/office/drawing/2014/main" id="{2E434690-9C55-52A1-549B-18F119CFDA7E}"/>
                </a:ext>
              </a:extLst>
            </p:cNvPr>
            <p:cNvSpPr>
              <a:spLocks/>
            </p:cNvSpPr>
            <p:nvPr/>
          </p:nvSpPr>
          <p:spPr bwMode="auto">
            <a:xfrm>
              <a:off x="3455" y="3503"/>
              <a:ext cx="24" cy="70"/>
            </a:xfrm>
            <a:custGeom>
              <a:avLst/>
              <a:gdLst>
                <a:gd name="T0" fmla="*/ 113 w 11"/>
                <a:gd name="T1" fmla="*/ 0 h 31"/>
                <a:gd name="T2" fmla="*/ 33 w 11"/>
                <a:gd name="T3" fmla="*/ 126 h 31"/>
                <a:gd name="T4" fmla="*/ 72 w 11"/>
                <a:gd name="T5" fmla="*/ 138 h 31"/>
                <a:gd name="T6" fmla="*/ 61 w 11"/>
                <a:gd name="T7" fmla="*/ 357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1">
                  <a:moveTo>
                    <a:pt x="11" y="0"/>
                  </a:moveTo>
                  <a:cubicBezTo>
                    <a:pt x="9" y="3"/>
                    <a:pt x="4" y="7"/>
                    <a:pt x="3" y="11"/>
                  </a:cubicBezTo>
                  <a:cubicBezTo>
                    <a:pt x="4" y="11"/>
                    <a:pt x="5" y="12"/>
                    <a:pt x="7" y="12"/>
                  </a:cubicBezTo>
                  <a:cubicBezTo>
                    <a:pt x="8" y="20"/>
                    <a:pt x="0" y="24"/>
                    <a:pt x="6"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3" name="Freeform 550">
              <a:extLst>
                <a:ext uri="{FF2B5EF4-FFF2-40B4-BE49-F238E27FC236}">
                  <a16:creationId xmlns:a16="http://schemas.microsoft.com/office/drawing/2014/main" id="{897DC658-7506-5ED4-CEEE-3B7836375920}"/>
                </a:ext>
              </a:extLst>
            </p:cNvPr>
            <p:cNvSpPr>
              <a:spLocks/>
            </p:cNvSpPr>
            <p:nvPr/>
          </p:nvSpPr>
          <p:spPr bwMode="auto">
            <a:xfrm>
              <a:off x="3598" y="3597"/>
              <a:ext cx="36" cy="41"/>
            </a:xfrm>
            <a:custGeom>
              <a:avLst/>
              <a:gdLst>
                <a:gd name="T0" fmla="*/ 0 w 16"/>
                <a:gd name="T1" fmla="*/ 0 h 18"/>
                <a:gd name="T2" fmla="*/ 72 w 16"/>
                <a:gd name="T3" fmla="*/ 212 h 18"/>
                <a:gd name="T4" fmla="*/ 182 w 16"/>
                <a:gd name="T5" fmla="*/ 203 h 18"/>
                <a:gd name="T6" fmla="*/ 72 w 16"/>
                <a:gd name="T7" fmla="*/ 141 h 18"/>
                <a:gd name="T8" fmla="*/ 25 w 16"/>
                <a:gd name="T9" fmla="*/ 3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8">
                  <a:moveTo>
                    <a:pt x="0" y="0"/>
                  </a:moveTo>
                  <a:cubicBezTo>
                    <a:pt x="0" y="5"/>
                    <a:pt x="7" y="11"/>
                    <a:pt x="6" y="18"/>
                  </a:cubicBezTo>
                  <a:cubicBezTo>
                    <a:pt x="9" y="17"/>
                    <a:pt x="14" y="14"/>
                    <a:pt x="16" y="17"/>
                  </a:cubicBezTo>
                  <a:cubicBezTo>
                    <a:pt x="12" y="16"/>
                    <a:pt x="8" y="15"/>
                    <a:pt x="6" y="12"/>
                  </a:cubicBezTo>
                  <a:cubicBezTo>
                    <a:pt x="5" y="9"/>
                    <a:pt x="8" y="5"/>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4" name="Freeform 551">
              <a:extLst>
                <a:ext uri="{FF2B5EF4-FFF2-40B4-BE49-F238E27FC236}">
                  <a16:creationId xmlns:a16="http://schemas.microsoft.com/office/drawing/2014/main" id="{4598C7C0-C78F-CE49-147D-A824DD5E374E}"/>
                </a:ext>
              </a:extLst>
            </p:cNvPr>
            <p:cNvSpPr>
              <a:spLocks/>
            </p:cNvSpPr>
            <p:nvPr/>
          </p:nvSpPr>
          <p:spPr bwMode="auto">
            <a:xfrm>
              <a:off x="3545" y="3678"/>
              <a:ext cx="13" cy="16"/>
            </a:xfrm>
            <a:custGeom>
              <a:avLst/>
              <a:gdLst>
                <a:gd name="T0" fmla="*/ 43 w 6"/>
                <a:gd name="T1" fmla="*/ 0 h 7"/>
                <a:gd name="T2" fmla="*/ 0 w 6"/>
                <a:gd name="T3" fmla="*/ 37 h 7"/>
                <a:gd name="T4" fmla="*/ 61 w 6"/>
                <a:gd name="T5" fmla="*/ 85 h 7"/>
                <a:gd name="T6" fmla="*/ 0 60000 65536"/>
                <a:gd name="T7" fmla="*/ 0 60000 65536"/>
                <a:gd name="T8" fmla="*/ 0 60000 65536"/>
              </a:gdLst>
              <a:ahLst/>
              <a:cxnLst>
                <a:cxn ang="T6">
                  <a:pos x="T0" y="T1"/>
                </a:cxn>
                <a:cxn ang="T7">
                  <a:pos x="T2" y="T3"/>
                </a:cxn>
                <a:cxn ang="T8">
                  <a:pos x="T4" y="T5"/>
                </a:cxn>
              </a:cxnLst>
              <a:rect l="0" t="0" r="r" b="b"/>
              <a:pathLst>
                <a:path w="6" h="7">
                  <a:moveTo>
                    <a:pt x="4" y="0"/>
                  </a:moveTo>
                  <a:cubicBezTo>
                    <a:pt x="2" y="1"/>
                    <a:pt x="1" y="2"/>
                    <a:pt x="0" y="3"/>
                  </a:cubicBezTo>
                  <a:cubicBezTo>
                    <a:pt x="2" y="4"/>
                    <a:pt x="5" y="5"/>
                    <a:pt x="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5" name="Freeform 552">
              <a:extLst>
                <a:ext uri="{FF2B5EF4-FFF2-40B4-BE49-F238E27FC236}">
                  <a16:creationId xmlns:a16="http://schemas.microsoft.com/office/drawing/2014/main" id="{F21D5C8F-DC02-D0C7-5CF0-A8F09F450A75}"/>
                </a:ext>
              </a:extLst>
            </p:cNvPr>
            <p:cNvSpPr>
              <a:spLocks/>
            </p:cNvSpPr>
            <p:nvPr/>
          </p:nvSpPr>
          <p:spPr bwMode="auto">
            <a:xfrm>
              <a:off x="3154" y="3521"/>
              <a:ext cx="34" cy="22"/>
            </a:xfrm>
            <a:custGeom>
              <a:avLst/>
              <a:gdLst>
                <a:gd name="T0" fmla="*/ 25 w 15"/>
                <a:gd name="T1" fmla="*/ 64 h 10"/>
                <a:gd name="T2" fmla="*/ 129 w 15"/>
                <a:gd name="T3" fmla="*/ 0 h 10"/>
                <a:gd name="T4" fmla="*/ 102 w 15"/>
                <a:gd name="T5" fmla="*/ 64 h 10"/>
                <a:gd name="T6" fmla="*/ 118 w 15"/>
                <a:gd name="T7" fmla="*/ 4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0">
                  <a:moveTo>
                    <a:pt x="2" y="6"/>
                  </a:moveTo>
                  <a:cubicBezTo>
                    <a:pt x="0" y="10"/>
                    <a:pt x="10" y="1"/>
                    <a:pt x="11" y="0"/>
                  </a:cubicBezTo>
                  <a:cubicBezTo>
                    <a:pt x="13" y="2"/>
                    <a:pt x="15" y="7"/>
                    <a:pt x="9" y="6"/>
                  </a:cubicBezTo>
                  <a:cubicBezTo>
                    <a:pt x="9" y="5"/>
                    <a:pt x="10" y="5"/>
                    <a:pt x="1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6" name="Freeform 553">
              <a:extLst>
                <a:ext uri="{FF2B5EF4-FFF2-40B4-BE49-F238E27FC236}">
                  <a16:creationId xmlns:a16="http://schemas.microsoft.com/office/drawing/2014/main" id="{747AA267-2E07-68E8-B78A-63D7C013DCD5}"/>
                </a:ext>
              </a:extLst>
            </p:cNvPr>
            <p:cNvSpPr>
              <a:spLocks/>
            </p:cNvSpPr>
            <p:nvPr/>
          </p:nvSpPr>
          <p:spPr bwMode="auto">
            <a:xfrm>
              <a:off x="3277" y="3510"/>
              <a:ext cx="41" cy="29"/>
            </a:xfrm>
            <a:custGeom>
              <a:avLst/>
              <a:gdLst>
                <a:gd name="T0" fmla="*/ 0 w 18"/>
                <a:gd name="T1" fmla="*/ 145 h 13"/>
                <a:gd name="T2" fmla="*/ 0 w 18"/>
                <a:gd name="T3" fmla="*/ 9 h 13"/>
                <a:gd name="T4" fmla="*/ 141 w 18"/>
                <a:gd name="T5" fmla="*/ 20 h 13"/>
                <a:gd name="T6" fmla="*/ 93 w 1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3">
                  <a:moveTo>
                    <a:pt x="0" y="13"/>
                  </a:moveTo>
                  <a:cubicBezTo>
                    <a:pt x="0" y="13"/>
                    <a:pt x="0" y="4"/>
                    <a:pt x="0" y="1"/>
                  </a:cubicBezTo>
                  <a:cubicBezTo>
                    <a:pt x="0" y="9"/>
                    <a:pt x="9" y="8"/>
                    <a:pt x="12" y="2"/>
                  </a:cubicBezTo>
                  <a:cubicBezTo>
                    <a:pt x="18" y="9"/>
                    <a:pt x="0" y="7"/>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7" name="Freeform 554">
              <a:extLst>
                <a:ext uri="{FF2B5EF4-FFF2-40B4-BE49-F238E27FC236}">
                  <a16:creationId xmlns:a16="http://schemas.microsoft.com/office/drawing/2014/main" id="{4E570DA2-BC38-1735-AC89-D3D2CD26B996}"/>
                </a:ext>
              </a:extLst>
            </p:cNvPr>
            <p:cNvSpPr>
              <a:spLocks/>
            </p:cNvSpPr>
            <p:nvPr/>
          </p:nvSpPr>
          <p:spPr bwMode="auto">
            <a:xfrm>
              <a:off x="3302" y="3400"/>
              <a:ext cx="16" cy="27"/>
            </a:xfrm>
            <a:custGeom>
              <a:avLst/>
              <a:gdLst>
                <a:gd name="T0" fmla="*/ 73 w 7"/>
                <a:gd name="T1" fmla="*/ 0 h 12"/>
                <a:gd name="T2" fmla="*/ 85 w 7"/>
                <a:gd name="T3" fmla="*/ 137 h 12"/>
                <a:gd name="T4" fmla="*/ 0 60000 65536"/>
                <a:gd name="T5" fmla="*/ 0 60000 65536"/>
              </a:gdLst>
              <a:ahLst/>
              <a:cxnLst>
                <a:cxn ang="T4">
                  <a:pos x="T0" y="T1"/>
                </a:cxn>
                <a:cxn ang="T5">
                  <a:pos x="T2" y="T3"/>
                </a:cxn>
              </a:cxnLst>
              <a:rect l="0" t="0" r="r" b="b"/>
              <a:pathLst>
                <a:path w="7" h="12">
                  <a:moveTo>
                    <a:pt x="6" y="0"/>
                  </a:moveTo>
                  <a:cubicBezTo>
                    <a:pt x="0" y="4"/>
                    <a:pt x="0" y="9"/>
                    <a:pt x="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8" name="Freeform 555">
              <a:extLst>
                <a:ext uri="{FF2B5EF4-FFF2-40B4-BE49-F238E27FC236}">
                  <a16:creationId xmlns:a16="http://schemas.microsoft.com/office/drawing/2014/main" id="{0E17B8FB-61E8-0C86-E858-FDF6F1FBE492}"/>
                </a:ext>
              </a:extLst>
            </p:cNvPr>
            <p:cNvSpPr>
              <a:spLocks/>
            </p:cNvSpPr>
            <p:nvPr/>
          </p:nvSpPr>
          <p:spPr bwMode="auto">
            <a:xfrm>
              <a:off x="3464" y="2612"/>
              <a:ext cx="65" cy="83"/>
            </a:xfrm>
            <a:custGeom>
              <a:avLst/>
              <a:gdLst>
                <a:gd name="T0" fmla="*/ 0 w 29"/>
                <a:gd name="T1" fmla="*/ 20 h 37"/>
                <a:gd name="T2" fmla="*/ 110 w 29"/>
                <a:gd name="T3" fmla="*/ 36 h 37"/>
                <a:gd name="T4" fmla="*/ 110 w 29"/>
                <a:gd name="T5" fmla="*/ 170 h 37"/>
                <a:gd name="T6" fmla="*/ 235 w 29"/>
                <a:gd name="T7" fmla="*/ 283 h 37"/>
                <a:gd name="T8" fmla="*/ 327 w 29"/>
                <a:gd name="T9" fmla="*/ 417 h 37"/>
                <a:gd name="T10" fmla="*/ 215 w 29"/>
                <a:gd name="T11" fmla="*/ 316 h 37"/>
                <a:gd name="T12" fmla="*/ 155 w 29"/>
                <a:gd name="T13" fmla="*/ 292 h 37"/>
                <a:gd name="T14" fmla="*/ 137 w 29"/>
                <a:gd name="T15" fmla="*/ 247 h 37"/>
                <a:gd name="T16" fmla="*/ 81 w 29"/>
                <a:gd name="T17" fmla="*/ 157 h 37"/>
                <a:gd name="T18" fmla="*/ 65 w 29"/>
                <a:gd name="T19" fmla="*/ 65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37">
                  <a:moveTo>
                    <a:pt x="0" y="2"/>
                  </a:moveTo>
                  <a:cubicBezTo>
                    <a:pt x="0" y="7"/>
                    <a:pt x="7" y="0"/>
                    <a:pt x="10" y="3"/>
                  </a:cubicBezTo>
                  <a:cubicBezTo>
                    <a:pt x="12" y="5"/>
                    <a:pt x="8" y="12"/>
                    <a:pt x="10" y="15"/>
                  </a:cubicBezTo>
                  <a:cubicBezTo>
                    <a:pt x="12" y="19"/>
                    <a:pt x="18" y="21"/>
                    <a:pt x="21" y="25"/>
                  </a:cubicBezTo>
                  <a:cubicBezTo>
                    <a:pt x="24" y="28"/>
                    <a:pt x="26" y="33"/>
                    <a:pt x="29" y="37"/>
                  </a:cubicBezTo>
                  <a:cubicBezTo>
                    <a:pt x="26" y="34"/>
                    <a:pt x="23" y="30"/>
                    <a:pt x="19" y="28"/>
                  </a:cubicBezTo>
                  <a:cubicBezTo>
                    <a:pt x="18" y="28"/>
                    <a:pt x="15" y="28"/>
                    <a:pt x="14" y="26"/>
                  </a:cubicBezTo>
                  <a:cubicBezTo>
                    <a:pt x="12" y="25"/>
                    <a:pt x="14" y="23"/>
                    <a:pt x="12" y="22"/>
                  </a:cubicBezTo>
                  <a:cubicBezTo>
                    <a:pt x="8" y="18"/>
                    <a:pt x="7" y="20"/>
                    <a:pt x="7" y="14"/>
                  </a:cubicBezTo>
                  <a:cubicBezTo>
                    <a:pt x="7" y="10"/>
                    <a:pt x="9" y="7"/>
                    <a:pt x="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9" name="Freeform 556">
              <a:extLst>
                <a:ext uri="{FF2B5EF4-FFF2-40B4-BE49-F238E27FC236}">
                  <a16:creationId xmlns:a16="http://schemas.microsoft.com/office/drawing/2014/main" id="{BEE58D2A-7F84-5C47-728E-D60EC244E829}"/>
                </a:ext>
              </a:extLst>
            </p:cNvPr>
            <p:cNvSpPr>
              <a:spLocks/>
            </p:cNvSpPr>
            <p:nvPr/>
          </p:nvSpPr>
          <p:spPr bwMode="auto">
            <a:xfrm>
              <a:off x="3632" y="2731"/>
              <a:ext cx="25" cy="50"/>
            </a:xfrm>
            <a:custGeom>
              <a:avLst/>
              <a:gdLst>
                <a:gd name="T0" fmla="*/ 45 w 11"/>
                <a:gd name="T1" fmla="*/ 0 h 22"/>
                <a:gd name="T2" fmla="*/ 36 w 11"/>
                <a:gd name="T3" fmla="*/ 139 h 22"/>
                <a:gd name="T4" fmla="*/ 93 w 11"/>
                <a:gd name="T5" fmla="*/ 186 h 22"/>
                <a:gd name="T6" fmla="*/ 130 w 11"/>
                <a:gd name="T7" fmla="*/ 259 h 22"/>
                <a:gd name="T8" fmla="*/ 82 w 1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2">
                  <a:moveTo>
                    <a:pt x="4" y="0"/>
                  </a:moveTo>
                  <a:cubicBezTo>
                    <a:pt x="3" y="3"/>
                    <a:pt x="0" y="9"/>
                    <a:pt x="3" y="12"/>
                  </a:cubicBezTo>
                  <a:cubicBezTo>
                    <a:pt x="3" y="13"/>
                    <a:pt x="7" y="14"/>
                    <a:pt x="8" y="16"/>
                  </a:cubicBezTo>
                  <a:cubicBezTo>
                    <a:pt x="10" y="17"/>
                    <a:pt x="11" y="21"/>
                    <a:pt x="11" y="22"/>
                  </a:cubicBezTo>
                  <a:cubicBezTo>
                    <a:pt x="9" y="16"/>
                    <a:pt x="2" y="7"/>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0" name="Freeform 557">
              <a:extLst>
                <a:ext uri="{FF2B5EF4-FFF2-40B4-BE49-F238E27FC236}">
                  <a16:creationId xmlns:a16="http://schemas.microsoft.com/office/drawing/2014/main" id="{A756E3FB-D667-DDF3-7998-C8A5E856E2F4}"/>
                </a:ext>
              </a:extLst>
            </p:cNvPr>
            <p:cNvSpPr>
              <a:spLocks/>
            </p:cNvSpPr>
            <p:nvPr/>
          </p:nvSpPr>
          <p:spPr bwMode="auto">
            <a:xfrm>
              <a:off x="3168" y="2545"/>
              <a:ext cx="44" cy="65"/>
            </a:xfrm>
            <a:custGeom>
              <a:avLst/>
              <a:gdLst>
                <a:gd name="T0" fmla="*/ 33 w 20"/>
                <a:gd name="T1" fmla="*/ 0 h 29"/>
                <a:gd name="T2" fmla="*/ 33 w 20"/>
                <a:gd name="T3" fmla="*/ 20 h 29"/>
                <a:gd name="T4" fmla="*/ 53 w 20"/>
                <a:gd name="T5" fmla="*/ 191 h 29"/>
                <a:gd name="T6" fmla="*/ 88 w 20"/>
                <a:gd name="T7" fmla="*/ 282 h 29"/>
                <a:gd name="T8" fmla="*/ 0 w 20"/>
                <a:gd name="T9" fmla="*/ 327 h 29"/>
                <a:gd name="T10" fmla="*/ 88 w 20"/>
                <a:gd name="T11" fmla="*/ 316 h 29"/>
                <a:gd name="T12" fmla="*/ 106 w 20"/>
                <a:gd name="T13" fmla="*/ 126 h 29"/>
                <a:gd name="T14" fmla="*/ 213 w 20"/>
                <a:gd name="T15" fmla="*/ 20 h 29"/>
                <a:gd name="T16" fmla="*/ 161 w 20"/>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9">
                  <a:moveTo>
                    <a:pt x="3" y="0"/>
                  </a:moveTo>
                  <a:cubicBezTo>
                    <a:pt x="3" y="0"/>
                    <a:pt x="3" y="1"/>
                    <a:pt x="3" y="2"/>
                  </a:cubicBezTo>
                  <a:cubicBezTo>
                    <a:pt x="14" y="5"/>
                    <a:pt x="5" y="11"/>
                    <a:pt x="5" y="17"/>
                  </a:cubicBezTo>
                  <a:cubicBezTo>
                    <a:pt x="5" y="19"/>
                    <a:pt x="9" y="21"/>
                    <a:pt x="8" y="25"/>
                  </a:cubicBezTo>
                  <a:cubicBezTo>
                    <a:pt x="7" y="27"/>
                    <a:pt x="2" y="29"/>
                    <a:pt x="0" y="29"/>
                  </a:cubicBezTo>
                  <a:cubicBezTo>
                    <a:pt x="3" y="28"/>
                    <a:pt x="6" y="28"/>
                    <a:pt x="8" y="28"/>
                  </a:cubicBezTo>
                  <a:cubicBezTo>
                    <a:pt x="7" y="20"/>
                    <a:pt x="7" y="18"/>
                    <a:pt x="10" y="11"/>
                  </a:cubicBezTo>
                  <a:cubicBezTo>
                    <a:pt x="12" y="4"/>
                    <a:pt x="11" y="3"/>
                    <a:pt x="20" y="2"/>
                  </a:cubicBezTo>
                  <a:cubicBezTo>
                    <a:pt x="19" y="1"/>
                    <a:pt x="15"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1" name="Freeform 558">
              <a:extLst>
                <a:ext uri="{FF2B5EF4-FFF2-40B4-BE49-F238E27FC236}">
                  <a16:creationId xmlns:a16="http://schemas.microsoft.com/office/drawing/2014/main" id="{C887ABE2-FD53-9458-6759-CEE21C189EE3}"/>
                </a:ext>
              </a:extLst>
            </p:cNvPr>
            <p:cNvSpPr>
              <a:spLocks/>
            </p:cNvSpPr>
            <p:nvPr/>
          </p:nvSpPr>
          <p:spPr bwMode="auto">
            <a:xfrm>
              <a:off x="3251" y="2702"/>
              <a:ext cx="22" cy="40"/>
            </a:xfrm>
            <a:custGeom>
              <a:avLst/>
              <a:gdLst>
                <a:gd name="T0" fmla="*/ 20 w 10"/>
                <a:gd name="T1" fmla="*/ 20 h 18"/>
                <a:gd name="T2" fmla="*/ 0 w 10"/>
                <a:gd name="T3" fmla="*/ 142 h 18"/>
                <a:gd name="T4" fmla="*/ 106 w 10"/>
                <a:gd name="T5" fmla="*/ 198 h 18"/>
                <a:gd name="T6" fmla="*/ 53 w 10"/>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8">
                  <a:moveTo>
                    <a:pt x="2" y="2"/>
                  </a:moveTo>
                  <a:cubicBezTo>
                    <a:pt x="3" y="6"/>
                    <a:pt x="2" y="10"/>
                    <a:pt x="0" y="13"/>
                  </a:cubicBezTo>
                  <a:cubicBezTo>
                    <a:pt x="4" y="13"/>
                    <a:pt x="8" y="14"/>
                    <a:pt x="10" y="18"/>
                  </a:cubicBezTo>
                  <a:cubicBezTo>
                    <a:pt x="5" y="14"/>
                    <a:pt x="5" y="7"/>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2" name="Freeform 559">
              <a:extLst>
                <a:ext uri="{FF2B5EF4-FFF2-40B4-BE49-F238E27FC236}">
                  <a16:creationId xmlns:a16="http://schemas.microsoft.com/office/drawing/2014/main" id="{DD4CC832-3DB2-209C-D28D-439C322FCEDD}"/>
                </a:ext>
              </a:extLst>
            </p:cNvPr>
            <p:cNvSpPr>
              <a:spLocks/>
            </p:cNvSpPr>
            <p:nvPr/>
          </p:nvSpPr>
          <p:spPr bwMode="auto">
            <a:xfrm>
              <a:off x="3177" y="2702"/>
              <a:ext cx="24" cy="20"/>
            </a:xfrm>
            <a:custGeom>
              <a:avLst/>
              <a:gdLst>
                <a:gd name="T0" fmla="*/ 0 w 11"/>
                <a:gd name="T1" fmla="*/ 80 h 9"/>
                <a:gd name="T2" fmla="*/ 105 w 11"/>
                <a:gd name="T3" fmla="*/ 0 h 9"/>
                <a:gd name="T4" fmla="*/ 113 w 11"/>
                <a:gd name="T5" fmla="*/ 89 h 9"/>
                <a:gd name="T6" fmla="*/ 0 60000 65536"/>
                <a:gd name="T7" fmla="*/ 0 60000 65536"/>
                <a:gd name="T8" fmla="*/ 0 60000 65536"/>
              </a:gdLst>
              <a:ahLst/>
              <a:cxnLst>
                <a:cxn ang="T6">
                  <a:pos x="T0" y="T1"/>
                </a:cxn>
                <a:cxn ang="T7">
                  <a:pos x="T2" y="T3"/>
                </a:cxn>
                <a:cxn ang="T8">
                  <a:pos x="T4" y="T5"/>
                </a:cxn>
              </a:cxnLst>
              <a:rect l="0" t="0" r="r" b="b"/>
              <a:pathLst>
                <a:path w="11" h="9">
                  <a:moveTo>
                    <a:pt x="0" y="7"/>
                  </a:moveTo>
                  <a:cubicBezTo>
                    <a:pt x="1" y="9"/>
                    <a:pt x="9" y="4"/>
                    <a:pt x="10" y="0"/>
                  </a:cubicBezTo>
                  <a:cubicBezTo>
                    <a:pt x="10" y="3"/>
                    <a:pt x="9" y="8"/>
                    <a:pt x="1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3" name="Freeform 560">
              <a:extLst>
                <a:ext uri="{FF2B5EF4-FFF2-40B4-BE49-F238E27FC236}">
                  <a16:creationId xmlns:a16="http://schemas.microsoft.com/office/drawing/2014/main" id="{11AE01C3-3BA4-117C-4CFE-8E82FC25B814}"/>
                </a:ext>
              </a:extLst>
            </p:cNvPr>
            <p:cNvSpPr>
              <a:spLocks/>
            </p:cNvSpPr>
            <p:nvPr/>
          </p:nvSpPr>
          <p:spPr bwMode="auto">
            <a:xfrm>
              <a:off x="2773" y="2229"/>
              <a:ext cx="58" cy="38"/>
            </a:xfrm>
            <a:custGeom>
              <a:avLst/>
              <a:gdLst>
                <a:gd name="T0" fmla="*/ 0 w 26"/>
                <a:gd name="T1" fmla="*/ 9 h 17"/>
                <a:gd name="T2" fmla="*/ 65 w 26"/>
                <a:gd name="T3" fmla="*/ 36 h 17"/>
                <a:gd name="T4" fmla="*/ 154 w 26"/>
                <a:gd name="T5" fmla="*/ 65 h 17"/>
                <a:gd name="T6" fmla="*/ 288 w 26"/>
                <a:gd name="T7" fmla="*/ 0 h 17"/>
                <a:gd name="T8" fmla="*/ 210 w 26"/>
                <a:gd name="T9" fmla="*/ 190 h 17"/>
                <a:gd name="T10" fmla="*/ 145 w 26"/>
                <a:gd name="T11" fmla="*/ 134 h 17"/>
                <a:gd name="T12" fmla="*/ 100 w 26"/>
                <a:gd name="T13" fmla="*/ 65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0" y="1"/>
                  </a:moveTo>
                  <a:cubicBezTo>
                    <a:pt x="1" y="4"/>
                    <a:pt x="3" y="3"/>
                    <a:pt x="6" y="3"/>
                  </a:cubicBezTo>
                  <a:cubicBezTo>
                    <a:pt x="9" y="4"/>
                    <a:pt x="11" y="5"/>
                    <a:pt x="14" y="6"/>
                  </a:cubicBezTo>
                  <a:cubicBezTo>
                    <a:pt x="22" y="10"/>
                    <a:pt x="20" y="3"/>
                    <a:pt x="26" y="0"/>
                  </a:cubicBezTo>
                  <a:cubicBezTo>
                    <a:pt x="24" y="6"/>
                    <a:pt x="19" y="10"/>
                    <a:pt x="19" y="17"/>
                  </a:cubicBezTo>
                  <a:cubicBezTo>
                    <a:pt x="18" y="14"/>
                    <a:pt x="16" y="12"/>
                    <a:pt x="13" y="12"/>
                  </a:cubicBezTo>
                  <a:cubicBezTo>
                    <a:pt x="14" y="9"/>
                    <a:pt x="12" y="7"/>
                    <a:pt x="9"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4" name="Freeform 561">
              <a:extLst>
                <a:ext uri="{FF2B5EF4-FFF2-40B4-BE49-F238E27FC236}">
                  <a16:creationId xmlns:a16="http://schemas.microsoft.com/office/drawing/2014/main" id="{FC2E6A78-7D7C-78AA-20E5-800E71E1BF65}"/>
                </a:ext>
              </a:extLst>
            </p:cNvPr>
            <p:cNvSpPr>
              <a:spLocks/>
            </p:cNvSpPr>
            <p:nvPr/>
          </p:nvSpPr>
          <p:spPr bwMode="auto">
            <a:xfrm>
              <a:off x="2636" y="2262"/>
              <a:ext cx="27" cy="50"/>
            </a:xfrm>
            <a:custGeom>
              <a:avLst/>
              <a:gdLst>
                <a:gd name="T0" fmla="*/ 92 w 12"/>
                <a:gd name="T1" fmla="*/ 82 h 22"/>
                <a:gd name="T2" fmla="*/ 0 w 12"/>
                <a:gd name="T3" fmla="*/ 118 h 22"/>
                <a:gd name="T4" fmla="*/ 72 w 12"/>
                <a:gd name="T5" fmla="*/ 259 h 22"/>
                <a:gd name="T6" fmla="*/ 72 w 12"/>
                <a:gd name="T7" fmla="*/ 259 h 22"/>
                <a:gd name="T8" fmla="*/ 137 w 12"/>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2">
                  <a:moveTo>
                    <a:pt x="8" y="7"/>
                  </a:moveTo>
                  <a:cubicBezTo>
                    <a:pt x="5" y="5"/>
                    <a:pt x="3" y="8"/>
                    <a:pt x="0" y="10"/>
                  </a:cubicBezTo>
                  <a:cubicBezTo>
                    <a:pt x="4" y="14"/>
                    <a:pt x="5" y="17"/>
                    <a:pt x="6" y="22"/>
                  </a:cubicBezTo>
                  <a:cubicBezTo>
                    <a:pt x="6" y="22"/>
                    <a:pt x="6" y="22"/>
                    <a:pt x="6" y="22"/>
                  </a:cubicBezTo>
                  <a:cubicBezTo>
                    <a:pt x="9" y="15"/>
                    <a:pt x="5" y="6"/>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5" name="Freeform 562">
              <a:extLst>
                <a:ext uri="{FF2B5EF4-FFF2-40B4-BE49-F238E27FC236}">
                  <a16:creationId xmlns:a16="http://schemas.microsoft.com/office/drawing/2014/main" id="{78A9B0B3-985C-D0DA-0A45-B0BBB1A60700}"/>
                </a:ext>
              </a:extLst>
            </p:cNvPr>
            <p:cNvSpPr>
              <a:spLocks/>
            </p:cNvSpPr>
            <p:nvPr/>
          </p:nvSpPr>
          <p:spPr bwMode="auto">
            <a:xfrm>
              <a:off x="2535" y="2332"/>
              <a:ext cx="22" cy="58"/>
            </a:xfrm>
            <a:custGeom>
              <a:avLst/>
              <a:gdLst>
                <a:gd name="T0" fmla="*/ 64 w 10"/>
                <a:gd name="T1" fmla="*/ 9 h 26"/>
                <a:gd name="T2" fmla="*/ 9 w 10"/>
                <a:gd name="T3" fmla="*/ 109 h 26"/>
                <a:gd name="T4" fmla="*/ 20 w 10"/>
                <a:gd name="T5" fmla="*/ 190 h 26"/>
                <a:gd name="T6" fmla="*/ 9 w 10"/>
                <a:gd name="T7" fmla="*/ 288 h 26"/>
                <a:gd name="T8" fmla="*/ 97 w 10"/>
                <a:gd name="T9" fmla="*/ 100 h 26"/>
                <a:gd name="T10" fmla="*/ 106 w 10"/>
                <a:gd name="T11" fmla="*/ 109 h 26"/>
                <a:gd name="T12" fmla="*/ 64 w 10"/>
                <a:gd name="T13" fmla="*/ 2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6">
                  <a:moveTo>
                    <a:pt x="6" y="1"/>
                  </a:moveTo>
                  <a:cubicBezTo>
                    <a:pt x="1" y="0"/>
                    <a:pt x="0" y="6"/>
                    <a:pt x="1" y="10"/>
                  </a:cubicBezTo>
                  <a:cubicBezTo>
                    <a:pt x="1" y="12"/>
                    <a:pt x="3" y="14"/>
                    <a:pt x="2" y="17"/>
                  </a:cubicBezTo>
                  <a:cubicBezTo>
                    <a:pt x="2" y="20"/>
                    <a:pt x="1" y="23"/>
                    <a:pt x="1" y="26"/>
                  </a:cubicBezTo>
                  <a:cubicBezTo>
                    <a:pt x="6" y="22"/>
                    <a:pt x="3" y="12"/>
                    <a:pt x="9" y="9"/>
                  </a:cubicBezTo>
                  <a:cubicBezTo>
                    <a:pt x="10" y="9"/>
                    <a:pt x="10" y="10"/>
                    <a:pt x="10" y="10"/>
                  </a:cubicBezTo>
                  <a:cubicBezTo>
                    <a:pt x="7" y="10"/>
                    <a:pt x="0" y="4"/>
                    <a:pt x="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6" name="Freeform 563">
              <a:extLst>
                <a:ext uri="{FF2B5EF4-FFF2-40B4-BE49-F238E27FC236}">
                  <a16:creationId xmlns:a16="http://schemas.microsoft.com/office/drawing/2014/main" id="{8E5BEE44-C339-710C-9933-2BFCFCC4927C}"/>
                </a:ext>
              </a:extLst>
            </p:cNvPr>
            <p:cNvSpPr>
              <a:spLocks/>
            </p:cNvSpPr>
            <p:nvPr/>
          </p:nvSpPr>
          <p:spPr bwMode="auto">
            <a:xfrm>
              <a:off x="2676" y="2505"/>
              <a:ext cx="36" cy="24"/>
            </a:xfrm>
            <a:custGeom>
              <a:avLst/>
              <a:gdLst>
                <a:gd name="T0" fmla="*/ 0 w 16"/>
                <a:gd name="T1" fmla="*/ 113 h 11"/>
                <a:gd name="T2" fmla="*/ 162 w 16"/>
                <a:gd name="T3" fmla="*/ 96 h 11"/>
                <a:gd name="T4" fmla="*/ 182 w 16"/>
                <a:gd name="T5" fmla="*/ 0 h 11"/>
                <a:gd name="T6" fmla="*/ 0 60000 65536"/>
                <a:gd name="T7" fmla="*/ 0 60000 65536"/>
                <a:gd name="T8" fmla="*/ 0 60000 65536"/>
              </a:gdLst>
              <a:ahLst/>
              <a:cxnLst>
                <a:cxn ang="T6">
                  <a:pos x="T0" y="T1"/>
                </a:cxn>
                <a:cxn ang="T7">
                  <a:pos x="T2" y="T3"/>
                </a:cxn>
                <a:cxn ang="T8">
                  <a:pos x="T4" y="T5"/>
                </a:cxn>
              </a:cxnLst>
              <a:rect l="0" t="0" r="r" b="b"/>
              <a:pathLst>
                <a:path w="16" h="11">
                  <a:moveTo>
                    <a:pt x="0" y="11"/>
                  </a:moveTo>
                  <a:cubicBezTo>
                    <a:pt x="3" y="5"/>
                    <a:pt x="10" y="8"/>
                    <a:pt x="14" y="9"/>
                  </a:cubicBezTo>
                  <a:cubicBezTo>
                    <a:pt x="14" y="6"/>
                    <a:pt x="14" y="2"/>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7" name="Freeform 564">
              <a:extLst>
                <a:ext uri="{FF2B5EF4-FFF2-40B4-BE49-F238E27FC236}">
                  <a16:creationId xmlns:a16="http://schemas.microsoft.com/office/drawing/2014/main" id="{24BCB9D1-9EE6-337E-B803-F98AEF0DD91B}"/>
                </a:ext>
              </a:extLst>
            </p:cNvPr>
            <p:cNvSpPr>
              <a:spLocks/>
            </p:cNvSpPr>
            <p:nvPr/>
          </p:nvSpPr>
          <p:spPr bwMode="auto">
            <a:xfrm>
              <a:off x="2452" y="2754"/>
              <a:ext cx="18" cy="15"/>
            </a:xfrm>
            <a:custGeom>
              <a:avLst/>
              <a:gdLst>
                <a:gd name="T0" fmla="*/ 81 w 8"/>
                <a:gd name="T1" fmla="*/ 19 h 7"/>
                <a:gd name="T2" fmla="*/ 36 w 8"/>
                <a:gd name="T3" fmla="*/ 69 h 7"/>
                <a:gd name="T4" fmla="*/ 92 w 8"/>
                <a:gd name="T5" fmla="*/ 19 h 7"/>
                <a:gd name="T6" fmla="*/ 0 60000 65536"/>
                <a:gd name="T7" fmla="*/ 0 60000 65536"/>
                <a:gd name="T8" fmla="*/ 0 60000 65536"/>
              </a:gdLst>
              <a:ahLst/>
              <a:cxnLst>
                <a:cxn ang="T6">
                  <a:pos x="T0" y="T1"/>
                </a:cxn>
                <a:cxn ang="T7">
                  <a:pos x="T2" y="T3"/>
                </a:cxn>
                <a:cxn ang="T8">
                  <a:pos x="T4" y="T5"/>
                </a:cxn>
              </a:cxnLst>
              <a:rect l="0" t="0" r="r" b="b"/>
              <a:pathLst>
                <a:path w="8" h="7">
                  <a:moveTo>
                    <a:pt x="7" y="2"/>
                  </a:moveTo>
                  <a:cubicBezTo>
                    <a:pt x="7" y="0"/>
                    <a:pt x="0" y="4"/>
                    <a:pt x="3" y="7"/>
                  </a:cubicBezTo>
                  <a:cubicBezTo>
                    <a:pt x="6" y="6"/>
                    <a:pt x="7" y="5"/>
                    <a:pt x="8"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8" name="Freeform 565">
              <a:extLst>
                <a:ext uri="{FF2B5EF4-FFF2-40B4-BE49-F238E27FC236}">
                  <a16:creationId xmlns:a16="http://schemas.microsoft.com/office/drawing/2014/main" id="{D17ACADF-8BBA-22AB-2667-EFAA856676DB}"/>
                </a:ext>
              </a:extLst>
            </p:cNvPr>
            <p:cNvSpPr>
              <a:spLocks/>
            </p:cNvSpPr>
            <p:nvPr/>
          </p:nvSpPr>
          <p:spPr bwMode="auto">
            <a:xfrm>
              <a:off x="2584" y="2691"/>
              <a:ext cx="31" cy="18"/>
            </a:xfrm>
            <a:custGeom>
              <a:avLst/>
              <a:gdLst>
                <a:gd name="T0" fmla="*/ 0 w 14"/>
                <a:gd name="T1" fmla="*/ 36 h 8"/>
                <a:gd name="T2" fmla="*/ 89 w 14"/>
                <a:gd name="T3" fmla="*/ 0 h 8"/>
                <a:gd name="T4" fmla="*/ 153 w 14"/>
                <a:gd name="T5" fmla="*/ 45 h 8"/>
                <a:gd name="T6" fmla="*/ 117 w 14"/>
                <a:gd name="T7" fmla="*/ 92 h 8"/>
                <a:gd name="T8" fmla="*/ 97 w 14"/>
                <a:gd name="T9" fmla="*/ 3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8">
                  <a:moveTo>
                    <a:pt x="0" y="3"/>
                  </a:moveTo>
                  <a:cubicBezTo>
                    <a:pt x="0" y="4"/>
                    <a:pt x="6" y="1"/>
                    <a:pt x="8" y="0"/>
                  </a:cubicBezTo>
                  <a:cubicBezTo>
                    <a:pt x="8" y="5"/>
                    <a:pt x="12" y="7"/>
                    <a:pt x="14" y="4"/>
                  </a:cubicBezTo>
                  <a:cubicBezTo>
                    <a:pt x="13" y="6"/>
                    <a:pt x="12" y="7"/>
                    <a:pt x="11" y="8"/>
                  </a:cubicBezTo>
                  <a:cubicBezTo>
                    <a:pt x="10" y="6"/>
                    <a:pt x="9" y="5"/>
                    <a:pt x="9"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9" name="Freeform 566">
              <a:extLst>
                <a:ext uri="{FF2B5EF4-FFF2-40B4-BE49-F238E27FC236}">
                  <a16:creationId xmlns:a16="http://schemas.microsoft.com/office/drawing/2014/main" id="{9B51F840-533B-2678-8884-9136A4FF2B6E}"/>
                </a:ext>
              </a:extLst>
            </p:cNvPr>
            <p:cNvSpPr>
              <a:spLocks/>
            </p:cNvSpPr>
            <p:nvPr/>
          </p:nvSpPr>
          <p:spPr bwMode="auto">
            <a:xfrm>
              <a:off x="2640" y="3041"/>
              <a:ext cx="34" cy="54"/>
            </a:xfrm>
            <a:custGeom>
              <a:avLst/>
              <a:gdLst>
                <a:gd name="T0" fmla="*/ 0 w 15"/>
                <a:gd name="T1" fmla="*/ 11 h 24"/>
                <a:gd name="T2" fmla="*/ 150 w 15"/>
                <a:gd name="T3" fmla="*/ 0 h 24"/>
                <a:gd name="T4" fmla="*/ 129 w 15"/>
                <a:gd name="T5" fmla="*/ 137 h 24"/>
                <a:gd name="T6" fmla="*/ 150 w 15"/>
                <a:gd name="T7" fmla="*/ 275 h 24"/>
                <a:gd name="T8" fmla="*/ 93 w 15"/>
                <a:gd name="T9" fmla="*/ 146 h 24"/>
                <a:gd name="T10" fmla="*/ 93 w 15"/>
                <a:gd name="T11" fmla="*/ 36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4">
                  <a:moveTo>
                    <a:pt x="0" y="1"/>
                  </a:moveTo>
                  <a:cubicBezTo>
                    <a:pt x="4" y="2"/>
                    <a:pt x="9" y="1"/>
                    <a:pt x="13" y="0"/>
                  </a:cubicBezTo>
                  <a:cubicBezTo>
                    <a:pt x="12" y="5"/>
                    <a:pt x="10" y="7"/>
                    <a:pt x="11" y="12"/>
                  </a:cubicBezTo>
                  <a:cubicBezTo>
                    <a:pt x="12" y="17"/>
                    <a:pt x="15" y="20"/>
                    <a:pt x="13" y="24"/>
                  </a:cubicBezTo>
                  <a:cubicBezTo>
                    <a:pt x="12" y="21"/>
                    <a:pt x="9" y="16"/>
                    <a:pt x="8" y="13"/>
                  </a:cubicBezTo>
                  <a:cubicBezTo>
                    <a:pt x="8" y="9"/>
                    <a:pt x="10" y="7"/>
                    <a:pt x="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0" name="Freeform 567">
              <a:extLst>
                <a:ext uri="{FF2B5EF4-FFF2-40B4-BE49-F238E27FC236}">
                  <a16:creationId xmlns:a16="http://schemas.microsoft.com/office/drawing/2014/main" id="{89FBD92D-75F1-D48F-73B8-55977121A989}"/>
                </a:ext>
              </a:extLst>
            </p:cNvPr>
            <p:cNvSpPr>
              <a:spLocks/>
            </p:cNvSpPr>
            <p:nvPr/>
          </p:nvSpPr>
          <p:spPr bwMode="auto">
            <a:xfrm>
              <a:off x="2714" y="3196"/>
              <a:ext cx="34" cy="40"/>
            </a:xfrm>
            <a:custGeom>
              <a:avLst/>
              <a:gdLst>
                <a:gd name="T0" fmla="*/ 0 w 15"/>
                <a:gd name="T1" fmla="*/ 0 h 18"/>
                <a:gd name="T2" fmla="*/ 0 w 15"/>
                <a:gd name="T3" fmla="*/ 36 h 18"/>
                <a:gd name="T4" fmla="*/ 118 w 15"/>
                <a:gd name="T5" fmla="*/ 44 h 18"/>
                <a:gd name="T6" fmla="*/ 175 w 15"/>
                <a:gd name="T7" fmla="*/ 198 h 18"/>
                <a:gd name="T8" fmla="*/ 93 w 15"/>
                <a:gd name="T9" fmla="*/ 9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8">
                  <a:moveTo>
                    <a:pt x="0" y="0"/>
                  </a:moveTo>
                  <a:cubicBezTo>
                    <a:pt x="0" y="1"/>
                    <a:pt x="0" y="2"/>
                    <a:pt x="0" y="3"/>
                  </a:cubicBezTo>
                  <a:cubicBezTo>
                    <a:pt x="3" y="3"/>
                    <a:pt x="7" y="3"/>
                    <a:pt x="10" y="4"/>
                  </a:cubicBezTo>
                  <a:cubicBezTo>
                    <a:pt x="9" y="11"/>
                    <a:pt x="11" y="12"/>
                    <a:pt x="15" y="18"/>
                  </a:cubicBezTo>
                  <a:cubicBezTo>
                    <a:pt x="12" y="16"/>
                    <a:pt x="8" y="13"/>
                    <a:pt x="8"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1" name="Freeform 568">
              <a:extLst>
                <a:ext uri="{FF2B5EF4-FFF2-40B4-BE49-F238E27FC236}">
                  <a16:creationId xmlns:a16="http://schemas.microsoft.com/office/drawing/2014/main" id="{B60DEA67-97B0-777C-7340-CDB62F1431A5}"/>
                </a:ext>
              </a:extLst>
            </p:cNvPr>
            <p:cNvSpPr>
              <a:spLocks/>
            </p:cNvSpPr>
            <p:nvPr/>
          </p:nvSpPr>
          <p:spPr bwMode="auto">
            <a:xfrm>
              <a:off x="2761" y="3155"/>
              <a:ext cx="18" cy="18"/>
            </a:xfrm>
            <a:custGeom>
              <a:avLst/>
              <a:gdLst>
                <a:gd name="T0" fmla="*/ 36 w 8"/>
                <a:gd name="T1" fmla="*/ 0 h 8"/>
                <a:gd name="T2" fmla="*/ 0 w 8"/>
                <a:gd name="T3" fmla="*/ 72 h 8"/>
                <a:gd name="T4" fmla="*/ 92 w 8"/>
                <a:gd name="T5" fmla="*/ 92 h 8"/>
                <a:gd name="T6" fmla="*/ 0 60000 65536"/>
                <a:gd name="T7" fmla="*/ 0 60000 65536"/>
                <a:gd name="T8" fmla="*/ 0 60000 65536"/>
              </a:gdLst>
              <a:ahLst/>
              <a:cxnLst>
                <a:cxn ang="T6">
                  <a:pos x="T0" y="T1"/>
                </a:cxn>
                <a:cxn ang="T7">
                  <a:pos x="T2" y="T3"/>
                </a:cxn>
                <a:cxn ang="T8">
                  <a:pos x="T4" y="T5"/>
                </a:cxn>
              </a:cxnLst>
              <a:rect l="0" t="0" r="r" b="b"/>
              <a:pathLst>
                <a:path w="8" h="8">
                  <a:moveTo>
                    <a:pt x="3" y="0"/>
                  </a:moveTo>
                  <a:cubicBezTo>
                    <a:pt x="1" y="1"/>
                    <a:pt x="0" y="4"/>
                    <a:pt x="0" y="6"/>
                  </a:cubicBezTo>
                  <a:cubicBezTo>
                    <a:pt x="3" y="5"/>
                    <a:pt x="7" y="4"/>
                    <a:pt x="8"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2" name="Freeform 569">
              <a:extLst>
                <a:ext uri="{FF2B5EF4-FFF2-40B4-BE49-F238E27FC236}">
                  <a16:creationId xmlns:a16="http://schemas.microsoft.com/office/drawing/2014/main" id="{2D8E80E9-FED9-DF38-6199-F5E8A0D85C5B}"/>
                </a:ext>
              </a:extLst>
            </p:cNvPr>
            <p:cNvSpPr>
              <a:spLocks/>
            </p:cNvSpPr>
            <p:nvPr/>
          </p:nvSpPr>
          <p:spPr bwMode="auto">
            <a:xfrm>
              <a:off x="2909" y="3202"/>
              <a:ext cx="25" cy="16"/>
            </a:xfrm>
            <a:custGeom>
              <a:avLst/>
              <a:gdLst>
                <a:gd name="T0" fmla="*/ 25 w 11"/>
                <a:gd name="T1" fmla="*/ 11 h 7"/>
                <a:gd name="T2" fmla="*/ 0 w 11"/>
                <a:gd name="T3" fmla="*/ 73 h 7"/>
                <a:gd name="T4" fmla="*/ 130 w 11"/>
                <a:gd name="T5" fmla="*/ 57 h 7"/>
                <a:gd name="T6" fmla="*/ 0 60000 65536"/>
                <a:gd name="T7" fmla="*/ 0 60000 65536"/>
                <a:gd name="T8" fmla="*/ 0 60000 65536"/>
              </a:gdLst>
              <a:ahLst/>
              <a:cxnLst>
                <a:cxn ang="T6">
                  <a:pos x="T0" y="T1"/>
                </a:cxn>
                <a:cxn ang="T7">
                  <a:pos x="T2" y="T3"/>
                </a:cxn>
                <a:cxn ang="T8">
                  <a:pos x="T4" y="T5"/>
                </a:cxn>
              </a:cxnLst>
              <a:rect l="0" t="0" r="r" b="b"/>
              <a:pathLst>
                <a:path w="11" h="7">
                  <a:moveTo>
                    <a:pt x="2" y="1"/>
                  </a:moveTo>
                  <a:cubicBezTo>
                    <a:pt x="1" y="0"/>
                    <a:pt x="0" y="4"/>
                    <a:pt x="0" y="6"/>
                  </a:cubicBezTo>
                  <a:cubicBezTo>
                    <a:pt x="4" y="7"/>
                    <a:pt x="7" y="3"/>
                    <a:pt x="1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3" name="Freeform 570">
              <a:extLst>
                <a:ext uri="{FF2B5EF4-FFF2-40B4-BE49-F238E27FC236}">
                  <a16:creationId xmlns:a16="http://schemas.microsoft.com/office/drawing/2014/main" id="{DC43843C-DE5F-41AB-3B98-FCCAEBA82224}"/>
                </a:ext>
              </a:extLst>
            </p:cNvPr>
            <p:cNvSpPr>
              <a:spLocks/>
            </p:cNvSpPr>
            <p:nvPr/>
          </p:nvSpPr>
          <p:spPr bwMode="auto">
            <a:xfrm>
              <a:off x="2878" y="2969"/>
              <a:ext cx="27" cy="27"/>
            </a:xfrm>
            <a:custGeom>
              <a:avLst/>
              <a:gdLst>
                <a:gd name="T0" fmla="*/ 0 w 12"/>
                <a:gd name="T1" fmla="*/ 36 h 12"/>
                <a:gd name="T2" fmla="*/ 137 w 12"/>
                <a:gd name="T3" fmla="*/ 137 h 12"/>
                <a:gd name="T4" fmla="*/ 92 w 12"/>
                <a:gd name="T5" fmla="*/ 72 h 12"/>
                <a:gd name="T6" fmla="*/ 0 60000 65536"/>
                <a:gd name="T7" fmla="*/ 0 60000 65536"/>
                <a:gd name="T8" fmla="*/ 0 60000 65536"/>
              </a:gdLst>
              <a:ahLst/>
              <a:cxnLst>
                <a:cxn ang="T6">
                  <a:pos x="T0" y="T1"/>
                </a:cxn>
                <a:cxn ang="T7">
                  <a:pos x="T2" y="T3"/>
                </a:cxn>
                <a:cxn ang="T8">
                  <a:pos x="T4" y="T5"/>
                </a:cxn>
              </a:cxnLst>
              <a:rect l="0" t="0" r="r" b="b"/>
              <a:pathLst>
                <a:path w="12" h="12">
                  <a:moveTo>
                    <a:pt x="0" y="3"/>
                  </a:moveTo>
                  <a:cubicBezTo>
                    <a:pt x="5" y="7"/>
                    <a:pt x="12" y="0"/>
                    <a:pt x="12" y="12"/>
                  </a:cubicBezTo>
                  <a:cubicBezTo>
                    <a:pt x="8" y="12"/>
                    <a:pt x="7" y="9"/>
                    <a:pt x="8"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4" name="Freeform 571">
              <a:extLst>
                <a:ext uri="{FF2B5EF4-FFF2-40B4-BE49-F238E27FC236}">
                  <a16:creationId xmlns:a16="http://schemas.microsoft.com/office/drawing/2014/main" id="{27669134-9918-5CFA-B3C9-DE9559107406}"/>
                </a:ext>
              </a:extLst>
            </p:cNvPr>
            <p:cNvSpPr>
              <a:spLocks/>
            </p:cNvSpPr>
            <p:nvPr/>
          </p:nvSpPr>
          <p:spPr bwMode="auto">
            <a:xfrm>
              <a:off x="2454" y="3036"/>
              <a:ext cx="63" cy="47"/>
            </a:xfrm>
            <a:custGeom>
              <a:avLst/>
              <a:gdLst>
                <a:gd name="T0" fmla="*/ 11 w 28"/>
                <a:gd name="T1" fmla="*/ 0 h 21"/>
                <a:gd name="T2" fmla="*/ 11 w 28"/>
                <a:gd name="T3" fmla="*/ 9 h 21"/>
                <a:gd name="T4" fmla="*/ 126 w 28"/>
                <a:gd name="T5" fmla="*/ 0 h 21"/>
                <a:gd name="T6" fmla="*/ 173 w 28"/>
                <a:gd name="T7" fmla="*/ 101 h 21"/>
                <a:gd name="T8" fmla="*/ 254 w 28"/>
                <a:gd name="T9" fmla="*/ 134 h 21"/>
                <a:gd name="T10" fmla="*/ 320 w 28"/>
                <a:gd name="T11" fmla="*/ 215 h 21"/>
                <a:gd name="T12" fmla="*/ 275 w 28"/>
                <a:gd name="T13" fmla="*/ 235 h 21"/>
                <a:gd name="T14" fmla="*/ 173 w 28"/>
                <a:gd name="T15" fmla="*/ 190 h 21"/>
                <a:gd name="T16" fmla="*/ 137 w 28"/>
                <a:gd name="T17" fmla="*/ 3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1">
                  <a:moveTo>
                    <a:pt x="1" y="0"/>
                  </a:moveTo>
                  <a:cubicBezTo>
                    <a:pt x="1" y="0"/>
                    <a:pt x="0" y="1"/>
                    <a:pt x="1" y="1"/>
                  </a:cubicBezTo>
                  <a:cubicBezTo>
                    <a:pt x="3" y="1"/>
                    <a:pt x="10" y="0"/>
                    <a:pt x="11" y="0"/>
                  </a:cubicBezTo>
                  <a:cubicBezTo>
                    <a:pt x="17" y="2"/>
                    <a:pt x="12" y="5"/>
                    <a:pt x="15" y="9"/>
                  </a:cubicBezTo>
                  <a:cubicBezTo>
                    <a:pt x="17" y="11"/>
                    <a:pt x="20" y="10"/>
                    <a:pt x="22" y="12"/>
                  </a:cubicBezTo>
                  <a:cubicBezTo>
                    <a:pt x="25" y="13"/>
                    <a:pt x="27" y="17"/>
                    <a:pt x="28" y="19"/>
                  </a:cubicBezTo>
                  <a:cubicBezTo>
                    <a:pt x="27" y="20"/>
                    <a:pt x="26" y="21"/>
                    <a:pt x="24" y="21"/>
                  </a:cubicBezTo>
                  <a:cubicBezTo>
                    <a:pt x="23" y="14"/>
                    <a:pt x="21" y="13"/>
                    <a:pt x="15" y="17"/>
                  </a:cubicBezTo>
                  <a:cubicBezTo>
                    <a:pt x="14" y="12"/>
                    <a:pt x="12" y="8"/>
                    <a:pt x="1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5" name="Freeform 572">
              <a:extLst>
                <a:ext uri="{FF2B5EF4-FFF2-40B4-BE49-F238E27FC236}">
                  <a16:creationId xmlns:a16="http://schemas.microsoft.com/office/drawing/2014/main" id="{87AE64A1-3389-5AF2-BD0D-7EE8DCDA8565}"/>
                </a:ext>
              </a:extLst>
            </p:cNvPr>
            <p:cNvSpPr>
              <a:spLocks/>
            </p:cNvSpPr>
            <p:nvPr/>
          </p:nvSpPr>
          <p:spPr bwMode="auto">
            <a:xfrm>
              <a:off x="2416" y="3137"/>
              <a:ext cx="51" cy="47"/>
            </a:xfrm>
            <a:custGeom>
              <a:avLst/>
              <a:gdLst>
                <a:gd name="T0" fmla="*/ 9 w 23"/>
                <a:gd name="T1" fmla="*/ 0 h 21"/>
                <a:gd name="T2" fmla="*/ 109 w 23"/>
                <a:gd name="T3" fmla="*/ 20 h 21"/>
                <a:gd name="T4" fmla="*/ 173 w 23"/>
                <a:gd name="T5" fmla="*/ 110 h 21"/>
                <a:gd name="T6" fmla="*/ 251 w 23"/>
                <a:gd name="T7" fmla="*/ 235 h 21"/>
                <a:gd name="T8" fmla="*/ 118 w 23"/>
                <a:gd name="T9" fmla="*/ 154 h 21"/>
                <a:gd name="T10" fmla="*/ 0 w 23"/>
                <a:gd name="T11" fmla="*/ 145 h 21"/>
                <a:gd name="T12" fmla="*/ 0 w 23"/>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1">
                  <a:moveTo>
                    <a:pt x="1" y="0"/>
                  </a:moveTo>
                  <a:cubicBezTo>
                    <a:pt x="3" y="1"/>
                    <a:pt x="7" y="2"/>
                    <a:pt x="10" y="2"/>
                  </a:cubicBezTo>
                  <a:cubicBezTo>
                    <a:pt x="6" y="9"/>
                    <a:pt x="10" y="9"/>
                    <a:pt x="16" y="10"/>
                  </a:cubicBezTo>
                  <a:cubicBezTo>
                    <a:pt x="23" y="12"/>
                    <a:pt x="23" y="14"/>
                    <a:pt x="23" y="21"/>
                  </a:cubicBezTo>
                  <a:cubicBezTo>
                    <a:pt x="22" y="13"/>
                    <a:pt x="16" y="16"/>
                    <a:pt x="11" y="14"/>
                  </a:cubicBezTo>
                  <a:cubicBezTo>
                    <a:pt x="5" y="12"/>
                    <a:pt x="7" y="8"/>
                    <a:pt x="0" y="13"/>
                  </a:cubicBezTo>
                  <a:cubicBezTo>
                    <a:pt x="1" y="9"/>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6" name="Freeform 573">
              <a:extLst>
                <a:ext uri="{FF2B5EF4-FFF2-40B4-BE49-F238E27FC236}">
                  <a16:creationId xmlns:a16="http://schemas.microsoft.com/office/drawing/2014/main" id="{A6CCA8E3-AE68-4D8D-DFF0-84D2E6507208}"/>
                </a:ext>
              </a:extLst>
            </p:cNvPr>
            <p:cNvSpPr>
              <a:spLocks/>
            </p:cNvSpPr>
            <p:nvPr/>
          </p:nvSpPr>
          <p:spPr bwMode="auto">
            <a:xfrm>
              <a:off x="2562" y="3256"/>
              <a:ext cx="62" cy="23"/>
            </a:xfrm>
            <a:custGeom>
              <a:avLst/>
              <a:gdLst>
                <a:gd name="T0" fmla="*/ 0 w 28"/>
                <a:gd name="T1" fmla="*/ 12 h 10"/>
                <a:gd name="T2" fmla="*/ 89 w 28"/>
                <a:gd name="T3" fmla="*/ 12 h 10"/>
                <a:gd name="T4" fmla="*/ 283 w 28"/>
                <a:gd name="T5" fmla="*/ 122 h 10"/>
                <a:gd name="T6" fmla="*/ 89 w 28"/>
                <a:gd name="T7" fmla="*/ 94 h 10"/>
                <a:gd name="T8" fmla="*/ 35 w 28"/>
                <a:gd name="T9" fmla="*/ 64 h 10"/>
                <a:gd name="T10" fmla="*/ 64 w 28"/>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0">
                  <a:moveTo>
                    <a:pt x="0" y="1"/>
                  </a:moveTo>
                  <a:cubicBezTo>
                    <a:pt x="3" y="1"/>
                    <a:pt x="6" y="1"/>
                    <a:pt x="8" y="1"/>
                  </a:cubicBezTo>
                  <a:cubicBezTo>
                    <a:pt x="9" y="9"/>
                    <a:pt x="28" y="1"/>
                    <a:pt x="26" y="10"/>
                  </a:cubicBezTo>
                  <a:cubicBezTo>
                    <a:pt x="18" y="8"/>
                    <a:pt x="16" y="5"/>
                    <a:pt x="8" y="8"/>
                  </a:cubicBezTo>
                  <a:cubicBezTo>
                    <a:pt x="8" y="4"/>
                    <a:pt x="5" y="3"/>
                    <a:pt x="3" y="5"/>
                  </a:cubicBezTo>
                  <a:cubicBezTo>
                    <a:pt x="3" y="3"/>
                    <a:pt x="4" y="1"/>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7" name="Freeform 574">
              <a:extLst>
                <a:ext uri="{FF2B5EF4-FFF2-40B4-BE49-F238E27FC236}">
                  <a16:creationId xmlns:a16="http://schemas.microsoft.com/office/drawing/2014/main" id="{ADC82130-1AAC-6D23-231B-290C3472AC6D}"/>
                </a:ext>
              </a:extLst>
            </p:cNvPr>
            <p:cNvSpPr>
              <a:spLocks/>
            </p:cNvSpPr>
            <p:nvPr/>
          </p:nvSpPr>
          <p:spPr bwMode="auto">
            <a:xfrm>
              <a:off x="2694" y="3395"/>
              <a:ext cx="38" cy="29"/>
            </a:xfrm>
            <a:custGeom>
              <a:avLst/>
              <a:gdLst>
                <a:gd name="T0" fmla="*/ 0 w 17"/>
                <a:gd name="T1" fmla="*/ 9 h 13"/>
                <a:gd name="T2" fmla="*/ 110 w 17"/>
                <a:gd name="T3" fmla="*/ 45 h 13"/>
                <a:gd name="T4" fmla="*/ 134 w 17"/>
                <a:gd name="T5" fmla="*/ 109 h 13"/>
                <a:gd name="T6" fmla="*/ 190 w 17"/>
                <a:gd name="T7" fmla="*/ 134 h 13"/>
                <a:gd name="T8" fmla="*/ 110 w 17"/>
                <a:gd name="T9" fmla="*/ 8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0" y="1"/>
                  </a:moveTo>
                  <a:cubicBezTo>
                    <a:pt x="4" y="2"/>
                    <a:pt x="7" y="0"/>
                    <a:pt x="10" y="4"/>
                  </a:cubicBezTo>
                  <a:cubicBezTo>
                    <a:pt x="12" y="6"/>
                    <a:pt x="10" y="9"/>
                    <a:pt x="12" y="10"/>
                  </a:cubicBezTo>
                  <a:cubicBezTo>
                    <a:pt x="13" y="12"/>
                    <a:pt x="16" y="10"/>
                    <a:pt x="17" y="12"/>
                  </a:cubicBezTo>
                  <a:cubicBezTo>
                    <a:pt x="14" y="13"/>
                    <a:pt x="8" y="11"/>
                    <a:pt x="1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8" name="Freeform 575">
              <a:extLst>
                <a:ext uri="{FF2B5EF4-FFF2-40B4-BE49-F238E27FC236}">
                  <a16:creationId xmlns:a16="http://schemas.microsoft.com/office/drawing/2014/main" id="{7D56A9A9-9F41-845C-4A25-334AA01F4E9C}"/>
                </a:ext>
              </a:extLst>
            </p:cNvPr>
            <p:cNvSpPr>
              <a:spLocks/>
            </p:cNvSpPr>
            <p:nvPr/>
          </p:nvSpPr>
          <p:spPr bwMode="auto">
            <a:xfrm>
              <a:off x="2755" y="3449"/>
              <a:ext cx="15" cy="20"/>
            </a:xfrm>
            <a:custGeom>
              <a:avLst/>
              <a:gdLst>
                <a:gd name="T0" fmla="*/ 41 w 7"/>
                <a:gd name="T1" fmla="*/ 0 h 9"/>
                <a:gd name="T2" fmla="*/ 0 w 7"/>
                <a:gd name="T3" fmla="*/ 80 h 9"/>
                <a:gd name="T4" fmla="*/ 69 w 7"/>
                <a:gd name="T5" fmla="*/ 98 h 9"/>
                <a:gd name="T6" fmla="*/ 0 60000 65536"/>
                <a:gd name="T7" fmla="*/ 0 60000 65536"/>
                <a:gd name="T8" fmla="*/ 0 60000 65536"/>
              </a:gdLst>
              <a:ahLst/>
              <a:cxnLst>
                <a:cxn ang="T6">
                  <a:pos x="T0" y="T1"/>
                </a:cxn>
                <a:cxn ang="T7">
                  <a:pos x="T2" y="T3"/>
                </a:cxn>
                <a:cxn ang="T8">
                  <a:pos x="T4" y="T5"/>
                </a:cxn>
              </a:cxnLst>
              <a:rect l="0" t="0" r="r" b="b"/>
              <a:pathLst>
                <a:path w="7" h="9">
                  <a:moveTo>
                    <a:pt x="4" y="0"/>
                  </a:moveTo>
                  <a:cubicBezTo>
                    <a:pt x="2" y="1"/>
                    <a:pt x="0" y="4"/>
                    <a:pt x="0" y="7"/>
                  </a:cubicBezTo>
                  <a:cubicBezTo>
                    <a:pt x="2" y="7"/>
                    <a:pt x="5" y="8"/>
                    <a:pt x="7"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9" name="Freeform 576">
              <a:extLst>
                <a:ext uri="{FF2B5EF4-FFF2-40B4-BE49-F238E27FC236}">
                  <a16:creationId xmlns:a16="http://schemas.microsoft.com/office/drawing/2014/main" id="{3EE48167-6783-E851-B52B-AF9561E75ADE}"/>
                </a:ext>
              </a:extLst>
            </p:cNvPr>
            <p:cNvSpPr>
              <a:spLocks/>
            </p:cNvSpPr>
            <p:nvPr/>
          </p:nvSpPr>
          <p:spPr bwMode="auto">
            <a:xfrm>
              <a:off x="2714" y="3514"/>
              <a:ext cx="9" cy="16"/>
            </a:xfrm>
            <a:custGeom>
              <a:avLst/>
              <a:gdLst>
                <a:gd name="T0" fmla="*/ 11 w 4"/>
                <a:gd name="T1" fmla="*/ 0 h 7"/>
                <a:gd name="T2" fmla="*/ 45 w 4"/>
                <a:gd name="T3" fmla="*/ 73 h 7"/>
                <a:gd name="T4" fmla="*/ 0 60000 65536"/>
                <a:gd name="T5" fmla="*/ 0 60000 65536"/>
              </a:gdLst>
              <a:ahLst/>
              <a:cxnLst>
                <a:cxn ang="T4">
                  <a:pos x="T0" y="T1"/>
                </a:cxn>
                <a:cxn ang="T5">
                  <a:pos x="T2" y="T3"/>
                </a:cxn>
              </a:cxnLst>
              <a:rect l="0" t="0" r="r" b="b"/>
              <a:pathLst>
                <a:path w="4" h="7">
                  <a:moveTo>
                    <a:pt x="1" y="0"/>
                  </a:moveTo>
                  <a:cubicBezTo>
                    <a:pt x="0" y="2"/>
                    <a:pt x="2" y="7"/>
                    <a:pt x="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0" name="Freeform 577">
              <a:extLst>
                <a:ext uri="{FF2B5EF4-FFF2-40B4-BE49-F238E27FC236}">
                  <a16:creationId xmlns:a16="http://schemas.microsoft.com/office/drawing/2014/main" id="{9F3915F4-CF0A-94DB-23E3-30F7162F58F8}"/>
                </a:ext>
              </a:extLst>
            </p:cNvPr>
            <p:cNvSpPr>
              <a:spLocks/>
            </p:cNvSpPr>
            <p:nvPr/>
          </p:nvSpPr>
          <p:spPr bwMode="auto">
            <a:xfrm>
              <a:off x="2925" y="3501"/>
              <a:ext cx="16" cy="33"/>
            </a:xfrm>
            <a:custGeom>
              <a:avLst/>
              <a:gdLst>
                <a:gd name="T0" fmla="*/ 0 w 7"/>
                <a:gd name="T1" fmla="*/ 64 h 15"/>
                <a:gd name="T2" fmla="*/ 85 w 7"/>
                <a:gd name="T3" fmla="*/ 161 h 15"/>
                <a:gd name="T4" fmla="*/ 0 60000 65536"/>
                <a:gd name="T5" fmla="*/ 0 60000 65536"/>
              </a:gdLst>
              <a:ahLst/>
              <a:cxnLst>
                <a:cxn ang="T4">
                  <a:pos x="T0" y="T1"/>
                </a:cxn>
                <a:cxn ang="T5">
                  <a:pos x="T2" y="T3"/>
                </a:cxn>
              </a:cxnLst>
              <a:rect l="0" t="0" r="r" b="b"/>
              <a:pathLst>
                <a:path w="7" h="15">
                  <a:moveTo>
                    <a:pt x="0" y="6"/>
                  </a:moveTo>
                  <a:cubicBezTo>
                    <a:pt x="7" y="0"/>
                    <a:pt x="7" y="9"/>
                    <a:pt x="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 name="Freeform 578">
              <a:extLst>
                <a:ext uri="{FF2B5EF4-FFF2-40B4-BE49-F238E27FC236}">
                  <a16:creationId xmlns:a16="http://schemas.microsoft.com/office/drawing/2014/main" id="{14DED492-14A6-8DA6-4D62-9E5BB6C42B74}"/>
                </a:ext>
              </a:extLst>
            </p:cNvPr>
            <p:cNvSpPr>
              <a:spLocks/>
            </p:cNvSpPr>
            <p:nvPr/>
          </p:nvSpPr>
          <p:spPr bwMode="auto">
            <a:xfrm>
              <a:off x="2723" y="2951"/>
              <a:ext cx="14" cy="20"/>
            </a:xfrm>
            <a:custGeom>
              <a:avLst/>
              <a:gdLst>
                <a:gd name="T0" fmla="*/ 0 w 6"/>
                <a:gd name="T1" fmla="*/ 44 h 9"/>
                <a:gd name="T2" fmla="*/ 77 w 6"/>
                <a:gd name="T3" fmla="*/ 98 h 9"/>
                <a:gd name="T4" fmla="*/ 0 60000 65536"/>
                <a:gd name="T5" fmla="*/ 0 60000 65536"/>
              </a:gdLst>
              <a:ahLst/>
              <a:cxnLst>
                <a:cxn ang="T4">
                  <a:pos x="T0" y="T1"/>
                </a:cxn>
                <a:cxn ang="T5">
                  <a:pos x="T2" y="T3"/>
                </a:cxn>
              </a:cxnLst>
              <a:rect l="0" t="0" r="r" b="b"/>
              <a:pathLst>
                <a:path w="6" h="9">
                  <a:moveTo>
                    <a:pt x="0" y="4"/>
                  </a:moveTo>
                  <a:cubicBezTo>
                    <a:pt x="3" y="0"/>
                    <a:pt x="6" y="6"/>
                    <a:pt x="6"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2" name="Freeform 579">
              <a:extLst>
                <a:ext uri="{FF2B5EF4-FFF2-40B4-BE49-F238E27FC236}">
                  <a16:creationId xmlns:a16="http://schemas.microsoft.com/office/drawing/2014/main" id="{3398E907-A1E2-A6C1-4DF9-F1008E157569}"/>
                </a:ext>
              </a:extLst>
            </p:cNvPr>
            <p:cNvSpPr>
              <a:spLocks/>
            </p:cNvSpPr>
            <p:nvPr/>
          </p:nvSpPr>
          <p:spPr bwMode="auto">
            <a:xfrm>
              <a:off x="2382" y="3366"/>
              <a:ext cx="23" cy="20"/>
            </a:xfrm>
            <a:custGeom>
              <a:avLst/>
              <a:gdLst>
                <a:gd name="T0" fmla="*/ 0 w 10"/>
                <a:gd name="T1" fmla="*/ 20 h 9"/>
                <a:gd name="T2" fmla="*/ 110 w 10"/>
                <a:gd name="T3" fmla="*/ 0 h 9"/>
                <a:gd name="T4" fmla="*/ 122 w 10"/>
                <a:gd name="T5" fmla="*/ 98 h 9"/>
                <a:gd name="T6" fmla="*/ 0 60000 65536"/>
                <a:gd name="T7" fmla="*/ 0 60000 65536"/>
                <a:gd name="T8" fmla="*/ 0 60000 65536"/>
              </a:gdLst>
              <a:ahLst/>
              <a:cxnLst>
                <a:cxn ang="T6">
                  <a:pos x="T0" y="T1"/>
                </a:cxn>
                <a:cxn ang="T7">
                  <a:pos x="T2" y="T3"/>
                </a:cxn>
                <a:cxn ang="T8">
                  <a:pos x="T4" y="T5"/>
                </a:cxn>
              </a:cxnLst>
              <a:rect l="0" t="0" r="r" b="b"/>
              <a:pathLst>
                <a:path w="10" h="9">
                  <a:moveTo>
                    <a:pt x="0" y="2"/>
                  </a:moveTo>
                  <a:cubicBezTo>
                    <a:pt x="3" y="1"/>
                    <a:pt x="6" y="0"/>
                    <a:pt x="9" y="0"/>
                  </a:cubicBezTo>
                  <a:cubicBezTo>
                    <a:pt x="10" y="3"/>
                    <a:pt x="9" y="6"/>
                    <a:pt x="1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3" name="Freeform 580">
              <a:extLst>
                <a:ext uri="{FF2B5EF4-FFF2-40B4-BE49-F238E27FC236}">
                  <a16:creationId xmlns:a16="http://schemas.microsoft.com/office/drawing/2014/main" id="{57C78553-51E0-459D-6E5A-970BCE2713E3}"/>
                </a:ext>
              </a:extLst>
            </p:cNvPr>
            <p:cNvSpPr>
              <a:spLocks/>
            </p:cNvSpPr>
            <p:nvPr/>
          </p:nvSpPr>
          <p:spPr bwMode="auto">
            <a:xfrm>
              <a:off x="2725" y="2724"/>
              <a:ext cx="342" cy="63"/>
            </a:xfrm>
            <a:custGeom>
              <a:avLst/>
              <a:gdLst>
                <a:gd name="T0" fmla="*/ 25 w 152"/>
                <a:gd name="T1" fmla="*/ 0 h 28"/>
                <a:gd name="T2" fmla="*/ 729 w 152"/>
                <a:gd name="T3" fmla="*/ 194 h 28"/>
                <a:gd name="T4" fmla="*/ 1377 w 152"/>
                <a:gd name="T5" fmla="*/ 239 h 28"/>
                <a:gd name="T6" fmla="*/ 1733 w 152"/>
                <a:gd name="T7" fmla="*/ 275 h 28"/>
                <a:gd name="T8" fmla="*/ 1438 w 152"/>
                <a:gd name="T9" fmla="*/ 308 h 28"/>
                <a:gd name="T10" fmla="*/ 956 w 152"/>
                <a:gd name="T11" fmla="*/ 218 h 28"/>
                <a:gd name="T12" fmla="*/ 421 w 152"/>
                <a:gd name="T13" fmla="*/ 146 h 28"/>
                <a:gd name="T14" fmla="*/ 0 w 152"/>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 h="28">
                  <a:moveTo>
                    <a:pt x="2" y="0"/>
                  </a:moveTo>
                  <a:cubicBezTo>
                    <a:pt x="15" y="12"/>
                    <a:pt x="48" y="15"/>
                    <a:pt x="64" y="17"/>
                  </a:cubicBezTo>
                  <a:cubicBezTo>
                    <a:pt x="83" y="19"/>
                    <a:pt x="102" y="20"/>
                    <a:pt x="121" y="21"/>
                  </a:cubicBezTo>
                  <a:cubicBezTo>
                    <a:pt x="131" y="22"/>
                    <a:pt x="143" y="21"/>
                    <a:pt x="152" y="24"/>
                  </a:cubicBezTo>
                  <a:cubicBezTo>
                    <a:pt x="144" y="24"/>
                    <a:pt x="135" y="27"/>
                    <a:pt x="126" y="27"/>
                  </a:cubicBezTo>
                  <a:cubicBezTo>
                    <a:pt x="111" y="28"/>
                    <a:pt x="98" y="22"/>
                    <a:pt x="84" y="19"/>
                  </a:cubicBezTo>
                  <a:cubicBezTo>
                    <a:pt x="68" y="16"/>
                    <a:pt x="52" y="17"/>
                    <a:pt x="37" y="13"/>
                  </a:cubicBezTo>
                  <a:cubicBezTo>
                    <a:pt x="24" y="10"/>
                    <a:pt x="12" y="2"/>
                    <a:pt x="0" y="0"/>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4" name="Freeform 581">
              <a:extLst>
                <a:ext uri="{FF2B5EF4-FFF2-40B4-BE49-F238E27FC236}">
                  <a16:creationId xmlns:a16="http://schemas.microsoft.com/office/drawing/2014/main" id="{3E58CA9B-A0B2-0E31-D427-FCF7BB3044D1}"/>
                </a:ext>
              </a:extLst>
            </p:cNvPr>
            <p:cNvSpPr>
              <a:spLocks/>
            </p:cNvSpPr>
            <p:nvPr/>
          </p:nvSpPr>
          <p:spPr bwMode="auto">
            <a:xfrm>
              <a:off x="2842" y="2639"/>
              <a:ext cx="258" cy="63"/>
            </a:xfrm>
            <a:custGeom>
              <a:avLst/>
              <a:gdLst>
                <a:gd name="T0" fmla="*/ 65 w 115"/>
                <a:gd name="T1" fmla="*/ 56 h 28"/>
                <a:gd name="T2" fmla="*/ 1299 w 115"/>
                <a:gd name="T3" fmla="*/ 284 h 28"/>
                <a:gd name="T4" fmla="*/ 709 w 115"/>
                <a:gd name="T5" fmla="*/ 207 h 28"/>
                <a:gd name="T6" fmla="*/ 0 w 115"/>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 h="28">
                  <a:moveTo>
                    <a:pt x="6" y="5"/>
                  </a:moveTo>
                  <a:cubicBezTo>
                    <a:pt x="36" y="26"/>
                    <a:pt x="80" y="22"/>
                    <a:pt x="115" y="25"/>
                  </a:cubicBezTo>
                  <a:cubicBezTo>
                    <a:pt x="101" y="28"/>
                    <a:pt x="78" y="21"/>
                    <a:pt x="63" y="18"/>
                  </a:cubicBezTo>
                  <a:cubicBezTo>
                    <a:pt x="42" y="15"/>
                    <a:pt x="19" y="9"/>
                    <a:pt x="0" y="0"/>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5" name="Freeform 582">
              <a:extLst>
                <a:ext uri="{FF2B5EF4-FFF2-40B4-BE49-F238E27FC236}">
                  <a16:creationId xmlns:a16="http://schemas.microsoft.com/office/drawing/2014/main" id="{61A00B7D-38C3-D1D5-F230-0757CACECE28}"/>
                </a:ext>
              </a:extLst>
            </p:cNvPr>
            <p:cNvSpPr>
              <a:spLocks/>
            </p:cNvSpPr>
            <p:nvPr/>
          </p:nvSpPr>
          <p:spPr bwMode="auto">
            <a:xfrm>
              <a:off x="2840" y="2576"/>
              <a:ext cx="215" cy="68"/>
            </a:xfrm>
            <a:custGeom>
              <a:avLst/>
              <a:gdLst>
                <a:gd name="T0" fmla="*/ 0 w 96"/>
                <a:gd name="T1" fmla="*/ 0 h 30"/>
                <a:gd name="T2" fmla="*/ 1079 w 96"/>
                <a:gd name="T3" fmla="*/ 267 h 30"/>
                <a:gd name="T4" fmla="*/ 246 w 96"/>
                <a:gd name="T5" fmla="*/ 138 h 30"/>
                <a:gd name="T6" fmla="*/ 0 60000 65536"/>
                <a:gd name="T7" fmla="*/ 0 60000 65536"/>
                <a:gd name="T8" fmla="*/ 0 60000 65536"/>
              </a:gdLst>
              <a:ahLst/>
              <a:cxnLst>
                <a:cxn ang="T6">
                  <a:pos x="T0" y="T1"/>
                </a:cxn>
                <a:cxn ang="T7">
                  <a:pos x="T2" y="T3"/>
                </a:cxn>
                <a:cxn ang="T8">
                  <a:pos x="T4" y="T5"/>
                </a:cxn>
              </a:cxnLst>
              <a:rect l="0" t="0" r="r" b="b"/>
              <a:pathLst>
                <a:path w="96" h="30">
                  <a:moveTo>
                    <a:pt x="0" y="0"/>
                  </a:moveTo>
                  <a:cubicBezTo>
                    <a:pt x="25" y="17"/>
                    <a:pt x="66" y="30"/>
                    <a:pt x="96" y="23"/>
                  </a:cubicBezTo>
                  <a:cubicBezTo>
                    <a:pt x="71" y="24"/>
                    <a:pt x="45" y="23"/>
                    <a:pt x="22" y="12"/>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6" name="Freeform 583">
              <a:extLst>
                <a:ext uri="{FF2B5EF4-FFF2-40B4-BE49-F238E27FC236}">
                  <a16:creationId xmlns:a16="http://schemas.microsoft.com/office/drawing/2014/main" id="{5765F7E8-CB61-8EEC-2542-8EBCF4354550}"/>
                </a:ext>
              </a:extLst>
            </p:cNvPr>
            <p:cNvSpPr>
              <a:spLocks/>
            </p:cNvSpPr>
            <p:nvPr/>
          </p:nvSpPr>
          <p:spPr bwMode="auto">
            <a:xfrm>
              <a:off x="2896" y="2543"/>
              <a:ext cx="200" cy="45"/>
            </a:xfrm>
            <a:custGeom>
              <a:avLst/>
              <a:gdLst>
                <a:gd name="T0" fmla="*/ 0 w 89"/>
                <a:gd name="T1" fmla="*/ 0 h 20"/>
                <a:gd name="T2" fmla="*/ 1009 w 89"/>
                <a:gd name="T3" fmla="*/ 227 h 20"/>
                <a:gd name="T4" fmla="*/ 202 w 89"/>
                <a:gd name="T5" fmla="*/ 56 h 20"/>
                <a:gd name="T6" fmla="*/ 0 60000 65536"/>
                <a:gd name="T7" fmla="*/ 0 60000 65536"/>
                <a:gd name="T8" fmla="*/ 0 60000 65536"/>
              </a:gdLst>
              <a:ahLst/>
              <a:cxnLst>
                <a:cxn ang="T6">
                  <a:pos x="T0" y="T1"/>
                </a:cxn>
                <a:cxn ang="T7">
                  <a:pos x="T2" y="T3"/>
                </a:cxn>
                <a:cxn ang="T8">
                  <a:pos x="T4" y="T5"/>
                </a:cxn>
              </a:cxnLst>
              <a:rect l="0" t="0" r="r" b="b"/>
              <a:pathLst>
                <a:path w="89" h="20">
                  <a:moveTo>
                    <a:pt x="0" y="0"/>
                  </a:moveTo>
                  <a:cubicBezTo>
                    <a:pt x="20" y="18"/>
                    <a:pt x="62" y="13"/>
                    <a:pt x="89" y="20"/>
                  </a:cubicBezTo>
                  <a:cubicBezTo>
                    <a:pt x="68" y="20"/>
                    <a:pt x="37" y="13"/>
                    <a:pt x="18" y="5"/>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7" name="Freeform 584">
              <a:extLst>
                <a:ext uri="{FF2B5EF4-FFF2-40B4-BE49-F238E27FC236}">
                  <a16:creationId xmlns:a16="http://schemas.microsoft.com/office/drawing/2014/main" id="{05EAF548-FEAB-80CF-A2CE-68433A68E61F}"/>
                </a:ext>
              </a:extLst>
            </p:cNvPr>
            <p:cNvSpPr>
              <a:spLocks/>
            </p:cNvSpPr>
            <p:nvPr/>
          </p:nvSpPr>
          <p:spPr bwMode="auto">
            <a:xfrm>
              <a:off x="2905" y="2498"/>
              <a:ext cx="121" cy="20"/>
            </a:xfrm>
            <a:custGeom>
              <a:avLst/>
              <a:gdLst>
                <a:gd name="T0" fmla="*/ 0 w 54"/>
                <a:gd name="T1" fmla="*/ 0 h 9"/>
                <a:gd name="T2" fmla="*/ 607 w 54"/>
                <a:gd name="T3" fmla="*/ 98 h 9"/>
                <a:gd name="T4" fmla="*/ 0 60000 65536"/>
                <a:gd name="T5" fmla="*/ 0 60000 65536"/>
              </a:gdLst>
              <a:ahLst/>
              <a:cxnLst>
                <a:cxn ang="T4">
                  <a:pos x="T0" y="T1"/>
                </a:cxn>
                <a:cxn ang="T5">
                  <a:pos x="T2" y="T3"/>
                </a:cxn>
              </a:cxnLst>
              <a:rect l="0" t="0" r="r" b="b"/>
              <a:pathLst>
                <a:path w="54" h="9">
                  <a:moveTo>
                    <a:pt x="0" y="0"/>
                  </a:moveTo>
                  <a:cubicBezTo>
                    <a:pt x="17" y="7"/>
                    <a:pt x="36" y="9"/>
                    <a:pt x="54" y="9"/>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 name="Freeform 585">
              <a:extLst>
                <a:ext uri="{FF2B5EF4-FFF2-40B4-BE49-F238E27FC236}">
                  <a16:creationId xmlns:a16="http://schemas.microsoft.com/office/drawing/2014/main" id="{D5B60DF5-D80E-7C2E-675D-7991FEBB044C}"/>
                </a:ext>
              </a:extLst>
            </p:cNvPr>
            <p:cNvSpPr>
              <a:spLocks/>
            </p:cNvSpPr>
            <p:nvPr/>
          </p:nvSpPr>
          <p:spPr bwMode="auto">
            <a:xfrm>
              <a:off x="2894" y="2453"/>
              <a:ext cx="143" cy="31"/>
            </a:xfrm>
            <a:custGeom>
              <a:avLst/>
              <a:gdLst>
                <a:gd name="T0" fmla="*/ 0 w 64"/>
                <a:gd name="T1" fmla="*/ 0 h 14"/>
                <a:gd name="T2" fmla="*/ 279 w 64"/>
                <a:gd name="T3" fmla="*/ 89 h 14"/>
                <a:gd name="T4" fmla="*/ 715 w 64"/>
                <a:gd name="T5" fmla="*/ 153 h 14"/>
                <a:gd name="T6" fmla="*/ 0 60000 65536"/>
                <a:gd name="T7" fmla="*/ 0 60000 65536"/>
                <a:gd name="T8" fmla="*/ 0 60000 65536"/>
              </a:gdLst>
              <a:ahLst/>
              <a:cxnLst>
                <a:cxn ang="T6">
                  <a:pos x="T0" y="T1"/>
                </a:cxn>
                <a:cxn ang="T7">
                  <a:pos x="T2" y="T3"/>
                </a:cxn>
                <a:cxn ang="T8">
                  <a:pos x="T4" y="T5"/>
                </a:cxn>
              </a:cxnLst>
              <a:rect l="0" t="0" r="r" b="b"/>
              <a:pathLst>
                <a:path w="64" h="14">
                  <a:moveTo>
                    <a:pt x="0" y="0"/>
                  </a:moveTo>
                  <a:cubicBezTo>
                    <a:pt x="4" y="7"/>
                    <a:pt x="17" y="7"/>
                    <a:pt x="25" y="8"/>
                  </a:cubicBezTo>
                  <a:cubicBezTo>
                    <a:pt x="38" y="10"/>
                    <a:pt x="51" y="11"/>
                    <a:pt x="64" y="14"/>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 name="Freeform 586">
              <a:extLst>
                <a:ext uri="{FF2B5EF4-FFF2-40B4-BE49-F238E27FC236}">
                  <a16:creationId xmlns:a16="http://schemas.microsoft.com/office/drawing/2014/main" id="{BEED72BE-5343-990C-736D-126DC957CD9F}"/>
                </a:ext>
              </a:extLst>
            </p:cNvPr>
            <p:cNvSpPr>
              <a:spLocks/>
            </p:cNvSpPr>
            <p:nvPr/>
          </p:nvSpPr>
          <p:spPr bwMode="auto">
            <a:xfrm>
              <a:off x="2930" y="2435"/>
              <a:ext cx="51" cy="18"/>
            </a:xfrm>
            <a:custGeom>
              <a:avLst/>
              <a:gdLst>
                <a:gd name="T0" fmla="*/ 0 w 23"/>
                <a:gd name="T1" fmla="*/ 0 h 8"/>
                <a:gd name="T2" fmla="*/ 251 w 23"/>
                <a:gd name="T3" fmla="*/ 45 h 8"/>
                <a:gd name="T4" fmla="*/ 0 60000 65536"/>
                <a:gd name="T5" fmla="*/ 0 60000 65536"/>
              </a:gdLst>
              <a:ahLst/>
              <a:cxnLst>
                <a:cxn ang="T4">
                  <a:pos x="T0" y="T1"/>
                </a:cxn>
                <a:cxn ang="T5">
                  <a:pos x="T2" y="T3"/>
                </a:cxn>
              </a:cxnLst>
              <a:rect l="0" t="0" r="r" b="b"/>
              <a:pathLst>
                <a:path w="23" h="8">
                  <a:moveTo>
                    <a:pt x="0" y="0"/>
                  </a:moveTo>
                  <a:cubicBezTo>
                    <a:pt x="3" y="8"/>
                    <a:pt x="16" y="5"/>
                    <a:pt x="23" y="4"/>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 name="Freeform 587">
              <a:extLst>
                <a:ext uri="{FF2B5EF4-FFF2-40B4-BE49-F238E27FC236}">
                  <a16:creationId xmlns:a16="http://schemas.microsoft.com/office/drawing/2014/main" id="{F7F180F6-F46D-5F39-26E0-9C16687FFCC6}"/>
                </a:ext>
              </a:extLst>
            </p:cNvPr>
            <p:cNvSpPr>
              <a:spLocks/>
            </p:cNvSpPr>
            <p:nvPr/>
          </p:nvSpPr>
          <p:spPr bwMode="auto">
            <a:xfrm>
              <a:off x="2595" y="2828"/>
              <a:ext cx="422" cy="92"/>
            </a:xfrm>
            <a:custGeom>
              <a:avLst/>
              <a:gdLst>
                <a:gd name="T0" fmla="*/ 0 w 188"/>
                <a:gd name="T1" fmla="*/ 0 h 41"/>
                <a:gd name="T2" fmla="*/ 2126 w 188"/>
                <a:gd name="T3" fmla="*/ 429 h 41"/>
                <a:gd name="T4" fmla="*/ 0 w 188"/>
                <a:gd name="T5" fmla="*/ 0 h 41"/>
                <a:gd name="T6" fmla="*/ 0 60000 65536"/>
                <a:gd name="T7" fmla="*/ 0 60000 65536"/>
                <a:gd name="T8" fmla="*/ 0 60000 65536"/>
              </a:gdLst>
              <a:ahLst/>
              <a:cxnLst>
                <a:cxn ang="T6">
                  <a:pos x="T0" y="T1"/>
                </a:cxn>
                <a:cxn ang="T7">
                  <a:pos x="T2" y="T3"/>
                </a:cxn>
                <a:cxn ang="T8">
                  <a:pos x="T4" y="T5"/>
                </a:cxn>
              </a:cxnLst>
              <a:rect l="0" t="0" r="r" b="b"/>
              <a:pathLst>
                <a:path w="188" h="41">
                  <a:moveTo>
                    <a:pt x="0" y="0"/>
                  </a:moveTo>
                  <a:cubicBezTo>
                    <a:pt x="77" y="26"/>
                    <a:pt x="148" y="41"/>
                    <a:pt x="188" y="38"/>
                  </a:cubicBezTo>
                  <a:cubicBezTo>
                    <a:pt x="153" y="36"/>
                    <a:pt x="3" y="4"/>
                    <a:pt x="0" y="0"/>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 name="Freeform 588">
              <a:extLst>
                <a:ext uri="{FF2B5EF4-FFF2-40B4-BE49-F238E27FC236}">
                  <a16:creationId xmlns:a16="http://schemas.microsoft.com/office/drawing/2014/main" id="{42C5315A-63DC-7492-6B63-4DEC9A2B7B03}"/>
                </a:ext>
              </a:extLst>
            </p:cNvPr>
            <p:cNvSpPr>
              <a:spLocks/>
            </p:cNvSpPr>
            <p:nvPr/>
          </p:nvSpPr>
          <p:spPr bwMode="auto">
            <a:xfrm>
              <a:off x="2716" y="2787"/>
              <a:ext cx="312" cy="59"/>
            </a:xfrm>
            <a:custGeom>
              <a:avLst/>
              <a:gdLst>
                <a:gd name="T0" fmla="*/ 0 w 139"/>
                <a:gd name="T1" fmla="*/ 0 h 26"/>
                <a:gd name="T2" fmla="*/ 1571 w 139"/>
                <a:gd name="T3" fmla="*/ 304 h 26"/>
                <a:gd name="T4" fmla="*/ 0 60000 65536"/>
                <a:gd name="T5" fmla="*/ 0 60000 65536"/>
              </a:gdLst>
              <a:ahLst/>
              <a:cxnLst>
                <a:cxn ang="T4">
                  <a:pos x="T0" y="T1"/>
                </a:cxn>
                <a:cxn ang="T5">
                  <a:pos x="T2" y="T3"/>
                </a:cxn>
              </a:cxnLst>
              <a:rect l="0" t="0" r="r" b="b"/>
              <a:pathLst>
                <a:path w="139" h="26">
                  <a:moveTo>
                    <a:pt x="0" y="0"/>
                  </a:moveTo>
                  <a:cubicBezTo>
                    <a:pt x="47" y="24"/>
                    <a:pt x="113" y="24"/>
                    <a:pt x="139" y="26"/>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 name="Freeform 589">
              <a:extLst>
                <a:ext uri="{FF2B5EF4-FFF2-40B4-BE49-F238E27FC236}">
                  <a16:creationId xmlns:a16="http://schemas.microsoft.com/office/drawing/2014/main" id="{AD8914BF-C269-B0C2-B191-B964A2943A90}"/>
                </a:ext>
              </a:extLst>
            </p:cNvPr>
            <p:cNvSpPr>
              <a:spLocks/>
            </p:cNvSpPr>
            <p:nvPr/>
          </p:nvSpPr>
          <p:spPr bwMode="auto">
            <a:xfrm>
              <a:off x="2903" y="2857"/>
              <a:ext cx="168" cy="25"/>
            </a:xfrm>
            <a:custGeom>
              <a:avLst/>
              <a:gdLst>
                <a:gd name="T0" fmla="*/ 0 w 75"/>
                <a:gd name="T1" fmla="*/ 0 h 11"/>
                <a:gd name="T2" fmla="*/ 842 w 75"/>
                <a:gd name="T3" fmla="*/ 130 h 11"/>
                <a:gd name="T4" fmla="*/ 0 60000 65536"/>
                <a:gd name="T5" fmla="*/ 0 60000 65536"/>
              </a:gdLst>
              <a:ahLst/>
              <a:cxnLst>
                <a:cxn ang="T4">
                  <a:pos x="T0" y="T1"/>
                </a:cxn>
                <a:cxn ang="T5">
                  <a:pos x="T2" y="T3"/>
                </a:cxn>
              </a:cxnLst>
              <a:rect l="0" t="0" r="r" b="b"/>
              <a:pathLst>
                <a:path w="75" h="11">
                  <a:moveTo>
                    <a:pt x="0" y="0"/>
                  </a:moveTo>
                  <a:cubicBezTo>
                    <a:pt x="28" y="8"/>
                    <a:pt x="68" y="11"/>
                    <a:pt x="75" y="11"/>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 name="Freeform 590">
              <a:extLst>
                <a:ext uri="{FF2B5EF4-FFF2-40B4-BE49-F238E27FC236}">
                  <a16:creationId xmlns:a16="http://schemas.microsoft.com/office/drawing/2014/main" id="{FC7573F7-2332-D989-B719-2AEC04693CDF}"/>
                </a:ext>
              </a:extLst>
            </p:cNvPr>
            <p:cNvSpPr>
              <a:spLocks/>
            </p:cNvSpPr>
            <p:nvPr/>
          </p:nvSpPr>
          <p:spPr bwMode="auto">
            <a:xfrm>
              <a:off x="2867" y="2774"/>
              <a:ext cx="240" cy="33"/>
            </a:xfrm>
            <a:custGeom>
              <a:avLst/>
              <a:gdLst>
                <a:gd name="T0" fmla="*/ 0 w 107"/>
                <a:gd name="T1" fmla="*/ 0 h 15"/>
                <a:gd name="T2" fmla="*/ 1207 w 107"/>
                <a:gd name="T3" fmla="*/ 150 h 15"/>
                <a:gd name="T4" fmla="*/ 0 60000 65536"/>
                <a:gd name="T5" fmla="*/ 0 60000 65536"/>
              </a:gdLst>
              <a:ahLst/>
              <a:cxnLst>
                <a:cxn ang="T4">
                  <a:pos x="T0" y="T1"/>
                </a:cxn>
                <a:cxn ang="T5">
                  <a:pos x="T2" y="T3"/>
                </a:cxn>
              </a:cxnLst>
              <a:rect l="0" t="0" r="r" b="b"/>
              <a:pathLst>
                <a:path w="107" h="15">
                  <a:moveTo>
                    <a:pt x="0" y="0"/>
                  </a:moveTo>
                  <a:cubicBezTo>
                    <a:pt x="33" y="14"/>
                    <a:pt x="87" y="15"/>
                    <a:pt x="107" y="14"/>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 name="Freeform 591">
              <a:extLst>
                <a:ext uri="{FF2B5EF4-FFF2-40B4-BE49-F238E27FC236}">
                  <a16:creationId xmlns:a16="http://schemas.microsoft.com/office/drawing/2014/main" id="{95422B81-2AAC-5A36-A1A9-FECACB006458}"/>
                </a:ext>
              </a:extLst>
            </p:cNvPr>
            <p:cNvSpPr>
              <a:spLocks/>
            </p:cNvSpPr>
            <p:nvPr/>
          </p:nvSpPr>
          <p:spPr bwMode="auto">
            <a:xfrm>
              <a:off x="2557" y="2852"/>
              <a:ext cx="184" cy="54"/>
            </a:xfrm>
            <a:custGeom>
              <a:avLst/>
              <a:gdLst>
                <a:gd name="T0" fmla="*/ 0 w 82"/>
                <a:gd name="T1" fmla="*/ 0 h 24"/>
                <a:gd name="T2" fmla="*/ 927 w 82"/>
                <a:gd name="T3" fmla="*/ 275 h 24"/>
                <a:gd name="T4" fmla="*/ 0 60000 65536"/>
                <a:gd name="T5" fmla="*/ 0 60000 65536"/>
              </a:gdLst>
              <a:ahLst/>
              <a:cxnLst>
                <a:cxn ang="T4">
                  <a:pos x="T0" y="T1"/>
                </a:cxn>
                <a:cxn ang="T5">
                  <a:pos x="T2" y="T3"/>
                </a:cxn>
              </a:cxnLst>
              <a:rect l="0" t="0" r="r" b="b"/>
              <a:pathLst>
                <a:path w="82" h="24">
                  <a:moveTo>
                    <a:pt x="0" y="0"/>
                  </a:moveTo>
                  <a:cubicBezTo>
                    <a:pt x="24" y="11"/>
                    <a:pt x="63" y="22"/>
                    <a:pt x="82" y="24"/>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 name="Freeform 592">
              <a:extLst>
                <a:ext uri="{FF2B5EF4-FFF2-40B4-BE49-F238E27FC236}">
                  <a16:creationId xmlns:a16="http://schemas.microsoft.com/office/drawing/2014/main" id="{01E4A900-C4B8-9742-866F-EF9E09E4B1EE}"/>
                </a:ext>
              </a:extLst>
            </p:cNvPr>
            <p:cNvSpPr>
              <a:spLocks/>
            </p:cNvSpPr>
            <p:nvPr/>
          </p:nvSpPr>
          <p:spPr bwMode="auto">
            <a:xfrm>
              <a:off x="2849" y="3054"/>
              <a:ext cx="339" cy="81"/>
            </a:xfrm>
            <a:custGeom>
              <a:avLst/>
              <a:gdLst>
                <a:gd name="T0" fmla="*/ 0 w 151"/>
                <a:gd name="T1" fmla="*/ 0 h 36"/>
                <a:gd name="T2" fmla="*/ 1708 w 151"/>
                <a:gd name="T3" fmla="*/ 410 h 36"/>
                <a:gd name="T4" fmla="*/ 0 60000 65536"/>
                <a:gd name="T5" fmla="*/ 0 60000 65536"/>
              </a:gdLst>
              <a:ahLst/>
              <a:cxnLst>
                <a:cxn ang="T4">
                  <a:pos x="T0" y="T1"/>
                </a:cxn>
                <a:cxn ang="T5">
                  <a:pos x="T2" y="T3"/>
                </a:cxn>
              </a:cxnLst>
              <a:rect l="0" t="0" r="r" b="b"/>
              <a:pathLst>
                <a:path w="151" h="36">
                  <a:moveTo>
                    <a:pt x="0" y="0"/>
                  </a:moveTo>
                  <a:cubicBezTo>
                    <a:pt x="29" y="11"/>
                    <a:pt x="117" y="36"/>
                    <a:pt x="151" y="36"/>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 name="Freeform 593">
              <a:extLst>
                <a:ext uri="{FF2B5EF4-FFF2-40B4-BE49-F238E27FC236}">
                  <a16:creationId xmlns:a16="http://schemas.microsoft.com/office/drawing/2014/main" id="{7B4FBDA3-EE5C-94F5-D472-74C8401CB88D}"/>
                </a:ext>
              </a:extLst>
            </p:cNvPr>
            <p:cNvSpPr>
              <a:spLocks/>
            </p:cNvSpPr>
            <p:nvPr/>
          </p:nvSpPr>
          <p:spPr bwMode="auto">
            <a:xfrm>
              <a:off x="2887" y="3104"/>
              <a:ext cx="227" cy="44"/>
            </a:xfrm>
            <a:custGeom>
              <a:avLst/>
              <a:gdLst>
                <a:gd name="T0" fmla="*/ 0 w 101"/>
                <a:gd name="T1" fmla="*/ 0 h 20"/>
                <a:gd name="T2" fmla="*/ 1146 w 101"/>
                <a:gd name="T3" fmla="*/ 213 h 20"/>
                <a:gd name="T4" fmla="*/ 0 60000 65536"/>
                <a:gd name="T5" fmla="*/ 0 60000 65536"/>
              </a:gdLst>
              <a:ahLst/>
              <a:cxnLst>
                <a:cxn ang="T4">
                  <a:pos x="T0" y="T1"/>
                </a:cxn>
                <a:cxn ang="T5">
                  <a:pos x="T2" y="T3"/>
                </a:cxn>
              </a:cxnLst>
              <a:rect l="0" t="0" r="r" b="b"/>
              <a:pathLst>
                <a:path w="101" h="20">
                  <a:moveTo>
                    <a:pt x="0" y="0"/>
                  </a:moveTo>
                  <a:cubicBezTo>
                    <a:pt x="29" y="12"/>
                    <a:pt x="82" y="16"/>
                    <a:pt x="101" y="20"/>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7" name="Freeform 594">
              <a:extLst>
                <a:ext uri="{FF2B5EF4-FFF2-40B4-BE49-F238E27FC236}">
                  <a16:creationId xmlns:a16="http://schemas.microsoft.com/office/drawing/2014/main" id="{2463A336-1641-26CF-3CC8-710C86413D89}"/>
                </a:ext>
              </a:extLst>
            </p:cNvPr>
            <p:cNvSpPr>
              <a:spLocks/>
            </p:cNvSpPr>
            <p:nvPr/>
          </p:nvSpPr>
          <p:spPr bwMode="auto">
            <a:xfrm>
              <a:off x="3019" y="3164"/>
              <a:ext cx="151" cy="34"/>
            </a:xfrm>
            <a:custGeom>
              <a:avLst/>
              <a:gdLst>
                <a:gd name="T0" fmla="*/ 0 w 67"/>
                <a:gd name="T1" fmla="*/ 0 h 15"/>
                <a:gd name="T2" fmla="*/ 766 w 67"/>
                <a:gd name="T3" fmla="*/ 165 h 15"/>
                <a:gd name="T4" fmla="*/ 0 60000 65536"/>
                <a:gd name="T5" fmla="*/ 0 60000 65536"/>
              </a:gdLst>
              <a:ahLst/>
              <a:cxnLst>
                <a:cxn ang="T4">
                  <a:pos x="T0" y="T1"/>
                </a:cxn>
                <a:cxn ang="T5">
                  <a:pos x="T2" y="T3"/>
                </a:cxn>
              </a:cxnLst>
              <a:rect l="0" t="0" r="r" b="b"/>
              <a:pathLst>
                <a:path w="67" h="15">
                  <a:moveTo>
                    <a:pt x="0" y="0"/>
                  </a:moveTo>
                  <a:cubicBezTo>
                    <a:pt x="43" y="10"/>
                    <a:pt x="50" y="15"/>
                    <a:pt x="67" y="14"/>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8" name="Freeform 595">
              <a:extLst>
                <a:ext uri="{FF2B5EF4-FFF2-40B4-BE49-F238E27FC236}">
                  <a16:creationId xmlns:a16="http://schemas.microsoft.com/office/drawing/2014/main" id="{C886989C-C4E0-700A-46CF-3E9CDFDE49FA}"/>
                </a:ext>
              </a:extLst>
            </p:cNvPr>
            <p:cNvSpPr>
              <a:spLocks/>
            </p:cNvSpPr>
            <p:nvPr/>
          </p:nvSpPr>
          <p:spPr bwMode="auto">
            <a:xfrm>
              <a:off x="3118" y="3232"/>
              <a:ext cx="70" cy="13"/>
            </a:xfrm>
            <a:custGeom>
              <a:avLst/>
              <a:gdLst>
                <a:gd name="T0" fmla="*/ 0 w 31"/>
                <a:gd name="T1" fmla="*/ 0 h 6"/>
                <a:gd name="T2" fmla="*/ 357 w 31"/>
                <a:gd name="T3" fmla="*/ 33 h 6"/>
                <a:gd name="T4" fmla="*/ 0 60000 65536"/>
                <a:gd name="T5" fmla="*/ 0 60000 65536"/>
              </a:gdLst>
              <a:ahLst/>
              <a:cxnLst>
                <a:cxn ang="T4">
                  <a:pos x="T0" y="T1"/>
                </a:cxn>
                <a:cxn ang="T5">
                  <a:pos x="T2" y="T3"/>
                </a:cxn>
              </a:cxnLst>
              <a:rect l="0" t="0" r="r" b="b"/>
              <a:pathLst>
                <a:path w="31" h="6">
                  <a:moveTo>
                    <a:pt x="0" y="0"/>
                  </a:moveTo>
                  <a:cubicBezTo>
                    <a:pt x="22" y="6"/>
                    <a:pt x="23" y="4"/>
                    <a:pt x="31" y="3"/>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9" name="Freeform 596">
              <a:extLst>
                <a:ext uri="{FF2B5EF4-FFF2-40B4-BE49-F238E27FC236}">
                  <a16:creationId xmlns:a16="http://schemas.microsoft.com/office/drawing/2014/main" id="{D2B1DE32-F0C8-A354-B3AB-6DD87A4E72A5}"/>
                </a:ext>
              </a:extLst>
            </p:cNvPr>
            <p:cNvSpPr>
              <a:spLocks/>
            </p:cNvSpPr>
            <p:nvPr/>
          </p:nvSpPr>
          <p:spPr bwMode="auto">
            <a:xfrm>
              <a:off x="2977" y="3415"/>
              <a:ext cx="211" cy="50"/>
            </a:xfrm>
            <a:custGeom>
              <a:avLst/>
              <a:gdLst>
                <a:gd name="T0" fmla="*/ 0 w 94"/>
                <a:gd name="T1" fmla="*/ 0 h 22"/>
                <a:gd name="T2" fmla="*/ 1064 w 94"/>
                <a:gd name="T3" fmla="*/ 248 h 22"/>
                <a:gd name="T4" fmla="*/ 0 60000 65536"/>
                <a:gd name="T5" fmla="*/ 0 60000 65536"/>
              </a:gdLst>
              <a:ahLst/>
              <a:cxnLst>
                <a:cxn ang="T4">
                  <a:pos x="T0" y="T1"/>
                </a:cxn>
                <a:cxn ang="T5">
                  <a:pos x="T2" y="T3"/>
                </a:cxn>
              </a:cxnLst>
              <a:rect l="0" t="0" r="r" b="b"/>
              <a:pathLst>
                <a:path w="94" h="22">
                  <a:moveTo>
                    <a:pt x="0" y="0"/>
                  </a:moveTo>
                  <a:cubicBezTo>
                    <a:pt x="18" y="9"/>
                    <a:pt x="68" y="22"/>
                    <a:pt x="94" y="21"/>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0" name="Freeform 597">
              <a:extLst>
                <a:ext uri="{FF2B5EF4-FFF2-40B4-BE49-F238E27FC236}">
                  <a16:creationId xmlns:a16="http://schemas.microsoft.com/office/drawing/2014/main" id="{A1B22D86-20B7-8F28-800F-A42A074FAAAD}"/>
                </a:ext>
              </a:extLst>
            </p:cNvPr>
            <p:cNvSpPr>
              <a:spLocks/>
            </p:cNvSpPr>
            <p:nvPr/>
          </p:nvSpPr>
          <p:spPr bwMode="auto">
            <a:xfrm>
              <a:off x="3017" y="3335"/>
              <a:ext cx="59" cy="13"/>
            </a:xfrm>
            <a:custGeom>
              <a:avLst/>
              <a:gdLst>
                <a:gd name="T0" fmla="*/ 0 w 26"/>
                <a:gd name="T1" fmla="*/ 0 h 6"/>
                <a:gd name="T2" fmla="*/ 304 w 26"/>
                <a:gd name="T3" fmla="*/ 61 h 6"/>
                <a:gd name="T4" fmla="*/ 0 60000 65536"/>
                <a:gd name="T5" fmla="*/ 0 60000 65536"/>
              </a:gdLst>
              <a:ahLst/>
              <a:cxnLst>
                <a:cxn ang="T4">
                  <a:pos x="T0" y="T1"/>
                </a:cxn>
                <a:cxn ang="T5">
                  <a:pos x="T2" y="T3"/>
                </a:cxn>
              </a:cxnLst>
              <a:rect l="0" t="0" r="r" b="b"/>
              <a:pathLst>
                <a:path w="26" h="6">
                  <a:moveTo>
                    <a:pt x="0" y="0"/>
                  </a:moveTo>
                  <a:cubicBezTo>
                    <a:pt x="12" y="6"/>
                    <a:pt x="20" y="6"/>
                    <a:pt x="26" y="6"/>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1" name="Freeform 598">
              <a:extLst>
                <a:ext uri="{FF2B5EF4-FFF2-40B4-BE49-F238E27FC236}">
                  <a16:creationId xmlns:a16="http://schemas.microsoft.com/office/drawing/2014/main" id="{46035CB5-84CC-4C36-ABF6-086C5599138D}"/>
                </a:ext>
              </a:extLst>
            </p:cNvPr>
            <p:cNvSpPr>
              <a:spLocks/>
            </p:cNvSpPr>
            <p:nvPr/>
          </p:nvSpPr>
          <p:spPr bwMode="auto">
            <a:xfrm>
              <a:off x="2822" y="3364"/>
              <a:ext cx="58" cy="25"/>
            </a:xfrm>
            <a:custGeom>
              <a:avLst/>
              <a:gdLst>
                <a:gd name="T0" fmla="*/ 0 w 26"/>
                <a:gd name="T1" fmla="*/ 0 h 11"/>
                <a:gd name="T2" fmla="*/ 288 w 26"/>
                <a:gd name="T3" fmla="*/ 130 h 11"/>
                <a:gd name="T4" fmla="*/ 0 60000 65536"/>
                <a:gd name="T5" fmla="*/ 0 60000 65536"/>
              </a:gdLst>
              <a:ahLst/>
              <a:cxnLst>
                <a:cxn ang="T4">
                  <a:pos x="T0" y="T1"/>
                </a:cxn>
                <a:cxn ang="T5">
                  <a:pos x="T2" y="T3"/>
                </a:cxn>
              </a:cxnLst>
              <a:rect l="0" t="0" r="r" b="b"/>
              <a:pathLst>
                <a:path w="26" h="11">
                  <a:moveTo>
                    <a:pt x="0" y="0"/>
                  </a:moveTo>
                  <a:cubicBezTo>
                    <a:pt x="9" y="6"/>
                    <a:pt x="19" y="9"/>
                    <a:pt x="26" y="11"/>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2" name="Freeform 599">
              <a:extLst>
                <a:ext uri="{FF2B5EF4-FFF2-40B4-BE49-F238E27FC236}">
                  <a16:creationId xmlns:a16="http://schemas.microsoft.com/office/drawing/2014/main" id="{431AAB8A-13FB-7B73-D5C0-5EFBEBF175DA}"/>
                </a:ext>
              </a:extLst>
            </p:cNvPr>
            <p:cNvSpPr>
              <a:spLocks/>
            </p:cNvSpPr>
            <p:nvPr/>
          </p:nvSpPr>
          <p:spPr bwMode="auto">
            <a:xfrm>
              <a:off x="3076" y="3631"/>
              <a:ext cx="80" cy="22"/>
            </a:xfrm>
            <a:custGeom>
              <a:avLst/>
              <a:gdLst>
                <a:gd name="T0" fmla="*/ 0 w 36"/>
                <a:gd name="T1" fmla="*/ 0 h 10"/>
                <a:gd name="T2" fmla="*/ 396 w 36"/>
                <a:gd name="T3" fmla="*/ 106 h 10"/>
                <a:gd name="T4" fmla="*/ 0 60000 65536"/>
                <a:gd name="T5" fmla="*/ 0 60000 65536"/>
              </a:gdLst>
              <a:ahLst/>
              <a:cxnLst>
                <a:cxn ang="T4">
                  <a:pos x="T0" y="T1"/>
                </a:cxn>
                <a:cxn ang="T5">
                  <a:pos x="T2" y="T3"/>
                </a:cxn>
              </a:cxnLst>
              <a:rect l="0" t="0" r="r" b="b"/>
              <a:pathLst>
                <a:path w="36" h="10">
                  <a:moveTo>
                    <a:pt x="0" y="0"/>
                  </a:moveTo>
                  <a:cubicBezTo>
                    <a:pt x="20" y="9"/>
                    <a:pt x="29" y="9"/>
                    <a:pt x="36" y="10"/>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 name="Freeform 600">
              <a:extLst>
                <a:ext uri="{FF2B5EF4-FFF2-40B4-BE49-F238E27FC236}">
                  <a16:creationId xmlns:a16="http://schemas.microsoft.com/office/drawing/2014/main" id="{D7ADEE58-588A-93BC-EDBC-238079963463}"/>
                </a:ext>
              </a:extLst>
            </p:cNvPr>
            <p:cNvSpPr>
              <a:spLocks/>
            </p:cNvSpPr>
            <p:nvPr/>
          </p:nvSpPr>
          <p:spPr bwMode="auto">
            <a:xfrm>
              <a:off x="3013" y="3678"/>
              <a:ext cx="170" cy="34"/>
            </a:xfrm>
            <a:custGeom>
              <a:avLst/>
              <a:gdLst>
                <a:gd name="T0" fmla="*/ 0 w 76"/>
                <a:gd name="T1" fmla="*/ 0 h 15"/>
                <a:gd name="T2" fmla="*/ 850 w 76"/>
                <a:gd name="T3" fmla="*/ 165 h 15"/>
                <a:gd name="T4" fmla="*/ 0 60000 65536"/>
                <a:gd name="T5" fmla="*/ 0 60000 65536"/>
              </a:gdLst>
              <a:ahLst/>
              <a:cxnLst>
                <a:cxn ang="T4">
                  <a:pos x="T0" y="T1"/>
                </a:cxn>
                <a:cxn ang="T5">
                  <a:pos x="T2" y="T3"/>
                </a:cxn>
              </a:cxnLst>
              <a:rect l="0" t="0" r="r" b="b"/>
              <a:pathLst>
                <a:path w="76" h="15">
                  <a:moveTo>
                    <a:pt x="0" y="0"/>
                  </a:moveTo>
                  <a:cubicBezTo>
                    <a:pt x="37" y="11"/>
                    <a:pt x="63" y="15"/>
                    <a:pt x="76" y="14"/>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4" name="Freeform 601">
              <a:extLst>
                <a:ext uri="{FF2B5EF4-FFF2-40B4-BE49-F238E27FC236}">
                  <a16:creationId xmlns:a16="http://schemas.microsoft.com/office/drawing/2014/main" id="{2A234C8A-C4FD-500D-6117-19185B476083}"/>
                </a:ext>
              </a:extLst>
            </p:cNvPr>
            <p:cNvSpPr>
              <a:spLocks/>
            </p:cNvSpPr>
            <p:nvPr/>
          </p:nvSpPr>
          <p:spPr bwMode="auto">
            <a:xfrm>
              <a:off x="3069" y="3660"/>
              <a:ext cx="101" cy="22"/>
            </a:xfrm>
            <a:custGeom>
              <a:avLst/>
              <a:gdLst>
                <a:gd name="T0" fmla="*/ 0 w 45"/>
                <a:gd name="T1" fmla="*/ 0 h 10"/>
                <a:gd name="T2" fmla="*/ 509 w 45"/>
                <a:gd name="T3" fmla="*/ 106 h 10"/>
                <a:gd name="T4" fmla="*/ 0 60000 65536"/>
                <a:gd name="T5" fmla="*/ 0 60000 65536"/>
              </a:gdLst>
              <a:ahLst/>
              <a:cxnLst>
                <a:cxn ang="T4">
                  <a:pos x="T0" y="T1"/>
                </a:cxn>
                <a:cxn ang="T5">
                  <a:pos x="T2" y="T3"/>
                </a:cxn>
              </a:cxnLst>
              <a:rect l="0" t="0" r="r" b="b"/>
              <a:pathLst>
                <a:path w="45" h="10">
                  <a:moveTo>
                    <a:pt x="0" y="0"/>
                  </a:moveTo>
                  <a:cubicBezTo>
                    <a:pt x="22" y="7"/>
                    <a:pt x="36" y="10"/>
                    <a:pt x="45" y="10"/>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5" name="Freeform 602">
              <a:extLst>
                <a:ext uri="{FF2B5EF4-FFF2-40B4-BE49-F238E27FC236}">
                  <a16:creationId xmlns:a16="http://schemas.microsoft.com/office/drawing/2014/main" id="{9018AA35-45E3-E738-C481-392EB2510123}"/>
                </a:ext>
              </a:extLst>
            </p:cNvPr>
            <p:cNvSpPr>
              <a:spLocks/>
            </p:cNvSpPr>
            <p:nvPr/>
          </p:nvSpPr>
          <p:spPr bwMode="auto">
            <a:xfrm>
              <a:off x="3655" y="3285"/>
              <a:ext cx="69" cy="21"/>
            </a:xfrm>
            <a:custGeom>
              <a:avLst/>
              <a:gdLst>
                <a:gd name="T0" fmla="*/ 0 w 31"/>
                <a:gd name="T1" fmla="*/ 12 h 9"/>
                <a:gd name="T2" fmla="*/ 343 w 31"/>
                <a:gd name="T3" fmla="*/ 114 h 9"/>
                <a:gd name="T4" fmla="*/ 0 60000 65536"/>
                <a:gd name="T5" fmla="*/ 0 60000 65536"/>
              </a:gdLst>
              <a:ahLst/>
              <a:cxnLst>
                <a:cxn ang="T4">
                  <a:pos x="T0" y="T1"/>
                </a:cxn>
                <a:cxn ang="T5">
                  <a:pos x="T2" y="T3"/>
                </a:cxn>
              </a:cxnLst>
              <a:rect l="0" t="0" r="r" b="b"/>
              <a:pathLst>
                <a:path w="31" h="9">
                  <a:moveTo>
                    <a:pt x="0" y="1"/>
                  </a:moveTo>
                  <a:cubicBezTo>
                    <a:pt x="11" y="0"/>
                    <a:pt x="21" y="4"/>
                    <a:pt x="31" y="9"/>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6" name="Freeform 603">
              <a:extLst>
                <a:ext uri="{FF2B5EF4-FFF2-40B4-BE49-F238E27FC236}">
                  <a16:creationId xmlns:a16="http://schemas.microsoft.com/office/drawing/2014/main" id="{5BD7329B-0D20-601B-DC0F-872F0081E520}"/>
                </a:ext>
              </a:extLst>
            </p:cNvPr>
            <p:cNvSpPr>
              <a:spLocks/>
            </p:cNvSpPr>
            <p:nvPr/>
          </p:nvSpPr>
          <p:spPr bwMode="auto">
            <a:xfrm>
              <a:off x="3670" y="3319"/>
              <a:ext cx="29" cy="4"/>
            </a:xfrm>
            <a:custGeom>
              <a:avLst/>
              <a:gdLst>
                <a:gd name="T0" fmla="*/ 0 w 13"/>
                <a:gd name="T1" fmla="*/ 0 h 2"/>
                <a:gd name="T2" fmla="*/ 145 w 13"/>
                <a:gd name="T3" fmla="*/ 16 h 2"/>
                <a:gd name="T4" fmla="*/ 0 60000 65536"/>
                <a:gd name="T5" fmla="*/ 0 60000 65536"/>
              </a:gdLst>
              <a:ahLst/>
              <a:cxnLst>
                <a:cxn ang="T4">
                  <a:pos x="T0" y="T1"/>
                </a:cxn>
                <a:cxn ang="T5">
                  <a:pos x="T2" y="T3"/>
                </a:cxn>
              </a:cxnLst>
              <a:rect l="0" t="0" r="r" b="b"/>
              <a:pathLst>
                <a:path w="13" h="2">
                  <a:moveTo>
                    <a:pt x="0" y="0"/>
                  </a:moveTo>
                  <a:cubicBezTo>
                    <a:pt x="4" y="1"/>
                    <a:pt x="8" y="2"/>
                    <a:pt x="13" y="2"/>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7" name="Freeform 604">
              <a:extLst>
                <a:ext uri="{FF2B5EF4-FFF2-40B4-BE49-F238E27FC236}">
                  <a16:creationId xmlns:a16="http://schemas.microsoft.com/office/drawing/2014/main" id="{149468FB-0016-B880-4521-45ECCEAD6AFB}"/>
                </a:ext>
              </a:extLst>
            </p:cNvPr>
            <p:cNvSpPr>
              <a:spLocks/>
            </p:cNvSpPr>
            <p:nvPr/>
          </p:nvSpPr>
          <p:spPr bwMode="auto">
            <a:xfrm>
              <a:off x="3715" y="3507"/>
              <a:ext cx="79" cy="41"/>
            </a:xfrm>
            <a:custGeom>
              <a:avLst/>
              <a:gdLst>
                <a:gd name="T0" fmla="*/ 0 w 35"/>
                <a:gd name="T1" fmla="*/ 48 h 18"/>
                <a:gd name="T2" fmla="*/ 402 w 35"/>
                <a:gd name="T3" fmla="*/ 212 h 18"/>
                <a:gd name="T4" fmla="*/ 0 60000 65536"/>
                <a:gd name="T5" fmla="*/ 0 60000 65536"/>
              </a:gdLst>
              <a:ahLst/>
              <a:cxnLst>
                <a:cxn ang="T4">
                  <a:pos x="T0" y="T1"/>
                </a:cxn>
                <a:cxn ang="T5">
                  <a:pos x="T2" y="T3"/>
                </a:cxn>
              </a:cxnLst>
              <a:rect l="0" t="0" r="r" b="b"/>
              <a:pathLst>
                <a:path w="35" h="18">
                  <a:moveTo>
                    <a:pt x="0" y="4"/>
                  </a:moveTo>
                  <a:cubicBezTo>
                    <a:pt x="11" y="0"/>
                    <a:pt x="26" y="13"/>
                    <a:pt x="35" y="18"/>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8" name="Freeform 605">
              <a:extLst>
                <a:ext uri="{FF2B5EF4-FFF2-40B4-BE49-F238E27FC236}">
                  <a16:creationId xmlns:a16="http://schemas.microsoft.com/office/drawing/2014/main" id="{44B9E000-7D88-E6C4-1807-230AD0124345}"/>
                </a:ext>
              </a:extLst>
            </p:cNvPr>
            <p:cNvSpPr>
              <a:spLocks/>
            </p:cNvSpPr>
            <p:nvPr/>
          </p:nvSpPr>
          <p:spPr bwMode="auto">
            <a:xfrm>
              <a:off x="3655" y="3528"/>
              <a:ext cx="85" cy="33"/>
            </a:xfrm>
            <a:custGeom>
              <a:avLst/>
              <a:gdLst>
                <a:gd name="T0" fmla="*/ 0 w 38"/>
                <a:gd name="T1" fmla="*/ 0 h 15"/>
                <a:gd name="T2" fmla="*/ 425 w 38"/>
                <a:gd name="T3" fmla="*/ 161 h 15"/>
                <a:gd name="T4" fmla="*/ 0 60000 65536"/>
                <a:gd name="T5" fmla="*/ 0 60000 65536"/>
              </a:gdLst>
              <a:ahLst/>
              <a:cxnLst>
                <a:cxn ang="T4">
                  <a:pos x="T0" y="T1"/>
                </a:cxn>
                <a:cxn ang="T5">
                  <a:pos x="T2" y="T3"/>
                </a:cxn>
              </a:cxnLst>
              <a:rect l="0" t="0" r="r" b="b"/>
              <a:pathLst>
                <a:path w="38" h="15">
                  <a:moveTo>
                    <a:pt x="0" y="0"/>
                  </a:moveTo>
                  <a:cubicBezTo>
                    <a:pt x="14" y="1"/>
                    <a:pt x="26" y="9"/>
                    <a:pt x="38" y="15"/>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9" name="Freeform 606">
              <a:extLst>
                <a:ext uri="{FF2B5EF4-FFF2-40B4-BE49-F238E27FC236}">
                  <a16:creationId xmlns:a16="http://schemas.microsoft.com/office/drawing/2014/main" id="{0BFDAA45-94BD-50B0-A7A8-A885DE7799F9}"/>
                </a:ext>
              </a:extLst>
            </p:cNvPr>
            <p:cNvSpPr>
              <a:spLocks/>
            </p:cNvSpPr>
            <p:nvPr/>
          </p:nvSpPr>
          <p:spPr bwMode="auto">
            <a:xfrm>
              <a:off x="3630" y="3552"/>
              <a:ext cx="51" cy="23"/>
            </a:xfrm>
            <a:custGeom>
              <a:avLst/>
              <a:gdLst>
                <a:gd name="T0" fmla="*/ 0 w 23"/>
                <a:gd name="T1" fmla="*/ 0 h 10"/>
                <a:gd name="T2" fmla="*/ 251 w 23"/>
                <a:gd name="T3" fmla="*/ 122 h 10"/>
                <a:gd name="T4" fmla="*/ 0 60000 65536"/>
                <a:gd name="T5" fmla="*/ 0 60000 65536"/>
              </a:gdLst>
              <a:ahLst/>
              <a:cxnLst>
                <a:cxn ang="T4">
                  <a:pos x="T0" y="T1"/>
                </a:cxn>
                <a:cxn ang="T5">
                  <a:pos x="T2" y="T3"/>
                </a:cxn>
              </a:cxnLst>
              <a:rect l="0" t="0" r="r" b="b"/>
              <a:pathLst>
                <a:path w="23" h="10">
                  <a:moveTo>
                    <a:pt x="0" y="0"/>
                  </a:moveTo>
                  <a:cubicBezTo>
                    <a:pt x="7" y="4"/>
                    <a:pt x="17" y="5"/>
                    <a:pt x="23" y="10"/>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0" name="Freeform 607">
              <a:extLst>
                <a:ext uri="{FF2B5EF4-FFF2-40B4-BE49-F238E27FC236}">
                  <a16:creationId xmlns:a16="http://schemas.microsoft.com/office/drawing/2014/main" id="{D9DF924C-677C-3B2F-3FA7-C2A3C000AFFD}"/>
                </a:ext>
              </a:extLst>
            </p:cNvPr>
            <p:cNvSpPr>
              <a:spLocks/>
            </p:cNvSpPr>
            <p:nvPr/>
          </p:nvSpPr>
          <p:spPr bwMode="auto">
            <a:xfrm>
              <a:off x="3778" y="2962"/>
              <a:ext cx="67" cy="41"/>
            </a:xfrm>
            <a:custGeom>
              <a:avLst/>
              <a:gdLst>
                <a:gd name="T0" fmla="*/ 0 w 30"/>
                <a:gd name="T1" fmla="*/ 0 h 18"/>
                <a:gd name="T2" fmla="*/ 335 w 30"/>
                <a:gd name="T3" fmla="*/ 212 h 18"/>
                <a:gd name="T4" fmla="*/ 0 60000 65536"/>
                <a:gd name="T5" fmla="*/ 0 60000 65536"/>
              </a:gdLst>
              <a:ahLst/>
              <a:cxnLst>
                <a:cxn ang="T4">
                  <a:pos x="T0" y="T1"/>
                </a:cxn>
                <a:cxn ang="T5">
                  <a:pos x="T2" y="T3"/>
                </a:cxn>
              </a:cxnLst>
              <a:rect l="0" t="0" r="r" b="b"/>
              <a:pathLst>
                <a:path w="30" h="18">
                  <a:moveTo>
                    <a:pt x="0" y="0"/>
                  </a:moveTo>
                  <a:cubicBezTo>
                    <a:pt x="8" y="8"/>
                    <a:pt x="25" y="6"/>
                    <a:pt x="30" y="18"/>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1" name="Freeform 608">
              <a:extLst>
                <a:ext uri="{FF2B5EF4-FFF2-40B4-BE49-F238E27FC236}">
                  <a16:creationId xmlns:a16="http://schemas.microsoft.com/office/drawing/2014/main" id="{14B5BDC2-B2C5-E85F-1B36-DDCA219C0394}"/>
                </a:ext>
              </a:extLst>
            </p:cNvPr>
            <p:cNvSpPr>
              <a:spLocks/>
            </p:cNvSpPr>
            <p:nvPr/>
          </p:nvSpPr>
          <p:spPr bwMode="auto">
            <a:xfrm>
              <a:off x="3814" y="3023"/>
              <a:ext cx="45" cy="56"/>
            </a:xfrm>
            <a:custGeom>
              <a:avLst/>
              <a:gdLst>
                <a:gd name="T0" fmla="*/ 0 w 20"/>
                <a:gd name="T1" fmla="*/ 0 h 25"/>
                <a:gd name="T2" fmla="*/ 227 w 20"/>
                <a:gd name="T3" fmla="*/ 280 h 25"/>
                <a:gd name="T4" fmla="*/ 0 60000 65536"/>
                <a:gd name="T5" fmla="*/ 0 60000 65536"/>
              </a:gdLst>
              <a:ahLst/>
              <a:cxnLst>
                <a:cxn ang="T4">
                  <a:pos x="T0" y="T1"/>
                </a:cxn>
                <a:cxn ang="T5">
                  <a:pos x="T2" y="T3"/>
                </a:cxn>
              </a:cxnLst>
              <a:rect l="0" t="0" r="r" b="b"/>
              <a:pathLst>
                <a:path w="20" h="25">
                  <a:moveTo>
                    <a:pt x="0" y="0"/>
                  </a:moveTo>
                  <a:cubicBezTo>
                    <a:pt x="8" y="7"/>
                    <a:pt x="19" y="13"/>
                    <a:pt x="20" y="25"/>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2" name="Freeform 609">
              <a:extLst>
                <a:ext uri="{FF2B5EF4-FFF2-40B4-BE49-F238E27FC236}">
                  <a16:creationId xmlns:a16="http://schemas.microsoft.com/office/drawing/2014/main" id="{7FC9ACF0-FBFF-B2F9-B90B-5C1CF6E11779}"/>
                </a:ext>
              </a:extLst>
            </p:cNvPr>
            <p:cNvSpPr>
              <a:spLocks/>
            </p:cNvSpPr>
            <p:nvPr/>
          </p:nvSpPr>
          <p:spPr bwMode="auto">
            <a:xfrm>
              <a:off x="3800" y="2915"/>
              <a:ext cx="36" cy="27"/>
            </a:xfrm>
            <a:custGeom>
              <a:avLst/>
              <a:gdLst>
                <a:gd name="T0" fmla="*/ 0 w 16"/>
                <a:gd name="T1" fmla="*/ 0 h 12"/>
                <a:gd name="T2" fmla="*/ 182 w 16"/>
                <a:gd name="T3" fmla="*/ 137 h 12"/>
                <a:gd name="T4" fmla="*/ 0 60000 65536"/>
                <a:gd name="T5" fmla="*/ 0 60000 65536"/>
              </a:gdLst>
              <a:ahLst/>
              <a:cxnLst>
                <a:cxn ang="T4">
                  <a:pos x="T0" y="T1"/>
                </a:cxn>
                <a:cxn ang="T5">
                  <a:pos x="T2" y="T3"/>
                </a:cxn>
              </a:cxnLst>
              <a:rect l="0" t="0" r="r" b="b"/>
              <a:pathLst>
                <a:path w="16" h="12">
                  <a:moveTo>
                    <a:pt x="0" y="0"/>
                  </a:moveTo>
                  <a:cubicBezTo>
                    <a:pt x="3" y="4"/>
                    <a:pt x="13" y="7"/>
                    <a:pt x="16" y="12"/>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3" name="Freeform 610">
              <a:extLst>
                <a:ext uri="{FF2B5EF4-FFF2-40B4-BE49-F238E27FC236}">
                  <a16:creationId xmlns:a16="http://schemas.microsoft.com/office/drawing/2014/main" id="{D15204E7-523F-77CB-4E11-6481724301DD}"/>
                </a:ext>
              </a:extLst>
            </p:cNvPr>
            <p:cNvSpPr>
              <a:spLocks/>
            </p:cNvSpPr>
            <p:nvPr/>
          </p:nvSpPr>
          <p:spPr bwMode="auto">
            <a:xfrm>
              <a:off x="3773" y="2801"/>
              <a:ext cx="34" cy="27"/>
            </a:xfrm>
            <a:custGeom>
              <a:avLst/>
              <a:gdLst>
                <a:gd name="T0" fmla="*/ 0 w 15"/>
                <a:gd name="T1" fmla="*/ 11 h 12"/>
                <a:gd name="T2" fmla="*/ 175 w 15"/>
                <a:gd name="T3" fmla="*/ 137 h 12"/>
                <a:gd name="T4" fmla="*/ 0 60000 65536"/>
                <a:gd name="T5" fmla="*/ 0 60000 65536"/>
              </a:gdLst>
              <a:ahLst/>
              <a:cxnLst>
                <a:cxn ang="T4">
                  <a:pos x="T0" y="T1"/>
                </a:cxn>
                <a:cxn ang="T5">
                  <a:pos x="T2" y="T3"/>
                </a:cxn>
              </a:cxnLst>
              <a:rect l="0" t="0" r="r" b="b"/>
              <a:pathLst>
                <a:path w="15" h="12">
                  <a:moveTo>
                    <a:pt x="0" y="1"/>
                  </a:moveTo>
                  <a:cubicBezTo>
                    <a:pt x="6" y="0"/>
                    <a:pt x="11" y="7"/>
                    <a:pt x="15" y="12"/>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4" name="Freeform 611">
              <a:extLst>
                <a:ext uri="{FF2B5EF4-FFF2-40B4-BE49-F238E27FC236}">
                  <a16:creationId xmlns:a16="http://schemas.microsoft.com/office/drawing/2014/main" id="{CC454974-0389-0658-E4EA-6F314C723F87}"/>
                </a:ext>
              </a:extLst>
            </p:cNvPr>
            <p:cNvSpPr>
              <a:spLocks/>
            </p:cNvSpPr>
            <p:nvPr/>
          </p:nvSpPr>
          <p:spPr bwMode="auto">
            <a:xfrm>
              <a:off x="3839" y="3155"/>
              <a:ext cx="24" cy="32"/>
            </a:xfrm>
            <a:custGeom>
              <a:avLst/>
              <a:gdLst>
                <a:gd name="T0" fmla="*/ 0 w 11"/>
                <a:gd name="T1" fmla="*/ 0 h 14"/>
                <a:gd name="T2" fmla="*/ 113 w 11"/>
                <a:gd name="T3" fmla="*/ 167 h 14"/>
                <a:gd name="T4" fmla="*/ 0 60000 65536"/>
                <a:gd name="T5" fmla="*/ 0 60000 65536"/>
              </a:gdLst>
              <a:ahLst/>
              <a:cxnLst>
                <a:cxn ang="T4">
                  <a:pos x="T0" y="T1"/>
                </a:cxn>
                <a:cxn ang="T5">
                  <a:pos x="T2" y="T3"/>
                </a:cxn>
              </a:cxnLst>
              <a:rect l="0" t="0" r="r" b="b"/>
              <a:pathLst>
                <a:path w="11" h="14">
                  <a:moveTo>
                    <a:pt x="0" y="0"/>
                  </a:moveTo>
                  <a:cubicBezTo>
                    <a:pt x="4" y="5"/>
                    <a:pt x="9" y="8"/>
                    <a:pt x="11" y="14"/>
                  </a:cubicBezTo>
                </a:path>
              </a:pathLst>
            </a:custGeom>
            <a:solidFill>
              <a:srgbClr val="CF7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5" name="Freeform 612">
              <a:extLst>
                <a:ext uri="{FF2B5EF4-FFF2-40B4-BE49-F238E27FC236}">
                  <a16:creationId xmlns:a16="http://schemas.microsoft.com/office/drawing/2014/main" id="{AABB66AF-A7F3-52C6-6FE7-87010FC10038}"/>
                </a:ext>
              </a:extLst>
            </p:cNvPr>
            <p:cNvSpPr>
              <a:spLocks/>
            </p:cNvSpPr>
            <p:nvPr/>
          </p:nvSpPr>
          <p:spPr bwMode="auto">
            <a:xfrm>
              <a:off x="2892" y="2666"/>
              <a:ext cx="89" cy="20"/>
            </a:xfrm>
            <a:custGeom>
              <a:avLst/>
              <a:gdLst>
                <a:gd name="T0" fmla="*/ 0 w 40"/>
                <a:gd name="T1" fmla="*/ 0 h 9"/>
                <a:gd name="T2" fmla="*/ 441 w 40"/>
                <a:gd name="T3" fmla="*/ 98 h 9"/>
                <a:gd name="T4" fmla="*/ 0 60000 65536"/>
                <a:gd name="T5" fmla="*/ 0 60000 65536"/>
              </a:gdLst>
              <a:ahLst/>
              <a:cxnLst>
                <a:cxn ang="T4">
                  <a:pos x="T0" y="T1"/>
                </a:cxn>
                <a:cxn ang="T5">
                  <a:pos x="T2" y="T3"/>
                </a:cxn>
              </a:cxnLst>
              <a:rect l="0" t="0" r="r" b="b"/>
              <a:pathLst>
                <a:path w="40" h="9">
                  <a:moveTo>
                    <a:pt x="0" y="0"/>
                  </a:moveTo>
                  <a:cubicBezTo>
                    <a:pt x="11" y="6"/>
                    <a:pt x="27" y="9"/>
                    <a:pt x="40" y="9"/>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6" name="Freeform 613">
              <a:extLst>
                <a:ext uri="{FF2B5EF4-FFF2-40B4-BE49-F238E27FC236}">
                  <a16:creationId xmlns:a16="http://schemas.microsoft.com/office/drawing/2014/main" id="{4E5AF5BE-10F7-9CFB-6C5A-2E77AF459088}"/>
                </a:ext>
              </a:extLst>
            </p:cNvPr>
            <p:cNvSpPr>
              <a:spLocks/>
            </p:cNvSpPr>
            <p:nvPr/>
          </p:nvSpPr>
          <p:spPr bwMode="auto">
            <a:xfrm>
              <a:off x="2957" y="2772"/>
              <a:ext cx="69" cy="13"/>
            </a:xfrm>
            <a:custGeom>
              <a:avLst/>
              <a:gdLst>
                <a:gd name="T0" fmla="*/ 0 w 31"/>
                <a:gd name="T1" fmla="*/ 0 h 6"/>
                <a:gd name="T2" fmla="*/ 343 w 31"/>
                <a:gd name="T3" fmla="*/ 52 h 6"/>
                <a:gd name="T4" fmla="*/ 0 60000 65536"/>
                <a:gd name="T5" fmla="*/ 0 60000 65536"/>
              </a:gdLst>
              <a:ahLst/>
              <a:cxnLst>
                <a:cxn ang="T4">
                  <a:pos x="T0" y="T1"/>
                </a:cxn>
                <a:cxn ang="T5">
                  <a:pos x="T2" y="T3"/>
                </a:cxn>
              </a:cxnLst>
              <a:rect l="0" t="0" r="r" b="b"/>
              <a:pathLst>
                <a:path w="31" h="6">
                  <a:moveTo>
                    <a:pt x="0" y="0"/>
                  </a:moveTo>
                  <a:cubicBezTo>
                    <a:pt x="8" y="6"/>
                    <a:pt x="22" y="4"/>
                    <a:pt x="31" y="5"/>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7" name="Freeform 614">
              <a:extLst>
                <a:ext uri="{FF2B5EF4-FFF2-40B4-BE49-F238E27FC236}">
                  <a16:creationId xmlns:a16="http://schemas.microsoft.com/office/drawing/2014/main" id="{06FC1D5C-C393-62F9-279C-0865ABE49E3F}"/>
                </a:ext>
              </a:extLst>
            </p:cNvPr>
            <p:cNvSpPr>
              <a:spLocks/>
            </p:cNvSpPr>
            <p:nvPr/>
          </p:nvSpPr>
          <p:spPr bwMode="auto">
            <a:xfrm>
              <a:off x="2905" y="2783"/>
              <a:ext cx="105" cy="18"/>
            </a:xfrm>
            <a:custGeom>
              <a:avLst/>
              <a:gdLst>
                <a:gd name="T0" fmla="*/ 0 w 47"/>
                <a:gd name="T1" fmla="*/ 0 h 8"/>
                <a:gd name="T2" fmla="*/ 525 w 47"/>
                <a:gd name="T3" fmla="*/ 92 h 8"/>
                <a:gd name="T4" fmla="*/ 0 60000 65536"/>
                <a:gd name="T5" fmla="*/ 0 60000 65536"/>
              </a:gdLst>
              <a:ahLst/>
              <a:cxnLst>
                <a:cxn ang="T4">
                  <a:pos x="T0" y="T1"/>
                </a:cxn>
                <a:cxn ang="T5">
                  <a:pos x="T2" y="T3"/>
                </a:cxn>
              </a:cxnLst>
              <a:rect l="0" t="0" r="r" b="b"/>
              <a:pathLst>
                <a:path w="47" h="8">
                  <a:moveTo>
                    <a:pt x="0" y="0"/>
                  </a:moveTo>
                  <a:cubicBezTo>
                    <a:pt x="13" y="7"/>
                    <a:pt x="32" y="7"/>
                    <a:pt x="47" y="8"/>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8" name="Freeform 615">
              <a:extLst>
                <a:ext uri="{FF2B5EF4-FFF2-40B4-BE49-F238E27FC236}">
                  <a16:creationId xmlns:a16="http://schemas.microsoft.com/office/drawing/2014/main" id="{A9A64D93-874C-662B-3DA6-939D5C301A17}"/>
                </a:ext>
              </a:extLst>
            </p:cNvPr>
            <p:cNvSpPr>
              <a:spLocks/>
            </p:cNvSpPr>
            <p:nvPr/>
          </p:nvSpPr>
          <p:spPr bwMode="auto">
            <a:xfrm>
              <a:off x="2788" y="2805"/>
              <a:ext cx="148" cy="36"/>
            </a:xfrm>
            <a:custGeom>
              <a:avLst/>
              <a:gdLst>
                <a:gd name="T0" fmla="*/ 0 w 66"/>
                <a:gd name="T1" fmla="*/ 0 h 16"/>
                <a:gd name="T2" fmla="*/ 744 w 66"/>
                <a:gd name="T3" fmla="*/ 182 h 16"/>
                <a:gd name="T4" fmla="*/ 0 60000 65536"/>
                <a:gd name="T5" fmla="*/ 0 60000 65536"/>
              </a:gdLst>
              <a:ahLst/>
              <a:cxnLst>
                <a:cxn ang="T4">
                  <a:pos x="T0" y="T1"/>
                </a:cxn>
                <a:cxn ang="T5">
                  <a:pos x="T2" y="T3"/>
                </a:cxn>
              </a:cxnLst>
              <a:rect l="0" t="0" r="r" b="b"/>
              <a:pathLst>
                <a:path w="66" h="16">
                  <a:moveTo>
                    <a:pt x="0" y="0"/>
                  </a:moveTo>
                  <a:cubicBezTo>
                    <a:pt x="9" y="11"/>
                    <a:pt x="54" y="15"/>
                    <a:pt x="66" y="16"/>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9" name="Freeform 616">
              <a:extLst>
                <a:ext uri="{FF2B5EF4-FFF2-40B4-BE49-F238E27FC236}">
                  <a16:creationId xmlns:a16="http://schemas.microsoft.com/office/drawing/2014/main" id="{F4EBD0F1-3800-7552-6CF9-CC92AA6860DB}"/>
                </a:ext>
              </a:extLst>
            </p:cNvPr>
            <p:cNvSpPr>
              <a:spLocks/>
            </p:cNvSpPr>
            <p:nvPr/>
          </p:nvSpPr>
          <p:spPr bwMode="auto">
            <a:xfrm>
              <a:off x="2932" y="2864"/>
              <a:ext cx="47" cy="13"/>
            </a:xfrm>
            <a:custGeom>
              <a:avLst/>
              <a:gdLst>
                <a:gd name="T0" fmla="*/ 0 w 21"/>
                <a:gd name="T1" fmla="*/ 0 h 6"/>
                <a:gd name="T2" fmla="*/ 235 w 21"/>
                <a:gd name="T3" fmla="*/ 61 h 6"/>
                <a:gd name="T4" fmla="*/ 0 60000 65536"/>
                <a:gd name="T5" fmla="*/ 0 60000 65536"/>
              </a:gdLst>
              <a:ahLst/>
              <a:cxnLst>
                <a:cxn ang="T4">
                  <a:pos x="T0" y="T1"/>
                </a:cxn>
                <a:cxn ang="T5">
                  <a:pos x="T2" y="T3"/>
                </a:cxn>
              </a:cxnLst>
              <a:rect l="0" t="0" r="r" b="b"/>
              <a:pathLst>
                <a:path w="21" h="6">
                  <a:moveTo>
                    <a:pt x="0" y="0"/>
                  </a:moveTo>
                  <a:cubicBezTo>
                    <a:pt x="6" y="5"/>
                    <a:pt x="14" y="4"/>
                    <a:pt x="21" y="6"/>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0" name="Freeform 617">
              <a:extLst>
                <a:ext uri="{FF2B5EF4-FFF2-40B4-BE49-F238E27FC236}">
                  <a16:creationId xmlns:a16="http://schemas.microsoft.com/office/drawing/2014/main" id="{CD8DFE98-44CD-2E99-CCD4-6A9594F332F3}"/>
                </a:ext>
              </a:extLst>
            </p:cNvPr>
            <p:cNvSpPr>
              <a:spLocks/>
            </p:cNvSpPr>
            <p:nvPr/>
          </p:nvSpPr>
          <p:spPr bwMode="auto">
            <a:xfrm>
              <a:off x="2856" y="2895"/>
              <a:ext cx="80" cy="13"/>
            </a:xfrm>
            <a:custGeom>
              <a:avLst/>
              <a:gdLst>
                <a:gd name="T0" fmla="*/ 0 w 36"/>
                <a:gd name="T1" fmla="*/ 0 h 6"/>
                <a:gd name="T2" fmla="*/ 396 w 36"/>
                <a:gd name="T3" fmla="*/ 43 h 6"/>
                <a:gd name="T4" fmla="*/ 0 60000 65536"/>
                <a:gd name="T5" fmla="*/ 0 60000 65536"/>
              </a:gdLst>
              <a:ahLst/>
              <a:cxnLst>
                <a:cxn ang="T4">
                  <a:pos x="T0" y="T1"/>
                </a:cxn>
                <a:cxn ang="T5">
                  <a:pos x="T2" y="T3"/>
                </a:cxn>
              </a:cxnLst>
              <a:rect l="0" t="0" r="r" b="b"/>
              <a:pathLst>
                <a:path w="36" h="6">
                  <a:moveTo>
                    <a:pt x="0" y="0"/>
                  </a:moveTo>
                  <a:cubicBezTo>
                    <a:pt x="6" y="6"/>
                    <a:pt x="28" y="5"/>
                    <a:pt x="36" y="4"/>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1" name="Freeform 618">
              <a:extLst>
                <a:ext uri="{FF2B5EF4-FFF2-40B4-BE49-F238E27FC236}">
                  <a16:creationId xmlns:a16="http://schemas.microsoft.com/office/drawing/2014/main" id="{2424A3EB-2955-F450-3953-3B91A74C46AC}"/>
                </a:ext>
              </a:extLst>
            </p:cNvPr>
            <p:cNvSpPr>
              <a:spLocks/>
            </p:cNvSpPr>
            <p:nvPr/>
          </p:nvSpPr>
          <p:spPr bwMode="auto">
            <a:xfrm>
              <a:off x="2934" y="2617"/>
              <a:ext cx="63" cy="15"/>
            </a:xfrm>
            <a:custGeom>
              <a:avLst/>
              <a:gdLst>
                <a:gd name="T0" fmla="*/ 0 w 28"/>
                <a:gd name="T1" fmla="*/ 0 h 7"/>
                <a:gd name="T2" fmla="*/ 320 w 28"/>
                <a:gd name="T3" fmla="*/ 69 h 7"/>
                <a:gd name="T4" fmla="*/ 0 60000 65536"/>
                <a:gd name="T5" fmla="*/ 0 60000 65536"/>
              </a:gdLst>
              <a:ahLst/>
              <a:cxnLst>
                <a:cxn ang="T4">
                  <a:pos x="T0" y="T1"/>
                </a:cxn>
                <a:cxn ang="T5">
                  <a:pos x="T2" y="T3"/>
                </a:cxn>
              </a:cxnLst>
              <a:rect l="0" t="0" r="r" b="b"/>
              <a:pathLst>
                <a:path w="28" h="7">
                  <a:moveTo>
                    <a:pt x="0" y="0"/>
                  </a:moveTo>
                  <a:cubicBezTo>
                    <a:pt x="5" y="7"/>
                    <a:pt x="21" y="7"/>
                    <a:pt x="28" y="7"/>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2" name="Freeform 619">
              <a:extLst>
                <a:ext uri="{FF2B5EF4-FFF2-40B4-BE49-F238E27FC236}">
                  <a16:creationId xmlns:a16="http://schemas.microsoft.com/office/drawing/2014/main" id="{5257153D-9330-A344-FDE4-F4F2EED26576}"/>
                </a:ext>
              </a:extLst>
            </p:cNvPr>
            <p:cNvSpPr>
              <a:spLocks/>
            </p:cNvSpPr>
            <p:nvPr/>
          </p:nvSpPr>
          <p:spPr bwMode="auto">
            <a:xfrm>
              <a:off x="2932" y="2561"/>
              <a:ext cx="43" cy="11"/>
            </a:xfrm>
            <a:custGeom>
              <a:avLst/>
              <a:gdLst>
                <a:gd name="T0" fmla="*/ 0 w 19"/>
                <a:gd name="T1" fmla="*/ 0 h 5"/>
                <a:gd name="T2" fmla="*/ 220 w 19"/>
                <a:gd name="T3" fmla="*/ 53 h 5"/>
                <a:gd name="T4" fmla="*/ 0 60000 65536"/>
                <a:gd name="T5" fmla="*/ 0 60000 65536"/>
              </a:gdLst>
              <a:ahLst/>
              <a:cxnLst>
                <a:cxn ang="T4">
                  <a:pos x="T0" y="T1"/>
                </a:cxn>
                <a:cxn ang="T5">
                  <a:pos x="T2" y="T3"/>
                </a:cxn>
              </a:cxnLst>
              <a:rect l="0" t="0" r="r" b="b"/>
              <a:pathLst>
                <a:path w="19" h="5">
                  <a:moveTo>
                    <a:pt x="0" y="0"/>
                  </a:moveTo>
                  <a:cubicBezTo>
                    <a:pt x="5" y="4"/>
                    <a:pt x="13" y="3"/>
                    <a:pt x="19" y="5"/>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3" name="Freeform 620">
              <a:extLst>
                <a:ext uri="{FF2B5EF4-FFF2-40B4-BE49-F238E27FC236}">
                  <a16:creationId xmlns:a16="http://schemas.microsoft.com/office/drawing/2014/main" id="{8B98C71A-D363-7826-84D5-D884A167A9B7}"/>
                </a:ext>
              </a:extLst>
            </p:cNvPr>
            <p:cNvSpPr>
              <a:spLocks/>
            </p:cNvSpPr>
            <p:nvPr/>
          </p:nvSpPr>
          <p:spPr bwMode="auto">
            <a:xfrm>
              <a:off x="2993" y="3095"/>
              <a:ext cx="83" cy="18"/>
            </a:xfrm>
            <a:custGeom>
              <a:avLst/>
              <a:gdLst>
                <a:gd name="T0" fmla="*/ 0 w 37"/>
                <a:gd name="T1" fmla="*/ 0 h 8"/>
                <a:gd name="T2" fmla="*/ 417 w 37"/>
                <a:gd name="T3" fmla="*/ 92 h 8"/>
                <a:gd name="T4" fmla="*/ 0 60000 65536"/>
                <a:gd name="T5" fmla="*/ 0 60000 65536"/>
              </a:gdLst>
              <a:ahLst/>
              <a:cxnLst>
                <a:cxn ang="T4">
                  <a:pos x="T0" y="T1"/>
                </a:cxn>
                <a:cxn ang="T5">
                  <a:pos x="T2" y="T3"/>
                </a:cxn>
              </a:cxnLst>
              <a:rect l="0" t="0" r="r" b="b"/>
              <a:pathLst>
                <a:path w="37" h="8">
                  <a:moveTo>
                    <a:pt x="0" y="0"/>
                  </a:moveTo>
                  <a:cubicBezTo>
                    <a:pt x="4" y="6"/>
                    <a:pt x="28" y="8"/>
                    <a:pt x="37" y="8"/>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4" name="Freeform 621">
              <a:extLst>
                <a:ext uri="{FF2B5EF4-FFF2-40B4-BE49-F238E27FC236}">
                  <a16:creationId xmlns:a16="http://schemas.microsoft.com/office/drawing/2014/main" id="{F8220D03-D835-3384-4A3C-53CE06C28B9F}"/>
                </a:ext>
              </a:extLst>
            </p:cNvPr>
            <p:cNvSpPr>
              <a:spLocks/>
            </p:cNvSpPr>
            <p:nvPr/>
          </p:nvSpPr>
          <p:spPr bwMode="auto">
            <a:xfrm>
              <a:off x="2968" y="3122"/>
              <a:ext cx="103" cy="22"/>
            </a:xfrm>
            <a:custGeom>
              <a:avLst/>
              <a:gdLst>
                <a:gd name="T0" fmla="*/ 0 w 46"/>
                <a:gd name="T1" fmla="*/ 0 h 10"/>
                <a:gd name="T2" fmla="*/ 517 w 46"/>
                <a:gd name="T3" fmla="*/ 106 h 10"/>
                <a:gd name="T4" fmla="*/ 0 60000 65536"/>
                <a:gd name="T5" fmla="*/ 0 60000 65536"/>
              </a:gdLst>
              <a:ahLst/>
              <a:cxnLst>
                <a:cxn ang="T4">
                  <a:pos x="T0" y="T1"/>
                </a:cxn>
                <a:cxn ang="T5">
                  <a:pos x="T2" y="T3"/>
                </a:cxn>
              </a:cxnLst>
              <a:rect l="0" t="0" r="r" b="b"/>
              <a:pathLst>
                <a:path w="46" h="10">
                  <a:moveTo>
                    <a:pt x="0" y="0"/>
                  </a:moveTo>
                  <a:cubicBezTo>
                    <a:pt x="13" y="8"/>
                    <a:pt x="31" y="8"/>
                    <a:pt x="46" y="10"/>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5" name="Freeform 622">
              <a:extLst>
                <a:ext uri="{FF2B5EF4-FFF2-40B4-BE49-F238E27FC236}">
                  <a16:creationId xmlns:a16="http://schemas.microsoft.com/office/drawing/2014/main" id="{F3A02888-B5C7-F79E-D126-2EA0DFE8A674}"/>
                </a:ext>
              </a:extLst>
            </p:cNvPr>
            <p:cNvSpPr>
              <a:spLocks/>
            </p:cNvSpPr>
            <p:nvPr/>
          </p:nvSpPr>
          <p:spPr bwMode="auto">
            <a:xfrm>
              <a:off x="3049" y="3171"/>
              <a:ext cx="76" cy="18"/>
            </a:xfrm>
            <a:custGeom>
              <a:avLst/>
              <a:gdLst>
                <a:gd name="T0" fmla="*/ 0 w 34"/>
                <a:gd name="T1" fmla="*/ 0 h 8"/>
                <a:gd name="T2" fmla="*/ 380 w 34"/>
                <a:gd name="T3" fmla="*/ 92 h 8"/>
                <a:gd name="T4" fmla="*/ 0 60000 65536"/>
                <a:gd name="T5" fmla="*/ 0 60000 65536"/>
              </a:gdLst>
              <a:ahLst/>
              <a:cxnLst>
                <a:cxn ang="T4">
                  <a:pos x="T0" y="T1"/>
                </a:cxn>
                <a:cxn ang="T5">
                  <a:pos x="T2" y="T3"/>
                </a:cxn>
              </a:cxnLst>
              <a:rect l="0" t="0" r="r" b="b"/>
              <a:pathLst>
                <a:path w="34" h="8">
                  <a:moveTo>
                    <a:pt x="0" y="0"/>
                  </a:moveTo>
                  <a:cubicBezTo>
                    <a:pt x="8" y="7"/>
                    <a:pt x="23" y="6"/>
                    <a:pt x="34" y="8"/>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6" name="Freeform 623">
              <a:extLst>
                <a:ext uri="{FF2B5EF4-FFF2-40B4-BE49-F238E27FC236}">
                  <a16:creationId xmlns:a16="http://schemas.microsoft.com/office/drawing/2014/main" id="{7FDB9117-5F75-25A6-BEFC-2B24E2835211}"/>
                </a:ext>
              </a:extLst>
            </p:cNvPr>
            <p:cNvSpPr>
              <a:spLocks/>
            </p:cNvSpPr>
            <p:nvPr/>
          </p:nvSpPr>
          <p:spPr bwMode="auto">
            <a:xfrm>
              <a:off x="3118" y="3234"/>
              <a:ext cx="54" cy="13"/>
            </a:xfrm>
            <a:custGeom>
              <a:avLst/>
              <a:gdLst>
                <a:gd name="T0" fmla="*/ 0 w 24"/>
                <a:gd name="T1" fmla="*/ 0 h 6"/>
                <a:gd name="T2" fmla="*/ 275 w 24"/>
                <a:gd name="T3" fmla="*/ 61 h 6"/>
                <a:gd name="T4" fmla="*/ 0 60000 65536"/>
                <a:gd name="T5" fmla="*/ 0 60000 65536"/>
              </a:gdLst>
              <a:ahLst/>
              <a:cxnLst>
                <a:cxn ang="T4">
                  <a:pos x="T0" y="T1"/>
                </a:cxn>
                <a:cxn ang="T5">
                  <a:pos x="T2" y="T3"/>
                </a:cxn>
              </a:cxnLst>
              <a:rect l="0" t="0" r="r" b="b"/>
              <a:pathLst>
                <a:path w="24" h="6">
                  <a:moveTo>
                    <a:pt x="0" y="0"/>
                  </a:moveTo>
                  <a:cubicBezTo>
                    <a:pt x="7" y="4"/>
                    <a:pt x="16" y="5"/>
                    <a:pt x="24" y="6"/>
                  </a:cubicBezTo>
                </a:path>
              </a:pathLst>
            </a:custGeom>
            <a:solidFill>
              <a:srgbClr val="EAC8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7" name="Freeform 624">
              <a:extLst>
                <a:ext uri="{FF2B5EF4-FFF2-40B4-BE49-F238E27FC236}">
                  <a16:creationId xmlns:a16="http://schemas.microsoft.com/office/drawing/2014/main" id="{85F10DBB-EA2C-28DD-6195-440D5F92FC1B}"/>
                </a:ext>
              </a:extLst>
            </p:cNvPr>
            <p:cNvSpPr>
              <a:spLocks/>
            </p:cNvSpPr>
            <p:nvPr/>
          </p:nvSpPr>
          <p:spPr bwMode="auto">
            <a:xfrm>
              <a:off x="2833" y="2819"/>
              <a:ext cx="61" cy="13"/>
            </a:xfrm>
            <a:custGeom>
              <a:avLst/>
              <a:gdLst>
                <a:gd name="T0" fmla="*/ 0 w 27"/>
                <a:gd name="T1" fmla="*/ 0 h 6"/>
                <a:gd name="T2" fmla="*/ 312 w 27"/>
                <a:gd name="T3" fmla="*/ 61 h 6"/>
                <a:gd name="T4" fmla="*/ 0 60000 65536"/>
                <a:gd name="T5" fmla="*/ 0 60000 65536"/>
              </a:gdLst>
              <a:ahLst/>
              <a:cxnLst>
                <a:cxn ang="T4">
                  <a:pos x="T0" y="T1"/>
                </a:cxn>
                <a:cxn ang="T5">
                  <a:pos x="T2" y="T3"/>
                </a:cxn>
              </a:cxnLst>
              <a:rect l="0" t="0" r="r" b="b"/>
              <a:pathLst>
                <a:path w="27" h="6">
                  <a:moveTo>
                    <a:pt x="0" y="0"/>
                  </a:moveTo>
                  <a:cubicBezTo>
                    <a:pt x="9" y="4"/>
                    <a:pt x="16" y="6"/>
                    <a:pt x="2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8" name="Freeform 625">
              <a:extLst>
                <a:ext uri="{FF2B5EF4-FFF2-40B4-BE49-F238E27FC236}">
                  <a16:creationId xmlns:a16="http://schemas.microsoft.com/office/drawing/2014/main" id="{E38FB866-A6CC-7F63-D0E0-3E665828BCD9}"/>
                </a:ext>
              </a:extLst>
            </p:cNvPr>
            <p:cNvSpPr>
              <a:spLocks/>
            </p:cNvSpPr>
            <p:nvPr/>
          </p:nvSpPr>
          <p:spPr bwMode="auto">
            <a:xfrm>
              <a:off x="2977" y="2776"/>
              <a:ext cx="22" cy="2"/>
            </a:xfrm>
            <a:custGeom>
              <a:avLst/>
              <a:gdLst>
                <a:gd name="T0" fmla="*/ 0 w 10"/>
                <a:gd name="T1" fmla="*/ 0 h 1"/>
                <a:gd name="T2" fmla="*/ 106 w 10"/>
                <a:gd name="T3" fmla="*/ 0 h 1"/>
                <a:gd name="T4" fmla="*/ 0 60000 65536"/>
                <a:gd name="T5" fmla="*/ 0 60000 65536"/>
              </a:gdLst>
              <a:ahLst/>
              <a:cxnLst>
                <a:cxn ang="T4">
                  <a:pos x="T0" y="T1"/>
                </a:cxn>
                <a:cxn ang="T5">
                  <a:pos x="T2" y="T3"/>
                </a:cxn>
              </a:cxnLst>
              <a:rect l="0" t="0" r="r" b="b"/>
              <a:pathLst>
                <a:path w="10" h="1">
                  <a:moveTo>
                    <a:pt x="0" y="0"/>
                  </a:moveTo>
                  <a:cubicBezTo>
                    <a:pt x="3" y="1"/>
                    <a:pt x="6"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9" name="Freeform 626">
              <a:extLst>
                <a:ext uri="{FF2B5EF4-FFF2-40B4-BE49-F238E27FC236}">
                  <a16:creationId xmlns:a16="http://schemas.microsoft.com/office/drawing/2014/main" id="{B1C72B0E-A20F-06EA-6F1E-852565555DDC}"/>
                </a:ext>
              </a:extLst>
            </p:cNvPr>
            <p:cNvSpPr>
              <a:spLocks/>
            </p:cNvSpPr>
            <p:nvPr/>
          </p:nvSpPr>
          <p:spPr bwMode="auto">
            <a:xfrm>
              <a:off x="2880" y="2895"/>
              <a:ext cx="25" cy="11"/>
            </a:xfrm>
            <a:custGeom>
              <a:avLst/>
              <a:gdLst>
                <a:gd name="T0" fmla="*/ 0 w 11"/>
                <a:gd name="T1" fmla="*/ 0 h 5"/>
                <a:gd name="T2" fmla="*/ 130 w 11"/>
                <a:gd name="T3" fmla="*/ 20 h 5"/>
                <a:gd name="T4" fmla="*/ 0 60000 65536"/>
                <a:gd name="T5" fmla="*/ 0 60000 65536"/>
              </a:gdLst>
              <a:ahLst/>
              <a:cxnLst>
                <a:cxn ang="T4">
                  <a:pos x="T0" y="T1"/>
                </a:cxn>
                <a:cxn ang="T5">
                  <a:pos x="T2" y="T3"/>
                </a:cxn>
              </a:cxnLst>
              <a:rect l="0" t="0" r="r" b="b"/>
              <a:pathLst>
                <a:path w="11" h="5">
                  <a:moveTo>
                    <a:pt x="0" y="0"/>
                  </a:moveTo>
                  <a:cubicBezTo>
                    <a:pt x="1" y="5"/>
                    <a:pt x="8" y="4"/>
                    <a:pt x="1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0" name="Freeform 627">
              <a:extLst>
                <a:ext uri="{FF2B5EF4-FFF2-40B4-BE49-F238E27FC236}">
                  <a16:creationId xmlns:a16="http://schemas.microsoft.com/office/drawing/2014/main" id="{508948F9-639F-D373-7CFF-EE2FA1FA5234}"/>
                </a:ext>
              </a:extLst>
            </p:cNvPr>
            <p:cNvSpPr>
              <a:spLocks/>
            </p:cNvSpPr>
            <p:nvPr/>
          </p:nvSpPr>
          <p:spPr bwMode="auto">
            <a:xfrm>
              <a:off x="2952" y="2619"/>
              <a:ext cx="14" cy="11"/>
            </a:xfrm>
            <a:custGeom>
              <a:avLst/>
              <a:gdLst>
                <a:gd name="T0" fmla="*/ 12 w 6"/>
                <a:gd name="T1" fmla="*/ 0 h 5"/>
                <a:gd name="T2" fmla="*/ 77 w 6"/>
                <a:gd name="T3" fmla="*/ 53 h 5"/>
                <a:gd name="T4" fmla="*/ 0 60000 65536"/>
                <a:gd name="T5" fmla="*/ 0 60000 65536"/>
              </a:gdLst>
              <a:ahLst/>
              <a:cxnLst>
                <a:cxn ang="T4">
                  <a:pos x="T0" y="T1"/>
                </a:cxn>
                <a:cxn ang="T5">
                  <a:pos x="T2" y="T3"/>
                </a:cxn>
              </a:cxnLst>
              <a:rect l="0" t="0" r="r" b="b"/>
              <a:pathLst>
                <a:path w="6" h="5">
                  <a:moveTo>
                    <a:pt x="1" y="0"/>
                  </a:moveTo>
                  <a:cubicBezTo>
                    <a:pt x="0" y="3"/>
                    <a:pt x="3" y="5"/>
                    <a:pt x="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1" name="Freeform 628">
              <a:extLst>
                <a:ext uri="{FF2B5EF4-FFF2-40B4-BE49-F238E27FC236}">
                  <a16:creationId xmlns:a16="http://schemas.microsoft.com/office/drawing/2014/main" id="{CC822FE0-E117-62D7-490E-7B12D56B358B}"/>
                </a:ext>
              </a:extLst>
            </p:cNvPr>
            <p:cNvSpPr>
              <a:spLocks/>
            </p:cNvSpPr>
            <p:nvPr/>
          </p:nvSpPr>
          <p:spPr bwMode="auto">
            <a:xfrm>
              <a:off x="2927" y="2668"/>
              <a:ext cx="12" cy="25"/>
            </a:xfrm>
            <a:custGeom>
              <a:avLst/>
              <a:gdLst>
                <a:gd name="T0" fmla="*/ 58 w 5"/>
                <a:gd name="T1" fmla="*/ 0 h 11"/>
                <a:gd name="T2" fmla="*/ 70 w 5"/>
                <a:gd name="T3" fmla="*/ 130 h 11"/>
                <a:gd name="T4" fmla="*/ 0 60000 65536"/>
                <a:gd name="T5" fmla="*/ 0 60000 65536"/>
              </a:gdLst>
              <a:ahLst/>
              <a:cxnLst>
                <a:cxn ang="T4">
                  <a:pos x="T0" y="T1"/>
                </a:cxn>
                <a:cxn ang="T5">
                  <a:pos x="T2" y="T3"/>
                </a:cxn>
              </a:cxnLst>
              <a:rect l="0" t="0" r="r" b="b"/>
              <a:pathLst>
                <a:path w="5" h="11">
                  <a:moveTo>
                    <a:pt x="4" y="0"/>
                  </a:moveTo>
                  <a:cubicBezTo>
                    <a:pt x="0" y="3"/>
                    <a:pt x="2" y="8"/>
                    <a:pt x="5"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2" name="Freeform 629">
              <a:extLst>
                <a:ext uri="{FF2B5EF4-FFF2-40B4-BE49-F238E27FC236}">
                  <a16:creationId xmlns:a16="http://schemas.microsoft.com/office/drawing/2014/main" id="{CA6383DF-0F84-98BA-AE2F-7FD378F98E97}"/>
                </a:ext>
              </a:extLst>
            </p:cNvPr>
            <p:cNvSpPr>
              <a:spLocks/>
            </p:cNvSpPr>
            <p:nvPr/>
          </p:nvSpPr>
          <p:spPr bwMode="auto">
            <a:xfrm>
              <a:off x="2851" y="2812"/>
              <a:ext cx="11" cy="27"/>
            </a:xfrm>
            <a:custGeom>
              <a:avLst/>
              <a:gdLst>
                <a:gd name="T0" fmla="*/ 44 w 5"/>
                <a:gd name="T1" fmla="*/ 0 h 12"/>
                <a:gd name="T2" fmla="*/ 53 w 5"/>
                <a:gd name="T3" fmla="*/ 137 h 12"/>
                <a:gd name="T4" fmla="*/ 0 60000 65536"/>
                <a:gd name="T5" fmla="*/ 0 60000 65536"/>
              </a:gdLst>
              <a:ahLst/>
              <a:cxnLst>
                <a:cxn ang="T4">
                  <a:pos x="T0" y="T1"/>
                </a:cxn>
                <a:cxn ang="T5">
                  <a:pos x="T2" y="T3"/>
                </a:cxn>
              </a:cxnLst>
              <a:rect l="0" t="0" r="r" b="b"/>
              <a:pathLst>
                <a:path w="5" h="12">
                  <a:moveTo>
                    <a:pt x="4" y="0"/>
                  </a:moveTo>
                  <a:cubicBezTo>
                    <a:pt x="0" y="4"/>
                    <a:pt x="0" y="9"/>
                    <a:pt x="5"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3" name="Freeform 630">
              <a:extLst>
                <a:ext uri="{FF2B5EF4-FFF2-40B4-BE49-F238E27FC236}">
                  <a16:creationId xmlns:a16="http://schemas.microsoft.com/office/drawing/2014/main" id="{420935C0-318F-6780-8811-BFB9BBA18F25}"/>
                </a:ext>
              </a:extLst>
            </p:cNvPr>
            <p:cNvSpPr>
              <a:spLocks/>
            </p:cNvSpPr>
            <p:nvPr/>
          </p:nvSpPr>
          <p:spPr bwMode="auto">
            <a:xfrm>
              <a:off x="2941" y="2787"/>
              <a:ext cx="13" cy="16"/>
            </a:xfrm>
            <a:custGeom>
              <a:avLst/>
              <a:gdLst>
                <a:gd name="T0" fmla="*/ 20 w 6"/>
                <a:gd name="T1" fmla="*/ 0 h 7"/>
                <a:gd name="T2" fmla="*/ 61 w 6"/>
                <a:gd name="T3" fmla="*/ 85 h 7"/>
                <a:gd name="T4" fmla="*/ 0 60000 65536"/>
                <a:gd name="T5" fmla="*/ 0 60000 65536"/>
              </a:gdLst>
              <a:ahLst/>
              <a:cxnLst>
                <a:cxn ang="T4">
                  <a:pos x="T0" y="T1"/>
                </a:cxn>
                <a:cxn ang="T5">
                  <a:pos x="T2" y="T3"/>
                </a:cxn>
              </a:cxnLst>
              <a:rect l="0" t="0" r="r" b="b"/>
              <a:pathLst>
                <a:path w="6" h="7">
                  <a:moveTo>
                    <a:pt x="2" y="0"/>
                  </a:moveTo>
                  <a:cubicBezTo>
                    <a:pt x="0" y="3"/>
                    <a:pt x="2" y="6"/>
                    <a:pt x="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4" name="Freeform 631">
              <a:extLst>
                <a:ext uri="{FF2B5EF4-FFF2-40B4-BE49-F238E27FC236}">
                  <a16:creationId xmlns:a16="http://schemas.microsoft.com/office/drawing/2014/main" id="{D2791E32-071C-5A1A-2165-9C682FEE3819}"/>
                </a:ext>
              </a:extLst>
            </p:cNvPr>
            <p:cNvSpPr>
              <a:spLocks/>
            </p:cNvSpPr>
            <p:nvPr/>
          </p:nvSpPr>
          <p:spPr bwMode="auto">
            <a:xfrm>
              <a:off x="3006" y="3126"/>
              <a:ext cx="7" cy="16"/>
            </a:xfrm>
            <a:custGeom>
              <a:avLst/>
              <a:gdLst>
                <a:gd name="T0" fmla="*/ 0 w 3"/>
                <a:gd name="T1" fmla="*/ 0 h 7"/>
                <a:gd name="T2" fmla="*/ 37 w 3"/>
                <a:gd name="T3" fmla="*/ 85 h 7"/>
                <a:gd name="T4" fmla="*/ 0 60000 65536"/>
                <a:gd name="T5" fmla="*/ 0 60000 65536"/>
              </a:gdLst>
              <a:ahLst/>
              <a:cxnLst>
                <a:cxn ang="T4">
                  <a:pos x="T0" y="T1"/>
                </a:cxn>
                <a:cxn ang="T5">
                  <a:pos x="T2" y="T3"/>
                </a:cxn>
              </a:cxnLst>
              <a:rect l="0" t="0" r="r" b="b"/>
              <a:pathLst>
                <a:path w="3" h="7">
                  <a:moveTo>
                    <a:pt x="0" y="0"/>
                  </a:moveTo>
                  <a:cubicBezTo>
                    <a:pt x="0" y="2"/>
                    <a:pt x="1" y="6"/>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5" name="Freeform 632">
              <a:extLst>
                <a:ext uri="{FF2B5EF4-FFF2-40B4-BE49-F238E27FC236}">
                  <a16:creationId xmlns:a16="http://schemas.microsoft.com/office/drawing/2014/main" id="{269B0779-97A5-BF13-716B-F73F20353949}"/>
                </a:ext>
              </a:extLst>
            </p:cNvPr>
            <p:cNvSpPr>
              <a:spLocks/>
            </p:cNvSpPr>
            <p:nvPr/>
          </p:nvSpPr>
          <p:spPr bwMode="auto">
            <a:xfrm>
              <a:off x="3022" y="3097"/>
              <a:ext cx="11" cy="18"/>
            </a:xfrm>
            <a:custGeom>
              <a:avLst/>
              <a:gdLst>
                <a:gd name="T0" fmla="*/ 20 w 5"/>
                <a:gd name="T1" fmla="*/ 0 h 8"/>
                <a:gd name="T2" fmla="*/ 53 w 5"/>
                <a:gd name="T3" fmla="*/ 92 h 8"/>
                <a:gd name="T4" fmla="*/ 0 60000 65536"/>
                <a:gd name="T5" fmla="*/ 0 60000 65536"/>
              </a:gdLst>
              <a:ahLst/>
              <a:cxnLst>
                <a:cxn ang="T4">
                  <a:pos x="T0" y="T1"/>
                </a:cxn>
                <a:cxn ang="T5">
                  <a:pos x="T2" y="T3"/>
                </a:cxn>
              </a:cxnLst>
              <a:rect l="0" t="0" r="r" b="b"/>
              <a:pathLst>
                <a:path w="5" h="8">
                  <a:moveTo>
                    <a:pt x="2" y="0"/>
                  </a:moveTo>
                  <a:cubicBezTo>
                    <a:pt x="0" y="3"/>
                    <a:pt x="2" y="6"/>
                    <a:pt x="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6" name="Freeform 633">
              <a:extLst>
                <a:ext uri="{FF2B5EF4-FFF2-40B4-BE49-F238E27FC236}">
                  <a16:creationId xmlns:a16="http://schemas.microsoft.com/office/drawing/2014/main" id="{8AB64A4E-85F0-7402-B24F-A8250737BBEA}"/>
                </a:ext>
              </a:extLst>
            </p:cNvPr>
            <p:cNvSpPr>
              <a:spLocks/>
            </p:cNvSpPr>
            <p:nvPr/>
          </p:nvSpPr>
          <p:spPr bwMode="auto">
            <a:xfrm>
              <a:off x="3076" y="3175"/>
              <a:ext cx="4" cy="12"/>
            </a:xfrm>
            <a:custGeom>
              <a:avLst/>
              <a:gdLst>
                <a:gd name="T0" fmla="*/ 0 w 2"/>
                <a:gd name="T1" fmla="*/ 0 h 5"/>
                <a:gd name="T2" fmla="*/ 16 w 2"/>
                <a:gd name="T3" fmla="*/ 70 h 5"/>
                <a:gd name="T4" fmla="*/ 0 60000 65536"/>
                <a:gd name="T5" fmla="*/ 0 60000 65536"/>
              </a:gdLst>
              <a:ahLst/>
              <a:cxnLst>
                <a:cxn ang="T4">
                  <a:pos x="T0" y="T1"/>
                </a:cxn>
                <a:cxn ang="T5">
                  <a:pos x="T2" y="T3"/>
                </a:cxn>
              </a:cxnLst>
              <a:rect l="0" t="0" r="r" b="b"/>
              <a:pathLst>
                <a:path w="2" h="5">
                  <a:moveTo>
                    <a:pt x="0" y="0"/>
                  </a:moveTo>
                  <a:cubicBezTo>
                    <a:pt x="0" y="2"/>
                    <a:pt x="0" y="4"/>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7" name="Freeform 634">
              <a:extLst>
                <a:ext uri="{FF2B5EF4-FFF2-40B4-BE49-F238E27FC236}">
                  <a16:creationId xmlns:a16="http://schemas.microsoft.com/office/drawing/2014/main" id="{50D24ACD-0421-BAE5-43AF-D0640D9E09F0}"/>
                </a:ext>
              </a:extLst>
            </p:cNvPr>
            <p:cNvSpPr>
              <a:spLocks/>
            </p:cNvSpPr>
            <p:nvPr/>
          </p:nvSpPr>
          <p:spPr bwMode="auto">
            <a:xfrm>
              <a:off x="2191" y="977"/>
              <a:ext cx="146" cy="291"/>
            </a:xfrm>
            <a:custGeom>
              <a:avLst/>
              <a:gdLst>
                <a:gd name="T0" fmla="*/ 292 w 65"/>
                <a:gd name="T1" fmla="*/ 9 h 130"/>
                <a:gd name="T2" fmla="*/ 445 w 65"/>
                <a:gd name="T3" fmla="*/ 1077 h 130"/>
                <a:gd name="T4" fmla="*/ 546 w 65"/>
                <a:gd name="T5" fmla="*/ 1448 h 130"/>
                <a:gd name="T6" fmla="*/ 110 w 65"/>
                <a:gd name="T7" fmla="*/ 987 h 130"/>
                <a:gd name="T8" fmla="*/ 247 w 65"/>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30">
                  <a:moveTo>
                    <a:pt x="26" y="1"/>
                  </a:moveTo>
                  <a:cubicBezTo>
                    <a:pt x="21" y="32"/>
                    <a:pt x="27" y="68"/>
                    <a:pt x="39" y="96"/>
                  </a:cubicBezTo>
                  <a:cubicBezTo>
                    <a:pt x="42" y="106"/>
                    <a:pt x="65" y="129"/>
                    <a:pt x="48" y="129"/>
                  </a:cubicBezTo>
                  <a:cubicBezTo>
                    <a:pt x="30" y="130"/>
                    <a:pt x="14" y="103"/>
                    <a:pt x="10" y="88"/>
                  </a:cubicBezTo>
                  <a:cubicBezTo>
                    <a:pt x="0" y="55"/>
                    <a:pt x="18" y="31"/>
                    <a:pt x="22" y="0"/>
                  </a:cubicBezTo>
                </a:path>
              </a:pathLst>
            </a:custGeom>
            <a:solidFill>
              <a:srgbClr val="297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8" name="Freeform 635">
              <a:extLst>
                <a:ext uri="{FF2B5EF4-FFF2-40B4-BE49-F238E27FC236}">
                  <a16:creationId xmlns:a16="http://schemas.microsoft.com/office/drawing/2014/main" id="{2833DA57-9222-7A28-26E9-806DE3149E25}"/>
                </a:ext>
              </a:extLst>
            </p:cNvPr>
            <p:cNvSpPr>
              <a:spLocks/>
            </p:cNvSpPr>
            <p:nvPr/>
          </p:nvSpPr>
          <p:spPr bwMode="auto">
            <a:xfrm>
              <a:off x="2221" y="983"/>
              <a:ext cx="987" cy="970"/>
            </a:xfrm>
            <a:custGeom>
              <a:avLst/>
              <a:gdLst>
                <a:gd name="T0" fmla="*/ 428 w 440"/>
                <a:gd name="T1" fmla="*/ 4890 h 432"/>
                <a:gd name="T2" fmla="*/ 453 w 440"/>
                <a:gd name="T3" fmla="*/ 3534 h 432"/>
                <a:gd name="T4" fmla="*/ 4796 w 440"/>
                <a:gd name="T5" fmla="*/ 498 h 432"/>
                <a:gd name="T6" fmla="*/ 4865 w 440"/>
                <a:gd name="T7" fmla="*/ 0 h 432"/>
                <a:gd name="T8" fmla="*/ 4504 w 440"/>
                <a:gd name="T9" fmla="*/ 445 h 432"/>
                <a:gd name="T10" fmla="*/ 915 w 440"/>
                <a:gd name="T11" fmla="*/ 2061 h 432"/>
                <a:gd name="T12" fmla="*/ 146 w 440"/>
                <a:gd name="T13" fmla="*/ 4280 h 432"/>
                <a:gd name="T14" fmla="*/ 428 w 440"/>
                <a:gd name="T15" fmla="*/ 4890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432">
                  <a:moveTo>
                    <a:pt x="38" y="432"/>
                  </a:moveTo>
                  <a:cubicBezTo>
                    <a:pt x="27" y="384"/>
                    <a:pt x="26" y="357"/>
                    <a:pt x="40" y="312"/>
                  </a:cubicBezTo>
                  <a:cubicBezTo>
                    <a:pt x="54" y="267"/>
                    <a:pt x="111" y="94"/>
                    <a:pt x="425" y="44"/>
                  </a:cubicBezTo>
                  <a:cubicBezTo>
                    <a:pt x="440" y="39"/>
                    <a:pt x="436" y="10"/>
                    <a:pt x="431" y="0"/>
                  </a:cubicBezTo>
                  <a:cubicBezTo>
                    <a:pt x="431" y="22"/>
                    <a:pt x="426" y="34"/>
                    <a:pt x="399" y="39"/>
                  </a:cubicBezTo>
                  <a:cubicBezTo>
                    <a:pt x="372" y="44"/>
                    <a:pt x="135" y="90"/>
                    <a:pt x="81" y="182"/>
                  </a:cubicBezTo>
                  <a:cubicBezTo>
                    <a:pt x="27" y="274"/>
                    <a:pt x="0" y="270"/>
                    <a:pt x="13" y="378"/>
                  </a:cubicBezTo>
                  <a:cubicBezTo>
                    <a:pt x="17" y="413"/>
                    <a:pt x="15" y="410"/>
                    <a:pt x="38" y="432"/>
                  </a:cubicBezTo>
                </a:path>
              </a:pathLst>
            </a:custGeom>
            <a:solidFill>
              <a:srgbClr val="297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9" name="Freeform 636">
              <a:extLst>
                <a:ext uri="{FF2B5EF4-FFF2-40B4-BE49-F238E27FC236}">
                  <a16:creationId xmlns:a16="http://schemas.microsoft.com/office/drawing/2014/main" id="{80D84692-E584-7465-16D2-B25244AF5B93}"/>
                </a:ext>
              </a:extLst>
            </p:cNvPr>
            <p:cNvSpPr>
              <a:spLocks/>
            </p:cNvSpPr>
            <p:nvPr/>
          </p:nvSpPr>
          <p:spPr bwMode="auto">
            <a:xfrm>
              <a:off x="2250" y="1093"/>
              <a:ext cx="859" cy="860"/>
            </a:xfrm>
            <a:custGeom>
              <a:avLst/>
              <a:gdLst>
                <a:gd name="T0" fmla="*/ 283 w 383"/>
                <a:gd name="T1" fmla="*/ 4336 h 383"/>
                <a:gd name="T2" fmla="*/ 307 w 383"/>
                <a:gd name="T3" fmla="*/ 2980 h 383"/>
                <a:gd name="T4" fmla="*/ 4322 w 383"/>
                <a:gd name="T5" fmla="*/ 0 h 383"/>
                <a:gd name="T6" fmla="*/ 1400 w 383"/>
                <a:gd name="T7" fmla="*/ 1154 h 383"/>
                <a:gd name="T8" fmla="*/ 170 w 383"/>
                <a:gd name="T9" fmla="*/ 2829 h 383"/>
                <a:gd name="T10" fmla="*/ 283 w 383"/>
                <a:gd name="T11" fmla="*/ 4336 h 3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3" h="383">
                  <a:moveTo>
                    <a:pt x="25" y="383"/>
                  </a:moveTo>
                  <a:cubicBezTo>
                    <a:pt x="14" y="335"/>
                    <a:pt x="13" y="308"/>
                    <a:pt x="27" y="263"/>
                  </a:cubicBezTo>
                  <a:cubicBezTo>
                    <a:pt x="40" y="220"/>
                    <a:pt x="94" y="56"/>
                    <a:pt x="383" y="0"/>
                  </a:cubicBezTo>
                  <a:cubicBezTo>
                    <a:pt x="330" y="7"/>
                    <a:pt x="193" y="45"/>
                    <a:pt x="124" y="102"/>
                  </a:cubicBezTo>
                  <a:cubicBezTo>
                    <a:pt x="56" y="158"/>
                    <a:pt x="20" y="229"/>
                    <a:pt x="15" y="250"/>
                  </a:cubicBezTo>
                  <a:cubicBezTo>
                    <a:pt x="10" y="272"/>
                    <a:pt x="0" y="331"/>
                    <a:pt x="25" y="383"/>
                  </a:cubicBezTo>
                </a:path>
              </a:pathLst>
            </a:custGeom>
            <a:solidFill>
              <a:srgbClr val="005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0" name="Freeform 637">
              <a:extLst>
                <a:ext uri="{FF2B5EF4-FFF2-40B4-BE49-F238E27FC236}">
                  <a16:creationId xmlns:a16="http://schemas.microsoft.com/office/drawing/2014/main" id="{3E5B9753-18AB-80FF-D1B7-1A329E9B6713}"/>
                </a:ext>
              </a:extLst>
            </p:cNvPr>
            <p:cNvSpPr>
              <a:spLocks/>
            </p:cNvSpPr>
            <p:nvPr/>
          </p:nvSpPr>
          <p:spPr bwMode="auto">
            <a:xfrm>
              <a:off x="2609" y="1057"/>
              <a:ext cx="112" cy="216"/>
            </a:xfrm>
            <a:custGeom>
              <a:avLst/>
              <a:gdLst>
                <a:gd name="T0" fmla="*/ 65 w 50"/>
                <a:gd name="T1" fmla="*/ 275 h 96"/>
                <a:gd name="T2" fmla="*/ 56 w 50"/>
                <a:gd name="T3" fmla="*/ 866 h 96"/>
                <a:gd name="T4" fmla="*/ 125 w 50"/>
                <a:gd name="T5" fmla="*/ 1049 h 96"/>
                <a:gd name="T6" fmla="*/ 372 w 50"/>
                <a:gd name="T7" fmla="*/ 911 h 96"/>
                <a:gd name="T8" fmla="*/ 497 w 50"/>
                <a:gd name="T9" fmla="*/ 855 h 96"/>
                <a:gd name="T10" fmla="*/ 551 w 50"/>
                <a:gd name="T11" fmla="*/ 740 h 96"/>
                <a:gd name="T12" fmla="*/ 542 w 50"/>
                <a:gd name="T13" fmla="*/ 356 h 96"/>
                <a:gd name="T14" fmla="*/ 551 w 50"/>
                <a:gd name="T15" fmla="*/ 182 h 96"/>
                <a:gd name="T16" fmla="*/ 542 w 50"/>
                <a:gd name="T17" fmla="*/ 36 h 96"/>
                <a:gd name="T18" fmla="*/ 260 w 50"/>
                <a:gd name="T19" fmla="*/ 173 h 96"/>
                <a:gd name="T20" fmla="*/ 202 w 50"/>
                <a:gd name="T21" fmla="*/ 207 h 96"/>
                <a:gd name="T22" fmla="*/ 417 w 50"/>
                <a:gd name="T23" fmla="*/ 182 h 96"/>
                <a:gd name="T24" fmla="*/ 452 w 50"/>
                <a:gd name="T25" fmla="*/ 329 h 96"/>
                <a:gd name="T26" fmla="*/ 497 w 50"/>
                <a:gd name="T27" fmla="*/ 502 h 96"/>
                <a:gd name="T28" fmla="*/ 417 w 50"/>
                <a:gd name="T29" fmla="*/ 740 h 96"/>
                <a:gd name="T30" fmla="*/ 155 w 50"/>
                <a:gd name="T31" fmla="*/ 846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96">
                  <a:moveTo>
                    <a:pt x="6" y="24"/>
                  </a:moveTo>
                  <a:cubicBezTo>
                    <a:pt x="6" y="42"/>
                    <a:pt x="7" y="59"/>
                    <a:pt x="5" y="76"/>
                  </a:cubicBezTo>
                  <a:cubicBezTo>
                    <a:pt x="4" y="82"/>
                    <a:pt x="0" y="96"/>
                    <a:pt x="11" y="92"/>
                  </a:cubicBezTo>
                  <a:cubicBezTo>
                    <a:pt x="18" y="89"/>
                    <a:pt x="25" y="83"/>
                    <a:pt x="33" y="80"/>
                  </a:cubicBezTo>
                  <a:cubicBezTo>
                    <a:pt x="37" y="78"/>
                    <a:pt x="41" y="77"/>
                    <a:pt x="44" y="75"/>
                  </a:cubicBezTo>
                  <a:cubicBezTo>
                    <a:pt x="49" y="72"/>
                    <a:pt x="50" y="71"/>
                    <a:pt x="49" y="65"/>
                  </a:cubicBezTo>
                  <a:cubicBezTo>
                    <a:pt x="48" y="54"/>
                    <a:pt x="48" y="42"/>
                    <a:pt x="48" y="31"/>
                  </a:cubicBezTo>
                  <a:cubicBezTo>
                    <a:pt x="48" y="26"/>
                    <a:pt x="49" y="21"/>
                    <a:pt x="49" y="16"/>
                  </a:cubicBezTo>
                  <a:cubicBezTo>
                    <a:pt x="49" y="13"/>
                    <a:pt x="50" y="5"/>
                    <a:pt x="48" y="3"/>
                  </a:cubicBezTo>
                  <a:cubicBezTo>
                    <a:pt x="43" y="0"/>
                    <a:pt x="27" y="13"/>
                    <a:pt x="23" y="15"/>
                  </a:cubicBezTo>
                  <a:cubicBezTo>
                    <a:pt x="21" y="16"/>
                    <a:pt x="19" y="16"/>
                    <a:pt x="18" y="18"/>
                  </a:cubicBezTo>
                  <a:cubicBezTo>
                    <a:pt x="24" y="19"/>
                    <a:pt x="32" y="12"/>
                    <a:pt x="37" y="16"/>
                  </a:cubicBezTo>
                  <a:cubicBezTo>
                    <a:pt x="39" y="18"/>
                    <a:pt x="40" y="26"/>
                    <a:pt x="40" y="29"/>
                  </a:cubicBezTo>
                  <a:cubicBezTo>
                    <a:pt x="41" y="34"/>
                    <a:pt x="43" y="39"/>
                    <a:pt x="44" y="44"/>
                  </a:cubicBezTo>
                  <a:cubicBezTo>
                    <a:pt x="46" y="53"/>
                    <a:pt x="46" y="61"/>
                    <a:pt x="37" y="65"/>
                  </a:cubicBezTo>
                  <a:cubicBezTo>
                    <a:pt x="34" y="68"/>
                    <a:pt x="18" y="78"/>
                    <a:pt x="14" y="74"/>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1" name="Freeform 638">
              <a:extLst>
                <a:ext uri="{FF2B5EF4-FFF2-40B4-BE49-F238E27FC236}">
                  <a16:creationId xmlns:a16="http://schemas.microsoft.com/office/drawing/2014/main" id="{25695051-0965-3C63-4E86-546C37079DCB}"/>
                </a:ext>
              </a:extLst>
            </p:cNvPr>
            <p:cNvSpPr>
              <a:spLocks/>
            </p:cNvSpPr>
            <p:nvPr/>
          </p:nvSpPr>
          <p:spPr bwMode="auto">
            <a:xfrm>
              <a:off x="2761" y="1024"/>
              <a:ext cx="128" cy="159"/>
            </a:xfrm>
            <a:custGeom>
              <a:avLst/>
              <a:gdLst>
                <a:gd name="T0" fmla="*/ 81 w 57"/>
                <a:gd name="T1" fmla="*/ 125 h 71"/>
                <a:gd name="T2" fmla="*/ 397 w 57"/>
                <a:gd name="T3" fmla="*/ 20 h 71"/>
                <a:gd name="T4" fmla="*/ 546 w 57"/>
                <a:gd name="T5" fmla="*/ 0 h 71"/>
                <a:gd name="T6" fmla="*/ 611 w 57"/>
                <a:gd name="T7" fmla="*/ 65 h 71"/>
                <a:gd name="T8" fmla="*/ 624 w 57"/>
                <a:gd name="T9" fmla="*/ 381 h 71"/>
                <a:gd name="T10" fmla="*/ 546 w 57"/>
                <a:gd name="T11" fmla="*/ 616 h 71"/>
                <a:gd name="T12" fmla="*/ 272 w 57"/>
                <a:gd name="T13" fmla="*/ 717 h 71"/>
                <a:gd name="T14" fmla="*/ 110 w 57"/>
                <a:gd name="T15" fmla="*/ 777 h 71"/>
                <a:gd name="T16" fmla="*/ 0 w 57"/>
                <a:gd name="T17" fmla="*/ 797 h 71"/>
                <a:gd name="T18" fmla="*/ 65 w 57"/>
                <a:gd name="T19" fmla="*/ 607 h 71"/>
                <a:gd name="T20" fmla="*/ 110 w 57"/>
                <a:gd name="T21" fmla="*/ 381 h 71"/>
                <a:gd name="T22" fmla="*/ 202 w 57"/>
                <a:gd name="T23" fmla="*/ 663 h 71"/>
                <a:gd name="T24" fmla="*/ 353 w 57"/>
                <a:gd name="T25" fmla="*/ 582 h 71"/>
                <a:gd name="T26" fmla="*/ 499 w 57"/>
                <a:gd name="T27" fmla="*/ 517 h 71"/>
                <a:gd name="T28" fmla="*/ 474 w 57"/>
                <a:gd name="T29" fmla="*/ 170 h 71"/>
                <a:gd name="T30" fmla="*/ 409 w 57"/>
                <a:gd name="T31" fmla="*/ 134 h 71"/>
                <a:gd name="T32" fmla="*/ 364 w 57"/>
                <a:gd name="T33" fmla="*/ 101 h 71"/>
                <a:gd name="T34" fmla="*/ 218 w 57"/>
                <a:gd name="T35" fmla="*/ 101 h 71"/>
                <a:gd name="T36" fmla="*/ 157 w 57"/>
                <a:gd name="T37" fmla="*/ 11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 h="71">
                  <a:moveTo>
                    <a:pt x="7" y="11"/>
                  </a:moveTo>
                  <a:cubicBezTo>
                    <a:pt x="16" y="6"/>
                    <a:pt x="25" y="5"/>
                    <a:pt x="35" y="2"/>
                  </a:cubicBezTo>
                  <a:cubicBezTo>
                    <a:pt x="39" y="1"/>
                    <a:pt x="43" y="0"/>
                    <a:pt x="48" y="0"/>
                  </a:cubicBezTo>
                  <a:cubicBezTo>
                    <a:pt x="53" y="0"/>
                    <a:pt x="54" y="0"/>
                    <a:pt x="54" y="6"/>
                  </a:cubicBezTo>
                  <a:cubicBezTo>
                    <a:pt x="55" y="15"/>
                    <a:pt x="55" y="25"/>
                    <a:pt x="55" y="34"/>
                  </a:cubicBezTo>
                  <a:cubicBezTo>
                    <a:pt x="55" y="43"/>
                    <a:pt x="57" y="51"/>
                    <a:pt x="48" y="55"/>
                  </a:cubicBezTo>
                  <a:cubicBezTo>
                    <a:pt x="40" y="58"/>
                    <a:pt x="32" y="61"/>
                    <a:pt x="24" y="64"/>
                  </a:cubicBezTo>
                  <a:cubicBezTo>
                    <a:pt x="19" y="66"/>
                    <a:pt x="15" y="68"/>
                    <a:pt x="10" y="69"/>
                  </a:cubicBezTo>
                  <a:cubicBezTo>
                    <a:pt x="7" y="70"/>
                    <a:pt x="3" y="70"/>
                    <a:pt x="0" y="71"/>
                  </a:cubicBezTo>
                  <a:cubicBezTo>
                    <a:pt x="1" y="65"/>
                    <a:pt x="5" y="59"/>
                    <a:pt x="6" y="54"/>
                  </a:cubicBezTo>
                  <a:cubicBezTo>
                    <a:pt x="8" y="48"/>
                    <a:pt x="5" y="37"/>
                    <a:pt x="10" y="34"/>
                  </a:cubicBezTo>
                  <a:cubicBezTo>
                    <a:pt x="10" y="40"/>
                    <a:pt x="6" y="63"/>
                    <a:pt x="18" y="59"/>
                  </a:cubicBezTo>
                  <a:cubicBezTo>
                    <a:pt x="23" y="58"/>
                    <a:pt x="26" y="53"/>
                    <a:pt x="31" y="52"/>
                  </a:cubicBezTo>
                  <a:cubicBezTo>
                    <a:pt x="35" y="51"/>
                    <a:pt x="41" y="50"/>
                    <a:pt x="44" y="46"/>
                  </a:cubicBezTo>
                  <a:cubicBezTo>
                    <a:pt x="48" y="40"/>
                    <a:pt x="47" y="21"/>
                    <a:pt x="42" y="15"/>
                  </a:cubicBezTo>
                  <a:cubicBezTo>
                    <a:pt x="41" y="14"/>
                    <a:pt x="38" y="14"/>
                    <a:pt x="36" y="12"/>
                  </a:cubicBezTo>
                  <a:cubicBezTo>
                    <a:pt x="35" y="11"/>
                    <a:pt x="33" y="9"/>
                    <a:pt x="32" y="9"/>
                  </a:cubicBezTo>
                  <a:cubicBezTo>
                    <a:pt x="28" y="6"/>
                    <a:pt x="24" y="8"/>
                    <a:pt x="19" y="9"/>
                  </a:cubicBezTo>
                  <a:cubicBezTo>
                    <a:pt x="17" y="9"/>
                    <a:pt x="16" y="10"/>
                    <a:pt x="14" y="10"/>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2" name="Freeform 639">
              <a:extLst>
                <a:ext uri="{FF2B5EF4-FFF2-40B4-BE49-F238E27FC236}">
                  <a16:creationId xmlns:a16="http://schemas.microsoft.com/office/drawing/2014/main" id="{A848E071-9289-73A6-2470-12992021EF77}"/>
                </a:ext>
              </a:extLst>
            </p:cNvPr>
            <p:cNvSpPr>
              <a:spLocks/>
            </p:cNvSpPr>
            <p:nvPr/>
          </p:nvSpPr>
          <p:spPr bwMode="auto">
            <a:xfrm>
              <a:off x="2409" y="1183"/>
              <a:ext cx="139" cy="213"/>
            </a:xfrm>
            <a:custGeom>
              <a:avLst/>
              <a:gdLst>
                <a:gd name="T0" fmla="*/ 9 w 62"/>
                <a:gd name="T1" fmla="*/ 271 h 95"/>
                <a:gd name="T2" fmla="*/ 381 w 62"/>
                <a:gd name="T3" fmla="*/ 56 h 95"/>
                <a:gd name="T4" fmla="*/ 498 w 62"/>
                <a:gd name="T5" fmla="*/ 20 h 95"/>
                <a:gd name="T6" fmla="*/ 563 w 62"/>
                <a:gd name="T7" fmla="*/ 157 h 95"/>
                <a:gd name="T8" fmla="*/ 652 w 62"/>
                <a:gd name="T9" fmla="*/ 482 h 95"/>
                <a:gd name="T10" fmla="*/ 643 w 62"/>
                <a:gd name="T11" fmla="*/ 733 h 95"/>
                <a:gd name="T12" fmla="*/ 417 w 62"/>
                <a:gd name="T13" fmla="*/ 899 h 95"/>
                <a:gd name="T14" fmla="*/ 215 w 62"/>
                <a:gd name="T15" fmla="*/ 1072 h 95"/>
                <a:gd name="T16" fmla="*/ 574 w 62"/>
                <a:gd name="T17" fmla="*/ 720 h 95"/>
                <a:gd name="T18" fmla="*/ 543 w 62"/>
                <a:gd name="T19" fmla="*/ 316 h 95"/>
                <a:gd name="T20" fmla="*/ 417 w 62"/>
                <a:gd name="T21" fmla="*/ 126 h 95"/>
                <a:gd name="T22" fmla="*/ 247 w 62"/>
                <a:gd name="T23" fmla="*/ 182 h 95"/>
                <a:gd name="T24" fmla="*/ 90 w 62"/>
                <a:gd name="T25" fmla="*/ 291 h 95"/>
                <a:gd name="T26" fmla="*/ 110 w 62"/>
                <a:gd name="T27" fmla="*/ 527 h 95"/>
                <a:gd name="T28" fmla="*/ 126 w 62"/>
                <a:gd name="T29" fmla="*/ 599 h 95"/>
                <a:gd name="T30" fmla="*/ 20 w 62"/>
                <a:gd name="T31" fmla="*/ 327 h 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95">
                  <a:moveTo>
                    <a:pt x="1" y="24"/>
                  </a:moveTo>
                  <a:cubicBezTo>
                    <a:pt x="9" y="16"/>
                    <a:pt x="23" y="11"/>
                    <a:pt x="34" y="5"/>
                  </a:cubicBezTo>
                  <a:cubicBezTo>
                    <a:pt x="37" y="2"/>
                    <a:pt x="40" y="0"/>
                    <a:pt x="44" y="2"/>
                  </a:cubicBezTo>
                  <a:cubicBezTo>
                    <a:pt x="48" y="4"/>
                    <a:pt x="49" y="10"/>
                    <a:pt x="50" y="14"/>
                  </a:cubicBezTo>
                  <a:cubicBezTo>
                    <a:pt x="53" y="23"/>
                    <a:pt x="56" y="34"/>
                    <a:pt x="58" y="43"/>
                  </a:cubicBezTo>
                  <a:cubicBezTo>
                    <a:pt x="60" y="50"/>
                    <a:pt x="62" y="60"/>
                    <a:pt x="57" y="65"/>
                  </a:cubicBezTo>
                  <a:cubicBezTo>
                    <a:pt x="52" y="71"/>
                    <a:pt x="43" y="75"/>
                    <a:pt x="37" y="80"/>
                  </a:cubicBezTo>
                  <a:cubicBezTo>
                    <a:pt x="31" y="84"/>
                    <a:pt x="26" y="92"/>
                    <a:pt x="19" y="95"/>
                  </a:cubicBezTo>
                  <a:cubicBezTo>
                    <a:pt x="26" y="85"/>
                    <a:pt x="43" y="74"/>
                    <a:pt x="51" y="64"/>
                  </a:cubicBezTo>
                  <a:cubicBezTo>
                    <a:pt x="58" y="54"/>
                    <a:pt x="49" y="39"/>
                    <a:pt x="48" y="28"/>
                  </a:cubicBezTo>
                  <a:cubicBezTo>
                    <a:pt x="47" y="22"/>
                    <a:pt x="44" y="11"/>
                    <a:pt x="37" y="11"/>
                  </a:cubicBezTo>
                  <a:cubicBezTo>
                    <a:pt x="32" y="11"/>
                    <a:pt x="26" y="14"/>
                    <a:pt x="22" y="16"/>
                  </a:cubicBezTo>
                  <a:cubicBezTo>
                    <a:pt x="18" y="19"/>
                    <a:pt x="11" y="23"/>
                    <a:pt x="8" y="26"/>
                  </a:cubicBezTo>
                  <a:cubicBezTo>
                    <a:pt x="3" y="32"/>
                    <a:pt x="8" y="41"/>
                    <a:pt x="10" y="47"/>
                  </a:cubicBezTo>
                  <a:cubicBezTo>
                    <a:pt x="10" y="49"/>
                    <a:pt x="11" y="51"/>
                    <a:pt x="11" y="53"/>
                  </a:cubicBezTo>
                  <a:cubicBezTo>
                    <a:pt x="7" y="48"/>
                    <a:pt x="0" y="35"/>
                    <a:pt x="2" y="29"/>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3" name="Freeform 640">
              <a:extLst>
                <a:ext uri="{FF2B5EF4-FFF2-40B4-BE49-F238E27FC236}">
                  <a16:creationId xmlns:a16="http://schemas.microsoft.com/office/drawing/2014/main" id="{8913FCD0-E3BC-E24E-3E05-C81890480987}"/>
                </a:ext>
              </a:extLst>
            </p:cNvPr>
            <p:cNvSpPr>
              <a:spLocks/>
            </p:cNvSpPr>
            <p:nvPr/>
          </p:nvSpPr>
          <p:spPr bwMode="auto">
            <a:xfrm>
              <a:off x="2791" y="1044"/>
              <a:ext cx="44" cy="92"/>
            </a:xfrm>
            <a:custGeom>
              <a:avLst/>
              <a:gdLst>
                <a:gd name="T0" fmla="*/ 97 w 20"/>
                <a:gd name="T1" fmla="*/ 20 h 41"/>
                <a:gd name="T2" fmla="*/ 0 w 20"/>
                <a:gd name="T3" fmla="*/ 137 h 41"/>
                <a:gd name="T4" fmla="*/ 53 w 20"/>
                <a:gd name="T5" fmla="*/ 462 h 41"/>
                <a:gd name="T6" fmla="*/ 64 w 20"/>
                <a:gd name="T7" fmla="*/ 137 h 41"/>
                <a:gd name="T8" fmla="*/ 213 w 20"/>
                <a:gd name="T9" fmla="*/ 110 h 41"/>
                <a:gd name="T10" fmla="*/ 106 w 20"/>
                <a:gd name="T11" fmla="*/ 2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1">
                  <a:moveTo>
                    <a:pt x="9" y="2"/>
                  </a:moveTo>
                  <a:cubicBezTo>
                    <a:pt x="1" y="0"/>
                    <a:pt x="0" y="6"/>
                    <a:pt x="0" y="12"/>
                  </a:cubicBezTo>
                  <a:cubicBezTo>
                    <a:pt x="1" y="21"/>
                    <a:pt x="2" y="33"/>
                    <a:pt x="5" y="41"/>
                  </a:cubicBezTo>
                  <a:cubicBezTo>
                    <a:pt x="2" y="33"/>
                    <a:pt x="2" y="20"/>
                    <a:pt x="6" y="12"/>
                  </a:cubicBezTo>
                  <a:cubicBezTo>
                    <a:pt x="10" y="5"/>
                    <a:pt x="14" y="9"/>
                    <a:pt x="20" y="10"/>
                  </a:cubicBezTo>
                  <a:cubicBezTo>
                    <a:pt x="20" y="7"/>
                    <a:pt x="14" y="2"/>
                    <a:pt x="10" y="2"/>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4" name="Freeform 641">
              <a:extLst>
                <a:ext uri="{FF2B5EF4-FFF2-40B4-BE49-F238E27FC236}">
                  <a16:creationId xmlns:a16="http://schemas.microsoft.com/office/drawing/2014/main" id="{BB8696EF-14F4-5493-9657-CD974496C311}"/>
                </a:ext>
              </a:extLst>
            </p:cNvPr>
            <p:cNvSpPr>
              <a:spLocks/>
            </p:cNvSpPr>
            <p:nvPr/>
          </p:nvSpPr>
          <p:spPr bwMode="auto">
            <a:xfrm>
              <a:off x="2638" y="1100"/>
              <a:ext cx="36" cy="85"/>
            </a:xfrm>
            <a:custGeom>
              <a:avLst/>
              <a:gdLst>
                <a:gd name="T0" fmla="*/ 182 w 16"/>
                <a:gd name="T1" fmla="*/ 0 h 38"/>
                <a:gd name="T2" fmla="*/ 0 w 16"/>
                <a:gd name="T3" fmla="*/ 81 h 38"/>
                <a:gd name="T4" fmla="*/ 56 w 16"/>
                <a:gd name="T5" fmla="*/ 255 h 38"/>
                <a:gd name="T6" fmla="*/ 162 w 16"/>
                <a:gd name="T7" fmla="*/ 425 h 38"/>
                <a:gd name="T8" fmla="*/ 81 w 16"/>
                <a:gd name="T9" fmla="*/ 145 h 38"/>
                <a:gd name="T10" fmla="*/ 182 w 16"/>
                <a:gd name="T11" fmla="*/ 2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8">
                  <a:moveTo>
                    <a:pt x="16" y="0"/>
                  </a:moveTo>
                  <a:cubicBezTo>
                    <a:pt x="11" y="2"/>
                    <a:pt x="3" y="2"/>
                    <a:pt x="0" y="7"/>
                  </a:cubicBezTo>
                  <a:cubicBezTo>
                    <a:pt x="3" y="11"/>
                    <a:pt x="3" y="18"/>
                    <a:pt x="5" y="23"/>
                  </a:cubicBezTo>
                  <a:cubicBezTo>
                    <a:pt x="7" y="28"/>
                    <a:pt x="11" y="33"/>
                    <a:pt x="14" y="38"/>
                  </a:cubicBezTo>
                  <a:cubicBezTo>
                    <a:pt x="10" y="31"/>
                    <a:pt x="6" y="21"/>
                    <a:pt x="7" y="13"/>
                  </a:cubicBezTo>
                  <a:cubicBezTo>
                    <a:pt x="8" y="7"/>
                    <a:pt x="14" y="5"/>
                    <a:pt x="16" y="2"/>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5" name="Freeform 642">
              <a:extLst>
                <a:ext uri="{FF2B5EF4-FFF2-40B4-BE49-F238E27FC236}">
                  <a16:creationId xmlns:a16="http://schemas.microsoft.com/office/drawing/2014/main" id="{31821031-9FA9-CDDA-281E-E5C86DD595EA}"/>
                </a:ext>
              </a:extLst>
            </p:cNvPr>
            <p:cNvSpPr>
              <a:spLocks/>
            </p:cNvSpPr>
            <p:nvPr/>
          </p:nvSpPr>
          <p:spPr bwMode="auto">
            <a:xfrm>
              <a:off x="2440" y="1239"/>
              <a:ext cx="41" cy="99"/>
            </a:xfrm>
            <a:custGeom>
              <a:avLst/>
              <a:gdLst>
                <a:gd name="T0" fmla="*/ 166 w 18"/>
                <a:gd name="T1" fmla="*/ 11 h 44"/>
                <a:gd name="T2" fmla="*/ 11 w 18"/>
                <a:gd name="T3" fmla="*/ 137 h 44"/>
                <a:gd name="T4" fmla="*/ 73 w 18"/>
                <a:gd name="T5" fmla="*/ 329 h 44"/>
                <a:gd name="T6" fmla="*/ 118 w 18"/>
                <a:gd name="T7" fmla="*/ 502 h 44"/>
                <a:gd name="T8" fmla="*/ 82 w 18"/>
                <a:gd name="T9" fmla="*/ 146 h 44"/>
                <a:gd name="T10" fmla="*/ 212 w 18"/>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4">
                  <a:moveTo>
                    <a:pt x="14" y="1"/>
                  </a:moveTo>
                  <a:cubicBezTo>
                    <a:pt x="10" y="4"/>
                    <a:pt x="0" y="5"/>
                    <a:pt x="1" y="12"/>
                  </a:cubicBezTo>
                  <a:cubicBezTo>
                    <a:pt x="1" y="18"/>
                    <a:pt x="5" y="24"/>
                    <a:pt x="6" y="29"/>
                  </a:cubicBezTo>
                  <a:cubicBezTo>
                    <a:pt x="7" y="34"/>
                    <a:pt x="7" y="40"/>
                    <a:pt x="10" y="44"/>
                  </a:cubicBezTo>
                  <a:cubicBezTo>
                    <a:pt x="10" y="33"/>
                    <a:pt x="3" y="24"/>
                    <a:pt x="7" y="13"/>
                  </a:cubicBezTo>
                  <a:cubicBezTo>
                    <a:pt x="9" y="8"/>
                    <a:pt x="13" y="2"/>
                    <a:pt x="18" y="0"/>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6" name="Freeform 643">
              <a:extLst>
                <a:ext uri="{FF2B5EF4-FFF2-40B4-BE49-F238E27FC236}">
                  <a16:creationId xmlns:a16="http://schemas.microsoft.com/office/drawing/2014/main" id="{2AF410A9-B32A-CFC9-F2A1-F6936BA9E587}"/>
                </a:ext>
              </a:extLst>
            </p:cNvPr>
            <p:cNvSpPr>
              <a:spLocks/>
            </p:cNvSpPr>
            <p:nvPr/>
          </p:nvSpPr>
          <p:spPr bwMode="auto">
            <a:xfrm>
              <a:off x="2054" y="1221"/>
              <a:ext cx="99" cy="768"/>
            </a:xfrm>
            <a:custGeom>
              <a:avLst/>
              <a:gdLst>
                <a:gd name="T0" fmla="*/ 329 w 44"/>
                <a:gd name="T1" fmla="*/ 1073 h 342"/>
                <a:gd name="T2" fmla="*/ 56 w 44"/>
                <a:gd name="T3" fmla="*/ 2955 h 342"/>
                <a:gd name="T4" fmla="*/ 11 w 44"/>
                <a:gd name="T5" fmla="*/ 3874 h 342"/>
                <a:gd name="T6" fmla="*/ 284 w 44"/>
                <a:gd name="T7" fmla="*/ 2425 h 342"/>
                <a:gd name="T8" fmla="*/ 421 w 44"/>
                <a:gd name="T9" fmla="*/ 793 h 342"/>
                <a:gd name="T10" fmla="*/ 239 w 44"/>
                <a:gd name="T11" fmla="*/ 0 h 342"/>
                <a:gd name="T12" fmla="*/ 329 w 44"/>
                <a:gd name="T13" fmla="*/ 1073 h 3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42">
                  <a:moveTo>
                    <a:pt x="29" y="95"/>
                  </a:moveTo>
                  <a:cubicBezTo>
                    <a:pt x="29" y="119"/>
                    <a:pt x="10" y="189"/>
                    <a:pt x="5" y="261"/>
                  </a:cubicBezTo>
                  <a:cubicBezTo>
                    <a:pt x="0" y="333"/>
                    <a:pt x="1" y="342"/>
                    <a:pt x="1" y="342"/>
                  </a:cubicBezTo>
                  <a:cubicBezTo>
                    <a:pt x="20" y="249"/>
                    <a:pt x="20" y="241"/>
                    <a:pt x="25" y="214"/>
                  </a:cubicBezTo>
                  <a:cubicBezTo>
                    <a:pt x="30" y="187"/>
                    <a:pt x="44" y="119"/>
                    <a:pt x="37" y="70"/>
                  </a:cubicBezTo>
                  <a:cubicBezTo>
                    <a:pt x="27" y="18"/>
                    <a:pt x="21" y="0"/>
                    <a:pt x="21" y="0"/>
                  </a:cubicBezTo>
                  <a:cubicBezTo>
                    <a:pt x="27" y="28"/>
                    <a:pt x="31" y="64"/>
                    <a:pt x="29" y="95"/>
                  </a:cubicBezTo>
                </a:path>
              </a:pathLst>
            </a:custGeom>
            <a:solidFill>
              <a:srgbClr val="297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7" name="Freeform 644">
              <a:extLst>
                <a:ext uri="{FF2B5EF4-FFF2-40B4-BE49-F238E27FC236}">
                  <a16:creationId xmlns:a16="http://schemas.microsoft.com/office/drawing/2014/main" id="{FD2B46BC-DB43-4ECF-7CD3-320C9340C164}"/>
                </a:ext>
              </a:extLst>
            </p:cNvPr>
            <p:cNvSpPr>
              <a:spLocks/>
            </p:cNvSpPr>
            <p:nvPr/>
          </p:nvSpPr>
          <p:spPr bwMode="auto">
            <a:xfrm>
              <a:off x="2230" y="988"/>
              <a:ext cx="85" cy="262"/>
            </a:xfrm>
            <a:custGeom>
              <a:avLst/>
              <a:gdLst>
                <a:gd name="T0" fmla="*/ 101 w 38"/>
                <a:gd name="T1" fmla="*/ 0 h 117"/>
                <a:gd name="T2" fmla="*/ 425 w 38"/>
                <a:gd name="T3" fmla="*/ 1314 h 117"/>
                <a:gd name="T4" fmla="*/ 81 w 38"/>
                <a:gd name="T5" fmla="*/ 898 h 117"/>
                <a:gd name="T6" fmla="*/ 101 w 38"/>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17">
                  <a:moveTo>
                    <a:pt x="9" y="0"/>
                  </a:moveTo>
                  <a:cubicBezTo>
                    <a:pt x="4" y="24"/>
                    <a:pt x="11" y="82"/>
                    <a:pt x="38" y="117"/>
                  </a:cubicBezTo>
                  <a:cubicBezTo>
                    <a:pt x="29" y="109"/>
                    <a:pt x="14" y="102"/>
                    <a:pt x="7" y="80"/>
                  </a:cubicBezTo>
                  <a:cubicBezTo>
                    <a:pt x="0" y="59"/>
                    <a:pt x="2" y="37"/>
                    <a:pt x="9" y="0"/>
                  </a:cubicBezTo>
                </a:path>
              </a:pathLst>
            </a:custGeom>
            <a:solidFill>
              <a:srgbClr val="005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8" name="Freeform 645">
              <a:extLst>
                <a:ext uri="{FF2B5EF4-FFF2-40B4-BE49-F238E27FC236}">
                  <a16:creationId xmlns:a16="http://schemas.microsoft.com/office/drawing/2014/main" id="{F2D9C9E1-688E-FC14-A962-C482A9D311E0}"/>
                </a:ext>
              </a:extLst>
            </p:cNvPr>
            <p:cNvSpPr>
              <a:spLocks/>
            </p:cNvSpPr>
            <p:nvPr/>
          </p:nvSpPr>
          <p:spPr bwMode="auto">
            <a:xfrm>
              <a:off x="2066" y="921"/>
              <a:ext cx="1077" cy="902"/>
            </a:xfrm>
            <a:custGeom>
              <a:avLst/>
              <a:gdLst>
                <a:gd name="T0" fmla="*/ 9 w 480"/>
                <a:gd name="T1" fmla="*/ 408 h 402"/>
                <a:gd name="T2" fmla="*/ 247 w 480"/>
                <a:gd name="T3" fmla="*/ 1470 h 402"/>
                <a:gd name="T4" fmla="*/ 453 w 480"/>
                <a:gd name="T5" fmla="*/ 2652 h 402"/>
                <a:gd name="T6" fmla="*/ 215 w 480"/>
                <a:gd name="T7" fmla="*/ 4541 h 402"/>
                <a:gd name="T8" fmla="*/ 408 w 480"/>
                <a:gd name="T9" fmla="*/ 3987 h 402"/>
                <a:gd name="T10" fmla="*/ 689 w 480"/>
                <a:gd name="T11" fmla="*/ 3388 h 402"/>
                <a:gd name="T12" fmla="*/ 1162 w 480"/>
                <a:gd name="T13" fmla="*/ 2915 h 402"/>
                <a:gd name="T14" fmla="*/ 1546 w 480"/>
                <a:gd name="T15" fmla="*/ 2372 h 402"/>
                <a:gd name="T16" fmla="*/ 2724 w 480"/>
                <a:gd name="T17" fmla="*/ 1364 h 402"/>
                <a:gd name="T18" fmla="*/ 3433 w 480"/>
                <a:gd name="T19" fmla="*/ 1007 h 402"/>
                <a:gd name="T20" fmla="*/ 4371 w 480"/>
                <a:gd name="T21" fmla="*/ 709 h 402"/>
                <a:gd name="T22" fmla="*/ 5423 w 480"/>
                <a:gd name="T23" fmla="*/ 462 h 402"/>
                <a:gd name="T24" fmla="*/ 4597 w 480"/>
                <a:gd name="T25" fmla="*/ 530 h 402"/>
                <a:gd name="T26" fmla="*/ 3725 w 480"/>
                <a:gd name="T27" fmla="*/ 770 h 402"/>
                <a:gd name="T28" fmla="*/ 2825 w 480"/>
                <a:gd name="T29" fmla="*/ 1108 h 402"/>
                <a:gd name="T30" fmla="*/ 1874 w 480"/>
                <a:gd name="T31" fmla="*/ 1708 h 402"/>
                <a:gd name="T32" fmla="*/ 1073 w 480"/>
                <a:gd name="T33" fmla="*/ 2033 h 402"/>
                <a:gd name="T34" fmla="*/ 619 w 480"/>
                <a:gd name="T35" fmla="*/ 1627 h 402"/>
                <a:gd name="T36" fmla="*/ 363 w 480"/>
                <a:gd name="T37" fmla="*/ 963 h 402"/>
                <a:gd name="T38" fmla="*/ 191 w 480"/>
                <a:gd name="T39" fmla="*/ 397 h 402"/>
                <a:gd name="T40" fmla="*/ 680 w 480"/>
                <a:gd name="T41" fmla="*/ 126 h 402"/>
                <a:gd name="T42" fmla="*/ 9 w 480"/>
                <a:gd name="T43" fmla="*/ 408 h 4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0" h="402">
                  <a:moveTo>
                    <a:pt x="1" y="36"/>
                  </a:moveTo>
                  <a:cubicBezTo>
                    <a:pt x="1" y="72"/>
                    <a:pt x="15" y="97"/>
                    <a:pt x="22" y="130"/>
                  </a:cubicBezTo>
                  <a:cubicBezTo>
                    <a:pt x="29" y="165"/>
                    <a:pt x="42" y="199"/>
                    <a:pt x="40" y="235"/>
                  </a:cubicBezTo>
                  <a:cubicBezTo>
                    <a:pt x="37" y="291"/>
                    <a:pt x="23" y="347"/>
                    <a:pt x="19" y="402"/>
                  </a:cubicBezTo>
                  <a:cubicBezTo>
                    <a:pt x="24" y="382"/>
                    <a:pt x="32" y="366"/>
                    <a:pt x="36" y="353"/>
                  </a:cubicBezTo>
                  <a:cubicBezTo>
                    <a:pt x="42" y="334"/>
                    <a:pt x="50" y="317"/>
                    <a:pt x="61" y="300"/>
                  </a:cubicBezTo>
                  <a:cubicBezTo>
                    <a:pt x="72" y="284"/>
                    <a:pt x="90" y="274"/>
                    <a:pt x="103" y="258"/>
                  </a:cubicBezTo>
                  <a:cubicBezTo>
                    <a:pt x="115" y="243"/>
                    <a:pt x="126" y="227"/>
                    <a:pt x="137" y="210"/>
                  </a:cubicBezTo>
                  <a:cubicBezTo>
                    <a:pt x="161" y="174"/>
                    <a:pt x="200" y="140"/>
                    <a:pt x="241" y="121"/>
                  </a:cubicBezTo>
                  <a:cubicBezTo>
                    <a:pt x="264" y="110"/>
                    <a:pt x="279" y="96"/>
                    <a:pt x="304" y="89"/>
                  </a:cubicBezTo>
                  <a:cubicBezTo>
                    <a:pt x="331" y="80"/>
                    <a:pt x="358" y="69"/>
                    <a:pt x="387" y="63"/>
                  </a:cubicBezTo>
                  <a:cubicBezTo>
                    <a:pt x="414" y="57"/>
                    <a:pt x="452" y="42"/>
                    <a:pt x="480" y="41"/>
                  </a:cubicBezTo>
                  <a:cubicBezTo>
                    <a:pt x="464" y="30"/>
                    <a:pt x="425" y="44"/>
                    <a:pt x="407" y="47"/>
                  </a:cubicBezTo>
                  <a:cubicBezTo>
                    <a:pt x="380" y="50"/>
                    <a:pt x="355" y="60"/>
                    <a:pt x="330" y="68"/>
                  </a:cubicBezTo>
                  <a:cubicBezTo>
                    <a:pt x="303" y="76"/>
                    <a:pt x="275" y="86"/>
                    <a:pt x="250" y="98"/>
                  </a:cubicBezTo>
                  <a:cubicBezTo>
                    <a:pt x="221" y="114"/>
                    <a:pt x="194" y="133"/>
                    <a:pt x="166" y="151"/>
                  </a:cubicBezTo>
                  <a:cubicBezTo>
                    <a:pt x="145" y="166"/>
                    <a:pt x="123" y="189"/>
                    <a:pt x="95" y="180"/>
                  </a:cubicBezTo>
                  <a:cubicBezTo>
                    <a:pt x="75" y="174"/>
                    <a:pt x="63" y="162"/>
                    <a:pt x="55" y="144"/>
                  </a:cubicBezTo>
                  <a:cubicBezTo>
                    <a:pt x="46" y="125"/>
                    <a:pt x="40" y="104"/>
                    <a:pt x="32" y="85"/>
                  </a:cubicBezTo>
                  <a:cubicBezTo>
                    <a:pt x="25" y="68"/>
                    <a:pt x="21" y="52"/>
                    <a:pt x="17" y="35"/>
                  </a:cubicBezTo>
                  <a:cubicBezTo>
                    <a:pt x="16" y="19"/>
                    <a:pt x="32" y="6"/>
                    <a:pt x="60" y="11"/>
                  </a:cubicBezTo>
                  <a:cubicBezTo>
                    <a:pt x="33" y="0"/>
                    <a:pt x="0" y="7"/>
                    <a:pt x="1" y="36"/>
                  </a:cubicBezTo>
                </a:path>
              </a:pathLst>
            </a:custGeom>
            <a:solidFill>
              <a:srgbClr val="7699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9" name="Freeform 646">
              <a:extLst>
                <a:ext uri="{FF2B5EF4-FFF2-40B4-BE49-F238E27FC236}">
                  <a16:creationId xmlns:a16="http://schemas.microsoft.com/office/drawing/2014/main" id="{B635352B-2D25-2E6B-960C-3861EE643809}"/>
                </a:ext>
              </a:extLst>
            </p:cNvPr>
            <p:cNvSpPr>
              <a:spLocks/>
            </p:cNvSpPr>
            <p:nvPr/>
          </p:nvSpPr>
          <p:spPr bwMode="auto">
            <a:xfrm>
              <a:off x="2090" y="1049"/>
              <a:ext cx="510" cy="533"/>
            </a:xfrm>
            <a:custGeom>
              <a:avLst/>
              <a:gdLst>
                <a:gd name="T0" fmla="*/ 0 w 227"/>
                <a:gd name="T1" fmla="*/ 0 h 238"/>
                <a:gd name="T2" fmla="*/ 218 w 227"/>
                <a:gd name="T3" fmla="*/ 817 h 238"/>
                <a:gd name="T4" fmla="*/ 445 w 227"/>
                <a:gd name="T5" fmla="*/ 1595 h 238"/>
                <a:gd name="T6" fmla="*/ 398 w 227"/>
                <a:gd name="T7" fmla="*/ 2549 h 238"/>
                <a:gd name="T8" fmla="*/ 474 w 227"/>
                <a:gd name="T9" fmla="*/ 2582 h 238"/>
                <a:gd name="T10" fmla="*/ 555 w 227"/>
                <a:gd name="T11" fmla="*/ 2412 h 238"/>
                <a:gd name="T12" fmla="*/ 793 w 227"/>
                <a:gd name="T13" fmla="*/ 2092 h 238"/>
                <a:gd name="T14" fmla="*/ 1166 w 227"/>
                <a:gd name="T15" fmla="*/ 1776 h 238"/>
                <a:gd name="T16" fmla="*/ 1438 w 227"/>
                <a:gd name="T17" fmla="*/ 1460 h 238"/>
                <a:gd name="T18" fmla="*/ 2121 w 227"/>
                <a:gd name="T19" fmla="*/ 907 h 238"/>
                <a:gd name="T20" fmla="*/ 2575 w 227"/>
                <a:gd name="T21" fmla="*/ 643 h 238"/>
                <a:gd name="T22" fmla="*/ 1090 w 227"/>
                <a:gd name="T23" fmla="*/ 1615 h 238"/>
                <a:gd name="T24" fmla="*/ 692 w 227"/>
                <a:gd name="T25" fmla="*/ 1651 h 238"/>
                <a:gd name="T26" fmla="*/ 465 w 227"/>
                <a:gd name="T27" fmla="*/ 1368 h 238"/>
                <a:gd name="T28" fmla="*/ 328 w 227"/>
                <a:gd name="T29" fmla="*/ 1012 h 238"/>
                <a:gd name="T30" fmla="*/ 90 w 227"/>
                <a:gd name="T31" fmla="*/ 316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7" h="238">
                  <a:moveTo>
                    <a:pt x="0" y="0"/>
                  </a:moveTo>
                  <a:cubicBezTo>
                    <a:pt x="2" y="25"/>
                    <a:pt x="13" y="48"/>
                    <a:pt x="19" y="73"/>
                  </a:cubicBezTo>
                  <a:cubicBezTo>
                    <a:pt x="24" y="96"/>
                    <a:pt x="34" y="119"/>
                    <a:pt x="39" y="142"/>
                  </a:cubicBezTo>
                  <a:cubicBezTo>
                    <a:pt x="43" y="170"/>
                    <a:pt x="42" y="200"/>
                    <a:pt x="35" y="227"/>
                  </a:cubicBezTo>
                  <a:cubicBezTo>
                    <a:pt x="33" y="236"/>
                    <a:pt x="37" y="238"/>
                    <a:pt x="42" y="230"/>
                  </a:cubicBezTo>
                  <a:cubicBezTo>
                    <a:pt x="45" y="226"/>
                    <a:pt x="47" y="220"/>
                    <a:pt x="49" y="215"/>
                  </a:cubicBezTo>
                  <a:cubicBezTo>
                    <a:pt x="53" y="202"/>
                    <a:pt x="58" y="194"/>
                    <a:pt x="70" y="186"/>
                  </a:cubicBezTo>
                  <a:cubicBezTo>
                    <a:pt x="81" y="179"/>
                    <a:pt x="94" y="169"/>
                    <a:pt x="103" y="158"/>
                  </a:cubicBezTo>
                  <a:cubicBezTo>
                    <a:pt x="111" y="148"/>
                    <a:pt x="116" y="139"/>
                    <a:pt x="127" y="130"/>
                  </a:cubicBezTo>
                  <a:cubicBezTo>
                    <a:pt x="146" y="113"/>
                    <a:pt x="165" y="95"/>
                    <a:pt x="187" y="81"/>
                  </a:cubicBezTo>
                  <a:cubicBezTo>
                    <a:pt x="193" y="77"/>
                    <a:pt x="221" y="60"/>
                    <a:pt x="227" y="57"/>
                  </a:cubicBezTo>
                  <a:cubicBezTo>
                    <a:pt x="183" y="70"/>
                    <a:pt x="134" y="120"/>
                    <a:pt x="96" y="144"/>
                  </a:cubicBezTo>
                  <a:cubicBezTo>
                    <a:pt x="85" y="151"/>
                    <a:pt x="72" y="155"/>
                    <a:pt x="61" y="147"/>
                  </a:cubicBezTo>
                  <a:cubicBezTo>
                    <a:pt x="50" y="139"/>
                    <a:pt x="45" y="134"/>
                    <a:pt x="41" y="122"/>
                  </a:cubicBezTo>
                  <a:cubicBezTo>
                    <a:pt x="37" y="110"/>
                    <a:pt x="36" y="101"/>
                    <a:pt x="29" y="90"/>
                  </a:cubicBezTo>
                  <a:cubicBezTo>
                    <a:pt x="18" y="72"/>
                    <a:pt x="17" y="46"/>
                    <a:pt x="8" y="28"/>
                  </a:cubicBezTo>
                </a:path>
              </a:pathLst>
            </a:custGeom>
            <a:solidFill>
              <a:srgbClr val="A0B2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0" name="Freeform 647">
              <a:extLst>
                <a:ext uri="{FF2B5EF4-FFF2-40B4-BE49-F238E27FC236}">
                  <a16:creationId xmlns:a16="http://schemas.microsoft.com/office/drawing/2014/main" id="{492F9A0B-2A29-9F24-5D2F-FFAE14ACE890}"/>
                </a:ext>
              </a:extLst>
            </p:cNvPr>
            <p:cNvSpPr>
              <a:spLocks/>
            </p:cNvSpPr>
            <p:nvPr/>
          </p:nvSpPr>
          <p:spPr bwMode="auto">
            <a:xfrm>
              <a:off x="2651" y="1049"/>
              <a:ext cx="276" cy="96"/>
            </a:xfrm>
            <a:custGeom>
              <a:avLst/>
              <a:gdLst>
                <a:gd name="T0" fmla="*/ 0 w 123"/>
                <a:gd name="T1" fmla="*/ 478 h 43"/>
                <a:gd name="T2" fmla="*/ 1389 w 123"/>
                <a:gd name="T3" fmla="*/ 0 h 43"/>
                <a:gd name="T4" fmla="*/ 0 60000 65536"/>
                <a:gd name="T5" fmla="*/ 0 60000 65536"/>
              </a:gdLst>
              <a:ahLst/>
              <a:cxnLst>
                <a:cxn ang="T4">
                  <a:pos x="T0" y="T1"/>
                </a:cxn>
                <a:cxn ang="T5">
                  <a:pos x="T2" y="T3"/>
                </a:cxn>
              </a:cxnLst>
              <a:rect l="0" t="0" r="r" b="b"/>
              <a:pathLst>
                <a:path w="123" h="43">
                  <a:moveTo>
                    <a:pt x="0" y="43"/>
                  </a:moveTo>
                  <a:cubicBezTo>
                    <a:pt x="37" y="25"/>
                    <a:pt x="89" y="6"/>
                    <a:pt x="123" y="0"/>
                  </a:cubicBezTo>
                </a:path>
              </a:pathLst>
            </a:custGeom>
            <a:solidFill>
              <a:srgbClr val="A0B2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1" name="Freeform 648">
              <a:extLst>
                <a:ext uri="{FF2B5EF4-FFF2-40B4-BE49-F238E27FC236}">
                  <a16:creationId xmlns:a16="http://schemas.microsoft.com/office/drawing/2014/main" id="{64BD76B7-B7C2-269F-1438-2A90F4F7645E}"/>
                </a:ext>
              </a:extLst>
            </p:cNvPr>
            <p:cNvSpPr>
              <a:spLocks/>
            </p:cNvSpPr>
            <p:nvPr/>
          </p:nvSpPr>
          <p:spPr bwMode="auto">
            <a:xfrm>
              <a:off x="2198" y="1378"/>
              <a:ext cx="106" cy="112"/>
            </a:xfrm>
            <a:custGeom>
              <a:avLst/>
              <a:gdLst>
                <a:gd name="T0" fmla="*/ 11 w 47"/>
                <a:gd name="T1" fmla="*/ 134 h 50"/>
                <a:gd name="T2" fmla="*/ 11 w 47"/>
                <a:gd name="T3" fmla="*/ 405 h 50"/>
                <a:gd name="T4" fmla="*/ 126 w 47"/>
                <a:gd name="T5" fmla="*/ 372 h 50"/>
                <a:gd name="T6" fmla="*/ 539 w 47"/>
                <a:gd name="T7" fmla="*/ 65 h 50"/>
                <a:gd name="T8" fmla="*/ 183 w 47"/>
                <a:gd name="T9" fmla="*/ 246 h 50"/>
                <a:gd name="T10" fmla="*/ 72 w 47"/>
                <a:gd name="T11" fmla="*/ 181 h 50"/>
                <a:gd name="T12" fmla="*/ 11 w 47"/>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0">
                  <a:moveTo>
                    <a:pt x="1" y="12"/>
                  </a:moveTo>
                  <a:cubicBezTo>
                    <a:pt x="0" y="18"/>
                    <a:pt x="1" y="28"/>
                    <a:pt x="1" y="36"/>
                  </a:cubicBezTo>
                  <a:cubicBezTo>
                    <a:pt x="3" y="50"/>
                    <a:pt x="8" y="41"/>
                    <a:pt x="11" y="33"/>
                  </a:cubicBezTo>
                  <a:cubicBezTo>
                    <a:pt x="16" y="20"/>
                    <a:pt x="37" y="17"/>
                    <a:pt x="47" y="6"/>
                  </a:cubicBezTo>
                  <a:cubicBezTo>
                    <a:pt x="37" y="13"/>
                    <a:pt x="28" y="20"/>
                    <a:pt x="16" y="22"/>
                  </a:cubicBezTo>
                  <a:cubicBezTo>
                    <a:pt x="9" y="23"/>
                    <a:pt x="9" y="23"/>
                    <a:pt x="6" y="16"/>
                  </a:cubicBezTo>
                  <a:cubicBezTo>
                    <a:pt x="4" y="11"/>
                    <a:pt x="0" y="5"/>
                    <a:pt x="1" y="0"/>
                  </a:cubicBezTo>
                </a:path>
              </a:pathLst>
            </a:custGeom>
            <a:solidFill>
              <a:srgbClr val="C0CA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 name="Freeform 649">
              <a:extLst>
                <a:ext uri="{FF2B5EF4-FFF2-40B4-BE49-F238E27FC236}">
                  <a16:creationId xmlns:a16="http://schemas.microsoft.com/office/drawing/2014/main" id="{0089CDFA-0529-E257-B907-6E91525B2B25}"/>
                </a:ext>
              </a:extLst>
            </p:cNvPr>
            <p:cNvSpPr>
              <a:spLocks/>
            </p:cNvSpPr>
            <p:nvPr/>
          </p:nvSpPr>
          <p:spPr bwMode="auto">
            <a:xfrm>
              <a:off x="2764" y="1078"/>
              <a:ext cx="71" cy="22"/>
            </a:xfrm>
            <a:custGeom>
              <a:avLst/>
              <a:gdLst>
                <a:gd name="T0" fmla="*/ 0 w 32"/>
                <a:gd name="T1" fmla="*/ 106 h 10"/>
                <a:gd name="T2" fmla="*/ 351 w 32"/>
                <a:gd name="T3" fmla="*/ 9 h 10"/>
                <a:gd name="T4" fmla="*/ 0 60000 65536"/>
                <a:gd name="T5" fmla="*/ 0 60000 65536"/>
              </a:gdLst>
              <a:ahLst/>
              <a:cxnLst>
                <a:cxn ang="T4">
                  <a:pos x="T0" y="T1"/>
                </a:cxn>
                <a:cxn ang="T5">
                  <a:pos x="T2" y="T3"/>
                </a:cxn>
              </a:cxnLst>
              <a:rect l="0" t="0" r="r" b="b"/>
              <a:pathLst>
                <a:path w="32" h="10">
                  <a:moveTo>
                    <a:pt x="0" y="10"/>
                  </a:moveTo>
                  <a:cubicBezTo>
                    <a:pt x="7" y="3"/>
                    <a:pt x="22" y="0"/>
                    <a:pt x="3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3" name="Freeform 650">
              <a:extLst>
                <a:ext uri="{FF2B5EF4-FFF2-40B4-BE49-F238E27FC236}">
                  <a16:creationId xmlns:a16="http://schemas.microsoft.com/office/drawing/2014/main" id="{A44E7A14-6487-2BE2-DE9A-E1CBBB45F013}"/>
                </a:ext>
              </a:extLst>
            </p:cNvPr>
            <p:cNvSpPr>
              <a:spLocks/>
            </p:cNvSpPr>
            <p:nvPr/>
          </p:nvSpPr>
          <p:spPr bwMode="auto">
            <a:xfrm>
              <a:off x="2443" y="1235"/>
              <a:ext cx="56" cy="40"/>
            </a:xfrm>
            <a:custGeom>
              <a:avLst/>
              <a:gdLst>
                <a:gd name="T0" fmla="*/ 0 w 25"/>
                <a:gd name="T1" fmla="*/ 198 h 18"/>
                <a:gd name="T2" fmla="*/ 280 w 25"/>
                <a:gd name="T3" fmla="*/ 0 h 18"/>
                <a:gd name="T4" fmla="*/ 0 60000 65536"/>
                <a:gd name="T5" fmla="*/ 0 60000 65536"/>
              </a:gdLst>
              <a:ahLst/>
              <a:cxnLst>
                <a:cxn ang="T4">
                  <a:pos x="T0" y="T1"/>
                </a:cxn>
                <a:cxn ang="T5">
                  <a:pos x="T2" y="T3"/>
                </a:cxn>
              </a:cxnLst>
              <a:rect l="0" t="0" r="r" b="b"/>
              <a:pathLst>
                <a:path w="25" h="18">
                  <a:moveTo>
                    <a:pt x="0" y="18"/>
                  </a:moveTo>
                  <a:cubicBezTo>
                    <a:pt x="6" y="10"/>
                    <a:pt x="16"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4" name="Freeform 651">
              <a:extLst>
                <a:ext uri="{FF2B5EF4-FFF2-40B4-BE49-F238E27FC236}">
                  <a16:creationId xmlns:a16="http://schemas.microsoft.com/office/drawing/2014/main" id="{0A1FF249-2682-B021-7FCF-E8027C6B419C}"/>
                </a:ext>
              </a:extLst>
            </p:cNvPr>
            <p:cNvSpPr>
              <a:spLocks/>
            </p:cNvSpPr>
            <p:nvPr/>
          </p:nvSpPr>
          <p:spPr bwMode="auto">
            <a:xfrm>
              <a:off x="2420" y="1282"/>
              <a:ext cx="14" cy="16"/>
            </a:xfrm>
            <a:custGeom>
              <a:avLst/>
              <a:gdLst>
                <a:gd name="T0" fmla="*/ 37 w 6"/>
                <a:gd name="T1" fmla="*/ 0 h 7"/>
                <a:gd name="T2" fmla="*/ 0 w 6"/>
                <a:gd name="T3" fmla="*/ 85 h 7"/>
                <a:gd name="T4" fmla="*/ 77 w 6"/>
                <a:gd name="T5" fmla="*/ 0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1" y="2"/>
                    <a:pt x="0" y="4"/>
                    <a:pt x="0" y="7"/>
                  </a:cubicBezTo>
                  <a:cubicBezTo>
                    <a:pt x="3" y="5"/>
                    <a:pt x="5"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5" name="Freeform 652">
              <a:extLst>
                <a:ext uri="{FF2B5EF4-FFF2-40B4-BE49-F238E27FC236}">
                  <a16:creationId xmlns:a16="http://schemas.microsoft.com/office/drawing/2014/main" id="{2E295E94-AA11-EC12-EF4F-DDA378FC0200}"/>
                </a:ext>
              </a:extLst>
            </p:cNvPr>
            <p:cNvSpPr>
              <a:spLocks/>
            </p:cNvSpPr>
            <p:nvPr/>
          </p:nvSpPr>
          <p:spPr bwMode="auto">
            <a:xfrm>
              <a:off x="2743" y="1102"/>
              <a:ext cx="12" cy="9"/>
            </a:xfrm>
            <a:custGeom>
              <a:avLst/>
              <a:gdLst>
                <a:gd name="T0" fmla="*/ 70 w 5"/>
                <a:gd name="T1" fmla="*/ 0 h 4"/>
                <a:gd name="T2" fmla="*/ 0 w 5"/>
                <a:gd name="T3" fmla="*/ 45 h 4"/>
                <a:gd name="T4" fmla="*/ 58 w 5"/>
                <a:gd name="T5" fmla="*/ 36 h 4"/>
                <a:gd name="T6" fmla="*/ 0 60000 65536"/>
                <a:gd name="T7" fmla="*/ 0 60000 65536"/>
                <a:gd name="T8" fmla="*/ 0 60000 65536"/>
              </a:gdLst>
              <a:ahLst/>
              <a:cxnLst>
                <a:cxn ang="T6">
                  <a:pos x="T0" y="T1"/>
                </a:cxn>
                <a:cxn ang="T7">
                  <a:pos x="T2" y="T3"/>
                </a:cxn>
                <a:cxn ang="T8">
                  <a:pos x="T4" y="T5"/>
                </a:cxn>
              </a:cxnLst>
              <a:rect l="0" t="0" r="r" b="b"/>
              <a:pathLst>
                <a:path w="5" h="4">
                  <a:moveTo>
                    <a:pt x="5" y="0"/>
                  </a:moveTo>
                  <a:cubicBezTo>
                    <a:pt x="3" y="0"/>
                    <a:pt x="1" y="2"/>
                    <a:pt x="0" y="4"/>
                  </a:cubicBezTo>
                  <a:cubicBezTo>
                    <a:pt x="1" y="4"/>
                    <a:pt x="3" y="3"/>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6" name="Freeform 653">
              <a:extLst>
                <a:ext uri="{FF2B5EF4-FFF2-40B4-BE49-F238E27FC236}">
                  <a16:creationId xmlns:a16="http://schemas.microsoft.com/office/drawing/2014/main" id="{22D625DF-C24E-0294-5AA6-E31FCAD9D2BB}"/>
                </a:ext>
              </a:extLst>
            </p:cNvPr>
            <p:cNvSpPr>
              <a:spLocks/>
            </p:cNvSpPr>
            <p:nvPr/>
          </p:nvSpPr>
          <p:spPr bwMode="auto">
            <a:xfrm>
              <a:off x="2207" y="1425"/>
              <a:ext cx="14" cy="27"/>
            </a:xfrm>
            <a:custGeom>
              <a:avLst/>
              <a:gdLst>
                <a:gd name="T0" fmla="*/ 37 w 6"/>
                <a:gd name="T1" fmla="*/ 11 h 12"/>
                <a:gd name="T2" fmla="*/ 77 w 6"/>
                <a:gd name="T3" fmla="*/ 81 h 12"/>
                <a:gd name="T4" fmla="*/ 12 w 6"/>
                <a:gd name="T5" fmla="*/ 137 h 12"/>
                <a:gd name="T6" fmla="*/ 12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3" y="1"/>
                  </a:moveTo>
                  <a:cubicBezTo>
                    <a:pt x="3" y="4"/>
                    <a:pt x="3" y="5"/>
                    <a:pt x="6" y="7"/>
                  </a:cubicBezTo>
                  <a:cubicBezTo>
                    <a:pt x="5" y="9"/>
                    <a:pt x="3" y="11"/>
                    <a:pt x="1" y="12"/>
                  </a:cubicBezTo>
                  <a:cubicBezTo>
                    <a:pt x="0" y="8"/>
                    <a:pt x="0" y="4"/>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7" name="Freeform 654">
              <a:extLst>
                <a:ext uri="{FF2B5EF4-FFF2-40B4-BE49-F238E27FC236}">
                  <a16:creationId xmlns:a16="http://schemas.microsoft.com/office/drawing/2014/main" id="{A0C474F0-16A6-A919-CE03-2248C62E7586}"/>
                </a:ext>
              </a:extLst>
            </p:cNvPr>
            <p:cNvSpPr>
              <a:spLocks/>
            </p:cNvSpPr>
            <p:nvPr/>
          </p:nvSpPr>
          <p:spPr bwMode="auto">
            <a:xfrm>
              <a:off x="2232" y="1434"/>
              <a:ext cx="11" cy="5"/>
            </a:xfrm>
            <a:custGeom>
              <a:avLst/>
              <a:gdLst>
                <a:gd name="T0" fmla="*/ 0 w 5"/>
                <a:gd name="T1" fmla="*/ 33 h 2"/>
                <a:gd name="T2" fmla="*/ 53 w 5"/>
                <a:gd name="T3" fmla="*/ 0 h 2"/>
                <a:gd name="T4" fmla="*/ 33 w 5"/>
                <a:gd name="T5" fmla="*/ 20 h 2"/>
                <a:gd name="T6" fmla="*/ 0 60000 65536"/>
                <a:gd name="T7" fmla="*/ 0 60000 65536"/>
                <a:gd name="T8" fmla="*/ 0 60000 65536"/>
              </a:gdLst>
              <a:ahLst/>
              <a:cxnLst>
                <a:cxn ang="T6">
                  <a:pos x="T0" y="T1"/>
                </a:cxn>
                <a:cxn ang="T7">
                  <a:pos x="T2" y="T3"/>
                </a:cxn>
                <a:cxn ang="T8">
                  <a:pos x="T4" y="T5"/>
                </a:cxn>
              </a:cxnLst>
              <a:rect l="0" t="0" r="r" b="b"/>
              <a:pathLst>
                <a:path w="5" h="2">
                  <a:moveTo>
                    <a:pt x="0" y="2"/>
                  </a:moveTo>
                  <a:cubicBezTo>
                    <a:pt x="1" y="0"/>
                    <a:pt x="3" y="0"/>
                    <a:pt x="5" y="0"/>
                  </a:cubicBezTo>
                  <a:cubicBezTo>
                    <a:pt x="4" y="1"/>
                    <a:pt x="3" y="0"/>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8" name="Freeform 655">
              <a:extLst>
                <a:ext uri="{FF2B5EF4-FFF2-40B4-BE49-F238E27FC236}">
                  <a16:creationId xmlns:a16="http://schemas.microsoft.com/office/drawing/2014/main" id="{3A552688-97C4-719C-3280-8D6AEB1342CD}"/>
                </a:ext>
              </a:extLst>
            </p:cNvPr>
            <p:cNvSpPr>
              <a:spLocks/>
            </p:cNvSpPr>
            <p:nvPr/>
          </p:nvSpPr>
          <p:spPr bwMode="auto">
            <a:xfrm>
              <a:off x="2088" y="3261"/>
              <a:ext cx="305" cy="635"/>
            </a:xfrm>
            <a:custGeom>
              <a:avLst/>
              <a:gdLst>
                <a:gd name="T0" fmla="*/ 408 w 136"/>
                <a:gd name="T1" fmla="*/ 417 h 283"/>
                <a:gd name="T2" fmla="*/ 608 w 136"/>
                <a:gd name="T3" fmla="*/ 543 h 283"/>
                <a:gd name="T4" fmla="*/ 825 w 136"/>
                <a:gd name="T5" fmla="*/ 610 h 283"/>
                <a:gd name="T6" fmla="*/ 1097 w 136"/>
                <a:gd name="T7" fmla="*/ 963 h 283"/>
                <a:gd name="T8" fmla="*/ 1453 w 136"/>
                <a:gd name="T9" fmla="*/ 1218 h 283"/>
                <a:gd name="T10" fmla="*/ 1514 w 136"/>
                <a:gd name="T11" fmla="*/ 2024 h 283"/>
                <a:gd name="T12" fmla="*/ 1498 w 136"/>
                <a:gd name="T13" fmla="*/ 2859 h 283"/>
                <a:gd name="T14" fmla="*/ 518 w 136"/>
                <a:gd name="T15" fmla="*/ 3052 h 283"/>
                <a:gd name="T16" fmla="*/ 935 w 136"/>
                <a:gd name="T17" fmla="*/ 2906 h 283"/>
                <a:gd name="T18" fmla="*/ 1173 w 136"/>
                <a:gd name="T19" fmla="*/ 2542 h 283"/>
                <a:gd name="T20" fmla="*/ 1036 w 136"/>
                <a:gd name="T21" fmla="*/ 1607 h 283"/>
                <a:gd name="T22" fmla="*/ 754 w 136"/>
                <a:gd name="T23" fmla="*/ 1061 h 283"/>
                <a:gd name="T24" fmla="*/ 473 w 136"/>
                <a:gd name="T25" fmla="*/ 826 h 283"/>
                <a:gd name="T26" fmla="*/ 271 w 136"/>
                <a:gd name="T27" fmla="*/ 655 h 283"/>
                <a:gd name="T28" fmla="*/ 146 w 136"/>
                <a:gd name="T29" fmla="*/ 1082 h 283"/>
                <a:gd name="T30" fmla="*/ 20 w 136"/>
                <a:gd name="T31" fmla="*/ 215 h 283"/>
                <a:gd name="T32" fmla="*/ 202 w 136"/>
                <a:gd name="T33" fmla="*/ 236 h 283"/>
                <a:gd name="T34" fmla="*/ 428 w 136"/>
                <a:gd name="T35" fmla="*/ 417 h 2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6" h="283">
                  <a:moveTo>
                    <a:pt x="36" y="37"/>
                  </a:moveTo>
                  <a:cubicBezTo>
                    <a:pt x="42" y="39"/>
                    <a:pt x="48" y="45"/>
                    <a:pt x="54" y="48"/>
                  </a:cubicBezTo>
                  <a:cubicBezTo>
                    <a:pt x="60" y="51"/>
                    <a:pt x="66" y="52"/>
                    <a:pt x="73" y="54"/>
                  </a:cubicBezTo>
                  <a:cubicBezTo>
                    <a:pt x="90" y="59"/>
                    <a:pt x="88" y="71"/>
                    <a:pt x="97" y="85"/>
                  </a:cubicBezTo>
                  <a:cubicBezTo>
                    <a:pt x="104" y="96"/>
                    <a:pt x="126" y="95"/>
                    <a:pt x="129" y="108"/>
                  </a:cubicBezTo>
                  <a:cubicBezTo>
                    <a:pt x="131" y="116"/>
                    <a:pt x="132" y="149"/>
                    <a:pt x="134" y="179"/>
                  </a:cubicBezTo>
                  <a:cubicBezTo>
                    <a:pt x="135" y="211"/>
                    <a:pt x="136" y="240"/>
                    <a:pt x="133" y="253"/>
                  </a:cubicBezTo>
                  <a:cubicBezTo>
                    <a:pt x="127" y="283"/>
                    <a:pt x="67" y="272"/>
                    <a:pt x="46" y="270"/>
                  </a:cubicBezTo>
                  <a:cubicBezTo>
                    <a:pt x="53" y="275"/>
                    <a:pt x="75" y="261"/>
                    <a:pt x="83" y="257"/>
                  </a:cubicBezTo>
                  <a:cubicBezTo>
                    <a:pt x="96" y="250"/>
                    <a:pt x="103" y="239"/>
                    <a:pt x="104" y="225"/>
                  </a:cubicBezTo>
                  <a:cubicBezTo>
                    <a:pt x="105" y="196"/>
                    <a:pt x="97" y="169"/>
                    <a:pt x="92" y="142"/>
                  </a:cubicBezTo>
                  <a:cubicBezTo>
                    <a:pt x="88" y="121"/>
                    <a:pt x="83" y="107"/>
                    <a:pt x="67" y="94"/>
                  </a:cubicBezTo>
                  <a:cubicBezTo>
                    <a:pt x="58" y="87"/>
                    <a:pt x="49" y="81"/>
                    <a:pt x="42" y="73"/>
                  </a:cubicBezTo>
                  <a:cubicBezTo>
                    <a:pt x="38" y="69"/>
                    <a:pt x="30" y="56"/>
                    <a:pt x="24" y="58"/>
                  </a:cubicBezTo>
                  <a:cubicBezTo>
                    <a:pt x="13" y="61"/>
                    <a:pt x="15" y="88"/>
                    <a:pt x="13" y="96"/>
                  </a:cubicBezTo>
                  <a:cubicBezTo>
                    <a:pt x="13" y="69"/>
                    <a:pt x="5" y="45"/>
                    <a:pt x="2" y="19"/>
                  </a:cubicBezTo>
                  <a:cubicBezTo>
                    <a:pt x="0" y="0"/>
                    <a:pt x="10" y="10"/>
                    <a:pt x="18" y="21"/>
                  </a:cubicBezTo>
                  <a:cubicBezTo>
                    <a:pt x="24" y="29"/>
                    <a:pt x="30" y="31"/>
                    <a:pt x="38" y="37"/>
                  </a:cubicBezTo>
                </a:path>
              </a:pathLst>
            </a:custGeom>
            <a:solidFill>
              <a:srgbClr val="297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9" name="Freeform 656">
              <a:extLst>
                <a:ext uri="{FF2B5EF4-FFF2-40B4-BE49-F238E27FC236}">
                  <a16:creationId xmlns:a16="http://schemas.microsoft.com/office/drawing/2014/main" id="{509905EC-0ACB-A20A-6513-5AF854C3C848}"/>
                </a:ext>
              </a:extLst>
            </p:cNvPr>
            <p:cNvSpPr>
              <a:spLocks/>
            </p:cNvSpPr>
            <p:nvPr/>
          </p:nvSpPr>
          <p:spPr bwMode="auto">
            <a:xfrm>
              <a:off x="2095" y="3362"/>
              <a:ext cx="128" cy="471"/>
            </a:xfrm>
            <a:custGeom>
              <a:avLst/>
              <a:gdLst>
                <a:gd name="T0" fmla="*/ 20 w 57"/>
                <a:gd name="T1" fmla="*/ 0 h 210"/>
                <a:gd name="T2" fmla="*/ 56 w 57"/>
                <a:gd name="T3" fmla="*/ 437 h 210"/>
                <a:gd name="T4" fmla="*/ 101 w 57"/>
                <a:gd name="T5" fmla="*/ 1106 h 210"/>
                <a:gd name="T6" fmla="*/ 171 w 57"/>
                <a:gd name="T7" fmla="*/ 1850 h 210"/>
                <a:gd name="T8" fmla="*/ 202 w 57"/>
                <a:gd name="T9" fmla="*/ 2368 h 210"/>
                <a:gd name="T10" fmla="*/ 171 w 57"/>
                <a:gd name="T11" fmla="*/ 1007 h 210"/>
                <a:gd name="T12" fmla="*/ 644 w 57"/>
                <a:gd name="T13" fmla="*/ 307 h 210"/>
                <a:gd name="T14" fmla="*/ 171 w 57"/>
                <a:gd name="T15" fmla="*/ 9 h 2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210">
                  <a:moveTo>
                    <a:pt x="2" y="0"/>
                  </a:moveTo>
                  <a:cubicBezTo>
                    <a:pt x="0" y="13"/>
                    <a:pt x="4" y="27"/>
                    <a:pt x="5" y="39"/>
                  </a:cubicBezTo>
                  <a:cubicBezTo>
                    <a:pt x="6" y="59"/>
                    <a:pt x="7" y="78"/>
                    <a:pt x="9" y="98"/>
                  </a:cubicBezTo>
                  <a:cubicBezTo>
                    <a:pt x="11" y="120"/>
                    <a:pt x="14" y="142"/>
                    <a:pt x="15" y="164"/>
                  </a:cubicBezTo>
                  <a:cubicBezTo>
                    <a:pt x="15" y="179"/>
                    <a:pt x="13" y="196"/>
                    <a:pt x="18" y="210"/>
                  </a:cubicBezTo>
                  <a:cubicBezTo>
                    <a:pt x="16" y="170"/>
                    <a:pt x="13" y="129"/>
                    <a:pt x="15" y="89"/>
                  </a:cubicBezTo>
                  <a:cubicBezTo>
                    <a:pt x="16" y="56"/>
                    <a:pt x="19" y="29"/>
                    <a:pt x="57" y="27"/>
                  </a:cubicBezTo>
                  <a:cubicBezTo>
                    <a:pt x="46" y="14"/>
                    <a:pt x="26" y="12"/>
                    <a:pt x="15" y="1"/>
                  </a:cubicBezTo>
                </a:path>
              </a:pathLst>
            </a:custGeom>
            <a:solidFill>
              <a:srgbClr val="297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0" name="Freeform 657">
              <a:extLst>
                <a:ext uri="{FF2B5EF4-FFF2-40B4-BE49-F238E27FC236}">
                  <a16:creationId xmlns:a16="http://schemas.microsoft.com/office/drawing/2014/main" id="{BCA6F6C7-E911-E3DD-3548-1A777E9B7DA2}"/>
                </a:ext>
              </a:extLst>
            </p:cNvPr>
            <p:cNvSpPr>
              <a:spLocks/>
            </p:cNvSpPr>
            <p:nvPr/>
          </p:nvSpPr>
          <p:spPr bwMode="auto">
            <a:xfrm>
              <a:off x="2279" y="3391"/>
              <a:ext cx="110" cy="480"/>
            </a:xfrm>
            <a:custGeom>
              <a:avLst/>
              <a:gdLst>
                <a:gd name="T0" fmla="*/ 510 w 49"/>
                <a:gd name="T1" fmla="*/ 588 h 214"/>
                <a:gd name="T2" fmla="*/ 519 w 49"/>
                <a:gd name="T3" fmla="*/ 2223 h 214"/>
                <a:gd name="T4" fmla="*/ 56 w 49"/>
                <a:gd name="T5" fmla="*/ 2380 h 214"/>
                <a:gd name="T6" fmla="*/ 45 w 49"/>
                <a:gd name="T7" fmla="*/ 2380 h 214"/>
                <a:gd name="T8" fmla="*/ 409 w 49"/>
                <a:gd name="T9" fmla="*/ 2097 h 214"/>
                <a:gd name="T10" fmla="*/ 337 w 49"/>
                <a:gd name="T11" fmla="*/ 1534 h 214"/>
                <a:gd name="T12" fmla="*/ 218 w 49"/>
                <a:gd name="T13" fmla="*/ 437 h 214"/>
                <a:gd name="T14" fmla="*/ 0 w 49"/>
                <a:gd name="T15" fmla="*/ 0 h 214"/>
                <a:gd name="T16" fmla="*/ 81 w 49"/>
                <a:gd name="T17" fmla="*/ 0 h 214"/>
                <a:gd name="T18" fmla="*/ 308 w 49"/>
                <a:gd name="T19" fmla="*/ 327 h 214"/>
                <a:gd name="T20" fmla="*/ 519 w 49"/>
                <a:gd name="T21" fmla="*/ 635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214">
                  <a:moveTo>
                    <a:pt x="45" y="52"/>
                  </a:moveTo>
                  <a:cubicBezTo>
                    <a:pt x="47" y="81"/>
                    <a:pt x="49" y="184"/>
                    <a:pt x="46" y="197"/>
                  </a:cubicBezTo>
                  <a:cubicBezTo>
                    <a:pt x="43" y="210"/>
                    <a:pt x="16" y="214"/>
                    <a:pt x="5" y="211"/>
                  </a:cubicBezTo>
                  <a:cubicBezTo>
                    <a:pt x="5" y="211"/>
                    <a:pt x="2" y="211"/>
                    <a:pt x="4" y="211"/>
                  </a:cubicBezTo>
                  <a:cubicBezTo>
                    <a:pt x="19" y="212"/>
                    <a:pt x="36" y="203"/>
                    <a:pt x="36" y="186"/>
                  </a:cubicBezTo>
                  <a:cubicBezTo>
                    <a:pt x="35" y="170"/>
                    <a:pt x="31" y="153"/>
                    <a:pt x="30" y="136"/>
                  </a:cubicBezTo>
                  <a:cubicBezTo>
                    <a:pt x="27" y="103"/>
                    <a:pt x="40" y="67"/>
                    <a:pt x="19" y="39"/>
                  </a:cubicBezTo>
                  <a:cubicBezTo>
                    <a:pt x="9" y="26"/>
                    <a:pt x="5" y="15"/>
                    <a:pt x="0" y="0"/>
                  </a:cubicBezTo>
                  <a:cubicBezTo>
                    <a:pt x="2" y="0"/>
                    <a:pt x="5" y="0"/>
                    <a:pt x="7" y="0"/>
                  </a:cubicBezTo>
                  <a:cubicBezTo>
                    <a:pt x="5" y="9"/>
                    <a:pt x="20" y="24"/>
                    <a:pt x="27" y="29"/>
                  </a:cubicBezTo>
                  <a:cubicBezTo>
                    <a:pt x="38" y="37"/>
                    <a:pt x="42" y="41"/>
                    <a:pt x="46" y="56"/>
                  </a:cubicBezTo>
                </a:path>
              </a:pathLst>
            </a:custGeom>
            <a:solidFill>
              <a:srgbClr val="005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1" name="Freeform 658">
              <a:extLst>
                <a:ext uri="{FF2B5EF4-FFF2-40B4-BE49-F238E27FC236}">
                  <a16:creationId xmlns:a16="http://schemas.microsoft.com/office/drawing/2014/main" id="{13AAC184-E878-ADCC-5815-6D273ECFDB2B}"/>
                </a:ext>
              </a:extLst>
            </p:cNvPr>
            <p:cNvSpPr>
              <a:spLocks/>
            </p:cNvSpPr>
            <p:nvPr/>
          </p:nvSpPr>
          <p:spPr bwMode="auto">
            <a:xfrm>
              <a:off x="2149" y="3321"/>
              <a:ext cx="177" cy="130"/>
            </a:xfrm>
            <a:custGeom>
              <a:avLst/>
              <a:gdLst>
                <a:gd name="T0" fmla="*/ 101 w 79"/>
                <a:gd name="T1" fmla="*/ 56 h 58"/>
                <a:gd name="T2" fmla="*/ 300 w 79"/>
                <a:gd name="T3" fmla="*/ 146 h 58"/>
                <a:gd name="T4" fmla="*/ 527 w 79"/>
                <a:gd name="T5" fmla="*/ 271 h 58"/>
                <a:gd name="T6" fmla="*/ 744 w 79"/>
                <a:gd name="T7" fmla="*/ 282 h 58"/>
                <a:gd name="T8" fmla="*/ 889 w 79"/>
                <a:gd name="T9" fmla="*/ 652 h 58"/>
                <a:gd name="T10" fmla="*/ 652 w 79"/>
                <a:gd name="T11" fmla="*/ 453 h 58"/>
                <a:gd name="T12" fmla="*/ 426 w 79"/>
                <a:gd name="T13" fmla="*/ 361 h 58"/>
                <a:gd name="T14" fmla="*/ 0 w 79"/>
                <a:gd name="T15" fmla="*/ 0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58">
                  <a:moveTo>
                    <a:pt x="9" y="5"/>
                  </a:moveTo>
                  <a:cubicBezTo>
                    <a:pt x="14" y="9"/>
                    <a:pt x="21" y="10"/>
                    <a:pt x="27" y="13"/>
                  </a:cubicBezTo>
                  <a:cubicBezTo>
                    <a:pt x="34" y="16"/>
                    <a:pt x="40" y="22"/>
                    <a:pt x="47" y="24"/>
                  </a:cubicBezTo>
                  <a:cubicBezTo>
                    <a:pt x="53" y="25"/>
                    <a:pt x="60" y="24"/>
                    <a:pt x="66" y="25"/>
                  </a:cubicBezTo>
                  <a:cubicBezTo>
                    <a:pt x="68" y="35"/>
                    <a:pt x="74" y="49"/>
                    <a:pt x="79" y="58"/>
                  </a:cubicBezTo>
                  <a:cubicBezTo>
                    <a:pt x="73" y="53"/>
                    <a:pt x="63" y="46"/>
                    <a:pt x="58" y="40"/>
                  </a:cubicBezTo>
                  <a:cubicBezTo>
                    <a:pt x="50" y="33"/>
                    <a:pt x="48" y="35"/>
                    <a:pt x="38" y="32"/>
                  </a:cubicBezTo>
                  <a:cubicBezTo>
                    <a:pt x="22" y="29"/>
                    <a:pt x="12" y="10"/>
                    <a:pt x="0" y="0"/>
                  </a:cubicBezTo>
                </a:path>
              </a:pathLst>
            </a:custGeom>
            <a:solidFill>
              <a:srgbClr val="005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2" name="Freeform 659">
              <a:extLst>
                <a:ext uri="{FF2B5EF4-FFF2-40B4-BE49-F238E27FC236}">
                  <a16:creationId xmlns:a16="http://schemas.microsoft.com/office/drawing/2014/main" id="{064E78AD-B0D5-B4A5-998E-75B76A9E8741}"/>
                </a:ext>
              </a:extLst>
            </p:cNvPr>
            <p:cNvSpPr>
              <a:spLocks/>
            </p:cNvSpPr>
            <p:nvPr/>
          </p:nvSpPr>
          <p:spPr bwMode="auto">
            <a:xfrm>
              <a:off x="2102" y="3285"/>
              <a:ext cx="89" cy="146"/>
            </a:xfrm>
            <a:custGeom>
              <a:avLst/>
              <a:gdLst>
                <a:gd name="T0" fmla="*/ 20 w 40"/>
                <a:gd name="T1" fmla="*/ 45 h 65"/>
                <a:gd name="T2" fmla="*/ 118 w 40"/>
                <a:gd name="T3" fmla="*/ 737 h 65"/>
                <a:gd name="T4" fmla="*/ 145 w 40"/>
                <a:gd name="T5" fmla="*/ 353 h 65"/>
                <a:gd name="T6" fmla="*/ 441 w 40"/>
                <a:gd name="T7" fmla="*/ 328 h 65"/>
                <a:gd name="T8" fmla="*/ 0 w 40"/>
                <a:gd name="T9" fmla="*/ 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65">
                  <a:moveTo>
                    <a:pt x="2" y="4"/>
                  </a:moveTo>
                  <a:cubicBezTo>
                    <a:pt x="3" y="23"/>
                    <a:pt x="3" y="47"/>
                    <a:pt x="11" y="65"/>
                  </a:cubicBezTo>
                  <a:cubicBezTo>
                    <a:pt x="12" y="56"/>
                    <a:pt x="5" y="39"/>
                    <a:pt x="13" y="31"/>
                  </a:cubicBezTo>
                  <a:cubicBezTo>
                    <a:pt x="20" y="23"/>
                    <a:pt x="31" y="30"/>
                    <a:pt x="40" y="29"/>
                  </a:cubicBezTo>
                  <a:cubicBezTo>
                    <a:pt x="29" y="24"/>
                    <a:pt x="13" y="0"/>
                    <a:pt x="0" y="1"/>
                  </a:cubicBezTo>
                </a:path>
              </a:pathLst>
            </a:custGeom>
            <a:solidFill>
              <a:srgbClr val="005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3" name="Freeform 660">
              <a:extLst>
                <a:ext uri="{FF2B5EF4-FFF2-40B4-BE49-F238E27FC236}">
                  <a16:creationId xmlns:a16="http://schemas.microsoft.com/office/drawing/2014/main" id="{AEC6048F-AF7E-6AFF-055B-1CAABC300BD9}"/>
                </a:ext>
              </a:extLst>
            </p:cNvPr>
            <p:cNvSpPr>
              <a:spLocks/>
            </p:cNvSpPr>
            <p:nvPr/>
          </p:nvSpPr>
          <p:spPr bwMode="auto">
            <a:xfrm>
              <a:off x="2146" y="3483"/>
              <a:ext cx="115" cy="379"/>
            </a:xfrm>
            <a:custGeom>
              <a:avLst/>
              <a:gdLst>
                <a:gd name="T0" fmla="*/ 239 w 51"/>
                <a:gd name="T1" fmla="*/ 9 h 169"/>
                <a:gd name="T2" fmla="*/ 25 w 51"/>
                <a:gd name="T3" fmla="*/ 361 h 169"/>
                <a:gd name="T4" fmla="*/ 0 w 51"/>
                <a:gd name="T5" fmla="*/ 1052 h 169"/>
                <a:gd name="T6" fmla="*/ 36 w 51"/>
                <a:gd name="T7" fmla="*/ 1543 h 169"/>
                <a:gd name="T8" fmla="*/ 72 w 51"/>
                <a:gd name="T9" fmla="*/ 1769 h 169"/>
                <a:gd name="T10" fmla="*/ 239 w 51"/>
                <a:gd name="T11" fmla="*/ 1781 h 169"/>
                <a:gd name="T12" fmla="*/ 138 w 51"/>
                <a:gd name="T13" fmla="*/ 1182 h 169"/>
                <a:gd name="T14" fmla="*/ 284 w 51"/>
                <a:gd name="T15" fmla="*/ 588 h 169"/>
                <a:gd name="T16" fmla="*/ 483 w 51"/>
                <a:gd name="T17" fmla="*/ 664 h 169"/>
                <a:gd name="T18" fmla="*/ 559 w 51"/>
                <a:gd name="T19" fmla="*/ 462 h 169"/>
                <a:gd name="T20" fmla="*/ 503 w 51"/>
                <a:gd name="T21" fmla="*/ 182 h 169"/>
                <a:gd name="T22" fmla="*/ 311 w 51"/>
                <a:gd name="T23" fmla="*/ 0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169">
                  <a:moveTo>
                    <a:pt x="21" y="1"/>
                  </a:moveTo>
                  <a:cubicBezTo>
                    <a:pt x="1" y="1"/>
                    <a:pt x="3" y="14"/>
                    <a:pt x="2" y="32"/>
                  </a:cubicBezTo>
                  <a:cubicBezTo>
                    <a:pt x="1" y="52"/>
                    <a:pt x="0" y="73"/>
                    <a:pt x="0" y="93"/>
                  </a:cubicBezTo>
                  <a:cubicBezTo>
                    <a:pt x="0" y="108"/>
                    <a:pt x="2" y="123"/>
                    <a:pt x="3" y="137"/>
                  </a:cubicBezTo>
                  <a:cubicBezTo>
                    <a:pt x="3" y="143"/>
                    <a:pt x="3" y="152"/>
                    <a:pt x="6" y="157"/>
                  </a:cubicBezTo>
                  <a:cubicBezTo>
                    <a:pt x="10" y="165"/>
                    <a:pt x="13" y="161"/>
                    <a:pt x="21" y="158"/>
                  </a:cubicBezTo>
                  <a:cubicBezTo>
                    <a:pt x="11" y="169"/>
                    <a:pt x="12" y="111"/>
                    <a:pt x="12" y="105"/>
                  </a:cubicBezTo>
                  <a:cubicBezTo>
                    <a:pt x="12" y="92"/>
                    <a:pt x="10" y="59"/>
                    <a:pt x="25" y="52"/>
                  </a:cubicBezTo>
                  <a:cubicBezTo>
                    <a:pt x="34" y="48"/>
                    <a:pt x="35" y="58"/>
                    <a:pt x="42" y="59"/>
                  </a:cubicBezTo>
                  <a:cubicBezTo>
                    <a:pt x="51" y="61"/>
                    <a:pt x="49" y="48"/>
                    <a:pt x="49" y="41"/>
                  </a:cubicBezTo>
                  <a:cubicBezTo>
                    <a:pt x="48" y="33"/>
                    <a:pt x="47" y="22"/>
                    <a:pt x="44" y="16"/>
                  </a:cubicBezTo>
                  <a:cubicBezTo>
                    <a:pt x="40" y="9"/>
                    <a:pt x="31" y="7"/>
                    <a:pt x="27" y="0"/>
                  </a:cubicBezTo>
                </a:path>
              </a:pathLst>
            </a:custGeom>
            <a:solidFill>
              <a:srgbClr val="7699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4" name="Freeform 661">
              <a:extLst>
                <a:ext uri="{FF2B5EF4-FFF2-40B4-BE49-F238E27FC236}">
                  <a16:creationId xmlns:a16="http://schemas.microsoft.com/office/drawing/2014/main" id="{F6CC79C9-7B44-A5BB-6347-6533CFA9414D}"/>
                </a:ext>
              </a:extLst>
            </p:cNvPr>
            <p:cNvSpPr>
              <a:spLocks/>
            </p:cNvSpPr>
            <p:nvPr/>
          </p:nvSpPr>
          <p:spPr bwMode="auto">
            <a:xfrm>
              <a:off x="2155" y="3514"/>
              <a:ext cx="57" cy="130"/>
            </a:xfrm>
            <a:custGeom>
              <a:avLst/>
              <a:gdLst>
                <a:gd name="T0" fmla="*/ 130 w 25"/>
                <a:gd name="T1" fmla="*/ 36 h 58"/>
                <a:gd name="T2" fmla="*/ 57 w 25"/>
                <a:gd name="T3" fmla="*/ 652 h 58"/>
                <a:gd name="T4" fmla="*/ 296 w 25"/>
                <a:gd name="T5" fmla="*/ 146 h 58"/>
                <a:gd name="T6" fmla="*/ 239 w 25"/>
                <a:gd name="T7" fmla="*/ 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8">
                  <a:moveTo>
                    <a:pt x="11" y="3"/>
                  </a:moveTo>
                  <a:cubicBezTo>
                    <a:pt x="2" y="12"/>
                    <a:pt x="0" y="47"/>
                    <a:pt x="5" y="58"/>
                  </a:cubicBezTo>
                  <a:cubicBezTo>
                    <a:pt x="9" y="44"/>
                    <a:pt x="3" y="15"/>
                    <a:pt x="25" y="13"/>
                  </a:cubicBezTo>
                  <a:cubicBezTo>
                    <a:pt x="25" y="8"/>
                    <a:pt x="22" y="4"/>
                    <a:pt x="20" y="0"/>
                  </a:cubicBezTo>
                </a:path>
              </a:pathLst>
            </a:custGeom>
            <a:solidFill>
              <a:srgbClr val="A0B2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5" name="Freeform 662">
              <a:extLst>
                <a:ext uri="{FF2B5EF4-FFF2-40B4-BE49-F238E27FC236}">
                  <a16:creationId xmlns:a16="http://schemas.microsoft.com/office/drawing/2014/main" id="{6EE3CE6B-111E-70DB-7BA0-9B41569F26DA}"/>
                </a:ext>
              </a:extLst>
            </p:cNvPr>
            <p:cNvSpPr>
              <a:spLocks/>
            </p:cNvSpPr>
            <p:nvPr/>
          </p:nvSpPr>
          <p:spPr bwMode="auto">
            <a:xfrm>
              <a:off x="2169" y="3528"/>
              <a:ext cx="34" cy="38"/>
            </a:xfrm>
            <a:custGeom>
              <a:avLst/>
              <a:gdLst>
                <a:gd name="T0" fmla="*/ 93 w 15"/>
                <a:gd name="T1" fmla="*/ 9 h 17"/>
                <a:gd name="T2" fmla="*/ 0 w 15"/>
                <a:gd name="T3" fmla="*/ 190 h 17"/>
                <a:gd name="T4" fmla="*/ 175 w 15"/>
                <a:gd name="T5" fmla="*/ 0 h 17"/>
                <a:gd name="T6" fmla="*/ 0 60000 65536"/>
                <a:gd name="T7" fmla="*/ 0 60000 65536"/>
                <a:gd name="T8" fmla="*/ 0 60000 65536"/>
              </a:gdLst>
              <a:ahLst/>
              <a:cxnLst>
                <a:cxn ang="T6">
                  <a:pos x="T0" y="T1"/>
                </a:cxn>
                <a:cxn ang="T7">
                  <a:pos x="T2" y="T3"/>
                </a:cxn>
                <a:cxn ang="T8">
                  <a:pos x="T4" y="T5"/>
                </a:cxn>
              </a:cxnLst>
              <a:rect l="0" t="0" r="r" b="b"/>
              <a:pathLst>
                <a:path w="15" h="17">
                  <a:moveTo>
                    <a:pt x="8" y="1"/>
                  </a:moveTo>
                  <a:cubicBezTo>
                    <a:pt x="3" y="5"/>
                    <a:pt x="0" y="11"/>
                    <a:pt x="0" y="17"/>
                  </a:cubicBezTo>
                  <a:cubicBezTo>
                    <a:pt x="6" y="13"/>
                    <a:pt x="7" y="4"/>
                    <a:pt x="15" y="0"/>
                  </a:cubicBezTo>
                </a:path>
              </a:pathLst>
            </a:custGeom>
            <a:solidFill>
              <a:srgbClr val="C0CA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6" name="Freeform 663">
              <a:extLst>
                <a:ext uri="{FF2B5EF4-FFF2-40B4-BE49-F238E27FC236}">
                  <a16:creationId xmlns:a16="http://schemas.microsoft.com/office/drawing/2014/main" id="{28148C25-DCAD-CF2A-FB10-2BE1B4A8F9FB}"/>
                </a:ext>
              </a:extLst>
            </p:cNvPr>
            <p:cNvSpPr>
              <a:spLocks/>
            </p:cNvSpPr>
            <p:nvPr/>
          </p:nvSpPr>
          <p:spPr bwMode="auto">
            <a:xfrm>
              <a:off x="3365" y="2114"/>
              <a:ext cx="307" cy="117"/>
            </a:xfrm>
            <a:custGeom>
              <a:avLst/>
              <a:gdLst>
                <a:gd name="T0" fmla="*/ 45 w 137"/>
                <a:gd name="T1" fmla="*/ 101 h 52"/>
                <a:gd name="T2" fmla="*/ 271 w 137"/>
                <a:gd name="T3" fmla="*/ 284 h 52"/>
                <a:gd name="T4" fmla="*/ 482 w 137"/>
                <a:gd name="T5" fmla="*/ 421 h 52"/>
                <a:gd name="T6" fmla="*/ 571 w 137"/>
                <a:gd name="T7" fmla="*/ 491 h 52"/>
                <a:gd name="T8" fmla="*/ 708 w 137"/>
                <a:gd name="T9" fmla="*/ 511 h 52"/>
                <a:gd name="T10" fmla="*/ 979 w 137"/>
                <a:gd name="T11" fmla="*/ 538 h 52"/>
                <a:gd name="T12" fmla="*/ 1295 w 137"/>
                <a:gd name="T13" fmla="*/ 547 h 52"/>
                <a:gd name="T14" fmla="*/ 1542 w 137"/>
                <a:gd name="T15" fmla="*/ 527 h 52"/>
                <a:gd name="T16" fmla="*/ 1432 w 137"/>
                <a:gd name="T17" fmla="*/ 502 h 52"/>
                <a:gd name="T18" fmla="*/ 1250 w 137"/>
                <a:gd name="T19" fmla="*/ 446 h 52"/>
                <a:gd name="T20" fmla="*/ 834 w 137"/>
                <a:gd name="T21" fmla="*/ 410 h 52"/>
                <a:gd name="T22" fmla="*/ 542 w 137"/>
                <a:gd name="T23" fmla="*/ 284 h 52"/>
                <a:gd name="T24" fmla="*/ 518 w 137"/>
                <a:gd name="T25" fmla="*/ 162 h 52"/>
                <a:gd name="T26" fmla="*/ 607 w 137"/>
                <a:gd name="T27" fmla="*/ 92 h 52"/>
                <a:gd name="T28" fmla="*/ 271 w 137"/>
                <a:gd name="T29" fmla="*/ 56 h 52"/>
                <a:gd name="T30" fmla="*/ 0 w 137"/>
                <a:gd name="T31" fmla="*/ 45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7" h="52">
                  <a:moveTo>
                    <a:pt x="4" y="9"/>
                  </a:moveTo>
                  <a:cubicBezTo>
                    <a:pt x="10" y="16"/>
                    <a:pt x="16" y="20"/>
                    <a:pt x="24" y="25"/>
                  </a:cubicBezTo>
                  <a:cubicBezTo>
                    <a:pt x="30" y="28"/>
                    <a:pt x="37" y="32"/>
                    <a:pt x="43" y="37"/>
                  </a:cubicBezTo>
                  <a:cubicBezTo>
                    <a:pt x="46" y="40"/>
                    <a:pt x="47" y="42"/>
                    <a:pt x="51" y="43"/>
                  </a:cubicBezTo>
                  <a:cubicBezTo>
                    <a:pt x="55" y="44"/>
                    <a:pt x="59" y="45"/>
                    <a:pt x="63" y="45"/>
                  </a:cubicBezTo>
                  <a:cubicBezTo>
                    <a:pt x="71" y="47"/>
                    <a:pt x="79" y="47"/>
                    <a:pt x="87" y="47"/>
                  </a:cubicBezTo>
                  <a:cubicBezTo>
                    <a:pt x="97" y="47"/>
                    <a:pt x="106" y="48"/>
                    <a:pt x="115" y="48"/>
                  </a:cubicBezTo>
                  <a:cubicBezTo>
                    <a:pt x="124" y="48"/>
                    <a:pt x="130" y="52"/>
                    <a:pt x="137" y="46"/>
                  </a:cubicBezTo>
                  <a:cubicBezTo>
                    <a:pt x="134" y="48"/>
                    <a:pt x="130" y="46"/>
                    <a:pt x="127" y="44"/>
                  </a:cubicBezTo>
                  <a:cubicBezTo>
                    <a:pt x="122" y="42"/>
                    <a:pt x="117" y="40"/>
                    <a:pt x="111" y="39"/>
                  </a:cubicBezTo>
                  <a:cubicBezTo>
                    <a:pt x="99" y="38"/>
                    <a:pt x="86" y="38"/>
                    <a:pt x="74" y="36"/>
                  </a:cubicBezTo>
                  <a:cubicBezTo>
                    <a:pt x="67" y="35"/>
                    <a:pt x="52" y="31"/>
                    <a:pt x="48" y="25"/>
                  </a:cubicBezTo>
                  <a:cubicBezTo>
                    <a:pt x="46" y="22"/>
                    <a:pt x="45" y="17"/>
                    <a:pt x="46" y="14"/>
                  </a:cubicBezTo>
                  <a:cubicBezTo>
                    <a:pt x="47" y="8"/>
                    <a:pt x="52" y="12"/>
                    <a:pt x="54" y="8"/>
                  </a:cubicBezTo>
                  <a:cubicBezTo>
                    <a:pt x="49" y="2"/>
                    <a:pt x="32" y="7"/>
                    <a:pt x="24" y="5"/>
                  </a:cubicBezTo>
                  <a:cubicBezTo>
                    <a:pt x="17" y="3"/>
                    <a:pt x="7" y="0"/>
                    <a:pt x="0" y="4"/>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7" name="Freeform 664">
              <a:extLst>
                <a:ext uri="{FF2B5EF4-FFF2-40B4-BE49-F238E27FC236}">
                  <a16:creationId xmlns:a16="http://schemas.microsoft.com/office/drawing/2014/main" id="{339FFE23-1072-B833-CE4D-E1AAE9D41E02}"/>
                </a:ext>
              </a:extLst>
            </p:cNvPr>
            <p:cNvSpPr>
              <a:spLocks/>
            </p:cNvSpPr>
            <p:nvPr/>
          </p:nvSpPr>
          <p:spPr bwMode="auto">
            <a:xfrm>
              <a:off x="3367" y="2123"/>
              <a:ext cx="209" cy="92"/>
            </a:xfrm>
            <a:custGeom>
              <a:avLst/>
              <a:gdLst>
                <a:gd name="T0" fmla="*/ 56 w 93"/>
                <a:gd name="T1" fmla="*/ 56 h 41"/>
                <a:gd name="T2" fmla="*/ 283 w 93"/>
                <a:gd name="T3" fmla="*/ 227 h 41"/>
                <a:gd name="T4" fmla="*/ 384 w 93"/>
                <a:gd name="T5" fmla="*/ 307 h 41"/>
                <a:gd name="T6" fmla="*/ 499 w 93"/>
                <a:gd name="T7" fmla="*/ 364 h 41"/>
                <a:gd name="T8" fmla="*/ 600 w 93"/>
                <a:gd name="T9" fmla="*/ 417 h 41"/>
                <a:gd name="T10" fmla="*/ 737 w 93"/>
                <a:gd name="T11" fmla="*/ 429 h 41"/>
                <a:gd name="T12" fmla="*/ 1056 w 93"/>
                <a:gd name="T13" fmla="*/ 462 h 41"/>
                <a:gd name="T14" fmla="*/ 910 w 93"/>
                <a:gd name="T15" fmla="*/ 429 h 41"/>
                <a:gd name="T16" fmla="*/ 748 w 93"/>
                <a:gd name="T17" fmla="*/ 408 h 41"/>
                <a:gd name="T18" fmla="*/ 499 w 93"/>
                <a:gd name="T19" fmla="*/ 316 h 41"/>
                <a:gd name="T20" fmla="*/ 272 w 93"/>
                <a:gd name="T21" fmla="*/ 157 h 41"/>
                <a:gd name="T22" fmla="*/ 202 w 93"/>
                <a:gd name="T23" fmla="*/ 65 h 41"/>
                <a:gd name="T24" fmla="*/ 328 w 93"/>
                <a:gd name="T25" fmla="*/ 36 h 41"/>
                <a:gd name="T26" fmla="*/ 157 w 93"/>
                <a:gd name="T27" fmla="*/ 9 h 41"/>
                <a:gd name="T28" fmla="*/ 81 w 93"/>
                <a:gd name="T29" fmla="*/ 20 h 41"/>
                <a:gd name="T30" fmla="*/ 0 w 93"/>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41">
                  <a:moveTo>
                    <a:pt x="5" y="5"/>
                  </a:moveTo>
                  <a:cubicBezTo>
                    <a:pt x="7" y="12"/>
                    <a:pt x="19" y="16"/>
                    <a:pt x="25" y="20"/>
                  </a:cubicBezTo>
                  <a:cubicBezTo>
                    <a:pt x="28" y="23"/>
                    <a:pt x="30" y="25"/>
                    <a:pt x="34" y="27"/>
                  </a:cubicBezTo>
                  <a:cubicBezTo>
                    <a:pt x="37" y="29"/>
                    <a:pt x="42" y="30"/>
                    <a:pt x="44" y="32"/>
                  </a:cubicBezTo>
                  <a:cubicBezTo>
                    <a:pt x="48" y="35"/>
                    <a:pt x="48" y="36"/>
                    <a:pt x="53" y="37"/>
                  </a:cubicBezTo>
                  <a:cubicBezTo>
                    <a:pt x="57" y="38"/>
                    <a:pt x="61" y="38"/>
                    <a:pt x="65" y="38"/>
                  </a:cubicBezTo>
                  <a:cubicBezTo>
                    <a:pt x="74" y="38"/>
                    <a:pt x="83" y="41"/>
                    <a:pt x="93" y="41"/>
                  </a:cubicBezTo>
                  <a:cubicBezTo>
                    <a:pt x="89" y="41"/>
                    <a:pt x="84" y="39"/>
                    <a:pt x="80" y="38"/>
                  </a:cubicBezTo>
                  <a:cubicBezTo>
                    <a:pt x="75" y="38"/>
                    <a:pt x="71" y="38"/>
                    <a:pt x="66" y="36"/>
                  </a:cubicBezTo>
                  <a:cubicBezTo>
                    <a:pt x="58" y="34"/>
                    <a:pt x="51" y="33"/>
                    <a:pt x="44" y="28"/>
                  </a:cubicBezTo>
                  <a:cubicBezTo>
                    <a:pt x="38" y="23"/>
                    <a:pt x="30" y="20"/>
                    <a:pt x="24" y="14"/>
                  </a:cubicBezTo>
                  <a:cubicBezTo>
                    <a:pt x="23" y="13"/>
                    <a:pt x="18" y="8"/>
                    <a:pt x="18" y="6"/>
                  </a:cubicBezTo>
                  <a:cubicBezTo>
                    <a:pt x="19" y="4"/>
                    <a:pt x="27" y="3"/>
                    <a:pt x="29" y="3"/>
                  </a:cubicBezTo>
                  <a:cubicBezTo>
                    <a:pt x="24" y="0"/>
                    <a:pt x="19" y="1"/>
                    <a:pt x="14" y="1"/>
                  </a:cubicBezTo>
                  <a:cubicBezTo>
                    <a:pt x="12" y="2"/>
                    <a:pt x="9" y="2"/>
                    <a:pt x="7" y="2"/>
                  </a:cubicBezTo>
                  <a:cubicBezTo>
                    <a:pt x="5" y="1"/>
                    <a:pt x="3" y="0"/>
                    <a:pt x="0" y="0"/>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8" name="Freeform 665">
              <a:extLst>
                <a:ext uri="{FF2B5EF4-FFF2-40B4-BE49-F238E27FC236}">
                  <a16:creationId xmlns:a16="http://schemas.microsoft.com/office/drawing/2014/main" id="{93C8AD54-CAE3-E211-73D3-C9AA982F627E}"/>
                </a:ext>
              </a:extLst>
            </p:cNvPr>
            <p:cNvSpPr>
              <a:spLocks/>
            </p:cNvSpPr>
            <p:nvPr/>
          </p:nvSpPr>
          <p:spPr bwMode="auto">
            <a:xfrm>
              <a:off x="3475" y="2139"/>
              <a:ext cx="153" cy="54"/>
            </a:xfrm>
            <a:custGeom>
              <a:avLst/>
              <a:gdLst>
                <a:gd name="T0" fmla="*/ 36 w 68"/>
                <a:gd name="T1" fmla="*/ 146 h 24"/>
                <a:gd name="T2" fmla="*/ 137 w 68"/>
                <a:gd name="T3" fmla="*/ 0 h 24"/>
                <a:gd name="T4" fmla="*/ 356 w 68"/>
                <a:gd name="T5" fmla="*/ 25 h 24"/>
                <a:gd name="T6" fmla="*/ 558 w 68"/>
                <a:gd name="T7" fmla="*/ 56 h 24"/>
                <a:gd name="T8" fmla="*/ 774 w 68"/>
                <a:gd name="T9" fmla="*/ 81 h 24"/>
                <a:gd name="T10" fmla="*/ 227 w 68"/>
                <a:gd name="T11" fmla="*/ 137 h 24"/>
                <a:gd name="T12" fmla="*/ 320 w 68"/>
                <a:gd name="T13" fmla="*/ 194 h 24"/>
                <a:gd name="T14" fmla="*/ 365 w 68"/>
                <a:gd name="T15" fmla="*/ 254 h 24"/>
                <a:gd name="T16" fmla="*/ 194 w 68"/>
                <a:gd name="T17" fmla="*/ 218 h 24"/>
                <a:gd name="T18" fmla="*/ 81 w 68"/>
                <a:gd name="T19" fmla="*/ 17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24">
                  <a:moveTo>
                    <a:pt x="3" y="13"/>
                  </a:moveTo>
                  <a:cubicBezTo>
                    <a:pt x="0" y="7"/>
                    <a:pt x="6" y="0"/>
                    <a:pt x="12" y="0"/>
                  </a:cubicBezTo>
                  <a:cubicBezTo>
                    <a:pt x="18" y="0"/>
                    <a:pt x="24" y="2"/>
                    <a:pt x="31" y="2"/>
                  </a:cubicBezTo>
                  <a:cubicBezTo>
                    <a:pt x="37" y="2"/>
                    <a:pt x="43" y="4"/>
                    <a:pt x="49" y="5"/>
                  </a:cubicBezTo>
                  <a:cubicBezTo>
                    <a:pt x="55" y="6"/>
                    <a:pt x="63" y="5"/>
                    <a:pt x="68" y="7"/>
                  </a:cubicBezTo>
                  <a:cubicBezTo>
                    <a:pt x="62" y="8"/>
                    <a:pt x="19" y="1"/>
                    <a:pt x="20" y="12"/>
                  </a:cubicBezTo>
                  <a:cubicBezTo>
                    <a:pt x="20" y="16"/>
                    <a:pt x="25" y="17"/>
                    <a:pt x="28" y="17"/>
                  </a:cubicBezTo>
                  <a:cubicBezTo>
                    <a:pt x="31" y="18"/>
                    <a:pt x="39" y="20"/>
                    <a:pt x="32" y="22"/>
                  </a:cubicBezTo>
                  <a:cubicBezTo>
                    <a:pt x="28" y="24"/>
                    <a:pt x="21" y="20"/>
                    <a:pt x="17" y="19"/>
                  </a:cubicBezTo>
                  <a:cubicBezTo>
                    <a:pt x="14" y="18"/>
                    <a:pt x="10" y="18"/>
                    <a:pt x="7" y="15"/>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9" name="Freeform 666">
              <a:extLst>
                <a:ext uri="{FF2B5EF4-FFF2-40B4-BE49-F238E27FC236}">
                  <a16:creationId xmlns:a16="http://schemas.microsoft.com/office/drawing/2014/main" id="{F998B235-5461-7D29-8643-F5922325863D}"/>
                </a:ext>
              </a:extLst>
            </p:cNvPr>
            <p:cNvSpPr>
              <a:spLocks/>
            </p:cNvSpPr>
            <p:nvPr/>
          </p:nvSpPr>
          <p:spPr bwMode="auto">
            <a:xfrm>
              <a:off x="3493" y="2146"/>
              <a:ext cx="45" cy="13"/>
            </a:xfrm>
            <a:custGeom>
              <a:avLst/>
              <a:gdLst>
                <a:gd name="T0" fmla="*/ 11 w 20"/>
                <a:gd name="T1" fmla="*/ 9 h 6"/>
                <a:gd name="T2" fmla="*/ 25 w 20"/>
                <a:gd name="T3" fmla="*/ 61 h 6"/>
                <a:gd name="T4" fmla="*/ 227 w 20"/>
                <a:gd name="T5" fmla="*/ 20 h 6"/>
                <a:gd name="T6" fmla="*/ 25 w 20"/>
                <a:gd name="T7" fmla="*/ 2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1" y="1"/>
                  </a:moveTo>
                  <a:cubicBezTo>
                    <a:pt x="0" y="3"/>
                    <a:pt x="0" y="6"/>
                    <a:pt x="2" y="6"/>
                  </a:cubicBezTo>
                  <a:cubicBezTo>
                    <a:pt x="4" y="1"/>
                    <a:pt x="15" y="1"/>
                    <a:pt x="20" y="2"/>
                  </a:cubicBezTo>
                  <a:cubicBezTo>
                    <a:pt x="15" y="0"/>
                    <a:pt x="7" y="0"/>
                    <a:pt x="2" y="2"/>
                  </a:cubicBezTo>
                </a:path>
              </a:pathLst>
            </a:custGeom>
            <a:solidFill>
              <a:srgbClr val="DA7D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0" name="Freeform 667">
              <a:extLst>
                <a:ext uri="{FF2B5EF4-FFF2-40B4-BE49-F238E27FC236}">
                  <a16:creationId xmlns:a16="http://schemas.microsoft.com/office/drawing/2014/main" id="{36C55B20-29AA-7A6F-EC2B-DFEB2E87BFB6}"/>
                </a:ext>
              </a:extLst>
            </p:cNvPr>
            <p:cNvSpPr>
              <a:spLocks/>
            </p:cNvSpPr>
            <p:nvPr/>
          </p:nvSpPr>
          <p:spPr bwMode="auto">
            <a:xfrm>
              <a:off x="3500" y="2146"/>
              <a:ext cx="11" cy="4"/>
            </a:xfrm>
            <a:custGeom>
              <a:avLst/>
              <a:gdLst>
                <a:gd name="T0" fmla="*/ 0 w 5"/>
                <a:gd name="T1" fmla="*/ 16 h 2"/>
                <a:gd name="T2" fmla="*/ 53 w 5"/>
                <a:gd name="T3" fmla="*/ 8 h 2"/>
                <a:gd name="T4" fmla="*/ 9 w 5"/>
                <a:gd name="T5" fmla="*/ 8 h 2"/>
                <a:gd name="T6" fmla="*/ 0 60000 65536"/>
                <a:gd name="T7" fmla="*/ 0 60000 65536"/>
                <a:gd name="T8" fmla="*/ 0 60000 65536"/>
              </a:gdLst>
              <a:ahLst/>
              <a:cxnLst>
                <a:cxn ang="T6">
                  <a:pos x="T0" y="T1"/>
                </a:cxn>
                <a:cxn ang="T7">
                  <a:pos x="T2" y="T3"/>
                </a:cxn>
                <a:cxn ang="T8">
                  <a:pos x="T4" y="T5"/>
                </a:cxn>
              </a:cxnLst>
              <a:rect l="0" t="0" r="r" b="b"/>
              <a:pathLst>
                <a:path w="5" h="2">
                  <a:moveTo>
                    <a:pt x="0" y="2"/>
                  </a:moveTo>
                  <a:cubicBezTo>
                    <a:pt x="1" y="1"/>
                    <a:pt x="3" y="1"/>
                    <a:pt x="5" y="1"/>
                  </a:cubicBezTo>
                  <a:cubicBezTo>
                    <a:pt x="4" y="0"/>
                    <a:pt x="1"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1" name="Freeform 668">
              <a:extLst>
                <a:ext uri="{FF2B5EF4-FFF2-40B4-BE49-F238E27FC236}">
                  <a16:creationId xmlns:a16="http://schemas.microsoft.com/office/drawing/2014/main" id="{360D8C2D-89E0-7044-C18F-2D8B6E36F256}"/>
                </a:ext>
              </a:extLst>
            </p:cNvPr>
            <p:cNvSpPr>
              <a:spLocks/>
            </p:cNvSpPr>
            <p:nvPr/>
          </p:nvSpPr>
          <p:spPr bwMode="auto">
            <a:xfrm>
              <a:off x="3401" y="2125"/>
              <a:ext cx="65" cy="36"/>
            </a:xfrm>
            <a:custGeom>
              <a:avLst/>
              <a:gdLst>
                <a:gd name="T0" fmla="*/ 90 w 29"/>
                <a:gd name="T1" fmla="*/ 25 h 16"/>
                <a:gd name="T2" fmla="*/ 126 w 29"/>
                <a:gd name="T3" fmla="*/ 182 h 16"/>
                <a:gd name="T4" fmla="*/ 155 w 29"/>
                <a:gd name="T5" fmla="*/ 36 h 16"/>
                <a:gd name="T6" fmla="*/ 327 w 29"/>
                <a:gd name="T7" fmla="*/ 36 h 16"/>
                <a:gd name="T8" fmla="*/ 90 w 29"/>
                <a:gd name="T9" fmla="*/ 3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8" y="2"/>
                  </a:moveTo>
                  <a:cubicBezTo>
                    <a:pt x="0" y="4"/>
                    <a:pt x="8" y="13"/>
                    <a:pt x="11" y="16"/>
                  </a:cubicBezTo>
                  <a:cubicBezTo>
                    <a:pt x="8" y="9"/>
                    <a:pt x="6" y="5"/>
                    <a:pt x="14" y="3"/>
                  </a:cubicBezTo>
                  <a:cubicBezTo>
                    <a:pt x="19" y="2"/>
                    <a:pt x="24" y="5"/>
                    <a:pt x="29" y="3"/>
                  </a:cubicBezTo>
                  <a:cubicBezTo>
                    <a:pt x="24" y="0"/>
                    <a:pt x="13" y="1"/>
                    <a:pt x="8" y="3"/>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2" name="Freeform 669">
              <a:extLst>
                <a:ext uri="{FF2B5EF4-FFF2-40B4-BE49-F238E27FC236}">
                  <a16:creationId xmlns:a16="http://schemas.microsoft.com/office/drawing/2014/main" id="{66A7ED45-FE94-7D4D-D612-01A3D0F7E779}"/>
                </a:ext>
              </a:extLst>
            </p:cNvPr>
            <p:cNvSpPr>
              <a:spLocks/>
            </p:cNvSpPr>
            <p:nvPr/>
          </p:nvSpPr>
          <p:spPr bwMode="auto">
            <a:xfrm>
              <a:off x="3554" y="2291"/>
              <a:ext cx="195" cy="140"/>
            </a:xfrm>
            <a:custGeom>
              <a:avLst/>
              <a:gdLst>
                <a:gd name="T0" fmla="*/ 473 w 87"/>
                <a:gd name="T1" fmla="*/ 540 h 62"/>
                <a:gd name="T2" fmla="*/ 336 w 87"/>
                <a:gd name="T3" fmla="*/ 117 h 62"/>
                <a:gd name="T4" fmla="*/ 453 w 87"/>
                <a:gd name="T5" fmla="*/ 81 h 62"/>
                <a:gd name="T6" fmla="*/ 587 w 87"/>
                <a:gd name="T7" fmla="*/ 93 h 62"/>
                <a:gd name="T8" fmla="*/ 825 w 87"/>
                <a:gd name="T9" fmla="*/ 81 h 62"/>
                <a:gd name="T10" fmla="*/ 574 w 87"/>
                <a:gd name="T11" fmla="*/ 56 h 62"/>
                <a:gd name="T12" fmla="*/ 316 w 87"/>
                <a:gd name="T13" fmla="*/ 45 h 62"/>
                <a:gd name="T14" fmla="*/ 137 w 87"/>
                <a:gd name="T15" fmla="*/ 11 h 62"/>
                <a:gd name="T16" fmla="*/ 0 w 87"/>
                <a:gd name="T17" fmla="*/ 0 h 62"/>
                <a:gd name="T18" fmla="*/ 110 w 87"/>
                <a:gd name="T19" fmla="*/ 210 h 62"/>
                <a:gd name="T20" fmla="*/ 20 w 87"/>
                <a:gd name="T21" fmla="*/ 587 h 62"/>
                <a:gd name="T22" fmla="*/ 36 w 87"/>
                <a:gd name="T23" fmla="*/ 587 h 62"/>
                <a:gd name="T24" fmla="*/ 226 w 87"/>
                <a:gd name="T25" fmla="*/ 632 h 62"/>
                <a:gd name="T26" fmla="*/ 598 w 87"/>
                <a:gd name="T27" fmla="*/ 657 h 62"/>
                <a:gd name="T28" fmla="*/ 798 w 87"/>
                <a:gd name="T29" fmla="*/ 677 h 62"/>
                <a:gd name="T30" fmla="*/ 890 w 87"/>
                <a:gd name="T31" fmla="*/ 689 h 62"/>
                <a:gd name="T32" fmla="*/ 979 w 87"/>
                <a:gd name="T33" fmla="*/ 714 h 62"/>
                <a:gd name="T34" fmla="*/ 979 w 87"/>
                <a:gd name="T35" fmla="*/ 714 h 62"/>
                <a:gd name="T36" fmla="*/ 979 w 87"/>
                <a:gd name="T37" fmla="*/ 705 h 62"/>
                <a:gd name="T38" fmla="*/ 764 w 87"/>
                <a:gd name="T39" fmla="*/ 621 h 62"/>
                <a:gd name="T40" fmla="*/ 473 w 87"/>
                <a:gd name="T41" fmla="*/ 54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7" h="62">
                  <a:moveTo>
                    <a:pt x="42" y="47"/>
                  </a:moveTo>
                  <a:cubicBezTo>
                    <a:pt x="33" y="41"/>
                    <a:pt x="11" y="16"/>
                    <a:pt x="30" y="10"/>
                  </a:cubicBezTo>
                  <a:cubicBezTo>
                    <a:pt x="33" y="9"/>
                    <a:pt x="37" y="7"/>
                    <a:pt x="40" y="7"/>
                  </a:cubicBezTo>
                  <a:cubicBezTo>
                    <a:pt x="44" y="7"/>
                    <a:pt x="48" y="8"/>
                    <a:pt x="52" y="8"/>
                  </a:cubicBezTo>
                  <a:cubicBezTo>
                    <a:pt x="59" y="8"/>
                    <a:pt x="67" y="9"/>
                    <a:pt x="73" y="7"/>
                  </a:cubicBezTo>
                  <a:cubicBezTo>
                    <a:pt x="66" y="7"/>
                    <a:pt x="59" y="6"/>
                    <a:pt x="51" y="5"/>
                  </a:cubicBezTo>
                  <a:cubicBezTo>
                    <a:pt x="44" y="5"/>
                    <a:pt x="36" y="4"/>
                    <a:pt x="28" y="4"/>
                  </a:cubicBezTo>
                  <a:cubicBezTo>
                    <a:pt x="23" y="4"/>
                    <a:pt x="17" y="2"/>
                    <a:pt x="12" y="1"/>
                  </a:cubicBezTo>
                  <a:cubicBezTo>
                    <a:pt x="8" y="0"/>
                    <a:pt x="4" y="0"/>
                    <a:pt x="0" y="0"/>
                  </a:cubicBezTo>
                  <a:cubicBezTo>
                    <a:pt x="4" y="6"/>
                    <a:pt x="8" y="12"/>
                    <a:pt x="10" y="18"/>
                  </a:cubicBezTo>
                  <a:cubicBezTo>
                    <a:pt x="16" y="36"/>
                    <a:pt x="11" y="45"/>
                    <a:pt x="2" y="51"/>
                  </a:cubicBezTo>
                  <a:cubicBezTo>
                    <a:pt x="2" y="51"/>
                    <a:pt x="3" y="51"/>
                    <a:pt x="3" y="51"/>
                  </a:cubicBezTo>
                  <a:cubicBezTo>
                    <a:pt x="9" y="54"/>
                    <a:pt x="13" y="55"/>
                    <a:pt x="20" y="55"/>
                  </a:cubicBezTo>
                  <a:cubicBezTo>
                    <a:pt x="31" y="55"/>
                    <a:pt x="42" y="57"/>
                    <a:pt x="53" y="57"/>
                  </a:cubicBezTo>
                  <a:cubicBezTo>
                    <a:pt x="59" y="58"/>
                    <a:pt x="65" y="58"/>
                    <a:pt x="71" y="59"/>
                  </a:cubicBezTo>
                  <a:cubicBezTo>
                    <a:pt x="73" y="59"/>
                    <a:pt x="76" y="60"/>
                    <a:pt x="79" y="60"/>
                  </a:cubicBezTo>
                  <a:cubicBezTo>
                    <a:pt x="80" y="60"/>
                    <a:pt x="86" y="62"/>
                    <a:pt x="87" y="62"/>
                  </a:cubicBezTo>
                  <a:cubicBezTo>
                    <a:pt x="87" y="62"/>
                    <a:pt x="87" y="62"/>
                    <a:pt x="87" y="62"/>
                  </a:cubicBezTo>
                  <a:cubicBezTo>
                    <a:pt x="87" y="61"/>
                    <a:pt x="87" y="61"/>
                    <a:pt x="87" y="61"/>
                  </a:cubicBezTo>
                  <a:cubicBezTo>
                    <a:pt x="84" y="57"/>
                    <a:pt x="74" y="55"/>
                    <a:pt x="68" y="54"/>
                  </a:cubicBezTo>
                  <a:cubicBezTo>
                    <a:pt x="59" y="53"/>
                    <a:pt x="50" y="52"/>
                    <a:pt x="42" y="47"/>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3" name="Freeform 670">
              <a:extLst>
                <a:ext uri="{FF2B5EF4-FFF2-40B4-BE49-F238E27FC236}">
                  <a16:creationId xmlns:a16="http://schemas.microsoft.com/office/drawing/2014/main" id="{0D4471C2-0302-CCEA-7B11-02CB728A830C}"/>
                </a:ext>
              </a:extLst>
            </p:cNvPr>
            <p:cNvSpPr>
              <a:spLocks/>
            </p:cNvSpPr>
            <p:nvPr/>
          </p:nvSpPr>
          <p:spPr bwMode="auto">
            <a:xfrm>
              <a:off x="3574" y="2303"/>
              <a:ext cx="76" cy="107"/>
            </a:xfrm>
            <a:custGeom>
              <a:avLst/>
              <a:gdLst>
                <a:gd name="T0" fmla="*/ 56 w 34"/>
                <a:gd name="T1" fmla="*/ 189 h 48"/>
                <a:gd name="T2" fmla="*/ 65 w 34"/>
                <a:gd name="T3" fmla="*/ 377 h 48"/>
                <a:gd name="T4" fmla="*/ 20 w 34"/>
                <a:gd name="T5" fmla="*/ 453 h 48"/>
                <a:gd name="T6" fmla="*/ 45 w 34"/>
                <a:gd name="T7" fmla="*/ 497 h 48"/>
                <a:gd name="T8" fmla="*/ 210 w 34"/>
                <a:gd name="T9" fmla="*/ 522 h 48"/>
                <a:gd name="T10" fmla="*/ 380 w 34"/>
                <a:gd name="T11" fmla="*/ 533 h 48"/>
                <a:gd name="T12" fmla="*/ 199 w 34"/>
                <a:gd name="T13" fmla="*/ 441 h 48"/>
                <a:gd name="T14" fmla="*/ 110 w 34"/>
                <a:gd name="T15" fmla="*/ 299 h 48"/>
                <a:gd name="T16" fmla="*/ 80 w 34"/>
                <a:gd name="T17" fmla="*/ 165 h 48"/>
                <a:gd name="T18" fmla="*/ 56 w 34"/>
                <a:gd name="T19" fmla="*/ 89 h 48"/>
                <a:gd name="T20" fmla="*/ 89 w 34"/>
                <a:gd name="T21" fmla="*/ 9 h 48"/>
                <a:gd name="T22" fmla="*/ 0 w 34"/>
                <a:gd name="T23" fmla="*/ 20 h 48"/>
                <a:gd name="T24" fmla="*/ 9 w 34"/>
                <a:gd name="T25" fmla="*/ 89 h 48"/>
                <a:gd name="T26" fmla="*/ 36 w 34"/>
                <a:gd name="T27" fmla="*/ 145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48">
                  <a:moveTo>
                    <a:pt x="5" y="17"/>
                  </a:moveTo>
                  <a:cubicBezTo>
                    <a:pt x="8" y="21"/>
                    <a:pt x="7" y="29"/>
                    <a:pt x="6" y="34"/>
                  </a:cubicBezTo>
                  <a:cubicBezTo>
                    <a:pt x="5" y="37"/>
                    <a:pt x="4" y="39"/>
                    <a:pt x="2" y="41"/>
                  </a:cubicBezTo>
                  <a:cubicBezTo>
                    <a:pt x="1" y="44"/>
                    <a:pt x="0" y="44"/>
                    <a:pt x="4" y="45"/>
                  </a:cubicBezTo>
                  <a:cubicBezTo>
                    <a:pt x="10" y="45"/>
                    <a:pt x="14" y="46"/>
                    <a:pt x="19" y="47"/>
                  </a:cubicBezTo>
                  <a:cubicBezTo>
                    <a:pt x="24" y="48"/>
                    <a:pt x="30" y="46"/>
                    <a:pt x="34" y="48"/>
                  </a:cubicBezTo>
                  <a:cubicBezTo>
                    <a:pt x="29" y="47"/>
                    <a:pt x="23" y="43"/>
                    <a:pt x="18" y="40"/>
                  </a:cubicBezTo>
                  <a:cubicBezTo>
                    <a:pt x="13" y="37"/>
                    <a:pt x="12" y="33"/>
                    <a:pt x="10" y="27"/>
                  </a:cubicBezTo>
                  <a:cubicBezTo>
                    <a:pt x="8" y="23"/>
                    <a:pt x="8" y="19"/>
                    <a:pt x="7" y="15"/>
                  </a:cubicBezTo>
                  <a:cubicBezTo>
                    <a:pt x="6" y="12"/>
                    <a:pt x="4" y="10"/>
                    <a:pt x="5" y="8"/>
                  </a:cubicBezTo>
                  <a:cubicBezTo>
                    <a:pt x="5" y="5"/>
                    <a:pt x="8" y="3"/>
                    <a:pt x="8" y="1"/>
                  </a:cubicBezTo>
                  <a:cubicBezTo>
                    <a:pt x="6" y="1"/>
                    <a:pt x="1" y="0"/>
                    <a:pt x="0" y="2"/>
                  </a:cubicBezTo>
                  <a:cubicBezTo>
                    <a:pt x="0" y="3"/>
                    <a:pt x="1" y="7"/>
                    <a:pt x="1" y="8"/>
                  </a:cubicBezTo>
                  <a:cubicBezTo>
                    <a:pt x="2" y="10"/>
                    <a:pt x="2" y="11"/>
                    <a:pt x="3" y="13"/>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4" name="Freeform 671">
              <a:extLst>
                <a:ext uri="{FF2B5EF4-FFF2-40B4-BE49-F238E27FC236}">
                  <a16:creationId xmlns:a16="http://schemas.microsoft.com/office/drawing/2014/main" id="{91CC87CA-6C84-CAF5-209B-59EC844E0204}"/>
                </a:ext>
              </a:extLst>
            </p:cNvPr>
            <p:cNvSpPr>
              <a:spLocks/>
            </p:cNvSpPr>
            <p:nvPr/>
          </p:nvSpPr>
          <p:spPr bwMode="auto">
            <a:xfrm>
              <a:off x="3594" y="2406"/>
              <a:ext cx="101" cy="13"/>
            </a:xfrm>
            <a:custGeom>
              <a:avLst/>
              <a:gdLst>
                <a:gd name="T0" fmla="*/ 65 w 45"/>
                <a:gd name="T1" fmla="*/ 9 h 6"/>
                <a:gd name="T2" fmla="*/ 146 w 45"/>
                <a:gd name="T3" fmla="*/ 20 h 6"/>
                <a:gd name="T4" fmla="*/ 272 w 45"/>
                <a:gd name="T5" fmla="*/ 20 h 6"/>
                <a:gd name="T6" fmla="*/ 509 w 45"/>
                <a:gd name="T7" fmla="*/ 61 h 6"/>
                <a:gd name="T8" fmla="*/ 397 w 45"/>
                <a:gd name="T9" fmla="*/ 20 h 6"/>
                <a:gd name="T10" fmla="*/ 283 w 45"/>
                <a:gd name="T11" fmla="*/ 20 h 6"/>
                <a:gd name="T12" fmla="*/ 157 w 45"/>
                <a:gd name="T13" fmla="*/ 0 h 6"/>
                <a:gd name="T14" fmla="*/ 81 w 45"/>
                <a:gd name="T15" fmla="*/ 33 h 6"/>
                <a:gd name="T16" fmla="*/ 0 w 45"/>
                <a:gd name="T17" fmla="*/ 9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6">
                  <a:moveTo>
                    <a:pt x="6" y="1"/>
                  </a:moveTo>
                  <a:cubicBezTo>
                    <a:pt x="8" y="1"/>
                    <a:pt x="11" y="2"/>
                    <a:pt x="13" y="2"/>
                  </a:cubicBezTo>
                  <a:cubicBezTo>
                    <a:pt x="17" y="2"/>
                    <a:pt x="20" y="2"/>
                    <a:pt x="24" y="2"/>
                  </a:cubicBezTo>
                  <a:cubicBezTo>
                    <a:pt x="31" y="3"/>
                    <a:pt x="38" y="4"/>
                    <a:pt x="45" y="6"/>
                  </a:cubicBezTo>
                  <a:cubicBezTo>
                    <a:pt x="42" y="5"/>
                    <a:pt x="38" y="3"/>
                    <a:pt x="35" y="2"/>
                  </a:cubicBezTo>
                  <a:cubicBezTo>
                    <a:pt x="32" y="1"/>
                    <a:pt x="28" y="2"/>
                    <a:pt x="25" y="2"/>
                  </a:cubicBezTo>
                  <a:cubicBezTo>
                    <a:pt x="22" y="1"/>
                    <a:pt x="17" y="0"/>
                    <a:pt x="14" y="0"/>
                  </a:cubicBezTo>
                  <a:cubicBezTo>
                    <a:pt x="11" y="0"/>
                    <a:pt x="9" y="2"/>
                    <a:pt x="7" y="3"/>
                  </a:cubicBezTo>
                  <a:cubicBezTo>
                    <a:pt x="5" y="3"/>
                    <a:pt x="2" y="2"/>
                    <a:pt x="0" y="1"/>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5" name="Freeform 672">
              <a:extLst>
                <a:ext uri="{FF2B5EF4-FFF2-40B4-BE49-F238E27FC236}">
                  <a16:creationId xmlns:a16="http://schemas.microsoft.com/office/drawing/2014/main" id="{6334FB76-4884-48BC-0BD1-EBBA6B05F096}"/>
                </a:ext>
              </a:extLst>
            </p:cNvPr>
            <p:cNvSpPr>
              <a:spLocks/>
            </p:cNvSpPr>
            <p:nvPr/>
          </p:nvSpPr>
          <p:spPr bwMode="auto">
            <a:xfrm>
              <a:off x="3587" y="2303"/>
              <a:ext cx="43" cy="20"/>
            </a:xfrm>
            <a:custGeom>
              <a:avLst/>
              <a:gdLst>
                <a:gd name="T0" fmla="*/ 11 w 19"/>
                <a:gd name="T1" fmla="*/ 98 h 9"/>
                <a:gd name="T2" fmla="*/ 72 w 19"/>
                <a:gd name="T3" fmla="*/ 36 h 9"/>
                <a:gd name="T4" fmla="*/ 138 w 19"/>
                <a:gd name="T5" fmla="*/ 36 h 9"/>
                <a:gd name="T6" fmla="*/ 220 w 19"/>
                <a:gd name="T7" fmla="*/ 9 h 9"/>
                <a:gd name="T8" fmla="*/ 102 w 19"/>
                <a:gd name="T9" fmla="*/ 0 h 9"/>
                <a:gd name="T10" fmla="*/ 0 w 19"/>
                <a:gd name="T11" fmla="*/ 8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9">
                  <a:moveTo>
                    <a:pt x="1" y="9"/>
                  </a:moveTo>
                  <a:cubicBezTo>
                    <a:pt x="1" y="6"/>
                    <a:pt x="3" y="3"/>
                    <a:pt x="6" y="3"/>
                  </a:cubicBezTo>
                  <a:cubicBezTo>
                    <a:pt x="8" y="2"/>
                    <a:pt x="10" y="3"/>
                    <a:pt x="12" y="3"/>
                  </a:cubicBezTo>
                  <a:cubicBezTo>
                    <a:pt x="14" y="2"/>
                    <a:pt x="17" y="1"/>
                    <a:pt x="19" y="1"/>
                  </a:cubicBezTo>
                  <a:cubicBezTo>
                    <a:pt x="15" y="2"/>
                    <a:pt x="12" y="0"/>
                    <a:pt x="9" y="0"/>
                  </a:cubicBezTo>
                  <a:cubicBezTo>
                    <a:pt x="6" y="1"/>
                    <a:pt x="1" y="4"/>
                    <a:pt x="0" y="7"/>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6" name="Freeform 673">
              <a:extLst>
                <a:ext uri="{FF2B5EF4-FFF2-40B4-BE49-F238E27FC236}">
                  <a16:creationId xmlns:a16="http://schemas.microsoft.com/office/drawing/2014/main" id="{E0DC555A-DBDC-C8A8-C5A0-E0415332A6A5}"/>
                </a:ext>
              </a:extLst>
            </p:cNvPr>
            <p:cNvSpPr>
              <a:spLocks/>
            </p:cNvSpPr>
            <p:nvPr/>
          </p:nvSpPr>
          <p:spPr bwMode="auto">
            <a:xfrm>
              <a:off x="3610" y="2312"/>
              <a:ext cx="128" cy="94"/>
            </a:xfrm>
            <a:custGeom>
              <a:avLst/>
              <a:gdLst>
                <a:gd name="T0" fmla="*/ 555 w 57"/>
                <a:gd name="T1" fmla="*/ 20 h 42"/>
                <a:gd name="T2" fmla="*/ 445 w 57"/>
                <a:gd name="T3" fmla="*/ 9 h 42"/>
                <a:gd name="T4" fmla="*/ 283 w 57"/>
                <a:gd name="T5" fmla="*/ 20 h 42"/>
                <a:gd name="T6" fmla="*/ 81 w 57"/>
                <a:gd name="T7" fmla="*/ 65 h 42"/>
                <a:gd name="T8" fmla="*/ 137 w 57"/>
                <a:gd name="T9" fmla="*/ 246 h 42"/>
                <a:gd name="T10" fmla="*/ 317 w 57"/>
                <a:gd name="T11" fmla="*/ 416 h 42"/>
                <a:gd name="T12" fmla="*/ 465 w 57"/>
                <a:gd name="T13" fmla="*/ 436 h 42"/>
                <a:gd name="T14" fmla="*/ 600 w 57"/>
                <a:gd name="T15" fmla="*/ 470 h 42"/>
                <a:gd name="T16" fmla="*/ 474 w 57"/>
                <a:gd name="T17" fmla="*/ 425 h 42"/>
                <a:gd name="T18" fmla="*/ 317 w 57"/>
                <a:gd name="T19" fmla="*/ 360 h 42"/>
                <a:gd name="T20" fmla="*/ 292 w 57"/>
                <a:gd name="T21" fmla="*/ 154 h 42"/>
                <a:gd name="T22" fmla="*/ 490 w 57"/>
                <a:gd name="T23" fmla="*/ 65 h 42"/>
                <a:gd name="T24" fmla="*/ 579 w 57"/>
                <a:gd name="T25" fmla="*/ 45 h 42"/>
                <a:gd name="T26" fmla="*/ 644 w 57"/>
                <a:gd name="T27" fmla="*/ 56 h 42"/>
                <a:gd name="T28" fmla="*/ 636 w 57"/>
                <a:gd name="T29" fmla="*/ 45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42">
                  <a:moveTo>
                    <a:pt x="49" y="2"/>
                  </a:moveTo>
                  <a:cubicBezTo>
                    <a:pt x="46" y="3"/>
                    <a:pt x="42" y="1"/>
                    <a:pt x="39" y="1"/>
                  </a:cubicBezTo>
                  <a:cubicBezTo>
                    <a:pt x="34" y="0"/>
                    <a:pt x="30" y="1"/>
                    <a:pt x="25" y="2"/>
                  </a:cubicBezTo>
                  <a:cubicBezTo>
                    <a:pt x="20" y="3"/>
                    <a:pt x="12" y="2"/>
                    <a:pt x="7" y="6"/>
                  </a:cubicBezTo>
                  <a:cubicBezTo>
                    <a:pt x="0" y="12"/>
                    <a:pt x="6" y="18"/>
                    <a:pt x="12" y="22"/>
                  </a:cubicBezTo>
                  <a:cubicBezTo>
                    <a:pt x="18" y="27"/>
                    <a:pt x="20" y="34"/>
                    <a:pt x="28" y="37"/>
                  </a:cubicBezTo>
                  <a:cubicBezTo>
                    <a:pt x="32" y="38"/>
                    <a:pt x="37" y="38"/>
                    <a:pt x="41" y="39"/>
                  </a:cubicBezTo>
                  <a:cubicBezTo>
                    <a:pt x="45" y="40"/>
                    <a:pt x="50" y="40"/>
                    <a:pt x="53" y="42"/>
                  </a:cubicBezTo>
                  <a:cubicBezTo>
                    <a:pt x="49" y="41"/>
                    <a:pt x="46" y="39"/>
                    <a:pt x="42" y="38"/>
                  </a:cubicBezTo>
                  <a:cubicBezTo>
                    <a:pt x="37" y="36"/>
                    <a:pt x="32" y="35"/>
                    <a:pt x="28" y="32"/>
                  </a:cubicBezTo>
                  <a:cubicBezTo>
                    <a:pt x="22" y="27"/>
                    <a:pt x="21" y="19"/>
                    <a:pt x="26" y="14"/>
                  </a:cubicBezTo>
                  <a:cubicBezTo>
                    <a:pt x="30" y="10"/>
                    <a:pt x="38" y="8"/>
                    <a:pt x="43" y="6"/>
                  </a:cubicBezTo>
                  <a:cubicBezTo>
                    <a:pt x="45" y="5"/>
                    <a:pt x="48" y="4"/>
                    <a:pt x="51" y="4"/>
                  </a:cubicBezTo>
                  <a:cubicBezTo>
                    <a:pt x="53" y="4"/>
                    <a:pt x="55" y="5"/>
                    <a:pt x="57" y="5"/>
                  </a:cubicBezTo>
                  <a:cubicBezTo>
                    <a:pt x="57" y="4"/>
                    <a:pt x="57" y="4"/>
                    <a:pt x="56" y="4"/>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7" name="Freeform 674">
              <a:extLst>
                <a:ext uri="{FF2B5EF4-FFF2-40B4-BE49-F238E27FC236}">
                  <a16:creationId xmlns:a16="http://schemas.microsoft.com/office/drawing/2014/main" id="{D08A3FD9-BBF1-7C1F-A952-00DC79D30497}"/>
                </a:ext>
              </a:extLst>
            </p:cNvPr>
            <p:cNvSpPr>
              <a:spLocks/>
            </p:cNvSpPr>
            <p:nvPr/>
          </p:nvSpPr>
          <p:spPr bwMode="auto">
            <a:xfrm>
              <a:off x="3630" y="2318"/>
              <a:ext cx="65" cy="41"/>
            </a:xfrm>
            <a:custGeom>
              <a:avLst/>
              <a:gdLst>
                <a:gd name="T0" fmla="*/ 81 w 29"/>
                <a:gd name="T1" fmla="*/ 48 h 18"/>
                <a:gd name="T2" fmla="*/ 0 w 29"/>
                <a:gd name="T3" fmla="*/ 118 h 18"/>
                <a:gd name="T4" fmla="*/ 90 w 29"/>
                <a:gd name="T5" fmla="*/ 212 h 18"/>
                <a:gd name="T6" fmla="*/ 65 w 29"/>
                <a:gd name="T7" fmla="*/ 93 h 18"/>
                <a:gd name="T8" fmla="*/ 146 w 29"/>
                <a:gd name="T9" fmla="*/ 48 h 18"/>
                <a:gd name="T10" fmla="*/ 327 w 29"/>
                <a:gd name="T11" fmla="*/ 25 h 18"/>
                <a:gd name="T12" fmla="*/ 215 w 29"/>
                <a:gd name="T13" fmla="*/ 25 h 18"/>
                <a:gd name="T14" fmla="*/ 81 w 29"/>
                <a:gd name="T15" fmla="*/ 3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8">
                  <a:moveTo>
                    <a:pt x="7" y="4"/>
                  </a:moveTo>
                  <a:cubicBezTo>
                    <a:pt x="4" y="3"/>
                    <a:pt x="0" y="6"/>
                    <a:pt x="0" y="10"/>
                  </a:cubicBezTo>
                  <a:cubicBezTo>
                    <a:pt x="0" y="14"/>
                    <a:pt x="6" y="16"/>
                    <a:pt x="8" y="18"/>
                  </a:cubicBezTo>
                  <a:cubicBezTo>
                    <a:pt x="6" y="16"/>
                    <a:pt x="5" y="11"/>
                    <a:pt x="6" y="8"/>
                  </a:cubicBezTo>
                  <a:cubicBezTo>
                    <a:pt x="7" y="6"/>
                    <a:pt x="10" y="5"/>
                    <a:pt x="13" y="4"/>
                  </a:cubicBezTo>
                  <a:cubicBezTo>
                    <a:pt x="17" y="3"/>
                    <a:pt x="26" y="5"/>
                    <a:pt x="29" y="2"/>
                  </a:cubicBezTo>
                  <a:cubicBezTo>
                    <a:pt x="26" y="0"/>
                    <a:pt x="22" y="2"/>
                    <a:pt x="19" y="2"/>
                  </a:cubicBezTo>
                  <a:cubicBezTo>
                    <a:pt x="15" y="3"/>
                    <a:pt x="11" y="3"/>
                    <a:pt x="7" y="3"/>
                  </a:cubicBezTo>
                </a:path>
              </a:pathLst>
            </a:custGeom>
            <a:solidFill>
              <a:srgbClr val="DA7D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8" name="Freeform 675">
              <a:extLst>
                <a:ext uri="{FF2B5EF4-FFF2-40B4-BE49-F238E27FC236}">
                  <a16:creationId xmlns:a16="http://schemas.microsoft.com/office/drawing/2014/main" id="{02F6A307-6648-7F19-1704-5C2ACDCFE00F}"/>
                </a:ext>
              </a:extLst>
            </p:cNvPr>
            <p:cNvSpPr>
              <a:spLocks/>
            </p:cNvSpPr>
            <p:nvPr/>
          </p:nvSpPr>
          <p:spPr bwMode="auto">
            <a:xfrm>
              <a:off x="3634" y="2327"/>
              <a:ext cx="14" cy="12"/>
            </a:xfrm>
            <a:custGeom>
              <a:avLst/>
              <a:gdLst>
                <a:gd name="T0" fmla="*/ 28 w 6"/>
                <a:gd name="T1" fmla="*/ 29 h 5"/>
                <a:gd name="T2" fmla="*/ 0 w 6"/>
                <a:gd name="T3" fmla="*/ 70 h 5"/>
                <a:gd name="T4" fmla="*/ 77 w 6"/>
                <a:gd name="T5" fmla="*/ 12 h 5"/>
                <a:gd name="T6" fmla="*/ 65 w 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2" y="2"/>
                  </a:moveTo>
                  <a:cubicBezTo>
                    <a:pt x="1" y="3"/>
                    <a:pt x="1" y="4"/>
                    <a:pt x="0" y="5"/>
                  </a:cubicBezTo>
                  <a:cubicBezTo>
                    <a:pt x="3" y="5"/>
                    <a:pt x="2" y="1"/>
                    <a:pt x="6" y="1"/>
                  </a:cubicBezTo>
                  <a:cubicBezTo>
                    <a:pt x="6" y="0"/>
                    <a:pt x="6"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9" name="Freeform 676">
              <a:extLst>
                <a:ext uri="{FF2B5EF4-FFF2-40B4-BE49-F238E27FC236}">
                  <a16:creationId xmlns:a16="http://schemas.microsoft.com/office/drawing/2014/main" id="{1BDDF5E5-352A-8837-9C7A-1D54F9DDEFBD}"/>
                </a:ext>
              </a:extLst>
            </p:cNvPr>
            <p:cNvSpPr>
              <a:spLocks/>
            </p:cNvSpPr>
            <p:nvPr/>
          </p:nvSpPr>
          <p:spPr bwMode="auto">
            <a:xfrm>
              <a:off x="3174" y="1998"/>
              <a:ext cx="86" cy="49"/>
            </a:xfrm>
            <a:custGeom>
              <a:avLst/>
              <a:gdLst>
                <a:gd name="T0" fmla="*/ 0 w 38"/>
                <a:gd name="T1" fmla="*/ 209 h 22"/>
                <a:gd name="T2" fmla="*/ 292 w 38"/>
                <a:gd name="T3" fmla="*/ 36 h 22"/>
                <a:gd name="T4" fmla="*/ 414 w 38"/>
                <a:gd name="T5" fmla="*/ 80 h 22"/>
                <a:gd name="T6" fmla="*/ 414 w 38"/>
                <a:gd name="T7" fmla="*/ 243 h 22"/>
                <a:gd name="T8" fmla="*/ 231 w 38"/>
                <a:gd name="T9" fmla="*/ 178 h 22"/>
                <a:gd name="T10" fmla="*/ 25 w 38"/>
                <a:gd name="T11" fmla="*/ 198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2">
                  <a:moveTo>
                    <a:pt x="0" y="19"/>
                  </a:moveTo>
                  <a:cubicBezTo>
                    <a:pt x="4" y="12"/>
                    <a:pt x="17" y="6"/>
                    <a:pt x="25" y="3"/>
                  </a:cubicBezTo>
                  <a:cubicBezTo>
                    <a:pt x="32" y="0"/>
                    <a:pt x="35" y="0"/>
                    <a:pt x="36" y="7"/>
                  </a:cubicBezTo>
                  <a:cubicBezTo>
                    <a:pt x="37" y="12"/>
                    <a:pt x="38" y="18"/>
                    <a:pt x="36" y="22"/>
                  </a:cubicBezTo>
                  <a:cubicBezTo>
                    <a:pt x="29" y="22"/>
                    <a:pt x="26" y="18"/>
                    <a:pt x="20" y="16"/>
                  </a:cubicBezTo>
                  <a:cubicBezTo>
                    <a:pt x="13" y="15"/>
                    <a:pt x="7" y="20"/>
                    <a:pt x="2" y="18"/>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0" name="Freeform 677">
              <a:extLst>
                <a:ext uri="{FF2B5EF4-FFF2-40B4-BE49-F238E27FC236}">
                  <a16:creationId xmlns:a16="http://schemas.microsoft.com/office/drawing/2014/main" id="{E06AEE99-332A-52FC-0724-3E3C6A4BE8BF}"/>
                </a:ext>
              </a:extLst>
            </p:cNvPr>
            <p:cNvSpPr>
              <a:spLocks/>
            </p:cNvSpPr>
            <p:nvPr/>
          </p:nvSpPr>
          <p:spPr bwMode="auto">
            <a:xfrm>
              <a:off x="3168" y="1995"/>
              <a:ext cx="89" cy="59"/>
            </a:xfrm>
            <a:custGeom>
              <a:avLst/>
              <a:gdLst>
                <a:gd name="T0" fmla="*/ 0 w 40"/>
                <a:gd name="T1" fmla="*/ 231 h 26"/>
                <a:gd name="T2" fmla="*/ 323 w 40"/>
                <a:gd name="T3" fmla="*/ 11 h 26"/>
                <a:gd name="T4" fmla="*/ 432 w 40"/>
                <a:gd name="T5" fmla="*/ 118 h 26"/>
                <a:gd name="T6" fmla="*/ 405 w 40"/>
                <a:gd name="T7" fmla="*/ 304 h 26"/>
                <a:gd name="T8" fmla="*/ 223 w 40"/>
                <a:gd name="T9" fmla="*/ 93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6">
                  <a:moveTo>
                    <a:pt x="0" y="20"/>
                  </a:moveTo>
                  <a:cubicBezTo>
                    <a:pt x="1" y="12"/>
                    <a:pt x="22" y="2"/>
                    <a:pt x="29" y="1"/>
                  </a:cubicBezTo>
                  <a:cubicBezTo>
                    <a:pt x="37" y="0"/>
                    <a:pt x="38" y="2"/>
                    <a:pt x="39" y="10"/>
                  </a:cubicBezTo>
                  <a:cubicBezTo>
                    <a:pt x="39" y="15"/>
                    <a:pt x="40" y="22"/>
                    <a:pt x="37" y="26"/>
                  </a:cubicBezTo>
                  <a:cubicBezTo>
                    <a:pt x="36" y="15"/>
                    <a:pt x="34" y="4"/>
                    <a:pt x="20" y="8"/>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1" name="Freeform 678">
              <a:extLst>
                <a:ext uri="{FF2B5EF4-FFF2-40B4-BE49-F238E27FC236}">
                  <a16:creationId xmlns:a16="http://schemas.microsoft.com/office/drawing/2014/main" id="{9DB86DEC-593E-74C1-BCE1-26457BE69BFB}"/>
                </a:ext>
              </a:extLst>
            </p:cNvPr>
            <p:cNvSpPr>
              <a:spLocks/>
            </p:cNvSpPr>
            <p:nvPr/>
          </p:nvSpPr>
          <p:spPr bwMode="auto">
            <a:xfrm>
              <a:off x="1727" y="2137"/>
              <a:ext cx="244" cy="92"/>
            </a:xfrm>
            <a:custGeom>
              <a:avLst/>
              <a:gdLst>
                <a:gd name="T0" fmla="*/ 0 w 109"/>
                <a:gd name="T1" fmla="*/ 227 h 41"/>
                <a:gd name="T2" fmla="*/ 291 w 109"/>
                <a:gd name="T3" fmla="*/ 352 h 41"/>
                <a:gd name="T4" fmla="*/ 551 w 109"/>
                <a:gd name="T5" fmla="*/ 384 h 41"/>
                <a:gd name="T6" fmla="*/ 1052 w 109"/>
                <a:gd name="T7" fmla="*/ 453 h 41"/>
                <a:gd name="T8" fmla="*/ 1122 w 109"/>
                <a:gd name="T9" fmla="*/ 227 h 41"/>
                <a:gd name="T10" fmla="*/ 1222 w 109"/>
                <a:gd name="T11" fmla="*/ 45 h 41"/>
                <a:gd name="T12" fmla="*/ 1068 w 109"/>
                <a:gd name="T13" fmla="*/ 20 h 41"/>
                <a:gd name="T14" fmla="*/ 817 w 109"/>
                <a:gd name="T15" fmla="*/ 9 h 41"/>
                <a:gd name="T16" fmla="*/ 405 w 109"/>
                <a:gd name="T17" fmla="*/ 0 h 41"/>
                <a:gd name="T18" fmla="*/ 595 w 109"/>
                <a:gd name="T19" fmla="*/ 36 h 41"/>
                <a:gd name="T20" fmla="*/ 862 w 109"/>
                <a:gd name="T21" fmla="*/ 81 h 41"/>
                <a:gd name="T22" fmla="*/ 931 w 109"/>
                <a:gd name="T23" fmla="*/ 292 h 41"/>
                <a:gd name="T24" fmla="*/ 716 w 109"/>
                <a:gd name="T25" fmla="*/ 292 h 41"/>
                <a:gd name="T26" fmla="*/ 506 w 109"/>
                <a:gd name="T27" fmla="*/ 307 h 41"/>
                <a:gd name="T28" fmla="*/ 360 w 109"/>
                <a:gd name="T29" fmla="*/ 292 h 41"/>
                <a:gd name="T30" fmla="*/ 215 w 109"/>
                <a:gd name="T31" fmla="*/ 292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41">
                  <a:moveTo>
                    <a:pt x="0" y="20"/>
                  </a:moveTo>
                  <a:cubicBezTo>
                    <a:pt x="1" y="30"/>
                    <a:pt x="19" y="29"/>
                    <a:pt x="26" y="31"/>
                  </a:cubicBezTo>
                  <a:cubicBezTo>
                    <a:pt x="34" y="32"/>
                    <a:pt x="41" y="33"/>
                    <a:pt x="49" y="34"/>
                  </a:cubicBezTo>
                  <a:cubicBezTo>
                    <a:pt x="64" y="37"/>
                    <a:pt x="79" y="41"/>
                    <a:pt x="94" y="40"/>
                  </a:cubicBezTo>
                  <a:cubicBezTo>
                    <a:pt x="96" y="33"/>
                    <a:pt x="99" y="27"/>
                    <a:pt x="100" y="20"/>
                  </a:cubicBezTo>
                  <a:cubicBezTo>
                    <a:pt x="102" y="14"/>
                    <a:pt x="106" y="9"/>
                    <a:pt x="109" y="4"/>
                  </a:cubicBezTo>
                  <a:cubicBezTo>
                    <a:pt x="105" y="3"/>
                    <a:pt x="99" y="3"/>
                    <a:pt x="95" y="2"/>
                  </a:cubicBezTo>
                  <a:cubicBezTo>
                    <a:pt x="88" y="1"/>
                    <a:pt x="81" y="0"/>
                    <a:pt x="73" y="1"/>
                  </a:cubicBezTo>
                  <a:cubicBezTo>
                    <a:pt x="61" y="1"/>
                    <a:pt x="49" y="0"/>
                    <a:pt x="36" y="0"/>
                  </a:cubicBezTo>
                  <a:cubicBezTo>
                    <a:pt x="41" y="3"/>
                    <a:pt x="48" y="3"/>
                    <a:pt x="53" y="3"/>
                  </a:cubicBezTo>
                  <a:cubicBezTo>
                    <a:pt x="61" y="5"/>
                    <a:pt x="69" y="4"/>
                    <a:pt x="77" y="7"/>
                  </a:cubicBezTo>
                  <a:cubicBezTo>
                    <a:pt x="82" y="9"/>
                    <a:pt x="89" y="22"/>
                    <a:pt x="83" y="26"/>
                  </a:cubicBezTo>
                  <a:cubicBezTo>
                    <a:pt x="79" y="29"/>
                    <a:pt x="68" y="26"/>
                    <a:pt x="64" y="26"/>
                  </a:cubicBezTo>
                  <a:cubicBezTo>
                    <a:pt x="58" y="26"/>
                    <a:pt x="52" y="26"/>
                    <a:pt x="45" y="27"/>
                  </a:cubicBezTo>
                  <a:cubicBezTo>
                    <a:pt x="41" y="28"/>
                    <a:pt x="37" y="27"/>
                    <a:pt x="32" y="26"/>
                  </a:cubicBezTo>
                  <a:cubicBezTo>
                    <a:pt x="28" y="26"/>
                    <a:pt x="23" y="27"/>
                    <a:pt x="19" y="26"/>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2" name="Freeform 679">
              <a:extLst>
                <a:ext uri="{FF2B5EF4-FFF2-40B4-BE49-F238E27FC236}">
                  <a16:creationId xmlns:a16="http://schemas.microsoft.com/office/drawing/2014/main" id="{221AB943-38A4-BE09-D227-E6B3AF72A230}"/>
                </a:ext>
              </a:extLst>
            </p:cNvPr>
            <p:cNvSpPr>
              <a:spLocks/>
            </p:cNvSpPr>
            <p:nvPr/>
          </p:nvSpPr>
          <p:spPr bwMode="auto">
            <a:xfrm>
              <a:off x="1756" y="2325"/>
              <a:ext cx="168" cy="97"/>
            </a:xfrm>
            <a:custGeom>
              <a:avLst/>
              <a:gdLst>
                <a:gd name="T0" fmla="*/ 0 w 75"/>
                <a:gd name="T1" fmla="*/ 422 h 43"/>
                <a:gd name="T2" fmla="*/ 627 w 75"/>
                <a:gd name="T3" fmla="*/ 458 h 43"/>
                <a:gd name="T4" fmla="*/ 762 w 75"/>
                <a:gd name="T5" fmla="*/ 469 h 43"/>
                <a:gd name="T6" fmla="*/ 788 w 75"/>
                <a:gd name="T7" fmla="*/ 320 h 43"/>
                <a:gd name="T8" fmla="*/ 809 w 75"/>
                <a:gd name="T9" fmla="*/ 147 h 43"/>
                <a:gd name="T10" fmla="*/ 788 w 75"/>
                <a:gd name="T11" fmla="*/ 36 h 43"/>
                <a:gd name="T12" fmla="*/ 452 w 75"/>
                <a:gd name="T13" fmla="*/ 36 h 43"/>
                <a:gd name="T14" fmla="*/ 146 w 75"/>
                <a:gd name="T15" fmla="*/ 25 h 43"/>
                <a:gd name="T16" fmla="*/ 381 w 75"/>
                <a:gd name="T17" fmla="*/ 45 h 43"/>
                <a:gd name="T18" fmla="*/ 551 w 75"/>
                <a:gd name="T19" fmla="*/ 102 h 43"/>
                <a:gd name="T20" fmla="*/ 627 w 75"/>
                <a:gd name="T21" fmla="*/ 311 h 43"/>
                <a:gd name="T22" fmla="*/ 497 w 75"/>
                <a:gd name="T23" fmla="*/ 300 h 43"/>
                <a:gd name="T24" fmla="*/ 336 w 75"/>
                <a:gd name="T25" fmla="*/ 320 h 43"/>
                <a:gd name="T26" fmla="*/ 226 w 75"/>
                <a:gd name="T27" fmla="*/ 365 h 43"/>
                <a:gd name="T28" fmla="*/ 101 w 75"/>
                <a:gd name="T29" fmla="*/ 37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43">
                  <a:moveTo>
                    <a:pt x="0" y="37"/>
                  </a:moveTo>
                  <a:cubicBezTo>
                    <a:pt x="18" y="35"/>
                    <a:pt x="39" y="35"/>
                    <a:pt x="56" y="40"/>
                  </a:cubicBezTo>
                  <a:cubicBezTo>
                    <a:pt x="60" y="41"/>
                    <a:pt x="65" y="43"/>
                    <a:pt x="68" y="41"/>
                  </a:cubicBezTo>
                  <a:cubicBezTo>
                    <a:pt x="72" y="38"/>
                    <a:pt x="70" y="32"/>
                    <a:pt x="70" y="28"/>
                  </a:cubicBezTo>
                  <a:cubicBezTo>
                    <a:pt x="71" y="23"/>
                    <a:pt x="72" y="18"/>
                    <a:pt x="72" y="13"/>
                  </a:cubicBezTo>
                  <a:cubicBezTo>
                    <a:pt x="73" y="8"/>
                    <a:pt x="75" y="5"/>
                    <a:pt x="70" y="3"/>
                  </a:cubicBezTo>
                  <a:cubicBezTo>
                    <a:pt x="61" y="0"/>
                    <a:pt x="49" y="2"/>
                    <a:pt x="40" y="3"/>
                  </a:cubicBezTo>
                  <a:cubicBezTo>
                    <a:pt x="31" y="4"/>
                    <a:pt x="22" y="3"/>
                    <a:pt x="13" y="2"/>
                  </a:cubicBezTo>
                  <a:cubicBezTo>
                    <a:pt x="20" y="4"/>
                    <a:pt x="27" y="2"/>
                    <a:pt x="34" y="4"/>
                  </a:cubicBezTo>
                  <a:cubicBezTo>
                    <a:pt x="39" y="5"/>
                    <a:pt x="44" y="7"/>
                    <a:pt x="49" y="9"/>
                  </a:cubicBezTo>
                  <a:cubicBezTo>
                    <a:pt x="54" y="11"/>
                    <a:pt x="67" y="23"/>
                    <a:pt x="56" y="27"/>
                  </a:cubicBezTo>
                  <a:cubicBezTo>
                    <a:pt x="52" y="28"/>
                    <a:pt x="48" y="26"/>
                    <a:pt x="44" y="26"/>
                  </a:cubicBezTo>
                  <a:cubicBezTo>
                    <a:pt x="39" y="26"/>
                    <a:pt x="34" y="27"/>
                    <a:pt x="30" y="28"/>
                  </a:cubicBezTo>
                  <a:cubicBezTo>
                    <a:pt x="26" y="30"/>
                    <a:pt x="24" y="31"/>
                    <a:pt x="20" y="32"/>
                  </a:cubicBezTo>
                  <a:cubicBezTo>
                    <a:pt x="16" y="32"/>
                    <a:pt x="12" y="32"/>
                    <a:pt x="9" y="33"/>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3" name="Freeform 680">
              <a:extLst>
                <a:ext uri="{FF2B5EF4-FFF2-40B4-BE49-F238E27FC236}">
                  <a16:creationId xmlns:a16="http://schemas.microsoft.com/office/drawing/2014/main" id="{6E11964E-9EFC-C168-DAA7-67E0DD9EDDAC}"/>
                </a:ext>
              </a:extLst>
            </p:cNvPr>
            <p:cNvSpPr>
              <a:spLocks/>
            </p:cNvSpPr>
            <p:nvPr/>
          </p:nvSpPr>
          <p:spPr bwMode="auto">
            <a:xfrm>
              <a:off x="1864" y="2143"/>
              <a:ext cx="98" cy="92"/>
            </a:xfrm>
            <a:custGeom>
              <a:avLst/>
              <a:gdLst>
                <a:gd name="T0" fmla="*/ 486 w 44"/>
                <a:gd name="T1" fmla="*/ 56 h 41"/>
                <a:gd name="T2" fmla="*/ 421 w 44"/>
                <a:gd name="T3" fmla="*/ 227 h 41"/>
                <a:gd name="T4" fmla="*/ 352 w 44"/>
                <a:gd name="T5" fmla="*/ 397 h 41"/>
                <a:gd name="T6" fmla="*/ 0 w 44"/>
                <a:gd name="T7" fmla="*/ 364 h 41"/>
                <a:gd name="T8" fmla="*/ 367 w 44"/>
                <a:gd name="T9" fmla="*/ 263 h 41"/>
                <a:gd name="T10" fmla="*/ 278 w 44"/>
                <a:gd name="T11" fmla="*/ 0 h 41"/>
                <a:gd name="T12" fmla="*/ 465 w 44"/>
                <a:gd name="T13" fmla="*/ 9 h 41"/>
                <a:gd name="T14" fmla="*/ 477 w 44"/>
                <a:gd name="T15" fmla="*/ 45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41">
                  <a:moveTo>
                    <a:pt x="44" y="5"/>
                  </a:moveTo>
                  <a:cubicBezTo>
                    <a:pt x="43" y="10"/>
                    <a:pt x="40" y="15"/>
                    <a:pt x="38" y="20"/>
                  </a:cubicBezTo>
                  <a:cubicBezTo>
                    <a:pt x="36" y="24"/>
                    <a:pt x="36" y="32"/>
                    <a:pt x="32" y="35"/>
                  </a:cubicBezTo>
                  <a:cubicBezTo>
                    <a:pt x="24" y="41"/>
                    <a:pt x="9" y="30"/>
                    <a:pt x="0" y="32"/>
                  </a:cubicBezTo>
                  <a:cubicBezTo>
                    <a:pt x="11" y="29"/>
                    <a:pt x="26" y="34"/>
                    <a:pt x="33" y="23"/>
                  </a:cubicBezTo>
                  <a:cubicBezTo>
                    <a:pt x="39" y="12"/>
                    <a:pt x="36" y="6"/>
                    <a:pt x="25" y="0"/>
                  </a:cubicBezTo>
                  <a:cubicBezTo>
                    <a:pt x="30" y="2"/>
                    <a:pt x="36" y="1"/>
                    <a:pt x="42" y="1"/>
                  </a:cubicBezTo>
                  <a:cubicBezTo>
                    <a:pt x="42" y="2"/>
                    <a:pt x="43" y="3"/>
                    <a:pt x="43" y="4"/>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 name="Freeform 681">
              <a:extLst>
                <a:ext uri="{FF2B5EF4-FFF2-40B4-BE49-F238E27FC236}">
                  <a16:creationId xmlns:a16="http://schemas.microsoft.com/office/drawing/2014/main" id="{55AC9473-E884-9546-7C03-4EEA9A06705E}"/>
                </a:ext>
              </a:extLst>
            </p:cNvPr>
            <p:cNvSpPr>
              <a:spLocks/>
            </p:cNvSpPr>
            <p:nvPr/>
          </p:nvSpPr>
          <p:spPr bwMode="auto">
            <a:xfrm>
              <a:off x="1819" y="2334"/>
              <a:ext cx="105" cy="92"/>
            </a:xfrm>
            <a:custGeom>
              <a:avLst/>
              <a:gdLst>
                <a:gd name="T0" fmla="*/ 45 w 47"/>
                <a:gd name="T1" fmla="*/ 352 h 41"/>
                <a:gd name="T2" fmla="*/ 489 w 47"/>
                <a:gd name="T3" fmla="*/ 372 h 41"/>
                <a:gd name="T4" fmla="*/ 525 w 47"/>
                <a:gd name="T5" fmla="*/ 0 h 41"/>
                <a:gd name="T6" fmla="*/ 389 w 47"/>
                <a:gd name="T7" fmla="*/ 9 h 41"/>
                <a:gd name="T8" fmla="*/ 460 w 47"/>
                <a:gd name="T9" fmla="*/ 157 h 41"/>
                <a:gd name="T10" fmla="*/ 433 w 47"/>
                <a:gd name="T11" fmla="*/ 328 h 41"/>
                <a:gd name="T12" fmla="*/ 235 w 47"/>
                <a:gd name="T13" fmla="*/ 337 h 41"/>
                <a:gd name="T14" fmla="*/ 0 w 47"/>
                <a:gd name="T15" fmla="*/ 364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1">
                  <a:moveTo>
                    <a:pt x="4" y="31"/>
                  </a:moveTo>
                  <a:cubicBezTo>
                    <a:pt x="15" y="25"/>
                    <a:pt x="33" y="41"/>
                    <a:pt x="44" y="33"/>
                  </a:cubicBezTo>
                  <a:cubicBezTo>
                    <a:pt x="41" y="23"/>
                    <a:pt x="42" y="9"/>
                    <a:pt x="47" y="0"/>
                  </a:cubicBezTo>
                  <a:cubicBezTo>
                    <a:pt x="43" y="0"/>
                    <a:pt x="39" y="1"/>
                    <a:pt x="35" y="1"/>
                  </a:cubicBezTo>
                  <a:cubicBezTo>
                    <a:pt x="39" y="5"/>
                    <a:pt x="42" y="8"/>
                    <a:pt x="41" y="14"/>
                  </a:cubicBezTo>
                  <a:cubicBezTo>
                    <a:pt x="40" y="18"/>
                    <a:pt x="41" y="27"/>
                    <a:pt x="39" y="29"/>
                  </a:cubicBezTo>
                  <a:cubicBezTo>
                    <a:pt x="35" y="33"/>
                    <a:pt x="26" y="31"/>
                    <a:pt x="21" y="30"/>
                  </a:cubicBezTo>
                  <a:cubicBezTo>
                    <a:pt x="15" y="30"/>
                    <a:pt x="6" y="34"/>
                    <a:pt x="0" y="32"/>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 name="Freeform 682">
              <a:extLst>
                <a:ext uri="{FF2B5EF4-FFF2-40B4-BE49-F238E27FC236}">
                  <a16:creationId xmlns:a16="http://schemas.microsoft.com/office/drawing/2014/main" id="{D211DF18-45C4-BC85-D030-0C04B857187A}"/>
                </a:ext>
              </a:extLst>
            </p:cNvPr>
            <p:cNvSpPr>
              <a:spLocks/>
            </p:cNvSpPr>
            <p:nvPr/>
          </p:nvSpPr>
          <p:spPr bwMode="auto">
            <a:xfrm>
              <a:off x="1729" y="2334"/>
              <a:ext cx="135" cy="61"/>
            </a:xfrm>
            <a:custGeom>
              <a:avLst/>
              <a:gdLst>
                <a:gd name="T0" fmla="*/ 101 w 60"/>
                <a:gd name="T1" fmla="*/ 25 h 27"/>
                <a:gd name="T2" fmla="*/ 173 w 60"/>
                <a:gd name="T3" fmla="*/ 312 h 27"/>
                <a:gd name="T4" fmla="*/ 182 w 60"/>
                <a:gd name="T5" fmla="*/ 149 h 27"/>
                <a:gd name="T6" fmla="*/ 329 w 60"/>
                <a:gd name="T7" fmla="*/ 81 h 27"/>
                <a:gd name="T8" fmla="*/ 538 w 60"/>
                <a:gd name="T9" fmla="*/ 127 h 27"/>
                <a:gd name="T10" fmla="*/ 684 w 60"/>
                <a:gd name="T11" fmla="*/ 138 h 27"/>
                <a:gd name="T12" fmla="*/ 182 w 60"/>
                <a:gd name="T13" fmla="*/ 2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7">
                  <a:moveTo>
                    <a:pt x="9" y="2"/>
                  </a:moveTo>
                  <a:cubicBezTo>
                    <a:pt x="0" y="7"/>
                    <a:pt x="7" y="24"/>
                    <a:pt x="15" y="27"/>
                  </a:cubicBezTo>
                  <a:cubicBezTo>
                    <a:pt x="16" y="22"/>
                    <a:pt x="13" y="18"/>
                    <a:pt x="16" y="13"/>
                  </a:cubicBezTo>
                  <a:cubicBezTo>
                    <a:pt x="18" y="9"/>
                    <a:pt x="25" y="7"/>
                    <a:pt x="29" y="7"/>
                  </a:cubicBezTo>
                  <a:cubicBezTo>
                    <a:pt x="35" y="8"/>
                    <a:pt x="41" y="11"/>
                    <a:pt x="47" y="11"/>
                  </a:cubicBezTo>
                  <a:cubicBezTo>
                    <a:pt x="51" y="12"/>
                    <a:pt x="56" y="11"/>
                    <a:pt x="60" y="12"/>
                  </a:cubicBezTo>
                  <a:cubicBezTo>
                    <a:pt x="50" y="0"/>
                    <a:pt x="28" y="9"/>
                    <a:pt x="16" y="2"/>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 name="Freeform 683">
              <a:extLst>
                <a:ext uri="{FF2B5EF4-FFF2-40B4-BE49-F238E27FC236}">
                  <a16:creationId xmlns:a16="http://schemas.microsoft.com/office/drawing/2014/main" id="{30708D16-5765-8E67-5FC0-E33DA25CFA61}"/>
                </a:ext>
              </a:extLst>
            </p:cNvPr>
            <p:cNvSpPr>
              <a:spLocks/>
            </p:cNvSpPr>
            <p:nvPr/>
          </p:nvSpPr>
          <p:spPr bwMode="auto">
            <a:xfrm>
              <a:off x="1716" y="2141"/>
              <a:ext cx="197" cy="54"/>
            </a:xfrm>
            <a:custGeom>
              <a:avLst/>
              <a:gdLst>
                <a:gd name="T0" fmla="*/ 190 w 88"/>
                <a:gd name="T1" fmla="*/ 0 h 24"/>
                <a:gd name="T2" fmla="*/ 215 w 88"/>
                <a:gd name="T3" fmla="*/ 218 h 24"/>
                <a:gd name="T4" fmla="*/ 571 w 88"/>
                <a:gd name="T5" fmla="*/ 92 h 24"/>
                <a:gd name="T6" fmla="*/ 786 w 88"/>
                <a:gd name="T7" fmla="*/ 126 h 24"/>
                <a:gd name="T8" fmla="*/ 663 w 88"/>
                <a:gd name="T9" fmla="*/ 254 h 24"/>
                <a:gd name="T10" fmla="*/ 907 w 88"/>
                <a:gd name="T11" fmla="*/ 263 h 24"/>
                <a:gd name="T12" fmla="*/ 931 w 88"/>
                <a:gd name="T13" fmla="*/ 126 h 24"/>
                <a:gd name="T14" fmla="*/ 707 w 88"/>
                <a:gd name="T15" fmla="*/ 45 h 24"/>
                <a:gd name="T16" fmla="*/ 360 w 8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24">
                  <a:moveTo>
                    <a:pt x="17" y="0"/>
                  </a:moveTo>
                  <a:cubicBezTo>
                    <a:pt x="0" y="0"/>
                    <a:pt x="5" y="21"/>
                    <a:pt x="19" y="19"/>
                  </a:cubicBezTo>
                  <a:cubicBezTo>
                    <a:pt x="11" y="3"/>
                    <a:pt x="43" y="8"/>
                    <a:pt x="51" y="8"/>
                  </a:cubicBezTo>
                  <a:cubicBezTo>
                    <a:pt x="57" y="9"/>
                    <a:pt x="65" y="8"/>
                    <a:pt x="70" y="11"/>
                  </a:cubicBezTo>
                  <a:cubicBezTo>
                    <a:pt x="78" y="17"/>
                    <a:pt x="65" y="22"/>
                    <a:pt x="59" y="22"/>
                  </a:cubicBezTo>
                  <a:cubicBezTo>
                    <a:pt x="63" y="24"/>
                    <a:pt x="76" y="24"/>
                    <a:pt x="81" y="23"/>
                  </a:cubicBezTo>
                  <a:cubicBezTo>
                    <a:pt x="86" y="21"/>
                    <a:pt x="88" y="15"/>
                    <a:pt x="83" y="11"/>
                  </a:cubicBezTo>
                  <a:cubicBezTo>
                    <a:pt x="78" y="6"/>
                    <a:pt x="69" y="5"/>
                    <a:pt x="63" y="4"/>
                  </a:cubicBezTo>
                  <a:cubicBezTo>
                    <a:pt x="53" y="2"/>
                    <a:pt x="43" y="2"/>
                    <a:pt x="32" y="0"/>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 name="Freeform 684">
              <a:extLst>
                <a:ext uri="{FF2B5EF4-FFF2-40B4-BE49-F238E27FC236}">
                  <a16:creationId xmlns:a16="http://schemas.microsoft.com/office/drawing/2014/main" id="{0C1E5CED-35DE-3456-8588-B80281D76A61}"/>
                </a:ext>
              </a:extLst>
            </p:cNvPr>
            <p:cNvSpPr>
              <a:spLocks/>
            </p:cNvSpPr>
            <p:nvPr/>
          </p:nvSpPr>
          <p:spPr bwMode="auto">
            <a:xfrm>
              <a:off x="1734" y="2146"/>
              <a:ext cx="92" cy="27"/>
            </a:xfrm>
            <a:custGeom>
              <a:avLst/>
              <a:gdLst>
                <a:gd name="T0" fmla="*/ 90 w 41"/>
                <a:gd name="T1" fmla="*/ 25 h 12"/>
                <a:gd name="T2" fmla="*/ 45 w 41"/>
                <a:gd name="T3" fmla="*/ 126 h 12"/>
                <a:gd name="T4" fmla="*/ 126 w 41"/>
                <a:gd name="T5" fmla="*/ 45 h 12"/>
                <a:gd name="T6" fmla="*/ 462 w 41"/>
                <a:gd name="T7" fmla="*/ 56 h 12"/>
                <a:gd name="T8" fmla="*/ 146 w 41"/>
                <a:gd name="T9" fmla="*/ 1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2">
                  <a:moveTo>
                    <a:pt x="8" y="2"/>
                  </a:moveTo>
                  <a:cubicBezTo>
                    <a:pt x="4" y="2"/>
                    <a:pt x="0" y="10"/>
                    <a:pt x="4" y="11"/>
                  </a:cubicBezTo>
                  <a:cubicBezTo>
                    <a:pt x="7" y="12"/>
                    <a:pt x="9" y="5"/>
                    <a:pt x="11" y="4"/>
                  </a:cubicBezTo>
                  <a:cubicBezTo>
                    <a:pt x="18" y="0"/>
                    <a:pt x="34" y="4"/>
                    <a:pt x="41" y="5"/>
                  </a:cubicBezTo>
                  <a:cubicBezTo>
                    <a:pt x="34" y="0"/>
                    <a:pt x="22" y="1"/>
                    <a:pt x="13" y="1"/>
                  </a:cubicBezTo>
                </a:path>
              </a:pathLst>
            </a:custGeom>
            <a:solidFill>
              <a:srgbClr val="DA7D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 name="Freeform 685">
              <a:extLst>
                <a:ext uri="{FF2B5EF4-FFF2-40B4-BE49-F238E27FC236}">
                  <a16:creationId xmlns:a16="http://schemas.microsoft.com/office/drawing/2014/main" id="{507A515E-53C8-2AAB-F15B-F9824EF7195D}"/>
                </a:ext>
              </a:extLst>
            </p:cNvPr>
            <p:cNvSpPr>
              <a:spLocks/>
            </p:cNvSpPr>
            <p:nvPr/>
          </p:nvSpPr>
          <p:spPr bwMode="auto">
            <a:xfrm>
              <a:off x="1740" y="2341"/>
              <a:ext cx="77" cy="31"/>
            </a:xfrm>
            <a:custGeom>
              <a:avLst/>
              <a:gdLst>
                <a:gd name="T0" fmla="*/ 102 w 34"/>
                <a:gd name="T1" fmla="*/ 20 h 14"/>
                <a:gd name="T2" fmla="*/ 82 w 34"/>
                <a:gd name="T3" fmla="*/ 153 h 14"/>
                <a:gd name="T4" fmla="*/ 174 w 34"/>
                <a:gd name="T5" fmla="*/ 53 h 14"/>
                <a:gd name="T6" fmla="*/ 394 w 34"/>
                <a:gd name="T7" fmla="*/ 53 h 14"/>
                <a:gd name="T8" fmla="*/ 118 w 34"/>
                <a:gd name="T9" fmla="*/ 3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4">
                  <a:moveTo>
                    <a:pt x="9" y="2"/>
                  </a:moveTo>
                  <a:cubicBezTo>
                    <a:pt x="3" y="3"/>
                    <a:pt x="0" y="13"/>
                    <a:pt x="7" y="14"/>
                  </a:cubicBezTo>
                  <a:cubicBezTo>
                    <a:pt x="7" y="8"/>
                    <a:pt x="8" y="5"/>
                    <a:pt x="15" y="5"/>
                  </a:cubicBezTo>
                  <a:cubicBezTo>
                    <a:pt x="21" y="5"/>
                    <a:pt x="28" y="5"/>
                    <a:pt x="34" y="5"/>
                  </a:cubicBezTo>
                  <a:cubicBezTo>
                    <a:pt x="25" y="3"/>
                    <a:pt x="20" y="0"/>
                    <a:pt x="10" y="3"/>
                  </a:cubicBezTo>
                </a:path>
              </a:pathLst>
            </a:custGeom>
            <a:solidFill>
              <a:srgbClr val="DA7D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 name="Freeform 686">
              <a:extLst>
                <a:ext uri="{FF2B5EF4-FFF2-40B4-BE49-F238E27FC236}">
                  <a16:creationId xmlns:a16="http://schemas.microsoft.com/office/drawing/2014/main" id="{8E7D586F-A33D-60B4-12F4-18F8F226B9D8}"/>
                </a:ext>
              </a:extLst>
            </p:cNvPr>
            <p:cNvSpPr>
              <a:spLocks/>
            </p:cNvSpPr>
            <p:nvPr/>
          </p:nvSpPr>
          <p:spPr bwMode="auto">
            <a:xfrm>
              <a:off x="1745" y="2148"/>
              <a:ext cx="22" cy="13"/>
            </a:xfrm>
            <a:custGeom>
              <a:avLst/>
              <a:gdLst>
                <a:gd name="T0" fmla="*/ 20 w 10"/>
                <a:gd name="T1" fmla="*/ 9 h 6"/>
                <a:gd name="T2" fmla="*/ 20 w 10"/>
                <a:gd name="T3" fmla="*/ 61 h 6"/>
                <a:gd name="T4" fmla="*/ 106 w 10"/>
                <a:gd name="T5" fmla="*/ 20 h 6"/>
                <a:gd name="T6" fmla="*/ 73 w 1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6">
                  <a:moveTo>
                    <a:pt x="2" y="1"/>
                  </a:moveTo>
                  <a:cubicBezTo>
                    <a:pt x="0" y="2"/>
                    <a:pt x="0" y="4"/>
                    <a:pt x="2" y="6"/>
                  </a:cubicBezTo>
                  <a:cubicBezTo>
                    <a:pt x="5" y="4"/>
                    <a:pt x="7" y="2"/>
                    <a:pt x="10" y="2"/>
                  </a:cubicBezTo>
                  <a:cubicBezTo>
                    <a:pt x="10" y="1"/>
                    <a:pt x="9" y="1"/>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0" name="Freeform 687">
              <a:extLst>
                <a:ext uri="{FF2B5EF4-FFF2-40B4-BE49-F238E27FC236}">
                  <a16:creationId xmlns:a16="http://schemas.microsoft.com/office/drawing/2014/main" id="{676F4B3E-DF64-8456-4507-AD035DBEA307}"/>
                </a:ext>
              </a:extLst>
            </p:cNvPr>
            <p:cNvSpPr>
              <a:spLocks/>
            </p:cNvSpPr>
            <p:nvPr/>
          </p:nvSpPr>
          <p:spPr bwMode="auto">
            <a:xfrm>
              <a:off x="1754" y="2348"/>
              <a:ext cx="15" cy="13"/>
            </a:xfrm>
            <a:custGeom>
              <a:avLst/>
              <a:gdLst>
                <a:gd name="T0" fmla="*/ 41 w 7"/>
                <a:gd name="T1" fmla="*/ 9 h 6"/>
                <a:gd name="T2" fmla="*/ 0 w 7"/>
                <a:gd name="T3" fmla="*/ 61 h 6"/>
                <a:gd name="T4" fmla="*/ 0 w 7"/>
                <a:gd name="T5" fmla="*/ 61 h 6"/>
                <a:gd name="T6" fmla="*/ 69 w 7"/>
                <a:gd name="T7" fmla="*/ 2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4" y="1"/>
                  </a:moveTo>
                  <a:cubicBezTo>
                    <a:pt x="2" y="2"/>
                    <a:pt x="0" y="3"/>
                    <a:pt x="0" y="6"/>
                  </a:cubicBezTo>
                  <a:cubicBezTo>
                    <a:pt x="0" y="6"/>
                    <a:pt x="0" y="6"/>
                    <a:pt x="0" y="6"/>
                  </a:cubicBezTo>
                  <a:cubicBezTo>
                    <a:pt x="3" y="5"/>
                    <a:pt x="4" y="0"/>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1" name="Freeform 688">
              <a:extLst>
                <a:ext uri="{FF2B5EF4-FFF2-40B4-BE49-F238E27FC236}">
                  <a16:creationId xmlns:a16="http://schemas.microsoft.com/office/drawing/2014/main" id="{8D0635B4-8FE6-6F8F-885F-DA2892BFAE2E}"/>
                </a:ext>
              </a:extLst>
            </p:cNvPr>
            <p:cNvSpPr>
              <a:spLocks/>
            </p:cNvSpPr>
            <p:nvPr/>
          </p:nvSpPr>
          <p:spPr bwMode="auto">
            <a:xfrm>
              <a:off x="1778" y="2343"/>
              <a:ext cx="16" cy="11"/>
            </a:xfrm>
            <a:custGeom>
              <a:avLst/>
              <a:gdLst>
                <a:gd name="T0" fmla="*/ 11 w 7"/>
                <a:gd name="T1" fmla="*/ 44 h 5"/>
                <a:gd name="T2" fmla="*/ 0 w 7"/>
                <a:gd name="T3" fmla="*/ 44 h 5"/>
                <a:gd name="T4" fmla="*/ 85 w 7"/>
                <a:gd name="T5" fmla="*/ 33 h 5"/>
                <a:gd name="T6" fmla="*/ 0 60000 65536"/>
                <a:gd name="T7" fmla="*/ 0 60000 65536"/>
                <a:gd name="T8" fmla="*/ 0 60000 65536"/>
              </a:gdLst>
              <a:ahLst/>
              <a:cxnLst>
                <a:cxn ang="T6">
                  <a:pos x="T0" y="T1"/>
                </a:cxn>
                <a:cxn ang="T7">
                  <a:pos x="T2" y="T3"/>
                </a:cxn>
                <a:cxn ang="T8">
                  <a:pos x="T4" y="T5"/>
                </a:cxn>
              </a:cxnLst>
              <a:rect l="0" t="0" r="r" b="b"/>
              <a:pathLst>
                <a:path w="7" h="5">
                  <a:moveTo>
                    <a:pt x="1" y="4"/>
                  </a:moveTo>
                  <a:cubicBezTo>
                    <a:pt x="1" y="4"/>
                    <a:pt x="0" y="5"/>
                    <a:pt x="0" y="4"/>
                  </a:cubicBezTo>
                  <a:cubicBezTo>
                    <a:pt x="2" y="0"/>
                    <a:pt x="5" y="1"/>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2" name="Freeform 689">
              <a:extLst>
                <a:ext uri="{FF2B5EF4-FFF2-40B4-BE49-F238E27FC236}">
                  <a16:creationId xmlns:a16="http://schemas.microsoft.com/office/drawing/2014/main" id="{F6E0FCCD-48CA-9EF7-D1EA-7CCC9B13E4FB}"/>
                </a:ext>
              </a:extLst>
            </p:cNvPr>
            <p:cNvSpPr>
              <a:spLocks/>
            </p:cNvSpPr>
            <p:nvPr/>
          </p:nvSpPr>
          <p:spPr bwMode="auto">
            <a:xfrm>
              <a:off x="1783" y="2148"/>
              <a:ext cx="7" cy="2"/>
            </a:xfrm>
            <a:custGeom>
              <a:avLst/>
              <a:gdLst>
                <a:gd name="T0" fmla="*/ 0 w 3"/>
                <a:gd name="T1" fmla="*/ 8 h 1"/>
                <a:gd name="T2" fmla="*/ 37 w 3"/>
                <a:gd name="T3" fmla="*/ 8 h 1"/>
                <a:gd name="T4" fmla="*/ 0 60000 65536"/>
                <a:gd name="T5" fmla="*/ 0 60000 65536"/>
              </a:gdLst>
              <a:ahLst/>
              <a:cxnLst>
                <a:cxn ang="T4">
                  <a:pos x="T0" y="T1"/>
                </a:cxn>
                <a:cxn ang="T5">
                  <a:pos x="T2" y="T3"/>
                </a:cxn>
              </a:cxnLst>
              <a:rect l="0" t="0" r="r" b="b"/>
              <a:pathLst>
                <a:path w="3" h="1">
                  <a:moveTo>
                    <a:pt x="0" y="1"/>
                  </a:moveTo>
                  <a:cubicBezTo>
                    <a:pt x="0" y="0"/>
                    <a:pt x="1" y="0"/>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3" name="Freeform 690">
              <a:extLst>
                <a:ext uri="{FF2B5EF4-FFF2-40B4-BE49-F238E27FC236}">
                  <a16:creationId xmlns:a16="http://schemas.microsoft.com/office/drawing/2014/main" id="{74312291-E927-3243-EA15-643A6B82949F}"/>
                </a:ext>
              </a:extLst>
            </p:cNvPr>
            <p:cNvSpPr>
              <a:spLocks/>
            </p:cNvSpPr>
            <p:nvPr/>
          </p:nvSpPr>
          <p:spPr bwMode="auto">
            <a:xfrm>
              <a:off x="1817" y="2188"/>
              <a:ext cx="71" cy="14"/>
            </a:xfrm>
            <a:custGeom>
              <a:avLst/>
              <a:gdLst>
                <a:gd name="T0" fmla="*/ 0 w 32"/>
                <a:gd name="T1" fmla="*/ 12 h 6"/>
                <a:gd name="T2" fmla="*/ 339 w 32"/>
                <a:gd name="T3" fmla="*/ 12 h 6"/>
                <a:gd name="T4" fmla="*/ 44 w 32"/>
                <a:gd name="T5" fmla="*/ 28 h 6"/>
                <a:gd name="T6" fmla="*/ 0 60000 65536"/>
                <a:gd name="T7" fmla="*/ 0 60000 65536"/>
                <a:gd name="T8" fmla="*/ 0 60000 65536"/>
              </a:gdLst>
              <a:ahLst/>
              <a:cxnLst>
                <a:cxn ang="T6">
                  <a:pos x="T0" y="T1"/>
                </a:cxn>
                <a:cxn ang="T7">
                  <a:pos x="T2" y="T3"/>
                </a:cxn>
                <a:cxn ang="T8">
                  <a:pos x="T4" y="T5"/>
                </a:cxn>
              </a:cxnLst>
              <a:rect l="0" t="0" r="r" b="b"/>
              <a:pathLst>
                <a:path w="32" h="6">
                  <a:moveTo>
                    <a:pt x="0" y="1"/>
                  </a:moveTo>
                  <a:cubicBezTo>
                    <a:pt x="3" y="3"/>
                    <a:pt x="32" y="6"/>
                    <a:pt x="31" y="1"/>
                  </a:cubicBezTo>
                  <a:cubicBezTo>
                    <a:pt x="22" y="5"/>
                    <a:pt x="13" y="0"/>
                    <a:pt x="4" y="2"/>
                  </a:cubicBezTo>
                </a:path>
              </a:pathLst>
            </a:custGeom>
            <a:solidFill>
              <a:srgbClr val="A07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4" name="Freeform 691">
              <a:extLst>
                <a:ext uri="{FF2B5EF4-FFF2-40B4-BE49-F238E27FC236}">
                  <a16:creationId xmlns:a16="http://schemas.microsoft.com/office/drawing/2014/main" id="{22A9C9C2-C39F-453E-6DD0-536F1B071BCB}"/>
                </a:ext>
              </a:extLst>
            </p:cNvPr>
            <p:cNvSpPr>
              <a:spLocks/>
            </p:cNvSpPr>
            <p:nvPr/>
          </p:nvSpPr>
          <p:spPr bwMode="auto">
            <a:xfrm>
              <a:off x="1805" y="2379"/>
              <a:ext cx="63" cy="18"/>
            </a:xfrm>
            <a:custGeom>
              <a:avLst/>
              <a:gdLst>
                <a:gd name="T0" fmla="*/ 0 w 28"/>
                <a:gd name="T1" fmla="*/ 92 h 8"/>
                <a:gd name="T2" fmla="*/ 182 w 28"/>
                <a:gd name="T3" fmla="*/ 45 h 8"/>
                <a:gd name="T4" fmla="*/ 320 w 28"/>
                <a:gd name="T5" fmla="*/ 45 h 8"/>
                <a:gd name="T6" fmla="*/ 56 w 28"/>
                <a:gd name="T7" fmla="*/ 5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8">
                  <a:moveTo>
                    <a:pt x="0" y="8"/>
                  </a:moveTo>
                  <a:cubicBezTo>
                    <a:pt x="3" y="6"/>
                    <a:pt x="12" y="4"/>
                    <a:pt x="16" y="4"/>
                  </a:cubicBezTo>
                  <a:cubicBezTo>
                    <a:pt x="20" y="4"/>
                    <a:pt x="24" y="6"/>
                    <a:pt x="28" y="4"/>
                  </a:cubicBezTo>
                  <a:cubicBezTo>
                    <a:pt x="25" y="0"/>
                    <a:pt x="10" y="3"/>
                    <a:pt x="5" y="5"/>
                  </a:cubicBezTo>
                </a:path>
              </a:pathLst>
            </a:custGeom>
            <a:solidFill>
              <a:srgbClr val="A07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 name="Freeform 692">
              <a:extLst>
                <a:ext uri="{FF2B5EF4-FFF2-40B4-BE49-F238E27FC236}">
                  <a16:creationId xmlns:a16="http://schemas.microsoft.com/office/drawing/2014/main" id="{F3B91F1E-97EC-6BEE-1CB3-F607E0E3EDF2}"/>
                </a:ext>
              </a:extLst>
            </p:cNvPr>
            <p:cNvSpPr>
              <a:spLocks/>
            </p:cNvSpPr>
            <p:nvPr/>
          </p:nvSpPr>
          <p:spPr bwMode="auto">
            <a:xfrm>
              <a:off x="1904" y="2150"/>
              <a:ext cx="41" cy="74"/>
            </a:xfrm>
            <a:custGeom>
              <a:avLst/>
              <a:gdLst>
                <a:gd name="T0" fmla="*/ 155 w 18"/>
                <a:gd name="T1" fmla="*/ 56 h 33"/>
                <a:gd name="T2" fmla="*/ 0 w 18"/>
                <a:gd name="T3" fmla="*/ 316 h 33"/>
                <a:gd name="T4" fmla="*/ 109 w 18"/>
                <a:gd name="T5" fmla="*/ 191 h 33"/>
                <a:gd name="T6" fmla="*/ 93 w 18"/>
                <a:gd name="T7" fmla="*/ 36 h 33"/>
                <a:gd name="T8" fmla="*/ 187 w 18"/>
                <a:gd name="T9" fmla="*/ 90 h 33"/>
                <a:gd name="T10" fmla="*/ 175 w 18"/>
                <a:gd name="T11" fmla="*/ 21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3">
                  <a:moveTo>
                    <a:pt x="13" y="5"/>
                  </a:moveTo>
                  <a:cubicBezTo>
                    <a:pt x="16" y="12"/>
                    <a:pt x="11" y="33"/>
                    <a:pt x="0" y="28"/>
                  </a:cubicBezTo>
                  <a:cubicBezTo>
                    <a:pt x="3" y="24"/>
                    <a:pt x="7" y="23"/>
                    <a:pt x="9" y="17"/>
                  </a:cubicBezTo>
                  <a:cubicBezTo>
                    <a:pt x="10" y="14"/>
                    <a:pt x="7" y="5"/>
                    <a:pt x="8" y="3"/>
                  </a:cubicBezTo>
                  <a:cubicBezTo>
                    <a:pt x="11" y="0"/>
                    <a:pt x="15" y="5"/>
                    <a:pt x="16" y="8"/>
                  </a:cubicBezTo>
                  <a:cubicBezTo>
                    <a:pt x="18" y="11"/>
                    <a:pt x="17" y="15"/>
                    <a:pt x="15" y="19"/>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 name="Freeform 693">
              <a:extLst>
                <a:ext uri="{FF2B5EF4-FFF2-40B4-BE49-F238E27FC236}">
                  <a16:creationId xmlns:a16="http://schemas.microsoft.com/office/drawing/2014/main" id="{728A1190-9A4B-367C-376B-039C3F16D972}"/>
                </a:ext>
              </a:extLst>
            </p:cNvPr>
            <p:cNvSpPr>
              <a:spLocks/>
            </p:cNvSpPr>
            <p:nvPr/>
          </p:nvSpPr>
          <p:spPr bwMode="auto">
            <a:xfrm>
              <a:off x="1879" y="2365"/>
              <a:ext cx="30" cy="43"/>
            </a:xfrm>
            <a:custGeom>
              <a:avLst/>
              <a:gdLst>
                <a:gd name="T0" fmla="*/ 134 w 13"/>
                <a:gd name="T1" fmla="*/ 36 h 19"/>
                <a:gd name="T2" fmla="*/ 122 w 13"/>
                <a:gd name="T3" fmla="*/ 163 h 19"/>
                <a:gd name="T4" fmla="*/ 0 w 13"/>
                <a:gd name="T5" fmla="*/ 183 h 19"/>
                <a:gd name="T6" fmla="*/ 150 w 13"/>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9">
                  <a:moveTo>
                    <a:pt x="11" y="3"/>
                  </a:moveTo>
                  <a:cubicBezTo>
                    <a:pt x="12" y="6"/>
                    <a:pt x="13" y="11"/>
                    <a:pt x="10" y="14"/>
                  </a:cubicBezTo>
                  <a:cubicBezTo>
                    <a:pt x="8" y="17"/>
                    <a:pt x="2" y="19"/>
                    <a:pt x="0" y="16"/>
                  </a:cubicBezTo>
                  <a:cubicBezTo>
                    <a:pt x="6" y="11"/>
                    <a:pt x="10" y="8"/>
                    <a:pt x="12" y="0"/>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 name="Freeform 694">
              <a:extLst>
                <a:ext uri="{FF2B5EF4-FFF2-40B4-BE49-F238E27FC236}">
                  <a16:creationId xmlns:a16="http://schemas.microsoft.com/office/drawing/2014/main" id="{13D03739-E534-E260-2F95-650F020E7EEB}"/>
                </a:ext>
              </a:extLst>
            </p:cNvPr>
            <p:cNvSpPr>
              <a:spLocks/>
            </p:cNvSpPr>
            <p:nvPr/>
          </p:nvSpPr>
          <p:spPr bwMode="auto">
            <a:xfrm>
              <a:off x="2550" y="1816"/>
              <a:ext cx="1367" cy="410"/>
            </a:xfrm>
            <a:custGeom>
              <a:avLst/>
              <a:gdLst>
                <a:gd name="T0" fmla="*/ 2792 w 609"/>
                <a:gd name="T1" fmla="*/ 1886 h 183"/>
                <a:gd name="T2" fmla="*/ 3380 w 609"/>
                <a:gd name="T3" fmla="*/ 789 h 183"/>
                <a:gd name="T4" fmla="*/ 6323 w 609"/>
                <a:gd name="T5" fmla="*/ 482 h 183"/>
                <a:gd name="T6" fmla="*/ 6887 w 609"/>
                <a:gd name="T7" fmla="*/ 9 h 183"/>
                <a:gd name="T8" fmla="*/ 5845 w 609"/>
                <a:gd name="T9" fmla="*/ 361 h 183"/>
                <a:gd name="T10" fmla="*/ 2781 w 609"/>
                <a:gd name="T11" fmla="*/ 598 h 183"/>
                <a:gd name="T12" fmla="*/ 1764 w 609"/>
                <a:gd name="T13" fmla="*/ 1562 h 183"/>
                <a:gd name="T14" fmla="*/ 1044 w 609"/>
                <a:gd name="T15" fmla="*/ 878 h 183"/>
                <a:gd name="T16" fmla="*/ 1538 w 609"/>
                <a:gd name="T17" fmla="*/ 9 h 183"/>
                <a:gd name="T18" fmla="*/ 1145 w 609"/>
                <a:gd name="T19" fmla="*/ 81 h 183"/>
                <a:gd name="T20" fmla="*/ 837 w 609"/>
                <a:gd name="T21" fmla="*/ 789 h 183"/>
                <a:gd name="T22" fmla="*/ 283 w 609"/>
                <a:gd name="T23" fmla="*/ 1562 h 183"/>
                <a:gd name="T24" fmla="*/ 171 w 609"/>
                <a:gd name="T25" fmla="*/ 1922 h 183"/>
                <a:gd name="T26" fmla="*/ 489 w 609"/>
                <a:gd name="T27" fmla="*/ 1877 h 183"/>
                <a:gd name="T28" fmla="*/ 1416 w 609"/>
                <a:gd name="T29" fmla="*/ 1833 h 183"/>
                <a:gd name="T30" fmla="*/ 1980 w 609"/>
                <a:gd name="T31" fmla="*/ 1958 h 183"/>
                <a:gd name="T32" fmla="*/ 2352 w 609"/>
                <a:gd name="T33" fmla="*/ 1857 h 183"/>
                <a:gd name="T34" fmla="*/ 2792 w 609"/>
                <a:gd name="T35" fmla="*/ 1886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9" h="183">
                  <a:moveTo>
                    <a:pt x="247" y="168"/>
                  </a:moveTo>
                  <a:cubicBezTo>
                    <a:pt x="254" y="112"/>
                    <a:pt x="258" y="87"/>
                    <a:pt x="299" y="70"/>
                  </a:cubicBezTo>
                  <a:cubicBezTo>
                    <a:pt x="340" y="53"/>
                    <a:pt x="526" y="46"/>
                    <a:pt x="559" y="43"/>
                  </a:cubicBezTo>
                  <a:cubicBezTo>
                    <a:pt x="592" y="40"/>
                    <a:pt x="607" y="45"/>
                    <a:pt x="609" y="1"/>
                  </a:cubicBezTo>
                  <a:cubicBezTo>
                    <a:pt x="606" y="26"/>
                    <a:pt x="575" y="32"/>
                    <a:pt x="517" y="32"/>
                  </a:cubicBezTo>
                  <a:cubicBezTo>
                    <a:pt x="459" y="32"/>
                    <a:pt x="297" y="9"/>
                    <a:pt x="246" y="53"/>
                  </a:cubicBezTo>
                  <a:cubicBezTo>
                    <a:pt x="195" y="97"/>
                    <a:pt x="218" y="128"/>
                    <a:pt x="156" y="139"/>
                  </a:cubicBezTo>
                  <a:cubicBezTo>
                    <a:pt x="94" y="150"/>
                    <a:pt x="83" y="113"/>
                    <a:pt x="92" y="78"/>
                  </a:cubicBezTo>
                  <a:cubicBezTo>
                    <a:pt x="101" y="43"/>
                    <a:pt x="118" y="9"/>
                    <a:pt x="136" y="1"/>
                  </a:cubicBezTo>
                  <a:cubicBezTo>
                    <a:pt x="120" y="3"/>
                    <a:pt x="107" y="0"/>
                    <a:pt x="101" y="7"/>
                  </a:cubicBezTo>
                  <a:cubicBezTo>
                    <a:pt x="95" y="14"/>
                    <a:pt x="74" y="70"/>
                    <a:pt x="74" y="70"/>
                  </a:cubicBezTo>
                  <a:cubicBezTo>
                    <a:pt x="74" y="70"/>
                    <a:pt x="49" y="114"/>
                    <a:pt x="25" y="139"/>
                  </a:cubicBezTo>
                  <a:cubicBezTo>
                    <a:pt x="0" y="164"/>
                    <a:pt x="15" y="171"/>
                    <a:pt x="15" y="171"/>
                  </a:cubicBezTo>
                  <a:cubicBezTo>
                    <a:pt x="15" y="171"/>
                    <a:pt x="29" y="172"/>
                    <a:pt x="43" y="167"/>
                  </a:cubicBezTo>
                  <a:cubicBezTo>
                    <a:pt x="57" y="162"/>
                    <a:pt x="97" y="167"/>
                    <a:pt x="125" y="163"/>
                  </a:cubicBezTo>
                  <a:cubicBezTo>
                    <a:pt x="153" y="159"/>
                    <a:pt x="161" y="165"/>
                    <a:pt x="175" y="174"/>
                  </a:cubicBezTo>
                  <a:cubicBezTo>
                    <a:pt x="189" y="183"/>
                    <a:pt x="197" y="171"/>
                    <a:pt x="208" y="165"/>
                  </a:cubicBezTo>
                  <a:cubicBezTo>
                    <a:pt x="219" y="159"/>
                    <a:pt x="244" y="163"/>
                    <a:pt x="247" y="168"/>
                  </a:cubicBezTo>
                </a:path>
              </a:pathLst>
            </a:custGeom>
            <a:solidFill>
              <a:srgbClr val="375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 name="Freeform 695">
              <a:extLst>
                <a:ext uri="{FF2B5EF4-FFF2-40B4-BE49-F238E27FC236}">
                  <a16:creationId xmlns:a16="http://schemas.microsoft.com/office/drawing/2014/main" id="{B3C513A1-F711-E2D7-9742-0C772F80C9BA}"/>
                </a:ext>
              </a:extLst>
            </p:cNvPr>
            <p:cNvSpPr>
              <a:spLocks/>
            </p:cNvSpPr>
            <p:nvPr/>
          </p:nvSpPr>
          <p:spPr bwMode="auto">
            <a:xfrm>
              <a:off x="2894" y="1735"/>
              <a:ext cx="361" cy="406"/>
            </a:xfrm>
            <a:custGeom>
              <a:avLst/>
              <a:gdLst>
                <a:gd name="T0" fmla="*/ 1227 w 161"/>
                <a:gd name="T1" fmla="*/ 81 h 181"/>
                <a:gd name="T2" fmla="*/ 1749 w 161"/>
                <a:gd name="T3" fmla="*/ 90 h 181"/>
                <a:gd name="T4" fmla="*/ 1769 w 161"/>
                <a:gd name="T5" fmla="*/ 655 h 181"/>
                <a:gd name="T6" fmla="*/ 1715 w 161"/>
                <a:gd name="T7" fmla="*/ 1126 h 181"/>
                <a:gd name="T8" fmla="*/ 1489 w 161"/>
                <a:gd name="T9" fmla="*/ 1288 h 181"/>
                <a:gd name="T10" fmla="*/ 1262 w 161"/>
                <a:gd name="T11" fmla="*/ 1445 h 181"/>
                <a:gd name="T12" fmla="*/ 1137 w 161"/>
                <a:gd name="T13" fmla="*/ 1590 h 181"/>
                <a:gd name="T14" fmla="*/ 991 w 161"/>
                <a:gd name="T15" fmla="*/ 1680 h 181"/>
                <a:gd name="T16" fmla="*/ 724 w 161"/>
                <a:gd name="T17" fmla="*/ 1918 h 181"/>
                <a:gd name="T18" fmla="*/ 462 w 161"/>
                <a:gd name="T19" fmla="*/ 1943 h 181"/>
                <a:gd name="T20" fmla="*/ 202 w 161"/>
                <a:gd name="T21" fmla="*/ 1288 h 181"/>
                <a:gd name="T22" fmla="*/ 90 w 161"/>
                <a:gd name="T23" fmla="*/ 902 h 181"/>
                <a:gd name="T24" fmla="*/ 0 w 161"/>
                <a:gd name="T25" fmla="*/ 417 h 181"/>
                <a:gd name="T26" fmla="*/ 215 w 161"/>
                <a:gd name="T27" fmla="*/ 870 h 181"/>
                <a:gd name="T28" fmla="*/ 498 w 161"/>
                <a:gd name="T29" fmla="*/ 1886 h 181"/>
                <a:gd name="T30" fmla="*/ 1052 w 161"/>
                <a:gd name="T31" fmla="*/ 1308 h 181"/>
                <a:gd name="T32" fmla="*/ 1332 w 161"/>
                <a:gd name="T33" fmla="*/ 1142 h 181"/>
                <a:gd name="T34" fmla="*/ 1522 w 161"/>
                <a:gd name="T35" fmla="*/ 902 h 181"/>
                <a:gd name="T36" fmla="*/ 1590 w 161"/>
                <a:gd name="T37" fmla="*/ 408 h 181"/>
                <a:gd name="T38" fmla="*/ 1377 w 161"/>
                <a:gd name="T39" fmla="*/ 81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 h="181">
                  <a:moveTo>
                    <a:pt x="109" y="7"/>
                  </a:moveTo>
                  <a:cubicBezTo>
                    <a:pt x="117" y="2"/>
                    <a:pt x="150" y="0"/>
                    <a:pt x="155" y="8"/>
                  </a:cubicBezTo>
                  <a:cubicBezTo>
                    <a:pt x="161" y="19"/>
                    <a:pt x="157" y="45"/>
                    <a:pt x="157" y="58"/>
                  </a:cubicBezTo>
                  <a:cubicBezTo>
                    <a:pt x="157" y="69"/>
                    <a:pt x="161" y="92"/>
                    <a:pt x="152" y="100"/>
                  </a:cubicBezTo>
                  <a:cubicBezTo>
                    <a:pt x="148" y="104"/>
                    <a:pt x="138" y="112"/>
                    <a:pt x="132" y="114"/>
                  </a:cubicBezTo>
                  <a:cubicBezTo>
                    <a:pt x="124" y="118"/>
                    <a:pt x="118" y="122"/>
                    <a:pt x="112" y="128"/>
                  </a:cubicBezTo>
                  <a:cubicBezTo>
                    <a:pt x="108" y="132"/>
                    <a:pt x="105" y="139"/>
                    <a:pt x="101" y="141"/>
                  </a:cubicBezTo>
                  <a:cubicBezTo>
                    <a:pt x="99" y="142"/>
                    <a:pt x="94" y="144"/>
                    <a:pt x="88" y="149"/>
                  </a:cubicBezTo>
                  <a:cubicBezTo>
                    <a:pt x="79" y="157"/>
                    <a:pt x="67" y="170"/>
                    <a:pt x="64" y="170"/>
                  </a:cubicBezTo>
                  <a:cubicBezTo>
                    <a:pt x="45" y="171"/>
                    <a:pt x="58" y="181"/>
                    <a:pt x="41" y="172"/>
                  </a:cubicBezTo>
                  <a:cubicBezTo>
                    <a:pt x="31" y="168"/>
                    <a:pt x="21" y="123"/>
                    <a:pt x="18" y="114"/>
                  </a:cubicBezTo>
                  <a:cubicBezTo>
                    <a:pt x="15" y="102"/>
                    <a:pt x="12" y="92"/>
                    <a:pt x="8" y="80"/>
                  </a:cubicBezTo>
                  <a:cubicBezTo>
                    <a:pt x="4" y="67"/>
                    <a:pt x="1" y="50"/>
                    <a:pt x="0" y="37"/>
                  </a:cubicBezTo>
                  <a:cubicBezTo>
                    <a:pt x="10" y="45"/>
                    <a:pt x="13" y="65"/>
                    <a:pt x="19" y="77"/>
                  </a:cubicBezTo>
                  <a:cubicBezTo>
                    <a:pt x="27" y="93"/>
                    <a:pt x="27" y="160"/>
                    <a:pt x="44" y="167"/>
                  </a:cubicBezTo>
                  <a:cubicBezTo>
                    <a:pt x="62" y="174"/>
                    <a:pt x="77" y="129"/>
                    <a:pt x="93" y="116"/>
                  </a:cubicBezTo>
                  <a:cubicBezTo>
                    <a:pt x="101" y="110"/>
                    <a:pt x="109" y="106"/>
                    <a:pt x="118" y="101"/>
                  </a:cubicBezTo>
                  <a:cubicBezTo>
                    <a:pt x="126" y="96"/>
                    <a:pt x="130" y="89"/>
                    <a:pt x="135" y="80"/>
                  </a:cubicBezTo>
                  <a:cubicBezTo>
                    <a:pt x="142" y="66"/>
                    <a:pt x="141" y="51"/>
                    <a:pt x="141" y="36"/>
                  </a:cubicBezTo>
                  <a:cubicBezTo>
                    <a:pt x="141" y="21"/>
                    <a:pt x="138" y="11"/>
                    <a:pt x="122" y="7"/>
                  </a:cubicBezTo>
                </a:path>
              </a:pathLst>
            </a:custGeom>
            <a:solidFill>
              <a:srgbClr val="B15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9" name="Freeform 696">
              <a:extLst>
                <a:ext uri="{FF2B5EF4-FFF2-40B4-BE49-F238E27FC236}">
                  <a16:creationId xmlns:a16="http://schemas.microsoft.com/office/drawing/2014/main" id="{35E2792A-D474-3199-8DA9-AF42E3FFD4DA}"/>
                </a:ext>
              </a:extLst>
            </p:cNvPr>
            <p:cNvSpPr>
              <a:spLocks/>
            </p:cNvSpPr>
            <p:nvPr/>
          </p:nvSpPr>
          <p:spPr bwMode="auto">
            <a:xfrm>
              <a:off x="3091" y="1899"/>
              <a:ext cx="714" cy="294"/>
            </a:xfrm>
            <a:custGeom>
              <a:avLst/>
              <a:gdLst>
                <a:gd name="T0" fmla="*/ 65 w 318"/>
                <a:gd name="T1" fmla="*/ 1481 h 131"/>
                <a:gd name="T2" fmla="*/ 656 w 318"/>
                <a:gd name="T3" fmla="*/ 373 h 131"/>
                <a:gd name="T4" fmla="*/ 3599 w 318"/>
                <a:gd name="T5" fmla="*/ 65 h 131"/>
                <a:gd name="T6" fmla="*/ 465 w 318"/>
                <a:gd name="T7" fmla="*/ 247 h 131"/>
                <a:gd name="T8" fmla="*/ 65 w 318"/>
                <a:gd name="T9" fmla="*/ 1481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1">
                  <a:moveTo>
                    <a:pt x="6" y="131"/>
                  </a:moveTo>
                  <a:cubicBezTo>
                    <a:pt x="13" y="75"/>
                    <a:pt x="17" y="50"/>
                    <a:pt x="58" y="33"/>
                  </a:cubicBezTo>
                  <a:cubicBezTo>
                    <a:pt x="99" y="16"/>
                    <a:pt x="285" y="9"/>
                    <a:pt x="318" y="6"/>
                  </a:cubicBezTo>
                  <a:cubicBezTo>
                    <a:pt x="241" y="4"/>
                    <a:pt x="77" y="0"/>
                    <a:pt x="41" y="22"/>
                  </a:cubicBezTo>
                  <a:cubicBezTo>
                    <a:pt x="5" y="43"/>
                    <a:pt x="0" y="95"/>
                    <a:pt x="6" y="131"/>
                  </a:cubicBezTo>
                </a:path>
              </a:pathLst>
            </a:custGeom>
            <a:solidFill>
              <a:srgbClr val="004A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0" name="Freeform 697">
              <a:extLst>
                <a:ext uri="{FF2B5EF4-FFF2-40B4-BE49-F238E27FC236}">
                  <a16:creationId xmlns:a16="http://schemas.microsoft.com/office/drawing/2014/main" id="{F114E323-F142-DEAC-3C3D-C7E25844438D}"/>
                </a:ext>
              </a:extLst>
            </p:cNvPr>
            <p:cNvSpPr>
              <a:spLocks/>
            </p:cNvSpPr>
            <p:nvPr/>
          </p:nvSpPr>
          <p:spPr bwMode="auto">
            <a:xfrm>
              <a:off x="3111" y="1928"/>
              <a:ext cx="140" cy="126"/>
            </a:xfrm>
            <a:custGeom>
              <a:avLst/>
              <a:gdLst>
                <a:gd name="T0" fmla="*/ 567 w 62"/>
                <a:gd name="T1" fmla="*/ 227 h 56"/>
                <a:gd name="T2" fmla="*/ 705 w 62"/>
                <a:gd name="T3" fmla="*/ 194 h 56"/>
                <a:gd name="T4" fmla="*/ 714 w 62"/>
                <a:gd name="T5" fmla="*/ 0 h 56"/>
                <a:gd name="T6" fmla="*/ 368 w 62"/>
                <a:gd name="T7" fmla="*/ 101 h 56"/>
                <a:gd name="T8" fmla="*/ 0 w 62"/>
                <a:gd name="T9" fmla="*/ 628 h 56"/>
                <a:gd name="T10" fmla="*/ 45 w 62"/>
                <a:gd name="T11" fmla="*/ 628 h 56"/>
                <a:gd name="T12" fmla="*/ 174 w 62"/>
                <a:gd name="T13" fmla="*/ 482 h 56"/>
                <a:gd name="T14" fmla="*/ 321 w 62"/>
                <a:gd name="T15" fmla="*/ 365 h 56"/>
                <a:gd name="T16" fmla="*/ 567 w 62"/>
                <a:gd name="T17" fmla="*/ 22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56">
                  <a:moveTo>
                    <a:pt x="49" y="20"/>
                  </a:moveTo>
                  <a:cubicBezTo>
                    <a:pt x="52" y="19"/>
                    <a:pt x="56" y="18"/>
                    <a:pt x="61" y="17"/>
                  </a:cubicBezTo>
                  <a:cubicBezTo>
                    <a:pt x="62" y="12"/>
                    <a:pt x="62" y="6"/>
                    <a:pt x="62" y="0"/>
                  </a:cubicBezTo>
                  <a:cubicBezTo>
                    <a:pt x="49" y="2"/>
                    <a:pt x="39" y="5"/>
                    <a:pt x="32" y="9"/>
                  </a:cubicBezTo>
                  <a:cubicBezTo>
                    <a:pt x="15" y="19"/>
                    <a:pt x="5" y="36"/>
                    <a:pt x="0" y="55"/>
                  </a:cubicBezTo>
                  <a:cubicBezTo>
                    <a:pt x="1" y="56"/>
                    <a:pt x="3" y="55"/>
                    <a:pt x="4" y="55"/>
                  </a:cubicBezTo>
                  <a:cubicBezTo>
                    <a:pt x="8" y="53"/>
                    <a:pt x="11" y="46"/>
                    <a:pt x="15" y="42"/>
                  </a:cubicBezTo>
                  <a:cubicBezTo>
                    <a:pt x="19" y="38"/>
                    <a:pt x="23" y="35"/>
                    <a:pt x="28" y="32"/>
                  </a:cubicBezTo>
                  <a:cubicBezTo>
                    <a:pt x="34" y="28"/>
                    <a:pt x="41" y="24"/>
                    <a:pt x="49" y="20"/>
                  </a:cubicBezTo>
                </a:path>
              </a:pathLst>
            </a:custGeom>
            <a:solidFill>
              <a:srgbClr val="AF39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1" name="Freeform 698">
              <a:extLst>
                <a:ext uri="{FF2B5EF4-FFF2-40B4-BE49-F238E27FC236}">
                  <a16:creationId xmlns:a16="http://schemas.microsoft.com/office/drawing/2014/main" id="{3B38CE03-B188-0DBE-0974-3790CF57D6F3}"/>
                </a:ext>
              </a:extLst>
            </p:cNvPr>
            <p:cNvSpPr>
              <a:spLocks/>
            </p:cNvSpPr>
            <p:nvPr/>
          </p:nvSpPr>
          <p:spPr bwMode="auto">
            <a:xfrm>
              <a:off x="2782" y="1688"/>
              <a:ext cx="1065" cy="222"/>
            </a:xfrm>
            <a:custGeom>
              <a:avLst/>
              <a:gdLst>
                <a:gd name="T0" fmla="*/ 2323 w 475"/>
                <a:gd name="T1" fmla="*/ 271 h 99"/>
                <a:gd name="T2" fmla="*/ 5354 w 475"/>
                <a:gd name="T3" fmla="*/ 191 h 99"/>
                <a:gd name="T4" fmla="*/ 1307 w 475"/>
                <a:gd name="T5" fmla="*/ 574 h 99"/>
                <a:gd name="T6" fmla="*/ 0 w 475"/>
                <a:gd name="T7" fmla="*/ 1117 h 99"/>
                <a:gd name="T8" fmla="*/ 20 w 475"/>
                <a:gd name="T9" fmla="*/ 765 h 99"/>
                <a:gd name="T10" fmla="*/ 688 w 475"/>
                <a:gd name="T11" fmla="*/ 608 h 99"/>
                <a:gd name="T12" fmla="*/ 2323 w 475"/>
                <a:gd name="T13" fmla="*/ 271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99">
                  <a:moveTo>
                    <a:pt x="206" y="24"/>
                  </a:moveTo>
                  <a:cubicBezTo>
                    <a:pt x="245" y="16"/>
                    <a:pt x="443" y="0"/>
                    <a:pt x="475" y="17"/>
                  </a:cubicBezTo>
                  <a:cubicBezTo>
                    <a:pt x="435" y="9"/>
                    <a:pt x="196" y="22"/>
                    <a:pt x="116" y="51"/>
                  </a:cubicBezTo>
                  <a:cubicBezTo>
                    <a:pt x="36" y="80"/>
                    <a:pt x="11" y="74"/>
                    <a:pt x="0" y="99"/>
                  </a:cubicBezTo>
                  <a:cubicBezTo>
                    <a:pt x="2" y="68"/>
                    <a:pt x="2" y="68"/>
                    <a:pt x="2" y="68"/>
                  </a:cubicBezTo>
                  <a:cubicBezTo>
                    <a:pt x="2" y="68"/>
                    <a:pt x="42" y="60"/>
                    <a:pt x="61" y="54"/>
                  </a:cubicBezTo>
                  <a:cubicBezTo>
                    <a:pt x="80" y="47"/>
                    <a:pt x="150" y="30"/>
                    <a:pt x="206" y="24"/>
                  </a:cubicBezTo>
                </a:path>
              </a:pathLst>
            </a:custGeom>
            <a:solidFill>
              <a:srgbClr val="375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2" name="Freeform 699">
              <a:extLst>
                <a:ext uri="{FF2B5EF4-FFF2-40B4-BE49-F238E27FC236}">
                  <a16:creationId xmlns:a16="http://schemas.microsoft.com/office/drawing/2014/main" id="{BB1238BC-1133-E537-304A-860C56722F7C}"/>
                </a:ext>
              </a:extLst>
            </p:cNvPr>
            <p:cNvSpPr>
              <a:spLocks/>
            </p:cNvSpPr>
            <p:nvPr/>
          </p:nvSpPr>
          <p:spPr bwMode="auto">
            <a:xfrm>
              <a:off x="2313" y="1230"/>
              <a:ext cx="926" cy="884"/>
            </a:xfrm>
            <a:custGeom>
              <a:avLst/>
              <a:gdLst>
                <a:gd name="T0" fmla="*/ 65 w 413"/>
                <a:gd name="T1" fmla="*/ 2506 h 394"/>
                <a:gd name="T2" fmla="*/ 20 w 413"/>
                <a:gd name="T3" fmla="*/ 3242 h 394"/>
                <a:gd name="T4" fmla="*/ 101 w 413"/>
                <a:gd name="T5" fmla="*/ 3590 h 394"/>
                <a:gd name="T6" fmla="*/ 327 w 413"/>
                <a:gd name="T7" fmla="*/ 3861 h 394"/>
                <a:gd name="T8" fmla="*/ 417 w 413"/>
                <a:gd name="T9" fmla="*/ 3996 h 394"/>
                <a:gd name="T10" fmla="*/ 554 w 413"/>
                <a:gd name="T11" fmla="*/ 4097 h 394"/>
                <a:gd name="T12" fmla="*/ 870 w 413"/>
                <a:gd name="T13" fmla="*/ 4214 h 394"/>
                <a:gd name="T14" fmla="*/ 1206 w 413"/>
                <a:gd name="T15" fmla="*/ 4395 h 394"/>
                <a:gd name="T16" fmla="*/ 1352 w 413"/>
                <a:gd name="T17" fmla="*/ 4384 h 394"/>
                <a:gd name="T18" fmla="*/ 1498 w 413"/>
                <a:gd name="T19" fmla="*/ 4279 h 394"/>
                <a:gd name="T20" fmla="*/ 1995 w 413"/>
                <a:gd name="T21" fmla="*/ 3624 h 394"/>
                <a:gd name="T22" fmla="*/ 2222 w 413"/>
                <a:gd name="T23" fmla="*/ 2950 h 394"/>
                <a:gd name="T24" fmla="*/ 2478 w 413"/>
                <a:gd name="T25" fmla="*/ 2652 h 394"/>
                <a:gd name="T26" fmla="*/ 2821 w 413"/>
                <a:gd name="T27" fmla="*/ 2668 h 394"/>
                <a:gd name="T28" fmla="*/ 2921 w 413"/>
                <a:gd name="T29" fmla="*/ 2798 h 394"/>
                <a:gd name="T30" fmla="*/ 3087 w 413"/>
                <a:gd name="T31" fmla="*/ 2769 h 394"/>
                <a:gd name="T32" fmla="*/ 3404 w 413"/>
                <a:gd name="T33" fmla="*/ 2632 h 394"/>
                <a:gd name="T34" fmla="*/ 4238 w 413"/>
                <a:gd name="T35" fmla="*/ 2461 h 394"/>
                <a:gd name="T36" fmla="*/ 4590 w 413"/>
                <a:gd name="T37" fmla="*/ 2396 h 394"/>
                <a:gd name="T38" fmla="*/ 4590 w 413"/>
                <a:gd name="T39" fmla="*/ 2044 h 394"/>
                <a:gd name="T40" fmla="*/ 3812 w 413"/>
                <a:gd name="T41" fmla="*/ 814 h 394"/>
                <a:gd name="T42" fmla="*/ 3314 w 413"/>
                <a:gd name="T43" fmla="*/ 417 h 394"/>
                <a:gd name="T44" fmla="*/ 2895 w 413"/>
                <a:gd name="T45" fmla="*/ 0 h 394"/>
                <a:gd name="T46" fmla="*/ 3031 w 413"/>
                <a:gd name="T47" fmla="*/ 408 h 394"/>
                <a:gd name="T48" fmla="*/ 3413 w 413"/>
                <a:gd name="T49" fmla="*/ 983 h 394"/>
                <a:gd name="T50" fmla="*/ 3247 w 413"/>
                <a:gd name="T51" fmla="*/ 1680 h 394"/>
                <a:gd name="T52" fmla="*/ 2569 w 413"/>
                <a:gd name="T53" fmla="*/ 1728 h 394"/>
                <a:gd name="T54" fmla="*/ 1735 w 413"/>
                <a:gd name="T55" fmla="*/ 2769 h 394"/>
                <a:gd name="T56" fmla="*/ 1271 w 413"/>
                <a:gd name="T57" fmla="*/ 3769 h 394"/>
                <a:gd name="T58" fmla="*/ 720 w 413"/>
                <a:gd name="T59" fmla="*/ 3805 h 394"/>
                <a:gd name="T60" fmla="*/ 336 w 413"/>
                <a:gd name="T61" fmla="*/ 3397 h 394"/>
                <a:gd name="T62" fmla="*/ 327 w 413"/>
                <a:gd name="T63" fmla="*/ 1918 h 394"/>
                <a:gd name="T64" fmla="*/ 482 w 413"/>
                <a:gd name="T65" fmla="*/ 1571 h 394"/>
                <a:gd name="T66" fmla="*/ 608 w 413"/>
                <a:gd name="T67" fmla="*/ 1335 h 394"/>
                <a:gd name="T68" fmla="*/ 437 w 413"/>
                <a:gd name="T69" fmla="*/ 1571 h 394"/>
                <a:gd name="T70" fmla="*/ 271 w 413"/>
                <a:gd name="T71" fmla="*/ 1887 h 394"/>
                <a:gd name="T72" fmla="*/ 110 w 413"/>
                <a:gd name="T73" fmla="*/ 2405 h 3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3" h="394">
                  <a:moveTo>
                    <a:pt x="6" y="222"/>
                  </a:moveTo>
                  <a:cubicBezTo>
                    <a:pt x="0" y="242"/>
                    <a:pt x="1" y="265"/>
                    <a:pt x="2" y="287"/>
                  </a:cubicBezTo>
                  <a:cubicBezTo>
                    <a:pt x="3" y="297"/>
                    <a:pt x="4" y="308"/>
                    <a:pt x="9" y="318"/>
                  </a:cubicBezTo>
                  <a:cubicBezTo>
                    <a:pt x="14" y="327"/>
                    <a:pt x="23" y="334"/>
                    <a:pt x="29" y="342"/>
                  </a:cubicBezTo>
                  <a:cubicBezTo>
                    <a:pt x="33" y="346"/>
                    <a:pt x="34" y="351"/>
                    <a:pt x="37" y="354"/>
                  </a:cubicBezTo>
                  <a:cubicBezTo>
                    <a:pt x="40" y="358"/>
                    <a:pt x="45" y="360"/>
                    <a:pt x="49" y="363"/>
                  </a:cubicBezTo>
                  <a:cubicBezTo>
                    <a:pt x="58" y="370"/>
                    <a:pt x="66" y="370"/>
                    <a:pt x="77" y="373"/>
                  </a:cubicBezTo>
                  <a:cubicBezTo>
                    <a:pt x="88" y="376"/>
                    <a:pt x="99" y="380"/>
                    <a:pt x="107" y="389"/>
                  </a:cubicBezTo>
                  <a:cubicBezTo>
                    <a:pt x="113" y="394"/>
                    <a:pt x="113" y="393"/>
                    <a:pt x="120" y="388"/>
                  </a:cubicBezTo>
                  <a:cubicBezTo>
                    <a:pt x="124" y="386"/>
                    <a:pt x="129" y="383"/>
                    <a:pt x="133" y="379"/>
                  </a:cubicBezTo>
                  <a:cubicBezTo>
                    <a:pt x="149" y="362"/>
                    <a:pt x="166" y="341"/>
                    <a:pt x="177" y="321"/>
                  </a:cubicBezTo>
                  <a:cubicBezTo>
                    <a:pt x="187" y="301"/>
                    <a:pt x="190" y="281"/>
                    <a:pt x="197" y="261"/>
                  </a:cubicBezTo>
                  <a:cubicBezTo>
                    <a:pt x="201" y="250"/>
                    <a:pt x="208" y="240"/>
                    <a:pt x="220" y="235"/>
                  </a:cubicBezTo>
                  <a:cubicBezTo>
                    <a:pt x="229" y="232"/>
                    <a:pt x="243" y="229"/>
                    <a:pt x="250" y="236"/>
                  </a:cubicBezTo>
                  <a:cubicBezTo>
                    <a:pt x="253" y="240"/>
                    <a:pt x="254" y="246"/>
                    <a:pt x="259" y="248"/>
                  </a:cubicBezTo>
                  <a:cubicBezTo>
                    <a:pt x="262" y="249"/>
                    <a:pt x="270" y="246"/>
                    <a:pt x="274" y="245"/>
                  </a:cubicBezTo>
                  <a:cubicBezTo>
                    <a:pt x="283" y="241"/>
                    <a:pt x="292" y="236"/>
                    <a:pt x="302" y="233"/>
                  </a:cubicBezTo>
                  <a:cubicBezTo>
                    <a:pt x="326" y="227"/>
                    <a:pt x="352" y="222"/>
                    <a:pt x="376" y="218"/>
                  </a:cubicBezTo>
                  <a:cubicBezTo>
                    <a:pt x="384" y="217"/>
                    <a:pt x="402" y="218"/>
                    <a:pt x="407" y="212"/>
                  </a:cubicBezTo>
                  <a:cubicBezTo>
                    <a:pt x="413" y="205"/>
                    <a:pt x="409" y="189"/>
                    <a:pt x="407" y="181"/>
                  </a:cubicBezTo>
                  <a:cubicBezTo>
                    <a:pt x="399" y="138"/>
                    <a:pt x="374" y="99"/>
                    <a:pt x="338" y="72"/>
                  </a:cubicBezTo>
                  <a:cubicBezTo>
                    <a:pt x="323" y="60"/>
                    <a:pt x="310" y="47"/>
                    <a:pt x="294" y="37"/>
                  </a:cubicBezTo>
                  <a:cubicBezTo>
                    <a:pt x="282" y="29"/>
                    <a:pt x="261" y="15"/>
                    <a:pt x="257" y="0"/>
                  </a:cubicBezTo>
                  <a:cubicBezTo>
                    <a:pt x="254" y="15"/>
                    <a:pt x="259" y="25"/>
                    <a:pt x="269" y="36"/>
                  </a:cubicBezTo>
                  <a:cubicBezTo>
                    <a:pt x="283" y="53"/>
                    <a:pt x="295" y="66"/>
                    <a:pt x="303" y="87"/>
                  </a:cubicBezTo>
                  <a:cubicBezTo>
                    <a:pt x="311" y="109"/>
                    <a:pt x="313" y="138"/>
                    <a:pt x="288" y="149"/>
                  </a:cubicBezTo>
                  <a:cubicBezTo>
                    <a:pt x="269" y="158"/>
                    <a:pt x="248" y="151"/>
                    <a:pt x="228" y="153"/>
                  </a:cubicBezTo>
                  <a:cubicBezTo>
                    <a:pt x="185" y="158"/>
                    <a:pt x="150" y="203"/>
                    <a:pt x="154" y="245"/>
                  </a:cubicBezTo>
                  <a:cubicBezTo>
                    <a:pt x="157" y="279"/>
                    <a:pt x="149" y="321"/>
                    <a:pt x="113" y="334"/>
                  </a:cubicBezTo>
                  <a:cubicBezTo>
                    <a:pt x="99" y="339"/>
                    <a:pt x="79" y="341"/>
                    <a:pt x="64" y="337"/>
                  </a:cubicBezTo>
                  <a:cubicBezTo>
                    <a:pt x="49" y="333"/>
                    <a:pt x="36" y="315"/>
                    <a:pt x="30" y="301"/>
                  </a:cubicBezTo>
                  <a:cubicBezTo>
                    <a:pt x="12" y="262"/>
                    <a:pt x="16" y="210"/>
                    <a:pt x="29" y="170"/>
                  </a:cubicBezTo>
                  <a:cubicBezTo>
                    <a:pt x="33" y="159"/>
                    <a:pt x="37" y="149"/>
                    <a:pt x="43" y="139"/>
                  </a:cubicBezTo>
                  <a:cubicBezTo>
                    <a:pt x="46" y="132"/>
                    <a:pt x="53" y="126"/>
                    <a:pt x="54" y="118"/>
                  </a:cubicBezTo>
                  <a:cubicBezTo>
                    <a:pt x="50" y="126"/>
                    <a:pt x="43" y="132"/>
                    <a:pt x="39" y="139"/>
                  </a:cubicBezTo>
                  <a:cubicBezTo>
                    <a:pt x="34" y="149"/>
                    <a:pt x="28" y="157"/>
                    <a:pt x="24" y="167"/>
                  </a:cubicBezTo>
                  <a:cubicBezTo>
                    <a:pt x="17" y="182"/>
                    <a:pt x="15" y="198"/>
                    <a:pt x="10" y="213"/>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3" name="Freeform 700">
              <a:extLst>
                <a:ext uri="{FF2B5EF4-FFF2-40B4-BE49-F238E27FC236}">
                  <a16:creationId xmlns:a16="http://schemas.microsoft.com/office/drawing/2014/main" id="{760E4A35-E41F-AA0D-1E25-7D00482B470E}"/>
                </a:ext>
              </a:extLst>
            </p:cNvPr>
            <p:cNvSpPr>
              <a:spLocks/>
            </p:cNvSpPr>
            <p:nvPr/>
          </p:nvSpPr>
          <p:spPr bwMode="auto">
            <a:xfrm>
              <a:off x="2501" y="1302"/>
              <a:ext cx="747" cy="801"/>
            </a:xfrm>
            <a:custGeom>
              <a:avLst/>
              <a:gdLst>
                <a:gd name="T0" fmla="*/ 2279 w 333"/>
                <a:gd name="T1" fmla="*/ 0 h 357"/>
                <a:gd name="T2" fmla="*/ 3477 w 333"/>
                <a:gd name="T3" fmla="*/ 1173 h 357"/>
                <a:gd name="T4" fmla="*/ 3587 w 333"/>
                <a:gd name="T5" fmla="*/ 2053 h 357"/>
                <a:gd name="T6" fmla="*/ 2461 w 333"/>
                <a:gd name="T7" fmla="*/ 2271 h 357"/>
                <a:gd name="T8" fmla="*/ 1988 w 333"/>
                <a:gd name="T9" fmla="*/ 2425 h 357"/>
                <a:gd name="T10" fmla="*/ 1606 w 333"/>
                <a:gd name="T11" fmla="*/ 2307 h 357"/>
                <a:gd name="T12" fmla="*/ 1263 w 333"/>
                <a:gd name="T13" fmla="*/ 2699 h 357"/>
                <a:gd name="T14" fmla="*/ 725 w 333"/>
                <a:gd name="T15" fmla="*/ 3716 h 357"/>
                <a:gd name="T16" fmla="*/ 328 w 333"/>
                <a:gd name="T17" fmla="*/ 4032 h 357"/>
                <a:gd name="T18" fmla="*/ 0 w 333"/>
                <a:gd name="T19" fmla="*/ 3850 h 357"/>
                <a:gd name="T20" fmla="*/ 498 w 333"/>
                <a:gd name="T21" fmla="*/ 3740 h 357"/>
                <a:gd name="T22" fmla="*/ 1007 w 333"/>
                <a:gd name="T23" fmla="*/ 3040 h 357"/>
                <a:gd name="T24" fmla="*/ 1635 w 333"/>
                <a:gd name="T25" fmla="*/ 1999 h 357"/>
                <a:gd name="T26" fmla="*/ 2486 w 333"/>
                <a:gd name="T27" fmla="*/ 2089 h 357"/>
                <a:gd name="T28" fmla="*/ 3241 w 333"/>
                <a:gd name="T29" fmla="*/ 1728 h 357"/>
                <a:gd name="T30" fmla="*/ 2279 w 333"/>
                <a:gd name="T31" fmla="*/ 0 h 3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3" h="357">
                  <a:moveTo>
                    <a:pt x="202" y="0"/>
                  </a:moveTo>
                  <a:cubicBezTo>
                    <a:pt x="228" y="7"/>
                    <a:pt x="284" y="45"/>
                    <a:pt x="308" y="104"/>
                  </a:cubicBezTo>
                  <a:cubicBezTo>
                    <a:pt x="332" y="163"/>
                    <a:pt x="333" y="178"/>
                    <a:pt x="318" y="182"/>
                  </a:cubicBezTo>
                  <a:cubicBezTo>
                    <a:pt x="302" y="186"/>
                    <a:pt x="249" y="191"/>
                    <a:pt x="218" y="201"/>
                  </a:cubicBezTo>
                  <a:cubicBezTo>
                    <a:pt x="187" y="211"/>
                    <a:pt x="181" y="217"/>
                    <a:pt x="176" y="215"/>
                  </a:cubicBezTo>
                  <a:cubicBezTo>
                    <a:pt x="172" y="213"/>
                    <a:pt x="162" y="198"/>
                    <a:pt x="142" y="204"/>
                  </a:cubicBezTo>
                  <a:cubicBezTo>
                    <a:pt x="123" y="210"/>
                    <a:pt x="119" y="213"/>
                    <a:pt x="112" y="239"/>
                  </a:cubicBezTo>
                  <a:cubicBezTo>
                    <a:pt x="104" y="264"/>
                    <a:pt x="84" y="312"/>
                    <a:pt x="64" y="329"/>
                  </a:cubicBezTo>
                  <a:cubicBezTo>
                    <a:pt x="44" y="345"/>
                    <a:pt x="32" y="357"/>
                    <a:pt x="29" y="357"/>
                  </a:cubicBezTo>
                  <a:cubicBezTo>
                    <a:pt x="26" y="356"/>
                    <a:pt x="11" y="343"/>
                    <a:pt x="0" y="341"/>
                  </a:cubicBezTo>
                  <a:cubicBezTo>
                    <a:pt x="23" y="339"/>
                    <a:pt x="30" y="347"/>
                    <a:pt x="44" y="331"/>
                  </a:cubicBezTo>
                  <a:cubicBezTo>
                    <a:pt x="59" y="314"/>
                    <a:pt x="80" y="308"/>
                    <a:pt x="89" y="269"/>
                  </a:cubicBezTo>
                  <a:cubicBezTo>
                    <a:pt x="98" y="231"/>
                    <a:pt x="104" y="186"/>
                    <a:pt x="145" y="177"/>
                  </a:cubicBezTo>
                  <a:cubicBezTo>
                    <a:pt x="191" y="167"/>
                    <a:pt x="188" y="193"/>
                    <a:pt x="220" y="185"/>
                  </a:cubicBezTo>
                  <a:cubicBezTo>
                    <a:pt x="253" y="176"/>
                    <a:pt x="276" y="180"/>
                    <a:pt x="287" y="153"/>
                  </a:cubicBezTo>
                  <a:cubicBezTo>
                    <a:pt x="298" y="125"/>
                    <a:pt x="278" y="38"/>
                    <a:pt x="202" y="0"/>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 name="Freeform 701">
              <a:extLst>
                <a:ext uri="{FF2B5EF4-FFF2-40B4-BE49-F238E27FC236}">
                  <a16:creationId xmlns:a16="http://schemas.microsoft.com/office/drawing/2014/main" id="{F7384647-B27F-0183-CCDE-BD581D7CF60F}"/>
                </a:ext>
              </a:extLst>
            </p:cNvPr>
            <p:cNvSpPr>
              <a:spLocks/>
            </p:cNvSpPr>
            <p:nvPr/>
          </p:nvSpPr>
          <p:spPr bwMode="auto">
            <a:xfrm>
              <a:off x="2315" y="1766"/>
              <a:ext cx="74" cy="245"/>
            </a:xfrm>
            <a:custGeom>
              <a:avLst/>
              <a:gdLst>
                <a:gd name="T0" fmla="*/ 45 w 33"/>
                <a:gd name="T1" fmla="*/ 656 h 109"/>
                <a:gd name="T2" fmla="*/ 126 w 33"/>
                <a:gd name="T3" fmla="*/ 1000 h 109"/>
                <a:gd name="T4" fmla="*/ 247 w 33"/>
                <a:gd name="T5" fmla="*/ 1110 h 109"/>
                <a:gd name="T6" fmla="*/ 327 w 33"/>
                <a:gd name="T7" fmla="*/ 1238 h 109"/>
                <a:gd name="T8" fmla="*/ 271 w 33"/>
                <a:gd name="T9" fmla="*/ 1065 h 109"/>
                <a:gd name="T10" fmla="*/ 146 w 33"/>
                <a:gd name="T11" fmla="*/ 737 h 109"/>
                <a:gd name="T12" fmla="*/ 81 w 33"/>
                <a:gd name="T13" fmla="*/ 292 h 109"/>
                <a:gd name="T14" fmla="*/ 90 w 33"/>
                <a:gd name="T15" fmla="*/ 0 h 109"/>
                <a:gd name="T16" fmla="*/ 36 w 33"/>
                <a:gd name="T17" fmla="*/ 591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09">
                  <a:moveTo>
                    <a:pt x="4" y="58"/>
                  </a:moveTo>
                  <a:cubicBezTo>
                    <a:pt x="3" y="66"/>
                    <a:pt x="6" y="81"/>
                    <a:pt x="11" y="88"/>
                  </a:cubicBezTo>
                  <a:cubicBezTo>
                    <a:pt x="14" y="93"/>
                    <a:pt x="18" y="94"/>
                    <a:pt x="22" y="98"/>
                  </a:cubicBezTo>
                  <a:cubicBezTo>
                    <a:pt x="26" y="101"/>
                    <a:pt x="26" y="105"/>
                    <a:pt x="29" y="109"/>
                  </a:cubicBezTo>
                  <a:cubicBezTo>
                    <a:pt x="33" y="104"/>
                    <a:pt x="26" y="99"/>
                    <a:pt x="24" y="94"/>
                  </a:cubicBezTo>
                  <a:cubicBezTo>
                    <a:pt x="19" y="85"/>
                    <a:pt x="16" y="74"/>
                    <a:pt x="13" y="65"/>
                  </a:cubicBezTo>
                  <a:cubicBezTo>
                    <a:pt x="8" y="52"/>
                    <a:pt x="7" y="40"/>
                    <a:pt x="7" y="26"/>
                  </a:cubicBezTo>
                  <a:cubicBezTo>
                    <a:pt x="7" y="18"/>
                    <a:pt x="11" y="8"/>
                    <a:pt x="8" y="0"/>
                  </a:cubicBezTo>
                  <a:cubicBezTo>
                    <a:pt x="0" y="13"/>
                    <a:pt x="3" y="37"/>
                    <a:pt x="3" y="52"/>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5" name="Freeform 702">
              <a:extLst>
                <a:ext uri="{FF2B5EF4-FFF2-40B4-BE49-F238E27FC236}">
                  <a16:creationId xmlns:a16="http://schemas.microsoft.com/office/drawing/2014/main" id="{C8D76069-A262-EE4A-88CA-3B39FFD5B646}"/>
                </a:ext>
              </a:extLst>
            </p:cNvPr>
            <p:cNvSpPr>
              <a:spLocks/>
            </p:cNvSpPr>
            <p:nvPr/>
          </p:nvSpPr>
          <p:spPr bwMode="auto">
            <a:xfrm>
              <a:off x="2797" y="817"/>
              <a:ext cx="115" cy="187"/>
            </a:xfrm>
            <a:custGeom>
              <a:avLst/>
              <a:gdLst>
                <a:gd name="T0" fmla="*/ 575 w 51"/>
                <a:gd name="T1" fmla="*/ 25 h 83"/>
                <a:gd name="T2" fmla="*/ 539 w 51"/>
                <a:gd name="T3" fmla="*/ 356 h 83"/>
                <a:gd name="T4" fmla="*/ 503 w 51"/>
                <a:gd name="T5" fmla="*/ 676 h 83"/>
                <a:gd name="T6" fmla="*/ 345 w 51"/>
                <a:gd name="T7" fmla="*/ 894 h 83"/>
                <a:gd name="T8" fmla="*/ 0 w 51"/>
                <a:gd name="T9" fmla="*/ 949 h 83"/>
                <a:gd name="T10" fmla="*/ 422 w 51"/>
                <a:gd name="T11" fmla="*/ 514 h 83"/>
                <a:gd name="T12" fmla="*/ 483 w 51"/>
                <a:gd name="T13" fmla="*/ 239 h 83"/>
                <a:gd name="T14" fmla="*/ 559 w 51"/>
                <a:gd name="T15" fmla="*/ 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83">
                  <a:moveTo>
                    <a:pt x="50" y="2"/>
                  </a:moveTo>
                  <a:cubicBezTo>
                    <a:pt x="51" y="11"/>
                    <a:pt x="48" y="21"/>
                    <a:pt x="47" y="31"/>
                  </a:cubicBezTo>
                  <a:cubicBezTo>
                    <a:pt x="46" y="40"/>
                    <a:pt x="46" y="50"/>
                    <a:pt x="44" y="59"/>
                  </a:cubicBezTo>
                  <a:cubicBezTo>
                    <a:pt x="43" y="69"/>
                    <a:pt x="41" y="75"/>
                    <a:pt x="30" y="78"/>
                  </a:cubicBezTo>
                  <a:cubicBezTo>
                    <a:pt x="21" y="81"/>
                    <a:pt x="10" y="80"/>
                    <a:pt x="0" y="83"/>
                  </a:cubicBezTo>
                  <a:cubicBezTo>
                    <a:pt x="18" y="78"/>
                    <a:pt x="33" y="63"/>
                    <a:pt x="37" y="45"/>
                  </a:cubicBezTo>
                  <a:cubicBezTo>
                    <a:pt x="39" y="37"/>
                    <a:pt x="41" y="29"/>
                    <a:pt x="42" y="21"/>
                  </a:cubicBezTo>
                  <a:cubicBezTo>
                    <a:pt x="44" y="14"/>
                    <a:pt x="50" y="7"/>
                    <a:pt x="49" y="0"/>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6" name="Freeform 703">
              <a:extLst>
                <a:ext uri="{FF2B5EF4-FFF2-40B4-BE49-F238E27FC236}">
                  <a16:creationId xmlns:a16="http://schemas.microsoft.com/office/drawing/2014/main" id="{7213BE1F-B5D7-9957-CFB7-FE8E926968A2}"/>
                </a:ext>
              </a:extLst>
            </p:cNvPr>
            <p:cNvSpPr>
              <a:spLocks/>
            </p:cNvSpPr>
            <p:nvPr/>
          </p:nvSpPr>
          <p:spPr bwMode="auto">
            <a:xfrm>
              <a:off x="2627" y="853"/>
              <a:ext cx="85" cy="220"/>
            </a:xfrm>
            <a:custGeom>
              <a:avLst/>
              <a:gdLst>
                <a:gd name="T0" fmla="*/ 380 w 38"/>
                <a:gd name="T1" fmla="*/ 0 h 98"/>
                <a:gd name="T2" fmla="*/ 360 w 38"/>
                <a:gd name="T3" fmla="*/ 691 h 98"/>
                <a:gd name="T4" fmla="*/ 324 w 38"/>
                <a:gd name="T5" fmla="*/ 983 h 98"/>
                <a:gd name="T6" fmla="*/ 170 w 38"/>
                <a:gd name="T7" fmla="*/ 1028 h 98"/>
                <a:gd name="T8" fmla="*/ 20 w 38"/>
                <a:gd name="T9" fmla="*/ 1109 h 98"/>
                <a:gd name="T10" fmla="*/ 20 w 38"/>
                <a:gd name="T11" fmla="*/ 862 h 98"/>
                <a:gd name="T12" fmla="*/ 36 w 38"/>
                <a:gd name="T13" fmla="*/ 599 h 98"/>
                <a:gd name="T14" fmla="*/ 65 w 38"/>
                <a:gd name="T15" fmla="*/ 882 h 98"/>
                <a:gd name="T16" fmla="*/ 246 w 38"/>
                <a:gd name="T17" fmla="*/ 862 h 98"/>
                <a:gd name="T18" fmla="*/ 291 w 38"/>
                <a:gd name="T19" fmla="*/ 644 h 98"/>
                <a:gd name="T20" fmla="*/ 360 w 38"/>
                <a:gd name="T21" fmla="*/ 283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98">
                  <a:moveTo>
                    <a:pt x="34" y="0"/>
                  </a:moveTo>
                  <a:cubicBezTo>
                    <a:pt x="34" y="20"/>
                    <a:pt x="30" y="41"/>
                    <a:pt x="32" y="61"/>
                  </a:cubicBezTo>
                  <a:cubicBezTo>
                    <a:pt x="33" y="70"/>
                    <a:pt x="38" y="82"/>
                    <a:pt x="29" y="87"/>
                  </a:cubicBezTo>
                  <a:cubicBezTo>
                    <a:pt x="25" y="89"/>
                    <a:pt x="20" y="89"/>
                    <a:pt x="15" y="91"/>
                  </a:cubicBezTo>
                  <a:cubicBezTo>
                    <a:pt x="11" y="93"/>
                    <a:pt x="6" y="96"/>
                    <a:pt x="2" y="98"/>
                  </a:cubicBezTo>
                  <a:cubicBezTo>
                    <a:pt x="1" y="91"/>
                    <a:pt x="2" y="83"/>
                    <a:pt x="2" y="76"/>
                  </a:cubicBezTo>
                  <a:cubicBezTo>
                    <a:pt x="2" y="69"/>
                    <a:pt x="0" y="59"/>
                    <a:pt x="3" y="53"/>
                  </a:cubicBezTo>
                  <a:cubicBezTo>
                    <a:pt x="4" y="60"/>
                    <a:pt x="3" y="72"/>
                    <a:pt x="6" y="78"/>
                  </a:cubicBezTo>
                  <a:cubicBezTo>
                    <a:pt x="10" y="85"/>
                    <a:pt x="17" y="80"/>
                    <a:pt x="22" y="76"/>
                  </a:cubicBezTo>
                  <a:cubicBezTo>
                    <a:pt x="26" y="71"/>
                    <a:pt x="25" y="63"/>
                    <a:pt x="26" y="57"/>
                  </a:cubicBezTo>
                  <a:cubicBezTo>
                    <a:pt x="27" y="47"/>
                    <a:pt x="26" y="33"/>
                    <a:pt x="32" y="25"/>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7" name="Freeform 704">
              <a:extLst>
                <a:ext uri="{FF2B5EF4-FFF2-40B4-BE49-F238E27FC236}">
                  <a16:creationId xmlns:a16="http://schemas.microsoft.com/office/drawing/2014/main" id="{CCD98A7C-EF30-58B7-2C1B-19B0EB7CA023}"/>
                </a:ext>
              </a:extLst>
            </p:cNvPr>
            <p:cNvSpPr>
              <a:spLocks/>
            </p:cNvSpPr>
            <p:nvPr/>
          </p:nvSpPr>
          <p:spPr bwMode="auto">
            <a:xfrm>
              <a:off x="2786" y="905"/>
              <a:ext cx="106" cy="112"/>
            </a:xfrm>
            <a:custGeom>
              <a:avLst/>
              <a:gdLst>
                <a:gd name="T0" fmla="*/ 92 w 47"/>
                <a:gd name="T1" fmla="*/ 45 h 50"/>
                <a:gd name="T2" fmla="*/ 45 w 47"/>
                <a:gd name="T3" fmla="*/ 372 h 50"/>
                <a:gd name="T4" fmla="*/ 126 w 47"/>
                <a:gd name="T5" fmla="*/ 542 h 50"/>
                <a:gd name="T6" fmla="*/ 345 w 47"/>
                <a:gd name="T7" fmla="*/ 473 h 50"/>
                <a:gd name="T8" fmla="*/ 530 w 47"/>
                <a:gd name="T9" fmla="*/ 347 h 50"/>
                <a:gd name="T10" fmla="*/ 365 w 47"/>
                <a:gd name="T11" fmla="*/ 426 h 50"/>
                <a:gd name="T12" fmla="*/ 194 w 47"/>
                <a:gd name="T13" fmla="*/ 437 h 50"/>
                <a:gd name="T14" fmla="*/ 147 w 47"/>
                <a:gd name="T15" fmla="*/ 190 h 50"/>
                <a:gd name="T16" fmla="*/ 147 w 47"/>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50">
                  <a:moveTo>
                    <a:pt x="8" y="4"/>
                  </a:moveTo>
                  <a:cubicBezTo>
                    <a:pt x="8" y="13"/>
                    <a:pt x="6" y="24"/>
                    <a:pt x="4" y="33"/>
                  </a:cubicBezTo>
                  <a:cubicBezTo>
                    <a:pt x="2" y="41"/>
                    <a:pt x="0" y="50"/>
                    <a:pt x="11" y="48"/>
                  </a:cubicBezTo>
                  <a:cubicBezTo>
                    <a:pt x="17" y="46"/>
                    <a:pt x="24" y="43"/>
                    <a:pt x="30" y="42"/>
                  </a:cubicBezTo>
                  <a:cubicBezTo>
                    <a:pt x="35" y="40"/>
                    <a:pt x="47" y="39"/>
                    <a:pt x="46" y="31"/>
                  </a:cubicBezTo>
                  <a:cubicBezTo>
                    <a:pt x="42" y="31"/>
                    <a:pt x="37" y="36"/>
                    <a:pt x="32" y="38"/>
                  </a:cubicBezTo>
                  <a:cubicBezTo>
                    <a:pt x="27" y="39"/>
                    <a:pt x="22" y="39"/>
                    <a:pt x="17" y="39"/>
                  </a:cubicBezTo>
                  <a:cubicBezTo>
                    <a:pt x="14" y="32"/>
                    <a:pt x="14" y="25"/>
                    <a:pt x="13" y="17"/>
                  </a:cubicBezTo>
                  <a:cubicBezTo>
                    <a:pt x="12" y="11"/>
                    <a:pt x="11" y="6"/>
                    <a:pt x="13" y="0"/>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8" name="Freeform 705">
              <a:extLst>
                <a:ext uri="{FF2B5EF4-FFF2-40B4-BE49-F238E27FC236}">
                  <a16:creationId xmlns:a16="http://schemas.microsoft.com/office/drawing/2014/main" id="{E3EA31DD-DB8E-065F-E875-AC4974F7284A}"/>
                </a:ext>
              </a:extLst>
            </p:cNvPr>
            <p:cNvSpPr>
              <a:spLocks/>
            </p:cNvSpPr>
            <p:nvPr/>
          </p:nvSpPr>
          <p:spPr bwMode="auto">
            <a:xfrm>
              <a:off x="2371" y="952"/>
              <a:ext cx="123" cy="240"/>
            </a:xfrm>
            <a:custGeom>
              <a:avLst/>
              <a:gdLst>
                <a:gd name="T0" fmla="*/ 0 w 55"/>
                <a:gd name="T1" fmla="*/ 227 h 107"/>
                <a:gd name="T2" fmla="*/ 134 w 55"/>
                <a:gd name="T3" fmla="*/ 1097 h 107"/>
                <a:gd name="T4" fmla="*/ 210 w 55"/>
                <a:gd name="T5" fmla="*/ 1207 h 107"/>
                <a:gd name="T6" fmla="*/ 344 w 55"/>
                <a:gd name="T7" fmla="*/ 1126 h 107"/>
                <a:gd name="T8" fmla="*/ 606 w 55"/>
                <a:gd name="T9" fmla="*/ 915 h 107"/>
                <a:gd name="T10" fmla="*/ 550 w 55"/>
                <a:gd name="T11" fmla="*/ 482 h 107"/>
                <a:gd name="T12" fmla="*/ 445 w 55"/>
                <a:gd name="T13" fmla="*/ 0 h 107"/>
                <a:gd name="T14" fmla="*/ 344 w 55"/>
                <a:gd name="T15" fmla="*/ 352 h 107"/>
                <a:gd name="T16" fmla="*/ 380 w 55"/>
                <a:gd name="T17" fmla="*/ 846 h 107"/>
                <a:gd name="T18" fmla="*/ 300 w 55"/>
                <a:gd name="T19" fmla="*/ 960 h 107"/>
                <a:gd name="T20" fmla="*/ 190 w 55"/>
                <a:gd name="T21" fmla="*/ 754 h 107"/>
                <a:gd name="T22" fmla="*/ 125 w 55"/>
                <a:gd name="T23" fmla="*/ 588 h 107"/>
                <a:gd name="T24" fmla="*/ 36 w 55"/>
                <a:gd name="T25" fmla="*/ 36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107">
                  <a:moveTo>
                    <a:pt x="0" y="20"/>
                  </a:moveTo>
                  <a:cubicBezTo>
                    <a:pt x="0" y="46"/>
                    <a:pt x="5" y="73"/>
                    <a:pt x="12" y="97"/>
                  </a:cubicBezTo>
                  <a:cubicBezTo>
                    <a:pt x="13" y="101"/>
                    <a:pt x="13" y="106"/>
                    <a:pt x="19" y="107"/>
                  </a:cubicBezTo>
                  <a:cubicBezTo>
                    <a:pt x="24" y="107"/>
                    <a:pt x="27" y="102"/>
                    <a:pt x="31" y="100"/>
                  </a:cubicBezTo>
                  <a:cubicBezTo>
                    <a:pt x="38" y="94"/>
                    <a:pt x="53" y="90"/>
                    <a:pt x="54" y="81"/>
                  </a:cubicBezTo>
                  <a:cubicBezTo>
                    <a:pt x="55" y="69"/>
                    <a:pt x="51" y="55"/>
                    <a:pt x="49" y="43"/>
                  </a:cubicBezTo>
                  <a:cubicBezTo>
                    <a:pt x="47" y="31"/>
                    <a:pt x="47" y="10"/>
                    <a:pt x="40" y="0"/>
                  </a:cubicBezTo>
                  <a:cubicBezTo>
                    <a:pt x="36" y="10"/>
                    <a:pt x="30" y="20"/>
                    <a:pt x="31" y="31"/>
                  </a:cubicBezTo>
                  <a:cubicBezTo>
                    <a:pt x="32" y="46"/>
                    <a:pt x="34" y="60"/>
                    <a:pt x="34" y="75"/>
                  </a:cubicBezTo>
                  <a:cubicBezTo>
                    <a:pt x="33" y="79"/>
                    <a:pt x="32" y="87"/>
                    <a:pt x="27" y="85"/>
                  </a:cubicBezTo>
                  <a:cubicBezTo>
                    <a:pt x="22" y="84"/>
                    <a:pt x="20" y="71"/>
                    <a:pt x="17" y="67"/>
                  </a:cubicBezTo>
                  <a:cubicBezTo>
                    <a:pt x="12" y="61"/>
                    <a:pt x="13" y="60"/>
                    <a:pt x="11" y="52"/>
                  </a:cubicBezTo>
                  <a:cubicBezTo>
                    <a:pt x="9" y="44"/>
                    <a:pt x="2" y="40"/>
                    <a:pt x="3" y="32"/>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9" name="Freeform 706">
              <a:extLst>
                <a:ext uri="{FF2B5EF4-FFF2-40B4-BE49-F238E27FC236}">
                  <a16:creationId xmlns:a16="http://schemas.microsoft.com/office/drawing/2014/main" id="{097BBB00-1CB8-C8BE-BE92-6E70245BB4AC}"/>
                </a:ext>
              </a:extLst>
            </p:cNvPr>
            <p:cNvSpPr>
              <a:spLocks/>
            </p:cNvSpPr>
            <p:nvPr/>
          </p:nvSpPr>
          <p:spPr bwMode="auto">
            <a:xfrm>
              <a:off x="2465" y="1351"/>
              <a:ext cx="142" cy="106"/>
            </a:xfrm>
            <a:custGeom>
              <a:avLst/>
              <a:gdLst>
                <a:gd name="T0" fmla="*/ 0 w 63"/>
                <a:gd name="T1" fmla="*/ 447 h 47"/>
                <a:gd name="T2" fmla="*/ 228 w 63"/>
                <a:gd name="T3" fmla="*/ 194 h 47"/>
                <a:gd name="T4" fmla="*/ 482 w 63"/>
                <a:gd name="T5" fmla="*/ 0 h 47"/>
                <a:gd name="T6" fmla="*/ 721 w 63"/>
                <a:gd name="T7" fmla="*/ 126 h 47"/>
                <a:gd name="T8" fmla="*/ 412 w 63"/>
                <a:gd name="T9" fmla="*/ 228 h 47"/>
                <a:gd name="T10" fmla="*/ 219 w 63"/>
                <a:gd name="T11" fmla="*/ 345 h 47"/>
                <a:gd name="T12" fmla="*/ 11 w 63"/>
                <a:gd name="T13" fmla="*/ 539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47">
                  <a:moveTo>
                    <a:pt x="0" y="39"/>
                  </a:moveTo>
                  <a:cubicBezTo>
                    <a:pt x="7" y="33"/>
                    <a:pt x="14" y="24"/>
                    <a:pt x="20" y="17"/>
                  </a:cubicBezTo>
                  <a:cubicBezTo>
                    <a:pt x="27" y="11"/>
                    <a:pt x="33" y="4"/>
                    <a:pt x="42" y="0"/>
                  </a:cubicBezTo>
                  <a:cubicBezTo>
                    <a:pt x="49" y="7"/>
                    <a:pt x="51" y="19"/>
                    <a:pt x="63" y="11"/>
                  </a:cubicBezTo>
                  <a:cubicBezTo>
                    <a:pt x="56" y="28"/>
                    <a:pt x="47" y="15"/>
                    <a:pt x="36" y="20"/>
                  </a:cubicBezTo>
                  <a:cubicBezTo>
                    <a:pt x="29" y="23"/>
                    <a:pt x="25" y="27"/>
                    <a:pt x="19" y="30"/>
                  </a:cubicBezTo>
                  <a:cubicBezTo>
                    <a:pt x="12" y="34"/>
                    <a:pt x="3" y="38"/>
                    <a:pt x="1" y="47"/>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0" name="Freeform 707">
              <a:extLst>
                <a:ext uri="{FF2B5EF4-FFF2-40B4-BE49-F238E27FC236}">
                  <a16:creationId xmlns:a16="http://schemas.microsoft.com/office/drawing/2014/main" id="{1E51A85C-239C-B5BA-CC82-920C92EA8C6C}"/>
                </a:ext>
              </a:extLst>
            </p:cNvPr>
            <p:cNvSpPr>
              <a:spLocks/>
            </p:cNvSpPr>
            <p:nvPr/>
          </p:nvSpPr>
          <p:spPr bwMode="auto">
            <a:xfrm>
              <a:off x="2613" y="1237"/>
              <a:ext cx="124" cy="126"/>
            </a:xfrm>
            <a:custGeom>
              <a:avLst/>
              <a:gdLst>
                <a:gd name="T0" fmla="*/ 0 w 55"/>
                <a:gd name="T1" fmla="*/ 639 h 56"/>
                <a:gd name="T2" fmla="*/ 45 w 55"/>
                <a:gd name="T3" fmla="*/ 421 h 56"/>
                <a:gd name="T4" fmla="*/ 126 w 55"/>
                <a:gd name="T5" fmla="*/ 254 h 56"/>
                <a:gd name="T6" fmla="*/ 528 w 55"/>
                <a:gd name="T7" fmla="*/ 0 h 56"/>
                <a:gd name="T8" fmla="*/ 539 w 55"/>
                <a:gd name="T9" fmla="*/ 137 h 56"/>
                <a:gd name="T10" fmla="*/ 631 w 55"/>
                <a:gd name="T11" fmla="*/ 227 h 56"/>
                <a:gd name="T12" fmla="*/ 284 w 55"/>
                <a:gd name="T13" fmla="*/ 299 h 56"/>
                <a:gd name="T14" fmla="*/ 174 w 55"/>
                <a:gd name="T15" fmla="*/ 457 h 56"/>
                <a:gd name="T16" fmla="*/ 25 w 55"/>
                <a:gd name="T17" fmla="*/ 59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56">
                  <a:moveTo>
                    <a:pt x="0" y="56"/>
                  </a:moveTo>
                  <a:cubicBezTo>
                    <a:pt x="4" y="50"/>
                    <a:pt x="3" y="44"/>
                    <a:pt x="4" y="37"/>
                  </a:cubicBezTo>
                  <a:cubicBezTo>
                    <a:pt x="5" y="32"/>
                    <a:pt x="8" y="26"/>
                    <a:pt x="11" y="22"/>
                  </a:cubicBezTo>
                  <a:cubicBezTo>
                    <a:pt x="17" y="12"/>
                    <a:pt x="35" y="5"/>
                    <a:pt x="46" y="0"/>
                  </a:cubicBezTo>
                  <a:cubicBezTo>
                    <a:pt x="48" y="4"/>
                    <a:pt x="45" y="8"/>
                    <a:pt x="47" y="12"/>
                  </a:cubicBezTo>
                  <a:cubicBezTo>
                    <a:pt x="49" y="16"/>
                    <a:pt x="54" y="17"/>
                    <a:pt x="55" y="20"/>
                  </a:cubicBezTo>
                  <a:cubicBezTo>
                    <a:pt x="44" y="20"/>
                    <a:pt x="35" y="16"/>
                    <a:pt x="25" y="26"/>
                  </a:cubicBezTo>
                  <a:cubicBezTo>
                    <a:pt x="21" y="30"/>
                    <a:pt x="19" y="36"/>
                    <a:pt x="15" y="40"/>
                  </a:cubicBezTo>
                  <a:cubicBezTo>
                    <a:pt x="11" y="45"/>
                    <a:pt x="5" y="47"/>
                    <a:pt x="2" y="52"/>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1" name="Freeform 708">
              <a:extLst>
                <a:ext uri="{FF2B5EF4-FFF2-40B4-BE49-F238E27FC236}">
                  <a16:creationId xmlns:a16="http://schemas.microsoft.com/office/drawing/2014/main" id="{73B00E26-81A5-9CD8-EA11-8B42CF7C5511}"/>
                </a:ext>
              </a:extLst>
            </p:cNvPr>
            <p:cNvSpPr>
              <a:spLocks/>
            </p:cNvSpPr>
            <p:nvPr/>
          </p:nvSpPr>
          <p:spPr bwMode="auto">
            <a:xfrm>
              <a:off x="2730" y="1172"/>
              <a:ext cx="213" cy="132"/>
            </a:xfrm>
            <a:custGeom>
              <a:avLst/>
              <a:gdLst>
                <a:gd name="T0" fmla="*/ 56 w 95"/>
                <a:gd name="T1" fmla="*/ 291 h 59"/>
                <a:gd name="T2" fmla="*/ 765 w 95"/>
                <a:gd name="T3" fmla="*/ 0 h 59"/>
                <a:gd name="T4" fmla="*/ 1072 w 95"/>
                <a:gd name="T5" fmla="*/ 651 h 59"/>
                <a:gd name="T6" fmla="*/ 825 w 95"/>
                <a:gd name="T7" fmla="*/ 506 h 59"/>
                <a:gd name="T8" fmla="*/ 635 w 95"/>
                <a:gd name="T9" fmla="*/ 280 h 59"/>
                <a:gd name="T10" fmla="*/ 316 w 95"/>
                <a:gd name="T11" fmla="*/ 291 h 59"/>
                <a:gd name="T12" fmla="*/ 65 w 95"/>
                <a:gd name="T13" fmla="*/ 425 h 59"/>
                <a:gd name="T14" fmla="*/ 56 w 95"/>
                <a:gd name="T15" fmla="*/ 291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59">
                  <a:moveTo>
                    <a:pt x="5" y="26"/>
                  </a:moveTo>
                  <a:cubicBezTo>
                    <a:pt x="25" y="15"/>
                    <a:pt x="46" y="5"/>
                    <a:pt x="68" y="0"/>
                  </a:cubicBezTo>
                  <a:cubicBezTo>
                    <a:pt x="70" y="21"/>
                    <a:pt x="80" y="43"/>
                    <a:pt x="95" y="58"/>
                  </a:cubicBezTo>
                  <a:cubicBezTo>
                    <a:pt x="88" y="59"/>
                    <a:pt x="77" y="51"/>
                    <a:pt x="73" y="45"/>
                  </a:cubicBezTo>
                  <a:cubicBezTo>
                    <a:pt x="67" y="37"/>
                    <a:pt x="67" y="27"/>
                    <a:pt x="56" y="25"/>
                  </a:cubicBezTo>
                  <a:cubicBezTo>
                    <a:pt x="46" y="22"/>
                    <a:pt x="37" y="26"/>
                    <a:pt x="28" y="26"/>
                  </a:cubicBezTo>
                  <a:cubicBezTo>
                    <a:pt x="18" y="26"/>
                    <a:pt x="9" y="27"/>
                    <a:pt x="6" y="38"/>
                  </a:cubicBezTo>
                  <a:cubicBezTo>
                    <a:pt x="0" y="35"/>
                    <a:pt x="2" y="31"/>
                    <a:pt x="5" y="26"/>
                  </a:cubicBezTo>
                </a:path>
              </a:pathLst>
            </a:custGeom>
            <a:solidFill>
              <a:srgbClr val="B43A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2" name="Freeform 709">
              <a:extLst>
                <a:ext uri="{FF2B5EF4-FFF2-40B4-BE49-F238E27FC236}">
                  <a16:creationId xmlns:a16="http://schemas.microsoft.com/office/drawing/2014/main" id="{01CB66F7-A12C-5A0E-7733-A10769D5903F}"/>
                </a:ext>
              </a:extLst>
            </p:cNvPr>
            <p:cNvSpPr>
              <a:spLocks/>
            </p:cNvSpPr>
            <p:nvPr/>
          </p:nvSpPr>
          <p:spPr bwMode="auto">
            <a:xfrm>
              <a:off x="2782" y="1172"/>
              <a:ext cx="112" cy="65"/>
            </a:xfrm>
            <a:custGeom>
              <a:avLst/>
              <a:gdLst>
                <a:gd name="T0" fmla="*/ 0 w 50"/>
                <a:gd name="T1" fmla="*/ 182 h 29"/>
                <a:gd name="T2" fmla="*/ 426 w 50"/>
                <a:gd name="T3" fmla="*/ 20 h 29"/>
                <a:gd name="T4" fmla="*/ 497 w 50"/>
                <a:gd name="T5" fmla="*/ 36 h 29"/>
                <a:gd name="T6" fmla="*/ 517 w 50"/>
                <a:gd name="T7" fmla="*/ 126 h 29"/>
                <a:gd name="T8" fmla="*/ 562 w 50"/>
                <a:gd name="T9" fmla="*/ 327 h 29"/>
                <a:gd name="T10" fmla="*/ 437 w 50"/>
                <a:gd name="T11" fmla="*/ 146 h 29"/>
                <a:gd name="T12" fmla="*/ 246 w 50"/>
                <a:gd name="T13" fmla="*/ 14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29">
                  <a:moveTo>
                    <a:pt x="0" y="16"/>
                  </a:moveTo>
                  <a:cubicBezTo>
                    <a:pt x="12" y="16"/>
                    <a:pt x="25" y="4"/>
                    <a:pt x="38" y="2"/>
                  </a:cubicBezTo>
                  <a:cubicBezTo>
                    <a:pt x="42" y="1"/>
                    <a:pt x="41" y="0"/>
                    <a:pt x="44" y="3"/>
                  </a:cubicBezTo>
                  <a:cubicBezTo>
                    <a:pt x="46" y="5"/>
                    <a:pt x="46" y="9"/>
                    <a:pt x="46" y="11"/>
                  </a:cubicBezTo>
                  <a:cubicBezTo>
                    <a:pt x="47" y="18"/>
                    <a:pt x="47" y="23"/>
                    <a:pt x="50" y="29"/>
                  </a:cubicBezTo>
                  <a:cubicBezTo>
                    <a:pt x="41" y="26"/>
                    <a:pt x="43" y="18"/>
                    <a:pt x="39" y="13"/>
                  </a:cubicBezTo>
                  <a:cubicBezTo>
                    <a:pt x="35" y="7"/>
                    <a:pt x="28" y="13"/>
                    <a:pt x="22" y="13"/>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3" name="Freeform 710">
              <a:extLst>
                <a:ext uri="{FF2B5EF4-FFF2-40B4-BE49-F238E27FC236}">
                  <a16:creationId xmlns:a16="http://schemas.microsoft.com/office/drawing/2014/main" id="{DB7A2D2A-0612-3F0A-B79A-A2CEC1A3F2B4}"/>
                </a:ext>
              </a:extLst>
            </p:cNvPr>
            <p:cNvSpPr>
              <a:spLocks/>
            </p:cNvSpPr>
            <p:nvPr/>
          </p:nvSpPr>
          <p:spPr bwMode="auto">
            <a:xfrm>
              <a:off x="2654" y="1239"/>
              <a:ext cx="78" cy="38"/>
            </a:xfrm>
            <a:custGeom>
              <a:avLst/>
              <a:gdLst>
                <a:gd name="T0" fmla="*/ 0 w 35"/>
                <a:gd name="T1" fmla="*/ 190 h 17"/>
                <a:gd name="T2" fmla="*/ 263 w 35"/>
                <a:gd name="T3" fmla="*/ 36 h 17"/>
                <a:gd name="T4" fmla="*/ 388 w 35"/>
                <a:gd name="T5" fmla="*/ 170 h 17"/>
                <a:gd name="T6" fmla="*/ 154 w 35"/>
                <a:gd name="T7" fmla="*/ 10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7">
                  <a:moveTo>
                    <a:pt x="0" y="17"/>
                  </a:moveTo>
                  <a:cubicBezTo>
                    <a:pt x="6" y="13"/>
                    <a:pt x="16" y="6"/>
                    <a:pt x="24" y="3"/>
                  </a:cubicBezTo>
                  <a:cubicBezTo>
                    <a:pt x="32" y="0"/>
                    <a:pt x="33" y="8"/>
                    <a:pt x="35" y="15"/>
                  </a:cubicBezTo>
                  <a:cubicBezTo>
                    <a:pt x="26" y="11"/>
                    <a:pt x="24" y="6"/>
                    <a:pt x="14" y="9"/>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4" name="Freeform 711">
              <a:extLst>
                <a:ext uri="{FF2B5EF4-FFF2-40B4-BE49-F238E27FC236}">
                  <a16:creationId xmlns:a16="http://schemas.microsoft.com/office/drawing/2014/main" id="{C2230194-6BEA-282F-FFB5-68C99A7EFE08}"/>
                </a:ext>
              </a:extLst>
            </p:cNvPr>
            <p:cNvSpPr>
              <a:spLocks/>
            </p:cNvSpPr>
            <p:nvPr/>
          </p:nvSpPr>
          <p:spPr bwMode="auto">
            <a:xfrm>
              <a:off x="2501" y="1345"/>
              <a:ext cx="79" cy="58"/>
            </a:xfrm>
            <a:custGeom>
              <a:avLst/>
              <a:gdLst>
                <a:gd name="T0" fmla="*/ 0 w 35"/>
                <a:gd name="T1" fmla="*/ 288 h 26"/>
                <a:gd name="T2" fmla="*/ 311 w 35"/>
                <a:gd name="T3" fmla="*/ 20 h 26"/>
                <a:gd name="T4" fmla="*/ 402 w 35"/>
                <a:gd name="T5" fmla="*/ 178 h 26"/>
                <a:gd name="T6" fmla="*/ 284 w 35"/>
                <a:gd name="T7" fmla="*/ 100 h 26"/>
                <a:gd name="T8" fmla="*/ 183 w 35"/>
                <a:gd name="T9" fmla="*/ 145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6">
                  <a:moveTo>
                    <a:pt x="0" y="26"/>
                  </a:moveTo>
                  <a:cubicBezTo>
                    <a:pt x="1" y="19"/>
                    <a:pt x="19" y="0"/>
                    <a:pt x="27" y="2"/>
                  </a:cubicBezTo>
                  <a:cubicBezTo>
                    <a:pt x="29" y="6"/>
                    <a:pt x="32" y="12"/>
                    <a:pt x="35" y="16"/>
                  </a:cubicBezTo>
                  <a:cubicBezTo>
                    <a:pt x="33" y="15"/>
                    <a:pt x="27" y="10"/>
                    <a:pt x="25" y="9"/>
                  </a:cubicBezTo>
                  <a:cubicBezTo>
                    <a:pt x="21" y="9"/>
                    <a:pt x="19" y="11"/>
                    <a:pt x="16" y="13"/>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5" name="Freeform 712">
              <a:extLst>
                <a:ext uri="{FF2B5EF4-FFF2-40B4-BE49-F238E27FC236}">
                  <a16:creationId xmlns:a16="http://schemas.microsoft.com/office/drawing/2014/main" id="{CFF08BD5-82D1-16E2-FE97-19D08978B6F7}"/>
                </a:ext>
              </a:extLst>
            </p:cNvPr>
            <p:cNvSpPr>
              <a:spLocks/>
            </p:cNvSpPr>
            <p:nvPr/>
          </p:nvSpPr>
          <p:spPr bwMode="auto">
            <a:xfrm>
              <a:off x="2440" y="1001"/>
              <a:ext cx="54" cy="173"/>
            </a:xfrm>
            <a:custGeom>
              <a:avLst/>
              <a:gdLst>
                <a:gd name="T0" fmla="*/ 146 w 24"/>
                <a:gd name="T1" fmla="*/ 0 h 77"/>
                <a:gd name="T2" fmla="*/ 254 w 24"/>
                <a:gd name="T3" fmla="*/ 555 h 77"/>
                <a:gd name="T4" fmla="*/ 207 w 24"/>
                <a:gd name="T5" fmla="*/ 748 h 77"/>
                <a:gd name="T6" fmla="*/ 0 w 24"/>
                <a:gd name="T7" fmla="*/ 874 h 77"/>
                <a:gd name="T8" fmla="*/ 162 w 24"/>
                <a:gd name="T9" fmla="*/ 692 h 77"/>
                <a:gd name="T10" fmla="*/ 173 w 24"/>
                <a:gd name="T11" fmla="*/ 373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7">
                  <a:moveTo>
                    <a:pt x="13" y="0"/>
                  </a:moveTo>
                  <a:cubicBezTo>
                    <a:pt x="17" y="15"/>
                    <a:pt x="20" y="33"/>
                    <a:pt x="22" y="49"/>
                  </a:cubicBezTo>
                  <a:cubicBezTo>
                    <a:pt x="23" y="57"/>
                    <a:pt x="24" y="61"/>
                    <a:pt x="18" y="66"/>
                  </a:cubicBezTo>
                  <a:cubicBezTo>
                    <a:pt x="13" y="70"/>
                    <a:pt x="6" y="74"/>
                    <a:pt x="0" y="77"/>
                  </a:cubicBezTo>
                  <a:cubicBezTo>
                    <a:pt x="5" y="72"/>
                    <a:pt x="12" y="67"/>
                    <a:pt x="14" y="61"/>
                  </a:cubicBezTo>
                  <a:cubicBezTo>
                    <a:pt x="18" y="52"/>
                    <a:pt x="15" y="42"/>
                    <a:pt x="15" y="33"/>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6" name="Freeform 713">
              <a:extLst>
                <a:ext uri="{FF2B5EF4-FFF2-40B4-BE49-F238E27FC236}">
                  <a16:creationId xmlns:a16="http://schemas.microsoft.com/office/drawing/2014/main" id="{CBF2AF81-AEEE-6B22-8AB3-1CAD5DCBA749}"/>
                </a:ext>
              </a:extLst>
            </p:cNvPr>
            <p:cNvSpPr>
              <a:spLocks/>
            </p:cNvSpPr>
            <p:nvPr/>
          </p:nvSpPr>
          <p:spPr bwMode="auto">
            <a:xfrm>
              <a:off x="2654" y="918"/>
              <a:ext cx="54" cy="137"/>
            </a:xfrm>
            <a:custGeom>
              <a:avLst/>
              <a:gdLst>
                <a:gd name="T0" fmla="*/ 227 w 24"/>
                <a:gd name="T1" fmla="*/ 0 h 61"/>
                <a:gd name="T2" fmla="*/ 263 w 24"/>
                <a:gd name="T3" fmla="*/ 465 h 61"/>
                <a:gd name="T4" fmla="*/ 207 w 24"/>
                <a:gd name="T5" fmla="*/ 645 h 61"/>
                <a:gd name="T6" fmla="*/ 0 w 24"/>
                <a:gd name="T7" fmla="*/ 692 h 61"/>
                <a:gd name="T8" fmla="*/ 227 w 24"/>
                <a:gd name="T9" fmla="*/ 384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1">
                  <a:moveTo>
                    <a:pt x="20" y="0"/>
                  </a:moveTo>
                  <a:cubicBezTo>
                    <a:pt x="20" y="14"/>
                    <a:pt x="22" y="27"/>
                    <a:pt x="23" y="41"/>
                  </a:cubicBezTo>
                  <a:cubicBezTo>
                    <a:pt x="23" y="49"/>
                    <a:pt x="24" y="53"/>
                    <a:pt x="18" y="57"/>
                  </a:cubicBezTo>
                  <a:cubicBezTo>
                    <a:pt x="12" y="61"/>
                    <a:pt x="6" y="61"/>
                    <a:pt x="0" y="61"/>
                  </a:cubicBezTo>
                  <a:cubicBezTo>
                    <a:pt x="15" y="61"/>
                    <a:pt x="17" y="45"/>
                    <a:pt x="20" y="34"/>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7" name="Freeform 714">
              <a:extLst>
                <a:ext uri="{FF2B5EF4-FFF2-40B4-BE49-F238E27FC236}">
                  <a16:creationId xmlns:a16="http://schemas.microsoft.com/office/drawing/2014/main" id="{824F4ADE-2ACE-9ED2-5B7F-7592D846D8DA}"/>
                </a:ext>
              </a:extLst>
            </p:cNvPr>
            <p:cNvSpPr>
              <a:spLocks/>
            </p:cNvSpPr>
            <p:nvPr/>
          </p:nvSpPr>
          <p:spPr bwMode="auto">
            <a:xfrm>
              <a:off x="2856" y="860"/>
              <a:ext cx="49" cy="135"/>
            </a:xfrm>
            <a:custGeom>
              <a:avLst/>
              <a:gdLst>
                <a:gd name="T0" fmla="*/ 243 w 22"/>
                <a:gd name="T1" fmla="*/ 0 h 60"/>
                <a:gd name="T2" fmla="*/ 178 w 22"/>
                <a:gd name="T3" fmla="*/ 410 h 60"/>
                <a:gd name="T4" fmla="*/ 154 w 22"/>
                <a:gd name="T5" fmla="*/ 619 h 60"/>
                <a:gd name="T6" fmla="*/ 0 w 22"/>
                <a:gd name="T7" fmla="*/ 684 h 60"/>
                <a:gd name="T8" fmla="*/ 165 w 22"/>
                <a:gd name="T9" fmla="*/ 32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0">
                  <a:moveTo>
                    <a:pt x="22" y="0"/>
                  </a:moveTo>
                  <a:cubicBezTo>
                    <a:pt x="19" y="12"/>
                    <a:pt x="17" y="24"/>
                    <a:pt x="16" y="36"/>
                  </a:cubicBezTo>
                  <a:cubicBezTo>
                    <a:pt x="15" y="41"/>
                    <a:pt x="16" y="50"/>
                    <a:pt x="14" y="54"/>
                  </a:cubicBezTo>
                  <a:cubicBezTo>
                    <a:pt x="11" y="57"/>
                    <a:pt x="4" y="58"/>
                    <a:pt x="0" y="60"/>
                  </a:cubicBezTo>
                  <a:cubicBezTo>
                    <a:pt x="11" y="51"/>
                    <a:pt x="10" y="41"/>
                    <a:pt x="15" y="28"/>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8" name="Freeform 715">
              <a:extLst>
                <a:ext uri="{FF2B5EF4-FFF2-40B4-BE49-F238E27FC236}">
                  <a16:creationId xmlns:a16="http://schemas.microsoft.com/office/drawing/2014/main" id="{89E79860-C0E9-7092-6008-DFBC8A80E6DA}"/>
                </a:ext>
              </a:extLst>
            </p:cNvPr>
            <p:cNvSpPr>
              <a:spLocks/>
            </p:cNvSpPr>
            <p:nvPr/>
          </p:nvSpPr>
          <p:spPr bwMode="auto">
            <a:xfrm>
              <a:off x="2869" y="1437"/>
              <a:ext cx="296" cy="303"/>
            </a:xfrm>
            <a:custGeom>
              <a:avLst/>
              <a:gdLst>
                <a:gd name="T0" fmla="*/ 1171 w 132"/>
                <a:gd name="T1" fmla="*/ 0 h 135"/>
                <a:gd name="T2" fmla="*/ 1377 w 132"/>
                <a:gd name="T3" fmla="*/ 397 h 135"/>
                <a:gd name="T4" fmla="*/ 1424 w 132"/>
                <a:gd name="T5" fmla="*/ 619 h 135"/>
                <a:gd name="T6" fmla="*/ 1478 w 132"/>
                <a:gd name="T7" fmla="*/ 817 h 135"/>
                <a:gd name="T8" fmla="*/ 1363 w 132"/>
                <a:gd name="T9" fmla="*/ 1174 h 135"/>
                <a:gd name="T10" fmla="*/ 991 w 132"/>
                <a:gd name="T11" fmla="*/ 1335 h 135"/>
                <a:gd name="T12" fmla="*/ 688 w 132"/>
                <a:gd name="T13" fmla="*/ 1436 h 135"/>
                <a:gd name="T14" fmla="*/ 417 w 132"/>
                <a:gd name="T15" fmla="*/ 1506 h 135"/>
                <a:gd name="T16" fmla="*/ 262 w 132"/>
                <a:gd name="T17" fmla="*/ 1335 h 135"/>
                <a:gd name="T18" fmla="*/ 0 w 132"/>
                <a:gd name="T19" fmla="*/ 1300 h 135"/>
                <a:gd name="T20" fmla="*/ 372 w 132"/>
                <a:gd name="T21" fmla="*/ 1324 h 135"/>
                <a:gd name="T22" fmla="*/ 765 w 132"/>
                <a:gd name="T23" fmla="*/ 1300 h 135"/>
                <a:gd name="T24" fmla="*/ 1153 w 132"/>
                <a:gd name="T25" fmla="*/ 1109 h 135"/>
                <a:gd name="T26" fmla="*/ 1319 w 132"/>
                <a:gd name="T27" fmla="*/ 756 h 135"/>
                <a:gd name="T28" fmla="*/ 1271 w 132"/>
                <a:gd name="T29" fmla="*/ 202 h 1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2" h="135">
                  <a:moveTo>
                    <a:pt x="104" y="0"/>
                  </a:moveTo>
                  <a:cubicBezTo>
                    <a:pt x="113" y="8"/>
                    <a:pt x="118" y="24"/>
                    <a:pt x="122" y="35"/>
                  </a:cubicBezTo>
                  <a:cubicBezTo>
                    <a:pt x="124" y="42"/>
                    <a:pt x="125" y="48"/>
                    <a:pt x="126" y="55"/>
                  </a:cubicBezTo>
                  <a:cubicBezTo>
                    <a:pt x="127" y="61"/>
                    <a:pt x="130" y="66"/>
                    <a:pt x="131" y="72"/>
                  </a:cubicBezTo>
                  <a:cubicBezTo>
                    <a:pt x="132" y="83"/>
                    <a:pt x="130" y="96"/>
                    <a:pt x="121" y="104"/>
                  </a:cubicBezTo>
                  <a:cubicBezTo>
                    <a:pt x="113" y="111"/>
                    <a:pt x="98" y="115"/>
                    <a:pt x="88" y="118"/>
                  </a:cubicBezTo>
                  <a:cubicBezTo>
                    <a:pt x="79" y="121"/>
                    <a:pt x="70" y="124"/>
                    <a:pt x="61" y="127"/>
                  </a:cubicBezTo>
                  <a:cubicBezTo>
                    <a:pt x="55" y="129"/>
                    <a:pt x="43" y="135"/>
                    <a:pt x="37" y="133"/>
                  </a:cubicBezTo>
                  <a:cubicBezTo>
                    <a:pt x="30" y="132"/>
                    <a:pt x="30" y="121"/>
                    <a:pt x="23" y="118"/>
                  </a:cubicBezTo>
                  <a:cubicBezTo>
                    <a:pt x="17" y="116"/>
                    <a:pt x="4" y="119"/>
                    <a:pt x="0" y="115"/>
                  </a:cubicBezTo>
                  <a:cubicBezTo>
                    <a:pt x="12" y="109"/>
                    <a:pt x="20" y="113"/>
                    <a:pt x="33" y="117"/>
                  </a:cubicBezTo>
                  <a:cubicBezTo>
                    <a:pt x="44" y="120"/>
                    <a:pt x="56" y="119"/>
                    <a:pt x="68" y="115"/>
                  </a:cubicBezTo>
                  <a:cubicBezTo>
                    <a:pt x="80" y="111"/>
                    <a:pt x="90" y="104"/>
                    <a:pt x="102" y="98"/>
                  </a:cubicBezTo>
                  <a:cubicBezTo>
                    <a:pt x="117" y="90"/>
                    <a:pt x="115" y="83"/>
                    <a:pt x="117" y="67"/>
                  </a:cubicBezTo>
                  <a:cubicBezTo>
                    <a:pt x="120" y="53"/>
                    <a:pt x="117" y="33"/>
                    <a:pt x="113" y="18"/>
                  </a:cubicBezTo>
                </a:path>
              </a:pathLst>
            </a:custGeom>
            <a:solidFill>
              <a:srgbClr val="8C3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9" name="Freeform 716">
              <a:extLst>
                <a:ext uri="{FF2B5EF4-FFF2-40B4-BE49-F238E27FC236}">
                  <a16:creationId xmlns:a16="http://schemas.microsoft.com/office/drawing/2014/main" id="{50D7D1B1-83B5-AE6B-3460-364C3A584E34}"/>
                </a:ext>
              </a:extLst>
            </p:cNvPr>
            <p:cNvSpPr>
              <a:spLocks/>
            </p:cNvSpPr>
            <p:nvPr/>
          </p:nvSpPr>
          <p:spPr bwMode="auto">
            <a:xfrm>
              <a:off x="2591" y="1710"/>
              <a:ext cx="200" cy="335"/>
            </a:xfrm>
            <a:custGeom>
              <a:avLst/>
              <a:gdLst>
                <a:gd name="T0" fmla="*/ 793 w 89"/>
                <a:gd name="T1" fmla="*/ 227 h 149"/>
                <a:gd name="T2" fmla="*/ 580 w 89"/>
                <a:gd name="T3" fmla="*/ 992 h 149"/>
                <a:gd name="T4" fmla="*/ 137 w 89"/>
                <a:gd name="T5" fmla="*/ 1603 h 149"/>
                <a:gd name="T6" fmla="*/ 0 w 89"/>
                <a:gd name="T7" fmla="*/ 1693 h 149"/>
                <a:gd name="T8" fmla="*/ 191 w 89"/>
                <a:gd name="T9" fmla="*/ 1491 h 149"/>
                <a:gd name="T10" fmla="*/ 420 w 89"/>
                <a:gd name="T11" fmla="*/ 1219 h 149"/>
                <a:gd name="T12" fmla="*/ 519 w 89"/>
                <a:gd name="T13" fmla="*/ 692 h 149"/>
                <a:gd name="T14" fmla="*/ 681 w 89"/>
                <a:gd name="T15" fmla="*/ 157 h 149"/>
                <a:gd name="T16" fmla="*/ 1009 w 89"/>
                <a:gd name="T17" fmla="*/ 0 h 149"/>
                <a:gd name="T18" fmla="*/ 728 w 89"/>
                <a:gd name="T19" fmla="*/ 263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49">
                  <a:moveTo>
                    <a:pt x="70" y="20"/>
                  </a:moveTo>
                  <a:cubicBezTo>
                    <a:pt x="53" y="38"/>
                    <a:pt x="55" y="65"/>
                    <a:pt x="51" y="87"/>
                  </a:cubicBezTo>
                  <a:cubicBezTo>
                    <a:pt x="47" y="109"/>
                    <a:pt x="29" y="128"/>
                    <a:pt x="12" y="141"/>
                  </a:cubicBezTo>
                  <a:cubicBezTo>
                    <a:pt x="8" y="144"/>
                    <a:pt x="4" y="147"/>
                    <a:pt x="0" y="149"/>
                  </a:cubicBezTo>
                  <a:cubicBezTo>
                    <a:pt x="6" y="148"/>
                    <a:pt x="13" y="136"/>
                    <a:pt x="17" y="131"/>
                  </a:cubicBezTo>
                  <a:cubicBezTo>
                    <a:pt x="24" y="123"/>
                    <a:pt x="32" y="117"/>
                    <a:pt x="37" y="107"/>
                  </a:cubicBezTo>
                  <a:cubicBezTo>
                    <a:pt x="45" y="92"/>
                    <a:pt x="44" y="78"/>
                    <a:pt x="46" y="61"/>
                  </a:cubicBezTo>
                  <a:cubicBezTo>
                    <a:pt x="48" y="46"/>
                    <a:pt x="51" y="26"/>
                    <a:pt x="60" y="14"/>
                  </a:cubicBezTo>
                  <a:cubicBezTo>
                    <a:pt x="69" y="3"/>
                    <a:pt x="78" y="4"/>
                    <a:pt x="89" y="0"/>
                  </a:cubicBezTo>
                  <a:cubicBezTo>
                    <a:pt x="80" y="7"/>
                    <a:pt x="70" y="13"/>
                    <a:pt x="64" y="23"/>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0" name="Freeform 717">
              <a:extLst>
                <a:ext uri="{FF2B5EF4-FFF2-40B4-BE49-F238E27FC236}">
                  <a16:creationId xmlns:a16="http://schemas.microsoft.com/office/drawing/2014/main" id="{B3451762-5336-AC67-02DA-37609F3FF6F1}"/>
                </a:ext>
              </a:extLst>
            </p:cNvPr>
            <p:cNvSpPr>
              <a:spLocks/>
            </p:cNvSpPr>
            <p:nvPr/>
          </p:nvSpPr>
          <p:spPr bwMode="auto">
            <a:xfrm>
              <a:off x="2930" y="1372"/>
              <a:ext cx="215" cy="338"/>
            </a:xfrm>
            <a:custGeom>
              <a:avLst/>
              <a:gdLst>
                <a:gd name="T0" fmla="*/ 598 w 96"/>
                <a:gd name="T1" fmla="*/ 0 h 151"/>
                <a:gd name="T2" fmla="*/ 853 w 96"/>
                <a:gd name="T3" fmla="*/ 517 h 151"/>
                <a:gd name="T4" fmla="*/ 934 w 96"/>
                <a:gd name="T5" fmla="*/ 806 h 151"/>
                <a:gd name="T6" fmla="*/ 878 w 96"/>
                <a:gd name="T7" fmla="*/ 1068 h 151"/>
                <a:gd name="T8" fmla="*/ 134 w 96"/>
                <a:gd name="T9" fmla="*/ 1569 h 151"/>
                <a:gd name="T10" fmla="*/ 20 w 96"/>
                <a:gd name="T11" fmla="*/ 1627 h 151"/>
                <a:gd name="T12" fmla="*/ 226 w 96"/>
                <a:gd name="T13" fmla="*/ 1659 h 151"/>
                <a:gd name="T14" fmla="*/ 497 w 96"/>
                <a:gd name="T15" fmla="*/ 1614 h 151"/>
                <a:gd name="T16" fmla="*/ 663 w 96"/>
                <a:gd name="T17" fmla="*/ 1504 h 151"/>
                <a:gd name="T18" fmla="*/ 1012 w 96"/>
                <a:gd name="T19" fmla="*/ 1258 h 151"/>
                <a:gd name="T20" fmla="*/ 1059 w 96"/>
                <a:gd name="T21" fmla="*/ 761 h 151"/>
                <a:gd name="T22" fmla="*/ 988 w 96"/>
                <a:gd name="T23" fmla="*/ 470 h 151"/>
                <a:gd name="T24" fmla="*/ 934 w 96"/>
                <a:gd name="T25" fmla="*/ 316 h 151"/>
                <a:gd name="T26" fmla="*/ 753 w 96"/>
                <a:gd name="T27" fmla="*/ 18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151">
                  <a:moveTo>
                    <a:pt x="53" y="0"/>
                  </a:moveTo>
                  <a:cubicBezTo>
                    <a:pt x="67" y="6"/>
                    <a:pt x="71" y="33"/>
                    <a:pt x="76" y="46"/>
                  </a:cubicBezTo>
                  <a:cubicBezTo>
                    <a:pt x="78" y="54"/>
                    <a:pt x="83" y="63"/>
                    <a:pt x="83" y="72"/>
                  </a:cubicBezTo>
                  <a:cubicBezTo>
                    <a:pt x="82" y="79"/>
                    <a:pt x="80" y="87"/>
                    <a:pt x="78" y="95"/>
                  </a:cubicBezTo>
                  <a:cubicBezTo>
                    <a:pt x="71" y="120"/>
                    <a:pt x="37" y="140"/>
                    <a:pt x="12" y="140"/>
                  </a:cubicBezTo>
                  <a:cubicBezTo>
                    <a:pt x="8" y="140"/>
                    <a:pt x="0" y="138"/>
                    <a:pt x="2" y="145"/>
                  </a:cubicBezTo>
                  <a:cubicBezTo>
                    <a:pt x="4" y="151"/>
                    <a:pt x="16" y="148"/>
                    <a:pt x="20" y="148"/>
                  </a:cubicBezTo>
                  <a:cubicBezTo>
                    <a:pt x="27" y="148"/>
                    <a:pt x="37" y="148"/>
                    <a:pt x="44" y="144"/>
                  </a:cubicBezTo>
                  <a:cubicBezTo>
                    <a:pt x="49" y="141"/>
                    <a:pt x="54" y="137"/>
                    <a:pt x="59" y="134"/>
                  </a:cubicBezTo>
                  <a:cubicBezTo>
                    <a:pt x="71" y="127"/>
                    <a:pt x="85" y="126"/>
                    <a:pt x="90" y="112"/>
                  </a:cubicBezTo>
                  <a:cubicBezTo>
                    <a:pt x="96" y="97"/>
                    <a:pt x="96" y="84"/>
                    <a:pt x="94" y="68"/>
                  </a:cubicBezTo>
                  <a:cubicBezTo>
                    <a:pt x="93" y="59"/>
                    <a:pt x="92" y="51"/>
                    <a:pt x="88" y="42"/>
                  </a:cubicBezTo>
                  <a:cubicBezTo>
                    <a:pt x="86" y="37"/>
                    <a:pt x="85" y="33"/>
                    <a:pt x="83" y="28"/>
                  </a:cubicBezTo>
                  <a:cubicBezTo>
                    <a:pt x="79" y="22"/>
                    <a:pt x="73" y="20"/>
                    <a:pt x="67" y="16"/>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1" name="Freeform 718">
              <a:extLst>
                <a:ext uri="{FF2B5EF4-FFF2-40B4-BE49-F238E27FC236}">
                  <a16:creationId xmlns:a16="http://schemas.microsoft.com/office/drawing/2014/main" id="{DF77AF09-02D9-9986-65E8-32C03CB4BE51}"/>
                </a:ext>
              </a:extLst>
            </p:cNvPr>
            <p:cNvSpPr>
              <a:spLocks/>
            </p:cNvSpPr>
            <p:nvPr/>
          </p:nvSpPr>
          <p:spPr bwMode="auto">
            <a:xfrm>
              <a:off x="3168" y="1542"/>
              <a:ext cx="69" cy="175"/>
            </a:xfrm>
            <a:custGeom>
              <a:avLst/>
              <a:gdLst>
                <a:gd name="T0" fmla="*/ 243 w 31"/>
                <a:gd name="T1" fmla="*/ 363 h 78"/>
                <a:gd name="T2" fmla="*/ 307 w 31"/>
                <a:gd name="T3" fmla="*/ 770 h 78"/>
                <a:gd name="T4" fmla="*/ 178 w 31"/>
                <a:gd name="T5" fmla="*/ 862 h 78"/>
                <a:gd name="T6" fmla="*/ 0 w 31"/>
                <a:gd name="T7" fmla="*/ 882 h 78"/>
                <a:gd name="T8" fmla="*/ 207 w 31"/>
                <a:gd name="T9" fmla="*/ 745 h 78"/>
                <a:gd name="T10" fmla="*/ 189 w 31"/>
                <a:gd name="T11" fmla="*/ 518 h 78"/>
                <a:gd name="T12" fmla="*/ 162 w 31"/>
                <a:gd name="T13" fmla="*/ 283 h 78"/>
                <a:gd name="T14" fmla="*/ 118 w 31"/>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78">
                  <a:moveTo>
                    <a:pt x="22" y="32"/>
                  </a:moveTo>
                  <a:cubicBezTo>
                    <a:pt x="25" y="41"/>
                    <a:pt x="31" y="58"/>
                    <a:pt x="28" y="68"/>
                  </a:cubicBezTo>
                  <a:cubicBezTo>
                    <a:pt x="26" y="74"/>
                    <a:pt x="23" y="73"/>
                    <a:pt x="16" y="76"/>
                  </a:cubicBezTo>
                  <a:cubicBezTo>
                    <a:pt x="10" y="78"/>
                    <a:pt x="5" y="76"/>
                    <a:pt x="0" y="78"/>
                  </a:cubicBezTo>
                  <a:cubicBezTo>
                    <a:pt x="7" y="78"/>
                    <a:pt x="16" y="72"/>
                    <a:pt x="19" y="66"/>
                  </a:cubicBezTo>
                  <a:cubicBezTo>
                    <a:pt x="23" y="59"/>
                    <a:pt x="17" y="54"/>
                    <a:pt x="17" y="46"/>
                  </a:cubicBezTo>
                  <a:cubicBezTo>
                    <a:pt x="16" y="39"/>
                    <a:pt x="16" y="33"/>
                    <a:pt x="15" y="25"/>
                  </a:cubicBezTo>
                  <a:cubicBezTo>
                    <a:pt x="13" y="18"/>
                    <a:pt x="9" y="7"/>
                    <a:pt x="11" y="0"/>
                  </a:cubicBezTo>
                </a:path>
              </a:pathLst>
            </a:custGeom>
            <a:solidFill>
              <a:srgbClr val="893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2" name="Freeform 719">
              <a:extLst>
                <a:ext uri="{FF2B5EF4-FFF2-40B4-BE49-F238E27FC236}">
                  <a16:creationId xmlns:a16="http://schemas.microsoft.com/office/drawing/2014/main" id="{0BE68AD7-80E0-A1D1-DD72-40C0BABB729A}"/>
                </a:ext>
              </a:extLst>
            </p:cNvPr>
            <p:cNvSpPr>
              <a:spLocks/>
            </p:cNvSpPr>
            <p:nvPr/>
          </p:nvSpPr>
          <p:spPr bwMode="auto">
            <a:xfrm>
              <a:off x="2784" y="1722"/>
              <a:ext cx="146" cy="62"/>
            </a:xfrm>
            <a:custGeom>
              <a:avLst/>
              <a:gdLst>
                <a:gd name="T0" fmla="*/ 0 w 65"/>
                <a:gd name="T1" fmla="*/ 259 h 28"/>
                <a:gd name="T2" fmla="*/ 418 w 65"/>
                <a:gd name="T3" fmla="*/ 153 h 28"/>
                <a:gd name="T4" fmla="*/ 546 w 65"/>
                <a:gd name="T5" fmla="*/ 259 h 28"/>
                <a:gd name="T6" fmla="*/ 737 w 65"/>
                <a:gd name="T7" fmla="*/ 215 h 28"/>
                <a:gd name="T8" fmla="*/ 566 w 65"/>
                <a:gd name="T9" fmla="*/ 197 h 28"/>
                <a:gd name="T10" fmla="*/ 454 w 65"/>
                <a:gd name="T11" fmla="*/ 89 h 28"/>
                <a:gd name="T12" fmla="*/ 90 w 65"/>
                <a:gd name="T13" fmla="*/ 16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28">
                  <a:moveTo>
                    <a:pt x="0" y="24"/>
                  </a:moveTo>
                  <a:cubicBezTo>
                    <a:pt x="6" y="15"/>
                    <a:pt x="27" y="10"/>
                    <a:pt x="37" y="14"/>
                  </a:cubicBezTo>
                  <a:cubicBezTo>
                    <a:pt x="41" y="17"/>
                    <a:pt x="44" y="22"/>
                    <a:pt x="48" y="24"/>
                  </a:cubicBezTo>
                  <a:cubicBezTo>
                    <a:pt x="55" y="28"/>
                    <a:pt x="59" y="20"/>
                    <a:pt x="65" y="20"/>
                  </a:cubicBezTo>
                  <a:cubicBezTo>
                    <a:pt x="62" y="21"/>
                    <a:pt x="54" y="19"/>
                    <a:pt x="50" y="18"/>
                  </a:cubicBezTo>
                  <a:cubicBezTo>
                    <a:pt x="45" y="16"/>
                    <a:pt x="44" y="12"/>
                    <a:pt x="40" y="8"/>
                  </a:cubicBezTo>
                  <a:cubicBezTo>
                    <a:pt x="30" y="0"/>
                    <a:pt x="15" y="7"/>
                    <a:pt x="8" y="15"/>
                  </a:cubicBezTo>
                </a:path>
              </a:pathLst>
            </a:custGeom>
            <a:solidFill>
              <a:srgbClr val="893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3" name="Freeform 720">
              <a:extLst>
                <a:ext uri="{FF2B5EF4-FFF2-40B4-BE49-F238E27FC236}">
                  <a16:creationId xmlns:a16="http://schemas.microsoft.com/office/drawing/2014/main" id="{65A4F14B-A362-907A-DF98-925C156811CD}"/>
                </a:ext>
              </a:extLst>
            </p:cNvPr>
            <p:cNvSpPr>
              <a:spLocks/>
            </p:cNvSpPr>
            <p:nvPr/>
          </p:nvSpPr>
          <p:spPr bwMode="auto">
            <a:xfrm>
              <a:off x="3197" y="1677"/>
              <a:ext cx="29" cy="33"/>
            </a:xfrm>
            <a:custGeom>
              <a:avLst/>
              <a:gdLst>
                <a:gd name="T0" fmla="*/ 145 w 13"/>
                <a:gd name="T1" fmla="*/ 0 h 15"/>
                <a:gd name="T2" fmla="*/ 0 w 13"/>
                <a:gd name="T3" fmla="*/ 161 h 15"/>
                <a:gd name="T4" fmla="*/ 0 60000 65536"/>
                <a:gd name="T5" fmla="*/ 0 60000 65536"/>
              </a:gdLst>
              <a:ahLst/>
              <a:cxnLst>
                <a:cxn ang="T4">
                  <a:pos x="T0" y="T1"/>
                </a:cxn>
                <a:cxn ang="T5">
                  <a:pos x="T2" y="T3"/>
                </a:cxn>
              </a:cxnLst>
              <a:rect l="0" t="0" r="r" b="b"/>
              <a:pathLst>
                <a:path w="13" h="15">
                  <a:moveTo>
                    <a:pt x="13" y="0"/>
                  </a:moveTo>
                  <a:cubicBezTo>
                    <a:pt x="13" y="10"/>
                    <a:pt x="12" y="14"/>
                    <a:pt x="0" y="15"/>
                  </a:cubicBezTo>
                </a:path>
              </a:pathLst>
            </a:custGeom>
            <a:solidFill>
              <a:srgbClr val="6300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4" name="Freeform 721">
              <a:extLst>
                <a:ext uri="{FF2B5EF4-FFF2-40B4-BE49-F238E27FC236}">
                  <a16:creationId xmlns:a16="http://schemas.microsoft.com/office/drawing/2014/main" id="{3002D7D1-843C-BC09-88C6-E9B643757251}"/>
                </a:ext>
              </a:extLst>
            </p:cNvPr>
            <p:cNvSpPr>
              <a:spLocks/>
            </p:cNvSpPr>
            <p:nvPr/>
          </p:nvSpPr>
          <p:spPr bwMode="auto">
            <a:xfrm>
              <a:off x="2842" y="1170"/>
              <a:ext cx="45" cy="36"/>
            </a:xfrm>
            <a:custGeom>
              <a:avLst/>
              <a:gdLst>
                <a:gd name="T0" fmla="*/ 0 w 20"/>
                <a:gd name="T1" fmla="*/ 72 h 16"/>
                <a:gd name="T2" fmla="*/ 218 w 20"/>
                <a:gd name="T3" fmla="*/ 0 h 16"/>
                <a:gd name="T4" fmla="*/ 218 w 20"/>
                <a:gd name="T5" fmla="*/ 182 h 16"/>
                <a:gd name="T6" fmla="*/ 92 w 20"/>
                <a:gd name="T7" fmla="*/ 4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6">
                  <a:moveTo>
                    <a:pt x="0" y="6"/>
                  </a:moveTo>
                  <a:cubicBezTo>
                    <a:pt x="6" y="6"/>
                    <a:pt x="12" y="1"/>
                    <a:pt x="19" y="0"/>
                  </a:cubicBezTo>
                  <a:cubicBezTo>
                    <a:pt x="20" y="4"/>
                    <a:pt x="20" y="12"/>
                    <a:pt x="19" y="16"/>
                  </a:cubicBezTo>
                  <a:cubicBezTo>
                    <a:pt x="19" y="11"/>
                    <a:pt x="15" y="1"/>
                    <a:pt x="8" y="4"/>
                  </a:cubicBezTo>
                </a:path>
              </a:pathLst>
            </a:custGeom>
            <a:solidFill>
              <a:srgbClr val="8C3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5" name="Freeform 722">
              <a:extLst>
                <a:ext uri="{FF2B5EF4-FFF2-40B4-BE49-F238E27FC236}">
                  <a16:creationId xmlns:a16="http://schemas.microsoft.com/office/drawing/2014/main" id="{D7B0F15E-7756-CBAC-350A-EB7CBF38CBF9}"/>
                </a:ext>
              </a:extLst>
            </p:cNvPr>
            <p:cNvSpPr>
              <a:spLocks/>
            </p:cNvSpPr>
            <p:nvPr/>
          </p:nvSpPr>
          <p:spPr bwMode="auto">
            <a:xfrm>
              <a:off x="2690" y="1237"/>
              <a:ext cx="38" cy="27"/>
            </a:xfrm>
            <a:custGeom>
              <a:avLst/>
              <a:gdLst>
                <a:gd name="T0" fmla="*/ 0 w 17"/>
                <a:gd name="T1" fmla="*/ 81 h 12"/>
                <a:gd name="T2" fmla="*/ 170 w 17"/>
                <a:gd name="T3" fmla="*/ 0 h 12"/>
                <a:gd name="T4" fmla="*/ 190 w 17"/>
                <a:gd name="T5" fmla="*/ 137 h 12"/>
                <a:gd name="T6" fmla="*/ 65 w 17"/>
                <a:gd name="T7" fmla="*/ 8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2">
                  <a:moveTo>
                    <a:pt x="0" y="7"/>
                  </a:moveTo>
                  <a:cubicBezTo>
                    <a:pt x="2" y="7"/>
                    <a:pt x="10" y="1"/>
                    <a:pt x="15" y="0"/>
                  </a:cubicBezTo>
                  <a:cubicBezTo>
                    <a:pt x="16" y="4"/>
                    <a:pt x="15" y="8"/>
                    <a:pt x="17" y="12"/>
                  </a:cubicBezTo>
                  <a:cubicBezTo>
                    <a:pt x="13" y="11"/>
                    <a:pt x="10" y="4"/>
                    <a:pt x="6" y="7"/>
                  </a:cubicBezTo>
                </a:path>
              </a:pathLst>
            </a:custGeom>
            <a:solidFill>
              <a:srgbClr val="8C3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6" name="Freeform 723">
              <a:extLst>
                <a:ext uri="{FF2B5EF4-FFF2-40B4-BE49-F238E27FC236}">
                  <a16:creationId xmlns:a16="http://schemas.microsoft.com/office/drawing/2014/main" id="{51956703-D4CE-26FB-FBB0-2EEDD9BD5DB4}"/>
                </a:ext>
              </a:extLst>
            </p:cNvPr>
            <p:cNvSpPr>
              <a:spLocks/>
            </p:cNvSpPr>
            <p:nvPr/>
          </p:nvSpPr>
          <p:spPr bwMode="auto">
            <a:xfrm>
              <a:off x="2384" y="1244"/>
              <a:ext cx="584" cy="693"/>
            </a:xfrm>
            <a:custGeom>
              <a:avLst/>
              <a:gdLst>
                <a:gd name="T0" fmla="*/ 272 w 260"/>
                <a:gd name="T1" fmla="*/ 1444 h 309"/>
                <a:gd name="T2" fmla="*/ 45 w 260"/>
                <a:gd name="T3" fmla="*/ 1971 h 309"/>
                <a:gd name="T4" fmla="*/ 9 w 260"/>
                <a:gd name="T5" fmla="*/ 2615 h 309"/>
                <a:gd name="T6" fmla="*/ 227 w 260"/>
                <a:gd name="T7" fmla="*/ 3238 h 309"/>
                <a:gd name="T8" fmla="*/ 782 w 260"/>
                <a:gd name="T9" fmla="*/ 3404 h 309"/>
                <a:gd name="T10" fmla="*/ 1256 w 260"/>
                <a:gd name="T11" fmla="*/ 2088 h 309"/>
                <a:gd name="T12" fmla="*/ 2246 w 260"/>
                <a:gd name="T13" fmla="*/ 1343 h 309"/>
                <a:gd name="T14" fmla="*/ 2846 w 260"/>
                <a:gd name="T15" fmla="*/ 1153 h 309"/>
                <a:gd name="T16" fmla="*/ 2673 w 260"/>
                <a:gd name="T17" fmla="*/ 554 h 309"/>
                <a:gd name="T18" fmla="*/ 2446 w 260"/>
                <a:gd name="T19" fmla="*/ 392 h 309"/>
                <a:gd name="T20" fmla="*/ 2320 w 260"/>
                <a:gd name="T21" fmla="*/ 157 h 309"/>
                <a:gd name="T22" fmla="*/ 2145 w 260"/>
                <a:gd name="T23" fmla="*/ 36 h 309"/>
                <a:gd name="T24" fmla="*/ 2073 w 260"/>
                <a:gd name="T25" fmla="*/ 235 h 309"/>
                <a:gd name="T26" fmla="*/ 1938 w 260"/>
                <a:gd name="T27" fmla="*/ 437 h 309"/>
                <a:gd name="T28" fmla="*/ 1781 w 260"/>
                <a:gd name="T29" fmla="*/ 453 h 309"/>
                <a:gd name="T30" fmla="*/ 1509 w 260"/>
                <a:gd name="T31" fmla="*/ 608 h 309"/>
                <a:gd name="T32" fmla="*/ 1226 w 260"/>
                <a:gd name="T33" fmla="*/ 890 h 309"/>
                <a:gd name="T34" fmla="*/ 802 w 260"/>
                <a:gd name="T35" fmla="*/ 1007 h 309"/>
                <a:gd name="T36" fmla="*/ 272 w 260"/>
                <a:gd name="T37" fmla="*/ 1433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309">
                  <a:moveTo>
                    <a:pt x="24" y="128"/>
                  </a:moveTo>
                  <a:cubicBezTo>
                    <a:pt x="13" y="139"/>
                    <a:pt x="8" y="161"/>
                    <a:pt x="4" y="175"/>
                  </a:cubicBezTo>
                  <a:cubicBezTo>
                    <a:pt x="0" y="194"/>
                    <a:pt x="0" y="213"/>
                    <a:pt x="1" y="232"/>
                  </a:cubicBezTo>
                  <a:cubicBezTo>
                    <a:pt x="2" y="252"/>
                    <a:pt x="6" y="272"/>
                    <a:pt x="20" y="287"/>
                  </a:cubicBezTo>
                  <a:cubicBezTo>
                    <a:pt x="32" y="299"/>
                    <a:pt x="52" y="309"/>
                    <a:pt x="69" y="302"/>
                  </a:cubicBezTo>
                  <a:cubicBezTo>
                    <a:pt x="114" y="285"/>
                    <a:pt x="96" y="220"/>
                    <a:pt x="111" y="185"/>
                  </a:cubicBezTo>
                  <a:cubicBezTo>
                    <a:pt x="127" y="149"/>
                    <a:pt x="157" y="119"/>
                    <a:pt x="198" y="119"/>
                  </a:cubicBezTo>
                  <a:cubicBezTo>
                    <a:pt x="213" y="119"/>
                    <a:pt x="242" y="118"/>
                    <a:pt x="251" y="102"/>
                  </a:cubicBezTo>
                  <a:cubicBezTo>
                    <a:pt x="260" y="85"/>
                    <a:pt x="247" y="61"/>
                    <a:pt x="236" y="49"/>
                  </a:cubicBezTo>
                  <a:cubicBezTo>
                    <a:pt x="230" y="43"/>
                    <a:pt x="222" y="40"/>
                    <a:pt x="216" y="35"/>
                  </a:cubicBezTo>
                  <a:cubicBezTo>
                    <a:pt x="210" y="29"/>
                    <a:pt x="208" y="21"/>
                    <a:pt x="205" y="14"/>
                  </a:cubicBezTo>
                  <a:cubicBezTo>
                    <a:pt x="203" y="10"/>
                    <a:pt x="195" y="0"/>
                    <a:pt x="189" y="3"/>
                  </a:cubicBezTo>
                  <a:cubicBezTo>
                    <a:pt x="185" y="6"/>
                    <a:pt x="185" y="16"/>
                    <a:pt x="183" y="21"/>
                  </a:cubicBezTo>
                  <a:cubicBezTo>
                    <a:pt x="181" y="27"/>
                    <a:pt x="177" y="34"/>
                    <a:pt x="171" y="39"/>
                  </a:cubicBezTo>
                  <a:cubicBezTo>
                    <a:pt x="166" y="44"/>
                    <a:pt x="163" y="43"/>
                    <a:pt x="157" y="40"/>
                  </a:cubicBezTo>
                  <a:cubicBezTo>
                    <a:pt x="144" y="35"/>
                    <a:pt x="136" y="42"/>
                    <a:pt x="133" y="54"/>
                  </a:cubicBezTo>
                  <a:cubicBezTo>
                    <a:pt x="129" y="68"/>
                    <a:pt x="122" y="76"/>
                    <a:pt x="108" y="79"/>
                  </a:cubicBezTo>
                  <a:cubicBezTo>
                    <a:pt x="95" y="82"/>
                    <a:pt x="83" y="86"/>
                    <a:pt x="71" y="89"/>
                  </a:cubicBezTo>
                  <a:cubicBezTo>
                    <a:pt x="51" y="93"/>
                    <a:pt x="34" y="109"/>
                    <a:pt x="24" y="127"/>
                  </a:cubicBezTo>
                </a:path>
              </a:pathLst>
            </a:custGeom>
            <a:solidFill>
              <a:srgbClr val="D65D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7" name="Freeform 724">
              <a:extLst>
                <a:ext uri="{FF2B5EF4-FFF2-40B4-BE49-F238E27FC236}">
                  <a16:creationId xmlns:a16="http://schemas.microsoft.com/office/drawing/2014/main" id="{85D9BD40-27E1-76DF-EF2E-8C4FD17DAACE}"/>
                </a:ext>
              </a:extLst>
            </p:cNvPr>
            <p:cNvSpPr>
              <a:spLocks/>
            </p:cNvSpPr>
            <p:nvPr/>
          </p:nvSpPr>
          <p:spPr bwMode="auto">
            <a:xfrm>
              <a:off x="2423" y="1396"/>
              <a:ext cx="455" cy="460"/>
            </a:xfrm>
            <a:custGeom>
              <a:avLst/>
              <a:gdLst>
                <a:gd name="T0" fmla="*/ 437 w 203"/>
                <a:gd name="T1" fmla="*/ 574 h 205"/>
                <a:gd name="T2" fmla="*/ 65 w 203"/>
                <a:gd name="T3" fmla="*/ 1481 h 205"/>
                <a:gd name="T4" fmla="*/ 271 w 203"/>
                <a:gd name="T5" fmla="*/ 2262 h 205"/>
                <a:gd name="T6" fmla="*/ 607 w 203"/>
                <a:gd name="T7" fmla="*/ 1818 h 205"/>
                <a:gd name="T8" fmla="*/ 744 w 203"/>
                <a:gd name="T9" fmla="*/ 1097 h 205"/>
                <a:gd name="T10" fmla="*/ 1849 w 203"/>
                <a:gd name="T11" fmla="*/ 283 h 205"/>
                <a:gd name="T12" fmla="*/ 2206 w 203"/>
                <a:gd name="T13" fmla="*/ 146 h 205"/>
                <a:gd name="T14" fmla="*/ 2084 w 203"/>
                <a:gd name="T15" fmla="*/ 0 h 205"/>
                <a:gd name="T16" fmla="*/ 1522 w 203"/>
                <a:gd name="T17" fmla="*/ 137 h 205"/>
                <a:gd name="T18" fmla="*/ 899 w 203"/>
                <a:gd name="T19" fmla="*/ 292 h 205"/>
                <a:gd name="T20" fmla="*/ 437 w 203"/>
                <a:gd name="T21" fmla="*/ 574 h 205"/>
                <a:gd name="T22" fmla="*/ 327 w 203"/>
                <a:gd name="T23" fmla="*/ 817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3" h="205">
                  <a:moveTo>
                    <a:pt x="39" y="51"/>
                  </a:moveTo>
                  <a:cubicBezTo>
                    <a:pt x="11" y="75"/>
                    <a:pt x="8" y="111"/>
                    <a:pt x="6" y="131"/>
                  </a:cubicBezTo>
                  <a:cubicBezTo>
                    <a:pt x="4" y="148"/>
                    <a:pt x="0" y="194"/>
                    <a:pt x="24" y="200"/>
                  </a:cubicBezTo>
                  <a:cubicBezTo>
                    <a:pt x="46" y="205"/>
                    <a:pt x="52" y="177"/>
                    <a:pt x="54" y="161"/>
                  </a:cubicBezTo>
                  <a:cubicBezTo>
                    <a:pt x="58" y="140"/>
                    <a:pt x="58" y="118"/>
                    <a:pt x="66" y="97"/>
                  </a:cubicBezTo>
                  <a:cubicBezTo>
                    <a:pt x="83" y="52"/>
                    <a:pt x="121" y="36"/>
                    <a:pt x="164" y="25"/>
                  </a:cubicBezTo>
                  <a:cubicBezTo>
                    <a:pt x="172" y="23"/>
                    <a:pt x="191" y="21"/>
                    <a:pt x="196" y="13"/>
                  </a:cubicBezTo>
                  <a:cubicBezTo>
                    <a:pt x="203" y="2"/>
                    <a:pt x="192" y="0"/>
                    <a:pt x="185" y="0"/>
                  </a:cubicBezTo>
                  <a:cubicBezTo>
                    <a:pt x="168" y="1"/>
                    <a:pt x="152" y="9"/>
                    <a:pt x="135" y="12"/>
                  </a:cubicBezTo>
                  <a:cubicBezTo>
                    <a:pt x="115" y="16"/>
                    <a:pt x="98" y="15"/>
                    <a:pt x="80" y="26"/>
                  </a:cubicBezTo>
                  <a:cubicBezTo>
                    <a:pt x="70" y="31"/>
                    <a:pt x="47" y="43"/>
                    <a:pt x="39" y="51"/>
                  </a:cubicBezTo>
                  <a:cubicBezTo>
                    <a:pt x="31" y="59"/>
                    <a:pt x="36" y="64"/>
                    <a:pt x="29" y="72"/>
                  </a:cubicBezTo>
                </a:path>
              </a:pathLst>
            </a:custGeom>
            <a:solidFill>
              <a:srgbClr val="D670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8" name="Freeform 725">
              <a:extLst>
                <a:ext uri="{FF2B5EF4-FFF2-40B4-BE49-F238E27FC236}">
                  <a16:creationId xmlns:a16="http://schemas.microsoft.com/office/drawing/2014/main" id="{DCDBC549-B125-60AF-F2B6-F90C0B4CC069}"/>
                </a:ext>
              </a:extLst>
            </p:cNvPr>
            <p:cNvSpPr>
              <a:spLocks/>
            </p:cNvSpPr>
            <p:nvPr/>
          </p:nvSpPr>
          <p:spPr bwMode="auto">
            <a:xfrm>
              <a:off x="2627" y="1369"/>
              <a:ext cx="235" cy="113"/>
            </a:xfrm>
            <a:custGeom>
              <a:avLst/>
              <a:gdLst>
                <a:gd name="T0" fmla="*/ 1177 w 105"/>
                <a:gd name="T1" fmla="*/ 174 h 50"/>
                <a:gd name="T2" fmla="*/ 987 w 105"/>
                <a:gd name="T3" fmla="*/ 56 h 50"/>
                <a:gd name="T4" fmla="*/ 862 w 105"/>
                <a:gd name="T5" fmla="*/ 149 h 50"/>
                <a:gd name="T6" fmla="*/ 707 w 105"/>
                <a:gd name="T7" fmla="*/ 149 h 50"/>
                <a:gd name="T8" fmla="*/ 0 w 105"/>
                <a:gd name="T9" fmla="*/ 57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50">
                  <a:moveTo>
                    <a:pt x="105" y="15"/>
                  </a:moveTo>
                  <a:cubicBezTo>
                    <a:pt x="98" y="9"/>
                    <a:pt x="99" y="0"/>
                    <a:pt x="88" y="5"/>
                  </a:cubicBezTo>
                  <a:cubicBezTo>
                    <a:pt x="84" y="6"/>
                    <a:pt x="81" y="11"/>
                    <a:pt x="77" y="13"/>
                  </a:cubicBezTo>
                  <a:cubicBezTo>
                    <a:pt x="73" y="14"/>
                    <a:pt x="67" y="13"/>
                    <a:pt x="63" y="13"/>
                  </a:cubicBezTo>
                  <a:cubicBezTo>
                    <a:pt x="40" y="15"/>
                    <a:pt x="19" y="38"/>
                    <a:pt x="0" y="50"/>
                  </a:cubicBezTo>
                </a:path>
              </a:pathLst>
            </a:custGeom>
            <a:solidFill>
              <a:srgbClr val="D670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9" name="Freeform 726">
              <a:extLst>
                <a:ext uri="{FF2B5EF4-FFF2-40B4-BE49-F238E27FC236}">
                  <a16:creationId xmlns:a16="http://schemas.microsoft.com/office/drawing/2014/main" id="{01CF222F-05EE-0811-469B-5FB29A6A105E}"/>
                </a:ext>
              </a:extLst>
            </p:cNvPr>
            <p:cNvSpPr>
              <a:spLocks/>
            </p:cNvSpPr>
            <p:nvPr/>
          </p:nvSpPr>
          <p:spPr bwMode="auto">
            <a:xfrm>
              <a:off x="2465" y="1484"/>
              <a:ext cx="153" cy="247"/>
            </a:xfrm>
            <a:custGeom>
              <a:avLst/>
              <a:gdLst>
                <a:gd name="T0" fmla="*/ 275 w 68"/>
                <a:gd name="T1" fmla="*/ 328 h 110"/>
                <a:gd name="T2" fmla="*/ 45 w 68"/>
                <a:gd name="T3" fmla="*/ 927 h 110"/>
                <a:gd name="T4" fmla="*/ 137 w 68"/>
                <a:gd name="T5" fmla="*/ 1190 h 110"/>
                <a:gd name="T6" fmla="*/ 254 w 68"/>
                <a:gd name="T7" fmla="*/ 882 h 110"/>
                <a:gd name="T8" fmla="*/ 446 w 68"/>
                <a:gd name="T9" fmla="*/ 337 h 110"/>
                <a:gd name="T10" fmla="*/ 592 w 68"/>
                <a:gd name="T11" fmla="*/ 171 h 110"/>
                <a:gd name="T12" fmla="*/ 774 w 68"/>
                <a:gd name="T13" fmla="*/ 20 h 110"/>
                <a:gd name="T14" fmla="*/ 320 w 68"/>
                <a:gd name="T15" fmla="*/ 292 h 1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110">
                  <a:moveTo>
                    <a:pt x="24" y="29"/>
                  </a:moveTo>
                  <a:cubicBezTo>
                    <a:pt x="17" y="48"/>
                    <a:pt x="6" y="62"/>
                    <a:pt x="4" y="82"/>
                  </a:cubicBezTo>
                  <a:cubicBezTo>
                    <a:pt x="3" y="89"/>
                    <a:pt x="0" y="110"/>
                    <a:pt x="12" y="105"/>
                  </a:cubicBezTo>
                  <a:cubicBezTo>
                    <a:pt x="18" y="101"/>
                    <a:pt x="20" y="85"/>
                    <a:pt x="22" y="78"/>
                  </a:cubicBezTo>
                  <a:cubicBezTo>
                    <a:pt x="26" y="62"/>
                    <a:pt x="31" y="45"/>
                    <a:pt x="39" y="30"/>
                  </a:cubicBezTo>
                  <a:cubicBezTo>
                    <a:pt x="42" y="24"/>
                    <a:pt x="46" y="19"/>
                    <a:pt x="52" y="15"/>
                  </a:cubicBezTo>
                  <a:cubicBezTo>
                    <a:pt x="57" y="11"/>
                    <a:pt x="66" y="9"/>
                    <a:pt x="68" y="2"/>
                  </a:cubicBezTo>
                  <a:cubicBezTo>
                    <a:pt x="54" y="0"/>
                    <a:pt x="35" y="15"/>
                    <a:pt x="28" y="26"/>
                  </a:cubicBezTo>
                </a:path>
              </a:pathLst>
            </a:custGeom>
            <a:solidFill>
              <a:srgbClr val="EE7E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0" name="Freeform 727">
              <a:extLst>
                <a:ext uri="{FF2B5EF4-FFF2-40B4-BE49-F238E27FC236}">
                  <a16:creationId xmlns:a16="http://schemas.microsoft.com/office/drawing/2014/main" id="{DA9EC9BA-A6F2-9358-B561-6023CE4A681F}"/>
                </a:ext>
              </a:extLst>
            </p:cNvPr>
            <p:cNvSpPr>
              <a:spLocks/>
            </p:cNvSpPr>
            <p:nvPr/>
          </p:nvSpPr>
          <p:spPr bwMode="auto">
            <a:xfrm>
              <a:off x="2483" y="1603"/>
              <a:ext cx="25" cy="69"/>
            </a:xfrm>
            <a:custGeom>
              <a:avLst/>
              <a:gdLst>
                <a:gd name="T0" fmla="*/ 11 w 11"/>
                <a:gd name="T1" fmla="*/ 263 h 31"/>
                <a:gd name="T2" fmla="*/ 25 w 11"/>
                <a:gd name="T3" fmla="*/ 343 h 31"/>
                <a:gd name="T4" fmla="*/ 57 w 11"/>
                <a:gd name="T5" fmla="*/ 162 h 31"/>
                <a:gd name="T6" fmla="*/ 130 w 11"/>
                <a:gd name="T7" fmla="*/ 0 h 31"/>
                <a:gd name="T8" fmla="*/ 36 w 11"/>
                <a:gd name="T9" fmla="*/ 145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31">
                  <a:moveTo>
                    <a:pt x="1" y="24"/>
                  </a:moveTo>
                  <a:cubicBezTo>
                    <a:pt x="0" y="26"/>
                    <a:pt x="1" y="30"/>
                    <a:pt x="2" y="31"/>
                  </a:cubicBezTo>
                  <a:cubicBezTo>
                    <a:pt x="5" y="27"/>
                    <a:pt x="4" y="20"/>
                    <a:pt x="5" y="15"/>
                  </a:cubicBezTo>
                  <a:cubicBezTo>
                    <a:pt x="6" y="10"/>
                    <a:pt x="11" y="5"/>
                    <a:pt x="11" y="0"/>
                  </a:cubicBezTo>
                  <a:cubicBezTo>
                    <a:pt x="8" y="4"/>
                    <a:pt x="4" y="8"/>
                    <a:pt x="3"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1" name="Freeform 728">
              <a:extLst>
                <a:ext uri="{FF2B5EF4-FFF2-40B4-BE49-F238E27FC236}">
                  <a16:creationId xmlns:a16="http://schemas.microsoft.com/office/drawing/2014/main" id="{AA40AE36-F709-EE64-4484-958269CEBF28}"/>
                </a:ext>
              </a:extLst>
            </p:cNvPr>
            <p:cNvSpPr>
              <a:spLocks/>
            </p:cNvSpPr>
            <p:nvPr/>
          </p:nvSpPr>
          <p:spPr bwMode="auto">
            <a:xfrm>
              <a:off x="2508" y="1573"/>
              <a:ext cx="13" cy="18"/>
            </a:xfrm>
            <a:custGeom>
              <a:avLst/>
              <a:gdLst>
                <a:gd name="T0" fmla="*/ 20 w 6"/>
                <a:gd name="T1" fmla="*/ 92 h 8"/>
                <a:gd name="T2" fmla="*/ 61 w 6"/>
                <a:gd name="T3" fmla="*/ 0 h 8"/>
                <a:gd name="T4" fmla="*/ 20 w 6"/>
                <a:gd name="T5" fmla="*/ 45 h 8"/>
                <a:gd name="T6" fmla="*/ 0 60000 65536"/>
                <a:gd name="T7" fmla="*/ 0 60000 65536"/>
                <a:gd name="T8" fmla="*/ 0 60000 65536"/>
              </a:gdLst>
              <a:ahLst/>
              <a:cxnLst>
                <a:cxn ang="T6">
                  <a:pos x="T0" y="T1"/>
                </a:cxn>
                <a:cxn ang="T7">
                  <a:pos x="T2" y="T3"/>
                </a:cxn>
                <a:cxn ang="T8">
                  <a:pos x="T4" y="T5"/>
                </a:cxn>
              </a:cxnLst>
              <a:rect l="0" t="0" r="r" b="b"/>
              <a:pathLst>
                <a:path w="6" h="8">
                  <a:moveTo>
                    <a:pt x="2" y="8"/>
                  </a:moveTo>
                  <a:cubicBezTo>
                    <a:pt x="3" y="7"/>
                    <a:pt x="5" y="3"/>
                    <a:pt x="6" y="0"/>
                  </a:cubicBezTo>
                  <a:cubicBezTo>
                    <a:pt x="4" y="1"/>
                    <a:pt x="0" y="4"/>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2" name="Freeform 729">
              <a:extLst>
                <a:ext uri="{FF2B5EF4-FFF2-40B4-BE49-F238E27FC236}">
                  <a16:creationId xmlns:a16="http://schemas.microsoft.com/office/drawing/2014/main" id="{B085F215-7E05-1ACA-AB9E-BFB8011999E3}"/>
                </a:ext>
              </a:extLst>
            </p:cNvPr>
            <p:cNvSpPr>
              <a:spLocks/>
            </p:cNvSpPr>
            <p:nvPr/>
          </p:nvSpPr>
          <p:spPr bwMode="auto">
            <a:xfrm>
              <a:off x="2526" y="1558"/>
              <a:ext cx="4" cy="4"/>
            </a:xfrm>
            <a:custGeom>
              <a:avLst/>
              <a:gdLst>
                <a:gd name="T0" fmla="*/ 0 w 2"/>
                <a:gd name="T1" fmla="*/ 16 h 2"/>
                <a:gd name="T2" fmla="*/ 16 w 2"/>
                <a:gd name="T3" fmla="*/ 0 h 2"/>
                <a:gd name="T4" fmla="*/ 0 60000 65536"/>
                <a:gd name="T5" fmla="*/ 0 60000 65536"/>
              </a:gdLst>
              <a:ahLst/>
              <a:cxnLst>
                <a:cxn ang="T4">
                  <a:pos x="T0" y="T1"/>
                </a:cxn>
                <a:cxn ang="T5">
                  <a:pos x="T2" y="T3"/>
                </a:cxn>
              </a:cxnLst>
              <a:rect l="0" t="0" r="r" b="b"/>
              <a:pathLst>
                <a:path w="2" h="2">
                  <a:moveTo>
                    <a:pt x="0" y="2"/>
                  </a:moveTo>
                  <a:cubicBezTo>
                    <a:pt x="0" y="1"/>
                    <a:pt x="1"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3" name="Freeform 730">
              <a:extLst>
                <a:ext uri="{FF2B5EF4-FFF2-40B4-BE49-F238E27FC236}">
                  <a16:creationId xmlns:a16="http://schemas.microsoft.com/office/drawing/2014/main" id="{29F7C888-115C-53B6-0C1F-063EBCCF5B5A}"/>
                </a:ext>
              </a:extLst>
            </p:cNvPr>
            <p:cNvSpPr>
              <a:spLocks/>
            </p:cNvSpPr>
            <p:nvPr/>
          </p:nvSpPr>
          <p:spPr bwMode="auto">
            <a:xfrm>
              <a:off x="2485" y="1688"/>
              <a:ext cx="12" cy="18"/>
            </a:xfrm>
            <a:custGeom>
              <a:avLst/>
              <a:gdLst>
                <a:gd name="T0" fmla="*/ 12 w 5"/>
                <a:gd name="T1" fmla="*/ 45 h 8"/>
                <a:gd name="T2" fmla="*/ 0 w 5"/>
                <a:gd name="T3" fmla="*/ 92 h 8"/>
                <a:gd name="T4" fmla="*/ 29 w 5"/>
                <a:gd name="T5" fmla="*/ 45 h 8"/>
                <a:gd name="T6" fmla="*/ 58 w 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8">
                  <a:moveTo>
                    <a:pt x="1" y="4"/>
                  </a:moveTo>
                  <a:cubicBezTo>
                    <a:pt x="0" y="6"/>
                    <a:pt x="0" y="7"/>
                    <a:pt x="0" y="8"/>
                  </a:cubicBezTo>
                  <a:cubicBezTo>
                    <a:pt x="3" y="8"/>
                    <a:pt x="5" y="5"/>
                    <a:pt x="2" y="4"/>
                  </a:cubicBezTo>
                  <a:cubicBezTo>
                    <a:pt x="2" y="3"/>
                    <a:pt x="3"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4" name="Freeform 731">
              <a:extLst>
                <a:ext uri="{FF2B5EF4-FFF2-40B4-BE49-F238E27FC236}">
                  <a16:creationId xmlns:a16="http://schemas.microsoft.com/office/drawing/2014/main" id="{7921E0BC-5182-94F4-B825-E59CEEB12528}"/>
                </a:ext>
              </a:extLst>
            </p:cNvPr>
            <p:cNvSpPr>
              <a:spLocks/>
            </p:cNvSpPr>
            <p:nvPr/>
          </p:nvSpPr>
          <p:spPr bwMode="auto">
            <a:xfrm>
              <a:off x="2308" y="1818"/>
              <a:ext cx="411" cy="173"/>
            </a:xfrm>
            <a:custGeom>
              <a:avLst/>
              <a:gdLst>
                <a:gd name="T0" fmla="*/ 0 w 183"/>
                <a:gd name="T1" fmla="*/ 0 h 77"/>
                <a:gd name="T2" fmla="*/ 1963 w 183"/>
                <a:gd name="T3" fmla="*/ 65 h 77"/>
                <a:gd name="T4" fmla="*/ 2073 w 183"/>
                <a:gd name="T5" fmla="*/ 65 h 77"/>
                <a:gd name="T6" fmla="*/ 2017 w 183"/>
                <a:gd name="T7" fmla="*/ 454 h 77"/>
                <a:gd name="T8" fmla="*/ 1790 w 183"/>
                <a:gd name="T9" fmla="*/ 874 h 77"/>
                <a:gd name="T10" fmla="*/ 1846 w 183"/>
                <a:gd name="T11" fmla="*/ 339 h 77"/>
                <a:gd name="T12" fmla="*/ 1361 w 183"/>
                <a:gd name="T13" fmla="*/ 182 h 77"/>
                <a:gd name="T14" fmla="*/ 283 w 183"/>
                <a:gd name="T15" fmla="*/ 20 h 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 h="77">
                  <a:moveTo>
                    <a:pt x="0" y="0"/>
                  </a:moveTo>
                  <a:cubicBezTo>
                    <a:pt x="58" y="0"/>
                    <a:pt x="115" y="9"/>
                    <a:pt x="173" y="6"/>
                  </a:cubicBezTo>
                  <a:cubicBezTo>
                    <a:pt x="176" y="5"/>
                    <a:pt x="180" y="6"/>
                    <a:pt x="183" y="6"/>
                  </a:cubicBezTo>
                  <a:cubicBezTo>
                    <a:pt x="182" y="18"/>
                    <a:pt x="183" y="27"/>
                    <a:pt x="178" y="40"/>
                  </a:cubicBezTo>
                  <a:cubicBezTo>
                    <a:pt x="173" y="54"/>
                    <a:pt x="166" y="64"/>
                    <a:pt x="158" y="77"/>
                  </a:cubicBezTo>
                  <a:cubicBezTo>
                    <a:pt x="165" y="64"/>
                    <a:pt x="173" y="44"/>
                    <a:pt x="163" y="30"/>
                  </a:cubicBezTo>
                  <a:cubicBezTo>
                    <a:pt x="154" y="17"/>
                    <a:pt x="134" y="17"/>
                    <a:pt x="120" y="16"/>
                  </a:cubicBezTo>
                  <a:cubicBezTo>
                    <a:pt x="88" y="14"/>
                    <a:pt x="56" y="10"/>
                    <a:pt x="25" y="2"/>
                  </a:cubicBezTo>
                </a:path>
              </a:pathLst>
            </a:custGeom>
            <a:solidFill>
              <a:srgbClr val="005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5" name="Freeform 732">
              <a:extLst>
                <a:ext uri="{FF2B5EF4-FFF2-40B4-BE49-F238E27FC236}">
                  <a16:creationId xmlns:a16="http://schemas.microsoft.com/office/drawing/2014/main" id="{059A1C78-470D-B495-2511-3860CD1C7B77}"/>
                </a:ext>
              </a:extLst>
            </p:cNvPr>
            <p:cNvSpPr>
              <a:spLocks/>
            </p:cNvSpPr>
            <p:nvPr/>
          </p:nvSpPr>
          <p:spPr bwMode="auto">
            <a:xfrm>
              <a:off x="2317" y="1843"/>
              <a:ext cx="245" cy="255"/>
            </a:xfrm>
            <a:custGeom>
              <a:avLst/>
              <a:gdLst>
                <a:gd name="T0" fmla="*/ 81 w 109"/>
                <a:gd name="T1" fmla="*/ 425 h 114"/>
                <a:gd name="T2" fmla="*/ 110 w 109"/>
                <a:gd name="T3" fmla="*/ 626 h 114"/>
                <a:gd name="T4" fmla="*/ 283 w 109"/>
                <a:gd name="T5" fmla="*/ 716 h 114"/>
                <a:gd name="T6" fmla="*/ 465 w 109"/>
                <a:gd name="T7" fmla="*/ 861 h 114"/>
                <a:gd name="T8" fmla="*/ 546 w 109"/>
                <a:gd name="T9" fmla="*/ 995 h 114"/>
                <a:gd name="T10" fmla="*/ 899 w 109"/>
                <a:gd name="T11" fmla="*/ 1096 h 114"/>
                <a:gd name="T12" fmla="*/ 1092 w 109"/>
                <a:gd name="T13" fmla="*/ 1150 h 114"/>
                <a:gd name="T14" fmla="*/ 1238 w 109"/>
                <a:gd name="T15" fmla="*/ 1177 h 114"/>
                <a:gd name="T16" fmla="*/ 1036 w 109"/>
                <a:gd name="T17" fmla="*/ 1051 h 114"/>
                <a:gd name="T18" fmla="*/ 818 w 109"/>
                <a:gd name="T19" fmla="*/ 986 h 114"/>
                <a:gd name="T20" fmla="*/ 409 w 109"/>
                <a:gd name="T21" fmla="*/ 725 h 114"/>
                <a:gd name="T22" fmla="*/ 101 w 109"/>
                <a:gd name="T23" fmla="*/ 416 h 114"/>
                <a:gd name="T24" fmla="*/ 9 w 109"/>
                <a:gd name="T25" fmla="*/ 215 h 114"/>
                <a:gd name="T26" fmla="*/ 0 w 109"/>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9" h="114">
                  <a:moveTo>
                    <a:pt x="7" y="38"/>
                  </a:moveTo>
                  <a:cubicBezTo>
                    <a:pt x="7" y="43"/>
                    <a:pt x="7" y="52"/>
                    <a:pt x="10" y="56"/>
                  </a:cubicBezTo>
                  <a:cubicBezTo>
                    <a:pt x="13" y="61"/>
                    <a:pt x="20" y="61"/>
                    <a:pt x="25" y="64"/>
                  </a:cubicBezTo>
                  <a:cubicBezTo>
                    <a:pt x="30" y="68"/>
                    <a:pt x="37" y="73"/>
                    <a:pt x="41" y="77"/>
                  </a:cubicBezTo>
                  <a:cubicBezTo>
                    <a:pt x="44" y="81"/>
                    <a:pt x="45" y="85"/>
                    <a:pt x="48" y="89"/>
                  </a:cubicBezTo>
                  <a:cubicBezTo>
                    <a:pt x="57" y="98"/>
                    <a:pt x="68" y="98"/>
                    <a:pt x="79" y="98"/>
                  </a:cubicBezTo>
                  <a:cubicBezTo>
                    <a:pt x="85" y="98"/>
                    <a:pt x="91" y="99"/>
                    <a:pt x="96" y="103"/>
                  </a:cubicBezTo>
                  <a:cubicBezTo>
                    <a:pt x="100" y="105"/>
                    <a:pt x="106" y="114"/>
                    <a:pt x="109" y="105"/>
                  </a:cubicBezTo>
                  <a:cubicBezTo>
                    <a:pt x="103" y="106"/>
                    <a:pt x="96" y="97"/>
                    <a:pt x="91" y="94"/>
                  </a:cubicBezTo>
                  <a:cubicBezTo>
                    <a:pt x="85" y="91"/>
                    <a:pt x="79" y="89"/>
                    <a:pt x="72" y="88"/>
                  </a:cubicBezTo>
                  <a:cubicBezTo>
                    <a:pt x="57" y="84"/>
                    <a:pt x="49" y="74"/>
                    <a:pt x="36" y="65"/>
                  </a:cubicBezTo>
                  <a:cubicBezTo>
                    <a:pt x="26" y="57"/>
                    <a:pt x="15" y="49"/>
                    <a:pt x="9" y="37"/>
                  </a:cubicBezTo>
                  <a:cubicBezTo>
                    <a:pt x="6" y="31"/>
                    <a:pt x="2" y="25"/>
                    <a:pt x="1" y="19"/>
                  </a:cubicBezTo>
                  <a:cubicBezTo>
                    <a:pt x="0" y="12"/>
                    <a:pt x="3" y="5"/>
                    <a:pt x="0" y="0"/>
                  </a:cubicBezTo>
                </a:path>
              </a:pathLst>
            </a:custGeom>
            <a:solidFill>
              <a:srgbClr val="003C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6" name="Freeform 733">
              <a:extLst>
                <a:ext uri="{FF2B5EF4-FFF2-40B4-BE49-F238E27FC236}">
                  <a16:creationId xmlns:a16="http://schemas.microsoft.com/office/drawing/2014/main" id="{3268324C-6DAE-EB87-B538-322608310A30}"/>
                </a:ext>
              </a:extLst>
            </p:cNvPr>
            <p:cNvSpPr>
              <a:spLocks/>
            </p:cNvSpPr>
            <p:nvPr/>
          </p:nvSpPr>
          <p:spPr bwMode="auto">
            <a:xfrm>
              <a:off x="2322" y="1829"/>
              <a:ext cx="249" cy="115"/>
            </a:xfrm>
            <a:custGeom>
              <a:avLst/>
              <a:gdLst>
                <a:gd name="T0" fmla="*/ 65 w 111"/>
                <a:gd name="T1" fmla="*/ 81 h 51"/>
                <a:gd name="T2" fmla="*/ 262 w 111"/>
                <a:gd name="T3" fmla="*/ 584 h 51"/>
                <a:gd name="T4" fmla="*/ 182 w 111"/>
                <a:gd name="T5" fmla="*/ 264 h 51"/>
                <a:gd name="T6" fmla="*/ 462 w 111"/>
                <a:gd name="T7" fmla="*/ 126 h 51"/>
                <a:gd name="T8" fmla="*/ 882 w 111"/>
                <a:gd name="T9" fmla="*/ 138 h 51"/>
                <a:gd name="T10" fmla="*/ 1254 w 111"/>
                <a:gd name="T11" fmla="*/ 138 h 51"/>
                <a:gd name="T12" fmla="*/ 882 w 111"/>
                <a:gd name="T13" fmla="*/ 101 h 51"/>
                <a:gd name="T14" fmla="*/ 554 w 111"/>
                <a:gd name="T15" fmla="*/ 36 h 51"/>
                <a:gd name="T16" fmla="*/ 292 w 111"/>
                <a:gd name="T17" fmla="*/ 11 h 51"/>
                <a:gd name="T18" fmla="*/ 56 w 111"/>
                <a:gd name="T19" fmla="*/ 25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51">
                  <a:moveTo>
                    <a:pt x="6" y="7"/>
                  </a:moveTo>
                  <a:cubicBezTo>
                    <a:pt x="0" y="25"/>
                    <a:pt x="14" y="38"/>
                    <a:pt x="23" y="51"/>
                  </a:cubicBezTo>
                  <a:cubicBezTo>
                    <a:pt x="21" y="42"/>
                    <a:pt x="12" y="32"/>
                    <a:pt x="16" y="23"/>
                  </a:cubicBezTo>
                  <a:cubicBezTo>
                    <a:pt x="20" y="14"/>
                    <a:pt x="32" y="12"/>
                    <a:pt x="41" y="11"/>
                  </a:cubicBezTo>
                  <a:cubicBezTo>
                    <a:pt x="53" y="10"/>
                    <a:pt x="66" y="11"/>
                    <a:pt x="78" y="12"/>
                  </a:cubicBezTo>
                  <a:cubicBezTo>
                    <a:pt x="88" y="13"/>
                    <a:pt x="101" y="14"/>
                    <a:pt x="111" y="12"/>
                  </a:cubicBezTo>
                  <a:cubicBezTo>
                    <a:pt x="98" y="10"/>
                    <a:pt x="88" y="10"/>
                    <a:pt x="78" y="9"/>
                  </a:cubicBezTo>
                  <a:cubicBezTo>
                    <a:pt x="68" y="8"/>
                    <a:pt x="58" y="5"/>
                    <a:pt x="49" y="3"/>
                  </a:cubicBezTo>
                  <a:cubicBezTo>
                    <a:pt x="41" y="2"/>
                    <a:pt x="34" y="1"/>
                    <a:pt x="26" y="1"/>
                  </a:cubicBezTo>
                  <a:cubicBezTo>
                    <a:pt x="20" y="1"/>
                    <a:pt x="11" y="0"/>
                    <a:pt x="5" y="2"/>
                  </a:cubicBezTo>
                </a:path>
              </a:pathLst>
            </a:custGeom>
            <a:solidFill>
              <a:srgbClr val="5B7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7" name="Freeform 734">
              <a:extLst>
                <a:ext uri="{FF2B5EF4-FFF2-40B4-BE49-F238E27FC236}">
                  <a16:creationId xmlns:a16="http://schemas.microsoft.com/office/drawing/2014/main" id="{C8BB3FF8-C2E2-7430-46CF-4E8CDA112833}"/>
                </a:ext>
              </a:extLst>
            </p:cNvPr>
            <p:cNvSpPr>
              <a:spLocks/>
            </p:cNvSpPr>
            <p:nvPr/>
          </p:nvSpPr>
          <p:spPr bwMode="auto">
            <a:xfrm>
              <a:off x="2382" y="1858"/>
              <a:ext cx="292" cy="216"/>
            </a:xfrm>
            <a:custGeom>
              <a:avLst/>
              <a:gdLst>
                <a:gd name="T0" fmla="*/ 0 w 130"/>
                <a:gd name="T1" fmla="*/ 437 h 96"/>
                <a:gd name="T2" fmla="*/ 157 w 130"/>
                <a:gd name="T3" fmla="*/ 592 h 96"/>
                <a:gd name="T4" fmla="*/ 373 w 130"/>
                <a:gd name="T5" fmla="*/ 740 h 96"/>
                <a:gd name="T6" fmla="*/ 535 w 130"/>
                <a:gd name="T7" fmla="*/ 866 h 96"/>
                <a:gd name="T8" fmla="*/ 717 w 130"/>
                <a:gd name="T9" fmla="*/ 923 h 96"/>
                <a:gd name="T10" fmla="*/ 883 w 130"/>
                <a:gd name="T11" fmla="*/ 1037 h 96"/>
                <a:gd name="T12" fmla="*/ 1044 w 130"/>
                <a:gd name="T13" fmla="*/ 1013 h 96"/>
                <a:gd name="T14" fmla="*/ 1303 w 130"/>
                <a:gd name="T15" fmla="*/ 720 h 96"/>
                <a:gd name="T16" fmla="*/ 1429 w 130"/>
                <a:gd name="T17" fmla="*/ 263 h 96"/>
                <a:gd name="T18" fmla="*/ 975 w 130"/>
                <a:gd name="T19" fmla="*/ 56 h 96"/>
                <a:gd name="T20" fmla="*/ 1181 w 130"/>
                <a:gd name="T21" fmla="*/ 207 h 96"/>
                <a:gd name="T22" fmla="*/ 1155 w 130"/>
                <a:gd name="T23" fmla="*/ 639 h 96"/>
                <a:gd name="T24" fmla="*/ 591 w 130"/>
                <a:gd name="T25" fmla="*/ 774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 h="96">
                  <a:moveTo>
                    <a:pt x="0" y="38"/>
                  </a:moveTo>
                  <a:cubicBezTo>
                    <a:pt x="0" y="46"/>
                    <a:pt x="8" y="48"/>
                    <a:pt x="14" y="52"/>
                  </a:cubicBezTo>
                  <a:cubicBezTo>
                    <a:pt x="21" y="56"/>
                    <a:pt x="26" y="61"/>
                    <a:pt x="33" y="65"/>
                  </a:cubicBezTo>
                  <a:cubicBezTo>
                    <a:pt x="37" y="69"/>
                    <a:pt x="42" y="73"/>
                    <a:pt x="47" y="76"/>
                  </a:cubicBezTo>
                  <a:cubicBezTo>
                    <a:pt x="52" y="79"/>
                    <a:pt x="57" y="79"/>
                    <a:pt x="63" y="81"/>
                  </a:cubicBezTo>
                  <a:cubicBezTo>
                    <a:pt x="70" y="83"/>
                    <a:pt x="73" y="87"/>
                    <a:pt x="78" y="91"/>
                  </a:cubicBezTo>
                  <a:cubicBezTo>
                    <a:pt x="84" y="96"/>
                    <a:pt x="87" y="94"/>
                    <a:pt x="92" y="89"/>
                  </a:cubicBezTo>
                  <a:cubicBezTo>
                    <a:pt x="101" y="82"/>
                    <a:pt x="109" y="72"/>
                    <a:pt x="115" y="63"/>
                  </a:cubicBezTo>
                  <a:cubicBezTo>
                    <a:pt x="123" y="51"/>
                    <a:pt x="130" y="37"/>
                    <a:pt x="126" y="23"/>
                  </a:cubicBezTo>
                  <a:cubicBezTo>
                    <a:pt x="122" y="7"/>
                    <a:pt x="101" y="0"/>
                    <a:pt x="86" y="5"/>
                  </a:cubicBezTo>
                  <a:cubicBezTo>
                    <a:pt x="94" y="8"/>
                    <a:pt x="101" y="9"/>
                    <a:pt x="104" y="18"/>
                  </a:cubicBezTo>
                  <a:cubicBezTo>
                    <a:pt x="107" y="29"/>
                    <a:pt x="105" y="45"/>
                    <a:pt x="102" y="56"/>
                  </a:cubicBezTo>
                  <a:cubicBezTo>
                    <a:pt x="95" y="77"/>
                    <a:pt x="69" y="69"/>
                    <a:pt x="52" y="68"/>
                  </a:cubicBezTo>
                </a:path>
              </a:pathLst>
            </a:custGeom>
            <a:solidFill>
              <a:srgbClr val="AC7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8" name="Freeform 735">
              <a:extLst>
                <a:ext uri="{FF2B5EF4-FFF2-40B4-BE49-F238E27FC236}">
                  <a16:creationId xmlns:a16="http://schemas.microsoft.com/office/drawing/2014/main" id="{74339A14-2BA1-F367-61F3-684EA22D4FE3}"/>
                </a:ext>
              </a:extLst>
            </p:cNvPr>
            <p:cNvSpPr>
              <a:spLocks/>
            </p:cNvSpPr>
            <p:nvPr/>
          </p:nvSpPr>
          <p:spPr bwMode="auto">
            <a:xfrm>
              <a:off x="2378" y="943"/>
              <a:ext cx="53" cy="159"/>
            </a:xfrm>
            <a:custGeom>
              <a:avLst/>
              <a:gdLst>
                <a:gd name="T0" fmla="*/ 0 w 24"/>
                <a:gd name="T1" fmla="*/ 190 h 71"/>
                <a:gd name="T2" fmla="*/ 117 w 24"/>
                <a:gd name="T3" fmla="*/ 517 h 71"/>
                <a:gd name="T4" fmla="*/ 258 w 24"/>
                <a:gd name="T5" fmla="*/ 797 h 71"/>
                <a:gd name="T6" fmla="*/ 141 w 24"/>
                <a:gd name="T7" fmla="*/ 347 h 71"/>
                <a:gd name="T8" fmla="*/ 258 w 24"/>
                <a:gd name="T9" fmla="*/ 56 h 71"/>
                <a:gd name="T10" fmla="*/ 73 w 24"/>
                <a:gd name="T11" fmla="*/ 45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1">
                  <a:moveTo>
                    <a:pt x="0" y="17"/>
                  </a:moveTo>
                  <a:cubicBezTo>
                    <a:pt x="1" y="26"/>
                    <a:pt x="7" y="38"/>
                    <a:pt x="11" y="46"/>
                  </a:cubicBezTo>
                  <a:cubicBezTo>
                    <a:pt x="15" y="53"/>
                    <a:pt x="18" y="66"/>
                    <a:pt x="24" y="71"/>
                  </a:cubicBezTo>
                  <a:cubicBezTo>
                    <a:pt x="18" y="58"/>
                    <a:pt x="13" y="45"/>
                    <a:pt x="13" y="31"/>
                  </a:cubicBezTo>
                  <a:cubicBezTo>
                    <a:pt x="13" y="19"/>
                    <a:pt x="17" y="14"/>
                    <a:pt x="24" y="5"/>
                  </a:cubicBezTo>
                  <a:cubicBezTo>
                    <a:pt x="19" y="0"/>
                    <a:pt x="12" y="0"/>
                    <a:pt x="7" y="4"/>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9" name="Freeform 736">
              <a:extLst>
                <a:ext uri="{FF2B5EF4-FFF2-40B4-BE49-F238E27FC236}">
                  <a16:creationId xmlns:a16="http://schemas.microsoft.com/office/drawing/2014/main" id="{05E32F1F-8E04-D681-5728-4208ED242944}"/>
                </a:ext>
              </a:extLst>
            </p:cNvPr>
            <p:cNvSpPr>
              <a:spLocks/>
            </p:cNvSpPr>
            <p:nvPr/>
          </p:nvSpPr>
          <p:spPr bwMode="auto">
            <a:xfrm>
              <a:off x="2631" y="838"/>
              <a:ext cx="56" cy="161"/>
            </a:xfrm>
            <a:custGeom>
              <a:avLst/>
              <a:gdLst>
                <a:gd name="T0" fmla="*/ 246 w 25"/>
                <a:gd name="T1" fmla="*/ 0 h 72"/>
                <a:gd name="T2" fmla="*/ 81 w 25"/>
                <a:gd name="T3" fmla="*/ 36 h 72"/>
                <a:gd name="T4" fmla="*/ 20 w 25"/>
                <a:gd name="T5" fmla="*/ 199 h 72"/>
                <a:gd name="T6" fmla="*/ 45 w 25"/>
                <a:gd name="T7" fmla="*/ 570 h 72"/>
                <a:gd name="T8" fmla="*/ 125 w 25"/>
                <a:gd name="T9" fmla="*/ 805 h 72"/>
                <a:gd name="T10" fmla="*/ 134 w 25"/>
                <a:gd name="T11" fmla="*/ 235 h 72"/>
                <a:gd name="T12" fmla="*/ 235 w 25"/>
                <a:gd name="T13" fmla="*/ 110 h 72"/>
                <a:gd name="T14" fmla="*/ 280 w 25"/>
                <a:gd name="T15" fmla="*/ 56 h 72"/>
                <a:gd name="T16" fmla="*/ 280 w 25"/>
                <a:gd name="T17" fmla="*/ 9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72">
                  <a:moveTo>
                    <a:pt x="22" y="0"/>
                  </a:moveTo>
                  <a:cubicBezTo>
                    <a:pt x="17" y="0"/>
                    <a:pt x="12" y="1"/>
                    <a:pt x="7" y="3"/>
                  </a:cubicBezTo>
                  <a:cubicBezTo>
                    <a:pt x="0" y="7"/>
                    <a:pt x="2" y="10"/>
                    <a:pt x="2" y="18"/>
                  </a:cubicBezTo>
                  <a:cubicBezTo>
                    <a:pt x="3" y="29"/>
                    <a:pt x="3" y="40"/>
                    <a:pt x="4" y="51"/>
                  </a:cubicBezTo>
                  <a:cubicBezTo>
                    <a:pt x="5" y="57"/>
                    <a:pt x="6" y="69"/>
                    <a:pt x="11" y="72"/>
                  </a:cubicBezTo>
                  <a:cubicBezTo>
                    <a:pt x="11" y="55"/>
                    <a:pt x="5" y="37"/>
                    <a:pt x="12" y="21"/>
                  </a:cubicBezTo>
                  <a:cubicBezTo>
                    <a:pt x="14" y="16"/>
                    <a:pt x="18" y="14"/>
                    <a:pt x="21" y="10"/>
                  </a:cubicBezTo>
                  <a:cubicBezTo>
                    <a:pt x="23" y="8"/>
                    <a:pt x="24" y="7"/>
                    <a:pt x="25" y="5"/>
                  </a:cubicBezTo>
                  <a:cubicBezTo>
                    <a:pt x="25" y="3"/>
                    <a:pt x="23" y="3"/>
                    <a:pt x="25" y="1"/>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0" name="Freeform 737">
              <a:extLst>
                <a:ext uri="{FF2B5EF4-FFF2-40B4-BE49-F238E27FC236}">
                  <a16:creationId xmlns:a16="http://schemas.microsoft.com/office/drawing/2014/main" id="{D1BDC2CF-7225-153F-689A-FF2FB112D88F}"/>
                </a:ext>
              </a:extLst>
            </p:cNvPr>
            <p:cNvSpPr>
              <a:spLocks/>
            </p:cNvSpPr>
            <p:nvPr/>
          </p:nvSpPr>
          <p:spPr bwMode="auto">
            <a:xfrm>
              <a:off x="2817" y="793"/>
              <a:ext cx="81" cy="155"/>
            </a:xfrm>
            <a:custGeom>
              <a:avLst/>
              <a:gdLst>
                <a:gd name="T0" fmla="*/ 356 w 36"/>
                <a:gd name="T1" fmla="*/ 65 h 69"/>
                <a:gd name="T2" fmla="*/ 25 w 36"/>
                <a:gd name="T3" fmla="*/ 157 h 69"/>
                <a:gd name="T4" fmla="*/ 11 w 36"/>
                <a:gd name="T5" fmla="*/ 499 h 69"/>
                <a:gd name="T6" fmla="*/ 45 w 36"/>
                <a:gd name="T7" fmla="*/ 782 h 69"/>
                <a:gd name="T8" fmla="*/ 56 w 36"/>
                <a:gd name="T9" fmla="*/ 555 h 69"/>
                <a:gd name="T10" fmla="*/ 146 w 36"/>
                <a:gd name="T11" fmla="*/ 218 h 69"/>
                <a:gd name="T12" fmla="*/ 275 w 36"/>
                <a:gd name="T13" fmla="*/ 90 h 69"/>
                <a:gd name="T14" fmla="*/ 410 w 36"/>
                <a:gd name="T15" fmla="*/ 65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69">
                  <a:moveTo>
                    <a:pt x="31" y="6"/>
                  </a:moveTo>
                  <a:cubicBezTo>
                    <a:pt x="21" y="0"/>
                    <a:pt x="5" y="2"/>
                    <a:pt x="2" y="14"/>
                  </a:cubicBezTo>
                  <a:cubicBezTo>
                    <a:pt x="0" y="23"/>
                    <a:pt x="0" y="35"/>
                    <a:pt x="1" y="44"/>
                  </a:cubicBezTo>
                  <a:cubicBezTo>
                    <a:pt x="1" y="52"/>
                    <a:pt x="0" y="62"/>
                    <a:pt x="4" y="69"/>
                  </a:cubicBezTo>
                  <a:cubicBezTo>
                    <a:pt x="7" y="64"/>
                    <a:pt x="5" y="55"/>
                    <a:pt x="5" y="49"/>
                  </a:cubicBezTo>
                  <a:cubicBezTo>
                    <a:pt x="5" y="38"/>
                    <a:pt x="6" y="28"/>
                    <a:pt x="13" y="19"/>
                  </a:cubicBezTo>
                  <a:cubicBezTo>
                    <a:pt x="16" y="14"/>
                    <a:pt x="19" y="10"/>
                    <a:pt x="24" y="8"/>
                  </a:cubicBezTo>
                  <a:cubicBezTo>
                    <a:pt x="28" y="7"/>
                    <a:pt x="33" y="8"/>
                    <a:pt x="36" y="6"/>
                  </a:cubicBezTo>
                </a:path>
              </a:pathLst>
            </a:custGeom>
            <a:solidFill>
              <a:srgbClr val="CF5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1" name="Freeform 738">
              <a:extLst>
                <a:ext uri="{FF2B5EF4-FFF2-40B4-BE49-F238E27FC236}">
                  <a16:creationId xmlns:a16="http://schemas.microsoft.com/office/drawing/2014/main" id="{54C35640-A397-33A8-14AA-AC6C5EE60FFA}"/>
                </a:ext>
              </a:extLst>
            </p:cNvPr>
            <p:cNvSpPr>
              <a:spLocks/>
            </p:cNvSpPr>
            <p:nvPr/>
          </p:nvSpPr>
          <p:spPr bwMode="auto">
            <a:xfrm>
              <a:off x="2382" y="950"/>
              <a:ext cx="38" cy="58"/>
            </a:xfrm>
            <a:custGeom>
              <a:avLst/>
              <a:gdLst>
                <a:gd name="T0" fmla="*/ 110 w 17"/>
                <a:gd name="T1" fmla="*/ 45 h 26"/>
                <a:gd name="T2" fmla="*/ 65 w 17"/>
                <a:gd name="T3" fmla="*/ 288 h 26"/>
                <a:gd name="T4" fmla="*/ 190 w 17"/>
                <a:gd name="T5" fmla="*/ 20 h 26"/>
                <a:gd name="T6" fmla="*/ 19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10" y="4"/>
                  </a:moveTo>
                  <a:cubicBezTo>
                    <a:pt x="0" y="5"/>
                    <a:pt x="3" y="20"/>
                    <a:pt x="6" y="26"/>
                  </a:cubicBezTo>
                  <a:cubicBezTo>
                    <a:pt x="6" y="19"/>
                    <a:pt x="7" y="3"/>
                    <a:pt x="17" y="2"/>
                  </a:cubicBezTo>
                  <a:cubicBezTo>
                    <a:pt x="15" y="1"/>
                    <a:pt x="17" y="1"/>
                    <a:pt x="17" y="0"/>
                  </a:cubicBezTo>
                </a:path>
              </a:pathLst>
            </a:custGeom>
            <a:solidFill>
              <a:srgbClr val="DA7D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2" name="Freeform 739">
              <a:extLst>
                <a:ext uri="{FF2B5EF4-FFF2-40B4-BE49-F238E27FC236}">
                  <a16:creationId xmlns:a16="http://schemas.microsoft.com/office/drawing/2014/main" id="{3D94E996-A145-2AF2-F157-02D0C559BD28}"/>
                </a:ext>
              </a:extLst>
            </p:cNvPr>
            <p:cNvSpPr>
              <a:spLocks/>
            </p:cNvSpPr>
            <p:nvPr/>
          </p:nvSpPr>
          <p:spPr bwMode="auto">
            <a:xfrm>
              <a:off x="2640" y="844"/>
              <a:ext cx="36" cy="72"/>
            </a:xfrm>
            <a:custGeom>
              <a:avLst/>
              <a:gdLst>
                <a:gd name="T0" fmla="*/ 162 w 16"/>
                <a:gd name="T1" fmla="*/ 11 h 32"/>
                <a:gd name="T2" fmla="*/ 36 w 16"/>
                <a:gd name="T3" fmla="*/ 92 h 32"/>
                <a:gd name="T4" fmla="*/ 36 w 16"/>
                <a:gd name="T5" fmla="*/ 365 h 32"/>
                <a:gd name="T6" fmla="*/ 182 w 16"/>
                <a:gd name="T7" fmla="*/ 3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2">
                  <a:moveTo>
                    <a:pt x="14" y="1"/>
                  </a:moveTo>
                  <a:cubicBezTo>
                    <a:pt x="6" y="1"/>
                    <a:pt x="4" y="0"/>
                    <a:pt x="3" y="8"/>
                  </a:cubicBezTo>
                  <a:cubicBezTo>
                    <a:pt x="2" y="16"/>
                    <a:pt x="0" y="25"/>
                    <a:pt x="3" y="32"/>
                  </a:cubicBezTo>
                  <a:cubicBezTo>
                    <a:pt x="0" y="22"/>
                    <a:pt x="4" y="4"/>
                    <a:pt x="16" y="3"/>
                  </a:cubicBezTo>
                </a:path>
              </a:pathLst>
            </a:custGeom>
            <a:solidFill>
              <a:srgbClr val="DA7D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3" name="Freeform 740">
              <a:extLst>
                <a:ext uri="{FF2B5EF4-FFF2-40B4-BE49-F238E27FC236}">
                  <a16:creationId xmlns:a16="http://schemas.microsoft.com/office/drawing/2014/main" id="{80D8A6C1-BB1F-DAF8-EB64-6A439371E292}"/>
                </a:ext>
              </a:extLst>
            </p:cNvPr>
            <p:cNvSpPr>
              <a:spLocks/>
            </p:cNvSpPr>
            <p:nvPr/>
          </p:nvSpPr>
          <p:spPr bwMode="auto">
            <a:xfrm>
              <a:off x="2817" y="802"/>
              <a:ext cx="50" cy="74"/>
            </a:xfrm>
            <a:custGeom>
              <a:avLst/>
              <a:gdLst>
                <a:gd name="T0" fmla="*/ 259 w 22"/>
                <a:gd name="T1" fmla="*/ 9 h 33"/>
                <a:gd name="T2" fmla="*/ 73 w 22"/>
                <a:gd name="T3" fmla="*/ 65 h 33"/>
                <a:gd name="T4" fmla="*/ 36 w 22"/>
                <a:gd name="T5" fmla="*/ 372 h 33"/>
                <a:gd name="T6" fmla="*/ 93 w 22"/>
                <a:gd name="T7" fmla="*/ 126 h 33"/>
                <a:gd name="T8" fmla="*/ 259 w 22"/>
                <a:gd name="T9" fmla="*/ 2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3">
                  <a:moveTo>
                    <a:pt x="22" y="1"/>
                  </a:moveTo>
                  <a:cubicBezTo>
                    <a:pt x="15" y="1"/>
                    <a:pt x="9" y="0"/>
                    <a:pt x="6" y="6"/>
                  </a:cubicBezTo>
                  <a:cubicBezTo>
                    <a:pt x="2" y="12"/>
                    <a:pt x="0" y="27"/>
                    <a:pt x="3" y="33"/>
                  </a:cubicBezTo>
                  <a:cubicBezTo>
                    <a:pt x="6" y="26"/>
                    <a:pt x="4" y="18"/>
                    <a:pt x="8" y="11"/>
                  </a:cubicBezTo>
                  <a:cubicBezTo>
                    <a:pt x="11" y="7"/>
                    <a:pt x="18" y="4"/>
                    <a:pt x="22" y="2"/>
                  </a:cubicBezTo>
                </a:path>
              </a:pathLst>
            </a:custGeom>
            <a:solidFill>
              <a:srgbClr val="DA7D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4" name="Freeform 741">
              <a:extLst>
                <a:ext uri="{FF2B5EF4-FFF2-40B4-BE49-F238E27FC236}">
                  <a16:creationId xmlns:a16="http://schemas.microsoft.com/office/drawing/2014/main" id="{C9309E96-6694-C05E-D905-64118F5F81A1}"/>
                </a:ext>
              </a:extLst>
            </p:cNvPr>
            <p:cNvSpPr>
              <a:spLocks/>
            </p:cNvSpPr>
            <p:nvPr/>
          </p:nvSpPr>
          <p:spPr bwMode="auto">
            <a:xfrm>
              <a:off x="2831" y="808"/>
              <a:ext cx="13" cy="25"/>
            </a:xfrm>
            <a:custGeom>
              <a:avLst/>
              <a:gdLst>
                <a:gd name="T0" fmla="*/ 43 w 6"/>
                <a:gd name="T1" fmla="*/ 36 h 11"/>
                <a:gd name="T2" fmla="*/ 0 w 6"/>
                <a:gd name="T3" fmla="*/ 130 h 11"/>
                <a:gd name="T4" fmla="*/ 61 w 6"/>
                <a:gd name="T5" fmla="*/ 25 h 11"/>
                <a:gd name="T6" fmla="*/ 52 w 6"/>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1">
                  <a:moveTo>
                    <a:pt x="4" y="3"/>
                  </a:moveTo>
                  <a:cubicBezTo>
                    <a:pt x="1" y="5"/>
                    <a:pt x="1" y="8"/>
                    <a:pt x="0" y="11"/>
                  </a:cubicBezTo>
                  <a:cubicBezTo>
                    <a:pt x="3" y="8"/>
                    <a:pt x="3" y="4"/>
                    <a:pt x="6" y="2"/>
                  </a:cubicBezTo>
                  <a:cubicBezTo>
                    <a:pt x="6" y="1"/>
                    <a:pt x="6" y="1"/>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5" name="Freeform 742">
              <a:extLst>
                <a:ext uri="{FF2B5EF4-FFF2-40B4-BE49-F238E27FC236}">
                  <a16:creationId xmlns:a16="http://schemas.microsoft.com/office/drawing/2014/main" id="{48639FA4-CCD6-266F-C46C-C77E8C23D914}"/>
                </a:ext>
              </a:extLst>
            </p:cNvPr>
            <p:cNvSpPr>
              <a:spLocks/>
            </p:cNvSpPr>
            <p:nvPr/>
          </p:nvSpPr>
          <p:spPr bwMode="auto">
            <a:xfrm>
              <a:off x="2853" y="806"/>
              <a:ext cx="9" cy="5"/>
            </a:xfrm>
            <a:custGeom>
              <a:avLst/>
              <a:gdLst>
                <a:gd name="T0" fmla="*/ 11 w 4"/>
                <a:gd name="T1" fmla="*/ 0 h 2"/>
                <a:gd name="T2" fmla="*/ 11 w 4"/>
                <a:gd name="T3" fmla="*/ 33 h 2"/>
                <a:gd name="T4" fmla="*/ 45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1" y="0"/>
                  </a:moveTo>
                  <a:cubicBezTo>
                    <a:pt x="1" y="0"/>
                    <a:pt x="0" y="1"/>
                    <a:pt x="1" y="2"/>
                  </a:cubicBezTo>
                  <a:cubicBezTo>
                    <a:pt x="2" y="1"/>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6" name="Freeform 743">
              <a:extLst>
                <a:ext uri="{FF2B5EF4-FFF2-40B4-BE49-F238E27FC236}">
                  <a16:creationId xmlns:a16="http://schemas.microsoft.com/office/drawing/2014/main" id="{91B51205-6A16-5CAB-632C-18CEE307FFCE}"/>
                </a:ext>
              </a:extLst>
            </p:cNvPr>
            <p:cNvSpPr>
              <a:spLocks/>
            </p:cNvSpPr>
            <p:nvPr/>
          </p:nvSpPr>
          <p:spPr bwMode="auto">
            <a:xfrm>
              <a:off x="2649" y="851"/>
              <a:ext cx="16" cy="14"/>
            </a:xfrm>
            <a:custGeom>
              <a:avLst/>
              <a:gdLst>
                <a:gd name="T0" fmla="*/ 25 w 7"/>
                <a:gd name="T1" fmla="*/ 12 h 6"/>
                <a:gd name="T2" fmla="*/ 0 w 7"/>
                <a:gd name="T3" fmla="*/ 77 h 6"/>
                <a:gd name="T4" fmla="*/ 85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2" y="1"/>
                  </a:moveTo>
                  <a:cubicBezTo>
                    <a:pt x="1" y="2"/>
                    <a:pt x="1" y="4"/>
                    <a:pt x="0" y="6"/>
                  </a:cubicBezTo>
                  <a:cubicBezTo>
                    <a:pt x="3" y="5"/>
                    <a:pt x="5" y="2"/>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7" name="Freeform 744">
              <a:extLst>
                <a:ext uri="{FF2B5EF4-FFF2-40B4-BE49-F238E27FC236}">
                  <a16:creationId xmlns:a16="http://schemas.microsoft.com/office/drawing/2014/main" id="{AB375D10-95ED-ADD4-D22F-1F177671BA2B}"/>
                </a:ext>
              </a:extLst>
            </p:cNvPr>
            <p:cNvSpPr>
              <a:spLocks/>
            </p:cNvSpPr>
            <p:nvPr/>
          </p:nvSpPr>
          <p:spPr bwMode="auto">
            <a:xfrm>
              <a:off x="2667" y="849"/>
              <a:ext cx="9" cy="2"/>
            </a:xfrm>
            <a:custGeom>
              <a:avLst/>
              <a:gdLst>
                <a:gd name="T0" fmla="*/ 25 w 4"/>
                <a:gd name="T1" fmla="*/ 0 h 1"/>
                <a:gd name="T2" fmla="*/ 45 w 4"/>
                <a:gd name="T3" fmla="*/ 8 h 1"/>
                <a:gd name="T4" fmla="*/ 0 60000 65536"/>
                <a:gd name="T5" fmla="*/ 0 60000 65536"/>
              </a:gdLst>
              <a:ahLst/>
              <a:cxnLst>
                <a:cxn ang="T4">
                  <a:pos x="T0" y="T1"/>
                </a:cxn>
                <a:cxn ang="T5">
                  <a:pos x="T2" y="T3"/>
                </a:cxn>
              </a:cxnLst>
              <a:rect l="0" t="0" r="r" b="b"/>
              <a:pathLst>
                <a:path w="4" h="1">
                  <a:moveTo>
                    <a:pt x="2" y="0"/>
                  </a:moveTo>
                  <a:cubicBezTo>
                    <a:pt x="0" y="1"/>
                    <a:pt x="2"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8" name="Freeform 745">
              <a:extLst>
                <a:ext uri="{FF2B5EF4-FFF2-40B4-BE49-F238E27FC236}">
                  <a16:creationId xmlns:a16="http://schemas.microsoft.com/office/drawing/2014/main" id="{E6E3A36C-E6E1-4A43-D982-D37349C2E803}"/>
                </a:ext>
              </a:extLst>
            </p:cNvPr>
            <p:cNvSpPr>
              <a:spLocks/>
            </p:cNvSpPr>
            <p:nvPr/>
          </p:nvSpPr>
          <p:spPr bwMode="auto">
            <a:xfrm>
              <a:off x="2393" y="963"/>
              <a:ext cx="12" cy="18"/>
            </a:xfrm>
            <a:custGeom>
              <a:avLst/>
              <a:gdLst>
                <a:gd name="T0" fmla="*/ 0 w 5"/>
                <a:gd name="T1" fmla="*/ 25 h 8"/>
                <a:gd name="T2" fmla="*/ 12 w 5"/>
                <a:gd name="T3" fmla="*/ 92 h 8"/>
                <a:gd name="T4" fmla="*/ 70 w 5"/>
                <a:gd name="T5" fmla="*/ 0 h 8"/>
                <a:gd name="T6" fmla="*/ 0 60000 65536"/>
                <a:gd name="T7" fmla="*/ 0 60000 65536"/>
                <a:gd name="T8" fmla="*/ 0 60000 65536"/>
              </a:gdLst>
              <a:ahLst/>
              <a:cxnLst>
                <a:cxn ang="T6">
                  <a:pos x="T0" y="T1"/>
                </a:cxn>
                <a:cxn ang="T7">
                  <a:pos x="T2" y="T3"/>
                </a:cxn>
                <a:cxn ang="T8">
                  <a:pos x="T4" y="T5"/>
                </a:cxn>
              </a:cxnLst>
              <a:rect l="0" t="0" r="r" b="b"/>
              <a:pathLst>
                <a:path w="5" h="8">
                  <a:moveTo>
                    <a:pt x="0" y="2"/>
                  </a:moveTo>
                  <a:cubicBezTo>
                    <a:pt x="0" y="4"/>
                    <a:pt x="0" y="6"/>
                    <a:pt x="1" y="8"/>
                  </a:cubicBezTo>
                  <a:cubicBezTo>
                    <a:pt x="3" y="6"/>
                    <a:pt x="1" y="2"/>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9" name="Freeform 746">
              <a:extLst>
                <a:ext uri="{FF2B5EF4-FFF2-40B4-BE49-F238E27FC236}">
                  <a16:creationId xmlns:a16="http://schemas.microsoft.com/office/drawing/2014/main" id="{EE0F24A9-7E80-F384-73A7-C92A22DB7771}"/>
                </a:ext>
              </a:extLst>
            </p:cNvPr>
            <p:cNvSpPr>
              <a:spLocks/>
            </p:cNvSpPr>
            <p:nvPr/>
          </p:nvSpPr>
          <p:spPr bwMode="auto">
            <a:xfrm>
              <a:off x="2405" y="959"/>
              <a:ext cx="6" cy="2"/>
            </a:xfrm>
            <a:custGeom>
              <a:avLst/>
              <a:gdLst>
                <a:gd name="T0" fmla="*/ 8 w 3"/>
                <a:gd name="T1" fmla="*/ 0 h 1"/>
                <a:gd name="T2" fmla="*/ 8 w 3"/>
                <a:gd name="T3" fmla="*/ 8 h 1"/>
                <a:gd name="T4" fmla="*/ 24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1" y="0"/>
                  </a:moveTo>
                  <a:cubicBezTo>
                    <a:pt x="1" y="0"/>
                    <a:pt x="0" y="0"/>
                    <a:pt x="1"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0" name="Freeform 747">
              <a:extLst>
                <a:ext uri="{FF2B5EF4-FFF2-40B4-BE49-F238E27FC236}">
                  <a16:creationId xmlns:a16="http://schemas.microsoft.com/office/drawing/2014/main" id="{77440428-3ED1-4C46-0CCB-C196A0E26519}"/>
                </a:ext>
              </a:extLst>
            </p:cNvPr>
            <p:cNvSpPr>
              <a:spLocks/>
            </p:cNvSpPr>
            <p:nvPr/>
          </p:nvSpPr>
          <p:spPr bwMode="auto">
            <a:xfrm>
              <a:off x="2391" y="992"/>
              <a:ext cx="5" cy="5"/>
            </a:xfrm>
            <a:custGeom>
              <a:avLst/>
              <a:gdLst>
                <a:gd name="T0" fmla="*/ 0 w 2"/>
                <a:gd name="T1" fmla="*/ 0 h 2"/>
                <a:gd name="T2" fmla="*/ 0 w 2"/>
                <a:gd name="T3" fmla="*/ 33 h 2"/>
                <a:gd name="T4" fmla="*/ 33 w 2"/>
                <a:gd name="T5" fmla="*/ 20 h 2"/>
                <a:gd name="T6" fmla="*/ 0 60000 65536"/>
                <a:gd name="T7" fmla="*/ 0 60000 65536"/>
                <a:gd name="T8" fmla="*/ 0 60000 65536"/>
              </a:gdLst>
              <a:ahLst/>
              <a:cxnLst>
                <a:cxn ang="T6">
                  <a:pos x="T0" y="T1"/>
                </a:cxn>
                <a:cxn ang="T7">
                  <a:pos x="T2" y="T3"/>
                </a:cxn>
                <a:cxn ang="T8">
                  <a:pos x="T4" y="T5"/>
                </a:cxn>
              </a:cxnLst>
              <a:rect l="0" t="0" r="r" b="b"/>
              <a:pathLst>
                <a:path w="2" h="2">
                  <a:moveTo>
                    <a:pt x="0" y="0"/>
                  </a:moveTo>
                  <a:cubicBezTo>
                    <a:pt x="0" y="0"/>
                    <a:pt x="0" y="1"/>
                    <a:pt x="0" y="2"/>
                  </a:cubicBezTo>
                  <a:cubicBezTo>
                    <a:pt x="1" y="2"/>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1" name="Freeform 748">
              <a:extLst>
                <a:ext uri="{FF2B5EF4-FFF2-40B4-BE49-F238E27FC236}">
                  <a16:creationId xmlns:a16="http://schemas.microsoft.com/office/drawing/2014/main" id="{E97D22E1-B0BB-8EB9-E6AC-AEE8B745461E}"/>
                </a:ext>
              </a:extLst>
            </p:cNvPr>
            <p:cNvSpPr>
              <a:spLocks/>
            </p:cNvSpPr>
            <p:nvPr/>
          </p:nvSpPr>
          <p:spPr bwMode="auto">
            <a:xfrm>
              <a:off x="2642" y="874"/>
              <a:ext cx="7" cy="6"/>
            </a:xfrm>
            <a:custGeom>
              <a:avLst/>
              <a:gdLst>
                <a:gd name="T0" fmla="*/ 28 w 3"/>
                <a:gd name="T1" fmla="*/ 0 h 3"/>
                <a:gd name="T2" fmla="*/ 0 w 3"/>
                <a:gd name="T3" fmla="*/ 16 h 3"/>
                <a:gd name="T4" fmla="*/ 37 w 3"/>
                <a:gd name="T5" fmla="*/ 16 h 3"/>
                <a:gd name="T6" fmla="*/ 0 60000 65536"/>
                <a:gd name="T7" fmla="*/ 0 60000 65536"/>
                <a:gd name="T8" fmla="*/ 0 60000 65536"/>
              </a:gdLst>
              <a:ahLst/>
              <a:cxnLst>
                <a:cxn ang="T6">
                  <a:pos x="T0" y="T1"/>
                </a:cxn>
                <a:cxn ang="T7">
                  <a:pos x="T2" y="T3"/>
                </a:cxn>
                <a:cxn ang="T8">
                  <a:pos x="T4" y="T5"/>
                </a:cxn>
              </a:cxnLst>
              <a:rect l="0" t="0" r="r" b="b"/>
              <a:pathLst>
                <a:path w="3" h="3">
                  <a:moveTo>
                    <a:pt x="2" y="0"/>
                  </a:moveTo>
                  <a:cubicBezTo>
                    <a:pt x="1" y="0"/>
                    <a:pt x="0" y="1"/>
                    <a:pt x="0" y="2"/>
                  </a:cubicBezTo>
                  <a:cubicBezTo>
                    <a:pt x="1" y="3"/>
                    <a:pt x="2" y="2"/>
                    <a:pt x="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2" name="Freeform 749">
              <a:extLst>
                <a:ext uri="{FF2B5EF4-FFF2-40B4-BE49-F238E27FC236}">
                  <a16:creationId xmlns:a16="http://schemas.microsoft.com/office/drawing/2014/main" id="{B5AB2E5F-D201-E4D6-77AE-6F793A514FC8}"/>
                </a:ext>
              </a:extLst>
            </p:cNvPr>
            <p:cNvSpPr>
              <a:spLocks/>
            </p:cNvSpPr>
            <p:nvPr/>
          </p:nvSpPr>
          <p:spPr bwMode="auto">
            <a:xfrm>
              <a:off x="2820" y="840"/>
              <a:ext cx="6" cy="16"/>
            </a:xfrm>
            <a:custGeom>
              <a:avLst/>
              <a:gdLst>
                <a:gd name="T0" fmla="*/ 24 w 3"/>
                <a:gd name="T1" fmla="*/ 0 h 7"/>
                <a:gd name="T2" fmla="*/ 24 w 3"/>
                <a:gd name="T3" fmla="*/ 85 h 7"/>
                <a:gd name="T4" fmla="*/ 0 60000 65536"/>
                <a:gd name="T5" fmla="*/ 0 60000 65536"/>
              </a:gdLst>
              <a:ahLst/>
              <a:cxnLst>
                <a:cxn ang="T4">
                  <a:pos x="T0" y="T1"/>
                </a:cxn>
                <a:cxn ang="T5">
                  <a:pos x="T2" y="T3"/>
                </a:cxn>
              </a:cxnLst>
              <a:rect l="0" t="0" r="r" b="b"/>
              <a:pathLst>
                <a:path w="3" h="7">
                  <a:moveTo>
                    <a:pt x="3" y="0"/>
                  </a:moveTo>
                  <a:cubicBezTo>
                    <a:pt x="2" y="2"/>
                    <a:pt x="0" y="5"/>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3" name="Freeform 750">
              <a:extLst>
                <a:ext uri="{FF2B5EF4-FFF2-40B4-BE49-F238E27FC236}">
                  <a16:creationId xmlns:a16="http://schemas.microsoft.com/office/drawing/2014/main" id="{1AA13261-DC92-EBA8-7D9E-1F8CCD1EED3F}"/>
                </a:ext>
              </a:extLst>
            </p:cNvPr>
            <p:cNvSpPr>
              <a:spLocks/>
            </p:cNvSpPr>
            <p:nvPr/>
          </p:nvSpPr>
          <p:spPr bwMode="auto">
            <a:xfrm>
              <a:off x="2802" y="874"/>
              <a:ext cx="42" cy="123"/>
            </a:xfrm>
            <a:custGeom>
              <a:avLst/>
              <a:gdLst>
                <a:gd name="T0" fmla="*/ 64 w 19"/>
                <a:gd name="T1" fmla="*/ 154 h 55"/>
                <a:gd name="T2" fmla="*/ 206 w 19"/>
                <a:gd name="T3" fmla="*/ 526 h 55"/>
                <a:gd name="T4" fmla="*/ 88 w 19"/>
                <a:gd name="T5" fmla="*/ 0 h 55"/>
                <a:gd name="T6" fmla="*/ 0 60000 65536"/>
                <a:gd name="T7" fmla="*/ 0 60000 65536"/>
                <a:gd name="T8" fmla="*/ 0 60000 65536"/>
              </a:gdLst>
              <a:ahLst/>
              <a:cxnLst>
                <a:cxn ang="T6">
                  <a:pos x="T0" y="T1"/>
                </a:cxn>
                <a:cxn ang="T7">
                  <a:pos x="T2" y="T3"/>
                </a:cxn>
                <a:cxn ang="T8">
                  <a:pos x="T4" y="T5"/>
                </a:cxn>
              </a:cxnLst>
              <a:rect l="0" t="0" r="r" b="b"/>
              <a:pathLst>
                <a:path w="19" h="55">
                  <a:moveTo>
                    <a:pt x="6" y="14"/>
                  </a:moveTo>
                  <a:cubicBezTo>
                    <a:pt x="7" y="27"/>
                    <a:pt x="0" y="54"/>
                    <a:pt x="19" y="47"/>
                  </a:cubicBezTo>
                  <a:cubicBezTo>
                    <a:pt x="6" y="55"/>
                    <a:pt x="8" y="7"/>
                    <a:pt x="8" y="0"/>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4" name="Freeform 751">
              <a:extLst>
                <a:ext uri="{FF2B5EF4-FFF2-40B4-BE49-F238E27FC236}">
                  <a16:creationId xmlns:a16="http://schemas.microsoft.com/office/drawing/2014/main" id="{F8BD8B49-CFAB-A73B-102C-2075B53729F1}"/>
                </a:ext>
              </a:extLst>
            </p:cNvPr>
            <p:cNvSpPr>
              <a:spLocks/>
            </p:cNvSpPr>
            <p:nvPr/>
          </p:nvSpPr>
          <p:spPr bwMode="auto">
            <a:xfrm>
              <a:off x="2631" y="974"/>
              <a:ext cx="54" cy="63"/>
            </a:xfrm>
            <a:custGeom>
              <a:avLst/>
              <a:gdLst>
                <a:gd name="T0" fmla="*/ 36 w 24"/>
                <a:gd name="T1" fmla="*/ 0 h 28"/>
                <a:gd name="T2" fmla="*/ 81 w 24"/>
                <a:gd name="T3" fmla="*/ 320 h 28"/>
                <a:gd name="T4" fmla="*/ 218 w 24"/>
                <a:gd name="T5" fmla="*/ 275 h 28"/>
                <a:gd name="T6" fmla="*/ 275 w 24"/>
                <a:gd name="T7" fmla="*/ 137 h 28"/>
                <a:gd name="T8" fmla="*/ 162 w 24"/>
                <a:gd name="T9" fmla="*/ 263 h 28"/>
                <a:gd name="T10" fmla="*/ 72 w 24"/>
                <a:gd name="T11" fmla="*/ 10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8">
                  <a:moveTo>
                    <a:pt x="3" y="0"/>
                  </a:moveTo>
                  <a:cubicBezTo>
                    <a:pt x="0" y="4"/>
                    <a:pt x="2" y="25"/>
                    <a:pt x="7" y="28"/>
                  </a:cubicBezTo>
                  <a:cubicBezTo>
                    <a:pt x="8" y="28"/>
                    <a:pt x="17" y="25"/>
                    <a:pt x="19" y="24"/>
                  </a:cubicBezTo>
                  <a:cubicBezTo>
                    <a:pt x="23" y="21"/>
                    <a:pt x="24" y="17"/>
                    <a:pt x="24" y="12"/>
                  </a:cubicBezTo>
                  <a:cubicBezTo>
                    <a:pt x="23" y="15"/>
                    <a:pt x="18" y="23"/>
                    <a:pt x="14" y="23"/>
                  </a:cubicBezTo>
                  <a:cubicBezTo>
                    <a:pt x="10" y="23"/>
                    <a:pt x="7" y="12"/>
                    <a:pt x="6" y="9"/>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5" name="Freeform 752">
              <a:extLst>
                <a:ext uri="{FF2B5EF4-FFF2-40B4-BE49-F238E27FC236}">
                  <a16:creationId xmlns:a16="http://schemas.microsoft.com/office/drawing/2014/main" id="{F8C655EB-E032-3523-7344-AF7F06E53BE8}"/>
                </a:ext>
              </a:extLst>
            </p:cNvPr>
            <p:cNvSpPr>
              <a:spLocks/>
            </p:cNvSpPr>
            <p:nvPr/>
          </p:nvSpPr>
          <p:spPr bwMode="auto">
            <a:xfrm>
              <a:off x="2384" y="1049"/>
              <a:ext cx="79" cy="103"/>
            </a:xfrm>
            <a:custGeom>
              <a:avLst/>
              <a:gdLst>
                <a:gd name="T0" fmla="*/ 25 w 35"/>
                <a:gd name="T1" fmla="*/ 90 h 46"/>
                <a:gd name="T2" fmla="*/ 93 w 35"/>
                <a:gd name="T3" fmla="*/ 336 h 46"/>
                <a:gd name="T4" fmla="*/ 219 w 35"/>
                <a:gd name="T5" fmla="*/ 517 h 46"/>
                <a:gd name="T6" fmla="*/ 357 w 35"/>
                <a:gd name="T7" fmla="*/ 361 h 46"/>
                <a:gd name="T8" fmla="*/ 345 w 35"/>
                <a:gd name="T9" fmla="*/ 0 h 46"/>
                <a:gd name="T10" fmla="*/ 345 w 35"/>
                <a:gd name="T11" fmla="*/ 226 h 46"/>
                <a:gd name="T12" fmla="*/ 311 w 35"/>
                <a:gd name="T13" fmla="*/ 416 h 46"/>
                <a:gd name="T14" fmla="*/ 126 w 35"/>
                <a:gd name="T15" fmla="*/ 246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46">
                  <a:moveTo>
                    <a:pt x="2" y="8"/>
                  </a:moveTo>
                  <a:cubicBezTo>
                    <a:pt x="0" y="12"/>
                    <a:pt x="7" y="25"/>
                    <a:pt x="8" y="30"/>
                  </a:cubicBezTo>
                  <a:cubicBezTo>
                    <a:pt x="10" y="35"/>
                    <a:pt x="12" y="46"/>
                    <a:pt x="19" y="46"/>
                  </a:cubicBezTo>
                  <a:cubicBezTo>
                    <a:pt x="26" y="46"/>
                    <a:pt x="31" y="38"/>
                    <a:pt x="31" y="32"/>
                  </a:cubicBezTo>
                  <a:cubicBezTo>
                    <a:pt x="32" y="25"/>
                    <a:pt x="35" y="5"/>
                    <a:pt x="30" y="0"/>
                  </a:cubicBezTo>
                  <a:cubicBezTo>
                    <a:pt x="29" y="6"/>
                    <a:pt x="30" y="13"/>
                    <a:pt x="30" y="20"/>
                  </a:cubicBezTo>
                  <a:cubicBezTo>
                    <a:pt x="29" y="24"/>
                    <a:pt x="29" y="34"/>
                    <a:pt x="27" y="37"/>
                  </a:cubicBezTo>
                  <a:cubicBezTo>
                    <a:pt x="20" y="45"/>
                    <a:pt x="11" y="27"/>
                    <a:pt x="11" y="22"/>
                  </a:cubicBezTo>
                </a:path>
              </a:pathLst>
            </a:custGeom>
            <a:solidFill>
              <a:srgbClr val="9F41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6" name="Freeform 753">
              <a:extLst>
                <a:ext uri="{FF2B5EF4-FFF2-40B4-BE49-F238E27FC236}">
                  <a16:creationId xmlns:a16="http://schemas.microsoft.com/office/drawing/2014/main" id="{1504EB66-AB7C-8451-B2E6-703782B7D746}"/>
                </a:ext>
              </a:extLst>
            </p:cNvPr>
            <p:cNvSpPr>
              <a:spLocks/>
            </p:cNvSpPr>
            <p:nvPr/>
          </p:nvSpPr>
          <p:spPr bwMode="auto">
            <a:xfrm>
              <a:off x="2853" y="865"/>
              <a:ext cx="41" cy="130"/>
            </a:xfrm>
            <a:custGeom>
              <a:avLst/>
              <a:gdLst>
                <a:gd name="T0" fmla="*/ 212 w 18"/>
                <a:gd name="T1" fmla="*/ 0 h 58"/>
                <a:gd name="T2" fmla="*/ 141 w 18"/>
                <a:gd name="T3" fmla="*/ 336 h 58"/>
                <a:gd name="T4" fmla="*/ 0 w 18"/>
                <a:gd name="T5" fmla="*/ 542 h 58"/>
                <a:gd name="T6" fmla="*/ 118 w 18"/>
                <a:gd name="T7" fmla="*/ 347 h 58"/>
                <a:gd name="T8" fmla="*/ 203 w 18"/>
                <a:gd name="T9" fmla="*/ 56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58">
                  <a:moveTo>
                    <a:pt x="18" y="0"/>
                  </a:moveTo>
                  <a:cubicBezTo>
                    <a:pt x="14" y="9"/>
                    <a:pt x="14" y="20"/>
                    <a:pt x="12" y="30"/>
                  </a:cubicBezTo>
                  <a:cubicBezTo>
                    <a:pt x="11" y="33"/>
                    <a:pt x="5" y="58"/>
                    <a:pt x="0" y="48"/>
                  </a:cubicBezTo>
                  <a:cubicBezTo>
                    <a:pt x="3" y="41"/>
                    <a:pt x="8" y="38"/>
                    <a:pt x="10" y="31"/>
                  </a:cubicBezTo>
                  <a:cubicBezTo>
                    <a:pt x="12" y="22"/>
                    <a:pt x="15" y="14"/>
                    <a:pt x="17" y="5"/>
                  </a:cubicBezTo>
                </a:path>
              </a:pathLst>
            </a:custGeom>
            <a:solidFill>
              <a:srgbClr val="8C3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7" name="Freeform 754">
              <a:extLst>
                <a:ext uri="{FF2B5EF4-FFF2-40B4-BE49-F238E27FC236}">
                  <a16:creationId xmlns:a16="http://schemas.microsoft.com/office/drawing/2014/main" id="{F280F3AA-8F72-E833-320E-39F8F7EE0B52}"/>
                </a:ext>
              </a:extLst>
            </p:cNvPr>
            <p:cNvSpPr>
              <a:spLocks/>
            </p:cNvSpPr>
            <p:nvPr/>
          </p:nvSpPr>
          <p:spPr bwMode="auto">
            <a:xfrm>
              <a:off x="2656" y="1008"/>
              <a:ext cx="38" cy="45"/>
            </a:xfrm>
            <a:custGeom>
              <a:avLst/>
              <a:gdLst>
                <a:gd name="T0" fmla="*/ 190 w 17"/>
                <a:gd name="T1" fmla="*/ 11 h 20"/>
                <a:gd name="T2" fmla="*/ 145 w 17"/>
                <a:gd name="T3" fmla="*/ 182 h 20"/>
                <a:gd name="T4" fmla="*/ 0 w 17"/>
                <a:gd name="T5" fmla="*/ 227 h 20"/>
                <a:gd name="T6" fmla="*/ 170 w 17"/>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0">
                  <a:moveTo>
                    <a:pt x="17" y="1"/>
                  </a:moveTo>
                  <a:cubicBezTo>
                    <a:pt x="17" y="5"/>
                    <a:pt x="16" y="13"/>
                    <a:pt x="13" y="16"/>
                  </a:cubicBezTo>
                  <a:cubicBezTo>
                    <a:pt x="10" y="19"/>
                    <a:pt x="5" y="20"/>
                    <a:pt x="0" y="20"/>
                  </a:cubicBezTo>
                  <a:cubicBezTo>
                    <a:pt x="2" y="11"/>
                    <a:pt x="15" y="11"/>
                    <a:pt x="15" y="0"/>
                  </a:cubicBezTo>
                </a:path>
              </a:pathLst>
            </a:custGeom>
            <a:solidFill>
              <a:srgbClr val="8C3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8" name="Freeform 755">
              <a:extLst>
                <a:ext uri="{FF2B5EF4-FFF2-40B4-BE49-F238E27FC236}">
                  <a16:creationId xmlns:a16="http://schemas.microsoft.com/office/drawing/2014/main" id="{A24800C8-5B0D-712B-0D4C-3CFC8B7B2B9D}"/>
                </a:ext>
              </a:extLst>
            </p:cNvPr>
            <p:cNvSpPr>
              <a:spLocks/>
            </p:cNvSpPr>
            <p:nvPr/>
          </p:nvSpPr>
          <p:spPr bwMode="auto">
            <a:xfrm>
              <a:off x="2452" y="1093"/>
              <a:ext cx="29" cy="68"/>
            </a:xfrm>
            <a:custGeom>
              <a:avLst/>
              <a:gdLst>
                <a:gd name="T0" fmla="*/ 134 w 13"/>
                <a:gd name="T1" fmla="*/ 0 h 30"/>
                <a:gd name="T2" fmla="*/ 125 w 13"/>
                <a:gd name="T3" fmla="*/ 231 h 30"/>
                <a:gd name="T4" fmla="*/ 0 w 13"/>
                <a:gd name="T5" fmla="*/ 349 h 30"/>
                <a:gd name="T6" fmla="*/ 109 w 13"/>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30">
                  <a:moveTo>
                    <a:pt x="12" y="0"/>
                  </a:moveTo>
                  <a:cubicBezTo>
                    <a:pt x="12" y="6"/>
                    <a:pt x="13" y="15"/>
                    <a:pt x="11" y="20"/>
                  </a:cubicBezTo>
                  <a:cubicBezTo>
                    <a:pt x="9" y="24"/>
                    <a:pt x="4" y="27"/>
                    <a:pt x="0" y="30"/>
                  </a:cubicBezTo>
                  <a:cubicBezTo>
                    <a:pt x="5" y="20"/>
                    <a:pt x="6" y="10"/>
                    <a:pt x="10" y="0"/>
                  </a:cubicBezTo>
                </a:path>
              </a:pathLst>
            </a:custGeom>
            <a:solidFill>
              <a:srgbClr val="8C3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9" name="Freeform 756">
              <a:extLst>
                <a:ext uri="{FF2B5EF4-FFF2-40B4-BE49-F238E27FC236}">
                  <a16:creationId xmlns:a16="http://schemas.microsoft.com/office/drawing/2014/main" id="{C2EF61A4-5D8B-EA6C-2946-8F1BC68E0529}"/>
                </a:ext>
              </a:extLst>
            </p:cNvPr>
            <p:cNvSpPr>
              <a:spLocks/>
            </p:cNvSpPr>
            <p:nvPr/>
          </p:nvSpPr>
          <p:spPr bwMode="auto">
            <a:xfrm>
              <a:off x="2649" y="860"/>
              <a:ext cx="27" cy="70"/>
            </a:xfrm>
            <a:custGeom>
              <a:avLst/>
              <a:gdLst>
                <a:gd name="T0" fmla="*/ 45 w 12"/>
                <a:gd name="T1" fmla="*/ 72 h 31"/>
                <a:gd name="T2" fmla="*/ 56 w 12"/>
                <a:gd name="T3" fmla="*/ 357 h 31"/>
                <a:gd name="T4" fmla="*/ 56 w 12"/>
                <a:gd name="T5" fmla="*/ 147 h 31"/>
                <a:gd name="T6" fmla="*/ 137 w 1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1">
                  <a:moveTo>
                    <a:pt x="4" y="6"/>
                  </a:moveTo>
                  <a:cubicBezTo>
                    <a:pt x="2" y="14"/>
                    <a:pt x="0" y="24"/>
                    <a:pt x="5" y="31"/>
                  </a:cubicBezTo>
                  <a:cubicBezTo>
                    <a:pt x="5" y="25"/>
                    <a:pt x="3" y="19"/>
                    <a:pt x="5" y="13"/>
                  </a:cubicBezTo>
                  <a:cubicBezTo>
                    <a:pt x="6" y="8"/>
                    <a:pt x="10" y="5"/>
                    <a:pt x="12" y="0"/>
                  </a:cubicBezTo>
                </a:path>
              </a:pathLst>
            </a:custGeom>
            <a:solidFill>
              <a:srgbClr val="B55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0" name="Freeform 757">
              <a:extLst>
                <a:ext uri="{FF2B5EF4-FFF2-40B4-BE49-F238E27FC236}">
                  <a16:creationId xmlns:a16="http://schemas.microsoft.com/office/drawing/2014/main" id="{4EA6F417-3F08-D9DD-D7DD-97329AC30B61}"/>
                </a:ext>
              </a:extLst>
            </p:cNvPr>
            <p:cNvSpPr>
              <a:spLocks/>
            </p:cNvSpPr>
            <p:nvPr/>
          </p:nvSpPr>
          <p:spPr bwMode="auto">
            <a:xfrm>
              <a:off x="2826" y="820"/>
              <a:ext cx="50" cy="62"/>
            </a:xfrm>
            <a:custGeom>
              <a:avLst/>
              <a:gdLst>
                <a:gd name="T0" fmla="*/ 93 w 22"/>
                <a:gd name="T1" fmla="*/ 53 h 28"/>
                <a:gd name="T2" fmla="*/ 0 w 22"/>
                <a:gd name="T3" fmla="*/ 303 h 28"/>
                <a:gd name="T4" fmla="*/ 130 w 22"/>
                <a:gd name="T5" fmla="*/ 97 h 28"/>
                <a:gd name="T6" fmla="*/ 259 w 22"/>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8">
                  <a:moveTo>
                    <a:pt x="8" y="5"/>
                  </a:moveTo>
                  <a:cubicBezTo>
                    <a:pt x="3" y="11"/>
                    <a:pt x="1" y="21"/>
                    <a:pt x="0" y="28"/>
                  </a:cubicBezTo>
                  <a:cubicBezTo>
                    <a:pt x="5" y="27"/>
                    <a:pt x="8" y="13"/>
                    <a:pt x="11" y="9"/>
                  </a:cubicBezTo>
                  <a:cubicBezTo>
                    <a:pt x="14" y="5"/>
                    <a:pt x="20" y="2"/>
                    <a:pt x="22" y="0"/>
                  </a:cubicBezTo>
                </a:path>
              </a:pathLst>
            </a:custGeom>
            <a:solidFill>
              <a:srgbClr val="B55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1" name="Freeform 758">
              <a:extLst>
                <a:ext uri="{FF2B5EF4-FFF2-40B4-BE49-F238E27FC236}">
                  <a16:creationId xmlns:a16="http://schemas.microsoft.com/office/drawing/2014/main" id="{B7DA1CF7-900E-2BED-0E99-7E2E7E0BC761}"/>
                </a:ext>
              </a:extLst>
            </p:cNvPr>
            <p:cNvSpPr>
              <a:spLocks/>
            </p:cNvSpPr>
            <p:nvPr/>
          </p:nvSpPr>
          <p:spPr bwMode="auto">
            <a:xfrm>
              <a:off x="2402" y="990"/>
              <a:ext cx="9" cy="65"/>
            </a:xfrm>
            <a:custGeom>
              <a:avLst/>
              <a:gdLst>
                <a:gd name="T0" fmla="*/ 45 w 4"/>
                <a:gd name="T1" fmla="*/ 0 h 29"/>
                <a:gd name="T2" fmla="*/ 45 w 4"/>
                <a:gd name="T3" fmla="*/ 327 h 29"/>
                <a:gd name="T4" fmla="*/ 0 60000 65536"/>
                <a:gd name="T5" fmla="*/ 0 60000 65536"/>
              </a:gdLst>
              <a:ahLst/>
              <a:cxnLst>
                <a:cxn ang="T4">
                  <a:pos x="T0" y="T1"/>
                </a:cxn>
                <a:cxn ang="T5">
                  <a:pos x="T2" y="T3"/>
                </a:cxn>
              </a:cxnLst>
              <a:rect l="0" t="0" r="r" b="b"/>
              <a:pathLst>
                <a:path w="4" h="29">
                  <a:moveTo>
                    <a:pt x="4" y="0"/>
                  </a:moveTo>
                  <a:cubicBezTo>
                    <a:pt x="1" y="7"/>
                    <a:pt x="0" y="23"/>
                    <a:pt x="4" y="29"/>
                  </a:cubicBezTo>
                </a:path>
              </a:pathLst>
            </a:custGeom>
            <a:solidFill>
              <a:srgbClr val="B55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2" name="Freeform 759">
              <a:extLst>
                <a:ext uri="{FF2B5EF4-FFF2-40B4-BE49-F238E27FC236}">
                  <a16:creationId xmlns:a16="http://schemas.microsoft.com/office/drawing/2014/main" id="{ED683567-CCB4-810F-612D-2452A6617E9D}"/>
                </a:ext>
              </a:extLst>
            </p:cNvPr>
            <p:cNvSpPr>
              <a:spLocks/>
            </p:cNvSpPr>
            <p:nvPr/>
          </p:nvSpPr>
          <p:spPr bwMode="auto">
            <a:xfrm>
              <a:off x="2418" y="1502"/>
              <a:ext cx="103" cy="224"/>
            </a:xfrm>
            <a:custGeom>
              <a:avLst/>
              <a:gdLst>
                <a:gd name="T0" fmla="*/ 226 w 46"/>
                <a:gd name="T1" fmla="*/ 316 h 100"/>
                <a:gd name="T2" fmla="*/ 81 w 46"/>
                <a:gd name="T3" fmla="*/ 672 h 100"/>
                <a:gd name="T4" fmla="*/ 90 w 46"/>
                <a:gd name="T5" fmla="*/ 1124 h 100"/>
                <a:gd name="T6" fmla="*/ 101 w 46"/>
                <a:gd name="T7" fmla="*/ 809 h 100"/>
                <a:gd name="T8" fmla="*/ 246 w 46"/>
                <a:gd name="T9" fmla="*/ 347 h 100"/>
                <a:gd name="T10" fmla="*/ 405 w 46"/>
                <a:gd name="T11" fmla="*/ 125 h 100"/>
                <a:gd name="T12" fmla="*/ 517 w 46"/>
                <a:gd name="T13" fmla="*/ 0 h 100"/>
                <a:gd name="T14" fmla="*/ 300 w 46"/>
                <a:gd name="T15" fmla="*/ 110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100">
                  <a:moveTo>
                    <a:pt x="20" y="28"/>
                  </a:moveTo>
                  <a:cubicBezTo>
                    <a:pt x="13" y="36"/>
                    <a:pt x="9" y="49"/>
                    <a:pt x="7" y="60"/>
                  </a:cubicBezTo>
                  <a:cubicBezTo>
                    <a:pt x="5" y="69"/>
                    <a:pt x="0" y="93"/>
                    <a:pt x="8" y="100"/>
                  </a:cubicBezTo>
                  <a:cubicBezTo>
                    <a:pt x="10" y="91"/>
                    <a:pt x="8" y="81"/>
                    <a:pt x="9" y="72"/>
                  </a:cubicBezTo>
                  <a:cubicBezTo>
                    <a:pt x="11" y="58"/>
                    <a:pt x="17" y="44"/>
                    <a:pt x="22" y="31"/>
                  </a:cubicBezTo>
                  <a:cubicBezTo>
                    <a:pt x="26" y="24"/>
                    <a:pt x="30" y="17"/>
                    <a:pt x="36" y="11"/>
                  </a:cubicBezTo>
                  <a:cubicBezTo>
                    <a:pt x="39" y="8"/>
                    <a:pt x="44" y="5"/>
                    <a:pt x="46" y="0"/>
                  </a:cubicBezTo>
                  <a:cubicBezTo>
                    <a:pt x="39" y="0"/>
                    <a:pt x="32" y="7"/>
                    <a:pt x="27" y="10"/>
                  </a:cubicBezTo>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3" name="Freeform 760">
              <a:extLst>
                <a:ext uri="{FF2B5EF4-FFF2-40B4-BE49-F238E27FC236}">
                  <a16:creationId xmlns:a16="http://schemas.microsoft.com/office/drawing/2014/main" id="{568B3EDF-8E43-29D9-A0BE-1DB308FB67DD}"/>
                </a:ext>
              </a:extLst>
            </p:cNvPr>
            <p:cNvSpPr>
              <a:spLocks/>
            </p:cNvSpPr>
            <p:nvPr/>
          </p:nvSpPr>
          <p:spPr bwMode="auto">
            <a:xfrm>
              <a:off x="2548" y="1466"/>
              <a:ext cx="211" cy="217"/>
            </a:xfrm>
            <a:custGeom>
              <a:avLst/>
              <a:gdLst>
                <a:gd name="T0" fmla="*/ 453 w 94"/>
                <a:gd name="T1" fmla="*/ 246 h 97"/>
                <a:gd name="T2" fmla="*/ 218 w 94"/>
                <a:gd name="T3" fmla="*/ 490 h 97"/>
                <a:gd name="T4" fmla="*/ 65 w 94"/>
                <a:gd name="T5" fmla="*/ 1085 h 97"/>
                <a:gd name="T6" fmla="*/ 171 w 94"/>
                <a:gd name="T7" fmla="*/ 772 h 97"/>
                <a:gd name="T8" fmla="*/ 409 w 94"/>
                <a:gd name="T9" fmla="*/ 371 h 97"/>
                <a:gd name="T10" fmla="*/ 1064 w 94"/>
                <a:gd name="T11" fmla="*/ 9 h 97"/>
                <a:gd name="T12" fmla="*/ 963 w 94"/>
                <a:gd name="T13" fmla="*/ 0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97">
                  <a:moveTo>
                    <a:pt x="40" y="22"/>
                  </a:moveTo>
                  <a:cubicBezTo>
                    <a:pt x="31" y="26"/>
                    <a:pt x="24" y="35"/>
                    <a:pt x="19" y="44"/>
                  </a:cubicBezTo>
                  <a:cubicBezTo>
                    <a:pt x="13" y="57"/>
                    <a:pt x="0" y="83"/>
                    <a:pt x="6" y="97"/>
                  </a:cubicBezTo>
                  <a:cubicBezTo>
                    <a:pt x="12" y="93"/>
                    <a:pt x="13" y="76"/>
                    <a:pt x="15" y="69"/>
                  </a:cubicBezTo>
                  <a:cubicBezTo>
                    <a:pt x="19" y="55"/>
                    <a:pt x="26" y="42"/>
                    <a:pt x="36" y="33"/>
                  </a:cubicBezTo>
                  <a:cubicBezTo>
                    <a:pt x="54" y="18"/>
                    <a:pt x="73" y="10"/>
                    <a:pt x="94" y="1"/>
                  </a:cubicBezTo>
                  <a:cubicBezTo>
                    <a:pt x="91" y="1"/>
                    <a:pt x="87" y="1"/>
                    <a:pt x="85" y="0"/>
                  </a:cubicBezTo>
                </a:path>
              </a:pathLst>
            </a:custGeom>
            <a:solidFill>
              <a:srgbClr val="B55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4" name="Freeform 761">
              <a:extLst>
                <a:ext uri="{FF2B5EF4-FFF2-40B4-BE49-F238E27FC236}">
                  <a16:creationId xmlns:a16="http://schemas.microsoft.com/office/drawing/2014/main" id="{63150610-8607-26C5-92E5-4826A3765C23}"/>
                </a:ext>
              </a:extLst>
            </p:cNvPr>
            <p:cNvSpPr>
              <a:spLocks/>
            </p:cNvSpPr>
            <p:nvPr/>
          </p:nvSpPr>
          <p:spPr bwMode="auto">
            <a:xfrm>
              <a:off x="2636" y="1407"/>
              <a:ext cx="316" cy="261"/>
            </a:xfrm>
            <a:custGeom>
              <a:avLst/>
              <a:gdLst>
                <a:gd name="T0" fmla="*/ 437 w 141"/>
                <a:gd name="T1" fmla="*/ 648 h 116"/>
                <a:gd name="T2" fmla="*/ 146 w 141"/>
                <a:gd name="T3" fmla="*/ 866 h 116"/>
                <a:gd name="T4" fmla="*/ 0 w 141"/>
                <a:gd name="T5" fmla="*/ 1321 h 116"/>
                <a:gd name="T6" fmla="*/ 190 w 141"/>
                <a:gd name="T7" fmla="*/ 936 h 116"/>
                <a:gd name="T8" fmla="*/ 426 w 141"/>
                <a:gd name="T9" fmla="*/ 846 h 116"/>
                <a:gd name="T10" fmla="*/ 854 w 141"/>
                <a:gd name="T11" fmla="*/ 583 h 116"/>
                <a:gd name="T12" fmla="*/ 1069 w 141"/>
                <a:gd name="T13" fmla="*/ 619 h 116"/>
                <a:gd name="T14" fmla="*/ 1387 w 141"/>
                <a:gd name="T15" fmla="*/ 558 h 116"/>
                <a:gd name="T16" fmla="*/ 1542 w 141"/>
                <a:gd name="T17" fmla="*/ 482 h 116"/>
                <a:gd name="T18" fmla="*/ 1587 w 141"/>
                <a:gd name="T19" fmla="*/ 182 h 116"/>
                <a:gd name="T20" fmla="*/ 1522 w 141"/>
                <a:gd name="T21" fmla="*/ 0 h 116"/>
                <a:gd name="T22" fmla="*/ 1486 w 141"/>
                <a:gd name="T23" fmla="*/ 308 h 116"/>
                <a:gd name="T24" fmla="*/ 1387 w 141"/>
                <a:gd name="T25" fmla="*/ 389 h 116"/>
                <a:gd name="T26" fmla="*/ 1327 w 141"/>
                <a:gd name="T27" fmla="*/ 491 h 116"/>
                <a:gd name="T28" fmla="*/ 944 w 141"/>
                <a:gd name="T29" fmla="*/ 527 h 116"/>
                <a:gd name="T30" fmla="*/ 619 w 141"/>
                <a:gd name="T31" fmla="*/ 592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1" h="116">
                  <a:moveTo>
                    <a:pt x="39" y="57"/>
                  </a:moveTo>
                  <a:cubicBezTo>
                    <a:pt x="30" y="62"/>
                    <a:pt x="20" y="67"/>
                    <a:pt x="13" y="76"/>
                  </a:cubicBezTo>
                  <a:cubicBezTo>
                    <a:pt x="2" y="88"/>
                    <a:pt x="4" y="101"/>
                    <a:pt x="0" y="116"/>
                  </a:cubicBezTo>
                  <a:cubicBezTo>
                    <a:pt x="6" y="105"/>
                    <a:pt x="7" y="91"/>
                    <a:pt x="17" y="82"/>
                  </a:cubicBezTo>
                  <a:cubicBezTo>
                    <a:pt x="23" y="77"/>
                    <a:pt x="31" y="78"/>
                    <a:pt x="38" y="74"/>
                  </a:cubicBezTo>
                  <a:cubicBezTo>
                    <a:pt x="50" y="68"/>
                    <a:pt x="60" y="52"/>
                    <a:pt x="76" y="51"/>
                  </a:cubicBezTo>
                  <a:cubicBezTo>
                    <a:pt x="82" y="51"/>
                    <a:pt x="89" y="54"/>
                    <a:pt x="95" y="54"/>
                  </a:cubicBezTo>
                  <a:cubicBezTo>
                    <a:pt x="105" y="54"/>
                    <a:pt x="114" y="51"/>
                    <a:pt x="123" y="49"/>
                  </a:cubicBezTo>
                  <a:cubicBezTo>
                    <a:pt x="128" y="48"/>
                    <a:pt x="134" y="48"/>
                    <a:pt x="137" y="42"/>
                  </a:cubicBezTo>
                  <a:cubicBezTo>
                    <a:pt x="140" y="36"/>
                    <a:pt x="141" y="23"/>
                    <a:pt x="141" y="16"/>
                  </a:cubicBezTo>
                  <a:cubicBezTo>
                    <a:pt x="141" y="10"/>
                    <a:pt x="139" y="5"/>
                    <a:pt x="135" y="0"/>
                  </a:cubicBezTo>
                  <a:cubicBezTo>
                    <a:pt x="138" y="7"/>
                    <a:pt x="138" y="22"/>
                    <a:pt x="132" y="27"/>
                  </a:cubicBezTo>
                  <a:cubicBezTo>
                    <a:pt x="129" y="30"/>
                    <a:pt x="125" y="30"/>
                    <a:pt x="123" y="34"/>
                  </a:cubicBezTo>
                  <a:cubicBezTo>
                    <a:pt x="120" y="37"/>
                    <a:pt x="122" y="40"/>
                    <a:pt x="118" y="43"/>
                  </a:cubicBezTo>
                  <a:cubicBezTo>
                    <a:pt x="109" y="47"/>
                    <a:pt x="94" y="43"/>
                    <a:pt x="84" y="46"/>
                  </a:cubicBezTo>
                  <a:cubicBezTo>
                    <a:pt x="74" y="49"/>
                    <a:pt x="65" y="47"/>
                    <a:pt x="55" y="52"/>
                  </a:cubicBezTo>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5" name="Freeform 762">
              <a:extLst>
                <a:ext uri="{FF2B5EF4-FFF2-40B4-BE49-F238E27FC236}">
                  <a16:creationId xmlns:a16="http://schemas.microsoft.com/office/drawing/2014/main" id="{951A6FB6-12E0-AD6D-CB96-442D25F724D6}"/>
                </a:ext>
              </a:extLst>
            </p:cNvPr>
            <p:cNvSpPr>
              <a:spLocks/>
            </p:cNvSpPr>
            <p:nvPr/>
          </p:nvSpPr>
          <p:spPr bwMode="auto">
            <a:xfrm>
              <a:off x="2555" y="1255"/>
              <a:ext cx="231" cy="191"/>
            </a:xfrm>
            <a:custGeom>
              <a:avLst/>
              <a:gdLst>
                <a:gd name="T0" fmla="*/ 437 w 103"/>
                <a:gd name="T1" fmla="*/ 717 h 85"/>
                <a:gd name="T2" fmla="*/ 563 w 103"/>
                <a:gd name="T3" fmla="*/ 420 h 85"/>
                <a:gd name="T4" fmla="*/ 644 w 103"/>
                <a:gd name="T5" fmla="*/ 339 h 85"/>
                <a:gd name="T6" fmla="*/ 754 w 103"/>
                <a:gd name="T7" fmla="*/ 339 h 85"/>
                <a:gd name="T8" fmla="*/ 854 w 103"/>
                <a:gd name="T9" fmla="*/ 272 h 85"/>
                <a:gd name="T10" fmla="*/ 971 w 103"/>
                <a:gd name="T11" fmla="*/ 238 h 85"/>
                <a:gd name="T12" fmla="*/ 1153 w 103"/>
                <a:gd name="T13" fmla="*/ 0 h 85"/>
                <a:gd name="T14" fmla="*/ 1106 w 103"/>
                <a:gd name="T15" fmla="*/ 171 h 85"/>
                <a:gd name="T16" fmla="*/ 1081 w 103"/>
                <a:gd name="T17" fmla="*/ 353 h 85"/>
                <a:gd name="T18" fmla="*/ 980 w 103"/>
                <a:gd name="T19" fmla="*/ 454 h 85"/>
                <a:gd name="T20" fmla="*/ 801 w 103"/>
                <a:gd name="T21" fmla="*/ 454 h 85"/>
                <a:gd name="T22" fmla="*/ 518 w 103"/>
                <a:gd name="T23" fmla="*/ 793 h 85"/>
                <a:gd name="T24" fmla="*/ 327 w 103"/>
                <a:gd name="T25" fmla="*/ 854 h 85"/>
                <a:gd name="T26" fmla="*/ 45 w 103"/>
                <a:gd name="T27" fmla="*/ 908 h 85"/>
                <a:gd name="T28" fmla="*/ 0 w 103"/>
                <a:gd name="T29" fmla="*/ 955 h 85"/>
                <a:gd name="T30" fmla="*/ 381 w 103"/>
                <a:gd name="T31" fmla="*/ 762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3" h="85">
                  <a:moveTo>
                    <a:pt x="39" y="63"/>
                  </a:moveTo>
                  <a:cubicBezTo>
                    <a:pt x="48" y="57"/>
                    <a:pt x="46" y="46"/>
                    <a:pt x="50" y="37"/>
                  </a:cubicBezTo>
                  <a:cubicBezTo>
                    <a:pt x="52" y="33"/>
                    <a:pt x="53" y="32"/>
                    <a:pt x="57" y="30"/>
                  </a:cubicBezTo>
                  <a:cubicBezTo>
                    <a:pt x="61" y="28"/>
                    <a:pt x="63" y="30"/>
                    <a:pt x="67" y="30"/>
                  </a:cubicBezTo>
                  <a:cubicBezTo>
                    <a:pt x="71" y="29"/>
                    <a:pt x="72" y="26"/>
                    <a:pt x="76" y="24"/>
                  </a:cubicBezTo>
                  <a:cubicBezTo>
                    <a:pt x="79" y="22"/>
                    <a:pt x="83" y="23"/>
                    <a:pt x="86" y="21"/>
                  </a:cubicBezTo>
                  <a:cubicBezTo>
                    <a:pt x="96" y="17"/>
                    <a:pt x="96" y="8"/>
                    <a:pt x="102" y="0"/>
                  </a:cubicBezTo>
                  <a:cubicBezTo>
                    <a:pt x="103" y="6"/>
                    <a:pt x="100" y="10"/>
                    <a:pt x="98" y="15"/>
                  </a:cubicBezTo>
                  <a:cubicBezTo>
                    <a:pt x="95" y="21"/>
                    <a:pt x="96" y="25"/>
                    <a:pt x="96" y="31"/>
                  </a:cubicBezTo>
                  <a:cubicBezTo>
                    <a:pt x="95" y="36"/>
                    <a:pt x="92" y="40"/>
                    <a:pt x="87" y="40"/>
                  </a:cubicBezTo>
                  <a:cubicBezTo>
                    <a:pt x="80" y="40"/>
                    <a:pt x="77" y="33"/>
                    <a:pt x="71" y="40"/>
                  </a:cubicBezTo>
                  <a:cubicBezTo>
                    <a:pt x="61" y="50"/>
                    <a:pt x="58" y="63"/>
                    <a:pt x="46" y="70"/>
                  </a:cubicBezTo>
                  <a:cubicBezTo>
                    <a:pt x="41" y="72"/>
                    <a:pt x="35" y="74"/>
                    <a:pt x="29" y="75"/>
                  </a:cubicBezTo>
                  <a:cubicBezTo>
                    <a:pt x="20" y="76"/>
                    <a:pt x="11" y="75"/>
                    <a:pt x="4" y="80"/>
                  </a:cubicBezTo>
                  <a:cubicBezTo>
                    <a:pt x="2" y="81"/>
                    <a:pt x="1" y="82"/>
                    <a:pt x="0" y="84"/>
                  </a:cubicBezTo>
                  <a:cubicBezTo>
                    <a:pt x="10" y="85"/>
                    <a:pt x="24" y="70"/>
                    <a:pt x="34" y="67"/>
                  </a:cubicBezTo>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6" name="Freeform 763">
              <a:extLst>
                <a:ext uri="{FF2B5EF4-FFF2-40B4-BE49-F238E27FC236}">
                  <a16:creationId xmlns:a16="http://schemas.microsoft.com/office/drawing/2014/main" id="{57CF5C18-750E-36B4-4248-EFE7BA6A8C25}"/>
                </a:ext>
              </a:extLst>
            </p:cNvPr>
            <p:cNvSpPr>
              <a:spLocks/>
            </p:cNvSpPr>
            <p:nvPr/>
          </p:nvSpPr>
          <p:spPr bwMode="auto">
            <a:xfrm>
              <a:off x="2384" y="1858"/>
              <a:ext cx="189" cy="126"/>
            </a:xfrm>
            <a:custGeom>
              <a:avLst/>
              <a:gdLst>
                <a:gd name="T0" fmla="*/ 320 w 84"/>
                <a:gd name="T1" fmla="*/ 56 h 56"/>
                <a:gd name="T2" fmla="*/ 25 w 84"/>
                <a:gd name="T3" fmla="*/ 146 h 56"/>
                <a:gd name="T4" fmla="*/ 218 w 84"/>
                <a:gd name="T5" fmla="*/ 421 h 56"/>
                <a:gd name="T6" fmla="*/ 491 w 84"/>
                <a:gd name="T7" fmla="*/ 592 h 56"/>
                <a:gd name="T8" fmla="*/ 376 w 84"/>
                <a:gd name="T9" fmla="*/ 227 h 56"/>
                <a:gd name="T10" fmla="*/ 729 w 84"/>
                <a:gd name="T11" fmla="*/ 182 h 56"/>
                <a:gd name="T12" fmla="*/ 956 w 84"/>
                <a:gd name="T13" fmla="*/ 162 h 56"/>
                <a:gd name="T14" fmla="*/ 527 w 84"/>
                <a:gd name="T15" fmla="*/ 81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56">
                  <a:moveTo>
                    <a:pt x="28" y="5"/>
                  </a:moveTo>
                  <a:cubicBezTo>
                    <a:pt x="22" y="0"/>
                    <a:pt x="4" y="5"/>
                    <a:pt x="2" y="13"/>
                  </a:cubicBezTo>
                  <a:cubicBezTo>
                    <a:pt x="0" y="21"/>
                    <a:pt x="14" y="32"/>
                    <a:pt x="19" y="37"/>
                  </a:cubicBezTo>
                  <a:cubicBezTo>
                    <a:pt x="23" y="42"/>
                    <a:pt x="36" y="56"/>
                    <a:pt x="43" y="52"/>
                  </a:cubicBezTo>
                  <a:cubicBezTo>
                    <a:pt x="42" y="38"/>
                    <a:pt x="11" y="30"/>
                    <a:pt x="33" y="20"/>
                  </a:cubicBezTo>
                  <a:cubicBezTo>
                    <a:pt x="43" y="15"/>
                    <a:pt x="54" y="15"/>
                    <a:pt x="64" y="16"/>
                  </a:cubicBezTo>
                  <a:cubicBezTo>
                    <a:pt x="70" y="16"/>
                    <a:pt x="79" y="18"/>
                    <a:pt x="84" y="14"/>
                  </a:cubicBezTo>
                  <a:cubicBezTo>
                    <a:pt x="79" y="4"/>
                    <a:pt x="54" y="7"/>
                    <a:pt x="46" y="7"/>
                  </a:cubicBezTo>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7" name="Freeform 764">
              <a:extLst>
                <a:ext uri="{FF2B5EF4-FFF2-40B4-BE49-F238E27FC236}">
                  <a16:creationId xmlns:a16="http://schemas.microsoft.com/office/drawing/2014/main" id="{F789A01F-DD91-9B5E-BC7F-7EEE23A7F141}"/>
                </a:ext>
              </a:extLst>
            </p:cNvPr>
            <p:cNvSpPr>
              <a:spLocks/>
            </p:cNvSpPr>
            <p:nvPr/>
          </p:nvSpPr>
          <p:spPr bwMode="auto">
            <a:xfrm>
              <a:off x="2764" y="1733"/>
              <a:ext cx="1142" cy="399"/>
            </a:xfrm>
            <a:custGeom>
              <a:avLst/>
              <a:gdLst>
                <a:gd name="T0" fmla="*/ 337 w 509"/>
                <a:gd name="T1" fmla="*/ 890 h 178"/>
                <a:gd name="T2" fmla="*/ 191 w 509"/>
                <a:gd name="T3" fmla="*/ 1760 h 178"/>
                <a:gd name="T4" fmla="*/ 1187 w 509"/>
                <a:gd name="T5" fmla="*/ 854 h 178"/>
                <a:gd name="T6" fmla="*/ 4023 w 509"/>
                <a:gd name="T7" fmla="*/ 262 h 178"/>
                <a:gd name="T8" fmla="*/ 5546 w 509"/>
                <a:gd name="T9" fmla="*/ 607 h 178"/>
                <a:gd name="T10" fmla="*/ 5367 w 509"/>
                <a:gd name="T11" fmla="*/ 56 h 178"/>
                <a:gd name="T12" fmla="*/ 2179 w 509"/>
                <a:gd name="T13" fmla="*/ 215 h 178"/>
                <a:gd name="T14" fmla="*/ 337 w 509"/>
                <a:gd name="T15" fmla="*/ 89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9" h="178">
                  <a:moveTo>
                    <a:pt x="30" y="79"/>
                  </a:moveTo>
                  <a:cubicBezTo>
                    <a:pt x="10" y="101"/>
                    <a:pt x="0" y="146"/>
                    <a:pt x="17" y="156"/>
                  </a:cubicBezTo>
                  <a:cubicBezTo>
                    <a:pt x="70" y="178"/>
                    <a:pt x="36" y="115"/>
                    <a:pt x="105" y="76"/>
                  </a:cubicBezTo>
                  <a:cubicBezTo>
                    <a:pt x="174" y="37"/>
                    <a:pt x="276" y="26"/>
                    <a:pt x="356" y="23"/>
                  </a:cubicBezTo>
                  <a:cubicBezTo>
                    <a:pt x="436" y="20"/>
                    <a:pt x="507" y="9"/>
                    <a:pt x="491" y="54"/>
                  </a:cubicBezTo>
                  <a:cubicBezTo>
                    <a:pt x="509" y="36"/>
                    <a:pt x="496" y="10"/>
                    <a:pt x="475" y="5"/>
                  </a:cubicBezTo>
                  <a:cubicBezTo>
                    <a:pt x="454" y="0"/>
                    <a:pt x="271" y="0"/>
                    <a:pt x="193" y="19"/>
                  </a:cubicBezTo>
                  <a:cubicBezTo>
                    <a:pt x="115" y="38"/>
                    <a:pt x="51" y="56"/>
                    <a:pt x="30" y="79"/>
                  </a:cubicBezTo>
                </a:path>
              </a:pathLst>
            </a:custGeom>
            <a:solidFill>
              <a:srgbClr val="7E8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8" name="Freeform 765">
              <a:extLst>
                <a:ext uri="{FF2B5EF4-FFF2-40B4-BE49-F238E27FC236}">
                  <a16:creationId xmlns:a16="http://schemas.microsoft.com/office/drawing/2014/main" id="{89845CF7-6F09-8F17-4679-2095CBAC44FC}"/>
                </a:ext>
              </a:extLst>
            </p:cNvPr>
            <p:cNvSpPr>
              <a:spLocks/>
            </p:cNvSpPr>
            <p:nvPr/>
          </p:nvSpPr>
          <p:spPr bwMode="auto">
            <a:xfrm>
              <a:off x="2802" y="1874"/>
              <a:ext cx="141" cy="157"/>
            </a:xfrm>
            <a:custGeom>
              <a:avLst/>
              <a:gdLst>
                <a:gd name="T0" fmla="*/ 190 w 63"/>
                <a:gd name="T1" fmla="*/ 271 h 70"/>
                <a:gd name="T2" fmla="*/ 65 w 63"/>
                <a:gd name="T3" fmla="*/ 781 h 70"/>
                <a:gd name="T4" fmla="*/ 90 w 63"/>
                <a:gd name="T5" fmla="*/ 789 h 70"/>
                <a:gd name="T6" fmla="*/ 300 w 63"/>
                <a:gd name="T7" fmla="*/ 283 h 70"/>
                <a:gd name="T8" fmla="*/ 707 w 63"/>
                <a:gd name="T9" fmla="*/ 0 h 70"/>
                <a:gd name="T10" fmla="*/ 280 w 63"/>
                <a:gd name="T11" fmla="*/ 146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70">
                  <a:moveTo>
                    <a:pt x="17" y="24"/>
                  </a:moveTo>
                  <a:cubicBezTo>
                    <a:pt x="3" y="34"/>
                    <a:pt x="0" y="55"/>
                    <a:pt x="6" y="69"/>
                  </a:cubicBezTo>
                  <a:cubicBezTo>
                    <a:pt x="7" y="69"/>
                    <a:pt x="7" y="70"/>
                    <a:pt x="8" y="70"/>
                  </a:cubicBezTo>
                  <a:cubicBezTo>
                    <a:pt x="16" y="55"/>
                    <a:pt x="13" y="39"/>
                    <a:pt x="27" y="25"/>
                  </a:cubicBezTo>
                  <a:cubicBezTo>
                    <a:pt x="37" y="16"/>
                    <a:pt x="49" y="4"/>
                    <a:pt x="63" y="0"/>
                  </a:cubicBezTo>
                  <a:cubicBezTo>
                    <a:pt x="50" y="0"/>
                    <a:pt x="35" y="6"/>
                    <a:pt x="25" y="13"/>
                  </a:cubicBezTo>
                </a:path>
              </a:pathLst>
            </a:custGeom>
            <a:solidFill>
              <a:srgbClr val="B1B4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9" name="Freeform 766">
              <a:extLst>
                <a:ext uri="{FF2B5EF4-FFF2-40B4-BE49-F238E27FC236}">
                  <a16:creationId xmlns:a16="http://schemas.microsoft.com/office/drawing/2014/main" id="{7BEC4EB9-EAF6-88AD-D6E2-E9F9D53B2A9E}"/>
                </a:ext>
              </a:extLst>
            </p:cNvPr>
            <p:cNvSpPr>
              <a:spLocks/>
            </p:cNvSpPr>
            <p:nvPr/>
          </p:nvSpPr>
          <p:spPr bwMode="auto">
            <a:xfrm>
              <a:off x="3159" y="1742"/>
              <a:ext cx="466" cy="54"/>
            </a:xfrm>
            <a:custGeom>
              <a:avLst/>
              <a:gdLst>
                <a:gd name="T0" fmla="*/ 0 w 208"/>
                <a:gd name="T1" fmla="*/ 275 h 24"/>
                <a:gd name="T2" fmla="*/ 2339 w 208"/>
                <a:gd name="T3" fmla="*/ 56 h 24"/>
                <a:gd name="T4" fmla="*/ 0 60000 65536"/>
                <a:gd name="T5" fmla="*/ 0 60000 65536"/>
              </a:gdLst>
              <a:ahLst/>
              <a:cxnLst>
                <a:cxn ang="T4">
                  <a:pos x="T0" y="T1"/>
                </a:cxn>
                <a:cxn ang="T5">
                  <a:pos x="T2" y="T3"/>
                </a:cxn>
              </a:cxnLst>
              <a:rect l="0" t="0" r="r" b="b"/>
              <a:pathLst>
                <a:path w="208" h="24">
                  <a:moveTo>
                    <a:pt x="0" y="24"/>
                  </a:moveTo>
                  <a:cubicBezTo>
                    <a:pt x="36" y="16"/>
                    <a:pt x="118" y="0"/>
                    <a:pt x="208" y="5"/>
                  </a:cubicBezTo>
                </a:path>
              </a:pathLst>
            </a:custGeom>
            <a:solidFill>
              <a:srgbClr val="B1B4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0" name="Freeform 767">
              <a:extLst>
                <a:ext uri="{FF2B5EF4-FFF2-40B4-BE49-F238E27FC236}">
                  <a16:creationId xmlns:a16="http://schemas.microsoft.com/office/drawing/2014/main" id="{F5FC18A3-7098-0431-0DAD-5F717F7F52D2}"/>
                </a:ext>
              </a:extLst>
            </p:cNvPr>
            <p:cNvSpPr>
              <a:spLocks/>
            </p:cNvSpPr>
            <p:nvPr/>
          </p:nvSpPr>
          <p:spPr bwMode="auto">
            <a:xfrm>
              <a:off x="3212" y="1757"/>
              <a:ext cx="140" cy="32"/>
            </a:xfrm>
            <a:custGeom>
              <a:avLst/>
              <a:gdLst>
                <a:gd name="T0" fmla="*/ 0 w 62"/>
                <a:gd name="T1" fmla="*/ 167 h 14"/>
                <a:gd name="T2" fmla="*/ 714 w 62"/>
                <a:gd name="T3" fmla="*/ 73 h 14"/>
                <a:gd name="T4" fmla="*/ 506 w 62"/>
                <a:gd name="T5" fmla="*/ 94 h 14"/>
                <a:gd name="T6" fmla="*/ 0 60000 65536"/>
                <a:gd name="T7" fmla="*/ 0 60000 65536"/>
                <a:gd name="T8" fmla="*/ 0 60000 65536"/>
              </a:gdLst>
              <a:ahLst/>
              <a:cxnLst>
                <a:cxn ang="T6">
                  <a:pos x="T0" y="T1"/>
                </a:cxn>
                <a:cxn ang="T7">
                  <a:pos x="T2" y="T3"/>
                </a:cxn>
                <a:cxn ang="T8">
                  <a:pos x="T4" y="T5"/>
                </a:cxn>
              </a:cxnLst>
              <a:rect l="0" t="0" r="r" b="b"/>
              <a:pathLst>
                <a:path w="62" h="14">
                  <a:moveTo>
                    <a:pt x="0" y="14"/>
                  </a:moveTo>
                  <a:cubicBezTo>
                    <a:pt x="15" y="7"/>
                    <a:pt x="47" y="0"/>
                    <a:pt x="62" y="6"/>
                  </a:cubicBezTo>
                  <a:cubicBezTo>
                    <a:pt x="57" y="6"/>
                    <a:pt x="49" y="6"/>
                    <a:pt x="4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1" name="Freeform 768">
              <a:extLst>
                <a:ext uri="{FF2B5EF4-FFF2-40B4-BE49-F238E27FC236}">
                  <a16:creationId xmlns:a16="http://schemas.microsoft.com/office/drawing/2014/main" id="{212F007E-0A32-3DA4-30EA-37F2F5B46755}"/>
                </a:ext>
              </a:extLst>
            </p:cNvPr>
            <p:cNvSpPr>
              <a:spLocks/>
            </p:cNvSpPr>
            <p:nvPr/>
          </p:nvSpPr>
          <p:spPr bwMode="auto">
            <a:xfrm>
              <a:off x="2880" y="1863"/>
              <a:ext cx="74" cy="38"/>
            </a:xfrm>
            <a:custGeom>
              <a:avLst/>
              <a:gdLst>
                <a:gd name="T0" fmla="*/ 372 w 33"/>
                <a:gd name="T1" fmla="*/ 0 h 17"/>
                <a:gd name="T2" fmla="*/ 45 w 33"/>
                <a:gd name="T3" fmla="*/ 190 h 17"/>
                <a:gd name="T4" fmla="*/ 292 w 33"/>
                <a:gd name="T5" fmla="*/ 56 h 17"/>
                <a:gd name="T6" fmla="*/ 0 60000 65536"/>
                <a:gd name="T7" fmla="*/ 0 60000 65536"/>
                <a:gd name="T8" fmla="*/ 0 60000 65536"/>
              </a:gdLst>
              <a:ahLst/>
              <a:cxnLst>
                <a:cxn ang="T6">
                  <a:pos x="T0" y="T1"/>
                </a:cxn>
                <a:cxn ang="T7">
                  <a:pos x="T2" y="T3"/>
                </a:cxn>
                <a:cxn ang="T8">
                  <a:pos x="T4" y="T5"/>
                </a:cxn>
              </a:cxnLst>
              <a:rect l="0" t="0" r="r" b="b"/>
              <a:pathLst>
                <a:path w="33" h="17">
                  <a:moveTo>
                    <a:pt x="33" y="0"/>
                  </a:moveTo>
                  <a:cubicBezTo>
                    <a:pt x="27" y="2"/>
                    <a:pt x="0" y="8"/>
                    <a:pt x="4" y="17"/>
                  </a:cubicBezTo>
                  <a:cubicBezTo>
                    <a:pt x="8" y="8"/>
                    <a:pt x="19" y="11"/>
                    <a:pt x="2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2" name="Freeform 769">
              <a:extLst>
                <a:ext uri="{FF2B5EF4-FFF2-40B4-BE49-F238E27FC236}">
                  <a16:creationId xmlns:a16="http://schemas.microsoft.com/office/drawing/2014/main" id="{27ACD352-F523-8606-5549-4083F90992B5}"/>
                </a:ext>
              </a:extLst>
            </p:cNvPr>
            <p:cNvSpPr>
              <a:spLocks/>
            </p:cNvSpPr>
            <p:nvPr/>
          </p:nvSpPr>
          <p:spPr bwMode="auto">
            <a:xfrm>
              <a:off x="2840" y="1917"/>
              <a:ext cx="31" cy="24"/>
            </a:xfrm>
            <a:custGeom>
              <a:avLst/>
              <a:gdLst>
                <a:gd name="T0" fmla="*/ 142 w 14"/>
                <a:gd name="T1" fmla="*/ 0 h 11"/>
                <a:gd name="T2" fmla="*/ 0 w 14"/>
                <a:gd name="T3" fmla="*/ 113 h 11"/>
                <a:gd name="T4" fmla="*/ 153 w 14"/>
                <a:gd name="T5" fmla="*/ 0 h 11"/>
                <a:gd name="T6" fmla="*/ 0 60000 65536"/>
                <a:gd name="T7" fmla="*/ 0 60000 65536"/>
                <a:gd name="T8" fmla="*/ 0 60000 65536"/>
              </a:gdLst>
              <a:ahLst/>
              <a:cxnLst>
                <a:cxn ang="T6">
                  <a:pos x="T0" y="T1"/>
                </a:cxn>
                <a:cxn ang="T7">
                  <a:pos x="T2" y="T3"/>
                </a:cxn>
                <a:cxn ang="T8">
                  <a:pos x="T4" y="T5"/>
                </a:cxn>
              </a:cxnLst>
              <a:rect l="0" t="0" r="r" b="b"/>
              <a:pathLst>
                <a:path w="14" h="11">
                  <a:moveTo>
                    <a:pt x="13" y="0"/>
                  </a:moveTo>
                  <a:cubicBezTo>
                    <a:pt x="7" y="0"/>
                    <a:pt x="3" y="6"/>
                    <a:pt x="0" y="11"/>
                  </a:cubicBezTo>
                  <a:cubicBezTo>
                    <a:pt x="5" y="9"/>
                    <a:pt x="9" y="4"/>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3" name="Freeform 770">
              <a:extLst>
                <a:ext uri="{FF2B5EF4-FFF2-40B4-BE49-F238E27FC236}">
                  <a16:creationId xmlns:a16="http://schemas.microsoft.com/office/drawing/2014/main" id="{6A7EAC1A-4E94-E072-087A-72282512A47D}"/>
                </a:ext>
              </a:extLst>
            </p:cNvPr>
            <p:cNvSpPr>
              <a:spLocks/>
            </p:cNvSpPr>
            <p:nvPr/>
          </p:nvSpPr>
          <p:spPr bwMode="auto">
            <a:xfrm>
              <a:off x="2970" y="1843"/>
              <a:ext cx="25" cy="11"/>
            </a:xfrm>
            <a:custGeom>
              <a:avLst/>
              <a:gdLst>
                <a:gd name="T0" fmla="*/ 0 w 11"/>
                <a:gd name="T1" fmla="*/ 53 h 5"/>
                <a:gd name="T2" fmla="*/ 130 w 11"/>
                <a:gd name="T3" fmla="*/ 9 h 5"/>
                <a:gd name="T4" fmla="*/ 0 60000 65536"/>
                <a:gd name="T5" fmla="*/ 0 60000 65536"/>
              </a:gdLst>
              <a:ahLst/>
              <a:cxnLst>
                <a:cxn ang="T4">
                  <a:pos x="T0" y="T1"/>
                </a:cxn>
                <a:cxn ang="T5">
                  <a:pos x="T2" y="T3"/>
                </a:cxn>
              </a:cxnLst>
              <a:rect l="0" t="0" r="r" b="b"/>
              <a:pathLst>
                <a:path w="11" h="5">
                  <a:moveTo>
                    <a:pt x="0" y="5"/>
                  </a:moveTo>
                  <a:cubicBezTo>
                    <a:pt x="2" y="1"/>
                    <a:pt x="6" y="0"/>
                    <a:pt x="1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4" name="Freeform 771">
              <a:extLst>
                <a:ext uri="{FF2B5EF4-FFF2-40B4-BE49-F238E27FC236}">
                  <a16:creationId xmlns:a16="http://schemas.microsoft.com/office/drawing/2014/main" id="{715ED13C-060C-16F7-64E9-6E664D91F410}"/>
                </a:ext>
              </a:extLst>
            </p:cNvPr>
            <p:cNvSpPr>
              <a:spLocks/>
            </p:cNvSpPr>
            <p:nvPr/>
          </p:nvSpPr>
          <p:spPr bwMode="auto">
            <a:xfrm>
              <a:off x="1545" y="1852"/>
              <a:ext cx="487" cy="137"/>
            </a:xfrm>
            <a:custGeom>
              <a:avLst/>
              <a:gdLst>
                <a:gd name="T0" fmla="*/ 65 w 217"/>
                <a:gd name="T1" fmla="*/ 157 h 61"/>
                <a:gd name="T2" fmla="*/ 891 w 217"/>
                <a:gd name="T3" fmla="*/ 611 h 61"/>
                <a:gd name="T4" fmla="*/ 1470 w 217"/>
                <a:gd name="T5" fmla="*/ 636 h 61"/>
                <a:gd name="T6" fmla="*/ 2036 w 217"/>
                <a:gd name="T7" fmla="*/ 636 h 61"/>
                <a:gd name="T8" fmla="*/ 2397 w 217"/>
                <a:gd name="T9" fmla="*/ 681 h 61"/>
                <a:gd name="T10" fmla="*/ 2433 w 217"/>
                <a:gd name="T11" fmla="*/ 353 h 61"/>
                <a:gd name="T12" fmla="*/ 2453 w 217"/>
                <a:gd name="T13" fmla="*/ 0 h 61"/>
                <a:gd name="T14" fmla="*/ 2352 w 217"/>
                <a:gd name="T15" fmla="*/ 263 h 61"/>
                <a:gd name="T16" fmla="*/ 2145 w 217"/>
                <a:gd name="T17" fmla="*/ 384 h 61"/>
                <a:gd name="T18" fmla="*/ 1878 w 217"/>
                <a:gd name="T19" fmla="*/ 465 h 61"/>
                <a:gd name="T20" fmla="*/ 1591 w 217"/>
                <a:gd name="T21" fmla="*/ 445 h 61"/>
                <a:gd name="T22" fmla="*/ 916 w 217"/>
                <a:gd name="T23" fmla="*/ 429 h 61"/>
                <a:gd name="T24" fmla="*/ 307 w 217"/>
                <a:gd name="T25" fmla="*/ 373 h 61"/>
                <a:gd name="T26" fmla="*/ 45 w 217"/>
                <a:gd name="T27" fmla="*/ 101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 h="61">
                  <a:moveTo>
                    <a:pt x="6" y="14"/>
                  </a:moveTo>
                  <a:cubicBezTo>
                    <a:pt x="0" y="60"/>
                    <a:pt x="49" y="51"/>
                    <a:pt x="79" y="54"/>
                  </a:cubicBezTo>
                  <a:cubicBezTo>
                    <a:pt x="96" y="55"/>
                    <a:pt x="112" y="56"/>
                    <a:pt x="130" y="56"/>
                  </a:cubicBezTo>
                  <a:cubicBezTo>
                    <a:pt x="146" y="56"/>
                    <a:pt x="164" y="55"/>
                    <a:pt x="180" y="56"/>
                  </a:cubicBezTo>
                  <a:cubicBezTo>
                    <a:pt x="190" y="58"/>
                    <a:pt x="201" y="61"/>
                    <a:pt x="212" y="60"/>
                  </a:cubicBezTo>
                  <a:cubicBezTo>
                    <a:pt x="215" y="51"/>
                    <a:pt x="216" y="41"/>
                    <a:pt x="215" y="31"/>
                  </a:cubicBezTo>
                  <a:cubicBezTo>
                    <a:pt x="214" y="20"/>
                    <a:pt x="217" y="11"/>
                    <a:pt x="217" y="0"/>
                  </a:cubicBezTo>
                  <a:cubicBezTo>
                    <a:pt x="210" y="4"/>
                    <a:pt x="211" y="17"/>
                    <a:pt x="208" y="23"/>
                  </a:cubicBezTo>
                  <a:cubicBezTo>
                    <a:pt x="204" y="33"/>
                    <a:pt x="200" y="33"/>
                    <a:pt x="190" y="34"/>
                  </a:cubicBezTo>
                  <a:cubicBezTo>
                    <a:pt x="180" y="35"/>
                    <a:pt x="175" y="39"/>
                    <a:pt x="166" y="41"/>
                  </a:cubicBezTo>
                  <a:cubicBezTo>
                    <a:pt x="157" y="44"/>
                    <a:pt x="149" y="40"/>
                    <a:pt x="141" y="39"/>
                  </a:cubicBezTo>
                  <a:cubicBezTo>
                    <a:pt x="122" y="36"/>
                    <a:pt x="100" y="40"/>
                    <a:pt x="81" y="38"/>
                  </a:cubicBezTo>
                  <a:cubicBezTo>
                    <a:pt x="65" y="37"/>
                    <a:pt x="42" y="40"/>
                    <a:pt x="27" y="33"/>
                  </a:cubicBezTo>
                  <a:cubicBezTo>
                    <a:pt x="15" y="28"/>
                    <a:pt x="8" y="20"/>
                    <a:pt x="4" y="9"/>
                  </a:cubicBezTo>
                </a:path>
              </a:pathLst>
            </a:custGeom>
            <a:solidFill>
              <a:srgbClr val="375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5" name="Freeform 772">
              <a:extLst>
                <a:ext uri="{FF2B5EF4-FFF2-40B4-BE49-F238E27FC236}">
                  <a16:creationId xmlns:a16="http://schemas.microsoft.com/office/drawing/2014/main" id="{CDEE8677-1248-9F84-AC65-4AAB60D004F3}"/>
                </a:ext>
              </a:extLst>
            </p:cNvPr>
            <p:cNvSpPr>
              <a:spLocks/>
            </p:cNvSpPr>
            <p:nvPr/>
          </p:nvSpPr>
          <p:spPr bwMode="auto">
            <a:xfrm>
              <a:off x="1655" y="1798"/>
              <a:ext cx="375" cy="119"/>
            </a:xfrm>
            <a:custGeom>
              <a:avLst/>
              <a:gdLst>
                <a:gd name="T0" fmla="*/ 0 w 167"/>
                <a:gd name="T1" fmla="*/ 0 h 53"/>
                <a:gd name="T2" fmla="*/ 963 w 167"/>
                <a:gd name="T3" fmla="*/ 110 h 53"/>
                <a:gd name="T4" fmla="*/ 1426 w 167"/>
                <a:gd name="T5" fmla="*/ 157 h 53"/>
                <a:gd name="T6" fmla="*/ 1882 w 167"/>
                <a:gd name="T7" fmla="*/ 191 h 53"/>
                <a:gd name="T8" fmla="*/ 1810 w 167"/>
                <a:gd name="T9" fmla="*/ 599 h 53"/>
                <a:gd name="T10" fmla="*/ 1644 w 167"/>
                <a:gd name="T11" fmla="*/ 292 h 53"/>
                <a:gd name="T12" fmla="*/ 1199 w 167"/>
                <a:gd name="T13" fmla="*/ 202 h 53"/>
                <a:gd name="T14" fmla="*/ 409 w 167"/>
                <a:gd name="T15" fmla="*/ 65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7" h="53">
                  <a:moveTo>
                    <a:pt x="0" y="0"/>
                  </a:moveTo>
                  <a:cubicBezTo>
                    <a:pt x="27" y="6"/>
                    <a:pt x="58" y="6"/>
                    <a:pt x="85" y="10"/>
                  </a:cubicBezTo>
                  <a:cubicBezTo>
                    <a:pt x="98" y="12"/>
                    <a:pt x="112" y="13"/>
                    <a:pt x="126" y="14"/>
                  </a:cubicBezTo>
                  <a:cubicBezTo>
                    <a:pt x="138" y="15"/>
                    <a:pt x="154" y="13"/>
                    <a:pt x="166" y="17"/>
                  </a:cubicBezTo>
                  <a:cubicBezTo>
                    <a:pt x="167" y="29"/>
                    <a:pt x="160" y="41"/>
                    <a:pt x="160" y="53"/>
                  </a:cubicBezTo>
                  <a:cubicBezTo>
                    <a:pt x="157" y="38"/>
                    <a:pt x="159" y="32"/>
                    <a:pt x="145" y="26"/>
                  </a:cubicBezTo>
                  <a:cubicBezTo>
                    <a:pt x="133" y="22"/>
                    <a:pt x="119" y="20"/>
                    <a:pt x="106" y="18"/>
                  </a:cubicBezTo>
                  <a:cubicBezTo>
                    <a:pt x="82" y="16"/>
                    <a:pt x="59" y="13"/>
                    <a:pt x="36" y="6"/>
                  </a:cubicBezTo>
                </a:path>
              </a:pathLst>
            </a:custGeom>
            <a:solidFill>
              <a:srgbClr val="375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6" name="Freeform 773">
              <a:extLst>
                <a:ext uri="{FF2B5EF4-FFF2-40B4-BE49-F238E27FC236}">
                  <a16:creationId xmlns:a16="http://schemas.microsoft.com/office/drawing/2014/main" id="{5AE1C425-6040-8E3C-5DBA-FFECCA933A58}"/>
                </a:ext>
              </a:extLst>
            </p:cNvPr>
            <p:cNvSpPr>
              <a:spLocks/>
            </p:cNvSpPr>
            <p:nvPr/>
          </p:nvSpPr>
          <p:spPr bwMode="auto">
            <a:xfrm>
              <a:off x="1563" y="1798"/>
              <a:ext cx="377" cy="90"/>
            </a:xfrm>
            <a:custGeom>
              <a:avLst/>
              <a:gdLst>
                <a:gd name="T0" fmla="*/ 126 w 168"/>
                <a:gd name="T1" fmla="*/ 81 h 40"/>
                <a:gd name="T2" fmla="*/ 292 w 168"/>
                <a:gd name="T3" fmla="*/ 457 h 40"/>
                <a:gd name="T4" fmla="*/ 1028 w 168"/>
                <a:gd name="T5" fmla="*/ 376 h 40"/>
                <a:gd name="T6" fmla="*/ 1898 w 168"/>
                <a:gd name="T7" fmla="*/ 457 h 40"/>
                <a:gd name="T8" fmla="*/ 1052 w 168"/>
                <a:gd name="T9" fmla="*/ 239 h 40"/>
                <a:gd name="T10" fmla="*/ 236 w 168"/>
                <a:gd name="T11" fmla="*/ 72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40">
                  <a:moveTo>
                    <a:pt x="11" y="7"/>
                  </a:moveTo>
                  <a:cubicBezTo>
                    <a:pt x="0" y="18"/>
                    <a:pt x="10" y="40"/>
                    <a:pt x="26" y="40"/>
                  </a:cubicBezTo>
                  <a:cubicBezTo>
                    <a:pt x="29" y="11"/>
                    <a:pt x="74" y="34"/>
                    <a:pt x="91" y="33"/>
                  </a:cubicBezTo>
                  <a:cubicBezTo>
                    <a:pt x="119" y="30"/>
                    <a:pt x="141" y="33"/>
                    <a:pt x="168" y="40"/>
                  </a:cubicBezTo>
                  <a:cubicBezTo>
                    <a:pt x="146" y="25"/>
                    <a:pt x="119" y="24"/>
                    <a:pt x="93" y="21"/>
                  </a:cubicBezTo>
                  <a:cubicBezTo>
                    <a:pt x="70" y="19"/>
                    <a:pt x="43" y="0"/>
                    <a:pt x="21" y="6"/>
                  </a:cubicBezTo>
                </a:path>
              </a:pathLst>
            </a:custGeom>
            <a:solidFill>
              <a:srgbClr val="7E8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7" name="Freeform 774">
              <a:extLst>
                <a:ext uri="{FF2B5EF4-FFF2-40B4-BE49-F238E27FC236}">
                  <a16:creationId xmlns:a16="http://schemas.microsoft.com/office/drawing/2014/main" id="{2DB3F81F-53CD-DC7F-36E6-1AB1A0708419}"/>
                </a:ext>
              </a:extLst>
            </p:cNvPr>
            <p:cNvSpPr>
              <a:spLocks/>
            </p:cNvSpPr>
            <p:nvPr/>
          </p:nvSpPr>
          <p:spPr bwMode="auto">
            <a:xfrm>
              <a:off x="1590" y="1823"/>
              <a:ext cx="123" cy="29"/>
            </a:xfrm>
            <a:custGeom>
              <a:avLst/>
              <a:gdLst>
                <a:gd name="T0" fmla="*/ 56 w 55"/>
                <a:gd name="T1" fmla="*/ 125 h 13"/>
                <a:gd name="T2" fmla="*/ 36 w 55"/>
                <a:gd name="T3" fmla="*/ 125 h 13"/>
                <a:gd name="T4" fmla="*/ 291 w 55"/>
                <a:gd name="T5" fmla="*/ 20 h 13"/>
                <a:gd name="T6" fmla="*/ 615 w 55"/>
                <a:gd name="T7" fmla="*/ 100 h 13"/>
                <a:gd name="T8" fmla="*/ 0 w 55"/>
                <a:gd name="T9" fmla="*/ 12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
                  <a:moveTo>
                    <a:pt x="5" y="11"/>
                  </a:moveTo>
                  <a:cubicBezTo>
                    <a:pt x="4" y="11"/>
                    <a:pt x="3" y="13"/>
                    <a:pt x="3" y="11"/>
                  </a:cubicBezTo>
                  <a:cubicBezTo>
                    <a:pt x="7" y="0"/>
                    <a:pt x="15" y="1"/>
                    <a:pt x="26" y="2"/>
                  </a:cubicBezTo>
                  <a:cubicBezTo>
                    <a:pt x="34" y="3"/>
                    <a:pt x="49" y="5"/>
                    <a:pt x="55" y="9"/>
                  </a:cubicBezTo>
                  <a:cubicBezTo>
                    <a:pt x="36" y="11"/>
                    <a:pt x="17" y="3"/>
                    <a:pt x="0" y="11"/>
                  </a:cubicBezTo>
                </a:path>
              </a:pathLst>
            </a:custGeom>
            <a:solidFill>
              <a:srgbClr val="B1B4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8" name="Freeform 775">
              <a:extLst>
                <a:ext uri="{FF2B5EF4-FFF2-40B4-BE49-F238E27FC236}">
                  <a16:creationId xmlns:a16="http://schemas.microsoft.com/office/drawing/2014/main" id="{E3E52302-200A-7A5E-A22E-C7E7FDA99E7E}"/>
                </a:ext>
              </a:extLst>
            </p:cNvPr>
            <p:cNvSpPr>
              <a:spLocks/>
            </p:cNvSpPr>
            <p:nvPr/>
          </p:nvSpPr>
          <p:spPr bwMode="auto">
            <a:xfrm>
              <a:off x="1617" y="1816"/>
              <a:ext cx="36" cy="18"/>
            </a:xfrm>
            <a:custGeom>
              <a:avLst/>
              <a:gdLst>
                <a:gd name="T0" fmla="*/ 0 w 16"/>
                <a:gd name="T1" fmla="*/ 92 h 8"/>
                <a:gd name="T2" fmla="*/ 182 w 16"/>
                <a:gd name="T3" fmla="*/ 92 h 8"/>
                <a:gd name="T4" fmla="*/ 182 w 16"/>
                <a:gd name="T5" fmla="*/ 81 h 8"/>
                <a:gd name="T6" fmla="*/ 0 60000 65536"/>
                <a:gd name="T7" fmla="*/ 0 60000 65536"/>
                <a:gd name="T8" fmla="*/ 0 60000 65536"/>
              </a:gdLst>
              <a:ahLst/>
              <a:cxnLst>
                <a:cxn ang="T6">
                  <a:pos x="T0" y="T1"/>
                </a:cxn>
                <a:cxn ang="T7">
                  <a:pos x="T2" y="T3"/>
                </a:cxn>
                <a:cxn ang="T8">
                  <a:pos x="T4" y="T5"/>
                </a:cxn>
              </a:cxnLst>
              <a:rect l="0" t="0" r="r" b="b"/>
              <a:pathLst>
                <a:path w="16" h="8">
                  <a:moveTo>
                    <a:pt x="0" y="8"/>
                  </a:moveTo>
                  <a:cubicBezTo>
                    <a:pt x="7" y="6"/>
                    <a:pt x="12" y="0"/>
                    <a:pt x="16" y="8"/>
                  </a:cubicBezTo>
                  <a:cubicBezTo>
                    <a:pt x="14" y="8"/>
                    <a:pt x="16" y="8"/>
                    <a:pt x="1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9" name="Freeform 776">
              <a:extLst>
                <a:ext uri="{FF2B5EF4-FFF2-40B4-BE49-F238E27FC236}">
                  <a16:creationId xmlns:a16="http://schemas.microsoft.com/office/drawing/2014/main" id="{87015CA3-7707-4560-E34E-CD44BA27F326}"/>
                </a:ext>
              </a:extLst>
            </p:cNvPr>
            <p:cNvSpPr>
              <a:spLocks/>
            </p:cNvSpPr>
            <p:nvPr/>
          </p:nvSpPr>
          <p:spPr bwMode="auto">
            <a:xfrm>
              <a:off x="1671" y="1834"/>
              <a:ext cx="11" cy="4"/>
            </a:xfrm>
            <a:custGeom>
              <a:avLst/>
              <a:gdLst>
                <a:gd name="T0" fmla="*/ 0 w 5"/>
                <a:gd name="T1" fmla="*/ 0 h 2"/>
                <a:gd name="T2" fmla="*/ 53 w 5"/>
                <a:gd name="T3" fmla="*/ 0 h 2"/>
                <a:gd name="T4" fmla="*/ 0 60000 65536"/>
                <a:gd name="T5" fmla="*/ 0 60000 65536"/>
              </a:gdLst>
              <a:ahLst/>
              <a:cxnLst>
                <a:cxn ang="T4">
                  <a:pos x="T0" y="T1"/>
                </a:cxn>
                <a:cxn ang="T5">
                  <a:pos x="T2" y="T3"/>
                </a:cxn>
              </a:cxnLst>
              <a:rect l="0" t="0" r="r" b="b"/>
              <a:pathLst>
                <a:path w="5" h="2">
                  <a:moveTo>
                    <a:pt x="0" y="0"/>
                  </a:moveTo>
                  <a:cubicBezTo>
                    <a:pt x="0" y="2"/>
                    <a:pt x="2" y="1"/>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0" name="Freeform 777">
              <a:extLst>
                <a:ext uri="{FF2B5EF4-FFF2-40B4-BE49-F238E27FC236}">
                  <a16:creationId xmlns:a16="http://schemas.microsoft.com/office/drawing/2014/main" id="{8F7E2086-A6C8-F56F-7792-84B11551DE2E}"/>
                </a:ext>
              </a:extLst>
            </p:cNvPr>
            <p:cNvSpPr>
              <a:spLocks/>
            </p:cNvSpPr>
            <p:nvPr/>
          </p:nvSpPr>
          <p:spPr bwMode="auto">
            <a:xfrm>
              <a:off x="1662" y="1962"/>
              <a:ext cx="357" cy="31"/>
            </a:xfrm>
            <a:custGeom>
              <a:avLst/>
              <a:gdLst>
                <a:gd name="T0" fmla="*/ 0 w 159"/>
                <a:gd name="T1" fmla="*/ 35 h 14"/>
                <a:gd name="T2" fmla="*/ 384 w 159"/>
                <a:gd name="T3" fmla="*/ 53 h 14"/>
                <a:gd name="T4" fmla="*/ 757 w 159"/>
                <a:gd name="T5" fmla="*/ 97 h 14"/>
                <a:gd name="T6" fmla="*/ 1527 w 159"/>
                <a:gd name="T7" fmla="*/ 109 h 14"/>
                <a:gd name="T8" fmla="*/ 1720 w 159"/>
                <a:gd name="T9" fmla="*/ 142 h 14"/>
                <a:gd name="T10" fmla="*/ 1789 w 159"/>
                <a:gd name="T11" fmla="*/ 0 h 14"/>
                <a:gd name="T12" fmla="*/ 1599 w 159"/>
                <a:gd name="T13" fmla="*/ 35 h 14"/>
                <a:gd name="T14" fmla="*/ 1219 w 159"/>
                <a:gd name="T15" fmla="*/ 20 h 14"/>
                <a:gd name="T16" fmla="*/ 227 w 159"/>
                <a:gd name="T17" fmla="*/ 2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9" h="14">
                  <a:moveTo>
                    <a:pt x="0" y="3"/>
                  </a:moveTo>
                  <a:cubicBezTo>
                    <a:pt x="11" y="2"/>
                    <a:pt x="23" y="5"/>
                    <a:pt x="34" y="5"/>
                  </a:cubicBezTo>
                  <a:cubicBezTo>
                    <a:pt x="45" y="6"/>
                    <a:pt x="56" y="7"/>
                    <a:pt x="67" y="9"/>
                  </a:cubicBezTo>
                  <a:cubicBezTo>
                    <a:pt x="89" y="12"/>
                    <a:pt x="113" y="8"/>
                    <a:pt x="135" y="10"/>
                  </a:cubicBezTo>
                  <a:cubicBezTo>
                    <a:pt x="140" y="11"/>
                    <a:pt x="148" y="14"/>
                    <a:pt x="152" y="13"/>
                  </a:cubicBezTo>
                  <a:cubicBezTo>
                    <a:pt x="159" y="12"/>
                    <a:pt x="156" y="6"/>
                    <a:pt x="158" y="0"/>
                  </a:cubicBezTo>
                  <a:cubicBezTo>
                    <a:pt x="156" y="11"/>
                    <a:pt x="149" y="6"/>
                    <a:pt x="141" y="3"/>
                  </a:cubicBezTo>
                  <a:cubicBezTo>
                    <a:pt x="131" y="0"/>
                    <a:pt x="119" y="2"/>
                    <a:pt x="108" y="2"/>
                  </a:cubicBezTo>
                  <a:cubicBezTo>
                    <a:pt x="79" y="3"/>
                    <a:pt x="49" y="2"/>
                    <a:pt x="20" y="2"/>
                  </a:cubicBezTo>
                </a:path>
              </a:pathLst>
            </a:custGeom>
            <a:solidFill>
              <a:srgbClr val="004A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1" name="Freeform 778">
              <a:extLst>
                <a:ext uri="{FF2B5EF4-FFF2-40B4-BE49-F238E27FC236}">
                  <a16:creationId xmlns:a16="http://schemas.microsoft.com/office/drawing/2014/main" id="{CDF7F702-43A2-40D0-9F25-DC73FA6B0619}"/>
                </a:ext>
              </a:extLst>
            </p:cNvPr>
            <p:cNvSpPr>
              <a:spLocks/>
            </p:cNvSpPr>
            <p:nvPr/>
          </p:nvSpPr>
          <p:spPr bwMode="auto">
            <a:xfrm>
              <a:off x="2573" y="2146"/>
              <a:ext cx="161" cy="83"/>
            </a:xfrm>
            <a:custGeom>
              <a:avLst/>
              <a:gdLst>
                <a:gd name="T0" fmla="*/ 101 w 72"/>
                <a:gd name="T1" fmla="*/ 0 h 37"/>
                <a:gd name="T2" fmla="*/ 9 w 72"/>
                <a:gd name="T3" fmla="*/ 157 h 37"/>
                <a:gd name="T4" fmla="*/ 145 w 72"/>
                <a:gd name="T5" fmla="*/ 202 h 37"/>
                <a:gd name="T6" fmla="*/ 271 w 72"/>
                <a:gd name="T7" fmla="*/ 247 h 37"/>
                <a:gd name="T8" fmla="*/ 335 w 72"/>
                <a:gd name="T9" fmla="*/ 381 h 37"/>
                <a:gd name="T10" fmla="*/ 405 w 72"/>
                <a:gd name="T11" fmla="*/ 292 h 37"/>
                <a:gd name="T12" fmla="*/ 525 w 72"/>
                <a:gd name="T13" fmla="*/ 271 h 37"/>
                <a:gd name="T14" fmla="*/ 595 w 72"/>
                <a:gd name="T15" fmla="*/ 271 h 37"/>
                <a:gd name="T16" fmla="*/ 626 w 72"/>
                <a:gd name="T17" fmla="*/ 227 h 37"/>
                <a:gd name="T18" fmla="*/ 769 w 72"/>
                <a:gd name="T19" fmla="*/ 202 h 37"/>
                <a:gd name="T20" fmla="*/ 805 w 72"/>
                <a:gd name="T21" fmla="*/ 101 h 37"/>
                <a:gd name="T22" fmla="*/ 481 w 72"/>
                <a:gd name="T23" fmla="*/ 191 h 37"/>
                <a:gd name="T24" fmla="*/ 235 w 72"/>
                <a:gd name="T25" fmla="*/ 5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37">
                  <a:moveTo>
                    <a:pt x="9" y="0"/>
                  </a:moveTo>
                  <a:cubicBezTo>
                    <a:pt x="6" y="3"/>
                    <a:pt x="0" y="10"/>
                    <a:pt x="1" y="14"/>
                  </a:cubicBezTo>
                  <a:cubicBezTo>
                    <a:pt x="3" y="22"/>
                    <a:pt x="8" y="18"/>
                    <a:pt x="13" y="18"/>
                  </a:cubicBezTo>
                  <a:cubicBezTo>
                    <a:pt x="18" y="19"/>
                    <a:pt x="20" y="18"/>
                    <a:pt x="24" y="22"/>
                  </a:cubicBezTo>
                  <a:cubicBezTo>
                    <a:pt x="26" y="24"/>
                    <a:pt x="29" y="34"/>
                    <a:pt x="30" y="34"/>
                  </a:cubicBezTo>
                  <a:cubicBezTo>
                    <a:pt x="39" y="37"/>
                    <a:pt x="34" y="27"/>
                    <a:pt x="36" y="26"/>
                  </a:cubicBezTo>
                  <a:cubicBezTo>
                    <a:pt x="42" y="19"/>
                    <a:pt x="44" y="24"/>
                    <a:pt x="47" y="24"/>
                  </a:cubicBezTo>
                  <a:cubicBezTo>
                    <a:pt x="49" y="24"/>
                    <a:pt x="49" y="25"/>
                    <a:pt x="53" y="24"/>
                  </a:cubicBezTo>
                  <a:cubicBezTo>
                    <a:pt x="54" y="24"/>
                    <a:pt x="54" y="20"/>
                    <a:pt x="56" y="20"/>
                  </a:cubicBezTo>
                  <a:cubicBezTo>
                    <a:pt x="61" y="17"/>
                    <a:pt x="64" y="15"/>
                    <a:pt x="69" y="18"/>
                  </a:cubicBezTo>
                  <a:cubicBezTo>
                    <a:pt x="71" y="16"/>
                    <a:pt x="72" y="13"/>
                    <a:pt x="72" y="9"/>
                  </a:cubicBezTo>
                  <a:cubicBezTo>
                    <a:pt x="62" y="15"/>
                    <a:pt x="54" y="18"/>
                    <a:pt x="43" y="17"/>
                  </a:cubicBezTo>
                  <a:cubicBezTo>
                    <a:pt x="37" y="17"/>
                    <a:pt x="16" y="15"/>
                    <a:pt x="21" y="5"/>
                  </a:cubicBezTo>
                </a:path>
              </a:pathLst>
            </a:custGeom>
            <a:solidFill>
              <a:srgbClr val="004A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2" name="Freeform 779">
              <a:extLst>
                <a:ext uri="{FF2B5EF4-FFF2-40B4-BE49-F238E27FC236}">
                  <a16:creationId xmlns:a16="http://schemas.microsoft.com/office/drawing/2014/main" id="{6C7E0355-D63A-168A-BF31-6B1F80CFADAE}"/>
                </a:ext>
              </a:extLst>
            </p:cNvPr>
            <p:cNvSpPr>
              <a:spLocks/>
            </p:cNvSpPr>
            <p:nvPr/>
          </p:nvSpPr>
          <p:spPr bwMode="auto">
            <a:xfrm>
              <a:off x="2831" y="2141"/>
              <a:ext cx="271" cy="97"/>
            </a:xfrm>
            <a:custGeom>
              <a:avLst/>
              <a:gdLst>
                <a:gd name="T0" fmla="*/ 0 w 121"/>
                <a:gd name="T1" fmla="*/ 219 h 43"/>
                <a:gd name="T2" fmla="*/ 482 w 121"/>
                <a:gd name="T3" fmla="*/ 449 h 43"/>
                <a:gd name="T4" fmla="*/ 643 w 121"/>
                <a:gd name="T5" fmla="*/ 393 h 43"/>
                <a:gd name="T6" fmla="*/ 753 w 121"/>
                <a:gd name="T7" fmla="*/ 413 h 43"/>
                <a:gd name="T8" fmla="*/ 862 w 121"/>
                <a:gd name="T9" fmla="*/ 393 h 43"/>
                <a:gd name="T10" fmla="*/ 1044 w 121"/>
                <a:gd name="T11" fmla="*/ 239 h 43"/>
                <a:gd name="T12" fmla="*/ 1359 w 121"/>
                <a:gd name="T13" fmla="*/ 320 h 43"/>
                <a:gd name="T14" fmla="*/ 1359 w 121"/>
                <a:gd name="T15" fmla="*/ 0 h 43"/>
                <a:gd name="T16" fmla="*/ 1214 w 121"/>
                <a:gd name="T17" fmla="*/ 230 h 43"/>
                <a:gd name="T18" fmla="*/ 979 w 121"/>
                <a:gd name="T19" fmla="*/ 102 h 43"/>
                <a:gd name="T20" fmla="*/ 853 w 121"/>
                <a:gd name="T21" fmla="*/ 275 h 43"/>
                <a:gd name="T22" fmla="*/ 663 w 121"/>
                <a:gd name="T23" fmla="*/ 219 h 43"/>
                <a:gd name="T24" fmla="*/ 571 w 121"/>
                <a:gd name="T25" fmla="*/ 320 h 43"/>
                <a:gd name="T26" fmla="*/ 517 w 121"/>
                <a:gd name="T27" fmla="*/ 219 h 43"/>
                <a:gd name="T28" fmla="*/ 202 w 121"/>
                <a:gd name="T29" fmla="*/ 194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1" h="43">
                  <a:moveTo>
                    <a:pt x="0" y="19"/>
                  </a:moveTo>
                  <a:cubicBezTo>
                    <a:pt x="18" y="13"/>
                    <a:pt x="44" y="17"/>
                    <a:pt x="43" y="39"/>
                  </a:cubicBezTo>
                  <a:cubicBezTo>
                    <a:pt x="49" y="43"/>
                    <a:pt x="51" y="35"/>
                    <a:pt x="57" y="34"/>
                  </a:cubicBezTo>
                  <a:cubicBezTo>
                    <a:pt x="61" y="34"/>
                    <a:pt x="63" y="36"/>
                    <a:pt x="67" y="36"/>
                  </a:cubicBezTo>
                  <a:cubicBezTo>
                    <a:pt x="70" y="36"/>
                    <a:pt x="73" y="34"/>
                    <a:pt x="77" y="34"/>
                  </a:cubicBezTo>
                  <a:cubicBezTo>
                    <a:pt x="71" y="24"/>
                    <a:pt x="86" y="19"/>
                    <a:pt x="93" y="21"/>
                  </a:cubicBezTo>
                  <a:cubicBezTo>
                    <a:pt x="104" y="25"/>
                    <a:pt x="107" y="31"/>
                    <a:pt x="121" y="28"/>
                  </a:cubicBezTo>
                  <a:cubicBezTo>
                    <a:pt x="120" y="19"/>
                    <a:pt x="116" y="8"/>
                    <a:pt x="121" y="0"/>
                  </a:cubicBezTo>
                  <a:cubicBezTo>
                    <a:pt x="120" y="9"/>
                    <a:pt x="118" y="18"/>
                    <a:pt x="108" y="20"/>
                  </a:cubicBezTo>
                  <a:cubicBezTo>
                    <a:pt x="97" y="22"/>
                    <a:pt x="94" y="14"/>
                    <a:pt x="87" y="9"/>
                  </a:cubicBezTo>
                  <a:cubicBezTo>
                    <a:pt x="80" y="12"/>
                    <a:pt x="80" y="21"/>
                    <a:pt x="76" y="24"/>
                  </a:cubicBezTo>
                  <a:cubicBezTo>
                    <a:pt x="71" y="27"/>
                    <a:pt x="63" y="22"/>
                    <a:pt x="59" y="19"/>
                  </a:cubicBezTo>
                  <a:cubicBezTo>
                    <a:pt x="58" y="23"/>
                    <a:pt x="56" y="29"/>
                    <a:pt x="51" y="28"/>
                  </a:cubicBezTo>
                  <a:cubicBezTo>
                    <a:pt x="46" y="27"/>
                    <a:pt x="48" y="21"/>
                    <a:pt x="46" y="19"/>
                  </a:cubicBezTo>
                  <a:cubicBezTo>
                    <a:pt x="37" y="9"/>
                    <a:pt x="28" y="15"/>
                    <a:pt x="18" y="17"/>
                  </a:cubicBezTo>
                </a:path>
              </a:pathLst>
            </a:custGeom>
            <a:solidFill>
              <a:srgbClr val="004A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3" name="Freeform 780">
              <a:extLst>
                <a:ext uri="{FF2B5EF4-FFF2-40B4-BE49-F238E27FC236}">
                  <a16:creationId xmlns:a16="http://schemas.microsoft.com/office/drawing/2014/main" id="{6AF69BC1-7C3B-2565-45C1-60AFB6D4097F}"/>
                </a:ext>
              </a:extLst>
            </p:cNvPr>
            <p:cNvSpPr>
              <a:spLocks/>
            </p:cNvSpPr>
            <p:nvPr/>
          </p:nvSpPr>
          <p:spPr bwMode="auto">
            <a:xfrm>
              <a:off x="2936" y="1778"/>
              <a:ext cx="209" cy="60"/>
            </a:xfrm>
            <a:custGeom>
              <a:avLst/>
              <a:gdLst>
                <a:gd name="T0" fmla="*/ 0 w 93"/>
                <a:gd name="T1" fmla="*/ 296 h 27"/>
                <a:gd name="T2" fmla="*/ 1056 w 93"/>
                <a:gd name="T3" fmla="*/ 0 h 27"/>
                <a:gd name="T4" fmla="*/ 964 w 93"/>
                <a:gd name="T5" fmla="*/ 53 h 27"/>
                <a:gd name="T6" fmla="*/ 0 60000 65536"/>
                <a:gd name="T7" fmla="*/ 0 60000 65536"/>
                <a:gd name="T8" fmla="*/ 0 60000 65536"/>
              </a:gdLst>
              <a:ahLst/>
              <a:cxnLst>
                <a:cxn ang="T6">
                  <a:pos x="T0" y="T1"/>
                </a:cxn>
                <a:cxn ang="T7">
                  <a:pos x="T2" y="T3"/>
                </a:cxn>
                <a:cxn ang="T8">
                  <a:pos x="T4" y="T5"/>
                </a:cxn>
              </a:cxnLst>
              <a:rect l="0" t="0" r="r" b="b"/>
              <a:pathLst>
                <a:path w="93" h="27">
                  <a:moveTo>
                    <a:pt x="0" y="27"/>
                  </a:moveTo>
                  <a:cubicBezTo>
                    <a:pt x="29" y="14"/>
                    <a:pt x="61" y="4"/>
                    <a:pt x="93" y="0"/>
                  </a:cubicBezTo>
                  <a:cubicBezTo>
                    <a:pt x="93" y="5"/>
                    <a:pt x="88" y="4"/>
                    <a:pt x="85" y="5"/>
                  </a:cubicBezTo>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4" name="Freeform 781">
              <a:extLst>
                <a:ext uri="{FF2B5EF4-FFF2-40B4-BE49-F238E27FC236}">
                  <a16:creationId xmlns:a16="http://schemas.microsoft.com/office/drawing/2014/main" id="{101E45A6-DE1A-0339-449B-A65D2EABBC78}"/>
                </a:ext>
              </a:extLst>
            </p:cNvPr>
            <p:cNvSpPr>
              <a:spLocks/>
            </p:cNvSpPr>
            <p:nvPr/>
          </p:nvSpPr>
          <p:spPr bwMode="auto">
            <a:xfrm>
              <a:off x="3087" y="2069"/>
              <a:ext cx="49" cy="97"/>
            </a:xfrm>
            <a:custGeom>
              <a:avLst/>
              <a:gdLst>
                <a:gd name="T0" fmla="*/ 145 w 22"/>
                <a:gd name="T1" fmla="*/ 56 h 43"/>
                <a:gd name="T2" fmla="*/ 134 w 22"/>
                <a:gd name="T3" fmla="*/ 494 h 43"/>
                <a:gd name="T4" fmla="*/ 243 w 22"/>
                <a:gd name="T5" fmla="*/ 0 h 43"/>
                <a:gd name="T6" fmla="*/ 0 60000 65536"/>
                <a:gd name="T7" fmla="*/ 0 60000 65536"/>
                <a:gd name="T8" fmla="*/ 0 60000 65536"/>
              </a:gdLst>
              <a:ahLst/>
              <a:cxnLst>
                <a:cxn ang="T6">
                  <a:pos x="T0" y="T1"/>
                </a:cxn>
                <a:cxn ang="T7">
                  <a:pos x="T2" y="T3"/>
                </a:cxn>
                <a:cxn ang="T8">
                  <a:pos x="T4" y="T5"/>
                </a:cxn>
              </a:cxnLst>
              <a:rect l="0" t="0" r="r" b="b"/>
              <a:pathLst>
                <a:path w="22" h="43">
                  <a:moveTo>
                    <a:pt x="13" y="5"/>
                  </a:moveTo>
                  <a:cubicBezTo>
                    <a:pt x="0" y="9"/>
                    <a:pt x="5" y="35"/>
                    <a:pt x="12" y="43"/>
                  </a:cubicBezTo>
                  <a:cubicBezTo>
                    <a:pt x="8" y="30"/>
                    <a:pt x="20" y="13"/>
                    <a:pt x="22" y="0"/>
                  </a:cubicBezTo>
                </a:path>
              </a:pathLst>
            </a:custGeom>
            <a:solidFill>
              <a:srgbClr val="AB5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5" name="Freeform 782">
              <a:extLst>
                <a:ext uri="{FF2B5EF4-FFF2-40B4-BE49-F238E27FC236}">
                  <a16:creationId xmlns:a16="http://schemas.microsoft.com/office/drawing/2014/main" id="{54CA1899-87CC-C74C-CCEE-C6F9B00FAF41}"/>
                </a:ext>
              </a:extLst>
            </p:cNvPr>
            <p:cNvSpPr>
              <a:spLocks/>
            </p:cNvSpPr>
            <p:nvPr/>
          </p:nvSpPr>
          <p:spPr bwMode="auto">
            <a:xfrm>
              <a:off x="2930" y="1966"/>
              <a:ext cx="186" cy="211"/>
            </a:xfrm>
            <a:custGeom>
              <a:avLst/>
              <a:gdLst>
                <a:gd name="T0" fmla="*/ 20 w 83"/>
                <a:gd name="T1" fmla="*/ 0 h 94"/>
                <a:gd name="T2" fmla="*/ 20 w 83"/>
                <a:gd name="T3" fmla="*/ 384 h 94"/>
                <a:gd name="T4" fmla="*/ 81 w 83"/>
                <a:gd name="T5" fmla="*/ 817 h 94"/>
                <a:gd name="T6" fmla="*/ 271 w 83"/>
                <a:gd name="T7" fmla="*/ 1008 h 94"/>
                <a:gd name="T8" fmla="*/ 587 w 83"/>
                <a:gd name="T9" fmla="*/ 918 h 94"/>
                <a:gd name="T10" fmla="*/ 744 w 83"/>
                <a:gd name="T11" fmla="*/ 983 h 94"/>
                <a:gd name="T12" fmla="*/ 717 w 83"/>
                <a:gd name="T13" fmla="*/ 611 h 94"/>
                <a:gd name="T14" fmla="*/ 914 w 83"/>
                <a:gd name="T15" fmla="*/ 352 h 94"/>
                <a:gd name="T16" fmla="*/ 316 w 83"/>
                <a:gd name="T17" fmla="*/ 736 h 94"/>
                <a:gd name="T18" fmla="*/ 146 w 83"/>
                <a:gd name="T19" fmla="*/ 263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94">
                  <a:moveTo>
                    <a:pt x="2" y="0"/>
                  </a:moveTo>
                  <a:cubicBezTo>
                    <a:pt x="0" y="10"/>
                    <a:pt x="2" y="23"/>
                    <a:pt x="2" y="34"/>
                  </a:cubicBezTo>
                  <a:cubicBezTo>
                    <a:pt x="3" y="47"/>
                    <a:pt x="5" y="59"/>
                    <a:pt x="7" y="72"/>
                  </a:cubicBezTo>
                  <a:cubicBezTo>
                    <a:pt x="8" y="84"/>
                    <a:pt x="10" y="94"/>
                    <a:pt x="24" y="89"/>
                  </a:cubicBezTo>
                  <a:cubicBezTo>
                    <a:pt x="34" y="86"/>
                    <a:pt x="41" y="78"/>
                    <a:pt x="52" y="81"/>
                  </a:cubicBezTo>
                  <a:cubicBezTo>
                    <a:pt x="57" y="82"/>
                    <a:pt x="60" y="87"/>
                    <a:pt x="66" y="87"/>
                  </a:cubicBezTo>
                  <a:cubicBezTo>
                    <a:pt x="61" y="79"/>
                    <a:pt x="58" y="63"/>
                    <a:pt x="64" y="54"/>
                  </a:cubicBezTo>
                  <a:cubicBezTo>
                    <a:pt x="68" y="48"/>
                    <a:pt x="83" y="40"/>
                    <a:pt x="81" y="31"/>
                  </a:cubicBezTo>
                  <a:cubicBezTo>
                    <a:pt x="72" y="33"/>
                    <a:pt x="38" y="68"/>
                    <a:pt x="28" y="65"/>
                  </a:cubicBezTo>
                  <a:cubicBezTo>
                    <a:pt x="18" y="62"/>
                    <a:pt x="14" y="37"/>
                    <a:pt x="13" y="23"/>
                  </a:cubicBezTo>
                </a:path>
              </a:pathLst>
            </a:custGeom>
            <a:solidFill>
              <a:srgbClr val="B15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 name="Freeform 783">
              <a:extLst>
                <a:ext uri="{FF2B5EF4-FFF2-40B4-BE49-F238E27FC236}">
                  <a16:creationId xmlns:a16="http://schemas.microsoft.com/office/drawing/2014/main" id="{DFAC79EF-396A-513C-BD34-874507591DEF}"/>
                </a:ext>
              </a:extLst>
            </p:cNvPr>
            <p:cNvSpPr>
              <a:spLocks/>
            </p:cNvSpPr>
            <p:nvPr/>
          </p:nvSpPr>
          <p:spPr bwMode="auto">
            <a:xfrm>
              <a:off x="2548" y="2027"/>
              <a:ext cx="272" cy="240"/>
            </a:xfrm>
            <a:custGeom>
              <a:avLst/>
              <a:gdLst>
                <a:gd name="T0" fmla="*/ 0 w 121"/>
                <a:gd name="T1" fmla="*/ 980 h 107"/>
                <a:gd name="T2" fmla="*/ 110 w 121"/>
                <a:gd name="T3" fmla="*/ 529 h 107"/>
                <a:gd name="T4" fmla="*/ 263 w 121"/>
                <a:gd name="T5" fmla="*/ 381 h 107"/>
                <a:gd name="T6" fmla="*/ 627 w 121"/>
                <a:gd name="T7" fmla="*/ 0 h 107"/>
                <a:gd name="T8" fmla="*/ 522 w 121"/>
                <a:gd name="T9" fmla="*/ 292 h 107"/>
                <a:gd name="T10" fmla="*/ 591 w 121"/>
                <a:gd name="T11" fmla="*/ 361 h 107"/>
                <a:gd name="T12" fmla="*/ 636 w 121"/>
                <a:gd name="T13" fmla="*/ 509 h 107"/>
                <a:gd name="T14" fmla="*/ 737 w 121"/>
                <a:gd name="T15" fmla="*/ 529 h 107"/>
                <a:gd name="T16" fmla="*/ 863 w 121"/>
                <a:gd name="T17" fmla="*/ 588 h 107"/>
                <a:gd name="T18" fmla="*/ 1000 w 121"/>
                <a:gd name="T19" fmla="*/ 644 h 107"/>
                <a:gd name="T20" fmla="*/ 1113 w 121"/>
                <a:gd name="T21" fmla="*/ 733 h 107"/>
                <a:gd name="T22" fmla="*/ 1218 w 121"/>
                <a:gd name="T23" fmla="*/ 855 h 107"/>
                <a:gd name="T24" fmla="*/ 1248 w 121"/>
                <a:gd name="T25" fmla="*/ 960 h 107"/>
                <a:gd name="T26" fmla="*/ 1373 w 121"/>
                <a:gd name="T27" fmla="*/ 1061 h 107"/>
                <a:gd name="T28" fmla="*/ 1329 w 121"/>
                <a:gd name="T29" fmla="*/ 1126 h 107"/>
                <a:gd name="T30" fmla="*/ 1081 w 121"/>
                <a:gd name="T31" fmla="*/ 980 h 107"/>
                <a:gd name="T32" fmla="*/ 944 w 121"/>
                <a:gd name="T33" fmla="*/ 960 h 107"/>
                <a:gd name="T34" fmla="*/ 818 w 121"/>
                <a:gd name="T35" fmla="*/ 947 h 107"/>
                <a:gd name="T36" fmla="*/ 636 w 121"/>
                <a:gd name="T37" fmla="*/ 1198 h 107"/>
                <a:gd name="T38" fmla="*/ 373 w 121"/>
                <a:gd name="T39" fmla="*/ 1153 h 107"/>
                <a:gd name="T40" fmla="*/ 191 w 121"/>
                <a:gd name="T41" fmla="*/ 1142 h 107"/>
                <a:gd name="T42" fmla="*/ 81 w 121"/>
                <a:gd name="T43" fmla="*/ 1162 h 107"/>
                <a:gd name="T44" fmla="*/ 81 w 121"/>
                <a:gd name="T45" fmla="*/ 1126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07">
                  <a:moveTo>
                    <a:pt x="0" y="87"/>
                  </a:moveTo>
                  <a:cubicBezTo>
                    <a:pt x="11" y="80"/>
                    <a:pt x="2" y="57"/>
                    <a:pt x="10" y="47"/>
                  </a:cubicBezTo>
                  <a:cubicBezTo>
                    <a:pt x="13" y="42"/>
                    <a:pt x="19" y="39"/>
                    <a:pt x="23" y="34"/>
                  </a:cubicBezTo>
                  <a:cubicBezTo>
                    <a:pt x="28" y="28"/>
                    <a:pt x="48" y="4"/>
                    <a:pt x="55" y="0"/>
                  </a:cubicBezTo>
                  <a:cubicBezTo>
                    <a:pt x="60" y="4"/>
                    <a:pt x="46" y="22"/>
                    <a:pt x="46" y="26"/>
                  </a:cubicBezTo>
                  <a:cubicBezTo>
                    <a:pt x="45" y="32"/>
                    <a:pt x="48" y="28"/>
                    <a:pt x="52" y="32"/>
                  </a:cubicBezTo>
                  <a:cubicBezTo>
                    <a:pt x="55" y="35"/>
                    <a:pt x="51" y="44"/>
                    <a:pt x="56" y="45"/>
                  </a:cubicBezTo>
                  <a:cubicBezTo>
                    <a:pt x="60" y="46"/>
                    <a:pt x="61" y="47"/>
                    <a:pt x="65" y="47"/>
                  </a:cubicBezTo>
                  <a:cubicBezTo>
                    <a:pt x="70" y="47"/>
                    <a:pt x="72" y="50"/>
                    <a:pt x="76" y="52"/>
                  </a:cubicBezTo>
                  <a:cubicBezTo>
                    <a:pt x="80" y="56"/>
                    <a:pt x="83" y="56"/>
                    <a:pt x="88" y="57"/>
                  </a:cubicBezTo>
                  <a:cubicBezTo>
                    <a:pt x="92" y="59"/>
                    <a:pt x="95" y="62"/>
                    <a:pt x="98" y="65"/>
                  </a:cubicBezTo>
                  <a:cubicBezTo>
                    <a:pt x="101" y="69"/>
                    <a:pt x="105" y="72"/>
                    <a:pt x="107" y="76"/>
                  </a:cubicBezTo>
                  <a:cubicBezTo>
                    <a:pt x="110" y="79"/>
                    <a:pt x="108" y="81"/>
                    <a:pt x="110" y="85"/>
                  </a:cubicBezTo>
                  <a:cubicBezTo>
                    <a:pt x="112" y="90"/>
                    <a:pt x="117" y="93"/>
                    <a:pt x="121" y="94"/>
                  </a:cubicBezTo>
                  <a:cubicBezTo>
                    <a:pt x="120" y="96"/>
                    <a:pt x="119" y="98"/>
                    <a:pt x="117" y="100"/>
                  </a:cubicBezTo>
                  <a:cubicBezTo>
                    <a:pt x="113" y="95"/>
                    <a:pt x="101" y="89"/>
                    <a:pt x="95" y="87"/>
                  </a:cubicBezTo>
                  <a:cubicBezTo>
                    <a:pt x="92" y="86"/>
                    <a:pt x="87" y="87"/>
                    <a:pt x="83" y="85"/>
                  </a:cubicBezTo>
                  <a:cubicBezTo>
                    <a:pt x="80" y="84"/>
                    <a:pt x="76" y="82"/>
                    <a:pt x="72" y="84"/>
                  </a:cubicBezTo>
                  <a:cubicBezTo>
                    <a:pt x="65" y="90"/>
                    <a:pt x="66" y="103"/>
                    <a:pt x="56" y="106"/>
                  </a:cubicBezTo>
                  <a:cubicBezTo>
                    <a:pt x="49" y="107"/>
                    <a:pt x="39" y="103"/>
                    <a:pt x="33" y="102"/>
                  </a:cubicBezTo>
                  <a:cubicBezTo>
                    <a:pt x="27" y="101"/>
                    <a:pt x="23" y="100"/>
                    <a:pt x="17" y="101"/>
                  </a:cubicBezTo>
                  <a:cubicBezTo>
                    <a:pt x="14" y="101"/>
                    <a:pt x="11" y="103"/>
                    <a:pt x="7" y="103"/>
                  </a:cubicBezTo>
                  <a:cubicBezTo>
                    <a:pt x="7" y="102"/>
                    <a:pt x="7" y="101"/>
                    <a:pt x="7" y="100"/>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 name="Freeform 784">
              <a:extLst>
                <a:ext uri="{FF2B5EF4-FFF2-40B4-BE49-F238E27FC236}">
                  <a16:creationId xmlns:a16="http://schemas.microsoft.com/office/drawing/2014/main" id="{037D0831-9A6B-5837-032F-8F27B20A1F86}"/>
                </a:ext>
              </a:extLst>
            </p:cNvPr>
            <p:cNvSpPr>
              <a:spLocks/>
            </p:cNvSpPr>
            <p:nvPr/>
          </p:nvSpPr>
          <p:spPr bwMode="auto">
            <a:xfrm>
              <a:off x="2577" y="2107"/>
              <a:ext cx="56" cy="79"/>
            </a:xfrm>
            <a:custGeom>
              <a:avLst/>
              <a:gdLst>
                <a:gd name="T0" fmla="*/ 190 w 25"/>
                <a:gd name="T1" fmla="*/ 0 h 35"/>
                <a:gd name="T2" fmla="*/ 20 w 25"/>
                <a:gd name="T3" fmla="*/ 174 h 35"/>
                <a:gd name="T4" fmla="*/ 90 w 25"/>
                <a:gd name="T5" fmla="*/ 402 h 35"/>
                <a:gd name="T6" fmla="*/ 190 w 25"/>
                <a:gd name="T7" fmla="*/ 138 h 35"/>
                <a:gd name="T8" fmla="*/ 260 w 25"/>
                <a:gd name="T9" fmla="*/ 126 h 35"/>
                <a:gd name="T10" fmla="*/ 215 w 25"/>
                <a:gd name="T11" fmla="*/ 81 h 35"/>
                <a:gd name="T12" fmla="*/ 215 w 25"/>
                <a:gd name="T13" fmla="*/ 1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5">
                  <a:moveTo>
                    <a:pt x="17" y="0"/>
                  </a:moveTo>
                  <a:cubicBezTo>
                    <a:pt x="14" y="6"/>
                    <a:pt x="5" y="9"/>
                    <a:pt x="2" y="15"/>
                  </a:cubicBezTo>
                  <a:cubicBezTo>
                    <a:pt x="0" y="19"/>
                    <a:pt x="3" y="35"/>
                    <a:pt x="8" y="35"/>
                  </a:cubicBezTo>
                  <a:cubicBezTo>
                    <a:pt x="9" y="28"/>
                    <a:pt x="4" y="13"/>
                    <a:pt x="17" y="12"/>
                  </a:cubicBezTo>
                  <a:cubicBezTo>
                    <a:pt x="20" y="12"/>
                    <a:pt x="25" y="16"/>
                    <a:pt x="23" y="11"/>
                  </a:cubicBezTo>
                  <a:cubicBezTo>
                    <a:pt x="22" y="10"/>
                    <a:pt x="19" y="9"/>
                    <a:pt x="19" y="7"/>
                  </a:cubicBezTo>
                  <a:cubicBezTo>
                    <a:pt x="18" y="6"/>
                    <a:pt x="19" y="3"/>
                    <a:pt x="19" y="1"/>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 name="Freeform 785">
              <a:extLst>
                <a:ext uri="{FF2B5EF4-FFF2-40B4-BE49-F238E27FC236}">
                  <a16:creationId xmlns:a16="http://schemas.microsoft.com/office/drawing/2014/main" id="{B353D1F0-B69C-F535-9B29-D46486722772}"/>
                </a:ext>
              </a:extLst>
            </p:cNvPr>
            <p:cNvSpPr>
              <a:spLocks/>
            </p:cNvSpPr>
            <p:nvPr/>
          </p:nvSpPr>
          <p:spPr bwMode="auto">
            <a:xfrm>
              <a:off x="2620" y="2159"/>
              <a:ext cx="76" cy="65"/>
            </a:xfrm>
            <a:custGeom>
              <a:avLst/>
              <a:gdLst>
                <a:gd name="T0" fmla="*/ 0 w 34"/>
                <a:gd name="T1" fmla="*/ 101 h 29"/>
                <a:gd name="T2" fmla="*/ 199 w 34"/>
                <a:gd name="T3" fmla="*/ 9 h 29"/>
                <a:gd name="T4" fmla="*/ 380 w 34"/>
                <a:gd name="T5" fmla="*/ 90 h 29"/>
                <a:gd name="T6" fmla="*/ 190 w 34"/>
                <a:gd name="T7" fmla="*/ 110 h 29"/>
                <a:gd name="T8" fmla="*/ 210 w 34"/>
                <a:gd name="T9" fmla="*/ 282 h 29"/>
                <a:gd name="T10" fmla="*/ 101 w 34"/>
                <a:gd name="T11" fmla="*/ 262 h 29"/>
                <a:gd name="T12" fmla="*/ 89 w 34"/>
                <a:gd name="T13" fmla="*/ 81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0" y="9"/>
                  </a:moveTo>
                  <a:cubicBezTo>
                    <a:pt x="5" y="10"/>
                    <a:pt x="11" y="0"/>
                    <a:pt x="18" y="1"/>
                  </a:cubicBezTo>
                  <a:cubicBezTo>
                    <a:pt x="24" y="1"/>
                    <a:pt x="30" y="4"/>
                    <a:pt x="34" y="8"/>
                  </a:cubicBezTo>
                  <a:cubicBezTo>
                    <a:pt x="31" y="6"/>
                    <a:pt x="19" y="6"/>
                    <a:pt x="17" y="10"/>
                  </a:cubicBezTo>
                  <a:cubicBezTo>
                    <a:pt x="14" y="14"/>
                    <a:pt x="22" y="21"/>
                    <a:pt x="19" y="25"/>
                  </a:cubicBezTo>
                  <a:cubicBezTo>
                    <a:pt x="17" y="29"/>
                    <a:pt x="10" y="27"/>
                    <a:pt x="9" y="23"/>
                  </a:cubicBezTo>
                  <a:cubicBezTo>
                    <a:pt x="7" y="18"/>
                    <a:pt x="13" y="12"/>
                    <a:pt x="8" y="7"/>
                  </a:cubicBezTo>
                </a:path>
              </a:pathLst>
            </a:custGeom>
            <a:solidFill>
              <a:srgbClr val="FAE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 name="Freeform 786">
              <a:extLst>
                <a:ext uri="{FF2B5EF4-FFF2-40B4-BE49-F238E27FC236}">
                  <a16:creationId xmlns:a16="http://schemas.microsoft.com/office/drawing/2014/main" id="{D4D9947B-3847-4ED9-14B7-738FDF03EA16}"/>
                </a:ext>
              </a:extLst>
            </p:cNvPr>
            <p:cNvSpPr>
              <a:spLocks/>
            </p:cNvSpPr>
            <p:nvPr/>
          </p:nvSpPr>
          <p:spPr bwMode="auto">
            <a:xfrm>
              <a:off x="2642" y="2170"/>
              <a:ext cx="27" cy="38"/>
            </a:xfrm>
            <a:custGeom>
              <a:avLst/>
              <a:gdLst>
                <a:gd name="T0" fmla="*/ 36 w 12"/>
                <a:gd name="T1" fmla="*/ 56 h 17"/>
                <a:gd name="T2" fmla="*/ 45 w 12"/>
                <a:gd name="T3" fmla="*/ 190 h 17"/>
                <a:gd name="T4" fmla="*/ 56 w 12"/>
                <a:gd name="T5" fmla="*/ 45 h 17"/>
                <a:gd name="T6" fmla="*/ 137 w 12"/>
                <a:gd name="T7" fmla="*/ 0 h 17"/>
                <a:gd name="T8" fmla="*/ 81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3" y="5"/>
                  </a:moveTo>
                  <a:cubicBezTo>
                    <a:pt x="0" y="7"/>
                    <a:pt x="2" y="14"/>
                    <a:pt x="4" y="17"/>
                  </a:cubicBezTo>
                  <a:cubicBezTo>
                    <a:pt x="7" y="13"/>
                    <a:pt x="3" y="8"/>
                    <a:pt x="5" y="4"/>
                  </a:cubicBezTo>
                  <a:cubicBezTo>
                    <a:pt x="6" y="1"/>
                    <a:pt x="9" y="1"/>
                    <a:pt x="12" y="0"/>
                  </a:cubicBezTo>
                  <a:cubicBezTo>
                    <a:pt x="10" y="0"/>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 name="Freeform 787">
              <a:extLst>
                <a:ext uri="{FF2B5EF4-FFF2-40B4-BE49-F238E27FC236}">
                  <a16:creationId xmlns:a16="http://schemas.microsoft.com/office/drawing/2014/main" id="{59F3342E-013F-C7A6-AA44-9E72B9AC3FBD}"/>
                </a:ext>
              </a:extLst>
            </p:cNvPr>
            <p:cNvSpPr>
              <a:spLocks/>
            </p:cNvSpPr>
            <p:nvPr/>
          </p:nvSpPr>
          <p:spPr bwMode="auto">
            <a:xfrm>
              <a:off x="2690" y="2139"/>
              <a:ext cx="31" cy="40"/>
            </a:xfrm>
            <a:custGeom>
              <a:avLst/>
              <a:gdLst>
                <a:gd name="T0" fmla="*/ 9 w 14"/>
                <a:gd name="T1" fmla="*/ 198 h 18"/>
                <a:gd name="T2" fmla="*/ 153 w 14"/>
                <a:gd name="T3" fmla="*/ 178 h 18"/>
                <a:gd name="T4" fmla="*/ 78 w 14"/>
                <a:gd name="T5" fmla="*/ 44 h 18"/>
                <a:gd name="T6" fmla="*/ 78 w 14"/>
                <a:gd name="T7" fmla="*/ 178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8">
                  <a:moveTo>
                    <a:pt x="1" y="18"/>
                  </a:moveTo>
                  <a:cubicBezTo>
                    <a:pt x="5" y="17"/>
                    <a:pt x="9" y="16"/>
                    <a:pt x="14" y="16"/>
                  </a:cubicBezTo>
                  <a:cubicBezTo>
                    <a:pt x="12" y="12"/>
                    <a:pt x="5" y="9"/>
                    <a:pt x="7" y="4"/>
                  </a:cubicBezTo>
                  <a:cubicBezTo>
                    <a:pt x="0" y="0"/>
                    <a:pt x="9" y="14"/>
                    <a:pt x="7" y="16"/>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 name="Freeform 788">
              <a:extLst>
                <a:ext uri="{FF2B5EF4-FFF2-40B4-BE49-F238E27FC236}">
                  <a16:creationId xmlns:a16="http://schemas.microsoft.com/office/drawing/2014/main" id="{6EF7A4F7-DEE9-94B7-55D9-161B1B14DD69}"/>
                </a:ext>
              </a:extLst>
            </p:cNvPr>
            <p:cNvSpPr>
              <a:spLocks/>
            </p:cNvSpPr>
            <p:nvPr/>
          </p:nvSpPr>
          <p:spPr bwMode="auto">
            <a:xfrm>
              <a:off x="2645" y="2217"/>
              <a:ext cx="67" cy="63"/>
            </a:xfrm>
            <a:custGeom>
              <a:avLst/>
              <a:gdLst>
                <a:gd name="T0" fmla="*/ 0 w 30"/>
                <a:gd name="T1" fmla="*/ 137 h 28"/>
                <a:gd name="T2" fmla="*/ 179 w 30"/>
                <a:gd name="T3" fmla="*/ 162 h 28"/>
                <a:gd name="T4" fmla="*/ 210 w 30"/>
                <a:gd name="T5" fmla="*/ 320 h 28"/>
                <a:gd name="T6" fmla="*/ 235 w 30"/>
                <a:gd name="T7" fmla="*/ 207 h 28"/>
                <a:gd name="T8" fmla="*/ 335 w 30"/>
                <a:gd name="T9" fmla="*/ 162 h 28"/>
                <a:gd name="T10" fmla="*/ 235 w 30"/>
                <a:gd name="T11" fmla="*/ 173 h 28"/>
                <a:gd name="T12" fmla="*/ 210 w 30"/>
                <a:gd name="T13" fmla="*/ 92 h 28"/>
                <a:gd name="T14" fmla="*/ 45 w 30"/>
                <a:gd name="T15" fmla="*/ 92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8">
                  <a:moveTo>
                    <a:pt x="0" y="12"/>
                  </a:moveTo>
                  <a:cubicBezTo>
                    <a:pt x="5" y="10"/>
                    <a:pt x="13" y="9"/>
                    <a:pt x="16" y="14"/>
                  </a:cubicBezTo>
                  <a:cubicBezTo>
                    <a:pt x="19" y="18"/>
                    <a:pt x="16" y="24"/>
                    <a:pt x="19" y="28"/>
                  </a:cubicBezTo>
                  <a:cubicBezTo>
                    <a:pt x="19" y="24"/>
                    <a:pt x="18" y="21"/>
                    <a:pt x="21" y="18"/>
                  </a:cubicBezTo>
                  <a:cubicBezTo>
                    <a:pt x="24" y="15"/>
                    <a:pt x="28" y="16"/>
                    <a:pt x="30" y="14"/>
                  </a:cubicBezTo>
                  <a:cubicBezTo>
                    <a:pt x="28" y="14"/>
                    <a:pt x="24" y="16"/>
                    <a:pt x="21" y="15"/>
                  </a:cubicBezTo>
                  <a:cubicBezTo>
                    <a:pt x="17" y="13"/>
                    <a:pt x="20" y="10"/>
                    <a:pt x="19" y="8"/>
                  </a:cubicBezTo>
                  <a:cubicBezTo>
                    <a:pt x="16" y="0"/>
                    <a:pt x="10" y="7"/>
                    <a:pt x="4" y="8"/>
                  </a:cubicBezTo>
                </a:path>
              </a:pathLst>
            </a:custGeom>
            <a:solidFill>
              <a:srgbClr val="ED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 name="Freeform 789">
              <a:extLst>
                <a:ext uri="{FF2B5EF4-FFF2-40B4-BE49-F238E27FC236}">
                  <a16:creationId xmlns:a16="http://schemas.microsoft.com/office/drawing/2014/main" id="{250C65B1-FAA3-6863-8EA8-8A1B22A1035A}"/>
                </a:ext>
              </a:extLst>
            </p:cNvPr>
            <p:cNvSpPr>
              <a:spLocks/>
            </p:cNvSpPr>
            <p:nvPr/>
          </p:nvSpPr>
          <p:spPr bwMode="auto">
            <a:xfrm>
              <a:off x="2669" y="2233"/>
              <a:ext cx="14" cy="9"/>
            </a:xfrm>
            <a:custGeom>
              <a:avLst/>
              <a:gdLst>
                <a:gd name="T0" fmla="*/ 0 w 6"/>
                <a:gd name="T1" fmla="*/ 0 h 4"/>
                <a:gd name="T2" fmla="*/ 65 w 6"/>
                <a:gd name="T3" fmla="*/ 45 h 4"/>
                <a:gd name="T4" fmla="*/ 77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0"/>
                  </a:moveTo>
                  <a:cubicBezTo>
                    <a:pt x="2" y="1"/>
                    <a:pt x="3" y="3"/>
                    <a:pt x="5" y="4"/>
                  </a:cubicBezTo>
                  <a:cubicBezTo>
                    <a:pt x="5" y="3"/>
                    <a:pt x="6" y="1"/>
                    <a:pt x="6" y="0"/>
                  </a:cubicBezTo>
                </a:path>
              </a:pathLst>
            </a:custGeom>
            <a:solidFill>
              <a:srgbClr val="E46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 name="Freeform 790">
              <a:extLst>
                <a:ext uri="{FF2B5EF4-FFF2-40B4-BE49-F238E27FC236}">
                  <a16:creationId xmlns:a16="http://schemas.microsoft.com/office/drawing/2014/main" id="{DEB25F2B-EBD9-BBBD-9C02-75B8CC551A48}"/>
                </a:ext>
              </a:extLst>
            </p:cNvPr>
            <p:cNvSpPr>
              <a:spLocks/>
            </p:cNvSpPr>
            <p:nvPr/>
          </p:nvSpPr>
          <p:spPr bwMode="auto">
            <a:xfrm>
              <a:off x="2959" y="1713"/>
              <a:ext cx="206" cy="51"/>
            </a:xfrm>
            <a:custGeom>
              <a:avLst/>
              <a:gdLst>
                <a:gd name="T0" fmla="*/ 0 w 92"/>
                <a:gd name="T1" fmla="*/ 251 h 23"/>
                <a:gd name="T2" fmla="*/ 1032 w 92"/>
                <a:gd name="T3" fmla="*/ 9 h 23"/>
                <a:gd name="T4" fmla="*/ 0 60000 65536"/>
                <a:gd name="T5" fmla="*/ 0 60000 65536"/>
              </a:gdLst>
              <a:ahLst/>
              <a:cxnLst>
                <a:cxn ang="T4">
                  <a:pos x="T0" y="T1"/>
                </a:cxn>
                <a:cxn ang="T5">
                  <a:pos x="T2" y="T3"/>
                </a:cxn>
              </a:cxnLst>
              <a:rect l="0" t="0" r="r" b="b"/>
              <a:pathLst>
                <a:path w="92" h="23">
                  <a:moveTo>
                    <a:pt x="0" y="23"/>
                  </a:moveTo>
                  <a:cubicBezTo>
                    <a:pt x="23" y="8"/>
                    <a:pt x="64" y="0"/>
                    <a:pt x="92" y="1"/>
                  </a:cubicBezTo>
                </a:path>
              </a:pathLst>
            </a:custGeom>
            <a:solidFill>
              <a:srgbClr val="EE7E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 name="Freeform 791">
              <a:extLst>
                <a:ext uri="{FF2B5EF4-FFF2-40B4-BE49-F238E27FC236}">
                  <a16:creationId xmlns:a16="http://schemas.microsoft.com/office/drawing/2014/main" id="{05A5CB1B-4145-B2ED-5E13-D2CC9960F028}"/>
                </a:ext>
              </a:extLst>
            </p:cNvPr>
            <p:cNvSpPr>
              <a:spLocks/>
            </p:cNvSpPr>
            <p:nvPr/>
          </p:nvSpPr>
          <p:spPr bwMode="auto">
            <a:xfrm>
              <a:off x="2791" y="3651"/>
              <a:ext cx="406" cy="114"/>
            </a:xfrm>
            <a:custGeom>
              <a:avLst/>
              <a:gdLst>
                <a:gd name="T0" fmla="*/ 745 w 181"/>
                <a:gd name="T1" fmla="*/ 0 h 51"/>
                <a:gd name="T2" fmla="*/ 664 w 181"/>
                <a:gd name="T3" fmla="*/ 110 h 51"/>
                <a:gd name="T4" fmla="*/ 781 w 181"/>
                <a:gd name="T5" fmla="*/ 199 h 51"/>
                <a:gd name="T6" fmla="*/ 1081 w 181"/>
                <a:gd name="T7" fmla="*/ 300 h 51"/>
                <a:gd name="T8" fmla="*/ 1409 w 181"/>
                <a:gd name="T9" fmla="*/ 425 h 51"/>
                <a:gd name="T10" fmla="*/ 1570 w 181"/>
                <a:gd name="T11" fmla="*/ 445 h 51"/>
                <a:gd name="T12" fmla="*/ 1772 w 181"/>
                <a:gd name="T13" fmla="*/ 469 h 51"/>
                <a:gd name="T14" fmla="*/ 2043 w 181"/>
                <a:gd name="T15" fmla="*/ 534 h 51"/>
                <a:gd name="T16" fmla="*/ 1725 w 181"/>
                <a:gd name="T17" fmla="*/ 490 h 51"/>
                <a:gd name="T18" fmla="*/ 1409 w 181"/>
                <a:gd name="T19" fmla="*/ 481 h 51"/>
                <a:gd name="T20" fmla="*/ 814 w 181"/>
                <a:gd name="T21" fmla="*/ 315 h 51"/>
                <a:gd name="T22" fmla="*/ 437 w 181"/>
                <a:gd name="T23" fmla="*/ 179 h 51"/>
                <a:gd name="T24" fmla="*/ 0 w 181"/>
                <a:gd name="T25" fmla="*/ 2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 h="51">
                  <a:moveTo>
                    <a:pt x="66" y="0"/>
                  </a:moveTo>
                  <a:cubicBezTo>
                    <a:pt x="63" y="2"/>
                    <a:pt x="58" y="5"/>
                    <a:pt x="59" y="10"/>
                  </a:cubicBezTo>
                  <a:cubicBezTo>
                    <a:pt x="60" y="13"/>
                    <a:pt x="66" y="16"/>
                    <a:pt x="69" y="18"/>
                  </a:cubicBezTo>
                  <a:cubicBezTo>
                    <a:pt x="78" y="26"/>
                    <a:pt x="85" y="24"/>
                    <a:pt x="96" y="27"/>
                  </a:cubicBezTo>
                  <a:cubicBezTo>
                    <a:pt x="106" y="30"/>
                    <a:pt x="115" y="35"/>
                    <a:pt x="125" y="38"/>
                  </a:cubicBezTo>
                  <a:cubicBezTo>
                    <a:pt x="130" y="40"/>
                    <a:pt x="134" y="39"/>
                    <a:pt x="139" y="40"/>
                  </a:cubicBezTo>
                  <a:cubicBezTo>
                    <a:pt x="144" y="40"/>
                    <a:pt x="152" y="41"/>
                    <a:pt x="157" y="42"/>
                  </a:cubicBezTo>
                  <a:cubicBezTo>
                    <a:pt x="166" y="43"/>
                    <a:pt x="172" y="46"/>
                    <a:pt x="181" y="48"/>
                  </a:cubicBezTo>
                  <a:cubicBezTo>
                    <a:pt x="172" y="51"/>
                    <a:pt x="161" y="46"/>
                    <a:pt x="153" y="44"/>
                  </a:cubicBezTo>
                  <a:cubicBezTo>
                    <a:pt x="144" y="43"/>
                    <a:pt x="134" y="44"/>
                    <a:pt x="125" y="43"/>
                  </a:cubicBezTo>
                  <a:cubicBezTo>
                    <a:pt x="107" y="40"/>
                    <a:pt x="90" y="35"/>
                    <a:pt x="72" y="28"/>
                  </a:cubicBezTo>
                  <a:cubicBezTo>
                    <a:pt x="61" y="23"/>
                    <a:pt x="51" y="18"/>
                    <a:pt x="39" y="16"/>
                  </a:cubicBezTo>
                  <a:cubicBezTo>
                    <a:pt x="28" y="14"/>
                    <a:pt x="9" y="9"/>
                    <a:pt x="0" y="2"/>
                  </a:cubicBezTo>
                </a:path>
              </a:pathLst>
            </a:custGeom>
            <a:solidFill>
              <a:srgbClr val="F5C9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 name="Freeform 792">
              <a:extLst>
                <a:ext uri="{FF2B5EF4-FFF2-40B4-BE49-F238E27FC236}">
                  <a16:creationId xmlns:a16="http://schemas.microsoft.com/office/drawing/2014/main" id="{5C4F3D6A-694B-49A9-DC80-0E3B122665F1}"/>
                </a:ext>
              </a:extLst>
            </p:cNvPr>
            <p:cNvSpPr>
              <a:spLocks/>
            </p:cNvSpPr>
            <p:nvPr/>
          </p:nvSpPr>
          <p:spPr bwMode="auto">
            <a:xfrm>
              <a:off x="3484" y="1762"/>
              <a:ext cx="363" cy="25"/>
            </a:xfrm>
            <a:custGeom>
              <a:avLst/>
              <a:gdLst>
                <a:gd name="T0" fmla="*/ 0 w 162"/>
                <a:gd name="T1" fmla="*/ 130 h 11"/>
                <a:gd name="T2" fmla="*/ 890 w 162"/>
                <a:gd name="T3" fmla="*/ 45 h 11"/>
                <a:gd name="T4" fmla="*/ 1822 w 162"/>
                <a:gd name="T5" fmla="*/ 118 h 11"/>
                <a:gd name="T6" fmla="*/ 0 60000 65536"/>
                <a:gd name="T7" fmla="*/ 0 60000 65536"/>
                <a:gd name="T8" fmla="*/ 0 60000 65536"/>
              </a:gdLst>
              <a:ahLst/>
              <a:cxnLst>
                <a:cxn ang="T6">
                  <a:pos x="T0" y="T1"/>
                </a:cxn>
                <a:cxn ang="T7">
                  <a:pos x="T2" y="T3"/>
                </a:cxn>
                <a:cxn ang="T8">
                  <a:pos x="T4" y="T5"/>
                </a:cxn>
              </a:cxnLst>
              <a:rect l="0" t="0" r="r" b="b"/>
              <a:pathLst>
                <a:path w="162" h="11">
                  <a:moveTo>
                    <a:pt x="0" y="11"/>
                  </a:moveTo>
                  <a:cubicBezTo>
                    <a:pt x="25" y="6"/>
                    <a:pt x="53" y="5"/>
                    <a:pt x="79" y="4"/>
                  </a:cubicBezTo>
                  <a:cubicBezTo>
                    <a:pt x="105" y="3"/>
                    <a:pt x="137" y="0"/>
                    <a:pt x="162" y="10"/>
                  </a:cubicBezTo>
                </a:path>
              </a:pathLst>
            </a:custGeom>
            <a:solidFill>
              <a:srgbClr val="C79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 name="Freeform 793">
              <a:extLst>
                <a:ext uri="{FF2B5EF4-FFF2-40B4-BE49-F238E27FC236}">
                  <a16:creationId xmlns:a16="http://schemas.microsoft.com/office/drawing/2014/main" id="{88C4553D-3D71-1191-11B6-EA5E9D06BE4B}"/>
                </a:ext>
              </a:extLst>
            </p:cNvPr>
            <p:cNvSpPr>
              <a:spLocks/>
            </p:cNvSpPr>
            <p:nvPr/>
          </p:nvSpPr>
          <p:spPr bwMode="auto">
            <a:xfrm>
              <a:off x="2761" y="1968"/>
              <a:ext cx="74" cy="124"/>
            </a:xfrm>
            <a:custGeom>
              <a:avLst/>
              <a:gdLst>
                <a:gd name="T0" fmla="*/ 191 w 33"/>
                <a:gd name="T1" fmla="*/ 0 h 55"/>
                <a:gd name="T2" fmla="*/ 372 w 33"/>
                <a:gd name="T3" fmla="*/ 620 h 55"/>
                <a:gd name="T4" fmla="*/ 126 w 33"/>
                <a:gd name="T5" fmla="*/ 207 h 55"/>
                <a:gd name="T6" fmla="*/ 0 60000 65536"/>
                <a:gd name="T7" fmla="*/ 0 60000 65536"/>
                <a:gd name="T8" fmla="*/ 0 60000 65536"/>
              </a:gdLst>
              <a:ahLst/>
              <a:cxnLst>
                <a:cxn ang="T6">
                  <a:pos x="T0" y="T1"/>
                </a:cxn>
                <a:cxn ang="T7">
                  <a:pos x="T2" y="T3"/>
                </a:cxn>
                <a:cxn ang="T8">
                  <a:pos x="T4" y="T5"/>
                </a:cxn>
              </a:cxnLst>
              <a:rect l="0" t="0" r="r" b="b"/>
              <a:pathLst>
                <a:path w="33" h="55">
                  <a:moveTo>
                    <a:pt x="17" y="0"/>
                  </a:moveTo>
                  <a:cubicBezTo>
                    <a:pt x="0" y="15"/>
                    <a:pt x="6" y="55"/>
                    <a:pt x="33" y="54"/>
                  </a:cubicBezTo>
                  <a:cubicBezTo>
                    <a:pt x="17" y="50"/>
                    <a:pt x="7" y="34"/>
                    <a:pt x="11" y="18"/>
                  </a:cubicBezTo>
                </a:path>
              </a:pathLst>
            </a:custGeom>
            <a:solidFill>
              <a:srgbClr val="C79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 name="Freeform 794">
              <a:extLst>
                <a:ext uri="{FF2B5EF4-FFF2-40B4-BE49-F238E27FC236}">
                  <a16:creationId xmlns:a16="http://schemas.microsoft.com/office/drawing/2014/main" id="{0A83713F-CF33-A928-88DB-387D442F9510}"/>
                </a:ext>
              </a:extLst>
            </p:cNvPr>
            <p:cNvSpPr>
              <a:spLocks/>
            </p:cNvSpPr>
            <p:nvPr/>
          </p:nvSpPr>
          <p:spPr bwMode="auto">
            <a:xfrm>
              <a:off x="1704" y="1863"/>
              <a:ext cx="193" cy="38"/>
            </a:xfrm>
            <a:custGeom>
              <a:avLst/>
              <a:gdLst>
                <a:gd name="T0" fmla="*/ 36 w 86"/>
                <a:gd name="T1" fmla="*/ 9 h 17"/>
                <a:gd name="T2" fmla="*/ 972 w 86"/>
                <a:gd name="T3" fmla="*/ 56 h 17"/>
                <a:gd name="T4" fmla="*/ 0 w 86"/>
                <a:gd name="T5" fmla="*/ 9 h 17"/>
                <a:gd name="T6" fmla="*/ 0 60000 65536"/>
                <a:gd name="T7" fmla="*/ 0 60000 65536"/>
                <a:gd name="T8" fmla="*/ 0 60000 65536"/>
              </a:gdLst>
              <a:ahLst/>
              <a:cxnLst>
                <a:cxn ang="T6">
                  <a:pos x="T0" y="T1"/>
                </a:cxn>
                <a:cxn ang="T7">
                  <a:pos x="T2" y="T3"/>
                </a:cxn>
                <a:cxn ang="T8">
                  <a:pos x="T4" y="T5"/>
                </a:cxn>
              </a:cxnLst>
              <a:rect l="0" t="0" r="r" b="b"/>
              <a:pathLst>
                <a:path w="86" h="17">
                  <a:moveTo>
                    <a:pt x="3" y="1"/>
                  </a:moveTo>
                  <a:cubicBezTo>
                    <a:pt x="30" y="0"/>
                    <a:pt x="61" y="1"/>
                    <a:pt x="86" y="5"/>
                  </a:cubicBezTo>
                  <a:cubicBezTo>
                    <a:pt x="68" y="2"/>
                    <a:pt x="12" y="17"/>
                    <a:pt x="0" y="1"/>
                  </a:cubicBezTo>
                </a:path>
              </a:pathLst>
            </a:custGeom>
            <a:solidFill>
              <a:srgbClr val="C79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 name="Freeform 795">
              <a:extLst>
                <a:ext uri="{FF2B5EF4-FFF2-40B4-BE49-F238E27FC236}">
                  <a16:creationId xmlns:a16="http://schemas.microsoft.com/office/drawing/2014/main" id="{73CF9A82-3A25-A85D-6BC2-3D2A723993F3}"/>
                </a:ext>
              </a:extLst>
            </p:cNvPr>
            <p:cNvSpPr>
              <a:spLocks/>
            </p:cNvSpPr>
            <p:nvPr/>
          </p:nvSpPr>
          <p:spPr bwMode="auto">
            <a:xfrm>
              <a:off x="2160" y="1172"/>
              <a:ext cx="211" cy="179"/>
            </a:xfrm>
            <a:custGeom>
              <a:avLst/>
              <a:gdLst>
                <a:gd name="T0" fmla="*/ 0 w 94"/>
                <a:gd name="T1" fmla="*/ 0 h 80"/>
                <a:gd name="T2" fmla="*/ 337 w 94"/>
                <a:gd name="T3" fmla="*/ 680 h 80"/>
                <a:gd name="T4" fmla="*/ 1064 w 94"/>
                <a:gd name="T5" fmla="*/ 680 h 80"/>
                <a:gd name="T6" fmla="*/ 474 w 94"/>
                <a:gd name="T7" fmla="*/ 696 h 80"/>
                <a:gd name="T8" fmla="*/ 90 w 94"/>
                <a:gd name="T9" fmla="*/ 24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80">
                  <a:moveTo>
                    <a:pt x="0" y="0"/>
                  </a:moveTo>
                  <a:cubicBezTo>
                    <a:pt x="5" y="21"/>
                    <a:pt x="15" y="44"/>
                    <a:pt x="30" y="61"/>
                  </a:cubicBezTo>
                  <a:cubicBezTo>
                    <a:pt x="45" y="80"/>
                    <a:pt x="77" y="80"/>
                    <a:pt x="94" y="61"/>
                  </a:cubicBezTo>
                  <a:cubicBezTo>
                    <a:pt x="77" y="65"/>
                    <a:pt x="58" y="72"/>
                    <a:pt x="42" y="62"/>
                  </a:cubicBezTo>
                  <a:cubicBezTo>
                    <a:pt x="31" y="55"/>
                    <a:pt x="6" y="35"/>
                    <a:pt x="8" y="22"/>
                  </a:cubicBezTo>
                </a:path>
              </a:pathLst>
            </a:custGeom>
            <a:solidFill>
              <a:srgbClr val="B2B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 name="Freeform 796">
              <a:extLst>
                <a:ext uri="{FF2B5EF4-FFF2-40B4-BE49-F238E27FC236}">
                  <a16:creationId xmlns:a16="http://schemas.microsoft.com/office/drawing/2014/main" id="{2BBBAFD7-6DBC-3A33-5F5C-962787D68706}"/>
                </a:ext>
              </a:extLst>
            </p:cNvPr>
            <p:cNvSpPr>
              <a:spLocks/>
            </p:cNvSpPr>
            <p:nvPr/>
          </p:nvSpPr>
          <p:spPr bwMode="auto">
            <a:xfrm>
              <a:off x="2129" y="1490"/>
              <a:ext cx="175" cy="250"/>
            </a:xfrm>
            <a:custGeom>
              <a:avLst/>
              <a:gdLst>
                <a:gd name="T0" fmla="*/ 453 w 78"/>
                <a:gd name="T1" fmla="*/ 466 h 111"/>
                <a:gd name="T2" fmla="*/ 227 w 78"/>
                <a:gd name="T3" fmla="*/ 802 h 111"/>
                <a:gd name="T4" fmla="*/ 0 w 78"/>
                <a:gd name="T5" fmla="*/ 1268 h 111"/>
                <a:gd name="T6" fmla="*/ 462 w 78"/>
                <a:gd name="T7" fmla="*/ 527 h 111"/>
                <a:gd name="T8" fmla="*/ 882 w 78"/>
                <a:gd name="T9" fmla="*/ 0 h 111"/>
                <a:gd name="T10" fmla="*/ 397 w 78"/>
                <a:gd name="T11" fmla="*/ 457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111">
                  <a:moveTo>
                    <a:pt x="40" y="41"/>
                  </a:moveTo>
                  <a:cubicBezTo>
                    <a:pt x="30" y="49"/>
                    <a:pt x="25" y="59"/>
                    <a:pt x="20" y="70"/>
                  </a:cubicBezTo>
                  <a:cubicBezTo>
                    <a:pt x="14" y="84"/>
                    <a:pt x="3" y="97"/>
                    <a:pt x="0" y="111"/>
                  </a:cubicBezTo>
                  <a:cubicBezTo>
                    <a:pt x="16" y="92"/>
                    <a:pt x="24" y="65"/>
                    <a:pt x="41" y="46"/>
                  </a:cubicBezTo>
                  <a:cubicBezTo>
                    <a:pt x="54" y="32"/>
                    <a:pt x="76" y="21"/>
                    <a:pt x="78" y="0"/>
                  </a:cubicBezTo>
                  <a:cubicBezTo>
                    <a:pt x="62" y="13"/>
                    <a:pt x="53" y="30"/>
                    <a:pt x="35" y="40"/>
                  </a:cubicBezTo>
                </a:path>
              </a:pathLst>
            </a:custGeom>
            <a:solidFill>
              <a:srgbClr val="B2B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 name="Freeform 797">
              <a:extLst>
                <a:ext uri="{FF2B5EF4-FFF2-40B4-BE49-F238E27FC236}">
                  <a16:creationId xmlns:a16="http://schemas.microsoft.com/office/drawing/2014/main" id="{B95DC0FF-E9F2-8686-4C8D-35048031008C}"/>
                </a:ext>
              </a:extLst>
            </p:cNvPr>
            <p:cNvSpPr>
              <a:spLocks/>
            </p:cNvSpPr>
            <p:nvPr/>
          </p:nvSpPr>
          <p:spPr bwMode="auto">
            <a:xfrm>
              <a:off x="2158" y="3599"/>
              <a:ext cx="72" cy="171"/>
            </a:xfrm>
            <a:custGeom>
              <a:avLst/>
              <a:gdLst>
                <a:gd name="T0" fmla="*/ 162 w 32"/>
                <a:gd name="T1" fmla="*/ 72 h 76"/>
                <a:gd name="T2" fmla="*/ 126 w 32"/>
                <a:gd name="T3" fmla="*/ 866 h 76"/>
                <a:gd name="T4" fmla="*/ 365 w 32"/>
                <a:gd name="T5" fmla="*/ 56 h 76"/>
                <a:gd name="T6" fmla="*/ 254 w 32"/>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76">
                  <a:moveTo>
                    <a:pt x="14" y="6"/>
                  </a:moveTo>
                  <a:cubicBezTo>
                    <a:pt x="0" y="17"/>
                    <a:pt x="5" y="62"/>
                    <a:pt x="11" y="76"/>
                  </a:cubicBezTo>
                  <a:cubicBezTo>
                    <a:pt x="5" y="61"/>
                    <a:pt x="9" y="3"/>
                    <a:pt x="32" y="5"/>
                  </a:cubicBezTo>
                  <a:cubicBezTo>
                    <a:pt x="29" y="2"/>
                    <a:pt x="26" y="1"/>
                    <a:pt x="22" y="0"/>
                  </a:cubicBezTo>
                </a:path>
              </a:pathLst>
            </a:custGeom>
            <a:solidFill>
              <a:srgbClr val="B2B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 name="Freeform 798">
              <a:extLst>
                <a:ext uri="{FF2B5EF4-FFF2-40B4-BE49-F238E27FC236}">
                  <a16:creationId xmlns:a16="http://schemas.microsoft.com/office/drawing/2014/main" id="{2A09A22D-E398-F974-8457-220C6EFF9134}"/>
                </a:ext>
              </a:extLst>
            </p:cNvPr>
            <p:cNvSpPr>
              <a:spLocks/>
            </p:cNvSpPr>
            <p:nvPr/>
          </p:nvSpPr>
          <p:spPr bwMode="auto">
            <a:xfrm>
              <a:off x="2209" y="1594"/>
              <a:ext cx="61" cy="193"/>
            </a:xfrm>
            <a:custGeom>
              <a:avLst/>
              <a:gdLst>
                <a:gd name="T0" fmla="*/ 255 w 27"/>
                <a:gd name="T1" fmla="*/ 90 h 86"/>
                <a:gd name="T2" fmla="*/ 138 w 27"/>
                <a:gd name="T3" fmla="*/ 543 h 86"/>
                <a:gd name="T4" fmla="*/ 117 w 27"/>
                <a:gd name="T5" fmla="*/ 972 h 86"/>
                <a:gd name="T6" fmla="*/ 312 w 27"/>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86">
                  <a:moveTo>
                    <a:pt x="22" y="8"/>
                  </a:moveTo>
                  <a:cubicBezTo>
                    <a:pt x="16" y="21"/>
                    <a:pt x="14" y="34"/>
                    <a:pt x="12" y="48"/>
                  </a:cubicBezTo>
                  <a:cubicBezTo>
                    <a:pt x="10" y="60"/>
                    <a:pt x="12" y="73"/>
                    <a:pt x="10" y="86"/>
                  </a:cubicBezTo>
                  <a:cubicBezTo>
                    <a:pt x="0" y="59"/>
                    <a:pt x="6" y="20"/>
                    <a:pt x="27" y="0"/>
                  </a:cubicBezTo>
                </a:path>
              </a:pathLst>
            </a:custGeom>
            <a:solidFill>
              <a:srgbClr val="A684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 name="Freeform 799">
              <a:extLst>
                <a:ext uri="{FF2B5EF4-FFF2-40B4-BE49-F238E27FC236}">
                  <a16:creationId xmlns:a16="http://schemas.microsoft.com/office/drawing/2014/main" id="{717ED660-7149-E47D-4A61-218E6C6BCB9D}"/>
                </a:ext>
              </a:extLst>
            </p:cNvPr>
            <p:cNvSpPr>
              <a:spLocks/>
            </p:cNvSpPr>
            <p:nvPr/>
          </p:nvSpPr>
          <p:spPr bwMode="auto">
            <a:xfrm>
              <a:off x="2326" y="3669"/>
              <a:ext cx="63" cy="188"/>
            </a:xfrm>
            <a:custGeom>
              <a:avLst/>
              <a:gdLst>
                <a:gd name="T0" fmla="*/ 117 w 28"/>
                <a:gd name="T1" fmla="*/ 0 h 84"/>
                <a:gd name="T2" fmla="*/ 25 w 28"/>
                <a:gd name="T3" fmla="*/ 942 h 84"/>
                <a:gd name="T4" fmla="*/ 117 w 28"/>
                <a:gd name="T5" fmla="*/ 56 h 84"/>
                <a:gd name="T6" fmla="*/ 0 60000 65536"/>
                <a:gd name="T7" fmla="*/ 0 60000 65536"/>
                <a:gd name="T8" fmla="*/ 0 60000 65536"/>
              </a:gdLst>
              <a:ahLst/>
              <a:cxnLst>
                <a:cxn ang="T6">
                  <a:pos x="T0" y="T1"/>
                </a:cxn>
                <a:cxn ang="T7">
                  <a:pos x="T2" y="T3"/>
                </a:cxn>
                <a:cxn ang="T8">
                  <a:pos x="T4" y="T5"/>
                </a:cxn>
              </a:cxnLst>
              <a:rect l="0" t="0" r="r" b="b"/>
              <a:pathLst>
                <a:path w="28" h="84">
                  <a:moveTo>
                    <a:pt x="10" y="0"/>
                  </a:moveTo>
                  <a:cubicBezTo>
                    <a:pt x="10" y="23"/>
                    <a:pt x="28" y="74"/>
                    <a:pt x="2" y="84"/>
                  </a:cubicBezTo>
                  <a:cubicBezTo>
                    <a:pt x="20" y="62"/>
                    <a:pt x="0" y="32"/>
                    <a:pt x="10" y="5"/>
                  </a:cubicBezTo>
                </a:path>
              </a:pathLst>
            </a:custGeom>
            <a:solidFill>
              <a:srgbClr val="A684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 name="Freeform 800">
              <a:extLst>
                <a:ext uri="{FF2B5EF4-FFF2-40B4-BE49-F238E27FC236}">
                  <a16:creationId xmlns:a16="http://schemas.microsoft.com/office/drawing/2014/main" id="{2ABFBC82-0896-60AB-7C96-08F025806E8B}"/>
                </a:ext>
              </a:extLst>
            </p:cNvPr>
            <p:cNvSpPr>
              <a:spLocks/>
            </p:cNvSpPr>
            <p:nvPr/>
          </p:nvSpPr>
          <p:spPr bwMode="auto">
            <a:xfrm>
              <a:off x="2216" y="2877"/>
              <a:ext cx="471" cy="601"/>
            </a:xfrm>
            <a:custGeom>
              <a:avLst/>
              <a:gdLst>
                <a:gd name="T0" fmla="*/ 2043 w 210"/>
                <a:gd name="T1" fmla="*/ 1615 h 268"/>
                <a:gd name="T2" fmla="*/ 1826 w 210"/>
                <a:gd name="T3" fmla="*/ 1514 h 268"/>
                <a:gd name="T4" fmla="*/ 1635 w 210"/>
                <a:gd name="T5" fmla="*/ 1251 h 268"/>
                <a:gd name="T6" fmla="*/ 1424 w 210"/>
                <a:gd name="T7" fmla="*/ 1227 h 268"/>
                <a:gd name="T8" fmla="*/ 1052 w 210"/>
                <a:gd name="T9" fmla="*/ 1052 h 268"/>
                <a:gd name="T10" fmla="*/ 635 w 210"/>
                <a:gd name="T11" fmla="*/ 327 h 268"/>
                <a:gd name="T12" fmla="*/ 417 w 210"/>
                <a:gd name="T13" fmla="*/ 137 h 268"/>
                <a:gd name="T14" fmla="*/ 361 w 210"/>
                <a:gd name="T15" fmla="*/ 45 h 268"/>
                <a:gd name="T16" fmla="*/ 227 w 210"/>
                <a:gd name="T17" fmla="*/ 20 h 268"/>
                <a:gd name="T18" fmla="*/ 227 w 210"/>
                <a:gd name="T19" fmla="*/ 126 h 268"/>
                <a:gd name="T20" fmla="*/ 182 w 210"/>
                <a:gd name="T21" fmla="*/ 327 h 268"/>
                <a:gd name="T22" fmla="*/ 137 w 210"/>
                <a:gd name="T23" fmla="*/ 679 h 268"/>
                <a:gd name="T24" fmla="*/ 0 w 210"/>
                <a:gd name="T25" fmla="*/ 1198 h 268"/>
                <a:gd name="T26" fmla="*/ 81 w 210"/>
                <a:gd name="T27" fmla="*/ 1554 h 268"/>
                <a:gd name="T28" fmla="*/ 182 w 210"/>
                <a:gd name="T29" fmla="*/ 1895 h 268"/>
                <a:gd name="T30" fmla="*/ 428 w 210"/>
                <a:gd name="T31" fmla="*/ 2514 h 268"/>
                <a:gd name="T32" fmla="*/ 664 w 210"/>
                <a:gd name="T33" fmla="*/ 2978 h 268"/>
                <a:gd name="T34" fmla="*/ 655 w 210"/>
                <a:gd name="T35" fmla="*/ 2752 h 268"/>
                <a:gd name="T36" fmla="*/ 316 w 210"/>
                <a:gd name="T37" fmla="*/ 1861 h 268"/>
                <a:gd name="T38" fmla="*/ 336 w 210"/>
                <a:gd name="T39" fmla="*/ 1816 h 268"/>
                <a:gd name="T40" fmla="*/ 846 w 210"/>
                <a:gd name="T41" fmla="*/ 2267 h 268"/>
                <a:gd name="T42" fmla="*/ 1388 w 210"/>
                <a:gd name="T43" fmla="*/ 2630 h 268"/>
                <a:gd name="T44" fmla="*/ 1453 w 210"/>
                <a:gd name="T45" fmla="*/ 2630 h 268"/>
                <a:gd name="T46" fmla="*/ 1106 w 210"/>
                <a:gd name="T47" fmla="*/ 2278 h 268"/>
                <a:gd name="T48" fmla="*/ 754 w 210"/>
                <a:gd name="T49" fmla="*/ 2032 h 268"/>
                <a:gd name="T50" fmla="*/ 271 w 210"/>
                <a:gd name="T51" fmla="*/ 1635 h 268"/>
                <a:gd name="T52" fmla="*/ 146 w 210"/>
                <a:gd name="T53" fmla="*/ 1319 h 268"/>
                <a:gd name="T54" fmla="*/ 227 w 210"/>
                <a:gd name="T55" fmla="*/ 854 h 268"/>
                <a:gd name="T56" fmla="*/ 262 w 210"/>
                <a:gd name="T57" fmla="*/ 527 h 268"/>
                <a:gd name="T58" fmla="*/ 352 w 210"/>
                <a:gd name="T59" fmla="*/ 262 h 268"/>
                <a:gd name="T60" fmla="*/ 428 w 210"/>
                <a:gd name="T61" fmla="*/ 262 h 268"/>
                <a:gd name="T62" fmla="*/ 655 w 210"/>
                <a:gd name="T63" fmla="*/ 810 h 268"/>
                <a:gd name="T64" fmla="*/ 1332 w 210"/>
                <a:gd name="T65" fmla="*/ 1343 h 268"/>
                <a:gd name="T66" fmla="*/ 1453 w 210"/>
                <a:gd name="T67" fmla="*/ 1343 h 268"/>
                <a:gd name="T68" fmla="*/ 1680 w 210"/>
                <a:gd name="T69" fmla="*/ 1424 h 268"/>
                <a:gd name="T70" fmla="*/ 1886 w 210"/>
                <a:gd name="T71" fmla="*/ 1644 h 268"/>
                <a:gd name="T72" fmla="*/ 2279 w 210"/>
                <a:gd name="T73" fmla="*/ 1850 h 268"/>
                <a:gd name="T74" fmla="*/ 2359 w 210"/>
                <a:gd name="T75" fmla="*/ 1825 h 2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0" h="268">
                  <a:moveTo>
                    <a:pt x="206" y="158"/>
                  </a:moveTo>
                  <a:cubicBezTo>
                    <a:pt x="198" y="154"/>
                    <a:pt x="190" y="146"/>
                    <a:pt x="181" y="143"/>
                  </a:cubicBezTo>
                  <a:cubicBezTo>
                    <a:pt x="176" y="141"/>
                    <a:pt x="172" y="140"/>
                    <a:pt x="169" y="140"/>
                  </a:cubicBezTo>
                  <a:cubicBezTo>
                    <a:pt x="166" y="139"/>
                    <a:pt x="164" y="138"/>
                    <a:pt x="162" y="134"/>
                  </a:cubicBezTo>
                  <a:cubicBezTo>
                    <a:pt x="159" y="131"/>
                    <a:pt x="158" y="127"/>
                    <a:pt x="155" y="124"/>
                  </a:cubicBezTo>
                  <a:cubicBezTo>
                    <a:pt x="153" y="120"/>
                    <a:pt x="151" y="113"/>
                    <a:pt x="145" y="111"/>
                  </a:cubicBezTo>
                  <a:cubicBezTo>
                    <a:pt x="139" y="109"/>
                    <a:pt x="134" y="109"/>
                    <a:pt x="129" y="109"/>
                  </a:cubicBezTo>
                  <a:cubicBezTo>
                    <a:pt x="128" y="109"/>
                    <a:pt x="127" y="109"/>
                    <a:pt x="126" y="109"/>
                  </a:cubicBezTo>
                  <a:cubicBezTo>
                    <a:pt x="124" y="109"/>
                    <a:pt x="121" y="109"/>
                    <a:pt x="119" y="109"/>
                  </a:cubicBezTo>
                  <a:cubicBezTo>
                    <a:pt x="112" y="108"/>
                    <a:pt x="104" y="99"/>
                    <a:pt x="93" y="93"/>
                  </a:cubicBezTo>
                  <a:cubicBezTo>
                    <a:pt x="80" y="88"/>
                    <a:pt x="72" y="81"/>
                    <a:pt x="67" y="69"/>
                  </a:cubicBezTo>
                  <a:cubicBezTo>
                    <a:pt x="62" y="57"/>
                    <a:pt x="62" y="43"/>
                    <a:pt x="56" y="29"/>
                  </a:cubicBezTo>
                  <a:cubicBezTo>
                    <a:pt x="54" y="22"/>
                    <a:pt x="49" y="17"/>
                    <a:pt x="42" y="14"/>
                  </a:cubicBezTo>
                  <a:cubicBezTo>
                    <a:pt x="40" y="13"/>
                    <a:pt x="39" y="12"/>
                    <a:pt x="37" y="12"/>
                  </a:cubicBezTo>
                  <a:cubicBezTo>
                    <a:pt x="36" y="12"/>
                    <a:pt x="32" y="10"/>
                    <a:pt x="32" y="5"/>
                  </a:cubicBezTo>
                  <a:cubicBezTo>
                    <a:pt x="32" y="5"/>
                    <a:pt x="32" y="5"/>
                    <a:pt x="32" y="4"/>
                  </a:cubicBezTo>
                  <a:cubicBezTo>
                    <a:pt x="27" y="4"/>
                    <a:pt x="23" y="3"/>
                    <a:pt x="20" y="0"/>
                  </a:cubicBezTo>
                  <a:cubicBezTo>
                    <a:pt x="20" y="1"/>
                    <a:pt x="20" y="2"/>
                    <a:pt x="20" y="2"/>
                  </a:cubicBezTo>
                  <a:cubicBezTo>
                    <a:pt x="20" y="5"/>
                    <a:pt x="20" y="8"/>
                    <a:pt x="20" y="11"/>
                  </a:cubicBezTo>
                  <a:cubicBezTo>
                    <a:pt x="20" y="11"/>
                    <a:pt x="20" y="11"/>
                    <a:pt x="20" y="11"/>
                  </a:cubicBezTo>
                  <a:cubicBezTo>
                    <a:pt x="19" y="11"/>
                    <a:pt x="19" y="12"/>
                    <a:pt x="20" y="13"/>
                  </a:cubicBezTo>
                  <a:cubicBezTo>
                    <a:pt x="20" y="19"/>
                    <a:pt x="19" y="24"/>
                    <a:pt x="16" y="29"/>
                  </a:cubicBezTo>
                  <a:cubicBezTo>
                    <a:pt x="12" y="35"/>
                    <a:pt x="11" y="42"/>
                    <a:pt x="11" y="47"/>
                  </a:cubicBezTo>
                  <a:cubicBezTo>
                    <a:pt x="11" y="52"/>
                    <a:pt x="12" y="56"/>
                    <a:pt x="12" y="60"/>
                  </a:cubicBezTo>
                  <a:cubicBezTo>
                    <a:pt x="12" y="64"/>
                    <a:pt x="12" y="67"/>
                    <a:pt x="10" y="71"/>
                  </a:cubicBezTo>
                  <a:cubicBezTo>
                    <a:pt x="4" y="82"/>
                    <a:pt x="0" y="93"/>
                    <a:pt x="0" y="106"/>
                  </a:cubicBezTo>
                  <a:cubicBezTo>
                    <a:pt x="0" y="110"/>
                    <a:pt x="1" y="115"/>
                    <a:pt x="2" y="120"/>
                  </a:cubicBezTo>
                  <a:cubicBezTo>
                    <a:pt x="3" y="126"/>
                    <a:pt x="5" y="132"/>
                    <a:pt x="7" y="138"/>
                  </a:cubicBezTo>
                  <a:cubicBezTo>
                    <a:pt x="7" y="138"/>
                    <a:pt x="7" y="138"/>
                    <a:pt x="7" y="139"/>
                  </a:cubicBezTo>
                  <a:cubicBezTo>
                    <a:pt x="11" y="148"/>
                    <a:pt x="14" y="158"/>
                    <a:pt x="16" y="168"/>
                  </a:cubicBezTo>
                  <a:cubicBezTo>
                    <a:pt x="19" y="182"/>
                    <a:pt x="20" y="198"/>
                    <a:pt x="31" y="213"/>
                  </a:cubicBezTo>
                  <a:cubicBezTo>
                    <a:pt x="34" y="216"/>
                    <a:pt x="36" y="220"/>
                    <a:pt x="38" y="223"/>
                  </a:cubicBezTo>
                  <a:cubicBezTo>
                    <a:pt x="39" y="223"/>
                    <a:pt x="50" y="238"/>
                    <a:pt x="52" y="248"/>
                  </a:cubicBezTo>
                  <a:cubicBezTo>
                    <a:pt x="53" y="252"/>
                    <a:pt x="56" y="261"/>
                    <a:pt x="59" y="264"/>
                  </a:cubicBezTo>
                  <a:cubicBezTo>
                    <a:pt x="63" y="268"/>
                    <a:pt x="67" y="266"/>
                    <a:pt x="70" y="267"/>
                  </a:cubicBezTo>
                  <a:cubicBezTo>
                    <a:pt x="65" y="264"/>
                    <a:pt x="59" y="251"/>
                    <a:pt x="58" y="244"/>
                  </a:cubicBezTo>
                  <a:cubicBezTo>
                    <a:pt x="53" y="230"/>
                    <a:pt x="46" y="218"/>
                    <a:pt x="38" y="206"/>
                  </a:cubicBezTo>
                  <a:cubicBezTo>
                    <a:pt x="30" y="195"/>
                    <a:pt x="31" y="181"/>
                    <a:pt x="28" y="165"/>
                  </a:cubicBezTo>
                  <a:cubicBezTo>
                    <a:pt x="27" y="163"/>
                    <a:pt x="27" y="162"/>
                    <a:pt x="26" y="160"/>
                  </a:cubicBezTo>
                  <a:cubicBezTo>
                    <a:pt x="28" y="160"/>
                    <a:pt x="29" y="161"/>
                    <a:pt x="30" y="161"/>
                  </a:cubicBezTo>
                  <a:cubicBezTo>
                    <a:pt x="44" y="166"/>
                    <a:pt x="51" y="172"/>
                    <a:pt x="58" y="184"/>
                  </a:cubicBezTo>
                  <a:cubicBezTo>
                    <a:pt x="63" y="193"/>
                    <a:pt x="69" y="198"/>
                    <a:pt x="75" y="201"/>
                  </a:cubicBezTo>
                  <a:cubicBezTo>
                    <a:pt x="81" y="205"/>
                    <a:pt x="89" y="205"/>
                    <a:pt x="96" y="208"/>
                  </a:cubicBezTo>
                  <a:cubicBezTo>
                    <a:pt x="108" y="213"/>
                    <a:pt x="112" y="223"/>
                    <a:pt x="123" y="233"/>
                  </a:cubicBezTo>
                  <a:cubicBezTo>
                    <a:pt x="124" y="234"/>
                    <a:pt x="125" y="234"/>
                    <a:pt x="127" y="234"/>
                  </a:cubicBezTo>
                  <a:cubicBezTo>
                    <a:pt x="128" y="234"/>
                    <a:pt x="128" y="234"/>
                    <a:pt x="129" y="233"/>
                  </a:cubicBezTo>
                  <a:cubicBezTo>
                    <a:pt x="131" y="231"/>
                    <a:pt x="130" y="229"/>
                    <a:pt x="128" y="227"/>
                  </a:cubicBezTo>
                  <a:cubicBezTo>
                    <a:pt x="118" y="219"/>
                    <a:pt x="112" y="208"/>
                    <a:pt x="98" y="202"/>
                  </a:cubicBezTo>
                  <a:cubicBezTo>
                    <a:pt x="90" y="198"/>
                    <a:pt x="84" y="195"/>
                    <a:pt x="80" y="193"/>
                  </a:cubicBezTo>
                  <a:cubicBezTo>
                    <a:pt x="75" y="190"/>
                    <a:pt x="71" y="187"/>
                    <a:pt x="67" y="180"/>
                  </a:cubicBezTo>
                  <a:cubicBezTo>
                    <a:pt x="59" y="166"/>
                    <a:pt x="49" y="157"/>
                    <a:pt x="33" y="152"/>
                  </a:cubicBezTo>
                  <a:cubicBezTo>
                    <a:pt x="28" y="150"/>
                    <a:pt x="26" y="148"/>
                    <a:pt x="24" y="145"/>
                  </a:cubicBezTo>
                  <a:cubicBezTo>
                    <a:pt x="23" y="144"/>
                    <a:pt x="22" y="141"/>
                    <a:pt x="20" y="139"/>
                  </a:cubicBezTo>
                  <a:cubicBezTo>
                    <a:pt x="18" y="132"/>
                    <a:pt x="15" y="124"/>
                    <a:pt x="13" y="117"/>
                  </a:cubicBezTo>
                  <a:cubicBezTo>
                    <a:pt x="13" y="113"/>
                    <a:pt x="12" y="110"/>
                    <a:pt x="12" y="106"/>
                  </a:cubicBezTo>
                  <a:cubicBezTo>
                    <a:pt x="12" y="96"/>
                    <a:pt x="15" y="87"/>
                    <a:pt x="20" y="76"/>
                  </a:cubicBezTo>
                  <a:cubicBezTo>
                    <a:pt x="23" y="70"/>
                    <a:pt x="24" y="65"/>
                    <a:pt x="24" y="60"/>
                  </a:cubicBezTo>
                  <a:cubicBezTo>
                    <a:pt x="24" y="55"/>
                    <a:pt x="23" y="51"/>
                    <a:pt x="23" y="47"/>
                  </a:cubicBezTo>
                  <a:cubicBezTo>
                    <a:pt x="23" y="43"/>
                    <a:pt x="24" y="39"/>
                    <a:pt x="26" y="35"/>
                  </a:cubicBezTo>
                  <a:cubicBezTo>
                    <a:pt x="29" y="31"/>
                    <a:pt x="30" y="27"/>
                    <a:pt x="31" y="23"/>
                  </a:cubicBezTo>
                  <a:cubicBezTo>
                    <a:pt x="31" y="22"/>
                    <a:pt x="33" y="21"/>
                    <a:pt x="33" y="21"/>
                  </a:cubicBezTo>
                  <a:cubicBezTo>
                    <a:pt x="35" y="22"/>
                    <a:pt x="37" y="22"/>
                    <a:pt x="38" y="23"/>
                  </a:cubicBezTo>
                  <a:cubicBezTo>
                    <a:pt x="43" y="26"/>
                    <a:pt x="45" y="27"/>
                    <a:pt x="47" y="32"/>
                  </a:cubicBezTo>
                  <a:cubicBezTo>
                    <a:pt x="52" y="44"/>
                    <a:pt x="52" y="59"/>
                    <a:pt x="58" y="72"/>
                  </a:cubicBezTo>
                  <a:cubicBezTo>
                    <a:pt x="63" y="88"/>
                    <a:pt x="75" y="96"/>
                    <a:pt x="88" y="102"/>
                  </a:cubicBezTo>
                  <a:cubicBezTo>
                    <a:pt x="97" y="106"/>
                    <a:pt x="105" y="117"/>
                    <a:pt x="118" y="119"/>
                  </a:cubicBezTo>
                  <a:cubicBezTo>
                    <a:pt x="121" y="119"/>
                    <a:pt x="124" y="119"/>
                    <a:pt x="126" y="119"/>
                  </a:cubicBezTo>
                  <a:cubicBezTo>
                    <a:pt x="127" y="119"/>
                    <a:pt x="128" y="119"/>
                    <a:pt x="129" y="119"/>
                  </a:cubicBezTo>
                  <a:cubicBezTo>
                    <a:pt x="134" y="119"/>
                    <a:pt x="138" y="120"/>
                    <a:pt x="141" y="121"/>
                  </a:cubicBezTo>
                  <a:cubicBezTo>
                    <a:pt x="145" y="122"/>
                    <a:pt x="147" y="124"/>
                    <a:pt x="149" y="126"/>
                  </a:cubicBezTo>
                  <a:cubicBezTo>
                    <a:pt x="150" y="129"/>
                    <a:pt x="152" y="133"/>
                    <a:pt x="155" y="137"/>
                  </a:cubicBezTo>
                  <a:cubicBezTo>
                    <a:pt x="159" y="142"/>
                    <a:pt x="163" y="145"/>
                    <a:pt x="167" y="146"/>
                  </a:cubicBezTo>
                  <a:cubicBezTo>
                    <a:pt x="171" y="147"/>
                    <a:pt x="174" y="148"/>
                    <a:pt x="178" y="149"/>
                  </a:cubicBezTo>
                  <a:cubicBezTo>
                    <a:pt x="185" y="152"/>
                    <a:pt x="193" y="159"/>
                    <a:pt x="202" y="164"/>
                  </a:cubicBezTo>
                  <a:cubicBezTo>
                    <a:pt x="203" y="164"/>
                    <a:pt x="204" y="164"/>
                    <a:pt x="204" y="164"/>
                  </a:cubicBezTo>
                  <a:cubicBezTo>
                    <a:pt x="206" y="164"/>
                    <a:pt x="208" y="163"/>
                    <a:pt x="209" y="162"/>
                  </a:cubicBezTo>
                  <a:cubicBezTo>
                    <a:pt x="210" y="159"/>
                    <a:pt x="208" y="159"/>
                    <a:pt x="206" y="158"/>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 name="Freeform 801">
              <a:extLst>
                <a:ext uri="{FF2B5EF4-FFF2-40B4-BE49-F238E27FC236}">
                  <a16:creationId xmlns:a16="http://schemas.microsoft.com/office/drawing/2014/main" id="{C0F4F0DB-645A-3735-4AB0-D7B4306FA6A5}"/>
                </a:ext>
              </a:extLst>
            </p:cNvPr>
            <p:cNvSpPr>
              <a:spLocks/>
            </p:cNvSpPr>
            <p:nvPr/>
          </p:nvSpPr>
          <p:spPr bwMode="auto">
            <a:xfrm>
              <a:off x="2281" y="2413"/>
              <a:ext cx="265" cy="500"/>
            </a:xfrm>
            <a:custGeom>
              <a:avLst/>
              <a:gdLst>
                <a:gd name="T0" fmla="*/ 36 w 118"/>
                <a:gd name="T1" fmla="*/ 1926 h 223"/>
                <a:gd name="T2" fmla="*/ 146 w 118"/>
                <a:gd name="T3" fmla="*/ 1960 h 223"/>
                <a:gd name="T4" fmla="*/ 308 w 118"/>
                <a:gd name="T5" fmla="*/ 1614 h 223"/>
                <a:gd name="T6" fmla="*/ 337 w 118"/>
                <a:gd name="T7" fmla="*/ 1534 h 223"/>
                <a:gd name="T8" fmla="*/ 373 w 118"/>
                <a:gd name="T9" fmla="*/ 1522 h 223"/>
                <a:gd name="T10" fmla="*/ 418 w 118"/>
                <a:gd name="T11" fmla="*/ 1590 h 223"/>
                <a:gd name="T12" fmla="*/ 454 w 118"/>
                <a:gd name="T13" fmla="*/ 1794 h 223"/>
                <a:gd name="T14" fmla="*/ 454 w 118"/>
                <a:gd name="T15" fmla="*/ 1951 h 223"/>
                <a:gd name="T16" fmla="*/ 454 w 118"/>
                <a:gd name="T17" fmla="*/ 1960 h 223"/>
                <a:gd name="T18" fmla="*/ 510 w 118"/>
                <a:gd name="T19" fmla="*/ 2141 h 223"/>
                <a:gd name="T20" fmla="*/ 579 w 118"/>
                <a:gd name="T21" fmla="*/ 2278 h 223"/>
                <a:gd name="T22" fmla="*/ 680 w 118"/>
                <a:gd name="T23" fmla="*/ 2359 h 223"/>
                <a:gd name="T24" fmla="*/ 746 w 118"/>
                <a:gd name="T25" fmla="*/ 2368 h 223"/>
                <a:gd name="T26" fmla="*/ 847 w 118"/>
                <a:gd name="T27" fmla="*/ 2478 h 223"/>
                <a:gd name="T28" fmla="*/ 883 w 118"/>
                <a:gd name="T29" fmla="*/ 2513 h 223"/>
                <a:gd name="T30" fmla="*/ 919 w 118"/>
                <a:gd name="T31" fmla="*/ 2493 h 223"/>
                <a:gd name="T32" fmla="*/ 919 w 118"/>
                <a:gd name="T33" fmla="*/ 2413 h 223"/>
                <a:gd name="T34" fmla="*/ 782 w 118"/>
                <a:gd name="T35" fmla="*/ 2287 h 223"/>
                <a:gd name="T36" fmla="*/ 692 w 118"/>
                <a:gd name="T37" fmla="*/ 2251 h 223"/>
                <a:gd name="T38" fmla="*/ 656 w 118"/>
                <a:gd name="T39" fmla="*/ 2233 h 223"/>
                <a:gd name="T40" fmla="*/ 611 w 118"/>
                <a:gd name="T41" fmla="*/ 2085 h 223"/>
                <a:gd name="T42" fmla="*/ 566 w 118"/>
                <a:gd name="T43" fmla="*/ 1960 h 223"/>
                <a:gd name="T44" fmla="*/ 566 w 118"/>
                <a:gd name="T45" fmla="*/ 1951 h 223"/>
                <a:gd name="T46" fmla="*/ 566 w 118"/>
                <a:gd name="T47" fmla="*/ 1794 h 223"/>
                <a:gd name="T48" fmla="*/ 510 w 118"/>
                <a:gd name="T49" fmla="*/ 1534 h 223"/>
                <a:gd name="T50" fmla="*/ 454 w 118"/>
                <a:gd name="T51" fmla="*/ 1424 h 223"/>
                <a:gd name="T52" fmla="*/ 429 w 118"/>
                <a:gd name="T53" fmla="*/ 1343 h 223"/>
                <a:gd name="T54" fmla="*/ 429 w 118"/>
                <a:gd name="T55" fmla="*/ 1307 h 223"/>
                <a:gd name="T56" fmla="*/ 510 w 118"/>
                <a:gd name="T57" fmla="*/ 1126 h 223"/>
                <a:gd name="T58" fmla="*/ 566 w 118"/>
                <a:gd name="T59" fmla="*/ 946 h 223"/>
                <a:gd name="T60" fmla="*/ 591 w 118"/>
                <a:gd name="T61" fmla="*/ 946 h 223"/>
                <a:gd name="T62" fmla="*/ 671 w 118"/>
                <a:gd name="T63" fmla="*/ 1126 h 223"/>
                <a:gd name="T64" fmla="*/ 793 w 118"/>
                <a:gd name="T65" fmla="*/ 1251 h 223"/>
                <a:gd name="T66" fmla="*/ 952 w 118"/>
                <a:gd name="T67" fmla="*/ 1296 h 223"/>
                <a:gd name="T68" fmla="*/ 1089 w 118"/>
                <a:gd name="T69" fmla="*/ 1352 h 223"/>
                <a:gd name="T70" fmla="*/ 1246 w 118"/>
                <a:gd name="T71" fmla="*/ 1462 h 223"/>
                <a:gd name="T72" fmla="*/ 1271 w 118"/>
                <a:gd name="T73" fmla="*/ 1478 h 223"/>
                <a:gd name="T74" fmla="*/ 1327 w 118"/>
                <a:gd name="T75" fmla="*/ 1442 h 223"/>
                <a:gd name="T76" fmla="*/ 1280 w 118"/>
                <a:gd name="T77" fmla="*/ 1397 h 223"/>
                <a:gd name="T78" fmla="*/ 1154 w 118"/>
                <a:gd name="T79" fmla="*/ 1296 h 223"/>
                <a:gd name="T80" fmla="*/ 963 w 118"/>
                <a:gd name="T81" fmla="*/ 1182 h 223"/>
                <a:gd name="T82" fmla="*/ 838 w 118"/>
                <a:gd name="T83" fmla="*/ 1150 h 223"/>
                <a:gd name="T84" fmla="*/ 773 w 118"/>
                <a:gd name="T85" fmla="*/ 1061 h 223"/>
                <a:gd name="T86" fmla="*/ 680 w 118"/>
                <a:gd name="T87" fmla="*/ 825 h 223"/>
                <a:gd name="T88" fmla="*/ 680 w 118"/>
                <a:gd name="T89" fmla="*/ 765 h 223"/>
                <a:gd name="T90" fmla="*/ 793 w 118"/>
                <a:gd name="T91" fmla="*/ 482 h 223"/>
                <a:gd name="T92" fmla="*/ 826 w 118"/>
                <a:gd name="T93" fmla="*/ 0 h 223"/>
                <a:gd name="T94" fmla="*/ 624 w 118"/>
                <a:gd name="T95" fmla="*/ 437 h 223"/>
                <a:gd name="T96" fmla="*/ 579 w 118"/>
                <a:gd name="T97" fmla="*/ 507 h 223"/>
                <a:gd name="T98" fmla="*/ 353 w 118"/>
                <a:gd name="T99" fmla="*/ 1036 h 223"/>
                <a:gd name="T100" fmla="*/ 171 w 118"/>
                <a:gd name="T101" fmla="*/ 1534 h 223"/>
                <a:gd name="T102" fmla="*/ 0 w 118"/>
                <a:gd name="T103" fmla="*/ 1926 h 223"/>
                <a:gd name="T104" fmla="*/ 36 w 118"/>
                <a:gd name="T105" fmla="*/ 1926 h 2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 h="223">
                  <a:moveTo>
                    <a:pt x="3" y="171"/>
                  </a:moveTo>
                  <a:cubicBezTo>
                    <a:pt x="7" y="171"/>
                    <a:pt x="10" y="172"/>
                    <a:pt x="13" y="174"/>
                  </a:cubicBezTo>
                  <a:cubicBezTo>
                    <a:pt x="18" y="164"/>
                    <a:pt x="24" y="153"/>
                    <a:pt x="27" y="143"/>
                  </a:cubicBezTo>
                  <a:cubicBezTo>
                    <a:pt x="28" y="141"/>
                    <a:pt x="29" y="138"/>
                    <a:pt x="30" y="136"/>
                  </a:cubicBezTo>
                  <a:cubicBezTo>
                    <a:pt x="30" y="134"/>
                    <a:pt x="33" y="134"/>
                    <a:pt x="33" y="135"/>
                  </a:cubicBezTo>
                  <a:cubicBezTo>
                    <a:pt x="34" y="136"/>
                    <a:pt x="35" y="138"/>
                    <a:pt x="37" y="141"/>
                  </a:cubicBezTo>
                  <a:cubicBezTo>
                    <a:pt x="39" y="146"/>
                    <a:pt x="40" y="152"/>
                    <a:pt x="40" y="159"/>
                  </a:cubicBezTo>
                  <a:cubicBezTo>
                    <a:pt x="40" y="164"/>
                    <a:pt x="40" y="169"/>
                    <a:pt x="40" y="173"/>
                  </a:cubicBezTo>
                  <a:cubicBezTo>
                    <a:pt x="40" y="174"/>
                    <a:pt x="40" y="174"/>
                    <a:pt x="40" y="174"/>
                  </a:cubicBezTo>
                  <a:cubicBezTo>
                    <a:pt x="40" y="182"/>
                    <a:pt x="43" y="186"/>
                    <a:pt x="45" y="190"/>
                  </a:cubicBezTo>
                  <a:cubicBezTo>
                    <a:pt x="47" y="192"/>
                    <a:pt x="48" y="196"/>
                    <a:pt x="51" y="202"/>
                  </a:cubicBezTo>
                  <a:cubicBezTo>
                    <a:pt x="53" y="206"/>
                    <a:pt x="57" y="208"/>
                    <a:pt x="60" y="209"/>
                  </a:cubicBezTo>
                  <a:cubicBezTo>
                    <a:pt x="63" y="209"/>
                    <a:pt x="65" y="210"/>
                    <a:pt x="66" y="210"/>
                  </a:cubicBezTo>
                  <a:cubicBezTo>
                    <a:pt x="69" y="211"/>
                    <a:pt x="72" y="216"/>
                    <a:pt x="75" y="220"/>
                  </a:cubicBezTo>
                  <a:cubicBezTo>
                    <a:pt x="76" y="221"/>
                    <a:pt x="76" y="223"/>
                    <a:pt x="78" y="223"/>
                  </a:cubicBezTo>
                  <a:cubicBezTo>
                    <a:pt x="79" y="223"/>
                    <a:pt x="80" y="222"/>
                    <a:pt x="81" y="221"/>
                  </a:cubicBezTo>
                  <a:cubicBezTo>
                    <a:pt x="83" y="220"/>
                    <a:pt x="83" y="216"/>
                    <a:pt x="81" y="214"/>
                  </a:cubicBezTo>
                  <a:cubicBezTo>
                    <a:pt x="78" y="211"/>
                    <a:pt x="75" y="206"/>
                    <a:pt x="69" y="203"/>
                  </a:cubicBezTo>
                  <a:cubicBezTo>
                    <a:pt x="66" y="201"/>
                    <a:pt x="63" y="201"/>
                    <a:pt x="61" y="200"/>
                  </a:cubicBezTo>
                  <a:cubicBezTo>
                    <a:pt x="59" y="200"/>
                    <a:pt x="59" y="199"/>
                    <a:pt x="58" y="198"/>
                  </a:cubicBezTo>
                  <a:cubicBezTo>
                    <a:pt x="57" y="197"/>
                    <a:pt x="57" y="191"/>
                    <a:pt x="54" y="185"/>
                  </a:cubicBezTo>
                  <a:cubicBezTo>
                    <a:pt x="51" y="180"/>
                    <a:pt x="50" y="179"/>
                    <a:pt x="50" y="174"/>
                  </a:cubicBezTo>
                  <a:cubicBezTo>
                    <a:pt x="50" y="174"/>
                    <a:pt x="50" y="174"/>
                    <a:pt x="50" y="173"/>
                  </a:cubicBezTo>
                  <a:cubicBezTo>
                    <a:pt x="50" y="169"/>
                    <a:pt x="50" y="164"/>
                    <a:pt x="50" y="159"/>
                  </a:cubicBezTo>
                  <a:cubicBezTo>
                    <a:pt x="50" y="152"/>
                    <a:pt x="49" y="144"/>
                    <a:pt x="45" y="136"/>
                  </a:cubicBezTo>
                  <a:cubicBezTo>
                    <a:pt x="43" y="132"/>
                    <a:pt x="41" y="128"/>
                    <a:pt x="40" y="126"/>
                  </a:cubicBezTo>
                  <a:cubicBezTo>
                    <a:pt x="39" y="123"/>
                    <a:pt x="38" y="122"/>
                    <a:pt x="38" y="119"/>
                  </a:cubicBezTo>
                  <a:cubicBezTo>
                    <a:pt x="38" y="118"/>
                    <a:pt x="38" y="117"/>
                    <a:pt x="38" y="116"/>
                  </a:cubicBezTo>
                  <a:cubicBezTo>
                    <a:pt x="41" y="111"/>
                    <a:pt x="43" y="106"/>
                    <a:pt x="45" y="100"/>
                  </a:cubicBezTo>
                  <a:cubicBezTo>
                    <a:pt x="46" y="95"/>
                    <a:pt x="48" y="89"/>
                    <a:pt x="50" y="84"/>
                  </a:cubicBezTo>
                  <a:cubicBezTo>
                    <a:pt x="50" y="83"/>
                    <a:pt x="51" y="83"/>
                    <a:pt x="52" y="84"/>
                  </a:cubicBezTo>
                  <a:cubicBezTo>
                    <a:pt x="53" y="90"/>
                    <a:pt x="56" y="94"/>
                    <a:pt x="59" y="100"/>
                  </a:cubicBezTo>
                  <a:cubicBezTo>
                    <a:pt x="62" y="105"/>
                    <a:pt x="65" y="109"/>
                    <a:pt x="70" y="111"/>
                  </a:cubicBezTo>
                  <a:cubicBezTo>
                    <a:pt x="74" y="113"/>
                    <a:pt x="78" y="114"/>
                    <a:pt x="84" y="115"/>
                  </a:cubicBezTo>
                  <a:cubicBezTo>
                    <a:pt x="90" y="115"/>
                    <a:pt x="92" y="117"/>
                    <a:pt x="96" y="120"/>
                  </a:cubicBezTo>
                  <a:cubicBezTo>
                    <a:pt x="99" y="123"/>
                    <a:pt x="103" y="127"/>
                    <a:pt x="110" y="130"/>
                  </a:cubicBezTo>
                  <a:cubicBezTo>
                    <a:pt x="111" y="131"/>
                    <a:pt x="111" y="131"/>
                    <a:pt x="112" y="131"/>
                  </a:cubicBezTo>
                  <a:cubicBezTo>
                    <a:pt x="114" y="131"/>
                    <a:pt x="116" y="130"/>
                    <a:pt x="117" y="128"/>
                  </a:cubicBezTo>
                  <a:cubicBezTo>
                    <a:pt x="118" y="125"/>
                    <a:pt x="116" y="125"/>
                    <a:pt x="113" y="124"/>
                  </a:cubicBezTo>
                  <a:cubicBezTo>
                    <a:pt x="109" y="122"/>
                    <a:pt x="106" y="119"/>
                    <a:pt x="102" y="115"/>
                  </a:cubicBezTo>
                  <a:cubicBezTo>
                    <a:pt x="98" y="112"/>
                    <a:pt x="93" y="105"/>
                    <a:pt x="85" y="105"/>
                  </a:cubicBezTo>
                  <a:cubicBezTo>
                    <a:pt x="80" y="104"/>
                    <a:pt x="77" y="103"/>
                    <a:pt x="74" y="102"/>
                  </a:cubicBezTo>
                  <a:cubicBezTo>
                    <a:pt x="72" y="101"/>
                    <a:pt x="70" y="99"/>
                    <a:pt x="68" y="94"/>
                  </a:cubicBezTo>
                  <a:cubicBezTo>
                    <a:pt x="62" y="85"/>
                    <a:pt x="60" y="81"/>
                    <a:pt x="60" y="73"/>
                  </a:cubicBezTo>
                  <a:cubicBezTo>
                    <a:pt x="60" y="72"/>
                    <a:pt x="60" y="70"/>
                    <a:pt x="60" y="68"/>
                  </a:cubicBezTo>
                  <a:cubicBezTo>
                    <a:pt x="61" y="64"/>
                    <a:pt x="68" y="46"/>
                    <a:pt x="70" y="43"/>
                  </a:cubicBezTo>
                  <a:cubicBezTo>
                    <a:pt x="73" y="33"/>
                    <a:pt x="73" y="18"/>
                    <a:pt x="73" y="0"/>
                  </a:cubicBezTo>
                  <a:cubicBezTo>
                    <a:pt x="68" y="13"/>
                    <a:pt x="63" y="27"/>
                    <a:pt x="55" y="39"/>
                  </a:cubicBezTo>
                  <a:cubicBezTo>
                    <a:pt x="54" y="41"/>
                    <a:pt x="53" y="43"/>
                    <a:pt x="51" y="45"/>
                  </a:cubicBezTo>
                  <a:cubicBezTo>
                    <a:pt x="45" y="61"/>
                    <a:pt x="35" y="80"/>
                    <a:pt x="31" y="92"/>
                  </a:cubicBezTo>
                  <a:cubicBezTo>
                    <a:pt x="27" y="107"/>
                    <a:pt x="20" y="119"/>
                    <a:pt x="15" y="136"/>
                  </a:cubicBezTo>
                  <a:cubicBezTo>
                    <a:pt x="13" y="146"/>
                    <a:pt x="6" y="159"/>
                    <a:pt x="0" y="171"/>
                  </a:cubicBezTo>
                  <a:cubicBezTo>
                    <a:pt x="1" y="171"/>
                    <a:pt x="2" y="171"/>
                    <a:pt x="3" y="171"/>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5" name="Freeform 802">
              <a:extLst>
                <a:ext uri="{FF2B5EF4-FFF2-40B4-BE49-F238E27FC236}">
                  <a16:creationId xmlns:a16="http://schemas.microsoft.com/office/drawing/2014/main" id="{0CE4F58F-5BD4-DC0F-9DCF-C8CF4909F4AF}"/>
                </a:ext>
              </a:extLst>
            </p:cNvPr>
            <p:cNvSpPr>
              <a:spLocks/>
            </p:cNvSpPr>
            <p:nvPr/>
          </p:nvSpPr>
          <p:spPr bwMode="auto">
            <a:xfrm>
              <a:off x="2797" y="3240"/>
              <a:ext cx="196" cy="66"/>
            </a:xfrm>
            <a:custGeom>
              <a:avLst/>
              <a:gdLst>
                <a:gd name="T0" fmla="*/ 36 w 87"/>
                <a:gd name="T1" fmla="*/ 130 h 29"/>
                <a:gd name="T2" fmla="*/ 284 w 87"/>
                <a:gd name="T3" fmla="*/ 155 h 29"/>
                <a:gd name="T4" fmla="*/ 365 w 87"/>
                <a:gd name="T5" fmla="*/ 155 h 29"/>
                <a:gd name="T6" fmla="*/ 514 w 87"/>
                <a:gd name="T7" fmla="*/ 166 h 29"/>
                <a:gd name="T8" fmla="*/ 766 w 87"/>
                <a:gd name="T9" fmla="*/ 341 h 29"/>
                <a:gd name="T10" fmla="*/ 766 w 87"/>
                <a:gd name="T11" fmla="*/ 316 h 29"/>
                <a:gd name="T12" fmla="*/ 538 w 87"/>
                <a:gd name="T13" fmla="*/ 130 h 29"/>
                <a:gd name="T14" fmla="*/ 538 w 87"/>
                <a:gd name="T15" fmla="*/ 118 h 29"/>
                <a:gd name="T16" fmla="*/ 867 w 87"/>
                <a:gd name="T17" fmla="*/ 25 h 29"/>
                <a:gd name="T18" fmla="*/ 985 w 87"/>
                <a:gd name="T19" fmla="*/ 46 h 29"/>
                <a:gd name="T20" fmla="*/ 996 w 87"/>
                <a:gd name="T21" fmla="*/ 25 h 29"/>
                <a:gd name="T22" fmla="*/ 858 w 87"/>
                <a:gd name="T23" fmla="*/ 0 h 29"/>
                <a:gd name="T24" fmla="*/ 457 w 87"/>
                <a:gd name="T25" fmla="*/ 82 h 29"/>
                <a:gd name="T26" fmla="*/ 284 w 87"/>
                <a:gd name="T27" fmla="*/ 105 h 29"/>
                <a:gd name="T28" fmla="*/ 45 w 87"/>
                <a:gd name="T29" fmla="*/ 73 h 29"/>
                <a:gd name="T30" fmla="*/ 36 w 87"/>
                <a:gd name="T31" fmla="*/ 13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29">
                  <a:moveTo>
                    <a:pt x="3" y="11"/>
                  </a:moveTo>
                  <a:cubicBezTo>
                    <a:pt x="10" y="12"/>
                    <a:pt x="18" y="13"/>
                    <a:pt x="25" y="13"/>
                  </a:cubicBezTo>
                  <a:cubicBezTo>
                    <a:pt x="26" y="13"/>
                    <a:pt x="31" y="13"/>
                    <a:pt x="32" y="13"/>
                  </a:cubicBezTo>
                  <a:cubicBezTo>
                    <a:pt x="36" y="13"/>
                    <a:pt x="41" y="13"/>
                    <a:pt x="45" y="14"/>
                  </a:cubicBezTo>
                  <a:cubicBezTo>
                    <a:pt x="53" y="16"/>
                    <a:pt x="57" y="25"/>
                    <a:pt x="67" y="29"/>
                  </a:cubicBezTo>
                  <a:cubicBezTo>
                    <a:pt x="67" y="27"/>
                    <a:pt x="67" y="27"/>
                    <a:pt x="67" y="27"/>
                  </a:cubicBezTo>
                  <a:cubicBezTo>
                    <a:pt x="60" y="25"/>
                    <a:pt x="56" y="14"/>
                    <a:pt x="47" y="11"/>
                  </a:cubicBezTo>
                  <a:cubicBezTo>
                    <a:pt x="47" y="11"/>
                    <a:pt x="47" y="10"/>
                    <a:pt x="47" y="10"/>
                  </a:cubicBezTo>
                  <a:cubicBezTo>
                    <a:pt x="56" y="7"/>
                    <a:pt x="67" y="2"/>
                    <a:pt x="76" y="2"/>
                  </a:cubicBezTo>
                  <a:cubicBezTo>
                    <a:pt x="80" y="2"/>
                    <a:pt x="83" y="2"/>
                    <a:pt x="86" y="4"/>
                  </a:cubicBezTo>
                  <a:cubicBezTo>
                    <a:pt x="87" y="2"/>
                    <a:pt x="87" y="2"/>
                    <a:pt x="87" y="2"/>
                  </a:cubicBezTo>
                  <a:cubicBezTo>
                    <a:pt x="83" y="0"/>
                    <a:pt x="79" y="0"/>
                    <a:pt x="75" y="0"/>
                  </a:cubicBezTo>
                  <a:cubicBezTo>
                    <a:pt x="63" y="0"/>
                    <a:pt x="50" y="5"/>
                    <a:pt x="40" y="7"/>
                  </a:cubicBezTo>
                  <a:cubicBezTo>
                    <a:pt x="35" y="8"/>
                    <a:pt x="30" y="9"/>
                    <a:pt x="25" y="9"/>
                  </a:cubicBezTo>
                  <a:cubicBezTo>
                    <a:pt x="18" y="9"/>
                    <a:pt x="11" y="8"/>
                    <a:pt x="4" y="6"/>
                  </a:cubicBezTo>
                  <a:cubicBezTo>
                    <a:pt x="1" y="5"/>
                    <a:pt x="0" y="10"/>
                    <a:pt x="3" y="11"/>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6" name="Freeform 803">
              <a:extLst>
                <a:ext uri="{FF2B5EF4-FFF2-40B4-BE49-F238E27FC236}">
                  <a16:creationId xmlns:a16="http://schemas.microsoft.com/office/drawing/2014/main" id="{C8EF549A-D4D2-0C6F-4E7B-1369227A30FB}"/>
                </a:ext>
              </a:extLst>
            </p:cNvPr>
            <p:cNvSpPr>
              <a:spLocks noEditPoints="1"/>
            </p:cNvSpPr>
            <p:nvPr/>
          </p:nvSpPr>
          <p:spPr bwMode="auto">
            <a:xfrm>
              <a:off x="2573" y="3449"/>
              <a:ext cx="1079" cy="272"/>
            </a:xfrm>
            <a:custGeom>
              <a:avLst/>
              <a:gdLst>
                <a:gd name="T0" fmla="*/ 36 w 481"/>
                <a:gd name="T1" fmla="*/ 65 h 121"/>
                <a:gd name="T2" fmla="*/ 292 w 481"/>
                <a:gd name="T3" fmla="*/ 272 h 121"/>
                <a:gd name="T4" fmla="*/ 518 w 481"/>
                <a:gd name="T5" fmla="*/ 591 h 121"/>
                <a:gd name="T6" fmla="*/ 960 w 481"/>
                <a:gd name="T7" fmla="*/ 749 h 121"/>
                <a:gd name="T8" fmla="*/ 1344 w 481"/>
                <a:gd name="T9" fmla="*/ 931 h 121"/>
                <a:gd name="T10" fmla="*/ 1380 w 481"/>
                <a:gd name="T11" fmla="*/ 919 h 121"/>
                <a:gd name="T12" fmla="*/ 1162 w 481"/>
                <a:gd name="T13" fmla="*/ 749 h 121"/>
                <a:gd name="T14" fmla="*/ 1162 w 481"/>
                <a:gd name="T15" fmla="*/ 728 h 121"/>
                <a:gd name="T16" fmla="*/ 1198 w 481"/>
                <a:gd name="T17" fmla="*/ 728 h 121"/>
                <a:gd name="T18" fmla="*/ 1498 w 481"/>
                <a:gd name="T19" fmla="*/ 701 h 121"/>
                <a:gd name="T20" fmla="*/ 1525 w 481"/>
                <a:gd name="T21" fmla="*/ 701 h 121"/>
                <a:gd name="T22" fmla="*/ 1806 w 481"/>
                <a:gd name="T23" fmla="*/ 728 h 121"/>
                <a:gd name="T24" fmla="*/ 1853 w 481"/>
                <a:gd name="T25" fmla="*/ 728 h 121"/>
                <a:gd name="T26" fmla="*/ 2154 w 481"/>
                <a:gd name="T27" fmla="*/ 627 h 121"/>
                <a:gd name="T28" fmla="*/ 2145 w 481"/>
                <a:gd name="T29" fmla="*/ 602 h 121"/>
                <a:gd name="T30" fmla="*/ 1842 w 481"/>
                <a:gd name="T31" fmla="*/ 692 h 121"/>
                <a:gd name="T32" fmla="*/ 1806 w 481"/>
                <a:gd name="T33" fmla="*/ 692 h 121"/>
                <a:gd name="T34" fmla="*/ 1514 w 481"/>
                <a:gd name="T35" fmla="*/ 656 h 121"/>
                <a:gd name="T36" fmla="*/ 1490 w 481"/>
                <a:gd name="T37" fmla="*/ 656 h 121"/>
                <a:gd name="T38" fmla="*/ 1207 w 481"/>
                <a:gd name="T39" fmla="*/ 681 h 121"/>
                <a:gd name="T40" fmla="*/ 1007 w 481"/>
                <a:gd name="T41" fmla="*/ 681 h 121"/>
                <a:gd name="T42" fmla="*/ 992 w 481"/>
                <a:gd name="T43" fmla="*/ 681 h 121"/>
                <a:gd name="T44" fmla="*/ 563 w 481"/>
                <a:gd name="T45" fmla="*/ 535 h 121"/>
                <a:gd name="T46" fmla="*/ 352 w 481"/>
                <a:gd name="T47" fmla="*/ 227 h 121"/>
                <a:gd name="T48" fmla="*/ 81 w 481"/>
                <a:gd name="T49" fmla="*/ 20 h 121"/>
                <a:gd name="T50" fmla="*/ 36 w 481"/>
                <a:gd name="T51" fmla="*/ 65 h 121"/>
                <a:gd name="T52" fmla="*/ 4931 w 481"/>
                <a:gd name="T53" fmla="*/ 191 h 121"/>
                <a:gd name="T54" fmla="*/ 4958 w 481"/>
                <a:gd name="T55" fmla="*/ 319 h 121"/>
                <a:gd name="T56" fmla="*/ 4877 w 481"/>
                <a:gd name="T57" fmla="*/ 773 h 121"/>
                <a:gd name="T58" fmla="*/ 4877 w 481"/>
                <a:gd name="T59" fmla="*/ 829 h 121"/>
                <a:gd name="T60" fmla="*/ 4857 w 481"/>
                <a:gd name="T61" fmla="*/ 991 h 121"/>
                <a:gd name="T62" fmla="*/ 4704 w 481"/>
                <a:gd name="T63" fmla="*/ 1203 h 121"/>
                <a:gd name="T64" fmla="*/ 4720 w 481"/>
                <a:gd name="T65" fmla="*/ 1218 h 121"/>
                <a:gd name="T66" fmla="*/ 4901 w 481"/>
                <a:gd name="T67" fmla="*/ 1000 h 121"/>
                <a:gd name="T68" fmla="*/ 4910 w 481"/>
                <a:gd name="T69" fmla="*/ 976 h 121"/>
                <a:gd name="T70" fmla="*/ 4931 w 481"/>
                <a:gd name="T71" fmla="*/ 976 h 121"/>
                <a:gd name="T72" fmla="*/ 5056 w 481"/>
                <a:gd name="T73" fmla="*/ 1173 h 121"/>
                <a:gd name="T74" fmla="*/ 5429 w 481"/>
                <a:gd name="T75" fmla="*/ 1373 h 121"/>
                <a:gd name="T76" fmla="*/ 5429 w 481"/>
                <a:gd name="T77" fmla="*/ 1353 h 121"/>
                <a:gd name="T78" fmla="*/ 5092 w 481"/>
                <a:gd name="T79" fmla="*/ 1158 h 121"/>
                <a:gd name="T80" fmla="*/ 4967 w 481"/>
                <a:gd name="T81" fmla="*/ 863 h 121"/>
                <a:gd name="T82" fmla="*/ 4946 w 481"/>
                <a:gd name="T83" fmla="*/ 773 h 121"/>
                <a:gd name="T84" fmla="*/ 5047 w 481"/>
                <a:gd name="T85" fmla="*/ 319 h 121"/>
                <a:gd name="T86" fmla="*/ 5023 w 481"/>
                <a:gd name="T87" fmla="*/ 171 h 121"/>
                <a:gd name="T88" fmla="*/ 4931 w 481"/>
                <a:gd name="T89" fmla="*/ 191 h 1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1" h="121">
                  <a:moveTo>
                    <a:pt x="3" y="6"/>
                  </a:moveTo>
                  <a:cubicBezTo>
                    <a:pt x="10" y="13"/>
                    <a:pt x="20" y="17"/>
                    <a:pt x="26" y="24"/>
                  </a:cubicBezTo>
                  <a:cubicBezTo>
                    <a:pt x="33" y="32"/>
                    <a:pt x="37" y="44"/>
                    <a:pt x="46" y="52"/>
                  </a:cubicBezTo>
                  <a:cubicBezTo>
                    <a:pt x="58" y="62"/>
                    <a:pt x="72" y="63"/>
                    <a:pt x="85" y="66"/>
                  </a:cubicBezTo>
                  <a:cubicBezTo>
                    <a:pt x="96" y="67"/>
                    <a:pt x="111" y="73"/>
                    <a:pt x="119" y="82"/>
                  </a:cubicBezTo>
                  <a:cubicBezTo>
                    <a:pt x="122" y="81"/>
                    <a:pt x="122" y="81"/>
                    <a:pt x="122" y="81"/>
                  </a:cubicBezTo>
                  <a:cubicBezTo>
                    <a:pt x="116" y="75"/>
                    <a:pt x="110" y="70"/>
                    <a:pt x="103" y="66"/>
                  </a:cubicBezTo>
                  <a:cubicBezTo>
                    <a:pt x="103" y="65"/>
                    <a:pt x="103" y="64"/>
                    <a:pt x="103" y="64"/>
                  </a:cubicBezTo>
                  <a:cubicBezTo>
                    <a:pt x="104" y="64"/>
                    <a:pt x="105" y="64"/>
                    <a:pt x="106" y="64"/>
                  </a:cubicBezTo>
                  <a:cubicBezTo>
                    <a:pt x="115" y="63"/>
                    <a:pt x="124" y="62"/>
                    <a:pt x="133" y="62"/>
                  </a:cubicBezTo>
                  <a:cubicBezTo>
                    <a:pt x="133" y="62"/>
                    <a:pt x="134" y="62"/>
                    <a:pt x="135" y="62"/>
                  </a:cubicBezTo>
                  <a:cubicBezTo>
                    <a:pt x="143" y="62"/>
                    <a:pt x="151" y="64"/>
                    <a:pt x="160" y="64"/>
                  </a:cubicBezTo>
                  <a:cubicBezTo>
                    <a:pt x="162" y="64"/>
                    <a:pt x="163" y="64"/>
                    <a:pt x="164" y="64"/>
                  </a:cubicBezTo>
                  <a:cubicBezTo>
                    <a:pt x="175" y="63"/>
                    <a:pt x="183" y="59"/>
                    <a:pt x="191" y="55"/>
                  </a:cubicBezTo>
                  <a:cubicBezTo>
                    <a:pt x="190" y="53"/>
                    <a:pt x="190" y="53"/>
                    <a:pt x="190" y="53"/>
                  </a:cubicBezTo>
                  <a:cubicBezTo>
                    <a:pt x="181" y="56"/>
                    <a:pt x="172" y="60"/>
                    <a:pt x="163" y="61"/>
                  </a:cubicBezTo>
                  <a:cubicBezTo>
                    <a:pt x="162" y="61"/>
                    <a:pt x="161" y="61"/>
                    <a:pt x="160" y="61"/>
                  </a:cubicBezTo>
                  <a:cubicBezTo>
                    <a:pt x="152" y="61"/>
                    <a:pt x="143" y="59"/>
                    <a:pt x="134" y="58"/>
                  </a:cubicBezTo>
                  <a:cubicBezTo>
                    <a:pt x="134" y="58"/>
                    <a:pt x="133" y="58"/>
                    <a:pt x="132" y="58"/>
                  </a:cubicBezTo>
                  <a:cubicBezTo>
                    <a:pt x="123" y="58"/>
                    <a:pt x="116" y="58"/>
                    <a:pt x="107" y="60"/>
                  </a:cubicBezTo>
                  <a:cubicBezTo>
                    <a:pt x="101" y="60"/>
                    <a:pt x="98" y="61"/>
                    <a:pt x="89" y="60"/>
                  </a:cubicBezTo>
                  <a:cubicBezTo>
                    <a:pt x="89" y="60"/>
                    <a:pt x="88" y="60"/>
                    <a:pt x="88" y="60"/>
                  </a:cubicBezTo>
                  <a:cubicBezTo>
                    <a:pt x="74" y="57"/>
                    <a:pt x="60" y="57"/>
                    <a:pt x="50" y="47"/>
                  </a:cubicBezTo>
                  <a:cubicBezTo>
                    <a:pt x="43" y="41"/>
                    <a:pt x="39" y="29"/>
                    <a:pt x="31" y="20"/>
                  </a:cubicBezTo>
                  <a:cubicBezTo>
                    <a:pt x="23" y="12"/>
                    <a:pt x="13" y="8"/>
                    <a:pt x="7" y="2"/>
                  </a:cubicBezTo>
                  <a:cubicBezTo>
                    <a:pt x="5" y="0"/>
                    <a:pt x="0" y="3"/>
                    <a:pt x="3" y="6"/>
                  </a:cubicBezTo>
                  <a:moveTo>
                    <a:pt x="437" y="17"/>
                  </a:moveTo>
                  <a:cubicBezTo>
                    <a:pt x="439" y="21"/>
                    <a:pt x="439" y="24"/>
                    <a:pt x="439" y="28"/>
                  </a:cubicBezTo>
                  <a:cubicBezTo>
                    <a:pt x="439" y="40"/>
                    <a:pt x="433" y="54"/>
                    <a:pt x="432" y="68"/>
                  </a:cubicBezTo>
                  <a:cubicBezTo>
                    <a:pt x="432" y="69"/>
                    <a:pt x="432" y="73"/>
                    <a:pt x="432" y="73"/>
                  </a:cubicBezTo>
                  <a:cubicBezTo>
                    <a:pt x="431" y="78"/>
                    <a:pt x="431" y="83"/>
                    <a:pt x="430" y="87"/>
                  </a:cubicBezTo>
                  <a:cubicBezTo>
                    <a:pt x="428" y="94"/>
                    <a:pt x="424" y="99"/>
                    <a:pt x="417" y="106"/>
                  </a:cubicBezTo>
                  <a:cubicBezTo>
                    <a:pt x="418" y="107"/>
                    <a:pt x="418" y="107"/>
                    <a:pt x="418" y="107"/>
                  </a:cubicBezTo>
                  <a:cubicBezTo>
                    <a:pt x="423" y="101"/>
                    <a:pt x="431" y="98"/>
                    <a:pt x="434" y="88"/>
                  </a:cubicBezTo>
                  <a:cubicBezTo>
                    <a:pt x="435" y="87"/>
                    <a:pt x="435" y="87"/>
                    <a:pt x="435" y="86"/>
                  </a:cubicBezTo>
                  <a:cubicBezTo>
                    <a:pt x="435" y="83"/>
                    <a:pt x="437" y="85"/>
                    <a:pt x="437" y="86"/>
                  </a:cubicBezTo>
                  <a:cubicBezTo>
                    <a:pt x="440" y="92"/>
                    <a:pt x="444" y="98"/>
                    <a:pt x="448" y="103"/>
                  </a:cubicBezTo>
                  <a:cubicBezTo>
                    <a:pt x="456" y="114"/>
                    <a:pt x="467" y="120"/>
                    <a:pt x="481" y="121"/>
                  </a:cubicBezTo>
                  <a:cubicBezTo>
                    <a:pt x="481" y="119"/>
                    <a:pt x="481" y="119"/>
                    <a:pt x="481" y="119"/>
                  </a:cubicBezTo>
                  <a:cubicBezTo>
                    <a:pt x="468" y="118"/>
                    <a:pt x="458" y="112"/>
                    <a:pt x="451" y="102"/>
                  </a:cubicBezTo>
                  <a:cubicBezTo>
                    <a:pt x="446" y="95"/>
                    <a:pt x="442" y="84"/>
                    <a:pt x="440" y="76"/>
                  </a:cubicBezTo>
                  <a:cubicBezTo>
                    <a:pt x="439" y="74"/>
                    <a:pt x="438" y="71"/>
                    <a:pt x="438" y="68"/>
                  </a:cubicBezTo>
                  <a:cubicBezTo>
                    <a:pt x="438" y="56"/>
                    <a:pt x="447" y="42"/>
                    <a:pt x="447" y="28"/>
                  </a:cubicBezTo>
                  <a:cubicBezTo>
                    <a:pt x="447" y="24"/>
                    <a:pt x="446" y="19"/>
                    <a:pt x="445" y="15"/>
                  </a:cubicBezTo>
                  <a:cubicBezTo>
                    <a:pt x="443" y="11"/>
                    <a:pt x="436" y="14"/>
                    <a:pt x="437" y="17"/>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7" name="Freeform 804">
              <a:extLst>
                <a:ext uri="{FF2B5EF4-FFF2-40B4-BE49-F238E27FC236}">
                  <a16:creationId xmlns:a16="http://schemas.microsoft.com/office/drawing/2014/main" id="{03DF6741-015B-03A4-8F4A-47CBEF4010B9}"/>
                </a:ext>
              </a:extLst>
            </p:cNvPr>
            <p:cNvSpPr>
              <a:spLocks/>
            </p:cNvSpPr>
            <p:nvPr/>
          </p:nvSpPr>
          <p:spPr bwMode="auto">
            <a:xfrm>
              <a:off x="3248" y="2442"/>
              <a:ext cx="555" cy="1229"/>
            </a:xfrm>
            <a:custGeom>
              <a:avLst/>
              <a:gdLst>
                <a:gd name="T0" fmla="*/ 2802 w 247"/>
                <a:gd name="T1" fmla="*/ 1218 h 548"/>
                <a:gd name="T2" fmla="*/ 1701 w 247"/>
                <a:gd name="T3" fmla="*/ 588 h 548"/>
                <a:gd name="T4" fmla="*/ 1303 w 247"/>
                <a:gd name="T5" fmla="*/ 608 h 548"/>
                <a:gd name="T6" fmla="*/ 928 w 247"/>
                <a:gd name="T7" fmla="*/ 473 h 548"/>
                <a:gd name="T8" fmla="*/ 1020 w 247"/>
                <a:gd name="T9" fmla="*/ 316 h 548"/>
                <a:gd name="T10" fmla="*/ 1903 w 247"/>
                <a:gd name="T11" fmla="*/ 227 h 548"/>
                <a:gd name="T12" fmla="*/ 1636 w 247"/>
                <a:gd name="T13" fmla="*/ 0 h 548"/>
                <a:gd name="T14" fmla="*/ 773 w 247"/>
                <a:gd name="T15" fmla="*/ 215 h 548"/>
                <a:gd name="T16" fmla="*/ 191 w 247"/>
                <a:gd name="T17" fmla="*/ 215 h 548"/>
                <a:gd name="T18" fmla="*/ 9 w 247"/>
                <a:gd name="T19" fmla="*/ 262 h 548"/>
                <a:gd name="T20" fmla="*/ 854 w 247"/>
                <a:gd name="T21" fmla="*/ 1817 h 548"/>
                <a:gd name="T22" fmla="*/ 1202 w 247"/>
                <a:gd name="T23" fmla="*/ 2651 h 548"/>
                <a:gd name="T24" fmla="*/ 1076 w 247"/>
                <a:gd name="T25" fmla="*/ 3586 h 548"/>
                <a:gd name="T26" fmla="*/ 939 w 247"/>
                <a:gd name="T27" fmla="*/ 4210 h 548"/>
                <a:gd name="T28" fmla="*/ 908 w 247"/>
                <a:gd name="T29" fmla="*/ 4492 h 548"/>
                <a:gd name="T30" fmla="*/ 984 w 247"/>
                <a:gd name="T31" fmla="*/ 4894 h 548"/>
                <a:gd name="T32" fmla="*/ 762 w 247"/>
                <a:gd name="T33" fmla="*/ 5719 h 548"/>
                <a:gd name="T34" fmla="*/ 782 w 247"/>
                <a:gd name="T35" fmla="*/ 6172 h 548"/>
                <a:gd name="T36" fmla="*/ 883 w 247"/>
                <a:gd name="T37" fmla="*/ 5954 h 548"/>
                <a:gd name="T38" fmla="*/ 863 w 247"/>
                <a:gd name="T39" fmla="*/ 5719 h 548"/>
                <a:gd name="T40" fmla="*/ 1090 w 247"/>
                <a:gd name="T41" fmla="*/ 4849 h 548"/>
                <a:gd name="T42" fmla="*/ 1065 w 247"/>
                <a:gd name="T43" fmla="*/ 4447 h 548"/>
                <a:gd name="T44" fmla="*/ 1393 w 247"/>
                <a:gd name="T45" fmla="*/ 4647 h 548"/>
                <a:gd name="T46" fmla="*/ 1530 w 247"/>
                <a:gd name="T47" fmla="*/ 4929 h 548"/>
                <a:gd name="T48" fmla="*/ 1328 w 247"/>
                <a:gd name="T49" fmla="*/ 4411 h 548"/>
                <a:gd name="T50" fmla="*/ 1110 w 247"/>
                <a:gd name="T51" fmla="*/ 4295 h 548"/>
                <a:gd name="T52" fmla="*/ 1065 w 247"/>
                <a:gd name="T53" fmla="*/ 4165 h 548"/>
                <a:gd name="T54" fmla="*/ 1211 w 247"/>
                <a:gd name="T55" fmla="*/ 3586 h 548"/>
                <a:gd name="T56" fmla="*/ 1337 w 247"/>
                <a:gd name="T57" fmla="*/ 2651 h 548"/>
                <a:gd name="T58" fmla="*/ 1009 w 247"/>
                <a:gd name="T59" fmla="*/ 1817 h 548"/>
                <a:gd name="T60" fmla="*/ 1393 w 247"/>
                <a:gd name="T61" fmla="*/ 2063 h 548"/>
                <a:gd name="T62" fmla="*/ 1995 w 247"/>
                <a:gd name="T63" fmla="*/ 2877 h 548"/>
                <a:gd name="T64" fmla="*/ 2539 w 247"/>
                <a:gd name="T65" fmla="*/ 3656 h 548"/>
                <a:gd name="T66" fmla="*/ 2645 w 247"/>
                <a:gd name="T67" fmla="*/ 4376 h 548"/>
                <a:gd name="T68" fmla="*/ 2620 w 247"/>
                <a:gd name="T69" fmla="*/ 4772 h 548"/>
                <a:gd name="T70" fmla="*/ 2793 w 247"/>
                <a:gd name="T71" fmla="*/ 4241 h 548"/>
                <a:gd name="T72" fmla="*/ 2539 w 247"/>
                <a:gd name="T73" fmla="*/ 3214 h 548"/>
                <a:gd name="T74" fmla="*/ 2029 w 247"/>
                <a:gd name="T75" fmla="*/ 2480 h 548"/>
                <a:gd name="T76" fmla="*/ 1211 w 247"/>
                <a:gd name="T77" fmla="*/ 1761 h 548"/>
                <a:gd name="T78" fmla="*/ 566 w 247"/>
                <a:gd name="T79" fmla="*/ 926 h 548"/>
                <a:gd name="T80" fmla="*/ 445 w 247"/>
                <a:gd name="T81" fmla="*/ 361 h 548"/>
                <a:gd name="T82" fmla="*/ 701 w 247"/>
                <a:gd name="T83" fmla="*/ 408 h 548"/>
                <a:gd name="T84" fmla="*/ 1076 w 247"/>
                <a:gd name="T85" fmla="*/ 664 h 548"/>
                <a:gd name="T86" fmla="*/ 1272 w 247"/>
                <a:gd name="T87" fmla="*/ 724 h 548"/>
                <a:gd name="T88" fmla="*/ 1737 w 247"/>
                <a:gd name="T89" fmla="*/ 834 h 548"/>
                <a:gd name="T90" fmla="*/ 2076 w 247"/>
                <a:gd name="T91" fmla="*/ 1299 h 548"/>
                <a:gd name="T92" fmla="*/ 2348 w 247"/>
                <a:gd name="T93" fmla="*/ 2016 h 548"/>
                <a:gd name="T94" fmla="*/ 2429 w 247"/>
                <a:gd name="T95" fmla="*/ 2088 h 548"/>
                <a:gd name="T96" fmla="*/ 2222 w 247"/>
                <a:gd name="T97" fmla="*/ 1469 h 548"/>
                <a:gd name="T98" fmla="*/ 1928 w 247"/>
                <a:gd name="T99" fmla="*/ 971 h 548"/>
                <a:gd name="T100" fmla="*/ 2065 w 247"/>
                <a:gd name="T101" fmla="*/ 789 h 5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7" h="548">
                  <a:moveTo>
                    <a:pt x="214" y="73"/>
                  </a:moveTo>
                  <a:cubicBezTo>
                    <a:pt x="230" y="80"/>
                    <a:pt x="242" y="91"/>
                    <a:pt x="243" y="106"/>
                  </a:cubicBezTo>
                  <a:cubicBezTo>
                    <a:pt x="243" y="109"/>
                    <a:pt x="247" y="111"/>
                    <a:pt x="247" y="108"/>
                  </a:cubicBezTo>
                  <a:cubicBezTo>
                    <a:pt x="246" y="87"/>
                    <a:pt x="230" y="75"/>
                    <a:pt x="216" y="66"/>
                  </a:cubicBezTo>
                  <a:cubicBezTo>
                    <a:pt x="204" y="60"/>
                    <a:pt x="194" y="60"/>
                    <a:pt x="183" y="60"/>
                  </a:cubicBezTo>
                  <a:cubicBezTo>
                    <a:pt x="173" y="60"/>
                    <a:pt x="164" y="53"/>
                    <a:pt x="150" y="52"/>
                  </a:cubicBezTo>
                  <a:cubicBezTo>
                    <a:pt x="149" y="52"/>
                    <a:pt x="148" y="52"/>
                    <a:pt x="148" y="52"/>
                  </a:cubicBezTo>
                  <a:cubicBezTo>
                    <a:pt x="139" y="53"/>
                    <a:pt x="131" y="54"/>
                    <a:pt x="123" y="54"/>
                  </a:cubicBezTo>
                  <a:cubicBezTo>
                    <a:pt x="120" y="54"/>
                    <a:pt x="118" y="54"/>
                    <a:pt x="115" y="54"/>
                  </a:cubicBezTo>
                  <a:cubicBezTo>
                    <a:pt x="114" y="54"/>
                    <a:pt x="114" y="54"/>
                    <a:pt x="113" y="54"/>
                  </a:cubicBezTo>
                  <a:cubicBezTo>
                    <a:pt x="108" y="53"/>
                    <a:pt x="103" y="52"/>
                    <a:pt x="99" y="50"/>
                  </a:cubicBezTo>
                  <a:cubicBezTo>
                    <a:pt x="95" y="48"/>
                    <a:pt x="88" y="45"/>
                    <a:pt x="82" y="42"/>
                  </a:cubicBezTo>
                  <a:cubicBezTo>
                    <a:pt x="78" y="40"/>
                    <a:pt x="75" y="37"/>
                    <a:pt x="73" y="35"/>
                  </a:cubicBezTo>
                  <a:cubicBezTo>
                    <a:pt x="70" y="32"/>
                    <a:pt x="73" y="30"/>
                    <a:pt x="75" y="30"/>
                  </a:cubicBezTo>
                  <a:cubicBezTo>
                    <a:pt x="80" y="30"/>
                    <a:pt x="85" y="29"/>
                    <a:pt x="90" y="28"/>
                  </a:cubicBezTo>
                  <a:cubicBezTo>
                    <a:pt x="102" y="25"/>
                    <a:pt x="113" y="19"/>
                    <a:pt x="123" y="16"/>
                  </a:cubicBezTo>
                  <a:cubicBezTo>
                    <a:pt x="130" y="14"/>
                    <a:pt x="138" y="12"/>
                    <a:pt x="144" y="12"/>
                  </a:cubicBezTo>
                  <a:cubicBezTo>
                    <a:pt x="153" y="12"/>
                    <a:pt x="161" y="14"/>
                    <a:pt x="168" y="20"/>
                  </a:cubicBezTo>
                  <a:cubicBezTo>
                    <a:pt x="173" y="25"/>
                    <a:pt x="177" y="26"/>
                    <a:pt x="181" y="32"/>
                  </a:cubicBezTo>
                  <a:cubicBezTo>
                    <a:pt x="184" y="25"/>
                    <a:pt x="182" y="16"/>
                    <a:pt x="176" y="11"/>
                  </a:cubicBezTo>
                  <a:cubicBezTo>
                    <a:pt x="166" y="3"/>
                    <a:pt x="155" y="0"/>
                    <a:pt x="144" y="0"/>
                  </a:cubicBezTo>
                  <a:cubicBezTo>
                    <a:pt x="136" y="0"/>
                    <a:pt x="127" y="2"/>
                    <a:pt x="119" y="4"/>
                  </a:cubicBezTo>
                  <a:cubicBezTo>
                    <a:pt x="107" y="8"/>
                    <a:pt x="97" y="14"/>
                    <a:pt x="87" y="16"/>
                  </a:cubicBezTo>
                  <a:cubicBezTo>
                    <a:pt x="81" y="17"/>
                    <a:pt x="75" y="18"/>
                    <a:pt x="68" y="19"/>
                  </a:cubicBezTo>
                  <a:cubicBezTo>
                    <a:pt x="60" y="19"/>
                    <a:pt x="53" y="20"/>
                    <a:pt x="45" y="20"/>
                  </a:cubicBezTo>
                  <a:cubicBezTo>
                    <a:pt x="39" y="21"/>
                    <a:pt x="32" y="21"/>
                    <a:pt x="26" y="20"/>
                  </a:cubicBezTo>
                  <a:cubicBezTo>
                    <a:pt x="23" y="20"/>
                    <a:pt x="20" y="20"/>
                    <a:pt x="17" y="19"/>
                  </a:cubicBezTo>
                  <a:cubicBezTo>
                    <a:pt x="17" y="18"/>
                    <a:pt x="15" y="19"/>
                    <a:pt x="15" y="18"/>
                  </a:cubicBezTo>
                  <a:cubicBezTo>
                    <a:pt x="13" y="15"/>
                    <a:pt x="11" y="15"/>
                    <a:pt x="8" y="16"/>
                  </a:cubicBezTo>
                  <a:cubicBezTo>
                    <a:pt x="4" y="17"/>
                    <a:pt x="0" y="20"/>
                    <a:pt x="1" y="23"/>
                  </a:cubicBezTo>
                  <a:cubicBezTo>
                    <a:pt x="7" y="41"/>
                    <a:pt x="20" y="61"/>
                    <a:pt x="37" y="91"/>
                  </a:cubicBezTo>
                  <a:cubicBezTo>
                    <a:pt x="44" y="105"/>
                    <a:pt x="54" y="116"/>
                    <a:pt x="62" y="128"/>
                  </a:cubicBezTo>
                  <a:cubicBezTo>
                    <a:pt x="69" y="137"/>
                    <a:pt x="74" y="149"/>
                    <a:pt x="75" y="161"/>
                  </a:cubicBezTo>
                  <a:cubicBezTo>
                    <a:pt x="77" y="175"/>
                    <a:pt x="84" y="187"/>
                    <a:pt x="90" y="198"/>
                  </a:cubicBezTo>
                  <a:cubicBezTo>
                    <a:pt x="97" y="209"/>
                    <a:pt x="104" y="218"/>
                    <a:pt x="106" y="229"/>
                  </a:cubicBezTo>
                  <a:cubicBezTo>
                    <a:pt x="106" y="231"/>
                    <a:pt x="106" y="233"/>
                    <a:pt x="106" y="235"/>
                  </a:cubicBezTo>
                  <a:cubicBezTo>
                    <a:pt x="107" y="253"/>
                    <a:pt x="92" y="272"/>
                    <a:pt x="92" y="295"/>
                  </a:cubicBezTo>
                  <a:cubicBezTo>
                    <a:pt x="92" y="298"/>
                    <a:pt x="92" y="300"/>
                    <a:pt x="93" y="303"/>
                  </a:cubicBezTo>
                  <a:cubicBezTo>
                    <a:pt x="94" y="310"/>
                    <a:pt x="95" y="315"/>
                    <a:pt x="95" y="318"/>
                  </a:cubicBezTo>
                  <a:cubicBezTo>
                    <a:pt x="95" y="322"/>
                    <a:pt x="94" y="325"/>
                    <a:pt x="91" y="331"/>
                  </a:cubicBezTo>
                  <a:cubicBezTo>
                    <a:pt x="85" y="340"/>
                    <a:pt x="80" y="348"/>
                    <a:pt x="80" y="358"/>
                  </a:cubicBezTo>
                  <a:cubicBezTo>
                    <a:pt x="80" y="363"/>
                    <a:pt x="81" y="368"/>
                    <a:pt x="83" y="373"/>
                  </a:cubicBezTo>
                  <a:cubicBezTo>
                    <a:pt x="85" y="377"/>
                    <a:pt x="86" y="380"/>
                    <a:pt x="86" y="383"/>
                  </a:cubicBezTo>
                  <a:cubicBezTo>
                    <a:pt x="86" y="383"/>
                    <a:pt x="86" y="384"/>
                    <a:pt x="85" y="385"/>
                  </a:cubicBezTo>
                  <a:cubicBezTo>
                    <a:pt x="85" y="388"/>
                    <a:pt x="83" y="390"/>
                    <a:pt x="80" y="398"/>
                  </a:cubicBezTo>
                  <a:cubicBezTo>
                    <a:pt x="79" y="401"/>
                    <a:pt x="79" y="403"/>
                    <a:pt x="79" y="405"/>
                  </a:cubicBezTo>
                  <a:cubicBezTo>
                    <a:pt x="79" y="418"/>
                    <a:pt x="87" y="425"/>
                    <a:pt x="87" y="431"/>
                  </a:cubicBezTo>
                  <a:cubicBezTo>
                    <a:pt x="87" y="432"/>
                    <a:pt x="87" y="433"/>
                    <a:pt x="87" y="434"/>
                  </a:cubicBezTo>
                  <a:cubicBezTo>
                    <a:pt x="87" y="445"/>
                    <a:pt x="77" y="462"/>
                    <a:pt x="73" y="475"/>
                  </a:cubicBezTo>
                  <a:cubicBezTo>
                    <a:pt x="71" y="485"/>
                    <a:pt x="67" y="495"/>
                    <a:pt x="67" y="507"/>
                  </a:cubicBezTo>
                  <a:cubicBezTo>
                    <a:pt x="67" y="507"/>
                    <a:pt x="67" y="507"/>
                    <a:pt x="67" y="507"/>
                  </a:cubicBezTo>
                  <a:cubicBezTo>
                    <a:pt x="67" y="514"/>
                    <a:pt x="69" y="522"/>
                    <a:pt x="69" y="528"/>
                  </a:cubicBezTo>
                  <a:cubicBezTo>
                    <a:pt x="69" y="533"/>
                    <a:pt x="68" y="537"/>
                    <a:pt x="67" y="539"/>
                  </a:cubicBezTo>
                  <a:cubicBezTo>
                    <a:pt x="65" y="542"/>
                    <a:pt x="66" y="546"/>
                    <a:pt x="69" y="547"/>
                  </a:cubicBezTo>
                  <a:cubicBezTo>
                    <a:pt x="70" y="548"/>
                    <a:pt x="71" y="548"/>
                    <a:pt x="72" y="548"/>
                  </a:cubicBezTo>
                  <a:cubicBezTo>
                    <a:pt x="74" y="548"/>
                    <a:pt x="73" y="547"/>
                    <a:pt x="74" y="545"/>
                  </a:cubicBezTo>
                  <a:cubicBezTo>
                    <a:pt x="77" y="540"/>
                    <a:pt x="78" y="534"/>
                    <a:pt x="78" y="528"/>
                  </a:cubicBezTo>
                  <a:cubicBezTo>
                    <a:pt x="78" y="520"/>
                    <a:pt x="76" y="512"/>
                    <a:pt x="76" y="507"/>
                  </a:cubicBezTo>
                  <a:cubicBezTo>
                    <a:pt x="76" y="507"/>
                    <a:pt x="76" y="507"/>
                    <a:pt x="76" y="507"/>
                  </a:cubicBezTo>
                  <a:cubicBezTo>
                    <a:pt x="76" y="507"/>
                    <a:pt x="76" y="507"/>
                    <a:pt x="76" y="507"/>
                  </a:cubicBezTo>
                  <a:cubicBezTo>
                    <a:pt x="76" y="497"/>
                    <a:pt x="79" y="489"/>
                    <a:pt x="82" y="478"/>
                  </a:cubicBezTo>
                  <a:cubicBezTo>
                    <a:pt x="85" y="467"/>
                    <a:pt x="96" y="451"/>
                    <a:pt x="96" y="435"/>
                  </a:cubicBezTo>
                  <a:cubicBezTo>
                    <a:pt x="96" y="434"/>
                    <a:pt x="96" y="432"/>
                    <a:pt x="96" y="430"/>
                  </a:cubicBezTo>
                  <a:cubicBezTo>
                    <a:pt x="94" y="419"/>
                    <a:pt x="87" y="412"/>
                    <a:pt x="88" y="406"/>
                  </a:cubicBezTo>
                  <a:cubicBezTo>
                    <a:pt x="88" y="405"/>
                    <a:pt x="88" y="404"/>
                    <a:pt x="88" y="403"/>
                  </a:cubicBezTo>
                  <a:cubicBezTo>
                    <a:pt x="89" y="401"/>
                    <a:pt x="91" y="398"/>
                    <a:pt x="94" y="394"/>
                  </a:cubicBezTo>
                  <a:cubicBezTo>
                    <a:pt x="95" y="393"/>
                    <a:pt x="97" y="393"/>
                    <a:pt x="98" y="394"/>
                  </a:cubicBezTo>
                  <a:cubicBezTo>
                    <a:pt x="103" y="396"/>
                    <a:pt x="111" y="397"/>
                    <a:pt x="113" y="399"/>
                  </a:cubicBezTo>
                  <a:cubicBezTo>
                    <a:pt x="120" y="402"/>
                    <a:pt x="121" y="406"/>
                    <a:pt x="123" y="412"/>
                  </a:cubicBezTo>
                  <a:cubicBezTo>
                    <a:pt x="124" y="419"/>
                    <a:pt x="125" y="426"/>
                    <a:pt x="130" y="434"/>
                  </a:cubicBezTo>
                  <a:cubicBezTo>
                    <a:pt x="131" y="436"/>
                    <a:pt x="131" y="438"/>
                    <a:pt x="132" y="438"/>
                  </a:cubicBezTo>
                  <a:cubicBezTo>
                    <a:pt x="133" y="438"/>
                    <a:pt x="134" y="437"/>
                    <a:pt x="135" y="437"/>
                  </a:cubicBezTo>
                  <a:cubicBezTo>
                    <a:pt x="137" y="436"/>
                    <a:pt x="138" y="432"/>
                    <a:pt x="137" y="430"/>
                  </a:cubicBezTo>
                  <a:cubicBezTo>
                    <a:pt x="133" y="425"/>
                    <a:pt x="133" y="418"/>
                    <a:pt x="131" y="411"/>
                  </a:cubicBezTo>
                  <a:cubicBezTo>
                    <a:pt x="129" y="404"/>
                    <a:pt x="126" y="396"/>
                    <a:pt x="117" y="391"/>
                  </a:cubicBezTo>
                  <a:cubicBezTo>
                    <a:pt x="112" y="388"/>
                    <a:pt x="107" y="387"/>
                    <a:pt x="103" y="385"/>
                  </a:cubicBezTo>
                  <a:cubicBezTo>
                    <a:pt x="101" y="384"/>
                    <a:pt x="100" y="383"/>
                    <a:pt x="100" y="383"/>
                  </a:cubicBezTo>
                  <a:cubicBezTo>
                    <a:pt x="99" y="382"/>
                    <a:pt x="98" y="382"/>
                    <a:pt x="98" y="381"/>
                  </a:cubicBezTo>
                  <a:cubicBezTo>
                    <a:pt x="98" y="381"/>
                    <a:pt x="98" y="381"/>
                    <a:pt x="98" y="381"/>
                  </a:cubicBezTo>
                  <a:cubicBezTo>
                    <a:pt x="98" y="380"/>
                    <a:pt x="97" y="378"/>
                    <a:pt x="97" y="377"/>
                  </a:cubicBezTo>
                  <a:cubicBezTo>
                    <a:pt x="96" y="374"/>
                    <a:pt x="95" y="371"/>
                    <a:pt x="94" y="369"/>
                  </a:cubicBezTo>
                  <a:cubicBezTo>
                    <a:pt x="93" y="364"/>
                    <a:pt x="92" y="361"/>
                    <a:pt x="92" y="358"/>
                  </a:cubicBezTo>
                  <a:cubicBezTo>
                    <a:pt x="92" y="352"/>
                    <a:pt x="95" y="346"/>
                    <a:pt x="101" y="337"/>
                  </a:cubicBezTo>
                  <a:cubicBezTo>
                    <a:pt x="105" y="330"/>
                    <a:pt x="107" y="324"/>
                    <a:pt x="107" y="318"/>
                  </a:cubicBezTo>
                  <a:cubicBezTo>
                    <a:pt x="107" y="312"/>
                    <a:pt x="105" y="307"/>
                    <a:pt x="104" y="301"/>
                  </a:cubicBezTo>
                  <a:cubicBezTo>
                    <a:pt x="104" y="299"/>
                    <a:pt x="104" y="297"/>
                    <a:pt x="104" y="295"/>
                  </a:cubicBezTo>
                  <a:cubicBezTo>
                    <a:pt x="104" y="277"/>
                    <a:pt x="118" y="258"/>
                    <a:pt x="118" y="235"/>
                  </a:cubicBezTo>
                  <a:cubicBezTo>
                    <a:pt x="118" y="232"/>
                    <a:pt x="118" y="230"/>
                    <a:pt x="118" y="228"/>
                  </a:cubicBezTo>
                  <a:cubicBezTo>
                    <a:pt x="116" y="213"/>
                    <a:pt x="109" y="201"/>
                    <a:pt x="102" y="190"/>
                  </a:cubicBezTo>
                  <a:cubicBezTo>
                    <a:pt x="96" y="180"/>
                    <a:pt x="91" y="171"/>
                    <a:pt x="89" y="161"/>
                  </a:cubicBezTo>
                  <a:cubicBezTo>
                    <a:pt x="89" y="160"/>
                    <a:pt x="90" y="158"/>
                    <a:pt x="91" y="158"/>
                  </a:cubicBezTo>
                  <a:cubicBezTo>
                    <a:pt x="94" y="161"/>
                    <a:pt x="97" y="163"/>
                    <a:pt x="98" y="165"/>
                  </a:cubicBezTo>
                  <a:cubicBezTo>
                    <a:pt x="106" y="171"/>
                    <a:pt x="114" y="178"/>
                    <a:pt x="123" y="183"/>
                  </a:cubicBezTo>
                  <a:cubicBezTo>
                    <a:pt x="135" y="188"/>
                    <a:pt x="145" y="192"/>
                    <a:pt x="153" y="199"/>
                  </a:cubicBezTo>
                  <a:cubicBezTo>
                    <a:pt x="162" y="205"/>
                    <a:pt x="165" y="213"/>
                    <a:pt x="168" y="223"/>
                  </a:cubicBezTo>
                  <a:cubicBezTo>
                    <a:pt x="170" y="232"/>
                    <a:pt x="171" y="244"/>
                    <a:pt x="176" y="255"/>
                  </a:cubicBezTo>
                  <a:cubicBezTo>
                    <a:pt x="182" y="266"/>
                    <a:pt x="192" y="270"/>
                    <a:pt x="197" y="275"/>
                  </a:cubicBezTo>
                  <a:cubicBezTo>
                    <a:pt x="203" y="280"/>
                    <a:pt x="209" y="286"/>
                    <a:pt x="214" y="293"/>
                  </a:cubicBezTo>
                  <a:cubicBezTo>
                    <a:pt x="222" y="302"/>
                    <a:pt x="222" y="310"/>
                    <a:pt x="224" y="324"/>
                  </a:cubicBezTo>
                  <a:cubicBezTo>
                    <a:pt x="226" y="336"/>
                    <a:pt x="230" y="348"/>
                    <a:pt x="232" y="359"/>
                  </a:cubicBezTo>
                  <a:cubicBezTo>
                    <a:pt x="233" y="365"/>
                    <a:pt x="234" y="371"/>
                    <a:pt x="234" y="376"/>
                  </a:cubicBezTo>
                  <a:cubicBezTo>
                    <a:pt x="234" y="380"/>
                    <a:pt x="233" y="384"/>
                    <a:pt x="233" y="388"/>
                  </a:cubicBezTo>
                  <a:cubicBezTo>
                    <a:pt x="230" y="400"/>
                    <a:pt x="231" y="406"/>
                    <a:pt x="226" y="414"/>
                  </a:cubicBezTo>
                  <a:cubicBezTo>
                    <a:pt x="224" y="417"/>
                    <a:pt x="225" y="421"/>
                    <a:pt x="228" y="422"/>
                  </a:cubicBezTo>
                  <a:cubicBezTo>
                    <a:pt x="229" y="423"/>
                    <a:pt x="230" y="423"/>
                    <a:pt x="231" y="423"/>
                  </a:cubicBezTo>
                  <a:cubicBezTo>
                    <a:pt x="233" y="423"/>
                    <a:pt x="235" y="422"/>
                    <a:pt x="236" y="421"/>
                  </a:cubicBezTo>
                  <a:cubicBezTo>
                    <a:pt x="244" y="409"/>
                    <a:pt x="242" y="400"/>
                    <a:pt x="244" y="391"/>
                  </a:cubicBezTo>
                  <a:cubicBezTo>
                    <a:pt x="245" y="386"/>
                    <a:pt x="246" y="381"/>
                    <a:pt x="246" y="376"/>
                  </a:cubicBezTo>
                  <a:cubicBezTo>
                    <a:pt x="246" y="370"/>
                    <a:pt x="245" y="363"/>
                    <a:pt x="244" y="357"/>
                  </a:cubicBezTo>
                  <a:cubicBezTo>
                    <a:pt x="241" y="345"/>
                    <a:pt x="238" y="333"/>
                    <a:pt x="236" y="323"/>
                  </a:cubicBezTo>
                  <a:cubicBezTo>
                    <a:pt x="234" y="310"/>
                    <a:pt x="234" y="298"/>
                    <a:pt x="224" y="285"/>
                  </a:cubicBezTo>
                  <a:cubicBezTo>
                    <a:pt x="218" y="278"/>
                    <a:pt x="212" y="272"/>
                    <a:pt x="205" y="266"/>
                  </a:cubicBezTo>
                  <a:cubicBezTo>
                    <a:pt x="197" y="260"/>
                    <a:pt x="190" y="257"/>
                    <a:pt x="187" y="250"/>
                  </a:cubicBezTo>
                  <a:cubicBezTo>
                    <a:pt x="183" y="241"/>
                    <a:pt x="182" y="230"/>
                    <a:pt x="179" y="220"/>
                  </a:cubicBezTo>
                  <a:cubicBezTo>
                    <a:pt x="177" y="209"/>
                    <a:pt x="172" y="198"/>
                    <a:pt x="161" y="189"/>
                  </a:cubicBezTo>
                  <a:cubicBezTo>
                    <a:pt x="150" y="181"/>
                    <a:pt x="139" y="177"/>
                    <a:pt x="128" y="172"/>
                  </a:cubicBezTo>
                  <a:cubicBezTo>
                    <a:pt x="121" y="168"/>
                    <a:pt x="113" y="162"/>
                    <a:pt x="107" y="156"/>
                  </a:cubicBezTo>
                  <a:cubicBezTo>
                    <a:pt x="103" y="153"/>
                    <a:pt x="97" y="148"/>
                    <a:pt x="91" y="142"/>
                  </a:cubicBezTo>
                  <a:cubicBezTo>
                    <a:pt x="88" y="139"/>
                    <a:pt x="78" y="123"/>
                    <a:pt x="75" y="119"/>
                  </a:cubicBezTo>
                  <a:cubicBezTo>
                    <a:pt x="66" y="106"/>
                    <a:pt x="57" y="95"/>
                    <a:pt x="50" y="82"/>
                  </a:cubicBezTo>
                  <a:cubicBezTo>
                    <a:pt x="42" y="67"/>
                    <a:pt x="33" y="53"/>
                    <a:pt x="26" y="38"/>
                  </a:cubicBezTo>
                  <a:cubicBezTo>
                    <a:pt x="24" y="34"/>
                    <a:pt x="26" y="33"/>
                    <a:pt x="27" y="33"/>
                  </a:cubicBezTo>
                  <a:cubicBezTo>
                    <a:pt x="31" y="32"/>
                    <a:pt x="36" y="32"/>
                    <a:pt x="39" y="32"/>
                  </a:cubicBezTo>
                  <a:cubicBezTo>
                    <a:pt x="45" y="33"/>
                    <a:pt x="54" y="33"/>
                    <a:pt x="60" y="32"/>
                  </a:cubicBezTo>
                  <a:cubicBezTo>
                    <a:pt x="61" y="32"/>
                    <a:pt x="61" y="32"/>
                    <a:pt x="61" y="32"/>
                  </a:cubicBezTo>
                  <a:cubicBezTo>
                    <a:pt x="62" y="33"/>
                    <a:pt x="62" y="35"/>
                    <a:pt x="62" y="36"/>
                  </a:cubicBezTo>
                  <a:cubicBezTo>
                    <a:pt x="62" y="36"/>
                    <a:pt x="62" y="36"/>
                    <a:pt x="62" y="36"/>
                  </a:cubicBezTo>
                  <a:cubicBezTo>
                    <a:pt x="65" y="43"/>
                    <a:pt x="71" y="47"/>
                    <a:pt x="77" y="51"/>
                  </a:cubicBezTo>
                  <a:cubicBezTo>
                    <a:pt x="84" y="54"/>
                    <a:pt x="91" y="57"/>
                    <a:pt x="95" y="59"/>
                  </a:cubicBezTo>
                  <a:cubicBezTo>
                    <a:pt x="100" y="62"/>
                    <a:pt x="106" y="63"/>
                    <a:pt x="112" y="64"/>
                  </a:cubicBezTo>
                  <a:cubicBezTo>
                    <a:pt x="112" y="64"/>
                    <a:pt x="112" y="64"/>
                    <a:pt x="112" y="64"/>
                  </a:cubicBezTo>
                  <a:cubicBezTo>
                    <a:pt x="112" y="64"/>
                    <a:pt x="112" y="64"/>
                    <a:pt x="112" y="64"/>
                  </a:cubicBezTo>
                  <a:cubicBezTo>
                    <a:pt x="115" y="64"/>
                    <a:pt x="118" y="64"/>
                    <a:pt x="121" y="64"/>
                  </a:cubicBezTo>
                  <a:cubicBezTo>
                    <a:pt x="121" y="64"/>
                    <a:pt x="122" y="64"/>
                    <a:pt x="123" y="64"/>
                  </a:cubicBezTo>
                  <a:cubicBezTo>
                    <a:pt x="134" y="65"/>
                    <a:pt x="148" y="69"/>
                    <a:pt x="153" y="74"/>
                  </a:cubicBezTo>
                  <a:cubicBezTo>
                    <a:pt x="157" y="78"/>
                    <a:pt x="158" y="82"/>
                    <a:pt x="160" y="89"/>
                  </a:cubicBezTo>
                  <a:cubicBezTo>
                    <a:pt x="163" y="97"/>
                    <a:pt x="167" y="101"/>
                    <a:pt x="173" y="105"/>
                  </a:cubicBezTo>
                  <a:cubicBezTo>
                    <a:pt x="179" y="109"/>
                    <a:pt x="182" y="112"/>
                    <a:pt x="183" y="115"/>
                  </a:cubicBezTo>
                  <a:cubicBezTo>
                    <a:pt x="185" y="119"/>
                    <a:pt x="186" y="124"/>
                    <a:pt x="186" y="131"/>
                  </a:cubicBezTo>
                  <a:cubicBezTo>
                    <a:pt x="188" y="148"/>
                    <a:pt x="203" y="157"/>
                    <a:pt x="206" y="168"/>
                  </a:cubicBezTo>
                  <a:cubicBezTo>
                    <a:pt x="206" y="171"/>
                    <a:pt x="207" y="175"/>
                    <a:pt x="207" y="179"/>
                  </a:cubicBezTo>
                  <a:cubicBezTo>
                    <a:pt x="207" y="181"/>
                    <a:pt x="206" y="183"/>
                    <a:pt x="207" y="184"/>
                  </a:cubicBezTo>
                  <a:cubicBezTo>
                    <a:pt x="207" y="187"/>
                    <a:pt x="206" y="190"/>
                    <a:pt x="209" y="190"/>
                  </a:cubicBezTo>
                  <a:cubicBezTo>
                    <a:pt x="212" y="190"/>
                    <a:pt x="214" y="187"/>
                    <a:pt x="214" y="185"/>
                  </a:cubicBezTo>
                  <a:cubicBezTo>
                    <a:pt x="214" y="183"/>
                    <a:pt x="214" y="181"/>
                    <a:pt x="214" y="179"/>
                  </a:cubicBezTo>
                  <a:cubicBezTo>
                    <a:pt x="214" y="175"/>
                    <a:pt x="214" y="171"/>
                    <a:pt x="213" y="166"/>
                  </a:cubicBezTo>
                  <a:cubicBezTo>
                    <a:pt x="208" y="150"/>
                    <a:pt x="196" y="141"/>
                    <a:pt x="196" y="130"/>
                  </a:cubicBezTo>
                  <a:cubicBezTo>
                    <a:pt x="196" y="123"/>
                    <a:pt x="195" y="117"/>
                    <a:pt x="193" y="111"/>
                  </a:cubicBezTo>
                  <a:cubicBezTo>
                    <a:pt x="190" y="105"/>
                    <a:pt x="185" y="101"/>
                    <a:pt x="179" y="96"/>
                  </a:cubicBezTo>
                  <a:cubicBezTo>
                    <a:pt x="173" y="92"/>
                    <a:pt x="172" y="92"/>
                    <a:pt x="170" y="86"/>
                  </a:cubicBezTo>
                  <a:cubicBezTo>
                    <a:pt x="168" y="80"/>
                    <a:pt x="167" y="73"/>
                    <a:pt x="160" y="67"/>
                  </a:cubicBezTo>
                  <a:cubicBezTo>
                    <a:pt x="158" y="65"/>
                    <a:pt x="156" y="64"/>
                    <a:pt x="153" y="62"/>
                  </a:cubicBezTo>
                  <a:cubicBezTo>
                    <a:pt x="162" y="64"/>
                    <a:pt x="170" y="69"/>
                    <a:pt x="182" y="70"/>
                  </a:cubicBezTo>
                  <a:cubicBezTo>
                    <a:pt x="194" y="70"/>
                    <a:pt x="203" y="69"/>
                    <a:pt x="214" y="73"/>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8" name="Freeform 805">
              <a:extLst>
                <a:ext uri="{FF2B5EF4-FFF2-40B4-BE49-F238E27FC236}">
                  <a16:creationId xmlns:a16="http://schemas.microsoft.com/office/drawing/2014/main" id="{D2CE2C09-A038-CCFA-4333-6F5053CA362A}"/>
                </a:ext>
              </a:extLst>
            </p:cNvPr>
            <p:cNvSpPr>
              <a:spLocks/>
            </p:cNvSpPr>
            <p:nvPr/>
          </p:nvSpPr>
          <p:spPr bwMode="auto">
            <a:xfrm>
              <a:off x="2427" y="2173"/>
              <a:ext cx="74" cy="103"/>
            </a:xfrm>
            <a:custGeom>
              <a:avLst/>
              <a:gdLst>
                <a:gd name="T0" fmla="*/ 126 w 33"/>
                <a:gd name="T1" fmla="*/ 125 h 46"/>
                <a:gd name="T2" fmla="*/ 20 w 33"/>
                <a:gd name="T3" fmla="*/ 336 h 46"/>
                <a:gd name="T4" fmla="*/ 36 w 33"/>
                <a:gd name="T5" fmla="*/ 437 h 46"/>
                <a:gd name="T6" fmla="*/ 81 w 33"/>
                <a:gd name="T7" fmla="*/ 470 h 46"/>
                <a:gd name="T8" fmla="*/ 110 w 33"/>
                <a:gd name="T9" fmla="*/ 517 h 46"/>
                <a:gd name="T10" fmla="*/ 215 w 33"/>
                <a:gd name="T11" fmla="*/ 215 h 46"/>
                <a:gd name="T12" fmla="*/ 271 w 33"/>
                <a:gd name="T13" fmla="*/ 361 h 46"/>
                <a:gd name="T14" fmla="*/ 316 w 33"/>
                <a:gd name="T15" fmla="*/ 36 h 46"/>
                <a:gd name="T16" fmla="*/ 182 w 33"/>
                <a:gd name="T17" fmla="*/ 9 h 46"/>
                <a:gd name="T18" fmla="*/ 65 w 33"/>
                <a:gd name="T19" fmla="*/ 181 h 46"/>
                <a:gd name="T20" fmla="*/ 56 w 33"/>
                <a:gd name="T21" fmla="*/ 202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46">
                  <a:moveTo>
                    <a:pt x="11" y="11"/>
                  </a:moveTo>
                  <a:cubicBezTo>
                    <a:pt x="6" y="15"/>
                    <a:pt x="4" y="24"/>
                    <a:pt x="2" y="30"/>
                  </a:cubicBezTo>
                  <a:cubicBezTo>
                    <a:pt x="1" y="34"/>
                    <a:pt x="0" y="35"/>
                    <a:pt x="3" y="39"/>
                  </a:cubicBezTo>
                  <a:cubicBezTo>
                    <a:pt x="4" y="40"/>
                    <a:pt x="6" y="41"/>
                    <a:pt x="7" y="42"/>
                  </a:cubicBezTo>
                  <a:cubicBezTo>
                    <a:pt x="9" y="43"/>
                    <a:pt x="9" y="45"/>
                    <a:pt x="10" y="46"/>
                  </a:cubicBezTo>
                  <a:cubicBezTo>
                    <a:pt x="17" y="40"/>
                    <a:pt x="12" y="25"/>
                    <a:pt x="19" y="19"/>
                  </a:cubicBezTo>
                  <a:cubicBezTo>
                    <a:pt x="26" y="13"/>
                    <a:pt x="14" y="39"/>
                    <a:pt x="24" y="32"/>
                  </a:cubicBezTo>
                  <a:cubicBezTo>
                    <a:pt x="30" y="28"/>
                    <a:pt x="33" y="9"/>
                    <a:pt x="28" y="3"/>
                  </a:cubicBezTo>
                  <a:cubicBezTo>
                    <a:pt x="25" y="0"/>
                    <a:pt x="19" y="0"/>
                    <a:pt x="16" y="1"/>
                  </a:cubicBezTo>
                  <a:cubicBezTo>
                    <a:pt x="9" y="4"/>
                    <a:pt x="7" y="10"/>
                    <a:pt x="6" y="16"/>
                  </a:cubicBezTo>
                  <a:cubicBezTo>
                    <a:pt x="6" y="17"/>
                    <a:pt x="6" y="18"/>
                    <a:pt x="5" y="18"/>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9" name="Freeform 806">
              <a:extLst>
                <a:ext uri="{FF2B5EF4-FFF2-40B4-BE49-F238E27FC236}">
                  <a16:creationId xmlns:a16="http://schemas.microsoft.com/office/drawing/2014/main" id="{906E8767-3E6A-CE91-3D1E-797FB9688336}"/>
                </a:ext>
              </a:extLst>
            </p:cNvPr>
            <p:cNvSpPr>
              <a:spLocks/>
            </p:cNvSpPr>
            <p:nvPr/>
          </p:nvSpPr>
          <p:spPr bwMode="auto">
            <a:xfrm>
              <a:off x="2407" y="2278"/>
              <a:ext cx="42" cy="119"/>
            </a:xfrm>
            <a:custGeom>
              <a:avLst/>
              <a:gdLst>
                <a:gd name="T0" fmla="*/ 206 w 19"/>
                <a:gd name="T1" fmla="*/ 9 h 53"/>
                <a:gd name="T2" fmla="*/ 186 w 19"/>
                <a:gd name="T3" fmla="*/ 283 h 53"/>
                <a:gd name="T4" fmla="*/ 161 w 19"/>
                <a:gd name="T5" fmla="*/ 555 h 53"/>
                <a:gd name="T6" fmla="*/ 64 w 19"/>
                <a:gd name="T7" fmla="*/ 519 h 53"/>
                <a:gd name="T8" fmla="*/ 108 w 19"/>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53">
                  <a:moveTo>
                    <a:pt x="19" y="1"/>
                  </a:moveTo>
                  <a:cubicBezTo>
                    <a:pt x="17" y="9"/>
                    <a:pt x="17" y="17"/>
                    <a:pt x="17" y="25"/>
                  </a:cubicBezTo>
                  <a:cubicBezTo>
                    <a:pt x="17" y="31"/>
                    <a:pt x="19" y="44"/>
                    <a:pt x="15" y="49"/>
                  </a:cubicBezTo>
                  <a:cubicBezTo>
                    <a:pt x="12" y="53"/>
                    <a:pt x="7" y="50"/>
                    <a:pt x="6" y="46"/>
                  </a:cubicBezTo>
                  <a:cubicBezTo>
                    <a:pt x="0" y="31"/>
                    <a:pt x="6" y="14"/>
                    <a:pt x="10" y="0"/>
                  </a:cubicBezTo>
                </a:path>
              </a:pathLst>
            </a:custGeom>
            <a:solidFill>
              <a:srgbClr val="CA4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0" name="Freeform 807">
              <a:extLst>
                <a:ext uri="{FF2B5EF4-FFF2-40B4-BE49-F238E27FC236}">
                  <a16:creationId xmlns:a16="http://schemas.microsoft.com/office/drawing/2014/main" id="{378629EE-1957-EC0A-B251-DE4C6223EEF3}"/>
                </a:ext>
              </a:extLst>
            </p:cNvPr>
            <p:cNvSpPr>
              <a:spLocks/>
            </p:cNvSpPr>
            <p:nvPr/>
          </p:nvSpPr>
          <p:spPr bwMode="auto">
            <a:xfrm>
              <a:off x="2447" y="2195"/>
              <a:ext cx="20" cy="63"/>
            </a:xfrm>
            <a:custGeom>
              <a:avLst/>
              <a:gdLst>
                <a:gd name="T0" fmla="*/ 36 w 9"/>
                <a:gd name="T1" fmla="*/ 45 h 28"/>
                <a:gd name="T2" fmla="*/ 89 w 9"/>
                <a:gd name="T3" fmla="*/ 101 h 28"/>
                <a:gd name="T4" fmla="*/ 9 w 9"/>
                <a:gd name="T5" fmla="*/ 320 h 28"/>
                <a:gd name="T6" fmla="*/ 44 w 9"/>
                <a:gd name="T7" fmla="*/ 56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8">
                  <a:moveTo>
                    <a:pt x="3" y="4"/>
                  </a:moveTo>
                  <a:cubicBezTo>
                    <a:pt x="8" y="0"/>
                    <a:pt x="9" y="6"/>
                    <a:pt x="8" y="9"/>
                  </a:cubicBezTo>
                  <a:cubicBezTo>
                    <a:pt x="6" y="16"/>
                    <a:pt x="0" y="21"/>
                    <a:pt x="1" y="28"/>
                  </a:cubicBezTo>
                  <a:cubicBezTo>
                    <a:pt x="4" y="24"/>
                    <a:pt x="5" y="9"/>
                    <a:pt x="4" y="5"/>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1" name="Freeform 808">
              <a:extLst>
                <a:ext uri="{FF2B5EF4-FFF2-40B4-BE49-F238E27FC236}">
                  <a16:creationId xmlns:a16="http://schemas.microsoft.com/office/drawing/2014/main" id="{5E20412E-F7E5-8A08-C426-F4A80E796AE5}"/>
                </a:ext>
              </a:extLst>
            </p:cNvPr>
            <p:cNvSpPr>
              <a:spLocks/>
            </p:cNvSpPr>
            <p:nvPr/>
          </p:nvSpPr>
          <p:spPr bwMode="auto">
            <a:xfrm>
              <a:off x="2501" y="2112"/>
              <a:ext cx="38" cy="101"/>
            </a:xfrm>
            <a:custGeom>
              <a:avLst/>
              <a:gdLst>
                <a:gd name="T0" fmla="*/ 0 w 17"/>
                <a:gd name="T1" fmla="*/ 0 h 45"/>
                <a:gd name="T2" fmla="*/ 179 w 17"/>
                <a:gd name="T3" fmla="*/ 182 h 45"/>
                <a:gd name="T4" fmla="*/ 170 w 17"/>
                <a:gd name="T5" fmla="*/ 352 h 45"/>
                <a:gd name="T6" fmla="*/ 65 w 17"/>
                <a:gd name="T7" fmla="*/ 509 h 45"/>
                <a:gd name="T8" fmla="*/ 125 w 17"/>
                <a:gd name="T9" fmla="*/ 218 h 45"/>
                <a:gd name="T10" fmla="*/ 20 w 17"/>
                <a:gd name="T11" fmla="*/ 9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5">
                  <a:moveTo>
                    <a:pt x="0" y="0"/>
                  </a:moveTo>
                  <a:cubicBezTo>
                    <a:pt x="8" y="2"/>
                    <a:pt x="14" y="9"/>
                    <a:pt x="16" y="16"/>
                  </a:cubicBezTo>
                  <a:cubicBezTo>
                    <a:pt x="17" y="20"/>
                    <a:pt x="16" y="26"/>
                    <a:pt x="15" y="31"/>
                  </a:cubicBezTo>
                  <a:cubicBezTo>
                    <a:pt x="13" y="36"/>
                    <a:pt x="7" y="40"/>
                    <a:pt x="6" y="45"/>
                  </a:cubicBezTo>
                  <a:cubicBezTo>
                    <a:pt x="11" y="39"/>
                    <a:pt x="12" y="26"/>
                    <a:pt x="11" y="19"/>
                  </a:cubicBezTo>
                  <a:cubicBezTo>
                    <a:pt x="10" y="13"/>
                    <a:pt x="6" y="5"/>
                    <a:pt x="2" y="1"/>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2" name="Freeform 809">
              <a:extLst>
                <a:ext uri="{FF2B5EF4-FFF2-40B4-BE49-F238E27FC236}">
                  <a16:creationId xmlns:a16="http://schemas.microsoft.com/office/drawing/2014/main" id="{9C3E5FF6-EC90-E6B0-5560-230513FBE942}"/>
                </a:ext>
              </a:extLst>
            </p:cNvPr>
            <p:cNvSpPr>
              <a:spLocks/>
            </p:cNvSpPr>
            <p:nvPr/>
          </p:nvSpPr>
          <p:spPr bwMode="auto">
            <a:xfrm>
              <a:off x="2373" y="2446"/>
              <a:ext cx="67" cy="162"/>
            </a:xfrm>
            <a:custGeom>
              <a:avLst/>
              <a:gdLst>
                <a:gd name="T0" fmla="*/ 65 w 30"/>
                <a:gd name="T1" fmla="*/ 446 h 72"/>
                <a:gd name="T2" fmla="*/ 235 w 30"/>
                <a:gd name="T3" fmla="*/ 218 h 72"/>
                <a:gd name="T4" fmla="*/ 324 w 30"/>
                <a:gd name="T5" fmla="*/ 0 h 72"/>
                <a:gd name="T6" fmla="*/ 235 w 30"/>
                <a:gd name="T7" fmla="*/ 389 h 72"/>
                <a:gd name="T8" fmla="*/ 170 w 30"/>
                <a:gd name="T9" fmla="*/ 821 h 72"/>
                <a:gd name="T10" fmla="*/ 145 w 30"/>
                <a:gd name="T11" fmla="*/ 673 h 72"/>
                <a:gd name="T12" fmla="*/ 134 w 30"/>
                <a:gd name="T13" fmla="*/ 527 h 72"/>
                <a:gd name="T14" fmla="*/ 0 w 30"/>
                <a:gd name="T15" fmla="*/ 693 h 72"/>
                <a:gd name="T16" fmla="*/ 80 w 30"/>
                <a:gd name="T17" fmla="*/ 4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72">
                  <a:moveTo>
                    <a:pt x="6" y="39"/>
                  </a:moveTo>
                  <a:cubicBezTo>
                    <a:pt x="11" y="33"/>
                    <a:pt x="16" y="26"/>
                    <a:pt x="21" y="19"/>
                  </a:cubicBezTo>
                  <a:cubicBezTo>
                    <a:pt x="24" y="13"/>
                    <a:pt x="25" y="5"/>
                    <a:pt x="29" y="0"/>
                  </a:cubicBezTo>
                  <a:cubicBezTo>
                    <a:pt x="30" y="13"/>
                    <a:pt x="25" y="22"/>
                    <a:pt x="21" y="34"/>
                  </a:cubicBezTo>
                  <a:cubicBezTo>
                    <a:pt x="18" y="45"/>
                    <a:pt x="11" y="60"/>
                    <a:pt x="15" y="72"/>
                  </a:cubicBezTo>
                  <a:cubicBezTo>
                    <a:pt x="15" y="68"/>
                    <a:pt x="14" y="63"/>
                    <a:pt x="13" y="59"/>
                  </a:cubicBezTo>
                  <a:cubicBezTo>
                    <a:pt x="13" y="57"/>
                    <a:pt x="13" y="47"/>
                    <a:pt x="12" y="46"/>
                  </a:cubicBezTo>
                  <a:cubicBezTo>
                    <a:pt x="7" y="42"/>
                    <a:pt x="1" y="58"/>
                    <a:pt x="0" y="61"/>
                  </a:cubicBezTo>
                  <a:cubicBezTo>
                    <a:pt x="3" y="54"/>
                    <a:pt x="4" y="46"/>
                    <a:pt x="7" y="39"/>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3" name="Freeform 810">
              <a:extLst>
                <a:ext uri="{FF2B5EF4-FFF2-40B4-BE49-F238E27FC236}">
                  <a16:creationId xmlns:a16="http://schemas.microsoft.com/office/drawing/2014/main" id="{374BD69A-0A5E-0D7F-CD05-0AEE450287EA}"/>
                </a:ext>
              </a:extLst>
            </p:cNvPr>
            <p:cNvSpPr>
              <a:spLocks/>
            </p:cNvSpPr>
            <p:nvPr/>
          </p:nvSpPr>
          <p:spPr bwMode="auto">
            <a:xfrm>
              <a:off x="2301" y="2742"/>
              <a:ext cx="29" cy="36"/>
            </a:xfrm>
            <a:custGeom>
              <a:avLst/>
              <a:gdLst>
                <a:gd name="T0" fmla="*/ 0 w 13"/>
                <a:gd name="T1" fmla="*/ 56 h 16"/>
                <a:gd name="T2" fmla="*/ 145 w 13"/>
                <a:gd name="T3" fmla="*/ 0 h 16"/>
                <a:gd name="T4" fmla="*/ 56 w 13"/>
                <a:gd name="T5" fmla="*/ 182 h 16"/>
                <a:gd name="T6" fmla="*/ 0 w 13"/>
                <a:gd name="T7" fmla="*/ 7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6">
                  <a:moveTo>
                    <a:pt x="0" y="5"/>
                  </a:moveTo>
                  <a:cubicBezTo>
                    <a:pt x="4" y="3"/>
                    <a:pt x="9" y="0"/>
                    <a:pt x="13" y="0"/>
                  </a:cubicBezTo>
                  <a:cubicBezTo>
                    <a:pt x="12" y="5"/>
                    <a:pt x="7" y="10"/>
                    <a:pt x="5" y="16"/>
                  </a:cubicBezTo>
                  <a:cubicBezTo>
                    <a:pt x="6" y="12"/>
                    <a:pt x="5" y="7"/>
                    <a:pt x="0" y="6"/>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4" name="Freeform 811">
              <a:extLst>
                <a:ext uri="{FF2B5EF4-FFF2-40B4-BE49-F238E27FC236}">
                  <a16:creationId xmlns:a16="http://schemas.microsoft.com/office/drawing/2014/main" id="{8CE834B5-F7B6-395C-0084-FBF89B058C59}"/>
                </a:ext>
              </a:extLst>
            </p:cNvPr>
            <p:cNvSpPr>
              <a:spLocks/>
            </p:cNvSpPr>
            <p:nvPr/>
          </p:nvSpPr>
          <p:spPr bwMode="auto">
            <a:xfrm>
              <a:off x="2241" y="2987"/>
              <a:ext cx="20" cy="61"/>
            </a:xfrm>
            <a:custGeom>
              <a:avLst/>
              <a:gdLst>
                <a:gd name="T0" fmla="*/ 9 w 9"/>
                <a:gd name="T1" fmla="*/ 0 h 27"/>
                <a:gd name="T2" fmla="*/ 80 w 9"/>
                <a:gd name="T3" fmla="*/ 163 h 27"/>
                <a:gd name="T4" fmla="*/ 64 w 9"/>
                <a:gd name="T5" fmla="*/ 312 h 27"/>
                <a:gd name="T6" fmla="*/ 9 w 9"/>
                <a:gd name="T7" fmla="*/ 5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1" y="0"/>
                  </a:moveTo>
                  <a:cubicBezTo>
                    <a:pt x="1" y="5"/>
                    <a:pt x="5" y="9"/>
                    <a:pt x="7" y="14"/>
                  </a:cubicBezTo>
                  <a:cubicBezTo>
                    <a:pt x="9" y="20"/>
                    <a:pt x="8" y="22"/>
                    <a:pt x="6" y="27"/>
                  </a:cubicBezTo>
                  <a:cubicBezTo>
                    <a:pt x="6" y="20"/>
                    <a:pt x="0" y="12"/>
                    <a:pt x="1" y="5"/>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5" name="Freeform 812">
              <a:extLst>
                <a:ext uri="{FF2B5EF4-FFF2-40B4-BE49-F238E27FC236}">
                  <a16:creationId xmlns:a16="http://schemas.microsoft.com/office/drawing/2014/main" id="{541706A6-435E-0D63-B5EC-E476BD8CDAEF}"/>
                </a:ext>
              </a:extLst>
            </p:cNvPr>
            <p:cNvSpPr>
              <a:spLocks/>
            </p:cNvSpPr>
            <p:nvPr/>
          </p:nvSpPr>
          <p:spPr bwMode="auto">
            <a:xfrm>
              <a:off x="2214" y="3117"/>
              <a:ext cx="27" cy="45"/>
            </a:xfrm>
            <a:custGeom>
              <a:avLst/>
              <a:gdLst>
                <a:gd name="T0" fmla="*/ 11 w 12"/>
                <a:gd name="T1" fmla="*/ 0 h 20"/>
                <a:gd name="T2" fmla="*/ 101 w 12"/>
                <a:gd name="T3" fmla="*/ 101 h 20"/>
                <a:gd name="T4" fmla="*/ 137 w 12"/>
                <a:gd name="T5" fmla="*/ 227 h 20"/>
                <a:gd name="T6" fmla="*/ 36 w 12"/>
                <a:gd name="T7" fmla="*/ 4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0">
                  <a:moveTo>
                    <a:pt x="1" y="0"/>
                  </a:moveTo>
                  <a:cubicBezTo>
                    <a:pt x="3" y="4"/>
                    <a:pt x="8" y="5"/>
                    <a:pt x="9" y="9"/>
                  </a:cubicBezTo>
                  <a:cubicBezTo>
                    <a:pt x="11" y="13"/>
                    <a:pt x="9" y="17"/>
                    <a:pt x="12" y="20"/>
                  </a:cubicBezTo>
                  <a:cubicBezTo>
                    <a:pt x="10" y="16"/>
                    <a:pt x="0" y="9"/>
                    <a:pt x="3" y="4"/>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6" name="Freeform 813">
              <a:extLst>
                <a:ext uri="{FF2B5EF4-FFF2-40B4-BE49-F238E27FC236}">
                  <a16:creationId xmlns:a16="http://schemas.microsoft.com/office/drawing/2014/main" id="{DFC56C18-F1A2-4C23-A529-F0434814EA1B}"/>
                </a:ext>
              </a:extLst>
            </p:cNvPr>
            <p:cNvSpPr>
              <a:spLocks/>
            </p:cNvSpPr>
            <p:nvPr/>
          </p:nvSpPr>
          <p:spPr bwMode="auto">
            <a:xfrm>
              <a:off x="2346" y="3034"/>
              <a:ext cx="25" cy="34"/>
            </a:xfrm>
            <a:custGeom>
              <a:avLst/>
              <a:gdLst>
                <a:gd name="T0" fmla="*/ 0 w 11"/>
                <a:gd name="T1" fmla="*/ 36 h 15"/>
                <a:gd name="T2" fmla="*/ 82 w 11"/>
                <a:gd name="T3" fmla="*/ 0 h 15"/>
                <a:gd name="T4" fmla="*/ 130 w 11"/>
                <a:gd name="T5" fmla="*/ 118 h 15"/>
                <a:gd name="T6" fmla="*/ 93 w 11"/>
                <a:gd name="T7" fmla="*/ 175 h 15"/>
                <a:gd name="T8" fmla="*/ 36 w 11"/>
                <a:gd name="T9" fmla="*/ 5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5">
                  <a:moveTo>
                    <a:pt x="0" y="3"/>
                  </a:moveTo>
                  <a:cubicBezTo>
                    <a:pt x="3" y="2"/>
                    <a:pt x="5" y="1"/>
                    <a:pt x="7" y="0"/>
                  </a:cubicBezTo>
                  <a:cubicBezTo>
                    <a:pt x="8" y="4"/>
                    <a:pt x="9" y="7"/>
                    <a:pt x="11" y="10"/>
                  </a:cubicBezTo>
                  <a:cubicBezTo>
                    <a:pt x="8" y="10"/>
                    <a:pt x="6" y="13"/>
                    <a:pt x="8" y="15"/>
                  </a:cubicBezTo>
                  <a:cubicBezTo>
                    <a:pt x="6" y="12"/>
                    <a:pt x="2" y="8"/>
                    <a:pt x="3" y="5"/>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7" name="Freeform 814">
              <a:extLst>
                <a:ext uri="{FF2B5EF4-FFF2-40B4-BE49-F238E27FC236}">
                  <a16:creationId xmlns:a16="http://schemas.microsoft.com/office/drawing/2014/main" id="{C9686031-C8CB-6511-EED2-B83D82971814}"/>
                </a:ext>
              </a:extLst>
            </p:cNvPr>
            <p:cNvSpPr>
              <a:spLocks/>
            </p:cNvSpPr>
            <p:nvPr/>
          </p:nvSpPr>
          <p:spPr bwMode="auto">
            <a:xfrm>
              <a:off x="2371" y="2742"/>
              <a:ext cx="20" cy="23"/>
            </a:xfrm>
            <a:custGeom>
              <a:avLst/>
              <a:gdLst>
                <a:gd name="T0" fmla="*/ 0 w 9"/>
                <a:gd name="T1" fmla="*/ 12 h 10"/>
                <a:gd name="T2" fmla="*/ 98 w 9"/>
                <a:gd name="T3" fmla="*/ 122 h 10"/>
                <a:gd name="T4" fmla="*/ 20 w 9"/>
                <a:gd name="T5" fmla="*/ 122 h 10"/>
                <a:gd name="T6" fmla="*/ 0 60000 65536"/>
                <a:gd name="T7" fmla="*/ 0 60000 65536"/>
                <a:gd name="T8" fmla="*/ 0 60000 65536"/>
              </a:gdLst>
              <a:ahLst/>
              <a:cxnLst>
                <a:cxn ang="T6">
                  <a:pos x="T0" y="T1"/>
                </a:cxn>
                <a:cxn ang="T7">
                  <a:pos x="T2" y="T3"/>
                </a:cxn>
                <a:cxn ang="T8">
                  <a:pos x="T4" y="T5"/>
                </a:cxn>
              </a:cxnLst>
              <a:rect l="0" t="0" r="r" b="b"/>
              <a:pathLst>
                <a:path w="9" h="10">
                  <a:moveTo>
                    <a:pt x="0" y="1"/>
                  </a:moveTo>
                  <a:cubicBezTo>
                    <a:pt x="7" y="0"/>
                    <a:pt x="9" y="3"/>
                    <a:pt x="9" y="10"/>
                  </a:cubicBezTo>
                  <a:cubicBezTo>
                    <a:pt x="7" y="8"/>
                    <a:pt x="3" y="9"/>
                    <a:pt x="2" y="10"/>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8" name="Freeform 815">
              <a:extLst>
                <a:ext uri="{FF2B5EF4-FFF2-40B4-BE49-F238E27FC236}">
                  <a16:creationId xmlns:a16="http://schemas.microsoft.com/office/drawing/2014/main" id="{63C86EA7-D02F-DCB5-DE51-459029C07DE0}"/>
                </a:ext>
              </a:extLst>
            </p:cNvPr>
            <p:cNvSpPr>
              <a:spLocks/>
            </p:cNvSpPr>
            <p:nvPr/>
          </p:nvSpPr>
          <p:spPr bwMode="auto">
            <a:xfrm>
              <a:off x="2508" y="2684"/>
              <a:ext cx="22" cy="14"/>
            </a:xfrm>
            <a:custGeom>
              <a:avLst/>
              <a:gdLst>
                <a:gd name="T0" fmla="*/ 0 w 10"/>
                <a:gd name="T1" fmla="*/ 28 h 6"/>
                <a:gd name="T2" fmla="*/ 106 w 10"/>
                <a:gd name="T3" fmla="*/ 65 h 6"/>
                <a:gd name="T4" fmla="*/ 73 w 10"/>
                <a:gd name="T5" fmla="*/ 77 h 6"/>
                <a:gd name="T6" fmla="*/ 0 60000 65536"/>
                <a:gd name="T7" fmla="*/ 0 60000 65536"/>
                <a:gd name="T8" fmla="*/ 0 60000 65536"/>
              </a:gdLst>
              <a:ahLst/>
              <a:cxnLst>
                <a:cxn ang="T6">
                  <a:pos x="T0" y="T1"/>
                </a:cxn>
                <a:cxn ang="T7">
                  <a:pos x="T2" y="T3"/>
                </a:cxn>
                <a:cxn ang="T8">
                  <a:pos x="T4" y="T5"/>
                </a:cxn>
              </a:cxnLst>
              <a:rect l="0" t="0" r="r" b="b"/>
              <a:pathLst>
                <a:path w="10" h="6">
                  <a:moveTo>
                    <a:pt x="0" y="2"/>
                  </a:moveTo>
                  <a:cubicBezTo>
                    <a:pt x="4" y="0"/>
                    <a:pt x="7" y="0"/>
                    <a:pt x="10" y="5"/>
                  </a:cubicBezTo>
                  <a:cubicBezTo>
                    <a:pt x="9" y="5"/>
                    <a:pt x="7" y="6"/>
                    <a:pt x="7" y="6"/>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9" name="Freeform 816">
              <a:extLst>
                <a:ext uri="{FF2B5EF4-FFF2-40B4-BE49-F238E27FC236}">
                  <a16:creationId xmlns:a16="http://schemas.microsoft.com/office/drawing/2014/main" id="{12FF3CA4-FF99-E373-9BF9-65EC0F5F3916}"/>
                </a:ext>
              </a:extLst>
            </p:cNvPr>
            <p:cNvSpPr>
              <a:spLocks/>
            </p:cNvSpPr>
            <p:nvPr/>
          </p:nvSpPr>
          <p:spPr bwMode="auto">
            <a:xfrm>
              <a:off x="2355" y="2536"/>
              <a:ext cx="56" cy="137"/>
            </a:xfrm>
            <a:custGeom>
              <a:avLst/>
              <a:gdLst>
                <a:gd name="T0" fmla="*/ 181 w 25"/>
                <a:gd name="T1" fmla="*/ 263 h 61"/>
                <a:gd name="T2" fmla="*/ 9 w 25"/>
                <a:gd name="T3" fmla="*/ 692 h 61"/>
                <a:gd name="T4" fmla="*/ 280 w 25"/>
                <a:gd name="T5" fmla="*/ 0 h 61"/>
                <a:gd name="T6" fmla="*/ 0 60000 65536"/>
                <a:gd name="T7" fmla="*/ 0 60000 65536"/>
                <a:gd name="T8" fmla="*/ 0 60000 65536"/>
              </a:gdLst>
              <a:ahLst/>
              <a:cxnLst>
                <a:cxn ang="T6">
                  <a:pos x="T0" y="T1"/>
                </a:cxn>
                <a:cxn ang="T7">
                  <a:pos x="T2" y="T3"/>
                </a:cxn>
                <a:cxn ang="T8">
                  <a:pos x="T4" y="T5"/>
                </a:cxn>
              </a:cxnLst>
              <a:rect l="0" t="0" r="r" b="b"/>
              <a:pathLst>
                <a:path w="25" h="61">
                  <a:moveTo>
                    <a:pt x="16" y="23"/>
                  </a:moveTo>
                  <a:cubicBezTo>
                    <a:pt x="10" y="35"/>
                    <a:pt x="5" y="50"/>
                    <a:pt x="1" y="61"/>
                  </a:cubicBezTo>
                  <a:cubicBezTo>
                    <a:pt x="0" y="39"/>
                    <a:pt x="15" y="19"/>
                    <a:pt x="25" y="0"/>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0" name="Freeform 817">
              <a:extLst>
                <a:ext uri="{FF2B5EF4-FFF2-40B4-BE49-F238E27FC236}">
                  <a16:creationId xmlns:a16="http://schemas.microsoft.com/office/drawing/2014/main" id="{853B92C3-CAFF-B1DB-5F3D-14B7783607D0}"/>
                </a:ext>
              </a:extLst>
            </p:cNvPr>
            <p:cNvSpPr>
              <a:spLocks/>
            </p:cNvSpPr>
            <p:nvPr/>
          </p:nvSpPr>
          <p:spPr bwMode="auto">
            <a:xfrm>
              <a:off x="3255" y="2475"/>
              <a:ext cx="54" cy="61"/>
            </a:xfrm>
            <a:custGeom>
              <a:avLst/>
              <a:gdLst>
                <a:gd name="T0" fmla="*/ 0 w 24"/>
                <a:gd name="T1" fmla="*/ 81 h 27"/>
                <a:gd name="T2" fmla="*/ 275 w 24"/>
                <a:gd name="T3" fmla="*/ 117 h 27"/>
                <a:gd name="T4" fmla="*/ 218 w 24"/>
                <a:gd name="T5" fmla="*/ 312 h 27"/>
                <a:gd name="T6" fmla="*/ 56 w 24"/>
                <a:gd name="T7" fmla="*/ 72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7">
                  <a:moveTo>
                    <a:pt x="0" y="7"/>
                  </a:moveTo>
                  <a:cubicBezTo>
                    <a:pt x="2" y="0"/>
                    <a:pt x="18" y="9"/>
                    <a:pt x="24" y="10"/>
                  </a:cubicBezTo>
                  <a:cubicBezTo>
                    <a:pt x="16" y="12"/>
                    <a:pt x="14" y="17"/>
                    <a:pt x="19" y="27"/>
                  </a:cubicBezTo>
                  <a:cubicBezTo>
                    <a:pt x="16" y="19"/>
                    <a:pt x="8" y="13"/>
                    <a:pt x="5" y="6"/>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1" name="Freeform 818">
              <a:extLst>
                <a:ext uri="{FF2B5EF4-FFF2-40B4-BE49-F238E27FC236}">
                  <a16:creationId xmlns:a16="http://schemas.microsoft.com/office/drawing/2014/main" id="{A680F01D-2DB3-EAC9-5C5D-0CDC9C04E9A1}"/>
                </a:ext>
              </a:extLst>
            </p:cNvPr>
            <p:cNvSpPr>
              <a:spLocks/>
            </p:cNvSpPr>
            <p:nvPr/>
          </p:nvSpPr>
          <p:spPr bwMode="auto">
            <a:xfrm>
              <a:off x="3594" y="2464"/>
              <a:ext cx="56" cy="34"/>
            </a:xfrm>
            <a:custGeom>
              <a:avLst/>
              <a:gdLst>
                <a:gd name="T0" fmla="*/ 0 w 25"/>
                <a:gd name="T1" fmla="*/ 11 h 15"/>
                <a:gd name="T2" fmla="*/ 280 w 25"/>
                <a:gd name="T3" fmla="*/ 175 h 15"/>
                <a:gd name="T4" fmla="*/ 280 w 25"/>
                <a:gd name="T5" fmla="*/ 175 h 15"/>
                <a:gd name="T6" fmla="*/ 170 w 25"/>
                <a:gd name="T7" fmla="*/ 25 h 15"/>
                <a:gd name="T8" fmla="*/ 0 w 25"/>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5">
                  <a:moveTo>
                    <a:pt x="0" y="1"/>
                  </a:moveTo>
                  <a:cubicBezTo>
                    <a:pt x="11" y="1"/>
                    <a:pt x="17" y="10"/>
                    <a:pt x="25" y="15"/>
                  </a:cubicBezTo>
                  <a:cubicBezTo>
                    <a:pt x="25" y="15"/>
                    <a:pt x="25" y="15"/>
                    <a:pt x="25" y="15"/>
                  </a:cubicBezTo>
                  <a:cubicBezTo>
                    <a:pt x="24" y="9"/>
                    <a:pt x="21" y="5"/>
                    <a:pt x="15" y="2"/>
                  </a:cubicBezTo>
                  <a:cubicBezTo>
                    <a:pt x="10" y="0"/>
                    <a:pt x="6" y="3"/>
                    <a:pt x="0" y="0"/>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2" name="Freeform 819">
              <a:extLst>
                <a:ext uri="{FF2B5EF4-FFF2-40B4-BE49-F238E27FC236}">
                  <a16:creationId xmlns:a16="http://schemas.microsoft.com/office/drawing/2014/main" id="{8DE3F02F-3C0B-5A7E-8D53-E2D1DD25018F}"/>
                </a:ext>
              </a:extLst>
            </p:cNvPr>
            <p:cNvSpPr>
              <a:spLocks/>
            </p:cNvSpPr>
            <p:nvPr/>
          </p:nvSpPr>
          <p:spPr bwMode="auto">
            <a:xfrm>
              <a:off x="3554" y="3487"/>
              <a:ext cx="15" cy="83"/>
            </a:xfrm>
            <a:custGeom>
              <a:avLst/>
              <a:gdLst>
                <a:gd name="T0" fmla="*/ 60 w 7"/>
                <a:gd name="T1" fmla="*/ 0 h 37"/>
                <a:gd name="T2" fmla="*/ 60 w 7"/>
                <a:gd name="T3" fmla="*/ 215 h 37"/>
                <a:gd name="T4" fmla="*/ 0 w 7"/>
                <a:gd name="T5" fmla="*/ 417 h 37"/>
                <a:gd name="T6" fmla="*/ 28 w 7"/>
                <a:gd name="T7" fmla="*/ 215 h 37"/>
                <a:gd name="T8" fmla="*/ 28 w 7"/>
                <a:gd name="T9" fmla="*/ 3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7">
                  <a:moveTo>
                    <a:pt x="6" y="0"/>
                  </a:moveTo>
                  <a:cubicBezTo>
                    <a:pt x="6" y="7"/>
                    <a:pt x="7" y="12"/>
                    <a:pt x="6" y="19"/>
                  </a:cubicBezTo>
                  <a:cubicBezTo>
                    <a:pt x="5" y="25"/>
                    <a:pt x="0" y="31"/>
                    <a:pt x="0" y="37"/>
                  </a:cubicBezTo>
                  <a:cubicBezTo>
                    <a:pt x="4" y="32"/>
                    <a:pt x="2" y="25"/>
                    <a:pt x="3" y="19"/>
                  </a:cubicBezTo>
                  <a:cubicBezTo>
                    <a:pt x="3" y="13"/>
                    <a:pt x="5" y="8"/>
                    <a:pt x="3" y="3"/>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3" name="Freeform 820">
              <a:extLst>
                <a:ext uri="{FF2B5EF4-FFF2-40B4-BE49-F238E27FC236}">
                  <a16:creationId xmlns:a16="http://schemas.microsoft.com/office/drawing/2014/main" id="{BD090D00-67DC-BE6F-ADC8-7034765DF9B7}"/>
                </a:ext>
              </a:extLst>
            </p:cNvPr>
            <p:cNvSpPr>
              <a:spLocks/>
            </p:cNvSpPr>
            <p:nvPr/>
          </p:nvSpPr>
          <p:spPr bwMode="auto">
            <a:xfrm>
              <a:off x="3762" y="3258"/>
              <a:ext cx="29" cy="135"/>
            </a:xfrm>
            <a:custGeom>
              <a:avLst/>
              <a:gdLst>
                <a:gd name="T0" fmla="*/ 125 w 13"/>
                <a:gd name="T1" fmla="*/ 0 h 60"/>
                <a:gd name="T2" fmla="*/ 125 w 13"/>
                <a:gd name="T3" fmla="*/ 389 h 60"/>
                <a:gd name="T4" fmla="*/ 0 w 13"/>
                <a:gd name="T5" fmla="*/ 628 h 60"/>
                <a:gd name="T6" fmla="*/ 89 w 13"/>
                <a:gd name="T7" fmla="*/ 437 h 60"/>
                <a:gd name="T8" fmla="*/ 145 w 13"/>
                <a:gd name="T9" fmla="*/ 81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60">
                  <a:moveTo>
                    <a:pt x="11" y="0"/>
                  </a:moveTo>
                  <a:cubicBezTo>
                    <a:pt x="13" y="11"/>
                    <a:pt x="12" y="23"/>
                    <a:pt x="11" y="34"/>
                  </a:cubicBezTo>
                  <a:cubicBezTo>
                    <a:pt x="10" y="38"/>
                    <a:pt x="9" y="60"/>
                    <a:pt x="0" y="55"/>
                  </a:cubicBezTo>
                  <a:cubicBezTo>
                    <a:pt x="3" y="48"/>
                    <a:pt x="7" y="45"/>
                    <a:pt x="8" y="38"/>
                  </a:cubicBezTo>
                  <a:cubicBezTo>
                    <a:pt x="9" y="28"/>
                    <a:pt x="13" y="17"/>
                    <a:pt x="13" y="7"/>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4" name="Freeform 821">
              <a:extLst>
                <a:ext uri="{FF2B5EF4-FFF2-40B4-BE49-F238E27FC236}">
                  <a16:creationId xmlns:a16="http://schemas.microsoft.com/office/drawing/2014/main" id="{E02A7749-8C16-21DA-E01E-ED605A2B5505}"/>
                </a:ext>
              </a:extLst>
            </p:cNvPr>
            <p:cNvSpPr>
              <a:spLocks/>
            </p:cNvSpPr>
            <p:nvPr/>
          </p:nvSpPr>
          <p:spPr bwMode="auto">
            <a:xfrm>
              <a:off x="3457" y="3108"/>
              <a:ext cx="27" cy="112"/>
            </a:xfrm>
            <a:custGeom>
              <a:avLst/>
              <a:gdLst>
                <a:gd name="T0" fmla="*/ 101 w 12"/>
                <a:gd name="T1" fmla="*/ 20 h 50"/>
                <a:gd name="T2" fmla="*/ 126 w 12"/>
                <a:gd name="T3" fmla="*/ 316 h 50"/>
                <a:gd name="T4" fmla="*/ 0 w 12"/>
                <a:gd name="T5" fmla="*/ 562 h 50"/>
                <a:gd name="T6" fmla="*/ 45 w 12"/>
                <a:gd name="T7" fmla="*/ 417 h 50"/>
                <a:gd name="T8" fmla="*/ 101 w 12"/>
                <a:gd name="T9" fmla="*/ 291 h 50"/>
                <a:gd name="T10" fmla="*/ 117 w 12"/>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0">
                  <a:moveTo>
                    <a:pt x="9" y="2"/>
                  </a:moveTo>
                  <a:cubicBezTo>
                    <a:pt x="10" y="10"/>
                    <a:pt x="12" y="20"/>
                    <a:pt x="11" y="28"/>
                  </a:cubicBezTo>
                  <a:cubicBezTo>
                    <a:pt x="9" y="36"/>
                    <a:pt x="3" y="43"/>
                    <a:pt x="0" y="50"/>
                  </a:cubicBezTo>
                  <a:cubicBezTo>
                    <a:pt x="2" y="46"/>
                    <a:pt x="2" y="42"/>
                    <a:pt x="4" y="37"/>
                  </a:cubicBezTo>
                  <a:cubicBezTo>
                    <a:pt x="6" y="34"/>
                    <a:pt x="9" y="30"/>
                    <a:pt x="9" y="26"/>
                  </a:cubicBezTo>
                  <a:cubicBezTo>
                    <a:pt x="11" y="17"/>
                    <a:pt x="7" y="8"/>
                    <a:pt x="10" y="0"/>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5" name="Freeform 822">
              <a:extLst>
                <a:ext uri="{FF2B5EF4-FFF2-40B4-BE49-F238E27FC236}">
                  <a16:creationId xmlns:a16="http://schemas.microsoft.com/office/drawing/2014/main" id="{35037F1B-56C4-F172-DD54-4DDF0FE8A571}"/>
                </a:ext>
              </a:extLst>
            </p:cNvPr>
            <p:cNvSpPr>
              <a:spLocks/>
            </p:cNvSpPr>
            <p:nvPr/>
          </p:nvSpPr>
          <p:spPr bwMode="auto">
            <a:xfrm>
              <a:off x="3331" y="2585"/>
              <a:ext cx="104" cy="162"/>
            </a:xfrm>
            <a:custGeom>
              <a:avLst/>
              <a:gdLst>
                <a:gd name="T0" fmla="*/ 0 w 46"/>
                <a:gd name="T1" fmla="*/ 0 h 72"/>
                <a:gd name="T2" fmla="*/ 531 w 46"/>
                <a:gd name="T3" fmla="*/ 821 h 72"/>
                <a:gd name="T4" fmla="*/ 0 w 46"/>
                <a:gd name="T5" fmla="*/ 0 h 72"/>
                <a:gd name="T6" fmla="*/ 0 60000 65536"/>
                <a:gd name="T7" fmla="*/ 0 60000 65536"/>
                <a:gd name="T8" fmla="*/ 0 60000 65536"/>
              </a:gdLst>
              <a:ahLst/>
              <a:cxnLst>
                <a:cxn ang="T6">
                  <a:pos x="T0" y="T1"/>
                </a:cxn>
                <a:cxn ang="T7">
                  <a:pos x="T2" y="T3"/>
                </a:cxn>
                <a:cxn ang="T8">
                  <a:pos x="T4" y="T5"/>
                </a:cxn>
              </a:cxnLst>
              <a:rect l="0" t="0" r="r" b="b"/>
              <a:pathLst>
                <a:path w="46" h="72">
                  <a:moveTo>
                    <a:pt x="0" y="0"/>
                  </a:moveTo>
                  <a:cubicBezTo>
                    <a:pt x="9" y="16"/>
                    <a:pt x="30" y="51"/>
                    <a:pt x="46" y="72"/>
                  </a:cubicBezTo>
                  <a:cubicBezTo>
                    <a:pt x="35" y="59"/>
                    <a:pt x="6" y="27"/>
                    <a:pt x="0" y="0"/>
                  </a:cubicBezTo>
                </a:path>
              </a:pathLst>
            </a:custGeom>
            <a:solidFill>
              <a:srgbClr val="9C33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6" name="Freeform 823">
              <a:extLst>
                <a:ext uri="{FF2B5EF4-FFF2-40B4-BE49-F238E27FC236}">
                  <a16:creationId xmlns:a16="http://schemas.microsoft.com/office/drawing/2014/main" id="{6FCD58AA-510F-D0BB-7EF0-E7CDDA7B5D22}"/>
                </a:ext>
              </a:extLst>
            </p:cNvPr>
            <p:cNvSpPr>
              <a:spLocks/>
            </p:cNvSpPr>
            <p:nvPr/>
          </p:nvSpPr>
          <p:spPr bwMode="auto">
            <a:xfrm>
              <a:off x="3089" y="2031"/>
              <a:ext cx="505" cy="471"/>
            </a:xfrm>
            <a:custGeom>
              <a:avLst/>
              <a:gdLst>
                <a:gd name="T0" fmla="*/ 1683 w 225"/>
                <a:gd name="T1" fmla="*/ 754 h 210"/>
                <a:gd name="T2" fmla="*/ 1053 w 225"/>
                <a:gd name="T3" fmla="*/ 262 h 210"/>
                <a:gd name="T4" fmla="*/ 292 w 225"/>
                <a:gd name="T5" fmla="*/ 170 h 210"/>
                <a:gd name="T6" fmla="*/ 146 w 225"/>
                <a:gd name="T7" fmla="*/ 724 h 210"/>
                <a:gd name="T8" fmla="*/ 137 w 225"/>
                <a:gd name="T9" fmla="*/ 781 h 210"/>
                <a:gd name="T10" fmla="*/ 146 w 225"/>
                <a:gd name="T11" fmla="*/ 789 h 210"/>
                <a:gd name="T12" fmla="*/ 146 w 225"/>
                <a:gd name="T13" fmla="*/ 1126 h 210"/>
                <a:gd name="T14" fmla="*/ 45 w 225"/>
                <a:gd name="T15" fmla="*/ 1433 h 210"/>
                <a:gd name="T16" fmla="*/ 101 w 225"/>
                <a:gd name="T17" fmla="*/ 1841 h 210"/>
                <a:gd name="T18" fmla="*/ 352 w 225"/>
                <a:gd name="T19" fmla="*/ 2214 h 210"/>
                <a:gd name="T20" fmla="*/ 781 w 225"/>
                <a:gd name="T21" fmla="*/ 2324 h 210"/>
                <a:gd name="T22" fmla="*/ 817 w 225"/>
                <a:gd name="T23" fmla="*/ 2290 h 210"/>
                <a:gd name="T24" fmla="*/ 891 w 225"/>
                <a:gd name="T25" fmla="*/ 2234 h 210"/>
                <a:gd name="T26" fmla="*/ 963 w 225"/>
                <a:gd name="T27" fmla="*/ 2234 h 210"/>
                <a:gd name="T28" fmla="*/ 1028 w 225"/>
                <a:gd name="T29" fmla="*/ 2243 h 210"/>
                <a:gd name="T30" fmla="*/ 1190 w 225"/>
                <a:gd name="T31" fmla="*/ 2153 h 210"/>
                <a:gd name="T32" fmla="*/ 1517 w 225"/>
                <a:gd name="T33" fmla="*/ 2198 h 210"/>
                <a:gd name="T34" fmla="*/ 1899 w 225"/>
                <a:gd name="T35" fmla="*/ 1897 h 210"/>
                <a:gd name="T36" fmla="*/ 2218 w 225"/>
                <a:gd name="T37" fmla="*/ 1951 h 210"/>
                <a:gd name="T38" fmla="*/ 2453 w 225"/>
                <a:gd name="T39" fmla="*/ 1514 h 210"/>
                <a:gd name="T40" fmla="*/ 1683 w 225"/>
                <a:gd name="T41" fmla="*/ 754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5" h="210">
                  <a:moveTo>
                    <a:pt x="149" y="67"/>
                  </a:moveTo>
                  <a:cubicBezTo>
                    <a:pt x="126" y="55"/>
                    <a:pt x="125" y="41"/>
                    <a:pt x="93" y="23"/>
                  </a:cubicBezTo>
                  <a:cubicBezTo>
                    <a:pt x="62" y="6"/>
                    <a:pt x="57" y="0"/>
                    <a:pt x="26" y="15"/>
                  </a:cubicBezTo>
                  <a:cubicBezTo>
                    <a:pt x="20" y="28"/>
                    <a:pt x="18" y="44"/>
                    <a:pt x="13" y="64"/>
                  </a:cubicBezTo>
                  <a:cubicBezTo>
                    <a:pt x="12" y="69"/>
                    <a:pt x="12" y="69"/>
                    <a:pt x="12" y="69"/>
                  </a:cubicBezTo>
                  <a:cubicBezTo>
                    <a:pt x="13" y="70"/>
                    <a:pt x="13" y="70"/>
                    <a:pt x="13" y="70"/>
                  </a:cubicBezTo>
                  <a:cubicBezTo>
                    <a:pt x="13" y="76"/>
                    <a:pt x="12" y="87"/>
                    <a:pt x="13" y="100"/>
                  </a:cubicBezTo>
                  <a:cubicBezTo>
                    <a:pt x="14" y="113"/>
                    <a:pt x="6" y="115"/>
                    <a:pt x="4" y="127"/>
                  </a:cubicBezTo>
                  <a:cubicBezTo>
                    <a:pt x="2" y="139"/>
                    <a:pt x="0" y="148"/>
                    <a:pt x="9" y="163"/>
                  </a:cubicBezTo>
                  <a:cubicBezTo>
                    <a:pt x="18" y="178"/>
                    <a:pt x="19" y="184"/>
                    <a:pt x="31" y="196"/>
                  </a:cubicBezTo>
                  <a:cubicBezTo>
                    <a:pt x="42" y="208"/>
                    <a:pt x="50" y="210"/>
                    <a:pt x="69" y="206"/>
                  </a:cubicBezTo>
                  <a:cubicBezTo>
                    <a:pt x="70" y="206"/>
                    <a:pt x="72" y="204"/>
                    <a:pt x="72" y="203"/>
                  </a:cubicBezTo>
                  <a:cubicBezTo>
                    <a:pt x="73" y="201"/>
                    <a:pt x="77" y="199"/>
                    <a:pt x="79" y="198"/>
                  </a:cubicBezTo>
                  <a:cubicBezTo>
                    <a:pt x="82" y="197"/>
                    <a:pt x="84" y="198"/>
                    <a:pt x="85" y="198"/>
                  </a:cubicBezTo>
                  <a:cubicBezTo>
                    <a:pt x="87" y="199"/>
                    <a:pt x="90" y="199"/>
                    <a:pt x="91" y="199"/>
                  </a:cubicBezTo>
                  <a:cubicBezTo>
                    <a:pt x="97" y="196"/>
                    <a:pt x="100" y="194"/>
                    <a:pt x="105" y="191"/>
                  </a:cubicBezTo>
                  <a:cubicBezTo>
                    <a:pt x="114" y="187"/>
                    <a:pt x="112" y="200"/>
                    <a:pt x="134" y="195"/>
                  </a:cubicBezTo>
                  <a:cubicBezTo>
                    <a:pt x="156" y="190"/>
                    <a:pt x="162" y="173"/>
                    <a:pt x="168" y="168"/>
                  </a:cubicBezTo>
                  <a:cubicBezTo>
                    <a:pt x="174" y="163"/>
                    <a:pt x="179" y="180"/>
                    <a:pt x="196" y="173"/>
                  </a:cubicBezTo>
                  <a:cubicBezTo>
                    <a:pt x="213" y="166"/>
                    <a:pt x="225" y="159"/>
                    <a:pt x="217" y="134"/>
                  </a:cubicBezTo>
                  <a:cubicBezTo>
                    <a:pt x="209" y="109"/>
                    <a:pt x="172" y="79"/>
                    <a:pt x="149" y="67"/>
                  </a:cubicBezTo>
                  <a:close/>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87" name="Freeform 824">
              <a:extLst>
                <a:ext uri="{FF2B5EF4-FFF2-40B4-BE49-F238E27FC236}">
                  <a16:creationId xmlns:a16="http://schemas.microsoft.com/office/drawing/2014/main" id="{573A8638-EE7D-F3FD-54AD-B8F965CB9DD2}"/>
                </a:ext>
              </a:extLst>
            </p:cNvPr>
            <p:cNvSpPr>
              <a:spLocks/>
            </p:cNvSpPr>
            <p:nvPr/>
          </p:nvSpPr>
          <p:spPr bwMode="auto">
            <a:xfrm>
              <a:off x="3168" y="2866"/>
              <a:ext cx="163" cy="76"/>
            </a:xfrm>
            <a:custGeom>
              <a:avLst/>
              <a:gdLst>
                <a:gd name="T0" fmla="*/ 380 w 73"/>
                <a:gd name="T1" fmla="*/ 0 h 34"/>
                <a:gd name="T2" fmla="*/ 299 w 73"/>
                <a:gd name="T3" fmla="*/ 210 h 34"/>
                <a:gd name="T4" fmla="*/ 190 w 73"/>
                <a:gd name="T5" fmla="*/ 226 h 34"/>
                <a:gd name="T6" fmla="*/ 210 w 73"/>
                <a:gd name="T7" fmla="*/ 315 h 34"/>
                <a:gd name="T8" fmla="*/ 0 w 73"/>
                <a:gd name="T9" fmla="*/ 344 h 34"/>
                <a:gd name="T10" fmla="*/ 210 w 73"/>
                <a:gd name="T11" fmla="*/ 380 h 34"/>
                <a:gd name="T12" fmla="*/ 413 w 73"/>
                <a:gd name="T13" fmla="*/ 291 h 34"/>
                <a:gd name="T14" fmla="*/ 444 w 73"/>
                <a:gd name="T15" fmla="*/ 315 h 34"/>
                <a:gd name="T16" fmla="*/ 489 w 73"/>
                <a:gd name="T17" fmla="*/ 291 h 34"/>
                <a:gd name="T18" fmla="*/ 578 w 73"/>
                <a:gd name="T19" fmla="*/ 344 h 34"/>
                <a:gd name="T20" fmla="*/ 748 w 73"/>
                <a:gd name="T21" fmla="*/ 255 h 34"/>
                <a:gd name="T22" fmla="*/ 813 w 73"/>
                <a:gd name="T23" fmla="*/ 279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34">
                  <a:moveTo>
                    <a:pt x="34" y="0"/>
                  </a:moveTo>
                  <a:cubicBezTo>
                    <a:pt x="33" y="6"/>
                    <a:pt x="35" y="19"/>
                    <a:pt x="27" y="19"/>
                  </a:cubicBezTo>
                  <a:cubicBezTo>
                    <a:pt x="20" y="19"/>
                    <a:pt x="13" y="10"/>
                    <a:pt x="17" y="20"/>
                  </a:cubicBezTo>
                  <a:cubicBezTo>
                    <a:pt x="18" y="24"/>
                    <a:pt x="23" y="25"/>
                    <a:pt x="19" y="28"/>
                  </a:cubicBezTo>
                  <a:cubicBezTo>
                    <a:pt x="17" y="30"/>
                    <a:pt x="3" y="31"/>
                    <a:pt x="0" y="31"/>
                  </a:cubicBezTo>
                  <a:cubicBezTo>
                    <a:pt x="6" y="27"/>
                    <a:pt x="13" y="34"/>
                    <a:pt x="19" y="34"/>
                  </a:cubicBezTo>
                  <a:cubicBezTo>
                    <a:pt x="27" y="33"/>
                    <a:pt x="30" y="28"/>
                    <a:pt x="37" y="26"/>
                  </a:cubicBezTo>
                  <a:cubicBezTo>
                    <a:pt x="37" y="26"/>
                    <a:pt x="39" y="28"/>
                    <a:pt x="40" y="28"/>
                  </a:cubicBezTo>
                  <a:cubicBezTo>
                    <a:pt x="41" y="28"/>
                    <a:pt x="42" y="25"/>
                    <a:pt x="44" y="26"/>
                  </a:cubicBezTo>
                  <a:cubicBezTo>
                    <a:pt x="47" y="26"/>
                    <a:pt x="49" y="30"/>
                    <a:pt x="52" y="31"/>
                  </a:cubicBezTo>
                  <a:cubicBezTo>
                    <a:pt x="59" y="34"/>
                    <a:pt x="64" y="29"/>
                    <a:pt x="67" y="23"/>
                  </a:cubicBezTo>
                  <a:cubicBezTo>
                    <a:pt x="69" y="25"/>
                    <a:pt x="71" y="25"/>
                    <a:pt x="73" y="2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88" name="Freeform 825">
              <a:extLst>
                <a:ext uri="{FF2B5EF4-FFF2-40B4-BE49-F238E27FC236}">
                  <a16:creationId xmlns:a16="http://schemas.microsoft.com/office/drawing/2014/main" id="{CA1D3162-8EEC-D7C6-A3DF-F6022BBAFA10}"/>
                </a:ext>
              </a:extLst>
            </p:cNvPr>
            <p:cNvSpPr>
              <a:spLocks/>
            </p:cNvSpPr>
            <p:nvPr/>
          </p:nvSpPr>
          <p:spPr bwMode="auto">
            <a:xfrm>
              <a:off x="3134" y="2949"/>
              <a:ext cx="152" cy="45"/>
            </a:xfrm>
            <a:custGeom>
              <a:avLst/>
              <a:gdLst>
                <a:gd name="T0" fmla="*/ 56 w 68"/>
                <a:gd name="T1" fmla="*/ 0 h 20"/>
                <a:gd name="T2" fmla="*/ 45 w 68"/>
                <a:gd name="T3" fmla="*/ 146 h 20"/>
                <a:gd name="T4" fmla="*/ 199 w 68"/>
                <a:gd name="T5" fmla="*/ 162 h 20"/>
                <a:gd name="T6" fmla="*/ 279 w 68"/>
                <a:gd name="T7" fmla="*/ 117 h 20"/>
                <a:gd name="T8" fmla="*/ 360 w 68"/>
                <a:gd name="T9" fmla="*/ 194 h 20"/>
                <a:gd name="T10" fmla="*/ 505 w 68"/>
                <a:gd name="T11" fmla="*/ 194 h 20"/>
                <a:gd name="T12" fmla="*/ 525 w 68"/>
                <a:gd name="T13" fmla="*/ 126 h 20"/>
                <a:gd name="T14" fmla="*/ 579 w 68"/>
                <a:gd name="T15" fmla="*/ 137 h 20"/>
                <a:gd name="T16" fmla="*/ 760 w 68"/>
                <a:gd name="T17" fmla="*/ 13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20">
                  <a:moveTo>
                    <a:pt x="5" y="0"/>
                  </a:moveTo>
                  <a:cubicBezTo>
                    <a:pt x="2" y="3"/>
                    <a:pt x="0" y="10"/>
                    <a:pt x="4" y="13"/>
                  </a:cubicBezTo>
                  <a:cubicBezTo>
                    <a:pt x="8" y="15"/>
                    <a:pt x="16" y="9"/>
                    <a:pt x="18" y="14"/>
                  </a:cubicBezTo>
                  <a:cubicBezTo>
                    <a:pt x="22" y="14"/>
                    <a:pt x="25" y="13"/>
                    <a:pt x="25" y="10"/>
                  </a:cubicBezTo>
                  <a:cubicBezTo>
                    <a:pt x="23" y="17"/>
                    <a:pt x="28" y="16"/>
                    <a:pt x="32" y="17"/>
                  </a:cubicBezTo>
                  <a:cubicBezTo>
                    <a:pt x="36" y="17"/>
                    <a:pt x="42" y="20"/>
                    <a:pt x="45" y="17"/>
                  </a:cubicBezTo>
                  <a:cubicBezTo>
                    <a:pt x="47" y="16"/>
                    <a:pt x="46" y="12"/>
                    <a:pt x="47" y="11"/>
                  </a:cubicBezTo>
                  <a:cubicBezTo>
                    <a:pt x="50" y="9"/>
                    <a:pt x="49" y="11"/>
                    <a:pt x="52" y="12"/>
                  </a:cubicBezTo>
                  <a:cubicBezTo>
                    <a:pt x="58" y="13"/>
                    <a:pt x="62" y="15"/>
                    <a:pt x="68" y="12"/>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89" name="Freeform 826">
              <a:extLst>
                <a:ext uri="{FF2B5EF4-FFF2-40B4-BE49-F238E27FC236}">
                  <a16:creationId xmlns:a16="http://schemas.microsoft.com/office/drawing/2014/main" id="{E7F4ADC1-2580-3846-22C8-1348333DC0EB}"/>
                </a:ext>
              </a:extLst>
            </p:cNvPr>
            <p:cNvSpPr>
              <a:spLocks/>
            </p:cNvSpPr>
            <p:nvPr/>
          </p:nvSpPr>
          <p:spPr bwMode="auto">
            <a:xfrm>
              <a:off x="3215" y="3014"/>
              <a:ext cx="98" cy="40"/>
            </a:xfrm>
            <a:custGeom>
              <a:avLst/>
              <a:gdLst>
                <a:gd name="T0" fmla="*/ 0 w 44"/>
                <a:gd name="T1" fmla="*/ 153 h 18"/>
                <a:gd name="T2" fmla="*/ 165 w 44"/>
                <a:gd name="T3" fmla="*/ 118 h 18"/>
                <a:gd name="T4" fmla="*/ 287 w 44"/>
                <a:gd name="T5" fmla="*/ 153 h 18"/>
                <a:gd name="T6" fmla="*/ 352 w 44"/>
                <a:gd name="T7" fmla="*/ 36 h 18"/>
                <a:gd name="T8" fmla="*/ 486 w 44"/>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18">
                  <a:moveTo>
                    <a:pt x="0" y="14"/>
                  </a:moveTo>
                  <a:cubicBezTo>
                    <a:pt x="4" y="12"/>
                    <a:pt x="10" y="9"/>
                    <a:pt x="15" y="11"/>
                  </a:cubicBezTo>
                  <a:cubicBezTo>
                    <a:pt x="19" y="13"/>
                    <a:pt x="21" y="18"/>
                    <a:pt x="26" y="14"/>
                  </a:cubicBezTo>
                  <a:cubicBezTo>
                    <a:pt x="30" y="10"/>
                    <a:pt x="27" y="5"/>
                    <a:pt x="32" y="3"/>
                  </a:cubicBezTo>
                  <a:cubicBezTo>
                    <a:pt x="37" y="1"/>
                    <a:pt x="40" y="4"/>
                    <a:pt x="44"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0" name="Freeform 827">
              <a:extLst>
                <a:ext uri="{FF2B5EF4-FFF2-40B4-BE49-F238E27FC236}">
                  <a16:creationId xmlns:a16="http://schemas.microsoft.com/office/drawing/2014/main" id="{2C0BEE7D-A9DE-A644-8F08-AEEFF34BC535}"/>
                </a:ext>
              </a:extLst>
            </p:cNvPr>
            <p:cNvSpPr>
              <a:spLocks/>
            </p:cNvSpPr>
            <p:nvPr/>
          </p:nvSpPr>
          <p:spPr bwMode="auto">
            <a:xfrm>
              <a:off x="3273" y="2998"/>
              <a:ext cx="99" cy="83"/>
            </a:xfrm>
            <a:custGeom>
              <a:avLst/>
              <a:gdLst>
                <a:gd name="T0" fmla="*/ 0 w 44"/>
                <a:gd name="T1" fmla="*/ 336 h 37"/>
                <a:gd name="T2" fmla="*/ 308 w 44"/>
                <a:gd name="T3" fmla="*/ 372 h 37"/>
                <a:gd name="T4" fmla="*/ 410 w 44"/>
                <a:gd name="T5" fmla="*/ 90 h 37"/>
                <a:gd name="T6" fmla="*/ 482 w 44"/>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7">
                  <a:moveTo>
                    <a:pt x="0" y="30"/>
                  </a:moveTo>
                  <a:cubicBezTo>
                    <a:pt x="4" y="37"/>
                    <a:pt x="20" y="37"/>
                    <a:pt x="27" y="33"/>
                  </a:cubicBezTo>
                  <a:cubicBezTo>
                    <a:pt x="36" y="28"/>
                    <a:pt x="33" y="17"/>
                    <a:pt x="36" y="8"/>
                  </a:cubicBezTo>
                  <a:cubicBezTo>
                    <a:pt x="42" y="10"/>
                    <a:pt x="44" y="4"/>
                    <a:pt x="42"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1" name="Freeform 828">
              <a:extLst>
                <a:ext uri="{FF2B5EF4-FFF2-40B4-BE49-F238E27FC236}">
                  <a16:creationId xmlns:a16="http://schemas.microsoft.com/office/drawing/2014/main" id="{92ADC4AE-F15D-C097-364D-6563828AA2A3}"/>
                </a:ext>
              </a:extLst>
            </p:cNvPr>
            <p:cNvSpPr>
              <a:spLocks/>
            </p:cNvSpPr>
            <p:nvPr/>
          </p:nvSpPr>
          <p:spPr bwMode="auto">
            <a:xfrm>
              <a:off x="3242" y="3133"/>
              <a:ext cx="65" cy="40"/>
            </a:xfrm>
            <a:custGeom>
              <a:avLst/>
              <a:gdLst>
                <a:gd name="T0" fmla="*/ 0 w 29"/>
                <a:gd name="T1" fmla="*/ 98 h 18"/>
                <a:gd name="T2" fmla="*/ 101 w 29"/>
                <a:gd name="T3" fmla="*/ 118 h 18"/>
                <a:gd name="T4" fmla="*/ 226 w 29"/>
                <a:gd name="T5" fmla="*/ 9 h 18"/>
                <a:gd name="T6" fmla="*/ 327 w 29"/>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8">
                  <a:moveTo>
                    <a:pt x="0" y="9"/>
                  </a:moveTo>
                  <a:cubicBezTo>
                    <a:pt x="0" y="16"/>
                    <a:pt x="6" y="14"/>
                    <a:pt x="9" y="11"/>
                  </a:cubicBezTo>
                  <a:cubicBezTo>
                    <a:pt x="14" y="18"/>
                    <a:pt x="20" y="5"/>
                    <a:pt x="20" y="1"/>
                  </a:cubicBezTo>
                  <a:cubicBezTo>
                    <a:pt x="23" y="0"/>
                    <a:pt x="27" y="1"/>
                    <a:pt x="29"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2" name="Freeform 829">
              <a:extLst>
                <a:ext uri="{FF2B5EF4-FFF2-40B4-BE49-F238E27FC236}">
                  <a16:creationId xmlns:a16="http://schemas.microsoft.com/office/drawing/2014/main" id="{D2EF75FE-B2BC-EB71-C9B7-AFAF475E7F9E}"/>
                </a:ext>
              </a:extLst>
            </p:cNvPr>
            <p:cNvSpPr>
              <a:spLocks/>
            </p:cNvSpPr>
            <p:nvPr/>
          </p:nvSpPr>
          <p:spPr bwMode="auto">
            <a:xfrm>
              <a:off x="3138" y="3341"/>
              <a:ext cx="54" cy="14"/>
            </a:xfrm>
            <a:custGeom>
              <a:avLst/>
              <a:gdLst>
                <a:gd name="T0" fmla="*/ 0 w 24"/>
                <a:gd name="T1" fmla="*/ 77 h 6"/>
                <a:gd name="T2" fmla="*/ 101 w 24"/>
                <a:gd name="T3" fmla="*/ 37 h 6"/>
                <a:gd name="T4" fmla="*/ 146 w 24"/>
                <a:gd name="T5" fmla="*/ 37 h 6"/>
                <a:gd name="T6" fmla="*/ 194 w 24"/>
                <a:gd name="T7" fmla="*/ 12 h 6"/>
                <a:gd name="T8" fmla="*/ 275 w 2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0" y="6"/>
                  </a:moveTo>
                  <a:cubicBezTo>
                    <a:pt x="1" y="6"/>
                    <a:pt x="7" y="3"/>
                    <a:pt x="9" y="3"/>
                  </a:cubicBezTo>
                  <a:cubicBezTo>
                    <a:pt x="9" y="3"/>
                    <a:pt x="12" y="4"/>
                    <a:pt x="13" y="3"/>
                  </a:cubicBezTo>
                  <a:cubicBezTo>
                    <a:pt x="14" y="3"/>
                    <a:pt x="16" y="2"/>
                    <a:pt x="17" y="1"/>
                  </a:cubicBezTo>
                  <a:cubicBezTo>
                    <a:pt x="19" y="5"/>
                    <a:pt x="23" y="4"/>
                    <a:pt x="24"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3" name="Freeform 830">
              <a:extLst>
                <a:ext uri="{FF2B5EF4-FFF2-40B4-BE49-F238E27FC236}">
                  <a16:creationId xmlns:a16="http://schemas.microsoft.com/office/drawing/2014/main" id="{C8A4E65D-BC33-F303-452C-280EB9AEBC47}"/>
                </a:ext>
              </a:extLst>
            </p:cNvPr>
            <p:cNvSpPr>
              <a:spLocks/>
            </p:cNvSpPr>
            <p:nvPr/>
          </p:nvSpPr>
          <p:spPr bwMode="auto">
            <a:xfrm>
              <a:off x="3183" y="3364"/>
              <a:ext cx="126" cy="49"/>
            </a:xfrm>
            <a:custGeom>
              <a:avLst/>
              <a:gdLst>
                <a:gd name="T0" fmla="*/ 0 w 56"/>
                <a:gd name="T1" fmla="*/ 198 h 22"/>
                <a:gd name="T2" fmla="*/ 389 w 56"/>
                <a:gd name="T3" fmla="*/ 53 h 22"/>
                <a:gd name="T4" fmla="*/ 389 w 56"/>
                <a:gd name="T5" fmla="*/ 53 h 22"/>
                <a:gd name="T6" fmla="*/ 410 w 56"/>
                <a:gd name="T7" fmla="*/ 65 h 22"/>
                <a:gd name="T8" fmla="*/ 410 w 56"/>
                <a:gd name="T9" fmla="*/ 0 h 22"/>
                <a:gd name="T10" fmla="*/ 446 w 56"/>
                <a:gd name="T11" fmla="*/ 100 h 22"/>
                <a:gd name="T12" fmla="*/ 538 w 56"/>
                <a:gd name="T13" fmla="*/ 65 h 22"/>
                <a:gd name="T14" fmla="*/ 639 w 56"/>
                <a:gd name="T15" fmla="*/ 4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22">
                  <a:moveTo>
                    <a:pt x="0" y="18"/>
                  </a:moveTo>
                  <a:cubicBezTo>
                    <a:pt x="12" y="17"/>
                    <a:pt x="32" y="22"/>
                    <a:pt x="34" y="5"/>
                  </a:cubicBezTo>
                  <a:cubicBezTo>
                    <a:pt x="34" y="5"/>
                    <a:pt x="34" y="5"/>
                    <a:pt x="34" y="5"/>
                  </a:cubicBezTo>
                  <a:cubicBezTo>
                    <a:pt x="34" y="5"/>
                    <a:pt x="36" y="6"/>
                    <a:pt x="36" y="6"/>
                  </a:cubicBezTo>
                  <a:cubicBezTo>
                    <a:pt x="36" y="3"/>
                    <a:pt x="37" y="3"/>
                    <a:pt x="36" y="0"/>
                  </a:cubicBezTo>
                  <a:cubicBezTo>
                    <a:pt x="37" y="3"/>
                    <a:pt x="37" y="7"/>
                    <a:pt x="39" y="9"/>
                  </a:cubicBezTo>
                  <a:cubicBezTo>
                    <a:pt x="42" y="10"/>
                    <a:pt x="46" y="8"/>
                    <a:pt x="47" y="6"/>
                  </a:cubicBezTo>
                  <a:cubicBezTo>
                    <a:pt x="50" y="7"/>
                    <a:pt x="54" y="5"/>
                    <a:pt x="56" y="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4" name="Freeform 831">
              <a:extLst>
                <a:ext uri="{FF2B5EF4-FFF2-40B4-BE49-F238E27FC236}">
                  <a16:creationId xmlns:a16="http://schemas.microsoft.com/office/drawing/2014/main" id="{388D8DA1-C0AD-7366-8ED6-E4399924A1F2}"/>
                </a:ext>
              </a:extLst>
            </p:cNvPr>
            <p:cNvSpPr>
              <a:spLocks/>
            </p:cNvSpPr>
            <p:nvPr/>
          </p:nvSpPr>
          <p:spPr bwMode="auto">
            <a:xfrm>
              <a:off x="3260" y="3236"/>
              <a:ext cx="80" cy="85"/>
            </a:xfrm>
            <a:custGeom>
              <a:avLst/>
              <a:gdLst>
                <a:gd name="T0" fmla="*/ 0 w 36"/>
                <a:gd name="T1" fmla="*/ 425 h 38"/>
                <a:gd name="T2" fmla="*/ 98 w 36"/>
                <a:gd name="T3" fmla="*/ 371 h 38"/>
                <a:gd name="T4" fmla="*/ 231 w 36"/>
                <a:gd name="T5" fmla="*/ 371 h 38"/>
                <a:gd name="T6" fmla="*/ 198 w 36"/>
                <a:gd name="T7" fmla="*/ 271 h 38"/>
                <a:gd name="T8" fmla="*/ 231 w 36"/>
                <a:gd name="T9" fmla="*/ 145 h 38"/>
                <a:gd name="T10" fmla="*/ 231 w 36"/>
                <a:gd name="T11" fmla="*/ 170 h 38"/>
                <a:gd name="T12" fmla="*/ 396 w 36"/>
                <a:gd name="T13" fmla="*/ 81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8">
                  <a:moveTo>
                    <a:pt x="0" y="38"/>
                  </a:moveTo>
                  <a:cubicBezTo>
                    <a:pt x="2" y="36"/>
                    <a:pt x="5" y="33"/>
                    <a:pt x="9" y="33"/>
                  </a:cubicBezTo>
                  <a:cubicBezTo>
                    <a:pt x="12" y="32"/>
                    <a:pt x="18" y="35"/>
                    <a:pt x="21" y="33"/>
                  </a:cubicBezTo>
                  <a:cubicBezTo>
                    <a:pt x="26" y="29"/>
                    <a:pt x="19" y="26"/>
                    <a:pt x="18" y="24"/>
                  </a:cubicBezTo>
                  <a:cubicBezTo>
                    <a:pt x="16" y="19"/>
                    <a:pt x="17" y="17"/>
                    <a:pt x="21" y="13"/>
                  </a:cubicBezTo>
                  <a:cubicBezTo>
                    <a:pt x="21" y="14"/>
                    <a:pt x="20" y="15"/>
                    <a:pt x="21" y="15"/>
                  </a:cubicBezTo>
                  <a:cubicBezTo>
                    <a:pt x="23" y="11"/>
                    <a:pt x="31" y="0"/>
                    <a:pt x="36" y="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5" name="Freeform 832">
              <a:extLst>
                <a:ext uri="{FF2B5EF4-FFF2-40B4-BE49-F238E27FC236}">
                  <a16:creationId xmlns:a16="http://schemas.microsoft.com/office/drawing/2014/main" id="{92178042-637A-7A64-4278-E76AB50F8413}"/>
                </a:ext>
              </a:extLst>
            </p:cNvPr>
            <p:cNvSpPr>
              <a:spLocks/>
            </p:cNvSpPr>
            <p:nvPr/>
          </p:nvSpPr>
          <p:spPr bwMode="auto">
            <a:xfrm>
              <a:off x="3177" y="2745"/>
              <a:ext cx="112" cy="51"/>
            </a:xfrm>
            <a:custGeom>
              <a:avLst/>
              <a:gdLst>
                <a:gd name="T0" fmla="*/ 0 w 50"/>
                <a:gd name="T1" fmla="*/ 89 h 23"/>
                <a:gd name="T2" fmla="*/ 170 w 50"/>
                <a:gd name="T3" fmla="*/ 9 h 23"/>
                <a:gd name="T4" fmla="*/ 271 w 50"/>
                <a:gd name="T5" fmla="*/ 53 h 23"/>
                <a:gd name="T6" fmla="*/ 327 w 50"/>
                <a:gd name="T7" fmla="*/ 173 h 23"/>
                <a:gd name="T8" fmla="*/ 372 w 50"/>
                <a:gd name="T9" fmla="*/ 251 h 23"/>
                <a:gd name="T10" fmla="*/ 562 w 50"/>
                <a:gd name="T11" fmla="*/ 25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3">
                  <a:moveTo>
                    <a:pt x="0" y="8"/>
                  </a:moveTo>
                  <a:cubicBezTo>
                    <a:pt x="3" y="6"/>
                    <a:pt x="10" y="0"/>
                    <a:pt x="15" y="1"/>
                  </a:cubicBezTo>
                  <a:cubicBezTo>
                    <a:pt x="19" y="2"/>
                    <a:pt x="19" y="8"/>
                    <a:pt x="24" y="5"/>
                  </a:cubicBezTo>
                  <a:cubicBezTo>
                    <a:pt x="26" y="9"/>
                    <a:pt x="24" y="15"/>
                    <a:pt x="29" y="16"/>
                  </a:cubicBezTo>
                  <a:cubicBezTo>
                    <a:pt x="30" y="18"/>
                    <a:pt x="31" y="21"/>
                    <a:pt x="33" y="23"/>
                  </a:cubicBezTo>
                  <a:cubicBezTo>
                    <a:pt x="38" y="20"/>
                    <a:pt x="47" y="16"/>
                    <a:pt x="50" y="23"/>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6" name="Freeform 833">
              <a:extLst>
                <a:ext uri="{FF2B5EF4-FFF2-40B4-BE49-F238E27FC236}">
                  <a16:creationId xmlns:a16="http://schemas.microsoft.com/office/drawing/2014/main" id="{EA203515-30E4-D153-32A9-C8EDEDAE388C}"/>
                </a:ext>
              </a:extLst>
            </p:cNvPr>
            <p:cNvSpPr>
              <a:spLocks/>
            </p:cNvSpPr>
            <p:nvPr/>
          </p:nvSpPr>
          <p:spPr bwMode="auto">
            <a:xfrm>
              <a:off x="3228" y="2668"/>
              <a:ext cx="54" cy="41"/>
            </a:xfrm>
            <a:custGeom>
              <a:avLst/>
              <a:gdLst>
                <a:gd name="T0" fmla="*/ 45 w 24"/>
                <a:gd name="T1" fmla="*/ 141 h 18"/>
                <a:gd name="T2" fmla="*/ 117 w 24"/>
                <a:gd name="T3" fmla="*/ 0 h 18"/>
                <a:gd name="T4" fmla="*/ 263 w 24"/>
                <a:gd name="T5" fmla="*/ 93 h 18"/>
                <a:gd name="T6" fmla="*/ 275 w 24"/>
                <a:gd name="T7" fmla="*/ 21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4" y="12"/>
                  </a:moveTo>
                  <a:cubicBezTo>
                    <a:pt x="0" y="7"/>
                    <a:pt x="3" y="0"/>
                    <a:pt x="10" y="0"/>
                  </a:cubicBezTo>
                  <a:cubicBezTo>
                    <a:pt x="14" y="1"/>
                    <a:pt x="20" y="5"/>
                    <a:pt x="23" y="8"/>
                  </a:cubicBezTo>
                  <a:cubicBezTo>
                    <a:pt x="21" y="11"/>
                    <a:pt x="18" y="18"/>
                    <a:pt x="24" y="1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7" name="Freeform 834">
              <a:extLst>
                <a:ext uri="{FF2B5EF4-FFF2-40B4-BE49-F238E27FC236}">
                  <a16:creationId xmlns:a16="http://schemas.microsoft.com/office/drawing/2014/main" id="{C7E834BE-B03E-DDAD-32FC-03C8E8B521F8}"/>
                </a:ext>
              </a:extLst>
            </p:cNvPr>
            <p:cNvSpPr>
              <a:spLocks/>
            </p:cNvSpPr>
            <p:nvPr/>
          </p:nvSpPr>
          <p:spPr bwMode="auto">
            <a:xfrm>
              <a:off x="3300" y="2722"/>
              <a:ext cx="27" cy="38"/>
            </a:xfrm>
            <a:custGeom>
              <a:avLst/>
              <a:gdLst>
                <a:gd name="T0" fmla="*/ 11 w 12"/>
                <a:gd name="T1" fmla="*/ 0 h 17"/>
                <a:gd name="T2" fmla="*/ 25 w 12"/>
                <a:gd name="T3" fmla="*/ 154 h 17"/>
                <a:gd name="T4" fmla="*/ 72 w 12"/>
                <a:gd name="T5" fmla="*/ 190 h 17"/>
                <a:gd name="T6" fmla="*/ 0 60000 65536"/>
                <a:gd name="T7" fmla="*/ 0 60000 65536"/>
                <a:gd name="T8" fmla="*/ 0 60000 65536"/>
              </a:gdLst>
              <a:ahLst/>
              <a:cxnLst>
                <a:cxn ang="T6">
                  <a:pos x="T0" y="T1"/>
                </a:cxn>
                <a:cxn ang="T7">
                  <a:pos x="T2" y="T3"/>
                </a:cxn>
                <a:cxn ang="T8">
                  <a:pos x="T4" y="T5"/>
                </a:cxn>
              </a:cxnLst>
              <a:rect l="0" t="0" r="r" b="b"/>
              <a:pathLst>
                <a:path w="12" h="17">
                  <a:moveTo>
                    <a:pt x="1" y="0"/>
                  </a:moveTo>
                  <a:cubicBezTo>
                    <a:pt x="0" y="5"/>
                    <a:pt x="12" y="8"/>
                    <a:pt x="2" y="14"/>
                  </a:cubicBezTo>
                  <a:cubicBezTo>
                    <a:pt x="4" y="15"/>
                    <a:pt x="5" y="16"/>
                    <a:pt x="6" y="1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8" name="Freeform 835">
              <a:extLst>
                <a:ext uri="{FF2B5EF4-FFF2-40B4-BE49-F238E27FC236}">
                  <a16:creationId xmlns:a16="http://schemas.microsoft.com/office/drawing/2014/main" id="{92045AC3-FABB-C724-C183-E45B1D166884}"/>
                </a:ext>
              </a:extLst>
            </p:cNvPr>
            <p:cNvSpPr>
              <a:spLocks/>
            </p:cNvSpPr>
            <p:nvPr/>
          </p:nvSpPr>
          <p:spPr bwMode="auto">
            <a:xfrm>
              <a:off x="3313" y="2803"/>
              <a:ext cx="23" cy="49"/>
            </a:xfrm>
            <a:custGeom>
              <a:avLst/>
              <a:gdLst>
                <a:gd name="T0" fmla="*/ 0 w 10"/>
                <a:gd name="T1" fmla="*/ 0 h 22"/>
                <a:gd name="T2" fmla="*/ 85 w 10"/>
                <a:gd name="T3" fmla="*/ 134 h 22"/>
                <a:gd name="T4" fmla="*/ 122 w 10"/>
                <a:gd name="T5" fmla="*/ 154 h 22"/>
                <a:gd name="T6" fmla="*/ 74 w 10"/>
                <a:gd name="T7" fmla="*/ 243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0" y="0"/>
                  </a:moveTo>
                  <a:cubicBezTo>
                    <a:pt x="8" y="2"/>
                    <a:pt x="9" y="5"/>
                    <a:pt x="7" y="12"/>
                  </a:cubicBezTo>
                  <a:cubicBezTo>
                    <a:pt x="8" y="13"/>
                    <a:pt x="9" y="14"/>
                    <a:pt x="10" y="14"/>
                  </a:cubicBezTo>
                  <a:cubicBezTo>
                    <a:pt x="7" y="16"/>
                    <a:pt x="3" y="18"/>
                    <a:pt x="6" y="22"/>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99" name="Freeform 836">
              <a:extLst>
                <a:ext uri="{FF2B5EF4-FFF2-40B4-BE49-F238E27FC236}">
                  <a16:creationId xmlns:a16="http://schemas.microsoft.com/office/drawing/2014/main" id="{DF51A90C-E10A-D1C8-31B1-A9333BB78F23}"/>
                </a:ext>
              </a:extLst>
            </p:cNvPr>
            <p:cNvSpPr>
              <a:spLocks/>
            </p:cNvSpPr>
            <p:nvPr/>
          </p:nvSpPr>
          <p:spPr bwMode="auto">
            <a:xfrm>
              <a:off x="3143" y="2511"/>
              <a:ext cx="87" cy="34"/>
            </a:xfrm>
            <a:custGeom>
              <a:avLst/>
              <a:gdLst>
                <a:gd name="T0" fmla="*/ 0 w 39"/>
                <a:gd name="T1" fmla="*/ 73 h 15"/>
                <a:gd name="T2" fmla="*/ 109 w 39"/>
                <a:gd name="T3" fmla="*/ 0 h 15"/>
                <a:gd name="T4" fmla="*/ 243 w 39"/>
                <a:gd name="T5" fmla="*/ 73 h 15"/>
                <a:gd name="T6" fmla="*/ 397 w 39"/>
                <a:gd name="T7" fmla="*/ 73 h 15"/>
                <a:gd name="T8" fmla="*/ 424 w 39"/>
                <a:gd name="T9" fmla="*/ 17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5">
                  <a:moveTo>
                    <a:pt x="0" y="6"/>
                  </a:moveTo>
                  <a:cubicBezTo>
                    <a:pt x="3" y="4"/>
                    <a:pt x="7" y="2"/>
                    <a:pt x="10" y="0"/>
                  </a:cubicBezTo>
                  <a:cubicBezTo>
                    <a:pt x="14" y="6"/>
                    <a:pt x="15" y="7"/>
                    <a:pt x="22" y="6"/>
                  </a:cubicBezTo>
                  <a:cubicBezTo>
                    <a:pt x="24" y="12"/>
                    <a:pt x="32" y="8"/>
                    <a:pt x="36" y="6"/>
                  </a:cubicBezTo>
                  <a:cubicBezTo>
                    <a:pt x="37" y="9"/>
                    <a:pt x="39" y="13"/>
                    <a:pt x="38" y="1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0" name="Freeform 837">
              <a:extLst>
                <a:ext uri="{FF2B5EF4-FFF2-40B4-BE49-F238E27FC236}">
                  <a16:creationId xmlns:a16="http://schemas.microsoft.com/office/drawing/2014/main" id="{B5646927-A2CC-97AD-4463-71649949C539}"/>
                </a:ext>
              </a:extLst>
            </p:cNvPr>
            <p:cNvSpPr>
              <a:spLocks/>
            </p:cNvSpPr>
            <p:nvPr/>
          </p:nvSpPr>
          <p:spPr bwMode="auto">
            <a:xfrm>
              <a:off x="3208" y="2565"/>
              <a:ext cx="29" cy="50"/>
            </a:xfrm>
            <a:custGeom>
              <a:avLst/>
              <a:gdLst>
                <a:gd name="T0" fmla="*/ 125 w 13"/>
                <a:gd name="T1" fmla="*/ 0 h 22"/>
                <a:gd name="T2" fmla="*/ 134 w 13"/>
                <a:gd name="T3" fmla="*/ 186 h 22"/>
                <a:gd name="T4" fmla="*/ 109 w 13"/>
                <a:gd name="T5" fmla="*/ 223 h 22"/>
                <a:gd name="T6" fmla="*/ 145 w 13"/>
                <a:gd name="T7" fmla="*/ 259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11" y="0"/>
                  </a:moveTo>
                  <a:cubicBezTo>
                    <a:pt x="6" y="4"/>
                    <a:pt x="0" y="17"/>
                    <a:pt x="12" y="16"/>
                  </a:cubicBezTo>
                  <a:cubicBezTo>
                    <a:pt x="11" y="17"/>
                    <a:pt x="12" y="18"/>
                    <a:pt x="10" y="19"/>
                  </a:cubicBezTo>
                  <a:cubicBezTo>
                    <a:pt x="11" y="20"/>
                    <a:pt x="12" y="22"/>
                    <a:pt x="13" y="22"/>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1" name="Freeform 838">
              <a:extLst>
                <a:ext uri="{FF2B5EF4-FFF2-40B4-BE49-F238E27FC236}">
                  <a16:creationId xmlns:a16="http://schemas.microsoft.com/office/drawing/2014/main" id="{EBBB0CBA-9AB0-A04E-7E83-619719CC24D1}"/>
                </a:ext>
              </a:extLst>
            </p:cNvPr>
            <p:cNvSpPr>
              <a:spLocks/>
            </p:cNvSpPr>
            <p:nvPr/>
          </p:nvSpPr>
          <p:spPr bwMode="auto">
            <a:xfrm>
              <a:off x="3221" y="3207"/>
              <a:ext cx="56" cy="65"/>
            </a:xfrm>
            <a:custGeom>
              <a:avLst/>
              <a:gdLst>
                <a:gd name="T0" fmla="*/ 36 w 25"/>
                <a:gd name="T1" fmla="*/ 235 h 29"/>
                <a:gd name="T2" fmla="*/ 90 w 25"/>
                <a:gd name="T3" fmla="*/ 282 h 29"/>
                <a:gd name="T4" fmla="*/ 101 w 25"/>
                <a:gd name="T5" fmla="*/ 126 h 29"/>
                <a:gd name="T6" fmla="*/ 146 w 25"/>
                <a:gd name="T7" fmla="*/ 36 h 29"/>
                <a:gd name="T8" fmla="*/ 280 w 2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3" y="21"/>
                  </a:moveTo>
                  <a:cubicBezTo>
                    <a:pt x="0" y="26"/>
                    <a:pt x="4" y="29"/>
                    <a:pt x="8" y="25"/>
                  </a:cubicBezTo>
                  <a:cubicBezTo>
                    <a:pt x="10" y="22"/>
                    <a:pt x="9" y="15"/>
                    <a:pt x="9" y="11"/>
                  </a:cubicBezTo>
                  <a:cubicBezTo>
                    <a:pt x="15" y="13"/>
                    <a:pt x="11" y="5"/>
                    <a:pt x="13" y="3"/>
                  </a:cubicBezTo>
                  <a:cubicBezTo>
                    <a:pt x="16" y="8"/>
                    <a:pt x="23" y="4"/>
                    <a:pt x="25"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2" name="Freeform 839">
              <a:extLst>
                <a:ext uri="{FF2B5EF4-FFF2-40B4-BE49-F238E27FC236}">
                  <a16:creationId xmlns:a16="http://schemas.microsoft.com/office/drawing/2014/main" id="{7A568F0F-9835-D8B7-40B0-DACA6F90E9DE}"/>
                </a:ext>
              </a:extLst>
            </p:cNvPr>
            <p:cNvSpPr>
              <a:spLocks/>
            </p:cNvSpPr>
            <p:nvPr/>
          </p:nvSpPr>
          <p:spPr bwMode="auto">
            <a:xfrm>
              <a:off x="3327" y="3088"/>
              <a:ext cx="49" cy="76"/>
            </a:xfrm>
            <a:custGeom>
              <a:avLst/>
              <a:gdLst>
                <a:gd name="T0" fmla="*/ 243 w 22"/>
                <a:gd name="T1" fmla="*/ 20 h 34"/>
                <a:gd name="T2" fmla="*/ 134 w 22"/>
                <a:gd name="T3" fmla="*/ 154 h 34"/>
                <a:gd name="T4" fmla="*/ 36 w 22"/>
                <a:gd name="T5" fmla="*/ 235 h 34"/>
                <a:gd name="T6" fmla="*/ 0 w 22"/>
                <a:gd name="T7" fmla="*/ 380 h 34"/>
                <a:gd name="T8" fmla="*/ 53 w 22"/>
                <a:gd name="T9" fmla="*/ 36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4">
                  <a:moveTo>
                    <a:pt x="22" y="2"/>
                  </a:moveTo>
                  <a:cubicBezTo>
                    <a:pt x="18" y="0"/>
                    <a:pt x="7" y="9"/>
                    <a:pt x="12" y="14"/>
                  </a:cubicBezTo>
                  <a:cubicBezTo>
                    <a:pt x="9" y="16"/>
                    <a:pt x="5" y="17"/>
                    <a:pt x="3" y="21"/>
                  </a:cubicBezTo>
                  <a:cubicBezTo>
                    <a:pt x="1" y="25"/>
                    <a:pt x="2" y="30"/>
                    <a:pt x="0" y="34"/>
                  </a:cubicBezTo>
                  <a:cubicBezTo>
                    <a:pt x="2" y="34"/>
                    <a:pt x="3" y="34"/>
                    <a:pt x="5" y="33"/>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3" name="Freeform 840">
              <a:extLst>
                <a:ext uri="{FF2B5EF4-FFF2-40B4-BE49-F238E27FC236}">
                  <a16:creationId xmlns:a16="http://schemas.microsoft.com/office/drawing/2014/main" id="{3405223D-CA8A-55DD-07AD-B10DE634CDE6}"/>
                </a:ext>
              </a:extLst>
            </p:cNvPr>
            <p:cNvSpPr>
              <a:spLocks/>
            </p:cNvSpPr>
            <p:nvPr/>
          </p:nvSpPr>
          <p:spPr bwMode="auto">
            <a:xfrm>
              <a:off x="3215" y="3474"/>
              <a:ext cx="119" cy="38"/>
            </a:xfrm>
            <a:custGeom>
              <a:avLst/>
              <a:gdLst>
                <a:gd name="T0" fmla="*/ 599 w 53"/>
                <a:gd name="T1" fmla="*/ 0 h 17"/>
                <a:gd name="T2" fmla="*/ 465 w 53"/>
                <a:gd name="T3" fmla="*/ 80 h 17"/>
                <a:gd name="T4" fmla="*/ 263 w 53"/>
                <a:gd name="T5" fmla="*/ 134 h 17"/>
                <a:gd name="T6" fmla="*/ 101 w 53"/>
                <a:gd name="T7" fmla="*/ 19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17">
                  <a:moveTo>
                    <a:pt x="53" y="0"/>
                  </a:moveTo>
                  <a:cubicBezTo>
                    <a:pt x="48" y="0"/>
                    <a:pt x="28" y="0"/>
                    <a:pt x="41" y="7"/>
                  </a:cubicBezTo>
                  <a:cubicBezTo>
                    <a:pt x="38" y="9"/>
                    <a:pt x="26" y="12"/>
                    <a:pt x="23" y="12"/>
                  </a:cubicBezTo>
                  <a:cubicBezTo>
                    <a:pt x="21" y="12"/>
                    <a:pt x="0" y="9"/>
                    <a:pt x="9" y="1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4" name="Freeform 841">
              <a:extLst>
                <a:ext uri="{FF2B5EF4-FFF2-40B4-BE49-F238E27FC236}">
                  <a16:creationId xmlns:a16="http://schemas.microsoft.com/office/drawing/2014/main" id="{6E1BA8D2-FA34-B3FF-FF78-B14A5BEC6227}"/>
                </a:ext>
              </a:extLst>
            </p:cNvPr>
            <p:cNvSpPr>
              <a:spLocks/>
            </p:cNvSpPr>
            <p:nvPr/>
          </p:nvSpPr>
          <p:spPr bwMode="auto">
            <a:xfrm>
              <a:off x="3154" y="3568"/>
              <a:ext cx="119" cy="52"/>
            </a:xfrm>
            <a:custGeom>
              <a:avLst/>
              <a:gdLst>
                <a:gd name="T0" fmla="*/ 171 w 53"/>
                <a:gd name="T1" fmla="*/ 102 h 23"/>
                <a:gd name="T2" fmla="*/ 126 w 53"/>
                <a:gd name="T3" fmla="*/ 11 h 23"/>
                <a:gd name="T4" fmla="*/ 227 w 53"/>
                <a:gd name="T5" fmla="*/ 36 h 23"/>
                <a:gd name="T6" fmla="*/ 328 w 53"/>
                <a:gd name="T7" fmla="*/ 57 h 23"/>
                <a:gd name="T8" fmla="*/ 418 w 53"/>
                <a:gd name="T9" fmla="*/ 219 h 23"/>
                <a:gd name="T10" fmla="*/ 510 w 53"/>
                <a:gd name="T11" fmla="*/ 210 h 23"/>
                <a:gd name="T12" fmla="*/ 599 w 53"/>
                <a:gd name="T13" fmla="*/ 267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23">
                  <a:moveTo>
                    <a:pt x="15" y="9"/>
                  </a:moveTo>
                  <a:cubicBezTo>
                    <a:pt x="9" y="7"/>
                    <a:pt x="0" y="2"/>
                    <a:pt x="11" y="1"/>
                  </a:cubicBezTo>
                  <a:cubicBezTo>
                    <a:pt x="15" y="0"/>
                    <a:pt x="17" y="2"/>
                    <a:pt x="20" y="3"/>
                  </a:cubicBezTo>
                  <a:cubicBezTo>
                    <a:pt x="23" y="4"/>
                    <a:pt x="26" y="4"/>
                    <a:pt x="29" y="5"/>
                  </a:cubicBezTo>
                  <a:cubicBezTo>
                    <a:pt x="38" y="8"/>
                    <a:pt x="30" y="15"/>
                    <a:pt x="37" y="19"/>
                  </a:cubicBezTo>
                  <a:cubicBezTo>
                    <a:pt x="40" y="21"/>
                    <a:pt x="42" y="18"/>
                    <a:pt x="45" y="18"/>
                  </a:cubicBezTo>
                  <a:cubicBezTo>
                    <a:pt x="48" y="19"/>
                    <a:pt x="51" y="21"/>
                    <a:pt x="53" y="23"/>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5" name="Freeform 842">
              <a:extLst>
                <a:ext uri="{FF2B5EF4-FFF2-40B4-BE49-F238E27FC236}">
                  <a16:creationId xmlns:a16="http://schemas.microsoft.com/office/drawing/2014/main" id="{CAC5F693-5630-15AD-4AEC-F71C07B3C344}"/>
                </a:ext>
              </a:extLst>
            </p:cNvPr>
            <p:cNvSpPr>
              <a:spLocks/>
            </p:cNvSpPr>
            <p:nvPr/>
          </p:nvSpPr>
          <p:spPr bwMode="auto">
            <a:xfrm>
              <a:off x="3322" y="3656"/>
              <a:ext cx="36" cy="65"/>
            </a:xfrm>
            <a:custGeom>
              <a:avLst/>
              <a:gdLst>
                <a:gd name="T0" fmla="*/ 162 w 16"/>
                <a:gd name="T1" fmla="*/ 36 h 29"/>
                <a:gd name="T2" fmla="*/ 25 w 16"/>
                <a:gd name="T3" fmla="*/ 65 h 29"/>
                <a:gd name="T4" fmla="*/ 92 w 16"/>
                <a:gd name="T5" fmla="*/ 191 h 29"/>
                <a:gd name="T6" fmla="*/ 146 w 16"/>
                <a:gd name="T7" fmla="*/ 271 h 29"/>
                <a:gd name="T8" fmla="*/ 162 w 16"/>
                <a:gd name="T9" fmla="*/ 316 h 29"/>
                <a:gd name="T10" fmla="*/ 182 w 16"/>
                <a:gd name="T11" fmla="*/ 31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9">
                  <a:moveTo>
                    <a:pt x="14" y="3"/>
                  </a:moveTo>
                  <a:cubicBezTo>
                    <a:pt x="11" y="2"/>
                    <a:pt x="3" y="0"/>
                    <a:pt x="2" y="6"/>
                  </a:cubicBezTo>
                  <a:cubicBezTo>
                    <a:pt x="0" y="11"/>
                    <a:pt x="9" y="12"/>
                    <a:pt x="8" y="17"/>
                  </a:cubicBezTo>
                  <a:cubicBezTo>
                    <a:pt x="16" y="17"/>
                    <a:pt x="8" y="24"/>
                    <a:pt x="13" y="24"/>
                  </a:cubicBezTo>
                  <a:cubicBezTo>
                    <a:pt x="13" y="26"/>
                    <a:pt x="14" y="27"/>
                    <a:pt x="14" y="28"/>
                  </a:cubicBezTo>
                  <a:cubicBezTo>
                    <a:pt x="15" y="29"/>
                    <a:pt x="15" y="28"/>
                    <a:pt x="16" y="2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6" name="Freeform 843">
              <a:extLst>
                <a:ext uri="{FF2B5EF4-FFF2-40B4-BE49-F238E27FC236}">
                  <a16:creationId xmlns:a16="http://schemas.microsoft.com/office/drawing/2014/main" id="{EAD9574E-2CFF-59DE-BEB9-FC4AB699A7E0}"/>
                </a:ext>
              </a:extLst>
            </p:cNvPr>
            <p:cNvSpPr>
              <a:spLocks/>
            </p:cNvSpPr>
            <p:nvPr/>
          </p:nvSpPr>
          <p:spPr bwMode="auto">
            <a:xfrm>
              <a:off x="3387" y="3640"/>
              <a:ext cx="57" cy="31"/>
            </a:xfrm>
            <a:custGeom>
              <a:avLst/>
              <a:gdLst>
                <a:gd name="T0" fmla="*/ 0 w 25"/>
                <a:gd name="T1" fmla="*/ 0 h 14"/>
                <a:gd name="T2" fmla="*/ 109 w 25"/>
                <a:gd name="T3" fmla="*/ 142 h 14"/>
                <a:gd name="T4" fmla="*/ 296 w 25"/>
                <a:gd name="T5" fmla="*/ 78 h 14"/>
                <a:gd name="T6" fmla="*/ 0 60000 65536"/>
                <a:gd name="T7" fmla="*/ 0 60000 65536"/>
                <a:gd name="T8" fmla="*/ 0 60000 65536"/>
              </a:gdLst>
              <a:ahLst/>
              <a:cxnLst>
                <a:cxn ang="T6">
                  <a:pos x="T0" y="T1"/>
                </a:cxn>
                <a:cxn ang="T7">
                  <a:pos x="T2" y="T3"/>
                </a:cxn>
                <a:cxn ang="T8">
                  <a:pos x="T4" y="T5"/>
                </a:cxn>
              </a:cxnLst>
              <a:rect l="0" t="0" r="r" b="b"/>
              <a:pathLst>
                <a:path w="25" h="14">
                  <a:moveTo>
                    <a:pt x="0" y="0"/>
                  </a:moveTo>
                  <a:cubicBezTo>
                    <a:pt x="2" y="6"/>
                    <a:pt x="1" y="11"/>
                    <a:pt x="9" y="13"/>
                  </a:cubicBezTo>
                  <a:cubicBezTo>
                    <a:pt x="15" y="14"/>
                    <a:pt x="20" y="12"/>
                    <a:pt x="25" y="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7" name="Freeform 844">
              <a:extLst>
                <a:ext uri="{FF2B5EF4-FFF2-40B4-BE49-F238E27FC236}">
                  <a16:creationId xmlns:a16="http://schemas.microsoft.com/office/drawing/2014/main" id="{C822248E-C794-AF45-122C-1D580C588ED5}"/>
                </a:ext>
              </a:extLst>
            </p:cNvPr>
            <p:cNvSpPr>
              <a:spLocks/>
            </p:cNvSpPr>
            <p:nvPr/>
          </p:nvSpPr>
          <p:spPr bwMode="auto">
            <a:xfrm>
              <a:off x="3446" y="3705"/>
              <a:ext cx="92" cy="18"/>
            </a:xfrm>
            <a:custGeom>
              <a:avLst/>
              <a:gdLst>
                <a:gd name="T0" fmla="*/ 45 w 41"/>
                <a:gd name="T1" fmla="*/ 0 h 8"/>
                <a:gd name="T2" fmla="*/ 146 w 41"/>
                <a:gd name="T3" fmla="*/ 81 h 8"/>
                <a:gd name="T4" fmla="*/ 272 w 41"/>
                <a:gd name="T5" fmla="*/ 92 h 8"/>
                <a:gd name="T6" fmla="*/ 462 w 41"/>
                <a:gd name="T7" fmla="*/ 2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8">
                  <a:moveTo>
                    <a:pt x="4" y="0"/>
                  </a:moveTo>
                  <a:cubicBezTo>
                    <a:pt x="0" y="7"/>
                    <a:pt x="9" y="8"/>
                    <a:pt x="13" y="7"/>
                  </a:cubicBezTo>
                  <a:cubicBezTo>
                    <a:pt x="20" y="5"/>
                    <a:pt x="21" y="0"/>
                    <a:pt x="24" y="8"/>
                  </a:cubicBezTo>
                  <a:cubicBezTo>
                    <a:pt x="29" y="5"/>
                    <a:pt x="37" y="4"/>
                    <a:pt x="41" y="2"/>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8" name="Freeform 845">
              <a:extLst>
                <a:ext uri="{FF2B5EF4-FFF2-40B4-BE49-F238E27FC236}">
                  <a16:creationId xmlns:a16="http://schemas.microsoft.com/office/drawing/2014/main" id="{3FB9D845-EB5B-45CC-F2AF-F8D124961AB0}"/>
                </a:ext>
              </a:extLst>
            </p:cNvPr>
            <p:cNvSpPr>
              <a:spLocks/>
            </p:cNvSpPr>
            <p:nvPr/>
          </p:nvSpPr>
          <p:spPr bwMode="auto">
            <a:xfrm>
              <a:off x="3567" y="3620"/>
              <a:ext cx="110" cy="78"/>
            </a:xfrm>
            <a:custGeom>
              <a:avLst/>
              <a:gdLst>
                <a:gd name="T0" fmla="*/ 81 w 49"/>
                <a:gd name="T1" fmla="*/ 0 h 35"/>
                <a:gd name="T2" fmla="*/ 308 w 49"/>
                <a:gd name="T3" fmla="*/ 189 h 35"/>
                <a:gd name="T4" fmla="*/ 308 w 49"/>
                <a:gd name="T5" fmla="*/ 189 h 35"/>
                <a:gd name="T6" fmla="*/ 364 w 49"/>
                <a:gd name="T7" fmla="*/ 352 h 35"/>
                <a:gd name="T8" fmla="*/ 489 w 49"/>
                <a:gd name="T9" fmla="*/ 279 h 35"/>
                <a:gd name="T10" fmla="*/ 554 w 49"/>
                <a:gd name="T11" fmla="*/ 30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5">
                  <a:moveTo>
                    <a:pt x="7" y="0"/>
                  </a:moveTo>
                  <a:cubicBezTo>
                    <a:pt x="0" y="9"/>
                    <a:pt x="18" y="31"/>
                    <a:pt x="27" y="17"/>
                  </a:cubicBezTo>
                  <a:cubicBezTo>
                    <a:pt x="27" y="16"/>
                    <a:pt x="27" y="16"/>
                    <a:pt x="27" y="17"/>
                  </a:cubicBezTo>
                  <a:cubicBezTo>
                    <a:pt x="33" y="23"/>
                    <a:pt x="24" y="27"/>
                    <a:pt x="32" y="32"/>
                  </a:cubicBezTo>
                  <a:cubicBezTo>
                    <a:pt x="38" y="35"/>
                    <a:pt x="42" y="33"/>
                    <a:pt x="43" y="25"/>
                  </a:cubicBezTo>
                  <a:cubicBezTo>
                    <a:pt x="45" y="26"/>
                    <a:pt x="48" y="28"/>
                    <a:pt x="49" y="2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09" name="Freeform 846">
              <a:extLst>
                <a:ext uri="{FF2B5EF4-FFF2-40B4-BE49-F238E27FC236}">
                  <a16:creationId xmlns:a16="http://schemas.microsoft.com/office/drawing/2014/main" id="{70335293-BC54-801F-3322-4073737F4AAB}"/>
                </a:ext>
              </a:extLst>
            </p:cNvPr>
            <p:cNvSpPr>
              <a:spLocks/>
            </p:cNvSpPr>
            <p:nvPr/>
          </p:nvSpPr>
          <p:spPr bwMode="auto">
            <a:xfrm>
              <a:off x="3704" y="3595"/>
              <a:ext cx="54" cy="92"/>
            </a:xfrm>
            <a:custGeom>
              <a:avLst/>
              <a:gdLst>
                <a:gd name="T0" fmla="*/ 173 w 24"/>
                <a:gd name="T1" fmla="*/ 81 h 41"/>
                <a:gd name="T2" fmla="*/ 72 w 24"/>
                <a:gd name="T3" fmla="*/ 146 h 41"/>
                <a:gd name="T4" fmla="*/ 254 w 24"/>
                <a:gd name="T5" fmla="*/ 157 h 41"/>
                <a:gd name="T6" fmla="*/ 36 w 24"/>
                <a:gd name="T7" fmla="*/ 417 h 41"/>
                <a:gd name="T8" fmla="*/ 0 w 24"/>
                <a:gd name="T9" fmla="*/ 462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1">
                  <a:moveTo>
                    <a:pt x="15" y="7"/>
                  </a:moveTo>
                  <a:cubicBezTo>
                    <a:pt x="11" y="7"/>
                    <a:pt x="8" y="10"/>
                    <a:pt x="6" y="13"/>
                  </a:cubicBezTo>
                  <a:cubicBezTo>
                    <a:pt x="10" y="13"/>
                    <a:pt x="24" y="0"/>
                    <a:pt x="22" y="14"/>
                  </a:cubicBezTo>
                  <a:cubicBezTo>
                    <a:pt x="21" y="24"/>
                    <a:pt x="4" y="26"/>
                    <a:pt x="3" y="37"/>
                  </a:cubicBezTo>
                  <a:cubicBezTo>
                    <a:pt x="1" y="37"/>
                    <a:pt x="1" y="39"/>
                    <a:pt x="0" y="41"/>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0" name="Freeform 847">
              <a:extLst>
                <a:ext uri="{FF2B5EF4-FFF2-40B4-BE49-F238E27FC236}">
                  <a16:creationId xmlns:a16="http://schemas.microsoft.com/office/drawing/2014/main" id="{9560470A-F003-5B11-C03D-BECD409D6E49}"/>
                </a:ext>
              </a:extLst>
            </p:cNvPr>
            <p:cNvSpPr>
              <a:spLocks/>
            </p:cNvSpPr>
            <p:nvPr/>
          </p:nvSpPr>
          <p:spPr bwMode="auto">
            <a:xfrm>
              <a:off x="3592" y="3727"/>
              <a:ext cx="80" cy="23"/>
            </a:xfrm>
            <a:custGeom>
              <a:avLst/>
              <a:gdLst>
                <a:gd name="T0" fmla="*/ 53 w 36"/>
                <a:gd name="T1" fmla="*/ 0 h 10"/>
                <a:gd name="T2" fmla="*/ 20 w 36"/>
                <a:gd name="T3" fmla="*/ 74 h 10"/>
                <a:gd name="T4" fmla="*/ 118 w 36"/>
                <a:gd name="T5" fmla="*/ 85 h 10"/>
                <a:gd name="T6" fmla="*/ 251 w 36"/>
                <a:gd name="T7" fmla="*/ 110 h 10"/>
                <a:gd name="T8" fmla="*/ 396 w 36"/>
                <a:gd name="T9" fmla="*/ 2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0">
                  <a:moveTo>
                    <a:pt x="5" y="0"/>
                  </a:moveTo>
                  <a:cubicBezTo>
                    <a:pt x="2" y="1"/>
                    <a:pt x="0" y="3"/>
                    <a:pt x="2" y="6"/>
                  </a:cubicBezTo>
                  <a:cubicBezTo>
                    <a:pt x="4" y="10"/>
                    <a:pt x="8" y="7"/>
                    <a:pt x="11" y="7"/>
                  </a:cubicBezTo>
                  <a:cubicBezTo>
                    <a:pt x="16" y="7"/>
                    <a:pt x="18" y="10"/>
                    <a:pt x="23" y="9"/>
                  </a:cubicBezTo>
                  <a:cubicBezTo>
                    <a:pt x="28" y="8"/>
                    <a:pt x="32" y="5"/>
                    <a:pt x="36" y="2"/>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1" name="Freeform 848">
              <a:extLst>
                <a:ext uri="{FF2B5EF4-FFF2-40B4-BE49-F238E27FC236}">
                  <a16:creationId xmlns:a16="http://schemas.microsoft.com/office/drawing/2014/main" id="{2EAE16A8-82CE-D036-D505-B443D8179DFE}"/>
                </a:ext>
              </a:extLst>
            </p:cNvPr>
            <p:cNvSpPr>
              <a:spLocks/>
            </p:cNvSpPr>
            <p:nvPr/>
          </p:nvSpPr>
          <p:spPr bwMode="auto">
            <a:xfrm>
              <a:off x="3643" y="3707"/>
              <a:ext cx="16" cy="27"/>
            </a:xfrm>
            <a:custGeom>
              <a:avLst/>
              <a:gdLst>
                <a:gd name="T0" fmla="*/ 48 w 7"/>
                <a:gd name="T1" fmla="*/ 0 h 12"/>
                <a:gd name="T2" fmla="*/ 0 w 7"/>
                <a:gd name="T3" fmla="*/ 137 h 12"/>
                <a:gd name="T4" fmla="*/ 0 60000 65536"/>
                <a:gd name="T5" fmla="*/ 0 60000 65536"/>
              </a:gdLst>
              <a:ahLst/>
              <a:cxnLst>
                <a:cxn ang="T4">
                  <a:pos x="T0" y="T1"/>
                </a:cxn>
                <a:cxn ang="T5">
                  <a:pos x="T2" y="T3"/>
                </a:cxn>
              </a:cxnLst>
              <a:rect l="0" t="0" r="r" b="b"/>
              <a:pathLst>
                <a:path w="7" h="12">
                  <a:moveTo>
                    <a:pt x="4" y="0"/>
                  </a:moveTo>
                  <a:cubicBezTo>
                    <a:pt x="7" y="4"/>
                    <a:pt x="2" y="9"/>
                    <a:pt x="0" y="12"/>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2" name="Freeform 849">
              <a:extLst>
                <a:ext uri="{FF2B5EF4-FFF2-40B4-BE49-F238E27FC236}">
                  <a16:creationId xmlns:a16="http://schemas.microsoft.com/office/drawing/2014/main" id="{10D3878D-3B34-EAAA-113F-4FF08FBFE9C4}"/>
                </a:ext>
              </a:extLst>
            </p:cNvPr>
            <p:cNvSpPr>
              <a:spLocks/>
            </p:cNvSpPr>
            <p:nvPr/>
          </p:nvSpPr>
          <p:spPr bwMode="auto">
            <a:xfrm>
              <a:off x="3441" y="3458"/>
              <a:ext cx="29" cy="76"/>
            </a:xfrm>
            <a:custGeom>
              <a:avLst/>
              <a:gdLst>
                <a:gd name="T0" fmla="*/ 145 w 13"/>
                <a:gd name="T1" fmla="*/ 0 h 34"/>
                <a:gd name="T2" fmla="*/ 109 w 13"/>
                <a:gd name="T3" fmla="*/ 179 h 34"/>
                <a:gd name="T4" fmla="*/ 45 w 13"/>
                <a:gd name="T5" fmla="*/ 380 h 34"/>
                <a:gd name="T6" fmla="*/ 0 60000 65536"/>
                <a:gd name="T7" fmla="*/ 0 60000 65536"/>
                <a:gd name="T8" fmla="*/ 0 60000 65536"/>
              </a:gdLst>
              <a:ahLst/>
              <a:cxnLst>
                <a:cxn ang="T6">
                  <a:pos x="T0" y="T1"/>
                </a:cxn>
                <a:cxn ang="T7">
                  <a:pos x="T2" y="T3"/>
                </a:cxn>
                <a:cxn ang="T8">
                  <a:pos x="T4" y="T5"/>
                </a:cxn>
              </a:cxnLst>
              <a:rect l="0" t="0" r="r" b="b"/>
              <a:pathLst>
                <a:path w="13" h="34">
                  <a:moveTo>
                    <a:pt x="13" y="0"/>
                  </a:moveTo>
                  <a:cubicBezTo>
                    <a:pt x="11" y="4"/>
                    <a:pt x="5" y="14"/>
                    <a:pt x="10" y="16"/>
                  </a:cubicBezTo>
                  <a:cubicBezTo>
                    <a:pt x="4" y="20"/>
                    <a:pt x="0" y="27"/>
                    <a:pt x="4" y="3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3" name="Freeform 850">
              <a:extLst>
                <a:ext uri="{FF2B5EF4-FFF2-40B4-BE49-F238E27FC236}">
                  <a16:creationId xmlns:a16="http://schemas.microsoft.com/office/drawing/2014/main" id="{125EF5AC-5779-2D96-A10E-76DFC64C4C8D}"/>
                </a:ext>
              </a:extLst>
            </p:cNvPr>
            <p:cNvSpPr>
              <a:spLocks/>
            </p:cNvSpPr>
            <p:nvPr/>
          </p:nvSpPr>
          <p:spPr bwMode="auto">
            <a:xfrm>
              <a:off x="3439" y="3566"/>
              <a:ext cx="31" cy="54"/>
            </a:xfrm>
            <a:custGeom>
              <a:avLst/>
              <a:gdLst>
                <a:gd name="T0" fmla="*/ 44 w 14"/>
                <a:gd name="T1" fmla="*/ 0 h 24"/>
                <a:gd name="T2" fmla="*/ 20 w 14"/>
                <a:gd name="T3" fmla="*/ 117 h 24"/>
                <a:gd name="T4" fmla="*/ 133 w 14"/>
                <a:gd name="T5" fmla="*/ 162 h 24"/>
                <a:gd name="T6" fmla="*/ 133 w 14"/>
                <a:gd name="T7" fmla="*/ 275 h 24"/>
                <a:gd name="T8" fmla="*/ 153 w 14"/>
                <a:gd name="T9" fmla="*/ 27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4">
                  <a:moveTo>
                    <a:pt x="4" y="0"/>
                  </a:moveTo>
                  <a:cubicBezTo>
                    <a:pt x="1" y="2"/>
                    <a:pt x="0" y="7"/>
                    <a:pt x="2" y="10"/>
                  </a:cubicBezTo>
                  <a:cubicBezTo>
                    <a:pt x="4" y="15"/>
                    <a:pt x="8" y="14"/>
                    <a:pt x="12" y="14"/>
                  </a:cubicBezTo>
                  <a:cubicBezTo>
                    <a:pt x="12" y="17"/>
                    <a:pt x="11" y="20"/>
                    <a:pt x="12" y="24"/>
                  </a:cubicBezTo>
                  <a:cubicBezTo>
                    <a:pt x="12" y="24"/>
                    <a:pt x="13" y="24"/>
                    <a:pt x="14" y="2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4" name="Freeform 851">
              <a:extLst>
                <a:ext uri="{FF2B5EF4-FFF2-40B4-BE49-F238E27FC236}">
                  <a16:creationId xmlns:a16="http://schemas.microsoft.com/office/drawing/2014/main" id="{168F3E18-47A7-26B8-0F7E-37838EE5BF63}"/>
                </a:ext>
              </a:extLst>
            </p:cNvPr>
            <p:cNvSpPr>
              <a:spLocks/>
            </p:cNvSpPr>
            <p:nvPr/>
          </p:nvSpPr>
          <p:spPr bwMode="auto">
            <a:xfrm>
              <a:off x="3529" y="3404"/>
              <a:ext cx="36" cy="36"/>
            </a:xfrm>
            <a:custGeom>
              <a:avLst/>
              <a:gdLst>
                <a:gd name="T0" fmla="*/ 0 w 16"/>
                <a:gd name="T1" fmla="*/ 72 h 16"/>
                <a:gd name="T2" fmla="*/ 182 w 16"/>
                <a:gd name="T3" fmla="*/ 0 h 16"/>
                <a:gd name="T4" fmla="*/ 0 60000 65536"/>
                <a:gd name="T5" fmla="*/ 0 60000 65536"/>
              </a:gdLst>
              <a:ahLst/>
              <a:cxnLst>
                <a:cxn ang="T4">
                  <a:pos x="T0" y="T1"/>
                </a:cxn>
                <a:cxn ang="T5">
                  <a:pos x="T2" y="T3"/>
                </a:cxn>
              </a:cxnLst>
              <a:rect l="0" t="0" r="r" b="b"/>
              <a:pathLst>
                <a:path w="16" h="16">
                  <a:moveTo>
                    <a:pt x="0" y="6"/>
                  </a:moveTo>
                  <a:cubicBezTo>
                    <a:pt x="3" y="16"/>
                    <a:pt x="14" y="5"/>
                    <a:pt x="16"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5" name="Freeform 852">
              <a:extLst>
                <a:ext uri="{FF2B5EF4-FFF2-40B4-BE49-F238E27FC236}">
                  <a16:creationId xmlns:a16="http://schemas.microsoft.com/office/drawing/2014/main" id="{54872493-1719-D354-80A0-17BB1407A063}"/>
                </a:ext>
              </a:extLst>
            </p:cNvPr>
            <p:cNvSpPr>
              <a:spLocks/>
            </p:cNvSpPr>
            <p:nvPr/>
          </p:nvSpPr>
          <p:spPr bwMode="auto">
            <a:xfrm>
              <a:off x="3524" y="3472"/>
              <a:ext cx="72" cy="15"/>
            </a:xfrm>
            <a:custGeom>
              <a:avLst/>
              <a:gdLst>
                <a:gd name="T0" fmla="*/ 25 w 32"/>
                <a:gd name="T1" fmla="*/ 0 h 7"/>
                <a:gd name="T2" fmla="*/ 72 w 32"/>
                <a:gd name="T3" fmla="*/ 60 h 7"/>
                <a:gd name="T4" fmla="*/ 137 w 32"/>
                <a:gd name="T5" fmla="*/ 41 h 7"/>
                <a:gd name="T6" fmla="*/ 365 w 32"/>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7">
                  <a:moveTo>
                    <a:pt x="2" y="0"/>
                  </a:moveTo>
                  <a:cubicBezTo>
                    <a:pt x="0" y="3"/>
                    <a:pt x="3" y="5"/>
                    <a:pt x="6" y="6"/>
                  </a:cubicBezTo>
                  <a:cubicBezTo>
                    <a:pt x="10" y="7"/>
                    <a:pt x="9" y="6"/>
                    <a:pt x="12" y="4"/>
                  </a:cubicBezTo>
                  <a:cubicBezTo>
                    <a:pt x="18" y="3"/>
                    <a:pt x="26" y="3"/>
                    <a:pt x="32"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6" name="Freeform 853">
              <a:extLst>
                <a:ext uri="{FF2B5EF4-FFF2-40B4-BE49-F238E27FC236}">
                  <a16:creationId xmlns:a16="http://schemas.microsoft.com/office/drawing/2014/main" id="{0771060F-4C63-0EFA-2D88-2DD4BB3EEE47}"/>
                </a:ext>
              </a:extLst>
            </p:cNvPr>
            <p:cNvSpPr>
              <a:spLocks/>
            </p:cNvSpPr>
            <p:nvPr/>
          </p:nvSpPr>
          <p:spPr bwMode="auto">
            <a:xfrm>
              <a:off x="3610" y="3422"/>
              <a:ext cx="31" cy="41"/>
            </a:xfrm>
            <a:custGeom>
              <a:avLst/>
              <a:gdLst>
                <a:gd name="T0" fmla="*/ 153 w 14"/>
                <a:gd name="T1" fmla="*/ 0 h 18"/>
                <a:gd name="T2" fmla="*/ 153 w 14"/>
                <a:gd name="T3" fmla="*/ 93 h 18"/>
                <a:gd name="T4" fmla="*/ 53 w 14"/>
                <a:gd name="T5" fmla="*/ 130 h 18"/>
                <a:gd name="T6" fmla="*/ 0 w 14"/>
                <a:gd name="T7" fmla="*/ 21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8">
                  <a:moveTo>
                    <a:pt x="14" y="0"/>
                  </a:moveTo>
                  <a:cubicBezTo>
                    <a:pt x="8" y="2"/>
                    <a:pt x="14" y="5"/>
                    <a:pt x="14" y="8"/>
                  </a:cubicBezTo>
                  <a:cubicBezTo>
                    <a:pt x="13" y="12"/>
                    <a:pt x="8" y="13"/>
                    <a:pt x="5" y="11"/>
                  </a:cubicBezTo>
                  <a:cubicBezTo>
                    <a:pt x="5" y="14"/>
                    <a:pt x="3" y="16"/>
                    <a:pt x="0" y="1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7" name="Freeform 854">
              <a:extLst>
                <a:ext uri="{FF2B5EF4-FFF2-40B4-BE49-F238E27FC236}">
                  <a16:creationId xmlns:a16="http://schemas.microsoft.com/office/drawing/2014/main" id="{65FDD32D-B417-2470-9F17-69670CC71FB4}"/>
                </a:ext>
              </a:extLst>
            </p:cNvPr>
            <p:cNvSpPr>
              <a:spLocks/>
            </p:cNvSpPr>
            <p:nvPr/>
          </p:nvSpPr>
          <p:spPr bwMode="auto">
            <a:xfrm>
              <a:off x="3655" y="3420"/>
              <a:ext cx="74" cy="65"/>
            </a:xfrm>
            <a:custGeom>
              <a:avLst/>
              <a:gdLst>
                <a:gd name="T0" fmla="*/ 65 w 33"/>
                <a:gd name="T1" fmla="*/ 155 h 29"/>
                <a:gd name="T2" fmla="*/ 45 w 33"/>
                <a:gd name="T3" fmla="*/ 307 h 29"/>
                <a:gd name="T4" fmla="*/ 191 w 33"/>
                <a:gd name="T5" fmla="*/ 262 h 29"/>
                <a:gd name="T6" fmla="*/ 191 w 33"/>
                <a:gd name="T7" fmla="*/ 282 h 29"/>
                <a:gd name="T8" fmla="*/ 262 w 33"/>
                <a:gd name="T9" fmla="*/ 126 h 29"/>
                <a:gd name="T10" fmla="*/ 372 w 33"/>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9">
                  <a:moveTo>
                    <a:pt x="6" y="14"/>
                  </a:moveTo>
                  <a:cubicBezTo>
                    <a:pt x="7" y="16"/>
                    <a:pt x="0" y="23"/>
                    <a:pt x="4" y="27"/>
                  </a:cubicBezTo>
                  <a:cubicBezTo>
                    <a:pt x="6" y="29"/>
                    <a:pt x="14" y="24"/>
                    <a:pt x="17" y="23"/>
                  </a:cubicBezTo>
                  <a:cubicBezTo>
                    <a:pt x="17" y="25"/>
                    <a:pt x="17" y="25"/>
                    <a:pt x="17" y="25"/>
                  </a:cubicBezTo>
                  <a:cubicBezTo>
                    <a:pt x="25" y="22"/>
                    <a:pt x="21" y="17"/>
                    <a:pt x="23" y="11"/>
                  </a:cubicBezTo>
                  <a:cubicBezTo>
                    <a:pt x="25" y="6"/>
                    <a:pt x="31" y="5"/>
                    <a:pt x="33"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8" name="Freeform 855">
              <a:extLst>
                <a:ext uri="{FF2B5EF4-FFF2-40B4-BE49-F238E27FC236}">
                  <a16:creationId xmlns:a16="http://schemas.microsoft.com/office/drawing/2014/main" id="{23C2683E-39FA-43F9-9364-87A45C396E1A}"/>
                </a:ext>
              </a:extLst>
            </p:cNvPr>
            <p:cNvSpPr>
              <a:spLocks/>
            </p:cNvSpPr>
            <p:nvPr/>
          </p:nvSpPr>
          <p:spPr bwMode="auto">
            <a:xfrm>
              <a:off x="3684" y="3364"/>
              <a:ext cx="42" cy="38"/>
            </a:xfrm>
            <a:custGeom>
              <a:avLst/>
              <a:gdLst>
                <a:gd name="T0" fmla="*/ 20 w 19"/>
                <a:gd name="T1" fmla="*/ 154 h 17"/>
                <a:gd name="T2" fmla="*/ 0 w 19"/>
                <a:gd name="T3" fmla="*/ 190 h 17"/>
                <a:gd name="T4" fmla="*/ 73 w 19"/>
                <a:gd name="T5" fmla="*/ 56 h 17"/>
                <a:gd name="T6" fmla="*/ 206 w 1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7">
                  <a:moveTo>
                    <a:pt x="2" y="14"/>
                  </a:moveTo>
                  <a:cubicBezTo>
                    <a:pt x="1" y="15"/>
                    <a:pt x="1" y="16"/>
                    <a:pt x="0" y="17"/>
                  </a:cubicBezTo>
                  <a:cubicBezTo>
                    <a:pt x="2" y="12"/>
                    <a:pt x="2" y="7"/>
                    <a:pt x="7" y="5"/>
                  </a:cubicBezTo>
                  <a:cubicBezTo>
                    <a:pt x="10" y="3"/>
                    <a:pt x="18" y="5"/>
                    <a:pt x="19"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19" name="Freeform 856">
              <a:extLst>
                <a:ext uri="{FF2B5EF4-FFF2-40B4-BE49-F238E27FC236}">
                  <a16:creationId xmlns:a16="http://schemas.microsoft.com/office/drawing/2014/main" id="{22A8ACF2-39B9-34F3-ECF7-587D25EED1DF}"/>
                </a:ext>
              </a:extLst>
            </p:cNvPr>
            <p:cNvSpPr>
              <a:spLocks/>
            </p:cNvSpPr>
            <p:nvPr/>
          </p:nvSpPr>
          <p:spPr bwMode="auto">
            <a:xfrm>
              <a:off x="3738" y="3353"/>
              <a:ext cx="53" cy="45"/>
            </a:xfrm>
            <a:custGeom>
              <a:avLst/>
              <a:gdLst>
                <a:gd name="T0" fmla="*/ 97 w 24"/>
                <a:gd name="T1" fmla="*/ 0 h 20"/>
                <a:gd name="T2" fmla="*/ 258 w 24"/>
                <a:gd name="T3" fmla="*/ 173 h 20"/>
                <a:gd name="T4" fmla="*/ 0 60000 65536"/>
                <a:gd name="T5" fmla="*/ 0 60000 65536"/>
              </a:gdLst>
              <a:ahLst/>
              <a:cxnLst>
                <a:cxn ang="T4">
                  <a:pos x="T0" y="T1"/>
                </a:cxn>
                <a:cxn ang="T5">
                  <a:pos x="T2" y="T3"/>
                </a:cxn>
              </a:cxnLst>
              <a:rect l="0" t="0" r="r" b="b"/>
              <a:pathLst>
                <a:path w="24" h="20">
                  <a:moveTo>
                    <a:pt x="9" y="0"/>
                  </a:moveTo>
                  <a:cubicBezTo>
                    <a:pt x="0" y="14"/>
                    <a:pt x="12" y="20"/>
                    <a:pt x="24" y="1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0" name="Freeform 857">
              <a:extLst>
                <a:ext uri="{FF2B5EF4-FFF2-40B4-BE49-F238E27FC236}">
                  <a16:creationId xmlns:a16="http://schemas.microsoft.com/office/drawing/2014/main" id="{9B770C66-2B51-CC4F-54E7-6010098C45C2}"/>
                </a:ext>
              </a:extLst>
            </p:cNvPr>
            <p:cNvSpPr>
              <a:spLocks/>
            </p:cNvSpPr>
            <p:nvPr/>
          </p:nvSpPr>
          <p:spPr bwMode="auto">
            <a:xfrm>
              <a:off x="3699" y="3133"/>
              <a:ext cx="45" cy="105"/>
            </a:xfrm>
            <a:custGeom>
              <a:avLst/>
              <a:gdLst>
                <a:gd name="T0" fmla="*/ 11 w 20"/>
                <a:gd name="T1" fmla="*/ 0 h 47"/>
                <a:gd name="T2" fmla="*/ 72 w 20"/>
                <a:gd name="T3" fmla="*/ 235 h 47"/>
                <a:gd name="T4" fmla="*/ 162 w 20"/>
                <a:gd name="T5" fmla="*/ 389 h 47"/>
                <a:gd name="T6" fmla="*/ 227 w 20"/>
                <a:gd name="T7" fmla="*/ 478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47">
                  <a:moveTo>
                    <a:pt x="1" y="0"/>
                  </a:moveTo>
                  <a:cubicBezTo>
                    <a:pt x="0" y="8"/>
                    <a:pt x="5" y="14"/>
                    <a:pt x="6" y="21"/>
                  </a:cubicBezTo>
                  <a:cubicBezTo>
                    <a:pt x="13" y="19"/>
                    <a:pt x="11" y="30"/>
                    <a:pt x="14" y="35"/>
                  </a:cubicBezTo>
                  <a:cubicBezTo>
                    <a:pt x="1" y="40"/>
                    <a:pt x="17" y="47"/>
                    <a:pt x="20" y="43"/>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1" name="Freeform 858">
              <a:extLst>
                <a:ext uri="{FF2B5EF4-FFF2-40B4-BE49-F238E27FC236}">
                  <a16:creationId xmlns:a16="http://schemas.microsoft.com/office/drawing/2014/main" id="{867B480A-19B3-6571-9A46-31BE9B7D6564}"/>
                </a:ext>
              </a:extLst>
            </p:cNvPr>
            <p:cNvSpPr>
              <a:spLocks/>
            </p:cNvSpPr>
            <p:nvPr/>
          </p:nvSpPr>
          <p:spPr bwMode="auto">
            <a:xfrm>
              <a:off x="3708" y="3014"/>
              <a:ext cx="68" cy="54"/>
            </a:xfrm>
            <a:custGeom>
              <a:avLst/>
              <a:gdLst>
                <a:gd name="T0" fmla="*/ 0 w 30"/>
                <a:gd name="T1" fmla="*/ 0 h 24"/>
                <a:gd name="T2" fmla="*/ 36 w 30"/>
                <a:gd name="T3" fmla="*/ 101 h 24"/>
                <a:gd name="T4" fmla="*/ 118 w 30"/>
                <a:gd name="T5" fmla="*/ 126 h 24"/>
                <a:gd name="T6" fmla="*/ 175 w 30"/>
                <a:gd name="T7" fmla="*/ 227 h 24"/>
                <a:gd name="T8" fmla="*/ 349 w 30"/>
                <a:gd name="T9" fmla="*/ 27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0" y="0"/>
                  </a:moveTo>
                  <a:cubicBezTo>
                    <a:pt x="0" y="3"/>
                    <a:pt x="1" y="7"/>
                    <a:pt x="3" y="9"/>
                  </a:cubicBezTo>
                  <a:cubicBezTo>
                    <a:pt x="5" y="11"/>
                    <a:pt x="8" y="10"/>
                    <a:pt x="10" y="11"/>
                  </a:cubicBezTo>
                  <a:cubicBezTo>
                    <a:pt x="13" y="13"/>
                    <a:pt x="12" y="17"/>
                    <a:pt x="15" y="20"/>
                  </a:cubicBezTo>
                  <a:cubicBezTo>
                    <a:pt x="19" y="23"/>
                    <a:pt x="25" y="21"/>
                    <a:pt x="30" y="2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2" name="Freeform 859">
              <a:extLst>
                <a:ext uri="{FF2B5EF4-FFF2-40B4-BE49-F238E27FC236}">
                  <a16:creationId xmlns:a16="http://schemas.microsoft.com/office/drawing/2014/main" id="{C081156C-00FA-1757-F8F7-61B305A5BCAE}"/>
                </a:ext>
              </a:extLst>
            </p:cNvPr>
            <p:cNvSpPr>
              <a:spLocks/>
            </p:cNvSpPr>
            <p:nvPr/>
          </p:nvSpPr>
          <p:spPr bwMode="auto">
            <a:xfrm>
              <a:off x="3571" y="3095"/>
              <a:ext cx="30" cy="92"/>
            </a:xfrm>
            <a:custGeom>
              <a:avLst/>
              <a:gdLst>
                <a:gd name="T0" fmla="*/ 85 w 13"/>
                <a:gd name="T1" fmla="*/ 0 h 41"/>
                <a:gd name="T2" fmla="*/ 48 w 13"/>
                <a:gd name="T3" fmla="*/ 202 h 41"/>
                <a:gd name="T4" fmla="*/ 97 w 13"/>
                <a:gd name="T5" fmla="*/ 364 h 41"/>
                <a:gd name="T6" fmla="*/ 134 w 13"/>
                <a:gd name="T7" fmla="*/ 462 h 41"/>
                <a:gd name="T8" fmla="*/ 159 w 13"/>
                <a:gd name="T9" fmla="*/ 442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1">
                  <a:moveTo>
                    <a:pt x="7" y="0"/>
                  </a:moveTo>
                  <a:cubicBezTo>
                    <a:pt x="0" y="5"/>
                    <a:pt x="2" y="12"/>
                    <a:pt x="4" y="18"/>
                  </a:cubicBezTo>
                  <a:cubicBezTo>
                    <a:pt x="5" y="22"/>
                    <a:pt x="4" y="28"/>
                    <a:pt x="8" y="32"/>
                  </a:cubicBezTo>
                  <a:cubicBezTo>
                    <a:pt x="1" y="34"/>
                    <a:pt x="5" y="40"/>
                    <a:pt x="11" y="41"/>
                  </a:cubicBezTo>
                  <a:cubicBezTo>
                    <a:pt x="11" y="41"/>
                    <a:pt x="12" y="40"/>
                    <a:pt x="13" y="39"/>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3" name="Freeform 860">
              <a:extLst>
                <a:ext uri="{FF2B5EF4-FFF2-40B4-BE49-F238E27FC236}">
                  <a16:creationId xmlns:a16="http://schemas.microsoft.com/office/drawing/2014/main" id="{35C1C586-ACF6-AB75-D3D5-77017107AF14}"/>
                </a:ext>
              </a:extLst>
            </p:cNvPr>
            <p:cNvSpPr>
              <a:spLocks/>
            </p:cNvSpPr>
            <p:nvPr/>
          </p:nvSpPr>
          <p:spPr bwMode="auto">
            <a:xfrm>
              <a:off x="3601" y="3173"/>
              <a:ext cx="31" cy="52"/>
            </a:xfrm>
            <a:custGeom>
              <a:avLst/>
              <a:gdLst>
                <a:gd name="T0" fmla="*/ 0 w 14"/>
                <a:gd name="T1" fmla="*/ 183 h 23"/>
                <a:gd name="T2" fmla="*/ 97 w 14"/>
                <a:gd name="T3" fmla="*/ 174 h 23"/>
                <a:gd name="T4" fmla="*/ 153 w 14"/>
                <a:gd name="T5" fmla="*/ 0 h 23"/>
                <a:gd name="T6" fmla="*/ 0 60000 65536"/>
                <a:gd name="T7" fmla="*/ 0 60000 65536"/>
                <a:gd name="T8" fmla="*/ 0 60000 65536"/>
              </a:gdLst>
              <a:ahLst/>
              <a:cxnLst>
                <a:cxn ang="T6">
                  <a:pos x="T0" y="T1"/>
                </a:cxn>
                <a:cxn ang="T7">
                  <a:pos x="T2" y="T3"/>
                </a:cxn>
                <a:cxn ang="T8">
                  <a:pos x="T4" y="T5"/>
                </a:cxn>
              </a:cxnLst>
              <a:rect l="0" t="0" r="r" b="b"/>
              <a:pathLst>
                <a:path w="14" h="23">
                  <a:moveTo>
                    <a:pt x="0" y="16"/>
                  </a:moveTo>
                  <a:cubicBezTo>
                    <a:pt x="1" y="23"/>
                    <a:pt x="7" y="18"/>
                    <a:pt x="9" y="15"/>
                  </a:cubicBezTo>
                  <a:cubicBezTo>
                    <a:pt x="11" y="10"/>
                    <a:pt x="10" y="4"/>
                    <a:pt x="14"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4" name="Freeform 861">
              <a:extLst>
                <a:ext uri="{FF2B5EF4-FFF2-40B4-BE49-F238E27FC236}">
                  <a16:creationId xmlns:a16="http://schemas.microsoft.com/office/drawing/2014/main" id="{675156CD-FC5F-D45B-C130-A1C08D19BF46}"/>
                </a:ext>
              </a:extLst>
            </p:cNvPr>
            <p:cNvSpPr>
              <a:spLocks/>
            </p:cNvSpPr>
            <p:nvPr/>
          </p:nvSpPr>
          <p:spPr bwMode="auto">
            <a:xfrm>
              <a:off x="3556" y="3294"/>
              <a:ext cx="13" cy="68"/>
            </a:xfrm>
            <a:custGeom>
              <a:avLst/>
              <a:gdLst>
                <a:gd name="T0" fmla="*/ 61 w 6"/>
                <a:gd name="T1" fmla="*/ 0 h 30"/>
                <a:gd name="T2" fmla="*/ 33 w 6"/>
                <a:gd name="T3" fmla="*/ 186 h 30"/>
                <a:gd name="T4" fmla="*/ 9 w 6"/>
                <a:gd name="T5" fmla="*/ 277 h 30"/>
                <a:gd name="T6" fmla="*/ 61 w 6"/>
                <a:gd name="T7" fmla="*/ 34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6" y="0"/>
                  </a:moveTo>
                  <a:cubicBezTo>
                    <a:pt x="3" y="5"/>
                    <a:pt x="5" y="11"/>
                    <a:pt x="3" y="16"/>
                  </a:cubicBezTo>
                  <a:cubicBezTo>
                    <a:pt x="1" y="20"/>
                    <a:pt x="0" y="19"/>
                    <a:pt x="1" y="24"/>
                  </a:cubicBezTo>
                  <a:cubicBezTo>
                    <a:pt x="2" y="26"/>
                    <a:pt x="4" y="29"/>
                    <a:pt x="6" y="3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5" name="Freeform 862">
              <a:extLst>
                <a:ext uri="{FF2B5EF4-FFF2-40B4-BE49-F238E27FC236}">
                  <a16:creationId xmlns:a16="http://schemas.microsoft.com/office/drawing/2014/main" id="{49B2854F-6AF7-55D1-CCAB-913030903A97}"/>
                </a:ext>
              </a:extLst>
            </p:cNvPr>
            <p:cNvSpPr>
              <a:spLocks/>
            </p:cNvSpPr>
            <p:nvPr/>
          </p:nvSpPr>
          <p:spPr bwMode="auto">
            <a:xfrm>
              <a:off x="3589" y="3308"/>
              <a:ext cx="32" cy="45"/>
            </a:xfrm>
            <a:custGeom>
              <a:avLst/>
              <a:gdLst>
                <a:gd name="T0" fmla="*/ 0 w 14"/>
                <a:gd name="T1" fmla="*/ 227 h 20"/>
                <a:gd name="T2" fmla="*/ 85 w 14"/>
                <a:gd name="T3" fmla="*/ 0 h 20"/>
                <a:gd name="T4" fmla="*/ 0 60000 65536"/>
                <a:gd name="T5" fmla="*/ 0 60000 65536"/>
              </a:gdLst>
              <a:ahLst/>
              <a:cxnLst>
                <a:cxn ang="T4">
                  <a:pos x="T0" y="T1"/>
                </a:cxn>
                <a:cxn ang="T5">
                  <a:pos x="T2" y="T3"/>
                </a:cxn>
              </a:cxnLst>
              <a:rect l="0" t="0" r="r" b="b"/>
              <a:pathLst>
                <a:path w="14" h="20">
                  <a:moveTo>
                    <a:pt x="0" y="20"/>
                  </a:moveTo>
                  <a:cubicBezTo>
                    <a:pt x="14" y="18"/>
                    <a:pt x="3" y="7"/>
                    <a:pt x="7"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6" name="Freeform 863">
              <a:extLst>
                <a:ext uri="{FF2B5EF4-FFF2-40B4-BE49-F238E27FC236}">
                  <a16:creationId xmlns:a16="http://schemas.microsoft.com/office/drawing/2014/main" id="{4552F8EF-E7ED-414A-9C87-A850D3D36CF5}"/>
                </a:ext>
              </a:extLst>
            </p:cNvPr>
            <p:cNvSpPr>
              <a:spLocks/>
            </p:cNvSpPr>
            <p:nvPr/>
          </p:nvSpPr>
          <p:spPr bwMode="auto">
            <a:xfrm>
              <a:off x="3486" y="3171"/>
              <a:ext cx="18" cy="101"/>
            </a:xfrm>
            <a:custGeom>
              <a:avLst/>
              <a:gdLst>
                <a:gd name="T0" fmla="*/ 92 w 8"/>
                <a:gd name="T1" fmla="*/ 0 h 45"/>
                <a:gd name="T2" fmla="*/ 0 w 8"/>
                <a:gd name="T3" fmla="*/ 283 h 45"/>
                <a:gd name="T4" fmla="*/ 36 w 8"/>
                <a:gd name="T5" fmla="*/ 397 h 45"/>
                <a:gd name="T6" fmla="*/ 72 w 8"/>
                <a:gd name="T7" fmla="*/ 444 h 45"/>
                <a:gd name="T8" fmla="*/ 36 w 8"/>
                <a:gd name="T9" fmla="*/ 498 h 45"/>
                <a:gd name="T10" fmla="*/ 81 w 8"/>
                <a:gd name="T11" fmla="*/ 498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5">
                  <a:moveTo>
                    <a:pt x="8" y="0"/>
                  </a:moveTo>
                  <a:cubicBezTo>
                    <a:pt x="3" y="8"/>
                    <a:pt x="0" y="16"/>
                    <a:pt x="0" y="25"/>
                  </a:cubicBezTo>
                  <a:cubicBezTo>
                    <a:pt x="1" y="30"/>
                    <a:pt x="1" y="31"/>
                    <a:pt x="3" y="35"/>
                  </a:cubicBezTo>
                  <a:cubicBezTo>
                    <a:pt x="5" y="38"/>
                    <a:pt x="5" y="35"/>
                    <a:pt x="6" y="39"/>
                  </a:cubicBezTo>
                  <a:cubicBezTo>
                    <a:pt x="6" y="40"/>
                    <a:pt x="4" y="43"/>
                    <a:pt x="3" y="44"/>
                  </a:cubicBezTo>
                  <a:cubicBezTo>
                    <a:pt x="4" y="44"/>
                    <a:pt x="6" y="45"/>
                    <a:pt x="7" y="4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7" name="Freeform 864">
              <a:extLst>
                <a:ext uri="{FF2B5EF4-FFF2-40B4-BE49-F238E27FC236}">
                  <a16:creationId xmlns:a16="http://schemas.microsoft.com/office/drawing/2014/main" id="{5B3EB1EF-885D-63C8-AC97-FAD4D32707CE}"/>
                </a:ext>
              </a:extLst>
            </p:cNvPr>
            <p:cNvSpPr>
              <a:spLocks/>
            </p:cNvSpPr>
            <p:nvPr/>
          </p:nvSpPr>
          <p:spPr bwMode="auto">
            <a:xfrm>
              <a:off x="3504" y="3009"/>
              <a:ext cx="34" cy="56"/>
            </a:xfrm>
            <a:custGeom>
              <a:avLst/>
              <a:gdLst>
                <a:gd name="T0" fmla="*/ 175 w 15"/>
                <a:gd name="T1" fmla="*/ 0 h 25"/>
                <a:gd name="T2" fmla="*/ 36 w 15"/>
                <a:gd name="T3" fmla="*/ 215 h 25"/>
                <a:gd name="T4" fmla="*/ 165 w 15"/>
                <a:gd name="T5" fmla="*/ 190 h 25"/>
                <a:gd name="T6" fmla="*/ 0 60000 65536"/>
                <a:gd name="T7" fmla="*/ 0 60000 65536"/>
                <a:gd name="T8" fmla="*/ 0 60000 65536"/>
              </a:gdLst>
              <a:ahLst/>
              <a:cxnLst>
                <a:cxn ang="T6">
                  <a:pos x="T0" y="T1"/>
                </a:cxn>
                <a:cxn ang="T7">
                  <a:pos x="T2" y="T3"/>
                </a:cxn>
                <a:cxn ang="T8">
                  <a:pos x="T4" y="T5"/>
                </a:cxn>
              </a:cxnLst>
              <a:rect l="0" t="0" r="r" b="b"/>
              <a:pathLst>
                <a:path w="15" h="25">
                  <a:moveTo>
                    <a:pt x="15" y="0"/>
                  </a:moveTo>
                  <a:cubicBezTo>
                    <a:pt x="9" y="4"/>
                    <a:pt x="0" y="12"/>
                    <a:pt x="3" y="19"/>
                  </a:cubicBezTo>
                  <a:cubicBezTo>
                    <a:pt x="6" y="25"/>
                    <a:pt x="14" y="24"/>
                    <a:pt x="14" y="1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8" name="Freeform 865">
              <a:extLst>
                <a:ext uri="{FF2B5EF4-FFF2-40B4-BE49-F238E27FC236}">
                  <a16:creationId xmlns:a16="http://schemas.microsoft.com/office/drawing/2014/main" id="{6D8FB01F-E279-5C80-74E9-CDFE1C772A4E}"/>
                </a:ext>
              </a:extLst>
            </p:cNvPr>
            <p:cNvSpPr>
              <a:spLocks/>
            </p:cNvSpPr>
            <p:nvPr/>
          </p:nvSpPr>
          <p:spPr bwMode="auto">
            <a:xfrm>
              <a:off x="3531" y="2956"/>
              <a:ext cx="25" cy="78"/>
            </a:xfrm>
            <a:custGeom>
              <a:avLst/>
              <a:gdLst>
                <a:gd name="T0" fmla="*/ 93 w 11"/>
                <a:gd name="T1" fmla="*/ 388 h 35"/>
                <a:gd name="T2" fmla="*/ 118 w 11"/>
                <a:gd name="T3" fmla="*/ 198 h 35"/>
                <a:gd name="T4" fmla="*/ 82 w 11"/>
                <a:gd name="T5" fmla="*/ 89 h 35"/>
                <a:gd name="T6" fmla="*/ 11 w 11"/>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5">
                  <a:moveTo>
                    <a:pt x="8" y="35"/>
                  </a:moveTo>
                  <a:cubicBezTo>
                    <a:pt x="5" y="28"/>
                    <a:pt x="11" y="24"/>
                    <a:pt x="10" y="18"/>
                  </a:cubicBezTo>
                  <a:cubicBezTo>
                    <a:pt x="10" y="16"/>
                    <a:pt x="8" y="10"/>
                    <a:pt x="7" y="8"/>
                  </a:cubicBezTo>
                  <a:cubicBezTo>
                    <a:pt x="4" y="5"/>
                    <a:pt x="0" y="5"/>
                    <a:pt x="1"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29" name="Freeform 866">
              <a:extLst>
                <a:ext uri="{FF2B5EF4-FFF2-40B4-BE49-F238E27FC236}">
                  <a16:creationId xmlns:a16="http://schemas.microsoft.com/office/drawing/2014/main" id="{413AAB1E-5F9C-CE98-975A-553CB1D7EA25}"/>
                </a:ext>
              </a:extLst>
            </p:cNvPr>
            <p:cNvSpPr>
              <a:spLocks/>
            </p:cNvSpPr>
            <p:nvPr/>
          </p:nvSpPr>
          <p:spPr bwMode="auto">
            <a:xfrm>
              <a:off x="3549" y="2884"/>
              <a:ext cx="38" cy="63"/>
            </a:xfrm>
            <a:custGeom>
              <a:avLst/>
              <a:gdLst>
                <a:gd name="T0" fmla="*/ 36 w 17"/>
                <a:gd name="T1" fmla="*/ 0 h 28"/>
                <a:gd name="T2" fmla="*/ 125 w 17"/>
                <a:gd name="T3" fmla="*/ 182 h 28"/>
                <a:gd name="T4" fmla="*/ 179 w 17"/>
                <a:gd name="T5" fmla="*/ 227 h 28"/>
                <a:gd name="T6" fmla="*/ 190 w 17"/>
                <a:gd name="T7" fmla="*/ 32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8">
                  <a:moveTo>
                    <a:pt x="3" y="0"/>
                  </a:moveTo>
                  <a:cubicBezTo>
                    <a:pt x="0" y="7"/>
                    <a:pt x="6" y="12"/>
                    <a:pt x="11" y="16"/>
                  </a:cubicBezTo>
                  <a:cubicBezTo>
                    <a:pt x="13" y="18"/>
                    <a:pt x="14" y="17"/>
                    <a:pt x="16" y="20"/>
                  </a:cubicBezTo>
                  <a:cubicBezTo>
                    <a:pt x="17" y="23"/>
                    <a:pt x="15" y="25"/>
                    <a:pt x="17" y="2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0" name="Freeform 867">
              <a:extLst>
                <a:ext uri="{FF2B5EF4-FFF2-40B4-BE49-F238E27FC236}">
                  <a16:creationId xmlns:a16="http://schemas.microsoft.com/office/drawing/2014/main" id="{1C77FCD4-7F25-B4F8-2982-70D640A732D5}"/>
                </a:ext>
              </a:extLst>
            </p:cNvPr>
            <p:cNvSpPr>
              <a:spLocks/>
            </p:cNvSpPr>
            <p:nvPr/>
          </p:nvSpPr>
          <p:spPr bwMode="auto">
            <a:xfrm>
              <a:off x="3527" y="2475"/>
              <a:ext cx="105" cy="57"/>
            </a:xfrm>
            <a:custGeom>
              <a:avLst/>
              <a:gdLst>
                <a:gd name="T0" fmla="*/ 20 w 47"/>
                <a:gd name="T1" fmla="*/ 93 h 25"/>
                <a:gd name="T2" fmla="*/ 0 w 47"/>
                <a:gd name="T3" fmla="*/ 109 h 25"/>
                <a:gd name="T4" fmla="*/ 226 w 47"/>
                <a:gd name="T5" fmla="*/ 11 h 25"/>
                <a:gd name="T6" fmla="*/ 299 w 47"/>
                <a:gd name="T7" fmla="*/ 25 h 25"/>
                <a:gd name="T8" fmla="*/ 315 w 47"/>
                <a:gd name="T9" fmla="*/ 73 h 25"/>
                <a:gd name="T10" fmla="*/ 344 w 47"/>
                <a:gd name="T11" fmla="*/ 73 h 25"/>
                <a:gd name="T12" fmla="*/ 369 w 47"/>
                <a:gd name="T13" fmla="*/ 141 h 25"/>
                <a:gd name="T14" fmla="*/ 433 w 47"/>
                <a:gd name="T15" fmla="*/ 166 h 25"/>
                <a:gd name="T16" fmla="*/ 525 w 47"/>
                <a:gd name="T17" fmla="*/ 29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5">
                  <a:moveTo>
                    <a:pt x="2" y="8"/>
                  </a:moveTo>
                  <a:cubicBezTo>
                    <a:pt x="1" y="8"/>
                    <a:pt x="1" y="9"/>
                    <a:pt x="0" y="9"/>
                  </a:cubicBezTo>
                  <a:cubicBezTo>
                    <a:pt x="7" y="6"/>
                    <a:pt x="13" y="2"/>
                    <a:pt x="20" y="1"/>
                  </a:cubicBezTo>
                  <a:cubicBezTo>
                    <a:pt x="25" y="1"/>
                    <a:pt x="24" y="0"/>
                    <a:pt x="27" y="2"/>
                  </a:cubicBezTo>
                  <a:cubicBezTo>
                    <a:pt x="28" y="3"/>
                    <a:pt x="27" y="5"/>
                    <a:pt x="28" y="6"/>
                  </a:cubicBezTo>
                  <a:cubicBezTo>
                    <a:pt x="28" y="7"/>
                    <a:pt x="31" y="6"/>
                    <a:pt x="31" y="6"/>
                  </a:cubicBezTo>
                  <a:cubicBezTo>
                    <a:pt x="32" y="8"/>
                    <a:pt x="32" y="11"/>
                    <a:pt x="33" y="12"/>
                  </a:cubicBezTo>
                  <a:cubicBezTo>
                    <a:pt x="36" y="15"/>
                    <a:pt x="37" y="13"/>
                    <a:pt x="39" y="14"/>
                  </a:cubicBezTo>
                  <a:cubicBezTo>
                    <a:pt x="43" y="16"/>
                    <a:pt x="46" y="21"/>
                    <a:pt x="47" y="2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1" name="Freeform 868">
              <a:extLst>
                <a:ext uri="{FF2B5EF4-FFF2-40B4-BE49-F238E27FC236}">
                  <a16:creationId xmlns:a16="http://schemas.microsoft.com/office/drawing/2014/main" id="{C1025A30-0633-3D7B-B439-BD8BC3CE4D6C}"/>
                </a:ext>
              </a:extLst>
            </p:cNvPr>
            <p:cNvSpPr>
              <a:spLocks/>
            </p:cNvSpPr>
            <p:nvPr/>
          </p:nvSpPr>
          <p:spPr bwMode="auto">
            <a:xfrm>
              <a:off x="3547" y="2518"/>
              <a:ext cx="49" cy="27"/>
            </a:xfrm>
            <a:custGeom>
              <a:avLst/>
              <a:gdLst>
                <a:gd name="T0" fmla="*/ 89 w 22"/>
                <a:gd name="T1" fmla="*/ 0 h 12"/>
                <a:gd name="T2" fmla="*/ 243 w 22"/>
                <a:gd name="T3" fmla="*/ 137 h 12"/>
                <a:gd name="T4" fmla="*/ 0 60000 65536"/>
                <a:gd name="T5" fmla="*/ 0 60000 65536"/>
              </a:gdLst>
              <a:ahLst/>
              <a:cxnLst>
                <a:cxn ang="T4">
                  <a:pos x="T0" y="T1"/>
                </a:cxn>
                <a:cxn ang="T5">
                  <a:pos x="T2" y="T3"/>
                </a:cxn>
              </a:cxnLst>
              <a:rect l="0" t="0" r="r" b="b"/>
              <a:pathLst>
                <a:path w="22" h="12">
                  <a:moveTo>
                    <a:pt x="8" y="0"/>
                  </a:moveTo>
                  <a:cubicBezTo>
                    <a:pt x="0" y="11"/>
                    <a:pt x="18" y="8"/>
                    <a:pt x="22" y="12"/>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2" name="Freeform 869">
              <a:extLst>
                <a:ext uri="{FF2B5EF4-FFF2-40B4-BE49-F238E27FC236}">
                  <a16:creationId xmlns:a16="http://schemas.microsoft.com/office/drawing/2014/main" id="{3C009EDD-3BDD-D737-122F-25C4649FE916}"/>
                </a:ext>
              </a:extLst>
            </p:cNvPr>
            <p:cNvSpPr>
              <a:spLocks/>
            </p:cNvSpPr>
            <p:nvPr/>
          </p:nvSpPr>
          <p:spPr bwMode="auto">
            <a:xfrm>
              <a:off x="3417" y="2516"/>
              <a:ext cx="94" cy="31"/>
            </a:xfrm>
            <a:custGeom>
              <a:avLst/>
              <a:gdLst>
                <a:gd name="T0" fmla="*/ 134 w 42"/>
                <a:gd name="T1" fmla="*/ 0 h 14"/>
                <a:gd name="T2" fmla="*/ 392 w 42"/>
                <a:gd name="T3" fmla="*/ 109 h 14"/>
                <a:gd name="T4" fmla="*/ 470 w 42"/>
                <a:gd name="T5" fmla="*/ 153 h 14"/>
                <a:gd name="T6" fmla="*/ 0 60000 65536"/>
                <a:gd name="T7" fmla="*/ 0 60000 65536"/>
                <a:gd name="T8" fmla="*/ 0 60000 65536"/>
              </a:gdLst>
              <a:ahLst/>
              <a:cxnLst>
                <a:cxn ang="T6">
                  <a:pos x="T0" y="T1"/>
                </a:cxn>
                <a:cxn ang="T7">
                  <a:pos x="T2" y="T3"/>
                </a:cxn>
                <a:cxn ang="T8">
                  <a:pos x="T4" y="T5"/>
                </a:cxn>
              </a:cxnLst>
              <a:rect l="0" t="0" r="r" b="b"/>
              <a:pathLst>
                <a:path w="42" h="14">
                  <a:moveTo>
                    <a:pt x="12" y="0"/>
                  </a:moveTo>
                  <a:cubicBezTo>
                    <a:pt x="0" y="9"/>
                    <a:pt x="32" y="11"/>
                    <a:pt x="35" y="10"/>
                  </a:cubicBezTo>
                  <a:cubicBezTo>
                    <a:pt x="36" y="13"/>
                    <a:pt x="38" y="14"/>
                    <a:pt x="42" y="1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3" name="Freeform 870">
              <a:extLst>
                <a:ext uri="{FF2B5EF4-FFF2-40B4-BE49-F238E27FC236}">
                  <a16:creationId xmlns:a16="http://schemas.microsoft.com/office/drawing/2014/main" id="{78CD32D6-4592-6FB3-3428-5C2F3C061CEC}"/>
                </a:ext>
              </a:extLst>
            </p:cNvPr>
            <p:cNvSpPr>
              <a:spLocks/>
            </p:cNvSpPr>
            <p:nvPr/>
          </p:nvSpPr>
          <p:spPr bwMode="auto">
            <a:xfrm>
              <a:off x="3390" y="2583"/>
              <a:ext cx="76" cy="76"/>
            </a:xfrm>
            <a:custGeom>
              <a:avLst/>
              <a:gdLst>
                <a:gd name="T0" fmla="*/ 20 w 34"/>
                <a:gd name="T1" fmla="*/ 0 h 34"/>
                <a:gd name="T2" fmla="*/ 110 w 34"/>
                <a:gd name="T3" fmla="*/ 235 h 34"/>
                <a:gd name="T4" fmla="*/ 210 w 34"/>
                <a:gd name="T5" fmla="*/ 279 h 34"/>
                <a:gd name="T6" fmla="*/ 324 w 34"/>
                <a:gd name="T7" fmla="*/ 300 h 34"/>
                <a:gd name="T8" fmla="*/ 380 w 34"/>
                <a:gd name="T9" fmla="*/ 38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4">
                  <a:moveTo>
                    <a:pt x="2" y="0"/>
                  </a:moveTo>
                  <a:cubicBezTo>
                    <a:pt x="0" y="6"/>
                    <a:pt x="5" y="17"/>
                    <a:pt x="10" y="21"/>
                  </a:cubicBezTo>
                  <a:cubicBezTo>
                    <a:pt x="13" y="22"/>
                    <a:pt x="16" y="23"/>
                    <a:pt x="19" y="25"/>
                  </a:cubicBezTo>
                  <a:cubicBezTo>
                    <a:pt x="22" y="27"/>
                    <a:pt x="24" y="30"/>
                    <a:pt x="29" y="27"/>
                  </a:cubicBezTo>
                  <a:cubicBezTo>
                    <a:pt x="28" y="31"/>
                    <a:pt x="30" y="34"/>
                    <a:pt x="34" y="3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4" name="Freeform 871">
              <a:extLst>
                <a:ext uri="{FF2B5EF4-FFF2-40B4-BE49-F238E27FC236}">
                  <a16:creationId xmlns:a16="http://schemas.microsoft.com/office/drawing/2014/main" id="{C6CAD86E-B3A0-0A8C-C6A2-9A8F9BDA1DC8}"/>
                </a:ext>
              </a:extLst>
            </p:cNvPr>
            <p:cNvSpPr>
              <a:spLocks/>
            </p:cNvSpPr>
            <p:nvPr/>
          </p:nvSpPr>
          <p:spPr bwMode="auto">
            <a:xfrm>
              <a:off x="3488" y="2608"/>
              <a:ext cx="90" cy="105"/>
            </a:xfrm>
            <a:custGeom>
              <a:avLst/>
              <a:gdLst>
                <a:gd name="T0" fmla="*/ 0 w 40"/>
                <a:gd name="T1" fmla="*/ 0 h 47"/>
                <a:gd name="T2" fmla="*/ 162 w 40"/>
                <a:gd name="T3" fmla="*/ 125 h 47"/>
                <a:gd name="T4" fmla="*/ 239 w 40"/>
                <a:gd name="T5" fmla="*/ 315 h 47"/>
                <a:gd name="T6" fmla="*/ 365 w 40"/>
                <a:gd name="T7" fmla="*/ 389 h 47"/>
                <a:gd name="T8" fmla="*/ 401 w 40"/>
                <a:gd name="T9" fmla="*/ 460 h 47"/>
                <a:gd name="T10" fmla="*/ 457 w 40"/>
                <a:gd name="T11" fmla="*/ 52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7">
                  <a:moveTo>
                    <a:pt x="0" y="0"/>
                  </a:moveTo>
                  <a:cubicBezTo>
                    <a:pt x="7" y="0"/>
                    <a:pt x="13" y="4"/>
                    <a:pt x="14" y="11"/>
                  </a:cubicBezTo>
                  <a:cubicBezTo>
                    <a:pt x="16" y="19"/>
                    <a:pt x="14" y="22"/>
                    <a:pt x="21" y="28"/>
                  </a:cubicBezTo>
                  <a:cubicBezTo>
                    <a:pt x="25" y="32"/>
                    <a:pt x="29" y="32"/>
                    <a:pt x="32" y="35"/>
                  </a:cubicBezTo>
                  <a:cubicBezTo>
                    <a:pt x="33" y="36"/>
                    <a:pt x="34" y="40"/>
                    <a:pt x="35" y="41"/>
                  </a:cubicBezTo>
                  <a:cubicBezTo>
                    <a:pt x="37" y="43"/>
                    <a:pt x="40" y="42"/>
                    <a:pt x="40" y="4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5" name="Freeform 872">
              <a:extLst>
                <a:ext uri="{FF2B5EF4-FFF2-40B4-BE49-F238E27FC236}">
                  <a16:creationId xmlns:a16="http://schemas.microsoft.com/office/drawing/2014/main" id="{1D6559DC-4034-6DD6-FE63-200B2EE91C83}"/>
                </a:ext>
              </a:extLst>
            </p:cNvPr>
            <p:cNvSpPr>
              <a:spLocks/>
            </p:cNvSpPr>
            <p:nvPr/>
          </p:nvSpPr>
          <p:spPr bwMode="auto">
            <a:xfrm>
              <a:off x="3612" y="2763"/>
              <a:ext cx="45" cy="60"/>
            </a:xfrm>
            <a:custGeom>
              <a:avLst/>
              <a:gdLst>
                <a:gd name="T0" fmla="*/ 11 w 20"/>
                <a:gd name="T1" fmla="*/ 0 h 27"/>
                <a:gd name="T2" fmla="*/ 207 w 20"/>
                <a:gd name="T3" fmla="*/ 187 h 27"/>
                <a:gd name="T4" fmla="*/ 227 w 20"/>
                <a:gd name="T5" fmla="*/ 296 h 27"/>
                <a:gd name="T6" fmla="*/ 0 60000 65536"/>
                <a:gd name="T7" fmla="*/ 0 60000 65536"/>
                <a:gd name="T8" fmla="*/ 0 60000 65536"/>
              </a:gdLst>
              <a:ahLst/>
              <a:cxnLst>
                <a:cxn ang="T6">
                  <a:pos x="T0" y="T1"/>
                </a:cxn>
                <a:cxn ang="T7">
                  <a:pos x="T2" y="T3"/>
                </a:cxn>
                <a:cxn ang="T8">
                  <a:pos x="T4" y="T5"/>
                </a:cxn>
              </a:cxnLst>
              <a:rect l="0" t="0" r="r" b="b"/>
              <a:pathLst>
                <a:path w="20" h="27">
                  <a:moveTo>
                    <a:pt x="1" y="0"/>
                  </a:moveTo>
                  <a:cubicBezTo>
                    <a:pt x="0" y="8"/>
                    <a:pt x="9" y="21"/>
                    <a:pt x="18" y="17"/>
                  </a:cubicBezTo>
                  <a:cubicBezTo>
                    <a:pt x="19" y="20"/>
                    <a:pt x="19" y="24"/>
                    <a:pt x="20" y="2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6" name="Freeform 873">
              <a:extLst>
                <a:ext uri="{FF2B5EF4-FFF2-40B4-BE49-F238E27FC236}">
                  <a16:creationId xmlns:a16="http://schemas.microsoft.com/office/drawing/2014/main" id="{D1ADADBF-EEBE-C4E7-812B-B954F6D449BF}"/>
                </a:ext>
              </a:extLst>
            </p:cNvPr>
            <p:cNvSpPr>
              <a:spLocks/>
            </p:cNvSpPr>
            <p:nvPr/>
          </p:nvSpPr>
          <p:spPr bwMode="auto">
            <a:xfrm>
              <a:off x="3657" y="2846"/>
              <a:ext cx="42" cy="67"/>
            </a:xfrm>
            <a:custGeom>
              <a:avLst/>
              <a:gdLst>
                <a:gd name="T0" fmla="*/ 33 w 19"/>
                <a:gd name="T1" fmla="*/ 0 h 30"/>
                <a:gd name="T2" fmla="*/ 88 w 19"/>
                <a:gd name="T3" fmla="*/ 210 h 30"/>
                <a:gd name="T4" fmla="*/ 170 w 19"/>
                <a:gd name="T5" fmla="*/ 299 h 30"/>
                <a:gd name="T6" fmla="*/ 206 w 19"/>
                <a:gd name="T7" fmla="*/ 335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30">
                  <a:moveTo>
                    <a:pt x="3" y="0"/>
                  </a:moveTo>
                  <a:cubicBezTo>
                    <a:pt x="0" y="4"/>
                    <a:pt x="4" y="16"/>
                    <a:pt x="8" y="19"/>
                  </a:cubicBezTo>
                  <a:cubicBezTo>
                    <a:pt x="12" y="23"/>
                    <a:pt x="19" y="17"/>
                    <a:pt x="16" y="27"/>
                  </a:cubicBezTo>
                  <a:cubicBezTo>
                    <a:pt x="18" y="28"/>
                    <a:pt x="17" y="29"/>
                    <a:pt x="19" y="3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7" name="Freeform 874">
              <a:extLst>
                <a:ext uri="{FF2B5EF4-FFF2-40B4-BE49-F238E27FC236}">
                  <a16:creationId xmlns:a16="http://schemas.microsoft.com/office/drawing/2014/main" id="{2ABD6478-C7E8-F59F-81BD-2E45B33F7333}"/>
                </a:ext>
              </a:extLst>
            </p:cNvPr>
            <p:cNvSpPr>
              <a:spLocks/>
            </p:cNvSpPr>
            <p:nvPr/>
          </p:nvSpPr>
          <p:spPr bwMode="auto">
            <a:xfrm>
              <a:off x="3690" y="2621"/>
              <a:ext cx="57" cy="38"/>
            </a:xfrm>
            <a:custGeom>
              <a:avLst/>
              <a:gdLst>
                <a:gd name="T0" fmla="*/ 0 w 25"/>
                <a:gd name="T1" fmla="*/ 45 h 17"/>
                <a:gd name="T2" fmla="*/ 141 w 25"/>
                <a:gd name="T3" fmla="*/ 20 h 17"/>
                <a:gd name="T4" fmla="*/ 249 w 25"/>
                <a:gd name="T5" fmla="*/ 101 h 17"/>
                <a:gd name="T6" fmla="*/ 296 w 25"/>
                <a:gd name="T7" fmla="*/ 19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7">
                  <a:moveTo>
                    <a:pt x="0" y="4"/>
                  </a:moveTo>
                  <a:cubicBezTo>
                    <a:pt x="2" y="2"/>
                    <a:pt x="9" y="0"/>
                    <a:pt x="12" y="2"/>
                  </a:cubicBezTo>
                  <a:cubicBezTo>
                    <a:pt x="16" y="4"/>
                    <a:pt x="14" y="10"/>
                    <a:pt x="21" y="9"/>
                  </a:cubicBezTo>
                  <a:cubicBezTo>
                    <a:pt x="19" y="13"/>
                    <a:pt x="21" y="15"/>
                    <a:pt x="25" y="1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8" name="Freeform 875">
              <a:extLst>
                <a:ext uri="{FF2B5EF4-FFF2-40B4-BE49-F238E27FC236}">
                  <a16:creationId xmlns:a16="http://schemas.microsoft.com/office/drawing/2014/main" id="{02F0B2C9-E861-90CF-D190-D6ECB18A6CE4}"/>
                </a:ext>
              </a:extLst>
            </p:cNvPr>
            <p:cNvSpPr>
              <a:spLocks/>
            </p:cNvSpPr>
            <p:nvPr/>
          </p:nvSpPr>
          <p:spPr bwMode="auto">
            <a:xfrm>
              <a:off x="3708" y="2666"/>
              <a:ext cx="65" cy="47"/>
            </a:xfrm>
            <a:custGeom>
              <a:avLst/>
              <a:gdLst>
                <a:gd name="T0" fmla="*/ 0 w 29"/>
                <a:gd name="T1" fmla="*/ 0 h 21"/>
                <a:gd name="T2" fmla="*/ 247 w 29"/>
                <a:gd name="T3" fmla="*/ 125 h 21"/>
                <a:gd name="T4" fmla="*/ 271 w 29"/>
                <a:gd name="T5" fmla="*/ 134 h 21"/>
                <a:gd name="T6" fmla="*/ 327 w 29"/>
                <a:gd name="T7" fmla="*/ 5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21">
                  <a:moveTo>
                    <a:pt x="0" y="0"/>
                  </a:moveTo>
                  <a:cubicBezTo>
                    <a:pt x="0" y="9"/>
                    <a:pt x="18" y="21"/>
                    <a:pt x="22" y="11"/>
                  </a:cubicBezTo>
                  <a:cubicBezTo>
                    <a:pt x="22" y="11"/>
                    <a:pt x="23" y="12"/>
                    <a:pt x="24" y="12"/>
                  </a:cubicBezTo>
                  <a:cubicBezTo>
                    <a:pt x="26" y="11"/>
                    <a:pt x="28" y="8"/>
                    <a:pt x="29" y="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39" name="Freeform 876">
              <a:extLst>
                <a:ext uri="{FF2B5EF4-FFF2-40B4-BE49-F238E27FC236}">
                  <a16:creationId xmlns:a16="http://schemas.microsoft.com/office/drawing/2014/main" id="{3DB65776-E7DF-F07E-CD98-CFCF34807AA5}"/>
                </a:ext>
              </a:extLst>
            </p:cNvPr>
            <p:cNvSpPr>
              <a:spLocks/>
            </p:cNvSpPr>
            <p:nvPr/>
          </p:nvSpPr>
          <p:spPr bwMode="auto">
            <a:xfrm>
              <a:off x="3699" y="2841"/>
              <a:ext cx="39" cy="32"/>
            </a:xfrm>
            <a:custGeom>
              <a:avLst/>
              <a:gdLst>
                <a:gd name="T0" fmla="*/ 25 w 17"/>
                <a:gd name="T1" fmla="*/ 0 h 14"/>
                <a:gd name="T2" fmla="*/ 204 w 17"/>
                <a:gd name="T3" fmla="*/ 37 h 14"/>
                <a:gd name="T4" fmla="*/ 0 60000 65536"/>
                <a:gd name="T5" fmla="*/ 0 60000 65536"/>
              </a:gdLst>
              <a:ahLst/>
              <a:cxnLst>
                <a:cxn ang="T4">
                  <a:pos x="T0" y="T1"/>
                </a:cxn>
                <a:cxn ang="T5">
                  <a:pos x="T2" y="T3"/>
                </a:cxn>
              </a:cxnLst>
              <a:rect l="0" t="0" r="r" b="b"/>
              <a:pathLst>
                <a:path w="17" h="14">
                  <a:moveTo>
                    <a:pt x="2" y="0"/>
                  </a:moveTo>
                  <a:cubicBezTo>
                    <a:pt x="0" y="14"/>
                    <a:pt x="16" y="14"/>
                    <a:pt x="17" y="3"/>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0" name="Freeform 877">
              <a:extLst>
                <a:ext uri="{FF2B5EF4-FFF2-40B4-BE49-F238E27FC236}">
                  <a16:creationId xmlns:a16="http://schemas.microsoft.com/office/drawing/2014/main" id="{70EAF12D-4824-9B02-0186-25567BF27B4E}"/>
                </a:ext>
              </a:extLst>
            </p:cNvPr>
            <p:cNvSpPr>
              <a:spLocks/>
            </p:cNvSpPr>
            <p:nvPr/>
          </p:nvSpPr>
          <p:spPr bwMode="auto">
            <a:xfrm>
              <a:off x="3401" y="2877"/>
              <a:ext cx="43" cy="83"/>
            </a:xfrm>
            <a:custGeom>
              <a:avLst/>
              <a:gdLst>
                <a:gd name="T0" fmla="*/ 57 w 19"/>
                <a:gd name="T1" fmla="*/ 0 h 37"/>
                <a:gd name="T2" fmla="*/ 45 w 19"/>
                <a:gd name="T3" fmla="*/ 262 h 37"/>
                <a:gd name="T4" fmla="*/ 129 w 19"/>
                <a:gd name="T5" fmla="*/ 328 h 37"/>
                <a:gd name="T6" fmla="*/ 183 w 19"/>
                <a:gd name="T7" fmla="*/ 352 h 37"/>
                <a:gd name="T8" fmla="*/ 220 w 19"/>
                <a:gd name="T9" fmla="*/ 41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
                  <a:moveTo>
                    <a:pt x="5" y="0"/>
                  </a:moveTo>
                  <a:cubicBezTo>
                    <a:pt x="0" y="6"/>
                    <a:pt x="1" y="17"/>
                    <a:pt x="4" y="23"/>
                  </a:cubicBezTo>
                  <a:cubicBezTo>
                    <a:pt x="6" y="26"/>
                    <a:pt x="8" y="27"/>
                    <a:pt x="11" y="29"/>
                  </a:cubicBezTo>
                  <a:cubicBezTo>
                    <a:pt x="12" y="30"/>
                    <a:pt x="14" y="30"/>
                    <a:pt x="16" y="31"/>
                  </a:cubicBezTo>
                  <a:cubicBezTo>
                    <a:pt x="17" y="32"/>
                    <a:pt x="17" y="35"/>
                    <a:pt x="19" y="3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1" name="Freeform 878">
              <a:extLst>
                <a:ext uri="{FF2B5EF4-FFF2-40B4-BE49-F238E27FC236}">
                  <a16:creationId xmlns:a16="http://schemas.microsoft.com/office/drawing/2014/main" id="{6A5ECA4C-E2CC-780A-019D-B4A9D50EAC4D}"/>
                </a:ext>
              </a:extLst>
            </p:cNvPr>
            <p:cNvSpPr>
              <a:spLocks/>
            </p:cNvSpPr>
            <p:nvPr/>
          </p:nvSpPr>
          <p:spPr bwMode="auto">
            <a:xfrm>
              <a:off x="3457" y="2929"/>
              <a:ext cx="13" cy="69"/>
            </a:xfrm>
            <a:custGeom>
              <a:avLst/>
              <a:gdLst>
                <a:gd name="T0" fmla="*/ 0 w 6"/>
                <a:gd name="T1" fmla="*/ 0 h 31"/>
                <a:gd name="T2" fmla="*/ 52 w 6"/>
                <a:gd name="T3" fmla="*/ 162 h 31"/>
                <a:gd name="T4" fmla="*/ 0 w 6"/>
                <a:gd name="T5" fmla="*/ 343 h 31"/>
                <a:gd name="T6" fmla="*/ 0 60000 65536"/>
                <a:gd name="T7" fmla="*/ 0 60000 65536"/>
                <a:gd name="T8" fmla="*/ 0 60000 65536"/>
              </a:gdLst>
              <a:ahLst/>
              <a:cxnLst>
                <a:cxn ang="T6">
                  <a:pos x="T0" y="T1"/>
                </a:cxn>
                <a:cxn ang="T7">
                  <a:pos x="T2" y="T3"/>
                </a:cxn>
                <a:cxn ang="T8">
                  <a:pos x="T4" y="T5"/>
                </a:cxn>
              </a:cxnLst>
              <a:rect l="0" t="0" r="r" b="b"/>
              <a:pathLst>
                <a:path w="6" h="31">
                  <a:moveTo>
                    <a:pt x="0" y="0"/>
                  </a:moveTo>
                  <a:cubicBezTo>
                    <a:pt x="2" y="6"/>
                    <a:pt x="6" y="7"/>
                    <a:pt x="5" y="15"/>
                  </a:cubicBezTo>
                  <a:cubicBezTo>
                    <a:pt x="4" y="21"/>
                    <a:pt x="2" y="26"/>
                    <a:pt x="0" y="31"/>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2" name="Freeform 879">
              <a:extLst>
                <a:ext uri="{FF2B5EF4-FFF2-40B4-BE49-F238E27FC236}">
                  <a16:creationId xmlns:a16="http://schemas.microsoft.com/office/drawing/2014/main" id="{FF92188D-1186-B8C7-9EAA-465DD1C2F99D}"/>
                </a:ext>
              </a:extLst>
            </p:cNvPr>
            <p:cNvSpPr>
              <a:spLocks/>
            </p:cNvSpPr>
            <p:nvPr/>
          </p:nvSpPr>
          <p:spPr bwMode="auto">
            <a:xfrm>
              <a:off x="3596" y="2680"/>
              <a:ext cx="25" cy="42"/>
            </a:xfrm>
            <a:custGeom>
              <a:avLst/>
              <a:gdLst>
                <a:gd name="T0" fmla="*/ 0 w 11"/>
                <a:gd name="T1" fmla="*/ 0 h 19"/>
                <a:gd name="T2" fmla="*/ 130 w 11"/>
                <a:gd name="T3" fmla="*/ 88 h 19"/>
                <a:gd name="T4" fmla="*/ 102 w 11"/>
                <a:gd name="T5" fmla="*/ 206 h 19"/>
                <a:gd name="T6" fmla="*/ 0 60000 65536"/>
                <a:gd name="T7" fmla="*/ 0 60000 65536"/>
                <a:gd name="T8" fmla="*/ 0 60000 65536"/>
              </a:gdLst>
              <a:ahLst/>
              <a:cxnLst>
                <a:cxn ang="T6">
                  <a:pos x="T0" y="T1"/>
                </a:cxn>
                <a:cxn ang="T7">
                  <a:pos x="T2" y="T3"/>
                </a:cxn>
                <a:cxn ang="T8">
                  <a:pos x="T4" y="T5"/>
                </a:cxn>
              </a:cxnLst>
              <a:rect l="0" t="0" r="r" b="b"/>
              <a:pathLst>
                <a:path w="11" h="19">
                  <a:moveTo>
                    <a:pt x="0" y="0"/>
                  </a:moveTo>
                  <a:cubicBezTo>
                    <a:pt x="4" y="4"/>
                    <a:pt x="5" y="8"/>
                    <a:pt x="11" y="8"/>
                  </a:cubicBezTo>
                  <a:cubicBezTo>
                    <a:pt x="7" y="12"/>
                    <a:pt x="8" y="14"/>
                    <a:pt x="9" y="19"/>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3" name="Freeform 880">
              <a:extLst>
                <a:ext uri="{FF2B5EF4-FFF2-40B4-BE49-F238E27FC236}">
                  <a16:creationId xmlns:a16="http://schemas.microsoft.com/office/drawing/2014/main" id="{48DFC2B4-8E08-8F5A-9E92-655DCBD593E5}"/>
                </a:ext>
              </a:extLst>
            </p:cNvPr>
            <p:cNvSpPr>
              <a:spLocks/>
            </p:cNvSpPr>
            <p:nvPr/>
          </p:nvSpPr>
          <p:spPr bwMode="auto">
            <a:xfrm>
              <a:off x="3614" y="3023"/>
              <a:ext cx="23" cy="27"/>
            </a:xfrm>
            <a:custGeom>
              <a:avLst/>
              <a:gdLst>
                <a:gd name="T0" fmla="*/ 0 w 10"/>
                <a:gd name="T1" fmla="*/ 0 h 12"/>
                <a:gd name="T2" fmla="*/ 12 w 10"/>
                <a:gd name="T3" fmla="*/ 137 h 12"/>
                <a:gd name="T4" fmla="*/ 122 w 10"/>
                <a:gd name="T5" fmla="*/ 126 h 12"/>
                <a:gd name="T6" fmla="*/ 0 60000 65536"/>
                <a:gd name="T7" fmla="*/ 0 60000 65536"/>
                <a:gd name="T8" fmla="*/ 0 60000 65536"/>
              </a:gdLst>
              <a:ahLst/>
              <a:cxnLst>
                <a:cxn ang="T6">
                  <a:pos x="T0" y="T1"/>
                </a:cxn>
                <a:cxn ang="T7">
                  <a:pos x="T2" y="T3"/>
                </a:cxn>
                <a:cxn ang="T8">
                  <a:pos x="T4" y="T5"/>
                </a:cxn>
              </a:cxnLst>
              <a:rect l="0" t="0" r="r" b="b"/>
              <a:pathLst>
                <a:path w="10" h="12">
                  <a:moveTo>
                    <a:pt x="0" y="0"/>
                  </a:moveTo>
                  <a:cubicBezTo>
                    <a:pt x="3" y="3"/>
                    <a:pt x="4" y="9"/>
                    <a:pt x="1" y="12"/>
                  </a:cubicBezTo>
                  <a:cubicBezTo>
                    <a:pt x="3" y="8"/>
                    <a:pt x="8" y="7"/>
                    <a:pt x="10" y="11"/>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4" name="Freeform 881">
              <a:extLst>
                <a:ext uri="{FF2B5EF4-FFF2-40B4-BE49-F238E27FC236}">
                  <a16:creationId xmlns:a16="http://schemas.microsoft.com/office/drawing/2014/main" id="{38DEC17C-23A8-6E8A-5633-C4506E529662}"/>
                </a:ext>
              </a:extLst>
            </p:cNvPr>
            <p:cNvSpPr>
              <a:spLocks/>
            </p:cNvSpPr>
            <p:nvPr/>
          </p:nvSpPr>
          <p:spPr bwMode="auto">
            <a:xfrm>
              <a:off x="3500" y="3539"/>
              <a:ext cx="13" cy="36"/>
            </a:xfrm>
            <a:custGeom>
              <a:avLst/>
              <a:gdLst>
                <a:gd name="T0" fmla="*/ 33 w 6"/>
                <a:gd name="T1" fmla="*/ 0 h 16"/>
                <a:gd name="T2" fmla="*/ 61 w 6"/>
                <a:gd name="T3" fmla="*/ 81 h 16"/>
                <a:gd name="T4" fmla="*/ 43 w 6"/>
                <a:gd name="T5" fmla="*/ 101 h 16"/>
                <a:gd name="T6" fmla="*/ 0 w 6"/>
                <a:gd name="T7" fmla="*/ 18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6">
                  <a:moveTo>
                    <a:pt x="3" y="0"/>
                  </a:moveTo>
                  <a:cubicBezTo>
                    <a:pt x="0" y="3"/>
                    <a:pt x="2" y="7"/>
                    <a:pt x="6" y="7"/>
                  </a:cubicBezTo>
                  <a:cubicBezTo>
                    <a:pt x="5" y="8"/>
                    <a:pt x="6" y="8"/>
                    <a:pt x="4" y="9"/>
                  </a:cubicBezTo>
                  <a:cubicBezTo>
                    <a:pt x="2" y="11"/>
                    <a:pt x="0" y="13"/>
                    <a:pt x="0" y="1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5" name="Freeform 882">
              <a:extLst>
                <a:ext uri="{FF2B5EF4-FFF2-40B4-BE49-F238E27FC236}">
                  <a16:creationId xmlns:a16="http://schemas.microsoft.com/office/drawing/2014/main" id="{38DFC561-5087-8D24-F7BB-9DBCFE4A1359}"/>
                </a:ext>
              </a:extLst>
            </p:cNvPr>
            <p:cNvSpPr>
              <a:spLocks/>
            </p:cNvSpPr>
            <p:nvPr/>
          </p:nvSpPr>
          <p:spPr bwMode="auto">
            <a:xfrm>
              <a:off x="3293" y="3543"/>
              <a:ext cx="11" cy="21"/>
            </a:xfrm>
            <a:custGeom>
              <a:avLst/>
              <a:gdLst>
                <a:gd name="T0" fmla="*/ 0 w 5"/>
                <a:gd name="T1" fmla="*/ 0 h 9"/>
                <a:gd name="T2" fmla="*/ 53 w 5"/>
                <a:gd name="T3" fmla="*/ 114 h 9"/>
                <a:gd name="T4" fmla="*/ 0 60000 65536"/>
                <a:gd name="T5" fmla="*/ 0 60000 65536"/>
              </a:gdLst>
              <a:ahLst/>
              <a:cxnLst>
                <a:cxn ang="T4">
                  <a:pos x="T0" y="T1"/>
                </a:cxn>
                <a:cxn ang="T5">
                  <a:pos x="T2" y="T3"/>
                </a:cxn>
              </a:cxnLst>
              <a:rect l="0" t="0" r="r" b="b"/>
              <a:pathLst>
                <a:path w="5" h="9">
                  <a:moveTo>
                    <a:pt x="0" y="0"/>
                  </a:moveTo>
                  <a:cubicBezTo>
                    <a:pt x="3" y="2"/>
                    <a:pt x="4" y="5"/>
                    <a:pt x="5" y="9"/>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6" name="Freeform 883">
              <a:extLst>
                <a:ext uri="{FF2B5EF4-FFF2-40B4-BE49-F238E27FC236}">
                  <a16:creationId xmlns:a16="http://schemas.microsoft.com/office/drawing/2014/main" id="{E466F1E2-D67A-3019-27B4-F7838F1A75D7}"/>
                </a:ext>
              </a:extLst>
            </p:cNvPr>
            <p:cNvSpPr>
              <a:spLocks/>
            </p:cNvSpPr>
            <p:nvPr/>
          </p:nvSpPr>
          <p:spPr bwMode="auto">
            <a:xfrm>
              <a:off x="3300" y="3543"/>
              <a:ext cx="13" cy="14"/>
            </a:xfrm>
            <a:custGeom>
              <a:avLst/>
              <a:gdLst>
                <a:gd name="T0" fmla="*/ 0 w 6"/>
                <a:gd name="T1" fmla="*/ 77 h 6"/>
                <a:gd name="T2" fmla="*/ 61 w 6"/>
                <a:gd name="T3" fmla="*/ 0 h 6"/>
                <a:gd name="T4" fmla="*/ 0 60000 65536"/>
                <a:gd name="T5" fmla="*/ 0 60000 65536"/>
              </a:gdLst>
              <a:ahLst/>
              <a:cxnLst>
                <a:cxn ang="T4">
                  <a:pos x="T0" y="T1"/>
                </a:cxn>
                <a:cxn ang="T5">
                  <a:pos x="T2" y="T3"/>
                </a:cxn>
              </a:cxnLst>
              <a:rect l="0" t="0" r="r" b="b"/>
              <a:pathLst>
                <a:path w="6" h="6">
                  <a:moveTo>
                    <a:pt x="0" y="6"/>
                  </a:moveTo>
                  <a:cubicBezTo>
                    <a:pt x="2" y="4"/>
                    <a:pt x="4" y="2"/>
                    <a:pt x="6"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7" name="Freeform 884">
              <a:extLst>
                <a:ext uri="{FF2B5EF4-FFF2-40B4-BE49-F238E27FC236}">
                  <a16:creationId xmlns:a16="http://schemas.microsoft.com/office/drawing/2014/main" id="{DB7BC046-D545-139E-FA58-C57377B20051}"/>
                </a:ext>
              </a:extLst>
            </p:cNvPr>
            <p:cNvSpPr>
              <a:spLocks/>
            </p:cNvSpPr>
            <p:nvPr/>
          </p:nvSpPr>
          <p:spPr bwMode="auto">
            <a:xfrm>
              <a:off x="3358" y="3319"/>
              <a:ext cx="18" cy="81"/>
            </a:xfrm>
            <a:custGeom>
              <a:avLst/>
              <a:gdLst>
                <a:gd name="T0" fmla="*/ 45 w 8"/>
                <a:gd name="T1" fmla="*/ 0 h 36"/>
                <a:gd name="T2" fmla="*/ 81 w 8"/>
                <a:gd name="T3" fmla="*/ 92 h 36"/>
                <a:gd name="T4" fmla="*/ 36 w 8"/>
                <a:gd name="T5" fmla="*/ 218 h 36"/>
                <a:gd name="T6" fmla="*/ 81 w 8"/>
                <a:gd name="T7" fmla="*/ 299 h 36"/>
                <a:gd name="T8" fmla="*/ 45 w 8"/>
                <a:gd name="T9" fmla="*/ 410 h 36"/>
                <a:gd name="T10" fmla="*/ 0 w 8"/>
                <a:gd name="T11" fmla="*/ 389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6">
                  <a:moveTo>
                    <a:pt x="4" y="0"/>
                  </a:moveTo>
                  <a:cubicBezTo>
                    <a:pt x="4" y="1"/>
                    <a:pt x="7" y="5"/>
                    <a:pt x="7" y="8"/>
                  </a:cubicBezTo>
                  <a:cubicBezTo>
                    <a:pt x="7" y="12"/>
                    <a:pt x="3" y="15"/>
                    <a:pt x="3" y="19"/>
                  </a:cubicBezTo>
                  <a:cubicBezTo>
                    <a:pt x="4" y="23"/>
                    <a:pt x="7" y="22"/>
                    <a:pt x="7" y="26"/>
                  </a:cubicBezTo>
                  <a:cubicBezTo>
                    <a:pt x="8" y="29"/>
                    <a:pt x="4" y="34"/>
                    <a:pt x="4" y="36"/>
                  </a:cubicBezTo>
                  <a:cubicBezTo>
                    <a:pt x="2" y="35"/>
                    <a:pt x="1" y="35"/>
                    <a:pt x="0" y="3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 name="Freeform 885">
              <a:extLst>
                <a:ext uri="{FF2B5EF4-FFF2-40B4-BE49-F238E27FC236}">
                  <a16:creationId xmlns:a16="http://schemas.microsoft.com/office/drawing/2014/main" id="{7232D51A-C20B-3930-605D-89477FA15BF4}"/>
                </a:ext>
              </a:extLst>
            </p:cNvPr>
            <p:cNvSpPr>
              <a:spLocks/>
            </p:cNvSpPr>
            <p:nvPr/>
          </p:nvSpPr>
          <p:spPr bwMode="auto">
            <a:xfrm>
              <a:off x="2826" y="3620"/>
              <a:ext cx="27" cy="15"/>
            </a:xfrm>
            <a:custGeom>
              <a:avLst/>
              <a:gdLst>
                <a:gd name="T0" fmla="*/ 0 w 12"/>
                <a:gd name="T1" fmla="*/ 60 h 7"/>
                <a:gd name="T2" fmla="*/ 126 w 12"/>
                <a:gd name="T3" fmla="*/ 0 h 7"/>
                <a:gd name="T4" fmla="*/ 0 60000 65536"/>
                <a:gd name="T5" fmla="*/ 0 60000 65536"/>
              </a:gdLst>
              <a:ahLst/>
              <a:cxnLst>
                <a:cxn ang="T4">
                  <a:pos x="T0" y="T1"/>
                </a:cxn>
                <a:cxn ang="T5">
                  <a:pos x="T2" y="T3"/>
                </a:cxn>
              </a:cxnLst>
              <a:rect l="0" t="0" r="r" b="b"/>
              <a:pathLst>
                <a:path w="12" h="7">
                  <a:moveTo>
                    <a:pt x="0" y="6"/>
                  </a:moveTo>
                  <a:cubicBezTo>
                    <a:pt x="4" y="7"/>
                    <a:pt x="12" y="5"/>
                    <a:pt x="11"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 name="Freeform 886">
              <a:extLst>
                <a:ext uri="{FF2B5EF4-FFF2-40B4-BE49-F238E27FC236}">
                  <a16:creationId xmlns:a16="http://schemas.microsoft.com/office/drawing/2014/main" id="{15304672-04DB-A3C6-A8D9-8D40CFAAC666}"/>
                </a:ext>
              </a:extLst>
            </p:cNvPr>
            <p:cNvSpPr>
              <a:spLocks/>
            </p:cNvSpPr>
            <p:nvPr/>
          </p:nvSpPr>
          <p:spPr bwMode="auto">
            <a:xfrm>
              <a:off x="2773" y="3629"/>
              <a:ext cx="65" cy="22"/>
            </a:xfrm>
            <a:custGeom>
              <a:avLst/>
              <a:gdLst>
                <a:gd name="T0" fmla="*/ 0 w 29"/>
                <a:gd name="T1" fmla="*/ 53 h 10"/>
                <a:gd name="T2" fmla="*/ 155 w 29"/>
                <a:gd name="T3" fmla="*/ 20 h 10"/>
                <a:gd name="T4" fmla="*/ 155 w 29"/>
                <a:gd name="T5" fmla="*/ 9 h 10"/>
                <a:gd name="T6" fmla="*/ 170 w 29"/>
                <a:gd name="T7" fmla="*/ 0 h 10"/>
                <a:gd name="T8" fmla="*/ 191 w 29"/>
                <a:gd name="T9" fmla="*/ 20 h 10"/>
                <a:gd name="T10" fmla="*/ 327 w 29"/>
                <a:gd name="T11" fmla="*/ 10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0">
                  <a:moveTo>
                    <a:pt x="0" y="5"/>
                  </a:moveTo>
                  <a:cubicBezTo>
                    <a:pt x="5" y="7"/>
                    <a:pt x="10" y="4"/>
                    <a:pt x="14" y="2"/>
                  </a:cubicBezTo>
                  <a:cubicBezTo>
                    <a:pt x="15" y="2"/>
                    <a:pt x="14" y="1"/>
                    <a:pt x="14" y="1"/>
                  </a:cubicBezTo>
                  <a:cubicBezTo>
                    <a:pt x="14" y="1"/>
                    <a:pt x="15" y="0"/>
                    <a:pt x="15" y="0"/>
                  </a:cubicBezTo>
                  <a:cubicBezTo>
                    <a:pt x="15" y="0"/>
                    <a:pt x="16" y="1"/>
                    <a:pt x="17" y="2"/>
                  </a:cubicBezTo>
                  <a:cubicBezTo>
                    <a:pt x="13" y="8"/>
                    <a:pt x="25" y="9"/>
                    <a:pt x="29" y="1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0" name="Freeform 887">
              <a:extLst>
                <a:ext uri="{FF2B5EF4-FFF2-40B4-BE49-F238E27FC236}">
                  <a16:creationId xmlns:a16="http://schemas.microsoft.com/office/drawing/2014/main" id="{7E6192C3-AA78-73DA-EF88-FCEA5E39B841}"/>
                </a:ext>
              </a:extLst>
            </p:cNvPr>
            <p:cNvSpPr>
              <a:spLocks/>
            </p:cNvSpPr>
            <p:nvPr/>
          </p:nvSpPr>
          <p:spPr bwMode="auto">
            <a:xfrm>
              <a:off x="2925" y="3597"/>
              <a:ext cx="97" cy="56"/>
            </a:xfrm>
            <a:custGeom>
              <a:avLst/>
              <a:gdLst>
                <a:gd name="T0" fmla="*/ 56 w 43"/>
                <a:gd name="T1" fmla="*/ 90 h 25"/>
                <a:gd name="T2" fmla="*/ 194 w 43"/>
                <a:gd name="T3" fmla="*/ 181 h 25"/>
                <a:gd name="T4" fmla="*/ 356 w 43"/>
                <a:gd name="T5" fmla="*/ 146 h 25"/>
                <a:gd name="T6" fmla="*/ 469 w 43"/>
                <a:gd name="T7" fmla="*/ 90 h 25"/>
                <a:gd name="T8" fmla="*/ 494 w 43"/>
                <a:gd name="T9" fmla="*/ 6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5">
                  <a:moveTo>
                    <a:pt x="5" y="8"/>
                  </a:moveTo>
                  <a:cubicBezTo>
                    <a:pt x="0" y="17"/>
                    <a:pt x="13" y="25"/>
                    <a:pt x="17" y="16"/>
                  </a:cubicBezTo>
                  <a:cubicBezTo>
                    <a:pt x="20" y="21"/>
                    <a:pt x="28" y="17"/>
                    <a:pt x="31" y="13"/>
                  </a:cubicBezTo>
                  <a:cubicBezTo>
                    <a:pt x="33" y="11"/>
                    <a:pt x="34" y="0"/>
                    <a:pt x="41" y="8"/>
                  </a:cubicBezTo>
                  <a:cubicBezTo>
                    <a:pt x="41" y="7"/>
                    <a:pt x="42" y="6"/>
                    <a:pt x="43" y="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1" name="Freeform 888">
              <a:extLst>
                <a:ext uri="{FF2B5EF4-FFF2-40B4-BE49-F238E27FC236}">
                  <a16:creationId xmlns:a16="http://schemas.microsoft.com/office/drawing/2014/main" id="{210C5389-9D6E-0DA5-6993-5A9FAA9C7630}"/>
                </a:ext>
              </a:extLst>
            </p:cNvPr>
            <p:cNvSpPr>
              <a:spLocks/>
            </p:cNvSpPr>
            <p:nvPr/>
          </p:nvSpPr>
          <p:spPr bwMode="auto">
            <a:xfrm>
              <a:off x="2990" y="3557"/>
              <a:ext cx="16" cy="29"/>
            </a:xfrm>
            <a:custGeom>
              <a:avLst/>
              <a:gdLst>
                <a:gd name="T0" fmla="*/ 0 w 7"/>
                <a:gd name="T1" fmla="*/ 0 h 13"/>
                <a:gd name="T2" fmla="*/ 73 w 7"/>
                <a:gd name="T3" fmla="*/ 145 h 13"/>
                <a:gd name="T4" fmla="*/ 0 60000 65536"/>
                <a:gd name="T5" fmla="*/ 0 60000 65536"/>
              </a:gdLst>
              <a:ahLst/>
              <a:cxnLst>
                <a:cxn ang="T4">
                  <a:pos x="T0" y="T1"/>
                </a:cxn>
                <a:cxn ang="T5">
                  <a:pos x="T2" y="T3"/>
                </a:cxn>
              </a:cxnLst>
              <a:rect l="0" t="0" r="r" b="b"/>
              <a:pathLst>
                <a:path w="7" h="13">
                  <a:moveTo>
                    <a:pt x="0" y="0"/>
                  </a:moveTo>
                  <a:cubicBezTo>
                    <a:pt x="7" y="1"/>
                    <a:pt x="4" y="8"/>
                    <a:pt x="6" y="13"/>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2" name="Freeform 889">
              <a:extLst>
                <a:ext uri="{FF2B5EF4-FFF2-40B4-BE49-F238E27FC236}">
                  <a16:creationId xmlns:a16="http://schemas.microsoft.com/office/drawing/2014/main" id="{507CA96A-588A-AFE2-0417-9744AC242E40}"/>
                </a:ext>
              </a:extLst>
            </p:cNvPr>
            <p:cNvSpPr>
              <a:spLocks/>
            </p:cNvSpPr>
            <p:nvPr/>
          </p:nvSpPr>
          <p:spPr bwMode="auto">
            <a:xfrm>
              <a:off x="2939" y="3483"/>
              <a:ext cx="103" cy="49"/>
            </a:xfrm>
            <a:custGeom>
              <a:avLst/>
              <a:gdLst>
                <a:gd name="T0" fmla="*/ 110 w 46"/>
                <a:gd name="T1" fmla="*/ 36 h 22"/>
                <a:gd name="T2" fmla="*/ 110 w 46"/>
                <a:gd name="T3" fmla="*/ 100 h 22"/>
                <a:gd name="T4" fmla="*/ 101 w 46"/>
                <a:gd name="T5" fmla="*/ 234 h 22"/>
                <a:gd name="T6" fmla="*/ 327 w 46"/>
                <a:gd name="T7" fmla="*/ 178 h 22"/>
                <a:gd name="T8" fmla="*/ 461 w 46"/>
                <a:gd name="T9" fmla="*/ 234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2">
                  <a:moveTo>
                    <a:pt x="10" y="3"/>
                  </a:moveTo>
                  <a:cubicBezTo>
                    <a:pt x="4" y="0"/>
                    <a:pt x="0" y="11"/>
                    <a:pt x="10" y="9"/>
                  </a:cubicBezTo>
                  <a:cubicBezTo>
                    <a:pt x="11" y="13"/>
                    <a:pt x="9" y="17"/>
                    <a:pt x="9" y="21"/>
                  </a:cubicBezTo>
                  <a:cubicBezTo>
                    <a:pt x="17" y="22"/>
                    <a:pt x="22" y="19"/>
                    <a:pt x="29" y="16"/>
                  </a:cubicBezTo>
                  <a:cubicBezTo>
                    <a:pt x="32" y="15"/>
                    <a:pt x="46" y="13"/>
                    <a:pt x="41" y="21"/>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 name="Freeform 890">
              <a:extLst>
                <a:ext uri="{FF2B5EF4-FFF2-40B4-BE49-F238E27FC236}">
                  <a16:creationId xmlns:a16="http://schemas.microsoft.com/office/drawing/2014/main" id="{2192463B-DC9C-A041-18A8-A6F08FCD0D67}"/>
                </a:ext>
              </a:extLst>
            </p:cNvPr>
            <p:cNvSpPr>
              <a:spLocks/>
            </p:cNvSpPr>
            <p:nvPr/>
          </p:nvSpPr>
          <p:spPr bwMode="auto">
            <a:xfrm>
              <a:off x="3044" y="3528"/>
              <a:ext cx="61" cy="20"/>
            </a:xfrm>
            <a:custGeom>
              <a:avLst/>
              <a:gdLst>
                <a:gd name="T0" fmla="*/ 72 w 27"/>
                <a:gd name="T1" fmla="*/ 0 h 9"/>
                <a:gd name="T2" fmla="*/ 117 w 27"/>
                <a:gd name="T3" fmla="*/ 64 h 9"/>
                <a:gd name="T4" fmla="*/ 312 w 27"/>
                <a:gd name="T5" fmla="*/ 89 h 9"/>
                <a:gd name="T6" fmla="*/ 0 60000 65536"/>
                <a:gd name="T7" fmla="*/ 0 60000 65536"/>
                <a:gd name="T8" fmla="*/ 0 60000 65536"/>
              </a:gdLst>
              <a:ahLst/>
              <a:cxnLst>
                <a:cxn ang="T6">
                  <a:pos x="T0" y="T1"/>
                </a:cxn>
                <a:cxn ang="T7">
                  <a:pos x="T2" y="T3"/>
                </a:cxn>
                <a:cxn ang="T8">
                  <a:pos x="T4" y="T5"/>
                </a:cxn>
              </a:cxnLst>
              <a:rect l="0" t="0" r="r" b="b"/>
              <a:pathLst>
                <a:path w="27" h="9">
                  <a:moveTo>
                    <a:pt x="6" y="0"/>
                  </a:moveTo>
                  <a:cubicBezTo>
                    <a:pt x="0" y="1"/>
                    <a:pt x="7" y="5"/>
                    <a:pt x="10" y="6"/>
                  </a:cubicBezTo>
                  <a:cubicBezTo>
                    <a:pt x="15" y="7"/>
                    <a:pt x="23" y="9"/>
                    <a:pt x="27" y="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4" name="Freeform 891">
              <a:extLst>
                <a:ext uri="{FF2B5EF4-FFF2-40B4-BE49-F238E27FC236}">
                  <a16:creationId xmlns:a16="http://schemas.microsoft.com/office/drawing/2014/main" id="{B8933CBD-7D7B-7B22-CDC3-653DA081D0FE}"/>
                </a:ext>
              </a:extLst>
            </p:cNvPr>
            <p:cNvSpPr>
              <a:spLocks/>
            </p:cNvSpPr>
            <p:nvPr/>
          </p:nvSpPr>
          <p:spPr bwMode="auto">
            <a:xfrm>
              <a:off x="2611" y="3377"/>
              <a:ext cx="101" cy="65"/>
            </a:xfrm>
            <a:custGeom>
              <a:avLst/>
              <a:gdLst>
                <a:gd name="T0" fmla="*/ 171 w 45"/>
                <a:gd name="T1" fmla="*/ 9 h 29"/>
                <a:gd name="T2" fmla="*/ 157 w 45"/>
                <a:gd name="T3" fmla="*/ 0 h 29"/>
                <a:gd name="T4" fmla="*/ 247 w 45"/>
                <a:gd name="T5" fmla="*/ 146 h 29"/>
                <a:gd name="T6" fmla="*/ 364 w 45"/>
                <a:gd name="T7" fmla="*/ 226 h 29"/>
                <a:gd name="T8" fmla="*/ 397 w 45"/>
                <a:gd name="T9" fmla="*/ 307 h 29"/>
                <a:gd name="T10" fmla="*/ 509 w 45"/>
                <a:gd name="T11" fmla="*/ 31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29">
                  <a:moveTo>
                    <a:pt x="15" y="1"/>
                  </a:moveTo>
                  <a:cubicBezTo>
                    <a:pt x="14" y="1"/>
                    <a:pt x="15" y="0"/>
                    <a:pt x="14" y="0"/>
                  </a:cubicBezTo>
                  <a:cubicBezTo>
                    <a:pt x="0" y="7"/>
                    <a:pt x="12" y="13"/>
                    <a:pt x="22" y="13"/>
                  </a:cubicBezTo>
                  <a:cubicBezTo>
                    <a:pt x="17" y="18"/>
                    <a:pt x="30" y="27"/>
                    <a:pt x="32" y="20"/>
                  </a:cubicBezTo>
                  <a:cubicBezTo>
                    <a:pt x="34" y="22"/>
                    <a:pt x="33" y="26"/>
                    <a:pt x="35" y="27"/>
                  </a:cubicBezTo>
                  <a:cubicBezTo>
                    <a:pt x="37" y="29"/>
                    <a:pt x="43" y="28"/>
                    <a:pt x="45" y="2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5" name="Freeform 892">
              <a:extLst>
                <a:ext uri="{FF2B5EF4-FFF2-40B4-BE49-F238E27FC236}">
                  <a16:creationId xmlns:a16="http://schemas.microsoft.com/office/drawing/2014/main" id="{CD56A64B-1D7C-C648-F91C-70D7B3A95DA5}"/>
                </a:ext>
              </a:extLst>
            </p:cNvPr>
            <p:cNvSpPr>
              <a:spLocks/>
            </p:cNvSpPr>
            <p:nvPr/>
          </p:nvSpPr>
          <p:spPr bwMode="auto">
            <a:xfrm>
              <a:off x="2737" y="3393"/>
              <a:ext cx="65" cy="40"/>
            </a:xfrm>
            <a:custGeom>
              <a:avLst/>
              <a:gdLst>
                <a:gd name="T0" fmla="*/ 0 w 29"/>
                <a:gd name="T1" fmla="*/ 9 h 18"/>
                <a:gd name="T2" fmla="*/ 202 w 29"/>
                <a:gd name="T3" fmla="*/ 64 h 18"/>
                <a:gd name="T4" fmla="*/ 327 w 29"/>
                <a:gd name="T5" fmla="*/ 187 h 18"/>
                <a:gd name="T6" fmla="*/ 0 60000 65536"/>
                <a:gd name="T7" fmla="*/ 0 60000 65536"/>
                <a:gd name="T8" fmla="*/ 0 60000 65536"/>
              </a:gdLst>
              <a:ahLst/>
              <a:cxnLst>
                <a:cxn ang="T6">
                  <a:pos x="T0" y="T1"/>
                </a:cxn>
                <a:cxn ang="T7">
                  <a:pos x="T2" y="T3"/>
                </a:cxn>
                <a:cxn ang="T8">
                  <a:pos x="T4" y="T5"/>
                </a:cxn>
              </a:cxnLst>
              <a:rect l="0" t="0" r="r" b="b"/>
              <a:pathLst>
                <a:path w="29" h="18">
                  <a:moveTo>
                    <a:pt x="0" y="1"/>
                  </a:moveTo>
                  <a:cubicBezTo>
                    <a:pt x="6" y="1"/>
                    <a:pt x="13" y="0"/>
                    <a:pt x="18" y="6"/>
                  </a:cubicBezTo>
                  <a:cubicBezTo>
                    <a:pt x="21" y="10"/>
                    <a:pt x="20" y="18"/>
                    <a:pt x="29" y="1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6" name="Freeform 893">
              <a:extLst>
                <a:ext uri="{FF2B5EF4-FFF2-40B4-BE49-F238E27FC236}">
                  <a16:creationId xmlns:a16="http://schemas.microsoft.com/office/drawing/2014/main" id="{7E744D5C-558F-5A32-48BA-B3B20BEE63FE}"/>
                </a:ext>
              </a:extLst>
            </p:cNvPr>
            <p:cNvSpPr>
              <a:spLocks/>
            </p:cNvSpPr>
            <p:nvPr/>
          </p:nvSpPr>
          <p:spPr bwMode="auto">
            <a:xfrm>
              <a:off x="2820" y="3431"/>
              <a:ext cx="63" cy="25"/>
            </a:xfrm>
            <a:custGeom>
              <a:avLst/>
              <a:gdLst>
                <a:gd name="T0" fmla="*/ 0 w 28"/>
                <a:gd name="T1" fmla="*/ 25 h 11"/>
                <a:gd name="T2" fmla="*/ 146 w 28"/>
                <a:gd name="T3" fmla="*/ 73 h 11"/>
                <a:gd name="T4" fmla="*/ 239 w 28"/>
                <a:gd name="T5" fmla="*/ 73 h 11"/>
                <a:gd name="T6" fmla="*/ 320 w 28"/>
                <a:gd name="T7" fmla="*/ 93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1">
                  <a:moveTo>
                    <a:pt x="0" y="2"/>
                  </a:moveTo>
                  <a:cubicBezTo>
                    <a:pt x="5" y="0"/>
                    <a:pt x="9" y="5"/>
                    <a:pt x="13" y="6"/>
                  </a:cubicBezTo>
                  <a:cubicBezTo>
                    <a:pt x="15" y="6"/>
                    <a:pt x="18" y="6"/>
                    <a:pt x="21" y="6"/>
                  </a:cubicBezTo>
                  <a:cubicBezTo>
                    <a:pt x="23" y="7"/>
                    <a:pt x="24" y="11"/>
                    <a:pt x="28" y="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7" name="Freeform 894">
              <a:extLst>
                <a:ext uri="{FF2B5EF4-FFF2-40B4-BE49-F238E27FC236}">
                  <a16:creationId xmlns:a16="http://schemas.microsoft.com/office/drawing/2014/main" id="{E7935289-193C-8AF7-7FF8-96EF1B2153C7}"/>
                </a:ext>
              </a:extLst>
            </p:cNvPr>
            <p:cNvSpPr>
              <a:spLocks/>
            </p:cNvSpPr>
            <p:nvPr/>
          </p:nvSpPr>
          <p:spPr bwMode="auto">
            <a:xfrm>
              <a:off x="2658" y="3225"/>
              <a:ext cx="34" cy="27"/>
            </a:xfrm>
            <a:custGeom>
              <a:avLst/>
              <a:gdLst>
                <a:gd name="T0" fmla="*/ 0 w 15"/>
                <a:gd name="T1" fmla="*/ 137 h 12"/>
                <a:gd name="T2" fmla="*/ 165 w 15"/>
                <a:gd name="T3" fmla="*/ 0 h 12"/>
                <a:gd name="T4" fmla="*/ 0 60000 65536"/>
                <a:gd name="T5" fmla="*/ 0 60000 65536"/>
              </a:gdLst>
              <a:ahLst/>
              <a:cxnLst>
                <a:cxn ang="T4">
                  <a:pos x="T0" y="T1"/>
                </a:cxn>
                <a:cxn ang="T5">
                  <a:pos x="T2" y="T3"/>
                </a:cxn>
              </a:cxnLst>
              <a:rect l="0" t="0" r="r" b="b"/>
              <a:pathLst>
                <a:path w="15" h="12">
                  <a:moveTo>
                    <a:pt x="0" y="12"/>
                  </a:moveTo>
                  <a:cubicBezTo>
                    <a:pt x="7" y="12"/>
                    <a:pt x="15" y="8"/>
                    <a:pt x="14"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8" name="Freeform 895">
              <a:extLst>
                <a:ext uri="{FF2B5EF4-FFF2-40B4-BE49-F238E27FC236}">
                  <a16:creationId xmlns:a16="http://schemas.microsoft.com/office/drawing/2014/main" id="{1F6E30BB-912C-C707-828B-D38872B7E8BD}"/>
                </a:ext>
              </a:extLst>
            </p:cNvPr>
            <p:cNvSpPr>
              <a:spLocks/>
            </p:cNvSpPr>
            <p:nvPr/>
          </p:nvSpPr>
          <p:spPr bwMode="auto">
            <a:xfrm>
              <a:off x="2797" y="3245"/>
              <a:ext cx="20" cy="38"/>
            </a:xfrm>
            <a:custGeom>
              <a:avLst/>
              <a:gdLst>
                <a:gd name="T0" fmla="*/ 44 w 9"/>
                <a:gd name="T1" fmla="*/ 0 h 17"/>
                <a:gd name="T2" fmla="*/ 98 w 9"/>
                <a:gd name="T3" fmla="*/ 190 h 17"/>
                <a:gd name="T4" fmla="*/ 0 60000 65536"/>
                <a:gd name="T5" fmla="*/ 0 60000 65536"/>
              </a:gdLst>
              <a:ahLst/>
              <a:cxnLst>
                <a:cxn ang="T4">
                  <a:pos x="T0" y="T1"/>
                </a:cxn>
                <a:cxn ang="T5">
                  <a:pos x="T2" y="T3"/>
                </a:cxn>
              </a:cxnLst>
              <a:rect l="0" t="0" r="r" b="b"/>
              <a:pathLst>
                <a:path w="9" h="17">
                  <a:moveTo>
                    <a:pt x="4" y="0"/>
                  </a:moveTo>
                  <a:cubicBezTo>
                    <a:pt x="1" y="7"/>
                    <a:pt x="0" y="14"/>
                    <a:pt x="9" y="1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9" name="Freeform 896">
              <a:extLst>
                <a:ext uri="{FF2B5EF4-FFF2-40B4-BE49-F238E27FC236}">
                  <a16:creationId xmlns:a16="http://schemas.microsoft.com/office/drawing/2014/main" id="{65112BEF-C702-48F7-9C9D-27158ACCEA01}"/>
                </a:ext>
              </a:extLst>
            </p:cNvPr>
            <p:cNvSpPr>
              <a:spLocks/>
            </p:cNvSpPr>
            <p:nvPr/>
          </p:nvSpPr>
          <p:spPr bwMode="auto">
            <a:xfrm>
              <a:off x="2842" y="3306"/>
              <a:ext cx="90" cy="40"/>
            </a:xfrm>
            <a:custGeom>
              <a:avLst/>
              <a:gdLst>
                <a:gd name="T0" fmla="*/ 0 w 40"/>
                <a:gd name="T1" fmla="*/ 20 h 18"/>
                <a:gd name="T2" fmla="*/ 92 w 40"/>
                <a:gd name="T3" fmla="*/ 9 h 18"/>
                <a:gd name="T4" fmla="*/ 137 w 40"/>
                <a:gd name="T5" fmla="*/ 98 h 18"/>
                <a:gd name="T6" fmla="*/ 308 w 40"/>
                <a:gd name="T7" fmla="*/ 109 h 18"/>
                <a:gd name="T8" fmla="*/ 410 w 40"/>
                <a:gd name="T9" fmla="*/ 153 h 18"/>
                <a:gd name="T10" fmla="*/ 457 w 40"/>
                <a:gd name="T11" fmla="*/ 19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8">
                  <a:moveTo>
                    <a:pt x="0" y="2"/>
                  </a:moveTo>
                  <a:cubicBezTo>
                    <a:pt x="1" y="2"/>
                    <a:pt x="7" y="0"/>
                    <a:pt x="8" y="1"/>
                  </a:cubicBezTo>
                  <a:cubicBezTo>
                    <a:pt x="11" y="2"/>
                    <a:pt x="10" y="6"/>
                    <a:pt x="12" y="9"/>
                  </a:cubicBezTo>
                  <a:cubicBezTo>
                    <a:pt x="17" y="15"/>
                    <a:pt x="22" y="7"/>
                    <a:pt x="27" y="10"/>
                  </a:cubicBezTo>
                  <a:cubicBezTo>
                    <a:pt x="28" y="14"/>
                    <a:pt x="32" y="15"/>
                    <a:pt x="36" y="14"/>
                  </a:cubicBezTo>
                  <a:cubicBezTo>
                    <a:pt x="36" y="17"/>
                    <a:pt x="37" y="17"/>
                    <a:pt x="40" y="1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0" name="Freeform 897">
              <a:extLst>
                <a:ext uri="{FF2B5EF4-FFF2-40B4-BE49-F238E27FC236}">
                  <a16:creationId xmlns:a16="http://schemas.microsoft.com/office/drawing/2014/main" id="{02256A4B-339D-B606-8790-5F48AC49ADDD}"/>
                </a:ext>
              </a:extLst>
            </p:cNvPr>
            <p:cNvSpPr>
              <a:spLocks/>
            </p:cNvSpPr>
            <p:nvPr/>
          </p:nvSpPr>
          <p:spPr bwMode="auto">
            <a:xfrm>
              <a:off x="2945" y="3263"/>
              <a:ext cx="39" cy="58"/>
            </a:xfrm>
            <a:custGeom>
              <a:avLst/>
              <a:gdLst>
                <a:gd name="T0" fmla="*/ 0 w 17"/>
                <a:gd name="T1" fmla="*/ 56 h 26"/>
                <a:gd name="T2" fmla="*/ 204 w 17"/>
                <a:gd name="T3" fmla="*/ 199 h 26"/>
                <a:gd name="T4" fmla="*/ 122 w 17"/>
                <a:gd name="T5" fmla="*/ 288 h 26"/>
                <a:gd name="T6" fmla="*/ 0 60000 65536"/>
                <a:gd name="T7" fmla="*/ 0 60000 65536"/>
                <a:gd name="T8" fmla="*/ 0 60000 65536"/>
              </a:gdLst>
              <a:ahLst/>
              <a:cxnLst>
                <a:cxn ang="T6">
                  <a:pos x="T0" y="T1"/>
                </a:cxn>
                <a:cxn ang="T7">
                  <a:pos x="T2" y="T3"/>
                </a:cxn>
                <a:cxn ang="T8">
                  <a:pos x="T4" y="T5"/>
                </a:cxn>
              </a:cxnLst>
              <a:rect l="0" t="0" r="r" b="b"/>
              <a:pathLst>
                <a:path w="17" h="26">
                  <a:moveTo>
                    <a:pt x="0" y="5"/>
                  </a:moveTo>
                  <a:cubicBezTo>
                    <a:pt x="14" y="0"/>
                    <a:pt x="9" y="19"/>
                    <a:pt x="17" y="18"/>
                  </a:cubicBezTo>
                  <a:cubicBezTo>
                    <a:pt x="16" y="21"/>
                    <a:pt x="12" y="25"/>
                    <a:pt x="10" y="2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1" name="Freeform 898">
              <a:extLst>
                <a:ext uri="{FF2B5EF4-FFF2-40B4-BE49-F238E27FC236}">
                  <a16:creationId xmlns:a16="http://schemas.microsoft.com/office/drawing/2014/main" id="{D97A62A4-AEC8-D9A3-B928-B1AA0689F4A1}"/>
                </a:ext>
              </a:extLst>
            </p:cNvPr>
            <p:cNvSpPr>
              <a:spLocks/>
            </p:cNvSpPr>
            <p:nvPr/>
          </p:nvSpPr>
          <p:spPr bwMode="auto">
            <a:xfrm>
              <a:off x="2959" y="3184"/>
              <a:ext cx="63" cy="36"/>
            </a:xfrm>
            <a:custGeom>
              <a:avLst/>
              <a:gdLst>
                <a:gd name="T0" fmla="*/ 0 w 28"/>
                <a:gd name="T1" fmla="*/ 117 h 16"/>
                <a:gd name="T2" fmla="*/ 299 w 28"/>
                <a:gd name="T3" fmla="*/ 182 h 16"/>
                <a:gd name="T4" fmla="*/ 308 w 28"/>
                <a:gd name="T5" fmla="*/ 173 h 16"/>
                <a:gd name="T6" fmla="*/ 320 w 28"/>
                <a:gd name="T7" fmla="*/ 18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6">
                  <a:moveTo>
                    <a:pt x="0" y="10"/>
                  </a:moveTo>
                  <a:cubicBezTo>
                    <a:pt x="1" y="0"/>
                    <a:pt x="25" y="4"/>
                    <a:pt x="26" y="16"/>
                  </a:cubicBezTo>
                  <a:cubicBezTo>
                    <a:pt x="26" y="15"/>
                    <a:pt x="27" y="15"/>
                    <a:pt x="27" y="15"/>
                  </a:cubicBezTo>
                  <a:cubicBezTo>
                    <a:pt x="27" y="16"/>
                    <a:pt x="27" y="16"/>
                    <a:pt x="28" y="1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2" name="Freeform 899">
              <a:extLst>
                <a:ext uri="{FF2B5EF4-FFF2-40B4-BE49-F238E27FC236}">
                  <a16:creationId xmlns:a16="http://schemas.microsoft.com/office/drawing/2014/main" id="{71457A72-1897-441D-7F6A-1F50BE22ADC8}"/>
                </a:ext>
              </a:extLst>
            </p:cNvPr>
            <p:cNvSpPr>
              <a:spLocks/>
            </p:cNvSpPr>
            <p:nvPr/>
          </p:nvSpPr>
          <p:spPr bwMode="auto">
            <a:xfrm>
              <a:off x="2993" y="3220"/>
              <a:ext cx="49" cy="36"/>
            </a:xfrm>
            <a:custGeom>
              <a:avLst/>
              <a:gdLst>
                <a:gd name="T0" fmla="*/ 0 w 22"/>
                <a:gd name="T1" fmla="*/ 0 h 16"/>
                <a:gd name="T2" fmla="*/ 223 w 22"/>
                <a:gd name="T3" fmla="*/ 117 h 16"/>
                <a:gd name="T4" fmla="*/ 243 w 22"/>
                <a:gd name="T5" fmla="*/ 146 h 16"/>
                <a:gd name="T6" fmla="*/ 0 60000 65536"/>
                <a:gd name="T7" fmla="*/ 0 60000 65536"/>
                <a:gd name="T8" fmla="*/ 0 60000 65536"/>
              </a:gdLst>
              <a:ahLst/>
              <a:cxnLst>
                <a:cxn ang="T6">
                  <a:pos x="T0" y="T1"/>
                </a:cxn>
                <a:cxn ang="T7">
                  <a:pos x="T2" y="T3"/>
                </a:cxn>
                <a:cxn ang="T8">
                  <a:pos x="T4" y="T5"/>
                </a:cxn>
              </a:cxnLst>
              <a:rect l="0" t="0" r="r" b="b"/>
              <a:pathLst>
                <a:path w="22" h="16">
                  <a:moveTo>
                    <a:pt x="0" y="0"/>
                  </a:moveTo>
                  <a:cubicBezTo>
                    <a:pt x="1" y="8"/>
                    <a:pt x="12" y="16"/>
                    <a:pt x="20" y="10"/>
                  </a:cubicBezTo>
                  <a:cubicBezTo>
                    <a:pt x="22" y="10"/>
                    <a:pt x="22" y="12"/>
                    <a:pt x="22" y="13"/>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3" name="Freeform 900">
              <a:extLst>
                <a:ext uri="{FF2B5EF4-FFF2-40B4-BE49-F238E27FC236}">
                  <a16:creationId xmlns:a16="http://schemas.microsoft.com/office/drawing/2014/main" id="{36208CC4-54F2-C224-AFDB-D5F00BFDA20A}"/>
                </a:ext>
              </a:extLst>
            </p:cNvPr>
            <p:cNvSpPr>
              <a:spLocks/>
            </p:cNvSpPr>
            <p:nvPr/>
          </p:nvSpPr>
          <p:spPr bwMode="auto">
            <a:xfrm>
              <a:off x="2647" y="3099"/>
              <a:ext cx="96" cy="67"/>
            </a:xfrm>
            <a:custGeom>
              <a:avLst/>
              <a:gdLst>
                <a:gd name="T0" fmla="*/ 20 w 43"/>
                <a:gd name="T1" fmla="*/ 0 h 30"/>
                <a:gd name="T2" fmla="*/ 20 w 43"/>
                <a:gd name="T3" fmla="*/ 145 h 30"/>
                <a:gd name="T4" fmla="*/ 179 w 43"/>
                <a:gd name="T5" fmla="*/ 190 h 30"/>
                <a:gd name="T6" fmla="*/ 279 w 43"/>
                <a:gd name="T7" fmla="*/ 154 h 30"/>
                <a:gd name="T8" fmla="*/ 335 w 43"/>
                <a:gd name="T9" fmla="*/ 255 h 30"/>
                <a:gd name="T10" fmla="*/ 478 w 43"/>
                <a:gd name="T11" fmla="*/ 335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0">
                  <a:moveTo>
                    <a:pt x="2" y="0"/>
                  </a:moveTo>
                  <a:cubicBezTo>
                    <a:pt x="1" y="3"/>
                    <a:pt x="0" y="10"/>
                    <a:pt x="2" y="13"/>
                  </a:cubicBezTo>
                  <a:cubicBezTo>
                    <a:pt x="6" y="18"/>
                    <a:pt x="12" y="16"/>
                    <a:pt x="16" y="17"/>
                  </a:cubicBezTo>
                  <a:cubicBezTo>
                    <a:pt x="20" y="18"/>
                    <a:pt x="25" y="23"/>
                    <a:pt x="25" y="14"/>
                  </a:cubicBezTo>
                  <a:cubicBezTo>
                    <a:pt x="24" y="18"/>
                    <a:pt x="24" y="24"/>
                    <a:pt x="30" y="23"/>
                  </a:cubicBezTo>
                  <a:cubicBezTo>
                    <a:pt x="32" y="28"/>
                    <a:pt x="38" y="29"/>
                    <a:pt x="43" y="3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4" name="Freeform 901">
              <a:extLst>
                <a:ext uri="{FF2B5EF4-FFF2-40B4-BE49-F238E27FC236}">
                  <a16:creationId xmlns:a16="http://schemas.microsoft.com/office/drawing/2014/main" id="{6FFCD278-BC94-1718-1336-ADF676320ABF}"/>
                </a:ext>
              </a:extLst>
            </p:cNvPr>
            <p:cNvSpPr>
              <a:spLocks/>
            </p:cNvSpPr>
            <p:nvPr/>
          </p:nvSpPr>
          <p:spPr bwMode="auto">
            <a:xfrm>
              <a:off x="2743" y="3124"/>
              <a:ext cx="81" cy="58"/>
            </a:xfrm>
            <a:custGeom>
              <a:avLst/>
              <a:gdLst>
                <a:gd name="T0" fmla="*/ 0 w 36"/>
                <a:gd name="T1" fmla="*/ 9 h 26"/>
                <a:gd name="T2" fmla="*/ 239 w 36"/>
                <a:gd name="T3" fmla="*/ 56 h 26"/>
                <a:gd name="T4" fmla="*/ 308 w 36"/>
                <a:gd name="T5" fmla="*/ 190 h 26"/>
                <a:gd name="T6" fmla="*/ 410 w 36"/>
                <a:gd name="T7" fmla="*/ 288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6">
                  <a:moveTo>
                    <a:pt x="0" y="1"/>
                  </a:moveTo>
                  <a:cubicBezTo>
                    <a:pt x="6" y="4"/>
                    <a:pt x="15" y="0"/>
                    <a:pt x="21" y="5"/>
                  </a:cubicBezTo>
                  <a:cubicBezTo>
                    <a:pt x="26" y="8"/>
                    <a:pt x="24" y="13"/>
                    <a:pt x="27" y="17"/>
                  </a:cubicBezTo>
                  <a:cubicBezTo>
                    <a:pt x="29" y="21"/>
                    <a:pt x="35" y="21"/>
                    <a:pt x="36" y="2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5" name="Freeform 902">
              <a:extLst>
                <a:ext uri="{FF2B5EF4-FFF2-40B4-BE49-F238E27FC236}">
                  <a16:creationId xmlns:a16="http://schemas.microsoft.com/office/drawing/2014/main" id="{B496FFDE-7658-6A6D-7033-395B4BB1F90C}"/>
                </a:ext>
              </a:extLst>
            </p:cNvPr>
            <p:cNvSpPr>
              <a:spLocks/>
            </p:cNvSpPr>
            <p:nvPr/>
          </p:nvSpPr>
          <p:spPr bwMode="auto">
            <a:xfrm>
              <a:off x="2840" y="3193"/>
              <a:ext cx="38" cy="14"/>
            </a:xfrm>
            <a:custGeom>
              <a:avLst/>
              <a:gdLst>
                <a:gd name="T0" fmla="*/ 0 w 17"/>
                <a:gd name="T1" fmla="*/ 49 h 6"/>
                <a:gd name="T2" fmla="*/ 134 w 17"/>
                <a:gd name="T3" fmla="*/ 77 h 6"/>
                <a:gd name="T4" fmla="*/ 170 w 17"/>
                <a:gd name="T5" fmla="*/ 28 h 6"/>
                <a:gd name="T6" fmla="*/ 190 w 17"/>
                <a:gd name="T7" fmla="*/ 4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
                  <a:moveTo>
                    <a:pt x="0" y="4"/>
                  </a:moveTo>
                  <a:cubicBezTo>
                    <a:pt x="4" y="5"/>
                    <a:pt x="9" y="0"/>
                    <a:pt x="12" y="6"/>
                  </a:cubicBezTo>
                  <a:cubicBezTo>
                    <a:pt x="13" y="5"/>
                    <a:pt x="14" y="4"/>
                    <a:pt x="15" y="2"/>
                  </a:cubicBezTo>
                  <a:cubicBezTo>
                    <a:pt x="15" y="3"/>
                    <a:pt x="16" y="3"/>
                    <a:pt x="17" y="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6" name="Freeform 903">
              <a:extLst>
                <a:ext uri="{FF2B5EF4-FFF2-40B4-BE49-F238E27FC236}">
                  <a16:creationId xmlns:a16="http://schemas.microsoft.com/office/drawing/2014/main" id="{BC465087-3299-7958-527B-243EBDD8F7D4}"/>
                </a:ext>
              </a:extLst>
            </p:cNvPr>
            <p:cNvSpPr>
              <a:spLocks/>
            </p:cNvSpPr>
            <p:nvPr/>
          </p:nvSpPr>
          <p:spPr bwMode="auto">
            <a:xfrm>
              <a:off x="2624" y="3009"/>
              <a:ext cx="84" cy="36"/>
            </a:xfrm>
            <a:custGeom>
              <a:avLst/>
              <a:gdLst>
                <a:gd name="T0" fmla="*/ 0 w 37"/>
                <a:gd name="T1" fmla="*/ 72 h 16"/>
                <a:gd name="T2" fmla="*/ 293 w 37"/>
                <a:gd name="T3" fmla="*/ 182 h 16"/>
                <a:gd name="T4" fmla="*/ 386 w 37"/>
                <a:gd name="T5" fmla="*/ 137 h 16"/>
                <a:gd name="T6" fmla="*/ 434 w 37"/>
                <a:gd name="T7" fmla="*/ 16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16">
                  <a:moveTo>
                    <a:pt x="0" y="6"/>
                  </a:moveTo>
                  <a:cubicBezTo>
                    <a:pt x="12" y="0"/>
                    <a:pt x="23" y="1"/>
                    <a:pt x="25" y="16"/>
                  </a:cubicBezTo>
                  <a:cubicBezTo>
                    <a:pt x="28" y="16"/>
                    <a:pt x="31" y="15"/>
                    <a:pt x="33" y="12"/>
                  </a:cubicBezTo>
                  <a:cubicBezTo>
                    <a:pt x="34" y="14"/>
                    <a:pt x="35" y="13"/>
                    <a:pt x="37" y="1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7" name="Freeform 904">
              <a:extLst>
                <a:ext uri="{FF2B5EF4-FFF2-40B4-BE49-F238E27FC236}">
                  <a16:creationId xmlns:a16="http://schemas.microsoft.com/office/drawing/2014/main" id="{90295C25-FB64-5CD9-D579-2B82D65DE0FD}"/>
                </a:ext>
              </a:extLst>
            </p:cNvPr>
            <p:cNvSpPr>
              <a:spLocks/>
            </p:cNvSpPr>
            <p:nvPr/>
          </p:nvSpPr>
          <p:spPr bwMode="auto">
            <a:xfrm>
              <a:off x="2699" y="3079"/>
              <a:ext cx="24" cy="16"/>
            </a:xfrm>
            <a:custGeom>
              <a:avLst/>
              <a:gdLst>
                <a:gd name="T0" fmla="*/ 0 w 11"/>
                <a:gd name="T1" fmla="*/ 11 h 7"/>
                <a:gd name="T2" fmla="*/ 44 w 11"/>
                <a:gd name="T3" fmla="*/ 85 h 7"/>
                <a:gd name="T4" fmla="*/ 113 w 11"/>
                <a:gd name="T5" fmla="*/ 37 h 7"/>
                <a:gd name="T6" fmla="*/ 0 60000 65536"/>
                <a:gd name="T7" fmla="*/ 0 60000 65536"/>
                <a:gd name="T8" fmla="*/ 0 60000 65536"/>
              </a:gdLst>
              <a:ahLst/>
              <a:cxnLst>
                <a:cxn ang="T6">
                  <a:pos x="T0" y="T1"/>
                </a:cxn>
                <a:cxn ang="T7">
                  <a:pos x="T2" y="T3"/>
                </a:cxn>
                <a:cxn ang="T8">
                  <a:pos x="T4" y="T5"/>
                </a:cxn>
              </a:cxnLst>
              <a:rect l="0" t="0" r="r" b="b"/>
              <a:pathLst>
                <a:path w="11" h="7">
                  <a:moveTo>
                    <a:pt x="0" y="1"/>
                  </a:moveTo>
                  <a:cubicBezTo>
                    <a:pt x="2" y="0"/>
                    <a:pt x="4" y="4"/>
                    <a:pt x="4" y="7"/>
                  </a:cubicBezTo>
                  <a:cubicBezTo>
                    <a:pt x="4" y="4"/>
                    <a:pt x="7" y="1"/>
                    <a:pt x="11" y="3"/>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8" name="Freeform 905">
              <a:extLst>
                <a:ext uri="{FF2B5EF4-FFF2-40B4-BE49-F238E27FC236}">
                  <a16:creationId xmlns:a16="http://schemas.microsoft.com/office/drawing/2014/main" id="{CDADE620-2035-805E-C47C-1B02C08CCA57}"/>
                </a:ext>
              </a:extLst>
            </p:cNvPr>
            <p:cNvSpPr>
              <a:spLocks/>
            </p:cNvSpPr>
            <p:nvPr/>
          </p:nvSpPr>
          <p:spPr bwMode="auto">
            <a:xfrm>
              <a:off x="2411" y="3041"/>
              <a:ext cx="90" cy="63"/>
            </a:xfrm>
            <a:custGeom>
              <a:avLst/>
              <a:gdLst>
                <a:gd name="T0" fmla="*/ 0 w 40"/>
                <a:gd name="T1" fmla="*/ 0 h 28"/>
                <a:gd name="T2" fmla="*/ 182 w 40"/>
                <a:gd name="T3" fmla="*/ 173 h 28"/>
                <a:gd name="T4" fmla="*/ 254 w 40"/>
                <a:gd name="T5" fmla="*/ 182 h 28"/>
                <a:gd name="T6" fmla="*/ 457 w 40"/>
                <a:gd name="T7" fmla="*/ 32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8">
                  <a:moveTo>
                    <a:pt x="0" y="0"/>
                  </a:moveTo>
                  <a:cubicBezTo>
                    <a:pt x="6" y="4"/>
                    <a:pt x="3" y="23"/>
                    <a:pt x="16" y="15"/>
                  </a:cubicBezTo>
                  <a:cubicBezTo>
                    <a:pt x="18" y="16"/>
                    <a:pt x="19" y="17"/>
                    <a:pt x="22" y="16"/>
                  </a:cubicBezTo>
                  <a:cubicBezTo>
                    <a:pt x="23" y="25"/>
                    <a:pt x="33" y="28"/>
                    <a:pt x="40" y="2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9" name="Freeform 906">
              <a:extLst>
                <a:ext uri="{FF2B5EF4-FFF2-40B4-BE49-F238E27FC236}">
                  <a16:creationId xmlns:a16="http://schemas.microsoft.com/office/drawing/2014/main" id="{A6B25C83-96AA-88AE-1680-192B59F2298A}"/>
                </a:ext>
              </a:extLst>
            </p:cNvPr>
            <p:cNvSpPr>
              <a:spLocks/>
            </p:cNvSpPr>
            <p:nvPr/>
          </p:nvSpPr>
          <p:spPr bwMode="auto">
            <a:xfrm>
              <a:off x="2488" y="3018"/>
              <a:ext cx="87" cy="59"/>
            </a:xfrm>
            <a:custGeom>
              <a:avLst/>
              <a:gdLst>
                <a:gd name="T0" fmla="*/ 0 w 39"/>
                <a:gd name="T1" fmla="*/ 45 h 26"/>
                <a:gd name="T2" fmla="*/ 199 w 39"/>
                <a:gd name="T3" fmla="*/ 211 h 26"/>
                <a:gd name="T4" fmla="*/ 433 w 39"/>
                <a:gd name="T5" fmla="*/ 304 h 26"/>
                <a:gd name="T6" fmla="*/ 0 60000 65536"/>
                <a:gd name="T7" fmla="*/ 0 60000 65536"/>
                <a:gd name="T8" fmla="*/ 0 60000 65536"/>
              </a:gdLst>
              <a:ahLst/>
              <a:cxnLst>
                <a:cxn ang="T6">
                  <a:pos x="T0" y="T1"/>
                </a:cxn>
                <a:cxn ang="T7">
                  <a:pos x="T2" y="T3"/>
                </a:cxn>
                <a:cxn ang="T8">
                  <a:pos x="T4" y="T5"/>
                </a:cxn>
              </a:cxnLst>
              <a:rect l="0" t="0" r="r" b="b"/>
              <a:pathLst>
                <a:path w="39" h="26">
                  <a:moveTo>
                    <a:pt x="0" y="4"/>
                  </a:moveTo>
                  <a:cubicBezTo>
                    <a:pt x="10" y="0"/>
                    <a:pt x="16" y="10"/>
                    <a:pt x="18" y="18"/>
                  </a:cubicBezTo>
                  <a:cubicBezTo>
                    <a:pt x="25" y="16"/>
                    <a:pt x="35" y="19"/>
                    <a:pt x="39" y="2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0" name="Freeform 907">
              <a:extLst>
                <a:ext uri="{FF2B5EF4-FFF2-40B4-BE49-F238E27FC236}">
                  <a16:creationId xmlns:a16="http://schemas.microsoft.com/office/drawing/2014/main" id="{A50BE5A3-C567-5743-5B11-EC20FDC63E82}"/>
                </a:ext>
              </a:extLst>
            </p:cNvPr>
            <p:cNvSpPr>
              <a:spLocks/>
            </p:cNvSpPr>
            <p:nvPr/>
          </p:nvSpPr>
          <p:spPr bwMode="auto">
            <a:xfrm>
              <a:off x="2577" y="3117"/>
              <a:ext cx="18" cy="43"/>
            </a:xfrm>
            <a:custGeom>
              <a:avLst/>
              <a:gdLst>
                <a:gd name="T0" fmla="*/ 0 w 8"/>
                <a:gd name="T1" fmla="*/ 0 h 19"/>
                <a:gd name="T2" fmla="*/ 11 w 8"/>
                <a:gd name="T3" fmla="*/ 138 h 19"/>
                <a:gd name="T4" fmla="*/ 56 w 8"/>
                <a:gd name="T5" fmla="*/ 174 h 19"/>
                <a:gd name="T6" fmla="*/ 92 w 8"/>
                <a:gd name="T7" fmla="*/ 22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9">
                  <a:moveTo>
                    <a:pt x="0" y="0"/>
                  </a:moveTo>
                  <a:cubicBezTo>
                    <a:pt x="0" y="5"/>
                    <a:pt x="0" y="8"/>
                    <a:pt x="1" y="12"/>
                  </a:cubicBezTo>
                  <a:cubicBezTo>
                    <a:pt x="1" y="11"/>
                    <a:pt x="5" y="15"/>
                    <a:pt x="5" y="15"/>
                  </a:cubicBezTo>
                  <a:cubicBezTo>
                    <a:pt x="6" y="16"/>
                    <a:pt x="5" y="19"/>
                    <a:pt x="8" y="19"/>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1" name="Freeform 908">
              <a:extLst>
                <a:ext uri="{FF2B5EF4-FFF2-40B4-BE49-F238E27FC236}">
                  <a16:creationId xmlns:a16="http://schemas.microsoft.com/office/drawing/2014/main" id="{08AB0CEE-3200-AB71-F690-CA266C5B8AFC}"/>
                </a:ext>
              </a:extLst>
            </p:cNvPr>
            <p:cNvSpPr>
              <a:spLocks/>
            </p:cNvSpPr>
            <p:nvPr/>
          </p:nvSpPr>
          <p:spPr bwMode="auto">
            <a:xfrm>
              <a:off x="2609" y="3171"/>
              <a:ext cx="54" cy="36"/>
            </a:xfrm>
            <a:custGeom>
              <a:avLst/>
              <a:gdLst>
                <a:gd name="T0" fmla="*/ 0 w 24"/>
                <a:gd name="T1" fmla="*/ 0 h 16"/>
                <a:gd name="T2" fmla="*/ 162 w 24"/>
                <a:gd name="T3" fmla="*/ 72 h 16"/>
                <a:gd name="T4" fmla="*/ 194 w 24"/>
                <a:gd name="T5" fmla="*/ 146 h 16"/>
                <a:gd name="T6" fmla="*/ 275 w 24"/>
                <a:gd name="T7" fmla="*/ 18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6">
                  <a:moveTo>
                    <a:pt x="0" y="0"/>
                  </a:moveTo>
                  <a:cubicBezTo>
                    <a:pt x="1" y="6"/>
                    <a:pt x="10" y="3"/>
                    <a:pt x="14" y="6"/>
                  </a:cubicBezTo>
                  <a:cubicBezTo>
                    <a:pt x="18" y="8"/>
                    <a:pt x="15" y="9"/>
                    <a:pt x="17" y="13"/>
                  </a:cubicBezTo>
                  <a:cubicBezTo>
                    <a:pt x="18" y="15"/>
                    <a:pt x="21" y="16"/>
                    <a:pt x="24" y="1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2" name="Freeform 909">
              <a:extLst>
                <a:ext uri="{FF2B5EF4-FFF2-40B4-BE49-F238E27FC236}">
                  <a16:creationId xmlns:a16="http://schemas.microsoft.com/office/drawing/2014/main" id="{6E9E5834-0E4E-19A8-E534-9C06A571C668}"/>
                </a:ext>
              </a:extLst>
            </p:cNvPr>
            <p:cNvSpPr>
              <a:spLocks/>
            </p:cNvSpPr>
            <p:nvPr/>
          </p:nvSpPr>
          <p:spPr bwMode="auto">
            <a:xfrm>
              <a:off x="2380" y="3153"/>
              <a:ext cx="83" cy="76"/>
            </a:xfrm>
            <a:custGeom>
              <a:avLst/>
              <a:gdLst>
                <a:gd name="T0" fmla="*/ 20 w 37"/>
                <a:gd name="T1" fmla="*/ 0 h 34"/>
                <a:gd name="T2" fmla="*/ 352 w 37"/>
                <a:gd name="T3" fmla="*/ 179 h 34"/>
                <a:gd name="T4" fmla="*/ 336 w 37"/>
                <a:gd name="T5" fmla="*/ 291 h 34"/>
                <a:gd name="T6" fmla="*/ 417 w 37"/>
                <a:gd name="T7" fmla="*/ 38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4">
                  <a:moveTo>
                    <a:pt x="2" y="0"/>
                  </a:moveTo>
                  <a:cubicBezTo>
                    <a:pt x="0" y="12"/>
                    <a:pt x="25" y="27"/>
                    <a:pt x="31" y="16"/>
                  </a:cubicBezTo>
                  <a:cubicBezTo>
                    <a:pt x="31" y="20"/>
                    <a:pt x="30" y="22"/>
                    <a:pt x="30" y="26"/>
                  </a:cubicBezTo>
                  <a:cubicBezTo>
                    <a:pt x="35" y="26"/>
                    <a:pt x="33" y="32"/>
                    <a:pt x="37" y="3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3" name="Freeform 910">
              <a:extLst>
                <a:ext uri="{FF2B5EF4-FFF2-40B4-BE49-F238E27FC236}">
                  <a16:creationId xmlns:a16="http://schemas.microsoft.com/office/drawing/2014/main" id="{35E72FFD-366B-3D15-C2E9-29E30EA5CE63}"/>
                </a:ext>
              </a:extLst>
            </p:cNvPr>
            <p:cNvSpPr>
              <a:spLocks/>
            </p:cNvSpPr>
            <p:nvPr/>
          </p:nvSpPr>
          <p:spPr bwMode="auto">
            <a:xfrm>
              <a:off x="2521" y="3202"/>
              <a:ext cx="25" cy="23"/>
            </a:xfrm>
            <a:custGeom>
              <a:avLst/>
              <a:gdLst>
                <a:gd name="T0" fmla="*/ 0 w 11"/>
                <a:gd name="T1" fmla="*/ 0 h 10"/>
                <a:gd name="T2" fmla="*/ 25 w 11"/>
                <a:gd name="T3" fmla="*/ 110 h 10"/>
                <a:gd name="T4" fmla="*/ 130 w 11"/>
                <a:gd name="T5" fmla="*/ 122 h 10"/>
                <a:gd name="T6" fmla="*/ 0 60000 65536"/>
                <a:gd name="T7" fmla="*/ 0 60000 65536"/>
                <a:gd name="T8" fmla="*/ 0 60000 65536"/>
              </a:gdLst>
              <a:ahLst/>
              <a:cxnLst>
                <a:cxn ang="T6">
                  <a:pos x="T0" y="T1"/>
                </a:cxn>
                <a:cxn ang="T7">
                  <a:pos x="T2" y="T3"/>
                </a:cxn>
                <a:cxn ang="T8">
                  <a:pos x="T4" y="T5"/>
                </a:cxn>
              </a:cxnLst>
              <a:rect l="0" t="0" r="r" b="b"/>
              <a:pathLst>
                <a:path w="11" h="10">
                  <a:moveTo>
                    <a:pt x="0" y="0"/>
                  </a:moveTo>
                  <a:cubicBezTo>
                    <a:pt x="2" y="2"/>
                    <a:pt x="5" y="6"/>
                    <a:pt x="2" y="9"/>
                  </a:cubicBezTo>
                  <a:cubicBezTo>
                    <a:pt x="5" y="5"/>
                    <a:pt x="8" y="7"/>
                    <a:pt x="11" y="1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4" name="Freeform 911">
              <a:extLst>
                <a:ext uri="{FF2B5EF4-FFF2-40B4-BE49-F238E27FC236}">
                  <a16:creationId xmlns:a16="http://schemas.microsoft.com/office/drawing/2014/main" id="{B93818F8-20F1-BED8-887A-B93188E1C6D9}"/>
                </a:ext>
              </a:extLst>
            </p:cNvPr>
            <p:cNvSpPr>
              <a:spLocks/>
            </p:cNvSpPr>
            <p:nvPr/>
          </p:nvSpPr>
          <p:spPr bwMode="auto">
            <a:xfrm>
              <a:off x="2539" y="3274"/>
              <a:ext cx="63" cy="47"/>
            </a:xfrm>
            <a:custGeom>
              <a:avLst/>
              <a:gdLst>
                <a:gd name="T0" fmla="*/ 11 w 28"/>
                <a:gd name="T1" fmla="*/ 0 h 21"/>
                <a:gd name="T2" fmla="*/ 320 w 28"/>
                <a:gd name="T3" fmla="*/ 170 h 21"/>
                <a:gd name="T4" fmla="*/ 0 60000 65536"/>
                <a:gd name="T5" fmla="*/ 0 60000 65536"/>
              </a:gdLst>
              <a:ahLst/>
              <a:cxnLst>
                <a:cxn ang="T4">
                  <a:pos x="T0" y="T1"/>
                </a:cxn>
                <a:cxn ang="T5">
                  <a:pos x="T2" y="T3"/>
                </a:cxn>
              </a:cxnLst>
              <a:rect l="0" t="0" r="r" b="b"/>
              <a:pathLst>
                <a:path w="28" h="21">
                  <a:moveTo>
                    <a:pt x="1" y="0"/>
                  </a:moveTo>
                  <a:cubicBezTo>
                    <a:pt x="0" y="21"/>
                    <a:pt x="20" y="7"/>
                    <a:pt x="28" y="1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5" name="Freeform 912">
              <a:extLst>
                <a:ext uri="{FF2B5EF4-FFF2-40B4-BE49-F238E27FC236}">
                  <a16:creationId xmlns:a16="http://schemas.microsoft.com/office/drawing/2014/main" id="{1B21D21E-9416-C441-4231-8F600B5A9B6A}"/>
                </a:ext>
              </a:extLst>
            </p:cNvPr>
            <p:cNvSpPr>
              <a:spLocks/>
            </p:cNvSpPr>
            <p:nvPr/>
          </p:nvSpPr>
          <p:spPr bwMode="auto">
            <a:xfrm>
              <a:off x="2589" y="3288"/>
              <a:ext cx="94" cy="42"/>
            </a:xfrm>
            <a:custGeom>
              <a:avLst/>
              <a:gdLst>
                <a:gd name="T0" fmla="*/ 0 w 42"/>
                <a:gd name="T1" fmla="*/ 0 h 19"/>
                <a:gd name="T2" fmla="*/ 65 w 42"/>
                <a:gd name="T3" fmla="*/ 53 h 19"/>
                <a:gd name="T4" fmla="*/ 56 w 42"/>
                <a:gd name="T5" fmla="*/ 141 h 19"/>
                <a:gd name="T6" fmla="*/ 154 w 42"/>
                <a:gd name="T7" fmla="*/ 133 h 19"/>
                <a:gd name="T8" fmla="*/ 235 w 42"/>
                <a:gd name="T9" fmla="*/ 170 h 19"/>
                <a:gd name="T10" fmla="*/ 470 w 42"/>
                <a:gd name="T11" fmla="*/ 108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9">
                  <a:moveTo>
                    <a:pt x="0" y="0"/>
                  </a:moveTo>
                  <a:cubicBezTo>
                    <a:pt x="0" y="3"/>
                    <a:pt x="3" y="5"/>
                    <a:pt x="6" y="5"/>
                  </a:cubicBezTo>
                  <a:cubicBezTo>
                    <a:pt x="6" y="8"/>
                    <a:pt x="5" y="10"/>
                    <a:pt x="5" y="13"/>
                  </a:cubicBezTo>
                  <a:cubicBezTo>
                    <a:pt x="8" y="12"/>
                    <a:pt x="11" y="11"/>
                    <a:pt x="14" y="12"/>
                  </a:cubicBezTo>
                  <a:cubicBezTo>
                    <a:pt x="16" y="13"/>
                    <a:pt x="18" y="16"/>
                    <a:pt x="21" y="16"/>
                  </a:cubicBezTo>
                  <a:cubicBezTo>
                    <a:pt x="29" y="19"/>
                    <a:pt x="39" y="19"/>
                    <a:pt x="42" y="1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6" name="Freeform 913">
              <a:extLst>
                <a:ext uri="{FF2B5EF4-FFF2-40B4-BE49-F238E27FC236}">
                  <a16:creationId xmlns:a16="http://schemas.microsoft.com/office/drawing/2014/main" id="{D0566DF2-0C73-DEDC-3AD1-A06B0DC5DB94}"/>
                </a:ext>
              </a:extLst>
            </p:cNvPr>
            <p:cNvSpPr>
              <a:spLocks/>
            </p:cNvSpPr>
            <p:nvPr/>
          </p:nvSpPr>
          <p:spPr bwMode="auto">
            <a:xfrm>
              <a:off x="2694" y="3267"/>
              <a:ext cx="27" cy="14"/>
            </a:xfrm>
            <a:custGeom>
              <a:avLst/>
              <a:gdLst>
                <a:gd name="T0" fmla="*/ 0 w 12"/>
                <a:gd name="T1" fmla="*/ 28 h 6"/>
                <a:gd name="T2" fmla="*/ 45 w 12"/>
                <a:gd name="T3" fmla="*/ 77 h 6"/>
                <a:gd name="T4" fmla="*/ 137 w 12"/>
                <a:gd name="T5" fmla="*/ 0 h 6"/>
                <a:gd name="T6" fmla="*/ 0 60000 65536"/>
                <a:gd name="T7" fmla="*/ 0 60000 65536"/>
                <a:gd name="T8" fmla="*/ 0 60000 65536"/>
              </a:gdLst>
              <a:ahLst/>
              <a:cxnLst>
                <a:cxn ang="T6">
                  <a:pos x="T0" y="T1"/>
                </a:cxn>
                <a:cxn ang="T7">
                  <a:pos x="T2" y="T3"/>
                </a:cxn>
                <a:cxn ang="T8">
                  <a:pos x="T4" y="T5"/>
                </a:cxn>
              </a:cxnLst>
              <a:rect l="0" t="0" r="r" b="b"/>
              <a:pathLst>
                <a:path w="12" h="6">
                  <a:moveTo>
                    <a:pt x="0" y="2"/>
                  </a:moveTo>
                  <a:cubicBezTo>
                    <a:pt x="2" y="3"/>
                    <a:pt x="3" y="4"/>
                    <a:pt x="4" y="6"/>
                  </a:cubicBezTo>
                  <a:cubicBezTo>
                    <a:pt x="6" y="4"/>
                    <a:pt x="8" y="0"/>
                    <a:pt x="12"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7" name="Freeform 914">
              <a:extLst>
                <a:ext uri="{FF2B5EF4-FFF2-40B4-BE49-F238E27FC236}">
                  <a16:creationId xmlns:a16="http://schemas.microsoft.com/office/drawing/2014/main" id="{58B9C727-14C8-8901-1E12-8D60BDF64747}"/>
                </a:ext>
              </a:extLst>
            </p:cNvPr>
            <p:cNvSpPr>
              <a:spLocks/>
            </p:cNvSpPr>
            <p:nvPr/>
          </p:nvSpPr>
          <p:spPr bwMode="auto">
            <a:xfrm>
              <a:off x="2342" y="3353"/>
              <a:ext cx="72" cy="101"/>
            </a:xfrm>
            <a:custGeom>
              <a:avLst/>
              <a:gdLst>
                <a:gd name="T0" fmla="*/ 36 w 32"/>
                <a:gd name="T1" fmla="*/ 0 h 45"/>
                <a:gd name="T2" fmla="*/ 117 w 32"/>
                <a:gd name="T3" fmla="*/ 191 h 45"/>
                <a:gd name="T4" fmla="*/ 194 w 32"/>
                <a:gd name="T5" fmla="*/ 236 h 45"/>
                <a:gd name="T6" fmla="*/ 365 w 32"/>
                <a:gd name="T7" fmla="*/ 509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5">
                  <a:moveTo>
                    <a:pt x="3" y="0"/>
                  </a:moveTo>
                  <a:cubicBezTo>
                    <a:pt x="0" y="9"/>
                    <a:pt x="1" y="14"/>
                    <a:pt x="10" y="17"/>
                  </a:cubicBezTo>
                  <a:cubicBezTo>
                    <a:pt x="14" y="19"/>
                    <a:pt x="14" y="17"/>
                    <a:pt x="17" y="21"/>
                  </a:cubicBezTo>
                  <a:cubicBezTo>
                    <a:pt x="22" y="32"/>
                    <a:pt x="18" y="41"/>
                    <a:pt x="32" y="4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8" name="Freeform 915">
              <a:extLst>
                <a:ext uri="{FF2B5EF4-FFF2-40B4-BE49-F238E27FC236}">
                  <a16:creationId xmlns:a16="http://schemas.microsoft.com/office/drawing/2014/main" id="{677A2D07-9746-F09F-82DB-4D2E14775FD3}"/>
                </a:ext>
              </a:extLst>
            </p:cNvPr>
            <p:cNvSpPr>
              <a:spLocks/>
            </p:cNvSpPr>
            <p:nvPr/>
          </p:nvSpPr>
          <p:spPr bwMode="auto">
            <a:xfrm>
              <a:off x="2481" y="3382"/>
              <a:ext cx="34" cy="29"/>
            </a:xfrm>
            <a:custGeom>
              <a:avLst/>
              <a:gdLst>
                <a:gd name="T0" fmla="*/ 0 w 15"/>
                <a:gd name="T1" fmla="*/ 89 h 13"/>
                <a:gd name="T2" fmla="*/ 175 w 15"/>
                <a:gd name="T3" fmla="*/ 0 h 13"/>
                <a:gd name="T4" fmla="*/ 0 60000 65536"/>
                <a:gd name="T5" fmla="*/ 0 60000 65536"/>
              </a:gdLst>
              <a:ahLst/>
              <a:cxnLst>
                <a:cxn ang="T4">
                  <a:pos x="T0" y="T1"/>
                </a:cxn>
                <a:cxn ang="T5">
                  <a:pos x="T2" y="T3"/>
                </a:cxn>
              </a:cxnLst>
              <a:rect l="0" t="0" r="r" b="b"/>
              <a:pathLst>
                <a:path w="15" h="13">
                  <a:moveTo>
                    <a:pt x="0" y="8"/>
                  </a:moveTo>
                  <a:cubicBezTo>
                    <a:pt x="7" y="13"/>
                    <a:pt x="12" y="5"/>
                    <a:pt x="15"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9" name="Freeform 916">
              <a:extLst>
                <a:ext uri="{FF2B5EF4-FFF2-40B4-BE49-F238E27FC236}">
                  <a16:creationId xmlns:a16="http://schemas.microsoft.com/office/drawing/2014/main" id="{95062C39-D4AD-70A6-3677-D14F0390BDCE}"/>
                </a:ext>
              </a:extLst>
            </p:cNvPr>
            <p:cNvSpPr>
              <a:spLocks/>
            </p:cNvSpPr>
            <p:nvPr/>
          </p:nvSpPr>
          <p:spPr bwMode="auto">
            <a:xfrm>
              <a:off x="2568" y="3445"/>
              <a:ext cx="25" cy="33"/>
            </a:xfrm>
            <a:custGeom>
              <a:avLst/>
              <a:gdLst>
                <a:gd name="T0" fmla="*/ 130 w 11"/>
                <a:gd name="T1" fmla="*/ 0 h 15"/>
                <a:gd name="T2" fmla="*/ 45 w 11"/>
                <a:gd name="T3" fmla="*/ 161 h 15"/>
                <a:gd name="T4" fmla="*/ 0 60000 65536"/>
                <a:gd name="T5" fmla="*/ 0 60000 65536"/>
              </a:gdLst>
              <a:ahLst/>
              <a:cxnLst>
                <a:cxn ang="T4">
                  <a:pos x="T0" y="T1"/>
                </a:cxn>
                <a:cxn ang="T5">
                  <a:pos x="T2" y="T3"/>
                </a:cxn>
              </a:cxnLst>
              <a:rect l="0" t="0" r="r" b="b"/>
              <a:pathLst>
                <a:path w="11" h="15">
                  <a:moveTo>
                    <a:pt x="11" y="0"/>
                  </a:moveTo>
                  <a:cubicBezTo>
                    <a:pt x="6" y="3"/>
                    <a:pt x="0" y="9"/>
                    <a:pt x="4" y="1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0" name="Freeform 917">
              <a:extLst>
                <a:ext uri="{FF2B5EF4-FFF2-40B4-BE49-F238E27FC236}">
                  <a16:creationId xmlns:a16="http://schemas.microsoft.com/office/drawing/2014/main" id="{4546D774-7ACC-27A6-267E-A293941C2006}"/>
                </a:ext>
              </a:extLst>
            </p:cNvPr>
            <p:cNvSpPr>
              <a:spLocks/>
            </p:cNvSpPr>
            <p:nvPr/>
          </p:nvSpPr>
          <p:spPr bwMode="auto">
            <a:xfrm>
              <a:off x="2461" y="3427"/>
              <a:ext cx="87" cy="42"/>
            </a:xfrm>
            <a:custGeom>
              <a:avLst/>
              <a:gdLst>
                <a:gd name="T0" fmla="*/ 0 w 39"/>
                <a:gd name="T1" fmla="*/ 108 h 19"/>
                <a:gd name="T2" fmla="*/ 268 w 39"/>
                <a:gd name="T3" fmla="*/ 133 h 19"/>
                <a:gd name="T4" fmla="*/ 368 w 39"/>
                <a:gd name="T5" fmla="*/ 97 h 19"/>
                <a:gd name="T6" fmla="*/ 413 w 39"/>
                <a:gd name="T7" fmla="*/ 0 h 19"/>
                <a:gd name="T8" fmla="*/ 433 w 39"/>
                <a:gd name="T9" fmla="*/ 44 h 19"/>
                <a:gd name="T10" fmla="*/ 433 w 39"/>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9">
                  <a:moveTo>
                    <a:pt x="0" y="10"/>
                  </a:moveTo>
                  <a:cubicBezTo>
                    <a:pt x="7" y="19"/>
                    <a:pt x="15" y="15"/>
                    <a:pt x="24" y="12"/>
                  </a:cubicBezTo>
                  <a:cubicBezTo>
                    <a:pt x="27" y="11"/>
                    <a:pt x="30" y="12"/>
                    <a:pt x="33" y="9"/>
                  </a:cubicBezTo>
                  <a:cubicBezTo>
                    <a:pt x="36" y="7"/>
                    <a:pt x="33" y="2"/>
                    <a:pt x="37" y="0"/>
                  </a:cubicBezTo>
                  <a:cubicBezTo>
                    <a:pt x="37" y="2"/>
                    <a:pt x="38" y="3"/>
                    <a:pt x="39" y="4"/>
                  </a:cubicBezTo>
                  <a:cubicBezTo>
                    <a:pt x="38" y="3"/>
                    <a:pt x="39" y="0"/>
                    <a:pt x="39"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1" name="Freeform 918">
              <a:extLst>
                <a:ext uri="{FF2B5EF4-FFF2-40B4-BE49-F238E27FC236}">
                  <a16:creationId xmlns:a16="http://schemas.microsoft.com/office/drawing/2014/main" id="{08A83F85-FA3B-4C27-33F2-2EC8BEEF0479}"/>
                </a:ext>
              </a:extLst>
            </p:cNvPr>
            <p:cNvSpPr>
              <a:spLocks/>
            </p:cNvSpPr>
            <p:nvPr/>
          </p:nvSpPr>
          <p:spPr bwMode="auto">
            <a:xfrm>
              <a:off x="2539" y="3371"/>
              <a:ext cx="43" cy="40"/>
            </a:xfrm>
            <a:custGeom>
              <a:avLst/>
              <a:gdLst>
                <a:gd name="T0" fmla="*/ 0 w 19"/>
                <a:gd name="T1" fmla="*/ 133 h 18"/>
                <a:gd name="T2" fmla="*/ 220 w 19"/>
                <a:gd name="T3" fmla="*/ 198 h 18"/>
                <a:gd name="T4" fmla="*/ 0 60000 65536"/>
                <a:gd name="T5" fmla="*/ 0 60000 65536"/>
              </a:gdLst>
              <a:ahLst/>
              <a:cxnLst>
                <a:cxn ang="T4">
                  <a:pos x="T0" y="T1"/>
                </a:cxn>
                <a:cxn ang="T5">
                  <a:pos x="T2" y="T3"/>
                </a:cxn>
              </a:cxnLst>
              <a:rect l="0" t="0" r="r" b="b"/>
              <a:pathLst>
                <a:path w="19" h="18">
                  <a:moveTo>
                    <a:pt x="0" y="12"/>
                  </a:moveTo>
                  <a:cubicBezTo>
                    <a:pt x="6" y="0"/>
                    <a:pt x="16" y="11"/>
                    <a:pt x="19" y="1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2" name="Freeform 919">
              <a:extLst>
                <a:ext uri="{FF2B5EF4-FFF2-40B4-BE49-F238E27FC236}">
                  <a16:creationId xmlns:a16="http://schemas.microsoft.com/office/drawing/2014/main" id="{9C6EF896-0B17-409C-8A0A-B2E7C7EC4E49}"/>
                </a:ext>
              </a:extLst>
            </p:cNvPr>
            <p:cNvSpPr>
              <a:spLocks/>
            </p:cNvSpPr>
            <p:nvPr/>
          </p:nvSpPr>
          <p:spPr bwMode="auto">
            <a:xfrm>
              <a:off x="2510" y="3516"/>
              <a:ext cx="144" cy="83"/>
            </a:xfrm>
            <a:custGeom>
              <a:avLst/>
              <a:gdLst>
                <a:gd name="T0" fmla="*/ 0 w 64"/>
                <a:gd name="T1" fmla="*/ 0 h 37"/>
                <a:gd name="T2" fmla="*/ 376 w 64"/>
                <a:gd name="T3" fmla="*/ 170 h 37"/>
                <a:gd name="T4" fmla="*/ 376 w 64"/>
                <a:gd name="T5" fmla="*/ 191 h 37"/>
                <a:gd name="T6" fmla="*/ 410 w 64"/>
                <a:gd name="T7" fmla="*/ 170 h 37"/>
                <a:gd name="T8" fmla="*/ 491 w 64"/>
                <a:gd name="T9" fmla="*/ 292 h 37"/>
                <a:gd name="T10" fmla="*/ 729 w 64"/>
                <a:gd name="T11" fmla="*/ 39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37">
                  <a:moveTo>
                    <a:pt x="0" y="0"/>
                  </a:moveTo>
                  <a:cubicBezTo>
                    <a:pt x="5" y="11"/>
                    <a:pt x="21" y="22"/>
                    <a:pt x="33" y="15"/>
                  </a:cubicBezTo>
                  <a:cubicBezTo>
                    <a:pt x="33" y="16"/>
                    <a:pt x="33" y="16"/>
                    <a:pt x="33" y="17"/>
                  </a:cubicBezTo>
                  <a:cubicBezTo>
                    <a:pt x="35" y="16"/>
                    <a:pt x="35" y="17"/>
                    <a:pt x="36" y="15"/>
                  </a:cubicBezTo>
                  <a:cubicBezTo>
                    <a:pt x="35" y="20"/>
                    <a:pt x="34" y="30"/>
                    <a:pt x="43" y="26"/>
                  </a:cubicBezTo>
                  <a:cubicBezTo>
                    <a:pt x="44" y="33"/>
                    <a:pt x="57" y="37"/>
                    <a:pt x="64" y="3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3" name="Freeform 920">
              <a:extLst>
                <a:ext uri="{FF2B5EF4-FFF2-40B4-BE49-F238E27FC236}">
                  <a16:creationId xmlns:a16="http://schemas.microsoft.com/office/drawing/2014/main" id="{374306EA-605F-7AA7-33BA-7E6E8D877611}"/>
                </a:ext>
              </a:extLst>
            </p:cNvPr>
            <p:cNvSpPr>
              <a:spLocks/>
            </p:cNvSpPr>
            <p:nvPr/>
          </p:nvSpPr>
          <p:spPr bwMode="auto">
            <a:xfrm>
              <a:off x="2292" y="3065"/>
              <a:ext cx="34" cy="23"/>
            </a:xfrm>
            <a:custGeom>
              <a:avLst/>
              <a:gdLst>
                <a:gd name="T0" fmla="*/ 0 w 15"/>
                <a:gd name="T1" fmla="*/ 28 h 10"/>
                <a:gd name="T2" fmla="*/ 93 w 15"/>
                <a:gd name="T3" fmla="*/ 122 h 10"/>
                <a:gd name="T4" fmla="*/ 175 w 15"/>
                <a:gd name="T5" fmla="*/ 48 h 10"/>
                <a:gd name="T6" fmla="*/ 0 60000 65536"/>
                <a:gd name="T7" fmla="*/ 0 60000 65536"/>
                <a:gd name="T8" fmla="*/ 0 60000 65536"/>
              </a:gdLst>
              <a:ahLst/>
              <a:cxnLst>
                <a:cxn ang="T6">
                  <a:pos x="T0" y="T1"/>
                </a:cxn>
                <a:cxn ang="T7">
                  <a:pos x="T2" y="T3"/>
                </a:cxn>
                <a:cxn ang="T8">
                  <a:pos x="T4" y="T5"/>
                </a:cxn>
              </a:cxnLst>
              <a:rect l="0" t="0" r="r" b="b"/>
              <a:pathLst>
                <a:path w="15" h="10">
                  <a:moveTo>
                    <a:pt x="0" y="2"/>
                  </a:moveTo>
                  <a:cubicBezTo>
                    <a:pt x="5" y="0"/>
                    <a:pt x="7" y="6"/>
                    <a:pt x="8" y="10"/>
                  </a:cubicBezTo>
                  <a:cubicBezTo>
                    <a:pt x="7" y="5"/>
                    <a:pt x="10" y="3"/>
                    <a:pt x="15" y="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4" name="Freeform 921">
              <a:extLst>
                <a:ext uri="{FF2B5EF4-FFF2-40B4-BE49-F238E27FC236}">
                  <a16:creationId xmlns:a16="http://schemas.microsoft.com/office/drawing/2014/main" id="{097CD1B6-9C54-BFD3-5088-174D9D40A64F}"/>
                </a:ext>
              </a:extLst>
            </p:cNvPr>
            <p:cNvSpPr>
              <a:spLocks/>
            </p:cNvSpPr>
            <p:nvPr/>
          </p:nvSpPr>
          <p:spPr bwMode="auto">
            <a:xfrm>
              <a:off x="2328" y="2877"/>
              <a:ext cx="61" cy="85"/>
            </a:xfrm>
            <a:custGeom>
              <a:avLst/>
              <a:gdLst>
                <a:gd name="T0" fmla="*/ 56 w 27"/>
                <a:gd name="T1" fmla="*/ 0 h 38"/>
                <a:gd name="T2" fmla="*/ 11 w 27"/>
                <a:gd name="T3" fmla="*/ 145 h 38"/>
                <a:gd name="T4" fmla="*/ 127 w 27"/>
                <a:gd name="T5" fmla="*/ 235 h 38"/>
                <a:gd name="T6" fmla="*/ 183 w 27"/>
                <a:gd name="T7" fmla="*/ 190 h 38"/>
                <a:gd name="T8" fmla="*/ 276 w 27"/>
                <a:gd name="T9" fmla="*/ 389 h 38"/>
                <a:gd name="T10" fmla="*/ 312 w 27"/>
                <a:gd name="T11" fmla="*/ 42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38">
                  <a:moveTo>
                    <a:pt x="5" y="0"/>
                  </a:moveTo>
                  <a:cubicBezTo>
                    <a:pt x="5" y="4"/>
                    <a:pt x="0" y="9"/>
                    <a:pt x="1" y="13"/>
                  </a:cubicBezTo>
                  <a:cubicBezTo>
                    <a:pt x="3" y="19"/>
                    <a:pt x="11" y="16"/>
                    <a:pt x="11" y="21"/>
                  </a:cubicBezTo>
                  <a:cubicBezTo>
                    <a:pt x="12" y="20"/>
                    <a:pt x="15" y="18"/>
                    <a:pt x="16" y="17"/>
                  </a:cubicBezTo>
                  <a:cubicBezTo>
                    <a:pt x="17" y="25"/>
                    <a:pt x="13" y="37"/>
                    <a:pt x="24" y="35"/>
                  </a:cubicBezTo>
                  <a:cubicBezTo>
                    <a:pt x="25" y="36"/>
                    <a:pt x="26" y="37"/>
                    <a:pt x="27" y="3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5" name="Freeform 922">
              <a:extLst>
                <a:ext uri="{FF2B5EF4-FFF2-40B4-BE49-F238E27FC236}">
                  <a16:creationId xmlns:a16="http://schemas.microsoft.com/office/drawing/2014/main" id="{057AA703-EF89-25FA-B5E8-4B537F4E1E3E}"/>
                </a:ext>
              </a:extLst>
            </p:cNvPr>
            <p:cNvSpPr>
              <a:spLocks/>
            </p:cNvSpPr>
            <p:nvPr/>
          </p:nvSpPr>
          <p:spPr bwMode="auto">
            <a:xfrm>
              <a:off x="2443" y="2879"/>
              <a:ext cx="24" cy="45"/>
            </a:xfrm>
            <a:custGeom>
              <a:avLst/>
              <a:gdLst>
                <a:gd name="T0" fmla="*/ 113 w 11"/>
                <a:gd name="T1" fmla="*/ 0 h 20"/>
                <a:gd name="T2" fmla="*/ 0 w 11"/>
                <a:gd name="T3" fmla="*/ 227 h 20"/>
                <a:gd name="T4" fmla="*/ 0 60000 65536"/>
                <a:gd name="T5" fmla="*/ 0 60000 65536"/>
              </a:gdLst>
              <a:ahLst/>
              <a:cxnLst>
                <a:cxn ang="T4">
                  <a:pos x="T0" y="T1"/>
                </a:cxn>
                <a:cxn ang="T5">
                  <a:pos x="T2" y="T3"/>
                </a:cxn>
              </a:cxnLst>
              <a:rect l="0" t="0" r="r" b="b"/>
              <a:pathLst>
                <a:path w="11" h="20">
                  <a:moveTo>
                    <a:pt x="11" y="0"/>
                  </a:moveTo>
                  <a:cubicBezTo>
                    <a:pt x="11" y="11"/>
                    <a:pt x="10" y="16"/>
                    <a:pt x="0" y="2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6" name="Freeform 923">
              <a:extLst>
                <a:ext uri="{FF2B5EF4-FFF2-40B4-BE49-F238E27FC236}">
                  <a16:creationId xmlns:a16="http://schemas.microsoft.com/office/drawing/2014/main" id="{7A31CDE5-7EF5-A155-BD70-C9E80FB99EEE}"/>
                </a:ext>
              </a:extLst>
            </p:cNvPr>
            <p:cNvSpPr>
              <a:spLocks/>
            </p:cNvSpPr>
            <p:nvPr/>
          </p:nvSpPr>
          <p:spPr bwMode="auto">
            <a:xfrm>
              <a:off x="2483" y="2956"/>
              <a:ext cx="90" cy="35"/>
            </a:xfrm>
            <a:custGeom>
              <a:avLst/>
              <a:gdLst>
                <a:gd name="T0" fmla="*/ 0 w 40"/>
                <a:gd name="T1" fmla="*/ 0 h 16"/>
                <a:gd name="T2" fmla="*/ 126 w 40"/>
                <a:gd name="T3" fmla="*/ 125 h 16"/>
                <a:gd name="T4" fmla="*/ 227 w 40"/>
                <a:gd name="T5" fmla="*/ 44 h 16"/>
                <a:gd name="T6" fmla="*/ 457 w 40"/>
                <a:gd name="T7" fmla="*/ 13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16">
                  <a:moveTo>
                    <a:pt x="0" y="0"/>
                  </a:moveTo>
                  <a:cubicBezTo>
                    <a:pt x="1" y="7"/>
                    <a:pt x="3" y="11"/>
                    <a:pt x="11" y="12"/>
                  </a:cubicBezTo>
                  <a:cubicBezTo>
                    <a:pt x="19" y="14"/>
                    <a:pt x="20" y="11"/>
                    <a:pt x="20" y="4"/>
                  </a:cubicBezTo>
                  <a:cubicBezTo>
                    <a:pt x="20" y="16"/>
                    <a:pt x="34" y="9"/>
                    <a:pt x="40" y="13"/>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7" name="Freeform 924">
              <a:extLst>
                <a:ext uri="{FF2B5EF4-FFF2-40B4-BE49-F238E27FC236}">
                  <a16:creationId xmlns:a16="http://schemas.microsoft.com/office/drawing/2014/main" id="{4BEB28FE-441F-DEB8-479D-5D9B56A4A542}"/>
                </a:ext>
              </a:extLst>
            </p:cNvPr>
            <p:cNvSpPr>
              <a:spLocks/>
            </p:cNvSpPr>
            <p:nvPr/>
          </p:nvSpPr>
          <p:spPr bwMode="auto">
            <a:xfrm>
              <a:off x="2591" y="2935"/>
              <a:ext cx="94" cy="21"/>
            </a:xfrm>
            <a:custGeom>
              <a:avLst/>
              <a:gdLst>
                <a:gd name="T0" fmla="*/ 0 w 42"/>
                <a:gd name="T1" fmla="*/ 114 h 9"/>
                <a:gd name="T2" fmla="*/ 190 w 42"/>
                <a:gd name="T3" fmla="*/ 12 h 9"/>
                <a:gd name="T4" fmla="*/ 316 w 42"/>
                <a:gd name="T5" fmla="*/ 37 h 9"/>
                <a:gd name="T6" fmla="*/ 316 w 42"/>
                <a:gd name="T7" fmla="*/ 86 h 9"/>
                <a:gd name="T8" fmla="*/ 325 w 42"/>
                <a:gd name="T9" fmla="*/ 103 h 9"/>
                <a:gd name="T10" fmla="*/ 380 w 42"/>
                <a:gd name="T11" fmla="*/ 65 h 9"/>
                <a:gd name="T12" fmla="*/ 470 w 42"/>
                <a:gd name="T13" fmla="*/ 10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9">
                  <a:moveTo>
                    <a:pt x="0" y="9"/>
                  </a:moveTo>
                  <a:cubicBezTo>
                    <a:pt x="3" y="5"/>
                    <a:pt x="11" y="0"/>
                    <a:pt x="17" y="1"/>
                  </a:cubicBezTo>
                  <a:cubicBezTo>
                    <a:pt x="21" y="1"/>
                    <a:pt x="25" y="8"/>
                    <a:pt x="28" y="3"/>
                  </a:cubicBezTo>
                  <a:cubicBezTo>
                    <a:pt x="28" y="5"/>
                    <a:pt x="28" y="6"/>
                    <a:pt x="28" y="7"/>
                  </a:cubicBezTo>
                  <a:cubicBezTo>
                    <a:pt x="29" y="7"/>
                    <a:pt x="29" y="8"/>
                    <a:pt x="29" y="8"/>
                  </a:cubicBezTo>
                  <a:cubicBezTo>
                    <a:pt x="31" y="6"/>
                    <a:pt x="33" y="6"/>
                    <a:pt x="34" y="5"/>
                  </a:cubicBezTo>
                  <a:cubicBezTo>
                    <a:pt x="36" y="7"/>
                    <a:pt x="39" y="8"/>
                    <a:pt x="42" y="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8" name="Freeform 925">
              <a:extLst>
                <a:ext uri="{FF2B5EF4-FFF2-40B4-BE49-F238E27FC236}">
                  <a16:creationId xmlns:a16="http://schemas.microsoft.com/office/drawing/2014/main" id="{4BE08AB5-0514-1288-E646-2A8789B4AC86}"/>
                </a:ext>
              </a:extLst>
            </p:cNvPr>
            <p:cNvSpPr>
              <a:spLocks/>
            </p:cNvSpPr>
            <p:nvPr/>
          </p:nvSpPr>
          <p:spPr bwMode="auto">
            <a:xfrm>
              <a:off x="2752" y="2947"/>
              <a:ext cx="86" cy="38"/>
            </a:xfrm>
            <a:custGeom>
              <a:avLst/>
              <a:gdLst>
                <a:gd name="T0" fmla="*/ 0 w 38"/>
                <a:gd name="T1" fmla="*/ 0 h 17"/>
                <a:gd name="T2" fmla="*/ 312 w 38"/>
                <a:gd name="T3" fmla="*/ 89 h 17"/>
                <a:gd name="T4" fmla="*/ 337 w 38"/>
                <a:gd name="T5" fmla="*/ 45 h 17"/>
                <a:gd name="T6" fmla="*/ 441 w 38"/>
                <a:gd name="T7" fmla="*/ 11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7">
                  <a:moveTo>
                    <a:pt x="0" y="0"/>
                  </a:moveTo>
                  <a:cubicBezTo>
                    <a:pt x="0" y="17"/>
                    <a:pt x="20" y="5"/>
                    <a:pt x="27" y="8"/>
                  </a:cubicBezTo>
                  <a:cubicBezTo>
                    <a:pt x="28" y="7"/>
                    <a:pt x="29" y="5"/>
                    <a:pt x="29" y="4"/>
                  </a:cubicBezTo>
                  <a:cubicBezTo>
                    <a:pt x="27" y="11"/>
                    <a:pt x="33" y="10"/>
                    <a:pt x="38" y="1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89" name="Freeform 926">
              <a:extLst>
                <a:ext uri="{FF2B5EF4-FFF2-40B4-BE49-F238E27FC236}">
                  <a16:creationId xmlns:a16="http://schemas.microsoft.com/office/drawing/2014/main" id="{99AEF98B-DD1B-7D0B-7D64-CA100BB56336}"/>
                </a:ext>
              </a:extLst>
            </p:cNvPr>
            <p:cNvSpPr>
              <a:spLocks/>
            </p:cNvSpPr>
            <p:nvPr/>
          </p:nvSpPr>
          <p:spPr bwMode="auto">
            <a:xfrm>
              <a:off x="2526" y="2684"/>
              <a:ext cx="24" cy="31"/>
            </a:xfrm>
            <a:custGeom>
              <a:avLst/>
              <a:gdLst>
                <a:gd name="T0" fmla="*/ 0 w 11"/>
                <a:gd name="T1" fmla="*/ 153 h 14"/>
                <a:gd name="T2" fmla="*/ 113 w 11"/>
                <a:gd name="T3" fmla="*/ 0 h 14"/>
                <a:gd name="T4" fmla="*/ 0 60000 65536"/>
                <a:gd name="T5" fmla="*/ 0 60000 65536"/>
              </a:gdLst>
              <a:ahLst/>
              <a:cxnLst>
                <a:cxn ang="T4">
                  <a:pos x="T0" y="T1"/>
                </a:cxn>
                <a:cxn ang="T5">
                  <a:pos x="T2" y="T3"/>
                </a:cxn>
              </a:cxnLst>
              <a:rect l="0" t="0" r="r" b="b"/>
              <a:pathLst>
                <a:path w="11" h="14">
                  <a:moveTo>
                    <a:pt x="0" y="14"/>
                  </a:moveTo>
                  <a:cubicBezTo>
                    <a:pt x="4" y="13"/>
                    <a:pt x="10" y="6"/>
                    <a:pt x="11"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0" name="Freeform 927">
              <a:extLst>
                <a:ext uri="{FF2B5EF4-FFF2-40B4-BE49-F238E27FC236}">
                  <a16:creationId xmlns:a16="http://schemas.microsoft.com/office/drawing/2014/main" id="{55C5D2EC-8FE1-5163-0628-18CF2E7B69B9}"/>
                </a:ext>
              </a:extLst>
            </p:cNvPr>
            <p:cNvSpPr>
              <a:spLocks/>
            </p:cNvSpPr>
            <p:nvPr/>
          </p:nvSpPr>
          <p:spPr bwMode="auto">
            <a:xfrm>
              <a:off x="2559" y="2736"/>
              <a:ext cx="72" cy="22"/>
            </a:xfrm>
            <a:custGeom>
              <a:avLst/>
              <a:gdLst>
                <a:gd name="T0" fmla="*/ 0 w 32"/>
                <a:gd name="T1" fmla="*/ 0 h 10"/>
                <a:gd name="T2" fmla="*/ 227 w 32"/>
                <a:gd name="T3" fmla="*/ 0 h 10"/>
                <a:gd name="T4" fmla="*/ 365 w 32"/>
                <a:gd name="T5" fmla="*/ 73 h 10"/>
                <a:gd name="T6" fmla="*/ 0 60000 65536"/>
                <a:gd name="T7" fmla="*/ 0 60000 65536"/>
                <a:gd name="T8" fmla="*/ 0 60000 65536"/>
              </a:gdLst>
              <a:ahLst/>
              <a:cxnLst>
                <a:cxn ang="T6">
                  <a:pos x="T0" y="T1"/>
                </a:cxn>
                <a:cxn ang="T7">
                  <a:pos x="T2" y="T3"/>
                </a:cxn>
                <a:cxn ang="T8">
                  <a:pos x="T4" y="T5"/>
                </a:cxn>
              </a:cxnLst>
              <a:rect l="0" t="0" r="r" b="b"/>
              <a:pathLst>
                <a:path w="32" h="10">
                  <a:moveTo>
                    <a:pt x="0" y="0"/>
                  </a:moveTo>
                  <a:cubicBezTo>
                    <a:pt x="4" y="6"/>
                    <a:pt x="21" y="10"/>
                    <a:pt x="20" y="0"/>
                  </a:cubicBezTo>
                  <a:cubicBezTo>
                    <a:pt x="23" y="7"/>
                    <a:pt x="24" y="8"/>
                    <a:pt x="32" y="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1" name="Freeform 928">
              <a:extLst>
                <a:ext uri="{FF2B5EF4-FFF2-40B4-BE49-F238E27FC236}">
                  <a16:creationId xmlns:a16="http://schemas.microsoft.com/office/drawing/2014/main" id="{CAB17A13-9061-AD7E-4600-B260CC944A8A}"/>
                </a:ext>
              </a:extLst>
            </p:cNvPr>
            <p:cNvSpPr>
              <a:spLocks/>
            </p:cNvSpPr>
            <p:nvPr/>
          </p:nvSpPr>
          <p:spPr bwMode="auto">
            <a:xfrm>
              <a:off x="2613" y="2641"/>
              <a:ext cx="86" cy="32"/>
            </a:xfrm>
            <a:custGeom>
              <a:avLst/>
              <a:gdLst>
                <a:gd name="T0" fmla="*/ 0 w 38"/>
                <a:gd name="T1" fmla="*/ 167 h 14"/>
                <a:gd name="T2" fmla="*/ 210 w 38"/>
                <a:gd name="T3" fmla="*/ 121 h 14"/>
                <a:gd name="T4" fmla="*/ 303 w 38"/>
                <a:gd name="T5" fmla="*/ 121 h 14"/>
                <a:gd name="T6" fmla="*/ 369 w 38"/>
                <a:gd name="T7" fmla="*/ 48 h 14"/>
                <a:gd name="T8" fmla="*/ 385 w 38"/>
                <a:gd name="T9" fmla="*/ 0 h 14"/>
                <a:gd name="T10" fmla="*/ 441 w 38"/>
                <a:gd name="T11" fmla="*/ 73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14">
                  <a:moveTo>
                    <a:pt x="0" y="14"/>
                  </a:moveTo>
                  <a:cubicBezTo>
                    <a:pt x="7" y="9"/>
                    <a:pt x="10" y="8"/>
                    <a:pt x="18" y="10"/>
                  </a:cubicBezTo>
                  <a:cubicBezTo>
                    <a:pt x="22" y="11"/>
                    <a:pt x="22" y="12"/>
                    <a:pt x="26" y="10"/>
                  </a:cubicBezTo>
                  <a:cubicBezTo>
                    <a:pt x="29" y="8"/>
                    <a:pt x="27" y="4"/>
                    <a:pt x="32" y="4"/>
                  </a:cubicBezTo>
                  <a:cubicBezTo>
                    <a:pt x="32" y="3"/>
                    <a:pt x="33" y="1"/>
                    <a:pt x="33" y="0"/>
                  </a:cubicBezTo>
                  <a:cubicBezTo>
                    <a:pt x="34" y="3"/>
                    <a:pt x="35" y="5"/>
                    <a:pt x="38" y="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2" name="Freeform 929">
              <a:extLst>
                <a:ext uri="{FF2B5EF4-FFF2-40B4-BE49-F238E27FC236}">
                  <a16:creationId xmlns:a16="http://schemas.microsoft.com/office/drawing/2014/main" id="{E98E76EC-600D-2E7F-50B7-3A7AA8073448}"/>
                </a:ext>
              </a:extLst>
            </p:cNvPr>
            <p:cNvSpPr>
              <a:spLocks/>
            </p:cNvSpPr>
            <p:nvPr/>
          </p:nvSpPr>
          <p:spPr bwMode="auto">
            <a:xfrm>
              <a:off x="2716" y="2556"/>
              <a:ext cx="34" cy="20"/>
            </a:xfrm>
            <a:custGeom>
              <a:avLst/>
              <a:gdLst>
                <a:gd name="T0" fmla="*/ 0 w 15"/>
                <a:gd name="T1" fmla="*/ 20 h 9"/>
                <a:gd name="T2" fmla="*/ 73 w 15"/>
                <a:gd name="T3" fmla="*/ 98 h 9"/>
                <a:gd name="T4" fmla="*/ 175 w 15"/>
                <a:gd name="T5" fmla="*/ 0 h 9"/>
                <a:gd name="T6" fmla="*/ 0 60000 65536"/>
                <a:gd name="T7" fmla="*/ 0 60000 65536"/>
                <a:gd name="T8" fmla="*/ 0 60000 65536"/>
              </a:gdLst>
              <a:ahLst/>
              <a:cxnLst>
                <a:cxn ang="T6">
                  <a:pos x="T0" y="T1"/>
                </a:cxn>
                <a:cxn ang="T7">
                  <a:pos x="T2" y="T3"/>
                </a:cxn>
                <a:cxn ang="T8">
                  <a:pos x="T4" y="T5"/>
                </a:cxn>
              </a:cxnLst>
              <a:rect l="0" t="0" r="r" b="b"/>
              <a:pathLst>
                <a:path w="15" h="9">
                  <a:moveTo>
                    <a:pt x="0" y="2"/>
                  </a:moveTo>
                  <a:cubicBezTo>
                    <a:pt x="4" y="1"/>
                    <a:pt x="7" y="5"/>
                    <a:pt x="6" y="9"/>
                  </a:cubicBezTo>
                  <a:cubicBezTo>
                    <a:pt x="8" y="4"/>
                    <a:pt x="9" y="1"/>
                    <a:pt x="15"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3" name="Freeform 930">
              <a:extLst>
                <a:ext uri="{FF2B5EF4-FFF2-40B4-BE49-F238E27FC236}">
                  <a16:creationId xmlns:a16="http://schemas.microsoft.com/office/drawing/2014/main" id="{22D52C0C-6800-E09A-091A-D6894BAEF54B}"/>
                </a:ext>
              </a:extLst>
            </p:cNvPr>
            <p:cNvSpPr>
              <a:spLocks/>
            </p:cNvSpPr>
            <p:nvPr/>
          </p:nvSpPr>
          <p:spPr bwMode="auto">
            <a:xfrm>
              <a:off x="2454" y="2532"/>
              <a:ext cx="78" cy="78"/>
            </a:xfrm>
            <a:custGeom>
              <a:avLst/>
              <a:gdLst>
                <a:gd name="T0" fmla="*/ 20 w 35"/>
                <a:gd name="T1" fmla="*/ 0 h 35"/>
                <a:gd name="T2" fmla="*/ 9 w 35"/>
                <a:gd name="T3" fmla="*/ 145 h 35"/>
                <a:gd name="T4" fmla="*/ 125 w 35"/>
                <a:gd name="T5" fmla="*/ 178 h 35"/>
                <a:gd name="T6" fmla="*/ 308 w 35"/>
                <a:gd name="T7" fmla="*/ 198 h 35"/>
                <a:gd name="T8" fmla="*/ 388 w 35"/>
                <a:gd name="T9" fmla="*/ 38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2" y="0"/>
                  </a:moveTo>
                  <a:cubicBezTo>
                    <a:pt x="1" y="3"/>
                    <a:pt x="0" y="10"/>
                    <a:pt x="1" y="13"/>
                  </a:cubicBezTo>
                  <a:cubicBezTo>
                    <a:pt x="4" y="19"/>
                    <a:pt x="7" y="15"/>
                    <a:pt x="11" y="16"/>
                  </a:cubicBezTo>
                  <a:cubicBezTo>
                    <a:pt x="18" y="18"/>
                    <a:pt x="25" y="34"/>
                    <a:pt x="28" y="18"/>
                  </a:cubicBezTo>
                  <a:cubicBezTo>
                    <a:pt x="25" y="25"/>
                    <a:pt x="27" y="33"/>
                    <a:pt x="35" y="3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4" name="Freeform 931">
              <a:extLst>
                <a:ext uri="{FF2B5EF4-FFF2-40B4-BE49-F238E27FC236}">
                  <a16:creationId xmlns:a16="http://schemas.microsoft.com/office/drawing/2014/main" id="{B35303D5-6FBA-18F4-099C-BF167272960C}"/>
                </a:ext>
              </a:extLst>
            </p:cNvPr>
            <p:cNvSpPr>
              <a:spLocks/>
            </p:cNvSpPr>
            <p:nvPr/>
          </p:nvSpPr>
          <p:spPr bwMode="auto">
            <a:xfrm>
              <a:off x="2429" y="2754"/>
              <a:ext cx="25" cy="56"/>
            </a:xfrm>
            <a:custGeom>
              <a:avLst/>
              <a:gdLst>
                <a:gd name="T0" fmla="*/ 93 w 11"/>
                <a:gd name="T1" fmla="*/ 0 h 25"/>
                <a:gd name="T2" fmla="*/ 73 w 11"/>
                <a:gd name="T3" fmla="*/ 215 h 25"/>
                <a:gd name="T4" fmla="*/ 36 w 11"/>
                <a:gd name="T5" fmla="*/ 190 h 25"/>
                <a:gd name="T6" fmla="*/ 130 w 11"/>
                <a:gd name="T7" fmla="*/ 28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5">
                  <a:moveTo>
                    <a:pt x="8" y="0"/>
                  </a:moveTo>
                  <a:cubicBezTo>
                    <a:pt x="0" y="1"/>
                    <a:pt x="0" y="25"/>
                    <a:pt x="6" y="19"/>
                  </a:cubicBezTo>
                  <a:cubicBezTo>
                    <a:pt x="5" y="18"/>
                    <a:pt x="4" y="18"/>
                    <a:pt x="3" y="17"/>
                  </a:cubicBezTo>
                  <a:cubicBezTo>
                    <a:pt x="8" y="16"/>
                    <a:pt x="8" y="22"/>
                    <a:pt x="11" y="2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5" name="Freeform 932">
              <a:extLst>
                <a:ext uri="{FF2B5EF4-FFF2-40B4-BE49-F238E27FC236}">
                  <a16:creationId xmlns:a16="http://schemas.microsoft.com/office/drawing/2014/main" id="{3AED1A1C-6C89-D308-B1C8-DF613461CBEA}"/>
                </a:ext>
              </a:extLst>
            </p:cNvPr>
            <p:cNvSpPr>
              <a:spLocks/>
            </p:cNvSpPr>
            <p:nvPr/>
          </p:nvSpPr>
          <p:spPr bwMode="auto">
            <a:xfrm>
              <a:off x="2510" y="2395"/>
              <a:ext cx="85" cy="83"/>
            </a:xfrm>
            <a:custGeom>
              <a:avLst/>
              <a:gdLst>
                <a:gd name="T0" fmla="*/ 45 w 38"/>
                <a:gd name="T1" fmla="*/ 0 h 37"/>
                <a:gd name="T2" fmla="*/ 36 w 38"/>
                <a:gd name="T3" fmla="*/ 191 h 37"/>
                <a:gd name="T4" fmla="*/ 215 w 38"/>
                <a:gd name="T5" fmla="*/ 262 h 37"/>
                <a:gd name="T6" fmla="*/ 271 w 38"/>
                <a:gd name="T7" fmla="*/ 292 h 37"/>
                <a:gd name="T8" fmla="*/ 344 w 38"/>
                <a:gd name="T9" fmla="*/ 271 h 37"/>
                <a:gd name="T10" fmla="*/ 380 w 38"/>
                <a:gd name="T11" fmla="*/ 417 h 37"/>
                <a:gd name="T12" fmla="*/ 425 w 38"/>
                <a:gd name="T13" fmla="*/ 408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7">
                  <a:moveTo>
                    <a:pt x="4" y="0"/>
                  </a:moveTo>
                  <a:cubicBezTo>
                    <a:pt x="1" y="4"/>
                    <a:pt x="0" y="13"/>
                    <a:pt x="3" y="17"/>
                  </a:cubicBezTo>
                  <a:cubicBezTo>
                    <a:pt x="7" y="22"/>
                    <a:pt x="15" y="21"/>
                    <a:pt x="19" y="23"/>
                  </a:cubicBezTo>
                  <a:cubicBezTo>
                    <a:pt x="21" y="24"/>
                    <a:pt x="21" y="26"/>
                    <a:pt x="24" y="26"/>
                  </a:cubicBezTo>
                  <a:cubicBezTo>
                    <a:pt x="26" y="27"/>
                    <a:pt x="29" y="23"/>
                    <a:pt x="31" y="24"/>
                  </a:cubicBezTo>
                  <a:cubicBezTo>
                    <a:pt x="34" y="26"/>
                    <a:pt x="34" y="34"/>
                    <a:pt x="34" y="37"/>
                  </a:cubicBezTo>
                  <a:cubicBezTo>
                    <a:pt x="35" y="37"/>
                    <a:pt x="37" y="37"/>
                    <a:pt x="38" y="3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6" name="Freeform 933">
              <a:extLst>
                <a:ext uri="{FF2B5EF4-FFF2-40B4-BE49-F238E27FC236}">
                  <a16:creationId xmlns:a16="http://schemas.microsoft.com/office/drawing/2014/main" id="{1367CF07-5798-AF34-331D-A731FAA80C8C}"/>
                </a:ext>
              </a:extLst>
            </p:cNvPr>
            <p:cNvSpPr>
              <a:spLocks/>
            </p:cNvSpPr>
            <p:nvPr/>
          </p:nvSpPr>
          <p:spPr bwMode="auto">
            <a:xfrm>
              <a:off x="2497" y="2215"/>
              <a:ext cx="80" cy="148"/>
            </a:xfrm>
            <a:custGeom>
              <a:avLst/>
              <a:gdLst>
                <a:gd name="T0" fmla="*/ 396 w 36"/>
                <a:gd name="T1" fmla="*/ 0 h 66"/>
                <a:gd name="T2" fmla="*/ 251 w 36"/>
                <a:gd name="T3" fmla="*/ 157 h 66"/>
                <a:gd name="T4" fmla="*/ 162 w 36"/>
                <a:gd name="T5" fmla="*/ 361 h 66"/>
                <a:gd name="T6" fmla="*/ 133 w 36"/>
                <a:gd name="T7" fmla="*/ 462 h 66"/>
                <a:gd name="T8" fmla="*/ 64 w 36"/>
                <a:gd name="T9" fmla="*/ 543 h 66"/>
                <a:gd name="T10" fmla="*/ 98 w 36"/>
                <a:gd name="T11" fmla="*/ 74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66">
                  <a:moveTo>
                    <a:pt x="36" y="0"/>
                  </a:moveTo>
                  <a:cubicBezTo>
                    <a:pt x="29" y="3"/>
                    <a:pt x="25" y="6"/>
                    <a:pt x="23" y="14"/>
                  </a:cubicBezTo>
                  <a:cubicBezTo>
                    <a:pt x="21" y="20"/>
                    <a:pt x="17" y="25"/>
                    <a:pt x="15" y="32"/>
                  </a:cubicBezTo>
                  <a:cubicBezTo>
                    <a:pt x="14" y="35"/>
                    <a:pt x="14" y="38"/>
                    <a:pt x="12" y="41"/>
                  </a:cubicBezTo>
                  <a:cubicBezTo>
                    <a:pt x="11" y="44"/>
                    <a:pt x="8" y="45"/>
                    <a:pt x="6" y="48"/>
                  </a:cubicBezTo>
                  <a:cubicBezTo>
                    <a:pt x="0" y="56"/>
                    <a:pt x="5" y="59"/>
                    <a:pt x="9" y="6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7" name="Freeform 934">
              <a:extLst>
                <a:ext uri="{FF2B5EF4-FFF2-40B4-BE49-F238E27FC236}">
                  <a16:creationId xmlns:a16="http://schemas.microsoft.com/office/drawing/2014/main" id="{4315238F-4703-8FD0-3712-0332F4822BB0}"/>
                </a:ext>
              </a:extLst>
            </p:cNvPr>
            <p:cNvSpPr>
              <a:spLocks/>
            </p:cNvSpPr>
            <p:nvPr/>
          </p:nvSpPr>
          <p:spPr bwMode="auto">
            <a:xfrm>
              <a:off x="2580" y="2303"/>
              <a:ext cx="27" cy="56"/>
            </a:xfrm>
            <a:custGeom>
              <a:avLst/>
              <a:gdLst>
                <a:gd name="T0" fmla="*/ 0 w 12"/>
                <a:gd name="T1" fmla="*/ 0 h 25"/>
                <a:gd name="T2" fmla="*/ 0 w 12"/>
                <a:gd name="T3" fmla="*/ 280 h 25"/>
                <a:gd name="T4" fmla="*/ 56 w 12"/>
                <a:gd name="T5" fmla="*/ 202 h 25"/>
                <a:gd name="T6" fmla="*/ 137 w 12"/>
                <a:gd name="T7" fmla="*/ 226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5">
                  <a:moveTo>
                    <a:pt x="0" y="0"/>
                  </a:moveTo>
                  <a:cubicBezTo>
                    <a:pt x="4" y="7"/>
                    <a:pt x="8" y="18"/>
                    <a:pt x="0" y="25"/>
                  </a:cubicBezTo>
                  <a:cubicBezTo>
                    <a:pt x="1" y="23"/>
                    <a:pt x="3" y="18"/>
                    <a:pt x="5" y="18"/>
                  </a:cubicBezTo>
                  <a:cubicBezTo>
                    <a:pt x="8" y="17"/>
                    <a:pt x="8" y="21"/>
                    <a:pt x="12" y="2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8" name="Freeform 935">
              <a:extLst>
                <a:ext uri="{FF2B5EF4-FFF2-40B4-BE49-F238E27FC236}">
                  <a16:creationId xmlns:a16="http://schemas.microsoft.com/office/drawing/2014/main" id="{EB63F782-D01F-D586-C9A5-1FAA1D3C5E1D}"/>
                </a:ext>
              </a:extLst>
            </p:cNvPr>
            <p:cNvSpPr>
              <a:spLocks/>
            </p:cNvSpPr>
            <p:nvPr/>
          </p:nvSpPr>
          <p:spPr bwMode="auto">
            <a:xfrm>
              <a:off x="2685" y="2312"/>
              <a:ext cx="56" cy="76"/>
            </a:xfrm>
            <a:custGeom>
              <a:avLst/>
              <a:gdLst>
                <a:gd name="T0" fmla="*/ 0 w 25"/>
                <a:gd name="T1" fmla="*/ 20 h 34"/>
                <a:gd name="T2" fmla="*/ 9 w 25"/>
                <a:gd name="T3" fmla="*/ 9 h 34"/>
                <a:gd name="T4" fmla="*/ 45 w 25"/>
                <a:gd name="T5" fmla="*/ 380 h 34"/>
                <a:gd name="T6" fmla="*/ 170 w 25"/>
                <a:gd name="T7" fmla="*/ 291 h 34"/>
                <a:gd name="T8" fmla="*/ 280 w 25"/>
                <a:gd name="T9" fmla="*/ 3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4">
                  <a:moveTo>
                    <a:pt x="0" y="2"/>
                  </a:moveTo>
                  <a:cubicBezTo>
                    <a:pt x="1" y="2"/>
                    <a:pt x="0" y="0"/>
                    <a:pt x="1" y="1"/>
                  </a:cubicBezTo>
                  <a:cubicBezTo>
                    <a:pt x="7" y="12"/>
                    <a:pt x="14" y="23"/>
                    <a:pt x="4" y="34"/>
                  </a:cubicBezTo>
                  <a:cubicBezTo>
                    <a:pt x="8" y="31"/>
                    <a:pt x="10" y="27"/>
                    <a:pt x="15" y="26"/>
                  </a:cubicBezTo>
                  <a:cubicBezTo>
                    <a:pt x="17" y="28"/>
                    <a:pt x="24" y="31"/>
                    <a:pt x="25" y="29"/>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9" name="Freeform 936">
              <a:extLst>
                <a:ext uri="{FF2B5EF4-FFF2-40B4-BE49-F238E27FC236}">
                  <a16:creationId xmlns:a16="http://schemas.microsoft.com/office/drawing/2014/main" id="{8880F566-403D-D080-0C69-7170D74BECEF}"/>
                </a:ext>
              </a:extLst>
            </p:cNvPr>
            <p:cNvSpPr>
              <a:spLocks/>
            </p:cNvSpPr>
            <p:nvPr/>
          </p:nvSpPr>
          <p:spPr bwMode="auto">
            <a:xfrm>
              <a:off x="2750" y="2249"/>
              <a:ext cx="115" cy="51"/>
            </a:xfrm>
            <a:custGeom>
              <a:avLst/>
              <a:gdLst>
                <a:gd name="T0" fmla="*/ 0 w 51"/>
                <a:gd name="T1" fmla="*/ 20 h 23"/>
                <a:gd name="T2" fmla="*/ 174 w 51"/>
                <a:gd name="T3" fmla="*/ 53 h 23"/>
                <a:gd name="T4" fmla="*/ 194 w 51"/>
                <a:gd name="T5" fmla="*/ 142 h 23"/>
                <a:gd name="T6" fmla="*/ 239 w 51"/>
                <a:gd name="T7" fmla="*/ 186 h 23"/>
                <a:gd name="T8" fmla="*/ 365 w 51"/>
                <a:gd name="T9" fmla="*/ 242 h 23"/>
                <a:gd name="T10" fmla="*/ 437 w 51"/>
                <a:gd name="T11" fmla="*/ 89 h 23"/>
                <a:gd name="T12" fmla="*/ 584 w 51"/>
                <a:gd name="T13" fmla="*/ 17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3">
                  <a:moveTo>
                    <a:pt x="0" y="2"/>
                  </a:moveTo>
                  <a:cubicBezTo>
                    <a:pt x="5" y="0"/>
                    <a:pt x="12" y="0"/>
                    <a:pt x="15" y="5"/>
                  </a:cubicBezTo>
                  <a:cubicBezTo>
                    <a:pt x="17" y="8"/>
                    <a:pt x="16" y="10"/>
                    <a:pt x="17" y="13"/>
                  </a:cubicBezTo>
                  <a:cubicBezTo>
                    <a:pt x="19" y="16"/>
                    <a:pt x="18" y="14"/>
                    <a:pt x="21" y="17"/>
                  </a:cubicBezTo>
                  <a:cubicBezTo>
                    <a:pt x="24" y="19"/>
                    <a:pt x="29" y="23"/>
                    <a:pt x="32" y="22"/>
                  </a:cubicBezTo>
                  <a:cubicBezTo>
                    <a:pt x="36" y="20"/>
                    <a:pt x="38" y="11"/>
                    <a:pt x="38" y="8"/>
                  </a:cubicBezTo>
                  <a:cubicBezTo>
                    <a:pt x="39" y="12"/>
                    <a:pt x="47" y="17"/>
                    <a:pt x="51" y="1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0" name="Freeform 937">
              <a:extLst>
                <a:ext uri="{FF2B5EF4-FFF2-40B4-BE49-F238E27FC236}">
                  <a16:creationId xmlns:a16="http://schemas.microsoft.com/office/drawing/2014/main" id="{AD874AA0-EE60-44E9-1F2E-4D7E4A20213C}"/>
                </a:ext>
              </a:extLst>
            </p:cNvPr>
            <p:cNvSpPr>
              <a:spLocks/>
            </p:cNvSpPr>
            <p:nvPr/>
          </p:nvSpPr>
          <p:spPr bwMode="auto">
            <a:xfrm>
              <a:off x="2887" y="2206"/>
              <a:ext cx="58" cy="65"/>
            </a:xfrm>
            <a:custGeom>
              <a:avLst/>
              <a:gdLst>
                <a:gd name="T0" fmla="*/ 0 w 26"/>
                <a:gd name="T1" fmla="*/ 110 h 29"/>
                <a:gd name="T2" fmla="*/ 145 w 26"/>
                <a:gd name="T3" fmla="*/ 327 h 29"/>
                <a:gd name="T4" fmla="*/ 199 w 26"/>
                <a:gd name="T5" fmla="*/ 262 h 29"/>
                <a:gd name="T6" fmla="*/ 288 w 26"/>
                <a:gd name="T7" fmla="*/ 291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9">
                  <a:moveTo>
                    <a:pt x="0" y="10"/>
                  </a:moveTo>
                  <a:cubicBezTo>
                    <a:pt x="10" y="0"/>
                    <a:pt x="13" y="23"/>
                    <a:pt x="13" y="29"/>
                  </a:cubicBezTo>
                  <a:cubicBezTo>
                    <a:pt x="14" y="28"/>
                    <a:pt x="16" y="24"/>
                    <a:pt x="18" y="23"/>
                  </a:cubicBezTo>
                  <a:cubicBezTo>
                    <a:pt x="20" y="22"/>
                    <a:pt x="23" y="25"/>
                    <a:pt x="26" y="26"/>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1" name="Freeform 938">
              <a:extLst>
                <a:ext uri="{FF2B5EF4-FFF2-40B4-BE49-F238E27FC236}">
                  <a16:creationId xmlns:a16="http://schemas.microsoft.com/office/drawing/2014/main" id="{9DFA8DA1-BCF6-63E3-8C34-1D0C830BFE1D}"/>
                </a:ext>
              </a:extLst>
            </p:cNvPr>
            <p:cNvSpPr>
              <a:spLocks/>
            </p:cNvSpPr>
            <p:nvPr/>
          </p:nvSpPr>
          <p:spPr bwMode="auto">
            <a:xfrm>
              <a:off x="2925" y="2350"/>
              <a:ext cx="128" cy="27"/>
            </a:xfrm>
            <a:custGeom>
              <a:avLst/>
              <a:gdLst>
                <a:gd name="T0" fmla="*/ 0 w 57"/>
                <a:gd name="T1" fmla="*/ 0 h 12"/>
                <a:gd name="T2" fmla="*/ 317 w 57"/>
                <a:gd name="T3" fmla="*/ 11 h 12"/>
                <a:gd name="T4" fmla="*/ 445 w 57"/>
                <a:gd name="T5" fmla="*/ 0 h 12"/>
                <a:gd name="T6" fmla="*/ 644 w 57"/>
                <a:gd name="T7" fmla="*/ 11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12">
                  <a:moveTo>
                    <a:pt x="0" y="0"/>
                  </a:moveTo>
                  <a:cubicBezTo>
                    <a:pt x="8" y="5"/>
                    <a:pt x="22" y="12"/>
                    <a:pt x="28" y="1"/>
                  </a:cubicBezTo>
                  <a:cubicBezTo>
                    <a:pt x="32" y="2"/>
                    <a:pt x="38" y="6"/>
                    <a:pt x="39" y="0"/>
                  </a:cubicBezTo>
                  <a:cubicBezTo>
                    <a:pt x="44" y="6"/>
                    <a:pt x="47" y="11"/>
                    <a:pt x="57" y="1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2" name="Freeform 939">
              <a:extLst>
                <a:ext uri="{FF2B5EF4-FFF2-40B4-BE49-F238E27FC236}">
                  <a16:creationId xmlns:a16="http://schemas.microsoft.com/office/drawing/2014/main" id="{2E741482-DD40-2270-978D-1BE9BFA603CD}"/>
                </a:ext>
              </a:extLst>
            </p:cNvPr>
            <p:cNvSpPr>
              <a:spLocks/>
            </p:cNvSpPr>
            <p:nvPr/>
          </p:nvSpPr>
          <p:spPr bwMode="auto">
            <a:xfrm>
              <a:off x="3024" y="2282"/>
              <a:ext cx="56" cy="32"/>
            </a:xfrm>
            <a:custGeom>
              <a:avLst/>
              <a:gdLst>
                <a:gd name="T0" fmla="*/ 0 w 25"/>
                <a:gd name="T1" fmla="*/ 48 h 14"/>
                <a:gd name="T2" fmla="*/ 170 w 25"/>
                <a:gd name="T3" fmla="*/ 167 h 14"/>
                <a:gd name="T4" fmla="*/ 215 w 25"/>
                <a:gd name="T5" fmla="*/ 110 h 14"/>
                <a:gd name="T6" fmla="*/ 246 w 25"/>
                <a:gd name="T7" fmla="*/ 130 h 14"/>
                <a:gd name="T8" fmla="*/ 280 w 25"/>
                <a:gd name="T9" fmla="*/ 1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4">
                  <a:moveTo>
                    <a:pt x="0" y="4"/>
                  </a:moveTo>
                  <a:cubicBezTo>
                    <a:pt x="7" y="0"/>
                    <a:pt x="12" y="8"/>
                    <a:pt x="15" y="14"/>
                  </a:cubicBezTo>
                  <a:cubicBezTo>
                    <a:pt x="16" y="12"/>
                    <a:pt x="18" y="11"/>
                    <a:pt x="19" y="9"/>
                  </a:cubicBezTo>
                  <a:cubicBezTo>
                    <a:pt x="20" y="10"/>
                    <a:pt x="21" y="10"/>
                    <a:pt x="22" y="11"/>
                  </a:cubicBezTo>
                  <a:cubicBezTo>
                    <a:pt x="23" y="11"/>
                    <a:pt x="24" y="10"/>
                    <a:pt x="25" y="9"/>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3" name="Freeform 940">
              <a:extLst>
                <a:ext uri="{FF2B5EF4-FFF2-40B4-BE49-F238E27FC236}">
                  <a16:creationId xmlns:a16="http://schemas.microsoft.com/office/drawing/2014/main" id="{8E07777C-D103-18B5-BAC6-B436BD64E4D2}"/>
                </a:ext>
              </a:extLst>
            </p:cNvPr>
            <p:cNvSpPr>
              <a:spLocks/>
            </p:cNvSpPr>
            <p:nvPr/>
          </p:nvSpPr>
          <p:spPr bwMode="auto">
            <a:xfrm>
              <a:off x="2793" y="2397"/>
              <a:ext cx="63" cy="20"/>
            </a:xfrm>
            <a:custGeom>
              <a:avLst/>
              <a:gdLst>
                <a:gd name="T0" fmla="*/ 0 w 28"/>
                <a:gd name="T1" fmla="*/ 9 h 9"/>
                <a:gd name="T2" fmla="*/ 239 w 28"/>
                <a:gd name="T3" fmla="*/ 53 h 9"/>
                <a:gd name="T4" fmla="*/ 254 w 28"/>
                <a:gd name="T5" fmla="*/ 20 h 9"/>
                <a:gd name="T6" fmla="*/ 320 w 28"/>
                <a:gd name="T7" fmla="*/ 8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9">
                  <a:moveTo>
                    <a:pt x="0" y="1"/>
                  </a:moveTo>
                  <a:cubicBezTo>
                    <a:pt x="8" y="0"/>
                    <a:pt x="13" y="9"/>
                    <a:pt x="21" y="5"/>
                  </a:cubicBezTo>
                  <a:cubicBezTo>
                    <a:pt x="21" y="4"/>
                    <a:pt x="22" y="3"/>
                    <a:pt x="22" y="2"/>
                  </a:cubicBezTo>
                  <a:cubicBezTo>
                    <a:pt x="21" y="6"/>
                    <a:pt x="24" y="7"/>
                    <a:pt x="28" y="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4" name="Freeform 941">
              <a:extLst>
                <a:ext uri="{FF2B5EF4-FFF2-40B4-BE49-F238E27FC236}">
                  <a16:creationId xmlns:a16="http://schemas.microsoft.com/office/drawing/2014/main" id="{899CF83B-BC0A-1A83-891B-492E00247FEF}"/>
                </a:ext>
              </a:extLst>
            </p:cNvPr>
            <p:cNvSpPr>
              <a:spLocks/>
            </p:cNvSpPr>
            <p:nvPr/>
          </p:nvSpPr>
          <p:spPr bwMode="auto">
            <a:xfrm>
              <a:off x="2667" y="2473"/>
              <a:ext cx="79" cy="36"/>
            </a:xfrm>
            <a:custGeom>
              <a:avLst/>
              <a:gdLst>
                <a:gd name="T0" fmla="*/ 0 w 35"/>
                <a:gd name="T1" fmla="*/ 182 h 16"/>
                <a:gd name="T2" fmla="*/ 194 w 35"/>
                <a:gd name="T3" fmla="*/ 25 h 16"/>
                <a:gd name="T4" fmla="*/ 357 w 35"/>
                <a:gd name="T5" fmla="*/ 45 h 16"/>
                <a:gd name="T6" fmla="*/ 345 w 35"/>
                <a:gd name="T7" fmla="*/ 25 h 16"/>
                <a:gd name="T8" fmla="*/ 402 w 3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6">
                  <a:moveTo>
                    <a:pt x="0" y="16"/>
                  </a:moveTo>
                  <a:cubicBezTo>
                    <a:pt x="2" y="11"/>
                    <a:pt x="12" y="3"/>
                    <a:pt x="17" y="2"/>
                  </a:cubicBezTo>
                  <a:cubicBezTo>
                    <a:pt x="22" y="1"/>
                    <a:pt x="27" y="7"/>
                    <a:pt x="31" y="4"/>
                  </a:cubicBezTo>
                  <a:cubicBezTo>
                    <a:pt x="30" y="4"/>
                    <a:pt x="30" y="3"/>
                    <a:pt x="30" y="2"/>
                  </a:cubicBezTo>
                  <a:cubicBezTo>
                    <a:pt x="31" y="1"/>
                    <a:pt x="34" y="0"/>
                    <a:pt x="35" y="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5" name="Freeform 942">
              <a:extLst>
                <a:ext uri="{FF2B5EF4-FFF2-40B4-BE49-F238E27FC236}">
                  <a16:creationId xmlns:a16="http://schemas.microsoft.com/office/drawing/2014/main" id="{61FA8B62-F1E5-CF34-CAA2-B1202736CED2}"/>
                </a:ext>
              </a:extLst>
            </p:cNvPr>
            <p:cNvSpPr>
              <a:spLocks/>
            </p:cNvSpPr>
            <p:nvPr/>
          </p:nvSpPr>
          <p:spPr bwMode="auto">
            <a:xfrm>
              <a:off x="2752" y="2440"/>
              <a:ext cx="70" cy="42"/>
            </a:xfrm>
            <a:custGeom>
              <a:avLst/>
              <a:gdLst>
                <a:gd name="T0" fmla="*/ 357 w 31"/>
                <a:gd name="T1" fmla="*/ 53 h 19"/>
                <a:gd name="T2" fmla="*/ 36 w 31"/>
                <a:gd name="T3" fmla="*/ 206 h 19"/>
                <a:gd name="T4" fmla="*/ 0 w 31"/>
                <a:gd name="T5" fmla="*/ 153 h 19"/>
                <a:gd name="T6" fmla="*/ 0 60000 65536"/>
                <a:gd name="T7" fmla="*/ 0 60000 65536"/>
                <a:gd name="T8" fmla="*/ 0 60000 65536"/>
              </a:gdLst>
              <a:ahLst/>
              <a:cxnLst>
                <a:cxn ang="T6">
                  <a:pos x="T0" y="T1"/>
                </a:cxn>
                <a:cxn ang="T7">
                  <a:pos x="T2" y="T3"/>
                </a:cxn>
                <a:cxn ang="T8">
                  <a:pos x="T4" y="T5"/>
                </a:cxn>
              </a:cxnLst>
              <a:rect l="0" t="0" r="r" b="b"/>
              <a:pathLst>
                <a:path w="31" h="19">
                  <a:moveTo>
                    <a:pt x="31" y="5"/>
                  </a:moveTo>
                  <a:cubicBezTo>
                    <a:pt x="28" y="0"/>
                    <a:pt x="3" y="12"/>
                    <a:pt x="3" y="19"/>
                  </a:cubicBezTo>
                  <a:cubicBezTo>
                    <a:pt x="3" y="16"/>
                    <a:pt x="2" y="13"/>
                    <a:pt x="0" y="1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6" name="Freeform 943">
              <a:extLst>
                <a:ext uri="{FF2B5EF4-FFF2-40B4-BE49-F238E27FC236}">
                  <a16:creationId xmlns:a16="http://schemas.microsoft.com/office/drawing/2014/main" id="{65EE8791-DCF9-14AF-D1E1-DB3AFD250B95}"/>
                </a:ext>
              </a:extLst>
            </p:cNvPr>
            <p:cNvSpPr>
              <a:spLocks/>
            </p:cNvSpPr>
            <p:nvPr/>
          </p:nvSpPr>
          <p:spPr bwMode="auto">
            <a:xfrm>
              <a:off x="2593" y="2538"/>
              <a:ext cx="25" cy="25"/>
            </a:xfrm>
            <a:custGeom>
              <a:avLst/>
              <a:gdLst>
                <a:gd name="T0" fmla="*/ 0 w 11"/>
                <a:gd name="T1" fmla="*/ 0 h 11"/>
                <a:gd name="T2" fmla="*/ 57 w 11"/>
                <a:gd name="T3" fmla="*/ 130 h 11"/>
                <a:gd name="T4" fmla="*/ 130 w 11"/>
                <a:gd name="T5" fmla="*/ 57 h 11"/>
                <a:gd name="T6" fmla="*/ 0 60000 65536"/>
                <a:gd name="T7" fmla="*/ 0 60000 65536"/>
                <a:gd name="T8" fmla="*/ 0 60000 65536"/>
              </a:gdLst>
              <a:ahLst/>
              <a:cxnLst>
                <a:cxn ang="T6">
                  <a:pos x="T0" y="T1"/>
                </a:cxn>
                <a:cxn ang="T7">
                  <a:pos x="T2" y="T3"/>
                </a:cxn>
                <a:cxn ang="T8">
                  <a:pos x="T4" y="T5"/>
                </a:cxn>
              </a:cxnLst>
              <a:rect l="0" t="0" r="r" b="b"/>
              <a:pathLst>
                <a:path w="11" h="11">
                  <a:moveTo>
                    <a:pt x="0" y="0"/>
                  </a:moveTo>
                  <a:cubicBezTo>
                    <a:pt x="3" y="3"/>
                    <a:pt x="5" y="7"/>
                    <a:pt x="5" y="11"/>
                  </a:cubicBezTo>
                  <a:cubicBezTo>
                    <a:pt x="4" y="8"/>
                    <a:pt x="6" y="4"/>
                    <a:pt x="11" y="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7" name="Freeform 944">
              <a:extLst>
                <a:ext uri="{FF2B5EF4-FFF2-40B4-BE49-F238E27FC236}">
                  <a16:creationId xmlns:a16="http://schemas.microsoft.com/office/drawing/2014/main" id="{33498D6E-EA2E-9123-96CF-2DA0F0AEDA33}"/>
                </a:ext>
              </a:extLst>
            </p:cNvPr>
            <p:cNvSpPr>
              <a:spLocks/>
            </p:cNvSpPr>
            <p:nvPr/>
          </p:nvSpPr>
          <p:spPr bwMode="auto">
            <a:xfrm>
              <a:off x="2530" y="2484"/>
              <a:ext cx="83" cy="34"/>
            </a:xfrm>
            <a:custGeom>
              <a:avLst/>
              <a:gdLst>
                <a:gd name="T0" fmla="*/ 20 w 37"/>
                <a:gd name="T1" fmla="*/ 0 h 15"/>
                <a:gd name="T2" fmla="*/ 352 w 37"/>
                <a:gd name="T3" fmla="*/ 93 h 15"/>
                <a:gd name="T4" fmla="*/ 352 w 37"/>
                <a:gd name="T5" fmla="*/ 138 h 15"/>
                <a:gd name="T6" fmla="*/ 372 w 37"/>
                <a:gd name="T7" fmla="*/ 118 h 15"/>
                <a:gd name="T8" fmla="*/ 417 w 37"/>
                <a:gd name="T9" fmla="*/ 17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5">
                  <a:moveTo>
                    <a:pt x="2" y="0"/>
                  </a:moveTo>
                  <a:cubicBezTo>
                    <a:pt x="0" y="13"/>
                    <a:pt x="24" y="9"/>
                    <a:pt x="31" y="8"/>
                  </a:cubicBezTo>
                  <a:cubicBezTo>
                    <a:pt x="30" y="10"/>
                    <a:pt x="31" y="10"/>
                    <a:pt x="31" y="12"/>
                  </a:cubicBezTo>
                  <a:cubicBezTo>
                    <a:pt x="32" y="11"/>
                    <a:pt x="33" y="11"/>
                    <a:pt x="33" y="10"/>
                  </a:cubicBezTo>
                  <a:cubicBezTo>
                    <a:pt x="34" y="12"/>
                    <a:pt x="35" y="13"/>
                    <a:pt x="37" y="15"/>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8" name="Freeform 945">
              <a:extLst>
                <a:ext uri="{FF2B5EF4-FFF2-40B4-BE49-F238E27FC236}">
                  <a16:creationId xmlns:a16="http://schemas.microsoft.com/office/drawing/2014/main" id="{1FB8A522-8197-1346-5464-810F192E1A79}"/>
                </a:ext>
              </a:extLst>
            </p:cNvPr>
            <p:cNvSpPr>
              <a:spLocks/>
            </p:cNvSpPr>
            <p:nvPr/>
          </p:nvSpPr>
          <p:spPr bwMode="auto">
            <a:xfrm>
              <a:off x="2959" y="2296"/>
              <a:ext cx="18" cy="27"/>
            </a:xfrm>
            <a:custGeom>
              <a:avLst/>
              <a:gdLst>
                <a:gd name="T0" fmla="*/ 0 w 8"/>
                <a:gd name="T1" fmla="*/ 0 h 12"/>
                <a:gd name="T2" fmla="*/ 92 w 8"/>
                <a:gd name="T3" fmla="*/ 72 h 12"/>
                <a:gd name="T4" fmla="*/ 92 w 8"/>
                <a:gd name="T5" fmla="*/ 45 h 12"/>
                <a:gd name="T6" fmla="*/ 45 w 8"/>
                <a:gd name="T7" fmla="*/ 13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cubicBezTo>
                    <a:pt x="1" y="2"/>
                    <a:pt x="4" y="5"/>
                    <a:pt x="8" y="6"/>
                  </a:cubicBezTo>
                  <a:cubicBezTo>
                    <a:pt x="8" y="5"/>
                    <a:pt x="8" y="5"/>
                    <a:pt x="8" y="4"/>
                  </a:cubicBezTo>
                  <a:cubicBezTo>
                    <a:pt x="8" y="5"/>
                    <a:pt x="4" y="11"/>
                    <a:pt x="4" y="12"/>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9" name="Freeform 946">
              <a:extLst>
                <a:ext uri="{FF2B5EF4-FFF2-40B4-BE49-F238E27FC236}">
                  <a16:creationId xmlns:a16="http://schemas.microsoft.com/office/drawing/2014/main" id="{2646562B-E9EB-C088-93AC-E502580E0B38}"/>
                </a:ext>
              </a:extLst>
            </p:cNvPr>
            <p:cNvSpPr>
              <a:spLocks/>
            </p:cNvSpPr>
            <p:nvPr/>
          </p:nvSpPr>
          <p:spPr bwMode="auto">
            <a:xfrm>
              <a:off x="3053" y="2213"/>
              <a:ext cx="56" cy="65"/>
            </a:xfrm>
            <a:custGeom>
              <a:avLst/>
              <a:gdLst>
                <a:gd name="T0" fmla="*/ 0 w 25"/>
                <a:gd name="T1" fmla="*/ 20 h 29"/>
                <a:gd name="T2" fmla="*/ 226 w 25"/>
                <a:gd name="T3" fmla="*/ 155 h 29"/>
                <a:gd name="T4" fmla="*/ 280 w 25"/>
                <a:gd name="T5" fmla="*/ 155 h 29"/>
                <a:gd name="T6" fmla="*/ 271 w 25"/>
                <a:gd name="T7" fmla="*/ 32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9">
                  <a:moveTo>
                    <a:pt x="0" y="2"/>
                  </a:moveTo>
                  <a:cubicBezTo>
                    <a:pt x="11" y="0"/>
                    <a:pt x="17" y="2"/>
                    <a:pt x="20" y="14"/>
                  </a:cubicBezTo>
                  <a:cubicBezTo>
                    <a:pt x="21" y="14"/>
                    <a:pt x="23" y="14"/>
                    <a:pt x="25" y="14"/>
                  </a:cubicBezTo>
                  <a:cubicBezTo>
                    <a:pt x="25" y="19"/>
                    <a:pt x="24" y="24"/>
                    <a:pt x="24" y="29"/>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0" name="Freeform 947">
              <a:extLst>
                <a:ext uri="{FF2B5EF4-FFF2-40B4-BE49-F238E27FC236}">
                  <a16:creationId xmlns:a16="http://schemas.microsoft.com/office/drawing/2014/main" id="{7F053E15-F6D1-E296-DA15-FC1C2C209020}"/>
                </a:ext>
              </a:extLst>
            </p:cNvPr>
            <p:cNvSpPr>
              <a:spLocks/>
            </p:cNvSpPr>
            <p:nvPr/>
          </p:nvSpPr>
          <p:spPr bwMode="auto">
            <a:xfrm>
              <a:off x="2607" y="2164"/>
              <a:ext cx="24" cy="62"/>
            </a:xfrm>
            <a:custGeom>
              <a:avLst/>
              <a:gdLst>
                <a:gd name="T0" fmla="*/ 0 w 11"/>
                <a:gd name="T1" fmla="*/ 0 h 28"/>
                <a:gd name="T2" fmla="*/ 113 w 11"/>
                <a:gd name="T3" fmla="*/ 153 h 28"/>
                <a:gd name="T4" fmla="*/ 96 w 11"/>
                <a:gd name="T5" fmla="*/ 230 h 28"/>
                <a:gd name="T6" fmla="*/ 96 w 11"/>
                <a:gd name="T7" fmla="*/ 303 h 28"/>
                <a:gd name="T8" fmla="*/ 9 w 11"/>
                <a:gd name="T9" fmla="*/ 283 h 28"/>
                <a:gd name="T10" fmla="*/ 20 w 11"/>
                <a:gd name="T11" fmla="*/ 29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28">
                  <a:moveTo>
                    <a:pt x="0" y="0"/>
                  </a:moveTo>
                  <a:cubicBezTo>
                    <a:pt x="0" y="4"/>
                    <a:pt x="11" y="6"/>
                    <a:pt x="11" y="14"/>
                  </a:cubicBezTo>
                  <a:cubicBezTo>
                    <a:pt x="11" y="17"/>
                    <a:pt x="9" y="18"/>
                    <a:pt x="9" y="21"/>
                  </a:cubicBezTo>
                  <a:cubicBezTo>
                    <a:pt x="8" y="24"/>
                    <a:pt x="8" y="25"/>
                    <a:pt x="9" y="28"/>
                  </a:cubicBezTo>
                  <a:cubicBezTo>
                    <a:pt x="6" y="27"/>
                    <a:pt x="4" y="25"/>
                    <a:pt x="1" y="26"/>
                  </a:cubicBezTo>
                  <a:cubicBezTo>
                    <a:pt x="1" y="27"/>
                    <a:pt x="1" y="27"/>
                    <a:pt x="2" y="27"/>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1" name="Freeform 948">
              <a:extLst>
                <a:ext uri="{FF2B5EF4-FFF2-40B4-BE49-F238E27FC236}">
                  <a16:creationId xmlns:a16="http://schemas.microsoft.com/office/drawing/2014/main" id="{2BF27E90-7E07-362C-FB2C-BD472E73A5FE}"/>
                </a:ext>
              </a:extLst>
            </p:cNvPr>
            <p:cNvSpPr>
              <a:spLocks/>
            </p:cNvSpPr>
            <p:nvPr/>
          </p:nvSpPr>
          <p:spPr bwMode="auto">
            <a:xfrm>
              <a:off x="2667" y="2152"/>
              <a:ext cx="76" cy="56"/>
            </a:xfrm>
            <a:custGeom>
              <a:avLst/>
              <a:gdLst>
                <a:gd name="T0" fmla="*/ 56 w 34"/>
                <a:gd name="T1" fmla="*/ 280 h 25"/>
                <a:gd name="T2" fmla="*/ 101 w 34"/>
                <a:gd name="T3" fmla="*/ 125 h 25"/>
                <a:gd name="T4" fmla="*/ 300 w 34"/>
                <a:gd name="T5" fmla="*/ 125 h 25"/>
                <a:gd name="T6" fmla="*/ 235 w 34"/>
                <a:gd name="T7" fmla="*/ 45 h 25"/>
                <a:gd name="T8" fmla="*/ 300 w 34"/>
                <a:gd name="T9" fmla="*/ 65 h 25"/>
                <a:gd name="T10" fmla="*/ 380 w 34"/>
                <a:gd name="T11" fmla="*/ 22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5" y="25"/>
                  </a:moveTo>
                  <a:cubicBezTo>
                    <a:pt x="0" y="22"/>
                    <a:pt x="4" y="12"/>
                    <a:pt x="9" y="11"/>
                  </a:cubicBezTo>
                  <a:cubicBezTo>
                    <a:pt x="15" y="10"/>
                    <a:pt x="22" y="14"/>
                    <a:pt x="27" y="11"/>
                  </a:cubicBezTo>
                  <a:cubicBezTo>
                    <a:pt x="26" y="10"/>
                    <a:pt x="21" y="6"/>
                    <a:pt x="21" y="4"/>
                  </a:cubicBezTo>
                  <a:cubicBezTo>
                    <a:pt x="22" y="0"/>
                    <a:pt x="26" y="5"/>
                    <a:pt x="27" y="6"/>
                  </a:cubicBezTo>
                  <a:cubicBezTo>
                    <a:pt x="28" y="9"/>
                    <a:pt x="28" y="20"/>
                    <a:pt x="34" y="20"/>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2" name="Freeform 949">
              <a:extLst>
                <a:ext uri="{FF2B5EF4-FFF2-40B4-BE49-F238E27FC236}">
                  <a16:creationId xmlns:a16="http://schemas.microsoft.com/office/drawing/2014/main" id="{8DD47FA1-3F93-E8DD-6A9A-1E601307C019}"/>
                </a:ext>
              </a:extLst>
            </p:cNvPr>
            <p:cNvSpPr>
              <a:spLocks/>
            </p:cNvSpPr>
            <p:nvPr/>
          </p:nvSpPr>
          <p:spPr bwMode="auto">
            <a:xfrm>
              <a:off x="3255" y="1735"/>
              <a:ext cx="14" cy="227"/>
            </a:xfrm>
            <a:custGeom>
              <a:avLst/>
              <a:gdLst>
                <a:gd name="T0" fmla="*/ 0 w 6"/>
                <a:gd name="T1" fmla="*/ 0 h 101"/>
                <a:gd name="T2" fmla="*/ 12 w 6"/>
                <a:gd name="T3" fmla="*/ 101 h 101"/>
                <a:gd name="T4" fmla="*/ 77 w 6"/>
                <a:gd name="T5" fmla="*/ 1146 h 101"/>
                <a:gd name="T6" fmla="*/ 0 60000 65536"/>
                <a:gd name="T7" fmla="*/ 0 60000 65536"/>
                <a:gd name="T8" fmla="*/ 0 60000 65536"/>
              </a:gdLst>
              <a:ahLst/>
              <a:cxnLst>
                <a:cxn ang="T6">
                  <a:pos x="T0" y="T1"/>
                </a:cxn>
                <a:cxn ang="T7">
                  <a:pos x="T2" y="T3"/>
                </a:cxn>
                <a:cxn ang="T8">
                  <a:pos x="T4" y="T5"/>
                </a:cxn>
              </a:cxnLst>
              <a:rect l="0" t="0" r="r" b="b"/>
              <a:pathLst>
                <a:path w="6" h="101">
                  <a:moveTo>
                    <a:pt x="0" y="0"/>
                  </a:moveTo>
                  <a:cubicBezTo>
                    <a:pt x="1" y="3"/>
                    <a:pt x="1" y="6"/>
                    <a:pt x="1" y="9"/>
                  </a:cubicBezTo>
                  <a:cubicBezTo>
                    <a:pt x="1" y="9"/>
                    <a:pt x="5" y="61"/>
                    <a:pt x="6" y="101"/>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3" name="Freeform 950">
              <a:extLst>
                <a:ext uri="{FF2B5EF4-FFF2-40B4-BE49-F238E27FC236}">
                  <a16:creationId xmlns:a16="http://schemas.microsoft.com/office/drawing/2014/main" id="{7D038293-C0BD-9CCC-0A76-614E63C30B87}"/>
                </a:ext>
              </a:extLst>
            </p:cNvPr>
            <p:cNvSpPr>
              <a:spLocks/>
            </p:cNvSpPr>
            <p:nvPr/>
          </p:nvSpPr>
          <p:spPr bwMode="auto">
            <a:xfrm>
              <a:off x="2090" y="1811"/>
              <a:ext cx="180" cy="5"/>
            </a:xfrm>
            <a:custGeom>
              <a:avLst/>
              <a:gdLst>
                <a:gd name="T0" fmla="*/ 911 w 80"/>
                <a:gd name="T1" fmla="*/ 33 h 2"/>
                <a:gd name="T2" fmla="*/ 263 w 80"/>
                <a:gd name="T3" fmla="*/ 20 h 2"/>
                <a:gd name="T4" fmla="*/ 0 w 80"/>
                <a:gd name="T5" fmla="*/ 0 h 2"/>
                <a:gd name="T6" fmla="*/ 0 60000 65536"/>
                <a:gd name="T7" fmla="*/ 0 60000 65536"/>
                <a:gd name="T8" fmla="*/ 0 60000 65536"/>
              </a:gdLst>
              <a:ahLst/>
              <a:cxnLst>
                <a:cxn ang="T6">
                  <a:pos x="T0" y="T1"/>
                </a:cxn>
                <a:cxn ang="T7">
                  <a:pos x="T2" y="T3"/>
                </a:cxn>
                <a:cxn ang="T8">
                  <a:pos x="T4" y="T5"/>
                </a:cxn>
              </a:cxnLst>
              <a:rect l="0" t="0" r="r" b="b"/>
              <a:pathLst>
                <a:path w="80" h="2">
                  <a:moveTo>
                    <a:pt x="80" y="2"/>
                  </a:moveTo>
                  <a:cubicBezTo>
                    <a:pt x="61" y="1"/>
                    <a:pt x="42" y="1"/>
                    <a:pt x="23" y="1"/>
                  </a:cubicBezTo>
                  <a:cubicBezTo>
                    <a:pt x="11" y="1"/>
                    <a:pt x="12" y="0"/>
                    <a:pt x="0" y="0"/>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4" name="Freeform 951">
              <a:extLst>
                <a:ext uri="{FF2B5EF4-FFF2-40B4-BE49-F238E27FC236}">
                  <a16:creationId xmlns:a16="http://schemas.microsoft.com/office/drawing/2014/main" id="{943E9C7E-F3EC-37F0-24FF-6F8931FAC77A}"/>
                </a:ext>
              </a:extLst>
            </p:cNvPr>
            <p:cNvSpPr>
              <a:spLocks/>
            </p:cNvSpPr>
            <p:nvPr/>
          </p:nvSpPr>
          <p:spPr bwMode="auto">
            <a:xfrm>
              <a:off x="2322" y="1816"/>
              <a:ext cx="415" cy="20"/>
            </a:xfrm>
            <a:custGeom>
              <a:avLst/>
              <a:gdLst>
                <a:gd name="T0" fmla="*/ 2088 w 185"/>
                <a:gd name="T1" fmla="*/ 44 h 9"/>
                <a:gd name="T2" fmla="*/ 554 w 185"/>
                <a:gd name="T3" fmla="*/ 9 h 9"/>
                <a:gd name="T4" fmla="*/ 0 w 185"/>
                <a:gd name="T5" fmla="*/ 0 h 9"/>
                <a:gd name="T6" fmla="*/ 0 60000 65536"/>
                <a:gd name="T7" fmla="*/ 0 60000 65536"/>
                <a:gd name="T8" fmla="*/ 0 60000 65536"/>
              </a:gdLst>
              <a:ahLst/>
              <a:cxnLst>
                <a:cxn ang="T6">
                  <a:pos x="T0" y="T1"/>
                </a:cxn>
                <a:cxn ang="T7">
                  <a:pos x="T2" y="T3"/>
                </a:cxn>
                <a:cxn ang="T8">
                  <a:pos x="T4" y="T5"/>
                </a:cxn>
              </a:cxnLst>
              <a:rect l="0" t="0" r="r" b="b"/>
              <a:pathLst>
                <a:path w="185" h="9">
                  <a:moveTo>
                    <a:pt x="185" y="4"/>
                  </a:moveTo>
                  <a:cubicBezTo>
                    <a:pt x="140" y="9"/>
                    <a:pt x="94" y="3"/>
                    <a:pt x="49" y="1"/>
                  </a:cubicBezTo>
                  <a:cubicBezTo>
                    <a:pt x="33" y="1"/>
                    <a:pt x="16" y="0"/>
                    <a:pt x="0" y="0"/>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5" name="Freeform 952">
              <a:extLst>
                <a:ext uri="{FF2B5EF4-FFF2-40B4-BE49-F238E27FC236}">
                  <a16:creationId xmlns:a16="http://schemas.microsoft.com/office/drawing/2014/main" id="{79732B3C-4C23-1B0C-B0B9-3D93FE672400}"/>
                </a:ext>
              </a:extLst>
            </p:cNvPr>
            <p:cNvSpPr>
              <a:spLocks/>
            </p:cNvSpPr>
            <p:nvPr/>
          </p:nvSpPr>
          <p:spPr bwMode="auto">
            <a:xfrm>
              <a:off x="2330" y="2013"/>
              <a:ext cx="75" cy="319"/>
            </a:xfrm>
            <a:custGeom>
              <a:avLst/>
              <a:gdLst>
                <a:gd name="T0" fmla="*/ 0 w 33"/>
                <a:gd name="T1" fmla="*/ 0 h 142"/>
                <a:gd name="T2" fmla="*/ 386 w 33"/>
                <a:gd name="T3" fmla="*/ 1611 h 142"/>
                <a:gd name="T4" fmla="*/ 0 60000 65536"/>
                <a:gd name="T5" fmla="*/ 0 60000 65536"/>
              </a:gdLst>
              <a:ahLst/>
              <a:cxnLst>
                <a:cxn ang="T4">
                  <a:pos x="T0" y="T1"/>
                </a:cxn>
                <a:cxn ang="T5">
                  <a:pos x="T2" y="T3"/>
                </a:cxn>
              </a:cxnLst>
              <a:rect l="0" t="0" r="r" b="b"/>
              <a:pathLst>
                <a:path w="33" h="142">
                  <a:moveTo>
                    <a:pt x="0" y="0"/>
                  </a:moveTo>
                  <a:cubicBezTo>
                    <a:pt x="4" y="18"/>
                    <a:pt x="17" y="87"/>
                    <a:pt x="33" y="142"/>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6" name="Freeform 953">
              <a:extLst>
                <a:ext uri="{FF2B5EF4-FFF2-40B4-BE49-F238E27FC236}">
                  <a16:creationId xmlns:a16="http://schemas.microsoft.com/office/drawing/2014/main" id="{E3EC81B3-1092-ECCD-7789-242EA4CA5A12}"/>
                </a:ext>
              </a:extLst>
            </p:cNvPr>
            <p:cNvSpPr>
              <a:spLocks/>
            </p:cNvSpPr>
            <p:nvPr/>
          </p:nvSpPr>
          <p:spPr bwMode="auto">
            <a:xfrm>
              <a:off x="2396" y="2186"/>
              <a:ext cx="85" cy="328"/>
            </a:xfrm>
            <a:custGeom>
              <a:avLst/>
              <a:gdLst>
                <a:gd name="T0" fmla="*/ 246 w 38"/>
                <a:gd name="T1" fmla="*/ 101 h 146"/>
                <a:gd name="T2" fmla="*/ 89 w 38"/>
                <a:gd name="T3" fmla="*/ 793 h 146"/>
                <a:gd name="T4" fmla="*/ 56 w 38"/>
                <a:gd name="T5" fmla="*/ 1530 h 146"/>
                <a:gd name="T6" fmla="*/ 0 w 38"/>
                <a:gd name="T7" fmla="*/ 1656 h 146"/>
                <a:gd name="T8" fmla="*/ 45 w 38"/>
                <a:gd name="T9" fmla="*/ 1591 h 146"/>
                <a:gd name="T10" fmla="*/ 246 w 38"/>
                <a:gd name="T11" fmla="*/ 1146 h 146"/>
                <a:gd name="T12" fmla="*/ 380 w 38"/>
                <a:gd name="T13" fmla="*/ 171 h 146"/>
                <a:gd name="T14" fmla="*/ 246 w 38"/>
                <a:gd name="T15" fmla="*/ 101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146">
                  <a:moveTo>
                    <a:pt x="22" y="9"/>
                  </a:moveTo>
                  <a:cubicBezTo>
                    <a:pt x="18" y="17"/>
                    <a:pt x="9" y="50"/>
                    <a:pt x="8" y="70"/>
                  </a:cubicBezTo>
                  <a:cubicBezTo>
                    <a:pt x="6" y="90"/>
                    <a:pt x="10" y="119"/>
                    <a:pt x="5" y="135"/>
                  </a:cubicBezTo>
                  <a:cubicBezTo>
                    <a:pt x="4" y="138"/>
                    <a:pt x="2" y="142"/>
                    <a:pt x="0" y="146"/>
                  </a:cubicBezTo>
                  <a:cubicBezTo>
                    <a:pt x="2" y="144"/>
                    <a:pt x="3" y="142"/>
                    <a:pt x="4" y="140"/>
                  </a:cubicBezTo>
                  <a:cubicBezTo>
                    <a:pt x="12" y="128"/>
                    <a:pt x="17" y="114"/>
                    <a:pt x="22" y="101"/>
                  </a:cubicBezTo>
                  <a:cubicBezTo>
                    <a:pt x="23" y="79"/>
                    <a:pt x="24" y="33"/>
                    <a:pt x="34" y="15"/>
                  </a:cubicBezTo>
                  <a:cubicBezTo>
                    <a:pt x="38" y="3"/>
                    <a:pt x="26" y="0"/>
                    <a:pt x="22" y="9"/>
                  </a:cubicBez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7" name="Freeform 954">
              <a:extLst>
                <a:ext uri="{FF2B5EF4-FFF2-40B4-BE49-F238E27FC236}">
                  <a16:creationId xmlns:a16="http://schemas.microsoft.com/office/drawing/2014/main" id="{EEC90872-7017-CC7E-7496-7BAB18AF9FED}"/>
                </a:ext>
              </a:extLst>
            </p:cNvPr>
            <p:cNvSpPr>
              <a:spLocks/>
            </p:cNvSpPr>
            <p:nvPr/>
          </p:nvSpPr>
          <p:spPr bwMode="auto">
            <a:xfrm>
              <a:off x="2041" y="981"/>
              <a:ext cx="105" cy="1068"/>
            </a:xfrm>
            <a:custGeom>
              <a:avLst/>
              <a:gdLst>
                <a:gd name="T0" fmla="*/ 45 w 47"/>
                <a:gd name="T1" fmla="*/ 0 h 476"/>
                <a:gd name="T2" fmla="*/ 270 w 47"/>
                <a:gd name="T3" fmla="*/ 2699 h 476"/>
                <a:gd name="T4" fmla="*/ 0 w 47"/>
                <a:gd name="T5" fmla="*/ 5376 h 476"/>
                <a:gd name="T6" fmla="*/ 0 60000 65536"/>
                <a:gd name="T7" fmla="*/ 0 60000 65536"/>
                <a:gd name="T8" fmla="*/ 0 60000 65536"/>
              </a:gdLst>
              <a:ahLst/>
              <a:cxnLst>
                <a:cxn ang="T6">
                  <a:pos x="T0" y="T1"/>
                </a:cxn>
                <a:cxn ang="T7">
                  <a:pos x="T2" y="T3"/>
                </a:cxn>
                <a:cxn ang="T8">
                  <a:pos x="T4" y="T5"/>
                </a:cxn>
              </a:cxnLst>
              <a:rect l="0" t="0" r="r" b="b"/>
              <a:pathLst>
                <a:path w="47" h="476">
                  <a:moveTo>
                    <a:pt x="4" y="0"/>
                  </a:moveTo>
                  <a:cubicBezTo>
                    <a:pt x="3" y="60"/>
                    <a:pt x="47" y="139"/>
                    <a:pt x="24" y="239"/>
                  </a:cubicBezTo>
                  <a:cubicBezTo>
                    <a:pt x="1" y="339"/>
                    <a:pt x="2" y="428"/>
                    <a:pt x="0" y="476"/>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8" name="Freeform 955">
              <a:extLst>
                <a:ext uri="{FF2B5EF4-FFF2-40B4-BE49-F238E27FC236}">
                  <a16:creationId xmlns:a16="http://schemas.microsoft.com/office/drawing/2014/main" id="{5B67C98C-5483-27DE-7725-36DC76252BC9}"/>
                </a:ext>
              </a:extLst>
            </p:cNvPr>
            <p:cNvSpPr>
              <a:spLocks/>
            </p:cNvSpPr>
            <p:nvPr/>
          </p:nvSpPr>
          <p:spPr bwMode="auto">
            <a:xfrm>
              <a:off x="2247" y="959"/>
              <a:ext cx="918" cy="305"/>
            </a:xfrm>
            <a:custGeom>
              <a:avLst/>
              <a:gdLst>
                <a:gd name="T0" fmla="*/ 110 w 409"/>
                <a:gd name="T1" fmla="*/ 0 h 136"/>
                <a:gd name="T2" fmla="*/ 328 w 409"/>
                <a:gd name="T3" fmla="*/ 1251 h 136"/>
                <a:gd name="T4" fmla="*/ 664 w 409"/>
                <a:gd name="T5" fmla="*/ 1388 h 136"/>
                <a:gd name="T6" fmla="*/ 4624 w 409"/>
                <a:gd name="T7" fmla="*/ 56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9" h="136">
                  <a:moveTo>
                    <a:pt x="10" y="0"/>
                  </a:moveTo>
                  <a:cubicBezTo>
                    <a:pt x="0" y="52"/>
                    <a:pt x="16" y="89"/>
                    <a:pt x="29" y="111"/>
                  </a:cubicBezTo>
                  <a:cubicBezTo>
                    <a:pt x="34" y="119"/>
                    <a:pt x="38" y="136"/>
                    <a:pt x="59" y="123"/>
                  </a:cubicBezTo>
                  <a:cubicBezTo>
                    <a:pt x="104" y="97"/>
                    <a:pt x="226" y="5"/>
                    <a:pt x="409" y="5"/>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9" name="Freeform 956">
              <a:extLst>
                <a:ext uri="{FF2B5EF4-FFF2-40B4-BE49-F238E27FC236}">
                  <a16:creationId xmlns:a16="http://schemas.microsoft.com/office/drawing/2014/main" id="{A626187C-15F5-C5A1-9158-A62853C60EC4}"/>
                </a:ext>
              </a:extLst>
            </p:cNvPr>
            <p:cNvSpPr>
              <a:spLocks/>
            </p:cNvSpPr>
            <p:nvPr/>
          </p:nvSpPr>
          <p:spPr bwMode="auto">
            <a:xfrm>
              <a:off x="2270" y="1096"/>
              <a:ext cx="911" cy="886"/>
            </a:xfrm>
            <a:custGeom>
              <a:avLst/>
              <a:gdLst>
                <a:gd name="T0" fmla="*/ 4586 w 406"/>
                <a:gd name="T1" fmla="*/ 0 h 395"/>
                <a:gd name="T2" fmla="*/ 709 w 406"/>
                <a:gd name="T3" fmla="*/ 2032 h 395"/>
                <a:gd name="T4" fmla="*/ 272 w 406"/>
                <a:gd name="T5" fmla="*/ 4457 h 395"/>
                <a:gd name="T6" fmla="*/ 0 60000 65536"/>
                <a:gd name="T7" fmla="*/ 0 60000 65536"/>
                <a:gd name="T8" fmla="*/ 0 60000 65536"/>
              </a:gdLst>
              <a:ahLst/>
              <a:cxnLst>
                <a:cxn ang="T6">
                  <a:pos x="T0" y="T1"/>
                </a:cxn>
                <a:cxn ang="T7">
                  <a:pos x="T2" y="T3"/>
                </a:cxn>
                <a:cxn ang="T8">
                  <a:pos x="T4" y="T5"/>
                </a:cxn>
              </a:cxnLst>
              <a:rect l="0" t="0" r="r" b="b"/>
              <a:pathLst>
                <a:path w="406" h="395">
                  <a:moveTo>
                    <a:pt x="406" y="0"/>
                  </a:moveTo>
                  <a:cubicBezTo>
                    <a:pt x="350" y="0"/>
                    <a:pt x="142" y="53"/>
                    <a:pt x="63" y="180"/>
                  </a:cubicBezTo>
                  <a:cubicBezTo>
                    <a:pt x="0" y="281"/>
                    <a:pt x="8" y="329"/>
                    <a:pt x="24" y="395"/>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0" name="Freeform 957">
              <a:extLst>
                <a:ext uri="{FF2B5EF4-FFF2-40B4-BE49-F238E27FC236}">
                  <a16:creationId xmlns:a16="http://schemas.microsoft.com/office/drawing/2014/main" id="{44435B43-083B-A36B-BCAE-1814527CA8F6}"/>
                </a:ext>
              </a:extLst>
            </p:cNvPr>
            <p:cNvSpPr>
              <a:spLocks/>
            </p:cNvSpPr>
            <p:nvPr/>
          </p:nvSpPr>
          <p:spPr bwMode="auto">
            <a:xfrm>
              <a:off x="2613" y="860"/>
              <a:ext cx="5" cy="238"/>
            </a:xfrm>
            <a:custGeom>
              <a:avLst/>
              <a:gdLst>
                <a:gd name="T0" fmla="*/ 33 w 2"/>
                <a:gd name="T1" fmla="*/ 1199 h 106"/>
                <a:gd name="T2" fmla="*/ 0 w 2"/>
                <a:gd name="T3" fmla="*/ 0 h 106"/>
                <a:gd name="T4" fmla="*/ 0 60000 65536"/>
                <a:gd name="T5" fmla="*/ 0 60000 65536"/>
              </a:gdLst>
              <a:ahLst/>
              <a:cxnLst>
                <a:cxn ang="T4">
                  <a:pos x="T0" y="T1"/>
                </a:cxn>
                <a:cxn ang="T5">
                  <a:pos x="T2" y="T3"/>
                </a:cxn>
              </a:cxnLst>
              <a:rect l="0" t="0" r="r" b="b"/>
              <a:pathLst>
                <a:path w="2" h="106">
                  <a:moveTo>
                    <a:pt x="2" y="106"/>
                  </a:moveTo>
                  <a:cubicBezTo>
                    <a:pt x="2" y="52"/>
                    <a:pt x="0" y="0"/>
                    <a:pt x="0" y="0"/>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1" name="Freeform 958">
              <a:extLst>
                <a:ext uri="{FF2B5EF4-FFF2-40B4-BE49-F238E27FC236}">
                  <a16:creationId xmlns:a16="http://schemas.microsoft.com/office/drawing/2014/main" id="{5F02F5F4-5EE3-6A99-69CC-8F05CEA68661}"/>
                </a:ext>
              </a:extLst>
            </p:cNvPr>
            <p:cNvSpPr>
              <a:spLocks/>
            </p:cNvSpPr>
            <p:nvPr/>
          </p:nvSpPr>
          <p:spPr bwMode="auto">
            <a:xfrm>
              <a:off x="2566" y="1295"/>
              <a:ext cx="47" cy="79"/>
            </a:xfrm>
            <a:custGeom>
              <a:avLst/>
              <a:gdLst>
                <a:gd name="T0" fmla="*/ 0 w 21"/>
                <a:gd name="T1" fmla="*/ 194 h 35"/>
                <a:gd name="T2" fmla="*/ 154 w 21"/>
                <a:gd name="T3" fmla="*/ 377 h 35"/>
                <a:gd name="T4" fmla="*/ 235 w 21"/>
                <a:gd name="T5" fmla="*/ 0 h 35"/>
                <a:gd name="T6" fmla="*/ 0 60000 65536"/>
                <a:gd name="T7" fmla="*/ 0 60000 65536"/>
                <a:gd name="T8" fmla="*/ 0 60000 65536"/>
              </a:gdLst>
              <a:ahLst/>
              <a:cxnLst>
                <a:cxn ang="T6">
                  <a:pos x="T0" y="T1"/>
                </a:cxn>
                <a:cxn ang="T7">
                  <a:pos x="T2" y="T3"/>
                </a:cxn>
                <a:cxn ang="T8">
                  <a:pos x="T4" y="T5"/>
                </a:cxn>
              </a:cxnLst>
              <a:rect l="0" t="0" r="r" b="b"/>
              <a:pathLst>
                <a:path w="21" h="35">
                  <a:moveTo>
                    <a:pt x="0" y="17"/>
                  </a:moveTo>
                  <a:cubicBezTo>
                    <a:pt x="5" y="29"/>
                    <a:pt x="10" y="35"/>
                    <a:pt x="14" y="33"/>
                  </a:cubicBezTo>
                  <a:cubicBezTo>
                    <a:pt x="17" y="31"/>
                    <a:pt x="20" y="19"/>
                    <a:pt x="21" y="0"/>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2" name="Freeform 959">
              <a:extLst>
                <a:ext uri="{FF2B5EF4-FFF2-40B4-BE49-F238E27FC236}">
                  <a16:creationId xmlns:a16="http://schemas.microsoft.com/office/drawing/2014/main" id="{B9D6295C-C307-B5B7-31F8-B0B501B95715}"/>
                </a:ext>
              </a:extLst>
            </p:cNvPr>
            <p:cNvSpPr>
              <a:spLocks/>
            </p:cNvSpPr>
            <p:nvPr/>
          </p:nvSpPr>
          <p:spPr bwMode="auto">
            <a:xfrm>
              <a:off x="2476" y="925"/>
              <a:ext cx="39" cy="227"/>
            </a:xfrm>
            <a:custGeom>
              <a:avLst/>
              <a:gdLst>
                <a:gd name="T0" fmla="*/ 0 w 17"/>
                <a:gd name="T1" fmla="*/ 0 h 101"/>
                <a:gd name="T2" fmla="*/ 204 w 17"/>
                <a:gd name="T3" fmla="*/ 1146 h 101"/>
                <a:gd name="T4" fmla="*/ 0 60000 65536"/>
                <a:gd name="T5" fmla="*/ 0 60000 65536"/>
              </a:gdLst>
              <a:ahLst/>
              <a:cxnLst>
                <a:cxn ang="T4">
                  <a:pos x="T0" y="T1"/>
                </a:cxn>
                <a:cxn ang="T5">
                  <a:pos x="T2" y="T3"/>
                </a:cxn>
              </a:cxnLst>
              <a:rect l="0" t="0" r="r" b="b"/>
              <a:pathLst>
                <a:path w="17" h="101">
                  <a:moveTo>
                    <a:pt x="0" y="0"/>
                  </a:moveTo>
                  <a:cubicBezTo>
                    <a:pt x="3" y="28"/>
                    <a:pt x="10" y="66"/>
                    <a:pt x="17" y="101"/>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3" name="Freeform 960">
              <a:extLst>
                <a:ext uri="{FF2B5EF4-FFF2-40B4-BE49-F238E27FC236}">
                  <a16:creationId xmlns:a16="http://schemas.microsoft.com/office/drawing/2014/main" id="{CAD1B2AC-35E5-BFDE-ADEC-2287052CA1F6}"/>
                </a:ext>
              </a:extLst>
            </p:cNvPr>
            <p:cNvSpPr>
              <a:spLocks/>
            </p:cNvSpPr>
            <p:nvPr/>
          </p:nvSpPr>
          <p:spPr bwMode="auto">
            <a:xfrm>
              <a:off x="2773" y="806"/>
              <a:ext cx="35" cy="231"/>
            </a:xfrm>
            <a:custGeom>
              <a:avLst/>
              <a:gdLst>
                <a:gd name="T0" fmla="*/ 0 w 16"/>
                <a:gd name="T1" fmla="*/ 1162 h 103"/>
                <a:gd name="T2" fmla="*/ 168 w 16"/>
                <a:gd name="T3" fmla="*/ 0 h 103"/>
                <a:gd name="T4" fmla="*/ 0 60000 65536"/>
                <a:gd name="T5" fmla="*/ 0 60000 65536"/>
              </a:gdLst>
              <a:ahLst/>
              <a:cxnLst>
                <a:cxn ang="T4">
                  <a:pos x="T0" y="T1"/>
                </a:cxn>
                <a:cxn ang="T5">
                  <a:pos x="T2" y="T3"/>
                </a:cxn>
              </a:cxnLst>
              <a:rect l="0" t="0" r="r" b="b"/>
              <a:pathLst>
                <a:path w="16" h="103">
                  <a:moveTo>
                    <a:pt x="0" y="103"/>
                  </a:moveTo>
                  <a:cubicBezTo>
                    <a:pt x="7" y="66"/>
                    <a:pt x="13" y="26"/>
                    <a:pt x="16" y="0"/>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4" name="Freeform 961">
              <a:extLst>
                <a:ext uri="{FF2B5EF4-FFF2-40B4-BE49-F238E27FC236}">
                  <a16:creationId xmlns:a16="http://schemas.microsoft.com/office/drawing/2014/main" id="{F8C18E96-A13F-D627-E373-5940BBB02036}"/>
                </a:ext>
              </a:extLst>
            </p:cNvPr>
            <p:cNvSpPr>
              <a:spLocks/>
            </p:cNvSpPr>
            <p:nvPr/>
          </p:nvSpPr>
          <p:spPr bwMode="auto">
            <a:xfrm>
              <a:off x="2712" y="833"/>
              <a:ext cx="9" cy="218"/>
            </a:xfrm>
            <a:custGeom>
              <a:avLst/>
              <a:gdLst>
                <a:gd name="T0" fmla="*/ 11 w 4"/>
                <a:gd name="T1" fmla="*/ 0 h 97"/>
                <a:gd name="T2" fmla="*/ 45 w 4"/>
                <a:gd name="T3" fmla="*/ 1101 h 97"/>
                <a:gd name="T4" fmla="*/ 0 60000 65536"/>
                <a:gd name="T5" fmla="*/ 0 60000 65536"/>
              </a:gdLst>
              <a:ahLst/>
              <a:cxnLst>
                <a:cxn ang="T4">
                  <a:pos x="T0" y="T1"/>
                </a:cxn>
                <a:cxn ang="T5">
                  <a:pos x="T2" y="T3"/>
                </a:cxn>
              </a:cxnLst>
              <a:rect l="0" t="0" r="r" b="b"/>
              <a:pathLst>
                <a:path w="4" h="97">
                  <a:moveTo>
                    <a:pt x="1" y="0"/>
                  </a:moveTo>
                  <a:cubicBezTo>
                    <a:pt x="0" y="17"/>
                    <a:pt x="2" y="59"/>
                    <a:pt x="4" y="97"/>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5" name="Freeform 962">
              <a:extLst>
                <a:ext uri="{FF2B5EF4-FFF2-40B4-BE49-F238E27FC236}">
                  <a16:creationId xmlns:a16="http://schemas.microsoft.com/office/drawing/2014/main" id="{34FEBFBD-B3B9-5148-D8DE-7AEC2D504926}"/>
                </a:ext>
              </a:extLst>
            </p:cNvPr>
            <p:cNvSpPr>
              <a:spLocks/>
            </p:cNvSpPr>
            <p:nvPr/>
          </p:nvSpPr>
          <p:spPr bwMode="auto">
            <a:xfrm>
              <a:off x="3269" y="1977"/>
              <a:ext cx="6" cy="92"/>
            </a:xfrm>
            <a:custGeom>
              <a:avLst/>
              <a:gdLst>
                <a:gd name="T0" fmla="*/ 0 w 3"/>
                <a:gd name="T1" fmla="*/ 0 h 41"/>
                <a:gd name="T2" fmla="*/ 16 w 3"/>
                <a:gd name="T3" fmla="*/ 462 h 41"/>
                <a:gd name="T4" fmla="*/ 0 60000 65536"/>
                <a:gd name="T5" fmla="*/ 0 60000 65536"/>
              </a:gdLst>
              <a:ahLst/>
              <a:cxnLst>
                <a:cxn ang="T4">
                  <a:pos x="T0" y="T1"/>
                </a:cxn>
                <a:cxn ang="T5">
                  <a:pos x="T2" y="T3"/>
                </a:cxn>
              </a:cxnLst>
              <a:rect l="0" t="0" r="r" b="b"/>
              <a:pathLst>
                <a:path w="3" h="41">
                  <a:moveTo>
                    <a:pt x="0" y="0"/>
                  </a:moveTo>
                  <a:cubicBezTo>
                    <a:pt x="1" y="20"/>
                    <a:pt x="3" y="33"/>
                    <a:pt x="2" y="41"/>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6" name="Freeform 963">
              <a:extLst>
                <a:ext uri="{FF2B5EF4-FFF2-40B4-BE49-F238E27FC236}">
                  <a16:creationId xmlns:a16="http://schemas.microsoft.com/office/drawing/2014/main" id="{DE1ED19B-310E-EEEB-A65E-B9A465A00591}"/>
                </a:ext>
              </a:extLst>
            </p:cNvPr>
            <p:cNvSpPr>
              <a:spLocks/>
            </p:cNvSpPr>
            <p:nvPr/>
          </p:nvSpPr>
          <p:spPr bwMode="auto">
            <a:xfrm>
              <a:off x="2894" y="1161"/>
              <a:ext cx="361" cy="556"/>
            </a:xfrm>
            <a:custGeom>
              <a:avLst/>
              <a:gdLst>
                <a:gd name="T0" fmla="*/ 0 w 161"/>
                <a:gd name="T1" fmla="*/ 0 h 248"/>
                <a:gd name="T2" fmla="*/ 0 w 161"/>
                <a:gd name="T3" fmla="*/ 9 h 248"/>
                <a:gd name="T4" fmla="*/ 482 w 161"/>
                <a:gd name="T5" fmla="*/ 708 h 248"/>
                <a:gd name="T6" fmla="*/ 1814 w 161"/>
                <a:gd name="T7" fmla="*/ 2796 h 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248">
                  <a:moveTo>
                    <a:pt x="0" y="0"/>
                  </a:moveTo>
                  <a:cubicBezTo>
                    <a:pt x="0" y="1"/>
                    <a:pt x="0" y="1"/>
                    <a:pt x="0" y="1"/>
                  </a:cubicBezTo>
                  <a:cubicBezTo>
                    <a:pt x="0" y="39"/>
                    <a:pt x="14" y="48"/>
                    <a:pt x="43" y="63"/>
                  </a:cubicBezTo>
                  <a:cubicBezTo>
                    <a:pt x="71" y="78"/>
                    <a:pt x="150" y="129"/>
                    <a:pt x="161" y="248"/>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7" name="Freeform 964">
              <a:extLst>
                <a:ext uri="{FF2B5EF4-FFF2-40B4-BE49-F238E27FC236}">
                  <a16:creationId xmlns:a16="http://schemas.microsoft.com/office/drawing/2014/main" id="{9F819B9E-E43A-A044-3BD6-5E3AE279BCF9}"/>
                </a:ext>
              </a:extLst>
            </p:cNvPr>
            <p:cNvSpPr>
              <a:spLocks/>
            </p:cNvSpPr>
            <p:nvPr/>
          </p:nvSpPr>
          <p:spPr bwMode="auto">
            <a:xfrm>
              <a:off x="2905" y="799"/>
              <a:ext cx="29" cy="198"/>
            </a:xfrm>
            <a:custGeom>
              <a:avLst/>
              <a:gdLst>
                <a:gd name="T0" fmla="*/ 145 w 13"/>
                <a:gd name="T1" fmla="*/ 0 h 88"/>
                <a:gd name="T2" fmla="*/ 0 w 13"/>
                <a:gd name="T3" fmla="*/ 1004 h 88"/>
                <a:gd name="T4" fmla="*/ 0 60000 65536"/>
                <a:gd name="T5" fmla="*/ 0 60000 65536"/>
              </a:gdLst>
              <a:ahLst/>
              <a:cxnLst>
                <a:cxn ang="T4">
                  <a:pos x="T0" y="T1"/>
                </a:cxn>
                <a:cxn ang="T5">
                  <a:pos x="T2" y="T3"/>
                </a:cxn>
              </a:cxnLst>
              <a:rect l="0" t="0" r="r" b="b"/>
              <a:pathLst>
                <a:path w="13" h="88">
                  <a:moveTo>
                    <a:pt x="13" y="0"/>
                  </a:moveTo>
                  <a:cubicBezTo>
                    <a:pt x="9" y="19"/>
                    <a:pt x="4" y="54"/>
                    <a:pt x="0" y="88"/>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8" name="Freeform 965">
              <a:extLst>
                <a:ext uri="{FF2B5EF4-FFF2-40B4-BE49-F238E27FC236}">
                  <a16:creationId xmlns:a16="http://schemas.microsoft.com/office/drawing/2014/main" id="{CA90D30C-0AFF-C0A6-B22C-443697C2ADB7}"/>
                </a:ext>
              </a:extLst>
            </p:cNvPr>
            <p:cNvSpPr>
              <a:spLocks/>
            </p:cNvSpPr>
            <p:nvPr/>
          </p:nvSpPr>
          <p:spPr bwMode="auto">
            <a:xfrm>
              <a:off x="2732" y="1215"/>
              <a:ext cx="20" cy="56"/>
            </a:xfrm>
            <a:custGeom>
              <a:avLst/>
              <a:gdLst>
                <a:gd name="T0" fmla="*/ 9 w 9"/>
                <a:gd name="T1" fmla="*/ 0 h 25"/>
                <a:gd name="T2" fmla="*/ 98 w 9"/>
                <a:gd name="T3" fmla="*/ 280 h 25"/>
                <a:gd name="T4" fmla="*/ 0 60000 65536"/>
                <a:gd name="T5" fmla="*/ 0 60000 65536"/>
              </a:gdLst>
              <a:ahLst/>
              <a:cxnLst>
                <a:cxn ang="T4">
                  <a:pos x="T0" y="T1"/>
                </a:cxn>
                <a:cxn ang="T5">
                  <a:pos x="T2" y="T3"/>
                </a:cxn>
              </a:cxnLst>
              <a:rect l="0" t="0" r="r" b="b"/>
              <a:pathLst>
                <a:path w="9" h="25">
                  <a:moveTo>
                    <a:pt x="1" y="0"/>
                  </a:moveTo>
                  <a:cubicBezTo>
                    <a:pt x="2" y="19"/>
                    <a:pt x="0" y="22"/>
                    <a:pt x="9" y="25"/>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9" name="Freeform 966">
              <a:extLst>
                <a:ext uri="{FF2B5EF4-FFF2-40B4-BE49-F238E27FC236}">
                  <a16:creationId xmlns:a16="http://schemas.microsoft.com/office/drawing/2014/main" id="{02E2FDA9-681B-4E25-3D7E-7A8DF0099EDD}"/>
                </a:ext>
              </a:extLst>
            </p:cNvPr>
            <p:cNvSpPr>
              <a:spLocks/>
            </p:cNvSpPr>
            <p:nvPr/>
          </p:nvSpPr>
          <p:spPr bwMode="auto">
            <a:xfrm>
              <a:off x="2562" y="1744"/>
              <a:ext cx="323" cy="408"/>
            </a:xfrm>
            <a:custGeom>
              <a:avLst/>
              <a:gdLst>
                <a:gd name="T0" fmla="*/ 1626 w 144"/>
                <a:gd name="T1" fmla="*/ 282 h 182"/>
                <a:gd name="T2" fmla="*/ 991 w 144"/>
                <a:gd name="T3" fmla="*/ 643 h 182"/>
                <a:gd name="T4" fmla="*/ 0 w 144"/>
                <a:gd name="T5" fmla="*/ 2051 h 182"/>
                <a:gd name="T6" fmla="*/ 0 60000 65536"/>
                <a:gd name="T7" fmla="*/ 0 60000 65536"/>
                <a:gd name="T8" fmla="*/ 0 60000 65536"/>
              </a:gdLst>
              <a:ahLst/>
              <a:cxnLst>
                <a:cxn ang="T6">
                  <a:pos x="T0" y="T1"/>
                </a:cxn>
                <a:cxn ang="T7">
                  <a:pos x="T2" y="T3"/>
                </a:cxn>
                <a:cxn ang="T8">
                  <a:pos x="T4" y="T5"/>
                </a:cxn>
              </a:cxnLst>
              <a:rect l="0" t="0" r="r" b="b"/>
              <a:pathLst>
                <a:path w="144" h="182">
                  <a:moveTo>
                    <a:pt x="144" y="25"/>
                  </a:moveTo>
                  <a:cubicBezTo>
                    <a:pt x="139" y="10"/>
                    <a:pt x="94" y="0"/>
                    <a:pt x="88" y="57"/>
                  </a:cubicBezTo>
                  <a:cubicBezTo>
                    <a:pt x="76" y="116"/>
                    <a:pt x="14" y="154"/>
                    <a:pt x="0" y="182"/>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0" name="Freeform 967">
              <a:extLst>
                <a:ext uri="{FF2B5EF4-FFF2-40B4-BE49-F238E27FC236}">
                  <a16:creationId xmlns:a16="http://schemas.microsoft.com/office/drawing/2014/main" id="{F1E5075F-8EAD-C22F-3286-710094E2618E}"/>
                </a:ext>
              </a:extLst>
            </p:cNvPr>
            <p:cNvSpPr>
              <a:spLocks/>
            </p:cNvSpPr>
            <p:nvPr/>
          </p:nvSpPr>
          <p:spPr bwMode="auto">
            <a:xfrm>
              <a:off x="2777" y="1681"/>
              <a:ext cx="1053" cy="135"/>
            </a:xfrm>
            <a:custGeom>
              <a:avLst/>
              <a:gdLst>
                <a:gd name="T0" fmla="*/ 5308 w 469"/>
                <a:gd name="T1" fmla="*/ 101 h 60"/>
                <a:gd name="T2" fmla="*/ 1810 w 469"/>
                <a:gd name="T3" fmla="*/ 284 h 60"/>
                <a:gd name="T4" fmla="*/ 680 w 469"/>
                <a:gd name="T5" fmla="*/ 592 h 60"/>
                <a:gd name="T6" fmla="*/ 0 w 469"/>
                <a:gd name="T7" fmla="*/ 684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9" h="60">
                  <a:moveTo>
                    <a:pt x="469" y="9"/>
                  </a:moveTo>
                  <a:cubicBezTo>
                    <a:pt x="393" y="0"/>
                    <a:pt x="252" y="11"/>
                    <a:pt x="160" y="25"/>
                  </a:cubicBezTo>
                  <a:cubicBezTo>
                    <a:pt x="107" y="33"/>
                    <a:pt x="80" y="45"/>
                    <a:pt x="60" y="52"/>
                  </a:cubicBezTo>
                  <a:cubicBezTo>
                    <a:pt x="49" y="56"/>
                    <a:pt x="0" y="60"/>
                    <a:pt x="0" y="60"/>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1" name="Freeform 968">
              <a:extLst>
                <a:ext uri="{FF2B5EF4-FFF2-40B4-BE49-F238E27FC236}">
                  <a16:creationId xmlns:a16="http://schemas.microsoft.com/office/drawing/2014/main" id="{E324989F-1ED7-42F2-2FA1-C6806E3D0C55}"/>
                </a:ext>
              </a:extLst>
            </p:cNvPr>
            <p:cNvSpPr>
              <a:spLocks/>
            </p:cNvSpPr>
            <p:nvPr/>
          </p:nvSpPr>
          <p:spPr bwMode="auto">
            <a:xfrm>
              <a:off x="3118" y="1923"/>
              <a:ext cx="763" cy="252"/>
            </a:xfrm>
            <a:custGeom>
              <a:avLst/>
              <a:gdLst>
                <a:gd name="T0" fmla="*/ 0 w 340"/>
                <a:gd name="T1" fmla="*/ 1276 h 112"/>
                <a:gd name="T2" fmla="*/ 1308 w 340"/>
                <a:gd name="T3" fmla="*/ 207 h 112"/>
                <a:gd name="T4" fmla="*/ 3842 w 340"/>
                <a:gd name="T5" fmla="*/ 0 h 112"/>
                <a:gd name="T6" fmla="*/ 0 60000 65536"/>
                <a:gd name="T7" fmla="*/ 0 60000 65536"/>
                <a:gd name="T8" fmla="*/ 0 60000 65536"/>
              </a:gdLst>
              <a:ahLst/>
              <a:cxnLst>
                <a:cxn ang="T6">
                  <a:pos x="T0" y="T1"/>
                </a:cxn>
                <a:cxn ang="T7">
                  <a:pos x="T2" y="T3"/>
                </a:cxn>
                <a:cxn ang="T8">
                  <a:pos x="T4" y="T5"/>
                </a:cxn>
              </a:cxnLst>
              <a:rect l="0" t="0" r="r" b="b"/>
              <a:pathLst>
                <a:path w="340" h="112">
                  <a:moveTo>
                    <a:pt x="0" y="112"/>
                  </a:moveTo>
                  <a:cubicBezTo>
                    <a:pt x="15" y="49"/>
                    <a:pt x="9" y="29"/>
                    <a:pt x="116" y="18"/>
                  </a:cubicBezTo>
                  <a:cubicBezTo>
                    <a:pt x="223" y="7"/>
                    <a:pt x="322" y="2"/>
                    <a:pt x="340" y="0"/>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2" name="Freeform 969">
              <a:extLst>
                <a:ext uri="{FF2B5EF4-FFF2-40B4-BE49-F238E27FC236}">
                  <a16:creationId xmlns:a16="http://schemas.microsoft.com/office/drawing/2014/main" id="{9D9FB6BE-1215-7393-4C45-572B0AD6D11D}"/>
                </a:ext>
              </a:extLst>
            </p:cNvPr>
            <p:cNvSpPr>
              <a:spLocks/>
            </p:cNvSpPr>
            <p:nvPr/>
          </p:nvSpPr>
          <p:spPr bwMode="auto">
            <a:xfrm>
              <a:off x="2297" y="2682"/>
              <a:ext cx="1595" cy="1115"/>
            </a:xfrm>
            <a:custGeom>
              <a:avLst/>
              <a:gdLst>
                <a:gd name="T0" fmla="*/ 7544 w 711"/>
                <a:gd name="T1" fmla="*/ 0 h 497"/>
                <a:gd name="T2" fmla="*/ 7553 w 711"/>
                <a:gd name="T3" fmla="*/ 215 h 497"/>
                <a:gd name="T4" fmla="*/ 7699 w 711"/>
                <a:gd name="T5" fmla="*/ 915 h 497"/>
                <a:gd name="T6" fmla="*/ 7872 w 711"/>
                <a:gd name="T7" fmla="*/ 2950 h 497"/>
                <a:gd name="T8" fmla="*/ 7529 w 711"/>
                <a:gd name="T9" fmla="*/ 4550 h 497"/>
                <a:gd name="T10" fmla="*/ 7439 w 711"/>
                <a:gd name="T11" fmla="*/ 4978 h 497"/>
                <a:gd name="T12" fmla="*/ 7091 w 711"/>
                <a:gd name="T13" fmla="*/ 5319 h 497"/>
                <a:gd name="T14" fmla="*/ 6467 w 711"/>
                <a:gd name="T15" fmla="*/ 5485 h 497"/>
                <a:gd name="T16" fmla="*/ 5541 w 711"/>
                <a:gd name="T17" fmla="*/ 5521 h 497"/>
                <a:gd name="T18" fmla="*/ 4958 w 711"/>
                <a:gd name="T19" fmla="*/ 5485 h 497"/>
                <a:gd name="T20" fmla="*/ 3603 w 711"/>
                <a:gd name="T21" fmla="*/ 5295 h 497"/>
                <a:gd name="T22" fmla="*/ 2990 w 711"/>
                <a:gd name="T23" fmla="*/ 5068 h 497"/>
                <a:gd name="T24" fmla="*/ 2360 w 711"/>
                <a:gd name="T25" fmla="*/ 4857 h 497"/>
                <a:gd name="T26" fmla="*/ 1898 w 711"/>
                <a:gd name="T27" fmla="*/ 4740 h 497"/>
                <a:gd name="T28" fmla="*/ 1380 w 711"/>
                <a:gd name="T29" fmla="*/ 4561 h 497"/>
                <a:gd name="T30" fmla="*/ 891 w 711"/>
                <a:gd name="T31" fmla="*/ 4278 h 497"/>
                <a:gd name="T32" fmla="*/ 428 w 711"/>
                <a:gd name="T33" fmla="*/ 4023 h 497"/>
                <a:gd name="T34" fmla="*/ 0 w 711"/>
                <a:gd name="T35" fmla="*/ 3522 h 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1" h="497">
                  <a:moveTo>
                    <a:pt x="668" y="0"/>
                  </a:moveTo>
                  <a:cubicBezTo>
                    <a:pt x="669" y="7"/>
                    <a:pt x="668" y="10"/>
                    <a:pt x="669" y="19"/>
                  </a:cubicBezTo>
                  <a:cubicBezTo>
                    <a:pt x="671" y="34"/>
                    <a:pt x="673" y="39"/>
                    <a:pt x="682" y="81"/>
                  </a:cubicBezTo>
                  <a:cubicBezTo>
                    <a:pt x="691" y="123"/>
                    <a:pt x="711" y="158"/>
                    <a:pt x="697" y="261"/>
                  </a:cubicBezTo>
                  <a:cubicBezTo>
                    <a:pt x="683" y="364"/>
                    <a:pt x="673" y="375"/>
                    <a:pt x="667" y="403"/>
                  </a:cubicBezTo>
                  <a:cubicBezTo>
                    <a:pt x="669" y="417"/>
                    <a:pt x="667" y="427"/>
                    <a:pt x="659" y="441"/>
                  </a:cubicBezTo>
                  <a:cubicBezTo>
                    <a:pt x="651" y="455"/>
                    <a:pt x="640" y="463"/>
                    <a:pt x="628" y="471"/>
                  </a:cubicBezTo>
                  <a:cubicBezTo>
                    <a:pt x="616" y="479"/>
                    <a:pt x="580" y="489"/>
                    <a:pt x="573" y="486"/>
                  </a:cubicBezTo>
                  <a:cubicBezTo>
                    <a:pt x="564" y="486"/>
                    <a:pt x="539" y="497"/>
                    <a:pt x="491" y="489"/>
                  </a:cubicBezTo>
                  <a:cubicBezTo>
                    <a:pt x="483" y="487"/>
                    <a:pt x="454" y="489"/>
                    <a:pt x="439" y="486"/>
                  </a:cubicBezTo>
                  <a:cubicBezTo>
                    <a:pt x="424" y="483"/>
                    <a:pt x="341" y="477"/>
                    <a:pt x="319" y="469"/>
                  </a:cubicBezTo>
                  <a:cubicBezTo>
                    <a:pt x="297" y="461"/>
                    <a:pt x="290" y="459"/>
                    <a:pt x="265" y="449"/>
                  </a:cubicBezTo>
                  <a:cubicBezTo>
                    <a:pt x="240" y="439"/>
                    <a:pt x="229" y="446"/>
                    <a:pt x="209" y="430"/>
                  </a:cubicBezTo>
                  <a:cubicBezTo>
                    <a:pt x="195" y="427"/>
                    <a:pt x="183" y="426"/>
                    <a:pt x="168" y="420"/>
                  </a:cubicBezTo>
                  <a:cubicBezTo>
                    <a:pt x="145" y="414"/>
                    <a:pt x="135" y="413"/>
                    <a:pt x="122" y="404"/>
                  </a:cubicBezTo>
                  <a:cubicBezTo>
                    <a:pt x="109" y="395"/>
                    <a:pt x="99" y="391"/>
                    <a:pt x="79" y="379"/>
                  </a:cubicBezTo>
                  <a:cubicBezTo>
                    <a:pt x="69" y="374"/>
                    <a:pt x="53" y="366"/>
                    <a:pt x="38" y="356"/>
                  </a:cubicBezTo>
                  <a:cubicBezTo>
                    <a:pt x="14" y="352"/>
                    <a:pt x="6" y="328"/>
                    <a:pt x="0" y="312"/>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3" name="Freeform 970">
              <a:extLst>
                <a:ext uri="{FF2B5EF4-FFF2-40B4-BE49-F238E27FC236}">
                  <a16:creationId xmlns:a16="http://schemas.microsoft.com/office/drawing/2014/main" id="{D9D21CC9-AD2F-BE61-7419-CD3096D4D794}"/>
                </a:ext>
              </a:extLst>
            </p:cNvPr>
            <p:cNvSpPr>
              <a:spLocks/>
            </p:cNvSpPr>
            <p:nvPr/>
          </p:nvSpPr>
          <p:spPr bwMode="auto">
            <a:xfrm>
              <a:off x="3634" y="2491"/>
              <a:ext cx="182" cy="198"/>
            </a:xfrm>
            <a:custGeom>
              <a:avLst/>
              <a:gdLst>
                <a:gd name="T0" fmla="*/ 0 w 81"/>
                <a:gd name="T1" fmla="*/ 0 h 88"/>
                <a:gd name="T2" fmla="*/ 292 w 81"/>
                <a:gd name="T3" fmla="*/ 320 h 88"/>
                <a:gd name="T4" fmla="*/ 636 w 81"/>
                <a:gd name="T5" fmla="*/ 592 h 88"/>
                <a:gd name="T6" fmla="*/ 827 w 81"/>
                <a:gd name="T7" fmla="*/ 1004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88">
                  <a:moveTo>
                    <a:pt x="0" y="0"/>
                  </a:moveTo>
                  <a:cubicBezTo>
                    <a:pt x="7" y="10"/>
                    <a:pt x="19" y="20"/>
                    <a:pt x="26" y="28"/>
                  </a:cubicBezTo>
                  <a:cubicBezTo>
                    <a:pt x="31" y="34"/>
                    <a:pt x="45" y="40"/>
                    <a:pt x="56" y="52"/>
                  </a:cubicBezTo>
                  <a:cubicBezTo>
                    <a:pt x="60" y="55"/>
                    <a:pt x="81" y="73"/>
                    <a:pt x="73" y="88"/>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4" name="Freeform 971">
              <a:extLst>
                <a:ext uri="{FF2B5EF4-FFF2-40B4-BE49-F238E27FC236}">
                  <a16:creationId xmlns:a16="http://schemas.microsoft.com/office/drawing/2014/main" id="{09843C7A-7C57-E792-F4C3-60A275D9B6BF}"/>
                </a:ext>
              </a:extLst>
            </p:cNvPr>
            <p:cNvSpPr>
              <a:spLocks/>
            </p:cNvSpPr>
            <p:nvPr/>
          </p:nvSpPr>
          <p:spPr bwMode="auto">
            <a:xfrm>
              <a:off x="2075" y="3234"/>
              <a:ext cx="45" cy="599"/>
            </a:xfrm>
            <a:custGeom>
              <a:avLst/>
              <a:gdLst>
                <a:gd name="T0" fmla="*/ 0 w 20"/>
                <a:gd name="T1" fmla="*/ 0 h 267"/>
                <a:gd name="T2" fmla="*/ 207 w 20"/>
                <a:gd name="T3" fmla="*/ 3015 h 267"/>
                <a:gd name="T4" fmla="*/ 0 60000 65536"/>
                <a:gd name="T5" fmla="*/ 0 60000 65536"/>
              </a:gdLst>
              <a:ahLst/>
              <a:cxnLst>
                <a:cxn ang="T4">
                  <a:pos x="T0" y="T1"/>
                </a:cxn>
                <a:cxn ang="T5">
                  <a:pos x="T2" y="T3"/>
                </a:cxn>
              </a:cxnLst>
              <a:rect l="0" t="0" r="r" b="b"/>
              <a:pathLst>
                <a:path w="20" h="267">
                  <a:moveTo>
                    <a:pt x="0" y="0"/>
                  </a:moveTo>
                  <a:cubicBezTo>
                    <a:pt x="3" y="52"/>
                    <a:pt x="20" y="191"/>
                    <a:pt x="18" y="267"/>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5" name="Freeform 972">
              <a:extLst>
                <a:ext uri="{FF2B5EF4-FFF2-40B4-BE49-F238E27FC236}">
                  <a16:creationId xmlns:a16="http://schemas.microsoft.com/office/drawing/2014/main" id="{9B3C446C-CCDE-F14C-2DF1-C018368C9F03}"/>
                </a:ext>
              </a:extLst>
            </p:cNvPr>
            <p:cNvSpPr>
              <a:spLocks/>
            </p:cNvSpPr>
            <p:nvPr/>
          </p:nvSpPr>
          <p:spPr bwMode="auto">
            <a:xfrm>
              <a:off x="2393" y="3481"/>
              <a:ext cx="12" cy="363"/>
            </a:xfrm>
            <a:custGeom>
              <a:avLst/>
              <a:gdLst>
                <a:gd name="T0" fmla="*/ 29 w 5"/>
                <a:gd name="T1" fmla="*/ 0 h 162"/>
                <a:gd name="T2" fmla="*/ 70 w 5"/>
                <a:gd name="T3" fmla="*/ 1822 h 162"/>
                <a:gd name="T4" fmla="*/ 0 60000 65536"/>
                <a:gd name="T5" fmla="*/ 0 60000 65536"/>
              </a:gdLst>
              <a:ahLst/>
              <a:cxnLst>
                <a:cxn ang="T4">
                  <a:pos x="T0" y="T1"/>
                </a:cxn>
                <a:cxn ang="T5">
                  <a:pos x="T2" y="T3"/>
                </a:cxn>
              </a:cxnLst>
              <a:rect l="0" t="0" r="r" b="b"/>
              <a:pathLst>
                <a:path w="5" h="162">
                  <a:moveTo>
                    <a:pt x="2" y="0"/>
                  </a:moveTo>
                  <a:cubicBezTo>
                    <a:pt x="0" y="28"/>
                    <a:pt x="1" y="121"/>
                    <a:pt x="5" y="162"/>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6" name="Freeform 973">
              <a:extLst>
                <a:ext uri="{FF2B5EF4-FFF2-40B4-BE49-F238E27FC236}">
                  <a16:creationId xmlns:a16="http://schemas.microsoft.com/office/drawing/2014/main" id="{FC3479E2-72FE-EE86-68B2-FD8CBCD8AFA2}"/>
                </a:ext>
              </a:extLst>
            </p:cNvPr>
            <p:cNvSpPr>
              <a:spLocks/>
            </p:cNvSpPr>
            <p:nvPr/>
          </p:nvSpPr>
          <p:spPr bwMode="auto">
            <a:xfrm>
              <a:off x="1581" y="1780"/>
              <a:ext cx="469" cy="34"/>
            </a:xfrm>
            <a:custGeom>
              <a:avLst/>
              <a:gdLst>
                <a:gd name="T0" fmla="*/ 2361 w 209"/>
                <a:gd name="T1" fmla="*/ 175 h 15"/>
                <a:gd name="T2" fmla="*/ 1501 w 209"/>
                <a:gd name="T3" fmla="*/ 150 h 15"/>
                <a:gd name="T4" fmla="*/ 0 w 209"/>
                <a:gd name="T5" fmla="*/ 0 h 15"/>
                <a:gd name="T6" fmla="*/ 0 60000 65536"/>
                <a:gd name="T7" fmla="*/ 0 60000 65536"/>
                <a:gd name="T8" fmla="*/ 0 60000 65536"/>
              </a:gdLst>
              <a:ahLst/>
              <a:cxnLst>
                <a:cxn ang="T6">
                  <a:pos x="T0" y="T1"/>
                </a:cxn>
                <a:cxn ang="T7">
                  <a:pos x="T2" y="T3"/>
                </a:cxn>
                <a:cxn ang="T8">
                  <a:pos x="T4" y="T5"/>
                </a:cxn>
              </a:cxnLst>
              <a:rect l="0" t="0" r="r" b="b"/>
              <a:pathLst>
                <a:path w="209" h="15">
                  <a:moveTo>
                    <a:pt x="209" y="15"/>
                  </a:moveTo>
                  <a:cubicBezTo>
                    <a:pt x="184" y="15"/>
                    <a:pt x="158" y="14"/>
                    <a:pt x="133" y="13"/>
                  </a:cubicBezTo>
                  <a:cubicBezTo>
                    <a:pt x="89" y="9"/>
                    <a:pt x="45" y="2"/>
                    <a:pt x="0" y="0"/>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7" name="Freeform 974">
              <a:extLst>
                <a:ext uri="{FF2B5EF4-FFF2-40B4-BE49-F238E27FC236}">
                  <a16:creationId xmlns:a16="http://schemas.microsoft.com/office/drawing/2014/main" id="{2DAF3D4F-B513-57C5-18E3-B484F706418E}"/>
                </a:ext>
              </a:extLst>
            </p:cNvPr>
            <p:cNvSpPr>
              <a:spLocks/>
            </p:cNvSpPr>
            <p:nvPr/>
          </p:nvSpPr>
          <p:spPr bwMode="auto">
            <a:xfrm>
              <a:off x="1590" y="1971"/>
              <a:ext cx="442" cy="38"/>
            </a:xfrm>
            <a:custGeom>
              <a:avLst/>
              <a:gdLst>
                <a:gd name="T0" fmla="*/ 0 w 197"/>
                <a:gd name="T1" fmla="*/ 36 h 17"/>
                <a:gd name="T2" fmla="*/ 417 w 197"/>
                <a:gd name="T3" fmla="*/ 45 h 17"/>
                <a:gd name="T4" fmla="*/ 1189 w 197"/>
                <a:gd name="T5" fmla="*/ 101 h 17"/>
                <a:gd name="T6" fmla="*/ 1943 w 197"/>
                <a:gd name="T7" fmla="*/ 134 h 17"/>
                <a:gd name="T8" fmla="*/ 2226 w 197"/>
                <a:gd name="T9" fmla="*/ 19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17">
                  <a:moveTo>
                    <a:pt x="0" y="3"/>
                  </a:moveTo>
                  <a:cubicBezTo>
                    <a:pt x="11" y="0"/>
                    <a:pt x="25" y="3"/>
                    <a:pt x="37" y="4"/>
                  </a:cubicBezTo>
                  <a:cubicBezTo>
                    <a:pt x="59" y="6"/>
                    <a:pt x="82" y="7"/>
                    <a:pt x="105" y="9"/>
                  </a:cubicBezTo>
                  <a:cubicBezTo>
                    <a:pt x="127" y="11"/>
                    <a:pt x="150" y="10"/>
                    <a:pt x="172" y="12"/>
                  </a:cubicBezTo>
                  <a:cubicBezTo>
                    <a:pt x="186" y="14"/>
                    <a:pt x="184" y="15"/>
                    <a:pt x="197" y="17"/>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8" name="Freeform 975">
              <a:extLst>
                <a:ext uri="{FF2B5EF4-FFF2-40B4-BE49-F238E27FC236}">
                  <a16:creationId xmlns:a16="http://schemas.microsoft.com/office/drawing/2014/main" id="{5FC19664-B67E-2C8F-6CCC-F99763FF8B9E}"/>
                </a:ext>
              </a:extLst>
            </p:cNvPr>
            <p:cNvSpPr>
              <a:spLocks/>
            </p:cNvSpPr>
            <p:nvPr/>
          </p:nvSpPr>
          <p:spPr bwMode="auto">
            <a:xfrm>
              <a:off x="1720" y="2121"/>
              <a:ext cx="265" cy="18"/>
            </a:xfrm>
            <a:custGeom>
              <a:avLst/>
              <a:gdLst>
                <a:gd name="T0" fmla="*/ 0 w 118"/>
                <a:gd name="T1" fmla="*/ 0 h 8"/>
                <a:gd name="T2" fmla="*/ 645 w 118"/>
                <a:gd name="T3" fmla="*/ 25 h 8"/>
                <a:gd name="T4" fmla="*/ 1336 w 118"/>
                <a:gd name="T5" fmla="*/ 92 h 8"/>
                <a:gd name="T6" fmla="*/ 0 60000 65536"/>
                <a:gd name="T7" fmla="*/ 0 60000 65536"/>
                <a:gd name="T8" fmla="*/ 0 60000 65536"/>
              </a:gdLst>
              <a:ahLst/>
              <a:cxnLst>
                <a:cxn ang="T6">
                  <a:pos x="T0" y="T1"/>
                </a:cxn>
                <a:cxn ang="T7">
                  <a:pos x="T2" y="T3"/>
                </a:cxn>
                <a:cxn ang="T8">
                  <a:pos x="T4" y="T5"/>
                </a:cxn>
              </a:cxnLst>
              <a:rect l="0" t="0" r="r" b="b"/>
              <a:pathLst>
                <a:path w="118" h="8">
                  <a:moveTo>
                    <a:pt x="0" y="0"/>
                  </a:moveTo>
                  <a:cubicBezTo>
                    <a:pt x="19" y="2"/>
                    <a:pt x="38" y="1"/>
                    <a:pt x="57" y="2"/>
                  </a:cubicBezTo>
                  <a:cubicBezTo>
                    <a:pt x="76" y="4"/>
                    <a:pt x="99" y="2"/>
                    <a:pt x="118" y="8"/>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9" name="Freeform 976">
              <a:extLst>
                <a:ext uri="{FF2B5EF4-FFF2-40B4-BE49-F238E27FC236}">
                  <a16:creationId xmlns:a16="http://schemas.microsoft.com/office/drawing/2014/main" id="{95F33EAC-6F75-6B4F-1E67-9B769D3EC96E}"/>
                </a:ext>
              </a:extLst>
            </p:cNvPr>
            <p:cNvSpPr>
              <a:spLocks/>
            </p:cNvSpPr>
            <p:nvPr/>
          </p:nvSpPr>
          <p:spPr bwMode="auto">
            <a:xfrm>
              <a:off x="1740" y="2211"/>
              <a:ext cx="205" cy="29"/>
            </a:xfrm>
            <a:custGeom>
              <a:avLst/>
              <a:gdLst>
                <a:gd name="T0" fmla="*/ 0 w 91"/>
                <a:gd name="T1" fmla="*/ 0 h 13"/>
                <a:gd name="T2" fmla="*/ 604 w 91"/>
                <a:gd name="T3" fmla="*/ 80 h 13"/>
                <a:gd name="T4" fmla="*/ 1041 w 91"/>
                <a:gd name="T5" fmla="*/ 145 h 13"/>
                <a:gd name="T6" fmla="*/ 0 60000 65536"/>
                <a:gd name="T7" fmla="*/ 0 60000 65536"/>
                <a:gd name="T8" fmla="*/ 0 60000 65536"/>
              </a:gdLst>
              <a:ahLst/>
              <a:cxnLst>
                <a:cxn ang="T6">
                  <a:pos x="T0" y="T1"/>
                </a:cxn>
                <a:cxn ang="T7">
                  <a:pos x="T2" y="T3"/>
                </a:cxn>
                <a:cxn ang="T8">
                  <a:pos x="T4" y="T5"/>
                </a:cxn>
              </a:cxnLst>
              <a:rect l="0" t="0" r="r" b="b"/>
              <a:pathLst>
                <a:path w="91" h="13">
                  <a:moveTo>
                    <a:pt x="0" y="0"/>
                  </a:moveTo>
                  <a:cubicBezTo>
                    <a:pt x="16" y="5"/>
                    <a:pt x="36" y="5"/>
                    <a:pt x="53" y="7"/>
                  </a:cubicBezTo>
                  <a:cubicBezTo>
                    <a:pt x="66" y="9"/>
                    <a:pt x="79" y="12"/>
                    <a:pt x="91" y="13"/>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0" name="Freeform 977">
              <a:extLst>
                <a:ext uri="{FF2B5EF4-FFF2-40B4-BE49-F238E27FC236}">
                  <a16:creationId xmlns:a16="http://schemas.microsoft.com/office/drawing/2014/main" id="{8708BD6E-44E6-B58D-1D47-128BAE67E684}"/>
                </a:ext>
              </a:extLst>
            </p:cNvPr>
            <p:cNvSpPr>
              <a:spLocks/>
            </p:cNvSpPr>
            <p:nvPr/>
          </p:nvSpPr>
          <p:spPr bwMode="auto">
            <a:xfrm>
              <a:off x="1745" y="2316"/>
              <a:ext cx="191" cy="5"/>
            </a:xfrm>
            <a:custGeom>
              <a:avLst/>
              <a:gdLst>
                <a:gd name="T0" fmla="*/ 0 w 85"/>
                <a:gd name="T1" fmla="*/ 0 h 2"/>
                <a:gd name="T2" fmla="*/ 964 w 85"/>
                <a:gd name="T3" fmla="*/ 33 h 2"/>
                <a:gd name="T4" fmla="*/ 0 60000 65536"/>
                <a:gd name="T5" fmla="*/ 0 60000 65536"/>
              </a:gdLst>
              <a:ahLst/>
              <a:cxnLst>
                <a:cxn ang="T4">
                  <a:pos x="T0" y="T1"/>
                </a:cxn>
                <a:cxn ang="T5">
                  <a:pos x="T2" y="T3"/>
                </a:cxn>
              </a:cxnLst>
              <a:rect l="0" t="0" r="r" b="b"/>
              <a:pathLst>
                <a:path w="85" h="2">
                  <a:moveTo>
                    <a:pt x="0" y="0"/>
                  </a:moveTo>
                  <a:cubicBezTo>
                    <a:pt x="28" y="0"/>
                    <a:pt x="56" y="2"/>
                    <a:pt x="85" y="2"/>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1" name="Freeform 978">
              <a:extLst>
                <a:ext uri="{FF2B5EF4-FFF2-40B4-BE49-F238E27FC236}">
                  <a16:creationId xmlns:a16="http://schemas.microsoft.com/office/drawing/2014/main" id="{3F6DF85D-FF3B-8822-6570-B408B4A810D3}"/>
                </a:ext>
              </a:extLst>
            </p:cNvPr>
            <p:cNvSpPr>
              <a:spLocks/>
            </p:cNvSpPr>
            <p:nvPr/>
          </p:nvSpPr>
          <p:spPr bwMode="auto">
            <a:xfrm>
              <a:off x="1761" y="2419"/>
              <a:ext cx="163" cy="14"/>
            </a:xfrm>
            <a:custGeom>
              <a:avLst/>
              <a:gdLst>
                <a:gd name="T0" fmla="*/ 0 w 73"/>
                <a:gd name="T1" fmla="*/ 0 h 6"/>
                <a:gd name="T2" fmla="*/ 498 w 73"/>
                <a:gd name="T3" fmla="*/ 28 h 6"/>
                <a:gd name="T4" fmla="*/ 813 w 73"/>
                <a:gd name="T5" fmla="*/ 65 h 6"/>
                <a:gd name="T6" fmla="*/ 0 60000 65536"/>
                <a:gd name="T7" fmla="*/ 0 60000 65536"/>
                <a:gd name="T8" fmla="*/ 0 60000 65536"/>
              </a:gdLst>
              <a:ahLst/>
              <a:cxnLst>
                <a:cxn ang="T6">
                  <a:pos x="T0" y="T1"/>
                </a:cxn>
                <a:cxn ang="T7">
                  <a:pos x="T2" y="T3"/>
                </a:cxn>
                <a:cxn ang="T8">
                  <a:pos x="T4" y="T5"/>
                </a:cxn>
              </a:cxnLst>
              <a:rect l="0" t="0" r="r" b="b"/>
              <a:pathLst>
                <a:path w="73" h="6">
                  <a:moveTo>
                    <a:pt x="0" y="0"/>
                  </a:moveTo>
                  <a:cubicBezTo>
                    <a:pt x="15" y="2"/>
                    <a:pt x="30" y="0"/>
                    <a:pt x="45" y="2"/>
                  </a:cubicBezTo>
                  <a:cubicBezTo>
                    <a:pt x="56" y="3"/>
                    <a:pt x="62" y="6"/>
                    <a:pt x="73" y="5"/>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2" name="Freeform 979">
              <a:extLst>
                <a:ext uri="{FF2B5EF4-FFF2-40B4-BE49-F238E27FC236}">
                  <a16:creationId xmlns:a16="http://schemas.microsoft.com/office/drawing/2014/main" id="{1D49F77F-2C0B-28B8-A0F5-53747F0C5E45}"/>
                </a:ext>
              </a:extLst>
            </p:cNvPr>
            <p:cNvSpPr>
              <a:spLocks/>
            </p:cNvSpPr>
            <p:nvPr/>
          </p:nvSpPr>
          <p:spPr bwMode="auto">
            <a:xfrm>
              <a:off x="1965" y="2336"/>
              <a:ext cx="54" cy="292"/>
            </a:xfrm>
            <a:custGeom>
              <a:avLst/>
              <a:gdLst>
                <a:gd name="T0" fmla="*/ 275 w 24"/>
                <a:gd name="T1" fmla="*/ 0 h 130"/>
                <a:gd name="T2" fmla="*/ 218 w 24"/>
                <a:gd name="T3" fmla="*/ 692 h 130"/>
                <a:gd name="T4" fmla="*/ 0 w 24"/>
                <a:gd name="T5" fmla="*/ 1473 h 130"/>
                <a:gd name="T6" fmla="*/ 0 60000 65536"/>
                <a:gd name="T7" fmla="*/ 0 60000 65536"/>
                <a:gd name="T8" fmla="*/ 0 60000 65536"/>
              </a:gdLst>
              <a:ahLst/>
              <a:cxnLst>
                <a:cxn ang="T6">
                  <a:pos x="T0" y="T1"/>
                </a:cxn>
                <a:cxn ang="T7">
                  <a:pos x="T2" y="T3"/>
                </a:cxn>
                <a:cxn ang="T8">
                  <a:pos x="T4" y="T5"/>
                </a:cxn>
              </a:cxnLst>
              <a:rect l="0" t="0" r="r" b="b"/>
              <a:pathLst>
                <a:path w="24" h="130">
                  <a:moveTo>
                    <a:pt x="24" y="0"/>
                  </a:moveTo>
                  <a:cubicBezTo>
                    <a:pt x="15" y="19"/>
                    <a:pt x="21" y="41"/>
                    <a:pt x="19" y="61"/>
                  </a:cubicBezTo>
                  <a:cubicBezTo>
                    <a:pt x="17" y="84"/>
                    <a:pt x="5" y="107"/>
                    <a:pt x="0" y="130"/>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3" name="Freeform 980">
              <a:extLst>
                <a:ext uri="{FF2B5EF4-FFF2-40B4-BE49-F238E27FC236}">
                  <a16:creationId xmlns:a16="http://schemas.microsoft.com/office/drawing/2014/main" id="{B2698E07-00A3-FDD5-2632-860A06555146}"/>
                </a:ext>
              </a:extLst>
            </p:cNvPr>
            <p:cNvSpPr>
              <a:spLocks/>
            </p:cNvSpPr>
            <p:nvPr/>
          </p:nvSpPr>
          <p:spPr bwMode="auto">
            <a:xfrm>
              <a:off x="2019" y="2733"/>
              <a:ext cx="44" cy="321"/>
            </a:xfrm>
            <a:custGeom>
              <a:avLst/>
              <a:gdLst>
                <a:gd name="T0" fmla="*/ 125 w 20"/>
                <a:gd name="T1" fmla="*/ 0 h 143"/>
                <a:gd name="T2" fmla="*/ 33 w 20"/>
                <a:gd name="T3" fmla="*/ 575 h 143"/>
                <a:gd name="T4" fmla="*/ 213 w 20"/>
                <a:gd name="T5" fmla="*/ 1618 h 143"/>
                <a:gd name="T6" fmla="*/ 0 60000 65536"/>
                <a:gd name="T7" fmla="*/ 0 60000 65536"/>
                <a:gd name="T8" fmla="*/ 0 60000 65536"/>
              </a:gdLst>
              <a:ahLst/>
              <a:cxnLst>
                <a:cxn ang="T6">
                  <a:pos x="T0" y="T1"/>
                </a:cxn>
                <a:cxn ang="T7">
                  <a:pos x="T2" y="T3"/>
                </a:cxn>
                <a:cxn ang="T8">
                  <a:pos x="T4" y="T5"/>
                </a:cxn>
              </a:cxnLst>
              <a:rect l="0" t="0" r="r" b="b"/>
              <a:pathLst>
                <a:path w="20" h="143">
                  <a:moveTo>
                    <a:pt x="12" y="0"/>
                  </a:moveTo>
                  <a:cubicBezTo>
                    <a:pt x="8" y="16"/>
                    <a:pt x="5" y="35"/>
                    <a:pt x="3" y="51"/>
                  </a:cubicBezTo>
                  <a:cubicBezTo>
                    <a:pt x="0" y="82"/>
                    <a:pt x="10" y="115"/>
                    <a:pt x="20" y="143"/>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4" name="Freeform 981">
              <a:extLst>
                <a:ext uri="{FF2B5EF4-FFF2-40B4-BE49-F238E27FC236}">
                  <a16:creationId xmlns:a16="http://schemas.microsoft.com/office/drawing/2014/main" id="{47D4E1D4-7A07-8360-C371-944ADDCD1506}"/>
                </a:ext>
              </a:extLst>
            </p:cNvPr>
            <p:cNvSpPr>
              <a:spLocks/>
            </p:cNvSpPr>
            <p:nvPr/>
          </p:nvSpPr>
          <p:spPr bwMode="auto">
            <a:xfrm>
              <a:off x="2355" y="972"/>
              <a:ext cx="47" cy="247"/>
            </a:xfrm>
            <a:custGeom>
              <a:avLst/>
              <a:gdLst>
                <a:gd name="T0" fmla="*/ 0 w 21"/>
                <a:gd name="T1" fmla="*/ 0 h 110"/>
                <a:gd name="T2" fmla="*/ 235 w 21"/>
                <a:gd name="T3" fmla="*/ 1246 h 110"/>
                <a:gd name="T4" fmla="*/ 0 60000 65536"/>
                <a:gd name="T5" fmla="*/ 0 60000 65536"/>
              </a:gdLst>
              <a:ahLst/>
              <a:cxnLst>
                <a:cxn ang="T4">
                  <a:pos x="T0" y="T1"/>
                </a:cxn>
                <a:cxn ang="T5">
                  <a:pos x="T2" y="T3"/>
                </a:cxn>
              </a:cxnLst>
              <a:rect l="0" t="0" r="r" b="b"/>
              <a:pathLst>
                <a:path w="21" h="110">
                  <a:moveTo>
                    <a:pt x="0" y="0"/>
                  </a:moveTo>
                  <a:cubicBezTo>
                    <a:pt x="3" y="34"/>
                    <a:pt x="11" y="72"/>
                    <a:pt x="21" y="110"/>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5" name="Freeform 982">
              <a:extLst>
                <a:ext uri="{FF2B5EF4-FFF2-40B4-BE49-F238E27FC236}">
                  <a16:creationId xmlns:a16="http://schemas.microsoft.com/office/drawing/2014/main" id="{A7DB7ED1-FABA-4AEA-2E8B-8253AE0D729D}"/>
                </a:ext>
              </a:extLst>
            </p:cNvPr>
            <p:cNvSpPr>
              <a:spLocks/>
            </p:cNvSpPr>
            <p:nvPr/>
          </p:nvSpPr>
          <p:spPr bwMode="auto">
            <a:xfrm>
              <a:off x="3547" y="2285"/>
              <a:ext cx="204" cy="150"/>
            </a:xfrm>
            <a:custGeom>
              <a:avLst/>
              <a:gdLst>
                <a:gd name="T0" fmla="*/ 1024 w 91"/>
                <a:gd name="T1" fmla="*/ 752 h 67"/>
                <a:gd name="T2" fmla="*/ 36 w 91"/>
                <a:gd name="T3" fmla="*/ 643 h 67"/>
                <a:gd name="T4" fmla="*/ 20 w 91"/>
                <a:gd name="T5" fmla="*/ 616 h 67"/>
                <a:gd name="T6" fmla="*/ 146 w 91"/>
                <a:gd name="T7" fmla="*/ 235 h 67"/>
                <a:gd name="T8" fmla="*/ 0 w 91"/>
                <a:gd name="T9" fmla="*/ 0 h 67"/>
                <a:gd name="T10" fmla="*/ 327 w 91"/>
                <a:gd name="T11" fmla="*/ 9 h 67"/>
                <a:gd name="T12" fmla="*/ 915 w 91"/>
                <a:gd name="T13" fmla="*/ 6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67">
                  <a:moveTo>
                    <a:pt x="91" y="67"/>
                  </a:moveTo>
                  <a:cubicBezTo>
                    <a:pt x="64" y="62"/>
                    <a:pt x="29" y="64"/>
                    <a:pt x="3" y="57"/>
                  </a:cubicBezTo>
                  <a:cubicBezTo>
                    <a:pt x="2" y="55"/>
                    <a:pt x="2" y="55"/>
                    <a:pt x="2" y="55"/>
                  </a:cubicBezTo>
                  <a:cubicBezTo>
                    <a:pt x="13" y="49"/>
                    <a:pt x="19" y="41"/>
                    <a:pt x="13" y="21"/>
                  </a:cubicBezTo>
                  <a:cubicBezTo>
                    <a:pt x="11" y="14"/>
                    <a:pt x="6" y="7"/>
                    <a:pt x="0" y="0"/>
                  </a:cubicBezTo>
                  <a:cubicBezTo>
                    <a:pt x="9" y="2"/>
                    <a:pt x="20" y="1"/>
                    <a:pt x="29" y="1"/>
                  </a:cubicBezTo>
                  <a:cubicBezTo>
                    <a:pt x="46" y="2"/>
                    <a:pt x="64" y="6"/>
                    <a:pt x="81" y="6"/>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6" name="Freeform 983">
              <a:extLst>
                <a:ext uri="{FF2B5EF4-FFF2-40B4-BE49-F238E27FC236}">
                  <a16:creationId xmlns:a16="http://schemas.microsoft.com/office/drawing/2014/main" id="{E8807A1E-7463-BB72-547A-7AF6E49DB3D9}"/>
                </a:ext>
              </a:extLst>
            </p:cNvPr>
            <p:cNvSpPr>
              <a:spLocks/>
            </p:cNvSpPr>
            <p:nvPr/>
          </p:nvSpPr>
          <p:spPr bwMode="auto">
            <a:xfrm>
              <a:off x="3340" y="2112"/>
              <a:ext cx="330" cy="121"/>
            </a:xfrm>
            <a:custGeom>
              <a:avLst/>
              <a:gdLst>
                <a:gd name="T0" fmla="*/ 1663 w 147"/>
                <a:gd name="T1" fmla="*/ 598 h 54"/>
                <a:gd name="T2" fmla="*/ 1064 w 147"/>
                <a:gd name="T3" fmla="*/ 562 h 54"/>
                <a:gd name="T4" fmla="*/ 700 w 147"/>
                <a:gd name="T5" fmla="*/ 542 h 54"/>
                <a:gd name="T6" fmla="*/ 700 w 147"/>
                <a:gd name="T7" fmla="*/ 542 h 54"/>
                <a:gd name="T8" fmla="*/ 418 w 147"/>
                <a:gd name="T9" fmla="*/ 347 h 54"/>
                <a:gd name="T10" fmla="*/ 0 w 147"/>
                <a:gd name="T11" fmla="*/ 0 h 54"/>
                <a:gd name="T12" fmla="*/ 611 w 147"/>
                <a:gd name="T13" fmla="*/ 20 h 54"/>
                <a:gd name="T14" fmla="*/ 1426 w 147"/>
                <a:gd name="T15" fmla="*/ 110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 h="54">
                  <a:moveTo>
                    <a:pt x="147" y="53"/>
                  </a:moveTo>
                  <a:cubicBezTo>
                    <a:pt x="129" y="54"/>
                    <a:pt x="111" y="51"/>
                    <a:pt x="94" y="50"/>
                  </a:cubicBezTo>
                  <a:cubicBezTo>
                    <a:pt x="86" y="50"/>
                    <a:pt x="69" y="50"/>
                    <a:pt x="62" y="48"/>
                  </a:cubicBezTo>
                  <a:cubicBezTo>
                    <a:pt x="62" y="48"/>
                    <a:pt x="62" y="48"/>
                    <a:pt x="62" y="48"/>
                  </a:cubicBezTo>
                  <a:cubicBezTo>
                    <a:pt x="53" y="41"/>
                    <a:pt x="44" y="35"/>
                    <a:pt x="37" y="31"/>
                  </a:cubicBezTo>
                  <a:cubicBezTo>
                    <a:pt x="20" y="22"/>
                    <a:pt x="15" y="12"/>
                    <a:pt x="0" y="0"/>
                  </a:cubicBezTo>
                  <a:cubicBezTo>
                    <a:pt x="17" y="1"/>
                    <a:pt x="42" y="1"/>
                    <a:pt x="54" y="2"/>
                  </a:cubicBezTo>
                  <a:cubicBezTo>
                    <a:pt x="85" y="5"/>
                    <a:pt x="99" y="12"/>
                    <a:pt x="126" y="10"/>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7" name="Freeform 984">
              <a:extLst>
                <a:ext uri="{FF2B5EF4-FFF2-40B4-BE49-F238E27FC236}">
                  <a16:creationId xmlns:a16="http://schemas.microsoft.com/office/drawing/2014/main" id="{9BEDB14D-9F41-FE3D-25CC-FD27B0808CB4}"/>
                </a:ext>
              </a:extLst>
            </p:cNvPr>
            <p:cNvSpPr>
              <a:spLocks/>
            </p:cNvSpPr>
            <p:nvPr/>
          </p:nvSpPr>
          <p:spPr bwMode="auto">
            <a:xfrm>
              <a:off x="2164" y="2502"/>
              <a:ext cx="81" cy="285"/>
            </a:xfrm>
            <a:custGeom>
              <a:avLst/>
              <a:gdLst>
                <a:gd name="T0" fmla="*/ 0 w 36"/>
                <a:gd name="T1" fmla="*/ 1436 h 127"/>
                <a:gd name="T2" fmla="*/ 101 w 36"/>
                <a:gd name="T3" fmla="*/ 1082 h 127"/>
                <a:gd name="T4" fmla="*/ 162 w 36"/>
                <a:gd name="T5" fmla="*/ 927 h 127"/>
                <a:gd name="T6" fmla="*/ 182 w 36"/>
                <a:gd name="T7" fmla="*/ 745 h 127"/>
                <a:gd name="T8" fmla="*/ 299 w 36"/>
                <a:gd name="T9" fmla="*/ 599 h 127"/>
                <a:gd name="T10" fmla="*/ 308 w 36"/>
                <a:gd name="T11" fmla="*/ 417 h 127"/>
                <a:gd name="T12" fmla="*/ 275 w 36"/>
                <a:gd name="T13" fmla="*/ 364 h 127"/>
                <a:gd name="T14" fmla="*/ 308 w 36"/>
                <a:gd name="T15" fmla="*/ 283 h 127"/>
                <a:gd name="T16" fmla="*/ 308 w 36"/>
                <a:gd name="T17" fmla="*/ 146 h 127"/>
                <a:gd name="T18" fmla="*/ 410 w 36"/>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127">
                  <a:moveTo>
                    <a:pt x="0" y="127"/>
                  </a:moveTo>
                  <a:cubicBezTo>
                    <a:pt x="3" y="116"/>
                    <a:pt x="8" y="108"/>
                    <a:pt x="9" y="96"/>
                  </a:cubicBezTo>
                  <a:cubicBezTo>
                    <a:pt x="9" y="90"/>
                    <a:pt x="11" y="87"/>
                    <a:pt x="14" y="82"/>
                  </a:cubicBezTo>
                  <a:cubicBezTo>
                    <a:pt x="16" y="76"/>
                    <a:pt x="14" y="72"/>
                    <a:pt x="16" y="66"/>
                  </a:cubicBezTo>
                  <a:cubicBezTo>
                    <a:pt x="19" y="61"/>
                    <a:pt x="24" y="58"/>
                    <a:pt x="26" y="53"/>
                  </a:cubicBezTo>
                  <a:cubicBezTo>
                    <a:pt x="28" y="48"/>
                    <a:pt x="28" y="42"/>
                    <a:pt x="27" y="37"/>
                  </a:cubicBezTo>
                  <a:cubicBezTo>
                    <a:pt x="26" y="34"/>
                    <a:pt x="24" y="35"/>
                    <a:pt x="24" y="32"/>
                  </a:cubicBezTo>
                  <a:cubicBezTo>
                    <a:pt x="24" y="29"/>
                    <a:pt x="27" y="28"/>
                    <a:pt x="27" y="25"/>
                  </a:cubicBezTo>
                  <a:cubicBezTo>
                    <a:pt x="27" y="19"/>
                    <a:pt x="23" y="19"/>
                    <a:pt x="27" y="13"/>
                  </a:cubicBezTo>
                  <a:cubicBezTo>
                    <a:pt x="30" y="9"/>
                    <a:pt x="36" y="6"/>
                    <a:pt x="36" y="0"/>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8" name="Freeform 985">
              <a:extLst>
                <a:ext uri="{FF2B5EF4-FFF2-40B4-BE49-F238E27FC236}">
                  <a16:creationId xmlns:a16="http://schemas.microsoft.com/office/drawing/2014/main" id="{4945479A-ABF7-71ED-B0AF-ACDF23880F7C}"/>
                </a:ext>
              </a:extLst>
            </p:cNvPr>
            <p:cNvSpPr>
              <a:spLocks/>
            </p:cNvSpPr>
            <p:nvPr/>
          </p:nvSpPr>
          <p:spPr bwMode="auto">
            <a:xfrm>
              <a:off x="2328" y="2496"/>
              <a:ext cx="25" cy="159"/>
            </a:xfrm>
            <a:custGeom>
              <a:avLst/>
              <a:gdLst>
                <a:gd name="T0" fmla="*/ 130 w 11"/>
                <a:gd name="T1" fmla="*/ 0 h 71"/>
                <a:gd name="T2" fmla="*/ 73 w 11"/>
                <a:gd name="T3" fmla="*/ 405 h 71"/>
                <a:gd name="T4" fmla="*/ 11 w 11"/>
                <a:gd name="T5" fmla="*/ 797 h 71"/>
                <a:gd name="T6" fmla="*/ 0 60000 65536"/>
                <a:gd name="T7" fmla="*/ 0 60000 65536"/>
                <a:gd name="T8" fmla="*/ 0 60000 65536"/>
              </a:gdLst>
              <a:ahLst/>
              <a:cxnLst>
                <a:cxn ang="T6">
                  <a:pos x="T0" y="T1"/>
                </a:cxn>
                <a:cxn ang="T7">
                  <a:pos x="T2" y="T3"/>
                </a:cxn>
                <a:cxn ang="T8">
                  <a:pos x="T4" y="T5"/>
                </a:cxn>
              </a:cxnLst>
              <a:rect l="0" t="0" r="r" b="b"/>
              <a:pathLst>
                <a:path w="11" h="71">
                  <a:moveTo>
                    <a:pt x="11" y="0"/>
                  </a:moveTo>
                  <a:cubicBezTo>
                    <a:pt x="5" y="7"/>
                    <a:pt x="7" y="27"/>
                    <a:pt x="6" y="36"/>
                  </a:cubicBezTo>
                  <a:cubicBezTo>
                    <a:pt x="5" y="47"/>
                    <a:pt x="0" y="59"/>
                    <a:pt x="1" y="71"/>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9" name="Freeform 986">
              <a:extLst>
                <a:ext uri="{FF2B5EF4-FFF2-40B4-BE49-F238E27FC236}">
                  <a16:creationId xmlns:a16="http://schemas.microsoft.com/office/drawing/2014/main" id="{220F17B5-9F77-29FC-1A36-46AE6CF56237}"/>
                </a:ext>
              </a:extLst>
            </p:cNvPr>
            <p:cNvSpPr>
              <a:spLocks/>
            </p:cNvSpPr>
            <p:nvPr/>
          </p:nvSpPr>
          <p:spPr bwMode="auto">
            <a:xfrm>
              <a:off x="2364" y="2058"/>
              <a:ext cx="101" cy="23"/>
            </a:xfrm>
            <a:custGeom>
              <a:avLst/>
              <a:gdLst>
                <a:gd name="T0" fmla="*/ 0 w 45"/>
                <a:gd name="T1" fmla="*/ 0 h 10"/>
                <a:gd name="T2" fmla="*/ 509 w 45"/>
                <a:gd name="T3" fmla="*/ 122 h 10"/>
                <a:gd name="T4" fmla="*/ 0 60000 65536"/>
                <a:gd name="T5" fmla="*/ 0 60000 65536"/>
              </a:gdLst>
              <a:ahLst/>
              <a:cxnLst>
                <a:cxn ang="T4">
                  <a:pos x="T0" y="T1"/>
                </a:cxn>
                <a:cxn ang="T5">
                  <a:pos x="T2" y="T3"/>
                </a:cxn>
              </a:cxnLst>
              <a:rect l="0" t="0" r="r" b="b"/>
              <a:pathLst>
                <a:path w="45" h="10">
                  <a:moveTo>
                    <a:pt x="0" y="0"/>
                  </a:moveTo>
                  <a:cubicBezTo>
                    <a:pt x="15" y="5"/>
                    <a:pt x="30" y="9"/>
                    <a:pt x="45" y="10"/>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0" name="Freeform 987">
              <a:extLst>
                <a:ext uri="{FF2B5EF4-FFF2-40B4-BE49-F238E27FC236}">
                  <a16:creationId xmlns:a16="http://schemas.microsoft.com/office/drawing/2014/main" id="{7CA2A839-452C-B4CF-A297-39BC0E3D0B9C}"/>
                </a:ext>
              </a:extLst>
            </p:cNvPr>
            <p:cNvSpPr>
              <a:spLocks/>
            </p:cNvSpPr>
            <p:nvPr/>
          </p:nvSpPr>
          <p:spPr bwMode="auto">
            <a:xfrm>
              <a:off x="1980" y="2558"/>
              <a:ext cx="45" cy="258"/>
            </a:xfrm>
            <a:custGeom>
              <a:avLst/>
              <a:gdLst>
                <a:gd name="T0" fmla="*/ 56 w 20"/>
                <a:gd name="T1" fmla="*/ 0 h 115"/>
                <a:gd name="T2" fmla="*/ 101 w 20"/>
                <a:gd name="T3" fmla="*/ 157 h 115"/>
                <a:gd name="T4" fmla="*/ 81 w 20"/>
                <a:gd name="T5" fmla="*/ 337 h 115"/>
                <a:gd name="T6" fmla="*/ 45 w 20"/>
                <a:gd name="T7" fmla="*/ 644 h 115"/>
                <a:gd name="T8" fmla="*/ 25 w 20"/>
                <a:gd name="T9" fmla="*/ 947 h 115"/>
                <a:gd name="T10" fmla="*/ 227 w 20"/>
                <a:gd name="T11" fmla="*/ 1299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15">
                  <a:moveTo>
                    <a:pt x="5" y="0"/>
                  </a:moveTo>
                  <a:cubicBezTo>
                    <a:pt x="3" y="5"/>
                    <a:pt x="8" y="10"/>
                    <a:pt x="9" y="14"/>
                  </a:cubicBezTo>
                  <a:cubicBezTo>
                    <a:pt x="9" y="20"/>
                    <a:pt x="8" y="25"/>
                    <a:pt x="7" y="30"/>
                  </a:cubicBezTo>
                  <a:cubicBezTo>
                    <a:pt x="6" y="39"/>
                    <a:pt x="6" y="48"/>
                    <a:pt x="4" y="57"/>
                  </a:cubicBezTo>
                  <a:cubicBezTo>
                    <a:pt x="3" y="66"/>
                    <a:pt x="0" y="75"/>
                    <a:pt x="2" y="84"/>
                  </a:cubicBezTo>
                  <a:cubicBezTo>
                    <a:pt x="4" y="94"/>
                    <a:pt x="12" y="109"/>
                    <a:pt x="20" y="115"/>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1" name="Freeform 988">
              <a:extLst>
                <a:ext uri="{FF2B5EF4-FFF2-40B4-BE49-F238E27FC236}">
                  <a16:creationId xmlns:a16="http://schemas.microsoft.com/office/drawing/2014/main" id="{588952A8-6103-53D3-E717-8655BA5116EF}"/>
                </a:ext>
              </a:extLst>
            </p:cNvPr>
            <p:cNvSpPr>
              <a:spLocks/>
            </p:cNvSpPr>
            <p:nvPr/>
          </p:nvSpPr>
          <p:spPr bwMode="auto">
            <a:xfrm>
              <a:off x="1956" y="3009"/>
              <a:ext cx="42" cy="126"/>
            </a:xfrm>
            <a:custGeom>
              <a:avLst/>
              <a:gdLst>
                <a:gd name="T0" fmla="*/ 0 w 19"/>
                <a:gd name="T1" fmla="*/ 0 h 56"/>
                <a:gd name="T2" fmla="*/ 117 w 19"/>
                <a:gd name="T3" fmla="*/ 365 h 56"/>
                <a:gd name="T4" fmla="*/ 206 w 19"/>
                <a:gd name="T5" fmla="*/ 639 h 56"/>
                <a:gd name="T6" fmla="*/ 0 60000 65536"/>
                <a:gd name="T7" fmla="*/ 0 60000 65536"/>
                <a:gd name="T8" fmla="*/ 0 60000 65536"/>
              </a:gdLst>
              <a:ahLst/>
              <a:cxnLst>
                <a:cxn ang="T6">
                  <a:pos x="T0" y="T1"/>
                </a:cxn>
                <a:cxn ang="T7">
                  <a:pos x="T2" y="T3"/>
                </a:cxn>
                <a:cxn ang="T8">
                  <a:pos x="T4" y="T5"/>
                </a:cxn>
              </a:cxnLst>
              <a:rect l="0" t="0" r="r" b="b"/>
              <a:pathLst>
                <a:path w="19" h="56">
                  <a:moveTo>
                    <a:pt x="0" y="0"/>
                  </a:moveTo>
                  <a:cubicBezTo>
                    <a:pt x="2" y="10"/>
                    <a:pt x="8" y="22"/>
                    <a:pt x="11" y="32"/>
                  </a:cubicBezTo>
                  <a:cubicBezTo>
                    <a:pt x="13" y="39"/>
                    <a:pt x="15" y="50"/>
                    <a:pt x="19" y="56"/>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2" name="Freeform 989">
              <a:extLst>
                <a:ext uri="{FF2B5EF4-FFF2-40B4-BE49-F238E27FC236}">
                  <a16:creationId xmlns:a16="http://schemas.microsoft.com/office/drawing/2014/main" id="{32121948-1FDA-BC59-CEDD-7ABF3328A080}"/>
                </a:ext>
              </a:extLst>
            </p:cNvPr>
            <p:cNvSpPr>
              <a:spLocks/>
            </p:cNvSpPr>
            <p:nvPr/>
          </p:nvSpPr>
          <p:spPr bwMode="auto">
            <a:xfrm>
              <a:off x="2084" y="3157"/>
              <a:ext cx="40" cy="131"/>
            </a:xfrm>
            <a:custGeom>
              <a:avLst/>
              <a:gdLst>
                <a:gd name="T0" fmla="*/ 0 w 18"/>
                <a:gd name="T1" fmla="*/ 0 h 58"/>
                <a:gd name="T2" fmla="*/ 80 w 18"/>
                <a:gd name="T3" fmla="*/ 393 h 58"/>
                <a:gd name="T4" fmla="*/ 198 w 18"/>
                <a:gd name="T5" fmla="*/ 669 h 58"/>
                <a:gd name="T6" fmla="*/ 0 60000 65536"/>
                <a:gd name="T7" fmla="*/ 0 60000 65536"/>
                <a:gd name="T8" fmla="*/ 0 60000 65536"/>
              </a:gdLst>
              <a:ahLst/>
              <a:cxnLst>
                <a:cxn ang="T6">
                  <a:pos x="T0" y="T1"/>
                </a:cxn>
                <a:cxn ang="T7">
                  <a:pos x="T2" y="T3"/>
                </a:cxn>
                <a:cxn ang="T8">
                  <a:pos x="T4" y="T5"/>
                </a:cxn>
              </a:cxnLst>
              <a:rect l="0" t="0" r="r" b="b"/>
              <a:pathLst>
                <a:path w="18" h="58">
                  <a:moveTo>
                    <a:pt x="0" y="0"/>
                  </a:moveTo>
                  <a:cubicBezTo>
                    <a:pt x="0" y="11"/>
                    <a:pt x="3" y="23"/>
                    <a:pt x="7" y="34"/>
                  </a:cubicBezTo>
                  <a:cubicBezTo>
                    <a:pt x="10" y="42"/>
                    <a:pt x="12" y="52"/>
                    <a:pt x="18" y="58"/>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3" name="Freeform 990">
              <a:extLst>
                <a:ext uri="{FF2B5EF4-FFF2-40B4-BE49-F238E27FC236}">
                  <a16:creationId xmlns:a16="http://schemas.microsoft.com/office/drawing/2014/main" id="{C099CCCF-84C9-2F61-A5E7-35D566B2A3DE}"/>
                </a:ext>
              </a:extLst>
            </p:cNvPr>
            <p:cNvSpPr>
              <a:spLocks/>
            </p:cNvSpPr>
            <p:nvPr/>
          </p:nvSpPr>
          <p:spPr bwMode="auto">
            <a:xfrm>
              <a:off x="1884" y="2410"/>
              <a:ext cx="83" cy="209"/>
            </a:xfrm>
            <a:custGeom>
              <a:avLst/>
              <a:gdLst>
                <a:gd name="T0" fmla="*/ 417 w 37"/>
                <a:gd name="T1" fmla="*/ 0 h 93"/>
                <a:gd name="T2" fmla="*/ 336 w 37"/>
                <a:gd name="T3" fmla="*/ 263 h 93"/>
                <a:gd name="T4" fmla="*/ 236 w 37"/>
                <a:gd name="T5" fmla="*/ 510 h 93"/>
                <a:gd name="T6" fmla="*/ 0 w 37"/>
                <a:gd name="T7" fmla="*/ 1056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93">
                  <a:moveTo>
                    <a:pt x="37" y="0"/>
                  </a:moveTo>
                  <a:cubicBezTo>
                    <a:pt x="34" y="7"/>
                    <a:pt x="34" y="16"/>
                    <a:pt x="30" y="23"/>
                  </a:cubicBezTo>
                  <a:cubicBezTo>
                    <a:pt x="27" y="30"/>
                    <a:pt x="25" y="38"/>
                    <a:pt x="21" y="45"/>
                  </a:cubicBezTo>
                  <a:cubicBezTo>
                    <a:pt x="15" y="57"/>
                    <a:pt x="2" y="79"/>
                    <a:pt x="0" y="93"/>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4" name="Freeform 991">
              <a:extLst>
                <a:ext uri="{FF2B5EF4-FFF2-40B4-BE49-F238E27FC236}">
                  <a16:creationId xmlns:a16="http://schemas.microsoft.com/office/drawing/2014/main" id="{CCE92CFB-2977-A135-1E0E-869141185FB4}"/>
                </a:ext>
              </a:extLst>
            </p:cNvPr>
            <p:cNvSpPr>
              <a:spLocks/>
            </p:cNvSpPr>
            <p:nvPr/>
          </p:nvSpPr>
          <p:spPr bwMode="auto">
            <a:xfrm>
              <a:off x="3311" y="2128"/>
              <a:ext cx="106" cy="51"/>
            </a:xfrm>
            <a:custGeom>
              <a:avLst/>
              <a:gdLst>
                <a:gd name="T0" fmla="*/ 0 w 47"/>
                <a:gd name="T1" fmla="*/ 0 h 23"/>
                <a:gd name="T2" fmla="*/ 275 w 47"/>
                <a:gd name="T3" fmla="*/ 153 h 23"/>
                <a:gd name="T4" fmla="*/ 539 w 47"/>
                <a:gd name="T5" fmla="*/ 251 h 23"/>
                <a:gd name="T6" fmla="*/ 0 60000 65536"/>
                <a:gd name="T7" fmla="*/ 0 60000 65536"/>
                <a:gd name="T8" fmla="*/ 0 60000 65536"/>
              </a:gdLst>
              <a:ahLst/>
              <a:cxnLst>
                <a:cxn ang="T6">
                  <a:pos x="T0" y="T1"/>
                </a:cxn>
                <a:cxn ang="T7">
                  <a:pos x="T2" y="T3"/>
                </a:cxn>
                <a:cxn ang="T8">
                  <a:pos x="T4" y="T5"/>
                </a:cxn>
              </a:cxnLst>
              <a:rect l="0" t="0" r="r" b="b"/>
              <a:pathLst>
                <a:path w="47" h="23">
                  <a:moveTo>
                    <a:pt x="0" y="0"/>
                  </a:moveTo>
                  <a:cubicBezTo>
                    <a:pt x="7" y="10"/>
                    <a:pt x="13" y="13"/>
                    <a:pt x="24" y="14"/>
                  </a:cubicBezTo>
                  <a:cubicBezTo>
                    <a:pt x="32" y="15"/>
                    <a:pt x="41" y="19"/>
                    <a:pt x="47" y="23"/>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5" name="Freeform 992">
              <a:extLst>
                <a:ext uri="{FF2B5EF4-FFF2-40B4-BE49-F238E27FC236}">
                  <a16:creationId xmlns:a16="http://schemas.microsoft.com/office/drawing/2014/main" id="{58DC8969-22C2-B446-3F08-C6CF724AA335}"/>
                </a:ext>
              </a:extLst>
            </p:cNvPr>
            <p:cNvSpPr>
              <a:spLocks/>
            </p:cNvSpPr>
            <p:nvPr/>
          </p:nvSpPr>
          <p:spPr bwMode="auto">
            <a:xfrm>
              <a:off x="3462" y="2397"/>
              <a:ext cx="47" cy="18"/>
            </a:xfrm>
            <a:custGeom>
              <a:avLst/>
              <a:gdLst>
                <a:gd name="T0" fmla="*/ 9 w 21"/>
                <a:gd name="T1" fmla="*/ 92 h 8"/>
                <a:gd name="T2" fmla="*/ 0 w 21"/>
                <a:gd name="T3" fmla="*/ 81 h 8"/>
                <a:gd name="T4" fmla="*/ 125 w 21"/>
                <a:gd name="T5" fmla="*/ 11 h 8"/>
                <a:gd name="T6" fmla="*/ 235 w 21"/>
                <a:gd name="T7" fmla="*/ 3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8">
                  <a:moveTo>
                    <a:pt x="1" y="8"/>
                  </a:moveTo>
                  <a:cubicBezTo>
                    <a:pt x="1" y="8"/>
                    <a:pt x="1" y="7"/>
                    <a:pt x="0" y="7"/>
                  </a:cubicBezTo>
                  <a:cubicBezTo>
                    <a:pt x="3" y="4"/>
                    <a:pt x="7" y="2"/>
                    <a:pt x="11" y="1"/>
                  </a:cubicBezTo>
                  <a:cubicBezTo>
                    <a:pt x="15" y="0"/>
                    <a:pt x="18" y="3"/>
                    <a:pt x="21" y="3"/>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6" name="Freeform 993">
              <a:extLst>
                <a:ext uri="{FF2B5EF4-FFF2-40B4-BE49-F238E27FC236}">
                  <a16:creationId xmlns:a16="http://schemas.microsoft.com/office/drawing/2014/main" id="{F1B2FBF5-3BA7-9732-E023-0922139767F2}"/>
                </a:ext>
              </a:extLst>
            </p:cNvPr>
            <p:cNvSpPr>
              <a:spLocks/>
            </p:cNvSpPr>
            <p:nvPr/>
          </p:nvSpPr>
          <p:spPr bwMode="auto">
            <a:xfrm>
              <a:off x="3325" y="2451"/>
              <a:ext cx="60" cy="9"/>
            </a:xfrm>
            <a:custGeom>
              <a:avLst/>
              <a:gdLst>
                <a:gd name="T0" fmla="*/ 0 w 27"/>
                <a:gd name="T1" fmla="*/ 36 h 4"/>
                <a:gd name="T2" fmla="*/ 142 w 27"/>
                <a:gd name="T3" fmla="*/ 0 h 4"/>
                <a:gd name="T4" fmla="*/ 296 w 27"/>
                <a:gd name="T5" fmla="*/ 25 h 4"/>
                <a:gd name="T6" fmla="*/ 0 60000 65536"/>
                <a:gd name="T7" fmla="*/ 0 60000 65536"/>
                <a:gd name="T8" fmla="*/ 0 60000 65536"/>
              </a:gdLst>
              <a:ahLst/>
              <a:cxnLst>
                <a:cxn ang="T6">
                  <a:pos x="T0" y="T1"/>
                </a:cxn>
                <a:cxn ang="T7">
                  <a:pos x="T2" y="T3"/>
                </a:cxn>
                <a:cxn ang="T8">
                  <a:pos x="T4" y="T5"/>
                </a:cxn>
              </a:cxnLst>
              <a:rect l="0" t="0" r="r" b="b"/>
              <a:pathLst>
                <a:path w="27" h="4">
                  <a:moveTo>
                    <a:pt x="0" y="3"/>
                  </a:moveTo>
                  <a:cubicBezTo>
                    <a:pt x="5" y="3"/>
                    <a:pt x="7" y="0"/>
                    <a:pt x="13" y="0"/>
                  </a:cubicBezTo>
                  <a:cubicBezTo>
                    <a:pt x="17" y="1"/>
                    <a:pt x="23" y="4"/>
                    <a:pt x="27" y="2"/>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7" name="Freeform 994">
              <a:extLst>
                <a:ext uri="{FF2B5EF4-FFF2-40B4-BE49-F238E27FC236}">
                  <a16:creationId xmlns:a16="http://schemas.microsoft.com/office/drawing/2014/main" id="{5832C8CE-A785-84B4-8422-E69E3402F0BA}"/>
                </a:ext>
              </a:extLst>
            </p:cNvPr>
            <p:cNvSpPr>
              <a:spLocks/>
            </p:cNvSpPr>
            <p:nvPr/>
          </p:nvSpPr>
          <p:spPr bwMode="auto">
            <a:xfrm>
              <a:off x="3111" y="2224"/>
              <a:ext cx="30" cy="67"/>
            </a:xfrm>
            <a:custGeom>
              <a:avLst/>
              <a:gdLst>
                <a:gd name="T0" fmla="*/ 134 w 13"/>
                <a:gd name="T1" fmla="*/ 0 h 30"/>
                <a:gd name="T2" fmla="*/ 111 w 13"/>
                <a:gd name="T3" fmla="*/ 170 h 30"/>
                <a:gd name="T4" fmla="*/ 0 w 13"/>
                <a:gd name="T5" fmla="*/ 335 h 30"/>
                <a:gd name="T6" fmla="*/ 0 60000 65536"/>
                <a:gd name="T7" fmla="*/ 0 60000 65536"/>
                <a:gd name="T8" fmla="*/ 0 60000 65536"/>
              </a:gdLst>
              <a:ahLst/>
              <a:cxnLst>
                <a:cxn ang="T6">
                  <a:pos x="T0" y="T1"/>
                </a:cxn>
                <a:cxn ang="T7">
                  <a:pos x="T2" y="T3"/>
                </a:cxn>
                <a:cxn ang="T8">
                  <a:pos x="T4" y="T5"/>
                </a:cxn>
              </a:cxnLst>
              <a:rect l="0" t="0" r="r" b="b"/>
              <a:pathLst>
                <a:path w="13" h="30">
                  <a:moveTo>
                    <a:pt x="11" y="0"/>
                  </a:moveTo>
                  <a:cubicBezTo>
                    <a:pt x="13" y="7"/>
                    <a:pt x="12" y="9"/>
                    <a:pt x="9" y="15"/>
                  </a:cubicBezTo>
                  <a:cubicBezTo>
                    <a:pt x="6" y="20"/>
                    <a:pt x="2" y="25"/>
                    <a:pt x="0" y="30"/>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8" name="Freeform 995">
              <a:extLst>
                <a:ext uri="{FF2B5EF4-FFF2-40B4-BE49-F238E27FC236}">
                  <a16:creationId xmlns:a16="http://schemas.microsoft.com/office/drawing/2014/main" id="{F4A6E2D7-2DBB-7EC9-E6FD-753507175D15}"/>
                </a:ext>
              </a:extLst>
            </p:cNvPr>
            <p:cNvSpPr>
              <a:spLocks/>
            </p:cNvSpPr>
            <p:nvPr/>
          </p:nvSpPr>
          <p:spPr bwMode="auto">
            <a:xfrm>
              <a:off x="2918" y="3700"/>
              <a:ext cx="321" cy="265"/>
            </a:xfrm>
            <a:custGeom>
              <a:avLst/>
              <a:gdLst>
                <a:gd name="T0" fmla="*/ 1583 w 143"/>
                <a:gd name="T1" fmla="*/ 1336 h 118"/>
                <a:gd name="T2" fmla="*/ 1618 w 143"/>
                <a:gd name="T3" fmla="*/ 337 h 118"/>
                <a:gd name="T4" fmla="*/ 1618 w 143"/>
                <a:gd name="T5" fmla="*/ 337 h 118"/>
                <a:gd name="T6" fmla="*/ 474 w 143"/>
                <a:gd name="T7" fmla="*/ 171 h 118"/>
                <a:gd name="T8" fmla="*/ 0 w 143"/>
                <a:gd name="T9" fmla="*/ 0 h 118"/>
                <a:gd name="T10" fmla="*/ 45 w 143"/>
                <a:gd name="T11" fmla="*/ 1316 h 1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118">
                  <a:moveTo>
                    <a:pt x="140" y="118"/>
                  </a:moveTo>
                  <a:cubicBezTo>
                    <a:pt x="140" y="111"/>
                    <a:pt x="141" y="65"/>
                    <a:pt x="143" y="30"/>
                  </a:cubicBezTo>
                  <a:cubicBezTo>
                    <a:pt x="143" y="30"/>
                    <a:pt x="143" y="30"/>
                    <a:pt x="143" y="30"/>
                  </a:cubicBezTo>
                  <a:cubicBezTo>
                    <a:pt x="113" y="27"/>
                    <a:pt x="59" y="22"/>
                    <a:pt x="42" y="15"/>
                  </a:cubicBezTo>
                  <a:cubicBezTo>
                    <a:pt x="24" y="9"/>
                    <a:pt x="16" y="6"/>
                    <a:pt x="0" y="0"/>
                  </a:cubicBezTo>
                  <a:cubicBezTo>
                    <a:pt x="3" y="39"/>
                    <a:pt x="2" y="90"/>
                    <a:pt x="4" y="116"/>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9" name="Freeform 996">
              <a:extLst>
                <a:ext uri="{FF2B5EF4-FFF2-40B4-BE49-F238E27FC236}">
                  <a16:creationId xmlns:a16="http://schemas.microsoft.com/office/drawing/2014/main" id="{72B67E44-E739-176D-0810-4E2B445CC219}"/>
                </a:ext>
              </a:extLst>
            </p:cNvPr>
            <p:cNvSpPr>
              <a:spLocks/>
            </p:cNvSpPr>
            <p:nvPr/>
          </p:nvSpPr>
          <p:spPr bwMode="auto">
            <a:xfrm>
              <a:off x="1861" y="1829"/>
              <a:ext cx="741" cy="1551"/>
            </a:xfrm>
            <a:custGeom>
              <a:avLst/>
              <a:gdLst>
                <a:gd name="T0" fmla="*/ 1870 w 330"/>
                <a:gd name="T1" fmla="*/ 0 h 691"/>
                <a:gd name="T2" fmla="*/ 1992 w 330"/>
                <a:gd name="T3" fmla="*/ 429 h 691"/>
                <a:gd name="T4" fmla="*/ 2263 w 330"/>
                <a:gd name="T5" fmla="*/ 725 h 691"/>
                <a:gd name="T6" fmla="*/ 2546 w 330"/>
                <a:gd name="T7" fmla="*/ 918 h 691"/>
                <a:gd name="T8" fmla="*/ 2874 w 330"/>
                <a:gd name="T9" fmla="*/ 1210 h 691"/>
                <a:gd name="T10" fmla="*/ 3474 w 330"/>
                <a:gd name="T11" fmla="*/ 1446 h 691"/>
                <a:gd name="T12" fmla="*/ 3011 w 330"/>
                <a:gd name="T13" fmla="*/ 2761 h 691"/>
                <a:gd name="T14" fmla="*/ 2737 w 330"/>
                <a:gd name="T15" fmla="*/ 3380 h 691"/>
                <a:gd name="T16" fmla="*/ 2400 w 330"/>
                <a:gd name="T17" fmla="*/ 4051 h 691"/>
                <a:gd name="T18" fmla="*/ 2117 w 330"/>
                <a:gd name="T19" fmla="*/ 4736 h 691"/>
                <a:gd name="T20" fmla="*/ 1911 w 330"/>
                <a:gd name="T21" fmla="*/ 5416 h 691"/>
                <a:gd name="T22" fmla="*/ 1733 w 330"/>
                <a:gd name="T23" fmla="*/ 6731 h 691"/>
                <a:gd name="T24" fmla="*/ 1936 w 330"/>
                <a:gd name="T25" fmla="*/ 7270 h 691"/>
                <a:gd name="T26" fmla="*/ 2174 w 330"/>
                <a:gd name="T27" fmla="*/ 7793 h 691"/>
                <a:gd name="T28" fmla="*/ 2183 w 330"/>
                <a:gd name="T29" fmla="*/ 7804 h 691"/>
                <a:gd name="T30" fmla="*/ 1972 w 330"/>
                <a:gd name="T31" fmla="*/ 7780 h 691"/>
                <a:gd name="T32" fmla="*/ 1781 w 330"/>
                <a:gd name="T33" fmla="*/ 7679 h 691"/>
                <a:gd name="T34" fmla="*/ 1381 w 330"/>
                <a:gd name="T35" fmla="*/ 7416 h 691"/>
                <a:gd name="T36" fmla="*/ 1226 w 330"/>
                <a:gd name="T37" fmla="*/ 7194 h 691"/>
                <a:gd name="T38" fmla="*/ 999 w 330"/>
                <a:gd name="T39" fmla="*/ 7023 h 691"/>
                <a:gd name="T40" fmla="*/ 680 w 330"/>
                <a:gd name="T41" fmla="*/ 6534 h 691"/>
                <a:gd name="T42" fmla="*/ 56 w 330"/>
                <a:gd name="T43" fmla="*/ 5270 h 691"/>
                <a:gd name="T44" fmla="*/ 171 w 330"/>
                <a:gd name="T45" fmla="*/ 3825 h 691"/>
                <a:gd name="T46" fmla="*/ 283 w 330"/>
                <a:gd name="T47" fmla="*/ 3124 h 691"/>
                <a:gd name="T48" fmla="*/ 397 w 330"/>
                <a:gd name="T49" fmla="*/ 2388 h 691"/>
                <a:gd name="T50" fmla="*/ 907 w 330"/>
                <a:gd name="T51" fmla="*/ 1109 h 691"/>
                <a:gd name="T52" fmla="*/ 952 w 330"/>
                <a:gd name="T53" fmla="*/ 963 h 6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0" h="691">
                  <a:moveTo>
                    <a:pt x="165" y="0"/>
                  </a:moveTo>
                  <a:cubicBezTo>
                    <a:pt x="161" y="12"/>
                    <a:pt x="169" y="28"/>
                    <a:pt x="176" y="38"/>
                  </a:cubicBezTo>
                  <a:cubicBezTo>
                    <a:pt x="182" y="48"/>
                    <a:pt x="192" y="56"/>
                    <a:pt x="200" y="64"/>
                  </a:cubicBezTo>
                  <a:cubicBezTo>
                    <a:pt x="208" y="72"/>
                    <a:pt x="216" y="75"/>
                    <a:pt x="225" y="81"/>
                  </a:cubicBezTo>
                  <a:cubicBezTo>
                    <a:pt x="236" y="88"/>
                    <a:pt x="243" y="100"/>
                    <a:pt x="254" y="107"/>
                  </a:cubicBezTo>
                  <a:cubicBezTo>
                    <a:pt x="269" y="118"/>
                    <a:pt x="296" y="110"/>
                    <a:pt x="307" y="128"/>
                  </a:cubicBezTo>
                  <a:cubicBezTo>
                    <a:pt x="330" y="169"/>
                    <a:pt x="279" y="210"/>
                    <a:pt x="266" y="244"/>
                  </a:cubicBezTo>
                  <a:cubicBezTo>
                    <a:pt x="259" y="263"/>
                    <a:pt x="253" y="281"/>
                    <a:pt x="242" y="299"/>
                  </a:cubicBezTo>
                  <a:cubicBezTo>
                    <a:pt x="230" y="319"/>
                    <a:pt x="218" y="336"/>
                    <a:pt x="212" y="358"/>
                  </a:cubicBezTo>
                  <a:cubicBezTo>
                    <a:pt x="205" y="379"/>
                    <a:pt x="195" y="399"/>
                    <a:pt x="187" y="419"/>
                  </a:cubicBezTo>
                  <a:cubicBezTo>
                    <a:pt x="178" y="438"/>
                    <a:pt x="176" y="459"/>
                    <a:pt x="169" y="479"/>
                  </a:cubicBezTo>
                  <a:cubicBezTo>
                    <a:pt x="157" y="518"/>
                    <a:pt x="135" y="553"/>
                    <a:pt x="153" y="595"/>
                  </a:cubicBezTo>
                  <a:cubicBezTo>
                    <a:pt x="160" y="613"/>
                    <a:pt x="162" y="626"/>
                    <a:pt x="171" y="643"/>
                  </a:cubicBezTo>
                  <a:cubicBezTo>
                    <a:pt x="176" y="655"/>
                    <a:pt x="183" y="677"/>
                    <a:pt x="192" y="689"/>
                  </a:cubicBezTo>
                  <a:cubicBezTo>
                    <a:pt x="194" y="691"/>
                    <a:pt x="195" y="690"/>
                    <a:pt x="193" y="690"/>
                  </a:cubicBezTo>
                  <a:cubicBezTo>
                    <a:pt x="187" y="689"/>
                    <a:pt x="180" y="690"/>
                    <a:pt x="174" y="688"/>
                  </a:cubicBezTo>
                  <a:cubicBezTo>
                    <a:pt x="168" y="687"/>
                    <a:pt x="163" y="682"/>
                    <a:pt x="157" y="679"/>
                  </a:cubicBezTo>
                  <a:cubicBezTo>
                    <a:pt x="144" y="673"/>
                    <a:pt x="132" y="668"/>
                    <a:pt x="122" y="656"/>
                  </a:cubicBezTo>
                  <a:cubicBezTo>
                    <a:pt x="117" y="650"/>
                    <a:pt x="114" y="642"/>
                    <a:pt x="108" y="636"/>
                  </a:cubicBezTo>
                  <a:cubicBezTo>
                    <a:pt x="102" y="630"/>
                    <a:pt x="94" y="627"/>
                    <a:pt x="88" y="621"/>
                  </a:cubicBezTo>
                  <a:cubicBezTo>
                    <a:pt x="75" y="611"/>
                    <a:pt x="67" y="593"/>
                    <a:pt x="60" y="578"/>
                  </a:cubicBezTo>
                  <a:cubicBezTo>
                    <a:pt x="41" y="541"/>
                    <a:pt x="11" y="508"/>
                    <a:pt x="5" y="466"/>
                  </a:cubicBezTo>
                  <a:cubicBezTo>
                    <a:pt x="0" y="426"/>
                    <a:pt x="1" y="374"/>
                    <a:pt x="15" y="338"/>
                  </a:cubicBezTo>
                  <a:cubicBezTo>
                    <a:pt x="22" y="317"/>
                    <a:pt x="22" y="298"/>
                    <a:pt x="25" y="276"/>
                  </a:cubicBezTo>
                  <a:cubicBezTo>
                    <a:pt x="28" y="254"/>
                    <a:pt x="32" y="233"/>
                    <a:pt x="35" y="211"/>
                  </a:cubicBezTo>
                  <a:cubicBezTo>
                    <a:pt x="38" y="175"/>
                    <a:pt x="53" y="125"/>
                    <a:pt x="80" y="98"/>
                  </a:cubicBezTo>
                  <a:cubicBezTo>
                    <a:pt x="83" y="93"/>
                    <a:pt x="83" y="87"/>
                    <a:pt x="84" y="85"/>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0" name="Freeform 997">
              <a:extLst>
                <a:ext uri="{FF2B5EF4-FFF2-40B4-BE49-F238E27FC236}">
                  <a16:creationId xmlns:a16="http://schemas.microsoft.com/office/drawing/2014/main" id="{520F1DA2-58D9-C7E6-E7D3-C24CCC0E9C75}"/>
                </a:ext>
              </a:extLst>
            </p:cNvPr>
            <p:cNvSpPr>
              <a:spLocks/>
            </p:cNvSpPr>
            <p:nvPr/>
          </p:nvSpPr>
          <p:spPr bwMode="auto">
            <a:xfrm>
              <a:off x="2393" y="2314"/>
              <a:ext cx="104" cy="83"/>
            </a:xfrm>
            <a:custGeom>
              <a:avLst/>
              <a:gdLst>
                <a:gd name="T0" fmla="*/ 0 w 46"/>
                <a:gd name="T1" fmla="*/ 417 h 37"/>
                <a:gd name="T2" fmla="*/ 321 w 46"/>
                <a:gd name="T3" fmla="*/ 236 h 37"/>
                <a:gd name="T4" fmla="*/ 430 w 46"/>
                <a:gd name="T5" fmla="*/ 137 h 37"/>
                <a:gd name="T6" fmla="*/ 531 w 46"/>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7">
                  <a:moveTo>
                    <a:pt x="0" y="37"/>
                  </a:moveTo>
                  <a:cubicBezTo>
                    <a:pt x="11" y="35"/>
                    <a:pt x="20" y="30"/>
                    <a:pt x="28" y="21"/>
                  </a:cubicBezTo>
                  <a:cubicBezTo>
                    <a:pt x="30" y="18"/>
                    <a:pt x="34" y="16"/>
                    <a:pt x="37" y="12"/>
                  </a:cubicBezTo>
                  <a:cubicBezTo>
                    <a:pt x="40" y="8"/>
                    <a:pt x="42" y="2"/>
                    <a:pt x="46" y="0"/>
                  </a:cubicBezTo>
                </a:path>
              </a:pathLst>
            </a:custGeom>
            <a:noFill/>
            <a:ln w="7938" cap="flat">
              <a:solidFill>
                <a:srgbClr val="92475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1" name="Freeform 998">
              <a:extLst>
                <a:ext uri="{FF2B5EF4-FFF2-40B4-BE49-F238E27FC236}">
                  <a16:creationId xmlns:a16="http://schemas.microsoft.com/office/drawing/2014/main" id="{82B2B8F4-C9AD-0CB9-C797-05AAE16A40DA}"/>
                </a:ext>
              </a:extLst>
            </p:cNvPr>
            <p:cNvSpPr>
              <a:spLocks noEditPoints="1"/>
            </p:cNvSpPr>
            <p:nvPr/>
          </p:nvSpPr>
          <p:spPr bwMode="auto">
            <a:xfrm>
              <a:off x="2185" y="2422"/>
              <a:ext cx="1508" cy="1180"/>
            </a:xfrm>
            <a:custGeom>
              <a:avLst/>
              <a:gdLst>
                <a:gd name="T0" fmla="*/ 891 w 672"/>
                <a:gd name="T1" fmla="*/ 1606 h 526"/>
                <a:gd name="T2" fmla="*/ 2161 w 672"/>
                <a:gd name="T3" fmla="*/ 1016 h 526"/>
                <a:gd name="T4" fmla="*/ 1355 w 672"/>
                <a:gd name="T5" fmla="*/ 1353 h 526"/>
                <a:gd name="T6" fmla="*/ 429 w 672"/>
                <a:gd name="T7" fmla="*/ 1705 h 526"/>
                <a:gd name="T8" fmla="*/ 101 w 672"/>
                <a:gd name="T9" fmla="*/ 3396 h 526"/>
                <a:gd name="T10" fmla="*/ 1481 w 672"/>
                <a:gd name="T11" fmla="*/ 4484 h 526"/>
                <a:gd name="T12" fmla="*/ 2870 w 672"/>
                <a:gd name="T13" fmla="*/ 5521 h 526"/>
                <a:gd name="T14" fmla="*/ 2498 w 672"/>
                <a:gd name="T15" fmla="*/ 5184 h 526"/>
                <a:gd name="T16" fmla="*/ 2125 w 672"/>
                <a:gd name="T17" fmla="*/ 4776 h 526"/>
                <a:gd name="T18" fmla="*/ 2760 w 672"/>
                <a:gd name="T19" fmla="*/ 4639 h 526"/>
                <a:gd name="T20" fmla="*/ 2125 w 672"/>
                <a:gd name="T21" fmla="*/ 4707 h 526"/>
                <a:gd name="T22" fmla="*/ 1299 w 672"/>
                <a:gd name="T23" fmla="*/ 4141 h 526"/>
                <a:gd name="T24" fmla="*/ 110 w 672"/>
                <a:gd name="T25" fmla="*/ 3024 h 526"/>
                <a:gd name="T26" fmla="*/ 3716 w 672"/>
                <a:gd name="T27" fmla="*/ 4040 h 526"/>
                <a:gd name="T28" fmla="*/ 2700 w 672"/>
                <a:gd name="T29" fmla="*/ 3769 h 526"/>
                <a:gd name="T30" fmla="*/ 2307 w 672"/>
                <a:gd name="T31" fmla="*/ 2878 h 526"/>
                <a:gd name="T32" fmla="*/ 3561 w 672"/>
                <a:gd name="T33" fmla="*/ 2833 h 526"/>
                <a:gd name="T34" fmla="*/ 2307 w 672"/>
                <a:gd name="T35" fmla="*/ 2788 h 526"/>
                <a:gd name="T36" fmla="*/ 725 w 672"/>
                <a:gd name="T37" fmla="*/ 3015 h 526"/>
                <a:gd name="T38" fmla="*/ 408 w 672"/>
                <a:gd name="T39" fmla="*/ 2089 h 526"/>
                <a:gd name="T40" fmla="*/ 599 w 672"/>
                <a:gd name="T41" fmla="*/ 3096 h 526"/>
                <a:gd name="T42" fmla="*/ 1833 w 672"/>
                <a:gd name="T43" fmla="*/ 3049 h 526"/>
                <a:gd name="T44" fmla="*/ 2688 w 672"/>
                <a:gd name="T45" fmla="*/ 3841 h 526"/>
                <a:gd name="T46" fmla="*/ 3550 w 672"/>
                <a:gd name="T47" fmla="*/ 4368 h 526"/>
                <a:gd name="T48" fmla="*/ 3355 w 672"/>
                <a:gd name="T49" fmla="*/ 4096 h 526"/>
                <a:gd name="T50" fmla="*/ 7322 w 672"/>
                <a:gd name="T51" fmla="*/ 2279 h 526"/>
                <a:gd name="T52" fmla="*/ 5913 w 672"/>
                <a:gd name="T53" fmla="*/ 745 h 526"/>
                <a:gd name="T54" fmla="*/ 7084 w 672"/>
                <a:gd name="T55" fmla="*/ 137 h 526"/>
                <a:gd name="T56" fmla="*/ 6975 w 672"/>
                <a:gd name="T57" fmla="*/ 0 h 526"/>
                <a:gd name="T58" fmla="*/ 5707 w 672"/>
                <a:gd name="T59" fmla="*/ 1501 h 526"/>
                <a:gd name="T60" fmla="*/ 5852 w 672"/>
                <a:gd name="T61" fmla="*/ 2631 h 526"/>
                <a:gd name="T62" fmla="*/ 5493 w 672"/>
                <a:gd name="T63" fmla="*/ 2833 h 526"/>
                <a:gd name="T64" fmla="*/ 4879 w 672"/>
                <a:gd name="T65" fmla="*/ 2878 h 526"/>
                <a:gd name="T66" fmla="*/ 4986 w 672"/>
                <a:gd name="T67" fmla="*/ 2914 h 526"/>
                <a:gd name="T68" fmla="*/ 4688 w 672"/>
                <a:gd name="T69" fmla="*/ 3161 h 526"/>
                <a:gd name="T70" fmla="*/ 5253 w 672"/>
                <a:gd name="T71" fmla="*/ 2970 h 526"/>
                <a:gd name="T72" fmla="*/ 5675 w 672"/>
                <a:gd name="T73" fmla="*/ 2903 h 526"/>
                <a:gd name="T74" fmla="*/ 5987 w 672"/>
                <a:gd name="T75" fmla="*/ 2598 h 526"/>
                <a:gd name="T76" fmla="*/ 6079 w 672"/>
                <a:gd name="T77" fmla="*/ 3542 h 526"/>
                <a:gd name="T78" fmla="*/ 5379 w 672"/>
                <a:gd name="T79" fmla="*/ 4267 h 526"/>
                <a:gd name="T80" fmla="*/ 4905 w 672"/>
                <a:gd name="T81" fmla="*/ 4574 h 526"/>
                <a:gd name="T82" fmla="*/ 4995 w 672"/>
                <a:gd name="T83" fmla="*/ 4821 h 526"/>
                <a:gd name="T84" fmla="*/ 5404 w 672"/>
                <a:gd name="T85" fmla="*/ 4392 h 526"/>
                <a:gd name="T86" fmla="*/ 6068 w 672"/>
                <a:gd name="T87" fmla="*/ 3668 h 526"/>
                <a:gd name="T88" fmla="*/ 6093 w 672"/>
                <a:gd name="T89" fmla="*/ 4991 h 526"/>
                <a:gd name="T90" fmla="*/ 6149 w 672"/>
                <a:gd name="T91" fmla="*/ 4978 h 526"/>
                <a:gd name="T92" fmla="*/ 6158 w 672"/>
                <a:gd name="T93" fmla="*/ 3648 h 526"/>
                <a:gd name="T94" fmla="*/ 6032 w 672"/>
                <a:gd name="T95" fmla="*/ 2452 h 526"/>
                <a:gd name="T96" fmla="*/ 5550 w 672"/>
                <a:gd name="T97" fmla="*/ 992 h 526"/>
                <a:gd name="T98" fmla="*/ 5821 w 672"/>
                <a:gd name="T99" fmla="*/ 745 h 526"/>
                <a:gd name="T100" fmla="*/ 6723 w 672"/>
                <a:gd name="T101" fmla="*/ 2279 h 526"/>
                <a:gd name="T102" fmla="*/ 6849 w 672"/>
                <a:gd name="T103" fmla="*/ 3477 h 526"/>
                <a:gd name="T104" fmla="*/ 6905 w 672"/>
                <a:gd name="T105" fmla="*/ 4514 h 526"/>
                <a:gd name="T106" fmla="*/ 7019 w 672"/>
                <a:gd name="T107" fmla="*/ 3885 h 526"/>
                <a:gd name="T108" fmla="*/ 6838 w 672"/>
                <a:gd name="T109" fmla="*/ 2380 h 526"/>
                <a:gd name="T110" fmla="*/ 6930 w 672"/>
                <a:gd name="T111" fmla="*/ 1842 h 526"/>
                <a:gd name="T112" fmla="*/ 7538 w 672"/>
                <a:gd name="T113" fmla="*/ 2869 h 5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2" h="526">
                  <a:moveTo>
                    <a:pt x="50" y="152"/>
                  </a:moveTo>
                  <a:cubicBezTo>
                    <a:pt x="50" y="150"/>
                    <a:pt x="50" y="148"/>
                    <a:pt x="51" y="147"/>
                  </a:cubicBezTo>
                  <a:cubicBezTo>
                    <a:pt x="52" y="146"/>
                    <a:pt x="54" y="145"/>
                    <a:pt x="55" y="144"/>
                  </a:cubicBezTo>
                  <a:cubicBezTo>
                    <a:pt x="59" y="142"/>
                    <a:pt x="64" y="141"/>
                    <a:pt x="70" y="141"/>
                  </a:cubicBezTo>
                  <a:cubicBezTo>
                    <a:pt x="73" y="141"/>
                    <a:pt x="77" y="141"/>
                    <a:pt x="79" y="142"/>
                  </a:cubicBezTo>
                  <a:cubicBezTo>
                    <a:pt x="84" y="142"/>
                    <a:pt x="88" y="142"/>
                    <a:pt x="91" y="142"/>
                  </a:cubicBezTo>
                  <a:cubicBezTo>
                    <a:pt x="105" y="142"/>
                    <a:pt x="113" y="137"/>
                    <a:pt x="125" y="126"/>
                  </a:cubicBezTo>
                  <a:cubicBezTo>
                    <a:pt x="139" y="114"/>
                    <a:pt x="153" y="119"/>
                    <a:pt x="172" y="113"/>
                  </a:cubicBezTo>
                  <a:cubicBezTo>
                    <a:pt x="178" y="111"/>
                    <a:pt x="181" y="103"/>
                    <a:pt x="184" y="100"/>
                  </a:cubicBezTo>
                  <a:cubicBezTo>
                    <a:pt x="186" y="96"/>
                    <a:pt x="187" y="93"/>
                    <a:pt x="191" y="90"/>
                  </a:cubicBezTo>
                  <a:cubicBezTo>
                    <a:pt x="197" y="83"/>
                    <a:pt x="212" y="78"/>
                    <a:pt x="223" y="76"/>
                  </a:cubicBezTo>
                  <a:cubicBezTo>
                    <a:pt x="212" y="78"/>
                    <a:pt x="196" y="79"/>
                    <a:pt x="186" y="90"/>
                  </a:cubicBezTo>
                  <a:cubicBezTo>
                    <a:pt x="182" y="94"/>
                    <a:pt x="180" y="97"/>
                    <a:pt x="178" y="100"/>
                  </a:cubicBezTo>
                  <a:cubicBezTo>
                    <a:pt x="177" y="102"/>
                    <a:pt x="175" y="104"/>
                    <a:pt x="169" y="106"/>
                  </a:cubicBezTo>
                  <a:cubicBezTo>
                    <a:pt x="154" y="110"/>
                    <a:pt x="137" y="106"/>
                    <a:pt x="120" y="120"/>
                  </a:cubicBezTo>
                  <a:cubicBezTo>
                    <a:pt x="108" y="131"/>
                    <a:pt x="103" y="134"/>
                    <a:pt x="91" y="134"/>
                  </a:cubicBezTo>
                  <a:cubicBezTo>
                    <a:pt x="88" y="134"/>
                    <a:pt x="84" y="134"/>
                    <a:pt x="80" y="134"/>
                  </a:cubicBezTo>
                  <a:cubicBezTo>
                    <a:pt x="77" y="133"/>
                    <a:pt x="74" y="133"/>
                    <a:pt x="70" y="133"/>
                  </a:cubicBezTo>
                  <a:cubicBezTo>
                    <a:pt x="63" y="133"/>
                    <a:pt x="57" y="134"/>
                    <a:pt x="51" y="136"/>
                  </a:cubicBezTo>
                  <a:cubicBezTo>
                    <a:pt x="45" y="139"/>
                    <a:pt x="38" y="143"/>
                    <a:pt x="38" y="151"/>
                  </a:cubicBezTo>
                  <a:cubicBezTo>
                    <a:pt x="38" y="159"/>
                    <a:pt x="42" y="166"/>
                    <a:pt x="43" y="169"/>
                  </a:cubicBezTo>
                  <a:lnTo>
                    <a:pt x="50" y="152"/>
                  </a:lnTo>
                  <a:close/>
                  <a:moveTo>
                    <a:pt x="22" y="226"/>
                  </a:moveTo>
                  <a:cubicBezTo>
                    <a:pt x="14" y="232"/>
                    <a:pt x="2" y="251"/>
                    <a:pt x="0" y="268"/>
                  </a:cubicBezTo>
                  <a:cubicBezTo>
                    <a:pt x="0" y="280"/>
                    <a:pt x="4" y="293"/>
                    <a:pt x="9" y="301"/>
                  </a:cubicBezTo>
                  <a:cubicBezTo>
                    <a:pt x="16" y="312"/>
                    <a:pt x="27" y="316"/>
                    <a:pt x="38" y="320"/>
                  </a:cubicBezTo>
                  <a:cubicBezTo>
                    <a:pt x="48" y="324"/>
                    <a:pt x="58" y="328"/>
                    <a:pt x="65" y="335"/>
                  </a:cubicBezTo>
                  <a:cubicBezTo>
                    <a:pt x="72" y="342"/>
                    <a:pt x="76" y="350"/>
                    <a:pt x="86" y="356"/>
                  </a:cubicBezTo>
                  <a:cubicBezTo>
                    <a:pt x="96" y="362"/>
                    <a:pt x="103" y="364"/>
                    <a:pt x="109" y="372"/>
                  </a:cubicBezTo>
                  <a:cubicBezTo>
                    <a:pt x="116" y="380"/>
                    <a:pt x="119" y="390"/>
                    <a:pt x="131" y="397"/>
                  </a:cubicBezTo>
                  <a:cubicBezTo>
                    <a:pt x="142" y="404"/>
                    <a:pt x="155" y="402"/>
                    <a:pt x="162" y="406"/>
                  </a:cubicBezTo>
                  <a:cubicBezTo>
                    <a:pt x="168" y="411"/>
                    <a:pt x="171" y="418"/>
                    <a:pt x="172" y="418"/>
                  </a:cubicBezTo>
                  <a:cubicBezTo>
                    <a:pt x="175" y="426"/>
                    <a:pt x="178" y="435"/>
                    <a:pt x="183" y="442"/>
                  </a:cubicBezTo>
                  <a:cubicBezTo>
                    <a:pt x="194" y="458"/>
                    <a:pt x="203" y="460"/>
                    <a:pt x="219" y="465"/>
                  </a:cubicBezTo>
                  <a:cubicBezTo>
                    <a:pt x="232" y="468"/>
                    <a:pt x="239" y="481"/>
                    <a:pt x="254" y="489"/>
                  </a:cubicBezTo>
                  <a:cubicBezTo>
                    <a:pt x="264" y="493"/>
                    <a:pt x="274" y="494"/>
                    <a:pt x="283" y="494"/>
                  </a:cubicBezTo>
                  <a:cubicBezTo>
                    <a:pt x="295" y="494"/>
                    <a:pt x="306" y="490"/>
                    <a:pt x="317" y="490"/>
                  </a:cubicBezTo>
                  <a:cubicBezTo>
                    <a:pt x="306" y="490"/>
                    <a:pt x="294" y="490"/>
                    <a:pt x="283" y="490"/>
                  </a:cubicBezTo>
                  <a:cubicBezTo>
                    <a:pt x="274" y="490"/>
                    <a:pt x="265" y="487"/>
                    <a:pt x="257" y="483"/>
                  </a:cubicBezTo>
                  <a:cubicBezTo>
                    <a:pt x="244" y="477"/>
                    <a:pt x="237" y="464"/>
                    <a:pt x="221" y="459"/>
                  </a:cubicBezTo>
                  <a:cubicBezTo>
                    <a:pt x="204" y="453"/>
                    <a:pt x="198" y="454"/>
                    <a:pt x="188" y="439"/>
                  </a:cubicBezTo>
                  <a:cubicBezTo>
                    <a:pt x="185" y="435"/>
                    <a:pt x="183" y="429"/>
                    <a:pt x="181" y="424"/>
                  </a:cubicBezTo>
                  <a:cubicBezTo>
                    <a:pt x="180" y="423"/>
                    <a:pt x="181" y="422"/>
                    <a:pt x="182" y="422"/>
                  </a:cubicBezTo>
                  <a:cubicBezTo>
                    <a:pt x="184" y="422"/>
                    <a:pt x="186" y="423"/>
                    <a:pt x="188" y="423"/>
                  </a:cubicBezTo>
                  <a:cubicBezTo>
                    <a:pt x="188" y="423"/>
                    <a:pt x="188" y="423"/>
                    <a:pt x="188" y="423"/>
                  </a:cubicBezTo>
                  <a:cubicBezTo>
                    <a:pt x="195" y="423"/>
                    <a:pt x="200" y="418"/>
                    <a:pt x="207" y="416"/>
                  </a:cubicBezTo>
                  <a:cubicBezTo>
                    <a:pt x="214" y="413"/>
                    <a:pt x="218" y="408"/>
                    <a:pt x="225" y="408"/>
                  </a:cubicBezTo>
                  <a:cubicBezTo>
                    <a:pt x="225" y="408"/>
                    <a:pt x="225" y="408"/>
                    <a:pt x="225" y="408"/>
                  </a:cubicBezTo>
                  <a:cubicBezTo>
                    <a:pt x="229" y="408"/>
                    <a:pt x="237" y="411"/>
                    <a:pt x="244" y="411"/>
                  </a:cubicBezTo>
                  <a:cubicBezTo>
                    <a:pt x="245" y="411"/>
                    <a:pt x="244" y="411"/>
                    <a:pt x="244" y="411"/>
                  </a:cubicBezTo>
                  <a:cubicBezTo>
                    <a:pt x="244" y="411"/>
                    <a:pt x="245" y="411"/>
                    <a:pt x="244" y="411"/>
                  </a:cubicBezTo>
                  <a:cubicBezTo>
                    <a:pt x="239" y="411"/>
                    <a:pt x="232" y="405"/>
                    <a:pt x="226" y="405"/>
                  </a:cubicBezTo>
                  <a:cubicBezTo>
                    <a:pt x="226" y="405"/>
                    <a:pt x="225" y="405"/>
                    <a:pt x="225" y="405"/>
                  </a:cubicBezTo>
                  <a:cubicBezTo>
                    <a:pt x="216" y="406"/>
                    <a:pt x="212" y="410"/>
                    <a:pt x="206" y="413"/>
                  </a:cubicBezTo>
                  <a:cubicBezTo>
                    <a:pt x="199" y="415"/>
                    <a:pt x="194" y="417"/>
                    <a:pt x="188" y="417"/>
                  </a:cubicBezTo>
                  <a:cubicBezTo>
                    <a:pt x="185" y="417"/>
                    <a:pt x="183" y="416"/>
                    <a:pt x="180" y="415"/>
                  </a:cubicBezTo>
                  <a:cubicBezTo>
                    <a:pt x="179" y="415"/>
                    <a:pt x="176" y="412"/>
                    <a:pt x="176" y="411"/>
                  </a:cubicBezTo>
                  <a:cubicBezTo>
                    <a:pt x="173" y="406"/>
                    <a:pt x="170" y="402"/>
                    <a:pt x="166" y="400"/>
                  </a:cubicBezTo>
                  <a:cubicBezTo>
                    <a:pt x="156" y="394"/>
                    <a:pt x="143" y="396"/>
                    <a:pt x="135" y="391"/>
                  </a:cubicBezTo>
                  <a:cubicBezTo>
                    <a:pt x="126" y="385"/>
                    <a:pt x="123" y="377"/>
                    <a:pt x="115" y="367"/>
                  </a:cubicBezTo>
                  <a:cubicBezTo>
                    <a:pt x="108" y="358"/>
                    <a:pt x="99" y="354"/>
                    <a:pt x="90" y="349"/>
                  </a:cubicBezTo>
                  <a:cubicBezTo>
                    <a:pt x="82" y="344"/>
                    <a:pt x="78" y="337"/>
                    <a:pt x="71" y="330"/>
                  </a:cubicBezTo>
                  <a:cubicBezTo>
                    <a:pt x="62" y="321"/>
                    <a:pt x="51" y="317"/>
                    <a:pt x="40" y="313"/>
                  </a:cubicBezTo>
                  <a:cubicBezTo>
                    <a:pt x="30" y="309"/>
                    <a:pt x="21" y="305"/>
                    <a:pt x="16" y="297"/>
                  </a:cubicBezTo>
                  <a:cubicBezTo>
                    <a:pt x="12" y="291"/>
                    <a:pt x="10" y="278"/>
                    <a:pt x="10" y="268"/>
                  </a:cubicBezTo>
                  <a:cubicBezTo>
                    <a:pt x="10" y="257"/>
                    <a:pt x="16" y="249"/>
                    <a:pt x="23" y="246"/>
                  </a:cubicBezTo>
                  <a:cubicBezTo>
                    <a:pt x="28" y="241"/>
                    <a:pt x="25" y="236"/>
                    <a:pt x="25" y="236"/>
                  </a:cubicBezTo>
                  <a:moveTo>
                    <a:pt x="166" y="270"/>
                  </a:moveTo>
                  <a:cubicBezTo>
                    <a:pt x="166" y="270"/>
                    <a:pt x="166" y="270"/>
                    <a:pt x="166" y="270"/>
                  </a:cubicBezTo>
                  <a:close/>
                  <a:moveTo>
                    <a:pt x="329" y="358"/>
                  </a:moveTo>
                  <a:cubicBezTo>
                    <a:pt x="329" y="358"/>
                    <a:pt x="329" y="358"/>
                    <a:pt x="329" y="358"/>
                  </a:cubicBezTo>
                  <a:cubicBezTo>
                    <a:pt x="319" y="358"/>
                    <a:pt x="307" y="359"/>
                    <a:pt x="297" y="359"/>
                  </a:cubicBezTo>
                  <a:cubicBezTo>
                    <a:pt x="291" y="359"/>
                    <a:pt x="287" y="358"/>
                    <a:pt x="282" y="356"/>
                  </a:cubicBezTo>
                  <a:cubicBezTo>
                    <a:pt x="275" y="352"/>
                    <a:pt x="272" y="346"/>
                    <a:pt x="264" y="341"/>
                  </a:cubicBezTo>
                  <a:cubicBezTo>
                    <a:pt x="256" y="336"/>
                    <a:pt x="247" y="336"/>
                    <a:pt x="239" y="334"/>
                  </a:cubicBezTo>
                  <a:cubicBezTo>
                    <a:pt x="219" y="329"/>
                    <a:pt x="204" y="323"/>
                    <a:pt x="197" y="303"/>
                  </a:cubicBezTo>
                  <a:cubicBezTo>
                    <a:pt x="195" y="297"/>
                    <a:pt x="192" y="287"/>
                    <a:pt x="188" y="279"/>
                  </a:cubicBezTo>
                  <a:cubicBezTo>
                    <a:pt x="186" y="274"/>
                    <a:pt x="182" y="269"/>
                    <a:pt x="176" y="267"/>
                  </a:cubicBezTo>
                  <a:cubicBezTo>
                    <a:pt x="177" y="266"/>
                    <a:pt x="178" y="266"/>
                    <a:pt x="179" y="266"/>
                  </a:cubicBezTo>
                  <a:cubicBezTo>
                    <a:pt x="191" y="260"/>
                    <a:pt x="195" y="255"/>
                    <a:pt x="204" y="255"/>
                  </a:cubicBezTo>
                  <a:cubicBezTo>
                    <a:pt x="205" y="255"/>
                    <a:pt x="207" y="256"/>
                    <a:pt x="210" y="256"/>
                  </a:cubicBezTo>
                  <a:cubicBezTo>
                    <a:pt x="219" y="257"/>
                    <a:pt x="229" y="261"/>
                    <a:pt x="241" y="262"/>
                  </a:cubicBezTo>
                  <a:cubicBezTo>
                    <a:pt x="242" y="262"/>
                    <a:pt x="244" y="262"/>
                    <a:pt x="245" y="262"/>
                  </a:cubicBezTo>
                  <a:cubicBezTo>
                    <a:pt x="256" y="262"/>
                    <a:pt x="266" y="260"/>
                    <a:pt x="276" y="259"/>
                  </a:cubicBezTo>
                  <a:cubicBezTo>
                    <a:pt x="290" y="258"/>
                    <a:pt x="301" y="253"/>
                    <a:pt x="315" y="251"/>
                  </a:cubicBezTo>
                  <a:cubicBezTo>
                    <a:pt x="302" y="253"/>
                    <a:pt x="289" y="253"/>
                    <a:pt x="274" y="254"/>
                  </a:cubicBezTo>
                  <a:cubicBezTo>
                    <a:pt x="263" y="254"/>
                    <a:pt x="253" y="258"/>
                    <a:pt x="243" y="258"/>
                  </a:cubicBezTo>
                  <a:cubicBezTo>
                    <a:pt x="242" y="258"/>
                    <a:pt x="241" y="258"/>
                    <a:pt x="240" y="258"/>
                  </a:cubicBezTo>
                  <a:cubicBezTo>
                    <a:pt x="231" y="257"/>
                    <a:pt x="223" y="250"/>
                    <a:pt x="211" y="248"/>
                  </a:cubicBezTo>
                  <a:cubicBezTo>
                    <a:pt x="208" y="248"/>
                    <a:pt x="206" y="247"/>
                    <a:pt x="204" y="247"/>
                  </a:cubicBezTo>
                  <a:cubicBezTo>
                    <a:pt x="192" y="247"/>
                    <a:pt x="186" y="254"/>
                    <a:pt x="175" y="258"/>
                  </a:cubicBezTo>
                  <a:cubicBezTo>
                    <a:pt x="170" y="261"/>
                    <a:pt x="166" y="262"/>
                    <a:pt x="162" y="262"/>
                  </a:cubicBezTo>
                  <a:cubicBezTo>
                    <a:pt x="148" y="262"/>
                    <a:pt x="136" y="252"/>
                    <a:pt x="119" y="252"/>
                  </a:cubicBezTo>
                  <a:cubicBezTo>
                    <a:pt x="118" y="252"/>
                    <a:pt x="117" y="252"/>
                    <a:pt x="117" y="252"/>
                  </a:cubicBezTo>
                  <a:cubicBezTo>
                    <a:pt x="96" y="253"/>
                    <a:pt x="81" y="267"/>
                    <a:pt x="64" y="267"/>
                  </a:cubicBezTo>
                  <a:cubicBezTo>
                    <a:pt x="61" y="267"/>
                    <a:pt x="59" y="267"/>
                    <a:pt x="56" y="266"/>
                  </a:cubicBezTo>
                  <a:cubicBezTo>
                    <a:pt x="45" y="263"/>
                    <a:pt x="40" y="256"/>
                    <a:pt x="37" y="249"/>
                  </a:cubicBezTo>
                  <a:cubicBezTo>
                    <a:pt x="33" y="241"/>
                    <a:pt x="33" y="232"/>
                    <a:pt x="31" y="222"/>
                  </a:cubicBezTo>
                  <a:cubicBezTo>
                    <a:pt x="29" y="216"/>
                    <a:pt x="28" y="210"/>
                    <a:pt x="28" y="204"/>
                  </a:cubicBezTo>
                  <a:cubicBezTo>
                    <a:pt x="28" y="194"/>
                    <a:pt x="28" y="191"/>
                    <a:pt x="36" y="185"/>
                  </a:cubicBezTo>
                  <a:cubicBezTo>
                    <a:pt x="37" y="180"/>
                    <a:pt x="43" y="169"/>
                    <a:pt x="43" y="169"/>
                  </a:cubicBezTo>
                  <a:cubicBezTo>
                    <a:pt x="26" y="171"/>
                    <a:pt x="19" y="191"/>
                    <a:pt x="19" y="204"/>
                  </a:cubicBezTo>
                  <a:cubicBezTo>
                    <a:pt x="19" y="211"/>
                    <a:pt x="20" y="218"/>
                    <a:pt x="21" y="224"/>
                  </a:cubicBezTo>
                  <a:cubicBezTo>
                    <a:pt x="23" y="233"/>
                    <a:pt x="25" y="244"/>
                    <a:pt x="29" y="253"/>
                  </a:cubicBezTo>
                  <a:cubicBezTo>
                    <a:pt x="33" y="262"/>
                    <a:pt x="40" y="270"/>
                    <a:pt x="53" y="274"/>
                  </a:cubicBezTo>
                  <a:cubicBezTo>
                    <a:pt x="57" y="275"/>
                    <a:pt x="61" y="275"/>
                    <a:pt x="64" y="275"/>
                  </a:cubicBezTo>
                  <a:cubicBezTo>
                    <a:pt x="64" y="275"/>
                    <a:pt x="64" y="275"/>
                    <a:pt x="64" y="275"/>
                  </a:cubicBezTo>
                  <a:cubicBezTo>
                    <a:pt x="85" y="275"/>
                    <a:pt x="101" y="261"/>
                    <a:pt x="117" y="260"/>
                  </a:cubicBezTo>
                  <a:cubicBezTo>
                    <a:pt x="118" y="260"/>
                    <a:pt x="118" y="260"/>
                    <a:pt x="119" y="260"/>
                  </a:cubicBezTo>
                  <a:cubicBezTo>
                    <a:pt x="132" y="260"/>
                    <a:pt x="145" y="269"/>
                    <a:pt x="162" y="270"/>
                  </a:cubicBezTo>
                  <a:cubicBezTo>
                    <a:pt x="163" y="270"/>
                    <a:pt x="165" y="269"/>
                    <a:pt x="166" y="269"/>
                  </a:cubicBezTo>
                  <a:cubicBezTo>
                    <a:pt x="166" y="270"/>
                    <a:pt x="166" y="270"/>
                    <a:pt x="166" y="270"/>
                  </a:cubicBezTo>
                  <a:cubicBezTo>
                    <a:pt x="175" y="271"/>
                    <a:pt x="179" y="275"/>
                    <a:pt x="183" y="282"/>
                  </a:cubicBezTo>
                  <a:cubicBezTo>
                    <a:pt x="187" y="289"/>
                    <a:pt x="189" y="298"/>
                    <a:pt x="191" y="305"/>
                  </a:cubicBezTo>
                  <a:cubicBezTo>
                    <a:pt x="199" y="328"/>
                    <a:pt x="217" y="335"/>
                    <a:pt x="238" y="340"/>
                  </a:cubicBezTo>
                  <a:cubicBezTo>
                    <a:pt x="247" y="342"/>
                    <a:pt x="255" y="343"/>
                    <a:pt x="261" y="347"/>
                  </a:cubicBezTo>
                  <a:cubicBezTo>
                    <a:pt x="266" y="349"/>
                    <a:pt x="270" y="355"/>
                    <a:pt x="276" y="359"/>
                  </a:cubicBezTo>
                  <a:cubicBezTo>
                    <a:pt x="276" y="359"/>
                    <a:pt x="276" y="359"/>
                    <a:pt x="276" y="359"/>
                  </a:cubicBezTo>
                  <a:cubicBezTo>
                    <a:pt x="284" y="364"/>
                    <a:pt x="296" y="368"/>
                    <a:pt x="303" y="374"/>
                  </a:cubicBezTo>
                  <a:cubicBezTo>
                    <a:pt x="307" y="377"/>
                    <a:pt x="311" y="382"/>
                    <a:pt x="314" y="387"/>
                  </a:cubicBezTo>
                  <a:cubicBezTo>
                    <a:pt x="317" y="392"/>
                    <a:pt x="320" y="397"/>
                    <a:pt x="327" y="399"/>
                  </a:cubicBezTo>
                  <a:cubicBezTo>
                    <a:pt x="321" y="398"/>
                    <a:pt x="320" y="391"/>
                    <a:pt x="317" y="387"/>
                  </a:cubicBezTo>
                  <a:cubicBezTo>
                    <a:pt x="314" y="383"/>
                    <a:pt x="312" y="377"/>
                    <a:pt x="307" y="373"/>
                  </a:cubicBezTo>
                  <a:cubicBezTo>
                    <a:pt x="303" y="369"/>
                    <a:pt x="298" y="366"/>
                    <a:pt x="293" y="363"/>
                  </a:cubicBezTo>
                  <a:cubicBezTo>
                    <a:pt x="294" y="363"/>
                    <a:pt x="296" y="363"/>
                    <a:pt x="297" y="363"/>
                  </a:cubicBezTo>
                  <a:cubicBezTo>
                    <a:pt x="308" y="363"/>
                    <a:pt x="319" y="358"/>
                    <a:pt x="329" y="358"/>
                  </a:cubicBezTo>
                  <a:moveTo>
                    <a:pt x="669" y="251"/>
                  </a:moveTo>
                  <a:cubicBezTo>
                    <a:pt x="665" y="248"/>
                    <a:pt x="665" y="243"/>
                    <a:pt x="664" y="237"/>
                  </a:cubicBezTo>
                  <a:cubicBezTo>
                    <a:pt x="664" y="230"/>
                    <a:pt x="664" y="223"/>
                    <a:pt x="660" y="216"/>
                  </a:cubicBezTo>
                  <a:cubicBezTo>
                    <a:pt x="655" y="211"/>
                    <a:pt x="650" y="208"/>
                    <a:pt x="648" y="202"/>
                  </a:cubicBezTo>
                  <a:cubicBezTo>
                    <a:pt x="647" y="198"/>
                    <a:pt x="648" y="192"/>
                    <a:pt x="645" y="186"/>
                  </a:cubicBezTo>
                  <a:cubicBezTo>
                    <a:pt x="639" y="173"/>
                    <a:pt x="627" y="163"/>
                    <a:pt x="615" y="157"/>
                  </a:cubicBezTo>
                  <a:cubicBezTo>
                    <a:pt x="605" y="153"/>
                    <a:pt x="597" y="146"/>
                    <a:pt x="590" y="138"/>
                  </a:cubicBezTo>
                  <a:cubicBezTo>
                    <a:pt x="575" y="114"/>
                    <a:pt x="550" y="106"/>
                    <a:pt x="533" y="89"/>
                  </a:cubicBezTo>
                  <a:cubicBezTo>
                    <a:pt x="526" y="83"/>
                    <a:pt x="523" y="75"/>
                    <a:pt x="523" y="66"/>
                  </a:cubicBezTo>
                  <a:cubicBezTo>
                    <a:pt x="523" y="64"/>
                    <a:pt x="524" y="61"/>
                    <a:pt x="524" y="57"/>
                  </a:cubicBezTo>
                  <a:cubicBezTo>
                    <a:pt x="529" y="41"/>
                    <a:pt x="548" y="34"/>
                    <a:pt x="548" y="34"/>
                  </a:cubicBezTo>
                  <a:cubicBezTo>
                    <a:pt x="565" y="26"/>
                    <a:pt x="577" y="20"/>
                    <a:pt x="595" y="15"/>
                  </a:cubicBezTo>
                  <a:cubicBezTo>
                    <a:pt x="601" y="13"/>
                    <a:pt x="611" y="11"/>
                    <a:pt x="618" y="11"/>
                  </a:cubicBezTo>
                  <a:cubicBezTo>
                    <a:pt x="621" y="11"/>
                    <a:pt x="625" y="11"/>
                    <a:pt x="627" y="12"/>
                  </a:cubicBezTo>
                  <a:cubicBezTo>
                    <a:pt x="630" y="12"/>
                    <a:pt x="632" y="12"/>
                    <a:pt x="633" y="13"/>
                  </a:cubicBezTo>
                  <a:cubicBezTo>
                    <a:pt x="639" y="14"/>
                    <a:pt x="641" y="16"/>
                    <a:pt x="645" y="17"/>
                  </a:cubicBezTo>
                  <a:cubicBezTo>
                    <a:pt x="644" y="14"/>
                    <a:pt x="643" y="11"/>
                    <a:pt x="642" y="9"/>
                  </a:cubicBezTo>
                  <a:cubicBezTo>
                    <a:pt x="640" y="4"/>
                    <a:pt x="635" y="2"/>
                    <a:pt x="627" y="0"/>
                  </a:cubicBezTo>
                  <a:cubicBezTo>
                    <a:pt x="624" y="0"/>
                    <a:pt x="621" y="0"/>
                    <a:pt x="617" y="0"/>
                  </a:cubicBezTo>
                  <a:cubicBezTo>
                    <a:pt x="608" y="0"/>
                    <a:pt x="599" y="1"/>
                    <a:pt x="592" y="3"/>
                  </a:cubicBezTo>
                  <a:cubicBezTo>
                    <a:pt x="574" y="9"/>
                    <a:pt x="554" y="17"/>
                    <a:pt x="537" y="25"/>
                  </a:cubicBezTo>
                  <a:cubicBezTo>
                    <a:pt x="518" y="34"/>
                    <a:pt x="492" y="49"/>
                    <a:pt x="485" y="73"/>
                  </a:cubicBezTo>
                  <a:cubicBezTo>
                    <a:pt x="484" y="78"/>
                    <a:pt x="483" y="83"/>
                    <a:pt x="483" y="88"/>
                  </a:cubicBezTo>
                  <a:cubicBezTo>
                    <a:pt x="483" y="106"/>
                    <a:pt x="494" y="118"/>
                    <a:pt x="505" y="133"/>
                  </a:cubicBezTo>
                  <a:cubicBezTo>
                    <a:pt x="517" y="150"/>
                    <a:pt x="530" y="169"/>
                    <a:pt x="531" y="188"/>
                  </a:cubicBezTo>
                  <a:cubicBezTo>
                    <a:pt x="531" y="189"/>
                    <a:pt x="531" y="189"/>
                    <a:pt x="531" y="189"/>
                  </a:cubicBezTo>
                  <a:cubicBezTo>
                    <a:pt x="531" y="196"/>
                    <a:pt x="527" y="204"/>
                    <a:pt x="527" y="212"/>
                  </a:cubicBezTo>
                  <a:cubicBezTo>
                    <a:pt x="525" y="216"/>
                    <a:pt x="526" y="220"/>
                    <a:pt x="525" y="221"/>
                  </a:cubicBezTo>
                  <a:cubicBezTo>
                    <a:pt x="524" y="225"/>
                    <a:pt x="521" y="228"/>
                    <a:pt x="518" y="233"/>
                  </a:cubicBezTo>
                  <a:cubicBezTo>
                    <a:pt x="516" y="239"/>
                    <a:pt x="515" y="244"/>
                    <a:pt x="513" y="247"/>
                  </a:cubicBezTo>
                  <a:cubicBezTo>
                    <a:pt x="512" y="249"/>
                    <a:pt x="510" y="251"/>
                    <a:pt x="503" y="251"/>
                  </a:cubicBezTo>
                  <a:cubicBezTo>
                    <a:pt x="503" y="251"/>
                    <a:pt x="502" y="251"/>
                    <a:pt x="502" y="251"/>
                  </a:cubicBezTo>
                  <a:cubicBezTo>
                    <a:pt x="499" y="251"/>
                    <a:pt x="495" y="251"/>
                    <a:pt x="491" y="251"/>
                  </a:cubicBezTo>
                  <a:cubicBezTo>
                    <a:pt x="490" y="251"/>
                    <a:pt x="488" y="251"/>
                    <a:pt x="486" y="251"/>
                  </a:cubicBezTo>
                  <a:cubicBezTo>
                    <a:pt x="480" y="253"/>
                    <a:pt x="477" y="256"/>
                    <a:pt x="472" y="256"/>
                  </a:cubicBezTo>
                  <a:cubicBezTo>
                    <a:pt x="471" y="256"/>
                    <a:pt x="471" y="256"/>
                    <a:pt x="470" y="256"/>
                  </a:cubicBezTo>
                  <a:cubicBezTo>
                    <a:pt x="462" y="256"/>
                    <a:pt x="453" y="254"/>
                    <a:pt x="443" y="254"/>
                  </a:cubicBezTo>
                  <a:cubicBezTo>
                    <a:pt x="442" y="254"/>
                    <a:pt x="441" y="254"/>
                    <a:pt x="440" y="254"/>
                  </a:cubicBezTo>
                  <a:cubicBezTo>
                    <a:pt x="437" y="255"/>
                    <a:pt x="434" y="255"/>
                    <a:pt x="432" y="255"/>
                  </a:cubicBezTo>
                  <a:cubicBezTo>
                    <a:pt x="430" y="255"/>
                    <a:pt x="428" y="255"/>
                    <a:pt x="426" y="254"/>
                  </a:cubicBezTo>
                  <a:cubicBezTo>
                    <a:pt x="425" y="253"/>
                    <a:pt x="419" y="251"/>
                    <a:pt x="416" y="245"/>
                  </a:cubicBezTo>
                  <a:cubicBezTo>
                    <a:pt x="417" y="247"/>
                    <a:pt x="420" y="255"/>
                    <a:pt x="424" y="257"/>
                  </a:cubicBezTo>
                  <a:cubicBezTo>
                    <a:pt x="426" y="258"/>
                    <a:pt x="429" y="259"/>
                    <a:pt x="432" y="259"/>
                  </a:cubicBezTo>
                  <a:cubicBezTo>
                    <a:pt x="435" y="259"/>
                    <a:pt x="438" y="258"/>
                    <a:pt x="441" y="258"/>
                  </a:cubicBezTo>
                  <a:cubicBezTo>
                    <a:pt x="442" y="258"/>
                    <a:pt x="442" y="258"/>
                    <a:pt x="443" y="258"/>
                  </a:cubicBezTo>
                  <a:cubicBezTo>
                    <a:pt x="444" y="258"/>
                    <a:pt x="445" y="258"/>
                    <a:pt x="446" y="258"/>
                  </a:cubicBezTo>
                  <a:cubicBezTo>
                    <a:pt x="447" y="258"/>
                    <a:pt x="447" y="259"/>
                    <a:pt x="446" y="260"/>
                  </a:cubicBezTo>
                  <a:cubicBezTo>
                    <a:pt x="439" y="264"/>
                    <a:pt x="438" y="272"/>
                    <a:pt x="433" y="275"/>
                  </a:cubicBezTo>
                  <a:cubicBezTo>
                    <a:pt x="429" y="279"/>
                    <a:pt x="422" y="279"/>
                    <a:pt x="415" y="280"/>
                  </a:cubicBezTo>
                  <a:cubicBezTo>
                    <a:pt x="409" y="281"/>
                    <a:pt x="403" y="282"/>
                    <a:pt x="400" y="292"/>
                  </a:cubicBezTo>
                  <a:cubicBezTo>
                    <a:pt x="403" y="285"/>
                    <a:pt x="408" y="285"/>
                    <a:pt x="415" y="283"/>
                  </a:cubicBezTo>
                  <a:cubicBezTo>
                    <a:pt x="421" y="282"/>
                    <a:pt x="429" y="282"/>
                    <a:pt x="436" y="277"/>
                  </a:cubicBezTo>
                  <a:cubicBezTo>
                    <a:pt x="441" y="272"/>
                    <a:pt x="444" y="268"/>
                    <a:pt x="449" y="265"/>
                  </a:cubicBezTo>
                  <a:cubicBezTo>
                    <a:pt x="453" y="262"/>
                    <a:pt x="458" y="264"/>
                    <a:pt x="465" y="263"/>
                  </a:cubicBezTo>
                  <a:cubicBezTo>
                    <a:pt x="466" y="262"/>
                    <a:pt x="469" y="262"/>
                    <a:pt x="470" y="262"/>
                  </a:cubicBezTo>
                  <a:cubicBezTo>
                    <a:pt x="471" y="262"/>
                    <a:pt x="471" y="262"/>
                    <a:pt x="472" y="262"/>
                  </a:cubicBezTo>
                  <a:cubicBezTo>
                    <a:pt x="479" y="261"/>
                    <a:pt x="483" y="258"/>
                    <a:pt x="488" y="257"/>
                  </a:cubicBezTo>
                  <a:cubicBezTo>
                    <a:pt x="489" y="257"/>
                    <a:pt x="490" y="257"/>
                    <a:pt x="491" y="257"/>
                  </a:cubicBezTo>
                  <a:cubicBezTo>
                    <a:pt x="494" y="257"/>
                    <a:pt x="498" y="257"/>
                    <a:pt x="502" y="257"/>
                  </a:cubicBezTo>
                  <a:cubicBezTo>
                    <a:pt x="502" y="257"/>
                    <a:pt x="503" y="257"/>
                    <a:pt x="503" y="257"/>
                  </a:cubicBezTo>
                  <a:cubicBezTo>
                    <a:pt x="511" y="257"/>
                    <a:pt x="516" y="254"/>
                    <a:pt x="519" y="250"/>
                  </a:cubicBezTo>
                  <a:cubicBezTo>
                    <a:pt x="521" y="245"/>
                    <a:pt x="521" y="241"/>
                    <a:pt x="524" y="236"/>
                  </a:cubicBezTo>
                  <a:cubicBezTo>
                    <a:pt x="524" y="234"/>
                    <a:pt x="526" y="232"/>
                    <a:pt x="527" y="230"/>
                  </a:cubicBezTo>
                  <a:cubicBezTo>
                    <a:pt x="528" y="229"/>
                    <a:pt x="530" y="229"/>
                    <a:pt x="530" y="230"/>
                  </a:cubicBezTo>
                  <a:cubicBezTo>
                    <a:pt x="533" y="237"/>
                    <a:pt x="538" y="244"/>
                    <a:pt x="541" y="250"/>
                  </a:cubicBezTo>
                  <a:cubicBezTo>
                    <a:pt x="545" y="260"/>
                    <a:pt x="550" y="272"/>
                    <a:pt x="550" y="282"/>
                  </a:cubicBezTo>
                  <a:cubicBezTo>
                    <a:pt x="550" y="283"/>
                    <a:pt x="550" y="284"/>
                    <a:pt x="550" y="285"/>
                  </a:cubicBezTo>
                  <a:cubicBezTo>
                    <a:pt x="549" y="294"/>
                    <a:pt x="542" y="302"/>
                    <a:pt x="538" y="314"/>
                  </a:cubicBezTo>
                  <a:cubicBezTo>
                    <a:pt x="538" y="314"/>
                    <a:pt x="538" y="314"/>
                    <a:pt x="538" y="314"/>
                  </a:cubicBezTo>
                  <a:cubicBezTo>
                    <a:pt x="536" y="317"/>
                    <a:pt x="535" y="319"/>
                    <a:pt x="533" y="320"/>
                  </a:cubicBezTo>
                  <a:cubicBezTo>
                    <a:pt x="530" y="323"/>
                    <a:pt x="525" y="325"/>
                    <a:pt x="521" y="329"/>
                  </a:cubicBezTo>
                  <a:cubicBezTo>
                    <a:pt x="516" y="334"/>
                    <a:pt x="515" y="339"/>
                    <a:pt x="512" y="342"/>
                  </a:cubicBezTo>
                  <a:cubicBezTo>
                    <a:pt x="510" y="345"/>
                    <a:pt x="505" y="347"/>
                    <a:pt x="500" y="349"/>
                  </a:cubicBezTo>
                  <a:cubicBezTo>
                    <a:pt x="486" y="356"/>
                    <a:pt x="481" y="364"/>
                    <a:pt x="476" y="378"/>
                  </a:cubicBezTo>
                  <a:cubicBezTo>
                    <a:pt x="471" y="390"/>
                    <a:pt x="467" y="401"/>
                    <a:pt x="454" y="402"/>
                  </a:cubicBezTo>
                  <a:cubicBezTo>
                    <a:pt x="452" y="403"/>
                    <a:pt x="450" y="403"/>
                    <a:pt x="449" y="403"/>
                  </a:cubicBezTo>
                  <a:cubicBezTo>
                    <a:pt x="444" y="403"/>
                    <a:pt x="439" y="402"/>
                    <a:pt x="434" y="402"/>
                  </a:cubicBezTo>
                  <a:cubicBezTo>
                    <a:pt x="429" y="402"/>
                    <a:pt x="425" y="402"/>
                    <a:pt x="419" y="406"/>
                  </a:cubicBezTo>
                  <a:cubicBezTo>
                    <a:pt x="423" y="403"/>
                    <a:pt x="429" y="405"/>
                    <a:pt x="434" y="405"/>
                  </a:cubicBezTo>
                  <a:cubicBezTo>
                    <a:pt x="439" y="405"/>
                    <a:pt x="443" y="406"/>
                    <a:pt x="448" y="406"/>
                  </a:cubicBezTo>
                  <a:cubicBezTo>
                    <a:pt x="450" y="406"/>
                    <a:pt x="453" y="406"/>
                    <a:pt x="455" y="405"/>
                  </a:cubicBezTo>
                  <a:cubicBezTo>
                    <a:pt x="457" y="405"/>
                    <a:pt x="458" y="405"/>
                    <a:pt x="460" y="404"/>
                  </a:cubicBezTo>
                  <a:cubicBezTo>
                    <a:pt x="459" y="405"/>
                    <a:pt x="458" y="407"/>
                    <a:pt x="457" y="409"/>
                  </a:cubicBezTo>
                  <a:cubicBezTo>
                    <a:pt x="455" y="416"/>
                    <a:pt x="449" y="427"/>
                    <a:pt x="442" y="427"/>
                  </a:cubicBezTo>
                  <a:cubicBezTo>
                    <a:pt x="442" y="427"/>
                    <a:pt x="443" y="427"/>
                    <a:pt x="442" y="427"/>
                  </a:cubicBezTo>
                  <a:cubicBezTo>
                    <a:pt x="443" y="427"/>
                    <a:pt x="442" y="427"/>
                    <a:pt x="442" y="427"/>
                  </a:cubicBezTo>
                  <a:cubicBezTo>
                    <a:pt x="454" y="427"/>
                    <a:pt x="457" y="418"/>
                    <a:pt x="460" y="411"/>
                  </a:cubicBezTo>
                  <a:cubicBezTo>
                    <a:pt x="462" y="406"/>
                    <a:pt x="462" y="407"/>
                    <a:pt x="466" y="403"/>
                  </a:cubicBezTo>
                  <a:cubicBezTo>
                    <a:pt x="469" y="399"/>
                    <a:pt x="474" y="394"/>
                    <a:pt x="478" y="389"/>
                  </a:cubicBezTo>
                  <a:cubicBezTo>
                    <a:pt x="479" y="386"/>
                    <a:pt x="480" y="383"/>
                    <a:pt x="481" y="380"/>
                  </a:cubicBezTo>
                  <a:cubicBezTo>
                    <a:pt x="487" y="367"/>
                    <a:pt x="490" y="361"/>
                    <a:pt x="503" y="354"/>
                  </a:cubicBezTo>
                  <a:cubicBezTo>
                    <a:pt x="507" y="352"/>
                    <a:pt x="513" y="351"/>
                    <a:pt x="517" y="346"/>
                  </a:cubicBezTo>
                  <a:cubicBezTo>
                    <a:pt x="521" y="341"/>
                    <a:pt x="522" y="337"/>
                    <a:pt x="525" y="334"/>
                  </a:cubicBezTo>
                  <a:cubicBezTo>
                    <a:pt x="528" y="331"/>
                    <a:pt x="533" y="329"/>
                    <a:pt x="537" y="325"/>
                  </a:cubicBezTo>
                  <a:cubicBezTo>
                    <a:pt x="538" y="333"/>
                    <a:pt x="541" y="339"/>
                    <a:pt x="543" y="346"/>
                  </a:cubicBezTo>
                  <a:cubicBezTo>
                    <a:pt x="543" y="348"/>
                    <a:pt x="543" y="349"/>
                    <a:pt x="543" y="351"/>
                  </a:cubicBezTo>
                  <a:cubicBezTo>
                    <a:pt x="543" y="359"/>
                    <a:pt x="537" y="364"/>
                    <a:pt x="535" y="376"/>
                  </a:cubicBezTo>
                  <a:cubicBezTo>
                    <a:pt x="533" y="382"/>
                    <a:pt x="533" y="390"/>
                    <a:pt x="533" y="397"/>
                  </a:cubicBezTo>
                  <a:cubicBezTo>
                    <a:pt x="533" y="413"/>
                    <a:pt x="538" y="429"/>
                    <a:pt x="539" y="442"/>
                  </a:cubicBezTo>
                  <a:cubicBezTo>
                    <a:pt x="539" y="443"/>
                    <a:pt x="539" y="444"/>
                    <a:pt x="539" y="445"/>
                  </a:cubicBezTo>
                  <a:cubicBezTo>
                    <a:pt x="539" y="466"/>
                    <a:pt x="522" y="494"/>
                    <a:pt x="519" y="518"/>
                  </a:cubicBezTo>
                  <a:cubicBezTo>
                    <a:pt x="518" y="523"/>
                    <a:pt x="524" y="526"/>
                    <a:pt x="526" y="520"/>
                  </a:cubicBezTo>
                  <a:cubicBezTo>
                    <a:pt x="530" y="497"/>
                    <a:pt x="544" y="469"/>
                    <a:pt x="544" y="445"/>
                  </a:cubicBezTo>
                  <a:cubicBezTo>
                    <a:pt x="544" y="444"/>
                    <a:pt x="544" y="443"/>
                    <a:pt x="544" y="441"/>
                  </a:cubicBezTo>
                  <a:cubicBezTo>
                    <a:pt x="543" y="428"/>
                    <a:pt x="541" y="412"/>
                    <a:pt x="541" y="397"/>
                  </a:cubicBezTo>
                  <a:cubicBezTo>
                    <a:pt x="541" y="390"/>
                    <a:pt x="541" y="383"/>
                    <a:pt x="543" y="377"/>
                  </a:cubicBezTo>
                  <a:cubicBezTo>
                    <a:pt x="544" y="369"/>
                    <a:pt x="551" y="363"/>
                    <a:pt x="551" y="351"/>
                  </a:cubicBezTo>
                  <a:cubicBezTo>
                    <a:pt x="551" y="349"/>
                    <a:pt x="551" y="347"/>
                    <a:pt x="551" y="345"/>
                  </a:cubicBezTo>
                  <a:cubicBezTo>
                    <a:pt x="548" y="335"/>
                    <a:pt x="545" y="329"/>
                    <a:pt x="545" y="323"/>
                  </a:cubicBezTo>
                  <a:cubicBezTo>
                    <a:pt x="545" y="321"/>
                    <a:pt x="545" y="319"/>
                    <a:pt x="546" y="316"/>
                  </a:cubicBezTo>
                  <a:cubicBezTo>
                    <a:pt x="549" y="307"/>
                    <a:pt x="557" y="299"/>
                    <a:pt x="558" y="286"/>
                  </a:cubicBezTo>
                  <a:cubicBezTo>
                    <a:pt x="558" y="285"/>
                    <a:pt x="558" y="283"/>
                    <a:pt x="558" y="282"/>
                  </a:cubicBezTo>
                  <a:cubicBezTo>
                    <a:pt x="558" y="269"/>
                    <a:pt x="552" y="257"/>
                    <a:pt x="548" y="247"/>
                  </a:cubicBezTo>
                  <a:cubicBezTo>
                    <a:pt x="543" y="236"/>
                    <a:pt x="535" y="226"/>
                    <a:pt x="534" y="217"/>
                  </a:cubicBezTo>
                  <a:cubicBezTo>
                    <a:pt x="534" y="217"/>
                    <a:pt x="534" y="216"/>
                    <a:pt x="534" y="215"/>
                  </a:cubicBezTo>
                  <a:cubicBezTo>
                    <a:pt x="534" y="208"/>
                    <a:pt x="538" y="199"/>
                    <a:pt x="539" y="189"/>
                  </a:cubicBezTo>
                  <a:cubicBezTo>
                    <a:pt x="539" y="189"/>
                    <a:pt x="539" y="189"/>
                    <a:pt x="539" y="188"/>
                  </a:cubicBezTo>
                  <a:cubicBezTo>
                    <a:pt x="538" y="166"/>
                    <a:pt x="524" y="145"/>
                    <a:pt x="511" y="128"/>
                  </a:cubicBezTo>
                  <a:cubicBezTo>
                    <a:pt x="500" y="113"/>
                    <a:pt x="491" y="102"/>
                    <a:pt x="491" y="88"/>
                  </a:cubicBezTo>
                  <a:cubicBezTo>
                    <a:pt x="491" y="84"/>
                    <a:pt x="492" y="80"/>
                    <a:pt x="493" y="75"/>
                  </a:cubicBezTo>
                  <a:cubicBezTo>
                    <a:pt x="496" y="63"/>
                    <a:pt x="506" y="53"/>
                    <a:pt x="517" y="45"/>
                  </a:cubicBezTo>
                  <a:cubicBezTo>
                    <a:pt x="519" y="44"/>
                    <a:pt x="520" y="45"/>
                    <a:pt x="520" y="47"/>
                  </a:cubicBezTo>
                  <a:cubicBezTo>
                    <a:pt x="518" y="50"/>
                    <a:pt x="517" y="53"/>
                    <a:pt x="517" y="55"/>
                  </a:cubicBezTo>
                  <a:cubicBezTo>
                    <a:pt x="516" y="59"/>
                    <a:pt x="515" y="63"/>
                    <a:pt x="515" y="66"/>
                  </a:cubicBezTo>
                  <a:cubicBezTo>
                    <a:pt x="515" y="77"/>
                    <a:pt x="519" y="87"/>
                    <a:pt x="527" y="95"/>
                  </a:cubicBezTo>
                  <a:cubicBezTo>
                    <a:pt x="548" y="114"/>
                    <a:pt x="573" y="122"/>
                    <a:pt x="585" y="147"/>
                  </a:cubicBezTo>
                  <a:cubicBezTo>
                    <a:pt x="590" y="157"/>
                    <a:pt x="595" y="169"/>
                    <a:pt x="596" y="180"/>
                  </a:cubicBezTo>
                  <a:cubicBezTo>
                    <a:pt x="596" y="181"/>
                    <a:pt x="596" y="182"/>
                    <a:pt x="596" y="183"/>
                  </a:cubicBezTo>
                  <a:cubicBezTo>
                    <a:pt x="596" y="189"/>
                    <a:pt x="595" y="195"/>
                    <a:pt x="595" y="202"/>
                  </a:cubicBezTo>
                  <a:cubicBezTo>
                    <a:pt x="595" y="206"/>
                    <a:pt x="595" y="210"/>
                    <a:pt x="597" y="215"/>
                  </a:cubicBezTo>
                  <a:cubicBezTo>
                    <a:pt x="604" y="230"/>
                    <a:pt x="615" y="242"/>
                    <a:pt x="619" y="256"/>
                  </a:cubicBezTo>
                  <a:cubicBezTo>
                    <a:pt x="620" y="260"/>
                    <a:pt x="620" y="262"/>
                    <a:pt x="620" y="265"/>
                  </a:cubicBezTo>
                  <a:cubicBezTo>
                    <a:pt x="620" y="276"/>
                    <a:pt x="614" y="284"/>
                    <a:pt x="608" y="297"/>
                  </a:cubicBezTo>
                  <a:cubicBezTo>
                    <a:pt x="607" y="301"/>
                    <a:pt x="606" y="305"/>
                    <a:pt x="606" y="308"/>
                  </a:cubicBezTo>
                  <a:cubicBezTo>
                    <a:pt x="606" y="323"/>
                    <a:pt x="617" y="333"/>
                    <a:pt x="616" y="344"/>
                  </a:cubicBezTo>
                  <a:cubicBezTo>
                    <a:pt x="616" y="346"/>
                    <a:pt x="616" y="347"/>
                    <a:pt x="616" y="349"/>
                  </a:cubicBezTo>
                  <a:cubicBezTo>
                    <a:pt x="615" y="355"/>
                    <a:pt x="609" y="361"/>
                    <a:pt x="609" y="370"/>
                  </a:cubicBezTo>
                  <a:cubicBezTo>
                    <a:pt x="608" y="371"/>
                    <a:pt x="608" y="372"/>
                    <a:pt x="608" y="373"/>
                  </a:cubicBezTo>
                  <a:cubicBezTo>
                    <a:pt x="608" y="382"/>
                    <a:pt x="611" y="391"/>
                    <a:pt x="611" y="400"/>
                  </a:cubicBezTo>
                  <a:cubicBezTo>
                    <a:pt x="611" y="407"/>
                    <a:pt x="616" y="404"/>
                    <a:pt x="616" y="399"/>
                  </a:cubicBezTo>
                  <a:cubicBezTo>
                    <a:pt x="616" y="390"/>
                    <a:pt x="613" y="380"/>
                    <a:pt x="614" y="372"/>
                  </a:cubicBezTo>
                  <a:cubicBezTo>
                    <a:pt x="614" y="372"/>
                    <a:pt x="614" y="371"/>
                    <a:pt x="614" y="370"/>
                  </a:cubicBezTo>
                  <a:cubicBezTo>
                    <a:pt x="614" y="364"/>
                    <a:pt x="619" y="359"/>
                    <a:pt x="621" y="350"/>
                  </a:cubicBezTo>
                  <a:cubicBezTo>
                    <a:pt x="621" y="348"/>
                    <a:pt x="621" y="346"/>
                    <a:pt x="621" y="344"/>
                  </a:cubicBezTo>
                  <a:cubicBezTo>
                    <a:pt x="621" y="329"/>
                    <a:pt x="613" y="319"/>
                    <a:pt x="614" y="308"/>
                  </a:cubicBezTo>
                  <a:cubicBezTo>
                    <a:pt x="614" y="306"/>
                    <a:pt x="614" y="303"/>
                    <a:pt x="616" y="300"/>
                  </a:cubicBezTo>
                  <a:cubicBezTo>
                    <a:pt x="621" y="288"/>
                    <a:pt x="628" y="279"/>
                    <a:pt x="628" y="265"/>
                  </a:cubicBezTo>
                  <a:cubicBezTo>
                    <a:pt x="628" y="262"/>
                    <a:pt x="627" y="258"/>
                    <a:pt x="627" y="255"/>
                  </a:cubicBezTo>
                  <a:cubicBezTo>
                    <a:pt x="622" y="237"/>
                    <a:pt x="611" y="225"/>
                    <a:pt x="605" y="211"/>
                  </a:cubicBezTo>
                  <a:cubicBezTo>
                    <a:pt x="603" y="208"/>
                    <a:pt x="603" y="205"/>
                    <a:pt x="603" y="202"/>
                  </a:cubicBezTo>
                  <a:cubicBezTo>
                    <a:pt x="603" y="196"/>
                    <a:pt x="604" y="190"/>
                    <a:pt x="604" y="183"/>
                  </a:cubicBezTo>
                  <a:cubicBezTo>
                    <a:pt x="604" y="182"/>
                    <a:pt x="604" y="180"/>
                    <a:pt x="604" y="179"/>
                  </a:cubicBezTo>
                  <a:cubicBezTo>
                    <a:pt x="603" y="170"/>
                    <a:pt x="600" y="162"/>
                    <a:pt x="597" y="153"/>
                  </a:cubicBezTo>
                  <a:cubicBezTo>
                    <a:pt x="602" y="157"/>
                    <a:pt x="607" y="160"/>
                    <a:pt x="613" y="163"/>
                  </a:cubicBezTo>
                  <a:cubicBezTo>
                    <a:pt x="624" y="168"/>
                    <a:pt x="634" y="177"/>
                    <a:pt x="640" y="188"/>
                  </a:cubicBezTo>
                  <a:cubicBezTo>
                    <a:pt x="642" y="192"/>
                    <a:pt x="641" y="198"/>
                    <a:pt x="642" y="204"/>
                  </a:cubicBezTo>
                  <a:cubicBezTo>
                    <a:pt x="645" y="212"/>
                    <a:pt x="651" y="215"/>
                    <a:pt x="655" y="220"/>
                  </a:cubicBezTo>
                  <a:cubicBezTo>
                    <a:pt x="658" y="224"/>
                    <a:pt x="658" y="230"/>
                    <a:pt x="658" y="237"/>
                  </a:cubicBezTo>
                  <a:cubicBezTo>
                    <a:pt x="659" y="243"/>
                    <a:pt x="660" y="249"/>
                    <a:pt x="667" y="254"/>
                  </a:cubicBezTo>
                  <a:cubicBezTo>
                    <a:pt x="669" y="257"/>
                    <a:pt x="672" y="252"/>
                    <a:pt x="669" y="251"/>
                  </a:cubicBezTo>
                </a:path>
              </a:pathLst>
            </a:custGeom>
            <a:solidFill>
              <a:srgbClr val="538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 name="Freeform 999">
              <a:extLst>
                <a:ext uri="{FF2B5EF4-FFF2-40B4-BE49-F238E27FC236}">
                  <a16:creationId xmlns:a16="http://schemas.microsoft.com/office/drawing/2014/main" id="{84D2F5A9-9AF3-2D02-D5FA-5485F6425EAA}"/>
                </a:ext>
              </a:extLst>
            </p:cNvPr>
            <p:cNvSpPr>
              <a:spLocks/>
            </p:cNvSpPr>
            <p:nvPr/>
          </p:nvSpPr>
          <p:spPr bwMode="auto">
            <a:xfrm>
              <a:off x="2256" y="2774"/>
              <a:ext cx="59" cy="119"/>
            </a:xfrm>
            <a:custGeom>
              <a:avLst/>
              <a:gdLst>
                <a:gd name="T0" fmla="*/ 304 w 26"/>
                <a:gd name="T1" fmla="*/ 191 h 53"/>
                <a:gd name="T2" fmla="*/ 36 w 26"/>
                <a:gd name="T3" fmla="*/ 317 h 53"/>
                <a:gd name="T4" fmla="*/ 25 w 26"/>
                <a:gd name="T5" fmla="*/ 519 h 53"/>
                <a:gd name="T6" fmla="*/ 247 w 26"/>
                <a:gd name="T7" fmla="*/ 54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53">
                  <a:moveTo>
                    <a:pt x="26" y="17"/>
                  </a:moveTo>
                  <a:cubicBezTo>
                    <a:pt x="17" y="0"/>
                    <a:pt x="4" y="19"/>
                    <a:pt x="3" y="28"/>
                  </a:cubicBezTo>
                  <a:cubicBezTo>
                    <a:pt x="2" y="33"/>
                    <a:pt x="0" y="41"/>
                    <a:pt x="2" y="46"/>
                  </a:cubicBezTo>
                  <a:cubicBezTo>
                    <a:pt x="6" y="53"/>
                    <a:pt x="16" y="51"/>
                    <a:pt x="21" y="48"/>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3" name="Freeform 1000">
              <a:extLst>
                <a:ext uri="{FF2B5EF4-FFF2-40B4-BE49-F238E27FC236}">
                  <a16:creationId xmlns:a16="http://schemas.microsoft.com/office/drawing/2014/main" id="{D30B4779-4063-7222-3C94-C7E078E8052F}"/>
                </a:ext>
              </a:extLst>
            </p:cNvPr>
            <p:cNvSpPr>
              <a:spLocks/>
            </p:cNvSpPr>
            <p:nvPr/>
          </p:nvSpPr>
          <p:spPr bwMode="auto">
            <a:xfrm>
              <a:off x="2297" y="2830"/>
              <a:ext cx="36" cy="16"/>
            </a:xfrm>
            <a:custGeom>
              <a:avLst/>
              <a:gdLst>
                <a:gd name="T0" fmla="*/ 0 w 16"/>
                <a:gd name="T1" fmla="*/ 0 h 7"/>
                <a:gd name="T2" fmla="*/ 92 w 16"/>
                <a:gd name="T3" fmla="*/ 85 h 7"/>
                <a:gd name="T4" fmla="*/ 182 w 16"/>
                <a:gd name="T5" fmla="*/ 48 h 7"/>
                <a:gd name="T6" fmla="*/ 0 60000 65536"/>
                <a:gd name="T7" fmla="*/ 0 60000 65536"/>
                <a:gd name="T8" fmla="*/ 0 60000 65536"/>
              </a:gdLst>
              <a:ahLst/>
              <a:cxnLst>
                <a:cxn ang="T6">
                  <a:pos x="T0" y="T1"/>
                </a:cxn>
                <a:cxn ang="T7">
                  <a:pos x="T2" y="T3"/>
                </a:cxn>
                <a:cxn ang="T8">
                  <a:pos x="T4" y="T5"/>
                </a:cxn>
              </a:cxnLst>
              <a:rect l="0" t="0" r="r" b="b"/>
              <a:pathLst>
                <a:path w="16" h="7">
                  <a:moveTo>
                    <a:pt x="0" y="0"/>
                  </a:moveTo>
                  <a:cubicBezTo>
                    <a:pt x="4" y="0"/>
                    <a:pt x="8" y="3"/>
                    <a:pt x="8" y="7"/>
                  </a:cubicBezTo>
                  <a:cubicBezTo>
                    <a:pt x="10" y="5"/>
                    <a:pt x="13" y="4"/>
                    <a:pt x="16" y="4"/>
                  </a:cubicBezTo>
                </a:path>
              </a:pathLst>
            </a:custGeom>
            <a:noFill/>
            <a:ln w="7938" cap="flat">
              <a:solidFill>
                <a:srgbClr val="E68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4" name="Freeform 1001">
              <a:extLst>
                <a:ext uri="{FF2B5EF4-FFF2-40B4-BE49-F238E27FC236}">
                  <a16:creationId xmlns:a16="http://schemas.microsoft.com/office/drawing/2014/main" id="{90A5224B-9262-6D41-58C7-E568F7051E3B}"/>
                </a:ext>
              </a:extLst>
            </p:cNvPr>
            <p:cNvSpPr>
              <a:spLocks/>
            </p:cNvSpPr>
            <p:nvPr/>
          </p:nvSpPr>
          <p:spPr bwMode="auto">
            <a:xfrm>
              <a:off x="3495" y="2424"/>
              <a:ext cx="119" cy="27"/>
            </a:xfrm>
            <a:custGeom>
              <a:avLst/>
              <a:gdLst>
                <a:gd name="T0" fmla="*/ 337 w 53"/>
                <a:gd name="T1" fmla="*/ 25 h 12"/>
                <a:gd name="T2" fmla="*/ 599 w 53"/>
                <a:gd name="T3" fmla="*/ 137 h 12"/>
                <a:gd name="T4" fmla="*/ 337 w 53"/>
                <a:gd name="T5" fmla="*/ 81 h 12"/>
                <a:gd name="T6" fmla="*/ 0 w 53"/>
                <a:gd name="T7" fmla="*/ 137 h 12"/>
                <a:gd name="T8" fmla="*/ 263 w 53"/>
                <a:gd name="T9" fmla="*/ 2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2">
                  <a:moveTo>
                    <a:pt x="30" y="2"/>
                  </a:moveTo>
                  <a:cubicBezTo>
                    <a:pt x="39" y="2"/>
                    <a:pt x="52" y="0"/>
                    <a:pt x="53" y="12"/>
                  </a:cubicBezTo>
                  <a:cubicBezTo>
                    <a:pt x="48" y="5"/>
                    <a:pt x="38" y="6"/>
                    <a:pt x="30" y="7"/>
                  </a:cubicBezTo>
                  <a:cubicBezTo>
                    <a:pt x="20" y="7"/>
                    <a:pt x="11" y="9"/>
                    <a:pt x="0" y="12"/>
                  </a:cubicBezTo>
                  <a:cubicBezTo>
                    <a:pt x="7" y="11"/>
                    <a:pt x="20" y="8"/>
                    <a:pt x="23" y="2"/>
                  </a:cubicBezTo>
                </a:path>
              </a:pathLst>
            </a:cu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 name="Freeform 1002">
              <a:extLst>
                <a:ext uri="{FF2B5EF4-FFF2-40B4-BE49-F238E27FC236}">
                  <a16:creationId xmlns:a16="http://schemas.microsoft.com/office/drawing/2014/main" id="{E59192DB-36BA-C025-7ABD-9092B0F0573C}"/>
                </a:ext>
              </a:extLst>
            </p:cNvPr>
            <p:cNvSpPr>
              <a:spLocks/>
            </p:cNvSpPr>
            <p:nvPr/>
          </p:nvSpPr>
          <p:spPr bwMode="auto">
            <a:xfrm>
              <a:off x="3412" y="3007"/>
              <a:ext cx="23" cy="97"/>
            </a:xfrm>
            <a:custGeom>
              <a:avLst/>
              <a:gdLst>
                <a:gd name="T0" fmla="*/ 74 w 10"/>
                <a:gd name="T1" fmla="*/ 138 h 43"/>
                <a:gd name="T2" fmla="*/ 0 w 10"/>
                <a:gd name="T3" fmla="*/ 494 h 43"/>
                <a:gd name="T4" fmla="*/ 37 w 10"/>
                <a:gd name="T5" fmla="*/ 0 h 43"/>
                <a:gd name="T6" fmla="*/ 0 60000 65536"/>
                <a:gd name="T7" fmla="*/ 0 60000 65536"/>
                <a:gd name="T8" fmla="*/ 0 60000 65536"/>
              </a:gdLst>
              <a:ahLst/>
              <a:cxnLst>
                <a:cxn ang="T6">
                  <a:pos x="T0" y="T1"/>
                </a:cxn>
                <a:cxn ang="T7">
                  <a:pos x="T2" y="T3"/>
                </a:cxn>
                <a:cxn ang="T8">
                  <a:pos x="T4" y="T5"/>
                </a:cxn>
              </a:cxnLst>
              <a:rect l="0" t="0" r="r" b="b"/>
              <a:pathLst>
                <a:path w="10" h="43">
                  <a:moveTo>
                    <a:pt x="6" y="12"/>
                  </a:moveTo>
                  <a:cubicBezTo>
                    <a:pt x="10" y="20"/>
                    <a:pt x="7" y="38"/>
                    <a:pt x="0" y="43"/>
                  </a:cubicBezTo>
                  <a:cubicBezTo>
                    <a:pt x="10" y="32"/>
                    <a:pt x="6" y="12"/>
                    <a:pt x="3" y="0"/>
                  </a:cubicBezTo>
                </a:path>
              </a:pathLst>
            </a:cu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 name="Freeform 1003">
              <a:extLst>
                <a:ext uri="{FF2B5EF4-FFF2-40B4-BE49-F238E27FC236}">
                  <a16:creationId xmlns:a16="http://schemas.microsoft.com/office/drawing/2014/main" id="{E1013C85-D2C1-6B92-F171-A82C71BC0F04}"/>
                </a:ext>
              </a:extLst>
            </p:cNvPr>
            <p:cNvSpPr>
              <a:spLocks/>
            </p:cNvSpPr>
            <p:nvPr/>
          </p:nvSpPr>
          <p:spPr bwMode="auto">
            <a:xfrm>
              <a:off x="3518" y="2794"/>
              <a:ext cx="15" cy="94"/>
            </a:xfrm>
            <a:custGeom>
              <a:avLst/>
              <a:gdLst>
                <a:gd name="T0" fmla="*/ 51 w 7"/>
                <a:gd name="T1" fmla="*/ 56 h 42"/>
                <a:gd name="T2" fmla="*/ 69 w 7"/>
                <a:gd name="T3" fmla="*/ 470 h 42"/>
                <a:gd name="T4" fmla="*/ 41 w 7"/>
                <a:gd name="T5" fmla="*/ 0 h 42"/>
                <a:gd name="T6" fmla="*/ 0 60000 65536"/>
                <a:gd name="T7" fmla="*/ 0 60000 65536"/>
                <a:gd name="T8" fmla="*/ 0 60000 65536"/>
              </a:gdLst>
              <a:ahLst/>
              <a:cxnLst>
                <a:cxn ang="T6">
                  <a:pos x="T0" y="T1"/>
                </a:cxn>
                <a:cxn ang="T7">
                  <a:pos x="T2" y="T3"/>
                </a:cxn>
                <a:cxn ang="T8">
                  <a:pos x="T4" y="T5"/>
                </a:cxn>
              </a:cxnLst>
              <a:rect l="0" t="0" r="r" b="b"/>
              <a:pathLst>
                <a:path w="7" h="42">
                  <a:moveTo>
                    <a:pt x="5" y="5"/>
                  </a:moveTo>
                  <a:cubicBezTo>
                    <a:pt x="7" y="17"/>
                    <a:pt x="4" y="30"/>
                    <a:pt x="7" y="42"/>
                  </a:cubicBezTo>
                  <a:cubicBezTo>
                    <a:pt x="0" y="28"/>
                    <a:pt x="7" y="15"/>
                    <a:pt x="4" y="0"/>
                  </a:cubicBezTo>
                </a:path>
              </a:pathLst>
            </a:cu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 name="Freeform 1004">
              <a:extLst>
                <a:ext uri="{FF2B5EF4-FFF2-40B4-BE49-F238E27FC236}">
                  <a16:creationId xmlns:a16="http://schemas.microsoft.com/office/drawing/2014/main" id="{2F661D89-C50E-2576-71BF-DAC7BCB3FCE7}"/>
                </a:ext>
              </a:extLst>
            </p:cNvPr>
            <p:cNvSpPr>
              <a:spLocks/>
            </p:cNvSpPr>
            <p:nvPr/>
          </p:nvSpPr>
          <p:spPr bwMode="auto">
            <a:xfrm>
              <a:off x="2203" y="2935"/>
              <a:ext cx="35" cy="68"/>
            </a:xfrm>
            <a:custGeom>
              <a:avLst/>
              <a:gdLst>
                <a:gd name="T0" fmla="*/ 133 w 16"/>
                <a:gd name="T1" fmla="*/ 0 h 30"/>
                <a:gd name="T2" fmla="*/ 158 w 16"/>
                <a:gd name="T3" fmla="*/ 150 h 30"/>
                <a:gd name="T4" fmla="*/ 0 w 16"/>
                <a:gd name="T5" fmla="*/ 349 h 30"/>
                <a:gd name="T6" fmla="*/ 61 w 16"/>
                <a:gd name="T7" fmla="*/ 150 h 30"/>
                <a:gd name="T8" fmla="*/ 105 w 16"/>
                <a:gd name="T9" fmla="*/ 93 h 30"/>
                <a:gd name="T10" fmla="*/ 125 w 16"/>
                <a:gd name="T11" fmla="*/ 11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0">
                  <a:moveTo>
                    <a:pt x="13" y="0"/>
                  </a:moveTo>
                  <a:cubicBezTo>
                    <a:pt x="13" y="5"/>
                    <a:pt x="16" y="8"/>
                    <a:pt x="15" y="13"/>
                  </a:cubicBezTo>
                  <a:cubicBezTo>
                    <a:pt x="7" y="14"/>
                    <a:pt x="2" y="23"/>
                    <a:pt x="0" y="30"/>
                  </a:cubicBezTo>
                  <a:cubicBezTo>
                    <a:pt x="2" y="24"/>
                    <a:pt x="2" y="19"/>
                    <a:pt x="6" y="13"/>
                  </a:cubicBezTo>
                  <a:cubicBezTo>
                    <a:pt x="7" y="11"/>
                    <a:pt x="9" y="10"/>
                    <a:pt x="10" y="8"/>
                  </a:cubicBezTo>
                  <a:cubicBezTo>
                    <a:pt x="11" y="5"/>
                    <a:pt x="10" y="3"/>
                    <a:pt x="12" y="1"/>
                  </a:cubicBezTo>
                </a:path>
              </a:pathLst>
            </a:cu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 name="Freeform 1005">
              <a:extLst>
                <a:ext uri="{FF2B5EF4-FFF2-40B4-BE49-F238E27FC236}">
                  <a16:creationId xmlns:a16="http://schemas.microsoft.com/office/drawing/2014/main" id="{EA842DB0-71CE-DB8F-0166-D671D41F33D0}"/>
                </a:ext>
              </a:extLst>
            </p:cNvPr>
            <p:cNvSpPr>
              <a:spLocks/>
            </p:cNvSpPr>
            <p:nvPr/>
          </p:nvSpPr>
          <p:spPr bwMode="auto">
            <a:xfrm>
              <a:off x="2232" y="2807"/>
              <a:ext cx="36" cy="90"/>
            </a:xfrm>
            <a:custGeom>
              <a:avLst/>
              <a:gdLst>
                <a:gd name="T0" fmla="*/ 182 w 16"/>
                <a:gd name="T1" fmla="*/ 0 h 40"/>
                <a:gd name="T2" fmla="*/ 126 w 16"/>
                <a:gd name="T3" fmla="*/ 101 h 40"/>
                <a:gd name="T4" fmla="*/ 72 w 16"/>
                <a:gd name="T5" fmla="*/ 182 h 40"/>
                <a:gd name="T6" fmla="*/ 56 w 16"/>
                <a:gd name="T7" fmla="*/ 457 h 40"/>
                <a:gd name="T8" fmla="*/ 117 w 16"/>
                <a:gd name="T9" fmla="*/ 8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40">
                  <a:moveTo>
                    <a:pt x="16" y="0"/>
                  </a:moveTo>
                  <a:cubicBezTo>
                    <a:pt x="13" y="2"/>
                    <a:pt x="12" y="5"/>
                    <a:pt x="11" y="9"/>
                  </a:cubicBezTo>
                  <a:cubicBezTo>
                    <a:pt x="10" y="12"/>
                    <a:pt x="7" y="14"/>
                    <a:pt x="6" y="16"/>
                  </a:cubicBezTo>
                  <a:cubicBezTo>
                    <a:pt x="2" y="25"/>
                    <a:pt x="7" y="31"/>
                    <a:pt x="5" y="40"/>
                  </a:cubicBezTo>
                  <a:cubicBezTo>
                    <a:pt x="2" y="30"/>
                    <a:pt x="0" y="13"/>
                    <a:pt x="10" y="7"/>
                  </a:cubicBezTo>
                </a:path>
              </a:pathLst>
            </a:cu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 name="Freeform 1006">
              <a:extLst>
                <a:ext uri="{FF2B5EF4-FFF2-40B4-BE49-F238E27FC236}">
                  <a16:creationId xmlns:a16="http://schemas.microsoft.com/office/drawing/2014/main" id="{8059DA63-DFE0-054B-7159-78B0EEEE1752}"/>
                </a:ext>
              </a:extLst>
            </p:cNvPr>
            <p:cNvSpPr>
              <a:spLocks/>
            </p:cNvSpPr>
            <p:nvPr/>
          </p:nvSpPr>
          <p:spPr bwMode="auto">
            <a:xfrm>
              <a:off x="2272" y="2733"/>
              <a:ext cx="43" cy="50"/>
            </a:xfrm>
            <a:custGeom>
              <a:avLst/>
              <a:gdLst>
                <a:gd name="T0" fmla="*/ 45 w 19"/>
                <a:gd name="T1" fmla="*/ 259 h 22"/>
                <a:gd name="T2" fmla="*/ 102 w 19"/>
                <a:gd name="T3" fmla="*/ 186 h 22"/>
                <a:gd name="T4" fmla="*/ 220 w 19"/>
                <a:gd name="T5" fmla="*/ 0 h 22"/>
                <a:gd name="T6" fmla="*/ 72 w 19"/>
                <a:gd name="T7" fmla="*/ 20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2">
                  <a:moveTo>
                    <a:pt x="4" y="22"/>
                  </a:moveTo>
                  <a:cubicBezTo>
                    <a:pt x="5" y="22"/>
                    <a:pt x="8" y="18"/>
                    <a:pt x="9" y="16"/>
                  </a:cubicBezTo>
                  <a:cubicBezTo>
                    <a:pt x="0" y="10"/>
                    <a:pt x="14" y="2"/>
                    <a:pt x="19" y="0"/>
                  </a:cubicBezTo>
                  <a:cubicBezTo>
                    <a:pt x="9" y="0"/>
                    <a:pt x="2" y="8"/>
                    <a:pt x="6" y="17"/>
                  </a:cubicBezTo>
                </a:path>
              </a:pathLst>
            </a:cu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 name="Freeform 1007">
              <a:extLst>
                <a:ext uri="{FF2B5EF4-FFF2-40B4-BE49-F238E27FC236}">
                  <a16:creationId xmlns:a16="http://schemas.microsoft.com/office/drawing/2014/main" id="{F646F517-9A1E-48B5-D2EA-D9EFAE187256}"/>
                </a:ext>
              </a:extLst>
            </p:cNvPr>
            <p:cNvSpPr>
              <a:spLocks/>
            </p:cNvSpPr>
            <p:nvPr/>
          </p:nvSpPr>
          <p:spPr bwMode="auto">
            <a:xfrm>
              <a:off x="2449" y="2666"/>
              <a:ext cx="110" cy="43"/>
            </a:xfrm>
            <a:custGeom>
              <a:avLst/>
              <a:gdLst>
                <a:gd name="T0" fmla="*/ 0 w 49"/>
                <a:gd name="T1" fmla="*/ 220 h 19"/>
                <a:gd name="T2" fmla="*/ 126 w 49"/>
                <a:gd name="T3" fmla="*/ 138 h 19"/>
                <a:gd name="T4" fmla="*/ 247 w 49"/>
                <a:gd name="T5" fmla="*/ 81 h 19"/>
                <a:gd name="T6" fmla="*/ 554 w 49"/>
                <a:gd name="T7" fmla="*/ 11 h 19"/>
                <a:gd name="T8" fmla="*/ 157 w 49"/>
                <a:gd name="T9" fmla="*/ 10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9">
                  <a:moveTo>
                    <a:pt x="0" y="19"/>
                  </a:moveTo>
                  <a:cubicBezTo>
                    <a:pt x="4" y="18"/>
                    <a:pt x="7" y="14"/>
                    <a:pt x="11" y="12"/>
                  </a:cubicBezTo>
                  <a:cubicBezTo>
                    <a:pt x="15" y="10"/>
                    <a:pt x="18" y="8"/>
                    <a:pt x="22" y="7"/>
                  </a:cubicBezTo>
                  <a:cubicBezTo>
                    <a:pt x="31" y="5"/>
                    <a:pt x="40" y="6"/>
                    <a:pt x="49" y="1"/>
                  </a:cubicBezTo>
                  <a:cubicBezTo>
                    <a:pt x="38" y="5"/>
                    <a:pt x="22" y="0"/>
                    <a:pt x="1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 name="Freeform 1008">
              <a:extLst>
                <a:ext uri="{FF2B5EF4-FFF2-40B4-BE49-F238E27FC236}">
                  <a16:creationId xmlns:a16="http://schemas.microsoft.com/office/drawing/2014/main" id="{074714E9-7FA2-1664-69E6-EDF9928481ED}"/>
                </a:ext>
              </a:extLst>
            </p:cNvPr>
            <p:cNvSpPr>
              <a:spLocks/>
            </p:cNvSpPr>
            <p:nvPr/>
          </p:nvSpPr>
          <p:spPr bwMode="auto">
            <a:xfrm>
              <a:off x="2250" y="2958"/>
              <a:ext cx="161" cy="78"/>
            </a:xfrm>
            <a:custGeom>
              <a:avLst/>
              <a:gdLst>
                <a:gd name="T0" fmla="*/ 344 w 72"/>
                <a:gd name="T1" fmla="*/ 377 h 35"/>
                <a:gd name="T2" fmla="*/ 805 w 72"/>
                <a:gd name="T3" fmla="*/ 209 h 35"/>
                <a:gd name="T4" fmla="*/ 369 w 72"/>
                <a:gd name="T5" fmla="*/ 352 h 35"/>
                <a:gd name="T6" fmla="*/ 0 w 72"/>
                <a:gd name="T7" fmla="*/ 0 h 35"/>
                <a:gd name="T8" fmla="*/ 344 w 72"/>
                <a:gd name="T9" fmla="*/ 37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35">
                  <a:moveTo>
                    <a:pt x="31" y="34"/>
                  </a:moveTo>
                  <a:cubicBezTo>
                    <a:pt x="44" y="34"/>
                    <a:pt x="64" y="24"/>
                    <a:pt x="72" y="19"/>
                  </a:cubicBezTo>
                  <a:cubicBezTo>
                    <a:pt x="64" y="20"/>
                    <a:pt x="54" y="32"/>
                    <a:pt x="33" y="32"/>
                  </a:cubicBezTo>
                  <a:cubicBezTo>
                    <a:pt x="13" y="31"/>
                    <a:pt x="2" y="10"/>
                    <a:pt x="0" y="0"/>
                  </a:cubicBezTo>
                  <a:cubicBezTo>
                    <a:pt x="1" y="12"/>
                    <a:pt x="18" y="35"/>
                    <a:pt x="31"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 name="Freeform 1009">
              <a:extLst>
                <a:ext uri="{FF2B5EF4-FFF2-40B4-BE49-F238E27FC236}">
                  <a16:creationId xmlns:a16="http://schemas.microsoft.com/office/drawing/2014/main" id="{4090A5C8-39EA-2171-16EA-04E66268324E}"/>
                </a:ext>
              </a:extLst>
            </p:cNvPr>
            <p:cNvSpPr>
              <a:spLocks/>
            </p:cNvSpPr>
            <p:nvPr/>
          </p:nvSpPr>
          <p:spPr bwMode="auto">
            <a:xfrm>
              <a:off x="3255" y="2523"/>
              <a:ext cx="72" cy="141"/>
            </a:xfrm>
            <a:custGeom>
              <a:avLst/>
              <a:gdLst>
                <a:gd name="T0" fmla="*/ 162 w 32"/>
                <a:gd name="T1" fmla="*/ 707 h 63"/>
                <a:gd name="T2" fmla="*/ 365 w 32"/>
                <a:gd name="T3" fmla="*/ 0 h 63"/>
                <a:gd name="T4" fmla="*/ 162 w 32"/>
                <a:gd name="T5" fmla="*/ 707 h 63"/>
                <a:gd name="T6" fmla="*/ 0 60000 65536"/>
                <a:gd name="T7" fmla="*/ 0 60000 65536"/>
                <a:gd name="T8" fmla="*/ 0 60000 65536"/>
              </a:gdLst>
              <a:ahLst/>
              <a:cxnLst>
                <a:cxn ang="T6">
                  <a:pos x="T0" y="T1"/>
                </a:cxn>
                <a:cxn ang="T7">
                  <a:pos x="T2" y="T3"/>
                </a:cxn>
                <a:cxn ang="T8">
                  <a:pos x="T4" y="T5"/>
                </a:cxn>
              </a:cxnLst>
              <a:rect l="0" t="0" r="r" b="b"/>
              <a:pathLst>
                <a:path w="32" h="63">
                  <a:moveTo>
                    <a:pt x="14" y="63"/>
                  </a:moveTo>
                  <a:cubicBezTo>
                    <a:pt x="0" y="33"/>
                    <a:pt x="17" y="13"/>
                    <a:pt x="32" y="0"/>
                  </a:cubicBezTo>
                  <a:cubicBezTo>
                    <a:pt x="24" y="6"/>
                    <a:pt x="3" y="33"/>
                    <a:pt x="14"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 name="Freeform 1010">
              <a:extLst>
                <a:ext uri="{FF2B5EF4-FFF2-40B4-BE49-F238E27FC236}">
                  <a16:creationId xmlns:a16="http://schemas.microsoft.com/office/drawing/2014/main" id="{770D1C8D-296C-A0E2-4631-E59509B6F6FA}"/>
                </a:ext>
              </a:extLst>
            </p:cNvPr>
            <p:cNvSpPr>
              <a:spLocks/>
            </p:cNvSpPr>
            <p:nvPr/>
          </p:nvSpPr>
          <p:spPr bwMode="auto">
            <a:xfrm>
              <a:off x="3421" y="2774"/>
              <a:ext cx="81" cy="354"/>
            </a:xfrm>
            <a:custGeom>
              <a:avLst/>
              <a:gdLst>
                <a:gd name="T0" fmla="*/ 0 w 36"/>
                <a:gd name="T1" fmla="*/ 0 h 158"/>
                <a:gd name="T2" fmla="*/ 194 w 36"/>
                <a:gd name="T3" fmla="*/ 518 h 158"/>
                <a:gd name="T4" fmla="*/ 344 w 36"/>
                <a:gd name="T5" fmla="*/ 1105 h 158"/>
                <a:gd name="T6" fmla="*/ 218 w 36"/>
                <a:gd name="T7" fmla="*/ 1777 h 158"/>
                <a:gd name="T8" fmla="*/ 254 w 36"/>
                <a:gd name="T9" fmla="*/ 1497 h 158"/>
                <a:gd name="T10" fmla="*/ 401 w 36"/>
                <a:gd name="T11" fmla="*/ 1069 h 158"/>
                <a:gd name="T12" fmla="*/ 254 w 36"/>
                <a:gd name="T13" fmla="*/ 571 h 158"/>
                <a:gd name="T14" fmla="*/ 0 w 36"/>
                <a:gd name="T15" fmla="*/ 0 h 1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58">
                  <a:moveTo>
                    <a:pt x="0" y="0"/>
                  </a:moveTo>
                  <a:cubicBezTo>
                    <a:pt x="2" y="17"/>
                    <a:pt x="3" y="27"/>
                    <a:pt x="17" y="46"/>
                  </a:cubicBezTo>
                  <a:cubicBezTo>
                    <a:pt x="30" y="65"/>
                    <a:pt x="35" y="77"/>
                    <a:pt x="30" y="98"/>
                  </a:cubicBezTo>
                  <a:cubicBezTo>
                    <a:pt x="25" y="119"/>
                    <a:pt x="15" y="128"/>
                    <a:pt x="19" y="158"/>
                  </a:cubicBezTo>
                  <a:cubicBezTo>
                    <a:pt x="19" y="151"/>
                    <a:pt x="19" y="141"/>
                    <a:pt x="22" y="133"/>
                  </a:cubicBezTo>
                  <a:cubicBezTo>
                    <a:pt x="26" y="119"/>
                    <a:pt x="34" y="106"/>
                    <a:pt x="35" y="95"/>
                  </a:cubicBezTo>
                  <a:cubicBezTo>
                    <a:pt x="36" y="78"/>
                    <a:pt x="36" y="72"/>
                    <a:pt x="22" y="51"/>
                  </a:cubicBezTo>
                  <a:cubicBezTo>
                    <a:pt x="9" y="31"/>
                    <a:pt x="0" y="1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4" name="Freeform 1011">
              <a:extLst>
                <a:ext uri="{FF2B5EF4-FFF2-40B4-BE49-F238E27FC236}">
                  <a16:creationId xmlns:a16="http://schemas.microsoft.com/office/drawing/2014/main" id="{13619EF5-0EF8-A61F-7149-79AEF9D5C9EA}"/>
                </a:ext>
              </a:extLst>
            </p:cNvPr>
            <p:cNvSpPr>
              <a:spLocks/>
            </p:cNvSpPr>
            <p:nvPr/>
          </p:nvSpPr>
          <p:spPr bwMode="auto">
            <a:xfrm>
              <a:off x="3628" y="2926"/>
              <a:ext cx="58" cy="117"/>
            </a:xfrm>
            <a:custGeom>
              <a:avLst/>
              <a:gdLst>
                <a:gd name="T0" fmla="*/ 9 w 26"/>
                <a:gd name="T1" fmla="*/ 25 h 52"/>
                <a:gd name="T2" fmla="*/ 80 w 26"/>
                <a:gd name="T3" fmla="*/ 365 h 52"/>
                <a:gd name="T4" fmla="*/ 154 w 26"/>
                <a:gd name="T5" fmla="*/ 502 h 52"/>
                <a:gd name="T6" fmla="*/ 288 w 26"/>
                <a:gd name="T7" fmla="*/ 592 h 52"/>
                <a:gd name="T8" fmla="*/ 89 w 26"/>
                <a:gd name="T9" fmla="*/ 344 h 52"/>
                <a:gd name="T10" fmla="*/ 56 w 26"/>
                <a:gd name="T11" fmla="*/ 194 h 52"/>
                <a:gd name="T12" fmla="*/ 9 w 26"/>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52">
                  <a:moveTo>
                    <a:pt x="1" y="2"/>
                  </a:moveTo>
                  <a:cubicBezTo>
                    <a:pt x="5" y="11"/>
                    <a:pt x="4" y="22"/>
                    <a:pt x="7" y="32"/>
                  </a:cubicBezTo>
                  <a:cubicBezTo>
                    <a:pt x="9" y="36"/>
                    <a:pt x="11" y="41"/>
                    <a:pt x="14" y="44"/>
                  </a:cubicBezTo>
                  <a:cubicBezTo>
                    <a:pt x="17" y="48"/>
                    <a:pt x="22" y="50"/>
                    <a:pt x="26" y="52"/>
                  </a:cubicBezTo>
                  <a:cubicBezTo>
                    <a:pt x="19" y="45"/>
                    <a:pt x="13" y="40"/>
                    <a:pt x="8" y="30"/>
                  </a:cubicBezTo>
                  <a:cubicBezTo>
                    <a:pt x="7" y="26"/>
                    <a:pt x="7" y="21"/>
                    <a:pt x="5" y="17"/>
                  </a:cubicBezTo>
                  <a:cubicBezTo>
                    <a:pt x="4" y="11"/>
                    <a:pt x="0" y="6"/>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5" name="Freeform 1012">
              <a:extLst>
                <a:ext uri="{FF2B5EF4-FFF2-40B4-BE49-F238E27FC236}">
                  <a16:creationId xmlns:a16="http://schemas.microsoft.com/office/drawing/2014/main" id="{8D363D5F-9DB2-5991-3672-B648EC8E17C7}"/>
                </a:ext>
              </a:extLst>
            </p:cNvPr>
            <p:cNvSpPr>
              <a:spLocks/>
            </p:cNvSpPr>
            <p:nvPr/>
          </p:nvSpPr>
          <p:spPr bwMode="auto">
            <a:xfrm>
              <a:off x="3758" y="3157"/>
              <a:ext cx="22" cy="128"/>
            </a:xfrm>
            <a:custGeom>
              <a:avLst/>
              <a:gdLst>
                <a:gd name="T0" fmla="*/ 0 w 10"/>
                <a:gd name="T1" fmla="*/ 45 h 57"/>
                <a:gd name="T2" fmla="*/ 64 w 10"/>
                <a:gd name="T3" fmla="*/ 328 h 57"/>
                <a:gd name="T4" fmla="*/ 97 w 10"/>
                <a:gd name="T5" fmla="*/ 644 h 57"/>
                <a:gd name="T6" fmla="*/ 97 w 10"/>
                <a:gd name="T7" fmla="*/ 499 h 57"/>
                <a:gd name="T8" fmla="*/ 97 w 10"/>
                <a:gd name="T9" fmla="*/ 353 h 57"/>
                <a:gd name="T10" fmla="*/ 64 w 10"/>
                <a:gd name="T11" fmla="*/ 227 h 57"/>
                <a:gd name="T12" fmla="*/ 9 w 10"/>
                <a:gd name="T13" fmla="*/ 0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57">
                  <a:moveTo>
                    <a:pt x="0" y="4"/>
                  </a:moveTo>
                  <a:cubicBezTo>
                    <a:pt x="3" y="13"/>
                    <a:pt x="4" y="21"/>
                    <a:pt x="6" y="29"/>
                  </a:cubicBezTo>
                  <a:cubicBezTo>
                    <a:pt x="8" y="39"/>
                    <a:pt x="9" y="47"/>
                    <a:pt x="9" y="57"/>
                  </a:cubicBezTo>
                  <a:cubicBezTo>
                    <a:pt x="10" y="53"/>
                    <a:pt x="9" y="48"/>
                    <a:pt x="9" y="44"/>
                  </a:cubicBezTo>
                  <a:cubicBezTo>
                    <a:pt x="9" y="40"/>
                    <a:pt x="10" y="36"/>
                    <a:pt x="9" y="31"/>
                  </a:cubicBezTo>
                  <a:cubicBezTo>
                    <a:pt x="9" y="28"/>
                    <a:pt x="7" y="24"/>
                    <a:pt x="6" y="20"/>
                  </a:cubicBezTo>
                  <a:cubicBezTo>
                    <a:pt x="4" y="14"/>
                    <a:pt x="3" y="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6" name="Freeform 1013">
              <a:extLst>
                <a:ext uri="{FF2B5EF4-FFF2-40B4-BE49-F238E27FC236}">
                  <a16:creationId xmlns:a16="http://schemas.microsoft.com/office/drawing/2014/main" id="{4E56B88F-0157-B0C7-5F39-F39419C4E2ED}"/>
                </a:ext>
              </a:extLst>
            </p:cNvPr>
            <p:cNvSpPr>
              <a:spLocks/>
            </p:cNvSpPr>
            <p:nvPr/>
          </p:nvSpPr>
          <p:spPr bwMode="auto">
            <a:xfrm>
              <a:off x="3428" y="3198"/>
              <a:ext cx="27" cy="74"/>
            </a:xfrm>
            <a:custGeom>
              <a:avLst/>
              <a:gdLst>
                <a:gd name="T0" fmla="*/ 72 w 12"/>
                <a:gd name="T1" fmla="*/ 126 h 33"/>
                <a:gd name="T2" fmla="*/ 92 w 12"/>
                <a:gd name="T3" fmla="*/ 372 h 33"/>
                <a:gd name="T4" fmla="*/ 137 w 12"/>
                <a:gd name="T5" fmla="*/ 0 h 33"/>
                <a:gd name="T6" fmla="*/ 0 60000 65536"/>
                <a:gd name="T7" fmla="*/ 0 60000 65536"/>
                <a:gd name="T8" fmla="*/ 0 60000 65536"/>
              </a:gdLst>
              <a:ahLst/>
              <a:cxnLst>
                <a:cxn ang="T6">
                  <a:pos x="T0" y="T1"/>
                </a:cxn>
                <a:cxn ang="T7">
                  <a:pos x="T2" y="T3"/>
                </a:cxn>
                <a:cxn ang="T8">
                  <a:pos x="T4" y="T5"/>
                </a:cxn>
              </a:cxnLst>
              <a:rect l="0" t="0" r="r" b="b"/>
              <a:pathLst>
                <a:path w="12" h="33">
                  <a:moveTo>
                    <a:pt x="6" y="11"/>
                  </a:moveTo>
                  <a:cubicBezTo>
                    <a:pt x="1" y="16"/>
                    <a:pt x="2" y="29"/>
                    <a:pt x="8" y="33"/>
                  </a:cubicBezTo>
                  <a:cubicBezTo>
                    <a:pt x="0" y="27"/>
                    <a:pt x="7" y="6"/>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7" name="Freeform 1014">
              <a:extLst>
                <a:ext uri="{FF2B5EF4-FFF2-40B4-BE49-F238E27FC236}">
                  <a16:creationId xmlns:a16="http://schemas.microsoft.com/office/drawing/2014/main" id="{CD0F9E3D-C973-635F-C41E-89B8D16388C2}"/>
                </a:ext>
              </a:extLst>
            </p:cNvPr>
            <p:cNvSpPr>
              <a:spLocks/>
            </p:cNvSpPr>
            <p:nvPr/>
          </p:nvSpPr>
          <p:spPr bwMode="auto">
            <a:xfrm>
              <a:off x="3403" y="3485"/>
              <a:ext cx="25" cy="103"/>
            </a:xfrm>
            <a:custGeom>
              <a:avLst/>
              <a:gdLst>
                <a:gd name="T0" fmla="*/ 130 w 11"/>
                <a:gd name="T1" fmla="*/ 0 h 46"/>
                <a:gd name="T2" fmla="*/ 25 w 11"/>
                <a:gd name="T3" fmla="*/ 271 h 46"/>
                <a:gd name="T4" fmla="*/ 0 w 11"/>
                <a:gd name="T5" fmla="*/ 517 h 46"/>
                <a:gd name="T6" fmla="*/ 25 w 11"/>
                <a:gd name="T7" fmla="*/ 246 h 46"/>
                <a:gd name="T8" fmla="*/ 118 w 11"/>
                <a:gd name="T9" fmla="*/ 3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46">
                  <a:moveTo>
                    <a:pt x="11" y="0"/>
                  </a:moveTo>
                  <a:cubicBezTo>
                    <a:pt x="9" y="8"/>
                    <a:pt x="3" y="15"/>
                    <a:pt x="2" y="24"/>
                  </a:cubicBezTo>
                  <a:cubicBezTo>
                    <a:pt x="1" y="31"/>
                    <a:pt x="0" y="39"/>
                    <a:pt x="0" y="46"/>
                  </a:cubicBezTo>
                  <a:cubicBezTo>
                    <a:pt x="4" y="39"/>
                    <a:pt x="1" y="30"/>
                    <a:pt x="2" y="22"/>
                  </a:cubicBezTo>
                  <a:cubicBezTo>
                    <a:pt x="3" y="15"/>
                    <a:pt x="6" y="9"/>
                    <a:pt x="1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8" name="Freeform 1015">
              <a:extLst>
                <a:ext uri="{FF2B5EF4-FFF2-40B4-BE49-F238E27FC236}">
                  <a16:creationId xmlns:a16="http://schemas.microsoft.com/office/drawing/2014/main" id="{208E6DD6-4D01-B9AA-ABC1-3298678774A5}"/>
                </a:ext>
              </a:extLst>
            </p:cNvPr>
            <p:cNvSpPr>
              <a:spLocks/>
            </p:cNvSpPr>
            <p:nvPr/>
          </p:nvSpPr>
          <p:spPr bwMode="auto">
            <a:xfrm>
              <a:off x="2203" y="3048"/>
              <a:ext cx="74" cy="83"/>
            </a:xfrm>
            <a:custGeom>
              <a:avLst/>
              <a:gdLst>
                <a:gd name="T0" fmla="*/ 126 w 33"/>
                <a:gd name="T1" fmla="*/ 262 h 37"/>
                <a:gd name="T2" fmla="*/ 0 w 33"/>
                <a:gd name="T3" fmla="*/ 0 h 37"/>
                <a:gd name="T4" fmla="*/ 372 w 33"/>
                <a:gd name="T5" fmla="*/ 417 h 37"/>
                <a:gd name="T6" fmla="*/ 126 w 33"/>
                <a:gd name="T7" fmla="*/ 262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7">
                  <a:moveTo>
                    <a:pt x="11" y="23"/>
                  </a:moveTo>
                  <a:cubicBezTo>
                    <a:pt x="7" y="18"/>
                    <a:pt x="3" y="11"/>
                    <a:pt x="0" y="0"/>
                  </a:cubicBezTo>
                  <a:cubicBezTo>
                    <a:pt x="2" y="13"/>
                    <a:pt x="4" y="31"/>
                    <a:pt x="33" y="37"/>
                  </a:cubicBezTo>
                  <a:cubicBezTo>
                    <a:pt x="26" y="34"/>
                    <a:pt x="18" y="30"/>
                    <a:pt x="11"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9" name="Freeform 1016">
              <a:extLst>
                <a:ext uri="{FF2B5EF4-FFF2-40B4-BE49-F238E27FC236}">
                  <a16:creationId xmlns:a16="http://schemas.microsoft.com/office/drawing/2014/main" id="{ECAD7BCD-8B1D-CB98-FBA1-56D79C81BED8}"/>
                </a:ext>
              </a:extLst>
            </p:cNvPr>
            <p:cNvSpPr>
              <a:spLocks/>
            </p:cNvSpPr>
            <p:nvPr/>
          </p:nvSpPr>
          <p:spPr bwMode="auto">
            <a:xfrm>
              <a:off x="3551" y="2576"/>
              <a:ext cx="128" cy="133"/>
            </a:xfrm>
            <a:custGeom>
              <a:avLst/>
              <a:gdLst>
                <a:gd name="T0" fmla="*/ 0 w 57"/>
                <a:gd name="T1" fmla="*/ 0 h 59"/>
                <a:gd name="T2" fmla="*/ 328 w 57"/>
                <a:gd name="T3" fmla="*/ 207 h 59"/>
                <a:gd name="T4" fmla="*/ 499 w 57"/>
                <a:gd name="T5" fmla="*/ 446 h 59"/>
                <a:gd name="T6" fmla="*/ 644 w 57"/>
                <a:gd name="T7" fmla="*/ 676 h 59"/>
                <a:gd name="T8" fmla="*/ 465 w 57"/>
                <a:gd name="T9" fmla="*/ 458 h 59"/>
                <a:gd name="T10" fmla="*/ 292 w 57"/>
                <a:gd name="T11" fmla="*/ 207 h 59"/>
                <a:gd name="T12" fmla="*/ 0 w 57"/>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59">
                  <a:moveTo>
                    <a:pt x="0" y="0"/>
                  </a:moveTo>
                  <a:cubicBezTo>
                    <a:pt x="9" y="1"/>
                    <a:pt x="26" y="6"/>
                    <a:pt x="29" y="18"/>
                  </a:cubicBezTo>
                  <a:cubicBezTo>
                    <a:pt x="33" y="31"/>
                    <a:pt x="35" y="33"/>
                    <a:pt x="44" y="39"/>
                  </a:cubicBezTo>
                  <a:cubicBezTo>
                    <a:pt x="53" y="45"/>
                    <a:pt x="57" y="54"/>
                    <a:pt x="57" y="59"/>
                  </a:cubicBezTo>
                  <a:cubicBezTo>
                    <a:pt x="57" y="52"/>
                    <a:pt x="49" y="44"/>
                    <a:pt x="41" y="40"/>
                  </a:cubicBezTo>
                  <a:cubicBezTo>
                    <a:pt x="33" y="36"/>
                    <a:pt x="30" y="26"/>
                    <a:pt x="26" y="18"/>
                  </a:cubicBezTo>
                  <a:cubicBezTo>
                    <a:pt x="23" y="9"/>
                    <a:pt x="15" y="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80" name="Freeform 1017">
              <a:extLst>
                <a:ext uri="{FF2B5EF4-FFF2-40B4-BE49-F238E27FC236}">
                  <a16:creationId xmlns:a16="http://schemas.microsoft.com/office/drawing/2014/main" id="{769C3742-B4AF-CF17-0C50-75CCECE86FEC}"/>
                </a:ext>
              </a:extLst>
            </p:cNvPr>
            <p:cNvSpPr>
              <a:spLocks/>
            </p:cNvSpPr>
            <p:nvPr/>
          </p:nvSpPr>
          <p:spPr bwMode="auto">
            <a:xfrm>
              <a:off x="3596" y="2419"/>
              <a:ext cx="63" cy="95"/>
            </a:xfrm>
            <a:custGeom>
              <a:avLst/>
              <a:gdLst>
                <a:gd name="T0" fmla="*/ 0 w 28"/>
                <a:gd name="T1" fmla="*/ 0 h 42"/>
                <a:gd name="T2" fmla="*/ 182 w 28"/>
                <a:gd name="T3" fmla="*/ 210 h 42"/>
                <a:gd name="T4" fmla="*/ 299 w 28"/>
                <a:gd name="T5" fmla="*/ 486 h 42"/>
                <a:gd name="T6" fmla="*/ 0 60000 65536"/>
                <a:gd name="T7" fmla="*/ 0 60000 65536"/>
                <a:gd name="T8" fmla="*/ 0 60000 65536"/>
              </a:gdLst>
              <a:ahLst/>
              <a:cxnLst>
                <a:cxn ang="T6">
                  <a:pos x="T0" y="T1"/>
                </a:cxn>
                <a:cxn ang="T7">
                  <a:pos x="T2" y="T3"/>
                </a:cxn>
                <a:cxn ang="T8">
                  <a:pos x="T4" y="T5"/>
                </a:cxn>
              </a:cxnLst>
              <a:rect l="0" t="0" r="r" b="b"/>
              <a:pathLst>
                <a:path w="28" h="42">
                  <a:moveTo>
                    <a:pt x="0" y="0"/>
                  </a:moveTo>
                  <a:cubicBezTo>
                    <a:pt x="9" y="2"/>
                    <a:pt x="16" y="10"/>
                    <a:pt x="16" y="18"/>
                  </a:cubicBezTo>
                  <a:cubicBezTo>
                    <a:pt x="25" y="20"/>
                    <a:pt x="28" y="31"/>
                    <a:pt x="26" y="42"/>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1" name="Freeform 1018">
              <a:extLst>
                <a:ext uri="{FF2B5EF4-FFF2-40B4-BE49-F238E27FC236}">
                  <a16:creationId xmlns:a16="http://schemas.microsoft.com/office/drawing/2014/main" id="{5E75B7CA-F7C2-BA9E-4E95-7E32603639EA}"/>
                </a:ext>
              </a:extLst>
            </p:cNvPr>
            <p:cNvSpPr>
              <a:spLocks/>
            </p:cNvSpPr>
            <p:nvPr/>
          </p:nvSpPr>
          <p:spPr bwMode="auto">
            <a:xfrm>
              <a:off x="2254" y="2727"/>
              <a:ext cx="45" cy="58"/>
            </a:xfrm>
            <a:custGeom>
              <a:avLst/>
              <a:gdLst>
                <a:gd name="T0" fmla="*/ 227 w 20"/>
                <a:gd name="T1" fmla="*/ 0 h 26"/>
                <a:gd name="T2" fmla="*/ 92 w 20"/>
                <a:gd name="T3" fmla="*/ 288 h 26"/>
                <a:gd name="T4" fmla="*/ 0 60000 65536"/>
                <a:gd name="T5" fmla="*/ 0 60000 65536"/>
              </a:gdLst>
              <a:ahLst/>
              <a:cxnLst>
                <a:cxn ang="T4">
                  <a:pos x="T0" y="T1"/>
                </a:cxn>
                <a:cxn ang="T5">
                  <a:pos x="T2" y="T3"/>
                </a:cxn>
              </a:cxnLst>
              <a:rect l="0" t="0" r="r" b="b"/>
              <a:pathLst>
                <a:path w="20" h="26">
                  <a:moveTo>
                    <a:pt x="20" y="0"/>
                  </a:moveTo>
                  <a:cubicBezTo>
                    <a:pt x="13" y="1"/>
                    <a:pt x="0" y="9"/>
                    <a:pt x="8" y="26"/>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2" name="Freeform 1019">
              <a:extLst>
                <a:ext uri="{FF2B5EF4-FFF2-40B4-BE49-F238E27FC236}">
                  <a16:creationId xmlns:a16="http://schemas.microsoft.com/office/drawing/2014/main" id="{DA768310-0C41-0ADE-7871-2E5F4DE3A300}"/>
                </a:ext>
              </a:extLst>
            </p:cNvPr>
            <p:cNvSpPr>
              <a:spLocks/>
            </p:cNvSpPr>
            <p:nvPr/>
          </p:nvSpPr>
          <p:spPr bwMode="auto">
            <a:xfrm>
              <a:off x="2164" y="2803"/>
              <a:ext cx="101" cy="260"/>
            </a:xfrm>
            <a:custGeom>
              <a:avLst/>
              <a:gdLst>
                <a:gd name="T0" fmla="*/ 509 w 45"/>
                <a:gd name="T1" fmla="*/ 0 h 116"/>
                <a:gd name="T2" fmla="*/ 352 w 45"/>
                <a:gd name="T3" fmla="*/ 632 h 116"/>
                <a:gd name="T4" fmla="*/ 126 w 45"/>
                <a:gd name="T5" fmla="*/ 1307 h 116"/>
                <a:gd name="T6" fmla="*/ 0 60000 65536"/>
                <a:gd name="T7" fmla="*/ 0 60000 65536"/>
                <a:gd name="T8" fmla="*/ 0 60000 65536"/>
              </a:gdLst>
              <a:ahLst/>
              <a:cxnLst>
                <a:cxn ang="T6">
                  <a:pos x="T0" y="T1"/>
                </a:cxn>
                <a:cxn ang="T7">
                  <a:pos x="T2" y="T3"/>
                </a:cxn>
                <a:cxn ang="T8">
                  <a:pos x="T4" y="T5"/>
                </a:cxn>
              </a:cxnLst>
              <a:rect l="0" t="0" r="r" b="b"/>
              <a:pathLst>
                <a:path w="45" h="116">
                  <a:moveTo>
                    <a:pt x="45" y="0"/>
                  </a:moveTo>
                  <a:cubicBezTo>
                    <a:pt x="33" y="4"/>
                    <a:pt x="18" y="24"/>
                    <a:pt x="31" y="56"/>
                  </a:cubicBezTo>
                  <a:cubicBezTo>
                    <a:pt x="20" y="61"/>
                    <a:pt x="0" y="96"/>
                    <a:pt x="11" y="116"/>
                  </a:cubicBezTo>
                </a:path>
              </a:pathLst>
            </a:custGeom>
            <a:noFill/>
            <a:ln w="11113" cap="rnd">
              <a:solidFill>
                <a:srgbClr val="490B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3" name="Freeform 1020">
              <a:extLst>
                <a:ext uri="{FF2B5EF4-FFF2-40B4-BE49-F238E27FC236}">
                  <a16:creationId xmlns:a16="http://schemas.microsoft.com/office/drawing/2014/main" id="{7089DD30-DB05-42EF-671E-0CD39CBDEA9E}"/>
                </a:ext>
              </a:extLst>
            </p:cNvPr>
            <p:cNvSpPr>
              <a:spLocks/>
            </p:cNvSpPr>
            <p:nvPr/>
          </p:nvSpPr>
          <p:spPr bwMode="auto">
            <a:xfrm>
              <a:off x="2723" y="1064"/>
              <a:ext cx="9" cy="137"/>
            </a:xfrm>
            <a:custGeom>
              <a:avLst/>
              <a:gdLst>
                <a:gd name="T0" fmla="*/ 0 w 4"/>
                <a:gd name="T1" fmla="*/ 0 h 61"/>
                <a:gd name="T2" fmla="*/ 45 w 4"/>
                <a:gd name="T3" fmla="*/ 692 h 61"/>
                <a:gd name="T4" fmla="*/ 0 60000 65536"/>
                <a:gd name="T5" fmla="*/ 0 60000 65536"/>
              </a:gdLst>
              <a:ahLst/>
              <a:cxnLst>
                <a:cxn ang="T4">
                  <a:pos x="T0" y="T1"/>
                </a:cxn>
                <a:cxn ang="T5">
                  <a:pos x="T2" y="T3"/>
                </a:cxn>
              </a:cxnLst>
              <a:rect l="0" t="0" r="r" b="b"/>
              <a:pathLst>
                <a:path w="4" h="61">
                  <a:moveTo>
                    <a:pt x="0" y="0"/>
                  </a:moveTo>
                  <a:cubicBezTo>
                    <a:pt x="0" y="19"/>
                    <a:pt x="3" y="55"/>
                    <a:pt x="4" y="61"/>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4" name="Freeform 1021">
              <a:extLst>
                <a:ext uri="{FF2B5EF4-FFF2-40B4-BE49-F238E27FC236}">
                  <a16:creationId xmlns:a16="http://schemas.microsoft.com/office/drawing/2014/main" id="{DF30CCEE-82FC-F2E1-E5D3-B473B09BBBEC}"/>
                </a:ext>
              </a:extLst>
            </p:cNvPr>
            <p:cNvSpPr>
              <a:spLocks/>
            </p:cNvSpPr>
            <p:nvPr/>
          </p:nvSpPr>
          <p:spPr bwMode="auto">
            <a:xfrm>
              <a:off x="2894" y="1006"/>
              <a:ext cx="11" cy="139"/>
            </a:xfrm>
            <a:custGeom>
              <a:avLst/>
              <a:gdLst>
                <a:gd name="T0" fmla="*/ 53 w 5"/>
                <a:gd name="T1" fmla="*/ 0 h 62"/>
                <a:gd name="T2" fmla="*/ 0 w 5"/>
                <a:gd name="T3" fmla="*/ 699 h 62"/>
                <a:gd name="T4" fmla="*/ 0 60000 65536"/>
                <a:gd name="T5" fmla="*/ 0 60000 65536"/>
              </a:gdLst>
              <a:ahLst/>
              <a:cxnLst>
                <a:cxn ang="T4">
                  <a:pos x="T0" y="T1"/>
                </a:cxn>
                <a:cxn ang="T5">
                  <a:pos x="T2" y="T3"/>
                </a:cxn>
              </a:cxnLst>
              <a:rect l="0" t="0" r="r" b="b"/>
              <a:pathLst>
                <a:path w="5" h="62">
                  <a:moveTo>
                    <a:pt x="5" y="0"/>
                  </a:moveTo>
                  <a:cubicBezTo>
                    <a:pt x="1" y="11"/>
                    <a:pt x="0" y="62"/>
                    <a:pt x="0" y="62"/>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5" name="Freeform 1022">
              <a:extLst>
                <a:ext uri="{FF2B5EF4-FFF2-40B4-BE49-F238E27FC236}">
                  <a16:creationId xmlns:a16="http://schemas.microsoft.com/office/drawing/2014/main" id="{E1395338-3E2A-B4B5-27B0-1684F8520B85}"/>
                </a:ext>
              </a:extLst>
            </p:cNvPr>
            <p:cNvSpPr>
              <a:spLocks/>
            </p:cNvSpPr>
            <p:nvPr/>
          </p:nvSpPr>
          <p:spPr bwMode="auto">
            <a:xfrm>
              <a:off x="2741" y="1046"/>
              <a:ext cx="32" cy="148"/>
            </a:xfrm>
            <a:custGeom>
              <a:avLst/>
              <a:gdLst>
                <a:gd name="T0" fmla="*/ 167 w 14"/>
                <a:gd name="T1" fmla="*/ 0 h 66"/>
                <a:gd name="T2" fmla="*/ 0 w 14"/>
                <a:gd name="T3" fmla="*/ 744 h 66"/>
                <a:gd name="T4" fmla="*/ 0 60000 65536"/>
                <a:gd name="T5" fmla="*/ 0 60000 65536"/>
              </a:gdLst>
              <a:ahLst/>
              <a:cxnLst>
                <a:cxn ang="T4">
                  <a:pos x="T0" y="T1"/>
                </a:cxn>
                <a:cxn ang="T5">
                  <a:pos x="T2" y="T3"/>
                </a:cxn>
              </a:cxnLst>
              <a:rect l="0" t="0" r="r" b="b"/>
              <a:pathLst>
                <a:path w="14" h="66">
                  <a:moveTo>
                    <a:pt x="14" y="0"/>
                  </a:moveTo>
                  <a:cubicBezTo>
                    <a:pt x="13" y="9"/>
                    <a:pt x="3" y="59"/>
                    <a:pt x="0" y="66"/>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6" name="Freeform 1023">
              <a:extLst>
                <a:ext uri="{FF2B5EF4-FFF2-40B4-BE49-F238E27FC236}">
                  <a16:creationId xmlns:a16="http://schemas.microsoft.com/office/drawing/2014/main" id="{A4D943F3-4F6F-67B7-60FC-2AFB266D0804}"/>
                </a:ext>
              </a:extLst>
            </p:cNvPr>
            <p:cNvSpPr>
              <a:spLocks/>
            </p:cNvSpPr>
            <p:nvPr/>
          </p:nvSpPr>
          <p:spPr bwMode="auto">
            <a:xfrm>
              <a:off x="2613" y="1111"/>
              <a:ext cx="7" cy="173"/>
            </a:xfrm>
            <a:custGeom>
              <a:avLst/>
              <a:gdLst>
                <a:gd name="T0" fmla="*/ 37 w 3"/>
                <a:gd name="T1" fmla="*/ 0 h 77"/>
                <a:gd name="T2" fmla="*/ 0 w 3"/>
                <a:gd name="T3" fmla="*/ 874 h 77"/>
                <a:gd name="T4" fmla="*/ 0 60000 65536"/>
                <a:gd name="T5" fmla="*/ 0 60000 65536"/>
              </a:gdLst>
              <a:ahLst/>
              <a:cxnLst>
                <a:cxn ang="T4">
                  <a:pos x="T0" y="T1"/>
                </a:cxn>
                <a:cxn ang="T5">
                  <a:pos x="T2" y="T3"/>
                </a:cxn>
              </a:cxnLst>
              <a:rect l="0" t="0" r="r" b="b"/>
              <a:pathLst>
                <a:path w="3" h="77">
                  <a:moveTo>
                    <a:pt x="3" y="0"/>
                  </a:moveTo>
                  <a:cubicBezTo>
                    <a:pt x="3" y="16"/>
                    <a:pt x="2" y="70"/>
                    <a:pt x="0" y="77"/>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7" name="Freeform 1024">
              <a:extLst>
                <a:ext uri="{FF2B5EF4-FFF2-40B4-BE49-F238E27FC236}">
                  <a16:creationId xmlns:a16="http://schemas.microsoft.com/office/drawing/2014/main" id="{508322E7-0562-88F8-17B5-DE1120F062A8}"/>
                </a:ext>
              </a:extLst>
            </p:cNvPr>
            <p:cNvSpPr>
              <a:spLocks/>
            </p:cNvSpPr>
            <p:nvPr/>
          </p:nvSpPr>
          <p:spPr bwMode="auto">
            <a:xfrm>
              <a:off x="2521" y="1161"/>
              <a:ext cx="43" cy="159"/>
            </a:xfrm>
            <a:custGeom>
              <a:avLst/>
              <a:gdLst>
                <a:gd name="T0" fmla="*/ 0 w 19"/>
                <a:gd name="T1" fmla="*/ 0 h 71"/>
                <a:gd name="T2" fmla="*/ 220 w 19"/>
                <a:gd name="T3" fmla="*/ 797 h 71"/>
                <a:gd name="T4" fmla="*/ 0 60000 65536"/>
                <a:gd name="T5" fmla="*/ 0 60000 65536"/>
              </a:gdLst>
              <a:ahLst/>
              <a:cxnLst>
                <a:cxn ang="T4">
                  <a:pos x="T0" y="T1"/>
                </a:cxn>
                <a:cxn ang="T5">
                  <a:pos x="T2" y="T3"/>
                </a:cxn>
              </a:cxnLst>
              <a:rect l="0" t="0" r="r" b="b"/>
              <a:pathLst>
                <a:path w="19" h="71">
                  <a:moveTo>
                    <a:pt x="0" y="0"/>
                  </a:moveTo>
                  <a:cubicBezTo>
                    <a:pt x="1" y="11"/>
                    <a:pt x="17" y="64"/>
                    <a:pt x="19" y="71"/>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8" name="Freeform 1025">
              <a:extLst>
                <a:ext uri="{FF2B5EF4-FFF2-40B4-BE49-F238E27FC236}">
                  <a16:creationId xmlns:a16="http://schemas.microsoft.com/office/drawing/2014/main" id="{722C3B58-3FB4-3908-96F9-136D22B2A8B2}"/>
                </a:ext>
              </a:extLst>
            </p:cNvPr>
            <p:cNvSpPr>
              <a:spLocks/>
            </p:cNvSpPr>
            <p:nvPr/>
          </p:nvSpPr>
          <p:spPr bwMode="auto">
            <a:xfrm>
              <a:off x="2405" y="1228"/>
              <a:ext cx="35" cy="222"/>
            </a:xfrm>
            <a:custGeom>
              <a:avLst/>
              <a:gdLst>
                <a:gd name="T0" fmla="*/ 0 w 16"/>
                <a:gd name="T1" fmla="*/ 0 h 99"/>
                <a:gd name="T2" fmla="*/ 105 w 16"/>
                <a:gd name="T3" fmla="*/ 1117 h 99"/>
                <a:gd name="T4" fmla="*/ 0 60000 65536"/>
                <a:gd name="T5" fmla="*/ 0 60000 65536"/>
              </a:gdLst>
              <a:ahLst/>
              <a:cxnLst>
                <a:cxn ang="T4">
                  <a:pos x="T0" y="T1"/>
                </a:cxn>
                <a:cxn ang="T5">
                  <a:pos x="T2" y="T3"/>
                </a:cxn>
              </a:cxnLst>
              <a:rect l="0" t="0" r="r" b="b"/>
              <a:pathLst>
                <a:path w="16" h="99">
                  <a:moveTo>
                    <a:pt x="0" y="0"/>
                  </a:moveTo>
                  <a:cubicBezTo>
                    <a:pt x="4" y="14"/>
                    <a:pt x="16" y="79"/>
                    <a:pt x="10" y="99"/>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9" name="Freeform 1026">
              <a:extLst>
                <a:ext uri="{FF2B5EF4-FFF2-40B4-BE49-F238E27FC236}">
                  <a16:creationId xmlns:a16="http://schemas.microsoft.com/office/drawing/2014/main" id="{7D6614E1-D65F-3195-D35D-D55B7C790B75}"/>
                </a:ext>
              </a:extLst>
            </p:cNvPr>
            <p:cNvSpPr>
              <a:spLocks/>
            </p:cNvSpPr>
            <p:nvPr/>
          </p:nvSpPr>
          <p:spPr bwMode="auto">
            <a:xfrm>
              <a:off x="2887" y="1820"/>
              <a:ext cx="18" cy="200"/>
            </a:xfrm>
            <a:custGeom>
              <a:avLst/>
              <a:gdLst>
                <a:gd name="T0" fmla="*/ 92 w 8"/>
                <a:gd name="T1" fmla="*/ 1009 h 89"/>
                <a:gd name="T2" fmla="*/ 92 w 8"/>
                <a:gd name="T3" fmla="*/ 1009 h 89"/>
                <a:gd name="T4" fmla="*/ 72 w 8"/>
                <a:gd name="T5" fmla="*/ 717 h 89"/>
                <a:gd name="T6" fmla="*/ 0 w 8"/>
                <a:gd name="T7" fmla="*/ 9 h 89"/>
                <a:gd name="T8" fmla="*/ 25 w 8"/>
                <a:gd name="T9" fmla="*/ 0 h 89"/>
                <a:gd name="T10" fmla="*/ 92 w 8"/>
                <a:gd name="T11" fmla="*/ 728 h 89"/>
                <a:gd name="T12" fmla="*/ 92 w 8"/>
                <a:gd name="T13" fmla="*/ 100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89">
                  <a:moveTo>
                    <a:pt x="8" y="89"/>
                  </a:moveTo>
                  <a:cubicBezTo>
                    <a:pt x="8" y="89"/>
                    <a:pt x="8" y="89"/>
                    <a:pt x="8" y="89"/>
                  </a:cubicBezTo>
                  <a:cubicBezTo>
                    <a:pt x="8" y="82"/>
                    <a:pt x="6" y="73"/>
                    <a:pt x="6" y="63"/>
                  </a:cubicBezTo>
                  <a:cubicBezTo>
                    <a:pt x="4" y="38"/>
                    <a:pt x="1" y="8"/>
                    <a:pt x="0" y="1"/>
                  </a:cubicBezTo>
                  <a:cubicBezTo>
                    <a:pt x="2" y="0"/>
                    <a:pt x="2" y="0"/>
                    <a:pt x="2" y="0"/>
                  </a:cubicBezTo>
                  <a:cubicBezTo>
                    <a:pt x="3" y="8"/>
                    <a:pt x="6" y="38"/>
                    <a:pt x="8" y="64"/>
                  </a:cubicBezTo>
                  <a:cubicBezTo>
                    <a:pt x="8" y="73"/>
                    <a:pt x="8" y="82"/>
                    <a:pt x="8" y="8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90" name="Freeform 1027">
              <a:extLst>
                <a:ext uri="{FF2B5EF4-FFF2-40B4-BE49-F238E27FC236}">
                  <a16:creationId xmlns:a16="http://schemas.microsoft.com/office/drawing/2014/main" id="{239F0526-1CA8-EEC2-DF47-92586CA299B8}"/>
                </a:ext>
              </a:extLst>
            </p:cNvPr>
            <p:cNvSpPr>
              <a:spLocks/>
            </p:cNvSpPr>
            <p:nvPr/>
          </p:nvSpPr>
          <p:spPr bwMode="auto">
            <a:xfrm>
              <a:off x="3078" y="2067"/>
              <a:ext cx="51" cy="97"/>
            </a:xfrm>
            <a:custGeom>
              <a:avLst/>
              <a:gdLst>
                <a:gd name="T0" fmla="*/ 251 w 23"/>
                <a:gd name="T1" fmla="*/ 0 h 43"/>
                <a:gd name="T2" fmla="*/ 133 w 23"/>
                <a:gd name="T3" fmla="*/ 494 h 43"/>
                <a:gd name="T4" fmla="*/ 0 60000 65536"/>
                <a:gd name="T5" fmla="*/ 0 60000 65536"/>
              </a:gdLst>
              <a:ahLst/>
              <a:cxnLst>
                <a:cxn ang="T4">
                  <a:pos x="T0" y="T1"/>
                </a:cxn>
                <a:cxn ang="T5">
                  <a:pos x="T2" y="T3"/>
                </a:cxn>
              </a:cxnLst>
              <a:rect l="0" t="0" r="r" b="b"/>
              <a:pathLst>
                <a:path w="23" h="43">
                  <a:moveTo>
                    <a:pt x="23" y="0"/>
                  </a:moveTo>
                  <a:cubicBezTo>
                    <a:pt x="6" y="5"/>
                    <a:pt x="0" y="16"/>
                    <a:pt x="12" y="43"/>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2197" name="Group 2196">
            <a:extLst>
              <a:ext uri="{FF2B5EF4-FFF2-40B4-BE49-F238E27FC236}">
                <a16:creationId xmlns:a16="http://schemas.microsoft.com/office/drawing/2014/main" id="{6F323440-2271-121B-703B-B14BC46D4F40}"/>
              </a:ext>
            </a:extLst>
          </p:cNvPr>
          <p:cNvGrpSpPr/>
          <p:nvPr/>
        </p:nvGrpSpPr>
        <p:grpSpPr>
          <a:xfrm>
            <a:off x="7397264" y="2634283"/>
            <a:ext cx="4037087" cy="2997902"/>
            <a:chOff x="7397264" y="2634283"/>
            <a:chExt cx="4037087" cy="2997902"/>
          </a:xfrm>
        </p:grpSpPr>
        <p:grpSp>
          <p:nvGrpSpPr>
            <p:cNvPr id="60" name="Group 59">
              <a:extLst>
                <a:ext uri="{FF2B5EF4-FFF2-40B4-BE49-F238E27FC236}">
                  <a16:creationId xmlns:a16="http://schemas.microsoft.com/office/drawing/2014/main" id="{B2D0E3E5-269D-62B7-9AA8-C40620504D7D}"/>
                </a:ext>
              </a:extLst>
            </p:cNvPr>
            <p:cNvGrpSpPr/>
            <p:nvPr/>
          </p:nvGrpSpPr>
          <p:grpSpPr>
            <a:xfrm>
              <a:off x="7397264" y="2653624"/>
              <a:ext cx="254871" cy="254871"/>
              <a:chOff x="10580914" y="2716409"/>
              <a:chExt cx="786344" cy="786344"/>
            </a:xfrm>
          </p:grpSpPr>
          <p:sp>
            <p:nvSpPr>
              <p:cNvPr id="57" name="Rectangle: Rounded Corners 56">
                <a:extLst>
                  <a:ext uri="{FF2B5EF4-FFF2-40B4-BE49-F238E27FC236}">
                    <a16:creationId xmlns:a16="http://schemas.microsoft.com/office/drawing/2014/main" id="{DCF78B85-73E3-6D7A-4633-1E2AAFFE9E2A}"/>
                  </a:ext>
                </a:extLst>
              </p:cNvPr>
              <p:cNvSpPr/>
              <p:nvPr/>
            </p:nvSpPr>
            <p:spPr>
              <a:xfrm>
                <a:off x="10580914" y="2716409"/>
                <a:ext cx="786344" cy="786344"/>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Graphic 55">
                <a:extLst>
                  <a:ext uri="{FF2B5EF4-FFF2-40B4-BE49-F238E27FC236}">
                    <a16:creationId xmlns:a16="http://schemas.microsoft.com/office/drawing/2014/main" id="{097013F7-B0AF-70B8-C54A-11D9105535C4}"/>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0670807" y="2812776"/>
                <a:ext cx="603661" cy="603661"/>
              </a:xfrm>
              <a:prstGeom prst="rect">
                <a:avLst/>
              </a:prstGeom>
            </p:spPr>
          </p:pic>
        </p:grpSp>
        <p:sp>
          <p:nvSpPr>
            <p:cNvPr id="61" name="TextBox 60">
              <a:extLst>
                <a:ext uri="{FF2B5EF4-FFF2-40B4-BE49-F238E27FC236}">
                  <a16:creationId xmlns:a16="http://schemas.microsoft.com/office/drawing/2014/main" id="{CEDDE0F7-74B8-F39A-86A3-B17D6673A861}"/>
                </a:ext>
              </a:extLst>
            </p:cNvPr>
            <p:cNvSpPr txBox="1"/>
            <p:nvPr/>
          </p:nvSpPr>
          <p:spPr>
            <a:xfrm>
              <a:off x="7669545" y="2634283"/>
              <a:ext cx="3764806" cy="307777"/>
            </a:xfrm>
            <a:prstGeom prst="rect">
              <a:avLst/>
            </a:prstGeom>
            <a:noFill/>
          </p:spPr>
          <p:txBody>
            <a:bodyPr wrap="square" rtlCol="0">
              <a:spAutoFit/>
            </a:bodyPr>
            <a:lstStyle/>
            <a:p>
              <a:pPr>
                <a:spcBef>
                  <a:spcPts val="1200"/>
                </a:spcBef>
                <a:buClr>
                  <a:schemeClr val="tx1"/>
                </a:buClr>
              </a:pPr>
              <a:r>
                <a:rPr lang="en-GB" sz="1400" dirty="0">
                  <a:solidFill>
                    <a:schemeClr val="accent5"/>
                  </a:solidFill>
                  <a:latin typeface="+mj-lt"/>
                </a:rPr>
                <a:t>Reduces plasma HDL-C levels</a:t>
              </a:r>
            </a:p>
          </p:txBody>
        </p:sp>
        <p:grpSp>
          <p:nvGrpSpPr>
            <p:cNvPr id="984" name="Group 983">
              <a:extLst>
                <a:ext uri="{FF2B5EF4-FFF2-40B4-BE49-F238E27FC236}">
                  <a16:creationId xmlns:a16="http://schemas.microsoft.com/office/drawing/2014/main" id="{F20F3A27-594A-E168-3699-8065C7DB884A}"/>
                </a:ext>
              </a:extLst>
            </p:cNvPr>
            <p:cNvGrpSpPr/>
            <p:nvPr/>
          </p:nvGrpSpPr>
          <p:grpSpPr>
            <a:xfrm>
              <a:off x="7397264" y="3232744"/>
              <a:ext cx="254871" cy="254871"/>
              <a:chOff x="10580914" y="2739919"/>
              <a:chExt cx="786344" cy="786344"/>
            </a:xfrm>
          </p:grpSpPr>
          <p:sp>
            <p:nvSpPr>
              <p:cNvPr id="985" name="Rectangle: Rounded Corners 984">
                <a:extLst>
                  <a:ext uri="{FF2B5EF4-FFF2-40B4-BE49-F238E27FC236}">
                    <a16:creationId xmlns:a16="http://schemas.microsoft.com/office/drawing/2014/main" id="{B1DAF0CF-4FC6-DE4E-17F6-567142C919E6}"/>
                  </a:ext>
                </a:extLst>
              </p:cNvPr>
              <p:cNvSpPr/>
              <p:nvPr/>
            </p:nvSpPr>
            <p:spPr>
              <a:xfrm>
                <a:off x="10580914" y="2739919"/>
                <a:ext cx="786344" cy="786344"/>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86" name="Graphic 985">
                <a:extLst>
                  <a:ext uri="{FF2B5EF4-FFF2-40B4-BE49-F238E27FC236}">
                    <a16:creationId xmlns:a16="http://schemas.microsoft.com/office/drawing/2014/main" id="{8C1F84DE-6469-B6FC-729E-6BF15A8FE585}"/>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0670806" y="2836287"/>
                <a:ext cx="603663" cy="603663"/>
              </a:xfrm>
              <a:prstGeom prst="rect">
                <a:avLst/>
              </a:prstGeom>
            </p:spPr>
          </p:pic>
        </p:grpSp>
        <p:grpSp>
          <p:nvGrpSpPr>
            <p:cNvPr id="987" name="Group 986">
              <a:extLst>
                <a:ext uri="{FF2B5EF4-FFF2-40B4-BE49-F238E27FC236}">
                  <a16:creationId xmlns:a16="http://schemas.microsoft.com/office/drawing/2014/main" id="{E19FFFEF-D0A9-AED6-C672-AF3EC49D1BFF}"/>
                </a:ext>
              </a:extLst>
            </p:cNvPr>
            <p:cNvGrpSpPr/>
            <p:nvPr/>
          </p:nvGrpSpPr>
          <p:grpSpPr>
            <a:xfrm>
              <a:off x="7397264" y="3811864"/>
              <a:ext cx="254871" cy="254871"/>
              <a:chOff x="10580914" y="2786939"/>
              <a:chExt cx="786344" cy="786344"/>
            </a:xfrm>
          </p:grpSpPr>
          <p:sp>
            <p:nvSpPr>
              <p:cNvPr id="988" name="Rectangle: Rounded Corners 987">
                <a:extLst>
                  <a:ext uri="{FF2B5EF4-FFF2-40B4-BE49-F238E27FC236}">
                    <a16:creationId xmlns:a16="http://schemas.microsoft.com/office/drawing/2014/main" id="{3A66A590-9888-91B1-4C29-093198114521}"/>
                  </a:ext>
                </a:extLst>
              </p:cNvPr>
              <p:cNvSpPr/>
              <p:nvPr/>
            </p:nvSpPr>
            <p:spPr>
              <a:xfrm>
                <a:off x="10580914" y="2786939"/>
                <a:ext cx="786344" cy="786344"/>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89" name="Graphic 988">
                <a:extLst>
                  <a:ext uri="{FF2B5EF4-FFF2-40B4-BE49-F238E27FC236}">
                    <a16:creationId xmlns:a16="http://schemas.microsoft.com/office/drawing/2014/main" id="{CB80D538-B205-2DDF-6A30-36CB022566A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0670806" y="2883307"/>
                <a:ext cx="603663" cy="603663"/>
              </a:xfrm>
              <a:prstGeom prst="rect">
                <a:avLst/>
              </a:prstGeom>
            </p:spPr>
          </p:pic>
        </p:grpSp>
        <p:grpSp>
          <p:nvGrpSpPr>
            <p:cNvPr id="990" name="Group 989">
              <a:extLst>
                <a:ext uri="{FF2B5EF4-FFF2-40B4-BE49-F238E27FC236}">
                  <a16:creationId xmlns:a16="http://schemas.microsoft.com/office/drawing/2014/main" id="{ED3BFECC-2D84-10AA-FD87-2FDDBA735FDB}"/>
                </a:ext>
              </a:extLst>
            </p:cNvPr>
            <p:cNvGrpSpPr/>
            <p:nvPr/>
          </p:nvGrpSpPr>
          <p:grpSpPr>
            <a:xfrm>
              <a:off x="7397264" y="4832944"/>
              <a:ext cx="254871" cy="254871"/>
              <a:chOff x="10580914" y="2833959"/>
              <a:chExt cx="786344" cy="786344"/>
            </a:xfrm>
          </p:grpSpPr>
          <p:sp>
            <p:nvSpPr>
              <p:cNvPr id="991" name="Rectangle: Rounded Corners 990">
                <a:extLst>
                  <a:ext uri="{FF2B5EF4-FFF2-40B4-BE49-F238E27FC236}">
                    <a16:creationId xmlns:a16="http://schemas.microsoft.com/office/drawing/2014/main" id="{973AB70D-7202-7622-2FA2-C726942184BD}"/>
                  </a:ext>
                </a:extLst>
              </p:cNvPr>
              <p:cNvSpPr/>
              <p:nvPr/>
            </p:nvSpPr>
            <p:spPr>
              <a:xfrm>
                <a:off x="10580914" y="2833959"/>
                <a:ext cx="786344" cy="786344"/>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2" name="Graphic 991">
                <a:extLst>
                  <a:ext uri="{FF2B5EF4-FFF2-40B4-BE49-F238E27FC236}">
                    <a16:creationId xmlns:a16="http://schemas.microsoft.com/office/drawing/2014/main" id="{C68B3076-9333-15F0-53DF-E68C7C1D2015}"/>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0670806" y="2930327"/>
                <a:ext cx="603663" cy="603663"/>
              </a:xfrm>
              <a:prstGeom prst="rect">
                <a:avLst/>
              </a:prstGeom>
            </p:spPr>
          </p:pic>
        </p:grpSp>
        <p:sp>
          <p:nvSpPr>
            <p:cNvPr id="2192" name="TextBox 2191">
              <a:extLst>
                <a:ext uri="{FF2B5EF4-FFF2-40B4-BE49-F238E27FC236}">
                  <a16:creationId xmlns:a16="http://schemas.microsoft.com/office/drawing/2014/main" id="{821AA186-6E67-699D-2DFA-4DF59CC0CA49}"/>
                </a:ext>
              </a:extLst>
            </p:cNvPr>
            <p:cNvSpPr txBox="1"/>
            <p:nvPr/>
          </p:nvSpPr>
          <p:spPr>
            <a:xfrm>
              <a:off x="7669545" y="3801887"/>
              <a:ext cx="3764806" cy="738664"/>
            </a:xfrm>
            <a:prstGeom prst="rect">
              <a:avLst/>
            </a:prstGeom>
            <a:noFill/>
          </p:spPr>
          <p:txBody>
            <a:bodyPr wrap="square" rtlCol="0">
              <a:spAutoFit/>
            </a:bodyPr>
            <a:lstStyle/>
            <a:p>
              <a:pPr>
                <a:spcBef>
                  <a:spcPts val="1200"/>
                </a:spcBef>
                <a:buClr>
                  <a:schemeClr val="tx1"/>
                </a:buClr>
              </a:pPr>
              <a:r>
                <a:rPr lang="en-GB" sz="1400" dirty="0">
                  <a:solidFill>
                    <a:schemeClr val="accent5"/>
                  </a:solidFill>
                  <a:latin typeface="+mj-lt"/>
                </a:rPr>
                <a:t>Promotes sodium and water retention, which can contribute to oedema and worsen pre-existing heart failure</a:t>
              </a:r>
            </a:p>
          </p:txBody>
        </p:sp>
        <p:sp>
          <p:nvSpPr>
            <p:cNvPr id="2193" name="TextBox 2192">
              <a:extLst>
                <a:ext uri="{FF2B5EF4-FFF2-40B4-BE49-F238E27FC236}">
                  <a16:creationId xmlns:a16="http://schemas.microsoft.com/office/drawing/2014/main" id="{93AC1C16-47FB-FD6F-F252-CFEA025E543F}"/>
                </a:ext>
              </a:extLst>
            </p:cNvPr>
            <p:cNvSpPr txBox="1"/>
            <p:nvPr/>
          </p:nvSpPr>
          <p:spPr>
            <a:xfrm>
              <a:off x="7669545" y="3218085"/>
              <a:ext cx="3764806" cy="307777"/>
            </a:xfrm>
            <a:prstGeom prst="rect">
              <a:avLst/>
            </a:prstGeom>
            <a:noFill/>
          </p:spPr>
          <p:txBody>
            <a:bodyPr wrap="square" rtlCol="0">
              <a:spAutoFit/>
            </a:bodyPr>
            <a:lstStyle/>
            <a:p>
              <a:pPr>
                <a:spcBef>
                  <a:spcPts val="1200"/>
                </a:spcBef>
                <a:buClr>
                  <a:schemeClr val="tx1"/>
                </a:buClr>
              </a:pPr>
              <a:r>
                <a:rPr lang="en-GB" sz="1400" dirty="0">
                  <a:solidFill>
                    <a:schemeClr val="accent5"/>
                  </a:solidFill>
                  <a:latin typeface="+mj-lt"/>
                </a:rPr>
                <a:t>Induces platelet aggregation</a:t>
              </a:r>
            </a:p>
          </p:txBody>
        </p:sp>
        <p:sp>
          <p:nvSpPr>
            <p:cNvPr id="2196" name="TextBox 2195">
              <a:extLst>
                <a:ext uri="{FF2B5EF4-FFF2-40B4-BE49-F238E27FC236}">
                  <a16:creationId xmlns:a16="http://schemas.microsoft.com/office/drawing/2014/main" id="{7D64CB39-7702-7E02-96E9-41A20F484D36}"/>
                </a:ext>
              </a:extLst>
            </p:cNvPr>
            <p:cNvSpPr txBox="1"/>
            <p:nvPr/>
          </p:nvSpPr>
          <p:spPr>
            <a:xfrm>
              <a:off x="7669545" y="4816577"/>
              <a:ext cx="3764806" cy="815608"/>
            </a:xfrm>
            <a:prstGeom prst="rect">
              <a:avLst/>
            </a:prstGeom>
            <a:noFill/>
          </p:spPr>
          <p:txBody>
            <a:bodyPr wrap="square" rtlCol="0">
              <a:spAutoFit/>
            </a:bodyPr>
            <a:lstStyle/>
            <a:p>
              <a:pPr>
                <a:spcBef>
                  <a:spcPts val="1200"/>
                </a:spcBef>
                <a:buClr>
                  <a:schemeClr val="tx1"/>
                </a:buClr>
              </a:pPr>
              <a:r>
                <a:rPr lang="en-GB" sz="1400" dirty="0">
                  <a:solidFill>
                    <a:schemeClr val="accent5"/>
                  </a:solidFill>
                  <a:latin typeface="+mj-lt"/>
                </a:rPr>
                <a:t>Increases haematocrit</a:t>
              </a:r>
            </a:p>
            <a:p>
              <a:pPr marL="228600" indent="-228600">
                <a:spcBef>
                  <a:spcPts val="600"/>
                </a:spcBef>
                <a:buClr>
                  <a:srgbClr val="CC0000"/>
                </a:buClr>
                <a:buFont typeface="Wingdings" panose="05000000000000000000" pitchFamily="2" charset="2"/>
                <a:buChar char="§"/>
              </a:pPr>
              <a:r>
                <a:rPr lang="en-GB" sz="1400" dirty="0">
                  <a:solidFill>
                    <a:schemeClr val="accent5"/>
                  </a:solidFill>
                  <a:latin typeface="+mj-lt"/>
                </a:rPr>
                <a:t>Older men experience greater increases than younger men</a:t>
              </a:r>
            </a:p>
          </p:txBody>
        </p:sp>
      </p:grpSp>
    </p:spTree>
    <p:extLst>
      <p:ext uri="{BB962C8B-B14F-4D97-AF65-F5344CB8AC3E}">
        <p14:creationId xmlns:p14="http://schemas.microsoft.com/office/powerpoint/2010/main" val="16325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p:cTn id="7" dur="500" fill="hold"/>
                                        <p:tgtEl>
                                          <p:spTgt spid="182"/>
                                        </p:tgtEl>
                                        <p:attrNameLst>
                                          <p:attrName>ppt_w</p:attrName>
                                        </p:attrNameLst>
                                      </p:cBhvr>
                                      <p:tavLst>
                                        <p:tav tm="0">
                                          <p:val>
                                            <p:fltVal val="0"/>
                                          </p:val>
                                        </p:tav>
                                        <p:tav tm="100000">
                                          <p:val>
                                            <p:strVal val="#ppt_w"/>
                                          </p:val>
                                        </p:tav>
                                      </p:tavLst>
                                    </p:anim>
                                    <p:anim calcmode="lin" valueType="num">
                                      <p:cBhvr>
                                        <p:cTn id="8" dur="500" fill="hold"/>
                                        <p:tgtEl>
                                          <p:spTgt spid="182"/>
                                        </p:tgtEl>
                                        <p:attrNameLst>
                                          <p:attrName>ppt_h</p:attrName>
                                        </p:attrNameLst>
                                      </p:cBhvr>
                                      <p:tavLst>
                                        <p:tav tm="0">
                                          <p:val>
                                            <p:fltVal val="0"/>
                                          </p:val>
                                        </p:tav>
                                        <p:tav tm="100000">
                                          <p:val>
                                            <p:strVal val="#ppt_h"/>
                                          </p:val>
                                        </p:tav>
                                      </p:tavLst>
                                    </p:anim>
                                    <p:animEffect transition="in" filter="fade">
                                      <p:cBhvr>
                                        <p:cTn id="9" dur="500"/>
                                        <p:tgtEl>
                                          <p:spTgt spid="182"/>
                                        </p:tgtEl>
                                      </p:cBhvr>
                                    </p:animEffect>
                                  </p:childTnLst>
                                </p:cTn>
                              </p:par>
                              <p:par>
                                <p:cTn id="10" presetID="53" presetClass="entr" presetSubtype="16" fill="hold" nodeType="withEffect">
                                  <p:stCondLst>
                                    <p:cond delay="0"/>
                                  </p:stCondLst>
                                  <p:childTnLst>
                                    <p:set>
                                      <p:cBhvr>
                                        <p:cTn id="11" dur="1" fill="hold">
                                          <p:stCondLst>
                                            <p:cond delay="0"/>
                                          </p:stCondLst>
                                        </p:cTn>
                                        <p:tgtEl>
                                          <p:spTgt spid="1214"/>
                                        </p:tgtEl>
                                        <p:attrNameLst>
                                          <p:attrName>style.visibility</p:attrName>
                                        </p:attrNameLst>
                                      </p:cBhvr>
                                      <p:to>
                                        <p:strVal val="visible"/>
                                      </p:to>
                                    </p:set>
                                    <p:anim calcmode="lin" valueType="num">
                                      <p:cBhvr>
                                        <p:cTn id="12" dur="500" fill="hold"/>
                                        <p:tgtEl>
                                          <p:spTgt spid="1214"/>
                                        </p:tgtEl>
                                        <p:attrNameLst>
                                          <p:attrName>ppt_w</p:attrName>
                                        </p:attrNameLst>
                                      </p:cBhvr>
                                      <p:tavLst>
                                        <p:tav tm="0">
                                          <p:val>
                                            <p:fltVal val="0"/>
                                          </p:val>
                                        </p:tav>
                                        <p:tav tm="100000">
                                          <p:val>
                                            <p:strVal val="#ppt_w"/>
                                          </p:val>
                                        </p:tav>
                                      </p:tavLst>
                                    </p:anim>
                                    <p:anim calcmode="lin" valueType="num">
                                      <p:cBhvr>
                                        <p:cTn id="13" dur="500" fill="hold"/>
                                        <p:tgtEl>
                                          <p:spTgt spid="1214"/>
                                        </p:tgtEl>
                                        <p:attrNameLst>
                                          <p:attrName>ppt_h</p:attrName>
                                        </p:attrNameLst>
                                      </p:cBhvr>
                                      <p:tavLst>
                                        <p:tav tm="0">
                                          <p:val>
                                            <p:fltVal val="0"/>
                                          </p:val>
                                        </p:tav>
                                        <p:tav tm="100000">
                                          <p:val>
                                            <p:strVal val="#ppt_h"/>
                                          </p:val>
                                        </p:tav>
                                      </p:tavLst>
                                    </p:anim>
                                    <p:animEffect transition="in" filter="fade">
                                      <p:cBhvr>
                                        <p:cTn id="14" dur="500"/>
                                        <p:tgtEl>
                                          <p:spTgt spid="1214"/>
                                        </p:tgtEl>
                                      </p:cBhvr>
                                    </p:animEffect>
                                  </p:childTnLst>
                                </p:cTn>
                              </p:par>
                            </p:childTnLst>
                          </p:cTn>
                        </p:par>
                        <p:par>
                          <p:cTn id="15" fill="hold">
                            <p:stCondLst>
                              <p:cond delay="500"/>
                            </p:stCondLst>
                            <p:childTnLst>
                              <p:par>
                                <p:cTn id="16" presetID="17"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ppt_w/2"/>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1500"/>
                            </p:stCondLst>
                            <p:childTnLst>
                              <p:par>
                                <p:cTn id="36" presetID="17" presetClass="entr" presetSubtype="1" fill="hold" nodeType="afterEffect">
                                  <p:stCondLst>
                                    <p:cond delay="0"/>
                                  </p:stCondLst>
                                  <p:childTnLst>
                                    <p:set>
                                      <p:cBhvr>
                                        <p:cTn id="37" dur="1" fill="hold">
                                          <p:stCondLst>
                                            <p:cond delay="0"/>
                                          </p:stCondLst>
                                        </p:cTn>
                                        <p:tgtEl>
                                          <p:spTgt spid="2197"/>
                                        </p:tgtEl>
                                        <p:attrNameLst>
                                          <p:attrName>style.visibility</p:attrName>
                                        </p:attrNameLst>
                                      </p:cBhvr>
                                      <p:to>
                                        <p:strVal val="visible"/>
                                      </p:to>
                                    </p:set>
                                    <p:anim calcmode="lin" valueType="num">
                                      <p:cBhvr>
                                        <p:cTn id="38" dur="500" fill="hold"/>
                                        <p:tgtEl>
                                          <p:spTgt spid="2197"/>
                                        </p:tgtEl>
                                        <p:attrNameLst>
                                          <p:attrName>ppt_x</p:attrName>
                                        </p:attrNameLst>
                                      </p:cBhvr>
                                      <p:tavLst>
                                        <p:tav tm="0">
                                          <p:val>
                                            <p:strVal val="#ppt_x"/>
                                          </p:val>
                                        </p:tav>
                                        <p:tav tm="100000">
                                          <p:val>
                                            <p:strVal val="#ppt_x"/>
                                          </p:val>
                                        </p:tav>
                                      </p:tavLst>
                                    </p:anim>
                                    <p:anim calcmode="lin" valueType="num">
                                      <p:cBhvr>
                                        <p:cTn id="39" dur="500" fill="hold"/>
                                        <p:tgtEl>
                                          <p:spTgt spid="2197"/>
                                        </p:tgtEl>
                                        <p:attrNameLst>
                                          <p:attrName>ppt_y</p:attrName>
                                        </p:attrNameLst>
                                      </p:cBhvr>
                                      <p:tavLst>
                                        <p:tav tm="0">
                                          <p:val>
                                            <p:strVal val="#ppt_y-#ppt_h/2"/>
                                          </p:val>
                                        </p:tav>
                                        <p:tav tm="100000">
                                          <p:val>
                                            <p:strVal val="#ppt_y"/>
                                          </p:val>
                                        </p:tav>
                                      </p:tavLst>
                                    </p:anim>
                                    <p:anim calcmode="lin" valueType="num">
                                      <p:cBhvr>
                                        <p:cTn id="40" dur="500" fill="hold"/>
                                        <p:tgtEl>
                                          <p:spTgt spid="2197"/>
                                        </p:tgtEl>
                                        <p:attrNameLst>
                                          <p:attrName>ppt_w</p:attrName>
                                        </p:attrNameLst>
                                      </p:cBhvr>
                                      <p:tavLst>
                                        <p:tav tm="0">
                                          <p:val>
                                            <p:strVal val="#ppt_w"/>
                                          </p:val>
                                        </p:tav>
                                        <p:tav tm="100000">
                                          <p:val>
                                            <p:strVal val="#ppt_w"/>
                                          </p:val>
                                        </p:tav>
                                      </p:tavLst>
                                    </p:anim>
                                    <p:anim calcmode="lin" valueType="num">
                                      <p:cBhvr>
                                        <p:cTn id="41" dur="500" fill="hold"/>
                                        <p:tgtEl>
                                          <p:spTgt spid="2197"/>
                                        </p:tgtEl>
                                        <p:attrNameLst>
                                          <p:attrName>ppt_h</p:attrName>
                                        </p:attrNameLst>
                                      </p:cBhvr>
                                      <p:tavLst>
                                        <p:tav tm="0">
                                          <p:val>
                                            <p:fltVal val="0"/>
                                          </p:val>
                                        </p:tav>
                                        <p:tav tm="100000">
                                          <p:val>
                                            <p:strVal val="#ppt_h"/>
                                          </p:val>
                                        </p:tav>
                                      </p:tavLst>
                                    </p:anim>
                                  </p:childTnLst>
                                </p:cTn>
                              </p:par>
                              <p:par>
                                <p:cTn id="42" presetID="17" presetClass="entr" presetSubtype="1" fill="hold" nodeType="withEffect">
                                  <p:stCondLst>
                                    <p:cond delay="0"/>
                                  </p:stCondLst>
                                  <p:childTnLst>
                                    <p:set>
                                      <p:cBhvr>
                                        <p:cTn id="43" dur="1" fill="hold">
                                          <p:stCondLst>
                                            <p:cond delay="0"/>
                                          </p:stCondLst>
                                        </p:cTn>
                                        <p:tgtEl>
                                          <p:spTgt spid="2198"/>
                                        </p:tgtEl>
                                        <p:attrNameLst>
                                          <p:attrName>style.visibility</p:attrName>
                                        </p:attrNameLst>
                                      </p:cBhvr>
                                      <p:to>
                                        <p:strVal val="visible"/>
                                      </p:to>
                                    </p:set>
                                    <p:anim calcmode="lin" valueType="num">
                                      <p:cBhvr>
                                        <p:cTn id="44" dur="500" fill="hold"/>
                                        <p:tgtEl>
                                          <p:spTgt spid="2198"/>
                                        </p:tgtEl>
                                        <p:attrNameLst>
                                          <p:attrName>ppt_x</p:attrName>
                                        </p:attrNameLst>
                                      </p:cBhvr>
                                      <p:tavLst>
                                        <p:tav tm="0">
                                          <p:val>
                                            <p:strVal val="#ppt_x"/>
                                          </p:val>
                                        </p:tav>
                                        <p:tav tm="100000">
                                          <p:val>
                                            <p:strVal val="#ppt_x"/>
                                          </p:val>
                                        </p:tav>
                                      </p:tavLst>
                                    </p:anim>
                                    <p:anim calcmode="lin" valueType="num">
                                      <p:cBhvr>
                                        <p:cTn id="45" dur="500" fill="hold"/>
                                        <p:tgtEl>
                                          <p:spTgt spid="2198"/>
                                        </p:tgtEl>
                                        <p:attrNameLst>
                                          <p:attrName>ppt_y</p:attrName>
                                        </p:attrNameLst>
                                      </p:cBhvr>
                                      <p:tavLst>
                                        <p:tav tm="0">
                                          <p:val>
                                            <p:strVal val="#ppt_y-#ppt_h/2"/>
                                          </p:val>
                                        </p:tav>
                                        <p:tav tm="100000">
                                          <p:val>
                                            <p:strVal val="#ppt_y"/>
                                          </p:val>
                                        </p:tav>
                                      </p:tavLst>
                                    </p:anim>
                                    <p:anim calcmode="lin" valueType="num">
                                      <p:cBhvr>
                                        <p:cTn id="46" dur="500" fill="hold"/>
                                        <p:tgtEl>
                                          <p:spTgt spid="2198"/>
                                        </p:tgtEl>
                                        <p:attrNameLst>
                                          <p:attrName>ppt_w</p:attrName>
                                        </p:attrNameLst>
                                      </p:cBhvr>
                                      <p:tavLst>
                                        <p:tav tm="0">
                                          <p:val>
                                            <p:strVal val="#ppt_w"/>
                                          </p:val>
                                        </p:tav>
                                        <p:tav tm="100000">
                                          <p:val>
                                            <p:strVal val="#ppt_w"/>
                                          </p:val>
                                        </p:tav>
                                      </p:tavLst>
                                    </p:anim>
                                    <p:anim calcmode="lin" valueType="num">
                                      <p:cBhvr>
                                        <p:cTn id="47" dur="500" fill="hold"/>
                                        <p:tgtEl>
                                          <p:spTgt spid="2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1000048"/>
          </a:xfrm>
        </p:spPr>
        <p:txBody>
          <a:bodyPr anchor="t">
            <a:normAutofit fontScale="90000"/>
          </a:bodyPr>
          <a:lstStyle/>
          <a:p>
            <a:r>
              <a:rPr lang="en-GB" dirty="0"/>
              <a:t>Data are lacking on the long-term efficacy and safety of TTh use in men with hypogonadism</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707479"/>
            <a:ext cx="10087896" cy="646331"/>
          </a:xfrm>
          <a:prstGeom prst="rect">
            <a:avLst/>
          </a:prstGeom>
          <a:noFill/>
        </p:spPr>
        <p:txBody>
          <a:bodyPr wrap="square" rtlCol="0" anchor="b">
            <a:spAutoFit/>
          </a:bodyPr>
          <a:lstStyle/>
          <a:p>
            <a:r>
              <a:rPr lang="sv-SE" sz="900" dirty="0">
                <a:solidFill>
                  <a:srgbClr val="005294"/>
                </a:solidFill>
              </a:rPr>
              <a:t>BPH, benign prostatic hyperplasia; CV, cardiovascular; MACE, major adverse cardiovascular events; T, testosterone; TTh, testosterone therapy.</a:t>
            </a:r>
          </a:p>
          <a:p>
            <a:r>
              <a:rPr lang="sv-SE" sz="900" b="1" dirty="0">
                <a:solidFill>
                  <a:srgbClr val="005294"/>
                </a:solidFill>
              </a:rPr>
              <a:t>1.</a:t>
            </a:r>
            <a:r>
              <a:rPr lang="sv-SE" sz="900" dirty="0">
                <a:solidFill>
                  <a:srgbClr val="005294"/>
                </a:solidFill>
              </a:rPr>
              <a:t> Bhasin S </a:t>
            </a:r>
            <a:r>
              <a:rPr lang="sv-SE" sz="900" i="1" dirty="0">
                <a:solidFill>
                  <a:srgbClr val="005294"/>
                </a:solidFill>
              </a:rPr>
              <a:t>et al. Am Heart J</a:t>
            </a:r>
            <a:r>
              <a:rPr lang="sv-SE" sz="900" dirty="0">
                <a:solidFill>
                  <a:srgbClr val="005294"/>
                </a:solidFill>
              </a:rPr>
              <a:t> 2022;245:41–50; </a:t>
            </a:r>
            <a:r>
              <a:rPr lang="sv-SE" sz="900" b="1" dirty="0">
                <a:solidFill>
                  <a:srgbClr val="005294"/>
                </a:solidFill>
              </a:rPr>
              <a:t>2.</a:t>
            </a:r>
            <a:r>
              <a:rPr lang="sv-SE" sz="900" dirty="0">
                <a:solidFill>
                  <a:srgbClr val="005294"/>
                </a:solidFill>
              </a:rPr>
              <a:t> Bhasin S </a:t>
            </a:r>
            <a:r>
              <a:rPr lang="sv-SE" sz="900" i="1" dirty="0">
                <a:solidFill>
                  <a:srgbClr val="005294"/>
                </a:solidFill>
              </a:rPr>
              <a:t>et al. J Clin Endocrinol Metab</a:t>
            </a:r>
            <a:r>
              <a:rPr lang="sv-SE" sz="900" dirty="0">
                <a:solidFill>
                  <a:srgbClr val="005294"/>
                </a:solidFill>
              </a:rPr>
              <a:t> 2018;103:1715–44; </a:t>
            </a:r>
            <a:r>
              <a:rPr lang="en-GB" sz="900" b="1" dirty="0">
                <a:solidFill>
                  <a:srgbClr val="005294"/>
                </a:solidFill>
              </a:rPr>
              <a:t>3.</a:t>
            </a:r>
            <a:r>
              <a:rPr lang="en-GB" sz="900" dirty="0">
                <a:solidFill>
                  <a:srgbClr val="005294"/>
                </a:solidFill>
              </a:rPr>
              <a:t> </a:t>
            </a:r>
            <a:r>
              <a:rPr lang="en-GB" sz="900" dirty="0" err="1">
                <a:solidFill>
                  <a:srgbClr val="005294"/>
                </a:solidFill>
              </a:rPr>
              <a:t>Vigen</a:t>
            </a:r>
            <a:r>
              <a:rPr lang="en-GB" sz="900" dirty="0">
                <a:solidFill>
                  <a:srgbClr val="005294"/>
                </a:solidFill>
              </a:rPr>
              <a:t> R </a:t>
            </a:r>
            <a:r>
              <a:rPr lang="en-GB" sz="900" i="1" dirty="0">
                <a:solidFill>
                  <a:srgbClr val="005294"/>
                </a:solidFill>
              </a:rPr>
              <a:t>et al. JAMA</a:t>
            </a:r>
            <a:r>
              <a:rPr lang="en-GB" sz="900" dirty="0">
                <a:solidFill>
                  <a:srgbClr val="005294"/>
                </a:solidFill>
              </a:rPr>
              <a:t> 2013;310:1829–36; </a:t>
            </a:r>
            <a:r>
              <a:rPr lang="en-GB" sz="900" b="1" dirty="0">
                <a:solidFill>
                  <a:srgbClr val="005294"/>
                </a:solidFill>
              </a:rPr>
              <a:t>4.</a:t>
            </a:r>
            <a:r>
              <a:rPr lang="en-GB" sz="900" dirty="0">
                <a:solidFill>
                  <a:srgbClr val="005294"/>
                </a:solidFill>
              </a:rPr>
              <a:t> Finkle WD </a:t>
            </a:r>
            <a:r>
              <a:rPr lang="en-GB" sz="900" i="1" dirty="0">
                <a:solidFill>
                  <a:srgbClr val="005294"/>
                </a:solidFill>
              </a:rPr>
              <a:t>et al. </a:t>
            </a:r>
            <a:r>
              <a:rPr lang="en-GB" sz="900" i="1" dirty="0" err="1">
                <a:solidFill>
                  <a:srgbClr val="005294"/>
                </a:solidFill>
              </a:rPr>
              <a:t>PLoS</a:t>
            </a:r>
            <a:r>
              <a:rPr lang="en-GB" sz="900" i="1" dirty="0">
                <a:solidFill>
                  <a:srgbClr val="005294"/>
                </a:solidFill>
              </a:rPr>
              <a:t> One</a:t>
            </a:r>
            <a:r>
              <a:rPr lang="en-GB" sz="900" dirty="0">
                <a:solidFill>
                  <a:srgbClr val="005294"/>
                </a:solidFill>
              </a:rPr>
              <a:t> 2014;9:e85805; </a:t>
            </a:r>
            <a:r>
              <a:rPr lang="en-GB" sz="900" b="1" dirty="0">
                <a:solidFill>
                  <a:srgbClr val="005294"/>
                </a:solidFill>
              </a:rPr>
              <a:t>5.</a:t>
            </a:r>
            <a:r>
              <a:rPr lang="en-GB" sz="900" dirty="0">
                <a:solidFill>
                  <a:srgbClr val="005294"/>
                </a:solidFill>
              </a:rPr>
              <a:t> Shores MM </a:t>
            </a:r>
            <a:r>
              <a:rPr lang="en-GB" sz="900" i="1" dirty="0">
                <a:solidFill>
                  <a:srgbClr val="005294"/>
                </a:solidFill>
              </a:rPr>
              <a:t>et al. J Clin Endocrinol </a:t>
            </a:r>
            <a:r>
              <a:rPr lang="en-GB" sz="900" i="1" dirty="0" err="1">
                <a:solidFill>
                  <a:srgbClr val="005294"/>
                </a:solidFill>
              </a:rPr>
              <a:t>Metab</a:t>
            </a:r>
            <a:r>
              <a:rPr lang="en-GB" sz="900" dirty="0">
                <a:solidFill>
                  <a:srgbClr val="005294"/>
                </a:solidFill>
              </a:rPr>
              <a:t> 2012;97:2050–8; </a:t>
            </a:r>
            <a:r>
              <a:rPr lang="en-GB" sz="900" b="1" dirty="0">
                <a:solidFill>
                  <a:srgbClr val="005294"/>
                </a:solidFill>
              </a:rPr>
              <a:t>6.</a:t>
            </a:r>
            <a:r>
              <a:rPr lang="en-GB" sz="900" dirty="0">
                <a:solidFill>
                  <a:srgbClr val="005294"/>
                </a:solidFill>
              </a:rPr>
              <a:t> </a:t>
            </a:r>
            <a:r>
              <a:rPr lang="en-GB" sz="900" dirty="0" err="1">
                <a:solidFill>
                  <a:srgbClr val="005294"/>
                </a:solidFill>
              </a:rPr>
              <a:t>Muraleedharan</a:t>
            </a:r>
            <a:r>
              <a:rPr lang="en-GB" sz="900" dirty="0">
                <a:solidFill>
                  <a:srgbClr val="005294"/>
                </a:solidFill>
              </a:rPr>
              <a:t> V </a:t>
            </a:r>
            <a:r>
              <a:rPr lang="en-GB" sz="900" i="1" dirty="0">
                <a:solidFill>
                  <a:srgbClr val="005294"/>
                </a:solidFill>
              </a:rPr>
              <a:t>et al. </a:t>
            </a:r>
            <a:r>
              <a:rPr lang="en-GB" sz="900" i="1" dirty="0" err="1">
                <a:solidFill>
                  <a:srgbClr val="005294"/>
                </a:solidFill>
              </a:rPr>
              <a:t>Eur</a:t>
            </a:r>
            <a:r>
              <a:rPr lang="en-GB" sz="900" i="1" dirty="0">
                <a:solidFill>
                  <a:srgbClr val="005294"/>
                </a:solidFill>
              </a:rPr>
              <a:t> J Endocrinol</a:t>
            </a:r>
            <a:r>
              <a:rPr lang="en-GB" sz="900" dirty="0">
                <a:solidFill>
                  <a:srgbClr val="005294"/>
                </a:solidFill>
              </a:rPr>
              <a:t> 2013;169:725–33; </a:t>
            </a:r>
            <a:r>
              <a:rPr lang="en-GB" sz="900" b="1" dirty="0">
                <a:solidFill>
                  <a:srgbClr val="005294"/>
                </a:solidFill>
              </a:rPr>
              <a:t>7.</a:t>
            </a:r>
            <a:r>
              <a:rPr lang="en-GB" sz="900" dirty="0">
                <a:solidFill>
                  <a:srgbClr val="005294"/>
                </a:solidFill>
              </a:rPr>
              <a:t> Baillargeon J </a:t>
            </a:r>
            <a:r>
              <a:rPr lang="en-GB" sz="900" i="1" dirty="0">
                <a:solidFill>
                  <a:srgbClr val="005294"/>
                </a:solidFill>
              </a:rPr>
              <a:t>et al. Ann </a:t>
            </a:r>
            <a:r>
              <a:rPr lang="en-GB" sz="900" i="1" dirty="0" err="1">
                <a:solidFill>
                  <a:srgbClr val="005294"/>
                </a:solidFill>
              </a:rPr>
              <a:t>Pharmacother</a:t>
            </a:r>
            <a:r>
              <a:rPr lang="en-GB" sz="900" dirty="0">
                <a:solidFill>
                  <a:srgbClr val="005294"/>
                </a:solidFill>
              </a:rPr>
              <a:t> 2014;48:1138–40; </a:t>
            </a:r>
            <a:r>
              <a:rPr lang="en-GB" sz="900" b="1" dirty="0">
                <a:solidFill>
                  <a:srgbClr val="005294"/>
                </a:solidFill>
              </a:rPr>
              <a:t>8.</a:t>
            </a:r>
            <a:r>
              <a:rPr lang="en-GB" sz="900" dirty="0">
                <a:solidFill>
                  <a:srgbClr val="005294"/>
                </a:solidFill>
              </a:rPr>
              <a:t> Collet TH </a:t>
            </a:r>
            <a:r>
              <a:rPr lang="en-GB" sz="900" i="1" dirty="0">
                <a:solidFill>
                  <a:srgbClr val="005294"/>
                </a:solidFill>
              </a:rPr>
              <a:t>et al. J </a:t>
            </a:r>
            <a:r>
              <a:rPr lang="en-GB" sz="900" i="1" dirty="0" err="1">
                <a:solidFill>
                  <a:srgbClr val="005294"/>
                </a:solidFill>
              </a:rPr>
              <a:t>Endocr</a:t>
            </a:r>
            <a:r>
              <a:rPr lang="en-GB" sz="900" i="1" dirty="0">
                <a:solidFill>
                  <a:srgbClr val="005294"/>
                </a:solidFill>
              </a:rPr>
              <a:t> Soc</a:t>
            </a:r>
            <a:r>
              <a:rPr lang="en-GB" sz="900" dirty="0">
                <a:solidFill>
                  <a:srgbClr val="005294"/>
                </a:solidFill>
              </a:rPr>
              <a:t> 2020;4:bvaa038; </a:t>
            </a:r>
            <a:r>
              <a:rPr lang="en-GB" sz="900" b="1" dirty="0">
                <a:solidFill>
                  <a:srgbClr val="005294"/>
                </a:solidFill>
              </a:rPr>
              <a:t>9.</a:t>
            </a:r>
            <a:r>
              <a:rPr lang="en-GB" sz="900" dirty="0">
                <a:solidFill>
                  <a:srgbClr val="005294"/>
                </a:solidFill>
              </a:rPr>
              <a:t> Ohlsson C </a:t>
            </a:r>
            <a:r>
              <a:rPr lang="en-GB" sz="900" i="1" dirty="0">
                <a:solidFill>
                  <a:srgbClr val="005294"/>
                </a:solidFill>
              </a:rPr>
              <a:t>et al. J Am Coll </a:t>
            </a:r>
            <a:r>
              <a:rPr lang="en-GB" sz="900" i="1" dirty="0" err="1">
                <a:solidFill>
                  <a:srgbClr val="005294"/>
                </a:solidFill>
              </a:rPr>
              <a:t>Cardiol</a:t>
            </a:r>
            <a:r>
              <a:rPr lang="en-GB" sz="900" dirty="0">
                <a:solidFill>
                  <a:srgbClr val="005294"/>
                </a:solidFill>
              </a:rPr>
              <a:t> 2011;58:1674–81; </a:t>
            </a:r>
            <a:r>
              <a:rPr lang="en-GB" sz="900" b="1" dirty="0">
                <a:solidFill>
                  <a:srgbClr val="005294"/>
                </a:solidFill>
              </a:rPr>
              <a:t>10.</a:t>
            </a:r>
            <a:r>
              <a:rPr lang="en-GB" sz="900" dirty="0">
                <a:solidFill>
                  <a:srgbClr val="005294"/>
                </a:solidFill>
              </a:rPr>
              <a:t> Mohammadi-</a:t>
            </a:r>
            <a:r>
              <a:rPr lang="en-GB" sz="900" dirty="0" err="1">
                <a:solidFill>
                  <a:srgbClr val="005294"/>
                </a:solidFill>
              </a:rPr>
              <a:t>Shemirani</a:t>
            </a:r>
            <a:r>
              <a:rPr lang="en-GB" sz="900" dirty="0">
                <a:solidFill>
                  <a:srgbClr val="005294"/>
                </a:solidFill>
              </a:rPr>
              <a:t> P </a:t>
            </a:r>
            <a:r>
              <a:rPr lang="en-GB" sz="900" i="1" dirty="0">
                <a:solidFill>
                  <a:srgbClr val="005294"/>
                </a:solidFill>
              </a:rPr>
              <a:t>et al. </a:t>
            </a:r>
            <a:r>
              <a:rPr lang="en-GB" sz="900" i="1" dirty="0" err="1">
                <a:solidFill>
                  <a:srgbClr val="005294"/>
                </a:solidFill>
              </a:rPr>
              <a:t>Elife</a:t>
            </a:r>
            <a:r>
              <a:rPr lang="en-GB" sz="900" dirty="0">
                <a:solidFill>
                  <a:srgbClr val="005294"/>
                </a:solidFill>
              </a:rPr>
              <a:t> 2020;9:e58914.</a:t>
            </a:r>
          </a:p>
        </p:txBody>
      </p:sp>
      <p:grpSp>
        <p:nvGrpSpPr>
          <p:cNvPr id="20" name="Group 19">
            <a:extLst>
              <a:ext uri="{FF2B5EF4-FFF2-40B4-BE49-F238E27FC236}">
                <a16:creationId xmlns:a16="http://schemas.microsoft.com/office/drawing/2014/main" id="{55EEBE37-814F-D65E-1EE6-4BB12C615FE1}"/>
              </a:ext>
            </a:extLst>
          </p:cNvPr>
          <p:cNvGrpSpPr/>
          <p:nvPr/>
        </p:nvGrpSpPr>
        <p:grpSpPr>
          <a:xfrm>
            <a:off x="600349" y="1683891"/>
            <a:ext cx="10864063" cy="1999414"/>
            <a:chOff x="600349" y="1683891"/>
            <a:chExt cx="10864063" cy="1999414"/>
          </a:xfrm>
        </p:grpSpPr>
        <p:sp>
          <p:nvSpPr>
            <p:cNvPr id="26" name="Rectangle: Rounded Corners 25">
              <a:extLst>
                <a:ext uri="{FF2B5EF4-FFF2-40B4-BE49-F238E27FC236}">
                  <a16:creationId xmlns:a16="http://schemas.microsoft.com/office/drawing/2014/main" id="{E019191D-50C5-8FAA-9E1C-4DFDA76B72D0}"/>
                </a:ext>
              </a:extLst>
            </p:cNvPr>
            <p:cNvSpPr/>
            <p:nvPr/>
          </p:nvSpPr>
          <p:spPr>
            <a:xfrm>
              <a:off x="600349" y="1683891"/>
              <a:ext cx="10864063" cy="1999414"/>
            </a:xfrm>
            <a:prstGeom prst="roundRect">
              <a:avLst>
                <a:gd name="adj" fmla="val 7816"/>
              </a:avLst>
            </a:prstGeom>
            <a:solidFill>
              <a:srgbClr val="00A8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417443D-460C-8265-19AE-6268E75042A1}"/>
                </a:ext>
              </a:extLst>
            </p:cNvPr>
            <p:cNvSpPr txBox="1"/>
            <p:nvPr/>
          </p:nvSpPr>
          <p:spPr>
            <a:xfrm>
              <a:off x="688767" y="1733051"/>
              <a:ext cx="10658395" cy="1882567"/>
            </a:xfrm>
            <a:prstGeom prst="rect">
              <a:avLst/>
            </a:prstGeom>
            <a:noFill/>
          </p:spPr>
          <p:txBody>
            <a:bodyPr wrap="square" rtlCol="0">
              <a:spAutoFit/>
            </a:bodyPr>
            <a:lstStyle/>
            <a:p>
              <a:pPr marL="228600" indent="-228600">
                <a:spcBef>
                  <a:spcPts val="1000"/>
                </a:spcBef>
                <a:buClr>
                  <a:schemeClr val="tx1"/>
                </a:buClr>
                <a:buFont typeface="Wingdings" panose="05000000000000000000" pitchFamily="2" charset="2"/>
                <a:buChar char="§"/>
              </a:pPr>
              <a:r>
                <a:rPr lang="en-GB" dirty="0">
                  <a:solidFill>
                    <a:schemeClr val="bg2">
                      <a:lumMod val="25000"/>
                    </a:schemeClr>
                  </a:solidFill>
                </a:rPr>
                <a:t>There are no data from </a:t>
              </a:r>
              <a:r>
                <a:rPr lang="en-GB" dirty="0">
                  <a:solidFill>
                    <a:schemeClr val="bg2">
                      <a:lumMod val="25000"/>
                    </a:schemeClr>
                  </a:solidFill>
                  <a:latin typeface="+mj-lt"/>
                </a:rPr>
                <a:t>adequately powered randomised trials</a:t>
              </a:r>
              <a:r>
                <a:rPr lang="en-GB" dirty="0">
                  <a:solidFill>
                    <a:schemeClr val="bg2">
                      <a:lumMod val="25000"/>
                    </a:schemeClr>
                  </a:solidFill>
                </a:rPr>
                <a:t> on the </a:t>
              </a:r>
              <a:br>
                <a:rPr lang="en-GB" dirty="0">
                  <a:solidFill>
                    <a:schemeClr val="bg2">
                      <a:lumMod val="25000"/>
                    </a:schemeClr>
                  </a:solidFill>
                </a:rPr>
              </a:br>
              <a:r>
                <a:rPr lang="en-GB" dirty="0">
                  <a:solidFill>
                    <a:schemeClr val="accent1"/>
                  </a:solidFill>
                  <a:latin typeface="+mj-lt"/>
                </a:rPr>
                <a:t>long-term efficacy and safety of </a:t>
              </a:r>
              <a:r>
                <a:rPr lang="en-GB" dirty="0" err="1">
                  <a:solidFill>
                    <a:schemeClr val="accent1"/>
                  </a:solidFill>
                  <a:latin typeface="+mj-lt"/>
                </a:rPr>
                <a:t>TTh</a:t>
              </a:r>
              <a:r>
                <a:rPr lang="en-GB" dirty="0">
                  <a:solidFill>
                    <a:schemeClr val="accent1"/>
                  </a:solidFill>
                  <a:latin typeface="+mj-lt"/>
                </a:rPr>
                <a:t> use</a:t>
              </a:r>
              <a:r>
                <a:rPr lang="en-GB" dirty="0">
                  <a:solidFill>
                    <a:schemeClr val="bg2">
                      <a:lumMod val="25000"/>
                    </a:schemeClr>
                  </a:solidFill>
                </a:rPr>
                <a:t> in middle-aged and older men </a:t>
              </a:r>
              <a:br>
                <a:rPr lang="en-GB" dirty="0">
                  <a:solidFill>
                    <a:schemeClr val="bg2">
                      <a:lumMod val="25000"/>
                    </a:schemeClr>
                  </a:solidFill>
                </a:rPr>
              </a:br>
              <a:r>
                <a:rPr lang="en-GB" dirty="0">
                  <a:solidFill>
                    <a:schemeClr val="bg2">
                      <a:lumMod val="25000"/>
                    </a:schemeClr>
                  </a:solidFill>
                </a:rPr>
                <a:t>who have an age-related decline in T levels</a:t>
              </a:r>
              <a:r>
                <a:rPr lang="en-GB" baseline="30000" dirty="0">
                  <a:solidFill>
                    <a:schemeClr val="bg2">
                      <a:lumMod val="25000"/>
                    </a:schemeClr>
                  </a:solidFill>
                </a:rPr>
                <a:t>1,2</a:t>
              </a:r>
            </a:p>
            <a:p>
              <a:pPr marL="228600" indent="-228600">
                <a:spcBef>
                  <a:spcPts val="1000"/>
                </a:spcBef>
                <a:buClr>
                  <a:schemeClr val="tx1"/>
                </a:buClr>
                <a:buFont typeface="Wingdings" panose="05000000000000000000" pitchFamily="2" charset="2"/>
                <a:buChar char="§"/>
              </a:pPr>
              <a:r>
                <a:rPr lang="en-GB" dirty="0">
                  <a:solidFill>
                    <a:schemeClr val="bg2">
                      <a:lumMod val="25000"/>
                    </a:schemeClr>
                  </a:solidFill>
                </a:rPr>
                <a:t>No </a:t>
              </a:r>
              <a:r>
                <a:rPr lang="en-GB" dirty="0">
                  <a:solidFill>
                    <a:schemeClr val="bg2">
                      <a:lumMod val="25000"/>
                    </a:schemeClr>
                  </a:solidFill>
                  <a:latin typeface="+mj-lt"/>
                </a:rPr>
                <a:t>randomised trial</a:t>
              </a:r>
              <a:r>
                <a:rPr lang="en-GB" dirty="0">
                  <a:solidFill>
                    <a:schemeClr val="bg2">
                      <a:lumMod val="25000"/>
                    </a:schemeClr>
                  </a:solidFill>
                </a:rPr>
                <a:t> in men with hypogonadism has been of sufficient size or duration </a:t>
              </a:r>
              <a:br>
                <a:rPr lang="en-GB" dirty="0">
                  <a:solidFill>
                    <a:schemeClr val="bg2">
                      <a:lumMod val="25000"/>
                    </a:schemeClr>
                  </a:solidFill>
                </a:rPr>
              </a:br>
              <a:r>
                <a:rPr lang="en-GB" dirty="0">
                  <a:solidFill>
                    <a:schemeClr val="bg2">
                      <a:lumMod val="25000"/>
                    </a:schemeClr>
                  </a:solidFill>
                </a:rPr>
                <a:t>to determine the effects of </a:t>
              </a:r>
              <a:r>
                <a:rPr lang="en-GB" dirty="0" err="1">
                  <a:solidFill>
                    <a:schemeClr val="bg2">
                      <a:lumMod val="25000"/>
                    </a:schemeClr>
                  </a:solidFill>
                </a:rPr>
                <a:t>TTh</a:t>
              </a:r>
              <a:r>
                <a:rPr lang="en-GB" dirty="0">
                  <a:solidFill>
                    <a:schemeClr val="bg2">
                      <a:lumMod val="25000"/>
                    </a:schemeClr>
                  </a:solidFill>
                </a:rPr>
                <a:t> on </a:t>
              </a:r>
              <a:r>
                <a:rPr lang="en-GB" dirty="0">
                  <a:solidFill>
                    <a:schemeClr val="accent1"/>
                  </a:solidFill>
                  <a:latin typeface="+mj-lt"/>
                </a:rPr>
                <a:t>MACE</a:t>
              </a:r>
              <a:r>
                <a:rPr lang="en-GB" dirty="0">
                  <a:solidFill>
                    <a:schemeClr val="bg2">
                      <a:lumMod val="25000"/>
                    </a:schemeClr>
                  </a:solidFill>
                </a:rPr>
                <a:t> or </a:t>
              </a:r>
              <a:r>
                <a:rPr lang="en-GB" dirty="0">
                  <a:solidFill>
                    <a:schemeClr val="accent1"/>
                  </a:solidFill>
                  <a:latin typeface="+mj-lt"/>
                </a:rPr>
                <a:t>prostate outcomes</a:t>
              </a:r>
              <a:r>
                <a:rPr lang="en-GB" dirty="0">
                  <a:solidFill>
                    <a:schemeClr val="bg2">
                      <a:lumMod val="25000"/>
                    </a:schemeClr>
                  </a:solidFill>
                </a:rPr>
                <a:t>, including incidence of prostate cancer, acute urinary retention, or surgery for BPH</a:t>
              </a:r>
              <a:r>
                <a:rPr lang="en-GB" baseline="30000" dirty="0">
                  <a:solidFill>
                    <a:schemeClr val="bg2">
                      <a:lumMod val="25000"/>
                    </a:schemeClr>
                  </a:solidFill>
                </a:rPr>
                <a:t>1</a:t>
              </a:r>
              <a:endParaRPr lang="en-GB" sz="2000" baseline="30000" dirty="0">
                <a:latin typeface="+mj-lt"/>
              </a:endParaRPr>
            </a:p>
          </p:txBody>
        </p:sp>
      </p:grpSp>
      <p:grpSp>
        <p:nvGrpSpPr>
          <p:cNvPr id="19" name="Group 18">
            <a:extLst>
              <a:ext uri="{FF2B5EF4-FFF2-40B4-BE49-F238E27FC236}">
                <a16:creationId xmlns:a16="http://schemas.microsoft.com/office/drawing/2014/main" id="{77D90B10-F695-EBFF-EDB4-D3FF4ECC9CF3}"/>
              </a:ext>
            </a:extLst>
          </p:cNvPr>
          <p:cNvGrpSpPr/>
          <p:nvPr/>
        </p:nvGrpSpPr>
        <p:grpSpPr>
          <a:xfrm>
            <a:off x="600349" y="3847771"/>
            <a:ext cx="10864064" cy="680176"/>
            <a:chOff x="600349" y="3869696"/>
            <a:chExt cx="10864064" cy="680176"/>
          </a:xfrm>
        </p:grpSpPr>
        <p:sp>
          <p:nvSpPr>
            <p:cNvPr id="7" name="Rectangle: Rounded Corners 6">
              <a:extLst>
                <a:ext uri="{FF2B5EF4-FFF2-40B4-BE49-F238E27FC236}">
                  <a16:creationId xmlns:a16="http://schemas.microsoft.com/office/drawing/2014/main" id="{6082AE55-CC50-8CCC-D926-4C81CD03A767}"/>
                </a:ext>
              </a:extLst>
            </p:cNvPr>
            <p:cNvSpPr/>
            <p:nvPr/>
          </p:nvSpPr>
          <p:spPr>
            <a:xfrm>
              <a:off x="600349" y="3869696"/>
              <a:ext cx="10864063" cy="680176"/>
            </a:xfrm>
            <a:prstGeom prst="roundRect">
              <a:avLst>
                <a:gd name="adj" fmla="val 23865"/>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DE5668-FD8D-5660-BAAF-B69814BDE258}"/>
                </a:ext>
              </a:extLst>
            </p:cNvPr>
            <p:cNvSpPr txBox="1"/>
            <p:nvPr/>
          </p:nvSpPr>
          <p:spPr>
            <a:xfrm>
              <a:off x="688767" y="3903540"/>
              <a:ext cx="10775646" cy="646331"/>
            </a:xfrm>
            <a:prstGeom prst="rect">
              <a:avLst/>
            </a:prstGeom>
            <a:noFill/>
          </p:spPr>
          <p:txBody>
            <a:bodyPr wrap="square" rtlCol="0">
              <a:spAutoFit/>
            </a:bodyPr>
            <a:lstStyle/>
            <a:p>
              <a:pPr marL="228600" indent="-228600">
                <a:spcBef>
                  <a:spcPts val="1000"/>
                </a:spcBef>
                <a:buClr>
                  <a:schemeClr val="tx1"/>
                </a:buClr>
                <a:buFont typeface="Wingdings" panose="05000000000000000000" pitchFamily="2" charset="2"/>
                <a:buChar char="§"/>
              </a:pPr>
              <a:r>
                <a:rPr lang="en-GB" dirty="0">
                  <a:solidFill>
                    <a:schemeClr val="bg2">
                      <a:lumMod val="25000"/>
                    </a:schemeClr>
                  </a:solidFill>
                  <a:latin typeface="+mj-lt"/>
                </a:rPr>
                <a:t>Retrospective studies</a:t>
              </a:r>
              <a:r>
                <a:rPr lang="en-GB" dirty="0">
                  <a:solidFill>
                    <a:schemeClr val="bg2">
                      <a:lumMod val="25000"/>
                    </a:schemeClr>
                  </a:solidFill>
                </a:rPr>
                <a:t> of </a:t>
              </a:r>
              <a:r>
                <a:rPr lang="en-GB" dirty="0" err="1">
                  <a:solidFill>
                    <a:schemeClr val="bg2">
                      <a:lumMod val="25000"/>
                    </a:schemeClr>
                  </a:solidFill>
                </a:rPr>
                <a:t>TTh</a:t>
              </a:r>
              <a:r>
                <a:rPr lang="en-GB" dirty="0">
                  <a:solidFill>
                    <a:schemeClr val="bg2">
                      <a:lumMod val="25000"/>
                    </a:schemeClr>
                  </a:solidFill>
                </a:rPr>
                <a:t> have limitations and show inconsistent findings, precluding robust conclusions being made about </a:t>
              </a:r>
              <a:r>
                <a:rPr lang="en-GB" dirty="0" err="1">
                  <a:solidFill>
                    <a:schemeClr val="bg2">
                      <a:lumMod val="25000"/>
                    </a:schemeClr>
                  </a:solidFill>
                </a:rPr>
                <a:t>TTh</a:t>
              </a:r>
              <a:r>
                <a:rPr lang="en-GB" dirty="0">
                  <a:solidFill>
                    <a:schemeClr val="bg2">
                      <a:lumMod val="25000"/>
                    </a:schemeClr>
                  </a:solidFill>
                </a:rPr>
                <a:t> use and </a:t>
              </a:r>
              <a:r>
                <a:rPr lang="en-GB" dirty="0">
                  <a:solidFill>
                    <a:schemeClr val="accent1"/>
                  </a:solidFill>
                  <a:latin typeface="+mj-lt"/>
                </a:rPr>
                <a:t>mortality</a:t>
              </a:r>
              <a:r>
                <a:rPr lang="en-GB" dirty="0">
                  <a:solidFill>
                    <a:schemeClr val="bg2">
                      <a:lumMod val="25000"/>
                    </a:schemeClr>
                  </a:solidFill>
                </a:rPr>
                <a:t> or </a:t>
              </a:r>
              <a:r>
                <a:rPr lang="en-GB" dirty="0">
                  <a:solidFill>
                    <a:schemeClr val="accent1"/>
                  </a:solidFill>
                  <a:latin typeface="+mj-lt"/>
                </a:rPr>
                <a:t>CV outcomes</a:t>
              </a:r>
              <a:r>
                <a:rPr lang="en-GB" baseline="30000" dirty="0">
                  <a:solidFill>
                    <a:schemeClr val="bg2">
                      <a:lumMod val="25000"/>
                    </a:schemeClr>
                  </a:solidFill>
                </a:rPr>
                <a:t>3–7</a:t>
              </a:r>
            </a:p>
          </p:txBody>
        </p:sp>
      </p:grpSp>
      <p:grpSp>
        <p:nvGrpSpPr>
          <p:cNvPr id="21" name="Group 20">
            <a:extLst>
              <a:ext uri="{FF2B5EF4-FFF2-40B4-BE49-F238E27FC236}">
                <a16:creationId xmlns:a16="http://schemas.microsoft.com/office/drawing/2014/main" id="{13B67A9F-263E-40AA-F9AD-EDB22A8740C3}"/>
              </a:ext>
            </a:extLst>
          </p:cNvPr>
          <p:cNvGrpSpPr/>
          <p:nvPr/>
        </p:nvGrpSpPr>
        <p:grpSpPr>
          <a:xfrm>
            <a:off x="600349" y="4692414"/>
            <a:ext cx="10864064" cy="987004"/>
            <a:chOff x="600349" y="4793930"/>
            <a:chExt cx="10864064" cy="987004"/>
          </a:xfrm>
        </p:grpSpPr>
        <p:sp>
          <p:nvSpPr>
            <p:cNvPr id="17" name="Rectangle: Rounded Corners 16">
              <a:extLst>
                <a:ext uri="{FF2B5EF4-FFF2-40B4-BE49-F238E27FC236}">
                  <a16:creationId xmlns:a16="http://schemas.microsoft.com/office/drawing/2014/main" id="{E92FB84A-6AC0-A6A0-52D2-29F3188F908F}"/>
                </a:ext>
              </a:extLst>
            </p:cNvPr>
            <p:cNvSpPr/>
            <p:nvPr/>
          </p:nvSpPr>
          <p:spPr>
            <a:xfrm>
              <a:off x="600349" y="4793930"/>
              <a:ext cx="10864063" cy="987004"/>
            </a:xfrm>
            <a:prstGeom prst="roundRect">
              <a:avLst>
                <a:gd name="adj" fmla="val 19880"/>
              </a:avLst>
            </a:prstGeom>
            <a:solidFill>
              <a:schemeClr val="tx2">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D72D3C9-AF15-0188-5531-655E6917CA6B}"/>
                </a:ext>
              </a:extLst>
            </p:cNvPr>
            <p:cNvSpPr txBox="1"/>
            <p:nvPr/>
          </p:nvSpPr>
          <p:spPr>
            <a:xfrm>
              <a:off x="688767" y="4840913"/>
              <a:ext cx="10775646" cy="923330"/>
            </a:xfrm>
            <a:prstGeom prst="rect">
              <a:avLst/>
            </a:prstGeom>
            <a:noFill/>
          </p:spPr>
          <p:txBody>
            <a:bodyPr wrap="square" rtlCol="0">
              <a:spAutoFit/>
            </a:bodyPr>
            <a:lstStyle/>
            <a:p>
              <a:pPr marL="228600" marR="0" lvl="0" indent="-228600" fontAlgn="auto">
                <a:lnSpc>
                  <a:spcPct val="100000"/>
                </a:lnSpc>
                <a:spcBef>
                  <a:spcPts val="1000"/>
                </a:spcBef>
                <a:spcAft>
                  <a:spcPts val="0"/>
                </a:spcAft>
                <a:buClr>
                  <a:schemeClr val="tx1"/>
                </a:buClr>
                <a:buSzTx/>
                <a:buFont typeface="Wingdings" panose="05000000000000000000" pitchFamily="2" charset="2"/>
                <a:buChar char="§"/>
                <a:tabLst/>
                <a:defRPr/>
              </a:pPr>
              <a:r>
                <a:rPr lang="en-GB" dirty="0">
                  <a:solidFill>
                    <a:schemeClr val="bg2">
                      <a:lumMod val="25000"/>
                    </a:schemeClr>
                  </a:solidFill>
                  <a:latin typeface="+mj-lt"/>
                </a:rPr>
                <a:t>Epidemiological studies</a:t>
              </a:r>
              <a:r>
                <a:rPr lang="en-GB" dirty="0">
                  <a:solidFill>
                    <a:schemeClr val="bg2">
                      <a:lumMod val="25000"/>
                    </a:schemeClr>
                  </a:solidFill>
                </a:rPr>
                <a:t>, including prospective longitudinal and Mendelian randomisation studies, have not demonstrated a consistent relationship between T levels and </a:t>
              </a:r>
              <a:r>
                <a:rPr lang="en-GB" dirty="0">
                  <a:solidFill>
                    <a:schemeClr val="accent1"/>
                  </a:solidFill>
                  <a:latin typeface="+mj-lt"/>
                </a:rPr>
                <a:t>incident </a:t>
              </a:r>
              <a:br>
                <a:rPr lang="en-GB" dirty="0">
                  <a:solidFill>
                    <a:schemeClr val="accent1"/>
                  </a:solidFill>
                  <a:latin typeface="+mj-lt"/>
                </a:rPr>
              </a:br>
              <a:r>
                <a:rPr lang="en-GB" dirty="0">
                  <a:solidFill>
                    <a:schemeClr val="accent1"/>
                  </a:solidFill>
                  <a:latin typeface="+mj-lt"/>
                </a:rPr>
                <a:t>CV events</a:t>
              </a:r>
              <a:r>
                <a:rPr lang="en-GB" dirty="0">
                  <a:solidFill>
                    <a:schemeClr val="bg2">
                      <a:lumMod val="25000"/>
                    </a:schemeClr>
                  </a:solidFill>
                </a:rPr>
                <a:t> or </a:t>
              </a:r>
              <a:r>
                <a:rPr lang="en-GB" dirty="0">
                  <a:solidFill>
                    <a:schemeClr val="accent1"/>
                  </a:solidFill>
                  <a:latin typeface="+mj-lt"/>
                </a:rPr>
                <a:t>CV disease risk</a:t>
              </a:r>
              <a:r>
                <a:rPr lang="en-GB" baseline="30000" dirty="0">
                  <a:solidFill>
                    <a:schemeClr val="bg2">
                      <a:lumMod val="25000"/>
                    </a:schemeClr>
                  </a:solidFill>
                </a:rPr>
                <a:t>8–10</a:t>
              </a:r>
            </a:p>
          </p:txBody>
        </p:sp>
      </p:grpSp>
      <p:grpSp>
        <p:nvGrpSpPr>
          <p:cNvPr id="31" name="Group 30">
            <a:extLst>
              <a:ext uri="{FF2B5EF4-FFF2-40B4-BE49-F238E27FC236}">
                <a16:creationId xmlns:a16="http://schemas.microsoft.com/office/drawing/2014/main" id="{86B80D76-4A1B-D2A1-5392-AC2D40763B60}"/>
              </a:ext>
            </a:extLst>
          </p:cNvPr>
          <p:cNvGrpSpPr/>
          <p:nvPr/>
        </p:nvGrpSpPr>
        <p:grpSpPr>
          <a:xfrm flipH="1">
            <a:off x="9961765" y="1321145"/>
            <a:ext cx="1682850" cy="1652498"/>
            <a:chOff x="6041144" y="1482141"/>
            <a:chExt cx="3168650" cy="3111500"/>
          </a:xfrm>
          <a:effectLst>
            <a:outerShdw blurRad="50800" dist="38100" dir="2700000" algn="tl" rotWithShape="0">
              <a:prstClr val="black">
                <a:alpha val="40000"/>
              </a:prstClr>
            </a:outerShdw>
          </a:effectLst>
        </p:grpSpPr>
        <p:sp>
          <p:nvSpPr>
            <p:cNvPr id="35" name="Freeform 17">
              <a:extLst>
                <a:ext uri="{FF2B5EF4-FFF2-40B4-BE49-F238E27FC236}">
                  <a16:creationId xmlns:a16="http://schemas.microsoft.com/office/drawing/2014/main" id="{30936F0D-DEB4-AAFB-6E97-FE8CFF9FFFF3}"/>
                </a:ext>
              </a:extLst>
            </p:cNvPr>
            <p:cNvSpPr/>
            <p:nvPr/>
          </p:nvSpPr>
          <p:spPr>
            <a:xfrm>
              <a:off x="6860840" y="3532557"/>
              <a:ext cx="272616" cy="278296"/>
            </a:xfrm>
            <a:custGeom>
              <a:avLst/>
              <a:gdLst>
                <a:gd name="connsiteX0" fmla="*/ 0 w 272616"/>
                <a:gd name="connsiteY0" fmla="*/ 102231 h 278296"/>
                <a:gd name="connsiteX1" fmla="*/ 90872 w 272616"/>
                <a:gd name="connsiteY1" fmla="*/ 0 h 278296"/>
                <a:gd name="connsiteX2" fmla="*/ 272616 w 272616"/>
                <a:gd name="connsiteY2" fmla="*/ 164706 h 278296"/>
                <a:gd name="connsiteX3" fmla="*/ 159026 w 272616"/>
                <a:gd name="connsiteY3" fmla="*/ 278296 h 278296"/>
                <a:gd name="connsiteX4" fmla="*/ 107911 w 272616"/>
                <a:gd name="connsiteY4" fmla="*/ 266937 h 278296"/>
                <a:gd name="connsiteX5" fmla="*/ 0 w 272616"/>
                <a:gd name="connsiteY5" fmla="*/ 102231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16" h="278296">
                  <a:moveTo>
                    <a:pt x="0" y="102231"/>
                  </a:moveTo>
                  <a:lnTo>
                    <a:pt x="90872" y="0"/>
                  </a:lnTo>
                  <a:lnTo>
                    <a:pt x="272616" y="164706"/>
                  </a:lnTo>
                  <a:lnTo>
                    <a:pt x="159026" y="278296"/>
                  </a:lnTo>
                  <a:lnTo>
                    <a:pt x="107911" y="266937"/>
                  </a:lnTo>
                  <a:lnTo>
                    <a:pt x="0" y="102231"/>
                  </a:lnTo>
                  <a:close/>
                </a:path>
              </a:pathLst>
            </a:custGeom>
            <a:solidFill>
              <a:srgbClr val="E2EBF6">
                <a:alpha val="20000"/>
              </a:srgbClr>
            </a:solidFill>
            <a:ln w="9525" cap="flat" cmpd="sng" algn="ctr">
              <a:solidFill>
                <a:srgbClr val="6F9AD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DCAD4449-AA29-A78C-6621-26F7A05F7DB0}"/>
                </a:ext>
              </a:extLst>
            </p:cNvPr>
            <p:cNvSpPr/>
            <p:nvPr/>
          </p:nvSpPr>
          <p:spPr>
            <a:xfrm>
              <a:off x="7173914" y="1706705"/>
              <a:ext cx="1219200" cy="1424944"/>
            </a:xfrm>
            <a:prstGeom prst="rect">
              <a:avLst/>
            </a:prstGeom>
            <a:solidFill>
              <a:srgbClr val="272727">
                <a:lumMod val="10000"/>
                <a:lumOff val="9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id="{E005BE93-10BC-FF3D-D1C2-54AFB101F383}"/>
                </a:ext>
              </a:extLst>
            </p:cNvPr>
            <p:cNvGrpSpPr/>
            <p:nvPr/>
          </p:nvGrpSpPr>
          <p:grpSpPr>
            <a:xfrm>
              <a:off x="7727069" y="2070342"/>
              <a:ext cx="1219200" cy="1424944"/>
              <a:chOff x="7727069" y="2070342"/>
              <a:chExt cx="1219200" cy="1424944"/>
            </a:xfrm>
          </p:grpSpPr>
          <p:sp>
            <p:nvSpPr>
              <p:cNvPr id="45" name="Rectangle 44">
                <a:extLst>
                  <a:ext uri="{FF2B5EF4-FFF2-40B4-BE49-F238E27FC236}">
                    <a16:creationId xmlns:a16="http://schemas.microsoft.com/office/drawing/2014/main" id="{2BA05553-FADC-8B08-CAF3-03A2B3AFAE99}"/>
                  </a:ext>
                </a:extLst>
              </p:cNvPr>
              <p:cNvSpPr/>
              <p:nvPr/>
            </p:nvSpPr>
            <p:spPr>
              <a:xfrm>
                <a:off x="7727069" y="2070342"/>
                <a:ext cx="1219200" cy="1424944"/>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171FEF9-2F6F-DC65-47EA-BA45339D3763}"/>
                  </a:ext>
                </a:extLst>
              </p:cNvPr>
              <p:cNvGrpSpPr/>
              <p:nvPr/>
            </p:nvGrpSpPr>
            <p:grpSpPr>
              <a:xfrm>
                <a:off x="7871791" y="2456270"/>
                <a:ext cx="898196" cy="857217"/>
                <a:chOff x="7871791" y="2456270"/>
                <a:chExt cx="898196" cy="857217"/>
              </a:xfrm>
            </p:grpSpPr>
            <p:sp>
              <p:nvSpPr>
                <p:cNvPr id="49" name="Rectangle 48">
                  <a:extLst>
                    <a:ext uri="{FF2B5EF4-FFF2-40B4-BE49-F238E27FC236}">
                      <a16:creationId xmlns:a16="http://schemas.microsoft.com/office/drawing/2014/main" id="{F878984E-7120-08C6-D2F6-00DA4F19328F}"/>
                    </a:ext>
                  </a:extLst>
                </p:cNvPr>
                <p:cNvSpPr/>
                <p:nvPr/>
              </p:nvSpPr>
              <p:spPr>
                <a:xfrm>
                  <a:off x="7871791" y="3038853"/>
                  <a:ext cx="193103" cy="274634"/>
                </a:xfrm>
                <a:prstGeom prst="rect">
                  <a:avLst/>
                </a:prstGeom>
                <a:solidFill>
                  <a:srgbClr val="005294">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CC20A5D7-E2BD-9AEA-B5BD-7AB72263C694}"/>
                    </a:ext>
                  </a:extLst>
                </p:cNvPr>
                <p:cNvSpPr/>
                <p:nvPr/>
              </p:nvSpPr>
              <p:spPr>
                <a:xfrm>
                  <a:off x="8393114" y="2634729"/>
                  <a:ext cx="160218" cy="678758"/>
                </a:xfrm>
                <a:prstGeom prst="rect">
                  <a:avLst/>
                </a:prstGeom>
                <a:solidFill>
                  <a:srgbClr val="73B63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6A9A2760-2F1D-BEDA-88B6-1BA7543E7D23}"/>
                    </a:ext>
                  </a:extLst>
                </p:cNvPr>
                <p:cNvSpPr/>
                <p:nvPr/>
              </p:nvSpPr>
              <p:spPr>
                <a:xfrm>
                  <a:off x="8609769" y="2456270"/>
                  <a:ext cx="160218" cy="857217"/>
                </a:xfrm>
                <a:prstGeom prst="rect">
                  <a:avLst/>
                </a:prstGeom>
                <a:solidFill>
                  <a:srgbClr val="C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4569B6AD-E78D-D448-6312-961F7571C22B}"/>
                    </a:ext>
                  </a:extLst>
                </p:cNvPr>
                <p:cNvSpPr/>
                <p:nvPr/>
              </p:nvSpPr>
              <p:spPr>
                <a:xfrm>
                  <a:off x="8051354" y="2980748"/>
                  <a:ext cx="160218" cy="332739"/>
                </a:xfrm>
                <a:prstGeom prst="rect">
                  <a:avLst/>
                </a:prstGeom>
                <a:solidFill>
                  <a:srgbClr val="E4782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38" name="Donut 8">
              <a:extLst>
                <a:ext uri="{FF2B5EF4-FFF2-40B4-BE49-F238E27FC236}">
                  <a16:creationId xmlns:a16="http://schemas.microsoft.com/office/drawing/2014/main" id="{3240D2B7-7C16-98A0-AC4B-10EED50F3531}"/>
                </a:ext>
              </a:extLst>
            </p:cNvPr>
            <p:cNvSpPr/>
            <p:nvPr/>
          </p:nvSpPr>
          <p:spPr>
            <a:xfrm>
              <a:off x="6823958" y="2249747"/>
              <a:ext cx="1569156" cy="1569156"/>
            </a:xfrm>
            <a:prstGeom prst="donut">
              <a:avLst>
                <a:gd name="adj" fmla="val 10376"/>
              </a:avLst>
            </a:prstGeom>
            <a:solidFill>
              <a:srgbClr val="6F9AD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72727"/>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8105EE20-FBEA-A6CD-E2B2-CA0C45C3204A}"/>
                </a:ext>
              </a:extLst>
            </p:cNvPr>
            <p:cNvSpPr/>
            <p:nvPr/>
          </p:nvSpPr>
          <p:spPr>
            <a:xfrm>
              <a:off x="6298569" y="3623429"/>
              <a:ext cx="732656" cy="755374"/>
            </a:xfrm>
            <a:custGeom>
              <a:avLst/>
              <a:gdLst>
                <a:gd name="connsiteX0" fmla="*/ 477079 w 732656"/>
                <a:gd name="connsiteY0" fmla="*/ 0 h 755374"/>
                <a:gd name="connsiteX1" fmla="*/ 732656 w 732656"/>
                <a:gd name="connsiteY1" fmla="*/ 266937 h 755374"/>
                <a:gd name="connsiteX2" fmla="*/ 318053 w 732656"/>
                <a:gd name="connsiteY2" fmla="*/ 726976 h 755374"/>
                <a:gd name="connsiteX3" fmla="*/ 176065 w 732656"/>
                <a:gd name="connsiteY3" fmla="*/ 755374 h 755374"/>
                <a:gd name="connsiteX4" fmla="*/ 51116 w 732656"/>
                <a:gd name="connsiteY4" fmla="*/ 692899 h 755374"/>
                <a:gd name="connsiteX5" fmla="*/ 0 w 732656"/>
                <a:gd name="connsiteY5" fmla="*/ 573630 h 755374"/>
                <a:gd name="connsiteX6" fmla="*/ 0 w 732656"/>
                <a:gd name="connsiteY6" fmla="*/ 437322 h 755374"/>
                <a:gd name="connsiteX7" fmla="*/ 45436 w 732656"/>
                <a:gd name="connsiteY7" fmla="*/ 369168 h 755374"/>
                <a:gd name="connsiteX8" fmla="*/ 477079 w 732656"/>
                <a:gd name="connsiteY8" fmla="*/ 0 h 75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56" h="755374">
                  <a:moveTo>
                    <a:pt x="477079" y="0"/>
                  </a:moveTo>
                  <a:lnTo>
                    <a:pt x="732656" y="266937"/>
                  </a:lnTo>
                  <a:lnTo>
                    <a:pt x="318053" y="726976"/>
                  </a:lnTo>
                  <a:lnTo>
                    <a:pt x="176065" y="755374"/>
                  </a:lnTo>
                  <a:lnTo>
                    <a:pt x="51116" y="692899"/>
                  </a:lnTo>
                  <a:lnTo>
                    <a:pt x="0" y="573630"/>
                  </a:lnTo>
                  <a:lnTo>
                    <a:pt x="0" y="437322"/>
                  </a:lnTo>
                  <a:lnTo>
                    <a:pt x="45436" y="369168"/>
                  </a:lnTo>
                  <a:lnTo>
                    <a:pt x="477079" y="0"/>
                  </a:lnTo>
                  <a:close/>
                </a:path>
              </a:pathLst>
            </a:custGeom>
            <a:solidFill>
              <a:srgbClr val="005294"/>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43" name="Picture 2">
              <a:extLst>
                <a:ext uri="{FF2B5EF4-FFF2-40B4-BE49-F238E27FC236}">
                  <a16:creationId xmlns:a16="http://schemas.microsoft.com/office/drawing/2014/main" id="{E8A629CD-74EB-57C4-5B1E-24A34D64FFED}"/>
                </a:ext>
              </a:extLst>
            </p:cNvPr>
            <p:cNvPicPr>
              <a:picLocks noChangeAspect="1" noChangeArrowheads="1"/>
            </p:cNvPicPr>
            <p:nvPr/>
          </p:nvPicPr>
          <p:blipFill>
            <a:blip r:embed="rId3">
              <a:clrChange>
                <a:clrFrom>
                  <a:srgbClr val="FAFAFA"/>
                </a:clrFrom>
                <a:clrTo>
                  <a:srgbClr val="FAFAFA">
                    <a:alpha val="0"/>
                  </a:srgbClr>
                </a:clrTo>
              </a:clrChange>
              <a:duotone>
                <a:srgbClr val="00529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41144" y="1482141"/>
              <a:ext cx="316865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Oval 43">
              <a:extLst>
                <a:ext uri="{FF2B5EF4-FFF2-40B4-BE49-F238E27FC236}">
                  <a16:creationId xmlns:a16="http://schemas.microsoft.com/office/drawing/2014/main" id="{F043962D-595D-EE7B-EB92-558ECC033B92}"/>
                </a:ext>
              </a:extLst>
            </p:cNvPr>
            <p:cNvSpPr/>
            <p:nvPr/>
          </p:nvSpPr>
          <p:spPr>
            <a:xfrm>
              <a:off x="6938965" y="2373868"/>
              <a:ext cx="1329971" cy="1329971"/>
            </a:xfrm>
            <a:prstGeom prst="ellipse">
              <a:avLst/>
            </a:prstGeom>
            <a:solidFill>
              <a:srgbClr val="E2EBF6">
                <a:alpha val="2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562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894454C-73A3-EE86-B97C-3CE50FB86694}"/>
              </a:ext>
            </a:extLst>
          </p:cNvPr>
          <p:cNvGrpSpPr/>
          <p:nvPr/>
        </p:nvGrpSpPr>
        <p:grpSpPr>
          <a:xfrm>
            <a:off x="3598281" y="1407263"/>
            <a:ext cx="7473579" cy="2622125"/>
            <a:chOff x="3598281" y="2321993"/>
            <a:chExt cx="7473579" cy="2622125"/>
          </a:xfrm>
        </p:grpSpPr>
        <p:sp>
          <p:nvSpPr>
            <p:cNvPr id="14" name="Rectangle: Rounded Corners 13">
              <a:extLst>
                <a:ext uri="{FF2B5EF4-FFF2-40B4-BE49-F238E27FC236}">
                  <a16:creationId xmlns:a16="http://schemas.microsoft.com/office/drawing/2014/main" id="{34929908-F368-F755-2118-0A3104C084ED}"/>
                </a:ext>
              </a:extLst>
            </p:cNvPr>
            <p:cNvSpPr/>
            <p:nvPr/>
          </p:nvSpPr>
          <p:spPr>
            <a:xfrm>
              <a:off x="3598281" y="2321993"/>
              <a:ext cx="7420239" cy="2622125"/>
            </a:xfrm>
            <a:prstGeom prst="roundRect">
              <a:avLst>
                <a:gd name="adj" fmla="val 8962"/>
              </a:avLst>
            </a:prstGeom>
            <a:solidFill>
              <a:srgbClr val="FFFFF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1C60033E-D77E-9029-4062-B487EA6002B0}"/>
                </a:ext>
              </a:extLst>
            </p:cNvPr>
            <p:cNvSpPr txBox="1">
              <a:spLocks/>
            </p:cNvSpPr>
            <p:nvPr/>
          </p:nvSpPr>
          <p:spPr>
            <a:xfrm>
              <a:off x="3699210" y="2422247"/>
              <a:ext cx="7372650" cy="83099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1600" spc="-10" dirty="0">
                  <a:latin typeface="+mj-lt"/>
                </a:rPr>
                <a:t>In 2013</a:t>
              </a:r>
              <a:r>
                <a:rPr lang="en-GB" sz="1600" spc="-10" dirty="0"/>
                <a:t>, in response to a petition from a citizen’s interest group to add</a:t>
              </a:r>
              <a:br>
                <a:rPr lang="en-GB" sz="1600" spc="-10" dirty="0"/>
              </a:br>
              <a:r>
                <a:rPr lang="en-GB" sz="1600" dirty="0"/>
                <a:t>a black box warning about the potential CV dangers of TTh, the FDA extensively reviewed all available information and concluded:</a:t>
              </a:r>
            </a:p>
          </p:txBody>
        </p:sp>
      </p:gr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Background to the TRAVERSE study</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sv-SE" sz="900" dirty="0">
                <a:solidFill>
                  <a:srgbClr val="005294"/>
                </a:solidFill>
              </a:rPr>
              <a:t>CV, cardiovascular; EMA, European Medicines Agency; FDA, US Food and Drug Administration; T, testosterone; TTh, testosterone therapy.</a:t>
            </a:r>
          </a:p>
          <a:p>
            <a:r>
              <a:rPr lang="sv-SE" sz="900" dirty="0">
                <a:solidFill>
                  <a:srgbClr val="005294"/>
                </a:solidFill>
              </a:rPr>
              <a:t>Bhasin S </a:t>
            </a:r>
            <a:r>
              <a:rPr lang="sv-SE" sz="900" i="1" dirty="0">
                <a:solidFill>
                  <a:srgbClr val="005294"/>
                </a:solidFill>
              </a:rPr>
              <a:t>et al. J Clin Endocrinol Metab</a:t>
            </a:r>
            <a:r>
              <a:rPr lang="sv-SE" sz="900" dirty="0">
                <a:solidFill>
                  <a:srgbClr val="005294"/>
                </a:solidFill>
              </a:rPr>
              <a:t> 2018;103:1715–44; Bhasin S </a:t>
            </a:r>
            <a:r>
              <a:rPr lang="sv-SE" sz="900" i="1" dirty="0">
                <a:solidFill>
                  <a:srgbClr val="005294"/>
                </a:solidFill>
              </a:rPr>
              <a:t>et al. Am Heart J</a:t>
            </a:r>
            <a:r>
              <a:rPr lang="sv-SE" sz="900" dirty="0">
                <a:solidFill>
                  <a:srgbClr val="005294"/>
                </a:solidFill>
              </a:rPr>
              <a:t> 2022;245:41–50</a:t>
            </a:r>
            <a:r>
              <a:rPr lang="en-GB" sz="900" dirty="0">
                <a:solidFill>
                  <a:srgbClr val="005294"/>
                </a:solidFill>
              </a:rPr>
              <a:t>.</a:t>
            </a:r>
            <a:endParaRPr lang="sv-SE" sz="900" dirty="0">
              <a:solidFill>
                <a:srgbClr val="005294"/>
              </a:solidFill>
            </a:endParaRPr>
          </a:p>
        </p:txBody>
      </p:sp>
      <p:sp>
        <p:nvSpPr>
          <p:cNvPr id="8" name="TextBox 7">
            <a:extLst>
              <a:ext uri="{FF2B5EF4-FFF2-40B4-BE49-F238E27FC236}">
                <a16:creationId xmlns:a16="http://schemas.microsoft.com/office/drawing/2014/main" id="{9CE33038-5F0A-42AC-B8AA-7A30E3E70886}"/>
              </a:ext>
            </a:extLst>
          </p:cNvPr>
          <p:cNvSpPr txBox="1"/>
          <p:nvPr/>
        </p:nvSpPr>
        <p:spPr>
          <a:xfrm>
            <a:off x="4167341" y="2417405"/>
            <a:ext cx="6606356" cy="830997"/>
          </a:xfrm>
          <a:prstGeom prst="rect">
            <a:avLst/>
          </a:prstGeom>
          <a:noFill/>
        </p:spPr>
        <p:txBody>
          <a:bodyPr wrap="square" rtlCol="0">
            <a:spAutoFit/>
          </a:bodyPr>
          <a:lstStyle/>
          <a:p>
            <a:pPr algn="ctr"/>
            <a:r>
              <a:rPr lang="en-GB" sz="1600" dirty="0">
                <a:solidFill>
                  <a:schemeClr val="bg2">
                    <a:lumMod val="25000"/>
                  </a:schemeClr>
                </a:solidFill>
                <a:latin typeface="+mj-lt"/>
              </a:rPr>
              <a:t>“</a:t>
            </a:r>
            <a:r>
              <a:rPr lang="en-GB" sz="1600" dirty="0">
                <a:latin typeface="+mj-lt"/>
              </a:rPr>
              <a:t>The studies presented in the petition have significant limitations that weaken their evidentiary value for confirming a causal relationship between T and adverse CV outcomes</a:t>
            </a:r>
            <a:r>
              <a:rPr lang="en-GB" sz="1600" dirty="0">
                <a:solidFill>
                  <a:schemeClr val="bg2">
                    <a:lumMod val="25000"/>
                  </a:schemeClr>
                </a:solidFill>
                <a:latin typeface="+mj-lt"/>
              </a:rPr>
              <a:t>”</a:t>
            </a:r>
          </a:p>
        </p:txBody>
      </p:sp>
      <p:pic>
        <p:nvPicPr>
          <p:cNvPr id="11" name="Picture 2">
            <a:extLst>
              <a:ext uri="{FF2B5EF4-FFF2-40B4-BE49-F238E27FC236}">
                <a16:creationId xmlns:a16="http://schemas.microsoft.com/office/drawing/2014/main" id="{E9170BB8-5ED4-7594-9C51-66F5745F0F6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1041" y="1442903"/>
            <a:ext cx="2733368" cy="58795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463E0A35-1EC4-F95C-9FC1-B255463268A5}"/>
              </a:ext>
            </a:extLst>
          </p:cNvPr>
          <p:cNvSpPr txBox="1">
            <a:spLocks/>
          </p:cNvSpPr>
          <p:nvPr/>
        </p:nvSpPr>
        <p:spPr>
          <a:xfrm>
            <a:off x="3699210" y="3342106"/>
            <a:ext cx="7319310" cy="584775"/>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1600" dirty="0"/>
              <a:t>Nevertheless, the FDA mandated that TTh product labelling includes a possible increased risk of CV events</a:t>
            </a:r>
          </a:p>
        </p:txBody>
      </p:sp>
      <p:pic>
        <p:nvPicPr>
          <p:cNvPr id="1026" name="Picture 2">
            <a:extLst>
              <a:ext uri="{FF2B5EF4-FFF2-40B4-BE49-F238E27FC236}">
                <a16:creationId xmlns:a16="http://schemas.microsoft.com/office/drawing/2014/main" id="{E37D6EF8-2481-DE85-5B99-10EF1A3F2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1" y="4372587"/>
            <a:ext cx="2746775" cy="924175"/>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76CD68A-6A36-5D51-469E-690D0B728DC8}"/>
              </a:ext>
            </a:extLst>
          </p:cNvPr>
          <p:cNvGrpSpPr/>
          <p:nvPr/>
        </p:nvGrpSpPr>
        <p:grpSpPr>
          <a:xfrm>
            <a:off x="3598281" y="4568855"/>
            <a:ext cx="7420239" cy="1028074"/>
            <a:chOff x="3682101" y="4920548"/>
            <a:chExt cx="7420239" cy="1028074"/>
          </a:xfrm>
        </p:grpSpPr>
        <p:sp>
          <p:nvSpPr>
            <p:cNvPr id="21" name="Rectangle: Rounded Corners 20">
              <a:extLst>
                <a:ext uri="{FF2B5EF4-FFF2-40B4-BE49-F238E27FC236}">
                  <a16:creationId xmlns:a16="http://schemas.microsoft.com/office/drawing/2014/main" id="{42B590C7-2297-7933-C8B4-F68DF167EFD0}"/>
                </a:ext>
              </a:extLst>
            </p:cNvPr>
            <p:cNvSpPr/>
            <p:nvPr/>
          </p:nvSpPr>
          <p:spPr>
            <a:xfrm>
              <a:off x="3682101" y="4920548"/>
              <a:ext cx="7420239" cy="1028074"/>
            </a:xfrm>
            <a:prstGeom prst="roundRect">
              <a:avLst>
                <a:gd name="adj" fmla="val 18347"/>
              </a:avLst>
            </a:prstGeom>
            <a:solidFill>
              <a:srgbClr val="FFFFF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39C283E9-2230-B460-7FE9-08A737D0E119}"/>
                </a:ext>
              </a:extLst>
            </p:cNvPr>
            <p:cNvSpPr txBox="1">
              <a:spLocks/>
            </p:cNvSpPr>
            <p:nvPr/>
          </p:nvSpPr>
          <p:spPr>
            <a:xfrm>
              <a:off x="3783030" y="5004450"/>
              <a:ext cx="7319310" cy="83099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1600" spc="-10" dirty="0"/>
                <a:t>In parallel, the EMA concluded that there is </a:t>
              </a:r>
              <a:r>
                <a:rPr lang="en-GB" sz="1600" spc="-10" dirty="0">
                  <a:solidFill>
                    <a:schemeClr val="tx1"/>
                  </a:solidFill>
                  <a:latin typeface="+mj-lt"/>
                </a:rPr>
                <a:t>no consistent evidence of an increased risk of coronary heart disease associated with TTh use</a:t>
              </a:r>
              <a:r>
                <a:rPr lang="en-GB" sz="1600" dirty="0"/>
                <a:t> in men with hypogonadism</a:t>
              </a:r>
            </a:p>
          </p:txBody>
        </p:sp>
      </p:grpSp>
      <p:cxnSp>
        <p:nvCxnSpPr>
          <p:cNvPr id="17" name="Straight Connector 16">
            <a:extLst>
              <a:ext uri="{FF2B5EF4-FFF2-40B4-BE49-F238E27FC236}">
                <a16:creationId xmlns:a16="http://schemas.microsoft.com/office/drawing/2014/main" id="{DDB83977-F3C7-54FC-924E-FD6E4513E59E}"/>
              </a:ext>
            </a:extLst>
          </p:cNvPr>
          <p:cNvCxnSpPr>
            <a:cxnSpLocks/>
          </p:cNvCxnSpPr>
          <p:nvPr/>
        </p:nvCxnSpPr>
        <p:spPr>
          <a:xfrm>
            <a:off x="3600150" y="2372671"/>
            <a:ext cx="0" cy="8839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1D6BD73E-6734-7144-FAC2-117DEEDCE93A}"/>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rot="1320000" flipH="1">
            <a:off x="2087110" y="2066248"/>
            <a:ext cx="1828263" cy="18282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84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6" presetClass="entr" presetSubtype="37"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outVertical)">
                                      <p:cBhvr>
                                        <p:cTn id="20" dur="750"/>
                                        <p:tgtEl>
                                          <p:spTgt spid="1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strVal val="#ppt_h"/>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Background to the TRAVERSE study</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845979"/>
            <a:ext cx="10087896" cy="507831"/>
          </a:xfrm>
          <a:prstGeom prst="rect">
            <a:avLst/>
          </a:prstGeom>
          <a:noFill/>
        </p:spPr>
        <p:txBody>
          <a:bodyPr wrap="square" rtlCol="0" anchor="b">
            <a:spAutoFit/>
          </a:bodyPr>
          <a:lstStyle/>
          <a:p>
            <a:r>
              <a:rPr lang="sv-SE" sz="900" dirty="0">
                <a:solidFill>
                  <a:srgbClr val="005294"/>
                </a:solidFill>
              </a:rPr>
              <a:t>CV, cardiovascular; FDA, US Food and Drug Administration; HCP, healthcare professional; MACE, major adverse cardiovascular events; T, testosterone; TTh, testosterone therapy.</a:t>
            </a:r>
          </a:p>
          <a:p>
            <a:r>
              <a:rPr lang="en-GB" sz="900" b="1" dirty="0">
                <a:solidFill>
                  <a:srgbClr val="005294"/>
                </a:solidFill>
              </a:rPr>
              <a:t>1.</a:t>
            </a:r>
            <a:r>
              <a:rPr lang="en-GB" sz="900" dirty="0">
                <a:solidFill>
                  <a:srgbClr val="005294"/>
                </a:solidFill>
              </a:rPr>
              <a:t> US Food and Drug Administration. Drug Safety Communication: FDA cautions about using testosterone products for low testosterone due to aging. Available at: https://www.fda.gov/media/91048/download (accessed October 2022); </a:t>
            </a:r>
            <a:r>
              <a:rPr lang="en-GB" sz="900" b="1" dirty="0">
                <a:solidFill>
                  <a:srgbClr val="005294"/>
                </a:solidFill>
              </a:rPr>
              <a:t>2.</a:t>
            </a:r>
            <a:r>
              <a:rPr lang="en-GB" sz="900" dirty="0">
                <a:solidFill>
                  <a:srgbClr val="005294"/>
                </a:solidFill>
              </a:rPr>
              <a:t> </a:t>
            </a:r>
            <a:r>
              <a:rPr lang="sv-SE" sz="900" dirty="0">
                <a:solidFill>
                  <a:srgbClr val="005294"/>
                </a:solidFill>
              </a:rPr>
              <a:t>Bhasin S </a:t>
            </a:r>
            <a:r>
              <a:rPr lang="sv-SE" sz="900" i="1" dirty="0">
                <a:solidFill>
                  <a:srgbClr val="005294"/>
                </a:solidFill>
              </a:rPr>
              <a:t>et al. Am Heart J</a:t>
            </a:r>
            <a:r>
              <a:rPr lang="sv-SE" sz="900" dirty="0">
                <a:solidFill>
                  <a:srgbClr val="005294"/>
                </a:solidFill>
              </a:rPr>
              <a:t> 2022;245:41–50</a:t>
            </a:r>
            <a:r>
              <a:rPr lang="en-GB" sz="900" dirty="0">
                <a:solidFill>
                  <a:srgbClr val="005294"/>
                </a:solidFill>
              </a:rPr>
              <a:t>.</a:t>
            </a:r>
            <a:endParaRPr lang="sv-SE" sz="900" dirty="0">
              <a:solidFill>
                <a:srgbClr val="005294"/>
              </a:solidFill>
            </a:endParaRPr>
          </a:p>
        </p:txBody>
      </p:sp>
      <p:grpSp>
        <p:nvGrpSpPr>
          <p:cNvPr id="19" name="Group 18">
            <a:extLst>
              <a:ext uri="{FF2B5EF4-FFF2-40B4-BE49-F238E27FC236}">
                <a16:creationId xmlns:a16="http://schemas.microsoft.com/office/drawing/2014/main" id="{6939EEE2-B683-6425-88F9-A82D3C710ED4}"/>
              </a:ext>
            </a:extLst>
          </p:cNvPr>
          <p:cNvGrpSpPr/>
          <p:nvPr/>
        </p:nvGrpSpPr>
        <p:grpSpPr>
          <a:xfrm>
            <a:off x="1686485" y="1409802"/>
            <a:ext cx="9385375" cy="2613828"/>
            <a:chOff x="1686485" y="1409802"/>
            <a:chExt cx="9385375" cy="2613828"/>
          </a:xfrm>
        </p:grpSpPr>
        <p:sp>
          <p:nvSpPr>
            <p:cNvPr id="18" name="Freeform: Shape 17">
              <a:extLst>
                <a:ext uri="{FF2B5EF4-FFF2-40B4-BE49-F238E27FC236}">
                  <a16:creationId xmlns:a16="http://schemas.microsoft.com/office/drawing/2014/main" id="{13E37E5C-50D5-DC2B-DE45-6336FB6717C4}"/>
                </a:ext>
              </a:extLst>
            </p:cNvPr>
            <p:cNvSpPr/>
            <p:nvPr/>
          </p:nvSpPr>
          <p:spPr>
            <a:xfrm>
              <a:off x="1686485" y="1409802"/>
              <a:ext cx="9332034" cy="2613828"/>
            </a:xfrm>
            <a:custGeom>
              <a:avLst/>
              <a:gdLst>
                <a:gd name="connsiteX0" fmla="*/ 2122634 w 9332034"/>
                <a:gd name="connsiteY0" fmla="*/ 0 h 2613828"/>
                <a:gd name="connsiteX1" fmla="*/ 9121195 w 9332034"/>
                <a:gd name="connsiteY1" fmla="*/ 0 h 2613828"/>
                <a:gd name="connsiteX2" fmla="*/ 9332034 w 9332034"/>
                <a:gd name="connsiteY2" fmla="*/ 210839 h 2613828"/>
                <a:gd name="connsiteX3" fmla="*/ 9332034 w 9332034"/>
                <a:gd name="connsiteY3" fmla="*/ 2141746 h 2613828"/>
                <a:gd name="connsiteX4" fmla="*/ 9332033 w 9332034"/>
                <a:gd name="connsiteY4" fmla="*/ 2141751 h 2613828"/>
                <a:gd name="connsiteX5" fmla="*/ 9332033 w 9332034"/>
                <a:gd name="connsiteY5" fmla="*/ 2402989 h 2613828"/>
                <a:gd name="connsiteX6" fmla="*/ 9121194 w 9332034"/>
                <a:gd name="connsiteY6" fmla="*/ 2613828 h 2613828"/>
                <a:gd name="connsiteX7" fmla="*/ 6244621 w 9332034"/>
                <a:gd name="connsiteY7" fmla="*/ 2613828 h 2613828"/>
                <a:gd name="connsiteX8" fmla="*/ 2122633 w 9332034"/>
                <a:gd name="connsiteY8" fmla="*/ 2613828 h 2613828"/>
                <a:gd name="connsiteX9" fmla="*/ 1267731 w 9332034"/>
                <a:gd name="connsiteY9" fmla="*/ 2613828 h 2613828"/>
                <a:gd name="connsiteX10" fmla="*/ 490616 w 9332034"/>
                <a:gd name="connsiteY10" fmla="*/ 2613828 h 2613828"/>
                <a:gd name="connsiteX11" fmla="*/ 200892 w 9332034"/>
                <a:gd name="connsiteY11" fmla="*/ 2613828 h 2613828"/>
                <a:gd name="connsiteX12" fmla="*/ 0 w 9332034"/>
                <a:gd name="connsiteY12" fmla="*/ 2412936 h 2613828"/>
                <a:gd name="connsiteX13" fmla="*/ 0 w 9332034"/>
                <a:gd name="connsiteY13" fmla="*/ 1908843 h 2613828"/>
                <a:gd name="connsiteX14" fmla="*/ 1 w 9332034"/>
                <a:gd name="connsiteY14" fmla="*/ 1908843 h 2613828"/>
                <a:gd name="connsiteX15" fmla="*/ 1 w 9332034"/>
                <a:gd name="connsiteY15" fmla="*/ 1077089 h 2613828"/>
                <a:gd name="connsiteX16" fmla="*/ 200893 w 9332034"/>
                <a:gd name="connsiteY16" fmla="*/ 876197 h 2613828"/>
                <a:gd name="connsiteX17" fmla="*/ 490617 w 9332034"/>
                <a:gd name="connsiteY17" fmla="*/ 876197 h 2613828"/>
                <a:gd name="connsiteX18" fmla="*/ 1267731 w 9332034"/>
                <a:gd name="connsiteY18" fmla="*/ 876197 h 2613828"/>
                <a:gd name="connsiteX19" fmla="*/ 1620324 w 9332034"/>
                <a:gd name="connsiteY19" fmla="*/ 876197 h 2613828"/>
                <a:gd name="connsiteX20" fmla="*/ 1620324 w 9332034"/>
                <a:gd name="connsiteY20" fmla="*/ 875689 h 2613828"/>
                <a:gd name="connsiteX21" fmla="*/ 1710452 w 9332034"/>
                <a:gd name="connsiteY21" fmla="*/ 875689 h 2613828"/>
                <a:gd name="connsiteX22" fmla="*/ 1911343 w 9332034"/>
                <a:gd name="connsiteY22" fmla="*/ 674797 h 2613828"/>
                <a:gd name="connsiteX23" fmla="*/ 1911343 w 9332034"/>
                <a:gd name="connsiteY23" fmla="*/ 580401 h 2613828"/>
                <a:gd name="connsiteX24" fmla="*/ 1911796 w 9332034"/>
                <a:gd name="connsiteY24" fmla="*/ 580401 h 2613828"/>
                <a:gd name="connsiteX25" fmla="*/ 1911796 w 9332034"/>
                <a:gd name="connsiteY25" fmla="*/ 210839 h 2613828"/>
                <a:gd name="connsiteX26" fmla="*/ 2122634 w 9332034"/>
                <a:gd name="connsiteY26" fmla="*/ 0 h 26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32034" h="2613828">
                  <a:moveTo>
                    <a:pt x="2122634" y="0"/>
                  </a:moveTo>
                  <a:lnTo>
                    <a:pt x="9121195" y="0"/>
                  </a:lnTo>
                  <a:cubicBezTo>
                    <a:pt x="9237638" y="0"/>
                    <a:pt x="9332034" y="94396"/>
                    <a:pt x="9332034" y="210839"/>
                  </a:cubicBezTo>
                  <a:lnTo>
                    <a:pt x="9332034" y="2141746"/>
                  </a:lnTo>
                  <a:lnTo>
                    <a:pt x="9332033" y="2141751"/>
                  </a:lnTo>
                  <a:lnTo>
                    <a:pt x="9332033" y="2402989"/>
                  </a:lnTo>
                  <a:cubicBezTo>
                    <a:pt x="9332033" y="2519432"/>
                    <a:pt x="9237637" y="2613828"/>
                    <a:pt x="9121194" y="2613828"/>
                  </a:cubicBezTo>
                  <a:lnTo>
                    <a:pt x="6244621" y="2613828"/>
                  </a:lnTo>
                  <a:lnTo>
                    <a:pt x="2122633" y="2613828"/>
                  </a:lnTo>
                  <a:lnTo>
                    <a:pt x="1267731" y="2613828"/>
                  </a:lnTo>
                  <a:lnTo>
                    <a:pt x="490616" y="2613828"/>
                  </a:lnTo>
                  <a:lnTo>
                    <a:pt x="200892" y="2613828"/>
                  </a:lnTo>
                  <a:cubicBezTo>
                    <a:pt x="89942" y="2613828"/>
                    <a:pt x="0" y="2523886"/>
                    <a:pt x="0" y="2412936"/>
                  </a:cubicBezTo>
                  <a:lnTo>
                    <a:pt x="0" y="1908843"/>
                  </a:lnTo>
                  <a:lnTo>
                    <a:pt x="1" y="1908843"/>
                  </a:lnTo>
                  <a:lnTo>
                    <a:pt x="1" y="1077089"/>
                  </a:lnTo>
                  <a:cubicBezTo>
                    <a:pt x="1" y="966139"/>
                    <a:pt x="89943" y="876197"/>
                    <a:pt x="200893" y="876197"/>
                  </a:cubicBezTo>
                  <a:lnTo>
                    <a:pt x="490617" y="876197"/>
                  </a:lnTo>
                  <a:lnTo>
                    <a:pt x="1267731" y="876197"/>
                  </a:lnTo>
                  <a:lnTo>
                    <a:pt x="1620324" y="876197"/>
                  </a:lnTo>
                  <a:lnTo>
                    <a:pt x="1620324" y="875689"/>
                  </a:lnTo>
                  <a:lnTo>
                    <a:pt x="1710452" y="875689"/>
                  </a:lnTo>
                  <a:cubicBezTo>
                    <a:pt x="1821401" y="875689"/>
                    <a:pt x="1911343" y="785747"/>
                    <a:pt x="1911343" y="674797"/>
                  </a:cubicBezTo>
                  <a:lnTo>
                    <a:pt x="1911343" y="580401"/>
                  </a:lnTo>
                  <a:lnTo>
                    <a:pt x="1911796" y="580401"/>
                  </a:lnTo>
                  <a:lnTo>
                    <a:pt x="1911796" y="210839"/>
                  </a:lnTo>
                  <a:cubicBezTo>
                    <a:pt x="1911796" y="94396"/>
                    <a:pt x="2006192" y="0"/>
                    <a:pt x="2122634" y="0"/>
                  </a:cubicBezTo>
                  <a:close/>
                </a:path>
              </a:pathLst>
            </a:custGeom>
            <a:solidFill>
              <a:srgbClr val="FFFFF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sp>
          <p:nvSpPr>
            <p:cNvPr id="26" name="Content Placeholder 2">
              <a:extLst>
                <a:ext uri="{FF2B5EF4-FFF2-40B4-BE49-F238E27FC236}">
                  <a16:creationId xmlns:a16="http://schemas.microsoft.com/office/drawing/2014/main" id="{02112C96-4CAD-40D6-B04D-3B7A4B226BE6}"/>
                </a:ext>
              </a:extLst>
            </p:cNvPr>
            <p:cNvSpPr txBox="1">
              <a:spLocks/>
            </p:cNvSpPr>
            <p:nvPr/>
          </p:nvSpPr>
          <p:spPr>
            <a:xfrm>
              <a:off x="3699210" y="1469864"/>
              <a:ext cx="7372650" cy="33855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spc="-10" dirty="0">
                  <a:latin typeface="+mj-lt"/>
                </a:rPr>
                <a:t>In 2015</a:t>
              </a:r>
              <a:r>
                <a:rPr lang="en-GB" sz="1600" spc="-10" dirty="0"/>
                <a:t>, the guidance from the</a:t>
              </a:r>
              <a:r>
                <a:rPr lang="en-GB" sz="1600" dirty="0"/>
                <a:t> FDA was updated to state:</a:t>
              </a:r>
              <a:r>
                <a:rPr lang="en-GB" sz="1600" baseline="30000" dirty="0"/>
                <a:t>1</a:t>
              </a:r>
            </a:p>
          </p:txBody>
        </p:sp>
      </p:grpSp>
      <p:pic>
        <p:nvPicPr>
          <p:cNvPr id="28" name="Picture 2">
            <a:extLst>
              <a:ext uri="{FF2B5EF4-FFF2-40B4-BE49-F238E27FC236}">
                <a16:creationId xmlns:a16="http://schemas.microsoft.com/office/drawing/2014/main" id="{EB19467D-172D-D46A-A649-73B8578D584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1041" y="1563429"/>
            <a:ext cx="2733368" cy="58795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EC273C14-CD43-C2F7-149D-BA5397570804}"/>
              </a:ext>
            </a:extLst>
          </p:cNvPr>
          <p:cNvSpPr txBox="1"/>
          <p:nvPr/>
        </p:nvSpPr>
        <p:spPr>
          <a:xfrm>
            <a:off x="3606540" y="1807572"/>
            <a:ext cx="7411978" cy="584775"/>
          </a:xfrm>
          <a:prstGeom prst="rect">
            <a:avLst/>
          </a:prstGeom>
          <a:noFill/>
        </p:spPr>
        <p:txBody>
          <a:bodyPr wrap="square" rtlCol="0">
            <a:spAutoFit/>
          </a:bodyPr>
          <a:lstStyle/>
          <a:p>
            <a:pPr algn="ctr"/>
            <a:r>
              <a:rPr lang="en-GB" sz="1600" dirty="0">
                <a:solidFill>
                  <a:schemeClr val="bg2">
                    <a:lumMod val="25000"/>
                  </a:schemeClr>
                </a:solidFill>
                <a:latin typeface="+mj-lt"/>
              </a:rPr>
              <a:t>“</a:t>
            </a:r>
            <a:r>
              <a:rPr lang="en-GB" sz="1600" dirty="0">
                <a:latin typeface="+mj-lt"/>
              </a:rPr>
              <a:t>HCPs should prescribe TTh only for men with low T levels caused </a:t>
            </a:r>
            <a:br>
              <a:rPr lang="en-GB" sz="1600" dirty="0">
                <a:latin typeface="+mj-lt"/>
              </a:rPr>
            </a:br>
            <a:r>
              <a:rPr lang="en-GB" sz="1600" dirty="0">
                <a:latin typeface="+mj-lt"/>
              </a:rPr>
              <a:t>by certain medical conditions and confirmed by laboratory tests</a:t>
            </a:r>
            <a:r>
              <a:rPr lang="en-GB" sz="1600" dirty="0">
                <a:solidFill>
                  <a:schemeClr val="bg2">
                    <a:lumMod val="25000"/>
                  </a:schemeClr>
                </a:solidFill>
                <a:latin typeface="+mj-lt"/>
              </a:rPr>
              <a:t>”</a:t>
            </a:r>
          </a:p>
        </p:txBody>
      </p:sp>
      <p:sp>
        <p:nvSpPr>
          <p:cNvPr id="35" name="Content Placeholder 2">
            <a:extLst>
              <a:ext uri="{FF2B5EF4-FFF2-40B4-BE49-F238E27FC236}">
                <a16:creationId xmlns:a16="http://schemas.microsoft.com/office/drawing/2014/main" id="{B1270170-D4EF-2AF6-A24B-94F3FF763670}"/>
              </a:ext>
            </a:extLst>
          </p:cNvPr>
          <p:cNvSpPr>
            <a:spLocks noGrp="1"/>
          </p:cNvSpPr>
          <p:nvPr>
            <p:ph idx="1"/>
          </p:nvPr>
        </p:nvSpPr>
        <p:spPr>
          <a:xfrm>
            <a:off x="688767" y="4613706"/>
            <a:ext cx="7747310" cy="1077218"/>
          </a:xfrm>
        </p:spPr>
        <p:txBody>
          <a:bodyPr wrap="square">
            <a:spAutoFit/>
          </a:bodyPr>
          <a:lstStyle/>
          <a:p>
            <a:pPr>
              <a:lnSpc>
                <a:spcPct val="100000"/>
              </a:lnSpc>
            </a:pPr>
            <a:r>
              <a:rPr lang="en-GB" sz="1600" dirty="0"/>
              <a:t>In response to this FDA guidance, the </a:t>
            </a:r>
            <a:r>
              <a:rPr lang="en-GB" sz="1600" u="sng" dirty="0">
                <a:solidFill>
                  <a:schemeClr val="tx1"/>
                </a:solidFill>
                <a:latin typeface="+mj-lt"/>
              </a:rPr>
              <a:t>T</a:t>
            </a:r>
            <a:r>
              <a:rPr lang="en-GB" sz="1600" dirty="0">
                <a:solidFill>
                  <a:schemeClr val="tx1"/>
                </a:solidFill>
              </a:rPr>
              <a:t>estosterone </a:t>
            </a:r>
            <a:r>
              <a:rPr lang="en-GB" sz="1600" u="sng" dirty="0">
                <a:solidFill>
                  <a:schemeClr val="tx1"/>
                </a:solidFill>
                <a:latin typeface="+mj-lt"/>
              </a:rPr>
              <a:t>R</a:t>
            </a:r>
            <a:r>
              <a:rPr lang="en-GB" sz="1600" dirty="0">
                <a:solidFill>
                  <a:schemeClr val="tx1"/>
                </a:solidFill>
              </a:rPr>
              <a:t>eplacement therapy for </a:t>
            </a:r>
            <a:r>
              <a:rPr lang="en-GB" sz="1600" u="sng" dirty="0">
                <a:solidFill>
                  <a:schemeClr val="tx1"/>
                </a:solidFill>
                <a:latin typeface="+mj-lt"/>
              </a:rPr>
              <a:t>A</a:t>
            </a:r>
            <a:r>
              <a:rPr lang="en-GB" sz="1600" dirty="0">
                <a:solidFill>
                  <a:schemeClr val="tx1"/>
                </a:solidFill>
              </a:rPr>
              <a:t>ssessment of long-term </a:t>
            </a:r>
            <a:r>
              <a:rPr lang="en-GB" sz="1600" u="sng" dirty="0">
                <a:solidFill>
                  <a:schemeClr val="tx1"/>
                </a:solidFill>
                <a:latin typeface="+mj-lt"/>
              </a:rPr>
              <a:t>V</a:t>
            </a:r>
            <a:r>
              <a:rPr lang="en-GB" sz="1600" dirty="0">
                <a:solidFill>
                  <a:schemeClr val="tx1"/>
                </a:solidFill>
              </a:rPr>
              <a:t>ascular </a:t>
            </a:r>
            <a:r>
              <a:rPr lang="en-GB" sz="1600" u="sng" dirty="0">
                <a:solidFill>
                  <a:schemeClr val="tx1"/>
                </a:solidFill>
                <a:latin typeface="+mj-lt"/>
              </a:rPr>
              <a:t>E</a:t>
            </a:r>
            <a:r>
              <a:rPr lang="en-GB" sz="1600" dirty="0">
                <a:solidFill>
                  <a:schemeClr val="tx1"/>
                </a:solidFill>
              </a:rPr>
              <a:t>vents and efficacy </a:t>
            </a:r>
            <a:r>
              <a:rPr lang="en-GB" sz="1600" u="sng" dirty="0" err="1">
                <a:solidFill>
                  <a:schemeClr val="tx1"/>
                </a:solidFill>
                <a:latin typeface="+mj-lt"/>
              </a:rPr>
              <a:t>R</a:t>
            </a:r>
            <a:r>
              <a:rPr lang="en-GB" sz="1600" dirty="0" err="1">
                <a:solidFill>
                  <a:schemeClr val="tx1"/>
                </a:solidFill>
              </a:rPr>
              <a:t>espon</a:t>
            </a:r>
            <a:r>
              <a:rPr lang="en-GB" sz="1600" u="sng" dirty="0" err="1">
                <a:solidFill>
                  <a:schemeClr val="tx1"/>
                </a:solidFill>
                <a:latin typeface="+mj-lt"/>
              </a:rPr>
              <a:t>SE</a:t>
            </a:r>
            <a:r>
              <a:rPr lang="en-GB" sz="1600" dirty="0">
                <a:solidFill>
                  <a:schemeClr val="tx1"/>
                </a:solidFill>
              </a:rPr>
              <a:t> in hypogonadal men (</a:t>
            </a:r>
            <a:r>
              <a:rPr lang="en-GB" sz="1600" dirty="0">
                <a:solidFill>
                  <a:schemeClr val="tx1"/>
                </a:solidFill>
                <a:latin typeface="+mj-lt"/>
              </a:rPr>
              <a:t>TRAVERSE</a:t>
            </a:r>
            <a:r>
              <a:rPr lang="en-GB" sz="1600" dirty="0">
                <a:solidFill>
                  <a:schemeClr val="tx1"/>
                </a:solidFill>
              </a:rPr>
              <a:t>) study</a:t>
            </a:r>
            <a:r>
              <a:rPr lang="en-GB" sz="1600" dirty="0"/>
              <a:t> was designed, funded by a consortium of </a:t>
            </a:r>
            <a:r>
              <a:rPr lang="en-GB" sz="1600" dirty="0" err="1"/>
              <a:t>TTh</a:t>
            </a:r>
            <a:r>
              <a:rPr lang="en-GB" sz="1600" dirty="0"/>
              <a:t> manufacturers led by AbbVie</a:t>
            </a:r>
            <a:r>
              <a:rPr lang="en-GB" sz="1600" baseline="30000" dirty="0"/>
              <a:t>2</a:t>
            </a:r>
          </a:p>
        </p:txBody>
      </p:sp>
      <p:pic>
        <p:nvPicPr>
          <p:cNvPr id="37" name="Picture 36">
            <a:extLst>
              <a:ext uri="{FF2B5EF4-FFF2-40B4-BE49-F238E27FC236}">
                <a16:creationId xmlns:a16="http://schemas.microsoft.com/office/drawing/2014/main" id="{829B0187-2435-8A45-E10A-DBAF617DEFFF}"/>
              </a:ext>
            </a:extLst>
          </p:cNvPr>
          <p:cNvPicPr>
            <a:picLocks noChangeAspect="1"/>
          </p:cNvPicPr>
          <p:nvPr/>
        </p:nvPicPr>
        <p:blipFill>
          <a:blip r:embed="rId5"/>
          <a:stretch>
            <a:fillRect/>
          </a:stretch>
        </p:blipFill>
        <p:spPr>
          <a:xfrm>
            <a:off x="8563896" y="4722348"/>
            <a:ext cx="2454623" cy="859934"/>
          </a:xfrm>
          <a:prstGeom prst="rect">
            <a:avLst/>
          </a:prstGeom>
          <a:effectLst>
            <a:innerShdw blurRad="114300">
              <a:prstClr val="black"/>
            </a:innerShdw>
          </a:effectLst>
        </p:spPr>
      </p:pic>
      <p:cxnSp>
        <p:nvCxnSpPr>
          <p:cNvPr id="42" name="Straight Connector 41">
            <a:extLst>
              <a:ext uri="{FF2B5EF4-FFF2-40B4-BE49-F238E27FC236}">
                <a16:creationId xmlns:a16="http://schemas.microsoft.com/office/drawing/2014/main" id="{CD15CD8C-9719-AB25-35D3-DAB2FA1A46B5}"/>
              </a:ext>
            </a:extLst>
          </p:cNvPr>
          <p:cNvCxnSpPr/>
          <p:nvPr/>
        </p:nvCxnSpPr>
        <p:spPr>
          <a:xfrm>
            <a:off x="507898" y="4345325"/>
            <a:ext cx="1081659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4A65EA1-ACCA-7340-F560-9BD9151797CF}"/>
              </a:ext>
            </a:extLst>
          </p:cNvPr>
          <p:cNvSpPr txBox="1"/>
          <p:nvPr/>
        </p:nvSpPr>
        <p:spPr>
          <a:xfrm>
            <a:off x="1686485" y="2458775"/>
            <a:ext cx="9332033" cy="584775"/>
          </a:xfrm>
          <a:prstGeom prst="rect">
            <a:avLst/>
          </a:prstGeom>
          <a:noFill/>
        </p:spPr>
        <p:txBody>
          <a:bodyPr wrap="square" rtlCol="0">
            <a:spAutoFit/>
          </a:bodyPr>
          <a:lstStyle/>
          <a:p>
            <a:pPr algn="ctr">
              <a:lnSpc>
                <a:spcPct val="100000"/>
              </a:lnSpc>
            </a:pPr>
            <a:r>
              <a:rPr lang="en-GB" sz="1600" dirty="0">
                <a:solidFill>
                  <a:schemeClr val="bg2">
                    <a:lumMod val="25000"/>
                  </a:schemeClr>
                </a:solidFill>
                <a:latin typeface="+mj-lt"/>
              </a:rPr>
              <a:t>“</a:t>
            </a:r>
            <a:r>
              <a:rPr lang="en-GB" sz="1600" dirty="0">
                <a:latin typeface="+mj-lt"/>
              </a:rPr>
              <a:t>The benefit and safety of these medications have not been established for the treatment of low T levels due to aging, even if a man’s symptoms seem related to low T</a:t>
            </a:r>
            <a:r>
              <a:rPr lang="en-GB" sz="1600" dirty="0">
                <a:solidFill>
                  <a:srgbClr val="E7E6E6">
                    <a:lumMod val="25000"/>
                  </a:srgbClr>
                </a:solidFill>
                <a:latin typeface="Poppins Medium"/>
              </a:rPr>
              <a:t>”</a:t>
            </a:r>
          </a:p>
        </p:txBody>
      </p:sp>
      <p:sp>
        <p:nvSpPr>
          <p:cNvPr id="49" name="TextBox 48">
            <a:extLst>
              <a:ext uri="{FF2B5EF4-FFF2-40B4-BE49-F238E27FC236}">
                <a16:creationId xmlns:a16="http://schemas.microsoft.com/office/drawing/2014/main" id="{8EDB8A45-F25D-5124-8D24-C985BC69ED20}"/>
              </a:ext>
            </a:extLst>
          </p:cNvPr>
          <p:cNvSpPr txBox="1"/>
          <p:nvPr/>
        </p:nvSpPr>
        <p:spPr>
          <a:xfrm>
            <a:off x="1686484" y="3109977"/>
            <a:ext cx="9332035" cy="830997"/>
          </a:xfrm>
          <a:prstGeom prst="rect">
            <a:avLst/>
          </a:prstGeom>
          <a:noFill/>
        </p:spPr>
        <p:txBody>
          <a:bodyPr wrap="square" rtlCol="0">
            <a:spAutoFit/>
          </a:bodyPr>
          <a:lstStyle/>
          <a:p>
            <a:pPr algn="ctr">
              <a:lnSpc>
                <a:spcPct val="100000"/>
              </a:lnSpc>
            </a:pPr>
            <a:r>
              <a:rPr lang="en-GB" sz="1600" dirty="0">
                <a:solidFill>
                  <a:schemeClr val="bg2">
                    <a:lumMod val="25000"/>
                  </a:schemeClr>
                </a:solidFill>
                <a:latin typeface="+mj-lt"/>
              </a:rPr>
              <a:t>“</a:t>
            </a:r>
            <a:r>
              <a:rPr lang="en-GB" sz="1600" dirty="0">
                <a:latin typeface="+mj-lt"/>
              </a:rPr>
              <a:t>…requiring manufacturers of approved testosterone products to conduct </a:t>
            </a:r>
            <a:br>
              <a:rPr lang="en-GB" sz="1600" dirty="0">
                <a:latin typeface="+mj-lt"/>
              </a:rPr>
            </a:br>
            <a:r>
              <a:rPr lang="en-GB" sz="1600" dirty="0">
                <a:latin typeface="+mj-lt"/>
              </a:rPr>
              <a:t>a well-designed clinical trial to more clearly address the question of whether </a:t>
            </a:r>
            <a:br>
              <a:rPr lang="en-GB" sz="1600" dirty="0">
                <a:latin typeface="+mj-lt"/>
              </a:rPr>
            </a:br>
            <a:r>
              <a:rPr lang="en-GB" sz="1600" dirty="0">
                <a:latin typeface="+mj-lt"/>
              </a:rPr>
              <a:t>an increased risk of heart attack or stroke exists among users of these products</a:t>
            </a:r>
            <a:r>
              <a:rPr lang="en-GB" sz="1600" dirty="0">
                <a:solidFill>
                  <a:srgbClr val="E7E6E6">
                    <a:lumMod val="25000"/>
                  </a:srgbClr>
                </a:solidFill>
                <a:latin typeface="Poppins Medium"/>
              </a:rPr>
              <a:t>”</a:t>
            </a:r>
          </a:p>
        </p:txBody>
      </p:sp>
    </p:spTree>
    <p:extLst>
      <p:ext uri="{BB962C8B-B14F-4D97-AF65-F5344CB8AC3E}">
        <p14:creationId xmlns:p14="http://schemas.microsoft.com/office/powerpoint/2010/main" val="41776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anim calcmode="lin" valueType="num">
                                      <p:cBhvr>
                                        <p:cTn id="17" dur="500" fill="hold"/>
                                        <p:tgtEl>
                                          <p:spTgt spid="34"/>
                                        </p:tgtEl>
                                        <p:attrNameLst>
                                          <p:attrName>ppt_x</p:attrName>
                                        </p:attrNameLst>
                                      </p:cBhvr>
                                      <p:tavLst>
                                        <p:tav tm="0">
                                          <p:val>
                                            <p:strVal val="#ppt_x"/>
                                          </p:val>
                                        </p:tav>
                                        <p:tav tm="100000">
                                          <p:val>
                                            <p:strVal val="#ppt_x"/>
                                          </p:val>
                                        </p:tav>
                                      </p:tavLst>
                                    </p:anim>
                                    <p:anim calcmode="lin" valueType="num">
                                      <p:cBhvr>
                                        <p:cTn id="18" dur="500" fill="hold"/>
                                        <p:tgtEl>
                                          <p:spTgt spid="34"/>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outVertical)">
                                      <p:cBhvr>
                                        <p:cTn id="36" dur="500"/>
                                        <p:tgtEl>
                                          <p:spTgt spid="4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fade">
                                      <p:cBhvr>
                                        <p:cTn id="40" dur="500"/>
                                        <p:tgtEl>
                                          <p:spTgt spid="35">
                                            <p:txEl>
                                              <p:pRg st="0" end="0"/>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uild="p"/>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917190" cy="639992"/>
          </a:xfrm>
        </p:spPr>
        <p:txBody>
          <a:bodyPr anchor="t">
            <a:normAutofit/>
          </a:bodyPr>
          <a:lstStyle/>
          <a:p>
            <a:r>
              <a:rPr lang="en-GB" dirty="0"/>
              <a:t>TRAVERSE: overview and key safety objectives</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sv-SE" sz="900" dirty="0">
                <a:solidFill>
                  <a:srgbClr val="005294"/>
                </a:solidFill>
              </a:rPr>
              <a:t>CABG, coronary artery bypass grafting; CV, cardiovascular; MACE, major adverse cardiovascular events; MI, myocardial infarction; PCI, percutaneous coronary intervention.</a:t>
            </a:r>
          </a:p>
          <a:p>
            <a:r>
              <a:rPr lang="sv-SE" sz="900" dirty="0">
                <a:solidFill>
                  <a:srgbClr val="005294"/>
                </a:solidFill>
              </a:rPr>
              <a:t>Bhasin S </a:t>
            </a:r>
            <a:r>
              <a:rPr lang="sv-SE" sz="900" i="1" dirty="0">
                <a:solidFill>
                  <a:srgbClr val="005294"/>
                </a:solidFill>
              </a:rPr>
              <a:t>et al. Am Heart J</a:t>
            </a:r>
            <a:r>
              <a:rPr lang="sv-SE" sz="900" dirty="0">
                <a:solidFill>
                  <a:srgbClr val="005294"/>
                </a:solidFill>
              </a:rPr>
              <a:t> 2022;245:41–50</a:t>
            </a:r>
            <a:r>
              <a:rPr lang="en-GB" sz="900" dirty="0">
                <a:solidFill>
                  <a:srgbClr val="005294"/>
                </a:solidFill>
              </a:rPr>
              <a:t>.</a:t>
            </a:r>
            <a:endParaRPr lang="sv-SE" sz="900" dirty="0">
              <a:solidFill>
                <a:srgbClr val="005294"/>
              </a:solidFill>
            </a:endParaRPr>
          </a:p>
        </p:txBody>
      </p:sp>
      <p:pic>
        <p:nvPicPr>
          <p:cNvPr id="37" name="Picture 36">
            <a:extLst>
              <a:ext uri="{FF2B5EF4-FFF2-40B4-BE49-F238E27FC236}">
                <a16:creationId xmlns:a16="http://schemas.microsoft.com/office/drawing/2014/main" id="{829B0187-2435-8A45-E10A-DBAF617DEFFF}"/>
              </a:ext>
            </a:extLst>
          </p:cNvPr>
          <p:cNvPicPr>
            <a:picLocks noChangeAspect="1"/>
          </p:cNvPicPr>
          <p:nvPr/>
        </p:nvPicPr>
        <p:blipFill>
          <a:blip r:embed="rId3"/>
          <a:stretch>
            <a:fillRect/>
          </a:stretch>
        </p:blipFill>
        <p:spPr>
          <a:xfrm>
            <a:off x="10842733" y="112552"/>
            <a:ext cx="1227312" cy="429967"/>
          </a:xfrm>
          <a:prstGeom prst="rect">
            <a:avLst/>
          </a:prstGeom>
          <a:effectLst>
            <a:innerShdw blurRad="114300">
              <a:prstClr val="black"/>
            </a:innerShdw>
          </a:effectLst>
        </p:spPr>
      </p:pic>
      <p:grpSp>
        <p:nvGrpSpPr>
          <p:cNvPr id="69" name="Group 68">
            <a:extLst>
              <a:ext uri="{FF2B5EF4-FFF2-40B4-BE49-F238E27FC236}">
                <a16:creationId xmlns:a16="http://schemas.microsoft.com/office/drawing/2014/main" id="{AC7F355F-D9A2-E4BD-4C44-B0F3B3E4E985}"/>
              </a:ext>
            </a:extLst>
          </p:cNvPr>
          <p:cNvGrpSpPr/>
          <p:nvPr/>
        </p:nvGrpSpPr>
        <p:grpSpPr>
          <a:xfrm>
            <a:off x="988733" y="2828679"/>
            <a:ext cx="10214535" cy="3009117"/>
            <a:chOff x="988733" y="2868871"/>
            <a:chExt cx="10214535" cy="3009117"/>
          </a:xfrm>
        </p:grpSpPr>
        <p:sp>
          <p:nvSpPr>
            <p:cNvPr id="67" name="Freeform: Shape 66">
              <a:extLst>
                <a:ext uri="{FF2B5EF4-FFF2-40B4-BE49-F238E27FC236}">
                  <a16:creationId xmlns:a16="http://schemas.microsoft.com/office/drawing/2014/main" id="{FA2F70F4-18F5-96ED-E0D3-850F8EA48DA2}"/>
                </a:ext>
              </a:extLst>
            </p:cNvPr>
            <p:cNvSpPr/>
            <p:nvPr/>
          </p:nvSpPr>
          <p:spPr>
            <a:xfrm flipV="1">
              <a:off x="988733" y="2868871"/>
              <a:ext cx="535268" cy="1766260"/>
            </a:xfrm>
            <a:custGeom>
              <a:avLst/>
              <a:gdLst>
                <a:gd name="connsiteX0" fmla="*/ 0 w 535268"/>
                <a:gd name="connsiteY0" fmla="*/ 1766260 h 1766260"/>
                <a:gd name="connsiteX1" fmla="*/ 281178 w 535268"/>
                <a:gd name="connsiteY1" fmla="*/ 1766260 h 1766260"/>
                <a:gd name="connsiteX2" fmla="*/ 281178 w 535268"/>
                <a:gd name="connsiteY2" fmla="*/ 1206516 h 1766260"/>
                <a:gd name="connsiteX3" fmla="*/ 281178 w 535268"/>
                <a:gd name="connsiteY3" fmla="*/ 1125338 h 1766260"/>
                <a:gd name="connsiteX4" fmla="*/ 281178 w 535268"/>
                <a:gd name="connsiteY4" fmla="*/ 386549 h 1766260"/>
                <a:gd name="connsiteX5" fmla="*/ 386549 w 535268"/>
                <a:gd name="connsiteY5" fmla="*/ 281178 h 1766260"/>
                <a:gd name="connsiteX6" fmla="*/ 535268 w 535268"/>
                <a:gd name="connsiteY6" fmla="*/ 281178 h 1766260"/>
                <a:gd name="connsiteX7" fmla="*/ 535268 w 535268"/>
                <a:gd name="connsiteY7" fmla="*/ 0 h 1766260"/>
                <a:gd name="connsiteX8" fmla="*/ 386549 w 535268"/>
                <a:gd name="connsiteY8" fmla="*/ 0 h 1766260"/>
                <a:gd name="connsiteX9" fmla="*/ 0 w 535268"/>
                <a:gd name="connsiteY9" fmla="*/ 386549 h 1766260"/>
                <a:gd name="connsiteX10" fmla="*/ 0 w 535268"/>
                <a:gd name="connsiteY10" fmla="*/ 1125338 h 1766260"/>
                <a:gd name="connsiteX11" fmla="*/ 0 w 535268"/>
                <a:gd name="connsiteY11" fmla="*/ 1206516 h 176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268" h="1766260">
                  <a:moveTo>
                    <a:pt x="0" y="1766260"/>
                  </a:moveTo>
                  <a:lnTo>
                    <a:pt x="281178" y="1766260"/>
                  </a:lnTo>
                  <a:lnTo>
                    <a:pt x="281178" y="1206516"/>
                  </a:lnTo>
                  <a:lnTo>
                    <a:pt x="281178" y="1125338"/>
                  </a:lnTo>
                  <a:lnTo>
                    <a:pt x="281178" y="386549"/>
                  </a:lnTo>
                  <a:cubicBezTo>
                    <a:pt x="281178" y="328354"/>
                    <a:pt x="328354" y="281178"/>
                    <a:pt x="386549" y="281178"/>
                  </a:cubicBezTo>
                  <a:lnTo>
                    <a:pt x="535268" y="281178"/>
                  </a:lnTo>
                  <a:lnTo>
                    <a:pt x="535268" y="0"/>
                  </a:lnTo>
                  <a:lnTo>
                    <a:pt x="386549" y="0"/>
                  </a:lnTo>
                  <a:cubicBezTo>
                    <a:pt x="173064" y="0"/>
                    <a:pt x="0" y="173064"/>
                    <a:pt x="0" y="386549"/>
                  </a:cubicBezTo>
                  <a:lnTo>
                    <a:pt x="0" y="1125338"/>
                  </a:lnTo>
                  <a:lnTo>
                    <a:pt x="0" y="1206516"/>
                  </a:lnTo>
                  <a:close/>
                </a:path>
              </a:pathLst>
            </a:cu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54" name="Group 53">
              <a:extLst>
                <a:ext uri="{FF2B5EF4-FFF2-40B4-BE49-F238E27FC236}">
                  <a16:creationId xmlns:a16="http://schemas.microsoft.com/office/drawing/2014/main" id="{B5D188C7-7362-56AE-B42C-C2E16089E2D4}"/>
                </a:ext>
              </a:extLst>
            </p:cNvPr>
            <p:cNvGrpSpPr/>
            <p:nvPr/>
          </p:nvGrpSpPr>
          <p:grpSpPr>
            <a:xfrm>
              <a:off x="1383504" y="4283111"/>
              <a:ext cx="9819764" cy="1594877"/>
              <a:chOff x="818686" y="3192760"/>
              <a:chExt cx="6032402" cy="1594877"/>
            </a:xfrm>
          </p:grpSpPr>
          <p:sp>
            <p:nvSpPr>
              <p:cNvPr id="55" name="TextBox 54">
                <a:extLst>
                  <a:ext uri="{FF2B5EF4-FFF2-40B4-BE49-F238E27FC236}">
                    <a16:creationId xmlns:a16="http://schemas.microsoft.com/office/drawing/2014/main" id="{EE1BAA55-F840-4F5D-84DD-CF4FCD7FF0D5}"/>
                  </a:ext>
                </a:extLst>
              </p:cNvPr>
              <p:cNvSpPr txBox="1"/>
              <p:nvPr/>
            </p:nvSpPr>
            <p:spPr>
              <a:xfrm>
                <a:off x="1079939" y="3422708"/>
                <a:ext cx="5771149" cy="1364929"/>
              </a:xfrm>
              <a:prstGeom prst="roundRect">
                <a:avLst>
                  <a:gd name="adj" fmla="val 11703"/>
                </a:avLst>
              </a:prstGeom>
              <a:solidFill>
                <a:schemeClr val="bg1"/>
              </a:solidFill>
              <a:ln w="5715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2438" indent="-285750" algn="l">
                  <a:buClr>
                    <a:schemeClr val="tx2"/>
                  </a:buClr>
                </a:pPr>
                <a:endParaRPr lang="en-GB" sz="1050" dirty="0">
                  <a:solidFill>
                    <a:schemeClr val="accent5"/>
                  </a:solidFill>
                </a:endParaRPr>
              </a:p>
              <a:p>
                <a:pPr marL="361950" indent="-228600" algn="l">
                  <a:spcBef>
                    <a:spcPts val="600"/>
                  </a:spcBef>
                  <a:buClr>
                    <a:schemeClr val="tx1"/>
                  </a:buClr>
                  <a:buFont typeface="Wingdings" panose="05000000000000000000" pitchFamily="2" charset="2"/>
                  <a:buChar char="§"/>
                </a:pPr>
                <a:r>
                  <a:rPr lang="en-GB" sz="1400" dirty="0">
                    <a:solidFill>
                      <a:schemeClr val="bg2">
                        <a:lumMod val="25000"/>
                      </a:schemeClr>
                    </a:solidFill>
                    <a:latin typeface="+mj-lt"/>
                  </a:rPr>
                  <a:t>CV safety:</a:t>
                </a:r>
                <a:r>
                  <a:rPr lang="en-GB" sz="1400" dirty="0">
                    <a:solidFill>
                      <a:schemeClr val="bg2">
                        <a:lumMod val="25000"/>
                      </a:schemeClr>
                    </a:solidFill>
                  </a:rPr>
                  <a:t> time to first occurrence of any component of the composite endpoint of nonfatal MI, </a:t>
                </a:r>
                <a:br>
                  <a:rPr lang="en-GB" sz="1400" dirty="0">
                    <a:solidFill>
                      <a:schemeClr val="bg2">
                        <a:lumMod val="25000"/>
                      </a:schemeClr>
                    </a:solidFill>
                  </a:rPr>
                </a:br>
                <a:r>
                  <a:rPr lang="en-GB" sz="1400" dirty="0">
                    <a:solidFill>
                      <a:schemeClr val="bg2">
                        <a:lumMod val="25000"/>
                      </a:schemeClr>
                    </a:solidFill>
                  </a:rPr>
                  <a:t>nonfatal stroke, death due to CV causes, or coronary revascularisation (PCI or CABG)</a:t>
                </a:r>
              </a:p>
              <a:p>
                <a:pPr marL="361950" indent="-228600" algn="l">
                  <a:spcBef>
                    <a:spcPts val="600"/>
                  </a:spcBef>
                  <a:buClr>
                    <a:schemeClr val="tx1"/>
                  </a:buClr>
                  <a:buFont typeface="Wingdings" panose="05000000000000000000" pitchFamily="2" charset="2"/>
                  <a:buChar char="§"/>
                </a:pPr>
                <a:r>
                  <a:rPr lang="en-GB" sz="1400" dirty="0">
                    <a:solidFill>
                      <a:schemeClr val="bg2">
                        <a:lumMod val="25000"/>
                      </a:schemeClr>
                    </a:solidFill>
                    <a:latin typeface="+mj-lt"/>
                  </a:rPr>
                  <a:t>Prostate safety:</a:t>
                </a:r>
                <a:r>
                  <a:rPr lang="en-GB" sz="1400" dirty="0">
                    <a:solidFill>
                      <a:schemeClr val="bg2">
                        <a:lumMod val="25000"/>
                      </a:schemeClr>
                    </a:solidFill>
                  </a:rPr>
                  <a:t> incidence of high-grade prostate cancer, defined as a pathologically confirmed </a:t>
                </a:r>
                <a:br>
                  <a:rPr lang="en-GB" sz="1400" dirty="0">
                    <a:solidFill>
                      <a:schemeClr val="bg2">
                        <a:lumMod val="25000"/>
                      </a:schemeClr>
                    </a:solidFill>
                  </a:rPr>
                </a:br>
                <a:r>
                  <a:rPr lang="en-GB" sz="1400" dirty="0">
                    <a:solidFill>
                      <a:schemeClr val="bg2">
                        <a:lumMod val="25000"/>
                      </a:schemeClr>
                    </a:solidFill>
                  </a:rPr>
                  <a:t>prostate cancer with Gleason score 4 + 3 or higher</a:t>
                </a:r>
              </a:p>
            </p:txBody>
          </p:sp>
          <p:grpSp>
            <p:nvGrpSpPr>
              <p:cNvPr id="56" name="Group 55">
                <a:extLst>
                  <a:ext uri="{FF2B5EF4-FFF2-40B4-BE49-F238E27FC236}">
                    <a16:creationId xmlns:a16="http://schemas.microsoft.com/office/drawing/2014/main" id="{853AF22D-8C70-8A33-1F00-4D5DA970EAAE}"/>
                  </a:ext>
                </a:extLst>
              </p:cNvPr>
              <p:cNvGrpSpPr/>
              <p:nvPr/>
            </p:nvGrpSpPr>
            <p:grpSpPr>
              <a:xfrm>
                <a:off x="818686" y="3192760"/>
                <a:ext cx="1765934" cy="439800"/>
                <a:chOff x="348337" y="1458681"/>
                <a:chExt cx="1765934" cy="310140"/>
              </a:xfrm>
            </p:grpSpPr>
            <p:sp>
              <p:nvSpPr>
                <p:cNvPr id="57" name="Pentagon 92">
                  <a:extLst>
                    <a:ext uri="{FF2B5EF4-FFF2-40B4-BE49-F238E27FC236}">
                      <a16:creationId xmlns:a16="http://schemas.microsoft.com/office/drawing/2014/main" id="{3BA6CF32-0A08-E32F-7C69-433C6A05AC80}"/>
                    </a:ext>
                  </a:extLst>
                </p:cNvPr>
                <p:cNvSpPr/>
                <p:nvPr/>
              </p:nvSpPr>
              <p:spPr>
                <a:xfrm>
                  <a:off x="348337" y="1458681"/>
                  <a:ext cx="1765934" cy="31014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9DBDB182-8949-259D-7464-36D580C6FCEF}"/>
                    </a:ext>
                  </a:extLst>
                </p:cNvPr>
                <p:cNvSpPr txBox="1"/>
                <p:nvPr/>
              </p:nvSpPr>
              <p:spPr>
                <a:xfrm>
                  <a:off x="359549" y="1483528"/>
                  <a:ext cx="1754722" cy="260447"/>
                </a:xfrm>
                <a:prstGeom prst="rect">
                  <a:avLst/>
                </a:prstGeom>
                <a:noFill/>
              </p:spPr>
              <p:txBody>
                <a:bodyPr wrap="square" rtlCol="0">
                  <a:spAutoFit/>
                </a:bodyPr>
                <a:lstStyle/>
                <a:p>
                  <a:r>
                    <a:rPr lang="en-GB" dirty="0">
                      <a:solidFill>
                        <a:schemeClr val="bg1"/>
                      </a:solidFill>
                      <a:latin typeface="+mj-lt"/>
                    </a:rPr>
                    <a:t>Secondary endpoints</a:t>
                  </a:r>
                  <a:endParaRPr lang="en-GB" baseline="30000" dirty="0">
                    <a:solidFill>
                      <a:schemeClr val="bg1"/>
                    </a:solidFill>
                    <a:latin typeface="+mj-lt"/>
                  </a:endParaRPr>
                </a:p>
              </p:txBody>
            </p:sp>
          </p:grpSp>
        </p:grpSp>
      </p:grpSp>
      <p:grpSp>
        <p:nvGrpSpPr>
          <p:cNvPr id="68" name="Group 67">
            <a:extLst>
              <a:ext uri="{FF2B5EF4-FFF2-40B4-BE49-F238E27FC236}">
                <a16:creationId xmlns:a16="http://schemas.microsoft.com/office/drawing/2014/main" id="{AC0D29B9-CC8C-4D37-4714-B73B8892BD82}"/>
              </a:ext>
            </a:extLst>
          </p:cNvPr>
          <p:cNvGrpSpPr/>
          <p:nvPr/>
        </p:nvGrpSpPr>
        <p:grpSpPr>
          <a:xfrm>
            <a:off x="988733" y="2007945"/>
            <a:ext cx="10214533" cy="1999182"/>
            <a:chOff x="988733" y="2017993"/>
            <a:chExt cx="10214533" cy="1999182"/>
          </a:xfrm>
        </p:grpSpPr>
        <p:sp>
          <p:nvSpPr>
            <p:cNvPr id="62" name="Freeform: Shape 61">
              <a:extLst>
                <a:ext uri="{FF2B5EF4-FFF2-40B4-BE49-F238E27FC236}">
                  <a16:creationId xmlns:a16="http://schemas.microsoft.com/office/drawing/2014/main" id="{518884AD-87DE-6ADD-A71B-AB67E165592B}"/>
                </a:ext>
              </a:extLst>
            </p:cNvPr>
            <p:cNvSpPr/>
            <p:nvPr/>
          </p:nvSpPr>
          <p:spPr>
            <a:xfrm flipV="1">
              <a:off x="988733" y="2017993"/>
              <a:ext cx="535268" cy="1206516"/>
            </a:xfrm>
            <a:custGeom>
              <a:avLst/>
              <a:gdLst>
                <a:gd name="connsiteX0" fmla="*/ 0 w 535268"/>
                <a:gd name="connsiteY0" fmla="*/ 1206516 h 1206516"/>
                <a:gd name="connsiteX1" fmla="*/ 281178 w 535268"/>
                <a:gd name="connsiteY1" fmla="*/ 1206516 h 1206516"/>
                <a:gd name="connsiteX2" fmla="*/ 281178 w 535268"/>
                <a:gd name="connsiteY2" fmla="*/ 386549 h 1206516"/>
                <a:gd name="connsiteX3" fmla="*/ 386549 w 535268"/>
                <a:gd name="connsiteY3" fmla="*/ 281178 h 1206516"/>
                <a:gd name="connsiteX4" fmla="*/ 535268 w 535268"/>
                <a:gd name="connsiteY4" fmla="*/ 281178 h 1206516"/>
                <a:gd name="connsiteX5" fmla="*/ 535268 w 535268"/>
                <a:gd name="connsiteY5" fmla="*/ 0 h 1206516"/>
                <a:gd name="connsiteX6" fmla="*/ 386549 w 535268"/>
                <a:gd name="connsiteY6" fmla="*/ 0 h 1206516"/>
                <a:gd name="connsiteX7" fmla="*/ 0 w 535268"/>
                <a:gd name="connsiteY7" fmla="*/ 386549 h 120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268" h="1206516">
                  <a:moveTo>
                    <a:pt x="0" y="1206516"/>
                  </a:moveTo>
                  <a:lnTo>
                    <a:pt x="281178" y="1206516"/>
                  </a:lnTo>
                  <a:lnTo>
                    <a:pt x="281178" y="386549"/>
                  </a:lnTo>
                  <a:cubicBezTo>
                    <a:pt x="281178" y="328354"/>
                    <a:pt x="328354" y="281178"/>
                    <a:pt x="386549" y="281178"/>
                  </a:cubicBezTo>
                  <a:lnTo>
                    <a:pt x="535268" y="281178"/>
                  </a:lnTo>
                  <a:lnTo>
                    <a:pt x="535268" y="0"/>
                  </a:lnTo>
                  <a:lnTo>
                    <a:pt x="386549" y="0"/>
                  </a:lnTo>
                  <a:cubicBezTo>
                    <a:pt x="173064" y="0"/>
                    <a:pt x="0" y="173064"/>
                    <a:pt x="0" y="386549"/>
                  </a:cubicBezTo>
                  <a:close/>
                </a:path>
              </a:pathLst>
            </a:custGeom>
            <a:solidFill>
              <a:schemeClr val="tx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25" name="Group 24">
              <a:extLst>
                <a:ext uri="{FF2B5EF4-FFF2-40B4-BE49-F238E27FC236}">
                  <a16:creationId xmlns:a16="http://schemas.microsoft.com/office/drawing/2014/main" id="{9A5C4898-3513-FCE5-D404-9BFDFDDB6132}"/>
                </a:ext>
              </a:extLst>
            </p:cNvPr>
            <p:cNvGrpSpPr/>
            <p:nvPr/>
          </p:nvGrpSpPr>
          <p:grpSpPr>
            <a:xfrm>
              <a:off x="1383504" y="2874671"/>
              <a:ext cx="9819762" cy="1142504"/>
              <a:chOff x="818686" y="3192760"/>
              <a:chExt cx="6032401" cy="1142504"/>
            </a:xfrm>
          </p:grpSpPr>
          <p:sp>
            <p:nvSpPr>
              <p:cNvPr id="27" name="TextBox 26">
                <a:extLst>
                  <a:ext uri="{FF2B5EF4-FFF2-40B4-BE49-F238E27FC236}">
                    <a16:creationId xmlns:a16="http://schemas.microsoft.com/office/drawing/2014/main" id="{59302DF0-4B54-1720-BCDF-AC07640EAABD}"/>
                  </a:ext>
                </a:extLst>
              </p:cNvPr>
              <p:cNvSpPr txBox="1"/>
              <p:nvPr/>
            </p:nvSpPr>
            <p:spPr>
              <a:xfrm>
                <a:off x="1079938" y="3422710"/>
                <a:ext cx="5771149" cy="912554"/>
              </a:xfrm>
              <a:prstGeom prst="roundRect">
                <a:avLst>
                  <a:gd name="adj" fmla="val 11703"/>
                </a:avLst>
              </a:prstGeom>
              <a:solidFill>
                <a:schemeClr val="bg1"/>
              </a:solidFill>
              <a:ln w="5715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2438" indent="-285750" algn="l">
                  <a:buClr>
                    <a:schemeClr val="tx2"/>
                  </a:buClr>
                </a:pPr>
                <a:endParaRPr lang="en-GB" sz="1000" dirty="0">
                  <a:solidFill>
                    <a:schemeClr val="accent5"/>
                  </a:solidFill>
                </a:endParaRPr>
              </a:p>
              <a:p>
                <a:pPr marL="361950" indent="-228600" algn="l">
                  <a:spcBef>
                    <a:spcPts val="600"/>
                  </a:spcBef>
                  <a:buClr>
                    <a:schemeClr val="tx1"/>
                  </a:buClr>
                  <a:buFont typeface="Wingdings" panose="05000000000000000000" pitchFamily="2" charset="2"/>
                  <a:buChar char="§"/>
                </a:pPr>
                <a:r>
                  <a:rPr lang="en-GB" sz="1400" dirty="0">
                    <a:solidFill>
                      <a:schemeClr val="bg2">
                        <a:lumMod val="25000"/>
                      </a:schemeClr>
                    </a:solidFill>
                    <a:latin typeface="+mj-lt"/>
                  </a:rPr>
                  <a:t>CV safety:</a:t>
                </a:r>
                <a:r>
                  <a:rPr lang="en-GB" sz="1400" dirty="0">
                    <a:solidFill>
                      <a:schemeClr val="bg2">
                        <a:lumMod val="25000"/>
                      </a:schemeClr>
                    </a:solidFill>
                  </a:rPr>
                  <a:t> time from randomisation to first occurrence of any component of the MACE composite </a:t>
                </a:r>
                <a:br>
                  <a:rPr lang="en-GB" sz="1400" dirty="0">
                    <a:solidFill>
                      <a:schemeClr val="bg2">
                        <a:lumMod val="25000"/>
                      </a:schemeClr>
                    </a:solidFill>
                  </a:rPr>
                </a:br>
                <a:r>
                  <a:rPr lang="en-GB" sz="1400" dirty="0">
                    <a:solidFill>
                      <a:schemeClr val="bg2">
                        <a:lumMod val="25000"/>
                      </a:schemeClr>
                    </a:solidFill>
                  </a:rPr>
                  <a:t>of nonfatal MI, nonfatal stroke, or death due to CV causes</a:t>
                </a:r>
              </a:p>
            </p:txBody>
          </p:sp>
          <p:grpSp>
            <p:nvGrpSpPr>
              <p:cNvPr id="29" name="Group 28">
                <a:extLst>
                  <a:ext uri="{FF2B5EF4-FFF2-40B4-BE49-F238E27FC236}">
                    <a16:creationId xmlns:a16="http://schemas.microsoft.com/office/drawing/2014/main" id="{5DF3624C-5E3E-4029-D011-628042549F96}"/>
                  </a:ext>
                </a:extLst>
              </p:cNvPr>
              <p:cNvGrpSpPr/>
              <p:nvPr/>
            </p:nvGrpSpPr>
            <p:grpSpPr>
              <a:xfrm>
                <a:off x="818686" y="3192760"/>
                <a:ext cx="1765934" cy="439800"/>
                <a:chOff x="348337" y="1458681"/>
                <a:chExt cx="1765934" cy="310140"/>
              </a:xfrm>
            </p:grpSpPr>
            <p:sp>
              <p:nvSpPr>
                <p:cNvPr id="30" name="Pentagon 92">
                  <a:extLst>
                    <a:ext uri="{FF2B5EF4-FFF2-40B4-BE49-F238E27FC236}">
                      <a16:creationId xmlns:a16="http://schemas.microsoft.com/office/drawing/2014/main" id="{91B6DB83-C2D6-1CD8-382F-1DEC16341344}"/>
                    </a:ext>
                  </a:extLst>
                </p:cNvPr>
                <p:cNvSpPr/>
                <p:nvPr/>
              </p:nvSpPr>
              <p:spPr>
                <a:xfrm>
                  <a:off x="348337" y="1458681"/>
                  <a:ext cx="1765934" cy="310140"/>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0FC0EAD-7A21-7973-3767-220D14D18CF9}"/>
                    </a:ext>
                  </a:extLst>
                </p:cNvPr>
                <p:cNvSpPr txBox="1"/>
                <p:nvPr/>
              </p:nvSpPr>
              <p:spPr>
                <a:xfrm>
                  <a:off x="359549" y="1483528"/>
                  <a:ext cx="1501636" cy="260447"/>
                </a:xfrm>
                <a:prstGeom prst="rect">
                  <a:avLst/>
                </a:prstGeom>
                <a:noFill/>
              </p:spPr>
              <p:txBody>
                <a:bodyPr wrap="square" rtlCol="0">
                  <a:spAutoFit/>
                </a:bodyPr>
                <a:lstStyle/>
                <a:p>
                  <a:r>
                    <a:rPr lang="en-GB" dirty="0">
                      <a:solidFill>
                        <a:schemeClr val="bg1"/>
                      </a:solidFill>
                      <a:latin typeface="+mj-lt"/>
                    </a:rPr>
                    <a:t>Primary endpoint</a:t>
                  </a:r>
                  <a:endParaRPr lang="en-GB" baseline="30000" dirty="0">
                    <a:solidFill>
                      <a:schemeClr val="bg1"/>
                    </a:solidFill>
                    <a:latin typeface="+mj-lt"/>
                  </a:endParaRPr>
                </a:p>
              </p:txBody>
            </p:sp>
          </p:grpSp>
        </p:grpSp>
      </p:grpSp>
      <p:grpSp>
        <p:nvGrpSpPr>
          <p:cNvPr id="6" name="Group 5">
            <a:extLst>
              <a:ext uri="{FF2B5EF4-FFF2-40B4-BE49-F238E27FC236}">
                <a16:creationId xmlns:a16="http://schemas.microsoft.com/office/drawing/2014/main" id="{C333139D-0820-B00D-14F7-7BFAFE0AB869}"/>
              </a:ext>
            </a:extLst>
          </p:cNvPr>
          <p:cNvGrpSpPr/>
          <p:nvPr/>
        </p:nvGrpSpPr>
        <p:grpSpPr>
          <a:xfrm>
            <a:off x="172090" y="1155461"/>
            <a:ext cx="11290733" cy="1396313"/>
            <a:chOff x="1059061" y="3558894"/>
            <a:chExt cx="11290733" cy="1396313"/>
          </a:xfrm>
        </p:grpSpPr>
        <p:grpSp>
          <p:nvGrpSpPr>
            <p:cNvPr id="7" name="Group 6">
              <a:extLst>
                <a:ext uri="{FF2B5EF4-FFF2-40B4-BE49-F238E27FC236}">
                  <a16:creationId xmlns:a16="http://schemas.microsoft.com/office/drawing/2014/main" id="{BF990D06-11D0-1063-2B4A-B42FF44DE20C}"/>
                </a:ext>
              </a:extLst>
            </p:cNvPr>
            <p:cNvGrpSpPr/>
            <p:nvPr/>
          </p:nvGrpSpPr>
          <p:grpSpPr>
            <a:xfrm>
              <a:off x="1697340" y="3759618"/>
              <a:ext cx="10652454" cy="1195589"/>
              <a:chOff x="1697340" y="3759618"/>
              <a:chExt cx="10652454" cy="1195589"/>
            </a:xfrm>
          </p:grpSpPr>
          <p:sp>
            <p:nvSpPr>
              <p:cNvPr id="17" name="Rounded Rectangle 75">
                <a:extLst>
                  <a:ext uri="{FF2B5EF4-FFF2-40B4-BE49-F238E27FC236}">
                    <a16:creationId xmlns:a16="http://schemas.microsoft.com/office/drawing/2014/main" id="{6B3B726F-EC24-4B3D-53C6-4C7BDE109BD1}"/>
                  </a:ext>
                </a:extLst>
              </p:cNvPr>
              <p:cNvSpPr/>
              <p:nvPr/>
            </p:nvSpPr>
            <p:spPr>
              <a:xfrm>
                <a:off x="1697340" y="3759618"/>
                <a:ext cx="10652454" cy="1195589"/>
              </a:xfrm>
              <a:prstGeom prst="roundRect">
                <a:avLst>
                  <a:gd name="adj" fmla="val 11807"/>
                </a:avLst>
              </a:prstGeom>
              <a:solidFill>
                <a:schemeClr val="accent1"/>
              </a:solidFill>
              <a:ln w="5715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A239B30-4044-A5FE-7D95-274910509290}"/>
                  </a:ext>
                </a:extLst>
              </p:cNvPr>
              <p:cNvSpPr txBox="1"/>
              <p:nvPr/>
            </p:nvSpPr>
            <p:spPr>
              <a:xfrm>
                <a:off x="2278416" y="3818803"/>
                <a:ext cx="9802094" cy="1077218"/>
              </a:xfrm>
              <a:prstGeom prst="rect">
                <a:avLst/>
              </a:prstGeom>
              <a:noFill/>
            </p:spPr>
            <p:txBody>
              <a:bodyPr wrap="square" rtlCol="0" anchor="ctr">
                <a:spAutoFit/>
              </a:bodyPr>
              <a:lstStyle/>
              <a:p>
                <a:pPr lvl="0" defTabSz="457200">
                  <a:spcBef>
                    <a:spcPts val="600"/>
                  </a:spcBef>
                  <a:buClr>
                    <a:schemeClr val="bg1"/>
                  </a:buClr>
                </a:pPr>
                <a:r>
                  <a:rPr lang="en-GB" sz="1600" dirty="0">
                    <a:solidFill>
                      <a:schemeClr val="bg1"/>
                    </a:solidFill>
                  </a:rPr>
                  <a:t>Ongoing Phase 4, randomised, double-blind, placebo-controlled, non-inferiority, parallel-group, multicentre trial in middle-aged and older men with hypogonadism who have, or who are at high risk for, CV disease, randomized to daily 1.62% transdermal testosterone gel or matching placebo for up to 5 years</a:t>
                </a:r>
              </a:p>
            </p:txBody>
          </p:sp>
        </p:grpSp>
        <p:grpSp>
          <p:nvGrpSpPr>
            <p:cNvPr id="12" name="Group 11">
              <a:extLst>
                <a:ext uri="{FF2B5EF4-FFF2-40B4-BE49-F238E27FC236}">
                  <a16:creationId xmlns:a16="http://schemas.microsoft.com/office/drawing/2014/main" id="{0A669854-BC38-D334-3E00-98AEB0F02607}"/>
                </a:ext>
              </a:extLst>
            </p:cNvPr>
            <p:cNvGrpSpPr/>
            <p:nvPr/>
          </p:nvGrpSpPr>
          <p:grpSpPr>
            <a:xfrm>
              <a:off x="1059061" y="3558894"/>
              <a:ext cx="1236662" cy="1287483"/>
              <a:chOff x="4706938" y="1981200"/>
              <a:chExt cx="2781300" cy="2895600"/>
            </a:xfrm>
          </p:grpSpPr>
          <p:sp>
            <p:nvSpPr>
              <p:cNvPr id="13" name="Freeform 71">
                <a:extLst>
                  <a:ext uri="{FF2B5EF4-FFF2-40B4-BE49-F238E27FC236}">
                    <a16:creationId xmlns:a16="http://schemas.microsoft.com/office/drawing/2014/main" id="{536E0BFE-AA2E-CBD2-3D8B-5976F15838DF}"/>
                  </a:ext>
                </a:extLst>
              </p:cNvPr>
              <p:cNvSpPr/>
              <p:nvPr/>
            </p:nvSpPr>
            <p:spPr>
              <a:xfrm>
                <a:off x="5060950" y="2254250"/>
                <a:ext cx="1339850" cy="1320800"/>
              </a:xfrm>
              <a:custGeom>
                <a:avLst/>
                <a:gdLst>
                  <a:gd name="connsiteX0" fmla="*/ 0 w 1339850"/>
                  <a:gd name="connsiteY0" fmla="*/ 184150 h 1320800"/>
                  <a:gd name="connsiteX1" fmla="*/ 196850 w 1339850"/>
                  <a:gd name="connsiteY1" fmla="*/ 0 h 1320800"/>
                  <a:gd name="connsiteX2" fmla="*/ 425450 w 1339850"/>
                  <a:gd name="connsiteY2" fmla="*/ 234950 h 1320800"/>
                  <a:gd name="connsiteX3" fmla="*/ 501650 w 1339850"/>
                  <a:gd name="connsiteY3" fmla="*/ 190500 h 1320800"/>
                  <a:gd name="connsiteX4" fmla="*/ 1187450 w 1339850"/>
                  <a:gd name="connsiteY4" fmla="*/ 869950 h 1320800"/>
                  <a:gd name="connsiteX5" fmla="*/ 1168400 w 1339850"/>
                  <a:gd name="connsiteY5" fmla="*/ 971550 h 1320800"/>
                  <a:gd name="connsiteX6" fmla="*/ 1339850 w 1339850"/>
                  <a:gd name="connsiteY6" fmla="*/ 1155700 h 1320800"/>
                  <a:gd name="connsiteX7" fmla="*/ 1162050 w 1339850"/>
                  <a:gd name="connsiteY7" fmla="*/ 1320800 h 1320800"/>
                  <a:gd name="connsiteX8" fmla="*/ 996950 w 1339850"/>
                  <a:gd name="connsiteY8" fmla="*/ 1168400 h 1320800"/>
                  <a:gd name="connsiteX9" fmla="*/ 895350 w 1339850"/>
                  <a:gd name="connsiteY9" fmla="*/ 1193800 h 1320800"/>
                  <a:gd name="connsiteX10" fmla="*/ 742950 w 1339850"/>
                  <a:gd name="connsiteY10" fmla="*/ 1066800 h 1320800"/>
                  <a:gd name="connsiteX11" fmla="*/ 869950 w 1339850"/>
                  <a:gd name="connsiteY11" fmla="*/ 920750 h 1320800"/>
                  <a:gd name="connsiteX12" fmla="*/ 863600 w 1339850"/>
                  <a:gd name="connsiteY12" fmla="*/ 698500 h 1320800"/>
                  <a:gd name="connsiteX13" fmla="*/ 723900 w 1339850"/>
                  <a:gd name="connsiteY13" fmla="*/ 546100 h 1320800"/>
                  <a:gd name="connsiteX14" fmla="*/ 558800 w 1339850"/>
                  <a:gd name="connsiteY14" fmla="*/ 457200 h 1320800"/>
                  <a:gd name="connsiteX15" fmla="*/ 368300 w 1339850"/>
                  <a:gd name="connsiteY15" fmla="*/ 508000 h 1320800"/>
                  <a:gd name="connsiteX16" fmla="*/ 254000 w 1339850"/>
                  <a:gd name="connsiteY16" fmla="*/ 590550 h 1320800"/>
                  <a:gd name="connsiteX17" fmla="*/ 184150 w 1339850"/>
                  <a:gd name="connsiteY17" fmla="*/ 482600 h 1320800"/>
                  <a:gd name="connsiteX18" fmla="*/ 228600 w 1339850"/>
                  <a:gd name="connsiteY18" fmla="*/ 355600 h 1320800"/>
                  <a:gd name="connsiteX19" fmla="*/ 184150 w 1339850"/>
                  <a:gd name="connsiteY19" fmla="*/ 361950 h 1320800"/>
                  <a:gd name="connsiteX20" fmla="*/ 0 w 1339850"/>
                  <a:gd name="connsiteY20" fmla="*/ 18415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850" h="1320800">
                    <a:moveTo>
                      <a:pt x="0" y="184150"/>
                    </a:moveTo>
                    <a:lnTo>
                      <a:pt x="196850" y="0"/>
                    </a:lnTo>
                    <a:lnTo>
                      <a:pt x="425450" y="234950"/>
                    </a:lnTo>
                    <a:lnTo>
                      <a:pt x="501650" y="190500"/>
                    </a:lnTo>
                    <a:lnTo>
                      <a:pt x="1187450" y="869950"/>
                    </a:lnTo>
                    <a:lnTo>
                      <a:pt x="1168400" y="971550"/>
                    </a:lnTo>
                    <a:lnTo>
                      <a:pt x="1339850" y="1155700"/>
                    </a:lnTo>
                    <a:lnTo>
                      <a:pt x="1162050" y="1320800"/>
                    </a:lnTo>
                    <a:lnTo>
                      <a:pt x="996950" y="1168400"/>
                    </a:lnTo>
                    <a:lnTo>
                      <a:pt x="895350" y="1193800"/>
                    </a:lnTo>
                    <a:lnTo>
                      <a:pt x="742950" y="1066800"/>
                    </a:lnTo>
                    <a:lnTo>
                      <a:pt x="869950" y="920750"/>
                    </a:lnTo>
                    <a:lnTo>
                      <a:pt x="863600" y="698500"/>
                    </a:lnTo>
                    <a:lnTo>
                      <a:pt x="723900" y="546100"/>
                    </a:lnTo>
                    <a:lnTo>
                      <a:pt x="558800" y="457200"/>
                    </a:lnTo>
                    <a:lnTo>
                      <a:pt x="368300" y="508000"/>
                    </a:lnTo>
                    <a:lnTo>
                      <a:pt x="254000" y="590550"/>
                    </a:lnTo>
                    <a:lnTo>
                      <a:pt x="184150" y="482600"/>
                    </a:lnTo>
                    <a:lnTo>
                      <a:pt x="228600" y="355600"/>
                    </a:lnTo>
                    <a:lnTo>
                      <a:pt x="184150" y="361950"/>
                    </a:lnTo>
                    <a:lnTo>
                      <a:pt x="0" y="184150"/>
                    </a:lnTo>
                    <a:close/>
                  </a:path>
                </a:pathLst>
              </a:custGeom>
              <a:solidFill>
                <a:srgbClr val="C0C0C0"/>
              </a:solidFill>
              <a:ln w="25400" cap="flat" cmpd="sng" algn="ctr">
                <a:solidFill>
                  <a:srgbClr val="C0C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 name="Freeform 72">
                <a:extLst>
                  <a:ext uri="{FF2B5EF4-FFF2-40B4-BE49-F238E27FC236}">
                    <a16:creationId xmlns:a16="http://schemas.microsoft.com/office/drawing/2014/main" id="{518B9AF9-44DD-1313-7E6C-BBDE203FAB85}"/>
                  </a:ext>
                </a:extLst>
              </p:cNvPr>
              <p:cNvSpPr/>
              <p:nvPr/>
            </p:nvSpPr>
            <p:spPr>
              <a:xfrm>
                <a:off x="5060950" y="3194050"/>
                <a:ext cx="2057400" cy="1371600"/>
              </a:xfrm>
              <a:custGeom>
                <a:avLst/>
                <a:gdLst>
                  <a:gd name="connsiteX0" fmla="*/ 190500 w 2057400"/>
                  <a:gd name="connsiteY0" fmla="*/ 0 h 1371600"/>
                  <a:gd name="connsiteX1" fmla="*/ 95250 w 2057400"/>
                  <a:gd name="connsiteY1" fmla="*/ 304800 h 1371600"/>
                  <a:gd name="connsiteX2" fmla="*/ 88900 w 2057400"/>
                  <a:gd name="connsiteY2" fmla="*/ 539750 h 1371600"/>
                  <a:gd name="connsiteX3" fmla="*/ 114300 w 2057400"/>
                  <a:gd name="connsiteY3" fmla="*/ 704850 h 1371600"/>
                  <a:gd name="connsiteX4" fmla="*/ 158750 w 2057400"/>
                  <a:gd name="connsiteY4" fmla="*/ 812800 h 1371600"/>
                  <a:gd name="connsiteX5" fmla="*/ 254000 w 2057400"/>
                  <a:gd name="connsiteY5" fmla="*/ 990600 h 1371600"/>
                  <a:gd name="connsiteX6" fmla="*/ 165100 w 2057400"/>
                  <a:gd name="connsiteY6" fmla="*/ 1041400 h 1371600"/>
                  <a:gd name="connsiteX7" fmla="*/ 63500 w 2057400"/>
                  <a:gd name="connsiteY7" fmla="*/ 1136650 h 1371600"/>
                  <a:gd name="connsiteX8" fmla="*/ 0 w 2057400"/>
                  <a:gd name="connsiteY8" fmla="*/ 1225550 h 1371600"/>
                  <a:gd name="connsiteX9" fmla="*/ 19050 w 2057400"/>
                  <a:gd name="connsiteY9" fmla="*/ 1320800 h 1371600"/>
                  <a:gd name="connsiteX10" fmla="*/ 114300 w 2057400"/>
                  <a:gd name="connsiteY10" fmla="*/ 1371600 h 1371600"/>
                  <a:gd name="connsiteX11" fmla="*/ 1987550 w 2057400"/>
                  <a:gd name="connsiteY11" fmla="*/ 1358900 h 1371600"/>
                  <a:gd name="connsiteX12" fmla="*/ 2025650 w 2057400"/>
                  <a:gd name="connsiteY12" fmla="*/ 1295400 h 1371600"/>
                  <a:gd name="connsiteX13" fmla="*/ 1993900 w 2057400"/>
                  <a:gd name="connsiteY13" fmla="*/ 1117600 h 1371600"/>
                  <a:gd name="connsiteX14" fmla="*/ 1898650 w 2057400"/>
                  <a:gd name="connsiteY14" fmla="*/ 1060450 h 1371600"/>
                  <a:gd name="connsiteX15" fmla="*/ 1790700 w 2057400"/>
                  <a:gd name="connsiteY15" fmla="*/ 1022350 h 1371600"/>
                  <a:gd name="connsiteX16" fmla="*/ 1765300 w 2057400"/>
                  <a:gd name="connsiteY16" fmla="*/ 984250 h 1371600"/>
                  <a:gd name="connsiteX17" fmla="*/ 1879600 w 2057400"/>
                  <a:gd name="connsiteY17" fmla="*/ 781050 h 1371600"/>
                  <a:gd name="connsiteX18" fmla="*/ 1968500 w 2057400"/>
                  <a:gd name="connsiteY18" fmla="*/ 781050 h 1371600"/>
                  <a:gd name="connsiteX19" fmla="*/ 2057400 w 2057400"/>
                  <a:gd name="connsiteY19" fmla="*/ 704850 h 1371600"/>
                  <a:gd name="connsiteX20" fmla="*/ 1968500 w 2057400"/>
                  <a:gd name="connsiteY20" fmla="*/ 596900 h 1371600"/>
                  <a:gd name="connsiteX21" fmla="*/ 1104900 w 2057400"/>
                  <a:gd name="connsiteY21" fmla="*/ 609600 h 1371600"/>
                  <a:gd name="connsiteX22" fmla="*/ 1022350 w 2057400"/>
                  <a:gd name="connsiteY22" fmla="*/ 673100 h 1371600"/>
                  <a:gd name="connsiteX23" fmla="*/ 1022350 w 2057400"/>
                  <a:gd name="connsiteY23" fmla="*/ 730250 h 1371600"/>
                  <a:gd name="connsiteX24" fmla="*/ 1104900 w 2057400"/>
                  <a:gd name="connsiteY24" fmla="*/ 781050 h 1371600"/>
                  <a:gd name="connsiteX25" fmla="*/ 1428750 w 2057400"/>
                  <a:gd name="connsiteY25" fmla="*/ 774700 h 1371600"/>
                  <a:gd name="connsiteX26" fmla="*/ 1390650 w 2057400"/>
                  <a:gd name="connsiteY26" fmla="*/ 869950 h 1371600"/>
                  <a:gd name="connsiteX27" fmla="*/ 1212850 w 2057400"/>
                  <a:gd name="connsiteY27" fmla="*/ 958850 h 1371600"/>
                  <a:gd name="connsiteX28" fmla="*/ 984250 w 2057400"/>
                  <a:gd name="connsiteY28" fmla="*/ 1003300 h 1371600"/>
                  <a:gd name="connsiteX29" fmla="*/ 819150 w 2057400"/>
                  <a:gd name="connsiteY29" fmla="*/ 958850 h 1371600"/>
                  <a:gd name="connsiteX30" fmla="*/ 654050 w 2057400"/>
                  <a:gd name="connsiteY30" fmla="*/ 889000 h 1371600"/>
                  <a:gd name="connsiteX31" fmla="*/ 558800 w 2057400"/>
                  <a:gd name="connsiteY31" fmla="*/ 768350 h 1371600"/>
                  <a:gd name="connsiteX32" fmla="*/ 533400 w 2057400"/>
                  <a:gd name="connsiteY32" fmla="*/ 704850 h 1371600"/>
                  <a:gd name="connsiteX33" fmla="*/ 546100 w 2057400"/>
                  <a:gd name="connsiteY33" fmla="*/ 692150 h 1371600"/>
                  <a:gd name="connsiteX34" fmla="*/ 488950 w 2057400"/>
                  <a:gd name="connsiteY34" fmla="*/ 577850 h 1371600"/>
                  <a:gd name="connsiteX35" fmla="*/ 476250 w 2057400"/>
                  <a:gd name="connsiteY35" fmla="*/ 546100 h 1371600"/>
                  <a:gd name="connsiteX36" fmla="*/ 463550 w 2057400"/>
                  <a:gd name="connsiteY36" fmla="*/ 387350 h 1371600"/>
                  <a:gd name="connsiteX37" fmla="*/ 476250 w 2057400"/>
                  <a:gd name="connsiteY37" fmla="*/ 203200 h 1371600"/>
                  <a:gd name="connsiteX38" fmla="*/ 342900 w 2057400"/>
                  <a:gd name="connsiteY38" fmla="*/ 133350 h 1371600"/>
                  <a:gd name="connsiteX39" fmla="*/ 190500 w 2057400"/>
                  <a:gd name="connsiteY3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7400" h="1371600">
                    <a:moveTo>
                      <a:pt x="190500" y="0"/>
                    </a:moveTo>
                    <a:lnTo>
                      <a:pt x="95250" y="304800"/>
                    </a:lnTo>
                    <a:lnTo>
                      <a:pt x="88900" y="539750"/>
                    </a:lnTo>
                    <a:lnTo>
                      <a:pt x="114300" y="704850"/>
                    </a:lnTo>
                    <a:lnTo>
                      <a:pt x="158750" y="812800"/>
                    </a:lnTo>
                    <a:lnTo>
                      <a:pt x="254000" y="990600"/>
                    </a:lnTo>
                    <a:lnTo>
                      <a:pt x="165100" y="1041400"/>
                    </a:lnTo>
                    <a:lnTo>
                      <a:pt x="63500" y="1136650"/>
                    </a:lnTo>
                    <a:lnTo>
                      <a:pt x="0" y="1225550"/>
                    </a:lnTo>
                    <a:lnTo>
                      <a:pt x="19050" y="1320800"/>
                    </a:lnTo>
                    <a:lnTo>
                      <a:pt x="114300" y="1371600"/>
                    </a:lnTo>
                    <a:lnTo>
                      <a:pt x="1987550" y="1358900"/>
                    </a:lnTo>
                    <a:lnTo>
                      <a:pt x="2025650" y="1295400"/>
                    </a:lnTo>
                    <a:lnTo>
                      <a:pt x="1993900" y="1117600"/>
                    </a:lnTo>
                    <a:lnTo>
                      <a:pt x="1898650" y="1060450"/>
                    </a:lnTo>
                    <a:lnTo>
                      <a:pt x="1790700" y="1022350"/>
                    </a:lnTo>
                    <a:lnTo>
                      <a:pt x="1765300" y="984250"/>
                    </a:lnTo>
                    <a:lnTo>
                      <a:pt x="1879600" y="781050"/>
                    </a:lnTo>
                    <a:lnTo>
                      <a:pt x="1968500" y="781050"/>
                    </a:lnTo>
                    <a:lnTo>
                      <a:pt x="2057400" y="704850"/>
                    </a:lnTo>
                    <a:lnTo>
                      <a:pt x="1968500" y="596900"/>
                    </a:lnTo>
                    <a:lnTo>
                      <a:pt x="1104900" y="609600"/>
                    </a:lnTo>
                    <a:lnTo>
                      <a:pt x="1022350" y="673100"/>
                    </a:lnTo>
                    <a:lnTo>
                      <a:pt x="1022350" y="730250"/>
                    </a:lnTo>
                    <a:lnTo>
                      <a:pt x="1104900" y="781050"/>
                    </a:lnTo>
                    <a:lnTo>
                      <a:pt x="1428750" y="774700"/>
                    </a:lnTo>
                    <a:lnTo>
                      <a:pt x="1390650" y="869950"/>
                    </a:lnTo>
                    <a:lnTo>
                      <a:pt x="1212850" y="958850"/>
                    </a:lnTo>
                    <a:lnTo>
                      <a:pt x="984250" y="1003300"/>
                    </a:lnTo>
                    <a:lnTo>
                      <a:pt x="819150" y="958850"/>
                    </a:lnTo>
                    <a:lnTo>
                      <a:pt x="654050" y="889000"/>
                    </a:lnTo>
                    <a:lnTo>
                      <a:pt x="558800" y="768350"/>
                    </a:lnTo>
                    <a:lnTo>
                      <a:pt x="533400" y="704850"/>
                    </a:lnTo>
                    <a:lnTo>
                      <a:pt x="546100" y="692150"/>
                    </a:lnTo>
                    <a:lnTo>
                      <a:pt x="488950" y="577850"/>
                    </a:lnTo>
                    <a:lnTo>
                      <a:pt x="476250" y="546100"/>
                    </a:lnTo>
                    <a:lnTo>
                      <a:pt x="463550" y="387350"/>
                    </a:lnTo>
                    <a:lnTo>
                      <a:pt x="476250" y="203200"/>
                    </a:lnTo>
                    <a:lnTo>
                      <a:pt x="342900" y="133350"/>
                    </a:lnTo>
                    <a:lnTo>
                      <a:pt x="190500" y="0"/>
                    </a:lnTo>
                    <a:close/>
                  </a:path>
                </a:pathLst>
              </a:custGeom>
              <a:solidFill>
                <a:srgbClr val="C0C0C0"/>
              </a:solidFill>
              <a:ln w="25400" cap="flat" cmpd="sng" algn="ctr">
                <a:solidFill>
                  <a:srgbClr val="C0C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CA6CDD7-FEC2-2F7B-384B-C299F18F3E8A}"/>
                  </a:ext>
                </a:extLst>
              </p:cNvPr>
              <p:cNvSpPr/>
              <p:nvPr/>
            </p:nvSpPr>
            <p:spPr>
              <a:xfrm>
                <a:off x="5289550" y="2769430"/>
                <a:ext cx="596900" cy="596900"/>
              </a:xfrm>
              <a:prstGeom prst="ellipse">
                <a:avLst/>
              </a:prstGeom>
              <a:solidFill>
                <a:srgbClr val="EFEFE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6" name="Picture 2">
                <a:extLst>
                  <a:ext uri="{FF2B5EF4-FFF2-40B4-BE49-F238E27FC236}">
                    <a16:creationId xmlns:a16="http://schemas.microsoft.com/office/drawing/2014/main" id="{C56DF25F-A354-F713-9595-C0B5FCAFE621}"/>
                  </a:ext>
                </a:extLst>
              </p:cNvPr>
              <p:cNvPicPr>
                <a:picLocks noChangeAspect="1" noChangeArrowheads="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706938" y="1981200"/>
                <a:ext cx="2781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39197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ppt_x</p:attrName>
                                        </p:attrNameLst>
                                      </p:cBhvr>
                                      <p:tavLst>
                                        <p:tav tm="0">
                                          <p:val>
                                            <p:strVal val="#ppt_x"/>
                                          </p:val>
                                        </p:tav>
                                        <p:tav tm="100000">
                                          <p:val>
                                            <p:strVal val="#ppt_x"/>
                                          </p:val>
                                        </p:tav>
                                      </p:tavLst>
                                    </p:anim>
                                    <p:anim calcmode="lin" valueType="num">
                                      <p:cBhvr>
                                        <p:cTn id="8" dur="500" fill="hold"/>
                                        <p:tgtEl>
                                          <p:spTgt spid="68"/>
                                        </p:tgtEl>
                                        <p:attrNameLst>
                                          <p:attrName>ppt_y</p:attrName>
                                        </p:attrNameLst>
                                      </p:cBhvr>
                                      <p:tavLst>
                                        <p:tav tm="0">
                                          <p:val>
                                            <p:strVal val="#ppt_y-#ppt_h/2"/>
                                          </p:val>
                                        </p:tav>
                                        <p:tav tm="100000">
                                          <p:val>
                                            <p:strVal val="#ppt_y"/>
                                          </p:val>
                                        </p:tav>
                                      </p:tavLst>
                                    </p:anim>
                                    <p:anim calcmode="lin" valueType="num">
                                      <p:cBhvr>
                                        <p:cTn id="9" dur="500" fill="hold"/>
                                        <p:tgtEl>
                                          <p:spTgt spid="68"/>
                                        </p:tgtEl>
                                        <p:attrNameLst>
                                          <p:attrName>ppt_w</p:attrName>
                                        </p:attrNameLst>
                                      </p:cBhvr>
                                      <p:tavLst>
                                        <p:tav tm="0">
                                          <p:val>
                                            <p:strVal val="#ppt_w"/>
                                          </p:val>
                                        </p:tav>
                                        <p:tav tm="100000">
                                          <p:val>
                                            <p:strVal val="#ppt_w"/>
                                          </p:val>
                                        </p:tav>
                                      </p:tavLst>
                                    </p:anim>
                                    <p:anim calcmode="lin" valueType="num">
                                      <p:cBhvr>
                                        <p:cTn id="10" dur="500" fill="hold"/>
                                        <p:tgtEl>
                                          <p:spTgt spid="6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p:cTn id="14" dur="500" fill="hold"/>
                                        <p:tgtEl>
                                          <p:spTgt spid="69"/>
                                        </p:tgtEl>
                                        <p:attrNameLst>
                                          <p:attrName>ppt_x</p:attrName>
                                        </p:attrNameLst>
                                      </p:cBhvr>
                                      <p:tavLst>
                                        <p:tav tm="0">
                                          <p:val>
                                            <p:strVal val="#ppt_x"/>
                                          </p:val>
                                        </p:tav>
                                        <p:tav tm="100000">
                                          <p:val>
                                            <p:strVal val="#ppt_x"/>
                                          </p:val>
                                        </p:tav>
                                      </p:tavLst>
                                    </p:anim>
                                    <p:anim calcmode="lin" valueType="num">
                                      <p:cBhvr>
                                        <p:cTn id="15" dur="500" fill="hold"/>
                                        <p:tgtEl>
                                          <p:spTgt spid="69"/>
                                        </p:tgtEl>
                                        <p:attrNameLst>
                                          <p:attrName>ppt_y</p:attrName>
                                        </p:attrNameLst>
                                      </p:cBhvr>
                                      <p:tavLst>
                                        <p:tav tm="0">
                                          <p:val>
                                            <p:strVal val="#ppt_y-#ppt_h/2"/>
                                          </p:val>
                                        </p:tav>
                                        <p:tav tm="100000">
                                          <p:val>
                                            <p:strVal val="#ppt_y"/>
                                          </p:val>
                                        </p:tav>
                                      </p:tavLst>
                                    </p:anim>
                                    <p:anim calcmode="lin" valueType="num">
                                      <p:cBhvr>
                                        <p:cTn id="16" dur="500" fill="hold"/>
                                        <p:tgtEl>
                                          <p:spTgt spid="69"/>
                                        </p:tgtEl>
                                        <p:attrNameLst>
                                          <p:attrName>ppt_w</p:attrName>
                                        </p:attrNameLst>
                                      </p:cBhvr>
                                      <p:tavLst>
                                        <p:tav tm="0">
                                          <p:val>
                                            <p:strVal val="#ppt_w"/>
                                          </p:val>
                                        </p:tav>
                                        <p:tav tm="100000">
                                          <p:val>
                                            <p:strVal val="#ppt_w"/>
                                          </p:val>
                                        </p:tav>
                                      </p:tavLst>
                                    </p:anim>
                                    <p:anim calcmode="lin" valueType="num">
                                      <p:cBhvr>
                                        <p:cTn id="17" dur="500" fill="hold"/>
                                        <p:tgtEl>
                                          <p:spTgt spid="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6" y="582711"/>
            <a:ext cx="10917191" cy="639992"/>
          </a:xfrm>
        </p:spPr>
        <p:txBody>
          <a:bodyPr anchor="t">
            <a:noAutofit/>
          </a:bodyPr>
          <a:lstStyle/>
          <a:p>
            <a:r>
              <a:rPr lang="en-GB" sz="3450" dirty="0"/>
              <a:t>TRAVERSE: tertiary safety and efficacy endpoints</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845979"/>
            <a:ext cx="10087896" cy="507831"/>
          </a:xfrm>
          <a:prstGeom prst="rect">
            <a:avLst/>
          </a:prstGeom>
          <a:noFill/>
        </p:spPr>
        <p:txBody>
          <a:bodyPr wrap="square" rtlCol="0" anchor="b">
            <a:spAutoFit/>
          </a:bodyPr>
          <a:lstStyle/>
          <a:p>
            <a:r>
              <a:rPr lang="sv-SE" sz="900" dirty="0">
                <a:solidFill>
                  <a:srgbClr val="005294"/>
                </a:solidFill>
              </a:rPr>
              <a:t>BPH, benign prostatic hyperplasia; CV, cardiovascular; DVT, deep vein thrombosis; LUTS, lower urinary tract symptoms; PDD, persistent depressive disorder (dysthymia); </a:t>
            </a:r>
            <a:br>
              <a:rPr lang="sv-SE" sz="900" dirty="0">
                <a:solidFill>
                  <a:srgbClr val="005294"/>
                </a:solidFill>
              </a:rPr>
            </a:br>
            <a:r>
              <a:rPr lang="sv-SE" sz="900" dirty="0">
                <a:solidFill>
                  <a:srgbClr val="005294"/>
                </a:solidFill>
              </a:rPr>
              <a:t>PE, pulmonary embolism; PRO, patient-reported outcomes; VTE, venous thromboembolism.</a:t>
            </a:r>
          </a:p>
          <a:p>
            <a:r>
              <a:rPr lang="sv-SE" sz="900" dirty="0">
                <a:solidFill>
                  <a:srgbClr val="005294"/>
                </a:solidFill>
              </a:rPr>
              <a:t>Bhasin S </a:t>
            </a:r>
            <a:r>
              <a:rPr lang="sv-SE" sz="900" i="1" dirty="0">
                <a:solidFill>
                  <a:srgbClr val="005294"/>
                </a:solidFill>
              </a:rPr>
              <a:t>et al. Am Heart J</a:t>
            </a:r>
            <a:r>
              <a:rPr lang="sv-SE" sz="900" dirty="0">
                <a:solidFill>
                  <a:srgbClr val="005294"/>
                </a:solidFill>
              </a:rPr>
              <a:t> 2022;245:41–50</a:t>
            </a:r>
            <a:r>
              <a:rPr lang="en-GB" sz="900" dirty="0">
                <a:solidFill>
                  <a:srgbClr val="005294"/>
                </a:solidFill>
              </a:rPr>
              <a:t>.</a:t>
            </a:r>
            <a:endParaRPr lang="sv-SE" sz="900" dirty="0">
              <a:solidFill>
                <a:srgbClr val="005294"/>
              </a:solidFill>
            </a:endParaRPr>
          </a:p>
        </p:txBody>
      </p:sp>
      <p:pic>
        <p:nvPicPr>
          <p:cNvPr id="37" name="Picture 36">
            <a:extLst>
              <a:ext uri="{FF2B5EF4-FFF2-40B4-BE49-F238E27FC236}">
                <a16:creationId xmlns:a16="http://schemas.microsoft.com/office/drawing/2014/main" id="{829B0187-2435-8A45-E10A-DBAF617DEFFF}"/>
              </a:ext>
            </a:extLst>
          </p:cNvPr>
          <p:cNvPicPr>
            <a:picLocks noChangeAspect="1"/>
          </p:cNvPicPr>
          <p:nvPr/>
        </p:nvPicPr>
        <p:blipFill>
          <a:blip r:embed="rId3"/>
          <a:stretch>
            <a:fillRect/>
          </a:stretch>
        </p:blipFill>
        <p:spPr>
          <a:xfrm>
            <a:off x="10842733" y="112552"/>
            <a:ext cx="1227312" cy="429967"/>
          </a:xfrm>
          <a:prstGeom prst="rect">
            <a:avLst/>
          </a:prstGeom>
          <a:effectLst>
            <a:innerShdw blurRad="114300">
              <a:prstClr val="black"/>
            </a:innerShdw>
          </a:effectLst>
        </p:spPr>
      </p:pic>
      <p:grpSp>
        <p:nvGrpSpPr>
          <p:cNvPr id="25" name="Group 24">
            <a:extLst>
              <a:ext uri="{FF2B5EF4-FFF2-40B4-BE49-F238E27FC236}">
                <a16:creationId xmlns:a16="http://schemas.microsoft.com/office/drawing/2014/main" id="{9A5C4898-3513-FCE5-D404-9BFDFDDB6132}"/>
              </a:ext>
            </a:extLst>
          </p:cNvPr>
          <p:cNvGrpSpPr/>
          <p:nvPr/>
        </p:nvGrpSpPr>
        <p:grpSpPr>
          <a:xfrm>
            <a:off x="649975" y="1275260"/>
            <a:ext cx="10674519" cy="1799537"/>
            <a:chOff x="818686" y="3192760"/>
            <a:chExt cx="6557489" cy="1799537"/>
          </a:xfrm>
        </p:grpSpPr>
        <p:sp>
          <p:nvSpPr>
            <p:cNvPr id="27" name="TextBox 26">
              <a:extLst>
                <a:ext uri="{FF2B5EF4-FFF2-40B4-BE49-F238E27FC236}">
                  <a16:creationId xmlns:a16="http://schemas.microsoft.com/office/drawing/2014/main" id="{59302DF0-4B54-1720-BCDF-AC07640EAABD}"/>
                </a:ext>
              </a:extLst>
            </p:cNvPr>
            <p:cNvSpPr txBox="1"/>
            <p:nvPr/>
          </p:nvSpPr>
          <p:spPr>
            <a:xfrm>
              <a:off x="1079938" y="3422709"/>
              <a:ext cx="6296237" cy="1569588"/>
            </a:xfrm>
            <a:prstGeom prst="roundRect">
              <a:avLst>
                <a:gd name="adj" fmla="val 11703"/>
              </a:avLst>
            </a:prstGeom>
            <a:solidFill>
              <a:schemeClr val="bg1"/>
            </a:solidFill>
            <a:ln w="571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2438" indent="-285750" algn="l">
                <a:buClr>
                  <a:schemeClr val="tx2"/>
                </a:buClr>
              </a:pPr>
              <a:endParaRPr lang="en-GB" sz="1000" dirty="0">
                <a:solidFill>
                  <a:schemeClr val="accent5"/>
                </a:solidFill>
              </a:endParaRPr>
            </a:p>
            <a:p>
              <a:pPr marL="361950" indent="-228600" algn="l">
                <a:spcBef>
                  <a:spcPts val="600"/>
                </a:spcBef>
                <a:buClr>
                  <a:schemeClr val="tx1"/>
                </a:buClr>
                <a:buFont typeface="Wingdings" panose="05000000000000000000" pitchFamily="2" charset="2"/>
                <a:buChar char="§"/>
              </a:pPr>
              <a:r>
                <a:rPr lang="en-GB" sz="1400" dirty="0">
                  <a:solidFill>
                    <a:schemeClr val="bg2">
                      <a:lumMod val="25000"/>
                    </a:schemeClr>
                  </a:solidFill>
                  <a:latin typeface="+mj-lt"/>
                </a:rPr>
                <a:t>CV safety:</a:t>
              </a:r>
              <a:r>
                <a:rPr lang="en-GB" sz="1400" dirty="0">
                  <a:solidFill>
                    <a:schemeClr val="bg2">
                      <a:lumMod val="25000"/>
                    </a:schemeClr>
                  </a:solidFill>
                </a:rPr>
                <a:t> all-cause mortality; hospitalisation or urgent visit for heart failure; venous thromboembolic events, including DVT, PE and VTE; or peripheral arterial revascularisation</a:t>
              </a:r>
            </a:p>
            <a:p>
              <a:pPr marL="361950" indent="-228600" algn="l">
                <a:spcBef>
                  <a:spcPts val="600"/>
                </a:spcBef>
                <a:buClr>
                  <a:schemeClr val="tx1"/>
                </a:buClr>
                <a:buFont typeface="Wingdings" panose="05000000000000000000" pitchFamily="2" charset="2"/>
                <a:buChar char="§"/>
              </a:pPr>
              <a:r>
                <a:rPr lang="en-GB" sz="1400" dirty="0">
                  <a:solidFill>
                    <a:schemeClr val="bg2">
                      <a:lumMod val="25000"/>
                    </a:schemeClr>
                  </a:solidFill>
                  <a:latin typeface="+mj-lt"/>
                </a:rPr>
                <a:t>Prostate safety:</a:t>
              </a:r>
              <a:r>
                <a:rPr lang="en-GB" sz="1400" dirty="0">
                  <a:solidFill>
                    <a:schemeClr val="bg2">
                      <a:lumMod val="25000"/>
                    </a:schemeClr>
                  </a:solidFill>
                </a:rPr>
                <a:t> prostate biopsy; any prostate cancer; acute urinary retention; starting pharmacologic treatment for LUTS; and invasive prostate surgical procedures (</a:t>
              </a:r>
              <a:r>
                <a:rPr lang="en-GB" sz="1400" i="1" dirty="0">
                  <a:solidFill>
                    <a:schemeClr val="bg2">
                      <a:lumMod val="25000"/>
                    </a:schemeClr>
                  </a:solidFill>
                </a:rPr>
                <a:t>e.g.</a:t>
              </a:r>
              <a:r>
                <a:rPr lang="en-GB" sz="1400" dirty="0">
                  <a:solidFill>
                    <a:schemeClr val="bg2">
                      <a:lumMod val="25000"/>
                    </a:schemeClr>
                  </a:solidFill>
                </a:rPr>
                <a:t> prostatectomy, transurethral prostate resection, brachytherapy or other prostate surgical procedure for BPH)</a:t>
              </a:r>
            </a:p>
          </p:txBody>
        </p:sp>
        <p:grpSp>
          <p:nvGrpSpPr>
            <p:cNvPr id="29" name="Group 28">
              <a:extLst>
                <a:ext uri="{FF2B5EF4-FFF2-40B4-BE49-F238E27FC236}">
                  <a16:creationId xmlns:a16="http://schemas.microsoft.com/office/drawing/2014/main" id="{5DF3624C-5E3E-4029-D011-628042549F96}"/>
                </a:ext>
              </a:extLst>
            </p:cNvPr>
            <p:cNvGrpSpPr/>
            <p:nvPr/>
          </p:nvGrpSpPr>
          <p:grpSpPr>
            <a:xfrm>
              <a:off x="818686" y="3192760"/>
              <a:ext cx="1765934" cy="439800"/>
              <a:chOff x="348337" y="1458681"/>
              <a:chExt cx="1765934" cy="310140"/>
            </a:xfrm>
          </p:grpSpPr>
          <p:sp>
            <p:nvSpPr>
              <p:cNvPr id="30" name="Pentagon 92">
                <a:extLst>
                  <a:ext uri="{FF2B5EF4-FFF2-40B4-BE49-F238E27FC236}">
                    <a16:creationId xmlns:a16="http://schemas.microsoft.com/office/drawing/2014/main" id="{91B6DB83-C2D6-1CD8-382F-1DEC16341344}"/>
                  </a:ext>
                </a:extLst>
              </p:cNvPr>
              <p:cNvSpPr/>
              <p:nvPr/>
            </p:nvSpPr>
            <p:spPr>
              <a:xfrm>
                <a:off x="348337" y="1458681"/>
                <a:ext cx="1765934" cy="310140"/>
              </a:xfrm>
              <a:prstGeom prst="homePlat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0FC0EAD-7A21-7973-3767-220D14D18CF9}"/>
                  </a:ext>
                </a:extLst>
              </p:cNvPr>
              <p:cNvSpPr txBox="1"/>
              <p:nvPr/>
            </p:nvSpPr>
            <p:spPr>
              <a:xfrm>
                <a:off x="359549" y="1483528"/>
                <a:ext cx="1501636" cy="260447"/>
              </a:xfrm>
              <a:prstGeom prst="rect">
                <a:avLst/>
              </a:prstGeom>
              <a:noFill/>
            </p:spPr>
            <p:txBody>
              <a:bodyPr wrap="square" rtlCol="0">
                <a:spAutoFit/>
              </a:bodyPr>
              <a:lstStyle/>
              <a:p>
                <a:r>
                  <a:rPr lang="en-GB" dirty="0">
                    <a:solidFill>
                      <a:schemeClr val="bg1"/>
                    </a:solidFill>
                    <a:latin typeface="+mj-lt"/>
                  </a:rPr>
                  <a:t>Tertiary endpoints</a:t>
                </a:r>
                <a:endParaRPr lang="en-GB" baseline="30000" dirty="0">
                  <a:solidFill>
                    <a:schemeClr val="bg1"/>
                  </a:solidFill>
                  <a:latin typeface="+mj-lt"/>
                </a:endParaRPr>
              </a:p>
            </p:txBody>
          </p:sp>
        </p:grpSp>
      </p:grpSp>
      <p:sp>
        <p:nvSpPr>
          <p:cNvPr id="32" name="Content Placeholder 2">
            <a:extLst>
              <a:ext uri="{FF2B5EF4-FFF2-40B4-BE49-F238E27FC236}">
                <a16:creationId xmlns:a16="http://schemas.microsoft.com/office/drawing/2014/main" id="{5F2D4A24-20AB-4168-0850-F90E7466AA58}"/>
              </a:ext>
            </a:extLst>
          </p:cNvPr>
          <p:cNvSpPr>
            <a:spLocks noGrp="1"/>
          </p:cNvSpPr>
          <p:nvPr>
            <p:ph idx="1"/>
          </p:nvPr>
        </p:nvSpPr>
        <p:spPr>
          <a:xfrm>
            <a:off x="688766" y="3327533"/>
            <a:ext cx="10556835" cy="584775"/>
          </a:xfrm>
        </p:spPr>
        <p:txBody>
          <a:bodyPr wrap="square">
            <a:spAutoFit/>
          </a:bodyPr>
          <a:lstStyle/>
          <a:p>
            <a:pPr>
              <a:lnSpc>
                <a:spcPct val="100000"/>
              </a:lnSpc>
            </a:pPr>
            <a:r>
              <a:rPr lang="en-GB" sz="1600" dirty="0"/>
              <a:t>Using PRO questionnaires, the following prespecified </a:t>
            </a:r>
            <a:r>
              <a:rPr lang="en-GB" sz="1600" dirty="0">
                <a:latin typeface="+mj-lt"/>
              </a:rPr>
              <a:t>efficacy endpoints</a:t>
            </a:r>
            <a:r>
              <a:rPr lang="en-GB" sz="1600" dirty="0"/>
              <a:t> across five domains will be analysed as secondary outcomes in specific sub-populations</a:t>
            </a:r>
            <a:endParaRPr lang="en-GB" sz="1600" baseline="30000" dirty="0"/>
          </a:p>
        </p:txBody>
      </p:sp>
      <p:cxnSp>
        <p:nvCxnSpPr>
          <p:cNvPr id="35" name="Straight Connector 34">
            <a:extLst>
              <a:ext uri="{FF2B5EF4-FFF2-40B4-BE49-F238E27FC236}">
                <a16:creationId xmlns:a16="http://schemas.microsoft.com/office/drawing/2014/main" id="{92D13DB8-11E4-0303-64D1-8B1FF437E8D6}"/>
              </a:ext>
            </a:extLst>
          </p:cNvPr>
          <p:cNvCxnSpPr/>
          <p:nvPr/>
        </p:nvCxnSpPr>
        <p:spPr>
          <a:xfrm>
            <a:off x="507898" y="3267245"/>
            <a:ext cx="10816596"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757C7F63-CEA5-77FD-2519-F5016B076C99}"/>
              </a:ext>
            </a:extLst>
          </p:cNvPr>
          <p:cNvGrpSpPr/>
          <p:nvPr/>
        </p:nvGrpSpPr>
        <p:grpSpPr>
          <a:xfrm>
            <a:off x="5303587" y="4009316"/>
            <a:ext cx="464043" cy="464043"/>
            <a:chOff x="2816907" y="4263718"/>
            <a:chExt cx="478629" cy="478629"/>
          </a:xfrm>
          <a:effectLst>
            <a:outerShdw blurRad="50800" dist="38100" dir="2700000" algn="tl" rotWithShape="0">
              <a:prstClr val="black">
                <a:alpha val="40000"/>
              </a:prstClr>
            </a:outerShdw>
          </a:effectLst>
        </p:grpSpPr>
        <p:sp>
          <p:nvSpPr>
            <p:cNvPr id="65" name="Rounded Rectangle 36">
              <a:extLst>
                <a:ext uri="{FF2B5EF4-FFF2-40B4-BE49-F238E27FC236}">
                  <a16:creationId xmlns:a16="http://schemas.microsoft.com/office/drawing/2014/main" id="{E9719D3D-AFA4-8466-9BA7-B9840117C31F}"/>
                </a:ext>
              </a:extLst>
            </p:cNvPr>
            <p:cNvSpPr/>
            <p:nvPr/>
          </p:nvSpPr>
          <p:spPr>
            <a:xfrm>
              <a:off x="2816907" y="4263718"/>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6" name="Group 65">
              <a:extLst>
                <a:ext uri="{FF2B5EF4-FFF2-40B4-BE49-F238E27FC236}">
                  <a16:creationId xmlns:a16="http://schemas.microsoft.com/office/drawing/2014/main" id="{5F688067-297D-36D2-C3E2-F9A29B97A5AC}"/>
                </a:ext>
              </a:extLst>
            </p:cNvPr>
            <p:cNvGrpSpPr/>
            <p:nvPr/>
          </p:nvGrpSpPr>
          <p:grpSpPr>
            <a:xfrm>
              <a:off x="2860709" y="4305540"/>
              <a:ext cx="398474" cy="355600"/>
              <a:chOff x="1388443" y="4340041"/>
              <a:chExt cx="539015" cy="481020"/>
            </a:xfrm>
          </p:grpSpPr>
          <p:grpSp>
            <p:nvGrpSpPr>
              <p:cNvPr id="70" name="Group 69">
                <a:extLst>
                  <a:ext uri="{FF2B5EF4-FFF2-40B4-BE49-F238E27FC236}">
                    <a16:creationId xmlns:a16="http://schemas.microsoft.com/office/drawing/2014/main" id="{B243593C-2340-30E7-111E-C3145167C066}"/>
                  </a:ext>
                </a:extLst>
              </p:cNvPr>
              <p:cNvGrpSpPr/>
              <p:nvPr/>
            </p:nvGrpSpPr>
            <p:grpSpPr>
              <a:xfrm>
                <a:off x="1388443" y="4425866"/>
                <a:ext cx="539015" cy="395195"/>
                <a:chOff x="4102780" y="2749550"/>
                <a:chExt cx="1853432" cy="1358900"/>
              </a:xfrm>
            </p:grpSpPr>
            <p:sp>
              <p:nvSpPr>
                <p:cNvPr id="74" name="Freeform 56">
                  <a:extLst>
                    <a:ext uri="{FF2B5EF4-FFF2-40B4-BE49-F238E27FC236}">
                      <a16:creationId xmlns:a16="http://schemas.microsoft.com/office/drawing/2014/main" id="{B2E88414-15CE-4749-4D11-6F57647DE414}"/>
                    </a:ext>
                  </a:extLst>
                </p:cNvPr>
                <p:cNvSpPr/>
                <p:nvPr/>
              </p:nvSpPr>
              <p:spPr>
                <a:xfrm>
                  <a:off x="4267185" y="3029418"/>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5" name="Picture 3">
                  <a:extLst>
                    <a:ext uri="{FF2B5EF4-FFF2-40B4-BE49-F238E27FC236}">
                      <a16:creationId xmlns:a16="http://schemas.microsoft.com/office/drawing/2014/main" id="{3268A736-01D2-956B-4B6C-2362FBCCF1F3}"/>
                    </a:ext>
                  </a:extLst>
                </p:cNvPr>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612" r="33936"/>
                <a:stretch/>
              </p:blipFill>
              <p:spPr bwMode="auto">
                <a:xfrm flipH="1">
                  <a:off x="4102780" y="2749550"/>
                  <a:ext cx="1853432"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Group 70">
                <a:extLst>
                  <a:ext uri="{FF2B5EF4-FFF2-40B4-BE49-F238E27FC236}">
                    <a16:creationId xmlns:a16="http://schemas.microsoft.com/office/drawing/2014/main" id="{201C0968-FA19-8C7B-A8CB-6A743AA3D19D}"/>
                  </a:ext>
                </a:extLst>
              </p:cNvPr>
              <p:cNvGrpSpPr/>
              <p:nvPr/>
            </p:nvGrpSpPr>
            <p:grpSpPr>
              <a:xfrm>
                <a:off x="1500315" y="4340041"/>
                <a:ext cx="282345" cy="395195"/>
                <a:chOff x="3111495" y="2749550"/>
                <a:chExt cx="970858" cy="1358900"/>
              </a:xfrm>
            </p:grpSpPr>
            <p:sp>
              <p:nvSpPr>
                <p:cNvPr id="72" name="Freeform 54">
                  <a:extLst>
                    <a:ext uri="{FF2B5EF4-FFF2-40B4-BE49-F238E27FC236}">
                      <a16:creationId xmlns:a16="http://schemas.microsoft.com/office/drawing/2014/main" id="{5ABEA0A0-E6C9-5F3D-B441-EF4B30FE08CE}"/>
                    </a:ext>
                  </a:extLst>
                </p:cNvPr>
                <p:cNvSpPr/>
                <p:nvPr/>
              </p:nvSpPr>
              <p:spPr>
                <a:xfrm>
                  <a:off x="3356517" y="3033132"/>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3" name="Picture 3">
                  <a:extLst>
                    <a:ext uri="{FF2B5EF4-FFF2-40B4-BE49-F238E27FC236}">
                      <a16:creationId xmlns:a16="http://schemas.microsoft.com/office/drawing/2014/main" id="{DCDDAD73-0093-F0DF-FC65-897F53075E43}"/>
                    </a:ext>
                  </a:extLst>
                </p:cNvPr>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6763"/>
                <a:stretch/>
              </p:blipFill>
              <p:spPr bwMode="auto">
                <a:xfrm flipH="1">
                  <a:off x="3111495" y="2749550"/>
                  <a:ext cx="97085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30" name="Group 129">
            <a:extLst>
              <a:ext uri="{FF2B5EF4-FFF2-40B4-BE49-F238E27FC236}">
                <a16:creationId xmlns:a16="http://schemas.microsoft.com/office/drawing/2014/main" id="{26E9101A-E4F0-FC58-3D5B-5917572398D8}"/>
              </a:ext>
            </a:extLst>
          </p:cNvPr>
          <p:cNvGrpSpPr/>
          <p:nvPr/>
        </p:nvGrpSpPr>
        <p:grpSpPr>
          <a:xfrm>
            <a:off x="1025009" y="4009316"/>
            <a:ext cx="464044" cy="464043"/>
            <a:chOff x="1944675" y="4496399"/>
            <a:chExt cx="478630" cy="478629"/>
          </a:xfrm>
        </p:grpSpPr>
        <p:sp>
          <p:nvSpPr>
            <p:cNvPr id="128" name="Rounded Rectangle 94">
              <a:extLst>
                <a:ext uri="{FF2B5EF4-FFF2-40B4-BE49-F238E27FC236}">
                  <a16:creationId xmlns:a16="http://schemas.microsoft.com/office/drawing/2014/main" id="{1F650D7D-5265-FB1A-2250-B7462C03A284}"/>
                </a:ext>
              </a:extLst>
            </p:cNvPr>
            <p:cNvSpPr/>
            <p:nvPr/>
          </p:nvSpPr>
          <p:spPr>
            <a:xfrm>
              <a:off x="1944675" y="4496399"/>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9" name="Picture 3">
              <a:extLst>
                <a:ext uri="{FF2B5EF4-FFF2-40B4-BE49-F238E27FC236}">
                  <a16:creationId xmlns:a16="http://schemas.microsoft.com/office/drawing/2014/main" id="{771F9B00-A367-4310-862A-A3D1B6E06984}"/>
                </a:ext>
              </a:extLst>
            </p:cNvPr>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7167" y="4590347"/>
              <a:ext cx="466138" cy="27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3" name="Group 132">
            <a:extLst>
              <a:ext uri="{FF2B5EF4-FFF2-40B4-BE49-F238E27FC236}">
                <a16:creationId xmlns:a16="http://schemas.microsoft.com/office/drawing/2014/main" id="{2BC2E868-F17A-4801-8042-EB163609ABEF}"/>
              </a:ext>
            </a:extLst>
          </p:cNvPr>
          <p:cNvGrpSpPr/>
          <p:nvPr/>
        </p:nvGrpSpPr>
        <p:grpSpPr>
          <a:xfrm>
            <a:off x="1025010" y="4624516"/>
            <a:ext cx="464043" cy="464043"/>
            <a:chOff x="15014872" y="1830080"/>
            <a:chExt cx="478629" cy="478629"/>
          </a:xfrm>
        </p:grpSpPr>
        <p:sp>
          <p:nvSpPr>
            <p:cNvPr id="131" name="Rounded Rectangle 35">
              <a:extLst>
                <a:ext uri="{FF2B5EF4-FFF2-40B4-BE49-F238E27FC236}">
                  <a16:creationId xmlns:a16="http://schemas.microsoft.com/office/drawing/2014/main" id="{53846247-B168-0989-89DA-6CFC89854233}"/>
                </a:ext>
              </a:extLst>
            </p:cNvPr>
            <p:cNvSpPr/>
            <p:nvPr/>
          </p:nvSpPr>
          <p:spPr>
            <a:xfrm>
              <a:off x="15014872" y="1830080"/>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2" name="Picture 4">
              <a:extLst>
                <a:ext uri="{FF2B5EF4-FFF2-40B4-BE49-F238E27FC236}">
                  <a16:creationId xmlns:a16="http://schemas.microsoft.com/office/drawing/2014/main" id="{632EECC3-80B3-AC0A-418E-AA68B3920DB0}"/>
                </a:ext>
              </a:extLst>
            </p:cNvPr>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8865" t="10553" r="18810" b="9386"/>
            <a:stretch/>
          </p:blipFill>
          <p:spPr bwMode="auto">
            <a:xfrm>
              <a:off x="15069181" y="1849130"/>
              <a:ext cx="352060" cy="43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6" name="Group 135">
            <a:extLst>
              <a:ext uri="{FF2B5EF4-FFF2-40B4-BE49-F238E27FC236}">
                <a16:creationId xmlns:a16="http://schemas.microsoft.com/office/drawing/2014/main" id="{0C925D4F-F101-70F2-B44F-75E005C34A6E}"/>
              </a:ext>
            </a:extLst>
          </p:cNvPr>
          <p:cNvGrpSpPr/>
          <p:nvPr/>
        </p:nvGrpSpPr>
        <p:grpSpPr>
          <a:xfrm>
            <a:off x="1025010" y="5239716"/>
            <a:ext cx="464043" cy="464043"/>
            <a:chOff x="4717030" y="4509848"/>
            <a:chExt cx="478629" cy="478629"/>
          </a:xfrm>
        </p:grpSpPr>
        <p:sp>
          <p:nvSpPr>
            <p:cNvPr id="135" name="Rounded Rectangle 88">
              <a:extLst>
                <a:ext uri="{FF2B5EF4-FFF2-40B4-BE49-F238E27FC236}">
                  <a16:creationId xmlns:a16="http://schemas.microsoft.com/office/drawing/2014/main" id="{53A6C7B1-DDEF-2ED7-FD94-4F41CF5A4D2B}"/>
                </a:ext>
              </a:extLst>
            </p:cNvPr>
            <p:cNvSpPr/>
            <p:nvPr/>
          </p:nvSpPr>
          <p:spPr>
            <a:xfrm>
              <a:off x="4717030" y="4509848"/>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4" name="Graphic 133">
              <a:extLst>
                <a:ext uri="{FF2B5EF4-FFF2-40B4-BE49-F238E27FC236}">
                  <a16:creationId xmlns:a16="http://schemas.microsoft.com/office/drawing/2014/main" id="{9C5F93B7-DE85-E4FA-F9F7-D582CCB8263C}"/>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4740678" y="4533496"/>
              <a:ext cx="431332" cy="431332"/>
            </a:xfrm>
            <a:prstGeom prst="rect">
              <a:avLst/>
            </a:prstGeom>
          </p:spPr>
        </p:pic>
      </p:grpSp>
      <p:grpSp>
        <p:nvGrpSpPr>
          <p:cNvPr id="138" name="Group 137">
            <a:extLst>
              <a:ext uri="{FF2B5EF4-FFF2-40B4-BE49-F238E27FC236}">
                <a16:creationId xmlns:a16="http://schemas.microsoft.com/office/drawing/2014/main" id="{51632A8B-31DA-70B4-CF2D-057E60743193}"/>
              </a:ext>
            </a:extLst>
          </p:cNvPr>
          <p:cNvGrpSpPr/>
          <p:nvPr/>
        </p:nvGrpSpPr>
        <p:grpSpPr>
          <a:xfrm>
            <a:off x="5303587" y="4624516"/>
            <a:ext cx="464043" cy="464043"/>
            <a:chOff x="5152394" y="5061292"/>
            <a:chExt cx="478629" cy="478629"/>
          </a:xfrm>
        </p:grpSpPr>
        <p:sp>
          <p:nvSpPr>
            <p:cNvPr id="137" name="Rounded Rectangle 34">
              <a:extLst>
                <a:ext uri="{FF2B5EF4-FFF2-40B4-BE49-F238E27FC236}">
                  <a16:creationId xmlns:a16="http://schemas.microsoft.com/office/drawing/2014/main" id="{4082F6EF-7851-4F61-ACE4-BC740ACCA666}"/>
                </a:ext>
              </a:extLst>
            </p:cNvPr>
            <p:cNvSpPr/>
            <p:nvPr/>
          </p:nvSpPr>
          <p:spPr>
            <a:xfrm>
              <a:off x="5152394" y="5061292"/>
              <a:ext cx="478629" cy="478629"/>
            </a:xfrm>
            <a:prstGeom prst="round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5" name="Group 104">
              <a:extLst>
                <a:ext uri="{FF2B5EF4-FFF2-40B4-BE49-F238E27FC236}">
                  <a16:creationId xmlns:a16="http://schemas.microsoft.com/office/drawing/2014/main" id="{6E9E0F3A-C586-3CB1-C841-B011B21F7BFB}"/>
                </a:ext>
              </a:extLst>
            </p:cNvPr>
            <p:cNvGrpSpPr/>
            <p:nvPr/>
          </p:nvGrpSpPr>
          <p:grpSpPr>
            <a:xfrm>
              <a:off x="5185729" y="5113870"/>
              <a:ext cx="416702" cy="369332"/>
              <a:chOff x="1005242" y="4873860"/>
              <a:chExt cx="614832" cy="544938"/>
            </a:xfrm>
          </p:grpSpPr>
          <p:grpSp>
            <p:nvGrpSpPr>
              <p:cNvPr id="120" name="Group 119">
                <a:extLst>
                  <a:ext uri="{FF2B5EF4-FFF2-40B4-BE49-F238E27FC236}">
                    <a16:creationId xmlns:a16="http://schemas.microsoft.com/office/drawing/2014/main" id="{57A3D32F-4EFF-9942-A391-1E2EE062056C}"/>
                  </a:ext>
                </a:extLst>
              </p:cNvPr>
              <p:cNvGrpSpPr/>
              <p:nvPr/>
            </p:nvGrpSpPr>
            <p:grpSpPr>
              <a:xfrm>
                <a:off x="1058779" y="4948517"/>
                <a:ext cx="498249" cy="376518"/>
                <a:chOff x="1058779" y="4948517"/>
                <a:chExt cx="498249" cy="376518"/>
              </a:xfrm>
            </p:grpSpPr>
            <p:grpSp>
              <p:nvGrpSpPr>
                <p:cNvPr id="124" name="Group 123">
                  <a:extLst>
                    <a:ext uri="{FF2B5EF4-FFF2-40B4-BE49-F238E27FC236}">
                      <a16:creationId xmlns:a16="http://schemas.microsoft.com/office/drawing/2014/main" id="{7791E0AD-5302-EBC3-2A16-968C01B19464}"/>
                    </a:ext>
                  </a:extLst>
                </p:cNvPr>
                <p:cNvGrpSpPr/>
                <p:nvPr/>
              </p:nvGrpSpPr>
              <p:grpSpPr>
                <a:xfrm>
                  <a:off x="1058779" y="4948517"/>
                  <a:ext cx="498249" cy="376518"/>
                  <a:chOff x="1058779" y="4948517"/>
                  <a:chExt cx="498249" cy="376518"/>
                </a:xfrm>
              </p:grpSpPr>
              <p:sp>
                <p:nvSpPr>
                  <p:cNvPr id="126" name="Freeform 64">
                    <a:extLst>
                      <a:ext uri="{FF2B5EF4-FFF2-40B4-BE49-F238E27FC236}">
                        <a16:creationId xmlns:a16="http://schemas.microsoft.com/office/drawing/2014/main" id="{F14E273F-5B09-BAED-29A1-14516F7835FE}"/>
                      </a:ext>
                    </a:extLst>
                  </p:cNvPr>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Freeform 65">
                    <a:extLst>
                      <a:ext uri="{FF2B5EF4-FFF2-40B4-BE49-F238E27FC236}">
                        <a16:creationId xmlns:a16="http://schemas.microsoft.com/office/drawing/2014/main" id="{C1F8B286-63BB-9BE2-0BFA-D83F4380F67E}"/>
                      </a:ext>
                    </a:extLst>
                  </p:cNvPr>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5" name="Freeform 63">
                  <a:extLst>
                    <a:ext uri="{FF2B5EF4-FFF2-40B4-BE49-F238E27FC236}">
                      <a16:creationId xmlns:a16="http://schemas.microsoft.com/office/drawing/2014/main" id="{39294804-9B9B-127B-FC18-865283BEA878}"/>
                    </a:ext>
                  </a:extLst>
                </p:cNvPr>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7092E2FB-1F65-344C-02B5-89544C15666B}"/>
                  </a:ext>
                </a:extLst>
              </p:cNvPr>
              <p:cNvGrpSpPr/>
              <p:nvPr/>
            </p:nvGrpSpPr>
            <p:grpSpPr>
              <a:xfrm>
                <a:off x="1005242" y="4873860"/>
                <a:ext cx="614832" cy="544938"/>
                <a:chOff x="1005242" y="4873860"/>
                <a:chExt cx="614832" cy="544938"/>
              </a:xfrm>
            </p:grpSpPr>
            <p:sp>
              <p:nvSpPr>
                <p:cNvPr id="122" name="Freeform 60">
                  <a:extLst>
                    <a:ext uri="{FF2B5EF4-FFF2-40B4-BE49-F238E27FC236}">
                      <a16:creationId xmlns:a16="http://schemas.microsoft.com/office/drawing/2014/main" id="{3207BD1D-736B-DAAF-C931-39108A856440}"/>
                    </a:ext>
                  </a:extLst>
                </p:cNvPr>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3" name="Picture 14">
                  <a:extLst>
                    <a:ext uri="{FF2B5EF4-FFF2-40B4-BE49-F238E27FC236}">
                      <a16:creationId xmlns:a16="http://schemas.microsoft.com/office/drawing/2014/main" id="{3C4C1375-CB64-284A-FACB-036B06E6E75E}"/>
                    </a:ext>
                  </a:extLst>
                </p:cNvPr>
                <p:cNvPicPr>
                  <a:picLocks noChangeAspect="1" noChangeArrowheads="1"/>
                </p:cNvPicPr>
                <p:nvPr/>
              </p:nvPicPr>
              <p:blipFill>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139" name="Content Placeholder 2">
            <a:extLst>
              <a:ext uri="{FF2B5EF4-FFF2-40B4-BE49-F238E27FC236}">
                <a16:creationId xmlns:a16="http://schemas.microsoft.com/office/drawing/2014/main" id="{11C6F158-955F-3871-D660-9DD7678D2119}"/>
              </a:ext>
            </a:extLst>
          </p:cNvPr>
          <p:cNvSpPr txBox="1">
            <a:spLocks/>
          </p:cNvSpPr>
          <p:nvPr/>
        </p:nvSpPr>
        <p:spPr>
          <a:xfrm>
            <a:off x="1499099" y="3968263"/>
            <a:ext cx="3002564" cy="523220"/>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a:t>Improvement in </a:t>
            </a:r>
            <a:r>
              <a:rPr lang="en-GB" sz="1400" dirty="0">
                <a:solidFill>
                  <a:schemeClr val="accent1"/>
                </a:solidFill>
                <a:latin typeface="+mj-lt"/>
              </a:rPr>
              <a:t>sexual activity</a:t>
            </a:r>
            <a:r>
              <a:rPr lang="en-GB" sz="1400" dirty="0"/>
              <a:t> in participants with low libido</a:t>
            </a:r>
            <a:endParaRPr lang="en-GB" sz="1400" baseline="30000" dirty="0"/>
          </a:p>
        </p:txBody>
      </p:sp>
      <p:sp>
        <p:nvSpPr>
          <p:cNvPr id="141" name="Content Placeholder 2">
            <a:extLst>
              <a:ext uri="{FF2B5EF4-FFF2-40B4-BE49-F238E27FC236}">
                <a16:creationId xmlns:a16="http://schemas.microsoft.com/office/drawing/2014/main" id="{93325341-5208-B508-2D39-2F59981347DC}"/>
              </a:ext>
            </a:extLst>
          </p:cNvPr>
          <p:cNvSpPr txBox="1">
            <a:spLocks/>
          </p:cNvSpPr>
          <p:nvPr/>
        </p:nvSpPr>
        <p:spPr>
          <a:xfrm>
            <a:off x="1499099" y="4594927"/>
            <a:ext cx="3749154" cy="523220"/>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a:t>Remission of </a:t>
            </a:r>
            <a:r>
              <a:rPr lang="en-GB" sz="1400" dirty="0">
                <a:solidFill>
                  <a:schemeClr val="accent1"/>
                </a:solidFill>
                <a:latin typeface="+mj-lt"/>
              </a:rPr>
              <a:t>depression</a:t>
            </a:r>
            <a:r>
              <a:rPr lang="en-GB" sz="1400" dirty="0"/>
              <a:t> in participants with late-onset, low grade PDD</a:t>
            </a:r>
          </a:p>
        </p:txBody>
      </p:sp>
      <p:sp>
        <p:nvSpPr>
          <p:cNvPr id="144" name="Content Placeholder 2">
            <a:extLst>
              <a:ext uri="{FF2B5EF4-FFF2-40B4-BE49-F238E27FC236}">
                <a16:creationId xmlns:a16="http://schemas.microsoft.com/office/drawing/2014/main" id="{F17C9673-C179-0E0B-0528-FCF65C648362}"/>
              </a:ext>
            </a:extLst>
          </p:cNvPr>
          <p:cNvSpPr txBox="1">
            <a:spLocks/>
          </p:cNvSpPr>
          <p:nvPr/>
        </p:nvSpPr>
        <p:spPr>
          <a:xfrm>
            <a:off x="1499099" y="5210127"/>
            <a:ext cx="3749154" cy="523220"/>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a:t>Reduction in incidence </a:t>
            </a:r>
            <a:br>
              <a:rPr lang="en-GB" sz="1400" dirty="0"/>
            </a:br>
            <a:r>
              <a:rPr lang="en-GB" sz="1400" dirty="0"/>
              <a:t>of </a:t>
            </a:r>
            <a:r>
              <a:rPr lang="en-GB" sz="1400" dirty="0">
                <a:solidFill>
                  <a:schemeClr val="accent1"/>
                </a:solidFill>
                <a:latin typeface="+mj-lt"/>
              </a:rPr>
              <a:t>clinical fractures</a:t>
            </a:r>
          </a:p>
        </p:txBody>
      </p:sp>
      <p:sp>
        <p:nvSpPr>
          <p:cNvPr id="145" name="Content Placeholder 2">
            <a:extLst>
              <a:ext uri="{FF2B5EF4-FFF2-40B4-BE49-F238E27FC236}">
                <a16:creationId xmlns:a16="http://schemas.microsoft.com/office/drawing/2014/main" id="{A9376F8F-4379-A720-8B5F-363B330145C2}"/>
              </a:ext>
            </a:extLst>
          </p:cNvPr>
          <p:cNvSpPr txBox="1">
            <a:spLocks/>
          </p:cNvSpPr>
          <p:nvPr/>
        </p:nvSpPr>
        <p:spPr>
          <a:xfrm>
            <a:off x="5788195" y="3968263"/>
            <a:ext cx="5856845" cy="523220"/>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Clr>
                <a:srgbClr val="006EAB"/>
              </a:buClr>
              <a:buNone/>
            </a:pPr>
            <a:r>
              <a:rPr lang="en-GB" sz="1400" spc="-10" dirty="0">
                <a:solidFill>
                  <a:srgbClr val="E7E6E6">
                    <a:lumMod val="25000"/>
                  </a:srgbClr>
                </a:solidFill>
              </a:rPr>
              <a:t>Correction of </a:t>
            </a:r>
            <a:r>
              <a:rPr lang="en-GB" sz="1400" spc="-10" dirty="0">
                <a:solidFill>
                  <a:schemeClr val="accent1"/>
                </a:solidFill>
                <a:latin typeface="Poppins Medium"/>
              </a:rPr>
              <a:t>anaemia</a:t>
            </a:r>
            <a:r>
              <a:rPr lang="en-GB" sz="1400" spc="-10" dirty="0">
                <a:solidFill>
                  <a:srgbClr val="E7E6E6">
                    <a:lumMod val="25000"/>
                  </a:srgbClr>
                </a:solidFill>
              </a:rPr>
              <a:t> in participants with baseline anaemia; incidence of </a:t>
            </a:r>
            <a:r>
              <a:rPr lang="en-GB" sz="1400" spc="-10" dirty="0">
                <a:solidFill>
                  <a:schemeClr val="accent1"/>
                </a:solidFill>
                <a:latin typeface="Poppins Medium"/>
              </a:rPr>
              <a:t>anaemia</a:t>
            </a:r>
            <a:r>
              <a:rPr lang="en-GB" sz="1400" spc="-10" dirty="0">
                <a:solidFill>
                  <a:srgbClr val="E7E6E6">
                    <a:lumMod val="25000"/>
                  </a:srgbClr>
                </a:solidFill>
              </a:rPr>
              <a:t> in participants without baseline anaemia</a:t>
            </a:r>
          </a:p>
        </p:txBody>
      </p:sp>
      <p:sp>
        <p:nvSpPr>
          <p:cNvPr id="146" name="Content Placeholder 2">
            <a:extLst>
              <a:ext uri="{FF2B5EF4-FFF2-40B4-BE49-F238E27FC236}">
                <a16:creationId xmlns:a16="http://schemas.microsoft.com/office/drawing/2014/main" id="{E2411FED-BB67-AD24-7EA7-28083CBBE213}"/>
              </a:ext>
            </a:extLst>
          </p:cNvPr>
          <p:cNvSpPr txBox="1">
            <a:spLocks/>
          </p:cNvSpPr>
          <p:nvPr/>
        </p:nvSpPr>
        <p:spPr>
          <a:xfrm>
            <a:off x="5788195" y="4594927"/>
            <a:ext cx="5516203" cy="738664"/>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Clr>
                <a:srgbClr val="006EAB"/>
              </a:buClr>
              <a:buNone/>
            </a:pPr>
            <a:r>
              <a:rPr lang="en-GB" sz="1400" dirty="0">
                <a:solidFill>
                  <a:srgbClr val="E7E6E6">
                    <a:lumMod val="25000"/>
                  </a:srgbClr>
                </a:solidFill>
              </a:rPr>
              <a:t>Reduction in </a:t>
            </a:r>
            <a:r>
              <a:rPr lang="en-GB" sz="1400" dirty="0">
                <a:solidFill>
                  <a:schemeClr val="accent1"/>
                </a:solidFill>
                <a:latin typeface="Poppins Medium"/>
              </a:rPr>
              <a:t>progression from pre-diabetes to diabetes</a:t>
            </a:r>
            <a:r>
              <a:rPr lang="en-GB" sz="1400" dirty="0">
                <a:solidFill>
                  <a:srgbClr val="E7E6E6">
                    <a:lumMod val="25000"/>
                  </a:srgbClr>
                </a:solidFill>
              </a:rPr>
              <a:t> </a:t>
            </a:r>
            <a:br>
              <a:rPr lang="en-GB" sz="1400" dirty="0">
                <a:solidFill>
                  <a:srgbClr val="E7E6E6">
                    <a:lumMod val="25000"/>
                  </a:srgbClr>
                </a:solidFill>
              </a:rPr>
            </a:br>
            <a:r>
              <a:rPr lang="en-GB" sz="1400" dirty="0">
                <a:solidFill>
                  <a:srgbClr val="E7E6E6">
                    <a:lumMod val="25000"/>
                  </a:srgbClr>
                </a:solidFill>
              </a:rPr>
              <a:t>in participants with prediabetes at baseline; </a:t>
            </a:r>
            <a:r>
              <a:rPr lang="en-GB" sz="1400" dirty="0">
                <a:solidFill>
                  <a:schemeClr val="accent1"/>
                </a:solidFill>
                <a:latin typeface="Poppins Medium"/>
              </a:rPr>
              <a:t>glycaemic remission</a:t>
            </a:r>
            <a:r>
              <a:rPr lang="en-GB" sz="1400" dirty="0">
                <a:solidFill>
                  <a:srgbClr val="E7E6E6">
                    <a:lumMod val="25000"/>
                  </a:srgbClr>
                </a:solidFill>
              </a:rPr>
              <a:t> in participants with diabetes at baseline</a:t>
            </a:r>
          </a:p>
        </p:txBody>
      </p:sp>
    </p:spTree>
    <p:extLst>
      <p:ext uri="{BB962C8B-B14F-4D97-AF65-F5344CB8AC3E}">
        <p14:creationId xmlns:p14="http://schemas.microsoft.com/office/powerpoint/2010/main" val="21032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barn(outVertical)">
                                      <p:cBhvr>
                                        <p:cTn id="15" dur="250"/>
                                        <p:tgtEl>
                                          <p:spTgt spid="1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9">
                                            <p:txEl>
                                              <p:pRg st="0" end="0"/>
                                            </p:txEl>
                                          </p:spTgt>
                                        </p:tgtEl>
                                        <p:attrNameLst>
                                          <p:attrName>style.visibility</p:attrName>
                                        </p:attrNameLst>
                                      </p:cBhvr>
                                      <p:to>
                                        <p:strVal val="visible"/>
                                      </p:to>
                                    </p:set>
                                    <p:animEffect transition="in" filter="fade">
                                      <p:cBhvr>
                                        <p:cTn id="18" dur="250"/>
                                        <p:tgtEl>
                                          <p:spTgt spid="139">
                                            <p:txEl>
                                              <p:pRg st="0" end="0"/>
                                            </p:txEl>
                                          </p:spTgt>
                                        </p:tgtEl>
                                      </p:cBhvr>
                                    </p:animEffect>
                                  </p:childTnLst>
                                </p:cTn>
                              </p:par>
                            </p:childTnLst>
                          </p:cTn>
                        </p:par>
                        <p:par>
                          <p:cTn id="19" fill="hold">
                            <p:stCondLst>
                              <p:cond delay="1250"/>
                            </p:stCondLst>
                            <p:childTnLst>
                              <p:par>
                                <p:cTn id="20" presetID="16" presetClass="entr" presetSubtype="37" fill="hold" nodeType="after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barn(outVertical)">
                                      <p:cBhvr>
                                        <p:cTn id="22" dur="250"/>
                                        <p:tgtEl>
                                          <p:spTgt spid="1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1">
                                            <p:txEl>
                                              <p:pRg st="0" end="0"/>
                                            </p:txEl>
                                          </p:spTgt>
                                        </p:tgtEl>
                                        <p:attrNameLst>
                                          <p:attrName>style.visibility</p:attrName>
                                        </p:attrNameLst>
                                      </p:cBhvr>
                                      <p:to>
                                        <p:strVal val="visible"/>
                                      </p:to>
                                    </p:set>
                                    <p:animEffect transition="in" filter="fade">
                                      <p:cBhvr>
                                        <p:cTn id="25" dur="250"/>
                                        <p:tgtEl>
                                          <p:spTgt spid="141">
                                            <p:txEl>
                                              <p:pRg st="0" end="0"/>
                                            </p:txEl>
                                          </p:spTgt>
                                        </p:tgtEl>
                                      </p:cBhvr>
                                    </p:animEffect>
                                  </p:childTnLst>
                                </p:cTn>
                              </p:par>
                            </p:childTnLst>
                          </p:cTn>
                        </p:par>
                        <p:par>
                          <p:cTn id="26" fill="hold">
                            <p:stCondLst>
                              <p:cond delay="1500"/>
                            </p:stCondLst>
                            <p:childTnLst>
                              <p:par>
                                <p:cTn id="27" presetID="16" presetClass="entr" presetSubtype="37"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barn(outVertical)">
                                      <p:cBhvr>
                                        <p:cTn id="29" dur="250"/>
                                        <p:tgtEl>
                                          <p:spTgt spid="1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4">
                                            <p:txEl>
                                              <p:pRg st="0" end="0"/>
                                            </p:txEl>
                                          </p:spTgt>
                                        </p:tgtEl>
                                        <p:attrNameLst>
                                          <p:attrName>style.visibility</p:attrName>
                                        </p:attrNameLst>
                                      </p:cBhvr>
                                      <p:to>
                                        <p:strVal val="visible"/>
                                      </p:to>
                                    </p:set>
                                    <p:animEffect transition="in" filter="fade">
                                      <p:cBhvr>
                                        <p:cTn id="32" dur="250"/>
                                        <p:tgtEl>
                                          <p:spTgt spid="144">
                                            <p:txEl>
                                              <p:pRg st="0" end="0"/>
                                            </p:txEl>
                                          </p:spTgt>
                                        </p:tgtEl>
                                      </p:cBhvr>
                                    </p:animEffect>
                                  </p:childTnLst>
                                </p:cTn>
                              </p:par>
                            </p:childTnLst>
                          </p:cTn>
                        </p:par>
                        <p:par>
                          <p:cTn id="33" fill="hold">
                            <p:stCondLst>
                              <p:cond delay="1750"/>
                            </p:stCondLst>
                            <p:childTnLst>
                              <p:par>
                                <p:cTn id="34" presetID="16" presetClass="entr" presetSubtype="37"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arn(outVertical)">
                                      <p:cBhvr>
                                        <p:cTn id="36" dur="25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5">
                                            <p:txEl>
                                              <p:pRg st="0" end="0"/>
                                            </p:txEl>
                                          </p:spTgt>
                                        </p:tgtEl>
                                        <p:attrNameLst>
                                          <p:attrName>style.visibility</p:attrName>
                                        </p:attrNameLst>
                                      </p:cBhvr>
                                      <p:to>
                                        <p:strVal val="visible"/>
                                      </p:to>
                                    </p:set>
                                    <p:animEffect transition="in" filter="fade">
                                      <p:cBhvr>
                                        <p:cTn id="39" dur="250"/>
                                        <p:tgtEl>
                                          <p:spTgt spid="145">
                                            <p:txEl>
                                              <p:pRg st="0" end="0"/>
                                            </p:txEl>
                                          </p:spTgt>
                                        </p:tgtEl>
                                      </p:cBhvr>
                                    </p:animEffect>
                                  </p:childTnLst>
                                </p:cTn>
                              </p:par>
                            </p:childTnLst>
                          </p:cTn>
                        </p:par>
                        <p:par>
                          <p:cTn id="40" fill="hold">
                            <p:stCondLst>
                              <p:cond delay="2000"/>
                            </p:stCondLst>
                            <p:childTnLst>
                              <p:par>
                                <p:cTn id="41" presetID="16" presetClass="entr" presetSubtype="37" fill="hold" nodeType="after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barn(outVertical)">
                                      <p:cBhvr>
                                        <p:cTn id="43" dur="250"/>
                                        <p:tgtEl>
                                          <p:spTgt spid="1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6">
                                            <p:txEl>
                                              <p:pRg st="0" end="0"/>
                                            </p:txEl>
                                          </p:spTgt>
                                        </p:tgtEl>
                                        <p:attrNameLst>
                                          <p:attrName>style.visibility</p:attrName>
                                        </p:attrNameLst>
                                      </p:cBhvr>
                                      <p:to>
                                        <p:strVal val="visible"/>
                                      </p:to>
                                    </p:set>
                                    <p:animEffect transition="in" filter="fade">
                                      <p:cBhvr>
                                        <p:cTn id="46" dur="25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139" grpId="0" build="p"/>
      <p:bldP spid="141" grpId="0" build="p"/>
      <p:bldP spid="144" grpId="0" build="p"/>
      <p:bldP spid="145" grpId="0" build="p"/>
      <p:bldP spid="1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2595CD5-3F3B-AAE4-5657-ED88E06A162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775709" y="3182795"/>
            <a:ext cx="2026661" cy="2026661"/>
          </a:xfrm>
          <a:prstGeom prst="rect">
            <a:avLst/>
          </a:prstGeom>
        </p:spPr>
      </p:pic>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6" y="582711"/>
            <a:ext cx="10917191" cy="639992"/>
          </a:xfrm>
        </p:spPr>
        <p:txBody>
          <a:bodyPr anchor="t">
            <a:noAutofit/>
          </a:bodyPr>
          <a:lstStyle/>
          <a:p>
            <a:r>
              <a:rPr lang="en-GB" sz="3450" dirty="0"/>
              <a:t>TRAVERSE: study population</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707479"/>
            <a:ext cx="10087896" cy="646331"/>
          </a:xfrm>
          <a:prstGeom prst="rect">
            <a:avLst/>
          </a:prstGeom>
          <a:noFill/>
        </p:spPr>
        <p:txBody>
          <a:bodyPr wrap="square" rtlCol="0" anchor="b">
            <a:spAutoFit/>
          </a:bodyPr>
          <a:lstStyle/>
          <a:p>
            <a:r>
              <a:rPr lang="sv-SE" sz="900" dirty="0">
                <a:solidFill>
                  <a:srgbClr val="005294"/>
                </a:solidFill>
              </a:rPr>
              <a:t>*As of 31 May 2019, only participants with pre-existing CV disease (secondary prevention) are being enrolled.</a:t>
            </a:r>
          </a:p>
          <a:p>
            <a:r>
              <a:rPr lang="sv-SE" sz="900" dirty="0">
                <a:solidFill>
                  <a:srgbClr val="005294"/>
                </a:solidFill>
              </a:rPr>
              <a:t>CABG, coronary artery bypass grafting; CV, cardiovascular; DHEA, </a:t>
            </a:r>
            <a:r>
              <a:rPr lang="en-GB" sz="900" dirty="0">
                <a:solidFill>
                  <a:srgbClr val="005294"/>
                </a:solidFill>
              </a:rPr>
              <a:t>dehydroepiandrosterone</a:t>
            </a:r>
            <a:r>
              <a:rPr lang="sv-SE" sz="900" dirty="0">
                <a:solidFill>
                  <a:srgbClr val="005294"/>
                </a:solidFill>
              </a:rPr>
              <a:t>; MACE, major adverse cardiovascular events; </a:t>
            </a:r>
            <a:br>
              <a:rPr lang="sv-SE" sz="900" dirty="0">
                <a:solidFill>
                  <a:srgbClr val="005294"/>
                </a:solidFill>
              </a:rPr>
            </a:br>
            <a:r>
              <a:rPr lang="sv-SE" sz="900" dirty="0">
                <a:solidFill>
                  <a:srgbClr val="005294"/>
                </a:solidFill>
              </a:rPr>
              <a:t>MI, myocardial infarction; TTh, testosterone therapy.</a:t>
            </a:r>
          </a:p>
          <a:p>
            <a:r>
              <a:rPr lang="sv-SE" sz="900" b="1" dirty="0">
                <a:solidFill>
                  <a:srgbClr val="005294"/>
                </a:solidFill>
              </a:rPr>
              <a:t>1.</a:t>
            </a:r>
            <a:r>
              <a:rPr lang="sv-SE" sz="900" dirty="0">
                <a:solidFill>
                  <a:srgbClr val="005294"/>
                </a:solidFill>
              </a:rPr>
              <a:t> Bhasin S </a:t>
            </a:r>
            <a:r>
              <a:rPr lang="sv-SE" sz="900" i="1" dirty="0">
                <a:solidFill>
                  <a:srgbClr val="005294"/>
                </a:solidFill>
              </a:rPr>
              <a:t>et al. Am Heart J</a:t>
            </a:r>
            <a:r>
              <a:rPr lang="sv-SE" sz="900" dirty="0">
                <a:solidFill>
                  <a:srgbClr val="005294"/>
                </a:solidFill>
              </a:rPr>
              <a:t> 2022;245:41–50; </a:t>
            </a:r>
            <a:r>
              <a:rPr lang="sv-SE" sz="900" b="1" dirty="0">
                <a:solidFill>
                  <a:srgbClr val="005294"/>
                </a:solidFill>
              </a:rPr>
              <a:t>2.</a:t>
            </a:r>
            <a:r>
              <a:rPr lang="sv-SE" sz="900" dirty="0">
                <a:solidFill>
                  <a:srgbClr val="005294"/>
                </a:solidFill>
              </a:rPr>
              <a:t> Bhasin S </a:t>
            </a:r>
            <a:r>
              <a:rPr lang="sv-SE" sz="900" i="1" dirty="0">
                <a:solidFill>
                  <a:srgbClr val="005294"/>
                </a:solidFill>
              </a:rPr>
              <a:t>et al. J Clin Endocrinol Metab</a:t>
            </a:r>
            <a:r>
              <a:rPr lang="sv-SE" sz="900" dirty="0">
                <a:solidFill>
                  <a:srgbClr val="005294"/>
                </a:solidFill>
              </a:rPr>
              <a:t> 2018;103:1715–44</a:t>
            </a:r>
            <a:r>
              <a:rPr lang="en-GB" sz="900" dirty="0">
                <a:solidFill>
                  <a:srgbClr val="005294"/>
                </a:solidFill>
              </a:rPr>
              <a:t>.</a:t>
            </a:r>
            <a:endParaRPr lang="sv-SE" sz="900" dirty="0">
              <a:solidFill>
                <a:srgbClr val="005294"/>
              </a:solidFill>
            </a:endParaRPr>
          </a:p>
        </p:txBody>
      </p:sp>
      <p:pic>
        <p:nvPicPr>
          <p:cNvPr id="37" name="Picture 36">
            <a:extLst>
              <a:ext uri="{FF2B5EF4-FFF2-40B4-BE49-F238E27FC236}">
                <a16:creationId xmlns:a16="http://schemas.microsoft.com/office/drawing/2014/main" id="{829B0187-2435-8A45-E10A-DBAF617DEFFF}"/>
              </a:ext>
            </a:extLst>
          </p:cNvPr>
          <p:cNvPicPr>
            <a:picLocks noChangeAspect="1"/>
          </p:cNvPicPr>
          <p:nvPr/>
        </p:nvPicPr>
        <p:blipFill>
          <a:blip r:embed="rId5"/>
          <a:stretch>
            <a:fillRect/>
          </a:stretch>
        </p:blipFill>
        <p:spPr>
          <a:xfrm>
            <a:off x="10842733" y="112552"/>
            <a:ext cx="1227312" cy="429967"/>
          </a:xfrm>
          <a:prstGeom prst="rect">
            <a:avLst/>
          </a:prstGeom>
          <a:effectLst>
            <a:innerShdw blurRad="114300">
              <a:prstClr val="black"/>
            </a:innerShdw>
          </a:effectLst>
        </p:spPr>
      </p:pic>
      <p:sp>
        <p:nvSpPr>
          <p:cNvPr id="32" name="Content Placeholder 2">
            <a:extLst>
              <a:ext uri="{FF2B5EF4-FFF2-40B4-BE49-F238E27FC236}">
                <a16:creationId xmlns:a16="http://schemas.microsoft.com/office/drawing/2014/main" id="{5F2D4A24-20AB-4168-0850-F90E7466AA58}"/>
              </a:ext>
            </a:extLst>
          </p:cNvPr>
          <p:cNvSpPr>
            <a:spLocks noGrp="1"/>
          </p:cNvSpPr>
          <p:nvPr>
            <p:ph idx="1"/>
          </p:nvPr>
        </p:nvSpPr>
        <p:spPr>
          <a:xfrm>
            <a:off x="688766" y="2523671"/>
            <a:ext cx="4772635" cy="2816156"/>
          </a:xfrm>
        </p:spPr>
        <p:txBody>
          <a:bodyPr wrap="square">
            <a:spAutoFit/>
          </a:bodyPr>
          <a:lstStyle/>
          <a:p>
            <a:pPr marL="0" indent="0">
              <a:lnSpc>
                <a:spcPct val="100000"/>
              </a:lnSpc>
              <a:spcBef>
                <a:spcPts val="600"/>
              </a:spcBef>
              <a:buNone/>
            </a:pPr>
            <a:r>
              <a:rPr lang="en-GB" sz="1800" dirty="0">
                <a:solidFill>
                  <a:schemeClr val="accent3">
                    <a:lumMod val="75000"/>
                  </a:schemeClr>
                </a:solidFill>
                <a:latin typeface="+mj-lt"/>
              </a:rPr>
              <a:t>Inclusion criteria</a:t>
            </a:r>
            <a:r>
              <a:rPr lang="en-GB" sz="1800" baseline="30000" dirty="0">
                <a:solidFill>
                  <a:schemeClr val="accent3">
                    <a:lumMod val="75000"/>
                  </a:schemeClr>
                </a:solidFill>
                <a:latin typeface="+mj-lt"/>
              </a:rPr>
              <a:t>1</a:t>
            </a:r>
          </a:p>
          <a:p>
            <a:pPr>
              <a:lnSpc>
                <a:spcPct val="100000"/>
              </a:lnSpc>
              <a:spcBef>
                <a:spcPts val="600"/>
              </a:spcBef>
            </a:pPr>
            <a:r>
              <a:rPr lang="en-GB" sz="1600" dirty="0"/>
              <a:t>Age 45–80 years</a:t>
            </a:r>
          </a:p>
          <a:p>
            <a:pPr>
              <a:lnSpc>
                <a:spcPct val="100000"/>
              </a:lnSpc>
              <a:spcBef>
                <a:spcPts val="600"/>
              </a:spcBef>
            </a:pPr>
            <a:r>
              <a:rPr lang="en-GB" sz="1600" dirty="0"/>
              <a:t>Confirmed low serum testosterone concentrations &lt;10.4 nmol/L (300 ng/dL) and hypogonadal symptoms </a:t>
            </a:r>
            <a:r>
              <a:rPr lang="en-GB" sz="1600" i="1" dirty="0"/>
              <a:t>i.e.</a:t>
            </a:r>
            <a:r>
              <a:rPr lang="en-GB" sz="1600" dirty="0"/>
              <a:t> adheres to the 2018 Endocrine Society criteria for the diagnosis of hypogonadism</a:t>
            </a:r>
            <a:r>
              <a:rPr lang="en-GB" sz="1600" baseline="30000" dirty="0"/>
              <a:t>2</a:t>
            </a:r>
          </a:p>
          <a:p>
            <a:pPr>
              <a:lnSpc>
                <a:spcPct val="100000"/>
              </a:lnSpc>
              <a:spcBef>
                <a:spcPts val="600"/>
              </a:spcBef>
            </a:pPr>
            <a:r>
              <a:rPr lang="en-GB" sz="1600" dirty="0"/>
              <a:t>Evidence of CV disease (secondary prevention) or increased risk for </a:t>
            </a:r>
            <a:br>
              <a:rPr lang="en-GB" sz="1600" dirty="0"/>
            </a:br>
            <a:r>
              <a:rPr lang="en-GB" sz="1600" dirty="0"/>
              <a:t>CV disease (primary prevention)*</a:t>
            </a:r>
          </a:p>
        </p:txBody>
      </p:sp>
      <p:grpSp>
        <p:nvGrpSpPr>
          <p:cNvPr id="33" name="Group 32">
            <a:extLst>
              <a:ext uri="{FF2B5EF4-FFF2-40B4-BE49-F238E27FC236}">
                <a16:creationId xmlns:a16="http://schemas.microsoft.com/office/drawing/2014/main" id="{15CA9FBB-7CF9-3864-52AF-2E76F83EA056}"/>
              </a:ext>
            </a:extLst>
          </p:cNvPr>
          <p:cNvGrpSpPr/>
          <p:nvPr/>
        </p:nvGrpSpPr>
        <p:grpSpPr>
          <a:xfrm>
            <a:off x="600349" y="1251814"/>
            <a:ext cx="10864063" cy="1149741"/>
            <a:chOff x="600349" y="1231718"/>
            <a:chExt cx="10864063" cy="1149741"/>
          </a:xfrm>
        </p:grpSpPr>
        <p:sp>
          <p:nvSpPr>
            <p:cNvPr id="28" name="Rectangle: Rounded Corners 27">
              <a:extLst>
                <a:ext uri="{FF2B5EF4-FFF2-40B4-BE49-F238E27FC236}">
                  <a16:creationId xmlns:a16="http://schemas.microsoft.com/office/drawing/2014/main" id="{5019127D-ACFB-2D73-B3E9-E2429078BA3A}"/>
                </a:ext>
              </a:extLst>
            </p:cNvPr>
            <p:cNvSpPr/>
            <p:nvPr/>
          </p:nvSpPr>
          <p:spPr>
            <a:xfrm>
              <a:off x="600349" y="1231718"/>
              <a:ext cx="10864063" cy="1149741"/>
            </a:xfrm>
            <a:prstGeom prst="roundRect">
              <a:avLst>
                <a:gd name="adj" fmla="val 7816"/>
              </a:avLst>
            </a:prstGeom>
            <a:solidFill>
              <a:srgbClr val="00A8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3D36FAD-5FF8-CDC4-B022-053354608C2E}"/>
                </a:ext>
              </a:extLst>
            </p:cNvPr>
            <p:cNvGrpSpPr/>
            <p:nvPr/>
          </p:nvGrpSpPr>
          <p:grpSpPr>
            <a:xfrm>
              <a:off x="805177" y="1251949"/>
              <a:ext cx="10595758" cy="1109278"/>
              <a:chOff x="986041" y="1390965"/>
              <a:chExt cx="10595758" cy="1109278"/>
            </a:xfrm>
          </p:grpSpPr>
          <p:grpSp>
            <p:nvGrpSpPr>
              <p:cNvPr id="5" name="Group 4">
                <a:extLst>
                  <a:ext uri="{FF2B5EF4-FFF2-40B4-BE49-F238E27FC236}">
                    <a16:creationId xmlns:a16="http://schemas.microsoft.com/office/drawing/2014/main" id="{F1986F76-9ACE-C79C-8851-399379A4AC73}"/>
                  </a:ext>
                </a:extLst>
              </p:cNvPr>
              <p:cNvGrpSpPr/>
              <p:nvPr/>
            </p:nvGrpSpPr>
            <p:grpSpPr>
              <a:xfrm>
                <a:off x="986041" y="1390965"/>
                <a:ext cx="10595758" cy="1109278"/>
                <a:chOff x="2723826" y="2372013"/>
                <a:chExt cx="10595758" cy="1109278"/>
              </a:xfrm>
            </p:grpSpPr>
            <p:pic>
              <p:nvPicPr>
                <p:cNvPr id="6" name="Picture 2">
                  <a:extLst>
                    <a:ext uri="{FF2B5EF4-FFF2-40B4-BE49-F238E27FC236}">
                      <a16:creationId xmlns:a16="http://schemas.microsoft.com/office/drawing/2014/main" id="{3C52E65B-5DF3-24B3-F698-8510E5AD8F9A}"/>
                    </a:ext>
                  </a:extLst>
                </p:cNvPr>
                <p:cNvPicPr>
                  <a:picLocks noChangeAspect="1" noChangeArrowheads="1"/>
                </p:cNvPicPr>
                <p:nvPr/>
              </p:nvPicPr>
              <p:blipFill rotWithShape="1">
                <a:blip r:embed="rId6"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723826" y="254489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a:extLst>
                    <a:ext uri="{FF2B5EF4-FFF2-40B4-BE49-F238E27FC236}">
                      <a16:creationId xmlns:a16="http://schemas.microsoft.com/office/drawing/2014/main" id="{1B246CDE-281B-CFBA-E7D2-F91632F4DF96}"/>
                    </a:ext>
                  </a:extLst>
                </p:cNvPr>
                <p:cNvGrpSpPr/>
                <p:nvPr/>
              </p:nvGrpSpPr>
              <p:grpSpPr>
                <a:xfrm>
                  <a:off x="3352801" y="2372013"/>
                  <a:ext cx="9966783" cy="1109278"/>
                  <a:chOff x="1828800" y="2372013"/>
                  <a:chExt cx="9966783" cy="1109278"/>
                </a:xfrm>
              </p:grpSpPr>
              <p:grpSp>
                <p:nvGrpSpPr>
                  <p:cNvPr id="8" name="Group 7">
                    <a:extLst>
                      <a:ext uri="{FF2B5EF4-FFF2-40B4-BE49-F238E27FC236}">
                        <a16:creationId xmlns:a16="http://schemas.microsoft.com/office/drawing/2014/main" id="{1019FF13-D052-3A58-8F2F-B483C0A9E873}"/>
                      </a:ext>
                    </a:extLst>
                  </p:cNvPr>
                  <p:cNvGrpSpPr/>
                  <p:nvPr/>
                </p:nvGrpSpPr>
                <p:grpSpPr>
                  <a:xfrm>
                    <a:off x="1828800" y="2372013"/>
                    <a:ext cx="9966783" cy="1109278"/>
                    <a:chOff x="1828800" y="2250303"/>
                    <a:chExt cx="9966783" cy="1109278"/>
                  </a:xfrm>
                </p:grpSpPr>
                <p:sp>
                  <p:nvSpPr>
                    <p:cNvPr id="12" name="TextBox 11">
                      <a:extLst>
                        <a:ext uri="{FF2B5EF4-FFF2-40B4-BE49-F238E27FC236}">
                          <a16:creationId xmlns:a16="http://schemas.microsoft.com/office/drawing/2014/main" id="{554A93D4-2FBC-29DB-4EF9-FD8B8A2774B5}"/>
                        </a:ext>
                      </a:extLst>
                    </p:cNvPr>
                    <p:cNvSpPr txBox="1"/>
                    <p:nvPr/>
                  </p:nvSpPr>
                  <p:spPr>
                    <a:xfrm>
                      <a:off x="1828800" y="2388802"/>
                      <a:ext cx="9966783" cy="970779"/>
                    </a:xfrm>
                    <a:prstGeom prst="rect">
                      <a:avLst/>
                    </a:prstGeom>
                    <a:noFill/>
                  </p:spPr>
                  <p:txBody>
                    <a:bodyPr wrap="square" rtlCol="0">
                      <a:spAutoFit/>
                    </a:bodyPr>
                    <a:lstStyle/>
                    <a:p>
                      <a:pPr marL="228600" indent="-228600">
                        <a:lnSpc>
                          <a:spcPct val="90000"/>
                        </a:lnSpc>
                        <a:spcBef>
                          <a:spcPts val="1000"/>
                        </a:spcBef>
                        <a:buClr>
                          <a:schemeClr val="tx1"/>
                        </a:buClr>
                        <a:buFont typeface="Wingdings" panose="05000000000000000000" pitchFamily="2" charset="2"/>
                        <a:buChar char="§"/>
                      </a:pPr>
                      <a:r>
                        <a:rPr lang="en-GB" dirty="0">
                          <a:solidFill>
                            <a:schemeClr val="accent5"/>
                          </a:solidFill>
                        </a:rPr>
                        <a:t>n≈</a:t>
                      </a:r>
                    </a:p>
                    <a:p>
                      <a:pPr marL="228600" indent="-228600">
                        <a:lnSpc>
                          <a:spcPct val="90000"/>
                        </a:lnSpc>
                        <a:spcBef>
                          <a:spcPts val="1000"/>
                        </a:spcBef>
                        <a:buClr>
                          <a:schemeClr val="tx1"/>
                        </a:buClr>
                        <a:buFont typeface="Wingdings" panose="05000000000000000000" pitchFamily="2" charset="2"/>
                        <a:buChar char="§"/>
                      </a:pPr>
                      <a:r>
                        <a:rPr lang="en-GB" spc="-20" dirty="0">
                          <a:solidFill>
                            <a:schemeClr val="accent5"/>
                          </a:solidFill>
                        </a:rPr>
                        <a:t>Trial will continue until 256 primary MACE endpoints have occurred, to assess whether the 95% (2-sided) upper confidence limit for a hazard ratio of 1.5 can be ruled out</a:t>
                      </a:r>
                      <a:r>
                        <a:rPr lang="en-GB" spc="-20" baseline="30000" dirty="0">
                          <a:solidFill>
                            <a:schemeClr val="accent5"/>
                          </a:solidFill>
                        </a:rPr>
                        <a:t>1</a:t>
                      </a:r>
                    </a:p>
                  </p:txBody>
                </p:sp>
                <p:sp>
                  <p:nvSpPr>
                    <p:cNvPr id="13" name="TextBox 12">
                      <a:extLst>
                        <a:ext uri="{FF2B5EF4-FFF2-40B4-BE49-F238E27FC236}">
                          <a16:creationId xmlns:a16="http://schemas.microsoft.com/office/drawing/2014/main" id="{47422AE8-4532-C611-7F05-0684D2E21A6F}"/>
                        </a:ext>
                      </a:extLst>
                    </p:cNvPr>
                    <p:cNvSpPr txBox="1"/>
                    <p:nvPr/>
                  </p:nvSpPr>
                  <p:spPr>
                    <a:xfrm>
                      <a:off x="2326406" y="2250303"/>
                      <a:ext cx="1097736" cy="523220"/>
                    </a:xfrm>
                    <a:prstGeom prst="rect">
                      <a:avLst/>
                    </a:prstGeom>
                    <a:noFill/>
                  </p:spPr>
                  <p:txBody>
                    <a:bodyPr wrap="none" rtlCol="0">
                      <a:spAutoFit/>
                    </a:bodyPr>
                    <a:lstStyle/>
                    <a:p>
                      <a:r>
                        <a:rPr lang="en-GB" sz="2800" spc="-20" dirty="0">
                          <a:solidFill>
                            <a:schemeClr val="accent5"/>
                          </a:solidFill>
                          <a:latin typeface="+mj-lt"/>
                        </a:rPr>
                        <a:t>6000</a:t>
                      </a:r>
                    </a:p>
                  </p:txBody>
                </p:sp>
              </p:grpSp>
              <p:sp>
                <p:nvSpPr>
                  <p:cNvPr id="10" name="TextBox 9">
                    <a:extLst>
                      <a:ext uri="{FF2B5EF4-FFF2-40B4-BE49-F238E27FC236}">
                        <a16:creationId xmlns:a16="http://schemas.microsoft.com/office/drawing/2014/main" id="{1C2E6A90-4318-537C-5C68-2DD623B7F346}"/>
                      </a:ext>
                    </a:extLst>
                  </p:cNvPr>
                  <p:cNvSpPr txBox="1"/>
                  <p:nvPr/>
                </p:nvSpPr>
                <p:spPr>
                  <a:xfrm>
                    <a:off x="3275260" y="2504461"/>
                    <a:ext cx="8331127" cy="343940"/>
                  </a:xfrm>
                  <a:prstGeom prst="rect">
                    <a:avLst/>
                  </a:prstGeom>
                  <a:noFill/>
                </p:spPr>
                <p:txBody>
                  <a:bodyPr wrap="none" rtlCol="0">
                    <a:spAutoFit/>
                  </a:bodyPr>
                  <a:lstStyle/>
                  <a:p>
                    <a:pPr>
                      <a:lnSpc>
                        <a:spcPct val="90000"/>
                      </a:lnSpc>
                      <a:spcBef>
                        <a:spcPts val="1000"/>
                      </a:spcBef>
                      <a:buClr>
                        <a:schemeClr val="tx1"/>
                      </a:buClr>
                    </a:pPr>
                    <a:r>
                      <a:rPr lang="en-GB" dirty="0">
                        <a:solidFill>
                          <a:schemeClr val="accent5"/>
                        </a:solidFill>
                      </a:rPr>
                      <a:t>expected to be enrolled; as of July 2021,                have been randomised</a:t>
                    </a:r>
                    <a:r>
                      <a:rPr lang="en-GB" baseline="30000" dirty="0">
                        <a:solidFill>
                          <a:schemeClr val="accent5"/>
                        </a:solidFill>
                      </a:rPr>
                      <a:t>1</a:t>
                    </a:r>
                  </a:p>
                </p:txBody>
              </p:sp>
            </p:grpSp>
          </p:grpSp>
          <p:sp>
            <p:nvSpPr>
              <p:cNvPr id="17" name="TextBox 16">
                <a:extLst>
                  <a:ext uri="{FF2B5EF4-FFF2-40B4-BE49-F238E27FC236}">
                    <a16:creationId xmlns:a16="http://schemas.microsoft.com/office/drawing/2014/main" id="{5CDB3B55-3075-87A9-0F3D-8B94044AD7FB}"/>
                  </a:ext>
                </a:extLst>
              </p:cNvPr>
              <p:cNvSpPr txBox="1"/>
              <p:nvPr/>
            </p:nvSpPr>
            <p:spPr>
              <a:xfrm>
                <a:off x="7543680" y="1393785"/>
                <a:ext cx="1065676" cy="523220"/>
              </a:xfrm>
              <a:prstGeom prst="rect">
                <a:avLst/>
              </a:prstGeom>
              <a:noFill/>
            </p:spPr>
            <p:txBody>
              <a:bodyPr wrap="none" rtlCol="0">
                <a:spAutoFit/>
              </a:bodyPr>
              <a:lstStyle/>
              <a:p>
                <a:r>
                  <a:rPr lang="en-GB" sz="2800" spc="-20" dirty="0">
                    <a:solidFill>
                      <a:schemeClr val="accent1"/>
                    </a:solidFill>
                    <a:latin typeface="+mj-lt"/>
                  </a:rPr>
                  <a:t>5076</a:t>
                </a:r>
              </a:p>
            </p:txBody>
          </p:sp>
        </p:grpSp>
      </p:grpSp>
      <p:sp>
        <p:nvSpPr>
          <p:cNvPr id="52" name="Content Placeholder 2">
            <a:extLst>
              <a:ext uri="{FF2B5EF4-FFF2-40B4-BE49-F238E27FC236}">
                <a16:creationId xmlns:a16="http://schemas.microsoft.com/office/drawing/2014/main" id="{E53C2031-9B98-0B27-E998-A553EBDE3B9E}"/>
              </a:ext>
            </a:extLst>
          </p:cNvPr>
          <p:cNvSpPr txBox="1">
            <a:spLocks/>
          </p:cNvSpPr>
          <p:nvPr/>
        </p:nvSpPr>
        <p:spPr>
          <a:xfrm>
            <a:off x="5586878" y="2523671"/>
            <a:ext cx="5894441" cy="313932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600"/>
              </a:spcBef>
              <a:buClr>
                <a:srgbClr val="006EAB"/>
              </a:buClr>
              <a:buNone/>
            </a:pPr>
            <a:r>
              <a:rPr lang="en-GB" sz="1800" dirty="0">
                <a:solidFill>
                  <a:srgbClr val="CC0000"/>
                </a:solidFill>
                <a:latin typeface="Poppins Medium"/>
              </a:rPr>
              <a:t>Exclusion criteria</a:t>
            </a:r>
            <a:r>
              <a:rPr lang="en-GB" sz="1800" baseline="30000" dirty="0">
                <a:solidFill>
                  <a:srgbClr val="CC0000"/>
                </a:solidFill>
                <a:latin typeface="Poppins Medium"/>
              </a:rPr>
              <a:t>1</a:t>
            </a:r>
          </a:p>
          <a:p>
            <a:pPr>
              <a:lnSpc>
                <a:spcPct val="100000"/>
              </a:lnSpc>
              <a:spcBef>
                <a:spcPts val="600"/>
              </a:spcBef>
            </a:pPr>
            <a:r>
              <a:rPr lang="en-GB" sz="1600" dirty="0"/>
              <a:t>Congenital or acquired hypogonadism making </a:t>
            </a:r>
            <a:br>
              <a:rPr lang="en-GB" sz="1600" dirty="0"/>
            </a:br>
            <a:r>
              <a:rPr lang="en-GB" sz="1600" dirty="0"/>
              <a:t>long-term placebo therapy medically inappropriate</a:t>
            </a:r>
          </a:p>
          <a:p>
            <a:pPr>
              <a:lnSpc>
                <a:spcPct val="100000"/>
              </a:lnSpc>
              <a:spcBef>
                <a:spcPts val="600"/>
              </a:spcBef>
            </a:pPr>
            <a:r>
              <a:rPr lang="en-GB" sz="1600" dirty="0"/>
              <a:t>Contraindications to </a:t>
            </a:r>
            <a:r>
              <a:rPr lang="en-GB" sz="1600" dirty="0" err="1"/>
              <a:t>TTh</a:t>
            </a:r>
            <a:endParaRPr lang="en-GB" sz="1600" dirty="0"/>
          </a:p>
          <a:p>
            <a:pPr>
              <a:lnSpc>
                <a:spcPct val="100000"/>
              </a:lnSpc>
              <a:spcBef>
                <a:spcPts val="600"/>
              </a:spcBef>
            </a:pPr>
            <a:r>
              <a:rPr lang="en-GB" sz="1600" dirty="0"/>
              <a:t>MI, stroke, percutaneous coronary angioplasty, </a:t>
            </a:r>
            <a:br>
              <a:rPr lang="en-GB" sz="1600" dirty="0"/>
            </a:br>
            <a:r>
              <a:rPr lang="en-GB" sz="1600" dirty="0"/>
              <a:t>CABG surgery, unstable angina, or procedures to </a:t>
            </a:r>
            <a:br>
              <a:rPr lang="en-GB" sz="1600" dirty="0"/>
            </a:br>
            <a:r>
              <a:rPr lang="en-GB" sz="1600" dirty="0"/>
              <a:t>treat critical limb ischaemia within the past 4 months</a:t>
            </a:r>
          </a:p>
          <a:p>
            <a:pPr>
              <a:lnSpc>
                <a:spcPct val="100000"/>
              </a:lnSpc>
              <a:spcBef>
                <a:spcPts val="600"/>
              </a:spcBef>
            </a:pPr>
            <a:r>
              <a:rPr lang="en-GB" sz="1600" dirty="0"/>
              <a:t>Use within the past 6 months of </a:t>
            </a:r>
            <a:r>
              <a:rPr lang="en-GB" sz="1600" dirty="0" err="1"/>
              <a:t>TTh</a:t>
            </a:r>
            <a:r>
              <a:rPr lang="en-GB" sz="1600" dirty="0"/>
              <a:t>, clomiphene, </a:t>
            </a:r>
            <a:br>
              <a:rPr lang="en-GB" sz="1600" dirty="0"/>
            </a:br>
            <a:r>
              <a:rPr lang="en-GB" sz="1600" dirty="0"/>
              <a:t>anabolic steroids, androgenic steroid derivatives, </a:t>
            </a:r>
            <a:br>
              <a:rPr lang="en-GB" sz="1600" dirty="0"/>
            </a:br>
            <a:r>
              <a:rPr lang="en-GB" sz="1600" dirty="0"/>
              <a:t>DHEA or investigational products that may affect </a:t>
            </a:r>
            <a:br>
              <a:rPr lang="en-GB" sz="1600" dirty="0"/>
            </a:br>
            <a:r>
              <a:rPr lang="en-GB" sz="1600" dirty="0"/>
              <a:t>the reproductive hormonal system</a:t>
            </a:r>
          </a:p>
        </p:txBody>
      </p:sp>
      <p:pic>
        <p:nvPicPr>
          <p:cNvPr id="11" name="Graphic 10">
            <a:extLst>
              <a:ext uri="{FF2B5EF4-FFF2-40B4-BE49-F238E27FC236}">
                <a16:creationId xmlns:a16="http://schemas.microsoft.com/office/drawing/2014/main" id="{C93362FD-BD9F-6536-0F10-E1598F9E310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7423260" y="3281325"/>
            <a:ext cx="1829600" cy="1829600"/>
          </a:xfrm>
          <a:prstGeom prst="rect">
            <a:avLst/>
          </a:prstGeom>
        </p:spPr>
      </p:pic>
    </p:spTree>
    <p:extLst>
      <p:ext uri="{BB962C8B-B14F-4D97-AF65-F5344CB8AC3E}">
        <p14:creationId xmlns:p14="http://schemas.microsoft.com/office/powerpoint/2010/main" val="10777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250"/>
                                        <p:tgtEl>
                                          <p:spTgt spid="32">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fade">
                                      <p:cBhvr>
                                        <p:cTn id="16" dur="250"/>
                                        <p:tgtEl>
                                          <p:spTgt spid="32">
                                            <p:txEl>
                                              <p:pRg st="1" end="1"/>
                                            </p:txEl>
                                          </p:spTgt>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32">
                                            <p:txEl>
                                              <p:pRg st="2" end="2"/>
                                            </p:txEl>
                                          </p:spTgt>
                                        </p:tgtEl>
                                        <p:attrNameLst>
                                          <p:attrName>style.visibility</p:attrName>
                                        </p:attrNameLst>
                                      </p:cBhvr>
                                      <p:to>
                                        <p:strVal val="visible"/>
                                      </p:to>
                                    </p:set>
                                    <p:animEffect transition="in" filter="fade">
                                      <p:cBhvr>
                                        <p:cTn id="20" dur="250"/>
                                        <p:tgtEl>
                                          <p:spTgt spid="32">
                                            <p:txEl>
                                              <p:pRg st="2" end="2"/>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2">
                                            <p:txEl>
                                              <p:pRg st="3" end="3"/>
                                            </p:txEl>
                                          </p:spTgt>
                                        </p:tgtEl>
                                        <p:attrNameLst>
                                          <p:attrName>style.visibility</p:attrName>
                                        </p:attrNameLst>
                                      </p:cBhvr>
                                      <p:to>
                                        <p:strVal val="visible"/>
                                      </p:to>
                                    </p:set>
                                    <p:animEffect transition="in" filter="fade">
                                      <p:cBhvr>
                                        <p:cTn id="24" dur="250"/>
                                        <p:tgtEl>
                                          <p:spTgt spid="3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xEl>
                                              <p:pRg st="0" end="0"/>
                                            </p:txEl>
                                          </p:spTgt>
                                        </p:tgtEl>
                                        <p:attrNameLst>
                                          <p:attrName>style.visibility</p:attrName>
                                        </p:attrNameLst>
                                      </p:cBhvr>
                                      <p:to>
                                        <p:strVal val="visible"/>
                                      </p:to>
                                    </p:set>
                                    <p:animEffect transition="in" filter="fade">
                                      <p:cBhvr>
                                        <p:cTn id="34" dur="250"/>
                                        <p:tgtEl>
                                          <p:spTgt spid="52">
                                            <p:txEl>
                                              <p:pRg st="0" end="0"/>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2">
                                            <p:txEl>
                                              <p:pRg st="1" end="1"/>
                                            </p:txEl>
                                          </p:spTgt>
                                        </p:tgtEl>
                                        <p:attrNameLst>
                                          <p:attrName>style.visibility</p:attrName>
                                        </p:attrNameLst>
                                      </p:cBhvr>
                                      <p:to>
                                        <p:strVal val="visible"/>
                                      </p:to>
                                    </p:set>
                                    <p:animEffect transition="in" filter="fade">
                                      <p:cBhvr>
                                        <p:cTn id="38" dur="250"/>
                                        <p:tgtEl>
                                          <p:spTgt spid="52">
                                            <p:txEl>
                                              <p:pRg st="1" end="1"/>
                                            </p:txEl>
                                          </p:spTgt>
                                        </p:tgtEl>
                                      </p:cBhvr>
                                    </p:animEffect>
                                  </p:childTnLst>
                                </p:cTn>
                              </p:par>
                            </p:childTnLst>
                          </p:cTn>
                        </p:par>
                        <p:par>
                          <p:cTn id="39" fill="hold">
                            <p:stCondLst>
                              <p:cond delay="750"/>
                            </p:stCondLst>
                            <p:childTnLst>
                              <p:par>
                                <p:cTn id="40" presetID="10" presetClass="entr" presetSubtype="0" fill="hold" grpId="0" nodeType="afterEffect">
                                  <p:stCondLst>
                                    <p:cond delay="0"/>
                                  </p:stCondLst>
                                  <p:childTnLst>
                                    <p:set>
                                      <p:cBhvr>
                                        <p:cTn id="41" dur="1" fill="hold">
                                          <p:stCondLst>
                                            <p:cond delay="0"/>
                                          </p:stCondLst>
                                        </p:cTn>
                                        <p:tgtEl>
                                          <p:spTgt spid="52">
                                            <p:txEl>
                                              <p:pRg st="2" end="2"/>
                                            </p:txEl>
                                          </p:spTgt>
                                        </p:tgtEl>
                                        <p:attrNameLst>
                                          <p:attrName>style.visibility</p:attrName>
                                        </p:attrNameLst>
                                      </p:cBhvr>
                                      <p:to>
                                        <p:strVal val="visible"/>
                                      </p:to>
                                    </p:set>
                                    <p:animEffect transition="in" filter="fade">
                                      <p:cBhvr>
                                        <p:cTn id="42" dur="250"/>
                                        <p:tgtEl>
                                          <p:spTgt spid="52">
                                            <p:txEl>
                                              <p:pRg st="2" end="2"/>
                                            </p:txEl>
                                          </p:spTgt>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52">
                                            <p:txEl>
                                              <p:pRg st="3" end="3"/>
                                            </p:txEl>
                                          </p:spTgt>
                                        </p:tgtEl>
                                        <p:attrNameLst>
                                          <p:attrName>style.visibility</p:attrName>
                                        </p:attrNameLst>
                                      </p:cBhvr>
                                      <p:to>
                                        <p:strVal val="visible"/>
                                      </p:to>
                                    </p:set>
                                    <p:animEffect transition="in" filter="fade">
                                      <p:cBhvr>
                                        <p:cTn id="46" dur="250"/>
                                        <p:tgtEl>
                                          <p:spTgt spid="52">
                                            <p:txEl>
                                              <p:pRg st="3" end="3"/>
                                            </p:txEl>
                                          </p:spTgt>
                                        </p:tgtEl>
                                      </p:cBhvr>
                                    </p:animEffect>
                                  </p:childTnLst>
                                </p:cTn>
                              </p:par>
                            </p:childTnLst>
                          </p:cTn>
                        </p:par>
                        <p:par>
                          <p:cTn id="47" fill="hold">
                            <p:stCondLst>
                              <p:cond delay="1250"/>
                            </p:stCondLst>
                            <p:childTnLst>
                              <p:par>
                                <p:cTn id="48" presetID="10" presetClass="entr" presetSubtype="0" fill="hold" grpId="0" nodeType="afterEffect">
                                  <p:stCondLst>
                                    <p:cond delay="0"/>
                                  </p:stCondLst>
                                  <p:childTnLst>
                                    <p:set>
                                      <p:cBhvr>
                                        <p:cTn id="49" dur="1" fill="hold">
                                          <p:stCondLst>
                                            <p:cond delay="0"/>
                                          </p:stCondLst>
                                        </p:cTn>
                                        <p:tgtEl>
                                          <p:spTgt spid="52">
                                            <p:txEl>
                                              <p:pRg st="4" end="4"/>
                                            </p:txEl>
                                          </p:spTgt>
                                        </p:tgtEl>
                                        <p:attrNameLst>
                                          <p:attrName>style.visibility</p:attrName>
                                        </p:attrNameLst>
                                      </p:cBhvr>
                                      <p:to>
                                        <p:strVal val="visible"/>
                                      </p:to>
                                    </p:set>
                                    <p:animEffect transition="in" filter="fade">
                                      <p:cBhvr>
                                        <p:cTn id="50" dur="250"/>
                                        <p:tgtEl>
                                          <p:spTgt spid="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52" grpId="0" uiExpand="1" build="p"/>
    </p:bldLst>
  </p:timing>
</p:sld>
</file>

<file path=ppt/theme/theme1.xml><?xml version="1.0" encoding="utf-8"?>
<a:theme xmlns:a="http://schemas.openxmlformats.org/drawingml/2006/main" name="1_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70A333C-0D2C-4534-B029-663DC6A3F676}">
  <we:reference id="wa104381063" version="1.0.0.1" store="en-US" storeType="OMEX"/>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6" ma:contentTypeDescription="Create a new document." ma:contentTypeScope="" ma:versionID="5b8a7503a2bb7bd4a1b0ab6e587c8f98">
  <xsd:schema xmlns:xsd="http://www.w3.org/2001/XMLSchema" xmlns:xs="http://www.w3.org/2001/XMLSchema" xmlns:p="http://schemas.microsoft.com/office/2006/metadata/properties" xmlns:ns2="2bd39ed4-040d-4575-9ecd-51b09e17f4f6" xmlns:ns3="1ee8c843-32ad-4946-8cbf-9ab99b627ff5" targetNamespace="http://schemas.microsoft.com/office/2006/metadata/properties" ma:root="true" ma:fieldsID="2e65871c1ae5ac67ae3e6ae935e9b885" ns2:_="" ns3:_="">
    <xsd:import namespace="2bd39ed4-040d-4575-9ecd-51b09e17f4f6"/>
    <xsd:import namespace="1ee8c843-32ad-4946-8cbf-9ab99b627f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82f0ef-9e5c-4f20-a8e5-79115d6c62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e8c843-32ad-4946-8cbf-9ab99b627ff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13659d1-ce99-4d7d-99ed-4b469d8233ee}" ma:internalName="TaxCatchAll" ma:showField="CatchAllData" ma:web="1ee8c843-32ad-4946-8cbf-9ab99b627f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e8c843-32ad-4946-8cbf-9ab99b627ff5" xsi:nil="true"/>
    <lcf76f155ced4ddcb4097134ff3c332f xmlns="2bd39ed4-040d-4575-9ecd-51b09e17f4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5820FC-00E0-4DDD-964C-B569EEF69AE3}"/>
</file>

<file path=customXml/itemProps2.xml><?xml version="1.0" encoding="utf-8"?>
<ds:datastoreItem xmlns:ds="http://schemas.openxmlformats.org/officeDocument/2006/customXml" ds:itemID="{25C0AD07-078E-401A-ADEF-752710088FB2}"/>
</file>

<file path=customXml/itemProps3.xml><?xml version="1.0" encoding="utf-8"?>
<ds:datastoreItem xmlns:ds="http://schemas.openxmlformats.org/officeDocument/2006/customXml" ds:itemID="{4102E6B2-DD96-419C-8B60-2F487ADE4F4E}"/>
</file>

<file path=docProps/app.xml><?xml version="1.0" encoding="utf-8"?>
<Properties xmlns="http://schemas.openxmlformats.org/officeDocument/2006/extended-properties" xmlns:vt="http://schemas.openxmlformats.org/officeDocument/2006/docPropsVTypes">
  <TotalTime>25934</TotalTime>
  <Words>4960</Words>
  <Application>Microsoft Office PowerPoint</Application>
  <PresentationFormat>Widescreen</PresentationFormat>
  <Paragraphs>265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Poppins Light</vt:lpstr>
      <vt:lpstr>Poppins Medium</vt:lpstr>
      <vt:lpstr>Wingdings</vt:lpstr>
      <vt:lpstr>1_Office Theme</vt:lpstr>
      <vt:lpstr>The TRAVERSE study</vt:lpstr>
      <vt:lpstr>PowerPoint Presentation</vt:lpstr>
      <vt:lpstr>Physiological effects of testosterone and TTh on the cardiovascular system </vt:lpstr>
      <vt:lpstr>Data are lacking on the long-term efficacy and safety of TTh use in men with hypogonadism</vt:lpstr>
      <vt:lpstr>Background to the TRAVERSE study</vt:lpstr>
      <vt:lpstr>Background to the TRAVERSE study</vt:lpstr>
      <vt:lpstr>TRAVERSE: overview and key safety objectives</vt:lpstr>
      <vt:lpstr>TRAVERSE: tertiary safety and efficacy endpoints</vt:lpstr>
      <vt:lpstr>TRAVERSE: study population</vt:lpstr>
      <vt:lpstr>TRAVERSE: intervention and management</vt:lpstr>
      <vt:lpstr>Outlook and 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Richard</dc:creator>
  <cp:lastModifiedBy>JONES Richard</cp:lastModifiedBy>
  <cp:revision>422</cp:revision>
  <dcterms:created xsi:type="dcterms:W3CDTF">2021-10-15T09:47:49Z</dcterms:created>
  <dcterms:modified xsi:type="dcterms:W3CDTF">2022-10-21T15:28:36Z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