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webextensions/webextension1.xml" ContentType="application/vnd.ms-office.webextension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webextensions/taskpanes.xml" ContentType="application/vnd.ms-office.webextensiontaskpanes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7"/>
  </p:notesMasterIdLst>
  <p:sldIdLst>
    <p:sldId id="2100" r:id="rId3"/>
    <p:sldId id="2190" r:id="rId4"/>
    <p:sldId id="2191" r:id="rId5"/>
    <p:sldId id="2193" r:id="rId6"/>
    <p:sldId id="2192" r:id="rId7"/>
    <p:sldId id="2194" r:id="rId8"/>
    <p:sldId id="2204" r:id="rId9"/>
    <p:sldId id="2205" r:id="rId10"/>
    <p:sldId id="2199" r:id="rId11"/>
    <p:sldId id="2200" r:id="rId12"/>
    <p:sldId id="2201" r:id="rId13"/>
    <p:sldId id="2206" r:id="rId14"/>
    <p:sldId id="2183" r:id="rId15"/>
    <p:sldId id="22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AB2C27-04D8-1D02-0A2C-2EC8C98F5F69}" name="JONES Richard" initials="JR" userId="JONES Richard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BF2"/>
    <a:srgbClr val="CC0000"/>
    <a:srgbClr val="CCD5E3"/>
    <a:srgbClr val="95D600"/>
    <a:srgbClr val="1272AE"/>
    <a:srgbClr val="000000"/>
    <a:srgbClr val="FF9999"/>
    <a:srgbClr val="800080"/>
    <a:srgbClr val="CCDCE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28" autoAdjust="0"/>
    <p:restoredTop sz="95097" autoAdjust="0"/>
  </p:normalViewPr>
  <p:slideViewPr>
    <p:cSldViewPr snapToGrid="0">
      <p:cViewPr varScale="1">
        <p:scale>
          <a:sx n="83" d="100"/>
          <a:sy n="83" d="100"/>
        </p:scale>
        <p:origin x="1307" y="70"/>
      </p:cViewPr>
      <p:guideLst/>
    </p:cSldViewPr>
  </p:slideViewPr>
  <p:outlineViewPr>
    <p:cViewPr>
      <p:scale>
        <a:sx n="33" d="100"/>
        <a:sy n="33" d="100"/>
      </p:scale>
      <p:origin x="0" y="-819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20" d="100"/>
          <a:sy n="120" d="100"/>
        </p:scale>
        <p:origin x="1891" y="-16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D747B-D609-47BE-A6A6-52428FADEC80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2D39-4678-4E9E-B489-7EE992660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59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1212E-CC80-4343-822E-467350174EB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897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61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680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69D07-3E9E-AB61-092F-BB9CF635F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B162F-AEC8-8F11-F02D-E3C50C6637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E73DC9-2EAE-9C50-2D25-40674ADD6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D449C-4655-13E8-1F7F-BE1A3CB01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75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299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30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929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517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534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809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8CEC3-DBD5-D1CF-ED7E-489C70556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363952-071C-2214-0C2D-55782A9C5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80B439-877B-FC17-8DDF-3E3C36520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533D2-79D6-E497-93FD-257C4146B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439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21195-EB23-D955-5641-3B722E9B6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E93228-145D-E045-EB7B-101A29246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DA608E-9CCE-0CD2-8819-0C2ED927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C1B3E-240C-E981-B508-4F86DAD82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922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72D39-4678-4E9E-B489-7EE992660F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51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F4DC-DE03-428B-A6B8-D099DE2AC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56" y="457200"/>
            <a:ext cx="10474037" cy="196005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HERE IS THE MAIN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935D9-ED78-4CDD-BA44-DB51FE9C2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581" y="2601119"/>
            <a:ext cx="8473045" cy="248152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10BBD-AEFC-4104-A139-A21286FF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AB2A1-A7A6-4581-BB46-7DE3C97F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9B314-D687-47AA-957E-11B89CAB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95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34">
          <p15:clr>
            <a:srgbClr val="FBAE40"/>
          </p15:clr>
        </p15:guide>
        <p15:guide id="3" pos="7106">
          <p15:clr>
            <a:srgbClr val="FBAE40"/>
          </p15:clr>
        </p15:guide>
        <p15:guide id="4" orient="horz" pos="187">
          <p15:clr>
            <a:srgbClr val="FBAE40"/>
          </p15:clr>
        </p15:guide>
        <p15:guide id="5" orient="horz" pos="4247">
          <p15:clr>
            <a:srgbClr val="FBAE40"/>
          </p15:clr>
        </p15:guide>
        <p15:guide id="6" pos="100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3F3C-72B0-4542-8401-A719D3F3B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A80C7-1B9A-4454-80C3-6D83A051F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95437" y="1813750"/>
            <a:ext cx="9793287" cy="396359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A4362-C09C-4C17-B12F-EBEE6E91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A6B0E-33BE-4305-B447-D03F4A20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87E8-9DC1-4516-A8D6-5F994838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82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E2248D-9E44-4D54-AB28-48CE9512DF6F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43003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4EB79-FC22-4D6A-B30B-8BBB87ADE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3003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EF15F-7695-422E-8136-2E3719E3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1E0BD-0534-4C88-A8C0-9D98EC96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5EB4F-35B8-436F-953B-1FE1CB1A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775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m als Bild aus p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335" y="188640"/>
            <a:ext cx="12103331" cy="70609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143339" y="6453188"/>
            <a:ext cx="11905323" cy="360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7"/>
          </p:nvPr>
        </p:nvSpPr>
        <p:spPr>
          <a:xfrm>
            <a:off x="239184" y="1125538"/>
            <a:ext cx="11713467" cy="518378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1009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D74A-1BF0-114D-9154-1B7BAB85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DB030-9683-8540-85EF-1CA1D19B10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#ENDO2022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B815A3-D17A-934A-BC64-25B714BB5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8508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D810E-CDD3-3E4B-A97C-232386AAED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12877" y="1825625"/>
            <a:ext cx="5058508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8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F44F-F413-0849-A5B6-0668721B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2A28A-CCE7-F542-AD63-5CC35719FC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#ENDO2022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4C19A6-F7D8-0E41-8FA5-CFF739128569}"/>
              </a:ext>
            </a:extLst>
          </p:cNvPr>
          <p:cNvSpPr/>
          <p:nvPr userDrawn="1"/>
        </p:nvSpPr>
        <p:spPr>
          <a:xfrm>
            <a:off x="0" y="5653668"/>
            <a:ext cx="12191237" cy="1204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62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4B96E0-DAEA-FD4B-DC3B-5137D2E5A7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10088" cy="37475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41B503-DFCE-B240-9E36-8DD3A04190D4}"/>
              </a:ext>
            </a:extLst>
          </p:cNvPr>
          <p:cNvSpPr/>
          <p:nvPr userDrawn="1"/>
        </p:nvSpPr>
        <p:spPr>
          <a:xfrm>
            <a:off x="0" y="3752603"/>
            <a:ext cx="12210089" cy="310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F72BC-059E-DD11-8C83-9742B49BD1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522" y="4497313"/>
            <a:ext cx="8937141" cy="13541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7476C2B-2545-BE45-A6E1-870759417490}"/>
              </a:ext>
            </a:extLst>
          </p:cNvPr>
          <p:cNvSpPr/>
          <p:nvPr userDrawn="1"/>
        </p:nvSpPr>
        <p:spPr>
          <a:xfrm rot="5400000" flipV="1">
            <a:off x="6077526" y="-2298418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49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641B503-DFCE-B240-9E36-8DD3A04190D4}"/>
              </a:ext>
            </a:extLst>
          </p:cNvPr>
          <p:cNvSpPr/>
          <p:nvPr userDrawn="1"/>
        </p:nvSpPr>
        <p:spPr>
          <a:xfrm>
            <a:off x="0" y="3752603"/>
            <a:ext cx="12210089" cy="310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A7614B-2303-40A2-CE9B-08E7967AAA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897" y="2751655"/>
            <a:ext cx="8937141" cy="13541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41E861-6B16-B545-9F36-32EA401C8D9E}"/>
              </a:ext>
            </a:extLst>
          </p:cNvPr>
          <p:cNvSpPr/>
          <p:nvPr userDrawn="1"/>
        </p:nvSpPr>
        <p:spPr>
          <a:xfrm>
            <a:off x="1" y="6103917"/>
            <a:ext cx="12192000" cy="75408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0F049-2383-CF4F-9010-BC6804AEF5FA}"/>
              </a:ext>
            </a:extLst>
          </p:cNvPr>
          <p:cNvSpPr/>
          <p:nvPr userDrawn="1"/>
        </p:nvSpPr>
        <p:spPr>
          <a:xfrm rot="5400000" flipV="1">
            <a:off x="6077526" y="-74320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89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98FD96-0C5D-BF4B-B766-7B08F2E3BE33}"/>
              </a:ext>
            </a:extLst>
          </p:cNvPr>
          <p:cNvSpPr/>
          <p:nvPr userDrawn="1"/>
        </p:nvSpPr>
        <p:spPr>
          <a:xfrm>
            <a:off x="0" y="5631366"/>
            <a:ext cx="12192000" cy="122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55F54-4CF2-9730-5F29-07FC612E9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"/>
          <a:stretch/>
        </p:blipFill>
        <p:spPr>
          <a:xfrm>
            <a:off x="9265791" y="0"/>
            <a:ext cx="2944297" cy="68662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77BF83-ABE1-3B4C-8D72-C58BF7B33DA6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056BAE-C867-0D87-9D82-E04E7E200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959" y="2907135"/>
            <a:ext cx="6899095" cy="104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37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98FD96-0C5D-BF4B-B766-7B08F2E3BE33}"/>
              </a:ext>
            </a:extLst>
          </p:cNvPr>
          <p:cNvSpPr/>
          <p:nvPr userDrawn="1"/>
        </p:nvSpPr>
        <p:spPr>
          <a:xfrm>
            <a:off x="0" y="5631366"/>
            <a:ext cx="12192000" cy="122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EF5C78-3ECD-AB43-B89A-D022B9BA4E76}"/>
              </a:ext>
            </a:extLst>
          </p:cNvPr>
          <p:cNvSpPr/>
          <p:nvPr userDrawn="1"/>
        </p:nvSpPr>
        <p:spPr>
          <a:xfrm>
            <a:off x="9247703" y="1"/>
            <a:ext cx="2944297" cy="6866295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A87207-04F1-1546-AA55-DB905BF1575B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36BAE3-FBE9-4FAD-1144-BDD039C28F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959" y="2907135"/>
            <a:ext cx="6899095" cy="104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40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9E43-A4B4-5047-B173-358AC4C76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3" y="1149658"/>
            <a:ext cx="1049379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756D-D8C0-4A4F-A7DC-BE1AD586C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3" y="3629333"/>
            <a:ext cx="10493793" cy="1655762"/>
          </a:xfrm>
        </p:spPr>
        <p:txBody>
          <a:bodyPr/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905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7E3E-461D-448D-BC3C-443911F7B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708" y="483651"/>
            <a:ext cx="10652454" cy="177410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39C72-89A7-4E43-B23E-1E4F002FE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67" y="2612570"/>
            <a:ext cx="10617529" cy="3141025"/>
          </a:xfrm>
        </p:spPr>
        <p:txBody>
          <a:bodyPr/>
          <a:lstStyle>
            <a:lvl1pPr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1pPr>
            <a:lvl2pPr>
              <a:buClr>
                <a:schemeClr val="tx1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chemeClr val="tx1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chemeClr val="tx1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4DDDE-EFC3-46D0-8447-311BF249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E7B736C5-0A92-4502-AA74-B995BDCF208A}" type="datetimeFigureOut">
              <a:rPr lang="en-GB" smtClean="0"/>
              <a:pPr/>
              <a:t>17/02/2024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61B96-1EB1-4186-AC99-9CE56E80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DBE08-DC3D-4503-9D13-C5B2020B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24443D20-B41A-4E7F-B431-D4A85DE2CB5E}" type="slidenum">
              <a:rPr lang="en-GB" smtClean="0"/>
              <a:pPr/>
              <a:t>‹#›</a:t>
            </a:fld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80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9E43-A4B4-5047-B173-358AC4C76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773273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756D-D8C0-4A4F-A7DC-BE1AD586C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7732739" cy="1655762"/>
          </a:xfrm>
        </p:spPr>
        <p:txBody>
          <a:bodyPr/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79DA7-C6B6-6C4B-8BE2-395A2C3F9878}"/>
              </a:ext>
            </a:extLst>
          </p:cNvPr>
          <p:cNvSpPr/>
          <p:nvPr userDrawn="1"/>
        </p:nvSpPr>
        <p:spPr>
          <a:xfrm>
            <a:off x="0" y="5651292"/>
            <a:ext cx="12192000" cy="120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5D41FB-0325-9623-6D21-CE8B9B24A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"/>
          <a:stretch/>
        </p:blipFill>
        <p:spPr>
          <a:xfrm>
            <a:off x="9265791" y="0"/>
            <a:ext cx="2944297" cy="68662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D8551D-3CD1-644C-AC8C-C13A282437D7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529DBC-3673-C447-BE6B-5FDE336E3281}"/>
              </a:ext>
            </a:extLst>
          </p:cNvPr>
          <p:cNvSpPr/>
          <p:nvPr userDrawn="1"/>
        </p:nvSpPr>
        <p:spPr>
          <a:xfrm>
            <a:off x="9247703" y="3950677"/>
            <a:ext cx="2944297" cy="2907323"/>
          </a:xfrm>
          <a:prstGeom prst="rect">
            <a:avLst/>
          </a:prstGeom>
          <a:gradFill>
            <a:gsLst>
              <a:gs pos="45000">
                <a:schemeClr val="bg1">
                  <a:alpha val="0"/>
                  <a:lumMod val="0"/>
                </a:schemeClr>
              </a:gs>
              <a:gs pos="100000">
                <a:srgbClr val="511A6D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83A3704-2B9E-BF16-732D-CB68012297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44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9E43-A4B4-5047-B173-358AC4C762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773273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756D-D8C0-4A4F-A7DC-BE1AD586C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7732739" cy="1655762"/>
          </a:xfrm>
        </p:spPr>
        <p:txBody>
          <a:bodyPr/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79DA7-C6B6-6C4B-8BE2-395A2C3F9878}"/>
              </a:ext>
            </a:extLst>
          </p:cNvPr>
          <p:cNvSpPr/>
          <p:nvPr userDrawn="1"/>
        </p:nvSpPr>
        <p:spPr>
          <a:xfrm>
            <a:off x="0" y="5651292"/>
            <a:ext cx="12192000" cy="120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8D06B-852B-9E4C-A54D-F37E3C760E2C}"/>
              </a:ext>
            </a:extLst>
          </p:cNvPr>
          <p:cNvSpPr/>
          <p:nvPr userDrawn="1"/>
        </p:nvSpPr>
        <p:spPr>
          <a:xfrm>
            <a:off x="9247703" y="1"/>
            <a:ext cx="2944297" cy="6866295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D8551D-3CD1-644C-AC8C-C13A282437D7}"/>
              </a:ext>
            </a:extLst>
          </p:cNvPr>
          <p:cNvSpPr/>
          <p:nvPr userDrawn="1"/>
        </p:nvSpPr>
        <p:spPr>
          <a:xfrm rot="5400000">
            <a:off x="5776586" y="3410289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878E1A0-6429-540C-D3B6-4A49D47116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07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B02D3F-BDD0-8612-4DC7-FFB16912C3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13"/>
            <a:ext cx="12210089" cy="68627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408B7F-D0A2-C94E-8D85-C361477BD635}"/>
              </a:ext>
            </a:extLst>
          </p:cNvPr>
          <p:cNvSpPr/>
          <p:nvPr userDrawn="1"/>
        </p:nvSpPr>
        <p:spPr>
          <a:xfrm>
            <a:off x="9247703" y="3950677"/>
            <a:ext cx="2944297" cy="2907323"/>
          </a:xfrm>
          <a:prstGeom prst="rect">
            <a:avLst/>
          </a:prstGeom>
          <a:gradFill>
            <a:gsLst>
              <a:gs pos="45000">
                <a:schemeClr val="bg1">
                  <a:alpha val="0"/>
                  <a:lumMod val="0"/>
                </a:schemeClr>
              </a:gs>
              <a:gs pos="100000">
                <a:srgbClr val="511A6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rgbClr val="093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rgbClr val="511A6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331844C4-9815-36A7-5CFF-1EC7175766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41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44B8C8-41D2-5AED-4A20-D748FE6460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13"/>
            <a:ext cx="12210089" cy="68627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408B7F-D0A2-C94E-8D85-C361477BD635}"/>
              </a:ext>
            </a:extLst>
          </p:cNvPr>
          <p:cNvSpPr/>
          <p:nvPr userDrawn="1"/>
        </p:nvSpPr>
        <p:spPr>
          <a:xfrm>
            <a:off x="9247703" y="3950677"/>
            <a:ext cx="2944297" cy="2907323"/>
          </a:xfrm>
          <a:prstGeom prst="rect">
            <a:avLst/>
          </a:prstGeom>
          <a:gradFill>
            <a:gsLst>
              <a:gs pos="45000">
                <a:schemeClr val="bg1">
                  <a:alpha val="0"/>
                  <a:lumMod val="0"/>
                </a:schemeClr>
              </a:gs>
              <a:gs pos="100000">
                <a:srgbClr val="511A6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rgbClr val="093474">
              <a:alpha val="898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F1B2A8FE-AF35-A331-3024-0E68910FE2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00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B46CE-E52B-5543-93F3-E8C9ED2CB3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rgbClr val="093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C5C57-BC8D-7120-E047-B4DBC63127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9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B46CE-E52B-5543-93F3-E8C9ED2CB3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3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4C92-BC7D-0A4B-B0A3-1E92262F9B88}"/>
              </a:ext>
            </a:extLst>
          </p:cNvPr>
          <p:cNvSpPr/>
          <p:nvPr userDrawn="1"/>
        </p:nvSpPr>
        <p:spPr>
          <a:xfrm>
            <a:off x="-1" y="1511504"/>
            <a:ext cx="9329195" cy="3303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C5912-71F2-B24E-816C-7C2BD0335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rgbClr val="093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B64D6A-9183-1C45-A3BD-DC916A936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rgbClr val="7680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3B7C454-DE8D-811B-E543-9318BC2D02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49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66BB92-63C1-6141-847C-979BFA4976E7}"/>
              </a:ext>
            </a:extLst>
          </p:cNvPr>
          <p:cNvSpPr/>
          <p:nvPr userDrawn="1"/>
        </p:nvSpPr>
        <p:spPr>
          <a:xfrm>
            <a:off x="0" y="5747603"/>
            <a:ext cx="12192000" cy="1118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7C5CA-035D-8CC7-40EB-415BF3D3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462" y="2713"/>
            <a:ext cx="9002626" cy="68627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FF68DC-F8B1-7745-BECC-FFA6C5C0D190}"/>
              </a:ext>
            </a:extLst>
          </p:cNvPr>
          <p:cNvSpPr/>
          <p:nvPr userDrawn="1"/>
        </p:nvSpPr>
        <p:spPr>
          <a:xfrm>
            <a:off x="8311663" y="3950677"/>
            <a:ext cx="3880338" cy="2907323"/>
          </a:xfrm>
          <a:prstGeom prst="rect">
            <a:avLst/>
          </a:prstGeom>
          <a:gradFill>
            <a:gsLst>
              <a:gs pos="45000">
                <a:schemeClr val="bg1">
                  <a:alpha val="0"/>
                  <a:lumMod val="0"/>
                </a:schemeClr>
              </a:gs>
              <a:gs pos="100000">
                <a:srgbClr val="511A6D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614F8-3B73-BE42-9640-FEF511025E2E}"/>
              </a:ext>
            </a:extLst>
          </p:cNvPr>
          <p:cNvSpPr/>
          <p:nvPr userDrawn="1"/>
        </p:nvSpPr>
        <p:spPr>
          <a:xfrm rot="5400000">
            <a:off x="-271990" y="3410290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8C58FA-6F31-C6E6-250E-24D6543C67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0397" y="1454509"/>
            <a:ext cx="2450861" cy="4293093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400" cap="all" spc="300" baseline="0">
                <a:solidFill>
                  <a:srgbClr val="68A2D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place fact or callout here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0831B6E-1B85-7C02-4748-D56DCDC6D1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25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66BB92-63C1-6141-847C-979BFA4976E7}"/>
              </a:ext>
            </a:extLst>
          </p:cNvPr>
          <p:cNvSpPr/>
          <p:nvPr userDrawn="1"/>
        </p:nvSpPr>
        <p:spPr>
          <a:xfrm>
            <a:off x="0" y="5747603"/>
            <a:ext cx="12192000" cy="1118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8CBAF-4E9F-5841-B147-15B83F1CE897}"/>
              </a:ext>
            </a:extLst>
          </p:cNvPr>
          <p:cNvSpPr/>
          <p:nvPr userDrawn="1"/>
        </p:nvSpPr>
        <p:spPr>
          <a:xfrm>
            <a:off x="3206292" y="1"/>
            <a:ext cx="8985707" cy="6866295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614F8-3B73-BE42-9640-FEF511025E2E}"/>
              </a:ext>
            </a:extLst>
          </p:cNvPr>
          <p:cNvSpPr/>
          <p:nvPr userDrawn="1"/>
        </p:nvSpPr>
        <p:spPr>
          <a:xfrm rot="5400000">
            <a:off x="-271990" y="3410290"/>
            <a:ext cx="6866294" cy="4571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BF6EE6AF-C97C-896D-F3D1-503ADA139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26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4F1404-D2CE-2A42-AE34-83FAF882D495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B259D-1442-5C6F-9B79-C9D043F38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713"/>
            <a:ext cx="12210089" cy="56417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518357-8A10-4F4C-B075-F77468C14697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C27776-EA95-20B3-8843-0F6258A802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14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4F1404-D2CE-2A42-AE34-83FAF882D495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518357-8A10-4F4C-B075-F77468C14697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381A1D-4BF9-9143-9920-C71594C8C150}"/>
              </a:ext>
            </a:extLst>
          </p:cNvPr>
          <p:cNvSpPr/>
          <p:nvPr userDrawn="1"/>
        </p:nvSpPr>
        <p:spPr>
          <a:xfrm>
            <a:off x="0" y="1"/>
            <a:ext cx="12210089" cy="564172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8D0DD7-6754-B5A6-80DB-3F415539C0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4" y="1149658"/>
            <a:ext cx="80162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12D34B-FBCC-A36B-07F0-882EDE9635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764" y="3629333"/>
            <a:ext cx="80162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2DD4FE-C007-F9C4-9AB3-62CC3F213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6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09D69-5867-4F94-B7CC-C5D5DE9E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213" y="1709738"/>
            <a:ext cx="10640007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23864-DFF3-4FD3-B035-8111D2A02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152" y="4589463"/>
            <a:ext cx="10640007" cy="104537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4B5D1-BA80-473B-99D2-40AC1A14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8CC5B-AFC8-48CF-B0F4-FDB5D36F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CAC44-1422-465F-A1E2-44EEC09C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344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777B67-5D1C-0844-9103-B7D3E7CC3F52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03794-02AE-36B8-6355-DEEAE652A9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713"/>
            <a:ext cx="12210089" cy="56417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A9E4F9-B93B-E34C-98E2-782A02602E26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B8253-0D7D-1491-60C0-725D6EFEB0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92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777B67-5D1C-0844-9103-B7D3E7CC3F52}"/>
              </a:ext>
            </a:extLst>
          </p:cNvPr>
          <p:cNvSpPr/>
          <p:nvPr userDrawn="1"/>
        </p:nvSpPr>
        <p:spPr>
          <a:xfrm>
            <a:off x="0" y="5646804"/>
            <a:ext cx="12210089" cy="121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E5D18-C4C4-6841-A2EA-4D021D633755}"/>
              </a:ext>
            </a:extLst>
          </p:cNvPr>
          <p:cNvSpPr/>
          <p:nvPr userDrawn="1"/>
        </p:nvSpPr>
        <p:spPr>
          <a:xfrm>
            <a:off x="0" y="1"/>
            <a:ext cx="12210089" cy="564172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A9E4F9-B93B-E34C-98E2-782A02602E26}"/>
              </a:ext>
            </a:extLst>
          </p:cNvPr>
          <p:cNvSpPr/>
          <p:nvPr userDrawn="1"/>
        </p:nvSpPr>
        <p:spPr>
          <a:xfrm rot="5400000" flipV="1">
            <a:off x="6077525" y="-412153"/>
            <a:ext cx="55038" cy="12210089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0D2EB-F8D0-F5E3-9606-B74E1FE41F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7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65364-46C4-C321-C06A-38F8525B7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77132"/>
            <a:ext cx="12210089" cy="45673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9BED4-AC56-A847-8A2E-91276B2922D2}"/>
              </a:ext>
            </a:extLst>
          </p:cNvPr>
          <p:cNvSpPr/>
          <p:nvPr userDrawn="1"/>
        </p:nvSpPr>
        <p:spPr>
          <a:xfrm>
            <a:off x="0" y="5653668"/>
            <a:ext cx="12191237" cy="1204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E9F7C6-7CE2-3233-5491-F298CDDC21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30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4059AD-669C-E241-ABAA-8A0DCE07E8AC}"/>
              </a:ext>
            </a:extLst>
          </p:cNvPr>
          <p:cNvSpPr/>
          <p:nvPr userDrawn="1"/>
        </p:nvSpPr>
        <p:spPr>
          <a:xfrm>
            <a:off x="0" y="1077132"/>
            <a:ext cx="12210089" cy="4564592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AC694-2970-F641-A5C5-A543112F3AB9}"/>
              </a:ext>
            </a:extLst>
          </p:cNvPr>
          <p:cNvSpPr/>
          <p:nvPr userDrawn="1"/>
        </p:nvSpPr>
        <p:spPr>
          <a:xfrm>
            <a:off x="1" y="3642610"/>
            <a:ext cx="8677656" cy="1663908"/>
          </a:xfrm>
          <a:prstGeom prst="rect">
            <a:avLst/>
          </a:prstGeom>
          <a:solidFill>
            <a:srgbClr val="68A2D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C16B3B-9318-0E47-99E9-DEB28D75EE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4360" y="3958640"/>
            <a:ext cx="7045378" cy="1031847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9BED4-AC56-A847-8A2E-91276B2922D2}"/>
              </a:ext>
            </a:extLst>
          </p:cNvPr>
          <p:cNvSpPr/>
          <p:nvPr userDrawn="1"/>
        </p:nvSpPr>
        <p:spPr>
          <a:xfrm>
            <a:off x="0" y="5653668"/>
            <a:ext cx="12191237" cy="1204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08FCC-B1C3-9504-8B2E-36D0CCEF8D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2535" y="6386605"/>
            <a:ext cx="1551266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1708-F5FF-48FA-B940-8B639C81A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579" y="365125"/>
            <a:ext cx="10682146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2EE47-83AE-48BB-9C5F-9BB0C40C9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703" y="1825625"/>
            <a:ext cx="5146958" cy="3868593"/>
          </a:xfrm>
        </p:spPr>
        <p:txBody>
          <a:bodyPr/>
          <a:lstStyle>
            <a:lvl1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3pPr>
            <a:lvl4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0DFCC-45EB-4AA4-B615-600601983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993" y="1825625"/>
            <a:ext cx="5182732" cy="3868593"/>
          </a:xfrm>
        </p:spPr>
        <p:txBody>
          <a:bodyPr/>
          <a:lstStyle>
            <a:lvl1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3pPr>
            <a:lvl4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tx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E0965-C859-4EB6-89D3-7FD9C1057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12ECF-E291-41D6-AD1D-AAA71CA6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CD248-3503-42B9-A86F-91923AF1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3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24EF-528E-46A0-BF0D-6CA6E9999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6" y="365125"/>
            <a:ext cx="1051560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04860-339B-4335-A0A5-39EC4A9C92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3220" y="1690688"/>
            <a:ext cx="5115689" cy="791234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6196D-4EAC-45DF-8CCF-F084BEE22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29" y="2505075"/>
            <a:ext cx="5115689" cy="32900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857B0-6DA1-4E2B-A5D7-75DC5DEFD04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34540" y="1687101"/>
            <a:ext cx="4984286" cy="733041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117D5-3F7B-4181-90B3-28944E451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80" y="2516951"/>
            <a:ext cx="4978282" cy="3278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A035A0-9E61-4FBF-83CB-DE2F1435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0C0A21-114E-469B-BAF9-B45ECAB8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90647-2E4D-4A1E-9B9F-29248836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9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0E4A-D5DA-4C4B-B8BE-9DDA91B35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FD586-4B54-4C10-89D5-E4D9BD6A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D6CCB-E602-48D4-AF04-1CBCA403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8710B-6D14-4617-AD4E-48509171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27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F89FF-03DB-4633-84D0-08FBDD5A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E62DE-D883-4164-86CD-4E3CEA5C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CC548-CD17-49A7-913D-0D8C045C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79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6D22-5159-49E3-BB7F-52F868160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57" y="457200"/>
            <a:ext cx="4114800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C6D47-356F-44E5-8080-0113B776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76597"/>
            <a:ext cx="6172200" cy="4453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CAD40-8C40-4217-8ACC-A274E474F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223" y="2057400"/>
            <a:ext cx="4114800" cy="36724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774C5-3E17-4B09-9890-8D828AF26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38872-F0D3-4D9B-A29D-2E63240A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469C9-220D-4F45-B812-5201BDA4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13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2670-8927-44BD-A2FE-2BA7E37A3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282" y="457200"/>
            <a:ext cx="3932237" cy="1549262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F50D4-D809-48FF-8949-7B800C3A4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760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753EC-9A03-46E4-8CB3-5AC09D969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282" y="2057400"/>
            <a:ext cx="3932237" cy="36902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853C9-3EFB-41BB-ABA2-1F7831FA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36C5-0A92-4502-AA74-B995BDCF208A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7DE5F-360D-44E3-B2AD-9C0C9E22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75E9E-46EA-46B7-B5EC-1FAABD06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3D20-B41A-4E7F-B431-D4A85DE2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0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D8B279-006E-45AE-9DF4-35CD375C41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B02495-A369-4DE5-A8E8-FCE65F23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5" y="365125"/>
            <a:ext cx="10635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BE7ED-C0A1-4E9D-A00C-6999EAB33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458" y="1813750"/>
            <a:ext cx="10670268" cy="3990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994A6-E6C9-4077-8907-747E4514C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632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E7B736C5-0A92-4502-AA74-B995BDCF208A}" type="datetimeFigureOut">
              <a:rPr lang="en-GB" smtClean="0"/>
              <a:pPr/>
              <a:t>17/02/2024</a:t>
            </a:fld>
            <a:endParaRPr lang="en-GB" sz="1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EE4E-F268-4348-9641-5AD819CF9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72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sz="1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F2274-0980-4F9F-8131-07FE6DF6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7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24443D20-B41A-4E7F-B431-D4A85DE2CB5E}" type="slidenum">
              <a:rPr lang="en-GB" smtClean="0"/>
              <a:pPr/>
              <a:t>‹#›</a:t>
            </a:fld>
            <a:endParaRPr lang="en-GB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29EFE85-8AF3-A283-E8BD-F18536B863F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4089" y="5844540"/>
            <a:ext cx="1054837" cy="4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>
          <p15:clr>
            <a:srgbClr val="F26B43"/>
          </p15:clr>
        </p15:guide>
        <p15:guide id="2" pos="3817">
          <p15:clr>
            <a:srgbClr val="F26B43"/>
          </p15:clr>
        </p15:guide>
        <p15:guide id="3" orient="horz" pos="187">
          <p15:clr>
            <a:srgbClr val="F26B43"/>
          </p15:clr>
        </p15:guide>
        <p15:guide id="4" pos="234">
          <p15:clr>
            <a:srgbClr val="F26B43"/>
          </p15:clr>
        </p15:guide>
        <p15:guide id="5" pos="7174">
          <p15:clr>
            <a:srgbClr val="F26B43"/>
          </p15:clr>
        </p15:guide>
        <p15:guide id="6" pos="506">
          <p15:clr>
            <a:srgbClr val="F26B43"/>
          </p15:clr>
        </p15:guide>
        <p15:guide id="7" pos="100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D7247-6984-064F-94EA-C0DFD773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D39C10-9907-A545-98BC-7C22A4951E72}"/>
              </a:ext>
            </a:extLst>
          </p:cNvPr>
          <p:cNvSpPr/>
          <p:nvPr userDrawn="1"/>
        </p:nvSpPr>
        <p:spPr>
          <a:xfrm>
            <a:off x="1" y="6103917"/>
            <a:ext cx="12192000" cy="754083"/>
          </a:xfrm>
          <a:prstGeom prst="rect">
            <a:avLst/>
          </a:prstGeom>
          <a:solidFill>
            <a:srgbClr val="003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5BA66D-FD19-BD45-B179-B93AD23D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0BD49DC-8E37-ED4C-A258-E5C05278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10312"/>
            <a:ext cx="688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400" b="0" i="0" u="none" strike="noStrike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#ENDO2022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3183E0-117F-544C-8550-763B88F1E654}"/>
              </a:ext>
            </a:extLst>
          </p:cNvPr>
          <p:cNvSpPr/>
          <p:nvPr userDrawn="1"/>
        </p:nvSpPr>
        <p:spPr>
          <a:xfrm rot="5400000" flipV="1">
            <a:off x="6066698" y="-63492"/>
            <a:ext cx="58607" cy="12192001"/>
          </a:xfrm>
          <a:prstGeom prst="rect">
            <a:avLst/>
          </a:prstGeom>
          <a:solidFill>
            <a:srgbClr val="68A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9D61D52-6626-4FC8-D305-A3E20EF9313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9802535" y="6386605"/>
            <a:ext cx="1551265" cy="2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8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0" i="0" kern="1200" cap="all" spc="300" baseline="0">
          <a:solidFill>
            <a:srgbClr val="093474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rgbClr val="7680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rgbClr val="68A2D8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8.png"/><Relationship Id="rId4" Type="http://schemas.openxmlformats.org/officeDocument/2006/relationships/image" Target="../media/image5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18.pn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31.png"/><Relationship Id="rId21" Type="http://schemas.openxmlformats.org/officeDocument/2006/relationships/image" Target="../media/image48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18.pn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32.sv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B6E3F5-9AD4-0B5F-620E-E50DDC2C0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077" y="2448975"/>
            <a:ext cx="10474037" cy="1960050"/>
          </a:xfrm>
        </p:spPr>
        <p:txBody>
          <a:bodyPr>
            <a:normAutofit fontScale="90000"/>
          </a:bodyPr>
          <a:lstStyle/>
          <a:p>
            <a:pPr algn="ctr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Effects of testosterone treatment </a:t>
            </a:r>
            <a:br>
              <a:rPr lang="en-GB" dirty="0"/>
            </a:br>
            <a:r>
              <a:rPr lang="en-GB" dirty="0"/>
              <a:t>on clinical fractures</a:t>
            </a:r>
            <a:br>
              <a:rPr lang="en-US" dirty="0"/>
            </a:br>
            <a:r>
              <a:rPr lang="en-US" dirty="0"/>
              <a:t>The TRAVERSE Trial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C4D1DC-CF39-D814-CE66-52534095403A}"/>
              </a:ext>
            </a:extLst>
          </p:cNvPr>
          <p:cNvGrpSpPr/>
          <p:nvPr/>
        </p:nvGrpSpPr>
        <p:grpSpPr>
          <a:xfrm>
            <a:off x="5281190" y="4982243"/>
            <a:ext cx="1195815" cy="1195815"/>
            <a:chOff x="5281190" y="4982243"/>
            <a:chExt cx="1195815" cy="1195815"/>
          </a:xfrm>
        </p:grpSpPr>
        <p:sp>
          <p:nvSpPr>
            <p:cNvPr id="5" name="Rounded Rectangle 88">
              <a:extLst>
                <a:ext uri="{FF2B5EF4-FFF2-40B4-BE49-F238E27FC236}">
                  <a16:creationId xmlns:a16="http://schemas.microsoft.com/office/drawing/2014/main" id="{4655A465-BDC4-3F4A-890A-CA9FDB5F0752}"/>
                </a:ext>
              </a:extLst>
            </p:cNvPr>
            <p:cNvSpPr/>
            <p:nvPr/>
          </p:nvSpPr>
          <p:spPr>
            <a:xfrm>
              <a:off x="5281190" y="4982243"/>
              <a:ext cx="1195815" cy="11958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A5F9C67-60BA-1147-D7CA-D3248D9CCB9E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22535" y="5023588"/>
              <a:ext cx="1113126" cy="1113126"/>
            </a:xfrm>
            <a:prstGeom prst="rect">
              <a:avLst/>
            </a:prstGeom>
          </p:spPr>
        </p:pic>
      </p:grpSp>
      <p:pic>
        <p:nvPicPr>
          <p:cNvPr id="9" name="Picture 8" descr="A blue and grey logo&#10;&#10;Description automatically generated">
            <a:extLst>
              <a:ext uri="{FF2B5EF4-FFF2-40B4-BE49-F238E27FC236}">
                <a16:creationId xmlns:a16="http://schemas.microsoft.com/office/drawing/2014/main" id="{1F7EAA45-ED91-6DD4-326A-6C3E69A01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67" y="498155"/>
            <a:ext cx="5260859" cy="166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62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4966FAA-28D7-F21A-F692-10614618C115}"/>
              </a:ext>
            </a:extLst>
          </p:cNvPr>
          <p:cNvSpPr/>
          <p:nvPr/>
        </p:nvSpPr>
        <p:spPr>
          <a:xfrm>
            <a:off x="155861" y="1914780"/>
            <a:ext cx="2036619" cy="111484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E9C092B-2C2B-E461-6001-CCF5A4E33AD5}"/>
              </a:ext>
            </a:extLst>
          </p:cNvPr>
          <p:cNvGrpSpPr/>
          <p:nvPr/>
        </p:nvGrpSpPr>
        <p:grpSpPr>
          <a:xfrm>
            <a:off x="699686" y="2011308"/>
            <a:ext cx="437597" cy="921790"/>
            <a:chOff x="-321547" y="2555933"/>
            <a:chExt cx="1808704" cy="381000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BEE484-14DE-8A24-B3B6-175CCDE32E60}"/>
                </a:ext>
              </a:extLst>
            </p:cNvPr>
            <p:cNvSpPr/>
            <p:nvPr/>
          </p:nvSpPr>
          <p:spPr>
            <a:xfrm>
              <a:off x="295633" y="3391759"/>
              <a:ext cx="976277" cy="953360"/>
            </a:xfrm>
            <a:custGeom>
              <a:avLst/>
              <a:gdLst>
                <a:gd name="connsiteX0" fmla="*/ 68752 w 976277"/>
                <a:gd name="connsiteY0" fmla="*/ 0 h 953360"/>
                <a:gd name="connsiteX1" fmla="*/ 595850 w 976277"/>
                <a:gd name="connsiteY1" fmla="*/ 0 h 953360"/>
                <a:gd name="connsiteX2" fmla="*/ 655435 w 976277"/>
                <a:gd name="connsiteY2" fmla="*/ 4584 h 953360"/>
                <a:gd name="connsiteX3" fmla="*/ 708144 w 976277"/>
                <a:gd name="connsiteY3" fmla="*/ 16043 h 953360"/>
                <a:gd name="connsiteX4" fmla="*/ 976277 w 976277"/>
                <a:gd name="connsiteY4" fmla="*/ 538557 h 953360"/>
                <a:gd name="connsiteX5" fmla="*/ 861690 w 976277"/>
                <a:gd name="connsiteY5" fmla="*/ 708145 h 953360"/>
                <a:gd name="connsiteX6" fmla="*/ 850232 w 976277"/>
                <a:gd name="connsiteY6" fmla="*/ 776897 h 953360"/>
                <a:gd name="connsiteX7" fmla="*/ 834190 w 976277"/>
                <a:gd name="connsiteY7" fmla="*/ 834190 h 953360"/>
                <a:gd name="connsiteX8" fmla="*/ 676060 w 976277"/>
                <a:gd name="connsiteY8" fmla="*/ 912109 h 953360"/>
                <a:gd name="connsiteX9" fmla="*/ 302508 w 976277"/>
                <a:gd name="connsiteY9" fmla="*/ 953360 h 953360"/>
                <a:gd name="connsiteX10" fmla="*/ 64169 w 976277"/>
                <a:gd name="connsiteY10" fmla="*/ 847940 h 953360"/>
                <a:gd name="connsiteX11" fmla="*/ 0 w 976277"/>
                <a:gd name="connsiteY11" fmla="*/ 598142 h 953360"/>
                <a:gd name="connsiteX12" fmla="*/ 80211 w 976277"/>
                <a:gd name="connsiteY12" fmla="*/ 375844 h 953360"/>
                <a:gd name="connsiteX13" fmla="*/ 68752 w 976277"/>
                <a:gd name="connsiteY13" fmla="*/ 0 h 95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6277" h="953360">
                  <a:moveTo>
                    <a:pt x="68752" y="0"/>
                  </a:moveTo>
                  <a:lnTo>
                    <a:pt x="595850" y="0"/>
                  </a:lnTo>
                  <a:lnTo>
                    <a:pt x="655435" y="4584"/>
                  </a:lnTo>
                  <a:lnTo>
                    <a:pt x="708144" y="16043"/>
                  </a:lnTo>
                  <a:lnTo>
                    <a:pt x="976277" y="538557"/>
                  </a:lnTo>
                  <a:lnTo>
                    <a:pt x="861690" y="708145"/>
                  </a:lnTo>
                  <a:lnTo>
                    <a:pt x="850232" y="776897"/>
                  </a:lnTo>
                  <a:lnTo>
                    <a:pt x="834190" y="834190"/>
                  </a:lnTo>
                  <a:lnTo>
                    <a:pt x="676060" y="912109"/>
                  </a:lnTo>
                  <a:lnTo>
                    <a:pt x="302508" y="953360"/>
                  </a:lnTo>
                  <a:lnTo>
                    <a:pt x="64169" y="847940"/>
                  </a:lnTo>
                  <a:lnTo>
                    <a:pt x="0" y="598142"/>
                  </a:lnTo>
                  <a:lnTo>
                    <a:pt x="80211" y="375844"/>
                  </a:lnTo>
                  <a:lnTo>
                    <a:pt x="6875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C67B4887-AC09-0CA3-B0AC-841D84D48E21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133" r="26395"/>
            <a:stretch/>
          </p:blipFill>
          <p:spPr>
            <a:xfrm>
              <a:off x="-321547" y="2555933"/>
              <a:ext cx="1808704" cy="3810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Fracture </a:t>
            </a:r>
            <a:r>
              <a:rPr lang="en-GB" dirty="0" err="1"/>
              <a:t>substudy</a:t>
            </a:r>
            <a:r>
              <a:rPr lang="en-GB" dirty="0"/>
              <a:t>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2" y="1340465"/>
            <a:ext cx="5189591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9" y="1360561"/>
            <a:ext cx="3613067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Fractures and trauma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aphicFrame>
        <p:nvGraphicFramePr>
          <p:cNvPr id="30" name="Table 11">
            <a:extLst>
              <a:ext uri="{FF2B5EF4-FFF2-40B4-BE49-F238E27FC236}">
                <a16:creationId xmlns:a16="http://schemas.microsoft.com/office/drawing/2014/main" id="{52EB1696-2B20-06E6-1F2D-8E07FF01E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86443"/>
              </p:ext>
            </p:extLst>
          </p:nvPr>
        </p:nvGraphicFramePr>
        <p:xfrm>
          <a:off x="1524001" y="1916685"/>
          <a:ext cx="9965872" cy="42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8588">
                  <a:extLst>
                    <a:ext uri="{9D8B030D-6E8A-4147-A177-3AD203B41FA5}">
                      <a16:colId xmlns:a16="http://schemas.microsoft.com/office/drawing/2014/main" val="3155700149"/>
                    </a:ext>
                  </a:extLst>
                </a:gridCol>
                <a:gridCol w="2358642">
                  <a:extLst>
                    <a:ext uri="{9D8B030D-6E8A-4147-A177-3AD203B41FA5}">
                      <a16:colId xmlns:a16="http://schemas.microsoft.com/office/drawing/2014/main" val="356617585"/>
                    </a:ext>
                  </a:extLst>
                </a:gridCol>
                <a:gridCol w="2358642">
                  <a:extLst>
                    <a:ext uri="{9D8B030D-6E8A-4147-A177-3AD203B41FA5}">
                      <a16:colId xmlns:a16="http://schemas.microsoft.com/office/drawing/2014/main" val="2804417613"/>
                    </a:ext>
                  </a:extLst>
                </a:gridCol>
              </a:tblGrid>
              <a:tr h="486875">
                <a:tc>
                  <a:txBody>
                    <a:bodyPr/>
                    <a:lstStyle/>
                    <a:p>
                      <a:r>
                        <a:rPr lang="en-GB" sz="22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Fracture type,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Testosterone (n=2601)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Placebo (n=2603)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8034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200" b="0" kern="1200" baseline="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Primary analysis: all fractures</a:t>
                      </a:r>
                    </a:p>
                  </a:txBody>
                  <a:tcPr anchor="ctr"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91 (3.50)</a:t>
                      </a:r>
                    </a:p>
                  </a:txBody>
                  <a:tcPr anchor="ctr"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64 (2.46)</a:t>
                      </a:r>
                    </a:p>
                  </a:txBody>
                  <a:tcPr anchor="ctr">
                    <a:solidFill>
                      <a:srgbClr val="CCD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36979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200" b="0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Fracture associated with trauma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84 (3.23)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58 (2.23)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40463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272A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Fall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58 (2.23)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43 (1.65)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3672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272A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Non-fall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25 (0.96)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15 (0.58)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9967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72A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Fracture not associated with trauma</a:t>
                      </a:r>
                    </a:p>
                  </a:txBody>
                  <a:tcPr anchor="ctr"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6 (0.23)</a:t>
                      </a:r>
                    </a:p>
                  </a:txBody>
                  <a:tcPr anchor="ctr"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6 (0.23)</a:t>
                      </a:r>
                    </a:p>
                  </a:txBody>
                  <a:tcPr anchor="ctr">
                    <a:solidFill>
                      <a:srgbClr val="CCD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88527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272A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Undetermined if fracture associated with trauma</a:t>
                      </a:r>
                    </a:p>
                  </a:txBody>
                  <a:tcPr anchor="ctr"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3 (0.12)</a:t>
                      </a:r>
                    </a:p>
                  </a:txBody>
                  <a:tcPr anchor="ctr"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0 (0)</a:t>
                      </a:r>
                    </a:p>
                  </a:txBody>
                  <a:tcPr anchor="ctr">
                    <a:solidFill>
                      <a:srgbClr val="E7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12682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4954B4-0820-E366-C7F7-68E7F0936805}"/>
              </a:ext>
            </a:extLst>
          </p:cNvPr>
          <p:cNvSpPr txBox="1"/>
          <p:nvPr/>
        </p:nvSpPr>
        <p:spPr>
          <a:xfrm>
            <a:off x="1471451" y="617552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en-GB" sz="900" dirty="0">
                <a:solidFill>
                  <a:srgbClr val="005294"/>
                </a:solidFill>
                <a:latin typeface="Poppins Light"/>
              </a:rPr>
              <a:t>Snyder PJ </a:t>
            </a:r>
            <a:r>
              <a:rPr lang="en-GB" sz="900" i="1" dirty="0">
                <a:solidFill>
                  <a:srgbClr val="005294"/>
                </a:solidFill>
                <a:latin typeface="Poppins Light"/>
              </a:rPr>
              <a:t>et al. N Engl J Med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 2024;390:203–11.</a:t>
            </a:r>
            <a:endParaRPr lang="sv-SE" sz="900" dirty="0">
              <a:solidFill>
                <a:srgbClr val="005294"/>
              </a:solidFill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17787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F840F168-3CBA-E9DE-6708-A5CE54C527B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0172" y="160841"/>
            <a:ext cx="3406788" cy="34067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Fracture </a:t>
            </a:r>
            <a:r>
              <a:rPr lang="en-GB" dirty="0" err="1"/>
              <a:t>substudy</a:t>
            </a:r>
            <a:endParaRPr lang="en-GB" dirty="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03F0CF-C230-FDF8-573B-0EEE08C09E73}"/>
              </a:ext>
            </a:extLst>
          </p:cNvPr>
          <p:cNvSpPr/>
          <p:nvPr/>
        </p:nvSpPr>
        <p:spPr>
          <a:xfrm>
            <a:off x="-592852" y="1340465"/>
            <a:ext cx="7027106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EEB4F3E-9165-D53D-04D0-E98219414C09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5483431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How can we explain these results?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A8CE0-A578-CDBF-2A3D-5AAB44B4CAE1}"/>
              </a:ext>
            </a:extLst>
          </p:cNvPr>
          <p:cNvSpPr txBox="1">
            <a:spLocks/>
          </p:cNvSpPr>
          <p:nvPr/>
        </p:nvSpPr>
        <p:spPr>
          <a:xfrm>
            <a:off x="688765" y="1983339"/>
            <a:ext cx="10087897" cy="38472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  <a:tabLst/>
              <a:defRPr/>
            </a:pP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If testosterone improves bone quality, </a:t>
            </a:r>
            <a:br>
              <a:rPr lang="en-US" dirty="0">
                <a:solidFill>
                  <a:srgbClr val="E7E6E6">
                    <a:lumMod val="25000"/>
                  </a:srgbClr>
                </a:solidFill>
                <a:latin typeface="Poppins Light"/>
              </a:rPr>
            </a:b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why does it increase the risk of fracture?</a:t>
            </a:r>
          </a:p>
          <a:p>
            <a:pPr marR="0" lvl="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  <a:tabLst/>
              <a:defRPr/>
            </a:pP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Are the results real? The validity is supported by:</a:t>
            </a:r>
          </a:p>
          <a:p>
            <a:pPr marR="0"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  <a:tabLst/>
              <a:defRPr/>
            </a:pP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If there was no association between testosterone treatment </a:t>
            </a:r>
            <a:br>
              <a:rPr lang="en-US" dirty="0">
                <a:solidFill>
                  <a:srgbClr val="E7E6E6">
                    <a:lumMod val="25000"/>
                  </a:srgbClr>
                </a:solidFill>
                <a:latin typeface="Poppins Light"/>
              </a:rPr>
            </a:b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and fractures, the chance of these results would be only 3%</a:t>
            </a:r>
          </a:p>
          <a:p>
            <a:pPr marR="0"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  <a:tabLst/>
              <a:defRPr/>
            </a:pP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Testosterone increased the risk of all types of fractures (Forest plot)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  <a:defRPr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Speculation:</a:t>
            </a: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 Testosterone treatment led to an increase in physical activity, which led to an increase in trauma and therefore more fractures</a:t>
            </a:r>
          </a:p>
        </p:txBody>
      </p:sp>
    </p:spTree>
    <p:extLst>
      <p:ext uri="{BB962C8B-B14F-4D97-AF65-F5344CB8AC3E}">
        <p14:creationId xmlns:p14="http://schemas.microsoft.com/office/powerpoint/2010/main" val="334927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13A2F-86D1-34BD-254C-89C7640FB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29E26E6-C43C-0E74-BCB9-8B4CE514D6D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0172" y="160841"/>
            <a:ext cx="3406788" cy="34067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ACEC0F-5E40-6205-77FA-4C11DB40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Fracture </a:t>
            </a:r>
            <a:r>
              <a:rPr lang="en-GB" dirty="0" err="1"/>
              <a:t>substudy</a:t>
            </a:r>
            <a:endParaRPr lang="en-GB" dirty="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11590CA-DB0D-D6F2-C4B4-F56D08484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F5B97B1-CE66-F8B2-2CFE-929676486C97}"/>
              </a:ext>
            </a:extLst>
          </p:cNvPr>
          <p:cNvSpPr/>
          <p:nvPr/>
        </p:nvSpPr>
        <p:spPr>
          <a:xfrm>
            <a:off x="-592852" y="1340465"/>
            <a:ext cx="7027106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87039AC-2EB0-56D6-3433-962CD2151027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5483431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How can we explain these results?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47DFB-FF31-DB4D-0015-D2C16DFEA7E2}"/>
              </a:ext>
            </a:extLst>
          </p:cNvPr>
          <p:cNvSpPr txBox="1">
            <a:spLocks/>
          </p:cNvSpPr>
          <p:nvPr/>
        </p:nvSpPr>
        <p:spPr>
          <a:xfrm>
            <a:off x="688765" y="1983339"/>
            <a:ext cx="8686347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  <a:tabLst/>
              <a:defRPr/>
            </a:pP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+mj-lt"/>
              </a:rPr>
              <a:t>Might </a:t>
            </a:r>
            <a:r>
              <a:rPr lang="en-US" dirty="0" err="1">
                <a:solidFill>
                  <a:srgbClr val="E7E6E6">
                    <a:lumMod val="25000"/>
                  </a:srgbClr>
                </a:solidFill>
                <a:latin typeface="+mj-lt"/>
              </a:rPr>
              <a:t>TTh</a:t>
            </a: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+mj-lt"/>
              </a:rPr>
              <a:t> increase the risk of osteoporotic fracture </a:t>
            </a:r>
            <a:br>
              <a:rPr lang="en-US" dirty="0">
                <a:solidFill>
                  <a:srgbClr val="E7E6E6">
                    <a:lumMod val="25000"/>
                  </a:srgbClr>
                </a:solidFill>
                <a:latin typeface="+mj-lt"/>
              </a:rPr>
            </a:b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+mj-lt"/>
              </a:rPr>
              <a:t>by adversely affecting bone structure and strength?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4CD257-C446-A813-FEB7-3B89C8C66F0F}"/>
              </a:ext>
            </a:extLst>
          </p:cNvPr>
          <p:cNvSpPr txBox="1"/>
          <p:nvPr/>
        </p:nvSpPr>
        <p:spPr>
          <a:xfrm>
            <a:off x="1471451" y="6037028"/>
            <a:ext cx="1008789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en-GB" sz="900" dirty="0" err="1">
                <a:solidFill>
                  <a:srgbClr val="005294"/>
                </a:solidFill>
                <a:latin typeface="Poppins Light"/>
              </a:rPr>
              <a:t>TTh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, testosterone therapy.</a:t>
            </a:r>
          </a:p>
          <a:p>
            <a:pPr>
              <a:defRPr/>
            </a:pPr>
            <a:r>
              <a:rPr lang="en-GB" sz="900" dirty="0">
                <a:solidFill>
                  <a:srgbClr val="005294"/>
                </a:solidFill>
                <a:latin typeface="Poppins Light"/>
              </a:rPr>
              <a:t>Grossmann M, </a:t>
            </a:r>
            <a:r>
              <a:rPr lang="en-GB" sz="900" dirty="0" err="1">
                <a:solidFill>
                  <a:srgbClr val="005294"/>
                </a:solidFill>
                <a:latin typeface="Poppins Light"/>
              </a:rPr>
              <a:t>Anawalt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 BD.</a:t>
            </a:r>
            <a:r>
              <a:rPr lang="en-GB" sz="900" i="1" dirty="0">
                <a:solidFill>
                  <a:srgbClr val="005294"/>
                </a:solidFill>
                <a:latin typeface="Poppins Light"/>
              </a:rPr>
              <a:t> N Engl J Med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 2024;390:267–8.</a:t>
            </a:r>
            <a:endParaRPr lang="sv-SE" sz="900" dirty="0">
              <a:solidFill>
                <a:srgbClr val="005294"/>
              </a:solidFill>
              <a:latin typeface="Poppins Ligh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A8D803-D664-9BAE-AC03-839943ADD00A}"/>
              </a:ext>
            </a:extLst>
          </p:cNvPr>
          <p:cNvGrpSpPr/>
          <p:nvPr/>
        </p:nvGrpSpPr>
        <p:grpSpPr>
          <a:xfrm>
            <a:off x="856460" y="3192218"/>
            <a:ext cx="1775201" cy="2029025"/>
            <a:chOff x="876554" y="3192218"/>
            <a:chExt cx="1775201" cy="202902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C66FE2D-541A-D3A6-3A9B-EE7F5030A950}"/>
                </a:ext>
              </a:extLst>
            </p:cNvPr>
            <p:cNvSpPr/>
            <p:nvPr/>
          </p:nvSpPr>
          <p:spPr>
            <a:xfrm>
              <a:off x="990431" y="3192218"/>
              <a:ext cx="1547446" cy="2029025"/>
            </a:xfrm>
            <a:prstGeom prst="roundRect">
              <a:avLst/>
            </a:prstGeom>
            <a:solidFill>
              <a:srgbClr val="E7EBF2"/>
            </a:solidFill>
            <a:ln w="32854" cap="flat">
              <a:solidFill>
                <a:schemeClr val="accent1"/>
              </a:solidFill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2C225BA-8BD4-0BBD-D885-EE9B5CDE782D}"/>
                </a:ext>
              </a:extLst>
            </p:cNvPr>
            <p:cNvGrpSpPr/>
            <p:nvPr/>
          </p:nvGrpSpPr>
          <p:grpSpPr>
            <a:xfrm>
              <a:off x="876554" y="3263364"/>
              <a:ext cx="1775201" cy="1898311"/>
              <a:chOff x="876554" y="3263364"/>
              <a:chExt cx="1775201" cy="1898311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3A4909C-BB9D-81D1-BBA5-4CE26AC20661}"/>
                  </a:ext>
                </a:extLst>
              </p:cNvPr>
              <p:cNvSpPr/>
              <p:nvPr/>
            </p:nvSpPr>
            <p:spPr>
              <a:xfrm>
                <a:off x="1517301" y="3516923"/>
                <a:ext cx="401934" cy="753626"/>
              </a:xfrm>
              <a:custGeom>
                <a:avLst/>
                <a:gdLst>
                  <a:gd name="connsiteX0" fmla="*/ 351692 w 401934"/>
                  <a:gd name="connsiteY0" fmla="*/ 0 h 753626"/>
                  <a:gd name="connsiteX1" fmla="*/ 120580 w 401934"/>
                  <a:gd name="connsiteY1" fmla="*/ 0 h 753626"/>
                  <a:gd name="connsiteX2" fmla="*/ 0 w 401934"/>
                  <a:gd name="connsiteY2" fmla="*/ 381837 h 753626"/>
                  <a:gd name="connsiteX3" fmla="*/ 120580 w 401934"/>
                  <a:gd name="connsiteY3" fmla="*/ 753626 h 753626"/>
                  <a:gd name="connsiteX4" fmla="*/ 401934 w 401934"/>
                  <a:gd name="connsiteY4" fmla="*/ 643095 h 753626"/>
                  <a:gd name="connsiteX5" fmla="*/ 351692 w 401934"/>
                  <a:gd name="connsiteY5" fmla="*/ 0 h 75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1934" h="753626">
                    <a:moveTo>
                      <a:pt x="351692" y="0"/>
                    </a:moveTo>
                    <a:lnTo>
                      <a:pt x="120580" y="0"/>
                    </a:lnTo>
                    <a:lnTo>
                      <a:pt x="0" y="381837"/>
                    </a:lnTo>
                    <a:lnTo>
                      <a:pt x="120580" y="753626"/>
                    </a:lnTo>
                    <a:lnTo>
                      <a:pt x="401934" y="643095"/>
                    </a:lnTo>
                    <a:lnTo>
                      <a:pt x="35169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B11A490-269C-2C70-6351-9D70158D7B5D}"/>
                  </a:ext>
                </a:extLst>
              </p:cNvPr>
              <p:cNvGrpSpPr/>
              <p:nvPr/>
            </p:nvGrpSpPr>
            <p:grpSpPr>
              <a:xfrm>
                <a:off x="876554" y="3263364"/>
                <a:ext cx="1775201" cy="1898311"/>
                <a:chOff x="534908" y="3248246"/>
                <a:chExt cx="1775201" cy="1898311"/>
              </a:xfrm>
            </p:grpSpPr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780F65AE-001D-F070-6412-AA2B51BD589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34908" y="4315560"/>
                  <a:ext cx="1775201" cy="830997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2000" kern="120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1800" kern="120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1600" kern="120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Char char="§"/>
                    <a:defRPr sz="1400" kern="120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fontAlgn="base">
                    <a:lnSpc>
                      <a:spcPct val="100000"/>
                    </a:lnSpc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006EAB"/>
                    </a:buClr>
                    <a:buSzPct val="110000"/>
                    <a:buNone/>
                    <a:tabLst/>
                    <a:defRPr/>
                  </a:pPr>
                  <a:r>
                    <a:rPr lang="en-US" dirty="0">
                      <a:solidFill>
                        <a:schemeClr val="accent1"/>
                      </a:solidFill>
                      <a:latin typeface="+mj-lt"/>
                    </a:rPr>
                    <a:t>Appears</a:t>
                  </a:r>
                  <a:br>
                    <a:rPr lang="en-US" dirty="0">
                      <a:solidFill>
                        <a:schemeClr val="accent1"/>
                      </a:solidFill>
                      <a:latin typeface="+mj-lt"/>
                    </a:rPr>
                  </a:br>
                  <a:r>
                    <a:rPr lang="en-US" dirty="0">
                      <a:solidFill>
                        <a:schemeClr val="accent1"/>
                      </a:solidFill>
                      <a:latin typeface="+mj-lt"/>
                    </a:rPr>
                    <a:t>unlikely</a:t>
                  </a:r>
                </a:p>
              </p:txBody>
            </p:sp>
            <p:pic>
              <p:nvPicPr>
                <p:cNvPr id="13" name="Graphic 12">
                  <a:extLst>
                    <a:ext uri="{FF2B5EF4-FFF2-40B4-BE49-F238E27FC236}">
                      <a16:creationId xmlns:a16="http://schemas.microsoft.com/office/drawing/2014/main" id="{F4212ADE-44F2-2F7F-F443-21BD3EF5FD7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466" y="3248246"/>
                  <a:ext cx="1136085" cy="113608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D1FDD24-94A8-3E19-AE44-9E82789F53F8}"/>
              </a:ext>
            </a:extLst>
          </p:cNvPr>
          <p:cNvSpPr txBox="1"/>
          <p:nvPr/>
        </p:nvSpPr>
        <p:spPr>
          <a:xfrm>
            <a:off x="3195147" y="3009686"/>
            <a:ext cx="82506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base"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GB" sz="2000" spc="-1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Fracture incidence increased immediately at treatment onset </a:t>
            </a:r>
            <a:r>
              <a:rPr lang="en-GB" sz="20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– a finding that is 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too rapid to be due to effects on bone</a:t>
            </a:r>
          </a:p>
          <a:p>
            <a:pPr marL="685800" lvl="1" indent="-228600" fontAlgn="base">
              <a:spcBef>
                <a:spcPts val="600"/>
              </a:spcBef>
              <a:spcAft>
                <a:spcPct val="0"/>
              </a:spcAft>
              <a:buClr>
                <a:srgbClr val="006EAB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The rapid divergence between trial groups is </a:t>
            </a:r>
            <a:r>
              <a:rPr lang="en-GB" dirty="0">
                <a:solidFill>
                  <a:schemeClr val="accent1"/>
                </a:solidFill>
                <a:latin typeface="+mj-lt"/>
              </a:rPr>
              <a:t>more likely </a:t>
            </a:r>
            <a:br>
              <a:rPr lang="en-GB" dirty="0">
                <a:solidFill>
                  <a:schemeClr val="accent1"/>
                </a:solidFill>
                <a:latin typeface="+mj-lt"/>
              </a:rPr>
            </a:br>
            <a:r>
              <a:rPr lang="en-GB" dirty="0">
                <a:solidFill>
                  <a:schemeClr val="accent1"/>
                </a:solidFill>
                <a:latin typeface="+mj-lt"/>
              </a:rPr>
              <a:t>related to behavioural changes</a:t>
            </a:r>
          </a:p>
          <a:p>
            <a:pPr marL="685800" lvl="1" indent="-228600" fontAlgn="base">
              <a:spcBef>
                <a:spcPts val="600"/>
              </a:spcBef>
              <a:spcAft>
                <a:spcPct val="0"/>
              </a:spcAft>
              <a:buClr>
                <a:srgbClr val="006EAB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GB" dirty="0" err="1">
                <a:solidFill>
                  <a:srgbClr val="E7E6E6">
                    <a:lumMod val="25000"/>
                  </a:srgbClr>
                </a:solidFill>
                <a:latin typeface="Poppins Light"/>
              </a:rPr>
              <a:t>TTh</a:t>
            </a:r>
            <a:r>
              <a:rPr lang="en-GB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 may have affected behaviours such as engaging </a:t>
            </a:r>
            <a:br>
              <a:rPr lang="en-GB" dirty="0">
                <a:solidFill>
                  <a:srgbClr val="E7E6E6">
                    <a:lumMod val="25000"/>
                  </a:srgbClr>
                </a:solidFill>
                <a:latin typeface="Poppins Light"/>
              </a:rPr>
            </a:br>
            <a:r>
              <a:rPr lang="en-GB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in physical activities associated with fracture risk</a:t>
            </a:r>
            <a:endParaRPr lang="en-GB" sz="2000" dirty="0">
              <a:solidFill>
                <a:srgbClr val="E7E6E6">
                  <a:lumMod val="25000"/>
                </a:srgbClr>
              </a:solidFill>
              <a:latin typeface="Poppins Light"/>
            </a:endParaRPr>
          </a:p>
          <a:p>
            <a:pPr marL="228600" indent="-228600" fontAlgn="base"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There was 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no substantial between-group difference </a:t>
            </a:r>
            <a:br>
              <a:rPr lang="en-GB" sz="2000" dirty="0">
                <a:solidFill>
                  <a:schemeClr val="accent1"/>
                </a:solidFill>
                <a:latin typeface="+mj-lt"/>
              </a:rPr>
            </a:br>
            <a:r>
              <a:rPr lang="en-GB" sz="2000" dirty="0">
                <a:solidFill>
                  <a:schemeClr val="accent1"/>
                </a:solidFill>
                <a:latin typeface="+mj-lt"/>
              </a:rPr>
              <a:t>in the incidence of typical osteoporotic clinical fractures</a:t>
            </a:r>
            <a:r>
              <a:rPr lang="en-GB" sz="20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 (spine, hip, humerus and wrist) in this </a:t>
            </a:r>
            <a:r>
              <a:rPr lang="en-GB" sz="2000" dirty="0" err="1">
                <a:solidFill>
                  <a:srgbClr val="E7E6E6">
                    <a:lumMod val="25000"/>
                  </a:srgbClr>
                </a:solidFill>
                <a:latin typeface="Poppins Light"/>
              </a:rPr>
              <a:t>substudy</a:t>
            </a:r>
            <a:endParaRPr lang="en-GB" sz="2000" dirty="0">
              <a:solidFill>
                <a:srgbClr val="E7E6E6">
                  <a:lumMod val="25000"/>
                </a:srgbClr>
              </a:solidFill>
              <a:latin typeface="Poppins Ligh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515504-B3A1-05D7-FFB3-8EBBE8FA1DBF}"/>
              </a:ext>
            </a:extLst>
          </p:cNvPr>
          <p:cNvSpPr/>
          <p:nvPr/>
        </p:nvSpPr>
        <p:spPr>
          <a:xfrm>
            <a:off x="2968545" y="2977327"/>
            <a:ext cx="430167" cy="4301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DF7B30-0E20-B336-D54F-1B410EB66E47}"/>
              </a:ext>
            </a:extLst>
          </p:cNvPr>
          <p:cNvSpPr/>
          <p:nvPr/>
        </p:nvSpPr>
        <p:spPr>
          <a:xfrm>
            <a:off x="2968545" y="5005967"/>
            <a:ext cx="430167" cy="4301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+mj-lt"/>
              </a:rPr>
              <a:t>2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367F6CB-78AE-90D3-8FB0-D9960D01FB3D}"/>
              </a:ext>
            </a:extLst>
          </p:cNvPr>
          <p:cNvGrpSpPr/>
          <p:nvPr/>
        </p:nvGrpSpPr>
        <p:grpSpPr>
          <a:xfrm>
            <a:off x="2517783" y="3192411"/>
            <a:ext cx="450762" cy="2028640"/>
            <a:chOff x="2517783" y="3192411"/>
            <a:chExt cx="450762" cy="2028640"/>
          </a:xfrm>
        </p:grpSpPr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F49031FB-D4BD-5A0D-C76C-8590F98A6525}"/>
                </a:ext>
              </a:extLst>
            </p:cNvPr>
            <p:cNvCxnSpPr>
              <a:cxnSpLocks/>
              <a:stCxn id="14" idx="2"/>
              <a:endCxn id="21" idx="3"/>
            </p:cNvCxnSpPr>
            <p:nvPr/>
          </p:nvCxnSpPr>
          <p:spPr>
            <a:xfrm rot="10800000" flipV="1">
              <a:off x="2517783" y="3192411"/>
              <a:ext cx="450762" cy="1014320"/>
            </a:xfrm>
            <a:prstGeom prst="bentConnector3">
              <a:avLst>
                <a:gd name="adj1" fmla="val 50000"/>
              </a:avLst>
            </a:prstGeom>
            <a:solidFill>
              <a:srgbClr val="E7EBF2"/>
            </a:solidFill>
            <a:ln w="32854" cap="flat">
              <a:solidFill>
                <a:schemeClr val="accent1"/>
              </a:solidFill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929F1117-0C16-A921-06C9-E8F7D7BBC134}"/>
                </a:ext>
              </a:extLst>
            </p:cNvPr>
            <p:cNvCxnSpPr>
              <a:cxnSpLocks/>
              <a:stCxn id="15" idx="2"/>
              <a:endCxn id="21" idx="3"/>
            </p:cNvCxnSpPr>
            <p:nvPr/>
          </p:nvCxnSpPr>
          <p:spPr>
            <a:xfrm rot="10800000">
              <a:off x="2517783" y="4206731"/>
              <a:ext cx="450762" cy="1014320"/>
            </a:xfrm>
            <a:prstGeom prst="bentConnector3">
              <a:avLst>
                <a:gd name="adj1" fmla="val 50000"/>
              </a:avLst>
            </a:prstGeom>
            <a:solidFill>
              <a:srgbClr val="E7EBF2"/>
            </a:solidFill>
            <a:ln w="32854" cap="flat">
              <a:solidFill>
                <a:schemeClr val="accent1"/>
              </a:solidFill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4530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C1D7E58-CD0C-97EE-4EBB-7CE0EBBDE66E}"/>
              </a:ext>
            </a:extLst>
          </p:cNvPr>
          <p:cNvGrpSpPr/>
          <p:nvPr/>
        </p:nvGrpSpPr>
        <p:grpSpPr>
          <a:xfrm>
            <a:off x="1728308" y="2635151"/>
            <a:ext cx="8201695" cy="2207734"/>
            <a:chOff x="1866753" y="2675347"/>
            <a:chExt cx="8201695" cy="220773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0C36EA9-0F28-3101-4D69-FFC3BD38B9C6}"/>
                </a:ext>
              </a:extLst>
            </p:cNvPr>
            <p:cNvGrpSpPr/>
            <p:nvPr/>
          </p:nvGrpSpPr>
          <p:grpSpPr>
            <a:xfrm>
              <a:off x="2204209" y="2675347"/>
              <a:ext cx="7526783" cy="2207734"/>
              <a:chOff x="2243565" y="2675347"/>
              <a:chExt cx="7526783" cy="2207734"/>
            </a:xfrm>
          </p:grpSpPr>
          <p:sp>
            <p:nvSpPr>
              <p:cNvPr id="45" name="Arrow: Pentagon 44">
                <a:extLst>
                  <a:ext uri="{FF2B5EF4-FFF2-40B4-BE49-F238E27FC236}">
                    <a16:creationId xmlns:a16="http://schemas.microsoft.com/office/drawing/2014/main" id="{BB5CB59A-3867-4EBD-B9C9-5A86D4F23A6A}"/>
                  </a:ext>
                </a:extLst>
              </p:cNvPr>
              <p:cNvSpPr/>
              <p:nvPr/>
            </p:nvSpPr>
            <p:spPr>
              <a:xfrm rot="16200000">
                <a:off x="1355738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46" name="Arrow: Pentagon 45">
                <a:extLst>
                  <a:ext uri="{FF2B5EF4-FFF2-40B4-BE49-F238E27FC236}">
                    <a16:creationId xmlns:a16="http://schemas.microsoft.com/office/drawing/2014/main" id="{9748771B-E6CB-33F8-CE05-AF3AEC8DD06F}"/>
                  </a:ext>
                </a:extLst>
              </p:cNvPr>
              <p:cNvSpPr/>
              <p:nvPr/>
            </p:nvSpPr>
            <p:spPr>
              <a:xfrm rot="16200000">
                <a:off x="2242576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47" name="Arrow: Pentagon 46">
                <a:extLst>
                  <a:ext uri="{FF2B5EF4-FFF2-40B4-BE49-F238E27FC236}">
                    <a16:creationId xmlns:a16="http://schemas.microsoft.com/office/drawing/2014/main" id="{E5A506F2-5D95-A898-DBD4-4BF9BEA1C904}"/>
                  </a:ext>
                </a:extLst>
              </p:cNvPr>
              <p:cNvSpPr/>
              <p:nvPr/>
            </p:nvSpPr>
            <p:spPr>
              <a:xfrm rot="16200000">
                <a:off x="3129414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48" name="Arrow: Pentagon 47">
                <a:extLst>
                  <a:ext uri="{FF2B5EF4-FFF2-40B4-BE49-F238E27FC236}">
                    <a16:creationId xmlns:a16="http://schemas.microsoft.com/office/drawing/2014/main" id="{5892F996-27AF-12C2-660A-57B4A369CCA8}"/>
                  </a:ext>
                </a:extLst>
              </p:cNvPr>
              <p:cNvSpPr/>
              <p:nvPr/>
            </p:nvSpPr>
            <p:spPr>
              <a:xfrm rot="16200000">
                <a:off x="4016252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49" name="Arrow: Pentagon 48">
                <a:extLst>
                  <a:ext uri="{FF2B5EF4-FFF2-40B4-BE49-F238E27FC236}">
                    <a16:creationId xmlns:a16="http://schemas.microsoft.com/office/drawing/2014/main" id="{881FE37B-A415-71CD-6D83-FF5DFEE4330A}"/>
                  </a:ext>
                </a:extLst>
              </p:cNvPr>
              <p:cNvSpPr/>
              <p:nvPr/>
            </p:nvSpPr>
            <p:spPr>
              <a:xfrm rot="16200000">
                <a:off x="4903090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50" name="Arrow: Pentagon 49">
                <a:extLst>
                  <a:ext uri="{FF2B5EF4-FFF2-40B4-BE49-F238E27FC236}">
                    <a16:creationId xmlns:a16="http://schemas.microsoft.com/office/drawing/2014/main" id="{9E5F89B7-A02C-C00B-2146-54F9582EF39D}"/>
                  </a:ext>
                </a:extLst>
              </p:cNvPr>
              <p:cNvSpPr/>
              <p:nvPr/>
            </p:nvSpPr>
            <p:spPr>
              <a:xfrm rot="16200000">
                <a:off x="5789928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51" name="Arrow: Pentagon 50">
                <a:extLst>
                  <a:ext uri="{FF2B5EF4-FFF2-40B4-BE49-F238E27FC236}">
                    <a16:creationId xmlns:a16="http://schemas.microsoft.com/office/drawing/2014/main" id="{C7C16ADC-D93A-2EAC-13F7-34045B98810F}"/>
                  </a:ext>
                </a:extLst>
              </p:cNvPr>
              <p:cNvSpPr/>
              <p:nvPr/>
            </p:nvSpPr>
            <p:spPr>
              <a:xfrm rot="16200000">
                <a:off x="6676766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52" name="Arrow: Pentagon 51">
                <a:extLst>
                  <a:ext uri="{FF2B5EF4-FFF2-40B4-BE49-F238E27FC236}">
                    <a16:creationId xmlns:a16="http://schemas.microsoft.com/office/drawing/2014/main" id="{38D30D97-9227-9496-8152-A49F7060E8E7}"/>
                  </a:ext>
                </a:extLst>
              </p:cNvPr>
              <p:cNvSpPr/>
              <p:nvPr/>
            </p:nvSpPr>
            <p:spPr>
              <a:xfrm rot="16200000">
                <a:off x="7563604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53" name="Arrow: Pentagon 52">
                <a:extLst>
                  <a:ext uri="{FF2B5EF4-FFF2-40B4-BE49-F238E27FC236}">
                    <a16:creationId xmlns:a16="http://schemas.microsoft.com/office/drawing/2014/main" id="{744EC23D-E733-FC81-26E0-752EC1075CD2}"/>
                  </a:ext>
                </a:extLst>
              </p:cNvPr>
              <p:cNvSpPr/>
              <p:nvPr/>
            </p:nvSpPr>
            <p:spPr>
              <a:xfrm rot="16200000">
                <a:off x="8450441" y="3563174"/>
                <a:ext cx="2207734" cy="432080"/>
              </a:xfrm>
              <a:prstGeom prst="homePlate">
                <a:avLst>
                  <a:gd name="adj" fmla="val 9651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47816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E1E67B-6920-2550-5494-58A994052902}"/>
                </a:ext>
              </a:extLst>
            </p:cNvPr>
            <p:cNvSpPr/>
            <p:nvPr/>
          </p:nvSpPr>
          <p:spPr>
            <a:xfrm>
              <a:off x="1866753" y="3429000"/>
              <a:ext cx="8201695" cy="2486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47816" cap="flat">
              <a:solidFill>
                <a:schemeClr val="bg1"/>
              </a:solidFill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BF45001-C0A0-B6F3-E200-201D49C85DBA}"/>
                </a:ext>
              </a:extLst>
            </p:cNvPr>
            <p:cNvSpPr/>
            <p:nvPr/>
          </p:nvSpPr>
          <p:spPr>
            <a:xfrm>
              <a:off x="1866753" y="4294831"/>
              <a:ext cx="8201695" cy="2486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47816" cap="flat">
              <a:solidFill>
                <a:schemeClr val="bg1"/>
              </a:solidFill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Fracture </a:t>
            </a:r>
            <a:r>
              <a:rPr lang="en-GB" dirty="0" err="1"/>
              <a:t>substudy</a:t>
            </a:r>
            <a:endParaRPr lang="en-GB" dirty="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0B6C0-937A-7ECA-8A54-8C3BE691BA13}"/>
              </a:ext>
            </a:extLst>
          </p:cNvPr>
          <p:cNvSpPr txBox="1"/>
          <p:nvPr/>
        </p:nvSpPr>
        <p:spPr>
          <a:xfrm>
            <a:off x="1524001" y="5984478"/>
            <a:ext cx="1008789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SHBG, sex hormone-binding globulin; </a:t>
            </a:r>
            <a:r>
              <a:rPr lang="en-GB" sz="900" dirty="0" err="1">
                <a:solidFill>
                  <a:srgbClr val="005294"/>
                </a:solidFill>
                <a:latin typeface="Poppins Light"/>
              </a:rPr>
              <a:t>TTh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, testosterone therapy.</a:t>
            </a:r>
          </a:p>
          <a:p>
            <a:pPr>
              <a:defRPr/>
            </a:pPr>
            <a:r>
              <a:rPr lang="en-GB" sz="900" dirty="0">
                <a:solidFill>
                  <a:srgbClr val="005294"/>
                </a:solidFill>
                <a:latin typeface="Poppins Light"/>
              </a:rPr>
              <a:t>Grossmann M, </a:t>
            </a:r>
            <a:r>
              <a:rPr lang="en-GB" sz="900" dirty="0" err="1">
                <a:solidFill>
                  <a:srgbClr val="005294"/>
                </a:solidFill>
                <a:latin typeface="Poppins Light"/>
              </a:rPr>
              <a:t>Anawalt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 BD.</a:t>
            </a:r>
            <a:r>
              <a:rPr lang="en-GB" sz="900" i="1" dirty="0">
                <a:solidFill>
                  <a:srgbClr val="005294"/>
                </a:solidFill>
                <a:latin typeface="Poppins Light"/>
              </a:rPr>
              <a:t> N Engl J Med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 2024;390:267–8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.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1" y="1340465"/>
            <a:ext cx="6494544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5356428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Limitations and considerations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E838BD-7151-6C7D-28FC-9635010EE81B}"/>
              </a:ext>
            </a:extLst>
          </p:cNvPr>
          <p:cNvSpPr txBox="1">
            <a:spLocks/>
          </p:cNvSpPr>
          <p:nvPr/>
        </p:nvSpPr>
        <p:spPr>
          <a:xfrm>
            <a:off x="688766" y="1983339"/>
            <a:ext cx="10782798" cy="337105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GB" sz="2100" b="1" dirty="0">
                <a:solidFill>
                  <a:srgbClr val="E7E6E6">
                    <a:lumMod val="25000"/>
                  </a:srgbClr>
                </a:solidFill>
              </a:rPr>
              <a:t>No data on bone density or strength were available</a:t>
            </a:r>
          </a:p>
          <a:p>
            <a:pPr lvl="1" fontAlgn="base"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GB" sz="1700" b="1" dirty="0">
                <a:solidFill>
                  <a:srgbClr val="E7E6E6">
                    <a:lumMod val="25000"/>
                  </a:srgbClr>
                </a:solidFill>
              </a:rPr>
              <a:t>We do not know if the groups were matched for BMI at baseline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GB" sz="2100" dirty="0">
                <a:solidFill>
                  <a:srgbClr val="E7E6E6">
                    <a:lumMod val="25000"/>
                  </a:srgbClr>
                </a:solidFill>
              </a:rPr>
              <a:t>Because the investigators did not expect these results they did not record what patients were doing at the time of fracture e.g. physical activity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GB" sz="2100" dirty="0">
                <a:solidFill>
                  <a:srgbClr val="E7E6E6">
                    <a:lumMod val="25000"/>
                  </a:srgbClr>
                </a:solidFill>
              </a:rPr>
              <a:t>Fracture incidence was lower than estimated in the power calculation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GB" sz="2100" dirty="0">
                <a:solidFill>
                  <a:srgbClr val="E7E6E6">
                    <a:lumMod val="25000"/>
                  </a:srgbClr>
                </a:solidFill>
              </a:rPr>
              <a:t>The </a:t>
            </a:r>
            <a:r>
              <a:rPr lang="en-GB" sz="2100" dirty="0" err="1">
                <a:solidFill>
                  <a:srgbClr val="E7E6E6">
                    <a:lumMod val="25000"/>
                  </a:srgbClr>
                </a:solidFill>
              </a:rPr>
              <a:t>TTh</a:t>
            </a:r>
            <a:r>
              <a:rPr lang="en-GB" sz="2100" dirty="0">
                <a:solidFill>
                  <a:srgbClr val="E7E6E6">
                    <a:lumMod val="25000"/>
                  </a:srgbClr>
                </a:solidFill>
              </a:rPr>
              <a:t> dose might have been too low to improve bone density and </a:t>
            </a:r>
            <a:br>
              <a:rPr lang="en-GB" sz="2100" dirty="0">
                <a:solidFill>
                  <a:srgbClr val="E7E6E6">
                    <a:lumMod val="25000"/>
                  </a:srgbClr>
                </a:solidFill>
              </a:rPr>
            </a:br>
            <a:r>
              <a:rPr lang="en-GB" sz="2100" dirty="0">
                <a:solidFill>
                  <a:srgbClr val="E7E6E6">
                    <a:lumMod val="25000"/>
                  </a:srgbClr>
                </a:solidFill>
              </a:rPr>
              <a:t>tensile strength</a:t>
            </a:r>
          </a:p>
          <a:p>
            <a:pPr lvl="1" fontAlgn="base"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  <a:defRPr/>
            </a:pPr>
            <a:r>
              <a:rPr lang="en-GB" sz="1900" dirty="0">
                <a:solidFill>
                  <a:srgbClr val="E7E6E6">
                    <a:lumMod val="25000"/>
                  </a:srgbClr>
                </a:solidFill>
              </a:rPr>
              <a:t>Such effects take time and might have eventually offset or overcome </a:t>
            </a:r>
            <a:br>
              <a:rPr lang="en-GB" sz="1900" dirty="0">
                <a:solidFill>
                  <a:srgbClr val="E7E6E6">
                    <a:lumMod val="25000"/>
                  </a:srgbClr>
                </a:solidFill>
              </a:rPr>
            </a:br>
            <a:r>
              <a:rPr lang="en-GB" sz="1900" dirty="0">
                <a:solidFill>
                  <a:srgbClr val="E7E6E6">
                    <a:lumMod val="25000"/>
                  </a:srgbClr>
                </a:solidFill>
              </a:rPr>
              <a:t>the early increase in fracture risk</a:t>
            </a:r>
          </a:p>
        </p:txBody>
      </p:sp>
    </p:spTree>
    <p:extLst>
      <p:ext uri="{BB962C8B-B14F-4D97-AF65-F5344CB8AC3E}">
        <p14:creationId xmlns:p14="http://schemas.microsoft.com/office/powerpoint/2010/main" val="3242231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Fracture </a:t>
            </a:r>
            <a:r>
              <a:rPr lang="en-GB" dirty="0" err="1"/>
              <a:t>substudy</a:t>
            </a:r>
            <a:endParaRPr lang="en-GB" dirty="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E838BD-7151-6C7D-28FC-9635010EE81B}"/>
              </a:ext>
            </a:extLst>
          </p:cNvPr>
          <p:cNvSpPr txBox="1">
            <a:spLocks/>
          </p:cNvSpPr>
          <p:nvPr/>
        </p:nvSpPr>
        <p:spPr>
          <a:xfrm>
            <a:off x="611227" y="1991122"/>
            <a:ext cx="10435858" cy="35645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wrap="square" lIns="36000" tIns="36000" rIns="36000" bIns="3600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10000"/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Among middle-aged and older men with hypogonadism, </a:t>
            </a:r>
            <a:br>
              <a:rPr lang="en-US" sz="2000" dirty="0">
                <a:solidFill>
                  <a:schemeClr val="bg1"/>
                </a:solidFill>
                <a:latin typeface="+mj-lt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</a:rPr>
              <a:t>established CVD or multiple risk factors for incident cardiac events, </a:t>
            </a:r>
            <a:br>
              <a:rPr lang="en-US" sz="2000" dirty="0">
                <a:solidFill>
                  <a:schemeClr val="bg1"/>
                </a:solidFill>
                <a:latin typeface="+mj-lt"/>
              </a:rPr>
            </a:br>
            <a:r>
              <a:rPr lang="en-US" sz="2000" dirty="0" err="1">
                <a:solidFill>
                  <a:schemeClr val="bg1"/>
                </a:solidFill>
                <a:latin typeface="+mj-lt"/>
              </a:rPr>
              <a:t>TTh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treatment did not result in a lower incidence of clinical fracture </a:t>
            </a:r>
            <a:br>
              <a:rPr lang="en-US" sz="2000" dirty="0">
                <a:solidFill>
                  <a:schemeClr val="bg1"/>
                </a:solidFill>
                <a:latin typeface="+mj-lt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</a:rPr>
              <a:t>than placebo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10000"/>
              <a:buNone/>
              <a:tabLst>
                <a:tab pos="3316288" algn="ctr"/>
              </a:tabLst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10000"/>
              <a:buNone/>
              <a:tabLst>
                <a:tab pos="3316288" algn="ctr"/>
              </a:tabLs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	The fracture incidence was numerically higher</a:t>
            </a:r>
            <a:br>
              <a:rPr lang="en-US" sz="2000" dirty="0">
                <a:solidFill>
                  <a:schemeClr val="bg1"/>
                </a:solidFill>
                <a:latin typeface="+mj-lt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</a:rPr>
              <a:t>	among men who received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TTh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than those </a:t>
            </a:r>
            <a:br>
              <a:rPr lang="en-US" sz="2000" dirty="0">
                <a:solidFill>
                  <a:schemeClr val="bg1"/>
                </a:solidFill>
                <a:latin typeface="+mj-lt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</a:rPr>
              <a:t>	who received placebo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8FF2C83-4F1B-ECE7-02B3-A0B0B232D5A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1527" y="3599159"/>
            <a:ext cx="2789092" cy="278909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66EEB9-18B0-60C3-94B3-F0B37315F22A}"/>
              </a:ext>
            </a:extLst>
          </p:cNvPr>
          <p:cNvSpPr/>
          <p:nvPr/>
        </p:nvSpPr>
        <p:spPr>
          <a:xfrm>
            <a:off x="-592852" y="1340465"/>
            <a:ext cx="3555813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A4BCB0-EBFF-9C88-4D7B-A70371616331}"/>
              </a:ext>
            </a:extLst>
          </p:cNvPr>
          <p:cNvSpPr txBox="1">
            <a:spLocks/>
          </p:cNvSpPr>
          <p:nvPr/>
        </p:nvSpPr>
        <p:spPr>
          <a:xfrm>
            <a:off x="688769" y="1360561"/>
            <a:ext cx="1984094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Conclusion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8FE7A-8471-9EF3-99D4-8406031DCABD}"/>
              </a:ext>
            </a:extLst>
          </p:cNvPr>
          <p:cNvSpPr txBox="1"/>
          <p:nvPr/>
        </p:nvSpPr>
        <p:spPr>
          <a:xfrm>
            <a:off x="1471451" y="6037028"/>
            <a:ext cx="1008789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en-GB" sz="900" dirty="0">
                <a:solidFill>
                  <a:srgbClr val="005294"/>
                </a:solidFill>
                <a:latin typeface="Poppins Light"/>
              </a:rPr>
              <a:t>CVD, cardiovascular disease; </a:t>
            </a:r>
            <a:r>
              <a:rPr lang="en-GB" sz="900" dirty="0" err="1">
                <a:solidFill>
                  <a:srgbClr val="005294"/>
                </a:solidFill>
                <a:latin typeface="Poppins Light"/>
              </a:rPr>
              <a:t>TTh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, testosterone therapy.</a:t>
            </a:r>
          </a:p>
          <a:p>
            <a:pPr>
              <a:defRPr/>
            </a:pPr>
            <a:r>
              <a:rPr lang="en-GB" sz="900" dirty="0">
                <a:solidFill>
                  <a:srgbClr val="005294"/>
                </a:solidFill>
                <a:latin typeface="Poppins Light"/>
              </a:rPr>
              <a:t>Snyder PJ </a:t>
            </a:r>
            <a:r>
              <a:rPr lang="en-GB" sz="900" i="1" dirty="0">
                <a:solidFill>
                  <a:srgbClr val="005294"/>
                </a:solidFill>
                <a:latin typeface="Poppins Light"/>
              </a:rPr>
              <a:t>et al. N Engl J Med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 2024;390:203–11.</a:t>
            </a:r>
            <a:endParaRPr lang="sv-SE" sz="900" dirty="0">
              <a:solidFill>
                <a:srgbClr val="005294"/>
              </a:solidFill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7255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CB06A9FF-A16B-FF1F-D886-35DB4E42208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6587" y="2564478"/>
            <a:ext cx="3385137" cy="3385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Fracture </a:t>
            </a:r>
            <a:r>
              <a:rPr lang="en-GB" dirty="0" err="1"/>
              <a:t>substudy</a:t>
            </a:r>
            <a:endParaRPr lang="en-GB" dirty="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1" y="1340465"/>
            <a:ext cx="6846032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5407231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Rationale for a fracture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substudy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E838BD-7151-6C7D-28FC-9635010EE81B}"/>
              </a:ext>
            </a:extLst>
          </p:cNvPr>
          <p:cNvSpPr txBox="1">
            <a:spLocks/>
          </p:cNvSpPr>
          <p:nvPr/>
        </p:nvSpPr>
        <p:spPr>
          <a:xfrm>
            <a:off x="688766" y="1983339"/>
            <a:ext cx="10259384" cy="373948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SzPct val="110000"/>
            </a:pPr>
            <a:r>
              <a:rPr lang="en-US" dirty="0"/>
              <a:t>Testosterone treatment of severely hypogonadal men </a:t>
            </a:r>
            <a:br>
              <a:rPr lang="en-US" dirty="0"/>
            </a:br>
            <a:r>
              <a:rPr lang="en-US" dirty="0"/>
              <a:t>improves many parameters of bone density and quality</a:t>
            </a:r>
          </a:p>
          <a:p>
            <a:pPr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SzPct val="110000"/>
            </a:pPr>
            <a:r>
              <a:rPr lang="en-US" dirty="0"/>
              <a:t>Testosterone treatment of elderly hypogonadal men also improves many parameters of bone density and quality</a:t>
            </a:r>
          </a:p>
          <a:p>
            <a:pPr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SzPct val="110000"/>
            </a:pPr>
            <a:r>
              <a:rPr lang="en-US" dirty="0"/>
              <a:t>No prior trial of testosterone treatment of hypogonadal men </a:t>
            </a:r>
            <a:br>
              <a:rPr lang="en-US" dirty="0"/>
            </a:br>
            <a:r>
              <a:rPr lang="en-US" dirty="0"/>
              <a:t>has been large enough or long enough to assess its effect </a:t>
            </a:r>
            <a:br>
              <a:rPr lang="en-US" dirty="0"/>
            </a:br>
            <a:r>
              <a:rPr lang="en-US" dirty="0"/>
              <a:t>on fractures…</a:t>
            </a:r>
          </a:p>
          <a:p>
            <a:pPr marL="0" indent="0" algn="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SzPct val="110000"/>
              <a:buNone/>
            </a:pPr>
            <a:r>
              <a:rPr lang="en-US" dirty="0"/>
              <a:t>…until the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Traverse Trial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B461BB-D172-102C-B0A3-C3EA5122B1BE}"/>
              </a:ext>
            </a:extLst>
          </p:cNvPr>
          <p:cNvSpPr txBox="1"/>
          <p:nvPr/>
        </p:nvSpPr>
        <p:spPr>
          <a:xfrm>
            <a:off x="1471451" y="617552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en-GB" sz="900" dirty="0">
                <a:solidFill>
                  <a:srgbClr val="005294"/>
                </a:solidFill>
                <a:latin typeface="Poppins Light"/>
              </a:rPr>
              <a:t>Snyder PJ </a:t>
            </a:r>
            <a:r>
              <a:rPr lang="en-GB" sz="900" i="1" dirty="0">
                <a:solidFill>
                  <a:srgbClr val="005294"/>
                </a:solidFill>
                <a:latin typeface="Poppins Light"/>
              </a:rPr>
              <a:t>et al. N Engl J Med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 2024;390:203–11.</a:t>
            </a:r>
            <a:endParaRPr lang="sv-SE" sz="900" dirty="0">
              <a:solidFill>
                <a:srgbClr val="005294"/>
              </a:solidFill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849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Fracture </a:t>
            </a:r>
            <a:r>
              <a:rPr lang="en-GB" dirty="0" err="1"/>
              <a:t>substudy</a:t>
            </a:r>
            <a:endParaRPr lang="en-GB" dirty="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1" y="1340465"/>
            <a:ext cx="3523503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9" y="1360561"/>
            <a:ext cx="2044381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Hypothesis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E838BD-7151-6C7D-28FC-9635010EE81B}"/>
              </a:ext>
            </a:extLst>
          </p:cNvPr>
          <p:cNvSpPr txBox="1">
            <a:spLocks/>
          </p:cNvSpPr>
          <p:nvPr/>
        </p:nvSpPr>
        <p:spPr>
          <a:xfrm>
            <a:off x="611227" y="2239881"/>
            <a:ext cx="10435858" cy="166028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wrap="square" lIns="36000" tIns="36000" rIns="36000" bIns="3600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10000"/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Testosterone treatment of older and middle-aged 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hypogonadal men will decrease their incidence 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of clinical fractures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8FF2C83-4F1B-ECE7-02B3-A0B0B232D5A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6701" y="3439048"/>
            <a:ext cx="2789092" cy="27890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202EAE-396A-CBFD-6B13-276AF598A346}"/>
              </a:ext>
            </a:extLst>
          </p:cNvPr>
          <p:cNvSpPr txBox="1"/>
          <p:nvPr/>
        </p:nvSpPr>
        <p:spPr>
          <a:xfrm>
            <a:off x="1471451" y="617552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en-GB" sz="900" dirty="0">
                <a:solidFill>
                  <a:srgbClr val="005294"/>
                </a:solidFill>
                <a:latin typeface="Poppins Light"/>
              </a:rPr>
              <a:t>Snyder PJ </a:t>
            </a:r>
            <a:r>
              <a:rPr lang="en-GB" sz="900" i="1" dirty="0">
                <a:solidFill>
                  <a:srgbClr val="005294"/>
                </a:solidFill>
                <a:latin typeface="Poppins Light"/>
              </a:rPr>
              <a:t>et al. N Engl J Med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 2024;390:203–11.</a:t>
            </a:r>
            <a:endParaRPr lang="sv-SE" sz="900" dirty="0">
              <a:solidFill>
                <a:srgbClr val="005294"/>
              </a:solidFill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417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39C1043A-DE08-3E6F-B8A2-BBEA6796AB1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1300" y="2103889"/>
            <a:ext cx="3810000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Fracture </a:t>
            </a:r>
            <a:r>
              <a:rPr lang="en-GB" dirty="0" err="1"/>
              <a:t>substudy</a:t>
            </a:r>
            <a:endParaRPr lang="en-GB" dirty="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03F0CF-C230-FDF8-573B-0EEE08C09E73}"/>
              </a:ext>
            </a:extLst>
          </p:cNvPr>
          <p:cNvSpPr/>
          <p:nvPr/>
        </p:nvSpPr>
        <p:spPr>
          <a:xfrm>
            <a:off x="-592852" y="1340465"/>
            <a:ext cx="5503029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EEB4F3E-9165-D53D-04D0-E98219414C09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3993764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Assessment of fractures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A8CE0-A578-CDBF-2A3D-5AAB44B4CAE1}"/>
              </a:ext>
            </a:extLst>
          </p:cNvPr>
          <p:cNvSpPr txBox="1">
            <a:spLocks/>
          </p:cNvSpPr>
          <p:nvPr/>
        </p:nvSpPr>
        <p:spPr>
          <a:xfrm>
            <a:off x="688765" y="1983339"/>
            <a:ext cx="10087897" cy="375487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Every participant was asked at every visit if he had had a fracture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If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Yes</a:t>
            </a:r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, then medical records were obtained</a:t>
            </a:r>
          </a:p>
          <a:p>
            <a:pPr fontAlgn="base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Reported fractures were adjudicated at the San Francisco </a:t>
            </a:r>
            <a:br>
              <a:rPr lang="en-US" sz="20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</a:b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Coordinating Center by Dr. Bauer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Experienced in adjudicating fractures for many prior trials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Trained adjudicator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Reported fracture was adjudicated as confirmed, not confirmed </a:t>
            </a:r>
            <a:br>
              <a:rPr lang="en-US" sz="18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</a:br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or uncertain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For a confirmed fracture, the anatomic site and degree of trauma were recorded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F17A7-156C-5ADD-9E29-8B9F2AE15C23}"/>
              </a:ext>
            </a:extLst>
          </p:cNvPr>
          <p:cNvSpPr txBox="1"/>
          <p:nvPr/>
        </p:nvSpPr>
        <p:spPr>
          <a:xfrm>
            <a:off x="1471451" y="617552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en-GB" sz="900" dirty="0">
                <a:solidFill>
                  <a:srgbClr val="005294"/>
                </a:solidFill>
                <a:latin typeface="Poppins Light"/>
              </a:rPr>
              <a:t>Snyder PJ </a:t>
            </a:r>
            <a:r>
              <a:rPr lang="en-GB" sz="900" i="1" dirty="0">
                <a:solidFill>
                  <a:srgbClr val="005294"/>
                </a:solidFill>
                <a:latin typeface="Poppins Light"/>
              </a:rPr>
              <a:t>et al. N Engl J Med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 2024;390:203–11.</a:t>
            </a:r>
            <a:endParaRPr lang="sv-SE" sz="900" dirty="0">
              <a:solidFill>
                <a:srgbClr val="005294"/>
              </a:solidFill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0761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Fracture </a:t>
            </a:r>
            <a:r>
              <a:rPr lang="en-GB" dirty="0" err="1"/>
              <a:t>substudy</a:t>
            </a:r>
            <a:endParaRPr lang="en-GB" dirty="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03F0CF-C230-FDF8-573B-0EEE08C09E73}"/>
              </a:ext>
            </a:extLst>
          </p:cNvPr>
          <p:cNvSpPr/>
          <p:nvPr/>
        </p:nvSpPr>
        <p:spPr>
          <a:xfrm>
            <a:off x="-592852" y="1340465"/>
            <a:ext cx="4779553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EEB4F3E-9165-D53D-04D0-E98219414C09}"/>
              </a:ext>
            </a:extLst>
          </p:cNvPr>
          <p:cNvSpPr txBox="1">
            <a:spLocks/>
          </p:cNvSpPr>
          <p:nvPr/>
        </p:nvSpPr>
        <p:spPr>
          <a:xfrm>
            <a:off x="688769" y="1360561"/>
            <a:ext cx="3320524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Statistical methods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A8CE0-A578-CDBF-2A3D-5AAB44B4CAE1}"/>
              </a:ext>
            </a:extLst>
          </p:cNvPr>
          <p:cNvSpPr txBox="1">
            <a:spLocks/>
          </p:cNvSpPr>
          <p:nvPr/>
        </p:nvSpPr>
        <p:spPr>
          <a:xfrm>
            <a:off x="688765" y="1983339"/>
            <a:ext cx="10917189" cy="37856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  <a:buNone/>
            </a:pP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+mj-lt"/>
              </a:rPr>
              <a:t>Primary outcome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US" sz="2000" spc="-2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Time to first clinical fracture (excluding sternum,  fingers, toes, skull and facial bones)</a:t>
            </a: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 by time-to-event analysis, using a Cox proportional hazards model</a:t>
            </a:r>
          </a:p>
          <a:p>
            <a:pPr marL="0" indent="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  <a:buNone/>
            </a:pP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+mj-lt"/>
              </a:rPr>
              <a:t>Secondary outcomes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Non-high impact fractures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Fractures in men not taking medication for osteoporosis</a:t>
            </a:r>
          </a:p>
          <a:p>
            <a:pPr marL="0" indent="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  <a:buNone/>
            </a:pP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+mj-lt"/>
              </a:rPr>
              <a:t>Exploratory outcomes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All clinical fractures not excluding fingers, toes, </a:t>
            </a:r>
            <a:r>
              <a:rPr lang="en-US" sz="2000" i="1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etc.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EAB"/>
              </a:buClr>
              <a:buSzPct val="110000"/>
            </a:pP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Poppins Light"/>
              </a:rPr>
              <a:t>Major osteoporotic fractures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EBB925-F4D2-9EEC-65D9-14E58566EB79}"/>
              </a:ext>
            </a:extLst>
          </p:cNvPr>
          <p:cNvGrpSpPr/>
          <p:nvPr/>
        </p:nvGrpSpPr>
        <p:grpSpPr>
          <a:xfrm>
            <a:off x="8293304" y="3210541"/>
            <a:ext cx="3061346" cy="3061346"/>
            <a:chOff x="7906436" y="1977452"/>
            <a:chExt cx="3061346" cy="306134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0F5C16-0777-7D58-58C6-FD2E2FABCDF6}"/>
                </a:ext>
              </a:extLst>
            </p:cNvPr>
            <p:cNvGrpSpPr/>
            <p:nvPr/>
          </p:nvGrpSpPr>
          <p:grpSpPr>
            <a:xfrm>
              <a:off x="7906436" y="1977452"/>
              <a:ext cx="3061346" cy="3061346"/>
              <a:chOff x="7906436" y="1977452"/>
              <a:chExt cx="3061346" cy="3061346"/>
            </a:xfrm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20E9B4C1-5BFC-36F0-A74E-20D5CFD7B2AE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906436" y="1977452"/>
                <a:ext cx="3061346" cy="3061346"/>
              </a:xfrm>
              <a:prstGeom prst="rect">
                <a:avLst/>
              </a:prstGeom>
            </p:spPr>
          </p:pic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318DA18-EFF7-6BF3-1CF8-C3357866775E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906436" y="1977452"/>
                <a:ext cx="3061346" cy="3061346"/>
              </a:xfrm>
              <a:prstGeom prst="rect">
                <a:avLst/>
              </a:prstGeom>
            </p:spPr>
          </p:pic>
        </p:grp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4F9D5C5-33C5-1F8D-3DD2-7D433C551A39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906436" y="1977452"/>
              <a:ext cx="3061346" cy="3061346"/>
            </a:xfrm>
            <a:custGeom>
              <a:avLst/>
              <a:gdLst>
                <a:gd name="connsiteX0" fmla="*/ 0 w 3061346"/>
                <a:gd name="connsiteY0" fmla="*/ 2825619 h 3061346"/>
                <a:gd name="connsiteX1" fmla="*/ 90053 w 3061346"/>
                <a:gd name="connsiteY1" fmla="*/ 3061346 h 3061346"/>
                <a:gd name="connsiteX2" fmla="*/ 0 w 3061346"/>
                <a:gd name="connsiteY2" fmla="*/ 3061346 h 3061346"/>
                <a:gd name="connsiteX3" fmla="*/ 3061346 w 3061346"/>
                <a:gd name="connsiteY3" fmla="*/ 1929305 h 3061346"/>
                <a:gd name="connsiteX4" fmla="*/ 3061346 w 3061346"/>
                <a:gd name="connsiteY4" fmla="*/ 3061346 h 3061346"/>
                <a:gd name="connsiteX5" fmla="*/ 2929785 w 3061346"/>
                <a:gd name="connsiteY5" fmla="*/ 3061346 h 3061346"/>
                <a:gd name="connsiteX6" fmla="*/ 0 w 3061346"/>
                <a:gd name="connsiteY6" fmla="*/ 0 h 3061346"/>
                <a:gd name="connsiteX7" fmla="*/ 882214 w 3061346"/>
                <a:gd name="connsiteY7" fmla="*/ 0 h 3061346"/>
                <a:gd name="connsiteX8" fmla="*/ 882214 w 3061346"/>
                <a:gd name="connsiteY8" fmla="*/ 892137 h 3061346"/>
                <a:gd name="connsiteX9" fmla="*/ 971730 w 3061346"/>
                <a:gd name="connsiteY9" fmla="*/ 892137 h 3061346"/>
                <a:gd name="connsiteX10" fmla="*/ 883801 w 3061346"/>
                <a:gd name="connsiteY10" fmla="*/ 924111 h 3061346"/>
                <a:gd name="connsiteX11" fmla="*/ 1275687 w 3061346"/>
                <a:gd name="connsiteY11" fmla="*/ 1557157 h 3061346"/>
                <a:gd name="connsiteX12" fmla="*/ 1285735 w 3061346"/>
                <a:gd name="connsiteY12" fmla="*/ 1707882 h 3061346"/>
                <a:gd name="connsiteX13" fmla="*/ 793366 w 3061346"/>
                <a:gd name="connsiteY13" fmla="*/ 1858608 h 3061346"/>
                <a:gd name="connsiteX14" fmla="*/ 321094 w 3061346"/>
                <a:gd name="connsiteY14" fmla="*/ 1587302 h 3061346"/>
                <a:gd name="connsiteX15" fmla="*/ 592399 w 3061346"/>
                <a:gd name="connsiteY15" fmla="*/ 1295900 h 3061346"/>
                <a:gd name="connsiteX16" fmla="*/ 662738 w 3061346"/>
                <a:gd name="connsiteY16" fmla="*/ 1175320 h 3061346"/>
                <a:gd name="connsiteX17" fmla="*/ 612496 w 3061346"/>
                <a:gd name="connsiteY17" fmla="*/ 1115029 h 3061346"/>
                <a:gd name="connsiteX18" fmla="*/ 512012 w 3061346"/>
                <a:gd name="connsiteY18" fmla="*/ 1125078 h 3061346"/>
                <a:gd name="connsiteX19" fmla="*/ 140223 w 3061346"/>
                <a:gd name="connsiteY19" fmla="*/ 1446625 h 3061346"/>
                <a:gd name="connsiteX20" fmla="*/ 0 w 3061346"/>
                <a:gd name="connsiteY20" fmla="*/ 1687008 h 306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61346" h="3061346">
                  <a:moveTo>
                    <a:pt x="0" y="2825619"/>
                  </a:moveTo>
                  <a:lnTo>
                    <a:pt x="90053" y="3061346"/>
                  </a:lnTo>
                  <a:lnTo>
                    <a:pt x="0" y="3061346"/>
                  </a:lnTo>
                  <a:close/>
                  <a:moveTo>
                    <a:pt x="3061346" y="1929305"/>
                  </a:moveTo>
                  <a:lnTo>
                    <a:pt x="3061346" y="3061346"/>
                  </a:lnTo>
                  <a:lnTo>
                    <a:pt x="2929785" y="3061346"/>
                  </a:lnTo>
                  <a:close/>
                  <a:moveTo>
                    <a:pt x="0" y="0"/>
                  </a:moveTo>
                  <a:lnTo>
                    <a:pt x="882214" y="0"/>
                  </a:lnTo>
                  <a:lnTo>
                    <a:pt x="882214" y="892137"/>
                  </a:lnTo>
                  <a:lnTo>
                    <a:pt x="971730" y="892137"/>
                  </a:lnTo>
                  <a:lnTo>
                    <a:pt x="883801" y="924111"/>
                  </a:lnTo>
                  <a:lnTo>
                    <a:pt x="1275687" y="1557157"/>
                  </a:lnTo>
                  <a:lnTo>
                    <a:pt x="1285735" y="1707882"/>
                  </a:lnTo>
                  <a:lnTo>
                    <a:pt x="793366" y="1858608"/>
                  </a:lnTo>
                  <a:lnTo>
                    <a:pt x="321094" y="1587302"/>
                  </a:lnTo>
                  <a:lnTo>
                    <a:pt x="592399" y="1295900"/>
                  </a:lnTo>
                  <a:lnTo>
                    <a:pt x="662738" y="1175320"/>
                  </a:lnTo>
                  <a:lnTo>
                    <a:pt x="612496" y="1115029"/>
                  </a:lnTo>
                  <a:lnTo>
                    <a:pt x="512012" y="1125078"/>
                  </a:lnTo>
                  <a:lnTo>
                    <a:pt x="140223" y="1446625"/>
                  </a:lnTo>
                  <a:lnTo>
                    <a:pt x="0" y="1687008"/>
                  </a:lnTo>
                  <a:close/>
                </a:path>
              </a:pathLst>
            </a:cu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02904D7B-3741-FFD4-0340-596241C3A550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7906436" y="1977452"/>
              <a:ext cx="3061346" cy="3061346"/>
            </a:xfrm>
            <a:custGeom>
              <a:avLst/>
              <a:gdLst>
                <a:gd name="connsiteX0" fmla="*/ 3061346 w 3061346"/>
                <a:gd name="connsiteY0" fmla="*/ 2525674 h 3061346"/>
                <a:gd name="connsiteX1" fmla="*/ 3061346 w 3061346"/>
                <a:gd name="connsiteY1" fmla="*/ 3061346 h 3061346"/>
                <a:gd name="connsiteX2" fmla="*/ 2891924 w 3061346"/>
                <a:gd name="connsiteY2" fmla="*/ 3061346 h 3061346"/>
                <a:gd name="connsiteX3" fmla="*/ 1556234 w 3061346"/>
                <a:gd name="connsiteY3" fmla="*/ 0 h 3061346"/>
                <a:gd name="connsiteX4" fmla="*/ 3061346 w 3061346"/>
                <a:gd name="connsiteY4" fmla="*/ 0 h 3061346"/>
                <a:gd name="connsiteX5" fmla="*/ 3061346 w 3061346"/>
                <a:gd name="connsiteY5" fmla="*/ 1102452 h 3061346"/>
                <a:gd name="connsiteX6" fmla="*/ 1897354 w 3061346"/>
                <a:gd name="connsiteY6" fmla="*/ 1283730 h 3061346"/>
                <a:gd name="connsiteX7" fmla="*/ 1234163 w 3061346"/>
                <a:gd name="connsiteY7" fmla="*/ 2248371 h 3061346"/>
                <a:gd name="connsiteX8" fmla="*/ 1349040 w 3061346"/>
                <a:gd name="connsiteY8" fmla="*/ 3061346 h 3061346"/>
                <a:gd name="connsiteX9" fmla="*/ 0 w 3061346"/>
                <a:gd name="connsiteY9" fmla="*/ 3061346 h 3061346"/>
                <a:gd name="connsiteX10" fmla="*/ 0 w 3061346"/>
                <a:gd name="connsiteY10" fmla="*/ 1871690 h 3061346"/>
                <a:gd name="connsiteX11" fmla="*/ 28361 w 3061346"/>
                <a:gd name="connsiteY11" fmla="*/ 1474648 h 3061346"/>
                <a:gd name="connsiteX12" fmla="*/ 249424 w 3061346"/>
                <a:gd name="connsiteY12" fmla="*/ 1364116 h 3061346"/>
                <a:gd name="connsiteX13" fmla="*/ 500633 w 3061346"/>
                <a:gd name="connsiteY13" fmla="*/ 1092811 h 3061346"/>
                <a:gd name="connsiteX14" fmla="*/ 611165 w 3061346"/>
                <a:gd name="connsiteY14" fmla="*/ 1092811 h 3061346"/>
                <a:gd name="connsiteX15" fmla="*/ 651358 w 3061346"/>
                <a:gd name="connsiteY15" fmla="*/ 1223440 h 3061346"/>
                <a:gd name="connsiteX16" fmla="*/ 390101 w 3061346"/>
                <a:gd name="connsiteY16" fmla="*/ 1524890 h 3061346"/>
                <a:gd name="connsiteX17" fmla="*/ 852325 w 3061346"/>
                <a:gd name="connsiteY17" fmla="*/ 1806244 h 3061346"/>
                <a:gd name="connsiteX18" fmla="*/ 1475323 w 3061346"/>
                <a:gd name="connsiteY18" fmla="*/ 1555035 h 3061346"/>
                <a:gd name="connsiteX19" fmla="*/ 1595903 w 3061346"/>
                <a:gd name="connsiteY19" fmla="*/ 1223440 h 3061346"/>
                <a:gd name="connsiteX20" fmla="*/ 1334646 w 3061346"/>
                <a:gd name="connsiteY20" fmla="*/ 1223440 h 3061346"/>
                <a:gd name="connsiteX21" fmla="*/ 1244211 w 3061346"/>
                <a:gd name="connsiteY21" fmla="*/ 1193295 h 3061346"/>
                <a:gd name="connsiteX22" fmla="*/ 1244211 w 3061346"/>
                <a:gd name="connsiteY22" fmla="*/ 1122956 h 3061346"/>
                <a:gd name="connsiteX23" fmla="*/ 1314550 w 3061346"/>
                <a:gd name="connsiteY23" fmla="*/ 1052618 h 3061346"/>
                <a:gd name="connsiteX24" fmla="*/ 1656194 w 3061346"/>
                <a:gd name="connsiteY24" fmla="*/ 1042569 h 3061346"/>
                <a:gd name="connsiteX25" fmla="*/ 1786822 w 3061346"/>
                <a:gd name="connsiteY25" fmla="*/ 771264 h 3061346"/>
                <a:gd name="connsiteX26" fmla="*/ 1545662 w 3061346"/>
                <a:gd name="connsiteY26" fmla="*/ 379378 h 3061346"/>
                <a:gd name="connsiteX27" fmla="*/ 1435130 w 3061346"/>
                <a:gd name="connsiteY27" fmla="*/ 419571 h 3061346"/>
                <a:gd name="connsiteX28" fmla="*/ 1224114 w 3061346"/>
                <a:gd name="connsiteY28" fmla="*/ 610490 h 3061346"/>
                <a:gd name="connsiteX29" fmla="*/ 1143728 w 3061346"/>
                <a:gd name="connsiteY29" fmla="*/ 610490 h 3061346"/>
                <a:gd name="connsiteX30" fmla="*/ 1083437 w 3061346"/>
                <a:gd name="connsiteY30" fmla="*/ 580345 h 3061346"/>
                <a:gd name="connsiteX31" fmla="*/ 1103534 w 3061346"/>
                <a:gd name="connsiteY31" fmla="*/ 479862 h 306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61346" h="3061346">
                  <a:moveTo>
                    <a:pt x="3061346" y="2525674"/>
                  </a:moveTo>
                  <a:lnTo>
                    <a:pt x="3061346" y="3061346"/>
                  </a:lnTo>
                  <a:lnTo>
                    <a:pt x="2891924" y="3061346"/>
                  </a:lnTo>
                  <a:close/>
                  <a:moveTo>
                    <a:pt x="1556234" y="0"/>
                  </a:moveTo>
                  <a:lnTo>
                    <a:pt x="3061346" y="0"/>
                  </a:lnTo>
                  <a:lnTo>
                    <a:pt x="3061346" y="1102452"/>
                  </a:lnTo>
                  <a:lnTo>
                    <a:pt x="1897354" y="1283730"/>
                  </a:lnTo>
                  <a:lnTo>
                    <a:pt x="1234163" y="2248371"/>
                  </a:lnTo>
                  <a:lnTo>
                    <a:pt x="1349040" y="3061346"/>
                  </a:lnTo>
                  <a:lnTo>
                    <a:pt x="0" y="3061346"/>
                  </a:lnTo>
                  <a:lnTo>
                    <a:pt x="0" y="1871690"/>
                  </a:lnTo>
                  <a:lnTo>
                    <a:pt x="28361" y="1474648"/>
                  </a:lnTo>
                  <a:lnTo>
                    <a:pt x="249424" y="1364116"/>
                  </a:lnTo>
                  <a:lnTo>
                    <a:pt x="500633" y="1092811"/>
                  </a:lnTo>
                  <a:lnTo>
                    <a:pt x="611165" y="1092811"/>
                  </a:lnTo>
                  <a:lnTo>
                    <a:pt x="651358" y="1223440"/>
                  </a:lnTo>
                  <a:lnTo>
                    <a:pt x="390101" y="1524890"/>
                  </a:lnTo>
                  <a:lnTo>
                    <a:pt x="852325" y="1806244"/>
                  </a:lnTo>
                  <a:lnTo>
                    <a:pt x="1475323" y="1555035"/>
                  </a:lnTo>
                  <a:lnTo>
                    <a:pt x="1595903" y="1223440"/>
                  </a:lnTo>
                  <a:lnTo>
                    <a:pt x="1334646" y="1223440"/>
                  </a:lnTo>
                  <a:lnTo>
                    <a:pt x="1244211" y="1193295"/>
                  </a:lnTo>
                  <a:lnTo>
                    <a:pt x="1244211" y="1122956"/>
                  </a:lnTo>
                  <a:lnTo>
                    <a:pt x="1314550" y="1052618"/>
                  </a:lnTo>
                  <a:lnTo>
                    <a:pt x="1656194" y="1042569"/>
                  </a:lnTo>
                  <a:lnTo>
                    <a:pt x="1786822" y="771264"/>
                  </a:lnTo>
                  <a:lnTo>
                    <a:pt x="1545662" y="379378"/>
                  </a:lnTo>
                  <a:lnTo>
                    <a:pt x="1435130" y="419571"/>
                  </a:lnTo>
                  <a:lnTo>
                    <a:pt x="1224114" y="610490"/>
                  </a:lnTo>
                  <a:lnTo>
                    <a:pt x="1143728" y="610490"/>
                  </a:lnTo>
                  <a:lnTo>
                    <a:pt x="1083437" y="580345"/>
                  </a:lnTo>
                  <a:lnTo>
                    <a:pt x="1103534" y="479862"/>
                  </a:lnTo>
                  <a:close/>
                </a:path>
              </a:pathLst>
            </a:custGeom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6606EBDE-D48B-C558-1112-5220BB9EAD60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7906436" y="1977452"/>
              <a:ext cx="3061346" cy="3061346"/>
            </a:xfrm>
            <a:custGeom>
              <a:avLst/>
              <a:gdLst>
                <a:gd name="connsiteX0" fmla="*/ 0 w 3061346"/>
                <a:gd name="connsiteY0" fmla="*/ 2577372 h 3061346"/>
                <a:gd name="connsiteX1" fmla="*/ 1328878 w 3061346"/>
                <a:gd name="connsiteY1" fmla="*/ 3061346 h 3061346"/>
                <a:gd name="connsiteX2" fmla="*/ 0 w 3061346"/>
                <a:gd name="connsiteY2" fmla="*/ 3061346 h 3061346"/>
                <a:gd name="connsiteX3" fmla="*/ 3042560 w 3061346"/>
                <a:gd name="connsiteY3" fmla="*/ 0 h 3061346"/>
                <a:gd name="connsiteX4" fmla="*/ 3061346 w 3061346"/>
                <a:gd name="connsiteY4" fmla="*/ 0 h 3061346"/>
                <a:gd name="connsiteX5" fmla="*/ 3061346 w 3061346"/>
                <a:gd name="connsiteY5" fmla="*/ 3061346 h 3061346"/>
                <a:gd name="connsiteX6" fmla="*/ 2943807 w 3061346"/>
                <a:gd name="connsiteY6" fmla="*/ 3061346 h 3061346"/>
                <a:gd name="connsiteX7" fmla="*/ 0 w 3061346"/>
                <a:gd name="connsiteY7" fmla="*/ 0 h 3061346"/>
                <a:gd name="connsiteX8" fmla="*/ 1704100 w 3061346"/>
                <a:gd name="connsiteY8" fmla="*/ 0 h 3061346"/>
                <a:gd name="connsiteX9" fmla="*/ 1475115 w 3061346"/>
                <a:gd name="connsiteY9" fmla="*/ 127577 h 3061346"/>
                <a:gd name="connsiteX10" fmla="*/ 1093278 w 3061346"/>
                <a:gd name="connsiteY10" fmla="*/ 509415 h 3061346"/>
                <a:gd name="connsiteX11" fmla="*/ 1093278 w 3061346"/>
                <a:gd name="connsiteY11" fmla="*/ 619947 h 3061346"/>
                <a:gd name="connsiteX12" fmla="*/ 1213858 w 3061346"/>
                <a:gd name="connsiteY12" fmla="*/ 640043 h 3061346"/>
                <a:gd name="connsiteX13" fmla="*/ 1475115 w 3061346"/>
                <a:gd name="connsiteY13" fmla="*/ 408931 h 3061346"/>
                <a:gd name="connsiteX14" fmla="*/ 1726324 w 3061346"/>
                <a:gd name="connsiteY14" fmla="*/ 539560 h 3061346"/>
                <a:gd name="connsiteX15" fmla="*/ 1726324 w 3061346"/>
                <a:gd name="connsiteY15" fmla="*/ 851059 h 3061346"/>
                <a:gd name="connsiteX16" fmla="*/ 1595696 w 3061346"/>
                <a:gd name="connsiteY16" fmla="*/ 921397 h 3061346"/>
                <a:gd name="connsiteX17" fmla="*/ 892311 w 3061346"/>
                <a:gd name="connsiteY17" fmla="*/ 911349 h 3061346"/>
                <a:gd name="connsiteX18" fmla="*/ 872214 w 3061346"/>
                <a:gd name="connsiteY18" fmla="*/ 37142 h 3061346"/>
                <a:gd name="connsiteX19" fmla="*/ 128636 w 3061346"/>
                <a:gd name="connsiteY19" fmla="*/ 348641 h 3061346"/>
                <a:gd name="connsiteX20" fmla="*/ 0 w 3061346"/>
                <a:gd name="connsiteY20" fmla="*/ 1074515 h 306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61346" h="3061346">
                  <a:moveTo>
                    <a:pt x="0" y="2577372"/>
                  </a:moveTo>
                  <a:lnTo>
                    <a:pt x="1328878" y="3061346"/>
                  </a:lnTo>
                  <a:lnTo>
                    <a:pt x="0" y="3061346"/>
                  </a:lnTo>
                  <a:close/>
                  <a:moveTo>
                    <a:pt x="3042560" y="0"/>
                  </a:moveTo>
                  <a:lnTo>
                    <a:pt x="3061346" y="0"/>
                  </a:lnTo>
                  <a:lnTo>
                    <a:pt x="3061346" y="3061346"/>
                  </a:lnTo>
                  <a:lnTo>
                    <a:pt x="2943807" y="3061346"/>
                  </a:lnTo>
                  <a:close/>
                  <a:moveTo>
                    <a:pt x="0" y="0"/>
                  </a:moveTo>
                  <a:lnTo>
                    <a:pt x="1704100" y="0"/>
                  </a:lnTo>
                  <a:lnTo>
                    <a:pt x="1475115" y="127577"/>
                  </a:lnTo>
                  <a:lnTo>
                    <a:pt x="1093278" y="509415"/>
                  </a:lnTo>
                  <a:lnTo>
                    <a:pt x="1093278" y="619947"/>
                  </a:lnTo>
                  <a:lnTo>
                    <a:pt x="1213858" y="640043"/>
                  </a:lnTo>
                  <a:lnTo>
                    <a:pt x="1475115" y="408931"/>
                  </a:lnTo>
                  <a:lnTo>
                    <a:pt x="1726324" y="539560"/>
                  </a:lnTo>
                  <a:lnTo>
                    <a:pt x="1726324" y="851059"/>
                  </a:lnTo>
                  <a:lnTo>
                    <a:pt x="1595696" y="921397"/>
                  </a:lnTo>
                  <a:lnTo>
                    <a:pt x="892311" y="911349"/>
                  </a:lnTo>
                  <a:lnTo>
                    <a:pt x="872214" y="37142"/>
                  </a:lnTo>
                  <a:lnTo>
                    <a:pt x="128636" y="348641"/>
                  </a:lnTo>
                  <a:lnTo>
                    <a:pt x="0" y="1074515"/>
                  </a:lnTo>
                  <a:close/>
                </a:path>
              </a:pathLst>
            </a:cu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A733ED2-2DDB-5FD1-88DB-BD9B4BECF022}"/>
              </a:ext>
            </a:extLst>
          </p:cNvPr>
          <p:cNvSpPr txBox="1"/>
          <p:nvPr/>
        </p:nvSpPr>
        <p:spPr>
          <a:xfrm>
            <a:off x="1471451" y="617552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en-GB" sz="900" dirty="0">
                <a:solidFill>
                  <a:srgbClr val="005294"/>
                </a:solidFill>
                <a:latin typeface="Poppins Light"/>
              </a:rPr>
              <a:t>Snyder PJ </a:t>
            </a:r>
            <a:r>
              <a:rPr lang="en-GB" sz="900" i="1" dirty="0">
                <a:solidFill>
                  <a:srgbClr val="005294"/>
                </a:solidFill>
                <a:latin typeface="Poppins Light"/>
              </a:rPr>
              <a:t>et al. N Engl J Med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 2024;390:203–11.</a:t>
            </a:r>
            <a:endParaRPr lang="sv-SE" sz="900" dirty="0">
              <a:solidFill>
                <a:srgbClr val="005294"/>
              </a:solidFill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551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4966FAA-28D7-F21A-F692-10614618C115}"/>
              </a:ext>
            </a:extLst>
          </p:cNvPr>
          <p:cNvSpPr/>
          <p:nvPr/>
        </p:nvSpPr>
        <p:spPr>
          <a:xfrm>
            <a:off x="155861" y="1975063"/>
            <a:ext cx="2036619" cy="111484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E9C092B-2C2B-E461-6001-CCF5A4E33AD5}"/>
              </a:ext>
            </a:extLst>
          </p:cNvPr>
          <p:cNvGrpSpPr/>
          <p:nvPr/>
        </p:nvGrpSpPr>
        <p:grpSpPr>
          <a:xfrm>
            <a:off x="699686" y="2071591"/>
            <a:ext cx="437597" cy="921790"/>
            <a:chOff x="-321547" y="2555933"/>
            <a:chExt cx="1808704" cy="381000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BEE484-14DE-8A24-B3B6-175CCDE32E60}"/>
                </a:ext>
              </a:extLst>
            </p:cNvPr>
            <p:cNvSpPr/>
            <p:nvPr/>
          </p:nvSpPr>
          <p:spPr>
            <a:xfrm>
              <a:off x="295633" y="3391759"/>
              <a:ext cx="976277" cy="953360"/>
            </a:xfrm>
            <a:custGeom>
              <a:avLst/>
              <a:gdLst>
                <a:gd name="connsiteX0" fmla="*/ 68752 w 976277"/>
                <a:gd name="connsiteY0" fmla="*/ 0 h 953360"/>
                <a:gd name="connsiteX1" fmla="*/ 595850 w 976277"/>
                <a:gd name="connsiteY1" fmla="*/ 0 h 953360"/>
                <a:gd name="connsiteX2" fmla="*/ 655435 w 976277"/>
                <a:gd name="connsiteY2" fmla="*/ 4584 h 953360"/>
                <a:gd name="connsiteX3" fmla="*/ 708144 w 976277"/>
                <a:gd name="connsiteY3" fmla="*/ 16043 h 953360"/>
                <a:gd name="connsiteX4" fmla="*/ 976277 w 976277"/>
                <a:gd name="connsiteY4" fmla="*/ 538557 h 953360"/>
                <a:gd name="connsiteX5" fmla="*/ 861690 w 976277"/>
                <a:gd name="connsiteY5" fmla="*/ 708145 h 953360"/>
                <a:gd name="connsiteX6" fmla="*/ 850232 w 976277"/>
                <a:gd name="connsiteY6" fmla="*/ 776897 h 953360"/>
                <a:gd name="connsiteX7" fmla="*/ 834190 w 976277"/>
                <a:gd name="connsiteY7" fmla="*/ 834190 h 953360"/>
                <a:gd name="connsiteX8" fmla="*/ 676060 w 976277"/>
                <a:gd name="connsiteY8" fmla="*/ 912109 h 953360"/>
                <a:gd name="connsiteX9" fmla="*/ 302508 w 976277"/>
                <a:gd name="connsiteY9" fmla="*/ 953360 h 953360"/>
                <a:gd name="connsiteX10" fmla="*/ 64169 w 976277"/>
                <a:gd name="connsiteY10" fmla="*/ 847940 h 953360"/>
                <a:gd name="connsiteX11" fmla="*/ 0 w 976277"/>
                <a:gd name="connsiteY11" fmla="*/ 598142 h 953360"/>
                <a:gd name="connsiteX12" fmla="*/ 80211 w 976277"/>
                <a:gd name="connsiteY12" fmla="*/ 375844 h 953360"/>
                <a:gd name="connsiteX13" fmla="*/ 68752 w 976277"/>
                <a:gd name="connsiteY13" fmla="*/ 0 h 95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6277" h="953360">
                  <a:moveTo>
                    <a:pt x="68752" y="0"/>
                  </a:moveTo>
                  <a:lnTo>
                    <a:pt x="595850" y="0"/>
                  </a:lnTo>
                  <a:lnTo>
                    <a:pt x="655435" y="4584"/>
                  </a:lnTo>
                  <a:lnTo>
                    <a:pt x="708144" y="16043"/>
                  </a:lnTo>
                  <a:lnTo>
                    <a:pt x="976277" y="538557"/>
                  </a:lnTo>
                  <a:lnTo>
                    <a:pt x="861690" y="708145"/>
                  </a:lnTo>
                  <a:lnTo>
                    <a:pt x="850232" y="776897"/>
                  </a:lnTo>
                  <a:lnTo>
                    <a:pt x="834190" y="834190"/>
                  </a:lnTo>
                  <a:lnTo>
                    <a:pt x="676060" y="912109"/>
                  </a:lnTo>
                  <a:lnTo>
                    <a:pt x="302508" y="953360"/>
                  </a:lnTo>
                  <a:lnTo>
                    <a:pt x="64169" y="847940"/>
                  </a:lnTo>
                  <a:lnTo>
                    <a:pt x="0" y="598142"/>
                  </a:lnTo>
                  <a:lnTo>
                    <a:pt x="80211" y="375844"/>
                  </a:lnTo>
                  <a:lnTo>
                    <a:pt x="6875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C67B4887-AC09-0CA3-B0AC-841D84D48E21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133" r="26395"/>
            <a:stretch/>
          </p:blipFill>
          <p:spPr>
            <a:xfrm>
              <a:off x="-321547" y="2555933"/>
              <a:ext cx="1808704" cy="3810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Fracture </a:t>
            </a:r>
            <a:r>
              <a:rPr lang="en-GB" dirty="0" err="1"/>
              <a:t>substudy</a:t>
            </a:r>
            <a:endParaRPr lang="en-GB" dirty="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2" y="1340465"/>
            <a:ext cx="8536211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6998221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Results of adjudication of reported fractures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aphicFrame>
        <p:nvGraphicFramePr>
          <p:cNvPr id="30" name="Table 11">
            <a:extLst>
              <a:ext uri="{FF2B5EF4-FFF2-40B4-BE49-F238E27FC236}">
                <a16:creationId xmlns:a16="http://schemas.microsoft.com/office/drawing/2014/main" id="{52EB1696-2B20-06E6-1F2D-8E07FF01E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88650"/>
              </p:ext>
            </p:extLst>
          </p:nvPr>
        </p:nvGraphicFramePr>
        <p:xfrm>
          <a:off x="1524001" y="1976968"/>
          <a:ext cx="9965867" cy="401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399">
                  <a:extLst>
                    <a:ext uri="{9D8B030D-6E8A-4147-A177-3AD203B41FA5}">
                      <a16:colId xmlns:a16="http://schemas.microsoft.com/office/drawing/2014/main" val="3155700149"/>
                    </a:ext>
                  </a:extLst>
                </a:gridCol>
                <a:gridCol w="2430234">
                  <a:extLst>
                    <a:ext uri="{9D8B030D-6E8A-4147-A177-3AD203B41FA5}">
                      <a16:colId xmlns:a16="http://schemas.microsoft.com/office/drawing/2014/main" val="356617585"/>
                    </a:ext>
                  </a:extLst>
                </a:gridCol>
                <a:gridCol w="2430234">
                  <a:extLst>
                    <a:ext uri="{9D8B030D-6E8A-4147-A177-3AD203B41FA5}">
                      <a16:colId xmlns:a16="http://schemas.microsoft.com/office/drawing/2014/main" val="2804417613"/>
                    </a:ext>
                  </a:extLst>
                </a:gridCol>
              </a:tblGrid>
              <a:tr h="486875">
                <a:tc>
                  <a:txBody>
                    <a:bodyPr/>
                    <a:lstStyle/>
                    <a:p>
                      <a:r>
                        <a:rPr lang="en-GB" sz="2200" b="0" dirty="0">
                          <a:latin typeface="+mj-lt"/>
                        </a:rPr>
                        <a:t>Adjudication outcome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latin typeface="+mj-lt"/>
                        </a:rPr>
                        <a:t>Testosterone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chemeClr val="tx2"/>
                          </a:solidFill>
                          <a:latin typeface="+mj-lt"/>
                        </a:rPr>
                        <a:t>Placebo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8034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l"/>
                      <a:r>
                        <a:rPr lang="en-GB" sz="2200" dirty="0">
                          <a:solidFill>
                            <a:schemeClr val="accent1"/>
                          </a:solidFill>
                          <a:latin typeface="+mj-lt"/>
                        </a:rPr>
                        <a:t>Total fractures reported </a:t>
                      </a:r>
                      <a:br>
                        <a:rPr lang="en-GB" sz="2200" dirty="0">
                          <a:solidFill>
                            <a:schemeClr val="accent1"/>
                          </a:solidFill>
                          <a:latin typeface="+mj-lt"/>
                        </a:rPr>
                      </a:br>
                      <a:r>
                        <a:rPr lang="en-GB" sz="2200" dirty="0">
                          <a:solidFill>
                            <a:schemeClr val="accent1"/>
                          </a:solidFill>
                          <a:latin typeface="+mj-lt"/>
                        </a:rPr>
                        <a:t>  and adjudicated, n</a:t>
                      </a:r>
                      <a:endParaRPr lang="en-GB" sz="2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186</a:t>
                      </a:r>
                      <a:endParaRPr lang="en-US" sz="22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95B"/>
                        </a:solidFill>
                        <a:effectLst/>
                        <a:uLnTx/>
                        <a:uFillTx/>
                        <a:latin typeface="Poppins Ligh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36979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GB" sz="2200" dirty="0">
                          <a:latin typeface="+mj-lt"/>
                        </a:rPr>
                        <a:t>Confirmed as a fracture, n (%)</a:t>
                      </a:r>
                      <a:endParaRPr lang="en-GB" sz="2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2"/>
                          </a:solidFill>
                        </a:rPr>
                        <a:t>154 (82.8)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2"/>
                          </a:solidFill>
                        </a:rPr>
                        <a:t>97 (78.9)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5672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GB" sz="2200" dirty="0">
                          <a:latin typeface="+mj-lt"/>
                        </a:rPr>
                        <a:t>Confirmed as not a fracture, n (%)</a:t>
                      </a:r>
                      <a:endParaRPr lang="en-GB" sz="2200" baseline="30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 (4.3)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 (4.9)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4046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GB" sz="2200" dirty="0">
                          <a:latin typeface="+mj-lt"/>
                        </a:rPr>
                        <a:t>Unconfirmed, n (%)</a:t>
                      </a:r>
                      <a:endParaRPr lang="en-GB" sz="22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24 (12.9)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 (16.3)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71254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272A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Fracture uncertain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 (4.8)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 (5.7)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58044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6EAB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272A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Insufficient documentation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 (8.1)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 (10.6)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361470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5B2C52-8BD2-F8F8-B25B-98AD1D040F91}"/>
              </a:ext>
            </a:extLst>
          </p:cNvPr>
          <p:cNvSpPr txBox="1"/>
          <p:nvPr/>
        </p:nvSpPr>
        <p:spPr>
          <a:xfrm>
            <a:off x="1471451" y="617552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en-GB" sz="900" dirty="0">
                <a:solidFill>
                  <a:srgbClr val="005294"/>
                </a:solidFill>
                <a:latin typeface="Poppins Light"/>
              </a:rPr>
              <a:t>Snyder PJ </a:t>
            </a:r>
            <a:r>
              <a:rPr lang="en-GB" sz="900" i="1" dirty="0">
                <a:solidFill>
                  <a:srgbClr val="005294"/>
                </a:solidFill>
                <a:latin typeface="Poppins Light"/>
              </a:rPr>
              <a:t>et al. N Engl J Med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 2024;390:203–11.</a:t>
            </a:r>
            <a:endParaRPr lang="sv-SE" sz="900" dirty="0">
              <a:solidFill>
                <a:srgbClr val="005294"/>
              </a:solidFill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74369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4B952-AF90-EF17-6516-F2A5B6AF1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29509-564B-9B2E-1E99-DF9A23EC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Fracture </a:t>
            </a:r>
            <a:r>
              <a:rPr lang="en-GB" dirty="0" err="1"/>
              <a:t>substudy</a:t>
            </a:r>
            <a:r>
              <a:rPr lang="en-GB" dirty="0"/>
              <a:t>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B79577EE-3D41-44B1-2052-B68CA533C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24745F-FEA5-7026-B136-366B60570FF0}"/>
              </a:ext>
            </a:extLst>
          </p:cNvPr>
          <p:cNvSpPr/>
          <p:nvPr/>
        </p:nvSpPr>
        <p:spPr>
          <a:xfrm>
            <a:off x="-592853" y="1340465"/>
            <a:ext cx="7032762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C340C2-3E82-C688-36D5-3E4DEFC0BF75}"/>
              </a:ext>
            </a:extLst>
          </p:cNvPr>
          <p:cNvSpPr txBox="1">
            <a:spLocks/>
          </p:cNvSpPr>
          <p:nvPr/>
        </p:nvSpPr>
        <p:spPr>
          <a:xfrm>
            <a:off x="688768" y="1360561"/>
            <a:ext cx="5535384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</a:rPr>
              <a:t>Effect of testosterone on fractures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8C7D2C-DCC3-20E3-0682-40B0A6955246}"/>
              </a:ext>
            </a:extLst>
          </p:cNvPr>
          <p:cNvSpPr txBox="1"/>
          <p:nvPr/>
        </p:nvSpPr>
        <p:spPr>
          <a:xfrm>
            <a:off x="1471451" y="617552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CI, confidence interval; 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n/N, 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number with fracture/number at risk</a:t>
            </a:r>
            <a:r>
              <a:rPr kumimoji="0" lang="en-GB" sz="900" b="0" i="0" u="none" strike="noStrike" kern="1200" cap="none" spc="0" normalizeH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. 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Snyder PJ </a:t>
            </a:r>
            <a:r>
              <a:rPr lang="en-GB" sz="900" i="1" dirty="0">
                <a:solidFill>
                  <a:srgbClr val="005294"/>
                </a:solidFill>
                <a:latin typeface="Poppins Light"/>
              </a:rPr>
              <a:t>et al. N Engl J Med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 2024;390:203–11.</a:t>
            </a:r>
            <a:endParaRPr lang="sv-SE" sz="900" dirty="0">
              <a:solidFill>
                <a:srgbClr val="005294"/>
              </a:solidFill>
              <a:latin typeface="Poppins Light"/>
            </a:endParaRP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1DCD245B-E989-5658-B3F7-77A055A18072}"/>
              </a:ext>
            </a:extLst>
          </p:cNvPr>
          <p:cNvGrpSpPr/>
          <p:nvPr/>
        </p:nvGrpSpPr>
        <p:grpSpPr>
          <a:xfrm>
            <a:off x="155861" y="1974273"/>
            <a:ext cx="11709057" cy="4138180"/>
            <a:chOff x="155861" y="1974273"/>
            <a:chExt cx="11709057" cy="4138180"/>
          </a:xfrm>
        </p:grpSpPr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87D9C489-6FC5-F671-CFF2-01C336F166F1}"/>
                </a:ext>
              </a:extLst>
            </p:cNvPr>
            <p:cNvGrpSpPr/>
            <p:nvPr/>
          </p:nvGrpSpPr>
          <p:grpSpPr>
            <a:xfrm>
              <a:off x="155861" y="2256930"/>
              <a:ext cx="2036619" cy="1114847"/>
              <a:chOff x="155861" y="2206690"/>
              <a:chExt cx="2036619" cy="1114847"/>
            </a:xfrm>
          </p:grpSpPr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id="{EA712B94-6EEA-6781-8412-5E6E57830C9F}"/>
                  </a:ext>
                </a:extLst>
              </p:cNvPr>
              <p:cNvSpPr/>
              <p:nvPr/>
            </p:nvSpPr>
            <p:spPr>
              <a:xfrm>
                <a:off x="155861" y="2206690"/>
                <a:ext cx="2036619" cy="111484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D27C3707-D3D3-8413-FAD3-6A21C7CDC5E5}"/>
                  </a:ext>
                </a:extLst>
              </p:cNvPr>
              <p:cNvGrpSpPr/>
              <p:nvPr/>
            </p:nvGrpSpPr>
            <p:grpSpPr>
              <a:xfrm>
                <a:off x="699686" y="2303218"/>
                <a:ext cx="437597" cy="921790"/>
                <a:chOff x="-321547" y="2555933"/>
                <a:chExt cx="1808704" cy="3810000"/>
              </a:xfrm>
            </p:grpSpPr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EC379298-AFF3-4951-CF35-2F67CD8728B5}"/>
                    </a:ext>
                  </a:extLst>
                </p:cNvPr>
                <p:cNvSpPr/>
                <p:nvPr/>
              </p:nvSpPr>
              <p:spPr>
                <a:xfrm>
                  <a:off x="295633" y="3391759"/>
                  <a:ext cx="976277" cy="953360"/>
                </a:xfrm>
                <a:custGeom>
                  <a:avLst/>
                  <a:gdLst>
                    <a:gd name="connsiteX0" fmla="*/ 68752 w 976277"/>
                    <a:gd name="connsiteY0" fmla="*/ 0 h 953360"/>
                    <a:gd name="connsiteX1" fmla="*/ 595850 w 976277"/>
                    <a:gd name="connsiteY1" fmla="*/ 0 h 953360"/>
                    <a:gd name="connsiteX2" fmla="*/ 655435 w 976277"/>
                    <a:gd name="connsiteY2" fmla="*/ 4584 h 953360"/>
                    <a:gd name="connsiteX3" fmla="*/ 708144 w 976277"/>
                    <a:gd name="connsiteY3" fmla="*/ 16043 h 953360"/>
                    <a:gd name="connsiteX4" fmla="*/ 976277 w 976277"/>
                    <a:gd name="connsiteY4" fmla="*/ 538557 h 953360"/>
                    <a:gd name="connsiteX5" fmla="*/ 861690 w 976277"/>
                    <a:gd name="connsiteY5" fmla="*/ 708145 h 953360"/>
                    <a:gd name="connsiteX6" fmla="*/ 850232 w 976277"/>
                    <a:gd name="connsiteY6" fmla="*/ 776897 h 953360"/>
                    <a:gd name="connsiteX7" fmla="*/ 834190 w 976277"/>
                    <a:gd name="connsiteY7" fmla="*/ 834190 h 953360"/>
                    <a:gd name="connsiteX8" fmla="*/ 676060 w 976277"/>
                    <a:gd name="connsiteY8" fmla="*/ 912109 h 953360"/>
                    <a:gd name="connsiteX9" fmla="*/ 302508 w 976277"/>
                    <a:gd name="connsiteY9" fmla="*/ 953360 h 953360"/>
                    <a:gd name="connsiteX10" fmla="*/ 64169 w 976277"/>
                    <a:gd name="connsiteY10" fmla="*/ 847940 h 953360"/>
                    <a:gd name="connsiteX11" fmla="*/ 0 w 976277"/>
                    <a:gd name="connsiteY11" fmla="*/ 598142 h 953360"/>
                    <a:gd name="connsiteX12" fmla="*/ 80211 w 976277"/>
                    <a:gd name="connsiteY12" fmla="*/ 375844 h 953360"/>
                    <a:gd name="connsiteX13" fmla="*/ 68752 w 976277"/>
                    <a:gd name="connsiteY13" fmla="*/ 0 h 953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277" h="953360">
                      <a:moveTo>
                        <a:pt x="68752" y="0"/>
                      </a:moveTo>
                      <a:lnTo>
                        <a:pt x="595850" y="0"/>
                      </a:lnTo>
                      <a:lnTo>
                        <a:pt x="655435" y="4584"/>
                      </a:lnTo>
                      <a:lnTo>
                        <a:pt x="708144" y="16043"/>
                      </a:lnTo>
                      <a:lnTo>
                        <a:pt x="976277" y="538557"/>
                      </a:lnTo>
                      <a:lnTo>
                        <a:pt x="861690" y="708145"/>
                      </a:lnTo>
                      <a:lnTo>
                        <a:pt x="850232" y="776897"/>
                      </a:lnTo>
                      <a:lnTo>
                        <a:pt x="834190" y="834190"/>
                      </a:lnTo>
                      <a:lnTo>
                        <a:pt x="676060" y="912109"/>
                      </a:lnTo>
                      <a:lnTo>
                        <a:pt x="302508" y="953360"/>
                      </a:lnTo>
                      <a:lnTo>
                        <a:pt x="64169" y="847940"/>
                      </a:lnTo>
                      <a:lnTo>
                        <a:pt x="0" y="598142"/>
                      </a:lnTo>
                      <a:lnTo>
                        <a:pt x="80211" y="375844"/>
                      </a:lnTo>
                      <a:lnTo>
                        <a:pt x="6875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72" name="Graphic 171">
                  <a:extLst>
                    <a:ext uri="{FF2B5EF4-FFF2-40B4-BE49-F238E27FC236}">
                      <a16:creationId xmlns:a16="http://schemas.microsoft.com/office/drawing/2014/main" id="{05D8E412-3F98-2D3E-49BD-BF977C1147FA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l="26133" r="26395"/>
                <a:stretch/>
              </p:blipFill>
              <p:spPr>
                <a:xfrm>
                  <a:off x="-321547" y="2555933"/>
                  <a:ext cx="1808704" cy="3810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A86F4AB-D7EA-E6CD-B425-3490ECB4E47E}"/>
                </a:ext>
              </a:extLst>
            </p:cNvPr>
            <p:cNvGrpSpPr/>
            <p:nvPr/>
          </p:nvGrpSpPr>
          <p:grpSpPr>
            <a:xfrm>
              <a:off x="1440427" y="1974273"/>
              <a:ext cx="10424491" cy="4138180"/>
              <a:chOff x="1149030" y="1974273"/>
              <a:chExt cx="10424491" cy="4138180"/>
            </a:xfrm>
          </p:grpSpPr>
          <p:sp>
            <p:nvSpPr>
              <p:cNvPr id="181" name="Rounded Rectangle 57">
                <a:extLst>
                  <a:ext uri="{FF2B5EF4-FFF2-40B4-BE49-F238E27FC236}">
                    <a16:creationId xmlns:a16="http://schemas.microsoft.com/office/drawing/2014/main" id="{E5ADFC3E-960F-79D8-2120-5F76D74272EE}"/>
                  </a:ext>
                </a:extLst>
              </p:cNvPr>
              <p:cNvSpPr/>
              <p:nvPr/>
            </p:nvSpPr>
            <p:spPr>
              <a:xfrm>
                <a:off x="1149030" y="1974273"/>
                <a:ext cx="10123634" cy="4138180"/>
              </a:xfrm>
              <a:prstGeom prst="roundRect">
                <a:avLst>
                  <a:gd name="adj" fmla="val 5052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CB8E1338-49F2-98D7-994F-5D80CC5E4B98}"/>
                  </a:ext>
                </a:extLst>
              </p:cNvPr>
              <p:cNvSpPr/>
              <p:nvPr/>
            </p:nvSpPr>
            <p:spPr>
              <a:xfrm>
                <a:off x="1223760" y="2690238"/>
                <a:ext cx="9981450" cy="201563"/>
              </a:xfrm>
              <a:prstGeom prst="rect">
                <a:avLst/>
              </a:prstGeom>
              <a:solidFill>
                <a:srgbClr val="E7EB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BA4F4D97-BD72-B091-A49D-151BD5C67218}"/>
                  </a:ext>
                </a:extLst>
              </p:cNvPr>
              <p:cNvSpPr/>
              <p:nvPr/>
            </p:nvSpPr>
            <p:spPr>
              <a:xfrm>
                <a:off x="1223760" y="3281623"/>
                <a:ext cx="9981450" cy="394440"/>
              </a:xfrm>
              <a:prstGeom prst="rect">
                <a:avLst/>
              </a:prstGeom>
              <a:solidFill>
                <a:srgbClr val="E7EB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DD8334D7-3EBD-D6B4-3547-292A349F78A9}"/>
                  </a:ext>
                </a:extLst>
              </p:cNvPr>
              <p:cNvSpPr/>
              <p:nvPr/>
            </p:nvSpPr>
            <p:spPr>
              <a:xfrm>
                <a:off x="1223760" y="3878281"/>
                <a:ext cx="9981450" cy="398310"/>
              </a:xfrm>
              <a:prstGeom prst="rect">
                <a:avLst/>
              </a:prstGeom>
              <a:solidFill>
                <a:srgbClr val="E7EB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CC09969-E81E-CA43-6D71-7A453A800709}"/>
                  </a:ext>
                </a:extLst>
              </p:cNvPr>
              <p:cNvSpPr/>
              <p:nvPr/>
            </p:nvSpPr>
            <p:spPr>
              <a:xfrm>
                <a:off x="1223760" y="4667871"/>
                <a:ext cx="9981450" cy="394662"/>
              </a:xfrm>
              <a:prstGeom prst="rect">
                <a:avLst/>
              </a:prstGeom>
              <a:solidFill>
                <a:srgbClr val="E7EB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85C78AEF-6053-CA3F-7DB2-644962DE29E6}"/>
                  </a:ext>
                </a:extLst>
              </p:cNvPr>
              <p:cNvSpPr/>
              <p:nvPr/>
            </p:nvSpPr>
            <p:spPr>
              <a:xfrm>
                <a:off x="1223760" y="5268644"/>
                <a:ext cx="9981450" cy="219528"/>
              </a:xfrm>
              <a:prstGeom prst="rect">
                <a:avLst/>
              </a:prstGeom>
              <a:solidFill>
                <a:srgbClr val="E7EB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5" name="TextBox 404">
                <a:extLst>
                  <a:ext uri="{FF2B5EF4-FFF2-40B4-BE49-F238E27FC236}">
                    <a16:creationId xmlns:a16="http://schemas.microsoft.com/office/drawing/2014/main" id="{B9DE4AFC-0FF8-FC97-57EB-2C2746742DE7}"/>
                  </a:ext>
                </a:extLst>
              </p:cNvPr>
              <p:cNvSpPr txBox="1"/>
              <p:nvPr/>
            </p:nvSpPr>
            <p:spPr>
              <a:xfrm>
                <a:off x="1226650" y="2497302"/>
                <a:ext cx="3041368" cy="3116238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t">
                <a:spAutoFit/>
              </a:bodyPr>
              <a:lstStyle/>
              <a:p>
                <a:pPr>
                  <a:spcBef>
                    <a:spcPts val="200"/>
                  </a:spcBef>
                  <a:buClr>
                    <a:srgbClr val="006EAB"/>
                  </a:buClr>
                  <a:defRPr/>
                </a:pPr>
                <a:r>
                  <a:rPr lang="en-GB" sz="1200" b="1" dirty="0">
                    <a:solidFill>
                      <a:srgbClr val="000000"/>
                    </a:solidFill>
                  </a:rPr>
                  <a:t>Primary:</a:t>
                </a:r>
                <a:r>
                  <a:rPr lang="en-GB" sz="1200" dirty="0">
                    <a:solidFill>
                      <a:srgbClr val="000000"/>
                    </a:solidFill>
                  </a:rPr>
                  <a:t> All clinical fractures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>
                    <a:srgbClr val="006EAB"/>
                  </a:buClr>
                  <a:buSzTx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Non-high-impact clinical fractures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>
                    <a:srgbClr val="006EAB"/>
                  </a:buClr>
                  <a:buSzTx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Clinical fractures in men not taking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  osteoporosis medication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>
                    <a:srgbClr val="006EAB"/>
                  </a:buClr>
                  <a:buSzTx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Non-high-impact fractures in men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  not taking osteoporosis medication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>
                    <a:srgbClr val="006EAB"/>
                  </a:buClr>
                  <a:buSzTx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Fracture-free survival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/>
                  <a:ea typeface="+mn-ea"/>
                  <a:cs typeface="+mn-cs"/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>
                    <a:srgbClr val="006EAB"/>
                  </a:buClr>
                  <a:buSzTx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All clinical fractures, including those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  that were excluded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>
                    <a:srgbClr val="006EAB"/>
                  </a:buClr>
                  <a:buSzTx/>
                  <a:tabLst/>
                  <a:defRPr/>
                </a:pPr>
                <a:r>
                  <a:rPr lang="en-GB" sz="1200" spc="-20" dirty="0">
                    <a:solidFill>
                      <a:srgbClr val="000000"/>
                    </a:solidFill>
                    <a:latin typeface="Poppins Light"/>
                  </a:rPr>
                  <a:t>All clinical fractures, including those with</a:t>
                </a:r>
                <a:br>
                  <a:rPr lang="en-GB" sz="1200" spc="-20" dirty="0">
                    <a:solidFill>
                      <a:srgbClr val="000000"/>
                    </a:solidFill>
                    <a:latin typeface="Poppins Light"/>
                  </a:rPr>
                </a:br>
                <a:r>
                  <a:rPr lang="en-GB" sz="1200" spc="-20" dirty="0">
                    <a:solidFill>
                      <a:srgbClr val="000000"/>
                    </a:solidFill>
                    <a:latin typeface="Poppins Light"/>
                  </a:rPr>
                  <a:t>  uncertain/insufficient documentation</a:t>
                </a:r>
                <a:endParaRPr kumimoji="0" lang="en-GB" sz="1200" b="0" i="1" u="none" strike="noStrike" kern="1200" cap="none" spc="-2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>
                    <a:srgbClr val="006EAB"/>
                  </a:buClr>
                  <a:buSzTx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Major osteoporotic fractures: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  hip, wrist, humerus and clinical spine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>
                    <a:srgbClr val="006EAB"/>
                  </a:buClr>
                  <a:buSzTx/>
                  <a:tabLst/>
                  <a:defRPr/>
                </a:pPr>
                <a:r>
                  <a:rPr lang="en-GB" sz="1200" dirty="0">
                    <a:solidFill>
                      <a:srgbClr val="000000"/>
                    </a:solidFill>
                    <a:latin typeface="Poppins Light"/>
                  </a:rPr>
                  <a:t>Hip fractures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>
                    <a:srgbClr val="006EAB"/>
                  </a:buClr>
                  <a:buSzTx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rPr>
                  <a:t>Clinical vertebral fractures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166AAD4-7872-F430-A54F-E20D9527F190}"/>
                  </a:ext>
                </a:extLst>
              </p:cNvPr>
              <p:cNvGrpSpPr/>
              <p:nvPr/>
            </p:nvGrpSpPr>
            <p:grpSpPr>
              <a:xfrm>
                <a:off x="6706839" y="5083034"/>
                <a:ext cx="3034451" cy="169945"/>
                <a:chOff x="14709100" y="1806984"/>
                <a:chExt cx="3034451" cy="169945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C780EE4F-5764-D21B-E021-29BA9C89408A}"/>
                    </a:ext>
                  </a:extLst>
                </p:cNvPr>
                <p:cNvCxnSpPr/>
                <p:nvPr/>
              </p:nvCxnSpPr>
              <p:spPr>
                <a:xfrm>
                  <a:off x="14709100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2D493D34-4140-6188-0CC6-32D52D2457A5}"/>
                    </a:ext>
                  </a:extLst>
                </p:cNvPr>
                <p:cNvCxnSpPr/>
                <p:nvPr/>
              </p:nvCxnSpPr>
              <p:spPr>
                <a:xfrm>
                  <a:off x="17743551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830EDFC9-DC45-AD1E-5A93-AE978041C6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714614" y="1891957"/>
                  <a:ext cx="3026007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11E1EDA9-5136-CA7D-BADF-81DDE0DCB97C}"/>
                    </a:ext>
                  </a:extLst>
                </p:cNvPr>
                <p:cNvSpPr/>
                <p:nvPr/>
              </p:nvSpPr>
              <p:spPr>
                <a:xfrm rot="2700000">
                  <a:off x="16135790" y="1806983"/>
                  <a:ext cx="169945" cy="169948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1FE838F2-7C53-DA41-83AD-A3CA20CB2059}"/>
                  </a:ext>
                </a:extLst>
              </p:cNvPr>
              <p:cNvGrpSpPr/>
              <p:nvPr/>
            </p:nvGrpSpPr>
            <p:grpSpPr>
              <a:xfrm>
                <a:off x="4264299" y="2059641"/>
                <a:ext cx="2411334" cy="3415548"/>
                <a:chOff x="4316849" y="2007091"/>
                <a:chExt cx="2411334" cy="3415548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A399DC0-2F0E-F8C3-95A9-90B450E00B0C}"/>
                    </a:ext>
                  </a:extLst>
                </p:cNvPr>
                <p:cNvSpPr txBox="1"/>
                <p:nvPr/>
              </p:nvSpPr>
              <p:spPr>
                <a:xfrm>
                  <a:off x="4316849" y="2444752"/>
                  <a:ext cx="2411334" cy="394980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542925" algn="ctr"/>
                      <a:tab pos="1617663" algn="ctr"/>
                    </a:tabLst>
                    <a:defRPr/>
                  </a:pPr>
                  <a:r>
                    <a:rPr kumimoji="0" lang="en-GB" sz="1200" i="0" u="none" strike="noStrike" kern="1200" cap="none" spc="-2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	91/</a:t>
                  </a:r>
                  <a:r>
                    <a:rPr lang="en-GB" sz="1200" spc="-20" dirty="0">
                      <a:solidFill>
                        <a:srgbClr val="000000"/>
                      </a:solidFill>
                      <a:latin typeface="Poppins Light"/>
                    </a:rPr>
                    <a:t>2601</a:t>
                  </a:r>
                  <a:r>
                    <a:rPr kumimoji="0" lang="en-GB" sz="1200" i="0" u="none" strike="noStrike" kern="1200" cap="none" spc="-2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 (3.50)	 64/</a:t>
                  </a:r>
                  <a:r>
                    <a:rPr lang="en-GB" sz="1200" spc="-20" dirty="0">
                      <a:solidFill>
                        <a:srgbClr val="000000"/>
                      </a:solidFill>
                      <a:latin typeface="Poppins Light"/>
                    </a:rPr>
                    <a:t>2603</a:t>
                  </a:r>
                  <a:r>
                    <a:rPr kumimoji="0" lang="en-GB" sz="1200" i="0" u="none" strike="noStrike" kern="1200" cap="none" spc="-2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 (2.46)</a:t>
                  </a:r>
                </a:p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542925" algn="ctr"/>
                      <a:tab pos="1617663" algn="ctr"/>
                    </a:tabLst>
                    <a:defRPr/>
                  </a:pPr>
                  <a:r>
                    <a:rPr lang="en-GB" sz="1200" spc="-20" dirty="0">
                      <a:solidFill>
                        <a:srgbClr val="000000"/>
                      </a:solidFill>
                      <a:latin typeface="Poppins Light"/>
                    </a:rPr>
                    <a:t>	75/2601 (2.88)	57/2603 (2.19)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31E5745-6E68-736E-DBFB-6052E91099C3}"/>
                    </a:ext>
                  </a:extLst>
                </p:cNvPr>
                <p:cNvSpPr txBox="1"/>
                <p:nvPr/>
              </p:nvSpPr>
              <p:spPr>
                <a:xfrm>
                  <a:off x="4316849" y="3329424"/>
                  <a:ext cx="2411334" cy="184666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542925" algn="ctr"/>
                      <a:tab pos="1617663" algn="ctr"/>
                    </a:tabLst>
                    <a:defRPr/>
                  </a:pPr>
                  <a:r>
                    <a:rPr lang="en-GB" sz="1200" spc="-20" dirty="0">
                      <a:solidFill>
                        <a:srgbClr val="000000"/>
                      </a:solidFill>
                      <a:latin typeface="Poppins Light"/>
                    </a:rPr>
                    <a:t>	72/2588 (2.78)	56/2592 (2.16)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CEA54DF-0921-FBB4-0D74-82BD70D8855C}"/>
                    </a:ext>
                  </a:extLst>
                </p:cNvPr>
                <p:cNvSpPr txBox="1"/>
                <p:nvPr/>
              </p:nvSpPr>
              <p:spPr>
                <a:xfrm>
                  <a:off x="4316849" y="2940804"/>
                  <a:ext cx="2411334" cy="184666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542925" algn="ctr"/>
                      <a:tab pos="1617663" algn="ctr"/>
                    </a:tabLst>
                    <a:defRPr/>
                  </a:pPr>
                  <a:r>
                    <a:rPr kumimoji="0" lang="en-GB" sz="1200" i="0" u="none" strike="noStrike" kern="1200" cap="none" spc="-2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	88/2588 (3.40)	63/2592 (2.43)</a:t>
                  </a:r>
                  <a:endParaRPr lang="en-GB" sz="1200" spc="-20" dirty="0">
                    <a:solidFill>
                      <a:srgbClr val="000000"/>
                    </a:solidFill>
                    <a:latin typeface="Poppins Light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9BEC5FC-60B9-4937-F65E-099DFF2F9286}"/>
                    </a:ext>
                  </a:extLst>
                </p:cNvPr>
                <p:cNvSpPr txBox="1"/>
                <p:nvPr/>
              </p:nvSpPr>
              <p:spPr>
                <a:xfrm>
                  <a:off x="4316849" y="3634224"/>
                  <a:ext cx="2411334" cy="184666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542925" algn="ctr"/>
                      <a:tab pos="1617663" algn="ctr"/>
                    </a:tabLst>
                    <a:defRPr/>
                  </a:pPr>
                  <a:r>
                    <a:rPr lang="en-GB" sz="1200" spc="-30" dirty="0">
                      <a:solidFill>
                        <a:srgbClr val="000000"/>
                      </a:solidFill>
                      <a:latin typeface="Poppins Light"/>
                    </a:rPr>
                    <a:t>	226/2601 (8.69)	198/2603 (7.61)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0719E9D-2CF5-DE89-DE90-ADDEA9531CC1}"/>
                    </a:ext>
                  </a:extLst>
                </p:cNvPr>
                <p:cNvSpPr txBox="1"/>
                <p:nvPr/>
              </p:nvSpPr>
              <p:spPr>
                <a:xfrm>
                  <a:off x="4316849" y="3927594"/>
                  <a:ext cx="2411334" cy="184666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542925" algn="ctr"/>
                      <a:tab pos="1617663" algn="ctr"/>
                    </a:tabLst>
                    <a:defRPr/>
                  </a:pPr>
                  <a:r>
                    <a:rPr lang="en-GB" sz="1200" spc="-20" dirty="0">
                      <a:solidFill>
                        <a:srgbClr val="000000"/>
                      </a:solidFill>
                      <a:latin typeface="Poppins Light"/>
                    </a:rPr>
                    <a:t>	109/2601 (4.19)	72/2603 (2.77)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0A5ED97-BCBC-1DC5-0D0F-74C92FE80880}"/>
                    </a:ext>
                  </a:extLst>
                </p:cNvPr>
                <p:cNvSpPr txBox="1"/>
                <p:nvPr/>
              </p:nvSpPr>
              <p:spPr>
                <a:xfrm>
                  <a:off x="4316849" y="4320024"/>
                  <a:ext cx="2411334" cy="184666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542925" algn="ctr"/>
                      <a:tab pos="1617663" algn="ctr"/>
                    </a:tabLst>
                    <a:defRPr/>
                  </a:pPr>
                  <a:r>
                    <a:rPr lang="en-GB" sz="1200" spc="-20" dirty="0">
                      <a:solidFill>
                        <a:srgbClr val="000000"/>
                      </a:solidFill>
                      <a:latin typeface="Poppins Light"/>
                    </a:rPr>
                    <a:t>	99/2601 (3.81)	75/2603 (2.88)</a:t>
                  </a: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E72C6648-C32A-A5CE-9C90-5C666F6D34E6}"/>
                    </a:ext>
                  </a:extLst>
                </p:cNvPr>
                <p:cNvSpPr txBox="1"/>
                <p:nvPr/>
              </p:nvSpPr>
              <p:spPr>
                <a:xfrm>
                  <a:off x="4316849" y="4723884"/>
                  <a:ext cx="2411334" cy="184666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542925" algn="ctr"/>
                      <a:tab pos="1617663" algn="ctr"/>
                    </a:tabLst>
                    <a:defRPr/>
                  </a:pPr>
                  <a:r>
                    <a:rPr lang="en-GB" sz="1200" spc="-20" dirty="0">
                      <a:solidFill>
                        <a:srgbClr val="000000"/>
                      </a:solidFill>
                      <a:latin typeface="Poppins Light"/>
                    </a:rPr>
                    <a:t>	36/2601 (1.38)	30/2603 (1.15)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00CFF4C-B87D-5DAB-4AC7-A3A73BE88C26}"/>
                    </a:ext>
                  </a:extLst>
                </p:cNvPr>
                <p:cNvSpPr txBox="1"/>
                <p:nvPr/>
              </p:nvSpPr>
              <p:spPr>
                <a:xfrm>
                  <a:off x="4316849" y="5031427"/>
                  <a:ext cx="2411334" cy="184666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542925" algn="ctr"/>
                      <a:tab pos="1617663" algn="ctr"/>
                    </a:tabLst>
                    <a:defRPr/>
                  </a:pPr>
                  <a:r>
                    <a:rPr lang="en-GB" sz="1200" spc="-20" dirty="0">
                      <a:solidFill>
                        <a:srgbClr val="000000"/>
                      </a:solidFill>
                      <a:latin typeface="Poppins Light"/>
                    </a:rPr>
                    <a:t>	7/2601 (0.27)	6/2603 (0.23)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BE36D60-822E-44A9-1CF4-FA2015778046}"/>
                    </a:ext>
                  </a:extLst>
                </p:cNvPr>
                <p:cNvSpPr txBox="1"/>
                <p:nvPr/>
              </p:nvSpPr>
              <p:spPr>
                <a:xfrm>
                  <a:off x="4316849" y="5237973"/>
                  <a:ext cx="2411334" cy="184666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542925" algn="ctr"/>
                      <a:tab pos="1617663" algn="ctr"/>
                    </a:tabLst>
                    <a:defRPr/>
                  </a:pPr>
                  <a:r>
                    <a:rPr lang="en-GB" sz="1200" spc="-20" dirty="0">
                      <a:solidFill>
                        <a:srgbClr val="000000"/>
                      </a:solidFill>
                      <a:latin typeface="Poppins Light"/>
                    </a:rPr>
                    <a:t>	14/2601 (0.54)	11/2603 (0.42)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054AC938-6BFC-58E2-BA27-12649CE535A3}"/>
                    </a:ext>
                  </a:extLst>
                </p:cNvPr>
                <p:cNvSpPr txBox="1"/>
                <p:nvPr/>
              </p:nvSpPr>
              <p:spPr>
                <a:xfrm>
                  <a:off x="4316849" y="2007091"/>
                  <a:ext cx="2411334" cy="394980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542925" algn="ctr"/>
                      <a:tab pos="1617663" algn="ctr"/>
                    </a:tabLst>
                    <a:defRPr/>
                  </a:pPr>
                  <a:r>
                    <a:rPr kumimoji="0" lang="en-GB" sz="1200" b="1" i="0" u="none" strike="noStrike" kern="1200" cap="none" spc="-2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	Testosterone	Placebo</a:t>
                  </a:r>
                </a:p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542925" algn="ctr"/>
                      <a:tab pos="1617663" algn="ctr"/>
                    </a:tabLst>
                    <a:defRPr/>
                  </a:pPr>
                  <a:r>
                    <a:rPr kumimoji="0" lang="en-GB" sz="1200" i="0" u="none" strike="noStrike" kern="1200" cap="none" spc="-2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	n/N (%)	n/N (%)</a:t>
                  </a: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8A59ECD6-2F98-DD0A-A13A-91FA8171A912}"/>
                  </a:ext>
                </a:extLst>
              </p:cNvPr>
              <p:cNvGrpSpPr/>
              <p:nvPr/>
            </p:nvGrpSpPr>
            <p:grpSpPr>
              <a:xfrm>
                <a:off x="8713988" y="2059641"/>
                <a:ext cx="2859533" cy="3415548"/>
                <a:chOff x="3367345" y="2007091"/>
                <a:chExt cx="2859533" cy="3415548"/>
              </a:xfrm>
            </p:grpSpPr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217E65D5-CBDF-5268-2135-E6AA23B82C99}"/>
                    </a:ext>
                  </a:extLst>
                </p:cNvPr>
                <p:cNvSpPr txBox="1"/>
                <p:nvPr/>
              </p:nvSpPr>
              <p:spPr>
                <a:xfrm>
                  <a:off x="4316849" y="2444752"/>
                  <a:ext cx="1901488" cy="394980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1431925" algn="r"/>
                    </a:tabLst>
                    <a:defRPr/>
                  </a:pPr>
                  <a:r>
                    <a:rPr kumimoji="0" lang="en-GB" sz="1200" i="0" u="none" strike="noStrike" kern="1200" cap="none" spc="-2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	1.43 (1.04–1.97)</a:t>
                  </a:r>
                </a:p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1431925" algn="r"/>
                    </a:tabLst>
                    <a:defRPr/>
                  </a:pPr>
                  <a:r>
                    <a:rPr lang="en-GB" sz="1200" spc="-20" dirty="0">
                      <a:solidFill>
                        <a:srgbClr val="000000"/>
                      </a:solidFill>
                      <a:latin typeface="Poppins Light"/>
                    </a:rPr>
                    <a:t>	1.32 (0.94–1.86)</a:t>
                  </a: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EDD406D-ECC4-F73E-3C1C-B46222505D0D}"/>
                    </a:ext>
                  </a:extLst>
                </p:cNvPr>
                <p:cNvSpPr txBox="1"/>
                <p:nvPr/>
              </p:nvSpPr>
              <p:spPr>
                <a:xfrm>
                  <a:off x="4316849" y="3329424"/>
                  <a:ext cx="1901488" cy="184666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1431925" algn="r"/>
                    </a:tabLst>
                    <a:defRPr/>
                  </a:pPr>
                  <a:r>
                    <a:rPr lang="en-GB" sz="1200" spc="-20" dirty="0">
                      <a:solidFill>
                        <a:srgbClr val="000000"/>
                      </a:solidFill>
                      <a:latin typeface="Poppins Light"/>
                    </a:rPr>
                    <a:t>	1.29 (0.91–1.83)</a:t>
                  </a: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F212EDAB-91F4-2C06-3F15-4936AF6505E1}"/>
                    </a:ext>
                  </a:extLst>
                </p:cNvPr>
                <p:cNvSpPr txBox="1"/>
                <p:nvPr/>
              </p:nvSpPr>
              <p:spPr>
                <a:xfrm>
                  <a:off x="4316849" y="2940804"/>
                  <a:ext cx="1910029" cy="184666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1431925" algn="r"/>
                    </a:tabLst>
                    <a:defRPr/>
                  </a:pPr>
                  <a:r>
                    <a:rPr kumimoji="0" lang="en-GB" sz="1200" i="0" u="none" strike="noStrike" kern="1200" cap="none" spc="-2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	1.41 (1.02–1.94)</a:t>
                  </a:r>
                  <a:endParaRPr lang="en-GB" sz="1200" spc="-20" dirty="0">
                    <a:solidFill>
                      <a:srgbClr val="000000"/>
                    </a:solidFill>
                    <a:latin typeface="Poppins Light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59721915-039E-4745-8777-275CFD883DFB}"/>
                    </a:ext>
                  </a:extLst>
                </p:cNvPr>
                <p:cNvSpPr txBox="1"/>
                <p:nvPr/>
              </p:nvSpPr>
              <p:spPr>
                <a:xfrm>
                  <a:off x="4316849" y="3634224"/>
                  <a:ext cx="1901488" cy="184666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1431925" algn="r"/>
                    </a:tabLst>
                    <a:defRPr/>
                  </a:pPr>
                  <a:r>
                    <a:rPr lang="en-GB" sz="1200" spc="-20" dirty="0">
                      <a:solidFill>
                        <a:srgbClr val="000000"/>
                      </a:solidFill>
                      <a:latin typeface="Poppins Light"/>
                    </a:rPr>
                    <a:t>	1.15 (0.95–1.39)</a:t>
                  </a: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0CD6F03E-A775-0BB0-E825-217A032FA1FA}"/>
                    </a:ext>
                  </a:extLst>
                </p:cNvPr>
                <p:cNvSpPr txBox="1"/>
                <p:nvPr/>
              </p:nvSpPr>
              <p:spPr>
                <a:xfrm>
                  <a:off x="4316849" y="3927594"/>
                  <a:ext cx="1901488" cy="184666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1431925" algn="r"/>
                    </a:tabLst>
                    <a:defRPr/>
                  </a:pPr>
                  <a:r>
                    <a:rPr lang="en-GB" sz="1200" spc="-20" dirty="0">
                      <a:solidFill>
                        <a:srgbClr val="000000"/>
                      </a:solidFill>
                      <a:latin typeface="Poppins Light"/>
                    </a:rPr>
                    <a:t>	1.52 (1.13–2.05)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46C82F3F-9C65-4711-DBE7-3BD36B29749C}"/>
                    </a:ext>
                  </a:extLst>
                </p:cNvPr>
                <p:cNvSpPr txBox="1"/>
                <p:nvPr/>
              </p:nvSpPr>
              <p:spPr>
                <a:xfrm>
                  <a:off x="4316849" y="4320024"/>
                  <a:ext cx="1901486" cy="184666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1431925" algn="r"/>
                    </a:tabLst>
                    <a:defRPr/>
                  </a:pPr>
                  <a:r>
                    <a:rPr lang="en-GB" sz="1200" spc="-20" dirty="0">
                      <a:solidFill>
                        <a:srgbClr val="000000"/>
                      </a:solidFill>
                      <a:latin typeface="Poppins Light"/>
                    </a:rPr>
                    <a:t>	1.33 (0.98–1.79)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1C6321B1-52C4-BF26-C29A-5A95F2555400}"/>
                    </a:ext>
                  </a:extLst>
                </p:cNvPr>
                <p:cNvSpPr txBox="1"/>
                <p:nvPr/>
              </p:nvSpPr>
              <p:spPr>
                <a:xfrm>
                  <a:off x="4316849" y="4723884"/>
                  <a:ext cx="1901486" cy="184666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1431925" algn="r"/>
                    </a:tabLst>
                    <a:defRPr/>
                  </a:pPr>
                  <a:r>
                    <a:rPr lang="en-GB" sz="1200" spc="-20" dirty="0">
                      <a:solidFill>
                        <a:srgbClr val="000000"/>
                      </a:solidFill>
                      <a:latin typeface="Poppins Light"/>
                    </a:rPr>
                    <a:t>	1.20 (0.74–1.95)</a:t>
                  </a: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65F56BA-EE90-8338-FCFD-4F59D16C5F44}"/>
                    </a:ext>
                  </a:extLst>
                </p:cNvPr>
                <p:cNvSpPr txBox="1"/>
                <p:nvPr/>
              </p:nvSpPr>
              <p:spPr>
                <a:xfrm>
                  <a:off x="4316849" y="5031427"/>
                  <a:ext cx="1901485" cy="184666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1431925" algn="r"/>
                    </a:tabLst>
                    <a:defRPr/>
                  </a:pPr>
                  <a:r>
                    <a:rPr lang="en-GB" sz="1200" spc="-20" dirty="0">
                      <a:solidFill>
                        <a:srgbClr val="000000"/>
                      </a:solidFill>
                      <a:latin typeface="Poppins Light"/>
                    </a:rPr>
                    <a:t>	1.16 (0.39–3.46)</a:t>
                  </a: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12E7F1CC-2791-82AC-EC40-4E08D7F5683D}"/>
                    </a:ext>
                  </a:extLst>
                </p:cNvPr>
                <p:cNvSpPr txBox="1"/>
                <p:nvPr/>
              </p:nvSpPr>
              <p:spPr>
                <a:xfrm>
                  <a:off x="4316849" y="5237973"/>
                  <a:ext cx="1901483" cy="184666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tabLst>
                      <a:tab pos="1431925" algn="r"/>
                    </a:tabLst>
                    <a:defRPr/>
                  </a:pPr>
                  <a:r>
                    <a:rPr lang="en-GB" sz="1200" spc="-20" dirty="0">
                      <a:solidFill>
                        <a:srgbClr val="000000"/>
                      </a:solidFill>
                      <a:latin typeface="Poppins Light"/>
                    </a:rPr>
                    <a:t>	1.26 (0.57–2.79)</a:t>
                  </a: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28B5083-ED0E-6EB2-5C31-2F7F2E2816DF}"/>
                    </a:ext>
                  </a:extLst>
                </p:cNvPr>
                <p:cNvSpPr txBox="1"/>
                <p:nvPr/>
              </p:nvSpPr>
              <p:spPr>
                <a:xfrm>
                  <a:off x="3367345" y="2007091"/>
                  <a:ext cx="2690220" cy="184666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t">
                  <a:spAutoFit/>
                </a:bodyPr>
                <a:lstStyle/>
                <a:p>
                  <a:pPr>
                    <a:spcBef>
                      <a:spcPts val="200"/>
                    </a:spcBef>
                    <a:buClr>
                      <a:srgbClr val="006EAB"/>
                    </a:buClr>
                    <a:defRPr/>
                  </a:pPr>
                  <a:r>
                    <a:rPr kumimoji="0" lang="en-GB" sz="1200" b="1" i="0" u="none" strike="noStrike" kern="1200" cap="none" spc="-2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Hazard ratio for fracture (95% CI)</a:t>
                  </a:r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F34BB0FB-67C7-9851-49E9-CB801CA3EE35}"/>
                  </a:ext>
                </a:extLst>
              </p:cNvPr>
              <p:cNvGrpSpPr/>
              <p:nvPr/>
            </p:nvGrpSpPr>
            <p:grpSpPr>
              <a:xfrm>
                <a:off x="6095200" y="2121945"/>
                <a:ext cx="3960753" cy="3934798"/>
                <a:chOff x="6095200" y="2121945"/>
                <a:chExt cx="3960753" cy="3934798"/>
              </a:xfrm>
            </p:grpSpPr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26A17770-F770-3C2D-28E6-17FAD25236C7}"/>
                    </a:ext>
                  </a:extLst>
                </p:cNvPr>
                <p:cNvSpPr txBox="1"/>
                <p:nvPr/>
              </p:nvSpPr>
              <p:spPr>
                <a:xfrm>
                  <a:off x="6095200" y="5860913"/>
                  <a:ext cx="1607883" cy="17543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Medium"/>
                      <a:ea typeface="+mn-ea"/>
                      <a:cs typeface="+mn-cs"/>
                    </a:rPr>
                    <a:t>Testosterone better</a:t>
                  </a:r>
                </a:p>
              </p:txBody>
            </p:sp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B8661366-8D3B-D8A2-9ACC-75236E9B1B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974591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5" name="TextBox 354">
                  <a:extLst>
                    <a:ext uri="{FF2B5EF4-FFF2-40B4-BE49-F238E27FC236}">
                      <a16:creationId xmlns:a16="http://schemas.microsoft.com/office/drawing/2014/main" id="{F3084E6E-1854-DB16-E665-94619B514359}"/>
                    </a:ext>
                  </a:extLst>
                </p:cNvPr>
                <p:cNvSpPr txBox="1"/>
                <p:nvPr/>
              </p:nvSpPr>
              <p:spPr>
                <a:xfrm>
                  <a:off x="7880133" y="5673917"/>
                  <a:ext cx="273101" cy="16081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356" name="Straight Connector 355">
                  <a:extLst>
                    <a:ext uri="{FF2B5EF4-FFF2-40B4-BE49-F238E27FC236}">
                      <a16:creationId xmlns:a16="http://schemas.microsoft.com/office/drawing/2014/main" id="{9A7FD46B-86A0-0C12-CAED-D63F48CF57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662601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286C47E5-4BE4-4084-D04F-FFF9D33B491D}"/>
                    </a:ext>
                  </a:extLst>
                </p:cNvPr>
                <p:cNvSpPr txBox="1"/>
                <p:nvPr/>
              </p:nvSpPr>
              <p:spPr>
                <a:xfrm>
                  <a:off x="7536660" y="5673917"/>
                  <a:ext cx="326605" cy="16081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0.8</a:t>
                  </a:r>
                </a:p>
              </p:txBody>
            </p:sp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3C48EB1C-AE43-E6FE-D4D5-DD35367D92BE}"/>
                    </a:ext>
                  </a:extLst>
                </p:cNvPr>
                <p:cNvSpPr txBox="1"/>
                <p:nvPr/>
              </p:nvSpPr>
              <p:spPr>
                <a:xfrm>
                  <a:off x="8326543" y="5860913"/>
                  <a:ext cx="1221431" cy="17543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Medium"/>
                      <a:ea typeface="+mn-ea"/>
                      <a:cs typeface="+mn-cs"/>
                    </a:rPr>
                    <a:t>Placebo better</a:t>
                  </a:r>
                </a:p>
              </p:txBody>
            </p:sp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73FAE558-C0BF-282D-1475-92DC82C029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829281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1" name="Freeform: Shape 182">
                  <a:extLst>
                    <a:ext uri="{FF2B5EF4-FFF2-40B4-BE49-F238E27FC236}">
                      <a16:creationId xmlns:a16="http://schemas.microsoft.com/office/drawing/2014/main" id="{75296C2C-AAFC-BB0F-8219-38EC1854CADF}"/>
                    </a:ext>
                  </a:extLst>
                </p:cNvPr>
                <p:cNvSpPr/>
                <p:nvPr/>
              </p:nvSpPr>
              <p:spPr>
                <a:xfrm>
                  <a:off x="8015121" y="2121945"/>
                  <a:ext cx="128253" cy="3433608"/>
                </a:xfrm>
                <a:custGeom>
                  <a:avLst/>
                  <a:gdLst>
                    <a:gd name="connsiteX0" fmla="*/ 0 w 2480261"/>
                    <a:gd name="connsiteY0" fmla="*/ 0 h 1722840"/>
                    <a:gd name="connsiteX1" fmla="*/ 0 w 2480261"/>
                    <a:gd name="connsiteY1" fmla="*/ 1722840 h 1722840"/>
                    <a:gd name="connsiteX2" fmla="*/ 2480261 w 2480261"/>
                    <a:gd name="connsiteY2" fmla="*/ 1722840 h 1722840"/>
                    <a:gd name="connsiteX0" fmla="*/ 0 w 0"/>
                    <a:gd name="connsiteY0" fmla="*/ 0 h 1722840"/>
                    <a:gd name="connsiteX1" fmla="*/ 0 w 0"/>
                    <a:gd name="connsiteY1" fmla="*/ 1722840 h 1722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1722840">
                      <a:moveTo>
                        <a:pt x="0" y="0"/>
                      </a:moveTo>
                      <a:lnTo>
                        <a:pt x="0" y="1722840"/>
                      </a:lnTo>
                    </a:path>
                  </a:pathLst>
                </a:custGeom>
                <a:noFill/>
                <a:ln w="19050" cap="sq">
                  <a:solidFill>
                    <a:srgbClr val="000000"/>
                  </a:solidFill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62" name="Straight Connector 361">
                  <a:extLst>
                    <a:ext uri="{FF2B5EF4-FFF2-40B4-BE49-F238E27FC236}">
                      <a16:creationId xmlns:a16="http://schemas.microsoft.com/office/drawing/2014/main" id="{D3BF1480-D478-02EE-CCF2-8E1498EA92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301305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3" name="TextBox 362">
                  <a:extLst>
                    <a:ext uri="{FF2B5EF4-FFF2-40B4-BE49-F238E27FC236}">
                      <a16:creationId xmlns:a16="http://schemas.microsoft.com/office/drawing/2014/main" id="{B44F6A05-73B6-6E04-0FCD-2251F843AEC7}"/>
                    </a:ext>
                  </a:extLst>
                </p:cNvPr>
                <p:cNvSpPr txBox="1"/>
                <p:nvPr/>
              </p:nvSpPr>
              <p:spPr>
                <a:xfrm>
                  <a:off x="6177269" y="5673917"/>
                  <a:ext cx="326605" cy="16081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0.3</a:t>
                  </a:r>
                </a:p>
              </p:txBody>
            </p:sp>
            <p:cxnSp>
              <p:nvCxnSpPr>
                <p:cNvPr id="365" name="Straight Connector 364">
                  <a:extLst>
                    <a:ext uri="{FF2B5EF4-FFF2-40B4-BE49-F238E27FC236}">
                      <a16:creationId xmlns:a16="http://schemas.microsoft.com/office/drawing/2014/main" id="{D3FCCCB9-5157-63F7-CEE3-1F36623CE3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902914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TextBox 365">
                  <a:extLst>
                    <a:ext uri="{FF2B5EF4-FFF2-40B4-BE49-F238E27FC236}">
                      <a16:creationId xmlns:a16="http://schemas.microsoft.com/office/drawing/2014/main" id="{A03DCCBE-18F9-4067-9955-DDF6A8F349EF}"/>
                    </a:ext>
                  </a:extLst>
                </p:cNvPr>
                <p:cNvSpPr txBox="1"/>
                <p:nvPr/>
              </p:nvSpPr>
              <p:spPr>
                <a:xfrm>
                  <a:off x="9829911" y="5673917"/>
                  <a:ext cx="226042" cy="16081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4</a:t>
                  </a:r>
                </a:p>
              </p:txBody>
            </p:sp>
            <p:cxnSp>
              <p:nvCxnSpPr>
                <p:cNvPr id="369" name="Straight Connector 368">
                  <a:extLst>
                    <a:ext uri="{FF2B5EF4-FFF2-40B4-BE49-F238E27FC236}">
                      <a16:creationId xmlns:a16="http://schemas.microsoft.com/office/drawing/2014/main" id="{837EF917-E9D2-B1E5-5FE0-FB8C80B14E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32571" y="5568025"/>
                  <a:ext cx="3618409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3" name="Arrow: Right 402">
                  <a:extLst>
                    <a:ext uri="{FF2B5EF4-FFF2-40B4-BE49-F238E27FC236}">
                      <a16:creationId xmlns:a16="http://schemas.microsoft.com/office/drawing/2014/main" id="{02452917-F4E4-2C6E-F60C-376CDCCCA085}"/>
                    </a:ext>
                  </a:extLst>
                </p:cNvPr>
                <p:cNvSpPr/>
                <p:nvPr/>
              </p:nvSpPr>
              <p:spPr>
                <a:xfrm flipH="1">
                  <a:off x="7706753" y="5828954"/>
                  <a:ext cx="252985" cy="227789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4" name="Arrow: Right 403">
                  <a:extLst>
                    <a:ext uri="{FF2B5EF4-FFF2-40B4-BE49-F238E27FC236}">
                      <a16:creationId xmlns:a16="http://schemas.microsoft.com/office/drawing/2014/main" id="{1CB13B77-80D7-6C14-BF9C-66BE295C023D}"/>
                    </a:ext>
                  </a:extLst>
                </p:cNvPr>
                <p:cNvSpPr/>
                <p:nvPr/>
              </p:nvSpPr>
              <p:spPr>
                <a:xfrm>
                  <a:off x="8063648" y="5828954"/>
                  <a:ext cx="252985" cy="227789"/>
                </a:xfrm>
                <a:prstGeom prst="rightArrow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36645E86-A229-FE48-DCF1-56C4E0725A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699941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6DDAFEF-226A-2E5F-F6A0-4A5E45B4BA48}"/>
                    </a:ext>
                  </a:extLst>
                </p:cNvPr>
                <p:cNvSpPr txBox="1"/>
                <p:nvPr/>
              </p:nvSpPr>
              <p:spPr>
                <a:xfrm>
                  <a:off x="6574000" y="5673917"/>
                  <a:ext cx="326605" cy="16081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0.4</a:t>
                  </a: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D429D46E-6F8E-BEDE-BC83-06B8E3569A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8939619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2638A3F-8C6C-1E20-1718-AA1A6548F62F}"/>
                    </a:ext>
                  </a:extLst>
                </p:cNvPr>
                <p:cNvSpPr txBox="1"/>
                <p:nvPr/>
              </p:nvSpPr>
              <p:spPr>
                <a:xfrm>
                  <a:off x="8866616" y="5673917"/>
                  <a:ext cx="226042" cy="16081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2</a:t>
                  </a:r>
                </a:p>
              </p:txBody>
            </p: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B3542918-EA73-747E-D113-AAD2CEE74E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477816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9ECE6D1E-C215-7D85-E02C-AD90D99839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012361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6B3895E9-816F-827E-D848-F9E9BE43BB51}"/>
                    </a:ext>
                  </a:extLst>
                </p:cNvPr>
                <p:cNvSpPr txBox="1"/>
                <p:nvPr/>
              </p:nvSpPr>
              <p:spPr>
                <a:xfrm>
                  <a:off x="6886420" y="5673917"/>
                  <a:ext cx="326605" cy="16081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0.</a:t>
                  </a:r>
                  <a:r>
                    <a:rPr lang="en-GB" sz="1100" dirty="0">
                      <a:solidFill>
                        <a:srgbClr val="000000"/>
                      </a:solidFill>
                      <a:latin typeface="Poppins Light"/>
                    </a:rPr>
                    <a:t>5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32981E79-D826-4500-5358-A25583281F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266361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88664A83-4B1C-358A-E3B2-24C19AC3217F}"/>
                    </a:ext>
                  </a:extLst>
                </p:cNvPr>
                <p:cNvSpPr txBox="1"/>
                <p:nvPr/>
              </p:nvSpPr>
              <p:spPr>
                <a:xfrm>
                  <a:off x="7140420" y="5673917"/>
                  <a:ext cx="326605" cy="16081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0.</a:t>
                  </a:r>
                  <a:r>
                    <a:rPr lang="en-GB" sz="1100" dirty="0">
                      <a:solidFill>
                        <a:srgbClr val="000000"/>
                      </a:solidFill>
                      <a:latin typeface="Poppins Light"/>
                    </a:rPr>
                    <a:t>6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9E1EB128-AF46-879B-7E04-7D33D536FF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504101" y="5607667"/>
                  <a:ext cx="79284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FB5B279B-4E47-1658-6C2C-7E1C113B1C79}"/>
                    </a:ext>
                  </a:extLst>
                </p:cNvPr>
                <p:cNvSpPr txBox="1"/>
                <p:nvPr/>
              </p:nvSpPr>
              <p:spPr>
                <a:xfrm>
                  <a:off x="9378160" y="5673917"/>
                  <a:ext cx="326605" cy="160813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868742B-72B0-D838-7006-4AB18DF7986C}"/>
                  </a:ext>
                </a:extLst>
              </p:cNvPr>
              <p:cNvGrpSpPr/>
              <p:nvPr/>
            </p:nvGrpSpPr>
            <p:grpSpPr>
              <a:xfrm>
                <a:off x="8066970" y="2493505"/>
                <a:ext cx="886881" cy="169945"/>
                <a:chOff x="14709100" y="1806984"/>
                <a:chExt cx="886881" cy="169945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3EC50974-65AE-39E1-F889-B90255B9F614}"/>
                    </a:ext>
                  </a:extLst>
                </p:cNvPr>
                <p:cNvCxnSpPr/>
                <p:nvPr/>
              </p:nvCxnSpPr>
              <p:spPr>
                <a:xfrm>
                  <a:off x="14709100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6F73625D-32F8-F17E-E4C2-FA0D42875A41}"/>
                    </a:ext>
                  </a:extLst>
                </p:cNvPr>
                <p:cNvCxnSpPr/>
                <p:nvPr/>
              </p:nvCxnSpPr>
              <p:spPr>
                <a:xfrm>
                  <a:off x="15595981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61210B0-2E2F-4449-67E7-C410D8C5D6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714614" y="1891957"/>
                  <a:ext cx="881016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31C4A136-287E-4695-3078-1627A99CFD15}"/>
                    </a:ext>
                  </a:extLst>
                </p:cNvPr>
                <p:cNvSpPr/>
                <p:nvPr/>
              </p:nvSpPr>
              <p:spPr>
                <a:xfrm rot="2700000">
                  <a:off x="15066450" y="1806983"/>
                  <a:ext cx="169945" cy="169948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F5182C71-EF45-0301-1AB0-FCF707FCC89C}"/>
                  </a:ext>
                </a:extLst>
              </p:cNvPr>
              <p:cNvGrpSpPr/>
              <p:nvPr/>
            </p:nvGrpSpPr>
            <p:grpSpPr>
              <a:xfrm>
                <a:off x="7883004" y="3378694"/>
                <a:ext cx="970701" cy="169945"/>
                <a:chOff x="14709100" y="1806984"/>
                <a:chExt cx="970701" cy="169945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0B075770-FC95-59F6-D34C-A8CA47A5E736}"/>
                    </a:ext>
                  </a:extLst>
                </p:cNvPr>
                <p:cNvCxnSpPr/>
                <p:nvPr/>
              </p:nvCxnSpPr>
              <p:spPr>
                <a:xfrm>
                  <a:off x="14709100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4C2BCA4C-2E49-86C8-875D-F3C67AB244AF}"/>
                    </a:ext>
                  </a:extLst>
                </p:cNvPr>
                <p:cNvCxnSpPr/>
                <p:nvPr/>
              </p:nvCxnSpPr>
              <p:spPr>
                <a:xfrm>
                  <a:off x="15679801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64302434-CB21-D516-58B2-C5F0FE967E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714614" y="1891957"/>
                  <a:ext cx="963382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DCA5034C-C371-6F84-E9F4-F3EEEA3CF1AF}"/>
                    </a:ext>
                  </a:extLst>
                </p:cNvPr>
                <p:cNvSpPr/>
                <p:nvPr/>
              </p:nvSpPr>
              <p:spPr>
                <a:xfrm rot="2700000">
                  <a:off x="15105820" y="1806983"/>
                  <a:ext cx="169945" cy="169948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76CF347C-7C0E-1905-1D9B-9BA106FC8E3B}"/>
                  </a:ext>
                </a:extLst>
              </p:cNvPr>
              <p:cNvGrpSpPr/>
              <p:nvPr/>
            </p:nvGrpSpPr>
            <p:grpSpPr>
              <a:xfrm>
                <a:off x="7945431" y="3683494"/>
                <a:ext cx="524931" cy="169945"/>
                <a:chOff x="14709100" y="1806984"/>
                <a:chExt cx="524931" cy="169945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662A1CC7-EA91-7FAF-4AAE-7E5C440B52F1}"/>
                    </a:ext>
                  </a:extLst>
                </p:cNvPr>
                <p:cNvCxnSpPr/>
                <p:nvPr/>
              </p:nvCxnSpPr>
              <p:spPr>
                <a:xfrm>
                  <a:off x="14709100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32BE80C4-A8D8-B3C8-18FB-FA27F38944E2}"/>
                    </a:ext>
                  </a:extLst>
                </p:cNvPr>
                <p:cNvCxnSpPr/>
                <p:nvPr/>
              </p:nvCxnSpPr>
              <p:spPr>
                <a:xfrm>
                  <a:off x="15234031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6EEBECAA-A482-D695-8ACF-D8630894A8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714614" y="1891957"/>
                  <a:ext cx="51487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298C768-BD7D-5DB2-FF01-C0C2700C1C41}"/>
                    </a:ext>
                  </a:extLst>
                </p:cNvPr>
                <p:cNvSpPr/>
                <p:nvPr/>
              </p:nvSpPr>
              <p:spPr>
                <a:xfrm rot="2700000">
                  <a:off x="14883570" y="1806983"/>
                  <a:ext cx="169945" cy="169948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B735B4B0-59FB-090B-7002-63BD6B98E170}"/>
                  </a:ext>
                </a:extLst>
              </p:cNvPr>
              <p:cNvGrpSpPr/>
              <p:nvPr/>
            </p:nvGrpSpPr>
            <p:grpSpPr>
              <a:xfrm>
                <a:off x="7597539" y="4773154"/>
                <a:ext cx="1345801" cy="169945"/>
                <a:chOff x="14709100" y="1806984"/>
                <a:chExt cx="1345801" cy="169945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E212AD35-0298-C4A9-FC46-33EB3D84ED61}"/>
                    </a:ext>
                  </a:extLst>
                </p:cNvPr>
                <p:cNvCxnSpPr/>
                <p:nvPr/>
              </p:nvCxnSpPr>
              <p:spPr>
                <a:xfrm>
                  <a:off x="14709100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C68142F-C3B9-93AE-960B-D9468871B2FF}"/>
                    </a:ext>
                  </a:extLst>
                </p:cNvPr>
                <p:cNvCxnSpPr/>
                <p:nvPr/>
              </p:nvCxnSpPr>
              <p:spPr>
                <a:xfrm>
                  <a:off x="16051911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7943429E-C693-1462-ED6B-35EFDAA715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714614" y="1891957"/>
                  <a:ext cx="1340287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23D84BFF-9304-AE58-943D-9FDA7C847411}"/>
                    </a:ext>
                  </a:extLst>
                </p:cNvPr>
                <p:cNvSpPr/>
                <p:nvPr/>
              </p:nvSpPr>
              <p:spPr>
                <a:xfrm rot="2700000">
                  <a:off x="15293780" y="1806983"/>
                  <a:ext cx="169945" cy="169948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823C8185-31AA-B55D-4507-516505926C7C}"/>
                  </a:ext>
                </a:extLst>
              </p:cNvPr>
              <p:cNvGrpSpPr/>
              <p:nvPr/>
            </p:nvGrpSpPr>
            <p:grpSpPr>
              <a:xfrm>
                <a:off x="7929810" y="2701784"/>
                <a:ext cx="947841" cy="169945"/>
                <a:chOff x="14709100" y="1806984"/>
                <a:chExt cx="947841" cy="169945"/>
              </a:xfrm>
            </p:grpSpPr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6E592987-1757-3121-0089-38C5C0292FF3}"/>
                    </a:ext>
                  </a:extLst>
                </p:cNvPr>
                <p:cNvCxnSpPr/>
                <p:nvPr/>
              </p:nvCxnSpPr>
              <p:spPr>
                <a:xfrm>
                  <a:off x="14709100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E2203704-52AC-2B45-0B87-CA9ED76A7FC9}"/>
                    </a:ext>
                  </a:extLst>
                </p:cNvPr>
                <p:cNvCxnSpPr/>
                <p:nvPr/>
              </p:nvCxnSpPr>
              <p:spPr>
                <a:xfrm>
                  <a:off x="15656941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23AF84DF-3357-A786-0266-C084BF3040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714614" y="1891957"/>
                  <a:ext cx="939436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6D995FC3-866C-91FB-FC47-F9A435CD79B1}"/>
                    </a:ext>
                  </a:extLst>
                </p:cNvPr>
                <p:cNvSpPr/>
                <p:nvPr/>
              </p:nvSpPr>
              <p:spPr>
                <a:xfrm rot="2700000">
                  <a:off x="15094390" y="1806983"/>
                  <a:ext cx="169945" cy="169948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911299B2-D55B-C63C-2A3C-D1E5571DEB78}"/>
                  </a:ext>
                </a:extLst>
              </p:cNvPr>
              <p:cNvGrpSpPr/>
              <p:nvPr/>
            </p:nvGrpSpPr>
            <p:grpSpPr>
              <a:xfrm>
                <a:off x="8039030" y="2990074"/>
                <a:ext cx="894501" cy="169945"/>
                <a:chOff x="14709100" y="1806984"/>
                <a:chExt cx="894501" cy="169945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095FB513-0A36-74C5-DA4E-4552F6869325}"/>
                    </a:ext>
                  </a:extLst>
                </p:cNvPr>
                <p:cNvCxnSpPr/>
                <p:nvPr/>
              </p:nvCxnSpPr>
              <p:spPr>
                <a:xfrm>
                  <a:off x="14709100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E9F8679B-1B0F-CBC3-38A5-7C549B163A55}"/>
                    </a:ext>
                  </a:extLst>
                </p:cNvPr>
                <p:cNvCxnSpPr/>
                <p:nvPr/>
              </p:nvCxnSpPr>
              <p:spPr>
                <a:xfrm>
                  <a:off x="15603601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0A6E6C08-A0A8-6E71-8F50-B8C66D12EA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714614" y="1891957"/>
                  <a:ext cx="886096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B1F8CD84-15D4-B0E9-F2AB-F2C95D212D21}"/>
                    </a:ext>
                  </a:extLst>
                </p:cNvPr>
                <p:cNvSpPr/>
                <p:nvPr/>
              </p:nvSpPr>
              <p:spPr>
                <a:xfrm rot="2700000">
                  <a:off x="15074070" y="1806983"/>
                  <a:ext cx="169945" cy="169948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C365F93B-94FF-E530-02AB-15D15087E911}"/>
                  </a:ext>
                </a:extLst>
              </p:cNvPr>
              <p:cNvGrpSpPr/>
              <p:nvPr/>
            </p:nvGrpSpPr>
            <p:grpSpPr>
              <a:xfrm>
                <a:off x="8184191" y="3978134"/>
                <a:ext cx="827191" cy="169945"/>
                <a:chOff x="14709100" y="1806984"/>
                <a:chExt cx="827191" cy="169945"/>
              </a:xfrm>
            </p:grpSpPr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098B97F8-F2F5-0F54-6377-340C3A80DA55}"/>
                    </a:ext>
                  </a:extLst>
                </p:cNvPr>
                <p:cNvCxnSpPr/>
                <p:nvPr/>
              </p:nvCxnSpPr>
              <p:spPr>
                <a:xfrm>
                  <a:off x="14709100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32606243-2DB8-FCC0-191C-91928CCEE7ED}"/>
                    </a:ext>
                  </a:extLst>
                </p:cNvPr>
                <p:cNvCxnSpPr/>
                <p:nvPr/>
              </p:nvCxnSpPr>
              <p:spPr>
                <a:xfrm>
                  <a:off x="15536291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3A3F9FC7-1C0A-F65A-A099-D78B103095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714614" y="1891957"/>
                  <a:ext cx="81967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60C505AA-E69A-69D9-2117-C74DF7CE5526}"/>
                    </a:ext>
                  </a:extLst>
                </p:cNvPr>
                <p:cNvSpPr/>
                <p:nvPr/>
              </p:nvSpPr>
              <p:spPr>
                <a:xfrm rot="2700000">
                  <a:off x="15033430" y="1806983"/>
                  <a:ext cx="169945" cy="169948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6DD88D17-EBA8-3439-32DB-01908A7EBF31}"/>
                  </a:ext>
                </a:extLst>
              </p:cNvPr>
              <p:cNvGrpSpPr/>
              <p:nvPr/>
            </p:nvGrpSpPr>
            <p:grpSpPr>
              <a:xfrm>
                <a:off x="7988611" y="4369294"/>
                <a:ext cx="837351" cy="169945"/>
                <a:chOff x="14709100" y="1806984"/>
                <a:chExt cx="837351" cy="169945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F5A480EE-A964-CE60-8667-A661DC5CFCC1}"/>
                    </a:ext>
                  </a:extLst>
                </p:cNvPr>
                <p:cNvCxnSpPr/>
                <p:nvPr/>
              </p:nvCxnSpPr>
              <p:spPr>
                <a:xfrm>
                  <a:off x="14709100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98169658-FAC0-992D-0902-25FFF8595F77}"/>
                    </a:ext>
                  </a:extLst>
                </p:cNvPr>
                <p:cNvCxnSpPr/>
                <p:nvPr/>
              </p:nvCxnSpPr>
              <p:spPr>
                <a:xfrm>
                  <a:off x="15546451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88A33A95-50AA-93B9-78F3-FC1BBE3BAB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714614" y="1891957"/>
                  <a:ext cx="81967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BE5CE528-0476-A71B-81FF-C4216EDCB3AD}"/>
                    </a:ext>
                  </a:extLst>
                </p:cNvPr>
                <p:cNvSpPr/>
                <p:nvPr/>
              </p:nvSpPr>
              <p:spPr>
                <a:xfrm rot="2700000">
                  <a:off x="15046130" y="1806983"/>
                  <a:ext cx="169945" cy="169948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9A068D1-26DA-ACDA-6139-466A2A731BE4}"/>
                  </a:ext>
                </a:extLst>
              </p:cNvPr>
              <p:cNvGrpSpPr/>
              <p:nvPr/>
            </p:nvGrpSpPr>
            <p:grpSpPr>
              <a:xfrm>
                <a:off x="7234319" y="5288774"/>
                <a:ext cx="2206411" cy="169945"/>
                <a:chOff x="14709100" y="1806984"/>
                <a:chExt cx="2206411" cy="169945"/>
              </a:xfrm>
            </p:grpSpPr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F8B36F98-C3ED-275B-0DD6-9699866EF4B8}"/>
                    </a:ext>
                  </a:extLst>
                </p:cNvPr>
                <p:cNvCxnSpPr/>
                <p:nvPr/>
              </p:nvCxnSpPr>
              <p:spPr>
                <a:xfrm>
                  <a:off x="14709100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923D0B5-2708-D9B4-4ABD-DC89EB3F0DB9}"/>
                    </a:ext>
                  </a:extLst>
                </p:cNvPr>
                <p:cNvCxnSpPr/>
                <p:nvPr/>
              </p:nvCxnSpPr>
              <p:spPr>
                <a:xfrm>
                  <a:off x="16915511" y="1812666"/>
                  <a:ext cx="0" cy="15858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5B7F085C-BEAE-9518-1A3A-5E0582CFEC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714614" y="1891957"/>
                  <a:ext cx="2198807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2727"/>
                  </a:solidFill>
                  <a:prstDash val="solid"/>
                </a:ln>
                <a:effectLst/>
              </p:spPr>
            </p:cxn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5B646D69-DB11-7E78-3115-16DE8175B26E}"/>
                    </a:ext>
                  </a:extLst>
                </p:cNvPr>
                <p:cNvSpPr/>
                <p:nvPr/>
              </p:nvSpPr>
              <p:spPr>
                <a:xfrm rot="2700000">
                  <a:off x="15723040" y="1806983"/>
                  <a:ext cx="169945" cy="169948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1269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250BF-1DF6-F275-0F95-5A705E50C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3E31-2C02-FB79-868F-A7BDC76F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Fracture </a:t>
            </a:r>
            <a:r>
              <a:rPr lang="en-GB" dirty="0" err="1"/>
              <a:t>substudy</a:t>
            </a:r>
            <a:r>
              <a:rPr lang="en-GB" dirty="0"/>
              <a:t>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A5B58CFB-BEAF-E77B-A83F-A4166C1B5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5AC3322-CFA4-EF06-F265-10872FF953AE}"/>
              </a:ext>
            </a:extLst>
          </p:cNvPr>
          <p:cNvSpPr/>
          <p:nvPr/>
        </p:nvSpPr>
        <p:spPr>
          <a:xfrm>
            <a:off x="-592853" y="1340465"/>
            <a:ext cx="8161669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8B791C-7E0C-6083-2A59-A2DA8BE777F1}"/>
              </a:ext>
            </a:extLst>
          </p:cNvPr>
          <p:cNvSpPr txBox="1">
            <a:spLocks/>
          </p:cNvSpPr>
          <p:nvPr/>
        </p:nvSpPr>
        <p:spPr>
          <a:xfrm>
            <a:off x="688767" y="1360561"/>
            <a:ext cx="6559843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</a:rPr>
              <a:t>Cumulative incidence of clinical fractures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36197F-AE2B-3D78-6598-65B86B0FC74E}"/>
              </a:ext>
            </a:extLst>
          </p:cNvPr>
          <p:cNvSpPr txBox="1"/>
          <p:nvPr/>
        </p:nvSpPr>
        <p:spPr>
          <a:xfrm>
            <a:off x="1471451" y="6037028"/>
            <a:ext cx="1008789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en-GB" sz="900" dirty="0">
                <a:solidFill>
                  <a:srgbClr val="005294"/>
                </a:solidFill>
                <a:latin typeface="Poppins Light"/>
              </a:rPr>
              <a:t>CI, confidence interval.</a:t>
            </a:r>
          </a:p>
          <a:p>
            <a:pPr>
              <a:defRPr/>
            </a:pPr>
            <a:r>
              <a:rPr lang="en-GB" sz="900" dirty="0">
                <a:solidFill>
                  <a:srgbClr val="005294"/>
                </a:solidFill>
                <a:latin typeface="Poppins Light"/>
              </a:rPr>
              <a:t>Snyder PJ </a:t>
            </a:r>
            <a:r>
              <a:rPr lang="en-GB" sz="900" i="1" dirty="0">
                <a:solidFill>
                  <a:srgbClr val="005294"/>
                </a:solidFill>
                <a:latin typeface="Poppins Light"/>
              </a:rPr>
              <a:t>et al. N Engl J Med</a:t>
            </a:r>
            <a:r>
              <a:rPr lang="en-GB" sz="900" dirty="0">
                <a:solidFill>
                  <a:srgbClr val="005294"/>
                </a:solidFill>
                <a:latin typeface="Poppins Light"/>
              </a:rPr>
              <a:t> 2024;390:203–11.</a:t>
            </a:r>
            <a:endParaRPr lang="sv-SE" sz="900" dirty="0">
              <a:solidFill>
                <a:srgbClr val="005294"/>
              </a:solidFill>
              <a:latin typeface="Poppins Light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8F18A60-BAB5-E434-1400-84BC71FEEF1C}"/>
              </a:ext>
            </a:extLst>
          </p:cNvPr>
          <p:cNvGrpSpPr/>
          <p:nvPr/>
        </p:nvGrpSpPr>
        <p:grpSpPr>
          <a:xfrm>
            <a:off x="155861" y="2014801"/>
            <a:ext cx="10704737" cy="3926465"/>
            <a:chOff x="155861" y="2145425"/>
            <a:chExt cx="10704737" cy="3926465"/>
          </a:xfrm>
        </p:grpSpPr>
        <p:sp>
          <p:nvSpPr>
            <p:cNvPr id="191" name="Rectangle: Rounded Corners 190">
              <a:extLst>
                <a:ext uri="{FF2B5EF4-FFF2-40B4-BE49-F238E27FC236}">
                  <a16:creationId xmlns:a16="http://schemas.microsoft.com/office/drawing/2014/main" id="{92EBA85D-ED64-8587-E4EB-AF6EC0954ACB}"/>
                </a:ext>
              </a:extLst>
            </p:cNvPr>
            <p:cNvSpPr/>
            <p:nvPr/>
          </p:nvSpPr>
          <p:spPr>
            <a:xfrm>
              <a:off x="155861" y="2387554"/>
              <a:ext cx="2036619" cy="111484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57">
              <a:extLst>
                <a:ext uri="{FF2B5EF4-FFF2-40B4-BE49-F238E27FC236}">
                  <a16:creationId xmlns:a16="http://schemas.microsoft.com/office/drawing/2014/main" id="{A5EBAA31-259B-3170-BB27-33E574B7D41B}"/>
                </a:ext>
              </a:extLst>
            </p:cNvPr>
            <p:cNvSpPr/>
            <p:nvPr/>
          </p:nvSpPr>
          <p:spPr>
            <a:xfrm>
              <a:off x="1637882" y="2145425"/>
              <a:ext cx="9222716" cy="3926465"/>
            </a:xfrm>
            <a:prstGeom prst="roundRect">
              <a:avLst>
                <a:gd name="adj" fmla="val 5052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39325F3-BDE9-CB90-B091-A13CE542F3E9}"/>
                </a:ext>
              </a:extLst>
            </p:cNvPr>
            <p:cNvSpPr/>
            <p:nvPr/>
          </p:nvSpPr>
          <p:spPr>
            <a:xfrm>
              <a:off x="3541394" y="3225165"/>
              <a:ext cx="7204710" cy="1434465"/>
            </a:xfrm>
            <a:custGeom>
              <a:avLst/>
              <a:gdLst>
                <a:gd name="connsiteX0" fmla="*/ 6884670 w 7204710"/>
                <a:gd name="connsiteY0" fmla="*/ 0 h 1434465"/>
                <a:gd name="connsiteX1" fmla="*/ 7204710 w 7204710"/>
                <a:gd name="connsiteY1" fmla="*/ 0 h 1434465"/>
                <a:gd name="connsiteX2" fmla="*/ 7204710 w 7204710"/>
                <a:gd name="connsiteY2" fmla="*/ 133350 h 1434465"/>
                <a:gd name="connsiteX3" fmla="*/ 7204710 w 7204710"/>
                <a:gd name="connsiteY3" fmla="*/ 186690 h 1434465"/>
                <a:gd name="connsiteX4" fmla="*/ 7204710 w 7204710"/>
                <a:gd name="connsiteY4" fmla="*/ 556260 h 1434465"/>
                <a:gd name="connsiteX5" fmla="*/ 6896100 w 7204710"/>
                <a:gd name="connsiteY5" fmla="*/ 556260 h 1434465"/>
                <a:gd name="connsiteX6" fmla="*/ 6817995 w 7204710"/>
                <a:gd name="connsiteY6" fmla="*/ 588645 h 1434465"/>
                <a:gd name="connsiteX7" fmla="*/ 6751320 w 7204710"/>
                <a:gd name="connsiteY7" fmla="*/ 600075 h 1434465"/>
                <a:gd name="connsiteX8" fmla="*/ 6667500 w 7204710"/>
                <a:gd name="connsiteY8" fmla="*/ 613410 h 1434465"/>
                <a:gd name="connsiteX9" fmla="*/ 6292215 w 7204710"/>
                <a:gd name="connsiteY9" fmla="*/ 619125 h 1434465"/>
                <a:gd name="connsiteX10" fmla="*/ 6291251 w 7204710"/>
                <a:gd name="connsiteY10" fmla="*/ 618281 h 1434465"/>
                <a:gd name="connsiteX11" fmla="*/ 6289823 w 7204710"/>
                <a:gd name="connsiteY11" fmla="*/ 618281 h 1434465"/>
                <a:gd name="connsiteX12" fmla="*/ 6290310 w 7204710"/>
                <a:gd name="connsiteY12" fmla="*/ 619125 h 1434465"/>
                <a:gd name="connsiteX13" fmla="*/ 6191250 w 7204710"/>
                <a:gd name="connsiteY13" fmla="*/ 626745 h 1434465"/>
                <a:gd name="connsiteX14" fmla="*/ 6147435 w 7204710"/>
                <a:gd name="connsiteY14" fmla="*/ 645795 h 1434465"/>
                <a:gd name="connsiteX15" fmla="*/ 6012180 w 7204710"/>
                <a:gd name="connsiteY15" fmla="*/ 645795 h 1434465"/>
                <a:gd name="connsiteX16" fmla="*/ 5991225 w 7204710"/>
                <a:gd name="connsiteY16" fmla="*/ 657225 h 1434465"/>
                <a:gd name="connsiteX17" fmla="*/ 5840730 w 7204710"/>
                <a:gd name="connsiteY17" fmla="*/ 657225 h 1434465"/>
                <a:gd name="connsiteX18" fmla="*/ 5821680 w 7204710"/>
                <a:gd name="connsiteY18" fmla="*/ 670560 h 1434465"/>
                <a:gd name="connsiteX19" fmla="*/ 5619750 w 7204710"/>
                <a:gd name="connsiteY19" fmla="*/ 670560 h 1434465"/>
                <a:gd name="connsiteX20" fmla="*/ 5553075 w 7204710"/>
                <a:gd name="connsiteY20" fmla="*/ 687705 h 1434465"/>
                <a:gd name="connsiteX21" fmla="*/ 5337810 w 7204710"/>
                <a:gd name="connsiteY21" fmla="*/ 695325 h 1434465"/>
                <a:gd name="connsiteX22" fmla="*/ 5328285 w 7204710"/>
                <a:gd name="connsiteY22" fmla="*/ 716280 h 1434465"/>
                <a:gd name="connsiteX23" fmla="*/ 5111115 w 7204710"/>
                <a:gd name="connsiteY23" fmla="*/ 716280 h 1434465"/>
                <a:gd name="connsiteX24" fmla="*/ 5103495 w 7204710"/>
                <a:gd name="connsiteY24" fmla="*/ 735330 h 1434465"/>
                <a:gd name="connsiteX25" fmla="*/ 4882515 w 7204710"/>
                <a:gd name="connsiteY25" fmla="*/ 742950 h 1434465"/>
                <a:gd name="connsiteX26" fmla="*/ 4808220 w 7204710"/>
                <a:gd name="connsiteY26" fmla="*/ 741045 h 1434465"/>
                <a:gd name="connsiteX27" fmla="*/ 4764405 w 7204710"/>
                <a:gd name="connsiteY27" fmla="*/ 750570 h 1434465"/>
                <a:gd name="connsiteX28" fmla="*/ 4752975 w 7204710"/>
                <a:gd name="connsiteY28" fmla="*/ 771525 h 1434465"/>
                <a:gd name="connsiteX29" fmla="*/ 4703445 w 7204710"/>
                <a:gd name="connsiteY29" fmla="*/ 779145 h 1434465"/>
                <a:gd name="connsiteX30" fmla="*/ 4632960 w 7204710"/>
                <a:gd name="connsiteY30" fmla="*/ 784860 h 1434465"/>
                <a:gd name="connsiteX31" fmla="*/ 4503420 w 7204710"/>
                <a:gd name="connsiteY31" fmla="*/ 786765 h 1434465"/>
                <a:gd name="connsiteX32" fmla="*/ 4491990 w 7204710"/>
                <a:gd name="connsiteY32" fmla="*/ 800100 h 1434465"/>
                <a:gd name="connsiteX33" fmla="*/ 4400550 w 7204710"/>
                <a:gd name="connsiteY33" fmla="*/ 807720 h 1434465"/>
                <a:gd name="connsiteX34" fmla="*/ 4335780 w 7204710"/>
                <a:gd name="connsiteY34" fmla="*/ 817245 h 1434465"/>
                <a:gd name="connsiteX35" fmla="*/ 4307205 w 7204710"/>
                <a:gd name="connsiteY35" fmla="*/ 834390 h 1434465"/>
                <a:gd name="connsiteX36" fmla="*/ 4150995 w 7204710"/>
                <a:gd name="connsiteY36" fmla="*/ 834390 h 1434465"/>
                <a:gd name="connsiteX37" fmla="*/ 4131945 w 7204710"/>
                <a:gd name="connsiteY37" fmla="*/ 866775 h 1434465"/>
                <a:gd name="connsiteX38" fmla="*/ 4040505 w 7204710"/>
                <a:gd name="connsiteY38" fmla="*/ 887730 h 1434465"/>
                <a:gd name="connsiteX39" fmla="*/ 3960495 w 7204710"/>
                <a:gd name="connsiteY39" fmla="*/ 914400 h 1434465"/>
                <a:gd name="connsiteX40" fmla="*/ 3752850 w 7204710"/>
                <a:gd name="connsiteY40" fmla="*/ 914400 h 1434465"/>
                <a:gd name="connsiteX41" fmla="*/ 3701415 w 7204710"/>
                <a:gd name="connsiteY41" fmla="*/ 931545 h 1434465"/>
                <a:gd name="connsiteX42" fmla="*/ 3672840 w 7204710"/>
                <a:gd name="connsiteY42" fmla="*/ 931545 h 1434465"/>
                <a:gd name="connsiteX43" fmla="*/ 3615690 w 7204710"/>
                <a:gd name="connsiteY43" fmla="*/ 963930 h 1434465"/>
                <a:gd name="connsiteX44" fmla="*/ 3461385 w 7204710"/>
                <a:gd name="connsiteY44" fmla="*/ 963930 h 1434465"/>
                <a:gd name="connsiteX45" fmla="*/ 3408045 w 7204710"/>
                <a:gd name="connsiteY45" fmla="*/ 986790 h 1434465"/>
                <a:gd name="connsiteX46" fmla="*/ 3227070 w 7204710"/>
                <a:gd name="connsiteY46" fmla="*/ 990600 h 1434465"/>
                <a:gd name="connsiteX47" fmla="*/ 3099435 w 7204710"/>
                <a:gd name="connsiteY47" fmla="*/ 992505 h 1434465"/>
                <a:gd name="connsiteX48" fmla="*/ 2979420 w 7204710"/>
                <a:gd name="connsiteY48" fmla="*/ 992505 h 1434465"/>
                <a:gd name="connsiteX49" fmla="*/ 2950845 w 7204710"/>
                <a:gd name="connsiteY49" fmla="*/ 1005840 h 1434465"/>
                <a:gd name="connsiteX50" fmla="*/ 2750820 w 7204710"/>
                <a:gd name="connsiteY50" fmla="*/ 1005840 h 1434465"/>
                <a:gd name="connsiteX51" fmla="*/ 2705100 w 7204710"/>
                <a:gd name="connsiteY51" fmla="*/ 1019175 h 1434465"/>
                <a:gd name="connsiteX52" fmla="*/ 2548890 w 7204710"/>
                <a:gd name="connsiteY52" fmla="*/ 1019175 h 1434465"/>
                <a:gd name="connsiteX53" fmla="*/ 2524125 w 7204710"/>
                <a:gd name="connsiteY53" fmla="*/ 1032510 h 1434465"/>
                <a:gd name="connsiteX54" fmla="*/ 2486025 w 7204710"/>
                <a:gd name="connsiteY54" fmla="*/ 1040130 h 1434465"/>
                <a:gd name="connsiteX55" fmla="*/ 2466975 w 7204710"/>
                <a:gd name="connsiteY55" fmla="*/ 1064895 h 1434465"/>
                <a:gd name="connsiteX56" fmla="*/ 2386965 w 7204710"/>
                <a:gd name="connsiteY56" fmla="*/ 1080135 h 1434465"/>
                <a:gd name="connsiteX57" fmla="*/ 2232660 w 7204710"/>
                <a:gd name="connsiteY57" fmla="*/ 1085850 h 1434465"/>
                <a:gd name="connsiteX58" fmla="*/ 2198370 w 7204710"/>
                <a:gd name="connsiteY58" fmla="*/ 1106805 h 1434465"/>
                <a:gd name="connsiteX59" fmla="*/ 2160270 w 7204710"/>
                <a:gd name="connsiteY59" fmla="*/ 1122045 h 1434465"/>
                <a:gd name="connsiteX60" fmla="*/ 2087880 w 7204710"/>
                <a:gd name="connsiteY60" fmla="*/ 1123950 h 1434465"/>
                <a:gd name="connsiteX61" fmla="*/ 2026920 w 7204710"/>
                <a:gd name="connsiteY61" fmla="*/ 1141095 h 1434465"/>
                <a:gd name="connsiteX62" fmla="*/ 1855470 w 7204710"/>
                <a:gd name="connsiteY62" fmla="*/ 1139190 h 1434465"/>
                <a:gd name="connsiteX63" fmla="*/ 1836420 w 7204710"/>
                <a:gd name="connsiteY63" fmla="*/ 1146810 h 1434465"/>
                <a:gd name="connsiteX64" fmla="*/ 1687830 w 7204710"/>
                <a:gd name="connsiteY64" fmla="*/ 1154430 h 1434465"/>
                <a:gd name="connsiteX65" fmla="*/ 1682115 w 7204710"/>
                <a:gd name="connsiteY65" fmla="*/ 1167765 h 1434465"/>
                <a:gd name="connsiteX66" fmla="*/ 1581150 w 7204710"/>
                <a:gd name="connsiteY66" fmla="*/ 1167765 h 1434465"/>
                <a:gd name="connsiteX67" fmla="*/ 1520190 w 7204710"/>
                <a:gd name="connsiteY67" fmla="*/ 1169670 h 1434465"/>
                <a:gd name="connsiteX68" fmla="*/ 1480185 w 7204710"/>
                <a:gd name="connsiteY68" fmla="*/ 1179195 h 1434465"/>
                <a:gd name="connsiteX69" fmla="*/ 1464945 w 7204710"/>
                <a:gd name="connsiteY69" fmla="*/ 1207770 h 1434465"/>
                <a:gd name="connsiteX70" fmla="*/ 1365885 w 7204710"/>
                <a:gd name="connsiteY70" fmla="*/ 1207770 h 1434465"/>
                <a:gd name="connsiteX71" fmla="*/ 1308735 w 7204710"/>
                <a:gd name="connsiteY71" fmla="*/ 1219200 h 1434465"/>
                <a:gd name="connsiteX72" fmla="*/ 1165860 w 7204710"/>
                <a:gd name="connsiteY72" fmla="*/ 1223010 h 1434465"/>
                <a:gd name="connsiteX73" fmla="*/ 1114425 w 7204710"/>
                <a:gd name="connsiteY73" fmla="*/ 1234440 h 1434465"/>
                <a:gd name="connsiteX74" fmla="*/ 1030605 w 7204710"/>
                <a:gd name="connsiteY74" fmla="*/ 1234440 h 1434465"/>
                <a:gd name="connsiteX75" fmla="*/ 1003935 w 7204710"/>
                <a:gd name="connsiteY75" fmla="*/ 1243965 h 1434465"/>
                <a:gd name="connsiteX76" fmla="*/ 897255 w 7204710"/>
                <a:gd name="connsiteY76" fmla="*/ 1268730 h 1434465"/>
                <a:gd name="connsiteX77" fmla="*/ 828675 w 7204710"/>
                <a:gd name="connsiteY77" fmla="*/ 1280160 h 1434465"/>
                <a:gd name="connsiteX78" fmla="*/ 763905 w 7204710"/>
                <a:gd name="connsiteY78" fmla="*/ 1285875 h 1434465"/>
                <a:gd name="connsiteX79" fmla="*/ 725805 w 7204710"/>
                <a:gd name="connsiteY79" fmla="*/ 1299210 h 1434465"/>
                <a:gd name="connsiteX80" fmla="*/ 689610 w 7204710"/>
                <a:gd name="connsiteY80" fmla="*/ 1314450 h 1434465"/>
                <a:gd name="connsiteX81" fmla="*/ 581025 w 7204710"/>
                <a:gd name="connsiteY81" fmla="*/ 1352550 h 1434465"/>
                <a:gd name="connsiteX82" fmla="*/ 497205 w 7204710"/>
                <a:gd name="connsiteY82" fmla="*/ 1362075 h 1434465"/>
                <a:gd name="connsiteX83" fmla="*/ 422910 w 7204710"/>
                <a:gd name="connsiteY83" fmla="*/ 1379220 h 1434465"/>
                <a:gd name="connsiteX84" fmla="*/ 348615 w 7204710"/>
                <a:gd name="connsiteY84" fmla="*/ 1392555 h 1434465"/>
                <a:gd name="connsiteX85" fmla="*/ 299085 w 7204710"/>
                <a:gd name="connsiteY85" fmla="*/ 1411605 h 1434465"/>
                <a:gd name="connsiteX86" fmla="*/ 253365 w 7204710"/>
                <a:gd name="connsiteY86" fmla="*/ 1434465 h 1434465"/>
                <a:gd name="connsiteX87" fmla="*/ 0 w 7204710"/>
                <a:gd name="connsiteY87" fmla="*/ 1430655 h 1434465"/>
                <a:gd name="connsiteX88" fmla="*/ 89535 w 7204710"/>
                <a:gd name="connsiteY88" fmla="*/ 1392555 h 1434465"/>
                <a:gd name="connsiteX89" fmla="*/ 142875 w 7204710"/>
                <a:gd name="connsiteY89" fmla="*/ 1350645 h 1434465"/>
                <a:gd name="connsiteX90" fmla="*/ 203835 w 7204710"/>
                <a:gd name="connsiteY90" fmla="*/ 1322070 h 1434465"/>
                <a:gd name="connsiteX91" fmla="*/ 247650 w 7204710"/>
                <a:gd name="connsiteY91" fmla="*/ 1287780 h 1434465"/>
                <a:gd name="connsiteX92" fmla="*/ 304800 w 7204710"/>
                <a:gd name="connsiteY92" fmla="*/ 1268730 h 1434465"/>
                <a:gd name="connsiteX93" fmla="*/ 350520 w 7204710"/>
                <a:gd name="connsiteY93" fmla="*/ 1259205 h 1434465"/>
                <a:gd name="connsiteX94" fmla="*/ 405765 w 7204710"/>
                <a:gd name="connsiteY94" fmla="*/ 1249680 h 1434465"/>
                <a:gd name="connsiteX95" fmla="*/ 461010 w 7204710"/>
                <a:gd name="connsiteY95" fmla="*/ 1224915 h 1434465"/>
                <a:gd name="connsiteX96" fmla="*/ 481965 w 7204710"/>
                <a:gd name="connsiteY96" fmla="*/ 1202055 h 1434465"/>
                <a:gd name="connsiteX97" fmla="*/ 573405 w 7204710"/>
                <a:gd name="connsiteY97" fmla="*/ 1192530 h 1434465"/>
                <a:gd name="connsiteX98" fmla="*/ 634365 w 7204710"/>
                <a:gd name="connsiteY98" fmla="*/ 1156335 h 1434465"/>
                <a:gd name="connsiteX99" fmla="*/ 668655 w 7204710"/>
                <a:gd name="connsiteY99" fmla="*/ 1123950 h 1434465"/>
                <a:gd name="connsiteX100" fmla="*/ 706755 w 7204710"/>
                <a:gd name="connsiteY100" fmla="*/ 1083945 h 1434465"/>
                <a:gd name="connsiteX101" fmla="*/ 735330 w 7204710"/>
                <a:gd name="connsiteY101" fmla="*/ 1082040 h 1434465"/>
                <a:gd name="connsiteX102" fmla="*/ 762000 w 7204710"/>
                <a:gd name="connsiteY102" fmla="*/ 1047750 h 1434465"/>
                <a:gd name="connsiteX103" fmla="*/ 880110 w 7204710"/>
                <a:gd name="connsiteY103" fmla="*/ 1036320 h 1434465"/>
                <a:gd name="connsiteX104" fmla="*/ 939165 w 7204710"/>
                <a:gd name="connsiteY104" fmla="*/ 1021080 h 1434465"/>
                <a:gd name="connsiteX105" fmla="*/ 982980 w 7204710"/>
                <a:gd name="connsiteY105" fmla="*/ 1021080 h 1434465"/>
                <a:gd name="connsiteX106" fmla="*/ 1005840 w 7204710"/>
                <a:gd name="connsiteY106" fmla="*/ 982980 h 1434465"/>
                <a:gd name="connsiteX107" fmla="*/ 1036320 w 7204710"/>
                <a:gd name="connsiteY107" fmla="*/ 973455 h 1434465"/>
                <a:gd name="connsiteX108" fmla="*/ 1133475 w 7204710"/>
                <a:gd name="connsiteY108" fmla="*/ 973455 h 1434465"/>
                <a:gd name="connsiteX109" fmla="*/ 1194435 w 7204710"/>
                <a:gd name="connsiteY109" fmla="*/ 962025 h 1434465"/>
                <a:gd name="connsiteX110" fmla="*/ 1283970 w 7204710"/>
                <a:gd name="connsiteY110" fmla="*/ 960120 h 1434465"/>
                <a:gd name="connsiteX111" fmla="*/ 1322070 w 7204710"/>
                <a:gd name="connsiteY111" fmla="*/ 942975 h 1434465"/>
                <a:gd name="connsiteX112" fmla="*/ 1417320 w 7204710"/>
                <a:gd name="connsiteY112" fmla="*/ 935355 h 1434465"/>
                <a:gd name="connsiteX113" fmla="*/ 1463040 w 7204710"/>
                <a:gd name="connsiteY113" fmla="*/ 931545 h 1434465"/>
                <a:gd name="connsiteX114" fmla="*/ 1508760 w 7204710"/>
                <a:gd name="connsiteY114" fmla="*/ 885825 h 1434465"/>
                <a:gd name="connsiteX115" fmla="*/ 1548765 w 7204710"/>
                <a:gd name="connsiteY115" fmla="*/ 880110 h 1434465"/>
                <a:gd name="connsiteX116" fmla="*/ 1588770 w 7204710"/>
                <a:gd name="connsiteY116" fmla="*/ 874395 h 1434465"/>
                <a:gd name="connsiteX117" fmla="*/ 1661160 w 7204710"/>
                <a:gd name="connsiteY117" fmla="*/ 862965 h 1434465"/>
                <a:gd name="connsiteX118" fmla="*/ 1697355 w 7204710"/>
                <a:gd name="connsiteY118" fmla="*/ 849630 h 1434465"/>
                <a:gd name="connsiteX119" fmla="*/ 1853565 w 7204710"/>
                <a:gd name="connsiteY119" fmla="*/ 843915 h 1434465"/>
                <a:gd name="connsiteX120" fmla="*/ 1864995 w 7204710"/>
                <a:gd name="connsiteY120" fmla="*/ 832485 h 1434465"/>
                <a:gd name="connsiteX121" fmla="*/ 2051685 w 7204710"/>
                <a:gd name="connsiteY121" fmla="*/ 832485 h 1434465"/>
                <a:gd name="connsiteX122" fmla="*/ 2085975 w 7204710"/>
                <a:gd name="connsiteY122" fmla="*/ 815340 h 1434465"/>
                <a:gd name="connsiteX123" fmla="*/ 2145030 w 7204710"/>
                <a:gd name="connsiteY123" fmla="*/ 809625 h 1434465"/>
                <a:gd name="connsiteX124" fmla="*/ 2205990 w 7204710"/>
                <a:gd name="connsiteY124" fmla="*/ 796290 h 1434465"/>
                <a:gd name="connsiteX125" fmla="*/ 2223135 w 7204710"/>
                <a:gd name="connsiteY125" fmla="*/ 777240 h 1434465"/>
                <a:gd name="connsiteX126" fmla="*/ 2266950 w 7204710"/>
                <a:gd name="connsiteY126" fmla="*/ 756285 h 1434465"/>
                <a:gd name="connsiteX127" fmla="*/ 2419350 w 7204710"/>
                <a:gd name="connsiteY127" fmla="*/ 748665 h 1434465"/>
                <a:gd name="connsiteX128" fmla="*/ 2487930 w 7204710"/>
                <a:gd name="connsiteY128" fmla="*/ 720090 h 1434465"/>
                <a:gd name="connsiteX129" fmla="*/ 2522220 w 7204710"/>
                <a:gd name="connsiteY129" fmla="*/ 697230 h 1434465"/>
                <a:gd name="connsiteX130" fmla="*/ 2558415 w 7204710"/>
                <a:gd name="connsiteY130" fmla="*/ 678180 h 1434465"/>
                <a:gd name="connsiteX131" fmla="*/ 2617470 w 7204710"/>
                <a:gd name="connsiteY131" fmla="*/ 661035 h 1434465"/>
                <a:gd name="connsiteX132" fmla="*/ 2708910 w 7204710"/>
                <a:gd name="connsiteY132" fmla="*/ 661035 h 1434465"/>
                <a:gd name="connsiteX133" fmla="*/ 2745105 w 7204710"/>
                <a:gd name="connsiteY133" fmla="*/ 645795 h 1434465"/>
                <a:gd name="connsiteX134" fmla="*/ 2971800 w 7204710"/>
                <a:gd name="connsiteY134" fmla="*/ 645795 h 1434465"/>
                <a:gd name="connsiteX135" fmla="*/ 2990850 w 7204710"/>
                <a:gd name="connsiteY135" fmla="*/ 626745 h 1434465"/>
                <a:gd name="connsiteX136" fmla="*/ 3383280 w 7204710"/>
                <a:gd name="connsiteY136" fmla="*/ 626745 h 1434465"/>
                <a:gd name="connsiteX137" fmla="*/ 3425190 w 7204710"/>
                <a:gd name="connsiteY137" fmla="*/ 601980 h 1434465"/>
                <a:gd name="connsiteX138" fmla="*/ 3455670 w 7204710"/>
                <a:gd name="connsiteY138" fmla="*/ 577215 h 1434465"/>
                <a:gd name="connsiteX139" fmla="*/ 3606165 w 7204710"/>
                <a:gd name="connsiteY139" fmla="*/ 577215 h 1434465"/>
                <a:gd name="connsiteX140" fmla="*/ 3646170 w 7204710"/>
                <a:gd name="connsiteY140" fmla="*/ 552450 h 1434465"/>
                <a:gd name="connsiteX141" fmla="*/ 3665220 w 7204710"/>
                <a:gd name="connsiteY141" fmla="*/ 537210 h 1434465"/>
                <a:gd name="connsiteX142" fmla="*/ 3712845 w 7204710"/>
                <a:gd name="connsiteY142" fmla="*/ 537210 h 1434465"/>
                <a:gd name="connsiteX143" fmla="*/ 3743325 w 7204710"/>
                <a:gd name="connsiteY143" fmla="*/ 514350 h 1434465"/>
                <a:gd name="connsiteX144" fmla="*/ 3968115 w 7204710"/>
                <a:gd name="connsiteY144" fmla="*/ 514350 h 1434465"/>
                <a:gd name="connsiteX145" fmla="*/ 3968115 w 7204710"/>
                <a:gd name="connsiteY145" fmla="*/ 495300 h 1434465"/>
                <a:gd name="connsiteX146" fmla="*/ 4015740 w 7204710"/>
                <a:gd name="connsiteY146" fmla="*/ 489585 h 1434465"/>
                <a:gd name="connsiteX147" fmla="*/ 4050030 w 7204710"/>
                <a:gd name="connsiteY147" fmla="*/ 476250 h 1434465"/>
                <a:gd name="connsiteX148" fmla="*/ 4074795 w 7204710"/>
                <a:gd name="connsiteY148" fmla="*/ 461010 h 1434465"/>
                <a:gd name="connsiteX149" fmla="*/ 4133850 w 7204710"/>
                <a:gd name="connsiteY149" fmla="*/ 449580 h 1434465"/>
                <a:gd name="connsiteX150" fmla="*/ 4154805 w 7204710"/>
                <a:gd name="connsiteY150" fmla="*/ 403860 h 1434465"/>
                <a:gd name="connsiteX151" fmla="*/ 4326255 w 7204710"/>
                <a:gd name="connsiteY151" fmla="*/ 403860 h 1434465"/>
                <a:gd name="connsiteX152" fmla="*/ 4337685 w 7204710"/>
                <a:gd name="connsiteY152" fmla="*/ 379095 h 1434465"/>
                <a:gd name="connsiteX153" fmla="*/ 4379595 w 7204710"/>
                <a:gd name="connsiteY153" fmla="*/ 367665 h 1434465"/>
                <a:gd name="connsiteX154" fmla="*/ 4419600 w 7204710"/>
                <a:gd name="connsiteY154" fmla="*/ 352425 h 1434465"/>
                <a:gd name="connsiteX155" fmla="*/ 4503420 w 7204710"/>
                <a:gd name="connsiteY155" fmla="*/ 352425 h 1434465"/>
                <a:gd name="connsiteX156" fmla="*/ 4503420 w 7204710"/>
                <a:gd name="connsiteY156" fmla="*/ 333375 h 1434465"/>
                <a:gd name="connsiteX157" fmla="*/ 4690110 w 7204710"/>
                <a:gd name="connsiteY157" fmla="*/ 333375 h 1434465"/>
                <a:gd name="connsiteX158" fmla="*/ 4720590 w 7204710"/>
                <a:gd name="connsiteY158" fmla="*/ 312420 h 1434465"/>
                <a:gd name="connsiteX159" fmla="*/ 4747260 w 7204710"/>
                <a:gd name="connsiteY159" fmla="*/ 312420 h 1434465"/>
                <a:gd name="connsiteX160" fmla="*/ 4785360 w 7204710"/>
                <a:gd name="connsiteY160" fmla="*/ 280035 h 1434465"/>
                <a:gd name="connsiteX161" fmla="*/ 4871085 w 7204710"/>
                <a:gd name="connsiteY161" fmla="*/ 260985 h 1434465"/>
                <a:gd name="connsiteX162" fmla="*/ 5114925 w 7204710"/>
                <a:gd name="connsiteY162" fmla="*/ 260985 h 1434465"/>
                <a:gd name="connsiteX163" fmla="*/ 5114925 w 7204710"/>
                <a:gd name="connsiteY163" fmla="*/ 240030 h 1434465"/>
                <a:gd name="connsiteX164" fmla="*/ 5322570 w 7204710"/>
                <a:gd name="connsiteY164" fmla="*/ 240030 h 1434465"/>
                <a:gd name="connsiteX165" fmla="*/ 5337810 w 7204710"/>
                <a:gd name="connsiteY165" fmla="*/ 228600 h 1434465"/>
                <a:gd name="connsiteX166" fmla="*/ 5337810 w 7204710"/>
                <a:gd name="connsiteY166" fmla="*/ 215265 h 1434465"/>
                <a:gd name="connsiteX167" fmla="*/ 5505450 w 7204710"/>
                <a:gd name="connsiteY167" fmla="*/ 205740 h 1434465"/>
                <a:gd name="connsiteX168" fmla="*/ 5621655 w 7204710"/>
                <a:gd name="connsiteY168" fmla="*/ 179070 h 1434465"/>
                <a:gd name="connsiteX169" fmla="*/ 5806440 w 7204710"/>
                <a:gd name="connsiteY169" fmla="*/ 179070 h 1434465"/>
                <a:gd name="connsiteX170" fmla="*/ 5835015 w 7204710"/>
                <a:gd name="connsiteY170" fmla="*/ 152400 h 1434465"/>
                <a:gd name="connsiteX171" fmla="*/ 6002655 w 7204710"/>
                <a:gd name="connsiteY171" fmla="*/ 152400 h 1434465"/>
                <a:gd name="connsiteX172" fmla="*/ 6021705 w 7204710"/>
                <a:gd name="connsiteY172" fmla="*/ 127635 h 1434465"/>
                <a:gd name="connsiteX173" fmla="*/ 6189345 w 7204710"/>
                <a:gd name="connsiteY173" fmla="*/ 127635 h 1434465"/>
                <a:gd name="connsiteX174" fmla="*/ 6233160 w 7204710"/>
                <a:gd name="connsiteY174" fmla="*/ 99060 h 1434465"/>
                <a:gd name="connsiteX175" fmla="*/ 6301740 w 7204710"/>
                <a:gd name="connsiteY175" fmla="*/ 95250 h 1434465"/>
                <a:gd name="connsiteX176" fmla="*/ 6686550 w 7204710"/>
                <a:gd name="connsiteY176" fmla="*/ 95250 h 1434465"/>
                <a:gd name="connsiteX177" fmla="*/ 6770370 w 7204710"/>
                <a:gd name="connsiteY177" fmla="*/ 62865 h 1434465"/>
                <a:gd name="connsiteX178" fmla="*/ 6802755 w 7204710"/>
                <a:gd name="connsiteY178" fmla="*/ 49530 h 1434465"/>
                <a:gd name="connsiteX179" fmla="*/ 6827520 w 7204710"/>
                <a:gd name="connsiteY179" fmla="*/ 41910 h 14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7204710" h="1434465">
                  <a:moveTo>
                    <a:pt x="6884670" y="0"/>
                  </a:moveTo>
                  <a:lnTo>
                    <a:pt x="7204710" y="0"/>
                  </a:lnTo>
                  <a:lnTo>
                    <a:pt x="7204710" y="133350"/>
                  </a:lnTo>
                  <a:lnTo>
                    <a:pt x="7204710" y="186690"/>
                  </a:lnTo>
                  <a:lnTo>
                    <a:pt x="7204710" y="556260"/>
                  </a:lnTo>
                  <a:lnTo>
                    <a:pt x="6896100" y="556260"/>
                  </a:lnTo>
                  <a:lnTo>
                    <a:pt x="6817995" y="588645"/>
                  </a:lnTo>
                  <a:lnTo>
                    <a:pt x="6751320" y="600075"/>
                  </a:lnTo>
                  <a:lnTo>
                    <a:pt x="6667500" y="613410"/>
                  </a:lnTo>
                  <a:lnTo>
                    <a:pt x="6292215" y="619125"/>
                  </a:lnTo>
                  <a:lnTo>
                    <a:pt x="6291251" y="618281"/>
                  </a:lnTo>
                  <a:lnTo>
                    <a:pt x="6289823" y="618281"/>
                  </a:lnTo>
                  <a:lnTo>
                    <a:pt x="6290310" y="619125"/>
                  </a:lnTo>
                  <a:lnTo>
                    <a:pt x="6191250" y="626745"/>
                  </a:lnTo>
                  <a:lnTo>
                    <a:pt x="6147435" y="645795"/>
                  </a:lnTo>
                  <a:lnTo>
                    <a:pt x="6012180" y="645795"/>
                  </a:lnTo>
                  <a:lnTo>
                    <a:pt x="5991225" y="657225"/>
                  </a:lnTo>
                  <a:lnTo>
                    <a:pt x="5840730" y="657225"/>
                  </a:lnTo>
                  <a:lnTo>
                    <a:pt x="5821680" y="670560"/>
                  </a:lnTo>
                  <a:lnTo>
                    <a:pt x="5619750" y="670560"/>
                  </a:lnTo>
                  <a:lnTo>
                    <a:pt x="5553075" y="687705"/>
                  </a:lnTo>
                  <a:lnTo>
                    <a:pt x="5337810" y="695325"/>
                  </a:lnTo>
                  <a:lnTo>
                    <a:pt x="5328285" y="716280"/>
                  </a:lnTo>
                  <a:lnTo>
                    <a:pt x="5111115" y="716280"/>
                  </a:lnTo>
                  <a:lnTo>
                    <a:pt x="5103495" y="735330"/>
                  </a:lnTo>
                  <a:lnTo>
                    <a:pt x="4882515" y="742950"/>
                  </a:lnTo>
                  <a:lnTo>
                    <a:pt x="4808220" y="741045"/>
                  </a:lnTo>
                  <a:lnTo>
                    <a:pt x="4764405" y="750570"/>
                  </a:lnTo>
                  <a:lnTo>
                    <a:pt x="4752975" y="771525"/>
                  </a:lnTo>
                  <a:lnTo>
                    <a:pt x="4703445" y="779145"/>
                  </a:lnTo>
                  <a:lnTo>
                    <a:pt x="4632960" y="784860"/>
                  </a:lnTo>
                  <a:lnTo>
                    <a:pt x="4503420" y="786765"/>
                  </a:lnTo>
                  <a:lnTo>
                    <a:pt x="4491990" y="800100"/>
                  </a:lnTo>
                  <a:lnTo>
                    <a:pt x="4400550" y="807720"/>
                  </a:lnTo>
                  <a:lnTo>
                    <a:pt x="4335780" y="817245"/>
                  </a:lnTo>
                  <a:lnTo>
                    <a:pt x="4307205" y="834390"/>
                  </a:lnTo>
                  <a:lnTo>
                    <a:pt x="4150995" y="834390"/>
                  </a:lnTo>
                  <a:lnTo>
                    <a:pt x="4131945" y="866775"/>
                  </a:lnTo>
                  <a:lnTo>
                    <a:pt x="4040505" y="887730"/>
                  </a:lnTo>
                  <a:lnTo>
                    <a:pt x="3960495" y="914400"/>
                  </a:lnTo>
                  <a:lnTo>
                    <a:pt x="3752850" y="914400"/>
                  </a:lnTo>
                  <a:lnTo>
                    <a:pt x="3701415" y="931545"/>
                  </a:lnTo>
                  <a:lnTo>
                    <a:pt x="3672840" y="931545"/>
                  </a:lnTo>
                  <a:lnTo>
                    <a:pt x="3615690" y="963930"/>
                  </a:lnTo>
                  <a:lnTo>
                    <a:pt x="3461385" y="963930"/>
                  </a:lnTo>
                  <a:lnTo>
                    <a:pt x="3408045" y="986790"/>
                  </a:lnTo>
                  <a:lnTo>
                    <a:pt x="3227070" y="990600"/>
                  </a:lnTo>
                  <a:lnTo>
                    <a:pt x="3099435" y="992505"/>
                  </a:lnTo>
                  <a:lnTo>
                    <a:pt x="2979420" y="992505"/>
                  </a:lnTo>
                  <a:lnTo>
                    <a:pt x="2950845" y="1005840"/>
                  </a:lnTo>
                  <a:lnTo>
                    <a:pt x="2750820" y="1005840"/>
                  </a:lnTo>
                  <a:lnTo>
                    <a:pt x="2705100" y="1019175"/>
                  </a:lnTo>
                  <a:lnTo>
                    <a:pt x="2548890" y="1019175"/>
                  </a:lnTo>
                  <a:lnTo>
                    <a:pt x="2524125" y="1032510"/>
                  </a:lnTo>
                  <a:lnTo>
                    <a:pt x="2486025" y="1040130"/>
                  </a:lnTo>
                  <a:lnTo>
                    <a:pt x="2466975" y="1064895"/>
                  </a:lnTo>
                  <a:lnTo>
                    <a:pt x="2386965" y="1080135"/>
                  </a:lnTo>
                  <a:lnTo>
                    <a:pt x="2232660" y="1085850"/>
                  </a:lnTo>
                  <a:lnTo>
                    <a:pt x="2198370" y="1106805"/>
                  </a:lnTo>
                  <a:lnTo>
                    <a:pt x="2160270" y="1122045"/>
                  </a:lnTo>
                  <a:lnTo>
                    <a:pt x="2087880" y="1123950"/>
                  </a:lnTo>
                  <a:lnTo>
                    <a:pt x="2026920" y="1141095"/>
                  </a:lnTo>
                  <a:lnTo>
                    <a:pt x="1855470" y="1139190"/>
                  </a:lnTo>
                  <a:lnTo>
                    <a:pt x="1836420" y="1146810"/>
                  </a:lnTo>
                  <a:lnTo>
                    <a:pt x="1687830" y="1154430"/>
                  </a:lnTo>
                  <a:lnTo>
                    <a:pt x="1682115" y="1167765"/>
                  </a:lnTo>
                  <a:lnTo>
                    <a:pt x="1581150" y="1167765"/>
                  </a:lnTo>
                  <a:lnTo>
                    <a:pt x="1520190" y="1169670"/>
                  </a:lnTo>
                  <a:lnTo>
                    <a:pt x="1480185" y="1179195"/>
                  </a:lnTo>
                  <a:lnTo>
                    <a:pt x="1464945" y="1207770"/>
                  </a:lnTo>
                  <a:lnTo>
                    <a:pt x="1365885" y="1207770"/>
                  </a:lnTo>
                  <a:lnTo>
                    <a:pt x="1308735" y="1219200"/>
                  </a:lnTo>
                  <a:lnTo>
                    <a:pt x="1165860" y="1223010"/>
                  </a:lnTo>
                  <a:lnTo>
                    <a:pt x="1114425" y="1234440"/>
                  </a:lnTo>
                  <a:lnTo>
                    <a:pt x="1030605" y="1234440"/>
                  </a:lnTo>
                  <a:lnTo>
                    <a:pt x="1003935" y="1243965"/>
                  </a:lnTo>
                  <a:lnTo>
                    <a:pt x="897255" y="1268730"/>
                  </a:lnTo>
                  <a:lnTo>
                    <a:pt x="828675" y="1280160"/>
                  </a:lnTo>
                  <a:lnTo>
                    <a:pt x="763905" y="1285875"/>
                  </a:lnTo>
                  <a:lnTo>
                    <a:pt x="725805" y="1299210"/>
                  </a:lnTo>
                  <a:lnTo>
                    <a:pt x="689610" y="1314450"/>
                  </a:lnTo>
                  <a:lnTo>
                    <a:pt x="581025" y="1352550"/>
                  </a:lnTo>
                  <a:lnTo>
                    <a:pt x="497205" y="1362075"/>
                  </a:lnTo>
                  <a:lnTo>
                    <a:pt x="422910" y="1379220"/>
                  </a:lnTo>
                  <a:lnTo>
                    <a:pt x="348615" y="1392555"/>
                  </a:lnTo>
                  <a:lnTo>
                    <a:pt x="299085" y="1411605"/>
                  </a:lnTo>
                  <a:lnTo>
                    <a:pt x="253365" y="1434465"/>
                  </a:lnTo>
                  <a:lnTo>
                    <a:pt x="0" y="1430655"/>
                  </a:lnTo>
                  <a:lnTo>
                    <a:pt x="89535" y="1392555"/>
                  </a:lnTo>
                  <a:lnTo>
                    <a:pt x="142875" y="1350645"/>
                  </a:lnTo>
                  <a:lnTo>
                    <a:pt x="203835" y="1322070"/>
                  </a:lnTo>
                  <a:lnTo>
                    <a:pt x="247650" y="1287780"/>
                  </a:lnTo>
                  <a:lnTo>
                    <a:pt x="304800" y="1268730"/>
                  </a:lnTo>
                  <a:lnTo>
                    <a:pt x="350520" y="1259205"/>
                  </a:lnTo>
                  <a:lnTo>
                    <a:pt x="405765" y="1249680"/>
                  </a:lnTo>
                  <a:lnTo>
                    <a:pt x="461010" y="1224915"/>
                  </a:lnTo>
                  <a:lnTo>
                    <a:pt x="481965" y="1202055"/>
                  </a:lnTo>
                  <a:lnTo>
                    <a:pt x="573405" y="1192530"/>
                  </a:lnTo>
                  <a:lnTo>
                    <a:pt x="634365" y="1156335"/>
                  </a:lnTo>
                  <a:lnTo>
                    <a:pt x="668655" y="1123950"/>
                  </a:lnTo>
                  <a:lnTo>
                    <a:pt x="706755" y="1083945"/>
                  </a:lnTo>
                  <a:lnTo>
                    <a:pt x="735330" y="1082040"/>
                  </a:lnTo>
                  <a:lnTo>
                    <a:pt x="762000" y="1047750"/>
                  </a:lnTo>
                  <a:lnTo>
                    <a:pt x="880110" y="1036320"/>
                  </a:lnTo>
                  <a:lnTo>
                    <a:pt x="939165" y="1021080"/>
                  </a:lnTo>
                  <a:lnTo>
                    <a:pt x="982980" y="1021080"/>
                  </a:lnTo>
                  <a:lnTo>
                    <a:pt x="1005840" y="982980"/>
                  </a:lnTo>
                  <a:lnTo>
                    <a:pt x="1036320" y="973455"/>
                  </a:lnTo>
                  <a:lnTo>
                    <a:pt x="1133475" y="973455"/>
                  </a:lnTo>
                  <a:lnTo>
                    <a:pt x="1194435" y="962025"/>
                  </a:lnTo>
                  <a:lnTo>
                    <a:pt x="1283970" y="960120"/>
                  </a:lnTo>
                  <a:lnTo>
                    <a:pt x="1322070" y="942975"/>
                  </a:lnTo>
                  <a:lnTo>
                    <a:pt x="1417320" y="935355"/>
                  </a:lnTo>
                  <a:lnTo>
                    <a:pt x="1463040" y="931545"/>
                  </a:lnTo>
                  <a:lnTo>
                    <a:pt x="1508760" y="885825"/>
                  </a:lnTo>
                  <a:lnTo>
                    <a:pt x="1548765" y="880110"/>
                  </a:lnTo>
                  <a:lnTo>
                    <a:pt x="1588770" y="874395"/>
                  </a:lnTo>
                  <a:lnTo>
                    <a:pt x="1661160" y="862965"/>
                  </a:lnTo>
                  <a:lnTo>
                    <a:pt x="1697355" y="849630"/>
                  </a:lnTo>
                  <a:lnTo>
                    <a:pt x="1853565" y="843915"/>
                  </a:lnTo>
                  <a:lnTo>
                    <a:pt x="1864995" y="832485"/>
                  </a:lnTo>
                  <a:lnTo>
                    <a:pt x="2051685" y="832485"/>
                  </a:lnTo>
                  <a:lnTo>
                    <a:pt x="2085975" y="815340"/>
                  </a:lnTo>
                  <a:lnTo>
                    <a:pt x="2145030" y="809625"/>
                  </a:lnTo>
                  <a:lnTo>
                    <a:pt x="2205990" y="796290"/>
                  </a:lnTo>
                  <a:lnTo>
                    <a:pt x="2223135" y="777240"/>
                  </a:lnTo>
                  <a:lnTo>
                    <a:pt x="2266950" y="756285"/>
                  </a:lnTo>
                  <a:lnTo>
                    <a:pt x="2419350" y="748665"/>
                  </a:lnTo>
                  <a:lnTo>
                    <a:pt x="2487930" y="720090"/>
                  </a:lnTo>
                  <a:lnTo>
                    <a:pt x="2522220" y="697230"/>
                  </a:lnTo>
                  <a:lnTo>
                    <a:pt x="2558415" y="678180"/>
                  </a:lnTo>
                  <a:lnTo>
                    <a:pt x="2617470" y="661035"/>
                  </a:lnTo>
                  <a:lnTo>
                    <a:pt x="2708910" y="661035"/>
                  </a:lnTo>
                  <a:lnTo>
                    <a:pt x="2745105" y="645795"/>
                  </a:lnTo>
                  <a:lnTo>
                    <a:pt x="2971800" y="645795"/>
                  </a:lnTo>
                  <a:lnTo>
                    <a:pt x="2990850" y="626745"/>
                  </a:lnTo>
                  <a:lnTo>
                    <a:pt x="3383280" y="626745"/>
                  </a:lnTo>
                  <a:lnTo>
                    <a:pt x="3425190" y="601980"/>
                  </a:lnTo>
                  <a:lnTo>
                    <a:pt x="3455670" y="577215"/>
                  </a:lnTo>
                  <a:lnTo>
                    <a:pt x="3606165" y="577215"/>
                  </a:lnTo>
                  <a:lnTo>
                    <a:pt x="3646170" y="552450"/>
                  </a:lnTo>
                  <a:lnTo>
                    <a:pt x="3665220" y="537210"/>
                  </a:lnTo>
                  <a:lnTo>
                    <a:pt x="3712845" y="537210"/>
                  </a:lnTo>
                  <a:lnTo>
                    <a:pt x="3743325" y="514350"/>
                  </a:lnTo>
                  <a:lnTo>
                    <a:pt x="3968115" y="514350"/>
                  </a:lnTo>
                  <a:lnTo>
                    <a:pt x="3968115" y="495300"/>
                  </a:lnTo>
                  <a:lnTo>
                    <a:pt x="4015740" y="489585"/>
                  </a:lnTo>
                  <a:lnTo>
                    <a:pt x="4050030" y="476250"/>
                  </a:lnTo>
                  <a:lnTo>
                    <a:pt x="4074795" y="461010"/>
                  </a:lnTo>
                  <a:lnTo>
                    <a:pt x="4133850" y="449580"/>
                  </a:lnTo>
                  <a:lnTo>
                    <a:pt x="4154805" y="403860"/>
                  </a:lnTo>
                  <a:lnTo>
                    <a:pt x="4326255" y="403860"/>
                  </a:lnTo>
                  <a:lnTo>
                    <a:pt x="4337685" y="379095"/>
                  </a:lnTo>
                  <a:lnTo>
                    <a:pt x="4379595" y="367665"/>
                  </a:lnTo>
                  <a:lnTo>
                    <a:pt x="4419600" y="352425"/>
                  </a:lnTo>
                  <a:lnTo>
                    <a:pt x="4503420" y="352425"/>
                  </a:lnTo>
                  <a:lnTo>
                    <a:pt x="4503420" y="333375"/>
                  </a:lnTo>
                  <a:lnTo>
                    <a:pt x="4690110" y="333375"/>
                  </a:lnTo>
                  <a:lnTo>
                    <a:pt x="4720590" y="312420"/>
                  </a:lnTo>
                  <a:lnTo>
                    <a:pt x="4747260" y="312420"/>
                  </a:lnTo>
                  <a:lnTo>
                    <a:pt x="4785360" y="280035"/>
                  </a:lnTo>
                  <a:lnTo>
                    <a:pt x="4871085" y="260985"/>
                  </a:lnTo>
                  <a:lnTo>
                    <a:pt x="5114925" y="260985"/>
                  </a:lnTo>
                  <a:lnTo>
                    <a:pt x="5114925" y="240030"/>
                  </a:lnTo>
                  <a:lnTo>
                    <a:pt x="5322570" y="240030"/>
                  </a:lnTo>
                  <a:lnTo>
                    <a:pt x="5337810" y="228600"/>
                  </a:lnTo>
                  <a:lnTo>
                    <a:pt x="5337810" y="215265"/>
                  </a:lnTo>
                  <a:lnTo>
                    <a:pt x="5505450" y="205740"/>
                  </a:lnTo>
                  <a:lnTo>
                    <a:pt x="5621655" y="179070"/>
                  </a:lnTo>
                  <a:lnTo>
                    <a:pt x="5806440" y="179070"/>
                  </a:lnTo>
                  <a:lnTo>
                    <a:pt x="5835015" y="152400"/>
                  </a:lnTo>
                  <a:lnTo>
                    <a:pt x="6002655" y="152400"/>
                  </a:lnTo>
                  <a:lnTo>
                    <a:pt x="6021705" y="127635"/>
                  </a:lnTo>
                  <a:lnTo>
                    <a:pt x="6189345" y="127635"/>
                  </a:lnTo>
                  <a:lnTo>
                    <a:pt x="6233160" y="99060"/>
                  </a:lnTo>
                  <a:lnTo>
                    <a:pt x="6301740" y="95250"/>
                  </a:lnTo>
                  <a:lnTo>
                    <a:pt x="6686550" y="95250"/>
                  </a:lnTo>
                  <a:lnTo>
                    <a:pt x="6770370" y="62865"/>
                  </a:lnTo>
                  <a:lnTo>
                    <a:pt x="6802755" y="49530"/>
                  </a:lnTo>
                  <a:lnTo>
                    <a:pt x="6827520" y="41910"/>
                  </a:lnTo>
                  <a:close/>
                </a:path>
              </a:pathLst>
            </a:custGeom>
            <a:solidFill>
              <a:srgbClr val="95D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BEFDE72-18B9-0A04-8DC8-1FD8E47A4263}"/>
                </a:ext>
              </a:extLst>
            </p:cNvPr>
            <p:cNvSpPr/>
            <p:nvPr/>
          </p:nvSpPr>
          <p:spPr>
            <a:xfrm>
              <a:off x="3543300" y="2769870"/>
              <a:ext cx="7204710" cy="1889760"/>
            </a:xfrm>
            <a:custGeom>
              <a:avLst/>
              <a:gdLst>
                <a:gd name="connsiteX0" fmla="*/ 0 w 7204710"/>
                <a:gd name="connsiteY0" fmla="*/ 1889760 h 1889760"/>
                <a:gd name="connsiteX1" fmla="*/ 0 w 7204710"/>
                <a:gd name="connsiteY1" fmla="*/ 1809750 h 1889760"/>
                <a:gd name="connsiteX2" fmla="*/ 24765 w 7204710"/>
                <a:gd name="connsiteY2" fmla="*/ 1809750 h 1889760"/>
                <a:gd name="connsiteX3" fmla="*/ 24765 w 7204710"/>
                <a:gd name="connsiteY3" fmla="*/ 1792605 h 1889760"/>
                <a:gd name="connsiteX4" fmla="*/ 32385 w 7204710"/>
                <a:gd name="connsiteY4" fmla="*/ 1784985 h 1889760"/>
                <a:gd name="connsiteX5" fmla="*/ 47625 w 7204710"/>
                <a:gd name="connsiteY5" fmla="*/ 1784985 h 1889760"/>
                <a:gd name="connsiteX6" fmla="*/ 76200 w 7204710"/>
                <a:gd name="connsiteY6" fmla="*/ 1784985 h 1889760"/>
                <a:gd name="connsiteX7" fmla="*/ 76200 w 7204710"/>
                <a:gd name="connsiteY7" fmla="*/ 1767840 h 1889760"/>
                <a:gd name="connsiteX8" fmla="*/ 89535 w 7204710"/>
                <a:gd name="connsiteY8" fmla="*/ 1754505 h 1889760"/>
                <a:gd name="connsiteX9" fmla="*/ 104775 w 7204710"/>
                <a:gd name="connsiteY9" fmla="*/ 1727835 h 1889760"/>
                <a:gd name="connsiteX10" fmla="*/ 120015 w 7204710"/>
                <a:gd name="connsiteY10" fmla="*/ 1716405 h 1889760"/>
                <a:gd name="connsiteX11" fmla="*/ 135255 w 7204710"/>
                <a:gd name="connsiteY11" fmla="*/ 1716405 h 1889760"/>
                <a:gd name="connsiteX12" fmla="*/ 140970 w 7204710"/>
                <a:gd name="connsiteY12" fmla="*/ 1693545 h 1889760"/>
                <a:gd name="connsiteX13" fmla="*/ 171450 w 7204710"/>
                <a:gd name="connsiteY13" fmla="*/ 1682115 h 1889760"/>
                <a:gd name="connsiteX14" fmla="*/ 186690 w 7204710"/>
                <a:gd name="connsiteY14" fmla="*/ 1666875 h 1889760"/>
                <a:gd name="connsiteX15" fmla="*/ 207645 w 7204710"/>
                <a:gd name="connsiteY15" fmla="*/ 1655445 h 1889760"/>
                <a:gd name="connsiteX16" fmla="*/ 219075 w 7204710"/>
                <a:gd name="connsiteY16" fmla="*/ 1644015 h 1889760"/>
                <a:gd name="connsiteX17" fmla="*/ 238125 w 7204710"/>
                <a:gd name="connsiteY17" fmla="*/ 1632585 h 1889760"/>
                <a:gd name="connsiteX18" fmla="*/ 257175 w 7204710"/>
                <a:gd name="connsiteY18" fmla="*/ 1624965 h 1889760"/>
                <a:gd name="connsiteX19" fmla="*/ 268605 w 7204710"/>
                <a:gd name="connsiteY19" fmla="*/ 1613535 h 1889760"/>
                <a:gd name="connsiteX20" fmla="*/ 291465 w 7204710"/>
                <a:gd name="connsiteY20" fmla="*/ 1602105 h 1889760"/>
                <a:gd name="connsiteX21" fmla="*/ 337185 w 7204710"/>
                <a:gd name="connsiteY21" fmla="*/ 1602105 h 1889760"/>
                <a:gd name="connsiteX22" fmla="*/ 350520 w 7204710"/>
                <a:gd name="connsiteY22" fmla="*/ 1588770 h 1889760"/>
                <a:gd name="connsiteX23" fmla="*/ 382905 w 7204710"/>
                <a:gd name="connsiteY23" fmla="*/ 1577340 h 1889760"/>
                <a:gd name="connsiteX24" fmla="*/ 413385 w 7204710"/>
                <a:gd name="connsiteY24" fmla="*/ 1577340 h 1889760"/>
                <a:gd name="connsiteX25" fmla="*/ 428625 w 7204710"/>
                <a:gd name="connsiteY25" fmla="*/ 1562100 h 1889760"/>
                <a:gd name="connsiteX26" fmla="*/ 459105 w 7204710"/>
                <a:gd name="connsiteY26" fmla="*/ 1550670 h 1889760"/>
                <a:gd name="connsiteX27" fmla="*/ 474345 w 7204710"/>
                <a:gd name="connsiteY27" fmla="*/ 1522095 h 1889760"/>
                <a:gd name="connsiteX28" fmla="*/ 550545 w 7204710"/>
                <a:gd name="connsiteY28" fmla="*/ 1512570 h 1889760"/>
                <a:gd name="connsiteX29" fmla="*/ 573405 w 7204710"/>
                <a:gd name="connsiteY29" fmla="*/ 1512570 h 1889760"/>
                <a:gd name="connsiteX30" fmla="*/ 596265 w 7204710"/>
                <a:gd name="connsiteY30" fmla="*/ 1495425 h 1889760"/>
                <a:gd name="connsiteX31" fmla="*/ 600075 w 7204710"/>
                <a:gd name="connsiteY31" fmla="*/ 1476375 h 1889760"/>
                <a:gd name="connsiteX32" fmla="*/ 615315 w 7204710"/>
                <a:gd name="connsiteY32" fmla="*/ 1464945 h 1889760"/>
                <a:gd name="connsiteX33" fmla="*/ 634365 w 7204710"/>
                <a:gd name="connsiteY33" fmla="*/ 1457325 h 1889760"/>
                <a:gd name="connsiteX34" fmla="*/ 657225 w 7204710"/>
                <a:gd name="connsiteY34" fmla="*/ 1443990 h 1889760"/>
                <a:gd name="connsiteX35" fmla="*/ 712470 w 7204710"/>
                <a:gd name="connsiteY35" fmla="*/ 1424940 h 1889760"/>
                <a:gd name="connsiteX36" fmla="*/ 748665 w 7204710"/>
                <a:gd name="connsiteY36" fmla="*/ 1417320 h 1889760"/>
                <a:gd name="connsiteX37" fmla="*/ 750570 w 7204710"/>
                <a:gd name="connsiteY37" fmla="*/ 1400175 h 1889760"/>
                <a:gd name="connsiteX38" fmla="*/ 824865 w 7204710"/>
                <a:gd name="connsiteY38" fmla="*/ 1390650 h 1889760"/>
                <a:gd name="connsiteX39" fmla="*/ 834390 w 7204710"/>
                <a:gd name="connsiteY39" fmla="*/ 1365885 h 1889760"/>
                <a:gd name="connsiteX40" fmla="*/ 931545 w 7204710"/>
                <a:gd name="connsiteY40" fmla="*/ 1365885 h 1889760"/>
                <a:gd name="connsiteX41" fmla="*/ 931545 w 7204710"/>
                <a:gd name="connsiteY41" fmla="*/ 1323975 h 1889760"/>
                <a:gd name="connsiteX42" fmla="*/ 941070 w 7204710"/>
                <a:gd name="connsiteY42" fmla="*/ 1310640 h 1889760"/>
                <a:gd name="connsiteX43" fmla="*/ 1024890 w 7204710"/>
                <a:gd name="connsiteY43" fmla="*/ 1310640 h 1889760"/>
                <a:gd name="connsiteX44" fmla="*/ 1034415 w 7204710"/>
                <a:gd name="connsiteY44" fmla="*/ 1299210 h 1889760"/>
                <a:gd name="connsiteX45" fmla="*/ 1064895 w 7204710"/>
                <a:gd name="connsiteY45" fmla="*/ 1291590 h 1889760"/>
                <a:gd name="connsiteX46" fmla="*/ 1076325 w 7204710"/>
                <a:gd name="connsiteY46" fmla="*/ 1270635 h 1889760"/>
                <a:gd name="connsiteX47" fmla="*/ 1108710 w 7204710"/>
                <a:gd name="connsiteY47" fmla="*/ 1257300 h 1889760"/>
                <a:gd name="connsiteX48" fmla="*/ 1129665 w 7204710"/>
                <a:gd name="connsiteY48" fmla="*/ 1257300 h 1889760"/>
                <a:gd name="connsiteX49" fmla="*/ 1163955 w 7204710"/>
                <a:gd name="connsiteY49" fmla="*/ 1249680 h 1889760"/>
                <a:gd name="connsiteX50" fmla="*/ 1184910 w 7204710"/>
                <a:gd name="connsiteY50" fmla="*/ 1228725 h 1889760"/>
                <a:gd name="connsiteX51" fmla="*/ 1215390 w 7204710"/>
                <a:gd name="connsiteY51" fmla="*/ 1221105 h 1889760"/>
                <a:gd name="connsiteX52" fmla="*/ 1245870 w 7204710"/>
                <a:gd name="connsiteY52" fmla="*/ 1198245 h 1889760"/>
                <a:gd name="connsiteX53" fmla="*/ 1255395 w 7204710"/>
                <a:gd name="connsiteY53" fmla="*/ 1190625 h 1889760"/>
                <a:gd name="connsiteX54" fmla="*/ 1255395 w 7204710"/>
                <a:gd name="connsiteY54" fmla="*/ 1169670 h 1889760"/>
                <a:gd name="connsiteX55" fmla="*/ 1308735 w 7204710"/>
                <a:gd name="connsiteY55" fmla="*/ 1150620 h 1889760"/>
                <a:gd name="connsiteX56" fmla="*/ 1308735 w 7204710"/>
                <a:gd name="connsiteY56" fmla="*/ 1120140 h 1889760"/>
                <a:gd name="connsiteX57" fmla="*/ 1443990 w 7204710"/>
                <a:gd name="connsiteY57" fmla="*/ 1120140 h 1889760"/>
                <a:gd name="connsiteX58" fmla="*/ 1472565 w 7204710"/>
                <a:gd name="connsiteY58" fmla="*/ 1101090 h 1889760"/>
                <a:gd name="connsiteX59" fmla="*/ 1485900 w 7204710"/>
                <a:gd name="connsiteY59" fmla="*/ 1070610 h 1889760"/>
                <a:gd name="connsiteX60" fmla="*/ 1544955 w 7204710"/>
                <a:gd name="connsiteY60" fmla="*/ 1070610 h 1889760"/>
                <a:gd name="connsiteX61" fmla="*/ 1544955 w 7204710"/>
                <a:gd name="connsiteY61" fmla="*/ 1043940 h 1889760"/>
                <a:gd name="connsiteX62" fmla="*/ 1564005 w 7204710"/>
                <a:gd name="connsiteY62" fmla="*/ 1032510 h 1889760"/>
                <a:gd name="connsiteX63" fmla="*/ 1592580 w 7204710"/>
                <a:gd name="connsiteY63" fmla="*/ 1022985 h 1889760"/>
                <a:gd name="connsiteX64" fmla="*/ 1807845 w 7204710"/>
                <a:gd name="connsiteY64" fmla="*/ 1022985 h 1889760"/>
                <a:gd name="connsiteX65" fmla="*/ 1830705 w 7204710"/>
                <a:gd name="connsiteY65" fmla="*/ 1009650 h 1889760"/>
                <a:gd name="connsiteX66" fmla="*/ 1905000 w 7204710"/>
                <a:gd name="connsiteY66" fmla="*/ 996315 h 1889760"/>
                <a:gd name="connsiteX67" fmla="*/ 1922145 w 7204710"/>
                <a:gd name="connsiteY67" fmla="*/ 982980 h 1889760"/>
                <a:gd name="connsiteX68" fmla="*/ 2047875 w 7204710"/>
                <a:gd name="connsiteY68" fmla="*/ 982980 h 1889760"/>
                <a:gd name="connsiteX69" fmla="*/ 2063115 w 7204710"/>
                <a:gd name="connsiteY69" fmla="*/ 967740 h 1889760"/>
                <a:gd name="connsiteX70" fmla="*/ 2129790 w 7204710"/>
                <a:gd name="connsiteY70" fmla="*/ 967740 h 1889760"/>
                <a:gd name="connsiteX71" fmla="*/ 2160270 w 7204710"/>
                <a:gd name="connsiteY71" fmla="*/ 948690 h 1889760"/>
                <a:gd name="connsiteX72" fmla="*/ 2185035 w 7204710"/>
                <a:gd name="connsiteY72" fmla="*/ 948690 h 1889760"/>
                <a:gd name="connsiteX73" fmla="*/ 2209800 w 7204710"/>
                <a:gd name="connsiteY73" fmla="*/ 948690 h 1889760"/>
                <a:gd name="connsiteX74" fmla="*/ 2251710 w 7204710"/>
                <a:gd name="connsiteY74" fmla="*/ 918210 h 1889760"/>
                <a:gd name="connsiteX75" fmla="*/ 2284095 w 7204710"/>
                <a:gd name="connsiteY75" fmla="*/ 902970 h 1889760"/>
                <a:gd name="connsiteX76" fmla="*/ 2333625 w 7204710"/>
                <a:gd name="connsiteY76" fmla="*/ 902970 h 1889760"/>
                <a:gd name="connsiteX77" fmla="*/ 2362200 w 7204710"/>
                <a:gd name="connsiteY77" fmla="*/ 891540 h 1889760"/>
                <a:gd name="connsiteX78" fmla="*/ 2423160 w 7204710"/>
                <a:gd name="connsiteY78" fmla="*/ 887730 h 1889760"/>
                <a:gd name="connsiteX79" fmla="*/ 2449830 w 7204710"/>
                <a:gd name="connsiteY79" fmla="*/ 870585 h 1889760"/>
                <a:gd name="connsiteX80" fmla="*/ 2562225 w 7204710"/>
                <a:gd name="connsiteY80" fmla="*/ 870585 h 1889760"/>
                <a:gd name="connsiteX81" fmla="*/ 2577465 w 7204710"/>
                <a:gd name="connsiteY81" fmla="*/ 857250 h 1889760"/>
                <a:gd name="connsiteX82" fmla="*/ 2680335 w 7204710"/>
                <a:gd name="connsiteY82" fmla="*/ 857250 h 1889760"/>
                <a:gd name="connsiteX83" fmla="*/ 2691765 w 7204710"/>
                <a:gd name="connsiteY83" fmla="*/ 842010 h 1889760"/>
                <a:gd name="connsiteX84" fmla="*/ 2758440 w 7204710"/>
                <a:gd name="connsiteY84" fmla="*/ 834390 h 1889760"/>
                <a:gd name="connsiteX85" fmla="*/ 2773680 w 7204710"/>
                <a:gd name="connsiteY85" fmla="*/ 819150 h 1889760"/>
                <a:gd name="connsiteX86" fmla="*/ 2832735 w 7204710"/>
                <a:gd name="connsiteY86" fmla="*/ 819150 h 1889760"/>
                <a:gd name="connsiteX87" fmla="*/ 2853690 w 7204710"/>
                <a:gd name="connsiteY87" fmla="*/ 798195 h 1889760"/>
                <a:gd name="connsiteX88" fmla="*/ 2867025 w 7204710"/>
                <a:gd name="connsiteY88" fmla="*/ 777240 h 1889760"/>
                <a:gd name="connsiteX89" fmla="*/ 2908935 w 7204710"/>
                <a:gd name="connsiteY89" fmla="*/ 760095 h 1889760"/>
                <a:gd name="connsiteX90" fmla="*/ 2973705 w 7204710"/>
                <a:gd name="connsiteY90" fmla="*/ 746760 h 1889760"/>
                <a:gd name="connsiteX91" fmla="*/ 3027045 w 7204710"/>
                <a:gd name="connsiteY91" fmla="*/ 721995 h 1889760"/>
                <a:gd name="connsiteX92" fmla="*/ 3236595 w 7204710"/>
                <a:gd name="connsiteY92" fmla="*/ 721995 h 1889760"/>
                <a:gd name="connsiteX93" fmla="*/ 3278505 w 7204710"/>
                <a:gd name="connsiteY93" fmla="*/ 702945 h 1889760"/>
                <a:gd name="connsiteX94" fmla="*/ 3284220 w 7204710"/>
                <a:gd name="connsiteY94" fmla="*/ 681990 h 1889760"/>
                <a:gd name="connsiteX95" fmla="*/ 3539490 w 7204710"/>
                <a:gd name="connsiteY95" fmla="*/ 681990 h 1889760"/>
                <a:gd name="connsiteX96" fmla="*/ 3539490 w 7204710"/>
                <a:gd name="connsiteY96" fmla="*/ 659130 h 1889760"/>
                <a:gd name="connsiteX97" fmla="*/ 3585210 w 7204710"/>
                <a:gd name="connsiteY97" fmla="*/ 638175 h 1889760"/>
                <a:gd name="connsiteX98" fmla="*/ 3596640 w 7204710"/>
                <a:gd name="connsiteY98" fmla="*/ 624840 h 1889760"/>
                <a:gd name="connsiteX99" fmla="*/ 3731895 w 7204710"/>
                <a:gd name="connsiteY99" fmla="*/ 624840 h 1889760"/>
                <a:gd name="connsiteX100" fmla="*/ 3764280 w 7204710"/>
                <a:gd name="connsiteY100" fmla="*/ 581025 h 1889760"/>
                <a:gd name="connsiteX101" fmla="*/ 3853815 w 7204710"/>
                <a:gd name="connsiteY101" fmla="*/ 565785 h 1889760"/>
                <a:gd name="connsiteX102" fmla="*/ 3970020 w 7204710"/>
                <a:gd name="connsiteY102" fmla="*/ 560070 h 1889760"/>
                <a:gd name="connsiteX103" fmla="*/ 4011930 w 7204710"/>
                <a:gd name="connsiteY103" fmla="*/ 535305 h 1889760"/>
                <a:gd name="connsiteX104" fmla="*/ 4090035 w 7204710"/>
                <a:gd name="connsiteY104" fmla="*/ 521970 h 1889760"/>
                <a:gd name="connsiteX105" fmla="*/ 4101465 w 7204710"/>
                <a:gd name="connsiteY105" fmla="*/ 476250 h 1889760"/>
                <a:gd name="connsiteX106" fmla="*/ 4250055 w 7204710"/>
                <a:gd name="connsiteY106" fmla="*/ 476250 h 1889760"/>
                <a:gd name="connsiteX107" fmla="*/ 4265295 w 7204710"/>
                <a:gd name="connsiteY107" fmla="*/ 453390 h 1889760"/>
                <a:gd name="connsiteX108" fmla="*/ 4322445 w 7204710"/>
                <a:gd name="connsiteY108" fmla="*/ 451485 h 1889760"/>
                <a:gd name="connsiteX109" fmla="*/ 4322445 w 7204710"/>
                <a:gd name="connsiteY109" fmla="*/ 436245 h 1889760"/>
                <a:gd name="connsiteX110" fmla="*/ 4333875 w 7204710"/>
                <a:gd name="connsiteY110" fmla="*/ 409575 h 1889760"/>
                <a:gd name="connsiteX111" fmla="*/ 4425315 w 7204710"/>
                <a:gd name="connsiteY111" fmla="*/ 409575 h 1889760"/>
                <a:gd name="connsiteX112" fmla="*/ 4432935 w 7204710"/>
                <a:gd name="connsiteY112" fmla="*/ 384810 h 1889760"/>
                <a:gd name="connsiteX113" fmla="*/ 4484370 w 7204710"/>
                <a:gd name="connsiteY113" fmla="*/ 365760 h 1889760"/>
                <a:gd name="connsiteX114" fmla="*/ 4499610 w 7204710"/>
                <a:gd name="connsiteY114" fmla="*/ 361950 h 1889760"/>
                <a:gd name="connsiteX115" fmla="*/ 4562475 w 7204710"/>
                <a:gd name="connsiteY115" fmla="*/ 361950 h 1889760"/>
                <a:gd name="connsiteX116" fmla="*/ 4591050 w 7204710"/>
                <a:gd name="connsiteY116" fmla="*/ 348615 h 1889760"/>
                <a:gd name="connsiteX117" fmla="*/ 4619625 w 7204710"/>
                <a:gd name="connsiteY117" fmla="*/ 339090 h 1889760"/>
                <a:gd name="connsiteX118" fmla="*/ 4741545 w 7204710"/>
                <a:gd name="connsiteY118" fmla="*/ 339090 h 1889760"/>
                <a:gd name="connsiteX119" fmla="*/ 4741545 w 7204710"/>
                <a:gd name="connsiteY119" fmla="*/ 318135 h 1889760"/>
                <a:gd name="connsiteX120" fmla="*/ 5267325 w 7204710"/>
                <a:gd name="connsiteY120" fmla="*/ 318135 h 1889760"/>
                <a:gd name="connsiteX121" fmla="*/ 5276850 w 7204710"/>
                <a:gd name="connsiteY121" fmla="*/ 291465 h 1889760"/>
                <a:gd name="connsiteX122" fmla="*/ 5328285 w 7204710"/>
                <a:gd name="connsiteY122" fmla="*/ 291465 h 1889760"/>
                <a:gd name="connsiteX123" fmla="*/ 5330190 w 7204710"/>
                <a:gd name="connsiteY123" fmla="*/ 270510 h 1889760"/>
                <a:gd name="connsiteX124" fmla="*/ 5381625 w 7204710"/>
                <a:gd name="connsiteY124" fmla="*/ 270510 h 1889760"/>
                <a:gd name="connsiteX125" fmla="*/ 5408295 w 7204710"/>
                <a:gd name="connsiteY125" fmla="*/ 243840 h 1889760"/>
                <a:gd name="connsiteX126" fmla="*/ 5646420 w 7204710"/>
                <a:gd name="connsiteY126" fmla="*/ 243840 h 1889760"/>
                <a:gd name="connsiteX127" fmla="*/ 5654040 w 7204710"/>
                <a:gd name="connsiteY127" fmla="*/ 217170 h 1889760"/>
                <a:gd name="connsiteX128" fmla="*/ 5812155 w 7204710"/>
                <a:gd name="connsiteY128" fmla="*/ 217170 h 1889760"/>
                <a:gd name="connsiteX129" fmla="*/ 5819775 w 7204710"/>
                <a:gd name="connsiteY129" fmla="*/ 188595 h 1889760"/>
                <a:gd name="connsiteX130" fmla="*/ 6122670 w 7204710"/>
                <a:gd name="connsiteY130" fmla="*/ 188595 h 1889760"/>
                <a:gd name="connsiteX131" fmla="*/ 6137910 w 7204710"/>
                <a:gd name="connsiteY131" fmla="*/ 165735 h 1889760"/>
                <a:gd name="connsiteX132" fmla="*/ 6166485 w 7204710"/>
                <a:gd name="connsiteY132" fmla="*/ 150495 h 1889760"/>
                <a:gd name="connsiteX133" fmla="*/ 6229350 w 7204710"/>
                <a:gd name="connsiteY133" fmla="*/ 129540 h 1889760"/>
                <a:gd name="connsiteX134" fmla="*/ 6261735 w 7204710"/>
                <a:gd name="connsiteY134" fmla="*/ 120015 h 1889760"/>
                <a:gd name="connsiteX135" fmla="*/ 6326505 w 7204710"/>
                <a:gd name="connsiteY135" fmla="*/ 120015 h 1889760"/>
                <a:gd name="connsiteX136" fmla="*/ 6326505 w 7204710"/>
                <a:gd name="connsiteY136" fmla="*/ 97155 h 1889760"/>
                <a:gd name="connsiteX137" fmla="*/ 6783705 w 7204710"/>
                <a:gd name="connsiteY137" fmla="*/ 97155 h 1889760"/>
                <a:gd name="connsiteX138" fmla="*/ 6793230 w 7204710"/>
                <a:gd name="connsiteY138" fmla="*/ 59055 h 1889760"/>
                <a:gd name="connsiteX139" fmla="*/ 7071360 w 7204710"/>
                <a:gd name="connsiteY139" fmla="*/ 59055 h 1889760"/>
                <a:gd name="connsiteX140" fmla="*/ 7126605 w 7204710"/>
                <a:gd name="connsiteY140" fmla="*/ 19050 h 1889760"/>
                <a:gd name="connsiteX141" fmla="*/ 7126605 w 7204710"/>
                <a:gd name="connsiteY141" fmla="*/ 0 h 1889760"/>
                <a:gd name="connsiteX142" fmla="*/ 7204710 w 7204710"/>
                <a:gd name="connsiteY142" fmla="*/ 0 h 1889760"/>
                <a:gd name="connsiteX143" fmla="*/ 7204710 w 7204710"/>
                <a:gd name="connsiteY143" fmla="*/ 643890 h 1889760"/>
                <a:gd name="connsiteX144" fmla="*/ 7141845 w 7204710"/>
                <a:gd name="connsiteY144" fmla="*/ 640080 h 1889760"/>
                <a:gd name="connsiteX145" fmla="*/ 7120890 w 7204710"/>
                <a:gd name="connsiteY145" fmla="*/ 647700 h 1889760"/>
                <a:gd name="connsiteX146" fmla="*/ 7063740 w 7204710"/>
                <a:gd name="connsiteY146" fmla="*/ 672465 h 1889760"/>
                <a:gd name="connsiteX147" fmla="*/ 6783705 w 7204710"/>
                <a:gd name="connsiteY147" fmla="*/ 672465 h 1889760"/>
                <a:gd name="connsiteX148" fmla="*/ 6783705 w 7204710"/>
                <a:gd name="connsiteY148" fmla="*/ 702945 h 1889760"/>
                <a:gd name="connsiteX149" fmla="*/ 6326505 w 7204710"/>
                <a:gd name="connsiteY149" fmla="*/ 702945 h 1889760"/>
                <a:gd name="connsiteX150" fmla="*/ 6326505 w 7204710"/>
                <a:gd name="connsiteY150" fmla="*/ 733425 h 1889760"/>
                <a:gd name="connsiteX151" fmla="*/ 6214110 w 7204710"/>
                <a:gd name="connsiteY151" fmla="*/ 733425 h 1889760"/>
                <a:gd name="connsiteX152" fmla="*/ 6156960 w 7204710"/>
                <a:gd name="connsiteY152" fmla="*/ 735330 h 1889760"/>
                <a:gd name="connsiteX153" fmla="*/ 6124575 w 7204710"/>
                <a:gd name="connsiteY153" fmla="*/ 748665 h 1889760"/>
                <a:gd name="connsiteX154" fmla="*/ 6116955 w 7204710"/>
                <a:gd name="connsiteY154" fmla="*/ 767715 h 1889760"/>
                <a:gd name="connsiteX155" fmla="*/ 5831205 w 7204710"/>
                <a:gd name="connsiteY155" fmla="*/ 767715 h 1889760"/>
                <a:gd name="connsiteX156" fmla="*/ 5795010 w 7204710"/>
                <a:gd name="connsiteY156" fmla="*/ 788670 h 1889760"/>
                <a:gd name="connsiteX157" fmla="*/ 5661660 w 7204710"/>
                <a:gd name="connsiteY157" fmla="*/ 788670 h 1889760"/>
                <a:gd name="connsiteX158" fmla="*/ 5640705 w 7204710"/>
                <a:gd name="connsiteY158" fmla="*/ 809625 h 1889760"/>
                <a:gd name="connsiteX159" fmla="*/ 5427345 w 7204710"/>
                <a:gd name="connsiteY159" fmla="*/ 809625 h 1889760"/>
                <a:gd name="connsiteX160" fmla="*/ 5400675 w 7204710"/>
                <a:gd name="connsiteY160" fmla="*/ 817245 h 1889760"/>
                <a:gd name="connsiteX161" fmla="*/ 5354955 w 7204710"/>
                <a:gd name="connsiteY161" fmla="*/ 834390 h 1889760"/>
                <a:gd name="connsiteX162" fmla="*/ 5343525 w 7204710"/>
                <a:gd name="connsiteY162" fmla="*/ 834390 h 1889760"/>
                <a:gd name="connsiteX163" fmla="*/ 5330190 w 7204710"/>
                <a:gd name="connsiteY163" fmla="*/ 842010 h 1889760"/>
                <a:gd name="connsiteX164" fmla="*/ 5269230 w 7204710"/>
                <a:gd name="connsiteY164" fmla="*/ 842010 h 1889760"/>
                <a:gd name="connsiteX165" fmla="*/ 5261610 w 7204710"/>
                <a:gd name="connsiteY165" fmla="*/ 857250 h 1889760"/>
                <a:gd name="connsiteX166" fmla="*/ 4766310 w 7204710"/>
                <a:gd name="connsiteY166" fmla="*/ 868680 h 1889760"/>
                <a:gd name="connsiteX167" fmla="*/ 4608195 w 7204710"/>
                <a:gd name="connsiteY167" fmla="*/ 887730 h 1889760"/>
                <a:gd name="connsiteX168" fmla="*/ 4554855 w 7204710"/>
                <a:gd name="connsiteY168" fmla="*/ 901065 h 1889760"/>
                <a:gd name="connsiteX169" fmla="*/ 4491990 w 7204710"/>
                <a:gd name="connsiteY169" fmla="*/ 906780 h 1889760"/>
                <a:gd name="connsiteX170" fmla="*/ 4446270 w 7204710"/>
                <a:gd name="connsiteY170" fmla="*/ 916305 h 1889760"/>
                <a:gd name="connsiteX171" fmla="*/ 4406265 w 7204710"/>
                <a:gd name="connsiteY171" fmla="*/ 931545 h 1889760"/>
                <a:gd name="connsiteX172" fmla="*/ 4360545 w 7204710"/>
                <a:gd name="connsiteY172" fmla="*/ 939165 h 1889760"/>
                <a:gd name="connsiteX173" fmla="*/ 4314825 w 7204710"/>
                <a:gd name="connsiteY173" fmla="*/ 967740 h 1889760"/>
                <a:gd name="connsiteX174" fmla="*/ 4276725 w 7204710"/>
                <a:gd name="connsiteY174" fmla="*/ 971550 h 1889760"/>
                <a:gd name="connsiteX175" fmla="*/ 4210050 w 7204710"/>
                <a:gd name="connsiteY175" fmla="*/ 990600 h 1889760"/>
                <a:gd name="connsiteX176" fmla="*/ 4109085 w 7204710"/>
                <a:gd name="connsiteY176" fmla="*/ 990600 h 1889760"/>
                <a:gd name="connsiteX177" fmla="*/ 4109085 w 7204710"/>
                <a:gd name="connsiteY177" fmla="*/ 1021080 h 1889760"/>
                <a:gd name="connsiteX178" fmla="*/ 4021455 w 7204710"/>
                <a:gd name="connsiteY178" fmla="*/ 1034415 h 1889760"/>
                <a:gd name="connsiteX179" fmla="*/ 3964305 w 7204710"/>
                <a:gd name="connsiteY179" fmla="*/ 1053465 h 1889760"/>
                <a:gd name="connsiteX180" fmla="*/ 3853815 w 7204710"/>
                <a:gd name="connsiteY180" fmla="*/ 1059180 h 1889760"/>
                <a:gd name="connsiteX181" fmla="*/ 3792855 w 7204710"/>
                <a:gd name="connsiteY181" fmla="*/ 1062990 h 1889760"/>
                <a:gd name="connsiteX182" fmla="*/ 3754755 w 7204710"/>
                <a:gd name="connsiteY182" fmla="*/ 1072515 h 1889760"/>
                <a:gd name="connsiteX183" fmla="*/ 3731895 w 7204710"/>
                <a:gd name="connsiteY183" fmla="*/ 1106805 h 1889760"/>
                <a:gd name="connsiteX184" fmla="*/ 3592830 w 7204710"/>
                <a:gd name="connsiteY184" fmla="*/ 1106805 h 1889760"/>
                <a:gd name="connsiteX185" fmla="*/ 3568065 w 7204710"/>
                <a:gd name="connsiteY185" fmla="*/ 1122045 h 1889760"/>
                <a:gd name="connsiteX186" fmla="*/ 3537585 w 7204710"/>
                <a:gd name="connsiteY186" fmla="*/ 1146810 h 1889760"/>
                <a:gd name="connsiteX187" fmla="*/ 3286125 w 7204710"/>
                <a:gd name="connsiteY187" fmla="*/ 1146810 h 1889760"/>
                <a:gd name="connsiteX188" fmla="*/ 3265170 w 7204710"/>
                <a:gd name="connsiteY188" fmla="*/ 1167765 h 1889760"/>
                <a:gd name="connsiteX189" fmla="*/ 3028950 w 7204710"/>
                <a:gd name="connsiteY189" fmla="*/ 1167765 h 1889760"/>
                <a:gd name="connsiteX190" fmla="*/ 2914650 w 7204710"/>
                <a:gd name="connsiteY190" fmla="*/ 1200150 h 1889760"/>
                <a:gd name="connsiteX191" fmla="*/ 2849880 w 7204710"/>
                <a:gd name="connsiteY191" fmla="*/ 1226820 h 1889760"/>
                <a:gd name="connsiteX192" fmla="*/ 2846070 w 7204710"/>
                <a:gd name="connsiteY192" fmla="*/ 1245870 h 1889760"/>
                <a:gd name="connsiteX193" fmla="*/ 2691765 w 7204710"/>
                <a:gd name="connsiteY193" fmla="*/ 1270635 h 1889760"/>
                <a:gd name="connsiteX194" fmla="*/ 2480310 w 7204710"/>
                <a:gd name="connsiteY194" fmla="*/ 1293495 h 1889760"/>
                <a:gd name="connsiteX195" fmla="*/ 2423160 w 7204710"/>
                <a:gd name="connsiteY195" fmla="*/ 1301115 h 1889760"/>
                <a:gd name="connsiteX196" fmla="*/ 2354580 w 7204710"/>
                <a:gd name="connsiteY196" fmla="*/ 1301115 h 1889760"/>
                <a:gd name="connsiteX197" fmla="*/ 2265045 w 7204710"/>
                <a:gd name="connsiteY197" fmla="*/ 1318260 h 1889760"/>
                <a:gd name="connsiteX198" fmla="*/ 2207895 w 7204710"/>
                <a:gd name="connsiteY198" fmla="*/ 1337310 h 1889760"/>
                <a:gd name="connsiteX199" fmla="*/ 2125980 w 7204710"/>
                <a:gd name="connsiteY199" fmla="*/ 1358265 h 1889760"/>
                <a:gd name="connsiteX200" fmla="*/ 2061210 w 7204710"/>
                <a:gd name="connsiteY200" fmla="*/ 1362075 h 1889760"/>
                <a:gd name="connsiteX201" fmla="*/ 1946910 w 7204710"/>
                <a:gd name="connsiteY201" fmla="*/ 1367790 h 1889760"/>
                <a:gd name="connsiteX202" fmla="*/ 1855470 w 7204710"/>
                <a:gd name="connsiteY202" fmla="*/ 1390650 h 1889760"/>
                <a:gd name="connsiteX203" fmla="*/ 1672590 w 7204710"/>
                <a:gd name="connsiteY203" fmla="*/ 1390650 h 1889760"/>
                <a:gd name="connsiteX204" fmla="*/ 1640205 w 7204710"/>
                <a:gd name="connsiteY204" fmla="*/ 1405890 h 1889760"/>
                <a:gd name="connsiteX205" fmla="*/ 1567815 w 7204710"/>
                <a:gd name="connsiteY205" fmla="*/ 1413510 h 1889760"/>
                <a:gd name="connsiteX206" fmla="*/ 1535430 w 7204710"/>
                <a:gd name="connsiteY206" fmla="*/ 1432560 h 1889760"/>
                <a:gd name="connsiteX207" fmla="*/ 1485900 w 7204710"/>
                <a:gd name="connsiteY207" fmla="*/ 1440180 h 1889760"/>
                <a:gd name="connsiteX208" fmla="*/ 1438275 w 7204710"/>
                <a:gd name="connsiteY208" fmla="*/ 1474470 h 1889760"/>
                <a:gd name="connsiteX209" fmla="*/ 1314450 w 7204710"/>
                <a:gd name="connsiteY209" fmla="*/ 1483995 h 1889760"/>
                <a:gd name="connsiteX210" fmla="*/ 1295400 w 7204710"/>
                <a:gd name="connsiteY210" fmla="*/ 1506855 h 1889760"/>
                <a:gd name="connsiteX211" fmla="*/ 1261110 w 7204710"/>
                <a:gd name="connsiteY211" fmla="*/ 1512570 h 1889760"/>
                <a:gd name="connsiteX212" fmla="*/ 1232535 w 7204710"/>
                <a:gd name="connsiteY212" fmla="*/ 1546860 h 1889760"/>
                <a:gd name="connsiteX213" fmla="*/ 1146810 w 7204710"/>
                <a:gd name="connsiteY213" fmla="*/ 1567815 h 1889760"/>
                <a:gd name="connsiteX214" fmla="*/ 1122045 w 7204710"/>
                <a:gd name="connsiteY214" fmla="*/ 1575435 h 1889760"/>
                <a:gd name="connsiteX215" fmla="*/ 1015365 w 7204710"/>
                <a:gd name="connsiteY215" fmla="*/ 1575435 h 1889760"/>
                <a:gd name="connsiteX216" fmla="*/ 973455 w 7204710"/>
                <a:gd name="connsiteY216" fmla="*/ 1604010 h 1889760"/>
                <a:gd name="connsiteX217" fmla="*/ 914400 w 7204710"/>
                <a:gd name="connsiteY217" fmla="*/ 1604010 h 1889760"/>
                <a:gd name="connsiteX218" fmla="*/ 864870 w 7204710"/>
                <a:gd name="connsiteY218" fmla="*/ 1634490 h 1889760"/>
                <a:gd name="connsiteX219" fmla="*/ 754380 w 7204710"/>
                <a:gd name="connsiteY219" fmla="*/ 1640205 h 1889760"/>
                <a:gd name="connsiteX220" fmla="*/ 737235 w 7204710"/>
                <a:gd name="connsiteY220" fmla="*/ 1678305 h 1889760"/>
                <a:gd name="connsiteX221" fmla="*/ 680085 w 7204710"/>
                <a:gd name="connsiteY221" fmla="*/ 1670685 h 1889760"/>
                <a:gd name="connsiteX222" fmla="*/ 662940 w 7204710"/>
                <a:gd name="connsiteY222" fmla="*/ 1697355 h 1889760"/>
                <a:gd name="connsiteX223" fmla="*/ 613410 w 7204710"/>
                <a:gd name="connsiteY223" fmla="*/ 1718310 h 1889760"/>
                <a:gd name="connsiteX224" fmla="*/ 571500 w 7204710"/>
                <a:gd name="connsiteY224" fmla="*/ 1743075 h 1889760"/>
                <a:gd name="connsiteX225" fmla="*/ 541020 w 7204710"/>
                <a:gd name="connsiteY225" fmla="*/ 1756410 h 1889760"/>
                <a:gd name="connsiteX226" fmla="*/ 459105 w 7204710"/>
                <a:gd name="connsiteY226" fmla="*/ 1756410 h 1889760"/>
                <a:gd name="connsiteX227" fmla="*/ 432435 w 7204710"/>
                <a:gd name="connsiteY227" fmla="*/ 1779270 h 1889760"/>
                <a:gd name="connsiteX228" fmla="*/ 369570 w 7204710"/>
                <a:gd name="connsiteY228" fmla="*/ 1779270 h 1889760"/>
                <a:gd name="connsiteX229" fmla="*/ 350520 w 7204710"/>
                <a:gd name="connsiteY229" fmla="*/ 1802130 h 1889760"/>
                <a:gd name="connsiteX230" fmla="*/ 310515 w 7204710"/>
                <a:gd name="connsiteY230" fmla="*/ 1824990 h 1889760"/>
                <a:gd name="connsiteX231" fmla="*/ 203835 w 7204710"/>
                <a:gd name="connsiteY231" fmla="*/ 1824990 h 1889760"/>
                <a:gd name="connsiteX232" fmla="*/ 135255 w 7204710"/>
                <a:gd name="connsiteY232" fmla="*/ 1859280 h 1889760"/>
                <a:gd name="connsiteX233" fmla="*/ 0 w 7204710"/>
                <a:gd name="connsiteY233" fmla="*/ 1889760 h 188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7204710" h="1889760">
                  <a:moveTo>
                    <a:pt x="0" y="1889760"/>
                  </a:moveTo>
                  <a:lnTo>
                    <a:pt x="0" y="1809750"/>
                  </a:lnTo>
                  <a:lnTo>
                    <a:pt x="24765" y="1809750"/>
                  </a:lnTo>
                  <a:lnTo>
                    <a:pt x="24765" y="1792605"/>
                  </a:lnTo>
                  <a:lnTo>
                    <a:pt x="32385" y="1784985"/>
                  </a:lnTo>
                  <a:lnTo>
                    <a:pt x="47625" y="1784985"/>
                  </a:lnTo>
                  <a:lnTo>
                    <a:pt x="76200" y="1784985"/>
                  </a:lnTo>
                  <a:lnTo>
                    <a:pt x="76200" y="1767840"/>
                  </a:lnTo>
                  <a:lnTo>
                    <a:pt x="89535" y="1754505"/>
                  </a:lnTo>
                  <a:lnTo>
                    <a:pt x="104775" y="1727835"/>
                  </a:lnTo>
                  <a:lnTo>
                    <a:pt x="120015" y="1716405"/>
                  </a:lnTo>
                  <a:lnTo>
                    <a:pt x="135255" y="1716405"/>
                  </a:lnTo>
                  <a:lnTo>
                    <a:pt x="140970" y="1693545"/>
                  </a:lnTo>
                  <a:lnTo>
                    <a:pt x="171450" y="1682115"/>
                  </a:lnTo>
                  <a:lnTo>
                    <a:pt x="186690" y="1666875"/>
                  </a:lnTo>
                  <a:lnTo>
                    <a:pt x="207645" y="1655445"/>
                  </a:lnTo>
                  <a:lnTo>
                    <a:pt x="219075" y="1644015"/>
                  </a:lnTo>
                  <a:lnTo>
                    <a:pt x="238125" y="1632585"/>
                  </a:lnTo>
                  <a:lnTo>
                    <a:pt x="257175" y="1624965"/>
                  </a:lnTo>
                  <a:lnTo>
                    <a:pt x="268605" y="1613535"/>
                  </a:lnTo>
                  <a:lnTo>
                    <a:pt x="291465" y="1602105"/>
                  </a:lnTo>
                  <a:lnTo>
                    <a:pt x="337185" y="1602105"/>
                  </a:lnTo>
                  <a:lnTo>
                    <a:pt x="350520" y="1588770"/>
                  </a:lnTo>
                  <a:lnTo>
                    <a:pt x="382905" y="1577340"/>
                  </a:lnTo>
                  <a:lnTo>
                    <a:pt x="413385" y="1577340"/>
                  </a:lnTo>
                  <a:lnTo>
                    <a:pt x="428625" y="1562100"/>
                  </a:lnTo>
                  <a:lnTo>
                    <a:pt x="459105" y="1550670"/>
                  </a:lnTo>
                  <a:lnTo>
                    <a:pt x="474345" y="1522095"/>
                  </a:lnTo>
                  <a:lnTo>
                    <a:pt x="550545" y="1512570"/>
                  </a:lnTo>
                  <a:lnTo>
                    <a:pt x="573405" y="1512570"/>
                  </a:lnTo>
                  <a:lnTo>
                    <a:pt x="596265" y="1495425"/>
                  </a:lnTo>
                  <a:lnTo>
                    <a:pt x="600075" y="1476375"/>
                  </a:lnTo>
                  <a:lnTo>
                    <a:pt x="615315" y="1464945"/>
                  </a:lnTo>
                  <a:lnTo>
                    <a:pt x="634365" y="1457325"/>
                  </a:lnTo>
                  <a:lnTo>
                    <a:pt x="657225" y="1443990"/>
                  </a:lnTo>
                  <a:lnTo>
                    <a:pt x="712470" y="1424940"/>
                  </a:lnTo>
                  <a:lnTo>
                    <a:pt x="748665" y="1417320"/>
                  </a:lnTo>
                  <a:lnTo>
                    <a:pt x="750570" y="1400175"/>
                  </a:lnTo>
                  <a:lnTo>
                    <a:pt x="824865" y="1390650"/>
                  </a:lnTo>
                  <a:lnTo>
                    <a:pt x="834390" y="1365885"/>
                  </a:lnTo>
                  <a:lnTo>
                    <a:pt x="931545" y="1365885"/>
                  </a:lnTo>
                  <a:lnTo>
                    <a:pt x="931545" y="1323975"/>
                  </a:lnTo>
                  <a:lnTo>
                    <a:pt x="941070" y="1310640"/>
                  </a:lnTo>
                  <a:lnTo>
                    <a:pt x="1024890" y="1310640"/>
                  </a:lnTo>
                  <a:lnTo>
                    <a:pt x="1034415" y="1299210"/>
                  </a:lnTo>
                  <a:lnTo>
                    <a:pt x="1064895" y="1291590"/>
                  </a:lnTo>
                  <a:lnTo>
                    <a:pt x="1076325" y="1270635"/>
                  </a:lnTo>
                  <a:lnTo>
                    <a:pt x="1108710" y="1257300"/>
                  </a:lnTo>
                  <a:lnTo>
                    <a:pt x="1129665" y="1257300"/>
                  </a:lnTo>
                  <a:lnTo>
                    <a:pt x="1163955" y="1249680"/>
                  </a:lnTo>
                  <a:lnTo>
                    <a:pt x="1184910" y="1228725"/>
                  </a:lnTo>
                  <a:lnTo>
                    <a:pt x="1215390" y="1221105"/>
                  </a:lnTo>
                  <a:lnTo>
                    <a:pt x="1245870" y="1198245"/>
                  </a:lnTo>
                  <a:lnTo>
                    <a:pt x="1255395" y="1190625"/>
                  </a:lnTo>
                  <a:lnTo>
                    <a:pt x="1255395" y="1169670"/>
                  </a:lnTo>
                  <a:lnTo>
                    <a:pt x="1308735" y="1150620"/>
                  </a:lnTo>
                  <a:lnTo>
                    <a:pt x="1308735" y="1120140"/>
                  </a:lnTo>
                  <a:lnTo>
                    <a:pt x="1443990" y="1120140"/>
                  </a:lnTo>
                  <a:lnTo>
                    <a:pt x="1472565" y="1101090"/>
                  </a:lnTo>
                  <a:lnTo>
                    <a:pt x="1485900" y="1070610"/>
                  </a:lnTo>
                  <a:lnTo>
                    <a:pt x="1544955" y="1070610"/>
                  </a:lnTo>
                  <a:lnTo>
                    <a:pt x="1544955" y="1043940"/>
                  </a:lnTo>
                  <a:lnTo>
                    <a:pt x="1564005" y="1032510"/>
                  </a:lnTo>
                  <a:lnTo>
                    <a:pt x="1592580" y="1022985"/>
                  </a:lnTo>
                  <a:lnTo>
                    <a:pt x="1807845" y="1022985"/>
                  </a:lnTo>
                  <a:lnTo>
                    <a:pt x="1830705" y="1009650"/>
                  </a:lnTo>
                  <a:lnTo>
                    <a:pt x="1905000" y="996315"/>
                  </a:lnTo>
                  <a:lnTo>
                    <a:pt x="1922145" y="982980"/>
                  </a:lnTo>
                  <a:lnTo>
                    <a:pt x="2047875" y="982980"/>
                  </a:lnTo>
                  <a:lnTo>
                    <a:pt x="2063115" y="967740"/>
                  </a:lnTo>
                  <a:lnTo>
                    <a:pt x="2129790" y="967740"/>
                  </a:lnTo>
                  <a:lnTo>
                    <a:pt x="2160270" y="948690"/>
                  </a:lnTo>
                  <a:lnTo>
                    <a:pt x="2185035" y="948690"/>
                  </a:lnTo>
                  <a:lnTo>
                    <a:pt x="2209800" y="948690"/>
                  </a:lnTo>
                  <a:lnTo>
                    <a:pt x="2251710" y="918210"/>
                  </a:lnTo>
                  <a:lnTo>
                    <a:pt x="2284095" y="902970"/>
                  </a:lnTo>
                  <a:lnTo>
                    <a:pt x="2333625" y="902970"/>
                  </a:lnTo>
                  <a:lnTo>
                    <a:pt x="2362200" y="891540"/>
                  </a:lnTo>
                  <a:lnTo>
                    <a:pt x="2423160" y="887730"/>
                  </a:lnTo>
                  <a:lnTo>
                    <a:pt x="2449830" y="870585"/>
                  </a:lnTo>
                  <a:lnTo>
                    <a:pt x="2562225" y="870585"/>
                  </a:lnTo>
                  <a:lnTo>
                    <a:pt x="2577465" y="857250"/>
                  </a:lnTo>
                  <a:lnTo>
                    <a:pt x="2680335" y="857250"/>
                  </a:lnTo>
                  <a:lnTo>
                    <a:pt x="2691765" y="842010"/>
                  </a:lnTo>
                  <a:lnTo>
                    <a:pt x="2758440" y="834390"/>
                  </a:lnTo>
                  <a:lnTo>
                    <a:pt x="2773680" y="819150"/>
                  </a:lnTo>
                  <a:lnTo>
                    <a:pt x="2832735" y="819150"/>
                  </a:lnTo>
                  <a:lnTo>
                    <a:pt x="2853690" y="798195"/>
                  </a:lnTo>
                  <a:lnTo>
                    <a:pt x="2867025" y="777240"/>
                  </a:lnTo>
                  <a:lnTo>
                    <a:pt x="2908935" y="760095"/>
                  </a:lnTo>
                  <a:lnTo>
                    <a:pt x="2973705" y="746760"/>
                  </a:lnTo>
                  <a:lnTo>
                    <a:pt x="3027045" y="721995"/>
                  </a:lnTo>
                  <a:lnTo>
                    <a:pt x="3236595" y="721995"/>
                  </a:lnTo>
                  <a:lnTo>
                    <a:pt x="3278505" y="702945"/>
                  </a:lnTo>
                  <a:lnTo>
                    <a:pt x="3284220" y="681990"/>
                  </a:lnTo>
                  <a:lnTo>
                    <a:pt x="3539490" y="681990"/>
                  </a:lnTo>
                  <a:lnTo>
                    <a:pt x="3539490" y="659130"/>
                  </a:lnTo>
                  <a:lnTo>
                    <a:pt x="3585210" y="638175"/>
                  </a:lnTo>
                  <a:lnTo>
                    <a:pt x="3596640" y="624840"/>
                  </a:lnTo>
                  <a:lnTo>
                    <a:pt x="3731895" y="624840"/>
                  </a:lnTo>
                  <a:lnTo>
                    <a:pt x="3764280" y="581025"/>
                  </a:lnTo>
                  <a:lnTo>
                    <a:pt x="3853815" y="565785"/>
                  </a:lnTo>
                  <a:lnTo>
                    <a:pt x="3970020" y="560070"/>
                  </a:lnTo>
                  <a:lnTo>
                    <a:pt x="4011930" y="535305"/>
                  </a:lnTo>
                  <a:lnTo>
                    <a:pt x="4090035" y="521970"/>
                  </a:lnTo>
                  <a:lnTo>
                    <a:pt x="4101465" y="476250"/>
                  </a:lnTo>
                  <a:lnTo>
                    <a:pt x="4250055" y="476250"/>
                  </a:lnTo>
                  <a:lnTo>
                    <a:pt x="4265295" y="453390"/>
                  </a:lnTo>
                  <a:lnTo>
                    <a:pt x="4322445" y="451485"/>
                  </a:lnTo>
                  <a:lnTo>
                    <a:pt x="4322445" y="436245"/>
                  </a:lnTo>
                  <a:lnTo>
                    <a:pt x="4333875" y="409575"/>
                  </a:lnTo>
                  <a:lnTo>
                    <a:pt x="4425315" y="409575"/>
                  </a:lnTo>
                  <a:lnTo>
                    <a:pt x="4432935" y="384810"/>
                  </a:lnTo>
                  <a:lnTo>
                    <a:pt x="4484370" y="365760"/>
                  </a:lnTo>
                  <a:lnTo>
                    <a:pt x="4499610" y="361950"/>
                  </a:lnTo>
                  <a:lnTo>
                    <a:pt x="4562475" y="361950"/>
                  </a:lnTo>
                  <a:lnTo>
                    <a:pt x="4591050" y="348615"/>
                  </a:lnTo>
                  <a:lnTo>
                    <a:pt x="4619625" y="339090"/>
                  </a:lnTo>
                  <a:lnTo>
                    <a:pt x="4741545" y="339090"/>
                  </a:lnTo>
                  <a:lnTo>
                    <a:pt x="4741545" y="318135"/>
                  </a:lnTo>
                  <a:lnTo>
                    <a:pt x="5267325" y="318135"/>
                  </a:lnTo>
                  <a:lnTo>
                    <a:pt x="5276850" y="291465"/>
                  </a:lnTo>
                  <a:lnTo>
                    <a:pt x="5328285" y="291465"/>
                  </a:lnTo>
                  <a:lnTo>
                    <a:pt x="5330190" y="270510"/>
                  </a:lnTo>
                  <a:lnTo>
                    <a:pt x="5381625" y="270510"/>
                  </a:lnTo>
                  <a:lnTo>
                    <a:pt x="5408295" y="243840"/>
                  </a:lnTo>
                  <a:lnTo>
                    <a:pt x="5646420" y="243840"/>
                  </a:lnTo>
                  <a:lnTo>
                    <a:pt x="5654040" y="217170"/>
                  </a:lnTo>
                  <a:lnTo>
                    <a:pt x="5812155" y="217170"/>
                  </a:lnTo>
                  <a:lnTo>
                    <a:pt x="5819775" y="188595"/>
                  </a:lnTo>
                  <a:lnTo>
                    <a:pt x="6122670" y="188595"/>
                  </a:lnTo>
                  <a:lnTo>
                    <a:pt x="6137910" y="165735"/>
                  </a:lnTo>
                  <a:lnTo>
                    <a:pt x="6166485" y="150495"/>
                  </a:lnTo>
                  <a:lnTo>
                    <a:pt x="6229350" y="129540"/>
                  </a:lnTo>
                  <a:lnTo>
                    <a:pt x="6261735" y="120015"/>
                  </a:lnTo>
                  <a:lnTo>
                    <a:pt x="6326505" y="120015"/>
                  </a:lnTo>
                  <a:lnTo>
                    <a:pt x="6326505" y="97155"/>
                  </a:lnTo>
                  <a:lnTo>
                    <a:pt x="6783705" y="97155"/>
                  </a:lnTo>
                  <a:lnTo>
                    <a:pt x="6793230" y="59055"/>
                  </a:lnTo>
                  <a:lnTo>
                    <a:pt x="7071360" y="59055"/>
                  </a:lnTo>
                  <a:lnTo>
                    <a:pt x="7126605" y="19050"/>
                  </a:lnTo>
                  <a:lnTo>
                    <a:pt x="7126605" y="0"/>
                  </a:lnTo>
                  <a:lnTo>
                    <a:pt x="7204710" y="0"/>
                  </a:lnTo>
                  <a:lnTo>
                    <a:pt x="7204710" y="643890"/>
                  </a:lnTo>
                  <a:lnTo>
                    <a:pt x="7141845" y="640080"/>
                  </a:lnTo>
                  <a:lnTo>
                    <a:pt x="7120890" y="647700"/>
                  </a:lnTo>
                  <a:lnTo>
                    <a:pt x="7063740" y="672465"/>
                  </a:lnTo>
                  <a:lnTo>
                    <a:pt x="6783705" y="672465"/>
                  </a:lnTo>
                  <a:lnTo>
                    <a:pt x="6783705" y="702945"/>
                  </a:lnTo>
                  <a:lnTo>
                    <a:pt x="6326505" y="702945"/>
                  </a:lnTo>
                  <a:lnTo>
                    <a:pt x="6326505" y="733425"/>
                  </a:lnTo>
                  <a:lnTo>
                    <a:pt x="6214110" y="733425"/>
                  </a:lnTo>
                  <a:lnTo>
                    <a:pt x="6156960" y="735330"/>
                  </a:lnTo>
                  <a:lnTo>
                    <a:pt x="6124575" y="748665"/>
                  </a:lnTo>
                  <a:lnTo>
                    <a:pt x="6116955" y="767715"/>
                  </a:lnTo>
                  <a:lnTo>
                    <a:pt x="5831205" y="767715"/>
                  </a:lnTo>
                  <a:lnTo>
                    <a:pt x="5795010" y="788670"/>
                  </a:lnTo>
                  <a:lnTo>
                    <a:pt x="5661660" y="788670"/>
                  </a:lnTo>
                  <a:lnTo>
                    <a:pt x="5640705" y="809625"/>
                  </a:lnTo>
                  <a:lnTo>
                    <a:pt x="5427345" y="809625"/>
                  </a:lnTo>
                  <a:lnTo>
                    <a:pt x="5400675" y="817245"/>
                  </a:lnTo>
                  <a:lnTo>
                    <a:pt x="5354955" y="834390"/>
                  </a:lnTo>
                  <a:lnTo>
                    <a:pt x="5343525" y="834390"/>
                  </a:lnTo>
                  <a:lnTo>
                    <a:pt x="5330190" y="842010"/>
                  </a:lnTo>
                  <a:lnTo>
                    <a:pt x="5269230" y="842010"/>
                  </a:lnTo>
                  <a:lnTo>
                    <a:pt x="5261610" y="857250"/>
                  </a:lnTo>
                  <a:lnTo>
                    <a:pt x="4766310" y="868680"/>
                  </a:lnTo>
                  <a:lnTo>
                    <a:pt x="4608195" y="887730"/>
                  </a:lnTo>
                  <a:lnTo>
                    <a:pt x="4554855" y="901065"/>
                  </a:lnTo>
                  <a:lnTo>
                    <a:pt x="4491990" y="906780"/>
                  </a:lnTo>
                  <a:lnTo>
                    <a:pt x="4446270" y="916305"/>
                  </a:lnTo>
                  <a:lnTo>
                    <a:pt x="4406265" y="931545"/>
                  </a:lnTo>
                  <a:lnTo>
                    <a:pt x="4360545" y="939165"/>
                  </a:lnTo>
                  <a:lnTo>
                    <a:pt x="4314825" y="967740"/>
                  </a:lnTo>
                  <a:lnTo>
                    <a:pt x="4276725" y="971550"/>
                  </a:lnTo>
                  <a:lnTo>
                    <a:pt x="4210050" y="990600"/>
                  </a:lnTo>
                  <a:lnTo>
                    <a:pt x="4109085" y="990600"/>
                  </a:lnTo>
                  <a:lnTo>
                    <a:pt x="4109085" y="1021080"/>
                  </a:lnTo>
                  <a:lnTo>
                    <a:pt x="4021455" y="1034415"/>
                  </a:lnTo>
                  <a:lnTo>
                    <a:pt x="3964305" y="1053465"/>
                  </a:lnTo>
                  <a:lnTo>
                    <a:pt x="3853815" y="1059180"/>
                  </a:lnTo>
                  <a:lnTo>
                    <a:pt x="3792855" y="1062990"/>
                  </a:lnTo>
                  <a:lnTo>
                    <a:pt x="3754755" y="1072515"/>
                  </a:lnTo>
                  <a:lnTo>
                    <a:pt x="3731895" y="1106805"/>
                  </a:lnTo>
                  <a:lnTo>
                    <a:pt x="3592830" y="1106805"/>
                  </a:lnTo>
                  <a:lnTo>
                    <a:pt x="3568065" y="1122045"/>
                  </a:lnTo>
                  <a:lnTo>
                    <a:pt x="3537585" y="1146810"/>
                  </a:lnTo>
                  <a:lnTo>
                    <a:pt x="3286125" y="1146810"/>
                  </a:lnTo>
                  <a:lnTo>
                    <a:pt x="3265170" y="1167765"/>
                  </a:lnTo>
                  <a:lnTo>
                    <a:pt x="3028950" y="1167765"/>
                  </a:lnTo>
                  <a:lnTo>
                    <a:pt x="2914650" y="1200150"/>
                  </a:lnTo>
                  <a:lnTo>
                    <a:pt x="2849880" y="1226820"/>
                  </a:lnTo>
                  <a:lnTo>
                    <a:pt x="2846070" y="1245870"/>
                  </a:lnTo>
                  <a:lnTo>
                    <a:pt x="2691765" y="1270635"/>
                  </a:lnTo>
                  <a:lnTo>
                    <a:pt x="2480310" y="1293495"/>
                  </a:lnTo>
                  <a:lnTo>
                    <a:pt x="2423160" y="1301115"/>
                  </a:lnTo>
                  <a:lnTo>
                    <a:pt x="2354580" y="1301115"/>
                  </a:lnTo>
                  <a:lnTo>
                    <a:pt x="2265045" y="1318260"/>
                  </a:lnTo>
                  <a:lnTo>
                    <a:pt x="2207895" y="1337310"/>
                  </a:lnTo>
                  <a:lnTo>
                    <a:pt x="2125980" y="1358265"/>
                  </a:lnTo>
                  <a:lnTo>
                    <a:pt x="2061210" y="1362075"/>
                  </a:lnTo>
                  <a:lnTo>
                    <a:pt x="1946910" y="1367790"/>
                  </a:lnTo>
                  <a:lnTo>
                    <a:pt x="1855470" y="1390650"/>
                  </a:lnTo>
                  <a:lnTo>
                    <a:pt x="1672590" y="1390650"/>
                  </a:lnTo>
                  <a:lnTo>
                    <a:pt x="1640205" y="1405890"/>
                  </a:lnTo>
                  <a:lnTo>
                    <a:pt x="1567815" y="1413510"/>
                  </a:lnTo>
                  <a:lnTo>
                    <a:pt x="1535430" y="1432560"/>
                  </a:lnTo>
                  <a:lnTo>
                    <a:pt x="1485900" y="1440180"/>
                  </a:lnTo>
                  <a:lnTo>
                    <a:pt x="1438275" y="1474470"/>
                  </a:lnTo>
                  <a:lnTo>
                    <a:pt x="1314450" y="1483995"/>
                  </a:lnTo>
                  <a:lnTo>
                    <a:pt x="1295400" y="1506855"/>
                  </a:lnTo>
                  <a:lnTo>
                    <a:pt x="1261110" y="1512570"/>
                  </a:lnTo>
                  <a:lnTo>
                    <a:pt x="1232535" y="1546860"/>
                  </a:lnTo>
                  <a:lnTo>
                    <a:pt x="1146810" y="1567815"/>
                  </a:lnTo>
                  <a:lnTo>
                    <a:pt x="1122045" y="1575435"/>
                  </a:lnTo>
                  <a:lnTo>
                    <a:pt x="1015365" y="1575435"/>
                  </a:lnTo>
                  <a:lnTo>
                    <a:pt x="973455" y="1604010"/>
                  </a:lnTo>
                  <a:lnTo>
                    <a:pt x="914400" y="1604010"/>
                  </a:lnTo>
                  <a:lnTo>
                    <a:pt x="864870" y="1634490"/>
                  </a:lnTo>
                  <a:lnTo>
                    <a:pt x="754380" y="1640205"/>
                  </a:lnTo>
                  <a:lnTo>
                    <a:pt x="737235" y="1678305"/>
                  </a:lnTo>
                  <a:lnTo>
                    <a:pt x="680085" y="1670685"/>
                  </a:lnTo>
                  <a:lnTo>
                    <a:pt x="662940" y="1697355"/>
                  </a:lnTo>
                  <a:lnTo>
                    <a:pt x="613410" y="1718310"/>
                  </a:lnTo>
                  <a:lnTo>
                    <a:pt x="571500" y="1743075"/>
                  </a:lnTo>
                  <a:lnTo>
                    <a:pt x="541020" y="1756410"/>
                  </a:lnTo>
                  <a:lnTo>
                    <a:pt x="459105" y="1756410"/>
                  </a:lnTo>
                  <a:lnTo>
                    <a:pt x="432435" y="1779270"/>
                  </a:lnTo>
                  <a:lnTo>
                    <a:pt x="369570" y="1779270"/>
                  </a:lnTo>
                  <a:lnTo>
                    <a:pt x="350520" y="1802130"/>
                  </a:lnTo>
                  <a:lnTo>
                    <a:pt x="310515" y="1824990"/>
                  </a:lnTo>
                  <a:lnTo>
                    <a:pt x="203835" y="1824990"/>
                  </a:lnTo>
                  <a:lnTo>
                    <a:pt x="135255" y="1859280"/>
                  </a:lnTo>
                  <a:lnTo>
                    <a:pt x="0" y="1889760"/>
                  </a:lnTo>
                  <a:close/>
                </a:path>
              </a:pathLst>
            </a:custGeom>
            <a:solidFill>
              <a:srgbClr val="1272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92CBF68-14E4-B0BD-C759-28AC06C1BCCD}"/>
                </a:ext>
              </a:extLst>
            </p:cNvPr>
            <p:cNvGrpSpPr/>
            <p:nvPr/>
          </p:nvGrpSpPr>
          <p:grpSpPr>
            <a:xfrm>
              <a:off x="2552852" y="2321787"/>
              <a:ext cx="8163450" cy="3085868"/>
              <a:chOff x="2470894" y="2773402"/>
              <a:chExt cx="8163450" cy="308586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B9675A-D946-7C38-A58E-6B2E418ACD95}"/>
                  </a:ext>
                </a:extLst>
              </p:cNvPr>
              <p:cNvSpPr txBox="1"/>
              <p:nvPr/>
            </p:nvSpPr>
            <p:spPr>
              <a:xfrm rot="16200000">
                <a:off x="1511524" y="3827365"/>
                <a:ext cx="2363989" cy="445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rPr>
                  <a:t>Cumulative incidence of primary endpoint, %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D6DB73-7571-0AED-D209-54C15857BF58}"/>
                  </a:ext>
                </a:extLst>
              </p:cNvPr>
              <p:cNvSpPr txBox="1"/>
              <p:nvPr/>
            </p:nvSpPr>
            <p:spPr>
              <a:xfrm>
                <a:off x="2744446" y="4173451"/>
                <a:ext cx="452999" cy="239233"/>
              </a:xfrm>
              <a:prstGeom prst="rect">
                <a:avLst/>
              </a:prstGeom>
              <a:noFill/>
            </p:spPr>
            <p:txBody>
              <a:bodyPr wrap="square" lIns="0" tIns="0" rIns="108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72727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82">
                <a:extLst>
                  <a:ext uri="{FF2B5EF4-FFF2-40B4-BE49-F238E27FC236}">
                    <a16:creationId xmlns:a16="http://schemas.microsoft.com/office/drawing/2014/main" id="{4FA2AF3E-336D-09F7-3D5B-C5B1AEC14691}"/>
                  </a:ext>
                </a:extLst>
              </p:cNvPr>
              <p:cNvSpPr/>
              <p:nvPr/>
            </p:nvSpPr>
            <p:spPr>
              <a:xfrm>
                <a:off x="3288807" y="2867996"/>
                <a:ext cx="128253" cy="2351516"/>
              </a:xfrm>
              <a:custGeom>
                <a:avLst/>
                <a:gdLst>
                  <a:gd name="connsiteX0" fmla="*/ 0 w 2480261"/>
                  <a:gd name="connsiteY0" fmla="*/ 0 h 1722840"/>
                  <a:gd name="connsiteX1" fmla="*/ 0 w 2480261"/>
                  <a:gd name="connsiteY1" fmla="*/ 1722840 h 1722840"/>
                  <a:gd name="connsiteX2" fmla="*/ 2480261 w 2480261"/>
                  <a:gd name="connsiteY2" fmla="*/ 1722840 h 1722840"/>
                  <a:gd name="connsiteX0" fmla="*/ 0 w 0"/>
                  <a:gd name="connsiteY0" fmla="*/ 0 h 1722840"/>
                  <a:gd name="connsiteX1" fmla="*/ 0 w 0"/>
                  <a:gd name="connsiteY1" fmla="*/ 1722840 h 172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722840">
                    <a:moveTo>
                      <a:pt x="0" y="0"/>
                    </a:moveTo>
                    <a:lnTo>
                      <a:pt x="0" y="172284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334A8B9-300E-60A0-EA33-42BE06911E82}"/>
                  </a:ext>
                </a:extLst>
              </p:cNvPr>
              <p:cNvGrpSpPr/>
              <p:nvPr/>
            </p:nvGrpSpPr>
            <p:grpSpPr>
              <a:xfrm>
                <a:off x="2831671" y="2773402"/>
                <a:ext cx="457833" cy="184666"/>
                <a:chOff x="3039491" y="3842149"/>
                <a:chExt cx="457833" cy="142545"/>
              </a:xfrm>
            </p:grpSpPr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5D4648CD-DB0B-E080-A97F-3A8C3C151C08}"/>
                    </a:ext>
                  </a:extLst>
                </p:cNvPr>
                <p:cNvSpPr txBox="1"/>
                <p:nvPr/>
              </p:nvSpPr>
              <p:spPr>
                <a:xfrm>
                  <a:off x="3039491" y="3842149"/>
                  <a:ext cx="381140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6</a:t>
                  </a:r>
                </a:p>
              </p:txBody>
            </p: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6949DC32-BE53-5E62-3A05-5B9EEE2FB056}"/>
                    </a:ext>
                  </a:extLst>
                </p:cNvPr>
                <p:cNvCxnSpPr/>
                <p:nvPr/>
              </p:nvCxnSpPr>
              <p:spPr>
                <a:xfrm>
                  <a:off x="3436124" y="3915207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B6BF2D8-9780-85BA-7D29-5CD17CDC4D40}"/>
                  </a:ext>
                </a:extLst>
              </p:cNvPr>
              <p:cNvGrpSpPr/>
              <p:nvPr/>
            </p:nvGrpSpPr>
            <p:grpSpPr>
              <a:xfrm>
                <a:off x="2879965" y="3147071"/>
                <a:ext cx="409539" cy="184666"/>
                <a:chOff x="3087785" y="3826032"/>
                <a:chExt cx="409539" cy="142545"/>
              </a:xfrm>
            </p:grpSpPr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8FBF46B3-C919-F8A0-2E86-E1EEFF9DDCEA}"/>
                    </a:ext>
                  </a:extLst>
                </p:cNvPr>
                <p:cNvSpPr txBox="1"/>
                <p:nvPr/>
              </p:nvSpPr>
              <p:spPr>
                <a:xfrm>
                  <a:off x="3087785" y="3826032"/>
                  <a:ext cx="332844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200" dirty="0">
                      <a:solidFill>
                        <a:srgbClr val="000000"/>
                      </a:solidFill>
                      <a:latin typeface="Poppins Light"/>
                    </a:rPr>
                    <a:t>5</a:t>
                  </a: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48694DC3-39B8-7EC0-86DA-8B7EDF620668}"/>
                    </a:ext>
                  </a:extLst>
                </p:cNvPr>
                <p:cNvCxnSpPr/>
                <p:nvPr/>
              </p:nvCxnSpPr>
              <p:spPr>
                <a:xfrm>
                  <a:off x="3436124" y="3899184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DD5E377-08CF-D48C-008C-03EFF80987BF}"/>
                  </a:ext>
                </a:extLst>
              </p:cNvPr>
              <p:cNvGrpSpPr/>
              <p:nvPr/>
            </p:nvGrpSpPr>
            <p:grpSpPr>
              <a:xfrm>
                <a:off x="2879965" y="4641965"/>
                <a:ext cx="409539" cy="184666"/>
                <a:chOff x="3087785" y="4679851"/>
                <a:chExt cx="409539" cy="142545"/>
              </a:xfrm>
            </p:grpSpPr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CCD7579-44EA-0816-F492-9B0AE5590E2B}"/>
                    </a:ext>
                  </a:extLst>
                </p:cNvPr>
                <p:cNvSpPr txBox="1"/>
                <p:nvPr/>
              </p:nvSpPr>
              <p:spPr>
                <a:xfrm>
                  <a:off x="3087785" y="4679851"/>
                  <a:ext cx="332844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72B6A304-790D-E0B6-D0A1-9560C9F8BF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36124" y="4753177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9995E99-74F5-DCF2-E2DA-89A8ACAC9F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7834" y="5231985"/>
                <a:ext cx="7356510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8ED7ABA-9131-8DAC-FC1C-A86AACE561E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424752" y="5271627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0AE4D1-495F-5AD0-3F87-B34D0EC9D242}"/>
                  </a:ext>
                </a:extLst>
              </p:cNvPr>
              <p:cNvSpPr txBox="1"/>
              <p:nvPr/>
            </p:nvSpPr>
            <p:spPr>
              <a:xfrm>
                <a:off x="3327174" y="5337877"/>
                <a:ext cx="273101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0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FF9D7DA-E51A-0671-74B1-975ABC6AC03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482353" y="5271627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9F822D5-69BD-1A03-AF28-606014C98B01}"/>
                  </a:ext>
                </a:extLst>
              </p:cNvPr>
              <p:cNvSpPr txBox="1"/>
              <p:nvPr/>
            </p:nvSpPr>
            <p:spPr>
              <a:xfrm>
                <a:off x="5409408" y="5337877"/>
                <a:ext cx="226042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>
                    <a:solidFill>
                      <a:srgbClr val="000000"/>
                    </a:solidFill>
                  </a:rPr>
                  <a:t>1</a:t>
                </a:r>
                <a:endPara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B5E8CFA-7E6E-2C46-ED23-9C99C0AC94CC}"/>
                  </a:ext>
                </a:extLst>
              </p:cNvPr>
              <p:cNvGrpSpPr/>
              <p:nvPr/>
            </p:nvGrpSpPr>
            <p:grpSpPr>
              <a:xfrm>
                <a:off x="2879965" y="5015201"/>
                <a:ext cx="409539" cy="184666"/>
                <a:chOff x="3240185" y="4896947"/>
                <a:chExt cx="409539" cy="142545"/>
              </a:xfrm>
            </p:grpSpPr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F167575-7F3D-6E52-53DF-E545B2644A4A}"/>
                    </a:ext>
                  </a:extLst>
                </p:cNvPr>
                <p:cNvSpPr txBox="1"/>
                <p:nvPr/>
              </p:nvSpPr>
              <p:spPr>
                <a:xfrm>
                  <a:off x="3240185" y="4896947"/>
                  <a:ext cx="332844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Poppins Light"/>
                      <a:ea typeface="+mn-ea"/>
                      <a:cs typeface="+mn-cs"/>
                    </a:rPr>
                    <a:t>0</a:t>
                  </a:r>
                </a:p>
              </p:txBody>
            </p: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645D35EA-C730-6478-D8F1-C34697CF0FE5}"/>
                    </a:ext>
                  </a:extLst>
                </p:cNvPr>
                <p:cNvCxnSpPr/>
                <p:nvPr/>
              </p:nvCxnSpPr>
              <p:spPr>
                <a:xfrm>
                  <a:off x="3588524" y="4970688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7DD8DFF-0D90-747A-693A-FBAA9FB810E2}"/>
                  </a:ext>
                </a:extLst>
              </p:cNvPr>
              <p:cNvSpPr txBox="1"/>
              <p:nvPr/>
            </p:nvSpPr>
            <p:spPr>
              <a:xfrm>
                <a:off x="4932547" y="5625360"/>
                <a:ext cx="3932655" cy="23391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Medium"/>
                    <a:ea typeface="+mn-ea"/>
                    <a:cs typeface="+mn-cs"/>
                  </a:rPr>
                  <a:t>Years</a:t>
                </a: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5D04B20-9815-00AE-1EDC-1995881EC2AF}"/>
                  </a:ext>
                </a:extLst>
              </p:cNvPr>
              <p:cNvGrpSpPr/>
              <p:nvPr/>
            </p:nvGrpSpPr>
            <p:grpSpPr>
              <a:xfrm>
                <a:off x="2831671" y="3520324"/>
                <a:ext cx="457833" cy="184666"/>
                <a:chOff x="3039491" y="3301643"/>
                <a:chExt cx="457833" cy="142545"/>
              </a:xfrm>
            </p:grpSpPr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508B9D41-A4BF-7B4A-F727-61BAF97076E1}"/>
                    </a:ext>
                  </a:extLst>
                </p:cNvPr>
                <p:cNvSpPr txBox="1"/>
                <p:nvPr/>
              </p:nvSpPr>
              <p:spPr>
                <a:xfrm>
                  <a:off x="3039491" y="3301643"/>
                  <a:ext cx="381140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200" dirty="0">
                      <a:solidFill>
                        <a:srgbClr val="000000"/>
                      </a:solidFill>
                      <a:latin typeface="Poppins Light"/>
                    </a:rPr>
                    <a:t>4</a:t>
                  </a: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C5063DD3-B0F7-AD5D-8BF8-9BA348AED4B8}"/>
                    </a:ext>
                  </a:extLst>
                </p:cNvPr>
                <p:cNvCxnSpPr/>
                <p:nvPr/>
              </p:nvCxnSpPr>
              <p:spPr>
                <a:xfrm>
                  <a:off x="3436124" y="3375204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76EC8E9-667C-B08F-510F-E6EF72E0FF4A}"/>
                  </a:ext>
                </a:extLst>
              </p:cNvPr>
              <p:cNvGrpSpPr/>
              <p:nvPr/>
            </p:nvGrpSpPr>
            <p:grpSpPr>
              <a:xfrm>
                <a:off x="2831671" y="3893592"/>
                <a:ext cx="457833" cy="184667"/>
                <a:chOff x="3039491" y="3366345"/>
                <a:chExt cx="457833" cy="142545"/>
              </a:xfrm>
            </p:grpSpPr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9C93D426-103F-012A-EFA3-85BCFB518874}"/>
                    </a:ext>
                  </a:extLst>
                </p:cNvPr>
                <p:cNvSpPr txBox="1"/>
                <p:nvPr/>
              </p:nvSpPr>
              <p:spPr>
                <a:xfrm>
                  <a:off x="3039491" y="3366345"/>
                  <a:ext cx="381140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200" dirty="0">
                      <a:solidFill>
                        <a:srgbClr val="000000"/>
                      </a:solidFill>
                      <a:latin typeface="Poppins Light"/>
                    </a:rPr>
                    <a:t>3</a:t>
                  </a: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27AC72E6-BB1C-9C2D-37D8-51CEC3369535}"/>
                    </a:ext>
                  </a:extLst>
                </p:cNvPr>
                <p:cNvCxnSpPr/>
                <p:nvPr/>
              </p:nvCxnSpPr>
              <p:spPr>
                <a:xfrm>
                  <a:off x="3436124" y="3440317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925E4C7-2CD7-45C5-4277-1FA255958446}"/>
                  </a:ext>
                </a:extLst>
              </p:cNvPr>
              <p:cNvGrpSpPr/>
              <p:nvPr/>
            </p:nvGrpSpPr>
            <p:grpSpPr>
              <a:xfrm>
                <a:off x="2831671" y="4266812"/>
                <a:ext cx="457833" cy="184666"/>
                <a:chOff x="3039491" y="3431045"/>
                <a:chExt cx="457833" cy="142545"/>
              </a:xfrm>
            </p:grpSpPr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E54D4E77-EBB7-7462-5029-18DAA1ED8AE1}"/>
                    </a:ext>
                  </a:extLst>
                </p:cNvPr>
                <p:cNvSpPr txBox="1"/>
                <p:nvPr/>
              </p:nvSpPr>
              <p:spPr>
                <a:xfrm>
                  <a:off x="3039491" y="3431045"/>
                  <a:ext cx="381140" cy="142545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200" dirty="0">
                      <a:solidFill>
                        <a:srgbClr val="000000"/>
                      </a:solidFill>
                      <a:latin typeface="Poppins Light"/>
                    </a:rPr>
                    <a:t>2</a:t>
                  </a: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80623E7F-C4B5-8DA5-0A14-130FCD8DD704}"/>
                    </a:ext>
                  </a:extLst>
                </p:cNvPr>
                <p:cNvCxnSpPr/>
                <p:nvPr/>
              </p:nvCxnSpPr>
              <p:spPr>
                <a:xfrm>
                  <a:off x="3436124" y="3505430"/>
                  <a:ext cx="61200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248ADA2-1FAA-A998-0422-3EC071CAF14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539954" y="5271627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7D3E460-F101-AACF-B9C7-7D5CBA17AA66}"/>
                  </a:ext>
                </a:extLst>
              </p:cNvPr>
              <p:cNvSpPr txBox="1"/>
              <p:nvPr/>
            </p:nvSpPr>
            <p:spPr>
              <a:xfrm>
                <a:off x="7465538" y="5337877"/>
                <a:ext cx="226042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2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8A4FB17F-CEE8-93CA-66DD-4B1329F904E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592475" y="5271627"/>
                <a:ext cx="79284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E2F2338-62F7-AC59-73F1-A0B0F29FEA89}"/>
                  </a:ext>
                </a:extLst>
              </p:cNvPr>
              <p:cNvSpPr txBox="1"/>
              <p:nvPr/>
            </p:nvSpPr>
            <p:spPr>
              <a:xfrm>
                <a:off x="9475739" y="5337877"/>
                <a:ext cx="313670" cy="175433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DE69CB2-6BC4-43F4-E6AA-605A109FE085}"/>
                </a:ext>
              </a:extLst>
            </p:cNvPr>
            <p:cNvSpPr txBox="1"/>
            <p:nvPr/>
          </p:nvSpPr>
          <p:spPr>
            <a:xfrm>
              <a:off x="3519992" y="2596614"/>
              <a:ext cx="4068056" cy="374571"/>
            </a:xfrm>
            <a:prstGeom prst="round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Hazard ratio 1.43 (95% CI: 1.04 to 1.97)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9D596CD-1F13-42F3-C898-39249F631BC8}"/>
                </a:ext>
              </a:extLst>
            </p:cNvPr>
            <p:cNvSpPr txBox="1"/>
            <p:nvPr/>
          </p:nvSpPr>
          <p:spPr>
            <a:xfrm>
              <a:off x="9312010" y="3979211"/>
              <a:ext cx="1030772" cy="22365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Placebo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427ECDC-8478-3A80-C52D-FCF704C61714}"/>
                </a:ext>
              </a:extLst>
            </p:cNvPr>
            <p:cNvSpPr txBox="1"/>
            <p:nvPr/>
          </p:nvSpPr>
          <p:spPr>
            <a:xfrm>
              <a:off x="8109064" y="2689366"/>
              <a:ext cx="1492605" cy="22365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Testosterone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3E324EA-A105-059F-5AB2-4AC71C9A79D4}"/>
                </a:ext>
              </a:extLst>
            </p:cNvPr>
            <p:cNvSpPr txBox="1"/>
            <p:nvPr/>
          </p:nvSpPr>
          <p:spPr>
            <a:xfrm>
              <a:off x="1636204" y="5346091"/>
              <a:ext cx="1462164" cy="58349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Number at risk</a:t>
              </a:r>
            </a:p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Testosterone</a:t>
              </a:r>
            </a:p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Placebo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1F956CB-07B4-D4B5-75E9-1990D049B4C2}"/>
                </a:ext>
              </a:extLst>
            </p:cNvPr>
            <p:cNvSpPr txBox="1"/>
            <p:nvPr/>
          </p:nvSpPr>
          <p:spPr>
            <a:xfrm>
              <a:off x="2907452" y="5346091"/>
              <a:ext cx="7953146" cy="58349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93725" algn="ctr"/>
                  <a:tab pos="2651125" algn="ctr"/>
                  <a:tab pos="4708525" algn="ctr"/>
                  <a:tab pos="6765925" algn="ctr"/>
                </a:tabLst>
                <a:defRPr/>
              </a:pPr>
              <a:endPara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93725" algn="ctr"/>
                  <a:tab pos="2651125" algn="ctr"/>
                  <a:tab pos="4708525" algn="ctr"/>
                  <a:tab pos="6765925" algn="ctr"/>
                </a:tabLst>
                <a:defRPr/>
              </a:pPr>
              <a:r>
                <a:rPr lang="en-GB" sz="1400" dirty="0">
                  <a:solidFill>
                    <a:schemeClr val="accent1"/>
                  </a:solidFill>
                  <a:latin typeface="Poppins Light"/>
                </a:rPr>
                <a:t>	2601	2332	1812	1369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93725" algn="ctr"/>
                  <a:tab pos="2651125" algn="ctr"/>
                  <a:tab pos="4708525" algn="ctr"/>
                  <a:tab pos="6765925" algn="ctr"/>
                </a:tabLst>
                <a:defRPr/>
              </a:pPr>
              <a:r>
                <a:rPr lang="en-GB" sz="1400" dirty="0">
                  <a:solidFill>
                    <a:schemeClr val="accent3"/>
                  </a:solidFill>
                  <a:latin typeface="Poppins Light"/>
                </a:rPr>
                <a:t>	</a:t>
              </a: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  <a:latin typeface="Poppins Light"/>
                </a:rPr>
                <a:t>2603	2335	1812	1354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554482F4-C310-7C6B-4B4E-F9F2072B1D75}"/>
                </a:ext>
              </a:extLst>
            </p:cNvPr>
            <p:cNvGrpSpPr/>
            <p:nvPr/>
          </p:nvGrpSpPr>
          <p:grpSpPr>
            <a:xfrm>
              <a:off x="699686" y="2484082"/>
              <a:ext cx="437597" cy="921790"/>
              <a:chOff x="-321547" y="2555933"/>
              <a:chExt cx="1808704" cy="3810000"/>
            </a:xfrm>
          </p:grpSpPr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45673A27-F6AF-212A-D123-244FB44FDC68}"/>
                  </a:ext>
                </a:extLst>
              </p:cNvPr>
              <p:cNvSpPr/>
              <p:nvPr/>
            </p:nvSpPr>
            <p:spPr>
              <a:xfrm>
                <a:off x="295633" y="3391759"/>
                <a:ext cx="976277" cy="953360"/>
              </a:xfrm>
              <a:custGeom>
                <a:avLst/>
                <a:gdLst>
                  <a:gd name="connsiteX0" fmla="*/ 68752 w 976277"/>
                  <a:gd name="connsiteY0" fmla="*/ 0 h 953360"/>
                  <a:gd name="connsiteX1" fmla="*/ 595850 w 976277"/>
                  <a:gd name="connsiteY1" fmla="*/ 0 h 953360"/>
                  <a:gd name="connsiteX2" fmla="*/ 655435 w 976277"/>
                  <a:gd name="connsiteY2" fmla="*/ 4584 h 953360"/>
                  <a:gd name="connsiteX3" fmla="*/ 708144 w 976277"/>
                  <a:gd name="connsiteY3" fmla="*/ 16043 h 953360"/>
                  <a:gd name="connsiteX4" fmla="*/ 976277 w 976277"/>
                  <a:gd name="connsiteY4" fmla="*/ 538557 h 953360"/>
                  <a:gd name="connsiteX5" fmla="*/ 861690 w 976277"/>
                  <a:gd name="connsiteY5" fmla="*/ 708145 h 953360"/>
                  <a:gd name="connsiteX6" fmla="*/ 850232 w 976277"/>
                  <a:gd name="connsiteY6" fmla="*/ 776897 h 953360"/>
                  <a:gd name="connsiteX7" fmla="*/ 834190 w 976277"/>
                  <a:gd name="connsiteY7" fmla="*/ 834190 h 953360"/>
                  <a:gd name="connsiteX8" fmla="*/ 676060 w 976277"/>
                  <a:gd name="connsiteY8" fmla="*/ 912109 h 953360"/>
                  <a:gd name="connsiteX9" fmla="*/ 302508 w 976277"/>
                  <a:gd name="connsiteY9" fmla="*/ 953360 h 953360"/>
                  <a:gd name="connsiteX10" fmla="*/ 64169 w 976277"/>
                  <a:gd name="connsiteY10" fmla="*/ 847940 h 953360"/>
                  <a:gd name="connsiteX11" fmla="*/ 0 w 976277"/>
                  <a:gd name="connsiteY11" fmla="*/ 598142 h 953360"/>
                  <a:gd name="connsiteX12" fmla="*/ 80211 w 976277"/>
                  <a:gd name="connsiteY12" fmla="*/ 375844 h 953360"/>
                  <a:gd name="connsiteX13" fmla="*/ 68752 w 976277"/>
                  <a:gd name="connsiteY13" fmla="*/ 0 h 95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76277" h="953360">
                    <a:moveTo>
                      <a:pt x="68752" y="0"/>
                    </a:moveTo>
                    <a:lnTo>
                      <a:pt x="595850" y="0"/>
                    </a:lnTo>
                    <a:lnTo>
                      <a:pt x="655435" y="4584"/>
                    </a:lnTo>
                    <a:lnTo>
                      <a:pt x="708144" y="16043"/>
                    </a:lnTo>
                    <a:lnTo>
                      <a:pt x="976277" y="538557"/>
                    </a:lnTo>
                    <a:lnTo>
                      <a:pt x="861690" y="708145"/>
                    </a:lnTo>
                    <a:lnTo>
                      <a:pt x="850232" y="776897"/>
                    </a:lnTo>
                    <a:lnTo>
                      <a:pt x="834190" y="834190"/>
                    </a:lnTo>
                    <a:lnTo>
                      <a:pt x="676060" y="912109"/>
                    </a:lnTo>
                    <a:lnTo>
                      <a:pt x="302508" y="953360"/>
                    </a:lnTo>
                    <a:lnTo>
                      <a:pt x="64169" y="847940"/>
                    </a:lnTo>
                    <a:lnTo>
                      <a:pt x="0" y="598142"/>
                    </a:lnTo>
                    <a:lnTo>
                      <a:pt x="80211" y="375844"/>
                    </a:lnTo>
                    <a:lnTo>
                      <a:pt x="6875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22" name="Graphic 321">
                <a:extLst>
                  <a:ext uri="{FF2B5EF4-FFF2-40B4-BE49-F238E27FC236}">
                    <a16:creationId xmlns:a16="http://schemas.microsoft.com/office/drawing/2014/main" id="{B1924DC8-D43E-161F-29D9-42C6138D8CA9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26133" r="26395"/>
              <a:stretch/>
            </p:blipFill>
            <p:spPr>
              <a:xfrm>
                <a:off x="-321547" y="2555933"/>
                <a:ext cx="1808704" cy="3810000"/>
              </a:xfrm>
              <a:prstGeom prst="rect">
                <a:avLst/>
              </a:prstGeom>
            </p:spPr>
          </p:pic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5C0A6E1-96F1-8E3C-BA94-DEF072788C04}"/>
                </a:ext>
              </a:extLst>
            </p:cNvPr>
            <p:cNvSpPr/>
            <p:nvPr/>
          </p:nvSpPr>
          <p:spPr>
            <a:xfrm>
              <a:off x="3543300" y="3107055"/>
              <a:ext cx="7202805" cy="1548765"/>
            </a:xfrm>
            <a:custGeom>
              <a:avLst/>
              <a:gdLst>
                <a:gd name="connsiteX0" fmla="*/ 0 w 7202805"/>
                <a:gd name="connsiteY0" fmla="*/ 1548765 h 1548765"/>
                <a:gd name="connsiteX1" fmla="*/ 17145 w 7202805"/>
                <a:gd name="connsiteY1" fmla="*/ 1503045 h 1548765"/>
                <a:gd name="connsiteX2" fmla="*/ 95250 w 7202805"/>
                <a:gd name="connsiteY2" fmla="*/ 1503045 h 1548765"/>
                <a:gd name="connsiteX3" fmla="*/ 100965 w 7202805"/>
                <a:gd name="connsiteY3" fmla="*/ 1485900 h 1548765"/>
                <a:gd name="connsiteX4" fmla="*/ 121920 w 7202805"/>
                <a:gd name="connsiteY4" fmla="*/ 1476375 h 1548765"/>
                <a:gd name="connsiteX5" fmla="*/ 135255 w 7202805"/>
                <a:gd name="connsiteY5" fmla="*/ 1464945 h 1548765"/>
                <a:gd name="connsiteX6" fmla="*/ 142875 w 7202805"/>
                <a:gd name="connsiteY6" fmla="*/ 1449705 h 1548765"/>
                <a:gd name="connsiteX7" fmla="*/ 161925 w 7202805"/>
                <a:gd name="connsiteY7" fmla="*/ 1449705 h 1548765"/>
                <a:gd name="connsiteX8" fmla="*/ 192405 w 7202805"/>
                <a:gd name="connsiteY8" fmla="*/ 1434465 h 1548765"/>
                <a:gd name="connsiteX9" fmla="*/ 217170 w 7202805"/>
                <a:gd name="connsiteY9" fmla="*/ 1426845 h 1548765"/>
                <a:gd name="connsiteX10" fmla="*/ 234315 w 7202805"/>
                <a:gd name="connsiteY10" fmla="*/ 1415415 h 1548765"/>
                <a:gd name="connsiteX11" fmla="*/ 251460 w 7202805"/>
                <a:gd name="connsiteY11" fmla="*/ 1398270 h 1548765"/>
                <a:gd name="connsiteX12" fmla="*/ 276225 w 7202805"/>
                <a:gd name="connsiteY12" fmla="*/ 1398270 h 1548765"/>
                <a:gd name="connsiteX13" fmla="*/ 291465 w 7202805"/>
                <a:gd name="connsiteY13" fmla="*/ 1394460 h 1548765"/>
                <a:gd name="connsiteX14" fmla="*/ 304800 w 7202805"/>
                <a:gd name="connsiteY14" fmla="*/ 1383030 h 1548765"/>
                <a:gd name="connsiteX15" fmla="*/ 320040 w 7202805"/>
                <a:gd name="connsiteY15" fmla="*/ 1375410 h 1548765"/>
                <a:gd name="connsiteX16" fmla="*/ 398145 w 7202805"/>
                <a:gd name="connsiteY16" fmla="*/ 1375410 h 1548765"/>
                <a:gd name="connsiteX17" fmla="*/ 419100 w 7202805"/>
                <a:gd name="connsiteY17" fmla="*/ 1350645 h 1548765"/>
                <a:gd name="connsiteX18" fmla="*/ 451485 w 7202805"/>
                <a:gd name="connsiteY18" fmla="*/ 1350645 h 1548765"/>
                <a:gd name="connsiteX19" fmla="*/ 476250 w 7202805"/>
                <a:gd name="connsiteY19" fmla="*/ 1333500 h 1548765"/>
                <a:gd name="connsiteX20" fmla="*/ 476250 w 7202805"/>
                <a:gd name="connsiteY20" fmla="*/ 1316355 h 1548765"/>
                <a:gd name="connsiteX21" fmla="*/ 561975 w 7202805"/>
                <a:gd name="connsiteY21" fmla="*/ 1316355 h 1548765"/>
                <a:gd name="connsiteX22" fmla="*/ 588645 w 7202805"/>
                <a:gd name="connsiteY22" fmla="*/ 1303020 h 1548765"/>
                <a:gd name="connsiteX23" fmla="*/ 609600 w 7202805"/>
                <a:gd name="connsiteY23" fmla="*/ 1289685 h 1548765"/>
                <a:gd name="connsiteX24" fmla="*/ 609600 w 7202805"/>
                <a:gd name="connsiteY24" fmla="*/ 1280160 h 1548765"/>
                <a:gd name="connsiteX25" fmla="*/ 626745 w 7202805"/>
                <a:gd name="connsiteY25" fmla="*/ 1264920 h 1548765"/>
                <a:gd name="connsiteX26" fmla="*/ 647700 w 7202805"/>
                <a:gd name="connsiteY26" fmla="*/ 1264920 h 1548765"/>
                <a:gd name="connsiteX27" fmla="*/ 676275 w 7202805"/>
                <a:gd name="connsiteY27" fmla="*/ 1245870 h 1548765"/>
                <a:gd name="connsiteX28" fmla="*/ 752475 w 7202805"/>
                <a:gd name="connsiteY28" fmla="*/ 1245870 h 1548765"/>
                <a:gd name="connsiteX29" fmla="*/ 752475 w 7202805"/>
                <a:gd name="connsiteY29" fmla="*/ 1217295 h 1548765"/>
                <a:gd name="connsiteX30" fmla="*/ 805815 w 7202805"/>
                <a:gd name="connsiteY30" fmla="*/ 1217295 h 1548765"/>
                <a:gd name="connsiteX31" fmla="*/ 828675 w 7202805"/>
                <a:gd name="connsiteY31" fmla="*/ 1198245 h 1548765"/>
                <a:gd name="connsiteX32" fmla="*/ 849630 w 7202805"/>
                <a:gd name="connsiteY32" fmla="*/ 1184910 h 1548765"/>
                <a:gd name="connsiteX33" fmla="*/ 941070 w 7202805"/>
                <a:gd name="connsiteY33" fmla="*/ 1184910 h 1548765"/>
                <a:gd name="connsiteX34" fmla="*/ 941070 w 7202805"/>
                <a:gd name="connsiteY34" fmla="*/ 1144905 h 1548765"/>
                <a:gd name="connsiteX35" fmla="*/ 962025 w 7202805"/>
                <a:gd name="connsiteY35" fmla="*/ 1137285 h 1548765"/>
                <a:gd name="connsiteX36" fmla="*/ 1036320 w 7202805"/>
                <a:gd name="connsiteY36" fmla="*/ 1137285 h 1548765"/>
                <a:gd name="connsiteX37" fmla="*/ 1068705 w 7202805"/>
                <a:gd name="connsiteY37" fmla="*/ 1123950 h 1548765"/>
                <a:gd name="connsiteX38" fmla="*/ 1095375 w 7202805"/>
                <a:gd name="connsiteY38" fmla="*/ 1106805 h 1548765"/>
                <a:gd name="connsiteX39" fmla="*/ 1122045 w 7202805"/>
                <a:gd name="connsiteY39" fmla="*/ 1095375 h 1548765"/>
                <a:gd name="connsiteX40" fmla="*/ 1163955 w 7202805"/>
                <a:gd name="connsiteY40" fmla="*/ 1095375 h 1548765"/>
                <a:gd name="connsiteX41" fmla="*/ 1177290 w 7202805"/>
                <a:gd name="connsiteY41" fmla="*/ 1074420 h 1548765"/>
                <a:gd name="connsiteX42" fmla="*/ 1224915 w 7202805"/>
                <a:gd name="connsiteY42" fmla="*/ 1062990 h 1548765"/>
                <a:gd name="connsiteX43" fmla="*/ 1240155 w 7202805"/>
                <a:gd name="connsiteY43" fmla="*/ 1047750 h 1548765"/>
                <a:gd name="connsiteX44" fmla="*/ 1261110 w 7202805"/>
                <a:gd name="connsiteY44" fmla="*/ 1032510 h 1548765"/>
                <a:gd name="connsiteX45" fmla="*/ 1291590 w 7202805"/>
                <a:gd name="connsiteY45" fmla="*/ 1024890 h 1548765"/>
                <a:gd name="connsiteX46" fmla="*/ 1316355 w 7202805"/>
                <a:gd name="connsiteY46" fmla="*/ 1002030 h 1548765"/>
                <a:gd name="connsiteX47" fmla="*/ 1316355 w 7202805"/>
                <a:gd name="connsiteY47" fmla="*/ 977265 h 1548765"/>
                <a:gd name="connsiteX48" fmla="*/ 1461135 w 7202805"/>
                <a:gd name="connsiteY48" fmla="*/ 977265 h 1548765"/>
                <a:gd name="connsiteX49" fmla="*/ 1474470 w 7202805"/>
                <a:gd name="connsiteY49" fmla="*/ 954405 h 1548765"/>
                <a:gd name="connsiteX50" fmla="*/ 1506855 w 7202805"/>
                <a:gd name="connsiteY50" fmla="*/ 933450 h 1548765"/>
                <a:gd name="connsiteX51" fmla="*/ 1556385 w 7202805"/>
                <a:gd name="connsiteY51" fmla="*/ 933450 h 1548765"/>
                <a:gd name="connsiteX52" fmla="*/ 1565910 w 7202805"/>
                <a:gd name="connsiteY52" fmla="*/ 908685 h 1548765"/>
                <a:gd name="connsiteX53" fmla="*/ 1638300 w 7202805"/>
                <a:gd name="connsiteY53" fmla="*/ 908685 h 1548765"/>
                <a:gd name="connsiteX54" fmla="*/ 1663065 w 7202805"/>
                <a:gd name="connsiteY54" fmla="*/ 889635 h 1548765"/>
                <a:gd name="connsiteX55" fmla="*/ 1874520 w 7202805"/>
                <a:gd name="connsiteY55" fmla="*/ 889635 h 1548765"/>
                <a:gd name="connsiteX56" fmla="*/ 1901190 w 7202805"/>
                <a:gd name="connsiteY56" fmla="*/ 880110 h 1548765"/>
                <a:gd name="connsiteX57" fmla="*/ 1905000 w 7202805"/>
                <a:gd name="connsiteY57" fmla="*/ 866775 h 1548765"/>
                <a:gd name="connsiteX58" fmla="*/ 1948815 w 7202805"/>
                <a:gd name="connsiteY58" fmla="*/ 866775 h 1548765"/>
                <a:gd name="connsiteX59" fmla="*/ 1967865 w 7202805"/>
                <a:gd name="connsiteY59" fmla="*/ 859155 h 1548765"/>
                <a:gd name="connsiteX60" fmla="*/ 2084070 w 7202805"/>
                <a:gd name="connsiteY60" fmla="*/ 859155 h 1548765"/>
                <a:gd name="connsiteX61" fmla="*/ 2084070 w 7202805"/>
                <a:gd name="connsiteY61" fmla="*/ 843915 h 1548765"/>
                <a:gd name="connsiteX62" fmla="*/ 2150745 w 7202805"/>
                <a:gd name="connsiteY62" fmla="*/ 843915 h 1548765"/>
                <a:gd name="connsiteX63" fmla="*/ 2160270 w 7202805"/>
                <a:gd name="connsiteY63" fmla="*/ 834390 h 1548765"/>
                <a:gd name="connsiteX64" fmla="*/ 2232660 w 7202805"/>
                <a:gd name="connsiteY64" fmla="*/ 822960 h 1548765"/>
                <a:gd name="connsiteX65" fmla="*/ 2278380 w 7202805"/>
                <a:gd name="connsiteY65" fmla="*/ 794385 h 1548765"/>
                <a:gd name="connsiteX66" fmla="*/ 2341245 w 7202805"/>
                <a:gd name="connsiteY66" fmla="*/ 794385 h 1548765"/>
                <a:gd name="connsiteX67" fmla="*/ 2341245 w 7202805"/>
                <a:gd name="connsiteY67" fmla="*/ 782955 h 1548765"/>
                <a:gd name="connsiteX68" fmla="*/ 2432685 w 7202805"/>
                <a:gd name="connsiteY68" fmla="*/ 782955 h 1548765"/>
                <a:gd name="connsiteX69" fmla="*/ 2455545 w 7202805"/>
                <a:gd name="connsiteY69" fmla="*/ 767715 h 1548765"/>
                <a:gd name="connsiteX70" fmla="*/ 2579370 w 7202805"/>
                <a:gd name="connsiteY70" fmla="*/ 767715 h 1548765"/>
                <a:gd name="connsiteX71" fmla="*/ 2596515 w 7202805"/>
                <a:gd name="connsiteY71" fmla="*/ 748665 h 1548765"/>
                <a:gd name="connsiteX72" fmla="*/ 2699385 w 7202805"/>
                <a:gd name="connsiteY72" fmla="*/ 748665 h 1548765"/>
                <a:gd name="connsiteX73" fmla="*/ 2727960 w 7202805"/>
                <a:gd name="connsiteY73" fmla="*/ 729615 h 1548765"/>
                <a:gd name="connsiteX74" fmla="*/ 2775585 w 7202805"/>
                <a:gd name="connsiteY74" fmla="*/ 729615 h 1548765"/>
                <a:gd name="connsiteX75" fmla="*/ 2790825 w 7202805"/>
                <a:gd name="connsiteY75" fmla="*/ 710565 h 1548765"/>
                <a:gd name="connsiteX76" fmla="*/ 2836545 w 7202805"/>
                <a:gd name="connsiteY76" fmla="*/ 710565 h 1548765"/>
                <a:gd name="connsiteX77" fmla="*/ 2855595 w 7202805"/>
                <a:gd name="connsiteY77" fmla="*/ 691515 h 1548765"/>
                <a:gd name="connsiteX78" fmla="*/ 2876550 w 7202805"/>
                <a:gd name="connsiteY78" fmla="*/ 676275 h 1548765"/>
                <a:gd name="connsiteX79" fmla="*/ 2922270 w 7202805"/>
                <a:gd name="connsiteY79" fmla="*/ 676275 h 1548765"/>
                <a:gd name="connsiteX80" fmla="*/ 2931795 w 7202805"/>
                <a:gd name="connsiteY80" fmla="*/ 666750 h 1548765"/>
                <a:gd name="connsiteX81" fmla="*/ 2975610 w 7202805"/>
                <a:gd name="connsiteY81" fmla="*/ 666750 h 1548765"/>
                <a:gd name="connsiteX82" fmla="*/ 2975610 w 7202805"/>
                <a:gd name="connsiteY82" fmla="*/ 653415 h 1548765"/>
                <a:gd name="connsiteX83" fmla="*/ 3011805 w 7202805"/>
                <a:gd name="connsiteY83" fmla="*/ 643890 h 1548765"/>
                <a:gd name="connsiteX84" fmla="*/ 3030855 w 7202805"/>
                <a:gd name="connsiteY84" fmla="*/ 636270 h 1548765"/>
                <a:gd name="connsiteX85" fmla="*/ 3268980 w 7202805"/>
                <a:gd name="connsiteY85" fmla="*/ 636270 h 1548765"/>
                <a:gd name="connsiteX86" fmla="*/ 3268980 w 7202805"/>
                <a:gd name="connsiteY86" fmla="*/ 605790 h 1548765"/>
                <a:gd name="connsiteX87" fmla="*/ 3528060 w 7202805"/>
                <a:gd name="connsiteY87" fmla="*/ 605790 h 1548765"/>
                <a:gd name="connsiteX88" fmla="*/ 3529965 w 7202805"/>
                <a:gd name="connsiteY88" fmla="*/ 582930 h 1548765"/>
                <a:gd name="connsiteX89" fmla="*/ 3577590 w 7202805"/>
                <a:gd name="connsiteY89" fmla="*/ 579120 h 1548765"/>
                <a:gd name="connsiteX90" fmla="*/ 3589020 w 7202805"/>
                <a:gd name="connsiteY90" fmla="*/ 552450 h 1548765"/>
                <a:gd name="connsiteX91" fmla="*/ 3750945 w 7202805"/>
                <a:gd name="connsiteY91" fmla="*/ 539115 h 1548765"/>
                <a:gd name="connsiteX92" fmla="*/ 3768090 w 7202805"/>
                <a:gd name="connsiteY92" fmla="*/ 521970 h 1548765"/>
                <a:gd name="connsiteX93" fmla="*/ 3777615 w 7202805"/>
                <a:gd name="connsiteY93" fmla="*/ 501015 h 1548765"/>
                <a:gd name="connsiteX94" fmla="*/ 3878580 w 7202805"/>
                <a:gd name="connsiteY94" fmla="*/ 501015 h 1548765"/>
                <a:gd name="connsiteX95" fmla="*/ 3888105 w 7202805"/>
                <a:gd name="connsiteY95" fmla="*/ 491490 h 1548765"/>
                <a:gd name="connsiteX96" fmla="*/ 3998595 w 7202805"/>
                <a:gd name="connsiteY96" fmla="*/ 491490 h 1548765"/>
                <a:gd name="connsiteX97" fmla="*/ 3998595 w 7202805"/>
                <a:gd name="connsiteY97" fmla="*/ 470535 h 1548765"/>
                <a:gd name="connsiteX98" fmla="*/ 4078605 w 7202805"/>
                <a:gd name="connsiteY98" fmla="*/ 470535 h 1548765"/>
                <a:gd name="connsiteX99" fmla="*/ 4107180 w 7202805"/>
                <a:gd name="connsiteY99" fmla="*/ 445770 h 1548765"/>
                <a:gd name="connsiteX100" fmla="*/ 4109085 w 7202805"/>
                <a:gd name="connsiteY100" fmla="*/ 417195 h 1548765"/>
                <a:gd name="connsiteX101" fmla="*/ 4130040 w 7202805"/>
                <a:gd name="connsiteY101" fmla="*/ 405765 h 1548765"/>
                <a:gd name="connsiteX102" fmla="*/ 4278630 w 7202805"/>
                <a:gd name="connsiteY102" fmla="*/ 405765 h 1548765"/>
                <a:gd name="connsiteX103" fmla="*/ 4301490 w 7202805"/>
                <a:gd name="connsiteY103" fmla="*/ 392430 h 1548765"/>
                <a:gd name="connsiteX104" fmla="*/ 4339590 w 7202805"/>
                <a:gd name="connsiteY104" fmla="*/ 392430 h 1548765"/>
                <a:gd name="connsiteX105" fmla="*/ 4339590 w 7202805"/>
                <a:gd name="connsiteY105" fmla="*/ 356235 h 1548765"/>
                <a:gd name="connsiteX106" fmla="*/ 4432935 w 7202805"/>
                <a:gd name="connsiteY106" fmla="*/ 356235 h 1548765"/>
                <a:gd name="connsiteX107" fmla="*/ 4436745 w 7202805"/>
                <a:gd name="connsiteY107" fmla="*/ 331470 h 1548765"/>
                <a:gd name="connsiteX108" fmla="*/ 4488180 w 7202805"/>
                <a:gd name="connsiteY108" fmla="*/ 331470 h 1548765"/>
                <a:gd name="connsiteX109" fmla="*/ 4514850 w 7202805"/>
                <a:gd name="connsiteY109" fmla="*/ 310515 h 1548765"/>
                <a:gd name="connsiteX110" fmla="*/ 4606290 w 7202805"/>
                <a:gd name="connsiteY110" fmla="*/ 310515 h 1548765"/>
                <a:gd name="connsiteX111" fmla="*/ 4623435 w 7202805"/>
                <a:gd name="connsiteY111" fmla="*/ 293370 h 1548765"/>
                <a:gd name="connsiteX112" fmla="*/ 4749165 w 7202805"/>
                <a:gd name="connsiteY112" fmla="*/ 293370 h 1548765"/>
                <a:gd name="connsiteX113" fmla="*/ 4751070 w 7202805"/>
                <a:gd name="connsiteY113" fmla="*/ 272415 h 1548765"/>
                <a:gd name="connsiteX114" fmla="*/ 5267325 w 7202805"/>
                <a:gd name="connsiteY114" fmla="*/ 272415 h 1548765"/>
                <a:gd name="connsiteX115" fmla="*/ 5267325 w 7202805"/>
                <a:gd name="connsiteY115" fmla="*/ 249555 h 1548765"/>
                <a:gd name="connsiteX116" fmla="*/ 5313045 w 7202805"/>
                <a:gd name="connsiteY116" fmla="*/ 249555 h 1548765"/>
                <a:gd name="connsiteX117" fmla="*/ 5339715 w 7202805"/>
                <a:gd name="connsiteY117" fmla="*/ 232410 h 1548765"/>
                <a:gd name="connsiteX118" fmla="*/ 5400675 w 7202805"/>
                <a:gd name="connsiteY118" fmla="*/ 226695 h 1548765"/>
                <a:gd name="connsiteX119" fmla="*/ 5410200 w 7202805"/>
                <a:gd name="connsiteY119" fmla="*/ 209550 h 1548765"/>
                <a:gd name="connsiteX120" fmla="*/ 5657850 w 7202805"/>
                <a:gd name="connsiteY120" fmla="*/ 209550 h 1548765"/>
                <a:gd name="connsiteX121" fmla="*/ 5657850 w 7202805"/>
                <a:gd name="connsiteY121" fmla="*/ 182880 h 1548765"/>
                <a:gd name="connsiteX122" fmla="*/ 5836920 w 7202805"/>
                <a:gd name="connsiteY122" fmla="*/ 182880 h 1548765"/>
                <a:gd name="connsiteX123" fmla="*/ 5848350 w 7202805"/>
                <a:gd name="connsiteY123" fmla="*/ 158115 h 1548765"/>
                <a:gd name="connsiteX124" fmla="*/ 6130290 w 7202805"/>
                <a:gd name="connsiteY124" fmla="*/ 158115 h 1548765"/>
                <a:gd name="connsiteX125" fmla="*/ 6143625 w 7202805"/>
                <a:gd name="connsiteY125" fmla="*/ 133350 h 1548765"/>
                <a:gd name="connsiteX126" fmla="*/ 6238875 w 7202805"/>
                <a:gd name="connsiteY126" fmla="*/ 133350 h 1548765"/>
                <a:gd name="connsiteX127" fmla="*/ 6238875 w 7202805"/>
                <a:gd name="connsiteY127" fmla="*/ 112395 h 1548765"/>
                <a:gd name="connsiteX128" fmla="*/ 6336030 w 7202805"/>
                <a:gd name="connsiteY128" fmla="*/ 112395 h 1548765"/>
                <a:gd name="connsiteX129" fmla="*/ 6336030 w 7202805"/>
                <a:gd name="connsiteY129" fmla="*/ 85725 h 1548765"/>
                <a:gd name="connsiteX130" fmla="*/ 6797040 w 7202805"/>
                <a:gd name="connsiteY130" fmla="*/ 85725 h 1548765"/>
                <a:gd name="connsiteX131" fmla="*/ 6797040 w 7202805"/>
                <a:gd name="connsiteY131" fmla="*/ 55245 h 1548765"/>
                <a:gd name="connsiteX132" fmla="*/ 7124700 w 7202805"/>
                <a:gd name="connsiteY132" fmla="*/ 55245 h 1548765"/>
                <a:gd name="connsiteX133" fmla="*/ 7124700 w 7202805"/>
                <a:gd name="connsiteY133" fmla="*/ 0 h 1548765"/>
                <a:gd name="connsiteX134" fmla="*/ 7202805 w 7202805"/>
                <a:gd name="connsiteY134" fmla="*/ 0 h 154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202805" h="1548765">
                  <a:moveTo>
                    <a:pt x="0" y="1548765"/>
                  </a:moveTo>
                  <a:lnTo>
                    <a:pt x="17145" y="1503045"/>
                  </a:lnTo>
                  <a:lnTo>
                    <a:pt x="95250" y="1503045"/>
                  </a:lnTo>
                  <a:lnTo>
                    <a:pt x="100965" y="1485900"/>
                  </a:lnTo>
                  <a:lnTo>
                    <a:pt x="121920" y="1476375"/>
                  </a:lnTo>
                  <a:lnTo>
                    <a:pt x="135255" y="1464945"/>
                  </a:lnTo>
                  <a:lnTo>
                    <a:pt x="142875" y="1449705"/>
                  </a:lnTo>
                  <a:lnTo>
                    <a:pt x="161925" y="1449705"/>
                  </a:lnTo>
                  <a:lnTo>
                    <a:pt x="192405" y="1434465"/>
                  </a:lnTo>
                  <a:lnTo>
                    <a:pt x="217170" y="1426845"/>
                  </a:lnTo>
                  <a:lnTo>
                    <a:pt x="234315" y="1415415"/>
                  </a:lnTo>
                  <a:lnTo>
                    <a:pt x="251460" y="1398270"/>
                  </a:lnTo>
                  <a:lnTo>
                    <a:pt x="276225" y="1398270"/>
                  </a:lnTo>
                  <a:lnTo>
                    <a:pt x="291465" y="1394460"/>
                  </a:lnTo>
                  <a:lnTo>
                    <a:pt x="304800" y="1383030"/>
                  </a:lnTo>
                  <a:lnTo>
                    <a:pt x="320040" y="1375410"/>
                  </a:lnTo>
                  <a:lnTo>
                    <a:pt x="398145" y="1375410"/>
                  </a:lnTo>
                  <a:lnTo>
                    <a:pt x="419100" y="1350645"/>
                  </a:lnTo>
                  <a:lnTo>
                    <a:pt x="451485" y="1350645"/>
                  </a:lnTo>
                  <a:lnTo>
                    <a:pt x="476250" y="1333500"/>
                  </a:lnTo>
                  <a:lnTo>
                    <a:pt x="476250" y="1316355"/>
                  </a:lnTo>
                  <a:lnTo>
                    <a:pt x="561975" y="1316355"/>
                  </a:lnTo>
                  <a:lnTo>
                    <a:pt x="588645" y="1303020"/>
                  </a:lnTo>
                  <a:lnTo>
                    <a:pt x="609600" y="1289685"/>
                  </a:lnTo>
                  <a:lnTo>
                    <a:pt x="609600" y="1280160"/>
                  </a:lnTo>
                  <a:lnTo>
                    <a:pt x="626745" y="1264920"/>
                  </a:lnTo>
                  <a:lnTo>
                    <a:pt x="647700" y="1264920"/>
                  </a:lnTo>
                  <a:lnTo>
                    <a:pt x="676275" y="1245870"/>
                  </a:lnTo>
                  <a:lnTo>
                    <a:pt x="752475" y="1245870"/>
                  </a:lnTo>
                  <a:lnTo>
                    <a:pt x="752475" y="1217295"/>
                  </a:lnTo>
                  <a:lnTo>
                    <a:pt x="805815" y="1217295"/>
                  </a:lnTo>
                  <a:lnTo>
                    <a:pt x="828675" y="1198245"/>
                  </a:lnTo>
                  <a:lnTo>
                    <a:pt x="849630" y="1184910"/>
                  </a:lnTo>
                  <a:lnTo>
                    <a:pt x="941070" y="1184910"/>
                  </a:lnTo>
                  <a:lnTo>
                    <a:pt x="941070" y="1144905"/>
                  </a:lnTo>
                  <a:lnTo>
                    <a:pt x="962025" y="1137285"/>
                  </a:lnTo>
                  <a:lnTo>
                    <a:pt x="1036320" y="1137285"/>
                  </a:lnTo>
                  <a:lnTo>
                    <a:pt x="1068705" y="1123950"/>
                  </a:lnTo>
                  <a:lnTo>
                    <a:pt x="1095375" y="1106805"/>
                  </a:lnTo>
                  <a:lnTo>
                    <a:pt x="1122045" y="1095375"/>
                  </a:lnTo>
                  <a:lnTo>
                    <a:pt x="1163955" y="1095375"/>
                  </a:lnTo>
                  <a:lnTo>
                    <a:pt x="1177290" y="1074420"/>
                  </a:lnTo>
                  <a:lnTo>
                    <a:pt x="1224915" y="1062990"/>
                  </a:lnTo>
                  <a:lnTo>
                    <a:pt x="1240155" y="1047750"/>
                  </a:lnTo>
                  <a:lnTo>
                    <a:pt x="1261110" y="1032510"/>
                  </a:lnTo>
                  <a:lnTo>
                    <a:pt x="1291590" y="1024890"/>
                  </a:lnTo>
                  <a:lnTo>
                    <a:pt x="1316355" y="1002030"/>
                  </a:lnTo>
                  <a:lnTo>
                    <a:pt x="1316355" y="977265"/>
                  </a:lnTo>
                  <a:lnTo>
                    <a:pt x="1461135" y="977265"/>
                  </a:lnTo>
                  <a:lnTo>
                    <a:pt x="1474470" y="954405"/>
                  </a:lnTo>
                  <a:lnTo>
                    <a:pt x="1506855" y="933450"/>
                  </a:lnTo>
                  <a:lnTo>
                    <a:pt x="1556385" y="933450"/>
                  </a:lnTo>
                  <a:lnTo>
                    <a:pt x="1565910" y="908685"/>
                  </a:lnTo>
                  <a:lnTo>
                    <a:pt x="1638300" y="908685"/>
                  </a:lnTo>
                  <a:lnTo>
                    <a:pt x="1663065" y="889635"/>
                  </a:lnTo>
                  <a:lnTo>
                    <a:pt x="1874520" y="889635"/>
                  </a:lnTo>
                  <a:lnTo>
                    <a:pt x="1901190" y="880110"/>
                  </a:lnTo>
                  <a:lnTo>
                    <a:pt x="1905000" y="866775"/>
                  </a:lnTo>
                  <a:lnTo>
                    <a:pt x="1948815" y="866775"/>
                  </a:lnTo>
                  <a:lnTo>
                    <a:pt x="1967865" y="859155"/>
                  </a:lnTo>
                  <a:lnTo>
                    <a:pt x="2084070" y="859155"/>
                  </a:lnTo>
                  <a:lnTo>
                    <a:pt x="2084070" y="843915"/>
                  </a:lnTo>
                  <a:lnTo>
                    <a:pt x="2150745" y="843915"/>
                  </a:lnTo>
                  <a:lnTo>
                    <a:pt x="2160270" y="834390"/>
                  </a:lnTo>
                  <a:lnTo>
                    <a:pt x="2232660" y="822960"/>
                  </a:lnTo>
                  <a:lnTo>
                    <a:pt x="2278380" y="794385"/>
                  </a:lnTo>
                  <a:lnTo>
                    <a:pt x="2341245" y="794385"/>
                  </a:lnTo>
                  <a:lnTo>
                    <a:pt x="2341245" y="782955"/>
                  </a:lnTo>
                  <a:lnTo>
                    <a:pt x="2432685" y="782955"/>
                  </a:lnTo>
                  <a:lnTo>
                    <a:pt x="2455545" y="767715"/>
                  </a:lnTo>
                  <a:lnTo>
                    <a:pt x="2579370" y="767715"/>
                  </a:lnTo>
                  <a:lnTo>
                    <a:pt x="2596515" y="748665"/>
                  </a:lnTo>
                  <a:lnTo>
                    <a:pt x="2699385" y="748665"/>
                  </a:lnTo>
                  <a:lnTo>
                    <a:pt x="2727960" y="729615"/>
                  </a:lnTo>
                  <a:lnTo>
                    <a:pt x="2775585" y="729615"/>
                  </a:lnTo>
                  <a:lnTo>
                    <a:pt x="2790825" y="710565"/>
                  </a:lnTo>
                  <a:lnTo>
                    <a:pt x="2836545" y="710565"/>
                  </a:lnTo>
                  <a:lnTo>
                    <a:pt x="2855595" y="691515"/>
                  </a:lnTo>
                  <a:lnTo>
                    <a:pt x="2876550" y="676275"/>
                  </a:lnTo>
                  <a:lnTo>
                    <a:pt x="2922270" y="676275"/>
                  </a:lnTo>
                  <a:lnTo>
                    <a:pt x="2931795" y="666750"/>
                  </a:lnTo>
                  <a:lnTo>
                    <a:pt x="2975610" y="666750"/>
                  </a:lnTo>
                  <a:lnTo>
                    <a:pt x="2975610" y="653415"/>
                  </a:lnTo>
                  <a:lnTo>
                    <a:pt x="3011805" y="643890"/>
                  </a:lnTo>
                  <a:lnTo>
                    <a:pt x="3030855" y="636270"/>
                  </a:lnTo>
                  <a:lnTo>
                    <a:pt x="3268980" y="636270"/>
                  </a:lnTo>
                  <a:lnTo>
                    <a:pt x="3268980" y="605790"/>
                  </a:lnTo>
                  <a:lnTo>
                    <a:pt x="3528060" y="605790"/>
                  </a:lnTo>
                  <a:lnTo>
                    <a:pt x="3529965" y="582930"/>
                  </a:lnTo>
                  <a:lnTo>
                    <a:pt x="3577590" y="579120"/>
                  </a:lnTo>
                  <a:lnTo>
                    <a:pt x="3589020" y="552450"/>
                  </a:lnTo>
                  <a:lnTo>
                    <a:pt x="3750945" y="539115"/>
                  </a:lnTo>
                  <a:lnTo>
                    <a:pt x="3768090" y="521970"/>
                  </a:lnTo>
                  <a:lnTo>
                    <a:pt x="3777615" y="501015"/>
                  </a:lnTo>
                  <a:lnTo>
                    <a:pt x="3878580" y="501015"/>
                  </a:lnTo>
                  <a:lnTo>
                    <a:pt x="3888105" y="491490"/>
                  </a:lnTo>
                  <a:lnTo>
                    <a:pt x="3998595" y="491490"/>
                  </a:lnTo>
                  <a:lnTo>
                    <a:pt x="3998595" y="470535"/>
                  </a:lnTo>
                  <a:lnTo>
                    <a:pt x="4078605" y="470535"/>
                  </a:lnTo>
                  <a:lnTo>
                    <a:pt x="4107180" y="445770"/>
                  </a:lnTo>
                  <a:lnTo>
                    <a:pt x="4109085" y="417195"/>
                  </a:lnTo>
                  <a:lnTo>
                    <a:pt x="4130040" y="405765"/>
                  </a:lnTo>
                  <a:lnTo>
                    <a:pt x="4278630" y="405765"/>
                  </a:lnTo>
                  <a:lnTo>
                    <a:pt x="4301490" y="392430"/>
                  </a:lnTo>
                  <a:lnTo>
                    <a:pt x="4339590" y="392430"/>
                  </a:lnTo>
                  <a:lnTo>
                    <a:pt x="4339590" y="356235"/>
                  </a:lnTo>
                  <a:lnTo>
                    <a:pt x="4432935" y="356235"/>
                  </a:lnTo>
                  <a:lnTo>
                    <a:pt x="4436745" y="331470"/>
                  </a:lnTo>
                  <a:lnTo>
                    <a:pt x="4488180" y="331470"/>
                  </a:lnTo>
                  <a:lnTo>
                    <a:pt x="4514850" y="310515"/>
                  </a:lnTo>
                  <a:lnTo>
                    <a:pt x="4606290" y="310515"/>
                  </a:lnTo>
                  <a:lnTo>
                    <a:pt x="4623435" y="293370"/>
                  </a:lnTo>
                  <a:lnTo>
                    <a:pt x="4749165" y="293370"/>
                  </a:lnTo>
                  <a:lnTo>
                    <a:pt x="4751070" y="272415"/>
                  </a:lnTo>
                  <a:lnTo>
                    <a:pt x="5267325" y="272415"/>
                  </a:lnTo>
                  <a:lnTo>
                    <a:pt x="5267325" y="249555"/>
                  </a:lnTo>
                  <a:lnTo>
                    <a:pt x="5313045" y="249555"/>
                  </a:lnTo>
                  <a:lnTo>
                    <a:pt x="5339715" y="232410"/>
                  </a:lnTo>
                  <a:lnTo>
                    <a:pt x="5400675" y="226695"/>
                  </a:lnTo>
                  <a:lnTo>
                    <a:pt x="5410200" y="209550"/>
                  </a:lnTo>
                  <a:lnTo>
                    <a:pt x="5657850" y="209550"/>
                  </a:lnTo>
                  <a:lnTo>
                    <a:pt x="5657850" y="182880"/>
                  </a:lnTo>
                  <a:lnTo>
                    <a:pt x="5836920" y="182880"/>
                  </a:lnTo>
                  <a:lnTo>
                    <a:pt x="5848350" y="158115"/>
                  </a:lnTo>
                  <a:lnTo>
                    <a:pt x="6130290" y="158115"/>
                  </a:lnTo>
                  <a:lnTo>
                    <a:pt x="6143625" y="133350"/>
                  </a:lnTo>
                  <a:lnTo>
                    <a:pt x="6238875" y="133350"/>
                  </a:lnTo>
                  <a:lnTo>
                    <a:pt x="6238875" y="112395"/>
                  </a:lnTo>
                  <a:lnTo>
                    <a:pt x="6336030" y="112395"/>
                  </a:lnTo>
                  <a:lnTo>
                    <a:pt x="6336030" y="85725"/>
                  </a:lnTo>
                  <a:lnTo>
                    <a:pt x="6797040" y="85725"/>
                  </a:lnTo>
                  <a:lnTo>
                    <a:pt x="6797040" y="55245"/>
                  </a:lnTo>
                  <a:lnTo>
                    <a:pt x="7124700" y="55245"/>
                  </a:lnTo>
                  <a:lnTo>
                    <a:pt x="7124700" y="0"/>
                  </a:lnTo>
                  <a:lnTo>
                    <a:pt x="7202805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77DC4FE-647A-8154-941B-28E4F2940BB5}"/>
                </a:ext>
              </a:extLst>
            </p:cNvPr>
            <p:cNvSpPr/>
            <p:nvPr/>
          </p:nvSpPr>
          <p:spPr>
            <a:xfrm>
              <a:off x="3539490" y="3535680"/>
              <a:ext cx="7208520" cy="1122045"/>
            </a:xfrm>
            <a:custGeom>
              <a:avLst/>
              <a:gdLst>
                <a:gd name="connsiteX0" fmla="*/ 0 w 7208520"/>
                <a:gd name="connsiteY0" fmla="*/ 1122045 h 1122045"/>
                <a:gd name="connsiteX1" fmla="*/ 70485 w 7208520"/>
                <a:gd name="connsiteY1" fmla="*/ 1106805 h 1122045"/>
                <a:gd name="connsiteX2" fmla="*/ 83820 w 7208520"/>
                <a:gd name="connsiteY2" fmla="*/ 1102995 h 1122045"/>
                <a:gd name="connsiteX3" fmla="*/ 175260 w 7208520"/>
                <a:gd name="connsiteY3" fmla="*/ 1101090 h 1122045"/>
                <a:gd name="connsiteX4" fmla="*/ 175260 w 7208520"/>
                <a:gd name="connsiteY4" fmla="*/ 1074420 h 1122045"/>
                <a:gd name="connsiteX5" fmla="*/ 232410 w 7208520"/>
                <a:gd name="connsiteY5" fmla="*/ 1074420 h 1122045"/>
                <a:gd name="connsiteX6" fmla="*/ 232410 w 7208520"/>
                <a:gd name="connsiteY6" fmla="*/ 1059180 h 1122045"/>
                <a:gd name="connsiteX7" fmla="*/ 339090 w 7208520"/>
                <a:gd name="connsiteY7" fmla="*/ 1059180 h 1122045"/>
                <a:gd name="connsiteX8" fmla="*/ 360045 w 7208520"/>
                <a:gd name="connsiteY8" fmla="*/ 1040130 h 1122045"/>
                <a:gd name="connsiteX9" fmla="*/ 369570 w 7208520"/>
                <a:gd name="connsiteY9" fmla="*/ 1043940 h 1122045"/>
                <a:gd name="connsiteX10" fmla="*/ 386715 w 7208520"/>
                <a:gd name="connsiteY10" fmla="*/ 1022985 h 1122045"/>
                <a:gd name="connsiteX11" fmla="*/ 453390 w 7208520"/>
                <a:gd name="connsiteY11" fmla="*/ 1022985 h 1122045"/>
                <a:gd name="connsiteX12" fmla="*/ 455295 w 7208520"/>
                <a:gd name="connsiteY12" fmla="*/ 1002030 h 1122045"/>
                <a:gd name="connsiteX13" fmla="*/ 476250 w 7208520"/>
                <a:gd name="connsiteY13" fmla="*/ 982980 h 1122045"/>
                <a:gd name="connsiteX14" fmla="*/ 565785 w 7208520"/>
                <a:gd name="connsiteY14" fmla="*/ 982980 h 1122045"/>
                <a:gd name="connsiteX15" fmla="*/ 596265 w 7208520"/>
                <a:gd name="connsiteY15" fmla="*/ 962025 h 1122045"/>
                <a:gd name="connsiteX16" fmla="*/ 632460 w 7208520"/>
                <a:gd name="connsiteY16" fmla="*/ 960120 h 1122045"/>
                <a:gd name="connsiteX17" fmla="*/ 645795 w 7208520"/>
                <a:gd name="connsiteY17" fmla="*/ 937260 h 1122045"/>
                <a:gd name="connsiteX18" fmla="*/ 670560 w 7208520"/>
                <a:gd name="connsiteY18" fmla="*/ 937260 h 1122045"/>
                <a:gd name="connsiteX19" fmla="*/ 697230 w 7208520"/>
                <a:gd name="connsiteY19" fmla="*/ 925830 h 1122045"/>
                <a:gd name="connsiteX20" fmla="*/ 710565 w 7208520"/>
                <a:gd name="connsiteY20" fmla="*/ 899160 h 1122045"/>
                <a:gd name="connsiteX21" fmla="*/ 750570 w 7208520"/>
                <a:gd name="connsiteY21" fmla="*/ 899160 h 1122045"/>
                <a:gd name="connsiteX22" fmla="*/ 767715 w 7208520"/>
                <a:gd name="connsiteY22" fmla="*/ 876300 h 1122045"/>
                <a:gd name="connsiteX23" fmla="*/ 862965 w 7208520"/>
                <a:gd name="connsiteY23" fmla="*/ 876300 h 1122045"/>
                <a:gd name="connsiteX24" fmla="*/ 885825 w 7208520"/>
                <a:gd name="connsiteY24" fmla="*/ 855345 h 1122045"/>
                <a:gd name="connsiteX25" fmla="*/ 925830 w 7208520"/>
                <a:gd name="connsiteY25" fmla="*/ 855345 h 1122045"/>
                <a:gd name="connsiteX26" fmla="*/ 939165 w 7208520"/>
                <a:gd name="connsiteY26" fmla="*/ 845820 h 1122045"/>
                <a:gd name="connsiteX27" fmla="*/ 996315 w 7208520"/>
                <a:gd name="connsiteY27" fmla="*/ 845820 h 1122045"/>
                <a:gd name="connsiteX28" fmla="*/ 1021080 w 7208520"/>
                <a:gd name="connsiteY28" fmla="*/ 817245 h 1122045"/>
                <a:gd name="connsiteX29" fmla="*/ 1143000 w 7208520"/>
                <a:gd name="connsiteY29" fmla="*/ 817245 h 1122045"/>
                <a:gd name="connsiteX30" fmla="*/ 1169670 w 7208520"/>
                <a:gd name="connsiteY30" fmla="*/ 800100 h 1122045"/>
                <a:gd name="connsiteX31" fmla="*/ 1360170 w 7208520"/>
                <a:gd name="connsiteY31" fmla="*/ 800100 h 1122045"/>
                <a:gd name="connsiteX32" fmla="*/ 1360170 w 7208520"/>
                <a:gd name="connsiteY32" fmla="*/ 784860 h 1122045"/>
                <a:gd name="connsiteX33" fmla="*/ 1466850 w 7208520"/>
                <a:gd name="connsiteY33" fmla="*/ 784860 h 1122045"/>
                <a:gd name="connsiteX34" fmla="*/ 1510665 w 7208520"/>
                <a:gd name="connsiteY34" fmla="*/ 744855 h 1122045"/>
                <a:gd name="connsiteX35" fmla="*/ 1607820 w 7208520"/>
                <a:gd name="connsiteY35" fmla="*/ 739140 h 1122045"/>
                <a:gd name="connsiteX36" fmla="*/ 1626870 w 7208520"/>
                <a:gd name="connsiteY36" fmla="*/ 725805 h 1122045"/>
                <a:gd name="connsiteX37" fmla="*/ 1699260 w 7208520"/>
                <a:gd name="connsiteY37" fmla="*/ 725805 h 1122045"/>
                <a:gd name="connsiteX38" fmla="*/ 1708785 w 7208520"/>
                <a:gd name="connsiteY38" fmla="*/ 706755 h 1122045"/>
                <a:gd name="connsiteX39" fmla="*/ 1851660 w 7208520"/>
                <a:gd name="connsiteY39" fmla="*/ 706755 h 1122045"/>
                <a:gd name="connsiteX40" fmla="*/ 1884045 w 7208520"/>
                <a:gd name="connsiteY40" fmla="*/ 695325 h 1122045"/>
                <a:gd name="connsiteX41" fmla="*/ 2106930 w 7208520"/>
                <a:gd name="connsiteY41" fmla="*/ 695325 h 1122045"/>
                <a:gd name="connsiteX42" fmla="*/ 2116455 w 7208520"/>
                <a:gd name="connsiteY42" fmla="*/ 674370 h 1122045"/>
                <a:gd name="connsiteX43" fmla="*/ 2213610 w 7208520"/>
                <a:gd name="connsiteY43" fmla="*/ 674370 h 1122045"/>
                <a:gd name="connsiteX44" fmla="*/ 2228850 w 7208520"/>
                <a:gd name="connsiteY44" fmla="*/ 657225 h 1122045"/>
                <a:gd name="connsiteX45" fmla="*/ 2266950 w 7208520"/>
                <a:gd name="connsiteY45" fmla="*/ 636270 h 1122045"/>
                <a:gd name="connsiteX46" fmla="*/ 2409825 w 7208520"/>
                <a:gd name="connsiteY46" fmla="*/ 636270 h 1122045"/>
                <a:gd name="connsiteX47" fmla="*/ 2442210 w 7208520"/>
                <a:gd name="connsiteY47" fmla="*/ 613410 h 1122045"/>
                <a:gd name="connsiteX48" fmla="*/ 2493645 w 7208520"/>
                <a:gd name="connsiteY48" fmla="*/ 613410 h 1122045"/>
                <a:gd name="connsiteX49" fmla="*/ 2493645 w 7208520"/>
                <a:gd name="connsiteY49" fmla="*/ 586740 h 1122045"/>
                <a:gd name="connsiteX50" fmla="*/ 2531745 w 7208520"/>
                <a:gd name="connsiteY50" fmla="*/ 571500 h 1122045"/>
                <a:gd name="connsiteX51" fmla="*/ 2573655 w 7208520"/>
                <a:gd name="connsiteY51" fmla="*/ 554355 h 1122045"/>
                <a:gd name="connsiteX52" fmla="*/ 2743200 w 7208520"/>
                <a:gd name="connsiteY52" fmla="*/ 554355 h 1122045"/>
                <a:gd name="connsiteX53" fmla="*/ 2762250 w 7208520"/>
                <a:gd name="connsiteY53" fmla="*/ 537210 h 1122045"/>
                <a:gd name="connsiteX54" fmla="*/ 2988945 w 7208520"/>
                <a:gd name="connsiteY54" fmla="*/ 537210 h 1122045"/>
                <a:gd name="connsiteX55" fmla="*/ 3011805 w 7208520"/>
                <a:gd name="connsiteY55" fmla="*/ 516255 h 1122045"/>
                <a:gd name="connsiteX56" fmla="*/ 3415665 w 7208520"/>
                <a:gd name="connsiteY56" fmla="*/ 516255 h 1122045"/>
                <a:gd name="connsiteX57" fmla="*/ 3436620 w 7208520"/>
                <a:gd name="connsiteY57" fmla="*/ 497205 h 1122045"/>
                <a:gd name="connsiteX58" fmla="*/ 3449955 w 7208520"/>
                <a:gd name="connsiteY58" fmla="*/ 497205 h 1122045"/>
                <a:gd name="connsiteX59" fmla="*/ 3470910 w 7208520"/>
                <a:gd name="connsiteY59" fmla="*/ 485775 h 1122045"/>
                <a:gd name="connsiteX60" fmla="*/ 3623310 w 7208520"/>
                <a:gd name="connsiteY60" fmla="*/ 485775 h 1122045"/>
                <a:gd name="connsiteX61" fmla="*/ 3636645 w 7208520"/>
                <a:gd name="connsiteY61" fmla="*/ 472440 h 1122045"/>
                <a:gd name="connsiteX62" fmla="*/ 3676650 w 7208520"/>
                <a:gd name="connsiteY62" fmla="*/ 451485 h 1122045"/>
                <a:gd name="connsiteX63" fmla="*/ 3752850 w 7208520"/>
                <a:gd name="connsiteY63" fmla="*/ 451485 h 1122045"/>
                <a:gd name="connsiteX64" fmla="*/ 3752850 w 7208520"/>
                <a:gd name="connsiteY64" fmla="*/ 422910 h 1122045"/>
                <a:gd name="connsiteX65" fmla="*/ 3985260 w 7208520"/>
                <a:gd name="connsiteY65" fmla="*/ 422910 h 1122045"/>
                <a:gd name="connsiteX66" fmla="*/ 3992880 w 7208520"/>
                <a:gd name="connsiteY66" fmla="*/ 405765 h 1122045"/>
                <a:gd name="connsiteX67" fmla="*/ 4057650 w 7208520"/>
                <a:gd name="connsiteY67" fmla="*/ 405765 h 1122045"/>
                <a:gd name="connsiteX68" fmla="*/ 4057650 w 7208520"/>
                <a:gd name="connsiteY68" fmla="*/ 392430 h 1122045"/>
                <a:gd name="connsiteX69" fmla="*/ 4131945 w 7208520"/>
                <a:gd name="connsiteY69" fmla="*/ 392430 h 1122045"/>
                <a:gd name="connsiteX70" fmla="*/ 4158615 w 7208520"/>
                <a:gd name="connsiteY70" fmla="*/ 363855 h 1122045"/>
                <a:gd name="connsiteX71" fmla="*/ 4158615 w 7208520"/>
                <a:gd name="connsiteY71" fmla="*/ 331470 h 1122045"/>
                <a:gd name="connsiteX72" fmla="*/ 4347210 w 7208520"/>
                <a:gd name="connsiteY72" fmla="*/ 331470 h 1122045"/>
                <a:gd name="connsiteX73" fmla="*/ 4347210 w 7208520"/>
                <a:gd name="connsiteY73" fmla="*/ 306705 h 1122045"/>
                <a:gd name="connsiteX74" fmla="*/ 4427220 w 7208520"/>
                <a:gd name="connsiteY74" fmla="*/ 306705 h 1122045"/>
                <a:gd name="connsiteX75" fmla="*/ 4440555 w 7208520"/>
                <a:gd name="connsiteY75" fmla="*/ 295275 h 1122045"/>
                <a:gd name="connsiteX76" fmla="*/ 4503420 w 7208520"/>
                <a:gd name="connsiteY76" fmla="*/ 295275 h 1122045"/>
                <a:gd name="connsiteX77" fmla="*/ 4528185 w 7208520"/>
                <a:gd name="connsiteY77" fmla="*/ 264795 h 1122045"/>
                <a:gd name="connsiteX78" fmla="*/ 4758690 w 7208520"/>
                <a:gd name="connsiteY78" fmla="*/ 264795 h 1122045"/>
                <a:gd name="connsiteX79" fmla="*/ 4766310 w 7208520"/>
                <a:gd name="connsiteY79" fmla="*/ 243840 h 1122045"/>
                <a:gd name="connsiteX80" fmla="*/ 4800600 w 7208520"/>
                <a:gd name="connsiteY80" fmla="*/ 219075 h 1122045"/>
                <a:gd name="connsiteX81" fmla="*/ 4920615 w 7208520"/>
                <a:gd name="connsiteY81" fmla="*/ 219075 h 1122045"/>
                <a:gd name="connsiteX82" fmla="*/ 4920615 w 7208520"/>
                <a:gd name="connsiteY82" fmla="*/ 203835 h 1122045"/>
                <a:gd name="connsiteX83" fmla="*/ 5122545 w 7208520"/>
                <a:gd name="connsiteY83" fmla="*/ 203835 h 1122045"/>
                <a:gd name="connsiteX84" fmla="*/ 5122545 w 7208520"/>
                <a:gd name="connsiteY84" fmla="*/ 184785 h 1122045"/>
                <a:gd name="connsiteX85" fmla="*/ 5354955 w 7208520"/>
                <a:gd name="connsiteY85" fmla="*/ 184785 h 1122045"/>
                <a:gd name="connsiteX86" fmla="*/ 5354955 w 7208520"/>
                <a:gd name="connsiteY86" fmla="*/ 165735 h 1122045"/>
                <a:gd name="connsiteX87" fmla="*/ 5644515 w 7208520"/>
                <a:gd name="connsiteY87" fmla="*/ 165735 h 1122045"/>
                <a:gd name="connsiteX88" fmla="*/ 5663565 w 7208520"/>
                <a:gd name="connsiteY88" fmla="*/ 133350 h 1122045"/>
                <a:gd name="connsiteX89" fmla="*/ 5852160 w 7208520"/>
                <a:gd name="connsiteY89" fmla="*/ 133350 h 1122045"/>
                <a:gd name="connsiteX90" fmla="*/ 5859780 w 7208520"/>
                <a:gd name="connsiteY90" fmla="*/ 116205 h 1122045"/>
                <a:gd name="connsiteX91" fmla="*/ 6015990 w 7208520"/>
                <a:gd name="connsiteY91" fmla="*/ 116205 h 1122045"/>
                <a:gd name="connsiteX92" fmla="*/ 6015990 w 7208520"/>
                <a:gd name="connsiteY92" fmla="*/ 89535 h 1122045"/>
                <a:gd name="connsiteX93" fmla="*/ 6292215 w 7208520"/>
                <a:gd name="connsiteY93" fmla="*/ 89535 h 1122045"/>
                <a:gd name="connsiteX94" fmla="*/ 6326505 w 7208520"/>
                <a:gd name="connsiteY94" fmla="*/ 80010 h 1122045"/>
                <a:gd name="connsiteX95" fmla="*/ 6326505 w 7208520"/>
                <a:gd name="connsiteY95" fmla="*/ 68580 h 1122045"/>
                <a:gd name="connsiteX96" fmla="*/ 6819900 w 7208520"/>
                <a:gd name="connsiteY96" fmla="*/ 68580 h 1122045"/>
                <a:gd name="connsiteX97" fmla="*/ 6819900 w 7208520"/>
                <a:gd name="connsiteY97" fmla="*/ 28575 h 1122045"/>
                <a:gd name="connsiteX98" fmla="*/ 6886575 w 7208520"/>
                <a:gd name="connsiteY98" fmla="*/ 28575 h 1122045"/>
                <a:gd name="connsiteX99" fmla="*/ 6892290 w 7208520"/>
                <a:gd name="connsiteY99" fmla="*/ 0 h 1122045"/>
                <a:gd name="connsiteX100" fmla="*/ 7208520 w 7208520"/>
                <a:gd name="connsiteY100" fmla="*/ 0 h 112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7208520" h="1122045">
                  <a:moveTo>
                    <a:pt x="0" y="1122045"/>
                  </a:moveTo>
                  <a:lnTo>
                    <a:pt x="70485" y="1106805"/>
                  </a:lnTo>
                  <a:lnTo>
                    <a:pt x="83820" y="1102995"/>
                  </a:lnTo>
                  <a:lnTo>
                    <a:pt x="175260" y="1101090"/>
                  </a:lnTo>
                  <a:lnTo>
                    <a:pt x="175260" y="1074420"/>
                  </a:lnTo>
                  <a:lnTo>
                    <a:pt x="232410" y="1074420"/>
                  </a:lnTo>
                  <a:lnTo>
                    <a:pt x="232410" y="1059180"/>
                  </a:lnTo>
                  <a:lnTo>
                    <a:pt x="339090" y="1059180"/>
                  </a:lnTo>
                  <a:lnTo>
                    <a:pt x="360045" y="1040130"/>
                  </a:lnTo>
                  <a:lnTo>
                    <a:pt x="369570" y="1043940"/>
                  </a:lnTo>
                  <a:lnTo>
                    <a:pt x="386715" y="1022985"/>
                  </a:lnTo>
                  <a:lnTo>
                    <a:pt x="453390" y="1022985"/>
                  </a:lnTo>
                  <a:lnTo>
                    <a:pt x="455295" y="1002030"/>
                  </a:lnTo>
                  <a:lnTo>
                    <a:pt x="476250" y="982980"/>
                  </a:lnTo>
                  <a:lnTo>
                    <a:pt x="565785" y="982980"/>
                  </a:lnTo>
                  <a:lnTo>
                    <a:pt x="596265" y="962025"/>
                  </a:lnTo>
                  <a:lnTo>
                    <a:pt x="632460" y="960120"/>
                  </a:lnTo>
                  <a:lnTo>
                    <a:pt x="645795" y="937260"/>
                  </a:lnTo>
                  <a:lnTo>
                    <a:pt x="670560" y="937260"/>
                  </a:lnTo>
                  <a:lnTo>
                    <a:pt x="697230" y="925830"/>
                  </a:lnTo>
                  <a:lnTo>
                    <a:pt x="710565" y="899160"/>
                  </a:lnTo>
                  <a:lnTo>
                    <a:pt x="750570" y="899160"/>
                  </a:lnTo>
                  <a:lnTo>
                    <a:pt x="767715" y="876300"/>
                  </a:lnTo>
                  <a:lnTo>
                    <a:pt x="862965" y="876300"/>
                  </a:lnTo>
                  <a:lnTo>
                    <a:pt x="885825" y="855345"/>
                  </a:lnTo>
                  <a:lnTo>
                    <a:pt x="925830" y="855345"/>
                  </a:lnTo>
                  <a:lnTo>
                    <a:pt x="939165" y="845820"/>
                  </a:lnTo>
                  <a:lnTo>
                    <a:pt x="996315" y="845820"/>
                  </a:lnTo>
                  <a:lnTo>
                    <a:pt x="1021080" y="817245"/>
                  </a:lnTo>
                  <a:lnTo>
                    <a:pt x="1143000" y="817245"/>
                  </a:lnTo>
                  <a:lnTo>
                    <a:pt x="1169670" y="800100"/>
                  </a:lnTo>
                  <a:lnTo>
                    <a:pt x="1360170" y="800100"/>
                  </a:lnTo>
                  <a:lnTo>
                    <a:pt x="1360170" y="784860"/>
                  </a:lnTo>
                  <a:lnTo>
                    <a:pt x="1466850" y="784860"/>
                  </a:lnTo>
                  <a:lnTo>
                    <a:pt x="1510665" y="744855"/>
                  </a:lnTo>
                  <a:lnTo>
                    <a:pt x="1607820" y="739140"/>
                  </a:lnTo>
                  <a:lnTo>
                    <a:pt x="1626870" y="725805"/>
                  </a:lnTo>
                  <a:lnTo>
                    <a:pt x="1699260" y="725805"/>
                  </a:lnTo>
                  <a:lnTo>
                    <a:pt x="1708785" y="706755"/>
                  </a:lnTo>
                  <a:lnTo>
                    <a:pt x="1851660" y="706755"/>
                  </a:lnTo>
                  <a:lnTo>
                    <a:pt x="1884045" y="695325"/>
                  </a:lnTo>
                  <a:lnTo>
                    <a:pt x="2106930" y="695325"/>
                  </a:lnTo>
                  <a:lnTo>
                    <a:pt x="2116455" y="674370"/>
                  </a:lnTo>
                  <a:lnTo>
                    <a:pt x="2213610" y="674370"/>
                  </a:lnTo>
                  <a:lnTo>
                    <a:pt x="2228850" y="657225"/>
                  </a:lnTo>
                  <a:lnTo>
                    <a:pt x="2266950" y="636270"/>
                  </a:lnTo>
                  <a:lnTo>
                    <a:pt x="2409825" y="636270"/>
                  </a:lnTo>
                  <a:lnTo>
                    <a:pt x="2442210" y="613410"/>
                  </a:lnTo>
                  <a:lnTo>
                    <a:pt x="2493645" y="613410"/>
                  </a:lnTo>
                  <a:lnTo>
                    <a:pt x="2493645" y="586740"/>
                  </a:lnTo>
                  <a:lnTo>
                    <a:pt x="2531745" y="571500"/>
                  </a:lnTo>
                  <a:lnTo>
                    <a:pt x="2573655" y="554355"/>
                  </a:lnTo>
                  <a:lnTo>
                    <a:pt x="2743200" y="554355"/>
                  </a:lnTo>
                  <a:lnTo>
                    <a:pt x="2762250" y="537210"/>
                  </a:lnTo>
                  <a:lnTo>
                    <a:pt x="2988945" y="537210"/>
                  </a:lnTo>
                  <a:lnTo>
                    <a:pt x="3011805" y="516255"/>
                  </a:lnTo>
                  <a:lnTo>
                    <a:pt x="3415665" y="516255"/>
                  </a:lnTo>
                  <a:lnTo>
                    <a:pt x="3436620" y="497205"/>
                  </a:lnTo>
                  <a:lnTo>
                    <a:pt x="3449955" y="497205"/>
                  </a:lnTo>
                  <a:lnTo>
                    <a:pt x="3470910" y="485775"/>
                  </a:lnTo>
                  <a:lnTo>
                    <a:pt x="3623310" y="485775"/>
                  </a:lnTo>
                  <a:lnTo>
                    <a:pt x="3636645" y="472440"/>
                  </a:lnTo>
                  <a:lnTo>
                    <a:pt x="3676650" y="451485"/>
                  </a:lnTo>
                  <a:lnTo>
                    <a:pt x="3752850" y="451485"/>
                  </a:lnTo>
                  <a:lnTo>
                    <a:pt x="3752850" y="422910"/>
                  </a:lnTo>
                  <a:lnTo>
                    <a:pt x="3985260" y="422910"/>
                  </a:lnTo>
                  <a:lnTo>
                    <a:pt x="3992880" y="405765"/>
                  </a:lnTo>
                  <a:lnTo>
                    <a:pt x="4057650" y="405765"/>
                  </a:lnTo>
                  <a:lnTo>
                    <a:pt x="4057650" y="392430"/>
                  </a:lnTo>
                  <a:lnTo>
                    <a:pt x="4131945" y="392430"/>
                  </a:lnTo>
                  <a:lnTo>
                    <a:pt x="4158615" y="363855"/>
                  </a:lnTo>
                  <a:lnTo>
                    <a:pt x="4158615" y="331470"/>
                  </a:lnTo>
                  <a:lnTo>
                    <a:pt x="4347210" y="331470"/>
                  </a:lnTo>
                  <a:lnTo>
                    <a:pt x="4347210" y="306705"/>
                  </a:lnTo>
                  <a:lnTo>
                    <a:pt x="4427220" y="306705"/>
                  </a:lnTo>
                  <a:lnTo>
                    <a:pt x="4440555" y="295275"/>
                  </a:lnTo>
                  <a:lnTo>
                    <a:pt x="4503420" y="295275"/>
                  </a:lnTo>
                  <a:lnTo>
                    <a:pt x="4528185" y="264795"/>
                  </a:lnTo>
                  <a:lnTo>
                    <a:pt x="4758690" y="264795"/>
                  </a:lnTo>
                  <a:lnTo>
                    <a:pt x="4766310" y="243840"/>
                  </a:lnTo>
                  <a:lnTo>
                    <a:pt x="4800600" y="219075"/>
                  </a:lnTo>
                  <a:lnTo>
                    <a:pt x="4920615" y="219075"/>
                  </a:lnTo>
                  <a:lnTo>
                    <a:pt x="4920615" y="203835"/>
                  </a:lnTo>
                  <a:lnTo>
                    <a:pt x="5122545" y="203835"/>
                  </a:lnTo>
                  <a:lnTo>
                    <a:pt x="5122545" y="184785"/>
                  </a:lnTo>
                  <a:lnTo>
                    <a:pt x="5354955" y="184785"/>
                  </a:lnTo>
                  <a:lnTo>
                    <a:pt x="5354955" y="165735"/>
                  </a:lnTo>
                  <a:lnTo>
                    <a:pt x="5644515" y="165735"/>
                  </a:lnTo>
                  <a:lnTo>
                    <a:pt x="5663565" y="133350"/>
                  </a:lnTo>
                  <a:lnTo>
                    <a:pt x="5852160" y="133350"/>
                  </a:lnTo>
                  <a:lnTo>
                    <a:pt x="5859780" y="116205"/>
                  </a:lnTo>
                  <a:lnTo>
                    <a:pt x="6015990" y="116205"/>
                  </a:lnTo>
                  <a:lnTo>
                    <a:pt x="6015990" y="89535"/>
                  </a:lnTo>
                  <a:lnTo>
                    <a:pt x="6292215" y="89535"/>
                  </a:lnTo>
                  <a:lnTo>
                    <a:pt x="6326505" y="80010"/>
                  </a:lnTo>
                  <a:lnTo>
                    <a:pt x="6326505" y="68580"/>
                  </a:lnTo>
                  <a:lnTo>
                    <a:pt x="6819900" y="68580"/>
                  </a:lnTo>
                  <a:lnTo>
                    <a:pt x="6819900" y="28575"/>
                  </a:lnTo>
                  <a:lnTo>
                    <a:pt x="6886575" y="28575"/>
                  </a:lnTo>
                  <a:lnTo>
                    <a:pt x="6892290" y="0"/>
                  </a:lnTo>
                  <a:lnTo>
                    <a:pt x="7208520" y="0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40775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4966FAA-28D7-F21A-F692-10614618C115}"/>
              </a:ext>
            </a:extLst>
          </p:cNvPr>
          <p:cNvSpPr/>
          <p:nvPr/>
        </p:nvSpPr>
        <p:spPr>
          <a:xfrm>
            <a:off x="155861" y="1975063"/>
            <a:ext cx="2036619" cy="111484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E9C092B-2C2B-E461-6001-CCF5A4E33AD5}"/>
              </a:ext>
            </a:extLst>
          </p:cNvPr>
          <p:cNvGrpSpPr/>
          <p:nvPr/>
        </p:nvGrpSpPr>
        <p:grpSpPr>
          <a:xfrm>
            <a:off x="699686" y="2071591"/>
            <a:ext cx="437597" cy="921790"/>
            <a:chOff x="-321547" y="2555933"/>
            <a:chExt cx="1808704" cy="381000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BEE484-14DE-8A24-B3B6-175CCDE32E60}"/>
                </a:ext>
              </a:extLst>
            </p:cNvPr>
            <p:cNvSpPr/>
            <p:nvPr/>
          </p:nvSpPr>
          <p:spPr>
            <a:xfrm>
              <a:off x="295633" y="3391759"/>
              <a:ext cx="976277" cy="953360"/>
            </a:xfrm>
            <a:custGeom>
              <a:avLst/>
              <a:gdLst>
                <a:gd name="connsiteX0" fmla="*/ 68752 w 976277"/>
                <a:gd name="connsiteY0" fmla="*/ 0 h 953360"/>
                <a:gd name="connsiteX1" fmla="*/ 595850 w 976277"/>
                <a:gd name="connsiteY1" fmla="*/ 0 h 953360"/>
                <a:gd name="connsiteX2" fmla="*/ 655435 w 976277"/>
                <a:gd name="connsiteY2" fmla="*/ 4584 h 953360"/>
                <a:gd name="connsiteX3" fmla="*/ 708144 w 976277"/>
                <a:gd name="connsiteY3" fmla="*/ 16043 h 953360"/>
                <a:gd name="connsiteX4" fmla="*/ 976277 w 976277"/>
                <a:gd name="connsiteY4" fmla="*/ 538557 h 953360"/>
                <a:gd name="connsiteX5" fmla="*/ 861690 w 976277"/>
                <a:gd name="connsiteY5" fmla="*/ 708145 h 953360"/>
                <a:gd name="connsiteX6" fmla="*/ 850232 w 976277"/>
                <a:gd name="connsiteY6" fmla="*/ 776897 h 953360"/>
                <a:gd name="connsiteX7" fmla="*/ 834190 w 976277"/>
                <a:gd name="connsiteY7" fmla="*/ 834190 h 953360"/>
                <a:gd name="connsiteX8" fmla="*/ 676060 w 976277"/>
                <a:gd name="connsiteY8" fmla="*/ 912109 h 953360"/>
                <a:gd name="connsiteX9" fmla="*/ 302508 w 976277"/>
                <a:gd name="connsiteY9" fmla="*/ 953360 h 953360"/>
                <a:gd name="connsiteX10" fmla="*/ 64169 w 976277"/>
                <a:gd name="connsiteY10" fmla="*/ 847940 h 953360"/>
                <a:gd name="connsiteX11" fmla="*/ 0 w 976277"/>
                <a:gd name="connsiteY11" fmla="*/ 598142 h 953360"/>
                <a:gd name="connsiteX12" fmla="*/ 80211 w 976277"/>
                <a:gd name="connsiteY12" fmla="*/ 375844 h 953360"/>
                <a:gd name="connsiteX13" fmla="*/ 68752 w 976277"/>
                <a:gd name="connsiteY13" fmla="*/ 0 h 95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6277" h="953360">
                  <a:moveTo>
                    <a:pt x="68752" y="0"/>
                  </a:moveTo>
                  <a:lnTo>
                    <a:pt x="595850" y="0"/>
                  </a:lnTo>
                  <a:lnTo>
                    <a:pt x="655435" y="4584"/>
                  </a:lnTo>
                  <a:lnTo>
                    <a:pt x="708144" y="16043"/>
                  </a:lnTo>
                  <a:lnTo>
                    <a:pt x="976277" y="538557"/>
                  </a:lnTo>
                  <a:lnTo>
                    <a:pt x="861690" y="708145"/>
                  </a:lnTo>
                  <a:lnTo>
                    <a:pt x="850232" y="776897"/>
                  </a:lnTo>
                  <a:lnTo>
                    <a:pt x="834190" y="834190"/>
                  </a:lnTo>
                  <a:lnTo>
                    <a:pt x="676060" y="912109"/>
                  </a:lnTo>
                  <a:lnTo>
                    <a:pt x="302508" y="953360"/>
                  </a:lnTo>
                  <a:lnTo>
                    <a:pt x="64169" y="847940"/>
                  </a:lnTo>
                  <a:lnTo>
                    <a:pt x="0" y="598142"/>
                  </a:lnTo>
                  <a:lnTo>
                    <a:pt x="80211" y="375844"/>
                  </a:lnTo>
                  <a:lnTo>
                    <a:pt x="6875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C67B4887-AC09-0CA3-B0AC-841D84D48E21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133" r="26395"/>
            <a:stretch/>
          </p:blipFill>
          <p:spPr>
            <a:xfrm>
              <a:off x="-321547" y="2555933"/>
              <a:ext cx="1808704" cy="3810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44193A-D2D0-115F-A442-F9E59DA0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08" y="582711"/>
            <a:ext cx="10917190" cy="639992"/>
          </a:xfrm>
        </p:spPr>
        <p:txBody>
          <a:bodyPr anchor="t">
            <a:normAutofit/>
          </a:bodyPr>
          <a:lstStyle/>
          <a:p>
            <a:r>
              <a:rPr lang="en-GB" dirty="0"/>
              <a:t>TRAVERSE Fracture </a:t>
            </a:r>
            <a:r>
              <a:rPr lang="en-GB" dirty="0" err="1"/>
              <a:t>substudy</a:t>
            </a:r>
            <a:r>
              <a:rPr lang="en-GB" dirty="0"/>
              <a:t>: results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C5E5D65-05FA-8229-6EC2-BA5B11EBC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2164" y="112552"/>
            <a:ext cx="1227881" cy="430167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D15B5-DFD4-E6C8-00A7-EC75142DFF94}"/>
              </a:ext>
            </a:extLst>
          </p:cNvPr>
          <p:cNvSpPr/>
          <p:nvPr/>
        </p:nvSpPr>
        <p:spPr>
          <a:xfrm>
            <a:off x="-592852" y="1340465"/>
            <a:ext cx="5948630" cy="449779"/>
          </a:xfrm>
          <a:prstGeom prst="roundRect">
            <a:avLst>
              <a:gd name="adj" fmla="val 50000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E37F9-7738-1E2B-E7FF-134A6E8535AD}"/>
              </a:ext>
            </a:extLst>
          </p:cNvPr>
          <p:cNvSpPr txBox="1">
            <a:spLocks/>
          </p:cNvSpPr>
          <p:nvPr/>
        </p:nvSpPr>
        <p:spPr>
          <a:xfrm>
            <a:off x="688769" y="1360561"/>
            <a:ext cx="4407160" cy="42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EA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Age, race and medications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aphicFrame>
        <p:nvGraphicFramePr>
          <p:cNvPr id="30" name="Table 11">
            <a:extLst>
              <a:ext uri="{FF2B5EF4-FFF2-40B4-BE49-F238E27FC236}">
                <a16:creationId xmlns:a16="http://schemas.microsoft.com/office/drawing/2014/main" id="{52EB1696-2B20-06E6-1F2D-8E07FF01E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916471"/>
              </p:ext>
            </p:extLst>
          </p:nvPr>
        </p:nvGraphicFramePr>
        <p:xfrm>
          <a:off x="1524001" y="1976968"/>
          <a:ext cx="9965870" cy="40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463">
                  <a:extLst>
                    <a:ext uri="{9D8B030D-6E8A-4147-A177-3AD203B41FA5}">
                      <a16:colId xmlns:a16="http://schemas.microsoft.com/office/drawing/2014/main" val="3155700149"/>
                    </a:ext>
                  </a:extLst>
                </a:gridCol>
                <a:gridCol w="2161309">
                  <a:extLst>
                    <a:ext uri="{9D8B030D-6E8A-4147-A177-3AD203B41FA5}">
                      <a16:colId xmlns:a16="http://schemas.microsoft.com/office/drawing/2014/main" val="142981696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898836790"/>
                    </a:ext>
                  </a:extLst>
                </a:gridCol>
                <a:gridCol w="976745">
                  <a:extLst>
                    <a:ext uri="{9D8B030D-6E8A-4147-A177-3AD203B41FA5}">
                      <a16:colId xmlns:a16="http://schemas.microsoft.com/office/drawing/2014/main" val="356617585"/>
                    </a:ext>
                  </a:extLst>
                </a:gridCol>
                <a:gridCol w="1714501">
                  <a:extLst>
                    <a:ext uri="{9D8B030D-6E8A-4147-A177-3AD203B41FA5}">
                      <a16:colId xmlns:a16="http://schemas.microsoft.com/office/drawing/2014/main" val="1152918933"/>
                    </a:ext>
                  </a:extLst>
                </a:gridCol>
                <a:gridCol w="1909452">
                  <a:extLst>
                    <a:ext uri="{9D8B030D-6E8A-4147-A177-3AD203B41FA5}">
                      <a16:colId xmlns:a16="http://schemas.microsoft.com/office/drawing/2014/main" val="2804417613"/>
                    </a:ext>
                  </a:extLst>
                </a:gridCol>
              </a:tblGrid>
              <a:tr h="486875">
                <a:tc gridSpan="3">
                  <a:txBody>
                    <a:bodyPr/>
                    <a:lstStyle/>
                    <a:p>
                      <a:r>
                        <a:rPr lang="en-GB" sz="22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Subgroup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2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Hazard ratio</a:t>
                      </a:r>
                    </a:p>
                    <a:p>
                      <a:pPr algn="ctr"/>
                      <a:r>
                        <a:rPr lang="en-GB" sz="22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(95% CI)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p value for interaction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80348"/>
                  </a:ext>
                </a:extLst>
              </a:tr>
              <a:tr h="540000">
                <a:tc rowSpan="2">
                  <a:txBody>
                    <a:bodyPr/>
                    <a:lstStyle/>
                    <a:p>
                      <a:pPr algn="l"/>
                      <a:endParaRPr lang="en-GB" sz="2200" b="0" kern="120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5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200" baseline="0" dirty="0">
                          <a:solidFill>
                            <a:schemeClr val="accent1"/>
                          </a:solidFill>
                          <a:latin typeface="+mj-lt"/>
                        </a:rPr>
                        <a:t>Age</a:t>
                      </a:r>
                      <a:endParaRPr lang="en-GB" sz="2200" b="0" kern="120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45–64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1.43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(0.86-2.39)</a:t>
                      </a:r>
                      <a:endParaRPr kumimoji="0" lang="en-US" sz="2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8595B"/>
                        </a:solidFill>
                        <a:effectLst/>
                        <a:uLnTx/>
                        <a:uFillTx/>
                        <a:latin typeface="Poppins Ligh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0.98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369798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l"/>
                      <a:endParaRPr lang="en-GB" sz="2200" b="0" kern="120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D5E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2200" b="0" kern="120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≥65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1.42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(0.94-2.14)</a:t>
                      </a:r>
                      <a:endParaRPr kumimoji="0" lang="en-US" sz="2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8595B"/>
                        </a:solidFill>
                        <a:effectLst/>
                        <a:uLnTx/>
                        <a:uFillTx/>
                        <a:latin typeface="Poppins Ligh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aseline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D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56720"/>
                  </a:ext>
                </a:extLst>
              </a:tr>
              <a:tr h="540000">
                <a:tc rowSpan="2">
                  <a:txBody>
                    <a:bodyPr/>
                    <a:lstStyle/>
                    <a:p>
                      <a:pPr algn="l"/>
                      <a:endParaRPr lang="en-GB" sz="2200" baseline="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B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200" baseline="0" dirty="0">
                          <a:latin typeface="+mj-lt"/>
                        </a:rPr>
                        <a:t>Race</a:t>
                      </a:r>
                      <a:endParaRPr lang="en-GB" sz="2200" baseline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aseline="0" dirty="0"/>
                        <a:t>Black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1.05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(0.46-2.38)</a:t>
                      </a:r>
                      <a:endParaRPr kumimoji="0" lang="en-US" sz="2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8595B"/>
                        </a:solidFill>
                        <a:effectLst/>
                        <a:uLnTx/>
                        <a:uFillTx/>
                        <a:latin typeface="Poppins Ligh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0.68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404631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l"/>
                      <a:endParaRPr lang="en-GB" sz="2200" baseline="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B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22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aseline="0" dirty="0"/>
                        <a:t>White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1.52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(1.07-2.17)</a:t>
                      </a:r>
                      <a:endParaRPr kumimoji="0" lang="en-US" sz="2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8595B"/>
                        </a:solidFill>
                        <a:effectLst/>
                        <a:uLnTx/>
                        <a:uFillTx/>
                        <a:latin typeface="Poppins Ligh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2541"/>
                  </a:ext>
                </a:extLst>
              </a:tr>
              <a:tr h="540000">
                <a:tc rowSpan="2">
                  <a:txBody>
                    <a:bodyPr/>
                    <a:lstStyle/>
                    <a:p>
                      <a:pPr algn="l"/>
                      <a:endParaRPr lang="en-GB" sz="2200" baseline="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5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200" baseline="0" dirty="0">
                          <a:latin typeface="+mj-lt"/>
                        </a:rPr>
                        <a:t>Osteoporosis medication</a:t>
                      </a:r>
                      <a:endParaRPr lang="en-GB" sz="2200" baseline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aseline="0" dirty="0"/>
                        <a:t>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1.42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(1.03-1.96)</a:t>
                      </a:r>
                      <a:endParaRPr kumimoji="0" lang="en-US" sz="2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8595B"/>
                        </a:solidFill>
                        <a:effectLst/>
                        <a:uLnTx/>
                        <a:uFillTx/>
                        <a:latin typeface="Poppins Ligh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22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0.82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580442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l"/>
                      <a:endParaRPr lang="en-GB" sz="2200" baseline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GB" sz="22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aseline="0" dirty="0"/>
                        <a:t>Yes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Poppins Light"/>
                          <a:ea typeface="+mn-ea"/>
                          <a:cs typeface="+mn-cs"/>
                        </a:rPr>
                        <a:t>  1.76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9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(0.16-19.57)</a:t>
                      </a:r>
                      <a:endParaRPr kumimoji="0" lang="en-US" sz="2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8595B"/>
                        </a:solidFill>
                        <a:effectLst/>
                        <a:uLnTx/>
                        <a:uFillTx/>
                        <a:latin typeface="Poppins Ligh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D5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US" sz="22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D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47045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8A36C322-2FE6-A9C2-5D51-E9F4C7FB2395}"/>
              </a:ext>
            </a:extLst>
          </p:cNvPr>
          <p:cNvGrpSpPr/>
          <p:nvPr/>
        </p:nvGrpSpPr>
        <p:grpSpPr>
          <a:xfrm>
            <a:off x="1756415" y="2818380"/>
            <a:ext cx="870602" cy="870602"/>
            <a:chOff x="7018107" y="2797598"/>
            <a:chExt cx="870602" cy="870602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557337E-3983-25AB-AB5B-EFA8B11DA4C2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18107" y="2797598"/>
              <a:ext cx="870602" cy="870602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5D751DEA-11E9-8E33-E163-BF853240B7E8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18107" y="2797598"/>
              <a:ext cx="870602" cy="87060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615AAEF-8AFC-E4E5-3B3E-E32C06B417FA}"/>
              </a:ext>
            </a:extLst>
          </p:cNvPr>
          <p:cNvGrpSpPr/>
          <p:nvPr/>
        </p:nvGrpSpPr>
        <p:grpSpPr>
          <a:xfrm>
            <a:off x="1750873" y="3932380"/>
            <a:ext cx="870602" cy="870602"/>
            <a:chOff x="1678136" y="3932380"/>
            <a:chExt cx="870602" cy="870602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6A1D333B-E680-3DCF-4AF6-65557CE7DF13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8136" y="3932380"/>
              <a:ext cx="870602" cy="870602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A9C628D-45AB-BC45-39A5-82B9071219B4}"/>
                </a:ext>
              </a:extLst>
            </p:cNvPr>
            <p:cNvGrpSpPr/>
            <p:nvPr/>
          </p:nvGrpSpPr>
          <p:grpSpPr>
            <a:xfrm>
              <a:off x="1678136" y="3932380"/>
              <a:ext cx="870602" cy="870602"/>
              <a:chOff x="1678136" y="3932380"/>
              <a:chExt cx="870602" cy="870602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5D81F77-2F2D-89E8-659B-82E3CC0DA548}"/>
                  </a:ext>
                </a:extLst>
              </p:cNvPr>
              <p:cNvSpPr/>
              <p:nvPr/>
            </p:nvSpPr>
            <p:spPr>
              <a:xfrm>
                <a:off x="1752972" y="4299910"/>
                <a:ext cx="602166" cy="419286"/>
              </a:xfrm>
              <a:custGeom>
                <a:avLst/>
                <a:gdLst>
                  <a:gd name="connsiteX0" fmla="*/ 267629 w 602166"/>
                  <a:gd name="connsiteY0" fmla="*/ 33454 h 419286"/>
                  <a:gd name="connsiteX1" fmla="*/ 202952 w 602166"/>
                  <a:gd name="connsiteY1" fmla="*/ 0 h 419286"/>
                  <a:gd name="connsiteX2" fmla="*/ 156117 w 602166"/>
                  <a:gd name="connsiteY2" fmla="*/ 0 h 419286"/>
                  <a:gd name="connsiteX3" fmla="*/ 95900 w 602166"/>
                  <a:gd name="connsiteY3" fmla="*/ 31224 h 419286"/>
                  <a:gd name="connsiteX4" fmla="*/ 44605 w 602166"/>
                  <a:gd name="connsiteY4" fmla="*/ 73598 h 419286"/>
                  <a:gd name="connsiteX5" fmla="*/ 22302 w 602166"/>
                  <a:gd name="connsiteY5" fmla="*/ 138275 h 419286"/>
                  <a:gd name="connsiteX6" fmla="*/ 0 w 602166"/>
                  <a:gd name="connsiteY6" fmla="*/ 189571 h 419286"/>
                  <a:gd name="connsiteX7" fmla="*/ 0 w 602166"/>
                  <a:gd name="connsiteY7" fmla="*/ 265399 h 419286"/>
                  <a:gd name="connsiteX8" fmla="*/ 22302 w 602166"/>
                  <a:gd name="connsiteY8" fmla="*/ 314465 h 419286"/>
                  <a:gd name="connsiteX9" fmla="*/ 86979 w 602166"/>
                  <a:gd name="connsiteY9" fmla="*/ 334537 h 419286"/>
                  <a:gd name="connsiteX10" fmla="*/ 147196 w 602166"/>
                  <a:gd name="connsiteY10" fmla="*/ 343458 h 419286"/>
                  <a:gd name="connsiteX11" fmla="*/ 169498 w 602166"/>
                  <a:gd name="connsiteY11" fmla="*/ 374681 h 419286"/>
                  <a:gd name="connsiteX12" fmla="*/ 227485 w 602166"/>
                  <a:gd name="connsiteY12" fmla="*/ 403674 h 419286"/>
                  <a:gd name="connsiteX13" fmla="*/ 330076 w 602166"/>
                  <a:gd name="connsiteY13" fmla="*/ 419286 h 419286"/>
                  <a:gd name="connsiteX14" fmla="*/ 408134 w 602166"/>
                  <a:gd name="connsiteY14" fmla="*/ 419286 h 419286"/>
                  <a:gd name="connsiteX15" fmla="*/ 504035 w 602166"/>
                  <a:gd name="connsiteY15" fmla="*/ 403674 h 419286"/>
                  <a:gd name="connsiteX16" fmla="*/ 546409 w 602166"/>
                  <a:gd name="connsiteY16" fmla="*/ 381372 h 419286"/>
                  <a:gd name="connsiteX17" fmla="*/ 586554 w 602166"/>
                  <a:gd name="connsiteY17" fmla="*/ 305544 h 419286"/>
                  <a:gd name="connsiteX18" fmla="*/ 602166 w 602166"/>
                  <a:gd name="connsiteY18" fmla="*/ 205183 h 419286"/>
                  <a:gd name="connsiteX19" fmla="*/ 555330 w 602166"/>
                  <a:gd name="connsiteY19" fmla="*/ 107052 h 419286"/>
                  <a:gd name="connsiteX20" fmla="*/ 508495 w 602166"/>
                  <a:gd name="connsiteY20" fmla="*/ 33454 h 419286"/>
                  <a:gd name="connsiteX21" fmla="*/ 450509 w 602166"/>
                  <a:gd name="connsiteY21" fmla="*/ 35684 h 419286"/>
                  <a:gd name="connsiteX22" fmla="*/ 408134 w 602166"/>
                  <a:gd name="connsiteY22" fmla="*/ 8921 h 419286"/>
                  <a:gd name="connsiteX23" fmla="*/ 359069 w 602166"/>
                  <a:gd name="connsiteY23" fmla="*/ 4461 h 419286"/>
                  <a:gd name="connsiteX24" fmla="*/ 332306 w 602166"/>
                  <a:gd name="connsiteY24" fmla="*/ 4461 h 419286"/>
                  <a:gd name="connsiteX25" fmla="*/ 267629 w 602166"/>
                  <a:gd name="connsiteY25" fmla="*/ 33454 h 41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02166" h="419286">
                    <a:moveTo>
                      <a:pt x="267629" y="33454"/>
                    </a:moveTo>
                    <a:lnTo>
                      <a:pt x="202952" y="0"/>
                    </a:lnTo>
                    <a:lnTo>
                      <a:pt x="156117" y="0"/>
                    </a:lnTo>
                    <a:lnTo>
                      <a:pt x="95900" y="31224"/>
                    </a:lnTo>
                    <a:lnTo>
                      <a:pt x="44605" y="73598"/>
                    </a:lnTo>
                    <a:lnTo>
                      <a:pt x="22302" y="138275"/>
                    </a:lnTo>
                    <a:lnTo>
                      <a:pt x="0" y="189571"/>
                    </a:lnTo>
                    <a:lnTo>
                      <a:pt x="0" y="265399"/>
                    </a:lnTo>
                    <a:lnTo>
                      <a:pt x="22302" y="314465"/>
                    </a:lnTo>
                    <a:lnTo>
                      <a:pt x="86979" y="334537"/>
                    </a:lnTo>
                    <a:lnTo>
                      <a:pt x="147196" y="343458"/>
                    </a:lnTo>
                    <a:lnTo>
                      <a:pt x="169498" y="374681"/>
                    </a:lnTo>
                    <a:lnTo>
                      <a:pt x="227485" y="403674"/>
                    </a:lnTo>
                    <a:lnTo>
                      <a:pt x="330076" y="419286"/>
                    </a:lnTo>
                    <a:lnTo>
                      <a:pt x="408134" y="419286"/>
                    </a:lnTo>
                    <a:lnTo>
                      <a:pt x="504035" y="403674"/>
                    </a:lnTo>
                    <a:lnTo>
                      <a:pt x="546409" y="381372"/>
                    </a:lnTo>
                    <a:lnTo>
                      <a:pt x="586554" y="305544"/>
                    </a:lnTo>
                    <a:lnTo>
                      <a:pt x="602166" y="205183"/>
                    </a:lnTo>
                    <a:lnTo>
                      <a:pt x="555330" y="107052"/>
                    </a:lnTo>
                    <a:lnTo>
                      <a:pt x="508495" y="33454"/>
                    </a:lnTo>
                    <a:lnTo>
                      <a:pt x="450509" y="35684"/>
                    </a:lnTo>
                    <a:lnTo>
                      <a:pt x="408134" y="8921"/>
                    </a:lnTo>
                    <a:lnTo>
                      <a:pt x="359069" y="4461"/>
                    </a:lnTo>
                    <a:lnTo>
                      <a:pt x="332306" y="4461"/>
                    </a:lnTo>
                    <a:lnTo>
                      <a:pt x="267629" y="3345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017F0DC-0F60-DE0B-3D36-135ACB297A2E}"/>
                  </a:ext>
                </a:extLst>
              </p:cNvPr>
              <p:cNvSpPr/>
              <p:nvPr/>
            </p:nvSpPr>
            <p:spPr>
              <a:xfrm>
                <a:off x="2002758" y="4020742"/>
                <a:ext cx="214104" cy="2141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42BB14B-0C60-BF8C-C02F-0E0FDBC30819}"/>
                  </a:ext>
                </a:extLst>
              </p:cNvPr>
              <p:cNvSpPr/>
              <p:nvPr/>
            </p:nvSpPr>
            <p:spPr>
              <a:xfrm>
                <a:off x="1837721" y="405835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F03F1A3E-CB01-94B9-09F7-ED8CF68DF1FB}"/>
                  </a:ext>
                </a:extLst>
              </p:cNvPr>
              <p:cNvPicPr>
                <a:picLocks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678136" y="3932380"/>
                <a:ext cx="870602" cy="870602"/>
              </a:xfrm>
              <a:prstGeom prst="rect">
                <a:avLst/>
              </a:prstGeom>
            </p:spPr>
          </p:pic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EE7984E-8A18-17C7-DE80-1D335D1F7EE3}"/>
              </a:ext>
            </a:extLst>
          </p:cNvPr>
          <p:cNvGrpSpPr/>
          <p:nvPr/>
        </p:nvGrpSpPr>
        <p:grpSpPr>
          <a:xfrm>
            <a:off x="1732571" y="4927575"/>
            <a:ext cx="1040644" cy="958497"/>
            <a:chOff x="1659834" y="4917184"/>
            <a:chExt cx="1040644" cy="95849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E5246BD-8D96-889F-A32F-BC9622290781}"/>
                </a:ext>
              </a:extLst>
            </p:cNvPr>
            <p:cNvSpPr/>
            <p:nvPr/>
          </p:nvSpPr>
          <p:spPr>
            <a:xfrm>
              <a:off x="1675098" y="5471944"/>
              <a:ext cx="324622" cy="3060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8010B9-E810-AA8D-032C-A813C621A52A}"/>
                </a:ext>
              </a:extLst>
            </p:cNvPr>
            <p:cNvSpPr/>
            <p:nvPr/>
          </p:nvSpPr>
          <p:spPr>
            <a:xfrm>
              <a:off x="2162966" y="5000340"/>
              <a:ext cx="449605" cy="458719"/>
            </a:xfrm>
            <a:custGeom>
              <a:avLst/>
              <a:gdLst>
                <a:gd name="connsiteX0" fmla="*/ 45568 w 449605"/>
                <a:gd name="connsiteY0" fmla="*/ 458719 h 458719"/>
                <a:gd name="connsiteX1" fmla="*/ 0 w 449605"/>
                <a:gd name="connsiteY1" fmla="*/ 407075 h 458719"/>
                <a:gd name="connsiteX2" fmla="*/ 42530 w 449605"/>
                <a:gd name="connsiteY2" fmla="*/ 361507 h 458719"/>
                <a:gd name="connsiteX3" fmla="*/ 12152 w 449605"/>
                <a:gd name="connsiteY3" fmla="*/ 331128 h 458719"/>
                <a:gd name="connsiteX4" fmla="*/ 221765 w 449605"/>
                <a:gd name="connsiteY4" fmla="*/ 133667 h 458719"/>
                <a:gd name="connsiteX5" fmla="*/ 200500 w 449605"/>
                <a:gd name="connsiteY5" fmla="*/ 97212 h 458719"/>
                <a:gd name="connsiteX6" fmla="*/ 243030 w 449605"/>
                <a:gd name="connsiteY6" fmla="*/ 57720 h 458719"/>
                <a:gd name="connsiteX7" fmla="*/ 297712 w 449605"/>
                <a:gd name="connsiteY7" fmla="*/ 106326 h 458719"/>
                <a:gd name="connsiteX8" fmla="*/ 334166 w 449605"/>
                <a:gd name="connsiteY8" fmla="*/ 75947 h 458719"/>
                <a:gd name="connsiteX9" fmla="*/ 322015 w 449605"/>
                <a:gd name="connsiteY9" fmla="*/ 36455 h 458719"/>
                <a:gd name="connsiteX10" fmla="*/ 352393 w 449605"/>
                <a:gd name="connsiteY10" fmla="*/ 0 h 458719"/>
                <a:gd name="connsiteX11" fmla="*/ 449605 w 449605"/>
                <a:gd name="connsiteY11" fmla="*/ 103288 h 458719"/>
                <a:gd name="connsiteX12" fmla="*/ 416189 w 449605"/>
                <a:gd name="connsiteY12" fmla="*/ 142780 h 458719"/>
                <a:gd name="connsiteX13" fmla="*/ 388848 w 449605"/>
                <a:gd name="connsiteY13" fmla="*/ 127591 h 458719"/>
                <a:gd name="connsiteX14" fmla="*/ 349356 w 449605"/>
                <a:gd name="connsiteY14" fmla="*/ 154932 h 458719"/>
                <a:gd name="connsiteX15" fmla="*/ 397962 w 449605"/>
                <a:gd name="connsiteY15" fmla="*/ 212651 h 458719"/>
                <a:gd name="connsiteX16" fmla="*/ 349356 w 449605"/>
                <a:gd name="connsiteY16" fmla="*/ 261257 h 458719"/>
                <a:gd name="connsiteX17" fmla="*/ 318977 w 449605"/>
                <a:gd name="connsiteY17" fmla="*/ 239992 h 458719"/>
                <a:gd name="connsiteX18" fmla="*/ 121515 w 449605"/>
                <a:gd name="connsiteY18" fmla="*/ 434416 h 458719"/>
                <a:gd name="connsiteX19" fmla="*/ 78985 w 449605"/>
                <a:gd name="connsiteY19" fmla="*/ 416189 h 458719"/>
                <a:gd name="connsiteX20" fmla="*/ 45568 w 449605"/>
                <a:gd name="connsiteY20" fmla="*/ 458719 h 45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9605" h="458719">
                  <a:moveTo>
                    <a:pt x="45568" y="458719"/>
                  </a:moveTo>
                  <a:lnTo>
                    <a:pt x="0" y="407075"/>
                  </a:lnTo>
                  <a:lnTo>
                    <a:pt x="42530" y="361507"/>
                  </a:lnTo>
                  <a:lnTo>
                    <a:pt x="12152" y="331128"/>
                  </a:lnTo>
                  <a:lnTo>
                    <a:pt x="221765" y="133667"/>
                  </a:lnTo>
                  <a:lnTo>
                    <a:pt x="200500" y="97212"/>
                  </a:lnTo>
                  <a:lnTo>
                    <a:pt x="243030" y="57720"/>
                  </a:lnTo>
                  <a:lnTo>
                    <a:pt x="297712" y="106326"/>
                  </a:lnTo>
                  <a:lnTo>
                    <a:pt x="334166" y="75947"/>
                  </a:lnTo>
                  <a:lnTo>
                    <a:pt x="322015" y="36455"/>
                  </a:lnTo>
                  <a:lnTo>
                    <a:pt x="352393" y="0"/>
                  </a:lnTo>
                  <a:lnTo>
                    <a:pt x="449605" y="103288"/>
                  </a:lnTo>
                  <a:lnTo>
                    <a:pt x="416189" y="142780"/>
                  </a:lnTo>
                  <a:lnTo>
                    <a:pt x="388848" y="127591"/>
                  </a:lnTo>
                  <a:lnTo>
                    <a:pt x="349356" y="154932"/>
                  </a:lnTo>
                  <a:lnTo>
                    <a:pt x="397962" y="212651"/>
                  </a:lnTo>
                  <a:lnTo>
                    <a:pt x="349356" y="261257"/>
                  </a:lnTo>
                  <a:lnTo>
                    <a:pt x="318977" y="239992"/>
                  </a:lnTo>
                  <a:lnTo>
                    <a:pt x="121515" y="434416"/>
                  </a:lnTo>
                  <a:lnTo>
                    <a:pt x="78985" y="416189"/>
                  </a:lnTo>
                  <a:lnTo>
                    <a:pt x="45568" y="4587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37E8637-D20B-F89A-8DAD-0D6EFA939135}"/>
                </a:ext>
              </a:extLst>
            </p:cNvPr>
            <p:cNvGrpSpPr/>
            <p:nvPr/>
          </p:nvGrpSpPr>
          <p:grpSpPr>
            <a:xfrm>
              <a:off x="1659834" y="4917184"/>
              <a:ext cx="1040644" cy="958497"/>
              <a:chOff x="1659834" y="4917184"/>
              <a:chExt cx="1040644" cy="958497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49E4B35-784E-1F73-0A58-16C04BD07E47}"/>
                  </a:ext>
                </a:extLst>
              </p:cNvPr>
              <p:cNvGrpSpPr/>
              <p:nvPr/>
            </p:nvGrpSpPr>
            <p:grpSpPr>
              <a:xfrm>
                <a:off x="1659834" y="4917184"/>
                <a:ext cx="1040644" cy="958497"/>
                <a:chOff x="1752971" y="4891783"/>
                <a:chExt cx="1040644" cy="958497"/>
              </a:xfrm>
              <a:solidFill>
                <a:schemeClr val="accent1"/>
              </a:solidFill>
            </p:grpSpPr>
            <p:pic>
              <p:nvPicPr>
                <p:cNvPr id="41" name="Graphic 40">
                  <a:extLst>
                    <a:ext uri="{FF2B5EF4-FFF2-40B4-BE49-F238E27FC236}">
                      <a16:creationId xmlns:a16="http://schemas.microsoft.com/office/drawing/2014/main" id="{EADED882-A1B0-87DE-9641-E4379C63126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 rot="16200000" flipH="1">
                  <a:off x="2109877" y="4891783"/>
                  <a:ext cx="683738" cy="683738"/>
                </a:xfrm>
                <a:prstGeom prst="rect">
                  <a:avLst/>
                </a:prstGeom>
              </p:spPr>
            </p:pic>
            <p:pic>
              <p:nvPicPr>
                <p:cNvPr id="42" name="Graphic 41">
                  <a:extLst>
                    <a:ext uri="{FF2B5EF4-FFF2-40B4-BE49-F238E27FC236}">
                      <a16:creationId xmlns:a16="http://schemas.microsoft.com/office/drawing/2014/main" id="{AE1DE0A3-A769-9820-8F77-9882E25769B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752971" y="5196355"/>
                  <a:ext cx="653925" cy="653925"/>
                </a:xfrm>
                <a:custGeom>
                  <a:avLst/>
                  <a:gdLst>
                    <a:gd name="connsiteX0" fmla="*/ 0 w 705684"/>
                    <a:gd name="connsiteY0" fmla="*/ 0 h 705684"/>
                    <a:gd name="connsiteX1" fmla="*/ 705684 w 705684"/>
                    <a:gd name="connsiteY1" fmla="*/ 0 h 705684"/>
                    <a:gd name="connsiteX2" fmla="*/ 705684 w 705684"/>
                    <a:gd name="connsiteY2" fmla="*/ 141316 h 705684"/>
                    <a:gd name="connsiteX3" fmla="*/ 406987 w 705684"/>
                    <a:gd name="connsiteY3" fmla="*/ 274070 h 705684"/>
                    <a:gd name="connsiteX4" fmla="*/ 500120 w 705684"/>
                    <a:gd name="connsiteY4" fmla="*/ 426470 h 705684"/>
                    <a:gd name="connsiteX5" fmla="*/ 601720 w 705684"/>
                    <a:gd name="connsiteY5" fmla="*/ 460336 h 705684"/>
                    <a:gd name="connsiteX6" fmla="*/ 705684 w 705684"/>
                    <a:gd name="connsiteY6" fmla="*/ 386076 h 705684"/>
                    <a:gd name="connsiteX7" fmla="*/ 705684 w 705684"/>
                    <a:gd name="connsiteY7" fmla="*/ 705684 h 705684"/>
                    <a:gd name="connsiteX8" fmla="*/ 0 w 705684"/>
                    <a:gd name="connsiteY8" fmla="*/ 705684 h 705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684" h="705684">
                      <a:moveTo>
                        <a:pt x="0" y="0"/>
                      </a:moveTo>
                      <a:lnTo>
                        <a:pt x="705684" y="0"/>
                      </a:lnTo>
                      <a:lnTo>
                        <a:pt x="705684" y="141316"/>
                      </a:lnTo>
                      <a:lnTo>
                        <a:pt x="406987" y="274070"/>
                      </a:lnTo>
                      <a:lnTo>
                        <a:pt x="500120" y="426470"/>
                      </a:lnTo>
                      <a:lnTo>
                        <a:pt x="601720" y="460336"/>
                      </a:lnTo>
                      <a:lnTo>
                        <a:pt x="705684" y="386076"/>
                      </a:lnTo>
                      <a:lnTo>
                        <a:pt x="705684" y="705684"/>
                      </a:lnTo>
                      <a:lnTo>
                        <a:pt x="0" y="705684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009C844-ACBB-AD21-AF60-C1EB452B4148}"/>
                  </a:ext>
                </a:extLst>
              </p:cNvPr>
              <p:cNvGrpSpPr/>
              <p:nvPr/>
            </p:nvGrpSpPr>
            <p:grpSpPr>
              <a:xfrm>
                <a:off x="1659834" y="4917184"/>
                <a:ext cx="1040644" cy="958497"/>
                <a:chOff x="1752971" y="4891783"/>
                <a:chExt cx="1040644" cy="958497"/>
              </a:xfrm>
              <a:solidFill>
                <a:schemeClr val="accent1"/>
              </a:solidFill>
            </p:grpSpPr>
            <p:pic>
              <p:nvPicPr>
                <p:cNvPr id="31" name="Graphic 30">
                  <a:extLst>
                    <a:ext uri="{FF2B5EF4-FFF2-40B4-BE49-F238E27FC236}">
                      <a16:creationId xmlns:a16="http://schemas.microsoft.com/office/drawing/2014/main" id="{F1F294E7-3168-C863-1520-7D2EF6BAB62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 rot="16200000" flipH="1">
                  <a:off x="2109877" y="4891783"/>
                  <a:ext cx="683738" cy="683738"/>
                </a:xfrm>
                <a:prstGeom prst="rect">
                  <a:avLst/>
                </a:prstGeom>
              </p:spPr>
            </p:pic>
            <p:pic>
              <p:nvPicPr>
                <p:cNvPr id="38" name="Graphic 37">
                  <a:extLst>
                    <a:ext uri="{FF2B5EF4-FFF2-40B4-BE49-F238E27FC236}">
                      <a16:creationId xmlns:a16="http://schemas.microsoft.com/office/drawing/2014/main" id="{01C41E38-2AB3-2D71-BAC7-02338B43EAC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752971" y="5196355"/>
                  <a:ext cx="653925" cy="653925"/>
                </a:xfrm>
                <a:custGeom>
                  <a:avLst/>
                  <a:gdLst>
                    <a:gd name="connsiteX0" fmla="*/ 0 w 705684"/>
                    <a:gd name="connsiteY0" fmla="*/ 0 h 705684"/>
                    <a:gd name="connsiteX1" fmla="*/ 705684 w 705684"/>
                    <a:gd name="connsiteY1" fmla="*/ 0 h 705684"/>
                    <a:gd name="connsiteX2" fmla="*/ 705684 w 705684"/>
                    <a:gd name="connsiteY2" fmla="*/ 141316 h 705684"/>
                    <a:gd name="connsiteX3" fmla="*/ 406987 w 705684"/>
                    <a:gd name="connsiteY3" fmla="*/ 274070 h 705684"/>
                    <a:gd name="connsiteX4" fmla="*/ 500120 w 705684"/>
                    <a:gd name="connsiteY4" fmla="*/ 426470 h 705684"/>
                    <a:gd name="connsiteX5" fmla="*/ 601720 w 705684"/>
                    <a:gd name="connsiteY5" fmla="*/ 460336 h 705684"/>
                    <a:gd name="connsiteX6" fmla="*/ 705684 w 705684"/>
                    <a:gd name="connsiteY6" fmla="*/ 386076 h 705684"/>
                    <a:gd name="connsiteX7" fmla="*/ 705684 w 705684"/>
                    <a:gd name="connsiteY7" fmla="*/ 705684 h 705684"/>
                    <a:gd name="connsiteX8" fmla="*/ 0 w 705684"/>
                    <a:gd name="connsiteY8" fmla="*/ 705684 h 705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684" h="705684">
                      <a:moveTo>
                        <a:pt x="0" y="0"/>
                      </a:moveTo>
                      <a:lnTo>
                        <a:pt x="705684" y="0"/>
                      </a:lnTo>
                      <a:lnTo>
                        <a:pt x="705684" y="141316"/>
                      </a:lnTo>
                      <a:lnTo>
                        <a:pt x="406987" y="274070"/>
                      </a:lnTo>
                      <a:lnTo>
                        <a:pt x="500120" y="426470"/>
                      </a:lnTo>
                      <a:lnTo>
                        <a:pt x="601720" y="460336"/>
                      </a:lnTo>
                      <a:lnTo>
                        <a:pt x="705684" y="386076"/>
                      </a:lnTo>
                      <a:lnTo>
                        <a:pt x="705684" y="705684"/>
                      </a:lnTo>
                      <a:lnTo>
                        <a:pt x="0" y="705684"/>
                      </a:lnTo>
                      <a:close/>
                    </a:path>
                  </a:pathLst>
                </a:custGeom>
              </p:spPr>
            </p:pic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475B1F2-7F9E-099A-19F0-02F4DAC4FE4C}"/>
              </a:ext>
            </a:extLst>
          </p:cNvPr>
          <p:cNvSpPr txBox="1"/>
          <p:nvPr/>
        </p:nvSpPr>
        <p:spPr>
          <a:xfrm>
            <a:off x="1471451" y="6175528"/>
            <a:ext cx="10087896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en-GB" sz="900" dirty="0">
                <a:solidFill>
                  <a:srgbClr val="005294"/>
                </a:solidFill>
                <a:latin typeface="Poppins Light"/>
              </a:rPr>
              <a:t>CI, confidence interval.</a:t>
            </a:r>
          </a:p>
        </p:txBody>
      </p:sp>
    </p:spTree>
    <p:extLst>
      <p:ext uri="{BB962C8B-B14F-4D97-AF65-F5344CB8AC3E}">
        <p14:creationId xmlns:p14="http://schemas.microsoft.com/office/powerpoint/2010/main" val="11147896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esins MA Hub">
      <a:dk1>
        <a:srgbClr val="006EAB"/>
      </a:dk1>
      <a:lt1>
        <a:sysClr val="window" lastClr="FFFFFF"/>
      </a:lt1>
      <a:dk2>
        <a:srgbClr val="58595B"/>
      </a:dk2>
      <a:lt2>
        <a:srgbClr val="E7E6E6"/>
      </a:lt2>
      <a:accent1>
        <a:srgbClr val="1272AE"/>
      </a:accent1>
      <a:accent2>
        <a:srgbClr val="00A8E1"/>
      </a:accent2>
      <a:accent3>
        <a:srgbClr val="95D600"/>
      </a:accent3>
      <a:accent4>
        <a:srgbClr val="F0C846"/>
      </a:accent4>
      <a:accent5>
        <a:srgbClr val="000000"/>
      </a:accent5>
      <a:accent6>
        <a:srgbClr val="CCDCE2"/>
      </a:accent6>
      <a:hlink>
        <a:srgbClr val="006EAB"/>
      </a:hlink>
      <a:folHlink>
        <a:srgbClr val="00A8E1"/>
      </a:folHlink>
    </a:clrScheme>
    <a:fontScheme name="Custom 2">
      <a:majorFont>
        <a:latin typeface="Poppins Medium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ins_tmp.potx" id="{58CFAB49-F3C1-4BE9-BA6C-4FFE0344BB85}" vid="{711EA1BB-B068-4CB0-AFBC-DEF8CF772039}"/>
    </a:ext>
  </a:extLst>
</a:theme>
</file>

<file path=ppt/theme/theme2.xml><?xml version="1.0" encoding="utf-8"?>
<a:theme xmlns:a="http://schemas.openxmlformats.org/drawingml/2006/main" name="Endocrine Socie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crine_Society" id="{C6FE60CC-1C16-A843-B9EE-72281502EAC7}" vid="{3626F685-B7B9-764D-8344-7ABD179B58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70A333C-0D2C-4534-B029-663DC6A3F676}">
  <we:reference id="wa104381063" version="1.0.0.1" store="en-US" storeType="OMEX"/>
  <we:alternateReferences>
    <we:reference id="wa104381063" version="1.0.0.1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C31388130E845B306F08280035E70" ma:contentTypeVersion="18" ma:contentTypeDescription="Create a new document." ma:contentTypeScope="" ma:versionID="86660de093a717c09d33e1d7f0747012">
  <xsd:schema xmlns:xsd="http://www.w3.org/2001/XMLSchema" xmlns:xs="http://www.w3.org/2001/XMLSchema" xmlns:p="http://schemas.microsoft.com/office/2006/metadata/properties" xmlns:ns2="2bd39ed4-040d-4575-9ecd-51b09e17f4f6" xmlns:ns3="1ee8c843-32ad-4946-8cbf-9ab99b627ff5" targetNamespace="http://schemas.microsoft.com/office/2006/metadata/properties" ma:root="true" ma:fieldsID="5b42c9c1d2dece3bc8112bedd742bd45" ns2:_="" ns3:_="">
    <xsd:import namespace="2bd39ed4-040d-4575-9ecd-51b09e17f4f6"/>
    <xsd:import namespace="1ee8c843-32ad-4946-8cbf-9ab99b627f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39ed4-040d-4575-9ecd-51b09e17f4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b82f0ef-9e5c-4f20-a8e5-79115d6c62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8c843-32ad-4946-8cbf-9ab99b627ff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13659d1-ce99-4d7d-99ed-4b469d8233ee}" ma:internalName="TaxCatchAll" ma:showField="CatchAllData" ma:web="1ee8c843-32ad-4946-8cbf-9ab99b627f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1A62B5-5800-46B6-9AA9-53B520BF93FB}"/>
</file>

<file path=customXml/itemProps2.xml><?xml version="1.0" encoding="utf-8"?>
<ds:datastoreItem xmlns:ds="http://schemas.openxmlformats.org/officeDocument/2006/customXml" ds:itemID="{6D7637CB-CBA3-4196-960D-990FF6B304C0}"/>
</file>

<file path=docProps/app.xml><?xml version="1.0" encoding="utf-8"?>
<Properties xmlns="http://schemas.openxmlformats.org/officeDocument/2006/extended-properties" xmlns:vt="http://schemas.openxmlformats.org/officeDocument/2006/docPropsVTypes">
  <TotalTime>39182</TotalTime>
  <Words>1377</Words>
  <Application>Microsoft Office PowerPoint</Application>
  <PresentationFormat>Widescreen</PresentationFormat>
  <Paragraphs>235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Poppins Light</vt:lpstr>
      <vt:lpstr>Poppins Medium</vt:lpstr>
      <vt:lpstr>Wingdings</vt:lpstr>
      <vt:lpstr>1_Office Theme</vt:lpstr>
      <vt:lpstr>Endocrine Society</vt:lpstr>
      <vt:lpstr>Effects of testosterone treatment  on clinical fractures The TRAVERSE Trial</vt:lpstr>
      <vt:lpstr>TRAVERSE Fracture substudy</vt:lpstr>
      <vt:lpstr>TRAVERSE Fracture substudy</vt:lpstr>
      <vt:lpstr>TRAVERSE Fracture substudy</vt:lpstr>
      <vt:lpstr>TRAVERSE Fracture substudy</vt:lpstr>
      <vt:lpstr>TRAVERSE Fracture substudy</vt:lpstr>
      <vt:lpstr>TRAVERSE Fracture substudy: results</vt:lpstr>
      <vt:lpstr>TRAVERSE Fracture substudy: results</vt:lpstr>
      <vt:lpstr>TRAVERSE Fracture substudy: results</vt:lpstr>
      <vt:lpstr>TRAVERSE Fracture substudy: results</vt:lpstr>
      <vt:lpstr>TRAVERSE Fracture substudy</vt:lpstr>
      <vt:lpstr>TRAVERSE Fracture substudy</vt:lpstr>
      <vt:lpstr>TRAVERSE Fracture substudy</vt:lpstr>
      <vt:lpstr>TRAVERSE Fracture substudy</vt:lpstr>
    </vt:vector>
  </TitlesOfParts>
  <Company>Blue Heeler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 Richard</dc:creator>
  <cp:lastModifiedBy>JONES Richard</cp:lastModifiedBy>
  <cp:revision>692</cp:revision>
  <dcterms:created xsi:type="dcterms:W3CDTF">2021-10-15T09:47:49Z</dcterms:created>
  <dcterms:modified xsi:type="dcterms:W3CDTF">2024-02-17T10:52:25Z</dcterms:modified>
</cp:coreProperties>
</file>