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192" r:id="rId2"/>
    <p:sldId id="2198" r:id="rId3"/>
    <p:sldId id="2166" r:id="rId4"/>
    <p:sldId id="2219" r:id="rId5"/>
    <p:sldId id="2213" r:id="rId6"/>
    <p:sldId id="2212" r:id="rId7"/>
    <p:sldId id="2214" r:id="rId8"/>
    <p:sldId id="2215" r:id="rId9"/>
    <p:sldId id="2220" r:id="rId10"/>
    <p:sldId id="2218" r:id="rId11"/>
    <p:sldId id="2221" r:id="rId12"/>
    <p:sldId id="22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AB2C27-04D8-1D02-0A2C-2EC8C98F5F69}" name="JONES Richard" initials="JR" userId="JONES Richard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5E3"/>
    <a:srgbClr val="E7EBF2"/>
    <a:srgbClr val="CC0000"/>
    <a:srgbClr val="FFFFFF"/>
    <a:srgbClr val="4E7989"/>
    <a:srgbClr val="C6F1FF"/>
    <a:srgbClr val="000000"/>
    <a:srgbClr val="FF9999"/>
    <a:srgbClr val="800080"/>
    <a:srgbClr val="127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703A79-B5C1-4338-A6E9-074A71C356CC}" v="20" dt="2023-09-12T20:42:53.1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28" autoAdjust="0"/>
    <p:restoredTop sz="95097" autoAdjust="0"/>
  </p:normalViewPr>
  <p:slideViewPr>
    <p:cSldViewPr snapToGrid="0">
      <p:cViewPr varScale="1">
        <p:scale>
          <a:sx n="61" d="100"/>
          <a:sy n="61" d="100"/>
        </p:scale>
        <p:origin x="995" y="60"/>
      </p:cViewPr>
      <p:guideLst/>
    </p:cSldViewPr>
  </p:slideViewPr>
  <p:outlineViewPr>
    <p:cViewPr>
      <p:scale>
        <a:sx n="33" d="100"/>
        <a:sy n="33" d="100"/>
      </p:scale>
      <p:origin x="0" y="-8195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20" d="100"/>
          <a:sy n="120" d="100"/>
        </p:scale>
        <p:origin x="1891" y="-165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ES Richard" userId="480655c1-8f47-49d5-bd5e-fc27e78f803e" providerId="ADAL" clId="{EE703A79-B5C1-4338-A6E9-074A71C356CC}"/>
    <pc:docChg chg="custSel delSld modSld">
      <pc:chgData name="JONES Richard" userId="480655c1-8f47-49d5-bd5e-fc27e78f803e" providerId="ADAL" clId="{EE703A79-B5C1-4338-A6E9-074A71C356CC}" dt="2023-09-12T20:38:14.199" v="40" actId="1076"/>
      <pc:docMkLst>
        <pc:docMk/>
      </pc:docMkLst>
      <pc:sldChg chg="addSp modSp mod">
        <pc:chgData name="JONES Richard" userId="480655c1-8f47-49d5-bd5e-fc27e78f803e" providerId="ADAL" clId="{EE703A79-B5C1-4338-A6E9-074A71C356CC}" dt="2023-09-12T20:36:49.575" v="18" actId="14100"/>
        <pc:sldMkLst>
          <pc:docMk/>
          <pc:sldMk cId="2371482313" sldId="2166"/>
        </pc:sldMkLst>
        <pc:picChg chg="add mod">
          <ac:chgData name="JONES Richard" userId="480655c1-8f47-49d5-bd5e-fc27e78f803e" providerId="ADAL" clId="{EE703A79-B5C1-4338-A6E9-074A71C356CC}" dt="2023-09-12T20:36:49.575" v="18" actId="14100"/>
          <ac:picMkLst>
            <pc:docMk/>
            <pc:sldMk cId="2371482313" sldId="2166"/>
            <ac:picMk id="3" creationId="{A444644A-E231-5B26-B989-9FBD9671A359}"/>
          </ac:picMkLst>
        </pc:picChg>
      </pc:sldChg>
      <pc:sldChg chg="addSp delSp modSp mod">
        <pc:chgData name="JONES Richard" userId="480655c1-8f47-49d5-bd5e-fc27e78f803e" providerId="ADAL" clId="{EE703A79-B5C1-4338-A6E9-074A71C356CC}" dt="2023-09-12T20:36:34.122" v="13" actId="1076"/>
        <pc:sldMkLst>
          <pc:docMk/>
          <pc:sldMk cId="2795779982" sldId="2192"/>
        </pc:sldMkLst>
        <pc:spChg chg="del">
          <ac:chgData name="JONES Richard" userId="480655c1-8f47-49d5-bd5e-fc27e78f803e" providerId="ADAL" clId="{EE703A79-B5C1-4338-A6E9-074A71C356CC}" dt="2023-09-12T07:10:28.197" v="2" actId="478"/>
          <ac:spMkLst>
            <pc:docMk/>
            <pc:sldMk cId="2795779982" sldId="2192"/>
            <ac:spMk id="2" creationId="{2F1C863C-4332-ACA2-B6F7-72FF5C9EDCF6}"/>
          </ac:spMkLst>
        </pc:spChg>
        <pc:spChg chg="mod">
          <ac:chgData name="JONES Richard" userId="480655c1-8f47-49d5-bd5e-fc27e78f803e" providerId="ADAL" clId="{EE703A79-B5C1-4338-A6E9-074A71C356CC}" dt="2023-09-12T07:10:56.202" v="9" actId="1076"/>
          <ac:spMkLst>
            <pc:docMk/>
            <pc:sldMk cId="2795779982" sldId="2192"/>
            <ac:spMk id="3" creationId="{96B6E3F5-9AD4-0B5F-620E-E50DDC2C0C76}"/>
          </ac:spMkLst>
        </pc:spChg>
        <pc:spChg chg="mod">
          <ac:chgData name="JONES Richard" userId="480655c1-8f47-49d5-bd5e-fc27e78f803e" providerId="ADAL" clId="{EE703A79-B5C1-4338-A6E9-074A71C356CC}" dt="2023-09-12T07:10:48.609" v="7" actId="1076"/>
          <ac:spMkLst>
            <pc:docMk/>
            <pc:sldMk cId="2795779982" sldId="2192"/>
            <ac:spMk id="50" creationId="{9C61B8F9-8F82-6DBF-F909-0BD84CB19F70}"/>
          </ac:spMkLst>
        </pc:spChg>
        <pc:grpChg chg="mod">
          <ac:chgData name="JONES Richard" userId="480655c1-8f47-49d5-bd5e-fc27e78f803e" providerId="ADAL" clId="{EE703A79-B5C1-4338-A6E9-074A71C356CC}" dt="2023-09-12T07:10:51.434" v="8" actId="1076"/>
          <ac:grpSpMkLst>
            <pc:docMk/>
            <pc:sldMk cId="2795779982" sldId="2192"/>
            <ac:grpSpMk id="16" creationId="{01B3F0F2-ABDF-BB04-12B7-7B3446ADC552}"/>
          </ac:grpSpMkLst>
        </pc:grpChg>
        <pc:grpChg chg="del">
          <ac:chgData name="JONES Richard" userId="480655c1-8f47-49d5-bd5e-fc27e78f803e" providerId="ADAL" clId="{EE703A79-B5C1-4338-A6E9-074A71C356CC}" dt="2023-09-12T07:10:31.136" v="4" actId="478"/>
          <ac:grpSpMkLst>
            <pc:docMk/>
            <pc:sldMk cId="2795779982" sldId="2192"/>
            <ac:grpSpMk id="89" creationId="{93AB7AF0-58D1-D3D1-7C86-938195E0FFAC}"/>
          </ac:grpSpMkLst>
        </pc:grpChg>
        <pc:picChg chg="add mod">
          <ac:chgData name="JONES Richard" userId="480655c1-8f47-49d5-bd5e-fc27e78f803e" providerId="ADAL" clId="{EE703A79-B5C1-4338-A6E9-074A71C356CC}" dt="2023-09-12T20:36:34.122" v="13" actId="1076"/>
          <ac:picMkLst>
            <pc:docMk/>
            <pc:sldMk cId="2795779982" sldId="2192"/>
            <ac:picMk id="4" creationId="{D577E1D7-F022-8027-2218-ECA9F1320D3B}"/>
          </ac:picMkLst>
        </pc:picChg>
        <pc:picChg chg="mod">
          <ac:chgData name="JONES Richard" userId="480655c1-8f47-49d5-bd5e-fc27e78f803e" providerId="ADAL" clId="{EE703A79-B5C1-4338-A6E9-074A71C356CC}" dt="2023-09-12T07:11:00.529" v="10" actId="1076"/>
          <ac:picMkLst>
            <pc:docMk/>
            <pc:sldMk cId="2795779982" sldId="2192"/>
            <ac:picMk id="6" creationId="{B1F46A8C-3AC9-1E43-299B-CE45FA2AF015}"/>
          </ac:picMkLst>
        </pc:picChg>
        <pc:picChg chg="del">
          <ac:chgData name="JONES Richard" userId="480655c1-8f47-49d5-bd5e-fc27e78f803e" providerId="ADAL" clId="{EE703A79-B5C1-4338-A6E9-074A71C356CC}" dt="2023-09-12T07:10:26.268" v="1" actId="478"/>
          <ac:picMkLst>
            <pc:docMk/>
            <pc:sldMk cId="2795779982" sldId="2192"/>
            <ac:picMk id="52" creationId="{960B984E-243A-0195-15B0-229FB20654F4}"/>
          </ac:picMkLst>
        </pc:picChg>
        <pc:picChg chg="del">
          <ac:chgData name="JONES Richard" userId="480655c1-8f47-49d5-bd5e-fc27e78f803e" providerId="ADAL" clId="{EE703A79-B5C1-4338-A6E9-074A71C356CC}" dt="2023-09-12T07:10:30.264" v="3" actId="478"/>
          <ac:picMkLst>
            <pc:docMk/>
            <pc:sldMk cId="2795779982" sldId="2192"/>
            <ac:picMk id="87" creationId="{0874AC43-09E5-A07A-B9DB-CEF5F17D2DFF}"/>
          </ac:picMkLst>
        </pc:picChg>
      </pc:sldChg>
      <pc:sldChg chg="del">
        <pc:chgData name="JONES Richard" userId="480655c1-8f47-49d5-bd5e-fc27e78f803e" providerId="ADAL" clId="{EE703A79-B5C1-4338-A6E9-074A71C356CC}" dt="2023-09-12T07:10:15.438" v="0" actId="47"/>
        <pc:sldMkLst>
          <pc:docMk/>
          <pc:sldMk cId="194618796" sldId="2196"/>
        </pc:sldMkLst>
      </pc:sldChg>
      <pc:sldChg chg="addSp modSp mod">
        <pc:chgData name="JONES Richard" userId="480655c1-8f47-49d5-bd5e-fc27e78f803e" providerId="ADAL" clId="{EE703A79-B5C1-4338-A6E9-074A71C356CC}" dt="2023-09-12T20:36:42.955" v="15" actId="1076"/>
        <pc:sldMkLst>
          <pc:docMk/>
          <pc:sldMk cId="1264270456" sldId="2198"/>
        </pc:sldMkLst>
        <pc:picChg chg="add mod">
          <ac:chgData name="JONES Richard" userId="480655c1-8f47-49d5-bd5e-fc27e78f803e" providerId="ADAL" clId="{EE703A79-B5C1-4338-A6E9-074A71C356CC}" dt="2023-09-12T20:36:42.955" v="15" actId="1076"/>
          <ac:picMkLst>
            <pc:docMk/>
            <pc:sldMk cId="1264270456" sldId="2198"/>
            <ac:picMk id="5" creationId="{4F8704B1-EDF6-0C8B-473C-A56E073D8796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7:27.640" v="25" actId="1076"/>
        <pc:sldMkLst>
          <pc:docMk/>
          <pc:sldMk cId="1569852080" sldId="2212"/>
        </pc:sldMkLst>
        <pc:picChg chg="add mod">
          <ac:chgData name="JONES Richard" userId="480655c1-8f47-49d5-bd5e-fc27e78f803e" providerId="ADAL" clId="{EE703A79-B5C1-4338-A6E9-074A71C356CC}" dt="2023-09-12T20:37:27.640" v="25" actId="1076"/>
          <ac:picMkLst>
            <pc:docMk/>
            <pc:sldMk cId="1569852080" sldId="2212"/>
            <ac:picMk id="3" creationId="{6CA5C04D-7F94-D519-A28B-D22E9455CF08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7:07.482" v="23" actId="167"/>
        <pc:sldMkLst>
          <pc:docMk/>
          <pc:sldMk cId="2199899923" sldId="2213"/>
        </pc:sldMkLst>
        <pc:picChg chg="add mod ord">
          <ac:chgData name="JONES Richard" userId="480655c1-8f47-49d5-bd5e-fc27e78f803e" providerId="ADAL" clId="{EE703A79-B5C1-4338-A6E9-074A71C356CC}" dt="2023-09-12T20:37:07.482" v="23" actId="167"/>
          <ac:picMkLst>
            <pc:docMk/>
            <pc:sldMk cId="2199899923" sldId="2213"/>
            <ac:picMk id="4" creationId="{E1F0EABD-769A-FDAE-5B36-780FC9519257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7:37.762" v="28" actId="1076"/>
        <pc:sldMkLst>
          <pc:docMk/>
          <pc:sldMk cId="87510545" sldId="2214"/>
        </pc:sldMkLst>
        <pc:picChg chg="add mod ord">
          <ac:chgData name="JONES Richard" userId="480655c1-8f47-49d5-bd5e-fc27e78f803e" providerId="ADAL" clId="{EE703A79-B5C1-4338-A6E9-074A71C356CC}" dt="2023-09-12T20:37:37.762" v="28" actId="1076"/>
          <ac:picMkLst>
            <pc:docMk/>
            <pc:sldMk cId="87510545" sldId="2214"/>
            <ac:picMk id="9" creationId="{CD309057-CD0D-ED46-C51C-F9ED72C234B3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7:45.740" v="31" actId="167"/>
        <pc:sldMkLst>
          <pc:docMk/>
          <pc:sldMk cId="1740387607" sldId="2215"/>
        </pc:sldMkLst>
        <pc:picChg chg="add mod ord">
          <ac:chgData name="JONES Richard" userId="480655c1-8f47-49d5-bd5e-fc27e78f803e" providerId="ADAL" clId="{EE703A79-B5C1-4338-A6E9-074A71C356CC}" dt="2023-09-12T20:37:45.740" v="31" actId="167"/>
          <ac:picMkLst>
            <pc:docMk/>
            <pc:sldMk cId="1740387607" sldId="2215"/>
            <ac:picMk id="10" creationId="{C251F83B-5860-7EF5-45DA-202F18929730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8:14.199" v="40" actId="1076"/>
        <pc:sldMkLst>
          <pc:docMk/>
          <pc:sldMk cId="4196436810" sldId="2216"/>
        </pc:sldMkLst>
        <pc:picChg chg="add mod">
          <ac:chgData name="JONES Richard" userId="480655c1-8f47-49d5-bd5e-fc27e78f803e" providerId="ADAL" clId="{EE703A79-B5C1-4338-A6E9-074A71C356CC}" dt="2023-09-12T20:38:14.199" v="40" actId="1076"/>
          <ac:picMkLst>
            <pc:docMk/>
            <pc:sldMk cId="4196436810" sldId="2216"/>
            <ac:picMk id="3" creationId="{FB6F339C-157B-A5D6-C8A1-A2B73B10C75F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8:02.693" v="36" actId="1076"/>
        <pc:sldMkLst>
          <pc:docMk/>
          <pc:sldMk cId="51368306" sldId="2218"/>
        </pc:sldMkLst>
        <pc:picChg chg="add mod">
          <ac:chgData name="JONES Richard" userId="480655c1-8f47-49d5-bd5e-fc27e78f803e" providerId="ADAL" clId="{EE703A79-B5C1-4338-A6E9-074A71C356CC}" dt="2023-09-12T20:38:02.693" v="36" actId="1076"/>
          <ac:picMkLst>
            <pc:docMk/>
            <pc:sldMk cId="51368306" sldId="2218"/>
            <ac:picMk id="4" creationId="{55D1DEAB-C255-D7D2-65EE-5955D0BEF4E2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6:55.747" v="20" actId="1076"/>
        <pc:sldMkLst>
          <pc:docMk/>
          <pc:sldMk cId="1245194865" sldId="2219"/>
        </pc:sldMkLst>
        <pc:picChg chg="add mod">
          <ac:chgData name="JONES Richard" userId="480655c1-8f47-49d5-bd5e-fc27e78f803e" providerId="ADAL" clId="{EE703A79-B5C1-4338-A6E9-074A71C356CC}" dt="2023-09-12T20:36:55.747" v="20" actId="1076"/>
          <ac:picMkLst>
            <pc:docMk/>
            <pc:sldMk cId="1245194865" sldId="2219"/>
            <ac:picMk id="3" creationId="{341F27AE-FC9D-4BB7-05FB-B0B5BDB9CAB8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7:57.396" v="34" actId="1076"/>
        <pc:sldMkLst>
          <pc:docMk/>
          <pc:sldMk cId="3738639691" sldId="2220"/>
        </pc:sldMkLst>
        <pc:picChg chg="add mod ord">
          <ac:chgData name="JONES Richard" userId="480655c1-8f47-49d5-bd5e-fc27e78f803e" providerId="ADAL" clId="{EE703A79-B5C1-4338-A6E9-074A71C356CC}" dt="2023-09-12T20:37:57.396" v="34" actId="1076"/>
          <ac:picMkLst>
            <pc:docMk/>
            <pc:sldMk cId="3738639691" sldId="2220"/>
            <ac:picMk id="10" creationId="{ABAEF8A6-9609-F6A3-C3AF-363947FAB413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8:08.439" v="38" actId="1076"/>
        <pc:sldMkLst>
          <pc:docMk/>
          <pc:sldMk cId="1172078432" sldId="2221"/>
        </pc:sldMkLst>
        <pc:picChg chg="add mod">
          <ac:chgData name="JONES Richard" userId="480655c1-8f47-49d5-bd5e-fc27e78f803e" providerId="ADAL" clId="{EE703A79-B5C1-4338-A6E9-074A71C356CC}" dt="2023-09-12T20:38:08.439" v="38" actId="1076"/>
          <ac:picMkLst>
            <pc:docMk/>
            <pc:sldMk cId="1172078432" sldId="2221"/>
            <ac:picMk id="4" creationId="{882C01F6-0C45-DBD9-E38B-69E1689FB94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D747B-D609-47BE-A6A6-52428FADEC80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2D39-4678-4E9E-B489-7EE992660FB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59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212E-CC80-4343-822E-467350174EB9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527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63629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6108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8960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6022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474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9639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4958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810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730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6825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193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1F4DC-DE03-428B-A6B8-D099DE2AC6B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0956" y="457200"/>
            <a:ext cx="10474037" cy="196005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 dirty="0"/>
              <a:t>HERE IS THE MAIN 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935D9-ED78-4CDD-BA44-DB51FE9C22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6581" y="2601119"/>
            <a:ext cx="8473045" cy="2481520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10BBD-AEFC-4104-A139-A21286FF9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AB2A1-A7A6-4581-BB46-7DE3C97F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9B314-D687-47AA-957E-11B89CAB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95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4">
          <p15:clr>
            <a:srgbClr val="FBAE40"/>
          </p15:clr>
        </p15:guide>
        <p15:guide id="3" pos="7106">
          <p15:clr>
            <a:srgbClr val="FBAE40"/>
          </p15:clr>
        </p15:guide>
        <p15:guide id="4" orient="horz" pos="187">
          <p15:clr>
            <a:srgbClr val="FBAE40"/>
          </p15:clr>
        </p15:guide>
        <p15:guide id="5" orient="horz" pos="4247">
          <p15:clr>
            <a:srgbClr val="FBAE40"/>
          </p15:clr>
        </p15:guide>
        <p15:guide id="6" pos="1005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3F3C-72B0-4542-8401-A719D3F3BF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A80C7-1B9A-4454-80C3-6D83A051F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95437" y="1813750"/>
            <a:ext cx="9793287" cy="396359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A4362-C09C-4C17-B12F-EBEE6E911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A6B0E-33BE-4305-B447-D03F4A203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487E8-9DC1-4516-A8D6-5F9948381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82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2248D-9E44-4D54-AB28-48CE9512DF6F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43003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4EB79-FC22-4D6A-B30B-8BBB87ADE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3003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EF15F-7695-422E-8136-2E3719E3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1E0BD-0534-4C88-A8C0-9D98EC96F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5EB4F-35B8-436F-953B-1FE1CB1A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775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gramm als Bild aus pd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335" y="188640"/>
            <a:ext cx="12103331" cy="706090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143339" y="6453188"/>
            <a:ext cx="11905323" cy="36036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7"/>
          </p:nvPr>
        </p:nvSpPr>
        <p:spPr>
          <a:xfrm>
            <a:off x="239184" y="1125538"/>
            <a:ext cx="11713467" cy="518378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1009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57E3E-461D-448D-BC3C-443911F7B6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4708" y="483651"/>
            <a:ext cx="10652454" cy="177410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39C72-89A7-4E43-B23E-1E4F002FE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767" y="2612570"/>
            <a:ext cx="10617529" cy="3141025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4DDDE-EFC3-46D0-8447-311BF249F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E7B736C5-0A92-4502-AA74-B995BDCF208A}" type="datetimeFigureOut">
              <a:rPr lang="en-GB" smtClean="0"/>
              <a:pPr/>
              <a:t>12/09/2023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61B96-1EB1-4186-AC99-9CE56E80D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DBE08-DC3D-4503-9D13-C5B2020B1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24443D20-B41A-4E7F-B431-D4A85DE2CB5E}" type="slidenum">
              <a:rPr lang="en-GB" smtClean="0"/>
              <a:pPr/>
              <a:t>‹#›</a:t>
            </a:fld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28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D69-5867-4F94-B7CC-C5D5DE9E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1213" y="1709738"/>
            <a:ext cx="10640007" cy="285273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23864-DFF3-4FD3-B035-8111D2A02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152" y="4589463"/>
            <a:ext cx="10640007" cy="1045379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4B5D1-BA80-473B-99D2-40AC1A14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8CC5B-AFC8-48CF-B0F4-FDB5D36F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CAC44-1422-465F-A1E2-44EEC09C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34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81708-F5FF-48FA-B940-8B639C81A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579" y="365125"/>
            <a:ext cx="10682146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2EE47-83AE-48BB-9C5F-9BB0C40C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4703" y="1825625"/>
            <a:ext cx="5146958" cy="3868593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0DFCC-45EB-4AA4-B615-600601983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993" y="1825625"/>
            <a:ext cx="5182732" cy="3868593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E0965-C859-4EB6-89D3-7FD9C1057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12ECF-E291-41D6-AD1D-AAA71CA6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CD248-3503-42B9-A86F-91923AF16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33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24EF-528E-46A0-BF0D-6CA6E99996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3226" y="365125"/>
            <a:ext cx="10515600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04860-339B-4335-A0A5-39EC4A9C927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03220" y="1690688"/>
            <a:ext cx="5115689" cy="791234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46196D-4EAC-45DF-8CCF-F084BEE22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629" y="2505075"/>
            <a:ext cx="5115689" cy="32900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1857B0-6DA1-4E2B-A5D7-75DC5DEFD04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34540" y="1687101"/>
            <a:ext cx="4984286" cy="733041"/>
          </a:xfrm>
        </p:spPr>
        <p:txBody>
          <a:bodyPr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8117D5-3F7B-4181-90B3-28944E451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0480" y="2516951"/>
            <a:ext cx="4978282" cy="32782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A035A0-9E61-4FBF-83CB-DE2F1435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0C0A21-114E-469B-BAF9-B45ECAB82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90647-2E4D-4A1E-9B9F-292488369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9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0E4A-D5DA-4C4B-B8BE-9DDA91B352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7FD586-4B54-4C10-89D5-E4D9BD6A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1D6CCB-E602-48D4-AF04-1CBCA4035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8710B-6D14-4617-AD4E-48509171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27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6F89FF-03DB-4633-84D0-08FBDD5A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FE62DE-D883-4164-86CD-4E3CEA5C6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CC548-CD17-49A7-913D-0D8C045C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797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76D22-5159-49E3-BB7F-52F8681600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157" y="457200"/>
            <a:ext cx="4114800" cy="160020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C6D47-356F-44E5-8080-0113B776C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76597"/>
            <a:ext cx="6172200" cy="44532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CAD40-8C40-4217-8ACC-A274E474F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3223" y="2057400"/>
            <a:ext cx="4114800" cy="36724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774C5-3E17-4B09-9890-8D828AF26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38872-F0D3-4D9B-A29D-2E63240AC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469C9-220D-4F45-B812-5201BDA43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13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A2670-8927-44BD-A2FE-2BA7E37A33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7282" y="457200"/>
            <a:ext cx="3932237" cy="1549262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2F50D4-D809-48FF-8949-7B800C3A4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7602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8753EC-9A03-46E4-8CB3-5AC09D969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7282" y="2057400"/>
            <a:ext cx="3932237" cy="36902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853C9-3EFB-41BB-ABA2-1F7831FA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7DE5F-360D-44E3-B2AD-9C0C9E22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75E9E-46EA-46B7-B5EC-1FAABD06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70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6D8B279-006E-45AE-9DF4-35CD375C41F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76482FF-5E57-49AE-9949-EC9D18A552B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13" y="5803980"/>
            <a:ext cx="982312" cy="4856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B02495-A369-4DE5-A8E8-FCE65F23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5" y="365125"/>
            <a:ext cx="106353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BE7ED-C0A1-4E9D-A00C-6999EAB33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458" y="1813750"/>
            <a:ext cx="10670268" cy="3990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994A6-E6C9-4077-8907-747E4514C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632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E7B736C5-0A92-4502-AA74-B995BDCF208A}" type="datetimeFigureOut">
              <a:rPr lang="en-GB" smtClean="0"/>
              <a:pPr/>
              <a:t>12/09/2023</a:t>
            </a:fld>
            <a:endParaRPr lang="en-GB" sz="11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EE4E-F268-4348-9641-5AD819CF9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5728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2274-0980-4F9F-8131-07FE6DF6C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572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24443D20-B41A-4E7F-B431-D4A85DE2CB5E}" type="slidenum">
              <a:rPr lang="en-GB" smtClean="0"/>
              <a:pPr/>
              <a:t>‹#›</a:t>
            </a:fld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2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anose="05000000000000000000" pitchFamily="2" charset="2"/>
        <a:buChar char="§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01">
          <p15:clr>
            <a:srgbClr val="F26B43"/>
          </p15:clr>
        </p15:guide>
        <p15:guide id="2" pos="3817">
          <p15:clr>
            <a:srgbClr val="F26B43"/>
          </p15:clr>
        </p15:guide>
        <p15:guide id="3" orient="horz" pos="187">
          <p15:clr>
            <a:srgbClr val="F26B43"/>
          </p15:clr>
        </p15:guide>
        <p15:guide id="4" pos="234">
          <p15:clr>
            <a:srgbClr val="F26B43"/>
          </p15:clr>
        </p15:guide>
        <p15:guide id="5" pos="7174">
          <p15:clr>
            <a:srgbClr val="F26B43"/>
          </p15:clr>
        </p15:guide>
        <p15:guide id="6" pos="506">
          <p15:clr>
            <a:srgbClr val="F26B43"/>
          </p15:clr>
        </p15:guide>
        <p15:guide id="7" pos="100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3.png"/><Relationship Id="rId4" Type="http://schemas.openxmlformats.org/officeDocument/2006/relationships/image" Target="../media/image3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3.png"/><Relationship Id="rId4" Type="http://schemas.openxmlformats.org/officeDocument/2006/relationships/image" Target="../media/image3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13" Type="http://schemas.openxmlformats.org/officeDocument/2006/relationships/image" Target="../media/image19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11" Type="http://schemas.openxmlformats.org/officeDocument/2006/relationships/image" Target="../media/image3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Relationship Id="rId1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13.svg"/><Relationship Id="rId12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7.svg"/><Relationship Id="rId5" Type="http://schemas.openxmlformats.org/officeDocument/2006/relationships/image" Target="../media/image19.svg"/><Relationship Id="rId10" Type="http://schemas.openxmlformats.org/officeDocument/2006/relationships/image" Target="../media/image6.png"/><Relationship Id="rId4" Type="http://schemas.openxmlformats.org/officeDocument/2006/relationships/image" Target="../media/image18.png"/><Relationship Id="rId9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19.svg"/><Relationship Id="rId18" Type="http://schemas.openxmlformats.org/officeDocument/2006/relationships/image" Target="../media/image6.png"/><Relationship Id="rId3" Type="http://schemas.openxmlformats.org/officeDocument/2006/relationships/image" Target="../media/image3.png"/><Relationship Id="rId21" Type="http://schemas.openxmlformats.org/officeDocument/2006/relationships/image" Target="../media/image31.svg"/><Relationship Id="rId7" Type="http://schemas.openxmlformats.org/officeDocument/2006/relationships/image" Target="../media/image25.svg"/><Relationship Id="rId12" Type="http://schemas.openxmlformats.org/officeDocument/2006/relationships/image" Target="../media/image18.pn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4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svg"/><Relationship Id="rId5" Type="http://schemas.openxmlformats.org/officeDocument/2006/relationships/image" Target="../media/image23.svg"/><Relationship Id="rId15" Type="http://schemas.openxmlformats.org/officeDocument/2006/relationships/image" Target="../media/image13.svg"/><Relationship Id="rId23" Type="http://schemas.openxmlformats.org/officeDocument/2006/relationships/image" Target="../media/image8.jpg"/><Relationship Id="rId10" Type="http://schemas.openxmlformats.org/officeDocument/2006/relationships/image" Target="../media/image28.png"/><Relationship Id="rId19" Type="http://schemas.openxmlformats.org/officeDocument/2006/relationships/image" Target="../media/image7.svg"/><Relationship Id="rId4" Type="http://schemas.openxmlformats.org/officeDocument/2006/relationships/image" Target="../media/image22.png"/><Relationship Id="rId9" Type="http://schemas.openxmlformats.org/officeDocument/2006/relationships/image" Target="../media/image27.svg"/><Relationship Id="rId14" Type="http://schemas.openxmlformats.org/officeDocument/2006/relationships/image" Target="../media/image12.png"/><Relationship Id="rId22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B6E3F5-9AD4-0B5F-620E-E50DDC2C0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11310"/>
            <a:ext cx="11676185" cy="1960050"/>
          </a:xfrm>
        </p:spPr>
        <p:txBody>
          <a:bodyPr>
            <a:noAutofit/>
          </a:bodyPr>
          <a:lstStyle/>
          <a:p>
            <a:pPr algn="ctr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100" dirty="0"/>
              <a:t>The TRAVERSE Sexual Function Substudy</a:t>
            </a:r>
            <a:br>
              <a:rPr lang="en-US" sz="4100" dirty="0"/>
            </a:br>
            <a:endParaRPr lang="en-GB" sz="41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F46A8C-3AC9-1E43-299B-CE45FA2AF0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777" y="586436"/>
            <a:ext cx="2454623" cy="859934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0" name="Rounded Rectangle 88">
            <a:extLst>
              <a:ext uri="{FF2B5EF4-FFF2-40B4-BE49-F238E27FC236}">
                <a16:creationId xmlns:a16="http://schemas.microsoft.com/office/drawing/2014/main" id="{9C61B8F9-8F82-6DBF-F909-0BD84CB19F70}"/>
              </a:ext>
            </a:extLst>
          </p:cNvPr>
          <p:cNvSpPr/>
          <p:nvPr/>
        </p:nvSpPr>
        <p:spPr>
          <a:xfrm>
            <a:off x="5240183" y="4523132"/>
            <a:ext cx="1195815" cy="119581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1B3F0F2-ABDF-BB04-12B7-7B3446ADC552}"/>
              </a:ext>
            </a:extLst>
          </p:cNvPr>
          <p:cNvGrpSpPr/>
          <p:nvPr/>
        </p:nvGrpSpPr>
        <p:grpSpPr>
          <a:xfrm>
            <a:off x="5379534" y="4706582"/>
            <a:ext cx="917111" cy="828914"/>
            <a:chOff x="12741213" y="-527939"/>
            <a:chExt cx="3331917" cy="3011493"/>
          </a:xfrm>
        </p:grpSpPr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F09EA77E-791C-75B9-A088-6918680A97F3}"/>
                </a:ext>
              </a:extLst>
            </p:cNvPr>
            <p:cNvPicPr>
              <a:picLocks/>
            </p:cNvPicPr>
            <p:nvPr/>
          </p:nvPicPr>
          <p:blipFill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7718" t="10667" r="4830" b="12288"/>
            <a:stretch/>
          </p:blipFill>
          <p:spPr>
            <a:xfrm rot="1680000">
              <a:off x="12741213" y="-518073"/>
              <a:ext cx="3331917" cy="2935452"/>
            </a:xfrm>
            <a:prstGeom prst="rect">
              <a:avLst/>
            </a:prstGeom>
          </p:spPr>
        </p:pic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9A1302B7-E3B0-1B70-0A55-195D515D1780}"/>
                </a:ext>
              </a:extLst>
            </p:cNvPr>
            <p:cNvPicPr>
              <a:picLocks/>
            </p:cNvPicPr>
            <p:nvPr/>
          </p:nvPicPr>
          <p:blipFill rotWithShape="1"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 l="7926" t="9499" r="5227" b="11459"/>
            <a:stretch/>
          </p:blipFill>
          <p:spPr>
            <a:xfrm rot="1680000">
              <a:off x="12760414" y="-527939"/>
              <a:ext cx="3308844" cy="3011493"/>
            </a:xfrm>
            <a:prstGeom prst="rect">
              <a:avLst/>
            </a:prstGeom>
          </p:spPr>
        </p:pic>
      </p:grpSp>
      <p:pic>
        <p:nvPicPr>
          <p:cNvPr id="4" name="Picture 3" descr="A blue logo with text&#10;&#10;Description automatically generated">
            <a:extLst>
              <a:ext uri="{FF2B5EF4-FFF2-40B4-BE49-F238E27FC236}">
                <a16:creationId xmlns:a16="http://schemas.microsoft.com/office/drawing/2014/main" id="{D577E1D7-F022-8027-2218-ECA9F1320D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68" y="5718947"/>
            <a:ext cx="1389383" cy="6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779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Sexual Function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IIEF-5, International Index of Erectile Function.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4" y="1340465"/>
            <a:ext cx="9840763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8663050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dirty="0">
                <a:solidFill>
                  <a:prstClr val="white"/>
                </a:solidFill>
              </a:rPr>
              <a:t>Effects on erectile function evaluated using the IIEF-5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790FEE0-24E3-1C2D-3BCD-B8E10FEFC5EE}"/>
              </a:ext>
            </a:extLst>
          </p:cNvPr>
          <p:cNvGrpSpPr/>
          <p:nvPr/>
        </p:nvGrpSpPr>
        <p:grpSpPr>
          <a:xfrm>
            <a:off x="2880058" y="1974273"/>
            <a:ext cx="5851957" cy="4138180"/>
            <a:chOff x="327779" y="1974273"/>
            <a:chExt cx="5851957" cy="4138180"/>
          </a:xfrm>
        </p:grpSpPr>
        <p:sp>
          <p:nvSpPr>
            <p:cNvPr id="22" name="Rounded Rectangle 57">
              <a:extLst>
                <a:ext uri="{FF2B5EF4-FFF2-40B4-BE49-F238E27FC236}">
                  <a16:creationId xmlns:a16="http://schemas.microsoft.com/office/drawing/2014/main" id="{5BCB529A-05EF-E298-56A3-F21118A14033}"/>
                </a:ext>
              </a:extLst>
            </p:cNvPr>
            <p:cNvSpPr/>
            <p:nvPr/>
          </p:nvSpPr>
          <p:spPr>
            <a:xfrm>
              <a:off x="327779" y="1974273"/>
              <a:ext cx="5851957" cy="4138180"/>
            </a:xfrm>
            <a:prstGeom prst="roundRect">
              <a:avLst>
                <a:gd name="adj" fmla="val 5052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0B8249E-896C-3747-F573-E3AA5FFF8086}"/>
                </a:ext>
              </a:extLst>
            </p:cNvPr>
            <p:cNvSpPr txBox="1"/>
            <p:nvPr/>
          </p:nvSpPr>
          <p:spPr>
            <a:xfrm>
              <a:off x="366212" y="5422291"/>
              <a:ext cx="1268981" cy="58349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00" u="sng" dirty="0">
                  <a:solidFill>
                    <a:srgbClr val="000000"/>
                  </a:solidFill>
                  <a:latin typeface="+mj-lt"/>
                </a:rPr>
                <a:t>Patients, n</a:t>
              </a:r>
              <a:endParaRPr kumimoji="0" lang="en-GB" sz="140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4CD0018-CA2B-8F12-B7D8-1638CE0AF23F}"/>
                </a:ext>
              </a:extLst>
            </p:cNvPr>
            <p:cNvSpPr txBox="1"/>
            <p:nvPr/>
          </p:nvSpPr>
          <p:spPr>
            <a:xfrm>
              <a:off x="1634911" y="5422291"/>
              <a:ext cx="4438229" cy="58349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4475" algn="ctr"/>
                  <a:tab pos="1189038" algn="ctr"/>
                  <a:tab pos="2125663" algn="ctr"/>
                  <a:tab pos="4008438" algn="ctr"/>
                </a:tabLst>
                <a:defRPr/>
              </a:pPr>
              <a:endParaRPr kumimoji="0" lang="en-GB" sz="1400" b="1" i="0" u="sng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4475" algn="ctr"/>
                  <a:tab pos="1189038" algn="ctr"/>
                  <a:tab pos="2125663" algn="ctr"/>
                  <a:tab pos="4008438" algn="ctr"/>
                </a:tabLst>
                <a:defRPr/>
              </a:pPr>
              <a:r>
                <a:rPr lang="en-GB" sz="1400" dirty="0">
                  <a:solidFill>
                    <a:schemeClr val="accent1"/>
                  </a:solidFill>
                  <a:latin typeface="Poppins Light"/>
                </a:rPr>
                <a:t>	587		181	58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4475" algn="ctr"/>
                  <a:tab pos="1189038" algn="ctr"/>
                  <a:tab pos="2125663" algn="ctr"/>
                  <a:tab pos="4008438" algn="ctr"/>
                </a:tabLst>
                <a:defRPr/>
              </a:pPr>
              <a:r>
                <a:rPr lang="en-GB" sz="1400" dirty="0">
                  <a:solidFill>
                    <a:schemeClr val="accent3">
                      <a:lumMod val="75000"/>
                    </a:schemeClr>
                  </a:solidFill>
                  <a:latin typeface="Poppins Light"/>
                </a:rPr>
                <a:t>	574		161	50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4A4E01F9-A70A-18E1-AE46-DAA3F563606A}"/>
                </a:ext>
              </a:extLst>
            </p:cNvPr>
            <p:cNvSpPr txBox="1"/>
            <p:nvPr/>
          </p:nvSpPr>
          <p:spPr>
            <a:xfrm>
              <a:off x="1484717" y="2108327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Sexual Function substudy</a:t>
              </a:r>
            </a:p>
          </p:txBody>
        </p:sp>
        <p:sp>
          <p:nvSpPr>
            <p:cNvPr id="538" name="TextBox 537">
              <a:extLst>
                <a:ext uri="{FF2B5EF4-FFF2-40B4-BE49-F238E27FC236}">
                  <a16:creationId xmlns:a16="http://schemas.microsoft.com/office/drawing/2014/main" id="{7C352D9E-751C-4FA9-64E2-468D1ACBEB50}"/>
                </a:ext>
              </a:extLst>
            </p:cNvPr>
            <p:cNvSpPr txBox="1"/>
            <p:nvPr/>
          </p:nvSpPr>
          <p:spPr>
            <a:xfrm rot="16200000">
              <a:off x="-334709" y="3455961"/>
              <a:ext cx="2515942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Change from baseline in IIEF-5 score</a:t>
              </a:r>
            </a:p>
          </p:txBody>
        </p:sp>
        <p:sp>
          <p:nvSpPr>
            <p:cNvPr id="539" name="TextBox 538">
              <a:extLst>
                <a:ext uri="{FF2B5EF4-FFF2-40B4-BE49-F238E27FC236}">
                  <a16:creationId xmlns:a16="http://schemas.microsoft.com/office/drawing/2014/main" id="{F070B679-B557-DA20-0281-9B95312DA987}"/>
                </a:ext>
              </a:extLst>
            </p:cNvPr>
            <p:cNvSpPr txBox="1"/>
            <p:nvPr/>
          </p:nvSpPr>
          <p:spPr>
            <a:xfrm>
              <a:off x="951330" y="3801879"/>
              <a:ext cx="452999" cy="239233"/>
            </a:xfrm>
            <a:prstGeom prst="rect">
              <a:avLst/>
            </a:prstGeom>
            <a:noFill/>
          </p:spPr>
          <p:txBody>
            <a:bodyPr wrap="square" lIns="0" tIns="0" rIns="108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40" name="Freeform: Shape 182">
              <a:extLst>
                <a:ext uri="{FF2B5EF4-FFF2-40B4-BE49-F238E27FC236}">
                  <a16:creationId xmlns:a16="http://schemas.microsoft.com/office/drawing/2014/main" id="{63B0833F-72CC-B4F4-C37D-07526AF60FB9}"/>
                </a:ext>
              </a:extLst>
            </p:cNvPr>
            <p:cNvSpPr/>
            <p:nvPr/>
          </p:nvSpPr>
          <p:spPr>
            <a:xfrm>
              <a:off x="1495691" y="2539941"/>
              <a:ext cx="128253" cy="2308000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541" name="Group 540">
              <a:extLst>
                <a:ext uri="{FF2B5EF4-FFF2-40B4-BE49-F238E27FC236}">
                  <a16:creationId xmlns:a16="http://schemas.microsoft.com/office/drawing/2014/main" id="{7B060A96-CDE8-1BF5-023F-0BE3E082D08A}"/>
                </a:ext>
              </a:extLst>
            </p:cNvPr>
            <p:cNvGrpSpPr/>
            <p:nvPr/>
          </p:nvGrpSpPr>
          <p:grpSpPr>
            <a:xfrm>
              <a:off x="1038555" y="2622589"/>
              <a:ext cx="457833" cy="184666"/>
              <a:chOff x="3039491" y="4012552"/>
              <a:chExt cx="457833" cy="142545"/>
            </a:xfrm>
          </p:grpSpPr>
          <p:sp>
            <p:nvSpPr>
              <p:cNvPr id="574" name="TextBox 573">
                <a:extLst>
                  <a:ext uri="{FF2B5EF4-FFF2-40B4-BE49-F238E27FC236}">
                    <a16:creationId xmlns:a16="http://schemas.microsoft.com/office/drawing/2014/main" id="{78399D9E-A8D3-B34E-EAC5-CF9A418C9A53}"/>
                  </a:ext>
                </a:extLst>
              </p:cNvPr>
              <p:cNvSpPr txBox="1"/>
              <p:nvPr/>
            </p:nvSpPr>
            <p:spPr>
              <a:xfrm>
                <a:off x="3039491" y="4012552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5</a:t>
                </a:r>
              </a:p>
            </p:txBody>
          </p:sp>
          <p:cxnSp>
            <p:nvCxnSpPr>
              <p:cNvPr id="575" name="Straight Connector 574">
                <a:extLst>
                  <a:ext uri="{FF2B5EF4-FFF2-40B4-BE49-F238E27FC236}">
                    <a16:creationId xmlns:a16="http://schemas.microsoft.com/office/drawing/2014/main" id="{5A70B183-029B-FD5B-A042-8CE1C0ADA8F8}"/>
                  </a:ext>
                </a:extLst>
              </p:cNvPr>
              <p:cNvCxnSpPr/>
              <p:nvPr/>
            </p:nvCxnSpPr>
            <p:spPr>
              <a:xfrm>
                <a:off x="3436124" y="4085609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2" name="Group 541">
              <a:extLst>
                <a:ext uri="{FF2B5EF4-FFF2-40B4-BE49-F238E27FC236}">
                  <a16:creationId xmlns:a16="http://schemas.microsoft.com/office/drawing/2014/main" id="{A6843C16-02F5-B16D-B224-55A9D90C64FB}"/>
                </a:ext>
              </a:extLst>
            </p:cNvPr>
            <p:cNvGrpSpPr/>
            <p:nvPr/>
          </p:nvGrpSpPr>
          <p:grpSpPr>
            <a:xfrm>
              <a:off x="1086849" y="4236649"/>
              <a:ext cx="409539" cy="184666"/>
              <a:chOff x="3087785" y="4744547"/>
              <a:chExt cx="409539" cy="142545"/>
            </a:xfrm>
          </p:grpSpPr>
          <p:sp>
            <p:nvSpPr>
              <p:cNvPr id="572" name="TextBox 571">
                <a:extLst>
                  <a:ext uri="{FF2B5EF4-FFF2-40B4-BE49-F238E27FC236}">
                    <a16:creationId xmlns:a16="http://schemas.microsoft.com/office/drawing/2014/main" id="{2960A7C7-CC30-7AB3-5D53-C2B60B21AD87}"/>
                  </a:ext>
                </a:extLst>
              </p:cNvPr>
              <p:cNvSpPr txBox="1"/>
              <p:nvPr/>
            </p:nvSpPr>
            <p:spPr>
              <a:xfrm>
                <a:off x="3087785" y="47445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1</a:t>
                </a:r>
              </a:p>
            </p:txBody>
          </p:sp>
          <p:cxnSp>
            <p:nvCxnSpPr>
              <p:cNvPr id="573" name="Straight Connector 572">
                <a:extLst>
                  <a:ext uri="{FF2B5EF4-FFF2-40B4-BE49-F238E27FC236}">
                    <a16:creationId xmlns:a16="http://schemas.microsoft.com/office/drawing/2014/main" id="{9FED89BB-B8A9-0F98-CF75-10AD968CA2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124" y="48182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5" name="Straight Connector 544">
              <a:extLst>
                <a:ext uri="{FF2B5EF4-FFF2-40B4-BE49-F238E27FC236}">
                  <a16:creationId xmlns:a16="http://schemas.microsoft.com/office/drawing/2014/main" id="{0CBF090A-CC60-B9F5-1534-E89DF6B1F207}"/>
                </a:ext>
              </a:extLst>
            </p:cNvPr>
            <p:cNvCxnSpPr>
              <a:cxnSpLocks/>
            </p:cNvCxnSpPr>
            <p:nvPr/>
          </p:nvCxnSpPr>
          <p:spPr>
            <a:xfrm>
              <a:off x="1484718" y="4860413"/>
              <a:ext cx="4342503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6" name="TextBox 545">
              <a:extLst>
                <a:ext uri="{FF2B5EF4-FFF2-40B4-BE49-F238E27FC236}">
                  <a16:creationId xmlns:a16="http://schemas.microsoft.com/office/drawing/2014/main" id="{22056441-48D1-CB2C-4FB8-8FE60C4FCBF1}"/>
                </a:ext>
              </a:extLst>
            </p:cNvPr>
            <p:cNvSpPr txBox="1"/>
            <p:nvPr/>
          </p:nvSpPr>
          <p:spPr>
            <a:xfrm>
              <a:off x="1783673" y="4966305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549" name="Straight Connector 548">
              <a:extLst>
                <a:ext uri="{FF2B5EF4-FFF2-40B4-BE49-F238E27FC236}">
                  <a16:creationId xmlns:a16="http://schemas.microsoft.com/office/drawing/2014/main" id="{86A35944-14DD-CC21-99BE-51E85610A39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880767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Straight Connector 549">
              <a:extLst>
                <a:ext uri="{FF2B5EF4-FFF2-40B4-BE49-F238E27FC236}">
                  <a16:creationId xmlns:a16="http://schemas.microsoft.com/office/drawing/2014/main" id="{4C2A50EA-456F-65B6-6CB0-07B4141A801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646092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1" name="TextBox 550">
              <a:extLst>
                <a:ext uri="{FF2B5EF4-FFF2-40B4-BE49-F238E27FC236}">
                  <a16:creationId xmlns:a16="http://schemas.microsoft.com/office/drawing/2014/main" id="{F6C53A3B-3E34-A192-CED5-49D37B8A81AF}"/>
                </a:ext>
              </a:extLst>
            </p:cNvPr>
            <p:cNvSpPr txBox="1"/>
            <p:nvPr/>
          </p:nvSpPr>
          <p:spPr>
            <a:xfrm>
              <a:off x="5535522" y="4966305"/>
              <a:ext cx="29859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24</a:t>
              </a:r>
            </a:p>
          </p:txBody>
        </p:sp>
        <p:grpSp>
          <p:nvGrpSpPr>
            <p:cNvPr id="552" name="Group 551">
              <a:extLst>
                <a:ext uri="{FF2B5EF4-FFF2-40B4-BE49-F238E27FC236}">
                  <a16:creationId xmlns:a16="http://schemas.microsoft.com/office/drawing/2014/main" id="{4E872514-E6FB-FD10-C56A-2EC72223F10E}"/>
                </a:ext>
              </a:extLst>
            </p:cNvPr>
            <p:cNvGrpSpPr/>
            <p:nvPr/>
          </p:nvGrpSpPr>
          <p:grpSpPr>
            <a:xfrm>
              <a:off x="1086849" y="4643629"/>
              <a:ext cx="409539" cy="184666"/>
              <a:chOff x="3240185" y="4896947"/>
              <a:chExt cx="409539" cy="142545"/>
            </a:xfrm>
          </p:grpSpPr>
          <p:sp>
            <p:nvSpPr>
              <p:cNvPr id="570" name="TextBox 569">
                <a:extLst>
                  <a:ext uri="{FF2B5EF4-FFF2-40B4-BE49-F238E27FC236}">
                    <a16:creationId xmlns:a16="http://schemas.microsoft.com/office/drawing/2014/main" id="{6FB92121-E6B6-8D0B-668F-22D3B091AA27}"/>
                  </a:ext>
                </a:extLst>
              </p:cNvPr>
              <p:cNvSpPr txBox="1"/>
              <p:nvPr/>
            </p:nvSpPr>
            <p:spPr>
              <a:xfrm>
                <a:off x="3240185" y="48969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571" name="Straight Connector 570">
                <a:extLst>
                  <a:ext uri="{FF2B5EF4-FFF2-40B4-BE49-F238E27FC236}">
                    <a16:creationId xmlns:a16="http://schemas.microsoft.com/office/drawing/2014/main" id="{6FEACD72-69F4-D62C-3E98-3B90F1A3F13D}"/>
                  </a:ext>
                </a:extLst>
              </p:cNvPr>
              <p:cNvCxnSpPr/>
              <p:nvPr/>
            </p:nvCxnSpPr>
            <p:spPr>
              <a:xfrm>
                <a:off x="3588524" y="49706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3" name="TextBox 552">
              <a:extLst>
                <a:ext uri="{FF2B5EF4-FFF2-40B4-BE49-F238E27FC236}">
                  <a16:creationId xmlns:a16="http://schemas.microsoft.com/office/drawing/2014/main" id="{48B0DAC7-D5E6-E02E-0CA2-DA9D501D1049}"/>
                </a:ext>
              </a:extLst>
            </p:cNvPr>
            <p:cNvSpPr txBox="1"/>
            <p:nvPr/>
          </p:nvSpPr>
          <p:spPr>
            <a:xfrm>
              <a:off x="2054659" y="5253788"/>
              <a:ext cx="321107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Months since randomisation</a:t>
              </a:r>
            </a:p>
          </p:txBody>
        </p:sp>
        <p:grpSp>
          <p:nvGrpSpPr>
            <p:cNvPr id="554" name="Group 553">
              <a:extLst>
                <a:ext uri="{FF2B5EF4-FFF2-40B4-BE49-F238E27FC236}">
                  <a16:creationId xmlns:a16="http://schemas.microsoft.com/office/drawing/2014/main" id="{FF07BB9A-2344-2C94-6225-5FD9BFCDEC12}"/>
                </a:ext>
              </a:extLst>
            </p:cNvPr>
            <p:cNvGrpSpPr/>
            <p:nvPr/>
          </p:nvGrpSpPr>
          <p:grpSpPr>
            <a:xfrm>
              <a:off x="1641197" y="2554132"/>
              <a:ext cx="1364857" cy="389594"/>
              <a:chOff x="3642133" y="3907477"/>
              <a:chExt cx="1364857" cy="389594"/>
            </a:xfrm>
          </p:grpSpPr>
          <p:sp>
            <p:nvSpPr>
              <p:cNvPr id="567" name="TextBox 566">
                <a:extLst>
                  <a:ext uri="{FF2B5EF4-FFF2-40B4-BE49-F238E27FC236}">
                    <a16:creationId xmlns:a16="http://schemas.microsoft.com/office/drawing/2014/main" id="{D481BC00-3D3E-3E1A-537C-894B9049FC49}"/>
                  </a:ext>
                </a:extLst>
              </p:cNvPr>
              <p:cNvSpPr txBox="1"/>
              <p:nvPr/>
            </p:nvSpPr>
            <p:spPr>
              <a:xfrm>
                <a:off x="3783331" y="3907477"/>
                <a:ext cx="1223659" cy="389594"/>
              </a:xfrm>
              <a:prstGeom prst="rect">
                <a:avLst/>
              </a:prstGeom>
              <a:noFill/>
            </p:spPr>
            <p:txBody>
              <a:bodyPr wrap="non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Testosterone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Placebo</a:t>
                </a:r>
              </a:p>
            </p:txBody>
          </p:sp>
          <p:sp>
            <p:nvSpPr>
              <p:cNvPr id="568" name="Rectangle 567">
                <a:extLst>
                  <a:ext uri="{FF2B5EF4-FFF2-40B4-BE49-F238E27FC236}">
                    <a16:creationId xmlns:a16="http://schemas.microsoft.com/office/drawing/2014/main" id="{B06764AF-C6A8-0E12-A83B-DBFCAF3CC294}"/>
                  </a:ext>
                </a:extLst>
              </p:cNvPr>
              <p:cNvSpPr/>
              <p:nvPr/>
            </p:nvSpPr>
            <p:spPr>
              <a:xfrm>
                <a:off x="3642133" y="3941861"/>
                <a:ext cx="90488" cy="9048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69" name="Rectangle 568">
                <a:extLst>
                  <a:ext uri="{FF2B5EF4-FFF2-40B4-BE49-F238E27FC236}">
                    <a16:creationId xmlns:a16="http://schemas.microsoft.com/office/drawing/2014/main" id="{50A08396-971B-ACBC-D409-5A7CFDC6F31C}"/>
                  </a:ext>
                </a:extLst>
              </p:cNvPr>
              <p:cNvSpPr/>
              <p:nvPr/>
            </p:nvSpPr>
            <p:spPr>
              <a:xfrm>
                <a:off x="3642133" y="4134627"/>
                <a:ext cx="90488" cy="904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555" name="Group 554">
              <a:extLst>
                <a:ext uri="{FF2B5EF4-FFF2-40B4-BE49-F238E27FC236}">
                  <a16:creationId xmlns:a16="http://schemas.microsoft.com/office/drawing/2014/main" id="{1DC53B11-0E40-09FC-396C-8A5AFEA78544}"/>
                </a:ext>
              </a:extLst>
            </p:cNvPr>
            <p:cNvGrpSpPr/>
            <p:nvPr/>
          </p:nvGrpSpPr>
          <p:grpSpPr>
            <a:xfrm>
              <a:off x="1038555" y="3029569"/>
              <a:ext cx="457833" cy="184666"/>
              <a:chOff x="3039491" y="3561914"/>
              <a:chExt cx="457833" cy="142545"/>
            </a:xfrm>
          </p:grpSpPr>
          <p:sp>
            <p:nvSpPr>
              <p:cNvPr id="565" name="TextBox 564">
                <a:extLst>
                  <a:ext uri="{FF2B5EF4-FFF2-40B4-BE49-F238E27FC236}">
                    <a16:creationId xmlns:a16="http://schemas.microsoft.com/office/drawing/2014/main" id="{47CD6DC9-E2BD-5A25-2242-7373C39AFA00}"/>
                  </a:ext>
                </a:extLst>
              </p:cNvPr>
              <p:cNvSpPr txBox="1"/>
              <p:nvPr/>
            </p:nvSpPr>
            <p:spPr>
              <a:xfrm>
                <a:off x="3039491" y="3561914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4</a:t>
                </a:r>
              </a:p>
            </p:txBody>
          </p:sp>
          <p:cxnSp>
            <p:nvCxnSpPr>
              <p:cNvPr id="566" name="Straight Connector 565">
                <a:extLst>
                  <a:ext uri="{FF2B5EF4-FFF2-40B4-BE49-F238E27FC236}">
                    <a16:creationId xmlns:a16="http://schemas.microsoft.com/office/drawing/2014/main" id="{19454074-0129-4AA5-D6B6-0D5FF413EF2D}"/>
                  </a:ext>
                </a:extLst>
              </p:cNvPr>
              <p:cNvCxnSpPr/>
              <p:nvPr/>
            </p:nvCxnSpPr>
            <p:spPr>
              <a:xfrm>
                <a:off x="3436124" y="363497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4" name="TextBox 563">
              <a:extLst>
                <a:ext uri="{FF2B5EF4-FFF2-40B4-BE49-F238E27FC236}">
                  <a16:creationId xmlns:a16="http://schemas.microsoft.com/office/drawing/2014/main" id="{93D1EE40-59A1-7ECF-A022-47FD94D3DA82}"/>
                </a:ext>
              </a:extLst>
            </p:cNvPr>
            <p:cNvSpPr txBox="1"/>
            <p:nvPr/>
          </p:nvSpPr>
          <p:spPr>
            <a:xfrm>
              <a:off x="3651669" y="4966305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12</a:t>
              </a:r>
            </a:p>
          </p:txBody>
        </p:sp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1708166B-59BD-2EDA-4416-6341BD33FFC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63429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016C13B-D4C3-6DE0-8E23-731D3929C0E7}"/>
                </a:ext>
              </a:extLst>
            </p:cNvPr>
            <p:cNvGrpSpPr/>
            <p:nvPr/>
          </p:nvGrpSpPr>
          <p:grpSpPr>
            <a:xfrm>
              <a:off x="1038555" y="3433429"/>
              <a:ext cx="457833" cy="184666"/>
              <a:chOff x="3039491" y="3561914"/>
              <a:chExt cx="457833" cy="142545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82820EF-D740-2DF8-CE5C-BBBA1172A144}"/>
                  </a:ext>
                </a:extLst>
              </p:cNvPr>
              <p:cNvSpPr txBox="1"/>
              <p:nvPr/>
            </p:nvSpPr>
            <p:spPr>
              <a:xfrm>
                <a:off x="3039491" y="3561914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3</a:t>
                </a:r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49932E6B-6029-D3B9-C83E-D3009B87AA8A}"/>
                  </a:ext>
                </a:extLst>
              </p:cNvPr>
              <p:cNvCxnSpPr/>
              <p:nvPr/>
            </p:nvCxnSpPr>
            <p:spPr>
              <a:xfrm>
                <a:off x="3436124" y="363497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E2B660E-17FD-F163-5401-592C410BE18A}"/>
                </a:ext>
              </a:extLst>
            </p:cNvPr>
            <p:cNvGrpSpPr/>
            <p:nvPr/>
          </p:nvGrpSpPr>
          <p:grpSpPr>
            <a:xfrm>
              <a:off x="1038555" y="3837289"/>
              <a:ext cx="457833" cy="184666"/>
              <a:chOff x="3039491" y="3561914"/>
              <a:chExt cx="457833" cy="142545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6DF7764-6AC6-6B9C-B8E4-1828C188C007}"/>
                  </a:ext>
                </a:extLst>
              </p:cNvPr>
              <p:cNvSpPr txBox="1"/>
              <p:nvPr/>
            </p:nvSpPr>
            <p:spPr>
              <a:xfrm>
                <a:off x="3039491" y="3561914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2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499BF59-F494-2EBC-EBAD-A900D856DBB0}"/>
                  </a:ext>
                </a:extLst>
              </p:cNvPr>
              <p:cNvCxnSpPr/>
              <p:nvPr/>
            </p:nvCxnSpPr>
            <p:spPr>
              <a:xfrm>
                <a:off x="3436124" y="363497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661A4A7-0F14-0B61-C9F8-685AD63E5620}"/>
                </a:ext>
              </a:extLst>
            </p:cNvPr>
            <p:cNvGrpSpPr/>
            <p:nvPr/>
          </p:nvGrpSpPr>
          <p:grpSpPr>
            <a:xfrm>
              <a:off x="1912121" y="3287399"/>
              <a:ext cx="3896117" cy="1514636"/>
              <a:chOff x="1912121" y="3287399"/>
              <a:chExt cx="3896117" cy="1514636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C58E4474-3187-F7B7-6567-481723CC0044}"/>
                  </a:ext>
                </a:extLst>
              </p:cNvPr>
              <p:cNvSpPr/>
              <p:nvPr/>
            </p:nvSpPr>
            <p:spPr>
              <a:xfrm rot="2700000">
                <a:off x="1912122" y="4666499"/>
                <a:ext cx="135535" cy="13553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82" name="Group 681">
                <a:extLst>
                  <a:ext uri="{FF2B5EF4-FFF2-40B4-BE49-F238E27FC236}">
                    <a16:creationId xmlns:a16="http://schemas.microsoft.com/office/drawing/2014/main" id="{D53CC4F2-BEDC-23DE-8E5B-84A8E3264077}"/>
                  </a:ext>
                </a:extLst>
              </p:cNvPr>
              <p:cNvGrpSpPr/>
              <p:nvPr/>
            </p:nvGrpSpPr>
            <p:grpSpPr>
              <a:xfrm>
                <a:off x="3790937" y="3739946"/>
                <a:ext cx="135538" cy="577076"/>
                <a:chOff x="9145046" y="3033616"/>
                <a:chExt cx="169948" cy="723587"/>
              </a:xfrm>
            </p:grpSpPr>
            <p:cxnSp>
              <p:nvCxnSpPr>
                <p:cNvPr id="688" name="Straight Connector 687">
                  <a:extLst>
                    <a:ext uri="{FF2B5EF4-FFF2-40B4-BE49-F238E27FC236}">
                      <a16:creationId xmlns:a16="http://schemas.microsoft.com/office/drawing/2014/main" id="{A8AD5BFD-B38E-6DCF-34CC-4F23871560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95432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9" name="Straight Connector 688">
                  <a:extLst>
                    <a:ext uri="{FF2B5EF4-FFF2-40B4-BE49-F238E27FC236}">
                      <a16:creationId xmlns:a16="http://schemas.microsoft.com/office/drawing/2014/main" id="{E5481EE7-7170-7607-0D6E-FAADF52578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038308"/>
                  <a:ext cx="0" cy="71375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90" name="Straight Connector 689">
                  <a:extLst>
                    <a:ext uri="{FF2B5EF4-FFF2-40B4-BE49-F238E27FC236}">
                      <a16:creationId xmlns:a16="http://schemas.microsoft.com/office/drawing/2014/main" id="{BC8EE77A-D7CD-C320-D53D-45FD175560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67791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91" name="Rectangle 690">
                  <a:extLst>
                    <a:ext uri="{FF2B5EF4-FFF2-40B4-BE49-F238E27FC236}">
                      <a16:creationId xmlns:a16="http://schemas.microsoft.com/office/drawing/2014/main" id="{CDB5E3D6-C634-61DC-7193-21DF07156D6E}"/>
                    </a:ext>
                  </a:extLst>
                </p:cNvPr>
                <p:cNvSpPr/>
                <p:nvPr/>
              </p:nvSpPr>
              <p:spPr>
                <a:xfrm rot="2700000">
                  <a:off x="9145047" y="3311534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4" name="Group 703">
                <a:extLst>
                  <a:ext uri="{FF2B5EF4-FFF2-40B4-BE49-F238E27FC236}">
                    <a16:creationId xmlns:a16="http://schemas.microsoft.com/office/drawing/2014/main" id="{9909C2EC-B823-CBA7-583B-6EBFD485417A}"/>
                  </a:ext>
                </a:extLst>
              </p:cNvPr>
              <p:cNvGrpSpPr/>
              <p:nvPr/>
            </p:nvGrpSpPr>
            <p:grpSpPr>
              <a:xfrm>
                <a:off x="5672700" y="3287399"/>
                <a:ext cx="135538" cy="940197"/>
                <a:chOff x="9145042" y="2947800"/>
                <a:chExt cx="169948" cy="1178924"/>
              </a:xfrm>
            </p:grpSpPr>
            <p:cxnSp>
              <p:nvCxnSpPr>
                <p:cNvPr id="710" name="Straight Connector 709">
                  <a:extLst>
                    <a:ext uri="{FF2B5EF4-FFF2-40B4-BE49-F238E27FC236}">
                      <a16:creationId xmlns:a16="http://schemas.microsoft.com/office/drawing/2014/main" id="{778099F4-4BF4-5828-9828-72B7237BF5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2868509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11" name="Straight Connector 710">
                  <a:extLst>
                    <a:ext uri="{FF2B5EF4-FFF2-40B4-BE49-F238E27FC236}">
                      <a16:creationId xmlns:a16="http://schemas.microsoft.com/office/drawing/2014/main" id="{38E1937D-0E4A-5798-6732-5A30F40660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2949547"/>
                  <a:ext cx="0" cy="1175195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12" name="Straight Connector 711">
                  <a:extLst>
                    <a:ext uri="{FF2B5EF4-FFF2-40B4-BE49-F238E27FC236}">
                      <a16:creationId xmlns:a16="http://schemas.microsoft.com/office/drawing/2014/main" id="{16C3968E-2CCF-7312-3F2E-C93E244468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404743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13" name="Rectangle 712">
                  <a:extLst>
                    <a:ext uri="{FF2B5EF4-FFF2-40B4-BE49-F238E27FC236}">
                      <a16:creationId xmlns:a16="http://schemas.microsoft.com/office/drawing/2014/main" id="{1A8D3611-1C4E-3C2C-843A-F95AC743C6C6}"/>
                    </a:ext>
                  </a:extLst>
                </p:cNvPr>
                <p:cNvSpPr/>
                <p:nvPr/>
              </p:nvSpPr>
              <p:spPr>
                <a:xfrm rot="2700000">
                  <a:off x="9145043" y="3450967"/>
                  <a:ext cx="169946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39EAEDD5-0DD3-A20A-966D-2D600119880D}"/>
                  </a:ext>
                </a:extLst>
              </p:cNvPr>
              <p:cNvSpPr/>
              <p:nvPr/>
            </p:nvSpPr>
            <p:spPr>
              <a:xfrm>
                <a:off x="1981200" y="3758184"/>
                <a:ext cx="3758184" cy="975360"/>
              </a:xfrm>
              <a:custGeom>
                <a:avLst/>
                <a:gdLst>
                  <a:gd name="connsiteX0" fmla="*/ 0 w 3758184"/>
                  <a:gd name="connsiteY0" fmla="*/ 975360 h 975360"/>
                  <a:gd name="connsiteX1" fmla="*/ 1877568 w 3758184"/>
                  <a:gd name="connsiteY1" fmla="*/ 271272 h 975360"/>
                  <a:gd name="connsiteX2" fmla="*/ 3758184 w 3758184"/>
                  <a:gd name="connsiteY2" fmla="*/ 0 h 975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58184" h="975360">
                    <a:moveTo>
                      <a:pt x="0" y="975360"/>
                    </a:moveTo>
                    <a:lnTo>
                      <a:pt x="1877568" y="271272"/>
                    </a:lnTo>
                    <a:lnTo>
                      <a:pt x="3758184" y="0"/>
                    </a:lnTo>
                  </a:path>
                </a:pathLst>
              </a:custGeom>
              <a:noFill/>
              <a:ln w="285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FB311059-F635-60D3-FEF8-D00D40E360BB}"/>
                </a:ext>
              </a:extLst>
            </p:cNvPr>
            <p:cNvGrpSpPr/>
            <p:nvPr/>
          </p:nvGrpSpPr>
          <p:grpSpPr>
            <a:xfrm>
              <a:off x="1798014" y="3380100"/>
              <a:ext cx="3896120" cy="1421934"/>
              <a:chOff x="1798014" y="3380100"/>
              <a:chExt cx="3896120" cy="1421934"/>
            </a:xfrm>
          </p:grpSpPr>
          <p:sp>
            <p:nvSpPr>
              <p:cNvPr id="647" name="Rectangle 646">
                <a:extLst>
                  <a:ext uri="{FF2B5EF4-FFF2-40B4-BE49-F238E27FC236}">
                    <a16:creationId xmlns:a16="http://schemas.microsoft.com/office/drawing/2014/main" id="{8307E987-209B-35B6-A35C-587C715F3558}"/>
                  </a:ext>
                </a:extLst>
              </p:cNvPr>
              <p:cNvSpPr/>
              <p:nvPr/>
            </p:nvSpPr>
            <p:spPr>
              <a:xfrm rot="2700000">
                <a:off x="1798015" y="4666498"/>
                <a:ext cx="135535" cy="13553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83" name="Group 682">
                <a:extLst>
                  <a:ext uri="{FF2B5EF4-FFF2-40B4-BE49-F238E27FC236}">
                    <a16:creationId xmlns:a16="http://schemas.microsoft.com/office/drawing/2014/main" id="{2227FE01-D9B8-E479-3D20-8F2B5B9D2C9B}"/>
                  </a:ext>
                </a:extLst>
              </p:cNvPr>
              <p:cNvGrpSpPr/>
              <p:nvPr/>
            </p:nvGrpSpPr>
            <p:grpSpPr>
              <a:xfrm>
                <a:off x="3676826" y="3527133"/>
                <a:ext cx="135538" cy="548489"/>
                <a:chOff x="9145041" y="3106994"/>
                <a:chExt cx="169948" cy="687760"/>
              </a:xfrm>
            </p:grpSpPr>
            <p:cxnSp>
              <p:nvCxnSpPr>
                <p:cNvPr id="684" name="Straight Connector 683">
                  <a:extLst>
                    <a:ext uri="{FF2B5EF4-FFF2-40B4-BE49-F238E27FC236}">
                      <a16:creationId xmlns:a16="http://schemas.microsoft.com/office/drawing/2014/main" id="{7312E765-0A44-298E-A022-CB2B880CEF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02770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5" name="Straight Connector 684">
                  <a:extLst>
                    <a:ext uri="{FF2B5EF4-FFF2-40B4-BE49-F238E27FC236}">
                      <a16:creationId xmlns:a16="http://schemas.microsoft.com/office/drawing/2014/main" id="{DCB182A6-9F98-045A-0EA8-E101139028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110046"/>
                  <a:ext cx="0" cy="684149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6" name="Straight Connector 685">
                  <a:extLst>
                    <a:ext uri="{FF2B5EF4-FFF2-40B4-BE49-F238E27FC236}">
                      <a16:creationId xmlns:a16="http://schemas.microsoft.com/office/drawing/2014/main" id="{00714BAA-5A39-A174-2825-421186F619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71546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87" name="Rectangle 686">
                  <a:extLst>
                    <a:ext uri="{FF2B5EF4-FFF2-40B4-BE49-F238E27FC236}">
                      <a16:creationId xmlns:a16="http://schemas.microsoft.com/office/drawing/2014/main" id="{55A6D805-9777-E4B5-D3D8-149AFA80AEF7}"/>
                    </a:ext>
                  </a:extLst>
                </p:cNvPr>
                <p:cNvSpPr/>
                <p:nvPr/>
              </p:nvSpPr>
              <p:spPr>
                <a:xfrm rot="2700000">
                  <a:off x="9145042" y="3362649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5" name="Group 704">
                <a:extLst>
                  <a:ext uri="{FF2B5EF4-FFF2-40B4-BE49-F238E27FC236}">
                    <a16:creationId xmlns:a16="http://schemas.microsoft.com/office/drawing/2014/main" id="{1791E6D9-A264-FCBF-B3C4-841726188CB5}"/>
                  </a:ext>
                </a:extLst>
              </p:cNvPr>
              <p:cNvGrpSpPr/>
              <p:nvPr/>
            </p:nvGrpSpPr>
            <p:grpSpPr>
              <a:xfrm>
                <a:off x="5558596" y="3380100"/>
                <a:ext cx="135538" cy="871156"/>
                <a:chOff x="9145045" y="3084563"/>
                <a:chExt cx="169948" cy="1092348"/>
              </a:xfrm>
            </p:grpSpPr>
            <p:cxnSp>
              <p:nvCxnSpPr>
                <p:cNvPr id="706" name="Straight Connector 705">
                  <a:extLst>
                    <a:ext uri="{FF2B5EF4-FFF2-40B4-BE49-F238E27FC236}">
                      <a16:creationId xmlns:a16="http://schemas.microsoft.com/office/drawing/2014/main" id="{6C85A7A2-45A6-6C32-0873-5EE96184BC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00527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7" name="Straight Connector 706">
                  <a:extLst>
                    <a:ext uri="{FF2B5EF4-FFF2-40B4-BE49-F238E27FC236}">
                      <a16:creationId xmlns:a16="http://schemas.microsoft.com/office/drawing/2014/main" id="{1D84A601-7535-A44D-8D5A-0EAAFA6A67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084729"/>
                  <a:ext cx="0" cy="1085374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8" name="Straight Connector 707">
                  <a:extLst>
                    <a:ext uri="{FF2B5EF4-FFF2-40B4-BE49-F238E27FC236}">
                      <a16:creationId xmlns:a16="http://schemas.microsoft.com/office/drawing/2014/main" id="{F605BE76-2BFF-A7F2-44C1-716F0CB73F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21" y="4097620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09" name="Rectangle 708">
                  <a:extLst>
                    <a:ext uri="{FF2B5EF4-FFF2-40B4-BE49-F238E27FC236}">
                      <a16:creationId xmlns:a16="http://schemas.microsoft.com/office/drawing/2014/main" id="{A85A7E02-25AF-2518-94D1-32E7C9F053A9}"/>
                    </a:ext>
                  </a:extLst>
                </p:cNvPr>
                <p:cNvSpPr/>
                <p:nvPr/>
              </p:nvSpPr>
              <p:spPr>
                <a:xfrm rot="2700000">
                  <a:off x="9145048" y="3546657"/>
                  <a:ext cx="169941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9566751-4098-70F5-746A-D78FCFC97CE4}"/>
                  </a:ext>
                </a:extLst>
              </p:cNvPr>
              <p:cNvSpPr/>
              <p:nvPr/>
            </p:nvSpPr>
            <p:spPr>
              <a:xfrm>
                <a:off x="1865376" y="3803904"/>
                <a:ext cx="3764280" cy="932688"/>
              </a:xfrm>
              <a:custGeom>
                <a:avLst/>
                <a:gdLst>
                  <a:gd name="connsiteX0" fmla="*/ 0 w 3764280"/>
                  <a:gd name="connsiteY0" fmla="*/ 932688 h 932688"/>
                  <a:gd name="connsiteX1" fmla="*/ 1877568 w 3764280"/>
                  <a:gd name="connsiteY1" fmla="*/ 0 h 932688"/>
                  <a:gd name="connsiteX2" fmla="*/ 3764280 w 3764280"/>
                  <a:gd name="connsiteY2" fmla="*/ 15240 h 932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64280" h="932688">
                    <a:moveTo>
                      <a:pt x="0" y="932688"/>
                    </a:moveTo>
                    <a:lnTo>
                      <a:pt x="1877568" y="0"/>
                    </a:lnTo>
                    <a:lnTo>
                      <a:pt x="3764280" y="1524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12C1A6F5-B7E3-1008-1553-DE5790B8AEC9}"/>
              </a:ext>
            </a:extLst>
          </p:cNvPr>
          <p:cNvSpPr txBox="1"/>
          <p:nvPr/>
        </p:nvSpPr>
        <p:spPr>
          <a:xfrm>
            <a:off x="4193477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p=0.443</a:t>
            </a:r>
          </a:p>
        </p:txBody>
      </p:sp>
      <p:pic>
        <p:nvPicPr>
          <p:cNvPr id="4" name="Picture 3" descr="A blue logo with text&#10;&#10;Description automatically generated">
            <a:extLst>
              <a:ext uri="{FF2B5EF4-FFF2-40B4-BE49-F238E27FC236}">
                <a16:creationId xmlns:a16="http://schemas.microsoft.com/office/drawing/2014/main" id="{55D1DEAB-C255-D7D2-65EE-5955D0BEF4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8" y="5714037"/>
            <a:ext cx="1389383" cy="6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601296B5-7C17-8250-2EDB-9D0DDF83B820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4155" y="2085114"/>
            <a:ext cx="3810000" cy="381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006EAB"/>
                </a:solidFill>
              </a:rPr>
              <a:t>TRAVERSE </a:t>
            </a:r>
            <a:r>
              <a:rPr lang="en-GB" dirty="0"/>
              <a:t>Sexual Function</a:t>
            </a:r>
            <a:r>
              <a:rPr lang="en-GB" dirty="0">
                <a:solidFill>
                  <a:srgbClr val="006EAB"/>
                </a:solidFill>
              </a:rPr>
              <a:t> Substudy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0" y="1340465"/>
            <a:ext cx="3700902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2164963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Conclusions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E838BD-7151-6C7D-28FC-9635010EE81B}"/>
              </a:ext>
            </a:extLst>
          </p:cNvPr>
          <p:cNvSpPr txBox="1">
            <a:spLocks/>
          </p:cNvSpPr>
          <p:nvPr/>
        </p:nvSpPr>
        <p:spPr>
          <a:xfrm>
            <a:off x="688765" y="1983339"/>
            <a:ext cx="10917189" cy="36625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In middle-aged and older men with hypogonadism </a:t>
            </a:r>
            <a:r>
              <a:rPr lang="en-GB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and established CVD or multiple risk factors for incident cardiac events, who also reported low libido:</a:t>
            </a:r>
          </a:p>
          <a:p>
            <a:pPr lvl="1" fontAlgn="base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Clr>
                <a:srgbClr val="006EAB"/>
              </a:buClr>
              <a:buSzPct val="110000"/>
              <a:defRPr/>
            </a:pP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Testosterone was 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significantly more efficacious than placebo</a:t>
            </a: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</a:t>
            </a:r>
            <a:b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at improving 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overall sexual activity</a:t>
            </a: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, 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hypogonadal symptoms</a:t>
            </a: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</a:t>
            </a:r>
            <a:b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and 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sexual desire</a:t>
            </a: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, but not 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erectile function</a:t>
            </a:r>
            <a:endParaRPr lang="en-US" sz="2200" dirty="0">
              <a:solidFill>
                <a:srgbClr val="E7E6E6">
                  <a:lumMod val="25000"/>
                </a:srgbClr>
              </a:solidFill>
              <a:latin typeface="Poppins Light"/>
            </a:endParaRPr>
          </a:p>
          <a:p>
            <a:pPr lvl="1" fontAlgn="base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improvements in sexual activity over 1 year were 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maintained </a:t>
            </a:r>
            <a:br>
              <a:rPr lang="en-US" sz="2200" dirty="0">
                <a:solidFill>
                  <a:schemeClr val="accent1"/>
                </a:solidFill>
                <a:latin typeface="+mj-lt"/>
              </a:rPr>
            </a:br>
            <a:r>
              <a:rPr lang="en-US" sz="2200" dirty="0">
                <a:solidFill>
                  <a:schemeClr val="accent1"/>
                </a:solidFill>
                <a:latin typeface="+mj-lt"/>
              </a:rPr>
              <a:t>for up to 2 years of treatment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C0F075-827B-ADB5-03DC-75B2E36EC13C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CVD, cardiovascular disease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pic>
        <p:nvPicPr>
          <p:cNvPr id="4" name="Picture 3" descr="A blue logo with text&#10;&#10;Description automatically generated">
            <a:extLst>
              <a:ext uri="{FF2B5EF4-FFF2-40B4-BE49-F238E27FC236}">
                <a16:creationId xmlns:a16="http://schemas.microsoft.com/office/drawing/2014/main" id="{882C01F6-0C45-DBD9-E38B-69E1689FB9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8" y="5749372"/>
            <a:ext cx="1389383" cy="6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78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601296B5-7C17-8250-2EDB-9D0DDF83B820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4155" y="2085114"/>
            <a:ext cx="3810000" cy="381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006EAB"/>
                </a:solidFill>
              </a:rPr>
              <a:t>The TRAVERSE Trial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0" y="1340465"/>
            <a:ext cx="4389017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70" y="1360561"/>
            <a:ext cx="2878396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Overall synthesis</a:t>
            </a:r>
            <a:endParaRPr kumimoji="0" lang="en-US" sz="2000" b="0" i="0" u="none" strike="noStrike" kern="1200" cap="none" spc="0" normalizeH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E838BD-7151-6C7D-28FC-9635010EE81B}"/>
              </a:ext>
            </a:extLst>
          </p:cNvPr>
          <p:cNvSpPr txBox="1">
            <a:spLocks/>
          </p:cNvSpPr>
          <p:nvPr/>
        </p:nvSpPr>
        <p:spPr>
          <a:xfrm>
            <a:off x="688765" y="1983339"/>
            <a:ext cx="10997468" cy="384977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  <a:defRPr/>
            </a:pP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+mj-lt"/>
              </a:rPr>
              <a:t>TRAVERSE</a:t>
            </a:r>
            <a:r>
              <a:rPr lang="en-US" sz="2000" dirty="0">
                <a:solidFill>
                  <a:srgbClr val="E7E6E6">
                    <a:lumMod val="25000"/>
                  </a:srgbClr>
                </a:solidFill>
              </a:rPr>
              <a:t>, the largest RCT of TRT to date, has provided important data on the </a:t>
            </a:r>
            <a:br>
              <a:rPr lang="en-US" sz="2000" dirty="0">
                <a:solidFill>
                  <a:srgbClr val="E7E6E6">
                    <a:lumMod val="25000"/>
                  </a:srgbClr>
                </a:solidFill>
              </a:rPr>
            </a:br>
            <a:r>
              <a:rPr lang="en-US" sz="2000" dirty="0">
                <a:solidFill>
                  <a:schemeClr val="accent1"/>
                </a:solidFill>
                <a:latin typeface="+mj-lt"/>
              </a:rPr>
              <a:t>CV and prostate safety of TRT</a:t>
            </a:r>
            <a:r>
              <a:rPr lang="en-US" sz="2000" dirty="0">
                <a:solidFill>
                  <a:srgbClr val="E7E6E6">
                    <a:lumMod val="25000"/>
                  </a:srgbClr>
                </a:solidFill>
              </a:rPr>
              <a:t> and its effects on several efficacy endpoints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findings apply only to 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middle-aged and older men with a confirmed diagnosis </a:t>
            </a:r>
            <a:r>
              <a:rPr lang="en-US" sz="2000" spc="-60" dirty="0">
                <a:solidFill>
                  <a:schemeClr val="accent1"/>
                </a:solidFill>
                <a:latin typeface="+mj-lt"/>
              </a:rPr>
              <a:t>of hypogonadism</a:t>
            </a:r>
            <a:r>
              <a:rPr lang="en-US" sz="2000" spc="-6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, and should not be extended to men who do not have hypogonadism</a:t>
            </a: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or to longer treatment durations</a:t>
            </a:r>
          </a:p>
          <a:p>
            <a:pPr fontAlgn="base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  <a:defRPr/>
            </a:pP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Rates of 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loss-to-follow-up</a:t>
            </a: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and 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study drug discontinuation</a:t>
            </a: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were high, but not dissimilar to those in RCTs in other symptomatic conditions; non-retention rates were similar</a:t>
            </a:r>
          </a:p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trial’s findings will facilitate a more informed consideration of the potential benefits and risks of TRT and treatment decisions in middle-aged and older men with hypogonadism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5D279CE-4B99-B0FF-992D-BDC4A94AADD6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CV, cardiovascular; RCT, randomised controlled trial; TRT, testosterone replacement therapy.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pic>
        <p:nvPicPr>
          <p:cNvPr id="3" name="Picture 2" descr="A blue logo with text&#10;&#10;Description automatically generated">
            <a:extLst>
              <a:ext uri="{FF2B5EF4-FFF2-40B4-BE49-F238E27FC236}">
                <a16:creationId xmlns:a16="http://schemas.microsoft.com/office/drawing/2014/main" id="{FB6F339C-157B-A5D6-C8A1-A2B73B10C7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8" y="5749372"/>
            <a:ext cx="1389383" cy="6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43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/>
              <a:t>TRAVERSE Sexual Function Substudy: aims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2C2554-437F-F1BB-45EC-ADB501D7A7BD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TRT, testosterone replacement therapy.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ADEDD50-893B-8844-8C64-C27791305046}"/>
              </a:ext>
            </a:extLst>
          </p:cNvPr>
          <p:cNvGrpSpPr/>
          <p:nvPr/>
        </p:nvGrpSpPr>
        <p:grpSpPr>
          <a:xfrm>
            <a:off x="783657" y="1591145"/>
            <a:ext cx="9726920" cy="4508207"/>
            <a:chOff x="783657" y="1591145"/>
            <a:chExt cx="9726920" cy="4508207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18AB866-E79F-6CB7-78A4-420C535F78FB}"/>
                </a:ext>
              </a:extLst>
            </p:cNvPr>
            <p:cNvSpPr/>
            <p:nvPr/>
          </p:nvSpPr>
          <p:spPr>
            <a:xfrm flipV="1">
              <a:off x="783657" y="1591145"/>
              <a:ext cx="535268" cy="2171152"/>
            </a:xfrm>
            <a:custGeom>
              <a:avLst/>
              <a:gdLst>
                <a:gd name="connsiteX0" fmla="*/ 0 w 535268"/>
                <a:gd name="connsiteY0" fmla="*/ 2171152 h 2171152"/>
                <a:gd name="connsiteX1" fmla="*/ 281178 w 535268"/>
                <a:gd name="connsiteY1" fmla="*/ 2171152 h 2171152"/>
                <a:gd name="connsiteX2" fmla="*/ 281178 w 535268"/>
                <a:gd name="connsiteY2" fmla="*/ 1766260 h 2171152"/>
                <a:gd name="connsiteX3" fmla="*/ 281178 w 535268"/>
                <a:gd name="connsiteY3" fmla="*/ 1712268 h 2171152"/>
                <a:gd name="connsiteX4" fmla="*/ 281178 w 535268"/>
                <a:gd name="connsiteY4" fmla="*/ 1576805 h 2171152"/>
                <a:gd name="connsiteX5" fmla="*/ 281178 w 535268"/>
                <a:gd name="connsiteY5" fmla="*/ 1206516 h 2171152"/>
                <a:gd name="connsiteX6" fmla="*/ 281178 w 535268"/>
                <a:gd name="connsiteY6" fmla="*/ 1125338 h 2171152"/>
                <a:gd name="connsiteX7" fmla="*/ 281178 w 535268"/>
                <a:gd name="connsiteY7" fmla="*/ 906044 h 2171152"/>
                <a:gd name="connsiteX8" fmla="*/ 281178 w 535268"/>
                <a:gd name="connsiteY8" fmla="*/ 386549 h 2171152"/>
                <a:gd name="connsiteX9" fmla="*/ 386549 w 535268"/>
                <a:gd name="connsiteY9" fmla="*/ 281178 h 2171152"/>
                <a:gd name="connsiteX10" fmla="*/ 535268 w 535268"/>
                <a:gd name="connsiteY10" fmla="*/ 281178 h 2171152"/>
                <a:gd name="connsiteX11" fmla="*/ 535268 w 535268"/>
                <a:gd name="connsiteY11" fmla="*/ 0 h 2171152"/>
                <a:gd name="connsiteX12" fmla="*/ 386549 w 535268"/>
                <a:gd name="connsiteY12" fmla="*/ 0 h 2171152"/>
                <a:gd name="connsiteX13" fmla="*/ 0 w 535268"/>
                <a:gd name="connsiteY13" fmla="*/ 386549 h 2171152"/>
                <a:gd name="connsiteX14" fmla="*/ 0 w 535268"/>
                <a:gd name="connsiteY14" fmla="*/ 906044 h 2171152"/>
                <a:gd name="connsiteX15" fmla="*/ 0 w 535268"/>
                <a:gd name="connsiteY15" fmla="*/ 1125338 h 2171152"/>
                <a:gd name="connsiteX16" fmla="*/ 0 w 535268"/>
                <a:gd name="connsiteY16" fmla="*/ 1206516 h 2171152"/>
                <a:gd name="connsiteX17" fmla="*/ 0 w 535268"/>
                <a:gd name="connsiteY17" fmla="*/ 1576805 h 2171152"/>
                <a:gd name="connsiteX18" fmla="*/ 0 w 535268"/>
                <a:gd name="connsiteY18" fmla="*/ 1712268 h 2171152"/>
                <a:gd name="connsiteX19" fmla="*/ 0 w 535268"/>
                <a:gd name="connsiteY19" fmla="*/ 1766260 h 2171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35268" h="2171152">
                  <a:moveTo>
                    <a:pt x="0" y="2171152"/>
                  </a:moveTo>
                  <a:lnTo>
                    <a:pt x="281178" y="2171152"/>
                  </a:lnTo>
                  <a:lnTo>
                    <a:pt x="281178" y="1766260"/>
                  </a:lnTo>
                  <a:lnTo>
                    <a:pt x="281178" y="1712268"/>
                  </a:lnTo>
                  <a:lnTo>
                    <a:pt x="281178" y="1576805"/>
                  </a:lnTo>
                  <a:lnTo>
                    <a:pt x="281178" y="1206516"/>
                  </a:lnTo>
                  <a:lnTo>
                    <a:pt x="281178" y="1125338"/>
                  </a:lnTo>
                  <a:lnTo>
                    <a:pt x="281178" y="906044"/>
                  </a:lnTo>
                  <a:lnTo>
                    <a:pt x="281178" y="386549"/>
                  </a:lnTo>
                  <a:cubicBezTo>
                    <a:pt x="281178" y="328354"/>
                    <a:pt x="328354" y="281178"/>
                    <a:pt x="386549" y="281178"/>
                  </a:cubicBezTo>
                  <a:lnTo>
                    <a:pt x="535268" y="281178"/>
                  </a:lnTo>
                  <a:lnTo>
                    <a:pt x="535268" y="0"/>
                  </a:lnTo>
                  <a:lnTo>
                    <a:pt x="386549" y="0"/>
                  </a:lnTo>
                  <a:cubicBezTo>
                    <a:pt x="173064" y="0"/>
                    <a:pt x="0" y="173064"/>
                    <a:pt x="0" y="386549"/>
                  </a:cubicBezTo>
                  <a:lnTo>
                    <a:pt x="0" y="906044"/>
                  </a:lnTo>
                  <a:lnTo>
                    <a:pt x="0" y="1125338"/>
                  </a:lnTo>
                  <a:lnTo>
                    <a:pt x="0" y="1206516"/>
                  </a:lnTo>
                  <a:lnTo>
                    <a:pt x="0" y="1576805"/>
                  </a:lnTo>
                  <a:lnTo>
                    <a:pt x="0" y="1712268"/>
                  </a:lnTo>
                  <a:lnTo>
                    <a:pt x="0" y="176626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83B2427-619D-4A0B-06DB-A541928F6E03}"/>
                </a:ext>
              </a:extLst>
            </p:cNvPr>
            <p:cNvGrpSpPr/>
            <p:nvPr/>
          </p:nvGrpSpPr>
          <p:grpSpPr>
            <a:xfrm>
              <a:off x="1178428" y="3410277"/>
              <a:ext cx="9332149" cy="2689075"/>
              <a:chOff x="1383504" y="3299164"/>
              <a:chExt cx="9332149" cy="2689075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A462870-5BD9-79CD-C32A-14DB6CFCE0D5}"/>
                  </a:ext>
                </a:extLst>
              </p:cNvPr>
              <p:cNvSpPr txBox="1"/>
              <p:nvPr/>
            </p:nvSpPr>
            <p:spPr>
              <a:xfrm>
                <a:off x="1808783" y="3519065"/>
                <a:ext cx="8906870" cy="2469174"/>
              </a:xfrm>
              <a:prstGeom prst="roundRect">
                <a:avLst>
                  <a:gd name="adj" fmla="val 11703"/>
                </a:avLst>
              </a:prstGeom>
              <a:solidFill>
                <a:schemeClr val="bg1"/>
              </a:solidFill>
              <a:ln w="57150">
                <a:solidFill>
                  <a:schemeClr val="accent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defPPr>
                  <a:defRPr lang="ja-JP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133350" marR="0" lvl="0" algn="l" fontAlgn="auto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6EAB"/>
                  </a:buClr>
                  <a:buSzTx/>
                  <a:tabLst/>
                  <a:defRPr/>
                </a:pPr>
                <a:endParaRPr lang="en-US" sz="1200" dirty="0">
                  <a:solidFill>
                    <a:srgbClr val="E7E6E6">
                      <a:lumMod val="25000"/>
                    </a:srgbClr>
                  </a:solidFill>
                  <a:latin typeface="+mj-lt"/>
                </a:endParaRPr>
              </a:p>
              <a:p>
                <a:pPr marL="133350" algn="l">
                  <a:buClr>
                    <a:srgbClr val="006EAB"/>
                  </a:buClr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determine whether improvements in sexual activity over 1 year are maintained </a:t>
                </a:r>
                <a:b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</a:b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after 2 years of TRT versus placebo</a:t>
                </a:r>
              </a:p>
              <a:p>
                <a:pPr marL="133350" algn="l">
                  <a:spcBef>
                    <a:spcPts val="600"/>
                  </a:spcBef>
                  <a:buClr>
                    <a:srgbClr val="006EAB"/>
                  </a:buClr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determine whether TRT improves hypogonadal symptoms more than placebo </a:t>
                </a:r>
                <a:b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</a:b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over 1 and 3 years of treatment</a:t>
                </a:r>
              </a:p>
              <a:p>
                <a:pPr marL="133350" algn="l">
                  <a:spcBef>
                    <a:spcPts val="600"/>
                  </a:spcBef>
                  <a:buClr>
                    <a:srgbClr val="006EAB"/>
                  </a:buClr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determine whether TRT improves sexual desire and erectile function more than placebo over 1 year</a:t>
                </a:r>
              </a:p>
              <a:p>
                <a:pPr marL="133350" algn="l">
                  <a:spcBef>
                    <a:spcPts val="600"/>
                  </a:spcBef>
                  <a:buClr>
                    <a:srgbClr val="006EAB"/>
                  </a:buClr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determine whether the improvements in sexual desire and erectile function </a:t>
                </a:r>
                <a:b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</a:b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over 1 year are maintained after 2 years</a:t>
                </a:r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853AF22D-8C70-8A33-1F00-4D5DA970EAAE}"/>
                  </a:ext>
                </a:extLst>
              </p:cNvPr>
              <p:cNvGrpSpPr/>
              <p:nvPr/>
            </p:nvGrpSpPr>
            <p:grpSpPr>
              <a:xfrm>
                <a:off x="1383504" y="3299164"/>
                <a:ext cx="2874652" cy="439800"/>
                <a:chOff x="348337" y="1458681"/>
                <a:chExt cx="1765934" cy="310140"/>
              </a:xfrm>
            </p:grpSpPr>
            <p:sp>
              <p:nvSpPr>
                <p:cNvPr id="57" name="Pentagon 92">
                  <a:extLst>
                    <a:ext uri="{FF2B5EF4-FFF2-40B4-BE49-F238E27FC236}">
                      <a16:creationId xmlns:a16="http://schemas.microsoft.com/office/drawing/2014/main" id="{3BA6CF32-0A08-E32F-7C69-433C6A05AC80}"/>
                    </a:ext>
                  </a:extLst>
                </p:cNvPr>
                <p:cNvSpPr/>
                <p:nvPr/>
              </p:nvSpPr>
              <p:spPr>
                <a:xfrm>
                  <a:off x="348337" y="1458681"/>
                  <a:ext cx="1765934" cy="310140"/>
                </a:xfrm>
                <a:prstGeom prst="homePlat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9DBDB182-8949-259D-7464-36D580C6FCEF}"/>
                    </a:ext>
                  </a:extLst>
                </p:cNvPr>
                <p:cNvSpPr txBox="1"/>
                <p:nvPr/>
              </p:nvSpPr>
              <p:spPr>
                <a:xfrm>
                  <a:off x="359549" y="1483528"/>
                  <a:ext cx="1754722" cy="2604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Secondary</a:t>
                  </a:r>
                  <a:endParaRPr kumimoji="0" lang="en-GB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3224EF2-A9B5-51D5-CAAC-2707816FE287}"/>
              </a:ext>
            </a:extLst>
          </p:cNvPr>
          <p:cNvGrpSpPr/>
          <p:nvPr/>
        </p:nvGrpSpPr>
        <p:grpSpPr>
          <a:xfrm>
            <a:off x="783657" y="1628309"/>
            <a:ext cx="9726921" cy="1617309"/>
            <a:chOff x="988733" y="1587086"/>
            <a:chExt cx="9726921" cy="1617309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558EA21-3A60-304B-F478-7255E1E8600C}"/>
                </a:ext>
              </a:extLst>
            </p:cNvPr>
            <p:cNvSpPr/>
            <p:nvPr/>
          </p:nvSpPr>
          <p:spPr>
            <a:xfrm flipV="1">
              <a:off x="988733" y="1587086"/>
              <a:ext cx="535268" cy="890084"/>
            </a:xfrm>
            <a:custGeom>
              <a:avLst/>
              <a:gdLst>
                <a:gd name="connsiteX0" fmla="*/ 0 w 535268"/>
                <a:gd name="connsiteY0" fmla="*/ 890084 h 890084"/>
                <a:gd name="connsiteX1" fmla="*/ 281178 w 535268"/>
                <a:gd name="connsiteY1" fmla="*/ 890084 h 890084"/>
                <a:gd name="connsiteX2" fmla="*/ 281178 w 535268"/>
                <a:gd name="connsiteY2" fmla="*/ 386549 h 890084"/>
                <a:gd name="connsiteX3" fmla="*/ 386549 w 535268"/>
                <a:gd name="connsiteY3" fmla="*/ 281178 h 890084"/>
                <a:gd name="connsiteX4" fmla="*/ 535268 w 535268"/>
                <a:gd name="connsiteY4" fmla="*/ 281178 h 890084"/>
                <a:gd name="connsiteX5" fmla="*/ 535268 w 535268"/>
                <a:gd name="connsiteY5" fmla="*/ 0 h 890084"/>
                <a:gd name="connsiteX6" fmla="*/ 386549 w 535268"/>
                <a:gd name="connsiteY6" fmla="*/ 0 h 890084"/>
                <a:gd name="connsiteX7" fmla="*/ 0 w 535268"/>
                <a:gd name="connsiteY7" fmla="*/ 386549 h 890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268" h="890084">
                  <a:moveTo>
                    <a:pt x="0" y="890084"/>
                  </a:moveTo>
                  <a:lnTo>
                    <a:pt x="281178" y="890084"/>
                  </a:lnTo>
                  <a:lnTo>
                    <a:pt x="281178" y="386549"/>
                  </a:lnTo>
                  <a:cubicBezTo>
                    <a:pt x="281178" y="328354"/>
                    <a:pt x="328354" y="281178"/>
                    <a:pt x="386549" y="281178"/>
                  </a:cubicBezTo>
                  <a:lnTo>
                    <a:pt x="535268" y="281178"/>
                  </a:lnTo>
                  <a:lnTo>
                    <a:pt x="535268" y="0"/>
                  </a:lnTo>
                  <a:lnTo>
                    <a:pt x="386549" y="0"/>
                  </a:lnTo>
                  <a:cubicBezTo>
                    <a:pt x="173064" y="0"/>
                    <a:pt x="0" y="173064"/>
                    <a:pt x="0" y="386549"/>
                  </a:cubicBezTo>
                  <a:close/>
                </a:path>
              </a:pathLst>
            </a:custGeo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A5C4898-3513-FCE5-D404-9BFDFDDB6132}"/>
                </a:ext>
              </a:extLst>
            </p:cNvPr>
            <p:cNvGrpSpPr/>
            <p:nvPr/>
          </p:nvGrpSpPr>
          <p:grpSpPr>
            <a:xfrm>
              <a:off x="1383504" y="2127332"/>
              <a:ext cx="9332150" cy="1077063"/>
              <a:chOff x="818686" y="3192760"/>
              <a:chExt cx="5732855" cy="1077063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9302DF0-4B54-1720-BCDF-AC07640EAABD}"/>
                  </a:ext>
                </a:extLst>
              </p:cNvPr>
              <p:cNvSpPr txBox="1"/>
              <p:nvPr/>
            </p:nvSpPr>
            <p:spPr>
              <a:xfrm>
                <a:off x="1079941" y="3422710"/>
                <a:ext cx="5471600" cy="847113"/>
              </a:xfrm>
              <a:prstGeom prst="roundRect">
                <a:avLst>
                  <a:gd name="adj" fmla="val 24304"/>
                </a:avLst>
              </a:prstGeom>
              <a:solidFill>
                <a:schemeClr val="bg1"/>
              </a:solidFill>
              <a:ln w="57150">
                <a:solidFill>
                  <a:schemeClr val="tx2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defPPr>
                  <a:defRPr lang="ja-JP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452438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58595B"/>
                  </a:buClr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uLnTx/>
                  <a:uFillTx/>
                  <a:latin typeface="+mj-lt"/>
                  <a:ea typeface="+mn-ea"/>
                  <a:cs typeface="+mn-cs"/>
                </a:endParaRPr>
              </a:p>
              <a:p>
                <a:pPr marL="133350" algn="l">
                  <a:buClr>
                    <a:srgbClr val="006EAB"/>
                  </a:buClr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evaluate whether TRT for 1 year in men with hypogonadism and low libido improves overall sexual activity more than placebo</a:t>
                </a:r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5DF3624C-5E3E-4029-D011-628042549F96}"/>
                  </a:ext>
                </a:extLst>
              </p:cNvPr>
              <p:cNvGrpSpPr/>
              <p:nvPr/>
            </p:nvGrpSpPr>
            <p:grpSpPr>
              <a:xfrm>
                <a:off x="818686" y="3192760"/>
                <a:ext cx="1765934" cy="439800"/>
                <a:chOff x="348337" y="1458681"/>
                <a:chExt cx="1765934" cy="310140"/>
              </a:xfrm>
            </p:grpSpPr>
            <p:sp>
              <p:nvSpPr>
                <p:cNvPr id="30" name="Pentagon 92">
                  <a:extLst>
                    <a:ext uri="{FF2B5EF4-FFF2-40B4-BE49-F238E27FC236}">
                      <a16:creationId xmlns:a16="http://schemas.microsoft.com/office/drawing/2014/main" id="{91B6DB83-C2D6-1CD8-382F-1DEC16341344}"/>
                    </a:ext>
                  </a:extLst>
                </p:cNvPr>
                <p:cNvSpPr/>
                <p:nvPr/>
              </p:nvSpPr>
              <p:spPr>
                <a:xfrm>
                  <a:off x="348337" y="1458681"/>
                  <a:ext cx="1765934" cy="31014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60FC0EAD-7A21-7973-3767-220D14D18CF9}"/>
                    </a:ext>
                  </a:extLst>
                </p:cNvPr>
                <p:cNvSpPr txBox="1"/>
                <p:nvPr/>
              </p:nvSpPr>
              <p:spPr>
                <a:xfrm>
                  <a:off x="359549" y="1483528"/>
                  <a:ext cx="1501636" cy="2604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Primary</a:t>
                  </a:r>
                  <a:endParaRPr kumimoji="0" lang="en-GB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F990D06-11D0-1063-2B4A-B42FF44DE20C}"/>
              </a:ext>
            </a:extLst>
          </p:cNvPr>
          <p:cNvGrpSpPr/>
          <p:nvPr/>
        </p:nvGrpSpPr>
        <p:grpSpPr>
          <a:xfrm>
            <a:off x="683288" y="1356379"/>
            <a:ext cx="10779535" cy="535994"/>
            <a:chOff x="1570259" y="3920582"/>
            <a:chExt cx="10779535" cy="535994"/>
          </a:xfrm>
        </p:grpSpPr>
        <p:sp>
          <p:nvSpPr>
            <p:cNvPr id="17" name="Rounded Rectangle 75">
              <a:extLst>
                <a:ext uri="{FF2B5EF4-FFF2-40B4-BE49-F238E27FC236}">
                  <a16:creationId xmlns:a16="http://schemas.microsoft.com/office/drawing/2014/main" id="{6B3B726F-EC24-4B3D-53C6-4C7BDE109BD1}"/>
                </a:ext>
              </a:extLst>
            </p:cNvPr>
            <p:cNvSpPr/>
            <p:nvPr/>
          </p:nvSpPr>
          <p:spPr>
            <a:xfrm>
              <a:off x="1570259" y="3920582"/>
              <a:ext cx="10779535" cy="535994"/>
            </a:xfrm>
            <a:prstGeom prst="roundRect">
              <a:avLst>
                <a:gd name="adj" fmla="val 49301"/>
              </a:avLst>
            </a:prstGeom>
            <a:solidFill>
              <a:schemeClr val="accent1"/>
            </a:solidFill>
            <a:ln w="57150" cap="flat" cmpd="sng" algn="ctr">
              <a:solidFill>
                <a:schemeClr val="tx2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A239B30-4044-A5FE-7D95-274910509290}"/>
                </a:ext>
              </a:extLst>
            </p:cNvPr>
            <p:cNvSpPr txBox="1"/>
            <p:nvPr/>
          </p:nvSpPr>
          <p:spPr>
            <a:xfrm>
              <a:off x="2278416" y="3957747"/>
              <a:ext cx="5934146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TRAVERSE </a:t>
              </a:r>
              <a:r>
                <a:rPr lang="en-GB" sz="2400" b="1" dirty="0">
                  <a:solidFill>
                    <a:prstClr val="white"/>
                  </a:solidFill>
                </a:rPr>
                <a:t>Sexual Function Sub</a:t>
              </a: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study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669854-BC38-D334-3E00-98AEB0F02607}"/>
              </a:ext>
            </a:extLst>
          </p:cNvPr>
          <p:cNvGrpSpPr/>
          <p:nvPr/>
        </p:nvGrpSpPr>
        <p:grpSpPr>
          <a:xfrm>
            <a:off x="373058" y="828435"/>
            <a:ext cx="1236662" cy="1287483"/>
            <a:chOff x="4706938" y="1981200"/>
            <a:chExt cx="2781300" cy="2895600"/>
          </a:xfrm>
        </p:grpSpPr>
        <p:sp>
          <p:nvSpPr>
            <p:cNvPr id="13" name="Freeform 71">
              <a:extLst>
                <a:ext uri="{FF2B5EF4-FFF2-40B4-BE49-F238E27FC236}">
                  <a16:creationId xmlns:a16="http://schemas.microsoft.com/office/drawing/2014/main" id="{536E0BFE-AA2E-CBD2-3D8B-5976F15838DF}"/>
                </a:ext>
              </a:extLst>
            </p:cNvPr>
            <p:cNvSpPr/>
            <p:nvPr/>
          </p:nvSpPr>
          <p:spPr>
            <a:xfrm>
              <a:off x="5060950" y="2254250"/>
              <a:ext cx="1339850" cy="1320800"/>
            </a:xfrm>
            <a:custGeom>
              <a:avLst/>
              <a:gdLst>
                <a:gd name="connsiteX0" fmla="*/ 0 w 1339850"/>
                <a:gd name="connsiteY0" fmla="*/ 184150 h 1320800"/>
                <a:gd name="connsiteX1" fmla="*/ 196850 w 1339850"/>
                <a:gd name="connsiteY1" fmla="*/ 0 h 1320800"/>
                <a:gd name="connsiteX2" fmla="*/ 425450 w 1339850"/>
                <a:gd name="connsiteY2" fmla="*/ 234950 h 1320800"/>
                <a:gd name="connsiteX3" fmla="*/ 501650 w 1339850"/>
                <a:gd name="connsiteY3" fmla="*/ 190500 h 1320800"/>
                <a:gd name="connsiteX4" fmla="*/ 1187450 w 1339850"/>
                <a:gd name="connsiteY4" fmla="*/ 869950 h 1320800"/>
                <a:gd name="connsiteX5" fmla="*/ 1168400 w 1339850"/>
                <a:gd name="connsiteY5" fmla="*/ 971550 h 1320800"/>
                <a:gd name="connsiteX6" fmla="*/ 1339850 w 1339850"/>
                <a:gd name="connsiteY6" fmla="*/ 1155700 h 1320800"/>
                <a:gd name="connsiteX7" fmla="*/ 1162050 w 1339850"/>
                <a:gd name="connsiteY7" fmla="*/ 1320800 h 1320800"/>
                <a:gd name="connsiteX8" fmla="*/ 996950 w 1339850"/>
                <a:gd name="connsiteY8" fmla="*/ 1168400 h 1320800"/>
                <a:gd name="connsiteX9" fmla="*/ 895350 w 1339850"/>
                <a:gd name="connsiteY9" fmla="*/ 1193800 h 1320800"/>
                <a:gd name="connsiteX10" fmla="*/ 742950 w 1339850"/>
                <a:gd name="connsiteY10" fmla="*/ 1066800 h 1320800"/>
                <a:gd name="connsiteX11" fmla="*/ 869950 w 1339850"/>
                <a:gd name="connsiteY11" fmla="*/ 920750 h 1320800"/>
                <a:gd name="connsiteX12" fmla="*/ 863600 w 1339850"/>
                <a:gd name="connsiteY12" fmla="*/ 698500 h 1320800"/>
                <a:gd name="connsiteX13" fmla="*/ 723900 w 1339850"/>
                <a:gd name="connsiteY13" fmla="*/ 546100 h 1320800"/>
                <a:gd name="connsiteX14" fmla="*/ 558800 w 1339850"/>
                <a:gd name="connsiteY14" fmla="*/ 457200 h 1320800"/>
                <a:gd name="connsiteX15" fmla="*/ 368300 w 1339850"/>
                <a:gd name="connsiteY15" fmla="*/ 508000 h 1320800"/>
                <a:gd name="connsiteX16" fmla="*/ 254000 w 1339850"/>
                <a:gd name="connsiteY16" fmla="*/ 590550 h 1320800"/>
                <a:gd name="connsiteX17" fmla="*/ 184150 w 1339850"/>
                <a:gd name="connsiteY17" fmla="*/ 482600 h 1320800"/>
                <a:gd name="connsiteX18" fmla="*/ 228600 w 1339850"/>
                <a:gd name="connsiteY18" fmla="*/ 355600 h 1320800"/>
                <a:gd name="connsiteX19" fmla="*/ 184150 w 1339850"/>
                <a:gd name="connsiteY19" fmla="*/ 361950 h 1320800"/>
                <a:gd name="connsiteX20" fmla="*/ 0 w 1339850"/>
                <a:gd name="connsiteY20" fmla="*/ 184150 h 132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339850" h="1320800">
                  <a:moveTo>
                    <a:pt x="0" y="184150"/>
                  </a:moveTo>
                  <a:lnTo>
                    <a:pt x="196850" y="0"/>
                  </a:lnTo>
                  <a:lnTo>
                    <a:pt x="425450" y="234950"/>
                  </a:lnTo>
                  <a:lnTo>
                    <a:pt x="501650" y="190500"/>
                  </a:lnTo>
                  <a:lnTo>
                    <a:pt x="1187450" y="869950"/>
                  </a:lnTo>
                  <a:lnTo>
                    <a:pt x="1168400" y="971550"/>
                  </a:lnTo>
                  <a:lnTo>
                    <a:pt x="1339850" y="1155700"/>
                  </a:lnTo>
                  <a:lnTo>
                    <a:pt x="1162050" y="1320800"/>
                  </a:lnTo>
                  <a:lnTo>
                    <a:pt x="996950" y="1168400"/>
                  </a:lnTo>
                  <a:lnTo>
                    <a:pt x="895350" y="1193800"/>
                  </a:lnTo>
                  <a:lnTo>
                    <a:pt x="742950" y="1066800"/>
                  </a:lnTo>
                  <a:lnTo>
                    <a:pt x="869950" y="920750"/>
                  </a:lnTo>
                  <a:lnTo>
                    <a:pt x="863600" y="698500"/>
                  </a:lnTo>
                  <a:lnTo>
                    <a:pt x="723900" y="546100"/>
                  </a:lnTo>
                  <a:lnTo>
                    <a:pt x="558800" y="457200"/>
                  </a:lnTo>
                  <a:lnTo>
                    <a:pt x="368300" y="508000"/>
                  </a:lnTo>
                  <a:lnTo>
                    <a:pt x="254000" y="590550"/>
                  </a:lnTo>
                  <a:lnTo>
                    <a:pt x="184150" y="482600"/>
                  </a:lnTo>
                  <a:lnTo>
                    <a:pt x="228600" y="355600"/>
                  </a:lnTo>
                  <a:lnTo>
                    <a:pt x="184150" y="361950"/>
                  </a:lnTo>
                  <a:lnTo>
                    <a:pt x="0" y="184150"/>
                  </a:lnTo>
                  <a:close/>
                </a:path>
              </a:pathLst>
            </a:custGeom>
            <a:solidFill>
              <a:srgbClr val="C0C0C0"/>
            </a:solidFill>
            <a:ln w="25400" cap="flat" cmpd="sng" algn="ctr">
              <a:solidFill>
                <a:srgbClr val="C0C0C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72">
              <a:extLst>
                <a:ext uri="{FF2B5EF4-FFF2-40B4-BE49-F238E27FC236}">
                  <a16:creationId xmlns:a16="http://schemas.microsoft.com/office/drawing/2014/main" id="{518B9AF9-44DD-1313-7E6C-BBDE203FAB85}"/>
                </a:ext>
              </a:extLst>
            </p:cNvPr>
            <p:cNvSpPr/>
            <p:nvPr/>
          </p:nvSpPr>
          <p:spPr>
            <a:xfrm>
              <a:off x="5060950" y="3194050"/>
              <a:ext cx="2057400" cy="1371600"/>
            </a:xfrm>
            <a:custGeom>
              <a:avLst/>
              <a:gdLst>
                <a:gd name="connsiteX0" fmla="*/ 190500 w 2057400"/>
                <a:gd name="connsiteY0" fmla="*/ 0 h 1371600"/>
                <a:gd name="connsiteX1" fmla="*/ 95250 w 2057400"/>
                <a:gd name="connsiteY1" fmla="*/ 304800 h 1371600"/>
                <a:gd name="connsiteX2" fmla="*/ 88900 w 2057400"/>
                <a:gd name="connsiteY2" fmla="*/ 539750 h 1371600"/>
                <a:gd name="connsiteX3" fmla="*/ 114300 w 2057400"/>
                <a:gd name="connsiteY3" fmla="*/ 704850 h 1371600"/>
                <a:gd name="connsiteX4" fmla="*/ 158750 w 2057400"/>
                <a:gd name="connsiteY4" fmla="*/ 812800 h 1371600"/>
                <a:gd name="connsiteX5" fmla="*/ 254000 w 2057400"/>
                <a:gd name="connsiteY5" fmla="*/ 990600 h 1371600"/>
                <a:gd name="connsiteX6" fmla="*/ 165100 w 2057400"/>
                <a:gd name="connsiteY6" fmla="*/ 1041400 h 1371600"/>
                <a:gd name="connsiteX7" fmla="*/ 63500 w 2057400"/>
                <a:gd name="connsiteY7" fmla="*/ 1136650 h 1371600"/>
                <a:gd name="connsiteX8" fmla="*/ 0 w 2057400"/>
                <a:gd name="connsiteY8" fmla="*/ 1225550 h 1371600"/>
                <a:gd name="connsiteX9" fmla="*/ 19050 w 2057400"/>
                <a:gd name="connsiteY9" fmla="*/ 1320800 h 1371600"/>
                <a:gd name="connsiteX10" fmla="*/ 114300 w 2057400"/>
                <a:gd name="connsiteY10" fmla="*/ 1371600 h 1371600"/>
                <a:gd name="connsiteX11" fmla="*/ 1987550 w 2057400"/>
                <a:gd name="connsiteY11" fmla="*/ 1358900 h 1371600"/>
                <a:gd name="connsiteX12" fmla="*/ 2025650 w 2057400"/>
                <a:gd name="connsiteY12" fmla="*/ 1295400 h 1371600"/>
                <a:gd name="connsiteX13" fmla="*/ 1993900 w 2057400"/>
                <a:gd name="connsiteY13" fmla="*/ 1117600 h 1371600"/>
                <a:gd name="connsiteX14" fmla="*/ 1898650 w 2057400"/>
                <a:gd name="connsiteY14" fmla="*/ 1060450 h 1371600"/>
                <a:gd name="connsiteX15" fmla="*/ 1790700 w 2057400"/>
                <a:gd name="connsiteY15" fmla="*/ 1022350 h 1371600"/>
                <a:gd name="connsiteX16" fmla="*/ 1765300 w 2057400"/>
                <a:gd name="connsiteY16" fmla="*/ 984250 h 1371600"/>
                <a:gd name="connsiteX17" fmla="*/ 1879600 w 2057400"/>
                <a:gd name="connsiteY17" fmla="*/ 781050 h 1371600"/>
                <a:gd name="connsiteX18" fmla="*/ 1968500 w 2057400"/>
                <a:gd name="connsiteY18" fmla="*/ 781050 h 1371600"/>
                <a:gd name="connsiteX19" fmla="*/ 2057400 w 2057400"/>
                <a:gd name="connsiteY19" fmla="*/ 704850 h 1371600"/>
                <a:gd name="connsiteX20" fmla="*/ 1968500 w 2057400"/>
                <a:gd name="connsiteY20" fmla="*/ 596900 h 1371600"/>
                <a:gd name="connsiteX21" fmla="*/ 1104900 w 2057400"/>
                <a:gd name="connsiteY21" fmla="*/ 609600 h 1371600"/>
                <a:gd name="connsiteX22" fmla="*/ 1022350 w 2057400"/>
                <a:gd name="connsiteY22" fmla="*/ 673100 h 1371600"/>
                <a:gd name="connsiteX23" fmla="*/ 1022350 w 2057400"/>
                <a:gd name="connsiteY23" fmla="*/ 730250 h 1371600"/>
                <a:gd name="connsiteX24" fmla="*/ 1104900 w 2057400"/>
                <a:gd name="connsiteY24" fmla="*/ 781050 h 1371600"/>
                <a:gd name="connsiteX25" fmla="*/ 1428750 w 2057400"/>
                <a:gd name="connsiteY25" fmla="*/ 774700 h 1371600"/>
                <a:gd name="connsiteX26" fmla="*/ 1390650 w 2057400"/>
                <a:gd name="connsiteY26" fmla="*/ 869950 h 1371600"/>
                <a:gd name="connsiteX27" fmla="*/ 1212850 w 2057400"/>
                <a:gd name="connsiteY27" fmla="*/ 958850 h 1371600"/>
                <a:gd name="connsiteX28" fmla="*/ 984250 w 2057400"/>
                <a:gd name="connsiteY28" fmla="*/ 1003300 h 1371600"/>
                <a:gd name="connsiteX29" fmla="*/ 819150 w 2057400"/>
                <a:gd name="connsiteY29" fmla="*/ 958850 h 1371600"/>
                <a:gd name="connsiteX30" fmla="*/ 654050 w 2057400"/>
                <a:gd name="connsiteY30" fmla="*/ 889000 h 1371600"/>
                <a:gd name="connsiteX31" fmla="*/ 558800 w 2057400"/>
                <a:gd name="connsiteY31" fmla="*/ 768350 h 1371600"/>
                <a:gd name="connsiteX32" fmla="*/ 533400 w 2057400"/>
                <a:gd name="connsiteY32" fmla="*/ 704850 h 1371600"/>
                <a:gd name="connsiteX33" fmla="*/ 546100 w 2057400"/>
                <a:gd name="connsiteY33" fmla="*/ 692150 h 1371600"/>
                <a:gd name="connsiteX34" fmla="*/ 488950 w 2057400"/>
                <a:gd name="connsiteY34" fmla="*/ 577850 h 1371600"/>
                <a:gd name="connsiteX35" fmla="*/ 476250 w 2057400"/>
                <a:gd name="connsiteY35" fmla="*/ 546100 h 1371600"/>
                <a:gd name="connsiteX36" fmla="*/ 463550 w 2057400"/>
                <a:gd name="connsiteY36" fmla="*/ 387350 h 1371600"/>
                <a:gd name="connsiteX37" fmla="*/ 476250 w 2057400"/>
                <a:gd name="connsiteY37" fmla="*/ 203200 h 1371600"/>
                <a:gd name="connsiteX38" fmla="*/ 342900 w 2057400"/>
                <a:gd name="connsiteY38" fmla="*/ 133350 h 1371600"/>
                <a:gd name="connsiteX39" fmla="*/ 190500 w 2057400"/>
                <a:gd name="connsiteY39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057400" h="1371600">
                  <a:moveTo>
                    <a:pt x="190500" y="0"/>
                  </a:moveTo>
                  <a:lnTo>
                    <a:pt x="95250" y="304800"/>
                  </a:lnTo>
                  <a:lnTo>
                    <a:pt x="88900" y="539750"/>
                  </a:lnTo>
                  <a:lnTo>
                    <a:pt x="114300" y="704850"/>
                  </a:lnTo>
                  <a:lnTo>
                    <a:pt x="158750" y="812800"/>
                  </a:lnTo>
                  <a:lnTo>
                    <a:pt x="254000" y="990600"/>
                  </a:lnTo>
                  <a:lnTo>
                    <a:pt x="165100" y="1041400"/>
                  </a:lnTo>
                  <a:lnTo>
                    <a:pt x="63500" y="1136650"/>
                  </a:lnTo>
                  <a:lnTo>
                    <a:pt x="0" y="1225550"/>
                  </a:lnTo>
                  <a:lnTo>
                    <a:pt x="19050" y="1320800"/>
                  </a:lnTo>
                  <a:lnTo>
                    <a:pt x="114300" y="1371600"/>
                  </a:lnTo>
                  <a:lnTo>
                    <a:pt x="1987550" y="1358900"/>
                  </a:lnTo>
                  <a:lnTo>
                    <a:pt x="2025650" y="1295400"/>
                  </a:lnTo>
                  <a:lnTo>
                    <a:pt x="1993900" y="1117600"/>
                  </a:lnTo>
                  <a:lnTo>
                    <a:pt x="1898650" y="1060450"/>
                  </a:lnTo>
                  <a:lnTo>
                    <a:pt x="1790700" y="1022350"/>
                  </a:lnTo>
                  <a:lnTo>
                    <a:pt x="1765300" y="984250"/>
                  </a:lnTo>
                  <a:lnTo>
                    <a:pt x="1879600" y="781050"/>
                  </a:lnTo>
                  <a:lnTo>
                    <a:pt x="1968500" y="781050"/>
                  </a:lnTo>
                  <a:lnTo>
                    <a:pt x="2057400" y="704850"/>
                  </a:lnTo>
                  <a:lnTo>
                    <a:pt x="1968500" y="596900"/>
                  </a:lnTo>
                  <a:lnTo>
                    <a:pt x="1104900" y="609600"/>
                  </a:lnTo>
                  <a:lnTo>
                    <a:pt x="1022350" y="673100"/>
                  </a:lnTo>
                  <a:lnTo>
                    <a:pt x="1022350" y="730250"/>
                  </a:lnTo>
                  <a:lnTo>
                    <a:pt x="1104900" y="781050"/>
                  </a:lnTo>
                  <a:lnTo>
                    <a:pt x="1428750" y="774700"/>
                  </a:lnTo>
                  <a:lnTo>
                    <a:pt x="1390650" y="869950"/>
                  </a:lnTo>
                  <a:lnTo>
                    <a:pt x="1212850" y="958850"/>
                  </a:lnTo>
                  <a:lnTo>
                    <a:pt x="984250" y="1003300"/>
                  </a:lnTo>
                  <a:lnTo>
                    <a:pt x="819150" y="958850"/>
                  </a:lnTo>
                  <a:lnTo>
                    <a:pt x="654050" y="889000"/>
                  </a:lnTo>
                  <a:lnTo>
                    <a:pt x="558800" y="768350"/>
                  </a:lnTo>
                  <a:lnTo>
                    <a:pt x="533400" y="704850"/>
                  </a:lnTo>
                  <a:lnTo>
                    <a:pt x="546100" y="692150"/>
                  </a:lnTo>
                  <a:lnTo>
                    <a:pt x="488950" y="577850"/>
                  </a:lnTo>
                  <a:lnTo>
                    <a:pt x="476250" y="546100"/>
                  </a:lnTo>
                  <a:lnTo>
                    <a:pt x="463550" y="387350"/>
                  </a:lnTo>
                  <a:lnTo>
                    <a:pt x="476250" y="203200"/>
                  </a:lnTo>
                  <a:lnTo>
                    <a:pt x="342900" y="133350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C0C0C0"/>
            </a:solidFill>
            <a:ln w="25400" cap="flat" cmpd="sng" algn="ctr">
              <a:solidFill>
                <a:srgbClr val="C0C0C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CA6CDD7-FEC2-2F7B-384B-C299F18F3E8A}"/>
                </a:ext>
              </a:extLst>
            </p:cNvPr>
            <p:cNvSpPr/>
            <p:nvPr/>
          </p:nvSpPr>
          <p:spPr>
            <a:xfrm>
              <a:off x="5289550" y="2769430"/>
              <a:ext cx="596900" cy="596900"/>
            </a:xfrm>
            <a:prstGeom prst="ellipse">
              <a:avLst/>
            </a:prstGeom>
            <a:solidFill>
              <a:srgbClr val="EFEFE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C56DF25F-A354-F713-9595-C0B5FCAFE6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6938" y="1981200"/>
              <a:ext cx="2781300" cy="289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B2E169B4-EE1D-CD85-9AB6-F1528D241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pic>
        <p:nvPicPr>
          <p:cNvPr id="5" name="Picture 4" descr="A blue logo with text&#10;&#10;Description automatically generated">
            <a:extLst>
              <a:ext uri="{FF2B5EF4-FFF2-40B4-BE49-F238E27FC236}">
                <a16:creationId xmlns:a16="http://schemas.microsoft.com/office/drawing/2014/main" id="{4F8704B1-EDF6-0C8B-473C-A56E073D87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44" y="5717356"/>
            <a:ext cx="1389383" cy="6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27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7D218CB-8CA2-D5C7-18C9-1CC5600BC249}"/>
              </a:ext>
            </a:extLst>
          </p:cNvPr>
          <p:cNvSpPr/>
          <p:nvPr/>
        </p:nvSpPr>
        <p:spPr>
          <a:xfrm>
            <a:off x="155861" y="4520565"/>
            <a:ext cx="2036619" cy="119253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308231D-0099-EAF7-5443-3AA890D311C4}"/>
              </a:ext>
            </a:extLst>
          </p:cNvPr>
          <p:cNvGrpSpPr/>
          <p:nvPr/>
        </p:nvGrpSpPr>
        <p:grpSpPr>
          <a:xfrm>
            <a:off x="535199" y="4691094"/>
            <a:ext cx="851473" cy="851473"/>
            <a:chOff x="535199" y="2087523"/>
            <a:chExt cx="851473" cy="851473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E6D093E-0E19-3A2B-B232-CEE65765540E}"/>
                </a:ext>
              </a:extLst>
            </p:cNvPr>
            <p:cNvSpPr/>
            <p:nvPr/>
          </p:nvSpPr>
          <p:spPr>
            <a:xfrm>
              <a:off x="1065152" y="2147607"/>
              <a:ext cx="247136" cy="247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1E381522-C102-0DB2-1F2A-7F13ECE7EDC4}"/>
                </a:ext>
              </a:extLst>
            </p:cNvPr>
            <p:cNvGrpSpPr/>
            <p:nvPr/>
          </p:nvGrpSpPr>
          <p:grpSpPr>
            <a:xfrm>
              <a:off x="535199" y="2087523"/>
              <a:ext cx="851473" cy="851473"/>
              <a:chOff x="414195" y="3743540"/>
              <a:chExt cx="851473" cy="851473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BA522C5C-F899-A4FE-AF2D-8C4ADC1026A9}"/>
                  </a:ext>
                </a:extLst>
              </p:cNvPr>
              <p:cNvGrpSpPr/>
              <p:nvPr/>
            </p:nvGrpSpPr>
            <p:grpSpPr>
              <a:xfrm>
                <a:off x="414195" y="3743540"/>
                <a:ext cx="851473" cy="851473"/>
                <a:chOff x="414195" y="3743540"/>
                <a:chExt cx="851473" cy="851473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7C971989-75CD-7FD5-6456-47D5BD52C9F6}"/>
                    </a:ext>
                  </a:extLst>
                </p:cNvPr>
                <p:cNvSpPr/>
                <p:nvPr/>
              </p:nvSpPr>
              <p:spPr>
                <a:xfrm>
                  <a:off x="598170" y="3955673"/>
                  <a:ext cx="125730" cy="126742"/>
                </a:xfrm>
                <a:prstGeom prst="rect">
                  <a:avLst/>
                </a:prstGeom>
                <a:solidFill>
                  <a:srgbClr val="CC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27" name="Graphic 26">
                  <a:extLst>
                    <a:ext uri="{FF2B5EF4-FFF2-40B4-BE49-F238E27FC236}">
                      <a16:creationId xmlns:a16="http://schemas.microsoft.com/office/drawing/2014/main" id="{6D29160F-BD21-E235-D2EA-8FDFF3EB21A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4195" y="3743540"/>
                  <a:ext cx="851473" cy="851473"/>
                </a:xfrm>
                <a:prstGeom prst="rect">
                  <a:avLst/>
                </a:prstGeom>
              </p:spPr>
            </p:pic>
          </p:grpSp>
          <p:pic>
            <p:nvPicPr>
              <p:cNvPr id="22" name="Graphic 21">
                <a:extLst>
                  <a:ext uri="{FF2B5EF4-FFF2-40B4-BE49-F238E27FC236}">
                    <a16:creationId xmlns:a16="http://schemas.microsoft.com/office/drawing/2014/main" id="{DC62D043-B27D-4E75-0865-2D3106EE162B}"/>
                  </a:ext>
                </a:extLst>
              </p:cNvPr>
              <p:cNvPicPr>
                <a:picLocks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414195" y="3743540"/>
                <a:ext cx="851473" cy="851473"/>
              </a:xfrm>
              <a:custGeom>
                <a:avLst/>
                <a:gdLst>
                  <a:gd name="connsiteX0" fmla="*/ 550623 w 851473"/>
                  <a:gd name="connsiteY0" fmla="*/ 0 h 851473"/>
                  <a:gd name="connsiteX1" fmla="*/ 851473 w 851473"/>
                  <a:gd name="connsiteY1" fmla="*/ 0 h 851473"/>
                  <a:gd name="connsiteX2" fmla="*/ 851473 w 851473"/>
                  <a:gd name="connsiteY2" fmla="*/ 851473 h 851473"/>
                  <a:gd name="connsiteX3" fmla="*/ 379478 w 851473"/>
                  <a:gd name="connsiteY3" fmla="*/ 851473 h 851473"/>
                  <a:gd name="connsiteX4" fmla="*/ 465658 w 851473"/>
                  <a:gd name="connsiteY4" fmla="*/ 585599 h 851473"/>
                  <a:gd name="connsiteX5" fmla="*/ 507568 w 851473"/>
                  <a:gd name="connsiteY5" fmla="*/ 446534 h 851473"/>
                  <a:gd name="connsiteX6" fmla="*/ 432130 w 851473"/>
                  <a:gd name="connsiteY6" fmla="*/ 304711 h 851473"/>
                  <a:gd name="connsiteX7" fmla="*/ 434637 w 851473"/>
                  <a:gd name="connsiteY7" fmla="*/ 304314 h 851473"/>
                  <a:gd name="connsiteX8" fmla="*/ 427485 w 851473"/>
                  <a:gd name="connsiteY8" fmla="*/ 259158 h 851473"/>
                  <a:gd name="connsiteX9" fmla="*/ 246857 w 851473"/>
                  <a:gd name="connsiteY9" fmla="*/ 287767 h 851473"/>
                  <a:gd name="connsiteX10" fmla="*/ 248765 w 851473"/>
                  <a:gd name="connsiteY10" fmla="*/ 299815 h 851473"/>
                  <a:gd name="connsiteX11" fmla="*/ 238963 w 851473"/>
                  <a:gd name="connsiteY11" fmla="*/ 301754 h 851473"/>
                  <a:gd name="connsiteX12" fmla="*/ 208483 w 851473"/>
                  <a:gd name="connsiteY12" fmla="*/ 280799 h 851473"/>
                  <a:gd name="connsiteX13" fmla="*/ 239435 w 851473"/>
                  <a:gd name="connsiteY13" fmla="*/ 270159 h 851473"/>
                  <a:gd name="connsiteX14" fmla="*/ 241959 w 851473"/>
                  <a:gd name="connsiteY14" fmla="*/ 277093 h 851473"/>
                  <a:gd name="connsiteX15" fmla="*/ 413810 w 851473"/>
                  <a:gd name="connsiteY15" fmla="*/ 214544 h 851473"/>
                  <a:gd name="connsiteX16" fmla="*/ 407171 w 851473"/>
                  <a:gd name="connsiteY16" fmla="*/ 196303 h 851473"/>
                  <a:gd name="connsiteX17" fmla="*/ 0 w 851473"/>
                  <a:gd name="connsiteY17" fmla="*/ 0 h 851473"/>
                  <a:gd name="connsiteX18" fmla="*/ 120371 w 851473"/>
                  <a:gd name="connsiteY18" fmla="*/ 0 h 851473"/>
                  <a:gd name="connsiteX19" fmla="*/ 75133 w 851473"/>
                  <a:gd name="connsiteY19" fmla="*/ 56009 h 851473"/>
                  <a:gd name="connsiteX20" fmla="*/ 35128 w 851473"/>
                  <a:gd name="connsiteY20" fmla="*/ 240794 h 851473"/>
                  <a:gd name="connsiteX21" fmla="*/ 6553 w 851473"/>
                  <a:gd name="connsiteY21" fmla="*/ 591314 h 851473"/>
                  <a:gd name="connsiteX22" fmla="*/ 101302 w 851473"/>
                  <a:gd name="connsiteY22" fmla="*/ 851473 h 851473"/>
                  <a:gd name="connsiteX23" fmla="*/ 0 w 851473"/>
                  <a:gd name="connsiteY23" fmla="*/ 851473 h 851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51473" h="851473">
                    <a:moveTo>
                      <a:pt x="550623" y="0"/>
                    </a:moveTo>
                    <a:lnTo>
                      <a:pt x="851473" y="0"/>
                    </a:lnTo>
                    <a:lnTo>
                      <a:pt x="851473" y="851473"/>
                    </a:lnTo>
                    <a:lnTo>
                      <a:pt x="379478" y="851473"/>
                    </a:lnTo>
                    <a:lnTo>
                      <a:pt x="465658" y="585599"/>
                    </a:lnTo>
                    <a:lnTo>
                      <a:pt x="507568" y="446534"/>
                    </a:lnTo>
                    <a:lnTo>
                      <a:pt x="432130" y="304711"/>
                    </a:lnTo>
                    <a:lnTo>
                      <a:pt x="434637" y="304314"/>
                    </a:lnTo>
                    <a:lnTo>
                      <a:pt x="427485" y="259158"/>
                    </a:lnTo>
                    <a:lnTo>
                      <a:pt x="246857" y="287767"/>
                    </a:lnTo>
                    <a:lnTo>
                      <a:pt x="248765" y="299815"/>
                    </a:lnTo>
                    <a:lnTo>
                      <a:pt x="238963" y="301754"/>
                    </a:lnTo>
                    <a:lnTo>
                      <a:pt x="208483" y="280799"/>
                    </a:lnTo>
                    <a:lnTo>
                      <a:pt x="239435" y="270159"/>
                    </a:lnTo>
                    <a:lnTo>
                      <a:pt x="241959" y="277093"/>
                    </a:lnTo>
                    <a:lnTo>
                      <a:pt x="413810" y="214544"/>
                    </a:lnTo>
                    <a:lnTo>
                      <a:pt x="407171" y="196303"/>
                    </a:lnTo>
                    <a:close/>
                    <a:moveTo>
                      <a:pt x="0" y="0"/>
                    </a:moveTo>
                    <a:lnTo>
                      <a:pt x="120371" y="0"/>
                    </a:lnTo>
                    <a:lnTo>
                      <a:pt x="75133" y="56009"/>
                    </a:lnTo>
                    <a:lnTo>
                      <a:pt x="35128" y="240794"/>
                    </a:lnTo>
                    <a:lnTo>
                      <a:pt x="6553" y="591314"/>
                    </a:lnTo>
                    <a:lnTo>
                      <a:pt x="101302" y="851473"/>
                    </a:lnTo>
                    <a:lnTo>
                      <a:pt x="0" y="851473"/>
                    </a:lnTo>
                    <a:close/>
                  </a:path>
                </a:pathLst>
              </a:custGeom>
            </p:spPr>
          </p:pic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BDEF885E-0C32-40E3-8757-DEEB2DC517F4}"/>
                  </a:ext>
                </a:extLst>
              </p:cNvPr>
              <p:cNvGrpSpPr/>
              <p:nvPr/>
            </p:nvGrpSpPr>
            <p:grpSpPr>
              <a:xfrm>
                <a:off x="414195" y="3743540"/>
                <a:ext cx="851473" cy="851473"/>
                <a:chOff x="510494" y="4396955"/>
                <a:chExt cx="851473" cy="851473"/>
              </a:xfrm>
            </p:grpSpPr>
            <p:pic>
              <p:nvPicPr>
                <p:cNvPr id="24" name="Graphic 23">
                  <a:extLst>
                    <a:ext uri="{FF2B5EF4-FFF2-40B4-BE49-F238E27FC236}">
                      <a16:creationId xmlns:a16="http://schemas.microsoft.com/office/drawing/2014/main" id="{BBDE4311-27F7-113D-EE9E-5CB08919A22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rcRect/>
                <a:stretch>
                  <a:fillRect/>
                </a:stretch>
              </p:blipFill>
              <p:spPr>
                <a:xfrm>
                  <a:off x="510494" y="4396955"/>
                  <a:ext cx="851473" cy="851473"/>
                </a:xfrm>
                <a:custGeom>
                  <a:avLst/>
                  <a:gdLst>
                    <a:gd name="connsiteX0" fmla="*/ 550623 w 851473"/>
                    <a:gd name="connsiteY0" fmla="*/ 0 h 851473"/>
                    <a:gd name="connsiteX1" fmla="*/ 851473 w 851473"/>
                    <a:gd name="connsiteY1" fmla="*/ 0 h 851473"/>
                    <a:gd name="connsiteX2" fmla="*/ 851473 w 851473"/>
                    <a:gd name="connsiteY2" fmla="*/ 851473 h 851473"/>
                    <a:gd name="connsiteX3" fmla="*/ 379478 w 851473"/>
                    <a:gd name="connsiteY3" fmla="*/ 851473 h 851473"/>
                    <a:gd name="connsiteX4" fmla="*/ 465658 w 851473"/>
                    <a:gd name="connsiteY4" fmla="*/ 585599 h 851473"/>
                    <a:gd name="connsiteX5" fmla="*/ 507568 w 851473"/>
                    <a:gd name="connsiteY5" fmla="*/ 446534 h 851473"/>
                    <a:gd name="connsiteX6" fmla="*/ 432130 w 851473"/>
                    <a:gd name="connsiteY6" fmla="*/ 304711 h 851473"/>
                    <a:gd name="connsiteX7" fmla="*/ 434637 w 851473"/>
                    <a:gd name="connsiteY7" fmla="*/ 304314 h 851473"/>
                    <a:gd name="connsiteX8" fmla="*/ 427485 w 851473"/>
                    <a:gd name="connsiteY8" fmla="*/ 259158 h 851473"/>
                    <a:gd name="connsiteX9" fmla="*/ 246857 w 851473"/>
                    <a:gd name="connsiteY9" fmla="*/ 287767 h 851473"/>
                    <a:gd name="connsiteX10" fmla="*/ 248765 w 851473"/>
                    <a:gd name="connsiteY10" fmla="*/ 299815 h 851473"/>
                    <a:gd name="connsiteX11" fmla="*/ 238963 w 851473"/>
                    <a:gd name="connsiteY11" fmla="*/ 301754 h 851473"/>
                    <a:gd name="connsiteX12" fmla="*/ 208483 w 851473"/>
                    <a:gd name="connsiteY12" fmla="*/ 280799 h 851473"/>
                    <a:gd name="connsiteX13" fmla="*/ 239435 w 851473"/>
                    <a:gd name="connsiteY13" fmla="*/ 270159 h 851473"/>
                    <a:gd name="connsiteX14" fmla="*/ 241959 w 851473"/>
                    <a:gd name="connsiteY14" fmla="*/ 277093 h 851473"/>
                    <a:gd name="connsiteX15" fmla="*/ 413810 w 851473"/>
                    <a:gd name="connsiteY15" fmla="*/ 214544 h 851473"/>
                    <a:gd name="connsiteX16" fmla="*/ 407171 w 851473"/>
                    <a:gd name="connsiteY16" fmla="*/ 196303 h 851473"/>
                    <a:gd name="connsiteX17" fmla="*/ 0 w 851473"/>
                    <a:gd name="connsiteY17" fmla="*/ 0 h 851473"/>
                    <a:gd name="connsiteX18" fmla="*/ 120371 w 851473"/>
                    <a:gd name="connsiteY18" fmla="*/ 0 h 851473"/>
                    <a:gd name="connsiteX19" fmla="*/ 75133 w 851473"/>
                    <a:gd name="connsiteY19" fmla="*/ 56009 h 851473"/>
                    <a:gd name="connsiteX20" fmla="*/ 35128 w 851473"/>
                    <a:gd name="connsiteY20" fmla="*/ 240794 h 851473"/>
                    <a:gd name="connsiteX21" fmla="*/ 6553 w 851473"/>
                    <a:gd name="connsiteY21" fmla="*/ 591314 h 851473"/>
                    <a:gd name="connsiteX22" fmla="*/ 101302 w 851473"/>
                    <a:gd name="connsiteY22" fmla="*/ 851473 h 851473"/>
                    <a:gd name="connsiteX23" fmla="*/ 0 w 851473"/>
                    <a:gd name="connsiteY23" fmla="*/ 851473 h 8514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851473" h="851473">
                      <a:moveTo>
                        <a:pt x="550623" y="0"/>
                      </a:moveTo>
                      <a:lnTo>
                        <a:pt x="851473" y="0"/>
                      </a:lnTo>
                      <a:lnTo>
                        <a:pt x="851473" y="851473"/>
                      </a:lnTo>
                      <a:lnTo>
                        <a:pt x="379478" y="851473"/>
                      </a:lnTo>
                      <a:lnTo>
                        <a:pt x="465658" y="585599"/>
                      </a:lnTo>
                      <a:lnTo>
                        <a:pt x="507568" y="446534"/>
                      </a:lnTo>
                      <a:lnTo>
                        <a:pt x="432130" y="304711"/>
                      </a:lnTo>
                      <a:lnTo>
                        <a:pt x="434637" y="304314"/>
                      </a:lnTo>
                      <a:lnTo>
                        <a:pt x="427485" y="259158"/>
                      </a:lnTo>
                      <a:lnTo>
                        <a:pt x="246857" y="287767"/>
                      </a:lnTo>
                      <a:lnTo>
                        <a:pt x="248765" y="299815"/>
                      </a:lnTo>
                      <a:lnTo>
                        <a:pt x="238963" y="301754"/>
                      </a:lnTo>
                      <a:lnTo>
                        <a:pt x="208483" y="280799"/>
                      </a:lnTo>
                      <a:lnTo>
                        <a:pt x="239435" y="270159"/>
                      </a:lnTo>
                      <a:lnTo>
                        <a:pt x="241959" y="277093"/>
                      </a:lnTo>
                      <a:lnTo>
                        <a:pt x="413810" y="214544"/>
                      </a:lnTo>
                      <a:lnTo>
                        <a:pt x="407171" y="196303"/>
                      </a:lnTo>
                      <a:close/>
                      <a:moveTo>
                        <a:pt x="0" y="0"/>
                      </a:moveTo>
                      <a:lnTo>
                        <a:pt x="120371" y="0"/>
                      </a:lnTo>
                      <a:lnTo>
                        <a:pt x="75133" y="56009"/>
                      </a:lnTo>
                      <a:lnTo>
                        <a:pt x="35128" y="240794"/>
                      </a:lnTo>
                      <a:lnTo>
                        <a:pt x="6553" y="591314"/>
                      </a:lnTo>
                      <a:lnTo>
                        <a:pt x="101302" y="851473"/>
                      </a:lnTo>
                      <a:lnTo>
                        <a:pt x="0" y="851473"/>
                      </a:lnTo>
                      <a:close/>
                    </a:path>
                  </a:pathLst>
                </a:custGeom>
              </p:spPr>
            </p:pic>
            <p:pic>
              <p:nvPicPr>
                <p:cNvPr id="25" name="Graphic 24">
                  <a:extLst>
                    <a:ext uri="{FF2B5EF4-FFF2-40B4-BE49-F238E27FC236}">
                      <a16:creationId xmlns:a16="http://schemas.microsoft.com/office/drawing/2014/main" id="{53301340-4600-C074-7B55-79614AC0BA7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>
                  <a:extLs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rcRect/>
                <a:stretch>
                  <a:fillRect/>
                </a:stretch>
              </p:blipFill>
              <p:spPr>
                <a:xfrm>
                  <a:off x="510494" y="4396955"/>
                  <a:ext cx="851473" cy="851473"/>
                </a:xfrm>
                <a:custGeom>
                  <a:avLst/>
                  <a:gdLst>
                    <a:gd name="connsiteX0" fmla="*/ 209640 w 851473"/>
                    <a:gd name="connsiteY0" fmla="*/ 280401 h 851473"/>
                    <a:gd name="connsiteX1" fmla="*/ 209014 w 851473"/>
                    <a:gd name="connsiteY1" fmla="*/ 281164 h 851473"/>
                    <a:gd name="connsiteX2" fmla="*/ 208483 w 851473"/>
                    <a:gd name="connsiteY2" fmla="*/ 280799 h 851473"/>
                    <a:gd name="connsiteX3" fmla="*/ 851473 w 851473"/>
                    <a:gd name="connsiteY3" fmla="*/ 266554 h 851473"/>
                    <a:gd name="connsiteX4" fmla="*/ 851473 w 851473"/>
                    <a:gd name="connsiteY4" fmla="*/ 851473 h 851473"/>
                    <a:gd name="connsiteX5" fmla="*/ 379478 w 851473"/>
                    <a:gd name="connsiteY5" fmla="*/ 851473 h 851473"/>
                    <a:gd name="connsiteX6" fmla="*/ 465658 w 851473"/>
                    <a:gd name="connsiteY6" fmla="*/ 585599 h 851473"/>
                    <a:gd name="connsiteX7" fmla="*/ 507568 w 851473"/>
                    <a:gd name="connsiteY7" fmla="*/ 446534 h 851473"/>
                    <a:gd name="connsiteX8" fmla="*/ 493776 w 851473"/>
                    <a:gd name="connsiteY8" fmla="*/ 420604 h 851473"/>
                    <a:gd name="connsiteX9" fmla="*/ 733471 w 851473"/>
                    <a:gd name="connsiteY9" fmla="*/ 477940 h 851473"/>
                    <a:gd name="connsiteX10" fmla="*/ 720834 w 851473"/>
                    <a:gd name="connsiteY10" fmla="*/ 342540 h 851473"/>
                    <a:gd name="connsiteX11" fmla="*/ 721845 w 851473"/>
                    <a:gd name="connsiteY11" fmla="*/ 336801 h 851473"/>
                    <a:gd name="connsiteX12" fmla="*/ 732861 w 851473"/>
                    <a:gd name="connsiteY12" fmla="*/ 327225 h 851473"/>
                    <a:gd name="connsiteX13" fmla="*/ 750089 w 851473"/>
                    <a:gd name="connsiteY13" fmla="*/ 321293 h 851473"/>
                    <a:gd name="connsiteX14" fmla="*/ 772303 w 851473"/>
                    <a:gd name="connsiteY14" fmla="*/ 328084 h 851473"/>
                    <a:gd name="connsiteX15" fmla="*/ 774680 w 851473"/>
                    <a:gd name="connsiteY15" fmla="*/ 320309 h 851473"/>
                    <a:gd name="connsiteX16" fmla="*/ 812206 w 851473"/>
                    <a:gd name="connsiteY16" fmla="*/ 320309 h 851473"/>
                    <a:gd name="connsiteX17" fmla="*/ 812206 w 851473"/>
                    <a:gd name="connsiteY17" fmla="*/ 299905 h 851473"/>
                    <a:gd name="connsiteX18" fmla="*/ 835624 w 851473"/>
                    <a:gd name="connsiteY18" fmla="*/ 291841 h 851473"/>
                    <a:gd name="connsiteX19" fmla="*/ 830181 w 851473"/>
                    <a:gd name="connsiteY19" fmla="*/ 276034 h 851473"/>
                    <a:gd name="connsiteX20" fmla="*/ 834501 w 851473"/>
                    <a:gd name="connsiteY20" fmla="*/ 201933 h 851473"/>
                    <a:gd name="connsiteX21" fmla="*/ 851473 w 851473"/>
                    <a:gd name="connsiteY21" fmla="*/ 209686 h 851473"/>
                    <a:gd name="connsiteX22" fmla="*/ 851473 w 851473"/>
                    <a:gd name="connsiteY22" fmla="*/ 240054 h 851473"/>
                    <a:gd name="connsiteX23" fmla="*/ 676321 w 851473"/>
                    <a:gd name="connsiteY23" fmla="*/ 108370 h 851473"/>
                    <a:gd name="connsiteX24" fmla="*/ 744947 w 851473"/>
                    <a:gd name="connsiteY24" fmla="*/ 118729 h 851473"/>
                    <a:gd name="connsiteX25" fmla="*/ 759199 w 851473"/>
                    <a:gd name="connsiteY25" fmla="*/ 150740 h 851473"/>
                    <a:gd name="connsiteX26" fmla="*/ 750616 w 851473"/>
                    <a:gd name="connsiteY26" fmla="*/ 163615 h 851473"/>
                    <a:gd name="connsiteX27" fmla="*/ 764237 w 851473"/>
                    <a:gd name="connsiteY27" fmla="*/ 169837 h 851473"/>
                    <a:gd name="connsiteX28" fmla="*/ 764237 w 851473"/>
                    <a:gd name="connsiteY28" fmla="*/ 190399 h 851473"/>
                    <a:gd name="connsiteX29" fmla="*/ 745086 w 851473"/>
                    <a:gd name="connsiteY29" fmla="*/ 253038 h 851473"/>
                    <a:gd name="connsiteX30" fmla="*/ 708427 w 851473"/>
                    <a:gd name="connsiteY30" fmla="*/ 284906 h 851473"/>
                    <a:gd name="connsiteX31" fmla="*/ 659331 w 851473"/>
                    <a:gd name="connsiteY31" fmla="*/ 301812 h 851473"/>
                    <a:gd name="connsiteX32" fmla="*/ 623710 w 851473"/>
                    <a:gd name="connsiteY32" fmla="*/ 295531 h 851473"/>
                    <a:gd name="connsiteX33" fmla="*/ 607666 w 851473"/>
                    <a:gd name="connsiteY33" fmla="*/ 288953 h 851473"/>
                    <a:gd name="connsiteX34" fmla="*/ 577722 w 851473"/>
                    <a:gd name="connsiteY34" fmla="*/ 271665 h 851473"/>
                    <a:gd name="connsiteX35" fmla="*/ 553456 w 851473"/>
                    <a:gd name="connsiteY35" fmla="*/ 232831 h 851473"/>
                    <a:gd name="connsiteX36" fmla="*/ 802708 w 851473"/>
                    <a:gd name="connsiteY36" fmla="*/ 0 h 851473"/>
                    <a:gd name="connsiteX37" fmla="*/ 851473 w 851473"/>
                    <a:gd name="connsiteY37" fmla="*/ 0 h 851473"/>
                    <a:gd name="connsiteX38" fmla="*/ 851473 w 851473"/>
                    <a:gd name="connsiteY38" fmla="*/ 111687 h 851473"/>
                    <a:gd name="connsiteX39" fmla="*/ 0 w 851473"/>
                    <a:gd name="connsiteY39" fmla="*/ 0 h 851473"/>
                    <a:gd name="connsiteX40" fmla="*/ 120371 w 851473"/>
                    <a:gd name="connsiteY40" fmla="*/ 0 h 851473"/>
                    <a:gd name="connsiteX41" fmla="*/ 75133 w 851473"/>
                    <a:gd name="connsiteY41" fmla="*/ 56009 h 851473"/>
                    <a:gd name="connsiteX42" fmla="*/ 35128 w 851473"/>
                    <a:gd name="connsiteY42" fmla="*/ 240794 h 851473"/>
                    <a:gd name="connsiteX43" fmla="*/ 6553 w 851473"/>
                    <a:gd name="connsiteY43" fmla="*/ 591314 h 851473"/>
                    <a:gd name="connsiteX44" fmla="*/ 101302 w 851473"/>
                    <a:gd name="connsiteY44" fmla="*/ 851473 h 851473"/>
                    <a:gd name="connsiteX45" fmla="*/ 0 w 851473"/>
                    <a:gd name="connsiteY45" fmla="*/ 851473 h 8514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</a:cxnLst>
                  <a:rect l="l" t="t" r="r" b="b"/>
                  <a:pathLst>
                    <a:path w="851473" h="851473">
                      <a:moveTo>
                        <a:pt x="209640" y="280401"/>
                      </a:moveTo>
                      <a:lnTo>
                        <a:pt x="209014" y="281164"/>
                      </a:lnTo>
                      <a:lnTo>
                        <a:pt x="208483" y="280799"/>
                      </a:lnTo>
                      <a:close/>
                      <a:moveTo>
                        <a:pt x="851473" y="266554"/>
                      </a:moveTo>
                      <a:lnTo>
                        <a:pt x="851473" y="851473"/>
                      </a:lnTo>
                      <a:lnTo>
                        <a:pt x="379478" y="851473"/>
                      </a:lnTo>
                      <a:lnTo>
                        <a:pt x="465658" y="585599"/>
                      </a:lnTo>
                      <a:lnTo>
                        <a:pt x="507568" y="446534"/>
                      </a:lnTo>
                      <a:lnTo>
                        <a:pt x="493776" y="420604"/>
                      </a:lnTo>
                      <a:lnTo>
                        <a:pt x="733471" y="477940"/>
                      </a:lnTo>
                      <a:lnTo>
                        <a:pt x="720834" y="342540"/>
                      </a:lnTo>
                      <a:lnTo>
                        <a:pt x="721845" y="336801"/>
                      </a:lnTo>
                      <a:lnTo>
                        <a:pt x="732861" y="327225"/>
                      </a:lnTo>
                      <a:lnTo>
                        <a:pt x="750089" y="321293"/>
                      </a:lnTo>
                      <a:lnTo>
                        <a:pt x="772303" y="328084"/>
                      </a:lnTo>
                      <a:lnTo>
                        <a:pt x="774680" y="320309"/>
                      </a:lnTo>
                      <a:lnTo>
                        <a:pt x="812206" y="320309"/>
                      </a:lnTo>
                      <a:lnTo>
                        <a:pt x="812206" y="299905"/>
                      </a:lnTo>
                      <a:lnTo>
                        <a:pt x="835624" y="291841"/>
                      </a:lnTo>
                      <a:lnTo>
                        <a:pt x="830181" y="276034"/>
                      </a:lnTo>
                      <a:close/>
                      <a:moveTo>
                        <a:pt x="834501" y="201933"/>
                      </a:moveTo>
                      <a:lnTo>
                        <a:pt x="851473" y="209686"/>
                      </a:lnTo>
                      <a:lnTo>
                        <a:pt x="851473" y="240054"/>
                      </a:lnTo>
                      <a:close/>
                      <a:moveTo>
                        <a:pt x="676321" y="108370"/>
                      </a:moveTo>
                      <a:lnTo>
                        <a:pt x="744947" y="118729"/>
                      </a:lnTo>
                      <a:lnTo>
                        <a:pt x="759199" y="150740"/>
                      </a:lnTo>
                      <a:lnTo>
                        <a:pt x="750616" y="163615"/>
                      </a:lnTo>
                      <a:lnTo>
                        <a:pt x="764237" y="169837"/>
                      </a:lnTo>
                      <a:lnTo>
                        <a:pt x="764237" y="190399"/>
                      </a:lnTo>
                      <a:lnTo>
                        <a:pt x="745086" y="253038"/>
                      </a:lnTo>
                      <a:lnTo>
                        <a:pt x="708427" y="284906"/>
                      </a:lnTo>
                      <a:lnTo>
                        <a:pt x="659331" y="301812"/>
                      </a:lnTo>
                      <a:lnTo>
                        <a:pt x="623710" y="295531"/>
                      </a:lnTo>
                      <a:lnTo>
                        <a:pt x="607666" y="288953"/>
                      </a:lnTo>
                      <a:lnTo>
                        <a:pt x="577722" y="271665"/>
                      </a:lnTo>
                      <a:lnTo>
                        <a:pt x="553456" y="232831"/>
                      </a:lnTo>
                      <a:close/>
                      <a:moveTo>
                        <a:pt x="802708" y="0"/>
                      </a:moveTo>
                      <a:lnTo>
                        <a:pt x="851473" y="0"/>
                      </a:lnTo>
                      <a:lnTo>
                        <a:pt x="851473" y="111687"/>
                      </a:lnTo>
                      <a:close/>
                      <a:moveTo>
                        <a:pt x="0" y="0"/>
                      </a:moveTo>
                      <a:lnTo>
                        <a:pt x="120371" y="0"/>
                      </a:lnTo>
                      <a:lnTo>
                        <a:pt x="75133" y="56009"/>
                      </a:lnTo>
                      <a:lnTo>
                        <a:pt x="35128" y="240794"/>
                      </a:lnTo>
                      <a:lnTo>
                        <a:pt x="6553" y="591314"/>
                      </a:lnTo>
                      <a:lnTo>
                        <a:pt x="101302" y="851473"/>
                      </a:lnTo>
                      <a:lnTo>
                        <a:pt x="0" y="851473"/>
                      </a:lnTo>
                      <a:close/>
                    </a:path>
                  </a:pathLst>
                </a:custGeom>
              </p:spPr>
            </p:pic>
          </p:grpSp>
        </p:grpSp>
      </p:grp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EF852E1F-A1F6-F4B9-F582-0BD3BC0481C7}"/>
              </a:ext>
            </a:extLst>
          </p:cNvPr>
          <p:cNvSpPr/>
          <p:nvPr/>
        </p:nvSpPr>
        <p:spPr>
          <a:xfrm>
            <a:off x="155861" y="1975063"/>
            <a:ext cx="2036619" cy="109198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/>
              <a:t>TRAVERSE Sexual Function Substudy: results</a:t>
            </a:r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90B6C0-937A-7ECA-8A54-8C3BE691BA1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CVD, cardiovascular disease; SD, standard deviation.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8645806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7249887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Baseline characteristics, CVD and risk factors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18C85FDE-7542-8CA2-02A7-33B46E036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743361"/>
              </p:ext>
            </p:extLst>
          </p:nvPr>
        </p:nvGraphicFramePr>
        <p:xfrm>
          <a:off x="1524001" y="1976968"/>
          <a:ext cx="9965868" cy="4132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4908">
                  <a:extLst>
                    <a:ext uri="{9D8B030D-6E8A-4147-A177-3AD203B41FA5}">
                      <a16:colId xmlns:a16="http://schemas.microsoft.com/office/drawing/2014/main" val="3155700149"/>
                    </a:ext>
                  </a:extLst>
                </a:gridCol>
                <a:gridCol w="2835480">
                  <a:extLst>
                    <a:ext uri="{9D8B030D-6E8A-4147-A177-3AD203B41FA5}">
                      <a16:colId xmlns:a16="http://schemas.microsoft.com/office/drawing/2014/main" val="356617585"/>
                    </a:ext>
                  </a:extLst>
                </a:gridCol>
                <a:gridCol w="2835480">
                  <a:extLst>
                    <a:ext uri="{9D8B030D-6E8A-4147-A177-3AD203B41FA5}">
                      <a16:colId xmlns:a16="http://schemas.microsoft.com/office/drawing/2014/main" val="2804417613"/>
                    </a:ext>
                  </a:extLst>
                </a:gridCol>
              </a:tblGrid>
              <a:tr h="3967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spc="-20" baseline="0" dirty="0">
                          <a:latin typeface="+mj-lt"/>
                        </a:rPr>
                        <a:t>Testosterone (n=587)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2"/>
                          </a:solidFill>
                          <a:latin typeface="+mj-lt"/>
                        </a:rPr>
                        <a:t>Placebo (n=574)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80348"/>
                  </a:ext>
                </a:extLst>
              </a:tr>
              <a:tr h="6929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accent1"/>
                          </a:solidFill>
                          <a:latin typeface="+mj-lt"/>
                        </a:rPr>
                        <a:t>Mean (SD) age</a:t>
                      </a:r>
                      <a:r>
                        <a:rPr lang="en-GB" sz="1400" dirty="0">
                          <a:solidFill>
                            <a:schemeClr val="accent1"/>
                          </a:solidFill>
                          <a:latin typeface="+mn-lt"/>
                        </a:rPr>
                        <a:t>, years</a:t>
                      </a:r>
                      <a:endParaRPr lang="en-GB" sz="14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Age ≥65 years,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64.0 ± 7.5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299 (50.9)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63.3 ± 7.8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6EAB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Poppins Light"/>
                          <a:ea typeface="+mn-ea"/>
                          <a:cs typeface="+mn-cs"/>
                        </a:rPr>
                        <a:t>279 (48.6)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9369798"/>
                  </a:ext>
                </a:extLst>
              </a:tr>
              <a:tr h="994584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Race/ethnicity</a:t>
                      </a:r>
                      <a:r>
                        <a:rPr lang="en-GB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, n (%) of patients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White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Black or African American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endParaRPr lang="en-GB" sz="1400" dirty="0">
                        <a:solidFill>
                          <a:schemeClr val="tx2"/>
                        </a:solidFill>
                      </a:endParaRP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488 (83.1)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82 (14.0)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17 (2.9)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endParaRPr lang="en-GB" sz="1400" dirty="0">
                        <a:solidFill>
                          <a:schemeClr val="tx2"/>
                        </a:solidFill>
                      </a:endParaRP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475 (82.8)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75 (13.1)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24 (4.2)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756720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Prior testosterone use</a:t>
                      </a:r>
                      <a:r>
                        <a:rPr lang="en-GB" sz="1400" dirty="0"/>
                        <a:t>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 (0.3)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 (0.3)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9866595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Prior CVD</a:t>
                      </a:r>
                      <a:r>
                        <a:rPr lang="en-GB" sz="1400" dirty="0"/>
                        <a:t>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289 (49.2)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294 (51.2)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8799398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At risk for CVD</a:t>
                      </a:r>
                      <a:r>
                        <a:rPr lang="en-GB" sz="1400" dirty="0"/>
                        <a:t>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298 (50.8)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280 (48.8)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421422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Dyslipidaemia</a:t>
                      </a:r>
                      <a:r>
                        <a:rPr lang="en-GB" sz="1400" dirty="0"/>
                        <a:t>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542 (92.3)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527 (91.8)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8254330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Hypertension</a:t>
                      </a:r>
                      <a:r>
                        <a:rPr lang="en-GB" sz="1400" dirty="0"/>
                        <a:t>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559 (95.2)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529 (92.2)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0465992"/>
                  </a:ext>
                </a:extLst>
              </a:tr>
            </a:tbl>
          </a:graphicData>
        </a:graphic>
      </p:graphicFrame>
      <p:grpSp>
        <p:nvGrpSpPr>
          <p:cNvPr id="74" name="Group 73">
            <a:extLst>
              <a:ext uri="{FF2B5EF4-FFF2-40B4-BE49-F238E27FC236}">
                <a16:creationId xmlns:a16="http://schemas.microsoft.com/office/drawing/2014/main" id="{4BF10C4C-FF51-AE3F-EC74-DB05CD64A945}"/>
              </a:ext>
            </a:extLst>
          </p:cNvPr>
          <p:cNvGrpSpPr/>
          <p:nvPr/>
        </p:nvGrpSpPr>
        <p:grpSpPr>
          <a:xfrm>
            <a:off x="503816" y="2091449"/>
            <a:ext cx="806965" cy="855854"/>
            <a:chOff x="503816" y="2091449"/>
            <a:chExt cx="806965" cy="855854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C4CB82B0-F652-8E26-A38B-CBEB70C6A5E4}"/>
                </a:ext>
              </a:extLst>
            </p:cNvPr>
            <p:cNvGrpSpPr/>
            <p:nvPr/>
          </p:nvGrpSpPr>
          <p:grpSpPr>
            <a:xfrm>
              <a:off x="503816" y="2091449"/>
              <a:ext cx="567974" cy="855854"/>
              <a:chOff x="493425" y="2143404"/>
              <a:chExt cx="567974" cy="855854"/>
            </a:xfrm>
          </p:grpSpPr>
          <p:cxnSp>
            <p:nvCxnSpPr>
              <p:cNvPr id="37" name="Connector: Elbow 36">
                <a:extLst>
                  <a:ext uri="{FF2B5EF4-FFF2-40B4-BE49-F238E27FC236}">
                    <a16:creationId xmlns:a16="http://schemas.microsoft.com/office/drawing/2014/main" id="{D63F37E2-53FE-3F76-D908-F95556BC0A8C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688767" y="2278048"/>
                <a:ext cx="372632" cy="293284"/>
              </a:xfrm>
              <a:prstGeom prst="bentConnector3">
                <a:avLst>
                  <a:gd name="adj1" fmla="val 22115"/>
                </a:avLst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or: Elbow 59">
                <a:extLst>
                  <a:ext uri="{FF2B5EF4-FFF2-40B4-BE49-F238E27FC236}">
                    <a16:creationId xmlns:a16="http://schemas.microsoft.com/office/drawing/2014/main" id="{541A17BF-DFC1-CD06-1C3F-DEDDE2A0CF3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88767" y="2571332"/>
                <a:ext cx="372632" cy="293284"/>
              </a:xfrm>
              <a:prstGeom prst="bentConnector3">
                <a:avLst>
                  <a:gd name="adj1" fmla="val 22115"/>
                </a:avLst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7CDD1B1B-1337-07CC-C252-99CCA2A0D3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8767" y="2571332"/>
                <a:ext cx="372632" cy="0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Graphic 19">
                <a:extLst>
                  <a:ext uri="{FF2B5EF4-FFF2-40B4-BE49-F238E27FC236}">
                    <a16:creationId xmlns:a16="http://schemas.microsoft.com/office/drawing/2014/main" id="{FC28D555-9C47-F11D-ACBE-05EA652BC01F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rcRect l="27036" r="27315"/>
              <a:stretch/>
            </p:blipFill>
            <p:spPr>
              <a:xfrm>
                <a:off x="493425" y="2143404"/>
                <a:ext cx="390683" cy="855854"/>
              </a:xfrm>
              <a:prstGeom prst="rect">
                <a:avLst/>
              </a:prstGeom>
            </p:spPr>
          </p:pic>
        </p:grp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ED8CA4DF-D146-D1A9-4434-4339B87009FA}"/>
                </a:ext>
              </a:extLst>
            </p:cNvPr>
            <p:cNvSpPr/>
            <p:nvPr/>
          </p:nvSpPr>
          <p:spPr>
            <a:xfrm>
              <a:off x="1071790" y="2106597"/>
              <a:ext cx="238991" cy="238991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D395B27-39DE-DEF9-7E70-D2BD35475F73}"/>
                </a:ext>
              </a:extLst>
            </p:cNvPr>
            <p:cNvSpPr/>
            <p:nvPr/>
          </p:nvSpPr>
          <p:spPr>
            <a:xfrm>
              <a:off x="1071790" y="2399881"/>
              <a:ext cx="238991" cy="238991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5AF8625F-1431-BC0C-CFE6-B3058A7F6BAD}"/>
                </a:ext>
              </a:extLst>
            </p:cNvPr>
            <p:cNvSpPr/>
            <p:nvPr/>
          </p:nvSpPr>
          <p:spPr>
            <a:xfrm>
              <a:off x="1071790" y="2693165"/>
              <a:ext cx="238991" cy="238991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pic>
        <p:nvPicPr>
          <p:cNvPr id="3" name="Picture 2" descr="A blue logo with text&#10;&#10;Description automatically generated">
            <a:extLst>
              <a:ext uri="{FF2B5EF4-FFF2-40B4-BE49-F238E27FC236}">
                <a16:creationId xmlns:a16="http://schemas.microsoft.com/office/drawing/2014/main" id="{A444644A-E231-5B26-B989-9FBD9671A35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61" y="5792727"/>
            <a:ext cx="1230811" cy="53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48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EF852E1F-A1F6-F4B9-F582-0BD3BC0481C7}"/>
              </a:ext>
            </a:extLst>
          </p:cNvPr>
          <p:cNvSpPr/>
          <p:nvPr/>
        </p:nvSpPr>
        <p:spPr>
          <a:xfrm>
            <a:off x="155861" y="1975063"/>
            <a:ext cx="2036619" cy="109198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/>
              <a:t>TRAVERSE Sexual Function Substudy: results</a:t>
            </a:r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90B6C0-937A-7ECA-8A54-8C3BE691BA13}"/>
              </a:ext>
            </a:extLst>
          </p:cNvPr>
          <p:cNvSpPr txBox="1"/>
          <p:nvPr/>
        </p:nvSpPr>
        <p:spPr>
          <a:xfrm>
            <a:off x="1524001" y="5845979"/>
            <a:ext cx="10087896" cy="5078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GB" sz="900" dirty="0">
                <a:solidFill>
                  <a:srgbClr val="005294"/>
                </a:solidFill>
                <a:latin typeface="Poppins Light"/>
              </a:rPr>
              <a:t>*A DISF – Desire score &lt;20 was an inclusion criterion of the TRAVERSE Sexual Function Substudy.</a:t>
            </a:r>
          </a:p>
          <a:p>
            <a:pPr algn="l"/>
            <a:r>
              <a:rPr lang="en-GB" sz="900" dirty="0">
                <a:solidFill>
                  <a:srgbClr val="005294"/>
                </a:solidFill>
                <a:latin typeface="Poppins Light"/>
              </a:rPr>
              <a:t>DISF, DeRogatis Interview for Sexual Functioning; HIS-Q, Hypog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onadism Impact of Symptoms Questionnaire; IIEF, International Index of Erectile Function; </a:t>
            </a: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</a:b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PDE-5, phosphodiesterase type 5; PDQ-4, Psychosexual Daily Diary Question 4; SD, standard deviation.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8571012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7249887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b="1" dirty="0">
                <a:solidFill>
                  <a:prstClr val="white"/>
                </a:solidFill>
                <a:latin typeface="Poppins Light"/>
              </a:rPr>
              <a:t>Baseline 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ypogonadism and sexual function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18C85FDE-7542-8CA2-02A7-33B46E036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74266"/>
              </p:ext>
            </p:extLst>
          </p:nvPr>
        </p:nvGraphicFramePr>
        <p:xfrm>
          <a:off x="1524001" y="1976968"/>
          <a:ext cx="9965868" cy="3798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4908">
                  <a:extLst>
                    <a:ext uri="{9D8B030D-6E8A-4147-A177-3AD203B41FA5}">
                      <a16:colId xmlns:a16="http://schemas.microsoft.com/office/drawing/2014/main" val="3155700149"/>
                    </a:ext>
                  </a:extLst>
                </a:gridCol>
                <a:gridCol w="2835480">
                  <a:extLst>
                    <a:ext uri="{9D8B030D-6E8A-4147-A177-3AD203B41FA5}">
                      <a16:colId xmlns:a16="http://schemas.microsoft.com/office/drawing/2014/main" val="356617585"/>
                    </a:ext>
                  </a:extLst>
                </a:gridCol>
                <a:gridCol w="2835480">
                  <a:extLst>
                    <a:ext uri="{9D8B030D-6E8A-4147-A177-3AD203B41FA5}">
                      <a16:colId xmlns:a16="http://schemas.microsoft.com/office/drawing/2014/main" val="2804417613"/>
                    </a:ext>
                  </a:extLst>
                </a:gridCol>
              </a:tblGrid>
              <a:tr h="3967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spc="-20" baseline="0" dirty="0">
                          <a:latin typeface="+mj-lt"/>
                        </a:rPr>
                        <a:t>Testosterone (n=587)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2"/>
                          </a:solidFill>
                          <a:latin typeface="+mj-lt"/>
                        </a:rPr>
                        <a:t>Placebo (n=574)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80348"/>
                  </a:ext>
                </a:extLst>
              </a:tr>
              <a:tr h="692945">
                <a:tc>
                  <a:txBody>
                    <a:bodyPr/>
                    <a:lstStyle/>
                    <a:p>
                      <a:pPr algn="l"/>
                      <a:r>
                        <a:rPr lang="en-GB" sz="1400" spc="-20" baseline="0" dirty="0">
                          <a:solidFill>
                            <a:schemeClr val="accent1"/>
                          </a:solidFill>
                          <a:latin typeface="+mj-lt"/>
                        </a:rPr>
                        <a:t>Sexual activity: PDQ-4 score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Mean (SD) PDQ-4 score per day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Not sexually active (PDQ-4 score = 0), </a:t>
                      </a:r>
                      <a:b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</a:pPr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1.8 (1.7)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</a:pPr>
                      <a:br>
                        <a:rPr lang="en-US" sz="14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70 (11.9)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</a:pPr>
                      <a:endParaRPr lang="en-US" sz="14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</a:pPr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1.8 (1.8)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</a:pPr>
                      <a:b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59 (10.3)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8595B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9369798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Mean (SD) HIS-Q composite total score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46.9 (11.5) [n=563]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46.8 (12.0) [n=550]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9866595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kumimoji="0" lang="en-GB" sz="14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006EAB"/>
                          </a:solidFill>
                          <a:effectLst/>
                          <a:uLnTx/>
                          <a:uFillTx/>
                          <a:latin typeface="Poppins Medium"/>
                          <a:ea typeface="+mn-ea"/>
                          <a:cs typeface="+mn-cs"/>
                        </a:rPr>
                        <a:t>Mean (SD) </a:t>
                      </a:r>
                      <a:r>
                        <a:rPr lang="en-GB" sz="1400" spc="-30" dirty="0">
                          <a:latin typeface="+mj-lt"/>
                        </a:rPr>
                        <a:t>HIS-Q sexual function domain score</a:t>
                      </a:r>
                      <a:endParaRPr lang="en-GB" sz="1400" spc="-3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63.1 (19.0) [n=565]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63.4 (19.7) [n=553]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8799398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EAB"/>
                          </a:solidFill>
                          <a:effectLst/>
                          <a:uLnTx/>
                          <a:uFillTx/>
                          <a:latin typeface="Poppins Medium"/>
                          <a:ea typeface="+mn-ea"/>
                          <a:cs typeface="+mn-cs"/>
                        </a:rPr>
                        <a:t>Mean (SD) HIS-Q libido subdomain score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6EAB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65.4 (16.8) [n=567]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65.8 (17.1) [n=553]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421422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EAB"/>
                          </a:solidFill>
                          <a:effectLst/>
                          <a:uLnTx/>
                          <a:uFillTx/>
                          <a:latin typeface="Poppins Medium"/>
                          <a:ea typeface="+mn-ea"/>
                          <a:cs typeface="+mn-cs"/>
                        </a:rPr>
                        <a:t>Mean (SD) </a:t>
                      </a:r>
                      <a:r>
                        <a:rPr lang="en-GB" sz="1400" dirty="0">
                          <a:latin typeface="+mj-lt"/>
                        </a:rPr>
                        <a:t>DISF – Desire score*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12.0 (5.3)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12.0 (5.2)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8254330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EAB"/>
                          </a:solidFill>
                          <a:effectLst/>
                          <a:uLnTx/>
                          <a:uFillTx/>
                          <a:latin typeface="Poppins Medium"/>
                          <a:ea typeface="+mn-ea"/>
                          <a:cs typeface="+mn-cs"/>
                        </a:rPr>
                        <a:t>Mean (SD) </a:t>
                      </a:r>
                      <a:r>
                        <a:rPr lang="en-GB" sz="1400" dirty="0">
                          <a:latin typeface="+mj-lt"/>
                        </a:rPr>
                        <a:t>IIEF total score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13.0 (5.7) [n=328]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12.8 (5.7) [n=325]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0465992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latin typeface="+mj-lt"/>
                        </a:rPr>
                        <a:t>Using a PDE-5 inhibitor</a:t>
                      </a:r>
                      <a:r>
                        <a:rPr lang="en-GB" sz="1400" dirty="0"/>
                        <a:t>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51 (8.7)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56 (9.8)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6004313"/>
                  </a:ext>
                </a:extLst>
              </a:tr>
            </a:tbl>
          </a:graphicData>
        </a:graphic>
      </p:graphicFrame>
      <p:grpSp>
        <p:nvGrpSpPr>
          <p:cNvPr id="41" name="Group 40">
            <a:extLst>
              <a:ext uri="{FF2B5EF4-FFF2-40B4-BE49-F238E27FC236}">
                <a16:creationId xmlns:a16="http://schemas.microsoft.com/office/drawing/2014/main" id="{E6D590A3-3AC2-3E7D-048E-A89AB66F64D3}"/>
              </a:ext>
            </a:extLst>
          </p:cNvPr>
          <p:cNvGrpSpPr/>
          <p:nvPr/>
        </p:nvGrpSpPr>
        <p:grpSpPr>
          <a:xfrm>
            <a:off x="370528" y="2085112"/>
            <a:ext cx="1079724" cy="1079724"/>
            <a:chOff x="441824" y="4607102"/>
            <a:chExt cx="1079724" cy="1079724"/>
          </a:xfrm>
        </p:grpSpPr>
        <p:pic>
          <p:nvPicPr>
            <p:cNvPr id="42" name="Graphic 41">
              <a:extLst>
                <a:ext uri="{FF2B5EF4-FFF2-40B4-BE49-F238E27FC236}">
                  <a16:creationId xmlns:a16="http://schemas.microsoft.com/office/drawing/2014/main" id="{0AAF4A49-8604-839D-CAD3-8FE6B0C66DFD}"/>
                </a:ext>
              </a:extLst>
            </p:cNvPr>
            <p:cNvPicPr>
              <a:picLocks/>
            </p:cNvPicPr>
            <p:nvPr/>
          </p:nvPicPr>
          <p:blipFill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27036" r="27315"/>
            <a:stretch/>
          </p:blipFill>
          <p:spPr>
            <a:xfrm>
              <a:off x="575504" y="4613601"/>
              <a:ext cx="390683" cy="855854"/>
            </a:xfrm>
            <a:prstGeom prst="rect">
              <a:avLst/>
            </a:prstGeom>
          </p:spPr>
        </p:pic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F60613E6-4BA4-F4CE-5983-B166509BFA9D}"/>
                </a:ext>
              </a:extLst>
            </p:cNvPr>
            <p:cNvGrpSpPr/>
            <p:nvPr/>
          </p:nvGrpSpPr>
          <p:grpSpPr>
            <a:xfrm>
              <a:off x="441824" y="4607102"/>
              <a:ext cx="1079724" cy="1079724"/>
              <a:chOff x="535199" y="4691094"/>
              <a:chExt cx="851473" cy="851473"/>
            </a:xfrm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94A90434-E123-C43B-08A6-18F5EA1E876D}"/>
                  </a:ext>
                </a:extLst>
              </p:cNvPr>
              <p:cNvSpPr/>
              <p:nvPr/>
            </p:nvSpPr>
            <p:spPr>
              <a:xfrm>
                <a:off x="1065152" y="4751178"/>
                <a:ext cx="247136" cy="24713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46" name="Graphic 45">
                <a:extLst>
                  <a:ext uri="{FF2B5EF4-FFF2-40B4-BE49-F238E27FC236}">
                    <a16:creationId xmlns:a16="http://schemas.microsoft.com/office/drawing/2014/main" id="{F5131B13-AA91-F82B-8E49-47C757A466E5}"/>
                  </a:ext>
                </a:extLst>
              </p:cNvPr>
              <p:cNvPicPr>
                <a:picLocks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535199" y="4691094"/>
                <a:ext cx="851473" cy="851473"/>
              </a:xfrm>
              <a:custGeom>
                <a:avLst/>
                <a:gdLst>
                  <a:gd name="connsiteX0" fmla="*/ 550623 w 851473"/>
                  <a:gd name="connsiteY0" fmla="*/ 0 h 851473"/>
                  <a:gd name="connsiteX1" fmla="*/ 851473 w 851473"/>
                  <a:gd name="connsiteY1" fmla="*/ 0 h 851473"/>
                  <a:gd name="connsiteX2" fmla="*/ 851473 w 851473"/>
                  <a:gd name="connsiteY2" fmla="*/ 851473 h 851473"/>
                  <a:gd name="connsiteX3" fmla="*/ 379478 w 851473"/>
                  <a:gd name="connsiteY3" fmla="*/ 851473 h 851473"/>
                  <a:gd name="connsiteX4" fmla="*/ 465658 w 851473"/>
                  <a:gd name="connsiteY4" fmla="*/ 585599 h 851473"/>
                  <a:gd name="connsiteX5" fmla="*/ 507568 w 851473"/>
                  <a:gd name="connsiteY5" fmla="*/ 446534 h 851473"/>
                  <a:gd name="connsiteX6" fmla="*/ 432130 w 851473"/>
                  <a:gd name="connsiteY6" fmla="*/ 304711 h 851473"/>
                  <a:gd name="connsiteX7" fmla="*/ 434637 w 851473"/>
                  <a:gd name="connsiteY7" fmla="*/ 304314 h 851473"/>
                  <a:gd name="connsiteX8" fmla="*/ 427485 w 851473"/>
                  <a:gd name="connsiteY8" fmla="*/ 259158 h 851473"/>
                  <a:gd name="connsiteX9" fmla="*/ 246857 w 851473"/>
                  <a:gd name="connsiteY9" fmla="*/ 287767 h 851473"/>
                  <a:gd name="connsiteX10" fmla="*/ 248765 w 851473"/>
                  <a:gd name="connsiteY10" fmla="*/ 299815 h 851473"/>
                  <a:gd name="connsiteX11" fmla="*/ 238963 w 851473"/>
                  <a:gd name="connsiteY11" fmla="*/ 301754 h 851473"/>
                  <a:gd name="connsiteX12" fmla="*/ 208483 w 851473"/>
                  <a:gd name="connsiteY12" fmla="*/ 280799 h 851473"/>
                  <a:gd name="connsiteX13" fmla="*/ 239435 w 851473"/>
                  <a:gd name="connsiteY13" fmla="*/ 270159 h 851473"/>
                  <a:gd name="connsiteX14" fmla="*/ 241959 w 851473"/>
                  <a:gd name="connsiteY14" fmla="*/ 277093 h 851473"/>
                  <a:gd name="connsiteX15" fmla="*/ 413810 w 851473"/>
                  <a:gd name="connsiteY15" fmla="*/ 214544 h 851473"/>
                  <a:gd name="connsiteX16" fmla="*/ 407171 w 851473"/>
                  <a:gd name="connsiteY16" fmla="*/ 196303 h 851473"/>
                  <a:gd name="connsiteX17" fmla="*/ 0 w 851473"/>
                  <a:gd name="connsiteY17" fmla="*/ 0 h 851473"/>
                  <a:gd name="connsiteX18" fmla="*/ 120371 w 851473"/>
                  <a:gd name="connsiteY18" fmla="*/ 0 h 851473"/>
                  <a:gd name="connsiteX19" fmla="*/ 75133 w 851473"/>
                  <a:gd name="connsiteY19" fmla="*/ 56009 h 851473"/>
                  <a:gd name="connsiteX20" fmla="*/ 35128 w 851473"/>
                  <a:gd name="connsiteY20" fmla="*/ 240794 h 851473"/>
                  <a:gd name="connsiteX21" fmla="*/ 6553 w 851473"/>
                  <a:gd name="connsiteY21" fmla="*/ 591314 h 851473"/>
                  <a:gd name="connsiteX22" fmla="*/ 101302 w 851473"/>
                  <a:gd name="connsiteY22" fmla="*/ 851473 h 851473"/>
                  <a:gd name="connsiteX23" fmla="*/ 0 w 851473"/>
                  <a:gd name="connsiteY23" fmla="*/ 851473 h 851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51473" h="851473">
                    <a:moveTo>
                      <a:pt x="550623" y="0"/>
                    </a:moveTo>
                    <a:lnTo>
                      <a:pt x="851473" y="0"/>
                    </a:lnTo>
                    <a:lnTo>
                      <a:pt x="851473" y="851473"/>
                    </a:lnTo>
                    <a:lnTo>
                      <a:pt x="379478" y="851473"/>
                    </a:lnTo>
                    <a:lnTo>
                      <a:pt x="465658" y="585599"/>
                    </a:lnTo>
                    <a:lnTo>
                      <a:pt x="507568" y="446534"/>
                    </a:lnTo>
                    <a:lnTo>
                      <a:pt x="432130" y="304711"/>
                    </a:lnTo>
                    <a:lnTo>
                      <a:pt x="434637" y="304314"/>
                    </a:lnTo>
                    <a:lnTo>
                      <a:pt x="427485" y="259158"/>
                    </a:lnTo>
                    <a:lnTo>
                      <a:pt x="246857" y="287767"/>
                    </a:lnTo>
                    <a:lnTo>
                      <a:pt x="248765" y="299815"/>
                    </a:lnTo>
                    <a:lnTo>
                      <a:pt x="238963" y="301754"/>
                    </a:lnTo>
                    <a:lnTo>
                      <a:pt x="208483" y="280799"/>
                    </a:lnTo>
                    <a:lnTo>
                      <a:pt x="239435" y="270159"/>
                    </a:lnTo>
                    <a:lnTo>
                      <a:pt x="241959" y="277093"/>
                    </a:lnTo>
                    <a:lnTo>
                      <a:pt x="413810" y="214544"/>
                    </a:lnTo>
                    <a:lnTo>
                      <a:pt x="407171" y="196303"/>
                    </a:lnTo>
                    <a:close/>
                    <a:moveTo>
                      <a:pt x="0" y="0"/>
                    </a:moveTo>
                    <a:lnTo>
                      <a:pt x="120371" y="0"/>
                    </a:lnTo>
                    <a:lnTo>
                      <a:pt x="75133" y="56009"/>
                    </a:lnTo>
                    <a:lnTo>
                      <a:pt x="35128" y="240794"/>
                    </a:lnTo>
                    <a:lnTo>
                      <a:pt x="6553" y="591314"/>
                    </a:lnTo>
                    <a:lnTo>
                      <a:pt x="101302" y="851473"/>
                    </a:lnTo>
                    <a:lnTo>
                      <a:pt x="0" y="851473"/>
                    </a:lnTo>
                    <a:close/>
                  </a:path>
                </a:pathLst>
              </a:custGeom>
            </p:spPr>
          </p:pic>
          <p:pic>
            <p:nvPicPr>
              <p:cNvPr id="47" name="Graphic 46">
                <a:extLst>
                  <a:ext uri="{FF2B5EF4-FFF2-40B4-BE49-F238E27FC236}">
                    <a16:creationId xmlns:a16="http://schemas.microsoft.com/office/drawing/2014/main" id="{63607FDD-0012-2A6B-007D-E6C4ED3DF8EC}"/>
                  </a:ext>
                </a:extLst>
              </p:cNvPr>
              <p:cNvPicPr>
                <a:picLocks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535199" y="4691094"/>
                <a:ext cx="851473" cy="851473"/>
              </a:xfrm>
              <a:custGeom>
                <a:avLst/>
                <a:gdLst>
                  <a:gd name="connsiteX0" fmla="*/ 550623 w 851473"/>
                  <a:gd name="connsiteY0" fmla="*/ 0 h 851473"/>
                  <a:gd name="connsiteX1" fmla="*/ 851473 w 851473"/>
                  <a:gd name="connsiteY1" fmla="*/ 0 h 851473"/>
                  <a:gd name="connsiteX2" fmla="*/ 851473 w 851473"/>
                  <a:gd name="connsiteY2" fmla="*/ 851473 h 851473"/>
                  <a:gd name="connsiteX3" fmla="*/ 379478 w 851473"/>
                  <a:gd name="connsiteY3" fmla="*/ 851473 h 851473"/>
                  <a:gd name="connsiteX4" fmla="*/ 465658 w 851473"/>
                  <a:gd name="connsiteY4" fmla="*/ 585599 h 851473"/>
                  <a:gd name="connsiteX5" fmla="*/ 507568 w 851473"/>
                  <a:gd name="connsiteY5" fmla="*/ 446534 h 851473"/>
                  <a:gd name="connsiteX6" fmla="*/ 432130 w 851473"/>
                  <a:gd name="connsiteY6" fmla="*/ 304711 h 851473"/>
                  <a:gd name="connsiteX7" fmla="*/ 434637 w 851473"/>
                  <a:gd name="connsiteY7" fmla="*/ 304314 h 851473"/>
                  <a:gd name="connsiteX8" fmla="*/ 427485 w 851473"/>
                  <a:gd name="connsiteY8" fmla="*/ 259158 h 851473"/>
                  <a:gd name="connsiteX9" fmla="*/ 246857 w 851473"/>
                  <a:gd name="connsiteY9" fmla="*/ 287767 h 851473"/>
                  <a:gd name="connsiteX10" fmla="*/ 248765 w 851473"/>
                  <a:gd name="connsiteY10" fmla="*/ 299815 h 851473"/>
                  <a:gd name="connsiteX11" fmla="*/ 238963 w 851473"/>
                  <a:gd name="connsiteY11" fmla="*/ 301754 h 851473"/>
                  <a:gd name="connsiteX12" fmla="*/ 208483 w 851473"/>
                  <a:gd name="connsiteY12" fmla="*/ 280799 h 851473"/>
                  <a:gd name="connsiteX13" fmla="*/ 239435 w 851473"/>
                  <a:gd name="connsiteY13" fmla="*/ 270159 h 851473"/>
                  <a:gd name="connsiteX14" fmla="*/ 241959 w 851473"/>
                  <a:gd name="connsiteY14" fmla="*/ 277093 h 851473"/>
                  <a:gd name="connsiteX15" fmla="*/ 413810 w 851473"/>
                  <a:gd name="connsiteY15" fmla="*/ 214544 h 851473"/>
                  <a:gd name="connsiteX16" fmla="*/ 407171 w 851473"/>
                  <a:gd name="connsiteY16" fmla="*/ 196303 h 851473"/>
                  <a:gd name="connsiteX17" fmla="*/ 0 w 851473"/>
                  <a:gd name="connsiteY17" fmla="*/ 0 h 851473"/>
                  <a:gd name="connsiteX18" fmla="*/ 120371 w 851473"/>
                  <a:gd name="connsiteY18" fmla="*/ 0 h 851473"/>
                  <a:gd name="connsiteX19" fmla="*/ 75133 w 851473"/>
                  <a:gd name="connsiteY19" fmla="*/ 56009 h 851473"/>
                  <a:gd name="connsiteX20" fmla="*/ 35128 w 851473"/>
                  <a:gd name="connsiteY20" fmla="*/ 240794 h 851473"/>
                  <a:gd name="connsiteX21" fmla="*/ 6553 w 851473"/>
                  <a:gd name="connsiteY21" fmla="*/ 591314 h 851473"/>
                  <a:gd name="connsiteX22" fmla="*/ 101302 w 851473"/>
                  <a:gd name="connsiteY22" fmla="*/ 851473 h 851473"/>
                  <a:gd name="connsiteX23" fmla="*/ 0 w 851473"/>
                  <a:gd name="connsiteY23" fmla="*/ 851473 h 851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51473" h="851473">
                    <a:moveTo>
                      <a:pt x="550623" y="0"/>
                    </a:moveTo>
                    <a:lnTo>
                      <a:pt x="851473" y="0"/>
                    </a:lnTo>
                    <a:lnTo>
                      <a:pt x="851473" y="851473"/>
                    </a:lnTo>
                    <a:lnTo>
                      <a:pt x="379478" y="851473"/>
                    </a:lnTo>
                    <a:lnTo>
                      <a:pt x="465658" y="585599"/>
                    </a:lnTo>
                    <a:lnTo>
                      <a:pt x="507568" y="446534"/>
                    </a:lnTo>
                    <a:lnTo>
                      <a:pt x="432130" y="304711"/>
                    </a:lnTo>
                    <a:lnTo>
                      <a:pt x="434637" y="304314"/>
                    </a:lnTo>
                    <a:lnTo>
                      <a:pt x="427485" y="259158"/>
                    </a:lnTo>
                    <a:lnTo>
                      <a:pt x="246857" y="287767"/>
                    </a:lnTo>
                    <a:lnTo>
                      <a:pt x="248765" y="299815"/>
                    </a:lnTo>
                    <a:lnTo>
                      <a:pt x="238963" y="301754"/>
                    </a:lnTo>
                    <a:lnTo>
                      <a:pt x="208483" y="280799"/>
                    </a:lnTo>
                    <a:lnTo>
                      <a:pt x="239435" y="270159"/>
                    </a:lnTo>
                    <a:lnTo>
                      <a:pt x="241959" y="277093"/>
                    </a:lnTo>
                    <a:lnTo>
                      <a:pt x="413810" y="214544"/>
                    </a:lnTo>
                    <a:lnTo>
                      <a:pt x="407171" y="196303"/>
                    </a:lnTo>
                    <a:close/>
                    <a:moveTo>
                      <a:pt x="0" y="0"/>
                    </a:moveTo>
                    <a:lnTo>
                      <a:pt x="120371" y="0"/>
                    </a:lnTo>
                    <a:lnTo>
                      <a:pt x="75133" y="56009"/>
                    </a:lnTo>
                    <a:lnTo>
                      <a:pt x="35128" y="240794"/>
                    </a:lnTo>
                    <a:lnTo>
                      <a:pt x="6553" y="591314"/>
                    </a:lnTo>
                    <a:lnTo>
                      <a:pt x="101302" y="851473"/>
                    </a:lnTo>
                    <a:lnTo>
                      <a:pt x="0" y="851473"/>
                    </a:lnTo>
                    <a:close/>
                  </a:path>
                </a:pathLst>
              </a:custGeom>
            </p:spPr>
          </p:pic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E0605DC4-3778-0449-AB82-B2DB6BEC72A1}"/>
                  </a:ext>
                </a:extLst>
              </p:cNvPr>
              <p:cNvSpPr/>
              <p:nvPr/>
            </p:nvSpPr>
            <p:spPr>
              <a:xfrm>
                <a:off x="1084190" y="4776578"/>
                <a:ext cx="211468" cy="211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17C64F75-1C98-B148-3F36-15B8C7CD1236}"/>
                </a:ext>
              </a:extLst>
            </p:cNvPr>
            <p:cNvPicPr>
              <a:picLocks/>
            </p:cNvPicPr>
            <p:nvPr/>
          </p:nvPicPr>
          <p:blipFill rotWithShape="1"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 l="7926" t="9499" r="5227" b="11459"/>
            <a:stretch/>
          </p:blipFill>
          <p:spPr>
            <a:xfrm rot="1680000">
              <a:off x="1161210" y="4744320"/>
              <a:ext cx="216412" cy="196964"/>
            </a:xfrm>
            <a:prstGeom prst="rect">
              <a:avLst/>
            </a:prstGeom>
          </p:spPr>
        </p:pic>
      </p:grpSp>
      <p:pic>
        <p:nvPicPr>
          <p:cNvPr id="3" name="Picture 2" descr="A blue logo with text&#10;&#10;Description automatically generated">
            <a:extLst>
              <a:ext uri="{FF2B5EF4-FFF2-40B4-BE49-F238E27FC236}">
                <a16:creationId xmlns:a16="http://schemas.microsoft.com/office/drawing/2014/main" id="{341F27AE-FC9D-4BB7-05FB-B0B5BDB9CAB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43" y="5749372"/>
            <a:ext cx="1389383" cy="6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9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logo with text&#10;&#10;Description automatically generated">
            <a:extLst>
              <a:ext uri="{FF2B5EF4-FFF2-40B4-BE49-F238E27FC236}">
                <a16:creationId xmlns:a16="http://schemas.microsoft.com/office/drawing/2014/main" id="{E1F0EABD-769A-FDAE-5B36-780FC95192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20" y="5711432"/>
            <a:ext cx="1389383" cy="604438"/>
          </a:xfrm>
          <a:prstGeom prst="rect">
            <a:avLst/>
          </a:prstGeom>
        </p:spPr>
      </p:pic>
      <p:sp>
        <p:nvSpPr>
          <p:cNvPr id="22" name="Rounded Rectangle 57">
            <a:extLst>
              <a:ext uri="{FF2B5EF4-FFF2-40B4-BE49-F238E27FC236}">
                <a16:creationId xmlns:a16="http://schemas.microsoft.com/office/drawing/2014/main" id="{5BCB529A-05EF-E298-56A3-F21118A14033}"/>
              </a:ext>
            </a:extLst>
          </p:cNvPr>
          <p:cNvSpPr/>
          <p:nvPr/>
        </p:nvSpPr>
        <p:spPr>
          <a:xfrm>
            <a:off x="327779" y="1974273"/>
            <a:ext cx="5688557" cy="4138180"/>
          </a:xfrm>
          <a:prstGeom prst="roundRect">
            <a:avLst>
              <a:gd name="adj" fmla="val 5052"/>
            </a:avLst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Sexual Function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Substudy: results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PDQ-4, Psychosexual Daily Diary Question 4.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3" y="1340465"/>
            <a:ext cx="9231860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7711652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Effect of testosterone or placebo on sexual activity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8249E-896C-3747-F573-E3AA5FFF8086}"/>
              </a:ext>
            </a:extLst>
          </p:cNvPr>
          <p:cNvSpPr txBox="1"/>
          <p:nvPr/>
        </p:nvSpPr>
        <p:spPr>
          <a:xfrm>
            <a:off x="366212" y="5422291"/>
            <a:ext cx="1268981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u="sng" dirty="0">
                <a:solidFill>
                  <a:srgbClr val="000000"/>
                </a:solidFill>
                <a:latin typeface="+mj-lt"/>
              </a:rPr>
              <a:t>Patients, n</a:t>
            </a:r>
            <a:endParaRPr kumimoji="0" lang="en-GB" sz="140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Testosterone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Placebo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CD0018-CA2B-8F12-B7D8-1638CE0AF23F}"/>
              </a:ext>
            </a:extLst>
          </p:cNvPr>
          <p:cNvSpPr txBox="1"/>
          <p:nvPr/>
        </p:nvSpPr>
        <p:spPr>
          <a:xfrm>
            <a:off x="1634911" y="5422291"/>
            <a:ext cx="4342503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47650" algn="ctr"/>
                <a:tab pos="717550" algn="ctr"/>
                <a:tab pos="1189038" algn="ctr"/>
                <a:tab pos="2130425" algn="ctr"/>
                <a:tab pos="3070225" algn="ctr"/>
                <a:tab pos="4013200" algn="ctr"/>
                <a:tab pos="5486400" algn="ctr"/>
                <a:tab pos="5951538" algn="ctr"/>
                <a:tab pos="6423025" algn="ctr"/>
                <a:tab pos="7369175" algn="ctr"/>
                <a:tab pos="8305800" algn="ctr"/>
                <a:tab pos="9250363" algn="ctr"/>
              </a:tabLst>
              <a:defRPr/>
            </a:pPr>
            <a:endParaRPr kumimoji="0" lang="en-GB" sz="14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47650" algn="ctr"/>
                <a:tab pos="717550" algn="ctr"/>
                <a:tab pos="1189038" algn="ctr"/>
                <a:tab pos="2130425" algn="ctr"/>
                <a:tab pos="3070225" algn="ctr"/>
                <a:tab pos="4013200" algn="ctr"/>
                <a:tab pos="5486400" algn="ctr"/>
                <a:tab pos="5951538" algn="ctr"/>
                <a:tab pos="6423025" algn="ctr"/>
                <a:tab pos="7369175" algn="ctr"/>
                <a:tab pos="8305800" algn="ctr"/>
                <a:tab pos="9250363" algn="ctr"/>
              </a:tabLst>
              <a:defRPr/>
            </a:pPr>
            <a:r>
              <a:rPr lang="en-GB" sz="1400" dirty="0">
                <a:solidFill>
                  <a:schemeClr val="accent1"/>
                </a:solidFill>
                <a:latin typeface="Poppins Light"/>
              </a:rPr>
              <a:t>	587		260	170		106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47650" algn="ctr"/>
                <a:tab pos="717550" algn="ctr"/>
                <a:tab pos="1189038" algn="ctr"/>
                <a:tab pos="2130425" algn="ctr"/>
                <a:tab pos="3070225" algn="ctr"/>
                <a:tab pos="4013200" algn="ctr"/>
                <a:tab pos="5486400" algn="ctr"/>
                <a:tab pos="5951538" algn="ctr"/>
                <a:tab pos="6423025" algn="ctr"/>
                <a:tab pos="7369175" algn="ctr"/>
                <a:tab pos="8305800" algn="ctr"/>
                <a:tab pos="9250363" algn="ctr"/>
              </a:tabLst>
              <a:defRPr/>
            </a:pPr>
            <a:r>
              <a:rPr lang="en-GB" sz="1400" dirty="0">
                <a:solidFill>
                  <a:schemeClr val="accent3">
                    <a:lumMod val="75000"/>
                  </a:schemeClr>
                </a:solidFill>
                <a:latin typeface="Poppins Light"/>
              </a:rPr>
              <a:t>	574		259	171		95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A4E01F9-A70A-18E1-AE46-DAA3F563606A}"/>
              </a:ext>
            </a:extLst>
          </p:cNvPr>
          <p:cNvSpPr txBox="1"/>
          <p:nvPr/>
        </p:nvSpPr>
        <p:spPr>
          <a:xfrm>
            <a:off x="540327" y="2108327"/>
            <a:ext cx="5318207" cy="263149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n-US" dirty="0">
                <a:solidFill>
                  <a:schemeClr val="accent1"/>
                </a:solidFill>
                <a:latin typeface="Poppins Medium"/>
              </a:rPr>
              <a:t>Hypogonadal men with low libido at baseline</a:t>
            </a:r>
          </a:p>
        </p:txBody>
      </p:sp>
      <p:sp>
        <p:nvSpPr>
          <p:cNvPr id="538" name="TextBox 537">
            <a:extLst>
              <a:ext uri="{FF2B5EF4-FFF2-40B4-BE49-F238E27FC236}">
                <a16:creationId xmlns:a16="http://schemas.microsoft.com/office/drawing/2014/main" id="{7C352D9E-751C-4FA9-64E2-468D1ACBEB50}"/>
              </a:ext>
            </a:extLst>
          </p:cNvPr>
          <p:cNvSpPr txBox="1"/>
          <p:nvPr/>
        </p:nvSpPr>
        <p:spPr>
          <a:xfrm rot="16200000">
            <a:off x="-235959" y="3481976"/>
            <a:ext cx="231844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Change from baseline in PDQ-4 score</a:t>
            </a:r>
          </a:p>
        </p:txBody>
      </p:sp>
      <p:sp>
        <p:nvSpPr>
          <p:cNvPr id="539" name="TextBox 538">
            <a:extLst>
              <a:ext uri="{FF2B5EF4-FFF2-40B4-BE49-F238E27FC236}">
                <a16:creationId xmlns:a16="http://schemas.microsoft.com/office/drawing/2014/main" id="{F070B679-B557-DA20-0281-9B95312DA987}"/>
              </a:ext>
            </a:extLst>
          </p:cNvPr>
          <p:cNvSpPr txBox="1"/>
          <p:nvPr/>
        </p:nvSpPr>
        <p:spPr>
          <a:xfrm>
            <a:off x="951330" y="3801879"/>
            <a:ext cx="452999" cy="239233"/>
          </a:xfrm>
          <a:prstGeom prst="rect">
            <a:avLst/>
          </a:prstGeom>
          <a:noFill/>
        </p:spPr>
        <p:txBody>
          <a:bodyPr wrap="square" lIns="0" tIns="0" rIns="108000" bIns="0" rtlCol="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72727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40" name="Freeform: Shape 182">
            <a:extLst>
              <a:ext uri="{FF2B5EF4-FFF2-40B4-BE49-F238E27FC236}">
                <a16:creationId xmlns:a16="http://schemas.microsoft.com/office/drawing/2014/main" id="{63B0833F-72CC-B4F4-C37D-07526AF60FB9}"/>
              </a:ext>
            </a:extLst>
          </p:cNvPr>
          <p:cNvSpPr/>
          <p:nvPr/>
        </p:nvSpPr>
        <p:spPr>
          <a:xfrm>
            <a:off x="1495691" y="2539941"/>
            <a:ext cx="128253" cy="2308000"/>
          </a:xfrm>
          <a:custGeom>
            <a:avLst/>
            <a:gdLst>
              <a:gd name="connsiteX0" fmla="*/ 0 w 2480261"/>
              <a:gd name="connsiteY0" fmla="*/ 0 h 1722840"/>
              <a:gd name="connsiteX1" fmla="*/ 0 w 2480261"/>
              <a:gd name="connsiteY1" fmla="*/ 1722840 h 1722840"/>
              <a:gd name="connsiteX2" fmla="*/ 2480261 w 2480261"/>
              <a:gd name="connsiteY2" fmla="*/ 1722840 h 1722840"/>
              <a:gd name="connsiteX0" fmla="*/ 0 w 0"/>
              <a:gd name="connsiteY0" fmla="*/ 0 h 1722840"/>
              <a:gd name="connsiteX1" fmla="*/ 0 w 0"/>
              <a:gd name="connsiteY1" fmla="*/ 1722840 h 172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722840">
                <a:moveTo>
                  <a:pt x="0" y="0"/>
                </a:moveTo>
                <a:lnTo>
                  <a:pt x="0" y="1722840"/>
                </a:lnTo>
              </a:path>
            </a:pathLst>
          </a:custGeom>
          <a:noFill/>
          <a:ln w="19050" cap="sq">
            <a:solidFill>
              <a:srgbClr val="000000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541" name="Group 540">
            <a:extLst>
              <a:ext uri="{FF2B5EF4-FFF2-40B4-BE49-F238E27FC236}">
                <a16:creationId xmlns:a16="http://schemas.microsoft.com/office/drawing/2014/main" id="{7B060A96-CDE8-1BF5-023F-0BE3E082D08A}"/>
              </a:ext>
            </a:extLst>
          </p:cNvPr>
          <p:cNvGrpSpPr/>
          <p:nvPr/>
        </p:nvGrpSpPr>
        <p:grpSpPr>
          <a:xfrm>
            <a:off x="1038555" y="2622589"/>
            <a:ext cx="457833" cy="184666"/>
            <a:chOff x="3039491" y="4012552"/>
            <a:chExt cx="457833" cy="142545"/>
          </a:xfrm>
        </p:grpSpPr>
        <p:sp>
          <p:nvSpPr>
            <p:cNvPr id="574" name="TextBox 573">
              <a:extLst>
                <a:ext uri="{FF2B5EF4-FFF2-40B4-BE49-F238E27FC236}">
                  <a16:creationId xmlns:a16="http://schemas.microsoft.com/office/drawing/2014/main" id="{78399D9E-A8D3-B34E-EAC5-CF9A418C9A53}"/>
                </a:ext>
              </a:extLst>
            </p:cNvPr>
            <p:cNvSpPr txBox="1"/>
            <p:nvPr/>
          </p:nvSpPr>
          <p:spPr>
            <a:xfrm>
              <a:off x="3039491" y="4012552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2.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575" name="Straight Connector 574">
              <a:extLst>
                <a:ext uri="{FF2B5EF4-FFF2-40B4-BE49-F238E27FC236}">
                  <a16:creationId xmlns:a16="http://schemas.microsoft.com/office/drawing/2014/main" id="{5A70B183-029B-FD5B-A042-8CE1C0ADA8F8}"/>
                </a:ext>
              </a:extLst>
            </p:cNvPr>
            <p:cNvCxnSpPr/>
            <p:nvPr/>
          </p:nvCxnSpPr>
          <p:spPr>
            <a:xfrm>
              <a:off x="3436124" y="4085609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2" name="Group 541">
            <a:extLst>
              <a:ext uri="{FF2B5EF4-FFF2-40B4-BE49-F238E27FC236}">
                <a16:creationId xmlns:a16="http://schemas.microsoft.com/office/drawing/2014/main" id="{A6843C16-02F5-B16D-B224-55A9D90C64FB}"/>
              </a:ext>
            </a:extLst>
          </p:cNvPr>
          <p:cNvGrpSpPr/>
          <p:nvPr/>
        </p:nvGrpSpPr>
        <p:grpSpPr>
          <a:xfrm>
            <a:off x="1086849" y="3633109"/>
            <a:ext cx="409539" cy="184666"/>
            <a:chOff x="3087785" y="4744547"/>
            <a:chExt cx="409539" cy="142545"/>
          </a:xfrm>
        </p:grpSpPr>
        <p:sp>
          <p:nvSpPr>
            <p:cNvPr id="572" name="TextBox 571">
              <a:extLst>
                <a:ext uri="{FF2B5EF4-FFF2-40B4-BE49-F238E27FC236}">
                  <a16:creationId xmlns:a16="http://schemas.microsoft.com/office/drawing/2014/main" id="{2960A7C7-CC30-7AB3-5D53-C2B60B21AD87}"/>
                </a:ext>
              </a:extLst>
            </p:cNvPr>
            <p:cNvSpPr txBox="1"/>
            <p:nvPr/>
          </p:nvSpPr>
          <p:spPr>
            <a:xfrm>
              <a:off x="3087785" y="47445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1.0</a:t>
              </a:r>
            </a:p>
          </p:txBody>
        </p:sp>
        <p:cxnSp>
          <p:nvCxnSpPr>
            <p:cNvPr id="573" name="Straight Connector 572">
              <a:extLst>
                <a:ext uri="{FF2B5EF4-FFF2-40B4-BE49-F238E27FC236}">
                  <a16:creationId xmlns:a16="http://schemas.microsoft.com/office/drawing/2014/main" id="{9FED89BB-B8A9-0F98-CF75-10AD968CA203}"/>
                </a:ext>
              </a:extLst>
            </p:cNvPr>
            <p:cNvCxnSpPr>
              <a:cxnSpLocks/>
            </p:cNvCxnSpPr>
            <p:nvPr/>
          </p:nvCxnSpPr>
          <p:spPr>
            <a:xfrm>
              <a:off x="3436124" y="48182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5" name="Straight Connector 544">
            <a:extLst>
              <a:ext uri="{FF2B5EF4-FFF2-40B4-BE49-F238E27FC236}">
                <a16:creationId xmlns:a16="http://schemas.microsoft.com/office/drawing/2014/main" id="{0CBF090A-CC60-B9F5-1534-E89DF6B1F207}"/>
              </a:ext>
            </a:extLst>
          </p:cNvPr>
          <p:cNvCxnSpPr>
            <a:cxnSpLocks/>
          </p:cNvCxnSpPr>
          <p:nvPr/>
        </p:nvCxnSpPr>
        <p:spPr>
          <a:xfrm>
            <a:off x="1484718" y="4860413"/>
            <a:ext cx="4342503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6" name="TextBox 545">
            <a:extLst>
              <a:ext uri="{FF2B5EF4-FFF2-40B4-BE49-F238E27FC236}">
                <a16:creationId xmlns:a16="http://schemas.microsoft.com/office/drawing/2014/main" id="{22056441-48D1-CB2C-4FB8-8FE60C4FCBF1}"/>
              </a:ext>
            </a:extLst>
          </p:cNvPr>
          <p:cNvSpPr txBox="1"/>
          <p:nvPr/>
        </p:nvSpPr>
        <p:spPr>
          <a:xfrm>
            <a:off x="1783673" y="4966305"/>
            <a:ext cx="273101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0</a:t>
            </a:r>
          </a:p>
        </p:txBody>
      </p:sp>
      <p:cxnSp>
        <p:nvCxnSpPr>
          <p:cNvPr id="547" name="Straight Connector 546">
            <a:extLst>
              <a:ext uri="{FF2B5EF4-FFF2-40B4-BE49-F238E27FC236}">
                <a16:creationId xmlns:a16="http://schemas.microsoft.com/office/drawing/2014/main" id="{5A0EE401-8E45-4B06-4101-E53FADDF699E}"/>
              </a:ext>
            </a:extLst>
          </p:cNvPr>
          <p:cNvCxnSpPr>
            <a:cxnSpLocks/>
          </p:cNvCxnSpPr>
          <p:nvPr/>
        </p:nvCxnSpPr>
        <p:spPr>
          <a:xfrm rot="5400000">
            <a:off x="2822098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8" name="TextBox 547">
            <a:extLst>
              <a:ext uri="{FF2B5EF4-FFF2-40B4-BE49-F238E27FC236}">
                <a16:creationId xmlns:a16="http://schemas.microsoft.com/office/drawing/2014/main" id="{4150731C-B833-1886-82BE-428FFAA644F9}"/>
              </a:ext>
            </a:extLst>
          </p:cNvPr>
          <p:cNvSpPr txBox="1"/>
          <p:nvPr/>
        </p:nvSpPr>
        <p:spPr>
          <a:xfrm>
            <a:off x="2749633" y="4966305"/>
            <a:ext cx="22604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</a:p>
        </p:txBody>
      </p: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86A35944-14DD-CC21-99BE-51E85610A396}"/>
              </a:ext>
            </a:extLst>
          </p:cNvPr>
          <p:cNvCxnSpPr>
            <a:cxnSpLocks/>
          </p:cNvCxnSpPr>
          <p:nvPr/>
        </p:nvCxnSpPr>
        <p:spPr>
          <a:xfrm rot="5400000">
            <a:off x="1880767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4C2A50EA-456F-65B6-6CB0-07B4141A8018}"/>
              </a:ext>
            </a:extLst>
          </p:cNvPr>
          <p:cNvCxnSpPr>
            <a:cxnSpLocks/>
          </p:cNvCxnSpPr>
          <p:nvPr/>
        </p:nvCxnSpPr>
        <p:spPr>
          <a:xfrm rot="5400000">
            <a:off x="5646092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1" name="TextBox 550">
            <a:extLst>
              <a:ext uri="{FF2B5EF4-FFF2-40B4-BE49-F238E27FC236}">
                <a16:creationId xmlns:a16="http://schemas.microsoft.com/office/drawing/2014/main" id="{F6C53A3B-3E34-A192-CED5-49D37B8A81AF}"/>
              </a:ext>
            </a:extLst>
          </p:cNvPr>
          <p:cNvSpPr txBox="1"/>
          <p:nvPr/>
        </p:nvSpPr>
        <p:spPr>
          <a:xfrm>
            <a:off x="5535522" y="4966305"/>
            <a:ext cx="29859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24</a:t>
            </a:r>
          </a:p>
        </p:txBody>
      </p:sp>
      <p:grpSp>
        <p:nvGrpSpPr>
          <p:cNvPr id="552" name="Group 551">
            <a:extLst>
              <a:ext uri="{FF2B5EF4-FFF2-40B4-BE49-F238E27FC236}">
                <a16:creationId xmlns:a16="http://schemas.microsoft.com/office/drawing/2014/main" id="{4E872514-E6FB-FD10-C56A-2EC72223F10E}"/>
              </a:ext>
            </a:extLst>
          </p:cNvPr>
          <p:cNvGrpSpPr/>
          <p:nvPr/>
        </p:nvGrpSpPr>
        <p:grpSpPr>
          <a:xfrm>
            <a:off x="1086849" y="4643629"/>
            <a:ext cx="409539" cy="184666"/>
            <a:chOff x="3240185" y="4896947"/>
            <a:chExt cx="409539" cy="142545"/>
          </a:xfrm>
        </p:grpSpPr>
        <p:sp>
          <p:nvSpPr>
            <p:cNvPr id="570" name="TextBox 569">
              <a:extLst>
                <a:ext uri="{FF2B5EF4-FFF2-40B4-BE49-F238E27FC236}">
                  <a16:creationId xmlns:a16="http://schemas.microsoft.com/office/drawing/2014/main" id="{6FB92121-E6B6-8D0B-668F-22D3B091AA27}"/>
                </a:ext>
              </a:extLst>
            </p:cNvPr>
            <p:cNvSpPr txBox="1"/>
            <p:nvPr/>
          </p:nvSpPr>
          <p:spPr>
            <a:xfrm>
              <a:off x="3240185" y="48969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71" name="Straight Connector 570">
              <a:extLst>
                <a:ext uri="{FF2B5EF4-FFF2-40B4-BE49-F238E27FC236}">
                  <a16:creationId xmlns:a16="http://schemas.microsoft.com/office/drawing/2014/main" id="{6FEACD72-69F4-D62C-3E98-3B90F1A3F13D}"/>
                </a:ext>
              </a:extLst>
            </p:cNvPr>
            <p:cNvCxnSpPr/>
            <p:nvPr/>
          </p:nvCxnSpPr>
          <p:spPr>
            <a:xfrm>
              <a:off x="3588524" y="49706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3" name="TextBox 552">
            <a:extLst>
              <a:ext uri="{FF2B5EF4-FFF2-40B4-BE49-F238E27FC236}">
                <a16:creationId xmlns:a16="http://schemas.microsoft.com/office/drawing/2014/main" id="{48B0DAC7-D5E6-E02E-0CA2-DA9D501D1049}"/>
              </a:ext>
            </a:extLst>
          </p:cNvPr>
          <p:cNvSpPr txBox="1"/>
          <p:nvPr/>
        </p:nvSpPr>
        <p:spPr>
          <a:xfrm>
            <a:off x="2054659" y="5253788"/>
            <a:ext cx="3211075" cy="233910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Months since randomisation</a:t>
            </a:r>
          </a:p>
        </p:txBody>
      </p:sp>
      <p:grpSp>
        <p:nvGrpSpPr>
          <p:cNvPr id="554" name="Group 553">
            <a:extLst>
              <a:ext uri="{FF2B5EF4-FFF2-40B4-BE49-F238E27FC236}">
                <a16:creationId xmlns:a16="http://schemas.microsoft.com/office/drawing/2014/main" id="{FF07BB9A-2344-2C94-6225-5FD9BFCDEC12}"/>
              </a:ext>
            </a:extLst>
          </p:cNvPr>
          <p:cNvGrpSpPr/>
          <p:nvPr/>
        </p:nvGrpSpPr>
        <p:grpSpPr>
          <a:xfrm>
            <a:off x="1641197" y="2554132"/>
            <a:ext cx="1364857" cy="389594"/>
            <a:chOff x="3642133" y="3907477"/>
            <a:chExt cx="1364857" cy="389594"/>
          </a:xfrm>
        </p:grpSpPr>
        <p:sp>
          <p:nvSpPr>
            <p:cNvPr id="567" name="TextBox 566">
              <a:extLst>
                <a:ext uri="{FF2B5EF4-FFF2-40B4-BE49-F238E27FC236}">
                  <a16:creationId xmlns:a16="http://schemas.microsoft.com/office/drawing/2014/main" id="{D481BC00-3D3E-3E1A-537C-894B9049FC49}"/>
                </a:ext>
              </a:extLst>
            </p:cNvPr>
            <p:cNvSpPr txBox="1"/>
            <p:nvPr/>
          </p:nvSpPr>
          <p:spPr>
            <a:xfrm>
              <a:off x="3783331" y="3907477"/>
              <a:ext cx="1223659" cy="389594"/>
            </a:xfrm>
            <a:prstGeom prst="rect">
              <a:avLst/>
            </a:prstGeom>
            <a:noFill/>
          </p:spPr>
          <p:txBody>
            <a:bodyPr wrap="none" lIns="36000" tIns="0" rIns="3600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568" name="Rectangle 567">
              <a:extLst>
                <a:ext uri="{FF2B5EF4-FFF2-40B4-BE49-F238E27FC236}">
                  <a16:creationId xmlns:a16="http://schemas.microsoft.com/office/drawing/2014/main" id="{B06764AF-C6A8-0E12-A83B-DBFCAF3CC294}"/>
                </a:ext>
              </a:extLst>
            </p:cNvPr>
            <p:cNvSpPr/>
            <p:nvPr/>
          </p:nvSpPr>
          <p:spPr>
            <a:xfrm>
              <a:off x="3642133" y="3941861"/>
              <a:ext cx="90488" cy="904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69" name="Rectangle 568">
              <a:extLst>
                <a:ext uri="{FF2B5EF4-FFF2-40B4-BE49-F238E27FC236}">
                  <a16:creationId xmlns:a16="http://schemas.microsoft.com/office/drawing/2014/main" id="{50A08396-971B-ACBC-D409-5A7CFDC6F31C}"/>
                </a:ext>
              </a:extLst>
            </p:cNvPr>
            <p:cNvSpPr/>
            <p:nvPr/>
          </p:nvSpPr>
          <p:spPr>
            <a:xfrm>
              <a:off x="3642133" y="4134627"/>
              <a:ext cx="90488" cy="904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555" name="Group 554">
            <a:extLst>
              <a:ext uri="{FF2B5EF4-FFF2-40B4-BE49-F238E27FC236}">
                <a16:creationId xmlns:a16="http://schemas.microsoft.com/office/drawing/2014/main" id="{1DC53B11-0E40-09FC-396C-8A5AFEA78544}"/>
              </a:ext>
            </a:extLst>
          </p:cNvPr>
          <p:cNvGrpSpPr/>
          <p:nvPr/>
        </p:nvGrpSpPr>
        <p:grpSpPr>
          <a:xfrm>
            <a:off x="1038555" y="3127849"/>
            <a:ext cx="457833" cy="184666"/>
            <a:chOff x="3039491" y="3561914"/>
            <a:chExt cx="457833" cy="142545"/>
          </a:xfrm>
        </p:grpSpPr>
        <p:sp>
          <p:nvSpPr>
            <p:cNvPr id="565" name="TextBox 564">
              <a:extLst>
                <a:ext uri="{FF2B5EF4-FFF2-40B4-BE49-F238E27FC236}">
                  <a16:creationId xmlns:a16="http://schemas.microsoft.com/office/drawing/2014/main" id="{47CD6DC9-E2BD-5A25-2242-7373C39AFA00}"/>
                </a:ext>
              </a:extLst>
            </p:cNvPr>
            <p:cNvSpPr txBox="1"/>
            <p:nvPr/>
          </p:nvSpPr>
          <p:spPr>
            <a:xfrm>
              <a:off x="3039491" y="3561914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1.5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66" name="Straight Connector 565">
              <a:extLst>
                <a:ext uri="{FF2B5EF4-FFF2-40B4-BE49-F238E27FC236}">
                  <a16:creationId xmlns:a16="http://schemas.microsoft.com/office/drawing/2014/main" id="{19454074-0129-4AA5-D6B6-0D5FF413EF2D}"/>
                </a:ext>
              </a:extLst>
            </p:cNvPr>
            <p:cNvCxnSpPr/>
            <p:nvPr/>
          </p:nvCxnSpPr>
          <p:spPr>
            <a:xfrm>
              <a:off x="3436124" y="3634971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4" name="TextBox 563">
            <a:extLst>
              <a:ext uri="{FF2B5EF4-FFF2-40B4-BE49-F238E27FC236}">
                <a16:creationId xmlns:a16="http://schemas.microsoft.com/office/drawing/2014/main" id="{93D1EE40-59A1-7ECF-A022-47FD94D3DA82}"/>
              </a:ext>
            </a:extLst>
          </p:cNvPr>
          <p:cNvSpPr txBox="1"/>
          <p:nvPr/>
        </p:nvSpPr>
        <p:spPr>
          <a:xfrm>
            <a:off x="3651669" y="4966305"/>
            <a:ext cx="309483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12</a:t>
            </a:r>
          </a:p>
        </p:txBody>
      </p: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708166B-59BD-2EDA-4416-6341BD33FFC0}"/>
              </a:ext>
            </a:extLst>
          </p:cNvPr>
          <p:cNvCxnSpPr>
            <a:cxnSpLocks/>
          </p:cNvCxnSpPr>
          <p:nvPr/>
        </p:nvCxnSpPr>
        <p:spPr>
          <a:xfrm rot="5400000">
            <a:off x="3763429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5F1785BB-1DBE-64E0-BBE8-50A34C8A6801}"/>
              </a:ext>
            </a:extLst>
          </p:cNvPr>
          <p:cNvGrpSpPr/>
          <p:nvPr/>
        </p:nvGrpSpPr>
        <p:grpSpPr>
          <a:xfrm>
            <a:off x="1038555" y="4138369"/>
            <a:ext cx="457833" cy="184666"/>
            <a:chOff x="3039491" y="3561914"/>
            <a:chExt cx="457833" cy="14254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502F0D3-AA45-90FC-5E0F-CD7E99D16E39}"/>
                </a:ext>
              </a:extLst>
            </p:cNvPr>
            <p:cNvSpPr txBox="1"/>
            <p:nvPr/>
          </p:nvSpPr>
          <p:spPr>
            <a:xfrm>
              <a:off x="3039491" y="3561914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0.5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8A0F60B-3A80-43FC-D685-FA5257F0F904}"/>
                </a:ext>
              </a:extLst>
            </p:cNvPr>
            <p:cNvCxnSpPr/>
            <p:nvPr/>
          </p:nvCxnSpPr>
          <p:spPr>
            <a:xfrm>
              <a:off x="3436124" y="3634971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5FA7028-1041-C528-CE4F-FC3DA65771AA}"/>
              </a:ext>
            </a:extLst>
          </p:cNvPr>
          <p:cNvGrpSpPr/>
          <p:nvPr/>
        </p:nvGrpSpPr>
        <p:grpSpPr>
          <a:xfrm>
            <a:off x="1912121" y="3906586"/>
            <a:ext cx="3896117" cy="900021"/>
            <a:chOff x="1934981" y="3906586"/>
            <a:chExt cx="3896117" cy="900021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C58E4474-3187-F7B7-6567-481723CC0044}"/>
                </a:ext>
              </a:extLst>
            </p:cNvPr>
            <p:cNvSpPr/>
            <p:nvPr/>
          </p:nvSpPr>
          <p:spPr>
            <a:xfrm rot="2700000">
              <a:off x="1934982" y="4671071"/>
              <a:ext cx="135535" cy="135538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71" name="Group 670">
              <a:extLst>
                <a:ext uri="{FF2B5EF4-FFF2-40B4-BE49-F238E27FC236}">
                  <a16:creationId xmlns:a16="http://schemas.microsoft.com/office/drawing/2014/main" id="{321F8263-CDD8-6E7B-51FE-E09ADF5FB3EC}"/>
                </a:ext>
              </a:extLst>
            </p:cNvPr>
            <p:cNvGrpSpPr/>
            <p:nvPr/>
          </p:nvGrpSpPr>
          <p:grpSpPr>
            <a:xfrm>
              <a:off x="2875068" y="3981260"/>
              <a:ext cx="135538" cy="435527"/>
              <a:chOff x="9145075" y="2942739"/>
              <a:chExt cx="169948" cy="546098"/>
            </a:xfrm>
          </p:grpSpPr>
          <p:cxnSp>
            <p:nvCxnSpPr>
              <p:cNvPr id="677" name="Straight Connector 676">
                <a:extLst>
                  <a:ext uri="{FF2B5EF4-FFF2-40B4-BE49-F238E27FC236}">
                    <a16:creationId xmlns:a16="http://schemas.microsoft.com/office/drawing/2014/main" id="{652E30DA-1C84-1732-B87A-5BFFB4DF55B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2863448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8" name="Straight Connector 677">
                <a:extLst>
                  <a:ext uri="{FF2B5EF4-FFF2-40B4-BE49-F238E27FC236}">
                    <a16:creationId xmlns:a16="http://schemas.microsoft.com/office/drawing/2014/main" id="{ABEB78C9-6D19-E421-C709-A1C5ED9FF8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2944641"/>
                <a:ext cx="0" cy="538168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9" name="Straight Connector 678">
                <a:extLst>
                  <a:ext uri="{FF2B5EF4-FFF2-40B4-BE49-F238E27FC236}">
                    <a16:creationId xmlns:a16="http://schemas.microsoft.com/office/drawing/2014/main" id="{F32E55E9-36C0-0044-43F8-22BC01DE95B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409546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80" name="Rectangle 679">
                <a:extLst>
                  <a:ext uri="{FF2B5EF4-FFF2-40B4-BE49-F238E27FC236}">
                    <a16:creationId xmlns:a16="http://schemas.microsoft.com/office/drawing/2014/main" id="{28142C39-CD6E-C7CB-8EB7-0D10B70FAAFB}"/>
                  </a:ext>
                </a:extLst>
              </p:cNvPr>
              <p:cNvSpPr/>
              <p:nvPr/>
            </p:nvSpPr>
            <p:spPr>
              <a:xfrm rot="2700000">
                <a:off x="9145076" y="3121510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82" name="Group 681">
              <a:extLst>
                <a:ext uri="{FF2B5EF4-FFF2-40B4-BE49-F238E27FC236}">
                  <a16:creationId xmlns:a16="http://schemas.microsoft.com/office/drawing/2014/main" id="{D53CC4F2-BEDC-23DE-8E5B-84A8E3264077}"/>
                </a:ext>
              </a:extLst>
            </p:cNvPr>
            <p:cNvGrpSpPr/>
            <p:nvPr/>
          </p:nvGrpSpPr>
          <p:grpSpPr>
            <a:xfrm>
              <a:off x="3813797" y="3970173"/>
              <a:ext cx="135538" cy="519154"/>
              <a:chOff x="9145046" y="3358495"/>
              <a:chExt cx="169948" cy="650957"/>
            </a:xfrm>
          </p:grpSpPr>
          <p:cxnSp>
            <p:nvCxnSpPr>
              <p:cNvPr id="688" name="Straight Connector 687">
                <a:extLst>
                  <a:ext uri="{FF2B5EF4-FFF2-40B4-BE49-F238E27FC236}">
                    <a16:creationId xmlns:a16="http://schemas.microsoft.com/office/drawing/2014/main" id="{A8AD5BFD-B38E-6DCF-34CC-4F238715600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279204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9" name="Straight Connector 688">
                <a:extLst>
                  <a:ext uri="{FF2B5EF4-FFF2-40B4-BE49-F238E27FC236}">
                    <a16:creationId xmlns:a16="http://schemas.microsoft.com/office/drawing/2014/main" id="{E5481EE7-7170-7607-0D6E-FAADF525782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363174"/>
                <a:ext cx="0" cy="644836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90" name="Straight Connector 689">
                <a:extLst>
                  <a:ext uri="{FF2B5EF4-FFF2-40B4-BE49-F238E27FC236}">
                    <a16:creationId xmlns:a16="http://schemas.microsoft.com/office/drawing/2014/main" id="{BC8EE77A-D7CD-C320-D53D-45FD175560C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930161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91" name="Rectangle 690">
                <a:extLst>
                  <a:ext uri="{FF2B5EF4-FFF2-40B4-BE49-F238E27FC236}">
                    <a16:creationId xmlns:a16="http://schemas.microsoft.com/office/drawing/2014/main" id="{CDB5E3D6-C634-61DC-7193-21DF07156D6E}"/>
                  </a:ext>
                </a:extLst>
              </p:cNvPr>
              <p:cNvSpPr/>
              <p:nvPr/>
            </p:nvSpPr>
            <p:spPr>
              <a:xfrm rot="2700000">
                <a:off x="9145047" y="3604860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04" name="Group 703">
              <a:extLst>
                <a:ext uri="{FF2B5EF4-FFF2-40B4-BE49-F238E27FC236}">
                  <a16:creationId xmlns:a16="http://schemas.microsoft.com/office/drawing/2014/main" id="{9909C2EC-B823-CBA7-583B-6EBFD485417A}"/>
                </a:ext>
              </a:extLst>
            </p:cNvPr>
            <p:cNvGrpSpPr/>
            <p:nvPr/>
          </p:nvGrpSpPr>
          <p:grpSpPr>
            <a:xfrm>
              <a:off x="5695560" y="3906586"/>
              <a:ext cx="135538" cy="732192"/>
              <a:chOff x="9145042" y="2714213"/>
              <a:chExt cx="169948" cy="918081"/>
            </a:xfrm>
          </p:grpSpPr>
          <p:cxnSp>
            <p:nvCxnSpPr>
              <p:cNvPr id="710" name="Straight Connector 709">
                <a:extLst>
                  <a:ext uri="{FF2B5EF4-FFF2-40B4-BE49-F238E27FC236}">
                    <a16:creationId xmlns:a16="http://schemas.microsoft.com/office/drawing/2014/main" id="{778099F4-4BF4-5828-9828-72B7237BF57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263492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1" name="Straight Connector 710">
                <a:extLst>
                  <a:ext uri="{FF2B5EF4-FFF2-40B4-BE49-F238E27FC236}">
                    <a16:creationId xmlns:a16="http://schemas.microsoft.com/office/drawing/2014/main" id="{38E1937D-0E4A-5798-6732-5A30F40660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2721116"/>
                <a:ext cx="0" cy="906274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2" name="Straight Connector 711">
                <a:extLst>
                  <a:ext uri="{FF2B5EF4-FFF2-40B4-BE49-F238E27FC236}">
                    <a16:creationId xmlns:a16="http://schemas.microsoft.com/office/drawing/2014/main" id="{16C3968E-2CCF-7312-3F2E-C93E244468D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55300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13" name="Rectangle 712">
                <a:extLst>
                  <a:ext uri="{FF2B5EF4-FFF2-40B4-BE49-F238E27FC236}">
                    <a16:creationId xmlns:a16="http://schemas.microsoft.com/office/drawing/2014/main" id="{1A8D3611-1C4E-3C2C-843A-F95AC743C6C6}"/>
                  </a:ext>
                </a:extLst>
              </p:cNvPr>
              <p:cNvSpPr/>
              <p:nvPr/>
            </p:nvSpPr>
            <p:spPr>
              <a:xfrm rot="2700000">
                <a:off x="9145043" y="3090291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CDEAA1A-0508-EECA-C9EA-B4BFD41E4314}"/>
                </a:ext>
              </a:extLst>
            </p:cNvPr>
            <p:cNvSpPr/>
            <p:nvPr/>
          </p:nvSpPr>
          <p:spPr>
            <a:xfrm>
              <a:off x="2002155" y="4192905"/>
              <a:ext cx="3760470" cy="542925"/>
            </a:xfrm>
            <a:custGeom>
              <a:avLst/>
              <a:gdLst>
                <a:gd name="connsiteX0" fmla="*/ 0 w 3760470"/>
                <a:gd name="connsiteY0" fmla="*/ 542925 h 542925"/>
                <a:gd name="connsiteX1" fmla="*/ 941070 w 3760470"/>
                <a:gd name="connsiteY1" fmla="*/ 0 h 542925"/>
                <a:gd name="connsiteX2" fmla="*/ 1880235 w 3760470"/>
                <a:gd name="connsiteY2" fmla="*/ 41910 h 542925"/>
                <a:gd name="connsiteX3" fmla="*/ 3760470 w 3760470"/>
                <a:gd name="connsiteY3" fmla="*/ 78105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0470" h="542925">
                  <a:moveTo>
                    <a:pt x="0" y="542925"/>
                  </a:moveTo>
                  <a:lnTo>
                    <a:pt x="941070" y="0"/>
                  </a:lnTo>
                  <a:lnTo>
                    <a:pt x="1880235" y="41910"/>
                  </a:lnTo>
                  <a:lnTo>
                    <a:pt x="3760470" y="78105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EDE24DD-56A5-301A-07B1-CC444C483652}"/>
              </a:ext>
            </a:extLst>
          </p:cNvPr>
          <p:cNvGrpSpPr/>
          <p:nvPr/>
        </p:nvGrpSpPr>
        <p:grpSpPr>
          <a:xfrm>
            <a:off x="1798014" y="3436558"/>
            <a:ext cx="3896116" cy="1370048"/>
            <a:chOff x="1820874" y="3436558"/>
            <a:chExt cx="3896116" cy="1370048"/>
          </a:xfrm>
        </p:grpSpPr>
        <p:sp>
          <p:nvSpPr>
            <p:cNvPr id="647" name="Rectangle 646">
              <a:extLst>
                <a:ext uri="{FF2B5EF4-FFF2-40B4-BE49-F238E27FC236}">
                  <a16:creationId xmlns:a16="http://schemas.microsoft.com/office/drawing/2014/main" id="{8307E987-209B-35B6-A35C-587C715F3558}"/>
                </a:ext>
              </a:extLst>
            </p:cNvPr>
            <p:cNvSpPr/>
            <p:nvPr/>
          </p:nvSpPr>
          <p:spPr>
            <a:xfrm rot="2700000">
              <a:off x="1820875" y="4671070"/>
              <a:ext cx="135535" cy="13553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72" name="Group 671">
              <a:extLst>
                <a:ext uri="{FF2B5EF4-FFF2-40B4-BE49-F238E27FC236}">
                  <a16:creationId xmlns:a16="http://schemas.microsoft.com/office/drawing/2014/main" id="{78AF6912-894B-9C3D-CAD8-0FF563E55E86}"/>
                </a:ext>
              </a:extLst>
            </p:cNvPr>
            <p:cNvGrpSpPr/>
            <p:nvPr/>
          </p:nvGrpSpPr>
          <p:grpSpPr>
            <a:xfrm>
              <a:off x="2760925" y="3487020"/>
              <a:ext cx="135538" cy="421211"/>
              <a:chOff x="9145039" y="2373194"/>
              <a:chExt cx="169948" cy="528167"/>
            </a:xfrm>
          </p:grpSpPr>
          <p:cxnSp>
            <p:nvCxnSpPr>
              <p:cNvPr id="673" name="Straight Connector 672">
                <a:extLst>
                  <a:ext uri="{FF2B5EF4-FFF2-40B4-BE49-F238E27FC236}">
                    <a16:creationId xmlns:a16="http://schemas.microsoft.com/office/drawing/2014/main" id="{F31D2482-97EE-B656-246A-D77AF230199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29390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4" name="Straight Connector 673">
                <a:extLst>
                  <a:ext uri="{FF2B5EF4-FFF2-40B4-BE49-F238E27FC236}">
                    <a16:creationId xmlns:a16="http://schemas.microsoft.com/office/drawing/2014/main" id="{55BEE4A8-4CDD-8684-7E18-A3B6E32E942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2376492"/>
                <a:ext cx="0" cy="52352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5" name="Straight Connector 674">
                <a:extLst>
                  <a:ext uri="{FF2B5EF4-FFF2-40B4-BE49-F238E27FC236}">
                    <a16:creationId xmlns:a16="http://schemas.microsoft.com/office/drawing/2014/main" id="{33AED8CF-7E02-1E09-7A7C-466E63EE1CC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822070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76" name="Rectangle 675">
                <a:extLst>
                  <a:ext uri="{FF2B5EF4-FFF2-40B4-BE49-F238E27FC236}">
                    <a16:creationId xmlns:a16="http://schemas.microsoft.com/office/drawing/2014/main" id="{04F5EA55-D908-67C4-FBAB-EBCA26687A1C}"/>
                  </a:ext>
                </a:extLst>
              </p:cNvPr>
              <p:cNvSpPr/>
              <p:nvPr/>
            </p:nvSpPr>
            <p:spPr>
              <a:xfrm rot="2700000">
                <a:off x="9145041" y="2550960"/>
                <a:ext cx="169944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83" name="Group 682">
              <a:extLst>
                <a:ext uri="{FF2B5EF4-FFF2-40B4-BE49-F238E27FC236}">
                  <a16:creationId xmlns:a16="http://schemas.microsoft.com/office/drawing/2014/main" id="{2227FE01-D9B8-E479-3D20-8F2B5B9D2C9B}"/>
                </a:ext>
              </a:extLst>
            </p:cNvPr>
            <p:cNvGrpSpPr/>
            <p:nvPr/>
          </p:nvGrpSpPr>
          <p:grpSpPr>
            <a:xfrm>
              <a:off x="3699686" y="3495258"/>
              <a:ext cx="135538" cy="525631"/>
              <a:chOff x="9145041" y="2935030"/>
              <a:chExt cx="169948" cy="659088"/>
            </a:xfrm>
          </p:grpSpPr>
          <p:cxnSp>
            <p:nvCxnSpPr>
              <p:cNvPr id="684" name="Straight Connector 683">
                <a:extLst>
                  <a:ext uri="{FF2B5EF4-FFF2-40B4-BE49-F238E27FC236}">
                    <a16:creationId xmlns:a16="http://schemas.microsoft.com/office/drawing/2014/main" id="{7312E765-0A44-298E-A022-CB2B880CEF3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855739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5" name="Straight Connector 684">
                <a:extLst>
                  <a:ext uri="{FF2B5EF4-FFF2-40B4-BE49-F238E27FC236}">
                    <a16:creationId xmlns:a16="http://schemas.microsoft.com/office/drawing/2014/main" id="{DCB182A6-9F98-045A-0EA8-E101139028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2938037"/>
                <a:ext cx="0" cy="654499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6" name="Straight Connector 685">
                <a:extLst>
                  <a:ext uri="{FF2B5EF4-FFF2-40B4-BE49-F238E27FC236}">
                    <a16:creationId xmlns:a16="http://schemas.microsoft.com/office/drawing/2014/main" id="{00714BAA-5A39-A174-2825-421186F619D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514827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87" name="Rectangle 686">
                <a:extLst>
                  <a:ext uri="{FF2B5EF4-FFF2-40B4-BE49-F238E27FC236}">
                    <a16:creationId xmlns:a16="http://schemas.microsoft.com/office/drawing/2014/main" id="{55A6D805-9777-E4B5-D3D8-149AFA80AEF7}"/>
                  </a:ext>
                </a:extLst>
              </p:cNvPr>
              <p:cNvSpPr/>
              <p:nvPr/>
            </p:nvSpPr>
            <p:spPr>
              <a:xfrm rot="2700000">
                <a:off x="9145042" y="3172033"/>
                <a:ext cx="169945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05" name="Group 704">
              <a:extLst>
                <a:ext uri="{FF2B5EF4-FFF2-40B4-BE49-F238E27FC236}">
                  <a16:creationId xmlns:a16="http://schemas.microsoft.com/office/drawing/2014/main" id="{1791E6D9-A264-FCBF-B3C4-841726188CB5}"/>
                </a:ext>
              </a:extLst>
            </p:cNvPr>
            <p:cNvGrpSpPr/>
            <p:nvPr/>
          </p:nvGrpSpPr>
          <p:grpSpPr>
            <a:xfrm>
              <a:off x="5581452" y="3436558"/>
              <a:ext cx="135538" cy="702008"/>
              <a:chOff x="9145041" y="2818967"/>
              <a:chExt cx="169948" cy="880233"/>
            </a:xfrm>
          </p:grpSpPr>
          <p:cxnSp>
            <p:nvCxnSpPr>
              <p:cNvPr id="706" name="Straight Connector 705">
                <a:extLst>
                  <a:ext uri="{FF2B5EF4-FFF2-40B4-BE49-F238E27FC236}">
                    <a16:creationId xmlns:a16="http://schemas.microsoft.com/office/drawing/2014/main" id="{6C85A7A2-45A6-6C32-0873-5EE96184BCD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2739676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7" name="Straight Connector 706">
                <a:extLst>
                  <a:ext uri="{FF2B5EF4-FFF2-40B4-BE49-F238E27FC236}">
                    <a16:creationId xmlns:a16="http://schemas.microsoft.com/office/drawing/2014/main" id="{1D84A601-7535-A44D-8D5A-0EAAFA6A671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2823822"/>
                <a:ext cx="0" cy="864687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8" name="Straight Connector 707">
                <a:extLst>
                  <a:ext uri="{FF2B5EF4-FFF2-40B4-BE49-F238E27FC236}">
                    <a16:creationId xmlns:a16="http://schemas.microsoft.com/office/drawing/2014/main" id="{F605BE76-2BFF-A7F2-44C1-716F0CB73FF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619909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09" name="Rectangle 708">
                <a:extLst>
                  <a:ext uri="{FF2B5EF4-FFF2-40B4-BE49-F238E27FC236}">
                    <a16:creationId xmlns:a16="http://schemas.microsoft.com/office/drawing/2014/main" id="{A85A7E02-25AF-2518-94D1-32E7C9F053A9}"/>
                  </a:ext>
                </a:extLst>
              </p:cNvPr>
              <p:cNvSpPr/>
              <p:nvPr/>
            </p:nvSpPr>
            <p:spPr>
              <a:xfrm rot="2700000">
                <a:off x="9145043" y="3175946"/>
                <a:ext cx="169944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335D629-0931-B451-2180-288BC52CCC4D}"/>
                </a:ext>
              </a:extLst>
            </p:cNvPr>
            <p:cNvSpPr/>
            <p:nvPr/>
          </p:nvSpPr>
          <p:spPr>
            <a:xfrm>
              <a:off x="1887855" y="3695700"/>
              <a:ext cx="3766185" cy="1043940"/>
            </a:xfrm>
            <a:custGeom>
              <a:avLst/>
              <a:gdLst>
                <a:gd name="connsiteX0" fmla="*/ 0 w 3766185"/>
                <a:gd name="connsiteY0" fmla="*/ 1043940 h 1043940"/>
                <a:gd name="connsiteX1" fmla="*/ 941070 w 3766185"/>
                <a:gd name="connsiteY1" fmla="*/ 0 h 1043940"/>
                <a:gd name="connsiteX2" fmla="*/ 1882140 w 3766185"/>
                <a:gd name="connsiteY2" fmla="*/ 57150 h 1043940"/>
                <a:gd name="connsiteX3" fmla="*/ 3766185 w 3766185"/>
                <a:gd name="connsiteY3" fmla="*/ 93345 h 1043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6185" h="1043940">
                  <a:moveTo>
                    <a:pt x="0" y="1043940"/>
                  </a:moveTo>
                  <a:lnTo>
                    <a:pt x="941070" y="0"/>
                  </a:lnTo>
                  <a:lnTo>
                    <a:pt x="1882140" y="57150"/>
                  </a:lnTo>
                  <a:lnTo>
                    <a:pt x="3766185" y="93345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20" name="Group 319">
            <a:extLst>
              <a:ext uri="{FF2B5EF4-FFF2-40B4-BE49-F238E27FC236}">
                <a16:creationId xmlns:a16="http://schemas.microsoft.com/office/drawing/2014/main" id="{12F86820-0836-0FDD-ABF4-46DDC2C41136}"/>
              </a:ext>
            </a:extLst>
          </p:cNvPr>
          <p:cNvGrpSpPr/>
          <p:nvPr/>
        </p:nvGrpSpPr>
        <p:grpSpPr>
          <a:xfrm>
            <a:off x="6265721" y="1974269"/>
            <a:ext cx="5924789" cy="4148707"/>
            <a:chOff x="6265721" y="1974269"/>
            <a:chExt cx="5924789" cy="4148707"/>
          </a:xfrm>
        </p:grpSpPr>
        <p:grpSp>
          <p:nvGrpSpPr>
            <p:cNvPr id="732" name="Group 731">
              <a:extLst>
                <a:ext uri="{FF2B5EF4-FFF2-40B4-BE49-F238E27FC236}">
                  <a16:creationId xmlns:a16="http://schemas.microsoft.com/office/drawing/2014/main" id="{884059CE-ECFF-9B15-8E4D-42B6F740D20A}"/>
                </a:ext>
              </a:extLst>
            </p:cNvPr>
            <p:cNvGrpSpPr/>
            <p:nvPr/>
          </p:nvGrpSpPr>
          <p:grpSpPr>
            <a:xfrm>
              <a:off x="6265721" y="1974269"/>
              <a:ext cx="5924789" cy="4148707"/>
              <a:chOff x="6265721" y="1974269"/>
              <a:chExt cx="5924789" cy="4148707"/>
            </a:xfrm>
          </p:grpSpPr>
          <p:sp>
            <p:nvSpPr>
              <p:cNvPr id="27" name="Rectangle: Top Corners Rounded 26">
                <a:extLst>
                  <a:ext uri="{FF2B5EF4-FFF2-40B4-BE49-F238E27FC236}">
                    <a16:creationId xmlns:a16="http://schemas.microsoft.com/office/drawing/2014/main" id="{A992BDF6-1204-7DD8-FEDD-477304918E8C}"/>
                  </a:ext>
                </a:extLst>
              </p:cNvPr>
              <p:cNvSpPr/>
              <p:nvPr/>
            </p:nvSpPr>
            <p:spPr>
              <a:xfrm rot="16200000">
                <a:off x="7153762" y="1086228"/>
                <a:ext cx="4148707" cy="5924789"/>
              </a:xfrm>
              <a:prstGeom prst="round2SameRect">
                <a:avLst>
                  <a:gd name="adj1" fmla="val 5396"/>
                  <a:gd name="adj2" fmla="val 0"/>
                </a:avLst>
              </a:prstGeom>
              <a:solidFill>
                <a:srgbClr val="C6F1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grpSp>
            <p:nvGrpSpPr>
              <p:cNvPr id="731" name="Group 730">
                <a:extLst>
                  <a:ext uri="{FF2B5EF4-FFF2-40B4-BE49-F238E27FC236}">
                    <a16:creationId xmlns:a16="http://schemas.microsoft.com/office/drawing/2014/main" id="{E4C34A80-6DC4-8C9E-E846-0C7E762650EF}"/>
                  </a:ext>
                </a:extLst>
              </p:cNvPr>
              <p:cNvGrpSpPr/>
              <p:nvPr/>
            </p:nvGrpSpPr>
            <p:grpSpPr>
              <a:xfrm>
                <a:off x="6412084" y="2040380"/>
                <a:ext cx="5253332" cy="4016484"/>
                <a:chOff x="6412084" y="2040380"/>
                <a:chExt cx="5253332" cy="4016484"/>
              </a:xfrm>
            </p:grpSpPr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05F07696-03DB-1A57-B1F6-E161B9DC4955}"/>
                    </a:ext>
                  </a:extLst>
                </p:cNvPr>
                <p:cNvSpPr txBox="1"/>
                <p:nvPr/>
              </p:nvSpPr>
              <p:spPr>
                <a:xfrm>
                  <a:off x="6412084" y="2040380"/>
                  <a:ext cx="5038889" cy="401648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GB" dirty="0">
                      <a:latin typeface="+mj-lt"/>
                    </a:rPr>
                    <a:t>PDQ-4 to evaluate sexual activity</a:t>
                  </a:r>
                  <a:endParaRPr lang="en-GB" sz="1600" dirty="0">
                    <a:latin typeface="+mj-l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The PDQ is a daily self-reported questionnaire</a:t>
                  </a: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defRPr/>
                  </a:pPr>
                  <a:endPara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+mj-lt"/>
                    </a:rPr>
                    <a:t>PDQ-4 score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is calculated as the average </a:t>
                  </a:r>
                  <a:b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of the weekly values for all items (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+mj-lt"/>
                    </a:rPr>
                    <a:t>+1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for every yes and 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+mj-lt"/>
                    </a:rPr>
                    <a:t>0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for every no) at 6, 12 or 24 months </a:t>
                  </a:r>
                  <a:b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since baseline</a:t>
                  </a:r>
                </a:p>
              </p:txBody>
            </p:sp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5EBF3C22-3FFD-1ABA-A760-8051E53A55D9}"/>
                    </a:ext>
                  </a:extLst>
                </p:cNvPr>
                <p:cNvSpPr txBox="1"/>
                <p:nvPr/>
              </p:nvSpPr>
              <p:spPr>
                <a:xfrm>
                  <a:off x="9390690" y="5819147"/>
                  <a:ext cx="2274726" cy="23083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5294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Lee KK </a:t>
                  </a:r>
                  <a:r>
                    <a:rPr kumimoji="0" lang="en-GB" sz="9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5294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et al. J Androl</a:t>
                  </a:r>
                  <a:r>
                    <a:rPr kumimoji="0" lang="en-GB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5294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 2003;24:688–98.</a:t>
                  </a:r>
                  <a:endParaRPr kumimoji="0" lang="sv-SE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5294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723" name="Group 722">
              <a:extLst>
                <a:ext uri="{FF2B5EF4-FFF2-40B4-BE49-F238E27FC236}">
                  <a16:creationId xmlns:a16="http://schemas.microsoft.com/office/drawing/2014/main" id="{06C4D714-B9C6-401D-A076-770236EDB144}"/>
                </a:ext>
              </a:extLst>
            </p:cNvPr>
            <p:cNvGrpSpPr/>
            <p:nvPr/>
          </p:nvGrpSpPr>
          <p:grpSpPr>
            <a:xfrm>
              <a:off x="6531458" y="2846405"/>
              <a:ext cx="5038889" cy="1998995"/>
              <a:chOff x="6531458" y="2908768"/>
              <a:chExt cx="5038889" cy="1998995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81C33A5-4F0B-D9F5-41A8-A4F031DA2D80}"/>
                  </a:ext>
                </a:extLst>
              </p:cNvPr>
              <p:cNvSpPr txBox="1"/>
              <p:nvPr/>
            </p:nvSpPr>
            <p:spPr>
              <a:xfrm>
                <a:off x="6531458" y="2908768"/>
                <a:ext cx="5038889" cy="1998995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txBody>
              <a:bodyPr wrap="square" rtlCol="0" anchor="t">
                <a:noAutofit/>
              </a:bodyPr>
              <a:lstStyle/>
              <a:p>
                <a:pPr algn="l">
                  <a:spcAft>
                    <a:spcPts val="600"/>
                  </a:spcAft>
                </a:pPr>
                <a:r>
                  <a:rPr lang="en-GB" sz="1200" dirty="0">
                    <a:latin typeface="+mj-lt"/>
                  </a:rPr>
                  <a:t>Q4. For all the items below, select yes if you have experienced </a:t>
                </a:r>
                <a:br>
                  <a:rPr lang="en-GB" sz="1200" dirty="0">
                    <a:latin typeface="+mj-lt"/>
                  </a:rPr>
                </a:br>
                <a:r>
                  <a:rPr lang="en-GB" sz="1200" dirty="0">
                    <a:latin typeface="+mj-lt"/>
                  </a:rPr>
                  <a:t>       (or are experiencing) today, otherwise select no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Sexual daydreams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Anticipation of sex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Sexual interactions with partner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Flirting (by you)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Orgasm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Flirting (by others toward you)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Ejaculation</a:t>
                </a:r>
              </a:p>
            </p:txBody>
          </p: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5DAD62F3-6E57-E291-FCA1-523E9B4E8B85}"/>
                  </a:ext>
                </a:extLst>
              </p:cNvPr>
              <p:cNvGrpSpPr/>
              <p:nvPr/>
            </p:nvGrpSpPr>
            <p:grpSpPr>
              <a:xfrm>
                <a:off x="6686582" y="3351115"/>
                <a:ext cx="481478" cy="263517"/>
                <a:chOff x="7067348" y="3372070"/>
                <a:chExt cx="481478" cy="263517"/>
              </a:xfrm>
            </p:grpSpPr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02457AA4-5CFB-E5CD-67C6-45A589AF21A1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9D520C15-322E-61F4-D3D9-336A8B4499A7}"/>
                    </a:ext>
                  </a:extLst>
                </p:cNvPr>
                <p:cNvCxnSpPr>
                  <a:cxnSpLocks/>
                  <a:stCxn id="52" idx="0"/>
                  <a:endCxn id="52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93F697B1-746D-4680-C7CC-5122D8CF1F51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C9193FF4-7661-5D3B-D04A-3A44435CBBFD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14AF22AB-BBA8-B3DD-354D-69440AD40FC4}"/>
                  </a:ext>
                </a:extLst>
              </p:cNvPr>
              <p:cNvGrpSpPr/>
              <p:nvPr/>
            </p:nvGrpSpPr>
            <p:grpSpPr>
              <a:xfrm>
                <a:off x="6686582" y="3545425"/>
                <a:ext cx="481478" cy="263517"/>
                <a:chOff x="7067348" y="3372070"/>
                <a:chExt cx="481478" cy="263517"/>
              </a:xfrm>
            </p:grpSpPr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AD155B68-8D91-F578-203D-625BEA58B630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74" name="Straight Connector 73">
                  <a:extLst>
                    <a:ext uri="{FF2B5EF4-FFF2-40B4-BE49-F238E27FC236}">
                      <a16:creationId xmlns:a16="http://schemas.microsoft.com/office/drawing/2014/main" id="{CEAABBEA-68BE-FFAB-E0CE-041A8AD25788}"/>
                    </a:ext>
                  </a:extLst>
                </p:cNvPr>
                <p:cNvCxnSpPr>
                  <a:cxnSpLocks/>
                  <a:stCxn id="73" idx="0"/>
                  <a:endCxn id="73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6A6DFEFC-858A-9ACB-5E2E-E881E0B564C9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54CB81E7-764F-3F55-F934-5FB4F361D641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AE2B921B-25B5-24DB-7076-A2F9F5CB4F5D}"/>
                  </a:ext>
                </a:extLst>
              </p:cNvPr>
              <p:cNvGrpSpPr/>
              <p:nvPr/>
            </p:nvGrpSpPr>
            <p:grpSpPr>
              <a:xfrm>
                <a:off x="6686582" y="3737830"/>
                <a:ext cx="481478" cy="263517"/>
                <a:chOff x="7067348" y="3372070"/>
                <a:chExt cx="481478" cy="263517"/>
              </a:xfrm>
            </p:grpSpPr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BB277A23-7D8E-3213-1A9B-12D1F6B2FB65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A20FE20B-AB21-0F82-20D9-B425817065D0}"/>
                    </a:ext>
                  </a:extLst>
                </p:cNvPr>
                <p:cNvCxnSpPr>
                  <a:cxnSpLocks/>
                  <a:stCxn id="82" idx="0"/>
                  <a:endCxn id="82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0353ED47-90F7-D3DB-E602-60A9146C3117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E61317C3-9294-BE44-FEDF-AB93E62A97D4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688E4D3C-ADEC-D7EC-46DB-0CCD0BDBDEF1}"/>
                  </a:ext>
                </a:extLst>
              </p:cNvPr>
              <p:cNvGrpSpPr/>
              <p:nvPr/>
            </p:nvGrpSpPr>
            <p:grpSpPr>
              <a:xfrm>
                <a:off x="6686582" y="3930235"/>
                <a:ext cx="481478" cy="263517"/>
                <a:chOff x="7067348" y="3372070"/>
                <a:chExt cx="481478" cy="263517"/>
              </a:xfrm>
            </p:grpSpPr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C4BFAD3D-9BA7-F6B2-6635-AF13201D0380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80DDAE18-4AEB-2128-6490-CF4AE6B35E0C}"/>
                    </a:ext>
                  </a:extLst>
                </p:cNvPr>
                <p:cNvCxnSpPr>
                  <a:cxnSpLocks/>
                  <a:stCxn id="93" idx="0"/>
                  <a:endCxn id="93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40223581-25FF-D593-6BCA-41F2E82889E7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C6E20562-39D1-4084-7885-BD3AC36C5A50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B4B337A4-95AF-1DC6-40B0-61DDAD6D55DF}"/>
                  </a:ext>
                </a:extLst>
              </p:cNvPr>
              <p:cNvGrpSpPr/>
              <p:nvPr/>
            </p:nvGrpSpPr>
            <p:grpSpPr>
              <a:xfrm>
                <a:off x="6686582" y="4122640"/>
                <a:ext cx="481478" cy="263517"/>
                <a:chOff x="7067348" y="3372070"/>
                <a:chExt cx="481478" cy="263517"/>
              </a:xfrm>
            </p:grpSpPr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6210B319-0402-FF0E-3993-4FB41FB4BD51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D889D004-D324-C261-C33E-3B6F43FBB981}"/>
                    </a:ext>
                  </a:extLst>
                </p:cNvPr>
                <p:cNvCxnSpPr>
                  <a:cxnSpLocks/>
                  <a:stCxn id="102" idx="0"/>
                  <a:endCxn id="102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05" name="TextBox 104">
                  <a:extLst>
                    <a:ext uri="{FF2B5EF4-FFF2-40B4-BE49-F238E27FC236}">
                      <a16:creationId xmlns:a16="http://schemas.microsoft.com/office/drawing/2014/main" id="{F63DFD3B-1D17-9848-E2F8-7762D2ACD5DB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106" name="TextBox 105">
                  <a:extLst>
                    <a:ext uri="{FF2B5EF4-FFF2-40B4-BE49-F238E27FC236}">
                      <a16:creationId xmlns:a16="http://schemas.microsoft.com/office/drawing/2014/main" id="{30FCE45A-FBA0-84A5-8E3F-63EE9F683773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12EE875E-BA41-81DE-E48C-5E2B131E340E}"/>
                  </a:ext>
                </a:extLst>
              </p:cNvPr>
              <p:cNvGrpSpPr/>
              <p:nvPr/>
            </p:nvGrpSpPr>
            <p:grpSpPr>
              <a:xfrm>
                <a:off x="6686582" y="4316950"/>
                <a:ext cx="481478" cy="263517"/>
                <a:chOff x="7067348" y="3372070"/>
                <a:chExt cx="481478" cy="263517"/>
              </a:xfrm>
            </p:grpSpPr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3254FF3D-60ED-9833-6613-CFCF63884028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113" name="Straight Connector 112">
                  <a:extLst>
                    <a:ext uri="{FF2B5EF4-FFF2-40B4-BE49-F238E27FC236}">
                      <a16:creationId xmlns:a16="http://schemas.microsoft.com/office/drawing/2014/main" id="{435326FD-17CC-4F46-3A58-038D4C500B6E}"/>
                    </a:ext>
                  </a:extLst>
                </p:cNvPr>
                <p:cNvCxnSpPr>
                  <a:cxnSpLocks/>
                  <a:stCxn id="112" idx="0"/>
                  <a:endCxn id="112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14" name="TextBox 113">
                  <a:extLst>
                    <a:ext uri="{FF2B5EF4-FFF2-40B4-BE49-F238E27FC236}">
                      <a16:creationId xmlns:a16="http://schemas.microsoft.com/office/drawing/2014/main" id="{4BBDC490-8194-230F-12A7-345213AB9565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115" name="TextBox 114">
                  <a:extLst>
                    <a:ext uri="{FF2B5EF4-FFF2-40B4-BE49-F238E27FC236}">
                      <a16:creationId xmlns:a16="http://schemas.microsoft.com/office/drawing/2014/main" id="{D36E4488-3EB4-7674-D6C3-6D7B9C9E5804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117" name="Group 116">
                <a:extLst>
                  <a:ext uri="{FF2B5EF4-FFF2-40B4-BE49-F238E27FC236}">
                    <a16:creationId xmlns:a16="http://schemas.microsoft.com/office/drawing/2014/main" id="{DC47B77E-6C53-70D7-0179-0B6BC4492ED7}"/>
                  </a:ext>
                </a:extLst>
              </p:cNvPr>
              <p:cNvGrpSpPr/>
              <p:nvPr/>
            </p:nvGrpSpPr>
            <p:grpSpPr>
              <a:xfrm>
                <a:off x="6686582" y="4509355"/>
                <a:ext cx="481478" cy="263517"/>
                <a:chOff x="7067348" y="3372070"/>
                <a:chExt cx="481478" cy="263517"/>
              </a:xfrm>
            </p:grpSpPr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CDA18D12-2457-C396-CFC9-48A1C30784ED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122" name="Straight Connector 121">
                  <a:extLst>
                    <a:ext uri="{FF2B5EF4-FFF2-40B4-BE49-F238E27FC236}">
                      <a16:creationId xmlns:a16="http://schemas.microsoft.com/office/drawing/2014/main" id="{9F33FC6F-2A0A-C0AE-CAE3-EB2C19E04AE7}"/>
                    </a:ext>
                  </a:extLst>
                </p:cNvPr>
                <p:cNvCxnSpPr>
                  <a:cxnSpLocks/>
                  <a:stCxn id="121" idx="0"/>
                  <a:endCxn id="121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1DADCD9F-BBB0-6A5A-054F-598D74C43ACE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125" name="TextBox 124">
                  <a:extLst>
                    <a:ext uri="{FF2B5EF4-FFF2-40B4-BE49-F238E27FC236}">
                      <a16:creationId xmlns:a16="http://schemas.microsoft.com/office/drawing/2014/main" id="{6E62026D-2A91-2FE9-39DF-0B8379BD5943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722" name="Group 721">
                <a:extLst>
                  <a:ext uri="{FF2B5EF4-FFF2-40B4-BE49-F238E27FC236}">
                    <a16:creationId xmlns:a16="http://schemas.microsoft.com/office/drawing/2014/main" id="{46CE8002-D5B8-116C-13E1-F2D34E4AD5F4}"/>
                  </a:ext>
                </a:extLst>
              </p:cNvPr>
              <p:cNvGrpSpPr/>
              <p:nvPr/>
            </p:nvGrpSpPr>
            <p:grpSpPr>
              <a:xfrm>
                <a:off x="9542453" y="3350001"/>
                <a:ext cx="1989228" cy="1549142"/>
                <a:chOff x="9357392" y="3350001"/>
                <a:chExt cx="1989228" cy="1549142"/>
              </a:xfrm>
            </p:grpSpPr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65E86304-E729-20AE-D89E-9E0AC7361D6D}"/>
                    </a:ext>
                  </a:extLst>
                </p:cNvPr>
                <p:cNvSpPr txBox="1"/>
                <p:nvPr/>
              </p:nvSpPr>
              <p:spPr>
                <a:xfrm>
                  <a:off x="9379847" y="3350001"/>
                  <a:ext cx="1966773" cy="154914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 anchor="t">
                  <a:spAutoFit/>
                </a:bodyPr>
                <a:lstStyle/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Intercourse</a:t>
                  </a:r>
                </a:p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Masturbation</a:t>
                  </a:r>
                </a:p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Night spontaneous</a:t>
                  </a:r>
                  <a:b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 erection</a:t>
                  </a:r>
                </a:p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Day spontaneous</a:t>
                  </a:r>
                  <a:b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 erection</a:t>
                  </a:r>
                </a:p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Erection in response</a:t>
                  </a:r>
                  <a:b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 to sexual activity</a:t>
                  </a:r>
                </a:p>
              </p:txBody>
            </p:sp>
            <p:grpSp>
              <p:nvGrpSpPr>
                <p:cNvPr id="514" name="Group 513">
                  <a:extLst>
                    <a:ext uri="{FF2B5EF4-FFF2-40B4-BE49-F238E27FC236}">
                      <a16:creationId xmlns:a16="http://schemas.microsoft.com/office/drawing/2014/main" id="{789BD12B-873C-49CF-27FD-E7546E073C0D}"/>
                    </a:ext>
                  </a:extLst>
                </p:cNvPr>
                <p:cNvGrpSpPr/>
                <p:nvPr/>
              </p:nvGrpSpPr>
              <p:grpSpPr>
                <a:xfrm>
                  <a:off x="9357392" y="3351115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518" name="Rectangle 517">
                    <a:extLst>
                      <a:ext uri="{FF2B5EF4-FFF2-40B4-BE49-F238E27FC236}">
                        <a16:creationId xmlns:a16="http://schemas.microsoft.com/office/drawing/2014/main" id="{C83CEEAB-F5CA-8379-BD2C-E5DD24CF2354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519" name="Straight Connector 518">
                    <a:extLst>
                      <a:ext uri="{FF2B5EF4-FFF2-40B4-BE49-F238E27FC236}">
                        <a16:creationId xmlns:a16="http://schemas.microsoft.com/office/drawing/2014/main" id="{2E1FAEC2-3448-9DCC-546D-D87ED1EB3CB2}"/>
                      </a:ext>
                    </a:extLst>
                  </p:cNvPr>
                  <p:cNvCxnSpPr>
                    <a:cxnSpLocks/>
                    <a:stCxn id="518" idx="0"/>
                    <a:endCxn id="518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520" name="TextBox 519">
                    <a:extLst>
                      <a:ext uri="{FF2B5EF4-FFF2-40B4-BE49-F238E27FC236}">
                        <a16:creationId xmlns:a16="http://schemas.microsoft.com/office/drawing/2014/main" id="{EE8F820A-0962-5D80-007A-1A60C4B16BE6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521" name="TextBox 520">
                    <a:extLst>
                      <a:ext uri="{FF2B5EF4-FFF2-40B4-BE49-F238E27FC236}">
                        <a16:creationId xmlns:a16="http://schemas.microsoft.com/office/drawing/2014/main" id="{767142AE-B9E7-6891-203B-BEB1FA356D77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  <p:grpSp>
              <p:nvGrpSpPr>
                <p:cNvPr id="523" name="Group 522">
                  <a:extLst>
                    <a:ext uri="{FF2B5EF4-FFF2-40B4-BE49-F238E27FC236}">
                      <a16:creationId xmlns:a16="http://schemas.microsoft.com/office/drawing/2014/main" id="{8804E480-CEE0-6817-A8DC-F6DDFADA0505}"/>
                    </a:ext>
                  </a:extLst>
                </p:cNvPr>
                <p:cNvGrpSpPr/>
                <p:nvPr/>
              </p:nvGrpSpPr>
              <p:grpSpPr>
                <a:xfrm>
                  <a:off x="9357392" y="3545425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527" name="Rectangle 526">
                    <a:extLst>
                      <a:ext uri="{FF2B5EF4-FFF2-40B4-BE49-F238E27FC236}">
                        <a16:creationId xmlns:a16="http://schemas.microsoft.com/office/drawing/2014/main" id="{05C749D3-92FC-F63C-3F0D-5A18E1F66C55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528" name="Straight Connector 527">
                    <a:extLst>
                      <a:ext uri="{FF2B5EF4-FFF2-40B4-BE49-F238E27FC236}">
                        <a16:creationId xmlns:a16="http://schemas.microsoft.com/office/drawing/2014/main" id="{C6ABB2E3-4CF3-8E3E-77CC-7AD40DBEE736}"/>
                      </a:ext>
                    </a:extLst>
                  </p:cNvPr>
                  <p:cNvCxnSpPr>
                    <a:cxnSpLocks/>
                    <a:stCxn id="527" idx="0"/>
                    <a:endCxn id="527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529" name="TextBox 528">
                    <a:extLst>
                      <a:ext uri="{FF2B5EF4-FFF2-40B4-BE49-F238E27FC236}">
                        <a16:creationId xmlns:a16="http://schemas.microsoft.com/office/drawing/2014/main" id="{FD7466F3-8163-708A-8F8D-F47EA4D9E9E9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530" name="TextBox 529">
                    <a:extLst>
                      <a:ext uri="{FF2B5EF4-FFF2-40B4-BE49-F238E27FC236}">
                        <a16:creationId xmlns:a16="http://schemas.microsoft.com/office/drawing/2014/main" id="{3F37CD35-1163-79B0-FFB5-187505BB8E4F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  <p:grpSp>
              <p:nvGrpSpPr>
                <p:cNvPr id="532" name="Group 531">
                  <a:extLst>
                    <a:ext uri="{FF2B5EF4-FFF2-40B4-BE49-F238E27FC236}">
                      <a16:creationId xmlns:a16="http://schemas.microsoft.com/office/drawing/2014/main" id="{827445CE-0544-A4CA-70C8-EE8A8EBF8E8F}"/>
                    </a:ext>
                  </a:extLst>
                </p:cNvPr>
                <p:cNvGrpSpPr/>
                <p:nvPr/>
              </p:nvGrpSpPr>
              <p:grpSpPr>
                <a:xfrm>
                  <a:off x="9357392" y="3737830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536" name="Rectangle 535">
                    <a:extLst>
                      <a:ext uri="{FF2B5EF4-FFF2-40B4-BE49-F238E27FC236}">
                        <a16:creationId xmlns:a16="http://schemas.microsoft.com/office/drawing/2014/main" id="{8BC34959-F4B6-9D45-CBA6-D6225355E623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537" name="Straight Connector 536">
                    <a:extLst>
                      <a:ext uri="{FF2B5EF4-FFF2-40B4-BE49-F238E27FC236}">
                        <a16:creationId xmlns:a16="http://schemas.microsoft.com/office/drawing/2014/main" id="{C48E8C61-9C63-A678-EDE6-85327C5F9AE7}"/>
                      </a:ext>
                    </a:extLst>
                  </p:cNvPr>
                  <p:cNvCxnSpPr>
                    <a:cxnSpLocks/>
                    <a:stCxn id="536" idx="0"/>
                    <a:endCxn id="536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543" name="TextBox 542">
                    <a:extLst>
                      <a:ext uri="{FF2B5EF4-FFF2-40B4-BE49-F238E27FC236}">
                        <a16:creationId xmlns:a16="http://schemas.microsoft.com/office/drawing/2014/main" id="{79381477-922E-66EA-E2C4-CAC21C94DB5F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544" name="TextBox 543">
                    <a:extLst>
                      <a:ext uri="{FF2B5EF4-FFF2-40B4-BE49-F238E27FC236}">
                        <a16:creationId xmlns:a16="http://schemas.microsoft.com/office/drawing/2014/main" id="{93AC0348-9300-CA5B-DC82-5A4CC4986EAD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  <p:grpSp>
              <p:nvGrpSpPr>
                <p:cNvPr id="558" name="Group 557">
                  <a:extLst>
                    <a:ext uri="{FF2B5EF4-FFF2-40B4-BE49-F238E27FC236}">
                      <a16:creationId xmlns:a16="http://schemas.microsoft.com/office/drawing/2014/main" id="{E5C5D52C-B1D8-C4E8-27EE-AB736FDC8CA4}"/>
                    </a:ext>
                  </a:extLst>
                </p:cNvPr>
                <p:cNvGrpSpPr/>
                <p:nvPr/>
              </p:nvGrpSpPr>
              <p:grpSpPr>
                <a:xfrm>
                  <a:off x="9357392" y="4097875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562" name="Rectangle 561">
                    <a:extLst>
                      <a:ext uri="{FF2B5EF4-FFF2-40B4-BE49-F238E27FC236}">
                        <a16:creationId xmlns:a16="http://schemas.microsoft.com/office/drawing/2014/main" id="{AD5CD988-E902-CA5C-032C-6A7ABBC098D9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563" name="Straight Connector 562">
                    <a:extLst>
                      <a:ext uri="{FF2B5EF4-FFF2-40B4-BE49-F238E27FC236}">
                        <a16:creationId xmlns:a16="http://schemas.microsoft.com/office/drawing/2014/main" id="{ED151B2B-E1D4-9150-26AB-AD53A51A6546}"/>
                      </a:ext>
                    </a:extLst>
                  </p:cNvPr>
                  <p:cNvCxnSpPr>
                    <a:cxnSpLocks/>
                    <a:stCxn id="562" idx="0"/>
                    <a:endCxn id="562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640" name="TextBox 639">
                    <a:extLst>
                      <a:ext uri="{FF2B5EF4-FFF2-40B4-BE49-F238E27FC236}">
                        <a16:creationId xmlns:a16="http://schemas.microsoft.com/office/drawing/2014/main" id="{D209D490-2A07-5A41-A33F-00CE4D028982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641" name="TextBox 640">
                    <a:extLst>
                      <a:ext uri="{FF2B5EF4-FFF2-40B4-BE49-F238E27FC236}">
                        <a16:creationId xmlns:a16="http://schemas.microsoft.com/office/drawing/2014/main" id="{8A65530F-E8CF-2EA4-6FE7-D82FFC58321B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  <p:grpSp>
              <p:nvGrpSpPr>
                <p:cNvPr id="643" name="Group 642">
                  <a:extLst>
                    <a:ext uri="{FF2B5EF4-FFF2-40B4-BE49-F238E27FC236}">
                      <a16:creationId xmlns:a16="http://schemas.microsoft.com/office/drawing/2014/main" id="{923A15E6-405E-F79A-E86C-2ED8BCC4DA12}"/>
                    </a:ext>
                  </a:extLst>
                </p:cNvPr>
                <p:cNvGrpSpPr/>
                <p:nvPr/>
              </p:nvGrpSpPr>
              <p:grpSpPr>
                <a:xfrm>
                  <a:off x="9357392" y="4459825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648" name="Rectangle 647">
                    <a:extLst>
                      <a:ext uri="{FF2B5EF4-FFF2-40B4-BE49-F238E27FC236}">
                        <a16:creationId xmlns:a16="http://schemas.microsoft.com/office/drawing/2014/main" id="{5BF4CCFB-72A0-0CF2-36D8-7E3B933FC17B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649" name="Straight Connector 648">
                    <a:extLst>
                      <a:ext uri="{FF2B5EF4-FFF2-40B4-BE49-F238E27FC236}">
                        <a16:creationId xmlns:a16="http://schemas.microsoft.com/office/drawing/2014/main" id="{DDD7987F-83DA-F9C2-D122-91C14D1615DD}"/>
                      </a:ext>
                    </a:extLst>
                  </p:cNvPr>
                  <p:cNvCxnSpPr>
                    <a:cxnSpLocks/>
                    <a:stCxn id="648" idx="0"/>
                    <a:endCxn id="648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650" name="TextBox 649">
                    <a:extLst>
                      <a:ext uri="{FF2B5EF4-FFF2-40B4-BE49-F238E27FC236}">
                        <a16:creationId xmlns:a16="http://schemas.microsoft.com/office/drawing/2014/main" id="{3EAFA412-1E07-E5B0-1B7B-36ED7F902C16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651" name="TextBox 650">
                    <a:extLst>
                      <a:ext uri="{FF2B5EF4-FFF2-40B4-BE49-F238E27FC236}">
                        <a16:creationId xmlns:a16="http://schemas.microsoft.com/office/drawing/2014/main" id="{4674D7FB-9FD8-991A-5412-DEA0697B0830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</p:grpSp>
        </p:grpSp>
      </p:grpSp>
      <p:grpSp>
        <p:nvGrpSpPr>
          <p:cNvPr id="325" name="Group 324">
            <a:extLst>
              <a:ext uri="{FF2B5EF4-FFF2-40B4-BE49-F238E27FC236}">
                <a16:creationId xmlns:a16="http://schemas.microsoft.com/office/drawing/2014/main" id="{27522129-8F10-3FF7-51A0-A132D6D4FD15}"/>
              </a:ext>
            </a:extLst>
          </p:cNvPr>
          <p:cNvGrpSpPr/>
          <p:nvPr/>
        </p:nvGrpSpPr>
        <p:grpSpPr>
          <a:xfrm>
            <a:off x="11466212" y="1974269"/>
            <a:ext cx="5924789" cy="4148707"/>
            <a:chOff x="6265721" y="1974269"/>
            <a:chExt cx="5924789" cy="4148707"/>
          </a:xfrm>
        </p:grpSpPr>
        <p:grpSp>
          <p:nvGrpSpPr>
            <p:cNvPr id="326" name="Group 325">
              <a:extLst>
                <a:ext uri="{FF2B5EF4-FFF2-40B4-BE49-F238E27FC236}">
                  <a16:creationId xmlns:a16="http://schemas.microsoft.com/office/drawing/2014/main" id="{F8B2C4CB-C093-3164-7222-193A1B01C773}"/>
                </a:ext>
              </a:extLst>
            </p:cNvPr>
            <p:cNvGrpSpPr/>
            <p:nvPr/>
          </p:nvGrpSpPr>
          <p:grpSpPr>
            <a:xfrm>
              <a:off x="6265721" y="1974269"/>
              <a:ext cx="5924789" cy="4148707"/>
              <a:chOff x="6265721" y="1974269"/>
              <a:chExt cx="5924789" cy="4148707"/>
            </a:xfrm>
          </p:grpSpPr>
          <p:sp>
            <p:nvSpPr>
              <p:cNvPr id="834" name="Rectangle: Top Corners Rounded 833">
                <a:extLst>
                  <a:ext uri="{FF2B5EF4-FFF2-40B4-BE49-F238E27FC236}">
                    <a16:creationId xmlns:a16="http://schemas.microsoft.com/office/drawing/2014/main" id="{852FC93E-7D05-C589-72E8-F686F209364B}"/>
                  </a:ext>
                </a:extLst>
              </p:cNvPr>
              <p:cNvSpPr/>
              <p:nvPr/>
            </p:nvSpPr>
            <p:spPr>
              <a:xfrm rot="16200000">
                <a:off x="7153762" y="1086228"/>
                <a:ext cx="4148707" cy="5924789"/>
              </a:xfrm>
              <a:prstGeom prst="round2SameRect">
                <a:avLst>
                  <a:gd name="adj1" fmla="val 5396"/>
                  <a:gd name="adj2" fmla="val 0"/>
                </a:avLst>
              </a:prstGeom>
              <a:solidFill>
                <a:srgbClr val="C6F1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grpSp>
            <p:nvGrpSpPr>
              <p:cNvPr id="835" name="Group 834">
                <a:extLst>
                  <a:ext uri="{FF2B5EF4-FFF2-40B4-BE49-F238E27FC236}">
                    <a16:creationId xmlns:a16="http://schemas.microsoft.com/office/drawing/2014/main" id="{31931A1E-1470-F109-A676-4AB595E019C3}"/>
                  </a:ext>
                </a:extLst>
              </p:cNvPr>
              <p:cNvGrpSpPr/>
              <p:nvPr/>
            </p:nvGrpSpPr>
            <p:grpSpPr>
              <a:xfrm>
                <a:off x="6412084" y="2040380"/>
                <a:ext cx="5253332" cy="4016484"/>
                <a:chOff x="6412084" y="2040380"/>
                <a:chExt cx="5253332" cy="4016484"/>
              </a:xfrm>
            </p:grpSpPr>
            <p:sp>
              <p:nvSpPr>
                <p:cNvPr id="836" name="TextBox 835">
                  <a:extLst>
                    <a:ext uri="{FF2B5EF4-FFF2-40B4-BE49-F238E27FC236}">
                      <a16:creationId xmlns:a16="http://schemas.microsoft.com/office/drawing/2014/main" id="{91B48A76-6A1E-F19A-113B-251D2DA80F5D}"/>
                    </a:ext>
                  </a:extLst>
                </p:cNvPr>
                <p:cNvSpPr txBox="1"/>
                <p:nvPr/>
              </p:nvSpPr>
              <p:spPr>
                <a:xfrm>
                  <a:off x="6412084" y="2040380"/>
                  <a:ext cx="5038889" cy="401648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GB" dirty="0">
                      <a:latin typeface="+mj-lt"/>
                    </a:rPr>
                    <a:t>PDQ-4 to evaluate sexual activity</a:t>
                  </a:r>
                  <a:endParaRPr lang="en-GB" sz="1600" dirty="0">
                    <a:latin typeface="+mj-l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The PDQ is a daily self-reported questionnaire</a:t>
                  </a: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defRPr/>
                  </a:pPr>
                  <a:endPara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+mj-lt"/>
                    </a:rPr>
                    <a:t>PDQ-4 score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is calculated as the average </a:t>
                  </a:r>
                  <a:b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of the weekly values for all items (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+mj-lt"/>
                    </a:rPr>
                    <a:t>+1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for every yes and 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+mj-lt"/>
                    </a:rPr>
                    <a:t>0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for every no) at 6, 12 or 24 months </a:t>
                  </a:r>
                  <a:b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since baseline</a:t>
                  </a:r>
                </a:p>
              </p:txBody>
            </p:sp>
            <p:sp>
              <p:nvSpPr>
                <p:cNvPr id="837" name="TextBox 836">
                  <a:extLst>
                    <a:ext uri="{FF2B5EF4-FFF2-40B4-BE49-F238E27FC236}">
                      <a16:creationId xmlns:a16="http://schemas.microsoft.com/office/drawing/2014/main" id="{F4671E95-5030-8B59-3A57-83B842C1547E}"/>
                    </a:ext>
                  </a:extLst>
                </p:cNvPr>
                <p:cNvSpPr txBox="1"/>
                <p:nvPr/>
              </p:nvSpPr>
              <p:spPr>
                <a:xfrm>
                  <a:off x="9390690" y="5819147"/>
                  <a:ext cx="2274726" cy="23083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5294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Lee KK </a:t>
                  </a:r>
                  <a:r>
                    <a:rPr kumimoji="0" lang="en-GB" sz="9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5294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et al. J Androl</a:t>
                  </a:r>
                  <a:r>
                    <a:rPr kumimoji="0" lang="en-GB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5294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 2003;24:688–98.</a:t>
                  </a:r>
                  <a:endParaRPr kumimoji="0" lang="sv-SE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5294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327" name="Group 326">
              <a:extLst>
                <a:ext uri="{FF2B5EF4-FFF2-40B4-BE49-F238E27FC236}">
                  <a16:creationId xmlns:a16="http://schemas.microsoft.com/office/drawing/2014/main" id="{B6803B90-90E1-A71E-7F31-D24AF1072F0D}"/>
                </a:ext>
              </a:extLst>
            </p:cNvPr>
            <p:cNvGrpSpPr/>
            <p:nvPr/>
          </p:nvGrpSpPr>
          <p:grpSpPr>
            <a:xfrm>
              <a:off x="6531458" y="2846405"/>
              <a:ext cx="5038889" cy="1998995"/>
              <a:chOff x="6531458" y="2908768"/>
              <a:chExt cx="5038889" cy="1998995"/>
            </a:xfrm>
          </p:grpSpPr>
          <p:sp>
            <p:nvSpPr>
              <p:cNvPr id="328" name="TextBox 327">
                <a:extLst>
                  <a:ext uri="{FF2B5EF4-FFF2-40B4-BE49-F238E27FC236}">
                    <a16:creationId xmlns:a16="http://schemas.microsoft.com/office/drawing/2014/main" id="{6DB92BA0-9544-6AF2-A124-1BAD71E06542}"/>
                  </a:ext>
                </a:extLst>
              </p:cNvPr>
              <p:cNvSpPr txBox="1"/>
              <p:nvPr/>
            </p:nvSpPr>
            <p:spPr>
              <a:xfrm>
                <a:off x="6531458" y="2908768"/>
                <a:ext cx="5038889" cy="1998995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txBody>
              <a:bodyPr wrap="square" rtlCol="0" anchor="t">
                <a:noAutofit/>
              </a:bodyPr>
              <a:lstStyle/>
              <a:p>
                <a:pPr algn="l">
                  <a:spcAft>
                    <a:spcPts val="600"/>
                  </a:spcAft>
                </a:pPr>
                <a:r>
                  <a:rPr lang="en-GB" sz="1200" dirty="0">
                    <a:latin typeface="+mj-lt"/>
                  </a:rPr>
                  <a:t>Q4. For all the items below, select yes if you have experienced </a:t>
                </a:r>
                <a:br>
                  <a:rPr lang="en-GB" sz="1200" dirty="0">
                    <a:latin typeface="+mj-lt"/>
                  </a:rPr>
                </a:br>
                <a:r>
                  <a:rPr lang="en-GB" sz="1200" dirty="0">
                    <a:latin typeface="+mj-lt"/>
                  </a:rPr>
                  <a:t>       (or are experiencing) today, otherwise select no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Sexual daydreams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Anticipation of sex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Sexual interactions with partner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Flirting (by you)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Orgasm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Flirting (by others toward you)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Ejaculation</a:t>
                </a:r>
              </a:p>
            </p:txBody>
          </p:sp>
          <p:grpSp>
            <p:nvGrpSpPr>
              <p:cNvPr id="329" name="Group 328">
                <a:extLst>
                  <a:ext uri="{FF2B5EF4-FFF2-40B4-BE49-F238E27FC236}">
                    <a16:creationId xmlns:a16="http://schemas.microsoft.com/office/drawing/2014/main" id="{01FA831E-8F4F-732E-0DEB-63941CE5CAA3}"/>
                  </a:ext>
                </a:extLst>
              </p:cNvPr>
              <p:cNvGrpSpPr/>
              <p:nvPr/>
            </p:nvGrpSpPr>
            <p:grpSpPr>
              <a:xfrm>
                <a:off x="6686582" y="3351115"/>
                <a:ext cx="481478" cy="263517"/>
                <a:chOff x="7067348" y="3372070"/>
                <a:chExt cx="481478" cy="263517"/>
              </a:xfrm>
            </p:grpSpPr>
            <p:sp>
              <p:nvSpPr>
                <p:cNvPr id="830" name="Rectangle 829">
                  <a:extLst>
                    <a:ext uri="{FF2B5EF4-FFF2-40B4-BE49-F238E27FC236}">
                      <a16:creationId xmlns:a16="http://schemas.microsoft.com/office/drawing/2014/main" id="{B73F73BC-D211-CE80-B3B8-52253EB62CE2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831" name="Straight Connector 830">
                  <a:extLst>
                    <a:ext uri="{FF2B5EF4-FFF2-40B4-BE49-F238E27FC236}">
                      <a16:creationId xmlns:a16="http://schemas.microsoft.com/office/drawing/2014/main" id="{C8883E87-3AD1-D118-5B7F-CD26E5550DA6}"/>
                    </a:ext>
                  </a:extLst>
                </p:cNvPr>
                <p:cNvCxnSpPr>
                  <a:cxnSpLocks/>
                  <a:stCxn id="830" idx="0"/>
                  <a:endCxn id="830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832" name="TextBox 831">
                  <a:extLst>
                    <a:ext uri="{FF2B5EF4-FFF2-40B4-BE49-F238E27FC236}">
                      <a16:creationId xmlns:a16="http://schemas.microsoft.com/office/drawing/2014/main" id="{86EDD1C9-6555-A834-F069-975BE9246496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833" name="TextBox 832">
                  <a:extLst>
                    <a:ext uri="{FF2B5EF4-FFF2-40B4-BE49-F238E27FC236}">
                      <a16:creationId xmlns:a16="http://schemas.microsoft.com/office/drawing/2014/main" id="{09A57618-6477-B797-86E6-E4861D17F813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330" name="Group 329">
                <a:extLst>
                  <a:ext uri="{FF2B5EF4-FFF2-40B4-BE49-F238E27FC236}">
                    <a16:creationId xmlns:a16="http://schemas.microsoft.com/office/drawing/2014/main" id="{E3B761D4-363F-61DB-C8A1-2CE614CE94AB}"/>
                  </a:ext>
                </a:extLst>
              </p:cNvPr>
              <p:cNvGrpSpPr/>
              <p:nvPr/>
            </p:nvGrpSpPr>
            <p:grpSpPr>
              <a:xfrm>
                <a:off x="6686582" y="3545425"/>
                <a:ext cx="481478" cy="263517"/>
                <a:chOff x="7067348" y="3372070"/>
                <a:chExt cx="481478" cy="263517"/>
              </a:xfrm>
            </p:grpSpPr>
            <p:sp>
              <p:nvSpPr>
                <p:cNvPr id="383" name="Rectangle 382">
                  <a:extLst>
                    <a:ext uri="{FF2B5EF4-FFF2-40B4-BE49-F238E27FC236}">
                      <a16:creationId xmlns:a16="http://schemas.microsoft.com/office/drawing/2014/main" id="{66ED425C-13A0-B832-4BEB-963EC1608D4A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769" name="Straight Connector 768">
                  <a:extLst>
                    <a:ext uri="{FF2B5EF4-FFF2-40B4-BE49-F238E27FC236}">
                      <a16:creationId xmlns:a16="http://schemas.microsoft.com/office/drawing/2014/main" id="{89D84A46-582B-713D-493D-CDBF31BD551E}"/>
                    </a:ext>
                  </a:extLst>
                </p:cNvPr>
                <p:cNvCxnSpPr>
                  <a:cxnSpLocks/>
                  <a:stCxn id="383" idx="0"/>
                  <a:endCxn id="383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796" name="TextBox 795">
                  <a:extLst>
                    <a:ext uri="{FF2B5EF4-FFF2-40B4-BE49-F238E27FC236}">
                      <a16:creationId xmlns:a16="http://schemas.microsoft.com/office/drawing/2014/main" id="{4D585CA9-172D-84E8-FA15-66AEA3E2F412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829" name="TextBox 828">
                  <a:extLst>
                    <a:ext uri="{FF2B5EF4-FFF2-40B4-BE49-F238E27FC236}">
                      <a16:creationId xmlns:a16="http://schemas.microsoft.com/office/drawing/2014/main" id="{8A270728-5C66-4BF4-BD4A-02720A1D0F50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331" name="Group 330">
                <a:extLst>
                  <a:ext uri="{FF2B5EF4-FFF2-40B4-BE49-F238E27FC236}">
                    <a16:creationId xmlns:a16="http://schemas.microsoft.com/office/drawing/2014/main" id="{8A87541C-5614-53CC-31A6-49102FF03FB6}"/>
                  </a:ext>
                </a:extLst>
              </p:cNvPr>
              <p:cNvGrpSpPr/>
              <p:nvPr/>
            </p:nvGrpSpPr>
            <p:grpSpPr>
              <a:xfrm>
                <a:off x="6686582" y="3737830"/>
                <a:ext cx="481478" cy="263517"/>
                <a:chOff x="7067348" y="3372070"/>
                <a:chExt cx="481478" cy="263517"/>
              </a:xfrm>
            </p:grpSpPr>
            <p:sp>
              <p:nvSpPr>
                <p:cNvPr id="379" name="Rectangle 378">
                  <a:extLst>
                    <a:ext uri="{FF2B5EF4-FFF2-40B4-BE49-F238E27FC236}">
                      <a16:creationId xmlns:a16="http://schemas.microsoft.com/office/drawing/2014/main" id="{B7CF2875-D0A5-4027-CB91-BFC7F1B3277D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380" name="Straight Connector 379">
                  <a:extLst>
                    <a:ext uri="{FF2B5EF4-FFF2-40B4-BE49-F238E27FC236}">
                      <a16:creationId xmlns:a16="http://schemas.microsoft.com/office/drawing/2014/main" id="{E732F449-EABC-7C1B-1E3E-738990DB0629}"/>
                    </a:ext>
                  </a:extLst>
                </p:cNvPr>
                <p:cNvCxnSpPr>
                  <a:cxnSpLocks/>
                  <a:stCxn id="379" idx="0"/>
                  <a:endCxn id="379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81" name="TextBox 380">
                  <a:extLst>
                    <a:ext uri="{FF2B5EF4-FFF2-40B4-BE49-F238E27FC236}">
                      <a16:creationId xmlns:a16="http://schemas.microsoft.com/office/drawing/2014/main" id="{22A470FE-9E9B-B33D-BC26-A8AA45F1D71B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382" name="TextBox 381">
                  <a:extLst>
                    <a:ext uri="{FF2B5EF4-FFF2-40B4-BE49-F238E27FC236}">
                      <a16:creationId xmlns:a16="http://schemas.microsoft.com/office/drawing/2014/main" id="{DA99EBC4-796E-A415-72D1-F0783DDC84F5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332" name="Group 331">
                <a:extLst>
                  <a:ext uri="{FF2B5EF4-FFF2-40B4-BE49-F238E27FC236}">
                    <a16:creationId xmlns:a16="http://schemas.microsoft.com/office/drawing/2014/main" id="{178F8899-A125-04DA-DFEA-09094BADFDCF}"/>
                  </a:ext>
                </a:extLst>
              </p:cNvPr>
              <p:cNvGrpSpPr/>
              <p:nvPr/>
            </p:nvGrpSpPr>
            <p:grpSpPr>
              <a:xfrm>
                <a:off x="6686582" y="3930235"/>
                <a:ext cx="481478" cy="263517"/>
                <a:chOff x="7067348" y="3372070"/>
                <a:chExt cx="481478" cy="263517"/>
              </a:xfrm>
            </p:grpSpPr>
            <p:sp>
              <p:nvSpPr>
                <p:cNvPr id="375" name="Rectangle 374">
                  <a:extLst>
                    <a:ext uri="{FF2B5EF4-FFF2-40B4-BE49-F238E27FC236}">
                      <a16:creationId xmlns:a16="http://schemas.microsoft.com/office/drawing/2014/main" id="{9496AF04-9A8F-6607-6918-96C2A28A5F06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376" name="Straight Connector 375">
                  <a:extLst>
                    <a:ext uri="{FF2B5EF4-FFF2-40B4-BE49-F238E27FC236}">
                      <a16:creationId xmlns:a16="http://schemas.microsoft.com/office/drawing/2014/main" id="{1277B094-3D7C-3C41-FAA1-2E1FBB8B74DE}"/>
                    </a:ext>
                  </a:extLst>
                </p:cNvPr>
                <p:cNvCxnSpPr>
                  <a:cxnSpLocks/>
                  <a:stCxn id="375" idx="0"/>
                  <a:endCxn id="375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77" name="TextBox 376">
                  <a:extLst>
                    <a:ext uri="{FF2B5EF4-FFF2-40B4-BE49-F238E27FC236}">
                      <a16:creationId xmlns:a16="http://schemas.microsoft.com/office/drawing/2014/main" id="{5E827D36-8B59-0D85-404B-1E0B7A1763CC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378" name="TextBox 377">
                  <a:extLst>
                    <a:ext uri="{FF2B5EF4-FFF2-40B4-BE49-F238E27FC236}">
                      <a16:creationId xmlns:a16="http://schemas.microsoft.com/office/drawing/2014/main" id="{EE81174E-2E85-20E3-249A-B94ABFB847DD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333" name="Group 332">
                <a:extLst>
                  <a:ext uri="{FF2B5EF4-FFF2-40B4-BE49-F238E27FC236}">
                    <a16:creationId xmlns:a16="http://schemas.microsoft.com/office/drawing/2014/main" id="{AEA9FE46-B66D-A0BD-E47A-F683FBB0635A}"/>
                  </a:ext>
                </a:extLst>
              </p:cNvPr>
              <p:cNvGrpSpPr/>
              <p:nvPr/>
            </p:nvGrpSpPr>
            <p:grpSpPr>
              <a:xfrm>
                <a:off x="6686582" y="4122640"/>
                <a:ext cx="481478" cy="263517"/>
                <a:chOff x="7067348" y="3372070"/>
                <a:chExt cx="481478" cy="263517"/>
              </a:xfrm>
            </p:grpSpPr>
            <p:sp>
              <p:nvSpPr>
                <p:cNvPr id="371" name="Rectangle 370">
                  <a:extLst>
                    <a:ext uri="{FF2B5EF4-FFF2-40B4-BE49-F238E27FC236}">
                      <a16:creationId xmlns:a16="http://schemas.microsoft.com/office/drawing/2014/main" id="{28043D9E-E158-10A6-526C-5A96462B0B21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372" name="Straight Connector 371">
                  <a:extLst>
                    <a:ext uri="{FF2B5EF4-FFF2-40B4-BE49-F238E27FC236}">
                      <a16:creationId xmlns:a16="http://schemas.microsoft.com/office/drawing/2014/main" id="{2C2FB141-2BD1-AE64-3A28-831DB348677E}"/>
                    </a:ext>
                  </a:extLst>
                </p:cNvPr>
                <p:cNvCxnSpPr>
                  <a:cxnSpLocks/>
                  <a:stCxn id="371" idx="0"/>
                  <a:endCxn id="371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73" name="TextBox 372">
                  <a:extLst>
                    <a:ext uri="{FF2B5EF4-FFF2-40B4-BE49-F238E27FC236}">
                      <a16:creationId xmlns:a16="http://schemas.microsoft.com/office/drawing/2014/main" id="{EBF07155-0A6A-7D39-7FE0-CBD087907CC8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374" name="TextBox 373">
                  <a:extLst>
                    <a:ext uri="{FF2B5EF4-FFF2-40B4-BE49-F238E27FC236}">
                      <a16:creationId xmlns:a16="http://schemas.microsoft.com/office/drawing/2014/main" id="{7D318706-1D93-6E2A-8BAB-25193D5A28A1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334" name="Group 333">
                <a:extLst>
                  <a:ext uri="{FF2B5EF4-FFF2-40B4-BE49-F238E27FC236}">
                    <a16:creationId xmlns:a16="http://schemas.microsoft.com/office/drawing/2014/main" id="{B58EA7A7-8350-18AA-F1D1-70A76C316BD8}"/>
                  </a:ext>
                </a:extLst>
              </p:cNvPr>
              <p:cNvGrpSpPr/>
              <p:nvPr/>
            </p:nvGrpSpPr>
            <p:grpSpPr>
              <a:xfrm>
                <a:off x="6686582" y="4316950"/>
                <a:ext cx="481478" cy="263517"/>
                <a:chOff x="7067348" y="3372070"/>
                <a:chExt cx="481478" cy="263517"/>
              </a:xfrm>
            </p:grpSpPr>
            <p:sp>
              <p:nvSpPr>
                <p:cNvPr id="367" name="Rectangle 366">
                  <a:extLst>
                    <a:ext uri="{FF2B5EF4-FFF2-40B4-BE49-F238E27FC236}">
                      <a16:creationId xmlns:a16="http://schemas.microsoft.com/office/drawing/2014/main" id="{5025E89E-8937-114A-BAC8-7DA94C2BCF27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368" name="Straight Connector 367">
                  <a:extLst>
                    <a:ext uri="{FF2B5EF4-FFF2-40B4-BE49-F238E27FC236}">
                      <a16:creationId xmlns:a16="http://schemas.microsoft.com/office/drawing/2014/main" id="{BCC38184-B896-6AA3-F7F9-6B280AA4BAE6}"/>
                    </a:ext>
                  </a:extLst>
                </p:cNvPr>
                <p:cNvCxnSpPr>
                  <a:cxnSpLocks/>
                  <a:stCxn id="367" idx="0"/>
                  <a:endCxn id="367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69" name="TextBox 368">
                  <a:extLst>
                    <a:ext uri="{FF2B5EF4-FFF2-40B4-BE49-F238E27FC236}">
                      <a16:creationId xmlns:a16="http://schemas.microsoft.com/office/drawing/2014/main" id="{66D740F2-851D-BC76-96B5-B9952690B718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370" name="TextBox 369">
                  <a:extLst>
                    <a:ext uri="{FF2B5EF4-FFF2-40B4-BE49-F238E27FC236}">
                      <a16:creationId xmlns:a16="http://schemas.microsoft.com/office/drawing/2014/main" id="{10926B11-1F34-96A8-58D9-D112446AAF16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335" name="Group 334">
                <a:extLst>
                  <a:ext uri="{FF2B5EF4-FFF2-40B4-BE49-F238E27FC236}">
                    <a16:creationId xmlns:a16="http://schemas.microsoft.com/office/drawing/2014/main" id="{55A29EAF-ED01-C6B6-E9C4-9B7667E038F1}"/>
                  </a:ext>
                </a:extLst>
              </p:cNvPr>
              <p:cNvGrpSpPr/>
              <p:nvPr/>
            </p:nvGrpSpPr>
            <p:grpSpPr>
              <a:xfrm>
                <a:off x="6686582" y="4509355"/>
                <a:ext cx="481478" cy="263517"/>
                <a:chOff x="7067348" y="3372070"/>
                <a:chExt cx="481478" cy="263517"/>
              </a:xfrm>
            </p:grpSpPr>
            <p:sp>
              <p:nvSpPr>
                <p:cNvPr id="363" name="Rectangle 362">
                  <a:extLst>
                    <a:ext uri="{FF2B5EF4-FFF2-40B4-BE49-F238E27FC236}">
                      <a16:creationId xmlns:a16="http://schemas.microsoft.com/office/drawing/2014/main" id="{C095848F-0B77-AD4B-CB80-0300716CF5EB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364" name="Straight Connector 363">
                  <a:extLst>
                    <a:ext uri="{FF2B5EF4-FFF2-40B4-BE49-F238E27FC236}">
                      <a16:creationId xmlns:a16="http://schemas.microsoft.com/office/drawing/2014/main" id="{6C315FD9-1D14-4148-14F6-DB04E8BCA6AE}"/>
                    </a:ext>
                  </a:extLst>
                </p:cNvPr>
                <p:cNvCxnSpPr>
                  <a:cxnSpLocks/>
                  <a:stCxn id="363" idx="0"/>
                  <a:endCxn id="363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65" name="TextBox 364">
                  <a:extLst>
                    <a:ext uri="{FF2B5EF4-FFF2-40B4-BE49-F238E27FC236}">
                      <a16:creationId xmlns:a16="http://schemas.microsoft.com/office/drawing/2014/main" id="{6A4380E5-9C25-B028-13BB-1133F9959F92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366" name="TextBox 365">
                  <a:extLst>
                    <a:ext uri="{FF2B5EF4-FFF2-40B4-BE49-F238E27FC236}">
                      <a16:creationId xmlns:a16="http://schemas.microsoft.com/office/drawing/2014/main" id="{5AD54445-D230-77A2-B826-494E5977094B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336" name="Group 335">
                <a:extLst>
                  <a:ext uri="{FF2B5EF4-FFF2-40B4-BE49-F238E27FC236}">
                    <a16:creationId xmlns:a16="http://schemas.microsoft.com/office/drawing/2014/main" id="{608F7A29-4016-FDFD-DFB0-758647C40999}"/>
                  </a:ext>
                </a:extLst>
              </p:cNvPr>
              <p:cNvGrpSpPr/>
              <p:nvPr/>
            </p:nvGrpSpPr>
            <p:grpSpPr>
              <a:xfrm>
                <a:off x="9542453" y="3350001"/>
                <a:ext cx="1989228" cy="1549142"/>
                <a:chOff x="9357392" y="3350001"/>
                <a:chExt cx="1989228" cy="1549142"/>
              </a:xfrm>
            </p:grpSpPr>
            <p:sp>
              <p:nvSpPr>
                <p:cNvPr id="337" name="TextBox 336">
                  <a:extLst>
                    <a:ext uri="{FF2B5EF4-FFF2-40B4-BE49-F238E27FC236}">
                      <a16:creationId xmlns:a16="http://schemas.microsoft.com/office/drawing/2014/main" id="{4FA425C2-24D0-6541-3128-C283D21A5BD5}"/>
                    </a:ext>
                  </a:extLst>
                </p:cNvPr>
                <p:cNvSpPr txBox="1"/>
                <p:nvPr/>
              </p:nvSpPr>
              <p:spPr>
                <a:xfrm>
                  <a:off x="9379847" y="3350001"/>
                  <a:ext cx="1966773" cy="154914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 anchor="t">
                  <a:spAutoFit/>
                </a:bodyPr>
                <a:lstStyle/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Intercourse</a:t>
                  </a:r>
                </a:p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Masturbation</a:t>
                  </a:r>
                </a:p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Night spontaneous</a:t>
                  </a:r>
                  <a:b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 erection</a:t>
                  </a:r>
                </a:p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Day spontaneous</a:t>
                  </a:r>
                  <a:b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 erection</a:t>
                  </a:r>
                </a:p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Erection in response</a:t>
                  </a:r>
                  <a:b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 to sexual activity</a:t>
                  </a:r>
                </a:p>
              </p:txBody>
            </p:sp>
            <p:grpSp>
              <p:nvGrpSpPr>
                <p:cNvPr id="338" name="Group 337">
                  <a:extLst>
                    <a:ext uri="{FF2B5EF4-FFF2-40B4-BE49-F238E27FC236}">
                      <a16:creationId xmlns:a16="http://schemas.microsoft.com/office/drawing/2014/main" id="{BF83093D-05EE-1B58-26A5-2E1C4E3863DF}"/>
                    </a:ext>
                  </a:extLst>
                </p:cNvPr>
                <p:cNvGrpSpPr/>
                <p:nvPr/>
              </p:nvGrpSpPr>
              <p:grpSpPr>
                <a:xfrm>
                  <a:off x="9357392" y="3351115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359" name="Rectangle 358">
                    <a:extLst>
                      <a:ext uri="{FF2B5EF4-FFF2-40B4-BE49-F238E27FC236}">
                        <a16:creationId xmlns:a16="http://schemas.microsoft.com/office/drawing/2014/main" id="{038E3A7D-5BD7-756A-AF5E-10B4ADC5B697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360" name="Straight Connector 359">
                    <a:extLst>
                      <a:ext uri="{FF2B5EF4-FFF2-40B4-BE49-F238E27FC236}">
                        <a16:creationId xmlns:a16="http://schemas.microsoft.com/office/drawing/2014/main" id="{EB8B2863-BD2E-853C-F184-8C529F7843C3}"/>
                      </a:ext>
                    </a:extLst>
                  </p:cNvPr>
                  <p:cNvCxnSpPr>
                    <a:cxnSpLocks/>
                    <a:stCxn id="359" idx="0"/>
                    <a:endCxn id="359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361" name="TextBox 360">
                    <a:extLst>
                      <a:ext uri="{FF2B5EF4-FFF2-40B4-BE49-F238E27FC236}">
                        <a16:creationId xmlns:a16="http://schemas.microsoft.com/office/drawing/2014/main" id="{559AF7FC-8953-531F-50F8-55DA7AD8C183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362" name="TextBox 361">
                    <a:extLst>
                      <a:ext uri="{FF2B5EF4-FFF2-40B4-BE49-F238E27FC236}">
                        <a16:creationId xmlns:a16="http://schemas.microsoft.com/office/drawing/2014/main" id="{800A16B7-B0A9-E4E2-9642-E6153F003056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  <p:grpSp>
              <p:nvGrpSpPr>
                <p:cNvPr id="339" name="Group 338">
                  <a:extLst>
                    <a:ext uri="{FF2B5EF4-FFF2-40B4-BE49-F238E27FC236}">
                      <a16:creationId xmlns:a16="http://schemas.microsoft.com/office/drawing/2014/main" id="{37562F35-4B06-DA79-BC13-BA3B25F76F8E}"/>
                    </a:ext>
                  </a:extLst>
                </p:cNvPr>
                <p:cNvGrpSpPr/>
                <p:nvPr/>
              </p:nvGrpSpPr>
              <p:grpSpPr>
                <a:xfrm>
                  <a:off x="9357392" y="3545425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355" name="Rectangle 354">
                    <a:extLst>
                      <a:ext uri="{FF2B5EF4-FFF2-40B4-BE49-F238E27FC236}">
                        <a16:creationId xmlns:a16="http://schemas.microsoft.com/office/drawing/2014/main" id="{74EEBA12-B5AB-93EC-5291-917266F691B6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356" name="Straight Connector 355">
                    <a:extLst>
                      <a:ext uri="{FF2B5EF4-FFF2-40B4-BE49-F238E27FC236}">
                        <a16:creationId xmlns:a16="http://schemas.microsoft.com/office/drawing/2014/main" id="{1740C3DC-9736-E75C-15BC-72666BB949D0}"/>
                      </a:ext>
                    </a:extLst>
                  </p:cNvPr>
                  <p:cNvCxnSpPr>
                    <a:cxnSpLocks/>
                    <a:stCxn id="355" idx="0"/>
                    <a:endCxn id="355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357" name="TextBox 356">
                    <a:extLst>
                      <a:ext uri="{FF2B5EF4-FFF2-40B4-BE49-F238E27FC236}">
                        <a16:creationId xmlns:a16="http://schemas.microsoft.com/office/drawing/2014/main" id="{88EC3EDF-D62D-1A67-CF6E-FC5AA3066227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358" name="TextBox 357">
                    <a:extLst>
                      <a:ext uri="{FF2B5EF4-FFF2-40B4-BE49-F238E27FC236}">
                        <a16:creationId xmlns:a16="http://schemas.microsoft.com/office/drawing/2014/main" id="{76C0BC7E-7CD5-2EF7-0010-CAC338A55E8B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  <p:grpSp>
              <p:nvGrpSpPr>
                <p:cNvPr id="340" name="Group 339">
                  <a:extLst>
                    <a:ext uri="{FF2B5EF4-FFF2-40B4-BE49-F238E27FC236}">
                      <a16:creationId xmlns:a16="http://schemas.microsoft.com/office/drawing/2014/main" id="{34588750-2BB0-3478-4B23-0EA03853C002}"/>
                    </a:ext>
                  </a:extLst>
                </p:cNvPr>
                <p:cNvGrpSpPr/>
                <p:nvPr/>
              </p:nvGrpSpPr>
              <p:grpSpPr>
                <a:xfrm>
                  <a:off x="9357392" y="3737830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351" name="Rectangle 350">
                    <a:extLst>
                      <a:ext uri="{FF2B5EF4-FFF2-40B4-BE49-F238E27FC236}">
                        <a16:creationId xmlns:a16="http://schemas.microsoft.com/office/drawing/2014/main" id="{C407058D-CF8B-75A5-BE74-E2CE306B9BD2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352" name="Straight Connector 351">
                    <a:extLst>
                      <a:ext uri="{FF2B5EF4-FFF2-40B4-BE49-F238E27FC236}">
                        <a16:creationId xmlns:a16="http://schemas.microsoft.com/office/drawing/2014/main" id="{576EB8F5-0066-5F6D-C80E-C15268954C3C}"/>
                      </a:ext>
                    </a:extLst>
                  </p:cNvPr>
                  <p:cNvCxnSpPr>
                    <a:cxnSpLocks/>
                    <a:stCxn id="351" idx="0"/>
                    <a:endCxn id="351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353" name="TextBox 352">
                    <a:extLst>
                      <a:ext uri="{FF2B5EF4-FFF2-40B4-BE49-F238E27FC236}">
                        <a16:creationId xmlns:a16="http://schemas.microsoft.com/office/drawing/2014/main" id="{775778B7-203C-19CB-1C10-861B47178E08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354" name="TextBox 353">
                    <a:extLst>
                      <a:ext uri="{FF2B5EF4-FFF2-40B4-BE49-F238E27FC236}">
                        <a16:creationId xmlns:a16="http://schemas.microsoft.com/office/drawing/2014/main" id="{0753CA21-F82E-D4CA-06B8-20543B2F3C11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  <p:grpSp>
              <p:nvGrpSpPr>
                <p:cNvPr id="341" name="Group 340">
                  <a:extLst>
                    <a:ext uri="{FF2B5EF4-FFF2-40B4-BE49-F238E27FC236}">
                      <a16:creationId xmlns:a16="http://schemas.microsoft.com/office/drawing/2014/main" id="{88A4A80C-ED60-2777-0009-18F7067E81E5}"/>
                    </a:ext>
                  </a:extLst>
                </p:cNvPr>
                <p:cNvGrpSpPr/>
                <p:nvPr/>
              </p:nvGrpSpPr>
              <p:grpSpPr>
                <a:xfrm>
                  <a:off x="9357392" y="4097875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347" name="Rectangle 346">
                    <a:extLst>
                      <a:ext uri="{FF2B5EF4-FFF2-40B4-BE49-F238E27FC236}">
                        <a16:creationId xmlns:a16="http://schemas.microsoft.com/office/drawing/2014/main" id="{A485330B-8B24-29C7-534C-BBF41F1C4B67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348" name="Straight Connector 347">
                    <a:extLst>
                      <a:ext uri="{FF2B5EF4-FFF2-40B4-BE49-F238E27FC236}">
                        <a16:creationId xmlns:a16="http://schemas.microsoft.com/office/drawing/2014/main" id="{72A6E4C5-54D6-83F2-2BFF-3B5010483EBD}"/>
                      </a:ext>
                    </a:extLst>
                  </p:cNvPr>
                  <p:cNvCxnSpPr>
                    <a:cxnSpLocks/>
                    <a:stCxn id="347" idx="0"/>
                    <a:endCxn id="347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349" name="TextBox 348">
                    <a:extLst>
                      <a:ext uri="{FF2B5EF4-FFF2-40B4-BE49-F238E27FC236}">
                        <a16:creationId xmlns:a16="http://schemas.microsoft.com/office/drawing/2014/main" id="{CBC0F411-CB70-5738-08F2-73C7B657D404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350" name="TextBox 349">
                    <a:extLst>
                      <a:ext uri="{FF2B5EF4-FFF2-40B4-BE49-F238E27FC236}">
                        <a16:creationId xmlns:a16="http://schemas.microsoft.com/office/drawing/2014/main" id="{D89D875D-A4E3-ECBE-E8E0-41D4E0FBD386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  <p:grpSp>
              <p:nvGrpSpPr>
                <p:cNvPr id="342" name="Group 341">
                  <a:extLst>
                    <a:ext uri="{FF2B5EF4-FFF2-40B4-BE49-F238E27FC236}">
                      <a16:creationId xmlns:a16="http://schemas.microsoft.com/office/drawing/2014/main" id="{EFAC2073-A494-D3C2-E916-4C348A205710}"/>
                    </a:ext>
                  </a:extLst>
                </p:cNvPr>
                <p:cNvGrpSpPr/>
                <p:nvPr/>
              </p:nvGrpSpPr>
              <p:grpSpPr>
                <a:xfrm>
                  <a:off x="9357392" y="4459825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343" name="Rectangle 342">
                    <a:extLst>
                      <a:ext uri="{FF2B5EF4-FFF2-40B4-BE49-F238E27FC236}">
                        <a16:creationId xmlns:a16="http://schemas.microsoft.com/office/drawing/2014/main" id="{0B8E18B3-A985-4ED0-EA85-3B4BEC0E74CB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344" name="Straight Connector 343">
                    <a:extLst>
                      <a:ext uri="{FF2B5EF4-FFF2-40B4-BE49-F238E27FC236}">
                        <a16:creationId xmlns:a16="http://schemas.microsoft.com/office/drawing/2014/main" id="{20F3CB90-FD3B-0CB6-998D-D44097B30CEE}"/>
                      </a:ext>
                    </a:extLst>
                  </p:cNvPr>
                  <p:cNvCxnSpPr>
                    <a:cxnSpLocks/>
                    <a:stCxn id="343" idx="0"/>
                    <a:endCxn id="343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345" name="TextBox 344">
                    <a:extLst>
                      <a:ext uri="{FF2B5EF4-FFF2-40B4-BE49-F238E27FC236}">
                        <a16:creationId xmlns:a16="http://schemas.microsoft.com/office/drawing/2014/main" id="{77245E40-1FD2-4065-F84D-CCBA0272DF1D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346" name="TextBox 345">
                    <a:extLst>
                      <a:ext uri="{FF2B5EF4-FFF2-40B4-BE49-F238E27FC236}">
                        <a16:creationId xmlns:a16="http://schemas.microsoft.com/office/drawing/2014/main" id="{1B60367C-8444-05D2-3744-6AC59BF815A4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</p:grp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6C73184-16C0-3EE6-1967-8DB0558F4105}"/>
              </a:ext>
            </a:extLst>
          </p:cNvPr>
          <p:cNvGrpSpPr/>
          <p:nvPr/>
        </p:nvGrpSpPr>
        <p:grpSpPr>
          <a:xfrm>
            <a:off x="10523428" y="1247132"/>
            <a:ext cx="966102" cy="1161526"/>
            <a:chOff x="6754343" y="2008293"/>
            <a:chExt cx="3168976" cy="3810000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77DF1338-78AD-796F-0447-5A938F305199}"/>
                </a:ext>
              </a:extLst>
            </p:cNvPr>
            <p:cNvSpPr/>
            <p:nvPr/>
          </p:nvSpPr>
          <p:spPr>
            <a:xfrm>
              <a:off x="7245604" y="2157840"/>
              <a:ext cx="2559951" cy="3065318"/>
            </a:xfrm>
            <a:prstGeom prst="roundRect">
              <a:avLst>
                <a:gd name="adj" fmla="val 7067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2AA50280-7B7A-7161-6EE2-35DE6601BB25}"/>
                </a:ext>
              </a:extLst>
            </p:cNvPr>
            <p:cNvSpPr/>
            <p:nvPr/>
          </p:nvSpPr>
          <p:spPr>
            <a:xfrm>
              <a:off x="6874994" y="2576945"/>
              <a:ext cx="2559951" cy="3065318"/>
            </a:xfrm>
            <a:custGeom>
              <a:avLst/>
              <a:gdLst>
                <a:gd name="connsiteX0" fmla="*/ 180912 w 2559951"/>
                <a:gd name="connsiteY0" fmla="*/ 0 h 3065318"/>
                <a:gd name="connsiteX1" fmla="*/ 1898933 w 2559951"/>
                <a:gd name="connsiteY1" fmla="*/ 0 h 3065318"/>
                <a:gd name="connsiteX2" fmla="*/ 2559951 w 2559951"/>
                <a:gd name="connsiteY2" fmla="*/ 551103 h 3065318"/>
                <a:gd name="connsiteX3" fmla="*/ 2559951 w 2559951"/>
                <a:gd name="connsiteY3" fmla="*/ 2884406 h 3065318"/>
                <a:gd name="connsiteX4" fmla="*/ 2379039 w 2559951"/>
                <a:gd name="connsiteY4" fmla="*/ 3065318 h 3065318"/>
                <a:gd name="connsiteX5" fmla="*/ 180912 w 2559951"/>
                <a:gd name="connsiteY5" fmla="*/ 3065318 h 3065318"/>
                <a:gd name="connsiteX6" fmla="*/ 0 w 2559951"/>
                <a:gd name="connsiteY6" fmla="*/ 2884406 h 3065318"/>
                <a:gd name="connsiteX7" fmla="*/ 0 w 2559951"/>
                <a:gd name="connsiteY7" fmla="*/ 180912 h 3065318"/>
                <a:gd name="connsiteX8" fmla="*/ 180912 w 2559951"/>
                <a:gd name="connsiteY8" fmla="*/ 0 h 306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59951" h="3065318">
                  <a:moveTo>
                    <a:pt x="180912" y="0"/>
                  </a:moveTo>
                  <a:lnTo>
                    <a:pt x="1898933" y="0"/>
                  </a:lnTo>
                  <a:lnTo>
                    <a:pt x="2559951" y="551103"/>
                  </a:lnTo>
                  <a:lnTo>
                    <a:pt x="2559951" y="2884406"/>
                  </a:lnTo>
                  <a:cubicBezTo>
                    <a:pt x="2559951" y="2984321"/>
                    <a:pt x="2478954" y="3065318"/>
                    <a:pt x="2379039" y="3065318"/>
                  </a:cubicBezTo>
                  <a:lnTo>
                    <a:pt x="180912" y="3065318"/>
                  </a:lnTo>
                  <a:cubicBezTo>
                    <a:pt x="80997" y="3065318"/>
                    <a:pt x="0" y="2984321"/>
                    <a:pt x="0" y="2884406"/>
                  </a:cubicBezTo>
                  <a:lnTo>
                    <a:pt x="0" y="180912"/>
                  </a:lnTo>
                  <a:cubicBezTo>
                    <a:pt x="0" y="80997"/>
                    <a:pt x="80997" y="0"/>
                    <a:pt x="18091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288826B-CD7D-3A93-3D91-746BA0ED5A9D}"/>
                </a:ext>
              </a:extLst>
            </p:cNvPr>
            <p:cNvSpPr/>
            <p:nvPr/>
          </p:nvSpPr>
          <p:spPr>
            <a:xfrm>
              <a:off x="7224822" y="3281342"/>
              <a:ext cx="495623" cy="52173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C4287F0D-4642-22C7-0A76-2CAC4DD541FA}"/>
                </a:ext>
              </a:extLst>
            </p:cNvPr>
            <p:cNvPicPr>
              <a:picLocks/>
            </p:cNvPicPr>
            <p:nvPr/>
          </p:nvPicPr>
          <p:blipFill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8387" r="8438"/>
            <a:stretch/>
          </p:blipFill>
          <p:spPr>
            <a:xfrm>
              <a:off x="6754343" y="2008293"/>
              <a:ext cx="3168976" cy="3810000"/>
            </a:xfrm>
            <a:prstGeom prst="rect">
              <a:avLst/>
            </a:prstGeom>
          </p:spPr>
        </p:pic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318E68BF-8032-F233-43C8-F4009FF340B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8" b="6584"/>
          <a:stretch/>
        </p:blipFill>
        <p:spPr>
          <a:xfrm>
            <a:off x="11662409" y="0"/>
            <a:ext cx="528101" cy="6406515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97C8AD-F009-F717-E25A-FB6C4EBF4BD5}"/>
              </a:ext>
            </a:extLst>
          </p:cNvPr>
          <p:cNvSpPr txBox="1"/>
          <p:nvPr/>
        </p:nvSpPr>
        <p:spPr>
          <a:xfrm>
            <a:off x="1641198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 </a:t>
            </a:r>
            <a:br>
              <a:rPr lang="en-GB" sz="1100" dirty="0">
                <a:solidFill>
                  <a:schemeClr val="bg1"/>
                </a:solidFill>
                <a:latin typeface="+mj-lt"/>
              </a:rPr>
            </a:br>
            <a:r>
              <a:rPr lang="en-GB" sz="1100" dirty="0">
                <a:solidFill>
                  <a:schemeClr val="bg1"/>
                </a:solidFill>
                <a:latin typeface="+mj-lt"/>
              </a:rPr>
              <a:t>in acts per day; omnibus test p=0.011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396E33-2ADF-F60B-7F61-A18E2D1DD2CC}"/>
              </a:ext>
            </a:extLst>
          </p:cNvPr>
          <p:cNvSpPr txBox="1"/>
          <p:nvPr/>
        </p:nvSpPr>
        <p:spPr>
          <a:xfrm>
            <a:off x="2108179" y="303341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0.49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(0.19, 0.79)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EC4841-A62D-6CDF-A672-49D6306956C8}"/>
              </a:ext>
            </a:extLst>
          </p:cNvPr>
          <p:cNvSpPr txBox="1"/>
          <p:nvPr/>
        </p:nvSpPr>
        <p:spPr>
          <a:xfrm>
            <a:off x="3045849" y="304103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0.47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(0.11, 0.83)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6AB298-6AB1-B4EE-3ED1-AE608C81CD8D}"/>
              </a:ext>
            </a:extLst>
          </p:cNvPr>
          <p:cNvSpPr txBox="1"/>
          <p:nvPr/>
        </p:nvSpPr>
        <p:spPr>
          <a:xfrm>
            <a:off x="4876536" y="2980073"/>
            <a:ext cx="143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0.48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(-0.01, 0.96)</a:t>
            </a:r>
          </a:p>
        </p:txBody>
      </p:sp>
    </p:spTree>
    <p:extLst>
      <p:ext uri="{BB962C8B-B14F-4D97-AF65-F5344CB8AC3E}">
        <p14:creationId xmlns:p14="http://schemas.microsoft.com/office/powerpoint/2010/main" val="219989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22222E-6 L -0.42643 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Sexual Function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10984562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9460066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Prespecified analyses: effect on sexual activity by PDQ-4 score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E838BD-7151-6C7D-28FC-9635010EE81B}"/>
              </a:ext>
            </a:extLst>
          </p:cNvPr>
          <p:cNvSpPr txBox="1">
            <a:spLocks/>
          </p:cNvSpPr>
          <p:nvPr/>
        </p:nvSpPr>
        <p:spPr>
          <a:xfrm>
            <a:off x="688765" y="1983339"/>
            <a:ext cx="10917189" cy="7602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observed </a:t>
            </a:r>
            <a:r>
              <a:rPr lang="en-GB" dirty="0">
                <a:solidFill>
                  <a:schemeClr val="tx1"/>
                </a:solidFill>
                <a:latin typeface="+mj-lt"/>
              </a:rPr>
              <a:t>significant improvements in PDQ-4 score</a:t>
            </a:r>
            <a:r>
              <a:rPr lang="en-GB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with testosterone versus placebo were irrespective of the following:</a:t>
            </a:r>
            <a:endParaRPr lang="en-US" dirty="0">
              <a:solidFill>
                <a:srgbClr val="E7E6E6">
                  <a:lumMod val="25000"/>
                </a:srgbClr>
              </a:solidFill>
              <a:latin typeface="Poppins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AA0FEE-7963-EED5-51E7-6DA6B8E10AE4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PDQ-4, Psychosexual Daily Diary Question 4.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86F9E52-DA22-0938-67F4-BD9D1A2E04FE}"/>
              </a:ext>
            </a:extLst>
          </p:cNvPr>
          <p:cNvSpPr/>
          <p:nvPr/>
        </p:nvSpPr>
        <p:spPr>
          <a:xfrm>
            <a:off x="155861" y="2778925"/>
            <a:ext cx="2036619" cy="111484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aphicFrame>
        <p:nvGraphicFramePr>
          <p:cNvPr id="13" name="Table 11">
            <a:extLst>
              <a:ext uri="{FF2B5EF4-FFF2-40B4-BE49-F238E27FC236}">
                <a16:creationId xmlns:a16="http://schemas.microsoft.com/office/drawing/2014/main" id="{5039EAA0-9798-5332-8051-16D762376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769470"/>
              </p:ext>
            </p:extLst>
          </p:nvPr>
        </p:nvGraphicFramePr>
        <p:xfrm>
          <a:off x="1524001" y="2780830"/>
          <a:ext cx="9167445" cy="332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265">
                  <a:extLst>
                    <a:ext uri="{9D8B030D-6E8A-4147-A177-3AD203B41FA5}">
                      <a16:colId xmlns:a16="http://schemas.microsoft.com/office/drawing/2014/main" val="3155700149"/>
                    </a:ext>
                  </a:extLst>
                </a:gridCol>
                <a:gridCol w="2321169">
                  <a:extLst>
                    <a:ext uri="{9D8B030D-6E8A-4147-A177-3AD203B41FA5}">
                      <a16:colId xmlns:a16="http://schemas.microsoft.com/office/drawing/2014/main" val="1429816966"/>
                    </a:ext>
                  </a:extLst>
                </a:gridCol>
                <a:gridCol w="3034602">
                  <a:extLst>
                    <a:ext uri="{9D8B030D-6E8A-4147-A177-3AD203B41FA5}">
                      <a16:colId xmlns:a16="http://schemas.microsoft.com/office/drawing/2014/main" val="898836790"/>
                    </a:ext>
                  </a:extLst>
                </a:gridCol>
                <a:gridCol w="2994409">
                  <a:extLst>
                    <a:ext uri="{9D8B030D-6E8A-4147-A177-3AD203B41FA5}">
                      <a16:colId xmlns:a16="http://schemas.microsoft.com/office/drawing/2014/main" val="2804417613"/>
                    </a:ext>
                  </a:extLst>
                </a:gridCol>
              </a:tblGrid>
              <a:tr h="396000">
                <a:tc gridSpan="3">
                  <a:txBody>
                    <a:bodyPr/>
                    <a:lstStyle/>
                    <a:p>
                      <a:r>
                        <a:rPr lang="en-GB" sz="1800" b="0" baseline="0" dirty="0">
                          <a:solidFill>
                            <a:schemeClr val="bg1"/>
                          </a:solidFill>
                          <a:latin typeface="+mj-lt"/>
                        </a:rPr>
                        <a:t>Subgroup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baseline="0" dirty="0">
                          <a:solidFill>
                            <a:schemeClr val="bg1"/>
                          </a:solidFill>
                          <a:latin typeface="+mj-lt"/>
                        </a:rPr>
                        <a:t>p value for interaction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80348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solidFill>
                            <a:schemeClr val="accent1"/>
                          </a:solidFill>
                          <a:latin typeface="+mj-lt"/>
                        </a:rPr>
                        <a:t>Age</a:t>
                      </a:r>
                      <a:endParaRPr lang="en-GB" sz="18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&lt;65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0.338</a:t>
                      </a:r>
                    </a:p>
                  </a:txBody>
                  <a:tcPr anchor="ctr"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369798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≥65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800" baseline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56720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+mj-lt"/>
                        </a:rPr>
                        <a:t>Prior CVD</a:t>
                      </a:r>
                      <a:endParaRPr lang="en-GB" sz="18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Yes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0.421</a:t>
                      </a:r>
                    </a:p>
                  </a:txBody>
                  <a:tcPr anchor="ctr"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04631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No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12541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+mj-lt"/>
                        </a:rPr>
                        <a:t>Baseline testosterone level</a:t>
                      </a:r>
                      <a:endParaRPr lang="en-GB" sz="18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&lt;250 ng/dL (&lt;8.7 nmol/L)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&gt;0.05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580442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≥250 ng/dL (≥8.7 nmol/L)</a:t>
                      </a:r>
                      <a:endParaRPr lang="en-GB" sz="1800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147045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+mj-lt"/>
                        </a:rPr>
                        <a:t>Race/ethnicity</a:t>
                      </a:r>
                      <a:endParaRPr lang="en-GB" sz="18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Black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&gt;0.05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428623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White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119658"/>
                  </a:ext>
                </a:extLst>
              </a:tr>
            </a:tbl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82C64BDA-B733-7F2E-67B7-CF7E8B26DC9C}"/>
              </a:ext>
            </a:extLst>
          </p:cNvPr>
          <p:cNvGrpSpPr/>
          <p:nvPr/>
        </p:nvGrpSpPr>
        <p:grpSpPr>
          <a:xfrm>
            <a:off x="1647932" y="3202367"/>
            <a:ext cx="677637" cy="677637"/>
            <a:chOff x="7018107" y="2797598"/>
            <a:chExt cx="870602" cy="870602"/>
          </a:xfrm>
        </p:grpSpPr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F217D70B-F21C-F12F-530B-30EC7841D9BC}"/>
                </a:ext>
              </a:extLst>
            </p:cNvPr>
            <p:cNvPicPr>
              <a:picLocks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018107" y="2797598"/>
              <a:ext cx="870602" cy="870602"/>
            </a:xfrm>
            <a:prstGeom prst="rect">
              <a:avLst/>
            </a:prstGeom>
          </p:spPr>
        </p:pic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3A054943-C788-7041-E7BE-3AAF603A41CD}"/>
                </a:ext>
              </a:extLst>
            </p:cNvPr>
            <p:cNvPicPr>
              <a:picLocks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018107" y="2797598"/>
              <a:ext cx="870602" cy="870602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325C8EF-8489-574E-F39A-AF74C3313A7E}"/>
              </a:ext>
            </a:extLst>
          </p:cNvPr>
          <p:cNvGrpSpPr/>
          <p:nvPr/>
        </p:nvGrpSpPr>
        <p:grpSpPr>
          <a:xfrm>
            <a:off x="1642390" y="5382171"/>
            <a:ext cx="677637" cy="677637"/>
            <a:chOff x="1678136" y="3932380"/>
            <a:chExt cx="870602" cy="870602"/>
          </a:xfrm>
        </p:grpSpPr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D9D8DFFA-6186-6664-DB5C-F0605AD76302}"/>
                </a:ext>
              </a:extLst>
            </p:cNvPr>
            <p:cNvPicPr>
              <a:picLocks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678136" y="3932380"/>
              <a:ext cx="870602" cy="870602"/>
            </a:xfrm>
            <a:prstGeom prst="rect">
              <a:avLst/>
            </a:prstGeom>
          </p:spPr>
        </p:pic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13068D7-F5E8-E403-B64E-E33F21D7B7EF}"/>
                </a:ext>
              </a:extLst>
            </p:cNvPr>
            <p:cNvGrpSpPr/>
            <p:nvPr/>
          </p:nvGrpSpPr>
          <p:grpSpPr>
            <a:xfrm>
              <a:off x="1678136" y="3932380"/>
              <a:ext cx="870602" cy="870602"/>
              <a:chOff x="1678136" y="3932380"/>
              <a:chExt cx="870602" cy="870602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491DDC1-5C90-B841-9419-5BB54AB01D25}"/>
                  </a:ext>
                </a:extLst>
              </p:cNvPr>
              <p:cNvSpPr/>
              <p:nvPr/>
            </p:nvSpPr>
            <p:spPr>
              <a:xfrm>
                <a:off x="1752972" y="4299910"/>
                <a:ext cx="602166" cy="419286"/>
              </a:xfrm>
              <a:custGeom>
                <a:avLst/>
                <a:gdLst>
                  <a:gd name="connsiteX0" fmla="*/ 267629 w 602166"/>
                  <a:gd name="connsiteY0" fmla="*/ 33454 h 419286"/>
                  <a:gd name="connsiteX1" fmla="*/ 202952 w 602166"/>
                  <a:gd name="connsiteY1" fmla="*/ 0 h 419286"/>
                  <a:gd name="connsiteX2" fmla="*/ 156117 w 602166"/>
                  <a:gd name="connsiteY2" fmla="*/ 0 h 419286"/>
                  <a:gd name="connsiteX3" fmla="*/ 95900 w 602166"/>
                  <a:gd name="connsiteY3" fmla="*/ 31224 h 419286"/>
                  <a:gd name="connsiteX4" fmla="*/ 44605 w 602166"/>
                  <a:gd name="connsiteY4" fmla="*/ 73598 h 419286"/>
                  <a:gd name="connsiteX5" fmla="*/ 22302 w 602166"/>
                  <a:gd name="connsiteY5" fmla="*/ 138275 h 419286"/>
                  <a:gd name="connsiteX6" fmla="*/ 0 w 602166"/>
                  <a:gd name="connsiteY6" fmla="*/ 189571 h 419286"/>
                  <a:gd name="connsiteX7" fmla="*/ 0 w 602166"/>
                  <a:gd name="connsiteY7" fmla="*/ 265399 h 419286"/>
                  <a:gd name="connsiteX8" fmla="*/ 22302 w 602166"/>
                  <a:gd name="connsiteY8" fmla="*/ 314465 h 419286"/>
                  <a:gd name="connsiteX9" fmla="*/ 86979 w 602166"/>
                  <a:gd name="connsiteY9" fmla="*/ 334537 h 419286"/>
                  <a:gd name="connsiteX10" fmla="*/ 147196 w 602166"/>
                  <a:gd name="connsiteY10" fmla="*/ 343458 h 419286"/>
                  <a:gd name="connsiteX11" fmla="*/ 169498 w 602166"/>
                  <a:gd name="connsiteY11" fmla="*/ 374681 h 419286"/>
                  <a:gd name="connsiteX12" fmla="*/ 227485 w 602166"/>
                  <a:gd name="connsiteY12" fmla="*/ 403674 h 419286"/>
                  <a:gd name="connsiteX13" fmla="*/ 330076 w 602166"/>
                  <a:gd name="connsiteY13" fmla="*/ 419286 h 419286"/>
                  <a:gd name="connsiteX14" fmla="*/ 408134 w 602166"/>
                  <a:gd name="connsiteY14" fmla="*/ 419286 h 419286"/>
                  <a:gd name="connsiteX15" fmla="*/ 504035 w 602166"/>
                  <a:gd name="connsiteY15" fmla="*/ 403674 h 419286"/>
                  <a:gd name="connsiteX16" fmla="*/ 546409 w 602166"/>
                  <a:gd name="connsiteY16" fmla="*/ 381372 h 419286"/>
                  <a:gd name="connsiteX17" fmla="*/ 586554 w 602166"/>
                  <a:gd name="connsiteY17" fmla="*/ 305544 h 419286"/>
                  <a:gd name="connsiteX18" fmla="*/ 602166 w 602166"/>
                  <a:gd name="connsiteY18" fmla="*/ 205183 h 419286"/>
                  <a:gd name="connsiteX19" fmla="*/ 555330 w 602166"/>
                  <a:gd name="connsiteY19" fmla="*/ 107052 h 419286"/>
                  <a:gd name="connsiteX20" fmla="*/ 508495 w 602166"/>
                  <a:gd name="connsiteY20" fmla="*/ 33454 h 419286"/>
                  <a:gd name="connsiteX21" fmla="*/ 450509 w 602166"/>
                  <a:gd name="connsiteY21" fmla="*/ 35684 h 419286"/>
                  <a:gd name="connsiteX22" fmla="*/ 408134 w 602166"/>
                  <a:gd name="connsiteY22" fmla="*/ 8921 h 419286"/>
                  <a:gd name="connsiteX23" fmla="*/ 359069 w 602166"/>
                  <a:gd name="connsiteY23" fmla="*/ 4461 h 419286"/>
                  <a:gd name="connsiteX24" fmla="*/ 332306 w 602166"/>
                  <a:gd name="connsiteY24" fmla="*/ 4461 h 419286"/>
                  <a:gd name="connsiteX25" fmla="*/ 267629 w 602166"/>
                  <a:gd name="connsiteY25" fmla="*/ 33454 h 41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02166" h="419286">
                    <a:moveTo>
                      <a:pt x="267629" y="33454"/>
                    </a:moveTo>
                    <a:lnTo>
                      <a:pt x="202952" y="0"/>
                    </a:lnTo>
                    <a:lnTo>
                      <a:pt x="156117" y="0"/>
                    </a:lnTo>
                    <a:lnTo>
                      <a:pt x="95900" y="31224"/>
                    </a:lnTo>
                    <a:lnTo>
                      <a:pt x="44605" y="73598"/>
                    </a:lnTo>
                    <a:lnTo>
                      <a:pt x="22302" y="138275"/>
                    </a:lnTo>
                    <a:lnTo>
                      <a:pt x="0" y="189571"/>
                    </a:lnTo>
                    <a:lnTo>
                      <a:pt x="0" y="265399"/>
                    </a:lnTo>
                    <a:lnTo>
                      <a:pt x="22302" y="314465"/>
                    </a:lnTo>
                    <a:lnTo>
                      <a:pt x="86979" y="334537"/>
                    </a:lnTo>
                    <a:lnTo>
                      <a:pt x="147196" y="343458"/>
                    </a:lnTo>
                    <a:lnTo>
                      <a:pt x="169498" y="374681"/>
                    </a:lnTo>
                    <a:lnTo>
                      <a:pt x="227485" y="403674"/>
                    </a:lnTo>
                    <a:lnTo>
                      <a:pt x="330076" y="419286"/>
                    </a:lnTo>
                    <a:lnTo>
                      <a:pt x="408134" y="419286"/>
                    </a:lnTo>
                    <a:lnTo>
                      <a:pt x="504035" y="403674"/>
                    </a:lnTo>
                    <a:lnTo>
                      <a:pt x="546409" y="381372"/>
                    </a:lnTo>
                    <a:lnTo>
                      <a:pt x="586554" y="305544"/>
                    </a:lnTo>
                    <a:lnTo>
                      <a:pt x="602166" y="205183"/>
                    </a:lnTo>
                    <a:lnTo>
                      <a:pt x="555330" y="107052"/>
                    </a:lnTo>
                    <a:lnTo>
                      <a:pt x="508495" y="33454"/>
                    </a:lnTo>
                    <a:lnTo>
                      <a:pt x="450509" y="35684"/>
                    </a:lnTo>
                    <a:lnTo>
                      <a:pt x="408134" y="8921"/>
                    </a:lnTo>
                    <a:lnTo>
                      <a:pt x="359069" y="4461"/>
                    </a:lnTo>
                    <a:lnTo>
                      <a:pt x="332306" y="4461"/>
                    </a:lnTo>
                    <a:lnTo>
                      <a:pt x="267629" y="3345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2FD0FDFE-C117-EFA4-0D53-B92D95092AA3}"/>
                  </a:ext>
                </a:extLst>
              </p:cNvPr>
              <p:cNvSpPr/>
              <p:nvPr/>
            </p:nvSpPr>
            <p:spPr>
              <a:xfrm>
                <a:off x="2002758" y="4020742"/>
                <a:ext cx="214104" cy="21410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68E59951-7C19-29FA-7140-A8FEACAA4E9D}"/>
                  </a:ext>
                </a:extLst>
              </p:cNvPr>
              <p:cNvSpPr/>
              <p:nvPr/>
            </p:nvSpPr>
            <p:spPr>
              <a:xfrm>
                <a:off x="1837721" y="4058354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pic>
            <p:nvPicPr>
              <p:cNvPr id="23" name="Graphic 22">
                <a:extLst>
                  <a:ext uri="{FF2B5EF4-FFF2-40B4-BE49-F238E27FC236}">
                    <a16:creationId xmlns:a16="http://schemas.microsoft.com/office/drawing/2014/main" id="{B2A7AE62-F71E-F93D-0ABA-D57414DF581B}"/>
                  </a:ext>
                </a:extLst>
              </p:cNvPr>
              <p:cNvPicPr>
                <a:picLocks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678136" y="3932380"/>
                <a:ext cx="870602" cy="870602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F168C73-EB94-EE83-6C14-8D13AF236B69}"/>
              </a:ext>
            </a:extLst>
          </p:cNvPr>
          <p:cNvGrpSpPr/>
          <p:nvPr/>
        </p:nvGrpSpPr>
        <p:grpSpPr>
          <a:xfrm>
            <a:off x="370528" y="2900737"/>
            <a:ext cx="1079724" cy="1079724"/>
            <a:chOff x="441824" y="4607102"/>
            <a:chExt cx="1079724" cy="1079724"/>
          </a:xfrm>
        </p:grpSpPr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AA1FB890-1452-4B2D-0B03-487770079EAC}"/>
                </a:ext>
              </a:extLst>
            </p:cNvPr>
            <p:cNvPicPr>
              <a:picLocks/>
            </p:cNvPicPr>
            <p:nvPr/>
          </p:nvPicPr>
          <p:blipFill rotWithShape="1"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 l="27036" r="27315"/>
            <a:stretch/>
          </p:blipFill>
          <p:spPr>
            <a:xfrm>
              <a:off x="575504" y="4613601"/>
              <a:ext cx="390683" cy="855854"/>
            </a:xfrm>
            <a:prstGeom prst="rect">
              <a:avLst/>
            </a:prstGeom>
          </p:spPr>
        </p:pic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8A6AE416-A187-D1C7-ED11-75840244FCE6}"/>
                </a:ext>
              </a:extLst>
            </p:cNvPr>
            <p:cNvGrpSpPr/>
            <p:nvPr/>
          </p:nvGrpSpPr>
          <p:grpSpPr>
            <a:xfrm>
              <a:off x="441824" y="4607102"/>
              <a:ext cx="1079724" cy="1079724"/>
              <a:chOff x="535199" y="4691094"/>
              <a:chExt cx="851473" cy="851473"/>
            </a:xfrm>
          </p:grpSpPr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78B6B595-2AC8-F063-186F-27451ADCA28C}"/>
                  </a:ext>
                </a:extLst>
              </p:cNvPr>
              <p:cNvSpPr/>
              <p:nvPr/>
            </p:nvSpPr>
            <p:spPr>
              <a:xfrm>
                <a:off x="1065152" y="4751178"/>
                <a:ext cx="247136" cy="24713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29" name="Graphic 28">
                <a:extLst>
                  <a:ext uri="{FF2B5EF4-FFF2-40B4-BE49-F238E27FC236}">
                    <a16:creationId xmlns:a16="http://schemas.microsoft.com/office/drawing/2014/main" id="{5825EE46-D281-201D-EA40-3E19C7E5F0BD}"/>
                  </a:ext>
                </a:extLst>
              </p:cNvPr>
              <p:cNvPicPr>
                <a:picLocks/>
              </p:cNvPicPr>
              <p:nvPr/>
            </p:nvPicPr>
            <p:blipFill>
              <a:blip r:embed="rId14">
                <a:extLs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535199" y="4691094"/>
                <a:ext cx="851473" cy="851473"/>
              </a:xfrm>
              <a:custGeom>
                <a:avLst/>
                <a:gdLst>
                  <a:gd name="connsiteX0" fmla="*/ 550623 w 851473"/>
                  <a:gd name="connsiteY0" fmla="*/ 0 h 851473"/>
                  <a:gd name="connsiteX1" fmla="*/ 851473 w 851473"/>
                  <a:gd name="connsiteY1" fmla="*/ 0 h 851473"/>
                  <a:gd name="connsiteX2" fmla="*/ 851473 w 851473"/>
                  <a:gd name="connsiteY2" fmla="*/ 851473 h 851473"/>
                  <a:gd name="connsiteX3" fmla="*/ 379478 w 851473"/>
                  <a:gd name="connsiteY3" fmla="*/ 851473 h 851473"/>
                  <a:gd name="connsiteX4" fmla="*/ 465658 w 851473"/>
                  <a:gd name="connsiteY4" fmla="*/ 585599 h 851473"/>
                  <a:gd name="connsiteX5" fmla="*/ 507568 w 851473"/>
                  <a:gd name="connsiteY5" fmla="*/ 446534 h 851473"/>
                  <a:gd name="connsiteX6" fmla="*/ 432130 w 851473"/>
                  <a:gd name="connsiteY6" fmla="*/ 304711 h 851473"/>
                  <a:gd name="connsiteX7" fmla="*/ 434637 w 851473"/>
                  <a:gd name="connsiteY7" fmla="*/ 304314 h 851473"/>
                  <a:gd name="connsiteX8" fmla="*/ 427485 w 851473"/>
                  <a:gd name="connsiteY8" fmla="*/ 259158 h 851473"/>
                  <a:gd name="connsiteX9" fmla="*/ 246857 w 851473"/>
                  <a:gd name="connsiteY9" fmla="*/ 287767 h 851473"/>
                  <a:gd name="connsiteX10" fmla="*/ 248765 w 851473"/>
                  <a:gd name="connsiteY10" fmla="*/ 299815 h 851473"/>
                  <a:gd name="connsiteX11" fmla="*/ 238963 w 851473"/>
                  <a:gd name="connsiteY11" fmla="*/ 301754 h 851473"/>
                  <a:gd name="connsiteX12" fmla="*/ 208483 w 851473"/>
                  <a:gd name="connsiteY12" fmla="*/ 280799 h 851473"/>
                  <a:gd name="connsiteX13" fmla="*/ 239435 w 851473"/>
                  <a:gd name="connsiteY13" fmla="*/ 270159 h 851473"/>
                  <a:gd name="connsiteX14" fmla="*/ 241959 w 851473"/>
                  <a:gd name="connsiteY14" fmla="*/ 277093 h 851473"/>
                  <a:gd name="connsiteX15" fmla="*/ 413810 w 851473"/>
                  <a:gd name="connsiteY15" fmla="*/ 214544 h 851473"/>
                  <a:gd name="connsiteX16" fmla="*/ 407171 w 851473"/>
                  <a:gd name="connsiteY16" fmla="*/ 196303 h 851473"/>
                  <a:gd name="connsiteX17" fmla="*/ 0 w 851473"/>
                  <a:gd name="connsiteY17" fmla="*/ 0 h 851473"/>
                  <a:gd name="connsiteX18" fmla="*/ 120371 w 851473"/>
                  <a:gd name="connsiteY18" fmla="*/ 0 h 851473"/>
                  <a:gd name="connsiteX19" fmla="*/ 75133 w 851473"/>
                  <a:gd name="connsiteY19" fmla="*/ 56009 h 851473"/>
                  <a:gd name="connsiteX20" fmla="*/ 35128 w 851473"/>
                  <a:gd name="connsiteY20" fmla="*/ 240794 h 851473"/>
                  <a:gd name="connsiteX21" fmla="*/ 6553 w 851473"/>
                  <a:gd name="connsiteY21" fmla="*/ 591314 h 851473"/>
                  <a:gd name="connsiteX22" fmla="*/ 101302 w 851473"/>
                  <a:gd name="connsiteY22" fmla="*/ 851473 h 851473"/>
                  <a:gd name="connsiteX23" fmla="*/ 0 w 851473"/>
                  <a:gd name="connsiteY23" fmla="*/ 851473 h 851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51473" h="851473">
                    <a:moveTo>
                      <a:pt x="550623" y="0"/>
                    </a:moveTo>
                    <a:lnTo>
                      <a:pt x="851473" y="0"/>
                    </a:lnTo>
                    <a:lnTo>
                      <a:pt x="851473" y="851473"/>
                    </a:lnTo>
                    <a:lnTo>
                      <a:pt x="379478" y="851473"/>
                    </a:lnTo>
                    <a:lnTo>
                      <a:pt x="465658" y="585599"/>
                    </a:lnTo>
                    <a:lnTo>
                      <a:pt x="507568" y="446534"/>
                    </a:lnTo>
                    <a:lnTo>
                      <a:pt x="432130" y="304711"/>
                    </a:lnTo>
                    <a:lnTo>
                      <a:pt x="434637" y="304314"/>
                    </a:lnTo>
                    <a:lnTo>
                      <a:pt x="427485" y="259158"/>
                    </a:lnTo>
                    <a:lnTo>
                      <a:pt x="246857" y="287767"/>
                    </a:lnTo>
                    <a:lnTo>
                      <a:pt x="248765" y="299815"/>
                    </a:lnTo>
                    <a:lnTo>
                      <a:pt x="238963" y="301754"/>
                    </a:lnTo>
                    <a:lnTo>
                      <a:pt x="208483" y="280799"/>
                    </a:lnTo>
                    <a:lnTo>
                      <a:pt x="239435" y="270159"/>
                    </a:lnTo>
                    <a:lnTo>
                      <a:pt x="241959" y="277093"/>
                    </a:lnTo>
                    <a:lnTo>
                      <a:pt x="413810" y="214544"/>
                    </a:lnTo>
                    <a:lnTo>
                      <a:pt x="407171" y="196303"/>
                    </a:lnTo>
                    <a:close/>
                    <a:moveTo>
                      <a:pt x="0" y="0"/>
                    </a:moveTo>
                    <a:lnTo>
                      <a:pt x="120371" y="0"/>
                    </a:lnTo>
                    <a:lnTo>
                      <a:pt x="75133" y="56009"/>
                    </a:lnTo>
                    <a:lnTo>
                      <a:pt x="35128" y="240794"/>
                    </a:lnTo>
                    <a:lnTo>
                      <a:pt x="6553" y="591314"/>
                    </a:lnTo>
                    <a:lnTo>
                      <a:pt x="101302" y="851473"/>
                    </a:lnTo>
                    <a:lnTo>
                      <a:pt x="0" y="851473"/>
                    </a:lnTo>
                    <a:close/>
                  </a:path>
                </a:pathLst>
              </a:custGeom>
            </p:spPr>
          </p:pic>
          <p:pic>
            <p:nvPicPr>
              <p:cNvPr id="30" name="Graphic 29">
                <a:extLst>
                  <a:ext uri="{FF2B5EF4-FFF2-40B4-BE49-F238E27FC236}">
                    <a16:creationId xmlns:a16="http://schemas.microsoft.com/office/drawing/2014/main" id="{722D8DC4-8D32-A22B-D92F-F49ECAE1A7BA}"/>
                  </a:ext>
                </a:extLst>
              </p:cNvPr>
              <p:cNvPicPr>
                <a:picLocks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535199" y="4691094"/>
                <a:ext cx="851473" cy="851473"/>
              </a:xfrm>
              <a:custGeom>
                <a:avLst/>
                <a:gdLst>
                  <a:gd name="connsiteX0" fmla="*/ 550623 w 851473"/>
                  <a:gd name="connsiteY0" fmla="*/ 0 h 851473"/>
                  <a:gd name="connsiteX1" fmla="*/ 851473 w 851473"/>
                  <a:gd name="connsiteY1" fmla="*/ 0 h 851473"/>
                  <a:gd name="connsiteX2" fmla="*/ 851473 w 851473"/>
                  <a:gd name="connsiteY2" fmla="*/ 851473 h 851473"/>
                  <a:gd name="connsiteX3" fmla="*/ 379478 w 851473"/>
                  <a:gd name="connsiteY3" fmla="*/ 851473 h 851473"/>
                  <a:gd name="connsiteX4" fmla="*/ 465658 w 851473"/>
                  <a:gd name="connsiteY4" fmla="*/ 585599 h 851473"/>
                  <a:gd name="connsiteX5" fmla="*/ 507568 w 851473"/>
                  <a:gd name="connsiteY5" fmla="*/ 446534 h 851473"/>
                  <a:gd name="connsiteX6" fmla="*/ 432130 w 851473"/>
                  <a:gd name="connsiteY6" fmla="*/ 304711 h 851473"/>
                  <a:gd name="connsiteX7" fmla="*/ 434637 w 851473"/>
                  <a:gd name="connsiteY7" fmla="*/ 304314 h 851473"/>
                  <a:gd name="connsiteX8" fmla="*/ 427485 w 851473"/>
                  <a:gd name="connsiteY8" fmla="*/ 259158 h 851473"/>
                  <a:gd name="connsiteX9" fmla="*/ 246857 w 851473"/>
                  <a:gd name="connsiteY9" fmla="*/ 287767 h 851473"/>
                  <a:gd name="connsiteX10" fmla="*/ 248765 w 851473"/>
                  <a:gd name="connsiteY10" fmla="*/ 299815 h 851473"/>
                  <a:gd name="connsiteX11" fmla="*/ 238963 w 851473"/>
                  <a:gd name="connsiteY11" fmla="*/ 301754 h 851473"/>
                  <a:gd name="connsiteX12" fmla="*/ 208483 w 851473"/>
                  <a:gd name="connsiteY12" fmla="*/ 280799 h 851473"/>
                  <a:gd name="connsiteX13" fmla="*/ 239435 w 851473"/>
                  <a:gd name="connsiteY13" fmla="*/ 270159 h 851473"/>
                  <a:gd name="connsiteX14" fmla="*/ 241959 w 851473"/>
                  <a:gd name="connsiteY14" fmla="*/ 277093 h 851473"/>
                  <a:gd name="connsiteX15" fmla="*/ 413810 w 851473"/>
                  <a:gd name="connsiteY15" fmla="*/ 214544 h 851473"/>
                  <a:gd name="connsiteX16" fmla="*/ 407171 w 851473"/>
                  <a:gd name="connsiteY16" fmla="*/ 196303 h 851473"/>
                  <a:gd name="connsiteX17" fmla="*/ 0 w 851473"/>
                  <a:gd name="connsiteY17" fmla="*/ 0 h 851473"/>
                  <a:gd name="connsiteX18" fmla="*/ 120371 w 851473"/>
                  <a:gd name="connsiteY18" fmla="*/ 0 h 851473"/>
                  <a:gd name="connsiteX19" fmla="*/ 75133 w 851473"/>
                  <a:gd name="connsiteY19" fmla="*/ 56009 h 851473"/>
                  <a:gd name="connsiteX20" fmla="*/ 35128 w 851473"/>
                  <a:gd name="connsiteY20" fmla="*/ 240794 h 851473"/>
                  <a:gd name="connsiteX21" fmla="*/ 6553 w 851473"/>
                  <a:gd name="connsiteY21" fmla="*/ 591314 h 851473"/>
                  <a:gd name="connsiteX22" fmla="*/ 101302 w 851473"/>
                  <a:gd name="connsiteY22" fmla="*/ 851473 h 851473"/>
                  <a:gd name="connsiteX23" fmla="*/ 0 w 851473"/>
                  <a:gd name="connsiteY23" fmla="*/ 851473 h 851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51473" h="851473">
                    <a:moveTo>
                      <a:pt x="550623" y="0"/>
                    </a:moveTo>
                    <a:lnTo>
                      <a:pt x="851473" y="0"/>
                    </a:lnTo>
                    <a:lnTo>
                      <a:pt x="851473" y="851473"/>
                    </a:lnTo>
                    <a:lnTo>
                      <a:pt x="379478" y="851473"/>
                    </a:lnTo>
                    <a:lnTo>
                      <a:pt x="465658" y="585599"/>
                    </a:lnTo>
                    <a:lnTo>
                      <a:pt x="507568" y="446534"/>
                    </a:lnTo>
                    <a:lnTo>
                      <a:pt x="432130" y="304711"/>
                    </a:lnTo>
                    <a:lnTo>
                      <a:pt x="434637" y="304314"/>
                    </a:lnTo>
                    <a:lnTo>
                      <a:pt x="427485" y="259158"/>
                    </a:lnTo>
                    <a:lnTo>
                      <a:pt x="246857" y="287767"/>
                    </a:lnTo>
                    <a:lnTo>
                      <a:pt x="248765" y="299815"/>
                    </a:lnTo>
                    <a:lnTo>
                      <a:pt x="238963" y="301754"/>
                    </a:lnTo>
                    <a:lnTo>
                      <a:pt x="208483" y="280799"/>
                    </a:lnTo>
                    <a:lnTo>
                      <a:pt x="239435" y="270159"/>
                    </a:lnTo>
                    <a:lnTo>
                      <a:pt x="241959" y="277093"/>
                    </a:lnTo>
                    <a:lnTo>
                      <a:pt x="413810" y="214544"/>
                    </a:lnTo>
                    <a:lnTo>
                      <a:pt x="407171" y="196303"/>
                    </a:lnTo>
                    <a:close/>
                    <a:moveTo>
                      <a:pt x="0" y="0"/>
                    </a:moveTo>
                    <a:lnTo>
                      <a:pt x="120371" y="0"/>
                    </a:lnTo>
                    <a:lnTo>
                      <a:pt x="75133" y="56009"/>
                    </a:lnTo>
                    <a:lnTo>
                      <a:pt x="35128" y="240794"/>
                    </a:lnTo>
                    <a:lnTo>
                      <a:pt x="6553" y="591314"/>
                    </a:lnTo>
                    <a:lnTo>
                      <a:pt x="101302" y="851473"/>
                    </a:lnTo>
                    <a:lnTo>
                      <a:pt x="0" y="851473"/>
                    </a:lnTo>
                    <a:close/>
                  </a:path>
                </a:pathLst>
              </a:custGeom>
            </p:spPr>
          </p:pic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35AF60FE-E9CD-C72D-AD0D-F6E0E35DC97C}"/>
                  </a:ext>
                </a:extLst>
              </p:cNvPr>
              <p:cNvSpPr/>
              <p:nvPr/>
            </p:nvSpPr>
            <p:spPr>
              <a:xfrm>
                <a:off x="1084190" y="4776578"/>
                <a:ext cx="211468" cy="211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16AA51E5-644A-20F2-E949-27F75BD2F111}"/>
                </a:ext>
              </a:extLst>
            </p:cNvPr>
            <p:cNvPicPr>
              <a:picLocks/>
            </p:cNvPicPr>
            <p:nvPr/>
          </p:nvPicPr>
          <p:blipFill rotWithShape="1"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rcRect l="7926" t="9499" r="5227" b="11459"/>
            <a:stretch/>
          </p:blipFill>
          <p:spPr>
            <a:xfrm rot="1680000">
              <a:off x="1161210" y="4744320"/>
              <a:ext cx="216412" cy="196964"/>
            </a:xfrm>
            <a:prstGeom prst="rect">
              <a:avLst/>
            </a:prstGeom>
          </p:spPr>
        </p:pic>
      </p:grpSp>
      <p:pic>
        <p:nvPicPr>
          <p:cNvPr id="42" name="Graphic 41">
            <a:extLst>
              <a:ext uri="{FF2B5EF4-FFF2-40B4-BE49-F238E27FC236}">
                <a16:creationId xmlns:a16="http://schemas.microsoft.com/office/drawing/2014/main" id="{41E05008-86C0-5D56-42FF-0DD4059FB582}"/>
              </a:ext>
            </a:extLst>
          </p:cNvPr>
          <p:cNvPicPr>
            <a:picLocks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615636" y="3922357"/>
            <a:ext cx="742228" cy="742228"/>
          </a:xfrm>
          <a:prstGeom prst="rect">
            <a:avLst/>
          </a:prstGeom>
        </p:spPr>
      </p:pic>
      <p:pic>
        <p:nvPicPr>
          <p:cNvPr id="46" name="Picture 5" descr="The chemical structure of testosterone.">
            <a:extLst>
              <a:ext uri="{FF2B5EF4-FFF2-40B4-BE49-F238E27FC236}">
                <a16:creationId xmlns:a16="http://schemas.microsoft.com/office/drawing/2014/main" id="{4E34BB18-BABB-0BBD-95AD-9ADFA8053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145" y="4722444"/>
            <a:ext cx="856919" cy="55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blue logo with text&#10;&#10;Description automatically generated">
            <a:extLst>
              <a:ext uri="{FF2B5EF4-FFF2-40B4-BE49-F238E27FC236}">
                <a16:creationId xmlns:a16="http://schemas.microsoft.com/office/drawing/2014/main" id="{6CA5C04D-7F94-D519-A28B-D22E9455CF08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43" y="5757589"/>
            <a:ext cx="1389383" cy="6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852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logo with text&#10;&#10;Description automatically generated">
            <a:extLst>
              <a:ext uri="{FF2B5EF4-FFF2-40B4-BE49-F238E27FC236}">
                <a16:creationId xmlns:a16="http://schemas.microsoft.com/office/drawing/2014/main" id="{CD309057-CD0D-ED46-C51C-F9ED72C234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34" y="5738534"/>
            <a:ext cx="1389383" cy="6044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Sexual Function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HIS-Q, Hypogonadism Impact of Symptoms Questionnaire.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3" y="1340465"/>
            <a:ext cx="11467068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9900278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50" dirty="0">
                <a:solidFill>
                  <a:prstClr val="white"/>
                </a:solidFill>
              </a:rPr>
              <a:t>Effects on symptoms of hypogonadism evaluated using the HIS-Q</a:t>
            </a:r>
          </a:p>
        </p:txBody>
      </p:sp>
      <p:sp>
        <p:nvSpPr>
          <p:cNvPr id="22" name="Rounded Rectangle 57">
            <a:extLst>
              <a:ext uri="{FF2B5EF4-FFF2-40B4-BE49-F238E27FC236}">
                <a16:creationId xmlns:a16="http://schemas.microsoft.com/office/drawing/2014/main" id="{5BCB529A-05EF-E298-56A3-F21118A14033}"/>
              </a:ext>
            </a:extLst>
          </p:cNvPr>
          <p:cNvSpPr/>
          <p:nvPr/>
        </p:nvSpPr>
        <p:spPr>
          <a:xfrm>
            <a:off x="327779" y="1974273"/>
            <a:ext cx="11046954" cy="4138180"/>
          </a:xfrm>
          <a:prstGeom prst="roundRect">
            <a:avLst>
              <a:gd name="adj" fmla="val 5052"/>
            </a:avLst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8249E-896C-3747-F573-E3AA5FFF8086}"/>
              </a:ext>
            </a:extLst>
          </p:cNvPr>
          <p:cNvSpPr txBox="1"/>
          <p:nvPr/>
        </p:nvSpPr>
        <p:spPr>
          <a:xfrm>
            <a:off x="366212" y="5422291"/>
            <a:ext cx="1268981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u="sng" dirty="0">
                <a:solidFill>
                  <a:srgbClr val="000000"/>
                </a:solidFill>
                <a:latin typeface="+mj-lt"/>
              </a:rPr>
              <a:t>Patients, n</a:t>
            </a:r>
            <a:endParaRPr kumimoji="0" lang="en-GB" sz="140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Testosterone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Placebo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CD0018-CA2B-8F12-B7D8-1638CE0AF23F}"/>
              </a:ext>
            </a:extLst>
          </p:cNvPr>
          <p:cNvSpPr txBox="1"/>
          <p:nvPr/>
        </p:nvSpPr>
        <p:spPr>
          <a:xfrm>
            <a:off x="1634911" y="5422291"/>
            <a:ext cx="9586333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44475" algn="ctr"/>
                <a:tab pos="1189038" algn="ctr"/>
                <a:tab pos="2125663" algn="ctr"/>
                <a:tab pos="4008438" algn="ctr"/>
                <a:tab pos="5532438" algn="ctr"/>
                <a:tab pos="6469063" algn="ctr"/>
                <a:tab pos="7413625" algn="ctr"/>
                <a:tab pos="9296400" algn="ctr"/>
              </a:tabLst>
              <a:defRPr/>
            </a:pPr>
            <a:endParaRPr kumimoji="0" lang="en-GB" sz="14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44475" algn="ctr"/>
                <a:tab pos="1189038" algn="ctr"/>
                <a:tab pos="2125663" algn="ctr"/>
                <a:tab pos="4008438" algn="ctr"/>
                <a:tab pos="5532438" algn="ctr"/>
                <a:tab pos="6469063" algn="ctr"/>
                <a:tab pos="7413625" algn="ctr"/>
                <a:tab pos="9296400" algn="ctr"/>
              </a:tabLst>
              <a:defRPr/>
            </a:pPr>
            <a:r>
              <a:rPr lang="en-GB" sz="1400" dirty="0">
                <a:solidFill>
                  <a:schemeClr val="accent1"/>
                </a:solidFill>
                <a:latin typeface="Poppins Light"/>
              </a:rPr>
              <a:t>	587	476	384	305	2601	2054	1694	1267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44475" algn="ctr"/>
                <a:tab pos="1189038" algn="ctr"/>
                <a:tab pos="2125663" algn="ctr"/>
                <a:tab pos="4008438" algn="ctr"/>
                <a:tab pos="5532438" algn="ctr"/>
                <a:tab pos="6469063" algn="ctr"/>
                <a:tab pos="7413625" algn="ctr"/>
                <a:tab pos="9296400" algn="ctr"/>
              </a:tabLst>
              <a:defRPr/>
            </a:pPr>
            <a:r>
              <a:rPr lang="en-GB" sz="1400" dirty="0">
                <a:solidFill>
                  <a:schemeClr val="accent3">
                    <a:lumMod val="75000"/>
                  </a:schemeClr>
                </a:solidFill>
                <a:latin typeface="Poppins Light"/>
              </a:rPr>
              <a:t>	574	464	388	285	2603	2019	1679	1206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8202C08-57C2-43A1-6BB0-4D29E37ECBD2}"/>
              </a:ext>
            </a:extLst>
          </p:cNvPr>
          <p:cNvGrpSpPr/>
          <p:nvPr/>
        </p:nvGrpSpPr>
        <p:grpSpPr>
          <a:xfrm>
            <a:off x="677040" y="2108327"/>
            <a:ext cx="5158634" cy="3379371"/>
            <a:chOff x="699900" y="2108327"/>
            <a:chExt cx="5158634" cy="3379371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4A4E01F9-A70A-18E1-AE46-DAA3F563606A}"/>
                </a:ext>
              </a:extLst>
            </p:cNvPr>
            <p:cNvSpPr txBox="1"/>
            <p:nvPr/>
          </p:nvSpPr>
          <p:spPr>
            <a:xfrm>
              <a:off x="1507577" y="2108327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Sexual Function substudy</a:t>
              </a:r>
            </a:p>
          </p:txBody>
        </p:sp>
        <p:sp>
          <p:nvSpPr>
            <p:cNvPr id="538" name="TextBox 537">
              <a:extLst>
                <a:ext uri="{FF2B5EF4-FFF2-40B4-BE49-F238E27FC236}">
                  <a16:creationId xmlns:a16="http://schemas.microsoft.com/office/drawing/2014/main" id="{7C352D9E-751C-4FA9-64E2-468D1ACBEB50}"/>
                </a:ext>
              </a:extLst>
            </p:cNvPr>
            <p:cNvSpPr txBox="1"/>
            <p:nvPr/>
          </p:nvSpPr>
          <p:spPr>
            <a:xfrm rot="16200000">
              <a:off x="-311849" y="3455960"/>
              <a:ext cx="2515942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Change from baseline in HIS-Q composite</a:t>
              </a:r>
            </a:p>
          </p:txBody>
        </p:sp>
        <p:sp>
          <p:nvSpPr>
            <p:cNvPr id="539" name="TextBox 538">
              <a:extLst>
                <a:ext uri="{FF2B5EF4-FFF2-40B4-BE49-F238E27FC236}">
                  <a16:creationId xmlns:a16="http://schemas.microsoft.com/office/drawing/2014/main" id="{F070B679-B557-DA20-0281-9B95312DA987}"/>
                </a:ext>
              </a:extLst>
            </p:cNvPr>
            <p:cNvSpPr txBox="1"/>
            <p:nvPr/>
          </p:nvSpPr>
          <p:spPr>
            <a:xfrm>
              <a:off x="974190" y="3801879"/>
              <a:ext cx="452999" cy="239233"/>
            </a:xfrm>
            <a:prstGeom prst="rect">
              <a:avLst/>
            </a:prstGeom>
            <a:noFill/>
          </p:spPr>
          <p:txBody>
            <a:bodyPr wrap="square" lIns="0" tIns="0" rIns="108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40" name="Freeform: Shape 182">
              <a:extLst>
                <a:ext uri="{FF2B5EF4-FFF2-40B4-BE49-F238E27FC236}">
                  <a16:creationId xmlns:a16="http://schemas.microsoft.com/office/drawing/2014/main" id="{63B0833F-72CC-B4F4-C37D-07526AF60FB9}"/>
                </a:ext>
              </a:extLst>
            </p:cNvPr>
            <p:cNvSpPr/>
            <p:nvPr/>
          </p:nvSpPr>
          <p:spPr>
            <a:xfrm>
              <a:off x="1518551" y="2539941"/>
              <a:ext cx="128253" cy="2308000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541" name="Group 540">
              <a:extLst>
                <a:ext uri="{FF2B5EF4-FFF2-40B4-BE49-F238E27FC236}">
                  <a16:creationId xmlns:a16="http://schemas.microsoft.com/office/drawing/2014/main" id="{7B060A96-CDE8-1BF5-023F-0BE3E082D08A}"/>
                </a:ext>
              </a:extLst>
            </p:cNvPr>
            <p:cNvGrpSpPr/>
            <p:nvPr/>
          </p:nvGrpSpPr>
          <p:grpSpPr>
            <a:xfrm>
              <a:off x="1061415" y="2622589"/>
              <a:ext cx="457833" cy="184666"/>
              <a:chOff x="3039491" y="4012552"/>
              <a:chExt cx="457833" cy="142545"/>
            </a:xfrm>
          </p:grpSpPr>
          <p:sp>
            <p:nvSpPr>
              <p:cNvPr id="574" name="TextBox 573">
                <a:extLst>
                  <a:ext uri="{FF2B5EF4-FFF2-40B4-BE49-F238E27FC236}">
                    <a16:creationId xmlns:a16="http://schemas.microsoft.com/office/drawing/2014/main" id="{78399D9E-A8D3-B34E-EAC5-CF9A418C9A53}"/>
                  </a:ext>
                </a:extLst>
              </p:cNvPr>
              <p:cNvSpPr txBox="1"/>
              <p:nvPr/>
            </p:nvSpPr>
            <p:spPr>
              <a:xfrm>
                <a:off x="3039491" y="4012552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5</a:t>
                </a:r>
              </a:p>
            </p:txBody>
          </p:sp>
          <p:cxnSp>
            <p:nvCxnSpPr>
              <p:cNvPr id="575" name="Straight Connector 574">
                <a:extLst>
                  <a:ext uri="{FF2B5EF4-FFF2-40B4-BE49-F238E27FC236}">
                    <a16:creationId xmlns:a16="http://schemas.microsoft.com/office/drawing/2014/main" id="{5A70B183-029B-FD5B-A042-8CE1C0ADA8F8}"/>
                  </a:ext>
                </a:extLst>
              </p:cNvPr>
              <p:cNvCxnSpPr/>
              <p:nvPr/>
            </p:nvCxnSpPr>
            <p:spPr>
              <a:xfrm>
                <a:off x="3436124" y="4085609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2" name="Group 541">
              <a:extLst>
                <a:ext uri="{FF2B5EF4-FFF2-40B4-BE49-F238E27FC236}">
                  <a16:creationId xmlns:a16="http://schemas.microsoft.com/office/drawing/2014/main" id="{A6843C16-02F5-B16D-B224-55A9D90C64FB}"/>
                </a:ext>
              </a:extLst>
            </p:cNvPr>
            <p:cNvGrpSpPr/>
            <p:nvPr/>
          </p:nvGrpSpPr>
          <p:grpSpPr>
            <a:xfrm>
              <a:off x="1109709" y="3969949"/>
              <a:ext cx="409539" cy="184666"/>
              <a:chOff x="3087785" y="4744547"/>
              <a:chExt cx="409539" cy="142545"/>
            </a:xfrm>
          </p:grpSpPr>
          <p:sp>
            <p:nvSpPr>
              <p:cNvPr id="572" name="TextBox 571">
                <a:extLst>
                  <a:ext uri="{FF2B5EF4-FFF2-40B4-BE49-F238E27FC236}">
                    <a16:creationId xmlns:a16="http://schemas.microsoft.com/office/drawing/2014/main" id="{2960A7C7-CC30-7AB3-5D53-C2B60B21AD87}"/>
                  </a:ext>
                </a:extLst>
              </p:cNvPr>
              <p:cNvSpPr txBox="1"/>
              <p:nvPr/>
            </p:nvSpPr>
            <p:spPr>
              <a:xfrm>
                <a:off x="3087785" y="47445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-5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573" name="Straight Connector 572">
                <a:extLst>
                  <a:ext uri="{FF2B5EF4-FFF2-40B4-BE49-F238E27FC236}">
                    <a16:creationId xmlns:a16="http://schemas.microsoft.com/office/drawing/2014/main" id="{9FED89BB-B8A9-0F98-CF75-10AD968CA2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124" y="48182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5" name="Straight Connector 544">
              <a:extLst>
                <a:ext uri="{FF2B5EF4-FFF2-40B4-BE49-F238E27FC236}">
                  <a16:creationId xmlns:a16="http://schemas.microsoft.com/office/drawing/2014/main" id="{0CBF090A-CC60-B9F5-1534-E89DF6B1F207}"/>
                </a:ext>
              </a:extLst>
            </p:cNvPr>
            <p:cNvCxnSpPr>
              <a:cxnSpLocks/>
            </p:cNvCxnSpPr>
            <p:nvPr/>
          </p:nvCxnSpPr>
          <p:spPr>
            <a:xfrm>
              <a:off x="1507578" y="4860413"/>
              <a:ext cx="4342503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6" name="TextBox 545">
              <a:extLst>
                <a:ext uri="{FF2B5EF4-FFF2-40B4-BE49-F238E27FC236}">
                  <a16:creationId xmlns:a16="http://schemas.microsoft.com/office/drawing/2014/main" id="{22056441-48D1-CB2C-4FB8-8FE60C4FCBF1}"/>
                </a:ext>
              </a:extLst>
            </p:cNvPr>
            <p:cNvSpPr txBox="1"/>
            <p:nvPr/>
          </p:nvSpPr>
          <p:spPr>
            <a:xfrm>
              <a:off x="1806533" y="4966305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547" name="Straight Connector 546">
              <a:extLst>
                <a:ext uri="{FF2B5EF4-FFF2-40B4-BE49-F238E27FC236}">
                  <a16:creationId xmlns:a16="http://schemas.microsoft.com/office/drawing/2014/main" id="{5A0EE401-8E45-4B06-4101-E53FADDF699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844958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8" name="TextBox 547">
              <a:extLst>
                <a:ext uri="{FF2B5EF4-FFF2-40B4-BE49-F238E27FC236}">
                  <a16:creationId xmlns:a16="http://schemas.microsoft.com/office/drawing/2014/main" id="{4150731C-B833-1886-82BE-428FFAA644F9}"/>
                </a:ext>
              </a:extLst>
            </p:cNvPr>
            <p:cNvSpPr txBox="1"/>
            <p:nvPr/>
          </p:nvSpPr>
          <p:spPr>
            <a:xfrm>
              <a:off x="2772493" y="4966305"/>
              <a:ext cx="22604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6</a:t>
              </a:r>
            </a:p>
          </p:txBody>
        </p:sp>
        <p:cxnSp>
          <p:nvCxnSpPr>
            <p:cNvPr id="549" name="Straight Connector 548">
              <a:extLst>
                <a:ext uri="{FF2B5EF4-FFF2-40B4-BE49-F238E27FC236}">
                  <a16:creationId xmlns:a16="http://schemas.microsoft.com/office/drawing/2014/main" id="{86A35944-14DD-CC21-99BE-51E85610A39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903627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Straight Connector 549">
              <a:extLst>
                <a:ext uri="{FF2B5EF4-FFF2-40B4-BE49-F238E27FC236}">
                  <a16:creationId xmlns:a16="http://schemas.microsoft.com/office/drawing/2014/main" id="{4C2A50EA-456F-65B6-6CB0-07B4141A801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668952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1" name="TextBox 550">
              <a:extLst>
                <a:ext uri="{FF2B5EF4-FFF2-40B4-BE49-F238E27FC236}">
                  <a16:creationId xmlns:a16="http://schemas.microsoft.com/office/drawing/2014/main" id="{F6C53A3B-3E34-A192-CED5-49D37B8A81AF}"/>
                </a:ext>
              </a:extLst>
            </p:cNvPr>
            <p:cNvSpPr txBox="1"/>
            <p:nvPr/>
          </p:nvSpPr>
          <p:spPr>
            <a:xfrm>
              <a:off x="5558382" y="4966305"/>
              <a:ext cx="29859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24</a:t>
              </a:r>
            </a:p>
          </p:txBody>
        </p:sp>
        <p:grpSp>
          <p:nvGrpSpPr>
            <p:cNvPr id="552" name="Group 551">
              <a:extLst>
                <a:ext uri="{FF2B5EF4-FFF2-40B4-BE49-F238E27FC236}">
                  <a16:creationId xmlns:a16="http://schemas.microsoft.com/office/drawing/2014/main" id="{4E872514-E6FB-FD10-C56A-2EC72223F10E}"/>
                </a:ext>
              </a:extLst>
            </p:cNvPr>
            <p:cNvGrpSpPr/>
            <p:nvPr/>
          </p:nvGrpSpPr>
          <p:grpSpPr>
            <a:xfrm>
              <a:off x="1109709" y="4643629"/>
              <a:ext cx="409539" cy="184666"/>
              <a:chOff x="3240185" y="4896947"/>
              <a:chExt cx="409539" cy="142545"/>
            </a:xfrm>
          </p:grpSpPr>
          <p:sp>
            <p:nvSpPr>
              <p:cNvPr id="570" name="TextBox 569">
                <a:extLst>
                  <a:ext uri="{FF2B5EF4-FFF2-40B4-BE49-F238E27FC236}">
                    <a16:creationId xmlns:a16="http://schemas.microsoft.com/office/drawing/2014/main" id="{6FB92121-E6B6-8D0B-668F-22D3B091AA27}"/>
                  </a:ext>
                </a:extLst>
              </p:cNvPr>
              <p:cNvSpPr txBox="1"/>
              <p:nvPr/>
            </p:nvSpPr>
            <p:spPr>
              <a:xfrm>
                <a:off x="3240185" y="48969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-10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571" name="Straight Connector 570">
                <a:extLst>
                  <a:ext uri="{FF2B5EF4-FFF2-40B4-BE49-F238E27FC236}">
                    <a16:creationId xmlns:a16="http://schemas.microsoft.com/office/drawing/2014/main" id="{6FEACD72-69F4-D62C-3E98-3B90F1A3F13D}"/>
                  </a:ext>
                </a:extLst>
              </p:cNvPr>
              <p:cNvCxnSpPr/>
              <p:nvPr/>
            </p:nvCxnSpPr>
            <p:spPr>
              <a:xfrm>
                <a:off x="3588524" y="49706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3" name="TextBox 552">
              <a:extLst>
                <a:ext uri="{FF2B5EF4-FFF2-40B4-BE49-F238E27FC236}">
                  <a16:creationId xmlns:a16="http://schemas.microsoft.com/office/drawing/2014/main" id="{48B0DAC7-D5E6-E02E-0CA2-DA9D501D1049}"/>
                </a:ext>
              </a:extLst>
            </p:cNvPr>
            <p:cNvSpPr txBox="1"/>
            <p:nvPr/>
          </p:nvSpPr>
          <p:spPr>
            <a:xfrm>
              <a:off x="2077519" y="5253788"/>
              <a:ext cx="321107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Months since randomisation</a:t>
              </a:r>
            </a:p>
          </p:txBody>
        </p:sp>
        <p:grpSp>
          <p:nvGrpSpPr>
            <p:cNvPr id="554" name="Group 553">
              <a:extLst>
                <a:ext uri="{FF2B5EF4-FFF2-40B4-BE49-F238E27FC236}">
                  <a16:creationId xmlns:a16="http://schemas.microsoft.com/office/drawing/2014/main" id="{FF07BB9A-2344-2C94-6225-5FD9BFCDEC12}"/>
                </a:ext>
              </a:extLst>
            </p:cNvPr>
            <p:cNvGrpSpPr/>
            <p:nvPr/>
          </p:nvGrpSpPr>
          <p:grpSpPr>
            <a:xfrm>
              <a:off x="1664057" y="2554132"/>
              <a:ext cx="1364857" cy="389594"/>
              <a:chOff x="3642133" y="3907477"/>
              <a:chExt cx="1364857" cy="389594"/>
            </a:xfrm>
          </p:grpSpPr>
          <p:sp>
            <p:nvSpPr>
              <p:cNvPr id="567" name="TextBox 566">
                <a:extLst>
                  <a:ext uri="{FF2B5EF4-FFF2-40B4-BE49-F238E27FC236}">
                    <a16:creationId xmlns:a16="http://schemas.microsoft.com/office/drawing/2014/main" id="{D481BC00-3D3E-3E1A-537C-894B9049FC49}"/>
                  </a:ext>
                </a:extLst>
              </p:cNvPr>
              <p:cNvSpPr txBox="1"/>
              <p:nvPr/>
            </p:nvSpPr>
            <p:spPr>
              <a:xfrm>
                <a:off x="3783331" y="3907477"/>
                <a:ext cx="1223659" cy="389594"/>
              </a:xfrm>
              <a:prstGeom prst="rect">
                <a:avLst/>
              </a:prstGeom>
              <a:noFill/>
            </p:spPr>
            <p:txBody>
              <a:bodyPr wrap="non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Testosterone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Placebo</a:t>
                </a:r>
              </a:p>
            </p:txBody>
          </p:sp>
          <p:sp>
            <p:nvSpPr>
              <p:cNvPr id="568" name="Rectangle 567">
                <a:extLst>
                  <a:ext uri="{FF2B5EF4-FFF2-40B4-BE49-F238E27FC236}">
                    <a16:creationId xmlns:a16="http://schemas.microsoft.com/office/drawing/2014/main" id="{B06764AF-C6A8-0E12-A83B-DBFCAF3CC294}"/>
                  </a:ext>
                </a:extLst>
              </p:cNvPr>
              <p:cNvSpPr/>
              <p:nvPr/>
            </p:nvSpPr>
            <p:spPr>
              <a:xfrm>
                <a:off x="3642133" y="3941861"/>
                <a:ext cx="90488" cy="9048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69" name="Rectangle 568">
                <a:extLst>
                  <a:ext uri="{FF2B5EF4-FFF2-40B4-BE49-F238E27FC236}">
                    <a16:creationId xmlns:a16="http://schemas.microsoft.com/office/drawing/2014/main" id="{50A08396-971B-ACBC-D409-5A7CFDC6F31C}"/>
                  </a:ext>
                </a:extLst>
              </p:cNvPr>
              <p:cNvSpPr/>
              <p:nvPr/>
            </p:nvSpPr>
            <p:spPr>
              <a:xfrm>
                <a:off x="3642133" y="4134627"/>
                <a:ext cx="90488" cy="904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555" name="Group 554">
              <a:extLst>
                <a:ext uri="{FF2B5EF4-FFF2-40B4-BE49-F238E27FC236}">
                  <a16:creationId xmlns:a16="http://schemas.microsoft.com/office/drawing/2014/main" id="{1DC53B11-0E40-09FC-396C-8A5AFEA78544}"/>
                </a:ext>
              </a:extLst>
            </p:cNvPr>
            <p:cNvGrpSpPr/>
            <p:nvPr/>
          </p:nvGrpSpPr>
          <p:grpSpPr>
            <a:xfrm>
              <a:off x="1061415" y="3296269"/>
              <a:ext cx="457833" cy="184666"/>
              <a:chOff x="3039491" y="3561914"/>
              <a:chExt cx="457833" cy="142545"/>
            </a:xfrm>
          </p:grpSpPr>
          <p:sp>
            <p:nvSpPr>
              <p:cNvPr id="565" name="TextBox 564">
                <a:extLst>
                  <a:ext uri="{FF2B5EF4-FFF2-40B4-BE49-F238E27FC236}">
                    <a16:creationId xmlns:a16="http://schemas.microsoft.com/office/drawing/2014/main" id="{47CD6DC9-E2BD-5A25-2242-7373C39AFA00}"/>
                  </a:ext>
                </a:extLst>
              </p:cNvPr>
              <p:cNvSpPr txBox="1"/>
              <p:nvPr/>
            </p:nvSpPr>
            <p:spPr>
              <a:xfrm>
                <a:off x="3039491" y="3561914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566" name="Straight Connector 565">
                <a:extLst>
                  <a:ext uri="{FF2B5EF4-FFF2-40B4-BE49-F238E27FC236}">
                    <a16:creationId xmlns:a16="http://schemas.microsoft.com/office/drawing/2014/main" id="{19454074-0129-4AA5-D6B6-0D5FF413EF2D}"/>
                  </a:ext>
                </a:extLst>
              </p:cNvPr>
              <p:cNvCxnSpPr/>
              <p:nvPr/>
            </p:nvCxnSpPr>
            <p:spPr>
              <a:xfrm>
                <a:off x="3436124" y="363497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4" name="TextBox 563">
              <a:extLst>
                <a:ext uri="{FF2B5EF4-FFF2-40B4-BE49-F238E27FC236}">
                  <a16:creationId xmlns:a16="http://schemas.microsoft.com/office/drawing/2014/main" id="{93D1EE40-59A1-7ECF-A022-47FD94D3DA82}"/>
                </a:ext>
              </a:extLst>
            </p:cNvPr>
            <p:cNvSpPr txBox="1"/>
            <p:nvPr/>
          </p:nvSpPr>
          <p:spPr>
            <a:xfrm>
              <a:off x="3674529" y="4966305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12</a:t>
              </a:r>
            </a:p>
          </p:txBody>
        </p:sp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1708166B-59BD-2EDA-4416-6341BD33FFC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86289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571EAD74-B1D0-D088-539F-2418AAC90978}"/>
                </a:ext>
              </a:extLst>
            </p:cNvPr>
            <p:cNvGrpSpPr/>
            <p:nvPr/>
          </p:nvGrpSpPr>
          <p:grpSpPr>
            <a:xfrm>
              <a:off x="1934981" y="3322332"/>
              <a:ext cx="3896117" cy="785918"/>
              <a:chOff x="1934981" y="3322332"/>
              <a:chExt cx="3896117" cy="785918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C58E4474-3187-F7B7-6567-481723CC0044}"/>
                  </a:ext>
                </a:extLst>
              </p:cNvPr>
              <p:cNvSpPr/>
              <p:nvPr/>
            </p:nvSpPr>
            <p:spPr>
              <a:xfrm rot="2700000">
                <a:off x="1934982" y="3322331"/>
                <a:ext cx="135535" cy="13553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71" name="Group 670">
                <a:extLst>
                  <a:ext uri="{FF2B5EF4-FFF2-40B4-BE49-F238E27FC236}">
                    <a16:creationId xmlns:a16="http://schemas.microsoft.com/office/drawing/2014/main" id="{321F8263-CDD8-6E7B-51FE-E09ADF5FB3EC}"/>
                  </a:ext>
                </a:extLst>
              </p:cNvPr>
              <p:cNvGrpSpPr/>
              <p:nvPr/>
            </p:nvGrpSpPr>
            <p:grpSpPr>
              <a:xfrm>
                <a:off x="2875073" y="3766580"/>
                <a:ext cx="135538" cy="260275"/>
                <a:chOff x="9145080" y="2942739"/>
                <a:chExt cx="169948" cy="326351"/>
              </a:xfrm>
            </p:grpSpPr>
            <p:cxnSp>
              <p:nvCxnSpPr>
                <p:cNvPr id="677" name="Straight Connector 676">
                  <a:extLst>
                    <a:ext uri="{FF2B5EF4-FFF2-40B4-BE49-F238E27FC236}">
                      <a16:creationId xmlns:a16="http://schemas.microsoft.com/office/drawing/2014/main" id="{652E30DA-1C84-1732-B87A-5BFFB4DF55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2863448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8" name="Straight Connector 677">
                  <a:extLst>
                    <a:ext uri="{FF2B5EF4-FFF2-40B4-BE49-F238E27FC236}">
                      <a16:creationId xmlns:a16="http://schemas.microsoft.com/office/drawing/2014/main" id="{ABEB78C9-6D19-E421-C709-A1C5ED9FF8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2944641"/>
                  <a:ext cx="0" cy="32007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9" name="Straight Connector 678">
                  <a:extLst>
                    <a:ext uri="{FF2B5EF4-FFF2-40B4-BE49-F238E27FC236}">
                      <a16:creationId xmlns:a16="http://schemas.microsoft.com/office/drawing/2014/main" id="{F32E55E9-36C0-0044-43F8-22BC01DE95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189799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80" name="Rectangle 679">
                  <a:extLst>
                    <a:ext uri="{FF2B5EF4-FFF2-40B4-BE49-F238E27FC236}">
                      <a16:creationId xmlns:a16="http://schemas.microsoft.com/office/drawing/2014/main" id="{28142C39-CD6E-C7CB-8EB7-0D10B70FAAFB}"/>
                    </a:ext>
                  </a:extLst>
                </p:cNvPr>
                <p:cNvSpPr/>
                <p:nvPr/>
              </p:nvSpPr>
              <p:spPr>
                <a:xfrm rot="2700000">
                  <a:off x="9145081" y="3018799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82" name="Group 681">
                <a:extLst>
                  <a:ext uri="{FF2B5EF4-FFF2-40B4-BE49-F238E27FC236}">
                    <a16:creationId xmlns:a16="http://schemas.microsoft.com/office/drawing/2014/main" id="{D53CC4F2-BEDC-23DE-8E5B-84A8E3264077}"/>
                  </a:ext>
                </a:extLst>
              </p:cNvPr>
              <p:cNvGrpSpPr/>
              <p:nvPr/>
            </p:nvGrpSpPr>
            <p:grpSpPr>
              <a:xfrm>
                <a:off x="3813797" y="3832936"/>
                <a:ext cx="135538" cy="275314"/>
                <a:chOff x="9145046" y="3358495"/>
                <a:chExt cx="169948" cy="345211"/>
              </a:xfrm>
            </p:grpSpPr>
            <p:cxnSp>
              <p:nvCxnSpPr>
                <p:cNvPr id="688" name="Straight Connector 687">
                  <a:extLst>
                    <a:ext uri="{FF2B5EF4-FFF2-40B4-BE49-F238E27FC236}">
                      <a16:creationId xmlns:a16="http://schemas.microsoft.com/office/drawing/2014/main" id="{A8AD5BFD-B38E-6DCF-34CC-4F23871560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279204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9" name="Straight Connector 688">
                  <a:extLst>
                    <a:ext uri="{FF2B5EF4-FFF2-40B4-BE49-F238E27FC236}">
                      <a16:creationId xmlns:a16="http://schemas.microsoft.com/office/drawing/2014/main" id="{E5481EE7-7170-7607-0D6E-FAADF52578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363174"/>
                  <a:ext cx="0" cy="339186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90" name="Straight Connector 689">
                  <a:extLst>
                    <a:ext uri="{FF2B5EF4-FFF2-40B4-BE49-F238E27FC236}">
                      <a16:creationId xmlns:a16="http://schemas.microsoft.com/office/drawing/2014/main" id="{BC8EE77A-D7CD-C320-D53D-45FD175560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62441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91" name="Rectangle 690">
                  <a:extLst>
                    <a:ext uri="{FF2B5EF4-FFF2-40B4-BE49-F238E27FC236}">
                      <a16:creationId xmlns:a16="http://schemas.microsoft.com/office/drawing/2014/main" id="{CDB5E3D6-C634-61DC-7193-21DF07156D6E}"/>
                    </a:ext>
                  </a:extLst>
                </p:cNvPr>
                <p:cNvSpPr/>
                <p:nvPr/>
              </p:nvSpPr>
              <p:spPr>
                <a:xfrm rot="2700000">
                  <a:off x="9145047" y="3447210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4" name="Group 703">
                <a:extLst>
                  <a:ext uri="{FF2B5EF4-FFF2-40B4-BE49-F238E27FC236}">
                    <a16:creationId xmlns:a16="http://schemas.microsoft.com/office/drawing/2014/main" id="{9909C2EC-B823-CBA7-583B-6EBFD485417A}"/>
                  </a:ext>
                </a:extLst>
              </p:cNvPr>
              <p:cNvGrpSpPr/>
              <p:nvPr/>
            </p:nvGrpSpPr>
            <p:grpSpPr>
              <a:xfrm>
                <a:off x="5695560" y="3673807"/>
                <a:ext cx="135538" cy="326429"/>
                <a:chOff x="9145042" y="3375864"/>
                <a:chExt cx="169948" cy="409303"/>
              </a:xfrm>
            </p:grpSpPr>
            <p:cxnSp>
              <p:nvCxnSpPr>
                <p:cNvPr id="710" name="Straight Connector 709">
                  <a:extLst>
                    <a:ext uri="{FF2B5EF4-FFF2-40B4-BE49-F238E27FC236}">
                      <a16:creationId xmlns:a16="http://schemas.microsoft.com/office/drawing/2014/main" id="{778099F4-4BF4-5828-9828-72B7237BF5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29657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11" name="Straight Connector 710">
                  <a:extLst>
                    <a:ext uri="{FF2B5EF4-FFF2-40B4-BE49-F238E27FC236}">
                      <a16:creationId xmlns:a16="http://schemas.microsoft.com/office/drawing/2014/main" id="{38E1937D-0E4A-5798-6732-5A30F40660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3384204"/>
                  <a:ext cx="0" cy="3997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12" name="Straight Connector 711">
                  <a:extLst>
                    <a:ext uri="{FF2B5EF4-FFF2-40B4-BE49-F238E27FC236}">
                      <a16:creationId xmlns:a16="http://schemas.microsoft.com/office/drawing/2014/main" id="{16C3968E-2CCF-7312-3F2E-C93E244468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705876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13" name="Rectangle 712">
                  <a:extLst>
                    <a:ext uri="{FF2B5EF4-FFF2-40B4-BE49-F238E27FC236}">
                      <a16:creationId xmlns:a16="http://schemas.microsoft.com/office/drawing/2014/main" id="{1A8D3611-1C4E-3C2C-843A-F95AC743C6C6}"/>
                    </a:ext>
                  </a:extLst>
                </p:cNvPr>
                <p:cNvSpPr/>
                <p:nvPr/>
              </p:nvSpPr>
              <p:spPr>
                <a:xfrm rot="2700000">
                  <a:off x="9145043" y="3493965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E8B3432C-D274-82B7-D9D0-6441A0B8DD91}"/>
                  </a:ext>
                </a:extLst>
              </p:cNvPr>
              <p:cNvSpPr/>
              <p:nvPr/>
            </p:nvSpPr>
            <p:spPr>
              <a:xfrm>
                <a:off x="1998345" y="3394710"/>
                <a:ext cx="3766185" cy="575310"/>
              </a:xfrm>
              <a:custGeom>
                <a:avLst/>
                <a:gdLst>
                  <a:gd name="connsiteX0" fmla="*/ 0 w 3766185"/>
                  <a:gd name="connsiteY0" fmla="*/ 0 h 575310"/>
                  <a:gd name="connsiteX1" fmla="*/ 944880 w 3766185"/>
                  <a:gd name="connsiteY1" fmla="*/ 499110 h 575310"/>
                  <a:gd name="connsiteX2" fmla="*/ 1884045 w 3766185"/>
                  <a:gd name="connsiteY2" fmla="*/ 575310 h 575310"/>
                  <a:gd name="connsiteX3" fmla="*/ 3766185 w 3766185"/>
                  <a:gd name="connsiteY3" fmla="*/ 440055 h 575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66185" h="575310">
                    <a:moveTo>
                      <a:pt x="0" y="0"/>
                    </a:moveTo>
                    <a:lnTo>
                      <a:pt x="944880" y="499110"/>
                    </a:lnTo>
                    <a:lnTo>
                      <a:pt x="1884045" y="575310"/>
                    </a:lnTo>
                    <a:lnTo>
                      <a:pt x="3766185" y="440055"/>
                    </a:lnTo>
                  </a:path>
                </a:pathLst>
              </a:custGeom>
              <a:noFill/>
              <a:ln w="285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4FE3340B-9CA1-B4CE-B54F-0DF3F6A8CA64}"/>
                </a:ext>
              </a:extLst>
            </p:cNvPr>
            <p:cNvGrpSpPr/>
            <p:nvPr/>
          </p:nvGrpSpPr>
          <p:grpSpPr>
            <a:xfrm>
              <a:off x="1820874" y="3322331"/>
              <a:ext cx="3896116" cy="1117579"/>
              <a:chOff x="1820874" y="3322331"/>
              <a:chExt cx="3896116" cy="1117579"/>
            </a:xfrm>
          </p:grpSpPr>
          <p:sp>
            <p:nvSpPr>
              <p:cNvPr id="647" name="Rectangle 646">
                <a:extLst>
                  <a:ext uri="{FF2B5EF4-FFF2-40B4-BE49-F238E27FC236}">
                    <a16:creationId xmlns:a16="http://schemas.microsoft.com/office/drawing/2014/main" id="{8307E987-209B-35B6-A35C-587C715F3558}"/>
                  </a:ext>
                </a:extLst>
              </p:cNvPr>
              <p:cNvSpPr/>
              <p:nvPr/>
            </p:nvSpPr>
            <p:spPr>
              <a:xfrm rot="2700000">
                <a:off x="1820875" y="3322330"/>
                <a:ext cx="135535" cy="13553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72" name="Group 671">
                <a:extLst>
                  <a:ext uri="{FF2B5EF4-FFF2-40B4-BE49-F238E27FC236}">
                    <a16:creationId xmlns:a16="http://schemas.microsoft.com/office/drawing/2014/main" id="{78AF6912-894B-9C3D-CAD8-0FF563E55E86}"/>
                  </a:ext>
                </a:extLst>
              </p:cNvPr>
              <p:cNvGrpSpPr/>
              <p:nvPr/>
            </p:nvGrpSpPr>
            <p:grpSpPr>
              <a:xfrm>
                <a:off x="2760926" y="4083817"/>
                <a:ext cx="135538" cy="249779"/>
                <a:chOff x="9145040" y="2552344"/>
                <a:chExt cx="169948" cy="313199"/>
              </a:xfrm>
            </p:grpSpPr>
            <p:cxnSp>
              <p:nvCxnSpPr>
                <p:cNvPr id="673" name="Straight Connector 672">
                  <a:extLst>
                    <a:ext uri="{FF2B5EF4-FFF2-40B4-BE49-F238E27FC236}">
                      <a16:creationId xmlns:a16="http://schemas.microsoft.com/office/drawing/2014/main" id="{F31D2482-97EE-B656-246A-D77AF23019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47305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4" name="Straight Connector 673">
                  <a:extLst>
                    <a:ext uri="{FF2B5EF4-FFF2-40B4-BE49-F238E27FC236}">
                      <a16:creationId xmlns:a16="http://schemas.microsoft.com/office/drawing/2014/main" id="{55BEE4A8-4CDD-8684-7E18-A3B6E32E94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2555360"/>
                  <a:ext cx="0" cy="303366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5" name="Straight Connector 674">
                  <a:extLst>
                    <a:ext uri="{FF2B5EF4-FFF2-40B4-BE49-F238E27FC236}">
                      <a16:creationId xmlns:a16="http://schemas.microsoft.com/office/drawing/2014/main" id="{33AED8CF-7E02-1E09-7A7C-466E63EE1C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78625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76" name="Rectangle 675">
                  <a:extLst>
                    <a:ext uri="{FF2B5EF4-FFF2-40B4-BE49-F238E27FC236}">
                      <a16:creationId xmlns:a16="http://schemas.microsoft.com/office/drawing/2014/main" id="{04F5EA55-D908-67C4-FBAB-EBCA26687A1C}"/>
                    </a:ext>
                  </a:extLst>
                </p:cNvPr>
                <p:cNvSpPr/>
                <p:nvPr/>
              </p:nvSpPr>
              <p:spPr>
                <a:xfrm rot="2700000">
                  <a:off x="9145041" y="2627397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83" name="Group 682">
                <a:extLst>
                  <a:ext uri="{FF2B5EF4-FFF2-40B4-BE49-F238E27FC236}">
                    <a16:creationId xmlns:a16="http://schemas.microsoft.com/office/drawing/2014/main" id="{2227FE01-D9B8-E479-3D20-8F2B5B9D2C9B}"/>
                  </a:ext>
                </a:extLst>
              </p:cNvPr>
              <p:cNvGrpSpPr/>
              <p:nvPr/>
            </p:nvGrpSpPr>
            <p:grpSpPr>
              <a:xfrm>
                <a:off x="3699686" y="4169548"/>
                <a:ext cx="135538" cy="270362"/>
                <a:chOff x="9145041" y="3255111"/>
                <a:chExt cx="169948" cy="339007"/>
              </a:xfrm>
            </p:grpSpPr>
            <p:cxnSp>
              <p:nvCxnSpPr>
                <p:cNvPr id="684" name="Straight Connector 683">
                  <a:extLst>
                    <a:ext uri="{FF2B5EF4-FFF2-40B4-BE49-F238E27FC236}">
                      <a16:creationId xmlns:a16="http://schemas.microsoft.com/office/drawing/2014/main" id="{7312E765-0A44-298E-A022-CB2B880CEF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175820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5" name="Straight Connector 684">
                  <a:extLst>
                    <a:ext uri="{FF2B5EF4-FFF2-40B4-BE49-F238E27FC236}">
                      <a16:creationId xmlns:a16="http://schemas.microsoft.com/office/drawing/2014/main" id="{DCB182A6-9F98-045A-0EA8-E101139028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258118"/>
                  <a:ext cx="0" cy="33441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6" name="Straight Connector 685">
                  <a:extLst>
                    <a:ext uri="{FF2B5EF4-FFF2-40B4-BE49-F238E27FC236}">
                      <a16:creationId xmlns:a16="http://schemas.microsoft.com/office/drawing/2014/main" id="{00714BAA-5A39-A174-2825-421186F619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51482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87" name="Rectangle 686">
                  <a:extLst>
                    <a:ext uri="{FF2B5EF4-FFF2-40B4-BE49-F238E27FC236}">
                      <a16:creationId xmlns:a16="http://schemas.microsoft.com/office/drawing/2014/main" id="{55A6D805-9777-E4B5-D3D8-149AFA80AEF7}"/>
                    </a:ext>
                  </a:extLst>
                </p:cNvPr>
                <p:cNvSpPr/>
                <p:nvPr/>
              </p:nvSpPr>
              <p:spPr>
                <a:xfrm rot="2700000">
                  <a:off x="9145042" y="3341628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5" name="Group 704">
                <a:extLst>
                  <a:ext uri="{FF2B5EF4-FFF2-40B4-BE49-F238E27FC236}">
                    <a16:creationId xmlns:a16="http://schemas.microsoft.com/office/drawing/2014/main" id="{1791E6D9-A264-FCBF-B3C4-841726188CB5}"/>
                  </a:ext>
                </a:extLst>
              </p:cNvPr>
              <p:cNvGrpSpPr/>
              <p:nvPr/>
            </p:nvGrpSpPr>
            <p:grpSpPr>
              <a:xfrm>
                <a:off x="5581452" y="4045009"/>
                <a:ext cx="135538" cy="313390"/>
                <a:chOff x="9145041" y="3459120"/>
                <a:chExt cx="169948" cy="392953"/>
              </a:xfrm>
            </p:grpSpPr>
            <p:cxnSp>
              <p:nvCxnSpPr>
                <p:cNvPr id="706" name="Straight Connector 705">
                  <a:extLst>
                    <a:ext uri="{FF2B5EF4-FFF2-40B4-BE49-F238E27FC236}">
                      <a16:creationId xmlns:a16="http://schemas.microsoft.com/office/drawing/2014/main" id="{6C85A7A2-45A6-6C32-0873-5EE96184BC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379829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7" name="Straight Connector 706">
                  <a:extLst>
                    <a:ext uri="{FF2B5EF4-FFF2-40B4-BE49-F238E27FC236}">
                      <a16:creationId xmlns:a16="http://schemas.microsoft.com/office/drawing/2014/main" id="{1D84A601-7535-A44D-8D5A-0EAAFA6A67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3460635"/>
                  <a:ext cx="0" cy="390258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8" name="Straight Connector 707">
                  <a:extLst>
                    <a:ext uri="{FF2B5EF4-FFF2-40B4-BE49-F238E27FC236}">
                      <a16:creationId xmlns:a16="http://schemas.microsoft.com/office/drawing/2014/main" id="{F605BE76-2BFF-A7F2-44C1-716F0CB73F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77278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09" name="Rectangle 708">
                  <a:extLst>
                    <a:ext uri="{FF2B5EF4-FFF2-40B4-BE49-F238E27FC236}">
                      <a16:creationId xmlns:a16="http://schemas.microsoft.com/office/drawing/2014/main" id="{A85A7E02-25AF-2518-94D1-32E7C9F053A9}"/>
                    </a:ext>
                  </a:extLst>
                </p:cNvPr>
                <p:cNvSpPr/>
                <p:nvPr/>
              </p:nvSpPr>
              <p:spPr>
                <a:xfrm rot="2700000">
                  <a:off x="9145043" y="3567679"/>
                  <a:ext cx="169944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068D45E5-E114-A818-DD20-D43FC8725969}"/>
                  </a:ext>
                </a:extLst>
              </p:cNvPr>
              <p:cNvSpPr/>
              <p:nvPr/>
            </p:nvSpPr>
            <p:spPr>
              <a:xfrm>
                <a:off x="1887855" y="3388995"/>
                <a:ext cx="3760470" cy="918210"/>
              </a:xfrm>
              <a:custGeom>
                <a:avLst/>
                <a:gdLst>
                  <a:gd name="connsiteX0" fmla="*/ 0 w 3760470"/>
                  <a:gd name="connsiteY0" fmla="*/ 0 h 918210"/>
                  <a:gd name="connsiteX1" fmla="*/ 939165 w 3760470"/>
                  <a:gd name="connsiteY1" fmla="*/ 824865 h 918210"/>
                  <a:gd name="connsiteX2" fmla="*/ 1878330 w 3760470"/>
                  <a:gd name="connsiteY2" fmla="*/ 918210 h 918210"/>
                  <a:gd name="connsiteX3" fmla="*/ 3760470 w 3760470"/>
                  <a:gd name="connsiteY3" fmla="*/ 813435 h 918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60470" h="918210">
                    <a:moveTo>
                      <a:pt x="0" y="0"/>
                    </a:moveTo>
                    <a:lnTo>
                      <a:pt x="939165" y="824865"/>
                    </a:lnTo>
                    <a:lnTo>
                      <a:pt x="1878330" y="918210"/>
                    </a:lnTo>
                    <a:lnTo>
                      <a:pt x="3760470" y="813435"/>
                    </a:ln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302BB8E-8B01-1222-9AF6-B932284E1FCB}"/>
              </a:ext>
            </a:extLst>
          </p:cNvPr>
          <p:cNvGrpSpPr/>
          <p:nvPr/>
        </p:nvGrpSpPr>
        <p:grpSpPr>
          <a:xfrm>
            <a:off x="5963507" y="2108327"/>
            <a:ext cx="5158634" cy="3379371"/>
            <a:chOff x="5940647" y="2108327"/>
            <a:chExt cx="5158634" cy="3379371"/>
          </a:xfrm>
        </p:grpSpPr>
        <p:sp>
          <p:nvSpPr>
            <p:cNvPr id="738" name="TextBox 737">
              <a:extLst>
                <a:ext uri="{FF2B5EF4-FFF2-40B4-BE49-F238E27FC236}">
                  <a16:creationId xmlns:a16="http://schemas.microsoft.com/office/drawing/2014/main" id="{ED32B655-F242-0BBF-69EF-1619B1917854}"/>
                </a:ext>
              </a:extLst>
            </p:cNvPr>
            <p:cNvSpPr txBox="1"/>
            <p:nvPr/>
          </p:nvSpPr>
          <p:spPr>
            <a:xfrm>
              <a:off x="6748324" y="2108327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Full Analysis set</a:t>
              </a:r>
            </a:p>
          </p:txBody>
        </p:sp>
        <p:sp>
          <p:nvSpPr>
            <p:cNvPr id="739" name="TextBox 738">
              <a:extLst>
                <a:ext uri="{FF2B5EF4-FFF2-40B4-BE49-F238E27FC236}">
                  <a16:creationId xmlns:a16="http://schemas.microsoft.com/office/drawing/2014/main" id="{4AE92B1C-81D5-5451-F6AD-1FED1A376E9C}"/>
                </a:ext>
              </a:extLst>
            </p:cNvPr>
            <p:cNvSpPr txBox="1"/>
            <p:nvPr/>
          </p:nvSpPr>
          <p:spPr>
            <a:xfrm rot="16200000">
              <a:off x="4928897" y="3455961"/>
              <a:ext cx="2515943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Change from baseline in HIS-Q composite</a:t>
              </a:r>
            </a:p>
          </p:txBody>
        </p:sp>
        <p:sp>
          <p:nvSpPr>
            <p:cNvPr id="740" name="TextBox 739">
              <a:extLst>
                <a:ext uri="{FF2B5EF4-FFF2-40B4-BE49-F238E27FC236}">
                  <a16:creationId xmlns:a16="http://schemas.microsoft.com/office/drawing/2014/main" id="{FBAB1F66-018D-A500-C7DC-81D3F3A316AD}"/>
                </a:ext>
              </a:extLst>
            </p:cNvPr>
            <p:cNvSpPr txBox="1"/>
            <p:nvPr/>
          </p:nvSpPr>
          <p:spPr>
            <a:xfrm>
              <a:off x="6214937" y="3801879"/>
              <a:ext cx="452999" cy="239233"/>
            </a:xfrm>
            <a:prstGeom prst="rect">
              <a:avLst/>
            </a:prstGeom>
            <a:noFill/>
          </p:spPr>
          <p:txBody>
            <a:bodyPr wrap="square" lIns="0" tIns="0" rIns="108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741" name="Freeform: Shape 182">
              <a:extLst>
                <a:ext uri="{FF2B5EF4-FFF2-40B4-BE49-F238E27FC236}">
                  <a16:creationId xmlns:a16="http://schemas.microsoft.com/office/drawing/2014/main" id="{A91CC3C6-30BF-D949-A828-DC009AFCBB87}"/>
                </a:ext>
              </a:extLst>
            </p:cNvPr>
            <p:cNvSpPr/>
            <p:nvPr/>
          </p:nvSpPr>
          <p:spPr>
            <a:xfrm>
              <a:off x="6759298" y="2539941"/>
              <a:ext cx="128253" cy="2308000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742" name="Group 741">
              <a:extLst>
                <a:ext uri="{FF2B5EF4-FFF2-40B4-BE49-F238E27FC236}">
                  <a16:creationId xmlns:a16="http://schemas.microsoft.com/office/drawing/2014/main" id="{56E04759-6504-AF5C-6155-2D3B9BA12EFE}"/>
                </a:ext>
              </a:extLst>
            </p:cNvPr>
            <p:cNvGrpSpPr/>
            <p:nvPr/>
          </p:nvGrpSpPr>
          <p:grpSpPr>
            <a:xfrm>
              <a:off x="6302162" y="2622589"/>
              <a:ext cx="457833" cy="184666"/>
              <a:chOff x="3039491" y="4012552"/>
              <a:chExt cx="457833" cy="142545"/>
            </a:xfrm>
          </p:grpSpPr>
          <p:sp>
            <p:nvSpPr>
              <p:cNvPr id="826" name="TextBox 825">
                <a:extLst>
                  <a:ext uri="{FF2B5EF4-FFF2-40B4-BE49-F238E27FC236}">
                    <a16:creationId xmlns:a16="http://schemas.microsoft.com/office/drawing/2014/main" id="{94D67B83-9759-E5F0-5190-12A982E9F8AB}"/>
                  </a:ext>
                </a:extLst>
              </p:cNvPr>
              <p:cNvSpPr txBox="1"/>
              <p:nvPr/>
            </p:nvSpPr>
            <p:spPr>
              <a:xfrm>
                <a:off x="3039491" y="4012552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5</a:t>
                </a:r>
              </a:p>
            </p:txBody>
          </p:sp>
          <p:cxnSp>
            <p:nvCxnSpPr>
              <p:cNvPr id="827" name="Straight Connector 826">
                <a:extLst>
                  <a:ext uri="{FF2B5EF4-FFF2-40B4-BE49-F238E27FC236}">
                    <a16:creationId xmlns:a16="http://schemas.microsoft.com/office/drawing/2014/main" id="{92CF43B9-7C4E-6A0E-1B80-7ADA573F8A5A}"/>
                  </a:ext>
                </a:extLst>
              </p:cNvPr>
              <p:cNvCxnSpPr/>
              <p:nvPr/>
            </p:nvCxnSpPr>
            <p:spPr>
              <a:xfrm>
                <a:off x="3436124" y="4085609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3" name="Group 742">
              <a:extLst>
                <a:ext uri="{FF2B5EF4-FFF2-40B4-BE49-F238E27FC236}">
                  <a16:creationId xmlns:a16="http://schemas.microsoft.com/office/drawing/2014/main" id="{B048839E-98BF-10E1-BBE9-6ECDCE31513C}"/>
                </a:ext>
              </a:extLst>
            </p:cNvPr>
            <p:cNvGrpSpPr/>
            <p:nvPr/>
          </p:nvGrpSpPr>
          <p:grpSpPr>
            <a:xfrm>
              <a:off x="6350456" y="3969949"/>
              <a:ext cx="409539" cy="184666"/>
              <a:chOff x="3087785" y="4744547"/>
              <a:chExt cx="409539" cy="142545"/>
            </a:xfrm>
          </p:grpSpPr>
          <p:sp>
            <p:nvSpPr>
              <p:cNvPr id="824" name="TextBox 823">
                <a:extLst>
                  <a:ext uri="{FF2B5EF4-FFF2-40B4-BE49-F238E27FC236}">
                    <a16:creationId xmlns:a16="http://schemas.microsoft.com/office/drawing/2014/main" id="{E6605C74-A447-9F97-49F6-D78A64AC8D02}"/>
                  </a:ext>
                </a:extLst>
              </p:cNvPr>
              <p:cNvSpPr txBox="1"/>
              <p:nvPr/>
            </p:nvSpPr>
            <p:spPr>
              <a:xfrm>
                <a:off x="3087785" y="47445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-5</a:t>
                </a:r>
              </a:p>
            </p:txBody>
          </p:sp>
          <p:cxnSp>
            <p:nvCxnSpPr>
              <p:cNvPr id="825" name="Straight Connector 824">
                <a:extLst>
                  <a:ext uri="{FF2B5EF4-FFF2-40B4-BE49-F238E27FC236}">
                    <a16:creationId xmlns:a16="http://schemas.microsoft.com/office/drawing/2014/main" id="{C3C9FA11-7474-305F-8B9E-8A70DCC05B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124" y="48182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4" name="Straight Connector 743">
              <a:extLst>
                <a:ext uri="{FF2B5EF4-FFF2-40B4-BE49-F238E27FC236}">
                  <a16:creationId xmlns:a16="http://schemas.microsoft.com/office/drawing/2014/main" id="{FAFD15B8-747B-0868-45D4-1512BF7A1558}"/>
                </a:ext>
              </a:extLst>
            </p:cNvPr>
            <p:cNvCxnSpPr>
              <a:cxnSpLocks/>
            </p:cNvCxnSpPr>
            <p:nvPr/>
          </p:nvCxnSpPr>
          <p:spPr>
            <a:xfrm>
              <a:off x="6748325" y="4860413"/>
              <a:ext cx="4349166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5" name="TextBox 744">
              <a:extLst>
                <a:ext uri="{FF2B5EF4-FFF2-40B4-BE49-F238E27FC236}">
                  <a16:creationId xmlns:a16="http://schemas.microsoft.com/office/drawing/2014/main" id="{A7D241F6-677D-B1CE-CB24-A467024F3531}"/>
                </a:ext>
              </a:extLst>
            </p:cNvPr>
            <p:cNvSpPr txBox="1"/>
            <p:nvPr/>
          </p:nvSpPr>
          <p:spPr>
            <a:xfrm>
              <a:off x="7047280" y="4966305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746" name="Straight Connector 745">
              <a:extLst>
                <a:ext uri="{FF2B5EF4-FFF2-40B4-BE49-F238E27FC236}">
                  <a16:creationId xmlns:a16="http://schemas.microsoft.com/office/drawing/2014/main" id="{D4E27B02-6CC5-3B71-41DA-129990D0B1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085705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7" name="TextBox 746">
              <a:extLst>
                <a:ext uri="{FF2B5EF4-FFF2-40B4-BE49-F238E27FC236}">
                  <a16:creationId xmlns:a16="http://schemas.microsoft.com/office/drawing/2014/main" id="{E8A1C4B8-6E9F-75A9-E852-0C40703ED459}"/>
                </a:ext>
              </a:extLst>
            </p:cNvPr>
            <p:cNvSpPr txBox="1"/>
            <p:nvPr/>
          </p:nvSpPr>
          <p:spPr>
            <a:xfrm>
              <a:off x="8013240" y="4966305"/>
              <a:ext cx="22604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6</a:t>
              </a:r>
            </a:p>
          </p:txBody>
        </p:sp>
        <p:cxnSp>
          <p:nvCxnSpPr>
            <p:cNvPr id="748" name="Straight Connector 747">
              <a:extLst>
                <a:ext uri="{FF2B5EF4-FFF2-40B4-BE49-F238E27FC236}">
                  <a16:creationId xmlns:a16="http://schemas.microsoft.com/office/drawing/2014/main" id="{86D4C2C3-A1CE-655D-DC5C-50ED3BAEEFA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144374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9" name="Straight Connector 748">
              <a:extLst>
                <a:ext uri="{FF2B5EF4-FFF2-40B4-BE49-F238E27FC236}">
                  <a16:creationId xmlns:a16="http://schemas.microsoft.com/office/drawing/2014/main" id="{529D0930-7C09-966D-1B06-737CF442399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909699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0" name="TextBox 749">
              <a:extLst>
                <a:ext uri="{FF2B5EF4-FFF2-40B4-BE49-F238E27FC236}">
                  <a16:creationId xmlns:a16="http://schemas.microsoft.com/office/drawing/2014/main" id="{0FFB8DE0-BF62-C7CD-CCE9-29F474ABE37F}"/>
                </a:ext>
              </a:extLst>
            </p:cNvPr>
            <p:cNvSpPr txBox="1"/>
            <p:nvPr/>
          </p:nvSpPr>
          <p:spPr>
            <a:xfrm>
              <a:off x="10799129" y="4966305"/>
              <a:ext cx="29859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24</a:t>
              </a:r>
            </a:p>
          </p:txBody>
        </p:sp>
        <p:grpSp>
          <p:nvGrpSpPr>
            <p:cNvPr id="751" name="Group 750">
              <a:extLst>
                <a:ext uri="{FF2B5EF4-FFF2-40B4-BE49-F238E27FC236}">
                  <a16:creationId xmlns:a16="http://schemas.microsoft.com/office/drawing/2014/main" id="{90F69F51-181C-3B0E-7BCA-2089DCCE9963}"/>
                </a:ext>
              </a:extLst>
            </p:cNvPr>
            <p:cNvGrpSpPr/>
            <p:nvPr/>
          </p:nvGrpSpPr>
          <p:grpSpPr>
            <a:xfrm>
              <a:off x="6350456" y="4643629"/>
              <a:ext cx="409539" cy="184666"/>
              <a:chOff x="3240185" y="4896947"/>
              <a:chExt cx="409539" cy="142545"/>
            </a:xfrm>
          </p:grpSpPr>
          <p:sp>
            <p:nvSpPr>
              <p:cNvPr id="822" name="TextBox 821">
                <a:extLst>
                  <a:ext uri="{FF2B5EF4-FFF2-40B4-BE49-F238E27FC236}">
                    <a16:creationId xmlns:a16="http://schemas.microsoft.com/office/drawing/2014/main" id="{1574CA01-5896-6DF0-B368-731664A9AD9F}"/>
                  </a:ext>
                </a:extLst>
              </p:cNvPr>
              <p:cNvSpPr txBox="1"/>
              <p:nvPr/>
            </p:nvSpPr>
            <p:spPr>
              <a:xfrm>
                <a:off x="3240185" y="48969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-10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823" name="Straight Connector 822">
                <a:extLst>
                  <a:ext uri="{FF2B5EF4-FFF2-40B4-BE49-F238E27FC236}">
                    <a16:creationId xmlns:a16="http://schemas.microsoft.com/office/drawing/2014/main" id="{CFD669A0-E331-F4A0-DC90-25227FA865F0}"/>
                  </a:ext>
                </a:extLst>
              </p:cNvPr>
              <p:cNvCxnSpPr/>
              <p:nvPr/>
            </p:nvCxnSpPr>
            <p:spPr>
              <a:xfrm>
                <a:off x="3588524" y="49706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2" name="TextBox 751">
              <a:extLst>
                <a:ext uri="{FF2B5EF4-FFF2-40B4-BE49-F238E27FC236}">
                  <a16:creationId xmlns:a16="http://schemas.microsoft.com/office/drawing/2014/main" id="{9FCD843E-34D1-1C2B-4154-53D501A02B64}"/>
                </a:ext>
              </a:extLst>
            </p:cNvPr>
            <p:cNvSpPr txBox="1"/>
            <p:nvPr/>
          </p:nvSpPr>
          <p:spPr>
            <a:xfrm>
              <a:off x="7318266" y="5253788"/>
              <a:ext cx="321107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Months since randomisation</a:t>
              </a:r>
            </a:p>
          </p:txBody>
        </p:sp>
        <p:grpSp>
          <p:nvGrpSpPr>
            <p:cNvPr id="753" name="Group 752">
              <a:extLst>
                <a:ext uri="{FF2B5EF4-FFF2-40B4-BE49-F238E27FC236}">
                  <a16:creationId xmlns:a16="http://schemas.microsoft.com/office/drawing/2014/main" id="{144F542C-81DF-5CF7-FDBC-D44E39F62C6F}"/>
                </a:ext>
              </a:extLst>
            </p:cNvPr>
            <p:cNvGrpSpPr/>
            <p:nvPr/>
          </p:nvGrpSpPr>
          <p:grpSpPr>
            <a:xfrm>
              <a:off x="6904804" y="2554132"/>
              <a:ext cx="1364857" cy="389594"/>
              <a:chOff x="3642133" y="3907477"/>
              <a:chExt cx="1364857" cy="389594"/>
            </a:xfrm>
          </p:grpSpPr>
          <p:sp>
            <p:nvSpPr>
              <p:cNvPr id="819" name="TextBox 818">
                <a:extLst>
                  <a:ext uri="{FF2B5EF4-FFF2-40B4-BE49-F238E27FC236}">
                    <a16:creationId xmlns:a16="http://schemas.microsoft.com/office/drawing/2014/main" id="{47F20519-5B4B-DE1F-C03B-B39808C7A278}"/>
                  </a:ext>
                </a:extLst>
              </p:cNvPr>
              <p:cNvSpPr txBox="1"/>
              <p:nvPr/>
            </p:nvSpPr>
            <p:spPr>
              <a:xfrm>
                <a:off x="3783331" y="3907477"/>
                <a:ext cx="1223659" cy="389594"/>
              </a:xfrm>
              <a:prstGeom prst="rect">
                <a:avLst/>
              </a:prstGeom>
              <a:noFill/>
            </p:spPr>
            <p:txBody>
              <a:bodyPr wrap="non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Testosterone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Placebo</a:t>
                </a:r>
              </a:p>
            </p:txBody>
          </p:sp>
          <p:sp>
            <p:nvSpPr>
              <p:cNvPr id="820" name="Rectangle 819">
                <a:extLst>
                  <a:ext uri="{FF2B5EF4-FFF2-40B4-BE49-F238E27FC236}">
                    <a16:creationId xmlns:a16="http://schemas.microsoft.com/office/drawing/2014/main" id="{8FF74FD3-F6B1-5C4B-8672-BFF05DB44C56}"/>
                  </a:ext>
                </a:extLst>
              </p:cNvPr>
              <p:cNvSpPr/>
              <p:nvPr/>
            </p:nvSpPr>
            <p:spPr>
              <a:xfrm>
                <a:off x="3642133" y="3941861"/>
                <a:ext cx="90488" cy="9048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821" name="Rectangle 820">
                <a:extLst>
                  <a:ext uri="{FF2B5EF4-FFF2-40B4-BE49-F238E27FC236}">
                    <a16:creationId xmlns:a16="http://schemas.microsoft.com/office/drawing/2014/main" id="{EDC7440B-2215-90DD-68A6-5C0081F13C46}"/>
                  </a:ext>
                </a:extLst>
              </p:cNvPr>
              <p:cNvSpPr/>
              <p:nvPr/>
            </p:nvSpPr>
            <p:spPr>
              <a:xfrm>
                <a:off x="3642133" y="4134627"/>
                <a:ext cx="90488" cy="904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754" name="Group 753">
              <a:extLst>
                <a:ext uri="{FF2B5EF4-FFF2-40B4-BE49-F238E27FC236}">
                  <a16:creationId xmlns:a16="http://schemas.microsoft.com/office/drawing/2014/main" id="{E34AA65B-6AF6-63DF-903A-6E16D0AE11F4}"/>
                </a:ext>
              </a:extLst>
            </p:cNvPr>
            <p:cNvGrpSpPr/>
            <p:nvPr/>
          </p:nvGrpSpPr>
          <p:grpSpPr>
            <a:xfrm>
              <a:off x="6302162" y="3296269"/>
              <a:ext cx="457833" cy="184666"/>
              <a:chOff x="3039491" y="3561914"/>
              <a:chExt cx="457833" cy="142545"/>
            </a:xfrm>
          </p:grpSpPr>
          <p:sp>
            <p:nvSpPr>
              <p:cNvPr id="817" name="TextBox 816">
                <a:extLst>
                  <a:ext uri="{FF2B5EF4-FFF2-40B4-BE49-F238E27FC236}">
                    <a16:creationId xmlns:a16="http://schemas.microsoft.com/office/drawing/2014/main" id="{5CC52EA2-6FDF-13D9-B2D7-8A0717E03045}"/>
                  </a:ext>
                </a:extLst>
              </p:cNvPr>
              <p:cNvSpPr txBox="1"/>
              <p:nvPr/>
            </p:nvSpPr>
            <p:spPr>
              <a:xfrm>
                <a:off x="3039491" y="3561914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818" name="Straight Connector 817">
                <a:extLst>
                  <a:ext uri="{FF2B5EF4-FFF2-40B4-BE49-F238E27FC236}">
                    <a16:creationId xmlns:a16="http://schemas.microsoft.com/office/drawing/2014/main" id="{87AC6FB8-D8E1-01C8-63B7-43A06FC2F98F}"/>
                  </a:ext>
                </a:extLst>
              </p:cNvPr>
              <p:cNvCxnSpPr/>
              <p:nvPr/>
            </p:nvCxnSpPr>
            <p:spPr>
              <a:xfrm>
                <a:off x="3436124" y="363497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6" name="TextBox 755">
              <a:extLst>
                <a:ext uri="{FF2B5EF4-FFF2-40B4-BE49-F238E27FC236}">
                  <a16:creationId xmlns:a16="http://schemas.microsoft.com/office/drawing/2014/main" id="{BF1BC3F2-3F7E-1486-23F7-2BFDCB38BA07}"/>
                </a:ext>
              </a:extLst>
            </p:cNvPr>
            <p:cNvSpPr txBox="1"/>
            <p:nvPr/>
          </p:nvSpPr>
          <p:spPr>
            <a:xfrm>
              <a:off x="8915276" y="4966305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12</a:t>
              </a:r>
            </a:p>
          </p:txBody>
        </p:sp>
        <p:cxnSp>
          <p:nvCxnSpPr>
            <p:cNvPr id="757" name="Straight Connector 756">
              <a:extLst>
                <a:ext uri="{FF2B5EF4-FFF2-40B4-BE49-F238E27FC236}">
                  <a16:creationId xmlns:a16="http://schemas.microsoft.com/office/drawing/2014/main" id="{D235456B-A683-7831-C485-CDD1F4DD40C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027036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71F6D52E-AF0E-C66F-AA32-A7D97E962D3C}"/>
                </a:ext>
              </a:extLst>
            </p:cNvPr>
            <p:cNvGrpSpPr/>
            <p:nvPr/>
          </p:nvGrpSpPr>
          <p:grpSpPr>
            <a:xfrm>
              <a:off x="7175728" y="3322332"/>
              <a:ext cx="3896131" cy="718712"/>
              <a:chOff x="7175728" y="3322332"/>
              <a:chExt cx="3896131" cy="718712"/>
            </a:xfrm>
          </p:grpSpPr>
          <p:sp>
            <p:nvSpPr>
              <p:cNvPr id="763" name="Rectangle 762">
                <a:extLst>
                  <a:ext uri="{FF2B5EF4-FFF2-40B4-BE49-F238E27FC236}">
                    <a16:creationId xmlns:a16="http://schemas.microsoft.com/office/drawing/2014/main" id="{AEF7AA70-6365-3D8C-8B2E-782B2FDF117E}"/>
                  </a:ext>
                </a:extLst>
              </p:cNvPr>
              <p:cNvSpPr/>
              <p:nvPr/>
            </p:nvSpPr>
            <p:spPr>
              <a:xfrm rot="2700000">
                <a:off x="7175729" y="3322331"/>
                <a:ext cx="135535" cy="13553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65" name="Group 764">
                <a:extLst>
                  <a:ext uri="{FF2B5EF4-FFF2-40B4-BE49-F238E27FC236}">
                    <a16:creationId xmlns:a16="http://schemas.microsoft.com/office/drawing/2014/main" id="{5CBCC440-3DF5-975D-4816-5185357AADA9}"/>
                  </a:ext>
                </a:extLst>
              </p:cNvPr>
              <p:cNvGrpSpPr/>
              <p:nvPr/>
            </p:nvGrpSpPr>
            <p:grpSpPr>
              <a:xfrm>
                <a:off x="8115812" y="3827142"/>
                <a:ext cx="135538" cy="137525"/>
                <a:chOff x="9145072" y="3778275"/>
                <a:chExt cx="169948" cy="172439"/>
              </a:xfrm>
            </p:grpSpPr>
            <p:cxnSp>
              <p:nvCxnSpPr>
                <p:cNvPr id="782" name="Straight Connector 781">
                  <a:extLst>
                    <a:ext uri="{FF2B5EF4-FFF2-40B4-BE49-F238E27FC236}">
                      <a16:creationId xmlns:a16="http://schemas.microsoft.com/office/drawing/2014/main" id="{15C972DB-F8AA-086C-F6E5-1AF5ED11A2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70663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3" name="Straight Connector 782">
                  <a:extLst>
                    <a:ext uri="{FF2B5EF4-FFF2-40B4-BE49-F238E27FC236}">
                      <a16:creationId xmlns:a16="http://schemas.microsoft.com/office/drawing/2014/main" id="{C35071BA-5857-906F-69A0-B51FB1DB7C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3778275"/>
                  <a:ext cx="0" cy="16959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4" name="Straight Connector 783">
                  <a:extLst>
                    <a:ext uri="{FF2B5EF4-FFF2-40B4-BE49-F238E27FC236}">
                      <a16:creationId xmlns:a16="http://schemas.microsoft.com/office/drawing/2014/main" id="{46173950-29A4-6F43-CA5D-C6A253C0CA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86815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85" name="Rectangle 784">
                  <a:extLst>
                    <a:ext uri="{FF2B5EF4-FFF2-40B4-BE49-F238E27FC236}">
                      <a16:creationId xmlns:a16="http://schemas.microsoft.com/office/drawing/2014/main" id="{5D4FAAF2-F867-E8DD-11CC-E9026C690A34}"/>
                    </a:ext>
                  </a:extLst>
                </p:cNvPr>
                <p:cNvSpPr/>
                <p:nvPr/>
              </p:nvSpPr>
              <p:spPr>
                <a:xfrm rot="2700000">
                  <a:off x="9145072" y="3780766"/>
                  <a:ext cx="169948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6" name="Group 765">
                <a:extLst>
                  <a:ext uri="{FF2B5EF4-FFF2-40B4-BE49-F238E27FC236}">
                    <a16:creationId xmlns:a16="http://schemas.microsoft.com/office/drawing/2014/main" id="{E7AA2457-C00A-A553-165B-E45F9475366E}"/>
                  </a:ext>
                </a:extLst>
              </p:cNvPr>
              <p:cNvGrpSpPr/>
              <p:nvPr/>
            </p:nvGrpSpPr>
            <p:grpSpPr>
              <a:xfrm>
                <a:off x="9054542" y="3899292"/>
                <a:ext cx="135538" cy="141752"/>
                <a:chOff x="9145044" y="4827069"/>
                <a:chExt cx="169948" cy="177739"/>
              </a:xfrm>
            </p:grpSpPr>
            <p:cxnSp>
              <p:nvCxnSpPr>
                <p:cNvPr id="778" name="Straight Connector 777">
                  <a:extLst>
                    <a:ext uri="{FF2B5EF4-FFF2-40B4-BE49-F238E27FC236}">
                      <a16:creationId xmlns:a16="http://schemas.microsoft.com/office/drawing/2014/main" id="{3AF3C77F-E4F8-86A7-19B8-DF71ABE6CB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747778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9" name="Straight Connector 778">
                  <a:extLst>
                    <a:ext uri="{FF2B5EF4-FFF2-40B4-BE49-F238E27FC236}">
                      <a16:creationId xmlns:a16="http://schemas.microsoft.com/office/drawing/2014/main" id="{C414E9A3-E565-25CB-7F7E-E47EB42018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4829765"/>
                  <a:ext cx="0" cy="16892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0" name="Straight Connector 779">
                  <a:extLst>
                    <a:ext uri="{FF2B5EF4-FFF2-40B4-BE49-F238E27FC236}">
                      <a16:creationId xmlns:a16="http://schemas.microsoft.com/office/drawing/2014/main" id="{6496B944-30FD-0AB3-F713-735780142C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92551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81" name="Rectangle 780">
                  <a:extLst>
                    <a:ext uri="{FF2B5EF4-FFF2-40B4-BE49-F238E27FC236}">
                      <a16:creationId xmlns:a16="http://schemas.microsoft.com/office/drawing/2014/main" id="{8313A93C-42EE-BE72-35E2-FAE2491595DD}"/>
                    </a:ext>
                  </a:extLst>
                </p:cNvPr>
                <p:cNvSpPr/>
                <p:nvPr/>
              </p:nvSpPr>
              <p:spPr>
                <a:xfrm rot="2700000">
                  <a:off x="9145046" y="4830284"/>
                  <a:ext cx="169944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8" name="Group 767">
                <a:extLst>
                  <a:ext uri="{FF2B5EF4-FFF2-40B4-BE49-F238E27FC236}">
                    <a16:creationId xmlns:a16="http://schemas.microsoft.com/office/drawing/2014/main" id="{349B4A6E-11EA-DB58-C1E4-FE0E0A9C87B8}"/>
                  </a:ext>
                </a:extLst>
              </p:cNvPr>
              <p:cNvGrpSpPr/>
              <p:nvPr/>
            </p:nvGrpSpPr>
            <p:grpSpPr>
              <a:xfrm>
                <a:off x="10936321" y="3799136"/>
                <a:ext cx="135538" cy="160668"/>
                <a:chOff x="9145056" y="4826076"/>
                <a:chExt cx="169948" cy="201458"/>
              </a:xfrm>
            </p:grpSpPr>
            <p:cxnSp>
              <p:nvCxnSpPr>
                <p:cNvPr id="770" name="Straight Connector 769">
                  <a:extLst>
                    <a:ext uri="{FF2B5EF4-FFF2-40B4-BE49-F238E27FC236}">
                      <a16:creationId xmlns:a16="http://schemas.microsoft.com/office/drawing/2014/main" id="{41B2B981-5EDE-EF41-8935-B2BF662626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1" y="474678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1" name="Straight Connector 770">
                  <a:extLst>
                    <a:ext uri="{FF2B5EF4-FFF2-40B4-BE49-F238E27FC236}">
                      <a16:creationId xmlns:a16="http://schemas.microsoft.com/office/drawing/2014/main" id="{C45018CA-4FD9-243A-6F64-CF7CC6472F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1" y="4832636"/>
                  <a:ext cx="0" cy="18859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2" name="Straight Connector 771">
                  <a:extLst>
                    <a:ext uri="{FF2B5EF4-FFF2-40B4-BE49-F238E27FC236}">
                      <a16:creationId xmlns:a16="http://schemas.microsoft.com/office/drawing/2014/main" id="{F6328A21-64F7-9823-70E3-D26BC09E8A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6" y="494824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73" name="Rectangle 772">
                  <a:extLst>
                    <a:ext uri="{FF2B5EF4-FFF2-40B4-BE49-F238E27FC236}">
                      <a16:creationId xmlns:a16="http://schemas.microsoft.com/office/drawing/2014/main" id="{D505C9A5-F4D1-E2AC-7AF1-C0D7CFA63491}"/>
                    </a:ext>
                  </a:extLst>
                </p:cNvPr>
                <p:cNvSpPr/>
                <p:nvPr/>
              </p:nvSpPr>
              <p:spPr>
                <a:xfrm rot="2700000">
                  <a:off x="9145058" y="4839077"/>
                  <a:ext cx="169943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7BB9C82-9AAA-5A82-CA28-6AB38B4DC48E}"/>
                  </a:ext>
                </a:extLst>
              </p:cNvPr>
              <p:cNvSpPr/>
              <p:nvPr/>
            </p:nvSpPr>
            <p:spPr>
              <a:xfrm>
                <a:off x="7242810" y="3390900"/>
                <a:ext cx="3764280" cy="579120"/>
              </a:xfrm>
              <a:custGeom>
                <a:avLst/>
                <a:gdLst>
                  <a:gd name="connsiteX0" fmla="*/ 0 w 3764280"/>
                  <a:gd name="connsiteY0" fmla="*/ 0 h 579120"/>
                  <a:gd name="connsiteX1" fmla="*/ 942975 w 3764280"/>
                  <a:gd name="connsiteY1" fmla="*/ 506730 h 579120"/>
                  <a:gd name="connsiteX2" fmla="*/ 1880235 w 3764280"/>
                  <a:gd name="connsiteY2" fmla="*/ 579120 h 579120"/>
                  <a:gd name="connsiteX3" fmla="*/ 3764280 w 3764280"/>
                  <a:gd name="connsiteY3" fmla="*/ 485775 h 579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64280" h="579120">
                    <a:moveTo>
                      <a:pt x="0" y="0"/>
                    </a:moveTo>
                    <a:lnTo>
                      <a:pt x="942975" y="506730"/>
                    </a:lnTo>
                    <a:lnTo>
                      <a:pt x="1880235" y="579120"/>
                    </a:lnTo>
                    <a:lnTo>
                      <a:pt x="3764280" y="485775"/>
                    </a:lnTo>
                  </a:path>
                </a:pathLst>
              </a:custGeom>
              <a:noFill/>
              <a:ln w="285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5D65C628-8B2B-843C-F6BA-F372694599D5}"/>
                </a:ext>
              </a:extLst>
            </p:cNvPr>
            <p:cNvGrpSpPr/>
            <p:nvPr/>
          </p:nvGrpSpPr>
          <p:grpSpPr>
            <a:xfrm>
              <a:off x="7061621" y="3322331"/>
              <a:ext cx="3896117" cy="941063"/>
              <a:chOff x="7061621" y="3322331"/>
              <a:chExt cx="3896117" cy="941063"/>
            </a:xfrm>
          </p:grpSpPr>
          <p:sp>
            <p:nvSpPr>
              <p:cNvPr id="790" name="Rectangle 789">
                <a:extLst>
                  <a:ext uri="{FF2B5EF4-FFF2-40B4-BE49-F238E27FC236}">
                    <a16:creationId xmlns:a16="http://schemas.microsoft.com/office/drawing/2014/main" id="{0BD5FE7E-CF5E-1CD4-1295-BC743F868CCB}"/>
                  </a:ext>
                </a:extLst>
              </p:cNvPr>
              <p:cNvSpPr/>
              <p:nvPr/>
            </p:nvSpPr>
            <p:spPr>
              <a:xfrm rot="2700000">
                <a:off x="7061622" y="3322330"/>
                <a:ext cx="135535" cy="13553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92" name="Group 791">
                <a:extLst>
                  <a:ext uri="{FF2B5EF4-FFF2-40B4-BE49-F238E27FC236}">
                    <a16:creationId xmlns:a16="http://schemas.microsoft.com/office/drawing/2014/main" id="{733E95FE-1F69-D88F-59E6-16CB9C368C1C}"/>
                  </a:ext>
                </a:extLst>
              </p:cNvPr>
              <p:cNvGrpSpPr/>
              <p:nvPr/>
            </p:nvGrpSpPr>
            <p:grpSpPr>
              <a:xfrm>
                <a:off x="8001673" y="4031668"/>
                <a:ext cx="135538" cy="141947"/>
                <a:chOff x="9145040" y="2861112"/>
                <a:chExt cx="169948" cy="177988"/>
              </a:xfrm>
            </p:grpSpPr>
            <p:cxnSp>
              <p:nvCxnSpPr>
                <p:cNvPr id="809" name="Straight Connector 808">
                  <a:extLst>
                    <a:ext uri="{FF2B5EF4-FFF2-40B4-BE49-F238E27FC236}">
                      <a16:creationId xmlns:a16="http://schemas.microsoft.com/office/drawing/2014/main" id="{014C6553-F389-552C-BDE5-681B722290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80480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10" name="Straight Connector 809">
                  <a:extLst>
                    <a:ext uri="{FF2B5EF4-FFF2-40B4-BE49-F238E27FC236}">
                      <a16:creationId xmlns:a16="http://schemas.microsoft.com/office/drawing/2014/main" id="{1470BA5B-FB28-F5F6-9392-FC4BA8B371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2861112"/>
                  <a:ext cx="0" cy="174374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11" name="Straight Connector 810">
                  <a:extLst>
                    <a:ext uri="{FF2B5EF4-FFF2-40B4-BE49-F238E27FC236}">
                      <a16:creationId xmlns:a16="http://schemas.microsoft.com/office/drawing/2014/main" id="{A24CC3A4-8DC6-3434-292B-3BED3B09C9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958981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12" name="Rectangle 811">
                  <a:extLst>
                    <a:ext uri="{FF2B5EF4-FFF2-40B4-BE49-F238E27FC236}">
                      <a16:creationId xmlns:a16="http://schemas.microsoft.com/office/drawing/2014/main" id="{07BCBAA2-DD90-7737-324E-6AEBC45ED756}"/>
                    </a:ext>
                  </a:extLst>
                </p:cNvPr>
                <p:cNvSpPr/>
                <p:nvPr/>
              </p:nvSpPr>
              <p:spPr>
                <a:xfrm rot="2700000">
                  <a:off x="9145041" y="2869154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93" name="Group 792">
                <a:extLst>
                  <a:ext uri="{FF2B5EF4-FFF2-40B4-BE49-F238E27FC236}">
                    <a16:creationId xmlns:a16="http://schemas.microsoft.com/office/drawing/2014/main" id="{D87AA7B7-8077-FBB7-BCC8-DF1FF29484B9}"/>
                  </a:ext>
                </a:extLst>
              </p:cNvPr>
              <p:cNvGrpSpPr/>
              <p:nvPr/>
            </p:nvGrpSpPr>
            <p:grpSpPr>
              <a:xfrm>
                <a:off x="8940433" y="4124908"/>
                <a:ext cx="135538" cy="138486"/>
                <a:chOff x="9145041" y="3941278"/>
                <a:chExt cx="169948" cy="173647"/>
              </a:xfrm>
            </p:grpSpPr>
            <p:cxnSp>
              <p:nvCxnSpPr>
                <p:cNvPr id="805" name="Straight Connector 804">
                  <a:extLst>
                    <a:ext uri="{FF2B5EF4-FFF2-40B4-BE49-F238E27FC236}">
                      <a16:creationId xmlns:a16="http://schemas.microsoft.com/office/drawing/2014/main" id="{6FD11FBF-2778-74CB-3244-BB0336DF2D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86531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06" name="Straight Connector 805">
                  <a:extLst>
                    <a:ext uri="{FF2B5EF4-FFF2-40B4-BE49-F238E27FC236}">
                      <a16:creationId xmlns:a16="http://schemas.microsoft.com/office/drawing/2014/main" id="{C966658A-7678-6746-BB6A-631C62E135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941278"/>
                  <a:ext cx="0" cy="17364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07" name="Straight Connector 806">
                  <a:extLst>
                    <a:ext uri="{FF2B5EF4-FFF2-40B4-BE49-F238E27FC236}">
                      <a16:creationId xmlns:a16="http://schemas.microsoft.com/office/drawing/2014/main" id="{67EE5A44-A0CD-7B27-5CA6-177984AE6F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03212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08" name="Rectangle 807">
                  <a:extLst>
                    <a:ext uri="{FF2B5EF4-FFF2-40B4-BE49-F238E27FC236}">
                      <a16:creationId xmlns:a16="http://schemas.microsoft.com/office/drawing/2014/main" id="{92CAC0C8-7042-9B58-8392-4C0DEE20CA3B}"/>
                    </a:ext>
                  </a:extLst>
                </p:cNvPr>
                <p:cNvSpPr/>
                <p:nvPr/>
              </p:nvSpPr>
              <p:spPr>
                <a:xfrm rot="2700000">
                  <a:off x="9145042" y="3941599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95" name="Group 794">
                <a:extLst>
                  <a:ext uri="{FF2B5EF4-FFF2-40B4-BE49-F238E27FC236}">
                    <a16:creationId xmlns:a16="http://schemas.microsoft.com/office/drawing/2014/main" id="{6D1BE4D8-1537-6B45-554E-4642214ADD07}"/>
                  </a:ext>
                </a:extLst>
              </p:cNvPr>
              <p:cNvGrpSpPr/>
              <p:nvPr/>
            </p:nvGrpSpPr>
            <p:grpSpPr>
              <a:xfrm>
                <a:off x="10822200" y="4004633"/>
                <a:ext cx="135538" cy="148784"/>
                <a:chOff x="9145042" y="4386393"/>
                <a:chExt cx="169948" cy="186557"/>
              </a:xfrm>
            </p:grpSpPr>
            <p:cxnSp>
              <p:nvCxnSpPr>
                <p:cNvPr id="797" name="Straight Connector 796">
                  <a:extLst>
                    <a:ext uri="{FF2B5EF4-FFF2-40B4-BE49-F238E27FC236}">
                      <a16:creationId xmlns:a16="http://schemas.microsoft.com/office/drawing/2014/main" id="{AD85358E-5034-A308-6AED-A5C863DA11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430710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98" name="Straight Connector 797">
                  <a:extLst>
                    <a:ext uri="{FF2B5EF4-FFF2-40B4-BE49-F238E27FC236}">
                      <a16:creationId xmlns:a16="http://schemas.microsoft.com/office/drawing/2014/main" id="{1A99CCA0-4393-EE37-66D4-78EDC79A99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4388385"/>
                  <a:ext cx="0" cy="18393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99" name="Straight Connector 798">
                  <a:extLst>
                    <a:ext uri="{FF2B5EF4-FFF2-40B4-BE49-F238E27FC236}">
                      <a16:creationId xmlns:a16="http://schemas.microsoft.com/office/drawing/2014/main" id="{CAB31F24-44EE-1460-59DF-2A674CB8A2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4493659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00" name="Rectangle 799">
                  <a:extLst>
                    <a:ext uri="{FF2B5EF4-FFF2-40B4-BE49-F238E27FC236}">
                      <a16:creationId xmlns:a16="http://schemas.microsoft.com/office/drawing/2014/main" id="{6E32D643-B2E5-C5CC-B12E-7596997D936C}"/>
                    </a:ext>
                  </a:extLst>
                </p:cNvPr>
                <p:cNvSpPr/>
                <p:nvPr/>
              </p:nvSpPr>
              <p:spPr>
                <a:xfrm rot="2700000">
                  <a:off x="9145043" y="4391811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6D218B95-777D-D5C6-A39B-1859FACD9FF9}"/>
                  </a:ext>
                </a:extLst>
              </p:cNvPr>
              <p:cNvSpPr/>
              <p:nvPr/>
            </p:nvSpPr>
            <p:spPr>
              <a:xfrm>
                <a:off x="7130415" y="3387090"/>
                <a:ext cx="3760470" cy="805815"/>
              </a:xfrm>
              <a:custGeom>
                <a:avLst/>
                <a:gdLst>
                  <a:gd name="connsiteX0" fmla="*/ 0 w 3760470"/>
                  <a:gd name="connsiteY0" fmla="*/ 0 h 805815"/>
                  <a:gd name="connsiteX1" fmla="*/ 939165 w 3760470"/>
                  <a:gd name="connsiteY1" fmla="*/ 720090 h 805815"/>
                  <a:gd name="connsiteX2" fmla="*/ 1880235 w 3760470"/>
                  <a:gd name="connsiteY2" fmla="*/ 805815 h 805815"/>
                  <a:gd name="connsiteX3" fmla="*/ 3760470 w 3760470"/>
                  <a:gd name="connsiteY3" fmla="*/ 693420 h 805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60470" h="805815">
                    <a:moveTo>
                      <a:pt x="0" y="0"/>
                    </a:moveTo>
                    <a:lnTo>
                      <a:pt x="939165" y="720090"/>
                    </a:lnTo>
                    <a:lnTo>
                      <a:pt x="1880235" y="805815"/>
                    </a:lnTo>
                    <a:lnTo>
                      <a:pt x="3760470" y="693420"/>
                    </a:ln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609856C-181A-8A91-9269-079B175E27F7}"/>
              </a:ext>
            </a:extLst>
          </p:cNvPr>
          <p:cNvSpPr txBox="1"/>
          <p:nvPr/>
        </p:nvSpPr>
        <p:spPr>
          <a:xfrm>
            <a:off x="1641198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p=0.001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DEC660-DB16-584D-00B7-3125902E881B}"/>
              </a:ext>
            </a:extLst>
          </p:cNvPr>
          <p:cNvSpPr txBox="1"/>
          <p:nvPr/>
        </p:nvSpPr>
        <p:spPr>
          <a:xfrm>
            <a:off x="2108179" y="325439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-2.3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(-3.6, -1.0)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E1D23B-A2D9-4185-5221-DF815088A0F8}"/>
              </a:ext>
            </a:extLst>
          </p:cNvPr>
          <p:cNvSpPr txBox="1"/>
          <p:nvPr/>
        </p:nvSpPr>
        <p:spPr>
          <a:xfrm>
            <a:off x="3045849" y="340679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-2.5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(-3.9, -1.1)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DBD1C5-7232-E14D-68D9-69F1CF140E20}"/>
              </a:ext>
            </a:extLst>
          </p:cNvPr>
          <p:cNvSpPr txBox="1"/>
          <p:nvPr/>
        </p:nvSpPr>
        <p:spPr>
          <a:xfrm>
            <a:off x="4876536" y="3246773"/>
            <a:ext cx="143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-2.7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(-4.3, -1.0)</a:t>
            </a:r>
          </a:p>
        </p:txBody>
      </p:sp>
      <p:sp>
        <p:nvSpPr>
          <p:cNvPr id="642" name="TextBox 641">
            <a:extLst>
              <a:ext uri="{FF2B5EF4-FFF2-40B4-BE49-F238E27FC236}">
                <a16:creationId xmlns:a16="http://schemas.microsoft.com/office/drawing/2014/main" id="{6F23C0B6-DC37-C3C6-F41F-3758EEA888E1}"/>
              </a:ext>
            </a:extLst>
          </p:cNvPr>
          <p:cNvSpPr txBox="1"/>
          <p:nvPr/>
        </p:nvSpPr>
        <p:spPr>
          <a:xfrm>
            <a:off x="6929154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p&lt;0.001</a:t>
            </a:r>
          </a:p>
        </p:txBody>
      </p:sp>
      <p:sp>
        <p:nvSpPr>
          <p:cNvPr id="643" name="TextBox 642">
            <a:extLst>
              <a:ext uri="{FF2B5EF4-FFF2-40B4-BE49-F238E27FC236}">
                <a16:creationId xmlns:a16="http://schemas.microsoft.com/office/drawing/2014/main" id="{BADF95D0-C763-27B4-40F1-E175244A7887}"/>
              </a:ext>
            </a:extLst>
          </p:cNvPr>
          <p:cNvSpPr txBox="1"/>
          <p:nvPr/>
        </p:nvSpPr>
        <p:spPr>
          <a:xfrm>
            <a:off x="7396135" y="325439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-1.6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(-2.2, -0.9)</a:t>
            </a:r>
          </a:p>
        </p:txBody>
      </p:sp>
      <p:sp>
        <p:nvSpPr>
          <p:cNvPr id="644" name="TextBox 643">
            <a:extLst>
              <a:ext uri="{FF2B5EF4-FFF2-40B4-BE49-F238E27FC236}">
                <a16:creationId xmlns:a16="http://schemas.microsoft.com/office/drawing/2014/main" id="{ED88FCB3-0F01-45BF-A658-654B114C92BB}"/>
              </a:ext>
            </a:extLst>
          </p:cNvPr>
          <p:cNvSpPr txBox="1"/>
          <p:nvPr/>
        </p:nvSpPr>
        <p:spPr>
          <a:xfrm>
            <a:off x="8333805" y="347537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-1.7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(-2.3, -1.0)</a:t>
            </a:r>
          </a:p>
        </p:txBody>
      </p:sp>
      <p:sp>
        <p:nvSpPr>
          <p:cNvPr id="645" name="TextBox 644">
            <a:extLst>
              <a:ext uri="{FF2B5EF4-FFF2-40B4-BE49-F238E27FC236}">
                <a16:creationId xmlns:a16="http://schemas.microsoft.com/office/drawing/2014/main" id="{60065CBD-5C47-3715-AA8B-8393F6A12423}"/>
              </a:ext>
            </a:extLst>
          </p:cNvPr>
          <p:cNvSpPr txBox="1"/>
          <p:nvPr/>
        </p:nvSpPr>
        <p:spPr>
          <a:xfrm>
            <a:off x="10164492" y="3376313"/>
            <a:ext cx="143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-1.5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(-2.3, -0.7)</a:t>
            </a:r>
          </a:p>
        </p:txBody>
      </p:sp>
    </p:spTree>
    <p:extLst>
      <p:ext uri="{BB962C8B-B14F-4D97-AF65-F5344CB8AC3E}">
        <p14:creationId xmlns:p14="http://schemas.microsoft.com/office/powerpoint/2010/main" val="8751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642" grpId="0" animBg="1"/>
      <p:bldP spid="643" grpId="0"/>
      <p:bldP spid="644" grpId="0"/>
      <p:bldP spid="6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logo with text&#10;&#10;Description automatically generated">
            <a:extLst>
              <a:ext uri="{FF2B5EF4-FFF2-40B4-BE49-F238E27FC236}">
                <a16:creationId xmlns:a16="http://schemas.microsoft.com/office/drawing/2014/main" id="{C251F83B-5860-7EF5-45DA-202F189297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34" y="5751905"/>
            <a:ext cx="1389383" cy="604438"/>
          </a:xfrm>
          <a:prstGeom prst="rect">
            <a:avLst/>
          </a:prstGeom>
        </p:spPr>
      </p:pic>
      <p:sp>
        <p:nvSpPr>
          <p:cNvPr id="22" name="Rounded Rectangle 57">
            <a:extLst>
              <a:ext uri="{FF2B5EF4-FFF2-40B4-BE49-F238E27FC236}">
                <a16:creationId xmlns:a16="http://schemas.microsoft.com/office/drawing/2014/main" id="{5BCB529A-05EF-E298-56A3-F21118A14033}"/>
              </a:ext>
            </a:extLst>
          </p:cNvPr>
          <p:cNvSpPr/>
          <p:nvPr/>
        </p:nvSpPr>
        <p:spPr>
          <a:xfrm>
            <a:off x="327779" y="1974273"/>
            <a:ext cx="11046954" cy="4138180"/>
          </a:xfrm>
          <a:prstGeom prst="roundRect">
            <a:avLst>
              <a:gd name="adj" fmla="val 5052"/>
            </a:avLst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Sexual Function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HIS-Q, Hypogonadism Impact of Symptoms Questionnaire.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3" y="1340465"/>
            <a:ext cx="10107868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8663050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dirty="0">
                <a:solidFill>
                  <a:prstClr val="white"/>
                </a:solidFill>
              </a:rPr>
              <a:t>Effects on sexual symptoms evaluated using the HIS-Q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8249E-896C-3747-F573-E3AA5FFF8086}"/>
              </a:ext>
            </a:extLst>
          </p:cNvPr>
          <p:cNvSpPr txBox="1"/>
          <p:nvPr/>
        </p:nvSpPr>
        <p:spPr>
          <a:xfrm>
            <a:off x="366212" y="5422291"/>
            <a:ext cx="1268981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u="sng" dirty="0">
                <a:solidFill>
                  <a:srgbClr val="000000"/>
                </a:solidFill>
                <a:latin typeface="+mj-lt"/>
              </a:rPr>
              <a:t>Patients, n</a:t>
            </a:r>
            <a:endParaRPr kumimoji="0" lang="en-GB" sz="140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Testosterone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Placebo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CD0018-CA2B-8F12-B7D8-1638CE0AF23F}"/>
              </a:ext>
            </a:extLst>
          </p:cNvPr>
          <p:cNvSpPr txBox="1"/>
          <p:nvPr/>
        </p:nvSpPr>
        <p:spPr>
          <a:xfrm>
            <a:off x="1657771" y="5422291"/>
            <a:ext cx="9586333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0663" algn="ctr"/>
                <a:tab pos="1165225" algn="ctr"/>
                <a:tab pos="2103438" algn="ctr"/>
                <a:tab pos="4008438" algn="ctr"/>
                <a:tab pos="5508625" algn="ctr"/>
                <a:tab pos="6446838" algn="ctr"/>
                <a:tab pos="7391400" algn="ctr"/>
                <a:tab pos="9274175" algn="ctr"/>
              </a:tabLst>
              <a:defRPr/>
            </a:pPr>
            <a:endParaRPr kumimoji="0" lang="en-GB" sz="14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0663" algn="ctr"/>
                <a:tab pos="1165225" algn="ctr"/>
                <a:tab pos="2103438" algn="ctr"/>
                <a:tab pos="4008438" algn="ctr"/>
                <a:tab pos="5508625" algn="ctr"/>
                <a:tab pos="6446838" algn="ctr"/>
                <a:tab pos="7391400" algn="ctr"/>
                <a:tab pos="9274175" algn="ctr"/>
              </a:tabLst>
              <a:defRPr/>
            </a:pPr>
            <a:r>
              <a:rPr lang="en-GB" sz="1400" dirty="0">
                <a:solidFill>
                  <a:schemeClr val="accent1"/>
                </a:solidFill>
                <a:latin typeface="Poppins Light"/>
              </a:rPr>
              <a:t>	587	481	388	307	2601	2077	1714	1289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0663" algn="ctr"/>
                <a:tab pos="1165225" algn="ctr"/>
                <a:tab pos="2103438" algn="ctr"/>
                <a:tab pos="4008438" algn="ctr"/>
                <a:tab pos="5508625" algn="ctr"/>
                <a:tab pos="6446838" algn="ctr"/>
                <a:tab pos="7391400" algn="ctr"/>
                <a:tab pos="9274175" algn="ctr"/>
              </a:tabLst>
              <a:defRPr/>
            </a:pPr>
            <a:r>
              <a:rPr lang="en-GB" sz="1400" dirty="0">
                <a:solidFill>
                  <a:schemeClr val="accent3">
                    <a:lumMod val="75000"/>
                  </a:schemeClr>
                </a:solidFill>
                <a:latin typeface="Poppins Light"/>
              </a:rPr>
              <a:t>	574	471	394	288	2603	2042	1703	1218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A4E01F9-A70A-18E1-AE46-DAA3F563606A}"/>
              </a:ext>
            </a:extLst>
          </p:cNvPr>
          <p:cNvSpPr txBox="1"/>
          <p:nvPr/>
        </p:nvSpPr>
        <p:spPr>
          <a:xfrm>
            <a:off x="1484717" y="2108327"/>
            <a:ext cx="4350957" cy="263149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n-US" dirty="0">
                <a:solidFill>
                  <a:schemeClr val="accent1"/>
                </a:solidFill>
                <a:latin typeface="Poppins Medium"/>
              </a:rPr>
              <a:t>Sexual Function substudy</a:t>
            </a:r>
          </a:p>
        </p:txBody>
      </p:sp>
      <p:sp>
        <p:nvSpPr>
          <p:cNvPr id="538" name="TextBox 537">
            <a:extLst>
              <a:ext uri="{FF2B5EF4-FFF2-40B4-BE49-F238E27FC236}">
                <a16:creationId xmlns:a16="http://schemas.microsoft.com/office/drawing/2014/main" id="{7C352D9E-751C-4FA9-64E2-468D1ACBEB50}"/>
              </a:ext>
            </a:extLst>
          </p:cNvPr>
          <p:cNvSpPr txBox="1"/>
          <p:nvPr/>
        </p:nvSpPr>
        <p:spPr>
          <a:xfrm rot="16200000">
            <a:off x="-334709" y="3455961"/>
            <a:ext cx="251594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Change from baseline in HIS-Q sexual function</a:t>
            </a:r>
          </a:p>
        </p:txBody>
      </p:sp>
      <p:sp>
        <p:nvSpPr>
          <p:cNvPr id="539" name="TextBox 538">
            <a:extLst>
              <a:ext uri="{FF2B5EF4-FFF2-40B4-BE49-F238E27FC236}">
                <a16:creationId xmlns:a16="http://schemas.microsoft.com/office/drawing/2014/main" id="{F070B679-B557-DA20-0281-9B95312DA987}"/>
              </a:ext>
            </a:extLst>
          </p:cNvPr>
          <p:cNvSpPr txBox="1"/>
          <p:nvPr/>
        </p:nvSpPr>
        <p:spPr>
          <a:xfrm>
            <a:off x="951330" y="3801879"/>
            <a:ext cx="452999" cy="239233"/>
          </a:xfrm>
          <a:prstGeom prst="rect">
            <a:avLst/>
          </a:prstGeom>
          <a:noFill/>
        </p:spPr>
        <p:txBody>
          <a:bodyPr wrap="square" lIns="0" tIns="0" rIns="108000" bIns="0" rtlCol="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72727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40" name="Freeform: Shape 182">
            <a:extLst>
              <a:ext uri="{FF2B5EF4-FFF2-40B4-BE49-F238E27FC236}">
                <a16:creationId xmlns:a16="http://schemas.microsoft.com/office/drawing/2014/main" id="{63B0833F-72CC-B4F4-C37D-07526AF60FB9}"/>
              </a:ext>
            </a:extLst>
          </p:cNvPr>
          <p:cNvSpPr/>
          <p:nvPr/>
        </p:nvSpPr>
        <p:spPr>
          <a:xfrm>
            <a:off x="1495691" y="2539941"/>
            <a:ext cx="128253" cy="2308000"/>
          </a:xfrm>
          <a:custGeom>
            <a:avLst/>
            <a:gdLst>
              <a:gd name="connsiteX0" fmla="*/ 0 w 2480261"/>
              <a:gd name="connsiteY0" fmla="*/ 0 h 1722840"/>
              <a:gd name="connsiteX1" fmla="*/ 0 w 2480261"/>
              <a:gd name="connsiteY1" fmla="*/ 1722840 h 1722840"/>
              <a:gd name="connsiteX2" fmla="*/ 2480261 w 2480261"/>
              <a:gd name="connsiteY2" fmla="*/ 1722840 h 1722840"/>
              <a:gd name="connsiteX0" fmla="*/ 0 w 0"/>
              <a:gd name="connsiteY0" fmla="*/ 0 h 1722840"/>
              <a:gd name="connsiteX1" fmla="*/ 0 w 0"/>
              <a:gd name="connsiteY1" fmla="*/ 1722840 h 172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722840">
                <a:moveTo>
                  <a:pt x="0" y="0"/>
                </a:moveTo>
                <a:lnTo>
                  <a:pt x="0" y="1722840"/>
                </a:lnTo>
              </a:path>
            </a:pathLst>
          </a:custGeom>
          <a:noFill/>
          <a:ln w="19050" cap="sq">
            <a:solidFill>
              <a:srgbClr val="000000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541" name="Group 540">
            <a:extLst>
              <a:ext uri="{FF2B5EF4-FFF2-40B4-BE49-F238E27FC236}">
                <a16:creationId xmlns:a16="http://schemas.microsoft.com/office/drawing/2014/main" id="{7B060A96-CDE8-1BF5-023F-0BE3E082D08A}"/>
              </a:ext>
            </a:extLst>
          </p:cNvPr>
          <p:cNvGrpSpPr/>
          <p:nvPr/>
        </p:nvGrpSpPr>
        <p:grpSpPr>
          <a:xfrm>
            <a:off x="1038555" y="2622589"/>
            <a:ext cx="457833" cy="184666"/>
            <a:chOff x="3039491" y="4012552"/>
            <a:chExt cx="457833" cy="142545"/>
          </a:xfrm>
        </p:grpSpPr>
        <p:sp>
          <p:nvSpPr>
            <p:cNvPr id="574" name="TextBox 573">
              <a:extLst>
                <a:ext uri="{FF2B5EF4-FFF2-40B4-BE49-F238E27FC236}">
                  <a16:creationId xmlns:a16="http://schemas.microsoft.com/office/drawing/2014/main" id="{78399D9E-A8D3-B34E-EAC5-CF9A418C9A53}"/>
                </a:ext>
              </a:extLst>
            </p:cNvPr>
            <p:cNvSpPr txBox="1"/>
            <p:nvPr/>
          </p:nvSpPr>
          <p:spPr>
            <a:xfrm>
              <a:off x="3039491" y="4012552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5</a:t>
              </a:r>
            </a:p>
          </p:txBody>
        </p:sp>
        <p:cxnSp>
          <p:nvCxnSpPr>
            <p:cNvPr id="575" name="Straight Connector 574">
              <a:extLst>
                <a:ext uri="{FF2B5EF4-FFF2-40B4-BE49-F238E27FC236}">
                  <a16:creationId xmlns:a16="http://schemas.microsoft.com/office/drawing/2014/main" id="{5A70B183-029B-FD5B-A042-8CE1C0ADA8F8}"/>
                </a:ext>
              </a:extLst>
            </p:cNvPr>
            <p:cNvCxnSpPr/>
            <p:nvPr/>
          </p:nvCxnSpPr>
          <p:spPr>
            <a:xfrm>
              <a:off x="3436124" y="4085609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2" name="Group 541">
            <a:extLst>
              <a:ext uri="{FF2B5EF4-FFF2-40B4-BE49-F238E27FC236}">
                <a16:creationId xmlns:a16="http://schemas.microsoft.com/office/drawing/2014/main" id="{A6843C16-02F5-B16D-B224-55A9D90C64FB}"/>
              </a:ext>
            </a:extLst>
          </p:cNvPr>
          <p:cNvGrpSpPr/>
          <p:nvPr/>
        </p:nvGrpSpPr>
        <p:grpSpPr>
          <a:xfrm>
            <a:off x="1086849" y="3969949"/>
            <a:ext cx="409539" cy="184666"/>
            <a:chOff x="3087785" y="4744547"/>
            <a:chExt cx="409539" cy="142545"/>
          </a:xfrm>
        </p:grpSpPr>
        <p:sp>
          <p:nvSpPr>
            <p:cNvPr id="572" name="TextBox 571">
              <a:extLst>
                <a:ext uri="{FF2B5EF4-FFF2-40B4-BE49-F238E27FC236}">
                  <a16:creationId xmlns:a16="http://schemas.microsoft.com/office/drawing/2014/main" id="{2960A7C7-CC30-7AB3-5D53-C2B60B21AD87}"/>
                </a:ext>
              </a:extLst>
            </p:cNvPr>
            <p:cNvSpPr txBox="1"/>
            <p:nvPr/>
          </p:nvSpPr>
          <p:spPr>
            <a:xfrm>
              <a:off x="3087785" y="47445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-5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73" name="Straight Connector 572">
              <a:extLst>
                <a:ext uri="{FF2B5EF4-FFF2-40B4-BE49-F238E27FC236}">
                  <a16:creationId xmlns:a16="http://schemas.microsoft.com/office/drawing/2014/main" id="{9FED89BB-B8A9-0F98-CF75-10AD968CA203}"/>
                </a:ext>
              </a:extLst>
            </p:cNvPr>
            <p:cNvCxnSpPr>
              <a:cxnSpLocks/>
            </p:cNvCxnSpPr>
            <p:nvPr/>
          </p:nvCxnSpPr>
          <p:spPr>
            <a:xfrm>
              <a:off x="3436124" y="48182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5" name="Straight Connector 544">
            <a:extLst>
              <a:ext uri="{FF2B5EF4-FFF2-40B4-BE49-F238E27FC236}">
                <a16:creationId xmlns:a16="http://schemas.microsoft.com/office/drawing/2014/main" id="{0CBF090A-CC60-B9F5-1534-E89DF6B1F207}"/>
              </a:ext>
            </a:extLst>
          </p:cNvPr>
          <p:cNvCxnSpPr>
            <a:cxnSpLocks/>
          </p:cNvCxnSpPr>
          <p:nvPr/>
        </p:nvCxnSpPr>
        <p:spPr>
          <a:xfrm>
            <a:off x="1484718" y="4860413"/>
            <a:ext cx="4342503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6" name="TextBox 545">
            <a:extLst>
              <a:ext uri="{FF2B5EF4-FFF2-40B4-BE49-F238E27FC236}">
                <a16:creationId xmlns:a16="http://schemas.microsoft.com/office/drawing/2014/main" id="{22056441-48D1-CB2C-4FB8-8FE60C4FCBF1}"/>
              </a:ext>
            </a:extLst>
          </p:cNvPr>
          <p:cNvSpPr txBox="1"/>
          <p:nvPr/>
        </p:nvSpPr>
        <p:spPr>
          <a:xfrm>
            <a:off x="1783673" y="4966305"/>
            <a:ext cx="273101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0</a:t>
            </a:r>
          </a:p>
        </p:txBody>
      </p:sp>
      <p:cxnSp>
        <p:nvCxnSpPr>
          <p:cNvPr id="547" name="Straight Connector 546">
            <a:extLst>
              <a:ext uri="{FF2B5EF4-FFF2-40B4-BE49-F238E27FC236}">
                <a16:creationId xmlns:a16="http://schemas.microsoft.com/office/drawing/2014/main" id="{5A0EE401-8E45-4B06-4101-E53FADDF699E}"/>
              </a:ext>
            </a:extLst>
          </p:cNvPr>
          <p:cNvCxnSpPr>
            <a:cxnSpLocks/>
          </p:cNvCxnSpPr>
          <p:nvPr/>
        </p:nvCxnSpPr>
        <p:spPr>
          <a:xfrm rot="5400000">
            <a:off x="2822098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8" name="TextBox 547">
            <a:extLst>
              <a:ext uri="{FF2B5EF4-FFF2-40B4-BE49-F238E27FC236}">
                <a16:creationId xmlns:a16="http://schemas.microsoft.com/office/drawing/2014/main" id="{4150731C-B833-1886-82BE-428FFAA644F9}"/>
              </a:ext>
            </a:extLst>
          </p:cNvPr>
          <p:cNvSpPr txBox="1"/>
          <p:nvPr/>
        </p:nvSpPr>
        <p:spPr>
          <a:xfrm>
            <a:off x="2749633" y="4966305"/>
            <a:ext cx="22604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</a:p>
        </p:txBody>
      </p: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86A35944-14DD-CC21-99BE-51E85610A396}"/>
              </a:ext>
            </a:extLst>
          </p:cNvPr>
          <p:cNvCxnSpPr>
            <a:cxnSpLocks/>
          </p:cNvCxnSpPr>
          <p:nvPr/>
        </p:nvCxnSpPr>
        <p:spPr>
          <a:xfrm rot="5400000">
            <a:off x="1880767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4C2A50EA-456F-65B6-6CB0-07B4141A8018}"/>
              </a:ext>
            </a:extLst>
          </p:cNvPr>
          <p:cNvCxnSpPr>
            <a:cxnSpLocks/>
          </p:cNvCxnSpPr>
          <p:nvPr/>
        </p:nvCxnSpPr>
        <p:spPr>
          <a:xfrm rot="5400000">
            <a:off x="5668952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1" name="TextBox 550">
            <a:extLst>
              <a:ext uri="{FF2B5EF4-FFF2-40B4-BE49-F238E27FC236}">
                <a16:creationId xmlns:a16="http://schemas.microsoft.com/office/drawing/2014/main" id="{F6C53A3B-3E34-A192-CED5-49D37B8A81AF}"/>
              </a:ext>
            </a:extLst>
          </p:cNvPr>
          <p:cNvSpPr txBox="1"/>
          <p:nvPr/>
        </p:nvSpPr>
        <p:spPr>
          <a:xfrm>
            <a:off x="5535522" y="4966305"/>
            <a:ext cx="29859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24</a:t>
            </a:r>
          </a:p>
        </p:txBody>
      </p:sp>
      <p:grpSp>
        <p:nvGrpSpPr>
          <p:cNvPr id="552" name="Group 551">
            <a:extLst>
              <a:ext uri="{FF2B5EF4-FFF2-40B4-BE49-F238E27FC236}">
                <a16:creationId xmlns:a16="http://schemas.microsoft.com/office/drawing/2014/main" id="{4E872514-E6FB-FD10-C56A-2EC72223F10E}"/>
              </a:ext>
            </a:extLst>
          </p:cNvPr>
          <p:cNvGrpSpPr/>
          <p:nvPr/>
        </p:nvGrpSpPr>
        <p:grpSpPr>
          <a:xfrm>
            <a:off x="1086849" y="4643629"/>
            <a:ext cx="409539" cy="184666"/>
            <a:chOff x="3240185" y="4896947"/>
            <a:chExt cx="409539" cy="142545"/>
          </a:xfrm>
        </p:grpSpPr>
        <p:sp>
          <p:nvSpPr>
            <p:cNvPr id="570" name="TextBox 569">
              <a:extLst>
                <a:ext uri="{FF2B5EF4-FFF2-40B4-BE49-F238E27FC236}">
                  <a16:creationId xmlns:a16="http://schemas.microsoft.com/office/drawing/2014/main" id="{6FB92121-E6B6-8D0B-668F-22D3B091AA27}"/>
                </a:ext>
              </a:extLst>
            </p:cNvPr>
            <p:cNvSpPr txBox="1"/>
            <p:nvPr/>
          </p:nvSpPr>
          <p:spPr>
            <a:xfrm>
              <a:off x="3240185" y="48969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-10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71" name="Straight Connector 570">
              <a:extLst>
                <a:ext uri="{FF2B5EF4-FFF2-40B4-BE49-F238E27FC236}">
                  <a16:creationId xmlns:a16="http://schemas.microsoft.com/office/drawing/2014/main" id="{6FEACD72-69F4-D62C-3E98-3B90F1A3F13D}"/>
                </a:ext>
              </a:extLst>
            </p:cNvPr>
            <p:cNvCxnSpPr/>
            <p:nvPr/>
          </p:nvCxnSpPr>
          <p:spPr>
            <a:xfrm>
              <a:off x="3588524" y="49706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3" name="TextBox 552">
            <a:extLst>
              <a:ext uri="{FF2B5EF4-FFF2-40B4-BE49-F238E27FC236}">
                <a16:creationId xmlns:a16="http://schemas.microsoft.com/office/drawing/2014/main" id="{48B0DAC7-D5E6-E02E-0CA2-DA9D501D1049}"/>
              </a:ext>
            </a:extLst>
          </p:cNvPr>
          <p:cNvSpPr txBox="1"/>
          <p:nvPr/>
        </p:nvSpPr>
        <p:spPr>
          <a:xfrm>
            <a:off x="2054659" y="5253788"/>
            <a:ext cx="3211075" cy="233910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Months since randomisation</a:t>
            </a:r>
          </a:p>
        </p:txBody>
      </p:sp>
      <p:grpSp>
        <p:nvGrpSpPr>
          <p:cNvPr id="554" name="Group 553">
            <a:extLst>
              <a:ext uri="{FF2B5EF4-FFF2-40B4-BE49-F238E27FC236}">
                <a16:creationId xmlns:a16="http://schemas.microsoft.com/office/drawing/2014/main" id="{FF07BB9A-2344-2C94-6225-5FD9BFCDEC12}"/>
              </a:ext>
            </a:extLst>
          </p:cNvPr>
          <p:cNvGrpSpPr/>
          <p:nvPr/>
        </p:nvGrpSpPr>
        <p:grpSpPr>
          <a:xfrm>
            <a:off x="1641197" y="2554132"/>
            <a:ext cx="1364857" cy="389594"/>
            <a:chOff x="3642133" y="3907477"/>
            <a:chExt cx="1364857" cy="389594"/>
          </a:xfrm>
        </p:grpSpPr>
        <p:sp>
          <p:nvSpPr>
            <p:cNvPr id="567" name="TextBox 566">
              <a:extLst>
                <a:ext uri="{FF2B5EF4-FFF2-40B4-BE49-F238E27FC236}">
                  <a16:creationId xmlns:a16="http://schemas.microsoft.com/office/drawing/2014/main" id="{D481BC00-3D3E-3E1A-537C-894B9049FC49}"/>
                </a:ext>
              </a:extLst>
            </p:cNvPr>
            <p:cNvSpPr txBox="1"/>
            <p:nvPr/>
          </p:nvSpPr>
          <p:spPr>
            <a:xfrm>
              <a:off x="3783331" y="3907477"/>
              <a:ext cx="1223659" cy="389594"/>
            </a:xfrm>
            <a:prstGeom prst="rect">
              <a:avLst/>
            </a:prstGeom>
            <a:noFill/>
          </p:spPr>
          <p:txBody>
            <a:bodyPr wrap="none" lIns="36000" tIns="0" rIns="3600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568" name="Rectangle 567">
              <a:extLst>
                <a:ext uri="{FF2B5EF4-FFF2-40B4-BE49-F238E27FC236}">
                  <a16:creationId xmlns:a16="http://schemas.microsoft.com/office/drawing/2014/main" id="{B06764AF-C6A8-0E12-A83B-DBFCAF3CC294}"/>
                </a:ext>
              </a:extLst>
            </p:cNvPr>
            <p:cNvSpPr/>
            <p:nvPr/>
          </p:nvSpPr>
          <p:spPr>
            <a:xfrm>
              <a:off x="3642133" y="3941861"/>
              <a:ext cx="90488" cy="904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69" name="Rectangle 568">
              <a:extLst>
                <a:ext uri="{FF2B5EF4-FFF2-40B4-BE49-F238E27FC236}">
                  <a16:creationId xmlns:a16="http://schemas.microsoft.com/office/drawing/2014/main" id="{50A08396-971B-ACBC-D409-5A7CFDC6F31C}"/>
                </a:ext>
              </a:extLst>
            </p:cNvPr>
            <p:cNvSpPr/>
            <p:nvPr/>
          </p:nvSpPr>
          <p:spPr>
            <a:xfrm>
              <a:off x="3642133" y="4134627"/>
              <a:ext cx="90488" cy="904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555" name="Group 554">
            <a:extLst>
              <a:ext uri="{FF2B5EF4-FFF2-40B4-BE49-F238E27FC236}">
                <a16:creationId xmlns:a16="http://schemas.microsoft.com/office/drawing/2014/main" id="{1DC53B11-0E40-09FC-396C-8A5AFEA78544}"/>
              </a:ext>
            </a:extLst>
          </p:cNvPr>
          <p:cNvGrpSpPr/>
          <p:nvPr/>
        </p:nvGrpSpPr>
        <p:grpSpPr>
          <a:xfrm>
            <a:off x="1038555" y="3296269"/>
            <a:ext cx="457833" cy="184666"/>
            <a:chOff x="3039491" y="3561914"/>
            <a:chExt cx="457833" cy="142545"/>
          </a:xfrm>
        </p:grpSpPr>
        <p:sp>
          <p:nvSpPr>
            <p:cNvPr id="565" name="TextBox 564">
              <a:extLst>
                <a:ext uri="{FF2B5EF4-FFF2-40B4-BE49-F238E27FC236}">
                  <a16:creationId xmlns:a16="http://schemas.microsoft.com/office/drawing/2014/main" id="{47CD6DC9-E2BD-5A25-2242-7373C39AFA00}"/>
                </a:ext>
              </a:extLst>
            </p:cNvPr>
            <p:cNvSpPr txBox="1"/>
            <p:nvPr/>
          </p:nvSpPr>
          <p:spPr>
            <a:xfrm>
              <a:off x="3039491" y="3561914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66" name="Straight Connector 565">
              <a:extLst>
                <a:ext uri="{FF2B5EF4-FFF2-40B4-BE49-F238E27FC236}">
                  <a16:creationId xmlns:a16="http://schemas.microsoft.com/office/drawing/2014/main" id="{19454074-0129-4AA5-D6B6-0D5FF413EF2D}"/>
                </a:ext>
              </a:extLst>
            </p:cNvPr>
            <p:cNvCxnSpPr/>
            <p:nvPr/>
          </p:nvCxnSpPr>
          <p:spPr>
            <a:xfrm>
              <a:off x="3436124" y="3634971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4" name="TextBox 563">
            <a:extLst>
              <a:ext uri="{FF2B5EF4-FFF2-40B4-BE49-F238E27FC236}">
                <a16:creationId xmlns:a16="http://schemas.microsoft.com/office/drawing/2014/main" id="{93D1EE40-59A1-7ECF-A022-47FD94D3DA82}"/>
              </a:ext>
            </a:extLst>
          </p:cNvPr>
          <p:cNvSpPr txBox="1"/>
          <p:nvPr/>
        </p:nvSpPr>
        <p:spPr>
          <a:xfrm>
            <a:off x="3651669" y="4966305"/>
            <a:ext cx="309483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12</a:t>
            </a:r>
          </a:p>
        </p:txBody>
      </p: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708166B-59BD-2EDA-4416-6341BD33FFC0}"/>
              </a:ext>
            </a:extLst>
          </p:cNvPr>
          <p:cNvCxnSpPr>
            <a:cxnSpLocks/>
          </p:cNvCxnSpPr>
          <p:nvPr/>
        </p:nvCxnSpPr>
        <p:spPr>
          <a:xfrm rot="5400000">
            <a:off x="3763429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8" name="TextBox 737">
            <a:extLst>
              <a:ext uri="{FF2B5EF4-FFF2-40B4-BE49-F238E27FC236}">
                <a16:creationId xmlns:a16="http://schemas.microsoft.com/office/drawing/2014/main" id="{ED32B655-F242-0BBF-69EF-1619B1917854}"/>
              </a:ext>
            </a:extLst>
          </p:cNvPr>
          <p:cNvSpPr txBox="1"/>
          <p:nvPr/>
        </p:nvSpPr>
        <p:spPr>
          <a:xfrm>
            <a:off x="6771184" y="2108327"/>
            <a:ext cx="4350957" cy="263149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n-US" dirty="0">
                <a:solidFill>
                  <a:schemeClr val="accent1"/>
                </a:solidFill>
                <a:latin typeface="Poppins Medium"/>
              </a:rPr>
              <a:t>Full Analysis set</a:t>
            </a:r>
          </a:p>
        </p:txBody>
      </p:sp>
      <p:sp>
        <p:nvSpPr>
          <p:cNvPr id="739" name="TextBox 738">
            <a:extLst>
              <a:ext uri="{FF2B5EF4-FFF2-40B4-BE49-F238E27FC236}">
                <a16:creationId xmlns:a16="http://schemas.microsoft.com/office/drawing/2014/main" id="{4AE92B1C-81D5-5451-F6AD-1FED1A376E9C}"/>
              </a:ext>
            </a:extLst>
          </p:cNvPr>
          <p:cNvSpPr txBox="1"/>
          <p:nvPr/>
        </p:nvSpPr>
        <p:spPr>
          <a:xfrm rot="16200000">
            <a:off x="4928897" y="3455961"/>
            <a:ext cx="251594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Change from baseline in HIS-Q sexual function</a:t>
            </a:r>
          </a:p>
        </p:txBody>
      </p:sp>
      <p:sp>
        <p:nvSpPr>
          <p:cNvPr id="740" name="TextBox 739">
            <a:extLst>
              <a:ext uri="{FF2B5EF4-FFF2-40B4-BE49-F238E27FC236}">
                <a16:creationId xmlns:a16="http://schemas.microsoft.com/office/drawing/2014/main" id="{FBAB1F66-018D-A500-C7DC-81D3F3A316AD}"/>
              </a:ext>
            </a:extLst>
          </p:cNvPr>
          <p:cNvSpPr txBox="1"/>
          <p:nvPr/>
        </p:nvSpPr>
        <p:spPr>
          <a:xfrm>
            <a:off x="6237797" y="3801879"/>
            <a:ext cx="452999" cy="239233"/>
          </a:xfrm>
          <a:prstGeom prst="rect">
            <a:avLst/>
          </a:prstGeom>
          <a:noFill/>
        </p:spPr>
        <p:txBody>
          <a:bodyPr wrap="square" lIns="0" tIns="0" rIns="108000" bIns="0" rtlCol="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72727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741" name="Freeform: Shape 182">
            <a:extLst>
              <a:ext uri="{FF2B5EF4-FFF2-40B4-BE49-F238E27FC236}">
                <a16:creationId xmlns:a16="http://schemas.microsoft.com/office/drawing/2014/main" id="{A91CC3C6-30BF-D949-A828-DC009AFCBB87}"/>
              </a:ext>
            </a:extLst>
          </p:cNvPr>
          <p:cNvSpPr/>
          <p:nvPr/>
        </p:nvSpPr>
        <p:spPr>
          <a:xfrm>
            <a:off x="6782158" y="2539941"/>
            <a:ext cx="128253" cy="2308000"/>
          </a:xfrm>
          <a:custGeom>
            <a:avLst/>
            <a:gdLst>
              <a:gd name="connsiteX0" fmla="*/ 0 w 2480261"/>
              <a:gd name="connsiteY0" fmla="*/ 0 h 1722840"/>
              <a:gd name="connsiteX1" fmla="*/ 0 w 2480261"/>
              <a:gd name="connsiteY1" fmla="*/ 1722840 h 1722840"/>
              <a:gd name="connsiteX2" fmla="*/ 2480261 w 2480261"/>
              <a:gd name="connsiteY2" fmla="*/ 1722840 h 1722840"/>
              <a:gd name="connsiteX0" fmla="*/ 0 w 0"/>
              <a:gd name="connsiteY0" fmla="*/ 0 h 1722840"/>
              <a:gd name="connsiteX1" fmla="*/ 0 w 0"/>
              <a:gd name="connsiteY1" fmla="*/ 1722840 h 172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722840">
                <a:moveTo>
                  <a:pt x="0" y="0"/>
                </a:moveTo>
                <a:lnTo>
                  <a:pt x="0" y="1722840"/>
                </a:lnTo>
              </a:path>
            </a:pathLst>
          </a:custGeom>
          <a:noFill/>
          <a:ln w="19050" cap="sq">
            <a:solidFill>
              <a:srgbClr val="000000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742" name="Group 741">
            <a:extLst>
              <a:ext uri="{FF2B5EF4-FFF2-40B4-BE49-F238E27FC236}">
                <a16:creationId xmlns:a16="http://schemas.microsoft.com/office/drawing/2014/main" id="{56E04759-6504-AF5C-6155-2D3B9BA12EFE}"/>
              </a:ext>
            </a:extLst>
          </p:cNvPr>
          <p:cNvGrpSpPr/>
          <p:nvPr/>
        </p:nvGrpSpPr>
        <p:grpSpPr>
          <a:xfrm>
            <a:off x="6325022" y="2622589"/>
            <a:ext cx="457833" cy="184666"/>
            <a:chOff x="3039491" y="4012552"/>
            <a:chExt cx="457833" cy="142545"/>
          </a:xfrm>
        </p:grpSpPr>
        <p:sp>
          <p:nvSpPr>
            <p:cNvPr id="826" name="TextBox 825">
              <a:extLst>
                <a:ext uri="{FF2B5EF4-FFF2-40B4-BE49-F238E27FC236}">
                  <a16:creationId xmlns:a16="http://schemas.microsoft.com/office/drawing/2014/main" id="{94D67B83-9759-E5F0-5190-12A982E9F8AB}"/>
                </a:ext>
              </a:extLst>
            </p:cNvPr>
            <p:cNvSpPr txBox="1"/>
            <p:nvPr/>
          </p:nvSpPr>
          <p:spPr>
            <a:xfrm>
              <a:off x="3039491" y="4012552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5</a:t>
              </a:r>
            </a:p>
          </p:txBody>
        </p:sp>
        <p:cxnSp>
          <p:nvCxnSpPr>
            <p:cNvPr id="827" name="Straight Connector 826">
              <a:extLst>
                <a:ext uri="{FF2B5EF4-FFF2-40B4-BE49-F238E27FC236}">
                  <a16:creationId xmlns:a16="http://schemas.microsoft.com/office/drawing/2014/main" id="{92CF43B9-7C4E-6A0E-1B80-7ADA573F8A5A}"/>
                </a:ext>
              </a:extLst>
            </p:cNvPr>
            <p:cNvCxnSpPr/>
            <p:nvPr/>
          </p:nvCxnSpPr>
          <p:spPr>
            <a:xfrm>
              <a:off x="3436124" y="4085609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3" name="Group 742">
            <a:extLst>
              <a:ext uri="{FF2B5EF4-FFF2-40B4-BE49-F238E27FC236}">
                <a16:creationId xmlns:a16="http://schemas.microsoft.com/office/drawing/2014/main" id="{B048839E-98BF-10E1-BBE9-6ECDCE31513C}"/>
              </a:ext>
            </a:extLst>
          </p:cNvPr>
          <p:cNvGrpSpPr/>
          <p:nvPr/>
        </p:nvGrpSpPr>
        <p:grpSpPr>
          <a:xfrm>
            <a:off x="6373316" y="3969949"/>
            <a:ext cx="409539" cy="184666"/>
            <a:chOff x="3087785" y="4744547"/>
            <a:chExt cx="409539" cy="142545"/>
          </a:xfrm>
        </p:grpSpPr>
        <p:sp>
          <p:nvSpPr>
            <p:cNvPr id="824" name="TextBox 823">
              <a:extLst>
                <a:ext uri="{FF2B5EF4-FFF2-40B4-BE49-F238E27FC236}">
                  <a16:creationId xmlns:a16="http://schemas.microsoft.com/office/drawing/2014/main" id="{E6605C74-A447-9F97-49F6-D78A64AC8D02}"/>
                </a:ext>
              </a:extLst>
            </p:cNvPr>
            <p:cNvSpPr txBox="1"/>
            <p:nvPr/>
          </p:nvSpPr>
          <p:spPr>
            <a:xfrm>
              <a:off x="3087785" y="47445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-5</a:t>
              </a:r>
            </a:p>
          </p:txBody>
        </p:sp>
        <p:cxnSp>
          <p:nvCxnSpPr>
            <p:cNvPr id="825" name="Straight Connector 824">
              <a:extLst>
                <a:ext uri="{FF2B5EF4-FFF2-40B4-BE49-F238E27FC236}">
                  <a16:creationId xmlns:a16="http://schemas.microsoft.com/office/drawing/2014/main" id="{C3C9FA11-7474-305F-8B9E-8A70DCC05B09}"/>
                </a:ext>
              </a:extLst>
            </p:cNvPr>
            <p:cNvCxnSpPr>
              <a:cxnSpLocks/>
            </p:cNvCxnSpPr>
            <p:nvPr/>
          </p:nvCxnSpPr>
          <p:spPr>
            <a:xfrm>
              <a:off x="3436124" y="48182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4" name="Straight Connector 743">
            <a:extLst>
              <a:ext uri="{FF2B5EF4-FFF2-40B4-BE49-F238E27FC236}">
                <a16:creationId xmlns:a16="http://schemas.microsoft.com/office/drawing/2014/main" id="{FAFD15B8-747B-0868-45D4-1512BF7A1558}"/>
              </a:ext>
            </a:extLst>
          </p:cNvPr>
          <p:cNvCxnSpPr>
            <a:cxnSpLocks/>
          </p:cNvCxnSpPr>
          <p:nvPr/>
        </p:nvCxnSpPr>
        <p:spPr>
          <a:xfrm>
            <a:off x="6771185" y="4860413"/>
            <a:ext cx="4349166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5" name="TextBox 744">
            <a:extLst>
              <a:ext uri="{FF2B5EF4-FFF2-40B4-BE49-F238E27FC236}">
                <a16:creationId xmlns:a16="http://schemas.microsoft.com/office/drawing/2014/main" id="{A7D241F6-677D-B1CE-CB24-A467024F3531}"/>
              </a:ext>
            </a:extLst>
          </p:cNvPr>
          <p:cNvSpPr txBox="1"/>
          <p:nvPr/>
        </p:nvSpPr>
        <p:spPr>
          <a:xfrm>
            <a:off x="7070140" y="4966305"/>
            <a:ext cx="273101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0</a:t>
            </a:r>
          </a:p>
        </p:txBody>
      </p:sp>
      <p:cxnSp>
        <p:nvCxnSpPr>
          <p:cNvPr id="746" name="Straight Connector 745">
            <a:extLst>
              <a:ext uri="{FF2B5EF4-FFF2-40B4-BE49-F238E27FC236}">
                <a16:creationId xmlns:a16="http://schemas.microsoft.com/office/drawing/2014/main" id="{D4E27B02-6CC5-3B71-41DA-129990D0B130}"/>
              </a:ext>
            </a:extLst>
          </p:cNvPr>
          <p:cNvCxnSpPr>
            <a:cxnSpLocks/>
          </p:cNvCxnSpPr>
          <p:nvPr/>
        </p:nvCxnSpPr>
        <p:spPr>
          <a:xfrm rot="5400000">
            <a:off x="8108565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7" name="TextBox 746">
            <a:extLst>
              <a:ext uri="{FF2B5EF4-FFF2-40B4-BE49-F238E27FC236}">
                <a16:creationId xmlns:a16="http://schemas.microsoft.com/office/drawing/2014/main" id="{E8A1C4B8-6E9F-75A9-E852-0C40703ED459}"/>
              </a:ext>
            </a:extLst>
          </p:cNvPr>
          <p:cNvSpPr txBox="1"/>
          <p:nvPr/>
        </p:nvSpPr>
        <p:spPr>
          <a:xfrm>
            <a:off x="8036100" y="4966305"/>
            <a:ext cx="22604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</a:p>
        </p:txBody>
      </p:sp>
      <p:cxnSp>
        <p:nvCxnSpPr>
          <p:cNvPr id="748" name="Straight Connector 747">
            <a:extLst>
              <a:ext uri="{FF2B5EF4-FFF2-40B4-BE49-F238E27FC236}">
                <a16:creationId xmlns:a16="http://schemas.microsoft.com/office/drawing/2014/main" id="{86D4C2C3-A1CE-655D-DC5C-50ED3BAEEFAD}"/>
              </a:ext>
            </a:extLst>
          </p:cNvPr>
          <p:cNvCxnSpPr>
            <a:cxnSpLocks/>
          </p:cNvCxnSpPr>
          <p:nvPr/>
        </p:nvCxnSpPr>
        <p:spPr>
          <a:xfrm rot="5400000">
            <a:off x="7167234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9" name="Straight Connector 748">
            <a:extLst>
              <a:ext uri="{FF2B5EF4-FFF2-40B4-BE49-F238E27FC236}">
                <a16:creationId xmlns:a16="http://schemas.microsoft.com/office/drawing/2014/main" id="{529D0930-7C09-966D-1B06-737CF4423990}"/>
              </a:ext>
            </a:extLst>
          </p:cNvPr>
          <p:cNvCxnSpPr>
            <a:cxnSpLocks/>
          </p:cNvCxnSpPr>
          <p:nvPr/>
        </p:nvCxnSpPr>
        <p:spPr>
          <a:xfrm rot="5400000">
            <a:off x="10932559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0" name="TextBox 749">
            <a:extLst>
              <a:ext uri="{FF2B5EF4-FFF2-40B4-BE49-F238E27FC236}">
                <a16:creationId xmlns:a16="http://schemas.microsoft.com/office/drawing/2014/main" id="{0FFB8DE0-BF62-C7CD-CCE9-29F474ABE37F}"/>
              </a:ext>
            </a:extLst>
          </p:cNvPr>
          <p:cNvSpPr txBox="1"/>
          <p:nvPr/>
        </p:nvSpPr>
        <p:spPr>
          <a:xfrm>
            <a:off x="10821989" y="4966305"/>
            <a:ext cx="29859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24</a:t>
            </a:r>
          </a:p>
        </p:txBody>
      </p:sp>
      <p:grpSp>
        <p:nvGrpSpPr>
          <p:cNvPr id="751" name="Group 750">
            <a:extLst>
              <a:ext uri="{FF2B5EF4-FFF2-40B4-BE49-F238E27FC236}">
                <a16:creationId xmlns:a16="http://schemas.microsoft.com/office/drawing/2014/main" id="{90F69F51-181C-3B0E-7BCA-2089DCCE9963}"/>
              </a:ext>
            </a:extLst>
          </p:cNvPr>
          <p:cNvGrpSpPr/>
          <p:nvPr/>
        </p:nvGrpSpPr>
        <p:grpSpPr>
          <a:xfrm>
            <a:off x="6373316" y="4643629"/>
            <a:ext cx="409539" cy="184666"/>
            <a:chOff x="3240185" y="4896947"/>
            <a:chExt cx="409539" cy="142545"/>
          </a:xfrm>
        </p:grpSpPr>
        <p:sp>
          <p:nvSpPr>
            <p:cNvPr id="822" name="TextBox 821">
              <a:extLst>
                <a:ext uri="{FF2B5EF4-FFF2-40B4-BE49-F238E27FC236}">
                  <a16:creationId xmlns:a16="http://schemas.microsoft.com/office/drawing/2014/main" id="{1574CA01-5896-6DF0-B368-731664A9AD9F}"/>
                </a:ext>
              </a:extLst>
            </p:cNvPr>
            <p:cNvSpPr txBox="1"/>
            <p:nvPr/>
          </p:nvSpPr>
          <p:spPr>
            <a:xfrm>
              <a:off x="3240185" y="48969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-10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823" name="Straight Connector 822">
              <a:extLst>
                <a:ext uri="{FF2B5EF4-FFF2-40B4-BE49-F238E27FC236}">
                  <a16:creationId xmlns:a16="http://schemas.microsoft.com/office/drawing/2014/main" id="{CFD669A0-E331-F4A0-DC90-25227FA865F0}"/>
                </a:ext>
              </a:extLst>
            </p:cNvPr>
            <p:cNvCxnSpPr/>
            <p:nvPr/>
          </p:nvCxnSpPr>
          <p:spPr>
            <a:xfrm>
              <a:off x="3588524" y="49706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2" name="TextBox 751">
            <a:extLst>
              <a:ext uri="{FF2B5EF4-FFF2-40B4-BE49-F238E27FC236}">
                <a16:creationId xmlns:a16="http://schemas.microsoft.com/office/drawing/2014/main" id="{9FCD843E-34D1-1C2B-4154-53D501A02B64}"/>
              </a:ext>
            </a:extLst>
          </p:cNvPr>
          <p:cNvSpPr txBox="1"/>
          <p:nvPr/>
        </p:nvSpPr>
        <p:spPr>
          <a:xfrm>
            <a:off x="7341126" y="5253788"/>
            <a:ext cx="3211075" cy="233910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Months since randomisation</a:t>
            </a:r>
          </a:p>
        </p:txBody>
      </p:sp>
      <p:grpSp>
        <p:nvGrpSpPr>
          <p:cNvPr id="753" name="Group 752">
            <a:extLst>
              <a:ext uri="{FF2B5EF4-FFF2-40B4-BE49-F238E27FC236}">
                <a16:creationId xmlns:a16="http://schemas.microsoft.com/office/drawing/2014/main" id="{144F542C-81DF-5CF7-FDBC-D44E39F62C6F}"/>
              </a:ext>
            </a:extLst>
          </p:cNvPr>
          <p:cNvGrpSpPr/>
          <p:nvPr/>
        </p:nvGrpSpPr>
        <p:grpSpPr>
          <a:xfrm>
            <a:off x="6927664" y="2554132"/>
            <a:ext cx="1364857" cy="389594"/>
            <a:chOff x="3642133" y="3907477"/>
            <a:chExt cx="1364857" cy="389594"/>
          </a:xfrm>
        </p:grpSpPr>
        <p:sp>
          <p:nvSpPr>
            <p:cNvPr id="819" name="TextBox 818">
              <a:extLst>
                <a:ext uri="{FF2B5EF4-FFF2-40B4-BE49-F238E27FC236}">
                  <a16:creationId xmlns:a16="http://schemas.microsoft.com/office/drawing/2014/main" id="{47F20519-5B4B-DE1F-C03B-B39808C7A278}"/>
                </a:ext>
              </a:extLst>
            </p:cNvPr>
            <p:cNvSpPr txBox="1"/>
            <p:nvPr/>
          </p:nvSpPr>
          <p:spPr>
            <a:xfrm>
              <a:off x="3783331" y="3907477"/>
              <a:ext cx="1223659" cy="389594"/>
            </a:xfrm>
            <a:prstGeom prst="rect">
              <a:avLst/>
            </a:prstGeom>
            <a:noFill/>
          </p:spPr>
          <p:txBody>
            <a:bodyPr wrap="none" lIns="36000" tIns="0" rIns="3600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820" name="Rectangle 819">
              <a:extLst>
                <a:ext uri="{FF2B5EF4-FFF2-40B4-BE49-F238E27FC236}">
                  <a16:creationId xmlns:a16="http://schemas.microsoft.com/office/drawing/2014/main" id="{8FF74FD3-F6B1-5C4B-8672-BFF05DB44C56}"/>
                </a:ext>
              </a:extLst>
            </p:cNvPr>
            <p:cNvSpPr/>
            <p:nvPr/>
          </p:nvSpPr>
          <p:spPr>
            <a:xfrm>
              <a:off x="3642133" y="3941861"/>
              <a:ext cx="90488" cy="904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821" name="Rectangle 820">
              <a:extLst>
                <a:ext uri="{FF2B5EF4-FFF2-40B4-BE49-F238E27FC236}">
                  <a16:creationId xmlns:a16="http://schemas.microsoft.com/office/drawing/2014/main" id="{EDC7440B-2215-90DD-68A6-5C0081F13C46}"/>
                </a:ext>
              </a:extLst>
            </p:cNvPr>
            <p:cNvSpPr/>
            <p:nvPr/>
          </p:nvSpPr>
          <p:spPr>
            <a:xfrm>
              <a:off x="3642133" y="4134627"/>
              <a:ext cx="90488" cy="904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754" name="Group 753">
            <a:extLst>
              <a:ext uri="{FF2B5EF4-FFF2-40B4-BE49-F238E27FC236}">
                <a16:creationId xmlns:a16="http://schemas.microsoft.com/office/drawing/2014/main" id="{E34AA65B-6AF6-63DF-903A-6E16D0AE11F4}"/>
              </a:ext>
            </a:extLst>
          </p:cNvPr>
          <p:cNvGrpSpPr/>
          <p:nvPr/>
        </p:nvGrpSpPr>
        <p:grpSpPr>
          <a:xfrm>
            <a:off x="6325022" y="3296269"/>
            <a:ext cx="457833" cy="184666"/>
            <a:chOff x="3039491" y="3561914"/>
            <a:chExt cx="457833" cy="142545"/>
          </a:xfrm>
        </p:grpSpPr>
        <p:sp>
          <p:nvSpPr>
            <p:cNvPr id="817" name="TextBox 816">
              <a:extLst>
                <a:ext uri="{FF2B5EF4-FFF2-40B4-BE49-F238E27FC236}">
                  <a16:creationId xmlns:a16="http://schemas.microsoft.com/office/drawing/2014/main" id="{5CC52EA2-6FDF-13D9-B2D7-8A0717E03045}"/>
                </a:ext>
              </a:extLst>
            </p:cNvPr>
            <p:cNvSpPr txBox="1"/>
            <p:nvPr/>
          </p:nvSpPr>
          <p:spPr>
            <a:xfrm>
              <a:off x="3039491" y="3561914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818" name="Straight Connector 817">
              <a:extLst>
                <a:ext uri="{FF2B5EF4-FFF2-40B4-BE49-F238E27FC236}">
                  <a16:creationId xmlns:a16="http://schemas.microsoft.com/office/drawing/2014/main" id="{87AC6FB8-D8E1-01C8-63B7-43A06FC2F98F}"/>
                </a:ext>
              </a:extLst>
            </p:cNvPr>
            <p:cNvCxnSpPr/>
            <p:nvPr/>
          </p:nvCxnSpPr>
          <p:spPr>
            <a:xfrm>
              <a:off x="3436124" y="3634971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6" name="TextBox 755">
            <a:extLst>
              <a:ext uri="{FF2B5EF4-FFF2-40B4-BE49-F238E27FC236}">
                <a16:creationId xmlns:a16="http://schemas.microsoft.com/office/drawing/2014/main" id="{BF1BC3F2-3F7E-1486-23F7-2BFDCB38BA07}"/>
              </a:ext>
            </a:extLst>
          </p:cNvPr>
          <p:cNvSpPr txBox="1"/>
          <p:nvPr/>
        </p:nvSpPr>
        <p:spPr>
          <a:xfrm>
            <a:off x="8938136" y="4966305"/>
            <a:ext cx="309483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12</a:t>
            </a:r>
          </a:p>
        </p:txBody>
      </p:sp>
      <p:cxnSp>
        <p:nvCxnSpPr>
          <p:cNvPr id="757" name="Straight Connector 756">
            <a:extLst>
              <a:ext uri="{FF2B5EF4-FFF2-40B4-BE49-F238E27FC236}">
                <a16:creationId xmlns:a16="http://schemas.microsoft.com/office/drawing/2014/main" id="{D235456B-A683-7831-C485-CDD1F4DD40C1}"/>
              </a:ext>
            </a:extLst>
          </p:cNvPr>
          <p:cNvCxnSpPr>
            <a:cxnSpLocks/>
          </p:cNvCxnSpPr>
          <p:nvPr/>
        </p:nvCxnSpPr>
        <p:spPr>
          <a:xfrm rot="5400000">
            <a:off x="9049896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48B6D1B-7160-97E4-FBAE-0D760DDE2404}"/>
              </a:ext>
            </a:extLst>
          </p:cNvPr>
          <p:cNvGrpSpPr/>
          <p:nvPr/>
        </p:nvGrpSpPr>
        <p:grpSpPr>
          <a:xfrm>
            <a:off x="7198588" y="3322332"/>
            <a:ext cx="3896131" cy="907199"/>
            <a:chOff x="7175728" y="3322332"/>
            <a:chExt cx="3896131" cy="907199"/>
          </a:xfrm>
        </p:grpSpPr>
        <p:sp>
          <p:nvSpPr>
            <p:cNvPr id="763" name="Rectangle 762">
              <a:extLst>
                <a:ext uri="{FF2B5EF4-FFF2-40B4-BE49-F238E27FC236}">
                  <a16:creationId xmlns:a16="http://schemas.microsoft.com/office/drawing/2014/main" id="{AEF7AA70-6365-3D8C-8B2E-782B2FDF117E}"/>
                </a:ext>
              </a:extLst>
            </p:cNvPr>
            <p:cNvSpPr/>
            <p:nvPr/>
          </p:nvSpPr>
          <p:spPr>
            <a:xfrm rot="2700000">
              <a:off x="7175729" y="3322331"/>
              <a:ext cx="135535" cy="135538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65" name="Group 764">
              <a:extLst>
                <a:ext uri="{FF2B5EF4-FFF2-40B4-BE49-F238E27FC236}">
                  <a16:creationId xmlns:a16="http://schemas.microsoft.com/office/drawing/2014/main" id="{5CBCC440-3DF5-975D-4816-5185357AADA9}"/>
                </a:ext>
              </a:extLst>
            </p:cNvPr>
            <p:cNvGrpSpPr/>
            <p:nvPr/>
          </p:nvGrpSpPr>
          <p:grpSpPr>
            <a:xfrm>
              <a:off x="8115812" y="3815674"/>
              <a:ext cx="135538" cy="235873"/>
              <a:chOff x="9145072" y="3778275"/>
              <a:chExt cx="169948" cy="295759"/>
            </a:xfrm>
          </p:grpSpPr>
          <p:cxnSp>
            <p:nvCxnSpPr>
              <p:cNvPr id="782" name="Straight Connector 781">
                <a:extLst>
                  <a:ext uri="{FF2B5EF4-FFF2-40B4-BE49-F238E27FC236}">
                    <a16:creationId xmlns:a16="http://schemas.microsoft.com/office/drawing/2014/main" id="{15C972DB-F8AA-086C-F6E5-1AF5ED11A2B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70663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83" name="Straight Connector 782">
                <a:extLst>
                  <a:ext uri="{FF2B5EF4-FFF2-40B4-BE49-F238E27FC236}">
                    <a16:creationId xmlns:a16="http://schemas.microsoft.com/office/drawing/2014/main" id="{C35071BA-5857-906F-69A0-B51FB1DB7C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3778275"/>
                <a:ext cx="0" cy="291468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84" name="Straight Connector 783">
                <a:extLst>
                  <a:ext uri="{FF2B5EF4-FFF2-40B4-BE49-F238E27FC236}">
                    <a16:creationId xmlns:a16="http://schemas.microsoft.com/office/drawing/2014/main" id="{46173950-29A4-6F43-CA5D-C6A253C0CA2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3" y="399474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85" name="Rectangle 784">
                <a:extLst>
                  <a:ext uri="{FF2B5EF4-FFF2-40B4-BE49-F238E27FC236}">
                    <a16:creationId xmlns:a16="http://schemas.microsoft.com/office/drawing/2014/main" id="{5D4FAAF2-F867-E8DD-11CC-E9026C690A34}"/>
                  </a:ext>
                </a:extLst>
              </p:cNvPr>
              <p:cNvSpPr/>
              <p:nvPr/>
            </p:nvSpPr>
            <p:spPr>
              <a:xfrm rot="2700000">
                <a:off x="9145071" y="3840472"/>
                <a:ext cx="169950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66" name="Group 765">
              <a:extLst>
                <a:ext uri="{FF2B5EF4-FFF2-40B4-BE49-F238E27FC236}">
                  <a16:creationId xmlns:a16="http://schemas.microsoft.com/office/drawing/2014/main" id="{E7AA2457-C00A-A553-165B-E45F9475366E}"/>
                </a:ext>
              </a:extLst>
            </p:cNvPr>
            <p:cNvGrpSpPr/>
            <p:nvPr/>
          </p:nvGrpSpPr>
          <p:grpSpPr>
            <a:xfrm>
              <a:off x="9054543" y="3960160"/>
              <a:ext cx="135538" cy="269371"/>
              <a:chOff x="9145045" y="4827069"/>
              <a:chExt cx="169948" cy="337765"/>
            </a:xfrm>
          </p:grpSpPr>
          <p:cxnSp>
            <p:nvCxnSpPr>
              <p:cNvPr id="778" name="Straight Connector 777">
                <a:extLst>
                  <a:ext uri="{FF2B5EF4-FFF2-40B4-BE49-F238E27FC236}">
                    <a16:creationId xmlns:a16="http://schemas.microsoft.com/office/drawing/2014/main" id="{3AF3C77F-E4F8-86A7-19B8-DF71ABE6CB5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4747778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79" name="Straight Connector 778">
                <a:extLst>
                  <a:ext uri="{FF2B5EF4-FFF2-40B4-BE49-F238E27FC236}">
                    <a16:creationId xmlns:a16="http://schemas.microsoft.com/office/drawing/2014/main" id="{C414E9A3-E565-25CB-7F7E-E47EB420183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4829765"/>
                <a:ext cx="0" cy="32975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80" name="Straight Connector 779">
                <a:extLst>
                  <a:ext uri="{FF2B5EF4-FFF2-40B4-BE49-F238E27FC236}">
                    <a16:creationId xmlns:a16="http://schemas.microsoft.com/office/drawing/2014/main" id="{6496B944-30FD-0AB3-F713-735780142CB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508554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81" name="Rectangle 780">
                <a:extLst>
                  <a:ext uri="{FF2B5EF4-FFF2-40B4-BE49-F238E27FC236}">
                    <a16:creationId xmlns:a16="http://schemas.microsoft.com/office/drawing/2014/main" id="{8313A93C-42EE-BE72-35E2-FAE2491595DD}"/>
                  </a:ext>
                </a:extLst>
              </p:cNvPr>
              <p:cNvSpPr/>
              <p:nvPr/>
            </p:nvSpPr>
            <p:spPr>
              <a:xfrm rot="2700000">
                <a:off x="9145047" y="4909143"/>
                <a:ext cx="169944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68" name="Group 767">
              <a:extLst>
                <a:ext uri="{FF2B5EF4-FFF2-40B4-BE49-F238E27FC236}">
                  <a16:creationId xmlns:a16="http://schemas.microsoft.com/office/drawing/2014/main" id="{349B4A6E-11EA-DB58-C1E4-FE0E0A9C87B8}"/>
                </a:ext>
              </a:extLst>
            </p:cNvPr>
            <p:cNvGrpSpPr/>
            <p:nvPr/>
          </p:nvGrpSpPr>
          <p:grpSpPr>
            <a:xfrm>
              <a:off x="10936321" y="3715203"/>
              <a:ext cx="135538" cy="292091"/>
              <a:chOff x="9145056" y="4826076"/>
              <a:chExt cx="169948" cy="366257"/>
            </a:xfrm>
          </p:grpSpPr>
          <p:cxnSp>
            <p:nvCxnSpPr>
              <p:cNvPr id="770" name="Straight Connector 769">
                <a:extLst>
                  <a:ext uri="{FF2B5EF4-FFF2-40B4-BE49-F238E27FC236}">
                    <a16:creationId xmlns:a16="http://schemas.microsoft.com/office/drawing/2014/main" id="{41B2B981-5EDE-EF41-8935-B2BF6626269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1" y="4746785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71" name="Straight Connector 770">
                <a:extLst>
                  <a:ext uri="{FF2B5EF4-FFF2-40B4-BE49-F238E27FC236}">
                    <a16:creationId xmlns:a16="http://schemas.microsoft.com/office/drawing/2014/main" id="{C45018CA-4FD9-243A-6F64-CF7CC6472F2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1" y="4832636"/>
                <a:ext cx="0" cy="358344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72" name="Straight Connector 771">
                <a:extLst>
                  <a:ext uri="{FF2B5EF4-FFF2-40B4-BE49-F238E27FC236}">
                    <a16:creationId xmlns:a16="http://schemas.microsoft.com/office/drawing/2014/main" id="{F6328A21-64F7-9823-70E3-D26BC09E8A0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06" y="511304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73" name="Rectangle 772">
                <a:extLst>
                  <a:ext uri="{FF2B5EF4-FFF2-40B4-BE49-F238E27FC236}">
                    <a16:creationId xmlns:a16="http://schemas.microsoft.com/office/drawing/2014/main" id="{D505C9A5-F4D1-E2AC-7AF1-C0D7CFA63491}"/>
                  </a:ext>
                </a:extLst>
              </p:cNvPr>
              <p:cNvSpPr/>
              <p:nvPr/>
            </p:nvSpPr>
            <p:spPr>
              <a:xfrm rot="2700000">
                <a:off x="9145057" y="4920334"/>
                <a:ext cx="169946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06DE978-E3D8-88F0-CF0E-89DD20348A0C}"/>
                </a:ext>
              </a:extLst>
            </p:cNvPr>
            <p:cNvSpPr/>
            <p:nvPr/>
          </p:nvSpPr>
          <p:spPr>
            <a:xfrm>
              <a:off x="7244715" y="3388995"/>
              <a:ext cx="3758565" cy="702945"/>
            </a:xfrm>
            <a:custGeom>
              <a:avLst/>
              <a:gdLst>
                <a:gd name="connsiteX0" fmla="*/ 0 w 3758565"/>
                <a:gd name="connsiteY0" fmla="*/ 0 h 702945"/>
                <a:gd name="connsiteX1" fmla="*/ 939165 w 3758565"/>
                <a:gd name="connsiteY1" fmla="*/ 544830 h 702945"/>
                <a:gd name="connsiteX2" fmla="*/ 1878330 w 3758565"/>
                <a:gd name="connsiteY2" fmla="*/ 702945 h 702945"/>
                <a:gd name="connsiteX3" fmla="*/ 3758565 w 3758565"/>
                <a:gd name="connsiteY3" fmla="*/ 468630 h 702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58565" h="702945">
                  <a:moveTo>
                    <a:pt x="0" y="0"/>
                  </a:moveTo>
                  <a:lnTo>
                    <a:pt x="939165" y="544830"/>
                  </a:lnTo>
                  <a:lnTo>
                    <a:pt x="1878330" y="702945"/>
                  </a:lnTo>
                  <a:lnTo>
                    <a:pt x="3758565" y="468630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85347C6-8956-388A-CC0B-F779E6E02AE2}"/>
              </a:ext>
            </a:extLst>
          </p:cNvPr>
          <p:cNvGrpSpPr/>
          <p:nvPr/>
        </p:nvGrpSpPr>
        <p:grpSpPr>
          <a:xfrm>
            <a:off x="7084481" y="3322331"/>
            <a:ext cx="3896113" cy="1071720"/>
            <a:chOff x="7061621" y="3322331"/>
            <a:chExt cx="3896113" cy="1071720"/>
          </a:xfrm>
        </p:grpSpPr>
        <p:sp>
          <p:nvSpPr>
            <p:cNvPr id="790" name="Rectangle 789">
              <a:extLst>
                <a:ext uri="{FF2B5EF4-FFF2-40B4-BE49-F238E27FC236}">
                  <a16:creationId xmlns:a16="http://schemas.microsoft.com/office/drawing/2014/main" id="{0BD5FE7E-CF5E-1CD4-1295-BC743F868CCB}"/>
                </a:ext>
              </a:extLst>
            </p:cNvPr>
            <p:cNvSpPr/>
            <p:nvPr/>
          </p:nvSpPr>
          <p:spPr>
            <a:xfrm rot="2700000">
              <a:off x="7061622" y="3322330"/>
              <a:ext cx="135535" cy="13553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92" name="Group 791">
              <a:extLst>
                <a:ext uri="{FF2B5EF4-FFF2-40B4-BE49-F238E27FC236}">
                  <a16:creationId xmlns:a16="http://schemas.microsoft.com/office/drawing/2014/main" id="{733E95FE-1F69-D88F-59E6-16CB9C368C1C}"/>
                </a:ext>
              </a:extLst>
            </p:cNvPr>
            <p:cNvGrpSpPr/>
            <p:nvPr/>
          </p:nvGrpSpPr>
          <p:grpSpPr>
            <a:xfrm>
              <a:off x="8001675" y="4121340"/>
              <a:ext cx="135538" cy="235398"/>
              <a:chOff x="9145042" y="2880224"/>
              <a:chExt cx="169948" cy="295149"/>
            </a:xfrm>
          </p:grpSpPr>
          <p:cxnSp>
            <p:nvCxnSpPr>
              <p:cNvPr id="809" name="Straight Connector 808">
                <a:extLst>
                  <a:ext uri="{FF2B5EF4-FFF2-40B4-BE49-F238E27FC236}">
                    <a16:creationId xmlns:a16="http://schemas.microsoft.com/office/drawing/2014/main" id="{014C6553-F389-552C-BDE5-681B722290F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80480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10" name="Straight Connector 809">
                <a:extLst>
                  <a:ext uri="{FF2B5EF4-FFF2-40B4-BE49-F238E27FC236}">
                    <a16:creationId xmlns:a16="http://schemas.microsoft.com/office/drawing/2014/main" id="{1470BA5B-FB28-F5F6-9392-FC4BA8B3714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3" y="2880224"/>
                <a:ext cx="0" cy="295149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11" name="Straight Connector 810">
                <a:extLst>
                  <a:ext uri="{FF2B5EF4-FFF2-40B4-BE49-F238E27FC236}">
                    <a16:creationId xmlns:a16="http://schemas.microsoft.com/office/drawing/2014/main" id="{A24CC3A4-8DC6-3434-292B-3BED3B09C9C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3" y="3095127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12" name="Rectangle 811">
                <a:extLst>
                  <a:ext uri="{FF2B5EF4-FFF2-40B4-BE49-F238E27FC236}">
                    <a16:creationId xmlns:a16="http://schemas.microsoft.com/office/drawing/2014/main" id="{07BCBAA2-DD90-7737-324E-6AEBC45ED756}"/>
                  </a:ext>
                </a:extLst>
              </p:cNvPr>
              <p:cNvSpPr/>
              <p:nvPr/>
            </p:nvSpPr>
            <p:spPr>
              <a:xfrm rot="2700000">
                <a:off x="9145042" y="2943172"/>
                <a:ext cx="169947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93" name="Group 792">
              <a:extLst>
                <a:ext uri="{FF2B5EF4-FFF2-40B4-BE49-F238E27FC236}">
                  <a16:creationId xmlns:a16="http://schemas.microsoft.com/office/drawing/2014/main" id="{D87AA7B7-8077-FBB7-BCC8-DF1FF29484B9}"/>
                </a:ext>
              </a:extLst>
            </p:cNvPr>
            <p:cNvGrpSpPr/>
            <p:nvPr/>
          </p:nvGrpSpPr>
          <p:grpSpPr>
            <a:xfrm>
              <a:off x="8940434" y="4130727"/>
              <a:ext cx="135538" cy="263324"/>
              <a:chOff x="9145042" y="3941278"/>
              <a:chExt cx="169948" cy="330170"/>
            </a:xfrm>
          </p:grpSpPr>
          <p:cxnSp>
            <p:nvCxnSpPr>
              <p:cNvPr id="805" name="Straight Connector 804">
                <a:extLst>
                  <a:ext uri="{FF2B5EF4-FFF2-40B4-BE49-F238E27FC236}">
                    <a16:creationId xmlns:a16="http://schemas.microsoft.com/office/drawing/2014/main" id="{6FD11FBF-2778-74CB-3244-BB0336DF2D5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865315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06" name="Straight Connector 805">
                <a:extLst>
                  <a:ext uri="{FF2B5EF4-FFF2-40B4-BE49-F238E27FC236}">
                    <a16:creationId xmlns:a16="http://schemas.microsoft.com/office/drawing/2014/main" id="{C966658A-7678-6746-BB6A-631C62E135A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3" y="3941278"/>
                <a:ext cx="0" cy="326376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07" name="Straight Connector 806">
                <a:extLst>
                  <a:ext uri="{FF2B5EF4-FFF2-40B4-BE49-F238E27FC236}">
                    <a16:creationId xmlns:a16="http://schemas.microsoft.com/office/drawing/2014/main" id="{67EE5A44-A0CD-7B27-5CA6-177984AE6F7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3" y="4192157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08" name="Rectangle 807">
                <a:extLst>
                  <a:ext uri="{FF2B5EF4-FFF2-40B4-BE49-F238E27FC236}">
                    <a16:creationId xmlns:a16="http://schemas.microsoft.com/office/drawing/2014/main" id="{92CAC0C8-7042-9B58-8392-4C0DEE20CA3B}"/>
                  </a:ext>
                </a:extLst>
              </p:cNvPr>
              <p:cNvSpPr/>
              <p:nvPr/>
            </p:nvSpPr>
            <p:spPr>
              <a:xfrm rot="2700000">
                <a:off x="9145043" y="4022775"/>
                <a:ext cx="169945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95" name="Group 794">
              <a:extLst>
                <a:ext uri="{FF2B5EF4-FFF2-40B4-BE49-F238E27FC236}">
                  <a16:creationId xmlns:a16="http://schemas.microsoft.com/office/drawing/2014/main" id="{6D1BE4D8-1537-6B45-554E-4642214ADD07}"/>
                </a:ext>
              </a:extLst>
            </p:cNvPr>
            <p:cNvGrpSpPr/>
            <p:nvPr/>
          </p:nvGrpSpPr>
          <p:grpSpPr>
            <a:xfrm>
              <a:off x="10822196" y="4000740"/>
              <a:ext cx="135538" cy="287827"/>
              <a:chOff x="9145038" y="4386393"/>
              <a:chExt cx="169948" cy="360909"/>
            </a:xfrm>
          </p:grpSpPr>
          <p:cxnSp>
            <p:nvCxnSpPr>
              <p:cNvPr id="797" name="Straight Connector 796">
                <a:extLst>
                  <a:ext uri="{FF2B5EF4-FFF2-40B4-BE49-F238E27FC236}">
                    <a16:creationId xmlns:a16="http://schemas.microsoft.com/office/drawing/2014/main" id="{AD85358E-5034-A308-6AED-A5C863DA114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430710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98" name="Straight Connector 797">
                <a:extLst>
                  <a:ext uri="{FF2B5EF4-FFF2-40B4-BE49-F238E27FC236}">
                    <a16:creationId xmlns:a16="http://schemas.microsoft.com/office/drawing/2014/main" id="{1A99CCA0-4393-EE37-66D4-78EDC79A992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4388385"/>
                <a:ext cx="0" cy="353623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99" name="Straight Connector 798">
                <a:extLst>
                  <a:ext uri="{FF2B5EF4-FFF2-40B4-BE49-F238E27FC236}">
                    <a16:creationId xmlns:a16="http://schemas.microsoft.com/office/drawing/2014/main" id="{CAB31F24-44EE-1460-59DF-2A674CB8A20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08" y="4668011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00" name="Rectangle 799">
                <a:extLst>
                  <a:ext uri="{FF2B5EF4-FFF2-40B4-BE49-F238E27FC236}">
                    <a16:creationId xmlns:a16="http://schemas.microsoft.com/office/drawing/2014/main" id="{6E32D643-B2E5-C5CC-B12E-7596997D936C}"/>
                  </a:ext>
                </a:extLst>
              </p:cNvPr>
              <p:cNvSpPr/>
              <p:nvPr/>
            </p:nvSpPr>
            <p:spPr>
              <a:xfrm rot="2700000">
                <a:off x="9145040" y="4477864"/>
                <a:ext cx="169943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0512165-2960-F34A-2BE5-ACAC226C118C}"/>
                </a:ext>
              </a:extLst>
            </p:cNvPr>
            <p:cNvSpPr/>
            <p:nvPr/>
          </p:nvSpPr>
          <p:spPr>
            <a:xfrm>
              <a:off x="7126605" y="3390900"/>
              <a:ext cx="3764280" cy="878205"/>
            </a:xfrm>
            <a:custGeom>
              <a:avLst/>
              <a:gdLst>
                <a:gd name="connsiteX0" fmla="*/ 0 w 3764280"/>
                <a:gd name="connsiteY0" fmla="*/ 0 h 878205"/>
                <a:gd name="connsiteX1" fmla="*/ 941070 w 3764280"/>
                <a:gd name="connsiteY1" fmla="*/ 849630 h 878205"/>
                <a:gd name="connsiteX2" fmla="*/ 1880235 w 3764280"/>
                <a:gd name="connsiteY2" fmla="*/ 878205 h 878205"/>
                <a:gd name="connsiteX3" fmla="*/ 3764280 w 3764280"/>
                <a:gd name="connsiteY3" fmla="*/ 752475 h 878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4280" h="878205">
                  <a:moveTo>
                    <a:pt x="0" y="0"/>
                  </a:moveTo>
                  <a:lnTo>
                    <a:pt x="941070" y="849630"/>
                  </a:lnTo>
                  <a:lnTo>
                    <a:pt x="1880235" y="878205"/>
                  </a:lnTo>
                  <a:lnTo>
                    <a:pt x="3764280" y="752475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335E1E1-30B7-A6C6-0DE0-4D2137E12195}"/>
              </a:ext>
            </a:extLst>
          </p:cNvPr>
          <p:cNvGrpSpPr/>
          <p:nvPr/>
        </p:nvGrpSpPr>
        <p:grpSpPr>
          <a:xfrm>
            <a:off x="1912121" y="3322332"/>
            <a:ext cx="3896117" cy="862629"/>
            <a:chOff x="1934981" y="3322332"/>
            <a:chExt cx="3896117" cy="862629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C58E4474-3187-F7B7-6567-481723CC0044}"/>
                </a:ext>
              </a:extLst>
            </p:cNvPr>
            <p:cNvSpPr/>
            <p:nvPr/>
          </p:nvSpPr>
          <p:spPr>
            <a:xfrm rot="2700000">
              <a:off x="1934982" y="3322331"/>
              <a:ext cx="135535" cy="135538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71" name="Group 670">
              <a:extLst>
                <a:ext uri="{FF2B5EF4-FFF2-40B4-BE49-F238E27FC236}">
                  <a16:creationId xmlns:a16="http://schemas.microsoft.com/office/drawing/2014/main" id="{321F8263-CDD8-6E7B-51FE-E09ADF5FB3EC}"/>
                </a:ext>
              </a:extLst>
            </p:cNvPr>
            <p:cNvGrpSpPr/>
            <p:nvPr/>
          </p:nvGrpSpPr>
          <p:grpSpPr>
            <a:xfrm>
              <a:off x="2875080" y="3617936"/>
              <a:ext cx="135538" cy="466026"/>
              <a:chOff x="9145087" y="2684745"/>
              <a:chExt cx="169948" cy="584345"/>
            </a:xfrm>
          </p:grpSpPr>
          <p:cxnSp>
            <p:nvCxnSpPr>
              <p:cNvPr id="677" name="Straight Connector 676">
                <a:extLst>
                  <a:ext uri="{FF2B5EF4-FFF2-40B4-BE49-F238E27FC236}">
                    <a16:creationId xmlns:a16="http://schemas.microsoft.com/office/drawing/2014/main" id="{652E30DA-1C84-1732-B87A-5BFFB4DF55B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20" y="2605454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8" name="Straight Connector 677">
                <a:extLst>
                  <a:ext uri="{FF2B5EF4-FFF2-40B4-BE49-F238E27FC236}">
                    <a16:creationId xmlns:a16="http://schemas.microsoft.com/office/drawing/2014/main" id="{ABEB78C9-6D19-E421-C709-A1C5ED9FF8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7" y="2691483"/>
                <a:ext cx="0" cy="573236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9" name="Straight Connector 678">
                <a:extLst>
                  <a:ext uri="{FF2B5EF4-FFF2-40B4-BE49-F238E27FC236}">
                    <a16:creationId xmlns:a16="http://schemas.microsoft.com/office/drawing/2014/main" id="{F32E55E9-36C0-0044-43F8-22BC01DE95B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189799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80" name="Rectangle 679">
                <a:extLst>
                  <a:ext uri="{FF2B5EF4-FFF2-40B4-BE49-F238E27FC236}">
                    <a16:creationId xmlns:a16="http://schemas.microsoft.com/office/drawing/2014/main" id="{28142C39-CD6E-C7CB-8EB7-0D10B70FAAFB}"/>
                  </a:ext>
                </a:extLst>
              </p:cNvPr>
              <p:cNvSpPr/>
              <p:nvPr/>
            </p:nvSpPr>
            <p:spPr>
              <a:xfrm rot="2700000">
                <a:off x="9145088" y="2892233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82" name="Group 681">
              <a:extLst>
                <a:ext uri="{FF2B5EF4-FFF2-40B4-BE49-F238E27FC236}">
                  <a16:creationId xmlns:a16="http://schemas.microsoft.com/office/drawing/2014/main" id="{D53CC4F2-BEDC-23DE-8E5B-84A8E3264077}"/>
                </a:ext>
              </a:extLst>
            </p:cNvPr>
            <p:cNvGrpSpPr/>
            <p:nvPr/>
          </p:nvGrpSpPr>
          <p:grpSpPr>
            <a:xfrm>
              <a:off x="3813797" y="3505268"/>
              <a:ext cx="135538" cy="534415"/>
              <a:chOff x="9145046" y="3033616"/>
              <a:chExt cx="169948" cy="670090"/>
            </a:xfrm>
          </p:grpSpPr>
          <p:cxnSp>
            <p:nvCxnSpPr>
              <p:cNvPr id="688" name="Straight Connector 687">
                <a:extLst>
                  <a:ext uri="{FF2B5EF4-FFF2-40B4-BE49-F238E27FC236}">
                    <a16:creationId xmlns:a16="http://schemas.microsoft.com/office/drawing/2014/main" id="{A8AD5BFD-B38E-6DCF-34CC-4F238715600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954325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9" name="Straight Connector 688">
                <a:extLst>
                  <a:ext uri="{FF2B5EF4-FFF2-40B4-BE49-F238E27FC236}">
                    <a16:creationId xmlns:a16="http://schemas.microsoft.com/office/drawing/2014/main" id="{E5481EE7-7170-7607-0D6E-FAADF525782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038308"/>
                <a:ext cx="0" cy="66405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90" name="Straight Connector 689">
                <a:extLst>
                  <a:ext uri="{FF2B5EF4-FFF2-40B4-BE49-F238E27FC236}">
                    <a16:creationId xmlns:a16="http://schemas.microsoft.com/office/drawing/2014/main" id="{BC8EE77A-D7CD-C320-D53D-45FD175560C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624415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91" name="Rectangle 690">
                <a:extLst>
                  <a:ext uri="{FF2B5EF4-FFF2-40B4-BE49-F238E27FC236}">
                    <a16:creationId xmlns:a16="http://schemas.microsoft.com/office/drawing/2014/main" id="{CDB5E3D6-C634-61DC-7193-21DF07156D6E}"/>
                  </a:ext>
                </a:extLst>
              </p:cNvPr>
              <p:cNvSpPr/>
              <p:nvPr/>
            </p:nvSpPr>
            <p:spPr>
              <a:xfrm rot="2700000">
                <a:off x="9145047" y="3284781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04" name="Group 703">
              <a:extLst>
                <a:ext uri="{FF2B5EF4-FFF2-40B4-BE49-F238E27FC236}">
                  <a16:creationId xmlns:a16="http://schemas.microsoft.com/office/drawing/2014/main" id="{9909C2EC-B823-CBA7-583B-6EBFD485417A}"/>
                </a:ext>
              </a:extLst>
            </p:cNvPr>
            <p:cNvGrpSpPr/>
            <p:nvPr/>
          </p:nvGrpSpPr>
          <p:grpSpPr>
            <a:xfrm>
              <a:off x="5695560" y="3586140"/>
              <a:ext cx="135538" cy="598821"/>
              <a:chOff x="9145042" y="3375864"/>
              <a:chExt cx="169948" cy="750860"/>
            </a:xfrm>
          </p:grpSpPr>
          <p:cxnSp>
            <p:nvCxnSpPr>
              <p:cNvPr id="710" name="Straight Connector 709">
                <a:extLst>
                  <a:ext uri="{FF2B5EF4-FFF2-40B4-BE49-F238E27FC236}">
                    <a16:creationId xmlns:a16="http://schemas.microsoft.com/office/drawing/2014/main" id="{778099F4-4BF4-5828-9828-72B7237BF57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29657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1" name="Straight Connector 710">
                <a:extLst>
                  <a:ext uri="{FF2B5EF4-FFF2-40B4-BE49-F238E27FC236}">
                    <a16:creationId xmlns:a16="http://schemas.microsoft.com/office/drawing/2014/main" id="{38E1937D-0E4A-5798-6732-5A30F40660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3384204"/>
                <a:ext cx="0" cy="740538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2" name="Straight Connector 711">
                <a:extLst>
                  <a:ext uri="{FF2B5EF4-FFF2-40B4-BE49-F238E27FC236}">
                    <a16:creationId xmlns:a16="http://schemas.microsoft.com/office/drawing/2014/main" id="{16C3968E-2CCF-7312-3F2E-C93E244468D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404743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13" name="Rectangle 712">
                <a:extLst>
                  <a:ext uri="{FF2B5EF4-FFF2-40B4-BE49-F238E27FC236}">
                    <a16:creationId xmlns:a16="http://schemas.microsoft.com/office/drawing/2014/main" id="{1A8D3611-1C4E-3C2C-843A-F95AC743C6C6}"/>
                  </a:ext>
                </a:extLst>
              </p:cNvPr>
              <p:cNvSpPr/>
              <p:nvPr/>
            </p:nvSpPr>
            <p:spPr>
              <a:xfrm rot="2700000">
                <a:off x="9145043" y="3661172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9E3161D-6CBB-FEB6-DC60-2DB518D85302}"/>
                </a:ext>
              </a:extLst>
            </p:cNvPr>
            <p:cNvSpPr/>
            <p:nvPr/>
          </p:nvSpPr>
          <p:spPr>
            <a:xfrm>
              <a:off x="2000250" y="3392805"/>
              <a:ext cx="3764280" cy="485775"/>
            </a:xfrm>
            <a:custGeom>
              <a:avLst/>
              <a:gdLst>
                <a:gd name="connsiteX0" fmla="*/ 0 w 3764280"/>
                <a:gd name="connsiteY0" fmla="*/ 0 h 485775"/>
                <a:gd name="connsiteX1" fmla="*/ 941070 w 3764280"/>
                <a:gd name="connsiteY1" fmla="*/ 455295 h 485775"/>
                <a:gd name="connsiteX2" fmla="*/ 1882140 w 3764280"/>
                <a:gd name="connsiteY2" fmla="*/ 381000 h 485775"/>
                <a:gd name="connsiteX3" fmla="*/ 3764280 w 3764280"/>
                <a:gd name="connsiteY3" fmla="*/ 485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4280" h="485775">
                  <a:moveTo>
                    <a:pt x="0" y="0"/>
                  </a:moveTo>
                  <a:lnTo>
                    <a:pt x="941070" y="455295"/>
                  </a:lnTo>
                  <a:lnTo>
                    <a:pt x="1882140" y="381000"/>
                  </a:lnTo>
                  <a:lnTo>
                    <a:pt x="3764280" y="485775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DD7FBD8C-1B88-8E43-B25D-4D1A5ED603DC}"/>
              </a:ext>
            </a:extLst>
          </p:cNvPr>
          <p:cNvGrpSpPr/>
          <p:nvPr/>
        </p:nvGrpSpPr>
        <p:grpSpPr>
          <a:xfrm>
            <a:off x="1798014" y="3322331"/>
            <a:ext cx="3896118" cy="1300819"/>
            <a:chOff x="1820874" y="3322331"/>
            <a:chExt cx="3896118" cy="1300819"/>
          </a:xfrm>
        </p:grpSpPr>
        <p:sp>
          <p:nvSpPr>
            <p:cNvPr id="647" name="Rectangle 646">
              <a:extLst>
                <a:ext uri="{FF2B5EF4-FFF2-40B4-BE49-F238E27FC236}">
                  <a16:creationId xmlns:a16="http://schemas.microsoft.com/office/drawing/2014/main" id="{8307E987-209B-35B6-A35C-587C715F3558}"/>
                </a:ext>
              </a:extLst>
            </p:cNvPr>
            <p:cNvSpPr/>
            <p:nvPr/>
          </p:nvSpPr>
          <p:spPr>
            <a:xfrm rot="2700000">
              <a:off x="1820875" y="3322330"/>
              <a:ext cx="135535" cy="13553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72" name="Group 671">
              <a:extLst>
                <a:ext uri="{FF2B5EF4-FFF2-40B4-BE49-F238E27FC236}">
                  <a16:creationId xmlns:a16="http://schemas.microsoft.com/office/drawing/2014/main" id="{78AF6912-894B-9C3D-CAD8-0FF563E55E86}"/>
                </a:ext>
              </a:extLst>
            </p:cNvPr>
            <p:cNvGrpSpPr/>
            <p:nvPr/>
          </p:nvGrpSpPr>
          <p:grpSpPr>
            <a:xfrm>
              <a:off x="2760926" y="3984126"/>
              <a:ext cx="135538" cy="465914"/>
              <a:chOff x="9145040" y="2552344"/>
              <a:chExt cx="169948" cy="584194"/>
            </a:xfrm>
          </p:grpSpPr>
          <p:cxnSp>
            <p:nvCxnSpPr>
              <p:cNvPr id="673" name="Straight Connector 672">
                <a:extLst>
                  <a:ext uri="{FF2B5EF4-FFF2-40B4-BE49-F238E27FC236}">
                    <a16:creationId xmlns:a16="http://schemas.microsoft.com/office/drawing/2014/main" id="{F31D2482-97EE-B656-246A-D77AF230199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47305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4" name="Straight Connector 673">
                <a:extLst>
                  <a:ext uri="{FF2B5EF4-FFF2-40B4-BE49-F238E27FC236}">
                    <a16:creationId xmlns:a16="http://schemas.microsoft.com/office/drawing/2014/main" id="{55BEE4A8-4CDD-8684-7E18-A3B6E32E942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2555360"/>
                <a:ext cx="0" cy="57428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5" name="Straight Connector 674">
                <a:extLst>
                  <a:ext uri="{FF2B5EF4-FFF2-40B4-BE49-F238E27FC236}">
                    <a16:creationId xmlns:a16="http://schemas.microsoft.com/office/drawing/2014/main" id="{33AED8CF-7E02-1E09-7A7C-466E63EE1CC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7" y="3057247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76" name="Rectangle 675">
                <a:extLst>
                  <a:ext uri="{FF2B5EF4-FFF2-40B4-BE49-F238E27FC236}">
                    <a16:creationId xmlns:a16="http://schemas.microsoft.com/office/drawing/2014/main" id="{04F5EA55-D908-67C4-FBAB-EBCA26687A1C}"/>
                  </a:ext>
                </a:extLst>
              </p:cNvPr>
              <p:cNvSpPr/>
              <p:nvPr/>
            </p:nvSpPr>
            <p:spPr>
              <a:xfrm rot="2700000">
                <a:off x="9145042" y="2759390"/>
                <a:ext cx="169943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83" name="Group 682">
              <a:extLst>
                <a:ext uri="{FF2B5EF4-FFF2-40B4-BE49-F238E27FC236}">
                  <a16:creationId xmlns:a16="http://schemas.microsoft.com/office/drawing/2014/main" id="{2227FE01-D9B8-E479-3D20-8F2B5B9D2C9B}"/>
                </a:ext>
              </a:extLst>
            </p:cNvPr>
            <p:cNvGrpSpPr/>
            <p:nvPr/>
          </p:nvGrpSpPr>
          <p:grpSpPr>
            <a:xfrm>
              <a:off x="3699686" y="4051391"/>
              <a:ext cx="135538" cy="535850"/>
              <a:chOff x="9145041" y="3106994"/>
              <a:chExt cx="169948" cy="671911"/>
            </a:xfrm>
          </p:grpSpPr>
          <p:cxnSp>
            <p:nvCxnSpPr>
              <p:cNvPr id="684" name="Straight Connector 683">
                <a:extLst>
                  <a:ext uri="{FF2B5EF4-FFF2-40B4-BE49-F238E27FC236}">
                    <a16:creationId xmlns:a16="http://schemas.microsoft.com/office/drawing/2014/main" id="{7312E765-0A44-298E-A022-CB2B880CEF3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02770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5" name="Straight Connector 684">
                <a:extLst>
                  <a:ext uri="{FF2B5EF4-FFF2-40B4-BE49-F238E27FC236}">
                    <a16:creationId xmlns:a16="http://schemas.microsoft.com/office/drawing/2014/main" id="{DCB182A6-9F98-045A-0EA8-E101139028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110046"/>
                <a:ext cx="0" cy="668859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6" name="Straight Connector 685">
                <a:extLst>
                  <a:ext uri="{FF2B5EF4-FFF2-40B4-BE49-F238E27FC236}">
                    <a16:creationId xmlns:a16="http://schemas.microsoft.com/office/drawing/2014/main" id="{00714BAA-5A39-A174-2825-421186F619D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696354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87" name="Rectangle 686">
                <a:extLst>
                  <a:ext uri="{FF2B5EF4-FFF2-40B4-BE49-F238E27FC236}">
                    <a16:creationId xmlns:a16="http://schemas.microsoft.com/office/drawing/2014/main" id="{55A6D805-9777-E4B5-D3D8-149AFA80AEF7}"/>
                  </a:ext>
                </a:extLst>
              </p:cNvPr>
              <p:cNvSpPr/>
              <p:nvPr/>
            </p:nvSpPr>
            <p:spPr>
              <a:xfrm rot="2700000">
                <a:off x="9145042" y="3351183"/>
                <a:ext cx="169945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05" name="Group 704">
              <a:extLst>
                <a:ext uri="{FF2B5EF4-FFF2-40B4-BE49-F238E27FC236}">
                  <a16:creationId xmlns:a16="http://schemas.microsoft.com/office/drawing/2014/main" id="{1791E6D9-A264-FCBF-B3C4-841726188CB5}"/>
                </a:ext>
              </a:extLst>
            </p:cNvPr>
            <p:cNvGrpSpPr/>
            <p:nvPr/>
          </p:nvGrpSpPr>
          <p:grpSpPr>
            <a:xfrm>
              <a:off x="5581454" y="4050699"/>
              <a:ext cx="135538" cy="572451"/>
              <a:chOff x="9145043" y="3459120"/>
              <a:chExt cx="169948" cy="717791"/>
            </a:xfrm>
          </p:grpSpPr>
          <p:cxnSp>
            <p:nvCxnSpPr>
              <p:cNvPr id="706" name="Straight Connector 705">
                <a:extLst>
                  <a:ext uri="{FF2B5EF4-FFF2-40B4-BE49-F238E27FC236}">
                    <a16:creationId xmlns:a16="http://schemas.microsoft.com/office/drawing/2014/main" id="{6C85A7A2-45A6-6C32-0873-5EE96184BCD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379829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7" name="Straight Connector 706">
                <a:extLst>
                  <a:ext uri="{FF2B5EF4-FFF2-40B4-BE49-F238E27FC236}">
                    <a16:creationId xmlns:a16="http://schemas.microsoft.com/office/drawing/2014/main" id="{1D84A601-7535-A44D-8D5A-0EAAFA6A671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460635"/>
                <a:ext cx="0" cy="709468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8" name="Straight Connector 707">
                <a:extLst>
                  <a:ext uri="{FF2B5EF4-FFF2-40B4-BE49-F238E27FC236}">
                    <a16:creationId xmlns:a16="http://schemas.microsoft.com/office/drawing/2014/main" id="{F605BE76-2BFF-A7F2-44C1-716F0CB73FF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21" y="4097620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09" name="Rectangle 708">
                <a:extLst>
                  <a:ext uri="{FF2B5EF4-FFF2-40B4-BE49-F238E27FC236}">
                    <a16:creationId xmlns:a16="http://schemas.microsoft.com/office/drawing/2014/main" id="{A85A7E02-25AF-2518-94D1-32E7C9F053A9}"/>
                  </a:ext>
                </a:extLst>
              </p:cNvPr>
              <p:cNvSpPr/>
              <p:nvPr/>
            </p:nvSpPr>
            <p:spPr>
              <a:xfrm rot="2700000">
                <a:off x="9145047" y="3730109"/>
                <a:ext cx="169940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DB102E2-D004-5099-706A-B8B10B8E5E4C}"/>
                </a:ext>
              </a:extLst>
            </p:cNvPr>
            <p:cNvSpPr/>
            <p:nvPr/>
          </p:nvSpPr>
          <p:spPr>
            <a:xfrm>
              <a:off x="1887855" y="3387090"/>
              <a:ext cx="3760470" cy="948690"/>
            </a:xfrm>
            <a:custGeom>
              <a:avLst/>
              <a:gdLst>
                <a:gd name="connsiteX0" fmla="*/ 0 w 3760470"/>
                <a:gd name="connsiteY0" fmla="*/ 0 h 948690"/>
                <a:gd name="connsiteX1" fmla="*/ 942975 w 3760470"/>
                <a:gd name="connsiteY1" fmla="*/ 832485 h 948690"/>
                <a:gd name="connsiteX2" fmla="*/ 1880235 w 3760470"/>
                <a:gd name="connsiteY2" fmla="*/ 929640 h 948690"/>
                <a:gd name="connsiteX3" fmla="*/ 3760470 w 3760470"/>
                <a:gd name="connsiteY3" fmla="*/ 948690 h 948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0470" h="948690">
                  <a:moveTo>
                    <a:pt x="0" y="0"/>
                  </a:moveTo>
                  <a:lnTo>
                    <a:pt x="942975" y="832485"/>
                  </a:lnTo>
                  <a:lnTo>
                    <a:pt x="1880235" y="929640"/>
                  </a:lnTo>
                  <a:lnTo>
                    <a:pt x="3760470" y="948690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BA42FE9-A66C-34C5-5119-5EE83786B043}"/>
              </a:ext>
            </a:extLst>
          </p:cNvPr>
          <p:cNvSpPr txBox="1"/>
          <p:nvPr/>
        </p:nvSpPr>
        <p:spPr>
          <a:xfrm>
            <a:off x="1641198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p=0.019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BB8015-2EB1-0877-4305-AC4C83CD237B}"/>
              </a:ext>
            </a:extLst>
          </p:cNvPr>
          <p:cNvSpPr txBox="1"/>
          <p:nvPr/>
        </p:nvSpPr>
        <p:spPr>
          <a:xfrm>
            <a:off x="2108179" y="319343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-2.7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(-5.1, -0.3)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B08ADB-418C-49B5-19F8-046A7A6A141D}"/>
              </a:ext>
            </a:extLst>
          </p:cNvPr>
          <p:cNvSpPr txBox="1"/>
          <p:nvPr/>
        </p:nvSpPr>
        <p:spPr>
          <a:xfrm>
            <a:off x="3045849" y="307913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-4.0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(-6.8, -1.3)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13FBB0-399F-F103-6A2E-1A2F884ADD63}"/>
              </a:ext>
            </a:extLst>
          </p:cNvPr>
          <p:cNvSpPr txBox="1"/>
          <p:nvPr/>
        </p:nvSpPr>
        <p:spPr>
          <a:xfrm>
            <a:off x="4876536" y="3162953"/>
            <a:ext cx="143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-3.4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(-6.4, -0.3)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C4DF08-6B95-7F03-FF67-905A48976E84}"/>
              </a:ext>
            </a:extLst>
          </p:cNvPr>
          <p:cNvSpPr txBox="1"/>
          <p:nvPr/>
        </p:nvSpPr>
        <p:spPr>
          <a:xfrm>
            <a:off x="6929154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p=0.001</a:t>
            </a:r>
          </a:p>
        </p:txBody>
      </p:sp>
    </p:spTree>
    <p:extLst>
      <p:ext uri="{BB962C8B-B14F-4D97-AF65-F5344CB8AC3E}">
        <p14:creationId xmlns:p14="http://schemas.microsoft.com/office/powerpoint/2010/main" val="174038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logo with text&#10;&#10;Description automatically generated">
            <a:extLst>
              <a:ext uri="{FF2B5EF4-FFF2-40B4-BE49-F238E27FC236}">
                <a16:creationId xmlns:a16="http://schemas.microsoft.com/office/drawing/2014/main" id="{ABAEF8A6-9609-F6A3-C3AF-363947FAB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9" y="5730004"/>
            <a:ext cx="1389383" cy="604438"/>
          </a:xfrm>
          <a:prstGeom prst="rect">
            <a:avLst/>
          </a:prstGeom>
        </p:spPr>
      </p:pic>
      <p:sp>
        <p:nvSpPr>
          <p:cNvPr id="22" name="Rounded Rectangle 57">
            <a:extLst>
              <a:ext uri="{FF2B5EF4-FFF2-40B4-BE49-F238E27FC236}">
                <a16:creationId xmlns:a16="http://schemas.microsoft.com/office/drawing/2014/main" id="{5BCB529A-05EF-E298-56A3-F21118A14033}"/>
              </a:ext>
            </a:extLst>
          </p:cNvPr>
          <p:cNvSpPr/>
          <p:nvPr/>
        </p:nvSpPr>
        <p:spPr>
          <a:xfrm>
            <a:off x="327779" y="1974273"/>
            <a:ext cx="11046954" cy="4138180"/>
          </a:xfrm>
          <a:prstGeom prst="roundRect">
            <a:avLst>
              <a:gd name="adj" fmla="val 5052"/>
            </a:avLst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Sexual Function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HIS-Q, Hypogonadism Impact of Symptoms Questionnaire.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8249E-896C-3747-F573-E3AA5FFF8086}"/>
              </a:ext>
            </a:extLst>
          </p:cNvPr>
          <p:cNvSpPr txBox="1"/>
          <p:nvPr/>
        </p:nvSpPr>
        <p:spPr>
          <a:xfrm>
            <a:off x="366212" y="5422291"/>
            <a:ext cx="1268981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u="sng" dirty="0">
                <a:solidFill>
                  <a:srgbClr val="000000"/>
                </a:solidFill>
                <a:latin typeface="+mj-lt"/>
              </a:rPr>
              <a:t>Patients, n</a:t>
            </a:r>
            <a:endParaRPr kumimoji="0" lang="en-GB" sz="140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Testosterone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Placebo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CD0018-CA2B-8F12-B7D8-1638CE0AF23F}"/>
              </a:ext>
            </a:extLst>
          </p:cNvPr>
          <p:cNvSpPr txBox="1"/>
          <p:nvPr/>
        </p:nvSpPr>
        <p:spPr>
          <a:xfrm>
            <a:off x="1657771" y="5422291"/>
            <a:ext cx="9586333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0663" algn="ctr"/>
                <a:tab pos="1165225" algn="ctr"/>
                <a:tab pos="2103438" algn="ctr"/>
                <a:tab pos="4008438" algn="ctr"/>
                <a:tab pos="5508625" algn="ctr"/>
                <a:tab pos="6446838" algn="ctr"/>
                <a:tab pos="7391400" algn="ctr"/>
                <a:tab pos="9274175" algn="ctr"/>
              </a:tabLst>
              <a:defRPr/>
            </a:pPr>
            <a:endParaRPr kumimoji="0" lang="en-GB" sz="14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0663" algn="ctr"/>
                <a:tab pos="1165225" algn="ctr"/>
                <a:tab pos="2103438" algn="ctr"/>
                <a:tab pos="4008438" algn="ctr"/>
                <a:tab pos="5508625" algn="ctr"/>
                <a:tab pos="6446838" algn="ctr"/>
                <a:tab pos="7391400" algn="ctr"/>
                <a:tab pos="9274175" algn="ctr"/>
              </a:tabLst>
              <a:defRPr/>
            </a:pPr>
            <a:r>
              <a:rPr lang="en-GB" sz="1400" dirty="0">
                <a:solidFill>
                  <a:schemeClr val="accent1"/>
                </a:solidFill>
                <a:latin typeface="Poppins Light"/>
              </a:rPr>
              <a:t>	587	484	390	308	2601	2082	1715	1287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0663" algn="ctr"/>
                <a:tab pos="1165225" algn="ctr"/>
                <a:tab pos="2103438" algn="ctr"/>
                <a:tab pos="4008438" algn="ctr"/>
                <a:tab pos="5508625" algn="ctr"/>
                <a:tab pos="6446838" algn="ctr"/>
                <a:tab pos="7391400" algn="ctr"/>
                <a:tab pos="9274175" algn="ctr"/>
              </a:tabLst>
              <a:defRPr/>
            </a:pPr>
            <a:r>
              <a:rPr lang="en-GB" sz="1400" dirty="0">
                <a:solidFill>
                  <a:schemeClr val="accent3">
                    <a:lumMod val="75000"/>
                  </a:schemeClr>
                </a:solidFill>
                <a:latin typeface="Poppins Light"/>
              </a:rPr>
              <a:t>	574	473	394	288	2603	2042	1711	1224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A4E01F9-A70A-18E1-AE46-DAA3F563606A}"/>
              </a:ext>
            </a:extLst>
          </p:cNvPr>
          <p:cNvSpPr txBox="1"/>
          <p:nvPr/>
        </p:nvSpPr>
        <p:spPr>
          <a:xfrm>
            <a:off x="1484717" y="2108327"/>
            <a:ext cx="4350957" cy="263149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n-US" dirty="0">
                <a:solidFill>
                  <a:schemeClr val="accent1"/>
                </a:solidFill>
                <a:latin typeface="Poppins Medium"/>
              </a:rPr>
              <a:t>Sexual Function substudy</a:t>
            </a:r>
          </a:p>
        </p:txBody>
      </p:sp>
      <p:sp>
        <p:nvSpPr>
          <p:cNvPr id="538" name="TextBox 537">
            <a:extLst>
              <a:ext uri="{FF2B5EF4-FFF2-40B4-BE49-F238E27FC236}">
                <a16:creationId xmlns:a16="http://schemas.microsoft.com/office/drawing/2014/main" id="{7C352D9E-751C-4FA9-64E2-468D1ACBEB50}"/>
              </a:ext>
            </a:extLst>
          </p:cNvPr>
          <p:cNvSpPr txBox="1"/>
          <p:nvPr/>
        </p:nvSpPr>
        <p:spPr>
          <a:xfrm rot="16200000">
            <a:off x="-334709" y="3455961"/>
            <a:ext cx="251594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Change from baseline in HIS-Q </a:t>
            </a:r>
            <a:r>
              <a:rPr lang="en-GB" sz="1600" dirty="0">
                <a:solidFill>
                  <a:srgbClr val="000000"/>
                </a:solidFill>
                <a:latin typeface="Poppins Medium"/>
              </a:rPr>
              <a:t>libido</a:t>
            </a:r>
            <a:endParaRPr kumimoji="0" lang="en-GB" sz="16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 Medium"/>
              <a:ea typeface="+mn-ea"/>
              <a:cs typeface="+mn-cs"/>
            </a:endParaRPr>
          </a:p>
        </p:txBody>
      </p:sp>
      <p:sp>
        <p:nvSpPr>
          <p:cNvPr id="539" name="TextBox 538">
            <a:extLst>
              <a:ext uri="{FF2B5EF4-FFF2-40B4-BE49-F238E27FC236}">
                <a16:creationId xmlns:a16="http://schemas.microsoft.com/office/drawing/2014/main" id="{F070B679-B557-DA20-0281-9B95312DA987}"/>
              </a:ext>
            </a:extLst>
          </p:cNvPr>
          <p:cNvSpPr txBox="1"/>
          <p:nvPr/>
        </p:nvSpPr>
        <p:spPr>
          <a:xfrm>
            <a:off x="951330" y="3801879"/>
            <a:ext cx="452999" cy="239233"/>
          </a:xfrm>
          <a:prstGeom prst="rect">
            <a:avLst/>
          </a:prstGeom>
          <a:noFill/>
        </p:spPr>
        <p:txBody>
          <a:bodyPr wrap="square" lIns="0" tIns="0" rIns="108000" bIns="0" rtlCol="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72727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40" name="Freeform: Shape 182">
            <a:extLst>
              <a:ext uri="{FF2B5EF4-FFF2-40B4-BE49-F238E27FC236}">
                <a16:creationId xmlns:a16="http://schemas.microsoft.com/office/drawing/2014/main" id="{63B0833F-72CC-B4F4-C37D-07526AF60FB9}"/>
              </a:ext>
            </a:extLst>
          </p:cNvPr>
          <p:cNvSpPr/>
          <p:nvPr/>
        </p:nvSpPr>
        <p:spPr>
          <a:xfrm>
            <a:off x="1495691" y="2539941"/>
            <a:ext cx="128253" cy="2308000"/>
          </a:xfrm>
          <a:custGeom>
            <a:avLst/>
            <a:gdLst>
              <a:gd name="connsiteX0" fmla="*/ 0 w 2480261"/>
              <a:gd name="connsiteY0" fmla="*/ 0 h 1722840"/>
              <a:gd name="connsiteX1" fmla="*/ 0 w 2480261"/>
              <a:gd name="connsiteY1" fmla="*/ 1722840 h 1722840"/>
              <a:gd name="connsiteX2" fmla="*/ 2480261 w 2480261"/>
              <a:gd name="connsiteY2" fmla="*/ 1722840 h 1722840"/>
              <a:gd name="connsiteX0" fmla="*/ 0 w 0"/>
              <a:gd name="connsiteY0" fmla="*/ 0 h 1722840"/>
              <a:gd name="connsiteX1" fmla="*/ 0 w 0"/>
              <a:gd name="connsiteY1" fmla="*/ 1722840 h 172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722840">
                <a:moveTo>
                  <a:pt x="0" y="0"/>
                </a:moveTo>
                <a:lnTo>
                  <a:pt x="0" y="1722840"/>
                </a:lnTo>
              </a:path>
            </a:pathLst>
          </a:custGeom>
          <a:noFill/>
          <a:ln w="19050" cap="sq">
            <a:solidFill>
              <a:srgbClr val="000000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541" name="Group 540">
            <a:extLst>
              <a:ext uri="{FF2B5EF4-FFF2-40B4-BE49-F238E27FC236}">
                <a16:creationId xmlns:a16="http://schemas.microsoft.com/office/drawing/2014/main" id="{7B060A96-CDE8-1BF5-023F-0BE3E082D08A}"/>
              </a:ext>
            </a:extLst>
          </p:cNvPr>
          <p:cNvGrpSpPr/>
          <p:nvPr/>
        </p:nvGrpSpPr>
        <p:grpSpPr>
          <a:xfrm>
            <a:off x="1038555" y="2622589"/>
            <a:ext cx="457833" cy="184666"/>
            <a:chOff x="3039491" y="4012552"/>
            <a:chExt cx="457833" cy="142545"/>
          </a:xfrm>
        </p:grpSpPr>
        <p:sp>
          <p:nvSpPr>
            <p:cNvPr id="574" name="TextBox 573">
              <a:extLst>
                <a:ext uri="{FF2B5EF4-FFF2-40B4-BE49-F238E27FC236}">
                  <a16:creationId xmlns:a16="http://schemas.microsoft.com/office/drawing/2014/main" id="{78399D9E-A8D3-B34E-EAC5-CF9A418C9A53}"/>
                </a:ext>
              </a:extLst>
            </p:cNvPr>
            <p:cNvSpPr txBox="1"/>
            <p:nvPr/>
          </p:nvSpPr>
          <p:spPr>
            <a:xfrm>
              <a:off x="3039491" y="4012552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5</a:t>
              </a:r>
            </a:p>
          </p:txBody>
        </p:sp>
        <p:cxnSp>
          <p:nvCxnSpPr>
            <p:cNvPr id="575" name="Straight Connector 574">
              <a:extLst>
                <a:ext uri="{FF2B5EF4-FFF2-40B4-BE49-F238E27FC236}">
                  <a16:creationId xmlns:a16="http://schemas.microsoft.com/office/drawing/2014/main" id="{5A70B183-029B-FD5B-A042-8CE1C0ADA8F8}"/>
                </a:ext>
              </a:extLst>
            </p:cNvPr>
            <p:cNvCxnSpPr/>
            <p:nvPr/>
          </p:nvCxnSpPr>
          <p:spPr>
            <a:xfrm>
              <a:off x="3436124" y="4085609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2" name="Group 541">
            <a:extLst>
              <a:ext uri="{FF2B5EF4-FFF2-40B4-BE49-F238E27FC236}">
                <a16:creationId xmlns:a16="http://schemas.microsoft.com/office/drawing/2014/main" id="{A6843C16-02F5-B16D-B224-55A9D90C64FB}"/>
              </a:ext>
            </a:extLst>
          </p:cNvPr>
          <p:cNvGrpSpPr/>
          <p:nvPr/>
        </p:nvGrpSpPr>
        <p:grpSpPr>
          <a:xfrm>
            <a:off x="1086849" y="3969949"/>
            <a:ext cx="409539" cy="184666"/>
            <a:chOff x="3087785" y="4744547"/>
            <a:chExt cx="409539" cy="142545"/>
          </a:xfrm>
        </p:grpSpPr>
        <p:sp>
          <p:nvSpPr>
            <p:cNvPr id="572" name="TextBox 571">
              <a:extLst>
                <a:ext uri="{FF2B5EF4-FFF2-40B4-BE49-F238E27FC236}">
                  <a16:creationId xmlns:a16="http://schemas.microsoft.com/office/drawing/2014/main" id="{2960A7C7-CC30-7AB3-5D53-C2B60B21AD87}"/>
                </a:ext>
              </a:extLst>
            </p:cNvPr>
            <p:cNvSpPr txBox="1"/>
            <p:nvPr/>
          </p:nvSpPr>
          <p:spPr>
            <a:xfrm>
              <a:off x="3087785" y="47445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-5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73" name="Straight Connector 572">
              <a:extLst>
                <a:ext uri="{FF2B5EF4-FFF2-40B4-BE49-F238E27FC236}">
                  <a16:creationId xmlns:a16="http://schemas.microsoft.com/office/drawing/2014/main" id="{9FED89BB-B8A9-0F98-CF75-10AD968CA203}"/>
                </a:ext>
              </a:extLst>
            </p:cNvPr>
            <p:cNvCxnSpPr>
              <a:cxnSpLocks/>
            </p:cNvCxnSpPr>
            <p:nvPr/>
          </p:nvCxnSpPr>
          <p:spPr>
            <a:xfrm>
              <a:off x="3436124" y="48182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5" name="Straight Connector 544">
            <a:extLst>
              <a:ext uri="{FF2B5EF4-FFF2-40B4-BE49-F238E27FC236}">
                <a16:creationId xmlns:a16="http://schemas.microsoft.com/office/drawing/2014/main" id="{0CBF090A-CC60-B9F5-1534-E89DF6B1F207}"/>
              </a:ext>
            </a:extLst>
          </p:cNvPr>
          <p:cNvCxnSpPr>
            <a:cxnSpLocks/>
          </p:cNvCxnSpPr>
          <p:nvPr/>
        </p:nvCxnSpPr>
        <p:spPr>
          <a:xfrm>
            <a:off x="1484718" y="4860413"/>
            <a:ext cx="4342503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6" name="TextBox 545">
            <a:extLst>
              <a:ext uri="{FF2B5EF4-FFF2-40B4-BE49-F238E27FC236}">
                <a16:creationId xmlns:a16="http://schemas.microsoft.com/office/drawing/2014/main" id="{22056441-48D1-CB2C-4FB8-8FE60C4FCBF1}"/>
              </a:ext>
            </a:extLst>
          </p:cNvPr>
          <p:cNvSpPr txBox="1"/>
          <p:nvPr/>
        </p:nvSpPr>
        <p:spPr>
          <a:xfrm>
            <a:off x="1783673" y="4966305"/>
            <a:ext cx="273101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0</a:t>
            </a:r>
          </a:p>
        </p:txBody>
      </p:sp>
      <p:cxnSp>
        <p:nvCxnSpPr>
          <p:cNvPr id="547" name="Straight Connector 546">
            <a:extLst>
              <a:ext uri="{FF2B5EF4-FFF2-40B4-BE49-F238E27FC236}">
                <a16:creationId xmlns:a16="http://schemas.microsoft.com/office/drawing/2014/main" id="{5A0EE401-8E45-4B06-4101-E53FADDF699E}"/>
              </a:ext>
            </a:extLst>
          </p:cNvPr>
          <p:cNvCxnSpPr>
            <a:cxnSpLocks/>
          </p:cNvCxnSpPr>
          <p:nvPr/>
        </p:nvCxnSpPr>
        <p:spPr>
          <a:xfrm rot="5400000">
            <a:off x="2822098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8" name="TextBox 547">
            <a:extLst>
              <a:ext uri="{FF2B5EF4-FFF2-40B4-BE49-F238E27FC236}">
                <a16:creationId xmlns:a16="http://schemas.microsoft.com/office/drawing/2014/main" id="{4150731C-B833-1886-82BE-428FFAA644F9}"/>
              </a:ext>
            </a:extLst>
          </p:cNvPr>
          <p:cNvSpPr txBox="1"/>
          <p:nvPr/>
        </p:nvSpPr>
        <p:spPr>
          <a:xfrm>
            <a:off x="2749633" y="4966305"/>
            <a:ext cx="22604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</a:p>
        </p:txBody>
      </p: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86A35944-14DD-CC21-99BE-51E85610A396}"/>
              </a:ext>
            </a:extLst>
          </p:cNvPr>
          <p:cNvCxnSpPr>
            <a:cxnSpLocks/>
          </p:cNvCxnSpPr>
          <p:nvPr/>
        </p:nvCxnSpPr>
        <p:spPr>
          <a:xfrm rot="5400000">
            <a:off x="1880767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4C2A50EA-456F-65B6-6CB0-07B4141A8018}"/>
              </a:ext>
            </a:extLst>
          </p:cNvPr>
          <p:cNvCxnSpPr>
            <a:cxnSpLocks/>
          </p:cNvCxnSpPr>
          <p:nvPr/>
        </p:nvCxnSpPr>
        <p:spPr>
          <a:xfrm rot="5400000">
            <a:off x="5668952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1" name="TextBox 550">
            <a:extLst>
              <a:ext uri="{FF2B5EF4-FFF2-40B4-BE49-F238E27FC236}">
                <a16:creationId xmlns:a16="http://schemas.microsoft.com/office/drawing/2014/main" id="{F6C53A3B-3E34-A192-CED5-49D37B8A81AF}"/>
              </a:ext>
            </a:extLst>
          </p:cNvPr>
          <p:cNvSpPr txBox="1"/>
          <p:nvPr/>
        </p:nvSpPr>
        <p:spPr>
          <a:xfrm>
            <a:off x="5535522" y="4966305"/>
            <a:ext cx="29859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24</a:t>
            </a:r>
          </a:p>
        </p:txBody>
      </p:sp>
      <p:grpSp>
        <p:nvGrpSpPr>
          <p:cNvPr id="552" name="Group 551">
            <a:extLst>
              <a:ext uri="{FF2B5EF4-FFF2-40B4-BE49-F238E27FC236}">
                <a16:creationId xmlns:a16="http://schemas.microsoft.com/office/drawing/2014/main" id="{4E872514-E6FB-FD10-C56A-2EC72223F10E}"/>
              </a:ext>
            </a:extLst>
          </p:cNvPr>
          <p:cNvGrpSpPr/>
          <p:nvPr/>
        </p:nvGrpSpPr>
        <p:grpSpPr>
          <a:xfrm>
            <a:off x="1086849" y="4643629"/>
            <a:ext cx="409539" cy="184666"/>
            <a:chOff x="3240185" y="4896947"/>
            <a:chExt cx="409539" cy="142545"/>
          </a:xfrm>
        </p:grpSpPr>
        <p:sp>
          <p:nvSpPr>
            <p:cNvPr id="570" name="TextBox 569">
              <a:extLst>
                <a:ext uri="{FF2B5EF4-FFF2-40B4-BE49-F238E27FC236}">
                  <a16:creationId xmlns:a16="http://schemas.microsoft.com/office/drawing/2014/main" id="{6FB92121-E6B6-8D0B-668F-22D3B091AA27}"/>
                </a:ext>
              </a:extLst>
            </p:cNvPr>
            <p:cNvSpPr txBox="1"/>
            <p:nvPr/>
          </p:nvSpPr>
          <p:spPr>
            <a:xfrm>
              <a:off x="3240185" y="48969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-10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71" name="Straight Connector 570">
              <a:extLst>
                <a:ext uri="{FF2B5EF4-FFF2-40B4-BE49-F238E27FC236}">
                  <a16:creationId xmlns:a16="http://schemas.microsoft.com/office/drawing/2014/main" id="{6FEACD72-69F4-D62C-3E98-3B90F1A3F13D}"/>
                </a:ext>
              </a:extLst>
            </p:cNvPr>
            <p:cNvCxnSpPr/>
            <p:nvPr/>
          </p:nvCxnSpPr>
          <p:spPr>
            <a:xfrm>
              <a:off x="3588524" y="49706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3" name="TextBox 552">
            <a:extLst>
              <a:ext uri="{FF2B5EF4-FFF2-40B4-BE49-F238E27FC236}">
                <a16:creationId xmlns:a16="http://schemas.microsoft.com/office/drawing/2014/main" id="{48B0DAC7-D5E6-E02E-0CA2-DA9D501D1049}"/>
              </a:ext>
            </a:extLst>
          </p:cNvPr>
          <p:cNvSpPr txBox="1"/>
          <p:nvPr/>
        </p:nvSpPr>
        <p:spPr>
          <a:xfrm>
            <a:off x="2054659" y="5253788"/>
            <a:ext cx="3211075" cy="233910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Months since randomisation</a:t>
            </a:r>
          </a:p>
        </p:txBody>
      </p:sp>
      <p:grpSp>
        <p:nvGrpSpPr>
          <p:cNvPr id="554" name="Group 553">
            <a:extLst>
              <a:ext uri="{FF2B5EF4-FFF2-40B4-BE49-F238E27FC236}">
                <a16:creationId xmlns:a16="http://schemas.microsoft.com/office/drawing/2014/main" id="{FF07BB9A-2344-2C94-6225-5FD9BFCDEC12}"/>
              </a:ext>
            </a:extLst>
          </p:cNvPr>
          <p:cNvGrpSpPr/>
          <p:nvPr/>
        </p:nvGrpSpPr>
        <p:grpSpPr>
          <a:xfrm>
            <a:off x="1641197" y="2554132"/>
            <a:ext cx="1364857" cy="389594"/>
            <a:chOff x="3642133" y="3907477"/>
            <a:chExt cx="1364857" cy="389594"/>
          </a:xfrm>
        </p:grpSpPr>
        <p:sp>
          <p:nvSpPr>
            <p:cNvPr id="567" name="TextBox 566">
              <a:extLst>
                <a:ext uri="{FF2B5EF4-FFF2-40B4-BE49-F238E27FC236}">
                  <a16:creationId xmlns:a16="http://schemas.microsoft.com/office/drawing/2014/main" id="{D481BC00-3D3E-3E1A-537C-894B9049FC49}"/>
                </a:ext>
              </a:extLst>
            </p:cNvPr>
            <p:cNvSpPr txBox="1"/>
            <p:nvPr/>
          </p:nvSpPr>
          <p:spPr>
            <a:xfrm>
              <a:off x="3783331" y="3907477"/>
              <a:ext cx="1223659" cy="389594"/>
            </a:xfrm>
            <a:prstGeom prst="rect">
              <a:avLst/>
            </a:prstGeom>
            <a:noFill/>
          </p:spPr>
          <p:txBody>
            <a:bodyPr wrap="none" lIns="36000" tIns="0" rIns="3600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568" name="Rectangle 567">
              <a:extLst>
                <a:ext uri="{FF2B5EF4-FFF2-40B4-BE49-F238E27FC236}">
                  <a16:creationId xmlns:a16="http://schemas.microsoft.com/office/drawing/2014/main" id="{B06764AF-C6A8-0E12-A83B-DBFCAF3CC294}"/>
                </a:ext>
              </a:extLst>
            </p:cNvPr>
            <p:cNvSpPr/>
            <p:nvPr/>
          </p:nvSpPr>
          <p:spPr>
            <a:xfrm>
              <a:off x="3642133" y="3941861"/>
              <a:ext cx="90488" cy="904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69" name="Rectangle 568">
              <a:extLst>
                <a:ext uri="{FF2B5EF4-FFF2-40B4-BE49-F238E27FC236}">
                  <a16:creationId xmlns:a16="http://schemas.microsoft.com/office/drawing/2014/main" id="{50A08396-971B-ACBC-D409-5A7CFDC6F31C}"/>
                </a:ext>
              </a:extLst>
            </p:cNvPr>
            <p:cNvSpPr/>
            <p:nvPr/>
          </p:nvSpPr>
          <p:spPr>
            <a:xfrm>
              <a:off x="3642133" y="4134627"/>
              <a:ext cx="90488" cy="904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555" name="Group 554">
            <a:extLst>
              <a:ext uri="{FF2B5EF4-FFF2-40B4-BE49-F238E27FC236}">
                <a16:creationId xmlns:a16="http://schemas.microsoft.com/office/drawing/2014/main" id="{1DC53B11-0E40-09FC-396C-8A5AFEA78544}"/>
              </a:ext>
            </a:extLst>
          </p:cNvPr>
          <p:cNvGrpSpPr/>
          <p:nvPr/>
        </p:nvGrpSpPr>
        <p:grpSpPr>
          <a:xfrm>
            <a:off x="1038555" y="3296269"/>
            <a:ext cx="457833" cy="184666"/>
            <a:chOff x="3039491" y="3561914"/>
            <a:chExt cx="457833" cy="142545"/>
          </a:xfrm>
        </p:grpSpPr>
        <p:sp>
          <p:nvSpPr>
            <p:cNvPr id="565" name="TextBox 564">
              <a:extLst>
                <a:ext uri="{FF2B5EF4-FFF2-40B4-BE49-F238E27FC236}">
                  <a16:creationId xmlns:a16="http://schemas.microsoft.com/office/drawing/2014/main" id="{47CD6DC9-E2BD-5A25-2242-7373C39AFA00}"/>
                </a:ext>
              </a:extLst>
            </p:cNvPr>
            <p:cNvSpPr txBox="1"/>
            <p:nvPr/>
          </p:nvSpPr>
          <p:spPr>
            <a:xfrm>
              <a:off x="3039491" y="3561914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66" name="Straight Connector 565">
              <a:extLst>
                <a:ext uri="{FF2B5EF4-FFF2-40B4-BE49-F238E27FC236}">
                  <a16:creationId xmlns:a16="http://schemas.microsoft.com/office/drawing/2014/main" id="{19454074-0129-4AA5-D6B6-0D5FF413EF2D}"/>
                </a:ext>
              </a:extLst>
            </p:cNvPr>
            <p:cNvCxnSpPr/>
            <p:nvPr/>
          </p:nvCxnSpPr>
          <p:spPr>
            <a:xfrm>
              <a:off x="3436124" y="3634971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4" name="TextBox 563">
            <a:extLst>
              <a:ext uri="{FF2B5EF4-FFF2-40B4-BE49-F238E27FC236}">
                <a16:creationId xmlns:a16="http://schemas.microsoft.com/office/drawing/2014/main" id="{93D1EE40-59A1-7ECF-A022-47FD94D3DA82}"/>
              </a:ext>
            </a:extLst>
          </p:cNvPr>
          <p:cNvSpPr txBox="1"/>
          <p:nvPr/>
        </p:nvSpPr>
        <p:spPr>
          <a:xfrm>
            <a:off x="3651669" y="4966305"/>
            <a:ext cx="309483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12</a:t>
            </a:r>
          </a:p>
        </p:txBody>
      </p: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708166B-59BD-2EDA-4416-6341BD33FFC0}"/>
              </a:ext>
            </a:extLst>
          </p:cNvPr>
          <p:cNvCxnSpPr>
            <a:cxnSpLocks/>
          </p:cNvCxnSpPr>
          <p:nvPr/>
        </p:nvCxnSpPr>
        <p:spPr>
          <a:xfrm rot="5400000">
            <a:off x="3763429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BA42FE9-A66C-34C5-5119-5EE83786B043}"/>
              </a:ext>
            </a:extLst>
          </p:cNvPr>
          <p:cNvSpPr txBox="1"/>
          <p:nvPr/>
        </p:nvSpPr>
        <p:spPr>
          <a:xfrm>
            <a:off x="1641198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p=0.001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BB8015-2EB1-0877-4305-AC4C83CD237B}"/>
              </a:ext>
            </a:extLst>
          </p:cNvPr>
          <p:cNvSpPr txBox="1"/>
          <p:nvPr/>
        </p:nvSpPr>
        <p:spPr>
          <a:xfrm>
            <a:off x="2108179" y="3324057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-3.9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(-5.8, -1.9)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B08ADB-418C-49B5-19F8-046A7A6A141D}"/>
              </a:ext>
            </a:extLst>
          </p:cNvPr>
          <p:cNvSpPr txBox="1"/>
          <p:nvPr/>
        </p:nvSpPr>
        <p:spPr>
          <a:xfrm>
            <a:off x="3045849" y="3473439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-3.3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(-5.5, -1.1)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13FBB0-399F-F103-6A2E-1A2F884ADD63}"/>
              </a:ext>
            </a:extLst>
          </p:cNvPr>
          <p:cNvSpPr txBox="1"/>
          <p:nvPr/>
        </p:nvSpPr>
        <p:spPr>
          <a:xfrm>
            <a:off x="4876536" y="3333771"/>
            <a:ext cx="143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-3.4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(-5.9, -0.9)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9B07D48-C366-BE53-7678-DFFFCB2A2F56}"/>
              </a:ext>
            </a:extLst>
          </p:cNvPr>
          <p:cNvSpPr/>
          <p:nvPr/>
        </p:nvSpPr>
        <p:spPr>
          <a:xfrm>
            <a:off x="-592853" y="1340465"/>
            <a:ext cx="9425126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CFFCF63-EFFE-F670-F963-566B2F021C06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8663050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dirty="0">
                <a:solidFill>
                  <a:prstClr val="white"/>
                </a:solidFill>
              </a:rPr>
              <a:t>Effects on sexual desire evaluated using the HIS-Q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C049CA2C-EFD9-679E-FC80-0924F2AA6D72}"/>
              </a:ext>
            </a:extLst>
          </p:cNvPr>
          <p:cNvGrpSpPr/>
          <p:nvPr/>
        </p:nvGrpSpPr>
        <p:grpSpPr>
          <a:xfrm>
            <a:off x="5940647" y="2108327"/>
            <a:ext cx="5181494" cy="3379371"/>
            <a:chOff x="5940647" y="2108327"/>
            <a:chExt cx="5181494" cy="3379371"/>
          </a:xfrm>
        </p:grpSpPr>
        <p:sp>
          <p:nvSpPr>
            <p:cNvPr id="738" name="TextBox 737">
              <a:extLst>
                <a:ext uri="{FF2B5EF4-FFF2-40B4-BE49-F238E27FC236}">
                  <a16:creationId xmlns:a16="http://schemas.microsoft.com/office/drawing/2014/main" id="{ED32B655-F242-0BBF-69EF-1619B1917854}"/>
                </a:ext>
              </a:extLst>
            </p:cNvPr>
            <p:cNvSpPr txBox="1"/>
            <p:nvPr/>
          </p:nvSpPr>
          <p:spPr>
            <a:xfrm>
              <a:off x="6771184" y="2108327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Full Analysis set</a:t>
              </a:r>
            </a:p>
          </p:txBody>
        </p:sp>
        <p:sp>
          <p:nvSpPr>
            <p:cNvPr id="739" name="TextBox 738">
              <a:extLst>
                <a:ext uri="{FF2B5EF4-FFF2-40B4-BE49-F238E27FC236}">
                  <a16:creationId xmlns:a16="http://schemas.microsoft.com/office/drawing/2014/main" id="{4AE92B1C-81D5-5451-F6AD-1FED1A376E9C}"/>
                </a:ext>
              </a:extLst>
            </p:cNvPr>
            <p:cNvSpPr txBox="1"/>
            <p:nvPr/>
          </p:nvSpPr>
          <p:spPr>
            <a:xfrm rot="16200000">
              <a:off x="4928897" y="3455961"/>
              <a:ext cx="2515943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Change from baseline in HIS-Q </a:t>
              </a:r>
              <a:r>
                <a:rPr lang="en-GB" sz="1600" dirty="0">
                  <a:solidFill>
                    <a:srgbClr val="000000"/>
                  </a:solidFill>
                  <a:latin typeface="Poppins Medium"/>
                </a:rPr>
                <a:t>libido</a:t>
              </a:r>
              <a:endPara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endParaRPr>
            </a:p>
          </p:txBody>
        </p:sp>
        <p:sp>
          <p:nvSpPr>
            <p:cNvPr id="740" name="TextBox 739">
              <a:extLst>
                <a:ext uri="{FF2B5EF4-FFF2-40B4-BE49-F238E27FC236}">
                  <a16:creationId xmlns:a16="http://schemas.microsoft.com/office/drawing/2014/main" id="{FBAB1F66-018D-A500-C7DC-81D3F3A316AD}"/>
                </a:ext>
              </a:extLst>
            </p:cNvPr>
            <p:cNvSpPr txBox="1"/>
            <p:nvPr/>
          </p:nvSpPr>
          <p:spPr>
            <a:xfrm>
              <a:off x="6237797" y="3801879"/>
              <a:ext cx="452999" cy="239233"/>
            </a:xfrm>
            <a:prstGeom prst="rect">
              <a:avLst/>
            </a:prstGeom>
            <a:noFill/>
          </p:spPr>
          <p:txBody>
            <a:bodyPr wrap="square" lIns="0" tIns="0" rIns="108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741" name="Freeform: Shape 182">
              <a:extLst>
                <a:ext uri="{FF2B5EF4-FFF2-40B4-BE49-F238E27FC236}">
                  <a16:creationId xmlns:a16="http://schemas.microsoft.com/office/drawing/2014/main" id="{A91CC3C6-30BF-D949-A828-DC009AFCBB87}"/>
                </a:ext>
              </a:extLst>
            </p:cNvPr>
            <p:cNvSpPr/>
            <p:nvPr/>
          </p:nvSpPr>
          <p:spPr>
            <a:xfrm>
              <a:off x="6782158" y="2539941"/>
              <a:ext cx="128253" cy="2308000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742" name="Group 741">
              <a:extLst>
                <a:ext uri="{FF2B5EF4-FFF2-40B4-BE49-F238E27FC236}">
                  <a16:creationId xmlns:a16="http://schemas.microsoft.com/office/drawing/2014/main" id="{56E04759-6504-AF5C-6155-2D3B9BA12EFE}"/>
                </a:ext>
              </a:extLst>
            </p:cNvPr>
            <p:cNvGrpSpPr/>
            <p:nvPr/>
          </p:nvGrpSpPr>
          <p:grpSpPr>
            <a:xfrm>
              <a:off x="6325022" y="2622589"/>
              <a:ext cx="457833" cy="184666"/>
              <a:chOff x="3039491" y="4012552"/>
              <a:chExt cx="457833" cy="142545"/>
            </a:xfrm>
          </p:grpSpPr>
          <p:sp>
            <p:nvSpPr>
              <p:cNvPr id="826" name="TextBox 825">
                <a:extLst>
                  <a:ext uri="{FF2B5EF4-FFF2-40B4-BE49-F238E27FC236}">
                    <a16:creationId xmlns:a16="http://schemas.microsoft.com/office/drawing/2014/main" id="{94D67B83-9759-E5F0-5190-12A982E9F8AB}"/>
                  </a:ext>
                </a:extLst>
              </p:cNvPr>
              <p:cNvSpPr txBox="1"/>
              <p:nvPr/>
            </p:nvSpPr>
            <p:spPr>
              <a:xfrm>
                <a:off x="3039491" y="4012552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5</a:t>
                </a:r>
              </a:p>
            </p:txBody>
          </p:sp>
          <p:cxnSp>
            <p:nvCxnSpPr>
              <p:cNvPr id="827" name="Straight Connector 826">
                <a:extLst>
                  <a:ext uri="{FF2B5EF4-FFF2-40B4-BE49-F238E27FC236}">
                    <a16:creationId xmlns:a16="http://schemas.microsoft.com/office/drawing/2014/main" id="{92CF43B9-7C4E-6A0E-1B80-7ADA573F8A5A}"/>
                  </a:ext>
                </a:extLst>
              </p:cNvPr>
              <p:cNvCxnSpPr/>
              <p:nvPr/>
            </p:nvCxnSpPr>
            <p:spPr>
              <a:xfrm>
                <a:off x="3436124" y="4085609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3" name="Group 742">
              <a:extLst>
                <a:ext uri="{FF2B5EF4-FFF2-40B4-BE49-F238E27FC236}">
                  <a16:creationId xmlns:a16="http://schemas.microsoft.com/office/drawing/2014/main" id="{B048839E-98BF-10E1-BBE9-6ECDCE31513C}"/>
                </a:ext>
              </a:extLst>
            </p:cNvPr>
            <p:cNvGrpSpPr/>
            <p:nvPr/>
          </p:nvGrpSpPr>
          <p:grpSpPr>
            <a:xfrm>
              <a:off x="6373316" y="3969949"/>
              <a:ext cx="409539" cy="184666"/>
              <a:chOff x="3087785" y="4744547"/>
              <a:chExt cx="409539" cy="142545"/>
            </a:xfrm>
          </p:grpSpPr>
          <p:sp>
            <p:nvSpPr>
              <p:cNvPr id="824" name="TextBox 823">
                <a:extLst>
                  <a:ext uri="{FF2B5EF4-FFF2-40B4-BE49-F238E27FC236}">
                    <a16:creationId xmlns:a16="http://schemas.microsoft.com/office/drawing/2014/main" id="{E6605C74-A447-9F97-49F6-D78A64AC8D02}"/>
                  </a:ext>
                </a:extLst>
              </p:cNvPr>
              <p:cNvSpPr txBox="1"/>
              <p:nvPr/>
            </p:nvSpPr>
            <p:spPr>
              <a:xfrm>
                <a:off x="3087785" y="47445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-5</a:t>
                </a:r>
              </a:p>
            </p:txBody>
          </p:sp>
          <p:cxnSp>
            <p:nvCxnSpPr>
              <p:cNvPr id="825" name="Straight Connector 824">
                <a:extLst>
                  <a:ext uri="{FF2B5EF4-FFF2-40B4-BE49-F238E27FC236}">
                    <a16:creationId xmlns:a16="http://schemas.microsoft.com/office/drawing/2014/main" id="{C3C9FA11-7474-305F-8B9E-8A70DCC05B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124" y="48182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4" name="Straight Connector 743">
              <a:extLst>
                <a:ext uri="{FF2B5EF4-FFF2-40B4-BE49-F238E27FC236}">
                  <a16:creationId xmlns:a16="http://schemas.microsoft.com/office/drawing/2014/main" id="{FAFD15B8-747B-0868-45D4-1512BF7A1558}"/>
                </a:ext>
              </a:extLst>
            </p:cNvPr>
            <p:cNvCxnSpPr>
              <a:cxnSpLocks/>
            </p:cNvCxnSpPr>
            <p:nvPr/>
          </p:nvCxnSpPr>
          <p:spPr>
            <a:xfrm>
              <a:off x="6771185" y="4860413"/>
              <a:ext cx="4349166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5" name="TextBox 744">
              <a:extLst>
                <a:ext uri="{FF2B5EF4-FFF2-40B4-BE49-F238E27FC236}">
                  <a16:creationId xmlns:a16="http://schemas.microsoft.com/office/drawing/2014/main" id="{A7D241F6-677D-B1CE-CB24-A467024F3531}"/>
                </a:ext>
              </a:extLst>
            </p:cNvPr>
            <p:cNvSpPr txBox="1"/>
            <p:nvPr/>
          </p:nvSpPr>
          <p:spPr>
            <a:xfrm>
              <a:off x="7070140" y="4966305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746" name="Straight Connector 745">
              <a:extLst>
                <a:ext uri="{FF2B5EF4-FFF2-40B4-BE49-F238E27FC236}">
                  <a16:creationId xmlns:a16="http://schemas.microsoft.com/office/drawing/2014/main" id="{D4E27B02-6CC5-3B71-41DA-129990D0B1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108565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7" name="TextBox 746">
              <a:extLst>
                <a:ext uri="{FF2B5EF4-FFF2-40B4-BE49-F238E27FC236}">
                  <a16:creationId xmlns:a16="http://schemas.microsoft.com/office/drawing/2014/main" id="{E8A1C4B8-6E9F-75A9-E852-0C40703ED459}"/>
                </a:ext>
              </a:extLst>
            </p:cNvPr>
            <p:cNvSpPr txBox="1"/>
            <p:nvPr/>
          </p:nvSpPr>
          <p:spPr>
            <a:xfrm>
              <a:off x="8036100" y="4966305"/>
              <a:ext cx="22604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6</a:t>
              </a:r>
            </a:p>
          </p:txBody>
        </p:sp>
        <p:cxnSp>
          <p:nvCxnSpPr>
            <p:cNvPr id="748" name="Straight Connector 747">
              <a:extLst>
                <a:ext uri="{FF2B5EF4-FFF2-40B4-BE49-F238E27FC236}">
                  <a16:creationId xmlns:a16="http://schemas.microsoft.com/office/drawing/2014/main" id="{86D4C2C3-A1CE-655D-DC5C-50ED3BAEEFA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167234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9" name="Straight Connector 748">
              <a:extLst>
                <a:ext uri="{FF2B5EF4-FFF2-40B4-BE49-F238E27FC236}">
                  <a16:creationId xmlns:a16="http://schemas.microsoft.com/office/drawing/2014/main" id="{529D0930-7C09-966D-1B06-737CF442399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932559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0" name="TextBox 749">
              <a:extLst>
                <a:ext uri="{FF2B5EF4-FFF2-40B4-BE49-F238E27FC236}">
                  <a16:creationId xmlns:a16="http://schemas.microsoft.com/office/drawing/2014/main" id="{0FFB8DE0-BF62-C7CD-CCE9-29F474ABE37F}"/>
                </a:ext>
              </a:extLst>
            </p:cNvPr>
            <p:cNvSpPr txBox="1"/>
            <p:nvPr/>
          </p:nvSpPr>
          <p:spPr>
            <a:xfrm>
              <a:off x="10821989" y="4966305"/>
              <a:ext cx="29859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24</a:t>
              </a:r>
            </a:p>
          </p:txBody>
        </p:sp>
        <p:grpSp>
          <p:nvGrpSpPr>
            <p:cNvPr id="751" name="Group 750">
              <a:extLst>
                <a:ext uri="{FF2B5EF4-FFF2-40B4-BE49-F238E27FC236}">
                  <a16:creationId xmlns:a16="http://schemas.microsoft.com/office/drawing/2014/main" id="{90F69F51-181C-3B0E-7BCA-2089DCCE9963}"/>
                </a:ext>
              </a:extLst>
            </p:cNvPr>
            <p:cNvGrpSpPr/>
            <p:nvPr/>
          </p:nvGrpSpPr>
          <p:grpSpPr>
            <a:xfrm>
              <a:off x="6373316" y="4643629"/>
              <a:ext cx="409539" cy="184666"/>
              <a:chOff x="3240185" y="4896947"/>
              <a:chExt cx="409539" cy="142545"/>
            </a:xfrm>
          </p:grpSpPr>
          <p:sp>
            <p:nvSpPr>
              <p:cNvPr id="822" name="TextBox 821">
                <a:extLst>
                  <a:ext uri="{FF2B5EF4-FFF2-40B4-BE49-F238E27FC236}">
                    <a16:creationId xmlns:a16="http://schemas.microsoft.com/office/drawing/2014/main" id="{1574CA01-5896-6DF0-B368-731664A9AD9F}"/>
                  </a:ext>
                </a:extLst>
              </p:cNvPr>
              <p:cNvSpPr txBox="1"/>
              <p:nvPr/>
            </p:nvSpPr>
            <p:spPr>
              <a:xfrm>
                <a:off x="3240185" y="48969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-10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823" name="Straight Connector 822">
                <a:extLst>
                  <a:ext uri="{FF2B5EF4-FFF2-40B4-BE49-F238E27FC236}">
                    <a16:creationId xmlns:a16="http://schemas.microsoft.com/office/drawing/2014/main" id="{CFD669A0-E331-F4A0-DC90-25227FA865F0}"/>
                  </a:ext>
                </a:extLst>
              </p:cNvPr>
              <p:cNvCxnSpPr/>
              <p:nvPr/>
            </p:nvCxnSpPr>
            <p:spPr>
              <a:xfrm>
                <a:off x="3588524" y="49706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2" name="TextBox 751">
              <a:extLst>
                <a:ext uri="{FF2B5EF4-FFF2-40B4-BE49-F238E27FC236}">
                  <a16:creationId xmlns:a16="http://schemas.microsoft.com/office/drawing/2014/main" id="{9FCD843E-34D1-1C2B-4154-53D501A02B64}"/>
                </a:ext>
              </a:extLst>
            </p:cNvPr>
            <p:cNvSpPr txBox="1"/>
            <p:nvPr/>
          </p:nvSpPr>
          <p:spPr>
            <a:xfrm>
              <a:off x="7341126" y="5253788"/>
              <a:ext cx="321107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Months since randomisation</a:t>
              </a:r>
            </a:p>
          </p:txBody>
        </p:sp>
        <p:grpSp>
          <p:nvGrpSpPr>
            <p:cNvPr id="753" name="Group 752">
              <a:extLst>
                <a:ext uri="{FF2B5EF4-FFF2-40B4-BE49-F238E27FC236}">
                  <a16:creationId xmlns:a16="http://schemas.microsoft.com/office/drawing/2014/main" id="{144F542C-81DF-5CF7-FDBC-D44E39F62C6F}"/>
                </a:ext>
              </a:extLst>
            </p:cNvPr>
            <p:cNvGrpSpPr/>
            <p:nvPr/>
          </p:nvGrpSpPr>
          <p:grpSpPr>
            <a:xfrm>
              <a:off x="6927664" y="2554132"/>
              <a:ext cx="1364857" cy="389594"/>
              <a:chOff x="3642133" y="3907477"/>
              <a:chExt cx="1364857" cy="389594"/>
            </a:xfrm>
          </p:grpSpPr>
          <p:sp>
            <p:nvSpPr>
              <p:cNvPr id="819" name="TextBox 818">
                <a:extLst>
                  <a:ext uri="{FF2B5EF4-FFF2-40B4-BE49-F238E27FC236}">
                    <a16:creationId xmlns:a16="http://schemas.microsoft.com/office/drawing/2014/main" id="{47F20519-5B4B-DE1F-C03B-B39808C7A278}"/>
                  </a:ext>
                </a:extLst>
              </p:cNvPr>
              <p:cNvSpPr txBox="1"/>
              <p:nvPr/>
            </p:nvSpPr>
            <p:spPr>
              <a:xfrm>
                <a:off x="3783331" y="3907477"/>
                <a:ext cx="1223659" cy="389594"/>
              </a:xfrm>
              <a:prstGeom prst="rect">
                <a:avLst/>
              </a:prstGeom>
              <a:noFill/>
            </p:spPr>
            <p:txBody>
              <a:bodyPr wrap="non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Testosterone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Placebo</a:t>
                </a:r>
              </a:p>
            </p:txBody>
          </p:sp>
          <p:sp>
            <p:nvSpPr>
              <p:cNvPr id="820" name="Rectangle 819">
                <a:extLst>
                  <a:ext uri="{FF2B5EF4-FFF2-40B4-BE49-F238E27FC236}">
                    <a16:creationId xmlns:a16="http://schemas.microsoft.com/office/drawing/2014/main" id="{8FF74FD3-F6B1-5C4B-8672-BFF05DB44C56}"/>
                  </a:ext>
                </a:extLst>
              </p:cNvPr>
              <p:cNvSpPr/>
              <p:nvPr/>
            </p:nvSpPr>
            <p:spPr>
              <a:xfrm>
                <a:off x="3642133" y="3941861"/>
                <a:ext cx="90488" cy="9048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821" name="Rectangle 820">
                <a:extLst>
                  <a:ext uri="{FF2B5EF4-FFF2-40B4-BE49-F238E27FC236}">
                    <a16:creationId xmlns:a16="http://schemas.microsoft.com/office/drawing/2014/main" id="{EDC7440B-2215-90DD-68A6-5C0081F13C46}"/>
                  </a:ext>
                </a:extLst>
              </p:cNvPr>
              <p:cNvSpPr/>
              <p:nvPr/>
            </p:nvSpPr>
            <p:spPr>
              <a:xfrm>
                <a:off x="3642133" y="4134627"/>
                <a:ext cx="90488" cy="904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754" name="Group 753">
              <a:extLst>
                <a:ext uri="{FF2B5EF4-FFF2-40B4-BE49-F238E27FC236}">
                  <a16:creationId xmlns:a16="http://schemas.microsoft.com/office/drawing/2014/main" id="{E34AA65B-6AF6-63DF-903A-6E16D0AE11F4}"/>
                </a:ext>
              </a:extLst>
            </p:cNvPr>
            <p:cNvGrpSpPr/>
            <p:nvPr/>
          </p:nvGrpSpPr>
          <p:grpSpPr>
            <a:xfrm>
              <a:off x="6325022" y="3296269"/>
              <a:ext cx="457833" cy="184666"/>
              <a:chOff x="3039491" y="3561914"/>
              <a:chExt cx="457833" cy="142545"/>
            </a:xfrm>
          </p:grpSpPr>
          <p:sp>
            <p:nvSpPr>
              <p:cNvPr id="817" name="TextBox 816">
                <a:extLst>
                  <a:ext uri="{FF2B5EF4-FFF2-40B4-BE49-F238E27FC236}">
                    <a16:creationId xmlns:a16="http://schemas.microsoft.com/office/drawing/2014/main" id="{5CC52EA2-6FDF-13D9-B2D7-8A0717E03045}"/>
                  </a:ext>
                </a:extLst>
              </p:cNvPr>
              <p:cNvSpPr txBox="1"/>
              <p:nvPr/>
            </p:nvSpPr>
            <p:spPr>
              <a:xfrm>
                <a:off x="3039491" y="3561914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818" name="Straight Connector 817">
                <a:extLst>
                  <a:ext uri="{FF2B5EF4-FFF2-40B4-BE49-F238E27FC236}">
                    <a16:creationId xmlns:a16="http://schemas.microsoft.com/office/drawing/2014/main" id="{87AC6FB8-D8E1-01C8-63B7-43A06FC2F98F}"/>
                  </a:ext>
                </a:extLst>
              </p:cNvPr>
              <p:cNvCxnSpPr/>
              <p:nvPr/>
            </p:nvCxnSpPr>
            <p:spPr>
              <a:xfrm>
                <a:off x="3436124" y="363497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6" name="TextBox 755">
              <a:extLst>
                <a:ext uri="{FF2B5EF4-FFF2-40B4-BE49-F238E27FC236}">
                  <a16:creationId xmlns:a16="http://schemas.microsoft.com/office/drawing/2014/main" id="{BF1BC3F2-3F7E-1486-23F7-2BFDCB38BA07}"/>
                </a:ext>
              </a:extLst>
            </p:cNvPr>
            <p:cNvSpPr txBox="1"/>
            <p:nvPr/>
          </p:nvSpPr>
          <p:spPr>
            <a:xfrm>
              <a:off x="8938136" y="4966305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12</a:t>
              </a:r>
            </a:p>
          </p:txBody>
        </p:sp>
        <p:cxnSp>
          <p:nvCxnSpPr>
            <p:cNvPr id="757" name="Straight Connector 756">
              <a:extLst>
                <a:ext uri="{FF2B5EF4-FFF2-40B4-BE49-F238E27FC236}">
                  <a16:creationId xmlns:a16="http://schemas.microsoft.com/office/drawing/2014/main" id="{D235456B-A683-7831-C485-CDD1F4DD40C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049896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AD40EEB9-08B0-6F6B-67E7-6BD3144E0B3D}"/>
                </a:ext>
              </a:extLst>
            </p:cNvPr>
            <p:cNvGrpSpPr/>
            <p:nvPr/>
          </p:nvGrpSpPr>
          <p:grpSpPr>
            <a:xfrm>
              <a:off x="7198588" y="3322332"/>
              <a:ext cx="3896131" cy="802360"/>
              <a:chOff x="7198588" y="3322332"/>
              <a:chExt cx="3896131" cy="802360"/>
            </a:xfrm>
          </p:grpSpPr>
          <p:sp>
            <p:nvSpPr>
              <p:cNvPr id="763" name="Rectangle 762">
                <a:extLst>
                  <a:ext uri="{FF2B5EF4-FFF2-40B4-BE49-F238E27FC236}">
                    <a16:creationId xmlns:a16="http://schemas.microsoft.com/office/drawing/2014/main" id="{AEF7AA70-6365-3D8C-8B2E-782B2FDF117E}"/>
                  </a:ext>
                </a:extLst>
              </p:cNvPr>
              <p:cNvSpPr/>
              <p:nvPr/>
            </p:nvSpPr>
            <p:spPr>
              <a:xfrm rot="2700000">
                <a:off x="7198589" y="3322331"/>
                <a:ext cx="135535" cy="13553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65" name="Group 764">
                <a:extLst>
                  <a:ext uri="{FF2B5EF4-FFF2-40B4-BE49-F238E27FC236}">
                    <a16:creationId xmlns:a16="http://schemas.microsoft.com/office/drawing/2014/main" id="{5CBCC440-3DF5-975D-4816-5185357AADA9}"/>
                  </a:ext>
                </a:extLst>
              </p:cNvPr>
              <p:cNvGrpSpPr/>
              <p:nvPr/>
            </p:nvGrpSpPr>
            <p:grpSpPr>
              <a:xfrm>
                <a:off x="8138672" y="3947153"/>
                <a:ext cx="135538" cy="177539"/>
                <a:chOff x="9145072" y="3851419"/>
                <a:chExt cx="169948" cy="222615"/>
              </a:xfrm>
            </p:grpSpPr>
            <p:cxnSp>
              <p:nvCxnSpPr>
                <p:cNvPr id="782" name="Straight Connector 781">
                  <a:extLst>
                    <a:ext uri="{FF2B5EF4-FFF2-40B4-BE49-F238E27FC236}">
                      <a16:creationId xmlns:a16="http://schemas.microsoft.com/office/drawing/2014/main" id="{15C972DB-F8AA-086C-F6E5-1AF5ED11A2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775426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3" name="Straight Connector 782">
                  <a:extLst>
                    <a:ext uri="{FF2B5EF4-FFF2-40B4-BE49-F238E27FC236}">
                      <a16:creationId xmlns:a16="http://schemas.microsoft.com/office/drawing/2014/main" id="{C35071BA-5857-906F-69A0-B51FB1DB7C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3851419"/>
                  <a:ext cx="0" cy="218324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4" name="Straight Connector 783">
                  <a:extLst>
                    <a:ext uri="{FF2B5EF4-FFF2-40B4-BE49-F238E27FC236}">
                      <a16:creationId xmlns:a16="http://schemas.microsoft.com/office/drawing/2014/main" id="{46173950-29A4-6F43-CA5D-C6A253C0CA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3" y="399474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85" name="Rectangle 784">
                  <a:extLst>
                    <a:ext uri="{FF2B5EF4-FFF2-40B4-BE49-F238E27FC236}">
                      <a16:creationId xmlns:a16="http://schemas.microsoft.com/office/drawing/2014/main" id="{5D4FAAF2-F867-E8DD-11CC-E9026C690A34}"/>
                    </a:ext>
                  </a:extLst>
                </p:cNvPr>
                <p:cNvSpPr/>
                <p:nvPr/>
              </p:nvSpPr>
              <p:spPr>
                <a:xfrm rot="2700000">
                  <a:off x="9145071" y="3874868"/>
                  <a:ext cx="169950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6" name="Group 765">
                <a:extLst>
                  <a:ext uri="{FF2B5EF4-FFF2-40B4-BE49-F238E27FC236}">
                    <a16:creationId xmlns:a16="http://schemas.microsoft.com/office/drawing/2014/main" id="{E7AA2457-C00A-A553-165B-E45F9475366E}"/>
                  </a:ext>
                </a:extLst>
              </p:cNvPr>
              <p:cNvGrpSpPr/>
              <p:nvPr/>
            </p:nvGrpSpPr>
            <p:grpSpPr>
              <a:xfrm>
                <a:off x="9077403" y="3801659"/>
                <a:ext cx="135538" cy="190123"/>
                <a:chOff x="9145045" y="4926438"/>
                <a:chExt cx="169948" cy="238396"/>
              </a:xfrm>
            </p:grpSpPr>
            <p:cxnSp>
              <p:nvCxnSpPr>
                <p:cNvPr id="778" name="Straight Connector 777">
                  <a:extLst>
                    <a:ext uri="{FF2B5EF4-FFF2-40B4-BE49-F238E27FC236}">
                      <a16:creationId xmlns:a16="http://schemas.microsoft.com/office/drawing/2014/main" id="{3AF3C77F-E4F8-86A7-19B8-DF71ABE6CB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84714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9" name="Straight Connector 778">
                  <a:extLst>
                    <a:ext uri="{FF2B5EF4-FFF2-40B4-BE49-F238E27FC236}">
                      <a16:creationId xmlns:a16="http://schemas.microsoft.com/office/drawing/2014/main" id="{C414E9A3-E565-25CB-7F7E-E47EB42018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4936890"/>
                  <a:ext cx="0" cy="22262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0" name="Straight Connector 779">
                  <a:extLst>
                    <a:ext uri="{FF2B5EF4-FFF2-40B4-BE49-F238E27FC236}">
                      <a16:creationId xmlns:a16="http://schemas.microsoft.com/office/drawing/2014/main" id="{6496B944-30FD-0AB3-F713-735780142C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508554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81" name="Rectangle 780">
                  <a:extLst>
                    <a:ext uri="{FF2B5EF4-FFF2-40B4-BE49-F238E27FC236}">
                      <a16:creationId xmlns:a16="http://schemas.microsoft.com/office/drawing/2014/main" id="{8313A93C-42EE-BE72-35E2-FAE2491595DD}"/>
                    </a:ext>
                  </a:extLst>
                </p:cNvPr>
                <p:cNvSpPr/>
                <p:nvPr/>
              </p:nvSpPr>
              <p:spPr>
                <a:xfrm rot="2700000">
                  <a:off x="9145047" y="4966471"/>
                  <a:ext cx="169944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8" name="Group 767">
                <a:extLst>
                  <a:ext uri="{FF2B5EF4-FFF2-40B4-BE49-F238E27FC236}">
                    <a16:creationId xmlns:a16="http://schemas.microsoft.com/office/drawing/2014/main" id="{349B4A6E-11EA-DB58-C1E4-FE0E0A9C87B8}"/>
                  </a:ext>
                </a:extLst>
              </p:cNvPr>
              <p:cNvGrpSpPr/>
              <p:nvPr/>
            </p:nvGrpSpPr>
            <p:grpSpPr>
              <a:xfrm>
                <a:off x="10959181" y="3809682"/>
                <a:ext cx="135538" cy="225034"/>
                <a:chOff x="9145056" y="4910159"/>
                <a:chExt cx="169948" cy="282174"/>
              </a:xfrm>
            </p:grpSpPr>
            <p:cxnSp>
              <p:nvCxnSpPr>
                <p:cNvPr id="770" name="Straight Connector 769">
                  <a:extLst>
                    <a:ext uri="{FF2B5EF4-FFF2-40B4-BE49-F238E27FC236}">
                      <a16:creationId xmlns:a16="http://schemas.microsoft.com/office/drawing/2014/main" id="{41B2B981-5EDE-EF41-8935-B2BF662626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1" y="4830868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1" name="Straight Connector 770">
                  <a:extLst>
                    <a:ext uri="{FF2B5EF4-FFF2-40B4-BE49-F238E27FC236}">
                      <a16:creationId xmlns:a16="http://schemas.microsoft.com/office/drawing/2014/main" id="{C45018CA-4FD9-243A-6F64-CF7CC6472F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1" y="4910552"/>
                  <a:ext cx="0" cy="280428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2" name="Straight Connector 771">
                  <a:extLst>
                    <a:ext uri="{FF2B5EF4-FFF2-40B4-BE49-F238E27FC236}">
                      <a16:creationId xmlns:a16="http://schemas.microsoft.com/office/drawing/2014/main" id="{F6328A21-64F7-9823-70E3-D26BC09E8A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6" y="511304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73" name="Rectangle 772">
                  <a:extLst>
                    <a:ext uri="{FF2B5EF4-FFF2-40B4-BE49-F238E27FC236}">
                      <a16:creationId xmlns:a16="http://schemas.microsoft.com/office/drawing/2014/main" id="{D505C9A5-F4D1-E2AC-7AF1-C0D7CFA63491}"/>
                    </a:ext>
                  </a:extLst>
                </p:cNvPr>
                <p:cNvSpPr/>
                <p:nvPr/>
              </p:nvSpPr>
              <p:spPr>
                <a:xfrm rot="2700000">
                  <a:off x="9145057" y="4970019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A79C42F8-8B6E-CA65-66D8-50F79BD3E230}"/>
                  </a:ext>
                </a:extLst>
              </p:cNvPr>
              <p:cNvSpPr/>
              <p:nvPr/>
            </p:nvSpPr>
            <p:spPr>
              <a:xfrm>
                <a:off x="7266432" y="3389376"/>
                <a:ext cx="3764280" cy="646176"/>
              </a:xfrm>
              <a:custGeom>
                <a:avLst/>
                <a:gdLst>
                  <a:gd name="connsiteX0" fmla="*/ 0 w 3764280"/>
                  <a:gd name="connsiteY0" fmla="*/ 0 h 646176"/>
                  <a:gd name="connsiteX1" fmla="*/ 938784 w 3764280"/>
                  <a:gd name="connsiteY1" fmla="*/ 646176 h 646176"/>
                  <a:gd name="connsiteX2" fmla="*/ 1877568 w 3764280"/>
                  <a:gd name="connsiteY2" fmla="*/ 515112 h 646176"/>
                  <a:gd name="connsiteX3" fmla="*/ 3764280 w 3764280"/>
                  <a:gd name="connsiteY3" fmla="*/ 536448 h 6461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64280" h="646176">
                    <a:moveTo>
                      <a:pt x="0" y="0"/>
                    </a:moveTo>
                    <a:lnTo>
                      <a:pt x="938784" y="646176"/>
                    </a:lnTo>
                    <a:lnTo>
                      <a:pt x="1877568" y="515112"/>
                    </a:lnTo>
                    <a:lnTo>
                      <a:pt x="3764280" y="536448"/>
                    </a:lnTo>
                  </a:path>
                </a:pathLst>
              </a:custGeom>
              <a:noFill/>
              <a:ln w="285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80E79A8-66EF-5170-67A9-34C62542F883}"/>
                </a:ext>
              </a:extLst>
            </p:cNvPr>
            <p:cNvGrpSpPr/>
            <p:nvPr/>
          </p:nvGrpSpPr>
          <p:grpSpPr>
            <a:xfrm>
              <a:off x="7084481" y="3322331"/>
              <a:ext cx="3896113" cy="1134997"/>
              <a:chOff x="7084481" y="3322331"/>
              <a:chExt cx="3896113" cy="1134997"/>
            </a:xfrm>
          </p:grpSpPr>
          <p:sp>
            <p:nvSpPr>
              <p:cNvPr id="790" name="Rectangle 789">
                <a:extLst>
                  <a:ext uri="{FF2B5EF4-FFF2-40B4-BE49-F238E27FC236}">
                    <a16:creationId xmlns:a16="http://schemas.microsoft.com/office/drawing/2014/main" id="{0BD5FE7E-CF5E-1CD4-1295-BC743F868CCB}"/>
                  </a:ext>
                </a:extLst>
              </p:cNvPr>
              <p:cNvSpPr/>
              <p:nvPr/>
            </p:nvSpPr>
            <p:spPr>
              <a:xfrm rot="2700000">
                <a:off x="7084482" y="3322330"/>
                <a:ext cx="135535" cy="13553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92" name="Group 791">
                <a:extLst>
                  <a:ext uri="{FF2B5EF4-FFF2-40B4-BE49-F238E27FC236}">
                    <a16:creationId xmlns:a16="http://schemas.microsoft.com/office/drawing/2014/main" id="{733E95FE-1F69-D88F-59E6-16CB9C368C1C}"/>
                  </a:ext>
                </a:extLst>
              </p:cNvPr>
              <p:cNvGrpSpPr/>
              <p:nvPr/>
            </p:nvGrpSpPr>
            <p:grpSpPr>
              <a:xfrm>
                <a:off x="8024524" y="4285975"/>
                <a:ext cx="135538" cy="171353"/>
                <a:chOff x="9145031" y="2960526"/>
                <a:chExt cx="169948" cy="214847"/>
              </a:xfrm>
            </p:grpSpPr>
            <p:cxnSp>
              <p:nvCxnSpPr>
                <p:cNvPr id="809" name="Straight Connector 808">
                  <a:extLst>
                    <a:ext uri="{FF2B5EF4-FFF2-40B4-BE49-F238E27FC236}">
                      <a16:creationId xmlns:a16="http://schemas.microsoft.com/office/drawing/2014/main" id="{014C6553-F389-552C-BDE5-681B722290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88123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10" name="Straight Connector 809">
                  <a:extLst>
                    <a:ext uri="{FF2B5EF4-FFF2-40B4-BE49-F238E27FC236}">
                      <a16:creationId xmlns:a16="http://schemas.microsoft.com/office/drawing/2014/main" id="{1470BA5B-FB28-F5F6-9392-FC4BA8B371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3" y="2963744"/>
                  <a:ext cx="0" cy="211629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11" name="Straight Connector 810">
                  <a:extLst>
                    <a:ext uri="{FF2B5EF4-FFF2-40B4-BE49-F238E27FC236}">
                      <a16:creationId xmlns:a16="http://schemas.microsoft.com/office/drawing/2014/main" id="{A24CC3A4-8DC6-3434-292B-3BED3B09C9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3" y="309512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12" name="Rectangle 811">
                  <a:extLst>
                    <a:ext uri="{FF2B5EF4-FFF2-40B4-BE49-F238E27FC236}">
                      <a16:creationId xmlns:a16="http://schemas.microsoft.com/office/drawing/2014/main" id="{07BCBAA2-DD90-7737-324E-6AEBC45ED756}"/>
                    </a:ext>
                  </a:extLst>
                </p:cNvPr>
                <p:cNvSpPr/>
                <p:nvPr/>
              </p:nvSpPr>
              <p:spPr>
                <a:xfrm rot="2700000">
                  <a:off x="9145031" y="2985210"/>
                  <a:ext cx="169947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93" name="Group 792">
                <a:extLst>
                  <a:ext uri="{FF2B5EF4-FFF2-40B4-BE49-F238E27FC236}">
                    <a16:creationId xmlns:a16="http://schemas.microsoft.com/office/drawing/2014/main" id="{D87AA7B7-8077-FBB7-BCC8-DF1FF29484B9}"/>
                  </a:ext>
                </a:extLst>
              </p:cNvPr>
              <p:cNvGrpSpPr/>
              <p:nvPr/>
            </p:nvGrpSpPr>
            <p:grpSpPr>
              <a:xfrm>
                <a:off x="8963305" y="4212624"/>
                <a:ext cx="135538" cy="193613"/>
                <a:chOff x="9145053" y="4028685"/>
                <a:chExt cx="169948" cy="242763"/>
              </a:xfrm>
            </p:grpSpPr>
            <p:cxnSp>
              <p:nvCxnSpPr>
                <p:cNvPr id="805" name="Straight Connector 804">
                  <a:extLst>
                    <a:ext uri="{FF2B5EF4-FFF2-40B4-BE49-F238E27FC236}">
                      <a16:creationId xmlns:a16="http://schemas.microsoft.com/office/drawing/2014/main" id="{6FD11FBF-2778-74CB-3244-BB0336DF2D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949394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06" name="Straight Connector 805">
                  <a:extLst>
                    <a:ext uri="{FF2B5EF4-FFF2-40B4-BE49-F238E27FC236}">
                      <a16:creationId xmlns:a16="http://schemas.microsoft.com/office/drawing/2014/main" id="{C966658A-7678-6746-BB6A-631C62E135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3" y="4032139"/>
                  <a:ext cx="0" cy="235515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07" name="Straight Connector 806">
                  <a:extLst>
                    <a:ext uri="{FF2B5EF4-FFF2-40B4-BE49-F238E27FC236}">
                      <a16:creationId xmlns:a16="http://schemas.microsoft.com/office/drawing/2014/main" id="{67EE5A44-A0CD-7B27-5CA6-177984AE6F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3" y="419215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08" name="Rectangle 807">
                  <a:extLst>
                    <a:ext uri="{FF2B5EF4-FFF2-40B4-BE49-F238E27FC236}">
                      <a16:creationId xmlns:a16="http://schemas.microsoft.com/office/drawing/2014/main" id="{92CAC0C8-7042-9B58-8392-4C0DEE20CA3B}"/>
                    </a:ext>
                  </a:extLst>
                </p:cNvPr>
                <p:cNvSpPr/>
                <p:nvPr/>
              </p:nvSpPr>
              <p:spPr>
                <a:xfrm rot="2700000">
                  <a:off x="9145054" y="4064814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95" name="Group 794">
                <a:extLst>
                  <a:ext uri="{FF2B5EF4-FFF2-40B4-BE49-F238E27FC236}">
                    <a16:creationId xmlns:a16="http://schemas.microsoft.com/office/drawing/2014/main" id="{6D1BE4D8-1537-6B45-554E-4642214ADD07}"/>
                  </a:ext>
                </a:extLst>
              </p:cNvPr>
              <p:cNvGrpSpPr/>
              <p:nvPr/>
            </p:nvGrpSpPr>
            <p:grpSpPr>
              <a:xfrm>
                <a:off x="10845056" y="4128756"/>
                <a:ext cx="135538" cy="220772"/>
                <a:chOff x="9145038" y="4470474"/>
                <a:chExt cx="169948" cy="276828"/>
              </a:xfrm>
            </p:grpSpPr>
            <p:cxnSp>
              <p:nvCxnSpPr>
                <p:cNvPr id="797" name="Straight Connector 796">
                  <a:extLst>
                    <a:ext uri="{FF2B5EF4-FFF2-40B4-BE49-F238E27FC236}">
                      <a16:creationId xmlns:a16="http://schemas.microsoft.com/office/drawing/2014/main" id="{AD85358E-5034-A308-6AED-A5C863DA11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439118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98" name="Straight Connector 797">
                  <a:extLst>
                    <a:ext uri="{FF2B5EF4-FFF2-40B4-BE49-F238E27FC236}">
                      <a16:creationId xmlns:a16="http://schemas.microsoft.com/office/drawing/2014/main" id="{1A99CCA0-4393-EE37-66D4-78EDC79A99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4472091"/>
                  <a:ext cx="0" cy="26991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99" name="Straight Connector 798">
                  <a:extLst>
                    <a:ext uri="{FF2B5EF4-FFF2-40B4-BE49-F238E27FC236}">
                      <a16:creationId xmlns:a16="http://schemas.microsoft.com/office/drawing/2014/main" id="{CAB31F24-44EE-1460-59DF-2A674CB8A2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8" y="4668011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00" name="Rectangle 799">
                  <a:extLst>
                    <a:ext uri="{FF2B5EF4-FFF2-40B4-BE49-F238E27FC236}">
                      <a16:creationId xmlns:a16="http://schemas.microsoft.com/office/drawing/2014/main" id="{6E32D643-B2E5-C5CC-B12E-7596997D936C}"/>
                    </a:ext>
                  </a:extLst>
                </p:cNvPr>
                <p:cNvSpPr/>
                <p:nvPr/>
              </p:nvSpPr>
              <p:spPr>
                <a:xfrm rot="2700000">
                  <a:off x="9145040" y="4527549"/>
                  <a:ext cx="169944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D585F5FE-7C5E-6F68-1DC8-AD951FCF0F57}"/>
                  </a:ext>
                </a:extLst>
              </p:cNvPr>
              <p:cNvSpPr/>
              <p:nvPr/>
            </p:nvSpPr>
            <p:spPr>
              <a:xfrm>
                <a:off x="7147560" y="3386328"/>
                <a:ext cx="3770376" cy="987552"/>
              </a:xfrm>
              <a:custGeom>
                <a:avLst/>
                <a:gdLst>
                  <a:gd name="connsiteX0" fmla="*/ 0 w 3770376"/>
                  <a:gd name="connsiteY0" fmla="*/ 0 h 987552"/>
                  <a:gd name="connsiteX1" fmla="*/ 944880 w 3770376"/>
                  <a:gd name="connsiteY1" fmla="*/ 987552 h 987552"/>
                  <a:gd name="connsiteX2" fmla="*/ 1886712 w 3770376"/>
                  <a:gd name="connsiteY2" fmla="*/ 923544 h 987552"/>
                  <a:gd name="connsiteX3" fmla="*/ 3770376 w 3770376"/>
                  <a:gd name="connsiteY3" fmla="*/ 856488 h 987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70376" h="987552">
                    <a:moveTo>
                      <a:pt x="0" y="0"/>
                    </a:moveTo>
                    <a:lnTo>
                      <a:pt x="944880" y="987552"/>
                    </a:lnTo>
                    <a:lnTo>
                      <a:pt x="1886712" y="923544"/>
                    </a:lnTo>
                    <a:lnTo>
                      <a:pt x="3770376" y="8564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8C4DF08-6B95-7F03-FF67-905A48976E84}"/>
              </a:ext>
            </a:extLst>
          </p:cNvPr>
          <p:cNvSpPr txBox="1"/>
          <p:nvPr/>
        </p:nvSpPr>
        <p:spPr>
          <a:xfrm>
            <a:off x="6929154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p&lt;0.001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977AC1B-382A-96F5-86F8-922F6CE769E5}"/>
              </a:ext>
            </a:extLst>
          </p:cNvPr>
          <p:cNvGrpSpPr/>
          <p:nvPr/>
        </p:nvGrpSpPr>
        <p:grpSpPr>
          <a:xfrm>
            <a:off x="1912121" y="3322332"/>
            <a:ext cx="3896116" cy="1029860"/>
            <a:chOff x="1912121" y="3322332"/>
            <a:chExt cx="3896116" cy="1029860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C58E4474-3187-F7B7-6567-481723CC0044}"/>
                </a:ext>
              </a:extLst>
            </p:cNvPr>
            <p:cNvSpPr/>
            <p:nvPr/>
          </p:nvSpPr>
          <p:spPr>
            <a:xfrm rot="2700000">
              <a:off x="1912122" y="3322331"/>
              <a:ext cx="135535" cy="135538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71" name="Group 670">
              <a:extLst>
                <a:ext uri="{FF2B5EF4-FFF2-40B4-BE49-F238E27FC236}">
                  <a16:creationId xmlns:a16="http://schemas.microsoft.com/office/drawing/2014/main" id="{321F8263-CDD8-6E7B-51FE-E09ADF5FB3EC}"/>
                </a:ext>
              </a:extLst>
            </p:cNvPr>
            <p:cNvGrpSpPr/>
            <p:nvPr/>
          </p:nvGrpSpPr>
          <p:grpSpPr>
            <a:xfrm>
              <a:off x="2852208" y="3977603"/>
              <a:ext cx="135538" cy="374589"/>
              <a:chOff x="9145075" y="2799398"/>
              <a:chExt cx="169948" cy="469692"/>
            </a:xfrm>
          </p:grpSpPr>
          <p:cxnSp>
            <p:nvCxnSpPr>
              <p:cNvPr id="677" name="Straight Connector 676">
                <a:extLst>
                  <a:ext uri="{FF2B5EF4-FFF2-40B4-BE49-F238E27FC236}">
                    <a16:creationId xmlns:a16="http://schemas.microsoft.com/office/drawing/2014/main" id="{652E30DA-1C84-1732-B87A-5BFFB4DF55B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20" y="2720107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8" name="Straight Connector 677">
                <a:extLst>
                  <a:ext uri="{FF2B5EF4-FFF2-40B4-BE49-F238E27FC236}">
                    <a16:creationId xmlns:a16="http://schemas.microsoft.com/office/drawing/2014/main" id="{ABEB78C9-6D19-E421-C709-A1C5ED9FF8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6" y="2807090"/>
                <a:ext cx="0" cy="457629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9" name="Straight Connector 678">
                <a:extLst>
                  <a:ext uri="{FF2B5EF4-FFF2-40B4-BE49-F238E27FC236}">
                    <a16:creationId xmlns:a16="http://schemas.microsoft.com/office/drawing/2014/main" id="{F32E55E9-36C0-0044-43F8-22BC01DE95B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189799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80" name="Rectangle 679">
                <a:extLst>
                  <a:ext uri="{FF2B5EF4-FFF2-40B4-BE49-F238E27FC236}">
                    <a16:creationId xmlns:a16="http://schemas.microsoft.com/office/drawing/2014/main" id="{28142C39-CD6E-C7CB-8EB7-0D10B70FAAFB}"/>
                  </a:ext>
                </a:extLst>
              </p:cNvPr>
              <p:cNvSpPr/>
              <p:nvPr/>
            </p:nvSpPr>
            <p:spPr>
              <a:xfrm rot="2700000">
                <a:off x="9145076" y="2949561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82" name="Group 681">
              <a:extLst>
                <a:ext uri="{FF2B5EF4-FFF2-40B4-BE49-F238E27FC236}">
                  <a16:creationId xmlns:a16="http://schemas.microsoft.com/office/drawing/2014/main" id="{D53CC4F2-BEDC-23DE-8E5B-84A8E3264077}"/>
                </a:ext>
              </a:extLst>
            </p:cNvPr>
            <p:cNvGrpSpPr/>
            <p:nvPr/>
          </p:nvGrpSpPr>
          <p:grpSpPr>
            <a:xfrm>
              <a:off x="3790937" y="3895412"/>
              <a:ext cx="135538" cy="421641"/>
              <a:chOff x="9145046" y="3175021"/>
              <a:chExt cx="169948" cy="528685"/>
            </a:xfrm>
          </p:grpSpPr>
          <p:cxnSp>
            <p:nvCxnSpPr>
              <p:cNvPr id="688" name="Straight Connector 687">
                <a:extLst>
                  <a:ext uri="{FF2B5EF4-FFF2-40B4-BE49-F238E27FC236}">
                    <a16:creationId xmlns:a16="http://schemas.microsoft.com/office/drawing/2014/main" id="{A8AD5BFD-B38E-6DCF-34CC-4F238715600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095730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9" name="Straight Connector 688">
                <a:extLst>
                  <a:ext uri="{FF2B5EF4-FFF2-40B4-BE49-F238E27FC236}">
                    <a16:creationId xmlns:a16="http://schemas.microsoft.com/office/drawing/2014/main" id="{E5481EE7-7170-7607-0D6E-FAADF525782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186403"/>
                <a:ext cx="0" cy="515956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90" name="Straight Connector 689">
                <a:extLst>
                  <a:ext uri="{FF2B5EF4-FFF2-40B4-BE49-F238E27FC236}">
                    <a16:creationId xmlns:a16="http://schemas.microsoft.com/office/drawing/2014/main" id="{BC8EE77A-D7CD-C320-D53D-45FD175560C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624415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91" name="Rectangle 690">
                <a:extLst>
                  <a:ext uri="{FF2B5EF4-FFF2-40B4-BE49-F238E27FC236}">
                    <a16:creationId xmlns:a16="http://schemas.microsoft.com/office/drawing/2014/main" id="{CDB5E3D6-C634-61DC-7193-21DF07156D6E}"/>
                  </a:ext>
                </a:extLst>
              </p:cNvPr>
              <p:cNvSpPr/>
              <p:nvPr/>
            </p:nvSpPr>
            <p:spPr>
              <a:xfrm rot="2700000">
                <a:off x="9145047" y="3357395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04" name="Group 703">
              <a:extLst>
                <a:ext uri="{FF2B5EF4-FFF2-40B4-BE49-F238E27FC236}">
                  <a16:creationId xmlns:a16="http://schemas.microsoft.com/office/drawing/2014/main" id="{9909C2EC-B823-CBA7-583B-6EBFD485417A}"/>
                </a:ext>
              </a:extLst>
            </p:cNvPr>
            <p:cNvGrpSpPr/>
            <p:nvPr/>
          </p:nvGrpSpPr>
          <p:grpSpPr>
            <a:xfrm>
              <a:off x="5672699" y="3753779"/>
              <a:ext cx="135538" cy="482999"/>
              <a:chOff x="9145041" y="3521093"/>
              <a:chExt cx="169948" cy="605631"/>
            </a:xfrm>
          </p:grpSpPr>
          <p:cxnSp>
            <p:nvCxnSpPr>
              <p:cNvPr id="710" name="Straight Connector 709">
                <a:extLst>
                  <a:ext uri="{FF2B5EF4-FFF2-40B4-BE49-F238E27FC236}">
                    <a16:creationId xmlns:a16="http://schemas.microsoft.com/office/drawing/2014/main" id="{778099F4-4BF4-5828-9828-72B7237BF57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44180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1" name="Straight Connector 710">
                <a:extLst>
                  <a:ext uri="{FF2B5EF4-FFF2-40B4-BE49-F238E27FC236}">
                    <a16:creationId xmlns:a16="http://schemas.microsoft.com/office/drawing/2014/main" id="{38E1937D-0E4A-5798-6732-5A30F40660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3530437"/>
                <a:ext cx="0" cy="594304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2" name="Straight Connector 711">
                <a:extLst>
                  <a:ext uri="{FF2B5EF4-FFF2-40B4-BE49-F238E27FC236}">
                    <a16:creationId xmlns:a16="http://schemas.microsoft.com/office/drawing/2014/main" id="{16C3968E-2CCF-7312-3F2E-C93E244468D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404743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13" name="Rectangle 712">
                <a:extLst>
                  <a:ext uri="{FF2B5EF4-FFF2-40B4-BE49-F238E27FC236}">
                    <a16:creationId xmlns:a16="http://schemas.microsoft.com/office/drawing/2014/main" id="{1A8D3611-1C4E-3C2C-843A-F95AC743C6C6}"/>
                  </a:ext>
                </a:extLst>
              </p:cNvPr>
              <p:cNvSpPr/>
              <p:nvPr/>
            </p:nvSpPr>
            <p:spPr>
              <a:xfrm rot="2700000">
                <a:off x="9145043" y="3737610"/>
                <a:ext cx="169944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DD2EFC7-3BAB-590F-D811-3169330F1E9D}"/>
                </a:ext>
              </a:extLst>
            </p:cNvPr>
            <p:cNvSpPr/>
            <p:nvPr/>
          </p:nvSpPr>
          <p:spPr>
            <a:xfrm>
              <a:off x="1978152" y="3389376"/>
              <a:ext cx="3764280" cy="777240"/>
            </a:xfrm>
            <a:custGeom>
              <a:avLst/>
              <a:gdLst>
                <a:gd name="connsiteX0" fmla="*/ 0 w 3764280"/>
                <a:gd name="connsiteY0" fmla="*/ 0 h 777240"/>
                <a:gd name="connsiteX1" fmla="*/ 941832 w 3764280"/>
                <a:gd name="connsiteY1" fmla="*/ 777240 h 777240"/>
                <a:gd name="connsiteX2" fmla="*/ 1880616 w 3764280"/>
                <a:gd name="connsiteY2" fmla="*/ 719328 h 777240"/>
                <a:gd name="connsiteX3" fmla="*/ 3764280 w 3764280"/>
                <a:gd name="connsiteY3" fmla="*/ 603504 h 777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4280" h="777240">
                  <a:moveTo>
                    <a:pt x="0" y="0"/>
                  </a:moveTo>
                  <a:lnTo>
                    <a:pt x="941832" y="777240"/>
                  </a:lnTo>
                  <a:lnTo>
                    <a:pt x="1880616" y="719328"/>
                  </a:lnTo>
                  <a:lnTo>
                    <a:pt x="3764280" y="603504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450A8EA-87ED-3BD4-090E-AA65ADF8ECEC}"/>
              </a:ext>
            </a:extLst>
          </p:cNvPr>
          <p:cNvGrpSpPr/>
          <p:nvPr/>
        </p:nvGrpSpPr>
        <p:grpSpPr>
          <a:xfrm>
            <a:off x="1798014" y="3322331"/>
            <a:ext cx="3896118" cy="1536184"/>
            <a:chOff x="1798014" y="3322331"/>
            <a:chExt cx="3896118" cy="1536184"/>
          </a:xfrm>
        </p:grpSpPr>
        <p:sp>
          <p:nvSpPr>
            <p:cNvPr id="647" name="Rectangle 646">
              <a:extLst>
                <a:ext uri="{FF2B5EF4-FFF2-40B4-BE49-F238E27FC236}">
                  <a16:creationId xmlns:a16="http://schemas.microsoft.com/office/drawing/2014/main" id="{8307E987-209B-35B6-A35C-587C715F3558}"/>
                </a:ext>
              </a:extLst>
            </p:cNvPr>
            <p:cNvSpPr/>
            <p:nvPr/>
          </p:nvSpPr>
          <p:spPr>
            <a:xfrm rot="2700000">
              <a:off x="1798015" y="3322330"/>
              <a:ext cx="135535" cy="13553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72" name="Group 671">
              <a:extLst>
                <a:ext uri="{FF2B5EF4-FFF2-40B4-BE49-F238E27FC236}">
                  <a16:creationId xmlns:a16="http://schemas.microsoft.com/office/drawing/2014/main" id="{78AF6912-894B-9C3D-CAD8-0FF563E55E86}"/>
                </a:ext>
              </a:extLst>
            </p:cNvPr>
            <p:cNvGrpSpPr/>
            <p:nvPr/>
          </p:nvGrpSpPr>
          <p:grpSpPr>
            <a:xfrm>
              <a:off x="2738066" y="4505336"/>
              <a:ext cx="135538" cy="353179"/>
              <a:chOff x="9145040" y="2552344"/>
              <a:chExt cx="169948" cy="442839"/>
            </a:xfrm>
          </p:grpSpPr>
          <p:cxnSp>
            <p:nvCxnSpPr>
              <p:cNvPr id="673" name="Straight Connector 672">
                <a:extLst>
                  <a:ext uri="{FF2B5EF4-FFF2-40B4-BE49-F238E27FC236}">
                    <a16:creationId xmlns:a16="http://schemas.microsoft.com/office/drawing/2014/main" id="{F31D2482-97EE-B656-246A-D77AF230199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47305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4" name="Straight Connector 673">
                <a:extLst>
                  <a:ext uri="{FF2B5EF4-FFF2-40B4-BE49-F238E27FC236}">
                    <a16:creationId xmlns:a16="http://schemas.microsoft.com/office/drawing/2014/main" id="{55BEE4A8-4CDD-8684-7E18-A3B6E32E942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2555360"/>
                <a:ext cx="0" cy="439823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76" name="Rectangle 675">
                <a:extLst>
                  <a:ext uri="{FF2B5EF4-FFF2-40B4-BE49-F238E27FC236}">
                    <a16:creationId xmlns:a16="http://schemas.microsoft.com/office/drawing/2014/main" id="{04F5EA55-D908-67C4-FBAB-EBCA26687A1C}"/>
                  </a:ext>
                </a:extLst>
              </p:cNvPr>
              <p:cNvSpPr/>
              <p:nvPr/>
            </p:nvSpPr>
            <p:spPr>
              <a:xfrm rot="2700000">
                <a:off x="9145042" y="2694420"/>
                <a:ext cx="169943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83" name="Group 682">
              <a:extLst>
                <a:ext uri="{FF2B5EF4-FFF2-40B4-BE49-F238E27FC236}">
                  <a16:creationId xmlns:a16="http://schemas.microsoft.com/office/drawing/2014/main" id="{2227FE01-D9B8-E479-3D20-8F2B5B9D2C9B}"/>
                </a:ext>
              </a:extLst>
            </p:cNvPr>
            <p:cNvGrpSpPr/>
            <p:nvPr/>
          </p:nvGrpSpPr>
          <p:grpSpPr>
            <a:xfrm>
              <a:off x="3676826" y="4343996"/>
              <a:ext cx="135538" cy="416978"/>
              <a:chOff x="9145041" y="3256049"/>
              <a:chExt cx="169948" cy="522856"/>
            </a:xfrm>
          </p:grpSpPr>
          <p:cxnSp>
            <p:nvCxnSpPr>
              <p:cNvPr id="684" name="Straight Connector 683">
                <a:extLst>
                  <a:ext uri="{FF2B5EF4-FFF2-40B4-BE49-F238E27FC236}">
                    <a16:creationId xmlns:a16="http://schemas.microsoft.com/office/drawing/2014/main" id="{7312E765-0A44-298E-A022-CB2B880CEF3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176758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5" name="Straight Connector 684">
                <a:extLst>
                  <a:ext uri="{FF2B5EF4-FFF2-40B4-BE49-F238E27FC236}">
                    <a16:creationId xmlns:a16="http://schemas.microsoft.com/office/drawing/2014/main" id="{DCB182A6-9F98-045A-0EA8-E101139028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259120"/>
                <a:ext cx="0" cy="519785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6" name="Straight Connector 685">
                <a:extLst>
                  <a:ext uri="{FF2B5EF4-FFF2-40B4-BE49-F238E27FC236}">
                    <a16:creationId xmlns:a16="http://schemas.microsoft.com/office/drawing/2014/main" id="{00714BAA-5A39-A174-2825-421186F619D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696354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87" name="Rectangle 686">
                <a:extLst>
                  <a:ext uri="{FF2B5EF4-FFF2-40B4-BE49-F238E27FC236}">
                    <a16:creationId xmlns:a16="http://schemas.microsoft.com/office/drawing/2014/main" id="{55A6D805-9777-E4B5-D3D8-149AFA80AEF7}"/>
                  </a:ext>
                </a:extLst>
              </p:cNvPr>
              <p:cNvSpPr/>
              <p:nvPr/>
            </p:nvSpPr>
            <p:spPr>
              <a:xfrm rot="2700000">
                <a:off x="9145042" y="3427622"/>
                <a:ext cx="169945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05" name="Group 704">
              <a:extLst>
                <a:ext uri="{FF2B5EF4-FFF2-40B4-BE49-F238E27FC236}">
                  <a16:creationId xmlns:a16="http://schemas.microsoft.com/office/drawing/2014/main" id="{1791E6D9-A264-FCBF-B3C4-841726188CB5}"/>
                </a:ext>
              </a:extLst>
            </p:cNvPr>
            <p:cNvGrpSpPr/>
            <p:nvPr/>
          </p:nvGrpSpPr>
          <p:grpSpPr>
            <a:xfrm>
              <a:off x="5558594" y="4218340"/>
              <a:ext cx="135538" cy="462725"/>
              <a:chOff x="9145043" y="3596705"/>
              <a:chExt cx="169948" cy="580206"/>
            </a:xfrm>
          </p:grpSpPr>
          <p:cxnSp>
            <p:nvCxnSpPr>
              <p:cNvPr id="706" name="Straight Connector 705">
                <a:extLst>
                  <a:ext uri="{FF2B5EF4-FFF2-40B4-BE49-F238E27FC236}">
                    <a16:creationId xmlns:a16="http://schemas.microsoft.com/office/drawing/2014/main" id="{6C85A7A2-45A6-6C32-0873-5EE96184BCD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517414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7" name="Straight Connector 706">
                <a:extLst>
                  <a:ext uri="{FF2B5EF4-FFF2-40B4-BE49-F238E27FC236}">
                    <a16:creationId xmlns:a16="http://schemas.microsoft.com/office/drawing/2014/main" id="{1D84A601-7535-A44D-8D5A-0EAAFA6A671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600644"/>
                <a:ext cx="0" cy="569458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8" name="Straight Connector 707">
                <a:extLst>
                  <a:ext uri="{FF2B5EF4-FFF2-40B4-BE49-F238E27FC236}">
                    <a16:creationId xmlns:a16="http://schemas.microsoft.com/office/drawing/2014/main" id="{F605BE76-2BFF-A7F2-44C1-716F0CB73FF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21" y="4097620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09" name="Rectangle 708">
                <a:extLst>
                  <a:ext uri="{FF2B5EF4-FFF2-40B4-BE49-F238E27FC236}">
                    <a16:creationId xmlns:a16="http://schemas.microsoft.com/office/drawing/2014/main" id="{A85A7E02-25AF-2518-94D1-32E7C9F053A9}"/>
                  </a:ext>
                </a:extLst>
              </p:cNvPr>
              <p:cNvSpPr/>
              <p:nvPr/>
            </p:nvSpPr>
            <p:spPr>
              <a:xfrm rot="2700000">
                <a:off x="9145047" y="3806546"/>
                <a:ext cx="169940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979DB58-73DA-3ECA-B349-011C59D3FF92}"/>
                </a:ext>
              </a:extLst>
            </p:cNvPr>
            <p:cNvSpPr/>
            <p:nvPr/>
          </p:nvSpPr>
          <p:spPr>
            <a:xfrm>
              <a:off x="1865376" y="3383280"/>
              <a:ext cx="3761232" cy="1304544"/>
            </a:xfrm>
            <a:custGeom>
              <a:avLst/>
              <a:gdLst>
                <a:gd name="connsiteX0" fmla="*/ 0 w 3761232"/>
                <a:gd name="connsiteY0" fmla="*/ 0 h 1304544"/>
                <a:gd name="connsiteX1" fmla="*/ 941832 w 3761232"/>
                <a:gd name="connsiteY1" fmla="*/ 1304544 h 1304544"/>
                <a:gd name="connsiteX2" fmla="*/ 1883664 w 3761232"/>
                <a:gd name="connsiteY2" fmla="*/ 1164336 h 1304544"/>
                <a:gd name="connsiteX3" fmla="*/ 3761232 w 3761232"/>
                <a:gd name="connsiteY3" fmla="*/ 1072896 h 1304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1232" h="1304544">
                  <a:moveTo>
                    <a:pt x="0" y="0"/>
                  </a:moveTo>
                  <a:lnTo>
                    <a:pt x="941832" y="1304544"/>
                  </a:lnTo>
                  <a:lnTo>
                    <a:pt x="1883664" y="1164336"/>
                  </a:lnTo>
                  <a:lnTo>
                    <a:pt x="3761232" y="1072896"/>
                  </a:ln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73863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Besins MA Hub">
      <a:dk1>
        <a:srgbClr val="006EAB"/>
      </a:dk1>
      <a:lt1>
        <a:sysClr val="window" lastClr="FFFFFF"/>
      </a:lt1>
      <a:dk2>
        <a:srgbClr val="58595B"/>
      </a:dk2>
      <a:lt2>
        <a:srgbClr val="E7E6E6"/>
      </a:lt2>
      <a:accent1>
        <a:srgbClr val="1272AE"/>
      </a:accent1>
      <a:accent2>
        <a:srgbClr val="00A8E1"/>
      </a:accent2>
      <a:accent3>
        <a:srgbClr val="95D600"/>
      </a:accent3>
      <a:accent4>
        <a:srgbClr val="F0C846"/>
      </a:accent4>
      <a:accent5>
        <a:srgbClr val="000000"/>
      </a:accent5>
      <a:accent6>
        <a:srgbClr val="CCDCE2"/>
      </a:accent6>
      <a:hlink>
        <a:srgbClr val="006EAB"/>
      </a:hlink>
      <a:folHlink>
        <a:srgbClr val="00A8E1"/>
      </a:folHlink>
    </a:clrScheme>
    <a:fontScheme name="Custom 2">
      <a:majorFont>
        <a:latin typeface="Poppins Medium"/>
        <a:ea typeface=""/>
        <a:cs typeface=""/>
      </a:majorFont>
      <a:minorFont>
        <a:latin typeface="Poppi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sins_tmp.potx" id="{58CFAB49-F3C1-4BE9-BA6C-4FFE0344BB85}" vid="{711EA1BB-B068-4CB0-AFBC-DEF8CF7720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70A333C-0D2C-4534-B029-663DC6A3F676}">
  <we:reference id="wa104381063" version="1.0.0.1" store="en-US" storeType="OMEX"/>
  <we:alternateReferences>
    <we:reference id="wa104381063" version="1.0.0.1" store="en-US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C31388130E845B306F08280035E70" ma:contentTypeVersion="17" ma:contentTypeDescription="Create a new document." ma:contentTypeScope="" ma:versionID="fb09dea06bbafc9642526a5b60374bfa">
  <xsd:schema xmlns:xsd="http://www.w3.org/2001/XMLSchema" xmlns:xs="http://www.w3.org/2001/XMLSchema" xmlns:p="http://schemas.microsoft.com/office/2006/metadata/properties" xmlns:ns2="2bd39ed4-040d-4575-9ecd-51b09e17f4f6" xmlns:ns3="1ee8c843-32ad-4946-8cbf-9ab99b627ff5" targetNamespace="http://schemas.microsoft.com/office/2006/metadata/properties" ma:root="true" ma:fieldsID="a3372b022039fdd0007d14db7486ab79" ns2:_="" ns3:_="">
    <xsd:import namespace="2bd39ed4-040d-4575-9ecd-51b09e17f4f6"/>
    <xsd:import namespace="1ee8c843-32ad-4946-8cbf-9ab99b627f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d39ed4-040d-4575-9ecd-51b09e17f4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b82f0ef-9e5c-4f20-a8e5-79115d6c62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8c843-32ad-4946-8cbf-9ab99b627ff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a13659d1-ce99-4d7d-99ed-4b469d8233ee}" ma:internalName="TaxCatchAll" ma:showField="CatchAllData" ma:web="1ee8c843-32ad-4946-8cbf-9ab99b627f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0D4759-8DEA-4FB8-B845-479C8510F538}"/>
</file>

<file path=customXml/itemProps2.xml><?xml version="1.0" encoding="utf-8"?>
<ds:datastoreItem xmlns:ds="http://schemas.openxmlformats.org/officeDocument/2006/customXml" ds:itemID="{C8F43F2B-D662-40A5-BBAC-9227C4E4D10A}"/>
</file>

<file path=docProps/app.xml><?xml version="1.0" encoding="utf-8"?>
<Properties xmlns="http://schemas.openxmlformats.org/officeDocument/2006/extended-properties" xmlns:vt="http://schemas.openxmlformats.org/officeDocument/2006/docPropsVTypes">
  <TotalTime>39638</TotalTime>
  <Words>1914</Words>
  <Application>Microsoft Office PowerPoint</Application>
  <PresentationFormat>Widescreen</PresentationFormat>
  <Paragraphs>416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Poppins Light</vt:lpstr>
      <vt:lpstr>Poppins Medium</vt:lpstr>
      <vt:lpstr>Wingdings</vt:lpstr>
      <vt:lpstr>1_Office Theme</vt:lpstr>
      <vt:lpstr>The TRAVERSE Sexual Function Substudy </vt:lpstr>
      <vt:lpstr>TRAVERSE Sexual Function Substudy: aims</vt:lpstr>
      <vt:lpstr>TRAVERSE Sexual Function Substudy: results</vt:lpstr>
      <vt:lpstr>TRAVERSE Sexual Function Substudy: results</vt:lpstr>
      <vt:lpstr>TRAVERSE Sexual Function Substudy: results</vt:lpstr>
      <vt:lpstr>TRAVERSE Sexual Function Substudy: results</vt:lpstr>
      <vt:lpstr>TRAVERSE Sexual Function Substudy: results</vt:lpstr>
      <vt:lpstr>TRAVERSE Sexual Function Substudy: results</vt:lpstr>
      <vt:lpstr>TRAVERSE Sexual Function Substudy: results</vt:lpstr>
      <vt:lpstr>TRAVERSE Sexual Function Substudy: results</vt:lpstr>
      <vt:lpstr>TRAVERSE Sexual Function Substudy</vt:lpstr>
      <vt:lpstr>The TRAVERSE Trial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Richard</dc:creator>
  <cp:lastModifiedBy>JONES Richard</cp:lastModifiedBy>
  <cp:revision>869</cp:revision>
  <dcterms:created xsi:type="dcterms:W3CDTF">2021-10-15T09:47:49Z</dcterms:created>
  <dcterms:modified xsi:type="dcterms:W3CDTF">2023-09-12T20:43:01Z</dcterms:modified>
</cp:coreProperties>
</file>