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192" r:id="rId2"/>
    <p:sldId id="2197" r:id="rId3"/>
    <p:sldId id="2198" r:id="rId4"/>
    <p:sldId id="2164" r:id="rId5"/>
    <p:sldId id="2166" r:id="rId6"/>
    <p:sldId id="2207" r:id="rId7"/>
    <p:sldId id="2208" r:id="rId8"/>
    <p:sldId id="2209" r:id="rId9"/>
    <p:sldId id="2214" r:id="rId10"/>
    <p:sldId id="2215" r:id="rId11"/>
    <p:sldId id="2211" r:id="rId12"/>
    <p:sldId id="2213" r:id="rId13"/>
    <p:sldId id="221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AB2C27-04D8-1D02-0A2C-2EC8C98F5F69}" name="JONES Richard" initials="JR" userId="JONES Richar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E7989"/>
    <a:srgbClr val="C6F1FF"/>
    <a:srgbClr val="CC0000"/>
    <a:srgbClr val="000000"/>
    <a:srgbClr val="E7EBF2"/>
    <a:srgbClr val="CCD5E3"/>
    <a:srgbClr val="FF9999"/>
    <a:srgbClr val="800080"/>
    <a:srgbClr val="127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28" autoAdjust="0"/>
    <p:restoredTop sz="95097" autoAdjust="0"/>
  </p:normalViewPr>
  <p:slideViewPr>
    <p:cSldViewPr snapToGrid="0">
      <p:cViewPr varScale="1">
        <p:scale>
          <a:sx n="83" d="100"/>
          <a:sy n="83" d="100"/>
        </p:scale>
        <p:origin x="1307" y="70"/>
      </p:cViewPr>
      <p:guideLst/>
    </p:cSldViewPr>
  </p:slideViewPr>
  <p:outlineViewPr>
    <p:cViewPr>
      <p:scale>
        <a:sx n="33" d="100"/>
        <a:sy n="33" d="100"/>
      </p:scale>
      <p:origin x="0" y="-819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20" d="100"/>
          <a:sy n="120" d="100"/>
        </p:scale>
        <p:origin x="1891" y="-16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 Richard" userId="480655c1-8f47-49d5-bd5e-fc27e78f803e" providerId="ADAL" clId="{AC632FAC-D59F-4463-A919-9C7A442E70EB}"/>
    <pc:docChg chg="delSld">
      <pc:chgData name="JONES Richard" userId="480655c1-8f47-49d5-bd5e-fc27e78f803e" providerId="ADAL" clId="{AC632FAC-D59F-4463-A919-9C7A442E70EB}" dt="2023-11-14T13:27:26.401" v="0" actId="47"/>
      <pc:docMkLst>
        <pc:docMk/>
      </pc:docMkLst>
      <pc:sldChg chg="del">
        <pc:chgData name="JONES Richard" userId="480655c1-8f47-49d5-bd5e-fc27e78f803e" providerId="ADAL" clId="{AC632FAC-D59F-4463-A919-9C7A442E70EB}" dt="2023-11-14T13:27:26.401" v="0" actId="47"/>
        <pc:sldMkLst>
          <pc:docMk/>
          <pc:sldMk cId="194618796" sldId="21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D747B-D609-47BE-A6A6-52428FADEC80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2D39-4678-4E9E-B489-7EE992660FB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59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212E-CC80-4343-822E-467350174EB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527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023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020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76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810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8062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02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1978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474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480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727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690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81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F4DC-DE03-428B-A6B8-D099DE2AC6B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0956" y="457200"/>
            <a:ext cx="10474037" cy="196005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dirty="0"/>
              <a:t>HERE IS THE MAIN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935D9-ED78-4CDD-BA44-DB51FE9C2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581" y="2601119"/>
            <a:ext cx="8473045" cy="248152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0BBD-AEFC-4104-A139-A21286FF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AB2A1-A7A6-4581-BB46-7DE3C97F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9B314-D687-47AA-957E-11B89CAB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95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4">
          <p15:clr>
            <a:srgbClr val="FBAE40"/>
          </p15:clr>
        </p15:guide>
        <p15:guide id="3" pos="7106">
          <p15:clr>
            <a:srgbClr val="FBAE40"/>
          </p15:clr>
        </p15:guide>
        <p15:guide id="4" orient="horz" pos="187">
          <p15:clr>
            <a:srgbClr val="FBAE40"/>
          </p15:clr>
        </p15:guide>
        <p15:guide id="5" orient="horz" pos="4247">
          <p15:clr>
            <a:srgbClr val="FBAE40"/>
          </p15:clr>
        </p15:guide>
        <p15:guide id="6" pos="100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3F3C-72B0-4542-8401-A719D3F3BF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A80C7-1B9A-4454-80C3-6D83A051F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95437" y="1813750"/>
            <a:ext cx="9793287" cy="396359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4362-C09C-4C17-B12F-EBEE6E91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A6B0E-33BE-4305-B447-D03F4A20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487E8-9DC1-4516-A8D6-5F994838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82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2248D-9E44-4D54-AB28-48CE9512DF6F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43003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4EB79-FC22-4D6A-B30B-8BBB87ADE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3003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EF15F-7695-422E-8136-2E3719E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1E0BD-0534-4C88-A8C0-9D98EC96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5EB4F-35B8-436F-953B-1FE1CB1A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775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m als Bild aus pd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35" y="188640"/>
            <a:ext cx="12103331" cy="70609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143339" y="6453188"/>
            <a:ext cx="11905323" cy="36036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7"/>
          </p:nvPr>
        </p:nvSpPr>
        <p:spPr>
          <a:xfrm>
            <a:off x="239184" y="1125538"/>
            <a:ext cx="11713467" cy="518378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1009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7E3E-461D-448D-BC3C-443911F7B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708" y="483651"/>
            <a:ext cx="10652454" cy="177410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39C72-89A7-4E43-B23E-1E4F002F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67" y="2612570"/>
            <a:ext cx="10617529" cy="3141025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4DDDE-EFC3-46D0-8447-311BF249F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14/11/2023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61B96-1EB1-4186-AC99-9CE56E80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DBE08-DC3D-4503-9D13-C5B2020B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8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D69-5867-4F94-B7CC-C5D5DE9E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213" y="1709738"/>
            <a:ext cx="10640007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23864-DFF3-4FD3-B035-8111D2A0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152" y="4589463"/>
            <a:ext cx="10640007" cy="1045379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4B5D1-BA80-473B-99D2-40AC1A14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8CC5B-AFC8-48CF-B0F4-FDB5D36F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AC44-1422-465F-A1E2-44EEC09C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3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1708-F5FF-48FA-B940-8B639C81A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579" y="365125"/>
            <a:ext cx="10682146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2EE47-83AE-48BB-9C5F-9BB0C40C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703" y="1825625"/>
            <a:ext cx="5146958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0DFCC-45EB-4AA4-B615-60060198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993" y="1825625"/>
            <a:ext cx="5182732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0965-C859-4EB6-89D3-7FD9C105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12ECF-E291-41D6-AD1D-AAA71CA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CD248-3503-42B9-A86F-91923AF1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33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24EF-528E-46A0-BF0D-6CA6E9999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3226" y="365125"/>
            <a:ext cx="10515600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04860-339B-4335-A0A5-39EC4A9C927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3220" y="1690688"/>
            <a:ext cx="5115689" cy="791234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6196D-4EAC-45DF-8CCF-F084BEE22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629" y="2505075"/>
            <a:ext cx="5115689" cy="32900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857B0-6DA1-4E2B-A5D7-75DC5DEFD04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34540" y="1687101"/>
            <a:ext cx="4984286" cy="733041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117D5-3F7B-4181-90B3-28944E451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480" y="2516951"/>
            <a:ext cx="4978282" cy="32782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035A0-9E61-4FBF-83CB-DE2F1435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C0A21-114E-469B-BAF9-B45ECAB8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90647-2E4D-4A1E-9B9F-29248836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9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0E4A-D5DA-4C4B-B8BE-9DDA91B352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FD586-4B54-4C10-89D5-E4D9BD6A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D6CCB-E602-48D4-AF04-1CBCA4035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8710B-6D14-4617-AD4E-48509171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2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F89FF-03DB-4633-84D0-08FBDD5A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E62DE-D883-4164-86CD-4E3CEA5C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CC548-CD17-49A7-913D-0D8C045C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79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76D22-5159-49E3-BB7F-52F8681600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57" y="457200"/>
            <a:ext cx="4114800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C6D47-356F-44E5-8080-0113B776C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76597"/>
            <a:ext cx="6172200" cy="4453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CAD40-8C40-4217-8ACC-A274E474F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3223" y="2057400"/>
            <a:ext cx="4114800" cy="36724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774C5-3E17-4B09-9890-8D828AF2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38872-F0D3-4D9B-A29D-2E63240A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469C9-220D-4F45-B812-5201BDA4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13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2670-8927-44BD-A2FE-2BA7E37A3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282" y="457200"/>
            <a:ext cx="3932237" cy="1549262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F50D4-D809-48FF-8949-7B800C3A4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7602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753EC-9A03-46E4-8CB3-5AC09D969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282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853C9-3EFB-41BB-ABA2-1F7831FA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14/11/2023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7DE5F-360D-44E3-B2AD-9C0C9E22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5E9E-46EA-46B7-B5EC-1FAABD06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70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D8B279-006E-45AE-9DF4-35CD375C41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02495-A369-4DE5-A8E8-FCE65F23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5" y="365125"/>
            <a:ext cx="106353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BE7ED-C0A1-4E9D-A00C-6999EAB33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458" y="1813750"/>
            <a:ext cx="10670268" cy="3990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994A6-E6C9-4077-8907-747E4514C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63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14/11/2023</a:t>
            </a:fld>
            <a:endParaRPr lang="en-GB" sz="1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EE4E-F268-4348-9641-5AD819CF9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572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2274-0980-4F9F-8131-07FE6DF6C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7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DFF24BA-2884-50C3-985A-CC547BE827E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34089" y="5844540"/>
            <a:ext cx="1054837" cy="45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>
          <p15:clr>
            <a:srgbClr val="F26B43"/>
          </p15:clr>
        </p15:guide>
        <p15:guide id="2" pos="3817">
          <p15:clr>
            <a:srgbClr val="F26B43"/>
          </p15:clr>
        </p15:guide>
        <p15:guide id="3" orient="horz" pos="187">
          <p15:clr>
            <a:srgbClr val="F26B43"/>
          </p15:clr>
        </p15:guide>
        <p15:guide id="4" pos="234">
          <p15:clr>
            <a:srgbClr val="F26B43"/>
          </p15:clr>
        </p15:guide>
        <p15:guide id="5" pos="7174">
          <p15:clr>
            <a:srgbClr val="F26B43"/>
          </p15:clr>
        </p15:guide>
        <p15:guide id="6" pos="506">
          <p15:clr>
            <a:srgbClr val="F26B43"/>
          </p15:clr>
        </p15:guide>
        <p15:guide id="7" pos="10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svg"/><Relationship Id="rId18" Type="http://schemas.openxmlformats.org/officeDocument/2006/relationships/image" Target="../media/image37.svg"/><Relationship Id="rId26" Type="http://schemas.openxmlformats.org/officeDocument/2006/relationships/image" Target="../media/image9.svg"/><Relationship Id="rId3" Type="http://schemas.openxmlformats.org/officeDocument/2006/relationships/image" Target="../media/image11.png"/><Relationship Id="rId21" Type="http://schemas.openxmlformats.org/officeDocument/2006/relationships/image" Target="../media/image4.png"/><Relationship Id="rId7" Type="http://schemas.openxmlformats.org/officeDocument/2006/relationships/image" Target="../media/image28.svg"/><Relationship Id="rId12" Type="http://schemas.openxmlformats.org/officeDocument/2006/relationships/image" Target="../media/image33.png"/><Relationship Id="rId17" Type="http://schemas.openxmlformats.org/officeDocument/2006/relationships/image" Target="../media/image36.png"/><Relationship Id="rId25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4.svg"/><Relationship Id="rId20" Type="http://schemas.openxmlformats.org/officeDocument/2006/relationships/image" Target="../media/image3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svg"/><Relationship Id="rId24" Type="http://schemas.openxmlformats.org/officeDocument/2006/relationships/image" Target="../media/image7.svg"/><Relationship Id="rId5" Type="http://schemas.openxmlformats.org/officeDocument/2006/relationships/image" Target="../media/image26.svg"/><Relationship Id="rId15" Type="http://schemas.openxmlformats.org/officeDocument/2006/relationships/image" Target="../media/image23.png"/><Relationship Id="rId23" Type="http://schemas.openxmlformats.org/officeDocument/2006/relationships/image" Target="../media/image6.png"/><Relationship Id="rId10" Type="http://schemas.openxmlformats.org/officeDocument/2006/relationships/image" Target="../media/image31.png"/><Relationship Id="rId19" Type="http://schemas.openxmlformats.org/officeDocument/2006/relationships/image" Target="../media/image38.png"/><Relationship Id="rId4" Type="http://schemas.openxmlformats.org/officeDocument/2006/relationships/image" Target="../media/image25.png"/><Relationship Id="rId9" Type="http://schemas.openxmlformats.org/officeDocument/2006/relationships/image" Target="../media/image30.svg"/><Relationship Id="rId14" Type="http://schemas.openxmlformats.org/officeDocument/2006/relationships/image" Target="../media/image35.png"/><Relationship Id="rId22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41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3" Type="http://schemas.openxmlformats.org/officeDocument/2006/relationships/image" Target="../media/image15.png"/><Relationship Id="rId7" Type="http://schemas.openxmlformats.org/officeDocument/2006/relationships/image" Target="../media/image18.svg"/><Relationship Id="rId12" Type="http://schemas.openxmlformats.org/officeDocument/2006/relationships/image" Target="../media/image8.png"/><Relationship Id="rId17" Type="http://schemas.openxmlformats.org/officeDocument/2006/relationships/image" Target="../media/image22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7.svg"/><Relationship Id="rId5" Type="http://schemas.openxmlformats.org/officeDocument/2006/relationships/image" Target="../media/image11.png"/><Relationship Id="rId15" Type="http://schemas.openxmlformats.org/officeDocument/2006/relationships/image" Target="../media/image20.svg"/><Relationship Id="rId10" Type="http://schemas.openxmlformats.org/officeDocument/2006/relationships/image" Target="../media/image6.png"/><Relationship Id="rId4" Type="http://schemas.openxmlformats.org/officeDocument/2006/relationships/image" Target="../media/image16.svg"/><Relationship Id="rId9" Type="http://schemas.openxmlformats.org/officeDocument/2006/relationships/image" Target="../media/image5.sv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17.png"/><Relationship Id="rId9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17.png"/><Relationship Id="rId9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3" Type="http://schemas.openxmlformats.org/officeDocument/2006/relationships/image" Target="../media/image11.png"/><Relationship Id="rId7" Type="http://schemas.openxmlformats.org/officeDocument/2006/relationships/image" Target="../media/image22.sv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7.svg"/><Relationship Id="rId5" Type="http://schemas.openxmlformats.org/officeDocument/2006/relationships/image" Target="../media/image20.svg"/><Relationship Id="rId10" Type="http://schemas.openxmlformats.org/officeDocument/2006/relationships/image" Target="../media/image6.png"/><Relationship Id="rId4" Type="http://schemas.openxmlformats.org/officeDocument/2006/relationships/image" Target="../media/image19.png"/><Relationship Id="rId9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svg"/><Relationship Id="rId18" Type="http://schemas.openxmlformats.org/officeDocument/2006/relationships/image" Target="../media/image37.svg"/><Relationship Id="rId26" Type="http://schemas.openxmlformats.org/officeDocument/2006/relationships/image" Target="../media/image9.svg"/><Relationship Id="rId3" Type="http://schemas.openxmlformats.org/officeDocument/2006/relationships/image" Target="../media/image11.png"/><Relationship Id="rId21" Type="http://schemas.openxmlformats.org/officeDocument/2006/relationships/image" Target="../media/image4.png"/><Relationship Id="rId7" Type="http://schemas.openxmlformats.org/officeDocument/2006/relationships/image" Target="../media/image28.svg"/><Relationship Id="rId12" Type="http://schemas.openxmlformats.org/officeDocument/2006/relationships/image" Target="../media/image33.png"/><Relationship Id="rId17" Type="http://schemas.openxmlformats.org/officeDocument/2006/relationships/image" Target="../media/image36.png"/><Relationship Id="rId25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4.svg"/><Relationship Id="rId20" Type="http://schemas.openxmlformats.org/officeDocument/2006/relationships/image" Target="../media/image3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svg"/><Relationship Id="rId24" Type="http://schemas.openxmlformats.org/officeDocument/2006/relationships/image" Target="../media/image7.svg"/><Relationship Id="rId5" Type="http://schemas.openxmlformats.org/officeDocument/2006/relationships/image" Target="../media/image26.svg"/><Relationship Id="rId15" Type="http://schemas.openxmlformats.org/officeDocument/2006/relationships/image" Target="../media/image23.png"/><Relationship Id="rId23" Type="http://schemas.openxmlformats.org/officeDocument/2006/relationships/image" Target="../media/image6.png"/><Relationship Id="rId10" Type="http://schemas.openxmlformats.org/officeDocument/2006/relationships/image" Target="../media/image31.png"/><Relationship Id="rId19" Type="http://schemas.openxmlformats.org/officeDocument/2006/relationships/image" Target="../media/image38.png"/><Relationship Id="rId4" Type="http://schemas.openxmlformats.org/officeDocument/2006/relationships/image" Target="../media/image25.png"/><Relationship Id="rId9" Type="http://schemas.openxmlformats.org/officeDocument/2006/relationships/image" Target="../media/image30.svg"/><Relationship Id="rId14" Type="http://schemas.openxmlformats.org/officeDocument/2006/relationships/image" Target="../media/image35.png"/><Relationship Id="rId22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B6E3F5-9AD4-0B5F-620E-E50DDC2C0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90175"/>
            <a:ext cx="12192000" cy="1960050"/>
          </a:xfrm>
        </p:spPr>
        <p:txBody>
          <a:bodyPr>
            <a:noAutofit/>
          </a:bodyPr>
          <a:lstStyle/>
          <a:p>
            <a:pPr algn="ctr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100" dirty="0"/>
              <a:t>The TRAVERSE Anaemia Substudy</a:t>
            </a:r>
            <a:br>
              <a:rPr lang="en-US" sz="4100" dirty="0"/>
            </a:br>
            <a:endParaRPr lang="en-GB" sz="4100" dirty="0"/>
          </a:p>
        </p:txBody>
      </p:sp>
      <p:sp>
        <p:nvSpPr>
          <p:cNvPr id="50" name="Rounded Rectangle 88">
            <a:extLst>
              <a:ext uri="{FF2B5EF4-FFF2-40B4-BE49-F238E27FC236}">
                <a16:creationId xmlns:a16="http://schemas.microsoft.com/office/drawing/2014/main" id="{9C61B8F9-8F82-6DBF-F909-0BD84CB19F70}"/>
              </a:ext>
            </a:extLst>
          </p:cNvPr>
          <p:cNvSpPr/>
          <p:nvPr/>
        </p:nvSpPr>
        <p:spPr>
          <a:xfrm>
            <a:off x="5498092" y="4431010"/>
            <a:ext cx="1195815" cy="119581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61B216D-24C1-D41E-F603-5C6D2687D82C}"/>
              </a:ext>
            </a:extLst>
          </p:cNvPr>
          <p:cNvGrpSpPr/>
          <p:nvPr/>
        </p:nvGrpSpPr>
        <p:grpSpPr>
          <a:xfrm>
            <a:off x="5586937" y="4563345"/>
            <a:ext cx="1018123" cy="931143"/>
            <a:chOff x="12220982" y="1108897"/>
            <a:chExt cx="2261777" cy="206855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169FAEB-496D-3D04-A4F6-583972245C20}"/>
                </a:ext>
              </a:extLst>
            </p:cNvPr>
            <p:cNvGrpSpPr/>
            <p:nvPr/>
          </p:nvGrpSpPr>
          <p:grpSpPr>
            <a:xfrm>
              <a:off x="13422886" y="1534928"/>
              <a:ext cx="1059873" cy="1642520"/>
              <a:chOff x="13422886" y="1534928"/>
              <a:chExt cx="1059873" cy="1642520"/>
            </a:xfrm>
          </p:grpSpPr>
          <p:pic>
            <p:nvPicPr>
              <p:cNvPr id="20" name="Graphic 19">
                <a:extLst>
                  <a:ext uri="{FF2B5EF4-FFF2-40B4-BE49-F238E27FC236}">
                    <a16:creationId xmlns:a16="http://schemas.microsoft.com/office/drawing/2014/main" id="{5BC2F2E7-D79B-2039-09E2-4EE674F1B256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l="4362" t="28569" r="67820" b="28320"/>
              <a:stretch/>
            </p:blipFill>
            <p:spPr>
              <a:xfrm>
                <a:off x="13422886" y="1534928"/>
                <a:ext cx="1059873" cy="1642520"/>
              </a:xfrm>
              <a:prstGeom prst="rect">
                <a:avLst/>
              </a:prstGeom>
            </p:spPr>
          </p:pic>
          <p:pic>
            <p:nvPicPr>
              <p:cNvPr id="21" name="Graphic 20">
                <a:extLst>
                  <a:ext uri="{FF2B5EF4-FFF2-40B4-BE49-F238E27FC236}">
                    <a16:creationId xmlns:a16="http://schemas.microsoft.com/office/drawing/2014/main" id="{546F0B10-D7AE-2EE3-EBCD-AA46D5DCBE31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4362" t="28569" r="67820" b="28320"/>
              <a:stretch/>
            </p:blipFill>
            <p:spPr>
              <a:xfrm>
                <a:off x="13422886" y="1534928"/>
                <a:ext cx="1059873" cy="1642520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5468C70-3399-0A4A-8A52-B400D8506B7B}"/>
                </a:ext>
              </a:extLst>
            </p:cNvPr>
            <p:cNvGrpSpPr/>
            <p:nvPr/>
          </p:nvGrpSpPr>
          <p:grpSpPr>
            <a:xfrm>
              <a:off x="12220982" y="1534928"/>
              <a:ext cx="1080654" cy="1642520"/>
              <a:chOff x="12166158" y="1534928"/>
              <a:chExt cx="1080654" cy="1642520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EA2AE098-307F-2483-10E1-97CB2F8E99DA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l="35745" t="28569" r="35892" b="28320"/>
              <a:stretch/>
            </p:blipFill>
            <p:spPr>
              <a:xfrm>
                <a:off x="12166158" y="1534928"/>
                <a:ext cx="1080654" cy="1642520"/>
              </a:xfrm>
              <a:prstGeom prst="rect">
                <a:avLst/>
              </a:prstGeom>
            </p:spPr>
          </p:pic>
          <p:sp>
            <p:nvSpPr>
              <p:cNvPr id="18" name="Teardrop 17">
                <a:extLst>
                  <a:ext uri="{FF2B5EF4-FFF2-40B4-BE49-F238E27FC236}">
                    <a16:creationId xmlns:a16="http://schemas.microsoft.com/office/drawing/2014/main" id="{2C6BA70B-5959-2FA0-6B92-723426C49158}"/>
                  </a:ext>
                </a:extLst>
              </p:cNvPr>
              <p:cNvSpPr/>
              <p:nvPr/>
            </p:nvSpPr>
            <p:spPr>
              <a:xfrm rot="-2700000">
                <a:off x="12264037" y="2158501"/>
                <a:ext cx="890028" cy="890028"/>
              </a:xfrm>
              <a:prstGeom prst="teardrop">
                <a:avLst>
                  <a:gd name="adj" fmla="val 13987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19" name="Graphic 18">
                <a:extLst>
                  <a:ext uri="{FF2B5EF4-FFF2-40B4-BE49-F238E27FC236}">
                    <a16:creationId xmlns:a16="http://schemas.microsoft.com/office/drawing/2014/main" id="{43269196-3528-1D00-DE18-5AEAA8FB797C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35745" t="28569" r="35892" b="28320"/>
              <a:stretch/>
            </p:blipFill>
            <p:spPr>
              <a:xfrm>
                <a:off x="12166158" y="1534928"/>
                <a:ext cx="1080654" cy="164252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622A943-0D39-894C-13B6-7EA6B933C35E}"/>
                </a:ext>
              </a:extLst>
            </p:cNvPr>
            <p:cNvGrpSpPr/>
            <p:nvPr/>
          </p:nvGrpSpPr>
          <p:grpSpPr>
            <a:xfrm>
              <a:off x="12831230" y="1108897"/>
              <a:ext cx="1062062" cy="1642520"/>
              <a:chOff x="12803818" y="1108897"/>
              <a:chExt cx="1062062" cy="1642520"/>
            </a:xfrm>
          </p:grpSpPr>
          <p:pic>
            <p:nvPicPr>
              <p:cNvPr id="14" name="Graphic 13">
                <a:extLst>
                  <a:ext uri="{FF2B5EF4-FFF2-40B4-BE49-F238E27FC236}">
                    <a16:creationId xmlns:a16="http://schemas.microsoft.com/office/drawing/2014/main" id="{58FEB330-4D0B-1D1B-C334-FF83C6360071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l="68161" t="28569" r="3964" b="28320"/>
              <a:stretch/>
            </p:blipFill>
            <p:spPr>
              <a:xfrm>
                <a:off x="12803818" y="1108897"/>
                <a:ext cx="1062062" cy="1642520"/>
              </a:xfrm>
              <a:prstGeom prst="rect">
                <a:avLst/>
              </a:prstGeom>
            </p:spPr>
          </p:pic>
          <p:sp>
            <p:nvSpPr>
              <p:cNvPr id="15" name="Teardrop 14">
                <a:extLst>
                  <a:ext uri="{FF2B5EF4-FFF2-40B4-BE49-F238E27FC236}">
                    <a16:creationId xmlns:a16="http://schemas.microsoft.com/office/drawing/2014/main" id="{D43CD811-02B5-F1A1-2999-FFD79BCB3D26}"/>
                  </a:ext>
                </a:extLst>
              </p:cNvPr>
              <p:cNvSpPr/>
              <p:nvPr/>
            </p:nvSpPr>
            <p:spPr>
              <a:xfrm rot="-2700000">
                <a:off x="12878463" y="1756886"/>
                <a:ext cx="890028" cy="890028"/>
              </a:xfrm>
              <a:prstGeom prst="teardrop">
                <a:avLst>
                  <a:gd name="adj" fmla="val 13987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591816C7-802C-DAED-043C-335DF03F27CA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68161" t="28569" r="3964" b="28320"/>
              <a:stretch/>
            </p:blipFill>
            <p:spPr>
              <a:xfrm>
                <a:off x="12803818" y="1108897"/>
                <a:ext cx="1062062" cy="1642520"/>
              </a:xfrm>
              <a:prstGeom prst="rect">
                <a:avLst/>
              </a:prstGeom>
            </p:spPr>
          </p:pic>
        </p:grpSp>
      </p:grpSp>
      <p:pic>
        <p:nvPicPr>
          <p:cNvPr id="5" name="Picture 4" descr="A blue and grey logo&#10;&#10;Description automatically generated">
            <a:extLst>
              <a:ext uri="{FF2B5EF4-FFF2-40B4-BE49-F238E27FC236}">
                <a16:creationId xmlns:a16="http://schemas.microsoft.com/office/drawing/2014/main" id="{208DEEBA-AA5B-1D19-2623-B51F442909F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570" y="445179"/>
            <a:ext cx="5260859" cy="166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77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Anaemia</a:t>
            </a:r>
            <a:r>
              <a:rPr lang="en-GB" dirty="0">
                <a:solidFill>
                  <a:srgbClr val="006EAB"/>
                </a:solidFill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10340317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946006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Prespecified analyses: effect on development of anaemia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17189" cy="7602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observed 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significantly decreased risk of developing anaemia</a:t>
            </a:r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with testosterone versus placebo was irrespective of the following:</a:t>
            </a:r>
            <a:endParaRPr lang="en-US" dirty="0">
              <a:solidFill>
                <a:srgbClr val="E7E6E6">
                  <a:lumMod val="25000"/>
                </a:srgbClr>
              </a:solidFill>
              <a:latin typeface="Poppins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AA0FEE-7963-EED5-51E7-6DA6B8E10AE4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CVD, cardiovascular disease; </a:t>
            </a: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86F9E52-DA22-0938-67F4-BD9D1A2E04FE}"/>
              </a:ext>
            </a:extLst>
          </p:cNvPr>
          <p:cNvSpPr/>
          <p:nvPr/>
        </p:nvSpPr>
        <p:spPr>
          <a:xfrm>
            <a:off x="155861" y="2778925"/>
            <a:ext cx="2036619" cy="111484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3" name="Table 11">
            <a:extLst>
              <a:ext uri="{FF2B5EF4-FFF2-40B4-BE49-F238E27FC236}">
                <a16:creationId xmlns:a16="http://schemas.microsoft.com/office/drawing/2014/main" id="{5039EAA0-9798-5332-8051-16D762376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17578"/>
              </p:ext>
            </p:extLst>
          </p:nvPr>
        </p:nvGraphicFramePr>
        <p:xfrm>
          <a:off x="1524001" y="2780830"/>
          <a:ext cx="9167445" cy="332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265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2321169">
                  <a:extLst>
                    <a:ext uri="{9D8B030D-6E8A-4147-A177-3AD203B41FA5}">
                      <a16:colId xmlns:a16="http://schemas.microsoft.com/office/drawing/2014/main" val="1429816966"/>
                    </a:ext>
                  </a:extLst>
                </a:gridCol>
                <a:gridCol w="3034602">
                  <a:extLst>
                    <a:ext uri="{9D8B030D-6E8A-4147-A177-3AD203B41FA5}">
                      <a16:colId xmlns:a16="http://schemas.microsoft.com/office/drawing/2014/main" val="898836790"/>
                    </a:ext>
                  </a:extLst>
                </a:gridCol>
                <a:gridCol w="2994409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</a:tblGrid>
              <a:tr h="396000">
                <a:tc gridSpan="3">
                  <a:txBody>
                    <a:bodyPr/>
                    <a:lstStyle/>
                    <a:p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Subgroup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 in men without anaemia at baseline</a:t>
                      </a:r>
                      <a:endParaRPr lang="en-GB" sz="1800" b="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p value for interaction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Age</a:t>
                      </a:r>
                      <a:endParaRPr lang="en-GB" sz="18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&lt;65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0.329</a:t>
                      </a:r>
                    </a:p>
                  </a:txBody>
                  <a:tcPr anchor="ctr"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≥65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baseline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6720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Prior CVD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0.424</a:t>
                      </a:r>
                    </a:p>
                  </a:txBody>
                  <a:tcPr anchor="ctr"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04631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No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12541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Baseline testosterone level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&lt;250 ng/dL (&lt;8.7 nmol/L)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0.466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80442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≥250 ng/dL (≥8.7 nmol/L)</a:t>
                      </a:r>
                      <a:endParaRPr lang="en-GB" sz="1800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47045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Race/ethnicity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Black/African American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0.445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28623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White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19658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82C64BDA-B733-7F2E-67B7-CF7E8B26DC9C}"/>
              </a:ext>
            </a:extLst>
          </p:cNvPr>
          <p:cNvGrpSpPr/>
          <p:nvPr/>
        </p:nvGrpSpPr>
        <p:grpSpPr>
          <a:xfrm>
            <a:off x="1647932" y="3202367"/>
            <a:ext cx="677637" cy="677637"/>
            <a:chOff x="7018107" y="2797598"/>
            <a:chExt cx="870602" cy="870602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217D70B-F21C-F12F-530B-30EC7841D9BC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18107" y="2797598"/>
              <a:ext cx="870602" cy="870602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3A054943-C788-7041-E7BE-3AAF603A41CD}"/>
                </a:ext>
              </a:extLst>
            </p:cNvPr>
            <p:cNvPicPr>
              <a:picLocks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018107" y="2797598"/>
              <a:ext cx="870602" cy="870602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25C8EF-8489-574E-F39A-AF74C3313A7E}"/>
              </a:ext>
            </a:extLst>
          </p:cNvPr>
          <p:cNvGrpSpPr/>
          <p:nvPr/>
        </p:nvGrpSpPr>
        <p:grpSpPr>
          <a:xfrm>
            <a:off x="1642390" y="5382171"/>
            <a:ext cx="677637" cy="677637"/>
            <a:chOff x="1678136" y="3932380"/>
            <a:chExt cx="870602" cy="870602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D9D8DFFA-6186-6664-DB5C-F0605AD76302}"/>
                </a:ext>
              </a:extLst>
            </p:cNvPr>
            <p:cNvPicPr>
              <a:picLocks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678136" y="3932380"/>
              <a:ext cx="870602" cy="870602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13068D7-F5E8-E403-B64E-E33F21D7B7EF}"/>
                </a:ext>
              </a:extLst>
            </p:cNvPr>
            <p:cNvGrpSpPr/>
            <p:nvPr/>
          </p:nvGrpSpPr>
          <p:grpSpPr>
            <a:xfrm>
              <a:off x="1678136" y="3932380"/>
              <a:ext cx="870602" cy="870602"/>
              <a:chOff x="1678136" y="3932380"/>
              <a:chExt cx="870602" cy="870602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491DDC1-5C90-B841-9419-5BB54AB01D25}"/>
                  </a:ext>
                </a:extLst>
              </p:cNvPr>
              <p:cNvSpPr/>
              <p:nvPr/>
            </p:nvSpPr>
            <p:spPr>
              <a:xfrm>
                <a:off x="1752972" y="4299910"/>
                <a:ext cx="602166" cy="419286"/>
              </a:xfrm>
              <a:custGeom>
                <a:avLst/>
                <a:gdLst>
                  <a:gd name="connsiteX0" fmla="*/ 267629 w 602166"/>
                  <a:gd name="connsiteY0" fmla="*/ 33454 h 419286"/>
                  <a:gd name="connsiteX1" fmla="*/ 202952 w 602166"/>
                  <a:gd name="connsiteY1" fmla="*/ 0 h 419286"/>
                  <a:gd name="connsiteX2" fmla="*/ 156117 w 602166"/>
                  <a:gd name="connsiteY2" fmla="*/ 0 h 419286"/>
                  <a:gd name="connsiteX3" fmla="*/ 95900 w 602166"/>
                  <a:gd name="connsiteY3" fmla="*/ 31224 h 419286"/>
                  <a:gd name="connsiteX4" fmla="*/ 44605 w 602166"/>
                  <a:gd name="connsiteY4" fmla="*/ 73598 h 419286"/>
                  <a:gd name="connsiteX5" fmla="*/ 22302 w 602166"/>
                  <a:gd name="connsiteY5" fmla="*/ 138275 h 419286"/>
                  <a:gd name="connsiteX6" fmla="*/ 0 w 602166"/>
                  <a:gd name="connsiteY6" fmla="*/ 189571 h 419286"/>
                  <a:gd name="connsiteX7" fmla="*/ 0 w 602166"/>
                  <a:gd name="connsiteY7" fmla="*/ 265399 h 419286"/>
                  <a:gd name="connsiteX8" fmla="*/ 22302 w 602166"/>
                  <a:gd name="connsiteY8" fmla="*/ 314465 h 419286"/>
                  <a:gd name="connsiteX9" fmla="*/ 86979 w 602166"/>
                  <a:gd name="connsiteY9" fmla="*/ 334537 h 419286"/>
                  <a:gd name="connsiteX10" fmla="*/ 147196 w 602166"/>
                  <a:gd name="connsiteY10" fmla="*/ 343458 h 419286"/>
                  <a:gd name="connsiteX11" fmla="*/ 169498 w 602166"/>
                  <a:gd name="connsiteY11" fmla="*/ 374681 h 419286"/>
                  <a:gd name="connsiteX12" fmla="*/ 227485 w 602166"/>
                  <a:gd name="connsiteY12" fmla="*/ 403674 h 419286"/>
                  <a:gd name="connsiteX13" fmla="*/ 330076 w 602166"/>
                  <a:gd name="connsiteY13" fmla="*/ 419286 h 419286"/>
                  <a:gd name="connsiteX14" fmla="*/ 408134 w 602166"/>
                  <a:gd name="connsiteY14" fmla="*/ 419286 h 419286"/>
                  <a:gd name="connsiteX15" fmla="*/ 504035 w 602166"/>
                  <a:gd name="connsiteY15" fmla="*/ 403674 h 419286"/>
                  <a:gd name="connsiteX16" fmla="*/ 546409 w 602166"/>
                  <a:gd name="connsiteY16" fmla="*/ 381372 h 419286"/>
                  <a:gd name="connsiteX17" fmla="*/ 586554 w 602166"/>
                  <a:gd name="connsiteY17" fmla="*/ 305544 h 419286"/>
                  <a:gd name="connsiteX18" fmla="*/ 602166 w 602166"/>
                  <a:gd name="connsiteY18" fmla="*/ 205183 h 419286"/>
                  <a:gd name="connsiteX19" fmla="*/ 555330 w 602166"/>
                  <a:gd name="connsiteY19" fmla="*/ 107052 h 419286"/>
                  <a:gd name="connsiteX20" fmla="*/ 508495 w 602166"/>
                  <a:gd name="connsiteY20" fmla="*/ 33454 h 419286"/>
                  <a:gd name="connsiteX21" fmla="*/ 450509 w 602166"/>
                  <a:gd name="connsiteY21" fmla="*/ 35684 h 419286"/>
                  <a:gd name="connsiteX22" fmla="*/ 408134 w 602166"/>
                  <a:gd name="connsiteY22" fmla="*/ 8921 h 419286"/>
                  <a:gd name="connsiteX23" fmla="*/ 359069 w 602166"/>
                  <a:gd name="connsiteY23" fmla="*/ 4461 h 419286"/>
                  <a:gd name="connsiteX24" fmla="*/ 332306 w 602166"/>
                  <a:gd name="connsiteY24" fmla="*/ 4461 h 419286"/>
                  <a:gd name="connsiteX25" fmla="*/ 267629 w 602166"/>
                  <a:gd name="connsiteY25" fmla="*/ 33454 h 41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02166" h="419286">
                    <a:moveTo>
                      <a:pt x="267629" y="33454"/>
                    </a:moveTo>
                    <a:lnTo>
                      <a:pt x="202952" y="0"/>
                    </a:lnTo>
                    <a:lnTo>
                      <a:pt x="156117" y="0"/>
                    </a:lnTo>
                    <a:lnTo>
                      <a:pt x="95900" y="31224"/>
                    </a:lnTo>
                    <a:lnTo>
                      <a:pt x="44605" y="73598"/>
                    </a:lnTo>
                    <a:lnTo>
                      <a:pt x="22302" y="138275"/>
                    </a:lnTo>
                    <a:lnTo>
                      <a:pt x="0" y="189571"/>
                    </a:lnTo>
                    <a:lnTo>
                      <a:pt x="0" y="265399"/>
                    </a:lnTo>
                    <a:lnTo>
                      <a:pt x="22302" y="314465"/>
                    </a:lnTo>
                    <a:lnTo>
                      <a:pt x="86979" y="334537"/>
                    </a:lnTo>
                    <a:lnTo>
                      <a:pt x="147196" y="343458"/>
                    </a:lnTo>
                    <a:lnTo>
                      <a:pt x="169498" y="374681"/>
                    </a:lnTo>
                    <a:lnTo>
                      <a:pt x="227485" y="403674"/>
                    </a:lnTo>
                    <a:lnTo>
                      <a:pt x="330076" y="419286"/>
                    </a:lnTo>
                    <a:lnTo>
                      <a:pt x="408134" y="419286"/>
                    </a:lnTo>
                    <a:lnTo>
                      <a:pt x="504035" y="403674"/>
                    </a:lnTo>
                    <a:lnTo>
                      <a:pt x="546409" y="381372"/>
                    </a:lnTo>
                    <a:lnTo>
                      <a:pt x="586554" y="305544"/>
                    </a:lnTo>
                    <a:lnTo>
                      <a:pt x="602166" y="205183"/>
                    </a:lnTo>
                    <a:lnTo>
                      <a:pt x="555330" y="107052"/>
                    </a:lnTo>
                    <a:lnTo>
                      <a:pt x="508495" y="33454"/>
                    </a:lnTo>
                    <a:lnTo>
                      <a:pt x="450509" y="35684"/>
                    </a:lnTo>
                    <a:lnTo>
                      <a:pt x="408134" y="8921"/>
                    </a:lnTo>
                    <a:lnTo>
                      <a:pt x="359069" y="4461"/>
                    </a:lnTo>
                    <a:lnTo>
                      <a:pt x="332306" y="4461"/>
                    </a:lnTo>
                    <a:lnTo>
                      <a:pt x="267629" y="334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2FD0FDFE-C117-EFA4-0D53-B92D95092AA3}"/>
                  </a:ext>
                </a:extLst>
              </p:cNvPr>
              <p:cNvSpPr/>
              <p:nvPr/>
            </p:nvSpPr>
            <p:spPr>
              <a:xfrm>
                <a:off x="2002758" y="4020742"/>
                <a:ext cx="214104" cy="2141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8E59951-7C19-29FA-7140-A8FEACAA4E9D}"/>
                  </a:ext>
                </a:extLst>
              </p:cNvPr>
              <p:cNvSpPr/>
              <p:nvPr/>
            </p:nvSpPr>
            <p:spPr>
              <a:xfrm>
                <a:off x="1837721" y="4058354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B2A7AE62-F71E-F93D-0ABA-D57414DF581B}"/>
                  </a:ext>
                </a:extLst>
              </p:cNvPr>
              <p:cNvPicPr>
                <a:picLocks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678136" y="3932380"/>
                <a:ext cx="870602" cy="870602"/>
              </a:xfrm>
              <a:prstGeom prst="rect">
                <a:avLst/>
              </a:prstGeom>
            </p:spPr>
          </p:pic>
        </p:grpSp>
      </p:grpSp>
      <p:pic>
        <p:nvPicPr>
          <p:cNvPr id="42" name="Graphic 41">
            <a:extLst>
              <a:ext uri="{FF2B5EF4-FFF2-40B4-BE49-F238E27FC236}">
                <a16:creationId xmlns:a16="http://schemas.microsoft.com/office/drawing/2014/main" id="{41E05008-86C0-5D56-42FF-0DD4059FB582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615636" y="3922357"/>
            <a:ext cx="742228" cy="742228"/>
          </a:xfrm>
          <a:prstGeom prst="rect">
            <a:avLst/>
          </a:prstGeom>
        </p:spPr>
      </p:pic>
      <p:pic>
        <p:nvPicPr>
          <p:cNvPr id="46" name="Picture 5" descr="The chemical structure of testosterone.">
            <a:extLst>
              <a:ext uri="{FF2B5EF4-FFF2-40B4-BE49-F238E27FC236}">
                <a16:creationId xmlns:a16="http://schemas.microsoft.com/office/drawing/2014/main" id="{4E34BB18-BABB-0BBD-95AD-9ADFA8053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45" y="4722444"/>
            <a:ext cx="856919" cy="55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F597F3A-7670-91C1-3BD8-F3F82C1B297C}"/>
              </a:ext>
            </a:extLst>
          </p:cNvPr>
          <p:cNvGrpSpPr/>
          <p:nvPr/>
        </p:nvGrpSpPr>
        <p:grpSpPr>
          <a:xfrm>
            <a:off x="370528" y="2900737"/>
            <a:ext cx="1079724" cy="1079724"/>
            <a:chOff x="370528" y="2900737"/>
            <a:chExt cx="1079724" cy="107972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45B2A7A-8AB5-8C54-DC5A-70755B8268BC}"/>
                </a:ext>
              </a:extLst>
            </p:cNvPr>
            <p:cNvGrpSpPr/>
            <p:nvPr/>
          </p:nvGrpSpPr>
          <p:grpSpPr>
            <a:xfrm>
              <a:off x="370528" y="2900737"/>
              <a:ext cx="1079724" cy="1079724"/>
              <a:chOff x="441824" y="4607102"/>
              <a:chExt cx="1079724" cy="1079724"/>
            </a:xfrm>
          </p:grpSpPr>
          <p:pic>
            <p:nvPicPr>
              <p:cNvPr id="47" name="Graphic 46">
                <a:extLst>
                  <a:ext uri="{FF2B5EF4-FFF2-40B4-BE49-F238E27FC236}">
                    <a16:creationId xmlns:a16="http://schemas.microsoft.com/office/drawing/2014/main" id="{22265E7E-6787-49E7-A2DA-5DF831C8E2FD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rcRect l="27036" r="27315"/>
              <a:stretch/>
            </p:blipFill>
            <p:spPr>
              <a:xfrm>
                <a:off x="575504" y="4613601"/>
                <a:ext cx="390683" cy="855854"/>
              </a:xfrm>
              <a:prstGeom prst="rect">
                <a:avLst/>
              </a:prstGeom>
            </p:spPr>
          </p:pic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6409CDE0-8284-03AC-77B0-EBA7D9CF40D9}"/>
                  </a:ext>
                </a:extLst>
              </p:cNvPr>
              <p:cNvGrpSpPr/>
              <p:nvPr/>
            </p:nvGrpSpPr>
            <p:grpSpPr>
              <a:xfrm>
                <a:off x="441824" y="4607102"/>
                <a:ext cx="1079724" cy="1079724"/>
                <a:chOff x="535199" y="4691094"/>
                <a:chExt cx="851473" cy="851473"/>
              </a:xfrm>
            </p:grpSpPr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DFBDD8DF-4A05-1BDB-D2DA-91C5FA61AE98}"/>
                    </a:ext>
                  </a:extLst>
                </p:cNvPr>
                <p:cNvSpPr/>
                <p:nvPr/>
              </p:nvSpPr>
              <p:spPr>
                <a:xfrm>
                  <a:off x="1065152" y="4751178"/>
                  <a:ext cx="247136" cy="24713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50" name="Graphic 49">
                  <a:extLst>
                    <a:ext uri="{FF2B5EF4-FFF2-40B4-BE49-F238E27FC236}">
                      <a16:creationId xmlns:a16="http://schemas.microsoft.com/office/drawing/2014/main" id="{564E20A8-585B-1D9E-9F76-20E6C0E3E47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>
                  <a:extLst>
                    <a:ext uri="{96DAC541-7B7A-43D3-8B79-37D633B846F1}">
                      <asvg:svgBlip xmlns:asvg="http://schemas.microsoft.com/office/drawing/2016/SVG/main" r:embed="rId18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35199" y="4691094"/>
                  <a:ext cx="851473" cy="851473"/>
                </a:xfrm>
                <a:custGeom>
                  <a:avLst/>
                  <a:gdLst>
                    <a:gd name="connsiteX0" fmla="*/ 550623 w 851473"/>
                    <a:gd name="connsiteY0" fmla="*/ 0 h 851473"/>
                    <a:gd name="connsiteX1" fmla="*/ 851473 w 851473"/>
                    <a:gd name="connsiteY1" fmla="*/ 0 h 851473"/>
                    <a:gd name="connsiteX2" fmla="*/ 851473 w 851473"/>
                    <a:gd name="connsiteY2" fmla="*/ 851473 h 851473"/>
                    <a:gd name="connsiteX3" fmla="*/ 379478 w 851473"/>
                    <a:gd name="connsiteY3" fmla="*/ 851473 h 851473"/>
                    <a:gd name="connsiteX4" fmla="*/ 465658 w 851473"/>
                    <a:gd name="connsiteY4" fmla="*/ 585599 h 851473"/>
                    <a:gd name="connsiteX5" fmla="*/ 507568 w 851473"/>
                    <a:gd name="connsiteY5" fmla="*/ 446534 h 851473"/>
                    <a:gd name="connsiteX6" fmla="*/ 432130 w 851473"/>
                    <a:gd name="connsiteY6" fmla="*/ 304711 h 851473"/>
                    <a:gd name="connsiteX7" fmla="*/ 434637 w 851473"/>
                    <a:gd name="connsiteY7" fmla="*/ 304314 h 851473"/>
                    <a:gd name="connsiteX8" fmla="*/ 427485 w 851473"/>
                    <a:gd name="connsiteY8" fmla="*/ 259158 h 851473"/>
                    <a:gd name="connsiteX9" fmla="*/ 246857 w 851473"/>
                    <a:gd name="connsiteY9" fmla="*/ 287767 h 851473"/>
                    <a:gd name="connsiteX10" fmla="*/ 248765 w 851473"/>
                    <a:gd name="connsiteY10" fmla="*/ 299815 h 851473"/>
                    <a:gd name="connsiteX11" fmla="*/ 238963 w 851473"/>
                    <a:gd name="connsiteY11" fmla="*/ 301754 h 851473"/>
                    <a:gd name="connsiteX12" fmla="*/ 208483 w 851473"/>
                    <a:gd name="connsiteY12" fmla="*/ 280799 h 851473"/>
                    <a:gd name="connsiteX13" fmla="*/ 239435 w 851473"/>
                    <a:gd name="connsiteY13" fmla="*/ 270159 h 851473"/>
                    <a:gd name="connsiteX14" fmla="*/ 241959 w 851473"/>
                    <a:gd name="connsiteY14" fmla="*/ 277093 h 851473"/>
                    <a:gd name="connsiteX15" fmla="*/ 413810 w 851473"/>
                    <a:gd name="connsiteY15" fmla="*/ 214544 h 851473"/>
                    <a:gd name="connsiteX16" fmla="*/ 407171 w 851473"/>
                    <a:gd name="connsiteY16" fmla="*/ 196303 h 851473"/>
                    <a:gd name="connsiteX17" fmla="*/ 0 w 851473"/>
                    <a:gd name="connsiteY17" fmla="*/ 0 h 851473"/>
                    <a:gd name="connsiteX18" fmla="*/ 120371 w 851473"/>
                    <a:gd name="connsiteY18" fmla="*/ 0 h 851473"/>
                    <a:gd name="connsiteX19" fmla="*/ 75133 w 851473"/>
                    <a:gd name="connsiteY19" fmla="*/ 56009 h 851473"/>
                    <a:gd name="connsiteX20" fmla="*/ 35128 w 851473"/>
                    <a:gd name="connsiteY20" fmla="*/ 240794 h 851473"/>
                    <a:gd name="connsiteX21" fmla="*/ 6553 w 851473"/>
                    <a:gd name="connsiteY21" fmla="*/ 591314 h 851473"/>
                    <a:gd name="connsiteX22" fmla="*/ 101302 w 851473"/>
                    <a:gd name="connsiteY22" fmla="*/ 851473 h 851473"/>
                    <a:gd name="connsiteX23" fmla="*/ 0 w 851473"/>
                    <a:gd name="connsiteY23" fmla="*/ 851473 h 851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851473" h="851473">
                      <a:moveTo>
                        <a:pt x="550623" y="0"/>
                      </a:moveTo>
                      <a:lnTo>
                        <a:pt x="851473" y="0"/>
                      </a:lnTo>
                      <a:lnTo>
                        <a:pt x="851473" y="851473"/>
                      </a:lnTo>
                      <a:lnTo>
                        <a:pt x="379478" y="851473"/>
                      </a:lnTo>
                      <a:lnTo>
                        <a:pt x="465658" y="585599"/>
                      </a:lnTo>
                      <a:lnTo>
                        <a:pt x="507568" y="446534"/>
                      </a:lnTo>
                      <a:lnTo>
                        <a:pt x="432130" y="304711"/>
                      </a:lnTo>
                      <a:lnTo>
                        <a:pt x="434637" y="304314"/>
                      </a:lnTo>
                      <a:lnTo>
                        <a:pt x="427485" y="259158"/>
                      </a:lnTo>
                      <a:lnTo>
                        <a:pt x="246857" y="287767"/>
                      </a:lnTo>
                      <a:lnTo>
                        <a:pt x="248765" y="299815"/>
                      </a:lnTo>
                      <a:lnTo>
                        <a:pt x="238963" y="301754"/>
                      </a:lnTo>
                      <a:lnTo>
                        <a:pt x="208483" y="280799"/>
                      </a:lnTo>
                      <a:lnTo>
                        <a:pt x="239435" y="270159"/>
                      </a:lnTo>
                      <a:lnTo>
                        <a:pt x="241959" y="277093"/>
                      </a:lnTo>
                      <a:lnTo>
                        <a:pt x="413810" y="214544"/>
                      </a:lnTo>
                      <a:lnTo>
                        <a:pt x="407171" y="196303"/>
                      </a:lnTo>
                      <a:close/>
                      <a:moveTo>
                        <a:pt x="0" y="0"/>
                      </a:moveTo>
                      <a:lnTo>
                        <a:pt x="120371" y="0"/>
                      </a:lnTo>
                      <a:lnTo>
                        <a:pt x="75133" y="56009"/>
                      </a:lnTo>
                      <a:lnTo>
                        <a:pt x="35128" y="240794"/>
                      </a:lnTo>
                      <a:lnTo>
                        <a:pt x="6553" y="591314"/>
                      </a:lnTo>
                      <a:lnTo>
                        <a:pt x="101302" y="851473"/>
                      </a:lnTo>
                      <a:lnTo>
                        <a:pt x="0" y="851473"/>
                      </a:lnTo>
                      <a:close/>
                    </a:path>
                  </a:pathLst>
                </a:custGeom>
              </p:spPr>
            </p:pic>
            <p:pic>
              <p:nvPicPr>
                <p:cNvPr id="51" name="Graphic 50">
                  <a:extLst>
                    <a:ext uri="{FF2B5EF4-FFF2-40B4-BE49-F238E27FC236}">
                      <a16:creationId xmlns:a16="http://schemas.microsoft.com/office/drawing/2014/main" id="{2E8414F2-6305-48A3-3E37-07A123BAF40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9">
                  <a:extLst>
                    <a:ext uri="{96DAC541-7B7A-43D3-8B79-37D633B846F1}">
                      <asvg:svgBlip xmlns:asvg="http://schemas.microsoft.com/office/drawing/2016/SVG/main" r:embed="rId20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35199" y="4691094"/>
                  <a:ext cx="851473" cy="851473"/>
                </a:xfrm>
                <a:custGeom>
                  <a:avLst/>
                  <a:gdLst>
                    <a:gd name="connsiteX0" fmla="*/ 550623 w 851473"/>
                    <a:gd name="connsiteY0" fmla="*/ 0 h 851473"/>
                    <a:gd name="connsiteX1" fmla="*/ 851473 w 851473"/>
                    <a:gd name="connsiteY1" fmla="*/ 0 h 851473"/>
                    <a:gd name="connsiteX2" fmla="*/ 851473 w 851473"/>
                    <a:gd name="connsiteY2" fmla="*/ 851473 h 851473"/>
                    <a:gd name="connsiteX3" fmla="*/ 379478 w 851473"/>
                    <a:gd name="connsiteY3" fmla="*/ 851473 h 851473"/>
                    <a:gd name="connsiteX4" fmla="*/ 465658 w 851473"/>
                    <a:gd name="connsiteY4" fmla="*/ 585599 h 851473"/>
                    <a:gd name="connsiteX5" fmla="*/ 507568 w 851473"/>
                    <a:gd name="connsiteY5" fmla="*/ 446534 h 851473"/>
                    <a:gd name="connsiteX6" fmla="*/ 432130 w 851473"/>
                    <a:gd name="connsiteY6" fmla="*/ 304711 h 851473"/>
                    <a:gd name="connsiteX7" fmla="*/ 434637 w 851473"/>
                    <a:gd name="connsiteY7" fmla="*/ 304314 h 851473"/>
                    <a:gd name="connsiteX8" fmla="*/ 427485 w 851473"/>
                    <a:gd name="connsiteY8" fmla="*/ 259158 h 851473"/>
                    <a:gd name="connsiteX9" fmla="*/ 246857 w 851473"/>
                    <a:gd name="connsiteY9" fmla="*/ 287767 h 851473"/>
                    <a:gd name="connsiteX10" fmla="*/ 248765 w 851473"/>
                    <a:gd name="connsiteY10" fmla="*/ 299815 h 851473"/>
                    <a:gd name="connsiteX11" fmla="*/ 238963 w 851473"/>
                    <a:gd name="connsiteY11" fmla="*/ 301754 h 851473"/>
                    <a:gd name="connsiteX12" fmla="*/ 208483 w 851473"/>
                    <a:gd name="connsiteY12" fmla="*/ 280799 h 851473"/>
                    <a:gd name="connsiteX13" fmla="*/ 239435 w 851473"/>
                    <a:gd name="connsiteY13" fmla="*/ 270159 h 851473"/>
                    <a:gd name="connsiteX14" fmla="*/ 241959 w 851473"/>
                    <a:gd name="connsiteY14" fmla="*/ 277093 h 851473"/>
                    <a:gd name="connsiteX15" fmla="*/ 413810 w 851473"/>
                    <a:gd name="connsiteY15" fmla="*/ 214544 h 851473"/>
                    <a:gd name="connsiteX16" fmla="*/ 407171 w 851473"/>
                    <a:gd name="connsiteY16" fmla="*/ 196303 h 851473"/>
                    <a:gd name="connsiteX17" fmla="*/ 0 w 851473"/>
                    <a:gd name="connsiteY17" fmla="*/ 0 h 851473"/>
                    <a:gd name="connsiteX18" fmla="*/ 120371 w 851473"/>
                    <a:gd name="connsiteY18" fmla="*/ 0 h 851473"/>
                    <a:gd name="connsiteX19" fmla="*/ 75133 w 851473"/>
                    <a:gd name="connsiteY19" fmla="*/ 56009 h 851473"/>
                    <a:gd name="connsiteX20" fmla="*/ 35128 w 851473"/>
                    <a:gd name="connsiteY20" fmla="*/ 240794 h 851473"/>
                    <a:gd name="connsiteX21" fmla="*/ 6553 w 851473"/>
                    <a:gd name="connsiteY21" fmla="*/ 591314 h 851473"/>
                    <a:gd name="connsiteX22" fmla="*/ 101302 w 851473"/>
                    <a:gd name="connsiteY22" fmla="*/ 851473 h 851473"/>
                    <a:gd name="connsiteX23" fmla="*/ 0 w 851473"/>
                    <a:gd name="connsiteY23" fmla="*/ 851473 h 851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851473" h="851473">
                      <a:moveTo>
                        <a:pt x="550623" y="0"/>
                      </a:moveTo>
                      <a:lnTo>
                        <a:pt x="851473" y="0"/>
                      </a:lnTo>
                      <a:lnTo>
                        <a:pt x="851473" y="851473"/>
                      </a:lnTo>
                      <a:lnTo>
                        <a:pt x="379478" y="851473"/>
                      </a:lnTo>
                      <a:lnTo>
                        <a:pt x="465658" y="585599"/>
                      </a:lnTo>
                      <a:lnTo>
                        <a:pt x="507568" y="446534"/>
                      </a:lnTo>
                      <a:lnTo>
                        <a:pt x="432130" y="304711"/>
                      </a:lnTo>
                      <a:lnTo>
                        <a:pt x="434637" y="304314"/>
                      </a:lnTo>
                      <a:lnTo>
                        <a:pt x="427485" y="259158"/>
                      </a:lnTo>
                      <a:lnTo>
                        <a:pt x="246857" y="287767"/>
                      </a:lnTo>
                      <a:lnTo>
                        <a:pt x="248765" y="299815"/>
                      </a:lnTo>
                      <a:lnTo>
                        <a:pt x="238963" y="301754"/>
                      </a:lnTo>
                      <a:lnTo>
                        <a:pt x="208483" y="280799"/>
                      </a:lnTo>
                      <a:lnTo>
                        <a:pt x="239435" y="270159"/>
                      </a:lnTo>
                      <a:lnTo>
                        <a:pt x="241959" y="277093"/>
                      </a:lnTo>
                      <a:lnTo>
                        <a:pt x="413810" y="214544"/>
                      </a:lnTo>
                      <a:lnTo>
                        <a:pt x="407171" y="196303"/>
                      </a:lnTo>
                      <a:close/>
                      <a:moveTo>
                        <a:pt x="0" y="0"/>
                      </a:moveTo>
                      <a:lnTo>
                        <a:pt x="120371" y="0"/>
                      </a:lnTo>
                      <a:lnTo>
                        <a:pt x="75133" y="56009"/>
                      </a:lnTo>
                      <a:lnTo>
                        <a:pt x="35128" y="240794"/>
                      </a:lnTo>
                      <a:lnTo>
                        <a:pt x="6553" y="591314"/>
                      </a:lnTo>
                      <a:lnTo>
                        <a:pt x="101302" y="851473"/>
                      </a:lnTo>
                      <a:lnTo>
                        <a:pt x="0" y="851473"/>
                      </a:lnTo>
                      <a:close/>
                    </a:path>
                  </a:pathLst>
                </a:custGeom>
              </p:spPr>
            </p:pic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A07CC3A0-71EE-5594-5AA0-3A911E5499E7}"/>
                    </a:ext>
                  </a:extLst>
                </p:cNvPr>
                <p:cNvSpPr/>
                <p:nvPr/>
              </p:nvSpPr>
              <p:spPr>
                <a:xfrm>
                  <a:off x="1084190" y="4776578"/>
                  <a:ext cx="211468" cy="21146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2D55806-16BC-E2DD-E551-D2155C3F547A}"/>
                </a:ext>
              </a:extLst>
            </p:cNvPr>
            <p:cNvGrpSpPr/>
            <p:nvPr/>
          </p:nvGrpSpPr>
          <p:grpSpPr>
            <a:xfrm>
              <a:off x="1086371" y="3014851"/>
              <a:ext cx="226578" cy="207221"/>
              <a:chOff x="12220982" y="1108897"/>
              <a:chExt cx="2261777" cy="2068551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AE1171F4-29AD-C6E1-E39A-1882D83F8399}"/>
                  </a:ext>
                </a:extLst>
              </p:cNvPr>
              <p:cNvGrpSpPr/>
              <p:nvPr/>
            </p:nvGrpSpPr>
            <p:grpSpPr>
              <a:xfrm>
                <a:off x="13422886" y="1534928"/>
                <a:ext cx="1059873" cy="1642520"/>
                <a:chOff x="13422886" y="1534928"/>
                <a:chExt cx="1059873" cy="1642520"/>
              </a:xfrm>
            </p:grpSpPr>
            <p:pic>
              <p:nvPicPr>
                <p:cNvPr id="44" name="Graphic 43">
                  <a:extLst>
                    <a:ext uri="{FF2B5EF4-FFF2-40B4-BE49-F238E27FC236}">
                      <a16:creationId xmlns:a16="http://schemas.microsoft.com/office/drawing/2014/main" id="{75AFEC12-30B4-798E-181B-43D7FADC9368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1">
                  <a:extLst>
                    <a:ext uri="{96DAC541-7B7A-43D3-8B79-37D633B846F1}">
                      <asvg:svgBlip xmlns:asvg="http://schemas.microsoft.com/office/drawing/2016/SVG/main" r:embed="rId22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  <p:pic>
              <p:nvPicPr>
                <p:cNvPr id="45" name="Graphic 44">
                  <a:extLst>
                    <a:ext uri="{FF2B5EF4-FFF2-40B4-BE49-F238E27FC236}">
                      <a16:creationId xmlns:a16="http://schemas.microsoft.com/office/drawing/2014/main" id="{506F3922-102C-D2EC-6BAD-B079ED48800C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3">
                  <a:extLst>
                    <a:ext uri="{96DAC541-7B7A-43D3-8B79-37D633B846F1}">
                      <asvg:svgBlip xmlns:asvg="http://schemas.microsoft.com/office/drawing/2016/SVG/main" r:embed="rId24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E68EA931-D96F-5866-E9E5-C04F0993484A}"/>
                  </a:ext>
                </a:extLst>
              </p:cNvPr>
              <p:cNvGrpSpPr/>
              <p:nvPr/>
            </p:nvGrpSpPr>
            <p:grpSpPr>
              <a:xfrm>
                <a:off x="12220982" y="1534928"/>
                <a:ext cx="1080654" cy="1642520"/>
                <a:chOff x="12166158" y="1534928"/>
                <a:chExt cx="1080654" cy="1642520"/>
              </a:xfrm>
            </p:grpSpPr>
            <p:pic>
              <p:nvPicPr>
                <p:cNvPr id="40" name="Graphic 39">
                  <a:extLst>
                    <a:ext uri="{FF2B5EF4-FFF2-40B4-BE49-F238E27FC236}">
                      <a16:creationId xmlns:a16="http://schemas.microsoft.com/office/drawing/2014/main" id="{D74CA4F8-AB0D-91CC-2DFC-7D1661991568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5">
                  <a:extLs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  <p:sp>
              <p:nvSpPr>
                <p:cNvPr id="41" name="Teardrop 40">
                  <a:extLst>
                    <a:ext uri="{FF2B5EF4-FFF2-40B4-BE49-F238E27FC236}">
                      <a16:creationId xmlns:a16="http://schemas.microsoft.com/office/drawing/2014/main" id="{139F9759-6A9A-CC57-1551-6FB08C1A7631}"/>
                    </a:ext>
                  </a:extLst>
                </p:cNvPr>
                <p:cNvSpPr/>
                <p:nvPr/>
              </p:nvSpPr>
              <p:spPr>
                <a:xfrm rot="-2700000">
                  <a:off x="12264037" y="2158501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43" name="Graphic 42">
                  <a:extLst>
                    <a:ext uri="{FF2B5EF4-FFF2-40B4-BE49-F238E27FC236}">
                      <a16:creationId xmlns:a16="http://schemas.microsoft.com/office/drawing/2014/main" id="{49E1B3B8-7167-BB58-48DA-150D3B40D73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3">
                  <a:extLst>
                    <a:ext uri="{96DAC541-7B7A-43D3-8B79-37D633B846F1}">
                      <asvg:svgBlip xmlns:asvg="http://schemas.microsoft.com/office/drawing/2016/SVG/main" r:embed="rId24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8A69CABA-1E60-BE36-914E-CAA97B03E9CB}"/>
                  </a:ext>
                </a:extLst>
              </p:cNvPr>
              <p:cNvGrpSpPr/>
              <p:nvPr/>
            </p:nvGrpSpPr>
            <p:grpSpPr>
              <a:xfrm>
                <a:off x="12831230" y="1108897"/>
                <a:ext cx="1062062" cy="1642520"/>
                <a:chOff x="12803818" y="1108897"/>
                <a:chExt cx="1062062" cy="1642520"/>
              </a:xfrm>
            </p:grpSpPr>
            <p:pic>
              <p:nvPicPr>
                <p:cNvPr id="37" name="Graphic 36">
                  <a:extLst>
                    <a:ext uri="{FF2B5EF4-FFF2-40B4-BE49-F238E27FC236}">
                      <a16:creationId xmlns:a16="http://schemas.microsoft.com/office/drawing/2014/main" id="{DDC74B49-4BDB-993B-6715-4322985834EB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1">
                  <a:extLst>
                    <a:ext uri="{96DAC541-7B7A-43D3-8B79-37D633B846F1}">
                      <asvg:svgBlip xmlns:asvg="http://schemas.microsoft.com/office/drawing/2016/SVG/main" r:embed="rId22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  <p:sp>
              <p:nvSpPr>
                <p:cNvPr id="38" name="Teardrop 37">
                  <a:extLst>
                    <a:ext uri="{FF2B5EF4-FFF2-40B4-BE49-F238E27FC236}">
                      <a16:creationId xmlns:a16="http://schemas.microsoft.com/office/drawing/2014/main" id="{C0E97577-9685-2111-8334-F30B8DD3CBDC}"/>
                    </a:ext>
                  </a:extLst>
                </p:cNvPr>
                <p:cNvSpPr/>
                <p:nvPr/>
              </p:nvSpPr>
              <p:spPr>
                <a:xfrm rot="-2700000">
                  <a:off x="12878463" y="1756886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39" name="Graphic 38">
                  <a:extLst>
                    <a:ext uri="{FF2B5EF4-FFF2-40B4-BE49-F238E27FC236}">
                      <a16:creationId xmlns:a16="http://schemas.microsoft.com/office/drawing/2014/main" id="{07267CB1-E1EC-47F9-24F3-5DA5D0D58181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3">
                  <a:extLst>
                    <a:ext uri="{96DAC541-7B7A-43D3-8B79-37D633B846F1}">
                      <asvg:svgBlip xmlns:asvg="http://schemas.microsoft.com/office/drawing/2016/SVG/main" r:embed="rId24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140134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Anaemia</a:t>
            </a:r>
            <a:r>
              <a:rPr lang="en-GB" dirty="0">
                <a:solidFill>
                  <a:srgbClr val="006EAB"/>
                </a:solidFill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Hb, haemoglobin level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; </a:t>
            </a: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1068689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7" y="1360561"/>
            <a:ext cx="9138521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Change from baseline in Hb in men with or without anaemia</a:t>
            </a:r>
          </a:p>
        </p:txBody>
      </p:sp>
      <p:grpSp>
        <p:nvGrpSpPr>
          <p:cNvPr id="857" name="Group 856">
            <a:extLst>
              <a:ext uri="{FF2B5EF4-FFF2-40B4-BE49-F238E27FC236}">
                <a16:creationId xmlns:a16="http://schemas.microsoft.com/office/drawing/2014/main" id="{932DF5FA-8E5B-70BC-9DDF-DB32A57026FE}"/>
              </a:ext>
            </a:extLst>
          </p:cNvPr>
          <p:cNvGrpSpPr/>
          <p:nvPr/>
        </p:nvGrpSpPr>
        <p:grpSpPr>
          <a:xfrm>
            <a:off x="327779" y="1974273"/>
            <a:ext cx="11046954" cy="4138180"/>
            <a:chOff x="327779" y="1974273"/>
            <a:chExt cx="11046954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1974273"/>
              <a:ext cx="11046954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B8249E-896C-3747-F573-E3AA5FFF8086}"/>
                </a:ext>
              </a:extLst>
            </p:cNvPr>
            <p:cNvSpPr txBox="1"/>
            <p:nvPr/>
          </p:nvSpPr>
          <p:spPr>
            <a:xfrm>
              <a:off x="389072" y="5422291"/>
              <a:ext cx="1268981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u="sng" dirty="0">
                  <a:solidFill>
                    <a:srgbClr val="000000"/>
                  </a:solidFill>
                  <a:latin typeface="+mj-lt"/>
                </a:rPr>
                <a:t>Patients, n</a:t>
              </a:r>
              <a:endParaRPr kumimoji="0" lang="en-GB" sz="140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4CD0018-CA2B-8F12-B7D8-1638CE0AF23F}"/>
                </a:ext>
              </a:extLst>
            </p:cNvPr>
            <p:cNvSpPr txBox="1"/>
            <p:nvPr/>
          </p:nvSpPr>
          <p:spPr>
            <a:xfrm>
              <a:off x="1657771" y="5422291"/>
              <a:ext cx="9586333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486400" algn="ctr"/>
                  <a:tab pos="5951538" algn="ctr"/>
                  <a:tab pos="6423025" algn="ctr"/>
                  <a:tab pos="7369175" algn="ctr"/>
                  <a:tab pos="8305800" algn="ctr"/>
                  <a:tab pos="9250363" algn="ctr"/>
                </a:tabLst>
                <a:defRPr/>
              </a:pPr>
              <a:endParaRPr kumimoji="0" lang="en-GB" sz="1400" b="1" i="0" u="sng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486400" algn="ctr"/>
                  <a:tab pos="5951538" algn="ctr"/>
                  <a:tab pos="6423025" algn="ctr"/>
                  <a:tab pos="7369175" algn="ctr"/>
                  <a:tab pos="8305800" algn="ctr"/>
                  <a:tab pos="9250363" algn="ctr"/>
                </a:tabLst>
                <a:defRPr/>
              </a:pPr>
              <a:r>
                <a:rPr lang="en-GB" sz="1400" dirty="0">
                  <a:solidFill>
                    <a:schemeClr val="accent1"/>
                  </a:solidFill>
                  <a:latin typeface="Poppins Light"/>
                </a:rPr>
                <a:t>	390	341	271	185	136	53	2203	1934	1573	1131	835	253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486400" algn="ctr"/>
                  <a:tab pos="5951538" algn="ctr"/>
                  <a:tab pos="6423025" algn="ctr"/>
                  <a:tab pos="7369175" algn="ctr"/>
                  <a:tab pos="8305800" algn="ctr"/>
                  <a:tab pos="9250363" algn="ctr"/>
                </a:tabLst>
                <a:defRPr/>
              </a:pPr>
              <a:r>
                <a:rPr lang="en-GB" sz="1400" dirty="0">
                  <a:solidFill>
                    <a:schemeClr val="accent3">
                      <a:lumMod val="75000"/>
                    </a:schemeClr>
                  </a:solidFill>
                  <a:latin typeface="Poppins Light"/>
                </a:rPr>
                <a:t>	425	360	297	179	131	48	2176	1892	1563	1088	811	220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855" name="Group 854">
              <a:extLst>
                <a:ext uri="{FF2B5EF4-FFF2-40B4-BE49-F238E27FC236}">
                  <a16:creationId xmlns:a16="http://schemas.microsoft.com/office/drawing/2014/main" id="{3287B862-8AF4-E399-F1F1-9FF20F97DC3A}"/>
                </a:ext>
              </a:extLst>
            </p:cNvPr>
            <p:cNvGrpSpPr/>
            <p:nvPr/>
          </p:nvGrpSpPr>
          <p:grpSpPr>
            <a:xfrm>
              <a:off x="5974635" y="2108327"/>
              <a:ext cx="5243023" cy="3379371"/>
              <a:chOff x="5974635" y="2108327"/>
              <a:chExt cx="5243023" cy="3379371"/>
            </a:xfrm>
          </p:grpSpPr>
          <p:sp>
            <p:nvSpPr>
              <p:cNvPr id="738" name="TextBox 737">
                <a:extLst>
                  <a:ext uri="{FF2B5EF4-FFF2-40B4-BE49-F238E27FC236}">
                    <a16:creationId xmlns:a16="http://schemas.microsoft.com/office/drawing/2014/main" id="{ED32B655-F242-0BBF-69EF-1619B1917854}"/>
                  </a:ext>
                </a:extLst>
              </p:cNvPr>
              <p:cNvSpPr txBox="1"/>
              <p:nvPr/>
            </p:nvSpPr>
            <p:spPr>
              <a:xfrm>
                <a:off x="6748324" y="2108327"/>
                <a:ext cx="4350957" cy="263149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algn="ctr">
                  <a:lnSpc>
                    <a:spcPct val="95000"/>
                  </a:lnSpc>
                  <a:defRPr/>
                </a:pPr>
                <a:r>
                  <a:rPr lang="en-US" dirty="0">
                    <a:solidFill>
                      <a:schemeClr val="accent1"/>
                    </a:solidFill>
                    <a:latin typeface="Poppins Medium"/>
                  </a:rPr>
                  <a:t>Men without anaemia at baseline</a:t>
                </a:r>
              </a:p>
            </p:txBody>
          </p:sp>
          <p:sp>
            <p:nvSpPr>
              <p:cNvPr id="739" name="TextBox 738">
                <a:extLst>
                  <a:ext uri="{FF2B5EF4-FFF2-40B4-BE49-F238E27FC236}">
                    <a16:creationId xmlns:a16="http://schemas.microsoft.com/office/drawing/2014/main" id="{4AE92B1C-81D5-5451-F6AD-1FED1A376E9C}"/>
                  </a:ext>
                </a:extLst>
              </p:cNvPr>
              <p:cNvSpPr txBox="1"/>
              <p:nvPr/>
            </p:nvSpPr>
            <p:spPr>
              <a:xfrm rot="16200000">
                <a:off x="5038039" y="3505572"/>
                <a:ext cx="2318441" cy="4452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i="0" u="none" strike="noStrike" kern="1200" cap="none" spc="-20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Change from baseline in Hb, g/dL</a:t>
                </a:r>
              </a:p>
            </p:txBody>
          </p:sp>
          <p:sp>
            <p:nvSpPr>
              <p:cNvPr id="740" name="TextBox 739">
                <a:extLst>
                  <a:ext uri="{FF2B5EF4-FFF2-40B4-BE49-F238E27FC236}">
                    <a16:creationId xmlns:a16="http://schemas.microsoft.com/office/drawing/2014/main" id="{FBAB1F66-018D-A500-C7DC-81D3F3A316AD}"/>
                  </a:ext>
                </a:extLst>
              </p:cNvPr>
              <p:cNvSpPr txBox="1"/>
              <p:nvPr/>
            </p:nvSpPr>
            <p:spPr>
              <a:xfrm>
                <a:off x="6214937" y="3801879"/>
                <a:ext cx="452999" cy="239233"/>
              </a:xfrm>
              <a:prstGeom prst="rect">
                <a:avLst/>
              </a:prstGeom>
              <a:noFill/>
            </p:spPr>
            <p:txBody>
              <a:bodyPr wrap="square" lIns="0" tIns="0" rIns="108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72727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741" name="Freeform: Shape 182">
                <a:extLst>
                  <a:ext uri="{FF2B5EF4-FFF2-40B4-BE49-F238E27FC236}">
                    <a16:creationId xmlns:a16="http://schemas.microsoft.com/office/drawing/2014/main" id="{A91CC3C6-30BF-D949-A828-DC009AFCBB87}"/>
                  </a:ext>
                </a:extLst>
              </p:cNvPr>
              <p:cNvSpPr/>
              <p:nvPr/>
            </p:nvSpPr>
            <p:spPr>
              <a:xfrm>
                <a:off x="6759298" y="2539941"/>
                <a:ext cx="128253" cy="2308000"/>
              </a:xfrm>
              <a:custGeom>
                <a:avLst/>
                <a:gdLst>
                  <a:gd name="connsiteX0" fmla="*/ 0 w 2480261"/>
                  <a:gd name="connsiteY0" fmla="*/ 0 h 1722840"/>
                  <a:gd name="connsiteX1" fmla="*/ 0 w 2480261"/>
                  <a:gd name="connsiteY1" fmla="*/ 1722840 h 1722840"/>
                  <a:gd name="connsiteX2" fmla="*/ 2480261 w 2480261"/>
                  <a:gd name="connsiteY2" fmla="*/ 1722840 h 1722840"/>
                  <a:gd name="connsiteX0" fmla="*/ 0 w 0"/>
                  <a:gd name="connsiteY0" fmla="*/ 0 h 1722840"/>
                  <a:gd name="connsiteX1" fmla="*/ 0 w 0"/>
                  <a:gd name="connsiteY1" fmla="*/ 1722840 h 1722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722840">
                    <a:moveTo>
                      <a:pt x="0" y="0"/>
                    </a:moveTo>
                    <a:lnTo>
                      <a:pt x="0" y="1722840"/>
                    </a:lnTo>
                  </a:path>
                </a:pathLst>
              </a:custGeom>
              <a:noFill/>
              <a:ln w="19050" cap="sq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grpSp>
            <p:nvGrpSpPr>
              <p:cNvPr id="742" name="Group 741">
                <a:extLst>
                  <a:ext uri="{FF2B5EF4-FFF2-40B4-BE49-F238E27FC236}">
                    <a16:creationId xmlns:a16="http://schemas.microsoft.com/office/drawing/2014/main" id="{56E04759-6504-AF5C-6155-2D3B9BA12EFE}"/>
                  </a:ext>
                </a:extLst>
              </p:cNvPr>
              <p:cNvGrpSpPr/>
              <p:nvPr/>
            </p:nvGrpSpPr>
            <p:grpSpPr>
              <a:xfrm>
                <a:off x="6302162" y="2622589"/>
                <a:ext cx="457833" cy="184666"/>
                <a:chOff x="3039491" y="4012552"/>
                <a:chExt cx="457833" cy="142545"/>
              </a:xfrm>
            </p:grpSpPr>
            <p:sp>
              <p:nvSpPr>
                <p:cNvPr id="826" name="TextBox 825">
                  <a:extLst>
                    <a:ext uri="{FF2B5EF4-FFF2-40B4-BE49-F238E27FC236}">
                      <a16:creationId xmlns:a16="http://schemas.microsoft.com/office/drawing/2014/main" id="{94D67B83-9759-E5F0-5190-12A982E9F8AB}"/>
                    </a:ext>
                  </a:extLst>
                </p:cNvPr>
                <p:cNvSpPr txBox="1"/>
                <p:nvPr/>
              </p:nvSpPr>
              <p:spPr>
                <a:xfrm>
                  <a:off x="3039491" y="4012552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1.0</a:t>
                  </a:r>
                </a:p>
              </p:txBody>
            </p:sp>
            <p:cxnSp>
              <p:nvCxnSpPr>
                <p:cNvPr id="827" name="Straight Connector 826">
                  <a:extLst>
                    <a:ext uri="{FF2B5EF4-FFF2-40B4-BE49-F238E27FC236}">
                      <a16:creationId xmlns:a16="http://schemas.microsoft.com/office/drawing/2014/main" id="{92CF43B9-7C4E-6A0E-1B80-7ADA573F8A5A}"/>
                    </a:ext>
                  </a:extLst>
                </p:cNvPr>
                <p:cNvCxnSpPr/>
                <p:nvPr/>
              </p:nvCxnSpPr>
              <p:spPr>
                <a:xfrm>
                  <a:off x="3436124" y="4085609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3" name="Group 742">
                <a:extLst>
                  <a:ext uri="{FF2B5EF4-FFF2-40B4-BE49-F238E27FC236}">
                    <a16:creationId xmlns:a16="http://schemas.microsoft.com/office/drawing/2014/main" id="{B048839E-98BF-10E1-BBE9-6ECDCE31513C}"/>
                  </a:ext>
                </a:extLst>
              </p:cNvPr>
              <p:cNvGrpSpPr/>
              <p:nvPr/>
            </p:nvGrpSpPr>
            <p:grpSpPr>
              <a:xfrm>
                <a:off x="6350456" y="3969949"/>
                <a:ext cx="409539" cy="184666"/>
                <a:chOff x="3087785" y="4744547"/>
                <a:chExt cx="409539" cy="142545"/>
              </a:xfrm>
            </p:grpSpPr>
            <p:sp>
              <p:nvSpPr>
                <p:cNvPr id="824" name="TextBox 823">
                  <a:extLst>
                    <a:ext uri="{FF2B5EF4-FFF2-40B4-BE49-F238E27FC236}">
                      <a16:creationId xmlns:a16="http://schemas.microsoft.com/office/drawing/2014/main" id="{E6605C74-A447-9F97-49F6-D78A64AC8D02}"/>
                    </a:ext>
                  </a:extLst>
                </p:cNvPr>
                <p:cNvSpPr txBox="1"/>
                <p:nvPr/>
              </p:nvSpPr>
              <p:spPr>
                <a:xfrm>
                  <a:off x="3087785" y="4744547"/>
                  <a:ext cx="332844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</a:t>
                  </a:r>
                </a:p>
              </p:txBody>
            </p:sp>
            <p:cxnSp>
              <p:nvCxnSpPr>
                <p:cNvPr id="825" name="Straight Connector 824">
                  <a:extLst>
                    <a:ext uri="{FF2B5EF4-FFF2-40B4-BE49-F238E27FC236}">
                      <a16:creationId xmlns:a16="http://schemas.microsoft.com/office/drawing/2014/main" id="{C3C9FA11-7474-305F-8B9E-8A70DCC05B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36124" y="4818288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4" name="Straight Connector 743">
                <a:extLst>
                  <a:ext uri="{FF2B5EF4-FFF2-40B4-BE49-F238E27FC236}">
                    <a16:creationId xmlns:a16="http://schemas.microsoft.com/office/drawing/2014/main" id="{FAFD15B8-747B-0868-45D4-1512BF7A15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48325" y="4860413"/>
                <a:ext cx="4349166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5" name="TextBox 744">
                <a:extLst>
                  <a:ext uri="{FF2B5EF4-FFF2-40B4-BE49-F238E27FC236}">
                    <a16:creationId xmlns:a16="http://schemas.microsoft.com/office/drawing/2014/main" id="{A7D241F6-677D-B1CE-CB24-A467024F3531}"/>
                  </a:ext>
                </a:extLst>
              </p:cNvPr>
              <p:cNvSpPr txBox="1"/>
              <p:nvPr/>
            </p:nvSpPr>
            <p:spPr>
              <a:xfrm>
                <a:off x="7047280" y="4966305"/>
                <a:ext cx="273101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0</a:t>
                </a:r>
              </a:p>
            </p:txBody>
          </p:sp>
          <p:cxnSp>
            <p:nvCxnSpPr>
              <p:cNvPr id="746" name="Straight Connector 745">
                <a:extLst>
                  <a:ext uri="{FF2B5EF4-FFF2-40B4-BE49-F238E27FC236}">
                    <a16:creationId xmlns:a16="http://schemas.microsoft.com/office/drawing/2014/main" id="{D4E27B02-6CC5-3B71-41DA-129990D0B13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085705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7" name="TextBox 746">
                <a:extLst>
                  <a:ext uri="{FF2B5EF4-FFF2-40B4-BE49-F238E27FC236}">
                    <a16:creationId xmlns:a16="http://schemas.microsoft.com/office/drawing/2014/main" id="{E8A1C4B8-6E9F-75A9-E852-0C40703ED459}"/>
                  </a:ext>
                </a:extLst>
              </p:cNvPr>
              <p:cNvSpPr txBox="1"/>
              <p:nvPr/>
            </p:nvSpPr>
            <p:spPr>
              <a:xfrm>
                <a:off x="8013240" y="4966305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12</a:t>
                </a:r>
              </a:p>
            </p:txBody>
          </p:sp>
          <p:cxnSp>
            <p:nvCxnSpPr>
              <p:cNvPr id="748" name="Straight Connector 747">
                <a:extLst>
                  <a:ext uri="{FF2B5EF4-FFF2-40B4-BE49-F238E27FC236}">
                    <a16:creationId xmlns:a16="http://schemas.microsoft.com/office/drawing/2014/main" id="{86D4C2C3-A1CE-655D-DC5C-50ED3BAEEFA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144374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9" name="Straight Connector 748">
                <a:extLst>
                  <a:ext uri="{FF2B5EF4-FFF2-40B4-BE49-F238E27FC236}">
                    <a16:creationId xmlns:a16="http://schemas.microsoft.com/office/drawing/2014/main" id="{529D0930-7C09-966D-1B06-737CF442399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0909699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0" name="TextBox 749">
                <a:extLst>
                  <a:ext uri="{FF2B5EF4-FFF2-40B4-BE49-F238E27FC236}">
                    <a16:creationId xmlns:a16="http://schemas.microsoft.com/office/drawing/2014/main" id="{0FFB8DE0-BF62-C7CD-CCE9-29F474ABE37F}"/>
                  </a:ext>
                </a:extLst>
              </p:cNvPr>
              <p:cNvSpPr txBox="1"/>
              <p:nvPr/>
            </p:nvSpPr>
            <p:spPr>
              <a:xfrm>
                <a:off x="10799129" y="4966305"/>
                <a:ext cx="29859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48</a:t>
                </a:r>
              </a:p>
            </p:txBody>
          </p:sp>
          <p:grpSp>
            <p:nvGrpSpPr>
              <p:cNvPr id="751" name="Group 750">
                <a:extLst>
                  <a:ext uri="{FF2B5EF4-FFF2-40B4-BE49-F238E27FC236}">
                    <a16:creationId xmlns:a16="http://schemas.microsoft.com/office/drawing/2014/main" id="{90F69F51-181C-3B0E-7BCA-2089DCCE9963}"/>
                  </a:ext>
                </a:extLst>
              </p:cNvPr>
              <p:cNvGrpSpPr/>
              <p:nvPr/>
            </p:nvGrpSpPr>
            <p:grpSpPr>
              <a:xfrm>
                <a:off x="6350456" y="4643629"/>
                <a:ext cx="409539" cy="184666"/>
                <a:chOff x="3240185" y="4896947"/>
                <a:chExt cx="409539" cy="142545"/>
              </a:xfrm>
            </p:grpSpPr>
            <p:sp>
              <p:nvSpPr>
                <p:cNvPr id="822" name="TextBox 821">
                  <a:extLst>
                    <a:ext uri="{FF2B5EF4-FFF2-40B4-BE49-F238E27FC236}">
                      <a16:creationId xmlns:a16="http://schemas.microsoft.com/office/drawing/2014/main" id="{1574CA01-5896-6DF0-B368-731664A9AD9F}"/>
                    </a:ext>
                  </a:extLst>
                </p:cNvPr>
                <p:cNvSpPr txBox="1"/>
                <p:nvPr/>
              </p:nvSpPr>
              <p:spPr>
                <a:xfrm>
                  <a:off x="3240185" y="4896947"/>
                  <a:ext cx="332844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-0.5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823" name="Straight Connector 822">
                  <a:extLst>
                    <a:ext uri="{FF2B5EF4-FFF2-40B4-BE49-F238E27FC236}">
                      <a16:creationId xmlns:a16="http://schemas.microsoft.com/office/drawing/2014/main" id="{CFD669A0-E331-F4A0-DC90-25227FA865F0}"/>
                    </a:ext>
                  </a:extLst>
                </p:cNvPr>
                <p:cNvCxnSpPr/>
                <p:nvPr/>
              </p:nvCxnSpPr>
              <p:spPr>
                <a:xfrm>
                  <a:off x="3588524" y="4970688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2" name="TextBox 751">
                <a:extLst>
                  <a:ext uri="{FF2B5EF4-FFF2-40B4-BE49-F238E27FC236}">
                    <a16:creationId xmlns:a16="http://schemas.microsoft.com/office/drawing/2014/main" id="{9FCD843E-34D1-1C2B-4154-53D501A02B64}"/>
                  </a:ext>
                </a:extLst>
              </p:cNvPr>
              <p:cNvSpPr txBox="1"/>
              <p:nvPr/>
            </p:nvSpPr>
            <p:spPr>
              <a:xfrm>
                <a:off x="7318266" y="5253788"/>
                <a:ext cx="321107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Months since randomisation</a:t>
                </a:r>
              </a:p>
            </p:txBody>
          </p:sp>
          <p:grpSp>
            <p:nvGrpSpPr>
              <p:cNvPr id="753" name="Group 752">
                <a:extLst>
                  <a:ext uri="{FF2B5EF4-FFF2-40B4-BE49-F238E27FC236}">
                    <a16:creationId xmlns:a16="http://schemas.microsoft.com/office/drawing/2014/main" id="{144F542C-81DF-5CF7-FDBC-D44E39F62C6F}"/>
                  </a:ext>
                </a:extLst>
              </p:cNvPr>
              <p:cNvGrpSpPr/>
              <p:nvPr/>
            </p:nvGrpSpPr>
            <p:grpSpPr>
              <a:xfrm>
                <a:off x="6904804" y="2554132"/>
                <a:ext cx="1364857" cy="389594"/>
                <a:chOff x="3642133" y="3907477"/>
                <a:chExt cx="1364857" cy="389594"/>
              </a:xfrm>
            </p:grpSpPr>
            <p:sp>
              <p:nvSpPr>
                <p:cNvPr id="819" name="TextBox 818">
                  <a:extLst>
                    <a:ext uri="{FF2B5EF4-FFF2-40B4-BE49-F238E27FC236}">
                      <a16:creationId xmlns:a16="http://schemas.microsoft.com/office/drawing/2014/main" id="{47F20519-5B4B-DE1F-C03B-B39808C7A278}"/>
                    </a:ext>
                  </a:extLst>
                </p:cNvPr>
                <p:cNvSpPr txBox="1"/>
                <p:nvPr/>
              </p:nvSpPr>
              <p:spPr>
                <a:xfrm>
                  <a:off x="3783331" y="3907477"/>
                  <a:ext cx="1223659" cy="389594"/>
                </a:xfrm>
                <a:prstGeom prst="rect">
                  <a:avLst/>
                </a:prstGeom>
                <a:noFill/>
              </p:spPr>
              <p:txBody>
                <a:bodyPr wrap="none" lIns="36000" tIns="0" rIns="3600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Testosterone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Placebo</a:t>
                  </a:r>
                </a:p>
              </p:txBody>
            </p:sp>
            <p:sp>
              <p:nvSpPr>
                <p:cNvPr id="820" name="Rectangle 819">
                  <a:extLst>
                    <a:ext uri="{FF2B5EF4-FFF2-40B4-BE49-F238E27FC236}">
                      <a16:creationId xmlns:a16="http://schemas.microsoft.com/office/drawing/2014/main" id="{8FF74FD3-F6B1-5C4B-8672-BFF05DB44C56}"/>
                    </a:ext>
                  </a:extLst>
                </p:cNvPr>
                <p:cNvSpPr/>
                <p:nvPr/>
              </p:nvSpPr>
              <p:spPr>
                <a:xfrm>
                  <a:off x="3642133" y="3941861"/>
                  <a:ext cx="90488" cy="9048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821" name="Rectangle 820">
                  <a:extLst>
                    <a:ext uri="{FF2B5EF4-FFF2-40B4-BE49-F238E27FC236}">
                      <a16:creationId xmlns:a16="http://schemas.microsoft.com/office/drawing/2014/main" id="{EDC7440B-2215-90DD-68A6-5C0081F13C46}"/>
                    </a:ext>
                  </a:extLst>
                </p:cNvPr>
                <p:cNvSpPr/>
                <p:nvPr/>
              </p:nvSpPr>
              <p:spPr>
                <a:xfrm>
                  <a:off x="3642133" y="4134627"/>
                  <a:ext cx="90488" cy="90488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54" name="Group 753">
                <a:extLst>
                  <a:ext uri="{FF2B5EF4-FFF2-40B4-BE49-F238E27FC236}">
                    <a16:creationId xmlns:a16="http://schemas.microsoft.com/office/drawing/2014/main" id="{E34AA65B-6AF6-63DF-903A-6E16D0AE11F4}"/>
                  </a:ext>
                </a:extLst>
              </p:cNvPr>
              <p:cNvGrpSpPr/>
              <p:nvPr/>
            </p:nvGrpSpPr>
            <p:grpSpPr>
              <a:xfrm>
                <a:off x="6302162" y="3296269"/>
                <a:ext cx="457833" cy="184666"/>
                <a:chOff x="3039491" y="3561914"/>
                <a:chExt cx="457833" cy="142545"/>
              </a:xfrm>
            </p:grpSpPr>
            <p:sp>
              <p:nvSpPr>
                <p:cNvPr id="817" name="TextBox 816">
                  <a:extLst>
                    <a:ext uri="{FF2B5EF4-FFF2-40B4-BE49-F238E27FC236}">
                      <a16:creationId xmlns:a16="http://schemas.microsoft.com/office/drawing/2014/main" id="{5CC52EA2-6FDF-13D9-B2D7-8A0717E03045}"/>
                    </a:ext>
                  </a:extLst>
                </p:cNvPr>
                <p:cNvSpPr txBox="1"/>
                <p:nvPr/>
              </p:nvSpPr>
              <p:spPr>
                <a:xfrm>
                  <a:off x="3039491" y="3561914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0.5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818" name="Straight Connector 817">
                  <a:extLst>
                    <a:ext uri="{FF2B5EF4-FFF2-40B4-BE49-F238E27FC236}">
                      <a16:creationId xmlns:a16="http://schemas.microsoft.com/office/drawing/2014/main" id="{87AC6FB8-D8E1-01C8-63B7-43A06FC2F98F}"/>
                    </a:ext>
                  </a:extLst>
                </p:cNvPr>
                <p:cNvCxnSpPr/>
                <p:nvPr/>
              </p:nvCxnSpPr>
              <p:spPr>
                <a:xfrm>
                  <a:off x="3436124" y="3634971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5" name="Straight Connector 754">
                <a:extLst>
                  <a:ext uri="{FF2B5EF4-FFF2-40B4-BE49-F238E27FC236}">
                    <a16:creationId xmlns:a16="http://schemas.microsoft.com/office/drawing/2014/main" id="{477A78A0-70E4-44F5-0B87-293D7E81C34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968367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6" name="TextBox 755">
                <a:extLst>
                  <a:ext uri="{FF2B5EF4-FFF2-40B4-BE49-F238E27FC236}">
                    <a16:creationId xmlns:a16="http://schemas.microsoft.com/office/drawing/2014/main" id="{BF1BC3F2-3F7E-1486-23F7-2BFDCB38BA07}"/>
                  </a:ext>
                </a:extLst>
              </p:cNvPr>
              <p:cNvSpPr txBox="1"/>
              <p:nvPr/>
            </p:nvSpPr>
            <p:spPr>
              <a:xfrm>
                <a:off x="8915276" y="4966305"/>
                <a:ext cx="309483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24</a:t>
                </a:r>
              </a:p>
            </p:txBody>
          </p:sp>
          <p:cxnSp>
            <p:nvCxnSpPr>
              <p:cNvPr id="757" name="Straight Connector 756">
                <a:extLst>
                  <a:ext uri="{FF2B5EF4-FFF2-40B4-BE49-F238E27FC236}">
                    <a16:creationId xmlns:a16="http://schemas.microsoft.com/office/drawing/2014/main" id="{D235456B-A683-7831-C485-CDD1F4DD40C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027036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8" name="TextBox 757">
                <a:extLst>
                  <a:ext uri="{FF2B5EF4-FFF2-40B4-BE49-F238E27FC236}">
                    <a16:creationId xmlns:a16="http://schemas.microsoft.com/office/drawing/2014/main" id="{86556FC1-29D1-8980-F149-E874EF7BE33F}"/>
                  </a:ext>
                </a:extLst>
              </p:cNvPr>
              <p:cNvSpPr txBox="1"/>
              <p:nvPr/>
            </p:nvSpPr>
            <p:spPr>
              <a:xfrm>
                <a:off x="9853340" y="4966305"/>
                <a:ext cx="309483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36</a:t>
                </a:r>
              </a:p>
            </p:txBody>
          </p:sp>
          <p:cxnSp>
            <p:nvCxnSpPr>
              <p:cNvPr id="759" name="Straight Connector 758">
                <a:extLst>
                  <a:ext uri="{FF2B5EF4-FFF2-40B4-BE49-F238E27FC236}">
                    <a16:creationId xmlns:a16="http://schemas.microsoft.com/office/drawing/2014/main" id="{DDE0D3F3-E53D-30B1-4942-2BA65A9B3A5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615039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0" name="TextBox 759">
                <a:extLst>
                  <a:ext uri="{FF2B5EF4-FFF2-40B4-BE49-F238E27FC236}">
                    <a16:creationId xmlns:a16="http://schemas.microsoft.com/office/drawing/2014/main" id="{69B403E0-E67B-9825-F331-B59F0380D477}"/>
                  </a:ext>
                </a:extLst>
              </p:cNvPr>
              <p:cNvSpPr txBox="1"/>
              <p:nvPr/>
            </p:nvSpPr>
            <p:spPr>
              <a:xfrm>
                <a:off x="7541660" y="4966305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6</a:t>
                </a:r>
              </a:p>
            </p:txBody>
          </p:sp>
          <p:sp>
            <p:nvSpPr>
              <p:cNvPr id="828" name="TextBox 827">
                <a:extLst>
                  <a:ext uri="{FF2B5EF4-FFF2-40B4-BE49-F238E27FC236}">
                    <a16:creationId xmlns:a16="http://schemas.microsoft.com/office/drawing/2014/main" id="{650D32A5-8DD9-759D-0A89-3C8FFD6F5A20}"/>
                  </a:ext>
                </a:extLst>
              </p:cNvPr>
              <p:cNvSpPr txBox="1"/>
              <p:nvPr/>
            </p:nvSpPr>
            <p:spPr>
              <a:xfrm>
                <a:off x="8206829" y="2920872"/>
                <a:ext cx="30108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solidFill>
                      <a:srgbClr val="000000"/>
                    </a:solidFill>
                    <a:latin typeface="+mj-lt"/>
                    <a:cs typeface="Arial" panose="020B0604020202020204" pitchFamily="34" charset="0"/>
                  </a:rPr>
                  <a:t>Omnibus test p&lt;0.001</a:t>
                </a:r>
              </a:p>
            </p:txBody>
          </p:sp>
          <p:grpSp>
            <p:nvGrpSpPr>
              <p:cNvPr id="849" name="Group 848">
                <a:extLst>
                  <a:ext uri="{FF2B5EF4-FFF2-40B4-BE49-F238E27FC236}">
                    <a16:creationId xmlns:a16="http://schemas.microsoft.com/office/drawing/2014/main" id="{12783BB2-77B3-426F-081F-53A1D9DE0D81}"/>
                  </a:ext>
                </a:extLst>
              </p:cNvPr>
              <p:cNvGrpSpPr/>
              <p:nvPr/>
            </p:nvGrpSpPr>
            <p:grpSpPr>
              <a:xfrm>
                <a:off x="7175728" y="3996702"/>
                <a:ext cx="3896115" cy="747876"/>
                <a:chOff x="7175728" y="3996702"/>
                <a:chExt cx="3896115" cy="747876"/>
              </a:xfrm>
            </p:grpSpPr>
            <p:sp>
              <p:nvSpPr>
                <p:cNvPr id="763" name="Rectangle 762">
                  <a:extLst>
                    <a:ext uri="{FF2B5EF4-FFF2-40B4-BE49-F238E27FC236}">
                      <a16:creationId xmlns:a16="http://schemas.microsoft.com/office/drawing/2014/main" id="{AEF7AA70-6365-3D8C-8B2E-782B2FDF117E}"/>
                    </a:ext>
                  </a:extLst>
                </p:cNvPr>
                <p:cNvSpPr/>
                <p:nvPr/>
              </p:nvSpPr>
              <p:spPr>
                <a:xfrm rot="2700000">
                  <a:off x="7175729" y="3996701"/>
                  <a:ext cx="135535" cy="13553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764" name="Group 763">
                  <a:extLst>
                    <a:ext uri="{FF2B5EF4-FFF2-40B4-BE49-F238E27FC236}">
                      <a16:creationId xmlns:a16="http://schemas.microsoft.com/office/drawing/2014/main" id="{CD8F92FC-588B-02FE-83B0-170F346B262A}"/>
                    </a:ext>
                  </a:extLst>
                </p:cNvPr>
                <p:cNvGrpSpPr/>
                <p:nvPr/>
              </p:nvGrpSpPr>
              <p:grpSpPr>
                <a:xfrm>
                  <a:off x="7644276" y="4090857"/>
                  <a:ext cx="135538" cy="135535"/>
                  <a:chOff x="9145034" y="4073938"/>
                  <a:chExt cx="169948" cy="169945"/>
                </a:xfrm>
              </p:grpSpPr>
              <p:cxnSp>
                <p:nvCxnSpPr>
                  <p:cNvPr id="786" name="Straight Connector 785">
                    <a:extLst>
                      <a:ext uri="{FF2B5EF4-FFF2-40B4-BE49-F238E27FC236}">
                        <a16:creationId xmlns:a16="http://schemas.microsoft.com/office/drawing/2014/main" id="{A1AC2EA1-E832-238A-6E54-A3578FE52D5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21" y="400628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87" name="Straight Connector 786">
                    <a:extLst>
                      <a:ext uri="{FF2B5EF4-FFF2-40B4-BE49-F238E27FC236}">
                        <a16:creationId xmlns:a16="http://schemas.microsoft.com/office/drawing/2014/main" id="{04CC753E-D535-0A85-3C7C-1005510515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21" y="4089630"/>
                    <a:ext cx="0" cy="13854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88" name="Straight Connector 787">
                    <a:extLst>
                      <a:ext uri="{FF2B5EF4-FFF2-40B4-BE49-F238E27FC236}">
                        <a16:creationId xmlns:a16="http://schemas.microsoft.com/office/drawing/2014/main" id="{9F94A729-AA84-AFFF-671C-9F305BAB9B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21" y="415459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789" name="Rectangle 788">
                    <a:extLst>
                      <a:ext uri="{FF2B5EF4-FFF2-40B4-BE49-F238E27FC236}">
                        <a16:creationId xmlns:a16="http://schemas.microsoft.com/office/drawing/2014/main" id="{473DF35B-432A-235C-2367-D51153712954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35" y="4073937"/>
                    <a:ext cx="169945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65" name="Group 764">
                  <a:extLst>
                    <a:ext uri="{FF2B5EF4-FFF2-40B4-BE49-F238E27FC236}">
                      <a16:creationId xmlns:a16="http://schemas.microsoft.com/office/drawing/2014/main" id="{5CBCC440-3DF5-975D-4816-5185357AADA9}"/>
                    </a:ext>
                  </a:extLst>
                </p:cNvPr>
                <p:cNvGrpSpPr/>
                <p:nvPr/>
              </p:nvGrpSpPr>
              <p:grpSpPr>
                <a:xfrm>
                  <a:off x="8115812" y="3996771"/>
                  <a:ext cx="135538" cy="138983"/>
                  <a:chOff x="9145072" y="3773600"/>
                  <a:chExt cx="169948" cy="174267"/>
                </a:xfrm>
              </p:grpSpPr>
              <p:cxnSp>
                <p:nvCxnSpPr>
                  <p:cNvPr id="782" name="Straight Connector 781">
                    <a:extLst>
                      <a:ext uri="{FF2B5EF4-FFF2-40B4-BE49-F238E27FC236}">
                        <a16:creationId xmlns:a16="http://schemas.microsoft.com/office/drawing/2014/main" id="{15C972DB-F8AA-086C-F6E5-1AF5ED11A2B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3694690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83" name="Straight Connector 782">
                    <a:extLst>
                      <a:ext uri="{FF2B5EF4-FFF2-40B4-BE49-F238E27FC236}">
                        <a16:creationId xmlns:a16="http://schemas.microsoft.com/office/drawing/2014/main" id="{C35071BA-5857-906F-69A0-B51FB1DB7C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5" y="3778275"/>
                    <a:ext cx="0" cy="16959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84" name="Straight Connector 783">
                    <a:extLst>
                      <a:ext uri="{FF2B5EF4-FFF2-40B4-BE49-F238E27FC236}">
                        <a16:creationId xmlns:a16="http://schemas.microsoft.com/office/drawing/2014/main" id="{46173950-29A4-6F43-CA5D-C6A253C0CA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3868153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785" name="Rectangle 784">
                    <a:extLst>
                      <a:ext uri="{FF2B5EF4-FFF2-40B4-BE49-F238E27FC236}">
                        <a16:creationId xmlns:a16="http://schemas.microsoft.com/office/drawing/2014/main" id="{5D4FAAF2-F867-E8DD-11CC-E9026C690A34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72" y="3773600"/>
                    <a:ext cx="169948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66" name="Group 765">
                  <a:extLst>
                    <a:ext uri="{FF2B5EF4-FFF2-40B4-BE49-F238E27FC236}">
                      <a16:creationId xmlns:a16="http://schemas.microsoft.com/office/drawing/2014/main" id="{E7AA2457-C00A-A553-165B-E45F9475366E}"/>
                    </a:ext>
                  </a:extLst>
                </p:cNvPr>
                <p:cNvGrpSpPr/>
                <p:nvPr/>
              </p:nvGrpSpPr>
              <p:grpSpPr>
                <a:xfrm>
                  <a:off x="9054542" y="4278390"/>
                  <a:ext cx="135538" cy="196997"/>
                  <a:chOff x="9145044" y="4757799"/>
                  <a:chExt cx="169948" cy="247009"/>
                </a:xfrm>
              </p:grpSpPr>
              <p:cxnSp>
                <p:nvCxnSpPr>
                  <p:cNvPr id="778" name="Straight Connector 777">
                    <a:extLst>
                      <a:ext uri="{FF2B5EF4-FFF2-40B4-BE49-F238E27FC236}">
                        <a16:creationId xmlns:a16="http://schemas.microsoft.com/office/drawing/2014/main" id="{3AF3C77F-E4F8-86A7-19B8-DF71ABE6CB5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4678508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79" name="Straight Connector 778">
                    <a:extLst>
                      <a:ext uri="{FF2B5EF4-FFF2-40B4-BE49-F238E27FC236}">
                        <a16:creationId xmlns:a16="http://schemas.microsoft.com/office/drawing/2014/main" id="{C414E9A3-E565-25CB-7F7E-E47EB42018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4760487"/>
                    <a:ext cx="0" cy="238204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80" name="Straight Connector 779">
                    <a:extLst>
                      <a:ext uri="{FF2B5EF4-FFF2-40B4-BE49-F238E27FC236}">
                        <a16:creationId xmlns:a16="http://schemas.microsoft.com/office/drawing/2014/main" id="{6496B944-30FD-0AB3-F713-735780142CB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4925517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781" name="Rectangle 780">
                    <a:extLst>
                      <a:ext uri="{FF2B5EF4-FFF2-40B4-BE49-F238E27FC236}">
                        <a16:creationId xmlns:a16="http://schemas.microsoft.com/office/drawing/2014/main" id="{8313A93C-42EE-BE72-35E2-FAE2491595DD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6" y="4796843"/>
                    <a:ext cx="169944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67" name="Group 766">
                  <a:extLst>
                    <a:ext uri="{FF2B5EF4-FFF2-40B4-BE49-F238E27FC236}">
                      <a16:creationId xmlns:a16="http://schemas.microsoft.com/office/drawing/2014/main" id="{C930F6AA-F164-1331-625B-F135EC7296AC}"/>
                    </a:ext>
                  </a:extLst>
                </p:cNvPr>
                <p:cNvGrpSpPr/>
                <p:nvPr/>
              </p:nvGrpSpPr>
              <p:grpSpPr>
                <a:xfrm>
                  <a:off x="9995483" y="4400867"/>
                  <a:ext cx="135538" cy="221226"/>
                  <a:chOff x="9145041" y="4951489"/>
                  <a:chExt cx="169948" cy="277391"/>
                </a:xfrm>
              </p:grpSpPr>
              <p:cxnSp>
                <p:nvCxnSpPr>
                  <p:cNvPr id="774" name="Straight Connector 773">
                    <a:extLst>
                      <a:ext uri="{FF2B5EF4-FFF2-40B4-BE49-F238E27FC236}">
                        <a16:creationId xmlns:a16="http://schemas.microsoft.com/office/drawing/2014/main" id="{5D98BC74-832D-1D4B-367D-E3078A9D3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4872198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75" name="Straight Connector 774">
                    <a:extLst>
                      <a:ext uri="{FF2B5EF4-FFF2-40B4-BE49-F238E27FC236}">
                        <a16:creationId xmlns:a16="http://schemas.microsoft.com/office/drawing/2014/main" id="{A026991F-5B89-BFE3-04C9-46B7A6867CC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4955878"/>
                    <a:ext cx="0" cy="271817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76" name="Straight Connector 775">
                    <a:extLst>
                      <a:ext uri="{FF2B5EF4-FFF2-40B4-BE49-F238E27FC236}">
                        <a16:creationId xmlns:a16="http://schemas.microsoft.com/office/drawing/2014/main" id="{6B5CCBBC-24E2-9468-F0C7-DB9940C30D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5149589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777" name="Rectangle 776">
                    <a:extLst>
                      <a:ext uri="{FF2B5EF4-FFF2-40B4-BE49-F238E27FC236}">
                        <a16:creationId xmlns:a16="http://schemas.microsoft.com/office/drawing/2014/main" id="{D99AFBD7-C34F-0B25-6B01-C9247E7EF3B4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2" y="5004660"/>
                    <a:ext cx="169945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68" name="Group 767">
                  <a:extLst>
                    <a:ext uri="{FF2B5EF4-FFF2-40B4-BE49-F238E27FC236}">
                      <a16:creationId xmlns:a16="http://schemas.microsoft.com/office/drawing/2014/main" id="{349B4A6E-11EA-DB58-C1E4-FE0E0A9C87B8}"/>
                    </a:ext>
                  </a:extLst>
                </p:cNvPr>
                <p:cNvGrpSpPr/>
                <p:nvPr/>
              </p:nvGrpSpPr>
              <p:grpSpPr>
                <a:xfrm>
                  <a:off x="10936305" y="4374359"/>
                  <a:ext cx="135538" cy="370219"/>
                  <a:chOff x="9145040" y="4826076"/>
                  <a:chExt cx="169948" cy="464208"/>
                </a:xfrm>
              </p:grpSpPr>
              <p:cxnSp>
                <p:nvCxnSpPr>
                  <p:cNvPr id="770" name="Straight Connector 769">
                    <a:extLst>
                      <a:ext uri="{FF2B5EF4-FFF2-40B4-BE49-F238E27FC236}">
                        <a16:creationId xmlns:a16="http://schemas.microsoft.com/office/drawing/2014/main" id="{41B2B981-5EDE-EF41-8935-B2BF662626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1" y="4746785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71" name="Straight Connector 770">
                    <a:extLst>
                      <a:ext uri="{FF2B5EF4-FFF2-40B4-BE49-F238E27FC236}">
                        <a16:creationId xmlns:a16="http://schemas.microsoft.com/office/drawing/2014/main" id="{C45018CA-4FD9-243A-6F64-CF7CC6472F2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1" y="4832636"/>
                    <a:ext cx="0" cy="456505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72" name="Straight Connector 771">
                    <a:extLst>
                      <a:ext uri="{FF2B5EF4-FFF2-40B4-BE49-F238E27FC236}">
                        <a16:creationId xmlns:a16="http://schemas.microsoft.com/office/drawing/2014/main" id="{F6328A21-64F7-9823-70E3-D26BC09E8A0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1" y="5210993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773" name="Rectangle 772">
                    <a:extLst>
                      <a:ext uri="{FF2B5EF4-FFF2-40B4-BE49-F238E27FC236}">
                        <a16:creationId xmlns:a16="http://schemas.microsoft.com/office/drawing/2014/main" id="{D505C9A5-F4D1-E2AC-7AF1-C0D7CFA63491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2" y="4960897"/>
                    <a:ext cx="169943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848" name="Freeform: Shape 847">
                  <a:extLst>
                    <a:ext uri="{FF2B5EF4-FFF2-40B4-BE49-F238E27FC236}">
                      <a16:creationId xmlns:a16="http://schemas.microsoft.com/office/drawing/2014/main" id="{4E7CE6D4-4EA0-ED5D-4AD9-D033F33A9855}"/>
                    </a:ext>
                  </a:extLst>
                </p:cNvPr>
                <p:cNvSpPr/>
                <p:nvPr/>
              </p:nvSpPr>
              <p:spPr>
                <a:xfrm>
                  <a:off x="7242810" y="4063365"/>
                  <a:ext cx="3762375" cy="483870"/>
                </a:xfrm>
                <a:custGeom>
                  <a:avLst/>
                  <a:gdLst>
                    <a:gd name="connsiteX0" fmla="*/ 0 w 3762375"/>
                    <a:gd name="connsiteY0" fmla="*/ 0 h 483870"/>
                    <a:gd name="connsiteX1" fmla="*/ 472440 w 3762375"/>
                    <a:gd name="connsiteY1" fmla="*/ 95250 h 483870"/>
                    <a:gd name="connsiteX2" fmla="*/ 942975 w 3762375"/>
                    <a:gd name="connsiteY2" fmla="*/ 0 h 483870"/>
                    <a:gd name="connsiteX3" fmla="*/ 1878330 w 3762375"/>
                    <a:gd name="connsiteY3" fmla="*/ 314325 h 483870"/>
                    <a:gd name="connsiteX4" fmla="*/ 2823210 w 3762375"/>
                    <a:gd name="connsiteY4" fmla="*/ 447675 h 483870"/>
                    <a:gd name="connsiteX5" fmla="*/ 3762375 w 3762375"/>
                    <a:gd name="connsiteY5" fmla="*/ 483870 h 4838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762375" h="483870">
                      <a:moveTo>
                        <a:pt x="0" y="0"/>
                      </a:moveTo>
                      <a:lnTo>
                        <a:pt x="472440" y="95250"/>
                      </a:lnTo>
                      <a:lnTo>
                        <a:pt x="942975" y="0"/>
                      </a:lnTo>
                      <a:lnTo>
                        <a:pt x="1878330" y="314325"/>
                      </a:lnTo>
                      <a:lnTo>
                        <a:pt x="2823210" y="447675"/>
                      </a:lnTo>
                      <a:lnTo>
                        <a:pt x="3762375" y="483870"/>
                      </a:lnTo>
                    </a:path>
                  </a:pathLst>
                </a:custGeom>
                <a:noFill/>
                <a:ln w="28575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grpSp>
            <p:nvGrpSpPr>
              <p:cNvPr id="847" name="Group 846">
                <a:extLst>
                  <a:ext uri="{FF2B5EF4-FFF2-40B4-BE49-F238E27FC236}">
                    <a16:creationId xmlns:a16="http://schemas.microsoft.com/office/drawing/2014/main" id="{9050F87E-3839-9255-A008-7CCF3FF140F3}"/>
                  </a:ext>
                </a:extLst>
              </p:cNvPr>
              <p:cNvGrpSpPr/>
              <p:nvPr/>
            </p:nvGrpSpPr>
            <p:grpSpPr>
              <a:xfrm>
                <a:off x="7061621" y="3266354"/>
                <a:ext cx="3896117" cy="1096603"/>
                <a:chOff x="7061621" y="3266354"/>
                <a:chExt cx="3896117" cy="1096603"/>
              </a:xfrm>
            </p:grpSpPr>
            <p:sp>
              <p:nvSpPr>
                <p:cNvPr id="790" name="Rectangle 789">
                  <a:extLst>
                    <a:ext uri="{FF2B5EF4-FFF2-40B4-BE49-F238E27FC236}">
                      <a16:creationId xmlns:a16="http://schemas.microsoft.com/office/drawing/2014/main" id="{0BD5FE7E-CF5E-1CD4-1295-BC743F868CCB}"/>
                    </a:ext>
                  </a:extLst>
                </p:cNvPr>
                <p:cNvSpPr/>
                <p:nvPr/>
              </p:nvSpPr>
              <p:spPr>
                <a:xfrm rot="2700000">
                  <a:off x="7061622" y="3996700"/>
                  <a:ext cx="135535" cy="13553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791" name="Group 790">
                  <a:extLst>
                    <a:ext uri="{FF2B5EF4-FFF2-40B4-BE49-F238E27FC236}">
                      <a16:creationId xmlns:a16="http://schemas.microsoft.com/office/drawing/2014/main" id="{9B09338F-DE74-60BF-0443-E4B9AD4F136F}"/>
                    </a:ext>
                  </a:extLst>
                </p:cNvPr>
                <p:cNvGrpSpPr/>
                <p:nvPr/>
              </p:nvGrpSpPr>
              <p:grpSpPr>
                <a:xfrm>
                  <a:off x="7530177" y="3429004"/>
                  <a:ext cx="135538" cy="136928"/>
                  <a:chOff x="9145042" y="3244041"/>
                  <a:chExt cx="169948" cy="171691"/>
                </a:xfrm>
              </p:grpSpPr>
              <p:cxnSp>
                <p:nvCxnSpPr>
                  <p:cNvPr id="813" name="Straight Connector 812">
                    <a:extLst>
                      <a:ext uri="{FF2B5EF4-FFF2-40B4-BE49-F238E27FC236}">
                        <a16:creationId xmlns:a16="http://schemas.microsoft.com/office/drawing/2014/main" id="{05D0CE6B-6006-3CCC-313B-2481674579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3167660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14" name="Straight Connector 813">
                    <a:extLst>
                      <a:ext uri="{FF2B5EF4-FFF2-40B4-BE49-F238E27FC236}">
                        <a16:creationId xmlns:a16="http://schemas.microsoft.com/office/drawing/2014/main" id="{E80B8C07-1BD7-3127-3EDC-6901EB92765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3" y="3244041"/>
                    <a:ext cx="0" cy="162428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15" name="Straight Connector 814">
                    <a:extLst>
                      <a:ext uri="{FF2B5EF4-FFF2-40B4-BE49-F238E27FC236}">
                        <a16:creationId xmlns:a16="http://schemas.microsoft.com/office/drawing/2014/main" id="{B01F804B-BA94-A92C-1C85-8B72757EEB4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3" y="3324644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816" name="Rectangle 815">
                    <a:extLst>
                      <a:ext uri="{FF2B5EF4-FFF2-40B4-BE49-F238E27FC236}">
                        <a16:creationId xmlns:a16="http://schemas.microsoft.com/office/drawing/2014/main" id="{7BD7F259-D60F-95B0-32B2-6F33445F2FA2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3" y="3245786"/>
                    <a:ext cx="169945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92" name="Group 791">
                  <a:extLst>
                    <a:ext uri="{FF2B5EF4-FFF2-40B4-BE49-F238E27FC236}">
                      <a16:creationId xmlns:a16="http://schemas.microsoft.com/office/drawing/2014/main" id="{733E95FE-1F69-D88F-59E6-16CB9C368C1C}"/>
                    </a:ext>
                  </a:extLst>
                </p:cNvPr>
                <p:cNvGrpSpPr/>
                <p:nvPr/>
              </p:nvGrpSpPr>
              <p:grpSpPr>
                <a:xfrm>
                  <a:off x="8001673" y="3266354"/>
                  <a:ext cx="135538" cy="143913"/>
                  <a:chOff x="9145040" y="2857819"/>
                  <a:chExt cx="169948" cy="180453"/>
                </a:xfrm>
              </p:grpSpPr>
              <p:cxnSp>
                <p:nvCxnSpPr>
                  <p:cNvPr id="809" name="Straight Connector 808">
                    <a:extLst>
                      <a:ext uri="{FF2B5EF4-FFF2-40B4-BE49-F238E27FC236}">
                        <a16:creationId xmlns:a16="http://schemas.microsoft.com/office/drawing/2014/main" id="{014C6553-F389-552C-BDE5-681B722290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2778528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10" name="Straight Connector 809">
                    <a:extLst>
                      <a:ext uri="{FF2B5EF4-FFF2-40B4-BE49-F238E27FC236}">
                        <a16:creationId xmlns:a16="http://schemas.microsoft.com/office/drawing/2014/main" id="{1470BA5B-FB28-F5F6-9392-FC4BA8B371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2861112"/>
                    <a:ext cx="0" cy="174374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11" name="Straight Connector 810">
                    <a:extLst>
                      <a:ext uri="{FF2B5EF4-FFF2-40B4-BE49-F238E27FC236}">
                        <a16:creationId xmlns:a16="http://schemas.microsoft.com/office/drawing/2014/main" id="{A24CC3A4-8DC6-3434-292B-3BED3B09C9C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2958981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812" name="Rectangle 811">
                    <a:extLst>
                      <a:ext uri="{FF2B5EF4-FFF2-40B4-BE49-F238E27FC236}">
                        <a16:creationId xmlns:a16="http://schemas.microsoft.com/office/drawing/2014/main" id="{07BCBAA2-DD90-7737-324E-6AEBC45ED756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1" y="2859599"/>
                    <a:ext cx="169945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93" name="Group 792">
                  <a:extLst>
                    <a:ext uri="{FF2B5EF4-FFF2-40B4-BE49-F238E27FC236}">
                      <a16:creationId xmlns:a16="http://schemas.microsoft.com/office/drawing/2014/main" id="{D87AA7B7-8077-FBB7-BCC8-DF1FF29484B9}"/>
                    </a:ext>
                  </a:extLst>
                </p:cNvPr>
                <p:cNvGrpSpPr/>
                <p:nvPr/>
              </p:nvGrpSpPr>
              <p:grpSpPr>
                <a:xfrm>
                  <a:off x="8940433" y="3627114"/>
                  <a:ext cx="135538" cy="202363"/>
                  <a:chOff x="9145041" y="3941278"/>
                  <a:chExt cx="169948" cy="253743"/>
                </a:xfrm>
              </p:grpSpPr>
              <p:cxnSp>
                <p:nvCxnSpPr>
                  <p:cNvPr id="805" name="Straight Connector 804">
                    <a:extLst>
                      <a:ext uri="{FF2B5EF4-FFF2-40B4-BE49-F238E27FC236}">
                        <a16:creationId xmlns:a16="http://schemas.microsoft.com/office/drawing/2014/main" id="{6FD11FBF-2778-74CB-3244-BB0336DF2D5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3865315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06" name="Straight Connector 805">
                    <a:extLst>
                      <a:ext uri="{FF2B5EF4-FFF2-40B4-BE49-F238E27FC236}">
                        <a16:creationId xmlns:a16="http://schemas.microsoft.com/office/drawing/2014/main" id="{C966658A-7678-6746-BB6A-631C62E135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3941278"/>
                    <a:ext cx="0" cy="252160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07" name="Straight Connector 806">
                    <a:extLst>
                      <a:ext uri="{FF2B5EF4-FFF2-40B4-BE49-F238E27FC236}">
                        <a16:creationId xmlns:a16="http://schemas.microsoft.com/office/drawing/2014/main" id="{67EE5A44-A0CD-7B27-5CA6-177984AE6F7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4115730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808" name="Rectangle 807">
                    <a:extLst>
                      <a:ext uri="{FF2B5EF4-FFF2-40B4-BE49-F238E27FC236}">
                        <a16:creationId xmlns:a16="http://schemas.microsoft.com/office/drawing/2014/main" id="{92CAC0C8-7042-9B58-8392-4C0DEE20CA3B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2" y="3982207"/>
                    <a:ext cx="169945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94" name="Group 793">
                  <a:extLst>
                    <a:ext uri="{FF2B5EF4-FFF2-40B4-BE49-F238E27FC236}">
                      <a16:creationId xmlns:a16="http://schemas.microsoft.com/office/drawing/2014/main" id="{FA704C11-A017-2870-32A0-E73D129DC425}"/>
                    </a:ext>
                  </a:extLst>
                </p:cNvPr>
                <p:cNvGrpSpPr/>
                <p:nvPr/>
              </p:nvGrpSpPr>
              <p:grpSpPr>
                <a:xfrm>
                  <a:off x="9881346" y="3941771"/>
                  <a:ext cx="135538" cy="195911"/>
                  <a:chOff x="9145011" y="4375758"/>
                  <a:chExt cx="169948" cy="245645"/>
                </a:xfrm>
              </p:grpSpPr>
              <p:cxnSp>
                <p:nvCxnSpPr>
                  <p:cNvPr id="801" name="Straight Connector 800">
                    <a:extLst>
                      <a:ext uri="{FF2B5EF4-FFF2-40B4-BE49-F238E27FC236}">
                        <a16:creationId xmlns:a16="http://schemas.microsoft.com/office/drawing/2014/main" id="{B267C167-2EA8-E92C-920A-FC8BA49C32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4296467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02" name="Straight Connector 801">
                    <a:extLst>
                      <a:ext uri="{FF2B5EF4-FFF2-40B4-BE49-F238E27FC236}">
                        <a16:creationId xmlns:a16="http://schemas.microsoft.com/office/drawing/2014/main" id="{ED2EC578-1C47-84C8-E615-D14D6964084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5" y="4380132"/>
                    <a:ext cx="0" cy="239989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803" name="Straight Connector 802">
                    <a:extLst>
                      <a:ext uri="{FF2B5EF4-FFF2-40B4-BE49-F238E27FC236}">
                        <a16:creationId xmlns:a16="http://schemas.microsoft.com/office/drawing/2014/main" id="{FF24326B-B464-F640-F2AE-EE5CE770783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454211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804" name="Rectangle 803">
                    <a:extLst>
                      <a:ext uri="{FF2B5EF4-FFF2-40B4-BE49-F238E27FC236}">
                        <a16:creationId xmlns:a16="http://schemas.microsoft.com/office/drawing/2014/main" id="{F42B3CB4-1EBA-8A34-6449-B3CAD34B68C4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15" y="4409536"/>
                    <a:ext cx="169940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95" name="Group 794">
                  <a:extLst>
                    <a:ext uri="{FF2B5EF4-FFF2-40B4-BE49-F238E27FC236}">
                      <a16:creationId xmlns:a16="http://schemas.microsoft.com/office/drawing/2014/main" id="{6D1BE4D8-1537-6B45-554E-4642214ADD07}"/>
                    </a:ext>
                  </a:extLst>
                </p:cNvPr>
                <p:cNvGrpSpPr/>
                <p:nvPr/>
              </p:nvGrpSpPr>
              <p:grpSpPr>
                <a:xfrm>
                  <a:off x="10822200" y="4023673"/>
                  <a:ext cx="135538" cy="339284"/>
                  <a:chOff x="9145042" y="4386393"/>
                  <a:chExt cx="169948" cy="425422"/>
                </a:xfrm>
              </p:grpSpPr>
              <p:cxnSp>
                <p:nvCxnSpPr>
                  <p:cNvPr id="797" name="Straight Connector 796">
                    <a:extLst>
                      <a:ext uri="{FF2B5EF4-FFF2-40B4-BE49-F238E27FC236}">
                        <a16:creationId xmlns:a16="http://schemas.microsoft.com/office/drawing/2014/main" id="{AD85358E-5034-A308-6AED-A5C863DA114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430710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98" name="Straight Connector 797">
                    <a:extLst>
                      <a:ext uri="{FF2B5EF4-FFF2-40B4-BE49-F238E27FC236}">
                        <a16:creationId xmlns:a16="http://schemas.microsoft.com/office/drawing/2014/main" id="{1A99CCA0-4393-EE37-66D4-78EDC79A99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5" y="4388385"/>
                    <a:ext cx="0" cy="422254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99" name="Straight Connector 798">
                    <a:extLst>
                      <a:ext uri="{FF2B5EF4-FFF2-40B4-BE49-F238E27FC236}">
                        <a16:creationId xmlns:a16="http://schemas.microsoft.com/office/drawing/2014/main" id="{CAB31F24-44EE-1460-59DF-2A674CB8A20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4732524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800" name="Rectangle 799">
                    <a:extLst>
                      <a:ext uri="{FF2B5EF4-FFF2-40B4-BE49-F238E27FC236}">
                        <a16:creationId xmlns:a16="http://schemas.microsoft.com/office/drawing/2014/main" id="{6E32D643-B2E5-C5CC-B12E-7596997D936C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3" y="4504077"/>
                    <a:ext cx="169945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846" name="Freeform: Shape 845">
                  <a:extLst>
                    <a:ext uri="{FF2B5EF4-FFF2-40B4-BE49-F238E27FC236}">
                      <a16:creationId xmlns:a16="http://schemas.microsoft.com/office/drawing/2014/main" id="{ABE24945-3DD4-D84C-179D-1CFBC223DF4B}"/>
                    </a:ext>
                  </a:extLst>
                </p:cNvPr>
                <p:cNvSpPr/>
                <p:nvPr/>
              </p:nvSpPr>
              <p:spPr>
                <a:xfrm>
                  <a:off x="7128510" y="3337560"/>
                  <a:ext cx="3764280" cy="849630"/>
                </a:xfrm>
                <a:custGeom>
                  <a:avLst/>
                  <a:gdLst>
                    <a:gd name="connsiteX0" fmla="*/ 0 w 3764280"/>
                    <a:gd name="connsiteY0" fmla="*/ 725805 h 849630"/>
                    <a:gd name="connsiteX1" fmla="*/ 470535 w 3764280"/>
                    <a:gd name="connsiteY1" fmla="*/ 161925 h 849630"/>
                    <a:gd name="connsiteX2" fmla="*/ 941070 w 3764280"/>
                    <a:gd name="connsiteY2" fmla="*/ 0 h 849630"/>
                    <a:gd name="connsiteX3" fmla="*/ 1882140 w 3764280"/>
                    <a:gd name="connsiteY3" fmla="*/ 388620 h 849630"/>
                    <a:gd name="connsiteX4" fmla="*/ 2825115 w 3764280"/>
                    <a:gd name="connsiteY4" fmla="*/ 699135 h 849630"/>
                    <a:gd name="connsiteX5" fmla="*/ 3764280 w 3764280"/>
                    <a:gd name="connsiteY5" fmla="*/ 849630 h 8496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764280" h="849630">
                      <a:moveTo>
                        <a:pt x="0" y="725805"/>
                      </a:moveTo>
                      <a:lnTo>
                        <a:pt x="470535" y="161925"/>
                      </a:lnTo>
                      <a:lnTo>
                        <a:pt x="941070" y="0"/>
                      </a:lnTo>
                      <a:lnTo>
                        <a:pt x="1882140" y="388620"/>
                      </a:lnTo>
                      <a:lnTo>
                        <a:pt x="2825115" y="699135"/>
                      </a:lnTo>
                      <a:lnTo>
                        <a:pt x="3764280" y="849630"/>
                      </a:lnTo>
                    </a:path>
                  </a:pathLst>
                </a:custGeom>
                <a:noFill/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856" name="Group 855">
              <a:extLst>
                <a:ext uri="{FF2B5EF4-FFF2-40B4-BE49-F238E27FC236}">
                  <a16:creationId xmlns:a16="http://schemas.microsoft.com/office/drawing/2014/main" id="{57DB5F47-79B0-4021-B900-68A485C69C2F}"/>
                </a:ext>
              </a:extLst>
            </p:cNvPr>
            <p:cNvGrpSpPr/>
            <p:nvPr/>
          </p:nvGrpSpPr>
          <p:grpSpPr>
            <a:xfrm>
              <a:off x="733888" y="2108327"/>
              <a:ext cx="5243023" cy="3379371"/>
              <a:chOff x="817016" y="2108327"/>
              <a:chExt cx="5243023" cy="3379371"/>
            </a:xfrm>
          </p:grpSpPr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4A4E01F9-A70A-18E1-AE46-DAA3F563606A}"/>
                  </a:ext>
                </a:extLst>
              </p:cNvPr>
              <p:cNvSpPr txBox="1"/>
              <p:nvPr/>
            </p:nvSpPr>
            <p:spPr>
              <a:xfrm>
                <a:off x="1590705" y="2108327"/>
                <a:ext cx="4350957" cy="263149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algn="ctr">
                  <a:lnSpc>
                    <a:spcPct val="95000"/>
                  </a:lnSpc>
                  <a:defRPr/>
                </a:pPr>
                <a:r>
                  <a:rPr lang="en-US" dirty="0">
                    <a:solidFill>
                      <a:schemeClr val="accent1"/>
                    </a:solidFill>
                    <a:latin typeface="Poppins Medium"/>
                  </a:rPr>
                  <a:t>Men with anaemia at baseline</a:t>
                </a:r>
              </a:p>
            </p:txBody>
          </p:sp>
          <p:sp>
            <p:nvSpPr>
              <p:cNvPr id="538" name="TextBox 537">
                <a:extLst>
                  <a:ext uri="{FF2B5EF4-FFF2-40B4-BE49-F238E27FC236}">
                    <a16:creationId xmlns:a16="http://schemas.microsoft.com/office/drawing/2014/main" id="{7C352D9E-751C-4FA9-64E2-468D1ACBEB50}"/>
                  </a:ext>
                </a:extLst>
              </p:cNvPr>
              <p:cNvSpPr txBox="1"/>
              <p:nvPr/>
            </p:nvSpPr>
            <p:spPr>
              <a:xfrm rot="16200000">
                <a:off x="-119580" y="3505572"/>
                <a:ext cx="2318441" cy="4452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i="0" u="none" strike="noStrike" kern="1200" cap="none" spc="-20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Change from baseline in Hb, g/dL</a:t>
                </a:r>
              </a:p>
            </p:txBody>
          </p:sp>
          <p:sp>
            <p:nvSpPr>
              <p:cNvPr id="539" name="TextBox 538">
                <a:extLst>
                  <a:ext uri="{FF2B5EF4-FFF2-40B4-BE49-F238E27FC236}">
                    <a16:creationId xmlns:a16="http://schemas.microsoft.com/office/drawing/2014/main" id="{F070B679-B557-DA20-0281-9B95312DA987}"/>
                  </a:ext>
                </a:extLst>
              </p:cNvPr>
              <p:cNvSpPr txBox="1"/>
              <p:nvPr/>
            </p:nvSpPr>
            <p:spPr>
              <a:xfrm>
                <a:off x="1057318" y="3801879"/>
                <a:ext cx="452999" cy="239233"/>
              </a:xfrm>
              <a:prstGeom prst="rect">
                <a:avLst/>
              </a:prstGeom>
              <a:noFill/>
            </p:spPr>
            <p:txBody>
              <a:bodyPr wrap="square" lIns="0" tIns="0" rIns="108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72727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40" name="Freeform: Shape 182">
                <a:extLst>
                  <a:ext uri="{FF2B5EF4-FFF2-40B4-BE49-F238E27FC236}">
                    <a16:creationId xmlns:a16="http://schemas.microsoft.com/office/drawing/2014/main" id="{63B0833F-72CC-B4F4-C37D-07526AF60FB9}"/>
                  </a:ext>
                </a:extLst>
              </p:cNvPr>
              <p:cNvSpPr/>
              <p:nvPr/>
            </p:nvSpPr>
            <p:spPr>
              <a:xfrm>
                <a:off x="1601679" y="2539941"/>
                <a:ext cx="128253" cy="2308000"/>
              </a:xfrm>
              <a:custGeom>
                <a:avLst/>
                <a:gdLst>
                  <a:gd name="connsiteX0" fmla="*/ 0 w 2480261"/>
                  <a:gd name="connsiteY0" fmla="*/ 0 h 1722840"/>
                  <a:gd name="connsiteX1" fmla="*/ 0 w 2480261"/>
                  <a:gd name="connsiteY1" fmla="*/ 1722840 h 1722840"/>
                  <a:gd name="connsiteX2" fmla="*/ 2480261 w 2480261"/>
                  <a:gd name="connsiteY2" fmla="*/ 1722840 h 1722840"/>
                  <a:gd name="connsiteX0" fmla="*/ 0 w 0"/>
                  <a:gd name="connsiteY0" fmla="*/ 0 h 1722840"/>
                  <a:gd name="connsiteX1" fmla="*/ 0 w 0"/>
                  <a:gd name="connsiteY1" fmla="*/ 1722840 h 1722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722840">
                    <a:moveTo>
                      <a:pt x="0" y="0"/>
                    </a:moveTo>
                    <a:lnTo>
                      <a:pt x="0" y="1722840"/>
                    </a:lnTo>
                  </a:path>
                </a:pathLst>
              </a:custGeom>
              <a:noFill/>
              <a:ln w="19050" cap="sq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grpSp>
            <p:nvGrpSpPr>
              <p:cNvPr id="541" name="Group 540">
                <a:extLst>
                  <a:ext uri="{FF2B5EF4-FFF2-40B4-BE49-F238E27FC236}">
                    <a16:creationId xmlns:a16="http://schemas.microsoft.com/office/drawing/2014/main" id="{7B060A96-CDE8-1BF5-023F-0BE3E082D08A}"/>
                  </a:ext>
                </a:extLst>
              </p:cNvPr>
              <p:cNvGrpSpPr/>
              <p:nvPr/>
            </p:nvGrpSpPr>
            <p:grpSpPr>
              <a:xfrm>
                <a:off x="1144543" y="2622589"/>
                <a:ext cx="457833" cy="184666"/>
                <a:chOff x="3039491" y="4012552"/>
                <a:chExt cx="457833" cy="142545"/>
              </a:xfrm>
            </p:grpSpPr>
            <p:sp>
              <p:nvSpPr>
                <p:cNvPr id="574" name="TextBox 573">
                  <a:extLst>
                    <a:ext uri="{FF2B5EF4-FFF2-40B4-BE49-F238E27FC236}">
                      <a16:creationId xmlns:a16="http://schemas.microsoft.com/office/drawing/2014/main" id="{78399D9E-A8D3-B34E-EAC5-CF9A418C9A53}"/>
                    </a:ext>
                  </a:extLst>
                </p:cNvPr>
                <p:cNvSpPr txBox="1"/>
                <p:nvPr/>
              </p:nvSpPr>
              <p:spPr>
                <a:xfrm>
                  <a:off x="3039491" y="4012552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1.0</a:t>
                  </a:r>
                </a:p>
              </p:txBody>
            </p:sp>
            <p:cxnSp>
              <p:nvCxnSpPr>
                <p:cNvPr id="575" name="Straight Connector 574">
                  <a:extLst>
                    <a:ext uri="{FF2B5EF4-FFF2-40B4-BE49-F238E27FC236}">
                      <a16:creationId xmlns:a16="http://schemas.microsoft.com/office/drawing/2014/main" id="{5A70B183-029B-FD5B-A042-8CE1C0ADA8F8}"/>
                    </a:ext>
                  </a:extLst>
                </p:cNvPr>
                <p:cNvCxnSpPr/>
                <p:nvPr/>
              </p:nvCxnSpPr>
              <p:spPr>
                <a:xfrm>
                  <a:off x="3436124" y="4085609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2" name="Group 541">
                <a:extLst>
                  <a:ext uri="{FF2B5EF4-FFF2-40B4-BE49-F238E27FC236}">
                    <a16:creationId xmlns:a16="http://schemas.microsoft.com/office/drawing/2014/main" id="{A6843C16-02F5-B16D-B224-55A9D90C64FB}"/>
                  </a:ext>
                </a:extLst>
              </p:cNvPr>
              <p:cNvGrpSpPr/>
              <p:nvPr/>
            </p:nvGrpSpPr>
            <p:grpSpPr>
              <a:xfrm>
                <a:off x="1192837" y="3969949"/>
                <a:ext cx="409539" cy="184666"/>
                <a:chOff x="3087785" y="4744547"/>
                <a:chExt cx="409539" cy="142545"/>
              </a:xfrm>
            </p:grpSpPr>
            <p:sp>
              <p:nvSpPr>
                <p:cNvPr id="572" name="TextBox 571">
                  <a:extLst>
                    <a:ext uri="{FF2B5EF4-FFF2-40B4-BE49-F238E27FC236}">
                      <a16:creationId xmlns:a16="http://schemas.microsoft.com/office/drawing/2014/main" id="{2960A7C7-CC30-7AB3-5D53-C2B60B21AD87}"/>
                    </a:ext>
                  </a:extLst>
                </p:cNvPr>
                <p:cNvSpPr txBox="1"/>
                <p:nvPr/>
              </p:nvSpPr>
              <p:spPr>
                <a:xfrm>
                  <a:off x="3087785" y="4744547"/>
                  <a:ext cx="332844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</a:t>
                  </a:r>
                </a:p>
              </p:txBody>
            </p:sp>
            <p:cxnSp>
              <p:nvCxnSpPr>
                <p:cNvPr id="573" name="Straight Connector 572">
                  <a:extLst>
                    <a:ext uri="{FF2B5EF4-FFF2-40B4-BE49-F238E27FC236}">
                      <a16:creationId xmlns:a16="http://schemas.microsoft.com/office/drawing/2014/main" id="{9FED89BB-B8A9-0F98-CF75-10AD968CA2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36124" y="4818288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5" name="Straight Connector 544">
                <a:extLst>
                  <a:ext uri="{FF2B5EF4-FFF2-40B4-BE49-F238E27FC236}">
                    <a16:creationId xmlns:a16="http://schemas.microsoft.com/office/drawing/2014/main" id="{0CBF090A-CC60-B9F5-1534-E89DF6B1F2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0706" y="4860413"/>
                <a:ext cx="4342503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6" name="TextBox 545">
                <a:extLst>
                  <a:ext uri="{FF2B5EF4-FFF2-40B4-BE49-F238E27FC236}">
                    <a16:creationId xmlns:a16="http://schemas.microsoft.com/office/drawing/2014/main" id="{22056441-48D1-CB2C-4FB8-8FE60C4FCBF1}"/>
                  </a:ext>
                </a:extLst>
              </p:cNvPr>
              <p:cNvSpPr txBox="1"/>
              <p:nvPr/>
            </p:nvSpPr>
            <p:spPr>
              <a:xfrm>
                <a:off x="1889661" y="4966305"/>
                <a:ext cx="273101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0</a:t>
                </a:r>
              </a:p>
            </p:txBody>
          </p:sp>
          <p:cxnSp>
            <p:nvCxnSpPr>
              <p:cNvPr id="547" name="Straight Connector 546">
                <a:extLst>
                  <a:ext uri="{FF2B5EF4-FFF2-40B4-BE49-F238E27FC236}">
                    <a16:creationId xmlns:a16="http://schemas.microsoft.com/office/drawing/2014/main" id="{5A0EE401-8E45-4B06-4101-E53FADDF699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928086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8" name="TextBox 547">
                <a:extLst>
                  <a:ext uri="{FF2B5EF4-FFF2-40B4-BE49-F238E27FC236}">
                    <a16:creationId xmlns:a16="http://schemas.microsoft.com/office/drawing/2014/main" id="{4150731C-B833-1886-82BE-428FFAA644F9}"/>
                  </a:ext>
                </a:extLst>
              </p:cNvPr>
              <p:cNvSpPr txBox="1"/>
              <p:nvPr/>
            </p:nvSpPr>
            <p:spPr>
              <a:xfrm>
                <a:off x="2855621" y="4966305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12</a:t>
                </a:r>
              </a:p>
            </p:txBody>
          </p:sp>
          <p:cxnSp>
            <p:nvCxnSpPr>
              <p:cNvPr id="549" name="Straight Connector 548">
                <a:extLst>
                  <a:ext uri="{FF2B5EF4-FFF2-40B4-BE49-F238E27FC236}">
                    <a16:creationId xmlns:a16="http://schemas.microsoft.com/office/drawing/2014/main" id="{86A35944-14DD-CC21-99BE-51E85610A39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986755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Straight Connector 549">
                <a:extLst>
                  <a:ext uri="{FF2B5EF4-FFF2-40B4-BE49-F238E27FC236}">
                    <a16:creationId xmlns:a16="http://schemas.microsoft.com/office/drawing/2014/main" id="{4C2A50EA-456F-65B6-6CB0-07B4141A801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752080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1" name="TextBox 550">
                <a:extLst>
                  <a:ext uri="{FF2B5EF4-FFF2-40B4-BE49-F238E27FC236}">
                    <a16:creationId xmlns:a16="http://schemas.microsoft.com/office/drawing/2014/main" id="{F6C53A3B-3E34-A192-CED5-49D37B8A81AF}"/>
                  </a:ext>
                </a:extLst>
              </p:cNvPr>
              <p:cNvSpPr txBox="1"/>
              <p:nvPr/>
            </p:nvSpPr>
            <p:spPr>
              <a:xfrm>
                <a:off x="5641510" y="4966305"/>
                <a:ext cx="29859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48</a:t>
                </a:r>
              </a:p>
            </p:txBody>
          </p:sp>
          <p:grpSp>
            <p:nvGrpSpPr>
              <p:cNvPr id="552" name="Group 551">
                <a:extLst>
                  <a:ext uri="{FF2B5EF4-FFF2-40B4-BE49-F238E27FC236}">
                    <a16:creationId xmlns:a16="http://schemas.microsoft.com/office/drawing/2014/main" id="{4E872514-E6FB-FD10-C56A-2EC72223F10E}"/>
                  </a:ext>
                </a:extLst>
              </p:cNvPr>
              <p:cNvGrpSpPr/>
              <p:nvPr/>
            </p:nvGrpSpPr>
            <p:grpSpPr>
              <a:xfrm>
                <a:off x="1192837" y="4643629"/>
                <a:ext cx="409539" cy="184666"/>
                <a:chOff x="3240185" y="4896947"/>
                <a:chExt cx="409539" cy="142545"/>
              </a:xfrm>
            </p:grpSpPr>
            <p:sp>
              <p:nvSpPr>
                <p:cNvPr id="570" name="TextBox 569">
                  <a:extLst>
                    <a:ext uri="{FF2B5EF4-FFF2-40B4-BE49-F238E27FC236}">
                      <a16:creationId xmlns:a16="http://schemas.microsoft.com/office/drawing/2014/main" id="{6FB92121-E6B6-8D0B-668F-22D3B091AA27}"/>
                    </a:ext>
                  </a:extLst>
                </p:cNvPr>
                <p:cNvSpPr txBox="1"/>
                <p:nvPr/>
              </p:nvSpPr>
              <p:spPr>
                <a:xfrm>
                  <a:off x="3240185" y="4896947"/>
                  <a:ext cx="332844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-0.5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571" name="Straight Connector 570">
                  <a:extLst>
                    <a:ext uri="{FF2B5EF4-FFF2-40B4-BE49-F238E27FC236}">
                      <a16:creationId xmlns:a16="http://schemas.microsoft.com/office/drawing/2014/main" id="{6FEACD72-69F4-D62C-3E98-3B90F1A3F13D}"/>
                    </a:ext>
                  </a:extLst>
                </p:cNvPr>
                <p:cNvCxnSpPr/>
                <p:nvPr/>
              </p:nvCxnSpPr>
              <p:spPr>
                <a:xfrm>
                  <a:off x="3588524" y="4970688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3" name="TextBox 552">
                <a:extLst>
                  <a:ext uri="{FF2B5EF4-FFF2-40B4-BE49-F238E27FC236}">
                    <a16:creationId xmlns:a16="http://schemas.microsoft.com/office/drawing/2014/main" id="{48B0DAC7-D5E6-E02E-0CA2-DA9D501D1049}"/>
                  </a:ext>
                </a:extLst>
              </p:cNvPr>
              <p:cNvSpPr txBox="1"/>
              <p:nvPr/>
            </p:nvSpPr>
            <p:spPr>
              <a:xfrm>
                <a:off x="2160647" y="5253788"/>
                <a:ext cx="321107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Months since randomisation</a:t>
                </a:r>
              </a:p>
            </p:txBody>
          </p:sp>
          <p:grpSp>
            <p:nvGrpSpPr>
              <p:cNvPr id="554" name="Group 553">
                <a:extLst>
                  <a:ext uri="{FF2B5EF4-FFF2-40B4-BE49-F238E27FC236}">
                    <a16:creationId xmlns:a16="http://schemas.microsoft.com/office/drawing/2014/main" id="{FF07BB9A-2344-2C94-6225-5FD9BFCDEC12}"/>
                  </a:ext>
                </a:extLst>
              </p:cNvPr>
              <p:cNvGrpSpPr/>
              <p:nvPr/>
            </p:nvGrpSpPr>
            <p:grpSpPr>
              <a:xfrm>
                <a:off x="1747185" y="2554132"/>
                <a:ext cx="1364857" cy="389594"/>
                <a:chOff x="3642133" y="3907477"/>
                <a:chExt cx="1364857" cy="389594"/>
              </a:xfrm>
            </p:grpSpPr>
            <p:sp>
              <p:nvSpPr>
                <p:cNvPr id="567" name="TextBox 566">
                  <a:extLst>
                    <a:ext uri="{FF2B5EF4-FFF2-40B4-BE49-F238E27FC236}">
                      <a16:creationId xmlns:a16="http://schemas.microsoft.com/office/drawing/2014/main" id="{D481BC00-3D3E-3E1A-537C-894B9049FC49}"/>
                    </a:ext>
                  </a:extLst>
                </p:cNvPr>
                <p:cNvSpPr txBox="1"/>
                <p:nvPr/>
              </p:nvSpPr>
              <p:spPr>
                <a:xfrm>
                  <a:off x="3783331" y="3907477"/>
                  <a:ext cx="1223659" cy="389594"/>
                </a:xfrm>
                <a:prstGeom prst="rect">
                  <a:avLst/>
                </a:prstGeom>
                <a:noFill/>
              </p:spPr>
              <p:txBody>
                <a:bodyPr wrap="none" lIns="36000" tIns="0" rIns="3600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Testosterone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Placebo</a:t>
                  </a:r>
                </a:p>
              </p:txBody>
            </p:sp>
            <p:sp>
              <p:nvSpPr>
                <p:cNvPr id="568" name="Rectangle 567">
                  <a:extLst>
                    <a:ext uri="{FF2B5EF4-FFF2-40B4-BE49-F238E27FC236}">
                      <a16:creationId xmlns:a16="http://schemas.microsoft.com/office/drawing/2014/main" id="{B06764AF-C6A8-0E12-A83B-DBFCAF3CC294}"/>
                    </a:ext>
                  </a:extLst>
                </p:cNvPr>
                <p:cNvSpPr/>
                <p:nvPr/>
              </p:nvSpPr>
              <p:spPr>
                <a:xfrm>
                  <a:off x="3642133" y="3941861"/>
                  <a:ext cx="90488" cy="9048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569" name="Rectangle 568">
                  <a:extLst>
                    <a:ext uri="{FF2B5EF4-FFF2-40B4-BE49-F238E27FC236}">
                      <a16:creationId xmlns:a16="http://schemas.microsoft.com/office/drawing/2014/main" id="{50A08396-971B-ACBC-D409-5A7CFDC6F31C}"/>
                    </a:ext>
                  </a:extLst>
                </p:cNvPr>
                <p:cNvSpPr/>
                <p:nvPr/>
              </p:nvSpPr>
              <p:spPr>
                <a:xfrm>
                  <a:off x="3642133" y="4134627"/>
                  <a:ext cx="90488" cy="90488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55" name="Group 554">
                <a:extLst>
                  <a:ext uri="{FF2B5EF4-FFF2-40B4-BE49-F238E27FC236}">
                    <a16:creationId xmlns:a16="http://schemas.microsoft.com/office/drawing/2014/main" id="{1DC53B11-0E40-09FC-396C-8A5AFEA78544}"/>
                  </a:ext>
                </a:extLst>
              </p:cNvPr>
              <p:cNvGrpSpPr/>
              <p:nvPr/>
            </p:nvGrpSpPr>
            <p:grpSpPr>
              <a:xfrm>
                <a:off x="1144543" y="3296269"/>
                <a:ext cx="457833" cy="184666"/>
                <a:chOff x="3039491" y="3561914"/>
                <a:chExt cx="457833" cy="142545"/>
              </a:xfrm>
            </p:grpSpPr>
            <p:sp>
              <p:nvSpPr>
                <p:cNvPr id="565" name="TextBox 564">
                  <a:extLst>
                    <a:ext uri="{FF2B5EF4-FFF2-40B4-BE49-F238E27FC236}">
                      <a16:creationId xmlns:a16="http://schemas.microsoft.com/office/drawing/2014/main" id="{47CD6DC9-E2BD-5A25-2242-7373C39AFA00}"/>
                    </a:ext>
                  </a:extLst>
                </p:cNvPr>
                <p:cNvSpPr txBox="1"/>
                <p:nvPr/>
              </p:nvSpPr>
              <p:spPr>
                <a:xfrm>
                  <a:off x="3039491" y="3561914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0.5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566" name="Straight Connector 565">
                  <a:extLst>
                    <a:ext uri="{FF2B5EF4-FFF2-40B4-BE49-F238E27FC236}">
                      <a16:creationId xmlns:a16="http://schemas.microsoft.com/office/drawing/2014/main" id="{19454074-0129-4AA5-D6B6-0D5FF413EF2D}"/>
                    </a:ext>
                  </a:extLst>
                </p:cNvPr>
                <p:cNvCxnSpPr/>
                <p:nvPr/>
              </p:nvCxnSpPr>
              <p:spPr>
                <a:xfrm>
                  <a:off x="3436124" y="3634971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6" name="Straight Connector 555">
                <a:extLst>
                  <a:ext uri="{FF2B5EF4-FFF2-40B4-BE49-F238E27FC236}">
                    <a16:creationId xmlns:a16="http://schemas.microsoft.com/office/drawing/2014/main" id="{557FC1A3-F558-C394-01C0-F537908778C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810748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4" name="TextBox 563">
                <a:extLst>
                  <a:ext uri="{FF2B5EF4-FFF2-40B4-BE49-F238E27FC236}">
                    <a16:creationId xmlns:a16="http://schemas.microsoft.com/office/drawing/2014/main" id="{93D1EE40-59A1-7ECF-A022-47FD94D3DA82}"/>
                  </a:ext>
                </a:extLst>
              </p:cNvPr>
              <p:cNvSpPr txBox="1"/>
              <p:nvPr/>
            </p:nvSpPr>
            <p:spPr>
              <a:xfrm>
                <a:off x="3757657" y="4966305"/>
                <a:ext cx="309483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24</a:t>
                </a:r>
              </a:p>
            </p:txBody>
          </p:sp>
          <p:cxnSp>
            <p:nvCxnSpPr>
              <p:cNvPr id="321" name="Straight Connector 320">
                <a:extLst>
                  <a:ext uri="{FF2B5EF4-FFF2-40B4-BE49-F238E27FC236}">
                    <a16:creationId xmlns:a16="http://schemas.microsoft.com/office/drawing/2014/main" id="{1708166B-59BD-2EDA-4416-6341BD33FFC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869417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2" name="TextBox 321">
                <a:extLst>
                  <a:ext uri="{FF2B5EF4-FFF2-40B4-BE49-F238E27FC236}">
                    <a16:creationId xmlns:a16="http://schemas.microsoft.com/office/drawing/2014/main" id="{BF0D53C9-77C7-657B-2E66-27F7AE17B3FA}"/>
                  </a:ext>
                </a:extLst>
              </p:cNvPr>
              <p:cNvSpPr txBox="1"/>
              <p:nvPr/>
            </p:nvSpPr>
            <p:spPr>
              <a:xfrm>
                <a:off x="4695721" y="4966305"/>
                <a:ext cx="309483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36</a:t>
                </a:r>
              </a:p>
            </p:txBody>
          </p:sp>
          <p:cxnSp>
            <p:nvCxnSpPr>
              <p:cNvPr id="323" name="Straight Connector 322">
                <a:extLst>
                  <a:ext uri="{FF2B5EF4-FFF2-40B4-BE49-F238E27FC236}">
                    <a16:creationId xmlns:a16="http://schemas.microsoft.com/office/drawing/2014/main" id="{9B2F3852-801C-ED88-F703-F118104138B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57420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4" name="TextBox 323">
                <a:extLst>
                  <a:ext uri="{FF2B5EF4-FFF2-40B4-BE49-F238E27FC236}">
                    <a16:creationId xmlns:a16="http://schemas.microsoft.com/office/drawing/2014/main" id="{C287D919-3D9B-A838-6D0F-F52F717B4B54}"/>
                  </a:ext>
                </a:extLst>
              </p:cNvPr>
              <p:cNvSpPr txBox="1"/>
              <p:nvPr/>
            </p:nvSpPr>
            <p:spPr>
              <a:xfrm>
                <a:off x="2384041" y="4966305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6</a:t>
                </a:r>
              </a:p>
            </p:txBody>
          </p:sp>
          <p:grpSp>
            <p:nvGrpSpPr>
              <p:cNvPr id="727" name="Group 726">
                <a:extLst>
                  <a:ext uri="{FF2B5EF4-FFF2-40B4-BE49-F238E27FC236}">
                    <a16:creationId xmlns:a16="http://schemas.microsoft.com/office/drawing/2014/main" id="{CEC30D6E-AF78-0EFF-82EB-0DD0749F4B02}"/>
                  </a:ext>
                </a:extLst>
              </p:cNvPr>
              <p:cNvGrpSpPr/>
              <p:nvPr/>
            </p:nvGrpSpPr>
            <p:grpSpPr>
              <a:xfrm>
                <a:off x="2018109" y="2690070"/>
                <a:ext cx="3896117" cy="1442167"/>
                <a:chOff x="2018109" y="2690070"/>
                <a:chExt cx="3896117" cy="1442167"/>
              </a:xfrm>
            </p:grpSpPr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C58E4474-3187-F7B7-6567-481723CC0044}"/>
                    </a:ext>
                  </a:extLst>
                </p:cNvPr>
                <p:cNvSpPr/>
                <p:nvPr/>
              </p:nvSpPr>
              <p:spPr>
                <a:xfrm rot="2700000">
                  <a:off x="2018110" y="3996701"/>
                  <a:ext cx="135535" cy="13553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657" name="Group 656">
                  <a:extLst>
                    <a:ext uri="{FF2B5EF4-FFF2-40B4-BE49-F238E27FC236}">
                      <a16:creationId xmlns:a16="http://schemas.microsoft.com/office/drawing/2014/main" id="{50507292-6EC9-63BB-734A-4008DB0833A6}"/>
                    </a:ext>
                  </a:extLst>
                </p:cNvPr>
                <p:cNvGrpSpPr/>
                <p:nvPr/>
              </p:nvGrpSpPr>
              <p:grpSpPr>
                <a:xfrm>
                  <a:off x="2486657" y="3510311"/>
                  <a:ext cx="135538" cy="311907"/>
                  <a:chOff x="9145034" y="3345977"/>
                  <a:chExt cx="169948" cy="391092"/>
                </a:xfrm>
              </p:grpSpPr>
              <p:cxnSp>
                <p:nvCxnSpPr>
                  <p:cNvPr id="663" name="Straight Connector 662">
                    <a:extLst>
                      <a:ext uri="{FF2B5EF4-FFF2-40B4-BE49-F238E27FC236}">
                        <a16:creationId xmlns:a16="http://schemas.microsoft.com/office/drawing/2014/main" id="{D57F6F7B-A690-B53C-1C51-8C5ADC8959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21" y="328252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64" name="Straight Connector 663">
                    <a:extLst>
                      <a:ext uri="{FF2B5EF4-FFF2-40B4-BE49-F238E27FC236}">
                        <a16:creationId xmlns:a16="http://schemas.microsoft.com/office/drawing/2014/main" id="{765D3635-F883-93E0-4ECD-CF8306A349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21" y="3345977"/>
                    <a:ext cx="0" cy="382934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65" name="Straight Connector 664">
                    <a:extLst>
                      <a:ext uri="{FF2B5EF4-FFF2-40B4-BE49-F238E27FC236}">
                        <a16:creationId xmlns:a16="http://schemas.microsoft.com/office/drawing/2014/main" id="{875A040C-D391-D241-0234-CF0AD70001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21" y="3657778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666" name="Rectangle 665">
                    <a:extLst>
                      <a:ext uri="{FF2B5EF4-FFF2-40B4-BE49-F238E27FC236}">
                        <a16:creationId xmlns:a16="http://schemas.microsoft.com/office/drawing/2014/main" id="{55720647-F8D0-1142-4414-185DE7E4C49B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35" y="3465479"/>
                    <a:ext cx="169945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71" name="Group 670">
                  <a:extLst>
                    <a:ext uri="{FF2B5EF4-FFF2-40B4-BE49-F238E27FC236}">
                      <a16:creationId xmlns:a16="http://schemas.microsoft.com/office/drawing/2014/main" id="{321F8263-CDD8-6E7B-51FE-E09ADF5FB3EC}"/>
                    </a:ext>
                  </a:extLst>
                </p:cNvPr>
                <p:cNvGrpSpPr/>
                <p:nvPr/>
              </p:nvGrpSpPr>
              <p:grpSpPr>
                <a:xfrm>
                  <a:off x="2958185" y="3334138"/>
                  <a:ext cx="135538" cy="372670"/>
                  <a:chOff x="9145064" y="2942739"/>
                  <a:chExt cx="169948" cy="467281"/>
                </a:xfrm>
              </p:grpSpPr>
              <p:cxnSp>
                <p:nvCxnSpPr>
                  <p:cNvPr id="677" name="Straight Connector 676">
                    <a:extLst>
                      <a:ext uri="{FF2B5EF4-FFF2-40B4-BE49-F238E27FC236}">
                        <a16:creationId xmlns:a16="http://schemas.microsoft.com/office/drawing/2014/main" id="{652E30DA-1C84-1732-B87A-5BFFB4DF55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2863448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78" name="Straight Connector 677">
                    <a:extLst>
                      <a:ext uri="{FF2B5EF4-FFF2-40B4-BE49-F238E27FC236}">
                        <a16:creationId xmlns:a16="http://schemas.microsoft.com/office/drawing/2014/main" id="{ABEB78C9-6D19-E421-C709-A1C5ED9FF8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5" y="2944641"/>
                    <a:ext cx="0" cy="464013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79" name="Straight Connector 678">
                    <a:extLst>
                      <a:ext uri="{FF2B5EF4-FFF2-40B4-BE49-F238E27FC236}">
                        <a16:creationId xmlns:a16="http://schemas.microsoft.com/office/drawing/2014/main" id="{F32E55E9-36C0-0044-43F8-22BC01DE95B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3330729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680" name="Rectangle 679">
                    <a:extLst>
                      <a:ext uri="{FF2B5EF4-FFF2-40B4-BE49-F238E27FC236}">
                        <a16:creationId xmlns:a16="http://schemas.microsoft.com/office/drawing/2014/main" id="{28142C39-CD6E-C7CB-8EB7-0D10B70FAAFB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65" y="3078514"/>
                    <a:ext cx="169945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82" name="Group 681">
                  <a:extLst>
                    <a:ext uri="{FF2B5EF4-FFF2-40B4-BE49-F238E27FC236}">
                      <a16:creationId xmlns:a16="http://schemas.microsoft.com/office/drawing/2014/main" id="{D53CC4F2-BEDC-23DE-8E5B-84A8E3264077}"/>
                    </a:ext>
                  </a:extLst>
                </p:cNvPr>
                <p:cNvGrpSpPr/>
                <p:nvPr/>
              </p:nvGrpSpPr>
              <p:grpSpPr>
                <a:xfrm>
                  <a:off x="3896925" y="3162379"/>
                  <a:ext cx="135538" cy="530585"/>
                  <a:chOff x="9145046" y="3358495"/>
                  <a:chExt cx="169948" cy="665290"/>
                </a:xfrm>
              </p:grpSpPr>
              <p:cxnSp>
                <p:nvCxnSpPr>
                  <p:cNvPr id="688" name="Straight Connector 687">
                    <a:extLst>
                      <a:ext uri="{FF2B5EF4-FFF2-40B4-BE49-F238E27FC236}">
                        <a16:creationId xmlns:a16="http://schemas.microsoft.com/office/drawing/2014/main" id="{A8AD5BFD-B38E-6DCF-34CC-4F238715600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3279204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89" name="Straight Connector 688">
                    <a:extLst>
                      <a:ext uri="{FF2B5EF4-FFF2-40B4-BE49-F238E27FC236}">
                        <a16:creationId xmlns:a16="http://schemas.microsoft.com/office/drawing/2014/main" id="{E5481EE7-7170-7607-0D6E-FAADF52578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3363174"/>
                    <a:ext cx="0" cy="654488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90" name="Straight Connector 689">
                    <a:extLst>
                      <a:ext uri="{FF2B5EF4-FFF2-40B4-BE49-F238E27FC236}">
                        <a16:creationId xmlns:a16="http://schemas.microsoft.com/office/drawing/2014/main" id="{BC8EE77A-D7CD-C320-D53D-45FD175560C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3944494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691" name="Rectangle 690">
                    <a:extLst>
                      <a:ext uri="{FF2B5EF4-FFF2-40B4-BE49-F238E27FC236}">
                        <a16:creationId xmlns:a16="http://schemas.microsoft.com/office/drawing/2014/main" id="{CDB5E3D6-C634-61DC-7193-21DF07156D6E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7" y="3612026"/>
                    <a:ext cx="169945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93" name="Group 692">
                  <a:extLst>
                    <a:ext uri="{FF2B5EF4-FFF2-40B4-BE49-F238E27FC236}">
                      <a16:creationId xmlns:a16="http://schemas.microsoft.com/office/drawing/2014/main" id="{C157C644-8D21-2FD5-6F34-0DA4E7EF0E36}"/>
                    </a:ext>
                  </a:extLst>
                </p:cNvPr>
                <p:cNvGrpSpPr/>
                <p:nvPr/>
              </p:nvGrpSpPr>
              <p:grpSpPr>
                <a:xfrm>
                  <a:off x="4837864" y="3352131"/>
                  <a:ext cx="135538" cy="600327"/>
                  <a:chOff x="9145041" y="3636507"/>
                  <a:chExt cx="169948" cy="752740"/>
                </a:xfrm>
              </p:grpSpPr>
              <p:cxnSp>
                <p:nvCxnSpPr>
                  <p:cNvPr id="699" name="Straight Connector 698">
                    <a:extLst>
                      <a:ext uri="{FF2B5EF4-FFF2-40B4-BE49-F238E27FC236}">
                        <a16:creationId xmlns:a16="http://schemas.microsoft.com/office/drawing/2014/main" id="{27395A51-827E-1705-23F2-8D697A6C239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3557216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00" name="Straight Connector 699">
                    <a:extLst>
                      <a:ext uri="{FF2B5EF4-FFF2-40B4-BE49-F238E27FC236}">
                        <a16:creationId xmlns:a16="http://schemas.microsoft.com/office/drawing/2014/main" id="{C37FF75D-1F87-8A6F-FBF9-2EB9B9A09E9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3642123"/>
                    <a:ext cx="0" cy="74594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01" name="Straight Connector 700">
                    <a:extLst>
                      <a:ext uri="{FF2B5EF4-FFF2-40B4-BE49-F238E27FC236}">
                        <a16:creationId xmlns:a16="http://schemas.microsoft.com/office/drawing/2014/main" id="{DC035764-51A5-6C1A-EA2C-678291A4D98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4309956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702" name="Rectangle 701">
                    <a:extLst>
                      <a:ext uri="{FF2B5EF4-FFF2-40B4-BE49-F238E27FC236}">
                        <a16:creationId xmlns:a16="http://schemas.microsoft.com/office/drawing/2014/main" id="{B7F40AE5-9AB2-6356-431D-2F4C4DA948FB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2" y="3919382"/>
                    <a:ext cx="169945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4" name="Group 703">
                  <a:extLst>
                    <a:ext uri="{FF2B5EF4-FFF2-40B4-BE49-F238E27FC236}">
                      <a16:creationId xmlns:a16="http://schemas.microsoft.com/office/drawing/2014/main" id="{9909C2EC-B823-CBA7-583B-6EBFD485417A}"/>
                    </a:ext>
                  </a:extLst>
                </p:cNvPr>
                <p:cNvGrpSpPr/>
                <p:nvPr/>
              </p:nvGrpSpPr>
              <p:grpSpPr>
                <a:xfrm>
                  <a:off x="5778688" y="2690070"/>
                  <a:ext cx="135538" cy="854111"/>
                  <a:chOff x="9145042" y="2714213"/>
                  <a:chExt cx="169948" cy="1070954"/>
                </a:xfrm>
              </p:grpSpPr>
              <p:cxnSp>
                <p:nvCxnSpPr>
                  <p:cNvPr id="710" name="Straight Connector 709">
                    <a:extLst>
                      <a:ext uri="{FF2B5EF4-FFF2-40B4-BE49-F238E27FC236}">
                        <a16:creationId xmlns:a16="http://schemas.microsoft.com/office/drawing/2014/main" id="{778099F4-4BF4-5828-9828-72B7237BF5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263492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11" name="Straight Connector 710">
                    <a:extLst>
                      <a:ext uri="{FF2B5EF4-FFF2-40B4-BE49-F238E27FC236}">
                        <a16:creationId xmlns:a16="http://schemas.microsoft.com/office/drawing/2014/main" id="{38E1937D-0E4A-5798-6732-5A30F40660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5" y="2721116"/>
                    <a:ext cx="0" cy="1062868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12" name="Straight Connector 711">
                    <a:extLst>
                      <a:ext uri="{FF2B5EF4-FFF2-40B4-BE49-F238E27FC236}">
                        <a16:creationId xmlns:a16="http://schemas.microsoft.com/office/drawing/2014/main" id="{16C3968E-2CCF-7312-3F2E-C93E244468D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3705876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713" name="Rectangle 712">
                    <a:extLst>
                      <a:ext uri="{FF2B5EF4-FFF2-40B4-BE49-F238E27FC236}">
                        <a16:creationId xmlns:a16="http://schemas.microsoft.com/office/drawing/2014/main" id="{1A8D3611-1C4E-3C2C-843A-F95AC743C6C6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3" y="3152395"/>
                    <a:ext cx="169945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726" name="Freeform: Shape 725">
                  <a:extLst>
                    <a:ext uri="{FF2B5EF4-FFF2-40B4-BE49-F238E27FC236}">
                      <a16:creationId xmlns:a16="http://schemas.microsoft.com/office/drawing/2014/main" id="{A7A6492F-5DBA-7B80-82EA-A477C97BC1DF}"/>
                    </a:ext>
                  </a:extLst>
                </p:cNvPr>
                <p:cNvSpPr/>
                <p:nvPr/>
              </p:nvSpPr>
              <p:spPr>
                <a:xfrm>
                  <a:off x="2084070" y="3105150"/>
                  <a:ext cx="3760470" cy="956310"/>
                </a:xfrm>
                <a:custGeom>
                  <a:avLst/>
                  <a:gdLst>
                    <a:gd name="connsiteX0" fmla="*/ 0 w 3760470"/>
                    <a:gd name="connsiteY0" fmla="*/ 956310 h 956310"/>
                    <a:gd name="connsiteX1" fmla="*/ 470535 w 3760470"/>
                    <a:gd name="connsiteY1" fmla="*/ 565785 h 956310"/>
                    <a:gd name="connsiteX2" fmla="*/ 941070 w 3760470"/>
                    <a:gd name="connsiteY2" fmla="*/ 401955 h 956310"/>
                    <a:gd name="connsiteX3" fmla="*/ 1876425 w 3760470"/>
                    <a:gd name="connsiteY3" fmla="*/ 321945 h 956310"/>
                    <a:gd name="connsiteX4" fmla="*/ 2821305 w 3760470"/>
                    <a:gd name="connsiteY4" fmla="*/ 537210 h 956310"/>
                    <a:gd name="connsiteX5" fmla="*/ 3760470 w 3760470"/>
                    <a:gd name="connsiteY5" fmla="*/ 0 h 9563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760470" h="956310">
                      <a:moveTo>
                        <a:pt x="0" y="956310"/>
                      </a:moveTo>
                      <a:lnTo>
                        <a:pt x="470535" y="565785"/>
                      </a:lnTo>
                      <a:lnTo>
                        <a:pt x="941070" y="401955"/>
                      </a:lnTo>
                      <a:lnTo>
                        <a:pt x="1876425" y="321945"/>
                      </a:lnTo>
                      <a:lnTo>
                        <a:pt x="2821305" y="537210"/>
                      </a:lnTo>
                      <a:lnTo>
                        <a:pt x="3760470" y="0"/>
                      </a:lnTo>
                    </a:path>
                  </a:pathLst>
                </a:custGeom>
                <a:noFill/>
                <a:ln w="28575"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0A57A03B-FD56-2FFD-CC2C-B15AF8542CFF}"/>
                  </a:ext>
                </a:extLst>
              </p:cNvPr>
              <p:cNvSpPr txBox="1"/>
              <p:nvPr/>
            </p:nvSpPr>
            <p:spPr>
              <a:xfrm>
                <a:off x="3049210" y="4241306"/>
                <a:ext cx="30108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solidFill>
                      <a:srgbClr val="000000"/>
                    </a:solidFill>
                    <a:latin typeface="+mj-lt"/>
                    <a:cs typeface="Arial" panose="020B0604020202020204" pitchFamily="34" charset="0"/>
                  </a:rPr>
                  <a:t>Omnibus test p&lt;0.001</a:t>
                </a:r>
              </a:p>
            </p:txBody>
          </p:sp>
          <p:grpSp>
            <p:nvGrpSpPr>
              <p:cNvPr id="725" name="Group 724">
                <a:extLst>
                  <a:ext uri="{FF2B5EF4-FFF2-40B4-BE49-F238E27FC236}">
                    <a16:creationId xmlns:a16="http://schemas.microsoft.com/office/drawing/2014/main" id="{CD83A4F7-942B-9481-029D-17ECD7D9B867}"/>
                  </a:ext>
                </a:extLst>
              </p:cNvPr>
              <p:cNvGrpSpPr/>
              <p:nvPr/>
            </p:nvGrpSpPr>
            <p:grpSpPr>
              <a:xfrm>
                <a:off x="1904002" y="2773618"/>
                <a:ext cx="3896116" cy="1358618"/>
                <a:chOff x="1904002" y="2773618"/>
                <a:chExt cx="3896116" cy="1358618"/>
              </a:xfrm>
            </p:grpSpPr>
            <p:sp>
              <p:nvSpPr>
                <p:cNvPr id="647" name="Rectangle 646">
                  <a:extLst>
                    <a:ext uri="{FF2B5EF4-FFF2-40B4-BE49-F238E27FC236}">
                      <a16:creationId xmlns:a16="http://schemas.microsoft.com/office/drawing/2014/main" id="{8307E987-209B-35B6-A35C-587C715F3558}"/>
                    </a:ext>
                  </a:extLst>
                </p:cNvPr>
                <p:cNvSpPr/>
                <p:nvPr/>
              </p:nvSpPr>
              <p:spPr>
                <a:xfrm rot="2700000">
                  <a:off x="1904003" y="3996700"/>
                  <a:ext cx="135535" cy="13553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658" name="Group 657">
                  <a:extLst>
                    <a:ext uri="{FF2B5EF4-FFF2-40B4-BE49-F238E27FC236}">
                      <a16:creationId xmlns:a16="http://schemas.microsoft.com/office/drawing/2014/main" id="{3CE2062B-632A-807E-1C36-AD637DA718FF}"/>
                    </a:ext>
                  </a:extLst>
                </p:cNvPr>
                <p:cNvGrpSpPr/>
                <p:nvPr/>
              </p:nvGrpSpPr>
              <p:grpSpPr>
                <a:xfrm>
                  <a:off x="2372558" y="3025552"/>
                  <a:ext cx="135538" cy="311896"/>
                  <a:chOff x="9145042" y="2738172"/>
                  <a:chExt cx="169948" cy="391081"/>
                </a:xfrm>
              </p:grpSpPr>
              <p:cxnSp>
                <p:nvCxnSpPr>
                  <p:cNvPr id="659" name="Straight Connector 658">
                    <a:extLst>
                      <a:ext uri="{FF2B5EF4-FFF2-40B4-BE49-F238E27FC236}">
                        <a16:creationId xmlns:a16="http://schemas.microsoft.com/office/drawing/2014/main" id="{24568906-7384-AFC6-CBC0-ABB8400B04D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2658881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60" name="Straight Connector 659">
                    <a:extLst>
                      <a:ext uri="{FF2B5EF4-FFF2-40B4-BE49-F238E27FC236}">
                        <a16:creationId xmlns:a16="http://schemas.microsoft.com/office/drawing/2014/main" id="{DC21A702-28A5-9889-4831-5D30D7B8D64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2740040"/>
                    <a:ext cx="0" cy="386960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61" name="Straight Connector 660">
                    <a:extLst>
                      <a:ext uri="{FF2B5EF4-FFF2-40B4-BE49-F238E27FC236}">
                        <a16:creationId xmlns:a16="http://schemas.microsoft.com/office/drawing/2014/main" id="{3ACA54FA-27C2-F003-BAB9-170D48E6301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304996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662" name="Rectangle 661">
                    <a:extLst>
                      <a:ext uri="{FF2B5EF4-FFF2-40B4-BE49-F238E27FC236}">
                        <a16:creationId xmlns:a16="http://schemas.microsoft.com/office/drawing/2014/main" id="{27C3CE59-42F9-ADE3-A324-BC9BC17BDE91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3" y="2842105"/>
                    <a:ext cx="169945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72" name="Group 671">
                  <a:extLst>
                    <a:ext uri="{FF2B5EF4-FFF2-40B4-BE49-F238E27FC236}">
                      <a16:creationId xmlns:a16="http://schemas.microsoft.com/office/drawing/2014/main" id="{78AF6912-894B-9C3D-CAD8-0FF563E55E86}"/>
                    </a:ext>
                  </a:extLst>
                </p:cNvPr>
                <p:cNvGrpSpPr/>
                <p:nvPr/>
              </p:nvGrpSpPr>
              <p:grpSpPr>
                <a:xfrm>
                  <a:off x="2844054" y="2879860"/>
                  <a:ext cx="135538" cy="392653"/>
                  <a:chOff x="9145040" y="2373194"/>
                  <a:chExt cx="169948" cy="492349"/>
                </a:xfrm>
              </p:grpSpPr>
              <p:cxnSp>
                <p:nvCxnSpPr>
                  <p:cNvPr id="673" name="Straight Connector 672">
                    <a:extLst>
                      <a:ext uri="{FF2B5EF4-FFF2-40B4-BE49-F238E27FC236}">
                        <a16:creationId xmlns:a16="http://schemas.microsoft.com/office/drawing/2014/main" id="{F31D2482-97EE-B656-246A-D77AF23019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2293903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74" name="Straight Connector 673">
                    <a:extLst>
                      <a:ext uri="{FF2B5EF4-FFF2-40B4-BE49-F238E27FC236}">
                        <a16:creationId xmlns:a16="http://schemas.microsoft.com/office/drawing/2014/main" id="{55BEE4A8-4CDD-8684-7E18-A3B6E32E94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2376492"/>
                    <a:ext cx="0" cy="482233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75" name="Straight Connector 674">
                    <a:extLst>
                      <a:ext uri="{FF2B5EF4-FFF2-40B4-BE49-F238E27FC236}">
                        <a16:creationId xmlns:a16="http://schemas.microsoft.com/office/drawing/2014/main" id="{33AED8CF-7E02-1E09-7A7C-466E63EE1CC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278625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676" name="Rectangle 675">
                    <a:extLst>
                      <a:ext uri="{FF2B5EF4-FFF2-40B4-BE49-F238E27FC236}">
                        <a16:creationId xmlns:a16="http://schemas.microsoft.com/office/drawing/2014/main" id="{04F5EA55-D908-67C4-FBAB-EBCA26687A1C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1" y="2522295"/>
                    <a:ext cx="169945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83" name="Group 682">
                  <a:extLst>
                    <a:ext uri="{FF2B5EF4-FFF2-40B4-BE49-F238E27FC236}">
                      <a16:creationId xmlns:a16="http://schemas.microsoft.com/office/drawing/2014/main" id="{2227FE01-D9B8-E479-3D20-8F2B5B9D2C9B}"/>
                    </a:ext>
                  </a:extLst>
                </p:cNvPr>
                <p:cNvGrpSpPr/>
                <p:nvPr/>
              </p:nvGrpSpPr>
              <p:grpSpPr>
                <a:xfrm>
                  <a:off x="3782814" y="2824622"/>
                  <a:ext cx="135538" cy="525631"/>
                  <a:chOff x="9145041" y="2935030"/>
                  <a:chExt cx="169948" cy="659088"/>
                </a:xfrm>
              </p:grpSpPr>
              <p:cxnSp>
                <p:nvCxnSpPr>
                  <p:cNvPr id="684" name="Straight Connector 683">
                    <a:extLst>
                      <a:ext uri="{FF2B5EF4-FFF2-40B4-BE49-F238E27FC236}">
                        <a16:creationId xmlns:a16="http://schemas.microsoft.com/office/drawing/2014/main" id="{7312E765-0A44-298E-A022-CB2B880CEF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2855739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85" name="Straight Connector 684">
                    <a:extLst>
                      <a:ext uri="{FF2B5EF4-FFF2-40B4-BE49-F238E27FC236}">
                        <a16:creationId xmlns:a16="http://schemas.microsoft.com/office/drawing/2014/main" id="{DCB182A6-9F98-045A-0EA8-E1011390280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4" y="2938037"/>
                    <a:ext cx="0" cy="654499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86" name="Straight Connector 685">
                    <a:extLst>
                      <a:ext uri="{FF2B5EF4-FFF2-40B4-BE49-F238E27FC236}">
                        <a16:creationId xmlns:a16="http://schemas.microsoft.com/office/drawing/2014/main" id="{00714BAA-5A39-A174-2825-421186F619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4" y="3514827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687" name="Rectangle 686">
                    <a:extLst>
                      <a:ext uri="{FF2B5EF4-FFF2-40B4-BE49-F238E27FC236}">
                        <a16:creationId xmlns:a16="http://schemas.microsoft.com/office/drawing/2014/main" id="{55A6D805-9777-E4B5-D3D8-149AFA80AEF7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2" y="3172033"/>
                    <a:ext cx="169945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94" name="Group 693">
                  <a:extLst>
                    <a:ext uri="{FF2B5EF4-FFF2-40B4-BE49-F238E27FC236}">
                      <a16:creationId xmlns:a16="http://schemas.microsoft.com/office/drawing/2014/main" id="{FD6535E6-AB12-CA55-EEF2-DAE9353A071F}"/>
                    </a:ext>
                  </a:extLst>
                </p:cNvPr>
                <p:cNvGrpSpPr/>
                <p:nvPr/>
              </p:nvGrpSpPr>
              <p:grpSpPr>
                <a:xfrm>
                  <a:off x="4723725" y="2878376"/>
                  <a:ext cx="135538" cy="592133"/>
                  <a:chOff x="9145009" y="3042424"/>
                  <a:chExt cx="169948" cy="742454"/>
                </a:xfrm>
              </p:grpSpPr>
              <p:cxnSp>
                <p:nvCxnSpPr>
                  <p:cNvPr id="695" name="Straight Connector 694">
                    <a:extLst>
                      <a:ext uri="{FF2B5EF4-FFF2-40B4-BE49-F238E27FC236}">
                        <a16:creationId xmlns:a16="http://schemas.microsoft.com/office/drawing/2014/main" id="{2984F814-4E7B-77EA-BA07-C017A6DB4CA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06" y="2963133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96" name="Straight Connector 695">
                    <a:extLst>
                      <a:ext uri="{FF2B5EF4-FFF2-40B4-BE49-F238E27FC236}">
                        <a16:creationId xmlns:a16="http://schemas.microsoft.com/office/drawing/2014/main" id="{562218AA-B2C5-9764-02D7-C658EE7DF3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06" y="3047300"/>
                    <a:ext cx="0" cy="736286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697" name="Straight Connector 696">
                    <a:extLst>
                      <a:ext uri="{FF2B5EF4-FFF2-40B4-BE49-F238E27FC236}">
                        <a16:creationId xmlns:a16="http://schemas.microsoft.com/office/drawing/2014/main" id="{E6C70713-4B3D-0B3F-4B70-BEAA5662E45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06" y="3705587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698" name="Rectangle 697">
                    <a:extLst>
                      <a:ext uri="{FF2B5EF4-FFF2-40B4-BE49-F238E27FC236}">
                        <a16:creationId xmlns:a16="http://schemas.microsoft.com/office/drawing/2014/main" id="{6641693B-2A94-1882-3EB2-9A3030FF4C8F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13" y="3326999"/>
                    <a:ext cx="169940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5" name="Group 704">
                  <a:extLst>
                    <a:ext uri="{FF2B5EF4-FFF2-40B4-BE49-F238E27FC236}">
                      <a16:creationId xmlns:a16="http://schemas.microsoft.com/office/drawing/2014/main" id="{1791E6D9-A264-FCBF-B3C4-841726188CB5}"/>
                    </a:ext>
                  </a:extLst>
                </p:cNvPr>
                <p:cNvGrpSpPr/>
                <p:nvPr/>
              </p:nvGrpSpPr>
              <p:grpSpPr>
                <a:xfrm>
                  <a:off x="5664580" y="2773618"/>
                  <a:ext cx="135538" cy="823928"/>
                  <a:chOff x="9145041" y="2818967"/>
                  <a:chExt cx="169948" cy="1033106"/>
                </a:xfrm>
              </p:grpSpPr>
              <p:cxnSp>
                <p:nvCxnSpPr>
                  <p:cNvPr id="706" name="Straight Connector 705">
                    <a:extLst>
                      <a:ext uri="{FF2B5EF4-FFF2-40B4-BE49-F238E27FC236}">
                        <a16:creationId xmlns:a16="http://schemas.microsoft.com/office/drawing/2014/main" id="{6C85A7A2-45A6-6C32-0873-5EE96184BCD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2739676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07" name="Straight Connector 706">
                    <a:extLst>
                      <a:ext uri="{FF2B5EF4-FFF2-40B4-BE49-F238E27FC236}">
                        <a16:creationId xmlns:a16="http://schemas.microsoft.com/office/drawing/2014/main" id="{1D84A601-7535-A44D-8D5A-0EAAFA6A671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230015" y="2823822"/>
                    <a:ext cx="0" cy="102707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708" name="Straight Connector 707">
                    <a:extLst>
                      <a:ext uri="{FF2B5EF4-FFF2-40B4-BE49-F238E27FC236}">
                        <a16:creationId xmlns:a16="http://schemas.microsoft.com/office/drawing/2014/main" id="{F605BE76-2BFF-A7F2-44C1-716F0CB73FF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230015" y="3772782"/>
                    <a:ext cx="0" cy="158582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709" name="Rectangle 708">
                    <a:extLst>
                      <a:ext uri="{FF2B5EF4-FFF2-40B4-BE49-F238E27FC236}">
                        <a16:creationId xmlns:a16="http://schemas.microsoft.com/office/drawing/2014/main" id="{A85A7E02-25AF-2518-94D1-32E7C9F053A9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9145043" y="3249994"/>
                    <a:ext cx="169944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724" name="Freeform: Shape 723">
                  <a:extLst>
                    <a:ext uri="{FF2B5EF4-FFF2-40B4-BE49-F238E27FC236}">
                      <a16:creationId xmlns:a16="http://schemas.microsoft.com/office/drawing/2014/main" id="{EE69AEC9-C3DA-CC8B-BCF3-E92B49582949}"/>
                    </a:ext>
                  </a:extLst>
                </p:cNvPr>
                <p:cNvSpPr/>
                <p:nvPr/>
              </p:nvSpPr>
              <p:spPr>
                <a:xfrm>
                  <a:off x="1971675" y="3067050"/>
                  <a:ext cx="3764280" cy="994410"/>
                </a:xfrm>
                <a:custGeom>
                  <a:avLst/>
                  <a:gdLst>
                    <a:gd name="connsiteX0" fmla="*/ 0 w 3764280"/>
                    <a:gd name="connsiteY0" fmla="*/ 994410 h 994410"/>
                    <a:gd name="connsiteX1" fmla="*/ 466725 w 3764280"/>
                    <a:gd name="connsiteY1" fmla="*/ 110490 h 994410"/>
                    <a:gd name="connsiteX2" fmla="*/ 941070 w 3764280"/>
                    <a:gd name="connsiteY2" fmla="*/ 0 h 994410"/>
                    <a:gd name="connsiteX3" fmla="*/ 1880235 w 3764280"/>
                    <a:gd name="connsiteY3" fmla="*/ 13335 h 994410"/>
                    <a:gd name="connsiteX4" fmla="*/ 2819400 w 3764280"/>
                    <a:gd name="connsiteY4" fmla="*/ 106680 h 994410"/>
                    <a:gd name="connsiteX5" fmla="*/ 3764280 w 3764280"/>
                    <a:gd name="connsiteY5" fmla="*/ 118110 h 994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764280" h="994410">
                      <a:moveTo>
                        <a:pt x="0" y="994410"/>
                      </a:moveTo>
                      <a:lnTo>
                        <a:pt x="466725" y="110490"/>
                      </a:lnTo>
                      <a:lnTo>
                        <a:pt x="941070" y="0"/>
                      </a:lnTo>
                      <a:lnTo>
                        <a:pt x="1880235" y="13335"/>
                      </a:lnTo>
                      <a:lnTo>
                        <a:pt x="2819400" y="106680"/>
                      </a:lnTo>
                      <a:lnTo>
                        <a:pt x="3764280" y="118110"/>
                      </a:lnTo>
                    </a:path>
                  </a:pathLst>
                </a:custGeom>
                <a:noFill/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40488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Anaemia</a:t>
            </a:r>
            <a:r>
              <a:rPr lang="en-GB" dirty="0">
                <a:solidFill>
                  <a:srgbClr val="006EAB"/>
                </a:solidFill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Hb, haemoglobin l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evel; HIS-Q, Hypogonadism Impact of Symptoms Questionnaire; SE, stand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ard error.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</a:b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4" y="1340465"/>
            <a:ext cx="11336133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9772740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Relation of change in Hb and energy levels in men with anaemia</a:t>
            </a:r>
          </a:p>
        </p:txBody>
      </p:sp>
      <p:grpSp>
        <p:nvGrpSpPr>
          <p:cNvPr id="1003" name="Group 1002">
            <a:extLst>
              <a:ext uri="{FF2B5EF4-FFF2-40B4-BE49-F238E27FC236}">
                <a16:creationId xmlns:a16="http://schemas.microsoft.com/office/drawing/2014/main" id="{1EC2855F-ED12-C224-9F7D-3A1E89CC6B5B}"/>
              </a:ext>
            </a:extLst>
          </p:cNvPr>
          <p:cNvGrpSpPr/>
          <p:nvPr/>
        </p:nvGrpSpPr>
        <p:grpSpPr>
          <a:xfrm>
            <a:off x="1090014" y="2024513"/>
            <a:ext cx="9479414" cy="3692997"/>
            <a:chOff x="1090014" y="2024513"/>
            <a:chExt cx="9479414" cy="3692997"/>
          </a:xfrm>
        </p:grpSpPr>
        <p:sp>
          <p:nvSpPr>
            <p:cNvPr id="907" name="Rounded Rectangle 57">
              <a:extLst>
                <a:ext uri="{FF2B5EF4-FFF2-40B4-BE49-F238E27FC236}">
                  <a16:creationId xmlns:a16="http://schemas.microsoft.com/office/drawing/2014/main" id="{3B0000DB-3B77-79BA-9C56-B2CF5FB12F75}"/>
                </a:ext>
              </a:extLst>
            </p:cNvPr>
            <p:cNvSpPr/>
            <p:nvPr/>
          </p:nvSpPr>
          <p:spPr>
            <a:xfrm>
              <a:off x="1090014" y="2024513"/>
              <a:ext cx="9479414" cy="3692997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39" name="TextBox 538">
              <a:extLst>
                <a:ext uri="{FF2B5EF4-FFF2-40B4-BE49-F238E27FC236}">
                  <a16:creationId xmlns:a16="http://schemas.microsoft.com/office/drawing/2014/main" id="{F070B679-B557-DA20-0281-9B95312DA987}"/>
                </a:ext>
              </a:extLst>
            </p:cNvPr>
            <p:cNvSpPr txBox="1"/>
            <p:nvPr/>
          </p:nvSpPr>
          <p:spPr>
            <a:xfrm>
              <a:off x="1615843" y="3922455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8CDADE4-F1D6-01E8-2987-295C6B093756}"/>
                </a:ext>
              </a:extLst>
            </p:cNvPr>
            <p:cNvSpPr txBox="1"/>
            <p:nvPr/>
          </p:nvSpPr>
          <p:spPr>
            <a:xfrm>
              <a:off x="7314243" y="2170466"/>
              <a:ext cx="3107745" cy="1208842"/>
            </a:xfrm>
            <a:prstGeom prst="round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ts val="300"/>
                </a:spcAft>
              </a:pPr>
              <a:r>
                <a:rPr lang="en-US" sz="1600" spc="-30" dirty="0">
                  <a:solidFill>
                    <a:schemeClr val="accent1"/>
                  </a:solidFill>
                  <a:latin typeface="+mj-lt"/>
                  <a:cs typeface="Arial" panose="020B0604020202020204" pitchFamily="34" charset="0"/>
                </a:rPr>
                <a:t>Small but significant </a:t>
              </a:r>
              <a:br>
                <a:rPr lang="en-US" sz="1600" spc="-30" dirty="0">
                  <a:solidFill>
                    <a:schemeClr val="accent1"/>
                  </a:solidFill>
                  <a:latin typeface="+mj-lt"/>
                  <a:cs typeface="Arial" panose="020B0604020202020204" pitchFamily="34" charset="0"/>
                </a:rPr>
              </a:br>
              <a:r>
                <a:rPr lang="en-US" sz="1600" spc="-30" dirty="0">
                  <a:solidFill>
                    <a:schemeClr val="accent1"/>
                  </a:solidFill>
                  <a:latin typeface="+mj-lt"/>
                  <a:cs typeface="Arial" panose="020B0604020202020204" pitchFamily="34" charset="0"/>
                </a:rPr>
                <a:t>improvement in energy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ts val="300"/>
                </a:spcAft>
              </a:pPr>
              <a:r>
                <a:rPr lang="en-US" sz="1400" spc="-30" dirty="0">
                  <a:solidFill>
                    <a:schemeClr val="accent5"/>
                  </a:solidFill>
                  <a:cs typeface="Arial" panose="020B0604020202020204" pitchFamily="34" charset="0"/>
                </a:rPr>
                <a:t>Estimated slope (SE) -0.14 (0.055)</a:t>
              </a:r>
              <a:br>
                <a:rPr lang="en-US" sz="1400" spc="-30" dirty="0">
                  <a:solidFill>
                    <a:schemeClr val="accent5"/>
                  </a:solidFill>
                  <a:cs typeface="Arial" panose="020B0604020202020204" pitchFamily="34" charset="0"/>
                </a:rPr>
              </a:br>
              <a:r>
                <a:rPr lang="en-US" sz="1400" dirty="0">
                  <a:solidFill>
                    <a:schemeClr val="accent5"/>
                  </a:solidFill>
                  <a:cs typeface="Arial" panose="020B0604020202020204" pitchFamily="34" charset="0"/>
                </a:rPr>
                <a:t>p=0.012</a:t>
              </a:r>
            </a:p>
          </p:txBody>
        </p:sp>
        <p:grpSp>
          <p:nvGrpSpPr>
            <p:cNvPr id="704" name="Group 703">
              <a:extLst>
                <a:ext uri="{FF2B5EF4-FFF2-40B4-BE49-F238E27FC236}">
                  <a16:creationId xmlns:a16="http://schemas.microsoft.com/office/drawing/2014/main" id="{A1DC5242-8915-BF98-2FC5-83E82E20099F}"/>
                </a:ext>
              </a:extLst>
            </p:cNvPr>
            <p:cNvGrpSpPr/>
            <p:nvPr/>
          </p:nvGrpSpPr>
          <p:grpSpPr>
            <a:xfrm>
              <a:off x="1265696" y="2039003"/>
              <a:ext cx="9248247" cy="3559012"/>
              <a:chOff x="1265696" y="2039003"/>
              <a:chExt cx="9248247" cy="3559012"/>
            </a:xfrm>
          </p:grpSpPr>
          <p:sp>
            <p:nvSpPr>
              <p:cNvPr id="538" name="TextBox 537">
                <a:extLst>
                  <a:ext uri="{FF2B5EF4-FFF2-40B4-BE49-F238E27FC236}">
                    <a16:creationId xmlns:a16="http://schemas.microsoft.com/office/drawing/2014/main" id="{7C352D9E-751C-4FA9-64E2-468D1ACBEB50}"/>
                  </a:ext>
                </a:extLst>
              </p:cNvPr>
              <p:cNvSpPr txBox="1"/>
              <p:nvPr/>
            </p:nvSpPr>
            <p:spPr>
              <a:xfrm rot="16200000">
                <a:off x="-198531" y="3503230"/>
                <a:ext cx="3373703" cy="4452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spc="-20" dirty="0">
                    <a:solidFill>
                      <a:srgbClr val="000000"/>
                    </a:solidFill>
                    <a:latin typeface="Poppins Medium"/>
                  </a:rPr>
                  <a:t>Average change</a:t>
                </a:r>
                <a:r>
                  <a:rPr kumimoji="0" lang="en-GB" sz="1600" i="0" u="none" strike="noStrike" kern="1200" cap="none" spc="-2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 from baseline </a:t>
                </a:r>
                <a:br>
                  <a:rPr kumimoji="0" lang="en-GB" sz="1600" i="0" u="none" strike="noStrike" kern="1200" cap="none" spc="-2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</a:br>
                <a:r>
                  <a:rPr kumimoji="0" lang="en-GB" sz="1600" i="0" u="none" strike="noStrike" kern="1200" cap="none" spc="-2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in HIS-Q energy domain score</a:t>
                </a:r>
              </a:p>
            </p:txBody>
          </p:sp>
          <p:sp>
            <p:nvSpPr>
              <p:cNvPr id="540" name="Freeform: Shape 182">
                <a:extLst>
                  <a:ext uri="{FF2B5EF4-FFF2-40B4-BE49-F238E27FC236}">
                    <a16:creationId xmlns:a16="http://schemas.microsoft.com/office/drawing/2014/main" id="{63B0833F-72CC-B4F4-C37D-07526AF60FB9}"/>
                  </a:ext>
                </a:extLst>
              </p:cNvPr>
              <p:cNvSpPr/>
              <p:nvPr/>
            </p:nvSpPr>
            <p:spPr>
              <a:xfrm>
                <a:off x="2160204" y="2219889"/>
                <a:ext cx="128253" cy="2748628"/>
              </a:xfrm>
              <a:custGeom>
                <a:avLst/>
                <a:gdLst>
                  <a:gd name="connsiteX0" fmla="*/ 0 w 2480261"/>
                  <a:gd name="connsiteY0" fmla="*/ 0 h 1722840"/>
                  <a:gd name="connsiteX1" fmla="*/ 0 w 2480261"/>
                  <a:gd name="connsiteY1" fmla="*/ 1722840 h 1722840"/>
                  <a:gd name="connsiteX2" fmla="*/ 2480261 w 2480261"/>
                  <a:gd name="connsiteY2" fmla="*/ 1722840 h 1722840"/>
                  <a:gd name="connsiteX0" fmla="*/ 0 w 0"/>
                  <a:gd name="connsiteY0" fmla="*/ 0 h 1722840"/>
                  <a:gd name="connsiteX1" fmla="*/ 0 w 0"/>
                  <a:gd name="connsiteY1" fmla="*/ 1722840 h 1722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722840">
                    <a:moveTo>
                      <a:pt x="0" y="0"/>
                    </a:moveTo>
                    <a:lnTo>
                      <a:pt x="0" y="1722840"/>
                    </a:lnTo>
                  </a:path>
                </a:pathLst>
              </a:custGeom>
              <a:noFill/>
              <a:ln w="19050" cap="sq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grpSp>
            <p:nvGrpSpPr>
              <p:cNvPr id="541" name="Group 540">
                <a:extLst>
                  <a:ext uri="{FF2B5EF4-FFF2-40B4-BE49-F238E27FC236}">
                    <a16:creationId xmlns:a16="http://schemas.microsoft.com/office/drawing/2014/main" id="{7B060A96-CDE8-1BF5-023F-0BE3E082D08A}"/>
                  </a:ext>
                </a:extLst>
              </p:cNvPr>
              <p:cNvGrpSpPr/>
              <p:nvPr/>
            </p:nvGrpSpPr>
            <p:grpSpPr>
              <a:xfrm>
                <a:off x="1703068" y="2125945"/>
                <a:ext cx="457833" cy="184666"/>
                <a:chOff x="3039491" y="4012552"/>
                <a:chExt cx="457833" cy="142545"/>
              </a:xfrm>
            </p:grpSpPr>
            <p:sp>
              <p:nvSpPr>
                <p:cNvPr id="574" name="TextBox 573">
                  <a:extLst>
                    <a:ext uri="{FF2B5EF4-FFF2-40B4-BE49-F238E27FC236}">
                      <a16:creationId xmlns:a16="http://schemas.microsoft.com/office/drawing/2014/main" id="{78399D9E-A8D3-B34E-EAC5-CF9A418C9A53}"/>
                    </a:ext>
                  </a:extLst>
                </p:cNvPr>
                <p:cNvSpPr txBox="1"/>
                <p:nvPr/>
              </p:nvSpPr>
              <p:spPr>
                <a:xfrm>
                  <a:off x="3039491" y="4012552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4</a:t>
                  </a:r>
                </a:p>
              </p:txBody>
            </p:sp>
            <p:cxnSp>
              <p:nvCxnSpPr>
                <p:cNvPr id="575" name="Straight Connector 574">
                  <a:extLst>
                    <a:ext uri="{FF2B5EF4-FFF2-40B4-BE49-F238E27FC236}">
                      <a16:creationId xmlns:a16="http://schemas.microsoft.com/office/drawing/2014/main" id="{5A70B183-029B-FD5B-A042-8CE1C0ADA8F8}"/>
                    </a:ext>
                  </a:extLst>
                </p:cNvPr>
                <p:cNvCxnSpPr/>
                <p:nvPr/>
              </p:nvCxnSpPr>
              <p:spPr>
                <a:xfrm>
                  <a:off x="3436124" y="4085609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2" name="Group 541">
                <a:extLst>
                  <a:ext uri="{FF2B5EF4-FFF2-40B4-BE49-F238E27FC236}">
                    <a16:creationId xmlns:a16="http://schemas.microsoft.com/office/drawing/2014/main" id="{A6843C16-02F5-B16D-B224-55A9D90C64FB}"/>
                  </a:ext>
                </a:extLst>
              </p:cNvPr>
              <p:cNvGrpSpPr/>
              <p:nvPr/>
            </p:nvGrpSpPr>
            <p:grpSpPr>
              <a:xfrm>
                <a:off x="1751362" y="3633521"/>
                <a:ext cx="409539" cy="184666"/>
                <a:chOff x="3087785" y="4744547"/>
                <a:chExt cx="409539" cy="142545"/>
              </a:xfrm>
            </p:grpSpPr>
            <p:sp>
              <p:nvSpPr>
                <p:cNvPr id="572" name="TextBox 571">
                  <a:extLst>
                    <a:ext uri="{FF2B5EF4-FFF2-40B4-BE49-F238E27FC236}">
                      <a16:creationId xmlns:a16="http://schemas.microsoft.com/office/drawing/2014/main" id="{2960A7C7-CC30-7AB3-5D53-C2B60B21AD87}"/>
                    </a:ext>
                  </a:extLst>
                </p:cNvPr>
                <p:cNvSpPr txBox="1"/>
                <p:nvPr/>
              </p:nvSpPr>
              <p:spPr>
                <a:xfrm>
                  <a:off x="3087785" y="4744547"/>
                  <a:ext cx="332844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</a:t>
                  </a:r>
                </a:p>
              </p:txBody>
            </p:sp>
            <p:cxnSp>
              <p:nvCxnSpPr>
                <p:cNvPr id="573" name="Straight Connector 572">
                  <a:extLst>
                    <a:ext uri="{FF2B5EF4-FFF2-40B4-BE49-F238E27FC236}">
                      <a16:creationId xmlns:a16="http://schemas.microsoft.com/office/drawing/2014/main" id="{9FED89BB-B8A9-0F98-CF75-10AD968CA2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36124" y="4818288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5" name="Straight Connector 544">
                <a:extLst>
                  <a:ext uri="{FF2B5EF4-FFF2-40B4-BE49-F238E27FC236}">
                    <a16:creationId xmlns:a16="http://schemas.microsoft.com/office/drawing/2014/main" id="{0CBF090A-CC60-B9F5-1534-E89DF6B1F2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49231" y="4980989"/>
                <a:ext cx="8219226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6" name="TextBox 545">
                <a:extLst>
                  <a:ext uri="{FF2B5EF4-FFF2-40B4-BE49-F238E27FC236}">
                    <a16:creationId xmlns:a16="http://schemas.microsoft.com/office/drawing/2014/main" id="{22056441-48D1-CB2C-4FB8-8FE60C4FCBF1}"/>
                  </a:ext>
                </a:extLst>
              </p:cNvPr>
              <p:cNvSpPr txBox="1"/>
              <p:nvPr/>
            </p:nvSpPr>
            <p:spPr>
              <a:xfrm>
                <a:off x="2402466" y="5086881"/>
                <a:ext cx="273101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-4</a:t>
                </a:r>
              </a:p>
            </p:txBody>
          </p:sp>
          <p:cxnSp>
            <p:nvCxnSpPr>
              <p:cNvPr id="547" name="Straight Connector 546">
                <a:extLst>
                  <a:ext uri="{FF2B5EF4-FFF2-40B4-BE49-F238E27FC236}">
                    <a16:creationId xmlns:a16="http://schemas.microsoft.com/office/drawing/2014/main" id="{5A0EE401-8E45-4B06-4101-E53FADDF699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137558" y="5020631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8" name="TextBox 547">
                <a:extLst>
                  <a:ext uri="{FF2B5EF4-FFF2-40B4-BE49-F238E27FC236}">
                    <a16:creationId xmlns:a16="http://schemas.microsoft.com/office/drawing/2014/main" id="{4150731C-B833-1886-82BE-428FFAA644F9}"/>
                  </a:ext>
                </a:extLst>
              </p:cNvPr>
              <p:cNvSpPr txBox="1"/>
              <p:nvPr/>
            </p:nvSpPr>
            <p:spPr>
              <a:xfrm>
                <a:off x="6359276" y="5086881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2</a:t>
                </a:r>
              </a:p>
            </p:txBody>
          </p:sp>
          <p:cxnSp>
            <p:nvCxnSpPr>
              <p:cNvPr id="549" name="Straight Connector 548">
                <a:extLst>
                  <a:ext uri="{FF2B5EF4-FFF2-40B4-BE49-F238E27FC236}">
                    <a16:creationId xmlns:a16="http://schemas.microsoft.com/office/drawing/2014/main" id="{86A35944-14DD-CC21-99BE-51E85610A39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545280" y="5020631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Straight Connector 549">
                <a:extLst>
                  <a:ext uri="{FF2B5EF4-FFF2-40B4-BE49-F238E27FC236}">
                    <a16:creationId xmlns:a16="http://schemas.microsoft.com/office/drawing/2014/main" id="{4C2A50EA-456F-65B6-6CB0-07B4141A801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0322111" y="5020631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1" name="TextBox 550">
                <a:extLst>
                  <a:ext uri="{FF2B5EF4-FFF2-40B4-BE49-F238E27FC236}">
                    <a16:creationId xmlns:a16="http://schemas.microsoft.com/office/drawing/2014/main" id="{F6C53A3B-3E34-A192-CED5-49D37B8A81AF}"/>
                  </a:ext>
                </a:extLst>
              </p:cNvPr>
              <p:cNvSpPr txBox="1"/>
              <p:nvPr/>
            </p:nvSpPr>
            <p:spPr>
              <a:xfrm>
                <a:off x="10215351" y="5086881"/>
                <a:ext cx="29859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8</a:t>
                </a:r>
              </a:p>
            </p:txBody>
          </p:sp>
          <p:grpSp>
            <p:nvGrpSpPr>
              <p:cNvPr id="552" name="Group 551">
                <a:extLst>
                  <a:ext uri="{FF2B5EF4-FFF2-40B4-BE49-F238E27FC236}">
                    <a16:creationId xmlns:a16="http://schemas.microsoft.com/office/drawing/2014/main" id="{4E872514-E6FB-FD10-C56A-2EC72223F10E}"/>
                  </a:ext>
                </a:extLst>
              </p:cNvPr>
              <p:cNvGrpSpPr/>
              <p:nvPr/>
            </p:nvGrpSpPr>
            <p:grpSpPr>
              <a:xfrm>
                <a:off x="1751362" y="4764205"/>
                <a:ext cx="409539" cy="184666"/>
                <a:chOff x="3240185" y="4896947"/>
                <a:chExt cx="409539" cy="142545"/>
              </a:xfrm>
            </p:grpSpPr>
            <p:sp>
              <p:nvSpPr>
                <p:cNvPr id="570" name="TextBox 569">
                  <a:extLst>
                    <a:ext uri="{FF2B5EF4-FFF2-40B4-BE49-F238E27FC236}">
                      <a16:creationId xmlns:a16="http://schemas.microsoft.com/office/drawing/2014/main" id="{6FB92121-E6B6-8D0B-668F-22D3B091AA27}"/>
                    </a:ext>
                  </a:extLst>
                </p:cNvPr>
                <p:cNvSpPr txBox="1"/>
                <p:nvPr/>
              </p:nvSpPr>
              <p:spPr>
                <a:xfrm>
                  <a:off x="3240185" y="4896947"/>
                  <a:ext cx="332844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-3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571" name="Straight Connector 570">
                  <a:extLst>
                    <a:ext uri="{FF2B5EF4-FFF2-40B4-BE49-F238E27FC236}">
                      <a16:creationId xmlns:a16="http://schemas.microsoft.com/office/drawing/2014/main" id="{6FEACD72-69F4-D62C-3E98-3B90F1A3F13D}"/>
                    </a:ext>
                  </a:extLst>
                </p:cNvPr>
                <p:cNvCxnSpPr/>
                <p:nvPr/>
              </p:nvCxnSpPr>
              <p:spPr>
                <a:xfrm>
                  <a:off x="3588524" y="4970688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3" name="TextBox 552">
                <a:extLst>
                  <a:ext uri="{FF2B5EF4-FFF2-40B4-BE49-F238E27FC236}">
                    <a16:creationId xmlns:a16="http://schemas.microsoft.com/office/drawing/2014/main" id="{48B0DAC7-D5E6-E02E-0CA2-DA9D501D1049}"/>
                  </a:ext>
                </a:extLst>
              </p:cNvPr>
              <p:cNvSpPr txBox="1"/>
              <p:nvPr/>
            </p:nvSpPr>
            <p:spPr>
              <a:xfrm>
                <a:off x="4101509" y="5374364"/>
                <a:ext cx="4314670" cy="223651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dirty="0">
                    <a:solidFill>
                      <a:srgbClr val="000000"/>
                    </a:solidFill>
                    <a:latin typeface="Poppins Medium"/>
                  </a:rPr>
                  <a:t>Average change</a:t>
                </a:r>
                <a: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 from baseline in Hb</a:t>
                </a:r>
              </a:p>
            </p:txBody>
          </p:sp>
          <p:grpSp>
            <p:nvGrpSpPr>
              <p:cNvPr id="555" name="Group 554">
                <a:extLst>
                  <a:ext uri="{FF2B5EF4-FFF2-40B4-BE49-F238E27FC236}">
                    <a16:creationId xmlns:a16="http://schemas.microsoft.com/office/drawing/2014/main" id="{1DC53B11-0E40-09FC-396C-8A5AFEA78544}"/>
                  </a:ext>
                </a:extLst>
              </p:cNvPr>
              <p:cNvGrpSpPr/>
              <p:nvPr/>
            </p:nvGrpSpPr>
            <p:grpSpPr>
              <a:xfrm>
                <a:off x="1703068" y="2502839"/>
                <a:ext cx="457833" cy="184666"/>
                <a:chOff x="3039491" y="3561914"/>
                <a:chExt cx="457833" cy="142545"/>
              </a:xfrm>
            </p:grpSpPr>
            <p:sp>
              <p:nvSpPr>
                <p:cNvPr id="565" name="TextBox 564">
                  <a:extLst>
                    <a:ext uri="{FF2B5EF4-FFF2-40B4-BE49-F238E27FC236}">
                      <a16:creationId xmlns:a16="http://schemas.microsoft.com/office/drawing/2014/main" id="{47CD6DC9-E2BD-5A25-2242-7373C39AFA00}"/>
                    </a:ext>
                  </a:extLst>
                </p:cNvPr>
                <p:cNvSpPr txBox="1"/>
                <p:nvPr/>
              </p:nvSpPr>
              <p:spPr>
                <a:xfrm>
                  <a:off x="3039491" y="3561914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3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566" name="Straight Connector 565">
                  <a:extLst>
                    <a:ext uri="{FF2B5EF4-FFF2-40B4-BE49-F238E27FC236}">
                      <a16:creationId xmlns:a16="http://schemas.microsoft.com/office/drawing/2014/main" id="{19454074-0129-4AA5-D6B6-0D5FF413EF2D}"/>
                    </a:ext>
                  </a:extLst>
                </p:cNvPr>
                <p:cNvCxnSpPr/>
                <p:nvPr/>
              </p:nvCxnSpPr>
              <p:spPr>
                <a:xfrm>
                  <a:off x="3436124" y="3634971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6" name="Straight Connector 555">
                <a:extLst>
                  <a:ext uri="{FF2B5EF4-FFF2-40B4-BE49-F238E27FC236}">
                    <a16:creationId xmlns:a16="http://schemas.microsoft.com/office/drawing/2014/main" id="{557FC1A3-F558-C394-01C0-F537908778C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025975" y="5020631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4" name="TextBox 563">
                <a:extLst>
                  <a:ext uri="{FF2B5EF4-FFF2-40B4-BE49-F238E27FC236}">
                    <a16:creationId xmlns:a16="http://schemas.microsoft.com/office/drawing/2014/main" id="{93D1EE40-59A1-7ECF-A022-47FD94D3DA82}"/>
                  </a:ext>
                </a:extLst>
              </p:cNvPr>
              <p:cNvSpPr txBox="1"/>
              <p:nvPr/>
            </p:nvSpPr>
            <p:spPr>
              <a:xfrm>
                <a:off x="7611832" y="5086881"/>
                <a:ext cx="309483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4</a:t>
                </a:r>
              </a:p>
            </p:txBody>
          </p:sp>
          <p:cxnSp>
            <p:nvCxnSpPr>
              <p:cNvPr id="321" name="Straight Connector 320">
                <a:extLst>
                  <a:ext uri="{FF2B5EF4-FFF2-40B4-BE49-F238E27FC236}">
                    <a16:creationId xmlns:a16="http://schemas.microsoft.com/office/drawing/2014/main" id="{1708166B-59BD-2EDA-4416-6341BD33FFC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729836" y="5020631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2" name="TextBox 321">
                <a:extLst>
                  <a:ext uri="{FF2B5EF4-FFF2-40B4-BE49-F238E27FC236}">
                    <a16:creationId xmlns:a16="http://schemas.microsoft.com/office/drawing/2014/main" id="{BF0D53C9-77C7-657B-2E66-27F7AE17B3FA}"/>
                  </a:ext>
                </a:extLst>
              </p:cNvPr>
              <p:cNvSpPr txBox="1"/>
              <p:nvPr/>
            </p:nvSpPr>
            <p:spPr>
              <a:xfrm>
                <a:off x="8908036" y="5086881"/>
                <a:ext cx="309483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6</a:t>
                </a:r>
              </a:p>
            </p:txBody>
          </p:sp>
          <p:cxnSp>
            <p:nvCxnSpPr>
              <p:cNvPr id="323" name="Straight Connector 322">
                <a:extLst>
                  <a:ext uri="{FF2B5EF4-FFF2-40B4-BE49-F238E27FC236}">
                    <a16:creationId xmlns:a16="http://schemas.microsoft.com/office/drawing/2014/main" id="{9B2F3852-801C-ED88-F703-F118104138B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841419" y="5020631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4" name="TextBox 323">
                <a:extLst>
                  <a:ext uri="{FF2B5EF4-FFF2-40B4-BE49-F238E27FC236}">
                    <a16:creationId xmlns:a16="http://schemas.microsoft.com/office/drawing/2014/main" id="{C287D919-3D9B-A838-6D0F-F52F717B4B54}"/>
                  </a:ext>
                </a:extLst>
              </p:cNvPr>
              <p:cNvSpPr txBox="1"/>
              <p:nvPr/>
            </p:nvSpPr>
            <p:spPr>
              <a:xfrm>
                <a:off x="3689325" y="5086881"/>
                <a:ext cx="298587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</a:rPr>
                  <a:t>-2</a:t>
                </a:r>
                <a:endPara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D7E1857-1D08-87D7-942B-2AF76D46B605}"/>
                  </a:ext>
                </a:extLst>
              </p:cNvPr>
              <p:cNvGrpSpPr/>
              <p:nvPr/>
            </p:nvGrpSpPr>
            <p:grpSpPr>
              <a:xfrm>
                <a:off x="1703068" y="2879733"/>
                <a:ext cx="457833" cy="184666"/>
                <a:chOff x="3039491" y="3561914"/>
                <a:chExt cx="457833" cy="142545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7B1B3B35-4DC8-F971-BEEF-E281DD78C4BF}"/>
                    </a:ext>
                  </a:extLst>
                </p:cNvPr>
                <p:cNvSpPr txBox="1"/>
                <p:nvPr/>
              </p:nvSpPr>
              <p:spPr>
                <a:xfrm>
                  <a:off x="3039491" y="3561914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2</a:t>
                  </a:r>
                </a:p>
              </p:txBody>
            </p: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25875A8-BB49-B9C3-10E5-20F44848BB6F}"/>
                    </a:ext>
                  </a:extLst>
                </p:cNvPr>
                <p:cNvCxnSpPr/>
                <p:nvPr/>
              </p:nvCxnSpPr>
              <p:spPr>
                <a:xfrm>
                  <a:off x="3436124" y="3634971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344A02BF-37C9-38BD-54BA-4F1ED591450E}"/>
                  </a:ext>
                </a:extLst>
              </p:cNvPr>
              <p:cNvGrpSpPr/>
              <p:nvPr/>
            </p:nvGrpSpPr>
            <p:grpSpPr>
              <a:xfrm>
                <a:off x="1703068" y="3256627"/>
                <a:ext cx="457833" cy="184666"/>
                <a:chOff x="3039491" y="3561914"/>
                <a:chExt cx="457833" cy="142545"/>
              </a:xfrm>
            </p:grpSpPr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74BC7EA-BC43-BE00-4106-DE402689D2DF}"/>
                    </a:ext>
                  </a:extLst>
                </p:cNvPr>
                <p:cNvSpPr txBox="1"/>
                <p:nvPr/>
              </p:nvSpPr>
              <p:spPr>
                <a:xfrm>
                  <a:off x="3039491" y="3561914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1</a:t>
                  </a:r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6AD2C4C1-B08F-234B-16CE-158DF04AA65B}"/>
                    </a:ext>
                  </a:extLst>
                </p:cNvPr>
                <p:cNvCxnSpPr/>
                <p:nvPr/>
              </p:nvCxnSpPr>
              <p:spPr>
                <a:xfrm>
                  <a:off x="3436124" y="3634971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746F39A5-8368-5F47-2A78-D93A74956496}"/>
                  </a:ext>
                </a:extLst>
              </p:cNvPr>
              <p:cNvGrpSpPr/>
              <p:nvPr/>
            </p:nvGrpSpPr>
            <p:grpSpPr>
              <a:xfrm>
                <a:off x="1703068" y="4010415"/>
                <a:ext cx="457833" cy="184666"/>
                <a:chOff x="3039491" y="3561914"/>
                <a:chExt cx="457833" cy="142545"/>
              </a:xfrm>
            </p:grpSpPr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7C2F357C-C0D9-EDCA-1C35-DE74667170B5}"/>
                    </a:ext>
                  </a:extLst>
                </p:cNvPr>
                <p:cNvSpPr txBox="1"/>
                <p:nvPr/>
              </p:nvSpPr>
              <p:spPr>
                <a:xfrm>
                  <a:off x="3039491" y="3561914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-1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9D003E54-81C7-FFC1-5722-28EC8067D3CC}"/>
                    </a:ext>
                  </a:extLst>
                </p:cNvPr>
                <p:cNvCxnSpPr/>
                <p:nvPr/>
              </p:nvCxnSpPr>
              <p:spPr>
                <a:xfrm>
                  <a:off x="3436124" y="3634971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8DB1BF02-0A06-6F14-1706-C6F967325597}"/>
                  </a:ext>
                </a:extLst>
              </p:cNvPr>
              <p:cNvGrpSpPr/>
              <p:nvPr/>
            </p:nvGrpSpPr>
            <p:grpSpPr>
              <a:xfrm>
                <a:off x="1703068" y="4387309"/>
                <a:ext cx="457833" cy="184666"/>
                <a:chOff x="3039491" y="3561914"/>
                <a:chExt cx="457833" cy="142545"/>
              </a:xfrm>
            </p:grpSpPr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B075CCAE-171F-6B97-6E5C-32FBBBC529BB}"/>
                    </a:ext>
                  </a:extLst>
                </p:cNvPr>
                <p:cNvSpPr txBox="1"/>
                <p:nvPr/>
              </p:nvSpPr>
              <p:spPr>
                <a:xfrm>
                  <a:off x="3039491" y="3561914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-2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5240826-0F92-FCCC-C0E8-3534BED3BE98}"/>
                    </a:ext>
                  </a:extLst>
                </p:cNvPr>
                <p:cNvCxnSpPr/>
                <p:nvPr/>
              </p:nvCxnSpPr>
              <p:spPr>
                <a:xfrm>
                  <a:off x="3436124" y="3634971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F0C21A15-4B61-4F8D-FD6C-C7728354852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433697" y="5020631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526FBBF-676D-464A-DEFB-AAE032AF42AA}"/>
                  </a:ext>
                </a:extLst>
              </p:cNvPr>
              <p:cNvSpPr txBox="1"/>
              <p:nvPr/>
            </p:nvSpPr>
            <p:spPr>
              <a:xfrm>
                <a:off x="5030445" y="5086881"/>
                <a:ext cx="298587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</a:rPr>
                  <a:t>0</a:t>
                </a:r>
                <a:endPara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p:grp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279E5E7-E548-BA26-3FB3-9B2331CA64AD}"/>
                </a:ext>
              </a:extLst>
            </p:cNvPr>
            <p:cNvSpPr/>
            <p:nvPr/>
          </p:nvSpPr>
          <p:spPr>
            <a:xfrm>
              <a:off x="2162213" y="3467661"/>
              <a:ext cx="8260080" cy="676766"/>
            </a:xfrm>
            <a:custGeom>
              <a:avLst/>
              <a:gdLst>
                <a:gd name="connsiteX0" fmla="*/ 0 w 8260080"/>
                <a:gd name="connsiteY0" fmla="*/ 0 h 554355"/>
                <a:gd name="connsiteX1" fmla="*/ 8260080 w 8260080"/>
                <a:gd name="connsiteY1" fmla="*/ 554355 h 55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260080" h="554355">
                  <a:moveTo>
                    <a:pt x="0" y="0"/>
                  </a:moveTo>
                  <a:lnTo>
                    <a:pt x="8260080" y="554355"/>
                  </a:lnTo>
                </a:path>
              </a:pathLst>
            </a:cu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0C67E64-2EAC-2569-BB53-968C4732EDB5}"/>
                </a:ext>
              </a:extLst>
            </p:cNvPr>
            <p:cNvCxnSpPr>
              <a:cxnSpLocks/>
            </p:cNvCxnSpPr>
            <p:nvPr/>
          </p:nvCxnSpPr>
          <p:spPr>
            <a:xfrm>
              <a:off x="2149231" y="3730515"/>
              <a:ext cx="8219226" cy="0"/>
            </a:xfrm>
            <a:prstGeom prst="line">
              <a:avLst/>
            </a:prstGeom>
            <a:ln w="12700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2" name="Group 1001">
              <a:extLst>
                <a:ext uri="{FF2B5EF4-FFF2-40B4-BE49-F238E27FC236}">
                  <a16:creationId xmlns:a16="http://schemas.microsoft.com/office/drawing/2014/main" id="{D5E5A1AC-DCEB-4F33-A6DB-C55086B83FEA}"/>
                </a:ext>
              </a:extLst>
            </p:cNvPr>
            <p:cNvGrpSpPr/>
            <p:nvPr/>
          </p:nvGrpSpPr>
          <p:grpSpPr>
            <a:xfrm>
              <a:off x="3264015" y="2409714"/>
              <a:ext cx="5797587" cy="2369820"/>
              <a:chOff x="3264015" y="2409714"/>
              <a:chExt cx="5797587" cy="2369820"/>
            </a:xfrm>
          </p:grpSpPr>
          <p:sp>
            <p:nvSpPr>
              <p:cNvPr id="908" name="Oval 907">
                <a:extLst>
                  <a:ext uri="{FF2B5EF4-FFF2-40B4-BE49-F238E27FC236}">
                    <a16:creationId xmlns:a16="http://schemas.microsoft.com/office/drawing/2014/main" id="{3C8A637E-458A-6F61-354A-922AE99FD93D}"/>
                  </a:ext>
                </a:extLst>
              </p:cNvPr>
              <p:cNvSpPr/>
              <p:nvPr/>
            </p:nvSpPr>
            <p:spPr>
              <a:xfrm>
                <a:off x="8208162" y="3978747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09" name="Oval 908">
                <a:extLst>
                  <a:ext uri="{FF2B5EF4-FFF2-40B4-BE49-F238E27FC236}">
                    <a16:creationId xmlns:a16="http://schemas.microsoft.com/office/drawing/2014/main" id="{228D4E32-8127-E07F-D2E4-FEDBB74D95D2}"/>
                  </a:ext>
                </a:extLst>
              </p:cNvPr>
              <p:cNvSpPr/>
              <p:nvPr/>
            </p:nvSpPr>
            <p:spPr>
              <a:xfrm>
                <a:off x="7141362" y="4176057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0" name="Oval 909">
                <a:extLst>
                  <a:ext uri="{FF2B5EF4-FFF2-40B4-BE49-F238E27FC236}">
                    <a16:creationId xmlns:a16="http://schemas.microsoft.com/office/drawing/2014/main" id="{0E72AB08-2B70-E811-3FB7-F33B9949AF8D}"/>
                  </a:ext>
                </a:extLst>
              </p:cNvPr>
              <p:cNvSpPr/>
              <p:nvPr/>
            </p:nvSpPr>
            <p:spPr>
              <a:xfrm>
                <a:off x="7587132" y="4419897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1" name="Oval 910">
                <a:extLst>
                  <a:ext uri="{FF2B5EF4-FFF2-40B4-BE49-F238E27FC236}">
                    <a16:creationId xmlns:a16="http://schemas.microsoft.com/office/drawing/2014/main" id="{D76592C7-24A2-E4A9-F83C-BB69043358A9}"/>
                  </a:ext>
                </a:extLst>
              </p:cNvPr>
              <p:cNvSpPr/>
              <p:nvPr/>
            </p:nvSpPr>
            <p:spPr>
              <a:xfrm>
                <a:off x="3317355" y="30993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2" name="Oval 911">
                <a:extLst>
                  <a:ext uri="{FF2B5EF4-FFF2-40B4-BE49-F238E27FC236}">
                    <a16:creationId xmlns:a16="http://schemas.microsoft.com/office/drawing/2014/main" id="{456A6F55-6A8D-9D62-ECF6-BBD2A6EAF90D}"/>
                  </a:ext>
                </a:extLst>
              </p:cNvPr>
              <p:cNvSpPr/>
              <p:nvPr/>
            </p:nvSpPr>
            <p:spPr>
              <a:xfrm>
                <a:off x="3683115" y="35412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3" name="Oval 912">
                <a:extLst>
                  <a:ext uri="{FF2B5EF4-FFF2-40B4-BE49-F238E27FC236}">
                    <a16:creationId xmlns:a16="http://schemas.microsoft.com/office/drawing/2014/main" id="{8667441E-34D0-04BB-22DE-2C3D798B4756}"/>
                  </a:ext>
                </a:extLst>
              </p:cNvPr>
              <p:cNvSpPr/>
              <p:nvPr/>
            </p:nvSpPr>
            <p:spPr>
              <a:xfrm>
                <a:off x="326401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4" name="Oval 913">
                <a:extLst>
                  <a:ext uri="{FF2B5EF4-FFF2-40B4-BE49-F238E27FC236}">
                    <a16:creationId xmlns:a16="http://schemas.microsoft.com/office/drawing/2014/main" id="{54BE966B-3658-62D0-4032-95A4F0589164}"/>
                  </a:ext>
                </a:extLst>
              </p:cNvPr>
              <p:cNvSpPr/>
              <p:nvPr/>
            </p:nvSpPr>
            <p:spPr>
              <a:xfrm>
                <a:off x="3919335" y="40556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5" name="Oval 914">
                <a:extLst>
                  <a:ext uri="{FF2B5EF4-FFF2-40B4-BE49-F238E27FC236}">
                    <a16:creationId xmlns:a16="http://schemas.microsoft.com/office/drawing/2014/main" id="{76CE5222-4588-2E3C-9E1B-D1E5529CEB37}"/>
                  </a:ext>
                </a:extLst>
              </p:cNvPr>
              <p:cNvSpPr/>
              <p:nvPr/>
            </p:nvSpPr>
            <p:spPr>
              <a:xfrm>
                <a:off x="3679305" y="30955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6" name="Oval 915">
                <a:extLst>
                  <a:ext uri="{FF2B5EF4-FFF2-40B4-BE49-F238E27FC236}">
                    <a16:creationId xmlns:a16="http://schemas.microsoft.com/office/drawing/2014/main" id="{51B1B7EC-69AC-A95C-D845-E56341609B8A}"/>
                  </a:ext>
                </a:extLst>
              </p:cNvPr>
              <p:cNvSpPr/>
              <p:nvPr/>
            </p:nvSpPr>
            <p:spPr>
              <a:xfrm>
                <a:off x="3885045" y="33888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7" name="Oval 916">
                <a:extLst>
                  <a:ext uri="{FF2B5EF4-FFF2-40B4-BE49-F238E27FC236}">
                    <a16:creationId xmlns:a16="http://schemas.microsoft.com/office/drawing/2014/main" id="{A8BB66A8-662A-2D4D-EEDB-2C594B993DA4}"/>
                  </a:ext>
                </a:extLst>
              </p:cNvPr>
              <p:cNvSpPr/>
              <p:nvPr/>
            </p:nvSpPr>
            <p:spPr>
              <a:xfrm>
                <a:off x="4014585" y="33888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8" name="Oval 917">
                <a:extLst>
                  <a:ext uri="{FF2B5EF4-FFF2-40B4-BE49-F238E27FC236}">
                    <a16:creationId xmlns:a16="http://schemas.microsoft.com/office/drawing/2014/main" id="{31AFE190-C7D2-8520-A58A-0976EB83B874}"/>
                  </a:ext>
                </a:extLst>
              </p:cNvPr>
              <p:cNvSpPr/>
              <p:nvPr/>
            </p:nvSpPr>
            <p:spPr>
              <a:xfrm>
                <a:off x="3942195" y="32402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9" name="Oval 918">
                <a:extLst>
                  <a:ext uri="{FF2B5EF4-FFF2-40B4-BE49-F238E27FC236}">
                    <a16:creationId xmlns:a16="http://schemas.microsoft.com/office/drawing/2014/main" id="{E23C3BE1-FF5E-BE8E-E521-85B9B907225D}"/>
                  </a:ext>
                </a:extLst>
              </p:cNvPr>
              <p:cNvSpPr/>
              <p:nvPr/>
            </p:nvSpPr>
            <p:spPr>
              <a:xfrm>
                <a:off x="3942195" y="32936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0" name="Oval 919">
                <a:extLst>
                  <a:ext uri="{FF2B5EF4-FFF2-40B4-BE49-F238E27FC236}">
                    <a16:creationId xmlns:a16="http://schemas.microsoft.com/office/drawing/2014/main" id="{ADEDC0FA-83E9-F637-0AB8-0510854E69ED}"/>
                  </a:ext>
                </a:extLst>
              </p:cNvPr>
              <p:cNvSpPr/>
              <p:nvPr/>
            </p:nvSpPr>
            <p:spPr>
              <a:xfrm>
                <a:off x="3991725" y="36136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1" name="Oval 920">
                <a:extLst>
                  <a:ext uri="{FF2B5EF4-FFF2-40B4-BE49-F238E27FC236}">
                    <a16:creationId xmlns:a16="http://schemas.microsoft.com/office/drawing/2014/main" id="{E4C79932-A567-56F8-AB78-72E8892BC348}"/>
                  </a:ext>
                </a:extLst>
              </p:cNvPr>
              <p:cNvSpPr/>
              <p:nvPr/>
            </p:nvSpPr>
            <p:spPr>
              <a:xfrm>
                <a:off x="4018395" y="39070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2" name="Oval 921">
                <a:extLst>
                  <a:ext uri="{FF2B5EF4-FFF2-40B4-BE49-F238E27FC236}">
                    <a16:creationId xmlns:a16="http://schemas.microsoft.com/office/drawing/2014/main" id="{72ADC93D-7937-DD64-B481-0CE965F0A2CF}"/>
                  </a:ext>
                </a:extLst>
              </p:cNvPr>
              <p:cNvSpPr/>
              <p:nvPr/>
            </p:nvSpPr>
            <p:spPr>
              <a:xfrm>
                <a:off x="414031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3" name="Oval 922">
                <a:extLst>
                  <a:ext uri="{FF2B5EF4-FFF2-40B4-BE49-F238E27FC236}">
                    <a16:creationId xmlns:a16="http://schemas.microsoft.com/office/drawing/2014/main" id="{C4190EB9-02D5-3AAF-DB33-DF49CCCDA40D}"/>
                  </a:ext>
                </a:extLst>
              </p:cNvPr>
              <p:cNvSpPr/>
              <p:nvPr/>
            </p:nvSpPr>
            <p:spPr>
              <a:xfrm>
                <a:off x="423556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4" name="Oval 923">
                <a:extLst>
                  <a:ext uri="{FF2B5EF4-FFF2-40B4-BE49-F238E27FC236}">
                    <a16:creationId xmlns:a16="http://schemas.microsoft.com/office/drawing/2014/main" id="{DFD6BA87-46B2-87F6-FF3F-094A5B5579DE}"/>
                  </a:ext>
                </a:extLst>
              </p:cNvPr>
              <p:cNvSpPr/>
              <p:nvPr/>
            </p:nvSpPr>
            <p:spPr>
              <a:xfrm>
                <a:off x="4254615" y="33926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5" name="Oval 924">
                <a:extLst>
                  <a:ext uri="{FF2B5EF4-FFF2-40B4-BE49-F238E27FC236}">
                    <a16:creationId xmlns:a16="http://schemas.microsoft.com/office/drawing/2014/main" id="{AFB4550D-08D0-9B0B-D92F-2A9B00AAAB28}"/>
                  </a:ext>
                </a:extLst>
              </p:cNvPr>
              <p:cNvSpPr/>
              <p:nvPr/>
            </p:nvSpPr>
            <p:spPr>
              <a:xfrm>
                <a:off x="4239375" y="31983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6" name="Oval 925">
                <a:extLst>
                  <a:ext uri="{FF2B5EF4-FFF2-40B4-BE49-F238E27FC236}">
                    <a16:creationId xmlns:a16="http://schemas.microsoft.com/office/drawing/2014/main" id="{B3BC0637-0017-FED4-EFFE-7BC90BB87FF2}"/>
                  </a:ext>
                </a:extLst>
              </p:cNvPr>
              <p:cNvSpPr/>
              <p:nvPr/>
            </p:nvSpPr>
            <p:spPr>
              <a:xfrm>
                <a:off x="4346055" y="31717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7" name="Oval 926">
                <a:extLst>
                  <a:ext uri="{FF2B5EF4-FFF2-40B4-BE49-F238E27FC236}">
                    <a16:creationId xmlns:a16="http://schemas.microsoft.com/office/drawing/2014/main" id="{9DCF1089-AB80-DAE5-C9F3-1CD67A3F4AA5}"/>
                  </a:ext>
                </a:extLst>
              </p:cNvPr>
              <p:cNvSpPr/>
              <p:nvPr/>
            </p:nvSpPr>
            <p:spPr>
              <a:xfrm>
                <a:off x="4487025" y="30955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8" name="Oval 927">
                <a:extLst>
                  <a:ext uri="{FF2B5EF4-FFF2-40B4-BE49-F238E27FC236}">
                    <a16:creationId xmlns:a16="http://schemas.microsoft.com/office/drawing/2014/main" id="{149C2BC4-1893-84A6-2116-19DA5232CBA2}"/>
                  </a:ext>
                </a:extLst>
              </p:cNvPr>
              <p:cNvSpPr/>
              <p:nvPr/>
            </p:nvSpPr>
            <p:spPr>
              <a:xfrm>
                <a:off x="4498455" y="28021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29" name="Oval 928">
                <a:extLst>
                  <a:ext uri="{FF2B5EF4-FFF2-40B4-BE49-F238E27FC236}">
                    <a16:creationId xmlns:a16="http://schemas.microsoft.com/office/drawing/2014/main" id="{726E149C-7855-7571-7BFB-6640F4534EB8}"/>
                  </a:ext>
                </a:extLst>
              </p:cNvPr>
              <p:cNvSpPr/>
              <p:nvPr/>
            </p:nvSpPr>
            <p:spPr>
              <a:xfrm>
                <a:off x="4445115" y="27488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0" name="Oval 929">
                <a:extLst>
                  <a:ext uri="{FF2B5EF4-FFF2-40B4-BE49-F238E27FC236}">
                    <a16:creationId xmlns:a16="http://schemas.microsoft.com/office/drawing/2014/main" id="{ED7B2E46-3BC9-F20C-69FF-3B62F2EEC1EF}"/>
                  </a:ext>
                </a:extLst>
              </p:cNvPr>
              <p:cNvSpPr/>
              <p:nvPr/>
            </p:nvSpPr>
            <p:spPr>
              <a:xfrm>
                <a:off x="4517505" y="26573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1" name="Oval 930">
                <a:extLst>
                  <a:ext uri="{FF2B5EF4-FFF2-40B4-BE49-F238E27FC236}">
                    <a16:creationId xmlns:a16="http://schemas.microsoft.com/office/drawing/2014/main" id="{DC209DA6-63D4-E18B-BCE3-320BE2F301E5}"/>
                  </a:ext>
                </a:extLst>
              </p:cNvPr>
              <p:cNvSpPr/>
              <p:nvPr/>
            </p:nvSpPr>
            <p:spPr>
              <a:xfrm>
                <a:off x="4669905" y="26535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2" name="Oval 931">
                <a:extLst>
                  <a:ext uri="{FF2B5EF4-FFF2-40B4-BE49-F238E27FC236}">
                    <a16:creationId xmlns:a16="http://schemas.microsoft.com/office/drawing/2014/main" id="{8DCD6AD5-45EE-8779-C48A-52D3E5FB410A}"/>
                  </a:ext>
                </a:extLst>
              </p:cNvPr>
              <p:cNvSpPr/>
              <p:nvPr/>
            </p:nvSpPr>
            <p:spPr>
              <a:xfrm>
                <a:off x="5191875" y="24097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3" name="Oval 932">
                <a:extLst>
                  <a:ext uri="{FF2B5EF4-FFF2-40B4-BE49-F238E27FC236}">
                    <a16:creationId xmlns:a16="http://schemas.microsoft.com/office/drawing/2014/main" id="{8108948F-A2F5-349E-3E29-84DF25CEE4F9}"/>
                  </a:ext>
                </a:extLst>
              </p:cNvPr>
              <p:cNvSpPr/>
              <p:nvPr/>
            </p:nvSpPr>
            <p:spPr>
              <a:xfrm>
                <a:off x="5268075" y="25087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4" name="Oval 933">
                <a:extLst>
                  <a:ext uri="{FF2B5EF4-FFF2-40B4-BE49-F238E27FC236}">
                    <a16:creationId xmlns:a16="http://schemas.microsoft.com/office/drawing/2014/main" id="{59152D7E-EF9D-2B8D-70E5-F0141E841E3F}"/>
                  </a:ext>
                </a:extLst>
              </p:cNvPr>
              <p:cNvSpPr/>
              <p:nvPr/>
            </p:nvSpPr>
            <p:spPr>
              <a:xfrm>
                <a:off x="5866245" y="29507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5" name="Oval 934">
                <a:extLst>
                  <a:ext uri="{FF2B5EF4-FFF2-40B4-BE49-F238E27FC236}">
                    <a16:creationId xmlns:a16="http://schemas.microsoft.com/office/drawing/2014/main" id="{F3D8A5B5-6AFA-7C4F-BBA3-8E3D2F275C77}"/>
                  </a:ext>
                </a:extLst>
              </p:cNvPr>
              <p:cNvSpPr/>
              <p:nvPr/>
            </p:nvSpPr>
            <p:spPr>
              <a:xfrm>
                <a:off x="5957685" y="29507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6" name="Oval 935">
                <a:extLst>
                  <a:ext uri="{FF2B5EF4-FFF2-40B4-BE49-F238E27FC236}">
                    <a16:creationId xmlns:a16="http://schemas.microsoft.com/office/drawing/2014/main" id="{DBBEE47A-0110-8937-D78A-E9AD291B8B19}"/>
                  </a:ext>
                </a:extLst>
              </p:cNvPr>
              <p:cNvSpPr/>
              <p:nvPr/>
            </p:nvSpPr>
            <p:spPr>
              <a:xfrm>
                <a:off x="6232005" y="29507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7" name="Oval 936">
                <a:extLst>
                  <a:ext uri="{FF2B5EF4-FFF2-40B4-BE49-F238E27FC236}">
                    <a16:creationId xmlns:a16="http://schemas.microsoft.com/office/drawing/2014/main" id="{536D5A5A-9EE9-E8FA-4544-3EB0C6F367F9}"/>
                  </a:ext>
                </a:extLst>
              </p:cNvPr>
              <p:cNvSpPr/>
              <p:nvPr/>
            </p:nvSpPr>
            <p:spPr>
              <a:xfrm>
                <a:off x="6312015" y="29507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8" name="Oval 937">
                <a:extLst>
                  <a:ext uri="{FF2B5EF4-FFF2-40B4-BE49-F238E27FC236}">
                    <a16:creationId xmlns:a16="http://schemas.microsoft.com/office/drawing/2014/main" id="{84FFE10B-5B18-5D66-1383-0DE3F8C57938}"/>
                  </a:ext>
                </a:extLst>
              </p:cNvPr>
              <p:cNvSpPr/>
              <p:nvPr/>
            </p:nvSpPr>
            <p:spPr>
              <a:xfrm>
                <a:off x="7039725" y="30955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9" name="Oval 938">
                <a:extLst>
                  <a:ext uri="{FF2B5EF4-FFF2-40B4-BE49-F238E27FC236}">
                    <a16:creationId xmlns:a16="http://schemas.microsoft.com/office/drawing/2014/main" id="{47E8F3A0-0E59-7BA7-55E9-E985198C7088}"/>
                  </a:ext>
                </a:extLst>
              </p:cNvPr>
              <p:cNvSpPr/>
              <p:nvPr/>
            </p:nvSpPr>
            <p:spPr>
              <a:xfrm>
                <a:off x="6582525" y="33888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0" name="Oval 939">
                <a:extLst>
                  <a:ext uri="{FF2B5EF4-FFF2-40B4-BE49-F238E27FC236}">
                    <a16:creationId xmlns:a16="http://schemas.microsoft.com/office/drawing/2014/main" id="{88DE38F9-5E4F-E024-3943-12A71D38B70E}"/>
                  </a:ext>
                </a:extLst>
              </p:cNvPr>
              <p:cNvSpPr/>
              <p:nvPr/>
            </p:nvSpPr>
            <p:spPr>
              <a:xfrm>
                <a:off x="6559665" y="37889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1" name="Oval 940">
                <a:extLst>
                  <a:ext uri="{FF2B5EF4-FFF2-40B4-BE49-F238E27FC236}">
                    <a16:creationId xmlns:a16="http://schemas.microsoft.com/office/drawing/2014/main" id="{7DDF824F-BA91-553C-169C-528D21419D09}"/>
                  </a:ext>
                </a:extLst>
              </p:cNvPr>
              <p:cNvSpPr/>
              <p:nvPr/>
            </p:nvSpPr>
            <p:spPr>
              <a:xfrm>
                <a:off x="702067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2" name="Oval 941">
                <a:extLst>
                  <a:ext uri="{FF2B5EF4-FFF2-40B4-BE49-F238E27FC236}">
                    <a16:creationId xmlns:a16="http://schemas.microsoft.com/office/drawing/2014/main" id="{13223006-3FD7-A3F9-ABDC-BF476C5F67A4}"/>
                  </a:ext>
                </a:extLst>
              </p:cNvPr>
              <p:cNvSpPr/>
              <p:nvPr/>
            </p:nvSpPr>
            <p:spPr>
              <a:xfrm>
                <a:off x="6647295" y="39299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3" name="Oval 942">
                <a:extLst>
                  <a:ext uri="{FF2B5EF4-FFF2-40B4-BE49-F238E27FC236}">
                    <a16:creationId xmlns:a16="http://schemas.microsoft.com/office/drawing/2014/main" id="{10FB3378-2083-3A44-A8E2-5F91C30C4A94}"/>
                  </a:ext>
                </a:extLst>
              </p:cNvPr>
              <p:cNvSpPr/>
              <p:nvPr/>
            </p:nvSpPr>
            <p:spPr>
              <a:xfrm>
                <a:off x="4925175" y="29507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4" name="Oval 943">
                <a:extLst>
                  <a:ext uri="{FF2B5EF4-FFF2-40B4-BE49-F238E27FC236}">
                    <a16:creationId xmlns:a16="http://schemas.microsoft.com/office/drawing/2014/main" id="{D37C7DA6-5E66-2B15-9369-619885E694B7}"/>
                  </a:ext>
                </a:extLst>
              </p:cNvPr>
              <p:cNvSpPr/>
              <p:nvPr/>
            </p:nvSpPr>
            <p:spPr>
              <a:xfrm>
                <a:off x="5008995" y="30231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5" name="Oval 944">
                <a:extLst>
                  <a:ext uri="{FF2B5EF4-FFF2-40B4-BE49-F238E27FC236}">
                    <a16:creationId xmlns:a16="http://schemas.microsoft.com/office/drawing/2014/main" id="{E486D215-AD0D-448F-538E-05A89A1A0FA8}"/>
                  </a:ext>
                </a:extLst>
              </p:cNvPr>
              <p:cNvSpPr/>
              <p:nvPr/>
            </p:nvSpPr>
            <p:spPr>
              <a:xfrm>
                <a:off x="5172825" y="30231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6" name="Oval 945">
                <a:extLst>
                  <a:ext uri="{FF2B5EF4-FFF2-40B4-BE49-F238E27FC236}">
                    <a16:creationId xmlns:a16="http://schemas.microsoft.com/office/drawing/2014/main" id="{EE33351F-3011-C3B9-386A-9ACA06C8DF67}"/>
                  </a:ext>
                </a:extLst>
              </p:cNvPr>
              <p:cNvSpPr/>
              <p:nvPr/>
            </p:nvSpPr>
            <p:spPr>
              <a:xfrm>
                <a:off x="5218545" y="30955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7" name="Oval 946">
                <a:extLst>
                  <a:ext uri="{FF2B5EF4-FFF2-40B4-BE49-F238E27FC236}">
                    <a16:creationId xmlns:a16="http://schemas.microsoft.com/office/drawing/2014/main" id="{38440397-E2B2-6E98-D56D-995885963298}"/>
                  </a:ext>
                </a:extLst>
              </p:cNvPr>
              <p:cNvSpPr/>
              <p:nvPr/>
            </p:nvSpPr>
            <p:spPr>
              <a:xfrm>
                <a:off x="5439525" y="30955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8" name="Oval 947">
                <a:extLst>
                  <a:ext uri="{FF2B5EF4-FFF2-40B4-BE49-F238E27FC236}">
                    <a16:creationId xmlns:a16="http://schemas.microsoft.com/office/drawing/2014/main" id="{AA4F6B24-C118-36F7-253C-B930ED438C29}"/>
                  </a:ext>
                </a:extLst>
              </p:cNvPr>
              <p:cNvSpPr/>
              <p:nvPr/>
            </p:nvSpPr>
            <p:spPr>
              <a:xfrm>
                <a:off x="5557635" y="31717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49" name="Oval 948">
                <a:extLst>
                  <a:ext uri="{FF2B5EF4-FFF2-40B4-BE49-F238E27FC236}">
                    <a16:creationId xmlns:a16="http://schemas.microsoft.com/office/drawing/2014/main" id="{1E069F78-0389-7BC7-E3F7-0A12CA58E2C6}"/>
                  </a:ext>
                </a:extLst>
              </p:cNvPr>
              <p:cNvSpPr/>
              <p:nvPr/>
            </p:nvSpPr>
            <p:spPr>
              <a:xfrm>
                <a:off x="5736705" y="32898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0" name="Oval 949">
                <a:extLst>
                  <a:ext uri="{FF2B5EF4-FFF2-40B4-BE49-F238E27FC236}">
                    <a16:creationId xmlns:a16="http://schemas.microsoft.com/office/drawing/2014/main" id="{329DA0B6-AF25-EAFD-7160-4C922A095E35}"/>
                  </a:ext>
                </a:extLst>
              </p:cNvPr>
              <p:cNvSpPr/>
              <p:nvPr/>
            </p:nvSpPr>
            <p:spPr>
              <a:xfrm>
                <a:off x="5934825" y="30955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1" name="Oval 950">
                <a:extLst>
                  <a:ext uri="{FF2B5EF4-FFF2-40B4-BE49-F238E27FC236}">
                    <a16:creationId xmlns:a16="http://schemas.microsoft.com/office/drawing/2014/main" id="{97F71B15-A546-1A42-A0E7-F85261428C40}"/>
                  </a:ext>
                </a:extLst>
              </p:cNvPr>
              <p:cNvSpPr/>
              <p:nvPr/>
            </p:nvSpPr>
            <p:spPr>
              <a:xfrm>
                <a:off x="5934825" y="32441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2" name="Oval 951">
                <a:extLst>
                  <a:ext uri="{FF2B5EF4-FFF2-40B4-BE49-F238E27FC236}">
                    <a16:creationId xmlns:a16="http://schemas.microsoft.com/office/drawing/2014/main" id="{D1A29656-6A80-AF73-8F2F-71548D60C8C6}"/>
                  </a:ext>
                </a:extLst>
              </p:cNvPr>
              <p:cNvSpPr/>
              <p:nvPr/>
            </p:nvSpPr>
            <p:spPr>
              <a:xfrm>
                <a:off x="5919585" y="33164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3" name="Oval 952">
                <a:extLst>
                  <a:ext uri="{FF2B5EF4-FFF2-40B4-BE49-F238E27FC236}">
                    <a16:creationId xmlns:a16="http://schemas.microsoft.com/office/drawing/2014/main" id="{0289DB94-F08B-EDCA-2746-EA4F46FE9BDA}"/>
                  </a:ext>
                </a:extLst>
              </p:cNvPr>
              <p:cNvSpPr/>
              <p:nvPr/>
            </p:nvSpPr>
            <p:spPr>
              <a:xfrm>
                <a:off x="5790045" y="33431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4" name="Oval 953">
                <a:extLst>
                  <a:ext uri="{FF2B5EF4-FFF2-40B4-BE49-F238E27FC236}">
                    <a16:creationId xmlns:a16="http://schemas.microsoft.com/office/drawing/2014/main" id="{D119FA3A-8682-47AB-77AB-E1495C88CEFC}"/>
                  </a:ext>
                </a:extLst>
              </p:cNvPr>
              <p:cNvSpPr/>
              <p:nvPr/>
            </p:nvSpPr>
            <p:spPr>
              <a:xfrm>
                <a:off x="6178665" y="33203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5" name="Oval 954">
                <a:extLst>
                  <a:ext uri="{FF2B5EF4-FFF2-40B4-BE49-F238E27FC236}">
                    <a16:creationId xmlns:a16="http://schemas.microsoft.com/office/drawing/2014/main" id="{C5C10B05-6F3B-4ACD-FC45-6D2525747A66}"/>
                  </a:ext>
                </a:extLst>
              </p:cNvPr>
              <p:cNvSpPr/>
              <p:nvPr/>
            </p:nvSpPr>
            <p:spPr>
              <a:xfrm>
                <a:off x="6144375" y="33431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6" name="Oval 955">
                <a:extLst>
                  <a:ext uri="{FF2B5EF4-FFF2-40B4-BE49-F238E27FC236}">
                    <a16:creationId xmlns:a16="http://schemas.microsoft.com/office/drawing/2014/main" id="{6610C53D-9F97-01F1-EDF2-90F76FCC3F42}"/>
                  </a:ext>
                </a:extLst>
              </p:cNvPr>
              <p:cNvSpPr/>
              <p:nvPr/>
            </p:nvSpPr>
            <p:spPr>
              <a:xfrm>
                <a:off x="6220575" y="33926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7" name="Oval 956">
                <a:extLst>
                  <a:ext uri="{FF2B5EF4-FFF2-40B4-BE49-F238E27FC236}">
                    <a16:creationId xmlns:a16="http://schemas.microsoft.com/office/drawing/2014/main" id="{CC01179C-6BFC-97AA-645B-D8CC7BF15713}"/>
                  </a:ext>
                </a:extLst>
              </p:cNvPr>
              <p:cNvSpPr/>
              <p:nvPr/>
            </p:nvSpPr>
            <p:spPr>
              <a:xfrm>
                <a:off x="6014835" y="35412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8" name="Oval 957">
                <a:extLst>
                  <a:ext uri="{FF2B5EF4-FFF2-40B4-BE49-F238E27FC236}">
                    <a16:creationId xmlns:a16="http://schemas.microsoft.com/office/drawing/2014/main" id="{3D12EA16-A5C7-819E-3B7C-EB23C60EA29D}"/>
                  </a:ext>
                </a:extLst>
              </p:cNvPr>
              <p:cNvSpPr/>
              <p:nvPr/>
            </p:nvSpPr>
            <p:spPr>
              <a:xfrm>
                <a:off x="6079605" y="36898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9" name="Oval 958">
                <a:extLst>
                  <a:ext uri="{FF2B5EF4-FFF2-40B4-BE49-F238E27FC236}">
                    <a16:creationId xmlns:a16="http://schemas.microsoft.com/office/drawing/2014/main" id="{6807591B-6D4F-6542-27F5-695A1E234774}"/>
                  </a:ext>
                </a:extLst>
              </p:cNvPr>
              <p:cNvSpPr/>
              <p:nvPr/>
            </p:nvSpPr>
            <p:spPr>
              <a:xfrm>
                <a:off x="4357485" y="34879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8511B2DF-EF2C-6B91-C5EA-A281F4740E39}"/>
                  </a:ext>
                </a:extLst>
              </p:cNvPr>
              <p:cNvSpPr/>
              <p:nvPr/>
            </p:nvSpPr>
            <p:spPr>
              <a:xfrm>
                <a:off x="439939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FB24D4A5-4511-598C-0A7B-4AFDBC724460}"/>
                  </a:ext>
                </a:extLst>
              </p:cNvPr>
              <p:cNvSpPr/>
              <p:nvPr/>
            </p:nvSpPr>
            <p:spPr>
              <a:xfrm>
                <a:off x="4467975" y="35412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9187D8D4-6D83-22FA-D81A-FD27B6379088}"/>
                  </a:ext>
                </a:extLst>
              </p:cNvPr>
              <p:cNvSpPr/>
              <p:nvPr/>
            </p:nvSpPr>
            <p:spPr>
              <a:xfrm>
                <a:off x="4212705" y="36136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54" name="Oval 553">
                <a:extLst>
                  <a:ext uri="{FF2B5EF4-FFF2-40B4-BE49-F238E27FC236}">
                    <a16:creationId xmlns:a16="http://schemas.microsoft.com/office/drawing/2014/main" id="{FCAA7875-7702-2958-378D-40B623B9DA87}"/>
                  </a:ext>
                </a:extLst>
              </p:cNvPr>
              <p:cNvSpPr/>
              <p:nvPr/>
            </p:nvSpPr>
            <p:spPr>
              <a:xfrm>
                <a:off x="4365105" y="36327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58" name="Oval 557">
                <a:extLst>
                  <a:ext uri="{FF2B5EF4-FFF2-40B4-BE49-F238E27FC236}">
                    <a16:creationId xmlns:a16="http://schemas.microsoft.com/office/drawing/2014/main" id="{F6450E3F-EE20-3A24-CB5A-730F9313462C}"/>
                  </a:ext>
                </a:extLst>
              </p:cNvPr>
              <p:cNvSpPr/>
              <p:nvPr/>
            </p:nvSpPr>
            <p:spPr>
              <a:xfrm>
                <a:off x="4346055" y="36860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68" name="Oval 567">
                <a:extLst>
                  <a:ext uri="{FF2B5EF4-FFF2-40B4-BE49-F238E27FC236}">
                    <a16:creationId xmlns:a16="http://schemas.microsoft.com/office/drawing/2014/main" id="{45E00709-1C93-0925-B573-34CDA89B2014}"/>
                  </a:ext>
                </a:extLst>
              </p:cNvPr>
              <p:cNvSpPr/>
              <p:nvPr/>
            </p:nvSpPr>
            <p:spPr>
              <a:xfrm>
                <a:off x="4407015" y="36784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69" name="Oval 568">
                <a:extLst>
                  <a:ext uri="{FF2B5EF4-FFF2-40B4-BE49-F238E27FC236}">
                    <a16:creationId xmlns:a16="http://schemas.microsoft.com/office/drawing/2014/main" id="{C70A18B2-83BF-2DEF-DF4C-04A0D0039B2A}"/>
                  </a:ext>
                </a:extLst>
              </p:cNvPr>
              <p:cNvSpPr/>
              <p:nvPr/>
            </p:nvSpPr>
            <p:spPr>
              <a:xfrm>
                <a:off x="4464165" y="36860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47" name="Oval 646">
                <a:extLst>
                  <a:ext uri="{FF2B5EF4-FFF2-40B4-BE49-F238E27FC236}">
                    <a16:creationId xmlns:a16="http://schemas.microsoft.com/office/drawing/2014/main" id="{B88D9481-9EFE-06BA-8ABB-9883276AFFFD}"/>
                  </a:ext>
                </a:extLst>
              </p:cNvPr>
              <p:cNvSpPr/>
              <p:nvPr/>
            </p:nvSpPr>
            <p:spPr>
              <a:xfrm>
                <a:off x="4239375" y="38384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57" name="Oval 656">
                <a:extLst>
                  <a:ext uri="{FF2B5EF4-FFF2-40B4-BE49-F238E27FC236}">
                    <a16:creationId xmlns:a16="http://schemas.microsoft.com/office/drawing/2014/main" id="{9524EF59-43E8-24D8-0A11-EA82DA7BEDA7}"/>
                  </a:ext>
                </a:extLst>
              </p:cNvPr>
              <p:cNvSpPr/>
              <p:nvPr/>
            </p:nvSpPr>
            <p:spPr>
              <a:xfrm>
                <a:off x="431557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58" name="Oval 657">
                <a:extLst>
                  <a:ext uri="{FF2B5EF4-FFF2-40B4-BE49-F238E27FC236}">
                    <a16:creationId xmlns:a16="http://schemas.microsoft.com/office/drawing/2014/main" id="{C0196623-D56C-F40D-76AA-DB884E6A9DE7}"/>
                  </a:ext>
                </a:extLst>
              </p:cNvPr>
              <p:cNvSpPr/>
              <p:nvPr/>
            </p:nvSpPr>
            <p:spPr>
              <a:xfrm>
                <a:off x="4445115" y="39032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59" name="Oval 658">
                <a:extLst>
                  <a:ext uri="{FF2B5EF4-FFF2-40B4-BE49-F238E27FC236}">
                    <a16:creationId xmlns:a16="http://schemas.microsoft.com/office/drawing/2014/main" id="{3FDDE7D1-EE4F-DA88-E2D6-D6E387D76C1F}"/>
                  </a:ext>
                </a:extLst>
              </p:cNvPr>
              <p:cNvSpPr/>
              <p:nvPr/>
            </p:nvSpPr>
            <p:spPr>
              <a:xfrm>
                <a:off x="4346055" y="39756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0" name="Oval 659">
                <a:extLst>
                  <a:ext uri="{FF2B5EF4-FFF2-40B4-BE49-F238E27FC236}">
                    <a16:creationId xmlns:a16="http://schemas.microsoft.com/office/drawing/2014/main" id="{592EF4A7-A310-25BE-6F63-C8AC9EF4D7AD}"/>
                  </a:ext>
                </a:extLst>
              </p:cNvPr>
              <p:cNvSpPr/>
              <p:nvPr/>
            </p:nvSpPr>
            <p:spPr>
              <a:xfrm>
                <a:off x="4456545" y="39756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1" name="Oval 660">
                <a:extLst>
                  <a:ext uri="{FF2B5EF4-FFF2-40B4-BE49-F238E27FC236}">
                    <a16:creationId xmlns:a16="http://schemas.microsoft.com/office/drawing/2014/main" id="{9765EADA-1A56-013B-9863-904E70085F65}"/>
                  </a:ext>
                </a:extLst>
              </p:cNvPr>
              <p:cNvSpPr/>
              <p:nvPr/>
            </p:nvSpPr>
            <p:spPr>
              <a:xfrm>
                <a:off x="4216515" y="40251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2" name="Oval 661">
                <a:extLst>
                  <a:ext uri="{FF2B5EF4-FFF2-40B4-BE49-F238E27FC236}">
                    <a16:creationId xmlns:a16="http://schemas.microsoft.com/office/drawing/2014/main" id="{3A9635D8-0250-EAD7-B758-67F1E06BFDFD}"/>
                  </a:ext>
                </a:extLst>
              </p:cNvPr>
              <p:cNvSpPr/>
              <p:nvPr/>
            </p:nvSpPr>
            <p:spPr>
              <a:xfrm>
                <a:off x="4357485" y="42728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5" name="Oval 664">
                <a:extLst>
                  <a:ext uri="{FF2B5EF4-FFF2-40B4-BE49-F238E27FC236}">
                    <a16:creationId xmlns:a16="http://schemas.microsoft.com/office/drawing/2014/main" id="{8F23E530-882E-7147-27BE-0275179C18FD}"/>
                  </a:ext>
                </a:extLst>
              </p:cNvPr>
              <p:cNvSpPr/>
              <p:nvPr/>
            </p:nvSpPr>
            <p:spPr>
              <a:xfrm>
                <a:off x="4285095" y="43451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6" name="Oval 665">
                <a:extLst>
                  <a:ext uri="{FF2B5EF4-FFF2-40B4-BE49-F238E27FC236}">
                    <a16:creationId xmlns:a16="http://schemas.microsoft.com/office/drawing/2014/main" id="{A61EF991-92CE-B076-C68F-DA1A745335E2}"/>
                  </a:ext>
                </a:extLst>
              </p:cNvPr>
              <p:cNvSpPr/>
              <p:nvPr/>
            </p:nvSpPr>
            <p:spPr>
              <a:xfrm>
                <a:off x="4254615" y="44213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1" name="Oval 670">
                <a:extLst>
                  <a:ext uri="{FF2B5EF4-FFF2-40B4-BE49-F238E27FC236}">
                    <a16:creationId xmlns:a16="http://schemas.microsoft.com/office/drawing/2014/main" id="{8A3A1FE4-8F47-53FB-4081-2F186C984380}"/>
                  </a:ext>
                </a:extLst>
              </p:cNvPr>
              <p:cNvSpPr/>
              <p:nvPr/>
            </p:nvSpPr>
            <p:spPr>
              <a:xfrm>
                <a:off x="4647045" y="46385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2" name="Oval 671">
                <a:extLst>
                  <a:ext uri="{FF2B5EF4-FFF2-40B4-BE49-F238E27FC236}">
                    <a16:creationId xmlns:a16="http://schemas.microsoft.com/office/drawing/2014/main" id="{9BD33D41-FA0E-1ADF-B339-5568F65B7A83}"/>
                  </a:ext>
                </a:extLst>
              </p:cNvPr>
              <p:cNvSpPr/>
              <p:nvPr/>
            </p:nvSpPr>
            <p:spPr>
              <a:xfrm>
                <a:off x="4799445" y="44175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3" name="Oval 672">
                <a:extLst>
                  <a:ext uri="{FF2B5EF4-FFF2-40B4-BE49-F238E27FC236}">
                    <a16:creationId xmlns:a16="http://schemas.microsoft.com/office/drawing/2014/main" id="{F2647474-ADA6-A9A4-2963-BF571F1AC6D0}"/>
                  </a:ext>
                </a:extLst>
              </p:cNvPr>
              <p:cNvSpPr/>
              <p:nvPr/>
            </p:nvSpPr>
            <p:spPr>
              <a:xfrm>
                <a:off x="4807065" y="44975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4" name="Oval 673">
                <a:extLst>
                  <a:ext uri="{FF2B5EF4-FFF2-40B4-BE49-F238E27FC236}">
                    <a16:creationId xmlns:a16="http://schemas.microsoft.com/office/drawing/2014/main" id="{55758C52-8162-482B-F89D-5BDEF21CAFF5}"/>
                  </a:ext>
                </a:extLst>
              </p:cNvPr>
              <p:cNvSpPr/>
              <p:nvPr/>
            </p:nvSpPr>
            <p:spPr>
              <a:xfrm>
                <a:off x="4860405" y="45166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5" name="Oval 674">
                <a:extLst>
                  <a:ext uri="{FF2B5EF4-FFF2-40B4-BE49-F238E27FC236}">
                    <a16:creationId xmlns:a16="http://schemas.microsoft.com/office/drawing/2014/main" id="{87893FEC-2527-3E37-AD02-45431E53CAD4}"/>
                  </a:ext>
                </a:extLst>
              </p:cNvPr>
              <p:cNvSpPr/>
              <p:nvPr/>
            </p:nvSpPr>
            <p:spPr>
              <a:xfrm>
                <a:off x="5043285" y="45661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6" name="Oval 675">
                <a:extLst>
                  <a:ext uri="{FF2B5EF4-FFF2-40B4-BE49-F238E27FC236}">
                    <a16:creationId xmlns:a16="http://schemas.microsoft.com/office/drawing/2014/main" id="{675C1E66-EAC0-133B-F9EC-166B62884C05}"/>
                  </a:ext>
                </a:extLst>
              </p:cNvPr>
              <p:cNvSpPr/>
              <p:nvPr/>
            </p:nvSpPr>
            <p:spPr>
              <a:xfrm>
                <a:off x="5138535" y="45661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7" name="Oval 676">
                <a:extLst>
                  <a:ext uri="{FF2B5EF4-FFF2-40B4-BE49-F238E27FC236}">
                    <a16:creationId xmlns:a16="http://schemas.microsoft.com/office/drawing/2014/main" id="{CC2E2143-C58D-51C4-ACF2-20802DDBB794}"/>
                  </a:ext>
                </a:extLst>
              </p:cNvPr>
              <p:cNvSpPr/>
              <p:nvPr/>
            </p:nvSpPr>
            <p:spPr>
              <a:xfrm>
                <a:off x="5344275" y="47147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8" name="Oval 677">
                <a:extLst>
                  <a:ext uri="{FF2B5EF4-FFF2-40B4-BE49-F238E27FC236}">
                    <a16:creationId xmlns:a16="http://schemas.microsoft.com/office/drawing/2014/main" id="{D0FCA9D7-9FAC-82FC-18B8-1C7CFF89E0FA}"/>
                  </a:ext>
                </a:extLst>
              </p:cNvPr>
              <p:cNvSpPr/>
              <p:nvPr/>
            </p:nvSpPr>
            <p:spPr>
              <a:xfrm>
                <a:off x="5111865" y="44709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9" name="Oval 678">
                <a:extLst>
                  <a:ext uri="{FF2B5EF4-FFF2-40B4-BE49-F238E27FC236}">
                    <a16:creationId xmlns:a16="http://schemas.microsoft.com/office/drawing/2014/main" id="{B42B5523-3291-AD42-DDEE-3A929B5A0F59}"/>
                  </a:ext>
                </a:extLst>
              </p:cNvPr>
              <p:cNvSpPr/>
              <p:nvPr/>
            </p:nvSpPr>
            <p:spPr>
              <a:xfrm>
                <a:off x="5275695" y="45204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0" name="Oval 679">
                <a:extLst>
                  <a:ext uri="{FF2B5EF4-FFF2-40B4-BE49-F238E27FC236}">
                    <a16:creationId xmlns:a16="http://schemas.microsoft.com/office/drawing/2014/main" id="{A83939AA-8FFA-C1BA-5DAA-4D09DEB83F22}"/>
                  </a:ext>
                </a:extLst>
              </p:cNvPr>
              <p:cNvSpPr/>
              <p:nvPr/>
            </p:nvSpPr>
            <p:spPr>
              <a:xfrm>
                <a:off x="5348085" y="44175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2" name="Oval 681">
                <a:extLst>
                  <a:ext uri="{FF2B5EF4-FFF2-40B4-BE49-F238E27FC236}">
                    <a16:creationId xmlns:a16="http://schemas.microsoft.com/office/drawing/2014/main" id="{A452C527-79D3-ABCF-8598-07C204D902FA}"/>
                  </a:ext>
                </a:extLst>
              </p:cNvPr>
              <p:cNvSpPr/>
              <p:nvPr/>
            </p:nvSpPr>
            <p:spPr>
              <a:xfrm>
                <a:off x="5892915" y="45699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3" name="Oval 682">
                <a:extLst>
                  <a:ext uri="{FF2B5EF4-FFF2-40B4-BE49-F238E27FC236}">
                    <a16:creationId xmlns:a16="http://schemas.microsoft.com/office/drawing/2014/main" id="{9CC88181-67B1-2DE4-966F-952F7F590A74}"/>
                  </a:ext>
                </a:extLst>
              </p:cNvPr>
              <p:cNvSpPr/>
              <p:nvPr/>
            </p:nvSpPr>
            <p:spPr>
              <a:xfrm>
                <a:off x="6014835" y="43680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4" name="Oval 683">
                <a:extLst>
                  <a:ext uri="{FF2B5EF4-FFF2-40B4-BE49-F238E27FC236}">
                    <a16:creationId xmlns:a16="http://schemas.microsoft.com/office/drawing/2014/main" id="{D09B1CFC-029F-0626-162C-2E3E82CB9E9F}"/>
                  </a:ext>
                </a:extLst>
              </p:cNvPr>
              <p:cNvSpPr/>
              <p:nvPr/>
            </p:nvSpPr>
            <p:spPr>
              <a:xfrm>
                <a:off x="5603355" y="45204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5" name="Oval 684">
                <a:extLst>
                  <a:ext uri="{FF2B5EF4-FFF2-40B4-BE49-F238E27FC236}">
                    <a16:creationId xmlns:a16="http://schemas.microsoft.com/office/drawing/2014/main" id="{7B9E53DF-E3BF-C7E2-0076-4A8D4D22F739}"/>
                  </a:ext>
                </a:extLst>
              </p:cNvPr>
              <p:cNvSpPr/>
              <p:nvPr/>
            </p:nvSpPr>
            <p:spPr>
              <a:xfrm>
                <a:off x="5557635" y="44213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6" name="Oval 685">
                <a:extLst>
                  <a:ext uri="{FF2B5EF4-FFF2-40B4-BE49-F238E27FC236}">
                    <a16:creationId xmlns:a16="http://schemas.microsoft.com/office/drawing/2014/main" id="{DE59648A-1D48-769D-80EF-49E1CE378696}"/>
                  </a:ext>
                </a:extLst>
              </p:cNvPr>
              <p:cNvSpPr/>
              <p:nvPr/>
            </p:nvSpPr>
            <p:spPr>
              <a:xfrm>
                <a:off x="5500485" y="43223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7" name="Oval 686">
                <a:extLst>
                  <a:ext uri="{FF2B5EF4-FFF2-40B4-BE49-F238E27FC236}">
                    <a16:creationId xmlns:a16="http://schemas.microsoft.com/office/drawing/2014/main" id="{5D64DC07-956A-ADC3-04CF-77BFE24859D8}"/>
                  </a:ext>
                </a:extLst>
              </p:cNvPr>
              <p:cNvSpPr/>
              <p:nvPr/>
            </p:nvSpPr>
            <p:spPr>
              <a:xfrm>
                <a:off x="5694795" y="42728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8" name="Oval 687">
                <a:extLst>
                  <a:ext uri="{FF2B5EF4-FFF2-40B4-BE49-F238E27FC236}">
                    <a16:creationId xmlns:a16="http://schemas.microsoft.com/office/drawing/2014/main" id="{81DFFC10-8277-703D-7D96-5BC26FB83A1F}"/>
                  </a:ext>
                </a:extLst>
              </p:cNvPr>
              <p:cNvSpPr/>
              <p:nvPr/>
            </p:nvSpPr>
            <p:spPr>
              <a:xfrm>
                <a:off x="5755755" y="42728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9" name="Oval 688">
                <a:extLst>
                  <a:ext uri="{FF2B5EF4-FFF2-40B4-BE49-F238E27FC236}">
                    <a16:creationId xmlns:a16="http://schemas.microsoft.com/office/drawing/2014/main" id="{0C476650-DA15-BED1-71E7-C55AF5D9E131}"/>
                  </a:ext>
                </a:extLst>
              </p:cNvPr>
              <p:cNvSpPr/>
              <p:nvPr/>
            </p:nvSpPr>
            <p:spPr>
              <a:xfrm>
                <a:off x="5831955" y="42689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0" name="Oval 689">
                <a:extLst>
                  <a:ext uri="{FF2B5EF4-FFF2-40B4-BE49-F238E27FC236}">
                    <a16:creationId xmlns:a16="http://schemas.microsoft.com/office/drawing/2014/main" id="{308F310D-7C94-5F43-5FAE-44EDCD27A658}"/>
                  </a:ext>
                </a:extLst>
              </p:cNvPr>
              <p:cNvSpPr/>
              <p:nvPr/>
            </p:nvSpPr>
            <p:spPr>
              <a:xfrm>
                <a:off x="4708005" y="31488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1" name="Oval 690">
                <a:extLst>
                  <a:ext uri="{FF2B5EF4-FFF2-40B4-BE49-F238E27FC236}">
                    <a16:creationId xmlns:a16="http://schemas.microsoft.com/office/drawing/2014/main" id="{8A3B0349-7B42-48A0-7746-C4D677390466}"/>
                  </a:ext>
                </a:extLst>
              </p:cNvPr>
              <p:cNvSpPr/>
              <p:nvPr/>
            </p:nvSpPr>
            <p:spPr>
              <a:xfrm>
                <a:off x="4589895" y="32441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3" name="Oval 692">
                <a:extLst>
                  <a:ext uri="{FF2B5EF4-FFF2-40B4-BE49-F238E27FC236}">
                    <a16:creationId xmlns:a16="http://schemas.microsoft.com/office/drawing/2014/main" id="{20122311-A232-B31C-9582-B4E0A1421A35}"/>
                  </a:ext>
                </a:extLst>
              </p:cNvPr>
              <p:cNvSpPr/>
              <p:nvPr/>
            </p:nvSpPr>
            <p:spPr>
              <a:xfrm>
                <a:off x="4772775" y="32402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4" name="Oval 693">
                <a:extLst>
                  <a:ext uri="{FF2B5EF4-FFF2-40B4-BE49-F238E27FC236}">
                    <a16:creationId xmlns:a16="http://schemas.microsoft.com/office/drawing/2014/main" id="{6F4D4599-67E7-FB40-BEFB-1CA7DAFB5F1B}"/>
                  </a:ext>
                </a:extLst>
              </p:cNvPr>
              <p:cNvSpPr/>
              <p:nvPr/>
            </p:nvSpPr>
            <p:spPr>
              <a:xfrm>
                <a:off x="4860405" y="31679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5" name="Oval 694">
                <a:extLst>
                  <a:ext uri="{FF2B5EF4-FFF2-40B4-BE49-F238E27FC236}">
                    <a16:creationId xmlns:a16="http://schemas.microsoft.com/office/drawing/2014/main" id="{2BE47908-685D-C36F-67FF-4DC695260531}"/>
                  </a:ext>
                </a:extLst>
              </p:cNvPr>
              <p:cNvSpPr/>
              <p:nvPr/>
            </p:nvSpPr>
            <p:spPr>
              <a:xfrm>
                <a:off x="4982325" y="31450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6" name="Oval 695">
                <a:extLst>
                  <a:ext uri="{FF2B5EF4-FFF2-40B4-BE49-F238E27FC236}">
                    <a16:creationId xmlns:a16="http://schemas.microsoft.com/office/drawing/2014/main" id="{3C3803C1-22D7-9E65-BF71-3745F48E7649}"/>
                  </a:ext>
                </a:extLst>
              </p:cNvPr>
              <p:cNvSpPr/>
              <p:nvPr/>
            </p:nvSpPr>
            <p:spPr>
              <a:xfrm>
                <a:off x="5035665" y="30955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7" name="Oval 696">
                <a:extLst>
                  <a:ext uri="{FF2B5EF4-FFF2-40B4-BE49-F238E27FC236}">
                    <a16:creationId xmlns:a16="http://schemas.microsoft.com/office/drawing/2014/main" id="{7CE77A23-47B4-0C9D-E049-65A4253713F2}"/>
                  </a:ext>
                </a:extLst>
              </p:cNvPr>
              <p:cNvSpPr/>
              <p:nvPr/>
            </p:nvSpPr>
            <p:spPr>
              <a:xfrm>
                <a:off x="5035665" y="32479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8" name="Oval 697">
                <a:extLst>
                  <a:ext uri="{FF2B5EF4-FFF2-40B4-BE49-F238E27FC236}">
                    <a16:creationId xmlns:a16="http://schemas.microsoft.com/office/drawing/2014/main" id="{CE62B70A-4BD5-D8F9-2E13-C68CCB375E7C}"/>
                  </a:ext>
                </a:extLst>
              </p:cNvPr>
              <p:cNvSpPr/>
              <p:nvPr/>
            </p:nvSpPr>
            <p:spPr>
              <a:xfrm>
                <a:off x="4627995" y="33393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9" name="Oval 698">
                <a:extLst>
                  <a:ext uri="{FF2B5EF4-FFF2-40B4-BE49-F238E27FC236}">
                    <a16:creationId xmlns:a16="http://schemas.microsoft.com/office/drawing/2014/main" id="{F3541B66-0C9B-A2DF-0F29-881E1E17516A}"/>
                  </a:ext>
                </a:extLst>
              </p:cNvPr>
              <p:cNvSpPr/>
              <p:nvPr/>
            </p:nvSpPr>
            <p:spPr>
              <a:xfrm>
                <a:off x="4730865" y="33393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0" name="Oval 699">
                <a:extLst>
                  <a:ext uri="{FF2B5EF4-FFF2-40B4-BE49-F238E27FC236}">
                    <a16:creationId xmlns:a16="http://schemas.microsoft.com/office/drawing/2014/main" id="{84939ED3-6F03-8989-873F-CEF4FF21DA88}"/>
                  </a:ext>
                </a:extLst>
              </p:cNvPr>
              <p:cNvSpPr/>
              <p:nvPr/>
            </p:nvSpPr>
            <p:spPr>
              <a:xfrm>
                <a:off x="4757535" y="33203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1" name="Oval 700">
                <a:extLst>
                  <a:ext uri="{FF2B5EF4-FFF2-40B4-BE49-F238E27FC236}">
                    <a16:creationId xmlns:a16="http://schemas.microsoft.com/office/drawing/2014/main" id="{0155C467-BDD5-1A9C-A637-2C7A3795BC59}"/>
                  </a:ext>
                </a:extLst>
              </p:cNvPr>
              <p:cNvSpPr/>
              <p:nvPr/>
            </p:nvSpPr>
            <p:spPr>
              <a:xfrm>
                <a:off x="4822305" y="33126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2" name="Oval 701">
                <a:extLst>
                  <a:ext uri="{FF2B5EF4-FFF2-40B4-BE49-F238E27FC236}">
                    <a16:creationId xmlns:a16="http://schemas.microsoft.com/office/drawing/2014/main" id="{21D66040-9238-1A8B-5518-33D9AE1E5680}"/>
                  </a:ext>
                </a:extLst>
              </p:cNvPr>
              <p:cNvSpPr/>
              <p:nvPr/>
            </p:nvSpPr>
            <p:spPr>
              <a:xfrm>
                <a:off x="4868025" y="32860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5" name="Oval 704">
                <a:extLst>
                  <a:ext uri="{FF2B5EF4-FFF2-40B4-BE49-F238E27FC236}">
                    <a16:creationId xmlns:a16="http://schemas.microsoft.com/office/drawing/2014/main" id="{7374F6B0-8A74-8EB0-EE39-12DFCD76A9E9}"/>
                  </a:ext>
                </a:extLst>
              </p:cNvPr>
              <p:cNvSpPr/>
              <p:nvPr/>
            </p:nvSpPr>
            <p:spPr>
              <a:xfrm>
                <a:off x="4616565" y="33926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6" name="Oval 705">
                <a:extLst>
                  <a:ext uri="{FF2B5EF4-FFF2-40B4-BE49-F238E27FC236}">
                    <a16:creationId xmlns:a16="http://schemas.microsoft.com/office/drawing/2014/main" id="{A030589C-6158-3D2B-6574-BD2B97E35C5B}"/>
                  </a:ext>
                </a:extLst>
              </p:cNvPr>
              <p:cNvSpPr/>
              <p:nvPr/>
            </p:nvSpPr>
            <p:spPr>
              <a:xfrm>
                <a:off x="4547985" y="34384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7" name="Oval 706">
                <a:extLst>
                  <a:ext uri="{FF2B5EF4-FFF2-40B4-BE49-F238E27FC236}">
                    <a16:creationId xmlns:a16="http://schemas.microsoft.com/office/drawing/2014/main" id="{31832D96-6DD2-51BC-5FA1-93C7B2659046}"/>
                  </a:ext>
                </a:extLst>
              </p:cNvPr>
              <p:cNvSpPr/>
              <p:nvPr/>
            </p:nvSpPr>
            <p:spPr>
              <a:xfrm>
                <a:off x="4525125" y="34841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8" name="Oval 707">
                <a:extLst>
                  <a:ext uri="{FF2B5EF4-FFF2-40B4-BE49-F238E27FC236}">
                    <a16:creationId xmlns:a16="http://schemas.microsoft.com/office/drawing/2014/main" id="{DC14271F-5194-60E1-A690-0EAEABE19559}"/>
                  </a:ext>
                </a:extLst>
              </p:cNvPr>
              <p:cNvSpPr/>
              <p:nvPr/>
            </p:nvSpPr>
            <p:spPr>
              <a:xfrm>
                <a:off x="4547985" y="35793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9" name="Oval 708">
                <a:extLst>
                  <a:ext uri="{FF2B5EF4-FFF2-40B4-BE49-F238E27FC236}">
                    <a16:creationId xmlns:a16="http://schemas.microsoft.com/office/drawing/2014/main" id="{5725985D-EDB7-A010-54C9-47028AB4C39F}"/>
                  </a:ext>
                </a:extLst>
              </p:cNvPr>
              <p:cNvSpPr/>
              <p:nvPr/>
            </p:nvSpPr>
            <p:spPr>
              <a:xfrm>
                <a:off x="4559415" y="36174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10" name="Oval 709">
                <a:extLst>
                  <a:ext uri="{FF2B5EF4-FFF2-40B4-BE49-F238E27FC236}">
                    <a16:creationId xmlns:a16="http://schemas.microsoft.com/office/drawing/2014/main" id="{4696BDF4-CED9-2D91-02C6-EA8F005B3230}"/>
                  </a:ext>
                </a:extLst>
              </p:cNvPr>
              <p:cNvSpPr/>
              <p:nvPr/>
            </p:nvSpPr>
            <p:spPr>
              <a:xfrm>
                <a:off x="4563225" y="37317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11" name="Oval 710">
                <a:extLst>
                  <a:ext uri="{FF2B5EF4-FFF2-40B4-BE49-F238E27FC236}">
                    <a16:creationId xmlns:a16="http://schemas.microsoft.com/office/drawing/2014/main" id="{7D443E43-137F-88F7-62B6-0E21C7CE940A}"/>
                  </a:ext>
                </a:extLst>
              </p:cNvPr>
              <p:cNvSpPr/>
              <p:nvPr/>
            </p:nvSpPr>
            <p:spPr>
              <a:xfrm>
                <a:off x="4559415" y="37851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12" name="Oval 711">
                <a:extLst>
                  <a:ext uri="{FF2B5EF4-FFF2-40B4-BE49-F238E27FC236}">
                    <a16:creationId xmlns:a16="http://schemas.microsoft.com/office/drawing/2014/main" id="{23C7ACAF-973F-5E9A-5925-9CC0DB994AF9}"/>
                  </a:ext>
                </a:extLst>
              </p:cNvPr>
              <p:cNvSpPr/>
              <p:nvPr/>
            </p:nvSpPr>
            <p:spPr>
              <a:xfrm>
                <a:off x="4513695" y="38346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13" name="Oval 712">
                <a:extLst>
                  <a:ext uri="{FF2B5EF4-FFF2-40B4-BE49-F238E27FC236}">
                    <a16:creationId xmlns:a16="http://schemas.microsoft.com/office/drawing/2014/main" id="{717E37E1-6DE9-AA23-5646-DB1B7051103F}"/>
                  </a:ext>
                </a:extLst>
              </p:cNvPr>
              <p:cNvSpPr/>
              <p:nvPr/>
            </p:nvSpPr>
            <p:spPr>
              <a:xfrm>
                <a:off x="4601325" y="37394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4" name="Oval 723">
                <a:extLst>
                  <a:ext uri="{FF2B5EF4-FFF2-40B4-BE49-F238E27FC236}">
                    <a16:creationId xmlns:a16="http://schemas.microsoft.com/office/drawing/2014/main" id="{A00B5C6B-80B4-D10F-797B-FF5AC92704E9}"/>
                  </a:ext>
                </a:extLst>
              </p:cNvPr>
              <p:cNvSpPr/>
              <p:nvPr/>
            </p:nvSpPr>
            <p:spPr>
              <a:xfrm>
                <a:off x="460132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5" name="Oval 724">
                <a:extLst>
                  <a:ext uri="{FF2B5EF4-FFF2-40B4-BE49-F238E27FC236}">
                    <a16:creationId xmlns:a16="http://schemas.microsoft.com/office/drawing/2014/main" id="{87CF45B7-D55D-A3D1-75F2-8735A1C2A650}"/>
                  </a:ext>
                </a:extLst>
              </p:cNvPr>
              <p:cNvSpPr/>
              <p:nvPr/>
            </p:nvSpPr>
            <p:spPr>
              <a:xfrm>
                <a:off x="4681335" y="38270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6" name="Oval 725">
                <a:extLst>
                  <a:ext uri="{FF2B5EF4-FFF2-40B4-BE49-F238E27FC236}">
                    <a16:creationId xmlns:a16="http://schemas.microsoft.com/office/drawing/2014/main" id="{4CBE4841-17D8-7DB7-FB52-59D5BCE6B0EA}"/>
                  </a:ext>
                </a:extLst>
              </p:cNvPr>
              <p:cNvSpPr/>
              <p:nvPr/>
            </p:nvSpPr>
            <p:spPr>
              <a:xfrm>
                <a:off x="476896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7" name="Oval 726">
                <a:extLst>
                  <a:ext uri="{FF2B5EF4-FFF2-40B4-BE49-F238E27FC236}">
                    <a16:creationId xmlns:a16="http://schemas.microsoft.com/office/drawing/2014/main" id="{5937721F-E1F6-1493-BDEA-13319170D476}"/>
                  </a:ext>
                </a:extLst>
              </p:cNvPr>
              <p:cNvSpPr/>
              <p:nvPr/>
            </p:nvSpPr>
            <p:spPr>
              <a:xfrm>
                <a:off x="4662285" y="38841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38" name="Oval 737">
                <a:extLst>
                  <a:ext uri="{FF2B5EF4-FFF2-40B4-BE49-F238E27FC236}">
                    <a16:creationId xmlns:a16="http://schemas.microsoft.com/office/drawing/2014/main" id="{FA81FDFD-0BE3-971D-F720-01E4EE6BB691}"/>
                  </a:ext>
                </a:extLst>
              </p:cNvPr>
              <p:cNvSpPr/>
              <p:nvPr/>
            </p:nvSpPr>
            <p:spPr>
              <a:xfrm>
                <a:off x="4647045" y="39032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39" name="Oval 738">
                <a:extLst>
                  <a:ext uri="{FF2B5EF4-FFF2-40B4-BE49-F238E27FC236}">
                    <a16:creationId xmlns:a16="http://schemas.microsoft.com/office/drawing/2014/main" id="{0767098F-948B-6419-B59B-BAEF561BC893}"/>
                  </a:ext>
                </a:extLst>
              </p:cNvPr>
              <p:cNvSpPr/>
              <p:nvPr/>
            </p:nvSpPr>
            <p:spPr>
              <a:xfrm>
                <a:off x="4715625" y="39260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0" name="Oval 739">
                <a:extLst>
                  <a:ext uri="{FF2B5EF4-FFF2-40B4-BE49-F238E27FC236}">
                    <a16:creationId xmlns:a16="http://schemas.microsoft.com/office/drawing/2014/main" id="{06B77ED5-FF04-7FD4-213E-EDFBE25DF1EB}"/>
                  </a:ext>
                </a:extLst>
              </p:cNvPr>
              <p:cNvSpPr/>
              <p:nvPr/>
            </p:nvSpPr>
            <p:spPr>
              <a:xfrm>
                <a:off x="4742295" y="39794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1" name="Oval 740">
                <a:extLst>
                  <a:ext uri="{FF2B5EF4-FFF2-40B4-BE49-F238E27FC236}">
                    <a16:creationId xmlns:a16="http://schemas.microsoft.com/office/drawing/2014/main" id="{C9E381EB-7D3D-2C17-46AB-631DD1FDB7A2}"/>
                  </a:ext>
                </a:extLst>
              </p:cNvPr>
              <p:cNvSpPr/>
              <p:nvPr/>
            </p:nvSpPr>
            <p:spPr>
              <a:xfrm>
                <a:off x="4818495" y="39794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2" name="Oval 741">
                <a:extLst>
                  <a:ext uri="{FF2B5EF4-FFF2-40B4-BE49-F238E27FC236}">
                    <a16:creationId xmlns:a16="http://schemas.microsoft.com/office/drawing/2014/main" id="{1CB22847-F421-7A1C-B683-1752330F7622}"/>
                  </a:ext>
                </a:extLst>
              </p:cNvPr>
              <p:cNvSpPr/>
              <p:nvPr/>
            </p:nvSpPr>
            <p:spPr>
              <a:xfrm>
                <a:off x="4898505" y="39756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3" name="Oval 742">
                <a:extLst>
                  <a:ext uri="{FF2B5EF4-FFF2-40B4-BE49-F238E27FC236}">
                    <a16:creationId xmlns:a16="http://schemas.microsoft.com/office/drawing/2014/main" id="{15E59468-AA09-6D69-C6AE-F6518F4CA4FD}"/>
                  </a:ext>
                </a:extLst>
              </p:cNvPr>
              <p:cNvSpPr/>
              <p:nvPr/>
            </p:nvSpPr>
            <p:spPr>
              <a:xfrm>
                <a:off x="4807065" y="40289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4" name="Oval 743">
                <a:extLst>
                  <a:ext uri="{FF2B5EF4-FFF2-40B4-BE49-F238E27FC236}">
                    <a16:creationId xmlns:a16="http://schemas.microsoft.com/office/drawing/2014/main" id="{D6E345AD-AB68-16DD-8A79-492275CBA628}"/>
                  </a:ext>
                </a:extLst>
              </p:cNvPr>
              <p:cNvSpPr/>
              <p:nvPr/>
            </p:nvSpPr>
            <p:spPr>
              <a:xfrm>
                <a:off x="4898505" y="40746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5" name="Oval 744">
                <a:extLst>
                  <a:ext uri="{FF2B5EF4-FFF2-40B4-BE49-F238E27FC236}">
                    <a16:creationId xmlns:a16="http://schemas.microsoft.com/office/drawing/2014/main" id="{8B6F0ABA-6117-D815-9E5E-EF861D98FD08}"/>
                  </a:ext>
                </a:extLst>
              </p:cNvPr>
              <p:cNvSpPr/>
              <p:nvPr/>
            </p:nvSpPr>
            <p:spPr>
              <a:xfrm>
                <a:off x="4871835" y="41280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6" name="Oval 745">
                <a:extLst>
                  <a:ext uri="{FF2B5EF4-FFF2-40B4-BE49-F238E27FC236}">
                    <a16:creationId xmlns:a16="http://schemas.microsoft.com/office/drawing/2014/main" id="{6C927C8F-68FA-D4CC-CF58-626E6D4D0012}"/>
                  </a:ext>
                </a:extLst>
              </p:cNvPr>
              <p:cNvSpPr/>
              <p:nvPr/>
            </p:nvSpPr>
            <p:spPr>
              <a:xfrm>
                <a:off x="4837545" y="41775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7" name="Oval 746">
                <a:extLst>
                  <a:ext uri="{FF2B5EF4-FFF2-40B4-BE49-F238E27FC236}">
                    <a16:creationId xmlns:a16="http://schemas.microsoft.com/office/drawing/2014/main" id="{D7796FF5-9041-D612-1DC5-BC4626148912}"/>
                  </a:ext>
                </a:extLst>
              </p:cNvPr>
              <p:cNvSpPr/>
              <p:nvPr/>
            </p:nvSpPr>
            <p:spPr>
              <a:xfrm>
                <a:off x="4944225" y="42194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8" name="Oval 747">
                <a:extLst>
                  <a:ext uri="{FF2B5EF4-FFF2-40B4-BE49-F238E27FC236}">
                    <a16:creationId xmlns:a16="http://schemas.microsoft.com/office/drawing/2014/main" id="{E1828B31-D5D9-1415-2E75-BF3572BBA7F3}"/>
                  </a:ext>
                </a:extLst>
              </p:cNvPr>
              <p:cNvSpPr/>
              <p:nvPr/>
            </p:nvSpPr>
            <p:spPr>
              <a:xfrm>
                <a:off x="5001375" y="42728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9" name="Oval 748">
                <a:extLst>
                  <a:ext uri="{FF2B5EF4-FFF2-40B4-BE49-F238E27FC236}">
                    <a16:creationId xmlns:a16="http://schemas.microsoft.com/office/drawing/2014/main" id="{CD2BBB75-99CB-2113-53C7-E7DBC2B6C206}"/>
                  </a:ext>
                </a:extLst>
              </p:cNvPr>
              <p:cNvSpPr/>
              <p:nvPr/>
            </p:nvSpPr>
            <p:spPr>
              <a:xfrm>
                <a:off x="5165205" y="42728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0" name="Oval 749">
                <a:extLst>
                  <a:ext uri="{FF2B5EF4-FFF2-40B4-BE49-F238E27FC236}">
                    <a16:creationId xmlns:a16="http://schemas.microsoft.com/office/drawing/2014/main" id="{F848E000-6499-5251-41AC-F57F4952EBC8}"/>
                  </a:ext>
                </a:extLst>
              </p:cNvPr>
              <p:cNvSpPr/>
              <p:nvPr/>
            </p:nvSpPr>
            <p:spPr>
              <a:xfrm>
                <a:off x="5298555" y="42804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1" name="Oval 750">
                <a:extLst>
                  <a:ext uri="{FF2B5EF4-FFF2-40B4-BE49-F238E27FC236}">
                    <a16:creationId xmlns:a16="http://schemas.microsoft.com/office/drawing/2014/main" id="{A0F5365B-C1A5-9161-4F52-5936563417F4}"/>
                  </a:ext>
                </a:extLst>
              </p:cNvPr>
              <p:cNvSpPr/>
              <p:nvPr/>
            </p:nvSpPr>
            <p:spPr>
              <a:xfrm>
                <a:off x="5218545" y="42232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2" name="Oval 751">
                <a:extLst>
                  <a:ext uri="{FF2B5EF4-FFF2-40B4-BE49-F238E27FC236}">
                    <a16:creationId xmlns:a16="http://schemas.microsoft.com/office/drawing/2014/main" id="{1511C758-5452-E4AF-6D41-D67F74CF46A5}"/>
                  </a:ext>
                </a:extLst>
              </p:cNvPr>
              <p:cNvSpPr/>
              <p:nvPr/>
            </p:nvSpPr>
            <p:spPr>
              <a:xfrm>
                <a:off x="5348085" y="42232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3" name="Oval 752">
                <a:extLst>
                  <a:ext uri="{FF2B5EF4-FFF2-40B4-BE49-F238E27FC236}">
                    <a16:creationId xmlns:a16="http://schemas.microsoft.com/office/drawing/2014/main" id="{9434FCCE-1F72-ED38-5555-891EC407E4D5}"/>
                  </a:ext>
                </a:extLst>
              </p:cNvPr>
              <p:cNvSpPr/>
              <p:nvPr/>
            </p:nvSpPr>
            <p:spPr>
              <a:xfrm>
                <a:off x="5401425" y="41737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4" name="Oval 753">
                <a:extLst>
                  <a:ext uri="{FF2B5EF4-FFF2-40B4-BE49-F238E27FC236}">
                    <a16:creationId xmlns:a16="http://schemas.microsoft.com/office/drawing/2014/main" id="{AD137BA4-1B84-EDFE-F686-C210FD1A86C8}"/>
                  </a:ext>
                </a:extLst>
              </p:cNvPr>
              <p:cNvSpPr/>
              <p:nvPr/>
            </p:nvSpPr>
            <p:spPr>
              <a:xfrm>
                <a:off x="4647045" y="34384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5" name="Oval 754">
                <a:extLst>
                  <a:ext uri="{FF2B5EF4-FFF2-40B4-BE49-F238E27FC236}">
                    <a16:creationId xmlns:a16="http://schemas.microsoft.com/office/drawing/2014/main" id="{B1A829C4-1C6D-1240-888B-56E62FE50A97}"/>
                  </a:ext>
                </a:extLst>
              </p:cNvPr>
              <p:cNvSpPr/>
              <p:nvPr/>
            </p:nvSpPr>
            <p:spPr>
              <a:xfrm>
                <a:off x="4727055" y="34346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6" name="Oval 755">
                <a:extLst>
                  <a:ext uri="{FF2B5EF4-FFF2-40B4-BE49-F238E27FC236}">
                    <a16:creationId xmlns:a16="http://schemas.microsoft.com/office/drawing/2014/main" id="{F5DBC922-D938-5052-C6CC-BC5EA99BD5E2}"/>
                  </a:ext>
                </a:extLst>
              </p:cNvPr>
              <p:cNvSpPr/>
              <p:nvPr/>
            </p:nvSpPr>
            <p:spPr>
              <a:xfrm>
                <a:off x="4685145" y="34841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7" name="Oval 756">
                <a:extLst>
                  <a:ext uri="{FF2B5EF4-FFF2-40B4-BE49-F238E27FC236}">
                    <a16:creationId xmlns:a16="http://schemas.microsoft.com/office/drawing/2014/main" id="{DA6D19C2-BCB7-54E0-FF06-BF73583816B2}"/>
                  </a:ext>
                </a:extLst>
              </p:cNvPr>
              <p:cNvSpPr/>
              <p:nvPr/>
            </p:nvSpPr>
            <p:spPr>
              <a:xfrm>
                <a:off x="4612755" y="35336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8" name="Oval 757">
                <a:extLst>
                  <a:ext uri="{FF2B5EF4-FFF2-40B4-BE49-F238E27FC236}">
                    <a16:creationId xmlns:a16="http://schemas.microsoft.com/office/drawing/2014/main" id="{4B6EA2E3-8C7F-5E7E-D24F-00888E496FD2}"/>
                  </a:ext>
                </a:extLst>
              </p:cNvPr>
              <p:cNvSpPr/>
              <p:nvPr/>
            </p:nvSpPr>
            <p:spPr>
              <a:xfrm>
                <a:off x="466990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9" name="Oval 758">
                <a:extLst>
                  <a:ext uri="{FF2B5EF4-FFF2-40B4-BE49-F238E27FC236}">
                    <a16:creationId xmlns:a16="http://schemas.microsoft.com/office/drawing/2014/main" id="{EF50994B-AAFD-BBFA-5AE1-704983567156}"/>
                  </a:ext>
                </a:extLst>
              </p:cNvPr>
              <p:cNvSpPr/>
              <p:nvPr/>
            </p:nvSpPr>
            <p:spPr>
              <a:xfrm>
                <a:off x="471181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60" name="Oval 759">
                <a:extLst>
                  <a:ext uri="{FF2B5EF4-FFF2-40B4-BE49-F238E27FC236}">
                    <a16:creationId xmlns:a16="http://schemas.microsoft.com/office/drawing/2014/main" id="{F4D845EB-EAB8-CC1F-44E3-4C908AC48114}"/>
                  </a:ext>
                </a:extLst>
              </p:cNvPr>
              <p:cNvSpPr/>
              <p:nvPr/>
            </p:nvSpPr>
            <p:spPr>
              <a:xfrm>
                <a:off x="4772775" y="35870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63" name="Oval 762">
                <a:extLst>
                  <a:ext uri="{FF2B5EF4-FFF2-40B4-BE49-F238E27FC236}">
                    <a16:creationId xmlns:a16="http://schemas.microsoft.com/office/drawing/2014/main" id="{70A246FE-496A-2158-E824-CBA1AB8FFCD7}"/>
                  </a:ext>
                </a:extLst>
              </p:cNvPr>
              <p:cNvSpPr/>
              <p:nvPr/>
            </p:nvSpPr>
            <p:spPr>
              <a:xfrm>
                <a:off x="4807065" y="36136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64" name="Oval 763">
                <a:extLst>
                  <a:ext uri="{FF2B5EF4-FFF2-40B4-BE49-F238E27FC236}">
                    <a16:creationId xmlns:a16="http://schemas.microsoft.com/office/drawing/2014/main" id="{C4320254-068F-B77C-88F5-19106E60AEDF}"/>
                  </a:ext>
                </a:extLst>
              </p:cNvPr>
              <p:cNvSpPr/>
              <p:nvPr/>
            </p:nvSpPr>
            <p:spPr>
              <a:xfrm>
                <a:off x="4627995" y="36784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65" name="Oval 764">
                <a:extLst>
                  <a:ext uri="{FF2B5EF4-FFF2-40B4-BE49-F238E27FC236}">
                    <a16:creationId xmlns:a16="http://schemas.microsoft.com/office/drawing/2014/main" id="{CE264E32-91C7-8F0A-8DF3-07B210B9BEB4}"/>
                  </a:ext>
                </a:extLst>
              </p:cNvPr>
              <p:cNvSpPr/>
              <p:nvPr/>
            </p:nvSpPr>
            <p:spPr>
              <a:xfrm>
                <a:off x="4688955" y="36632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66" name="Oval 765">
                <a:extLst>
                  <a:ext uri="{FF2B5EF4-FFF2-40B4-BE49-F238E27FC236}">
                    <a16:creationId xmlns:a16="http://schemas.microsoft.com/office/drawing/2014/main" id="{44C2C226-0ED1-6A7F-9BA0-95FC9D7DCF79}"/>
                  </a:ext>
                </a:extLst>
              </p:cNvPr>
              <p:cNvSpPr/>
              <p:nvPr/>
            </p:nvSpPr>
            <p:spPr>
              <a:xfrm>
                <a:off x="4662285" y="37432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67" name="Oval 766">
                <a:extLst>
                  <a:ext uri="{FF2B5EF4-FFF2-40B4-BE49-F238E27FC236}">
                    <a16:creationId xmlns:a16="http://schemas.microsoft.com/office/drawing/2014/main" id="{7737C27B-E942-71C2-CFD5-2BA588563E6C}"/>
                  </a:ext>
                </a:extLst>
              </p:cNvPr>
              <p:cNvSpPr/>
              <p:nvPr/>
            </p:nvSpPr>
            <p:spPr>
              <a:xfrm>
                <a:off x="4727055" y="37317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68" name="Oval 767">
                <a:extLst>
                  <a:ext uri="{FF2B5EF4-FFF2-40B4-BE49-F238E27FC236}">
                    <a16:creationId xmlns:a16="http://schemas.microsoft.com/office/drawing/2014/main" id="{1C09E995-9E97-3B8D-1450-5B37A454ACEC}"/>
                  </a:ext>
                </a:extLst>
              </p:cNvPr>
              <p:cNvSpPr/>
              <p:nvPr/>
            </p:nvSpPr>
            <p:spPr>
              <a:xfrm>
                <a:off x="4822305" y="33926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0" name="Oval 769">
                <a:extLst>
                  <a:ext uri="{FF2B5EF4-FFF2-40B4-BE49-F238E27FC236}">
                    <a16:creationId xmlns:a16="http://schemas.microsoft.com/office/drawing/2014/main" id="{1B224D07-44F3-7FAA-1A53-37D8804DFE1D}"/>
                  </a:ext>
                </a:extLst>
              </p:cNvPr>
              <p:cNvSpPr/>
              <p:nvPr/>
            </p:nvSpPr>
            <p:spPr>
              <a:xfrm>
                <a:off x="4807065" y="34460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1" name="Oval 770">
                <a:extLst>
                  <a:ext uri="{FF2B5EF4-FFF2-40B4-BE49-F238E27FC236}">
                    <a16:creationId xmlns:a16="http://schemas.microsoft.com/office/drawing/2014/main" id="{40664E98-6BEF-C239-8CD9-D0D0D1BABBFD}"/>
                  </a:ext>
                </a:extLst>
              </p:cNvPr>
              <p:cNvSpPr/>
              <p:nvPr/>
            </p:nvSpPr>
            <p:spPr>
              <a:xfrm>
                <a:off x="4864215" y="34460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2" name="Oval 771">
                <a:extLst>
                  <a:ext uri="{FF2B5EF4-FFF2-40B4-BE49-F238E27FC236}">
                    <a16:creationId xmlns:a16="http://schemas.microsoft.com/office/drawing/2014/main" id="{04D015E5-F735-5AE5-AF19-DCAFCEBC965B}"/>
                  </a:ext>
                </a:extLst>
              </p:cNvPr>
              <p:cNvSpPr/>
              <p:nvPr/>
            </p:nvSpPr>
            <p:spPr>
              <a:xfrm>
                <a:off x="4810875" y="34879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3" name="Oval 772">
                <a:extLst>
                  <a:ext uri="{FF2B5EF4-FFF2-40B4-BE49-F238E27FC236}">
                    <a16:creationId xmlns:a16="http://schemas.microsoft.com/office/drawing/2014/main" id="{95EECFB3-5FD6-69D0-BCEA-041D68BB7B5F}"/>
                  </a:ext>
                </a:extLst>
              </p:cNvPr>
              <p:cNvSpPr/>
              <p:nvPr/>
            </p:nvSpPr>
            <p:spPr>
              <a:xfrm>
                <a:off x="487945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4" name="Oval 773">
                <a:extLst>
                  <a:ext uri="{FF2B5EF4-FFF2-40B4-BE49-F238E27FC236}">
                    <a16:creationId xmlns:a16="http://schemas.microsoft.com/office/drawing/2014/main" id="{3642E8E6-0F62-2622-3EFC-3A5003EFC37E}"/>
                  </a:ext>
                </a:extLst>
              </p:cNvPr>
              <p:cNvSpPr/>
              <p:nvPr/>
            </p:nvSpPr>
            <p:spPr>
              <a:xfrm>
                <a:off x="4803255" y="36860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5" name="Oval 774">
                <a:extLst>
                  <a:ext uri="{FF2B5EF4-FFF2-40B4-BE49-F238E27FC236}">
                    <a16:creationId xmlns:a16="http://schemas.microsoft.com/office/drawing/2014/main" id="{9C64D4B0-7415-D685-FA1B-F8ACA69C663B}"/>
                  </a:ext>
                </a:extLst>
              </p:cNvPr>
              <p:cNvSpPr/>
              <p:nvPr/>
            </p:nvSpPr>
            <p:spPr>
              <a:xfrm>
                <a:off x="4925175" y="36708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6" name="Oval 775">
                <a:extLst>
                  <a:ext uri="{FF2B5EF4-FFF2-40B4-BE49-F238E27FC236}">
                    <a16:creationId xmlns:a16="http://schemas.microsoft.com/office/drawing/2014/main" id="{213818FD-AB17-47F0-F277-42F83EDCE53D}"/>
                  </a:ext>
                </a:extLst>
              </p:cNvPr>
              <p:cNvSpPr/>
              <p:nvPr/>
            </p:nvSpPr>
            <p:spPr>
              <a:xfrm>
                <a:off x="4860405" y="37279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7" name="Oval 776">
                <a:extLst>
                  <a:ext uri="{FF2B5EF4-FFF2-40B4-BE49-F238E27FC236}">
                    <a16:creationId xmlns:a16="http://schemas.microsoft.com/office/drawing/2014/main" id="{98F4C252-F5CD-8F54-B6C4-DB2ED1E64AFF}"/>
                  </a:ext>
                </a:extLst>
              </p:cNvPr>
              <p:cNvSpPr/>
              <p:nvPr/>
            </p:nvSpPr>
            <p:spPr>
              <a:xfrm>
                <a:off x="4925175" y="37317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8" name="Oval 777">
                <a:extLst>
                  <a:ext uri="{FF2B5EF4-FFF2-40B4-BE49-F238E27FC236}">
                    <a16:creationId xmlns:a16="http://schemas.microsoft.com/office/drawing/2014/main" id="{D09B979D-B307-933A-10DB-207D26989CEC}"/>
                  </a:ext>
                </a:extLst>
              </p:cNvPr>
              <p:cNvSpPr/>
              <p:nvPr/>
            </p:nvSpPr>
            <p:spPr>
              <a:xfrm>
                <a:off x="4822305" y="37813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79" name="Oval 778">
                <a:extLst>
                  <a:ext uri="{FF2B5EF4-FFF2-40B4-BE49-F238E27FC236}">
                    <a16:creationId xmlns:a16="http://schemas.microsoft.com/office/drawing/2014/main" id="{18916D2D-4BC5-4156-C927-55354EF74A5B}"/>
                  </a:ext>
                </a:extLst>
              </p:cNvPr>
              <p:cNvSpPr/>
              <p:nvPr/>
            </p:nvSpPr>
            <p:spPr>
              <a:xfrm>
                <a:off x="4841355" y="39070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0" name="Oval 779">
                <a:extLst>
                  <a:ext uri="{FF2B5EF4-FFF2-40B4-BE49-F238E27FC236}">
                    <a16:creationId xmlns:a16="http://schemas.microsoft.com/office/drawing/2014/main" id="{31E3FCA6-51F5-4027-31EC-66D3CE3A7BCB}"/>
                  </a:ext>
                </a:extLst>
              </p:cNvPr>
              <p:cNvSpPr/>
              <p:nvPr/>
            </p:nvSpPr>
            <p:spPr>
              <a:xfrm>
                <a:off x="4928985" y="38270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1" name="Oval 780">
                <a:extLst>
                  <a:ext uri="{FF2B5EF4-FFF2-40B4-BE49-F238E27FC236}">
                    <a16:creationId xmlns:a16="http://schemas.microsoft.com/office/drawing/2014/main" id="{509BB140-28E0-4942-3711-06BA7184E003}"/>
                  </a:ext>
                </a:extLst>
              </p:cNvPr>
              <p:cNvSpPr/>
              <p:nvPr/>
            </p:nvSpPr>
            <p:spPr>
              <a:xfrm>
                <a:off x="4906125" y="39032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2" name="Oval 781">
                <a:extLst>
                  <a:ext uri="{FF2B5EF4-FFF2-40B4-BE49-F238E27FC236}">
                    <a16:creationId xmlns:a16="http://schemas.microsoft.com/office/drawing/2014/main" id="{D371B0A4-1192-7212-15D7-D72D3612EAB0}"/>
                  </a:ext>
                </a:extLst>
              </p:cNvPr>
              <p:cNvSpPr/>
              <p:nvPr/>
            </p:nvSpPr>
            <p:spPr>
              <a:xfrm>
                <a:off x="4955655" y="38879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3" name="Oval 782">
                <a:extLst>
                  <a:ext uri="{FF2B5EF4-FFF2-40B4-BE49-F238E27FC236}">
                    <a16:creationId xmlns:a16="http://schemas.microsoft.com/office/drawing/2014/main" id="{C5FC175E-4255-E9F1-3FCD-B33F536F65E9}"/>
                  </a:ext>
                </a:extLst>
              </p:cNvPr>
              <p:cNvSpPr/>
              <p:nvPr/>
            </p:nvSpPr>
            <p:spPr>
              <a:xfrm>
                <a:off x="4921365" y="34422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4" name="Oval 783">
                <a:extLst>
                  <a:ext uri="{FF2B5EF4-FFF2-40B4-BE49-F238E27FC236}">
                    <a16:creationId xmlns:a16="http://schemas.microsoft.com/office/drawing/2014/main" id="{727F6061-6F0B-1A58-057E-09920499364C}"/>
                  </a:ext>
                </a:extLst>
              </p:cNvPr>
              <p:cNvSpPr/>
              <p:nvPr/>
            </p:nvSpPr>
            <p:spPr>
              <a:xfrm>
                <a:off x="4970895" y="33888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5" name="Oval 784">
                <a:extLst>
                  <a:ext uri="{FF2B5EF4-FFF2-40B4-BE49-F238E27FC236}">
                    <a16:creationId xmlns:a16="http://schemas.microsoft.com/office/drawing/2014/main" id="{A561CFA8-D238-AC33-84A1-C05A7566051C}"/>
                  </a:ext>
                </a:extLst>
              </p:cNvPr>
              <p:cNvSpPr/>
              <p:nvPr/>
            </p:nvSpPr>
            <p:spPr>
              <a:xfrm>
                <a:off x="5047095" y="33888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6" name="Oval 785">
                <a:extLst>
                  <a:ext uri="{FF2B5EF4-FFF2-40B4-BE49-F238E27FC236}">
                    <a16:creationId xmlns:a16="http://schemas.microsoft.com/office/drawing/2014/main" id="{8A3240BC-A582-0A25-30CD-2D03DD1219FC}"/>
                  </a:ext>
                </a:extLst>
              </p:cNvPr>
              <p:cNvSpPr/>
              <p:nvPr/>
            </p:nvSpPr>
            <p:spPr>
              <a:xfrm>
                <a:off x="4982325" y="34574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7" name="Oval 786">
                <a:extLst>
                  <a:ext uri="{FF2B5EF4-FFF2-40B4-BE49-F238E27FC236}">
                    <a16:creationId xmlns:a16="http://schemas.microsoft.com/office/drawing/2014/main" id="{906466DF-082F-D48D-CF22-6BF4989B3893}"/>
                  </a:ext>
                </a:extLst>
              </p:cNvPr>
              <p:cNvSpPr/>
              <p:nvPr/>
            </p:nvSpPr>
            <p:spPr>
              <a:xfrm>
                <a:off x="5058525" y="34574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8" name="Oval 787">
                <a:extLst>
                  <a:ext uri="{FF2B5EF4-FFF2-40B4-BE49-F238E27FC236}">
                    <a16:creationId xmlns:a16="http://schemas.microsoft.com/office/drawing/2014/main" id="{7942CC3D-F2A1-7D2C-0361-24C15D11313E}"/>
                  </a:ext>
                </a:extLst>
              </p:cNvPr>
              <p:cNvSpPr/>
              <p:nvPr/>
            </p:nvSpPr>
            <p:spPr>
              <a:xfrm>
                <a:off x="5096625" y="34384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9" name="Oval 788">
                <a:extLst>
                  <a:ext uri="{FF2B5EF4-FFF2-40B4-BE49-F238E27FC236}">
                    <a16:creationId xmlns:a16="http://schemas.microsoft.com/office/drawing/2014/main" id="{38C34EA1-7930-D049-23E1-0D4C6F50F349}"/>
                  </a:ext>
                </a:extLst>
              </p:cNvPr>
              <p:cNvSpPr/>
              <p:nvPr/>
            </p:nvSpPr>
            <p:spPr>
              <a:xfrm>
                <a:off x="5195685" y="34384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0" name="Oval 789">
                <a:extLst>
                  <a:ext uri="{FF2B5EF4-FFF2-40B4-BE49-F238E27FC236}">
                    <a16:creationId xmlns:a16="http://schemas.microsoft.com/office/drawing/2014/main" id="{1BFD0D2D-7259-95DF-E387-E8DE47311ADC}"/>
                  </a:ext>
                </a:extLst>
              </p:cNvPr>
              <p:cNvSpPr/>
              <p:nvPr/>
            </p:nvSpPr>
            <p:spPr>
              <a:xfrm>
                <a:off x="5127105" y="32898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1" name="Oval 790">
                <a:extLst>
                  <a:ext uri="{FF2B5EF4-FFF2-40B4-BE49-F238E27FC236}">
                    <a16:creationId xmlns:a16="http://schemas.microsoft.com/office/drawing/2014/main" id="{78C38E26-692C-C102-F010-2A83C2FCAC50}"/>
                  </a:ext>
                </a:extLst>
              </p:cNvPr>
              <p:cNvSpPr/>
              <p:nvPr/>
            </p:nvSpPr>
            <p:spPr>
              <a:xfrm>
                <a:off x="5199495" y="33012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2" name="Oval 791">
                <a:extLst>
                  <a:ext uri="{FF2B5EF4-FFF2-40B4-BE49-F238E27FC236}">
                    <a16:creationId xmlns:a16="http://schemas.microsoft.com/office/drawing/2014/main" id="{6B4FC821-36FC-7F1C-2F5D-7F15AD177755}"/>
                  </a:ext>
                </a:extLst>
              </p:cNvPr>
              <p:cNvSpPr/>
              <p:nvPr/>
            </p:nvSpPr>
            <p:spPr>
              <a:xfrm>
                <a:off x="5233785" y="33126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3" name="Oval 792">
                <a:extLst>
                  <a:ext uri="{FF2B5EF4-FFF2-40B4-BE49-F238E27FC236}">
                    <a16:creationId xmlns:a16="http://schemas.microsoft.com/office/drawing/2014/main" id="{77B12403-C6EA-7763-5CEA-CA397364DC92}"/>
                  </a:ext>
                </a:extLst>
              </p:cNvPr>
              <p:cNvSpPr/>
              <p:nvPr/>
            </p:nvSpPr>
            <p:spPr>
              <a:xfrm>
                <a:off x="5306175" y="32974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4" name="Oval 793">
                <a:extLst>
                  <a:ext uri="{FF2B5EF4-FFF2-40B4-BE49-F238E27FC236}">
                    <a16:creationId xmlns:a16="http://schemas.microsoft.com/office/drawing/2014/main" id="{41F0001B-FBBF-CAC4-4B39-5F55F81C4BAE}"/>
                  </a:ext>
                </a:extLst>
              </p:cNvPr>
              <p:cNvSpPr/>
              <p:nvPr/>
            </p:nvSpPr>
            <p:spPr>
              <a:xfrm>
                <a:off x="5298555" y="32402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5" name="Oval 794">
                <a:extLst>
                  <a:ext uri="{FF2B5EF4-FFF2-40B4-BE49-F238E27FC236}">
                    <a16:creationId xmlns:a16="http://schemas.microsoft.com/office/drawing/2014/main" id="{0F51A3EB-377C-CF3B-70FC-EA7103DE2080}"/>
                  </a:ext>
                </a:extLst>
              </p:cNvPr>
              <p:cNvSpPr/>
              <p:nvPr/>
            </p:nvSpPr>
            <p:spPr>
              <a:xfrm>
                <a:off x="5355705" y="32402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7" name="Oval 796">
                <a:extLst>
                  <a:ext uri="{FF2B5EF4-FFF2-40B4-BE49-F238E27FC236}">
                    <a16:creationId xmlns:a16="http://schemas.microsoft.com/office/drawing/2014/main" id="{F64A9E13-FA3E-29BA-8316-DC15DC0D7654}"/>
                  </a:ext>
                </a:extLst>
              </p:cNvPr>
              <p:cNvSpPr/>
              <p:nvPr/>
            </p:nvSpPr>
            <p:spPr>
              <a:xfrm>
                <a:off x="496327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8" name="Oval 797">
                <a:extLst>
                  <a:ext uri="{FF2B5EF4-FFF2-40B4-BE49-F238E27FC236}">
                    <a16:creationId xmlns:a16="http://schemas.microsoft.com/office/drawing/2014/main" id="{F618BCE6-47A2-8BC4-0CAB-64C19C238073}"/>
                  </a:ext>
                </a:extLst>
              </p:cNvPr>
              <p:cNvSpPr/>
              <p:nvPr/>
            </p:nvSpPr>
            <p:spPr>
              <a:xfrm>
                <a:off x="4959465" y="35831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99" name="Oval 798">
                <a:extLst>
                  <a:ext uri="{FF2B5EF4-FFF2-40B4-BE49-F238E27FC236}">
                    <a16:creationId xmlns:a16="http://schemas.microsoft.com/office/drawing/2014/main" id="{D8EB614B-AEE7-883D-F29F-FA246E25311B}"/>
                  </a:ext>
                </a:extLst>
              </p:cNvPr>
              <p:cNvSpPr/>
              <p:nvPr/>
            </p:nvSpPr>
            <p:spPr>
              <a:xfrm>
                <a:off x="4982325" y="36098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0" name="Oval 799">
                <a:extLst>
                  <a:ext uri="{FF2B5EF4-FFF2-40B4-BE49-F238E27FC236}">
                    <a16:creationId xmlns:a16="http://schemas.microsoft.com/office/drawing/2014/main" id="{EDF314FE-AD87-3F5B-A439-C6A9AD1A415C}"/>
                  </a:ext>
                </a:extLst>
              </p:cNvPr>
              <p:cNvSpPr/>
              <p:nvPr/>
            </p:nvSpPr>
            <p:spPr>
              <a:xfrm>
                <a:off x="5028045" y="35336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1" name="Oval 800">
                <a:extLst>
                  <a:ext uri="{FF2B5EF4-FFF2-40B4-BE49-F238E27FC236}">
                    <a16:creationId xmlns:a16="http://schemas.microsoft.com/office/drawing/2014/main" id="{CDCB9877-9615-F1C4-163D-E81EE18E4351}"/>
                  </a:ext>
                </a:extLst>
              </p:cNvPr>
              <p:cNvSpPr/>
              <p:nvPr/>
            </p:nvSpPr>
            <p:spPr>
              <a:xfrm>
                <a:off x="5100435" y="35336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2" name="Oval 801">
                <a:extLst>
                  <a:ext uri="{FF2B5EF4-FFF2-40B4-BE49-F238E27FC236}">
                    <a16:creationId xmlns:a16="http://schemas.microsoft.com/office/drawing/2014/main" id="{54EE1A39-F9DB-DE90-29F6-38A6ED963279}"/>
                  </a:ext>
                </a:extLst>
              </p:cNvPr>
              <p:cNvSpPr/>
              <p:nvPr/>
            </p:nvSpPr>
            <p:spPr>
              <a:xfrm>
                <a:off x="5153775" y="35336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3" name="Oval 802">
                <a:extLst>
                  <a:ext uri="{FF2B5EF4-FFF2-40B4-BE49-F238E27FC236}">
                    <a16:creationId xmlns:a16="http://schemas.microsoft.com/office/drawing/2014/main" id="{DBABF97F-EADE-B2A0-3AB5-8662ADDEE434}"/>
                  </a:ext>
                </a:extLst>
              </p:cNvPr>
              <p:cNvSpPr/>
              <p:nvPr/>
            </p:nvSpPr>
            <p:spPr>
              <a:xfrm>
                <a:off x="521854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4" name="Oval 803">
                <a:extLst>
                  <a:ext uri="{FF2B5EF4-FFF2-40B4-BE49-F238E27FC236}">
                    <a16:creationId xmlns:a16="http://schemas.microsoft.com/office/drawing/2014/main" id="{8C5DB265-DB92-309F-F635-66F4DB22DFE2}"/>
                  </a:ext>
                </a:extLst>
              </p:cNvPr>
              <p:cNvSpPr/>
              <p:nvPr/>
            </p:nvSpPr>
            <p:spPr>
              <a:xfrm>
                <a:off x="5298555" y="35336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5" name="Oval 804">
                <a:extLst>
                  <a:ext uri="{FF2B5EF4-FFF2-40B4-BE49-F238E27FC236}">
                    <a16:creationId xmlns:a16="http://schemas.microsoft.com/office/drawing/2014/main" id="{DAB02968-54B5-C448-A2A4-8BD64847DCB4}"/>
                  </a:ext>
                </a:extLst>
              </p:cNvPr>
              <p:cNvSpPr/>
              <p:nvPr/>
            </p:nvSpPr>
            <p:spPr>
              <a:xfrm>
                <a:off x="5260455" y="34879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6" name="Oval 805">
                <a:extLst>
                  <a:ext uri="{FF2B5EF4-FFF2-40B4-BE49-F238E27FC236}">
                    <a16:creationId xmlns:a16="http://schemas.microsoft.com/office/drawing/2014/main" id="{B0603759-CD5A-CBE7-FEFC-D59773AC4003}"/>
                  </a:ext>
                </a:extLst>
              </p:cNvPr>
              <p:cNvSpPr/>
              <p:nvPr/>
            </p:nvSpPr>
            <p:spPr>
              <a:xfrm>
                <a:off x="5321415" y="34650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7" name="Oval 806">
                <a:extLst>
                  <a:ext uri="{FF2B5EF4-FFF2-40B4-BE49-F238E27FC236}">
                    <a16:creationId xmlns:a16="http://schemas.microsoft.com/office/drawing/2014/main" id="{83425519-BD4D-7992-F185-2D5C4C0FB170}"/>
                  </a:ext>
                </a:extLst>
              </p:cNvPr>
              <p:cNvSpPr/>
              <p:nvPr/>
            </p:nvSpPr>
            <p:spPr>
              <a:xfrm>
                <a:off x="5290935" y="33888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8" name="Oval 807">
                <a:extLst>
                  <a:ext uri="{FF2B5EF4-FFF2-40B4-BE49-F238E27FC236}">
                    <a16:creationId xmlns:a16="http://schemas.microsoft.com/office/drawing/2014/main" id="{CD2158EC-BAC3-284A-AEFB-C71F0AE07B27}"/>
                  </a:ext>
                </a:extLst>
              </p:cNvPr>
              <p:cNvSpPr/>
              <p:nvPr/>
            </p:nvSpPr>
            <p:spPr>
              <a:xfrm>
                <a:off x="5370945" y="33888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9" name="Oval 808">
                <a:extLst>
                  <a:ext uri="{FF2B5EF4-FFF2-40B4-BE49-F238E27FC236}">
                    <a16:creationId xmlns:a16="http://schemas.microsoft.com/office/drawing/2014/main" id="{708A943D-B236-9B41-D0CF-747E37CE10EA}"/>
                  </a:ext>
                </a:extLst>
              </p:cNvPr>
              <p:cNvSpPr/>
              <p:nvPr/>
            </p:nvSpPr>
            <p:spPr>
              <a:xfrm>
                <a:off x="5534775" y="33431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0" name="Oval 809">
                <a:extLst>
                  <a:ext uri="{FF2B5EF4-FFF2-40B4-BE49-F238E27FC236}">
                    <a16:creationId xmlns:a16="http://schemas.microsoft.com/office/drawing/2014/main" id="{208D4E5A-E115-2621-B049-67932618F93A}"/>
                  </a:ext>
                </a:extLst>
              </p:cNvPr>
              <p:cNvSpPr/>
              <p:nvPr/>
            </p:nvSpPr>
            <p:spPr>
              <a:xfrm>
                <a:off x="5569065" y="33888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1" name="Oval 810">
                <a:extLst>
                  <a:ext uri="{FF2B5EF4-FFF2-40B4-BE49-F238E27FC236}">
                    <a16:creationId xmlns:a16="http://schemas.microsoft.com/office/drawing/2014/main" id="{F526AFDB-AB43-C831-E6E3-A873E271C503}"/>
                  </a:ext>
                </a:extLst>
              </p:cNvPr>
              <p:cNvSpPr/>
              <p:nvPr/>
            </p:nvSpPr>
            <p:spPr>
              <a:xfrm>
                <a:off x="5416665" y="35412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2" name="Oval 811">
                <a:extLst>
                  <a:ext uri="{FF2B5EF4-FFF2-40B4-BE49-F238E27FC236}">
                    <a16:creationId xmlns:a16="http://schemas.microsoft.com/office/drawing/2014/main" id="{9E0DED37-5A47-4BC2-9510-663B02F860B6}"/>
                  </a:ext>
                </a:extLst>
              </p:cNvPr>
              <p:cNvSpPr/>
              <p:nvPr/>
            </p:nvSpPr>
            <p:spPr>
              <a:xfrm>
                <a:off x="549286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3" name="Oval 812">
                <a:extLst>
                  <a:ext uri="{FF2B5EF4-FFF2-40B4-BE49-F238E27FC236}">
                    <a16:creationId xmlns:a16="http://schemas.microsoft.com/office/drawing/2014/main" id="{A82CA588-6387-81CD-9B74-682E5B054C57}"/>
                  </a:ext>
                </a:extLst>
              </p:cNvPr>
              <p:cNvSpPr/>
              <p:nvPr/>
            </p:nvSpPr>
            <p:spPr>
              <a:xfrm>
                <a:off x="555382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4" name="Oval 813">
                <a:extLst>
                  <a:ext uri="{FF2B5EF4-FFF2-40B4-BE49-F238E27FC236}">
                    <a16:creationId xmlns:a16="http://schemas.microsoft.com/office/drawing/2014/main" id="{4E9D8F67-DE3E-D04B-59D1-59D401D06BAF}"/>
                  </a:ext>
                </a:extLst>
              </p:cNvPr>
              <p:cNvSpPr/>
              <p:nvPr/>
            </p:nvSpPr>
            <p:spPr>
              <a:xfrm>
                <a:off x="5603355" y="34841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5" name="Oval 814">
                <a:extLst>
                  <a:ext uri="{FF2B5EF4-FFF2-40B4-BE49-F238E27FC236}">
                    <a16:creationId xmlns:a16="http://schemas.microsoft.com/office/drawing/2014/main" id="{6C92D65F-747E-DBD1-FBBA-26931413161E}"/>
                  </a:ext>
                </a:extLst>
              </p:cNvPr>
              <p:cNvSpPr/>
              <p:nvPr/>
            </p:nvSpPr>
            <p:spPr>
              <a:xfrm>
                <a:off x="5710035" y="34612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6" name="Oval 815">
                <a:extLst>
                  <a:ext uri="{FF2B5EF4-FFF2-40B4-BE49-F238E27FC236}">
                    <a16:creationId xmlns:a16="http://schemas.microsoft.com/office/drawing/2014/main" id="{3B68D514-8788-64CA-54CE-2D017C83754D}"/>
                  </a:ext>
                </a:extLst>
              </p:cNvPr>
              <p:cNvSpPr/>
              <p:nvPr/>
            </p:nvSpPr>
            <p:spPr>
              <a:xfrm>
                <a:off x="5744325" y="34346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7" name="Oval 816">
                <a:extLst>
                  <a:ext uri="{FF2B5EF4-FFF2-40B4-BE49-F238E27FC236}">
                    <a16:creationId xmlns:a16="http://schemas.microsoft.com/office/drawing/2014/main" id="{5FA47D5B-2B90-43CD-6E4A-9C9C9CAC13C5}"/>
                  </a:ext>
                </a:extLst>
              </p:cNvPr>
              <p:cNvSpPr/>
              <p:nvPr/>
            </p:nvSpPr>
            <p:spPr>
              <a:xfrm>
                <a:off x="5058525" y="35870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8" name="Oval 817">
                <a:extLst>
                  <a:ext uri="{FF2B5EF4-FFF2-40B4-BE49-F238E27FC236}">
                    <a16:creationId xmlns:a16="http://schemas.microsoft.com/office/drawing/2014/main" id="{5C9F1C78-192C-5F5C-541F-4BE20D19104E}"/>
                  </a:ext>
                </a:extLst>
              </p:cNvPr>
              <p:cNvSpPr/>
              <p:nvPr/>
            </p:nvSpPr>
            <p:spPr>
              <a:xfrm>
                <a:off x="5123295" y="35831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19" name="Oval 818">
                <a:extLst>
                  <a:ext uri="{FF2B5EF4-FFF2-40B4-BE49-F238E27FC236}">
                    <a16:creationId xmlns:a16="http://schemas.microsoft.com/office/drawing/2014/main" id="{4997588A-A36C-707D-000D-9FD89C2C04BE}"/>
                  </a:ext>
                </a:extLst>
              </p:cNvPr>
              <p:cNvSpPr/>
              <p:nvPr/>
            </p:nvSpPr>
            <p:spPr>
              <a:xfrm>
                <a:off x="5184255" y="36060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0" name="Oval 819">
                <a:extLst>
                  <a:ext uri="{FF2B5EF4-FFF2-40B4-BE49-F238E27FC236}">
                    <a16:creationId xmlns:a16="http://schemas.microsoft.com/office/drawing/2014/main" id="{9C51A4E1-216B-3C18-8617-770D77908882}"/>
                  </a:ext>
                </a:extLst>
              </p:cNvPr>
              <p:cNvSpPr/>
              <p:nvPr/>
            </p:nvSpPr>
            <p:spPr>
              <a:xfrm>
                <a:off x="5264265" y="36022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1" name="Oval 820">
                <a:extLst>
                  <a:ext uri="{FF2B5EF4-FFF2-40B4-BE49-F238E27FC236}">
                    <a16:creationId xmlns:a16="http://schemas.microsoft.com/office/drawing/2014/main" id="{02B73F75-360C-8074-19C8-09A787EDA5F3}"/>
                  </a:ext>
                </a:extLst>
              </p:cNvPr>
              <p:cNvSpPr/>
              <p:nvPr/>
            </p:nvSpPr>
            <p:spPr>
              <a:xfrm>
                <a:off x="5332845" y="36251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2" name="Oval 821">
                <a:extLst>
                  <a:ext uri="{FF2B5EF4-FFF2-40B4-BE49-F238E27FC236}">
                    <a16:creationId xmlns:a16="http://schemas.microsoft.com/office/drawing/2014/main" id="{990FE5A8-6B88-3000-8851-81375E1B2C6B}"/>
                  </a:ext>
                </a:extLst>
              </p:cNvPr>
              <p:cNvSpPr/>
              <p:nvPr/>
            </p:nvSpPr>
            <p:spPr>
              <a:xfrm>
                <a:off x="5428095" y="36174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3" name="Oval 822">
                <a:extLst>
                  <a:ext uri="{FF2B5EF4-FFF2-40B4-BE49-F238E27FC236}">
                    <a16:creationId xmlns:a16="http://schemas.microsoft.com/office/drawing/2014/main" id="{A12E765E-E8C9-2C29-DEE7-09253CB4D573}"/>
                  </a:ext>
                </a:extLst>
              </p:cNvPr>
              <p:cNvSpPr/>
              <p:nvPr/>
            </p:nvSpPr>
            <p:spPr>
              <a:xfrm>
                <a:off x="5348085" y="36898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4" name="Oval 823">
                <a:extLst>
                  <a:ext uri="{FF2B5EF4-FFF2-40B4-BE49-F238E27FC236}">
                    <a16:creationId xmlns:a16="http://schemas.microsoft.com/office/drawing/2014/main" id="{485E1FDD-05CB-CB1F-8EFC-D1FC286E73C9}"/>
                  </a:ext>
                </a:extLst>
              </p:cNvPr>
              <p:cNvSpPr/>
              <p:nvPr/>
            </p:nvSpPr>
            <p:spPr>
              <a:xfrm>
                <a:off x="5111865" y="37317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5" name="Oval 824">
                <a:extLst>
                  <a:ext uri="{FF2B5EF4-FFF2-40B4-BE49-F238E27FC236}">
                    <a16:creationId xmlns:a16="http://schemas.microsoft.com/office/drawing/2014/main" id="{B4B9769D-0F7C-66D4-EE71-AFB0E3975C07}"/>
                  </a:ext>
                </a:extLst>
              </p:cNvPr>
              <p:cNvSpPr/>
              <p:nvPr/>
            </p:nvSpPr>
            <p:spPr>
              <a:xfrm>
                <a:off x="5073765" y="37775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6" name="Oval 825">
                <a:extLst>
                  <a:ext uri="{FF2B5EF4-FFF2-40B4-BE49-F238E27FC236}">
                    <a16:creationId xmlns:a16="http://schemas.microsoft.com/office/drawing/2014/main" id="{0DC4BF68-E2E6-B92E-289B-1E6D7064F895}"/>
                  </a:ext>
                </a:extLst>
              </p:cNvPr>
              <p:cNvSpPr/>
              <p:nvPr/>
            </p:nvSpPr>
            <p:spPr>
              <a:xfrm>
                <a:off x="502804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7" name="Oval 826">
                <a:extLst>
                  <a:ext uri="{FF2B5EF4-FFF2-40B4-BE49-F238E27FC236}">
                    <a16:creationId xmlns:a16="http://schemas.microsoft.com/office/drawing/2014/main" id="{51F41302-5D5A-C442-5311-E44D5D56FF23}"/>
                  </a:ext>
                </a:extLst>
              </p:cNvPr>
              <p:cNvSpPr/>
              <p:nvPr/>
            </p:nvSpPr>
            <p:spPr>
              <a:xfrm>
                <a:off x="509281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28" name="Oval 827">
                <a:extLst>
                  <a:ext uri="{FF2B5EF4-FFF2-40B4-BE49-F238E27FC236}">
                    <a16:creationId xmlns:a16="http://schemas.microsoft.com/office/drawing/2014/main" id="{B7005179-3FAA-E3E1-8BAF-7FBC96209836}"/>
                  </a:ext>
                </a:extLst>
              </p:cNvPr>
              <p:cNvSpPr/>
              <p:nvPr/>
            </p:nvSpPr>
            <p:spPr>
              <a:xfrm>
                <a:off x="5016615" y="39222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46" name="Oval 845">
                <a:extLst>
                  <a:ext uri="{FF2B5EF4-FFF2-40B4-BE49-F238E27FC236}">
                    <a16:creationId xmlns:a16="http://schemas.microsoft.com/office/drawing/2014/main" id="{4E49B788-844F-07A5-03FA-761DE8246645}"/>
                  </a:ext>
                </a:extLst>
              </p:cNvPr>
              <p:cNvSpPr/>
              <p:nvPr/>
            </p:nvSpPr>
            <p:spPr>
              <a:xfrm>
                <a:off x="5073765" y="3918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47" name="Oval 846">
                <a:extLst>
                  <a:ext uri="{FF2B5EF4-FFF2-40B4-BE49-F238E27FC236}">
                    <a16:creationId xmlns:a16="http://schemas.microsoft.com/office/drawing/2014/main" id="{0CD94274-D483-3619-1EFD-9FF46D27E6AD}"/>
                  </a:ext>
                </a:extLst>
              </p:cNvPr>
              <p:cNvSpPr/>
              <p:nvPr/>
            </p:nvSpPr>
            <p:spPr>
              <a:xfrm>
                <a:off x="5146155" y="39146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48" name="Oval 847">
                <a:extLst>
                  <a:ext uri="{FF2B5EF4-FFF2-40B4-BE49-F238E27FC236}">
                    <a16:creationId xmlns:a16="http://schemas.microsoft.com/office/drawing/2014/main" id="{C5A8E7DE-AD8B-05F2-7F12-B2ADF6A4C2B2}"/>
                  </a:ext>
                </a:extLst>
              </p:cNvPr>
              <p:cNvSpPr/>
              <p:nvPr/>
            </p:nvSpPr>
            <p:spPr>
              <a:xfrm>
                <a:off x="5207115" y="38841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49" name="Oval 848">
                <a:extLst>
                  <a:ext uri="{FF2B5EF4-FFF2-40B4-BE49-F238E27FC236}">
                    <a16:creationId xmlns:a16="http://schemas.microsoft.com/office/drawing/2014/main" id="{405EFACC-00D0-65A9-C3B8-7D663280EE95}"/>
                  </a:ext>
                </a:extLst>
              </p:cNvPr>
              <p:cNvSpPr/>
              <p:nvPr/>
            </p:nvSpPr>
            <p:spPr>
              <a:xfrm>
                <a:off x="5241405" y="38346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55" name="Oval 854">
                <a:extLst>
                  <a:ext uri="{FF2B5EF4-FFF2-40B4-BE49-F238E27FC236}">
                    <a16:creationId xmlns:a16="http://schemas.microsoft.com/office/drawing/2014/main" id="{25D9A905-090B-4A0F-4973-646140ECECBC}"/>
                  </a:ext>
                </a:extLst>
              </p:cNvPr>
              <p:cNvSpPr/>
              <p:nvPr/>
            </p:nvSpPr>
            <p:spPr>
              <a:xfrm>
                <a:off x="5287125" y="37279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56" name="Oval 855">
                <a:extLst>
                  <a:ext uri="{FF2B5EF4-FFF2-40B4-BE49-F238E27FC236}">
                    <a16:creationId xmlns:a16="http://schemas.microsoft.com/office/drawing/2014/main" id="{DE5B1FA1-17F9-448B-DB09-11FB588AA9E1}"/>
                  </a:ext>
                </a:extLst>
              </p:cNvPr>
              <p:cNvSpPr/>
              <p:nvPr/>
            </p:nvSpPr>
            <p:spPr>
              <a:xfrm>
                <a:off x="5249025" y="37813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57" name="Oval 856">
                <a:extLst>
                  <a:ext uri="{FF2B5EF4-FFF2-40B4-BE49-F238E27FC236}">
                    <a16:creationId xmlns:a16="http://schemas.microsoft.com/office/drawing/2014/main" id="{29FB6C0E-A228-ACBF-FEE4-9A30129B7D24}"/>
                  </a:ext>
                </a:extLst>
              </p:cNvPr>
              <p:cNvSpPr/>
              <p:nvPr/>
            </p:nvSpPr>
            <p:spPr>
              <a:xfrm>
                <a:off x="5302365" y="37813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58" name="Oval 857">
                <a:extLst>
                  <a:ext uri="{FF2B5EF4-FFF2-40B4-BE49-F238E27FC236}">
                    <a16:creationId xmlns:a16="http://schemas.microsoft.com/office/drawing/2014/main" id="{76006B52-2CC1-C69B-2B42-784FA6096AEF}"/>
                  </a:ext>
                </a:extLst>
              </p:cNvPr>
              <p:cNvSpPr/>
              <p:nvPr/>
            </p:nvSpPr>
            <p:spPr>
              <a:xfrm>
                <a:off x="5382375" y="37546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59" name="Oval 858">
                <a:extLst>
                  <a:ext uri="{FF2B5EF4-FFF2-40B4-BE49-F238E27FC236}">
                    <a16:creationId xmlns:a16="http://schemas.microsoft.com/office/drawing/2014/main" id="{C72248DC-DA0F-F3DA-039A-E847AF61655C}"/>
                  </a:ext>
                </a:extLst>
              </p:cNvPr>
              <p:cNvSpPr/>
              <p:nvPr/>
            </p:nvSpPr>
            <p:spPr>
              <a:xfrm>
                <a:off x="5462385" y="37241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60" name="Oval 859">
                <a:extLst>
                  <a:ext uri="{FF2B5EF4-FFF2-40B4-BE49-F238E27FC236}">
                    <a16:creationId xmlns:a16="http://schemas.microsoft.com/office/drawing/2014/main" id="{49D647FF-39BB-3AA5-272F-EEDB8366BFE6}"/>
                  </a:ext>
                </a:extLst>
              </p:cNvPr>
              <p:cNvSpPr/>
              <p:nvPr/>
            </p:nvSpPr>
            <p:spPr>
              <a:xfrm>
                <a:off x="5550015" y="37546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79" name="Oval 878">
                <a:extLst>
                  <a:ext uri="{FF2B5EF4-FFF2-40B4-BE49-F238E27FC236}">
                    <a16:creationId xmlns:a16="http://schemas.microsoft.com/office/drawing/2014/main" id="{A46A72F8-89C6-D716-E88F-2CAA3177F59D}"/>
                  </a:ext>
                </a:extLst>
              </p:cNvPr>
              <p:cNvSpPr/>
              <p:nvPr/>
            </p:nvSpPr>
            <p:spPr>
              <a:xfrm>
                <a:off x="5603355" y="36860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0" name="Oval 959">
                <a:extLst>
                  <a:ext uri="{FF2B5EF4-FFF2-40B4-BE49-F238E27FC236}">
                    <a16:creationId xmlns:a16="http://schemas.microsoft.com/office/drawing/2014/main" id="{7CCB3604-A3E4-972F-06FD-73DC3348ABD2}"/>
                  </a:ext>
                </a:extLst>
              </p:cNvPr>
              <p:cNvSpPr/>
              <p:nvPr/>
            </p:nvSpPr>
            <p:spPr>
              <a:xfrm>
                <a:off x="5683365" y="36365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1" name="Oval 960">
                <a:extLst>
                  <a:ext uri="{FF2B5EF4-FFF2-40B4-BE49-F238E27FC236}">
                    <a16:creationId xmlns:a16="http://schemas.microsoft.com/office/drawing/2014/main" id="{D13A226D-E81E-56B2-B764-372A08143D75}"/>
                  </a:ext>
                </a:extLst>
              </p:cNvPr>
              <p:cNvSpPr/>
              <p:nvPr/>
            </p:nvSpPr>
            <p:spPr>
              <a:xfrm>
                <a:off x="5839575" y="35374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2" name="Oval 961">
                <a:extLst>
                  <a:ext uri="{FF2B5EF4-FFF2-40B4-BE49-F238E27FC236}">
                    <a16:creationId xmlns:a16="http://schemas.microsoft.com/office/drawing/2014/main" id="{80AFEA71-34AD-484C-9A36-E0125D6F26D8}"/>
                  </a:ext>
                </a:extLst>
              </p:cNvPr>
              <p:cNvSpPr/>
              <p:nvPr/>
            </p:nvSpPr>
            <p:spPr>
              <a:xfrm>
                <a:off x="5774805" y="35870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3" name="Oval 962">
                <a:extLst>
                  <a:ext uri="{FF2B5EF4-FFF2-40B4-BE49-F238E27FC236}">
                    <a16:creationId xmlns:a16="http://schemas.microsoft.com/office/drawing/2014/main" id="{0064A3DA-1D24-E5F3-57CE-B1A2D4D2696A}"/>
                  </a:ext>
                </a:extLst>
              </p:cNvPr>
              <p:cNvSpPr/>
              <p:nvPr/>
            </p:nvSpPr>
            <p:spPr>
              <a:xfrm>
                <a:off x="5847195" y="36327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4" name="Oval 963">
                <a:extLst>
                  <a:ext uri="{FF2B5EF4-FFF2-40B4-BE49-F238E27FC236}">
                    <a16:creationId xmlns:a16="http://schemas.microsoft.com/office/drawing/2014/main" id="{4E7E9CFD-0849-6E78-79C9-AE037F28230C}"/>
                  </a:ext>
                </a:extLst>
              </p:cNvPr>
              <p:cNvSpPr/>
              <p:nvPr/>
            </p:nvSpPr>
            <p:spPr>
              <a:xfrm>
                <a:off x="5908155" y="37851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5" name="Oval 964">
                <a:extLst>
                  <a:ext uri="{FF2B5EF4-FFF2-40B4-BE49-F238E27FC236}">
                    <a16:creationId xmlns:a16="http://schemas.microsoft.com/office/drawing/2014/main" id="{D5DA9CB1-CD08-E350-D8D5-9EB73803AF68}"/>
                  </a:ext>
                </a:extLst>
              </p:cNvPr>
              <p:cNvSpPr/>
              <p:nvPr/>
            </p:nvSpPr>
            <p:spPr>
              <a:xfrm>
                <a:off x="5062335" y="39794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6" name="Oval 965">
                <a:extLst>
                  <a:ext uri="{FF2B5EF4-FFF2-40B4-BE49-F238E27FC236}">
                    <a16:creationId xmlns:a16="http://schemas.microsoft.com/office/drawing/2014/main" id="{FFA68DDE-3400-81D0-6558-E1E25DF78165}"/>
                  </a:ext>
                </a:extLst>
              </p:cNvPr>
              <p:cNvSpPr/>
              <p:nvPr/>
            </p:nvSpPr>
            <p:spPr>
              <a:xfrm>
                <a:off x="5149965" y="39832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7" name="Oval 966">
                <a:extLst>
                  <a:ext uri="{FF2B5EF4-FFF2-40B4-BE49-F238E27FC236}">
                    <a16:creationId xmlns:a16="http://schemas.microsoft.com/office/drawing/2014/main" id="{799F00B7-7C9D-0A11-ADA8-BDD249336233}"/>
                  </a:ext>
                </a:extLst>
              </p:cNvPr>
              <p:cNvSpPr/>
              <p:nvPr/>
            </p:nvSpPr>
            <p:spPr>
              <a:xfrm>
                <a:off x="5264265" y="39794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8" name="Oval 967">
                <a:extLst>
                  <a:ext uri="{FF2B5EF4-FFF2-40B4-BE49-F238E27FC236}">
                    <a16:creationId xmlns:a16="http://schemas.microsoft.com/office/drawing/2014/main" id="{BA997F54-8661-6499-3DC5-DBD6C73BE3E2}"/>
                  </a:ext>
                </a:extLst>
              </p:cNvPr>
              <p:cNvSpPr/>
              <p:nvPr/>
            </p:nvSpPr>
            <p:spPr>
              <a:xfrm>
                <a:off x="5355705" y="39794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69" name="Oval 968">
                <a:extLst>
                  <a:ext uri="{FF2B5EF4-FFF2-40B4-BE49-F238E27FC236}">
                    <a16:creationId xmlns:a16="http://schemas.microsoft.com/office/drawing/2014/main" id="{22FA2899-AD49-66F8-0834-12505600569E}"/>
                  </a:ext>
                </a:extLst>
              </p:cNvPr>
              <p:cNvSpPr/>
              <p:nvPr/>
            </p:nvSpPr>
            <p:spPr>
              <a:xfrm>
                <a:off x="5420475" y="39756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0" name="Oval 969">
                <a:extLst>
                  <a:ext uri="{FF2B5EF4-FFF2-40B4-BE49-F238E27FC236}">
                    <a16:creationId xmlns:a16="http://schemas.microsoft.com/office/drawing/2014/main" id="{C5EB8C33-C121-38E6-58CA-346DC9B21948}"/>
                  </a:ext>
                </a:extLst>
              </p:cNvPr>
              <p:cNvSpPr/>
              <p:nvPr/>
            </p:nvSpPr>
            <p:spPr>
              <a:xfrm>
                <a:off x="5500485" y="39756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1" name="Oval 970">
                <a:extLst>
                  <a:ext uri="{FF2B5EF4-FFF2-40B4-BE49-F238E27FC236}">
                    <a16:creationId xmlns:a16="http://schemas.microsoft.com/office/drawing/2014/main" id="{8AA6CAFF-3E46-4964-8FB0-CB50AA32C1B6}"/>
                  </a:ext>
                </a:extLst>
              </p:cNvPr>
              <p:cNvSpPr/>
              <p:nvPr/>
            </p:nvSpPr>
            <p:spPr>
              <a:xfrm>
                <a:off x="5588115" y="39718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2" name="Oval 971">
                <a:extLst>
                  <a:ext uri="{FF2B5EF4-FFF2-40B4-BE49-F238E27FC236}">
                    <a16:creationId xmlns:a16="http://schemas.microsoft.com/office/drawing/2014/main" id="{D7053A32-F982-88A8-242F-C47ACCF9C6B7}"/>
                  </a:ext>
                </a:extLst>
              </p:cNvPr>
              <p:cNvSpPr/>
              <p:nvPr/>
            </p:nvSpPr>
            <p:spPr>
              <a:xfrm>
                <a:off x="5420475" y="40251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3" name="Oval 972">
                <a:extLst>
                  <a:ext uri="{FF2B5EF4-FFF2-40B4-BE49-F238E27FC236}">
                    <a16:creationId xmlns:a16="http://schemas.microsoft.com/office/drawing/2014/main" id="{974EA7DC-6B35-7CD3-9313-14AFD07AFFFE}"/>
                  </a:ext>
                </a:extLst>
              </p:cNvPr>
              <p:cNvSpPr/>
              <p:nvPr/>
            </p:nvSpPr>
            <p:spPr>
              <a:xfrm>
                <a:off x="5500485" y="403658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4" name="Oval 973">
                <a:extLst>
                  <a:ext uri="{FF2B5EF4-FFF2-40B4-BE49-F238E27FC236}">
                    <a16:creationId xmlns:a16="http://schemas.microsoft.com/office/drawing/2014/main" id="{F18A87DF-B412-220A-4A25-50D2F5DBC82D}"/>
                  </a:ext>
                </a:extLst>
              </p:cNvPr>
              <p:cNvSpPr/>
              <p:nvPr/>
            </p:nvSpPr>
            <p:spPr>
              <a:xfrm>
                <a:off x="5546205" y="40480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5" name="Oval 974">
                <a:extLst>
                  <a:ext uri="{FF2B5EF4-FFF2-40B4-BE49-F238E27FC236}">
                    <a16:creationId xmlns:a16="http://schemas.microsoft.com/office/drawing/2014/main" id="{7BB24A1A-5378-24F4-9237-FB6ED9B64EAB}"/>
                  </a:ext>
                </a:extLst>
              </p:cNvPr>
              <p:cNvSpPr/>
              <p:nvPr/>
            </p:nvSpPr>
            <p:spPr>
              <a:xfrm>
                <a:off x="5683365" y="40556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6" name="Oval 975">
                <a:extLst>
                  <a:ext uri="{FF2B5EF4-FFF2-40B4-BE49-F238E27FC236}">
                    <a16:creationId xmlns:a16="http://schemas.microsoft.com/office/drawing/2014/main" id="{6A3397C0-1489-30AF-A4FA-26FC835D7D0F}"/>
                  </a:ext>
                </a:extLst>
              </p:cNvPr>
              <p:cNvSpPr/>
              <p:nvPr/>
            </p:nvSpPr>
            <p:spPr>
              <a:xfrm>
                <a:off x="5466195" y="41280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7" name="Oval 976">
                <a:extLst>
                  <a:ext uri="{FF2B5EF4-FFF2-40B4-BE49-F238E27FC236}">
                    <a16:creationId xmlns:a16="http://schemas.microsoft.com/office/drawing/2014/main" id="{44C1D6B1-3151-7162-8991-3E47E6603D45}"/>
                  </a:ext>
                </a:extLst>
              </p:cNvPr>
              <p:cNvSpPr/>
              <p:nvPr/>
            </p:nvSpPr>
            <p:spPr>
              <a:xfrm>
                <a:off x="5542395" y="41204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8" name="Oval 977">
                <a:extLst>
                  <a:ext uri="{FF2B5EF4-FFF2-40B4-BE49-F238E27FC236}">
                    <a16:creationId xmlns:a16="http://schemas.microsoft.com/office/drawing/2014/main" id="{111066F0-1179-017D-E326-C5AF3742176C}"/>
                  </a:ext>
                </a:extLst>
              </p:cNvPr>
              <p:cNvSpPr/>
              <p:nvPr/>
            </p:nvSpPr>
            <p:spPr>
              <a:xfrm>
                <a:off x="5626215" y="41242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79" name="Oval 978">
                <a:extLst>
                  <a:ext uri="{FF2B5EF4-FFF2-40B4-BE49-F238E27FC236}">
                    <a16:creationId xmlns:a16="http://schemas.microsoft.com/office/drawing/2014/main" id="{1394160E-51C1-9B6B-8214-E668596A042E}"/>
                  </a:ext>
                </a:extLst>
              </p:cNvPr>
              <p:cNvSpPr/>
              <p:nvPr/>
            </p:nvSpPr>
            <p:spPr>
              <a:xfrm>
                <a:off x="5755755" y="41204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0" name="Oval 979">
                <a:extLst>
                  <a:ext uri="{FF2B5EF4-FFF2-40B4-BE49-F238E27FC236}">
                    <a16:creationId xmlns:a16="http://schemas.microsoft.com/office/drawing/2014/main" id="{32F3FE70-4B3F-8B70-4026-680C662411E8}"/>
                  </a:ext>
                </a:extLst>
              </p:cNvPr>
              <p:cNvSpPr/>
              <p:nvPr/>
            </p:nvSpPr>
            <p:spPr>
              <a:xfrm>
                <a:off x="5866245" y="412421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1" name="Oval 980">
                <a:extLst>
                  <a:ext uri="{FF2B5EF4-FFF2-40B4-BE49-F238E27FC236}">
                    <a16:creationId xmlns:a16="http://schemas.microsoft.com/office/drawing/2014/main" id="{B7534126-7BB7-FBD9-921B-C78F53F641F0}"/>
                  </a:ext>
                </a:extLst>
              </p:cNvPr>
              <p:cNvSpPr/>
              <p:nvPr/>
            </p:nvSpPr>
            <p:spPr>
              <a:xfrm>
                <a:off x="5599545" y="41966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2" name="Oval 981">
                <a:extLst>
                  <a:ext uri="{FF2B5EF4-FFF2-40B4-BE49-F238E27FC236}">
                    <a16:creationId xmlns:a16="http://schemas.microsoft.com/office/drawing/2014/main" id="{79D5700F-7A0D-7C30-EB1C-A8AC67115579}"/>
                  </a:ext>
                </a:extLst>
              </p:cNvPr>
              <p:cNvSpPr/>
              <p:nvPr/>
            </p:nvSpPr>
            <p:spPr>
              <a:xfrm>
                <a:off x="5664315" y="41699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3" name="Oval 982">
                <a:extLst>
                  <a:ext uri="{FF2B5EF4-FFF2-40B4-BE49-F238E27FC236}">
                    <a16:creationId xmlns:a16="http://schemas.microsoft.com/office/drawing/2014/main" id="{33446620-FBB3-E13F-EC7B-F496493F639D}"/>
                  </a:ext>
                </a:extLst>
              </p:cNvPr>
              <p:cNvSpPr/>
              <p:nvPr/>
            </p:nvSpPr>
            <p:spPr>
              <a:xfrm>
                <a:off x="545857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4" name="Oval 983">
                <a:extLst>
                  <a:ext uri="{FF2B5EF4-FFF2-40B4-BE49-F238E27FC236}">
                    <a16:creationId xmlns:a16="http://schemas.microsoft.com/office/drawing/2014/main" id="{CC505C2A-21CC-27B5-4663-FA3336377D70}"/>
                  </a:ext>
                </a:extLst>
              </p:cNvPr>
              <p:cNvSpPr/>
              <p:nvPr/>
            </p:nvSpPr>
            <p:spPr>
              <a:xfrm>
                <a:off x="5374755" y="38765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5" name="Oval 984">
                <a:extLst>
                  <a:ext uri="{FF2B5EF4-FFF2-40B4-BE49-F238E27FC236}">
                    <a16:creationId xmlns:a16="http://schemas.microsoft.com/office/drawing/2014/main" id="{950ED17B-3DCB-1341-799F-0C0ADCE6FE9E}"/>
                  </a:ext>
                </a:extLst>
              </p:cNvPr>
              <p:cNvSpPr/>
              <p:nvPr/>
            </p:nvSpPr>
            <p:spPr>
              <a:xfrm>
                <a:off x="5447145" y="39299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6" name="Oval 985">
                <a:extLst>
                  <a:ext uri="{FF2B5EF4-FFF2-40B4-BE49-F238E27FC236}">
                    <a16:creationId xmlns:a16="http://schemas.microsoft.com/office/drawing/2014/main" id="{2F977B8D-398C-0611-CD70-0EA5D69D3574}"/>
                  </a:ext>
                </a:extLst>
              </p:cNvPr>
              <p:cNvSpPr/>
              <p:nvPr/>
            </p:nvSpPr>
            <p:spPr>
              <a:xfrm>
                <a:off x="5527155" y="39299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7" name="Oval 986">
                <a:extLst>
                  <a:ext uri="{FF2B5EF4-FFF2-40B4-BE49-F238E27FC236}">
                    <a16:creationId xmlns:a16="http://schemas.microsoft.com/office/drawing/2014/main" id="{9C662B51-AAB8-7428-37AE-DC60982BFFDC}"/>
                  </a:ext>
                </a:extLst>
              </p:cNvPr>
              <p:cNvSpPr/>
              <p:nvPr/>
            </p:nvSpPr>
            <p:spPr>
              <a:xfrm>
                <a:off x="5572875" y="383465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8" name="Oval 987">
                <a:extLst>
                  <a:ext uri="{FF2B5EF4-FFF2-40B4-BE49-F238E27FC236}">
                    <a16:creationId xmlns:a16="http://schemas.microsoft.com/office/drawing/2014/main" id="{D365B91B-F25A-E9F2-92B8-3F99233D3335}"/>
                  </a:ext>
                </a:extLst>
              </p:cNvPr>
              <p:cNvSpPr/>
              <p:nvPr/>
            </p:nvSpPr>
            <p:spPr>
              <a:xfrm>
                <a:off x="5546205" y="387656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89" name="Oval 988">
                <a:extLst>
                  <a:ext uri="{FF2B5EF4-FFF2-40B4-BE49-F238E27FC236}">
                    <a16:creationId xmlns:a16="http://schemas.microsoft.com/office/drawing/2014/main" id="{22F50026-E5EA-42CF-3CC2-821DBE65389F}"/>
                  </a:ext>
                </a:extLst>
              </p:cNvPr>
              <p:cNvSpPr/>
              <p:nvPr/>
            </p:nvSpPr>
            <p:spPr>
              <a:xfrm>
                <a:off x="5641455" y="39299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0" name="Oval 989">
                <a:extLst>
                  <a:ext uri="{FF2B5EF4-FFF2-40B4-BE49-F238E27FC236}">
                    <a16:creationId xmlns:a16="http://schemas.microsoft.com/office/drawing/2014/main" id="{40C52E35-6C47-4E92-A0F1-292575EE81C2}"/>
                  </a:ext>
                </a:extLst>
              </p:cNvPr>
              <p:cNvSpPr/>
              <p:nvPr/>
            </p:nvSpPr>
            <p:spPr>
              <a:xfrm>
                <a:off x="5763375" y="39299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1" name="Oval 990">
                <a:extLst>
                  <a:ext uri="{FF2B5EF4-FFF2-40B4-BE49-F238E27FC236}">
                    <a16:creationId xmlns:a16="http://schemas.microsoft.com/office/drawing/2014/main" id="{739D2DBE-99EF-9B9B-CB31-D72544CA16F6}"/>
                  </a:ext>
                </a:extLst>
              </p:cNvPr>
              <p:cNvSpPr/>
              <p:nvPr/>
            </p:nvSpPr>
            <p:spPr>
              <a:xfrm>
                <a:off x="5763375" y="39794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2" name="Oval 991">
                <a:extLst>
                  <a:ext uri="{FF2B5EF4-FFF2-40B4-BE49-F238E27FC236}">
                    <a16:creationId xmlns:a16="http://schemas.microsoft.com/office/drawing/2014/main" id="{F2D3EC72-DCB2-3ACE-E890-F7B63320C71A}"/>
                  </a:ext>
                </a:extLst>
              </p:cNvPr>
              <p:cNvSpPr/>
              <p:nvPr/>
            </p:nvSpPr>
            <p:spPr>
              <a:xfrm>
                <a:off x="5885295" y="392990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3" name="Oval 992">
                <a:extLst>
                  <a:ext uri="{FF2B5EF4-FFF2-40B4-BE49-F238E27FC236}">
                    <a16:creationId xmlns:a16="http://schemas.microsoft.com/office/drawing/2014/main" id="{054733D0-26D4-27B5-66BE-6CF02F15358A}"/>
                  </a:ext>
                </a:extLst>
              </p:cNvPr>
              <p:cNvSpPr/>
              <p:nvPr/>
            </p:nvSpPr>
            <p:spPr>
              <a:xfrm>
                <a:off x="5866245" y="397562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4" name="Oval 993">
                <a:extLst>
                  <a:ext uri="{FF2B5EF4-FFF2-40B4-BE49-F238E27FC236}">
                    <a16:creationId xmlns:a16="http://schemas.microsoft.com/office/drawing/2014/main" id="{70DB9F33-DFC0-96A9-8E1A-28398CFAF4FA}"/>
                  </a:ext>
                </a:extLst>
              </p:cNvPr>
              <p:cNvSpPr/>
              <p:nvPr/>
            </p:nvSpPr>
            <p:spPr>
              <a:xfrm>
                <a:off x="577099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5" name="Oval 994">
                <a:extLst>
                  <a:ext uri="{FF2B5EF4-FFF2-40B4-BE49-F238E27FC236}">
                    <a16:creationId xmlns:a16="http://schemas.microsoft.com/office/drawing/2014/main" id="{657EE963-DF53-D199-BEA2-D068518CFA69}"/>
                  </a:ext>
                </a:extLst>
              </p:cNvPr>
              <p:cNvSpPr/>
              <p:nvPr/>
            </p:nvSpPr>
            <p:spPr>
              <a:xfrm>
                <a:off x="5976735" y="383084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6" name="Oval 995">
                <a:extLst>
                  <a:ext uri="{FF2B5EF4-FFF2-40B4-BE49-F238E27FC236}">
                    <a16:creationId xmlns:a16="http://schemas.microsoft.com/office/drawing/2014/main" id="{5C6C0078-EB35-8347-5F7F-8BC9552EA2CD}"/>
                  </a:ext>
                </a:extLst>
              </p:cNvPr>
              <p:cNvSpPr/>
              <p:nvPr/>
            </p:nvSpPr>
            <p:spPr>
              <a:xfrm>
                <a:off x="6037695" y="38270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7" name="Oval 996">
                <a:extLst>
                  <a:ext uri="{FF2B5EF4-FFF2-40B4-BE49-F238E27FC236}">
                    <a16:creationId xmlns:a16="http://schemas.microsoft.com/office/drawing/2014/main" id="{952C1FB3-8D98-F53E-218B-51F959DC5BC7}"/>
                  </a:ext>
                </a:extLst>
              </p:cNvPr>
              <p:cNvSpPr/>
              <p:nvPr/>
            </p:nvSpPr>
            <p:spPr>
              <a:xfrm>
                <a:off x="6060555" y="388037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8" name="Oval 997">
                <a:extLst>
                  <a:ext uri="{FF2B5EF4-FFF2-40B4-BE49-F238E27FC236}">
                    <a16:creationId xmlns:a16="http://schemas.microsoft.com/office/drawing/2014/main" id="{496644B6-09F7-A5DE-E0FB-59783C8B40A2}"/>
                  </a:ext>
                </a:extLst>
              </p:cNvPr>
              <p:cNvSpPr/>
              <p:nvPr/>
            </p:nvSpPr>
            <p:spPr>
              <a:xfrm>
                <a:off x="6026265" y="39794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99" name="Oval 998">
                <a:extLst>
                  <a:ext uri="{FF2B5EF4-FFF2-40B4-BE49-F238E27FC236}">
                    <a16:creationId xmlns:a16="http://schemas.microsoft.com/office/drawing/2014/main" id="{B93B4BD8-3D95-A296-1339-F37D24B02BE2}"/>
                  </a:ext>
                </a:extLst>
              </p:cNvPr>
              <p:cNvSpPr/>
              <p:nvPr/>
            </p:nvSpPr>
            <p:spPr>
              <a:xfrm>
                <a:off x="6155805" y="39260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00" name="Oval 999">
                <a:extLst>
                  <a:ext uri="{FF2B5EF4-FFF2-40B4-BE49-F238E27FC236}">
                    <a16:creationId xmlns:a16="http://schemas.microsoft.com/office/drawing/2014/main" id="{45404377-4F24-04E3-4EE3-9F4354103F7F}"/>
                  </a:ext>
                </a:extLst>
              </p:cNvPr>
              <p:cNvSpPr/>
              <p:nvPr/>
            </p:nvSpPr>
            <p:spPr>
              <a:xfrm>
                <a:off x="6308205" y="397943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01" name="Oval 1000">
                <a:extLst>
                  <a:ext uri="{FF2B5EF4-FFF2-40B4-BE49-F238E27FC236}">
                    <a16:creationId xmlns:a16="http://schemas.microsoft.com/office/drawing/2014/main" id="{7982DCFA-7C32-94B3-9545-AB8FDEC4E346}"/>
                  </a:ext>
                </a:extLst>
              </p:cNvPr>
              <p:cNvSpPr/>
              <p:nvPr/>
            </p:nvSpPr>
            <p:spPr>
              <a:xfrm>
                <a:off x="6350115" y="3926094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04" name="Oval 903">
                <a:extLst>
                  <a:ext uri="{FF2B5EF4-FFF2-40B4-BE49-F238E27FC236}">
                    <a16:creationId xmlns:a16="http://schemas.microsoft.com/office/drawing/2014/main" id="{83064D49-C333-5954-7ABA-21EA7EC17D8C}"/>
                  </a:ext>
                </a:extLst>
              </p:cNvPr>
              <p:cNvSpPr/>
              <p:nvPr/>
            </p:nvSpPr>
            <p:spPr>
              <a:xfrm>
                <a:off x="8996832" y="3993370"/>
                <a:ext cx="64770" cy="6477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3407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601296B5-7C17-8250-2EDB-9D0DDF83B82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4155" y="2085114"/>
            <a:ext cx="3810000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Anaemia</a:t>
            </a:r>
            <a:r>
              <a:rPr lang="en-GB" dirty="0">
                <a:solidFill>
                  <a:srgbClr val="006EAB"/>
                </a:solidFill>
              </a:rPr>
              <a:t> substudy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0" y="1340465"/>
            <a:ext cx="370090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2164963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Conclusions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6" y="1983339"/>
            <a:ext cx="10782798" cy="276998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In middle-aged and older men with hypogonadism and anaemia, testosterone treatment was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more efficacious than placebo</a:t>
            </a: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in correcting anemia</a:t>
            </a:r>
          </a:p>
          <a:p>
            <a:pPr fontAlgn="base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Compared to placebo, testosterone treatment was also associated with a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lower incidence of anaemia</a:t>
            </a: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among men without anaemia </a:t>
            </a:r>
            <a:b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at baseline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6C7ACF-5307-F96E-AC55-FC89FBB6CD5B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85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US" spc="-20" dirty="0"/>
              <a:t>Background and gaps in knowledge</a:t>
            </a:r>
            <a:endParaRPr lang="en-GB" spc="-20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900" dirty="0">
                <a:solidFill>
                  <a:srgbClr val="005294"/>
                </a:solidFill>
              </a:rPr>
              <a:t>HRQoL, health-related quality of life; T, testosterone; TTh, testosterone therapy.</a:t>
            </a:r>
          </a:p>
          <a:p>
            <a:r>
              <a:rPr lang="en-US" sz="900" dirty="0">
                <a:solidFill>
                  <a:srgbClr val="005294"/>
                </a:solidFill>
              </a:rPr>
              <a:t>Guo W </a:t>
            </a:r>
            <a:r>
              <a:rPr lang="en-US" sz="900" i="1" dirty="0">
                <a:solidFill>
                  <a:srgbClr val="005294"/>
                </a:solidFill>
              </a:rPr>
              <a:t>et al. Aging Cell</a:t>
            </a:r>
            <a:r>
              <a:rPr lang="en-US" sz="900" dirty="0">
                <a:solidFill>
                  <a:srgbClr val="005294"/>
                </a:solidFill>
              </a:rPr>
              <a:t> 2013;12:280–91; Roy CN </a:t>
            </a:r>
            <a:r>
              <a:rPr lang="en-US" sz="900" i="1" dirty="0">
                <a:solidFill>
                  <a:srgbClr val="005294"/>
                </a:solidFill>
              </a:rPr>
              <a:t>et al. JAMA Intern Med</a:t>
            </a:r>
            <a:r>
              <a:rPr lang="en-US" sz="900" dirty="0">
                <a:solidFill>
                  <a:srgbClr val="005294"/>
                </a:solidFill>
              </a:rPr>
              <a:t> 2017;177:480–90; Salive ME </a:t>
            </a:r>
            <a:r>
              <a:rPr lang="en-US" sz="900" i="1" dirty="0">
                <a:solidFill>
                  <a:srgbClr val="005294"/>
                </a:solidFill>
              </a:rPr>
              <a:t>et al. J Am Geriatr Soc</a:t>
            </a:r>
            <a:r>
              <a:rPr lang="en-US" sz="900" dirty="0">
                <a:solidFill>
                  <a:srgbClr val="005294"/>
                </a:solidFill>
              </a:rPr>
              <a:t> 1992;40:489–96.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FC0AB-D60A-F59C-6AD4-8D5F76877886}"/>
              </a:ext>
            </a:extLst>
          </p:cNvPr>
          <p:cNvSpPr/>
          <p:nvPr/>
        </p:nvSpPr>
        <p:spPr>
          <a:xfrm>
            <a:off x="1087195" y="1846160"/>
            <a:ext cx="5220087" cy="3897627"/>
          </a:xfrm>
          <a:prstGeom prst="roundRect">
            <a:avLst>
              <a:gd name="adj" fmla="val 12892"/>
            </a:avLst>
          </a:prstGeom>
          <a:solidFill>
            <a:srgbClr val="C6F1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75921F-8427-F4C7-9810-D6C1F67462E4}"/>
              </a:ext>
            </a:extLst>
          </p:cNvPr>
          <p:cNvSpPr txBox="1"/>
          <p:nvPr/>
        </p:nvSpPr>
        <p:spPr>
          <a:xfrm>
            <a:off x="1658583" y="2346310"/>
            <a:ext cx="4524008" cy="3221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Anaemia is:</a:t>
            </a:r>
          </a:p>
          <a:p>
            <a:pPr marL="685800" lvl="1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Highly prevalent in older adults</a:t>
            </a:r>
          </a:p>
          <a:p>
            <a:pPr marL="685800" lvl="1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Associated with fatigue, 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mobility limitation, poor HRQoL, falls, and increased mortality</a:t>
            </a:r>
          </a:p>
          <a:p>
            <a:pPr marL="22860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pc="-20" dirty="0">
                <a:solidFill>
                  <a:srgbClr val="E7E6E6">
                    <a:lumMod val="25000"/>
                  </a:srgbClr>
                </a:solidFill>
              </a:rPr>
              <a:t>T deficiency causes mild </a:t>
            </a:r>
            <a:br>
              <a:rPr lang="en-US" spc="-20" dirty="0">
                <a:solidFill>
                  <a:srgbClr val="E7E6E6">
                    <a:lumMod val="25000"/>
                  </a:srgbClr>
                </a:solidFill>
              </a:rPr>
            </a:br>
            <a:r>
              <a:rPr lang="en-US" spc="-20" dirty="0">
                <a:solidFill>
                  <a:srgbClr val="E7E6E6">
                    <a:lumMod val="25000"/>
                  </a:srgbClr>
                </a:solidFill>
              </a:rPr>
              <a:t>normocytic </a:t>
            </a:r>
            <a:r>
              <a:rPr lang="en-US" dirty="0">
                <a:solidFill>
                  <a:srgbClr val="E7E6E6">
                    <a:lumMod val="25000"/>
                  </a:srgbClr>
                </a:solidFill>
              </a:rPr>
              <a:t>anaemia</a:t>
            </a:r>
          </a:p>
          <a:p>
            <a:pPr marL="685800" lvl="1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Nearly 15% of older adults with 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 deficiency have anaemia</a:t>
            </a:r>
          </a:p>
          <a:p>
            <a:pPr marL="22860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E7E6E6">
                    <a:lumMod val="25000"/>
                  </a:srgbClr>
                </a:solidFill>
              </a:rPr>
              <a:t>T increases haemoglobin levels </a:t>
            </a:r>
            <a:br>
              <a:rPr lang="en-US" dirty="0">
                <a:solidFill>
                  <a:srgbClr val="E7E6E6">
                    <a:lumMod val="25000"/>
                  </a:srgbClr>
                </a:solidFill>
              </a:rPr>
            </a:br>
            <a:r>
              <a:rPr lang="en-US" dirty="0">
                <a:solidFill>
                  <a:srgbClr val="E7E6E6">
                    <a:lumMod val="25000"/>
                  </a:srgbClr>
                </a:solidFill>
              </a:rPr>
              <a:t>by multiple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C9D5B-79F7-B669-B8D7-F9BF29CFA1A9}"/>
              </a:ext>
            </a:extLst>
          </p:cNvPr>
          <p:cNvSpPr txBox="1">
            <a:spLocks/>
          </p:cNvSpPr>
          <p:nvPr/>
        </p:nvSpPr>
        <p:spPr>
          <a:xfrm>
            <a:off x="1658583" y="1933875"/>
            <a:ext cx="1847562" cy="37189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+mj-lt"/>
              </a:rPr>
              <a:t>Background</a:t>
            </a:r>
            <a:endParaRPr lang="en-US" sz="1800" dirty="0">
              <a:solidFill>
                <a:schemeClr val="accent1"/>
              </a:solidFill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2C3F9DE-3C46-EEEC-5FA7-2E2617042065}"/>
              </a:ext>
            </a:extLst>
          </p:cNvPr>
          <p:cNvGrpSpPr/>
          <p:nvPr/>
        </p:nvGrpSpPr>
        <p:grpSpPr>
          <a:xfrm>
            <a:off x="543988" y="1334794"/>
            <a:ext cx="1077066" cy="1077066"/>
            <a:chOff x="866109" y="1310186"/>
            <a:chExt cx="1077066" cy="1077066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36A2C96-F03D-3B33-CC64-3A87AE1D4615}"/>
                </a:ext>
              </a:extLst>
            </p:cNvPr>
            <p:cNvSpPr/>
            <p:nvPr/>
          </p:nvSpPr>
          <p:spPr>
            <a:xfrm>
              <a:off x="866109" y="1310186"/>
              <a:ext cx="1077066" cy="107706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 dirty="0">
                <a:solidFill>
                  <a:schemeClr val="accent1"/>
                </a:solidFill>
                <a:latin typeface="+mj-lt"/>
              </a:endParaRPr>
            </a:p>
          </p:txBody>
        </p:sp>
        <p:pic>
          <p:nvPicPr>
            <p:cNvPr id="56" name="Graphic 55">
              <a:extLst>
                <a:ext uri="{FF2B5EF4-FFF2-40B4-BE49-F238E27FC236}">
                  <a16:creationId xmlns:a16="http://schemas.microsoft.com/office/drawing/2014/main" id="{35064589-CA7C-A8AE-1BA9-4F3187A58815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1250" y="1424545"/>
              <a:ext cx="806784" cy="806784"/>
            </a:xfrm>
            <a:prstGeom prst="rect">
              <a:avLst/>
            </a:prstGeom>
          </p:spPr>
        </p:pic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860EA51-280C-943E-91D0-83BAFC49CF3C}"/>
              </a:ext>
            </a:extLst>
          </p:cNvPr>
          <p:cNvSpPr/>
          <p:nvPr/>
        </p:nvSpPr>
        <p:spPr>
          <a:xfrm>
            <a:off x="7050100" y="1846160"/>
            <a:ext cx="4203257" cy="3897627"/>
          </a:xfrm>
          <a:prstGeom prst="roundRect">
            <a:avLst>
              <a:gd name="adj" fmla="val 12892"/>
            </a:avLst>
          </a:prstGeom>
          <a:solidFill>
            <a:schemeClr val="accent6">
              <a:lumMod val="75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8115E50-0979-01F3-2C5F-87723B423CCD}"/>
              </a:ext>
            </a:extLst>
          </p:cNvPr>
          <p:cNvSpPr txBox="1"/>
          <p:nvPr/>
        </p:nvSpPr>
        <p:spPr>
          <a:xfrm>
            <a:off x="7621488" y="2346310"/>
            <a:ext cx="3553188" cy="3163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No large, adequately powered trial has been conducted to evaluate the efficacy of TTh in correcting anaemia in middle-aged and older men with hypogonadism</a:t>
            </a:r>
          </a:p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It is unknown whether 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TTh can prevent the development of anaemia in middle-aged and older men with hypogonadism</a:t>
            </a:r>
          </a:p>
        </p:txBody>
      </p:sp>
      <p:sp>
        <p:nvSpPr>
          <p:cNvPr id="79" name="Content Placeholder 2">
            <a:extLst>
              <a:ext uri="{FF2B5EF4-FFF2-40B4-BE49-F238E27FC236}">
                <a16:creationId xmlns:a16="http://schemas.microsoft.com/office/drawing/2014/main" id="{8CFD80BE-F600-E7D8-54E9-5C8BA59A3BE7}"/>
              </a:ext>
            </a:extLst>
          </p:cNvPr>
          <p:cNvSpPr txBox="1">
            <a:spLocks/>
          </p:cNvSpPr>
          <p:nvPr/>
        </p:nvSpPr>
        <p:spPr>
          <a:xfrm>
            <a:off x="7621487" y="1933875"/>
            <a:ext cx="2699087" cy="37189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+mj-lt"/>
              </a:rPr>
              <a:t>Gaps in knowledge</a:t>
            </a:r>
            <a:endParaRPr lang="en-US" sz="1800" dirty="0">
              <a:solidFill>
                <a:schemeClr val="accent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FEC4324-75F9-4B7F-D014-703DD1675260}"/>
              </a:ext>
            </a:extLst>
          </p:cNvPr>
          <p:cNvGrpSpPr/>
          <p:nvPr/>
        </p:nvGrpSpPr>
        <p:grpSpPr>
          <a:xfrm>
            <a:off x="6506892" y="1334794"/>
            <a:ext cx="1077066" cy="1077066"/>
            <a:chOff x="10040503" y="1282839"/>
            <a:chExt cx="1077066" cy="1077066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A28B251-D2D1-6C56-8EE2-384E35D64275}"/>
                </a:ext>
              </a:extLst>
            </p:cNvPr>
            <p:cNvSpPr/>
            <p:nvPr/>
          </p:nvSpPr>
          <p:spPr>
            <a:xfrm>
              <a:off x="10040503" y="1282839"/>
              <a:ext cx="1077066" cy="107706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94C83B60-468D-E420-4DC6-F3ABF0475C6B}"/>
                </a:ext>
              </a:extLst>
            </p:cNvPr>
            <p:cNvSpPr/>
            <p:nvPr/>
          </p:nvSpPr>
          <p:spPr>
            <a:xfrm>
              <a:off x="10139517" y="1386117"/>
              <a:ext cx="933037" cy="933037"/>
            </a:xfrm>
            <a:prstGeom prst="rect">
              <a:avLst/>
            </a:prstGeom>
            <a:noFill/>
            <a:ln w="571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dirty="0">
                  <a:solidFill>
                    <a:schemeClr val="accent1"/>
                  </a:solidFill>
                  <a:latin typeface="+mj-lt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37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uiExpand="1" build="p"/>
      <p:bldP spid="3" grpId="0"/>
      <p:bldP spid="76" grpId="0" animBg="1"/>
      <p:bldP spid="78" grpId="0" uiExpand="1" build="p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Anaemia substudy: 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2C2554-437F-F1BB-45EC-ADB501D7A7BD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MACE,</a:t>
            </a:r>
            <a:r>
              <a:rPr kumimoji="0" lang="en-GB" sz="900" b="0" i="0" u="none" strike="noStrike" kern="1200" cap="none" spc="0" normalizeH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 m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ajor adverse cardiovascular events; TTh, testosterone therapy; VTE, venous thromboembolism.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A993E13-8CA4-8431-5B60-23C694BC544A}"/>
              </a:ext>
            </a:extLst>
          </p:cNvPr>
          <p:cNvGrpSpPr/>
          <p:nvPr/>
        </p:nvGrpSpPr>
        <p:grpSpPr>
          <a:xfrm>
            <a:off x="783657" y="1497812"/>
            <a:ext cx="9939760" cy="4196406"/>
            <a:chOff x="783657" y="1688726"/>
            <a:chExt cx="9939760" cy="419640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1834912-CAF1-6CCD-9111-3C365952C1E6}"/>
                </a:ext>
              </a:extLst>
            </p:cNvPr>
            <p:cNvSpPr/>
            <p:nvPr/>
          </p:nvSpPr>
          <p:spPr>
            <a:xfrm flipV="1">
              <a:off x="783657" y="1688726"/>
              <a:ext cx="535268" cy="2646318"/>
            </a:xfrm>
            <a:custGeom>
              <a:avLst/>
              <a:gdLst>
                <a:gd name="connsiteX0" fmla="*/ 0 w 535268"/>
                <a:gd name="connsiteY0" fmla="*/ 2646318 h 2646318"/>
                <a:gd name="connsiteX1" fmla="*/ 281178 w 535268"/>
                <a:gd name="connsiteY1" fmla="*/ 2646318 h 2646318"/>
                <a:gd name="connsiteX2" fmla="*/ 281178 w 535268"/>
                <a:gd name="connsiteY2" fmla="*/ 1766260 h 2646318"/>
                <a:gd name="connsiteX3" fmla="*/ 281178 w 535268"/>
                <a:gd name="connsiteY3" fmla="*/ 1712268 h 2646318"/>
                <a:gd name="connsiteX4" fmla="*/ 281178 w 535268"/>
                <a:gd name="connsiteY4" fmla="*/ 1576805 h 2646318"/>
                <a:gd name="connsiteX5" fmla="*/ 281178 w 535268"/>
                <a:gd name="connsiteY5" fmla="*/ 1206516 h 2646318"/>
                <a:gd name="connsiteX6" fmla="*/ 281178 w 535268"/>
                <a:gd name="connsiteY6" fmla="*/ 1125338 h 2646318"/>
                <a:gd name="connsiteX7" fmla="*/ 281178 w 535268"/>
                <a:gd name="connsiteY7" fmla="*/ 906044 h 2646318"/>
                <a:gd name="connsiteX8" fmla="*/ 281178 w 535268"/>
                <a:gd name="connsiteY8" fmla="*/ 386549 h 2646318"/>
                <a:gd name="connsiteX9" fmla="*/ 386549 w 535268"/>
                <a:gd name="connsiteY9" fmla="*/ 281178 h 2646318"/>
                <a:gd name="connsiteX10" fmla="*/ 535268 w 535268"/>
                <a:gd name="connsiteY10" fmla="*/ 281178 h 2646318"/>
                <a:gd name="connsiteX11" fmla="*/ 535268 w 535268"/>
                <a:gd name="connsiteY11" fmla="*/ 0 h 2646318"/>
                <a:gd name="connsiteX12" fmla="*/ 386549 w 535268"/>
                <a:gd name="connsiteY12" fmla="*/ 0 h 2646318"/>
                <a:gd name="connsiteX13" fmla="*/ 0 w 535268"/>
                <a:gd name="connsiteY13" fmla="*/ 386549 h 2646318"/>
                <a:gd name="connsiteX14" fmla="*/ 0 w 535268"/>
                <a:gd name="connsiteY14" fmla="*/ 906044 h 2646318"/>
                <a:gd name="connsiteX15" fmla="*/ 0 w 535268"/>
                <a:gd name="connsiteY15" fmla="*/ 1125338 h 2646318"/>
                <a:gd name="connsiteX16" fmla="*/ 0 w 535268"/>
                <a:gd name="connsiteY16" fmla="*/ 1206516 h 2646318"/>
                <a:gd name="connsiteX17" fmla="*/ 0 w 535268"/>
                <a:gd name="connsiteY17" fmla="*/ 1576805 h 2646318"/>
                <a:gd name="connsiteX18" fmla="*/ 0 w 535268"/>
                <a:gd name="connsiteY18" fmla="*/ 1712268 h 2646318"/>
                <a:gd name="connsiteX19" fmla="*/ 0 w 535268"/>
                <a:gd name="connsiteY19" fmla="*/ 1766260 h 2646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5268" h="2646318">
                  <a:moveTo>
                    <a:pt x="0" y="2646318"/>
                  </a:moveTo>
                  <a:lnTo>
                    <a:pt x="281178" y="2646318"/>
                  </a:lnTo>
                  <a:lnTo>
                    <a:pt x="281178" y="1766260"/>
                  </a:lnTo>
                  <a:lnTo>
                    <a:pt x="281178" y="1712268"/>
                  </a:lnTo>
                  <a:lnTo>
                    <a:pt x="281178" y="1576805"/>
                  </a:lnTo>
                  <a:lnTo>
                    <a:pt x="281178" y="1206516"/>
                  </a:lnTo>
                  <a:lnTo>
                    <a:pt x="281178" y="1125338"/>
                  </a:lnTo>
                  <a:lnTo>
                    <a:pt x="281178" y="90604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lnTo>
                    <a:pt x="0" y="906044"/>
                  </a:lnTo>
                  <a:lnTo>
                    <a:pt x="0" y="1125338"/>
                  </a:lnTo>
                  <a:lnTo>
                    <a:pt x="0" y="1206516"/>
                  </a:lnTo>
                  <a:lnTo>
                    <a:pt x="0" y="1576805"/>
                  </a:lnTo>
                  <a:lnTo>
                    <a:pt x="0" y="1712268"/>
                  </a:lnTo>
                  <a:lnTo>
                    <a:pt x="0" y="176626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83B2427-619D-4A0B-06DB-A541928F6E03}"/>
                </a:ext>
              </a:extLst>
            </p:cNvPr>
            <p:cNvGrpSpPr/>
            <p:nvPr/>
          </p:nvGrpSpPr>
          <p:grpSpPr>
            <a:xfrm>
              <a:off x="1178428" y="3983024"/>
              <a:ext cx="9544989" cy="1902108"/>
              <a:chOff x="1383504" y="3299164"/>
              <a:chExt cx="9544989" cy="1902108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A462870-5BD9-79CD-C32A-14DB6CFCE0D5}"/>
                  </a:ext>
                </a:extLst>
              </p:cNvPr>
              <p:cNvSpPr txBox="1"/>
              <p:nvPr/>
            </p:nvSpPr>
            <p:spPr>
              <a:xfrm>
                <a:off x="1808782" y="3519065"/>
                <a:ext cx="9119711" cy="1682207"/>
              </a:xfrm>
              <a:prstGeom prst="roundRect">
                <a:avLst>
                  <a:gd name="adj" fmla="val 11703"/>
                </a:avLst>
              </a:prstGeom>
              <a:solidFill>
                <a:schemeClr val="bg1"/>
              </a:solidFill>
              <a:ln w="5715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133350" marR="0" lvl="0" algn="l" fontAlgn="auto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6EAB"/>
                  </a:buClr>
                  <a:buSzTx/>
                  <a:tabLst/>
                  <a:defRPr/>
                </a:pPr>
                <a:endParaRPr lang="en-US" sz="1200" dirty="0">
                  <a:solidFill>
                    <a:srgbClr val="E7E6E6">
                      <a:lumMod val="25000"/>
                    </a:srgbClr>
                  </a:solidFill>
                  <a:latin typeface="+mj-lt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evaluate the effects of TTh versus placebo on the development of</a:t>
                </a:r>
                <a:r>
                  <a:rPr lang="en-US" spc="-2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 anaemia (incidence) in TRAVERSE participants without anaemia at baseline</a:t>
                </a:r>
              </a:p>
              <a:p>
                <a:pPr marL="133350" algn="l">
                  <a:spcBef>
                    <a:spcPts val="1200"/>
                  </a:spcBef>
                  <a:buClr>
                    <a:srgbClr val="006EAB"/>
                  </a:buClr>
                </a:pPr>
                <a:r>
                  <a:rPr lang="en-US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evaluate whether changes in haemoglobin levels are associated with changes in energy level</a:t>
                </a: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853AF22D-8C70-8A33-1F00-4D5DA970EAAE}"/>
                  </a:ext>
                </a:extLst>
              </p:cNvPr>
              <p:cNvGrpSpPr/>
              <p:nvPr/>
            </p:nvGrpSpPr>
            <p:grpSpPr>
              <a:xfrm>
                <a:off x="1383504" y="3299164"/>
                <a:ext cx="2874652" cy="439800"/>
                <a:chOff x="348337" y="1458681"/>
                <a:chExt cx="1765934" cy="310140"/>
              </a:xfrm>
            </p:grpSpPr>
            <p:sp>
              <p:nvSpPr>
                <p:cNvPr id="57" name="Pentagon 92">
                  <a:extLst>
                    <a:ext uri="{FF2B5EF4-FFF2-40B4-BE49-F238E27FC236}">
                      <a16:creationId xmlns:a16="http://schemas.microsoft.com/office/drawing/2014/main" id="{3BA6CF32-0A08-E32F-7C69-433C6A05AC80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9DBDB182-8949-259D-7464-36D580C6FCEF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754722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Secondary included: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224EF2-A9B5-51D5-CAAC-2707816FE287}"/>
              </a:ext>
            </a:extLst>
          </p:cNvPr>
          <p:cNvGrpSpPr/>
          <p:nvPr/>
        </p:nvGrpSpPr>
        <p:grpSpPr>
          <a:xfrm>
            <a:off x="783657" y="1628309"/>
            <a:ext cx="9939761" cy="1978155"/>
            <a:chOff x="988733" y="1587086"/>
            <a:chExt cx="9939761" cy="197815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558EA21-3A60-304B-F478-7255E1E8600C}"/>
                </a:ext>
              </a:extLst>
            </p:cNvPr>
            <p:cNvSpPr/>
            <p:nvPr/>
          </p:nvSpPr>
          <p:spPr>
            <a:xfrm flipV="1">
              <a:off x="988733" y="1587086"/>
              <a:ext cx="535268" cy="890084"/>
            </a:xfrm>
            <a:custGeom>
              <a:avLst/>
              <a:gdLst>
                <a:gd name="connsiteX0" fmla="*/ 0 w 535268"/>
                <a:gd name="connsiteY0" fmla="*/ 890084 h 890084"/>
                <a:gd name="connsiteX1" fmla="*/ 281178 w 535268"/>
                <a:gd name="connsiteY1" fmla="*/ 890084 h 890084"/>
                <a:gd name="connsiteX2" fmla="*/ 281178 w 535268"/>
                <a:gd name="connsiteY2" fmla="*/ 386549 h 890084"/>
                <a:gd name="connsiteX3" fmla="*/ 386549 w 535268"/>
                <a:gd name="connsiteY3" fmla="*/ 281178 h 890084"/>
                <a:gd name="connsiteX4" fmla="*/ 535268 w 535268"/>
                <a:gd name="connsiteY4" fmla="*/ 281178 h 890084"/>
                <a:gd name="connsiteX5" fmla="*/ 535268 w 535268"/>
                <a:gd name="connsiteY5" fmla="*/ 0 h 890084"/>
                <a:gd name="connsiteX6" fmla="*/ 386549 w 535268"/>
                <a:gd name="connsiteY6" fmla="*/ 0 h 890084"/>
                <a:gd name="connsiteX7" fmla="*/ 0 w 535268"/>
                <a:gd name="connsiteY7" fmla="*/ 386549 h 890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268" h="890084">
                  <a:moveTo>
                    <a:pt x="0" y="890084"/>
                  </a:moveTo>
                  <a:lnTo>
                    <a:pt x="281178" y="89008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A5C4898-3513-FCE5-D404-9BFDFDDB6132}"/>
                </a:ext>
              </a:extLst>
            </p:cNvPr>
            <p:cNvGrpSpPr/>
            <p:nvPr/>
          </p:nvGrpSpPr>
          <p:grpSpPr>
            <a:xfrm>
              <a:off x="1383504" y="2127332"/>
              <a:ext cx="9544990" cy="1437909"/>
              <a:chOff x="818686" y="3192760"/>
              <a:chExt cx="5863605" cy="1437909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302DF0-4B54-1720-BCDF-AC07640EAABD}"/>
                  </a:ext>
                </a:extLst>
              </p:cNvPr>
              <p:cNvSpPr txBox="1"/>
              <p:nvPr/>
            </p:nvSpPr>
            <p:spPr>
              <a:xfrm>
                <a:off x="1079940" y="3422710"/>
                <a:ext cx="5602351" cy="1207959"/>
              </a:xfrm>
              <a:prstGeom prst="roundRect">
                <a:avLst>
                  <a:gd name="adj" fmla="val 24304"/>
                </a:avLst>
              </a:prstGeom>
              <a:solidFill>
                <a:schemeClr val="bg1"/>
              </a:solidFill>
              <a:ln w="57150">
                <a:solidFill>
                  <a:schemeClr val="tx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452438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58595B"/>
                  </a:buClr>
                  <a:buSzTx/>
                  <a:buFontTx/>
                  <a:buNone/>
                  <a:tabLst/>
                  <a:defRPr/>
                </a:pPr>
                <a:endPara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uLnTx/>
                  <a:uFillTx/>
                  <a:latin typeface="+mj-lt"/>
                  <a:ea typeface="+mn-ea"/>
                  <a:cs typeface="+mn-cs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evaluate the efficacy of TTh versus placebo in correcting anaemia </a:t>
                </a:r>
                <a:br>
                  <a:rPr lang="en-US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</a:br>
                <a:r>
                  <a:rPr lang="en-US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in middle-aged and older men with hypogonadism among randomised TRAVERSE participants who had anaemia at baseline</a:t>
                </a: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5DF3624C-5E3E-4029-D011-628042549F96}"/>
                  </a:ext>
                </a:extLst>
              </p:cNvPr>
              <p:cNvGrpSpPr/>
              <p:nvPr/>
            </p:nvGrpSpPr>
            <p:grpSpPr>
              <a:xfrm>
                <a:off x="818686" y="3192760"/>
                <a:ext cx="1765934" cy="439800"/>
                <a:chOff x="348337" y="1458681"/>
                <a:chExt cx="1765934" cy="310140"/>
              </a:xfrm>
            </p:grpSpPr>
            <p:sp>
              <p:nvSpPr>
                <p:cNvPr id="30" name="Pentagon 92">
                  <a:extLst>
                    <a:ext uri="{FF2B5EF4-FFF2-40B4-BE49-F238E27FC236}">
                      <a16:creationId xmlns:a16="http://schemas.microsoft.com/office/drawing/2014/main" id="{91B6DB83-C2D6-1CD8-382F-1DEC16341344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60FC0EAD-7A21-7973-3767-220D14D18CF9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501636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Primary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F990D06-11D0-1063-2B4A-B42FF44DE20C}"/>
              </a:ext>
            </a:extLst>
          </p:cNvPr>
          <p:cNvGrpSpPr/>
          <p:nvPr/>
        </p:nvGrpSpPr>
        <p:grpSpPr>
          <a:xfrm>
            <a:off x="683288" y="1356379"/>
            <a:ext cx="10779535" cy="535994"/>
            <a:chOff x="1570259" y="3920582"/>
            <a:chExt cx="10779535" cy="535994"/>
          </a:xfrm>
        </p:grpSpPr>
        <p:sp>
          <p:nvSpPr>
            <p:cNvPr id="17" name="Rounded Rectangle 75">
              <a:extLst>
                <a:ext uri="{FF2B5EF4-FFF2-40B4-BE49-F238E27FC236}">
                  <a16:creationId xmlns:a16="http://schemas.microsoft.com/office/drawing/2014/main" id="{6B3B726F-EC24-4B3D-53C6-4C7BDE109BD1}"/>
                </a:ext>
              </a:extLst>
            </p:cNvPr>
            <p:cNvSpPr/>
            <p:nvPr/>
          </p:nvSpPr>
          <p:spPr>
            <a:xfrm>
              <a:off x="1570259" y="3920582"/>
              <a:ext cx="10779535" cy="53599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57150" cap="flat" cmpd="sng" algn="ctr">
              <a:solidFill>
                <a:schemeClr val="tx2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A239B30-4044-A5FE-7D95-274910509290}"/>
                </a:ext>
              </a:extLst>
            </p:cNvPr>
            <p:cNvSpPr txBox="1"/>
            <p:nvPr/>
          </p:nvSpPr>
          <p:spPr>
            <a:xfrm>
              <a:off x="2278416" y="3957747"/>
              <a:ext cx="5210322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TRAVERSE </a:t>
              </a:r>
              <a:r>
                <a:rPr lang="en-GB" sz="2400" b="1" dirty="0">
                  <a:solidFill>
                    <a:prstClr val="white"/>
                  </a:solidFill>
                </a:rPr>
                <a:t>Anaemia </a:t>
              </a: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substudy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669854-BC38-D334-3E00-98AEB0F02607}"/>
              </a:ext>
            </a:extLst>
          </p:cNvPr>
          <p:cNvGrpSpPr/>
          <p:nvPr/>
        </p:nvGrpSpPr>
        <p:grpSpPr>
          <a:xfrm>
            <a:off x="373058" y="828435"/>
            <a:ext cx="1236662" cy="1287483"/>
            <a:chOff x="4706938" y="1981200"/>
            <a:chExt cx="2781300" cy="2895600"/>
          </a:xfrm>
        </p:grpSpPr>
        <p:sp>
          <p:nvSpPr>
            <p:cNvPr id="13" name="Freeform 71">
              <a:extLst>
                <a:ext uri="{FF2B5EF4-FFF2-40B4-BE49-F238E27FC236}">
                  <a16:creationId xmlns:a16="http://schemas.microsoft.com/office/drawing/2014/main" id="{536E0BFE-AA2E-CBD2-3D8B-5976F15838DF}"/>
                </a:ext>
              </a:extLst>
            </p:cNvPr>
            <p:cNvSpPr/>
            <p:nvPr/>
          </p:nvSpPr>
          <p:spPr>
            <a:xfrm>
              <a:off x="5060950" y="2254250"/>
              <a:ext cx="1339850" cy="1320800"/>
            </a:xfrm>
            <a:custGeom>
              <a:avLst/>
              <a:gdLst>
                <a:gd name="connsiteX0" fmla="*/ 0 w 1339850"/>
                <a:gd name="connsiteY0" fmla="*/ 184150 h 1320800"/>
                <a:gd name="connsiteX1" fmla="*/ 196850 w 1339850"/>
                <a:gd name="connsiteY1" fmla="*/ 0 h 1320800"/>
                <a:gd name="connsiteX2" fmla="*/ 425450 w 1339850"/>
                <a:gd name="connsiteY2" fmla="*/ 234950 h 1320800"/>
                <a:gd name="connsiteX3" fmla="*/ 501650 w 1339850"/>
                <a:gd name="connsiteY3" fmla="*/ 190500 h 1320800"/>
                <a:gd name="connsiteX4" fmla="*/ 1187450 w 1339850"/>
                <a:gd name="connsiteY4" fmla="*/ 869950 h 1320800"/>
                <a:gd name="connsiteX5" fmla="*/ 1168400 w 1339850"/>
                <a:gd name="connsiteY5" fmla="*/ 971550 h 1320800"/>
                <a:gd name="connsiteX6" fmla="*/ 1339850 w 1339850"/>
                <a:gd name="connsiteY6" fmla="*/ 1155700 h 1320800"/>
                <a:gd name="connsiteX7" fmla="*/ 1162050 w 1339850"/>
                <a:gd name="connsiteY7" fmla="*/ 1320800 h 1320800"/>
                <a:gd name="connsiteX8" fmla="*/ 996950 w 1339850"/>
                <a:gd name="connsiteY8" fmla="*/ 1168400 h 1320800"/>
                <a:gd name="connsiteX9" fmla="*/ 895350 w 1339850"/>
                <a:gd name="connsiteY9" fmla="*/ 1193800 h 1320800"/>
                <a:gd name="connsiteX10" fmla="*/ 742950 w 1339850"/>
                <a:gd name="connsiteY10" fmla="*/ 1066800 h 1320800"/>
                <a:gd name="connsiteX11" fmla="*/ 869950 w 1339850"/>
                <a:gd name="connsiteY11" fmla="*/ 920750 h 1320800"/>
                <a:gd name="connsiteX12" fmla="*/ 863600 w 1339850"/>
                <a:gd name="connsiteY12" fmla="*/ 698500 h 1320800"/>
                <a:gd name="connsiteX13" fmla="*/ 723900 w 1339850"/>
                <a:gd name="connsiteY13" fmla="*/ 546100 h 1320800"/>
                <a:gd name="connsiteX14" fmla="*/ 558800 w 1339850"/>
                <a:gd name="connsiteY14" fmla="*/ 457200 h 1320800"/>
                <a:gd name="connsiteX15" fmla="*/ 368300 w 1339850"/>
                <a:gd name="connsiteY15" fmla="*/ 508000 h 1320800"/>
                <a:gd name="connsiteX16" fmla="*/ 254000 w 1339850"/>
                <a:gd name="connsiteY16" fmla="*/ 590550 h 1320800"/>
                <a:gd name="connsiteX17" fmla="*/ 184150 w 1339850"/>
                <a:gd name="connsiteY17" fmla="*/ 482600 h 1320800"/>
                <a:gd name="connsiteX18" fmla="*/ 228600 w 1339850"/>
                <a:gd name="connsiteY18" fmla="*/ 355600 h 1320800"/>
                <a:gd name="connsiteX19" fmla="*/ 184150 w 1339850"/>
                <a:gd name="connsiteY19" fmla="*/ 361950 h 1320800"/>
                <a:gd name="connsiteX20" fmla="*/ 0 w 1339850"/>
                <a:gd name="connsiteY20" fmla="*/ 18415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339850" h="1320800">
                  <a:moveTo>
                    <a:pt x="0" y="184150"/>
                  </a:moveTo>
                  <a:lnTo>
                    <a:pt x="196850" y="0"/>
                  </a:lnTo>
                  <a:lnTo>
                    <a:pt x="425450" y="234950"/>
                  </a:lnTo>
                  <a:lnTo>
                    <a:pt x="501650" y="190500"/>
                  </a:lnTo>
                  <a:lnTo>
                    <a:pt x="1187450" y="869950"/>
                  </a:lnTo>
                  <a:lnTo>
                    <a:pt x="1168400" y="971550"/>
                  </a:lnTo>
                  <a:lnTo>
                    <a:pt x="1339850" y="1155700"/>
                  </a:lnTo>
                  <a:lnTo>
                    <a:pt x="1162050" y="1320800"/>
                  </a:lnTo>
                  <a:lnTo>
                    <a:pt x="996950" y="1168400"/>
                  </a:lnTo>
                  <a:lnTo>
                    <a:pt x="895350" y="1193800"/>
                  </a:lnTo>
                  <a:lnTo>
                    <a:pt x="742950" y="1066800"/>
                  </a:lnTo>
                  <a:lnTo>
                    <a:pt x="869950" y="920750"/>
                  </a:lnTo>
                  <a:lnTo>
                    <a:pt x="863600" y="698500"/>
                  </a:lnTo>
                  <a:lnTo>
                    <a:pt x="723900" y="546100"/>
                  </a:lnTo>
                  <a:lnTo>
                    <a:pt x="558800" y="457200"/>
                  </a:lnTo>
                  <a:lnTo>
                    <a:pt x="368300" y="508000"/>
                  </a:lnTo>
                  <a:lnTo>
                    <a:pt x="254000" y="590550"/>
                  </a:lnTo>
                  <a:lnTo>
                    <a:pt x="184150" y="482600"/>
                  </a:lnTo>
                  <a:lnTo>
                    <a:pt x="228600" y="355600"/>
                  </a:lnTo>
                  <a:lnTo>
                    <a:pt x="184150" y="361950"/>
                  </a:lnTo>
                  <a:lnTo>
                    <a:pt x="0" y="18415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72">
              <a:extLst>
                <a:ext uri="{FF2B5EF4-FFF2-40B4-BE49-F238E27FC236}">
                  <a16:creationId xmlns:a16="http://schemas.microsoft.com/office/drawing/2014/main" id="{518B9AF9-44DD-1313-7E6C-BBDE203FAB85}"/>
                </a:ext>
              </a:extLst>
            </p:cNvPr>
            <p:cNvSpPr/>
            <p:nvPr/>
          </p:nvSpPr>
          <p:spPr>
            <a:xfrm>
              <a:off x="5060950" y="3194050"/>
              <a:ext cx="2057400" cy="1371600"/>
            </a:xfrm>
            <a:custGeom>
              <a:avLst/>
              <a:gdLst>
                <a:gd name="connsiteX0" fmla="*/ 190500 w 2057400"/>
                <a:gd name="connsiteY0" fmla="*/ 0 h 1371600"/>
                <a:gd name="connsiteX1" fmla="*/ 95250 w 2057400"/>
                <a:gd name="connsiteY1" fmla="*/ 304800 h 1371600"/>
                <a:gd name="connsiteX2" fmla="*/ 88900 w 2057400"/>
                <a:gd name="connsiteY2" fmla="*/ 539750 h 1371600"/>
                <a:gd name="connsiteX3" fmla="*/ 114300 w 2057400"/>
                <a:gd name="connsiteY3" fmla="*/ 704850 h 1371600"/>
                <a:gd name="connsiteX4" fmla="*/ 158750 w 2057400"/>
                <a:gd name="connsiteY4" fmla="*/ 812800 h 1371600"/>
                <a:gd name="connsiteX5" fmla="*/ 254000 w 2057400"/>
                <a:gd name="connsiteY5" fmla="*/ 990600 h 1371600"/>
                <a:gd name="connsiteX6" fmla="*/ 165100 w 2057400"/>
                <a:gd name="connsiteY6" fmla="*/ 1041400 h 1371600"/>
                <a:gd name="connsiteX7" fmla="*/ 63500 w 2057400"/>
                <a:gd name="connsiteY7" fmla="*/ 1136650 h 1371600"/>
                <a:gd name="connsiteX8" fmla="*/ 0 w 2057400"/>
                <a:gd name="connsiteY8" fmla="*/ 1225550 h 1371600"/>
                <a:gd name="connsiteX9" fmla="*/ 19050 w 2057400"/>
                <a:gd name="connsiteY9" fmla="*/ 1320800 h 1371600"/>
                <a:gd name="connsiteX10" fmla="*/ 114300 w 2057400"/>
                <a:gd name="connsiteY10" fmla="*/ 1371600 h 1371600"/>
                <a:gd name="connsiteX11" fmla="*/ 1987550 w 2057400"/>
                <a:gd name="connsiteY11" fmla="*/ 1358900 h 1371600"/>
                <a:gd name="connsiteX12" fmla="*/ 2025650 w 2057400"/>
                <a:gd name="connsiteY12" fmla="*/ 1295400 h 1371600"/>
                <a:gd name="connsiteX13" fmla="*/ 1993900 w 2057400"/>
                <a:gd name="connsiteY13" fmla="*/ 1117600 h 1371600"/>
                <a:gd name="connsiteX14" fmla="*/ 1898650 w 2057400"/>
                <a:gd name="connsiteY14" fmla="*/ 1060450 h 1371600"/>
                <a:gd name="connsiteX15" fmla="*/ 1790700 w 2057400"/>
                <a:gd name="connsiteY15" fmla="*/ 1022350 h 1371600"/>
                <a:gd name="connsiteX16" fmla="*/ 1765300 w 2057400"/>
                <a:gd name="connsiteY16" fmla="*/ 984250 h 1371600"/>
                <a:gd name="connsiteX17" fmla="*/ 1879600 w 2057400"/>
                <a:gd name="connsiteY17" fmla="*/ 781050 h 1371600"/>
                <a:gd name="connsiteX18" fmla="*/ 1968500 w 2057400"/>
                <a:gd name="connsiteY18" fmla="*/ 781050 h 1371600"/>
                <a:gd name="connsiteX19" fmla="*/ 2057400 w 2057400"/>
                <a:gd name="connsiteY19" fmla="*/ 704850 h 1371600"/>
                <a:gd name="connsiteX20" fmla="*/ 1968500 w 2057400"/>
                <a:gd name="connsiteY20" fmla="*/ 596900 h 1371600"/>
                <a:gd name="connsiteX21" fmla="*/ 1104900 w 2057400"/>
                <a:gd name="connsiteY21" fmla="*/ 609600 h 1371600"/>
                <a:gd name="connsiteX22" fmla="*/ 1022350 w 2057400"/>
                <a:gd name="connsiteY22" fmla="*/ 673100 h 1371600"/>
                <a:gd name="connsiteX23" fmla="*/ 1022350 w 2057400"/>
                <a:gd name="connsiteY23" fmla="*/ 730250 h 1371600"/>
                <a:gd name="connsiteX24" fmla="*/ 1104900 w 2057400"/>
                <a:gd name="connsiteY24" fmla="*/ 781050 h 1371600"/>
                <a:gd name="connsiteX25" fmla="*/ 1428750 w 2057400"/>
                <a:gd name="connsiteY25" fmla="*/ 774700 h 1371600"/>
                <a:gd name="connsiteX26" fmla="*/ 1390650 w 2057400"/>
                <a:gd name="connsiteY26" fmla="*/ 869950 h 1371600"/>
                <a:gd name="connsiteX27" fmla="*/ 1212850 w 2057400"/>
                <a:gd name="connsiteY27" fmla="*/ 958850 h 1371600"/>
                <a:gd name="connsiteX28" fmla="*/ 984250 w 2057400"/>
                <a:gd name="connsiteY28" fmla="*/ 1003300 h 1371600"/>
                <a:gd name="connsiteX29" fmla="*/ 819150 w 2057400"/>
                <a:gd name="connsiteY29" fmla="*/ 958850 h 1371600"/>
                <a:gd name="connsiteX30" fmla="*/ 654050 w 2057400"/>
                <a:gd name="connsiteY30" fmla="*/ 889000 h 1371600"/>
                <a:gd name="connsiteX31" fmla="*/ 558800 w 2057400"/>
                <a:gd name="connsiteY31" fmla="*/ 768350 h 1371600"/>
                <a:gd name="connsiteX32" fmla="*/ 533400 w 2057400"/>
                <a:gd name="connsiteY32" fmla="*/ 704850 h 1371600"/>
                <a:gd name="connsiteX33" fmla="*/ 546100 w 2057400"/>
                <a:gd name="connsiteY33" fmla="*/ 692150 h 1371600"/>
                <a:gd name="connsiteX34" fmla="*/ 488950 w 2057400"/>
                <a:gd name="connsiteY34" fmla="*/ 577850 h 1371600"/>
                <a:gd name="connsiteX35" fmla="*/ 476250 w 2057400"/>
                <a:gd name="connsiteY35" fmla="*/ 546100 h 1371600"/>
                <a:gd name="connsiteX36" fmla="*/ 463550 w 2057400"/>
                <a:gd name="connsiteY36" fmla="*/ 387350 h 1371600"/>
                <a:gd name="connsiteX37" fmla="*/ 476250 w 2057400"/>
                <a:gd name="connsiteY37" fmla="*/ 203200 h 1371600"/>
                <a:gd name="connsiteX38" fmla="*/ 342900 w 2057400"/>
                <a:gd name="connsiteY38" fmla="*/ 133350 h 1371600"/>
                <a:gd name="connsiteX39" fmla="*/ 190500 w 2057400"/>
                <a:gd name="connsiteY39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057400" h="1371600">
                  <a:moveTo>
                    <a:pt x="190500" y="0"/>
                  </a:moveTo>
                  <a:lnTo>
                    <a:pt x="95250" y="304800"/>
                  </a:lnTo>
                  <a:lnTo>
                    <a:pt x="88900" y="539750"/>
                  </a:lnTo>
                  <a:lnTo>
                    <a:pt x="114300" y="704850"/>
                  </a:lnTo>
                  <a:lnTo>
                    <a:pt x="158750" y="812800"/>
                  </a:lnTo>
                  <a:lnTo>
                    <a:pt x="254000" y="990600"/>
                  </a:lnTo>
                  <a:lnTo>
                    <a:pt x="165100" y="1041400"/>
                  </a:lnTo>
                  <a:lnTo>
                    <a:pt x="63500" y="1136650"/>
                  </a:lnTo>
                  <a:lnTo>
                    <a:pt x="0" y="1225550"/>
                  </a:lnTo>
                  <a:lnTo>
                    <a:pt x="19050" y="1320800"/>
                  </a:lnTo>
                  <a:lnTo>
                    <a:pt x="114300" y="1371600"/>
                  </a:lnTo>
                  <a:lnTo>
                    <a:pt x="1987550" y="1358900"/>
                  </a:lnTo>
                  <a:lnTo>
                    <a:pt x="2025650" y="1295400"/>
                  </a:lnTo>
                  <a:lnTo>
                    <a:pt x="1993900" y="1117600"/>
                  </a:lnTo>
                  <a:lnTo>
                    <a:pt x="1898650" y="1060450"/>
                  </a:lnTo>
                  <a:lnTo>
                    <a:pt x="1790700" y="1022350"/>
                  </a:lnTo>
                  <a:lnTo>
                    <a:pt x="1765300" y="984250"/>
                  </a:lnTo>
                  <a:lnTo>
                    <a:pt x="1879600" y="781050"/>
                  </a:lnTo>
                  <a:lnTo>
                    <a:pt x="1968500" y="781050"/>
                  </a:lnTo>
                  <a:lnTo>
                    <a:pt x="2057400" y="704850"/>
                  </a:lnTo>
                  <a:lnTo>
                    <a:pt x="1968500" y="596900"/>
                  </a:lnTo>
                  <a:lnTo>
                    <a:pt x="1104900" y="609600"/>
                  </a:lnTo>
                  <a:lnTo>
                    <a:pt x="1022350" y="673100"/>
                  </a:lnTo>
                  <a:lnTo>
                    <a:pt x="1022350" y="730250"/>
                  </a:lnTo>
                  <a:lnTo>
                    <a:pt x="1104900" y="781050"/>
                  </a:lnTo>
                  <a:lnTo>
                    <a:pt x="1428750" y="774700"/>
                  </a:lnTo>
                  <a:lnTo>
                    <a:pt x="1390650" y="869950"/>
                  </a:lnTo>
                  <a:lnTo>
                    <a:pt x="1212850" y="958850"/>
                  </a:lnTo>
                  <a:lnTo>
                    <a:pt x="984250" y="1003300"/>
                  </a:lnTo>
                  <a:lnTo>
                    <a:pt x="819150" y="958850"/>
                  </a:lnTo>
                  <a:lnTo>
                    <a:pt x="654050" y="889000"/>
                  </a:lnTo>
                  <a:lnTo>
                    <a:pt x="558800" y="768350"/>
                  </a:lnTo>
                  <a:lnTo>
                    <a:pt x="533400" y="704850"/>
                  </a:lnTo>
                  <a:lnTo>
                    <a:pt x="546100" y="692150"/>
                  </a:lnTo>
                  <a:lnTo>
                    <a:pt x="488950" y="577850"/>
                  </a:lnTo>
                  <a:lnTo>
                    <a:pt x="476250" y="546100"/>
                  </a:lnTo>
                  <a:lnTo>
                    <a:pt x="463550" y="387350"/>
                  </a:lnTo>
                  <a:lnTo>
                    <a:pt x="476250" y="203200"/>
                  </a:lnTo>
                  <a:lnTo>
                    <a:pt x="342900" y="13335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CA6CDD7-FEC2-2F7B-384B-C299F18F3E8A}"/>
                </a:ext>
              </a:extLst>
            </p:cNvPr>
            <p:cNvSpPr/>
            <p:nvPr/>
          </p:nvSpPr>
          <p:spPr>
            <a:xfrm>
              <a:off x="5289550" y="2769430"/>
              <a:ext cx="596900" cy="596900"/>
            </a:xfrm>
            <a:prstGeom prst="ellipse">
              <a:avLst/>
            </a:prstGeom>
            <a:solidFill>
              <a:srgbClr val="EFEFE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C56DF25F-A354-F713-9595-C0B5FCAFE6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938" y="1981200"/>
              <a:ext cx="2781300" cy="289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2E169B4-EE1D-CD85-9AB6-F1528D241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26427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440C417D-5E78-D0D4-A304-9AE91B2BF15A}"/>
              </a:ext>
            </a:extLst>
          </p:cNvPr>
          <p:cNvGrpSpPr/>
          <p:nvPr/>
        </p:nvGrpSpPr>
        <p:grpSpPr>
          <a:xfrm>
            <a:off x="-592851" y="2323366"/>
            <a:ext cx="9314820" cy="449779"/>
            <a:chOff x="-592851" y="2323366"/>
            <a:chExt cx="9314820" cy="449779"/>
          </a:xfrm>
        </p:grpSpPr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F92F5032-D445-FB74-D175-117670529BF6}"/>
                </a:ext>
              </a:extLst>
            </p:cNvPr>
            <p:cNvSpPr/>
            <p:nvPr/>
          </p:nvSpPr>
          <p:spPr>
            <a:xfrm>
              <a:off x="-592851" y="2323366"/>
              <a:ext cx="9314820" cy="449779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" name="Content Placeholder 2">
              <a:extLst>
                <a:ext uri="{FF2B5EF4-FFF2-40B4-BE49-F238E27FC236}">
                  <a16:creationId xmlns:a16="http://schemas.microsoft.com/office/drawing/2014/main" id="{D29C2B12-0355-F479-113D-2EA47C676746}"/>
                </a:ext>
              </a:extLst>
            </p:cNvPr>
            <p:cNvSpPr txBox="1">
              <a:spLocks/>
            </p:cNvSpPr>
            <p:nvPr/>
          </p:nvSpPr>
          <p:spPr>
            <a:xfrm>
              <a:off x="1426788" y="2344399"/>
              <a:ext cx="6408656" cy="42780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spcBef>
                  <a:spcPts val="0"/>
                </a:spcBef>
                <a:spcAft>
                  <a:spcPct val="0"/>
                </a:spcAft>
                <a:buClr>
                  <a:schemeClr val="tx1"/>
                </a:buClr>
                <a:buSzPct val="110000"/>
                <a:buNone/>
              </a:pPr>
              <a:r>
                <a:rPr lang="en-US" dirty="0">
                  <a:solidFill>
                    <a:schemeClr val="tx2"/>
                  </a:solidFill>
                  <a:latin typeface="+mj-lt"/>
                </a:rPr>
                <a:t>Analytic sample for anaemia correction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1C72AC2-3E40-AF64-0313-88427CD4F638}"/>
              </a:ext>
            </a:extLst>
          </p:cNvPr>
          <p:cNvGrpSpPr/>
          <p:nvPr/>
        </p:nvGrpSpPr>
        <p:grpSpPr>
          <a:xfrm>
            <a:off x="-592851" y="4627347"/>
            <a:ext cx="9314816" cy="449779"/>
            <a:chOff x="-592851" y="4627347"/>
            <a:chExt cx="9314816" cy="449779"/>
          </a:xfrm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A038D1FF-A2A8-4696-58D7-B4AB00704A8F}"/>
                </a:ext>
              </a:extLst>
            </p:cNvPr>
            <p:cNvSpPr/>
            <p:nvPr/>
          </p:nvSpPr>
          <p:spPr>
            <a:xfrm>
              <a:off x="-592851" y="4627347"/>
              <a:ext cx="9314816" cy="449779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6" name="Content Placeholder 2">
              <a:extLst>
                <a:ext uri="{FF2B5EF4-FFF2-40B4-BE49-F238E27FC236}">
                  <a16:creationId xmlns:a16="http://schemas.microsoft.com/office/drawing/2014/main" id="{4060BBDB-B62E-0B3C-C2B1-C52B6D20E97C}"/>
                </a:ext>
              </a:extLst>
            </p:cNvPr>
            <p:cNvSpPr txBox="1">
              <a:spLocks/>
            </p:cNvSpPr>
            <p:nvPr/>
          </p:nvSpPr>
          <p:spPr>
            <a:xfrm>
              <a:off x="1426787" y="4648380"/>
              <a:ext cx="6062648" cy="42780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spcBef>
                  <a:spcPts val="0"/>
                </a:spcBef>
                <a:spcAft>
                  <a:spcPct val="0"/>
                </a:spcAft>
                <a:buClr>
                  <a:schemeClr val="tx1"/>
                </a:buClr>
                <a:buSzPct val="110000"/>
                <a:buNone/>
              </a:pPr>
              <a:r>
                <a:rPr lang="en-US" dirty="0">
                  <a:solidFill>
                    <a:schemeClr val="accent1"/>
                  </a:solidFill>
                  <a:latin typeface="+mj-lt"/>
                </a:rPr>
                <a:t>Analytic sample for incident anaemia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5344A2F-7030-7D75-B8B9-FF53EDCC1DE5}"/>
              </a:ext>
            </a:extLst>
          </p:cNvPr>
          <p:cNvGrpSpPr/>
          <p:nvPr/>
        </p:nvGrpSpPr>
        <p:grpSpPr>
          <a:xfrm>
            <a:off x="8917049" y="510349"/>
            <a:ext cx="2044943" cy="2198254"/>
            <a:chOff x="3939259" y="3363593"/>
            <a:chExt cx="2479544" cy="2665434"/>
          </a:xfrm>
          <a:solidFill>
            <a:schemeClr val="accent1">
              <a:lumMod val="20000"/>
              <a:lumOff val="80000"/>
            </a:schemeClr>
          </a:solidFill>
        </p:grpSpPr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7BE4D987-CFBE-7D58-9EAE-B79843517188}"/>
                </a:ext>
              </a:extLst>
            </p:cNvPr>
            <p:cNvPicPr>
              <a:picLocks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27036" r="27315"/>
            <a:stretch/>
          </p:blipFill>
          <p:spPr>
            <a:xfrm>
              <a:off x="3939259" y="3363593"/>
              <a:ext cx="1038499" cy="2274998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50AA67BA-772A-AABC-C326-D1AE8D0D52AD}"/>
                </a:ext>
              </a:extLst>
            </p:cNvPr>
            <p:cNvPicPr>
              <a:picLocks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27036" r="27315"/>
            <a:stretch/>
          </p:blipFill>
          <p:spPr>
            <a:xfrm>
              <a:off x="5380304" y="3363593"/>
              <a:ext cx="1038499" cy="2274998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2DC1B153-9D49-AADB-F298-035060245384}"/>
                </a:ext>
              </a:extLst>
            </p:cNvPr>
            <p:cNvPicPr>
              <a:picLocks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27036" r="27315"/>
            <a:stretch/>
          </p:blipFill>
          <p:spPr>
            <a:xfrm>
              <a:off x="4578490" y="3397864"/>
              <a:ext cx="1201083" cy="2631163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Anaemia substudy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0">
              <a:defRPr/>
            </a:pPr>
            <a:r>
              <a:rPr lang="en-GB" sz="900" dirty="0">
                <a:solidFill>
                  <a:srgbClr val="005294"/>
                </a:solidFill>
                <a:latin typeface="Poppins Light"/>
              </a:rPr>
              <a:t>ESA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,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erythropoiesis-stimulating agent.</a:t>
            </a:r>
          </a:p>
          <a:p>
            <a:pPr>
              <a:defRPr/>
            </a:pP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8112129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6586239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Eligibility criteria and analytical approach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9473838C-9FC3-351A-0D8F-56DDC507FCAF}"/>
              </a:ext>
            </a:extLst>
          </p:cNvPr>
          <p:cNvGrpSpPr/>
          <p:nvPr/>
        </p:nvGrpSpPr>
        <p:grpSpPr>
          <a:xfrm>
            <a:off x="336913" y="2040356"/>
            <a:ext cx="1067851" cy="1148326"/>
            <a:chOff x="336913" y="2040356"/>
            <a:chExt cx="1067851" cy="1148326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8E2DE9F4-F579-7C4A-AF5E-3C024B8250F5}"/>
                </a:ext>
              </a:extLst>
            </p:cNvPr>
            <p:cNvGrpSpPr/>
            <p:nvPr/>
          </p:nvGrpSpPr>
          <p:grpSpPr>
            <a:xfrm>
              <a:off x="336913" y="2040356"/>
              <a:ext cx="1026961" cy="1026961"/>
              <a:chOff x="689432" y="2014876"/>
              <a:chExt cx="1026961" cy="1026961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FFC32C7D-FF2D-43D8-210D-780D77E2E2A5}"/>
                  </a:ext>
                </a:extLst>
              </p:cNvPr>
              <p:cNvSpPr/>
              <p:nvPr/>
            </p:nvSpPr>
            <p:spPr>
              <a:xfrm>
                <a:off x="689912" y="2015356"/>
                <a:ext cx="1026000" cy="1026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73" name="Graphic 72">
                <a:extLst>
                  <a:ext uri="{FF2B5EF4-FFF2-40B4-BE49-F238E27FC236}">
                    <a16:creationId xmlns:a16="http://schemas.microsoft.com/office/drawing/2014/main" id="{D3D942CB-EC3E-F574-9402-AF236E02D1FB}"/>
                  </a:ext>
                </a:extLst>
              </p:cNvPr>
              <p:cNvPicPr>
                <a:picLocks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689432" y="2014876"/>
                <a:ext cx="1026961" cy="1026961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51E6C33-5692-5E5E-2855-58C9B6671F29}"/>
                </a:ext>
              </a:extLst>
            </p:cNvPr>
            <p:cNvGrpSpPr/>
            <p:nvPr/>
          </p:nvGrpSpPr>
          <p:grpSpPr>
            <a:xfrm>
              <a:off x="815315" y="2649591"/>
              <a:ext cx="589449" cy="539091"/>
              <a:chOff x="12220982" y="1108897"/>
              <a:chExt cx="2261777" cy="2068551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F0712AB6-7C33-7174-427F-C8A76A51BA25}"/>
                  </a:ext>
                </a:extLst>
              </p:cNvPr>
              <p:cNvGrpSpPr/>
              <p:nvPr/>
            </p:nvGrpSpPr>
            <p:grpSpPr>
              <a:xfrm>
                <a:off x="13422886" y="1534928"/>
                <a:ext cx="1059873" cy="1642520"/>
                <a:chOff x="13422886" y="1534928"/>
                <a:chExt cx="1059873" cy="1642520"/>
              </a:xfrm>
            </p:grpSpPr>
            <p:pic>
              <p:nvPicPr>
                <p:cNvPr id="34" name="Graphic 33">
                  <a:extLst>
                    <a:ext uri="{FF2B5EF4-FFF2-40B4-BE49-F238E27FC236}">
                      <a16:creationId xmlns:a16="http://schemas.microsoft.com/office/drawing/2014/main" id="{66733EB3-DB0E-188A-E496-6BC9F9A9288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  <p:pic>
              <p:nvPicPr>
                <p:cNvPr id="35" name="Graphic 34">
                  <a:extLst>
                    <a:ext uri="{FF2B5EF4-FFF2-40B4-BE49-F238E27FC236}">
                      <a16:creationId xmlns:a16="http://schemas.microsoft.com/office/drawing/2014/main" id="{132713E9-BB62-7F4E-C44F-91CBE22A3057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8E4FC019-1233-F3CF-0B8C-0664DEF4B57E}"/>
                  </a:ext>
                </a:extLst>
              </p:cNvPr>
              <p:cNvGrpSpPr/>
              <p:nvPr/>
            </p:nvGrpSpPr>
            <p:grpSpPr>
              <a:xfrm>
                <a:off x="12220982" y="1534928"/>
                <a:ext cx="1080654" cy="1642520"/>
                <a:chOff x="12166158" y="1534928"/>
                <a:chExt cx="1080654" cy="1642520"/>
              </a:xfrm>
            </p:grpSpPr>
            <p:pic>
              <p:nvPicPr>
                <p:cNvPr id="30" name="Graphic 29">
                  <a:extLst>
                    <a:ext uri="{FF2B5EF4-FFF2-40B4-BE49-F238E27FC236}">
                      <a16:creationId xmlns:a16="http://schemas.microsoft.com/office/drawing/2014/main" id="{424E8B16-D65C-1559-37DF-3E045E074D29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2">
                  <a:extLs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  <p:sp>
              <p:nvSpPr>
                <p:cNvPr id="31" name="Teardrop 30">
                  <a:extLst>
                    <a:ext uri="{FF2B5EF4-FFF2-40B4-BE49-F238E27FC236}">
                      <a16:creationId xmlns:a16="http://schemas.microsoft.com/office/drawing/2014/main" id="{651E4E89-9121-7D79-FDCD-4342377AFCB8}"/>
                    </a:ext>
                  </a:extLst>
                </p:cNvPr>
                <p:cNvSpPr/>
                <p:nvPr/>
              </p:nvSpPr>
              <p:spPr>
                <a:xfrm rot="-2700000">
                  <a:off x="12264037" y="2158501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33" name="Graphic 32">
                  <a:extLst>
                    <a:ext uri="{FF2B5EF4-FFF2-40B4-BE49-F238E27FC236}">
                      <a16:creationId xmlns:a16="http://schemas.microsoft.com/office/drawing/2014/main" id="{069FD185-6432-94B0-C5C5-056C803BC276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91B52171-564D-ED47-5F42-1066BB4E0475}"/>
                  </a:ext>
                </a:extLst>
              </p:cNvPr>
              <p:cNvGrpSpPr/>
              <p:nvPr/>
            </p:nvGrpSpPr>
            <p:grpSpPr>
              <a:xfrm>
                <a:off x="12831230" y="1108897"/>
                <a:ext cx="1062062" cy="1642520"/>
                <a:chOff x="12803818" y="1108897"/>
                <a:chExt cx="1062062" cy="1642520"/>
              </a:xfrm>
            </p:grpSpPr>
            <p:pic>
              <p:nvPicPr>
                <p:cNvPr id="24" name="Graphic 23">
                  <a:extLst>
                    <a:ext uri="{FF2B5EF4-FFF2-40B4-BE49-F238E27FC236}">
                      <a16:creationId xmlns:a16="http://schemas.microsoft.com/office/drawing/2014/main" id="{1BA79E95-AB00-FFB7-C9FC-DE5E0ACCE7A6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  <p:sp>
              <p:nvSpPr>
                <p:cNvPr id="25" name="Teardrop 24">
                  <a:extLst>
                    <a:ext uri="{FF2B5EF4-FFF2-40B4-BE49-F238E27FC236}">
                      <a16:creationId xmlns:a16="http://schemas.microsoft.com/office/drawing/2014/main" id="{B8B99F34-18FD-F235-BBE7-AACAFDC15966}"/>
                    </a:ext>
                  </a:extLst>
                </p:cNvPr>
                <p:cNvSpPr/>
                <p:nvPr/>
              </p:nvSpPr>
              <p:spPr>
                <a:xfrm rot="-2700000">
                  <a:off x="12878463" y="1756886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28" name="Graphic 27">
                  <a:extLst>
                    <a:ext uri="{FF2B5EF4-FFF2-40B4-BE49-F238E27FC236}">
                      <a16:creationId xmlns:a16="http://schemas.microsoft.com/office/drawing/2014/main" id="{250F7DB0-382C-846F-FDFB-6139E43AC303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A9DC1987-5503-0551-C92E-AEE2133A9427}"/>
              </a:ext>
            </a:extLst>
          </p:cNvPr>
          <p:cNvSpPr txBox="1">
            <a:spLocks/>
          </p:cNvSpPr>
          <p:nvPr/>
        </p:nvSpPr>
        <p:spPr>
          <a:xfrm>
            <a:off x="1673955" y="5124255"/>
            <a:ext cx="921744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Included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all randomised participants who did not have anaemia at baseline (haemoglobin level &gt;12.7 g/dL)</a:t>
            </a:r>
          </a:p>
        </p:txBody>
      </p: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6CA54719-10D5-0503-577D-64FE522D0962}"/>
              </a:ext>
            </a:extLst>
          </p:cNvPr>
          <p:cNvSpPr txBox="1">
            <a:spLocks/>
          </p:cNvSpPr>
          <p:nvPr/>
        </p:nvSpPr>
        <p:spPr>
          <a:xfrm>
            <a:off x="1570046" y="2827264"/>
            <a:ext cx="9472636" cy="15388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Included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all randomised participants who had anaemia at baseline (haemoglobin level &lt;12.7 g/dL, based on established criteria)</a:t>
            </a:r>
          </a:p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Excluded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men with a known cause, haematologic malignancy, </a:t>
            </a:r>
            <a:br>
              <a:rPr lang="en-US" sz="21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using ESAs, 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or missing haemoglobin level measurement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C20C694-47C4-BA73-D6F5-7C91796A72AA}"/>
              </a:ext>
            </a:extLst>
          </p:cNvPr>
          <p:cNvGrpSpPr/>
          <p:nvPr/>
        </p:nvGrpSpPr>
        <p:grpSpPr>
          <a:xfrm>
            <a:off x="336913" y="4338756"/>
            <a:ext cx="1063210" cy="1159673"/>
            <a:chOff x="336913" y="4338756"/>
            <a:chExt cx="1063210" cy="1159673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8D573B2C-A186-98AC-E049-6C703F676235}"/>
                </a:ext>
              </a:extLst>
            </p:cNvPr>
            <p:cNvGrpSpPr/>
            <p:nvPr/>
          </p:nvGrpSpPr>
          <p:grpSpPr>
            <a:xfrm>
              <a:off x="336913" y="4338756"/>
              <a:ext cx="1026961" cy="1026961"/>
              <a:chOff x="336913" y="4338756"/>
              <a:chExt cx="1026961" cy="1026961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B44725F-A0E4-19A3-3621-82BA92AA1948}"/>
                  </a:ext>
                </a:extLst>
              </p:cNvPr>
              <p:cNvGrpSpPr/>
              <p:nvPr/>
            </p:nvGrpSpPr>
            <p:grpSpPr>
              <a:xfrm>
                <a:off x="336913" y="4338756"/>
                <a:ext cx="1026961" cy="1026961"/>
                <a:chOff x="336913" y="4338756"/>
                <a:chExt cx="1026961" cy="1026961"/>
              </a:xfrm>
            </p:grpSpPr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01413832-C332-B920-30BC-3626C7A6AA76}"/>
                    </a:ext>
                  </a:extLst>
                </p:cNvPr>
                <p:cNvSpPr/>
                <p:nvPr/>
              </p:nvSpPr>
              <p:spPr>
                <a:xfrm>
                  <a:off x="336913" y="4338756"/>
                  <a:ext cx="1026000" cy="10260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7635EB45-6E90-56FF-EE41-0603DE7C8852}"/>
                    </a:ext>
                  </a:extLst>
                </p:cNvPr>
                <p:cNvGrpSpPr/>
                <p:nvPr/>
              </p:nvGrpSpPr>
              <p:grpSpPr>
                <a:xfrm>
                  <a:off x="336913" y="4338756"/>
                  <a:ext cx="1026961" cy="1026961"/>
                  <a:chOff x="336913" y="4338756"/>
                  <a:chExt cx="1026961" cy="1026961"/>
                </a:xfrm>
              </p:grpSpPr>
              <p:pic>
                <p:nvPicPr>
                  <p:cNvPr id="64" name="Graphic 63">
                    <a:extLst>
                      <a:ext uri="{FF2B5EF4-FFF2-40B4-BE49-F238E27FC236}">
                        <a16:creationId xmlns:a16="http://schemas.microsoft.com/office/drawing/2014/main" id="{27F97360-85AF-C31B-39CD-0B936CDBF3B3}"/>
                      </a:ext>
                    </a:extLst>
                  </p:cNvPr>
                  <p:cNvPicPr>
                    <a:picLocks/>
                  </p:cNvPicPr>
                  <p:nvPr/>
                </p:nvPicPr>
                <p:blipFill>
                  <a:blip r:embed="rId14">
                    <a:extLst>
                      <a:ext uri="{96DAC541-7B7A-43D3-8B79-37D633B846F1}">
                        <asvg:svgBlip xmlns:asvg="http://schemas.microsoft.com/office/drawing/2016/SVG/main" r:embed="rId15"/>
                      </a:ext>
                    </a:extLst>
                  </a:blip>
                  <a:srcRect/>
                  <a:stretch>
                    <a:fillRect/>
                  </a:stretch>
                </p:blipFill>
                <p:spPr>
                  <a:xfrm>
                    <a:off x="336913" y="4338756"/>
                    <a:ext cx="1026961" cy="1026961"/>
                  </a:xfrm>
                  <a:custGeom>
                    <a:avLst/>
                    <a:gdLst>
                      <a:gd name="connsiteX0" fmla="*/ 1589986 w 3810000"/>
                      <a:gd name="connsiteY0" fmla="*/ 978943 h 3810000"/>
                      <a:gd name="connsiteX1" fmla="*/ 1589986 w 3810000"/>
                      <a:gd name="connsiteY1" fmla="*/ 1614175 h 3810000"/>
                      <a:gd name="connsiteX2" fmla="*/ 922988 w 3810000"/>
                      <a:gd name="connsiteY2" fmla="*/ 1614175 h 3810000"/>
                      <a:gd name="connsiteX3" fmla="*/ 922988 w 3810000"/>
                      <a:gd name="connsiteY3" fmla="*/ 2212159 h 3810000"/>
                      <a:gd name="connsiteX4" fmla="*/ 1589986 w 3810000"/>
                      <a:gd name="connsiteY4" fmla="*/ 2212159 h 3810000"/>
                      <a:gd name="connsiteX5" fmla="*/ 1589986 w 3810000"/>
                      <a:gd name="connsiteY5" fmla="*/ 2847391 h 3810000"/>
                      <a:gd name="connsiteX6" fmla="*/ 2187971 w 3810000"/>
                      <a:gd name="connsiteY6" fmla="*/ 2847391 h 3810000"/>
                      <a:gd name="connsiteX7" fmla="*/ 2187971 w 3810000"/>
                      <a:gd name="connsiteY7" fmla="*/ 2212159 h 3810000"/>
                      <a:gd name="connsiteX8" fmla="*/ 2854969 w 3810000"/>
                      <a:gd name="connsiteY8" fmla="*/ 2212159 h 3810000"/>
                      <a:gd name="connsiteX9" fmla="*/ 2854969 w 3810000"/>
                      <a:gd name="connsiteY9" fmla="*/ 1614175 h 3810000"/>
                      <a:gd name="connsiteX10" fmla="*/ 2187971 w 3810000"/>
                      <a:gd name="connsiteY10" fmla="*/ 1614175 h 3810000"/>
                      <a:gd name="connsiteX11" fmla="*/ 2187971 w 3810000"/>
                      <a:gd name="connsiteY11" fmla="*/ 978943 h 3810000"/>
                      <a:gd name="connsiteX12" fmla="*/ 0 w 3810000"/>
                      <a:gd name="connsiteY12" fmla="*/ 0 h 3810000"/>
                      <a:gd name="connsiteX13" fmla="*/ 3810000 w 3810000"/>
                      <a:gd name="connsiteY13" fmla="*/ 0 h 3810000"/>
                      <a:gd name="connsiteX14" fmla="*/ 3810000 w 3810000"/>
                      <a:gd name="connsiteY14" fmla="*/ 3810000 h 3810000"/>
                      <a:gd name="connsiteX15" fmla="*/ 0 w 3810000"/>
                      <a:gd name="connsiteY15" fmla="*/ 3810000 h 38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810000" h="3810000">
                        <a:moveTo>
                          <a:pt x="1589986" y="978943"/>
                        </a:moveTo>
                        <a:lnTo>
                          <a:pt x="1589986" y="1614175"/>
                        </a:lnTo>
                        <a:lnTo>
                          <a:pt x="922988" y="1614175"/>
                        </a:lnTo>
                        <a:lnTo>
                          <a:pt x="922988" y="2212159"/>
                        </a:lnTo>
                        <a:lnTo>
                          <a:pt x="1589986" y="2212159"/>
                        </a:lnTo>
                        <a:lnTo>
                          <a:pt x="1589986" y="2847391"/>
                        </a:lnTo>
                        <a:lnTo>
                          <a:pt x="2187971" y="2847391"/>
                        </a:lnTo>
                        <a:lnTo>
                          <a:pt x="2187971" y="2212159"/>
                        </a:lnTo>
                        <a:lnTo>
                          <a:pt x="2854969" y="2212159"/>
                        </a:lnTo>
                        <a:lnTo>
                          <a:pt x="2854969" y="1614175"/>
                        </a:lnTo>
                        <a:lnTo>
                          <a:pt x="2187971" y="1614175"/>
                        </a:lnTo>
                        <a:lnTo>
                          <a:pt x="2187971" y="978943"/>
                        </a:lnTo>
                        <a:close/>
                        <a:moveTo>
                          <a:pt x="0" y="0"/>
                        </a:moveTo>
                        <a:lnTo>
                          <a:pt x="3810000" y="0"/>
                        </a:lnTo>
                        <a:lnTo>
                          <a:pt x="3810000" y="3810000"/>
                        </a:lnTo>
                        <a:lnTo>
                          <a:pt x="0" y="3810000"/>
                        </a:lnTo>
                        <a:close/>
                      </a:path>
                    </a:pathLst>
                  </a:custGeom>
                </p:spPr>
              </p:pic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C1DEDDCE-154A-2902-B049-AF2B3E9AF6C8}"/>
                      </a:ext>
                    </a:extLst>
                  </p:cNvPr>
                  <p:cNvSpPr/>
                  <p:nvPr/>
                </p:nvSpPr>
                <p:spPr>
                  <a:xfrm>
                    <a:off x="456324" y="4458167"/>
                    <a:ext cx="788139" cy="788139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</p:grpSp>
          <p:pic>
            <p:nvPicPr>
              <p:cNvPr id="84" name="Graphic 83">
                <a:extLst>
                  <a:ext uri="{FF2B5EF4-FFF2-40B4-BE49-F238E27FC236}">
                    <a16:creationId xmlns:a16="http://schemas.microsoft.com/office/drawing/2014/main" id="{23BED3ED-5DCD-2014-AE0C-5D399C00560D}"/>
                  </a:ext>
                </a:extLst>
              </p:cNvPr>
              <p:cNvPicPr>
                <a:picLocks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373927" y="4375770"/>
                <a:ext cx="952932" cy="952932"/>
              </a:xfrm>
              <a:prstGeom prst="rect">
                <a:avLst/>
              </a:prstGeom>
            </p:spPr>
          </p:pic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A898F06-5711-C12B-EDB6-6E8C4EC41244}"/>
                </a:ext>
              </a:extLst>
            </p:cNvPr>
            <p:cNvGrpSpPr/>
            <p:nvPr/>
          </p:nvGrpSpPr>
          <p:grpSpPr>
            <a:xfrm>
              <a:off x="810674" y="4959338"/>
              <a:ext cx="589449" cy="539091"/>
              <a:chOff x="12220982" y="1108897"/>
              <a:chExt cx="2261777" cy="2068551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324A059F-1064-5829-4549-D97DEFE5CBFF}"/>
                  </a:ext>
                </a:extLst>
              </p:cNvPr>
              <p:cNvGrpSpPr/>
              <p:nvPr/>
            </p:nvGrpSpPr>
            <p:grpSpPr>
              <a:xfrm>
                <a:off x="13422886" y="1534928"/>
                <a:ext cx="1059873" cy="1642520"/>
                <a:chOff x="13422886" y="1534928"/>
                <a:chExt cx="1059873" cy="1642520"/>
              </a:xfrm>
            </p:grpSpPr>
            <p:pic>
              <p:nvPicPr>
                <p:cNvPr id="58" name="Graphic 57">
                  <a:extLst>
                    <a:ext uri="{FF2B5EF4-FFF2-40B4-BE49-F238E27FC236}">
                      <a16:creationId xmlns:a16="http://schemas.microsoft.com/office/drawing/2014/main" id="{23261048-956E-F503-C713-6C48072EC885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  <p:pic>
              <p:nvPicPr>
                <p:cNvPr id="59" name="Graphic 58">
                  <a:extLst>
                    <a:ext uri="{FF2B5EF4-FFF2-40B4-BE49-F238E27FC236}">
                      <a16:creationId xmlns:a16="http://schemas.microsoft.com/office/drawing/2014/main" id="{1BF6E002-25EE-EE01-A608-FC6E26D72B2A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80F54971-792C-5A81-90A2-EA179D907F01}"/>
                  </a:ext>
                </a:extLst>
              </p:cNvPr>
              <p:cNvGrpSpPr/>
              <p:nvPr/>
            </p:nvGrpSpPr>
            <p:grpSpPr>
              <a:xfrm>
                <a:off x="12220982" y="1534928"/>
                <a:ext cx="1080654" cy="1642520"/>
                <a:chOff x="12166158" y="1534928"/>
                <a:chExt cx="1080654" cy="1642520"/>
              </a:xfrm>
            </p:grpSpPr>
            <p:pic>
              <p:nvPicPr>
                <p:cNvPr id="55" name="Graphic 54">
                  <a:extLst>
                    <a:ext uri="{FF2B5EF4-FFF2-40B4-BE49-F238E27FC236}">
                      <a16:creationId xmlns:a16="http://schemas.microsoft.com/office/drawing/2014/main" id="{1FE1C30C-016A-CA9A-2A5E-FF15FB24C406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2">
                  <a:extLs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  <p:sp>
              <p:nvSpPr>
                <p:cNvPr id="56" name="Teardrop 55">
                  <a:extLst>
                    <a:ext uri="{FF2B5EF4-FFF2-40B4-BE49-F238E27FC236}">
                      <a16:creationId xmlns:a16="http://schemas.microsoft.com/office/drawing/2014/main" id="{BB0F1140-E01B-25C3-1EE7-5B0106E76174}"/>
                    </a:ext>
                  </a:extLst>
                </p:cNvPr>
                <p:cNvSpPr/>
                <p:nvPr/>
              </p:nvSpPr>
              <p:spPr>
                <a:xfrm rot="-2700000">
                  <a:off x="12264037" y="2158501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57" name="Graphic 56">
                  <a:extLst>
                    <a:ext uri="{FF2B5EF4-FFF2-40B4-BE49-F238E27FC236}">
                      <a16:creationId xmlns:a16="http://schemas.microsoft.com/office/drawing/2014/main" id="{DD3C3C03-D0B7-0CBF-5153-C0B91441B80E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686649CD-B9AD-69F9-A66B-C13D76C072EC}"/>
                  </a:ext>
                </a:extLst>
              </p:cNvPr>
              <p:cNvGrpSpPr/>
              <p:nvPr/>
            </p:nvGrpSpPr>
            <p:grpSpPr>
              <a:xfrm>
                <a:off x="12831230" y="1108897"/>
                <a:ext cx="1062062" cy="1642520"/>
                <a:chOff x="12803818" y="1108897"/>
                <a:chExt cx="1062062" cy="1642520"/>
              </a:xfrm>
            </p:grpSpPr>
            <p:pic>
              <p:nvPicPr>
                <p:cNvPr id="52" name="Graphic 51">
                  <a:extLst>
                    <a:ext uri="{FF2B5EF4-FFF2-40B4-BE49-F238E27FC236}">
                      <a16:creationId xmlns:a16="http://schemas.microsoft.com/office/drawing/2014/main" id="{9EF03F1D-B8D3-7DF1-5DB2-3614C9C66B2F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  <p:sp>
              <p:nvSpPr>
                <p:cNvPr id="53" name="Teardrop 52">
                  <a:extLst>
                    <a:ext uri="{FF2B5EF4-FFF2-40B4-BE49-F238E27FC236}">
                      <a16:creationId xmlns:a16="http://schemas.microsoft.com/office/drawing/2014/main" id="{10CF7336-7D51-45C5-92BB-43621D6AF50A}"/>
                    </a:ext>
                  </a:extLst>
                </p:cNvPr>
                <p:cNvSpPr/>
                <p:nvPr/>
              </p:nvSpPr>
              <p:spPr>
                <a:xfrm rot="-2700000">
                  <a:off x="12878463" y="1756886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54" name="Graphic 53">
                  <a:extLst>
                    <a:ext uri="{FF2B5EF4-FFF2-40B4-BE49-F238E27FC236}">
                      <a16:creationId xmlns:a16="http://schemas.microsoft.com/office/drawing/2014/main" id="{73D62DF1-BA48-56C1-0A8B-7E7732103DF9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76135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EF852E1F-A1F6-F4B9-F582-0BD3BC0481C7}"/>
              </a:ext>
            </a:extLst>
          </p:cNvPr>
          <p:cNvSpPr/>
          <p:nvPr/>
        </p:nvSpPr>
        <p:spPr>
          <a:xfrm>
            <a:off x="155861" y="1975063"/>
            <a:ext cx="2036619" cy="10919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Anaemia substudy: results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lang="en-GB" sz="900" baseline="30000" dirty="0">
                <a:solidFill>
                  <a:srgbClr val="005294"/>
                </a:solidFill>
                <a:latin typeface="Poppins Light"/>
              </a:rPr>
              <a:t>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n=2174, </a:t>
            </a: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B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n=363,</a:t>
            </a: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 C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n=388, </a:t>
            </a: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D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n=2059, </a:t>
            </a: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E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n=2007. CVD, cardiovascular disease; 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HIS-Q,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Hypog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onadism Impact of Symptoms Questionnaire; SD, standard deviation.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</a:b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951631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8093491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Baseline characteristics and anaemia parameters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18C85FDE-7542-8CA2-02A7-33B46E036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939826"/>
              </p:ext>
            </p:extLst>
          </p:nvPr>
        </p:nvGraphicFramePr>
        <p:xfrm>
          <a:off x="1524001" y="1976968"/>
          <a:ext cx="996586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368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1606375">
                  <a:extLst>
                    <a:ext uri="{9D8B030D-6E8A-4147-A177-3AD203B41FA5}">
                      <a16:colId xmlns:a16="http://schemas.microsoft.com/office/drawing/2014/main" val="356617585"/>
                    </a:ext>
                  </a:extLst>
                </a:gridCol>
                <a:gridCol w="1606375">
                  <a:extLst>
                    <a:ext uri="{9D8B030D-6E8A-4147-A177-3AD203B41FA5}">
                      <a16:colId xmlns:a16="http://schemas.microsoft.com/office/drawing/2014/main" val="2787043816"/>
                    </a:ext>
                  </a:extLst>
                </a:gridCol>
                <a:gridCol w="1606375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  <a:gridCol w="1606375">
                  <a:extLst>
                    <a:ext uri="{9D8B030D-6E8A-4147-A177-3AD203B41FA5}">
                      <a16:colId xmlns:a16="http://schemas.microsoft.com/office/drawing/2014/main" val="2790657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spc="-20" baseline="0" dirty="0">
                          <a:latin typeface="+mj-lt"/>
                        </a:rPr>
                        <a:t>Anaemia at baseline</a:t>
                      </a: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95B"/>
                        </a:solidFill>
                        <a:effectLst/>
                        <a:uLnTx/>
                        <a:uFillTx/>
                        <a:latin typeface="Poppins Medium"/>
                        <a:ea typeface="+mn-ea"/>
                        <a:cs typeface="+mn-cs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rgbClr val="FFFFFF"/>
                          </a:solidFill>
                          <a:latin typeface="+mj-lt"/>
                        </a:rPr>
                        <a:t>No anaemia at baseline</a:t>
                      </a: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95B"/>
                        </a:solidFill>
                        <a:effectLst/>
                        <a:uLnTx/>
                        <a:uFillTx/>
                        <a:latin typeface="Poppins Medium"/>
                        <a:ea typeface="+mn-ea"/>
                        <a:cs typeface="+mn-cs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058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pc="-20" baseline="0" dirty="0">
                          <a:solidFill>
                            <a:srgbClr val="FFFFFF"/>
                          </a:solidFill>
                          <a:latin typeface="+mj-lt"/>
                        </a:rPr>
                        <a:t>Testosterone </a:t>
                      </a:r>
                      <a:r>
                        <a:rPr lang="en-GB" sz="1400" b="0" spc="-20" baseline="0" dirty="0">
                          <a:solidFill>
                            <a:srgbClr val="FFFFFF"/>
                          </a:solidFill>
                          <a:latin typeface="+mj-lt"/>
                        </a:rPr>
                        <a:t>(n=390)</a:t>
                      </a:r>
                      <a:endParaRPr lang="en-GB" sz="1600" b="0" spc="-20" baseline="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Placebo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(n=425)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95B"/>
                        </a:solidFill>
                        <a:effectLst/>
                        <a:uLnTx/>
                        <a:uFillTx/>
                        <a:latin typeface="Poppins Medium"/>
                        <a:ea typeface="+mn-ea"/>
                        <a:cs typeface="+mn-cs"/>
                      </a:endParaRPr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spc="-20" baseline="0" dirty="0">
                          <a:solidFill>
                            <a:srgbClr val="FFFFFF"/>
                          </a:solidFill>
                          <a:latin typeface="+mj-lt"/>
                        </a:rPr>
                        <a:t>Testosterone</a:t>
                      </a:r>
                      <a:r>
                        <a:rPr lang="en-GB" sz="1600" b="0" dirty="0">
                          <a:solidFill>
                            <a:srgbClr val="FFFFFF"/>
                          </a:solidFill>
                          <a:latin typeface="+mj-lt"/>
                        </a:rPr>
                        <a:t> </a:t>
                      </a:r>
                      <a:r>
                        <a:rPr lang="en-GB" sz="1400" b="0" dirty="0">
                          <a:solidFill>
                            <a:srgbClr val="FFFFFF"/>
                          </a:solidFill>
                          <a:latin typeface="+mj-lt"/>
                        </a:rPr>
                        <a:t>(n=2203)</a:t>
                      </a:r>
                      <a:endParaRPr lang="en-GB" sz="1600" b="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Placebo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Poppins Medium"/>
                          <a:ea typeface="+mn-ea"/>
                          <a:cs typeface="+mn-cs"/>
                        </a:rPr>
                        <a:t>(n=2176)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95B"/>
                        </a:solidFill>
                        <a:effectLst/>
                        <a:uLnTx/>
                        <a:uFillTx/>
                        <a:latin typeface="Poppins Medium"/>
                        <a:ea typeface="+mn-ea"/>
                        <a:cs typeface="+mn-cs"/>
                      </a:endParaRPr>
                    </a:p>
                  </a:txBody>
                  <a:tcPr anchor="ctr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240324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accent1"/>
                          </a:solidFill>
                          <a:latin typeface="+mj-lt"/>
                        </a:rPr>
                        <a:t>Mean (SD) age</a:t>
                      </a:r>
                      <a:r>
                        <a:rPr lang="en-GB" sz="1400" dirty="0">
                          <a:solidFill>
                            <a:schemeClr val="accent1"/>
                          </a:solidFill>
                          <a:latin typeface="+mn-lt"/>
                        </a:rPr>
                        <a:t>, years</a:t>
                      </a:r>
                      <a:endParaRPr lang="en-GB" sz="14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Age ≥65 years, n (%) of patients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64.7 ± 7.7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208 (53.3)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64.9 ± 7.8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6EAB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230 (54.1)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63.1 ± 8.0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6EAB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Poppins Light"/>
                          <a:ea typeface="+mn-ea"/>
                          <a:cs typeface="+mn-cs"/>
                        </a:rPr>
                        <a:t>1029 (46.7)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62.9 ± 7.8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980 (45.0)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586329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Race/ethnicity</a:t>
                      </a:r>
                      <a:r>
                        <a:rPr lang="en-GB" sz="14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, n (%) of patients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White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Black or African American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endParaRPr lang="en-GB" sz="1400" dirty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257 (65.9)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119 (30.5)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14 (3.6)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8595B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287 (67.5)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128 (30.1)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 (2.4)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endParaRPr lang="en-GB" sz="1400" dirty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1808 (82.1)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325 (14.8)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70 (3.2)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</a:pPr>
                      <a:endParaRPr lang="en-GB" sz="1400" dirty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1795 (82.5)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304 (14.0)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en-GB" sz="1400" dirty="0">
                          <a:solidFill>
                            <a:schemeClr val="tx2"/>
                          </a:solidFill>
                        </a:rPr>
                        <a:t>77 (3.5)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756720"/>
                  </a:ext>
                </a:extLst>
              </a:tr>
              <a:tr h="164501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Prior CVD</a:t>
                      </a:r>
                      <a:r>
                        <a:rPr lang="en-GB" sz="1400" dirty="0"/>
                        <a:t>, n (%) of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233 (59.7)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261 (61.4)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1175 (53.3)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1175 (54.0)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8799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Mean (SD) haemoglobin level</a:t>
                      </a:r>
                      <a:r>
                        <a:rPr lang="en-GB" sz="1400" dirty="0"/>
                        <a:t>, g/dL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11.8 (0.8)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11.8 (0.7)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14.4 (1.0)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14.4 (1.0)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7714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400" spc="-20" baseline="0" dirty="0">
                          <a:latin typeface="+mj-lt"/>
                        </a:rPr>
                        <a:t>Mean (SD) red blood cell count</a:t>
                      </a:r>
                      <a:r>
                        <a:rPr lang="en-GB" sz="1400" spc="-20" baseline="0" dirty="0">
                          <a:latin typeface="+mn-lt"/>
                        </a:rPr>
                        <a:t>,</a:t>
                      </a:r>
                      <a:r>
                        <a:rPr lang="en-GB" sz="1400" dirty="0">
                          <a:latin typeface="+mn-lt"/>
                        </a:rPr>
                        <a:t> x 10</a:t>
                      </a:r>
                      <a:r>
                        <a:rPr lang="en-GB" sz="1400" baseline="30000" dirty="0">
                          <a:latin typeface="+mn-lt"/>
                        </a:rPr>
                        <a:t>12</a:t>
                      </a:r>
                      <a:r>
                        <a:rPr lang="en-GB" sz="1400" dirty="0">
                          <a:latin typeface="+mn-lt"/>
                        </a:rPr>
                        <a:t>/L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4.2 (0.4)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4.2 (0.4)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4.8 (0.4)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4.8 (0.4)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2877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+mj-lt"/>
                        </a:rPr>
                        <a:t>Mean (SD) haematocrit</a:t>
                      </a:r>
                      <a:r>
                        <a:rPr lang="en-GB" sz="1400" dirty="0">
                          <a:latin typeface="+mn-lt"/>
                        </a:rPr>
                        <a:t>,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36.4 (2.4)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36.3 (2.4)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42.9 (3.1)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42.9 (3.0)</a:t>
                      </a:r>
                      <a:r>
                        <a:rPr lang="en-US" sz="1400" kern="1200" baseline="300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5053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400" spc="-30" baseline="0" dirty="0">
                          <a:latin typeface="+mj-lt"/>
                        </a:rPr>
                        <a:t>Mean (SD) HIS-Q energy domain score</a:t>
                      </a:r>
                      <a:endParaRPr lang="en-GB" sz="1400" spc="-3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50.8 (23.7)</a:t>
                      </a:r>
                      <a:r>
                        <a:rPr lang="en-US" sz="1400" kern="1200" baseline="300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48.0 (23.5)</a:t>
                      </a:r>
                      <a:r>
                        <a:rPr lang="en-US" sz="1400" kern="1200" baseline="300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4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50.6 (23.2)</a:t>
                      </a:r>
                      <a:r>
                        <a:rPr lang="en-US" sz="1400" kern="1200" baseline="300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4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50.5 (23.0)</a:t>
                      </a:r>
                      <a:r>
                        <a:rPr lang="en-US" sz="1400" kern="1200" baseline="300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US" sz="14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3151284"/>
                  </a:ext>
                </a:extLst>
              </a:tr>
            </a:tbl>
          </a:graphicData>
        </a:graphic>
      </p:graphicFrame>
      <p:grpSp>
        <p:nvGrpSpPr>
          <p:cNvPr id="74" name="Group 73">
            <a:extLst>
              <a:ext uri="{FF2B5EF4-FFF2-40B4-BE49-F238E27FC236}">
                <a16:creationId xmlns:a16="http://schemas.microsoft.com/office/drawing/2014/main" id="{4BF10C4C-FF51-AE3F-EC74-DB05CD64A945}"/>
              </a:ext>
            </a:extLst>
          </p:cNvPr>
          <p:cNvGrpSpPr/>
          <p:nvPr/>
        </p:nvGrpSpPr>
        <p:grpSpPr>
          <a:xfrm>
            <a:off x="503816" y="2091449"/>
            <a:ext cx="806965" cy="855854"/>
            <a:chOff x="503816" y="2091449"/>
            <a:chExt cx="806965" cy="855854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C4CB82B0-F652-8E26-A38B-CBEB70C6A5E4}"/>
                </a:ext>
              </a:extLst>
            </p:cNvPr>
            <p:cNvGrpSpPr/>
            <p:nvPr/>
          </p:nvGrpSpPr>
          <p:grpSpPr>
            <a:xfrm>
              <a:off x="503816" y="2091449"/>
              <a:ext cx="567974" cy="855854"/>
              <a:chOff x="493425" y="2143404"/>
              <a:chExt cx="567974" cy="855854"/>
            </a:xfrm>
          </p:grpSpPr>
          <p:cxnSp>
            <p:nvCxnSpPr>
              <p:cNvPr id="37" name="Connector: Elbow 36">
                <a:extLst>
                  <a:ext uri="{FF2B5EF4-FFF2-40B4-BE49-F238E27FC236}">
                    <a16:creationId xmlns:a16="http://schemas.microsoft.com/office/drawing/2014/main" id="{D63F37E2-53FE-3F76-D908-F95556BC0A8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688767" y="2278048"/>
                <a:ext cx="372632" cy="293284"/>
              </a:xfrm>
              <a:prstGeom prst="bentConnector3">
                <a:avLst>
                  <a:gd name="adj1" fmla="val 22115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or: Elbow 59">
                <a:extLst>
                  <a:ext uri="{FF2B5EF4-FFF2-40B4-BE49-F238E27FC236}">
                    <a16:creationId xmlns:a16="http://schemas.microsoft.com/office/drawing/2014/main" id="{541A17BF-DFC1-CD06-1C3F-DEDDE2A0CF3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88767" y="2571332"/>
                <a:ext cx="372632" cy="293284"/>
              </a:xfrm>
              <a:prstGeom prst="bentConnector3">
                <a:avLst>
                  <a:gd name="adj1" fmla="val 22115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7CDD1B1B-1337-07CC-C252-99CCA2A0D3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8767" y="2571332"/>
                <a:ext cx="372632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Graphic 19">
                <a:extLst>
                  <a:ext uri="{FF2B5EF4-FFF2-40B4-BE49-F238E27FC236}">
                    <a16:creationId xmlns:a16="http://schemas.microsoft.com/office/drawing/2014/main" id="{FC28D555-9C47-F11D-ACBE-05EA652BC01F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 l="27036" r="27315"/>
              <a:stretch/>
            </p:blipFill>
            <p:spPr>
              <a:xfrm>
                <a:off x="493425" y="2143404"/>
                <a:ext cx="390683" cy="855854"/>
              </a:xfrm>
              <a:prstGeom prst="rect">
                <a:avLst/>
              </a:prstGeom>
            </p:spPr>
          </p:pic>
        </p:grp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D8CA4DF-D146-D1A9-4434-4339B87009FA}"/>
                </a:ext>
              </a:extLst>
            </p:cNvPr>
            <p:cNvSpPr/>
            <p:nvPr/>
          </p:nvSpPr>
          <p:spPr>
            <a:xfrm>
              <a:off x="1071790" y="2106597"/>
              <a:ext cx="238991" cy="238991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D395B27-39DE-DEF9-7E70-D2BD35475F73}"/>
                </a:ext>
              </a:extLst>
            </p:cNvPr>
            <p:cNvSpPr/>
            <p:nvPr/>
          </p:nvSpPr>
          <p:spPr>
            <a:xfrm>
              <a:off x="1071790" y="2399881"/>
              <a:ext cx="238991" cy="238991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5AF8625F-1431-BC0C-CFE6-B3058A7F6BAD}"/>
                </a:ext>
              </a:extLst>
            </p:cNvPr>
            <p:cNvSpPr/>
            <p:nvPr/>
          </p:nvSpPr>
          <p:spPr>
            <a:xfrm>
              <a:off x="1071790" y="2693165"/>
              <a:ext cx="238991" cy="23899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148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roup 394">
            <a:extLst>
              <a:ext uri="{FF2B5EF4-FFF2-40B4-BE49-F238E27FC236}">
                <a16:creationId xmlns:a16="http://schemas.microsoft.com/office/drawing/2014/main" id="{E1EF5C9B-B09E-054C-33B5-1FC4B7069BFC}"/>
              </a:ext>
            </a:extLst>
          </p:cNvPr>
          <p:cNvGrpSpPr/>
          <p:nvPr/>
        </p:nvGrpSpPr>
        <p:grpSpPr>
          <a:xfrm>
            <a:off x="343329" y="1974273"/>
            <a:ext cx="10975403" cy="4138180"/>
            <a:chOff x="327779" y="1974273"/>
            <a:chExt cx="10975403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1974273"/>
              <a:ext cx="10975403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07869C79-C2F9-7B41-39EB-DC12BEDD1838}"/>
                </a:ext>
              </a:extLst>
            </p:cNvPr>
            <p:cNvSpPr txBox="1"/>
            <p:nvPr/>
          </p:nvSpPr>
          <p:spPr>
            <a:xfrm>
              <a:off x="6710443" y="2292318"/>
              <a:ext cx="4519659" cy="4993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RR (95% CI)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272AE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Testosterone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Placebo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Medium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	n=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390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n/N (%)	n=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4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25, n/N (%)</a:t>
              </a:r>
            </a:p>
          </p:txBody>
        </p: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1B877491-2152-334E-DBBF-F4A314D0F91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24568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5" name="TextBox 354">
              <a:extLst>
                <a:ext uri="{FF2B5EF4-FFF2-40B4-BE49-F238E27FC236}">
                  <a16:creationId xmlns:a16="http://schemas.microsoft.com/office/drawing/2014/main" id="{CF59F43F-7080-A8AF-9660-A117F2095BE6}"/>
                </a:ext>
              </a:extLst>
            </p:cNvPr>
            <p:cNvSpPr txBox="1"/>
            <p:nvPr/>
          </p:nvSpPr>
          <p:spPr>
            <a:xfrm>
              <a:off x="3330110" y="5183384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1" name="Freeform: Shape 182">
              <a:extLst>
                <a:ext uri="{FF2B5EF4-FFF2-40B4-BE49-F238E27FC236}">
                  <a16:creationId xmlns:a16="http://schemas.microsoft.com/office/drawing/2014/main" id="{E70829C8-DEDF-643E-F4FD-B424DB2F7082}"/>
                </a:ext>
              </a:extLst>
            </p:cNvPr>
            <p:cNvSpPr/>
            <p:nvPr/>
          </p:nvSpPr>
          <p:spPr>
            <a:xfrm>
              <a:off x="3465098" y="2728643"/>
              <a:ext cx="128253" cy="2336375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D7E573A5-718E-69F6-7A69-BEB85375504E}"/>
                </a:ext>
              </a:extLst>
            </p:cNvPr>
            <p:cNvCxnSpPr>
              <a:cxnSpLocks/>
            </p:cNvCxnSpPr>
            <p:nvPr/>
          </p:nvCxnSpPr>
          <p:spPr>
            <a:xfrm>
              <a:off x="2471523" y="5077492"/>
              <a:ext cx="406227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1D379303-7217-D492-34DA-7EF0BEBB6005}"/>
                </a:ext>
              </a:extLst>
            </p:cNvPr>
            <p:cNvGrpSpPr/>
            <p:nvPr/>
          </p:nvGrpSpPr>
          <p:grpSpPr>
            <a:xfrm>
              <a:off x="6412728" y="5077492"/>
              <a:ext cx="226042" cy="281325"/>
              <a:chOff x="7171271" y="5368440"/>
              <a:chExt cx="226042" cy="281325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479C86A-DBAD-2685-7262-ACA08314735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244274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8656B5A-E3BD-6FE7-3B88-D2248F6FEC51}"/>
                  </a:ext>
                </a:extLst>
              </p:cNvPr>
              <p:cNvSpPr txBox="1"/>
              <p:nvPr/>
            </p:nvSpPr>
            <p:spPr>
              <a:xfrm>
                <a:off x="7171271" y="54743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4655D73-49B3-A7C7-69A0-8ED5853113F8}"/>
                </a:ext>
              </a:extLst>
            </p:cNvPr>
            <p:cNvGrpSpPr/>
            <p:nvPr/>
          </p:nvGrpSpPr>
          <p:grpSpPr>
            <a:xfrm>
              <a:off x="2316221" y="5077492"/>
              <a:ext cx="326605" cy="281325"/>
              <a:chOff x="3074764" y="5368440"/>
              <a:chExt cx="326605" cy="281325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91D5601-4881-BDFF-C545-66784124A75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8667F1E-3919-BB94-26F0-31E09CF853B8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0.8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81D15A8D-1E95-F73E-7B25-A0977B3F0F9E}"/>
                </a:ext>
              </a:extLst>
            </p:cNvPr>
            <p:cNvGrpSpPr/>
            <p:nvPr/>
          </p:nvGrpSpPr>
          <p:grpSpPr>
            <a:xfrm>
              <a:off x="592797" y="5459004"/>
              <a:ext cx="5908571" cy="562039"/>
              <a:chOff x="2259579" y="5459004"/>
              <a:chExt cx="5908571" cy="562039"/>
            </a:xfrm>
          </p:grpSpPr>
          <p:sp>
            <p:nvSpPr>
              <p:cNvPr id="353" name="TextBox 352">
                <a:extLst>
                  <a:ext uri="{FF2B5EF4-FFF2-40B4-BE49-F238E27FC236}">
                    <a16:creationId xmlns:a16="http://schemas.microsoft.com/office/drawing/2014/main" id="{69633107-4EB7-C2BB-AE51-D54BA1AB25D7}"/>
                  </a:ext>
                </a:extLst>
              </p:cNvPr>
              <p:cNvSpPr txBox="1"/>
              <p:nvPr/>
            </p:nvSpPr>
            <p:spPr>
              <a:xfrm>
                <a:off x="2259579" y="5470867"/>
                <a:ext cx="2561344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Lower with testosterone</a:t>
                </a:r>
              </a:p>
            </p:txBody>
          </p:sp>
          <p:sp>
            <p:nvSpPr>
              <p:cNvPr id="358" name="TextBox 357">
                <a:extLst>
                  <a:ext uri="{FF2B5EF4-FFF2-40B4-BE49-F238E27FC236}">
                    <a16:creationId xmlns:a16="http://schemas.microsoft.com/office/drawing/2014/main" id="{853E18D5-AA62-F3E4-4172-B737B861EC4B}"/>
                  </a:ext>
                </a:extLst>
              </p:cNvPr>
              <p:cNvSpPr txBox="1"/>
              <p:nvPr/>
            </p:nvSpPr>
            <p:spPr>
              <a:xfrm>
                <a:off x="5444382" y="5470867"/>
                <a:ext cx="2723768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Higher with testosterone</a:t>
                </a:r>
              </a:p>
            </p:txBody>
          </p:sp>
          <p:sp>
            <p:nvSpPr>
              <p:cNvPr id="403" name="Arrow: Right 402">
                <a:extLst>
                  <a:ext uri="{FF2B5EF4-FFF2-40B4-BE49-F238E27FC236}">
                    <a16:creationId xmlns:a16="http://schemas.microsoft.com/office/drawing/2014/main" id="{45797F5B-E23B-9BD2-8833-4BE311D3F1FB}"/>
                  </a:ext>
                </a:extLst>
              </p:cNvPr>
              <p:cNvSpPr/>
              <p:nvPr/>
            </p:nvSpPr>
            <p:spPr>
              <a:xfrm flipH="1">
                <a:off x="4824593" y="5459004"/>
                <a:ext cx="252985" cy="227789"/>
              </a:xfrm>
              <a:prstGeom prst="rightArrow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04" name="Arrow: Right 403">
                <a:extLst>
                  <a:ext uri="{FF2B5EF4-FFF2-40B4-BE49-F238E27FC236}">
                    <a16:creationId xmlns:a16="http://schemas.microsoft.com/office/drawing/2014/main" id="{0AEADF38-3E4C-458E-209C-EE43CA3B1682}"/>
                  </a:ext>
                </a:extLst>
              </p:cNvPr>
              <p:cNvSpPr/>
              <p:nvPr/>
            </p:nvSpPr>
            <p:spPr>
              <a:xfrm>
                <a:off x="5181488" y="5459004"/>
                <a:ext cx="252985" cy="227789"/>
              </a:xfrm>
              <a:prstGeom prst="rightArrow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5641038-9F96-FE0C-BF5D-0A1D566383A8}"/>
                  </a:ext>
                </a:extLst>
              </p:cNvPr>
              <p:cNvSpPr txBox="1"/>
              <p:nvPr/>
            </p:nvSpPr>
            <p:spPr>
              <a:xfrm>
                <a:off x="4014344" y="5787133"/>
                <a:ext cx="2235600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Relative risk (95% CI)</a:t>
                </a:r>
              </a:p>
            </p:txBody>
          </p: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FFA3ED1C-8F2B-878D-E5DC-49E840769C50}"/>
                </a:ext>
              </a:extLst>
            </p:cNvPr>
            <p:cNvGrpSpPr/>
            <p:nvPr/>
          </p:nvGrpSpPr>
          <p:grpSpPr>
            <a:xfrm>
              <a:off x="2834767" y="5077492"/>
              <a:ext cx="326605" cy="281325"/>
              <a:chOff x="3444825" y="5368440"/>
              <a:chExt cx="326605" cy="281325"/>
            </a:xfrm>
          </p:grpSpPr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5BAC190F-6A4F-97E6-7E76-B562E56670F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1546250A-3D74-369E-5E58-5A1BF4FC22ED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0.9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54B219F-78E0-F73E-56B2-0889E7709165}"/>
                </a:ext>
              </a:extLst>
            </p:cNvPr>
            <p:cNvSpPr txBox="1"/>
            <p:nvPr/>
          </p:nvSpPr>
          <p:spPr>
            <a:xfrm>
              <a:off x="7602789" y="5234344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p=0.002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544D38-0480-7300-521B-306C8454913D}"/>
                </a:ext>
              </a:extLst>
            </p:cNvPr>
            <p:cNvSpPr txBox="1"/>
            <p:nvPr/>
          </p:nvSpPr>
          <p:spPr>
            <a:xfrm>
              <a:off x="482927" y="2894637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6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30F27ED-B5A4-47A0-0CCF-8BCA0F9B8BCA}"/>
                </a:ext>
              </a:extLst>
            </p:cNvPr>
            <p:cNvSpPr txBox="1"/>
            <p:nvPr/>
          </p:nvSpPr>
          <p:spPr>
            <a:xfrm>
              <a:off x="6246879" y="2888482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1.50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(1.22–1.84)	143/349	(41)	103/375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27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129F6A7-4DFC-2909-6477-DFC3EEC51CB9}"/>
                </a:ext>
              </a:extLst>
            </p:cNvPr>
            <p:cNvGrpSpPr/>
            <p:nvPr/>
          </p:nvGrpSpPr>
          <p:grpSpPr>
            <a:xfrm>
              <a:off x="4341064" y="2926620"/>
              <a:ext cx="1812861" cy="169945"/>
              <a:chOff x="15730180" y="1806984"/>
              <a:chExt cx="1812861" cy="169945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3B059D4-8984-89E1-B102-29288EB6E4EF}"/>
                  </a:ext>
                </a:extLst>
              </p:cNvPr>
              <p:cNvCxnSpPr/>
              <p:nvPr/>
            </p:nvCxnSpPr>
            <p:spPr>
              <a:xfrm>
                <a:off x="1573018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E6ACA428-58F2-34DA-EF52-6BEC58DC6B37}"/>
                  </a:ext>
                </a:extLst>
              </p:cNvPr>
              <p:cNvCxnSpPr/>
              <p:nvPr/>
            </p:nvCxnSpPr>
            <p:spPr>
              <a:xfrm>
                <a:off x="175430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6E2310C5-7D77-BBC9-CC13-AD66962B2F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732516" y="1891957"/>
                <a:ext cx="1807288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62952E5-AF8A-D637-4038-EF00B8CF5892}"/>
                  </a:ext>
                </a:extLst>
              </p:cNvPr>
              <p:cNvSpPr/>
              <p:nvPr/>
            </p:nvSpPr>
            <p:spPr>
              <a:xfrm rot="2700000">
                <a:off x="1655611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39" name="TextBox 338">
              <a:extLst>
                <a:ext uri="{FF2B5EF4-FFF2-40B4-BE49-F238E27FC236}">
                  <a16:creationId xmlns:a16="http://schemas.microsoft.com/office/drawing/2014/main" id="{7047AC32-BDA0-174E-7942-E4C7CB832B05}"/>
                </a:ext>
              </a:extLst>
            </p:cNvPr>
            <p:cNvSpPr txBox="1"/>
            <p:nvPr/>
          </p:nvSpPr>
          <p:spPr>
            <a:xfrm>
              <a:off x="482927" y="3345776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12</a:t>
              </a:r>
            </a:p>
          </p:txBody>
        </p: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A63C6AA9-9B93-C8DD-56F9-87F6DB8D068B}"/>
                </a:ext>
              </a:extLst>
            </p:cNvPr>
            <p:cNvSpPr txBox="1"/>
            <p:nvPr/>
          </p:nvSpPr>
          <p:spPr>
            <a:xfrm>
              <a:off x="6246879" y="3339621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1.32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(1.10–1.59)	152/338	(45)	122/360	(34)</a:t>
              </a:r>
            </a:p>
          </p:txBody>
        </p:sp>
        <p:grpSp>
          <p:nvGrpSpPr>
            <p:cNvPr id="341" name="Group 340">
              <a:extLst>
                <a:ext uri="{FF2B5EF4-FFF2-40B4-BE49-F238E27FC236}">
                  <a16:creationId xmlns:a16="http://schemas.microsoft.com/office/drawing/2014/main" id="{4A14F567-13E2-6906-3A21-4228559BDABA}"/>
                </a:ext>
              </a:extLst>
            </p:cNvPr>
            <p:cNvGrpSpPr/>
            <p:nvPr/>
          </p:nvGrpSpPr>
          <p:grpSpPr>
            <a:xfrm>
              <a:off x="3882390" y="3377759"/>
              <a:ext cx="1625740" cy="169945"/>
              <a:chOff x="15917301" y="1806984"/>
              <a:chExt cx="1625740" cy="169945"/>
            </a:xfrm>
          </p:grpSpPr>
          <p:cxnSp>
            <p:nvCxnSpPr>
              <p:cNvPr id="342" name="Straight Connector 341">
                <a:extLst>
                  <a:ext uri="{FF2B5EF4-FFF2-40B4-BE49-F238E27FC236}">
                    <a16:creationId xmlns:a16="http://schemas.microsoft.com/office/drawing/2014/main" id="{7406F423-D9DD-2FCF-4B5B-DF6F7B4E6AA7}"/>
                  </a:ext>
                </a:extLst>
              </p:cNvPr>
              <p:cNvCxnSpPr/>
              <p:nvPr/>
            </p:nvCxnSpPr>
            <p:spPr>
              <a:xfrm>
                <a:off x="1591877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43" name="Straight Connector 342">
                <a:extLst>
                  <a:ext uri="{FF2B5EF4-FFF2-40B4-BE49-F238E27FC236}">
                    <a16:creationId xmlns:a16="http://schemas.microsoft.com/office/drawing/2014/main" id="{732206EC-16B7-E7B0-7440-0808D0582C38}"/>
                  </a:ext>
                </a:extLst>
              </p:cNvPr>
              <p:cNvCxnSpPr/>
              <p:nvPr/>
            </p:nvCxnSpPr>
            <p:spPr>
              <a:xfrm>
                <a:off x="175430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44" name="Straight Connector 343">
                <a:extLst>
                  <a:ext uri="{FF2B5EF4-FFF2-40B4-BE49-F238E27FC236}">
                    <a16:creationId xmlns:a16="http://schemas.microsoft.com/office/drawing/2014/main" id="{B9D7F844-317A-84D2-893F-61AC748B97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917301" y="1891957"/>
                <a:ext cx="1622503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45" name="Rectangle 344">
                <a:extLst>
                  <a:ext uri="{FF2B5EF4-FFF2-40B4-BE49-F238E27FC236}">
                    <a16:creationId xmlns:a16="http://schemas.microsoft.com/office/drawing/2014/main" id="{BCF9D882-A863-F3EE-E7F1-C1E445FD7BCA}"/>
                  </a:ext>
                </a:extLst>
              </p:cNvPr>
              <p:cNvSpPr/>
              <p:nvPr/>
            </p:nvSpPr>
            <p:spPr>
              <a:xfrm rot="2700000">
                <a:off x="1664184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47" name="TextBox 346">
              <a:extLst>
                <a:ext uri="{FF2B5EF4-FFF2-40B4-BE49-F238E27FC236}">
                  <a16:creationId xmlns:a16="http://schemas.microsoft.com/office/drawing/2014/main" id="{71F53946-E67F-91A1-075D-DEF5EE3B31AD}"/>
                </a:ext>
              </a:extLst>
            </p:cNvPr>
            <p:cNvSpPr txBox="1"/>
            <p:nvPr/>
          </p:nvSpPr>
          <p:spPr>
            <a:xfrm>
              <a:off x="482927" y="379691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24</a:t>
              </a:r>
            </a:p>
          </p:txBody>
        </p:sp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31965130-B66B-0DCB-D205-F89830BEC842}"/>
                </a:ext>
              </a:extLst>
            </p:cNvPr>
            <p:cNvSpPr txBox="1"/>
            <p:nvPr/>
          </p:nvSpPr>
          <p:spPr>
            <a:xfrm>
              <a:off x="6246879" y="3790760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1.37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(1.11–1.70)	124/290	(43)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95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/307	(31)</a:t>
              </a:r>
            </a:p>
          </p:txBody>
        </p: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A4EE448E-059A-07C3-0207-0AE6976CFB0E}"/>
                </a:ext>
              </a:extLst>
            </p:cNvPr>
            <p:cNvGrpSpPr/>
            <p:nvPr/>
          </p:nvGrpSpPr>
          <p:grpSpPr>
            <a:xfrm>
              <a:off x="3924300" y="3828898"/>
              <a:ext cx="1879105" cy="169945"/>
              <a:chOff x="15663936" y="1806984"/>
              <a:chExt cx="1879105" cy="169945"/>
            </a:xfrm>
          </p:grpSpPr>
          <p:cxnSp>
            <p:nvCxnSpPr>
              <p:cNvPr id="350" name="Straight Connector 349">
                <a:extLst>
                  <a:ext uri="{FF2B5EF4-FFF2-40B4-BE49-F238E27FC236}">
                    <a16:creationId xmlns:a16="http://schemas.microsoft.com/office/drawing/2014/main" id="{510DDF27-607B-3B8C-4740-003BC238F745}"/>
                  </a:ext>
                </a:extLst>
              </p:cNvPr>
              <p:cNvCxnSpPr/>
              <p:nvPr/>
            </p:nvCxnSpPr>
            <p:spPr>
              <a:xfrm>
                <a:off x="1566541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51" name="Straight Connector 350">
                <a:extLst>
                  <a:ext uri="{FF2B5EF4-FFF2-40B4-BE49-F238E27FC236}">
                    <a16:creationId xmlns:a16="http://schemas.microsoft.com/office/drawing/2014/main" id="{B2CE2AA7-C172-D262-9A7C-517B84981EF4}"/>
                  </a:ext>
                </a:extLst>
              </p:cNvPr>
              <p:cNvCxnSpPr/>
              <p:nvPr/>
            </p:nvCxnSpPr>
            <p:spPr>
              <a:xfrm>
                <a:off x="175430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52" name="Straight Connector 351">
                <a:extLst>
                  <a:ext uri="{FF2B5EF4-FFF2-40B4-BE49-F238E27FC236}">
                    <a16:creationId xmlns:a16="http://schemas.microsoft.com/office/drawing/2014/main" id="{8DFC5C8B-7C02-FB22-9ECB-68EE38A2EB1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63936" y="1891957"/>
                <a:ext cx="1875868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56" name="Rectangle 355">
                <a:extLst>
                  <a:ext uri="{FF2B5EF4-FFF2-40B4-BE49-F238E27FC236}">
                    <a16:creationId xmlns:a16="http://schemas.microsoft.com/office/drawing/2014/main" id="{B31DF572-B887-9671-814D-BE001DA9F2C6}"/>
                  </a:ext>
                </a:extLst>
              </p:cNvPr>
              <p:cNvSpPr/>
              <p:nvPr/>
            </p:nvSpPr>
            <p:spPr>
              <a:xfrm rot="2700000">
                <a:off x="1651039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59" name="TextBox 358">
              <a:extLst>
                <a:ext uri="{FF2B5EF4-FFF2-40B4-BE49-F238E27FC236}">
                  <a16:creationId xmlns:a16="http://schemas.microsoft.com/office/drawing/2014/main" id="{9C6604A1-A659-65F8-3959-B67D5F6CF9C2}"/>
                </a:ext>
              </a:extLst>
            </p:cNvPr>
            <p:cNvSpPr txBox="1"/>
            <p:nvPr/>
          </p:nvSpPr>
          <p:spPr>
            <a:xfrm>
              <a:off x="482927" y="4248054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36</a:t>
              </a:r>
            </a:p>
          </p:txBody>
        </p:sp>
        <p:sp>
          <p:nvSpPr>
            <p:cNvPr id="360" name="TextBox 359">
              <a:extLst>
                <a:ext uri="{FF2B5EF4-FFF2-40B4-BE49-F238E27FC236}">
                  <a16:creationId xmlns:a16="http://schemas.microsoft.com/office/drawing/2014/main" id="{C1078AA5-8127-90DF-0A5B-82F97E8D5A4E}"/>
                </a:ext>
              </a:extLst>
            </p:cNvPr>
            <p:cNvSpPr txBox="1"/>
            <p:nvPr/>
          </p:nvSpPr>
          <p:spPr>
            <a:xfrm>
              <a:off x="6246879" y="4241899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1.24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(1.01–1.55)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9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4/216	(44)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76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/229	(33)</a:t>
              </a:r>
            </a:p>
          </p:txBody>
        </p:sp>
        <p:grpSp>
          <p:nvGrpSpPr>
            <p:cNvPr id="362" name="Group 361">
              <a:extLst>
                <a:ext uri="{FF2B5EF4-FFF2-40B4-BE49-F238E27FC236}">
                  <a16:creationId xmlns:a16="http://schemas.microsoft.com/office/drawing/2014/main" id="{35FF9E12-8673-37BC-038C-48A8938B1085}"/>
                </a:ext>
              </a:extLst>
            </p:cNvPr>
            <p:cNvGrpSpPr/>
            <p:nvPr/>
          </p:nvGrpSpPr>
          <p:grpSpPr>
            <a:xfrm>
              <a:off x="3507105" y="4280037"/>
              <a:ext cx="1888630" cy="169945"/>
              <a:chOff x="15654411" y="1806984"/>
              <a:chExt cx="1888630" cy="169945"/>
            </a:xfrm>
          </p:grpSpPr>
          <p:cxnSp>
            <p:nvCxnSpPr>
              <p:cNvPr id="363" name="Straight Connector 362">
                <a:extLst>
                  <a:ext uri="{FF2B5EF4-FFF2-40B4-BE49-F238E27FC236}">
                    <a16:creationId xmlns:a16="http://schemas.microsoft.com/office/drawing/2014/main" id="{4ECD359D-7F7D-B0D3-5485-2D7801D53A6F}"/>
                  </a:ext>
                </a:extLst>
              </p:cNvPr>
              <p:cNvCxnSpPr/>
              <p:nvPr/>
            </p:nvCxnSpPr>
            <p:spPr>
              <a:xfrm>
                <a:off x="1565588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4" name="Straight Connector 363">
                <a:extLst>
                  <a:ext uri="{FF2B5EF4-FFF2-40B4-BE49-F238E27FC236}">
                    <a16:creationId xmlns:a16="http://schemas.microsoft.com/office/drawing/2014/main" id="{C3B8D291-F0F5-8BC1-322E-D4D85E5D91CB}"/>
                  </a:ext>
                </a:extLst>
              </p:cNvPr>
              <p:cNvCxnSpPr/>
              <p:nvPr/>
            </p:nvCxnSpPr>
            <p:spPr>
              <a:xfrm>
                <a:off x="175430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5" name="Straight Connector 364">
                <a:extLst>
                  <a:ext uri="{FF2B5EF4-FFF2-40B4-BE49-F238E27FC236}">
                    <a16:creationId xmlns:a16="http://schemas.microsoft.com/office/drawing/2014/main" id="{B03CA5DD-EC75-61E9-D873-96B7C5632F1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54411" y="1891957"/>
                <a:ext cx="1885393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66" name="Rectangle 365">
                <a:extLst>
                  <a:ext uri="{FF2B5EF4-FFF2-40B4-BE49-F238E27FC236}">
                    <a16:creationId xmlns:a16="http://schemas.microsoft.com/office/drawing/2014/main" id="{8FB7822F-A047-BDDB-E5E3-B5A6D6494197}"/>
                  </a:ext>
                </a:extLst>
              </p:cNvPr>
              <p:cNvSpPr/>
              <p:nvPr/>
            </p:nvSpPr>
            <p:spPr>
              <a:xfrm rot="2700000">
                <a:off x="1647801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68" name="TextBox 367">
              <a:extLst>
                <a:ext uri="{FF2B5EF4-FFF2-40B4-BE49-F238E27FC236}">
                  <a16:creationId xmlns:a16="http://schemas.microsoft.com/office/drawing/2014/main" id="{5BC2B2C4-B83E-882D-FEBA-1C2FC29CE5E2}"/>
                </a:ext>
              </a:extLst>
            </p:cNvPr>
            <p:cNvSpPr txBox="1"/>
            <p:nvPr/>
          </p:nvSpPr>
          <p:spPr>
            <a:xfrm>
              <a:off x="482927" y="4699191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48</a:t>
              </a:r>
            </a:p>
          </p:txBody>
        </p:sp>
        <p:sp>
          <p:nvSpPr>
            <p:cNvPr id="370" name="TextBox 369">
              <a:extLst>
                <a:ext uri="{FF2B5EF4-FFF2-40B4-BE49-F238E27FC236}">
                  <a16:creationId xmlns:a16="http://schemas.microsoft.com/office/drawing/2014/main" id="{F1334B35-3815-7447-98EA-41157A84E806}"/>
                </a:ext>
              </a:extLst>
            </p:cNvPr>
            <p:cNvSpPr txBox="1"/>
            <p:nvPr/>
          </p:nvSpPr>
          <p:spPr>
            <a:xfrm>
              <a:off x="6246879" y="4693036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1.08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(0.81–1.43)	41/92	(45)	38/97	(39)</a:t>
              </a:r>
            </a:p>
          </p:txBody>
        </p:sp>
        <p:grpSp>
          <p:nvGrpSpPr>
            <p:cNvPr id="371" name="Group 370">
              <a:extLst>
                <a:ext uri="{FF2B5EF4-FFF2-40B4-BE49-F238E27FC236}">
                  <a16:creationId xmlns:a16="http://schemas.microsoft.com/office/drawing/2014/main" id="{5A361F74-CF3E-C99A-3724-FC53305F7430}"/>
                </a:ext>
              </a:extLst>
            </p:cNvPr>
            <p:cNvGrpSpPr/>
            <p:nvPr/>
          </p:nvGrpSpPr>
          <p:grpSpPr>
            <a:xfrm>
              <a:off x="2535124" y="4731174"/>
              <a:ext cx="2508186" cy="169945"/>
              <a:chOff x="14709100" y="1806984"/>
              <a:chExt cx="2508186" cy="169945"/>
            </a:xfrm>
          </p:grpSpPr>
          <p:cxnSp>
            <p:nvCxnSpPr>
              <p:cNvPr id="372" name="Straight Connector 371">
                <a:extLst>
                  <a:ext uri="{FF2B5EF4-FFF2-40B4-BE49-F238E27FC236}">
                    <a16:creationId xmlns:a16="http://schemas.microsoft.com/office/drawing/2014/main" id="{5EB3599D-E1D0-689F-8C34-5A84B4CA05FE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3" name="Straight Connector 372">
                <a:extLst>
                  <a:ext uri="{FF2B5EF4-FFF2-40B4-BE49-F238E27FC236}">
                    <a16:creationId xmlns:a16="http://schemas.microsoft.com/office/drawing/2014/main" id="{2AE583E1-35B0-AAAC-5E1C-614398975369}"/>
                  </a:ext>
                </a:extLst>
              </p:cNvPr>
              <p:cNvCxnSpPr/>
              <p:nvPr/>
            </p:nvCxnSpPr>
            <p:spPr>
              <a:xfrm>
                <a:off x="1721728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4" name="Straight Connector 373">
                <a:extLst>
                  <a:ext uri="{FF2B5EF4-FFF2-40B4-BE49-F238E27FC236}">
                    <a16:creationId xmlns:a16="http://schemas.microsoft.com/office/drawing/2014/main" id="{7B376812-B218-55A5-7F12-AE4BBEE64E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2499992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75" name="Rectangle 374">
                <a:extLst>
                  <a:ext uri="{FF2B5EF4-FFF2-40B4-BE49-F238E27FC236}">
                    <a16:creationId xmlns:a16="http://schemas.microsoft.com/office/drawing/2014/main" id="{459BD362-FDD8-7BAD-1126-CEDAA708E0AE}"/>
                  </a:ext>
                </a:extLst>
              </p:cNvPr>
              <p:cNvSpPr/>
              <p:nvPr/>
            </p:nvSpPr>
            <p:spPr>
              <a:xfrm rot="2700000">
                <a:off x="1589508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Anaemia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grpSp>
        <p:nvGrpSpPr>
          <p:cNvPr id="399" name="Group 398">
            <a:extLst>
              <a:ext uri="{FF2B5EF4-FFF2-40B4-BE49-F238E27FC236}">
                <a16:creationId xmlns:a16="http://schemas.microsoft.com/office/drawing/2014/main" id="{766737C3-0E46-B25F-726E-1A5BE68E4F3A}"/>
              </a:ext>
            </a:extLst>
          </p:cNvPr>
          <p:cNvGrpSpPr/>
          <p:nvPr/>
        </p:nvGrpSpPr>
        <p:grpSpPr>
          <a:xfrm>
            <a:off x="-592854" y="1340465"/>
            <a:ext cx="10422653" cy="449779"/>
            <a:chOff x="-592854" y="1340465"/>
            <a:chExt cx="10422653" cy="449779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57D15B5-DFD4-E6C8-00A7-EC75142DFF94}"/>
                </a:ext>
              </a:extLst>
            </p:cNvPr>
            <p:cNvSpPr/>
            <p:nvPr/>
          </p:nvSpPr>
          <p:spPr>
            <a:xfrm>
              <a:off x="-592854" y="1340465"/>
              <a:ext cx="10139312" cy="449779"/>
            </a:xfrm>
            <a:prstGeom prst="roundRect">
              <a:avLst>
                <a:gd name="adj" fmla="val 50000"/>
              </a:avLst>
            </a:pr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22AE37F9-7738-1E2B-E7FF-134A6E8535AD}"/>
                </a:ext>
              </a:extLst>
            </p:cNvPr>
            <p:cNvSpPr txBox="1">
              <a:spLocks/>
            </p:cNvSpPr>
            <p:nvPr/>
          </p:nvSpPr>
          <p:spPr>
            <a:xfrm>
              <a:off x="688768" y="1360561"/>
              <a:ext cx="9141031" cy="427809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ts val="1800"/>
                </a:spcBef>
                <a:spcAft>
                  <a:spcPct val="0"/>
                </a:spcAft>
                <a:buClr>
                  <a:srgbClr val="006EAB"/>
                </a:buClr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lang="en-US" b="1" spc="-40" dirty="0">
                  <a:solidFill>
                    <a:prstClr val="white"/>
                  </a:solidFill>
                  <a:latin typeface="Poppins Light"/>
                </a:rPr>
                <a:t>Correction of anaemia in men with anaemia at baseline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RR, 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relative risk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34C747-CA46-F4C3-B417-CA44139C5801}"/>
              </a:ext>
            </a:extLst>
          </p:cNvPr>
          <p:cNvGrpSpPr/>
          <p:nvPr/>
        </p:nvGrpSpPr>
        <p:grpSpPr>
          <a:xfrm>
            <a:off x="10098528" y="1075198"/>
            <a:ext cx="1067851" cy="1148326"/>
            <a:chOff x="336913" y="2040356"/>
            <a:chExt cx="1067851" cy="114832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559CC73-F084-51A9-985A-A13ADBFBF3A3}"/>
                </a:ext>
              </a:extLst>
            </p:cNvPr>
            <p:cNvGrpSpPr/>
            <p:nvPr/>
          </p:nvGrpSpPr>
          <p:grpSpPr>
            <a:xfrm>
              <a:off x="336913" y="2040356"/>
              <a:ext cx="1026961" cy="1026961"/>
              <a:chOff x="689432" y="2014876"/>
              <a:chExt cx="1026961" cy="1026961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1634CAA-1563-C03F-4FC6-5FC94D6B047F}"/>
                  </a:ext>
                </a:extLst>
              </p:cNvPr>
              <p:cNvSpPr/>
              <p:nvPr/>
            </p:nvSpPr>
            <p:spPr>
              <a:xfrm>
                <a:off x="689912" y="2015356"/>
                <a:ext cx="1026000" cy="1026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42" name="Graphic 41">
                <a:extLst>
                  <a:ext uri="{FF2B5EF4-FFF2-40B4-BE49-F238E27FC236}">
                    <a16:creationId xmlns:a16="http://schemas.microsoft.com/office/drawing/2014/main" id="{87A19761-D349-6ECB-4B78-0E4209DCDD52}"/>
                  </a:ext>
                </a:extLst>
              </p:cNvPr>
              <p:cNvPicPr>
                <a:picLocks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89432" y="2014876"/>
                <a:ext cx="1026961" cy="1026961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AD9582D-8837-D941-FF96-F310E8F97B1E}"/>
                </a:ext>
              </a:extLst>
            </p:cNvPr>
            <p:cNvGrpSpPr/>
            <p:nvPr/>
          </p:nvGrpSpPr>
          <p:grpSpPr>
            <a:xfrm>
              <a:off x="815315" y="2649591"/>
              <a:ext cx="589449" cy="539091"/>
              <a:chOff x="12220982" y="1108897"/>
              <a:chExt cx="2261777" cy="2068551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23EF47E0-E93A-290F-9445-85AB70116B56}"/>
                  </a:ext>
                </a:extLst>
              </p:cNvPr>
              <p:cNvGrpSpPr/>
              <p:nvPr/>
            </p:nvGrpSpPr>
            <p:grpSpPr>
              <a:xfrm>
                <a:off x="13422886" y="1534928"/>
                <a:ext cx="1059873" cy="1642520"/>
                <a:chOff x="13422886" y="1534928"/>
                <a:chExt cx="1059873" cy="1642520"/>
              </a:xfrm>
            </p:grpSpPr>
            <p:pic>
              <p:nvPicPr>
                <p:cNvPr id="32" name="Graphic 31">
                  <a:extLst>
                    <a:ext uri="{FF2B5EF4-FFF2-40B4-BE49-F238E27FC236}">
                      <a16:creationId xmlns:a16="http://schemas.microsoft.com/office/drawing/2014/main" id="{49ACDBE8-A28E-5789-A64F-FD056ABA7E71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  <p:pic>
              <p:nvPicPr>
                <p:cNvPr id="39" name="Graphic 38">
                  <a:extLst>
                    <a:ext uri="{FF2B5EF4-FFF2-40B4-BE49-F238E27FC236}">
                      <a16:creationId xmlns:a16="http://schemas.microsoft.com/office/drawing/2014/main" id="{E4654656-4DF1-1B27-48C0-C87BF331AC4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B5907CD-977A-29EE-5443-E308C2317517}"/>
                  </a:ext>
                </a:extLst>
              </p:cNvPr>
              <p:cNvGrpSpPr/>
              <p:nvPr/>
            </p:nvGrpSpPr>
            <p:grpSpPr>
              <a:xfrm>
                <a:off x="12220982" y="1534928"/>
                <a:ext cx="1080654" cy="1642520"/>
                <a:chOff x="12166158" y="1534928"/>
                <a:chExt cx="1080654" cy="1642520"/>
              </a:xfrm>
            </p:grpSpPr>
            <p:pic>
              <p:nvPicPr>
                <p:cNvPr id="20" name="Graphic 19">
                  <a:extLst>
                    <a:ext uri="{FF2B5EF4-FFF2-40B4-BE49-F238E27FC236}">
                      <a16:creationId xmlns:a16="http://schemas.microsoft.com/office/drawing/2014/main" id="{EF499AD8-4B6D-F080-686C-ABF35DDE233C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  <p:sp>
              <p:nvSpPr>
                <p:cNvPr id="21" name="Teardrop 20">
                  <a:extLst>
                    <a:ext uri="{FF2B5EF4-FFF2-40B4-BE49-F238E27FC236}">
                      <a16:creationId xmlns:a16="http://schemas.microsoft.com/office/drawing/2014/main" id="{6E0E12A2-A3E1-96A2-0A0E-89F2414A4FFD}"/>
                    </a:ext>
                  </a:extLst>
                </p:cNvPr>
                <p:cNvSpPr/>
                <p:nvPr/>
              </p:nvSpPr>
              <p:spPr>
                <a:xfrm rot="-2700000">
                  <a:off x="12264037" y="2158501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30" name="Graphic 29">
                  <a:extLst>
                    <a:ext uri="{FF2B5EF4-FFF2-40B4-BE49-F238E27FC236}">
                      <a16:creationId xmlns:a16="http://schemas.microsoft.com/office/drawing/2014/main" id="{C18EED96-C8A5-849C-6A3B-F39A329E21DB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D078C473-825E-A85E-F845-35FD1EDA7496}"/>
                  </a:ext>
                </a:extLst>
              </p:cNvPr>
              <p:cNvGrpSpPr/>
              <p:nvPr/>
            </p:nvGrpSpPr>
            <p:grpSpPr>
              <a:xfrm>
                <a:off x="12831230" y="1108897"/>
                <a:ext cx="1062062" cy="1642520"/>
                <a:chOff x="12803818" y="1108897"/>
                <a:chExt cx="1062062" cy="1642520"/>
              </a:xfrm>
            </p:grpSpPr>
            <p:pic>
              <p:nvPicPr>
                <p:cNvPr id="16" name="Graphic 15">
                  <a:extLst>
                    <a:ext uri="{FF2B5EF4-FFF2-40B4-BE49-F238E27FC236}">
                      <a16:creationId xmlns:a16="http://schemas.microsoft.com/office/drawing/2014/main" id="{25DB2C6F-0E58-B477-05EF-617733ECC487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  <p:sp>
              <p:nvSpPr>
                <p:cNvPr id="17" name="Teardrop 16">
                  <a:extLst>
                    <a:ext uri="{FF2B5EF4-FFF2-40B4-BE49-F238E27FC236}">
                      <a16:creationId xmlns:a16="http://schemas.microsoft.com/office/drawing/2014/main" id="{3F27FF96-DB4C-C887-857C-FB4F62CAE4C1}"/>
                    </a:ext>
                  </a:extLst>
                </p:cNvPr>
                <p:cNvSpPr/>
                <p:nvPr/>
              </p:nvSpPr>
              <p:spPr>
                <a:xfrm rot="-2700000">
                  <a:off x="12878463" y="1756886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19" name="Graphic 18">
                  <a:extLst>
                    <a:ext uri="{FF2B5EF4-FFF2-40B4-BE49-F238E27FC236}">
                      <a16:creationId xmlns:a16="http://schemas.microsoft.com/office/drawing/2014/main" id="{3F5797EA-D399-10BE-1A6F-B0DBCDCFF195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49115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Group 320">
            <a:extLst>
              <a:ext uri="{FF2B5EF4-FFF2-40B4-BE49-F238E27FC236}">
                <a16:creationId xmlns:a16="http://schemas.microsoft.com/office/drawing/2014/main" id="{396818ED-5FEE-F36F-1BE4-17CFCBE26974}"/>
              </a:ext>
            </a:extLst>
          </p:cNvPr>
          <p:cNvGrpSpPr/>
          <p:nvPr/>
        </p:nvGrpSpPr>
        <p:grpSpPr>
          <a:xfrm>
            <a:off x="343329" y="1974273"/>
            <a:ext cx="10975403" cy="4138180"/>
            <a:chOff x="343329" y="1974273"/>
            <a:chExt cx="10975403" cy="4138180"/>
          </a:xfrm>
        </p:grpSpPr>
        <p:sp>
          <p:nvSpPr>
            <p:cNvPr id="23" name="Rounded Rectangle 57">
              <a:extLst>
                <a:ext uri="{FF2B5EF4-FFF2-40B4-BE49-F238E27FC236}">
                  <a16:creationId xmlns:a16="http://schemas.microsoft.com/office/drawing/2014/main" id="{4BC3B05A-9627-B3F9-7BCA-537F68C6EB7F}"/>
                </a:ext>
              </a:extLst>
            </p:cNvPr>
            <p:cNvSpPr/>
            <p:nvPr/>
          </p:nvSpPr>
          <p:spPr>
            <a:xfrm>
              <a:off x="343329" y="1974273"/>
              <a:ext cx="10975403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BABA1B8-6C23-8CA4-AB52-A86FD38B9132}"/>
                </a:ext>
              </a:extLst>
            </p:cNvPr>
            <p:cNvSpPr txBox="1"/>
            <p:nvPr/>
          </p:nvSpPr>
          <p:spPr>
            <a:xfrm>
              <a:off x="6725993" y="2292318"/>
              <a:ext cx="4519659" cy="4993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RR (95% CI)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272AE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Testosterone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Placebo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Medium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	n=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390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n/N (%)	n=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4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25, n/N (%)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CD6A839-B928-E58A-2843-0531DF05956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39203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0F41DBC-6603-592A-3DF6-24A03F67DBE5}"/>
                </a:ext>
              </a:extLst>
            </p:cNvPr>
            <p:cNvSpPr txBox="1"/>
            <p:nvPr/>
          </p:nvSpPr>
          <p:spPr>
            <a:xfrm>
              <a:off x="3644745" y="5183384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8" name="Freeform: Shape 182">
              <a:extLst>
                <a:ext uri="{FF2B5EF4-FFF2-40B4-BE49-F238E27FC236}">
                  <a16:creationId xmlns:a16="http://schemas.microsoft.com/office/drawing/2014/main" id="{868C2A37-DAE5-52DD-05FD-4E6DD55F4586}"/>
                </a:ext>
              </a:extLst>
            </p:cNvPr>
            <p:cNvSpPr/>
            <p:nvPr/>
          </p:nvSpPr>
          <p:spPr>
            <a:xfrm>
              <a:off x="3779733" y="2728643"/>
              <a:ext cx="128253" cy="2336375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6D01B65-F53F-32F6-7C8D-C3429ADB8561}"/>
                </a:ext>
              </a:extLst>
            </p:cNvPr>
            <p:cNvCxnSpPr>
              <a:cxnSpLocks/>
            </p:cNvCxnSpPr>
            <p:nvPr/>
          </p:nvCxnSpPr>
          <p:spPr>
            <a:xfrm>
              <a:off x="2487073" y="5077492"/>
              <a:ext cx="406227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D20600B-43ED-BEA9-4D18-8BD06734BB89}"/>
                </a:ext>
              </a:extLst>
            </p:cNvPr>
            <p:cNvGrpSpPr/>
            <p:nvPr/>
          </p:nvGrpSpPr>
          <p:grpSpPr>
            <a:xfrm>
              <a:off x="6428278" y="5077492"/>
              <a:ext cx="226042" cy="281325"/>
              <a:chOff x="7171271" y="5368440"/>
              <a:chExt cx="226042" cy="281325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9F1289F7-3179-6595-D659-95BB901F0FF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244274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5A2A9365-801F-B0DA-8BD9-84D91C83D45D}"/>
                  </a:ext>
                </a:extLst>
              </p:cNvPr>
              <p:cNvSpPr txBox="1"/>
              <p:nvPr/>
            </p:nvSpPr>
            <p:spPr>
              <a:xfrm>
                <a:off x="7171271" y="54743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3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9C8F0AFC-EA01-43CE-29D6-ECCCBCDE5457}"/>
                </a:ext>
              </a:extLst>
            </p:cNvPr>
            <p:cNvGrpSpPr/>
            <p:nvPr/>
          </p:nvGrpSpPr>
          <p:grpSpPr>
            <a:xfrm>
              <a:off x="2331771" y="5077492"/>
              <a:ext cx="326605" cy="281325"/>
              <a:chOff x="3074764" y="5368440"/>
              <a:chExt cx="326605" cy="281325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E6BB7BE0-9896-CC3E-1071-925940BD945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17CD21-3721-0751-3771-B6376F9840DB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0.6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FE773E20-99A3-D3BF-776A-F0EBC4BD14CE}"/>
                </a:ext>
              </a:extLst>
            </p:cNvPr>
            <p:cNvGrpSpPr/>
            <p:nvPr/>
          </p:nvGrpSpPr>
          <p:grpSpPr>
            <a:xfrm>
              <a:off x="909337" y="5459004"/>
              <a:ext cx="5908571" cy="562039"/>
              <a:chOff x="2259579" y="5459004"/>
              <a:chExt cx="5908571" cy="562039"/>
            </a:xfrm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6F32DFD-77B4-47C2-0B0E-1EC54B325B07}"/>
                  </a:ext>
                </a:extLst>
              </p:cNvPr>
              <p:cNvSpPr txBox="1"/>
              <p:nvPr/>
            </p:nvSpPr>
            <p:spPr>
              <a:xfrm>
                <a:off x="2259579" y="5470867"/>
                <a:ext cx="2561344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Lower with testosterone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BE3E1F3E-28D0-A193-066D-C8C799C89726}"/>
                  </a:ext>
                </a:extLst>
              </p:cNvPr>
              <p:cNvSpPr txBox="1"/>
              <p:nvPr/>
            </p:nvSpPr>
            <p:spPr>
              <a:xfrm>
                <a:off x="5444382" y="5470867"/>
                <a:ext cx="2723768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Higher with testosterone</a:t>
                </a:r>
              </a:p>
            </p:txBody>
          </p:sp>
          <p:sp>
            <p:nvSpPr>
              <p:cNvPr id="93" name="Arrow: Right 92">
                <a:extLst>
                  <a:ext uri="{FF2B5EF4-FFF2-40B4-BE49-F238E27FC236}">
                    <a16:creationId xmlns:a16="http://schemas.microsoft.com/office/drawing/2014/main" id="{615FC6EB-0E34-AB7A-16E7-8619C0B22E88}"/>
                  </a:ext>
                </a:extLst>
              </p:cNvPr>
              <p:cNvSpPr/>
              <p:nvPr/>
            </p:nvSpPr>
            <p:spPr>
              <a:xfrm flipH="1">
                <a:off x="4824593" y="5459004"/>
                <a:ext cx="252985" cy="227789"/>
              </a:xfrm>
              <a:prstGeom prst="rightArrow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94" name="Arrow: Right 93">
                <a:extLst>
                  <a:ext uri="{FF2B5EF4-FFF2-40B4-BE49-F238E27FC236}">
                    <a16:creationId xmlns:a16="http://schemas.microsoft.com/office/drawing/2014/main" id="{C1442EC6-0D1C-2B2E-B6D2-D6C3353B6EF0}"/>
                  </a:ext>
                </a:extLst>
              </p:cNvPr>
              <p:cNvSpPr/>
              <p:nvPr/>
            </p:nvSpPr>
            <p:spPr>
              <a:xfrm>
                <a:off x="5181488" y="5459004"/>
                <a:ext cx="252985" cy="227789"/>
              </a:xfrm>
              <a:prstGeom prst="rightArrow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3DA7FB4F-7CC6-ECEF-E0D1-7DD6B9099440}"/>
                  </a:ext>
                </a:extLst>
              </p:cNvPr>
              <p:cNvSpPr txBox="1"/>
              <p:nvPr/>
            </p:nvSpPr>
            <p:spPr>
              <a:xfrm>
                <a:off x="4004955" y="5787133"/>
                <a:ext cx="2241189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Relative risk (95% CI)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974260F-E0AA-3586-C4D0-0B1A2F3944E5}"/>
                </a:ext>
              </a:extLst>
            </p:cNvPr>
            <p:cNvGrpSpPr/>
            <p:nvPr/>
          </p:nvGrpSpPr>
          <p:grpSpPr>
            <a:xfrm>
              <a:off x="3349427" y="5077492"/>
              <a:ext cx="326605" cy="281325"/>
              <a:chOff x="3444825" y="5368440"/>
              <a:chExt cx="326605" cy="281325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EE441CBE-7FF2-37DD-F26B-F36EBCB73C4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41DD274-127D-5C43-0A44-8D03598F8A07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0.9</a:t>
                </a: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97E306A-6A54-5A08-14D0-7317926AC4F1}"/>
                </a:ext>
              </a:extLst>
            </p:cNvPr>
            <p:cNvSpPr txBox="1"/>
            <p:nvPr/>
          </p:nvSpPr>
          <p:spPr>
            <a:xfrm>
              <a:off x="7618339" y="5234344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p&lt;0.001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12056B3-1E37-9849-5FE1-6761F53B7236}"/>
                </a:ext>
              </a:extLst>
            </p:cNvPr>
            <p:cNvSpPr txBox="1"/>
            <p:nvPr/>
          </p:nvSpPr>
          <p:spPr>
            <a:xfrm>
              <a:off x="498477" y="2894637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1D11495-CBBA-8F4C-B91F-44BBE11F3C37}"/>
                </a:ext>
              </a:extLst>
            </p:cNvPr>
            <p:cNvSpPr txBox="1"/>
            <p:nvPr/>
          </p:nvSpPr>
          <p:spPr>
            <a:xfrm>
              <a:off x="6262429" y="2888482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1.98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(1.51–2.60)	114/349	(33)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62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/375	(1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02B7189-828D-08C4-DCCD-56DA571146B9}"/>
                </a:ext>
              </a:extLst>
            </p:cNvPr>
            <p:cNvSpPr txBox="1"/>
            <p:nvPr/>
          </p:nvSpPr>
          <p:spPr>
            <a:xfrm>
              <a:off x="498477" y="3345776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12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18DC94C-881A-0512-6D40-062E679BEC66}"/>
                </a:ext>
              </a:extLst>
            </p:cNvPr>
            <p:cNvSpPr txBox="1"/>
            <p:nvPr/>
          </p:nvSpPr>
          <p:spPr>
            <a:xfrm>
              <a:off x="6262429" y="3339621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1.54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(1.20–1.98)	110/338	(33)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/360	(21)</a:t>
              </a: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FE7BAE5F-35BE-FA64-0A47-FC933EAF5766}"/>
                </a:ext>
              </a:extLst>
            </p:cNvPr>
            <p:cNvGrpSpPr/>
            <p:nvPr/>
          </p:nvGrpSpPr>
          <p:grpSpPr>
            <a:xfrm>
              <a:off x="4819529" y="2926620"/>
              <a:ext cx="1365186" cy="169945"/>
              <a:chOff x="16177855" y="1806984"/>
              <a:chExt cx="1365186" cy="169945"/>
            </a:xfrm>
          </p:grpSpPr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BFD7D8A-70C8-5026-FBB7-B682E17C9449}"/>
                  </a:ext>
                </a:extLst>
              </p:cNvPr>
              <p:cNvCxnSpPr/>
              <p:nvPr/>
            </p:nvCxnSpPr>
            <p:spPr>
              <a:xfrm>
                <a:off x="1617785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A73AE72A-BB66-F59E-4956-AF378EAD6D32}"/>
                  </a:ext>
                </a:extLst>
              </p:cNvPr>
              <p:cNvCxnSpPr/>
              <p:nvPr/>
            </p:nvCxnSpPr>
            <p:spPr>
              <a:xfrm>
                <a:off x="175430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B577D8DE-6F7D-EE76-3112-E027CE1787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6185596" y="1891957"/>
                <a:ext cx="1354208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1B6C2ADF-AC82-483D-5F9F-1D27D2112E46}"/>
                  </a:ext>
                </a:extLst>
              </p:cNvPr>
              <p:cNvSpPr/>
              <p:nvPr/>
            </p:nvSpPr>
            <p:spPr>
              <a:xfrm rot="2700000">
                <a:off x="1677519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5F43E7F-C487-3253-44D3-C097082860C5}"/>
                </a:ext>
              </a:extLst>
            </p:cNvPr>
            <p:cNvSpPr txBox="1"/>
            <p:nvPr/>
          </p:nvSpPr>
          <p:spPr>
            <a:xfrm>
              <a:off x="498477" y="379691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24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D9935E2-D57B-8B80-B4FA-0D065E1F330B}"/>
                </a:ext>
              </a:extLst>
            </p:cNvPr>
            <p:cNvSpPr txBox="1"/>
            <p:nvPr/>
          </p:nvSpPr>
          <p:spPr>
            <a:xfrm>
              <a:off x="6262429" y="3790760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1.37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(1.05–1.80)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90/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290	(31)	68/307	(22)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2D0493-5739-C927-4668-706D6C23A91B}"/>
                </a:ext>
              </a:extLst>
            </p:cNvPr>
            <p:cNvGrpSpPr/>
            <p:nvPr/>
          </p:nvGrpSpPr>
          <p:grpSpPr>
            <a:xfrm>
              <a:off x="4238935" y="3377759"/>
              <a:ext cx="1261885" cy="169945"/>
              <a:chOff x="15663936" y="1806984"/>
              <a:chExt cx="1261885" cy="169945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674056B8-E7D3-8635-9C39-0F79E4DCC55D}"/>
                  </a:ext>
                </a:extLst>
              </p:cNvPr>
              <p:cNvCxnSpPr/>
              <p:nvPr/>
            </p:nvCxnSpPr>
            <p:spPr>
              <a:xfrm>
                <a:off x="1566541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6267434B-55F9-7D02-0A8B-A2C291198FDC}"/>
                  </a:ext>
                </a:extLst>
              </p:cNvPr>
              <p:cNvCxnSpPr/>
              <p:nvPr/>
            </p:nvCxnSpPr>
            <p:spPr>
              <a:xfrm>
                <a:off x="1692582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155D20D3-D4D9-AA91-1732-3C2FA6CB180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63936" y="1891957"/>
                <a:ext cx="125889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25C61F2D-05A7-C4E5-768E-A4C5AB3F2D05}"/>
                  </a:ext>
                </a:extLst>
              </p:cNvPr>
              <p:cNvSpPr/>
              <p:nvPr/>
            </p:nvSpPr>
            <p:spPr>
              <a:xfrm rot="2700000">
                <a:off x="1620750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4ECFA14-D507-91A1-5D9A-FFD9E84C9B6C}"/>
                </a:ext>
              </a:extLst>
            </p:cNvPr>
            <p:cNvSpPr txBox="1"/>
            <p:nvPr/>
          </p:nvSpPr>
          <p:spPr>
            <a:xfrm>
              <a:off x="498477" y="4248054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36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2691636-CBFC-9C7B-95A2-0CBE561FFC29}"/>
                </a:ext>
              </a:extLst>
            </p:cNvPr>
            <p:cNvSpPr txBox="1"/>
            <p:nvPr/>
          </p:nvSpPr>
          <p:spPr>
            <a:xfrm>
              <a:off x="6262429" y="4241899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1.20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(0.91–1.60)	6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9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/216	(32)	51/229	(22)</a:t>
              </a: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6173E86-BCD8-15E2-0D95-154447A8C57D}"/>
                </a:ext>
              </a:extLst>
            </p:cNvPr>
            <p:cNvGrpSpPr/>
            <p:nvPr/>
          </p:nvGrpSpPr>
          <p:grpSpPr>
            <a:xfrm>
              <a:off x="3539800" y="4280037"/>
              <a:ext cx="1430345" cy="169945"/>
              <a:chOff x="15654411" y="1806984"/>
              <a:chExt cx="1430345" cy="169945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2855553B-470D-83C8-DFFD-876559FAA570}"/>
                  </a:ext>
                </a:extLst>
              </p:cNvPr>
              <p:cNvCxnSpPr/>
              <p:nvPr/>
            </p:nvCxnSpPr>
            <p:spPr>
              <a:xfrm>
                <a:off x="1565588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3514DB7-2580-1CBB-2926-60684D798A7A}"/>
                  </a:ext>
                </a:extLst>
              </p:cNvPr>
              <p:cNvCxnSpPr/>
              <p:nvPr/>
            </p:nvCxnSpPr>
            <p:spPr>
              <a:xfrm>
                <a:off x="1707822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417DF45A-7BE1-A96F-AB3B-0785ABE64F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54411" y="1891957"/>
                <a:ext cx="143034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B1A156F1-8DFF-DFEC-B1EE-C0164F5D7FC2}"/>
                  </a:ext>
                </a:extLst>
              </p:cNvPr>
              <p:cNvSpPr/>
              <p:nvPr/>
            </p:nvSpPr>
            <p:spPr>
              <a:xfrm rot="2700000">
                <a:off x="1626846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F7CE2C6-32D5-211B-9813-99F4C0346773}"/>
                </a:ext>
              </a:extLst>
            </p:cNvPr>
            <p:cNvSpPr txBox="1"/>
            <p:nvPr/>
          </p:nvSpPr>
          <p:spPr>
            <a:xfrm>
              <a:off x="498477" y="4699191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48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81260AA-555B-0757-710E-163C8A1BD22B}"/>
                </a:ext>
              </a:extLst>
            </p:cNvPr>
            <p:cNvSpPr txBox="1"/>
            <p:nvPr/>
          </p:nvSpPr>
          <p:spPr>
            <a:xfrm>
              <a:off x="6262429" y="4693036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0.96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(0.68–1.37)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3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1/92	(34)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29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/97	(3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B8597AD9-1314-5E79-FFF3-4859232E2239}"/>
                </a:ext>
              </a:extLst>
            </p:cNvPr>
            <p:cNvGrpSpPr/>
            <p:nvPr/>
          </p:nvGrpSpPr>
          <p:grpSpPr>
            <a:xfrm>
              <a:off x="2805944" y="4731174"/>
              <a:ext cx="1767141" cy="169945"/>
              <a:chOff x="14709100" y="1806984"/>
              <a:chExt cx="1767141" cy="169945"/>
            </a:xfrm>
          </p:grpSpPr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4E4691F2-3E5E-C9B2-E68B-AF7CA3C27010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26972CE2-DC2F-4F2F-ECBA-2DC6C4C81768}"/>
                  </a:ext>
                </a:extLst>
              </p:cNvPr>
              <p:cNvCxnSpPr/>
              <p:nvPr/>
            </p:nvCxnSpPr>
            <p:spPr>
              <a:xfrm>
                <a:off x="164762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F30256EF-02CE-96DC-4DD6-E3BDC24B2DD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1760542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E7D47807-B571-1DE3-5525-22368A6BC03A}"/>
                  </a:ext>
                </a:extLst>
              </p:cNvPr>
              <p:cNvSpPr/>
              <p:nvPr/>
            </p:nvSpPr>
            <p:spPr>
              <a:xfrm rot="2700000">
                <a:off x="1549312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18E8DD1F-6BC4-2E1D-EA69-2955976DD8ED}"/>
                </a:ext>
              </a:extLst>
            </p:cNvPr>
            <p:cNvGrpSpPr/>
            <p:nvPr/>
          </p:nvGrpSpPr>
          <p:grpSpPr>
            <a:xfrm>
              <a:off x="5412278" y="5077492"/>
              <a:ext cx="226042" cy="281325"/>
              <a:chOff x="7171271" y="5368440"/>
              <a:chExt cx="226042" cy="2813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331C570E-987A-AD5B-97B0-8C5655CC19B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244274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F5DDA01F-8FB2-4218-E762-3F78065F40CB}"/>
                  </a:ext>
                </a:extLst>
              </p:cNvPr>
              <p:cNvSpPr txBox="1"/>
              <p:nvPr/>
            </p:nvSpPr>
            <p:spPr>
              <a:xfrm>
                <a:off x="7171271" y="54743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53D80A72-7E39-2D34-6425-94641BE38108}"/>
                </a:ext>
              </a:extLst>
            </p:cNvPr>
            <p:cNvGrpSpPr/>
            <p:nvPr/>
          </p:nvGrpSpPr>
          <p:grpSpPr>
            <a:xfrm>
              <a:off x="3052247" y="5077492"/>
              <a:ext cx="326605" cy="281325"/>
              <a:chOff x="3444825" y="5368440"/>
              <a:chExt cx="326605" cy="281325"/>
            </a:xfrm>
          </p:grpSpPr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6FC37E8D-96D5-127B-A244-0AF8FC6EF68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9E721D7B-939D-837F-9B08-5950B9FF01D1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0.8</a:t>
                </a: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81A8E45-50F5-26D1-4B14-301083CA1319}"/>
                </a:ext>
              </a:extLst>
            </p:cNvPr>
            <p:cNvGrpSpPr/>
            <p:nvPr/>
          </p:nvGrpSpPr>
          <p:grpSpPr>
            <a:xfrm>
              <a:off x="2717450" y="5077492"/>
              <a:ext cx="326605" cy="281325"/>
              <a:chOff x="3444825" y="5368440"/>
              <a:chExt cx="326605" cy="281325"/>
            </a:xfrm>
          </p:grpSpPr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7D17AB4A-F509-EABE-1C7A-124E9BCC6AC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592A7565-AAAE-622C-46B4-78CBD1DBAC17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0.7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C775EFFC-C7AF-64C4-ECC9-E5ED14AF36A0}"/>
                </a:ext>
              </a:extLst>
            </p:cNvPr>
            <p:cNvGrpSpPr/>
            <p:nvPr/>
          </p:nvGrpSpPr>
          <p:grpSpPr>
            <a:xfrm>
              <a:off x="3903224" y="3828898"/>
              <a:ext cx="1358386" cy="169945"/>
              <a:chOff x="15730180" y="1806984"/>
              <a:chExt cx="1358386" cy="169945"/>
            </a:xfrm>
          </p:grpSpPr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99CC5531-5041-4FA4-489E-B1E287B60C93}"/>
                  </a:ext>
                </a:extLst>
              </p:cNvPr>
              <p:cNvCxnSpPr/>
              <p:nvPr/>
            </p:nvCxnSpPr>
            <p:spPr>
              <a:xfrm>
                <a:off x="1573018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439A3FBF-D37B-91C1-F207-40A8DF7D5D03}"/>
                  </a:ext>
                </a:extLst>
              </p:cNvPr>
              <p:cNvCxnSpPr/>
              <p:nvPr/>
            </p:nvCxnSpPr>
            <p:spPr>
              <a:xfrm>
                <a:off x="1708774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6ADD0F3A-E356-9049-DDC4-1F47A2362BB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732516" y="1891957"/>
                <a:ext cx="135605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29FD1B66-10AD-E4F7-5A6A-065D7F461785}"/>
                  </a:ext>
                </a:extLst>
              </p:cNvPr>
              <p:cNvSpPr/>
              <p:nvPr/>
            </p:nvSpPr>
            <p:spPr>
              <a:xfrm rot="2700000">
                <a:off x="1631608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Anaemia</a:t>
            </a:r>
            <a:r>
              <a:rPr lang="en-GB" dirty="0">
                <a:solidFill>
                  <a:srgbClr val="006EAB"/>
                </a:solidFill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Hb, haemoglobin level; RR, 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relative risk; </a:t>
            </a: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34C747-CA46-F4C3-B417-CA44139C5801}"/>
              </a:ext>
            </a:extLst>
          </p:cNvPr>
          <p:cNvGrpSpPr/>
          <p:nvPr/>
        </p:nvGrpSpPr>
        <p:grpSpPr>
          <a:xfrm>
            <a:off x="10098528" y="1075198"/>
            <a:ext cx="1067851" cy="1148326"/>
            <a:chOff x="336913" y="2040356"/>
            <a:chExt cx="1067851" cy="114832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559CC73-F084-51A9-985A-A13ADBFBF3A3}"/>
                </a:ext>
              </a:extLst>
            </p:cNvPr>
            <p:cNvGrpSpPr/>
            <p:nvPr/>
          </p:nvGrpSpPr>
          <p:grpSpPr>
            <a:xfrm>
              <a:off x="336913" y="2040356"/>
              <a:ext cx="1026961" cy="1026961"/>
              <a:chOff x="689432" y="2014876"/>
              <a:chExt cx="1026961" cy="1026961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1634CAA-1563-C03F-4FC6-5FC94D6B047F}"/>
                  </a:ext>
                </a:extLst>
              </p:cNvPr>
              <p:cNvSpPr/>
              <p:nvPr/>
            </p:nvSpPr>
            <p:spPr>
              <a:xfrm>
                <a:off x="689912" y="2015356"/>
                <a:ext cx="1026000" cy="1026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42" name="Graphic 41">
                <a:extLst>
                  <a:ext uri="{FF2B5EF4-FFF2-40B4-BE49-F238E27FC236}">
                    <a16:creationId xmlns:a16="http://schemas.microsoft.com/office/drawing/2014/main" id="{87A19761-D349-6ECB-4B78-0E4209DCDD52}"/>
                  </a:ext>
                </a:extLst>
              </p:cNvPr>
              <p:cNvPicPr>
                <a:picLocks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89432" y="2014876"/>
                <a:ext cx="1026961" cy="1026961"/>
              </a:xfrm>
              <a:prstGeom prst="rect">
                <a:avLst/>
              </a:prstGeom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AD9582D-8837-D941-FF96-F310E8F97B1E}"/>
                </a:ext>
              </a:extLst>
            </p:cNvPr>
            <p:cNvGrpSpPr/>
            <p:nvPr/>
          </p:nvGrpSpPr>
          <p:grpSpPr>
            <a:xfrm>
              <a:off x="815315" y="2649591"/>
              <a:ext cx="589449" cy="539091"/>
              <a:chOff x="12220982" y="1108897"/>
              <a:chExt cx="2261777" cy="2068551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23EF47E0-E93A-290F-9445-85AB70116B56}"/>
                  </a:ext>
                </a:extLst>
              </p:cNvPr>
              <p:cNvGrpSpPr/>
              <p:nvPr/>
            </p:nvGrpSpPr>
            <p:grpSpPr>
              <a:xfrm>
                <a:off x="13422886" y="1534928"/>
                <a:ext cx="1059873" cy="1642520"/>
                <a:chOff x="13422886" y="1534928"/>
                <a:chExt cx="1059873" cy="1642520"/>
              </a:xfrm>
            </p:grpSpPr>
            <p:pic>
              <p:nvPicPr>
                <p:cNvPr id="32" name="Graphic 31">
                  <a:extLst>
                    <a:ext uri="{FF2B5EF4-FFF2-40B4-BE49-F238E27FC236}">
                      <a16:creationId xmlns:a16="http://schemas.microsoft.com/office/drawing/2014/main" id="{49ACDBE8-A28E-5789-A64F-FD056ABA7E71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  <p:pic>
              <p:nvPicPr>
                <p:cNvPr id="39" name="Graphic 38">
                  <a:extLst>
                    <a:ext uri="{FF2B5EF4-FFF2-40B4-BE49-F238E27FC236}">
                      <a16:creationId xmlns:a16="http://schemas.microsoft.com/office/drawing/2014/main" id="{E4654656-4DF1-1B27-48C0-C87BF331AC4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B5907CD-977A-29EE-5443-E308C2317517}"/>
                  </a:ext>
                </a:extLst>
              </p:cNvPr>
              <p:cNvGrpSpPr/>
              <p:nvPr/>
            </p:nvGrpSpPr>
            <p:grpSpPr>
              <a:xfrm>
                <a:off x="12220982" y="1534928"/>
                <a:ext cx="1080654" cy="1642520"/>
                <a:chOff x="12166158" y="1534928"/>
                <a:chExt cx="1080654" cy="1642520"/>
              </a:xfrm>
            </p:grpSpPr>
            <p:pic>
              <p:nvPicPr>
                <p:cNvPr id="20" name="Graphic 19">
                  <a:extLst>
                    <a:ext uri="{FF2B5EF4-FFF2-40B4-BE49-F238E27FC236}">
                      <a16:creationId xmlns:a16="http://schemas.microsoft.com/office/drawing/2014/main" id="{EF499AD8-4B6D-F080-686C-ABF35DDE233C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  <p:sp>
              <p:nvSpPr>
                <p:cNvPr id="21" name="Teardrop 20">
                  <a:extLst>
                    <a:ext uri="{FF2B5EF4-FFF2-40B4-BE49-F238E27FC236}">
                      <a16:creationId xmlns:a16="http://schemas.microsoft.com/office/drawing/2014/main" id="{6E0E12A2-A3E1-96A2-0A0E-89F2414A4FFD}"/>
                    </a:ext>
                  </a:extLst>
                </p:cNvPr>
                <p:cNvSpPr/>
                <p:nvPr/>
              </p:nvSpPr>
              <p:spPr>
                <a:xfrm rot="-2700000">
                  <a:off x="12264037" y="2158501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30" name="Graphic 29">
                  <a:extLst>
                    <a:ext uri="{FF2B5EF4-FFF2-40B4-BE49-F238E27FC236}">
                      <a16:creationId xmlns:a16="http://schemas.microsoft.com/office/drawing/2014/main" id="{C18EED96-C8A5-849C-6A3B-F39A329E21DB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D078C473-825E-A85E-F845-35FD1EDA7496}"/>
                  </a:ext>
                </a:extLst>
              </p:cNvPr>
              <p:cNvGrpSpPr/>
              <p:nvPr/>
            </p:nvGrpSpPr>
            <p:grpSpPr>
              <a:xfrm>
                <a:off x="12831230" y="1108897"/>
                <a:ext cx="1062062" cy="1642520"/>
                <a:chOff x="12803818" y="1108897"/>
                <a:chExt cx="1062062" cy="1642520"/>
              </a:xfrm>
            </p:grpSpPr>
            <p:pic>
              <p:nvPicPr>
                <p:cNvPr id="16" name="Graphic 15">
                  <a:extLst>
                    <a:ext uri="{FF2B5EF4-FFF2-40B4-BE49-F238E27FC236}">
                      <a16:creationId xmlns:a16="http://schemas.microsoft.com/office/drawing/2014/main" id="{25DB2C6F-0E58-B477-05EF-617733ECC487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  <p:sp>
              <p:nvSpPr>
                <p:cNvPr id="17" name="Teardrop 16">
                  <a:extLst>
                    <a:ext uri="{FF2B5EF4-FFF2-40B4-BE49-F238E27FC236}">
                      <a16:creationId xmlns:a16="http://schemas.microsoft.com/office/drawing/2014/main" id="{3F27FF96-DB4C-C887-857C-FB4F62CAE4C1}"/>
                    </a:ext>
                  </a:extLst>
                </p:cNvPr>
                <p:cNvSpPr/>
                <p:nvPr/>
              </p:nvSpPr>
              <p:spPr>
                <a:xfrm rot="-2700000">
                  <a:off x="12878463" y="1756886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19" name="Graphic 18">
                  <a:extLst>
                    <a:ext uri="{FF2B5EF4-FFF2-40B4-BE49-F238E27FC236}">
                      <a16:creationId xmlns:a16="http://schemas.microsoft.com/office/drawing/2014/main" id="{3F5797EA-D399-10BE-1A6F-B0DBCDCFF195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A307F9D-32AA-1CEC-DE1B-55A7249C25DF}"/>
              </a:ext>
            </a:extLst>
          </p:cNvPr>
          <p:cNvGrpSpPr/>
          <p:nvPr/>
        </p:nvGrpSpPr>
        <p:grpSpPr>
          <a:xfrm>
            <a:off x="-592853" y="1340465"/>
            <a:ext cx="10377170" cy="449779"/>
            <a:chOff x="-592853" y="1340465"/>
            <a:chExt cx="10377170" cy="449779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12576224-5CE1-404C-B849-A71578EAEBFF}"/>
                </a:ext>
              </a:extLst>
            </p:cNvPr>
            <p:cNvSpPr/>
            <p:nvPr/>
          </p:nvSpPr>
          <p:spPr>
            <a:xfrm>
              <a:off x="-592853" y="1340465"/>
              <a:ext cx="10200752" cy="449779"/>
            </a:xfrm>
            <a:prstGeom prst="roundRect">
              <a:avLst>
                <a:gd name="adj" fmla="val 50000"/>
              </a:avLst>
            </a:pr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8" name="Content Placeholder 2">
              <a:extLst>
                <a:ext uri="{FF2B5EF4-FFF2-40B4-BE49-F238E27FC236}">
                  <a16:creationId xmlns:a16="http://schemas.microsoft.com/office/drawing/2014/main" id="{5261CD44-BDAB-0CBF-F8D9-288D9145DA8A}"/>
                </a:ext>
              </a:extLst>
            </p:cNvPr>
            <p:cNvSpPr txBox="1">
              <a:spLocks/>
            </p:cNvSpPr>
            <p:nvPr/>
          </p:nvSpPr>
          <p:spPr>
            <a:xfrm>
              <a:off x="688769" y="1360561"/>
              <a:ext cx="9095548" cy="427809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ts val="1800"/>
                </a:spcBef>
                <a:spcAft>
                  <a:spcPct val="0"/>
                </a:spcAft>
                <a:buClr>
                  <a:srgbClr val="006EAB"/>
                </a:buClr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lang="en-US" b="1" spc="-50" dirty="0">
                  <a:solidFill>
                    <a:prstClr val="white"/>
                  </a:solidFill>
                  <a:latin typeface="Poppins Light"/>
                </a:rPr>
                <a:t>Achievement of Hb increase &gt;1 g/dL in men with anaemia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351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5E2C33C1-3307-F6A6-1AC0-93DBB6BB5BF1}"/>
              </a:ext>
            </a:extLst>
          </p:cNvPr>
          <p:cNvGrpSpPr/>
          <p:nvPr/>
        </p:nvGrpSpPr>
        <p:grpSpPr>
          <a:xfrm>
            <a:off x="343329" y="1974273"/>
            <a:ext cx="10975403" cy="4138180"/>
            <a:chOff x="343329" y="1974273"/>
            <a:chExt cx="10975403" cy="4138180"/>
          </a:xfrm>
        </p:grpSpPr>
        <p:sp>
          <p:nvSpPr>
            <p:cNvPr id="23" name="Rounded Rectangle 57">
              <a:extLst>
                <a:ext uri="{FF2B5EF4-FFF2-40B4-BE49-F238E27FC236}">
                  <a16:creationId xmlns:a16="http://schemas.microsoft.com/office/drawing/2014/main" id="{4BC3B05A-9627-B3F9-7BCA-537F68C6EB7F}"/>
                </a:ext>
              </a:extLst>
            </p:cNvPr>
            <p:cNvSpPr/>
            <p:nvPr/>
          </p:nvSpPr>
          <p:spPr>
            <a:xfrm>
              <a:off x="343329" y="1974273"/>
              <a:ext cx="10975403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BABA1B8-6C23-8CA4-AB52-A86FD38B9132}"/>
                </a:ext>
              </a:extLst>
            </p:cNvPr>
            <p:cNvSpPr txBox="1"/>
            <p:nvPr/>
          </p:nvSpPr>
          <p:spPr>
            <a:xfrm>
              <a:off x="6725993" y="2292318"/>
              <a:ext cx="4519659" cy="4993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RR (95% CI)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272AE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Testosterone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Placebo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Medium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	n=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390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n/N (%)	n=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4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25, n/N (%)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CD6A839-B928-E58A-2843-0531DF05956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478343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0F41DBC-6603-592A-3DF6-24A03F67DBE5}"/>
                </a:ext>
              </a:extLst>
            </p:cNvPr>
            <p:cNvSpPr txBox="1"/>
            <p:nvPr/>
          </p:nvSpPr>
          <p:spPr>
            <a:xfrm>
              <a:off x="4383885" y="5183384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8" name="Freeform: Shape 182">
              <a:extLst>
                <a:ext uri="{FF2B5EF4-FFF2-40B4-BE49-F238E27FC236}">
                  <a16:creationId xmlns:a16="http://schemas.microsoft.com/office/drawing/2014/main" id="{868C2A37-DAE5-52DD-05FD-4E6DD55F4586}"/>
                </a:ext>
              </a:extLst>
            </p:cNvPr>
            <p:cNvSpPr/>
            <p:nvPr/>
          </p:nvSpPr>
          <p:spPr>
            <a:xfrm>
              <a:off x="4518873" y="2728643"/>
              <a:ext cx="128253" cy="2336375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6D01B65-F53F-32F6-7C8D-C3429ADB8561}"/>
                </a:ext>
              </a:extLst>
            </p:cNvPr>
            <p:cNvCxnSpPr>
              <a:cxnSpLocks/>
            </p:cNvCxnSpPr>
            <p:nvPr/>
          </p:nvCxnSpPr>
          <p:spPr>
            <a:xfrm>
              <a:off x="2487073" y="5077492"/>
              <a:ext cx="406227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D20600B-43ED-BEA9-4D18-8BD06734BB89}"/>
                </a:ext>
              </a:extLst>
            </p:cNvPr>
            <p:cNvGrpSpPr/>
            <p:nvPr/>
          </p:nvGrpSpPr>
          <p:grpSpPr>
            <a:xfrm>
              <a:off x="6428278" y="5077492"/>
              <a:ext cx="226042" cy="281325"/>
              <a:chOff x="7171271" y="5368440"/>
              <a:chExt cx="226042" cy="281325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9F1289F7-3179-6595-D659-95BB901F0FF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244274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5A2A9365-801F-B0DA-8BD9-84D91C83D45D}"/>
                  </a:ext>
                </a:extLst>
              </p:cNvPr>
              <p:cNvSpPr txBox="1"/>
              <p:nvPr/>
            </p:nvSpPr>
            <p:spPr>
              <a:xfrm>
                <a:off x="7171271" y="54743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2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9C8F0AFC-EA01-43CE-29D6-ECCCBCDE5457}"/>
                </a:ext>
              </a:extLst>
            </p:cNvPr>
            <p:cNvGrpSpPr/>
            <p:nvPr/>
          </p:nvGrpSpPr>
          <p:grpSpPr>
            <a:xfrm>
              <a:off x="2331771" y="5077492"/>
              <a:ext cx="326605" cy="281325"/>
              <a:chOff x="3074764" y="5368440"/>
              <a:chExt cx="326605" cy="281325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E6BB7BE0-9896-CC3E-1071-925940BD945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A17CD21-3721-0751-3771-B6376F9840DB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0.5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FE773E20-99A3-D3BF-776A-F0EBC4BD14CE}"/>
                </a:ext>
              </a:extLst>
            </p:cNvPr>
            <p:cNvGrpSpPr/>
            <p:nvPr/>
          </p:nvGrpSpPr>
          <p:grpSpPr>
            <a:xfrm>
              <a:off x="1648477" y="5459004"/>
              <a:ext cx="5908571" cy="562039"/>
              <a:chOff x="2259579" y="5459004"/>
              <a:chExt cx="5908571" cy="562039"/>
            </a:xfrm>
          </p:grpSpPr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B6F32DFD-77B4-47C2-0B0E-1EC54B325B07}"/>
                  </a:ext>
                </a:extLst>
              </p:cNvPr>
              <p:cNvSpPr txBox="1"/>
              <p:nvPr/>
            </p:nvSpPr>
            <p:spPr>
              <a:xfrm>
                <a:off x="2259579" y="5470867"/>
                <a:ext cx="2561344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Lower with testosterone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BE3E1F3E-28D0-A193-066D-C8C799C89726}"/>
                  </a:ext>
                </a:extLst>
              </p:cNvPr>
              <p:cNvSpPr txBox="1"/>
              <p:nvPr/>
            </p:nvSpPr>
            <p:spPr>
              <a:xfrm>
                <a:off x="5444382" y="5470867"/>
                <a:ext cx="2723768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Higher with testosterone</a:t>
                </a:r>
              </a:p>
            </p:txBody>
          </p:sp>
          <p:sp>
            <p:nvSpPr>
              <p:cNvPr id="93" name="Arrow: Right 92">
                <a:extLst>
                  <a:ext uri="{FF2B5EF4-FFF2-40B4-BE49-F238E27FC236}">
                    <a16:creationId xmlns:a16="http://schemas.microsoft.com/office/drawing/2014/main" id="{615FC6EB-0E34-AB7A-16E7-8619C0B22E88}"/>
                  </a:ext>
                </a:extLst>
              </p:cNvPr>
              <p:cNvSpPr/>
              <p:nvPr/>
            </p:nvSpPr>
            <p:spPr>
              <a:xfrm flipH="1">
                <a:off x="4824593" y="5459004"/>
                <a:ext cx="252985" cy="227789"/>
              </a:xfrm>
              <a:prstGeom prst="rightArrow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94" name="Arrow: Right 93">
                <a:extLst>
                  <a:ext uri="{FF2B5EF4-FFF2-40B4-BE49-F238E27FC236}">
                    <a16:creationId xmlns:a16="http://schemas.microsoft.com/office/drawing/2014/main" id="{C1442EC6-0D1C-2B2E-B6D2-D6C3353B6EF0}"/>
                  </a:ext>
                </a:extLst>
              </p:cNvPr>
              <p:cNvSpPr/>
              <p:nvPr/>
            </p:nvSpPr>
            <p:spPr>
              <a:xfrm>
                <a:off x="5181488" y="5459004"/>
                <a:ext cx="252985" cy="227789"/>
              </a:xfrm>
              <a:prstGeom prst="rightArrow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3DA7FB4F-7CC6-ECEF-E0D1-7DD6B9099440}"/>
                  </a:ext>
                </a:extLst>
              </p:cNvPr>
              <p:cNvSpPr txBox="1"/>
              <p:nvPr/>
            </p:nvSpPr>
            <p:spPr>
              <a:xfrm>
                <a:off x="3983196" y="5787133"/>
                <a:ext cx="2278188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Relative risk (95% CI)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974260F-E0AA-3586-C4D0-0B1A2F3944E5}"/>
                </a:ext>
              </a:extLst>
            </p:cNvPr>
            <p:cNvGrpSpPr/>
            <p:nvPr/>
          </p:nvGrpSpPr>
          <p:grpSpPr>
            <a:xfrm>
              <a:off x="4046657" y="5077492"/>
              <a:ext cx="326605" cy="281325"/>
              <a:chOff x="3444825" y="5368440"/>
              <a:chExt cx="326605" cy="281325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EE441CBE-7FF2-37DD-F26B-F36EBCB73C4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41DD274-127D-5C43-0A44-8D03598F8A07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0.9</a:t>
                </a: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97E306A-6A54-5A08-14D0-7317926AC4F1}"/>
                </a:ext>
              </a:extLst>
            </p:cNvPr>
            <p:cNvSpPr txBox="1"/>
            <p:nvPr/>
          </p:nvSpPr>
          <p:spPr>
            <a:xfrm>
              <a:off x="7618339" y="5234344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p=0.019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12056B3-1E37-9849-5FE1-6761F53B7236}"/>
                </a:ext>
              </a:extLst>
            </p:cNvPr>
            <p:cNvSpPr txBox="1"/>
            <p:nvPr/>
          </p:nvSpPr>
          <p:spPr>
            <a:xfrm>
              <a:off x="498477" y="2894637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1D11495-CBBA-8F4C-B91F-44BBE11F3C37}"/>
                </a:ext>
              </a:extLst>
            </p:cNvPr>
            <p:cNvSpPr txBox="1"/>
            <p:nvPr/>
          </p:nvSpPr>
          <p:spPr>
            <a:xfrm>
              <a:off x="6262429" y="2888482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noProof="0" dirty="0">
                  <a:solidFill>
                    <a:srgbClr val="000000"/>
                  </a:solidFill>
                  <a:latin typeface="Poppins Light"/>
                </a:rPr>
                <a:t>0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.69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(0.57–0.85)	143/1997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203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/1958	(1</a:t>
              </a:r>
              <a:r>
                <a:rPr lang="en-GB" sz="1600" noProof="0" dirty="0">
                  <a:solidFill>
                    <a:srgbClr val="000000"/>
                  </a:solidFill>
                  <a:latin typeface="Poppins Light"/>
                </a:rPr>
                <a:t>0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4EC5452-607A-E518-77B1-979AE13A774A}"/>
                </a:ext>
              </a:extLst>
            </p:cNvPr>
            <p:cNvGrpSpPr/>
            <p:nvPr/>
          </p:nvGrpSpPr>
          <p:grpSpPr>
            <a:xfrm>
              <a:off x="2876034" y="2926620"/>
              <a:ext cx="1167066" cy="169945"/>
              <a:chOff x="15730180" y="1806984"/>
              <a:chExt cx="1167066" cy="169945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5578D8DA-38BA-0145-92BA-CB6FA0833D60}"/>
                  </a:ext>
                </a:extLst>
              </p:cNvPr>
              <p:cNvCxnSpPr/>
              <p:nvPr/>
            </p:nvCxnSpPr>
            <p:spPr>
              <a:xfrm>
                <a:off x="1573018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A9A2E675-3B22-EC2F-D85E-D7978AB7D032}"/>
                  </a:ext>
                </a:extLst>
              </p:cNvPr>
              <p:cNvCxnSpPr/>
              <p:nvPr/>
            </p:nvCxnSpPr>
            <p:spPr>
              <a:xfrm>
                <a:off x="1689724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3B7217EE-4CF0-FBA7-2CFD-82698C8C2DE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732516" y="1891957"/>
                <a:ext cx="11640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AFF07587-A277-0541-3366-A13519915389}"/>
                  </a:ext>
                </a:extLst>
              </p:cNvPr>
              <p:cNvSpPr/>
              <p:nvPr/>
            </p:nvSpPr>
            <p:spPr>
              <a:xfrm rot="2700000">
                <a:off x="1620369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02B7189-828D-08C4-DCCD-56DA571146B9}"/>
                </a:ext>
              </a:extLst>
            </p:cNvPr>
            <p:cNvSpPr txBox="1"/>
            <p:nvPr/>
          </p:nvSpPr>
          <p:spPr>
            <a:xfrm>
              <a:off x="498477" y="3345776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12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18DC94C-881A-0512-6D40-062E679BEC66}"/>
                </a:ext>
              </a:extLst>
            </p:cNvPr>
            <p:cNvSpPr txBox="1"/>
            <p:nvPr/>
          </p:nvSpPr>
          <p:spPr>
            <a:xfrm>
              <a:off x="6262429" y="3339621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noProof="0" dirty="0">
                  <a:solidFill>
                    <a:srgbClr val="000000"/>
                  </a:solidFill>
                  <a:latin typeface="Poppins Light"/>
                </a:rPr>
                <a:t>0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.78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(0.63–0.97)	137/1934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</a:t>
              </a:r>
              <a:r>
                <a:rPr lang="en-GB" sz="1600" noProof="0" dirty="0">
                  <a:solidFill>
                    <a:srgbClr val="000000"/>
                  </a:solidFill>
                  <a:latin typeface="Poppins Light"/>
                </a:rPr>
                <a:t>1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71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/1894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9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FE7BAE5F-35BE-FA64-0A47-FC933EAF5766}"/>
                </a:ext>
              </a:extLst>
            </p:cNvPr>
            <p:cNvGrpSpPr/>
            <p:nvPr/>
          </p:nvGrpSpPr>
          <p:grpSpPr>
            <a:xfrm>
              <a:off x="3167894" y="3377759"/>
              <a:ext cx="1262316" cy="169945"/>
              <a:chOff x="16177855" y="1806984"/>
              <a:chExt cx="1262316" cy="169945"/>
            </a:xfrm>
          </p:grpSpPr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BFD7D8A-70C8-5026-FBB7-B682E17C9449}"/>
                  </a:ext>
                </a:extLst>
              </p:cNvPr>
              <p:cNvCxnSpPr/>
              <p:nvPr/>
            </p:nvCxnSpPr>
            <p:spPr>
              <a:xfrm>
                <a:off x="1617785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A73AE72A-BB66-F59E-4956-AF378EAD6D32}"/>
                  </a:ext>
                </a:extLst>
              </p:cNvPr>
              <p:cNvCxnSpPr/>
              <p:nvPr/>
            </p:nvCxnSpPr>
            <p:spPr>
              <a:xfrm>
                <a:off x="1744017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B577D8DE-6F7D-EE76-3112-E027CE1787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6185596" y="1891957"/>
                <a:ext cx="124968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1B6C2ADF-AC82-483D-5F9F-1D27D2112E46}"/>
                  </a:ext>
                </a:extLst>
              </p:cNvPr>
              <p:cNvSpPr/>
              <p:nvPr/>
            </p:nvSpPr>
            <p:spPr>
              <a:xfrm rot="2700000">
                <a:off x="1671804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5F43E7F-C487-3253-44D3-C097082860C5}"/>
                </a:ext>
              </a:extLst>
            </p:cNvPr>
            <p:cNvSpPr txBox="1"/>
            <p:nvPr/>
          </p:nvSpPr>
          <p:spPr>
            <a:xfrm>
              <a:off x="498477" y="379691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24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D9935E2-D57B-8B80-B4FA-0D065E1F330B}"/>
                </a:ext>
              </a:extLst>
            </p:cNvPr>
            <p:cNvSpPr txBox="1"/>
            <p:nvPr/>
          </p:nvSpPr>
          <p:spPr>
            <a:xfrm>
              <a:off x="6262429" y="3790760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noProof="0" dirty="0">
                  <a:solidFill>
                    <a:srgbClr val="000000"/>
                  </a:solidFill>
                  <a:latin typeface="Poppins Light"/>
                </a:rPr>
                <a:t>0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.83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0.69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–0.99)	</a:t>
              </a:r>
              <a:r>
                <a:rPr lang="en-GB" sz="1600" noProof="0" dirty="0">
                  <a:solidFill>
                    <a:srgbClr val="000000"/>
                  </a:solidFill>
                  <a:latin typeface="Poppins Light"/>
                </a:rPr>
                <a:t>174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/1746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(10)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207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/1677	(12)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2D0493-5739-C927-4668-706D6C23A91B}"/>
                </a:ext>
              </a:extLst>
            </p:cNvPr>
            <p:cNvGrpSpPr/>
            <p:nvPr/>
          </p:nvGrpSpPr>
          <p:grpSpPr>
            <a:xfrm>
              <a:off x="3433120" y="3828898"/>
              <a:ext cx="1082815" cy="169945"/>
              <a:chOff x="15663936" y="1806984"/>
              <a:chExt cx="1082815" cy="169945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674056B8-E7D3-8635-9C39-0F79E4DCC55D}"/>
                  </a:ext>
                </a:extLst>
              </p:cNvPr>
              <p:cNvCxnSpPr/>
              <p:nvPr/>
            </p:nvCxnSpPr>
            <p:spPr>
              <a:xfrm>
                <a:off x="1566541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6267434B-55F9-7D02-0A8B-A2C291198FDC}"/>
                  </a:ext>
                </a:extLst>
              </p:cNvPr>
              <p:cNvCxnSpPr/>
              <p:nvPr/>
            </p:nvCxnSpPr>
            <p:spPr>
              <a:xfrm>
                <a:off x="1674675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155D20D3-D4D9-AA91-1732-3C2FA6CB180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63936" y="1891957"/>
                <a:ext cx="108173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25C61F2D-05A7-C4E5-768E-A4C5AB3F2D05}"/>
                  </a:ext>
                </a:extLst>
              </p:cNvPr>
              <p:cNvSpPr/>
              <p:nvPr/>
            </p:nvSpPr>
            <p:spPr>
              <a:xfrm rot="2700000">
                <a:off x="1611796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4ECFA14-D507-91A1-5D9A-FFD9E84C9B6C}"/>
                </a:ext>
              </a:extLst>
            </p:cNvPr>
            <p:cNvSpPr txBox="1"/>
            <p:nvPr/>
          </p:nvSpPr>
          <p:spPr>
            <a:xfrm>
              <a:off x="498477" y="4248054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36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2691636-CBFC-9C7B-95A2-0CBE561FFC29}"/>
                </a:ext>
              </a:extLst>
            </p:cNvPr>
            <p:cNvSpPr txBox="1"/>
            <p:nvPr/>
          </p:nvSpPr>
          <p:spPr>
            <a:xfrm>
              <a:off x="6262429" y="4241899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0.85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(0.70–1.04)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135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/1347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10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167/1300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13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6173E86-BCD8-15E2-0D95-154447A8C57D}"/>
                </a:ext>
              </a:extLst>
            </p:cNvPr>
            <p:cNvGrpSpPr/>
            <p:nvPr/>
          </p:nvGrpSpPr>
          <p:grpSpPr>
            <a:xfrm>
              <a:off x="3475030" y="4280037"/>
              <a:ext cx="1159835" cy="169945"/>
              <a:chOff x="15654411" y="1806984"/>
              <a:chExt cx="1159835" cy="169945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2855553B-470D-83C8-DFFD-876559FAA570}"/>
                  </a:ext>
                </a:extLst>
              </p:cNvPr>
              <p:cNvCxnSpPr/>
              <p:nvPr/>
            </p:nvCxnSpPr>
            <p:spPr>
              <a:xfrm>
                <a:off x="1565588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3514DB7-2580-1CBB-2926-60684D798A7A}"/>
                  </a:ext>
                </a:extLst>
              </p:cNvPr>
              <p:cNvCxnSpPr/>
              <p:nvPr/>
            </p:nvCxnSpPr>
            <p:spPr>
              <a:xfrm>
                <a:off x="1681342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417DF45A-7BE1-A96F-AB3B-0785ABE64F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54411" y="1891957"/>
                <a:ext cx="115983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B1A156F1-8DFF-DFEC-B1EE-C0164F5D7FC2}"/>
                  </a:ext>
                </a:extLst>
              </p:cNvPr>
              <p:cNvSpPr/>
              <p:nvPr/>
            </p:nvSpPr>
            <p:spPr>
              <a:xfrm rot="2700000">
                <a:off x="1613701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F7CE2C6-32D5-211B-9813-99F4C0346773}"/>
                </a:ext>
              </a:extLst>
            </p:cNvPr>
            <p:cNvSpPr txBox="1"/>
            <p:nvPr/>
          </p:nvSpPr>
          <p:spPr>
            <a:xfrm>
              <a:off x="498477" y="4699191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48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81260AA-555B-0757-710E-163C8A1BD22B}"/>
                </a:ext>
              </a:extLst>
            </p:cNvPr>
            <p:cNvSpPr txBox="1"/>
            <p:nvPr/>
          </p:nvSpPr>
          <p:spPr>
            <a:xfrm>
              <a:off x="6262429" y="4693036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0.86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(0.65–1.13)	</a:t>
              </a:r>
              <a:r>
                <a:rPr lang="en-GB" sz="1600" noProof="0" dirty="0">
                  <a:solidFill>
                    <a:srgbClr val="000000"/>
                  </a:solidFill>
                  <a:latin typeface="Poppins Light"/>
                </a:rPr>
                <a:t>5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1/570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9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</a:t>
              </a:r>
              <a:r>
                <a:rPr lang="en-GB" sz="1600" noProof="0" dirty="0">
                  <a:solidFill>
                    <a:srgbClr val="000000"/>
                  </a:solidFill>
                  <a:latin typeface="Poppins Light"/>
                </a:rPr>
                <a:t>51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/499	(1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B8597AD9-1314-5E79-FFF3-4859232E2239}"/>
                </a:ext>
              </a:extLst>
            </p:cNvPr>
            <p:cNvGrpSpPr/>
            <p:nvPr/>
          </p:nvGrpSpPr>
          <p:grpSpPr>
            <a:xfrm>
              <a:off x="3259334" y="4731174"/>
              <a:ext cx="1614741" cy="169945"/>
              <a:chOff x="14861500" y="1806984"/>
              <a:chExt cx="1614741" cy="169945"/>
            </a:xfrm>
          </p:grpSpPr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4E4691F2-3E5E-C9B2-E68B-AF7CA3C27010}"/>
                  </a:ext>
                </a:extLst>
              </p:cNvPr>
              <p:cNvCxnSpPr/>
              <p:nvPr/>
            </p:nvCxnSpPr>
            <p:spPr>
              <a:xfrm>
                <a:off x="148615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26972CE2-DC2F-4F2F-ECBA-2DC6C4C81768}"/>
                  </a:ext>
                </a:extLst>
              </p:cNvPr>
              <p:cNvCxnSpPr/>
              <p:nvPr/>
            </p:nvCxnSpPr>
            <p:spPr>
              <a:xfrm>
                <a:off x="164762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F30256EF-02CE-96DC-4DD6-E3BDC24B2DD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865431" y="1891957"/>
                <a:ext cx="160972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E7D47807-B571-1DE3-5525-22368A6BC03A}"/>
                  </a:ext>
                </a:extLst>
              </p:cNvPr>
              <p:cNvSpPr/>
              <p:nvPr/>
            </p:nvSpPr>
            <p:spPr>
              <a:xfrm rot="2700000">
                <a:off x="1559409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53D80A72-7E39-2D34-6425-94641BE38108}"/>
                </a:ext>
              </a:extLst>
            </p:cNvPr>
            <p:cNvGrpSpPr/>
            <p:nvPr/>
          </p:nvGrpSpPr>
          <p:grpSpPr>
            <a:xfrm>
              <a:off x="3701852" y="5077492"/>
              <a:ext cx="326605" cy="281325"/>
              <a:chOff x="3444825" y="5368440"/>
              <a:chExt cx="326605" cy="281325"/>
            </a:xfrm>
          </p:grpSpPr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6FC37E8D-96D5-127B-A244-0AF8FC6EF68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9E721D7B-939D-837F-9B08-5950B9FF01D1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0.8</a:t>
                </a: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81A8E45-50F5-26D1-4B14-301083CA1319}"/>
                </a:ext>
              </a:extLst>
            </p:cNvPr>
            <p:cNvGrpSpPr/>
            <p:nvPr/>
          </p:nvGrpSpPr>
          <p:grpSpPr>
            <a:xfrm>
              <a:off x="3313715" y="5077492"/>
              <a:ext cx="326605" cy="281325"/>
              <a:chOff x="3444825" y="5368440"/>
              <a:chExt cx="326605" cy="281325"/>
            </a:xfrm>
          </p:grpSpPr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7D17AB4A-F509-EABE-1C7A-124E9BCC6AC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592A7565-AAAE-622C-46B4-78CBD1DBAC17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0.7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D5E769C-9328-FC0D-CC24-C211FE10DA3A}"/>
                </a:ext>
              </a:extLst>
            </p:cNvPr>
            <p:cNvGrpSpPr/>
            <p:nvPr/>
          </p:nvGrpSpPr>
          <p:grpSpPr>
            <a:xfrm>
              <a:off x="2862609" y="5077492"/>
              <a:ext cx="326605" cy="281325"/>
              <a:chOff x="3074764" y="5368440"/>
              <a:chExt cx="326605" cy="281325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2B994E6-480D-98C9-F757-F3E454FF62A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4A5B178-589D-0656-F116-913B2AEBF149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0.6</a:t>
                </a: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Anaemia</a:t>
            </a:r>
            <a:r>
              <a:rPr lang="en-GB" dirty="0">
                <a:solidFill>
                  <a:srgbClr val="006EAB"/>
                </a:solidFill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RR, 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relative risk; </a:t>
            </a: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AD31C67E-43FD-2A1A-966E-CED4CA84572A}"/>
              </a:ext>
            </a:extLst>
          </p:cNvPr>
          <p:cNvGrpSpPr/>
          <p:nvPr/>
        </p:nvGrpSpPr>
        <p:grpSpPr>
          <a:xfrm>
            <a:off x="-592853" y="1340465"/>
            <a:ext cx="9804490" cy="449779"/>
            <a:chOff x="-592853" y="1340465"/>
            <a:chExt cx="9804490" cy="449779"/>
          </a:xfrm>
        </p:grpSpPr>
        <p:sp>
          <p:nvSpPr>
            <p:cNvPr id="105" name="Rectangle: Rounded Corners 104">
              <a:extLst>
                <a:ext uri="{FF2B5EF4-FFF2-40B4-BE49-F238E27FC236}">
                  <a16:creationId xmlns:a16="http://schemas.microsoft.com/office/drawing/2014/main" id="{03BEB28D-DACC-E8CE-905E-97342B4C56B6}"/>
                </a:ext>
              </a:extLst>
            </p:cNvPr>
            <p:cNvSpPr/>
            <p:nvPr/>
          </p:nvSpPr>
          <p:spPr>
            <a:xfrm>
              <a:off x="-592853" y="1340465"/>
              <a:ext cx="9804490" cy="449779"/>
            </a:xfrm>
            <a:prstGeom prst="roundRect">
              <a:avLst>
                <a:gd name="adj" fmla="val 50000"/>
              </a:avLst>
            </a:pr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06" name="Content Placeholder 2">
              <a:extLst>
                <a:ext uri="{FF2B5EF4-FFF2-40B4-BE49-F238E27FC236}">
                  <a16:creationId xmlns:a16="http://schemas.microsoft.com/office/drawing/2014/main" id="{A9D36FA3-3162-23AF-1D2C-AA04DB285941}"/>
                </a:ext>
              </a:extLst>
            </p:cNvPr>
            <p:cNvSpPr txBox="1">
              <a:spLocks/>
            </p:cNvSpPr>
            <p:nvPr/>
          </p:nvSpPr>
          <p:spPr>
            <a:xfrm>
              <a:off x="688769" y="1360561"/>
              <a:ext cx="8274362" cy="427809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ts val="1800"/>
                </a:spcBef>
                <a:spcAft>
                  <a:spcPct val="0"/>
                </a:spcAft>
                <a:buClr>
                  <a:srgbClr val="006EAB"/>
                </a:buClr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lang="en-US" b="1" spc="-50" dirty="0">
                  <a:solidFill>
                    <a:prstClr val="white"/>
                  </a:solidFill>
                  <a:latin typeface="Poppins Light"/>
                </a:rPr>
                <a:t>Incidence of anaemia in men not anaemic at baseline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A9B378A-6451-718E-609C-EDB1E89F1C51}"/>
              </a:ext>
            </a:extLst>
          </p:cNvPr>
          <p:cNvGrpSpPr/>
          <p:nvPr/>
        </p:nvGrpSpPr>
        <p:grpSpPr>
          <a:xfrm>
            <a:off x="10099214" y="1075198"/>
            <a:ext cx="1063210" cy="1159673"/>
            <a:chOff x="336913" y="4338756"/>
            <a:chExt cx="1063210" cy="115967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D6104BE-464F-55E8-1EE5-09B3C514129F}"/>
                </a:ext>
              </a:extLst>
            </p:cNvPr>
            <p:cNvGrpSpPr/>
            <p:nvPr/>
          </p:nvGrpSpPr>
          <p:grpSpPr>
            <a:xfrm>
              <a:off x="336913" y="4338756"/>
              <a:ext cx="1026961" cy="1026961"/>
              <a:chOff x="336913" y="4338756"/>
              <a:chExt cx="1026961" cy="1026961"/>
            </a:xfrm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FE7871F9-D838-ECB0-A292-6BAC255A49CA}"/>
                  </a:ext>
                </a:extLst>
              </p:cNvPr>
              <p:cNvGrpSpPr/>
              <p:nvPr/>
            </p:nvGrpSpPr>
            <p:grpSpPr>
              <a:xfrm>
                <a:off x="336913" y="4338756"/>
                <a:ext cx="1026961" cy="1026961"/>
                <a:chOff x="336913" y="4338756"/>
                <a:chExt cx="1026961" cy="1026961"/>
              </a:xfrm>
            </p:grpSpPr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779C5612-E1FB-0891-17FF-A681048E5E3E}"/>
                    </a:ext>
                  </a:extLst>
                </p:cNvPr>
                <p:cNvSpPr/>
                <p:nvPr/>
              </p:nvSpPr>
              <p:spPr>
                <a:xfrm>
                  <a:off x="336913" y="4338756"/>
                  <a:ext cx="1026000" cy="10260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A0200F09-043D-AAF7-D5F3-B963D9A491BC}"/>
                    </a:ext>
                  </a:extLst>
                </p:cNvPr>
                <p:cNvGrpSpPr/>
                <p:nvPr/>
              </p:nvGrpSpPr>
              <p:grpSpPr>
                <a:xfrm>
                  <a:off x="336913" y="4338756"/>
                  <a:ext cx="1026961" cy="1026961"/>
                  <a:chOff x="336913" y="4338756"/>
                  <a:chExt cx="1026961" cy="1026961"/>
                </a:xfrm>
              </p:grpSpPr>
              <p:pic>
                <p:nvPicPr>
                  <p:cNvPr id="119" name="Graphic 118">
                    <a:extLst>
                      <a:ext uri="{FF2B5EF4-FFF2-40B4-BE49-F238E27FC236}">
                        <a16:creationId xmlns:a16="http://schemas.microsoft.com/office/drawing/2014/main" id="{0F84E1BD-D986-CBCD-8F8A-87C29906EDA8}"/>
                      </a:ext>
                    </a:extLst>
                  </p:cNvPr>
                  <p:cNvPicPr>
                    <a:picLocks/>
                  </p:cNvPicPr>
                  <p:nvPr/>
                </p:nvPicPr>
                <p:blipFill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  <a:srcRect/>
                  <a:stretch>
                    <a:fillRect/>
                  </a:stretch>
                </p:blipFill>
                <p:spPr>
                  <a:xfrm>
                    <a:off x="336913" y="4338756"/>
                    <a:ext cx="1026961" cy="1026961"/>
                  </a:xfrm>
                  <a:custGeom>
                    <a:avLst/>
                    <a:gdLst>
                      <a:gd name="connsiteX0" fmla="*/ 1589986 w 3810000"/>
                      <a:gd name="connsiteY0" fmla="*/ 978943 h 3810000"/>
                      <a:gd name="connsiteX1" fmla="*/ 1589986 w 3810000"/>
                      <a:gd name="connsiteY1" fmla="*/ 1614175 h 3810000"/>
                      <a:gd name="connsiteX2" fmla="*/ 922988 w 3810000"/>
                      <a:gd name="connsiteY2" fmla="*/ 1614175 h 3810000"/>
                      <a:gd name="connsiteX3" fmla="*/ 922988 w 3810000"/>
                      <a:gd name="connsiteY3" fmla="*/ 2212159 h 3810000"/>
                      <a:gd name="connsiteX4" fmla="*/ 1589986 w 3810000"/>
                      <a:gd name="connsiteY4" fmla="*/ 2212159 h 3810000"/>
                      <a:gd name="connsiteX5" fmla="*/ 1589986 w 3810000"/>
                      <a:gd name="connsiteY5" fmla="*/ 2847391 h 3810000"/>
                      <a:gd name="connsiteX6" fmla="*/ 2187971 w 3810000"/>
                      <a:gd name="connsiteY6" fmla="*/ 2847391 h 3810000"/>
                      <a:gd name="connsiteX7" fmla="*/ 2187971 w 3810000"/>
                      <a:gd name="connsiteY7" fmla="*/ 2212159 h 3810000"/>
                      <a:gd name="connsiteX8" fmla="*/ 2854969 w 3810000"/>
                      <a:gd name="connsiteY8" fmla="*/ 2212159 h 3810000"/>
                      <a:gd name="connsiteX9" fmla="*/ 2854969 w 3810000"/>
                      <a:gd name="connsiteY9" fmla="*/ 1614175 h 3810000"/>
                      <a:gd name="connsiteX10" fmla="*/ 2187971 w 3810000"/>
                      <a:gd name="connsiteY10" fmla="*/ 1614175 h 3810000"/>
                      <a:gd name="connsiteX11" fmla="*/ 2187971 w 3810000"/>
                      <a:gd name="connsiteY11" fmla="*/ 978943 h 3810000"/>
                      <a:gd name="connsiteX12" fmla="*/ 0 w 3810000"/>
                      <a:gd name="connsiteY12" fmla="*/ 0 h 3810000"/>
                      <a:gd name="connsiteX13" fmla="*/ 3810000 w 3810000"/>
                      <a:gd name="connsiteY13" fmla="*/ 0 h 3810000"/>
                      <a:gd name="connsiteX14" fmla="*/ 3810000 w 3810000"/>
                      <a:gd name="connsiteY14" fmla="*/ 3810000 h 3810000"/>
                      <a:gd name="connsiteX15" fmla="*/ 0 w 3810000"/>
                      <a:gd name="connsiteY15" fmla="*/ 3810000 h 38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810000" h="3810000">
                        <a:moveTo>
                          <a:pt x="1589986" y="978943"/>
                        </a:moveTo>
                        <a:lnTo>
                          <a:pt x="1589986" y="1614175"/>
                        </a:lnTo>
                        <a:lnTo>
                          <a:pt x="922988" y="1614175"/>
                        </a:lnTo>
                        <a:lnTo>
                          <a:pt x="922988" y="2212159"/>
                        </a:lnTo>
                        <a:lnTo>
                          <a:pt x="1589986" y="2212159"/>
                        </a:lnTo>
                        <a:lnTo>
                          <a:pt x="1589986" y="2847391"/>
                        </a:lnTo>
                        <a:lnTo>
                          <a:pt x="2187971" y="2847391"/>
                        </a:lnTo>
                        <a:lnTo>
                          <a:pt x="2187971" y="2212159"/>
                        </a:lnTo>
                        <a:lnTo>
                          <a:pt x="2854969" y="2212159"/>
                        </a:lnTo>
                        <a:lnTo>
                          <a:pt x="2854969" y="1614175"/>
                        </a:lnTo>
                        <a:lnTo>
                          <a:pt x="2187971" y="1614175"/>
                        </a:lnTo>
                        <a:lnTo>
                          <a:pt x="2187971" y="978943"/>
                        </a:lnTo>
                        <a:close/>
                        <a:moveTo>
                          <a:pt x="0" y="0"/>
                        </a:moveTo>
                        <a:lnTo>
                          <a:pt x="3810000" y="0"/>
                        </a:lnTo>
                        <a:lnTo>
                          <a:pt x="3810000" y="3810000"/>
                        </a:lnTo>
                        <a:lnTo>
                          <a:pt x="0" y="3810000"/>
                        </a:lnTo>
                        <a:close/>
                      </a:path>
                    </a:pathLst>
                  </a:custGeom>
                </p:spPr>
              </p:pic>
              <p:sp>
                <p:nvSpPr>
                  <p:cNvPr id="120" name="Oval 119">
                    <a:extLst>
                      <a:ext uri="{FF2B5EF4-FFF2-40B4-BE49-F238E27FC236}">
                        <a16:creationId xmlns:a16="http://schemas.microsoft.com/office/drawing/2014/main" id="{E69FBA28-1006-EE6F-391A-F75162737A60}"/>
                      </a:ext>
                    </a:extLst>
                  </p:cNvPr>
                  <p:cNvSpPr/>
                  <p:nvPr/>
                </p:nvSpPr>
                <p:spPr>
                  <a:xfrm>
                    <a:off x="456324" y="4458167"/>
                    <a:ext cx="788139" cy="788139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</p:grpSp>
          <p:pic>
            <p:nvPicPr>
              <p:cNvPr id="60" name="Graphic 59">
                <a:extLst>
                  <a:ext uri="{FF2B5EF4-FFF2-40B4-BE49-F238E27FC236}">
                    <a16:creationId xmlns:a16="http://schemas.microsoft.com/office/drawing/2014/main" id="{F222F7A9-D251-77D4-A759-A196189BE235}"/>
                  </a:ext>
                </a:extLst>
              </p:cNvPr>
              <p:cNvPicPr>
                <a:picLocks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73927" y="4375770"/>
                <a:ext cx="952932" cy="952932"/>
              </a:xfrm>
              <a:prstGeom prst="rect">
                <a:avLst/>
              </a:prstGeom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1292895-DA50-8FFA-4550-A46892F1012E}"/>
                </a:ext>
              </a:extLst>
            </p:cNvPr>
            <p:cNvGrpSpPr/>
            <p:nvPr/>
          </p:nvGrpSpPr>
          <p:grpSpPr>
            <a:xfrm>
              <a:off x="810674" y="4959338"/>
              <a:ext cx="589449" cy="539091"/>
              <a:chOff x="12220982" y="1108897"/>
              <a:chExt cx="2261777" cy="2068551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3B346B7-A339-5BD3-ACE7-027CAE454393}"/>
                  </a:ext>
                </a:extLst>
              </p:cNvPr>
              <p:cNvGrpSpPr/>
              <p:nvPr/>
            </p:nvGrpSpPr>
            <p:grpSpPr>
              <a:xfrm>
                <a:off x="13422886" y="1534928"/>
                <a:ext cx="1059873" cy="1642520"/>
                <a:chOff x="13422886" y="1534928"/>
                <a:chExt cx="1059873" cy="1642520"/>
              </a:xfrm>
            </p:grpSpPr>
            <p:pic>
              <p:nvPicPr>
                <p:cNvPr id="56" name="Graphic 55">
                  <a:extLst>
                    <a:ext uri="{FF2B5EF4-FFF2-40B4-BE49-F238E27FC236}">
                      <a16:creationId xmlns:a16="http://schemas.microsoft.com/office/drawing/2014/main" id="{C9132AA2-AE57-1DA2-1A75-843E94E9E5E5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  <p:pic>
              <p:nvPicPr>
                <p:cNvPr id="57" name="Graphic 56">
                  <a:extLst>
                    <a:ext uri="{FF2B5EF4-FFF2-40B4-BE49-F238E27FC236}">
                      <a16:creationId xmlns:a16="http://schemas.microsoft.com/office/drawing/2014/main" id="{A0FCE34B-0AFF-8997-7CDB-CCCD0E2D56BE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CE5EDD15-1A4C-523E-0A99-E3883F31AA87}"/>
                  </a:ext>
                </a:extLst>
              </p:cNvPr>
              <p:cNvGrpSpPr/>
              <p:nvPr/>
            </p:nvGrpSpPr>
            <p:grpSpPr>
              <a:xfrm>
                <a:off x="12220982" y="1534928"/>
                <a:ext cx="1080654" cy="1642520"/>
                <a:chOff x="12166158" y="1534928"/>
                <a:chExt cx="1080654" cy="1642520"/>
              </a:xfrm>
            </p:grpSpPr>
            <p:pic>
              <p:nvPicPr>
                <p:cNvPr id="51" name="Graphic 50">
                  <a:extLst>
                    <a:ext uri="{FF2B5EF4-FFF2-40B4-BE49-F238E27FC236}">
                      <a16:creationId xmlns:a16="http://schemas.microsoft.com/office/drawing/2014/main" id="{FED7C97B-D042-6D6E-A853-854D6366F421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2">
                  <a:extLs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  <p:sp>
              <p:nvSpPr>
                <p:cNvPr id="54" name="Teardrop 53">
                  <a:extLst>
                    <a:ext uri="{FF2B5EF4-FFF2-40B4-BE49-F238E27FC236}">
                      <a16:creationId xmlns:a16="http://schemas.microsoft.com/office/drawing/2014/main" id="{ECF453B8-1607-85A8-7440-1765E472272F}"/>
                    </a:ext>
                  </a:extLst>
                </p:cNvPr>
                <p:cNvSpPr/>
                <p:nvPr/>
              </p:nvSpPr>
              <p:spPr>
                <a:xfrm rot="-2700000">
                  <a:off x="12264037" y="2158501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55" name="Graphic 54">
                  <a:extLst>
                    <a:ext uri="{FF2B5EF4-FFF2-40B4-BE49-F238E27FC236}">
                      <a16:creationId xmlns:a16="http://schemas.microsoft.com/office/drawing/2014/main" id="{05FBEFBC-76C6-2FE5-446B-1E26FE0CCA9D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186AA402-CC92-160D-6728-AD31E42AF28B}"/>
                  </a:ext>
                </a:extLst>
              </p:cNvPr>
              <p:cNvGrpSpPr/>
              <p:nvPr/>
            </p:nvGrpSpPr>
            <p:grpSpPr>
              <a:xfrm>
                <a:off x="12831230" y="1108897"/>
                <a:ext cx="1062062" cy="1642520"/>
                <a:chOff x="12803818" y="1108897"/>
                <a:chExt cx="1062062" cy="1642520"/>
              </a:xfrm>
            </p:grpSpPr>
            <p:pic>
              <p:nvPicPr>
                <p:cNvPr id="48" name="Graphic 47">
                  <a:extLst>
                    <a:ext uri="{FF2B5EF4-FFF2-40B4-BE49-F238E27FC236}">
                      <a16:creationId xmlns:a16="http://schemas.microsoft.com/office/drawing/2014/main" id="{804FD87F-FE85-F2A9-D6F1-4D3194FA4B1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  <p:sp>
              <p:nvSpPr>
                <p:cNvPr id="49" name="Teardrop 48">
                  <a:extLst>
                    <a:ext uri="{FF2B5EF4-FFF2-40B4-BE49-F238E27FC236}">
                      <a16:creationId xmlns:a16="http://schemas.microsoft.com/office/drawing/2014/main" id="{F26BBEFC-EDD0-5DD4-B9AE-BB66B22969C9}"/>
                    </a:ext>
                  </a:extLst>
                </p:cNvPr>
                <p:cNvSpPr/>
                <p:nvPr/>
              </p:nvSpPr>
              <p:spPr>
                <a:xfrm rot="-2700000">
                  <a:off x="12878463" y="1756886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50" name="Graphic 49">
                  <a:extLst>
                    <a:ext uri="{FF2B5EF4-FFF2-40B4-BE49-F238E27FC236}">
                      <a16:creationId xmlns:a16="http://schemas.microsoft.com/office/drawing/2014/main" id="{113DA567-9CD4-DCAB-293E-2A6179FDA52F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155390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Anaemia</a:t>
            </a:r>
            <a:r>
              <a:rPr lang="en-GB" dirty="0">
                <a:solidFill>
                  <a:srgbClr val="006EAB"/>
                </a:solidFill>
              </a:rPr>
              <a:t> substudy: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9862337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946006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Prespecified analyses: effect on correction of anaemia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17189" cy="7602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observed 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significant effect on correction of anaemia</a:t>
            </a:r>
            <a:r>
              <a:rPr lang="en-GB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with testosterone versus placebo was irrespective of the following:</a:t>
            </a:r>
            <a:endParaRPr lang="en-US" dirty="0">
              <a:solidFill>
                <a:srgbClr val="E7E6E6">
                  <a:lumMod val="25000"/>
                </a:srgbClr>
              </a:solidFill>
              <a:latin typeface="Poppins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AA0FEE-7963-EED5-51E7-6DA6B8E10AE4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CVD, cardiovascular disease; </a:t>
            </a:r>
            <a:r>
              <a:rPr lang="en-US" sz="900" dirty="0">
                <a:solidFill>
                  <a:srgbClr val="005294"/>
                </a:solidFill>
              </a:rPr>
              <a:t>Pencina KM </a:t>
            </a:r>
            <a:r>
              <a:rPr lang="en-US" sz="900" i="1" dirty="0">
                <a:solidFill>
                  <a:srgbClr val="005294"/>
                </a:solidFill>
              </a:rPr>
              <a:t>et al. JAMA Netw Open</a:t>
            </a:r>
            <a:r>
              <a:rPr lang="en-US" sz="900" dirty="0">
                <a:solidFill>
                  <a:srgbClr val="005294"/>
                </a:solidFill>
              </a:rPr>
              <a:t> 2023;6:e2340030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86F9E52-DA22-0938-67F4-BD9D1A2E04FE}"/>
              </a:ext>
            </a:extLst>
          </p:cNvPr>
          <p:cNvSpPr/>
          <p:nvPr/>
        </p:nvSpPr>
        <p:spPr>
          <a:xfrm>
            <a:off x="155861" y="2778925"/>
            <a:ext cx="2036619" cy="111484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aphicFrame>
        <p:nvGraphicFramePr>
          <p:cNvPr id="13" name="Table 11">
            <a:extLst>
              <a:ext uri="{FF2B5EF4-FFF2-40B4-BE49-F238E27FC236}">
                <a16:creationId xmlns:a16="http://schemas.microsoft.com/office/drawing/2014/main" id="{5039EAA0-9798-5332-8051-16D762376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11"/>
              </p:ext>
            </p:extLst>
          </p:nvPr>
        </p:nvGraphicFramePr>
        <p:xfrm>
          <a:off x="1524001" y="2780830"/>
          <a:ext cx="9167445" cy="332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265">
                  <a:extLst>
                    <a:ext uri="{9D8B030D-6E8A-4147-A177-3AD203B41FA5}">
                      <a16:colId xmlns:a16="http://schemas.microsoft.com/office/drawing/2014/main" val="3155700149"/>
                    </a:ext>
                  </a:extLst>
                </a:gridCol>
                <a:gridCol w="2321169">
                  <a:extLst>
                    <a:ext uri="{9D8B030D-6E8A-4147-A177-3AD203B41FA5}">
                      <a16:colId xmlns:a16="http://schemas.microsoft.com/office/drawing/2014/main" val="1429816966"/>
                    </a:ext>
                  </a:extLst>
                </a:gridCol>
                <a:gridCol w="3034602">
                  <a:extLst>
                    <a:ext uri="{9D8B030D-6E8A-4147-A177-3AD203B41FA5}">
                      <a16:colId xmlns:a16="http://schemas.microsoft.com/office/drawing/2014/main" val="898836790"/>
                    </a:ext>
                  </a:extLst>
                </a:gridCol>
                <a:gridCol w="2994409">
                  <a:extLst>
                    <a:ext uri="{9D8B030D-6E8A-4147-A177-3AD203B41FA5}">
                      <a16:colId xmlns:a16="http://schemas.microsoft.com/office/drawing/2014/main" val="2804417613"/>
                    </a:ext>
                  </a:extLst>
                </a:gridCol>
              </a:tblGrid>
              <a:tr h="396000">
                <a:tc gridSpan="3">
                  <a:txBody>
                    <a:bodyPr/>
                    <a:lstStyle/>
                    <a:p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Subgroup in men with anaemia at baseline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p value for interaction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0348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solidFill>
                            <a:schemeClr val="accent1"/>
                          </a:solidFill>
                          <a:latin typeface="+mj-lt"/>
                        </a:rPr>
                        <a:t>Age</a:t>
                      </a:r>
                      <a:endParaRPr lang="en-GB" sz="18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&lt;65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8595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0.456</a:t>
                      </a:r>
                    </a:p>
                  </a:txBody>
                  <a:tcPr anchor="ctr"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69798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="0" kern="120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≥65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baseline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6720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Prior CVD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Yes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0.628</a:t>
                      </a:r>
                    </a:p>
                  </a:txBody>
                  <a:tcPr anchor="ctr"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04631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No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12541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Baseline testosterone level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&lt;250 ng/dL (&lt;8.7 nmol/L)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3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0.051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80442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≥250 ng/dL (≥8.7 nmol/L)</a:t>
                      </a:r>
                      <a:endParaRPr lang="en-GB" sz="1800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CCD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47045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l"/>
                      <a:endParaRPr lang="en-GB" sz="18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aseline="0" dirty="0">
                          <a:latin typeface="+mj-lt"/>
                        </a:rPr>
                        <a:t>Race/ethnicity</a:t>
                      </a:r>
                      <a:endParaRPr lang="en-GB" sz="18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Black/African American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E7EB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0.902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28623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2200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5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/>
                        <a:t>White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19658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82C64BDA-B733-7F2E-67B7-CF7E8B26DC9C}"/>
              </a:ext>
            </a:extLst>
          </p:cNvPr>
          <p:cNvGrpSpPr/>
          <p:nvPr/>
        </p:nvGrpSpPr>
        <p:grpSpPr>
          <a:xfrm>
            <a:off x="1647932" y="3202367"/>
            <a:ext cx="677637" cy="677637"/>
            <a:chOff x="7018107" y="2797598"/>
            <a:chExt cx="870602" cy="870602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217D70B-F21C-F12F-530B-30EC7841D9BC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18107" y="2797598"/>
              <a:ext cx="870602" cy="870602"/>
            </a:xfrm>
            <a:prstGeom prst="rect">
              <a:avLst/>
            </a:prstGeom>
          </p:spPr>
        </p:pic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3A054943-C788-7041-E7BE-3AAF603A41CD}"/>
                </a:ext>
              </a:extLst>
            </p:cNvPr>
            <p:cNvPicPr>
              <a:picLocks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018107" y="2797598"/>
              <a:ext cx="870602" cy="870602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25C8EF-8489-574E-F39A-AF74C3313A7E}"/>
              </a:ext>
            </a:extLst>
          </p:cNvPr>
          <p:cNvGrpSpPr/>
          <p:nvPr/>
        </p:nvGrpSpPr>
        <p:grpSpPr>
          <a:xfrm>
            <a:off x="1642390" y="5382171"/>
            <a:ext cx="677637" cy="677637"/>
            <a:chOff x="1678136" y="3932380"/>
            <a:chExt cx="870602" cy="870602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D9D8DFFA-6186-6664-DB5C-F0605AD76302}"/>
                </a:ext>
              </a:extLst>
            </p:cNvPr>
            <p:cNvPicPr>
              <a:picLocks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678136" y="3932380"/>
              <a:ext cx="870602" cy="870602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13068D7-F5E8-E403-B64E-E33F21D7B7EF}"/>
                </a:ext>
              </a:extLst>
            </p:cNvPr>
            <p:cNvGrpSpPr/>
            <p:nvPr/>
          </p:nvGrpSpPr>
          <p:grpSpPr>
            <a:xfrm>
              <a:off x="1678136" y="3932380"/>
              <a:ext cx="870602" cy="870602"/>
              <a:chOff x="1678136" y="3932380"/>
              <a:chExt cx="870602" cy="870602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491DDC1-5C90-B841-9419-5BB54AB01D25}"/>
                  </a:ext>
                </a:extLst>
              </p:cNvPr>
              <p:cNvSpPr/>
              <p:nvPr/>
            </p:nvSpPr>
            <p:spPr>
              <a:xfrm>
                <a:off x="1752972" y="4299910"/>
                <a:ext cx="602166" cy="419286"/>
              </a:xfrm>
              <a:custGeom>
                <a:avLst/>
                <a:gdLst>
                  <a:gd name="connsiteX0" fmla="*/ 267629 w 602166"/>
                  <a:gd name="connsiteY0" fmla="*/ 33454 h 419286"/>
                  <a:gd name="connsiteX1" fmla="*/ 202952 w 602166"/>
                  <a:gd name="connsiteY1" fmla="*/ 0 h 419286"/>
                  <a:gd name="connsiteX2" fmla="*/ 156117 w 602166"/>
                  <a:gd name="connsiteY2" fmla="*/ 0 h 419286"/>
                  <a:gd name="connsiteX3" fmla="*/ 95900 w 602166"/>
                  <a:gd name="connsiteY3" fmla="*/ 31224 h 419286"/>
                  <a:gd name="connsiteX4" fmla="*/ 44605 w 602166"/>
                  <a:gd name="connsiteY4" fmla="*/ 73598 h 419286"/>
                  <a:gd name="connsiteX5" fmla="*/ 22302 w 602166"/>
                  <a:gd name="connsiteY5" fmla="*/ 138275 h 419286"/>
                  <a:gd name="connsiteX6" fmla="*/ 0 w 602166"/>
                  <a:gd name="connsiteY6" fmla="*/ 189571 h 419286"/>
                  <a:gd name="connsiteX7" fmla="*/ 0 w 602166"/>
                  <a:gd name="connsiteY7" fmla="*/ 265399 h 419286"/>
                  <a:gd name="connsiteX8" fmla="*/ 22302 w 602166"/>
                  <a:gd name="connsiteY8" fmla="*/ 314465 h 419286"/>
                  <a:gd name="connsiteX9" fmla="*/ 86979 w 602166"/>
                  <a:gd name="connsiteY9" fmla="*/ 334537 h 419286"/>
                  <a:gd name="connsiteX10" fmla="*/ 147196 w 602166"/>
                  <a:gd name="connsiteY10" fmla="*/ 343458 h 419286"/>
                  <a:gd name="connsiteX11" fmla="*/ 169498 w 602166"/>
                  <a:gd name="connsiteY11" fmla="*/ 374681 h 419286"/>
                  <a:gd name="connsiteX12" fmla="*/ 227485 w 602166"/>
                  <a:gd name="connsiteY12" fmla="*/ 403674 h 419286"/>
                  <a:gd name="connsiteX13" fmla="*/ 330076 w 602166"/>
                  <a:gd name="connsiteY13" fmla="*/ 419286 h 419286"/>
                  <a:gd name="connsiteX14" fmla="*/ 408134 w 602166"/>
                  <a:gd name="connsiteY14" fmla="*/ 419286 h 419286"/>
                  <a:gd name="connsiteX15" fmla="*/ 504035 w 602166"/>
                  <a:gd name="connsiteY15" fmla="*/ 403674 h 419286"/>
                  <a:gd name="connsiteX16" fmla="*/ 546409 w 602166"/>
                  <a:gd name="connsiteY16" fmla="*/ 381372 h 419286"/>
                  <a:gd name="connsiteX17" fmla="*/ 586554 w 602166"/>
                  <a:gd name="connsiteY17" fmla="*/ 305544 h 419286"/>
                  <a:gd name="connsiteX18" fmla="*/ 602166 w 602166"/>
                  <a:gd name="connsiteY18" fmla="*/ 205183 h 419286"/>
                  <a:gd name="connsiteX19" fmla="*/ 555330 w 602166"/>
                  <a:gd name="connsiteY19" fmla="*/ 107052 h 419286"/>
                  <a:gd name="connsiteX20" fmla="*/ 508495 w 602166"/>
                  <a:gd name="connsiteY20" fmla="*/ 33454 h 419286"/>
                  <a:gd name="connsiteX21" fmla="*/ 450509 w 602166"/>
                  <a:gd name="connsiteY21" fmla="*/ 35684 h 419286"/>
                  <a:gd name="connsiteX22" fmla="*/ 408134 w 602166"/>
                  <a:gd name="connsiteY22" fmla="*/ 8921 h 419286"/>
                  <a:gd name="connsiteX23" fmla="*/ 359069 w 602166"/>
                  <a:gd name="connsiteY23" fmla="*/ 4461 h 419286"/>
                  <a:gd name="connsiteX24" fmla="*/ 332306 w 602166"/>
                  <a:gd name="connsiteY24" fmla="*/ 4461 h 419286"/>
                  <a:gd name="connsiteX25" fmla="*/ 267629 w 602166"/>
                  <a:gd name="connsiteY25" fmla="*/ 33454 h 41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02166" h="419286">
                    <a:moveTo>
                      <a:pt x="267629" y="33454"/>
                    </a:moveTo>
                    <a:lnTo>
                      <a:pt x="202952" y="0"/>
                    </a:lnTo>
                    <a:lnTo>
                      <a:pt x="156117" y="0"/>
                    </a:lnTo>
                    <a:lnTo>
                      <a:pt x="95900" y="31224"/>
                    </a:lnTo>
                    <a:lnTo>
                      <a:pt x="44605" y="73598"/>
                    </a:lnTo>
                    <a:lnTo>
                      <a:pt x="22302" y="138275"/>
                    </a:lnTo>
                    <a:lnTo>
                      <a:pt x="0" y="189571"/>
                    </a:lnTo>
                    <a:lnTo>
                      <a:pt x="0" y="265399"/>
                    </a:lnTo>
                    <a:lnTo>
                      <a:pt x="22302" y="314465"/>
                    </a:lnTo>
                    <a:lnTo>
                      <a:pt x="86979" y="334537"/>
                    </a:lnTo>
                    <a:lnTo>
                      <a:pt x="147196" y="343458"/>
                    </a:lnTo>
                    <a:lnTo>
                      <a:pt x="169498" y="374681"/>
                    </a:lnTo>
                    <a:lnTo>
                      <a:pt x="227485" y="403674"/>
                    </a:lnTo>
                    <a:lnTo>
                      <a:pt x="330076" y="419286"/>
                    </a:lnTo>
                    <a:lnTo>
                      <a:pt x="408134" y="419286"/>
                    </a:lnTo>
                    <a:lnTo>
                      <a:pt x="504035" y="403674"/>
                    </a:lnTo>
                    <a:lnTo>
                      <a:pt x="546409" y="381372"/>
                    </a:lnTo>
                    <a:lnTo>
                      <a:pt x="586554" y="305544"/>
                    </a:lnTo>
                    <a:lnTo>
                      <a:pt x="602166" y="205183"/>
                    </a:lnTo>
                    <a:lnTo>
                      <a:pt x="555330" y="107052"/>
                    </a:lnTo>
                    <a:lnTo>
                      <a:pt x="508495" y="33454"/>
                    </a:lnTo>
                    <a:lnTo>
                      <a:pt x="450509" y="35684"/>
                    </a:lnTo>
                    <a:lnTo>
                      <a:pt x="408134" y="8921"/>
                    </a:lnTo>
                    <a:lnTo>
                      <a:pt x="359069" y="4461"/>
                    </a:lnTo>
                    <a:lnTo>
                      <a:pt x="332306" y="4461"/>
                    </a:lnTo>
                    <a:lnTo>
                      <a:pt x="267629" y="334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2FD0FDFE-C117-EFA4-0D53-B92D95092AA3}"/>
                  </a:ext>
                </a:extLst>
              </p:cNvPr>
              <p:cNvSpPr/>
              <p:nvPr/>
            </p:nvSpPr>
            <p:spPr>
              <a:xfrm>
                <a:off x="2002758" y="4020742"/>
                <a:ext cx="214104" cy="2141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8E59951-7C19-29FA-7140-A8FEACAA4E9D}"/>
                  </a:ext>
                </a:extLst>
              </p:cNvPr>
              <p:cNvSpPr/>
              <p:nvPr/>
            </p:nvSpPr>
            <p:spPr>
              <a:xfrm>
                <a:off x="1837721" y="4058354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B2A7AE62-F71E-F93D-0ABA-D57414DF581B}"/>
                  </a:ext>
                </a:extLst>
              </p:cNvPr>
              <p:cNvPicPr>
                <a:picLocks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678136" y="3932380"/>
                <a:ext cx="870602" cy="870602"/>
              </a:xfrm>
              <a:prstGeom prst="rect">
                <a:avLst/>
              </a:prstGeom>
            </p:spPr>
          </p:pic>
        </p:grpSp>
      </p:grpSp>
      <p:pic>
        <p:nvPicPr>
          <p:cNvPr id="42" name="Graphic 41">
            <a:extLst>
              <a:ext uri="{FF2B5EF4-FFF2-40B4-BE49-F238E27FC236}">
                <a16:creationId xmlns:a16="http://schemas.microsoft.com/office/drawing/2014/main" id="{41E05008-86C0-5D56-42FF-0DD4059FB582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615636" y="3922357"/>
            <a:ext cx="742228" cy="742228"/>
          </a:xfrm>
          <a:prstGeom prst="rect">
            <a:avLst/>
          </a:prstGeom>
        </p:spPr>
      </p:pic>
      <p:pic>
        <p:nvPicPr>
          <p:cNvPr id="46" name="Picture 5" descr="The chemical structure of testosterone.">
            <a:extLst>
              <a:ext uri="{FF2B5EF4-FFF2-40B4-BE49-F238E27FC236}">
                <a16:creationId xmlns:a16="http://schemas.microsoft.com/office/drawing/2014/main" id="{4E34BB18-BABB-0BBD-95AD-9ADFA8053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45" y="4722444"/>
            <a:ext cx="856919" cy="55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7" name="Group 56">
            <a:extLst>
              <a:ext uri="{FF2B5EF4-FFF2-40B4-BE49-F238E27FC236}">
                <a16:creationId xmlns:a16="http://schemas.microsoft.com/office/drawing/2014/main" id="{8A0D9495-E6E6-4384-1A56-D62974C59B9C}"/>
              </a:ext>
            </a:extLst>
          </p:cNvPr>
          <p:cNvGrpSpPr/>
          <p:nvPr/>
        </p:nvGrpSpPr>
        <p:grpSpPr>
          <a:xfrm>
            <a:off x="370528" y="2900737"/>
            <a:ext cx="1079724" cy="1079724"/>
            <a:chOff x="370528" y="2900737"/>
            <a:chExt cx="1079724" cy="1079724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F168C73-EB94-EE83-6C14-8D13AF236B69}"/>
                </a:ext>
              </a:extLst>
            </p:cNvPr>
            <p:cNvGrpSpPr/>
            <p:nvPr/>
          </p:nvGrpSpPr>
          <p:grpSpPr>
            <a:xfrm>
              <a:off x="370528" y="2900737"/>
              <a:ext cx="1079724" cy="1079724"/>
              <a:chOff x="441824" y="4607102"/>
              <a:chExt cx="1079724" cy="1079724"/>
            </a:xfrm>
          </p:grpSpPr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AA1FB890-1452-4B2D-0B03-487770079EAC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rcRect l="27036" r="27315"/>
              <a:stretch/>
            </p:blipFill>
            <p:spPr>
              <a:xfrm>
                <a:off x="575504" y="4613601"/>
                <a:ext cx="390683" cy="855854"/>
              </a:xfrm>
              <a:prstGeom prst="rect">
                <a:avLst/>
              </a:prstGeom>
            </p:spPr>
          </p:pic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8A6AE416-A187-D1C7-ED11-75840244FCE6}"/>
                  </a:ext>
                </a:extLst>
              </p:cNvPr>
              <p:cNvGrpSpPr/>
              <p:nvPr/>
            </p:nvGrpSpPr>
            <p:grpSpPr>
              <a:xfrm>
                <a:off x="441824" y="4607102"/>
                <a:ext cx="1079724" cy="1079724"/>
                <a:chOff x="535199" y="4691094"/>
                <a:chExt cx="851473" cy="851473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78B6B595-2AC8-F063-186F-27451ADCA28C}"/>
                    </a:ext>
                  </a:extLst>
                </p:cNvPr>
                <p:cNvSpPr/>
                <p:nvPr/>
              </p:nvSpPr>
              <p:spPr>
                <a:xfrm>
                  <a:off x="1065152" y="4751178"/>
                  <a:ext cx="247136" cy="24713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29" name="Graphic 28">
                  <a:extLst>
                    <a:ext uri="{FF2B5EF4-FFF2-40B4-BE49-F238E27FC236}">
                      <a16:creationId xmlns:a16="http://schemas.microsoft.com/office/drawing/2014/main" id="{5825EE46-D281-201D-EA40-3E19C7E5F0B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>
                  <a:extLst>
                    <a:ext uri="{96DAC541-7B7A-43D3-8B79-37D633B846F1}">
                      <asvg:svgBlip xmlns:asvg="http://schemas.microsoft.com/office/drawing/2016/SVG/main" r:embed="rId18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35199" y="4691094"/>
                  <a:ext cx="851473" cy="851473"/>
                </a:xfrm>
                <a:custGeom>
                  <a:avLst/>
                  <a:gdLst>
                    <a:gd name="connsiteX0" fmla="*/ 550623 w 851473"/>
                    <a:gd name="connsiteY0" fmla="*/ 0 h 851473"/>
                    <a:gd name="connsiteX1" fmla="*/ 851473 w 851473"/>
                    <a:gd name="connsiteY1" fmla="*/ 0 h 851473"/>
                    <a:gd name="connsiteX2" fmla="*/ 851473 w 851473"/>
                    <a:gd name="connsiteY2" fmla="*/ 851473 h 851473"/>
                    <a:gd name="connsiteX3" fmla="*/ 379478 w 851473"/>
                    <a:gd name="connsiteY3" fmla="*/ 851473 h 851473"/>
                    <a:gd name="connsiteX4" fmla="*/ 465658 w 851473"/>
                    <a:gd name="connsiteY4" fmla="*/ 585599 h 851473"/>
                    <a:gd name="connsiteX5" fmla="*/ 507568 w 851473"/>
                    <a:gd name="connsiteY5" fmla="*/ 446534 h 851473"/>
                    <a:gd name="connsiteX6" fmla="*/ 432130 w 851473"/>
                    <a:gd name="connsiteY6" fmla="*/ 304711 h 851473"/>
                    <a:gd name="connsiteX7" fmla="*/ 434637 w 851473"/>
                    <a:gd name="connsiteY7" fmla="*/ 304314 h 851473"/>
                    <a:gd name="connsiteX8" fmla="*/ 427485 w 851473"/>
                    <a:gd name="connsiteY8" fmla="*/ 259158 h 851473"/>
                    <a:gd name="connsiteX9" fmla="*/ 246857 w 851473"/>
                    <a:gd name="connsiteY9" fmla="*/ 287767 h 851473"/>
                    <a:gd name="connsiteX10" fmla="*/ 248765 w 851473"/>
                    <a:gd name="connsiteY10" fmla="*/ 299815 h 851473"/>
                    <a:gd name="connsiteX11" fmla="*/ 238963 w 851473"/>
                    <a:gd name="connsiteY11" fmla="*/ 301754 h 851473"/>
                    <a:gd name="connsiteX12" fmla="*/ 208483 w 851473"/>
                    <a:gd name="connsiteY12" fmla="*/ 280799 h 851473"/>
                    <a:gd name="connsiteX13" fmla="*/ 239435 w 851473"/>
                    <a:gd name="connsiteY13" fmla="*/ 270159 h 851473"/>
                    <a:gd name="connsiteX14" fmla="*/ 241959 w 851473"/>
                    <a:gd name="connsiteY14" fmla="*/ 277093 h 851473"/>
                    <a:gd name="connsiteX15" fmla="*/ 413810 w 851473"/>
                    <a:gd name="connsiteY15" fmla="*/ 214544 h 851473"/>
                    <a:gd name="connsiteX16" fmla="*/ 407171 w 851473"/>
                    <a:gd name="connsiteY16" fmla="*/ 196303 h 851473"/>
                    <a:gd name="connsiteX17" fmla="*/ 0 w 851473"/>
                    <a:gd name="connsiteY17" fmla="*/ 0 h 851473"/>
                    <a:gd name="connsiteX18" fmla="*/ 120371 w 851473"/>
                    <a:gd name="connsiteY18" fmla="*/ 0 h 851473"/>
                    <a:gd name="connsiteX19" fmla="*/ 75133 w 851473"/>
                    <a:gd name="connsiteY19" fmla="*/ 56009 h 851473"/>
                    <a:gd name="connsiteX20" fmla="*/ 35128 w 851473"/>
                    <a:gd name="connsiteY20" fmla="*/ 240794 h 851473"/>
                    <a:gd name="connsiteX21" fmla="*/ 6553 w 851473"/>
                    <a:gd name="connsiteY21" fmla="*/ 591314 h 851473"/>
                    <a:gd name="connsiteX22" fmla="*/ 101302 w 851473"/>
                    <a:gd name="connsiteY22" fmla="*/ 851473 h 851473"/>
                    <a:gd name="connsiteX23" fmla="*/ 0 w 851473"/>
                    <a:gd name="connsiteY23" fmla="*/ 851473 h 851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851473" h="851473">
                      <a:moveTo>
                        <a:pt x="550623" y="0"/>
                      </a:moveTo>
                      <a:lnTo>
                        <a:pt x="851473" y="0"/>
                      </a:lnTo>
                      <a:lnTo>
                        <a:pt x="851473" y="851473"/>
                      </a:lnTo>
                      <a:lnTo>
                        <a:pt x="379478" y="851473"/>
                      </a:lnTo>
                      <a:lnTo>
                        <a:pt x="465658" y="585599"/>
                      </a:lnTo>
                      <a:lnTo>
                        <a:pt x="507568" y="446534"/>
                      </a:lnTo>
                      <a:lnTo>
                        <a:pt x="432130" y="304711"/>
                      </a:lnTo>
                      <a:lnTo>
                        <a:pt x="434637" y="304314"/>
                      </a:lnTo>
                      <a:lnTo>
                        <a:pt x="427485" y="259158"/>
                      </a:lnTo>
                      <a:lnTo>
                        <a:pt x="246857" y="287767"/>
                      </a:lnTo>
                      <a:lnTo>
                        <a:pt x="248765" y="299815"/>
                      </a:lnTo>
                      <a:lnTo>
                        <a:pt x="238963" y="301754"/>
                      </a:lnTo>
                      <a:lnTo>
                        <a:pt x="208483" y="280799"/>
                      </a:lnTo>
                      <a:lnTo>
                        <a:pt x="239435" y="270159"/>
                      </a:lnTo>
                      <a:lnTo>
                        <a:pt x="241959" y="277093"/>
                      </a:lnTo>
                      <a:lnTo>
                        <a:pt x="413810" y="214544"/>
                      </a:lnTo>
                      <a:lnTo>
                        <a:pt x="407171" y="196303"/>
                      </a:lnTo>
                      <a:close/>
                      <a:moveTo>
                        <a:pt x="0" y="0"/>
                      </a:moveTo>
                      <a:lnTo>
                        <a:pt x="120371" y="0"/>
                      </a:lnTo>
                      <a:lnTo>
                        <a:pt x="75133" y="56009"/>
                      </a:lnTo>
                      <a:lnTo>
                        <a:pt x="35128" y="240794"/>
                      </a:lnTo>
                      <a:lnTo>
                        <a:pt x="6553" y="591314"/>
                      </a:lnTo>
                      <a:lnTo>
                        <a:pt x="101302" y="851473"/>
                      </a:lnTo>
                      <a:lnTo>
                        <a:pt x="0" y="851473"/>
                      </a:lnTo>
                      <a:close/>
                    </a:path>
                  </a:pathLst>
                </a:custGeom>
              </p:spPr>
            </p:pic>
            <p:pic>
              <p:nvPicPr>
                <p:cNvPr id="30" name="Graphic 29">
                  <a:extLst>
                    <a:ext uri="{FF2B5EF4-FFF2-40B4-BE49-F238E27FC236}">
                      <a16:creationId xmlns:a16="http://schemas.microsoft.com/office/drawing/2014/main" id="{722D8DC4-8D32-A22B-D92F-F49ECAE1A7B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9">
                  <a:extLst>
                    <a:ext uri="{96DAC541-7B7A-43D3-8B79-37D633B846F1}">
                      <asvg:svgBlip xmlns:asvg="http://schemas.microsoft.com/office/drawing/2016/SVG/main" r:embed="rId20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35199" y="4691094"/>
                  <a:ext cx="851473" cy="851473"/>
                </a:xfrm>
                <a:custGeom>
                  <a:avLst/>
                  <a:gdLst>
                    <a:gd name="connsiteX0" fmla="*/ 550623 w 851473"/>
                    <a:gd name="connsiteY0" fmla="*/ 0 h 851473"/>
                    <a:gd name="connsiteX1" fmla="*/ 851473 w 851473"/>
                    <a:gd name="connsiteY1" fmla="*/ 0 h 851473"/>
                    <a:gd name="connsiteX2" fmla="*/ 851473 w 851473"/>
                    <a:gd name="connsiteY2" fmla="*/ 851473 h 851473"/>
                    <a:gd name="connsiteX3" fmla="*/ 379478 w 851473"/>
                    <a:gd name="connsiteY3" fmla="*/ 851473 h 851473"/>
                    <a:gd name="connsiteX4" fmla="*/ 465658 w 851473"/>
                    <a:gd name="connsiteY4" fmla="*/ 585599 h 851473"/>
                    <a:gd name="connsiteX5" fmla="*/ 507568 w 851473"/>
                    <a:gd name="connsiteY5" fmla="*/ 446534 h 851473"/>
                    <a:gd name="connsiteX6" fmla="*/ 432130 w 851473"/>
                    <a:gd name="connsiteY6" fmla="*/ 304711 h 851473"/>
                    <a:gd name="connsiteX7" fmla="*/ 434637 w 851473"/>
                    <a:gd name="connsiteY7" fmla="*/ 304314 h 851473"/>
                    <a:gd name="connsiteX8" fmla="*/ 427485 w 851473"/>
                    <a:gd name="connsiteY8" fmla="*/ 259158 h 851473"/>
                    <a:gd name="connsiteX9" fmla="*/ 246857 w 851473"/>
                    <a:gd name="connsiteY9" fmla="*/ 287767 h 851473"/>
                    <a:gd name="connsiteX10" fmla="*/ 248765 w 851473"/>
                    <a:gd name="connsiteY10" fmla="*/ 299815 h 851473"/>
                    <a:gd name="connsiteX11" fmla="*/ 238963 w 851473"/>
                    <a:gd name="connsiteY11" fmla="*/ 301754 h 851473"/>
                    <a:gd name="connsiteX12" fmla="*/ 208483 w 851473"/>
                    <a:gd name="connsiteY12" fmla="*/ 280799 h 851473"/>
                    <a:gd name="connsiteX13" fmla="*/ 239435 w 851473"/>
                    <a:gd name="connsiteY13" fmla="*/ 270159 h 851473"/>
                    <a:gd name="connsiteX14" fmla="*/ 241959 w 851473"/>
                    <a:gd name="connsiteY14" fmla="*/ 277093 h 851473"/>
                    <a:gd name="connsiteX15" fmla="*/ 413810 w 851473"/>
                    <a:gd name="connsiteY15" fmla="*/ 214544 h 851473"/>
                    <a:gd name="connsiteX16" fmla="*/ 407171 w 851473"/>
                    <a:gd name="connsiteY16" fmla="*/ 196303 h 851473"/>
                    <a:gd name="connsiteX17" fmla="*/ 0 w 851473"/>
                    <a:gd name="connsiteY17" fmla="*/ 0 h 851473"/>
                    <a:gd name="connsiteX18" fmla="*/ 120371 w 851473"/>
                    <a:gd name="connsiteY18" fmla="*/ 0 h 851473"/>
                    <a:gd name="connsiteX19" fmla="*/ 75133 w 851473"/>
                    <a:gd name="connsiteY19" fmla="*/ 56009 h 851473"/>
                    <a:gd name="connsiteX20" fmla="*/ 35128 w 851473"/>
                    <a:gd name="connsiteY20" fmla="*/ 240794 h 851473"/>
                    <a:gd name="connsiteX21" fmla="*/ 6553 w 851473"/>
                    <a:gd name="connsiteY21" fmla="*/ 591314 h 851473"/>
                    <a:gd name="connsiteX22" fmla="*/ 101302 w 851473"/>
                    <a:gd name="connsiteY22" fmla="*/ 851473 h 851473"/>
                    <a:gd name="connsiteX23" fmla="*/ 0 w 851473"/>
                    <a:gd name="connsiteY23" fmla="*/ 851473 h 851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851473" h="851473">
                      <a:moveTo>
                        <a:pt x="550623" y="0"/>
                      </a:moveTo>
                      <a:lnTo>
                        <a:pt x="851473" y="0"/>
                      </a:lnTo>
                      <a:lnTo>
                        <a:pt x="851473" y="851473"/>
                      </a:lnTo>
                      <a:lnTo>
                        <a:pt x="379478" y="851473"/>
                      </a:lnTo>
                      <a:lnTo>
                        <a:pt x="465658" y="585599"/>
                      </a:lnTo>
                      <a:lnTo>
                        <a:pt x="507568" y="446534"/>
                      </a:lnTo>
                      <a:lnTo>
                        <a:pt x="432130" y="304711"/>
                      </a:lnTo>
                      <a:lnTo>
                        <a:pt x="434637" y="304314"/>
                      </a:lnTo>
                      <a:lnTo>
                        <a:pt x="427485" y="259158"/>
                      </a:lnTo>
                      <a:lnTo>
                        <a:pt x="246857" y="287767"/>
                      </a:lnTo>
                      <a:lnTo>
                        <a:pt x="248765" y="299815"/>
                      </a:lnTo>
                      <a:lnTo>
                        <a:pt x="238963" y="301754"/>
                      </a:lnTo>
                      <a:lnTo>
                        <a:pt x="208483" y="280799"/>
                      </a:lnTo>
                      <a:lnTo>
                        <a:pt x="239435" y="270159"/>
                      </a:lnTo>
                      <a:lnTo>
                        <a:pt x="241959" y="277093"/>
                      </a:lnTo>
                      <a:lnTo>
                        <a:pt x="413810" y="214544"/>
                      </a:lnTo>
                      <a:lnTo>
                        <a:pt x="407171" y="196303"/>
                      </a:lnTo>
                      <a:close/>
                      <a:moveTo>
                        <a:pt x="0" y="0"/>
                      </a:moveTo>
                      <a:lnTo>
                        <a:pt x="120371" y="0"/>
                      </a:lnTo>
                      <a:lnTo>
                        <a:pt x="75133" y="56009"/>
                      </a:lnTo>
                      <a:lnTo>
                        <a:pt x="35128" y="240794"/>
                      </a:lnTo>
                      <a:lnTo>
                        <a:pt x="6553" y="591314"/>
                      </a:lnTo>
                      <a:lnTo>
                        <a:pt x="101302" y="851473"/>
                      </a:lnTo>
                      <a:lnTo>
                        <a:pt x="0" y="851473"/>
                      </a:lnTo>
                      <a:close/>
                    </a:path>
                  </a:pathLst>
                </a:custGeom>
              </p:spPr>
            </p:pic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35AF60FE-E9CD-C72D-AD0D-F6E0E35DC97C}"/>
                    </a:ext>
                  </a:extLst>
                </p:cNvPr>
                <p:cNvSpPr/>
                <p:nvPr/>
              </p:nvSpPr>
              <p:spPr>
                <a:xfrm>
                  <a:off x="1084190" y="4776578"/>
                  <a:ext cx="211468" cy="21146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C1CDCF06-4BEB-B7B2-FE9D-7ABF4A5D0A7D}"/>
                </a:ext>
              </a:extLst>
            </p:cNvPr>
            <p:cNvGrpSpPr/>
            <p:nvPr/>
          </p:nvGrpSpPr>
          <p:grpSpPr>
            <a:xfrm>
              <a:off x="1086371" y="3014851"/>
              <a:ext cx="226578" cy="207221"/>
              <a:chOff x="12220982" y="1108897"/>
              <a:chExt cx="2261777" cy="2068551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A8C150F4-D21C-ED1D-B578-D73DE45E8F6B}"/>
                  </a:ext>
                </a:extLst>
              </p:cNvPr>
              <p:cNvGrpSpPr/>
              <p:nvPr/>
            </p:nvGrpSpPr>
            <p:grpSpPr>
              <a:xfrm>
                <a:off x="13422886" y="1534928"/>
                <a:ext cx="1059873" cy="1642520"/>
                <a:chOff x="13422886" y="1534928"/>
                <a:chExt cx="1059873" cy="1642520"/>
              </a:xfrm>
            </p:grpSpPr>
            <p:pic>
              <p:nvPicPr>
                <p:cNvPr id="55" name="Graphic 54">
                  <a:extLst>
                    <a:ext uri="{FF2B5EF4-FFF2-40B4-BE49-F238E27FC236}">
                      <a16:creationId xmlns:a16="http://schemas.microsoft.com/office/drawing/2014/main" id="{E9789CB2-C0AD-8B14-3DA5-E6D546F873F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1">
                  <a:extLst>
                    <a:ext uri="{96DAC541-7B7A-43D3-8B79-37D633B846F1}">
                      <asvg:svgBlip xmlns:asvg="http://schemas.microsoft.com/office/drawing/2016/SVG/main" r:embed="rId22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  <p:pic>
              <p:nvPicPr>
                <p:cNvPr id="56" name="Graphic 55">
                  <a:extLst>
                    <a:ext uri="{FF2B5EF4-FFF2-40B4-BE49-F238E27FC236}">
                      <a16:creationId xmlns:a16="http://schemas.microsoft.com/office/drawing/2014/main" id="{10FC3D44-3791-512A-5093-612D6E34AFE8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3">
                  <a:extLst>
                    <a:ext uri="{96DAC541-7B7A-43D3-8B79-37D633B846F1}">
                      <asvg:svgBlip xmlns:asvg="http://schemas.microsoft.com/office/drawing/2016/SVG/main" r:embed="rId24"/>
                    </a:ext>
                  </a:extLst>
                </a:blip>
                <a:srcRect l="4362" t="28569" r="67820" b="28320"/>
                <a:stretch/>
              </p:blipFill>
              <p:spPr>
                <a:xfrm>
                  <a:off x="13422886" y="1534928"/>
                  <a:ext cx="1059873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EE929868-3B4B-7C6B-DB64-561818D6A582}"/>
                  </a:ext>
                </a:extLst>
              </p:cNvPr>
              <p:cNvGrpSpPr/>
              <p:nvPr/>
            </p:nvGrpSpPr>
            <p:grpSpPr>
              <a:xfrm>
                <a:off x="12220982" y="1534928"/>
                <a:ext cx="1080654" cy="1642520"/>
                <a:chOff x="12166158" y="1534928"/>
                <a:chExt cx="1080654" cy="1642520"/>
              </a:xfrm>
            </p:grpSpPr>
            <p:pic>
              <p:nvPicPr>
                <p:cNvPr id="52" name="Graphic 51">
                  <a:extLst>
                    <a:ext uri="{FF2B5EF4-FFF2-40B4-BE49-F238E27FC236}">
                      <a16:creationId xmlns:a16="http://schemas.microsoft.com/office/drawing/2014/main" id="{CEBEB5B6-E7F6-4E56-E8A7-E73EA3D36AA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5">
                  <a:extLst>
                    <a:ext uri="{96DAC541-7B7A-43D3-8B79-37D633B846F1}">
                      <asvg:svgBlip xmlns:asvg="http://schemas.microsoft.com/office/drawing/2016/SVG/main" r:embed="rId26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  <p:sp>
              <p:nvSpPr>
                <p:cNvPr id="53" name="Teardrop 52">
                  <a:extLst>
                    <a:ext uri="{FF2B5EF4-FFF2-40B4-BE49-F238E27FC236}">
                      <a16:creationId xmlns:a16="http://schemas.microsoft.com/office/drawing/2014/main" id="{11EE90DF-EEEF-C6A1-36F7-7787C2377D03}"/>
                    </a:ext>
                  </a:extLst>
                </p:cNvPr>
                <p:cNvSpPr/>
                <p:nvPr/>
              </p:nvSpPr>
              <p:spPr>
                <a:xfrm rot="-2700000">
                  <a:off x="12264037" y="2158501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54" name="Graphic 53">
                  <a:extLst>
                    <a:ext uri="{FF2B5EF4-FFF2-40B4-BE49-F238E27FC236}">
                      <a16:creationId xmlns:a16="http://schemas.microsoft.com/office/drawing/2014/main" id="{2C76DDB0-642A-D975-6650-73593103F2A6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3">
                  <a:extLst>
                    <a:ext uri="{96DAC541-7B7A-43D3-8B79-37D633B846F1}">
                      <asvg:svgBlip xmlns:asvg="http://schemas.microsoft.com/office/drawing/2016/SVG/main" r:embed="rId24"/>
                    </a:ext>
                  </a:extLst>
                </a:blip>
                <a:srcRect l="35745" t="28569" r="35892" b="28320"/>
                <a:stretch/>
              </p:blipFill>
              <p:spPr>
                <a:xfrm>
                  <a:off x="12166158" y="1534928"/>
                  <a:ext cx="1080654" cy="1642520"/>
                </a:xfrm>
                <a:prstGeom prst="rect">
                  <a:avLst/>
                </a:prstGeom>
              </p:spPr>
            </p:pic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ED9AD1E8-333D-38B2-EF09-E7201B5ECC25}"/>
                  </a:ext>
                </a:extLst>
              </p:cNvPr>
              <p:cNvGrpSpPr/>
              <p:nvPr/>
            </p:nvGrpSpPr>
            <p:grpSpPr>
              <a:xfrm>
                <a:off x="12831230" y="1108897"/>
                <a:ext cx="1062062" cy="1642520"/>
                <a:chOff x="12803818" y="1108897"/>
                <a:chExt cx="1062062" cy="1642520"/>
              </a:xfrm>
            </p:grpSpPr>
            <p:pic>
              <p:nvPicPr>
                <p:cNvPr id="49" name="Graphic 48">
                  <a:extLst>
                    <a:ext uri="{FF2B5EF4-FFF2-40B4-BE49-F238E27FC236}">
                      <a16:creationId xmlns:a16="http://schemas.microsoft.com/office/drawing/2014/main" id="{FAEF4354-964D-3FC0-C8D1-86B8AF02BA6A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1">
                  <a:extLst>
                    <a:ext uri="{96DAC541-7B7A-43D3-8B79-37D633B846F1}">
                      <asvg:svgBlip xmlns:asvg="http://schemas.microsoft.com/office/drawing/2016/SVG/main" r:embed="rId22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  <p:sp>
              <p:nvSpPr>
                <p:cNvPr id="50" name="Teardrop 49">
                  <a:extLst>
                    <a:ext uri="{FF2B5EF4-FFF2-40B4-BE49-F238E27FC236}">
                      <a16:creationId xmlns:a16="http://schemas.microsoft.com/office/drawing/2014/main" id="{FC6964F9-263B-EB4A-BE5B-FF74A1A929FC}"/>
                    </a:ext>
                  </a:extLst>
                </p:cNvPr>
                <p:cNvSpPr/>
                <p:nvPr/>
              </p:nvSpPr>
              <p:spPr>
                <a:xfrm rot="-2700000">
                  <a:off x="12878463" y="1756886"/>
                  <a:ext cx="890028" cy="890028"/>
                </a:xfrm>
                <a:prstGeom prst="teardrop">
                  <a:avLst>
                    <a:gd name="adj" fmla="val 13987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pic>
              <p:nvPicPr>
                <p:cNvPr id="51" name="Graphic 50">
                  <a:extLst>
                    <a:ext uri="{FF2B5EF4-FFF2-40B4-BE49-F238E27FC236}">
                      <a16:creationId xmlns:a16="http://schemas.microsoft.com/office/drawing/2014/main" id="{A2BA7F48-6059-4D5A-76B9-6DA8C15661FE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23">
                  <a:extLst>
                    <a:ext uri="{96DAC541-7B7A-43D3-8B79-37D633B846F1}">
                      <asvg:svgBlip xmlns:asvg="http://schemas.microsoft.com/office/drawing/2016/SVG/main" r:embed="rId24"/>
                    </a:ext>
                  </a:extLst>
                </a:blip>
                <a:srcRect l="68161" t="28569" r="3964" b="28320"/>
                <a:stretch/>
              </p:blipFill>
              <p:spPr>
                <a:xfrm>
                  <a:off x="12803818" y="1108897"/>
                  <a:ext cx="1062062" cy="1642520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1036030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esins MA Hub">
      <a:dk1>
        <a:srgbClr val="006EAB"/>
      </a:dk1>
      <a:lt1>
        <a:sysClr val="window" lastClr="FFFFFF"/>
      </a:lt1>
      <a:dk2>
        <a:srgbClr val="58595B"/>
      </a:dk2>
      <a:lt2>
        <a:srgbClr val="E7E6E6"/>
      </a:lt2>
      <a:accent1>
        <a:srgbClr val="1272AE"/>
      </a:accent1>
      <a:accent2>
        <a:srgbClr val="00A8E1"/>
      </a:accent2>
      <a:accent3>
        <a:srgbClr val="95D600"/>
      </a:accent3>
      <a:accent4>
        <a:srgbClr val="F0C846"/>
      </a:accent4>
      <a:accent5>
        <a:srgbClr val="000000"/>
      </a:accent5>
      <a:accent6>
        <a:srgbClr val="CCDCE2"/>
      </a:accent6>
      <a:hlink>
        <a:srgbClr val="006EAB"/>
      </a:hlink>
      <a:folHlink>
        <a:srgbClr val="00A8E1"/>
      </a:folHlink>
    </a:clrScheme>
    <a:fontScheme name="Custom 2">
      <a:majorFont>
        <a:latin typeface="Poppins Medium"/>
        <a:ea typeface=""/>
        <a:cs typeface=""/>
      </a:majorFont>
      <a:minorFont>
        <a:latin typeface="Poppi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ins_tmp.potx" id="{58CFAB49-F3C1-4BE9-BA6C-4FFE0344BB85}" vid="{711EA1BB-B068-4CB0-AFBC-DEF8CF7720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70A333C-0D2C-4534-B029-663DC6A3F676}">
  <we:reference id="wa104381063" version="1.0.0.1" store="en-US" storeType="OMEX"/>
  <we:alternateReferences>
    <we:reference id="wa104381063" version="1.0.0.1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C31388130E845B306F08280035E70" ma:contentTypeVersion="17" ma:contentTypeDescription="Create a new document." ma:contentTypeScope="" ma:versionID="fb09dea06bbafc9642526a5b60374bfa">
  <xsd:schema xmlns:xsd="http://www.w3.org/2001/XMLSchema" xmlns:xs="http://www.w3.org/2001/XMLSchema" xmlns:p="http://schemas.microsoft.com/office/2006/metadata/properties" xmlns:ns2="2bd39ed4-040d-4575-9ecd-51b09e17f4f6" xmlns:ns3="1ee8c843-32ad-4946-8cbf-9ab99b627ff5" targetNamespace="http://schemas.microsoft.com/office/2006/metadata/properties" ma:root="true" ma:fieldsID="a3372b022039fdd0007d14db7486ab79" ns2:_="" ns3:_="">
    <xsd:import namespace="2bd39ed4-040d-4575-9ecd-51b09e17f4f6"/>
    <xsd:import namespace="1ee8c843-32ad-4946-8cbf-9ab99b627f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39ed4-040d-4575-9ecd-51b09e17f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b82f0ef-9e5c-4f20-a8e5-79115d6c62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8c843-32ad-4946-8cbf-9ab99b627ff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13659d1-ce99-4d7d-99ed-4b469d8233ee}" ma:internalName="TaxCatchAll" ma:showField="CatchAllData" ma:web="1ee8c843-32ad-4946-8cbf-9ab99b627f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818235-5E8A-4EE5-A34E-A4D77F5A2422}"/>
</file>

<file path=customXml/itemProps2.xml><?xml version="1.0" encoding="utf-8"?>
<ds:datastoreItem xmlns:ds="http://schemas.openxmlformats.org/officeDocument/2006/customXml" ds:itemID="{92EF10DF-9285-4F5D-AC07-2D3504D80125}"/>
</file>

<file path=docProps/app.xml><?xml version="1.0" encoding="utf-8"?>
<Properties xmlns="http://schemas.openxmlformats.org/officeDocument/2006/extended-properties" xmlns:vt="http://schemas.openxmlformats.org/officeDocument/2006/docPropsVTypes">
  <TotalTime>38558</TotalTime>
  <Words>1802</Words>
  <Application>Microsoft Office PowerPoint</Application>
  <PresentationFormat>Widescreen</PresentationFormat>
  <Paragraphs>299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Poppins Light</vt:lpstr>
      <vt:lpstr>Poppins Medium</vt:lpstr>
      <vt:lpstr>Wingdings</vt:lpstr>
      <vt:lpstr>1_Office Theme</vt:lpstr>
      <vt:lpstr>The TRAVERSE Anaemia Substudy </vt:lpstr>
      <vt:lpstr>Background and gaps in knowledge</vt:lpstr>
      <vt:lpstr>TRAVERSE Anaemia substudy: aims</vt:lpstr>
      <vt:lpstr>TRAVERSE Anaemia substudy</vt:lpstr>
      <vt:lpstr>TRAVERSE Anaemia substudy: results</vt:lpstr>
      <vt:lpstr>TRAVERSE Anaemia substudy: results</vt:lpstr>
      <vt:lpstr>TRAVERSE Anaemia substudy: results</vt:lpstr>
      <vt:lpstr>TRAVERSE Anaemia substudy: results</vt:lpstr>
      <vt:lpstr>TRAVERSE Anaemia substudy: results</vt:lpstr>
      <vt:lpstr>TRAVERSE Anaemia substudy: results</vt:lpstr>
      <vt:lpstr>TRAVERSE Anaemia substudy: results</vt:lpstr>
      <vt:lpstr>TRAVERSE Anaemia substudy: results</vt:lpstr>
      <vt:lpstr>TRAVERSE Anaemia substudy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Richard</dc:creator>
  <cp:lastModifiedBy>JONES Richard</cp:lastModifiedBy>
  <cp:revision>804</cp:revision>
  <dcterms:created xsi:type="dcterms:W3CDTF">2021-10-15T09:47:49Z</dcterms:created>
  <dcterms:modified xsi:type="dcterms:W3CDTF">2023-11-14T13:27:36Z</dcterms:modified>
</cp:coreProperties>
</file>